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5.xml" ContentType="application/vnd.openxmlformats-officedocument.drawingml.chart+xml"/>
  <Override PartName="/ppt/theme/themeOverride2.xml" ContentType="application/vnd.openxmlformats-officedocument.themeOverride+xml"/>
  <Override PartName="/ppt/charts/chart6.xml" ContentType="application/vnd.openxmlformats-officedocument.drawingml.chart+xml"/>
  <Override PartName="/ppt/theme/themeOverride3.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colors3.xml" ContentType="application/vnd.ms-office.chartcolorstyle+xml"/>
  <Override PartName="/ppt/charts/style3.xml" ContentType="application/vnd.ms-office.chartstyle+xml"/>
  <Override PartName="/ppt/charts/style4.xml" ContentType="application/vnd.ms-office.chartstyle+xml"/>
  <Override PartName="/ppt/charts/colors4.xml" ContentType="application/vnd.ms-office.chartcolor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handoutMasterIdLst>
    <p:handoutMasterId r:id="rId23"/>
  </p:handoutMasterIdLst>
  <p:sldIdLst>
    <p:sldId id="454" r:id="rId2"/>
    <p:sldId id="455" r:id="rId3"/>
    <p:sldId id="456" r:id="rId4"/>
    <p:sldId id="457" r:id="rId5"/>
    <p:sldId id="458" r:id="rId6"/>
    <p:sldId id="452" r:id="rId7"/>
    <p:sldId id="394" r:id="rId8"/>
    <p:sldId id="373" r:id="rId9"/>
    <p:sldId id="393" r:id="rId10"/>
    <p:sldId id="395" r:id="rId11"/>
    <p:sldId id="396" r:id="rId12"/>
    <p:sldId id="421" r:id="rId13"/>
    <p:sldId id="459" r:id="rId14"/>
    <p:sldId id="460" r:id="rId15"/>
    <p:sldId id="461" r:id="rId16"/>
    <p:sldId id="462" r:id="rId17"/>
    <p:sldId id="463" r:id="rId18"/>
    <p:sldId id="464" r:id="rId19"/>
    <p:sldId id="465" r:id="rId20"/>
    <p:sldId id="439" r:id="rId21"/>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Malgun Gothic" panose="020B0503020000020004" pitchFamily="34" charset="-127"/>
      <p:regular r:id="rId28"/>
      <p:bold r:id="rId29"/>
    </p:embeddedFont>
    <p:embeddedFont>
      <p:font typeface="Malgun Gothic Semilight" panose="020B0502040204020203" pitchFamily="34" charset="-120"/>
      <p:regular r:id="rId30"/>
    </p:embeddedFont>
    <p:embeddedFont>
      <p:font typeface="Nirmala UI" panose="020B0502040204020203" pitchFamily="34" charset="0"/>
      <p:regular r:id="rId31"/>
      <p:bold r:id="rId32"/>
    </p:embeddedFont>
    <p:embeddedFont>
      <p:font typeface="STXihei" panose="020B0604020202020204" charset="-122"/>
      <p:regular r:id="rId33"/>
    </p:embeddedFont>
    <p:embeddedFont>
      <p:font typeface="微軟正黑體" panose="020B0604030504040204" pitchFamily="34" charset="-120"/>
      <p:regular r:id="rId34"/>
      <p:bold r:id="rId35"/>
    </p:embeddedFont>
    <p:embeddedFont>
      <p:font typeface="Tw Cen MT" panose="020B0602020104020603" pitchFamily="34" charset="0"/>
      <p:regular r:id="rId36"/>
      <p:bold r:id="rId37"/>
      <p:italic r:id="rId38"/>
      <p:boldItalic r:id="rId39"/>
    </p:embeddedFont>
    <p:embeddedFont>
      <p:font typeface="標楷體" panose="03000509000000000000" pitchFamily="65" charset="-120"/>
      <p:regular r:id="rId40"/>
    </p:embeddedFont>
    <p:embeddedFont>
      <p:font typeface="Tahoma" panose="020B0604030504040204" pitchFamily="34" charset="0"/>
      <p:regular r:id="rId41"/>
      <p:bold r:id="rId42"/>
    </p:embeddedFont>
    <p:embeddedFont>
      <p:font typeface="等线" panose="02010600030101010101" pitchFamily="2" charset="-122"/>
      <p:regular r:id="rId43"/>
      <p:bold r:id="rId44"/>
    </p:embeddedFont>
    <p:embeddedFont>
      <p:font typeface="微软雅黑" panose="020B0503020204020204" pitchFamily="34" charset="-122"/>
      <p:regular r:id="rId45"/>
      <p:bold r:id="rId46"/>
    </p:embeddedFont>
    <p:embeddedFont>
      <p:font typeface="Microsoft Sans Serif" panose="020B0604020202020204" pitchFamily="34" charset="0"/>
      <p:regular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defaultTextStyle>
  <p:extLst>
    <p:ext uri="{521415D9-36F7-43E2-AB2F-B90AF26B5E84}">
      <p14:sectionLst xmlns:p14="http://schemas.microsoft.com/office/powerpoint/2010/main">
        <p14:section name="預設章節" id="{08A6135C-42CD-4420-B4E8-43B1EFEF6C9B}">
          <p14:sldIdLst>
            <p14:sldId id="454"/>
            <p14:sldId id="455"/>
            <p14:sldId id="456"/>
            <p14:sldId id="457"/>
            <p14:sldId id="458"/>
            <p14:sldId id="452"/>
            <p14:sldId id="394"/>
            <p14:sldId id="373"/>
            <p14:sldId id="393"/>
            <p14:sldId id="395"/>
            <p14:sldId id="396"/>
            <p14:sldId id="421"/>
          </p14:sldIdLst>
        </p14:section>
        <p14:section name="未命名的章節" id="{D245620A-6A80-43BF-9C61-A622C075B966}">
          <p14:sldIdLst/>
        </p14:section>
        <p14:section name="未命名的章節" id="{E7D05D89-FB1F-47C4-ABBA-287BD638067A}">
          <p14:sldIdLst>
            <p14:sldId id="459"/>
            <p14:sldId id="460"/>
            <p14:sldId id="461"/>
            <p14:sldId id="462"/>
            <p14:sldId id="463"/>
            <p14:sldId id="464"/>
            <p14:sldId id="465"/>
            <p14:sldId id="439"/>
          </p14:sldIdLst>
        </p14:section>
      </p14:sectionLst>
    </p:ext>
    <p:ext uri="{EFAFB233-063F-42B5-8137-9DF3F51BA10A}">
      <p15:sldGuideLst xmlns:p15="http://schemas.microsoft.com/office/powerpoint/2012/main" xmlns="">
        <p15:guide id="1" orient="horz" pos="1816">
          <p15:clr>
            <a:srgbClr val="A4A3A4"/>
          </p15:clr>
        </p15:guide>
        <p15:guide id="2" orient="horz" pos="1897">
          <p15:clr>
            <a:srgbClr val="A4A3A4"/>
          </p15:clr>
        </p15:guide>
        <p15:guide id="3" orient="horz" pos="2188">
          <p15:clr>
            <a:srgbClr val="A4A3A4"/>
          </p15:clr>
        </p15:guide>
        <p15:guide id="4" orient="horz" pos="3395">
          <p15:clr>
            <a:srgbClr val="A4A3A4"/>
          </p15:clr>
        </p15:guide>
        <p15:guide id="5" orient="horz" pos="2860">
          <p15:clr>
            <a:srgbClr val="A4A3A4"/>
          </p15:clr>
        </p15:guide>
        <p15:guide id="6" orient="horz" pos="2780">
          <p15:clr>
            <a:srgbClr val="A4A3A4"/>
          </p15:clr>
        </p15:guide>
        <p15:guide id="7" pos="1020">
          <p15:clr>
            <a:srgbClr val="A4A3A4"/>
          </p15:clr>
        </p15:guide>
        <p15:guide id="8" pos="3114">
          <p15:clr>
            <a:srgbClr val="A4A3A4"/>
          </p15:clr>
        </p15:guide>
        <p15:guide id="9" pos="4958">
          <p15:clr>
            <a:srgbClr val="A4A3A4"/>
          </p15:clr>
        </p15:guide>
        <p15:guide id="10" pos="4114">
          <p15:clr>
            <a:srgbClr val="A4A3A4"/>
          </p15:clr>
        </p15:guide>
      </p15:sldGuideLst>
    </p:ext>
    <p:ext uri="{2D200454-40CA-4A62-9FC3-DE9A4176ACB9}">
      <p15:notesGuideLst xmlns:p15="http://schemas.microsoft.com/office/powerpoint/2012/main" xmlns="">
        <p15:guide id="1" orient="horz" pos="3006">
          <p15:clr>
            <a:srgbClr val="A4A3A4"/>
          </p15:clr>
        </p15:guide>
        <p15:guide id="2" pos="212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un-Yun Chung" initials="YYC"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6EC4"/>
    <a:srgbClr val="000000"/>
    <a:srgbClr val="00437A"/>
    <a:srgbClr val="61BFDC"/>
    <a:srgbClr val="74D1EA"/>
    <a:srgbClr val="E6E6E6"/>
    <a:srgbClr val="0971CE"/>
    <a:srgbClr val="FFFFFF"/>
    <a:srgbClr val="5698D3"/>
    <a:srgbClr val="5798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660" autoAdjust="0"/>
    <p:restoredTop sz="98494" autoAdjust="0"/>
  </p:normalViewPr>
  <p:slideViewPr>
    <p:cSldViewPr snapToGrid="0" snapToObjects="1">
      <p:cViewPr varScale="1">
        <p:scale>
          <a:sx n="59" d="100"/>
          <a:sy n="59" d="100"/>
        </p:scale>
        <p:origin x="-564" y="-64"/>
      </p:cViewPr>
      <p:guideLst>
        <p:guide orient="horz" pos="1816"/>
        <p:guide orient="horz" pos="1897"/>
        <p:guide orient="horz" pos="2188"/>
        <p:guide orient="horz" pos="3395"/>
        <p:guide orient="horz" pos="2860"/>
        <p:guide orient="horz" pos="2780"/>
        <p:guide pos="1020"/>
        <p:guide pos="3114"/>
        <p:guide pos="4958"/>
        <p:guide pos="4114"/>
      </p:guideLst>
    </p:cSldViewPr>
  </p:slideViewPr>
  <p:outlineViewPr>
    <p:cViewPr>
      <p:scale>
        <a:sx n="100" d="100"/>
        <a:sy n="100" d="100"/>
      </p:scale>
      <p:origin x="0" y="0"/>
    </p:cViewPr>
  </p:outlineViewPr>
  <p:notesTextViewPr>
    <p:cViewPr>
      <p:scale>
        <a:sx n="1" d="1"/>
        <a:sy n="1" d="1"/>
      </p:scale>
      <p:origin x="0" y="0"/>
    </p:cViewPr>
  </p:notesTextViewPr>
  <p:sorterViewPr>
    <p:cViewPr>
      <p:scale>
        <a:sx n="91" d="100"/>
        <a:sy n="91" d="100"/>
      </p:scale>
      <p:origin x="0" y="0"/>
    </p:cViewPr>
  </p:sorterViewPr>
  <p:notesViewPr>
    <p:cSldViewPr snapToGrid="0" snapToObjects="1">
      <p:cViewPr varScale="1">
        <p:scale>
          <a:sx n="51" d="100"/>
          <a:sy n="51" d="100"/>
        </p:scale>
        <p:origin x="1836" y="44"/>
      </p:cViewPr>
      <p:guideLst>
        <p:guide orient="horz" pos="3006"/>
        <p:guide pos="2121"/>
      </p:guideLst>
    </p:cSldViewPr>
  </p:notes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font" Target="fonts/font24.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6.fntdata"/><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font" Target="fonts/font2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font" Target="fonts/font13.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font" Target="fonts/font21.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font" Target="fonts/font23.fntdata"/><Relationship Id="rId20" Type="http://schemas.openxmlformats.org/officeDocument/2006/relationships/slide" Target="slides/slide19.xml"/><Relationship Id="rId41"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package" Target="../embeddings/Microsoft_Excel_Worksheet3.xlsx"/><Relationship Id="rId1" Type="http://schemas.openxmlformats.org/officeDocument/2006/relationships/themeOverride" Target="../theme/themeOverride1.xml"/><Relationship Id="rId4" Type="http://schemas.microsoft.com/office/2011/relationships/chartStyle" Target="style3.xm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openxmlformats.org/officeDocument/2006/relationships/package" Target="../embeddings/Microsoft_Excel_Worksheet5.xlsx"/><Relationship Id="rId1" Type="http://schemas.openxmlformats.org/officeDocument/2006/relationships/themeOverride" Target="../theme/themeOverride2.xml"/><Relationship Id="rId4" Type="http://schemas.microsoft.com/office/2011/relationships/chartStyle" Target="style5.xml"/></Relationships>
</file>

<file path=ppt/charts/_rels/chart6.xml.rels><?xml version="1.0" encoding="UTF-8" standalone="yes"?>
<Relationships xmlns="http://schemas.openxmlformats.org/package/2006/relationships"><Relationship Id="rId3" Type="http://schemas.microsoft.com/office/2011/relationships/chartColorStyle" Target="colors6.xml"/><Relationship Id="rId2" Type="http://schemas.openxmlformats.org/officeDocument/2006/relationships/package" Target="../embeddings/Microsoft_Excel_Worksheet6.xlsx"/><Relationship Id="rId1" Type="http://schemas.openxmlformats.org/officeDocument/2006/relationships/themeOverride" Target="../theme/themeOverride3.xml"/><Relationship Id="rId4"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810535116351298"/>
          <c:y val="4.8657900018277501E-2"/>
          <c:w val="0.64598887746649802"/>
          <c:h val="0.84789593270998598"/>
        </c:manualLayout>
      </c:layout>
      <c:barChart>
        <c:barDir val="col"/>
        <c:grouping val="clustered"/>
        <c:varyColors val="0"/>
        <c:ser>
          <c:idx val="0"/>
          <c:order val="0"/>
          <c:tx>
            <c:strRef>
              <c:f>工作表1!$B$1</c:f>
              <c:strCache>
                <c:ptCount val="1"/>
                <c:pt idx="0">
                  <c:v>數列 1</c:v>
                </c:pt>
              </c:strCache>
            </c:strRef>
          </c:tx>
          <c:spPr>
            <a:solidFill>
              <a:srgbClr val="61BFDC"/>
            </a:solidFill>
            <a:ln>
              <a:noFill/>
            </a:ln>
            <a:effectLst/>
          </c:spPr>
          <c:invertIfNegative val="0"/>
          <c:dPt>
            <c:idx val="2"/>
            <c:invertIfNegative val="0"/>
            <c:bubble3D val="0"/>
            <c:spPr>
              <a:solidFill>
                <a:srgbClr val="046EC4"/>
              </a:solidFill>
              <a:ln>
                <a:noFill/>
              </a:ln>
              <a:effectLst/>
            </c:spPr>
          </c:dPt>
          <c:dLbls>
            <c:dLbl>
              <c:idx val="0"/>
              <c:numFmt formatCode="#,##0_);[Red]\(#,##0\)" sourceLinked="0"/>
              <c:spPr>
                <a:noFill/>
                <a:ln>
                  <a:noFill/>
                </a:ln>
                <a:effectLst/>
              </c:spPr>
              <c:txPr>
                <a:bodyPr rot="0" spcFirstLastPara="1" vertOverflow="ellipsis" vert="horz" wrap="square" lIns="38100" tIns="19050" rIns="38100" bIns="19050" anchor="ctr" anchorCtr="1">
                  <a:spAutoFit/>
                </a:bodyPr>
                <a:lstStyle/>
                <a:p>
                  <a:pPr>
                    <a:defRPr lang="zh-TW" sz="1800" b="1" i="0" u="none" strike="noStrike" kern="1200" spc="200" baseline="0">
                      <a:solidFill>
                        <a:schemeClr val="tx1">
                          <a:lumMod val="85000"/>
                          <a:lumOff val="15000"/>
                        </a:schemeClr>
                      </a:solidFill>
                      <a:latin typeface="標楷體" panose="02010601000101010101" pitchFamily="65" charset="-120"/>
                      <a:ea typeface="標楷體" panose="02010601000101010101" pitchFamily="65" charset="-120"/>
                      <a:cs typeface="Calibri" panose="020F0302020204030204" pitchFamily="34" charset="0"/>
                    </a:defRPr>
                  </a:pPr>
                  <a:endParaRPr lang="zh-TW"/>
                </a:p>
              </c:txPr>
              <c:dLblPos val="outEnd"/>
              <c:showLegendKey val="0"/>
              <c:showVal val="1"/>
              <c:showCatName val="0"/>
              <c:showSerName val="0"/>
              <c:showPercent val="0"/>
              <c:showBubbleSize val="0"/>
            </c:dLbl>
            <c:dLbl>
              <c:idx val="1"/>
              <c:numFmt formatCode="#,##0_);[Red]\(#,##0\)" sourceLinked="0"/>
              <c:spPr>
                <a:noFill/>
                <a:ln>
                  <a:noFill/>
                </a:ln>
                <a:effectLst/>
              </c:spPr>
              <c:txPr>
                <a:bodyPr rot="0" spcFirstLastPara="1" vertOverflow="ellipsis" vert="horz" wrap="square" lIns="38100" tIns="19050" rIns="38100" bIns="19050" anchor="ctr" anchorCtr="1">
                  <a:spAutoFit/>
                </a:bodyPr>
                <a:lstStyle/>
                <a:p>
                  <a:pPr>
                    <a:defRPr lang="zh-TW" sz="1800" b="1" i="0" u="none" strike="noStrike" kern="1200" spc="200" baseline="0">
                      <a:solidFill>
                        <a:schemeClr val="tx1">
                          <a:lumMod val="85000"/>
                          <a:lumOff val="15000"/>
                        </a:schemeClr>
                      </a:solidFill>
                      <a:latin typeface="標楷體" panose="02010601000101010101" pitchFamily="65" charset="-120"/>
                      <a:ea typeface="標楷體" panose="02010601000101010101" pitchFamily="65" charset="-120"/>
                      <a:cs typeface="Calibri" panose="020F0302020204030204" pitchFamily="34" charset="0"/>
                    </a:defRPr>
                  </a:pPr>
                  <a:endParaRPr lang="zh-TW"/>
                </a:p>
              </c:txPr>
              <c:dLblPos val="outEnd"/>
              <c:showLegendKey val="0"/>
              <c:showVal val="1"/>
              <c:showCatName val="0"/>
              <c:showSerName val="0"/>
              <c:showPercent val="0"/>
              <c:showBubbleSize val="0"/>
            </c:dLbl>
            <c:dLbl>
              <c:idx val="2"/>
              <c:numFmt formatCode="#,##0_);[Red]\(#,##0\)" sourceLinked="0"/>
              <c:spPr>
                <a:noFill/>
                <a:ln>
                  <a:noFill/>
                </a:ln>
                <a:effectLst/>
              </c:spPr>
              <c:txPr>
                <a:bodyPr rot="0" spcFirstLastPara="1" vertOverflow="ellipsis" vert="horz" wrap="square" lIns="38100" tIns="19050" rIns="38100" bIns="19050" anchor="ctr" anchorCtr="1">
                  <a:spAutoFit/>
                </a:bodyPr>
                <a:lstStyle/>
                <a:p>
                  <a:pPr>
                    <a:defRPr lang="zh-TW" sz="1800" b="1" i="0" u="none" strike="noStrike" kern="1200" spc="200" baseline="0">
                      <a:solidFill>
                        <a:schemeClr val="tx1">
                          <a:lumMod val="85000"/>
                          <a:lumOff val="15000"/>
                        </a:schemeClr>
                      </a:solidFill>
                      <a:latin typeface="標楷體" panose="02010601000101010101" pitchFamily="65" charset="-120"/>
                      <a:ea typeface="標楷體" panose="02010601000101010101" pitchFamily="65" charset="-120"/>
                      <a:cs typeface="Calibri" panose="020F0302020204030204" pitchFamily="34" charset="0"/>
                    </a:defRPr>
                  </a:pPr>
                  <a:endParaRPr lang="zh-TW"/>
                </a:p>
              </c:txPr>
              <c:dLblPos val="outEnd"/>
              <c:showLegendKey val="0"/>
              <c:showVal val="1"/>
              <c:showCatName val="0"/>
              <c:showSerName val="0"/>
              <c:showPercent val="0"/>
              <c:showBubbleSize val="0"/>
            </c:dLbl>
            <c:numFmt formatCode="#,##0.00_);[Red]\(#,##0.00\)" sourceLinked="0"/>
            <c:spPr>
              <a:noFill/>
              <a:ln>
                <a:noFill/>
              </a:ln>
              <a:effectLst/>
            </c:spPr>
            <c:txPr>
              <a:bodyPr rot="0" spcFirstLastPara="1" vertOverflow="ellipsis" vert="horz" wrap="square" lIns="38100" tIns="19050" rIns="38100" bIns="19050" anchor="ctr" anchorCtr="1">
                <a:spAutoFit/>
              </a:bodyPr>
              <a:lstStyle/>
              <a:p>
                <a:pPr>
                  <a:defRPr lang="zh-TW" sz="1800" b="1" i="0" u="none" strike="noStrike" kern="1200" spc="200" baseline="0">
                    <a:solidFill>
                      <a:schemeClr val="tx1">
                        <a:lumMod val="85000"/>
                        <a:lumOff val="15000"/>
                      </a:schemeClr>
                    </a:solidFill>
                    <a:latin typeface="標楷體" panose="02010601000101010101" pitchFamily="65" charset="-120"/>
                    <a:ea typeface="標楷體" panose="02010601000101010101" pitchFamily="65" charset="-120"/>
                    <a:cs typeface="Calibri" panose="020F0302020204030204" pitchFamily="34" charset="0"/>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工作表1!$A$2:$A$4</c:f>
              <c:strCache>
                <c:ptCount val="3"/>
                <c:pt idx="0">
                  <c:v>2Q20</c:v>
                </c:pt>
                <c:pt idx="1">
                  <c:v>1Q21</c:v>
                </c:pt>
                <c:pt idx="2">
                  <c:v>2Q21</c:v>
                </c:pt>
              </c:strCache>
            </c:strRef>
          </c:cat>
          <c:val>
            <c:numRef>
              <c:f>工作表1!$B$2:$B$4</c:f>
              <c:numCache>
                <c:formatCode>General</c:formatCode>
                <c:ptCount val="3"/>
                <c:pt idx="0">
                  <c:v>3164214</c:v>
                </c:pt>
                <c:pt idx="1">
                  <c:v>4095776</c:v>
                </c:pt>
                <c:pt idx="2">
                  <c:v>4746302</c:v>
                </c:pt>
              </c:numCache>
            </c:numRef>
          </c:val>
        </c:ser>
        <c:dLbls>
          <c:showLegendKey val="0"/>
          <c:showVal val="0"/>
          <c:showCatName val="0"/>
          <c:showSerName val="0"/>
          <c:showPercent val="0"/>
          <c:showBubbleSize val="0"/>
        </c:dLbls>
        <c:gapWidth val="219"/>
        <c:overlap val="-27"/>
        <c:axId val="214105088"/>
        <c:axId val="45180032"/>
      </c:barChart>
      <c:catAx>
        <c:axId val="214105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TW" sz="2000" b="1" i="0" u="none" strike="noStrike" kern="1200" spc="100" baseline="0">
                <a:solidFill>
                  <a:schemeClr val="tx1">
                    <a:lumMod val="85000"/>
                    <a:lumOff val="15000"/>
                  </a:schemeClr>
                </a:solidFill>
                <a:latin typeface="標楷體" panose="02010601000101010101" pitchFamily="65" charset="-120"/>
                <a:ea typeface="標楷體" panose="02010601000101010101" pitchFamily="65" charset="-120"/>
                <a:cs typeface="Calibri" panose="020F0302020204030204" pitchFamily="34" charset="0"/>
              </a:defRPr>
            </a:pPr>
            <a:endParaRPr lang="zh-TW"/>
          </a:p>
        </c:txPr>
        <c:crossAx val="45180032"/>
        <c:crosses val="autoZero"/>
        <c:auto val="1"/>
        <c:lblAlgn val="ctr"/>
        <c:lblOffset val="100"/>
        <c:noMultiLvlLbl val="0"/>
      </c:catAx>
      <c:valAx>
        <c:axId val="45180032"/>
        <c:scaling>
          <c:orientation val="minMax"/>
          <c:max val="5000000"/>
          <c:min val="250000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lang="zh-TW" sz="1800" b="0" i="0" u="none" strike="noStrike" kern="1200" spc="0" baseline="0">
                <a:solidFill>
                  <a:schemeClr val="tx1">
                    <a:lumMod val="85000"/>
                    <a:lumOff val="15000"/>
                  </a:schemeClr>
                </a:solidFill>
                <a:latin typeface="標楷體" panose="02010601000101010101" pitchFamily="65" charset="-120"/>
                <a:ea typeface="標楷體" panose="02010601000101010101" pitchFamily="65" charset="-120"/>
                <a:cs typeface="Arial" panose="020B0604020202090204" pitchFamily="34" charset="0"/>
              </a:defRPr>
            </a:pPr>
            <a:endParaRPr lang="zh-TW"/>
          </a:p>
        </c:txPr>
        <c:crossAx val="214105088"/>
        <c:crosses val="autoZero"/>
        <c:crossBetween val="between"/>
      </c:valAx>
      <c:spPr>
        <a:noFill/>
        <a:ln>
          <a:noFill/>
        </a:ln>
        <a:effectLst/>
      </c:spPr>
    </c:plotArea>
    <c:plotVisOnly val="1"/>
    <c:dispBlanksAs val="gap"/>
    <c:showDLblsOverMax val="0"/>
  </c:chart>
  <c:spPr>
    <a:noFill/>
    <a:ln>
      <a:noFill/>
    </a:ln>
    <a:effectLst/>
  </c:spPr>
  <c:txPr>
    <a:bodyPr/>
    <a:lstStyle/>
    <a:p>
      <a:pPr>
        <a:defRPr lang="zh-TW" sz="1800">
          <a:solidFill>
            <a:schemeClr val="bg1">
              <a:lumMod val="50000"/>
            </a:schemeClr>
          </a:solidFill>
          <a:latin typeface="Microsoft YaHei UI Light" panose="020B0502040204020203" pitchFamily="34" charset="-122"/>
          <a:ea typeface="Microsoft YaHei UI Light" panose="020B0502040204020203" pitchFamily="34" charset="-122"/>
          <a:cs typeface="Calibri" panose="020F0302020204030204" pitchFamily="34" charset="0"/>
        </a:defRPr>
      </a:pPr>
      <a:endParaRPr lang="zh-TW"/>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810535116351298"/>
          <c:y val="4.8657900018277501E-2"/>
          <c:w val="0.52973694460988596"/>
          <c:h val="0.84789593270998598"/>
        </c:manualLayout>
      </c:layout>
      <c:barChart>
        <c:barDir val="col"/>
        <c:grouping val="clustered"/>
        <c:varyColors val="0"/>
        <c:ser>
          <c:idx val="0"/>
          <c:order val="0"/>
          <c:tx>
            <c:strRef>
              <c:f>工作表1!$B$1</c:f>
              <c:strCache>
                <c:ptCount val="1"/>
                <c:pt idx="0">
                  <c:v>數列 1</c:v>
                </c:pt>
              </c:strCache>
            </c:strRef>
          </c:tx>
          <c:spPr>
            <a:solidFill>
              <a:srgbClr val="61BFDC"/>
            </a:solidFill>
            <a:ln>
              <a:noFill/>
            </a:ln>
            <a:effectLst/>
          </c:spPr>
          <c:invertIfNegative val="0"/>
          <c:dPt>
            <c:idx val="1"/>
            <c:invertIfNegative val="0"/>
            <c:bubble3D val="0"/>
            <c:spPr>
              <a:solidFill>
                <a:srgbClr val="046EC4"/>
              </a:solidFill>
              <a:ln>
                <a:noFill/>
              </a:ln>
              <a:effectLst/>
            </c:spPr>
          </c:dPt>
          <c:dLbls>
            <c:dLbl>
              <c:idx val="0"/>
              <c:numFmt formatCode="#,##0_);[Red]\(#,##0\)" sourceLinked="0"/>
              <c:spPr>
                <a:noFill/>
                <a:ln>
                  <a:noFill/>
                </a:ln>
                <a:effectLst/>
              </c:spPr>
              <c:txPr>
                <a:bodyPr rot="0" spcFirstLastPara="1" vertOverflow="ellipsis" vert="horz" wrap="square" lIns="38100" tIns="19050" rIns="38100" bIns="19050" anchor="ctr" anchorCtr="1">
                  <a:spAutoFit/>
                </a:bodyPr>
                <a:lstStyle/>
                <a:p>
                  <a:pPr>
                    <a:defRPr lang="zh-TW" sz="1700" b="1" i="0" u="none" strike="noStrike" kern="1200" spc="200" baseline="0">
                      <a:solidFill>
                        <a:schemeClr val="tx1">
                          <a:lumMod val="85000"/>
                          <a:lumOff val="15000"/>
                        </a:schemeClr>
                      </a:solidFill>
                      <a:latin typeface="標楷體" panose="02010601000101010101" pitchFamily="65" charset="-120"/>
                      <a:ea typeface="標楷體" panose="02010601000101010101" pitchFamily="65" charset="-120"/>
                      <a:cs typeface="Calibri" panose="020F0302020204030204" pitchFamily="34" charset="0"/>
                    </a:defRPr>
                  </a:pPr>
                  <a:endParaRPr lang="zh-TW"/>
                </a:p>
              </c:txPr>
              <c:dLblPos val="outEnd"/>
              <c:showLegendKey val="0"/>
              <c:showVal val="1"/>
              <c:showCatName val="0"/>
              <c:showSerName val="0"/>
              <c:showPercent val="0"/>
              <c:showBubbleSize val="0"/>
            </c:dLbl>
            <c:dLbl>
              <c:idx val="1"/>
              <c:layout>
                <c:manualLayout>
                  <c:x val="2.8527125858057899E-2"/>
                  <c:y val="3.4775300283946903E-2"/>
                </c:manualLayout>
              </c:layout>
              <c:numFmt formatCode="#,##0_);[Red]\(#,##0\)" sourceLinked="0"/>
              <c:spPr>
                <a:solidFill>
                  <a:schemeClr val="bg1"/>
                </a:solidFill>
                <a:ln>
                  <a:noFill/>
                </a:ln>
                <a:effectLst/>
              </c:spPr>
              <c:txPr>
                <a:bodyPr rot="0" spcFirstLastPara="1" vertOverflow="ellipsis" vert="horz" wrap="square" lIns="38100" tIns="19050" rIns="38100" bIns="19050" anchor="t" anchorCtr="1">
                  <a:noAutofit/>
                </a:bodyPr>
                <a:lstStyle/>
                <a:p>
                  <a:pPr>
                    <a:defRPr lang="zh-TW" sz="1700" b="1" i="0" u="none" strike="noStrike" kern="1200" spc="200" baseline="0">
                      <a:solidFill>
                        <a:schemeClr val="tx1">
                          <a:lumMod val="85000"/>
                          <a:lumOff val="15000"/>
                        </a:schemeClr>
                      </a:solidFill>
                      <a:latin typeface="標楷體" panose="02010601000101010101" pitchFamily="65" charset="-120"/>
                      <a:ea typeface="標楷體" panose="02010601000101010101" pitchFamily="65" charset="-120"/>
                      <a:cs typeface="Calibri" panose="020F0302020204030204" pitchFamily="34" charset="0"/>
                    </a:defRPr>
                  </a:pPr>
                  <a:endParaRPr lang="zh-TW"/>
                </a:p>
              </c:txPr>
              <c:dLblPos val="outEnd"/>
              <c:showLegendKey val="0"/>
              <c:showVal val="1"/>
              <c:showCatName val="0"/>
              <c:showSerName val="0"/>
              <c:showPercent val="0"/>
              <c:showBubbleSize val="0"/>
              <c:extLst>
                <c:ext xmlns:c15="http://schemas.microsoft.com/office/drawing/2012/chart" uri="{CE6537A1-D6FC-4f65-9D91-7224C49458BB}">
                  <c15:layout>
                    <c:manualLayout>
                      <c:w val="0.353989733443626"/>
                      <c:h val="7.5823310173778705E-2"/>
                    </c:manualLayout>
                  </c15:layout>
                </c:ext>
              </c:extLst>
            </c:dLbl>
            <c:numFmt formatCode="#,##0_);[Red]\(#,##0\)" sourceLinked="0"/>
            <c:spPr>
              <a:noFill/>
              <a:ln>
                <a:noFill/>
              </a:ln>
              <a:effectLst/>
            </c:spPr>
            <c:txPr>
              <a:bodyPr rot="0" spcFirstLastPara="1" vertOverflow="ellipsis" vert="horz" wrap="square" lIns="38100" tIns="19050" rIns="38100" bIns="19050" anchor="ctr" anchorCtr="1">
                <a:spAutoFit/>
              </a:bodyPr>
              <a:lstStyle/>
              <a:p>
                <a:pPr>
                  <a:defRPr lang="zh-TW" sz="1700" b="1" i="0" u="none" strike="noStrike" kern="1200" baseline="0">
                    <a:solidFill>
                      <a:schemeClr val="tx1">
                        <a:lumMod val="85000"/>
                        <a:lumOff val="15000"/>
                      </a:schemeClr>
                    </a:solidFill>
                    <a:latin typeface="標楷體" panose="02010601000101010101" pitchFamily="65" charset="-120"/>
                    <a:ea typeface="標楷體" panose="02010601000101010101" pitchFamily="65" charset="-120"/>
                    <a:cs typeface="Calibri" panose="020F0302020204030204" pitchFamily="34" charset="0"/>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工作表1!$A$2:$A$3</c:f>
              <c:strCache>
                <c:ptCount val="2"/>
                <c:pt idx="0">
                  <c:v>1H20</c:v>
                </c:pt>
                <c:pt idx="1">
                  <c:v>1H21</c:v>
                </c:pt>
              </c:strCache>
            </c:strRef>
          </c:cat>
          <c:val>
            <c:numRef>
              <c:f>工作表1!$B$2:$B$3</c:f>
              <c:numCache>
                <c:formatCode>General</c:formatCode>
                <c:ptCount val="2"/>
                <c:pt idx="0">
                  <c:v>6158259</c:v>
                </c:pt>
                <c:pt idx="1">
                  <c:v>8842078</c:v>
                </c:pt>
              </c:numCache>
            </c:numRef>
          </c:val>
        </c:ser>
        <c:dLbls>
          <c:showLegendKey val="0"/>
          <c:showVal val="0"/>
          <c:showCatName val="0"/>
          <c:showSerName val="0"/>
          <c:showPercent val="0"/>
          <c:showBubbleSize val="0"/>
        </c:dLbls>
        <c:gapWidth val="219"/>
        <c:overlap val="-27"/>
        <c:axId val="237935104"/>
        <c:axId val="45181760"/>
      </c:barChart>
      <c:catAx>
        <c:axId val="237935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altLang="zh-TW" sz="2000" b="1" i="0" u="none" strike="noStrike" kern="1200" baseline="0">
                <a:solidFill>
                  <a:schemeClr val="tx1">
                    <a:lumMod val="85000"/>
                    <a:lumOff val="15000"/>
                  </a:schemeClr>
                </a:solidFill>
                <a:latin typeface="標楷體" panose="02010601000101010101" pitchFamily="65" charset="-120"/>
                <a:ea typeface="標楷體" panose="02010601000101010101" pitchFamily="65" charset="-120"/>
                <a:cs typeface="Calibri" panose="020F0302020204030204" pitchFamily="34" charset="0"/>
              </a:defRPr>
            </a:pPr>
            <a:endParaRPr lang="zh-TW"/>
          </a:p>
        </c:txPr>
        <c:crossAx val="45181760"/>
        <c:crosses val="autoZero"/>
        <c:auto val="1"/>
        <c:lblAlgn val="ctr"/>
        <c:lblOffset val="100"/>
        <c:noMultiLvlLbl val="0"/>
      </c:catAx>
      <c:valAx>
        <c:axId val="45181760"/>
        <c:scaling>
          <c:orientation val="minMax"/>
          <c:max val="9000000"/>
          <c:min val="400000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lang="zh-TW" sz="1800" b="0" i="0" u="none" strike="noStrike" kern="1200" spc="0" baseline="0">
                <a:solidFill>
                  <a:schemeClr val="tx1">
                    <a:lumMod val="85000"/>
                    <a:lumOff val="15000"/>
                  </a:schemeClr>
                </a:solidFill>
                <a:latin typeface="標楷體" panose="02010601000101010101" pitchFamily="65" charset="-120"/>
                <a:ea typeface="標楷體" panose="02010601000101010101" pitchFamily="65" charset="-120"/>
                <a:cs typeface="Arial" panose="020B0604020202090204" pitchFamily="34" charset="0"/>
              </a:defRPr>
            </a:pPr>
            <a:endParaRPr lang="zh-TW"/>
          </a:p>
        </c:txPr>
        <c:crossAx val="237935104"/>
        <c:crosses val="autoZero"/>
        <c:crossBetween val="between"/>
        <c:majorUnit val="1000000"/>
        <c:minorUnit val="1000000"/>
      </c:valAx>
      <c:spPr>
        <a:noFill/>
        <a:ln>
          <a:noFill/>
        </a:ln>
        <a:effectLst/>
      </c:spPr>
    </c:plotArea>
    <c:plotVisOnly val="1"/>
    <c:dispBlanksAs val="gap"/>
    <c:showDLblsOverMax val="0"/>
  </c:chart>
  <c:spPr>
    <a:noFill/>
    <a:ln>
      <a:noFill/>
    </a:ln>
    <a:effectLst/>
  </c:spPr>
  <c:txPr>
    <a:bodyPr/>
    <a:lstStyle/>
    <a:p>
      <a:pPr>
        <a:defRPr lang="zh-TW" sz="1800">
          <a:solidFill>
            <a:schemeClr val="bg1">
              <a:lumMod val="50000"/>
            </a:schemeClr>
          </a:solidFill>
          <a:latin typeface="Microsoft YaHei UI Light" panose="020B0502040204020203" pitchFamily="34" charset="-122"/>
          <a:ea typeface="Microsoft YaHei UI Light" panose="020B0502040204020203" pitchFamily="34" charset="-122"/>
          <a:cs typeface="Calibri" panose="020F0302020204030204" pitchFamily="34" charset="0"/>
        </a:defRPr>
      </a:pPr>
      <a:endParaRPr lang="zh-TW"/>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27810534420150601"/>
          <c:y val="5.1698757609307797E-2"/>
          <c:w val="0.64598887746649802"/>
          <c:h val="0.84789593270998598"/>
        </c:manualLayout>
      </c:layout>
      <c:lineChart>
        <c:grouping val="standard"/>
        <c:varyColors val="0"/>
        <c:ser>
          <c:idx val="0"/>
          <c:order val="0"/>
          <c:tx>
            <c:strRef>
              <c:f>工作表1!$B$1</c:f>
              <c:strCache>
                <c:ptCount val="1"/>
                <c:pt idx="0">
                  <c:v>數列 1</c:v>
                </c:pt>
              </c:strCache>
            </c:strRef>
          </c:tx>
          <c:spPr>
            <a:ln w="38100" cap="sq">
              <a:solidFill>
                <a:srgbClr val="59ADEA"/>
              </a:solidFill>
              <a:round/>
              <a:headEnd type="diamond" w="med" len="med"/>
              <a:tailEnd type="diamond" w="med" len="med"/>
            </a:ln>
            <a:effectLst/>
          </c:spPr>
          <c:marker>
            <c:symbol val="none"/>
          </c:marker>
          <c:dPt>
            <c:idx val="1"/>
            <c:bubble3D val="0"/>
            <c:spPr>
              <a:ln w="38100" cap="sq">
                <a:solidFill>
                  <a:srgbClr val="046EC4"/>
                </a:solidFill>
                <a:round/>
                <a:headEnd type="diamond" w="med" len="med"/>
                <a:tailEnd type="diamond" w="med" len="med"/>
              </a:ln>
              <a:effectLst/>
            </c:spPr>
          </c:dPt>
          <c:dLbls>
            <c:dLbl>
              <c:idx val="0"/>
              <c:layout>
                <c:manualLayout>
                  <c:x val="1.13786614707099E-2"/>
                  <c:y val="0"/>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8.5339961030323295E-3"/>
                  <c:y val="-6.0816997345122603E-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lang="zh-TW" sz="2000" b="1" i="0" u="none" strike="noStrike" kern="1200" spc="200" baseline="0">
                    <a:solidFill>
                      <a:schemeClr val="tx1">
                        <a:lumMod val="85000"/>
                        <a:lumOff val="15000"/>
                      </a:schemeClr>
                    </a:solidFill>
                    <a:latin typeface="標楷體" panose="02010601000101010101" pitchFamily="65" charset="-120"/>
                    <a:ea typeface="標楷體" panose="02010601000101010101" pitchFamily="65" charset="-120"/>
                    <a:cs typeface="Calibri" panose="020F0302020204030204" pitchFamily="34" charset="0"/>
                  </a:defRPr>
                </a:pPr>
                <a:endParaRPr lang="zh-TW"/>
              </a:p>
            </c:txPr>
            <c:dLblPos val="r"/>
            <c:showLegendKey val="0"/>
            <c:showVal val="0"/>
            <c:showCatName val="0"/>
            <c:showSerName val="0"/>
            <c:showPercent val="0"/>
            <c:showBubbleSize val="0"/>
            <c:extLst>
              <c:ext xmlns:c15="http://schemas.microsoft.com/office/drawing/2012/chart" uri="{CE6537A1-D6FC-4f65-9D91-7224C49458BB}">
                <c15:showLeaderLines val="0"/>
              </c:ext>
            </c:extLst>
          </c:dLbls>
          <c:cat>
            <c:strRef>
              <c:f>工作表1!$A$2:$A$3</c:f>
              <c:strCache>
                <c:ptCount val="2"/>
                <c:pt idx="0">
                  <c:v>1H20</c:v>
                </c:pt>
                <c:pt idx="1">
                  <c:v>1H21</c:v>
                </c:pt>
              </c:strCache>
            </c:strRef>
          </c:cat>
          <c:val>
            <c:numRef>
              <c:f>工作表1!$B$2:$B$3</c:f>
              <c:numCache>
                <c:formatCode>General</c:formatCode>
                <c:ptCount val="2"/>
                <c:pt idx="0">
                  <c:v>4.48E-2</c:v>
                </c:pt>
                <c:pt idx="1">
                  <c:v>5.4800000000000001E-2</c:v>
                </c:pt>
              </c:numCache>
            </c:numRef>
          </c:val>
          <c:smooth val="0"/>
        </c:ser>
        <c:dLbls>
          <c:showLegendKey val="0"/>
          <c:showVal val="0"/>
          <c:showCatName val="0"/>
          <c:showSerName val="0"/>
          <c:showPercent val="0"/>
          <c:showBubbleSize val="0"/>
        </c:dLbls>
        <c:marker val="1"/>
        <c:smooth val="0"/>
        <c:axId val="237168640"/>
        <c:axId val="238622336"/>
      </c:lineChart>
      <c:catAx>
        <c:axId val="237168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TW" sz="2000" b="1" i="0" u="none" strike="noStrike" kern="1200" spc="100" baseline="0">
                <a:solidFill>
                  <a:schemeClr val="tx1">
                    <a:lumMod val="85000"/>
                    <a:lumOff val="15000"/>
                  </a:schemeClr>
                </a:solidFill>
                <a:latin typeface="標楷體" panose="02010601000101010101" pitchFamily="65" charset="-120"/>
                <a:ea typeface="標楷體" panose="02010601000101010101" pitchFamily="65" charset="-120"/>
                <a:cs typeface="Calibri" panose="020F0302020204030204" pitchFamily="34" charset="0"/>
              </a:defRPr>
            </a:pPr>
            <a:endParaRPr lang="zh-TW"/>
          </a:p>
        </c:txPr>
        <c:crossAx val="238622336"/>
        <c:crosses val="autoZero"/>
        <c:auto val="1"/>
        <c:lblAlgn val="ctr"/>
        <c:lblOffset val="100"/>
        <c:noMultiLvlLbl val="0"/>
      </c:catAx>
      <c:valAx>
        <c:axId val="238622336"/>
        <c:scaling>
          <c:orientation val="minMax"/>
          <c:max val="5.6000000000000001E-2"/>
          <c:min val="4.3999999999999997E-2"/>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lang="zh-TW" sz="1800" b="0" i="0" u="none" strike="noStrike" kern="1200" spc="100" baseline="0">
                <a:solidFill>
                  <a:schemeClr val="tx1">
                    <a:lumMod val="85000"/>
                    <a:lumOff val="15000"/>
                  </a:schemeClr>
                </a:solidFill>
                <a:latin typeface="標楷體" panose="02010601000101010101" pitchFamily="65" charset="-120"/>
                <a:ea typeface="標楷體" panose="02010601000101010101" pitchFamily="65" charset="-120"/>
                <a:cs typeface="Arial" panose="020B0604020202090204" pitchFamily="34" charset="0"/>
              </a:defRPr>
            </a:pPr>
            <a:endParaRPr lang="zh-TW"/>
          </a:p>
        </c:txPr>
        <c:crossAx val="237168640"/>
        <c:crosses val="autoZero"/>
        <c:crossBetween val="between"/>
        <c:majorUnit val="2E-3"/>
        <c:minorUnit val="2E-3"/>
      </c:valAx>
      <c:spPr>
        <a:noFill/>
        <a:ln>
          <a:noFill/>
        </a:ln>
        <a:effectLst/>
      </c:spPr>
    </c:plotArea>
    <c:plotVisOnly val="1"/>
    <c:dispBlanksAs val="gap"/>
    <c:showDLblsOverMax val="0"/>
  </c:chart>
  <c:spPr>
    <a:noFill/>
    <a:ln>
      <a:noFill/>
    </a:ln>
    <a:effectLst/>
  </c:spPr>
  <c:txPr>
    <a:bodyPr/>
    <a:lstStyle/>
    <a:p>
      <a:pPr>
        <a:defRPr lang="zh-TW" sz="1800">
          <a:solidFill>
            <a:schemeClr val="bg1">
              <a:lumMod val="50000"/>
            </a:schemeClr>
          </a:solidFill>
          <a:latin typeface="Microsoft YaHei UI Light" panose="020B0502040204020203" pitchFamily="34" charset="-122"/>
          <a:ea typeface="Microsoft YaHei UI Light" panose="020B0502040204020203" pitchFamily="34" charset="-122"/>
          <a:cs typeface="Calibri" panose="020F0302020204030204" pitchFamily="34" charset="0"/>
        </a:defRPr>
      </a:pPr>
      <a:endParaRPr lang="zh-TW"/>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810534420150601"/>
          <c:y val="5.1698757609307797E-2"/>
          <c:w val="0.64598887746649802"/>
          <c:h val="0.84789593270998598"/>
        </c:manualLayout>
      </c:layout>
      <c:lineChart>
        <c:grouping val="standard"/>
        <c:varyColors val="0"/>
        <c:ser>
          <c:idx val="0"/>
          <c:order val="0"/>
          <c:tx>
            <c:strRef>
              <c:f>工作表1!$B$1</c:f>
              <c:strCache>
                <c:ptCount val="1"/>
                <c:pt idx="0">
                  <c:v>數列 1</c:v>
                </c:pt>
              </c:strCache>
            </c:strRef>
          </c:tx>
          <c:spPr>
            <a:ln w="38100" cap="sq">
              <a:solidFill>
                <a:srgbClr val="046EC4"/>
              </a:solidFill>
              <a:round/>
              <a:headEnd type="diamond" w="med" len="med"/>
              <a:tailEnd type="none" w="med" len="med"/>
            </a:ln>
            <a:effectLst/>
          </c:spPr>
          <c:marker>
            <c:symbol val="none"/>
          </c:marker>
          <c:dPt>
            <c:idx val="2"/>
            <c:bubble3D val="0"/>
            <c:spPr>
              <a:ln w="38100" cap="sq">
                <a:solidFill>
                  <a:srgbClr val="046EC4"/>
                </a:solidFill>
                <a:round/>
                <a:headEnd type="diamond" w="med" len="med"/>
                <a:tailEnd type="diamond" w="med" len="med"/>
              </a:ln>
              <a:effectLst/>
            </c:spPr>
          </c:dPt>
          <c:dLbls>
            <c:dLbl>
              <c:idx val="0"/>
              <c:layout>
                <c:manualLayout>
                  <c:x val="2.2169939975199102E-2"/>
                  <c:y val="2.1263202556037801E-2"/>
                </c:manualLayout>
              </c:layout>
              <c:numFmt formatCode="0.00%" sourceLinked="0"/>
              <c:spPr>
                <a:noFill/>
                <a:ln>
                  <a:noFill/>
                </a:ln>
                <a:effectLst/>
              </c:spPr>
              <c:txPr>
                <a:bodyPr rot="0" spcFirstLastPara="1" vertOverflow="clip" horzOverflow="clip" vert="horz" wrap="square" lIns="72000" tIns="0" rIns="72000" bIns="0" anchor="ctr" anchorCtr="1">
                  <a:spAutoFit/>
                </a:bodyPr>
                <a:lstStyle/>
                <a:p>
                  <a:pPr>
                    <a:defRPr lang="zh-TW" sz="2000" b="1" i="0" u="none" strike="noStrike" kern="1200" spc="200" baseline="0">
                      <a:solidFill>
                        <a:schemeClr val="tx1">
                          <a:lumMod val="85000"/>
                          <a:lumOff val="15000"/>
                        </a:schemeClr>
                      </a:solidFill>
                      <a:latin typeface="標楷體" panose="02010601000101010101" pitchFamily="65" charset="-120"/>
                      <a:ea typeface="標楷體" panose="02010601000101010101" pitchFamily="65" charset="-120"/>
                      <a:cs typeface="Calibri" panose="020F0302020204030204" pitchFamily="34" charset="0"/>
                    </a:defRPr>
                  </a:pPr>
                  <a:endParaRPr lang="zh-TW"/>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ext>
              </c:extLst>
            </c:dLbl>
            <c:dLbl>
              <c:idx val="1"/>
              <c:layout>
                <c:manualLayout>
                  <c:x val="1.3131871804638E-2"/>
                  <c:y val="-1.21861459837796E-2"/>
                </c:manualLayout>
              </c:layout>
              <c:numFmt formatCode="0.00%" sourceLinked="0"/>
              <c:spPr>
                <a:noFill/>
                <a:ln>
                  <a:noFill/>
                </a:ln>
                <a:effectLst/>
              </c:spPr>
              <c:txPr>
                <a:bodyPr rot="0" spcFirstLastPara="1" vertOverflow="clip" horzOverflow="clip" vert="horz" wrap="square" lIns="72000" tIns="0" rIns="72000" bIns="0" anchor="ctr" anchorCtr="1">
                  <a:spAutoFit/>
                </a:bodyPr>
                <a:lstStyle/>
                <a:p>
                  <a:pPr>
                    <a:defRPr lang="zh-TW" sz="2000" b="1" i="0" u="none" strike="noStrike" kern="1200" spc="200" baseline="0">
                      <a:solidFill>
                        <a:schemeClr val="tx1">
                          <a:lumMod val="85000"/>
                          <a:lumOff val="15000"/>
                        </a:schemeClr>
                      </a:solidFill>
                      <a:latin typeface="標楷體" panose="02010601000101010101" pitchFamily="65" charset="-120"/>
                      <a:ea typeface="標楷體" panose="02010601000101010101" pitchFamily="65" charset="-120"/>
                      <a:cs typeface="Calibri" panose="020F0302020204030204" pitchFamily="34" charset="0"/>
                    </a:defRPr>
                  </a:pPr>
                  <a:endParaRPr lang="zh-TW"/>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ext>
              </c:extLst>
            </c:dLbl>
            <c:dLbl>
              <c:idx val="2"/>
              <c:layout>
                <c:manualLayout>
                  <c:x val="-2.9613370808176599E-3"/>
                  <c:y val="6.9808814346298695E-2"/>
                </c:manualLayout>
              </c:layout>
              <c:numFmt formatCode="0.00%" sourceLinked="0"/>
              <c:spPr>
                <a:noFill/>
                <a:ln>
                  <a:noFill/>
                </a:ln>
                <a:effectLst/>
              </c:spPr>
              <c:txPr>
                <a:bodyPr rot="0" spcFirstLastPara="1" vertOverflow="clip" horzOverflow="clip" vert="horz" wrap="square" lIns="72000" tIns="0" rIns="72000" bIns="0" anchor="ctr" anchorCtr="1">
                  <a:spAutoFit/>
                </a:bodyPr>
                <a:lstStyle/>
                <a:p>
                  <a:pPr>
                    <a:defRPr lang="zh-TW" sz="2000" b="1" i="0" u="none" strike="noStrike" kern="1200" spc="200" baseline="0">
                      <a:solidFill>
                        <a:schemeClr val="tx1">
                          <a:lumMod val="85000"/>
                          <a:lumOff val="15000"/>
                        </a:schemeClr>
                      </a:solidFill>
                      <a:latin typeface="標楷體" panose="02010601000101010101" pitchFamily="65" charset="-120"/>
                      <a:ea typeface="標楷體" panose="02010601000101010101" pitchFamily="65" charset="-120"/>
                      <a:cs typeface="Calibri" panose="020F0302020204030204" pitchFamily="34" charset="0"/>
                    </a:defRPr>
                  </a:pPr>
                  <a:endParaRPr lang="zh-TW"/>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ext>
              </c:extLst>
            </c:dLbl>
            <c:numFmt formatCode="0.00%" sourceLinked="0"/>
            <c:spPr>
              <a:noFill/>
              <a:ln>
                <a:solidFill>
                  <a:srgbClr val="000000">
                    <a:lumMod val="25000"/>
                    <a:lumOff val="75000"/>
                  </a:srgbClr>
                </a:solidFill>
              </a:ln>
              <a:effectLst/>
            </c:spPr>
            <c:txPr>
              <a:bodyPr rot="0" spcFirstLastPara="1" vertOverflow="clip" horzOverflow="clip" vert="horz" wrap="square" lIns="72000" tIns="0" rIns="72000" bIns="0" anchor="ctr" anchorCtr="1">
                <a:spAutoFit/>
              </a:bodyPr>
              <a:lstStyle/>
              <a:p>
                <a:pPr>
                  <a:defRPr lang="zh-TW" sz="2000" b="1" i="0" u="none" strike="noStrike" kern="1200" spc="200" baseline="0">
                    <a:solidFill>
                      <a:schemeClr val="tx1">
                        <a:lumMod val="85000"/>
                        <a:lumOff val="15000"/>
                      </a:schemeClr>
                    </a:solidFill>
                    <a:latin typeface="標楷體" panose="02010601000101010101" pitchFamily="65" charset="-120"/>
                    <a:ea typeface="標楷體" panose="02010601000101010101" pitchFamily="65" charset="-120"/>
                    <a:cs typeface="Calibri" panose="020F0302020204030204" pitchFamily="34" charset="0"/>
                  </a:defRPr>
                </a:pPr>
                <a:endParaRPr lang="zh-TW"/>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工作表1!$A$2:$A$4</c:f>
              <c:strCache>
                <c:ptCount val="3"/>
                <c:pt idx="0">
                  <c:v>2Q20</c:v>
                </c:pt>
                <c:pt idx="1">
                  <c:v>1Q21</c:v>
                </c:pt>
                <c:pt idx="2">
                  <c:v>2Q21</c:v>
                </c:pt>
              </c:strCache>
            </c:strRef>
          </c:cat>
          <c:val>
            <c:numRef>
              <c:f>工作表1!$B$2:$B$4</c:f>
              <c:numCache>
                <c:formatCode>General</c:formatCode>
                <c:ptCount val="3"/>
                <c:pt idx="0">
                  <c:v>4.6399999999999997E-2</c:v>
                </c:pt>
                <c:pt idx="1">
                  <c:v>4.9000000000000002E-2</c:v>
                </c:pt>
                <c:pt idx="2">
                  <c:v>5.9900000000000002E-2</c:v>
                </c:pt>
              </c:numCache>
            </c:numRef>
          </c:val>
          <c:smooth val="0"/>
        </c:ser>
        <c:dLbls>
          <c:showLegendKey val="0"/>
          <c:showVal val="0"/>
          <c:showCatName val="0"/>
          <c:showSerName val="0"/>
          <c:showPercent val="0"/>
          <c:showBubbleSize val="0"/>
        </c:dLbls>
        <c:marker val="1"/>
        <c:smooth val="0"/>
        <c:axId val="244297216"/>
        <c:axId val="238641152"/>
      </c:lineChart>
      <c:catAx>
        <c:axId val="24429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TW" sz="2000" b="1" i="0" u="none" strike="noStrike" kern="1200" spc="100" baseline="0">
                <a:solidFill>
                  <a:schemeClr val="tx1">
                    <a:lumMod val="85000"/>
                    <a:lumOff val="15000"/>
                  </a:schemeClr>
                </a:solidFill>
                <a:latin typeface="標楷體" panose="02010601000101010101" pitchFamily="65" charset="-120"/>
                <a:ea typeface="標楷體" panose="02010601000101010101" pitchFamily="65" charset="-120"/>
                <a:cs typeface="Calibri" panose="020F0302020204030204" pitchFamily="34" charset="0"/>
              </a:defRPr>
            </a:pPr>
            <a:endParaRPr lang="zh-TW"/>
          </a:p>
        </c:txPr>
        <c:crossAx val="238641152"/>
        <c:crosses val="autoZero"/>
        <c:auto val="1"/>
        <c:lblAlgn val="ctr"/>
        <c:lblOffset val="100"/>
        <c:noMultiLvlLbl val="0"/>
      </c:catAx>
      <c:valAx>
        <c:axId val="238641152"/>
        <c:scaling>
          <c:orientation val="minMax"/>
          <c:max val="0.06"/>
          <c:min val="4.2000000000000003E-2"/>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lang="zh-TW" sz="1800" b="0" i="0" u="none" strike="noStrike" kern="1200" spc="100" baseline="0">
                <a:solidFill>
                  <a:schemeClr val="tx1">
                    <a:lumMod val="85000"/>
                    <a:lumOff val="15000"/>
                  </a:schemeClr>
                </a:solidFill>
                <a:latin typeface="標楷體" panose="02010601000101010101" pitchFamily="65" charset="-120"/>
                <a:ea typeface="標楷體" panose="02010601000101010101" pitchFamily="65" charset="-120"/>
                <a:cs typeface="Arial" panose="020B0604020202090204" pitchFamily="34" charset="0"/>
              </a:defRPr>
            </a:pPr>
            <a:endParaRPr lang="zh-TW"/>
          </a:p>
        </c:txPr>
        <c:crossAx val="244297216"/>
        <c:crosses val="autoZero"/>
        <c:crossBetween val="between"/>
        <c:majorUnit val="3.0000000000000001E-3"/>
        <c:minorUnit val="3.0000000000000001E-3"/>
      </c:valAx>
      <c:spPr>
        <a:noFill/>
        <a:ln>
          <a:noFill/>
        </a:ln>
        <a:effectLst/>
      </c:spPr>
    </c:plotArea>
    <c:plotVisOnly val="1"/>
    <c:dispBlanksAs val="gap"/>
    <c:showDLblsOverMax val="0"/>
  </c:chart>
  <c:spPr>
    <a:noFill/>
    <a:ln>
      <a:noFill/>
    </a:ln>
    <a:effectLst/>
  </c:spPr>
  <c:txPr>
    <a:bodyPr/>
    <a:lstStyle/>
    <a:p>
      <a:pPr>
        <a:defRPr lang="zh-TW" sz="1800">
          <a:solidFill>
            <a:schemeClr val="bg1">
              <a:lumMod val="50000"/>
            </a:schemeClr>
          </a:solidFill>
          <a:latin typeface="Microsoft YaHei UI Light" panose="020B0502040204020203" pitchFamily="34" charset="-122"/>
          <a:ea typeface="Microsoft YaHei UI Light" panose="020B0502040204020203" pitchFamily="34" charset="-122"/>
          <a:cs typeface="Calibri" panose="020F0302020204030204" pitchFamily="34" charset="0"/>
        </a:defRPr>
      </a:pPr>
      <a:endParaRPr lang="zh-TW"/>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27810535116351298"/>
          <c:y val="4.8657900018277501E-2"/>
          <c:w val="0.56064882561238105"/>
          <c:h val="0.84789593270998598"/>
        </c:manualLayout>
      </c:layout>
      <c:barChart>
        <c:barDir val="col"/>
        <c:grouping val="clustered"/>
        <c:varyColors val="0"/>
        <c:ser>
          <c:idx val="0"/>
          <c:order val="0"/>
          <c:tx>
            <c:strRef>
              <c:f>工作表1!$B$1</c:f>
              <c:strCache>
                <c:ptCount val="1"/>
                <c:pt idx="0">
                  <c:v>數列 1</c:v>
                </c:pt>
              </c:strCache>
            </c:strRef>
          </c:tx>
          <c:spPr>
            <a:solidFill>
              <a:srgbClr val="61BFDC"/>
            </a:solidFill>
            <a:ln>
              <a:noFill/>
            </a:ln>
            <a:effectLst/>
          </c:spPr>
          <c:invertIfNegative val="0"/>
          <c:dPt>
            <c:idx val="1"/>
            <c:invertIfNegative val="0"/>
            <c:bubble3D val="0"/>
            <c:spPr>
              <a:solidFill>
                <a:srgbClr val="046EC4"/>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lang="zh-TW" sz="2000" b="1" i="0" u="none" strike="noStrike" kern="1200" spc="200" baseline="0">
                    <a:solidFill>
                      <a:schemeClr val="tx1">
                        <a:lumMod val="85000"/>
                        <a:lumOff val="15000"/>
                      </a:schemeClr>
                    </a:solidFill>
                    <a:latin typeface="標楷體" panose="02010601000101010101" pitchFamily="65" charset="-120"/>
                    <a:ea typeface="標楷體" panose="02010601000101010101" pitchFamily="65" charset="-120"/>
                    <a:cs typeface="Calibri" panose="020F0302020204030204" pitchFamily="34" charset="0"/>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工作表1!$A$2:$A$3</c:f>
              <c:strCache>
                <c:ptCount val="2"/>
                <c:pt idx="0">
                  <c:v>1H20</c:v>
                </c:pt>
                <c:pt idx="1">
                  <c:v>1H21</c:v>
                </c:pt>
              </c:strCache>
            </c:strRef>
          </c:cat>
          <c:val>
            <c:numRef>
              <c:f>工作表1!$B$2:$B$3</c:f>
              <c:numCache>
                <c:formatCode>General</c:formatCode>
                <c:ptCount val="2"/>
                <c:pt idx="0">
                  <c:v>0.44</c:v>
                </c:pt>
                <c:pt idx="1">
                  <c:v>1.46</c:v>
                </c:pt>
              </c:numCache>
            </c:numRef>
          </c:val>
        </c:ser>
        <c:dLbls>
          <c:showLegendKey val="0"/>
          <c:showVal val="0"/>
          <c:showCatName val="0"/>
          <c:showSerName val="0"/>
          <c:showPercent val="0"/>
          <c:showBubbleSize val="0"/>
        </c:dLbls>
        <c:gapWidth val="219"/>
        <c:overlap val="-27"/>
        <c:axId val="244259840"/>
        <c:axId val="366922560"/>
      </c:barChart>
      <c:catAx>
        <c:axId val="244259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TW" sz="2000" b="1" i="0" u="none" strike="noStrike" kern="1200" spc="100" baseline="0">
                <a:solidFill>
                  <a:schemeClr val="tx1">
                    <a:lumMod val="85000"/>
                    <a:lumOff val="15000"/>
                  </a:schemeClr>
                </a:solidFill>
                <a:latin typeface="標楷體" panose="02010601000101010101" pitchFamily="65" charset="-120"/>
                <a:ea typeface="標楷體" panose="02010601000101010101" pitchFamily="65" charset="-120"/>
                <a:cs typeface="Calibri" panose="020F0302020204030204" pitchFamily="34" charset="0"/>
              </a:defRPr>
            </a:pPr>
            <a:endParaRPr lang="zh-TW"/>
          </a:p>
        </c:txPr>
        <c:crossAx val="366922560"/>
        <c:crosses val="autoZero"/>
        <c:auto val="1"/>
        <c:lblAlgn val="ctr"/>
        <c:lblOffset val="100"/>
        <c:noMultiLvlLbl val="0"/>
      </c:catAx>
      <c:valAx>
        <c:axId val="366922560"/>
        <c:scaling>
          <c:orientation val="minMax"/>
          <c:max val="1.6"/>
          <c:min val="0.4"/>
        </c:scaling>
        <c:delete val="0"/>
        <c:axPos val="l"/>
        <c:majorGridlines>
          <c:spPr>
            <a:ln w="9525" cap="flat" cmpd="sng" algn="ctr">
              <a:solidFill>
                <a:schemeClr val="tx1">
                  <a:lumMod val="15000"/>
                  <a:lumOff val="85000"/>
                </a:schemeClr>
              </a:solidFill>
              <a:round/>
            </a:ln>
            <a:effectLst/>
          </c:spPr>
        </c:majorGridlines>
        <c:numFmt formatCode="#,##0.00_);[Red]\(#,##0.00\)" sourceLinked="0"/>
        <c:majorTickMark val="none"/>
        <c:minorTickMark val="none"/>
        <c:tickLblPos val="nextTo"/>
        <c:spPr>
          <a:noFill/>
          <a:ln>
            <a:noFill/>
          </a:ln>
          <a:effectLst/>
        </c:spPr>
        <c:txPr>
          <a:bodyPr rot="-60000000" spcFirstLastPara="1" vertOverflow="ellipsis" vert="horz" wrap="square" anchor="ctr" anchorCtr="1"/>
          <a:lstStyle/>
          <a:p>
            <a:pPr>
              <a:defRPr lang="zh-TW" sz="1800" b="0" i="0" u="none" strike="noStrike" kern="1200" spc="100" baseline="0">
                <a:solidFill>
                  <a:schemeClr val="tx1">
                    <a:lumMod val="85000"/>
                    <a:lumOff val="15000"/>
                  </a:schemeClr>
                </a:solidFill>
                <a:latin typeface="標楷體" panose="02010601000101010101" pitchFamily="65" charset="-120"/>
                <a:ea typeface="標楷體" panose="02010601000101010101" pitchFamily="65" charset="-120"/>
                <a:cs typeface="Arial" panose="020B0604020202090204" pitchFamily="34" charset="0"/>
              </a:defRPr>
            </a:pPr>
            <a:endParaRPr lang="zh-TW"/>
          </a:p>
        </c:txPr>
        <c:crossAx val="244259840"/>
        <c:crosses val="autoZero"/>
        <c:crossBetween val="between"/>
        <c:majorUnit val="0.2"/>
        <c:minorUnit val="0.2"/>
      </c:valAx>
      <c:spPr>
        <a:noFill/>
        <a:ln>
          <a:noFill/>
        </a:ln>
        <a:effectLst/>
      </c:spPr>
    </c:plotArea>
    <c:plotVisOnly val="1"/>
    <c:dispBlanksAs val="gap"/>
    <c:showDLblsOverMax val="0"/>
  </c:chart>
  <c:spPr>
    <a:noFill/>
    <a:ln>
      <a:noFill/>
    </a:ln>
    <a:effectLst/>
  </c:spPr>
  <c:txPr>
    <a:bodyPr/>
    <a:lstStyle/>
    <a:p>
      <a:pPr>
        <a:defRPr lang="zh-TW" sz="1800">
          <a:solidFill>
            <a:schemeClr val="bg1">
              <a:lumMod val="50000"/>
            </a:schemeClr>
          </a:solidFill>
          <a:latin typeface="Microsoft YaHei UI Light" panose="020B0502040204020203" pitchFamily="34" charset="-122"/>
          <a:ea typeface="Microsoft YaHei UI Light" panose="020B0502040204020203" pitchFamily="34" charset="-122"/>
          <a:cs typeface="Calibri" panose="020F0302020204030204" pitchFamily="34" charset="0"/>
        </a:defRPr>
      </a:pPr>
      <a:endParaRPr lang="zh-TW"/>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manualLayout>
          <c:layoutTarget val="inner"/>
          <c:xMode val="edge"/>
          <c:yMode val="edge"/>
          <c:x val="0.27810535116351298"/>
          <c:y val="4.8657900018277501E-2"/>
          <c:w val="0.64598887746649802"/>
          <c:h val="0.84789593270998598"/>
        </c:manualLayout>
      </c:layout>
      <c:barChart>
        <c:barDir val="col"/>
        <c:grouping val="clustered"/>
        <c:varyColors val="0"/>
        <c:ser>
          <c:idx val="0"/>
          <c:order val="0"/>
          <c:tx>
            <c:strRef>
              <c:f>工作表1!$B$1</c:f>
              <c:strCache>
                <c:ptCount val="1"/>
                <c:pt idx="0">
                  <c:v>數列 1</c:v>
                </c:pt>
              </c:strCache>
            </c:strRef>
          </c:tx>
          <c:spPr>
            <a:solidFill>
              <a:srgbClr val="61BFDC"/>
            </a:solidFill>
            <a:ln>
              <a:noFill/>
            </a:ln>
            <a:effectLst/>
          </c:spPr>
          <c:invertIfNegative val="0"/>
          <c:dPt>
            <c:idx val="2"/>
            <c:invertIfNegative val="0"/>
            <c:bubble3D val="0"/>
            <c:spPr>
              <a:solidFill>
                <a:srgbClr val="046EC4"/>
              </a:solidFill>
              <a:ln>
                <a:noFill/>
              </a:ln>
              <a:effectLst/>
            </c:spPr>
          </c:dPt>
          <c:dLbls>
            <c:spPr>
              <a:solidFill>
                <a:srgbClr val="FFFFFF"/>
              </a:solidFill>
              <a:ln>
                <a:noFill/>
              </a:ln>
              <a:effectLst/>
            </c:spPr>
            <c:txPr>
              <a:bodyPr rot="0" spcFirstLastPara="1" vertOverflow="ellipsis" vert="horz" wrap="square" lIns="38100" tIns="19050" rIns="38100" bIns="19050" anchor="ctr" anchorCtr="1">
                <a:spAutoFit/>
              </a:bodyPr>
              <a:lstStyle/>
              <a:p>
                <a:pPr>
                  <a:defRPr lang="zh-TW" sz="2000" b="1" i="0" u="none" strike="noStrike" kern="1200" spc="200" baseline="0">
                    <a:solidFill>
                      <a:schemeClr val="tx1">
                        <a:lumMod val="85000"/>
                        <a:lumOff val="15000"/>
                      </a:schemeClr>
                    </a:solidFill>
                    <a:latin typeface="標楷體" panose="02010601000101010101" pitchFamily="65" charset="-120"/>
                    <a:ea typeface="標楷體" panose="02010601000101010101" pitchFamily="65" charset="-120"/>
                    <a:cs typeface="Calibri" panose="020F0302020204030204" pitchFamily="34" charset="0"/>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工作表1!$A$2:$A$4</c:f>
              <c:strCache>
                <c:ptCount val="3"/>
                <c:pt idx="0">
                  <c:v>2Q20</c:v>
                </c:pt>
                <c:pt idx="1">
                  <c:v>1Q21</c:v>
                </c:pt>
                <c:pt idx="2">
                  <c:v>2Q21</c:v>
                </c:pt>
              </c:strCache>
            </c:strRef>
          </c:cat>
          <c:val>
            <c:numRef>
              <c:f>工作表1!$B$2:$B$4</c:f>
              <c:numCache>
                <c:formatCode>General</c:formatCode>
                <c:ptCount val="3"/>
                <c:pt idx="0">
                  <c:v>0.23</c:v>
                </c:pt>
                <c:pt idx="1">
                  <c:v>0.52</c:v>
                </c:pt>
                <c:pt idx="2">
                  <c:v>0.94</c:v>
                </c:pt>
              </c:numCache>
            </c:numRef>
          </c:val>
        </c:ser>
        <c:dLbls>
          <c:showLegendKey val="0"/>
          <c:showVal val="0"/>
          <c:showCatName val="0"/>
          <c:showSerName val="0"/>
          <c:showPercent val="0"/>
          <c:showBubbleSize val="0"/>
        </c:dLbls>
        <c:gapWidth val="219"/>
        <c:overlap val="-27"/>
        <c:axId val="244258816"/>
        <c:axId val="366924288"/>
      </c:barChart>
      <c:catAx>
        <c:axId val="2442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TW" sz="2000" b="1" i="0" u="none" strike="noStrike" kern="1200" spc="100" baseline="0">
                <a:solidFill>
                  <a:schemeClr val="tx1">
                    <a:lumMod val="85000"/>
                    <a:lumOff val="15000"/>
                  </a:schemeClr>
                </a:solidFill>
                <a:latin typeface="標楷體" panose="02010601000101010101" pitchFamily="65" charset="-120"/>
                <a:ea typeface="標楷體" panose="02010601000101010101" pitchFamily="65" charset="-120"/>
                <a:cs typeface="Calibri" panose="020F0302020204030204" pitchFamily="34" charset="0"/>
              </a:defRPr>
            </a:pPr>
            <a:endParaRPr lang="zh-TW"/>
          </a:p>
        </c:txPr>
        <c:crossAx val="366924288"/>
        <c:crosses val="autoZero"/>
        <c:auto val="1"/>
        <c:lblAlgn val="ctr"/>
        <c:lblOffset val="100"/>
        <c:noMultiLvlLbl val="0"/>
      </c:catAx>
      <c:valAx>
        <c:axId val="366924288"/>
        <c:scaling>
          <c:orientation val="minMax"/>
          <c:max val="1"/>
          <c:min val="0.1"/>
        </c:scaling>
        <c:delete val="0"/>
        <c:axPos val="l"/>
        <c:majorGridlines>
          <c:spPr>
            <a:ln w="9525" cap="flat" cmpd="sng" algn="ctr">
              <a:solidFill>
                <a:schemeClr val="tx1">
                  <a:lumMod val="15000"/>
                  <a:lumOff val="85000"/>
                </a:schemeClr>
              </a:solidFill>
              <a:round/>
            </a:ln>
            <a:effectLst/>
          </c:spPr>
        </c:majorGridlines>
        <c:numFmt formatCode="#,##0.00_);[Red]\(#,##0.00\)" sourceLinked="0"/>
        <c:majorTickMark val="none"/>
        <c:minorTickMark val="none"/>
        <c:tickLblPos val="nextTo"/>
        <c:spPr>
          <a:noFill/>
          <a:ln>
            <a:noFill/>
          </a:ln>
          <a:effectLst/>
        </c:spPr>
        <c:txPr>
          <a:bodyPr rot="-60000000" spcFirstLastPara="1" vertOverflow="ellipsis" vert="horz" wrap="square" anchor="ctr" anchorCtr="1"/>
          <a:lstStyle/>
          <a:p>
            <a:pPr>
              <a:defRPr lang="zh-TW" sz="1800" b="0" i="0" u="none" strike="noStrike" kern="1200" spc="100" baseline="0">
                <a:solidFill>
                  <a:schemeClr val="tx1">
                    <a:lumMod val="85000"/>
                    <a:lumOff val="15000"/>
                  </a:schemeClr>
                </a:solidFill>
                <a:latin typeface="標楷體" panose="02010601000101010101" pitchFamily="65" charset="-120"/>
                <a:ea typeface="標楷體" panose="02010601000101010101" pitchFamily="65" charset="-120"/>
                <a:cs typeface="Arial" panose="020B0604020202090204" pitchFamily="34" charset="0"/>
              </a:defRPr>
            </a:pPr>
            <a:endParaRPr lang="zh-TW"/>
          </a:p>
        </c:txPr>
        <c:crossAx val="244258816"/>
        <c:crosses val="autoZero"/>
        <c:crossBetween val="between"/>
        <c:majorUnit val="0.15"/>
        <c:minorUnit val="0.15"/>
      </c:valAx>
      <c:spPr>
        <a:noFill/>
        <a:ln>
          <a:noFill/>
        </a:ln>
        <a:effectLst/>
      </c:spPr>
    </c:plotArea>
    <c:plotVisOnly val="1"/>
    <c:dispBlanksAs val="gap"/>
    <c:showDLblsOverMax val="0"/>
  </c:chart>
  <c:spPr>
    <a:noFill/>
    <a:ln>
      <a:noFill/>
    </a:ln>
    <a:effectLst/>
  </c:spPr>
  <c:txPr>
    <a:bodyPr/>
    <a:lstStyle/>
    <a:p>
      <a:pPr>
        <a:defRPr lang="zh-TW" sz="1800">
          <a:solidFill>
            <a:schemeClr val="bg1">
              <a:lumMod val="50000"/>
            </a:schemeClr>
          </a:solidFill>
          <a:latin typeface="Microsoft YaHei UI Light" panose="020B0502040204020203" pitchFamily="34" charset="-122"/>
          <a:ea typeface="Microsoft YaHei UI Light" panose="020B0502040204020203" pitchFamily="34" charset="-122"/>
          <a:cs typeface="Calibri" panose="020F0302020204030204" pitchFamily="34" charset="0"/>
        </a:defRPr>
      </a:pPr>
      <a:endParaRPr lang="zh-TW"/>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81F031-66B9-4A0B-9C37-337DC329ECA4}" type="datetimeFigureOut">
              <a:rPr lang="zh-TW" altLang="en-US" smtClean="0"/>
              <a:t>2021/8/20</a:t>
            </a:fld>
            <a:endParaRPr lang="zh-TW" altLang="en-US"/>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77A6F7F-CF4F-4DA6-8EB4-DB5A832F268C}" type="slidenum">
              <a:rPr lang="zh-TW" altLang="en-US" smtClean="0"/>
              <a:t>‹#›</a:t>
            </a:fld>
            <a:endParaRPr lang="zh-TW" altLang="en-US"/>
          </a:p>
        </p:txBody>
      </p:sp>
    </p:spTree>
    <p:extLst>
      <p:ext uri="{BB962C8B-B14F-4D97-AF65-F5344CB8AC3E}">
        <p14:creationId xmlns:p14="http://schemas.microsoft.com/office/powerpoint/2010/main" val="20414435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panose="020B0604020202090204"/>
                <a:ea typeface="Arial" panose="020B0604020202090204"/>
                <a:cs typeface="Arial" panose="020B0604020202090204"/>
                <a:sym typeface="Arial" panose="020B0604020202090204"/>
              </a:defRPr>
            </a:lvl1pPr>
            <a:lvl2pPr marR="0" lvl="1"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2pPr>
            <a:lvl3pPr marR="0" lvl="2"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3pPr>
            <a:lvl4pPr marR="0" lvl="3"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4pPr>
            <a:lvl5pPr marR="0" lvl="4"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5pPr>
            <a:lvl6pPr marR="0" lvl="5"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6pPr>
            <a:lvl7pPr marR="0" lvl="6"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7pPr>
            <a:lvl8pPr marR="0" lvl="7"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8pPr>
            <a:lvl9pPr marR="0" lvl="8"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panose="020B0604020202090204"/>
                <a:ea typeface="Arial" panose="020B0604020202090204"/>
                <a:cs typeface="Arial" panose="020B0604020202090204"/>
                <a:sym typeface="Arial" panose="020B0604020202090204"/>
              </a:defRPr>
            </a:lvl1pPr>
            <a:lvl2pPr marR="0" lvl="1"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2pPr>
            <a:lvl3pPr marR="0" lvl="2"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3pPr>
            <a:lvl4pPr marR="0" lvl="3"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4pPr>
            <a:lvl5pPr marR="0" lvl="4"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5pPr>
            <a:lvl6pPr marR="0" lvl="5"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6pPr>
            <a:lvl7pPr marR="0" lvl="6"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7pPr>
            <a:lvl8pPr marR="0" lvl="7"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8pPr>
            <a:lvl9pPr marR="0" lvl="8"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panose="020B0604020202090204"/>
                <a:ea typeface="Arial" panose="020B0604020202090204"/>
                <a:cs typeface="Arial" panose="020B0604020202090204"/>
                <a:sym typeface="Arial" panose="020B0604020202090204"/>
              </a:defRPr>
            </a:lvl1pPr>
            <a:lvl2pPr marL="914400" marR="0" lvl="1" indent="-228600" algn="l" rtl="0">
              <a:spcBef>
                <a:spcPts val="0"/>
              </a:spcBef>
              <a:spcAft>
                <a:spcPts val="0"/>
              </a:spcAft>
              <a:buSzPts val="1400"/>
              <a:buNone/>
              <a:defRPr sz="1200" b="0" i="0" u="none" strike="noStrike" cap="none">
                <a:solidFill>
                  <a:schemeClr val="dk1"/>
                </a:solidFill>
                <a:latin typeface="Arial" panose="020B0604020202090204"/>
                <a:ea typeface="Arial" panose="020B0604020202090204"/>
                <a:cs typeface="Arial" panose="020B0604020202090204"/>
                <a:sym typeface="Arial" panose="020B0604020202090204"/>
              </a:defRPr>
            </a:lvl2pPr>
            <a:lvl3pPr marL="1371600" marR="0" lvl="2" indent="-228600" algn="l" rtl="0">
              <a:spcBef>
                <a:spcPts val="0"/>
              </a:spcBef>
              <a:spcAft>
                <a:spcPts val="0"/>
              </a:spcAft>
              <a:buSzPts val="1400"/>
              <a:buNone/>
              <a:defRPr sz="1200" b="0" i="0" u="none" strike="noStrike" cap="none">
                <a:solidFill>
                  <a:schemeClr val="dk1"/>
                </a:solidFill>
                <a:latin typeface="Arial" panose="020B0604020202090204"/>
                <a:ea typeface="Arial" panose="020B0604020202090204"/>
                <a:cs typeface="Arial" panose="020B0604020202090204"/>
                <a:sym typeface="Arial" panose="020B0604020202090204"/>
              </a:defRPr>
            </a:lvl3pPr>
            <a:lvl4pPr marL="1828800" marR="0" lvl="3" indent="-228600" algn="l" rtl="0">
              <a:spcBef>
                <a:spcPts val="0"/>
              </a:spcBef>
              <a:spcAft>
                <a:spcPts val="0"/>
              </a:spcAft>
              <a:buSzPts val="1400"/>
              <a:buNone/>
              <a:defRPr sz="1200" b="0" i="0" u="none" strike="noStrike" cap="none">
                <a:solidFill>
                  <a:schemeClr val="dk1"/>
                </a:solidFill>
                <a:latin typeface="Arial" panose="020B0604020202090204"/>
                <a:ea typeface="Arial" panose="020B0604020202090204"/>
                <a:cs typeface="Arial" panose="020B0604020202090204"/>
                <a:sym typeface="Arial" panose="020B0604020202090204"/>
              </a:defRPr>
            </a:lvl4pPr>
            <a:lvl5pPr marL="2286000" marR="0" lvl="4" indent="-228600" algn="l" rtl="0">
              <a:spcBef>
                <a:spcPts val="0"/>
              </a:spcBef>
              <a:spcAft>
                <a:spcPts val="0"/>
              </a:spcAft>
              <a:buSzPts val="1400"/>
              <a:buNone/>
              <a:defRPr sz="1200" b="0" i="0" u="none" strike="noStrike" cap="none">
                <a:solidFill>
                  <a:schemeClr val="dk1"/>
                </a:solidFill>
                <a:latin typeface="Arial" panose="020B0604020202090204"/>
                <a:ea typeface="Arial" panose="020B0604020202090204"/>
                <a:cs typeface="Arial" panose="020B0604020202090204"/>
                <a:sym typeface="Arial" panose="020B0604020202090204"/>
              </a:defRPr>
            </a:lvl5pPr>
            <a:lvl6pPr marL="2743200" marR="0" lvl="5" indent="-228600" algn="l" rtl="0">
              <a:spcBef>
                <a:spcPts val="0"/>
              </a:spcBef>
              <a:spcAft>
                <a:spcPts val="0"/>
              </a:spcAft>
              <a:buSzPts val="1400"/>
              <a:buNone/>
              <a:defRPr sz="1200" b="0" i="0" u="none" strike="noStrike" cap="none">
                <a:solidFill>
                  <a:schemeClr val="dk1"/>
                </a:solidFill>
                <a:latin typeface="Arial" panose="020B0604020202090204"/>
                <a:ea typeface="Arial" panose="020B0604020202090204"/>
                <a:cs typeface="Arial" panose="020B0604020202090204"/>
                <a:sym typeface="Arial" panose="020B0604020202090204"/>
              </a:defRPr>
            </a:lvl6pPr>
            <a:lvl7pPr marL="3200400" marR="0" lvl="6" indent="-228600" algn="l" rtl="0">
              <a:spcBef>
                <a:spcPts val="0"/>
              </a:spcBef>
              <a:spcAft>
                <a:spcPts val="0"/>
              </a:spcAft>
              <a:buSzPts val="1400"/>
              <a:buNone/>
              <a:defRPr sz="1200" b="0" i="0" u="none" strike="noStrike" cap="none">
                <a:solidFill>
                  <a:schemeClr val="dk1"/>
                </a:solidFill>
                <a:latin typeface="Arial" panose="020B0604020202090204"/>
                <a:ea typeface="Arial" panose="020B0604020202090204"/>
                <a:cs typeface="Arial" panose="020B0604020202090204"/>
                <a:sym typeface="Arial" panose="020B0604020202090204"/>
              </a:defRPr>
            </a:lvl7pPr>
            <a:lvl8pPr marL="3657600" marR="0" lvl="7" indent="-228600" algn="l" rtl="0">
              <a:spcBef>
                <a:spcPts val="0"/>
              </a:spcBef>
              <a:spcAft>
                <a:spcPts val="0"/>
              </a:spcAft>
              <a:buSzPts val="1400"/>
              <a:buNone/>
              <a:defRPr sz="1200" b="0" i="0" u="none" strike="noStrike" cap="none">
                <a:solidFill>
                  <a:schemeClr val="dk1"/>
                </a:solidFill>
                <a:latin typeface="Arial" panose="020B0604020202090204"/>
                <a:ea typeface="Arial" panose="020B0604020202090204"/>
                <a:cs typeface="Arial" panose="020B0604020202090204"/>
                <a:sym typeface="Arial" panose="020B0604020202090204"/>
              </a:defRPr>
            </a:lvl8pPr>
            <a:lvl9pPr marL="4114800" marR="0" lvl="8" indent="-228600" algn="l" rtl="0">
              <a:spcBef>
                <a:spcPts val="0"/>
              </a:spcBef>
              <a:spcAft>
                <a:spcPts val="0"/>
              </a:spcAft>
              <a:buSzPts val="1400"/>
              <a:buNone/>
              <a:defRPr sz="1200" b="0" i="0" u="none" strike="noStrike" cap="none">
                <a:solidFill>
                  <a:schemeClr val="dk1"/>
                </a:solidFill>
                <a:latin typeface="Arial" panose="020B0604020202090204"/>
                <a:ea typeface="Arial" panose="020B0604020202090204"/>
                <a:cs typeface="Arial" panose="020B0604020202090204"/>
                <a:sym typeface="Arial" panose="020B0604020202090204"/>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panose="020B0604020202090204"/>
                <a:ea typeface="Arial" panose="020B0604020202090204"/>
                <a:cs typeface="Arial" panose="020B0604020202090204"/>
                <a:sym typeface="Arial" panose="020B0604020202090204"/>
              </a:defRPr>
            </a:lvl1pPr>
            <a:lvl2pPr marR="0" lvl="1"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2pPr>
            <a:lvl3pPr marR="0" lvl="2"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3pPr>
            <a:lvl4pPr marR="0" lvl="3"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4pPr>
            <a:lvl5pPr marR="0" lvl="4"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5pPr>
            <a:lvl6pPr marR="0" lvl="5"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6pPr>
            <a:lvl7pPr marR="0" lvl="6"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7pPr>
            <a:lvl8pPr marR="0" lvl="7"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8pPr>
            <a:lvl9pPr marR="0" lvl="8" algn="l" rtl="0">
              <a:spcBef>
                <a:spcPts val="0"/>
              </a:spcBef>
              <a:spcAft>
                <a:spcPts val="0"/>
              </a:spcAft>
              <a:buSzPts val="1400"/>
              <a:buNone/>
              <a:defRPr sz="1800" b="0" i="0" u="none" strike="noStrike" cap="none">
                <a:solidFill>
                  <a:schemeClr val="dk1"/>
                </a:solidFill>
                <a:latin typeface="Arial" panose="020B0604020202090204"/>
                <a:ea typeface="Arial" panose="020B0604020202090204"/>
                <a:cs typeface="Arial" panose="020B0604020202090204"/>
                <a:sym typeface="Arial" panose="020B0604020202090204"/>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panose="020B0604020202090204"/>
                <a:ea typeface="Arial" panose="020B0604020202090204"/>
                <a:cs typeface="Arial" panose="020B0604020202090204"/>
                <a:sym typeface="Arial" panose="020B0604020202090204"/>
              </a:rPr>
              <a:t>‹#›</a:t>
            </a:fld>
            <a:endParaRPr sz="1200" b="0" i="0" u="none" strike="noStrike" cap="none">
              <a:solidFill>
                <a:schemeClr val="dk1"/>
              </a:solidFill>
              <a:latin typeface="Arial" panose="020B0604020202090204"/>
              <a:ea typeface="Arial" panose="020B0604020202090204"/>
              <a:cs typeface="Arial" panose="020B0604020202090204"/>
              <a:sym typeface="Arial" panose="020B0604020202090204"/>
            </a:endParaRPr>
          </a:p>
        </p:txBody>
      </p:sp>
    </p:spTree>
    <p:extLst>
      <p:ext uri="{BB962C8B-B14F-4D97-AF65-F5344CB8AC3E}">
        <p14:creationId xmlns:p14="http://schemas.microsoft.com/office/powerpoint/2010/main" val="343287576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endParaRPr lang="zh-CN" altLang="en-US" sz="1400" b="1" dirty="0"/>
          </a:p>
        </p:txBody>
      </p:sp>
      <p:sp>
        <p:nvSpPr>
          <p:cNvPr id="157" name="Google Shape;15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CN" altLang="en-US" sz="1200" b="1" dirty="0"/>
          </a:p>
        </p:txBody>
      </p:sp>
      <p:sp>
        <p:nvSpPr>
          <p:cNvPr id="4" name="投影片編號版面配置區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panose="020B0604020202090204"/>
                <a:ea typeface="Arial" panose="020B0604020202090204"/>
                <a:cs typeface="Arial" panose="020B0604020202090204"/>
                <a:sym typeface="Arial" panose="020B0604020202090204"/>
              </a:rPr>
              <a:t>13</a:t>
            </a:fld>
            <a:endParaRPr lang="en-US" sz="1200" b="0" i="0" u="none" strike="noStrike" cap="none">
              <a:solidFill>
                <a:schemeClr val="dk1"/>
              </a:solidFill>
              <a:latin typeface="Arial" panose="020B0604020202090204"/>
              <a:ea typeface="Arial" panose="020B0604020202090204"/>
              <a:cs typeface="Arial" panose="020B0604020202090204"/>
              <a:sym typeface="Arial" panose="020B0604020202090204"/>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panose="020B0604020202090204"/>
                <a:ea typeface="Arial" panose="020B0604020202090204"/>
                <a:cs typeface="Arial" panose="020B0604020202090204"/>
                <a:sym typeface="Arial" panose="020B0604020202090204"/>
              </a:rPr>
              <a:t>14</a:t>
            </a:fld>
            <a:endParaRPr lang="en-US" sz="1200" b="0" i="0" u="none" strike="noStrike" cap="none">
              <a:solidFill>
                <a:schemeClr val="dk1"/>
              </a:solidFill>
              <a:latin typeface="Arial" panose="020B0604020202090204"/>
              <a:ea typeface="Arial" panose="020B0604020202090204"/>
              <a:cs typeface="Arial" panose="020B0604020202090204"/>
              <a:sym typeface="Arial" panose="020B0604020202090204"/>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panose="020B0604020202090204"/>
                <a:ea typeface="Arial" panose="020B0604020202090204"/>
                <a:cs typeface="Arial" panose="020B0604020202090204"/>
                <a:sym typeface="Arial" panose="020B0604020202090204"/>
              </a:rPr>
              <a:t>15</a:t>
            </a:fld>
            <a:endParaRPr lang="en-US" sz="1200" b="0" i="0" u="none" strike="noStrike" cap="none">
              <a:solidFill>
                <a:schemeClr val="dk1"/>
              </a:solidFill>
              <a:latin typeface="Arial" panose="020B0604020202090204"/>
              <a:ea typeface="Arial" panose="020B0604020202090204"/>
              <a:cs typeface="Arial" panose="020B0604020202090204"/>
              <a:sym typeface="Arial" panose="020B0604020202090204"/>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panose="020B0604020202090204"/>
                <a:ea typeface="Arial" panose="020B0604020202090204"/>
                <a:cs typeface="Arial" panose="020B0604020202090204"/>
                <a:sym typeface="Arial" panose="020B0604020202090204"/>
              </a:rPr>
              <a:t>17</a:t>
            </a:fld>
            <a:endParaRPr lang="en-US" sz="1200" b="0" i="0" u="none" strike="noStrike" cap="none">
              <a:solidFill>
                <a:schemeClr val="dk1"/>
              </a:solidFill>
              <a:latin typeface="Arial" panose="020B0604020202090204"/>
              <a:ea typeface="Arial" panose="020B0604020202090204"/>
              <a:cs typeface="Arial" panose="020B0604020202090204"/>
              <a:sym typeface="Arial" panose="020B0604020202090204"/>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endParaRPr lang="zh-CN" altLang="en-US" sz="1400" b="1" dirty="0"/>
          </a:p>
        </p:txBody>
      </p:sp>
      <p:sp>
        <p:nvSpPr>
          <p:cNvPr id="157" name="Google Shape;15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dirty="0"/>
          </a:p>
        </p:txBody>
      </p:sp>
    </p:spTree>
    <p:extLst>
      <p:ext uri="{BB962C8B-B14F-4D97-AF65-F5344CB8AC3E}">
        <p14:creationId xmlns:p14="http://schemas.microsoft.com/office/powerpoint/2010/main" val="2114853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indent="-342900">
              <a:buAutoNum type="arabicPeriod"/>
            </a:pPr>
            <a:endParaRPr lang="zh-CN" altLang="en-US" sz="1400" b="1" dirty="0"/>
          </a:p>
        </p:txBody>
      </p:sp>
      <p:sp>
        <p:nvSpPr>
          <p:cNvPr id="183" name="Google Shape;18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CN" altLang="en-US" sz="1200" b="1" dirty="0"/>
          </a:p>
        </p:txBody>
      </p:sp>
      <p:sp>
        <p:nvSpPr>
          <p:cNvPr id="4" name="投影片編號版面配置區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panose="020B0604020202090204"/>
                <a:ea typeface="Arial" panose="020B0604020202090204"/>
                <a:cs typeface="Arial" panose="020B0604020202090204"/>
                <a:sym typeface="Arial" panose="020B0604020202090204"/>
              </a:rPr>
              <a:t>3</a:t>
            </a:fld>
            <a:endParaRPr lang="en-US" sz="1200" b="0" i="0" u="none" strike="noStrike" cap="none">
              <a:solidFill>
                <a:schemeClr val="dk1"/>
              </a:solidFill>
              <a:latin typeface="Arial" panose="020B0604020202090204"/>
              <a:ea typeface="Arial" panose="020B0604020202090204"/>
              <a:cs typeface="Arial" panose="020B0604020202090204"/>
              <a:sym typeface="Arial" panose="020B0604020202090204"/>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nSpc>
                <a:spcPct val="200000"/>
              </a:lnSpc>
            </a:pPr>
            <a:r>
              <a:rPr lang="zh-TW" altLang="en-US" sz="2000" b="1" dirty="0">
                <a:solidFill>
                  <a:srgbClr val="005BAA"/>
                </a:solidFill>
                <a:latin typeface="微軟正黑體" panose="020B0604030504040204" pitchFamily="34" charset="-120"/>
                <a:ea typeface="微軟正黑體" panose="020B0604030504040204" pitchFamily="34" charset="-120"/>
              </a:rPr>
              <a:t>依據中華徵信所 </a:t>
            </a:r>
            <a:r>
              <a:rPr lang="en-US" altLang="zh-TW" sz="2000" b="1" dirty="0">
                <a:solidFill>
                  <a:schemeClr val="accent2"/>
                </a:solidFill>
                <a:latin typeface="微軟正黑體" panose="020B0604030504040204" pitchFamily="34" charset="-120"/>
                <a:ea typeface="微軟正黑體" panose="020B0604030504040204" pitchFamily="34" charset="-120"/>
              </a:rPr>
              <a:t>2021</a:t>
            </a:r>
            <a:r>
              <a:rPr lang="zh-TW" altLang="en-US" sz="2000" b="1" dirty="0">
                <a:solidFill>
                  <a:schemeClr val="accent2"/>
                </a:solidFill>
                <a:latin typeface="微軟正黑體" panose="020B0604030504040204" pitchFamily="34" charset="-120"/>
                <a:ea typeface="微軟正黑體" panose="020B0604030504040204" pitchFamily="34" charset="-120"/>
              </a:rPr>
              <a:t>年版「台灣地區大型企業排名 </a:t>
            </a:r>
            <a:r>
              <a:rPr lang="en-US" altLang="zh-TW" sz="2000" b="1" dirty="0">
                <a:solidFill>
                  <a:schemeClr val="accent2"/>
                </a:solidFill>
                <a:latin typeface="微軟正黑體" panose="020B0604030504040204" pitchFamily="34" charset="-120"/>
                <a:ea typeface="微軟正黑體" panose="020B0604030504040204" pitchFamily="34" charset="-120"/>
              </a:rPr>
              <a:t>TOP5000</a:t>
            </a:r>
            <a:r>
              <a:rPr lang="zh-TW" altLang="en-US" sz="2000" b="1" dirty="0">
                <a:solidFill>
                  <a:schemeClr val="accent2"/>
                </a:solidFill>
                <a:latin typeface="微軟正黑體" panose="020B0604030504040204" pitchFamily="34" charset="-120"/>
                <a:ea typeface="微軟正黑體" panose="020B0604030504040204" pitchFamily="34" charset="-120"/>
              </a:rPr>
              <a:t>」</a:t>
            </a:r>
            <a:r>
              <a:rPr lang="en-US" altLang="zh-TW" sz="2000" b="1" dirty="0">
                <a:solidFill>
                  <a:schemeClr val="accent2"/>
                </a:solidFill>
                <a:latin typeface="微軟正黑體" panose="020B0604030504040204" pitchFamily="34" charset="-120"/>
                <a:ea typeface="微軟正黑體" panose="020B0604030504040204" pitchFamily="34" charset="-120"/>
              </a:rPr>
              <a:t> </a:t>
            </a:r>
          </a:p>
          <a:p>
            <a:pPr marL="742950" lvl="1" indent="-285750">
              <a:lnSpc>
                <a:spcPct val="200000"/>
              </a:lnSpc>
              <a:buFont typeface="Wingdings" panose="05000000000000000000" pitchFamily="2" charset="2"/>
              <a:buChar char="ü"/>
            </a:pPr>
            <a:r>
              <a:rPr lang="zh-TW" altLang="zh-TW" sz="2000" b="1" dirty="0">
                <a:solidFill>
                  <a:srgbClr val="005BAA"/>
                </a:solidFill>
                <a:latin typeface="微軟正黑體" panose="020B0604030504040204" pitchFamily="34" charset="-120"/>
                <a:ea typeface="微軟正黑體" panose="020B0604030504040204" pitchFamily="34" charset="-120"/>
              </a:rPr>
              <a:t>台北內湖科技園區營收淨額排名</a:t>
            </a:r>
            <a:r>
              <a:rPr lang="en-US" altLang="zh-TW" sz="2000" b="1" dirty="0">
                <a:solidFill>
                  <a:srgbClr val="005BAA"/>
                </a:solidFill>
                <a:latin typeface="微軟正黑體" panose="020B0604030504040204" pitchFamily="34" charset="-120"/>
                <a:ea typeface="微軟正黑體" panose="020B0604030504040204" pitchFamily="34" charset="-120"/>
              </a:rPr>
              <a:t> : </a:t>
            </a:r>
            <a:r>
              <a:rPr lang="zh-TW" altLang="zh-TW" sz="2000" b="1" dirty="0">
                <a:solidFill>
                  <a:schemeClr val="accent2"/>
                </a:solidFill>
                <a:latin typeface="微軟正黑體" panose="020B0604030504040204" pitchFamily="34" charset="-120"/>
                <a:ea typeface="微軟正黑體" panose="020B0604030504040204" pitchFamily="34" charset="-120"/>
              </a:rPr>
              <a:t>第</a:t>
            </a:r>
            <a:r>
              <a:rPr lang="en-US" altLang="zh-TW" sz="2000" b="1" dirty="0">
                <a:solidFill>
                  <a:schemeClr val="accent2"/>
                </a:solidFill>
                <a:latin typeface="微軟正黑體" panose="020B0604030504040204" pitchFamily="34" charset="-120"/>
                <a:ea typeface="微軟正黑體" panose="020B0604030504040204" pitchFamily="34" charset="-120"/>
              </a:rPr>
              <a:t>18</a:t>
            </a:r>
            <a:r>
              <a:rPr lang="zh-TW" altLang="zh-TW" sz="2000" b="1" dirty="0">
                <a:solidFill>
                  <a:schemeClr val="accent2"/>
                </a:solidFill>
                <a:latin typeface="微軟正黑體" panose="020B0604030504040204" pitchFamily="34" charset="-120"/>
                <a:ea typeface="微軟正黑體" panose="020B0604030504040204" pitchFamily="34" charset="-120"/>
              </a:rPr>
              <a:t>名</a:t>
            </a:r>
            <a:endParaRPr lang="en-US" altLang="zh-TW" sz="2000" b="1" dirty="0">
              <a:solidFill>
                <a:schemeClr val="accent2"/>
              </a:solidFill>
              <a:latin typeface="微軟正黑體" panose="020B0604030504040204" pitchFamily="34" charset="-120"/>
              <a:ea typeface="微軟正黑體" panose="020B0604030504040204" pitchFamily="34" charset="-120"/>
            </a:endParaRPr>
          </a:p>
          <a:p>
            <a:pPr marL="742950" lvl="1" indent="-285750">
              <a:lnSpc>
                <a:spcPct val="200000"/>
              </a:lnSpc>
              <a:buFont typeface="Wingdings" panose="05000000000000000000" pitchFamily="2" charset="2"/>
              <a:buChar char="ü"/>
            </a:pPr>
            <a:r>
              <a:rPr lang="zh-TW" altLang="zh-TW" sz="2000" b="1" dirty="0">
                <a:solidFill>
                  <a:srgbClr val="005BAA"/>
                </a:solidFill>
                <a:latin typeface="微軟正黑體" panose="020B0604030504040204" pitchFamily="34" charset="-120"/>
                <a:ea typeface="微軟正黑體" panose="020B0604030504040204" pitchFamily="34" charset="-120"/>
              </a:rPr>
              <a:t>電子零組件批售業</a:t>
            </a:r>
            <a:r>
              <a:rPr lang="en-US" altLang="zh-TW" sz="2000" b="1" dirty="0">
                <a:solidFill>
                  <a:srgbClr val="005BAA"/>
                </a:solidFill>
                <a:latin typeface="微軟正黑體" panose="020B0604030504040204" pitchFamily="34" charset="-120"/>
                <a:ea typeface="微軟正黑體" panose="020B0604030504040204" pitchFamily="34" charset="-120"/>
              </a:rPr>
              <a:t> : </a:t>
            </a:r>
            <a:r>
              <a:rPr lang="zh-TW" altLang="zh-TW" sz="2000" b="1" dirty="0">
                <a:solidFill>
                  <a:schemeClr val="accent2"/>
                </a:solidFill>
                <a:latin typeface="微軟正黑體" panose="020B0604030504040204" pitchFamily="34" charset="-120"/>
                <a:ea typeface="微軟正黑體" panose="020B0604030504040204" pitchFamily="34" charset="-120"/>
              </a:rPr>
              <a:t>第</a:t>
            </a:r>
            <a:r>
              <a:rPr lang="en-US" altLang="zh-TW" sz="2000" b="1" dirty="0">
                <a:solidFill>
                  <a:schemeClr val="accent2"/>
                </a:solidFill>
                <a:latin typeface="微軟正黑體" panose="020B0604030504040204" pitchFamily="34" charset="-120"/>
                <a:ea typeface="微軟正黑體" panose="020B0604030504040204" pitchFamily="34" charset="-120"/>
              </a:rPr>
              <a:t>19</a:t>
            </a:r>
            <a:r>
              <a:rPr lang="zh-TW" altLang="zh-TW" sz="2000" b="1" dirty="0">
                <a:solidFill>
                  <a:schemeClr val="accent2"/>
                </a:solidFill>
                <a:latin typeface="微軟正黑體" panose="020B0604030504040204" pitchFamily="34" charset="-120"/>
                <a:ea typeface="微軟正黑體" panose="020B0604030504040204" pitchFamily="34" charset="-120"/>
              </a:rPr>
              <a:t>名</a:t>
            </a:r>
            <a:endParaRPr lang="en-US" altLang="zh-TW" sz="2000" b="1" dirty="0">
              <a:solidFill>
                <a:schemeClr val="accent2"/>
              </a:solidFill>
              <a:latin typeface="微軟正黑體" panose="020B0604030504040204" pitchFamily="34" charset="-120"/>
              <a:ea typeface="微軟正黑體" panose="020B0604030504040204" pitchFamily="34" charset="-120"/>
            </a:endParaRPr>
          </a:p>
          <a:p>
            <a:pPr marL="742950" lvl="1" indent="-285750">
              <a:lnSpc>
                <a:spcPct val="200000"/>
              </a:lnSpc>
              <a:buFont typeface="Wingdings" panose="05000000000000000000" pitchFamily="2" charset="2"/>
              <a:buChar char="ü"/>
            </a:pPr>
            <a:r>
              <a:rPr lang="zh-TW" altLang="zh-TW" sz="2000" b="1" dirty="0">
                <a:solidFill>
                  <a:srgbClr val="005BAA"/>
                </a:solidFill>
                <a:latin typeface="微軟正黑體" panose="020B0604030504040204" pitchFamily="34" charset="-120"/>
                <a:ea typeface="微軟正黑體" panose="020B0604030504040204" pitchFamily="34" charset="-120"/>
              </a:rPr>
              <a:t>服務業營收淨額排名</a:t>
            </a:r>
            <a:r>
              <a:rPr lang="en-US" altLang="zh-TW" sz="2000" b="1" dirty="0">
                <a:solidFill>
                  <a:srgbClr val="005BAA"/>
                </a:solidFill>
                <a:latin typeface="微軟正黑體" panose="020B0604030504040204" pitchFamily="34" charset="-120"/>
                <a:ea typeface="微軟正黑體" panose="020B0604030504040204" pitchFamily="34" charset="-120"/>
              </a:rPr>
              <a:t> : </a:t>
            </a:r>
            <a:r>
              <a:rPr lang="zh-TW" altLang="zh-TW" sz="2000" b="1" dirty="0">
                <a:solidFill>
                  <a:schemeClr val="accent2"/>
                </a:solidFill>
                <a:latin typeface="微軟正黑體" panose="020B0604030504040204" pitchFamily="34" charset="-120"/>
                <a:ea typeface="微軟正黑體" panose="020B0604030504040204" pitchFamily="34" charset="-120"/>
              </a:rPr>
              <a:t>第</a:t>
            </a:r>
            <a:r>
              <a:rPr lang="en-US" altLang="zh-TW" sz="2000" b="1" dirty="0">
                <a:solidFill>
                  <a:schemeClr val="accent2"/>
                </a:solidFill>
                <a:latin typeface="微軟正黑體" panose="020B0604030504040204" pitchFamily="34" charset="-120"/>
                <a:ea typeface="微軟正黑體" panose="020B0604030504040204" pitchFamily="34" charset="-120"/>
              </a:rPr>
              <a:t>119</a:t>
            </a:r>
            <a:r>
              <a:rPr lang="zh-TW" altLang="zh-TW" sz="2000" b="1" dirty="0">
                <a:solidFill>
                  <a:schemeClr val="accent2"/>
                </a:solidFill>
                <a:latin typeface="微軟正黑體" panose="020B0604030504040204" pitchFamily="34" charset="-120"/>
                <a:ea typeface="微軟正黑體" panose="020B0604030504040204" pitchFamily="34" charset="-120"/>
              </a:rPr>
              <a:t>名</a:t>
            </a:r>
            <a:endParaRPr lang="en-US" altLang="zh-TW" sz="2000" b="1" dirty="0">
              <a:solidFill>
                <a:schemeClr val="accent2"/>
              </a:solidFill>
              <a:latin typeface="微軟正黑體" panose="020B0604030504040204" pitchFamily="34" charset="-120"/>
              <a:ea typeface="微軟正黑體" panose="020B0604030504040204" pitchFamily="34" charset="-120"/>
            </a:endParaRPr>
          </a:p>
          <a:p>
            <a:pPr marL="742950" lvl="1" indent="-285750">
              <a:lnSpc>
                <a:spcPct val="200000"/>
              </a:lnSpc>
              <a:buFont typeface="Wingdings" panose="05000000000000000000" pitchFamily="2" charset="2"/>
              <a:buChar char="ü"/>
            </a:pPr>
            <a:r>
              <a:rPr lang="zh-TW" altLang="zh-TW" sz="2000" b="1" dirty="0">
                <a:solidFill>
                  <a:srgbClr val="005BAA"/>
                </a:solidFill>
                <a:latin typeface="微軟正黑體" panose="020B0604030504040204" pitchFamily="34" charset="-120"/>
                <a:ea typeface="微軟正黑體" panose="020B0604030504040204" pitchFamily="34" charset="-120"/>
              </a:rPr>
              <a:t>公民營企業混合排名</a:t>
            </a:r>
            <a:r>
              <a:rPr lang="en-US" altLang="zh-TW" sz="2000" b="1" dirty="0">
                <a:solidFill>
                  <a:srgbClr val="005BAA"/>
                </a:solidFill>
                <a:latin typeface="微軟正黑體" panose="020B0604030504040204" pitchFamily="34" charset="-120"/>
                <a:ea typeface="微軟正黑體" panose="020B0604030504040204" pitchFamily="34" charset="-120"/>
              </a:rPr>
              <a:t> : </a:t>
            </a:r>
            <a:r>
              <a:rPr lang="zh-TW" altLang="zh-TW" sz="2000" b="1" dirty="0">
                <a:solidFill>
                  <a:schemeClr val="accent2"/>
                </a:solidFill>
                <a:latin typeface="微軟正黑體" panose="020B0604030504040204" pitchFamily="34" charset="-120"/>
                <a:ea typeface="微軟正黑體" panose="020B0604030504040204" pitchFamily="34" charset="-120"/>
              </a:rPr>
              <a:t>第</a:t>
            </a:r>
            <a:r>
              <a:rPr lang="en-US" altLang="zh-TW" sz="2000" b="1" dirty="0">
                <a:solidFill>
                  <a:schemeClr val="accent2"/>
                </a:solidFill>
                <a:latin typeface="微軟正黑體" panose="020B0604030504040204" pitchFamily="34" charset="-120"/>
                <a:ea typeface="微軟正黑體" panose="020B0604030504040204" pitchFamily="34" charset="-120"/>
              </a:rPr>
              <a:t>312</a:t>
            </a:r>
            <a:r>
              <a:rPr lang="zh-TW" altLang="zh-TW" sz="2000" b="1" dirty="0">
                <a:solidFill>
                  <a:schemeClr val="accent2"/>
                </a:solidFill>
                <a:latin typeface="微軟正黑體" panose="020B0604030504040204" pitchFamily="34" charset="-120"/>
                <a:ea typeface="微軟正黑體" panose="020B0604030504040204" pitchFamily="34" charset="-120"/>
              </a:rPr>
              <a:t>名</a:t>
            </a:r>
            <a:endParaRPr lang="en-US" altLang="zh-TW" sz="2000" b="1" dirty="0">
              <a:solidFill>
                <a:schemeClr val="accent2"/>
              </a:solidFill>
              <a:latin typeface="微軟正黑體" panose="020B0604030504040204" pitchFamily="34" charset="-120"/>
              <a:ea typeface="微軟正黑體" panose="020B0604030504040204" pitchFamily="34" charset="-120"/>
            </a:endParaRPr>
          </a:p>
          <a:p>
            <a:pPr marL="742950" lvl="1" indent="-285750">
              <a:lnSpc>
                <a:spcPct val="200000"/>
              </a:lnSpc>
              <a:buFont typeface="Wingdings" panose="05000000000000000000" pitchFamily="2" charset="2"/>
              <a:buChar char="ü"/>
            </a:pPr>
            <a:r>
              <a:rPr lang="zh-TW" altLang="zh-TW" sz="2000" b="1" dirty="0">
                <a:solidFill>
                  <a:srgbClr val="005BAA"/>
                </a:solidFill>
                <a:latin typeface="微軟正黑體" panose="020B0604030504040204" pitchFamily="34" charset="-120"/>
                <a:ea typeface="微軟正黑體" panose="020B0604030504040204" pitchFamily="34" charset="-120"/>
              </a:rPr>
              <a:t>服務業經營績效排名</a:t>
            </a:r>
            <a:r>
              <a:rPr lang="en-US" altLang="zh-TW" sz="2000" b="1" dirty="0">
                <a:solidFill>
                  <a:srgbClr val="005BAA"/>
                </a:solidFill>
                <a:latin typeface="微軟正黑體" panose="020B0604030504040204" pitchFamily="34" charset="-120"/>
                <a:ea typeface="微軟正黑體" panose="020B0604030504040204" pitchFamily="34" charset="-120"/>
              </a:rPr>
              <a:t> : </a:t>
            </a:r>
            <a:r>
              <a:rPr lang="zh-TW" altLang="zh-TW" sz="2000" b="1" dirty="0">
                <a:solidFill>
                  <a:schemeClr val="accent2"/>
                </a:solidFill>
                <a:latin typeface="微軟正黑體" panose="020B0604030504040204" pitchFamily="34" charset="-120"/>
                <a:ea typeface="微軟正黑體" panose="020B0604030504040204" pitchFamily="34" charset="-120"/>
              </a:rPr>
              <a:t>第</a:t>
            </a:r>
            <a:r>
              <a:rPr lang="en-US" altLang="zh-TW" sz="2000" b="1" dirty="0">
                <a:solidFill>
                  <a:schemeClr val="accent2"/>
                </a:solidFill>
                <a:latin typeface="微軟正黑體" panose="020B0604030504040204" pitchFamily="34" charset="-120"/>
                <a:ea typeface="微軟正黑體" panose="020B0604030504040204" pitchFamily="34" charset="-120"/>
              </a:rPr>
              <a:t>388</a:t>
            </a:r>
            <a:r>
              <a:rPr lang="zh-TW" altLang="zh-TW" sz="2000" b="1" dirty="0">
                <a:solidFill>
                  <a:schemeClr val="accent2"/>
                </a:solidFill>
                <a:latin typeface="微軟正黑體" panose="020B0604030504040204" pitchFamily="34" charset="-120"/>
                <a:ea typeface="微軟正黑體" panose="020B0604030504040204" pitchFamily="34" charset="-120"/>
              </a:rPr>
              <a:t>名</a:t>
            </a:r>
            <a:endParaRPr lang="en-US" altLang="zh-TW" sz="2000" b="1" dirty="0">
              <a:solidFill>
                <a:schemeClr val="accent2"/>
              </a:solidFill>
              <a:latin typeface="微軟正黑體" panose="020B0604030504040204" pitchFamily="34" charset="-120"/>
              <a:ea typeface="微軟正黑體" panose="020B0604030504040204" pitchFamily="34" charset="-120"/>
            </a:endParaRPr>
          </a:p>
          <a:p>
            <a:pPr marL="742950" lvl="1" indent="-285750">
              <a:lnSpc>
                <a:spcPct val="200000"/>
              </a:lnSpc>
              <a:buFont typeface="Wingdings" panose="05000000000000000000" pitchFamily="2" charset="2"/>
              <a:buChar char="ü"/>
            </a:pPr>
            <a:r>
              <a:rPr lang="zh-TW" altLang="zh-TW" sz="2000" b="1" dirty="0">
                <a:solidFill>
                  <a:srgbClr val="005BAA"/>
                </a:solidFill>
                <a:latin typeface="微軟正黑體" panose="020B0604030504040204" pitchFamily="34" charset="-120"/>
                <a:ea typeface="微軟正黑體" panose="020B0604030504040204" pitchFamily="34" charset="-120"/>
              </a:rPr>
              <a:t>企業經營績效混合排名</a:t>
            </a:r>
            <a:r>
              <a:rPr lang="en-US" altLang="zh-TW" sz="2000" b="1" dirty="0">
                <a:solidFill>
                  <a:srgbClr val="005BAA"/>
                </a:solidFill>
                <a:latin typeface="微軟正黑體" panose="020B0604030504040204" pitchFamily="34" charset="-120"/>
                <a:ea typeface="微軟正黑體" panose="020B0604030504040204" pitchFamily="34" charset="-120"/>
              </a:rPr>
              <a:t> : </a:t>
            </a:r>
            <a:r>
              <a:rPr lang="zh-TW" altLang="zh-TW" sz="2000" b="1" dirty="0">
                <a:solidFill>
                  <a:schemeClr val="accent2"/>
                </a:solidFill>
                <a:latin typeface="微軟正黑體" panose="020B0604030504040204" pitchFamily="34" charset="-120"/>
                <a:ea typeface="微軟正黑體" panose="020B0604030504040204" pitchFamily="34" charset="-120"/>
              </a:rPr>
              <a:t>第</a:t>
            </a:r>
            <a:r>
              <a:rPr lang="en-US" altLang="zh-TW" sz="2000" b="1" dirty="0">
                <a:solidFill>
                  <a:schemeClr val="accent2"/>
                </a:solidFill>
                <a:latin typeface="微軟正黑體" panose="020B0604030504040204" pitchFamily="34" charset="-120"/>
                <a:ea typeface="微軟正黑體" panose="020B0604030504040204" pitchFamily="34" charset="-120"/>
              </a:rPr>
              <a:t>894</a:t>
            </a:r>
            <a:r>
              <a:rPr lang="zh-TW" altLang="zh-TW" sz="2000" b="1" dirty="0">
                <a:solidFill>
                  <a:schemeClr val="accent2"/>
                </a:solidFill>
                <a:latin typeface="微軟正黑體" panose="020B0604030504040204" pitchFamily="34" charset="-120"/>
                <a:ea typeface="微軟正黑體" panose="020B0604030504040204" pitchFamily="34" charset="-120"/>
              </a:rPr>
              <a:t>名</a:t>
            </a:r>
            <a:endParaRPr lang="zh-CN" altLang="en-US" sz="1200" b="1" dirty="0"/>
          </a:p>
          <a:p>
            <a:pPr marL="342900" indent="-342900">
              <a:buAutoNum type="arabicPeriod"/>
            </a:pPr>
            <a:endParaRPr lang="zh-CN" altLang="en-US" sz="1200" b="1" dirty="0"/>
          </a:p>
        </p:txBody>
      </p:sp>
      <p:sp>
        <p:nvSpPr>
          <p:cNvPr id="4" name="投影片編號版面配置區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panose="020B0604020202090204"/>
                <a:ea typeface="Arial" panose="020B0604020202090204"/>
                <a:cs typeface="Arial" panose="020B0604020202090204"/>
                <a:sym typeface="Arial" panose="020B0604020202090204"/>
              </a:rPr>
              <a:t>5</a:t>
            </a:fld>
            <a:endParaRPr lang="en-US" sz="1200" b="0" i="0" u="none" strike="noStrike" cap="none">
              <a:solidFill>
                <a:schemeClr val="dk1"/>
              </a:solidFill>
              <a:latin typeface="Arial" panose="020B0604020202090204"/>
              <a:ea typeface="Arial" panose="020B0604020202090204"/>
              <a:cs typeface="Arial" panose="020B0604020202090204"/>
              <a:sym typeface="Arial" panose="020B0604020202090204"/>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CN" altLang="en-US" sz="1200" b="1" dirty="0"/>
          </a:p>
        </p:txBody>
      </p:sp>
      <p:sp>
        <p:nvSpPr>
          <p:cNvPr id="4" name="投影片編號版面配置區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panose="020B0604020202090204"/>
                <a:ea typeface="Arial" panose="020B0604020202090204"/>
                <a:cs typeface="Arial" panose="020B0604020202090204"/>
                <a:sym typeface="Arial" panose="020B0604020202090204"/>
              </a:rPr>
              <a:t>6</a:t>
            </a:fld>
            <a:endParaRPr lang="en-US" sz="1200" b="0" i="0" u="none" strike="noStrike" cap="none">
              <a:solidFill>
                <a:schemeClr val="dk1"/>
              </a:solidFill>
              <a:latin typeface="Arial" panose="020B0604020202090204"/>
              <a:ea typeface="Arial" panose="020B0604020202090204"/>
              <a:cs typeface="Arial" panose="020B0604020202090204"/>
              <a:sym typeface="Arial" panose="020B0604020202090204"/>
            </a:endParaRPr>
          </a:p>
        </p:txBody>
      </p:sp>
    </p:spTree>
    <p:extLst>
      <p:ext uri="{BB962C8B-B14F-4D97-AF65-F5344CB8AC3E}">
        <p14:creationId xmlns:p14="http://schemas.microsoft.com/office/powerpoint/2010/main" val="4183776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panose="020B0604020202090204"/>
                <a:ea typeface="Arial" panose="020B0604020202090204"/>
                <a:cs typeface="Arial" panose="020B0604020202090204"/>
                <a:sym typeface="Arial" panose="020B0604020202090204"/>
              </a:rPr>
              <a:t>7</a:t>
            </a:fld>
            <a:endParaRPr lang="en-US" sz="1200" b="0" i="0" u="none" strike="noStrike" cap="none">
              <a:solidFill>
                <a:schemeClr val="dk1"/>
              </a:solidFill>
              <a:latin typeface="Arial" panose="020B0604020202090204"/>
              <a:ea typeface="Arial" panose="020B0604020202090204"/>
              <a:cs typeface="Arial" panose="020B0604020202090204"/>
              <a:sym typeface="Arial" panose="020B0604020202090204"/>
            </a:endParaRPr>
          </a:p>
        </p:txBody>
      </p:sp>
    </p:spTree>
    <p:extLst>
      <p:ext uri="{BB962C8B-B14F-4D97-AF65-F5344CB8AC3E}">
        <p14:creationId xmlns:p14="http://schemas.microsoft.com/office/powerpoint/2010/main" val="364440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panose="020B0604020202090204"/>
                <a:ea typeface="Arial" panose="020B0604020202090204"/>
                <a:cs typeface="Arial" panose="020B0604020202090204"/>
                <a:sym typeface="Arial" panose="020B0604020202090204"/>
              </a:rPr>
              <a:t>8</a:t>
            </a:fld>
            <a:endParaRPr lang="en-US" sz="1200" b="0" i="0" u="none" strike="noStrike" cap="none">
              <a:solidFill>
                <a:schemeClr val="dk1"/>
              </a:solidFill>
              <a:latin typeface="Arial" panose="020B0604020202090204"/>
              <a:ea typeface="Arial" panose="020B0604020202090204"/>
              <a:cs typeface="Arial" panose="020B0604020202090204"/>
              <a:sym typeface="Arial" panose="020B0604020202090204"/>
            </a:endParaRPr>
          </a:p>
        </p:txBody>
      </p:sp>
    </p:spTree>
    <p:extLst>
      <p:ext uri="{BB962C8B-B14F-4D97-AF65-F5344CB8AC3E}">
        <p14:creationId xmlns:p14="http://schemas.microsoft.com/office/powerpoint/2010/main" val="676666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panose="020B0604020202090204"/>
                <a:ea typeface="Arial" panose="020B0604020202090204"/>
                <a:cs typeface="Arial" panose="020B0604020202090204"/>
                <a:sym typeface="Arial" panose="020B0604020202090204"/>
              </a:rPr>
              <a:t>9</a:t>
            </a:fld>
            <a:endParaRPr lang="en-US" sz="1200" b="0" i="0" u="none" strike="noStrike" cap="none">
              <a:solidFill>
                <a:schemeClr val="dk1"/>
              </a:solidFill>
              <a:latin typeface="Arial" panose="020B0604020202090204"/>
              <a:ea typeface="Arial" panose="020B0604020202090204"/>
              <a:cs typeface="Arial" panose="020B0604020202090204"/>
              <a:sym typeface="Arial" panose="020B0604020202090204"/>
            </a:endParaRPr>
          </a:p>
        </p:txBody>
      </p:sp>
    </p:spTree>
    <p:extLst>
      <p:ext uri="{BB962C8B-B14F-4D97-AF65-F5344CB8AC3E}">
        <p14:creationId xmlns:p14="http://schemas.microsoft.com/office/powerpoint/2010/main" val="376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panose="020B0604020202090204"/>
                <a:ea typeface="Arial" panose="020B0604020202090204"/>
                <a:cs typeface="Arial" panose="020B0604020202090204"/>
                <a:sym typeface="Arial" panose="020B0604020202090204"/>
              </a:rPr>
              <a:t>12</a:t>
            </a:fld>
            <a:endParaRPr lang="en-US" sz="1200" b="0" i="0" u="none" strike="noStrike" cap="none">
              <a:solidFill>
                <a:schemeClr val="dk1"/>
              </a:solidFill>
              <a:latin typeface="Arial" panose="020B0604020202090204"/>
              <a:ea typeface="Arial" panose="020B0604020202090204"/>
              <a:cs typeface="Arial" panose="020B0604020202090204"/>
              <a:sym typeface="Arial" panose="020B0604020202090204"/>
            </a:endParaRPr>
          </a:p>
        </p:txBody>
      </p:sp>
    </p:spTree>
    <p:extLst>
      <p:ext uri="{BB962C8B-B14F-4D97-AF65-F5344CB8AC3E}">
        <p14:creationId xmlns:p14="http://schemas.microsoft.com/office/powerpoint/2010/main" val="3641852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节标题" preserve="1" userDrawn="1">
  <p:cSld name="1_节标题">
    <p:spTree>
      <p:nvGrpSpPr>
        <p:cNvPr id="1" name="Shape 22"/>
        <p:cNvGrpSpPr/>
        <p:nvPr/>
      </p:nvGrpSpPr>
      <p:grpSpPr>
        <a:xfrm>
          <a:off x="0" y="0"/>
          <a:ext cx="0" cy="0"/>
          <a:chOff x="0" y="0"/>
          <a:chExt cx="0" cy="0"/>
        </a:xfrm>
      </p:grpSpPr>
      <p:sp>
        <p:nvSpPr>
          <p:cNvPr id="13" name="投影片編號版面配置區 2"/>
          <p:cNvSpPr>
            <a:spLocks noGrp="1"/>
          </p:cNvSpPr>
          <p:nvPr>
            <p:ph type="sldNum" sz="quarter" idx="4"/>
          </p:nvPr>
        </p:nvSpPr>
        <p:spPr>
          <a:xfrm>
            <a:off x="9224963" y="6313486"/>
            <a:ext cx="2743200" cy="365125"/>
          </a:xfrm>
          <a:prstGeom prst="rect">
            <a:avLst/>
          </a:prstGeom>
        </p:spPr>
        <p:txBody>
          <a:bodyPr vert="horz" lIns="91440" tIns="45720" rIns="91440" bIns="45720" rtlCol="0" anchor="ctr"/>
          <a:lstStyle>
            <a:lvl1pPr algn="r">
              <a:defRPr sz="2000">
                <a:solidFill>
                  <a:schemeClr val="tx1">
                    <a:lumMod val="85000"/>
                    <a:lumOff val="15000"/>
                  </a:schemeClr>
                </a:solidFill>
                <a:latin typeface="Tw Cen MT" panose="020B0602020104020603" pitchFamily="34" charset="0"/>
              </a:defRPr>
            </a:lvl1pPr>
          </a:lstStyle>
          <a:p>
            <a:fld id="{17418524-6E3D-4C7D-825F-6BE45E2CD165}" type="slidenum">
              <a:rPr lang="zh-TW" altLang="en-US" smtClean="0"/>
              <a:t>‹#›</a:t>
            </a:fld>
            <a:endParaRPr lang="zh-TW" altLang="en-US" dirty="0"/>
          </a:p>
        </p:txBody>
      </p:sp>
      <p:sp>
        <p:nvSpPr>
          <p:cNvPr id="16" name="頁尾版面配置區 5"/>
          <p:cNvSpPr>
            <a:spLocks noGrp="1"/>
          </p:cNvSpPr>
          <p:nvPr>
            <p:ph type="ftr" sz="quarter" idx="3"/>
          </p:nvPr>
        </p:nvSpPr>
        <p:spPr>
          <a:xfrm>
            <a:off x="0" y="6356350"/>
            <a:ext cx="12192000" cy="365125"/>
          </a:xfrm>
          <a:prstGeom prst="rect">
            <a:avLst/>
          </a:prstGeom>
        </p:spPr>
        <p:txBody>
          <a:bodyPr vert="horz" lIns="91440" tIns="45720" rIns="91440" bIns="45720" rtlCol="0" anchor="ctr"/>
          <a:lstStyle>
            <a:lvl1pPr algn="ctr">
              <a:defRPr sz="1200" spc="100" baseline="0">
                <a:solidFill>
                  <a:schemeClr val="tx1">
                    <a:tint val="75000"/>
                  </a:schemeClr>
                </a:solidFill>
                <a:latin typeface="Malgun Gothic" panose="020B0503020000020004" pitchFamily="34" charset="-127"/>
                <a:ea typeface="Malgun Gothic" panose="020B0503020000020004" pitchFamily="34" charset="-127"/>
                <a:cs typeface="Arial" panose="020B0604020202090204" pitchFamily="34" charset="0"/>
              </a:defRPr>
            </a:lvl1pPr>
          </a:lstStyle>
          <a:p>
            <a:r>
              <a:rPr lang="en-US" altLang="zh-TW" dirty="0"/>
              <a:t>GMI</a:t>
            </a:r>
            <a:r>
              <a:rPr lang="zh-TW" altLang="en-US" dirty="0"/>
              <a:t>  </a:t>
            </a:r>
            <a:r>
              <a:rPr lang="en-US" altLang="zh-TW" dirty="0"/>
              <a:t>Technology Inc. (3312)</a:t>
            </a:r>
            <a:endParaRPr lang="zh-TW"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节标题" preserve="1" userDrawn="1">
  <p:cSld name="1_节标题">
    <p:spTree>
      <p:nvGrpSpPr>
        <p:cNvPr id="1" name="Shape 22"/>
        <p:cNvGrpSpPr/>
        <p:nvPr/>
      </p:nvGrpSpPr>
      <p:grpSpPr>
        <a:xfrm>
          <a:off x="0" y="0"/>
          <a:ext cx="0" cy="0"/>
          <a:chOff x="0" y="0"/>
          <a:chExt cx="0" cy="0"/>
        </a:xfrm>
      </p:grpSpPr>
      <p:sp>
        <p:nvSpPr>
          <p:cNvPr id="22" name="矩形: 圓角 1"/>
          <p:cNvSpPr/>
          <p:nvPr userDrawn="1"/>
        </p:nvSpPr>
        <p:spPr>
          <a:xfrm>
            <a:off x="-1" y="1110532"/>
            <a:ext cx="12191998" cy="1772393"/>
          </a:xfrm>
          <a:prstGeom prst="roundRect">
            <a:avLst>
              <a:gd name="adj" fmla="val 0"/>
            </a:avLst>
          </a:prstGeom>
          <a:gradFill>
            <a:gsLst>
              <a:gs pos="0">
                <a:srgbClr val="046EC4">
                  <a:lumMod val="10000"/>
                  <a:lumOff val="90000"/>
                  <a:alpha val="99000"/>
                </a:srgbClr>
              </a:gs>
              <a:gs pos="17000">
                <a:srgbClr val="FDFDFD"/>
              </a:gs>
            </a:gsLst>
            <a:lin ang="16200000" scaled="0"/>
          </a:gradFill>
          <a:ln w="3175">
            <a:solidFill>
              <a:srgbClr val="D9D9D9">
                <a:alpha val="34902"/>
              </a:srgbClr>
            </a:solidFill>
          </a:ln>
          <a:effectLst>
            <a:glow rad="88900">
              <a:srgbClr val="97DDEF">
                <a:alpha val="9000"/>
              </a:srgbClr>
            </a:glow>
          </a:effectLst>
        </p:spPr>
        <p:style>
          <a:lnRef idx="2">
            <a:schemeClr val="accent1"/>
          </a:lnRef>
          <a:fillRef idx="1">
            <a:schemeClr val="lt1"/>
          </a:fillRef>
          <a:effectRef idx="0">
            <a:schemeClr val="accent1"/>
          </a:effectRef>
          <a:fontRef idx="minor">
            <a:schemeClr val="dk1"/>
          </a:fontRef>
        </p:style>
        <p:txBody>
          <a:bodyPr tIns="0" bIns="0" rtlCol="0" anchor="ctr" anchorCtr="0"/>
          <a:lstStyle/>
          <a:p>
            <a:pPr algn="ctr"/>
            <a:endParaRPr lang="zh-TW" altLang="en-US" sz="2000" spc="700" baseline="0" dirty="0">
              <a:solidFill>
                <a:srgbClr val="003D70"/>
              </a:solidFill>
              <a:effectLst/>
              <a:latin typeface="微軟正黑體" panose="020B0604030504040204" pitchFamily="34" charset="-120"/>
              <a:ea typeface="微軟正黑體" panose="020B0604030504040204" pitchFamily="34" charset="-120"/>
              <a:cs typeface="Microsoft Sans Serif" panose="020B0604020202020204" pitchFamily="34" charset="0"/>
            </a:endParaRPr>
          </a:p>
        </p:txBody>
      </p:sp>
      <p:sp>
        <p:nvSpPr>
          <p:cNvPr id="26" name="內容版面配置區 5"/>
          <p:cNvSpPr>
            <a:spLocks noGrp="1"/>
          </p:cNvSpPr>
          <p:nvPr>
            <p:ph sz="quarter" idx="17"/>
          </p:nvPr>
        </p:nvSpPr>
        <p:spPr>
          <a:xfrm>
            <a:off x="2767914" y="1414800"/>
            <a:ext cx="4862222" cy="1285200"/>
          </a:xfrm>
          <a:prstGeom prst="rect">
            <a:avLst/>
          </a:prstGeom>
        </p:spPr>
        <p:txBody>
          <a:bodyPr anchor="t"/>
          <a:lstStyle>
            <a:lvl1pPr marL="0" indent="0" algn="l">
              <a:lnSpc>
                <a:spcPts val="3000"/>
              </a:lnSpc>
              <a:buClr>
                <a:schemeClr val="bg1">
                  <a:lumMod val="65000"/>
                </a:schemeClr>
              </a:buClr>
              <a:buSzPct val="80000"/>
              <a:buFont typeface="Arial" panose="020B0604020202090204" pitchFamily="34" charset="0"/>
              <a:buNone/>
              <a:defRPr sz="2000" b="1" spc="150" baseline="0">
                <a:solidFill>
                  <a:schemeClr val="tx1">
                    <a:lumMod val="85000"/>
                    <a:lumOff val="15000"/>
                  </a:schemeClr>
                </a:solidFill>
                <a:latin typeface="標楷體" panose="02010601000101010101" pitchFamily="65" charset="-120"/>
                <a:ea typeface="標楷體" panose="02010601000101010101" pitchFamily="65" charset="-120"/>
              </a:defRPr>
            </a:lvl1pPr>
            <a:lvl2pPr>
              <a:lnSpc>
                <a:spcPts val="3000"/>
              </a:lnSpc>
              <a:defRPr sz="1600" spc="150" baseline="0">
                <a:solidFill>
                  <a:schemeClr val="tx1">
                    <a:lumMod val="85000"/>
                    <a:lumOff val="15000"/>
                  </a:schemeClr>
                </a:solidFill>
                <a:latin typeface="微軟正黑體" panose="020B0604030504040204" pitchFamily="34" charset="-120"/>
                <a:ea typeface="微軟正黑體" panose="020B0604030504040204" pitchFamily="34" charset="-120"/>
              </a:defRPr>
            </a:lvl2pPr>
            <a:lvl3pPr>
              <a:lnSpc>
                <a:spcPts val="3000"/>
              </a:lnSpc>
              <a:defRPr sz="1600" spc="150" baseline="0">
                <a:solidFill>
                  <a:schemeClr val="tx1">
                    <a:lumMod val="85000"/>
                    <a:lumOff val="15000"/>
                  </a:schemeClr>
                </a:solidFill>
                <a:latin typeface="微軟正黑體" panose="020B0604030504040204" pitchFamily="34" charset="-120"/>
                <a:ea typeface="微軟正黑體" panose="020B0604030504040204" pitchFamily="34" charset="-120"/>
              </a:defRPr>
            </a:lvl3pPr>
            <a:lvl4pPr>
              <a:lnSpc>
                <a:spcPts val="3000"/>
              </a:lnSpc>
              <a:defRPr sz="1600" spc="150" baseline="0">
                <a:solidFill>
                  <a:schemeClr val="tx1">
                    <a:lumMod val="85000"/>
                    <a:lumOff val="15000"/>
                  </a:schemeClr>
                </a:solidFill>
                <a:latin typeface="微軟正黑體" panose="020B0604030504040204" pitchFamily="34" charset="-120"/>
                <a:ea typeface="微軟正黑體" panose="020B0604030504040204" pitchFamily="34" charset="-120"/>
              </a:defRPr>
            </a:lvl4pPr>
            <a:lvl5pPr>
              <a:lnSpc>
                <a:spcPts val="3000"/>
              </a:lnSpc>
              <a:defRPr sz="1600" spc="150" baseline="0">
                <a:solidFill>
                  <a:schemeClr val="tx1">
                    <a:lumMod val="85000"/>
                    <a:lumOff val="15000"/>
                  </a:schemeClr>
                </a:solidFill>
                <a:latin typeface="微軟正黑體" panose="020B0604030504040204" pitchFamily="34" charset="-120"/>
                <a:ea typeface="微軟正黑體" panose="020B0604030504040204" pitchFamily="34" charset="-120"/>
              </a:defRPr>
            </a:lvl5pPr>
          </a:lstStyle>
          <a:p>
            <a:pPr lvl="0"/>
            <a:endParaRPr lang="zh-TW" altLang="en-US" dirty="0"/>
          </a:p>
        </p:txBody>
      </p:sp>
      <p:sp>
        <p:nvSpPr>
          <p:cNvPr id="11" name="內容版面配置區 5"/>
          <p:cNvSpPr>
            <a:spLocks noGrp="1"/>
          </p:cNvSpPr>
          <p:nvPr>
            <p:ph sz="quarter" idx="15"/>
          </p:nvPr>
        </p:nvSpPr>
        <p:spPr>
          <a:xfrm>
            <a:off x="1943100" y="3058264"/>
            <a:ext cx="9662492" cy="1562024"/>
          </a:xfrm>
          <a:prstGeom prst="rect">
            <a:avLst/>
          </a:prstGeom>
        </p:spPr>
        <p:txBody>
          <a:bodyPr/>
          <a:lstStyle>
            <a:lvl1pPr marL="285750" indent="-285750" algn="just">
              <a:lnSpc>
                <a:spcPts val="2600"/>
              </a:lnSpc>
              <a:buClr>
                <a:schemeClr val="bg1">
                  <a:lumMod val="65000"/>
                </a:schemeClr>
              </a:buClr>
              <a:buSzPct val="80000"/>
              <a:buFont typeface="Arial" panose="020B0604020202090204" pitchFamily="34" charset="0"/>
              <a:buChar char="•"/>
              <a:defRPr sz="2000" spc="100" baseline="0">
                <a:solidFill>
                  <a:schemeClr val="tx1">
                    <a:lumMod val="85000"/>
                    <a:lumOff val="15000"/>
                  </a:schemeClr>
                </a:solidFill>
                <a:latin typeface="標楷體" panose="02010601000101010101" pitchFamily="65" charset="-120"/>
                <a:ea typeface="標楷體" panose="02010601000101010101" pitchFamily="65" charset="-120"/>
              </a:defRPr>
            </a:lvl1pPr>
            <a:lvl2pPr>
              <a:lnSpc>
                <a:spcPts val="3000"/>
              </a:lnSpc>
              <a:defRPr sz="1600" spc="150" baseline="0">
                <a:solidFill>
                  <a:schemeClr val="tx1">
                    <a:lumMod val="85000"/>
                    <a:lumOff val="15000"/>
                  </a:schemeClr>
                </a:solidFill>
                <a:latin typeface="微軟正黑體" panose="020B0604030504040204" pitchFamily="34" charset="-120"/>
                <a:ea typeface="微軟正黑體" panose="020B0604030504040204" pitchFamily="34" charset="-120"/>
              </a:defRPr>
            </a:lvl2pPr>
            <a:lvl3pPr>
              <a:lnSpc>
                <a:spcPts val="3000"/>
              </a:lnSpc>
              <a:defRPr sz="1600" spc="150" baseline="0">
                <a:solidFill>
                  <a:schemeClr val="tx1">
                    <a:lumMod val="85000"/>
                    <a:lumOff val="15000"/>
                  </a:schemeClr>
                </a:solidFill>
                <a:latin typeface="微軟正黑體" panose="020B0604030504040204" pitchFamily="34" charset="-120"/>
                <a:ea typeface="微軟正黑體" panose="020B0604030504040204" pitchFamily="34" charset="-120"/>
              </a:defRPr>
            </a:lvl3pPr>
            <a:lvl4pPr>
              <a:lnSpc>
                <a:spcPts val="3000"/>
              </a:lnSpc>
              <a:defRPr sz="1600" spc="150" baseline="0">
                <a:solidFill>
                  <a:schemeClr val="tx1">
                    <a:lumMod val="85000"/>
                    <a:lumOff val="15000"/>
                  </a:schemeClr>
                </a:solidFill>
                <a:latin typeface="微軟正黑體" panose="020B0604030504040204" pitchFamily="34" charset="-120"/>
                <a:ea typeface="微軟正黑體" panose="020B0604030504040204" pitchFamily="34" charset="-120"/>
              </a:defRPr>
            </a:lvl4pPr>
            <a:lvl5pPr>
              <a:lnSpc>
                <a:spcPts val="3000"/>
              </a:lnSpc>
              <a:defRPr sz="1600" spc="150" baseline="0">
                <a:solidFill>
                  <a:schemeClr val="tx1">
                    <a:lumMod val="85000"/>
                    <a:lumOff val="15000"/>
                  </a:schemeClr>
                </a:solidFill>
                <a:latin typeface="微軟正黑體" panose="020B0604030504040204" pitchFamily="34" charset="-120"/>
                <a:ea typeface="微軟正黑體" panose="020B0604030504040204" pitchFamily="34" charset="-120"/>
              </a:defRPr>
            </a:lvl5pPr>
          </a:lstStyle>
          <a:p>
            <a:pPr lvl="0"/>
            <a:endParaRPr lang="zh-TW" altLang="en-US" dirty="0"/>
          </a:p>
        </p:txBody>
      </p:sp>
      <p:sp>
        <p:nvSpPr>
          <p:cNvPr id="25" name="內容版面配置區 5"/>
          <p:cNvSpPr>
            <a:spLocks noGrp="1"/>
          </p:cNvSpPr>
          <p:nvPr>
            <p:ph sz="quarter" idx="16"/>
          </p:nvPr>
        </p:nvSpPr>
        <p:spPr>
          <a:xfrm>
            <a:off x="781072" y="5377670"/>
            <a:ext cx="10967267" cy="1016146"/>
          </a:xfrm>
          <a:prstGeom prst="rect">
            <a:avLst/>
          </a:prstGeom>
        </p:spPr>
        <p:txBody>
          <a:bodyPr/>
          <a:lstStyle>
            <a:lvl1pPr marL="285750" indent="-285750" algn="just">
              <a:lnSpc>
                <a:spcPts val="2600"/>
              </a:lnSpc>
              <a:buClr>
                <a:schemeClr val="bg1">
                  <a:lumMod val="65000"/>
                </a:schemeClr>
              </a:buClr>
              <a:buSzPct val="80000"/>
              <a:buFont typeface="Arial" panose="020B0604020202090204" pitchFamily="34" charset="0"/>
              <a:buChar char="•"/>
              <a:defRPr sz="2000" spc="100" baseline="0">
                <a:solidFill>
                  <a:schemeClr val="tx1">
                    <a:lumMod val="85000"/>
                    <a:lumOff val="15000"/>
                  </a:schemeClr>
                </a:solidFill>
                <a:latin typeface="標楷體" panose="02010601000101010101" pitchFamily="65" charset="-120"/>
                <a:ea typeface="標楷體" panose="02010601000101010101" pitchFamily="65" charset="-120"/>
              </a:defRPr>
            </a:lvl1pPr>
            <a:lvl2pPr>
              <a:lnSpc>
                <a:spcPts val="3000"/>
              </a:lnSpc>
              <a:defRPr sz="1600" spc="150" baseline="0">
                <a:solidFill>
                  <a:schemeClr val="tx1">
                    <a:lumMod val="85000"/>
                    <a:lumOff val="15000"/>
                  </a:schemeClr>
                </a:solidFill>
                <a:latin typeface="微軟正黑體" panose="020B0604030504040204" pitchFamily="34" charset="-120"/>
                <a:ea typeface="微軟正黑體" panose="020B0604030504040204" pitchFamily="34" charset="-120"/>
              </a:defRPr>
            </a:lvl2pPr>
            <a:lvl3pPr>
              <a:lnSpc>
                <a:spcPts val="3000"/>
              </a:lnSpc>
              <a:defRPr sz="1600" spc="150" baseline="0">
                <a:solidFill>
                  <a:schemeClr val="tx1">
                    <a:lumMod val="85000"/>
                    <a:lumOff val="15000"/>
                  </a:schemeClr>
                </a:solidFill>
                <a:latin typeface="微軟正黑體" panose="020B0604030504040204" pitchFamily="34" charset="-120"/>
                <a:ea typeface="微軟正黑體" panose="020B0604030504040204" pitchFamily="34" charset="-120"/>
              </a:defRPr>
            </a:lvl3pPr>
            <a:lvl4pPr>
              <a:lnSpc>
                <a:spcPts val="3000"/>
              </a:lnSpc>
              <a:defRPr sz="1600" spc="150" baseline="0">
                <a:solidFill>
                  <a:schemeClr val="tx1">
                    <a:lumMod val="85000"/>
                    <a:lumOff val="15000"/>
                  </a:schemeClr>
                </a:solidFill>
                <a:latin typeface="微軟正黑體" panose="020B0604030504040204" pitchFamily="34" charset="-120"/>
                <a:ea typeface="微軟正黑體" panose="020B0604030504040204" pitchFamily="34" charset="-120"/>
              </a:defRPr>
            </a:lvl4pPr>
            <a:lvl5pPr>
              <a:lnSpc>
                <a:spcPts val="3000"/>
              </a:lnSpc>
              <a:defRPr sz="1600" spc="150" baseline="0">
                <a:solidFill>
                  <a:schemeClr val="tx1">
                    <a:lumMod val="85000"/>
                    <a:lumOff val="15000"/>
                  </a:schemeClr>
                </a:solidFill>
                <a:latin typeface="微軟正黑體" panose="020B0604030504040204" pitchFamily="34" charset="-120"/>
                <a:ea typeface="微軟正黑體" panose="020B0604030504040204" pitchFamily="34" charset="-120"/>
              </a:defRPr>
            </a:lvl5pPr>
          </a:lstStyle>
          <a:p>
            <a:pPr lvl="0"/>
            <a:endParaRPr lang="zh-TW" altLang="en-US" dirty="0"/>
          </a:p>
        </p:txBody>
      </p:sp>
      <p:sp>
        <p:nvSpPr>
          <p:cNvPr id="21" name="投影片編號版面配置區 2"/>
          <p:cNvSpPr>
            <a:spLocks noGrp="1"/>
          </p:cNvSpPr>
          <p:nvPr>
            <p:ph type="sldNum" sz="quarter" idx="4"/>
          </p:nvPr>
        </p:nvSpPr>
        <p:spPr>
          <a:xfrm>
            <a:off x="9224963" y="6313486"/>
            <a:ext cx="2743200" cy="365125"/>
          </a:xfrm>
          <a:prstGeom prst="rect">
            <a:avLst/>
          </a:prstGeom>
        </p:spPr>
        <p:txBody>
          <a:bodyPr vert="horz" lIns="91440" tIns="45720" rIns="91440" bIns="45720" rtlCol="0" anchor="ctr"/>
          <a:lstStyle>
            <a:lvl1pPr algn="r">
              <a:defRPr sz="2000">
                <a:solidFill>
                  <a:schemeClr val="tx1">
                    <a:lumMod val="85000"/>
                    <a:lumOff val="15000"/>
                  </a:schemeClr>
                </a:solidFill>
                <a:latin typeface="Tw Cen MT" panose="020B0602020104020603" pitchFamily="34" charset="0"/>
              </a:defRPr>
            </a:lvl1pPr>
          </a:lstStyle>
          <a:p>
            <a:fld id="{17418524-6E3D-4C7D-825F-6BE45E2CD165}" type="slidenum">
              <a:rPr lang="zh-TW" altLang="en-US" smtClean="0"/>
              <a:t>‹#›</a:t>
            </a:fld>
            <a:endParaRPr lang="zh-TW" altLang="en-US"/>
          </a:p>
        </p:txBody>
      </p:sp>
      <p:sp>
        <p:nvSpPr>
          <p:cNvPr id="17" name="Google Shape;186;p3"/>
          <p:cNvSpPr/>
          <p:nvPr userDrawn="1"/>
        </p:nvSpPr>
        <p:spPr>
          <a:xfrm>
            <a:off x="647021" y="505961"/>
            <a:ext cx="11384478" cy="46418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ts val="2880"/>
              </a:lnSpc>
              <a:spcBef>
                <a:spcPts val="0"/>
              </a:spcBef>
              <a:spcAft>
                <a:spcPts val="0"/>
              </a:spcAft>
              <a:buClr>
                <a:srgbClr val="000000"/>
              </a:buClr>
              <a:buSzTx/>
              <a:buFont typeface="Arial" panose="020B0604020202090204"/>
              <a:buNone/>
              <a:defRPr/>
            </a:pPr>
            <a:r>
              <a:rPr lang="en-US" altLang="zh-TW" sz="3000" b="1" spc="600" baseline="0" dirty="0" err="1" smtClean="0">
                <a:solidFill>
                  <a:schemeClr val="tx1">
                    <a:lumMod val="85000"/>
                    <a:lumOff val="15000"/>
                  </a:schemeClr>
                </a:solidFill>
                <a:latin typeface="+mj-lt"/>
                <a:ea typeface="標楷體" panose="02010601000101010101" pitchFamily="65" charset="-120"/>
                <a:cs typeface="Nirmala UI" panose="020B0502040204020203" pitchFamily="34" charset="0"/>
              </a:rPr>
              <a:t>Outlook_New</a:t>
            </a:r>
            <a:r>
              <a:rPr lang="en-US" altLang="zh-TW" sz="3000" b="1" spc="600" baseline="0" dirty="0" smtClean="0">
                <a:solidFill>
                  <a:schemeClr val="tx1">
                    <a:lumMod val="85000"/>
                    <a:lumOff val="15000"/>
                  </a:schemeClr>
                </a:solidFill>
                <a:latin typeface="+mj-lt"/>
                <a:ea typeface="標楷體" panose="02010601000101010101" pitchFamily="65" charset="-120"/>
                <a:cs typeface="Nirmala UI" panose="020B0502040204020203" pitchFamily="34" charset="0"/>
              </a:rPr>
              <a:t> product agent</a:t>
            </a:r>
          </a:p>
        </p:txBody>
      </p:sp>
      <p:pic>
        <p:nvPicPr>
          <p:cNvPr id="20" name="圖片 19"/>
          <p:cNvPicPr>
            <a:picLocks noChangeAspect="1"/>
          </p:cNvPicPr>
          <p:nvPr userDrawn="1"/>
        </p:nvPicPr>
        <p:blipFill rotWithShape="1">
          <a:blip r:embed="rId2">
            <a:extLst>
              <a:ext uri="{28A0092B-C50C-407E-A947-70E740481C1C}">
                <a14:useLocalDpi xmlns:a14="http://schemas.microsoft.com/office/drawing/2010/main" val="0"/>
              </a:ext>
            </a:extLst>
          </a:blip>
          <a:srcRect l="-1" r="-4163" b="-2917"/>
          <a:stretch>
            <a:fillRect/>
          </a:stretch>
        </p:blipFill>
        <p:spPr>
          <a:xfrm>
            <a:off x="9722086" y="370373"/>
            <a:ext cx="1974954" cy="735367"/>
          </a:xfrm>
          <a:prstGeom prst="rect">
            <a:avLst/>
          </a:prstGeom>
        </p:spPr>
      </p:pic>
      <p:sp>
        <p:nvSpPr>
          <p:cNvPr id="12" name="文字方塊 11"/>
          <p:cNvSpPr txBox="1"/>
          <p:nvPr userDrawn="1"/>
        </p:nvSpPr>
        <p:spPr>
          <a:xfrm>
            <a:off x="587697" y="1414800"/>
            <a:ext cx="2180217" cy="1246495"/>
          </a:xfrm>
          <a:prstGeom prst="rect">
            <a:avLst/>
          </a:prstGeom>
          <a:noFill/>
        </p:spPr>
        <p:txBody>
          <a:bodyPr wrap="square">
            <a:spAutoFit/>
          </a:bodyPr>
          <a:lstStyle/>
          <a:p>
            <a:pPr marR="0" algn="dist" rtl="0">
              <a:lnSpc>
                <a:spcPts val="3000"/>
              </a:lnSpc>
              <a:spcBef>
                <a:spcPts val="0"/>
              </a:spcBef>
              <a:spcAft>
                <a:spcPts val="0"/>
              </a:spcAft>
              <a:buClr>
                <a:srgbClr val="000000"/>
              </a:buClr>
              <a:buFont typeface="Arial" panose="020B0604020202090204"/>
            </a:pPr>
            <a:r>
              <a:rPr lang="en-US" altLang="zh-TW" sz="1600" b="0" i="0" u="none" strike="noStrike" cap="none" spc="0" baseline="0" dirty="0" smtClean="0">
                <a:solidFill>
                  <a:srgbClr val="00437A"/>
                </a:solidFill>
                <a:latin typeface="+mn-lt"/>
                <a:ea typeface="標楷體" panose="02010601000101010101" pitchFamily="65" charset="-120"/>
                <a:cs typeface="Arial" panose="020B0604020202090204"/>
                <a:sym typeface="Arial" panose="020B0604020202090204"/>
              </a:rPr>
              <a:t>Company</a:t>
            </a:r>
          </a:p>
          <a:p>
            <a:pPr marR="0" algn="dist" rtl="0">
              <a:lnSpc>
                <a:spcPts val="3000"/>
              </a:lnSpc>
              <a:spcBef>
                <a:spcPts val="0"/>
              </a:spcBef>
              <a:spcAft>
                <a:spcPts val="0"/>
              </a:spcAft>
              <a:buClr>
                <a:srgbClr val="000000"/>
              </a:buClr>
              <a:buFont typeface="Arial" panose="020B0604020202090204"/>
            </a:pPr>
            <a:r>
              <a:rPr lang="en-US" altLang="zh-TW" sz="1600" b="0" i="0" u="none" strike="noStrike" cap="none" spc="0" baseline="0" dirty="0" smtClean="0">
                <a:solidFill>
                  <a:srgbClr val="00437A"/>
                </a:solidFill>
                <a:latin typeface="+mn-lt"/>
                <a:ea typeface="標楷體" panose="02010601000101010101" pitchFamily="65" charset="-120"/>
                <a:cs typeface="Arial" panose="020B0604020202090204"/>
                <a:sym typeface="Arial" panose="020B0604020202090204"/>
              </a:rPr>
              <a:t>Capital</a:t>
            </a:r>
          </a:p>
          <a:p>
            <a:pPr marR="0" algn="dist" rtl="0">
              <a:lnSpc>
                <a:spcPts val="3000"/>
              </a:lnSpc>
              <a:spcBef>
                <a:spcPts val="0"/>
              </a:spcBef>
              <a:spcAft>
                <a:spcPts val="0"/>
              </a:spcAft>
              <a:buClr>
                <a:srgbClr val="000000"/>
              </a:buClr>
              <a:buFont typeface="Arial" panose="020B0604020202090204"/>
            </a:pPr>
            <a:r>
              <a:rPr lang="en-US" altLang="zh-TW" sz="1600" b="0" i="0" u="none" strike="noStrike" cap="none" spc="0" baseline="0" dirty="0" err="1" smtClean="0">
                <a:solidFill>
                  <a:srgbClr val="00437A"/>
                </a:solidFill>
                <a:latin typeface="+mn-lt"/>
                <a:ea typeface="標楷體" panose="02010601000101010101" pitchFamily="65" charset="-120"/>
                <a:cs typeface="Arial" panose="020B0604020202090204"/>
                <a:sym typeface="Arial" panose="020B0604020202090204"/>
              </a:rPr>
              <a:t>Dateof</a:t>
            </a:r>
            <a:r>
              <a:rPr lang="en-US" altLang="zh-TW" sz="1600" b="0" i="0" u="none" strike="noStrike" cap="none" spc="0" baseline="0" dirty="0" smtClean="0">
                <a:solidFill>
                  <a:srgbClr val="00437A"/>
                </a:solidFill>
                <a:latin typeface="+mn-lt"/>
                <a:ea typeface="標楷體" panose="02010601000101010101" pitchFamily="65" charset="-120"/>
                <a:cs typeface="Arial" panose="020B0604020202090204"/>
                <a:sym typeface="Arial" panose="020B0604020202090204"/>
              </a:rPr>
              <a:t> establishment</a:t>
            </a:r>
            <a:endParaRPr lang="zh-TW" altLang="en-US" sz="1600" b="0" i="0" u="none" strike="noStrike" cap="none" spc="0" baseline="0" dirty="0" smtClean="0">
              <a:solidFill>
                <a:srgbClr val="00437A"/>
              </a:solidFill>
              <a:latin typeface="+mn-lt"/>
              <a:ea typeface="標楷體" panose="02010601000101010101" pitchFamily="65" charset="-120"/>
              <a:cs typeface="Arial" panose="020B0604020202090204"/>
              <a:sym typeface="Arial" panose="020B0604020202090204"/>
            </a:endParaRPr>
          </a:p>
        </p:txBody>
      </p:sp>
      <p:sp>
        <p:nvSpPr>
          <p:cNvPr id="13" name="文字方塊 12"/>
          <p:cNvSpPr txBox="1"/>
          <p:nvPr userDrawn="1"/>
        </p:nvSpPr>
        <p:spPr>
          <a:xfrm>
            <a:off x="583686" y="4910208"/>
            <a:ext cx="10808113" cy="338554"/>
          </a:xfrm>
          <a:prstGeom prst="rect">
            <a:avLst/>
          </a:prstGeom>
          <a:noFill/>
        </p:spPr>
        <p:txBody>
          <a:bodyPr wrap="square" rtlCol="0">
            <a:spAutoFit/>
          </a:bodyPr>
          <a:lstStyle/>
          <a:p>
            <a:r>
              <a:rPr lang="en-US" altLang="zh-TW" sz="1600" spc="200" dirty="0" smtClean="0">
                <a:solidFill>
                  <a:srgbClr val="00437A"/>
                </a:solidFill>
                <a:latin typeface="+mj-lt"/>
                <a:ea typeface="標楷體" panose="02010601000101010101" pitchFamily="65" charset="-120"/>
              </a:rPr>
              <a:t>GMI Main product promotion market</a:t>
            </a:r>
            <a:endParaRPr lang="zh-TW" altLang="en-US" sz="1600" spc="200" dirty="0">
              <a:solidFill>
                <a:srgbClr val="00437A"/>
              </a:solidFill>
              <a:latin typeface="+mj-lt"/>
              <a:ea typeface="標楷體" panose="02010601000101010101" pitchFamily="65" charset="-120"/>
            </a:endParaRPr>
          </a:p>
        </p:txBody>
      </p:sp>
      <p:sp>
        <p:nvSpPr>
          <p:cNvPr id="14" name="文字方塊 13"/>
          <p:cNvSpPr txBox="1"/>
          <p:nvPr userDrawn="1"/>
        </p:nvSpPr>
        <p:spPr>
          <a:xfrm>
            <a:off x="448602" y="3012106"/>
            <a:ext cx="1878962" cy="338554"/>
          </a:xfrm>
          <a:prstGeom prst="rect">
            <a:avLst/>
          </a:prstGeom>
          <a:noFill/>
        </p:spPr>
        <p:txBody>
          <a:bodyPr wrap="square" rtlCol="0">
            <a:spAutoFit/>
          </a:bodyPr>
          <a:lstStyle/>
          <a:p>
            <a:r>
              <a:rPr lang="en-US" altLang="zh-TW" sz="1600" spc="200" baseline="0" dirty="0" smtClean="0">
                <a:solidFill>
                  <a:srgbClr val="00437A"/>
                </a:solidFill>
                <a:latin typeface="+mj-lt"/>
                <a:ea typeface="標楷體" panose="02010601000101010101" pitchFamily="65" charset="-120"/>
              </a:rPr>
              <a:t>Introductio</a:t>
            </a:r>
            <a:r>
              <a:rPr lang="en-US" altLang="zh-TW" sz="1600" spc="200" dirty="0" smtClean="0">
                <a:solidFill>
                  <a:srgbClr val="00437A"/>
                </a:solidFill>
                <a:latin typeface="+mj-lt"/>
                <a:ea typeface="標楷體" panose="02010601000101010101" pitchFamily="65" charset="-120"/>
              </a:rPr>
              <a:t>n</a:t>
            </a:r>
            <a:endParaRPr lang="zh-TW" altLang="en-US" sz="1600" spc="200" dirty="0">
              <a:solidFill>
                <a:srgbClr val="00437A"/>
              </a:solidFill>
              <a:latin typeface="+mj-lt"/>
              <a:ea typeface="標楷體" panose="02010601000101010101" pitchFamily="65" charset="-12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节标题" preserve="1" userDrawn="1">
  <p:cSld name="營運展望2">
    <p:spTree>
      <p:nvGrpSpPr>
        <p:cNvPr id="1" name="Shape 22"/>
        <p:cNvGrpSpPr/>
        <p:nvPr/>
      </p:nvGrpSpPr>
      <p:grpSpPr>
        <a:xfrm>
          <a:off x="0" y="0"/>
          <a:ext cx="0" cy="0"/>
          <a:chOff x="0" y="0"/>
          <a:chExt cx="0" cy="0"/>
        </a:xfrm>
      </p:grpSpPr>
      <p:sp>
        <p:nvSpPr>
          <p:cNvPr id="9" name="投影片編號版面配置區 2"/>
          <p:cNvSpPr>
            <a:spLocks noGrp="1"/>
          </p:cNvSpPr>
          <p:nvPr>
            <p:ph type="sldNum" sz="quarter" idx="4"/>
          </p:nvPr>
        </p:nvSpPr>
        <p:spPr>
          <a:xfrm>
            <a:off x="9224963" y="6313486"/>
            <a:ext cx="2743200" cy="365125"/>
          </a:xfrm>
          <a:prstGeom prst="rect">
            <a:avLst/>
          </a:prstGeom>
        </p:spPr>
        <p:txBody>
          <a:bodyPr vert="horz" lIns="91440" tIns="45720" rIns="91440" bIns="45720" rtlCol="0" anchor="ctr"/>
          <a:lstStyle>
            <a:lvl1pPr algn="r">
              <a:defRPr sz="2000">
                <a:solidFill>
                  <a:schemeClr val="tx1">
                    <a:lumMod val="85000"/>
                    <a:lumOff val="15000"/>
                  </a:schemeClr>
                </a:solidFill>
                <a:latin typeface="Tw Cen MT" panose="020B0602020104020603" pitchFamily="34" charset="0"/>
              </a:defRPr>
            </a:lvl1pPr>
          </a:lstStyle>
          <a:p>
            <a:fld id="{17418524-6E3D-4C7D-825F-6BE45E2CD165}" type="slidenum">
              <a:rPr lang="zh-TW" altLang="en-US" smtClean="0"/>
              <a:t>‹#›</a:t>
            </a:fld>
            <a:endParaRPr lang="zh-TW" altLang="en-US"/>
          </a:p>
        </p:txBody>
      </p:sp>
      <p:sp>
        <p:nvSpPr>
          <p:cNvPr id="13" name="頁尾版面配置區 5"/>
          <p:cNvSpPr>
            <a:spLocks noGrp="1"/>
          </p:cNvSpPr>
          <p:nvPr>
            <p:ph type="ftr" sz="quarter" idx="3"/>
          </p:nvPr>
        </p:nvSpPr>
        <p:spPr>
          <a:xfrm>
            <a:off x="223837" y="635635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TW" dirty="0"/>
              <a:t>GMI</a:t>
            </a:r>
            <a:r>
              <a:rPr lang="zh-TW" altLang="en-US" dirty="0"/>
              <a:t>  </a:t>
            </a:r>
            <a:r>
              <a:rPr lang="en-US" altLang="zh-TW" dirty="0"/>
              <a:t>Technology Inc. (3312)</a:t>
            </a:r>
            <a:endParaRPr lang="zh-TW" altLang="en-US" dirty="0"/>
          </a:p>
        </p:txBody>
      </p:sp>
      <p:pic>
        <p:nvPicPr>
          <p:cNvPr id="11" name="圖片 10"/>
          <p:cNvPicPr>
            <a:picLocks noChangeAspect="1"/>
          </p:cNvPicPr>
          <p:nvPr userDrawn="1"/>
        </p:nvPicPr>
        <p:blipFill rotWithShape="1">
          <a:blip r:embed="rId2">
            <a:extLst>
              <a:ext uri="{28A0092B-C50C-407E-A947-70E740481C1C}">
                <a14:useLocalDpi xmlns:a14="http://schemas.microsoft.com/office/drawing/2010/main" val="0"/>
              </a:ext>
            </a:extLst>
          </a:blip>
          <a:srcRect l="-1" r="-4163" b="-2917"/>
          <a:stretch>
            <a:fillRect/>
          </a:stretch>
        </p:blipFill>
        <p:spPr>
          <a:xfrm>
            <a:off x="9722086" y="404663"/>
            <a:ext cx="1974954" cy="735367"/>
          </a:xfrm>
          <a:prstGeom prst="rect">
            <a:avLst/>
          </a:prstGeom>
        </p:spPr>
      </p:pic>
      <p:sp>
        <p:nvSpPr>
          <p:cNvPr id="14" name="Google Shape;186;p3"/>
          <p:cNvSpPr/>
          <p:nvPr userDrawn="1"/>
        </p:nvSpPr>
        <p:spPr>
          <a:xfrm>
            <a:off x="647021" y="540251"/>
            <a:ext cx="8995743" cy="46418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ts val="2880"/>
              </a:lnSpc>
              <a:spcBef>
                <a:spcPts val="0"/>
              </a:spcBef>
              <a:spcAft>
                <a:spcPts val="0"/>
              </a:spcAft>
              <a:buClr>
                <a:srgbClr val="000000"/>
              </a:buClr>
              <a:buSzTx/>
              <a:buFont typeface="Arial" panose="020B0604020202090204"/>
              <a:buNone/>
              <a:defRPr/>
            </a:pPr>
            <a:r>
              <a:rPr lang="en-US" altLang="zh-TW" sz="3000" b="1" spc="600" baseline="0" dirty="0" err="1" smtClean="0">
                <a:solidFill>
                  <a:schemeClr val="tx1">
                    <a:lumMod val="85000"/>
                    <a:lumOff val="15000"/>
                  </a:schemeClr>
                </a:solidFill>
                <a:latin typeface="+mj-lt"/>
                <a:ea typeface="標楷體" panose="02010601000101010101" pitchFamily="65" charset="-120"/>
                <a:cs typeface="Nirmala UI" panose="020B0502040204020203" pitchFamily="34" charset="0"/>
              </a:rPr>
              <a:t>Outlook_New</a:t>
            </a:r>
            <a:r>
              <a:rPr lang="en-US" altLang="zh-TW" sz="3000" b="1" spc="600" baseline="0" dirty="0" smtClean="0">
                <a:solidFill>
                  <a:schemeClr val="tx1">
                    <a:lumMod val="85000"/>
                    <a:lumOff val="15000"/>
                  </a:schemeClr>
                </a:solidFill>
                <a:latin typeface="+mj-lt"/>
                <a:ea typeface="標楷體" panose="02010601000101010101" pitchFamily="65" charset="-120"/>
                <a:cs typeface="Nirmala UI" panose="020B0502040204020203" pitchFamily="34" charset="0"/>
              </a:rPr>
              <a:t> product application</a:t>
            </a:r>
          </a:p>
        </p:txBody>
      </p:sp>
      <p:sp>
        <p:nvSpPr>
          <p:cNvPr id="18" name="內容版面配置區 5"/>
          <p:cNvSpPr>
            <a:spLocks noGrp="1"/>
          </p:cNvSpPr>
          <p:nvPr>
            <p:ph sz="quarter" idx="11"/>
          </p:nvPr>
        </p:nvSpPr>
        <p:spPr>
          <a:xfrm>
            <a:off x="1238400" y="1414889"/>
            <a:ext cx="9668004" cy="4291111"/>
          </a:xfrm>
          <a:prstGeom prst="rect">
            <a:avLst/>
          </a:prstGeom>
        </p:spPr>
        <p:txBody>
          <a:bodyPr/>
          <a:lstStyle>
            <a:lvl1pPr marL="285750" indent="-285750">
              <a:lnSpc>
                <a:spcPts val="3500"/>
              </a:lnSpc>
              <a:buClr>
                <a:schemeClr val="bg1">
                  <a:lumMod val="65000"/>
                </a:schemeClr>
              </a:buClr>
              <a:buSzPct val="80000"/>
              <a:buFont typeface="Wingdings" panose="05000000000000000000" pitchFamily="2" charset="2"/>
              <a:buChar char="n"/>
              <a:defRPr sz="2400" spc="100" baseline="0">
                <a:solidFill>
                  <a:schemeClr val="tx1">
                    <a:lumMod val="85000"/>
                    <a:lumOff val="15000"/>
                  </a:schemeClr>
                </a:solidFill>
                <a:latin typeface="標楷體" panose="02010601000101010101" pitchFamily="65" charset="-120"/>
                <a:ea typeface="標楷體" panose="02010601000101010101" pitchFamily="65" charset="-120"/>
              </a:defRPr>
            </a:lvl1pPr>
          </a:lstStyle>
          <a:p>
            <a:pPr lvl="0"/>
            <a:endParaRPr lang="zh-TW"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节标题" preserve="1" userDrawn="1">
  <p:cSld name="1_节标题">
    <p:spTree>
      <p:nvGrpSpPr>
        <p:cNvPr id="1" name="Shape 22"/>
        <p:cNvGrpSpPr/>
        <p:nvPr/>
      </p:nvGrpSpPr>
      <p:grpSpPr>
        <a:xfrm>
          <a:off x="0" y="0"/>
          <a:ext cx="0" cy="0"/>
          <a:chOff x="0" y="0"/>
          <a:chExt cx="0" cy="0"/>
        </a:xfrm>
      </p:grpSpPr>
      <p:sp>
        <p:nvSpPr>
          <p:cNvPr id="6" name="內容版面配置區 5"/>
          <p:cNvSpPr>
            <a:spLocks noGrp="1"/>
          </p:cNvSpPr>
          <p:nvPr>
            <p:ph sz="quarter" idx="11"/>
          </p:nvPr>
        </p:nvSpPr>
        <p:spPr>
          <a:xfrm>
            <a:off x="647021" y="1414889"/>
            <a:ext cx="11321142" cy="4291111"/>
          </a:xfrm>
          <a:prstGeom prst="rect">
            <a:avLst/>
          </a:prstGeom>
        </p:spPr>
        <p:txBody>
          <a:bodyPr/>
          <a:lstStyle>
            <a:lvl1pPr marL="285750" indent="-285750">
              <a:lnSpc>
                <a:spcPts val="4000"/>
              </a:lnSpc>
              <a:buClr>
                <a:schemeClr val="bg1">
                  <a:lumMod val="65000"/>
                </a:schemeClr>
              </a:buClr>
              <a:buSzPct val="80000"/>
              <a:buFont typeface="Wingdings" panose="05000000000000000000" pitchFamily="2" charset="2"/>
              <a:buChar char="n"/>
              <a:defRPr sz="2400" spc="100" baseline="0">
                <a:solidFill>
                  <a:schemeClr val="tx1">
                    <a:lumMod val="85000"/>
                    <a:lumOff val="15000"/>
                  </a:schemeClr>
                </a:solidFill>
                <a:latin typeface="標楷體" panose="02010601000101010101" pitchFamily="65" charset="-120"/>
                <a:ea typeface="標楷體" panose="02010601000101010101" pitchFamily="65" charset="-120"/>
              </a:defRPr>
            </a:lvl1pPr>
          </a:lstStyle>
          <a:p>
            <a:pPr lvl="0"/>
            <a:endParaRPr lang="zh-TW" altLang="en-US" dirty="0"/>
          </a:p>
        </p:txBody>
      </p:sp>
      <p:sp>
        <p:nvSpPr>
          <p:cNvPr id="9" name="投影片編號版面配置區 2"/>
          <p:cNvSpPr>
            <a:spLocks noGrp="1"/>
          </p:cNvSpPr>
          <p:nvPr>
            <p:ph type="sldNum" sz="quarter" idx="4"/>
          </p:nvPr>
        </p:nvSpPr>
        <p:spPr>
          <a:xfrm>
            <a:off x="9224963" y="6313486"/>
            <a:ext cx="2743200" cy="365125"/>
          </a:xfrm>
          <a:prstGeom prst="rect">
            <a:avLst/>
          </a:prstGeom>
        </p:spPr>
        <p:txBody>
          <a:bodyPr vert="horz" lIns="91440" tIns="45720" rIns="91440" bIns="45720" rtlCol="0" anchor="ctr"/>
          <a:lstStyle>
            <a:lvl1pPr algn="r">
              <a:defRPr sz="2000">
                <a:solidFill>
                  <a:schemeClr val="tx1">
                    <a:lumMod val="85000"/>
                    <a:lumOff val="15000"/>
                  </a:schemeClr>
                </a:solidFill>
                <a:latin typeface="Tw Cen MT" panose="020B0602020104020603" pitchFamily="34" charset="0"/>
              </a:defRPr>
            </a:lvl1pPr>
          </a:lstStyle>
          <a:p>
            <a:fld id="{17418524-6E3D-4C7D-825F-6BE45E2CD165}" type="slidenum">
              <a:rPr lang="zh-TW" altLang="en-US" smtClean="0"/>
              <a:t>‹#›</a:t>
            </a:fld>
            <a:endParaRPr lang="zh-TW" altLang="en-US"/>
          </a:p>
        </p:txBody>
      </p:sp>
      <p:sp>
        <p:nvSpPr>
          <p:cNvPr id="13" name="頁尾版面配置區 5"/>
          <p:cNvSpPr>
            <a:spLocks noGrp="1"/>
          </p:cNvSpPr>
          <p:nvPr>
            <p:ph type="ftr" sz="quarter" idx="3"/>
          </p:nvPr>
        </p:nvSpPr>
        <p:spPr>
          <a:xfrm>
            <a:off x="223837" y="635635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TW" dirty="0"/>
              <a:t>GMI</a:t>
            </a:r>
            <a:r>
              <a:rPr lang="zh-TW" altLang="en-US" dirty="0"/>
              <a:t>  </a:t>
            </a:r>
            <a:r>
              <a:rPr lang="en-US" altLang="zh-TW" dirty="0"/>
              <a:t>Technology Inc. (3312)</a:t>
            </a:r>
            <a:endParaRPr lang="zh-TW" altLang="en-US" dirty="0"/>
          </a:p>
        </p:txBody>
      </p:sp>
      <p:pic>
        <p:nvPicPr>
          <p:cNvPr id="11" name="圖片 10"/>
          <p:cNvPicPr>
            <a:picLocks noChangeAspect="1"/>
          </p:cNvPicPr>
          <p:nvPr userDrawn="1"/>
        </p:nvPicPr>
        <p:blipFill rotWithShape="1">
          <a:blip r:embed="rId2">
            <a:extLst>
              <a:ext uri="{28A0092B-C50C-407E-A947-70E740481C1C}">
                <a14:useLocalDpi xmlns:a14="http://schemas.microsoft.com/office/drawing/2010/main" val="0"/>
              </a:ext>
            </a:extLst>
          </a:blip>
          <a:srcRect l="-1" r="-4163" b="-2917"/>
          <a:stretch>
            <a:fillRect/>
          </a:stretch>
        </p:blipFill>
        <p:spPr>
          <a:xfrm>
            <a:off x="9722086" y="404663"/>
            <a:ext cx="1974954" cy="735367"/>
          </a:xfrm>
          <a:prstGeom prst="rect">
            <a:avLst/>
          </a:prstGeom>
        </p:spPr>
      </p:pic>
      <p:sp>
        <p:nvSpPr>
          <p:cNvPr id="14" name="Google Shape;186;p3"/>
          <p:cNvSpPr/>
          <p:nvPr userDrawn="1"/>
        </p:nvSpPr>
        <p:spPr>
          <a:xfrm>
            <a:off x="647021" y="540251"/>
            <a:ext cx="11384478" cy="46418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ts val="2880"/>
              </a:lnSpc>
              <a:spcBef>
                <a:spcPts val="0"/>
              </a:spcBef>
              <a:spcAft>
                <a:spcPts val="0"/>
              </a:spcAft>
              <a:buClr>
                <a:srgbClr val="000000"/>
              </a:buClr>
              <a:buSzTx/>
              <a:buFont typeface="Arial" panose="020B0604020202090204"/>
              <a:buNone/>
              <a:defRPr/>
            </a:pPr>
            <a:r>
              <a:rPr lang="en-US" altLang="zh-TW" sz="3000" b="1" spc="600" baseline="0" dirty="0" err="1" smtClean="0">
                <a:solidFill>
                  <a:schemeClr val="tx1">
                    <a:lumMod val="85000"/>
                    <a:lumOff val="15000"/>
                  </a:schemeClr>
                </a:solidFill>
                <a:latin typeface="+mj-lt"/>
                <a:ea typeface="標楷體" panose="02010601000101010101" pitchFamily="65" charset="-120"/>
                <a:cs typeface="Nirmala UI" panose="020B0502040204020203" pitchFamily="34" charset="0"/>
              </a:rPr>
              <a:t>Outlook_Main</a:t>
            </a:r>
            <a:r>
              <a:rPr lang="en-US" altLang="zh-TW" sz="3000" b="1" spc="600" baseline="0" dirty="0" smtClean="0">
                <a:solidFill>
                  <a:schemeClr val="tx1">
                    <a:lumMod val="85000"/>
                    <a:lumOff val="15000"/>
                  </a:schemeClr>
                </a:solidFill>
                <a:latin typeface="+mj-lt"/>
                <a:ea typeface="標楷體" panose="02010601000101010101" pitchFamily="65" charset="-120"/>
                <a:cs typeface="Nirmala UI" panose="020B0502040204020203" pitchFamily="34" charset="0"/>
              </a:rPr>
              <a:t> sales</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节标题" preserve="1" userDrawn="1">
  <p:cSld name="1_节标题">
    <p:spTree>
      <p:nvGrpSpPr>
        <p:cNvPr id="1" name="Shape 22"/>
        <p:cNvGrpSpPr/>
        <p:nvPr/>
      </p:nvGrpSpPr>
      <p:grpSpPr>
        <a:xfrm>
          <a:off x="0" y="0"/>
          <a:ext cx="0" cy="0"/>
          <a:chOff x="0" y="0"/>
          <a:chExt cx="0" cy="0"/>
        </a:xfrm>
      </p:grpSpPr>
      <p:sp>
        <p:nvSpPr>
          <p:cNvPr id="9" name="投影片編號版面配置區 2"/>
          <p:cNvSpPr>
            <a:spLocks noGrp="1"/>
          </p:cNvSpPr>
          <p:nvPr>
            <p:ph type="sldNum" sz="quarter" idx="4"/>
          </p:nvPr>
        </p:nvSpPr>
        <p:spPr>
          <a:xfrm>
            <a:off x="9224963" y="6313486"/>
            <a:ext cx="2743200" cy="365125"/>
          </a:xfrm>
          <a:prstGeom prst="rect">
            <a:avLst/>
          </a:prstGeom>
        </p:spPr>
        <p:txBody>
          <a:bodyPr vert="horz" lIns="91440" tIns="45720" rIns="91440" bIns="45720" rtlCol="0" anchor="ctr"/>
          <a:lstStyle>
            <a:lvl1pPr algn="r">
              <a:defRPr sz="2000">
                <a:solidFill>
                  <a:schemeClr val="tx1">
                    <a:lumMod val="85000"/>
                    <a:lumOff val="15000"/>
                  </a:schemeClr>
                </a:solidFill>
                <a:latin typeface="Tw Cen MT" panose="020B0602020104020603" pitchFamily="34" charset="0"/>
              </a:defRPr>
            </a:lvl1pPr>
          </a:lstStyle>
          <a:p>
            <a:fld id="{17418524-6E3D-4C7D-825F-6BE45E2CD165}" type="slidenum">
              <a:rPr lang="zh-TW" altLang="en-US" smtClean="0"/>
              <a:t>‹#›</a:t>
            </a:fld>
            <a:endParaRPr lang="zh-TW" altLang="en-US"/>
          </a:p>
        </p:txBody>
      </p:sp>
      <p:sp>
        <p:nvSpPr>
          <p:cNvPr id="13" name="頁尾版面配置區 5"/>
          <p:cNvSpPr>
            <a:spLocks noGrp="1"/>
          </p:cNvSpPr>
          <p:nvPr>
            <p:ph type="ftr" sz="quarter" idx="3"/>
          </p:nvPr>
        </p:nvSpPr>
        <p:spPr>
          <a:xfrm>
            <a:off x="223837" y="635635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TW" dirty="0"/>
              <a:t>GMI</a:t>
            </a:r>
            <a:r>
              <a:rPr lang="zh-TW" altLang="en-US" dirty="0"/>
              <a:t>  </a:t>
            </a:r>
            <a:r>
              <a:rPr lang="en-US" altLang="zh-TW" dirty="0"/>
              <a:t>Technology Inc. (3312)</a:t>
            </a:r>
            <a:endParaRPr lang="zh-TW" altLang="en-US" dirty="0"/>
          </a:p>
        </p:txBody>
      </p:sp>
      <p:pic>
        <p:nvPicPr>
          <p:cNvPr id="11" name="圖片 10"/>
          <p:cNvPicPr>
            <a:picLocks noChangeAspect="1"/>
          </p:cNvPicPr>
          <p:nvPr userDrawn="1"/>
        </p:nvPicPr>
        <p:blipFill rotWithShape="1">
          <a:blip r:embed="rId2">
            <a:extLst>
              <a:ext uri="{28A0092B-C50C-407E-A947-70E740481C1C}">
                <a14:useLocalDpi xmlns:a14="http://schemas.microsoft.com/office/drawing/2010/main" val="0"/>
              </a:ext>
            </a:extLst>
          </a:blip>
          <a:srcRect l="-1" r="-4163" b="-2917"/>
          <a:stretch>
            <a:fillRect/>
          </a:stretch>
        </p:blipFill>
        <p:spPr>
          <a:xfrm>
            <a:off x="9722086" y="404663"/>
            <a:ext cx="1974954" cy="735367"/>
          </a:xfrm>
          <a:prstGeom prst="rect">
            <a:avLst/>
          </a:prstGeom>
        </p:spPr>
      </p:pic>
      <p:sp>
        <p:nvSpPr>
          <p:cNvPr id="14" name="Google Shape;186;p3"/>
          <p:cNvSpPr/>
          <p:nvPr userDrawn="1"/>
        </p:nvSpPr>
        <p:spPr>
          <a:xfrm>
            <a:off x="647021" y="540251"/>
            <a:ext cx="9806234" cy="46418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ts val="2880"/>
              </a:lnSpc>
              <a:spcBef>
                <a:spcPts val="0"/>
              </a:spcBef>
              <a:spcAft>
                <a:spcPts val="0"/>
              </a:spcAft>
              <a:buClr>
                <a:srgbClr val="000000"/>
              </a:buClr>
              <a:buSzTx/>
              <a:buFont typeface="Arial" panose="020B0604020202090204"/>
              <a:buNone/>
              <a:defRPr/>
            </a:pPr>
            <a:r>
              <a:rPr lang="en-US" altLang="zh-TW" sz="3000" b="1" spc="600" baseline="0" dirty="0" err="1" smtClean="0">
                <a:solidFill>
                  <a:schemeClr val="tx1">
                    <a:lumMod val="85000"/>
                    <a:lumOff val="15000"/>
                  </a:schemeClr>
                </a:solidFill>
                <a:latin typeface="+mj-lt"/>
                <a:ea typeface="標楷體" panose="02010601000101010101" pitchFamily="65" charset="-120"/>
                <a:cs typeface="Nirmala UI" panose="020B0502040204020203" pitchFamily="34" charset="0"/>
              </a:rPr>
              <a:t>Outlook_Overall</a:t>
            </a:r>
            <a:r>
              <a:rPr lang="en-US" altLang="zh-TW" sz="3000" b="1" spc="600" baseline="0" dirty="0" smtClean="0">
                <a:solidFill>
                  <a:schemeClr val="tx1">
                    <a:lumMod val="85000"/>
                    <a:lumOff val="15000"/>
                  </a:schemeClr>
                </a:solidFill>
                <a:latin typeface="+mj-lt"/>
                <a:ea typeface="標楷體" panose="02010601000101010101" pitchFamily="65" charset="-120"/>
                <a:cs typeface="Nirmala UI" panose="020B0502040204020203" pitchFamily="34" charset="0"/>
              </a:rPr>
              <a:t> assessment in 2021</a:t>
            </a:r>
          </a:p>
        </p:txBody>
      </p:sp>
      <p:sp>
        <p:nvSpPr>
          <p:cNvPr id="8" name="內容版面配置區 5"/>
          <p:cNvSpPr>
            <a:spLocks noGrp="1"/>
          </p:cNvSpPr>
          <p:nvPr>
            <p:ph sz="quarter" idx="11"/>
          </p:nvPr>
        </p:nvSpPr>
        <p:spPr>
          <a:xfrm>
            <a:off x="1238400" y="1414889"/>
            <a:ext cx="9668004" cy="4291111"/>
          </a:xfrm>
          <a:prstGeom prst="rect">
            <a:avLst/>
          </a:prstGeom>
        </p:spPr>
        <p:txBody>
          <a:bodyPr/>
          <a:lstStyle>
            <a:lvl1pPr marL="285750" indent="-285750">
              <a:lnSpc>
                <a:spcPts val="3500"/>
              </a:lnSpc>
              <a:buClr>
                <a:schemeClr val="bg1">
                  <a:lumMod val="65000"/>
                </a:schemeClr>
              </a:buClr>
              <a:buSzPct val="80000"/>
              <a:buFont typeface="Wingdings" panose="05000000000000000000" pitchFamily="2" charset="2"/>
              <a:buChar char="n"/>
              <a:defRPr sz="2400" spc="100" baseline="0">
                <a:solidFill>
                  <a:schemeClr val="tx1">
                    <a:lumMod val="85000"/>
                    <a:lumOff val="15000"/>
                  </a:schemeClr>
                </a:solidFill>
                <a:latin typeface="標楷體" panose="02010601000101010101" pitchFamily="65" charset="-120"/>
                <a:ea typeface="標楷體" panose="02010601000101010101" pitchFamily="65" charset="-120"/>
              </a:defRPr>
            </a:lvl1pPr>
          </a:lstStyle>
          <a:p>
            <a:pPr lvl="0"/>
            <a:endParaRPr lang="zh-TW"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节标题" preserve="1" userDrawn="1">
  <p:cSld name="1_节标题">
    <p:spTree>
      <p:nvGrpSpPr>
        <p:cNvPr id="1" name="Shape 22"/>
        <p:cNvGrpSpPr/>
        <p:nvPr/>
      </p:nvGrpSpPr>
      <p:grpSpPr>
        <a:xfrm>
          <a:off x="0" y="0"/>
          <a:ext cx="0" cy="0"/>
          <a:chOff x="0" y="0"/>
          <a:chExt cx="0" cy="0"/>
        </a:xfrm>
      </p:grpSpPr>
      <p:sp>
        <p:nvSpPr>
          <p:cNvPr id="9" name="投影片編號版面配置區 2"/>
          <p:cNvSpPr>
            <a:spLocks noGrp="1"/>
          </p:cNvSpPr>
          <p:nvPr>
            <p:ph type="sldNum" sz="quarter" idx="4"/>
          </p:nvPr>
        </p:nvSpPr>
        <p:spPr>
          <a:xfrm>
            <a:off x="9224963" y="6313486"/>
            <a:ext cx="2743200" cy="365125"/>
          </a:xfrm>
          <a:prstGeom prst="rect">
            <a:avLst/>
          </a:prstGeom>
        </p:spPr>
        <p:txBody>
          <a:bodyPr vert="horz" lIns="91440" tIns="45720" rIns="91440" bIns="45720" rtlCol="0" anchor="ctr"/>
          <a:lstStyle>
            <a:lvl1pPr algn="r">
              <a:defRPr sz="2000">
                <a:solidFill>
                  <a:schemeClr val="tx1">
                    <a:lumMod val="85000"/>
                    <a:lumOff val="15000"/>
                  </a:schemeClr>
                </a:solidFill>
                <a:latin typeface="Tw Cen MT" panose="020B0602020104020603" pitchFamily="34" charset="0"/>
              </a:defRPr>
            </a:lvl1pPr>
          </a:lstStyle>
          <a:p>
            <a:fld id="{17418524-6E3D-4C7D-825F-6BE45E2CD165}" type="slidenum">
              <a:rPr lang="zh-TW" altLang="en-US" smtClean="0"/>
              <a:t>‹#›</a:t>
            </a:fld>
            <a:endParaRPr lang="zh-TW" altLang="en-US"/>
          </a:p>
        </p:txBody>
      </p:sp>
      <p:sp>
        <p:nvSpPr>
          <p:cNvPr id="13" name="頁尾版面配置區 5"/>
          <p:cNvSpPr>
            <a:spLocks noGrp="1"/>
          </p:cNvSpPr>
          <p:nvPr>
            <p:ph type="ftr" sz="quarter" idx="3"/>
          </p:nvPr>
        </p:nvSpPr>
        <p:spPr>
          <a:xfrm>
            <a:off x="223837" y="6356350"/>
            <a:ext cx="411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TW" dirty="0"/>
              <a:t>GMI</a:t>
            </a:r>
            <a:r>
              <a:rPr lang="zh-TW" altLang="en-US" dirty="0"/>
              <a:t>  </a:t>
            </a:r>
            <a:r>
              <a:rPr lang="en-US" altLang="zh-TW" dirty="0"/>
              <a:t>Technology Inc. (3312)</a:t>
            </a:r>
            <a:endParaRPr lang="zh-TW" altLang="en-US" dirty="0"/>
          </a:p>
        </p:txBody>
      </p:sp>
      <p:sp>
        <p:nvSpPr>
          <p:cNvPr id="11" name="Google Shape;186;p3"/>
          <p:cNvSpPr/>
          <p:nvPr userDrawn="1"/>
        </p:nvSpPr>
        <p:spPr>
          <a:xfrm>
            <a:off x="647021" y="548054"/>
            <a:ext cx="11384478" cy="46418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ts val="2880"/>
              </a:lnSpc>
              <a:spcBef>
                <a:spcPts val="0"/>
              </a:spcBef>
              <a:spcAft>
                <a:spcPts val="0"/>
              </a:spcAft>
              <a:buClr>
                <a:srgbClr val="000000"/>
              </a:buClr>
              <a:buSzTx/>
              <a:buFont typeface="Arial" panose="020B0604020202090204"/>
              <a:buNone/>
              <a:defRPr/>
            </a:pPr>
            <a:r>
              <a:rPr lang="en-US" altLang="zh-TW" sz="2800" b="1" spc="600" baseline="0" dirty="0">
                <a:solidFill>
                  <a:schemeClr val="tx1">
                    <a:lumMod val="85000"/>
                    <a:lumOff val="15000"/>
                  </a:schemeClr>
                </a:solidFill>
                <a:latin typeface="標楷體" panose="02010601000101010101" pitchFamily="65" charset="-120"/>
                <a:ea typeface="標楷體" panose="02010601000101010101" pitchFamily="65" charset="-120"/>
                <a:cs typeface="Nirmala UI" panose="020B0502040204020203" pitchFamily="34" charset="0"/>
              </a:rPr>
              <a:t>4 Q&amp;A</a:t>
            </a:r>
            <a:endParaRPr lang="zh-TW" altLang="en-US" sz="2800" b="1" spc="600" baseline="0" dirty="0">
              <a:solidFill>
                <a:schemeClr val="tx1">
                  <a:lumMod val="85000"/>
                  <a:lumOff val="15000"/>
                </a:schemeClr>
              </a:solidFill>
              <a:latin typeface="標楷體" panose="02010601000101010101" pitchFamily="65" charset="-120"/>
              <a:ea typeface="標楷體" panose="02010601000101010101" pitchFamily="65" charset="-120"/>
              <a:cs typeface="Nirmala UI" panose="020B0502040204020203"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空白" preserve="1" userDrawn="1">
  <p:cSld name="1_空白">
    <p:spTree>
      <p:nvGrpSpPr>
        <p:cNvPr id="1" name="Shape 49"/>
        <p:cNvGrpSpPr/>
        <p:nvPr/>
      </p:nvGrpSpPr>
      <p:grpSpPr>
        <a:xfrm>
          <a:off x="0" y="0"/>
          <a:ext cx="0" cy="0"/>
          <a:chOff x="0" y="0"/>
          <a:chExt cx="0" cy="0"/>
        </a:xfrm>
      </p:grpSpPr>
      <p:sp>
        <p:nvSpPr>
          <p:cNvPr id="5" name="投影片編號版面配置區 2"/>
          <p:cNvSpPr>
            <a:spLocks noGrp="1"/>
          </p:cNvSpPr>
          <p:nvPr>
            <p:ph type="sldNum" sz="quarter" idx="4"/>
          </p:nvPr>
        </p:nvSpPr>
        <p:spPr>
          <a:xfrm>
            <a:off x="9224963" y="6313486"/>
            <a:ext cx="2743200" cy="365125"/>
          </a:xfrm>
          <a:prstGeom prst="rect">
            <a:avLst/>
          </a:prstGeom>
        </p:spPr>
        <p:txBody>
          <a:bodyPr vert="horz" lIns="91440" tIns="45720" rIns="91440" bIns="45720" rtlCol="0" anchor="ctr"/>
          <a:lstStyle>
            <a:lvl1pPr algn="r">
              <a:defRPr sz="2000">
                <a:solidFill>
                  <a:schemeClr val="tx1">
                    <a:lumMod val="85000"/>
                    <a:lumOff val="15000"/>
                  </a:schemeClr>
                </a:solidFill>
                <a:latin typeface="Tw Cen MT" panose="020B0602020104020603" pitchFamily="34" charset="0"/>
              </a:defRPr>
            </a:lvl1pPr>
          </a:lstStyle>
          <a:p>
            <a:fld id="{17418524-6E3D-4C7D-825F-6BE45E2CD165}" type="slidenum">
              <a:rPr lang="zh-TW" altLang="en-US" smtClean="0"/>
              <a:t>‹#›</a:t>
            </a:fld>
            <a:endParaRPr lang="zh-TW" altLang="en-US"/>
          </a:p>
        </p:txBody>
      </p:sp>
      <p:pic>
        <p:nvPicPr>
          <p:cNvPr id="3" name="圖片 2"/>
          <p:cNvPicPr>
            <a:picLocks noChangeAspect="1"/>
          </p:cNvPicPr>
          <p:nvPr userDrawn="1"/>
        </p:nvPicPr>
        <p:blipFill rotWithShape="1">
          <a:blip r:embed="rId2">
            <a:extLst>
              <a:ext uri="{28A0092B-C50C-407E-A947-70E740481C1C}">
                <a14:useLocalDpi xmlns:a14="http://schemas.microsoft.com/office/drawing/2010/main" val="0"/>
              </a:ext>
            </a:extLst>
          </a:blip>
          <a:srcRect l="-1" r="-4163" b="-2917"/>
          <a:stretch>
            <a:fillRect/>
          </a:stretch>
        </p:blipFill>
        <p:spPr>
          <a:xfrm>
            <a:off x="9722086" y="404663"/>
            <a:ext cx="1974954" cy="73536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空白" preserve="1" userDrawn="1">
  <p:cSld name="1_空白">
    <p:spTree>
      <p:nvGrpSpPr>
        <p:cNvPr id="1" name="Shape 49"/>
        <p:cNvGrpSpPr/>
        <p:nvPr/>
      </p:nvGrpSpPr>
      <p:grpSpPr>
        <a:xfrm>
          <a:off x="0" y="0"/>
          <a:ext cx="0" cy="0"/>
          <a:chOff x="0" y="0"/>
          <a:chExt cx="0" cy="0"/>
        </a:xfrm>
      </p:grpSpPr>
      <p:sp>
        <p:nvSpPr>
          <p:cNvPr id="5" name="投影片編號版面配置區 2"/>
          <p:cNvSpPr>
            <a:spLocks noGrp="1"/>
          </p:cNvSpPr>
          <p:nvPr>
            <p:ph type="sldNum" sz="quarter" idx="4"/>
          </p:nvPr>
        </p:nvSpPr>
        <p:spPr>
          <a:xfrm>
            <a:off x="9224963" y="6313486"/>
            <a:ext cx="2743200" cy="365125"/>
          </a:xfrm>
          <a:prstGeom prst="rect">
            <a:avLst/>
          </a:prstGeom>
        </p:spPr>
        <p:txBody>
          <a:bodyPr vert="horz" lIns="91440" tIns="45720" rIns="91440" bIns="45720" rtlCol="0" anchor="ctr"/>
          <a:lstStyle>
            <a:lvl1pPr algn="r">
              <a:defRPr sz="2000">
                <a:solidFill>
                  <a:schemeClr val="tx1">
                    <a:lumMod val="85000"/>
                    <a:lumOff val="15000"/>
                  </a:schemeClr>
                </a:solidFill>
                <a:latin typeface="Tw Cen MT" panose="020B0602020104020603" pitchFamily="34" charset="0"/>
              </a:defRPr>
            </a:lvl1pPr>
          </a:lstStyle>
          <a:p>
            <a:fld id="{17418524-6E3D-4C7D-825F-6BE45E2CD165}" type="slidenum">
              <a:rPr lang="zh-TW" altLang="en-US" smtClean="0"/>
              <a:t>‹#›</a:t>
            </a:fld>
            <a:endParaRPr lang="zh-TW" altLang="en-US"/>
          </a:p>
        </p:txBody>
      </p:sp>
      <p:pic>
        <p:nvPicPr>
          <p:cNvPr id="3" name="圖片 2"/>
          <p:cNvPicPr>
            <a:picLocks noChangeAspect="1"/>
          </p:cNvPicPr>
          <p:nvPr userDrawn="1"/>
        </p:nvPicPr>
        <p:blipFill rotWithShape="1">
          <a:blip r:embed="rId2">
            <a:extLst>
              <a:ext uri="{28A0092B-C50C-407E-A947-70E740481C1C}">
                <a14:useLocalDpi xmlns:a14="http://schemas.microsoft.com/office/drawing/2010/main" val="0"/>
              </a:ext>
            </a:extLst>
          </a:blip>
          <a:srcRect l="-1" r="-4163" b="-2917"/>
          <a:stretch>
            <a:fillRect/>
          </a:stretch>
        </p:blipFill>
        <p:spPr>
          <a:xfrm>
            <a:off x="9722086" y="404663"/>
            <a:ext cx="1974954" cy="735367"/>
          </a:xfrm>
          <a:prstGeom prst="rect">
            <a:avLst/>
          </a:prstGeom>
        </p:spPr>
      </p:pic>
      <p:sp>
        <p:nvSpPr>
          <p:cNvPr id="6" name="Google Shape;186;p3"/>
          <p:cNvSpPr/>
          <p:nvPr userDrawn="1"/>
        </p:nvSpPr>
        <p:spPr>
          <a:xfrm>
            <a:off x="807522" y="548054"/>
            <a:ext cx="11384478" cy="46418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ts val="2880"/>
              </a:lnSpc>
              <a:spcBef>
                <a:spcPts val="0"/>
              </a:spcBef>
              <a:spcAft>
                <a:spcPts val="0"/>
              </a:spcAft>
              <a:buClr>
                <a:srgbClr val="000000"/>
              </a:buClr>
              <a:buSzTx/>
              <a:buFont typeface="Arial" panose="020B0604020202090204"/>
              <a:buNone/>
              <a:defRPr/>
            </a:pPr>
            <a:r>
              <a:rPr lang="en-US" altLang="zh-TW" sz="2800" b="1" spc="600" baseline="0" dirty="0">
                <a:solidFill>
                  <a:schemeClr val="tx1">
                    <a:lumMod val="85000"/>
                    <a:lumOff val="15000"/>
                  </a:schemeClr>
                </a:solidFill>
                <a:latin typeface="標楷體" panose="02010601000101010101" pitchFamily="65" charset="-120"/>
                <a:ea typeface="標楷體" panose="02010601000101010101" pitchFamily="65" charset="-120"/>
                <a:cs typeface="Nirmala UI" panose="020B0502040204020203" pitchFamily="34" charset="0"/>
              </a:rPr>
              <a:t>1 </a:t>
            </a:r>
            <a:r>
              <a:rPr lang="zh-TW" altLang="en-US" sz="2800" b="1" spc="600" baseline="0" dirty="0">
                <a:solidFill>
                  <a:schemeClr val="tx1">
                    <a:lumMod val="85000"/>
                    <a:lumOff val="15000"/>
                  </a:schemeClr>
                </a:solidFill>
                <a:latin typeface="標楷體" panose="02010601000101010101" pitchFamily="65" charset="-120"/>
                <a:ea typeface="標楷體" panose="02010601000101010101" pitchFamily="65" charset="-120"/>
                <a:cs typeface="Nirmala UI" panose="020B0502040204020203" pitchFamily="34" charset="0"/>
              </a:rPr>
              <a:t>公司介紹</a:t>
            </a:r>
            <a:r>
              <a:rPr lang="en-US" altLang="zh-TW" sz="2800" b="1" spc="600" baseline="0" dirty="0">
                <a:solidFill>
                  <a:schemeClr val="tx1">
                    <a:lumMod val="85000"/>
                    <a:lumOff val="15000"/>
                  </a:schemeClr>
                </a:solidFill>
                <a:latin typeface="標楷體" panose="02010601000101010101" pitchFamily="65" charset="-120"/>
                <a:ea typeface="標楷體" panose="02010601000101010101" pitchFamily="65" charset="-120"/>
                <a:cs typeface="Nirmala UI" panose="020B0502040204020203" pitchFamily="34" charset="0"/>
              </a:rPr>
              <a:t>-</a:t>
            </a:r>
            <a:r>
              <a:rPr lang="zh-TW" altLang="en-US" sz="2800" b="1" spc="600" baseline="0" dirty="0">
                <a:solidFill>
                  <a:schemeClr val="tx1">
                    <a:lumMod val="85000"/>
                    <a:lumOff val="15000"/>
                  </a:schemeClr>
                </a:solidFill>
                <a:latin typeface="標楷體" panose="02010601000101010101" pitchFamily="65" charset="-120"/>
                <a:ea typeface="標楷體" panose="02010601000101010101" pitchFamily="65" charset="-120"/>
                <a:cs typeface="Nirmala UI" panose="020B0502040204020203" pitchFamily="34" charset="0"/>
              </a:rPr>
              <a:t>重大事件</a:t>
            </a:r>
            <a:endParaRPr lang="zh-TW" altLang="en-US" sz="2800" b="1" spc="200" baseline="0" dirty="0">
              <a:solidFill>
                <a:srgbClr val="0C0C0C"/>
              </a:solidFill>
              <a:latin typeface="標楷體" panose="02010601000101010101" pitchFamily="65" charset="-120"/>
              <a:ea typeface="標楷體" panose="02010601000101010101" pitchFamily="65" charset="-120"/>
              <a:cs typeface="Nirmala UI" panose="020B0502040204020203"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空白" preserve="1" userDrawn="1">
  <p:cSld name="1_空白">
    <p:spTree>
      <p:nvGrpSpPr>
        <p:cNvPr id="1" name="Shape 49"/>
        <p:cNvGrpSpPr/>
        <p:nvPr/>
      </p:nvGrpSpPr>
      <p:grpSpPr>
        <a:xfrm>
          <a:off x="0" y="0"/>
          <a:ext cx="0" cy="0"/>
          <a:chOff x="0" y="0"/>
          <a:chExt cx="0" cy="0"/>
        </a:xfrm>
      </p:grpSpPr>
      <p:sp>
        <p:nvSpPr>
          <p:cNvPr id="5" name="投影片編號版面配置區 2"/>
          <p:cNvSpPr>
            <a:spLocks noGrp="1"/>
          </p:cNvSpPr>
          <p:nvPr>
            <p:ph type="sldNum" sz="quarter" idx="4"/>
          </p:nvPr>
        </p:nvSpPr>
        <p:spPr>
          <a:xfrm>
            <a:off x="9224963" y="6313486"/>
            <a:ext cx="2743200" cy="365125"/>
          </a:xfrm>
          <a:prstGeom prst="rect">
            <a:avLst/>
          </a:prstGeom>
        </p:spPr>
        <p:txBody>
          <a:bodyPr vert="horz" lIns="91440" tIns="45720" rIns="91440" bIns="45720" rtlCol="0" anchor="ctr"/>
          <a:lstStyle>
            <a:lvl1pPr algn="r">
              <a:defRPr sz="2000">
                <a:solidFill>
                  <a:schemeClr val="tx1">
                    <a:lumMod val="85000"/>
                    <a:lumOff val="15000"/>
                  </a:schemeClr>
                </a:solidFill>
                <a:latin typeface="Tw Cen MT" panose="020B0602020104020603" pitchFamily="34" charset="0"/>
              </a:defRPr>
            </a:lvl1pPr>
          </a:lstStyle>
          <a:p>
            <a:fld id="{17418524-6E3D-4C7D-825F-6BE45E2CD165}" type="slidenum">
              <a:rPr lang="zh-TW" altLang="en-US" smtClean="0"/>
              <a:t>‹#›</a:t>
            </a:fld>
            <a:endParaRPr lang="zh-TW" altLang="en-US"/>
          </a:p>
        </p:txBody>
      </p:sp>
      <p:pic>
        <p:nvPicPr>
          <p:cNvPr id="3" name="圖片 2"/>
          <p:cNvPicPr>
            <a:picLocks noChangeAspect="1"/>
          </p:cNvPicPr>
          <p:nvPr userDrawn="1"/>
        </p:nvPicPr>
        <p:blipFill rotWithShape="1">
          <a:blip r:embed="rId2">
            <a:extLst>
              <a:ext uri="{28A0092B-C50C-407E-A947-70E740481C1C}">
                <a14:useLocalDpi xmlns:a14="http://schemas.microsoft.com/office/drawing/2010/main" val="0"/>
              </a:ext>
            </a:extLst>
          </a:blip>
          <a:srcRect l="-1" r="-4163" b="-2917"/>
          <a:stretch>
            <a:fillRect/>
          </a:stretch>
        </p:blipFill>
        <p:spPr>
          <a:xfrm>
            <a:off x="9722086" y="404663"/>
            <a:ext cx="1974954" cy="73536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节标题" preserve="1" userDrawn="1">
  <p:cSld name="P1">
    <p:spTree>
      <p:nvGrpSpPr>
        <p:cNvPr id="1" name="Shape 22"/>
        <p:cNvGrpSpPr/>
        <p:nvPr/>
      </p:nvGrpSpPr>
      <p:grpSpPr>
        <a:xfrm>
          <a:off x="0" y="0"/>
          <a:ext cx="0" cy="0"/>
          <a:chOff x="0" y="0"/>
          <a:chExt cx="0" cy="0"/>
        </a:xfrm>
      </p:grpSpPr>
      <p:grpSp>
        <p:nvGrpSpPr>
          <p:cNvPr id="12" name="群組 11"/>
          <p:cNvGrpSpPr/>
          <p:nvPr userDrawn="1"/>
        </p:nvGrpSpPr>
        <p:grpSpPr>
          <a:xfrm>
            <a:off x="-87682" y="1348285"/>
            <a:ext cx="13227485" cy="4960896"/>
            <a:chOff x="1166972" y="1758396"/>
            <a:chExt cx="10504455" cy="4838956"/>
          </a:xfrm>
        </p:grpSpPr>
        <p:graphicFrame>
          <p:nvGraphicFramePr>
            <p:cNvPr id="5" name="圖表 4"/>
            <p:cNvGraphicFramePr/>
            <p:nvPr userDrawn="1"/>
          </p:nvGraphicFramePr>
          <p:xfrm>
            <a:off x="1166972" y="2416440"/>
            <a:ext cx="5400601" cy="41764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圖表 14"/>
            <p:cNvGraphicFramePr/>
            <p:nvPr userDrawn="1"/>
          </p:nvGraphicFramePr>
          <p:xfrm>
            <a:off x="6495897" y="2420888"/>
            <a:ext cx="5175530" cy="4176464"/>
          </p:xfrm>
          <a:graphic>
            <a:graphicData uri="http://schemas.openxmlformats.org/drawingml/2006/chart">
              <c:chart xmlns:c="http://schemas.openxmlformats.org/drawingml/2006/chart" xmlns:r="http://schemas.openxmlformats.org/officeDocument/2006/relationships" r:id="rId3"/>
            </a:graphicData>
          </a:graphic>
        </p:graphicFrame>
        <p:sp>
          <p:nvSpPr>
            <p:cNvPr id="17" name="左中括弧 16"/>
            <p:cNvSpPr/>
            <p:nvPr userDrawn="1"/>
          </p:nvSpPr>
          <p:spPr>
            <a:xfrm rot="5400000">
              <a:off x="4295418" y="1125126"/>
              <a:ext cx="144780" cy="2736304"/>
            </a:xfrm>
            <a:prstGeom prst="leftBracket">
              <a:avLst>
                <a:gd name="adj" fmla="val 61926"/>
              </a:avLst>
            </a:prstGeom>
            <a:ln w="12700">
              <a:solidFill>
                <a:srgbClr val="00437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sz="2400">
                <a:solidFill>
                  <a:srgbClr val="00437A"/>
                </a:solidFill>
                <a:latin typeface="標楷體" panose="02010601000101010101" pitchFamily="65" charset="-120"/>
                <a:ea typeface="標楷體" panose="02010601000101010101" pitchFamily="65" charset="-120"/>
              </a:endParaRPr>
            </a:p>
          </p:txBody>
        </p:sp>
        <p:sp>
          <p:nvSpPr>
            <p:cNvPr id="18" name="文字方塊 17"/>
            <p:cNvSpPr txBox="1"/>
            <p:nvPr userDrawn="1"/>
          </p:nvSpPr>
          <p:spPr>
            <a:xfrm>
              <a:off x="1980043" y="1826323"/>
              <a:ext cx="3023834" cy="351590"/>
            </a:xfrm>
            <a:prstGeom prst="rect">
              <a:avLst/>
            </a:prstGeom>
            <a:noFill/>
            <a:ln>
              <a:noFill/>
            </a:ln>
          </p:spPr>
          <p:txBody>
            <a:bodyPr wrap="square" rtlCol="0">
              <a:spAutoFit/>
            </a:bodyPr>
            <a:lstStyle/>
            <a:p>
              <a:pPr algn="ctr"/>
              <a:r>
                <a:rPr lang="en-US" altLang="zh-TW" sz="2000" b="1" spc="100" dirty="0">
                  <a:solidFill>
                    <a:srgbClr val="00437A"/>
                  </a:solidFill>
                  <a:latin typeface="標楷體" panose="02010601000101010101" pitchFamily="65" charset="-120"/>
                  <a:ea typeface="標楷體" panose="02010601000101010101" pitchFamily="65" charset="-120"/>
                </a:rPr>
                <a:t>YoY +50%</a:t>
              </a:r>
              <a:endParaRPr lang="zh-TW" altLang="en-US" sz="2000" b="1" spc="100" dirty="0">
                <a:solidFill>
                  <a:srgbClr val="00437A"/>
                </a:solidFill>
                <a:latin typeface="標楷體" panose="02010601000101010101" pitchFamily="65" charset="-120"/>
                <a:ea typeface="標楷體" panose="02010601000101010101" pitchFamily="65" charset="-120"/>
              </a:endParaRPr>
            </a:p>
          </p:txBody>
        </p:sp>
        <p:sp>
          <p:nvSpPr>
            <p:cNvPr id="19" name="左中括弧 18"/>
            <p:cNvSpPr/>
            <p:nvPr userDrawn="1"/>
          </p:nvSpPr>
          <p:spPr>
            <a:xfrm rot="5400000">
              <a:off x="4871825" y="1526485"/>
              <a:ext cx="144780" cy="1583490"/>
            </a:xfrm>
            <a:prstGeom prst="leftBracket">
              <a:avLst>
                <a:gd name="adj" fmla="val 61926"/>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sz="2400">
                <a:solidFill>
                  <a:srgbClr val="FF0000"/>
                </a:solidFill>
                <a:latin typeface="標楷體" panose="02010601000101010101" pitchFamily="65" charset="-120"/>
                <a:ea typeface="標楷體" panose="02010601000101010101" pitchFamily="65" charset="-120"/>
              </a:endParaRPr>
            </a:p>
          </p:txBody>
        </p:sp>
        <p:sp>
          <p:nvSpPr>
            <p:cNvPr id="20" name="文字方塊 19"/>
            <p:cNvSpPr txBox="1"/>
            <p:nvPr userDrawn="1"/>
          </p:nvSpPr>
          <p:spPr>
            <a:xfrm>
              <a:off x="4152470" y="1758396"/>
              <a:ext cx="1968989" cy="351590"/>
            </a:xfrm>
            <a:prstGeom prst="rect">
              <a:avLst/>
            </a:prstGeom>
            <a:noFill/>
            <a:ln>
              <a:noFill/>
            </a:ln>
          </p:spPr>
          <p:txBody>
            <a:bodyPr wrap="square" rtlCol="0">
              <a:spAutoFit/>
            </a:bodyPr>
            <a:lstStyle/>
            <a:p>
              <a:pPr algn="ctr"/>
              <a:r>
                <a:rPr lang="en-US" altLang="zh-TW" sz="2000" b="1" spc="100" dirty="0">
                  <a:solidFill>
                    <a:srgbClr val="FF0000"/>
                  </a:solidFill>
                  <a:latin typeface="標楷體" panose="02010601000101010101" pitchFamily="65" charset="-120"/>
                  <a:ea typeface="標楷體" panose="02010601000101010101" pitchFamily="65" charset="-120"/>
                </a:rPr>
                <a:t>QoQ +15.88%</a:t>
              </a:r>
              <a:endParaRPr lang="zh-TW" altLang="en-US" sz="2000" b="1" spc="100" dirty="0">
                <a:solidFill>
                  <a:srgbClr val="FF0000"/>
                </a:solidFill>
                <a:latin typeface="標楷體" panose="02010601000101010101" pitchFamily="65" charset="-120"/>
                <a:ea typeface="標楷體" panose="02010601000101010101" pitchFamily="65" charset="-120"/>
              </a:endParaRPr>
            </a:p>
          </p:txBody>
        </p:sp>
        <p:sp>
          <p:nvSpPr>
            <p:cNvPr id="21" name="左中括弧 20"/>
            <p:cNvSpPr/>
            <p:nvPr userDrawn="1"/>
          </p:nvSpPr>
          <p:spPr>
            <a:xfrm rot="5400000">
              <a:off x="8888201" y="1614852"/>
              <a:ext cx="144780" cy="1583490"/>
            </a:xfrm>
            <a:prstGeom prst="leftBracket">
              <a:avLst>
                <a:gd name="adj" fmla="val 61926"/>
              </a:avLst>
            </a:prstGeom>
            <a:ln w="12700">
              <a:solidFill>
                <a:srgbClr val="00437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sz="2400">
                <a:solidFill>
                  <a:srgbClr val="00437A"/>
                </a:solidFill>
                <a:latin typeface="標楷體" panose="02010601000101010101" pitchFamily="65" charset="-120"/>
                <a:ea typeface="標楷體" panose="02010601000101010101" pitchFamily="65" charset="-120"/>
              </a:endParaRPr>
            </a:p>
          </p:txBody>
        </p:sp>
        <p:sp>
          <p:nvSpPr>
            <p:cNvPr id="22" name="文字方塊 21"/>
            <p:cNvSpPr txBox="1"/>
            <p:nvPr userDrawn="1"/>
          </p:nvSpPr>
          <p:spPr>
            <a:xfrm>
              <a:off x="7681124" y="1830055"/>
              <a:ext cx="2558934" cy="351590"/>
            </a:xfrm>
            <a:prstGeom prst="rect">
              <a:avLst/>
            </a:prstGeom>
            <a:noFill/>
            <a:ln>
              <a:noFill/>
            </a:ln>
          </p:spPr>
          <p:txBody>
            <a:bodyPr wrap="square" rtlCol="0">
              <a:spAutoFit/>
            </a:bodyPr>
            <a:lstStyle/>
            <a:p>
              <a:pPr algn="ctr"/>
              <a:r>
                <a:rPr lang="en-US" altLang="zh-TW" sz="2000" b="1" spc="100" dirty="0">
                  <a:solidFill>
                    <a:srgbClr val="00437A"/>
                  </a:solidFill>
                  <a:latin typeface="標楷體" panose="02010601000101010101" pitchFamily="65" charset="-120"/>
                  <a:ea typeface="標楷體" panose="02010601000101010101" pitchFamily="65" charset="-120"/>
                </a:rPr>
                <a:t>YoY +43.58%</a:t>
              </a:r>
              <a:endParaRPr lang="zh-TW" altLang="en-US" sz="2000" b="1" spc="100" dirty="0">
                <a:solidFill>
                  <a:srgbClr val="00437A"/>
                </a:solidFill>
                <a:latin typeface="標楷體" panose="02010601000101010101" pitchFamily="65" charset="-120"/>
                <a:ea typeface="標楷體" panose="02010601000101010101" pitchFamily="65" charset="-120"/>
              </a:endParaRPr>
            </a:p>
          </p:txBody>
        </p:sp>
      </p:grpSp>
      <p:sp>
        <p:nvSpPr>
          <p:cNvPr id="44" name="投影片編號版面配置區 2"/>
          <p:cNvSpPr>
            <a:spLocks noGrp="1"/>
          </p:cNvSpPr>
          <p:nvPr>
            <p:ph type="sldNum" sz="quarter" idx="4"/>
          </p:nvPr>
        </p:nvSpPr>
        <p:spPr>
          <a:xfrm>
            <a:off x="9224963" y="6313486"/>
            <a:ext cx="27432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標楷體" panose="02010601000101010101" pitchFamily="65" charset="-120"/>
                <a:ea typeface="標楷體" panose="02010601000101010101" pitchFamily="65" charset="-120"/>
              </a:defRPr>
            </a:lvl1pPr>
          </a:lstStyle>
          <a:p>
            <a:fld id="{17418524-6E3D-4C7D-825F-6BE45E2CD165}" type="slidenum">
              <a:rPr lang="zh-TW" altLang="en-US" smtClean="0"/>
              <a:t>‹#›</a:t>
            </a:fld>
            <a:endParaRPr lang="zh-TW" altLang="en-US"/>
          </a:p>
        </p:txBody>
      </p:sp>
      <p:pic>
        <p:nvPicPr>
          <p:cNvPr id="23" name="圖片 22"/>
          <p:cNvPicPr>
            <a:picLocks noChangeAspect="1"/>
          </p:cNvPicPr>
          <p:nvPr userDrawn="1"/>
        </p:nvPicPr>
        <p:blipFill rotWithShape="1">
          <a:blip r:embed="rId4">
            <a:extLst>
              <a:ext uri="{28A0092B-C50C-407E-A947-70E740481C1C}">
                <a14:useLocalDpi xmlns:a14="http://schemas.microsoft.com/office/drawing/2010/main" val="0"/>
              </a:ext>
            </a:extLst>
          </a:blip>
          <a:srcRect l="-1" r="-4163" b="-2917"/>
          <a:stretch>
            <a:fillRect/>
          </a:stretch>
        </p:blipFill>
        <p:spPr>
          <a:xfrm>
            <a:off x="9722086" y="404663"/>
            <a:ext cx="1974954" cy="735367"/>
          </a:xfrm>
          <a:prstGeom prst="rect">
            <a:avLst/>
          </a:prstGeom>
        </p:spPr>
      </p:pic>
      <p:sp>
        <p:nvSpPr>
          <p:cNvPr id="27" name="Google Shape;186;p3"/>
          <p:cNvSpPr/>
          <p:nvPr userDrawn="1"/>
        </p:nvSpPr>
        <p:spPr>
          <a:xfrm>
            <a:off x="807522" y="495367"/>
            <a:ext cx="11384478" cy="553957"/>
          </a:xfrm>
          <a:prstGeom prst="rect">
            <a:avLst/>
          </a:prstGeom>
          <a:noFill/>
          <a:ln>
            <a:noFill/>
          </a:ln>
        </p:spPr>
        <p:txBody>
          <a:bodyPr spcFirstLastPara="1" wrap="square" lIns="91425" tIns="45700" rIns="91425" bIns="45700" anchor="t" anchorCtr="0">
            <a:spAutoFit/>
          </a:bodyPr>
          <a:lstStyle/>
          <a:p>
            <a:pPr defTabSz="914400">
              <a:defRPr/>
            </a:pPr>
            <a:r>
              <a:rPr lang="en-US" altLang="zh-TW" sz="3000" b="1" baseline="0" dirty="0" smtClean="0">
                <a:solidFill>
                  <a:prstClr val="black"/>
                </a:solidFill>
                <a:effectLst/>
                <a:latin typeface="+mj-lt"/>
                <a:ea typeface="华文细黑" panose="02010600040101010101" pitchFamily="2" charset="-122"/>
              </a:rPr>
              <a:t>Financial-Consolidated Revenue</a:t>
            </a:r>
            <a:endParaRPr lang="en-US" altLang="zh-TW" sz="3000" b="1" baseline="0" dirty="0">
              <a:solidFill>
                <a:prstClr val="black"/>
              </a:solidFill>
              <a:effectLst/>
              <a:latin typeface="+mj-lt"/>
              <a:ea typeface="STXihei"/>
            </a:endParaRPr>
          </a:p>
        </p:txBody>
      </p:sp>
      <p:cxnSp>
        <p:nvCxnSpPr>
          <p:cNvPr id="28" name="Google Shape;179;p2"/>
          <p:cNvCxnSpPr/>
          <p:nvPr userDrawn="1"/>
        </p:nvCxnSpPr>
        <p:spPr>
          <a:xfrm flipH="1">
            <a:off x="1" y="1116264"/>
            <a:ext cx="12191999" cy="0"/>
          </a:xfrm>
          <a:prstGeom prst="straightConnector1">
            <a:avLst/>
          </a:prstGeom>
          <a:noFill/>
          <a:ln w="12700" cap="flat" cmpd="sng">
            <a:solidFill>
              <a:srgbClr val="74D1EA">
                <a:alpha val="27843"/>
              </a:srgbClr>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节标题" userDrawn="1">
  <p:cSld name="財務資訊">
    <p:spTree>
      <p:nvGrpSpPr>
        <p:cNvPr id="1" name="Shape 22"/>
        <p:cNvGrpSpPr/>
        <p:nvPr/>
      </p:nvGrpSpPr>
      <p:grpSpPr>
        <a:xfrm>
          <a:off x="0" y="0"/>
          <a:ext cx="0" cy="0"/>
          <a:chOff x="0" y="0"/>
          <a:chExt cx="0" cy="0"/>
        </a:xfrm>
      </p:grpSpPr>
      <p:grpSp>
        <p:nvGrpSpPr>
          <p:cNvPr id="13" name="群組 12"/>
          <p:cNvGrpSpPr/>
          <p:nvPr userDrawn="1"/>
        </p:nvGrpSpPr>
        <p:grpSpPr>
          <a:xfrm>
            <a:off x="1" y="1307671"/>
            <a:ext cx="11697039" cy="4982828"/>
            <a:chOff x="1166972" y="1706177"/>
            <a:chExt cx="9107773" cy="4891175"/>
          </a:xfrm>
        </p:grpSpPr>
        <p:graphicFrame>
          <p:nvGraphicFramePr>
            <p:cNvPr id="16" name="圖表 15"/>
            <p:cNvGraphicFramePr/>
            <p:nvPr userDrawn="1"/>
          </p:nvGraphicFramePr>
          <p:xfrm>
            <a:off x="6202159" y="2420888"/>
            <a:ext cx="4072586" cy="4176464"/>
          </p:xfrm>
          <a:graphic>
            <a:graphicData uri="http://schemas.openxmlformats.org/drawingml/2006/chart">
              <c:chart xmlns:c="http://schemas.openxmlformats.org/drawingml/2006/chart" xmlns:r="http://schemas.openxmlformats.org/officeDocument/2006/relationships" r:id="rId2"/>
            </a:graphicData>
          </a:graphic>
        </p:graphicFrame>
        <p:sp>
          <p:nvSpPr>
            <p:cNvPr id="21" name="左中括弧 20"/>
            <p:cNvSpPr/>
            <p:nvPr userDrawn="1"/>
          </p:nvSpPr>
          <p:spPr>
            <a:xfrm rot="5400000">
              <a:off x="8794470" y="1839873"/>
              <a:ext cx="144780" cy="1306810"/>
            </a:xfrm>
            <a:prstGeom prst="leftBracket">
              <a:avLst>
                <a:gd name="adj" fmla="val 61926"/>
              </a:avLst>
            </a:prstGeom>
            <a:ln w="12700">
              <a:solidFill>
                <a:srgbClr val="00437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sz="2000">
                <a:solidFill>
                  <a:srgbClr val="00437A"/>
                </a:solidFill>
                <a:latin typeface="標楷體" panose="02010601000101010101" pitchFamily="65" charset="-120"/>
                <a:ea typeface="標楷體" panose="02010601000101010101" pitchFamily="65" charset="-120"/>
              </a:endParaRPr>
            </a:p>
          </p:txBody>
        </p:sp>
        <p:sp>
          <p:nvSpPr>
            <p:cNvPr id="22" name="文字方塊 21"/>
            <p:cNvSpPr txBox="1"/>
            <p:nvPr userDrawn="1"/>
          </p:nvSpPr>
          <p:spPr>
            <a:xfrm>
              <a:off x="8073779" y="1906232"/>
              <a:ext cx="1586160" cy="400110"/>
            </a:xfrm>
            <a:prstGeom prst="rect">
              <a:avLst/>
            </a:prstGeom>
            <a:noFill/>
            <a:ln>
              <a:noFill/>
            </a:ln>
          </p:spPr>
          <p:txBody>
            <a:bodyPr wrap="square" rtlCol="0">
              <a:spAutoFit/>
            </a:bodyPr>
            <a:lstStyle/>
            <a:p>
              <a:pPr algn="ctr"/>
              <a:r>
                <a:rPr lang="en-US" altLang="zh-TW" sz="2000" b="1" spc="100" dirty="0">
                  <a:solidFill>
                    <a:srgbClr val="00437A"/>
                  </a:solidFill>
                  <a:latin typeface="標楷體" panose="02010601000101010101" pitchFamily="65" charset="-120"/>
                  <a:ea typeface="標楷體" panose="02010601000101010101" pitchFamily="65" charset="-120"/>
                </a:rPr>
                <a:t>YoY +1pt</a:t>
              </a:r>
              <a:endParaRPr lang="zh-TW" altLang="en-US" sz="2000" b="1" spc="100" dirty="0">
                <a:solidFill>
                  <a:srgbClr val="00437A"/>
                </a:solidFill>
                <a:latin typeface="標楷體" panose="02010601000101010101" pitchFamily="65" charset="-120"/>
                <a:ea typeface="標楷體" panose="02010601000101010101" pitchFamily="65" charset="-120"/>
              </a:endParaRPr>
            </a:p>
          </p:txBody>
        </p:sp>
        <p:graphicFrame>
          <p:nvGraphicFramePr>
            <p:cNvPr id="15" name="圖表 14"/>
            <p:cNvGraphicFramePr/>
            <p:nvPr userDrawn="1"/>
          </p:nvGraphicFramePr>
          <p:xfrm>
            <a:off x="1166972" y="2416440"/>
            <a:ext cx="5400601" cy="4176464"/>
          </p:xfrm>
          <a:graphic>
            <a:graphicData uri="http://schemas.openxmlformats.org/drawingml/2006/chart">
              <c:chart xmlns:c="http://schemas.openxmlformats.org/drawingml/2006/chart" xmlns:r="http://schemas.openxmlformats.org/officeDocument/2006/relationships" r:id="rId3"/>
            </a:graphicData>
          </a:graphic>
        </p:graphicFrame>
        <p:sp>
          <p:nvSpPr>
            <p:cNvPr id="17" name="左中括弧 16"/>
            <p:cNvSpPr/>
            <p:nvPr userDrawn="1"/>
          </p:nvSpPr>
          <p:spPr>
            <a:xfrm rot="5400000">
              <a:off x="4295418" y="1125126"/>
              <a:ext cx="144780" cy="2736304"/>
            </a:xfrm>
            <a:prstGeom prst="leftBracket">
              <a:avLst>
                <a:gd name="adj" fmla="val 61926"/>
              </a:avLst>
            </a:prstGeom>
            <a:ln w="12700">
              <a:solidFill>
                <a:srgbClr val="00437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sz="2000">
                <a:solidFill>
                  <a:srgbClr val="00437A"/>
                </a:solidFill>
                <a:latin typeface="標楷體" panose="02010601000101010101" pitchFamily="65" charset="-120"/>
                <a:ea typeface="標楷體" panose="02010601000101010101" pitchFamily="65" charset="-120"/>
              </a:endParaRPr>
            </a:p>
          </p:txBody>
        </p:sp>
        <p:sp>
          <p:nvSpPr>
            <p:cNvPr id="18" name="文字方塊 17"/>
            <p:cNvSpPr txBox="1"/>
            <p:nvPr userDrawn="1"/>
          </p:nvSpPr>
          <p:spPr>
            <a:xfrm>
              <a:off x="1919537" y="1847370"/>
              <a:ext cx="2736303" cy="400110"/>
            </a:xfrm>
            <a:prstGeom prst="rect">
              <a:avLst/>
            </a:prstGeom>
            <a:noFill/>
            <a:ln>
              <a:noFill/>
            </a:ln>
          </p:spPr>
          <p:txBody>
            <a:bodyPr wrap="square" rtlCol="0">
              <a:spAutoFit/>
            </a:bodyPr>
            <a:lstStyle/>
            <a:p>
              <a:pPr algn="ctr"/>
              <a:r>
                <a:rPr lang="en-US" altLang="zh-TW" sz="2000" b="1" spc="100" dirty="0">
                  <a:solidFill>
                    <a:srgbClr val="00437A"/>
                  </a:solidFill>
                  <a:effectLst/>
                  <a:latin typeface="標楷體" panose="02010601000101010101" pitchFamily="65" charset="-120"/>
                  <a:ea typeface="標楷體" panose="02010601000101010101" pitchFamily="65" charset="-120"/>
                </a:rPr>
                <a:t>YoY+1.35pt</a:t>
              </a:r>
              <a:endParaRPr lang="zh-TW" altLang="en-US" sz="2000" b="1" spc="100" dirty="0">
                <a:solidFill>
                  <a:srgbClr val="00437A"/>
                </a:solidFill>
                <a:effectLst/>
                <a:latin typeface="標楷體" panose="02010601000101010101" pitchFamily="65" charset="-120"/>
                <a:ea typeface="標楷體" panose="02010601000101010101" pitchFamily="65" charset="-120"/>
              </a:endParaRPr>
            </a:p>
          </p:txBody>
        </p:sp>
        <p:sp>
          <p:nvSpPr>
            <p:cNvPr id="19" name="左中括弧 18"/>
            <p:cNvSpPr/>
            <p:nvPr userDrawn="1"/>
          </p:nvSpPr>
          <p:spPr>
            <a:xfrm rot="5400000">
              <a:off x="4871825" y="1484745"/>
              <a:ext cx="144780" cy="1583490"/>
            </a:xfrm>
            <a:prstGeom prst="leftBracket">
              <a:avLst>
                <a:gd name="adj" fmla="val 61926"/>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sz="2000">
                <a:solidFill>
                  <a:schemeClr val="tx1">
                    <a:lumMod val="85000"/>
                    <a:lumOff val="15000"/>
                  </a:schemeClr>
                </a:solidFill>
                <a:latin typeface="標楷體" panose="02010601000101010101" pitchFamily="65" charset="-120"/>
                <a:ea typeface="標楷體" panose="02010601000101010101" pitchFamily="65" charset="-120"/>
              </a:endParaRPr>
            </a:p>
          </p:txBody>
        </p:sp>
        <p:sp>
          <p:nvSpPr>
            <p:cNvPr id="20" name="文字方塊 19"/>
            <p:cNvSpPr txBox="1"/>
            <p:nvPr userDrawn="1"/>
          </p:nvSpPr>
          <p:spPr>
            <a:xfrm>
              <a:off x="4152470" y="1706177"/>
              <a:ext cx="2118608" cy="400110"/>
            </a:xfrm>
            <a:prstGeom prst="rect">
              <a:avLst/>
            </a:prstGeom>
            <a:noFill/>
            <a:ln>
              <a:noFill/>
            </a:ln>
          </p:spPr>
          <p:txBody>
            <a:bodyPr wrap="square" rtlCol="0">
              <a:spAutoFit/>
            </a:bodyPr>
            <a:lstStyle/>
            <a:p>
              <a:pPr algn="ctr"/>
              <a:r>
                <a:rPr lang="en-US" altLang="zh-TW" sz="2000" b="1" spc="100" dirty="0">
                  <a:solidFill>
                    <a:srgbClr val="FF0000"/>
                  </a:solidFill>
                  <a:latin typeface="標楷體" panose="02010601000101010101" pitchFamily="65" charset="-120"/>
                  <a:ea typeface="標楷體" panose="02010601000101010101" pitchFamily="65" charset="-120"/>
                </a:rPr>
                <a:t>QoQ +1.09pt</a:t>
              </a:r>
              <a:endParaRPr lang="zh-TW" altLang="en-US" sz="2000" b="1" spc="100" dirty="0">
                <a:solidFill>
                  <a:srgbClr val="FF0000"/>
                </a:solidFill>
                <a:latin typeface="標楷體" panose="02010601000101010101" pitchFamily="65" charset="-120"/>
                <a:ea typeface="標楷體" panose="02010601000101010101" pitchFamily="65" charset="-120"/>
              </a:endParaRPr>
            </a:p>
          </p:txBody>
        </p:sp>
      </p:grpSp>
      <p:sp>
        <p:nvSpPr>
          <p:cNvPr id="27" name="投影片編號版面配置區 2"/>
          <p:cNvSpPr>
            <a:spLocks noGrp="1"/>
          </p:cNvSpPr>
          <p:nvPr>
            <p:ph type="sldNum" sz="quarter" idx="4"/>
          </p:nvPr>
        </p:nvSpPr>
        <p:spPr>
          <a:xfrm>
            <a:off x="9224963" y="6313486"/>
            <a:ext cx="2743200" cy="365125"/>
          </a:xfrm>
          <a:prstGeom prst="rect">
            <a:avLst/>
          </a:prstGeom>
        </p:spPr>
        <p:txBody>
          <a:bodyPr vert="horz" lIns="91440" tIns="45720" rIns="91440" bIns="45720" rtlCol="0" anchor="ctr"/>
          <a:lstStyle>
            <a:lvl1pPr algn="r">
              <a:defRPr sz="2000">
                <a:solidFill>
                  <a:schemeClr val="tx1">
                    <a:lumMod val="85000"/>
                    <a:lumOff val="15000"/>
                  </a:schemeClr>
                </a:solidFill>
                <a:latin typeface="標楷體" panose="02010601000101010101" pitchFamily="65" charset="-120"/>
                <a:ea typeface="標楷體" panose="02010601000101010101" pitchFamily="65" charset="-120"/>
              </a:defRPr>
            </a:lvl1pPr>
          </a:lstStyle>
          <a:p>
            <a:fld id="{17418524-6E3D-4C7D-825F-6BE45E2CD165}" type="slidenum">
              <a:rPr lang="zh-TW" altLang="en-US" smtClean="0"/>
              <a:t>‹#›</a:t>
            </a:fld>
            <a:endParaRPr lang="zh-TW" altLang="en-US"/>
          </a:p>
        </p:txBody>
      </p:sp>
      <p:pic>
        <p:nvPicPr>
          <p:cNvPr id="24" name="圖片 23"/>
          <p:cNvPicPr>
            <a:picLocks noChangeAspect="1"/>
          </p:cNvPicPr>
          <p:nvPr userDrawn="1"/>
        </p:nvPicPr>
        <p:blipFill rotWithShape="1">
          <a:blip r:embed="rId4">
            <a:extLst>
              <a:ext uri="{28A0092B-C50C-407E-A947-70E740481C1C}">
                <a14:useLocalDpi xmlns:a14="http://schemas.microsoft.com/office/drawing/2010/main" val="0"/>
              </a:ext>
            </a:extLst>
          </a:blip>
          <a:srcRect l="-1" r="-4163" b="-2917"/>
          <a:stretch>
            <a:fillRect/>
          </a:stretch>
        </p:blipFill>
        <p:spPr>
          <a:xfrm>
            <a:off x="9722086" y="404663"/>
            <a:ext cx="1974954" cy="735367"/>
          </a:xfrm>
          <a:prstGeom prst="rect">
            <a:avLst/>
          </a:prstGeom>
        </p:spPr>
      </p:pic>
      <p:sp>
        <p:nvSpPr>
          <p:cNvPr id="25" name="Google Shape;186;p3"/>
          <p:cNvSpPr/>
          <p:nvPr userDrawn="1"/>
        </p:nvSpPr>
        <p:spPr>
          <a:xfrm>
            <a:off x="862924" y="495367"/>
            <a:ext cx="11384478" cy="553957"/>
          </a:xfrm>
          <a:prstGeom prst="rect">
            <a:avLst/>
          </a:prstGeom>
          <a:noFill/>
          <a:ln>
            <a:noFill/>
          </a:ln>
        </p:spPr>
        <p:txBody>
          <a:bodyPr spcFirstLastPara="1" wrap="square" lIns="91425" tIns="45700" rIns="91425" bIns="45700" anchor="t" anchorCtr="0">
            <a:spAutoFit/>
          </a:bodyPr>
          <a:lstStyle/>
          <a:p>
            <a:pPr defTabSz="914400"/>
            <a:r>
              <a:rPr lang="en-US" altLang="zh-TW" sz="3000" b="1" baseline="0" dirty="0" smtClean="0">
                <a:solidFill>
                  <a:prstClr val="black"/>
                </a:solidFill>
                <a:effectLst/>
                <a:latin typeface="+mj-lt"/>
                <a:ea typeface="华文细黑" panose="02010600040101010101" pitchFamily="2" charset="-122"/>
              </a:rPr>
              <a:t>Financial-Gross Margin</a:t>
            </a:r>
            <a:endParaRPr lang="zh-TW" altLang="en-US" sz="3000" b="1" baseline="0" dirty="0">
              <a:solidFill>
                <a:prstClr val="black"/>
              </a:solidFill>
              <a:effectLst/>
              <a:latin typeface="+mj-lt"/>
              <a:ea typeface="Adobe 繁黑體 Std B" pitchFamily="34" charset="-120"/>
            </a:endParaRPr>
          </a:p>
        </p:txBody>
      </p:sp>
      <p:cxnSp>
        <p:nvCxnSpPr>
          <p:cNvPr id="26" name="Google Shape;179;p2"/>
          <p:cNvCxnSpPr/>
          <p:nvPr userDrawn="1"/>
        </p:nvCxnSpPr>
        <p:spPr>
          <a:xfrm flipH="1">
            <a:off x="1" y="1128790"/>
            <a:ext cx="12191999" cy="0"/>
          </a:xfrm>
          <a:prstGeom prst="straightConnector1">
            <a:avLst/>
          </a:prstGeom>
          <a:noFill/>
          <a:ln w="12700" cap="flat" cmpd="sng">
            <a:solidFill>
              <a:srgbClr val="74D1EA">
                <a:alpha val="27843"/>
              </a:srgbClr>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节标题" preserve="1" userDrawn="1">
  <p:cSld name="1_节标题">
    <p:spTree>
      <p:nvGrpSpPr>
        <p:cNvPr id="1" name="Shape 22"/>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节标题" preserve="1" userDrawn="1">
  <p:cSld name="1_节标题">
    <p:spTree>
      <p:nvGrpSpPr>
        <p:cNvPr id="1" name="Shape 22"/>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节标题" preserve="1" userDrawn="1">
  <p:cSld name="1_节标题">
    <p:spTree>
      <p:nvGrpSpPr>
        <p:cNvPr id="1" name="Shape 22"/>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节标题" preserve="1" userDrawn="1">
  <p:cSld name="1_节标题">
    <p:spTree>
      <p:nvGrpSpPr>
        <p:cNvPr id="1" name="Shape 22"/>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节标题" preserve="1" userDrawn="1">
  <p:cSld name="1_节标题">
    <p:spTree>
      <p:nvGrpSpPr>
        <p:cNvPr id="1" name="Shape 22"/>
        <p:cNvGrpSpPr/>
        <p:nvPr/>
      </p:nvGrpSpPr>
      <p:grpSpPr>
        <a:xfrm>
          <a:off x="0" y="0"/>
          <a:ext cx="0" cy="0"/>
          <a:chOff x="0" y="0"/>
          <a:chExt cx="0" cy="0"/>
        </a:xfrm>
      </p:grpSpPr>
      <p:sp>
        <p:nvSpPr>
          <p:cNvPr id="22" name="矩形: 圓角 1"/>
          <p:cNvSpPr/>
          <p:nvPr userDrawn="1"/>
        </p:nvSpPr>
        <p:spPr>
          <a:xfrm>
            <a:off x="-1" y="1110532"/>
            <a:ext cx="12191998" cy="1772393"/>
          </a:xfrm>
          <a:prstGeom prst="roundRect">
            <a:avLst>
              <a:gd name="adj" fmla="val 0"/>
            </a:avLst>
          </a:prstGeom>
          <a:gradFill>
            <a:gsLst>
              <a:gs pos="0">
                <a:srgbClr val="046EC4">
                  <a:lumMod val="10000"/>
                  <a:lumOff val="90000"/>
                  <a:alpha val="99000"/>
                </a:srgbClr>
              </a:gs>
              <a:gs pos="17000">
                <a:srgbClr val="FDFDFD"/>
              </a:gs>
            </a:gsLst>
            <a:lin ang="16200000" scaled="0"/>
          </a:gradFill>
          <a:ln w="3175">
            <a:solidFill>
              <a:srgbClr val="D9D9D9">
                <a:alpha val="34902"/>
              </a:srgbClr>
            </a:solidFill>
          </a:ln>
          <a:effectLst>
            <a:glow rad="88900">
              <a:srgbClr val="97DDEF">
                <a:alpha val="9000"/>
              </a:srgbClr>
            </a:glow>
          </a:effectLst>
        </p:spPr>
        <p:style>
          <a:lnRef idx="2">
            <a:schemeClr val="accent1"/>
          </a:lnRef>
          <a:fillRef idx="1">
            <a:schemeClr val="lt1"/>
          </a:fillRef>
          <a:effectRef idx="0">
            <a:schemeClr val="accent1"/>
          </a:effectRef>
          <a:fontRef idx="minor">
            <a:schemeClr val="dk1"/>
          </a:fontRef>
        </p:style>
        <p:txBody>
          <a:bodyPr tIns="0" bIns="0" rtlCol="0" anchor="ctr" anchorCtr="0"/>
          <a:lstStyle/>
          <a:p>
            <a:pPr algn="ctr"/>
            <a:endParaRPr lang="zh-TW" altLang="en-US" sz="2000" spc="700" baseline="0" dirty="0">
              <a:solidFill>
                <a:srgbClr val="003D70"/>
              </a:solidFill>
              <a:effectLst/>
              <a:latin typeface="微軟正黑體" panose="020B0604030504040204" pitchFamily="34" charset="-120"/>
              <a:ea typeface="微軟正黑體" panose="020B0604030504040204" pitchFamily="34" charset="-120"/>
              <a:cs typeface="Microsoft Sans Serif" panose="020B0604020202020204" pitchFamily="34" charset="0"/>
            </a:endParaRPr>
          </a:p>
        </p:txBody>
      </p:sp>
      <p:sp>
        <p:nvSpPr>
          <p:cNvPr id="26" name="內容版面配置區 5"/>
          <p:cNvSpPr>
            <a:spLocks noGrp="1"/>
          </p:cNvSpPr>
          <p:nvPr>
            <p:ph sz="quarter" idx="17"/>
          </p:nvPr>
        </p:nvSpPr>
        <p:spPr>
          <a:xfrm>
            <a:off x="2767914" y="1414800"/>
            <a:ext cx="4862222" cy="1285200"/>
          </a:xfrm>
          <a:prstGeom prst="rect">
            <a:avLst/>
          </a:prstGeom>
        </p:spPr>
        <p:txBody>
          <a:bodyPr anchor="t"/>
          <a:lstStyle>
            <a:lvl1pPr marL="0" indent="0" algn="l">
              <a:lnSpc>
                <a:spcPts val="3000"/>
              </a:lnSpc>
              <a:buClr>
                <a:schemeClr val="bg1">
                  <a:lumMod val="65000"/>
                </a:schemeClr>
              </a:buClr>
              <a:buSzPct val="80000"/>
              <a:buFont typeface="Arial" panose="020B0604020202090204" pitchFamily="34" charset="0"/>
              <a:buNone/>
              <a:defRPr sz="2000" b="1" spc="150" baseline="0">
                <a:solidFill>
                  <a:schemeClr val="tx1">
                    <a:lumMod val="85000"/>
                    <a:lumOff val="15000"/>
                  </a:schemeClr>
                </a:solidFill>
                <a:latin typeface="標楷體" panose="02010601000101010101" pitchFamily="65" charset="-120"/>
                <a:ea typeface="標楷體" panose="02010601000101010101" pitchFamily="65" charset="-120"/>
              </a:defRPr>
            </a:lvl1pPr>
            <a:lvl2pPr>
              <a:lnSpc>
                <a:spcPts val="3000"/>
              </a:lnSpc>
              <a:defRPr sz="1600" spc="150" baseline="0">
                <a:solidFill>
                  <a:schemeClr val="tx1">
                    <a:lumMod val="85000"/>
                    <a:lumOff val="15000"/>
                  </a:schemeClr>
                </a:solidFill>
                <a:latin typeface="微軟正黑體" panose="020B0604030504040204" pitchFamily="34" charset="-120"/>
                <a:ea typeface="微軟正黑體" panose="020B0604030504040204" pitchFamily="34" charset="-120"/>
              </a:defRPr>
            </a:lvl2pPr>
            <a:lvl3pPr>
              <a:lnSpc>
                <a:spcPts val="3000"/>
              </a:lnSpc>
              <a:defRPr sz="1600" spc="150" baseline="0">
                <a:solidFill>
                  <a:schemeClr val="tx1">
                    <a:lumMod val="85000"/>
                    <a:lumOff val="15000"/>
                  </a:schemeClr>
                </a:solidFill>
                <a:latin typeface="微軟正黑體" panose="020B0604030504040204" pitchFamily="34" charset="-120"/>
                <a:ea typeface="微軟正黑體" panose="020B0604030504040204" pitchFamily="34" charset="-120"/>
              </a:defRPr>
            </a:lvl3pPr>
            <a:lvl4pPr>
              <a:lnSpc>
                <a:spcPts val="3000"/>
              </a:lnSpc>
              <a:defRPr sz="1600" spc="150" baseline="0">
                <a:solidFill>
                  <a:schemeClr val="tx1">
                    <a:lumMod val="85000"/>
                    <a:lumOff val="15000"/>
                  </a:schemeClr>
                </a:solidFill>
                <a:latin typeface="微軟正黑體" panose="020B0604030504040204" pitchFamily="34" charset="-120"/>
                <a:ea typeface="微軟正黑體" panose="020B0604030504040204" pitchFamily="34" charset="-120"/>
              </a:defRPr>
            </a:lvl4pPr>
            <a:lvl5pPr>
              <a:lnSpc>
                <a:spcPts val="3000"/>
              </a:lnSpc>
              <a:defRPr sz="1600" spc="150" baseline="0">
                <a:solidFill>
                  <a:schemeClr val="tx1">
                    <a:lumMod val="85000"/>
                    <a:lumOff val="15000"/>
                  </a:schemeClr>
                </a:solidFill>
                <a:latin typeface="微軟正黑體" panose="020B0604030504040204" pitchFamily="34" charset="-120"/>
                <a:ea typeface="微軟正黑體" panose="020B0604030504040204" pitchFamily="34" charset="-120"/>
              </a:defRPr>
            </a:lvl5pPr>
          </a:lstStyle>
          <a:p>
            <a:pPr lvl="0"/>
            <a:endParaRPr lang="zh-TW" altLang="en-US" dirty="0"/>
          </a:p>
        </p:txBody>
      </p:sp>
      <p:sp>
        <p:nvSpPr>
          <p:cNvPr id="11" name="內容版面配置區 5"/>
          <p:cNvSpPr>
            <a:spLocks noGrp="1"/>
          </p:cNvSpPr>
          <p:nvPr>
            <p:ph sz="quarter" idx="15"/>
          </p:nvPr>
        </p:nvSpPr>
        <p:spPr>
          <a:xfrm>
            <a:off x="2005445" y="3058264"/>
            <a:ext cx="9600147" cy="1562024"/>
          </a:xfrm>
          <a:prstGeom prst="rect">
            <a:avLst/>
          </a:prstGeom>
        </p:spPr>
        <p:txBody>
          <a:bodyPr/>
          <a:lstStyle>
            <a:lvl1pPr marL="285750" indent="-285750" algn="just">
              <a:lnSpc>
                <a:spcPts val="2600"/>
              </a:lnSpc>
              <a:buClr>
                <a:schemeClr val="bg1">
                  <a:lumMod val="65000"/>
                </a:schemeClr>
              </a:buClr>
              <a:buSzPct val="80000"/>
              <a:buFont typeface="Arial" panose="020B0604020202090204" pitchFamily="34" charset="0"/>
              <a:buChar char="•"/>
              <a:defRPr sz="2000" spc="100" baseline="0">
                <a:solidFill>
                  <a:schemeClr val="tx1">
                    <a:lumMod val="85000"/>
                    <a:lumOff val="15000"/>
                  </a:schemeClr>
                </a:solidFill>
                <a:latin typeface="標楷體" panose="02010601000101010101" pitchFamily="65" charset="-120"/>
                <a:ea typeface="標楷體" panose="02010601000101010101" pitchFamily="65" charset="-120"/>
              </a:defRPr>
            </a:lvl1pPr>
            <a:lvl2pPr>
              <a:lnSpc>
                <a:spcPts val="3000"/>
              </a:lnSpc>
              <a:defRPr sz="1600" spc="150" baseline="0">
                <a:solidFill>
                  <a:schemeClr val="tx1">
                    <a:lumMod val="85000"/>
                    <a:lumOff val="15000"/>
                  </a:schemeClr>
                </a:solidFill>
                <a:latin typeface="微軟正黑體" panose="020B0604030504040204" pitchFamily="34" charset="-120"/>
                <a:ea typeface="微軟正黑體" panose="020B0604030504040204" pitchFamily="34" charset="-120"/>
              </a:defRPr>
            </a:lvl2pPr>
            <a:lvl3pPr>
              <a:lnSpc>
                <a:spcPts val="3000"/>
              </a:lnSpc>
              <a:defRPr sz="1600" spc="150" baseline="0">
                <a:solidFill>
                  <a:schemeClr val="tx1">
                    <a:lumMod val="85000"/>
                    <a:lumOff val="15000"/>
                  </a:schemeClr>
                </a:solidFill>
                <a:latin typeface="微軟正黑體" panose="020B0604030504040204" pitchFamily="34" charset="-120"/>
                <a:ea typeface="微軟正黑體" panose="020B0604030504040204" pitchFamily="34" charset="-120"/>
              </a:defRPr>
            </a:lvl3pPr>
            <a:lvl4pPr>
              <a:lnSpc>
                <a:spcPts val="3000"/>
              </a:lnSpc>
              <a:defRPr sz="1600" spc="150" baseline="0">
                <a:solidFill>
                  <a:schemeClr val="tx1">
                    <a:lumMod val="85000"/>
                    <a:lumOff val="15000"/>
                  </a:schemeClr>
                </a:solidFill>
                <a:latin typeface="微軟正黑體" panose="020B0604030504040204" pitchFamily="34" charset="-120"/>
                <a:ea typeface="微軟正黑體" panose="020B0604030504040204" pitchFamily="34" charset="-120"/>
              </a:defRPr>
            </a:lvl4pPr>
            <a:lvl5pPr>
              <a:lnSpc>
                <a:spcPts val="3000"/>
              </a:lnSpc>
              <a:defRPr sz="1600" spc="150" baseline="0">
                <a:solidFill>
                  <a:schemeClr val="tx1">
                    <a:lumMod val="85000"/>
                    <a:lumOff val="15000"/>
                  </a:schemeClr>
                </a:solidFill>
                <a:latin typeface="微軟正黑體" panose="020B0604030504040204" pitchFamily="34" charset="-120"/>
                <a:ea typeface="微軟正黑體" panose="020B0604030504040204" pitchFamily="34" charset="-120"/>
              </a:defRPr>
            </a:lvl5pPr>
          </a:lstStyle>
          <a:p>
            <a:pPr lvl="0"/>
            <a:endParaRPr lang="zh-TW" altLang="en-US" dirty="0"/>
          </a:p>
        </p:txBody>
      </p:sp>
      <p:sp>
        <p:nvSpPr>
          <p:cNvPr id="25" name="內容版面配置區 5"/>
          <p:cNvSpPr>
            <a:spLocks noGrp="1"/>
          </p:cNvSpPr>
          <p:nvPr>
            <p:ph sz="quarter" idx="16"/>
          </p:nvPr>
        </p:nvSpPr>
        <p:spPr>
          <a:xfrm>
            <a:off x="781072" y="5324688"/>
            <a:ext cx="10967267" cy="1016146"/>
          </a:xfrm>
          <a:prstGeom prst="rect">
            <a:avLst/>
          </a:prstGeom>
        </p:spPr>
        <p:txBody>
          <a:bodyPr/>
          <a:lstStyle>
            <a:lvl1pPr marL="285750" indent="-285750" algn="just">
              <a:lnSpc>
                <a:spcPts val="2600"/>
              </a:lnSpc>
              <a:buClr>
                <a:schemeClr val="bg1">
                  <a:lumMod val="65000"/>
                </a:schemeClr>
              </a:buClr>
              <a:buSzPct val="80000"/>
              <a:buFont typeface="Arial" panose="020B0604020202090204" pitchFamily="34" charset="0"/>
              <a:buChar char="•"/>
              <a:defRPr sz="2000" spc="100" baseline="0">
                <a:solidFill>
                  <a:schemeClr val="tx1">
                    <a:lumMod val="85000"/>
                    <a:lumOff val="15000"/>
                  </a:schemeClr>
                </a:solidFill>
                <a:latin typeface="標楷體" panose="02010601000101010101" pitchFamily="65" charset="-120"/>
                <a:ea typeface="標楷體" panose="02010601000101010101" pitchFamily="65" charset="-120"/>
              </a:defRPr>
            </a:lvl1pPr>
            <a:lvl2pPr>
              <a:lnSpc>
                <a:spcPts val="3000"/>
              </a:lnSpc>
              <a:defRPr sz="1600" spc="150" baseline="0">
                <a:solidFill>
                  <a:schemeClr val="tx1">
                    <a:lumMod val="85000"/>
                    <a:lumOff val="15000"/>
                  </a:schemeClr>
                </a:solidFill>
                <a:latin typeface="微軟正黑體" panose="020B0604030504040204" pitchFamily="34" charset="-120"/>
                <a:ea typeface="微軟正黑體" panose="020B0604030504040204" pitchFamily="34" charset="-120"/>
              </a:defRPr>
            </a:lvl2pPr>
            <a:lvl3pPr>
              <a:lnSpc>
                <a:spcPts val="3000"/>
              </a:lnSpc>
              <a:defRPr sz="1600" spc="150" baseline="0">
                <a:solidFill>
                  <a:schemeClr val="tx1">
                    <a:lumMod val="85000"/>
                    <a:lumOff val="15000"/>
                  </a:schemeClr>
                </a:solidFill>
                <a:latin typeface="微軟正黑體" panose="020B0604030504040204" pitchFamily="34" charset="-120"/>
                <a:ea typeface="微軟正黑體" panose="020B0604030504040204" pitchFamily="34" charset="-120"/>
              </a:defRPr>
            </a:lvl3pPr>
            <a:lvl4pPr>
              <a:lnSpc>
                <a:spcPts val="3000"/>
              </a:lnSpc>
              <a:defRPr sz="1600" spc="150" baseline="0">
                <a:solidFill>
                  <a:schemeClr val="tx1">
                    <a:lumMod val="85000"/>
                    <a:lumOff val="15000"/>
                  </a:schemeClr>
                </a:solidFill>
                <a:latin typeface="微軟正黑體" panose="020B0604030504040204" pitchFamily="34" charset="-120"/>
                <a:ea typeface="微軟正黑體" panose="020B0604030504040204" pitchFamily="34" charset="-120"/>
              </a:defRPr>
            </a:lvl4pPr>
            <a:lvl5pPr>
              <a:lnSpc>
                <a:spcPts val="3000"/>
              </a:lnSpc>
              <a:defRPr sz="1600" spc="150" baseline="0">
                <a:solidFill>
                  <a:schemeClr val="tx1">
                    <a:lumMod val="85000"/>
                    <a:lumOff val="15000"/>
                  </a:schemeClr>
                </a:solidFill>
                <a:latin typeface="微軟正黑體" panose="020B0604030504040204" pitchFamily="34" charset="-120"/>
                <a:ea typeface="微軟正黑體" panose="020B0604030504040204" pitchFamily="34" charset="-120"/>
              </a:defRPr>
            </a:lvl5pPr>
          </a:lstStyle>
          <a:p>
            <a:pPr lvl="0"/>
            <a:endParaRPr lang="zh-TW" altLang="en-US" dirty="0"/>
          </a:p>
        </p:txBody>
      </p:sp>
      <p:sp>
        <p:nvSpPr>
          <p:cNvPr id="21" name="投影片編號版面配置區 2"/>
          <p:cNvSpPr>
            <a:spLocks noGrp="1"/>
          </p:cNvSpPr>
          <p:nvPr>
            <p:ph type="sldNum" sz="quarter" idx="4"/>
          </p:nvPr>
        </p:nvSpPr>
        <p:spPr>
          <a:xfrm>
            <a:off x="9224963" y="6313486"/>
            <a:ext cx="2743200" cy="365125"/>
          </a:xfrm>
          <a:prstGeom prst="rect">
            <a:avLst/>
          </a:prstGeom>
        </p:spPr>
        <p:txBody>
          <a:bodyPr vert="horz" lIns="91440" tIns="45720" rIns="91440" bIns="45720" rtlCol="0" anchor="ctr"/>
          <a:lstStyle>
            <a:lvl1pPr algn="r">
              <a:defRPr sz="2000">
                <a:solidFill>
                  <a:schemeClr val="tx1">
                    <a:lumMod val="85000"/>
                    <a:lumOff val="15000"/>
                  </a:schemeClr>
                </a:solidFill>
                <a:latin typeface="Tw Cen MT" panose="020B0602020104020603" pitchFamily="34" charset="0"/>
              </a:defRPr>
            </a:lvl1pPr>
          </a:lstStyle>
          <a:p>
            <a:fld id="{17418524-6E3D-4C7D-825F-6BE45E2CD165}" type="slidenum">
              <a:rPr lang="zh-TW" altLang="en-US" smtClean="0"/>
              <a:t>‹#›</a:t>
            </a:fld>
            <a:endParaRPr lang="zh-TW" altLang="en-US"/>
          </a:p>
        </p:txBody>
      </p:sp>
      <p:sp>
        <p:nvSpPr>
          <p:cNvPr id="35" name="文字方塊 34"/>
          <p:cNvSpPr txBox="1"/>
          <p:nvPr userDrawn="1"/>
        </p:nvSpPr>
        <p:spPr>
          <a:xfrm>
            <a:off x="448602" y="3012106"/>
            <a:ext cx="1878962" cy="338554"/>
          </a:xfrm>
          <a:prstGeom prst="rect">
            <a:avLst/>
          </a:prstGeom>
          <a:noFill/>
        </p:spPr>
        <p:txBody>
          <a:bodyPr wrap="square" rtlCol="0">
            <a:spAutoFit/>
          </a:bodyPr>
          <a:lstStyle/>
          <a:p>
            <a:r>
              <a:rPr lang="en-US" altLang="zh-TW" sz="1600" spc="200" baseline="0" dirty="0" smtClean="0">
                <a:solidFill>
                  <a:srgbClr val="00437A"/>
                </a:solidFill>
                <a:latin typeface="+mj-lt"/>
                <a:ea typeface="標楷體" panose="02010601000101010101" pitchFamily="65" charset="-120"/>
              </a:rPr>
              <a:t>Introductio</a:t>
            </a:r>
            <a:r>
              <a:rPr lang="en-US" altLang="zh-TW" sz="1600" spc="200" dirty="0" smtClean="0">
                <a:solidFill>
                  <a:srgbClr val="00437A"/>
                </a:solidFill>
                <a:latin typeface="+mj-lt"/>
                <a:ea typeface="標楷體" panose="02010601000101010101" pitchFamily="65" charset="-120"/>
              </a:rPr>
              <a:t>n</a:t>
            </a:r>
            <a:endParaRPr lang="zh-TW" altLang="en-US" sz="1600" spc="200" dirty="0">
              <a:solidFill>
                <a:srgbClr val="00437A"/>
              </a:solidFill>
              <a:latin typeface="+mj-lt"/>
              <a:ea typeface="標楷體" panose="02010601000101010101" pitchFamily="65" charset="-120"/>
            </a:endParaRPr>
          </a:p>
        </p:txBody>
      </p:sp>
      <p:sp>
        <p:nvSpPr>
          <p:cNvPr id="16" name="文字方塊 15"/>
          <p:cNvSpPr txBox="1"/>
          <p:nvPr userDrawn="1"/>
        </p:nvSpPr>
        <p:spPr>
          <a:xfrm>
            <a:off x="583686" y="4910208"/>
            <a:ext cx="10808113" cy="338554"/>
          </a:xfrm>
          <a:prstGeom prst="rect">
            <a:avLst/>
          </a:prstGeom>
          <a:noFill/>
        </p:spPr>
        <p:txBody>
          <a:bodyPr wrap="square" rtlCol="0">
            <a:spAutoFit/>
          </a:bodyPr>
          <a:lstStyle/>
          <a:p>
            <a:r>
              <a:rPr lang="en-US" altLang="zh-TW" sz="1600" spc="200" dirty="0" smtClean="0">
                <a:solidFill>
                  <a:srgbClr val="00437A"/>
                </a:solidFill>
                <a:latin typeface="+mj-lt"/>
                <a:ea typeface="標楷體" panose="02010601000101010101" pitchFamily="65" charset="-120"/>
              </a:rPr>
              <a:t>GMI Main product promotion market</a:t>
            </a:r>
            <a:endParaRPr lang="zh-TW" altLang="en-US" sz="1600" spc="200" dirty="0">
              <a:solidFill>
                <a:srgbClr val="00437A"/>
              </a:solidFill>
              <a:latin typeface="+mj-lt"/>
              <a:ea typeface="標楷體" panose="02010601000101010101" pitchFamily="65" charset="-120"/>
            </a:endParaRPr>
          </a:p>
        </p:txBody>
      </p:sp>
      <p:sp>
        <p:nvSpPr>
          <p:cNvPr id="32" name="文字方塊 31"/>
          <p:cNvSpPr txBox="1"/>
          <p:nvPr userDrawn="1"/>
        </p:nvSpPr>
        <p:spPr>
          <a:xfrm>
            <a:off x="587698" y="1414800"/>
            <a:ext cx="2180216" cy="1196994"/>
          </a:xfrm>
          <a:prstGeom prst="rect">
            <a:avLst/>
          </a:prstGeom>
          <a:noFill/>
        </p:spPr>
        <p:txBody>
          <a:bodyPr wrap="square">
            <a:spAutoFit/>
          </a:bodyPr>
          <a:lstStyle/>
          <a:p>
            <a:pPr marR="0" algn="dist" rtl="0">
              <a:lnSpc>
                <a:spcPts val="3000"/>
              </a:lnSpc>
              <a:spcBef>
                <a:spcPts val="0"/>
              </a:spcBef>
              <a:spcAft>
                <a:spcPts val="0"/>
              </a:spcAft>
              <a:buClr>
                <a:srgbClr val="000000"/>
              </a:buClr>
              <a:buFont typeface="Arial" panose="020B0604020202090204"/>
            </a:pPr>
            <a:r>
              <a:rPr lang="en-US" altLang="zh-TW" sz="1600" b="0" i="0" u="none" strike="noStrike" cap="none" spc="0" baseline="0" dirty="0" smtClean="0">
                <a:solidFill>
                  <a:srgbClr val="00437A"/>
                </a:solidFill>
                <a:latin typeface="+mn-lt"/>
                <a:ea typeface="標楷體" panose="02010601000101010101" pitchFamily="65" charset="-120"/>
                <a:cs typeface="Arial" panose="020B0604020202090204"/>
                <a:sym typeface="Arial" panose="020B0604020202090204"/>
              </a:rPr>
              <a:t>Company</a:t>
            </a:r>
          </a:p>
          <a:p>
            <a:pPr marR="0" algn="dist" rtl="0">
              <a:lnSpc>
                <a:spcPts val="3000"/>
              </a:lnSpc>
              <a:spcBef>
                <a:spcPts val="0"/>
              </a:spcBef>
              <a:spcAft>
                <a:spcPts val="0"/>
              </a:spcAft>
              <a:buClr>
                <a:srgbClr val="000000"/>
              </a:buClr>
              <a:buFont typeface="Arial" panose="020B0604020202090204"/>
            </a:pPr>
            <a:r>
              <a:rPr lang="en-US" altLang="zh-TW" sz="1600" b="0" i="0" u="none" strike="noStrike" cap="none" spc="0" baseline="0" dirty="0" smtClean="0">
                <a:solidFill>
                  <a:srgbClr val="00437A"/>
                </a:solidFill>
                <a:latin typeface="+mn-lt"/>
                <a:ea typeface="標楷體" panose="02010601000101010101" pitchFamily="65" charset="-120"/>
                <a:cs typeface="Arial" panose="020B0604020202090204"/>
                <a:sym typeface="Arial" panose="020B0604020202090204"/>
              </a:rPr>
              <a:t>Capital</a:t>
            </a:r>
          </a:p>
          <a:p>
            <a:pPr algn="dist">
              <a:lnSpc>
                <a:spcPts val="3000"/>
              </a:lnSpc>
            </a:pPr>
            <a:r>
              <a:rPr lang="en-US" altLang="zh-TW" sz="1600" b="0" spc="0" baseline="0" dirty="0" smtClean="0">
                <a:solidFill>
                  <a:srgbClr val="00437A"/>
                </a:solidFill>
                <a:latin typeface="+mn-lt"/>
                <a:ea typeface="標楷體" panose="02010601000101010101" pitchFamily="65" charset="-120"/>
              </a:rPr>
              <a:t>Date of establishment</a:t>
            </a:r>
            <a:endParaRPr lang="zh-TW" altLang="en-US" sz="1600" b="0" spc="0" baseline="0" dirty="0" smtClean="0">
              <a:solidFill>
                <a:srgbClr val="00437A"/>
              </a:solidFill>
              <a:latin typeface="+mn-lt"/>
              <a:ea typeface="標楷體" panose="02010601000101010101" pitchFamily="65" charset="-120"/>
            </a:endParaRPr>
          </a:p>
        </p:txBody>
      </p:sp>
      <p:sp>
        <p:nvSpPr>
          <p:cNvPr id="17" name="Google Shape;186;p3"/>
          <p:cNvSpPr/>
          <p:nvPr userDrawn="1"/>
        </p:nvSpPr>
        <p:spPr>
          <a:xfrm>
            <a:off x="583685" y="540251"/>
            <a:ext cx="11384478" cy="46418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ts val="2880"/>
              </a:lnSpc>
              <a:spcBef>
                <a:spcPts val="0"/>
              </a:spcBef>
              <a:spcAft>
                <a:spcPts val="0"/>
              </a:spcAft>
              <a:buClr>
                <a:srgbClr val="000000"/>
              </a:buClr>
              <a:buSzTx/>
              <a:buFont typeface="Arial" panose="020B0604020202090204"/>
              <a:buNone/>
              <a:defRPr/>
            </a:pPr>
            <a:r>
              <a:rPr lang="en-US" altLang="zh-TW" sz="3000" b="1" spc="600" baseline="0" dirty="0" smtClean="0">
                <a:solidFill>
                  <a:schemeClr val="tx1">
                    <a:lumMod val="85000"/>
                    <a:lumOff val="15000"/>
                  </a:schemeClr>
                </a:solidFill>
                <a:latin typeface="+mj-lt"/>
                <a:ea typeface="標楷體" panose="02010601000101010101" pitchFamily="65" charset="-120"/>
                <a:cs typeface="Nirmala UI" panose="020B0502040204020203" pitchFamily="34" charset="0"/>
              </a:rPr>
              <a:t> </a:t>
            </a:r>
            <a:r>
              <a:rPr lang="en-US" altLang="zh-TW" sz="3000" b="1" spc="600" baseline="0" dirty="0" err="1" smtClean="0">
                <a:solidFill>
                  <a:schemeClr val="tx1">
                    <a:lumMod val="85000"/>
                    <a:lumOff val="15000"/>
                  </a:schemeClr>
                </a:solidFill>
                <a:latin typeface="+mj-lt"/>
                <a:ea typeface="標楷體" panose="02010601000101010101" pitchFamily="65" charset="-120"/>
                <a:cs typeface="Nirmala UI" panose="020B0502040204020203" pitchFamily="34" charset="0"/>
              </a:rPr>
              <a:t>Outlook_Strategic</a:t>
            </a:r>
            <a:r>
              <a:rPr lang="en-US" altLang="zh-TW" sz="3000" b="1" spc="600" baseline="0" dirty="0" smtClean="0">
                <a:solidFill>
                  <a:schemeClr val="tx1">
                    <a:lumMod val="85000"/>
                    <a:lumOff val="15000"/>
                  </a:schemeClr>
                </a:solidFill>
                <a:latin typeface="+mj-lt"/>
                <a:ea typeface="標楷體" panose="02010601000101010101" pitchFamily="65" charset="-120"/>
                <a:cs typeface="Nirmala UI" panose="020B0502040204020203" pitchFamily="34" charset="0"/>
              </a:rPr>
              <a:t> partners</a:t>
            </a:r>
            <a:endParaRPr lang="zh-TW" altLang="en-US" sz="3000" b="1" spc="600" baseline="0" dirty="0">
              <a:solidFill>
                <a:srgbClr val="0C0C0C"/>
              </a:solidFill>
              <a:latin typeface="+mj-lt"/>
              <a:ea typeface="標楷體" panose="02010601000101010101" pitchFamily="65" charset="-120"/>
              <a:cs typeface="Nirmala UI" panose="020B0502040204020203" pitchFamily="34" charset="0"/>
            </a:endParaRPr>
          </a:p>
        </p:txBody>
      </p:sp>
      <p:pic>
        <p:nvPicPr>
          <p:cNvPr id="20" name="圖片 19"/>
          <p:cNvPicPr>
            <a:picLocks noChangeAspect="1"/>
          </p:cNvPicPr>
          <p:nvPr userDrawn="1"/>
        </p:nvPicPr>
        <p:blipFill rotWithShape="1">
          <a:blip r:embed="rId2">
            <a:extLst>
              <a:ext uri="{28A0092B-C50C-407E-A947-70E740481C1C}">
                <a14:useLocalDpi xmlns:a14="http://schemas.microsoft.com/office/drawing/2010/main" val="0"/>
              </a:ext>
            </a:extLst>
          </a:blip>
          <a:srcRect l="-1" r="-4163" b="-2917"/>
          <a:stretch>
            <a:fillRect/>
          </a:stretch>
        </p:blipFill>
        <p:spPr>
          <a:xfrm>
            <a:off x="9722086" y="404663"/>
            <a:ext cx="1974954" cy="73536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节标题" preserve="1" userDrawn="1">
  <p:cSld name="1_节标题">
    <p:spTree>
      <p:nvGrpSpPr>
        <p:cNvPr id="1" name="Shape 22"/>
        <p:cNvGrpSpPr/>
        <p:nvPr/>
      </p:nvGrpSpPr>
      <p:grpSpPr>
        <a:xfrm>
          <a:off x="0" y="0"/>
          <a:ext cx="0" cy="0"/>
          <a:chOff x="0" y="0"/>
          <a:chExt cx="0" cy="0"/>
        </a:xfrm>
      </p:grpSpPr>
      <p:sp>
        <p:nvSpPr>
          <p:cNvPr id="22" name="矩形: 圓角 1"/>
          <p:cNvSpPr/>
          <p:nvPr userDrawn="1"/>
        </p:nvSpPr>
        <p:spPr>
          <a:xfrm>
            <a:off x="-1" y="1110532"/>
            <a:ext cx="12191998" cy="1772393"/>
          </a:xfrm>
          <a:prstGeom prst="roundRect">
            <a:avLst>
              <a:gd name="adj" fmla="val 0"/>
            </a:avLst>
          </a:prstGeom>
          <a:gradFill>
            <a:gsLst>
              <a:gs pos="0">
                <a:srgbClr val="046EC4">
                  <a:lumMod val="10000"/>
                  <a:lumOff val="90000"/>
                  <a:alpha val="99000"/>
                </a:srgbClr>
              </a:gs>
              <a:gs pos="17000">
                <a:srgbClr val="FDFDFD"/>
              </a:gs>
            </a:gsLst>
            <a:lin ang="16200000" scaled="0"/>
          </a:gradFill>
          <a:ln w="3175">
            <a:solidFill>
              <a:srgbClr val="D9D9D9">
                <a:alpha val="34902"/>
              </a:srgbClr>
            </a:solidFill>
          </a:ln>
          <a:effectLst>
            <a:glow rad="88900">
              <a:srgbClr val="97DDEF">
                <a:alpha val="9000"/>
              </a:srgbClr>
            </a:glow>
          </a:effectLst>
        </p:spPr>
        <p:style>
          <a:lnRef idx="2">
            <a:schemeClr val="accent1"/>
          </a:lnRef>
          <a:fillRef idx="1">
            <a:schemeClr val="lt1"/>
          </a:fillRef>
          <a:effectRef idx="0">
            <a:schemeClr val="accent1"/>
          </a:effectRef>
          <a:fontRef idx="minor">
            <a:schemeClr val="dk1"/>
          </a:fontRef>
        </p:style>
        <p:txBody>
          <a:bodyPr tIns="0" bIns="0" rtlCol="0" anchor="ctr" anchorCtr="0"/>
          <a:lstStyle/>
          <a:p>
            <a:pPr algn="ctr"/>
            <a:endParaRPr lang="zh-TW" altLang="en-US" sz="2000" spc="700" baseline="0" dirty="0">
              <a:solidFill>
                <a:srgbClr val="003D70"/>
              </a:solidFill>
              <a:effectLst/>
              <a:latin typeface="微軟正黑體" panose="020B0604030504040204" pitchFamily="34" charset="-120"/>
              <a:ea typeface="微軟正黑體" panose="020B0604030504040204" pitchFamily="34" charset="-120"/>
              <a:cs typeface="Microsoft Sans Serif" panose="020B0604020202020204" pitchFamily="34" charset="0"/>
            </a:endParaRPr>
          </a:p>
        </p:txBody>
      </p:sp>
      <p:sp>
        <p:nvSpPr>
          <p:cNvPr id="26" name="內容版面配置區 5"/>
          <p:cNvSpPr>
            <a:spLocks noGrp="1"/>
          </p:cNvSpPr>
          <p:nvPr>
            <p:ph sz="quarter" idx="17"/>
          </p:nvPr>
        </p:nvSpPr>
        <p:spPr>
          <a:xfrm>
            <a:off x="2767914" y="1414800"/>
            <a:ext cx="4862222" cy="1285200"/>
          </a:xfrm>
          <a:prstGeom prst="rect">
            <a:avLst/>
          </a:prstGeom>
        </p:spPr>
        <p:txBody>
          <a:bodyPr anchor="t"/>
          <a:lstStyle>
            <a:lvl1pPr marL="0" indent="0" algn="l">
              <a:lnSpc>
                <a:spcPts val="3000"/>
              </a:lnSpc>
              <a:buClr>
                <a:schemeClr val="bg1">
                  <a:lumMod val="65000"/>
                </a:schemeClr>
              </a:buClr>
              <a:buSzPct val="80000"/>
              <a:buFont typeface="Arial" panose="020B0604020202090204" pitchFamily="34" charset="0"/>
              <a:buNone/>
              <a:defRPr sz="2000" b="1" spc="150" baseline="0">
                <a:solidFill>
                  <a:schemeClr val="tx1">
                    <a:lumMod val="85000"/>
                    <a:lumOff val="15000"/>
                  </a:schemeClr>
                </a:solidFill>
                <a:latin typeface="標楷體" panose="02010601000101010101" pitchFamily="65" charset="-120"/>
                <a:ea typeface="標楷體" panose="02010601000101010101" pitchFamily="65" charset="-120"/>
              </a:defRPr>
            </a:lvl1pPr>
            <a:lvl2pPr>
              <a:lnSpc>
                <a:spcPts val="3000"/>
              </a:lnSpc>
              <a:defRPr sz="1600" spc="150" baseline="0">
                <a:solidFill>
                  <a:schemeClr val="tx1">
                    <a:lumMod val="85000"/>
                    <a:lumOff val="15000"/>
                  </a:schemeClr>
                </a:solidFill>
                <a:latin typeface="微軟正黑體" panose="020B0604030504040204" pitchFamily="34" charset="-120"/>
                <a:ea typeface="微軟正黑體" panose="020B0604030504040204" pitchFamily="34" charset="-120"/>
              </a:defRPr>
            </a:lvl2pPr>
            <a:lvl3pPr>
              <a:lnSpc>
                <a:spcPts val="3000"/>
              </a:lnSpc>
              <a:defRPr sz="1600" spc="150" baseline="0">
                <a:solidFill>
                  <a:schemeClr val="tx1">
                    <a:lumMod val="85000"/>
                    <a:lumOff val="15000"/>
                  </a:schemeClr>
                </a:solidFill>
                <a:latin typeface="微軟正黑體" panose="020B0604030504040204" pitchFamily="34" charset="-120"/>
                <a:ea typeface="微軟正黑體" panose="020B0604030504040204" pitchFamily="34" charset="-120"/>
              </a:defRPr>
            </a:lvl3pPr>
            <a:lvl4pPr>
              <a:lnSpc>
                <a:spcPts val="3000"/>
              </a:lnSpc>
              <a:defRPr sz="1600" spc="150" baseline="0">
                <a:solidFill>
                  <a:schemeClr val="tx1">
                    <a:lumMod val="85000"/>
                    <a:lumOff val="15000"/>
                  </a:schemeClr>
                </a:solidFill>
                <a:latin typeface="微軟正黑體" panose="020B0604030504040204" pitchFamily="34" charset="-120"/>
                <a:ea typeface="微軟正黑體" panose="020B0604030504040204" pitchFamily="34" charset="-120"/>
              </a:defRPr>
            </a:lvl4pPr>
            <a:lvl5pPr>
              <a:lnSpc>
                <a:spcPts val="3000"/>
              </a:lnSpc>
              <a:defRPr sz="1600" spc="150" baseline="0">
                <a:solidFill>
                  <a:schemeClr val="tx1">
                    <a:lumMod val="85000"/>
                    <a:lumOff val="15000"/>
                  </a:schemeClr>
                </a:solidFill>
                <a:latin typeface="微軟正黑體" panose="020B0604030504040204" pitchFamily="34" charset="-120"/>
                <a:ea typeface="微軟正黑體" panose="020B0604030504040204" pitchFamily="34" charset="-120"/>
              </a:defRPr>
            </a:lvl5pPr>
          </a:lstStyle>
          <a:p>
            <a:pPr lvl="0"/>
            <a:endParaRPr lang="zh-TW" altLang="en-US" dirty="0"/>
          </a:p>
        </p:txBody>
      </p:sp>
      <p:sp>
        <p:nvSpPr>
          <p:cNvPr id="11" name="內容版面配置區 5"/>
          <p:cNvSpPr>
            <a:spLocks noGrp="1"/>
          </p:cNvSpPr>
          <p:nvPr>
            <p:ph sz="quarter" idx="15"/>
          </p:nvPr>
        </p:nvSpPr>
        <p:spPr>
          <a:xfrm>
            <a:off x="1984664" y="3058264"/>
            <a:ext cx="9620928" cy="1562024"/>
          </a:xfrm>
          <a:prstGeom prst="rect">
            <a:avLst/>
          </a:prstGeom>
        </p:spPr>
        <p:txBody>
          <a:bodyPr/>
          <a:lstStyle>
            <a:lvl1pPr marL="285750" indent="-285750" algn="just">
              <a:lnSpc>
                <a:spcPts val="2600"/>
              </a:lnSpc>
              <a:buClr>
                <a:schemeClr val="bg1">
                  <a:lumMod val="65000"/>
                </a:schemeClr>
              </a:buClr>
              <a:buSzPct val="80000"/>
              <a:buFont typeface="Arial" panose="020B0604020202090204" pitchFamily="34" charset="0"/>
              <a:buChar char="•"/>
              <a:defRPr sz="2000" spc="100" baseline="0">
                <a:solidFill>
                  <a:schemeClr val="tx1">
                    <a:lumMod val="85000"/>
                    <a:lumOff val="15000"/>
                  </a:schemeClr>
                </a:solidFill>
                <a:latin typeface="標楷體" panose="02010601000101010101" pitchFamily="65" charset="-120"/>
                <a:ea typeface="標楷體" panose="02010601000101010101" pitchFamily="65" charset="-120"/>
              </a:defRPr>
            </a:lvl1pPr>
            <a:lvl2pPr>
              <a:lnSpc>
                <a:spcPts val="3000"/>
              </a:lnSpc>
              <a:defRPr sz="1600" spc="150" baseline="0">
                <a:solidFill>
                  <a:schemeClr val="tx1">
                    <a:lumMod val="85000"/>
                    <a:lumOff val="15000"/>
                  </a:schemeClr>
                </a:solidFill>
                <a:latin typeface="微軟正黑體" panose="020B0604030504040204" pitchFamily="34" charset="-120"/>
                <a:ea typeface="微軟正黑體" panose="020B0604030504040204" pitchFamily="34" charset="-120"/>
              </a:defRPr>
            </a:lvl2pPr>
            <a:lvl3pPr>
              <a:lnSpc>
                <a:spcPts val="3000"/>
              </a:lnSpc>
              <a:defRPr sz="1600" spc="150" baseline="0">
                <a:solidFill>
                  <a:schemeClr val="tx1">
                    <a:lumMod val="85000"/>
                    <a:lumOff val="15000"/>
                  </a:schemeClr>
                </a:solidFill>
                <a:latin typeface="微軟正黑體" panose="020B0604030504040204" pitchFamily="34" charset="-120"/>
                <a:ea typeface="微軟正黑體" panose="020B0604030504040204" pitchFamily="34" charset="-120"/>
              </a:defRPr>
            </a:lvl3pPr>
            <a:lvl4pPr>
              <a:lnSpc>
                <a:spcPts val="3000"/>
              </a:lnSpc>
              <a:defRPr sz="1600" spc="150" baseline="0">
                <a:solidFill>
                  <a:schemeClr val="tx1">
                    <a:lumMod val="85000"/>
                    <a:lumOff val="15000"/>
                  </a:schemeClr>
                </a:solidFill>
                <a:latin typeface="微軟正黑體" panose="020B0604030504040204" pitchFamily="34" charset="-120"/>
                <a:ea typeface="微軟正黑體" panose="020B0604030504040204" pitchFamily="34" charset="-120"/>
              </a:defRPr>
            </a:lvl4pPr>
            <a:lvl5pPr>
              <a:lnSpc>
                <a:spcPts val="3000"/>
              </a:lnSpc>
              <a:defRPr sz="1600" spc="150" baseline="0">
                <a:solidFill>
                  <a:schemeClr val="tx1">
                    <a:lumMod val="85000"/>
                    <a:lumOff val="15000"/>
                  </a:schemeClr>
                </a:solidFill>
                <a:latin typeface="微軟正黑體" panose="020B0604030504040204" pitchFamily="34" charset="-120"/>
                <a:ea typeface="微軟正黑體" panose="020B0604030504040204" pitchFamily="34" charset="-120"/>
              </a:defRPr>
            </a:lvl5pPr>
          </a:lstStyle>
          <a:p>
            <a:pPr lvl="0"/>
            <a:endParaRPr lang="zh-TW" altLang="en-US" dirty="0"/>
          </a:p>
        </p:txBody>
      </p:sp>
      <p:sp>
        <p:nvSpPr>
          <p:cNvPr id="25" name="內容版面配置區 5"/>
          <p:cNvSpPr>
            <a:spLocks noGrp="1"/>
          </p:cNvSpPr>
          <p:nvPr>
            <p:ph sz="quarter" idx="16"/>
          </p:nvPr>
        </p:nvSpPr>
        <p:spPr>
          <a:xfrm>
            <a:off x="1984664" y="5205420"/>
            <a:ext cx="9763675" cy="1016146"/>
          </a:xfrm>
          <a:prstGeom prst="rect">
            <a:avLst/>
          </a:prstGeom>
        </p:spPr>
        <p:txBody>
          <a:bodyPr/>
          <a:lstStyle>
            <a:lvl1pPr marL="285750" indent="-285750" algn="just">
              <a:lnSpc>
                <a:spcPts val="2600"/>
              </a:lnSpc>
              <a:buClr>
                <a:schemeClr val="bg1">
                  <a:lumMod val="65000"/>
                </a:schemeClr>
              </a:buClr>
              <a:buSzPct val="80000"/>
              <a:buFont typeface="Arial" panose="020B0604020202090204" pitchFamily="34" charset="0"/>
              <a:buChar char="•"/>
              <a:defRPr sz="2000" spc="100" baseline="0">
                <a:solidFill>
                  <a:schemeClr val="tx1">
                    <a:lumMod val="85000"/>
                    <a:lumOff val="15000"/>
                  </a:schemeClr>
                </a:solidFill>
                <a:latin typeface="標楷體" panose="02010601000101010101" pitchFamily="65" charset="-120"/>
                <a:ea typeface="標楷體" panose="02010601000101010101" pitchFamily="65" charset="-120"/>
              </a:defRPr>
            </a:lvl1pPr>
            <a:lvl2pPr>
              <a:lnSpc>
                <a:spcPts val="3000"/>
              </a:lnSpc>
              <a:defRPr sz="1600" spc="150" baseline="0">
                <a:solidFill>
                  <a:schemeClr val="tx1">
                    <a:lumMod val="85000"/>
                    <a:lumOff val="15000"/>
                  </a:schemeClr>
                </a:solidFill>
                <a:latin typeface="微軟正黑體" panose="020B0604030504040204" pitchFamily="34" charset="-120"/>
                <a:ea typeface="微軟正黑體" panose="020B0604030504040204" pitchFamily="34" charset="-120"/>
              </a:defRPr>
            </a:lvl2pPr>
            <a:lvl3pPr>
              <a:lnSpc>
                <a:spcPts val="3000"/>
              </a:lnSpc>
              <a:defRPr sz="1600" spc="150" baseline="0">
                <a:solidFill>
                  <a:schemeClr val="tx1">
                    <a:lumMod val="85000"/>
                    <a:lumOff val="15000"/>
                  </a:schemeClr>
                </a:solidFill>
                <a:latin typeface="微軟正黑體" panose="020B0604030504040204" pitchFamily="34" charset="-120"/>
                <a:ea typeface="微軟正黑體" panose="020B0604030504040204" pitchFamily="34" charset="-120"/>
              </a:defRPr>
            </a:lvl3pPr>
            <a:lvl4pPr>
              <a:lnSpc>
                <a:spcPts val="3000"/>
              </a:lnSpc>
              <a:defRPr sz="1600" spc="150" baseline="0">
                <a:solidFill>
                  <a:schemeClr val="tx1">
                    <a:lumMod val="85000"/>
                    <a:lumOff val="15000"/>
                  </a:schemeClr>
                </a:solidFill>
                <a:latin typeface="微軟正黑體" panose="020B0604030504040204" pitchFamily="34" charset="-120"/>
                <a:ea typeface="微軟正黑體" panose="020B0604030504040204" pitchFamily="34" charset="-120"/>
              </a:defRPr>
            </a:lvl4pPr>
            <a:lvl5pPr>
              <a:lnSpc>
                <a:spcPts val="3000"/>
              </a:lnSpc>
              <a:defRPr sz="1600" spc="150" baseline="0">
                <a:solidFill>
                  <a:schemeClr val="tx1">
                    <a:lumMod val="85000"/>
                    <a:lumOff val="15000"/>
                  </a:schemeClr>
                </a:solidFill>
                <a:latin typeface="微軟正黑體" panose="020B0604030504040204" pitchFamily="34" charset="-120"/>
                <a:ea typeface="微軟正黑體" panose="020B0604030504040204" pitchFamily="34" charset="-120"/>
              </a:defRPr>
            </a:lvl5pPr>
          </a:lstStyle>
          <a:p>
            <a:pPr lvl="0"/>
            <a:endParaRPr lang="zh-TW" altLang="en-US" dirty="0"/>
          </a:p>
        </p:txBody>
      </p:sp>
      <p:sp>
        <p:nvSpPr>
          <p:cNvPr id="21" name="投影片編號版面配置區 2"/>
          <p:cNvSpPr>
            <a:spLocks noGrp="1"/>
          </p:cNvSpPr>
          <p:nvPr>
            <p:ph type="sldNum" sz="quarter" idx="4"/>
          </p:nvPr>
        </p:nvSpPr>
        <p:spPr>
          <a:xfrm>
            <a:off x="9224963" y="6313486"/>
            <a:ext cx="2743200" cy="365125"/>
          </a:xfrm>
          <a:prstGeom prst="rect">
            <a:avLst/>
          </a:prstGeom>
        </p:spPr>
        <p:txBody>
          <a:bodyPr vert="horz" lIns="91440" tIns="45720" rIns="91440" bIns="45720" rtlCol="0" anchor="ctr"/>
          <a:lstStyle>
            <a:lvl1pPr algn="r">
              <a:defRPr sz="2000">
                <a:solidFill>
                  <a:schemeClr val="tx1">
                    <a:lumMod val="85000"/>
                    <a:lumOff val="15000"/>
                  </a:schemeClr>
                </a:solidFill>
                <a:latin typeface="Tw Cen MT" panose="020B0602020104020603" pitchFamily="34" charset="0"/>
              </a:defRPr>
            </a:lvl1pPr>
          </a:lstStyle>
          <a:p>
            <a:fld id="{17418524-6E3D-4C7D-825F-6BE45E2CD165}" type="slidenum">
              <a:rPr lang="zh-TW" altLang="en-US" smtClean="0"/>
              <a:t>‹#›</a:t>
            </a:fld>
            <a:endParaRPr lang="zh-TW" altLang="en-US"/>
          </a:p>
        </p:txBody>
      </p:sp>
      <p:sp>
        <p:nvSpPr>
          <p:cNvPr id="32" name="文字方塊 31"/>
          <p:cNvSpPr txBox="1"/>
          <p:nvPr userDrawn="1"/>
        </p:nvSpPr>
        <p:spPr>
          <a:xfrm>
            <a:off x="587697" y="1414800"/>
            <a:ext cx="2180217" cy="1246495"/>
          </a:xfrm>
          <a:prstGeom prst="rect">
            <a:avLst/>
          </a:prstGeom>
          <a:noFill/>
        </p:spPr>
        <p:txBody>
          <a:bodyPr wrap="square">
            <a:spAutoFit/>
          </a:bodyPr>
          <a:lstStyle/>
          <a:p>
            <a:pPr marR="0" algn="dist" rtl="0">
              <a:lnSpc>
                <a:spcPts val="3000"/>
              </a:lnSpc>
              <a:spcBef>
                <a:spcPts val="0"/>
              </a:spcBef>
              <a:spcAft>
                <a:spcPts val="0"/>
              </a:spcAft>
              <a:buClr>
                <a:srgbClr val="000000"/>
              </a:buClr>
              <a:buFont typeface="Arial" panose="020B0604020202090204"/>
            </a:pPr>
            <a:r>
              <a:rPr lang="en-US" altLang="zh-TW" sz="1600" b="0" i="0" u="none" strike="noStrike" cap="none" spc="0" baseline="0" dirty="0" smtClean="0">
                <a:solidFill>
                  <a:srgbClr val="00437A"/>
                </a:solidFill>
                <a:latin typeface="+mn-lt"/>
                <a:ea typeface="標楷體" panose="02010601000101010101" pitchFamily="65" charset="-120"/>
                <a:cs typeface="Arial" panose="020B0604020202090204"/>
                <a:sym typeface="Arial" panose="020B0604020202090204"/>
              </a:rPr>
              <a:t>Company</a:t>
            </a:r>
          </a:p>
          <a:p>
            <a:pPr marR="0" algn="dist" rtl="0">
              <a:lnSpc>
                <a:spcPts val="3000"/>
              </a:lnSpc>
              <a:spcBef>
                <a:spcPts val="0"/>
              </a:spcBef>
              <a:spcAft>
                <a:spcPts val="0"/>
              </a:spcAft>
              <a:buClr>
                <a:srgbClr val="000000"/>
              </a:buClr>
              <a:buFont typeface="Arial" panose="020B0604020202090204"/>
            </a:pPr>
            <a:r>
              <a:rPr lang="en-US" altLang="zh-TW" sz="1600" b="0" i="0" u="none" strike="noStrike" cap="none" spc="0" baseline="0" dirty="0" smtClean="0">
                <a:solidFill>
                  <a:srgbClr val="00437A"/>
                </a:solidFill>
                <a:latin typeface="+mn-lt"/>
                <a:ea typeface="標楷體" panose="02010601000101010101" pitchFamily="65" charset="-120"/>
                <a:cs typeface="Arial" panose="020B0604020202090204"/>
                <a:sym typeface="Arial" panose="020B0604020202090204"/>
              </a:rPr>
              <a:t>Capital</a:t>
            </a:r>
          </a:p>
          <a:p>
            <a:pPr marR="0" algn="dist" rtl="0">
              <a:lnSpc>
                <a:spcPts val="3000"/>
              </a:lnSpc>
              <a:spcBef>
                <a:spcPts val="0"/>
              </a:spcBef>
              <a:spcAft>
                <a:spcPts val="0"/>
              </a:spcAft>
              <a:buClr>
                <a:srgbClr val="000000"/>
              </a:buClr>
              <a:buFont typeface="Arial" panose="020B0604020202090204"/>
            </a:pPr>
            <a:r>
              <a:rPr lang="en-US" altLang="zh-TW" sz="1600" b="0" i="0" u="none" strike="noStrike" cap="none" spc="0" baseline="0" dirty="0" err="1" smtClean="0">
                <a:solidFill>
                  <a:srgbClr val="00437A"/>
                </a:solidFill>
                <a:latin typeface="+mn-lt"/>
                <a:ea typeface="標楷體" panose="02010601000101010101" pitchFamily="65" charset="-120"/>
                <a:cs typeface="Arial" panose="020B0604020202090204"/>
                <a:sym typeface="Arial" panose="020B0604020202090204"/>
              </a:rPr>
              <a:t>Dateof</a:t>
            </a:r>
            <a:r>
              <a:rPr lang="en-US" altLang="zh-TW" sz="1600" b="0" i="0" u="none" strike="noStrike" cap="none" spc="0" baseline="0" dirty="0" smtClean="0">
                <a:solidFill>
                  <a:srgbClr val="00437A"/>
                </a:solidFill>
                <a:latin typeface="+mn-lt"/>
                <a:ea typeface="標楷體" panose="02010601000101010101" pitchFamily="65" charset="-120"/>
                <a:cs typeface="Arial" panose="020B0604020202090204"/>
                <a:sym typeface="Arial" panose="020B0604020202090204"/>
              </a:rPr>
              <a:t> establishment</a:t>
            </a:r>
            <a:endParaRPr lang="zh-TW" altLang="en-US" sz="1600" b="0" i="0" u="none" strike="noStrike" cap="none" spc="0" baseline="0" dirty="0" smtClean="0">
              <a:solidFill>
                <a:srgbClr val="00437A"/>
              </a:solidFill>
              <a:latin typeface="+mn-lt"/>
              <a:ea typeface="標楷體" panose="02010601000101010101" pitchFamily="65" charset="-120"/>
              <a:cs typeface="Arial" panose="020B0604020202090204"/>
              <a:sym typeface="Arial" panose="020B0604020202090204"/>
            </a:endParaRPr>
          </a:p>
        </p:txBody>
      </p:sp>
      <p:sp>
        <p:nvSpPr>
          <p:cNvPr id="17" name="Google Shape;186;p3"/>
          <p:cNvSpPr/>
          <p:nvPr userDrawn="1"/>
        </p:nvSpPr>
        <p:spPr>
          <a:xfrm>
            <a:off x="647021" y="540251"/>
            <a:ext cx="11384478" cy="46418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ts val="2880"/>
              </a:lnSpc>
              <a:spcBef>
                <a:spcPts val="0"/>
              </a:spcBef>
              <a:spcAft>
                <a:spcPts val="0"/>
              </a:spcAft>
              <a:buClr>
                <a:srgbClr val="000000"/>
              </a:buClr>
              <a:buSzTx/>
              <a:buFont typeface="Arial" panose="020B0604020202090204"/>
              <a:buNone/>
              <a:defRPr/>
            </a:pPr>
            <a:r>
              <a:rPr lang="en-US" altLang="zh-TW" sz="3000" b="1" spc="600" baseline="0" dirty="0" err="1" smtClean="0">
                <a:solidFill>
                  <a:schemeClr val="tx1">
                    <a:lumMod val="85000"/>
                    <a:lumOff val="15000"/>
                  </a:schemeClr>
                </a:solidFill>
                <a:latin typeface="+mj-lt"/>
                <a:ea typeface="標楷體" panose="02010601000101010101" pitchFamily="65" charset="-120"/>
                <a:cs typeface="Nirmala UI" panose="020B0502040204020203" pitchFamily="34" charset="0"/>
              </a:rPr>
              <a:t>Outlook_New</a:t>
            </a:r>
            <a:r>
              <a:rPr lang="en-US" altLang="zh-TW" sz="3000" b="1" spc="600" baseline="0" dirty="0" smtClean="0">
                <a:solidFill>
                  <a:schemeClr val="tx1">
                    <a:lumMod val="85000"/>
                    <a:lumOff val="15000"/>
                  </a:schemeClr>
                </a:solidFill>
                <a:latin typeface="+mj-lt"/>
                <a:ea typeface="標楷體" panose="02010601000101010101" pitchFamily="65" charset="-120"/>
                <a:cs typeface="Nirmala UI" panose="020B0502040204020203" pitchFamily="34" charset="0"/>
              </a:rPr>
              <a:t> product agent</a:t>
            </a:r>
          </a:p>
        </p:txBody>
      </p:sp>
      <p:pic>
        <p:nvPicPr>
          <p:cNvPr id="20" name="圖片 19"/>
          <p:cNvPicPr>
            <a:picLocks noChangeAspect="1"/>
          </p:cNvPicPr>
          <p:nvPr userDrawn="1"/>
        </p:nvPicPr>
        <p:blipFill rotWithShape="1">
          <a:blip r:embed="rId2">
            <a:extLst>
              <a:ext uri="{28A0092B-C50C-407E-A947-70E740481C1C}">
                <a14:useLocalDpi xmlns:a14="http://schemas.microsoft.com/office/drawing/2010/main" val="0"/>
              </a:ext>
            </a:extLst>
          </a:blip>
          <a:srcRect l="-1" r="-4163" b="-2917"/>
          <a:stretch>
            <a:fillRect/>
          </a:stretch>
        </p:blipFill>
        <p:spPr>
          <a:xfrm>
            <a:off x="9722086" y="404663"/>
            <a:ext cx="1974954" cy="735367"/>
          </a:xfrm>
          <a:prstGeom prst="rect">
            <a:avLst/>
          </a:prstGeom>
        </p:spPr>
      </p:pic>
      <p:sp>
        <p:nvSpPr>
          <p:cNvPr id="13" name="文字方塊 12"/>
          <p:cNvSpPr txBox="1"/>
          <p:nvPr userDrawn="1"/>
        </p:nvSpPr>
        <p:spPr>
          <a:xfrm>
            <a:off x="448602" y="3012106"/>
            <a:ext cx="1878962" cy="338554"/>
          </a:xfrm>
          <a:prstGeom prst="rect">
            <a:avLst/>
          </a:prstGeom>
          <a:noFill/>
        </p:spPr>
        <p:txBody>
          <a:bodyPr wrap="square" rtlCol="0">
            <a:spAutoFit/>
          </a:bodyPr>
          <a:lstStyle/>
          <a:p>
            <a:r>
              <a:rPr lang="en-US" altLang="zh-TW" sz="1600" spc="200" baseline="0" dirty="0" smtClean="0">
                <a:solidFill>
                  <a:srgbClr val="00437A"/>
                </a:solidFill>
                <a:latin typeface="+mj-lt"/>
                <a:ea typeface="標楷體" panose="02010601000101010101" pitchFamily="65" charset="-120"/>
              </a:rPr>
              <a:t>Introductio</a:t>
            </a:r>
            <a:r>
              <a:rPr lang="en-US" altLang="zh-TW" sz="1600" spc="200" dirty="0" smtClean="0">
                <a:solidFill>
                  <a:srgbClr val="00437A"/>
                </a:solidFill>
                <a:latin typeface="+mj-lt"/>
                <a:ea typeface="標楷體" panose="02010601000101010101" pitchFamily="65" charset="-120"/>
              </a:rPr>
              <a:t>n</a:t>
            </a:r>
            <a:endParaRPr lang="zh-TW" altLang="en-US" sz="1600" spc="200" dirty="0">
              <a:solidFill>
                <a:srgbClr val="00437A"/>
              </a:solidFill>
              <a:latin typeface="+mj-lt"/>
              <a:ea typeface="標楷體" panose="02010601000101010101" pitchFamily="65" charset="-120"/>
            </a:endParaRPr>
          </a:p>
        </p:txBody>
      </p:sp>
      <p:sp>
        <p:nvSpPr>
          <p:cNvPr id="14" name="文字方塊 13"/>
          <p:cNvSpPr txBox="1"/>
          <p:nvPr userDrawn="1"/>
        </p:nvSpPr>
        <p:spPr>
          <a:xfrm>
            <a:off x="583686" y="4910208"/>
            <a:ext cx="10808113" cy="338554"/>
          </a:xfrm>
          <a:prstGeom prst="rect">
            <a:avLst/>
          </a:prstGeom>
          <a:noFill/>
        </p:spPr>
        <p:txBody>
          <a:bodyPr wrap="square" rtlCol="0">
            <a:spAutoFit/>
          </a:bodyPr>
          <a:lstStyle/>
          <a:p>
            <a:r>
              <a:rPr lang="en-US" altLang="zh-TW" sz="1600" spc="200" dirty="0" smtClean="0">
                <a:solidFill>
                  <a:srgbClr val="00437A"/>
                </a:solidFill>
                <a:latin typeface="+mj-lt"/>
                <a:ea typeface="標楷體" panose="02010601000101010101" pitchFamily="65" charset="-120"/>
              </a:rPr>
              <a:t>GMI Main product promotion market</a:t>
            </a:r>
            <a:endParaRPr lang="zh-TW" altLang="en-US" sz="1600" spc="200" dirty="0">
              <a:solidFill>
                <a:srgbClr val="00437A"/>
              </a:solidFill>
              <a:latin typeface="+mj-lt"/>
              <a:ea typeface="標楷體" panose="02010601000101010101" pitchFamily="65" charset="-12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000">
              <a:schemeClr val="bg1"/>
            </a:gs>
            <a:gs pos="0">
              <a:srgbClr val="2F5496">
                <a:alpha val="92000"/>
                <a:lumMod val="10000"/>
                <a:lumOff val="90000"/>
              </a:srgbClr>
            </a:gs>
          </a:gsLst>
          <a:lin ang="16200000" scaled="0"/>
          <a:tileRect/>
        </a:gradFill>
        <a:effectLst/>
      </p:bgPr>
    </p:bg>
    <p:spTree>
      <p:nvGrpSpPr>
        <p:cNvPr id="1" name="Shape 9"/>
        <p:cNvGrpSpPr/>
        <p:nvPr/>
      </p:nvGrpSpPr>
      <p:grpSpPr>
        <a:xfrm>
          <a:off x="0" y="0"/>
          <a:ext cx="0" cy="0"/>
          <a:chOff x="0" y="0"/>
          <a:chExt cx="0" cy="0"/>
        </a:xfrm>
      </p:grpSpPr>
      <p:sp>
        <p:nvSpPr>
          <p:cNvPr id="3" name="投影片編號版面配置區 2"/>
          <p:cNvSpPr>
            <a:spLocks noGrp="1"/>
          </p:cNvSpPr>
          <p:nvPr>
            <p:ph type="sldNum" sz="quarter" idx="4"/>
          </p:nvPr>
        </p:nvSpPr>
        <p:spPr>
          <a:xfrm>
            <a:off x="9224963" y="6313486"/>
            <a:ext cx="2743200" cy="365125"/>
          </a:xfrm>
          <a:prstGeom prst="rect">
            <a:avLst/>
          </a:prstGeom>
        </p:spPr>
        <p:txBody>
          <a:bodyPr vert="horz" lIns="91440" tIns="45720" rIns="91440" bIns="45720" rtlCol="0" anchor="ctr"/>
          <a:lstStyle>
            <a:lvl1pPr algn="r">
              <a:defRPr sz="2000">
                <a:solidFill>
                  <a:schemeClr val="tx1">
                    <a:lumMod val="85000"/>
                    <a:lumOff val="15000"/>
                  </a:schemeClr>
                </a:solidFill>
                <a:latin typeface="Tw Cen MT" panose="020B0602020104020603" pitchFamily="34" charset="0"/>
              </a:defRPr>
            </a:lvl1pPr>
          </a:lstStyle>
          <a:p>
            <a:fld id="{17418524-6E3D-4C7D-825F-6BE45E2CD165}" type="slidenum">
              <a:rPr lang="zh-TW" altLang="en-US" smtClean="0"/>
              <a:t>‹#›</a:t>
            </a:fld>
            <a:endParaRPr lang="zh-TW" altLang="en-US"/>
          </a:p>
        </p:txBody>
      </p:sp>
      <p:sp>
        <p:nvSpPr>
          <p:cNvPr id="6" name="頁尾版面配置區 5"/>
          <p:cNvSpPr>
            <a:spLocks noGrp="1"/>
          </p:cNvSpPr>
          <p:nvPr>
            <p:ph type="ftr" sz="quarter" idx="3"/>
          </p:nvPr>
        </p:nvSpPr>
        <p:spPr>
          <a:xfrm>
            <a:off x="0" y="6356350"/>
            <a:ext cx="12192000" cy="365125"/>
          </a:xfrm>
          <a:prstGeom prst="rect">
            <a:avLst/>
          </a:prstGeom>
        </p:spPr>
        <p:txBody>
          <a:bodyPr vert="horz" lIns="91440" tIns="45720" rIns="91440" bIns="45720" rtlCol="0" anchor="ctr"/>
          <a:lstStyle>
            <a:lvl1pPr algn="ctr">
              <a:defRPr sz="1200" spc="100" baseline="0">
                <a:solidFill>
                  <a:schemeClr val="tx1">
                    <a:tint val="75000"/>
                  </a:schemeClr>
                </a:solidFill>
                <a:latin typeface="Malgun Gothic" panose="020B0503020000020004" pitchFamily="34" charset="-127"/>
                <a:ea typeface="Malgun Gothic" panose="020B0503020000020004" pitchFamily="34" charset="-127"/>
                <a:cs typeface="Arial" panose="020B0604020202090204" pitchFamily="34" charset="0"/>
              </a:defRPr>
            </a:lvl1pPr>
          </a:lstStyle>
          <a:p>
            <a:r>
              <a:rPr lang="en-US" altLang="zh-TW"/>
              <a:t>GMI</a:t>
            </a:r>
            <a:r>
              <a:rPr lang="zh-TW" altLang="en-US"/>
              <a:t>  </a:t>
            </a:r>
            <a:r>
              <a:rPr lang="en-US" altLang="zh-TW"/>
              <a:t>Technology Inc. (3312)</a:t>
            </a:r>
            <a:endParaRPr lang="zh-TW" altLang="en-US"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20.jpeg"/><Relationship Id="rId11" Type="http://schemas.openxmlformats.org/officeDocument/2006/relationships/image" Target="../media/image25.png"/><Relationship Id="rId5" Type="http://schemas.openxmlformats.org/officeDocument/2006/relationships/image" Target="../media/image19.jpeg"/><Relationship Id="rId10" Type="http://schemas.openxmlformats.org/officeDocument/2006/relationships/image" Target="../media/image24.png"/><Relationship Id="rId4" Type="http://schemas.openxmlformats.org/officeDocument/2006/relationships/image" Target="../media/image18.jpeg"/><Relationship Id="rId9" Type="http://schemas.openxmlformats.org/officeDocument/2006/relationships/image" Target="../media/image23.jpeg"/></Relationships>
</file>

<file path=ppt/slides/_rels/slide16.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png"/><Relationship Id="rId1" Type="http://schemas.openxmlformats.org/officeDocument/2006/relationships/slideLayout" Target="../slideLayouts/slideLayout8.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8" name="Google Shape;186;p3"/>
          <p:cNvSpPr/>
          <p:nvPr/>
        </p:nvSpPr>
        <p:spPr>
          <a:xfrm>
            <a:off x="-1305192" y="2527812"/>
            <a:ext cx="12519351" cy="1374695"/>
          </a:xfrm>
          <a:prstGeom prst="rect">
            <a:avLst/>
          </a:prstGeom>
          <a:noFill/>
          <a:ln>
            <a:noFill/>
          </a:ln>
        </p:spPr>
        <p:txBody>
          <a:bodyPr spcFirstLastPara="1" wrap="square" lIns="91425" tIns="45700" rIns="91425" bIns="45700" anchor="t" anchorCtr="0">
            <a:spAutoFit/>
          </a:bodyPr>
          <a:lstStyle/>
          <a:p>
            <a:pPr marL="0" marR="0" lvl="0" indent="0" algn="r" rtl="0">
              <a:lnSpc>
                <a:spcPts val="5000"/>
              </a:lnSpc>
              <a:spcBef>
                <a:spcPts val="0"/>
              </a:spcBef>
              <a:spcAft>
                <a:spcPts val="0"/>
              </a:spcAft>
              <a:buNone/>
            </a:pPr>
            <a:r>
              <a:rPr lang="en-US" altLang="zh-TW" sz="3200" b="1" spc="800" dirty="0" smtClean="0">
                <a:solidFill>
                  <a:srgbClr val="0C0C0C"/>
                </a:solidFill>
                <a:latin typeface="+mj-lt"/>
                <a:ea typeface="標楷體" panose="02010601000101010101" pitchFamily="65" charset="-120"/>
                <a:sym typeface="Arial" panose="020B0604020202090204"/>
              </a:rPr>
              <a:t>GMI</a:t>
            </a:r>
            <a:r>
              <a:rPr lang="zh-TW" altLang="en-US" sz="3200" b="1" spc="800" dirty="0" smtClean="0">
                <a:solidFill>
                  <a:srgbClr val="0C0C0C"/>
                </a:solidFill>
                <a:latin typeface="+mj-lt"/>
                <a:ea typeface="標楷體" panose="02010601000101010101" pitchFamily="65" charset="-120"/>
                <a:sym typeface="Arial" panose="020B0604020202090204"/>
              </a:rPr>
              <a:t> </a:t>
            </a:r>
            <a:r>
              <a:rPr lang="en-US" altLang="zh-TW" sz="3200" b="1" spc="800" dirty="0" smtClean="0">
                <a:solidFill>
                  <a:srgbClr val="0C0C0C"/>
                </a:solidFill>
                <a:latin typeface="+mj-lt"/>
                <a:ea typeface="標楷體" panose="02010601000101010101" pitchFamily="65" charset="-120"/>
                <a:sym typeface="Arial" panose="020B0604020202090204"/>
              </a:rPr>
              <a:t>Technology(3312)</a:t>
            </a:r>
            <a:endParaRPr lang="en-US" altLang="zh-TW" sz="3200" b="1" spc="800" dirty="0">
              <a:solidFill>
                <a:srgbClr val="0C0C0C"/>
              </a:solidFill>
              <a:latin typeface="+mj-lt"/>
              <a:ea typeface="標楷體" panose="02010601000101010101" pitchFamily="65" charset="-120"/>
            </a:endParaRPr>
          </a:p>
          <a:p>
            <a:pPr marL="0" marR="0" lvl="0" indent="0" algn="r" rtl="0">
              <a:lnSpc>
                <a:spcPts val="5000"/>
              </a:lnSpc>
              <a:spcBef>
                <a:spcPts val="0"/>
              </a:spcBef>
              <a:spcAft>
                <a:spcPts val="0"/>
              </a:spcAft>
              <a:buNone/>
            </a:pPr>
            <a:r>
              <a:rPr lang="en-US" altLang="zh-TW" sz="2800" b="1" spc="700" dirty="0" smtClean="0">
                <a:solidFill>
                  <a:srgbClr val="0C0C0C"/>
                </a:solidFill>
                <a:latin typeface="+mj-lt"/>
                <a:ea typeface="標楷體" panose="02010601000101010101" pitchFamily="65" charset="-120"/>
                <a:sym typeface="Arial" panose="020B0604020202090204"/>
              </a:rPr>
              <a:t>2021 Second Quarter Earnings Conference </a:t>
            </a:r>
            <a:endParaRPr lang="zh-TW" altLang="en-US" sz="2800" b="1" spc="700" dirty="0">
              <a:solidFill>
                <a:srgbClr val="0C0C0C"/>
              </a:solidFill>
              <a:latin typeface="+mj-lt"/>
              <a:ea typeface="標楷體" panose="02010601000101010101" pitchFamily="65" charset="-120"/>
              <a:sym typeface="Arial" panose="020B0604020202090204"/>
            </a:endParaRPr>
          </a:p>
        </p:txBody>
      </p:sp>
      <p:sp>
        <p:nvSpPr>
          <p:cNvPr id="161" name="Google Shape;161;p1"/>
          <p:cNvSpPr txBox="1"/>
          <p:nvPr/>
        </p:nvSpPr>
        <p:spPr>
          <a:xfrm>
            <a:off x="7106412" y="-3924483"/>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Arial" panose="020B0604020202090204"/>
              <a:ea typeface="Arial" panose="020B0604020202090204"/>
              <a:cs typeface="Arial" panose="020B0604020202090204"/>
              <a:sym typeface="Arial" panose="020B0604020202090204"/>
            </a:endParaRPr>
          </a:p>
        </p:txBody>
      </p:sp>
      <p:sp>
        <p:nvSpPr>
          <p:cNvPr id="162" name="Google Shape;162;p1"/>
          <p:cNvSpPr txBox="1"/>
          <p:nvPr/>
        </p:nvSpPr>
        <p:spPr>
          <a:xfrm>
            <a:off x="13314706" y="-2769451"/>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Arial" panose="020B0604020202090204"/>
              <a:ea typeface="Arial" panose="020B0604020202090204"/>
              <a:cs typeface="Arial" panose="020B0604020202090204"/>
              <a:sym typeface="Arial" panose="020B0604020202090204"/>
            </a:endParaRPr>
          </a:p>
        </p:txBody>
      </p:sp>
      <p:cxnSp>
        <p:nvCxnSpPr>
          <p:cNvPr id="4" name="直線接點 3"/>
          <p:cNvCxnSpPr/>
          <p:nvPr/>
        </p:nvCxnSpPr>
        <p:spPr>
          <a:xfrm>
            <a:off x="11270863" y="2394115"/>
            <a:ext cx="0" cy="1513851"/>
          </a:xfrm>
          <a:prstGeom prst="line">
            <a:avLst/>
          </a:prstGeom>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a:xfrm>
            <a:off x="1790968" y="4701409"/>
            <a:ext cx="9878518" cy="1169551"/>
          </a:xfrm>
          <a:prstGeom prst="rect">
            <a:avLst/>
          </a:prstGeom>
          <a:noFill/>
        </p:spPr>
        <p:txBody>
          <a:bodyPr wrap="square">
            <a:spAutoFit/>
          </a:bodyPr>
          <a:lstStyle/>
          <a:p>
            <a:pPr marR="0" lvl="0" algn="just" rtl="0">
              <a:lnSpc>
                <a:spcPts val="2800"/>
              </a:lnSpc>
              <a:spcBef>
                <a:spcPts val="0"/>
              </a:spcBef>
              <a:spcAft>
                <a:spcPts val="0"/>
              </a:spcAft>
              <a:buClr>
                <a:schemeClr val="bg1">
                  <a:lumMod val="65000"/>
                </a:schemeClr>
              </a:buClr>
              <a:buSzPct val="80000"/>
            </a:pPr>
            <a:r>
              <a:rPr lang="en-US" sz="2000" spc="200" dirty="0" smtClean="0">
                <a:solidFill>
                  <a:schemeClr val="tx1"/>
                </a:solidFill>
                <a:latin typeface="+mj-lt"/>
                <a:ea typeface="標楷體" panose="02010601000101010101" pitchFamily="65" charset="-120"/>
                <a:cs typeface="Malgun Gothic Semilight" panose="020B0502040204020203" pitchFamily="34" charset="-120"/>
              </a:rPr>
              <a:t>Mana Chiang, Head of sales</a:t>
            </a:r>
            <a:r>
              <a:rPr sz="2000" spc="200" dirty="0" smtClean="0">
                <a:solidFill>
                  <a:schemeClr val="tx1"/>
                </a:solidFill>
                <a:latin typeface="+mj-lt"/>
                <a:ea typeface="標楷體" panose="02010601000101010101" pitchFamily="65" charset="-120"/>
                <a:cs typeface="Malgun Gothic Semilight" panose="020B0502040204020203" pitchFamily="34" charset="-120"/>
              </a:rPr>
              <a:t> </a:t>
            </a:r>
            <a:r>
              <a:rPr lang="en-US" sz="2000" spc="200" dirty="0">
                <a:solidFill>
                  <a:schemeClr val="tx1"/>
                </a:solidFill>
                <a:latin typeface="+mj-lt"/>
                <a:ea typeface="標楷體" panose="02010601000101010101" pitchFamily="65" charset="-120"/>
                <a:cs typeface="Malgun Gothic Semilight" panose="020B0502040204020203" pitchFamily="34" charset="-120"/>
              </a:rPr>
              <a:t>/</a:t>
            </a:r>
            <a:r>
              <a:rPr sz="2000" spc="200" dirty="0">
                <a:solidFill>
                  <a:schemeClr val="tx1"/>
                </a:solidFill>
                <a:latin typeface="+mj-lt"/>
                <a:ea typeface="標楷體" panose="02010601000101010101" pitchFamily="65" charset="-120"/>
                <a:cs typeface="Malgun Gothic Semilight" panose="020B0502040204020203" pitchFamily="34" charset="-120"/>
              </a:rPr>
              <a:t> </a:t>
            </a:r>
            <a:r>
              <a:rPr lang="en-US" sz="2000" spc="200" dirty="0" smtClean="0">
                <a:solidFill>
                  <a:schemeClr val="tx1"/>
                </a:solidFill>
                <a:latin typeface="+mj-lt"/>
                <a:ea typeface="標楷體" panose="02010601000101010101" pitchFamily="65" charset="-120"/>
                <a:cs typeface="Malgun Gothic Semilight" panose="020B0502040204020203" pitchFamily="34" charset="-120"/>
              </a:rPr>
              <a:t>Peggy Yeh, Manager Office Operator</a:t>
            </a:r>
            <a:r>
              <a:rPr sz="2000" spc="200" dirty="0" smtClean="0">
                <a:solidFill>
                  <a:schemeClr val="tx1"/>
                </a:solidFill>
                <a:latin typeface="+mj-lt"/>
                <a:ea typeface="標楷體" panose="02010601000101010101" pitchFamily="65" charset="-120"/>
                <a:cs typeface="Malgun Gothic Semilight" panose="020B0502040204020203" pitchFamily="34" charset="-120"/>
              </a:rPr>
              <a:t> </a:t>
            </a:r>
            <a:endParaRPr lang="en-US" sz="2000" spc="200" dirty="0" smtClean="0">
              <a:solidFill>
                <a:schemeClr val="tx1"/>
              </a:solidFill>
              <a:latin typeface="+mj-lt"/>
              <a:ea typeface="標楷體" panose="02010601000101010101" pitchFamily="65" charset="-120"/>
              <a:cs typeface="Malgun Gothic Semilight" panose="020B0502040204020203" pitchFamily="34" charset="-120"/>
            </a:endParaRPr>
          </a:p>
          <a:p>
            <a:pPr marR="0" lvl="0" algn="just" rtl="0">
              <a:lnSpc>
                <a:spcPts val="2800"/>
              </a:lnSpc>
              <a:spcBef>
                <a:spcPts val="0"/>
              </a:spcBef>
              <a:spcAft>
                <a:spcPts val="0"/>
              </a:spcAft>
              <a:buClr>
                <a:schemeClr val="bg1">
                  <a:lumMod val="65000"/>
                </a:schemeClr>
              </a:buClr>
              <a:buSzPct val="80000"/>
            </a:pPr>
            <a:r>
              <a:rPr lang="en-US" sz="2000" spc="200" dirty="0" smtClean="0">
                <a:solidFill>
                  <a:schemeClr val="tx1"/>
                </a:solidFill>
                <a:latin typeface="+mj-lt"/>
                <a:ea typeface="標楷體" panose="02010601000101010101" pitchFamily="65" charset="-120"/>
                <a:cs typeface="Malgun Gothic Semilight" panose="020B0502040204020203" pitchFamily="34" charset="-120"/>
              </a:rPr>
              <a:t>Ivan Liu, CEO /</a:t>
            </a:r>
            <a:r>
              <a:rPr sz="2000" spc="200" dirty="0" smtClean="0">
                <a:solidFill>
                  <a:schemeClr val="tx1"/>
                </a:solidFill>
                <a:latin typeface="+mj-lt"/>
                <a:ea typeface="標楷體" panose="02010601000101010101" pitchFamily="65" charset="-120"/>
                <a:cs typeface="Malgun Gothic Semilight" panose="020B0502040204020203" pitchFamily="34" charset="-120"/>
              </a:rPr>
              <a:t> </a:t>
            </a:r>
            <a:r>
              <a:rPr lang="en-US" sz="2000" spc="200" dirty="0" smtClean="0">
                <a:solidFill>
                  <a:schemeClr val="tx1"/>
                </a:solidFill>
                <a:latin typeface="+mj-lt"/>
                <a:ea typeface="標楷體" panose="02010601000101010101" pitchFamily="65" charset="-120"/>
                <a:cs typeface="Malgun Gothic Semilight" panose="020B0502040204020203" pitchFamily="34" charset="-120"/>
              </a:rPr>
              <a:t>Jason Lin, CFO</a:t>
            </a:r>
            <a:endParaRPr lang="en-US" altLang="zh-TW" sz="2000" spc="200" dirty="0">
              <a:solidFill>
                <a:schemeClr val="tx1"/>
              </a:solidFill>
              <a:latin typeface="+mj-lt"/>
              <a:ea typeface="標楷體" panose="02010601000101010101" pitchFamily="65" charset="-120"/>
              <a:cs typeface="Malgun Gothic Semilight" panose="020B0502040204020203" pitchFamily="34" charset="-120"/>
            </a:endParaRPr>
          </a:p>
          <a:p>
            <a:pPr marR="0" lvl="0" algn="just" rtl="0">
              <a:lnSpc>
                <a:spcPts val="2800"/>
              </a:lnSpc>
              <a:spcBef>
                <a:spcPts val="0"/>
              </a:spcBef>
              <a:spcAft>
                <a:spcPts val="0"/>
              </a:spcAft>
              <a:buClr>
                <a:schemeClr val="bg1">
                  <a:lumMod val="65000"/>
                </a:schemeClr>
              </a:buClr>
              <a:buSzPct val="80000"/>
            </a:pPr>
            <a:r>
              <a:rPr lang="en-US" altLang="zh-TW" sz="2000" spc="200" dirty="0" smtClean="0">
                <a:solidFill>
                  <a:schemeClr val="tx1"/>
                </a:solidFill>
                <a:latin typeface="+mj-lt"/>
                <a:ea typeface="標楷體" panose="02010601000101010101" pitchFamily="65" charset="-120"/>
                <a:cs typeface="Malgun Gothic Semilight" panose="020B0502040204020203" pitchFamily="34" charset="-120"/>
              </a:rPr>
              <a:t>Date:</a:t>
            </a:r>
            <a:r>
              <a:rPr lang="zh-TW" altLang="en-US" sz="2000" spc="200" dirty="0" smtClean="0">
                <a:solidFill>
                  <a:schemeClr val="tx1"/>
                </a:solidFill>
                <a:latin typeface="+mj-lt"/>
                <a:ea typeface="標楷體" panose="02010601000101010101" pitchFamily="65" charset="-120"/>
                <a:cs typeface="Malgun Gothic Semilight" panose="020B0502040204020203" pitchFamily="34" charset="-120"/>
              </a:rPr>
              <a:t> </a:t>
            </a:r>
            <a:r>
              <a:rPr lang="en-US" altLang="zh-TW" sz="2000" spc="200" dirty="0">
                <a:solidFill>
                  <a:schemeClr val="tx1"/>
                </a:solidFill>
                <a:latin typeface="+mj-lt"/>
                <a:ea typeface="標楷體" panose="02010601000101010101" pitchFamily="65" charset="-120"/>
                <a:cs typeface="Malgun Gothic Semilight" panose="020B0502040204020203" pitchFamily="34" charset="-120"/>
              </a:rPr>
              <a:t>2021/08/20</a:t>
            </a:r>
          </a:p>
        </p:txBody>
      </p:sp>
      <p:pic>
        <p:nvPicPr>
          <p:cNvPr id="19" name="圖片 18"/>
          <p:cNvPicPr>
            <a:picLocks noChangeAspect="1"/>
          </p:cNvPicPr>
          <p:nvPr/>
        </p:nvPicPr>
        <p:blipFill rotWithShape="1">
          <a:blip r:embed="rId3">
            <a:extLst>
              <a:ext uri="{28A0092B-C50C-407E-A947-70E740481C1C}">
                <a14:useLocalDpi xmlns:a14="http://schemas.microsoft.com/office/drawing/2010/main" val="0"/>
              </a:ext>
            </a:extLst>
          </a:blip>
          <a:srcRect l="-1" r="-5262"/>
          <a:stretch>
            <a:fillRect/>
          </a:stretch>
        </p:blipFill>
        <p:spPr>
          <a:xfrm>
            <a:off x="8090794" y="728764"/>
            <a:ext cx="3123365" cy="1118214"/>
          </a:xfrm>
          <a:prstGeom prst="rect">
            <a:avLst/>
          </a:prstGeom>
        </p:spPr>
      </p:pic>
    </p:spTree>
    <p:extLst>
      <p:ext uri="{BB962C8B-B14F-4D97-AF65-F5344CB8AC3E}">
        <p14:creationId xmlns:p14="http://schemas.microsoft.com/office/powerpoint/2010/main" val="26097167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Google Shape;179;p2"/>
          <p:cNvCxnSpPr/>
          <p:nvPr/>
        </p:nvCxnSpPr>
        <p:spPr>
          <a:xfrm flipH="1">
            <a:off x="1" y="1126132"/>
            <a:ext cx="12191999" cy="0"/>
          </a:xfrm>
          <a:prstGeom prst="straightConnector1">
            <a:avLst/>
          </a:prstGeom>
          <a:noFill/>
          <a:ln w="12700" cap="flat" cmpd="sng">
            <a:solidFill>
              <a:srgbClr val="74D1EA">
                <a:alpha val="27843"/>
              </a:srgbClr>
            </a:solidFill>
            <a:prstDash val="solid"/>
            <a:miter lim="800000"/>
            <a:headEnd type="none" w="sm" len="sm"/>
            <a:tailEnd type="none" w="sm" len="sm"/>
          </a:ln>
        </p:spPr>
      </p:cxnSp>
      <p:sp>
        <p:nvSpPr>
          <p:cNvPr id="6" name="投影片編號版面配置區 5"/>
          <p:cNvSpPr>
            <a:spLocks noGrp="1"/>
          </p:cNvSpPr>
          <p:nvPr>
            <p:ph type="sldNum" sz="quarter" idx="4294967295"/>
          </p:nvPr>
        </p:nvSpPr>
        <p:spPr>
          <a:xfrm>
            <a:off x="9224963" y="6301516"/>
            <a:ext cx="2743200" cy="365125"/>
          </a:xfrm>
        </p:spPr>
        <p:txBody>
          <a:bodyPr/>
          <a:lstStyle/>
          <a:p>
            <a:fld id="{17418524-6E3D-4C7D-825F-6BE45E2CD165}" type="slidenum">
              <a:rPr lang="zh-TW" altLang="en-US" smtClean="0"/>
              <a:t>10</a:t>
            </a:fld>
            <a:endParaRPr lang="zh-TW" altLang="en-US"/>
          </a:p>
        </p:txBody>
      </p:sp>
      <p:sp>
        <p:nvSpPr>
          <p:cNvPr id="53" name="投影片編號版面配置區 2"/>
          <p:cNvSpPr txBox="1"/>
          <p:nvPr/>
        </p:nvSpPr>
        <p:spPr>
          <a:xfrm>
            <a:off x="9224963" y="6301516"/>
            <a:ext cx="2743200"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panose="020B0604020202090204"/>
              <a:defRPr sz="2000" b="0" i="0" u="none" strike="noStrike" cap="none">
                <a:solidFill>
                  <a:schemeClr val="tx1">
                    <a:lumMod val="85000"/>
                    <a:lumOff val="15000"/>
                  </a:schemeClr>
                </a:solidFill>
                <a:latin typeface="Tw Cen MT" panose="020B0602020104020603" pitchFamily="34" charset="0"/>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a:lstStyle>
          <a:p>
            <a:fld id="{17418524-6E3D-4C7D-825F-6BE45E2CD165}" type="slidenum">
              <a:rPr lang="zh-TW" altLang="en-US" smtClean="0"/>
              <a:t>10</a:t>
            </a:fld>
            <a:endParaRPr lang="zh-TW" altLang="en-US" dirty="0"/>
          </a:p>
        </p:txBody>
      </p:sp>
      <p:sp>
        <p:nvSpPr>
          <p:cNvPr id="55" name="Google Shape;186;p3"/>
          <p:cNvSpPr/>
          <p:nvPr/>
        </p:nvSpPr>
        <p:spPr>
          <a:xfrm>
            <a:off x="807521" y="549939"/>
            <a:ext cx="9241353" cy="464189"/>
          </a:xfrm>
          <a:prstGeom prst="rect">
            <a:avLst/>
          </a:prstGeom>
          <a:noFill/>
          <a:ln>
            <a:noFill/>
          </a:ln>
        </p:spPr>
        <p:txBody>
          <a:bodyPr spcFirstLastPara="1" wrap="square" lIns="91425" tIns="45700" rIns="91425" bIns="45700" anchor="t" anchorCtr="0">
            <a:spAutoFit/>
          </a:bodyPr>
          <a:lstStyle/>
          <a:p>
            <a:pPr lvl="0">
              <a:lnSpc>
                <a:spcPts val="2880"/>
              </a:lnSpc>
              <a:defRPr/>
            </a:pPr>
            <a:r>
              <a:rPr lang="en-US" altLang="zh-TW" sz="2300" b="1" spc="200" dirty="0">
                <a:cs typeface="Tahoma" panose="020B0804030504040204" pitchFamily="34" charset="0"/>
                <a:sym typeface="+mn-ea"/>
              </a:rPr>
              <a:t>Financial- Consolidated Income Statement- Quarterly</a:t>
            </a:r>
            <a:endParaRPr lang="zh-TW" altLang="en-US" sz="2300" b="1" spc="200" baseline="0" dirty="0">
              <a:solidFill>
                <a:srgbClr val="0C0C0C"/>
              </a:solidFill>
              <a:latin typeface="標楷體" panose="02010601000101010101" pitchFamily="65" charset="-120"/>
              <a:ea typeface="標楷體" panose="02010601000101010101" pitchFamily="65" charset="-120"/>
              <a:cs typeface="Nirmala UI" panose="020B0502040204020203" pitchFamily="34" charset="0"/>
            </a:endParaRPr>
          </a:p>
        </p:txBody>
      </p:sp>
      <p:pic>
        <p:nvPicPr>
          <p:cNvPr id="56" name="圖片 55"/>
          <p:cNvPicPr>
            <a:picLocks noChangeAspect="1"/>
          </p:cNvPicPr>
          <p:nvPr/>
        </p:nvPicPr>
        <p:blipFill rotWithShape="1">
          <a:blip r:embed="rId2">
            <a:extLst>
              <a:ext uri="{28A0092B-C50C-407E-A947-70E740481C1C}">
                <a14:useLocalDpi xmlns:a14="http://schemas.microsoft.com/office/drawing/2010/main" val="0"/>
              </a:ext>
            </a:extLst>
          </a:blip>
          <a:srcRect l="-1" r="-4163" b="-2917"/>
          <a:stretch>
            <a:fillRect/>
          </a:stretch>
        </p:blipFill>
        <p:spPr>
          <a:xfrm>
            <a:off x="9722086" y="404663"/>
            <a:ext cx="1974954" cy="735367"/>
          </a:xfrm>
          <a:prstGeom prst="rect">
            <a:avLst/>
          </a:prstGeom>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424" y="1635260"/>
            <a:ext cx="10657184" cy="503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矩形 8"/>
          <p:cNvSpPr/>
          <p:nvPr/>
        </p:nvSpPr>
        <p:spPr>
          <a:xfrm>
            <a:off x="911424" y="1141336"/>
            <a:ext cx="2042547" cy="338554"/>
          </a:xfrm>
          <a:prstGeom prst="rect">
            <a:avLst/>
          </a:prstGeom>
        </p:spPr>
        <p:txBody>
          <a:bodyPr wrap="none">
            <a:spAutoFit/>
          </a:bodyPr>
          <a:lstStyle/>
          <a:p>
            <a:r>
              <a:rPr lang="en-US" altLang="zh-TW" sz="1600" b="1" dirty="0"/>
              <a:t>(In NT$ thousands)</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投影片編號版面配置區 2"/>
          <p:cNvSpPr txBox="1"/>
          <p:nvPr/>
        </p:nvSpPr>
        <p:spPr>
          <a:xfrm>
            <a:off x="9224963" y="6313486"/>
            <a:ext cx="2743200"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panose="020B0604020202090204"/>
              <a:defRPr sz="2000" b="0" i="0" u="none" strike="noStrike" cap="none">
                <a:solidFill>
                  <a:schemeClr val="tx1">
                    <a:lumMod val="85000"/>
                    <a:lumOff val="15000"/>
                  </a:schemeClr>
                </a:solidFill>
                <a:latin typeface="Tw Cen MT" panose="020B0602020104020603" pitchFamily="34" charset="0"/>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a:lstStyle>
          <a:p>
            <a:fld id="{17418524-6E3D-4C7D-825F-6BE45E2CD165}" type="slidenum">
              <a:rPr lang="zh-TW" altLang="en-US" smtClean="0"/>
              <a:t>11</a:t>
            </a:fld>
            <a:endParaRPr lang="zh-TW" altLang="en-US"/>
          </a:p>
        </p:txBody>
      </p:sp>
      <p:sp>
        <p:nvSpPr>
          <p:cNvPr id="74" name="Google Shape;186;p3"/>
          <p:cNvSpPr/>
          <p:nvPr/>
        </p:nvSpPr>
        <p:spPr>
          <a:xfrm>
            <a:off x="807522" y="548054"/>
            <a:ext cx="8914564" cy="464189"/>
          </a:xfrm>
          <a:prstGeom prst="rect">
            <a:avLst/>
          </a:prstGeom>
          <a:noFill/>
          <a:ln>
            <a:noFill/>
          </a:ln>
        </p:spPr>
        <p:txBody>
          <a:bodyPr spcFirstLastPara="1" wrap="square" lIns="91425" tIns="45700" rIns="91425" bIns="45700" anchor="t" anchorCtr="0">
            <a:spAutoFit/>
          </a:bodyPr>
          <a:lstStyle/>
          <a:p>
            <a:pPr lvl="0">
              <a:lnSpc>
                <a:spcPts val="2880"/>
              </a:lnSpc>
              <a:defRPr/>
            </a:pPr>
            <a:r>
              <a:rPr lang="en-US" altLang="zh-TW" sz="2400" b="1" spc="200" dirty="0">
                <a:cs typeface="Tahoma" panose="020B0804030504040204" pitchFamily="34" charset="0"/>
                <a:sym typeface="+mn-ea"/>
              </a:rPr>
              <a:t>Financial-Consolidated Income Statement - Yearly</a:t>
            </a:r>
            <a:endParaRPr lang="zh-TW" altLang="en-US" sz="2400" b="1" spc="200" baseline="0" dirty="0">
              <a:solidFill>
                <a:srgbClr val="0C0C0C"/>
              </a:solidFill>
              <a:latin typeface="標楷體" panose="02010601000101010101" pitchFamily="65" charset="-120"/>
              <a:ea typeface="標楷體" panose="02010601000101010101" pitchFamily="65" charset="-120"/>
              <a:cs typeface="Nirmala UI" panose="020B0502040204020203" pitchFamily="34" charset="0"/>
            </a:endParaRPr>
          </a:p>
        </p:txBody>
      </p:sp>
      <p:cxnSp>
        <p:nvCxnSpPr>
          <p:cNvPr id="60" name="Google Shape;179;p2"/>
          <p:cNvCxnSpPr/>
          <p:nvPr/>
        </p:nvCxnSpPr>
        <p:spPr>
          <a:xfrm>
            <a:off x="0" y="1128790"/>
            <a:ext cx="12192000" cy="0"/>
          </a:xfrm>
          <a:prstGeom prst="straightConnector1">
            <a:avLst/>
          </a:prstGeom>
          <a:noFill/>
          <a:ln w="12700" cap="flat" cmpd="sng">
            <a:solidFill>
              <a:srgbClr val="74D1EA">
                <a:alpha val="27843"/>
              </a:srgbClr>
            </a:solidFill>
            <a:prstDash val="solid"/>
            <a:miter lim="800000"/>
            <a:headEnd type="none" w="sm" len="sm"/>
            <a:tailEnd type="none" w="sm" len="sm"/>
          </a:ln>
        </p:spPr>
      </p:cxnSp>
      <p:sp>
        <p:nvSpPr>
          <p:cNvPr id="4" name="投影片編號版面配置區 3"/>
          <p:cNvSpPr>
            <a:spLocks noGrp="1"/>
          </p:cNvSpPr>
          <p:nvPr>
            <p:ph type="sldNum" sz="quarter" idx="4294967295"/>
          </p:nvPr>
        </p:nvSpPr>
        <p:spPr>
          <a:xfrm>
            <a:off x="9224963" y="6313486"/>
            <a:ext cx="2743200" cy="365125"/>
          </a:xfrm>
        </p:spPr>
        <p:txBody>
          <a:bodyPr/>
          <a:lstStyle/>
          <a:p>
            <a:fld id="{17418524-6E3D-4C7D-825F-6BE45E2CD165}" type="slidenum">
              <a:rPr lang="zh-TW" altLang="en-US" smtClean="0"/>
              <a:t>11</a:t>
            </a:fld>
            <a:endParaRPr lang="zh-TW" altLang="en-US" dirty="0"/>
          </a:p>
        </p:txBody>
      </p:sp>
      <p:pic>
        <p:nvPicPr>
          <p:cNvPr id="79" name="圖片 78"/>
          <p:cNvPicPr>
            <a:picLocks noChangeAspect="1"/>
          </p:cNvPicPr>
          <p:nvPr/>
        </p:nvPicPr>
        <p:blipFill rotWithShape="1">
          <a:blip r:embed="rId2">
            <a:extLst>
              <a:ext uri="{28A0092B-C50C-407E-A947-70E740481C1C}">
                <a14:useLocalDpi xmlns:a14="http://schemas.microsoft.com/office/drawing/2010/main" val="0"/>
              </a:ext>
            </a:extLst>
          </a:blip>
          <a:srcRect l="-1" r="-4163" b="-2917"/>
          <a:stretch>
            <a:fillRect/>
          </a:stretch>
        </p:blipFill>
        <p:spPr>
          <a:xfrm>
            <a:off x="9722086" y="404663"/>
            <a:ext cx="1974954" cy="735367"/>
          </a:xfrm>
          <a:prstGeom prst="rect">
            <a:avLst/>
          </a:prstGeom>
        </p:spPr>
      </p:pic>
      <p:sp>
        <p:nvSpPr>
          <p:cNvPr id="8" name="矩形 7"/>
          <p:cNvSpPr/>
          <p:nvPr/>
        </p:nvSpPr>
        <p:spPr>
          <a:xfrm>
            <a:off x="767408" y="1296706"/>
            <a:ext cx="2042547" cy="338554"/>
          </a:xfrm>
          <a:prstGeom prst="rect">
            <a:avLst/>
          </a:prstGeom>
        </p:spPr>
        <p:txBody>
          <a:bodyPr wrap="none">
            <a:spAutoFit/>
          </a:bodyPr>
          <a:lstStyle/>
          <a:p>
            <a:r>
              <a:rPr lang="en-US" altLang="zh-TW" sz="1600" b="1" dirty="0"/>
              <a:t>(In NT$ thousands)</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408" y="1635260"/>
            <a:ext cx="10585176" cy="5106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Google Shape;179;p2"/>
          <p:cNvCxnSpPr/>
          <p:nvPr/>
        </p:nvCxnSpPr>
        <p:spPr>
          <a:xfrm flipH="1">
            <a:off x="1" y="1116264"/>
            <a:ext cx="12191999" cy="0"/>
          </a:xfrm>
          <a:prstGeom prst="straightConnector1">
            <a:avLst/>
          </a:prstGeom>
          <a:noFill/>
          <a:ln w="12700" cap="flat" cmpd="sng">
            <a:solidFill>
              <a:srgbClr val="74D1EA">
                <a:alpha val="27843"/>
              </a:srgbClr>
            </a:solidFill>
            <a:prstDash val="solid"/>
            <a:miter lim="800000"/>
            <a:headEnd type="none" w="sm" len="sm"/>
            <a:tailEnd type="none" w="sm" len="sm"/>
          </a:ln>
        </p:spPr>
      </p:cxnSp>
      <p:sp>
        <p:nvSpPr>
          <p:cNvPr id="3" name="投影片編號版面配置區 2"/>
          <p:cNvSpPr>
            <a:spLocks noGrp="1"/>
          </p:cNvSpPr>
          <p:nvPr>
            <p:ph type="sldNum" sz="quarter" idx="4294967295"/>
          </p:nvPr>
        </p:nvSpPr>
        <p:spPr>
          <a:xfrm>
            <a:off x="9224963" y="6313486"/>
            <a:ext cx="2743200" cy="365125"/>
          </a:xfrm>
        </p:spPr>
        <p:txBody>
          <a:bodyPr/>
          <a:lstStyle/>
          <a:p>
            <a:fld id="{17418524-6E3D-4C7D-825F-6BE45E2CD165}" type="slidenum">
              <a:rPr lang="zh-TW" altLang="en-US" smtClean="0"/>
              <a:t>12</a:t>
            </a:fld>
            <a:endParaRPr lang="zh-TW" altLang="en-US"/>
          </a:p>
        </p:txBody>
      </p:sp>
      <p:sp>
        <p:nvSpPr>
          <p:cNvPr id="48" name="投影片編號版面配置區 2"/>
          <p:cNvSpPr txBox="1"/>
          <p:nvPr/>
        </p:nvSpPr>
        <p:spPr>
          <a:xfrm>
            <a:off x="9224963" y="6313486"/>
            <a:ext cx="2743200"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panose="020B0604020202090204"/>
              <a:defRPr sz="2000" b="0" i="0" u="none" strike="noStrike" cap="none">
                <a:solidFill>
                  <a:schemeClr val="tx1">
                    <a:lumMod val="85000"/>
                    <a:lumOff val="15000"/>
                  </a:schemeClr>
                </a:solidFill>
                <a:latin typeface="Tw Cen MT" panose="020B0602020104020603" pitchFamily="34" charset="0"/>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a:lstStyle>
          <a:p>
            <a:fld id="{17418524-6E3D-4C7D-825F-6BE45E2CD165}" type="slidenum">
              <a:rPr lang="zh-TW" altLang="en-US" smtClean="0"/>
              <a:t>12</a:t>
            </a:fld>
            <a:endParaRPr lang="zh-TW" altLang="en-US" dirty="0"/>
          </a:p>
        </p:txBody>
      </p:sp>
      <p:pic>
        <p:nvPicPr>
          <p:cNvPr id="50" name="圖片 49"/>
          <p:cNvPicPr>
            <a:picLocks noChangeAspect="1"/>
          </p:cNvPicPr>
          <p:nvPr/>
        </p:nvPicPr>
        <p:blipFill rotWithShape="1">
          <a:blip r:embed="rId3">
            <a:extLst>
              <a:ext uri="{28A0092B-C50C-407E-A947-70E740481C1C}">
                <a14:useLocalDpi xmlns:a14="http://schemas.microsoft.com/office/drawing/2010/main" val="0"/>
              </a:ext>
            </a:extLst>
          </a:blip>
          <a:srcRect l="-1" r="-4163" b="-2917"/>
          <a:stretch>
            <a:fillRect/>
          </a:stretch>
        </p:blipFill>
        <p:spPr>
          <a:xfrm>
            <a:off x="9722086" y="404663"/>
            <a:ext cx="1974954" cy="735367"/>
          </a:xfrm>
          <a:prstGeom prst="rect">
            <a:avLst/>
          </a:prstGeom>
        </p:spPr>
      </p:pic>
      <p:sp>
        <p:nvSpPr>
          <p:cNvPr id="51" name="Google Shape;186;p3"/>
          <p:cNvSpPr/>
          <p:nvPr/>
        </p:nvSpPr>
        <p:spPr>
          <a:xfrm>
            <a:off x="807522" y="548054"/>
            <a:ext cx="8914564" cy="464189"/>
          </a:xfrm>
          <a:prstGeom prst="rect">
            <a:avLst/>
          </a:prstGeom>
          <a:noFill/>
          <a:ln>
            <a:noFill/>
          </a:ln>
        </p:spPr>
        <p:txBody>
          <a:bodyPr spcFirstLastPara="1" wrap="square" lIns="91425" tIns="45700" rIns="91425" bIns="45700" anchor="t" anchorCtr="0">
            <a:spAutoFit/>
          </a:bodyPr>
          <a:lstStyle/>
          <a:p>
            <a:pPr lvl="0">
              <a:lnSpc>
                <a:spcPts val="2880"/>
              </a:lnSpc>
              <a:defRPr/>
            </a:pPr>
            <a:r>
              <a:rPr lang="en-US" altLang="zh-TW" sz="2400" b="1" spc="200" dirty="0">
                <a:cs typeface="Tahoma" panose="020B0804030504040204" pitchFamily="34" charset="0"/>
                <a:sym typeface="+mn-ea"/>
              </a:rPr>
              <a:t>Financial-Consolidated Income Statement - Yearly</a:t>
            </a:r>
            <a:endParaRPr lang="zh-TW" altLang="en-US" sz="1800" b="1" spc="200" baseline="0" dirty="0">
              <a:solidFill>
                <a:srgbClr val="0C0C0C"/>
              </a:solidFill>
              <a:latin typeface="標楷體" panose="02010601000101010101" pitchFamily="65" charset="-120"/>
              <a:ea typeface="標楷體" panose="02010601000101010101" pitchFamily="65" charset="-120"/>
              <a:cs typeface="Nirmala UI" panose="020B0502040204020203" pitchFamily="34" charset="0"/>
            </a:endParaRPr>
          </a:p>
        </p:txBody>
      </p:sp>
      <p:sp>
        <p:nvSpPr>
          <p:cNvPr id="8" name="矩形 7"/>
          <p:cNvSpPr/>
          <p:nvPr/>
        </p:nvSpPr>
        <p:spPr>
          <a:xfrm>
            <a:off x="767408" y="1201456"/>
            <a:ext cx="2042547" cy="338554"/>
          </a:xfrm>
          <a:prstGeom prst="rect">
            <a:avLst/>
          </a:prstGeom>
        </p:spPr>
        <p:txBody>
          <a:bodyPr wrap="none">
            <a:spAutoFit/>
          </a:bodyPr>
          <a:lstStyle/>
          <a:p>
            <a:r>
              <a:rPr lang="en-US" altLang="zh-TW" sz="1600" b="1" dirty="0"/>
              <a:t>(In NT$ thousands)</a:t>
            </a:r>
          </a:p>
        </p:txBody>
      </p:sp>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408" y="1738653"/>
            <a:ext cx="10873208"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字方塊 25"/>
          <p:cNvSpPr txBox="1"/>
          <p:nvPr/>
        </p:nvSpPr>
        <p:spPr>
          <a:xfrm>
            <a:off x="3227380" y="1838093"/>
            <a:ext cx="6593289" cy="1200329"/>
          </a:xfrm>
          <a:prstGeom prst="rect">
            <a:avLst/>
          </a:prstGeom>
          <a:noFill/>
        </p:spPr>
        <p:txBody>
          <a:bodyPr wrap="square">
            <a:spAutoFit/>
          </a:bodyPr>
          <a:lstStyle/>
          <a:p>
            <a:pPr algn="ctr"/>
            <a:r>
              <a:rPr lang="en-US" altLang="zh-TW" sz="7200" spc="200" dirty="0">
                <a:solidFill>
                  <a:schemeClr val="bg1">
                    <a:lumMod val="85000"/>
                  </a:schemeClr>
                </a:solidFill>
                <a:latin typeface="標楷體" panose="02010601000101010101" pitchFamily="65" charset="-120"/>
                <a:ea typeface="標楷體" panose="02010601000101010101" pitchFamily="65" charset="-120"/>
                <a:cs typeface="Malgun Gothic Semilight" panose="020B0502040204020203" pitchFamily="34" charset="-120"/>
              </a:rPr>
              <a:t>3</a:t>
            </a:r>
            <a:endParaRPr lang="zh-TW" altLang="en-US" sz="7200" spc="200" dirty="0">
              <a:solidFill>
                <a:schemeClr val="bg1">
                  <a:lumMod val="85000"/>
                </a:schemeClr>
              </a:solidFill>
              <a:latin typeface="標楷體" panose="02010601000101010101" pitchFamily="65" charset="-120"/>
              <a:ea typeface="標楷體" panose="02010601000101010101" pitchFamily="65" charset="-120"/>
              <a:cs typeface="Malgun Gothic Semilight" panose="020B0502040204020203" pitchFamily="34" charset="-120"/>
            </a:endParaRPr>
          </a:p>
        </p:txBody>
      </p:sp>
      <p:sp>
        <p:nvSpPr>
          <p:cNvPr id="29" name="Google Shape;186;p3"/>
          <p:cNvSpPr/>
          <p:nvPr/>
        </p:nvSpPr>
        <p:spPr>
          <a:xfrm>
            <a:off x="3224581" y="3462311"/>
            <a:ext cx="6596088" cy="464189"/>
          </a:xfrm>
          <a:prstGeom prst="rect">
            <a:avLst/>
          </a:prstGeom>
          <a:noFill/>
          <a:ln>
            <a:noFill/>
          </a:ln>
        </p:spPr>
        <p:txBody>
          <a:bodyPr spcFirstLastPara="1" wrap="square" lIns="91425" tIns="45700" rIns="91425" bIns="45700" anchor="t" anchorCtr="0">
            <a:spAutoFit/>
          </a:bodyPr>
          <a:lstStyle/>
          <a:p>
            <a:pPr marL="0" marR="0" lvl="0" indent="0" algn="ctr" rtl="0">
              <a:lnSpc>
                <a:spcPts val="2880"/>
              </a:lnSpc>
              <a:spcBef>
                <a:spcPts val="0"/>
              </a:spcBef>
              <a:spcAft>
                <a:spcPts val="0"/>
              </a:spcAft>
              <a:buNone/>
            </a:pPr>
            <a:r>
              <a:rPr lang="en-US" altLang="zh-TW" sz="4800" b="1" dirty="0" smtClean="0">
                <a:solidFill>
                  <a:schemeClr val="bg1">
                    <a:lumMod val="65000"/>
                  </a:schemeClr>
                </a:solidFill>
                <a:latin typeface="標楷體" panose="02010601000101010101" pitchFamily="65" charset="-120"/>
                <a:ea typeface="標楷體" panose="02010601000101010101" pitchFamily="65" charset="-120"/>
                <a:cs typeface="Nirmala UI" panose="020B0502040204020203" pitchFamily="34" charset="0"/>
              </a:rPr>
              <a:t>Operation Overview</a:t>
            </a:r>
            <a:endParaRPr lang="zh-TW" altLang="en-US" sz="4800" b="1" dirty="0">
              <a:solidFill>
                <a:schemeClr val="bg1">
                  <a:lumMod val="65000"/>
                </a:schemeClr>
              </a:solidFill>
              <a:latin typeface="標楷體" panose="02010601000101010101" pitchFamily="65" charset="-120"/>
              <a:ea typeface="標楷體" panose="02010601000101010101" pitchFamily="65" charset="-120"/>
              <a:cs typeface="Nirmala UI" panose="020B0502040204020203" pitchFamily="34" charset="0"/>
            </a:endParaRPr>
          </a:p>
        </p:txBody>
      </p:sp>
      <p:sp>
        <p:nvSpPr>
          <p:cNvPr id="2" name="投影片編號版面配置區 1"/>
          <p:cNvSpPr>
            <a:spLocks noGrp="1"/>
          </p:cNvSpPr>
          <p:nvPr>
            <p:ph type="sldNum" sz="quarter" idx="4"/>
          </p:nvPr>
        </p:nvSpPr>
        <p:spPr/>
        <p:txBody>
          <a:bodyPr/>
          <a:lstStyle/>
          <a:p>
            <a:fld id="{17418524-6E3D-4C7D-825F-6BE45E2CD165}" type="slidenum">
              <a:rPr lang="zh-TW" altLang="en-US" smtClean="0"/>
              <a:t>13</a:t>
            </a:fld>
            <a:endParaRPr lang="zh-TW" altLang="en-US"/>
          </a:p>
        </p:txBody>
      </p:sp>
      <p:cxnSp>
        <p:nvCxnSpPr>
          <p:cNvPr id="13" name="Google Shape;179;p2"/>
          <p:cNvCxnSpPr/>
          <p:nvPr/>
        </p:nvCxnSpPr>
        <p:spPr>
          <a:xfrm flipH="1">
            <a:off x="0" y="4363720"/>
            <a:ext cx="4352290" cy="1635760"/>
          </a:xfrm>
          <a:prstGeom prst="straightConnector1">
            <a:avLst/>
          </a:prstGeom>
          <a:noFill/>
          <a:ln w="12700" cap="flat" cmpd="sng">
            <a:solidFill>
              <a:srgbClr val="74D1EA">
                <a:alpha val="27843"/>
              </a:srgbClr>
            </a:solidFill>
            <a:prstDash val="solid"/>
            <a:miter lim="800000"/>
            <a:headEnd type="none" w="sm" len="sm"/>
            <a:tailEnd type="none" w="sm" len="sm"/>
          </a:ln>
        </p:spPr>
      </p:cxnSp>
      <p:cxnSp>
        <p:nvCxnSpPr>
          <p:cNvPr id="14" name="Google Shape;179;p2"/>
          <p:cNvCxnSpPr/>
          <p:nvPr/>
        </p:nvCxnSpPr>
        <p:spPr>
          <a:xfrm flipH="1">
            <a:off x="8716645" y="1865630"/>
            <a:ext cx="3446780" cy="1172845"/>
          </a:xfrm>
          <a:prstGeom prst="straightConnector1">
            <a:avLst/>
          </a:prstGeom>
          <a:noFill/>
          <a:ln w="12700" cap="flat" cmpd="sng">
            <a:solidFill>
              <a:srgbClr val="74D1EA">
                <a:alpha val="27843"/>
              </a:srgbClr>
            </a:solidFill>
            <a:prstDash val="solid"/>
            <a:miter lim="800000"/>
            <a:headEnd type="none" w="sm" len="sm"/>
            <a:tailEnd type="none" w="sm" len="sm"/>
          </a:ln>
        </p:spPr>
      </p:cxnSp>
      <p:sp>
        <p:nvSpPr>
          <p:cNvPr id="5" name="文字方塊 4"/>
          <p:cNvSpPr txBox="1"/>
          <p:nvPr/>
        </p:nvSpPr>
        <p:spPr>
          <a:xfrm>
            <a:off x="4890135" y="3926205"/>
            <a:ext cx="3221990" cy="337185"/>
          </a:xfrm>
          <a:prstGeom prst="rect">
            <a:avLst/>
          </a:prstGeom>
          <a:noFill/>
        </p:spPr>
        <p:txBody>
          <a:bodyPr wrap="square">
            <a:spAutoFit/>
          </a:bodyPr>
          <a:lstStyle/>
          <a:p>
            <a:pPr algn="ctr"/>
            <a:r>
              <a:rPr lang="en-US" altLang="zh-TW" sz="1600" spc="200" dirty="0">
                <a:solidFill>
                  <a:schemeClr val="bg1">
                    <a:lumMod val="50000"/>
                  </a:schemeClr>
                </a:solidFill>
                <a:latin typeface="Malgun Gothic Semilight" panose="020B0502040204020203" pitchFamily="34" charset="-120"/>
                <a:ea typeface="Malgun Gothic Semilight" panose="020B0502040204020203" pitchFamily="34" charset="-120"/>
                <a:cs typeface="Malgun Gothic Semilight" panose="020B0502040204020203" pitchFamily="34" charset="-120"/>
              </a:rPr>
              <a:t>Outlook</a:t>
            </a:r>
          </a:p>
        </p:txBody>
      </p:sp>
    </p:spTree>
    <p:extLst>
      <p:ext uri="{BB962C8B-B14F-4D97-AF65-F5344CB8AC3E}">
        <p14:creationId xmlns:p14="http://schemas.microsoft.com/office/powerpoint/2010/main" val="460498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內容版面配置區 9"/>
          <p:cNvSpPr>
            <a:spLocks noGrp="1"/>
          </p:cNvSpPr>
          <p:nvPr>
            <p:ph sz="quarter" idx="15"/>
          </p:nvPr>
        </p:nvSpPr>
        <p:spPr>
          <a:xfrm>
            <a:off x="1442240" y="3216384"/>
            <a:ext cx="8551609" cy="1775164"/>
          </a:xfrm>
        </p:spPr>
        <p:txBody>
          <a:bodyPr>
            <a:normAutofit fontScale="92500"/>
          </a:bodyPr>
          <a:lstStyle/>
          <a:p>
            <a:pPr marL="342900" lvl="0" indent="-342900"/>
            <a:r>
              <a:rPr lang="en-US" altLang="zh-TW" sz="1400" dirty="0">
                <a:latin typeface="+mn-lt"/>
              </a:rPr>
              <a:t>NIKVISION </a:t>
            </a:r>
            <a:r>
              <a:rPr lang="en-US" altLang="zh-TW" sz="1400" dirty="0" smtClean="0">
                <a:latin typeface="+mn-lt"/>
              </a:rPr>
              <a:t>Hangzhou a Subsidy of NIKVISION. Thanks to decades of hard work, NIKVISION Hangzhou is devoted </a:t>
            </a:r>
            <a:r>
              <a:rPr lang="en-US" altLang="zh-TW" sz="1400" dirty="0">
                <a:latin typeface="+mn-lt"/>
              </a:rPr>
              <a:t>to </a:t>
            </a:r>
            <a:r>
              <a:rPr lang="en-US" altLang="zh-TW" sz="1400" dirty="0" smtClean="0">
                <a:latin typeface="+mn-lt"/>
              </a:rPr>
              <a:t>Smart Storage product and Flash Memory applications. </a:t>
            </a:r>
          </a:p>
          <a:p>
            <a:pPr marL="342900" lvl="0" indent="-342900"/>
            <a:r>
              <a:rPr lang="en-US" altLang="zh-TW" sz="1400" dirty="0" smtClean="0">
                <a:latin typeface="+mn-lt"/>
              </a:rPr>
              <a:t>NIKVISION product is compatible to Industrial control systems, data center solutions and CCTV</a:t>
            </a:r>
            <a:r>
              <a:rPr lang="zh-TW" altLang="en-US" sz="1400" dirty="0" smtClean="0">
                <a:latin typeface="+mn-lt"/>
              </a:rPr>
              <a:t> </a:t>
            </a:r>
            <a:r>
              <a:rPr lang="en-US" altLang="zh-TW" sz="1400" dirty="0" smtClean="0">
                <a:latin typeface="+mn-lt"/>
              </a:rPr>
              <a:t>solutions.</a:t>
            </a:r>
          </a:p>
          <a:p>
            <a:pPr marL="342900" lvl="0" indent="-342900"/>
            <a:r>
              <a:rPr lang="en-US" altLang="zh-TW" sz="1400" dirty="0" smtClean="0">
                <a:latin typeface="+mn-lt"/>
              </a:rPr>
              <a:t>2020</a:t>
            </a:r>
            <a:r>
              <a:rPr lang="zh-TW" altLang="en-US" sz="1400" dirty="0" smtClean="0">
                <a:latin typeface="+mn-lt"/>
              </a:rPr>
              <a:t> </a:t>
            </a:r>
            <a:r>
              <a:rPr lang="en-US" altLang="zh-TW" sz="1400" dirty="0" smtClean="0">
                <a:latin typeface="+mn-lt"/>
              </a:rPr>
              <a:t>Revenues RMB1.4Bn</a:t>
            </a:r>
            <a:r>
              <a:rPr lang="zh-TW" altLang="en-US" sz="1400" dirty="0" smtClean="0">
                <a:latin typeface="+mn-lt"/>
              </a:rPr>
              <a:t>，</a:t>
            </a:r>
            <a:r>
              <a:rPr lang="en-US" altLang="zh-TW" sz="1400" dirty="0" smtClean="0">
                <a:latin typeface="+mn-lt"/>
              </a:rPr>
              <a:t>2021 estimated Revenue RMB2.1Bn</a:t>
            </a:r>
            <a:endParaRPr lang="zh-TW" altLang="en-US" sz="1400" dirty="0">
              <a:latin typeface="+mn-lt"/>
            </a:endParaRPr>
          </a:p>
        </p:txBody>
      </p:sp>
      <p:sp>
        <p:nvSpPr>
          <p:cNvPr id="25" name="內容版面配置區 24"/>
          <p:cNvSpPr txBox="1">
            <a:spLocks noGrp="1"/>
          </p:cNvSpPr>
          <p:nvPr>
            <p:ph sz="quarter" idx="16"/>
          </p:nvPr>
        </p:nvSpPr>
        <p:spPr>
          <a:xfrm>
            <a:off x="1457325" y="5279355"/>
            <a:ext cx="8738553" cy="1426031"/>
          </a:xfrm>
          <a:prstGeom prst="rect">
            <a:avLst/>
          </a:prstGeom>
          <a:noFill/>
        </p:spPr>
        <p:txBody>
          <a:bodyPr wrap="square">
            <a:spAutoFit/>
          </a:bodyPr>
          <a:lstStyle/>
          <a:p>
            <a:pPr marL="342900" marR="0" lvl="0" indent="-342900" rtl="0">
              <a:lnSpc>
                <a:spcPts val="2600"/>
              </a:lnSpc>
              <a:spcBef>
                <a:spcPts val="0"/>
              </a:spcBef>
              <a:spcAft>
                <a:spcPts val="0"/>
              </a:spcAft>
              <a:buClr>
                <a:schemeClr val="bg1">
                  <a:lumMod val="65000"/>
                </a:schemeClr>
              </a:buClr>
              <a:buSzPct val="80000"/>
              <a:buFont typeface="Arial" panose="020B0604020202090204" pitchFamily="34" charset="0"/>
              <a:buChar char="•"/>
            </a:pPr>
            <a:r>
              <a:rPr lang="en-US" altLang="zh-TW" sz="1400" dirty="0" smtClean="0">
                <a:latin typeface="+mn-lt"/>
              </a:rPr>
              <a:t>GMI provide service to Industrial peripheral companies</a:t>
            </a:r>
            <a:r>
              <a:rPr lang="zh-TW" altLang="en-US" sz="1400" dirty="0" smtClean="0">
                <a:latin typeface="+mn-lt"/>
              </a:rPr>
              <a:t>、</a:t>
            </a:r>
            <a:r>
              <a:rPr lang="en-US" altLang="zh-TW" sz="1400" dirty="0" smtClean="0">
                <a:latin typeface="+mn-lt"/>
              </a:rPr>
              <a:t>Web Security companies. GMI service also include SSD</a:t>
            </a:r>
            <a:r>
              <a:rPr lang="zh-TW" altLang="en-US" sz="1400" dirty="0" smtClean="0">
                <a:latin typeface="+mn-lt"/>
              </a:rPr>
              <a:t> </a:t>
            </a:r>
            <a:r>
              <a:rPr lang="en-US" altLang="zh-TW" sz="1400" dirty="0" smtClean="0">
                <a:latin typeface="+mn-lt"/>
              </a:rPr>
              <a:t>Solutions.</a:t>
            </a:r>
            <a:endParaRPr lang="zh-TW" altLang="en-US" sz="1400" dirty="0">
              <a:latin typeface="+mn-lt"/>
            </a:endParaRPr>
          </a:p>
          <a:p>
            <a:pPr marL="342900" marR="0" lvl="0" indent="-342900" rtl="0">
              <a:lnSpc>
                <a:spcPts val="2600"/>
              </a:lnSpc>
              <a:spcBef>
                <a:spcPts val="0"/>
              </a:spcBef>
              <a:spcAft>
                <a:spcPts val="0"/>
              </a:spcAft>
              <a:buClr>
                <a:schemeClr val="bg1">
                  <a:lumMod val="65000"/>
                </a:schemeClr>
              </a:buClr>
              <a:buSzPct val="80000"/>
              <a:buFont typeface="Arial" panose="020B0604020202090204" pitchFamily="34" charset="0"/>
              <a:buChar char="•"/>
            </a:pPr>
            <a:r>
              <a:rPr lang="en-US" altLang="zh-TW" sz="1400" dirty="0" smtClean="0">
                <a:latin typeface="+mn-lt"/>
              </a:rPr>
              <a:t>GMI Automobile department provides card solutions and Navigation Solutions </a:t>
            </a:r>
          </a:p>
          <a:p>
            <a:pPr marL="342900" lvl="0" indent="-342900"/>
            <a:r>
              <a:rPr lang="en-US" altLang="zh-TW" sz="1400" dirty="0" smtClean="0">
                <a:solidFill>
                  <a:schemeClr val="tx1"/>
                </a:solidFill>
                <a:latin typeface="+mn-lt"/>
              </a:rPr>
              <a:t>GMI provide service to Set-top box companies, GMI service also include EMMC solution.</a:t>
            </a:r>
            <a:endParaRPr lang="zh-TW" altLang="en-US" sz="1400" dirty="0">
              <a:solidFill>
                <a:schemeClr val="tx1"/>
              </a:solidFill>
              <a:latin typeface="+mn-lt"/>
            </a:endParaRPr>
          </a:p>
        </p:txBody>
      </p:sp>
      <p:sp>
        <p:nvSpPr>
          <p:cNvPr id="6" name="內容版面配置區 5"/>
          <p:cNvSpPr>
            <a:spLocks noGrp="1"/>
          </p:cNvSpPr>
          <p:nvPr>
            <p:ph sz="quarter" idx="17"/>
          </p:nvPr>
        </p:nvSpPr>
        <p:spPr>
          <a:xfrm>
            <a:off x="2727283" y="1414800"/>
            <a:ext cx="5122677" cy="1285200"/>
          </a:xfrm>
        </p:spPr>
        <p:txBody>
          <a:bodyPr anchor="t"/>
          <a:lstStyle/>
          <a:p>
            <a:r>
              <a:rPr lang="en-US" altLang="zh-TW" sz="1800" dirty="0" smtClean="0">
                <a:latin typeface="+mn-lt"/>
              </a:rPr>
              <a:t>NIKVISION</a:t>
            </a:r>
          </a:p>
          <a:p>
            <a:r>
              <a:rPr lang="en-US" altLang="zh-TW" sz="1800" dirty="0" smtClean="0">
                <a:latin typeface="+mn-lt"/>
              </a:rPr>
              <a:t>RMB 100M</a:t>
            </a:r>
          </a:p>
          <a:p>
            <a:r>
              <a:rPr lang="en-US" altLang="zh-TW" sz="1800" dirty="0" smtClean="0">
                <a:latin typeface="+mn-lt"/>
              </a:rPr>
              <a:t>May 2017</a:t>
            </a:r>
            <a:endParaRPr lang="zh-TW" altLang="en-US" sz="1800" dirty="0">
              <a:latin typeface="+mn-lt"/>
            </a:endParaRPr>
          </a:p>
        </p:txBody>
      </p:sp>
      <p:grpSp>
        <p:nvGrpSpPr>
          <p:cNvPr id="48" name="群組 47"/>
          <p:cNvGrpSpPr/>
          <p:nvPr/>
        </p:nvGrpSpPr>
        <p:grpSpPr>
          <a:xfrm>
            <a:off x="8498367" y="1381481"/>
            <a:ext cx="3045224" cy="1167250"/>
            <a:chOff x="8320213" y="1252780"/>
            <a:chExt cx="3296154" cy="1263433"/>
          </a:xfrm>
        </p:grpSpPr>
        <p:pic>
          <p:nvPicPr>
            <p:cNvPr id="37" name="图片 13"/>
            <p:cNvPicPr>
              <a:picLocks noChangeAspect="1"/>
            </p:cNvPicPr>
            <p:nvPr/>
          </p:nvPicPr>
          <p:blipFill>
            <a:blip r:embed="rId3"/>
            <a:stretch>
              <a:fillRect/>
            </a:stretch>
          </p:blipFill>
          <p:spPr>
            <a:xfrm>
              <a:off x="9197571" y="1252780"/>
              <a:ext cx="1529041" cy="1263433"/>
            </a:xfrm>
            <a:prstGeom prst="rect">
              <a:avLst/>
            </a:prstGeom>
          </p:spPr>
        </p:pic>
        <p:pic>
          <p:nvPicPr>
            <p:cNvPr id="38" name="图片 2"/>
            <p:cNvPicPr>
              <a:picLocks noChangeAspect="1"/>
            </p:cNvPicPr>
            <p:nvPr/>
          </p:nvPicPr>
          <p:blipFill>
            <a:blip r:embed="rId4"/>
            <a:stretch>
              <a:fillRect/>
            </a:stretch>
          </p:blipFill>
          <p:spPr>
            <a:xfrm>
              <a:off x="10404088" y="1647151"/>
              <a:ext cx="1212279" cy="775858"/>
            </a:xfrm>
            <a:prstGeom prst="rect">
              <a:avLst/>
            </a:prstGeom>
          </p:spPr>
        </p:pic>
        <p:pic>
          <p:nvPicPr>
            <p:cNvPr id="39" name="图片 9"/>
            <p:cNvPicPr>
              <a:picLocks noChangeAspect="1"/>
            </p:cNvPicPr>
            <p:nvPr/>
          </p:nvPicPr>
          <p:blipFill>
            <a:blip r:embed="rId5"/>
            <a:stretch>
              <a:fillRect/>
            </a:stretch>
          </p:blipFill>
          <p:spPr>
            <a:xfrm>
              <a:off x="8320213" y="1475821"/>
              <a:ext cx="1045978" cy="989269"/>
            </a:xfrm>
            <a:prstGeom prst="rect">
              <a:avLst/>
            </a:prstGeom>
          </p:spPr>
        </p:pic>
      </p:grpSp>
      <p:pic>
        <p:nvPicPr>
          <p:cNvPr id="40" name="图片 5"/>
          <p:cNvPicPr>
            <a:picLocks noChangeAspect="1"/>
          </p:cNvPicPr>
          <p:nvPr/>
        </p:nvPicPr>
        <p:blipFill>
          <a:blip r:embed="rId6"/>
          <a:stretch>
            <a:fillRect/>
          </a:stretch>
        </p:blipFill>
        <p:spPr>
          <a:xfrm>
            <a:off x="10457117" y="4721949"/>
            <a:ext cx="1684551" cy="1530655"/>
          </a:xfrm>
          <a:prstGeom prst="rect">
            <a:avLst/>
          </a:prstGeom>
        </p:spPr>
      </p:pic>
      <p:pic>
        <p:nvPicPr>
          <p:cNvPr id="41" name="图片 7"/>
          <p:cNvPicPr>
            <a:picLocks noChangeAspect="1"/>
          </p:cNvPicPr>
          <p:nvPr/>
        </p:nvPicPr>
        <p:blipFill>
          <a:blip r:embed="rId7"/>
          <a:stretch>
            <a:fillRect/>
          </a:stretch>
        </p:blipFill>
        <p:spPr>
          <a:xfrm>
            <a:off x="10423601" y="2913079"/>
            <a:ext cx="1704726" cy="1789605"/>
          </a:xfrm>
          <a:prstGeom prst="rect">
            <a:avLst/>
          </a:prstGeom>
        </p:spPr>
      </p:pic>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87341" y="1745829"/>
            <a:ext cx="2791046" cy="373956"/>
          </a:xfrm>
          <a:prstGeom prst="rect">
            <a:avLst/>
          </a:prstGeom>
          <a:noFill/>
          <a:extLst>
            <a:ext uri="{909E8E84-426E-40DD-AFC4-6F175D3DCCD1}">
              <a14:hiddenFill xmlns:a14="http://schemas.microsoft.com/office/drawing/2010/main">
                <a:solidFill>
                  <a:srgbClr val="FFFFFF"/>
                </a:solidFill>
              </a14:hiddenFill>
            </a:ext>
          </a:extLst>
        </p:spPr>
      </p:pic>
      <p:sp>
        <p:nvSpPr>
          <p:cNvPr id="3" name="投影片編號版面配置區 2"/>
          <p:cNvSpPr>
            <a:spLocks noGrp="1"/>
          </p:cNvSpPr>
          <p:nvPr>
            <p:ph type="sldNum" sz="quarter" idx="4"/>
          </p:nvPr>
        </p:nvSpPr>
        <p:spPr/>
        <p:txBody>
          <a:bodyPr/>
          <a:lstStyle/>
          <a:p>
            <a:fld id="{17418524-6E3D-4C7D-825F-6BE45E2CD165}" type="slidenum">
              <a:rPr lang="zh-TW" altLang="en-US" smtClean="0"/>
              <a:t>14</a:t>
            </a:fld>
            <a:endParaRPr lang="zh-TW" altLang="en-US"/>
          </a:p>
        </p:txBody>
      </p:sp>
      <p:sp>
        <p:nvSpPr>
          <p:cNvPr id="4" name="文字方塊 3"/>
          <p:cNvSpPr txBox="1"/>
          <p:nvPr/>
        </p:nvSpPr>
        <p:spPr>
          <a:xfrm>
            <a:off x="1302385" y="883920"/>
            <a:ext cx="309880" cy="306705"/>
          </a:xfrm>
          <a:prstGeom prst="rect">
            <a:avLst/>
          </a:prstGeom>
          <a:noFill/>
        </p:spPr>
        <p:txBody>
          <a:bodyPr wrap="none" rtlCol="0">
            <a:spAutoFit/>
          </a:bodyPr>
          <a:lstStyle/>
          <a:p>
            <a:endParaRPr lang="zh-TW" altLang="en-US"/>
          </a:p>
        </p:txBody>
      </p:sp>
    </p:spTree>
    <p:extLst>
      <p:ext uri="{BB962C8B-B14F-4D97-AF65-F5344CB8AC3E}">
        <p14:creationId xmlns:p14="http://schemas.microsoft.com/office/powerpoint/2010/main" val="38599929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內容版面配置區 7"/>
          <p:cNvSpPr>
            <a:spLocks noGrp="1"/>
          </p:cNvSpPr>
          <p:nvPr>
            <p:ph sz="quarter" idx="17"/>
          </p:nvPr>
        </p:nvSpPr>
        <p:spPr/>
        <p:txBody>
          <a:bodyPr/>
          <a:lstStyle/>
          <a:p>
            <a:r>
              <a:rPr lang="en-US" altLang="zh-TW" sz="1800" dirty="0" smtClean="0">
                <a:latin typeface="+mj-lt"/>
              </a:rPr>
              <a:t>Xin </a:t>
            </a:r>
            <a:r>
              <a:rPr lang="en-US" altLang="zh-TW" sz="1800" dirty="0" err="1" smtClean="0">
                <a:latin typeface="+mj-lt"/>
              </a:rPr>
              <a:t>Kan</a:t>
            </a:r>
            <a:r>
              <a:rPr lang="en-US" altLang="zh-TW" sz="1800" dirty="0" smtClean="0">
                <a:latin typeface="+mj-lt"/>
              </a:rPr>
              <a:t> Xian Nanjing Inc. (X-IPM)</a:t>
            </a:r>
            <a:endParaRPr lang="zh-TW" altLang="en-US" sz="1800" dirty="0">
              <a:latin typeface="+mj-lt"/>
            </a:endParaRPr>
          </a:p>
          <a:p>
            <a:r>
              <a:rPr lang="en-US" altLang="zh-TW" sz="1800" dirty="0" smtClean="0">
                <a:latin typeface="+mj-lt"/>
              </a:rPr>
              <a:t>RMB 10 Million</a:t>
            </a:r>
          </a:p>
          <a:p>
            <a:r>
              <a:rPr lang="en-US" altLang="zh-TW" sz="1800" dirty="0" smtClean="0">
                <a:latin typeface="+mj-lt"/>
              </a:rPr>
              <a:t>OCT 2020</a:t>
            </a:r>
            <a:r>
              <a:rPr lang="zh-TW" altLang="en-US" sz="1800" dirty="0" smtClean="0">
                <a:latin typeface="+mj-lt"/>
              </a:rPr>
              <a:t> </a:t>
            </a:r>
            <a:endParaRPr lang="zh-TW" altLang="en-US" sz="1800" dirty="0">
              <a:latin typeface="+mj-lt"/>
            </a:endParaRPr>
          </a:p>
          <a:p>
            <a:endParaRPr lang="zh-TW" altLang="en-US" dirty="0">
              <a:latin typeface="+mj-lt"/>
            </a:endParaRPr>
          </a:p>
        </p:txBody>
      </p:sp>
      <p:sp>
        <p:nvSpPr>
          <p:cNvPr id="2" name="內容版面配置區 1"/>
          <p:cNvSpPr>
            <a:spLocks noGrp="1"/>
          </p:cNvSpPr>
          <p:nvPr>
            <p:ph sz="quarter" idx="15"/>
          </p:nvPr>
        </p:nvSpPr>
        <p:spPr>
          <a:xfrm>
            <a:off x="1458097" y="3293605"/>
            <a:ext cx="6741523" cy="1396740"/>
          </a:xfrm>
          <a:prstGeom prst="rect">
            <a:avLst/>
          </a:prstGeom>
        </p:spPr>
        <p:txBody>
          <a:bodyPr/>
          <a:lstStyle/>
          <a:p>
            <a:r>
              <a:rPr lang="en-US" altLang="zh-TW" sz="1400" dirty="0" smtClean="0">
                <a:latin typeface="+mj-lt"/>
              </a:rPr>
              <a:t>Xin </a:t>
            </a:r>
            <a:r>
              <a:rPr lang="en-US" altLang="zh-TW" sz="1400" dirty="0" err="1" smtClean="0">
                <a:latin typeface="+mj-lt"/>
              </a:rPr>
              <a:t>Kan</a:t>
            </a:r>
            <a:r>
              <a:rPr lang="en-US" altLang="zh-TW" sz="1400" dirty="0" smtClean="0">
                <a:latin typeface="+mj-lt"/>
              </a:rPr>
              <a:t> Xian is devoted </a:t>
            </a:r>
            <a:r>
              <a:rPr lang="en-US" altLang="zh-TW" sz="1400" dirty="0">
                <a:latin typeface="+mj-lt"/>
              </a:rPr>
              <a:t>to Power </a:t>
            </a:r>
            <a:r>
              <a:rPr lang="en-US" altLang="zh-TW" sz="1400" dirty="0" smtClean="0">
                <a:latin typeface="+mj-lt"/>
              </a:rPr>
              <a:t>semiconductor</a:t>
            </a:r>
            <a:r>
              <a:rPr lang="zh-TW" altLang="en-US" sz="1400" dirty="0">
                <a:latin typeface="+mj-lt"/>
              </a:rPr>
              <a:t> </a:t>
            </a:r>
            <a:r>
              <a:rPr lang="en-US" altLang="zh-TW" sz="1400" dirty="0" smtClean="0">
                <a:latin typeface="+mj-lt"/>
              </a:rPr>
              <a:t>solutions.</a:t>
            </a:r>
          </a:p>
          <a:p>
            <a:r>
              <a:rPr lang="zh-TW" altLang="en-US" sz="1400" dirty="0" smtClean="0">
                <a:latin typeface="+mj-lt"/>
              </a:rPr>
              <a:t> </a:t>
            </a:r>
            <a:r>
              <a:rPr lang="en-US" altLang="zh-TW" sz="1400" dirty="0" smtClean="0">
                <a:latin typeface="+mj-lt"/>
              </a:rPr>
              <a:t>(</a:t>
            </a:r>
            <a:r>
              <a:rPr lang="en-US" altLang="zh-TW" sz="1400" dirty="0" err="1">
                <a:latin typeface="+mj-lt"/>
              </a:rPr>
              <a:t>Fabless+IDH</a:t>
            </a:r>
            <a:r>
              <a:rPr lang="en-US" altLang="zh-TW" sz="1400" dirty="0">
                <a:latin typeface="+mj-lt"/>
              </a:rPr>
              <a:t>) </a:t>
            </a:r>
            <a:r>
              <a:rPr lang="en-US" altLang="zh-TW" sz="1400" dirty="0" smtClean="0">
                <a:latin typeface="+mj-lt"/>
              </a:rPr>
              <a:t>tape out at TSMC and </a:t>
            </a:r>
            <a:r>
              <a:rPr lang="en-US" altLang="zh-TW" sz="1400" dirty="0" err="1">
                <a:latin typeface="+mj-lt"/>
              </a:rPr>
              <a:t>Sanan</a:t>
            </a:r>
            <a:r>
              <a:rPr lang="en-US" altLang="zh-TW" sz="1400" dirty="0">
                <a:latin typeface="+mj-lt"/>
              </a:rPr>
              <a:t> Optoelectronics Co</a:t>
            </a:r>
            <a:r>
              <a:rPr lang="en-US" altLang="zh-TW" sz="1400" dirty="0" smtClean="0">
                <a:latin typeface="+mj-lt"/>
              </a:rPr>
              <a:t>.</a:t>
            </a:r>
          </a:p>
          <a:p>
            <a:r>
              <a:rPr lang="en-US" altLang="zh-TW" sz="1400" dirty="0" smtClean="0">
                <a:latin typeface="+mj-lt"/>
              </a:rPr>
              <a:t>Self R&amp;D </a:t>
            </a:r>
            <a:r>
              <a:rPr lang="en-US" altLang="zh-TW" sz="1400" dirty="0" err="1" smtClean="0">
                <a:latin typeface="+mj-lt"/>
              </a:rPr>
              <a:t>GaN</a:t>
            </a:r>
            <a:r>
              <a:rPr lang="en-US" altLang="zh-TW" sz="1400" dirty="0" smtClean="0">
                <a:latin typeface="+mj-lt"/>
              </a:rPr>
              <a:t> MOS &amp; </a:t>
            </a:r>
            <a:r>
              <a:rPr lang="en-US" altLang="zh-TW" sz="1400" dirty="0" err="1" smtClean="0">
                <a:latin typeface="+mj-lt"/>
              </a:rPr>
              <a:t>SiC</a:t>
            </a:r>
            <a:r>
              <a:rPr lang="en-US" altLang="zh-TW" sz="1400" dirty="0" smtClean="0">
                <a:latin typeface="+mj-lt"/>
              </a:rPr>
              <a:t>-SBD. </a:t>
            </a:r>
          </a:p>
          <a:p>
            <a:r>
              <a:rPr lang="en-US" altLang="zh-TW" sz="1400" dirty="0" smtClean="0">
                <a:latin typeface="+mj-lt"/>
              </a:rPr>
              <a:t>Provide a more integrated solitons thanks to power module</a:t>
            </a:r>
            <a:endParaRPr lang="zh-TW" altLang="en-US" sz="1400" dirty="0">
              <a:latin typeface="+mj-lt"/>
            </a:endParaRPr>
          </a:p>
        </p:txBody>
      </p:sp>
      <p:sp>
        <p:nvSpPr>
          <p:cNvPr id="9" name="內容版面配置區 8"/>
          <p:cNvSpPr>
            <a:spLocks noGrp="1"/>
          </p:cNvSpPr>
          <p:nvPr>
            <p:ph sz="quarter" idx="16"/>
          </p:nvPr>
        </p:nvSpPr>
        <p:spPr>
          <a:xfrm>
            <a:off x="1424159" y="5381231"/>
            <a:ext cx="7375639" cy="782903"/>
          </a:xfrm>
          <a:prstGeom prst="rect">
            <a:avLst/>
          </a:prstGeom>
        </p:spPr>
        <p:txBody>
          <a:bodyPr/>
          <a:lstStyle/>
          <a:p>
            <a:r>
              <a:rPr lang="en-US" altLang="zh-TW" sz="1400" dirty="0" smtClean="0">
                <a:latin typeface="+mj-lt"/>
              </a:rPr>
              <a:t>Computer Power Adapter</a:t>
            </a:r>
            <a:r>
              <a:rPr lang="zh-TW" altLang="en-US" sz="1400" dirty="0" smtClean="0">
                <a:latin typeface="+mj-lt"/>
              </a:rPr>
              <a:t>、</a:t>
            </a:r>
            <a:r>
              <a:rPr lang="en-US" altLang="zh-TW" sz="1400" dirty="0" smtClean="0">
                <a:latin typeface="+mj-lt"/>
              </a:rPr>
              <a:t>Server</a:t>
            </a:r>
            <a:r>
              <a:rPr lang="zh-TW" altLang="en-US" sz="1400" dirty="0" smtClean="0">
                <a:latin typeface="+mj-lt"/>
              </a:rPr>
              <a:t>、</a:t>
            </a:r>
            <a:r>
              <a:rPr lang="en-US" altLang="zh-TW" sz="1400" dirty="0" smtClean="0">
                <a:latin typeface="+mj-lt"/>
              </a:rPr>
              <a:t>PC</a:t>
            </a:r>
            <a:r>
              <a:rPr lang="zh-TW" altLang="en-US" sz="1400" dirty="0">
                <a:latin typeface="+mj-lt"/>
              </a:rPr>
              <a:t> </a:t>
            </a:r>
            <a:r>
              <a:rPr lang="en-US" altLang="zh-TW" sz="1400" dirty="0" smtClean="0">
                <a:latin typeface="+mj-lt"/>
              </a:rPr>
              <a:t>power application</a:t>
            </a:r>
            <a:endParaRPr lang="zh-TW" altLang="en-US" sz="1400" dirty="0">
              <a:latin typeface="+mj-lt"/>
            </a:endParaRPr>
          </a:p>
          <a:p>
            <a:r>
              <a:rPr lang="en-US" altLang="zh-TW" sz="1400" dirty="0">
                <a:latin typeface="+mj-lt"/>
              </a:rPr>
              <a:t>Solar power storage</a:t>
            </a:r>
            <a:r>
              <a:rPr lang="zh-TW" altLang="en-US" sz="1400" dirty="0" smtClean="0">
                <a:latin typeface="+mj-lt"/>
              </a:rPr>
              <a:t>、</a:t>
            </a:r>
            <a:r>
              <a:rPr lang="en-US" altLang="zh-TW" sz="1400" dirty="0" smtClean="0">
                <a:latin typeface="+mj-lt"/>
              </a:rPr>
              <a:t>Energy storage</a:t>
            </a:r>
            <a:r>
              <a:rPr lang="zh-TW" altLang="en-US" sz="1400" dirty="0" smtClean="0">
                <a:latin typeface="+mj-lt"/>
              </a:rPr>
              <a:t>、</a:t>
            </a:r>
            <a:r>
              <a:rPr lang="en-US" altLang="zh-TW" sz="1400" dirty="0" smtClean="0">
                <a:latin typeface="+mj-lt"/>
              </a:rPr>
              <a:t>UPS</a:t>
            </a:r>
            <a:r>
              <a:rPr lang="zh-TW" altLang="en-US" sz="1400" dirty="0">
                <a:latin typeface="+mj-lt"/>
              </a:rPr>
              <a:t>、</a:t>
            </a:r>
            <a:r>
              <a:rPr lang="en-US" altLang="zh-TW" sz="1400" dirty="0" smtClean="0">
                <a:latin typeface="+mj-lt"/>
              </a:rPr>
              <a:t>5G</a:t>
            </a:r>
            <a:r>
              <a:rPr lang="zh-TW" altLang="en-US" sz="1400" dirty="0" smtClean="0">
                <a:latin typeface="+mj-lt"/>
              </a:rPr>
              <a:t> </a:t>
            </a:r>
            <a:r>
              <a:rPr lang="en-US" altLang="zh-TW" sz="1400" dirty="0" smtClean="0">
                <a:latin typeface="+mj-lt"/>
              </a:rPr>
              <a:t>network station power</a:t>
            </a:r>
            <a:endParaRPr lang="zh-TW" altLang="en-US" sz="1400" dirty="0">
              <a:latin typeface="+mj-lt"/>
            </a:endParaRPr>
          </a:p>
        </p:txBody>
      </p:sp>
      <p:grpSp>
        <p:nvGrpSpPr>
          <p:cNvPr id="12" name="组合 19"/>
          <p:cNvGrpSpPr/>
          <p:nvPr/>
        </p:nvGrpSpPr>
        <p:grpSpPr>
          <a:xfrm>
            <a:off x="8395303" y="3782657"/>
            <a:ext cx="3652640" cy="2115108"/>
            <a:chOff x="1104019" y="1493012"/>
            <a:chExt cx="5780441" cy="3838845"/>
          </a:xfrm>
        </p:grpSpPr>
        <p:grpSp>
          <p:nvGrpSpPr>
            <p:cNvPr id="13" name="组合 3"/>
            <p:cNvGrpSpPr/>
            <p:nvPr/>
          </p:nvGrpSpPr>
          <p:grpSpPr>
            <a:xfrm>
              <a:off x="1104019" y="1493012"/>
              <a:ext cx="3117215" cy="1711626"/>
              <a:chOff x="1367268" y="1160346"/>
              <a:chExt cx="3117215" cy="1711626"/>
            </a:xfrm>
          </p:grpSpPr>
          <p:pic>
            <p:nvPicPr>
              <p:cNvPr id="22" name="图片 4"/>
              <p:cNvPicPr>
                <a:picLocks noChangeAspect="1"/>
              </p:cNvPicPr>
              <p:nvPr/>
            </p:nvPicPr>
            <p:blipFill>
              <a:blip r:embed="rId3"/>
              <a:stretch>
                <a:fillRect/>
              </a:stretch>
            </p:blipFill>
            <p:spPr>
              <a:xfrm>
                <a:off x="1367268" y="1160346"/>
                <a:ext cx="1677394" cy="1711626"/>
              </a:xfrm>
              <a:prstGeom prst="rect">
                <a:avLst/>
              </a:prstGeom>
            </p:spPr>
          </p:pic>
          <p:pic>
            <p:nvPicPr>
              <p:cNvPr id="23" name="图片 5"/>
              <p:cNvPicPr>
                <a:picLocks noChangeAspect="1"/>
              </p:cNvPicPr>
              <p:nvPr/>
            </p:nvPicPr>
            <p:blipFill>
              <a:blip r:embed="rId4"/>
              <a:stretch>
                <a:fillRect/>
              </a:stretch>
            </p:blipFill>
            <p:spPr>
              <a:xfrm>
                <a:off x="3079627" y="1160347"/>
                <a:ext cx="1404856" cy="1710542"/>
              </a:xfrm>
              <a:prstGeom prst="rect">
                <a:avLst/>
              </a:prstGeom>
            </p:spPr>
          </p:pic>
        </p:grpSp>
        <p:grpSp>
          <p:nvGrpSpPr>
            <p:cNvPr id="14" name="组合 9"/>
            <p:cNvGrpSpPr/>
            <p:nvPr/>
          </p:nvGrpSpPr>
          <p:grpSpPr>
            <a:xfrm>
              <a:off x="1104019" y="3239825"/>
              <a:ext cx="2963839" cy="2071360"/>
              <a:chOff x="1520644" y="3953059"/>
              <a:chExt cx="2963839" cy="1954609"/>
            </a:xfrm>
          </p:grpSpPr>
          <p:pic>
            <p:nvPicPr>
              <p:cNvPr id="20"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1276318" y="4197385"/>
                <a:ext cx="1954607" cy="1465955"/>
              </a:xfrm>
              <a:prstGeom prst="rect">
                <a:avLst/>
              </a:prstGeom>
            </p:spPr>
          </p:pic>
          <p:pic>
            <p:nvPicPr>
              <p:cNvPr id="21"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2774202" y="4197387"/>
                <a:ext cx="1954607" cy="1465955"/>
              </a:xfrm>
              <a:prstGeom prst="rect">
                <a:avLst/>
              </a:prstGeom>
            </p:spPr>
          </p:pic>
        </p:grpSp>
        <p:sp>
          <p:nvSpPr>
            <p:cNvPr id="15" name="文本框 12"/>
            <p:cNvSpPr txBox="1"/>
            <p:nvPr/>
          </p:nvSpPr>
          <p:spPr>
            <a:xfrm rot="16200000">
              <a:off x="1037149" y="4505726"/>
              <a:ext cx="1018227"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4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XPC180G</a:t>
              </a:r>
              <a:endParaRPr kumimoji="0" lang="zh-CN" altLang="en-US" sz="14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6" name="文本框 13"/>
            <p:cNvSpPr txBox="1"/>
            <p:nvPr/>
          </p:nvSpPr>
          <p:spPr>
            <a:xfrm rot="16200000">
              <a:off x="2656471" y="3558780"/>
              <a:ext cx="1018227"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4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XPC180G</a:t>
              </a:r>
              <a:endParaRPr kumimoji="0" lang="zh-CN" altLang="en-US" sz="14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pic>
          <p:nvPicPr>
            <p:cNvPr id="1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22646" y="3260497"/>
              <a:ext cx="2761814" cy="2071360"/>
            </a:xfrm>
            <a:prstGeom prst="rect">
              <a:avLst/>
            </a:prstGeom>
          </p:spPr>
        </p:pic>
        <p:pic>
          <p:nvPicPr>
            <p:cNvPr id="18" name="图片 17"/>
            <p:cNvPicPr>
              <a:picLocks noChangeAspect="1"/>
            </p:cNvPicPr>
            <p:nvPr/>
          </p:nvPicPr>
          <p:blipFill>
            <a:blip r:embed="rId8"/>
            <a:stretch>
              <a:fillRect/>
            </a:stretch>
          </p:blipFill>
          <p:spPr>
            <a:xfrm>
              <a:off x="5580220" y="1493013"/>
              <a:ext cx="1284106" cy="1710542"/>
            </a:xfrm>
            <a:prstGeom prst="rect">
              <a:avLst/>
            </a:prstGeom>
          </p:spPr>
        </p:pic>
        <p:pic>
          <p:nvPicPr>
            <p:cNvPr id="19" name="图片 18"/>
            <p:cNvPicPr>
              <a:picLocks noChangeAspect="1"/>
            </p:cNvPicPr>
            <p:nvPr/>
          </p:nvPicPr>
          <p:blipFill>
            <a:blip r:embed="rId9"/>
            <a:stretch>
              <a:fillRect/>
            </a:stretch>
          </p:blipFill>
          <p:spPr>
            <a:xfrm>
              <a:off x="4262549" y="1493013"/>
              <a:ext cx="1284106" cy="1710542"/>
            </a:xfrm>
            <a:prstGeom prst="rect">
              <a:avLst/>
            </a:prstGeom>
          </p:spPr>
        </p:pic>
      </p:grpSp>
      <p:pic>
        <p:nvPicPr>
          <p:cNvPr id="205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51600" y="1564048"/>
            <a:ext cx="3312648" cy="944222"/>
          </a:xfrm>
          <a:prstGeom prst="rect">
            <a:avLst/>
          </a:prstGeom>
          <a:noFill/>
          <a:extLst>
            <a:ext uri="{909E8E84-426E-40DD-AFC4-6F175D3DCCD1}">
              <a14:hiddenFill xmlns:a14="http://schemas.microsoft.com/office/drawing/2010/main">
                <a:solidFill>
                  <a:srgbClr val="FFFFFF"/>
                </a:solidFill>
              </a14:hiddenFill>
            </a:ext>
          </a:extLst>
        </p:spPr>
      </p:pic>
      <p:grpSp>
        <p:nvGrpSpPr>
          <p:cNvPr id="48" name="群組 47"/>
          <p:cNvGrpSpPr/>
          <p:nvPr/>
        </p:nvGrpSpPr>
        <p:grpSpPr>
          <a:xfrm>
            <a:off x="8309692" y="2909268"/>
            <a:ext cx="2908127" cy="801759"/>
            <a:chOff x="7565919" y="2593136"/>
            <a:chExt cx="4199608" cy="1157816"/>
          </a:xfrm>
        </p:grpSpPr>
        <p:pic>
          <p:nvPicPr>
            <p:cNvPr id="11" name="图片 2"/>
            <p:cNvPicPr>
              <a:picLocks noChangeAspect="1"/>
            </p:cNvPicPr>
            <p:nvPr/>
          </p:nvPicPr>
          <p:blipFill rotWithShape="1">
            <a:blip r:embed="rId11"/>
            <a:srcRect r="53360"/>
            <a:stretch>
              <a:fillRect/>
            </a:stretch>
          </p:blipFill>
          <p:spPr>
            <a:xfrm>
              <a:off x="9793435" y="2593136"/>
              <a:ext cx="1015010" cy="1151811"/>
            </a:xfrm>
            <a:prstGeom prst="rect">
              <a:avLst/>
            </a:prstGeom>
          </p:spPr>
        </p:pic>
        <p:pic>
          <p:nvPicPr>
            <p:cNvPr id="25" name="图片 20"/>
            <p:cNvPicPr>
              <a:picLocks noChangeAspect="1"/>
            </p:cNvPicPr>
            <p:nvPr/>
          </p:nvPicPr>
          <p:blipFill>
            <a:blip r:embed="rId12"/>
            <a:stretch>
              <a:fillRect/>
            </a:stretch>
          </p:blipFill>
          <p:spPr>
            <a:xfrm>
              <a:off x="7565919" y="2665982"/>
              <a:ext cx="2204165" cy="1002734"/>
            </a:xfrm>
            <a:prstGeom prst="rect">
              <a:avLst/>
            </a:prstGeom>
          </p:spPr>
        </p:pic>
        <p:pic>
          <p:nvPicPr>
            <p:cNvPr id="49" name="图片 2"/>
            <p:cNvPicPr>
              <a:picLocks noChangeAspect="1"/>
            </p:cNvPicPr>
            <p:nvPr/>
          </p:nvPicPr>
          <p:blipFill rotWithShape="1">
            <a:blip r:embed="rId11"/>
            <a:srcRect l="52122"/>
            <a:stretch>
              <a:fillRect/>
            </a:stretch>
          </p:blipFill>
          <p:spPr>
            <a:xfrm>
              <a:off x="10737364" y="2614394"/>
              <a:ext cx="1028163" cy="1136558"/>
            </a:xfrm>
            <a:prstGeom prst="rect">
              <a:avLst/>
            </a:prstGeom>
          </p:spPr>
        </p:pic>
      </p:grpSp>
      <p:sp>
        <p:nvSpPr>
          <p:cNvPr id="3" name="投影片編號版面配置區 2"/>
          <p:cNvSpPr>
            <a:spLocks noGrp="1"/>
          </p:cNvSpPr>
          <p:nvPr>
            <p:ph type="sldNum" sz="quarter" idx="4"/>
          </p:nvPr>
        </p:nvSpPr>
        <p:spPr/>
        <p:txBody>
          <a:bodyPr/>
          <a:lstStyle/>
          <a:p>
            <a:fld id="{17418524-6E3D-4C7D-825F-6BE45E2CD165}" type="slidenum">
              <a:rPr lang="zh-TW" altLang="en-US" smtClean="0"/>
              <a:t>15</a:t>
            </a:fld>
            <a:endParaRPr lang="zh-TW" altLang="en-US"/>
          </a:p>
        </p:txBody>
      </p:sp>
    </p:spTree>
    <p:extLst>
      <p:ext uri="{BB962C8B-B14F-4D97-AF65-F5344CB8AC3E}">
        <p14:creationId xmlns:p14="http://schemas.microsoft.com/office/powerpoint/2010/main" val="34689713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5"/>
          </p:nvPr>
        </p:nvSpPr>
        <p:spPr>
          <a:xfrm>
            <a:off x="1458097" y="3340702"/>
            <a:ext cx="10147495" cy="1137219"/>
          </a:xfrm>
        </p:spPr>
        <p:txBody>
          <a:bodyPr/>
          <a:lstStyle/>
          <a:p>
            <a:r>
              <a:rPr lang="en-US" altLang="zh-TW" sz="1400" dirty="0" smtClean="0">
                <a:latin typeface="+mj-lt"/>
              </a:rPr>
              <a:t>RF IC Design House</a:t>
            </a:r>
            <a:endParaRPr lang="zh-TW" altLang="en-US" sz="1400" dirty="0">
              <a:latin typeface="+mj-lt"/>
            </a:endParaRPr>
          </a:p>
          <a:p>
            <a:r>
              <a:rPr lang="en-US" altLang="zh-TW" sz="1400" dirty="0" smtClean="0">
                <a:latin typeface="+mj-lt"/>
              </a:rPr>
              <a:t>Quantity: 10M/Year </a:t>
            </a:r>
          </a:p>
          <a:p>
            <a:r>
              <a:rPr lang="en-US" altLang="zh-TW" sz="1400" dirty="0" smtClean="0">
                <a:latin typeface="+mj-lt"/>
              </a:rPr>
              <a:t>Product include WiFi-5</a:t>
            </a:r>
            <a:r>
              <a:rPr lang="zh-TW" altLang="en-US" sz="1400" dirty="0">
                <a:latin typeface="+mj-lt"/>
              </a:rPr>
              <a:t>、</a:t>
            </a:r>
            <a:r>
              <a:rPr lang="en-US" altLang="zh-TW" sz="1400" dirty="0" smtClean="0">
                <a:latin typeface="+mj-lt"/>
              </a:rPr>
              <a:t>WiFi-6</a:t>
            </a:r>
            <a:r>
              <a:rPr lang="zh-TW" altLang="en-US" sz="1400" dirty="0">
                <a:latin typeface="+mj-lt"/>
              </a:rPr>
              <a:t>、</a:t>
            </a:r>
            <a:r>
              <a:rPr lang="en-US" altLang="zh-TW" sz="1400" dirty="0" smtClean="0">
                <a:latin typeface="+mj-lt"/>
              </a:rPr>
              <a:t>4G</a:t>
            </a:r>
            <a:r>
              <a:rPr lang="zh-TW" altLang="en-US" sz="1400" dirty="0">
                <a:latin typeface="+mj-lt"/>
              </a:rPr>
              <a:t>、</a:t>
            </a:r>
            <a:r>
              <a:rPr lang="en-US" altLang="zh-TW" sz="1400" dirty="0" smtClean="0">
                <a:latin typeface="+mj-lt"/>
              </a:rPr>
              <a:t>5G</a:t>
            </a:r>
            <a:endParaRPr lang="en-US" altLang="zh-TW" sz="1400" dirty="0">
              <a:latin typeface="+mj-lt"/>
            </a:endParaRPr>
          </a:p>
        </p:txBody>
      </p:sp>
      <p:sp>
        <p:nvSpPr>
          <p:cNvPr id="4" name="內容版面配置區 3"/>
          <p:cNvSpPr>
            <a:spLocks noGrp="1"/>
          </p:cNvSpPr>
          <p:nvPr>
            <p:ph sz="quarter" idx="16"/>
          </p:nvPr>
        </p:nvSpPr>
        <p:spPr>
          <a:xfrm>
            <a:off x="1458097" y="5301013"/>
            <a:ext cx="6172039" cy="1401007"/>
          </a:xfrm>
        </p:spPr>
        <p:txBody>
          <a:bodyPr/>
          <a:lstStyle/>
          <a:p>
            <a:r>
              <a:rPr lang="en-US" altLang="zh-TW" sz="1400" dirty="0" err="1" smtClean="0">
                <a:solidFill>
                  <a:schemeClr val="tx1"/>
                </a:solidFill>
                <a:latin typeface="+mj-lt"/>
              </a:rPr>
              <a:t>WiFi</a:t>
            </a:r>
            <a:r>
              <a:rPr lang="en-US" altLang="zh-TW" sz="1400" dirty="0" smtClean="0">
                <a:solidFill>
                  <a:schemeClr val="tx1"/>
                </a:solidFill>
                <a:latin typeface="+mj-lt"/>
              </a:rPr>
              <a:t> Product</a:t>
            </a:r>
            <a:r>
              <a:rPr lang="zh-TW" altLang="en-US" sz="1400" dirty="0" smtClean="0">
                <a:solidFill>
                  <a:schemeClr val="tx1"/>
                </a:solidFill>
                <a:latin typeface="+mj-lt"/>
              </a:rPr>
              <a:t>、</a:t>
            </a:r>
            <a:r>
              <a:rPr lang="en-US" altLang="zh-TW" sz="1400" dirty="0" smtClean="0">
                <a:solidFill>
                  <a:schemeClr val="tx1"/>
                </a:solidFill>
                <a:latin typeface="+mj-lt"/>
              </a:rPr>
              <a:t>Small Network Stations</a:t>
            </a:r>
            <a:r>
              <a:rPr lang="zh-TW" altLang="en-US" sz="1400" dirty="0" smtClean="0">
                <a:solidFill>
                  <a:schemeClr val="tx1"/>
                </a:solidFill>
                <a:latin typeface="+mj-lt"/>
              </a:rPr>
              <a:t>、</a:t>
            </a:r>
            <a:r>
              <a:rPr lang="en-US" altLang="zh-TW" sz="1400" dirty="0" smtClean="0">
                <a:solidFill>
                  <a:schemeClr val="tx1"/>
                </a:solidFill>
                <a:latin typeface="+mj-lt"/>
              </a:rPr>
              <a:t>Smart home </a:t>
            </a:r>
            <a:endParaRPr lang="en-US" altLang="zh-TW" sz="1400" dirty="0">
              <a:solidFill>
                <a:schemeClr val="tx1"/>
              </a:solidFill>
              <a:latin typeface="+mj-lt"/>
            </a:endParaRPr>
          </a:p>
          <a:p>
            <a:pPr marL="0" indent="0">
              <a:buNone/>
            </a:pPr>
            <a:r>
              <a:rPr lang="en-US" altLang="zh-TW" sz="1400" dirty="0">
                <a:solidFill>
                  <a:schemeClr val="tx1"/>
                </a:solidFill>
                <a:latin typeface="+mj-lt"/>
              </a:rPr>
              <a:t>  </a:t>
            </a:r>
            <a:r>
              <a:rPr lang="en-US" altLang="zh-TW" sz="1400" dirty="0" smtClean="0">
                <a:solidFill>
                  <a:schemeClr val="tx1"/>
                </a:solidFill>
                <a:latin typeface="+mj-lt"/>
              </a:rPr>
              <a:t>Consumer product</a:t>
            </a:r>
            <a:r>
              <a:rPr lang="zh-TW" altLang="en-US" sz="1400" dirty="0" smtClean="0">
                <a:solidFill>
                  <a:schemeClr val="tx1"/>
                </a:solidFill>
                <a:latin typeface="+mj-lt"/>
              </a:rPr>
              <a:t>、</a:t>
            </a:r>
            <a:r>
              <a:rPr lang="en-US" altLang="zh-TW" sz="1400" dirty="0" smtClean="0">
                <a:solidFill>
                  <a:schemeClr val="tx1"/>
                </a:solidFill>
                <a:latin typeface="+mj-lt"/>
              </a:rPr>
              <a:t>Drone</a:t>
            </a:r>
            <a:endParaRPr lang="en-US" altLang="zh-TW" sz="1400" dirty="0">
              <a:solidFill>
                <a:schemeClr val="tx1"/>
              </a:solidFill>
              <a:latin typeface="+mj-lt"/>
            </a:endParaRPr>
          </a:p>
          <a:p>
            <a:r>
              <a:rPr lang="en-US" altLang="zh-TW" sz="1400" dirty="0" smtClean="0">
                <a:solidFill>
                  <a:schemeClr val="tx1"/>
                </a:solidFill>
                <a:latin typeface="+mj-lt"/>
              </a:rPr>
              <a:t>GMI</a:t>
            </a:r>
            <a:r>
              <a:rPr lang="zh-TW" altLang="en-US" sz="1400" dirty="0" smtClean="0">
                <a:solidFill>
                  <a:schemeClr val="tx1"/>
                </a:solidFill>
                <a:latin typeface="+mj-lt"/>
              </a:rPr>
              <a:t> </a:t>
            </a:r>
            <a:r>
              <a:rPr lang="en-US" altLang="zh-TW" sz="1400" dirty="0" smtClean="0">
                <a:solidFill>
                  <a:schemeClr val="tx1"/>
                </a:solidFill>
                <a:latin typeface="+mj-lt"/>
              </a:rPr>
              <a:t>has successfully entered the operator and open-bid market.</a:t>
            </a:r>
            <a:r>
              <a:rPr lang="zh-TW" altLang="en-US" sz="1400" dirty="0" smtClean="0">
                <a:solidFill>
                  <a:schemeClr val="tx1"/>
                </a:solidFill>
                <a:latin typeface="+mj-lt"/>
              </a:rPr>
              <a:t>  </a:t>
            </a:r>
            <a:endParaRPr lang="zh-TW" altLang="en-US" sz="1400" dirty="0">
              <a:solidFill>
                <a:schemeClr val="tx1"/>
              </a:solidFill>
              <a:latin typeface="+mj-lt"/>
            </a:endParaRPr>
          </a:p>
        </p:txBody>
      </p:sp>
      <p:sp>
        <p:nvSpPr>
          <p:cNvPr id="2" name="內容版面配置區 1"/>
          <p:cNvSpPr>
            <a:spLocks noGrp="1"/>
          </p:cNvSpPr>
          <p:nvPr>
            <p:ph sz="quarter" idx="17"/>
          </p:nvPr>
        </p:nvSpPr>
        <p:spPr/>
        <p:txBody>
          <a:bodyPr/>
          <a:lstStyle/>
          <a:p>
            <a:r>
              <a:rPr lang="en-US" altLang="zh-TW" sz="1800" dirty="0" smtClean="0">
                <a:latin typeface="+mj-lt"/>
              </a:rPr>
              <a:t>CREOTECH </a:t>
            </a:r>
          </a:p>
          <a:p>
            <a:r>
              <a:rPr lang="en-US" altLang="zh-TW" sz="1800" dirty="0" smtClean="0">
                <a:latin typeface="+mj-lt"/>
              </a:rPr>
              <a:t>RMB 14.26</a:t>
            </a:r>
            <a:r>
              <a:rPr lang="zh-TW" altLang="en-US" sz="1800" dirty="0">
                <a:latin typeface="+mj-lt"/>
              </a:rPr>
              <a:t> </a:t>
            </a:r>
            <a:r>
              <a:rPr lang="en-US" altLang="zh-TW" sz="1800" dirty="0" smtClean="0">
                <a:latin typeface="+mj-lt"/>
              </a:rPr>
              <a:t>Million</a:t>
            </a:r>
            <a:endParaRPr lang="zh-TW" altLang="en-US" sz="1800" dirty="0">
              <a:latin typeface="+mj-lt"/>
            </a:endParaRPr>
          </a:p>
          <a:p>
            <a:r>
              <a:rPr lang="en-US" altLang="zh-TW" sz="1800" dirty="0" smtClean="0">
                <a:latin typeface="+mj-lt"/>
              </a:rPr>
              <a:t>2012</a:t>
            </a:r>
            <a:endParaRPr lang="zh-TW" altLang="en-US" sz="1800" dirty="0">
              <a:latin typeface="+mj-lt"/>
            </a:endParaRPr>
          </a:p>
          <a:p>
            <a:endParaRPr lang="zh-TW" altLang="en-US" dirty="0"/>
          </a:p>
        </p:txBody>
      </p:sp>
      <p:pic>
        <p:nvPicPr>
          <p:cNvPr id="8"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1600" y="1298815"/>
            <a:ext cx="2192470" cy="1157994"/>
          </a:xfrm>
          <a:prstGeom prst="rect">
            <a:avLst/>
          </a:prstGeom>
        </p:spPr>
      </p:pic>
      <p:grpSp>
        <p:nvGrpSpPr>
          <p:cNvPr id="19" name="群組 18"/>
          <p:cNvGrpSpPr/>
          <p:nvPr/>
        </p:nvGrpSpPr>
        <p:grpSpPr>
          <a:xfrm>
            <a:off x="7849961" y="3045385"/>
            <a:ext cx="3501210" cy="3124976"/>
            <a:chOff x="6901308" y="3034800"/>
            <a:chExt cx="3454504" cy="3083290"/>
          </a:xfrm>
        </p:grpSpPr>
        <p:pic>
          <p:nvPicPr>
            <p:cNvPr id="9"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901308" y="3036056"/>
              <a:ext cx="1715242" cy="1000755"/>
            </a:xfrm>
            <a:prstGeom prst="rect">
              <a:avLst/>
            </a:prstGeom>
          </p:spPr>
        </p:pic>
        <p:pic>
          <p:nvPicPr>
            <p:cNvPr id="10"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08495" y="5114389"/>
              <a:ext cx="1715319" cy="1000800"/>
            </a:xfrm>
            <a:prstGeom prst="rect">
              <a:avLst/>
            </a:prstGeom>
          </p:spPr>
        </p:pic>
        <p:pic>
          <p:nvPicPr>
            <p:cNvPr id="11"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901308" y="4076478"/>
              <a:ext cx="1715240" cy="1000754"/>
            </a:xfrm>
            <a:prstGeom prst="rect">
              <a:avLst/>
            </a:prstGeom>
          </p:spPr>
        </p:pic>
        <p:pic>
          <p:nvPicPr>
            <p:cNvPr id="12"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23814" y="3034800"/>
              <a:ext cx="1715319" cy="1000800"/>
            </a:xfrm>
            <a:prstGeom prst="rect">
              <a:avLst/>
            </a:prstGeom>
          </p:spPr>
        </p:pic>
        <p:pic>
          <p:nvPicPr>
            <p:cNvPr id="13"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38613" y="5116193"/>
              <a:ext cx="1717199" cy="1001897"/>
            </a:xfrm>
            <a:prstGeom prst="rect">
              <a:avLst/>
            </a:prstGeom>
          </p:spPr>
        </p:pic>
        <p:pic>
          <p:nvPicPr>
            <p:cNvPr id="14" name="图片 13"/>
            <p:cNvPicPr preferRelativeResize="0"/>
            <p:nvPr/>
          </p:nvPicPr>
          <p:blipFill>
            <a:blip r:embed="rId8" cstate="print">
              <a:extLst>
                <a:ext uri="{28A0092B-C50C-407E-A947-70E740481C1C}">
                  <a14:useLocalDpi xmlns:a14="http://schemas.microsoft.com/office/drawing/2010/main" val="0"/>
                </a:ext>
              </a:extLst>
            </a:blip>
            <a:stretch>
              <a:fillRect/>
            </a:stretch>
          </p:blipFill>
          <p:spPr>
            <a:xfrm>
              <a:off x="8622803" y="4075200"/>
              <a:ext cx="1717200" cy="1000800"/>
            </a:xfrm>
            <a:prstGeom prst="rect">
              <a:avLst/>
            </a:prstGeom>
          </p:spPr>
        </p:pic>
      </p:grpSp>
      <p:sp>
        <p:nvSpPr>
          <p:cNvPr id="5" name="投影片編號版面配置區 4"/>
          <p:cNvSpPr>
            <a:spLocks noGrp="1"/>
          </p:cNvSpPr>
          <p:nvPr>
            <p:ph type="sldNum" sz="quarter" idx="4"/>
          </p:nvPr>
        </p:nvSpPr>
        <p:spPr/>
        <p:txBody>
          <a:bodyPr/>
          <a:lstStyle/>
          <a:p>
            <a:fld id="{17418524-6E3D-4C7D-825F-6BE45E2CD165}" type="slidenum">
              <a:rPr lang="zh-TW" altLang="en-US" smtClean="0"/>
              <a:t>16</a:t>
            </a:fld>
            <a:endParaRPr lang="zh-TW" altLang="en-US"/>
          </a:p>
        </p:txBody>
      </p:sp>
    </p:spTree>
    <p:extLst>
      <p:ext uri="{BB962C8B-B14F-4D97-AF65-F5344CB8AC3E}">
        <p14:creationId xmlns:p14="http://schemas.microsoft.com/office/powerpoint/2010/main" val="7042023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sz="quarter" idx="11"/>
          </p:nvPr>
        </p:nvSpPr>
        <p:spPr>
          <a:xfrm>
            <a:off x="1" y="1128790"/>
            <a:ext cx="11874842" cy="5729210"/>
          </a:xfrm>
          <a:prstGeom prst="rect">
            <a:avLst/>
          </a:prstGeom>
        </p:spPr>
        <p:txBody>
          <a:bodyPr/>
          <a:lstStyle/>
          <a:p>
            <a:pPr>
              <a:lnSpc>
                <a:spcPts val="4000"/>
              </a:lnSpc>
            </a:pPr>
            <a:r>
              <a:rPr lang="en-US" altLang="zh-TW" sz="1600" dirty="0" err="1">
                <a:solidFill>
                  <a:schemeClr val="tx1"/>
                </a:solidFill>
                <a:latin typeface="+mj-lt"/>
              </a:rPr>
              <a:t>Zbit</a:t>
            </a:r>
            <a:r>
              <a:rPr lang="en-US" altLang="zh-TW" sz="1600" dirty="0">
                <a:solidFill>
                  <a:schemeClr val="tx1"/>
                </a:solidFill>
                <a:latin typeface="+mj-lt"/>
              </a:rPr>
              <a:t> </a:t>
            </a:r>
            <a:r>
              <a:rPr lang="en-US" altLang="zh-TW" sz="1600" dirty="0" smtClean="0">
                <a:solidFill>
                  <a:schemeClr val="tx1"/>
                </a:solidFill>
                <a:latin typeface="+mj-lt"/>
              </a:rPr>
              <a:t>(</a:t>
            </a:r>
            <a:r>
              <a:rPr lang="en-US" altLang="zh-TW" sz="1600" dirty="0">
                <a:solidFill>
                  <a:schemeClr val="tx1"/>
                </a:solidFill>
                <a:latin typeface="+mj-lt"/>
              </a:rPr>
              <a:t>NOR </a:t>
            </a:r>
            <a:r>
              <a:rPr lang="en-US" altLang="zh-TW" sz="1600" dirty="0" smtClean="0">
                <a:solidFill>
                  <a:schemeClr val="tx1"/>
                </a:solidFill>
                <a:latin typeface="+mj-lt"/>
              </a:rPr>
              <a:t>FLASH)</a:t>
            </a:r>
            <a:r>
              <a:rPr lang="en-US" altLang="zh-TW" sz="1600" dirty="0">
                <a:solidFill>
                  <a:schemeClr val="tx1"/>
                </a:solidFill>
                <a:latin typeface="+mj-lt"/>
              </a:rPr>
              <a:t>:</a:t>
            </a:r>
            <a:r>
              <a:rPr lang="en-US" altLang="zh-TW" sz="1600" dirty="0" smtClean="0">
                <a:solidFill>
                  <a:schemeClr val="tx1"/>
                </a:solidFill>
                <a:latin typeface="+mj-lt"/>
              </a:rPr>
              <a:t>Taiwan Design house provided 1000 million of shipment over the past two decades.</a:t>
            </a:r>
            <a:endParaRPr lang="zh-TW" altLang="en-US" sz="1600" dirty="0">
              <a:solidFill>
                <a:schemeClr val="tx1"/>
              </a:solidFill>
              <a:latin typeface="+mj-lt"/>
            </a:endParaRPr>
          </a:p>
          <a:p>
            <a:pPr>
              <a:lnSpc>
                <a:spcPts val="4000"/>
              </a:lnSpc>
            </a:pPr>
            <a:r>
              <a:rPr lang="en-US" altLang="zh-TW" sz="1600" dirty="0">
                <a:solidFill>
                  <a:schemeClr val="tx1"/>
                </a:solidFill>
                <a:latin typeface="+mj-lt"/>
              </a:rPr>
              <a:t>CREOTECH</a:t>
            </a:r>
            <a:r>
              <a:rPr lang="zh-TW" altLang="en-US" sz="1600" dirty="0" smtClean="0">
                <a:solidFill>
                  <a:schemeClr val="tx1"/>
                </a:solidFill>
                <a:latin typeface="+mj-lt"/>
              </a:rPr>
              <a:t> </a:t>
            </a:r>
            <a:r>
              <a:rPr lang="en-US" altLang="zh-TW" sz="1600" dirty="0" smtClean="0">
                <a:solidFill>
                  <a:schemeClr val="tx1"/>
                </a:solidFill>
                <a:latin typeface="+mj-lt"/>
              </a:rPr>
              <a:t>(FEM): plan to mass production in 3Q21 </a:t>
            </a:r>
          </a:p>
          <a:p>
            <a:pPr>
              <a:lnSpc>
                <a:spcPts val="4000"/>
              </a:lnSpc>
            </a:pPr>
            <a:r>
              <a:rPr lang="en-US" altLang="zh-TW" sz="1600" dirty="0" err="1" smtClean="0">
                <a:solidFill>
                  <a:schemeClr val="tx1"/>
                </a:solidFill>
                <a:latin typeface="+mj-lt"/>
              </a:rPr>
              <a:t>StorArt</a:t>
            </a:r>
            <a:r>
              <a:rPr lang="zh-TW" altLang="en-US" sz="1600" dirty="0" smtClean="0">
                <a:solidFill>
                  <a:schemeClr val="tx1"/>
                </a:solidFill>
                <a:latin typeface="+mj-lt"/>
              </a:rPr>
              <a:t> </a:t>
            </a:r>
            <a:r>
              <a:rPr lang="en-US" altLang="zh-TW" sz="1600" dirty="0" smtClean="0">
                <a:solidFill>
                  <a:schemeClr val="tx1"/>
                </a:solidFill>
                <a:latin typeface="+mj-lt"/>
              </a:rPr>
              <a:t>(Storage Controller Chip): Design House founded in China has launched 1.1 million shipment over the last two decades.</a:t>
            </a:r>
          </a:p>
          <a:p>
            <a:pPr>
              <a:lnSpc>
                <a:spcPts val="4000"/>
              </a:lnSpc>
            </a:pPr>
            <a:r>
              <a:rPr lang="en-US" altLang="zh-TW" sz="1600" dirty="0" smtClean="0">
                <a:solidFill>
                  <a:schemeClr val="tx1"/>
                </a:solidFill>
                <a:latin typeface="+mj-lt"/>
              </a:rPr>
              <a:t>APEC</a:t>
            </a:r>
            <a:r>
              <a:rPr lang="zh-TW" altLang="en-US" sz="1600" dirty="0" smtClean="0">
                <a:solidFill>
                  <a:schemeClr val="tx1"/>
                </a:solidFill>
                <a:latin typeface="+mj-lt"/>
              </a:rPr>
              <a:t> </a:t>
            </a:r>
            <a:r>
              <a:rPr lang="en-US" altLang="zh-TW" sz="1600" dirty="0" smtClean="0">
                <a:solidFill>
                  <a:schemeClr val="tx1"/>
                </a:solidFill>
                <a:latin typeface="+mj-lt"/>
              </a:rPr>
              <a:t>(</a:t>
            </a:r>
            <a:r>
              <a:rPr lang="en-US" altLang="zh-TW" sz="1600" dirty="0">
                <a:solidFill>
                  <a:schemeClr val="tx1"/>
                </a:solidFill>
                <a:latin typeface="+mj-lt"/>
              </a:rPr>
              <a:t>MOSFET</a:t>
            </a:r>
            <a:r>
              <a:rPr lang="en-US" altLang="zh-TW" sz="1600" dirty="0" smtClean="0">
                <a:solidFill>
                  <a:schemeClr val="tx1"/>
                </a:solidFill>
                <a:latin typeface="+mj-lt"/>
              </a:rPr>
              <a:t>): Shipment launched since June 2021 and has shipped 3 million shipment.</a:t>
            </a:r>
          </a:p>
          <a:p>
            <a:pPr>
              <a:lnSpc>
                <a:spcPts val="4000"/>
              </a:lnSpc>
            </a:pPr>
            <a:r>
              <a:rPr lang="en-US" altLang="zh-TW" sz="1600" dirty="0" smtClean="0">
                <a:solidFill>
                  <a:schemeClr val="tx1"/>
                </a:solidFill>
                <a:latin typeface="+mj-lt"/>
              </a:rPr>
              <a:t>PSAP Market:</a:t>
            </a:r>
            <a:r>
              <a:rPr lang="zh-TW" altLang="en-US" sz="1600" dirty="0">
                <a:solidFill>
                  <a:schemeClr val="tx1"/>
                </a:solidFill>
                <a:latin typeface="+mj-lt"/>
              </a:rPr>
              <a:t> </a:t>
            </a:r>
            <a:r>
              <a:rPr lang="en-US" altLang="zh-TW" sz="1600" dirty="0" smtClean="0">
                <a:solidFill>
                  <a:schemeClr val="tx1"/>
                </a:solidFill>
                <a:latin typeface="+mj-lt"/>
              </a:rPr>
              <a:t>Client is currently mass producing over 600 shipment. GMI awaits result.</a:t>
            </a:r>
            <a:endParaRPr lang="zh-TW" altLang="en-US" sz="1600" dirty="0">
              <a:solidFill>
                <a:schemeClr val="tx1"/>
              </a:solidFill>
              <a:latin typeface="+mj-lt"/>
            </a:endParaRPr>
          </a:p>
          <a:p>
            <a:pPr>
              <a:lnSpc>
                <a:spcPts val="4000"/>
              </a:lnSpc>
            </a:pPr>
            <a:r>
              <a:rPr lang="en-US" altLang="zh-TW" sz="1600" dirty="0" smtClean="0">
                <a:solidFill>
                  <a:schemeClr val="tx1"/>
                </a:solidFill>
                <a:latin typeface="+mj-lt"/>
              </a:rPr>
              <a:t>Bluetooth wearable chips has launched 3.4 million shipments over the past two decades.</a:t>
            </a:r>
            <a:endParaRPr lang="zh-TW" altLang="en-US" sz="1600" dirty="0">
              <a:solidFill>
                <a:schemeClr val="tx1"/>
              </a:solidFill>
              <a:latin typeface="+mj-lt"/>
            </a:endParaRPr>
          </a:p>
          <a:p>
            <a:pPr>
              <a:lnSpc>
                <a:spcPts val="4000"/>
              </a:lnSpc>
            </a:pPr>
            <a:r>
              <a:rPr lang="en-US" altLang="zh-TW" sz="1600" dirty="0" smtClean="0">
                <a:solidFill>
                  <a:schemeClr val="tx1"/>
                </a:solidFill>
                <a:latin typeface="+mj-lt"/>
              </a:rPr>
              <a:t>IOT shipment mounted over 13 million shipment over the past two decades. </a:t>
            </a:r>
            <a:endParaRPr lang="zh-TW" altLang="en-US" sz="1600" dirty="0">
              <a:solidFill>
                <a:schemeClr val="tx1"/>
              </a:solidFill>
              <a:latin typeface="+mj-lt"/>
            </a:endParaRPr>
          </a:p>
          <a:p>
            <a:pPr>
              <a:lnSpc>
                <a:spcPts val="4000"/>
              </a:lnSpc>
            </a:pPr>
            <a:r>
              <a:rPr lang="en-US" altLang="zh-TW" sz="1600" dirty="0" smtClean="0">
                <a:solidFill>
                  <a:schemeClr val="tx1"/>
                </a:solidFill>
                <a:latin typeface="+mj-lt"/>
              </a:rPr>
              <a:t>WIFI-6 end customer has entered mass production phase and has shipped over 2 million shipment over the past two decades.</a:t>
            </a:r>
          </a:p>
          <a:p>
            <a:pPr>
              <a:lnSpc>
                <a:spcPts val="4000"/>
              </a:lnSpc>
            </a:pPr>
            <a:r>
              <a:rPr lang="zh-TW" altLang="en-US" sz="1600" dirty="0" smtClean="0">
                <a:solidFill>
                  <a:schemeClr val="tx1"/>
                </a:solidFill>
                <a:latin typeface="+mj-lt"/>
              </a:rPr>
              <a:t> </a:t>
            </a:r>
            <a:r>
              <a:rPr lang="en-US" altLang="zh-TW" sz="1600" dirty="0" smtClean="0">
                <a:solidFill>
                  <a:schemeClr val="tx1"/>
                </a:solidFill>
                <a:latin typeface="+mj-lt"/>
              </a:rPr>
              <a:t>2.5GbE shipment has launched 1.1 million shipment over the past two decades.</a:t>
            </a:r>
            <a:endParaRPr lang="zh-TW" altLang="en-US" sz="1600" dirty="0">
              <a:solidFill>
                <a:schemeClr val="tx1"/>
              </a:solidFill>
              <a:latin typeface="+mj-lt"/>
            </a:endParaRPr>
          </a:p>
        </p:txBody>
      </p:sp>
      <p:sp>
        <p:nvSpPr>
          <p:cNvPr id="2" name="投影片編號版面配置區 1"/>
          <p:cNvSpPr>
            <a:spLocks noGrp="1"/>
          </p:cNvSpPr>
          <p:nvPr>
            <p:ph type="sldNum" sz="quarter" idx="4"/>
          </p:nvPr>
        </p:nvSpPr>
        <p:spPr/>
        <p:txBody>
          <a:bodyPr/>
          <a:lstStyle/>
          <a:p>
            <a:fld id="{17418524-6E3D-4C7D-825F-6BE45E2CD165}" type="slidenum">
              <a:rPr lang="zh-TW" altLang="en-US" smtClean="0"/>
              <a:t>17</a:t>
            </a:fld>
            <a:endParaRPr lang="zh-TW" altLang="en-US" dirty="0"/>
          </a:p>
        </p:txBody>
      </p:sp>
      <p:cxnSp>
        <p:nvCxnSpPr>
          <p:cNvPr id="7" name="Google Shape;179;p2"/>
          <p:cNvCxnSpPr/>
          <p:nvPr/>
        </p:nvCxnSpPr>
        <p:spPr>
          <a:xfrm>
            <a:off x="0" y="1128790"/>
            <a:ext cx="12192000" cy="0"/>
          </a:xfrm>
          <a:prstGeom prst="straightConnector1">
            <a:avLst/>
          </a:prstGeom>
          <a:noFill/>
          <a:ln w="12700" cap="flat" cmpd="sng">
            <a:solidFill>
              <a:srgbClr val="74D1EA">
                <a:alpha val="27843"/>
              </a:srgbClr>
            </a:solidFill>
            <a:prstDash val="solid"/>
            <a:miter lim="800000"/>
            <a:headEnd type="none" w="sm" len="sm"/>
            <a:tailEnd type="none" w="sm" len="sm"/>
          </a:ln>
        </p:spPr>
      </p:cxnSp>
    </p:spTree>
    <p:extLst>
      <p:ext uri="{BB962C8B-B14F-4D97-AF65-F5344CB8AC3E}">
        <p14:creationId xmlns:p14="http://schemas.microsoft.com/office/powerpoint/2010/main" val="29754204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p:cNvSpPr>
            <a:spLocks noGrp="1"/>
          </p:cNvSpPr>
          <p:nvPr>
            <p:ph sz="quarter" idx="11"/>
          </p:nvPr>
        </p:nvSpPr>
        <p:spPr>
          <a:xfrm>
            <a:off x="773412" y="1415157"/>
            <a:ext cx="10893125" cy="4291111"/>
          </a:xfrm>
          <a:prstGeom prst="rect">
            <a:avLst/>
          </a:prstGeom>
        </p:spPr>
        <p:txBody>
          <a:bodyPr/>
          <a:lstStyle/>
          <a:p>
            <a:r>
              <a:rPr lang="en-US" altLang="zh-TW" b="1" dirty="0" smtClean="0">
                <a:solidFill>
                  <a:schemeClr val="tx1"/>
                </a:solidFill>
                <a:latin typeface="+mj-lt"/>
              </a:rPr>
              <a:t>Operator and Open-bid market</a:t>
            </a:r>
            <a:endParaRPr lang="zh-TW" altLang="en-US" b="1" dirty="0">
              <a:solidFill>
                <a:schemeClr val="tx1"/>
              </a:solidFill>
              <a:latin typeface="+mj-lt"/>
            </a:endParaRPr>
          </a:p>
          <a:p>
            <a:pPr>
              <a:buFont typeface="Arial" panose="020B0604020202090204" pitchFamily="34" charset="0"/>
              <a:buChar char="•"/>
            </a:pPr>
            <a:r>
              <a:rPr lang="en-US" altLang="zh-TW" sz="2000" dirty="0">
                <a:latin typeface="+mj-lt"/>
              </a:rPr>
              <a:t>IPTV/AP Router/XPON/XDSL/IP-CAM</a:t>
            </a:r>
          </a:p>
          <a:p>
            <a:pPr>
              <a:buFont typeface="Arial" panose="020B0604020202090204" pitchFamily="34" charset="0"/>
              <a:buChar char="•"/>
            </a:pPr>
            <a:r>
              <a:rPr lang="en-US" altLang="zh-TW" sz="2000" dirty="0" smtClean="0">
                <a:latin typeface="+mj-lt"/>
              </a:rPr>
              <a:t>2Q21 Sales account for 22~25% of total revenue</a:t>
            </a:r>
            <a:endParaRPr lang="en-US" altLang="zh-TW" sz="2000" dirty="0">
              <a:latin typeface="+mj-lt"/>
            </a:endParaRPr>
          </a:p>
          <a:p>
            <a:pPr>
              <a:buFont typeface="Arial" panose="020B0604020202090204" pitchFamily="34" charset="0"/>
              <a:buChar char="•"/>
            </a:pPr>
            <a:r>
              <a:rPr lang="en-US" altLang="zh-TW" sz="2000" dirty="0" smtClean="0">
                <a:latin typeface="+mj-lt"/>
              </a:rPr>
              <a:t>47%YoY Growth</a:t>
            </a:r>
            <a:endParaRPr lang="en-US" altLang="zh-TW" sz="2000" dirty="0">
              <a:latin typeface="+mj-lt"/>
            </a:endParaRPr>
          </a:p>
          <a:p>
            <a:pPr>
              <a:buFont typeface="Arial" panose="020B0604020202090204" pitchFamily="34" charset="0"/>
              <a:buChar char="•"/>
            </a:pPr>
            <a:endParaRPr lang="en-US" altLang="zh-TW" sz="2000" b="1" dirty="0">
              <a:latin typeface="+mj-lt"/>
            </a:endParaRPr>
          </a:p>
          <a:p>
            <a:r>
              <a:rPr lang="en-US" altLang="zh-TW" b="1" dirty="0" smtClean="0">
                <a:latin typeface="+mj-lt"/>
              </a:rPr>
              <a:t>Laptop and Desktop</a:t>
            </a:r>
            <a:endParaRPr lang="zh-TW" altLang="en-US" b="1" dirty="0">
              <a:latin typeface="+mj-lt"/>
            </a:endParaRPr>
          </a:p>
          <a:p>
            <a:pPr>
              <a:buFont typeface="Arial" panose="020B0604020202090204" pitchFamily="34" charset="0"/>
              <a:buChar char="•"/>
            </a:pPr>
            <a:r>
              <a:rPr lang="en-US" altLang="zh-TW" sz="2000" dirty="0" smtClean="0">
                <a:latin typeface="+mj-lt"/>
              </a:rPr>
              <a:t>2Q21 sales account for 13~15% of total revenue</a:t>
            </a:r>
            <a:endParaRPr lang="en-US" altLang="zh-TW" sz="2000" dirty="0">
              <a:latin typeface="+mj-lt"/>
            </a:endParaRPr>
          </a:p>
          <a:p>
            <a:pPr>
              <a:buFont typeface="Arial" panose="020B0604020202090204" pitchFamily="34" charset="0"/>
              <a:buChar char="•"/>
            </a:pPr>
            <a:r>
              <a:rPr lang="en-US" altLang="zh-TW" sz="2000" dirty="0" smtClean="0">
                <a:latin typeface="+mj-lt"/>
              </a:rPr>
              <a:t>28% YoY growth</a:t>
            </a:r>
            <a:endParaRPr lang="en-US" altLang="zh-TW" sz="2000" dirty="0">
              <a:latin typeface="+mj-lt"/>
            </a:endParaRPr>
          </a:p>
        </p:txBody>
      </p:sp>
      <p:sp>
        <p:nvSpPr>
          <p:cNvPr id="4" name="投影片編號版面配置區 3"/>
          <p:cNvSpPr>
            <a:spLocks noGrp="1"/>
          </p:cNvSpPr>
          <p:nvPr>
            <p:ph type="sldNum" sz="quarter" idx="4"/>
          </p:nvPr>
        </p:nvSpPr>
        <p:spPr/>
        <p:txBody>
          <a:bodyPr/>
          <a:lstStyle/>
          <a:p>
            <a:fld id="{17418524-6E3D-4C7D-825F-6BE45E2CD165}" type="slidenum">
              <a:rPr lang="zh-TW" altLang="en-US" smtClean="0"/>
              <a:t>18</a:t>
            </a:fld>
            <a:endParaRPr lang="zh-TW" altLang="en-US"/>
          </a:p>
        </p:txBody>
      </p:sp>
      <p:cxnSp>
        <p:nvCxnSpPr>
          <p:cNvPr id="10" name="Google Shape;179;p2"/>
          <p:cNvCxnSpPr/>
          <p:nvPr/>
        </p:nvCxnSpPr>
        <p:spPr>
          <a:xfrm>
            <a:off x="0" y="1128790"/>
            <a:ext cx="12192000" cy="0"/>
          </a:xfrm>
          <a:prstGeom prst="straightConnector1">
            <a:avLst/>
          </a:prstGeom>
          <a:noFill/>
          <a:ln w="12700" cap="flat" cmpd="sng">
            <a:solidFill>
              <a:srgbClr val="74D1EA">
                <a:alpha val="27843"/>
              </a:srgbClr>
            </a:solidFill>
            <a:prstDash val="solid"/>
            <a:miter lim="800000"/>
            <a:headEnd type="none" w="sm" len="sm"/>
            <a:tailEnd type="none" w="sm" len="sm"/>
          </a:ln>
        </p:spPr>
      </p:cxn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1588" y="1626230"/>
            <a:ext cx="4346575"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9675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sz="quarter" idx="11"/>
          </p:nvPr>
        </p:nvSpPr>
        <p:spPr>
          <a:xfrm>
            <a:off x="571208" y="1273175"/>
            <a:ext cx="11262043" cy="5405436"/>
          </a:xfrm>
          <a:prstGeom prst="rect">
            <a:avLst/>
          </a:prstGeom>
        </p:spPr>
        <p:txBody>
          <a:bodyPr/>
          <a:lstStyle/>
          <a:p>
            <a:pPr eaLnBrk="1" fontAlgn="auto" latinLnBrk="0" hangingPunct="1">
              <a:lnSpc>
                <a:spcPts val="4000"/>
              </a:lnSpc>
            </a:pPr>
            <a:r>
              <a:rPr lang="en-US" altLang="zh-TW" sz="1600" dirty="0" smtClean="0">
                <a:solidFill>
                  <a:schemeClr val="tx1"/>
                </a:solidFill>
                <a:latin typeface="+mj-lt"/>
              </a:rPr>
              <a:t>Major Suppliers’ production capacity is still tight. The industry is likely to</a:t>
            </a:r>
            <a:r>
              <a:rPr lang="zh-TW" altLang="en-US" sz="1600" dirty="0" smtClean="0">
                <a:solidFill>
                  <a:schemeClr val="tx1"/>
                </a:solidFill>
                <a:latin typeface="+mj-lt"/>
              </a:rPr>
              <a:t> </a:t>
            </a:r>
            <a:r>
              <a:rPr lang="en-US" altLang="zh-TW" sz="1600" dirty="0" smtClean="0">
                <a:solidFill>
                  <a:schemeClr val="tx1"/>
                </a:solidFill>
                <a:latin typeface="+mj-lt"/>
              </a:rPr>
              <a:t>hold an optimistic yet careful attitude over the supply &amp; demand in 2H21</a:t>
            </a:r>
            <a:endParaRPr lang="zh-TW" altLang="en-US" sz="1600" dirty="0">
              <a:solidFill>
                <a:schemeClr val="tx1"/>
              </a:solidFill>
              <a:latin typeface="+mj-lt"/>
            </a:endParaRPr>
          </a:p>
          <a:p>
            <a:pPr eaLnBrk="1" fontAlgn="auto" latinLnBrk="0" hangingPunct="1">
              <a:lnSpc>
                <a:spcPts val="4000"/>
              </a:lnSpc>
            </a:pPr>
            <a:r>
              <a:rPr lang="en-US" altLang="zh-TW" sz="1600" dirty="0" smtClean="0">
                <a:solidFill>
                  <a:schemeClr val="tx1"/>
                </a:solidFill>
                <a:latin typeface="+mj-lt"/>
              </a:rPr>
              <a:t>Wireless </a:t>
            </a:r>
            <a:r>
              <a:rPr lang="en-US" altLang="zh-TW" sz="1600" dirty="0" err="1" smtClean="0">
                <a:solidFill>
                  <a:schemeClr val="tx1"/>
                </a:solidFill>
                <a:latin typeface="+mj-lt"/>
              </a:rPr>
              <a:t>Wifi</a:t>
            </a:r>
            <a:r>
              <a:rPr lang="zh-TW" altLang="en-US" sz="1600" dirty="0" smtClean="0">
                <a:solidFill>
                  <a:schemeClr val="tx1"/>
                </a:solidFill>
                <a:latin typeface="+mj-lt"/>
              </a:rPr>
              <a:t>→ </a:t>
            </a:r>
            <a:r>
              <a:rPr lang="en-US" altLang="zh-TW" sz="1600" dirty="0" smtClean="0">
                <a:solidFill>
                  <a:schemeClr val="tx1"/>
                </a:solidFill>
                <a:latin typeface="+mj-lt"/>
              </a:rPr>
              <a:t>Consumer product, IOT and open-bid market contribute a large amount of revenue. On the other hand, WIFI6 computer and router penetration rate reached over 30%, which has a high growth momentum </a:t>
            </a:r>
            <a:endParaRPr lang="zh-TW" altLang="en-US" sz="1600" dirty="0">
              <a:solidFill>
                <a:schemeClr val="tx1"/>
              </a:solidFill>
              <a:latin typeface="+mj-lt"/>
            </a:endParaRPr>
          </a:p>
          <a:p>
            <a:pPr eaLnBrk="1" fontAlgn="auto" latinLnBrk="0" hangingPunct="1">
              <a:lnSpc>
                <a:spcPts val="4000"/>
              </a:lnSpc>
            </a:pPr>
            <a:r>
              <a:rPr lang="en-US" altLang="zh-TW" sz="1600" dirty="0">
                <a:solidFill>
                  <a:schemeClr val="tx1"/>
                </a:solidFill>
                <a:latin typeface="+mj-lt"/>
              </a:rPr>
              <a:t>Ethernet</a:t>
            </a:r>
            <a:r>
              <a:rPr lang="zh-TW" altLang="en-US" sz="1600" dirty="0" smtClean="0">
                <a:solidFill>
                  <a:schemeClr val="tx1"/>
                </a:solidFill>
                <a:latin typeface="+mj-lt"/>
              </a:rPr>
              <a:t>→ </a:t>
            </a:r>
            <a:r>
              <a:rPr lang="en-US" altLang="zh-TW" sz="1600" dirty="0">
                <a:solidFill>
                  <a:schemeClr val="tx1"/>
                </a:solidFill>
                <a:latin typeface="+mj-lt"/>
              </a:rPr>
              <a:t>Fast </a:t>
            </a:r>
            <a:r>
              <a:rPr lang="en-US" altLang="zh-TW" sz="1600" dirty="0" smtClean="0">
                <a:solidFill>
                  <a:schemeClr val="tx1"/>
                </a:solidFill>
                <a:latin typeface="+mj-lt"/>
              </a:rPr>
              <a:t>Ethernet</a:t>
            </a:r>
            <a:r>
              <a:rPr lang="en-US" altLang="zh-TW" sz="1600" dirty="0">
                <a:solidFill>
                  <a:schemeClr val="tx1"/>
                </a:solidFill>
                <a:latin typeface="+mj-lt"/>
              </a:rPr>
              <a:t>, Gigabit Ethernet,</a:t>
            </a:r>
            <a:r>
              <a:rPr lang="zh-TW" altLang="en-US" sz="1600" dirty="0" smtClean="0">
                <a:solidFill>
                  <a:schemeClr val="tx1"/>
                </a:solidFill>
                <a:latin typeface="+mj-lt"/>
              </a:rPr>
              <a:t> </a:t>
            </a:r>
            <a:r>
              <a:rPr lang="en-US" altLang="zh-TW" sz="1600" dirty="0" smtClean="0">
                <a:solidFill>
                  <a:schemeClr val="tx1"/>
                </a:solidFill>
                <a:latin typeface="+mj-lt"/>
              </a:rPr>
              <a:t>2.5GbE demand over supply imbalance trend is likely to continue in 2H21 </a:t>
            </a:r>
          </a:p>
          <a:p>
            <a:pPr eaLnBrk="1" fontAlgn="auto" latinLnBrk="0" hangingPunct="1">
              <a:lnSpc>
                <a:spcPts val="4000"/>
              </a:lnSpc>
            </a:pPr>
            <a:r>
              <a:rPr lang="en-US" altLang="zh-TW" sz="1600" dirty="0" smtClean="0">
                <a:solidFill>
                  <a:schemeClr val="tx1"/>
                </a:solidFill>
                <a:latin typeface="+mj-lt"/>
              </a:rPr>
              <a:t>Computer and peripheral application</a:t>
            </a:r>
            <a:r>
              <a:rPr lang="zh-TW" altLang="en-US" sz="1600" dirty="0" smtClean="0">
                <a:solidFill>
                  <a:schemeClr val="tx1"/>
                </a:solidFill>
                <a:latin typeface="+mj-lt"/>
              </a:rPr>
              <a:t>→ </a:t>
            </a:r>
            <a:r>
              <a:rPr lang="en-US" altLang="zh-TW" sz="1600" dirty="0" smtClean="0">
                <a:solidFill>
                  <a:schemeClr val="tx1"/>
                </a:solidFill>
                <a:latin typeface="+mj-lt"/>
              </a:rPr>
              <a:t>Strong demand  continues and major supplier are adjusting rolling order</a:t>
            </a:r>
          </a:p>
          <a:p>
            <a:pPr eaLnBrk="1" fontAlgn="auto" latinLnBrk="0" hangingPunct="1">
              <a:lnSpc>
                <a:spcPts val="4000"/>
              </a:lnSpc>
            </a:pPr>
            <a:r>
              <a:rPr lang="en-US" altLang="zh-TW" sz="1600" dirty="0" err="1" smtClean="0">
                <a:solidFill>
                  <a:schemeClr val="tx1"/>
                </a:solidFill>
                <a:latin typeface="+mj-lt"/>
              </a:rPr>
              <a:t>Wifi</a:t>
            </a:r>
            <a:r>
              <a:rPr lang="en-US" altLang="zh-TW" sz="1600" dirty="0" smtClean="0">
                <a:solidFill>
                  <a:schemeClr val="tx1"/>
                </a:solidFill>
                <a:latin typeface="+mj-lt"/>
              </a:rPr>
              <a:t> Product</a:t>
            </a:r>
            <a:r>
              <a:rPr lang="zh-TW" altLang="en-US" sz="1600" dirty="0" smtClean="0">
                <a:solidFill>
                  <a:schemeClr val="tx1"/>
                </a:solidFill>
                <a:latin typeface="+mj-lt"/>
              </a:rPr>
              <a:t>→ </a:t>
            </a:r>
            <a:r>
              <a:rPr lang="en-US" altLang="zh-TW" sz="1600" dirty="0">
                <a:solidFill>
                  <a:schemeClr val="tx1"/>
                </a:solidFill>
                <a:latin typeface="+mj-lt"/>
              </a:rPr>
              <a:t> </a:t>
            </a:r>
            <a:r>
              <a:rPr lang="en-US" altLang="zh-TW" sz="1600" dirty="0" smtClean="0">
                <a:solidFill>
                  <a:schemeClr val="tx1"/>
                </a:solidFill>
                <a:latin typeface="+mj-lt"/>
              </a:rPr>
              <a:t>Major client in China direct shipment remain strong, thus revenue contribution continues.</a:t>
            </a:r>
            <a:endParaRPr lang="zh-TW" altLang="en-US" sz="1600" dirty="0">
              <a:solidFill>
                <a:schemeClr val="tx1"/>
              </a:solidFill>
              <a:latin typeface="+mj-lt"/>
            </a:endParaRPr>
          </a:p>
        </p:txBody>
      </p:sp>
      <p:sp>
        <p:nvSpPr>
          <p:cNvPr id="4" name="投影片編號版面配置區 3"/>
          <p:cNvSpPr>
            <a:spLocks noGrp="1"/>
          </p:cNvSpPr>
          <p:nvPr>
            <p:ph type="sldNum" sz="quarter" idx="4"/>
          </p:nvPr>
        </p:nvSpPr>
        <p:spPr/>
        <p:txBody>
          <a:bodyPr/>
          <a:lstStyle/>
          <a:p>
            <a:fld id="{17418524-6E3D-4C7D-825F-6BE45E2CD165}" type="slidenum">
              <a:rPr lang="zh-TW" altLang="en-US" smtClean="0"/>
              <a:t>19</a:t>
            </a:fld>
            <a:endParaRPr lang="zh-TW" altLang="en-US"/>
          </a:p>
        </p:txBody>
      </p:sp>
      <p:cxnSp>
        <p:nvCxnSpPr>
          <p:cNvPr id="5" name="Google Shape;179;p2"/>
          <p:cNvCxnSpPr/>
          <p:nvPr/>
        </p:nvCxnSpPr>
        <p:spPr>
          <a:xfrm>
            <a:off x="0" y="1128790"/>
            <a:ext cx="12192000" cy="0"/>
          </a:xfrm>
          <a:prstGeom prst="straightConnector1">
            <a:avLst/>
          </a:prstGeom>
          <a:noFill/>
          <a:ln w="12700" cap="flat" cmpd="sng">
            <a:solidFill>
              <a:srgbClr val="74D1EA">
                <a:alpha val="27843"/>
              </a:srgbClr>
            </a:solidFill>
            <a:prstDash val="solid"/>
            <a:miter lim="800000"/>
            <a:headEnd type="none" w="sm" len="sm"/>
            <a:tailEnd type="none" w="sm" len="sm"/>
          </a:ln>
        </p:spPr>
      </p:cxnSp>
    </p:spTree>
    <p:extLst>
      <p:ext uri="{BB962C8B-B14F-4D97-AF65-F5344CB8AC3E}">
        <p14:creationId xmlns:p14="http://schemas.microsoft.com/office/powerpoint/2010/main" val="8565591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75" name="Google Shape;186;p3"/>
          <p:cNvSpPr/>
          <p:nvPr/>
        </p:nvSpPr>
        <p:spPr>
          <a:xfrm>
            <a:off x="0" y="648564"/>
            <a:ext cx="11475516" cy="464189"/>
          </a:xfrm>
          <a:prstGeom prst="rect">
            <a:avLst/>
          </a:prstGeom>
          <a:noFill/>
          <a:ln>
            <a:noFill/>
          </a:ln>
        </p:spPr>
        <p:txBody>
          <a:bodyPr spcFirstLastPara="1" wrap="square" lIns="91425" tIns="45700" rIns="91425" bIns="45700" anchor="t" anchorCtr="0">
            <a:spAutoFit/>
          </a:bodyPr>
          <a:lstStyle/>
          <a:p>
            <a:pPr lvl="0" algn="ctr">
              <a:lnSpc>
                <a:spcPts val="2880"/>
              </a:lnSpc>
            </a:pPr>
            <a:r>
              <a:rPr lang="zh-TW" altLang="en-US" sz="3600" b="1" spc="1000" dirty="0">
                <a:solidFill>
                  <a:srgbClr val="0C0C0C"/>
                </a:solidFill>
                <a:latin typeface="+mj-lt"/>
                <a:ea typeface="標楷體" panose="02010601000101010101" pitchFamily="65" charset="-120"/>
              </a:rPr>
              <a:t>  </a:t>
            </a:r>
            <a:r>
              <a:rPr lang="en-US" altLang="zh-TW" sz="3600" b="1" spc="1000" dirty="0">
                <a:solidFill>
                  <a:srgbClr val="0C0C0C"/>
                </a:solidFill>
                <a:latin typeface="+mj-lt"/>
                <a:ea typeface="標楷體" panose="02010601000101010101" pitchFamily="65" charset="-120"/>
              </a:rPr>
              <a:t>Safe Harbor Notice</a:t>
            </a:r>
            <a:endParaRPr lang="zh-TW" altLang="en-US" sz="3600" b="1" spc="1000" dirty="0">
              <a:solidFill>
                <a:srgbClr val="0C0C0C"/>
              </a:solidFill>
              <a:latin typeface="+mj-lt"/>
              <a:ea typeface="標楷體" panose="02010601000101010101" pitchFamily="65" charset="-120"/>
              <a:cs typeface="Nirmala UI" panose="020B0502040204020203" pitchFamily="34" charset="0"/>
            </a:endParaRPr>
          </a:p>
        </p:txBody>
      </p:sp>
      <p:cxnSp>
        <p:nvCxnSpPr>
          <p:cNvPr id="78" name="Google Shape;179;p2"/>
          <p:cNvCxnSpPr/>
          <p:nvPr/>
        </p:nvCxnSpPr>
        <p:spPr>
          <a:xfrm flipH="1">
            <a:off x="11463634" y="2894732"/>
            <a:ext cx="728366" cy="3963268"/>
          </a:xfrm>
          <a:prstGeom prst="straightConnector1">
            <a:avLst/>
          </a:prstGeom>
          <a:noFill/>
          <a:ln w="12700" cap="flat" cmpd="sng">
            <a:solidFill>
              <a:srgbClr val="74D1EA">
                <a:alpha val="47000"/>
              </a:srgbClr>
            </a:solidFill>
            <a:prstDash val="solid"/>
            <a:miter lim="800000"/>
            <a:headEnd type="none" w="sm" len="sm"/>
            <a:tailEnd type="none" w="sm" len="sm"/>
          </a:ln>
        </p:spPr>
      </p:cxnSp>
      <p:sp>
        <p:nvSpPr>
          <p:cNvPr id="46" name="文字方塊 45"/>
          <p:cNvSpPr txBox="1"/>
          <p:nvPr/>
        </p:nvSpPr>
        <p:spPr>
          <a:xfrm>
            <a:off x="810732" y="1449708"/>
            <a:ext cx="10570535" cy="5009833"/>
          </a:xfrm>
          <a:prstGeom prst="rect">
            <a:avLst/>
          </a:prstGeom>
          <a:noFill/>
        </p:spPr>
        <p:txBody>
          <a:bodyPr wrap="square">
            <a:spAutoFit/>
          </a:bodyPr>
          <a:lstStyle/>
          <a:p>
            <a:pPr lvl="0">
              <a:lnSpc>
                <a:spcPct val="150000"/>
              </a:lnSpc>
              <a:defRPr/>
            </a:pPr>
            <a:r>
              <a:rPr lang="en-US" altLang="zh-TW" sz="2400" b="1" dirty="0">
                <a:solidFill>
                  <a:schemeClr val="tx1"/>
                </a:solidFill>
                <a:latin typeface="+mn-lt"/>
                <a:ea typeface="华文细黑" panose="02010600040101010101" pitchFamily="2" charset="-122"/>
              </a:rPr>
              <a:t>Except for historical information contained herein, the matters set forth in this presentation are forward looking statements that are subject to risks and uncertainties that could cause actual results to differ materially, including the impact of competitive products and pricing, timely design acceptance by our customers, timely introduction of new technologies, ability to ramp new products into volume, industry wide shifts in supply and demand for semiconductor products, industry overcapacity, availability of manufacturing capacity, financial stability in end markets, and other risks.</a:t>
            </a:r>
            <a:endParaRPr lang="zh-TW" altLang="en-US" sz="2400" b="1" dirty="0">
              <a:solidFill>
                <a:schemeClr val="tx1"/>
              </a:solidFill>
              <a:latin typeface="+mn-lt"/>
              <a:ea typeface="华文细黑" panose="02010600040101010101" pitchFamily="2" charset="-122"/>
            </a:endParaRPr>
          </a:p>
        </p:txBody>
      </p:sp>
      <p:sp>
        <p:nvSpPr>
          <p:cNvPr id="3" name="投影片編號版面配置區 2"/>
          <p:cNvSpPr>
            <a:spLocks noGrp="1"/>
          </p:cNvSpPr>
          <p:nvPr>
            <p:ph type="sldNum" sz="quarter" idx="4"/>
          </p:nvPr>
        </p:nvSpPr>
        <p:spPr/>
        <p:txBody>
          <a:bodyPr/>
          <a:lstStyle/>
          <a:p>
            <a:fld id="{17418524-6E3D-4C7D-825F-6BE45E2CD165}" type="slidenum">
              <a:rPr lang="zh-TW" altLang="en-US" smtClean="0"/>
              <a:t>2</a:t>
            </a:fld>
            <a:endParaRPr lang="zh-TW" altLang="en-US" dirty="0"/>
          </a:p>
        </p:txBody>
      </p:sp>
    </p:spTree>
    <p:extLst>
      <p:ext uri="{BB962C8B-B14F-4D97-AF65-F5344CB8AC3E}">
        <p14:creationId xmlns:p14="http://schemas.microsoft.com/office/powerpoint/2010/main" val="4391541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61" name="Google Shape;161;p1"/>
          <p:cNvSpPr txBox="1"/>
          <p:nvPr/>
        </p:nvSpPr>
        <p:spPr>
          <a:xfrm>
            <a:off x="7106412" y="-3924483"/>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Arial" panose="020B0604020202090204"/>
              <a:ea typeface="Arial" panose="020B0604020202090204"/>
              <a:cs typeface="Arial" panose="020B0604020202090204"/>
              <a:sym typeface="Arial" panose="020B0604020202090204"/>
            </a:endParaRPr>
          </a:p>
        </p:txBody>
      </p:sp>
      <p:sp>
        <p:nvSpPr>
          <p:cNvPr id="162" name="Google Shape;162;p1"/>
          <p:cNvSpPr txBox="1"/>
          <p:nvPr/>
        </p:nvSpPr>
        <p:spPr>
          <a:xfrm>
            <a:off x="13314706" y="-2769451"/>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Arial" panose="020B0604020202090204"/>
              <a:ea typeface="Arial" panose="020B0604020202090204"/>
              <a:cs typeface="Arial" panose="020B0604020202090204"/>
              <a:sym typeface="Arial" panose="020B0604020202090204"/>
            </a:endParaRPr>
          </a:p>
        </p:txBody>
      </p:sp>
      <p:cxnSp>
        <p:nvCxnSpPr>
          <p:cNvPr id="23" name="Google Shape;179;p2"/>
          <p:cNvCxnSpPr/>
          <p:nvPr/>
        </p:nvCxnSpPr>
        <p:spPr>
          <a:xfrm flipH="1">
            <a:off x="28355" y="6281148"/>
            <a:ext cx="12163645" cy="75202"/>
          </a:xfrm>
          <a:prstGeom prst="straightConnector1">
            <a:avLst/>
          </a:prstGeom>
          <a:noFill/>
          <a:ln w="12700" cap="flat" cmpd="sng">
            <a:solidFill>
              <a:srgbClr val="74D1EA">
                <a:alpha val="23137"/>
              </a:srgbClr>
            </a:solidFill>
            <a:prstDash val="solid"/>
            <a:miter lim="800000"/>
            <a:headEnd type="none" w="sm" len="sm"/>
            <a:tailEnd type="none" w="sm" len="sm"/>
          </a:ln>
        </p:spPr>
      </p:cxnSp>
      <p:cxnSp>
        <p:nvCxnSpPr>
          <p:cNvPr id="24" name="Google Shape;179;p2"/>
          <p:cNvCxnSpPr/>
          <p:nvPr/>
        </p:nvCxnSpPr>
        <p:spPr>
          <a:xfrm flipH="1">
            <a:off x="28355" y="68826"/>
            <a:ext cx="600910" cy="4595249"/>
          </a:xfrm>
          <a:prstGeom prst="straightConnector1">
            <a:avLst/>
          </a:prstGeom>
          <a:noFill/>
          <a:ln w="12700" cap="flat" cmpd="sng">
            <a:solidFill>
              <a:srgbClr val="74D1EA">
                <a:alpha val="27843"/>
              </a:srgbClr>
            </a:solidFill>
            <a:prstDash val="solid"/>
            <a:miter lim="800000"/>
            <a:headEnd type="none" w="sm" len="sm"/>
            <a:tailEnd type="none" w="sm" len="sm"/>
          </a:ln>
        </p:spPr>
      </p:cxnSp>
      <p:grpSp>
        <p:nvGrpSpPr>
          <p:cNvPr id="6" name="群組 5"/>
          <p:cNvGrpSpPr/>
          <p:nvPr/>
        </p:nvGrpSpPr>
        <p:grpSpPr>
          <a:xfrm>
            <a:off x="4553656" y="2824426"/>
            <a:ext cx="5417196" cy="1666973"/>
            <a:chOff x="4166007" y="3478613"/>
            <a:chExt cx="5522430" cy="1666973"/>
          </a:xfrm>
        </p:grpSpPr>
        <p:sp>
          <p:nvSpPr>
            <p:cNvPr id="19" name="文字方塊 18"/>
            <p:cNvSpPr txBox="1"/>
            <p:nvPr/>
          </p:nvSpPr>
          <p:spPr>
            <a:xfrm>
              <a:off x="4999631" y="3753465"/>
              <a:ext cx="4688806" cy="467116"/>
            </a:xfrm>
            <a:prstGeom prst="rect">
              <a:avLst/>
            </a:prstGeom>
            <a:noFill/>
          </p:spPr>
          <p:txBody>
            <a:bodyPr wrap="square">
              <a:spAutoFit/>
            </a:bodyPr>
            <a:lstStyle/>
            <a:p>
              <a:pPr algn="ctr">
                <a:lnSpc>
                  <a:spcPts val="3300"/>
                </a:lnSpc>
                <a:buClr>
                  <a:schemeClr val="bg1">
                    <a:lumMod val="65000"/>
                  </a:schemeClr>
                </a:buClr>
                <a:buSzPct val="80000"/>
              </a:pPr>
              <a:endParaRPr lang="en-US" altLang="zh-TW" sz="1800" spc="200" dirty="0">
                <a:solidFill>
                  <a:schemeClr val="bg1">
                    <a:lumMod val="50000"/>
                  </a:schemeClr>
                </a:solidFill>
                <a:latin typeface="Malgun Gothic Semilight" panose="020B0502040204020203" pitchFamily="34" charset="-120"/>
                <a:ea typeface="Malgun Gothic Semilight" panose="020B0502040204020203" pitchFamily="34" charset="-120"/>
                <a:cs typeface="Malgun Gothic Semilight" panose="020B0502040204020203" pitchFamily="34" charset="-120"/>
              </a:endParaRPr>
            </a:p>
          </p:txBody>
        </p:sp>
        <p:sp>
          <p:nvSpPr>
            <p:cNvPr id="17" name="文字方塊 16"/>
            <p:cNvSpPr txBox="1"/>
            <p:nvPr/>
          </p:nvSpPr>
          <p:spPr>
            <a:xfrm>
              <a:off x="4166007" y="3514370"/>
              <a:ext cx="5165415" cy="1631216"/>
            </a:xfrm>
            <a:prstGeom prst="rect">
              <a:avLst/>
            </a:prstGeom>
            <a:noFill/>
          </p:spPr>
          <p:txBody>
            <a:bodyPr wrap="square">
              <a:spAutoFit/>
            </a:bodyPr>
            <a:lstStyle/>
            <a:p>
              <a:pPr lvl="0">
                <a:lnSpc>
                  <a:spcPts val="4000"/>
                </a:lnSpc>
                <a:buClr>
                  <a:schemeClr val="bg1">
                    <a:lumMod val="65000"/>
                  </a:schemeClr>
                </a:buClr>
                <a:buSzPct val="80000"/>
              </a:pPr>
              <a:r>
                <a:rPr lang="en-US" altLang="zh-TW" sz="2400" spc="200" dirty="0">
                  <a:solidFill>
                    <a:schemeClr val="tx1">
                      <a:lumMod val="85000"/>
                      <a:lumOff val="15000"/>
                    </a:schemeClr>
                  </a:solidFill>
                  <a:latin typeface="標楷體" panose="02010601000101010101" pitchFamily="65" charset="-120"/>
                  <a:ea typeface="標楷體" panose="02010601000101010101" pitchFamily="65" charset="-120"/>
                  <a:cs typeface="Malgun Gothic Semilight" panose="020B0502040204020203" pitchFamily="34" charset="-120"/>
                </a:rPr>
                <a:t>GMI </a:t>
              </a:r>
              <a:r>
                <a:rPr lang="en-US" altLang="zh-TW" sz="2400" spc="200" dirty="0" smtClean="0">
                  <a:solidFill>
                    <a:schemeClr val="tx1">
                      <a:lumMod val="85000"/>
                      <a:lumOff val="15000"/>
                    </a:schemeClr>
                  </a:solidFill>
                  <a:latin typeface="標楷體" panose="02010601000101010101" pitchFamily="65" charset="-120"/>
                  <a:ea typeface="標楷體" panose="02010601000101010101" pitchFamily="65" charset="-120"/>
                  <a:cs typeface="Malgun Gothic Semilight" panose="020B0502040204020203" pitchFamily="34" charset="-120"/>
                </a:rPr>
                <a:t>Technology</a:t>
              </a:r>
              <a:r>
                <a:rPr lang="zh-TW" altLang="en-US" sz="2400" spc="200" dirty="0" smtClean="0">
                  <a:solidFill>
                    <a:schemeClr val="tx1">
                      <a:lumMod val="85000"/>
                      <a:lumOff val="15000"/>
                    </a:schemeClr>
                  </a:solidFill>
                  <a:latin typeface="標楷體" panose="02010601000101010101" pitchFamily="65" charset="-120"/>
                  <a:ea typeface="標楷體" panose="02010601000101010101" pitchFamily="65" charset="-120"/>
                  <a:cs typeface="Malgun Gothic Semilight" panose="020B0502040204020203" pitchFamily="34" charset="-120"/>
                </a:rPr>
                <a:t>（</a:t>
              </a:r>
              <a:r>
                <a:rPr lang="en-US" altLang="zh-TW" sz="2400" spc="200" dirty="0">
                  <a:solidFill>
                    <a:schemeClr val="tx1">
                      <a:lumMod val="85000"/>
                      <a:lumOff val="15000"/>
                    </a:schemeClr>
                  </a:solidFill>
                  <a:latin typeface="標楷體" panose="02010601000101010101" pitchFamily="65" charset="-120"/>
                  <a:ea typeface="標楷體" panose="02010601000101010101" pitchFamily="65" charset="-120"/>
                  <a:cs typeface="Malgun Gothic Semilight" panose="020B0502040204020203" pitchFamily="34" charset="-120"/>
                </a:rPr>
                <a:t>3312</a:t>
              </a:r>
              <a:r>
                <a:rPr lang="zh-TW" altLang="en-US" sz="2400" spc="200" dirty="0">
                  <a:solidFill>
                    <a:schemeClr val="tx1">
                      <a:lumMod val="85000"/>
                      <a:lumOff val="15000"/>
                    </a:schemeClr>
                  </a:solidFill>
                  <a:latin typeface="標楷體" panose="02010601000101010101" pitchFamily="65" charset="-120"/>
                  <a:ea typeface="標楷體" panose="02010601000101010101" pitchFamily="65" charset="-120"/>
                  <a:cs typeface="Malgun Gothic Semilight" panose="020B0502040204020203" pitchFamily="34" charset="-120"/>
                </a:rPr>
                <a:t>）</a:t>
              </a:r>
              <a:endParaRPr lang="en-US" altLang="zh-TW" sz="2400" spc="200" dirty="0">
                <a:solidFill>
                  <a:schemeClr val="tx1">
                    <a:lumMod val="85000"/>
                    <a:lumOff val="15000"/>
                  </a:schemeClr>
                </a:solidFill>
                <a:latin typeface="標楷體" panose="02010601000101010101" pitchFamily="65" charset="-120"/>
                <a:ea typeface="標楷體" panose="02010601000101010101" pitchFamily="65" charset="-120"/>
                <a:cs typeface="Malgun Gothic Semilight" panose="020B0502040204020203" pitchFamily="34" charset="-120"/>
              </a:endParaRPr>
            </a:p>
            <a:p>
              <a:pPr marR="0" lvl="0" rtl="0">
                <a:lnSpc>
                  <a:spcPts val="4000"/>
                </a:lnSpc>
                <a:spcBef>
                  <a:spcPts val="0"/>
                </a:spcBef>
                <a:spcAft>
                  <a:spcPts val="0"/>
                </a:spcAft>
                <a:buClr>
                  <a:schemeClr val="bg1">
                    <a:lumMod val="65000"/>
                  </a:schemeClr>
                </a:buClr>
                <a:buSzPct val="80000"/>
              </a:pPr>
              <a:r>
                <a:rPr lang="en-US" altLang="zh-TW" sz="2400" spc="200" dirty="0">
                  <a:solidFill>
                    <a:schemeClr val="tx1">
                      <a:lumMod val="85000"/>
                      <a:lumOff val="15000"/>
                    </a:schemeClr>
                  </a:solidFill>
                  <a:latin typeface="標楷體" panose="02010601000101010101" pitchFamily="65" charset="-120"/>
                  <a:ea typeface="標楷體" panose="02010601000101010101" pitchFamily="65" charset="-120"/>
                  <a:cs typeface="Malgun Gothic Semilight" panose="020B0502040204020203" pitchFamily="34" charset="-120"/>
                </a:rPr>
                <a:t>http://</a:t>
              </a:r>
              <a:r>
                <a:rPr lang="en-US" altLang="zh-TW" sz="2400" spc="200" dirty="0" smtClean="0">
                  <a:solidFill>
                    <a:schemeClr val="tx1">
                      <a:lumMod val="85000"/>
                      <a:lumOff val="15000"/>
                    </a:schemeClr>
                  </a:solidFill>
                  <a:latin typeface="標楷體" panose="02010601000101010101" pitchFamily="65" charset="-120"/>
                  <a:ea typeface="標楷體" panose="02010601000101010101" pitchFamily="65" charset="-120"/>
                  <a:cs typeface="Malgun Gothic Semilight" panose="020B0502040204020203" pitchFamily="34" charset="-120"/>
                </a:rPr>
                <a:t>www.gmitec.com</a:t>
              </a:r>
            </a:p>
            <a:p>
              <a:pPr lvl="0">
                <a:lnSpc>
                  <a:spcPts val="4000"/>
                </a:lnSpc>
                <a:buClr>
                  <a:schemeClr val="bg1">
                    <a:lumMod val="65000"/>
                  </a:schemeClr>
                </a:buClr>
                <a:buSzPct val="80000"/>
              </a:pPr>
              <a:r>
                <a:rPr lang="en-US" altLang="zh-TW" sz="2400" b="1" spc="1000" dirty="0">
                  <a:solidFill>
                    <a:schemeClr val="tx1">
                      <a:lumMod val="85000"/>
                      <a:lumOff val="15000"/>
                    </a:schemeClr>
                  </a:solidFill>
                  <a:ea typeface="標楷體" panose="02010601000101010101" pitchFamily="65" charset="-120"/>
                </a:rPr>
                <a:t> </a:t>
              </a:r>
              <a:r>
                <a:rPr lang="en-US" altLang="zh-TW" sz="2400" b="1" spc="1000" dirty="0" smtClean="0">
                  <a:solidFill>
                    <a:schemeClr val="tx1">
                      <a:lumMod val="85000"/>
                      <a:lumOff val="15000"/>
                    </a:schemeClr>
                  </a:solidFill>
                  <a:ea typeface="標楷體" panose="02010601000101010101" pitchFamily="65" charset="-120"/>
                </a:rPr>
                <a:t> THANK</a:t>
              </a:r>
              <a:r>
                <a:rPr lang="zh-TW" altLang="en-US" sz="2400" b="1" spc="1000" dirty="0" smtClean="0">
                  <a:solidFill>
                    <a:schemeClr val="tx1">
                      <a:lumMod val="85000"/>
                      <a:lumOff val="15000"/>
                    </a:schemeClr>
                  </a:solidFill>
                  <a:ea typeface="標楷體" panose="02010601000101010101" pitchFamily="65" charset="-120"/>
                </a:rPr>
                <a:t> </a:t>
              </a:r>
              <a:r>
                <a:rPr lang="en-US" altLang="zh-TW" sz="2400" b="1" spc="1000" dirty="0" smtClean="0">
                  <a:solidFill>
                    <a:schemeClr val="tx1">
                      <a:lumMod val="85000"/>
                      <a:lumOff val="15000"/>
                    </a:schemeClr>
                  </a:solidFill>
                  <a:ea typeface="標楷體" panose="02010601000101010101" pitchFamily="65" charset="-120"/>
                </a:rPr>
                <a:t>YOU!</a:t>
              </a:r>
              <a:endParaRPr lang="en-US" altLang="zh-TW" sz="2400" spc="200" dirty="0">
                <a:solidFill>
                  <a:schemeClr val="tx1">
                    <a:lumMod val="85000"/>
                    <a:lumOff val="15000"/>
                  </a:schemeClr>
                </a:solidFill>
                <a:latin typeface="標楷體" panose="02010601000101010101" pitchFamily="65" charset="-120"/>
                <a:ea typeface="標楷體" panose="02010601000101010101" pitchFamily="65" charset="-120"/>
                <a:cs typeface="Malgun Gothic Semilight" panose="020B0502040204020203" pitchFamily="34" charset="-120"/>
              </a:endParaRPr>
            </a:p>
          </p:txBody>
        </p:sp>
        <p:cxnSp>
          <p:nvCxnSpPr>
            <p:cNvPr id="28" name="直線接點 27"/>
            <p:cNvCxnSpPr/>
            <p:nvPr/>
          </p:nvCxnSpPr>
          <p:spPr>
            <a:xfrm>
              <a:off x="4638035" y="3478613"/>
              <a:ext cx="3582185"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0" name="群組 39"/>
          <p:cNvGrpSpPr/>
          <p:nvPr/>
        </p:nvGrpSpPr>
        <p:grpSpPr>
          <a:xfrm>
            <a:off x="3019253" y="2368918"/>
            <a:ext cx="1398345" cy="1770133"/>
            <a:chOff x="1271464" y="1578932"/>
            <a:chExt cx="2565961" cy="3248192"/>
          </a:xfrm>
        </p:grpSpPr>
        <p:pic>
          <p:nvPicPr>
            <p:cNvPr id="41" name="圖片 40"/>
            <p:cNvPicPr>
              <a:picLocks noChangeAspect="1"/>
            </p:cNvPicPr>
            <p:nvPr/>
          </p:nvPicPr>
          <p:blipFill rotWithShape="1">
            <a:blip r:embed="rId3">
              <a:extLst>
                <a:ext uri="{28A0092B-C50C-407E-A947-70E740481C1C}">
                  <a14:useLocalDpi xmlns:a14="http://schemas.microsoft.com/office/drawing/2010/main" val="0"/>
                </a:ext>
              </a:extLst>
            </a:blip>
            <a:srcRect r="54662"/>
            <a:stretch>
              <a:fillRect/>
            </a:stretch>
          </p:blipFill>
          <p:spPr>
            <a:xfrm>
              <a:off x="1271464" y="1578932"/>
              <a:ext cx="2565961" cy="2132872"/>
            </a:xfrm>
            <a:prstGeom prst="rect">
              <a:avLst/>
            </a:prstGeom>
          </p:spPr>
        </p:pic>
        <p:pic>
          <p:nvPicPr>
            <p:cNvPr id="42" name="圖片 41"/>
            <p:cNvPicPr>
              <a:picLocks noChangeAspect="1"/>
            </p:cNvPicPr>
            <p:nvPr/>
          </p:nvPicPr>
          <p:blipFill rotWithShape="1">
            <a:blip r:embed="rId3">
              <a:extLst>
                <a:ext uri="{28A0092B-C50C-407E-A947-70E740481C1C}">
                  <a14:useLocalDpi xmlns:a14="http://schemas.microsoft.com/office/drawing/2010/main" val="0"/>
                </a:ext>
              </a:extLst>
            </a:blip>
            <a:srcRect l="44500" t="1" r="-17464" b="-9998"/>
            <a:stretch>
              <a:fillRect/>
            </a:stretch>
          </p:blipFill>
          <p:spPr>
            <a:xfrm>
              <a:off x="1642928" y="3633828"/>
              <a:ext cx="2100386" cy="1193296"/>
            </a:xfrm>
            <a:prstGeom prst="rect">
              <a:avLst/>
            </a:prstGeom>
          </p:spPr>
        </p:pic>
      </p:grpSp>
      <p:sp>
        <p:nvSpPr>
          <p:cNvPr id="2" name="投影片編號版面配置區 1"/>
          <p:cNvSpPr>
            <a:spLocks noGrp="1"/>
          </p:cNvSpPr>
          <p:nvPr>
            <p:ph type="sldNum" sz="quarter" idx="4"/>
          </p:nvPr>
        </p:nvSpPr>
        <p:spPr/>
        <p:txBody>
          <a:bodyPr/>
          <a:lstStyle/>
          <a:p>
            <a:fld id="{17418524-6E3D-4C7D-825F-6BE45E2CD165}" type="slidenum">
              <a:rPr lang="zh-TW" altLang="en-US" smtClean="0"/>
              <a:t>20</a:t>
            </a:fld>
            <a:endParaRPr lang="zh-TW" altLang="en-US"/>
          </a:p>
        </p:txBody>
      </p:sp>
      <p:sp>
        <p:nvSpPr>
          <p:cNvPr id="18" name="Google Shape;186;p3"/>
          <p:cNvSpPr/>
          <p:nvPr/>
        </p:nvSpPr>
        <p:spPr>
          <a:xfrm>
            <a:off x="4866020" y="2360237"/>
            <a:ext cx="3667200" cy="464189"/>
          </a:xfrm>
          <a:prstGeom prst="rect">
            <a:avLst/>
          </a:prstGeom>
          <a:noFill/>
          <a:ln>
            <a:noFill/>
          </a:ln>
        </p:spPr>
        <p:txBody>
          <a:bodyPr spcFirstLastPara="1" wrap="square" lIns="91425" tIns="45700" rIns="91425" bIns="45700" anchor="t" anchorCtr="0">
            <a:spAutoFit/>
          </a:bodyPr>
          <a:lstStyle/>
          <a:p>
            <a:pPr marL="0" marR="0" lvl="0" indent="0" algn="ctr" rtl="0">
              <a:lnSpc>
                <a:spcPts val="2880"/>
              </a:lnSpc>
              <a:spcBef>
                <a:spcPts val="0"/>
              </a:spcBef>
              <a:spcAft>
                <a:spcPts val="0"/>
              </a:spcAft>
              <a:buNone/>
            </a:pPr>
            <a:r>
              <a:rPr lang="en-US" altLang="zh-TW" sz="3600" b="1" spc="1000" dirty="0" smtClean="0">
                <a:solidFill>
                  <a:schemeClr val="tx1">
                    <a:lumMod val="85000"/>
                    <a:lumOff val="15000"/>
                  </a:schemeClr>
                </a:solidFill>
                <a:latin typeface="+mn-lt"/>
                <a:ea typeface="標楷體" panose="02010601000101010101" pitchFamily="65" charset="-120"/>
                <a:sym typeface="Arial" panose="020B0604020202090204"/>
              </a:rPr>
              <a:t>Q&amp;A</a:t>
            </a:r>
            <a:endParaRPr lang="zh-TW" altLang="en-US" sz="3600" b="1" spc="1000" dirty="0">
              <a:solidFill>
                <a:schemeClr val="tx1">
                  <a:lumMod val="85000"/>
                  <a:lumOff val="15000"/>
                </a:schemeClr>
              </a:solidFill>
              <a:latin typeface="+mn-lt"/>
              <a:ea typeface="標楷體" panose="02010601000101010101" pitchFamily="65" charset="-120"/>
              <a:sym typeface="Arial" panose="020B0604020202090204"/>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群組 10"/>
          <p:cNvGrpSpPr/>
          <p:nvPr/>
        </p:nvGrpSpPr>
        <p:grpSpPr>
          <a:xfrm>
            <a:off x="4579496" y="1857290"/>
            <a:ext cx="6083456" cy="4142335"/>
            <a:chOff x="5004323" y="1290098"/>
            <a:chExt cx="5677893" cy="3780701"/>
          </a:xfrm>
        </p:grpSpPr>
        <p:sp>
          <p:nvSpPr>
            <p:cNvPr id="35" name="六邊形 34"/>
            <p:cNvSpPr/>
            <p:nvPr/>
          </p:nvSpPr>
          <p:spPr>
            <a:xfrm rot="2180379">
              <a:off x="8338683" y="1543810"/>
              <a:ext cx="2180743" cy="1879951"/>
            </a:xfrm>
            <a:prstGeom prst="hexagon">
              <a:avLst>
                <a:gd name="adj" fmla="val 27458"/>
                <a:gd name="vf" fmla="val 115470"/>
              </a:avLst>
            </a:prstGeom>
            <a:solidFill>
              <a:schemeClr val="bg1"/>
            </a:solidFill>
            <a:ln w="12700">
              <a:solidFill>
                <a:schemeClr val="bg1">
                  <a:lumMod val="75000"/>
                  <a:alpha val="34902"/>
                </a:schemeClr>
              </a:solidFill>
            </a:ln>
            <a:effectLst>
              <a:glow rad="114300">
                <a:srgbClr val="74D1EA">
                  <a:alpha val="8000"/>
                </a:srgbClr>
              </a:glow>
              <a:outerShdw blurRad="50800" dist="50800" dir="5400000" algn="ctr"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dirty="0">
                <a:latin typeface="+mj-lt"/>
                <a:ea typeface="標楷體" panose="02010601000101010101" pitchFamily="65" charset="-120"/>
              </a:endParaRPr>
            </a:p>
          </p:txBody>
        </p:sp>
        <p:grpSp>
          <p:nvGrpSpPr>
            <p:cNvPr id="10" name="群組 9"/>
            <p:cNvGrpSpPr/>
            <p:nvPr/>
          </p:nvGrpSpPr>
          <p:grpSpPr>
            <a:xfrm>
              <a:off x="5004323" y="1290098"/>
              <a:ext cx="5677893" cy="3780701"/>
              <a:chOff x="5004323" y="1290098"/>
              <a:chExt cx="5677893" cy="3780701"/>
            </a:xfrm>
          </p:grpSpPr>
          <p:grpSp>
            <p:nvGrpSpPr>
              <p:cNvPr id="95" name="群組 94"/>
              <p:cNvGrpSpPr>
                <a:grpSpLocks noChangeAspect="1"/>
              </p:cNvGrpSpPr>
              <p:nvPr/>
            </p:nvGrpSpPr>
            <p:grpSpPr>
              <a:xfrm>
                <a:off x="5011066" y="1290098"/>
                <a:ext cx="5671150" cy="3780701"/>
                <a:chOff x="3303724" y="1797198"/>
                <a:chExt cx="6036801" cy="4024472"/>
              </a:xfrm>
            </p:grpSpPr>
            <p:sp>
              <p:nvSpPr>
                <p:cNvPr id="14" name="六邊形 13"/>
                <p:cNvSpPr/>
                <p:nvPr/>
              </p:nvSpPr>
              <p:spPr>
                <a:xfrm rot="2180379">
                  <a:off x="4611914" y="1797198"/>
                  <a:ext cx="2321352" cy="2001166"/>
                </a:xfrm>
                <a:prstGeom prst="hexagon">
                  <a:avLst>
                    <a:gd name="adj" fmla="val 27458"/>
                    <a:gd name="vf" fmla="val 115470"/>
                  </a:avLst>
                </a:prstGeom>
                <a:solidFill>
                  <a:schemeClr val="bg1"/>
                </a:solidFill>
                <a:ln w="12700">
                  <a:solidFill>
                    <a:schemeClr val="bg1">
                      <a:lumMod val="75000"/>
                      <a:alpha val="34902"/>
                    </a:schemeClr>
                  </a:solidFill>
                </a:ln>
                <a:effectLst>
                  <a:glow rad="114300">
                    <a:srgbClr val="74D1EA">
                      <a:alpha val="8000"/>
                    </a:srgbClr>
                  </a:glow>
                  <a:outerShdw blurRad="50800" dist="50800" dir="5400000" algn="ctr"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latin typeface="標楷體" panose="02010601000101010101" pitchFamily="65" charset="-120"/>
                    <a:ea typeface="標楷體" panose="02010601000101010101" pitchFamily="65" charset="-120"/>
                  </a:endParaRPr>
                </a:p>
              </p:txBody>
            </p:sp>
            <p:grpSp>
              <p:nvGrpSpPr>
                <p:cNvPr id="31" name="群組 30"/>
                <p:cNvGrpSpPr/>
                <p:nvPr/>
              </p:nvGrpSpPr>
              <p:grpSpPr>
                <a:xfrm>
                  <a:off x="3303724" y="3113215"/>
                  <a:ext cx="6036801" cy="2708455"/>
                  <a:chOff x="3202227" y="3314460"/>
                  <a:chExt cx="6036801" cy="2708455"/>
                </a:xfrm>
              </p:grpSpPr>
              <p:sp>
                <p:nvSpPr>
                  <p:cNvPr id="15" name="六邊形 14"/>
                  <p:cNvSpPr/>
                  <p:nvPr/>
                </p:nvSpPr>
                <p:spPr>
                  <a:xfrm rot="2180379">
                    <a:off x="3202227" y="3757722"/>
                    <a:ext cx="2321352" cy="2001165"/>
                  </a:xfrm>
                  <a:prstGeom prst="hexagon">
                    <a:avLst>
                      <a:gd name="adj" fmla="val 27458"/>
                      <a:gd name="vf" fmla="val 115470"/>
                    </a:avLst>
                  </a:prstGeom>
                  <a:solidFill>
                    <a:schemeClr val="bg1"/>
                  </a:solidFill>
                  <a:ln w="12700">
                    <a:solidFill>
                      <a:schemeClr val="bg1">
                        <a:lumMod val="75000"/>
                        <a:alpha val="34902"/>
                      </a:schemeClr>
                    </a:solidFill>
                  </a:ln>
                  <a:effectLst>
                    <a:glow rad="114300">
                      <a:srgbClr val="74D1EA">
                        <a:alpha val="8000"/>
                      </a:srgbClr>
                    </a:glow>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dirty="0">
                      <a:solidFill>
                        <a:schemeClr val="bg1">
                          <a:lumMod val="85000"/>
                        </a:schemeClr>
                      </a:solidFill>
                      <a:latin typeface="標楷體" panose="02010601000101010101" pitchFamily="65" charset="-120"/>
                      <a:ea typeface="標楷體" panose="02010601000101010101" pitchFamily="65" charset="-120"/>
                    </a:endParaRPr>
                  </a:p>
                </p:txBody>
              </p:sp>
              <p:sp>
                <p:nvSpPr>
                  <p:cNvPr id="17" name="六邊形 16"/>
                  <p:cNvSpPr/>
                  <p:nvPr/>
                </p:nvSpPr>
                <p:spPr>
                  <a:xfrm rot="2180379">
                    <a:off x="5430229" y="4021751"/>
                    <a:ext cx="2321352" cy="2001164"/>
                  </a:xfrm>
                  <a:prstGeom prst="hexagon">
                    <a:avLst>
                      <a:gd name="adj" fmla="val 27458"/>
                      <a:gd name="vf" fmla="val 115470"/>
                    </a:avLst>
                  </a:prstGeom>
                  <a:solidFill>
                    <a:schemeClr val="bg1"/>
                  </a:solidFill>
                  <a:ln w="12700">
                    <a:solidFill>
                      <a:schemeClr val="bg1">
                        <a:lumMod val="75000"/>
                        <a:alpha val="34902"/>
                      </a:schemeClr>
                    </a:solidFill>
                  </a:ln>
                  <a:effectLst>
                    <a:glow rad="114300">
                      <a:srgbClr val="74D1EA">
                        <a:alpha val="8000"/>
                      </a:srgbClr>
                    </a:glow>
                    <a:outerShdw blurRad="50800" dist="50800" dir="5400000" algn="ctr"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solidFill>
                        <a:schemeClr val="bg1">
                          <a:lumMod val="85000"/>
                        </a:schemeClr>
                      </a:solidFill>
                      <a:latin typeface="標楷體" panose="02010601000101010101" pitchFamily="65" charset="-120"/>
                      <a:ea typeface="標楷體" panose="02010601000101010101" pitchFamily="65" charset="-120"/>
                    </a:endParaRPr>
                  </a:p>
                </p:txBody>
              </p:sp>
              <p:sp>
                <p:nvSpPr>
                  <p:cNvPr id="27" name="Google Shape;186;p3"/>
                  <p:cNvSpPr/>
                  <p:nvPr/>
                </p:nvSpPr>
                <p:spPr>
                  <a:xfrm>
                    <a:off x="6600868" y="3314460"/>
                    <a:ext cx="2638160" cy="494119"/>
                  </a:xfrm>
                  <a:prstGeom prst="rect">
                    <a:avLst/>
                  </a:prstGeom>
                  <a:noFill/>
                  <a:ln>
                    <a:noFill/>
                  </a:ln>
                </p:spPr>
                <p:txBody>
                  <a:bodyPr spcFirstLastPara="1" wrap="square" lIns="91425" tIns="45700" rIns="91425" bIns="45700" anchor="t" anchorCtr="0">
                    <a:spAutoFit/>
                  </a:bodyPr>
                  <a:lstStyle/>
                  <a:p>
                    <a:pPr marL="0" marR="0" lvl="0" indent="0" algn="ctr" rtl="0">
                      <a:lnSpc>
                        <a:spcPts val="2880"/>
                      </a:lnSpc>
                      <a:spcBef>
                        <a:spcPts val="0"/>
                      </a:spcBef>
                      <a:spcAft>
                        <a:spcPts val="0"/>
                      </a:spcAft>
                      <a:buNone/>
                    </a:pPr>
                    <a:r>
                      <a:rPr lang="en-US" altLang="zh-TW" sz="2000" b="1" spc="500" dirty="0" smtClean="0">
                        <a:solidFill>
                          <a:srgbClr val="00437A"/>
                        </a:solidFill>
                        <a:latin typeface="+mn-lt"/>
                        <a:ea typeface="標楷體" panose="02010601000101010101" pitchFamily="65" charset="-120"/>
                        <a:cs typeface="Nirmala UI" panose="020B0502040204020203" pitchFamily="34" charset="0"/>
                      </a:rPr>
                      <a:t>Financials</a:t>
                    </a:r>
                    <a:endParaRPr lang="zh-TW" altLang="en-US" sz="2000" b="1" spc="500" dirty="0">
                      <a:solidFill>
                        <a:srgbClr val="00437A"/>
                      </a:solidFill>
                      <a:latin typeface="+mn-lt"/>
                      <a:ea typeface="標楷體" panose="02010601000101010101" pitchFamily="65" charset="-120"/>
                      <a:cs typeface="Nirmala UI" panose="020B0502040204020203" pitchFamily="34" charset="0"/>
                    </a:endParaRPr>
                  </a:p>
                </p:txBody>
              </p:sp>
            </p:grpSp>
            <p:sp>
              <p:nvSpPr>
                <p:cNvPr id="37" name="文字方塊 36"/>
                <p:cNvSpPr txBox="1"/>
                <p:nvPr/>
              </p:nvSpPr>
              <p:spPr>
                <a:xfrm>
                  <a:off x="7428194" y="2208990"/>
                  <a:ext cx="1164056" cy="884578"/>
                </a:xfrm>
                <a:prstGeom prst="rect">
                  <a:avLst/>
                </a:prstGeom>
                <a:noFill/>
              </p:spPr>
              <p:txBody>
                <a:bodyPr wrap="square">
                  <a:spAutoFit/>
                </a:bodyPr>
                <a:lstStyle/>
                <a:p>
                  <a:pPr algn="ctr"/>
                  <a:r>
                    <a:rPr lang="en-US" altLang="zh-TW" sz="4800" spc="200" dirty="0">
                      <a:solidFill>
                        <a:schemeClr val="bg1">
                          <a:lumMod val="85000"/>
                        </a:schemeClr>
                      </a:solidFill>
                      <a:latin typeface="+mj-lt"/>
                      <a:ea typeface="標楷體" panose="02010601000101010101" pitchFamily="65" charset="-120"/>
                      <a:cs typeface="Malgun Gothic Semilight" panose="020B0502040204020203" pitchFamily="34" charset="-120"/>
                    </a:rPr>
                    <a:t>2</a:t>
                  </a:r>
                  <a:endParaRPr lang="zh-TW" altLang="en-US" sz="4800" spc="200" dirty="0">
                    <a:solidFill>
                      <a:schemeClr val="bg1">
                        <a:lumMod val="85000"/>
                      </a:schemeClr>
                    </a:solidFill>
                    <a:latin typeface="+mj-lt"/>
                    <a:ea typeface="標楷體" panose="02010601000101010101" pitchFamily="65" charset="-120"/>
                    <a:cs typeface="Malgun Gothic Semilight" panose="020B0502040204020203" pitchFamily="34" charset="-120"/>
                  </a:endParaRPr>
                </a:p>
              </p:txBody>
            </p:sp>
          </p:grpSp>
          <p:sp>
            <p:nvSpPr>
              <p:cNvPr id="39" name="Google Shape;186;p3"/>
              <p:cNvSpPr/>
              <p:nvPr/>
            </p:nvSpPr>
            <p:spPr>
              <a:xfrm>
                <a:off x="5995282" y="2154504"/>
                <a:ext cx="2886883" cy="836086"/>
              </a:xfrm>
              <a:prstGeom prst="rect">
                <a:avLst/>
              </a:prstGeom>
              <a:noFill/>
              <a:ln>
                <a:noFill/>
              </a:ln>
            </p:spPr>
            <p:txBody>
              <a:bodyPr spcFirstLastPara="1" wrap="square" lIns="91425" tIns="45700" rIns="91425" bIns="45700" anchor="t" anchorCtr="0">
                <a:spAutoFit/>
              </a:bodyPr>
              <a:lstStyle/>
              <a:p>
                <a:pPr marL="0" marR="0" lvl="0" indent="0" algn="ctr" rtl="0">
                  <a:lnSpc>
                    <a:spcPts val="2880"/>
                  </a:lnSpc>
                  <a:spcBef>
                    <a:spcPts val="0"/>
                  </a:spcBef>
                  <a:spcAft>
                    <a:spcPts val="0"/>
                  </a:spcAft>
                  <a:buNone/>
                </a:pPr>
                <a:r>
                  <a:rPr lang="en-US" altLang="zh-TW" sz="2000" b="1" spc="500" dirty="0" smtClean="0">
                    <a:solidFill>
                      <a:srgbClr val="00437A"/>
                    </a:solidFill>
                    <a:latin typeface="+mn-lt"/>
                    <a:ea typeface="標楷體" panose="02010601000101010101" pitchFamily="65" charset="-120"/>
                    <a:cs typeface="Nirmala UI" panose="020B0502040204020203" pitchFamily="34" charset="0"/>
                  </a:rPr>
                  <a:t>Company Profile</a:t>
                </a:r>
                <a:endParaRPr lang="zh-TW" altLang="en-US" sz="2000" b="1" spc="500" dirty="0">
                  <a:solidFill>
                    <a:srgbClr val="00437A"/>
                  </a:solidFill>
                  <a:latin typeface="+mn-lt"/>
                  <a:ea typeface="標楷體" panose="02010601000101010101" pitchFamily="65" charset="-120"/>
                  <a:cs typeface="Nirmala UI" panose="020B0502040204020203" pitchFamily="34" charset="0"/>
                </a:endParaRPr>
              </a:p>
            </p:txBody>
          </p:sp>
          <p:sp>
            <p:nvSpPr>
              <p:cNvPr id="40" name="文字方塊 39"/>
              <p:cNvSpPr txBox="1"/>
              <p:nvPr/>
            </p:nvSpPr>
            <p:spPr>
              <a:xfrm>
                <a:off x="6835196" y="1389614"/>
                <a:ext cx="1093547" cy="830997"/>
              </a:xfrm>
              <a:prstGeom prst="rect">
                <a:avLst/>
              </a:prstGeom>
              <a:noFill/>
            </p:spPr>
            <p:txBody>
              <a:bodyPr wrap="square">
                <a:spAutoFit/>
              </a:bodyPr>
              <a:lstStyle/>
              <a:p>
                <a:pPr algn="ctr"/>
                <a:r>
                  <a:rPr lang="en-US" altLang="zh-TW" sz="4800" spc="200" dirty="0">
                    <a:solidFill>
                      <a:schemeClr val="bg1">
                        <a:lumMod val="85000"/>
                      </a:schemeClr>
                    </a:solidFill>
                    <a:latin typeface="標楷體" panose="02010601000101010101" pitchFamily="65" charset="-120"/>
                    <a:ea typeface="標楷體" panose="02010601000101010101" pitchFamily="65" charset="-120"/>
                    <a:cs typeface="Malgun Gothic Semilight" panose="020B0502040204020203" pitchFamily="34" charset="-120"/>
                  </a:rPr>
                  <a:t>1</a:t>
                </a:r>
                <a:endParaRPr lang="zh-TW" altLang="en-US" sz="4800" spc="200" dirty="0">
                  <a:solidFill>
                    <a:schemeClr val="bg1">
                      <a:lumMod val="85000"/>
                    </a:schemeClr>
                  </a:solidFill>
                  <a:latin typeface="標楷體" panose="02010601000101010101" pitchFamily="65" charset="-120"/>
                  <a:ea typeface="標楷體" panose="02010601000101010101" pitchFamily="65" charset="-120"/>
                  <a:cs typeface="Malgun Gothic Semilight" panose="020B0502040204020203" pitchFamily="34" charset="-120"/>
                </a:endParaRPr>
              </a:p>
            </p:txBody>
          </p:sp>
          <p:sp>
            <p:nvSpPr>
              <p:cNvPr id="41" name="Google Shape;186;p3"/>
              <p:cNvSpPr/>
              <p:nvPr/>
            </p:nvSpPr>
            <p:spPr>
              <a:xfrm>
                <a:off x="5004323" y="3835395"/>
                <a:ext cx="2318466" cy="836086"/>
              </a:xfrm>
              <a:prstGeom prst="rect">
                <a:avLst/>
              </a:prstGeom>
              <a:noFill/>
              <a:ln>
                <a:noFill/>
              </a:ln>
            </p:spPr>
            <p:txBody>
              <a:bodyPr spcFirstLastPara="1" wrap="square" lIns="91425" tIns="45700" rIns="91425" bIns="45700" anchor="t" anchorCtr="0">
                <a:spAutoFit/>
              </a:bodyPr>
              <a:lstStyle/>
              <a:p>
                <a:pPr marL="0" marR="0" lvl="0" indent="0" algn="ctr" rtl="0">
                  <a:lnSpc>
                    <a:spcPts val="2880"/>
                  </a:lnSpc>
                  <a:spcBef>
                    <a:spcPts val="0"/>
                  </a:spcBef>
                  <a:spcAft>
                    <a:spcPts val="0"/>
                  </a:spcAft>
                  <a:buNone/>
                </a:pPr>
                <a:r>
                  <a:rPr lang="en-US" altLang="zh-TW" sz="2000" b="1" spc="500" dirty="0" smtClean="0">
                    <a:solidFill>
                      <a:srgbClr val="00437A"/>
                    </a:solidFill>
                    <a:latin typeface="+mn-lt"/>
                    <a:ea typeface="標楷體" panose="02010601000101010101" pitchFamily="65" charset="-120"/>
                    <a:cs typeface="Nirmala UI" panose="020B0502040204020203" pitchFamily="34" charset="0"/>
                  </a:rPr>
                  <a:t>Operation Overview</a:t>
                </a:r>
                <a:endParaRPr lang="zh-TW" altLang="en-US" sz="2000" b="1" spc="500" dirty="0">
                  <a:solidFill>
                    <a:srgbClr val="00437A"/>
                  </a:solidFill>
                  <a:latin typeface="+mn-lt"/>
                  <a:ea typeface="標楷體" panose="02010601000101010101" pitchFamily="65" charset="-120"/>
                  <a:cs typeface="Nirmala UI" panose="020B0502040204020203" pitchFamily="34" charset="0"/>
                </a:endParaRPr>
              </a:p>
            </p:txBody>
          </p:sp>
          <p:sp>
            <p:nvSpPr>
              <p:cNvPr id="42" name="文字方塊 41"/>
              <p:cNvSpPr txBox="1"/>
              <p:nvPr/>
            </p:nvSpPr>
            <p:spPr>
              <a:xfrm>
                <a:off x="5588723" y="3109401"/>
                <a:ext cx="1093547" cy="830997"/>
              </a:xfrm>
              <a:prstGeom prst="rect">
                <a:avLst/>
              </a:prstGeom>
              <a:noFill/>
            </p:spPr>
            <p:txBody>
              <a:bodyPr wrap="square">
                <a:spAutoFit/>
              </a:bodyPr>
              <a:lstStyle/>
              <a:p>
                <a:pPr algn="ctr"/>
                <a:r>
                  <a:rPr lang="en-US" altLang="zh-TW" sz="4800" spc="200" dirty="0">
                    <a:solidFill>
                      <a:schemeClr val="bg1">
                        <a:lumMod val="85000"/>
                      </a:schemeClr>
                    </a:solidFill>
                    <a:latin typeface="標楷體" panose="02010601000101010101" pitchFamily="65" charset="-120"/>
                    <a:ea typeface="標楷體" panose="02010601000101010101" pitchFamily="65" charset="-120"/>
                    <a:cs typeface="Malgun Gothic Semilight" panose="020B0502040204020203" pitchFamily="34" charset="-120"/>
                  </a:rPr>
                  <a:t>3</a:t>
                </a:r>
                <a:endParaRPr lang="zh-TW" altLang="en-US" sz="4800" spc="200" dirty="0">
                  <a:solidFill>
                    <a:schemeClr val="bg1">
                      <a:lumMod val="85000"/>
                    </a:schemeClr>
                  </a:solidFill>
                  <a:latin typeface="標楷體" panose="02010601000101010101" pitchFamily="65" charset="-120"/>
                  <a:ea typeface="標楷體" panose="02010601000101010101" pitchFamily="65" charset="-120"/>
                  <a:cs typeface="Malgun Gothic Semilight" panose="020B0502040204020203" pitchFamily="34" charset="-120"/>
                </a:endParaRPr>
              </a:p>
            </p:txBody>
          </p:sp>
          <p:sp>
            <p:nvSpPr>
              <p:cNvPr id="43" name="Google Shape;186;p3"/>
              <p:cNvSpPr/>
              <p:nvPr/>
            </p:nvSpPr>
            <p:spPr>
              <a:xfrm>
                <a:off x="7301344" y="4181710"/>
                <a:ext cx="1852848" cy="464189"/>
              </a:xfrm>
              <a:prstGeom prst="rect">
                <a:avLst/>
              </a:prstGeom>
              <a:noFill/>
              <a:ln>
                <a:noFill/>
              </a:ln>
            </p:spPr>
            <p:txBody>
              <a:bodyPr spcFirstLastPara="1" wrap="square" lIns="91425" tIns="45700" rIns="91425" bIns="45700" anchor="t" anchorCtr="0">
                <a:spAutoFit/>
              </a:bodyPr>
              <a:lstStyle/>
              <a:p>
                <a:pPr marL="0" marR="0" lvl="0" indent="0" algn="ctr" rtl="0">
                  <a:lnSpc>
                    <a:spcPts val="2880"/>
                  </a:lnSpc>
                  <a:spcBef>
                    <a:spcPts val="0"/>
                  </a:spcBef>
                  <a:spcAft>
                    <a:spcPts val="0"/>
                  </a:spcAft>
                  <a:buNone/>
                </a:pPr>
                <a:r>
                  <a:rPr lang="en-US" altLang="zh-TW" sz="2000" b="1" spc="500" dirty="0">
                    <a:solidFill>
                      <a:srgbClr val="00437A"/>
                    </a:solidFill>
                    <a:latin typeface="+mn-lt"/>
                    <a:ea typeface="標楷體" panose="02010601000101010101" pitchFamily="65" charset="-120"/>
                    <a:cs typeface="Nirmala UI" panose="020B0502040204020203" pitchFamily="34" charset="0"/>
                  </a:rPr>
                  <a:t>Q&amp;A</a:t>
                </a:r>
                <a:endParaRPr lang="zh-TW" altLang="en-US" sz="2000" b="1" spc="500" dirty="0">
                  <a:solidFill>
                    <a:srgbClr val="00437A"/>
                  </a:solidFill>
                  <a:latin typeface="+mn-lt"/>
                  <a:ea typeface="標楷體" panose="02010601000101010101" pitchFamily="65" charset="-120"/>
                  <a:cs typeface="Nirmala UI" panose="020B0502040204020203" pitchFamily="34" charset="0"/>
                </a:endParaRPr>
              </a:p>
            </p:txBody>
          </p:sp>
          <p:sp>
            <p:nvSpPr>
              <p:cNvPr id="45" name="文字方塊 44"/>
              <p:cNvSpPr txBox="1"/>
              <p:nvPr/>
            </p:nvSpPr>
            <p:spPr>
              <a:xfrm>
                <a:off x="7659819" y="3326533"/>
                <a:ext cx="1093547" cy="830997"/>
              </a:xfrm>
              <a:prstGeom prst="rect">
                <a:avLst/>
              </a:prstGeom>
              <a:noFill/>
            </p:spPr>
            <p:txBody>
              <a:bodyPr wrap="square">
                <a:spAutoFit/>
              </a:bodyPr>
              <a:lstStyle/>
              <a:p>
                <a:pPr algn="ctr"/>
                <a:r>
                  <a:rPr lang="en-US" altLang="zh-TW" sz="4800" spc="200" dirty="0">
                    <a:solidFill>
                      <a:schemeClr val="bg1">
                        <a:lumMod val="85000"/>
                      </a:schemeClr>
                    </a:solidFill>
                    <a:latin typeface="標楷體" panose="02010601000101010101" pitchFamily="65" charset="-120"/>
                    <a:ea typeface="標楷體" panose="02010601000101010101" pitchFamily="65" charset="-120"/>
                    <a:cs typeface="Malgun Gothic Semilight" panose="020B0502040204020203" pitchFamily="34" charset="-120"/>
                  </a:rPr>
                  <a:t>4</a:t>
                </a:r>
                <a:endParaRPr lang="zh-TW" altLang="en-US" sz="4800" spc="200" dirty="0">
                  <a:solidFill>
                    <a:schemeClr val="bg1">
                      <a:lumMod val="85000"/>
                    </a:schemeClr>
                  </a:solidFill>
                  <a:latin typeface="標楷體" panose="02010601000101010101" pitchFamily="65" charset="-120"/>
                  <a:ea typeface="標楷體" panose="02010601000101010101" pitchFamily="65" charset="-120"/>
                  <a:cs typeface="Malgun Gothic Semilight" panose="020B0502040204020203" pitchFamily="34" charset="-120"/>
                </a:endParaRPr>
              </a:p>
            </p:txBody>
          </p:sp>
        </p:grpSp>
      </p:grpSp>
      <p:cxnSp>
        <p:nvCxnSpPr>
          <p:cNvPr id="23" name="Google Shape;179;p2"/>
          <p:cNvCxnSpPr/>
          <p:nvPr/>
        </p:nvCxnSpPr>
        <p:spPr>
          <a:xfrm flipH="1">
            <a:off x="0" y="4413604"/>
            <a:ext cx="4653363" cy="1586021"/>
          </a:xfrm>
          <a:prstGeom prst="straightConnector1">
            <a:avLst/>
          </a:prstGeom>
          <a:noFill/>
          <a:ln w="12700" cap="flat" cmpd="sng">
            <a:solidFill>
              <a:srgbClr val="74D1EA">
                <a:alpha val="27843"/>
              </a:srgbClr>
            </a:solidFill>
            <a:prstDash val="solid"/>
            <a:miter lim="800000"/>
            <a:headEnd type="none" w="sm" len="sm"/>
            <a:tailEnd type="none" w="sm" len="sm"/>
          </a:ln>
        </p:spPr>
      </p:cxnSp>
      <p:cxnSp>
        <p:nvCxnSpPr>
          <p:cNvPr id="58" name="Google Shape;179;p2"/>
          <p:cNvCxnSpPr/>
          <p:nvPr/>
        </p:nvCxnSpPr>
        <p:spPr>
          <a:xfrm flipH="1">
            <a:off x="10296493" y="1865316"/>
            <a:ext cx="1867154" cy="636388"/>
          </a:xfrm>
          <a:prstGeom prst="straightConnector1">
            <a:avLst/>
          </a:prstGeom>
          <a:noFill/>
          <a:ln w="12700" cap="flat" cmpd="sng">
            <a:solidFill>
              <a:srgbClr val="74D1EA">
                <a:alpha val="27843"/>
              </a:srgbClr>
            </a:solidFill>
            <a:prstDash val="solid"/>
            <a:miter lim="800000"/>
            <a:headEnd type="none" w="sm" len="sm"/>
            <a:tailEnd type="none" w="sm" len="sm"/>
          </a:ln>
        </p:spPr>
      </p:cxnSp>
      <p:sp>
        <p:nvSpPr>
          <p:cNvPr id="2" name="投影片編號版面配置區 1"/>
          <p:cNvSpPr>
            <a:spLocks noGrp="1"/>
          </p:cNvSpPr>
          <p:nvPr>
            <p:ph type="sldNum" sz="quarter" idx="4"/>
          </p:nvPr>
        </p:nvSpPr>
        <p:spPr/>
        <p:txBody>
          <a:bodyPr/>
          <a:lstStyle/>
          <a:p>
            <a:fld id="{17418524-6E3D-4C7D-825F-6BE45E2CD165}" type="slidenum">
              <a:rPr lang="zh-TW" altLang="en-US" smtClean="0"/>
              <a:t>3</a:t>
            </a:fld>
            <a:endParaRPr lang="zh-TW" altLang="en-US" dirty="0"/>
          </a:p>
        </p:txBody>
      </p:sp>
      <p:sp>
        <p:nvSpPr>
          <p:cNvPr id="29" name="Google Shape;186;p3"/>
          <p:cNvSpPr/>
          <p:nvPr/>
        </p:nvSpPr>
        <p:spPr>
          <a:xfrm>
            <a:off x="1082212" y="2825115"/>
            <a:ext cx="3223895" cy="464189"/>
          </a:xfrm>
          <a:prstGeom prst="rect">
            <a:avLst/>
          </a:prstGeom>
          <a:noFill/>
          <a:ln>
            <a:noFill/>
          </a:ln>
        </p:spPr>
        <p:txBody>
          <a:bodyPr spcFirstLastPara="1" wrap="square" lIns="91425" tIns="45700" rIns="91425" bIns="45700" anchor="t" anchorCtr="0">
            <a:spAutoFit/>
          </a:bodyPr>
          <a:lstStyle/>
          <a:p>
            <a:pPr marL="0" marR="0" lvl="0" indent="0" algn="ctr" rtl="0">
              <a:lnSpc>
                <a:spcPts val="2880"/>
              </a:lnSpc>
              <a:spcBef>
                <a:spcPts val="0"/>
              </a:spcBef>
              <a:spcAft>
                <a:spcPts val="0"/>
              </a:spcAft>
              <a:buNone/>
            </a:pPr>
            <a:r>
              <a:rPr lang="en-US" altLang="zh-TW" sz="3200" b="1" spc="1000" dirty="0" smtClean="0">
                <a:solidFill>
                  <a:srgbClr val="0C0C0C"/>
                </a:solidFill>
                <a:latin typeface="+mj-lt"/>
                <a:ea typeface="微軟正黑體" panose="020B0604030504040204" pitchFamily="34" charset="-120"/>
              </a:rPr>
              <a:t>Outlines</a:t>
            </a:r>
            <a:endParaRPr lang="zh-TW" altLang="en-US" sz="3200" b="1" spc="1000" dirty="0">
              <a:solidFill>
                <a:srgbClr val="0C0C0C"/>
              </a:solidFill>
              <a:latin typeface="+mj-lt"/>
              <a:ea typeface="微軟正黑體" panose="020B0604030504040204" pitchFamily="34" charset="-120"/>
              <a:cs typeface="Nirmala UI" panose="020B0502040204020203" pitchFamily="34" charset="0"/>
            </a:endParaRPr>
          </a:p>
        </p:txBody>
      </p:sp>
    </p:spTree>
    <p:extLst>
      <p:ext uri="{BB962C8B-B14F-4D97-AF65-F5344CB8AC3E}">
        <p14:creationId xmlns:p14="http://schemas.microsoft.com/office/powerpoint/2010/main" val="19408454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Google Shape;179;p2"/>
          <p:cNvCxnSpPr/>
          <p:nvPr/>
        </p:nvCxnSpPr>
        <p:spPr>
          <a:xfrm flipH="1">
            <a:off x="1" y="1126132"/>
            <a:ext cx="12191999" cy="0"/>
          </a:xfrm>
          <a:prstGeom prst="straightConnector1">
            <a:avLst/>
          </a:prstGeom>
          <a:noFill/>
          <a:ln w="12700" cap="flat" cmpd="sng">
            <a:solidFill>
              <a:srgbClr val="74D1EA">
                <a:alpha val="27843"/>
              </a:srgbClr>
            </a:solidFill>
            <a:prstDash val="solid"/>
            <a:miter lim="800000"/>
            <a:headEnd type="none" w="sm" len="sm"/>
            <a:tailEnd type="none" w="sm" len="sm"/>
          </a:ln>
        </p:spPr>
      </p:cxnSp>
      <p:sp>
        <p:nvSpPr>
          <p:cNvPr id="6" name="投影片編號版面配置區 5"/>
          <p:cNvSpPr>
            <a:spLocks noGrp="1"/>
          </p:cNvSpPr>
          <p:nvPr>
            <p:ph type="sldNum" sz="quarter" idx="4294967295"/>
          </p:nvPr>
        </p:nvSpPr>
        <p:spPr>
          <a:xfrm>
            <a:off x="9224963" y="6301516"/>
            <a:ext cx="2743200" cy="365125"/>
          </a:xfrm>
        </p:spPr>
        <p:txBody>
          <a:bodyPr/>
          <a:lstStyle/>
          <a:p>
            <a:fld id="{17418524-6E3D-4C7D-825F-6BE45E2CD165}" type="slidenum">
              <a:rPr lang="zh-TW" altLang="en-US" smtClean="0"/>
              <a:t>4</a:t>
            </a:fld>
            <a:endParaRPr lang="zh-TW" altLang="en-US" dirty="0"/>
          </a:p>
        </p:txBody>
      </p:sp>
      <p:sp>
        <p:nvSpPr>
          <p:cNvPr id="53" name="投影片編號版面配置區 2"/>
          <p:cNvSpPr txBox="1"/>
          <p:nvPr/>
        </p:nvSpPr>
        <p:spPr>
          <a:xfrm>
            <a:off x="9224963" y="6301516"/>
            <a:ext cx="2743200"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panose="020B0604020202090204"/>
              <a:defRPr sz="2000" b="0" i="0" u="none" strike="noStrike" cap="none">
                <a:solidFill>
                  <a:schemeClr val="tx1">
                    <a:lumMod val="85000"/>
                    <a:lumOff val="15000"/>
                  </a:schemeClr>
                </a:solidFill>
                <a:latin typeface="Tw Cen MT" panose="020B0602020104020603" pitchFamily="34" charset="0"/>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a:lstStyle>
          <a:p>
            <a:fld id="{17418524-6E3D-4C7D-825F-6BE45E2CD165}" type="slidenum">
              <a:rPr lang="zh-TW" altLang="en-US" smtClean="0"/>
              <a:t>4</a:t>
            </a:fld>
            <a:endParaRPr lang="zh-TW" altLang="en-US" dirty="0"/>
          </a:p>
        </p:txBody>
      </p:sp>
      <p:pic>
        <p:nvPicPr>
          <p:cNvPr id="56" name="圖片 55"/>
          <p:cNvPicPr>
            <a:picLocks noChangeAspect="1"/>
          </p:cNvPicPr>
          <p:nvPr/>
        </p:nvPicPr>
        <p:blipFill rotWithShape="1">
          <a:blip r:embed="rId2">
            <a:extLst>
              <a:ext uri="{28A0092B-C50C-407E-A947-70E740481C1C}">
                <a14:useLocalDpi xmlns:a14="http://schemas.microsoft.com/office/drawing/2010/main" val="0"/>
              </a:ext>
            </a:extLst>
          </a:blip>
          <a:srcRect l="-1" r="-4163" b="-2917"/>
          <a:stretch>
            <a:fillRect/>
          </a:stretch>
        </p:blipFill>
        <p:spPr>
          <a:xfrm>
            <a:off x="9722086" y="404663"/>
            <a:ext cx="1974954" cy="735367"/>
          </a:xfrm>
          <a:prstGeom prst="rect">
            <a:avLst/>
          </a:prstGeom>
        </p:spPr>
      </p:pic>
      <p:sp>
        <p:nvSpPr>
          <p:cNvPr id="2" name="矩形 1"/>
          <p:cNvSpPr/>
          <p:nvPr/>
        </p:nvSpPr>
        <p:spPr>
          <a:xfrm>
            <a:off x="567392" y="534171"/>
            <a:ext cx="5830442" cy="464230"/>
          </a:xfrm>
          <a:prstGeom prst="rect">
            <a:avLst/>
          </a:prstGeom>
        </p:spPr>
        <p:txBody>
          <a:bodyPr wrap="none">
            <a:spAutoFit/>
          </a:bodyPr>
          <a:lstStyle/>
          <a:p>
            <a:pPr lvl="0">
              <a:lnSpc>
                <a:spcPts val="2880"/>
              </a:lnSpc>
              <a:defRPr/>
            </a:pPr>
            <a:r>
              <a:rPr lang="en-US" altLang="zh-TW" sz="3000" b="1" spc="600" dirty="0">
                <a:solidFill>
                  <a:srgbClr val="000000">
                    <a:lumMod val="85000"/>
                    <a:lumOff val="15000"/>
                  </a:srgbClr>
                </a:solidFill>
                <a:latin typeface="+mn-lt"/>
                <a:ea typeface="標楷體" panose="02010601000101010101" pitchFamily="65" charset="-120"/>
                <a:cs typeface="Nirmala UI" panose="020B0502040204020203" pitchFamily="34" charset="0"/>
              </a:rPr>
              <a:t>Company </a:t>
            </a:r>
            <a:r>
              <a:rPr lang="en-US" altLang="zh-TW" sz="3000" b="1" spc="600" dirty="0" smtClean="0">
                <a:solidFill>
                  <a:srgbClr val="000000">
                    <a:lumMod val="85000"/>
                    <a:lumOff val="15000"/>
                  </a:srgbClr>
                </a:solidFill>
                <a:latin typeface="+mn-lt"/>
                <a:ea typeface="標楷體" panose="02010601000101010101" pitchFamily="65" charset="-120"/>
                <a:cs typeface="Nirmala UI" panose="020B0502040204020203" pitchFamily="34" charset="0"/>
              </a:rPr>
              <a:t>introduction</a:t>
            </a:r>
            <a:endParaRPr lang="en-US" altLang="zh-TW" sz="3000" b="1" spc="600" dirty="0">
              <a:solidFill>
                <a:srgbClr val="000000">
                  <a:lumMod val="85000"/>
                  <a:lumOff val="15000"/>
                </a:srgbClr>
              </a:solidFill>
              <a:latin typeface="+mn-lt"/>
              <a:ea typeface="標楷體" panose="02010601000101010101" pitchFamily="65" charset="-120"/>
              <a:cs typeface="Nirmala UI" panose="020B0502040204020203" pitchFamily="34" charset="0"/>
            </a:endParaRPr>
          </a:p>
        </p:txBody>
      </p:sp>
      <p:sp>
        <p:nvSpPr>
          <p:cNvPr id="9" name="TextBox 83"/>
          <p:cNvSpPr txBox="1"/>
          <p:nvPr/>
        </p:nvSpPr>
        <p:spPr>
          <a:xfrm>
            <a:off x="1027877" y="3157950"/>
            <a:ext cx="1947649" cy="276999"/>
          </a:xfrm>
          <a:prstGeom prst="rect">
            <a:avLst/>
          </a:prstGeom>
          <a:noFill/>
        </p:spPr>
        <p:txBody>
          <a:bodyPr wrap="none" lIns="0" tIns="0" rIns="0" bIns="0" rtlCol="0">
            <a:spAutoFit/>
          </a:bodyPr>
          <a:lstStyle/>
          <a:p>
            <a:pPr algn="r">
              <a:buClrTx/>
              <a:buFontTx/>
              <a:buNone/>
            </a:pPr>
            <a:r>
              <a:rPr lang="en-US" altLang="zh-CN" sz="1800" b="1" kern="1200" dirty="0" smtClean="0">
                <a:solidFill>
                  <a:schemeClr val="tx1">
                    <a:lumMod val="65000"/>
                    <a:lumOff val="35000"/>
                  </a:schemeClr>
                </a:solidFill>
                <a:latin typeface="微软雅黑" panose="020B0503020204020204" pitchFamily="34" charset="-122"/>
                <a:ea typeface="STXihei"/>
                <a:cs typeface="Clear Sans" panose="020B0503030202020304" pitchFamily="34" charset="0"/>
              </a:rPr>
              <a:t>Founded in </a:t>
            </a:r>
            <a:r>
              <a:rPr lang="id-ID" altLang="zh-CN" sz="1800" b="1" kern="1200" dirty="0" smtClean="0">
                <a:solidFill>
                  <a:schemeClr val="tx1">
                    <a:lumMod val="65000"/>
                    <a:lumOff val="35000"/>
                  </a:schemeClr>
                </a:solidFill>
                <a:latin typeface="微软雅黑" panose="020B0503020204020204" pitchFamily="34" charset="-122"/>
                <a:ea typeface="STXihei"/>
                <a:cs typeface="Clear Sans" panose="020B0503030202020304" pitchFamily="34" charset="0"/>
              </a:rPr>
              <a:t>1995</a:t>
            </a:r>
            <a:endParaRPr lang="zh-TW" altLang="en-US" sz="1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10" name="TextBox 83"/>
          <p:cNvSpPr txBox="1"/>
          <p:nvPr/>
        </p:nvSpPr>
        <p:spPr>
          <a:xfrm>
            <a:off x="3226260" y="3141570"/>
            <a:ext cx="2766783" cy="276999"/>
          </a:xfrm>
          <a:prstGeom prst="rect">
            <a:avLst/>
          </a:prstGeom>
          <a:noFill/>
        </p:spPr>
        <p:txBody>
          <a:bodyPr wrap="none" lIns="0" tIns="0" rIns="0" bIns="0" rtlCol="0">
            <a:spAutoFit/>
          </a:bodyPr>
          <a:lstStyle/>
          <a:p>
            <a:pPr algn="r">
              <a:buClrTx/>
              <a:buFontTx/>
              <a:buNone/>
            </a:pPr>
            <a:r>
              <a:rPr lang="en-US" altLang="zh-TW" sz="1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Clear Sans" panose="020B0503030202020304" pitchFamily="34" charset="0"/>
              </a:rPr>
              <a:t>Capital NTD </a:t>
            </a:r>
            <a:r>
              <a:rPr lang="en-US" altLang="zh-TW" sz="1800" b="1" kern="1200" dirty="0" smtClean="0">
                <a:solidFill>
                  <a:schemeClr val="tx1">
                    <a:lumMod val="65000"/>
                    <a:lumOff val="35000"/>
                  </a:schemeClr>
                </a:solidFill>
                <a:latin typeface="微软雅黑" panose="020B0503020204020204" pitchFamily="34" charset="-122"/>
                <a:ea typeface="STXihei"/>
                <a:cs typeface="Clear Sans" panose="020B0503030202020304" pitchFamily="34" charset="0"/>
              </a:rPr>
              <a:t>1.25Billion </a:t>
            </a:r>
            <a:endParaRPr lang="zh-TW" altLang="en-US" sz="1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11" name="TextBox 83"/>
          <p:cNvSpPr txBox="1"/>
          <p:nvPr/>
        </p:nvSpPr>
        <p:spPr>
          <a:xfrm>
            <a:off x="6261096" y="3141571"/>
            <a:ext cx="1730345" cy="276999"/>
          </a:xfrm>
          <a:prstGeom prst="rect">
            <a:avLst/>
          </a:prstGeom>
          <a:noFill/>
        </p:spPr>
        <p:txBody>
          <a:bodyPr wrap="none" lIns="0" tIns="0" rIns="0" bIns="0" rtlCol="0">
            <a:spAutoFit/>
          </a:bodyPr>
          <a:lstStyle/>
          <a:p>
            <a:pPr algn="r">
              <a:buClrTx/>
              <a:buFontTx/>
              <a:buNone/>
            </a:pPr>
            <a:r>
              <a:rPr lang="en-US" altLang="zh-TW" sz="1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Clear Sans" panose="020B0503030202020304" pitchFamily="34" charset="0"/>
              </a:rPr>
              <a:t>Based in Taipei</a:t>
            </a:r>
            <a:endParaRPr lang="zh-TW" altLang="en-US" sz="1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12" name="TextBox 83"/>
          <p:cNvSpPr txBox="1"/>
          <p:nvPr/>
        </p:nvSpPr>
        <p:spPr>
          <a:xfrm>
            <a:off x="2387907" y="5390086"/>
            <a:ext cx="3288275" cy="553998"/>
          </a:xfrm>
          <a:prstGeom prst="rect">
            <a:avLst/>
          </a:prstGeom>
          <a:noFill/>
        </p:spPr>
        <p:txBody>
          <a:bodyPr wrap="square" lIns="0" tIns="0" rIns="0" bIns="0" rtlCol="0">
            <a:spAutoFit/>
          </a:bodyPr>
          <a:lstStyle/>
          <a:p>
            <a:pPr algn="r">
              <a:buClrTx/>
              <a:buFontTx/>
              <a:buNone/>
            </a:pPr>
            <a:r>
              <a:rPr lang="id-ID" altLang="zh-CN" sz="1800" b="1" kern="1200" dirty="0" smtClean="0">
                <a:solidFill>
                  <a:schemeClr val="tx1">
                    <a:lumMod val="65000"/>
                    <a:lumOff val="35000"/>
                  </a:schemeClr>
                </a:solidFill>
                <a:latin typeface="微软雅黑" panose="020B0503020204020204" pitchFamily="34" charset="-122"/>
                <a:ea typeface="STXihei"/>
                <a:cs typeface="Clear Sans" panose="020B0503030202020304" pitchFamily="34" charset="0"/>
              </a:rPr>
              <a:t>1</a:t>
            </a:r>
            <a:r>
              <a:rPr lang="en-US" altLang="zh-CN" sz="1800" b="1" kern="1200" dirty="0" smtClean="0">
                <a:solidFill>
                  <a:schemeClr val="tx1">
                    <a:lumMod val="65000"/>
                    <a:lumOff val="35000"/>
                  </a:schemeClr>
                </a:solidFill>
                <a:latin typeface="微软雅黑" panose="020B0503020204020204" pitchFamily="34" charset="-122"/>
                <a:ea typeface="STXihei"/>
                <a:cs typeface="Clear Sans" panose="020B0503030202020304" pitchFamily="34" charset="0"/>
              </a:rPr>
              <a:t>2</a:t>
            </a:r>
            <a:r>
              <a:rPr lang="zh-TW" altLang="en-US" sz="1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Clear Sans" panose="020B0503030202020304" pitchFamily="34" charset="0"/>
              </a:rPr>
              <a:t> </a:t>
            </a:r>
            <a:r>
              <a:rPr lang="en-US" altLang="zh-TW" sz="1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Clear Sans" panose="020B0503030202020304" pitchFamily="34" charset="0"/>
              </a:rPr>
              <a:t>Operating locations across China, HK and Taiwan</a:t>
            </a:r>
            <a:endParaRPr lang="en-US" altLang="zh-TW" sz="1800" b="1" kern="1200" dirty="0" smtClean="0">
              <a:solidFill>
                <a:schemeClr val="tx1">
                  <a:lumMod val="65000"/>
                  <a:lumOff val="35000"/>
                </a:schemeClr>
              </a:solidFill>
              <a:latin typeface="微软雅黑" panose="020B0503020204020204" pitchFamily="34" charset="-122"/>
              <a:ea typeface="STXihei"/>
              <a:cs typeface="Clear Sans" panose="020B0503030202020304" pitchFamily="34" charset="0"/>
            </a:endParaRPr>
          </a:p>
        </p:txBody>
      </p:sp>
      <p:sp>
        <p:nvSpPr>
          <p:cNvPr id="13" name="TextBox 83"/>
          <p:cNvSpPr txBox="1"/>
          <p:nvPr/>
        </p:nvSpPr>
        <p:spPr>
          <a:xfrm>
            <a:off x="5988171" y="5481557"/>
            <a:ext cx="2219134" cy="830997"/>
          </a:xfrm>
          <a:prstGeom prst="rect">
            <a:avLst/>
          </a:prstGeom>
          <a:noFill/>
        </p:spPr>
        <p:txBody>
          <a:bodyPr wrap="square" lIns="0" tIns="0" rIns="0" bIns="0" rtlCol="0">
            <a:spAutoFit/>
          </a:bodyPr>
          <a:lstStyle/>
          <a:p>
            <a:pPr algn="ctr">
              <a:buClrTx/>
              <a:buFontTx/>
              <a:buNone/>
            </a:pPr>
            <a:r>
              <a:rPr lang="en-US" altLang="zh-TW" sz="1800" b="1" kern="1200" dirty="0" smtClean="0">
                <a:solidFill>
                  <a:schemeClr val="tx1">
                    <a:lumMod val="65000"/>
                    <a:lumOff val="35000"/>
                  </a:schemeClr>
                </a:solidFill>
                <a:latin typeface="微软雅黑" panose="020B0503020204020204" pitchFamily="34" charset="-122"/>
                <a:ea typeface="STXihei"/>
                <a:cs typeface="Clear Sans" panose="020B0503030202020304" pitchFamily="34" charset="0"/>
              </a:rPr>
              <a:t>Listed in Taiwan since 2010, </a:t>
            </a:r>
          </a:p>
          <a:p>
            <a:pPr algn="ctr">
              <a:buClrTx/>
              <a:buFontTx/>
              <a:buNone/>
            </a:pPr>
            <a:r>
              <a:rPr lang="en-US" altLang="zh-TW" sz="1800" b="1" kern="1200" dirty="0" smtClean="0">
                <a:solidFill>
                  <a:schemeClr val="tx1">
                    <a:lumMod val="65000"/>
                    <a:lumOff val="35000"/>
                  </a:schemeClr>
                </a:solidFill>
                <a:latin typeface="微软雅黑" panose="020B0503020204020204" pitchFamily="34" charset="-122"/>
                <a:ea typeface="STXihei"/>
                <a:cs typeface="Clear Sans" panose="020B0503030202020304" pitchFamily="34" charset="0"/>
              </a:rPr>
              <a:t>Ticker 3312 TT</a:t>
            </a:r>
            <a:endParaRPr lang="en-US" altLang="zh-TW" sz="1800" b="1" kern="1200" dirty="0">
              <a:solidFill>
                <a:schemeClr val="tx1">
                  <a:lumMod val="65000"/>
                  <a:lumOff val="35000"/>
                </a:schemeClr>
              </a:solidFill>
              <a:latin typeface="微软雅黑" panose="020B0503020204020204" pitchFamily="34" charset="-122"/>
              <a:ea typeface="STXihei"/>
              <a:cs typeface="Clear Sans" panose="020B0503030202020304" pitchFamily="34" charset="0"/>
            </a:endParaRPr>
          </a:p>
        </p:txBody>
      </p:sp>
      <p:sp>
        <p:nvSpPr>
          <p:cNvPr id="14" name="TextBox 83"/>
          <p:cNvSpPr txBox="1"/>
          <p:nvPr/>
        </p:nvSpPr>
        <p:spPr>
          <a:xfrm>
            <a:off x="8275815" y="5481223"/>
            <a:ext cx="2253630" cy="276999"/>
          </a:xfrm>
          <a:prstGeom prst="rect">
            <a:avLst/>
          </a:prstGeom>
          <a:noFill/>
        </p:spPr>
        <p:txBody>
          <a:bodyPr wrap="none" lIns="0" tIns="0" rIns="0" bIns="0" rtlCol="0">
            <a:spAutoFit/>
          </a:bodyPr>
          <a:lstStyle/>
          <a:p>
            <a:pPr algn="ctr">
              <a:buClrTx/>
              <a:buFontTx/>
              <a:buNone/>
            </a:pPr>
            <a:r>
              <a:rPr lang="en-US" altLang="zh-TW" sz="1800" b="1" kern="1200" dirty="0" smtClean="0">
                <a:solidFill>
                  <a:schemeClr val="tx1">
                    <a:lumMod val="65000"/>
                    <a:lumOff val="35000"/>
                  </a:schemeClr>
                </a:solidFill>
                <a:latin typeface="微软雅黑" panose="020B0503020204020204" pitchFamily="34" charset="-122"/>
                <a:ea typeface="STXihei"/>
                <a:cs typeface="Clear Sans" panose="020B0503030202020304" pitchFamily="34" charset="0"/>
              </a:rPr>
              <a:t>Over 190</a:t>
            </a:r>
            <a:r>
              <a:rPr lang="zh-TW" altLang="en-US" sz="1800" b="1" kern="1200" dirty="0">
                <a:solidFill>
                  <a:schemeClr val="tx1">
                    <a:lumMod val="65000"/>
                    <a:lumOff val="35000"/>
                  </a:schemeClr>
                </a:solidFill>
                <a:latin typeface="微软雅黑" panose="020B0503020204020204" pitchFamily="34" charset="-122"/>
                <a:ea typeface="微软雅黑" panose="020B0503020204020204" pitchFamily="34" charset="-122"/>
                <a:cs typeface="Clear Sans" panose="020B0503030202020304" pitchFamily="34" charset="0"/>
              </a:rPr>
              <a:t> </a:t>
            </a:r>
            <a:r>
              <a:rPr lang="en-US" altLang="zh-TW" sz="1800" b="1" kern="1200" dirty="0" smtClean="0">
                <a:solidFill>
                  <a:schemeClr val="tx1">
                    <a:lumMod val="65000"/>
                    <a:lumOff val="35000"/>
                  </a:schemeClr>
                </a:solidFill>
                <a:latin typeface="微软雅黑" panose="020B0503020204020204" pitchFamily="34" charset="-122"/>
                <a:ea typeface="微软雅黑" panose="020B0503020204020204" pitchFamily="34" charset="-122"/>
                <a:cs typeface="Clear Sans" panose="020B0503030202020304" pitchFamily="34" charset="0"/>
              </a:rPr>
              <a:t>employee</a:t>
            </a:r>
            <a:endParaRPr lang="zh-TW" altLang="en-US" sz="1800" b="1" kern="1200" dirty="0">
              <a:solidFill>
                <a:schemeClr val="tx1">
                  <a:lumMod val="65000"/>
                  <a:lumOff val="35000"/>
                </a:schemeClr>
              </a:solidFill>
              <a:latin typeface="微软雅黑" panose="020B0503020204020204" pitchFamily="34" charset="-122"/>
              <a:ea typeface="微软雅黑" panose="020B0503020204020204" pitchFamily="34" charset="-122"/>
              <a:cs typeface="Clear Sans" panose="020B0503030202020304" pitchFamily="34" charset="0"/>
            </a:endParaRPr>
          </a:p>
        </p:txBody>
      </p:sp>
      <p:sp>
        <p:nvSpPr>
          <p:cNvPr id="15" name="Block Arc 3"/>
          <p:cNvSpPr/>
          <p:nvPr/>
        </p:nvSpPr>
        <p:spPr>
          <a:xfrm>
            <a:off x="1122591" y="1600085"/>
            <a:ext cx="2530634" cy="2530636"/>
          </a:xfrm>
          <a:prstGeom prst="blockArc">
            <a:avLst>
              <a:gd name="adj1" fmla="val 10800000"/>
              <a:gd name="adj2" fmla="val 0"/>
              <a:gd name="adj3" fmla="val 7951"/>
            </a:avLst>
          </a:prstGeom>
          <a:solidFill>
            <a:srgbClr val="61BFD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345" b="0" i="0" u="none" strike="noStrike" kern="1200" cap="none" spc="0" normalizeH="0" baseline="0" noProof="0" smtClean="0">
              <a:ln>
                <a:noFill/>
              </a:ln>
              <a:solidFill>
                <a:prstClr val="black"/>
              </a:solidFill>
              <a:effectLst/>
              <a:uLnTx/>
              <a:uFillTx/>
              <a:latin typeface="等线" panose="02010600030101010101" charset="-122"/>
              <a:ea typeface="STXihei"/>
              <a:cs typeface="+mn-cs"/>
            </a:endParaRPr>
          </a:p>
        </p:txBody>
      </p:sp>
      <p:sp>
        <p:nvSpPr>
          <p:cNvPr id="16" name="Block Arc 4"/>
          <p:cNvSpPr/>
          <p:nvPr/>
        </p:nvSpPr>
        <p:spPr>
          <a:xfrm>
            <a:off x="3462409" y="1600085"/>
            <a:ext cx="2530634" cy="2530636"/>
          </a:xfrm>
          <a:prstGeom prst="blockArc">
            <a:avLst>
              <a:gd name="adj1" fmla="val 10800000"/>
              <a:gd name="adj2" fmla="val 0"/>
              <a:gd name="adj3" fmla="val 7951"/>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345" b="0" i="0" u="none" strike="noStrike" kern="1200" cap="none" spc="0" normalizeH="0" baseline="0" noProof="0" smtClean="0">
              <a:ln>
                <a:noFill/>
              </a:ln>
              <a:solidFill>
                <a:prstClr val="black"/>
              </a:solidFill>
              <a:effectLst/>
              <a:uLnTx/>
              <a:uFillTx/>
              <a:latin typeface="等线" panose="02010600030101010101" charset="-122"/>
              <a:ea typeface="STXihei"/>
              <a:cs typeface="+mn-cs"/>
            </a:endParaRPr>
          </a:p>
        </p:txBody>
      </p:sp>
      <p:sp>
        <p:nvSpPr>
          <p:cNvPr id="17" name="Block Arc 5"/>
          <p:cNvSpPr/>
          <p:nvPr/>
        </p:nvSpPr>
        <p:spPr>
          <a:xfrm>
            <a:off x="5802226" y="1600085"/>
            <a:ext cx="2530634" cy="2530636"/>
          </a:xfrm>
          <a:prstGeom prst="blockArc">
            <a:avLst>
              <a:gd name="adj1" fmla="val 10800000"/>
              <a:gd name="adj2" fmla="val 0"/>
              <a:gd name="adj3" fmla="val 7951"/>
            </a:avLst>
          </a:prstGeom>
          <a:solidFill>
            <a:srgbClr val="61BFD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345" b="0" i="0" u="none" strike="noStrike" kern="1200" cap="none" spc="0" normalizeH="0" baseline="0" noProof="0" smtClean="0">
              <a:ln>
                <a:noFill/>
              </a:ln>
              <a:solidFill>
                <a:prstClr val="black"/>
              </a:solidFill>
              <a:effectLst/>
              <a:uLnTx/>
              <a:uFillTx/>
              <a:latin typeface="等线" panose="02010600030101010101" charset="-122"/>
              <a:ea typeface="STXihei"/>
              <a:cs typeface="+mn-cs"/>
            </a:endParaRPr>
          </a:p>
        </p:txBody>
      </p:sp>
      <p:sp>
        <p:nvSpPr>
          <p:cNvPr id="18" name="Block Arc 3"/>
          <p:cNvSpPr/>
          <p:nvPr/>
        </p:nvSpPr>
        <p:spPr>
          <a:xfrm>
            <a:off x="3457691" y="3949153"/>
            <a:ext cx="2530634" cy="2530636"/>
          </a:xfrm>
          <a:prstGeom prst="blockArc">
            <a:avLst>
              <a:gd name="adj1" fmla="val 10800000"/>
              <a:gd name="adj2" fmla="val 0"/>
              <a:gd name="adj3" fmla="val 7951"/>
            </a:avLst>
          </a:prstGeom>
          <a:solidFill>
            <a:srgbClr val="61BFD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345" b="0" i="0" u="none" strike="noStrike" kern="1200" cap="none" spc="0" normalizeH="0" baseline="0" noProof="0" smtClean="0">
              <a:ln>
                <a:noFill/>
              </a:ln>
              <a:solidFill>
                <a:prstClr val="black"/>
              </a:solidFill>
              <a:effectLst/>
              <a:uLnTx/>
              <a:uFillTx/>
              <a:latin typeface="等线" panose="02010600030101010101" charset="-122"/>
              <a:ea typeface="STXihei"/>
              <a:cs typeface="+mn-cs"/>
            </a:endParaRPr>
          </a:p>
        </p:txBody>
      </p:sp>
      <p:sp>
        <p:nvSpPr>
          <p:cNvPr id="19" name="Block Arc 4"/>
          <p:cNvSpPr/>
          <p:nvPr/>
        </p:nvSpPr>
        <p:spPr>
          <a:xfrm>
            <a:off x="5797509" y="3949153"/>
            <a:ext cx="2530634" cy="2530636"/>
          </a:xfrm>
          <a:prstGeom prst="blockArc">
            <a:avLst>
              <a:gd name="adj1" fmla="val 10800000"/>
              <a:gd name="adj2" fmla="val 0"/>
              <a:gd name="adj3" fmla="val 7951"/>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345" b="0" i="0" u="none" strike="noStrike" kern="1200" cap="none" spc="0" normalizeH="0" baseline="0" noProof="0" smtClean="0">
              <a:ln>
                <a:noFill/>
              </a:ln>
              <a:solidFill>
                <a:prstClr val="black"/>
              </a:solidFill>
              <a:effectLst/>
              <a:uLnTx/>
              <a:uFillTx/>
              <a:latin typeface="等线" panose="02010600030101010101" charset="-122"/>
              <a:ea typeface="STXihei"/>
              <a:cs typeface="+mn-cs"/>
            </a:endParaRPr>
          </a:p>
        </p:txBody>
      </p:sp>
      <p:sp>
        <p:nvSpPr>
          <p:cNvPr id="20" name="Block Arc 5"/>
          <p:cNvSpPr/>
          <p:nvPr/>
        </p:nvSpPr>
        <p:spPr>
          <a:xfrm>
            <a:off x="8137326" y="3949153"/>
            <a:ext cx="2530634" cy="2530636"/>
          </a:xfrm>
          <a:prstGeom prst="blockArc">
            <a:avLst>
              <a:gd name="adj1" fmla="val 10800000"/>
              <a:gd name="adj2" fmla="val 0"/>
              <a:gd name="adj3" fmla="val 7951"/>
            </a:avLst>
          </a:prstGeom>
          <a:solidFill>
            <a:srgbClr val="61BFD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2345" b="0" i="0" u="none" strike="noStrike" kern="1200" cap="none" spc="0" normalizeH="0" baseline="0" noProof="0" smtClean="0">
              <a:ln>
                <a:noFill/>
              </a:ln>
              <a:solidFill>
                <a:prstClr val="black"/>
              </a:solidFill>
              <a:effectLst/>
              <a:uLnTx/>
              <a:uFillTx/>
              <a:latin typeface="等线" panose="02010600030101010101" charset="-122"/>
              <a:ea typeface="STXihei"/>
              <a:cs typeface="+mn-cs"/>
            </a:endParaRPr>
          </a:p>
        </p:txBody>
      </p:sp>
      <p:pic>
        <p:nvPicPr>
          <p:cNvPr id="21" name="圖片 20"/>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1877493" y="1997253"/>
            <a:ext cx="1020919" cy="1007660"/>
          </a:xfrm>
          <a:prstGeom prst="rect">
            <a:avLst/>
          </a:prstGeom>
        </p:spPr>
      </p:pic>
      <p:pic>
        <p:nvPicPr>
          <p:cNvPr id="22" name="圖片 21"/>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a:off x="4184579" y="1997253"/>
            <a:ext cx="1022392" cy="1007660"/>
          </a:xfrm>
          <a:prstGeom prst="rect">
            <a:avLst/>
          </a:prstGeom>
        </p:spPr>
      </p:pic>
      <p:pic>
        <p:nvPicPr>
          <p:cNvPr id="23" name="圖片 22"/>
          <p:cNvPicPr>
            <a:picLocks noChangeAspect="1"/>
          </p:cNvPicPr>
          <p:nvPr/>
        </p:nvPicPr>
        <p:blipFill>
          <a:blip r:embed="rId5" cstate="print">
            <a:grayscl/>
            <a:extLst>
              <a:ext uri="{28A0092B-C50C-407E-A947-70E740481C1C}">
                <a14:useLocalDpi xmlns:a14="http://schemas.microsoft.com/office/drawing/2010/main" val="0"/>
              </a:ext>
            </a:extLst>
          </a:blip>
          <a:stretch>
            <a:fillRect/>
          </a:stretch>
        </p:blipFill>
        <p:spPr>
          <a:xfrm>
            <a:off x="6547391" y="2001729"/>
            <a:ext cx="1022392" cy="1007660"/>
          </a:xfrm>
          <a:prstGeom prst="rect">
            <a:avLst/>
          </a:prstGeom>
        </p:spPr>
      </p:pic>
      <p:pic>
        <p:nvPicPr>
          <p:cNvPr id="24" name="圖片 23"/>
          <p:cNvPicPr>
            <a:picLocks noChangeAspect="1"/>
          </p:cNvPicPr>
          <p:nvPr/>
        </p:nvPicPr>
        <p:blipFill>
          <a:blip r:embed="rId6" cstate="print">
            <a:grayscl/>
            <a:extLst>
              <a:ext uri="{28A0092B-C50C-407E-A947-70E740481C1C}">
                <a14:useLocalDpi xmlns:a14="http://schemas.microsoft.com/office/drawing/2010/main" val="0"/>
              </a:ext>
            </a:extLst>
          </a:blip>
          <a:stretch>
            <a:fillRect/>
          </a:stretch>
        </p:blipFill>
        <p:spPr>
          <a:xfrm>
            <a:off x="4258396" y="4436771"/>
            <a:ext cx="886487" cy="873713"/>
          </a:xfrm>
          <a:prstGeom prst="rect">
            <a:avLst/>
          </a:prstGeom>
        </p:spPr>
      </p:pic>
      <p:pic>
        <p:nvPicPr>
          <p:cNvPr id="25" name="圖片 24"/>
          <p:cNvPicPr>
            <a:picLocks noChangeAspect="1"/>
          </p:cNvPicPr>
          <p:nvPr/>
        </p:nvPicPr>
        <p:blipFill>
          <a:blip r:embed="rId7" cstate="print">
            <a:grayscl/>
            <a:extLst>
              <a:ext uri="{28A0092B-C50C-407E-A947-70E740481C1C}">
                <a14:useLocalDpi xmlns:a14="http://schemas.microsoft.com/office/drawing/2010/main" val="0"/>
              </a:ext>
            </a:extLst>
          </a:blip>
          <a:stretch>
            <a:fillRect/>
          </a:stretch>
        </p:blipFill>
        <p:spPr>
          <a:xfrm>
            <a:off x="6492371" y="4409388"/>
            <a:ext cx="1022392" cy="1007660"/>
          </a:xfrm>
          <a:prstGeom prst="rect">
            <a:avLst/>
          </a:prstGeom>
        </p:spPr>
      </p:pic>
      <p:pic>
        <p:nvPicPr>
          <p:cNvPr id="26" name="圖片 25"/>
          <p:cNvPicPr>
            <a:picLocks noChangeAspect="1"/>
          </p:cNvPicPr>
          <p:nvPr/>
        </p:nvPicPr>
        <p:blipFill>
          <a:blip r:embed="rId8" cstate="print">
            <a:grayscl/>
            <a:extLst>
              <a:ext uri="{28A0092B-C50C-407E-A947-70E740481C1C}">
                <a14:useLocalDpi xmlns:a14="http://schemas.microsoft.com/office/drawing/2010/main" val="0"/>
              </a:ext>
            </a:extLst>
          </a:blip>
          <a:stretch>
            <a:fillRect/>
          </a:stretch>
        </p:blipFill>
        <p:spPr>
          <a:xfrm>
            <a:off x="8891431" y="4382425"/>
            <a:ext cx="1022392" cy="1007660"/>
          </a:xfrm>
          <a:prstGeom prst="rect">
            <a:avLst/>
          </a:prstGeom>
        </p:spPr>
      </p:pic>
    </p:spTree>
    <p:extLst>
      <p:ext uri="{BB962C8B-B14F-4D97-AF65-F5344CB8AC3E}">
        <p14:creationId xmlns:p14="http://schemas.microsoft.com/office/powerpoint/2010/main" val="35778015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群組 10"/>
          <p:cNvGrpSpPr/>
          <p:nvPr/>
        </p:nvGrpSpPr>
        <p:grpSpPr>
          <a:xfrm>
            <a:off x="869430" y="2475966"/>
            <a:ext cx="22181705" cy="3473351"/>
            <a:chOff x="-7461986" y="4010930"/>
            <a:chExt cx="20409377" cy="3473351"/>
          </a:xfrm>
        </p:grpSpPr>
        <p:sp>
          <p:nvSpPr>
            <p:cNvPr id="73" name="Google Shape;186;p3"/>
            <p:cNvSpPr/>
            <p:nvPr/>
          </p:nvSpPr>
          <p:spPr>
            <a:xfrm>
              <a:off x="-7461986" y="4314223"/>
              <a:ext cx="10082275" cy="3170058"/>
            </a:xfrm>
            <a:prstGeom prst="rect">
              <a:avLst/>
            </a:prstGeom>
            <a:noFill/>
            <a:ln>
              <a:noFill/>
            </a:ln>
          </p:spPr>
          <p:txBody>
            <a:bodyPr spcFirstLastPara="1" wrap="square" lIns="91425" tIns="45700" rIns="91425" bIns="45700" anchor="t" anchorCtr="0">
              <a:spAutoFit/>
            </a:bodyPr>
            <a:lstStyle/>
            <a:p>
              <a:pPr marL="342900" indent="-342900">
                <a:lnSpc>
                  <a:spcPts val="4000"/>
                </a:lnSpc>
                <a:buClr>
                  <a:schemeClr val="bg1">
                    <a:lumMod val="65000"/>
                  </a:schemeClr>
                </a:buClr>
                <a:buSzPct val="80000"/>
                <a:buFont typeface="Wingdings" panose="05000000000000000000" pitchFamily="2" charset="2"/>
                <a:buChar char="n"/>
              </a:pPr>
              <a:r>
                <a:rPr lang="en-US" altLang="zh-TW" sz="2400" dirty="0"/>
                <a:t>Ranked </a:t>
              </a:r>
              <a:r>
                <a:rPr lang="en-US" altLang="zh-TW" sz="2400" dirty="0" smtClean="0"/>
                <a:t>18</a:t>
              </a:r>
              <a:r>
                <a:rPr lang="en-US" altLang="zh-TW" sz="2400" baseline="30000" dirty="0" smtClean="0"/>
                <a:t>th</a:t>
              </a:r>
              <a:r>
                <a:rPr lang="en-US" altLang="zh-TW" sz="2400" dirty="0" smtClean="0"/>
                <a:t> in </a:t>
              </a:r>
              <a:r>
                <a:rPr lang="en-US" altLang="zh-TW" sz="2400" dirty="0" err="1" smtClean="0"/>
                <a:t>Neihu</a:t>
              </a:r>
              <a:r>
                <a:rPr lang="en-US" altLang="zh-TW" sz="2400" dirty="0" smtClean="0"/>
                <a:t> </a:t>
              </a:r>
              <a:r>
                <a:rPr lang="en-US" altLang="zh-TW" sz="2400" dirty="0"/>
                <a:t>Science and Technology </a:t>
              </a:r>
              <a:r>
                <a:rPr lang="en-US" altLang="zh-TW" sz="2400" dirty="0" smtClean="0"/>
                <a:t>Park</a:t>
              </a:r>
              <a:r>
                <a:rPr lang="zh-TW" altLang="en-US" sz="2400" dirty="0" smtClean="0"/>
                <a:t> </a:t>
              </a:r>
              <a:r>
                <a:rPr lang="en-US" altLang="zh-TW" sz="2400" dirty="0" smtClean="0"/>
                <a:t>Revenue survey </a:t>
              </a:r>
            </a:p>
            <a:p>
              <a:pPr marL="342900" indent="-342900">
                <a:lnSpc>
                  <a:spcPts val="4000"/>
                </a:lnSpc>
                <a:buClr>
                  <a:schemeClr val="bg1">
                    <a:lumMod val="65000"/>
                  </a:schemeClr>
                </a:buClr>
                <a:buSzPct val="80000"/>
                <a:buFont typeface="Wingdings" panose="05000000000000000000" pitchFamily="2" charset="2"/>
                <a:buChar char="n"/>
              </a:pPr>
              <a:r>
                <a:rPr lang="en-US" altLang="zh-TW" sz="2400" dirty="0"/>
                <a:t>Ranked 19th in Distributor </a:t>
              </a:r>
              <a:r>
                <a:rPr lang="en-US" altLang="zh-TW" sz="2400" dirty="0" smtClean="0"/>
                <a:t>survey</a:t>
              </a:r>
              <a:endParaRPr lang="en-US" altLang="zh-TW" sz="2400" dirty="0"/>
            </a:p>
            <a:p>
              <a:pPr marL="342900" indent="-342900">
                <a:lnSpc>
                  <a:spcPts val="4000"/>
                </a:lnSpc>
                <a:buClr>
                  <a:schemeClr val="bg1">
                    <a:lumMod val="65000"/>
                  </a:schemeClr>
                </a:buClr>
                <a:buSzPct val="80000"/>
                <a:buFont typeface="Wingdings" panose="05000000000000000000" pitchFamily="2" charset="2"/>
                <a:buChar char="n"/>
              </a:pPr>
              <a:r>
                <a:rPr lang="en-US" altLang="zh-TW" sz="2400" dirty="0" smtClean="0"/>
                <a:t>Ranked 119</a:t>
              </a:r>
              <a:r>
                <a:rPr lang="en-US" altLang="zh-TW" sz="2400" baseline="30000" dirty="0" smtClean="0"/>
                <a:t>th</a:t>
              </a:r>
              <a:r>
                <a:rPr lang="en-US" altLang="zh-TW" sz="2400" dirty="0" smtClean="0"/>
                <a:t> in Service Industry survey</a:t>
              </a:r>
              <a:endParaRPr lang="en-US" altLang="zh-TW" sz="2400" dirty="0"/>
            </a:p>
            <a:p>
              <a:pPr marL="342900" lvl="0" indent="-342900">
                <a:lnSpc>
                  <a:spcPts val="4000"/>
                </a:lnSpc>
                <a:buClr>
                  <a:schemeClr val="bg1">
                    <a:lumMod val="65000"/>
                  </a:schemeClr>
                </a:buClr>
                <a:buSzPct val="80000"/>
                <a:buFont typeface="Wingdings" panose="05000000000000000000" pitchFamily="2" charset="2"/>
                <a:buChar char="n"/>
              </a:pPr>
              <a:r>
                <a:rPr lang="en-US" altLang="zh-TW" sz="2400" dirty="0" smtClean="0"/>
                <a:t>Ranked 312nd in Public and Private Enterprise survey </a:t>
              </a:r>
            </a:p>
            <a:p>
              <a:pPr marL="342900" lvl="0" indent="-342900">
                <a:lnSpc>
                  <a:spcPts val="4000"/>
                </a:lnSpc>
                <a:buClr>
                  <a:schemeClr val="bg1">
                    <a:lumMod val="65000"/>
                  </a:schemeClr>
                </a:buClr>
                <a:buSzPct val="80000"/>
                <a:buFont typeface="Wingdings" panose="05000000000000000000" pitchFamily="2" charset="2"/>
                <a:buChar char="n"/>
              </a:pPr>
              <a:r>
                <a:rPr lang="en-US" altLang="zh-TW" sz="2400" dirty="0" smtClean="0"/>
                <a:t>Ranked 388</a:t>
              </a:r>
              <a:r>
                <a:rPr lang="en-US" altLang="zh-TW" sz="2400" baseline="30000" dirty="0" smtClean="0"/>
                <a:t>th</a:t>
              </a:r>
              <a:r>
                <a:rPr lang="en-US" altLang="zh-TW" sz="2400" dirty="0" smtClean="0"/>
                <a:t> in Service </a:t>
              </a:r>
              <a:r>
                <a:rPr lang="en-US" altLang="zh-TW" sz="2400" dirty="0"/>
                <a:t>I</a:t>
              </a:r>
              <a:r>
                <a:rPr lang="en-US" altLang="zh-TW" sz="2400" dirty="0" smtClean="0"/>
                <a:t>ndustry Performance survey</a:t>
              </a:r>
              <a:endParaRPr lang="en-US" altLang="zh-TW" sz="2400" dirty="0"/>
            </a:p>
            <a:p>
              <a:pPr marL="342900" lvl="0" indent="-342900">
                <a:lnSpc>
                  <a:spcPts val="4000"/>
                </a:lnSpc>
                <a:buClr>
                  <a:schemeClr val="bg1">
                    <a:lumMod val="65000"/>
                  </a:schemeClr>
                </a:buClr>
                <a:buSzPct val="80000"/>
                <a:buFont typeface="Wingdings" panose="05000000000000000000" pitchFamily="2" charset="2"/>
                <a:buChar char="n"/>
              </a:pPr>
              <a:r>
                <a:rPr lang="en-US" altLang="zh-TW" sz="2400" dirty="0" smtClean="0"/>
                <a:t>Ranked 894</a:t>
              </a:r>
              <a:r>
                <a:rPr lang="en-US" altLang="zh-TW" sz="2400" baseline="30000" dirty="0" smtClean="0"/>
                <a:t>th</a:t>
              </a:r>
              <a:r>
                <a:rPr lang="en-US" altLang="zh-TW" sz="2400" dirty="0" smtClean="0"/>
                <a:t> in Enterprise Overall Performance survey  </a:t>
              </a:r>
            </a:p>
          </p:txBody>
        </p:sp>
        <p:sp>
          <p:nvSpPr>
            <p:cNvPr id="81" name="Google Shape;186;p3"/>
            <p:cNvSpPr/>
            <p:nvPr/>
          </p:nvSpPr>
          <p:spPr>
            <a:xfrm>
              <a:off x="4356056" y="4010930"/>
              <a:ext cx="8591335" cy="602615"/>
            </a:xfrm>
            <a:prstGeom prst="rect">
              <a:avLst/>
            </a:prstGeom>
            <a:noFill/>
            <a:ln>
              <a:noFill/>
            </a:ln>
          </p:spPr>
          <p:txBody>
            <a:bodyPr spcFirstLastPara="1" wrap="square" lIns="91425" tIns="45700" rIns="91425" bIns="45700" anchor="t" anchorCtr="0">
              <a:spAutoFit/>
            </a:bodyPr>
            <a:lstStyle/>
            <a:p>
              <a:pPr marL="285750" marR="0" lvl="0" indent="-285750" rtl="0">
                <a:lnSpc>
                  <a:spcPts val="4000"/>
                </a:lnSpc>
                <a:spcBef>
                  <a:spcPts val="0"/>
                </a:spcBef>
                <a:spcAft>
                  <a:spcPts val="0"/>
                </a:spcAft>
                <a:buClr>
                  <a:schemeClr val="bg1">
                    <a:lumMod val="65000"/>
                  </a:schemeClr>
                </a:buClr>
                <a:buSzPct val="80000"/>
                <a:buFont typeface="Arial" panose="020B0604020202090204" pitchFamily="34" charset="0"/>
                <a:buChar char="•"/>
              </a:pPr>
              <a:endParaRPr lang="en-US" altLang="zh-TW" sz="2000" spc="350" dirty="0">
                <a:solidFill>
                  <a:schemeClr val="tx1">
                    <a:lumMod val="85000"/>
                    <a:lumOff val="15000"/>
                  </a:schemeClr>
                </a:solidFill>
                <a:latin typeface="標楷體" panose="02010601000101010101" pitchFamily="65" charset="-120"/>
                <a:ea typeface="標楷體" panose="02010601000101010101" pitchFamily="65" charset="-120"/>
                <a:cs typeface="Malgun Gothic Semilight" panose="020B0502040204020203" pitchFamily="34" charset="-120"/>
              </a:endParaRPr>
            </a:p>
          </p:txBody>
        </p:sp>
        <p:sp>
          <p:nvSpPr>
            <p:cNvPr id="85" name="Google Shape;186;p3"/>
            <p:cNvSpPr/>
            <p:nvPr/>
          </p:nvSpPr>
          <p:spPr>
            <a:xfrm>
              <a:off x="4356056" y="4575500"/>
              <a:ext cx="8591335" cy="602615"/>
            </a:xfrm>
            <a:prstGeom prst="rect">
              <a:avLst/>
            </a:prstGeom>
            <a:noFill/>
            <a:ln>
              <a:noFill/>
            </a:ln>
          </p:spPr>
          <p:txBody>
            <a:bodyPr spcFirstLastPara="1" wrap="square" lIns="91425" tIns="45700" rIns="91425" bIns="45700" anchor="t" anchorCtr="0">
              <a:spAutoFit/>
            </a:bodyPr>
            <a:lstStyle/>
            <a:p>
              <a:pPr marL="285750" marR="0" lvl="0" indent="-285750" rtl="0">
                <a:lnSpc>
                  <a:spcPts val="4000"/>
                </a:lnSpc>
                <a:spcBef>
                  <a:spcPts val="0"/>
                </a:spcBef>
                <a:spcAft>
                  <a:spcPts val="0"/>
                </a:spcAft>
                <a:buClr>
                  <a:schemeClr val="bg1">
                    <a:lumMod val="65000"/>
                  </a:schemeClr>
                </a:buClr>
                <a:buSzPct val="80000"/>
                <a:buFont typeface="Arial" panose="020B0604020202090204" pitchFamily="34" charset="0"/>
                <a:buChar char="•"/>
              </a:pPr>
              <a:endParaRPr lang="en-US" altLang="zh-TW" sz="2000" spc="350" dirty="0">
                <a:solidFill>
                  <a:schemeClr val="tx1">
                    <a:lumMod val="85000"/>
                    <a:lumOff val="15000"/>
                  </a:schemeClr>
                </a:solidFill>
                <a:latin typeface="標楷體" panose="02010601000101010101" pitchFamily="65" charset="-120"/>
                <a:ea typeface="標楷體" panose="02010601000101010101" pitchFamily="65" charset="-120"/>
                <a:cs typeface="Malgun Gothic Semilight" panose="020B0502040204020203" pitchFamily="34" charset="-120"/>
              </a:endParaRPr>
            </a:p>
          </p:txBody>
        </p:sp>
      </p:grpSp>
      <p:sp>
        <p:nvSpPr>
          <p:cNvPr id="36" name="Google Shape;186;p3"/>
          <p:cNvSpPr/>
          <p:nvPr/>
        </p:nvSpPr>
        <p:spPr>
          <a:xfrm>
            <a:off x="7742" y="1772517"/>
            <a:ext cx="12380500" cy="623207"/>
          </a:xfrm>
          <a:prstGeom prst="rect">
            <a:avLst/>
          </a:prstGeom>
          <a:noFill/>
          <a:ln>
            <a:noFill/>
          </a:ln>
        </p:spPr>
        <p:txBody>
          <a:bodyPr spcFirstLastPara="1" wrap="square" lIns="91425" tIns="45700" rIns="91425" bIns="45700" anchor="t" anchorCtr="0">
            <a:spAutoFit/>
          </a:bodyPr>
          <a:lstStyle/>
          <a:p>
            <a:pPr lvl="0">
              <a:lnSpc>
                <a:spcPct val="150000"/>
              </a:lnSpc>
              <a:buClr>
                <a:schemeClr val="bg1">
                  <a:lumMod val="65000"/>
                </a:schemeClr>
              </a:buClr>
              <a:buSzPct val="80000"/>
            </a:pPr>
            <a:r>
              <a:rPr lang="en-US" altLang="zh-TW" sz="2300" b="1" spc="200" dirty="0">
                <a:latin typeface="+mn-lt"/>
                <a:ea typeface="標楷體" panose="02010601000101010101" pitchFamily="65" charset="-120"/>
              </a:rPr>
              <a:t>According to CHINA CREDIT INFORMATION SERVICE, LTD</a:t>
            </a:r>
            <a:r>
              <a:rPr lang="en-US" altLang="zh-TW" sz="2300" b="1" spc="200" dirty="0" smtClean="0">
                <a:latin typeface="+mn-lt"/>
                <a:ea typeface="標楷體" panose="02010601000101010101" pitchFamily="65" charset="-120"/>
              </a:rPr>
              <a:t>.’s 2021 survey:</a:t>
            </a:r>
            <a:endParaRPr lang="zh-TW" altLang="en-US" sz="2300" b="1" spc="200" dirty="0">
              <a:latin typeface="+mn-lt"/>
              <a:ea typeface="標楷體" panose="02010601000101010101" pitchFamily="65" charset="-120"/>
            </a:endParaRPr>
          </a:p>
        </p:txBody>
      </p:sp>
      <p:sp>
        <p:nvSpPr>
          <p:cNvPr id="60" name="Google Shape;186;p3"/>
          <p:cNvSpPr/>
          <p:nvPr/>
        </p:nvSpPr>
        <p:spPr>
          <a:xfrm>
            <a:off x="2909455" y="4375278"/>
            <a:ext cx="5676583" cy="605254"/>
          </a:xfrm>
          <a:prstGeom prst="rect">
            <a:avLst/>
          </a:prstGeom>
          <a:noFill/>
          <a:ln>
            <a:noFill/>
          </a:ln>
        </p:spPr>
        <p:txBody>
          <a:bodyPr spcFirstLastPara="1" wrap="square" lIns="91425" tIns="45700" rIns="91425" bIns="45700" anchor="t" anchorCtr="0">
            <a:spAutoFit/>
          </a:bodyPr>
          <a:lstStyle/>
          <a:p>
            <a:pPr marL="285750" marR="0" lvl="0" indent="-285750" rtl="0">
              <a:lnSpc>
                <a:spcPts val="4000"/>
              </a:lnSpc>
              <a:spcBef>
                <a:spcPts val="0"/>
              </a:spcBef>
              <a:spcAft>
                <a:spcPts val="0"/>
              </a:spcAft>
              <a:buClr>
                <a:schemeClr val="bg1">
                  <a:lumMod val="65000"/>
                </a:schemeClr>
              </a:buClr>
              <a:buSzPct val="80000"/>
              <a:buFont typeface="Wingdings" panose="05000000000000000000" pitchFamily="2" charset="2"/>
              <a:buChar char="n"/>
            </a:pPr>
            <a:endParaRPr lang="en-US" altLang="zh-TW" sz="2400" spc="150" dirty="0">
              <a:solidFill>
                <a:schemeClr val="tx1">
                  <a:lumMod val="85000"/>
                  <a:lumOff val="15000"/>
                </a:schemeClr>
              </a:solidFill>
              <a:latin typeface="標楷體" panose="02010601000101010101" pitchFamily="65" charset="-120"/>
              <a:ea typeface="標楷體" panose="02010601000101010101" pitchFamily="65" charset="-120"/>
              <a:cs typeface="Malgun Gothic Semilight" panose="020B0502040204020203" pitchFamily="34" charset="-120"/>
            </a:endParaRPr>
          </a:p>
        </p:txBody>
      </p:sp>
      <p:sp>
        <p:nvSpPr>
          <p:cNvPr id="8" name="投影片編號版面配置區 7"/>
          <p:cNvSpPr>
            <a:spLocks noGrp="1"/>
          </p:cNvSpPr>
          <p:nvPr>
            <p:ph type="sldNum" sz="quarter" idx="4"/>
          </p:nvPr>
        </p:nvSpPr>
        <p:spPr/>
        <p:txBody>
          <a:bodyPr/>
          <a:lstStyle/>
          <a:p>
            <a:fld id="{17418524-6E3D-4C7D-825F-6BE45E2CD165}" type="slidenum">
              <a:rPr lang="zh-TW" altLang="en-US" smtClean="0"/>
              <a:t>5</a:t>
            </a:fld>
            <a:endParaRPr lang="zh-TW" altLang="en-US"/>
          </a:p>
        </p:txBody>
      </p:sp>
      <p:sp>
        <p:nvSpPr>
          <p:cNvPr id="27" name="Google Shape;186;p3"/>
          <p:cNvSpPr/>
          <p:nvPr/>
        </p:nvSpPr>
        <p:spPr>
          <a:xfrm>
            <a:off x="656095" y="575369"/>
            <a:ext cx="11384478" cy="464189"/>
          </a:xfrm>
          <a:prstGeom prst="rect">
            <a:avLst/>
          </a:prstGeom>
          <a:noFill/>
          <a:ln>
            <a:noFill/>
          </a:ln>
        </p:spPr>
        <p:txBody>
          <a:bodyPr spcFirstLastPara="1" wrap="square" lIns="91425" tIns="45700" rIns="91425" bIns="45700" anchor="t" anchorCtr="0">
            <a:spAutoFit/>
          </a:bodyPr>
          <a:lstStyle/>
          <a:p>
            <a:pPr lvl="0">
              <a:lnSpc>
                <a:spcPts val="2880"/>
              </a:lnSpc>
              <a:defRPr/>
            </a:pPr>
            <a:r>
              <a:rPr lang="en-US" altLang="zh-TW" sz="3000" b="1" spc="200" dirty="0">
                <a:solidFill>
                  <a:srgbClr val="0C0C0C"/>
                </a:solidFill>
                <a:latin typeface="+mn-lt"/>
                <a:ea typeface="標楷體" panose="02010601000101010101" pitchFamily="65" charset="-120"/>
                <a:cs typeface="Nirmala UI" panose="020B0502040204020203" pitchFamily="34" charset="0"/>
              </a:rPr>
              <a:t>Company </a:t>
            </a:r>
            <a:r>
              <a:rPr lang="en-US" altLang="zh-TW" sz="3000" b="1" spc="200" dirty="0" err="1">
                <a:solidFill>
                  <a:srgbClr val="0C0C0C"/>
                </a:solidFill>
                <a:latin typeface="+mn-lt"/>
                <a:ea typeface="標楷體" panose="02010601000101010101" pitchFamily="65" charset="-120"/>
                <a:cs typeface="Nirmala UI" panose="020B0502040204020203" pitchFamily="34" charset="0"/>
              </a:rPr>
              <a:t>introduction_Major</a:t>
            </a:r>
            <a:r>
              <a:rPr lang="en-US" altLang="zh-TW" sz="3000" b="1" spc="200" dirty="0">
                <a:solidFill>
                  <a:srgbClr val="0C0C0C"/>
                </a:solidFill>
                <a:latin typeface="+mn-lt"/>
                <a:ea typeface="標楷體" panose="02010601000101010101" pitchFamily="65" charset="-120"/>
                <a:cs typeface="Nirmala UI" panose="020B0502040204020203" pitchFamily="34" charset="0"/>
              </a:rPr>
              <a:t> </a:t>
            </a:r>
            <a:r>
              <a:rPr lang="en-US" altLang="zh-TW" sz="3000" b="1" spc="200" dirty="0" smtClean="0">
                <a:solidFill>
                  <a:srgbClr val="0C0C0C"/>
                </a:solidFill>
                <a:latin typeface="+mn-lt"/>
                <a:ea typeface="標楷體" panose="02010601000101010101" pitchFamily="65" charset="-120"/>
                <a:cs typeface="Nirmala UI" panose="020B0502040204020203" pitchFamily="34" charset="0"/>
              </a:rPr>
              <a:t>Events</a:t>
            </a:r>
            <a:endParaRPr lang="en-US" altLang="zh-TW" sz="3000" b="1" spc="200" dirty="0">
              <a:solidFill>
                <a:srgbClr val="0C0C0C"/>
              </a:solidFill>
              <a:latin typeface="+mn-lt"/>
              <a:ea typeface="標楷體" panose="02010601000101010101" pitchFamily="65" charset="-120"/>
              <a:cs typeface="Nirmala UI" panose="020B0502040204020203" pitchFamily="34" charset="0"/>
            </a:endParaRPr>
          </a:p>
        </p:txBody>
      </p:sp>
      <p:cxnSp>
        <p:nvCxnSpPr>
          <p:cNvPr id="30" name="Google Shape;179;p2"/>
          <p:cNvCxnSpPr/>
          <p:nvPr/>
        </p:nvCxnSpPr>
        <p:spPr>
          <a:xfrm flipH="1">
            <a:off x="1" y="1116264"/>
            <a:ext cx="12191999" cy="0"/>
          </a:xfrm>
          <a:prstGeom prst="straightConnector1">
            <a:avLst/>
          </a:prstGeom>
          <a:noFill/>
          <a:ln w="12700" cap="flat" cmpd="sng">
            <a:solidFill>
              <a:srgbClr val="74D1EA">
                <a:alpha val="27843"/>
              </a:srgbClr>
            </a:solidFill>
            <a:prstDash val="solid"/>
            <a:miter lim="800000"/>
            <a:headEnd type="none" w="sm" len="sm"/>
            <a:tailEnd type="none" w="sm" len="sm"/>
          </a:ln>
        </p:spPr>
      </p:cxnSp>
    </p:spTree>
    <p:extLst>
      <p:ext uri="{BB962C8B-B14F-4D97-AF65-F5344CB8AC3E}">
        <p14:creationId xmlns:p14="http://schemas.microsoft.com/office/powerpoint/2010/main" val="22735700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字方塊 25"/>
          <p:cNvSpPr txBox="1"/>
          <p:nvPr/>
        </p:nvSpPr>
        <p:spPr>
          <a:xfrm>
            <a:off x="3783005" y="1901539"/>
            <a:ext cx="6593289" cy="1200329"/>
          </a:xfrm>
          <a:prstGeom prst="rect">
            <a:avLst/>
          </a:prstGeom>
          <a:noFill/>
        </p:spPr>
        <p:txBody>
          <a:bodyPr wrap="square">
            <a:spAutoFit/>
          </a:bodyPr>
          <a:lstStyle/>
          <a:p>
            <a:pPr algn="ctr"/>
            <a:r>
              <a:rPr lang="en-US" altLang="zh-TW" sz="7200" spc="200" dirty="0">
                <a:solidFill>
                  <a:schemeClr val="bg1">
                    <a:lumMod val="85000"/>
                  </a:schemeClr>
                </a:solidFill>
                <a:latin typeface="標楷體" panose="02010601000101010101" pitchFamily="65" charset="-120"/>
                <a:ea typeface="標楷體" panose="02010601000101010101" pitchFamily="65" charset="-120"/>
                <a:cs typeface="Malgun Gothic Semilight" panose="020B0502040204020203" pitchFamily="34" charset="-120"/>
              </a:rPr>
              <a:t>2</a:t>
            </a:r>
            <a:endParaRPr lang="zh-TW" altLang="en-US" sz="7200" spc="200" dirty="0">
              <a:solidFill>
                <a:schemeClr val="bg1">
                  <a:lumMod val="85000"/>
                </a:schemeClr>
              </a:solidFill>
              <a:latin typeface="標楷體" panose="02010601000101010101" pitchFamily="65" charset="-120"/>
              <a:ea typeface="標楷體" panose="02010601000101010101" pitchFamily="65" charset="-120"/>
              <a:cs typeface="Malgun Gothic Semilight" panose="020B0502040204020203" pitchFamily="34" charset="-120"/>
            </a:endParaRPr>
          </a:p>
        </p:txBody>
      </p:sp>
      <p:sp>
        <p:nvSpPr>
          <p:cNvPr id="29" name="Google Shape;186;p3"/>
          <p:cNvSpPr/>
          <p:nvPr/>
        </p:nvSpPr>
        <p:spPr>
          <a:xfrm>
            <a:off x="3780206" y="3175291"/>
            <a:ext cx="6596088" cy="830956"/>
          </a:xfrm>
          <a:prstGeom prst="rect">
            <a:avLst/>
          </a:prstGeom>
          <a:noFill/>
          <a:ln>
            <a:noFill/>
          </a:ln>
        </p:spPr>
        <p:txBody>
          <a:bodyPr spcFirstLastPara="1" wrap="square" lIns="91425" tIns="45700" rIns="91425" bIns="45700" anchor="t" anchorCtr="0">
            <a:spAutoFit/>
          </a:bodyPr>
          <a:lstStyle/>
          <a:p>
            <a:pPr algn="ctr">
              <a:spcBef>
                <a:spcPct val="0"/>
              </a:spcBef>
            </a:pPr>
            <a:r>
              <a:rPr lang="en-US" altLang="zh-TW" sz="4800" b="1" dirty="0">
                <a:solidFill>
                  <a:schemeClr val="tx1"/>
                </a:solidFill>
                <a:latin typeface="+mn-lt"/>
                <a:ea typeface="华文细黑" panose="02010600040101010101" pitchFamily="2" charset="-122"/>
              </a:rPr>
              <a:t>Financial Result</a:t>
            </a:r>
            <a:r>
              <a:rPr lang="zh-TW" altLang="en-US" sz="4800" b="1" dirty="0">
                <a:solidFill>
                  <a:schemeClr val="tx1"/>
                </a:solidFill>
                <a:latin typeface="+mn-lt"/>
                <a:ea typeface="华文细黑" panose="02010600040101010101" pitchFamily="2" charset="-122"/>
              </a:rPr>
              <a:t> </a:t>
            </a:r>
          </a:p>
        </p:txBody>
      </p:sp>
      <p:sp>
        <p:nvSpPr>
          <p:cNvPr id="2" name="投影片編號版面配置區 1"/>
          <p:cNvSpPr>
            <a:spLocks noGrp="1"/>
          </p:cNvSpPr>
          <p:nvPr>
            <p:ph type="sldNum" sz="quarter" idx="4"/>
          </p:nvPr>
        </p:nvSpPr>
        <p:spPr/>
        <p:txBody>
          <a:bodyPr/>
          <a:lstStyle/>
          <a:p>
            <a:fld id="{17418524-6E3D-4C7D-825F-6BE45E2CD165}" type="slidenum">
              <a:rPr lang="zh-TW" altLang="en-US" smtClean="0"/>
              <a:t>6</a:t>
            </a:fld>
            <a:endParaRPr lang="zh-TW" altLang="en-US"/>
          </a:p>
        </p:txBody>
      </p:sp>
      <p:cxnSp>
        <p:nvCxnSpPr>
          <p:cNvPr id="13" name="Google Shape;179;p2"/>
          <p:cNvCxnSpPr/>
          <p:nvPr/>
        </p:nvCxnSpPr>
        <p:spPr>
          <a:xfrm flipH="1">
            <a:off x="0" y="4413604"/>
            <a:ext cx="4653363" cy="1586021"/>
          </a:xfrm>
          <a:prstGeom prst="straightConnector1">
            <a:avLst/>
          </a:prstGeom>
          <a:noFill/>
          <a:ln w="12700" cap="flat" cmpd="sng">
            <a:solidFill>
              <a:srgbClr val="74D1EA">
                <a:alpha val="27843"/>
              </a:srgbClr>
            </a:solidFill>
            <a:prstDash val="solid"/>
            <a:miter lim="800000"/>
            <a:headEnd type="none" w="sm" len="sm"/>
            <a:tailEnd type="none" w="sm" len="sm"/>
          </a:ln>
        </p:spPr>
      </p:cxnSp>
      <p:cxnSp>
        <p:nvCxnSpPr>
          <p:cNvPr id="14" name="Google Shape;179;p2"/>
          <p:cNvCxnSpPr/>
          <p:nvPr/>
        </p:nvCxnSpPr>
        <p:spPr>
          <a:xfrm flipH="1">
            <a:off x="9801225" y="1865316"/>
            <a:ext cx="2362422" cy="1439859"/>
          </a:xfrm>
          <a:prstGeom prst="straightConnector1">
            <a:avLst/>
          </a:prstGeom>
          <a:noFill/>
          <a:ln w="12700" cap="flat" cmpd="sng">
            <a:solidFill>
              <a:srgbClr val="74D1EA">
                <a:alpha val="27843"/>
              </a:srgbClr>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Google Shape;186;p3"/>
          <p:cNvSpPr/>
          <p:nvPr/>
        </p:nvSpPr>
        <p:spPr>
          <a:xfrm>
            <a:off x="7040597" y="3658224"/>
            <a:ext cx="5151403" cy="412893"/>
          </a:xfrm>
          <a:prstGeom prst="rect">
            <a:avLst/>
          </a:prstGeom>
          <a:noFill/>
          <a:ln>
            <a:noFill/>
          </a:ln>
        </p:spPr>
        <p:txBody>
          <a:bodyPr spcFirstLastPara="1" wrap="square" lIns="91425" tIns="45700" rIns="91425" bIns="45700" anchor="t" anchorCtr="0">
            <a:spAutoFit/>
          </a:bodyPr>
          <a:lstStyle/>
          <a:p>
            <a:pPr marL="0" marR="0" lvl="0" indent="0" rtl="0">
              <a:lnSpc>
                <a:spcPts val="2500"/>
              </a:lnSpc>
              <a:spcBef>
                <a:spcPts val="0"/>
              </a:spcBef>
              <a:spcAft>
                <a:spcPts val="0"/>
              </a:spcAft>
              <a:buNone/>
            </a:pPr>
            <a:endParaRPr lang="zh-TW" altLang="en-US" sz="2400" spc="500" dirty="0">
              <a:solidFill>
                <a:srgbClr val="00437A"/>
              </a:solidFill>
              <a:effectLst>
                <a:outerShdw blurRad="50800" dist="38100" dir="2700000" algn="ctr" rotWithShape="0">
                  <a:schemeClr val="bg1">
                    <a:lumMod val="50000"/>
                    <a:alpha val="8000"/>
                  </a:schemeClr>
                </a:outerShdw>
              </a:effectLst>
              <a:latin typeface="標楷體" panose="02010601000101010101" pitchFamily="65" charset="-120"/>
              <a:ea typeface="標楷體" panose="02010601000101010101" pitchFamily="65" charset="-120"/>
              <a:cs typeface="Nirmala UI" panose="020B0502040204020203" pitchFamily="34" charset="0"/>
            </a:endParaRPr>
          </a:p>
        </p:txBody>
      </p:sp>
      <p:sp>
        <p:nvSpPr>
          <p:cNvPr id="7" name="Google Shape;186;p3"/>
          <p:cNvSpPr/>
          <p:nvPr/>
        </p:nvSpPr>
        <p:spPr>
          <a:xfrm>
            <a:off x="-95202" y="1126774"/>
            <a:ext cx="4666823" cy="369291"/>
          </a:xfrm>
          <a:prstGeom prst="rect">
            <a:avLst/>
          </a:prstGeom>
          <a:noFill/>
          <a:ln>
            <a:noFill/>
          </a:ln>
        </p:spPr>
        <p:txBody>
          <a:bodyPr spcFirstLastPara="1" wrap="square" lIns="91425" tIns="45700" rIns="91425" bIns="45700" anchor="ctr" anchorCtr="0">
            <a:spAutoFit/>
          </a:bodyPr>
          <a:lstStyle/>
          <a:p>
            <a:r>
              <a:rPr lang="en-US" altLang="zh-TW" sz="1800" b="1" dirty="0"/>
              <a:t>(In NT$ thousands)</a:t>
            </a:r>
          </a:p>
        </p:txBody>
      </p:sp>
      <p:sp>
        <p:nvSpPr>
          <p:cNvPr id="9" name="投影片編號版面配置區 8"/>
          <p:cNvSpPr>
            <a:spLocks noGrp="1"/>
          </p:cNvSpPr>
          <p:nvPr>
            <p:ph type="sldNum" sz="quarter" idx="4"/>
          </p:nvPr>
        </p:nvSpPr>
        <p:spPr>
          <a:xfrm>
            <a:off x="9262541" y="6401168"/>
            <a:ext cx="2743200" cy="365125"/>
          </a:xfrm>
        </p:spPr>
        <p:txBody>
          <a:bodyPr/>
          <a:lstStyle/>
          <a:p>
            <a:fld id="{17418524-6E3D-4C7D-825F-6BE45E2CD165}" type="slidenum">
              <a:rPr lang="zh-TW" altLang="en-US" sz="2000" smtClean="0">
                <a:latin typeface="+mj-lt"/>
              </a:rPr>
              <a:t>7</a:t>
            </a:fld>
            <a:endParaRPr lang="zh-TW" altLang="en-US" sz="2000" dirty="0">
              <a:latin typeface="+mj-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
          </p:nvPr>
        </p:nvSpPr>
        <p:spPr/>
        <p:txBody>
          <a:bodyPr/>
          <a:lstStyle/>
          <a:p>
            <a:fld id="{17418524-6E3D-4C7D-825F-6BE45E2CD165}" type="slidenum">
              <a:rPr lang="zh-TW" altLang="en-US" smtClean="0">
                <a:latin typeface="+mj-lt"/>
              </a:rPr>
              <a:t>8</a:t>
            </a:fld>
            <a:endParaRPr lang="zh-TW" altLang="en-US">
              <a:latin typeface="+mj-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4294967295"/>
          </p:nvPr>
        </p:nvSpPr>
        <p:spPr>
          <a:xfrm>
            <a:off x="9224963" y="6313486"/>
            <a:ext cx="2743200" cy="365125"/>
          </a:xfrm>
        </p:spPr>
        <p:txBody>
          <a:bodyPr/>
          <a:lstStyle/>
          <a:p>
            <a:fld id="{17418524-6E3D-4C7D-825F-6BE45E2CD165}" type="slidenum">
              <a:rPr lang="zh-TW" altLang="en-US" smtClean="0"/>
              <a:t>9</a:t>
            </a:fld>
            <a:endParaRPr lang="zh-TW" altLang="en-US"/>
          </a:p>
        </p:txBody>
      </p:sp>
      <p:grpSp>
        <p:nvGrpSpPr>
          <p:cNvPr id="9" name="群組 8"/>
          <p:cNvGrpSpPr/>
          <p:nvPr/>
        </p:nvGrpSpPr>
        <p:grpSpPr>
          <a:xfrm>
            <a:off x="450937" y="1294155"/>
            <a:ext cx="11423737" cy="5173363"/>
            <a:chOff x="1166972" y="1644600"/>
            <a:chExt cx="9175879" cy="4952752"/>
          </a:xfrm>
        </p:grpSpPr>
        <p:graphicFrame>
          <p:nvGraphicFramePr>
            <p:cNvPr id="10" name="圖表 9"/>
            <p:cNvGraphicFramePr/>
            <p:nvPr userDrawn="1"/>
          </p:nvGraphicFramePr>
          <p:xfrm>
            <a:off x="6075337" y="2420888"/>
            <a:ext cx="4267514" cy="41764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圖表 10"/>
            <p:cNvGraphicFramePr/>
            <p:nvPr userDrawn="1"/>
          </p:nvGraphicFramePr>
          <p:xfrm>
            <a:off x="1166972" y="2416440"/>
            <a:ext cx="5400601" cy="4176464"/>
          </p:xfrm>
          <a:graphic>
            <a:graphicData uri="http://schemas.openxmlformats.org/drawingml/2006/chart">
              <c:chart xmlns:c="http://schemas.openxmlformats.org/drawingml/2006/chart" xmlns:r="http://schemas.openxmlformats.org/officeDocument/2006/relationships" r:id="rId4"/>
            </a:graphicData>
          </a:graphic>
        </p:graphicFrame>
        <p:sp>
          <p:nvSpPr>
            <p:cNvPr id="12" name="左中括弧 11"/>
            <p:cNvSpPr/>
            <p:nvPr userDrawn="1"/>
          </p:nvSpPr>
          <p:spPr>
            <a:xfrm rot="5400000">
              <a:off x="4295418" y="1003442"/>
              <a:ext cx="144780" cy="2736304"/>
            </a:xfrm>
            <a:prstGeom prst="leftBracket">
              <a:avLst>
                <a:gd name="adj" fmla="val 61926"/>
              </a:avLst>
            </a:prstGeom>
            <a:ln w="12700">
              <a:solidFill>
                <a:srgbClr val="00437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solidFill>
                  <a:srgbClr val="00437A"/>
                </a:solidFill>
              </a:endParaRPr>
            </a:p>
          </p:txBody>
        </p:sp>
        <p:sp>
          <p:nvSpPr>
            <p:cNvPr id="13" name="文字方塊 12"/>
            <p:cNvSpPr txBox="1"/>
            <p:nvPr userDrawn="1"/>
          </p:nvSpPr>
          <p:spPr>
            <a:xfrm>
              <a:off x="1582738" y="1764228"/>
              <a:ext cx="3833781" cy="383048"/>
            </a:xfrm>
            <a:prstGeom prst="rect">
              <a:avLst/>
            </a:prstGeom>
            <a:noFill/>
            <a:ln>
              <a:noFill/>
            </a:ln>
          </p:spPr>
          <p:txBody>
            <a:bodyPr wrap="square" rtlCol="0">
              <a:spAutoFit/>
            </a:bodyPr>
            <a:lstStyle/>
            <a:p>
              <a:pPr algn="ctr"/>
              <a:r>
                <a:rPr lang="en-US" altLang="zh-TW" sz="2000" b="1" spc="100" baseline="0" dirty="0">
                  <a:solidFill>
                    <a:srgbClr val="00437A"/>
                  </a:solidFill>
                  <a:latin typeface="標楷體" panose="02010601000101010101" pitchFamily="65" charset="-120"/>
                  <a:ea typeface="標楷體" panose="02010601000101010101" pitchFamily="65" charset="-120"/>
                </a:rPr>
                <a:t>YoY +0.71</a:t>
              </a:r>
              <a:endParaRPr lang="zh-TW" altLang="en-US" sz="2000" b="1" spc="100" baseline="0" dirty="0">
                <a:solidFill>
                  <a:srgbClr val="00437A"/>
                </a:solidFill>
                <a:latin typeface="標楷體" panose="02010601000101010101" pitchFamily="65" charset="-120"/>
                <a:ea typeface="標楷體" panose="02010601000101010101" pitchFamily="65" charset="-120"/>
              </a:endParaRPr>
            </a:p>
          </p:txBody>
        </p:sp>
        <p:sp>
          <p:nvSpPr>
            <p:cNvPr id="14" name="左中括弧 13"/>
            <p:cNvSpPr/>
            <p:nvPr userDrawn="1"/>
          </p:nvSpPr>
          <p:spPr>
            <a:xfrm rot="5400000">
              <a:off x="4871825" y="1365607"/>
              <a:ext cx="144780" cy="1583490"/>
            </a:xfrm>
            <a:prstGeom prst="leftBracket">
              <a:avLst>
                <a:gd name="adj" fmla="val 61926"/>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solidFill>
                  <a:schemeClr val="tx1">
                    <a:lumMod val="85000"/>
                    <a:lumOff val="15000"/>
                  </a:schemeClr>
                </a:solidFill>
              </a:endParaRPr>
            </a:p>
          </p:txBody>
        </p:sp>
        <p:sp>
          <p:nvSpPr>
            <p:cNvPr id="15" name="文字方塊 14"/>
            <p:cNvSpPr txBox="1"/>
            <p:nvPr userDrawn="1"/>
          </p:nvSpPr>
          <p:spPr>
            <a:xfrm>
              <a:off x="3867272" y="1644600"/>
              <a:ext cx="2684497" cy="383048"/>
            </a:xfrm>
            <a:prstGeom prst="rect">
              <a:avLst/>
            </a:prstGeom>
            <a:noFill/>
            <a:ln>
              <a:noFill/>
            </a:ln>
          </p:spPr>
          <p:txBody>
            <a:bodyPr wrap="square" rtlCol="0">
              <a:spAutoFit/>
            </a:bodyPr>
            <a:lstStyle/>
            <a:p>
              <a:pPr algn="ctr"/>
              <a:r>
                <a:rPr lang="en-US" altLang="zh-TW" sz="2000" b="1" spc="100" baseline="0" dirty="0">
                  <a:solidFill>
                    <a:srgbClr val="FF0000"/>
                  </a:solidFill>
                  <a:latin typeface="標楷體" panose="02010601000101010101" pitchFamily="65" charset="-120"/>
                  <a:ea typeface="標楷體" panose="02010601000101010101" pitchFamily="65" charset="-120"/>
                </a:rPr>
                <a:t>QoQ +0.42</a:t>
              </a:r>
              <a:endParaRPr lang="zh-TW" altLang="en-US" sz="2000" b="1" spc="100" baseline="0" dirty="0">
                <a:solidFill>
                  <a:srgbClr val="FF0000"/>
                </a:solidFill>
                <a:latin typeface="標楷體" panose="02010601000101010101" pitchFamily="65" charset="-120"/>
                <a:ea typeface="標楷體" panose="02010601000101010101" pitchFamily="65" charset="-120"/>
              </a:endParaRPr>
            </a:p>
          </p:txBody>
        </p:sp>
        <p:sp>
          <p:nvSpPr>
            <p:cNvPr id="16" name="左中括弧 15"/>
            <p:cNvSpPr/>
            <p:nvPr userDrawn="1"/>
          </p:nvSpPr>
          <p:spPr>
            <a:xfrm rot="5400000">
              <a:off x="8461106" y="1735641"/>
              <a:ext cx="144780" cy="1513623"/>
            </a:xfrm>
            <a:prstGeom prst="leftBracket">
              <a:avLst>
                <a:gd name="adj" fmla="val 61926"/>
              </a:avLst>
            </a:prstGeom>
            <a:ln w="12700">
              <a:solidFill>
                <a:srgbClr val="00437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solidFill>
                  <a:srgbClr val="00437A"/>
                </a:solidFill>
              </a:endParaRPr>
            </a:p>
          </p:txBody>
        </p:sp>
        <p:sp>
          <p:nvSpPr>
            <p:cNvPr id="17" name="文字方塊 16"/>
            <p:cNvSpPr txBox="1"/>
            <p:nvPr userDrawn="1"/>
          </p:nvSpPr>
          <p:spPr>
            <a:xfrm>
              <a:off x="7299639" y="1954618"/>
              <a:ext cx="2442698" cy="383048"/>
            </a:xfrm>
            <a:prstGeom prst="rect">
              <a:avLst/>
            </a:prstGeom>
            <a:noFill/>
            <a:ln>
              <a:noFill/>
            </a:ln>
          </p:spPr>
          <p:txBody>
            <a:bodyPr wrap="square" rtlCol="0">
              <a:spAutoFit/>
            </a:bodyPr>
            <a:lstStyle/>
            <a:p>
              <a:pPr algn="ctr"/>
              <a:r>
                <a:rPr lang="en-US" altLang="zh-TW" sz="2000" b="1" spc="100" baseline="0" dirty="0">
                  <a:solidFill>
                    <a:srgbClr val="00437A"/>
                  </a:solidFill>
                  <a:latin typeface="標楷體" panose="02010601000101010101" pitchFamily="65" charset="-120"/>
                  <a:ea typeface="標楷體" panose="02010601000101010101" pitchFamily="65" charset="-120"/>
                </a:rPr>
                <a:t>YoY +1.02</a:t>
              </a:r>
              <a:endParaRPr lang="zh-TW" altLang="en-US" sz="2000" b="1" spc="100" baseline="0" dirty="0">
                <a:solidFill>
                  <a:srgbClr val="00437A"/>
                </a:solidFill>
                <a:latin typeface="標楷體" panose="02010601000101010101" pitchFamily="65" charset="-120"/>
                <a:ea typeface="標楷體" panose="02010601000101010101" pitchFamily="65" charset="-120"/>
              </a:endParaRPr>
            </a:p>
          </p:txBody>
        </p:sp>
      </p:grpSp>
      <p:sp>
        <p:nvSpPr>
          <p:cNvPr id="18" name="投影片編號版面配置區 2"/>
          <p:cNvSpPr txBox="1"/>
          <p:nvPr/>
        </p:nvSpPr>
        <p:spPr>
          <a:xfrm>
            <a:off x="9224963" y="6313486"/>
            <a:ext cx="2743200"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panose="020B0604020202090204"/>
              <a:defRPr sz="2000" b="0" i="0" u="none" strike="noStrike" cap="none">
                <a:solidFill>
                  <a:schemeClr val="tx1">
                    <a:lumMod val="85000"/>
                    <a:lumOff val="15000"/>
                  </a:schemeClr>
                </a:solidFill>
                <a:latin typeface="Tw Cen MT" panose="020B0602020104020603" pitchFamily="34" charset="0"/>
                <a:ea typeface="Arial" panose="020B0604020202090204"/>
                <a:cs typeface="Arial" panose="020B0604020202090204"/>
                <a:sym typeface="Arial" panose="020B0604020202090204"/>
              </a:defRPr>
            </a:lvl1pPr>
            <a:lvl2pPr marR="0" lvl="1"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2pPr>
            <a:lvl3pPr marR="0" lvl="2"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3pPr>
            <a:lvl4pPr marR="0" lvl="3"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4pPr>
            <a:lvl5pPr marR="0" lvl="4"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5pPr>
            <a:lvl6pPr marR="0" lvl="5"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6pPr>
            <a:lvl7pPr marR="0" lvl="6"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7pPr>
            <a:lvl8pPr marR="0" lvl="7"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8pPr>
            <a:lvl9pPr marR="0" lvl="8" algn="l" rtl="0">
              <a:lnSpc>
                <a:spcPct val="100000"/>
              </a:lnSpc>
              <a:spcBef>
                <a:spcPts val="0"/>
              </a:spcBef>
              <a:spcAft>
                <a:spcPts val="0"/>
              </a:spcAft>
              <a:buClr>
                <a:srgbClr val="000000"/>
              </a:buClr>
              <a:buFont typeface="Arial" panose="020B0604020202090204"/>
              <a:defRPr sz="1400" b="0" i="0" u="none" strike="noStrike" cap="none">
                <a:solidFill>
                  <a:srgbClr val="000000"/>
                </a:solidFill>
                <a:latin typeface="Arial" panose="020B0604020202090204"/>
                <a:ea typeface="Arial" panose="020B0604020202090204"/>
                <a:cs typeface="Arial" panose="020B0604020202090204"/>
                <a:sym typeface="Arial" panose="020B0604020202090204"/>
              </a:defRPr>
            </a:lvl9pPr>
          </a:lstStyle>
          <a:p>
            <a:fld id="{17418524-6E3D-4C7D-825F-6BE45E2CD165}" type="slidenum">
              <a:rPr lang="zh-TW" altLang="en-US" smtClean="0"/>
              <a:t>9</a:t>
            </a:fld>
            <a:endParaRPr lang="zh-TW" altLang="en-US" dirty="0"/>
          </a:p>
        </p:txBody>
      </p:sp>
      <p:pic>
        <p:nvPicPr>
          <p:cNvPr id="19" name="圖片 18"/>
          <p:cNvPicPr>
            <a:picLocks noChangeAspect="1"/>
          </p:cNvPicPr>
          <p:nvPr/>
        </p:nvPicPr>
        <p:blipFill rotWithShape="1">
          <a:blip r:embed="rId5">
            <a:extLst>
              <a:ext uri="{28A0092B-C50C-407E-A947-70E740481C1C}">
                <a14:useLocalDpi xmlns:a14="http://schemas.microsoft.com/office/drawing/2010/main" val="0"/>
              </a:ext>
            </a:extLst>
          </a:blip>
          <a:srcRect l="-1" r="-4163" b="-2917"/>
          <a:stretch>
            <a:fillRect/>
          </a:stretch>
        </p:blipFill>
        <p:spPr>
          <a:xfrm>
            <a:off x="9722086" y="404663"/>
            <a:ext cx="1974954" cy="735367"/>
          </a:xfrm>
          <a:prstGeom prst="rect">
            <a:avLst/>
          </a:prstGeom>
        </p:spPr>
      </p:pic>
      <p:cxnSp>
        <p:nvCxnSpPr>
          <p:cNvPr id="20" name="Google Shape;179;p2"/>
          <p:cNvCxnSpPr/>
          <p:nvPr/>
        </p:nvCxnSpPr>
        <p:spPr>
          <a:xfrm flipH="1">
            <a:off x="1" y="1116264"/>
            <a:ext cx="12191999" cy="0"/>
          </a:xfrm>
          <a:prstGeom prst="straightConnector1">
            <a:avLst/>
          </a:prstGeom>
          <a:noFill/>
          <a:ln w="12700" cap="flat" cmpd="sng">
            <a:solidFill>
              <a:srgbClr val="74D1EA">
                <a:alpha val="27843"/>
              </a:srgbClr>
            </a:solidFill>
            <a:prstDash val="solid"/>
            <a:miter lim="800000"/>
            <a:headEnd type="none" w="sm" len="sm"/>
            <a:tailEnd type="none" w="sm" len="sm"/>
          </a:ln>
        </p:spPr>
      </p:cxnSp>
      <p:sp>
        <p:nvSpPr>
          <p:cNvPr id="21" name="Google Shape;186;p3"/>
          <p:cNvSpPr/>
          <p:nvPr/>
        </p:nvSpPr>
        <p:spPr>
          <a:xfrm>
            <a:off x="807522" y="548054"/>
            <a:ext cx="8727003" cy="523180"/>
          </a:xfrm>
          <a:prstGeom prst="rect">
            <a:avLst/>
          </a:prstGeom>
          <a:noFill/>
          <a:ln>
            <a:noFill/>
          </a:ln>
        </p:spPr>
        <p:txBody>
          <a:bodyPr spcFirstLastPara="1" wrap="square" lIns="91425" tIns="45700" rIns="91425" bIns="45700" anchor="t" anchorCtr="0">
            <a:spAutoFit/>
          </a:bodyPr>
          <a:lstStyle/>
          <a:p>
            <a:pPr defTabSz="914400"/>
            <a:r>
              <a:rPr lang="en-US" altLang="zh-TW" sz="2800" b="1" dirty="0">
                <a:solidFill>
                  <a:prstClr val="black"/>
                </a:solidFill>
                <a:latin typeface="+mj-lt"/>
                <a:ea typeface="华文细黑" panose="02010600040101010101" pitchFamily="2" charset="-122"/>
              </a:rPr>
              <a:t>Financial- Consolidated Earnings Per Share</a:t>
            </a:r>
            <a:endParaRPr lang="en-US" altLang="zh-TW" sz="1600" b="1" dirty="0">
              <a:solidFill>
                <a:srgbClr val="002060"/>
              </a:solidFill>
              <a:latin typeface="+mj-lt"/>
              <a:ea typeface="Adobe 繁黑體 Std B" pitchFamily="34" charset="-120"/>
            </a:endParaRPr>
          </a:p>
        </p:txBody>
      </p:sp>
      <p:sp>
        <p:nvSpPr>
          <p:cNvPr id="22" name="Google Shape;186;p3"/>
          <p:cNvSpPr/>
          <p:nvPr/>
        </p:nvSpPr>
        <p:spPr>
          <a:xfrm>
            <a:off x="-75156" y="1139739"/>
            <a:ext cx="4666823" cy="369291"/>
          </a:xfrm>
          <a:prstGeom prst="rect">
            <a:avLst/>
          </a:prstGeom>
          <a:noFill/>
          <a:ln>
            <a:noFill/>
          </a:ln>
        </p:spPr>
        <p:txBody>
          <a:bodyPr spcFirstLastPara="1" wrap="square" lIns="91425" tIns="45700" rIns="91425" bIns="45700" anchor="ctr" anchorCtr="0">
            <a:spAutoFit/>
          </a:bodyPr>
          <a:lstStyle/>
          <a:p>
            <a:r>
              <a:rPr lang="en-US" altLang="zh-TW" sz="1800" b="1" dirty="0"/>
              <a:t>(In NT$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財務資訊">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156</TotalTime>
  <Words>937</Words>
  <Application>Microsoft Office PowerPoint</Application>
  <PresentationFormat>自訂</PresentationFormat>
  <Paragraphs>149</Paragraphs>
  <Slides>20</Slides>
  <Notes>14</Notes>
  <HiddenSlides>0</HiddenSlides>
  <MMClips>0</MMClips>
  <ScaleCrop>false</ScaleCrop>
  <HeadingPairs>
    <vt:vector size="6" baseType="variant">
      <vt:variant>
        <vt:lpstr>使用字型</vt:lpstr>
      </vt:variant>
      <vt:variant>
        <vt:i4>17</vt:i4>
      </vt:variant>
      <vt:variant>
        <vt:lpstr>佈景主題</vt:lpstr>
      </vt:variant>
      <vt:variant>
        <vt:i4>1</vt:i4>
      </vt:variant>
      <vt:variant>
        <vt:lpstr>投影片標題</vt:lpstr>
      </vt:variant>
      <vt:variant>
        <vt:i4>20</vt:i4>
      </vt:variant>
    </vt:vector>
  </HeadingPairs>
  <TitlesOfParts>
    <vt:vector size="38" baseType="lpstr">
      <vt:lpstr>Arial</vt:lpstr>
      <vt:lpstr>新細明體</vt:lpstr>
      <vt:lpstr>Calibri</vt:lpstr>
      <vt:lpstr>Malgun Gothic</vt:lpstr>
      <vt:lpstr>Malgun Gothic Semilight</vt:lpstr>
      <vt:lpstr>Nirmala UI</vt:lpstr>
      <vt:lpstr>STXihei</vt:lpstr>
      <vt:lpstr>Clear Sans</vt:lpstr>
      <vt:lpstr>微軟正黑體</vt:lpstr>
      <vt:lpstr>Wingdings</vt:lpstr>
      <vt:lpstr>Tw Cen MT</vt:lpstr>
      <vt:lpstr>標楷體</vt:lpstr>
      <vt:lpstr>Tahoma</vt:lpstr>
      <vt:lpstr>Adobe 繁黑體 Std B</vt:lpstr>
      <vt:lpstr>等线</vt:lpstr>
      <vt:lpstr>微软雅黑</vt:lpstr>
      <vt:lpstr>Microsoft Sans Serif</vt:lpstr>
      <vt:lpstr>財務資訊</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宋怡瑩</dc:creator>
  <cp:lastModifiedBy>User</cp:lastModifiedBy>
  <cp:revision>1017</cp:revision>
  <dcterms:created xsi:type="dcterms:W3CDTF">2021-08-19T04:02:14Z</dcterms:created>
  <dcterms:modified xsi:type="dcterms:W3CDTF">2021-08-20T07:08:05Z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C8EB57784DF24B77A86A6B5FE5139FC0</vt:lpwstr>
  </property>
  <property fmtid="{D5CDD505-2E9C-101B-9397-08002B2CF9AE}" pid="3" name="KSOProductBuildVer">
    <vt:lpwstr>1028-3.8.1.6116</vt:lpwstr>
  </property>
</Properties>
</file>