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heme/themeOverride2.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handoutMasterIdLst>
    <p:handoutMasterId r:id="rId23"/>
  </p:handoutMasterIdLst>
  <p:sldIdLst>
    <p:sldId id="415" r:id="rId2"/>
    <p:sldId id="455" r:id="rId3"/>
    <p:sldId id="456" r:id="rId4"/>
    <p:sldId id="467" r:id="rId5"/>
    <p:sldId id="454" r:id="rId6"/>
    <p:sldId id="466" r:id="rId7"/>
    <p:sldId id="492" r:id="rId8"/>
    <p:sldId id="493" r:id="rId9"/>
    <p:sldId id="494" r:id="rId10"/>
    <p:sldId id="495" r:id="rId11"/>
    <p:sldId id="496" r:id="rId12"/>
    <p:sldId id="497" r:id="rId13"/>
    <p:sldId id="468" r:id="rId14"/>
    <p:sldId id="498" r:id="rId15"/>
    <p:sldId id="499" r:id="rId16"/>
    <p:sldId id="500" r:id="rId17"/>
    <p:sldId id="501" r:id="rId18"/>
    <p:sldId id="502" r:id="rId19"/>
    <p:sldId id="503" r:id="rId20"/>
    <p:sldId id="439" r:id="rId21"/>
  </p:sldIdLst>
  <p:sldSz cx="12192000" cy="6858000"/>
  <p:notesSz cx="6858000" cy="9144000"/>
  <p:embeddedFontLst>
    <p:embeddedFont>
      <p:font typeface="Microsoft Sans Serif" pitchFamily="34" charset="0"/>
      <p:regular r:id="rId24"/>
    </p:embeddedFont>
    <p:embeddedFont>
      <p:font typeface="Arial Unicode MS" pitchFamily="34" charset="-120"/>
      <p:regular r:id="rId25"/>
    </p:embeddedFont>
    <p:embeddedFont>
      <p:font typeface="Calibri" pitchFamily="34" charset="0"/>
      <p:regular r:id="rId26"/>
      <p:bold r:id="rId27"/>
      <p:italic r:id="rId28"/>
      <p:boldItalic r:id="rId29"/>
    </p:embeddedFont>
    <p:embeddedFont>
      <p:font typeface="微軟正黑體" pitchFamily="34" charset="-120"/>
      <p:regular r:id="rId30"/>
      <p:bold r:id="rId31"/>
    </p:embeddedFont>
    <p:embeddedFont>
      <p:font typeface="Nirmala UI" pitchFamily="34" charset="0"/>
      <p:regular r:id="rId32"/>
      <p:bold r:id="rId33"/>
    </p:embeddedFont>
    <p:embeddedFont>
      <p:font typeface="標楷體" pitchFamily="65" charset="-120"/>
      <p:regular r:id="rId34"/>
    </p:embeddedFont>
    <p:embeddedFont>
      <p:font typeface="Malgun Gothic Semilight" pitchFamily="34" charset="-120"/>
      <p:regular r:id="rId35"/>
    </p:embeddedFont>
    <p:embeddedFont>
      <p:font typeface="Calibri Light" pitchFamily="34" charset="0"/>
      <p:regular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521415D9-36F7-43E2-AB2F-B90AF26B5E84}">
      <p14:sectionLst xmlns:p14="http://schemas.microsoft.com/office/powerpoint/2010/main">
        <p14:section name="預設章節" id="{08A6135C-42CD-4420-B4E8-43B1EFEF6C9B}">
          <p14:sldIdLst>
            <p14:sldId id="415"/>
            <p14:sldId id="455"/>
          </p14:sldIdLst>
        </p14:section>
        <p14:section name="公司簡介" id="{5B880FF4-4123-40EE-9F9B-4882E2263178}">
          <p14:sldIdLst>
            <p14:sldId id="456"/>
            <p14:sldId id="467"/>
            <p14:sldId id="454"/>
          </p14:sldIdLst>
        </p14:section>
        <p14:section name="財務資訊" id="{CDD49154-56E4-4882-A758-BD0F8CB9B906}">
          <p14:sldIdLst>
            <p14:sldId id="466"/>
            <p14:sldId id="492"/>
            <p14:sldId id="493"/>
            <p14:sldId id="494"/>
            <p14:sldId id="495"/>
            <p14:sldId id="496"/>
            <p14:sldId id="497"/>
          </p14:sldIdLst>
        </p14:section>
        <p14:section name="營運展望" id="{D245620A-6A80-43BF-9C61-A622C075B966}">
          <p14:sldIdLst>
            <p14:sldId id="468"/>
            <p14:sldId id="498"/>
            <p14:sldId id="499"/>
            <p14:sldId id="500"/>
            <p14:sldId id="501"/>
            <p14:sldId id="502"/>
            <p14:sldId id="503"/>
          </p14:sldIdLst>
        </p14:section>
        <p14:section name="尾頁" id="{E7D05D89-FB1F-47C4-ABBA-287BD638067A}">
          <p14:sldIdLst>
            <p14:sldId id="439"/>
          </p14:sldIdLst>
        </p14:section>
      </p14:sectionLst>
    </p:ext>
    <p:ext uri="{EFAFB233-063F-42B5-8137-9DF3F51BA10A}">
      <p15:sldGuideLst xmlns="" xmlns:p15="http://schemas.microsoft.com/office/powerpoint/2012/main">
        <p15:guide id="1" orient="horz" pos="1816">
          <p15:clr>
            <a:srgbClr val="A4A3A4"/>
          </p15:clr>
        </p15:guide>
        <p15:guide id="2" orient="horz" pos="1897">
          <p15:clr>
            <a:srgbClr val="A4A3A4"/>
          </p15:clr>
        </p15:guide>
        <p15:guide id="3" orient="horz" pos="2188">
          <p15:clr>
            <a:srgbClr val="A4A3A4"/>
          </p15:clr>
        </p15:guide>
        <p15:guide id="4" orient="horz" pos="3395">
          <p15:clr>
            <a:srgbClr val="A4A3A4"/>
          </p15:clr>
        </p15:guide>
        <p15:guide id="5" orient="horz" pos="2860">
          <p15:clr>
            <a:srgbClr val="A4A3A4"/>
          </p15:clr>
        </p15:guide>
        <p15:guide id="6" orient="horz" pos="2780">
          <p15:clr>
            <a:srgbClr val="A4A3A4"/>
          </p15:clr>
        </p15:guide>
        <p15:guide id="7" pos="1020">
          <p15:clr>
            <a:srgbClr val="A4A3A4"/>
          </p15:clr>
        </p15:guide>
        <p15:guide id="8" pos="3114">
          <p15:clr>
            <a:srgbClr val="A4A3A4"/>
          </p15:clr>
        </p15:guide>
        <p15:guide id="9" pos="4958">
          <p15:clr>
            <a:srgbClr val="A4A3A4"/>
          </p15:clr>
        </p15:guide>
        <p15:guide id="10" pos="4114">
          <p15:clr>
            <a:srgbClr val="A4A3A4"/>
          </p15:clr>
        </p15:guide>
      </p15:sldGuideLst>
    </p:ext>
    <p:ext uri="{2D200454-40CA-4A62-9FC3-DE9A4176ACB9}">
      <p15:notesGuideLst xmlns="" xmlns:p15="http://schemas.microsoft.com/office/powerpoint/2012/main">
        <p15:guide id="1" orient="horz" pos="3006">
          <p15:clr>
            <a:srgbClr val="A4A3A4"/>
          </p15:clr>
        </p15:guide>
        <p15:guide id="2" pos="212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un-Yun Chung" initials="YYC"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6EC4"/>
    <a:srgbClr val="FFFFFF"/>
    <a:srgbClr val="0971CE"/>
    <a:srgbClr val="68D0EC"/>
    <a:srgbClr val="000000"/>
    <a:srgbClr val="00437A"/>
    <a:srgbClr val="61BFDC"/>
    <a:srgbClr val="74D1EA"/>
    <a:srgbClr val="E6E6E6"/>
    <a:srgbClr val="5698D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36" autoAdjust="0"/>
    <p:restoredTop sz="86410" autoAdjust="0"/>
  </p:normalViewPr>
  <p:slideViewPr>
    <p:cSldViewPr snapToGrid="0" snapToObjects="1">
      <p:cViewPr>
        <p:scale>
          <a:sx n="75" d="100"/>
          <a:sy n="75" d="100"/>
        </p:scale>
        <p:origin x="-304" y="208"/>
      </p:cViewPr>
      <p:guideLst>
        <p:guide orient="horz" pos="1816"/>
        <p:guide orient="horz" pos="1897"/>
        <p:guide orient="horz" pos="2188"/>
        <p:guide orient="horz" pos="3395"/>
        <p:guide orient="horz" pos="2860"/>
        <p:guide orient="horz" pos="2780"/>
        <p:guide pos="1020"/>
        <p:guide pos="3114"/>
        <p:guide pos="4958"/>
        <p:guide pos="4114"/>
      </p:guideLst>
    </p:cSldViewPr>
  </p:slideViewPr>
  <p:outlineViewPr>
    <p:cViewPr>
      <p:scale>
        <a:sx n="100" d="100"/>
        <a:sy n="100" d="100"/>
      </p:scale>
      <p:origin x="0" y="-82320"/>
    </p:cViewPr>
  </p:outlineViewPr>
  <p:notesTextViewPr>
    <p:cViewPr>
      <p:scale>
        <a:sx n="1" d="1"/>
        <a:sy n="1" d="1"/>
      </p:scale>
      <p:origin x="0" y="0"/>
    </p:cViewPr>
  </p:notesTextViewPr>
  <p:sorterViewPr>
    <p:cViewPr>
      <p:scale>
        <a:sx n="91" d="100"/>
        <a:sy n="91" d="100"/>
      </p:scale>
      <p:origin x="0" y="0"/>
    </p:cViewPr>
  </p:sorterViewPr>
  <p:notesViewPr>
    <p:cSldViewPr snapToGrid="0" snapToObjects="1">
      <p:cViewPr varScale="1">
        <p:scale>
          <a:sx n="52" d="100"/>
          <a:sy n="52" d="100"/>
        </p:scale>
        <p:origin x="1860" y="60"/>
      </p:cViewPr>
      <p:guideLst>
        <p:guide orient="horz" pos="3006"/>
        <p:guide pos="2121"/>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___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___4.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_rels/chart6.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___6.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0.22049284434272168"/>
          <c:y val="7.9326999259174011E-2"/>
          <c:w val="0.7407757975709246"/>
          <c:h val="0.82240165093167783"/>
        </c:manualLayout>
      </c:layout>
      <c:barChart>
        <c:barDir val="col"/>
        <c:grouping val="clustered"/>
        <c:varyColors val="0"/>
        <c:ser>
          <c:idx val="0"/>
          <c:order val="0"/>
          <c:invertIfNegative val="0"/>
          <c:dPt>
            <c:idx val="0"/>
            <c:invertIfNegative val="0"/>
            <c:bubble3D val="0"/>
          </c:dPt>
          <c:dPt>
            <c:idx val="1"/>
            <c:invertIfNegative val="0"/>
            <c:bubble3D val="0"/>
          </c:dPt>
          <c:dPt>
            <c:idx val="2"/>
            <c:invertIfNegative val="0"/>
            <c:bubble3D val="0"/>
          </c:dPt>
          <c:dLbls>
            <c:dLbl>
              <c:idx val="0"/>
              <c:layout>
                <c:manualLayout>
                  <c:x val="-8.3332041972551119E-3"/>
                  <c:y val="5.3904470997076497E-3"/>
                </c:manualLayout>
              </c:layout>
              <c:spPr/>
              <c:txPr>
                <a:bodyPr/>
                <a:lstStyle/>
                <a:p>
                  <a:pPr>
                    <a:defRPr b="0"/>
                  </a:pPr>
                  <a:endParaRPr lang="zh-TW"/>
                </a:p>
              </c:txPr>
              <c:showLegendKey val="0"/>
              <c:showVal val="1"/>
              <c:showCatName val="0"/>
              <c:showSerName val="0"/>
              <c:showPercent val="0"/>
              <c:showBubbleSize val="0"/>
            </c:dLbl>
            <c:dLbl>
              <c:idx val="1"/>
              <c:layout>
                <c:manualLayout>
                  <c:x val="-6.4596342908720462E-4"/>
                  <c:y val="-2.9426902580897023E-2"/>
                </c:manualLayout>
              </c:layout>
              <c:spPr/>
              <c:txPr>
                <a:bodyPr/>
                <a:lstStyle/>
                <a:p>
                  <a:pPr>
                    <a:defRPr/>
                  </a:pPr>
                  <a:endParaRPr lang="zh-TW"/>
                </a:p>
              </c:txPr>
              <c:showLegendKey val="0"/>
              <c:showVal val="1"/>
              <c:showCatName val="0"/>
              <c:showSerName val="0"/>
              <c:showPercent val="0"/>
              <c:showBubbleSize val="0"/>
            </c:dLbl>
            <c:dLbl>
              <c:idx val="2"/>
              <c:layout>
                <c:manualLayout>
                  <c:x val="1.0450665381031137E-2"/>
                  <c:y val="-1.62007135662658E-2"/>
                </c:manualLayout>
              </c:layout>
              <c:spPr/>
              <c:txPr>
                <a:bodyPr/>
                <a:lstStyle/>
                <a:p>
                  <a:pPr>
                    <a:defRPr b="1"/>
                  </a:pPr>
                  <a:endParaRPr lang="zh-TW"/>
                </a:p>
              </c:txPr>
              <c:showLegendKey val="0"/>
              <c:showVal val="1"/>
              <c:showCatName val="0"/>
              <c:showSerName val="0"/>
              <c:showPercent val="0"/>
              <c:showBubbleSize val="0"/>
            </c:dLbl>
            <c:showLegendKey val="0"/>
            <c:showVal val="1"/>
            <c:showCatName val="0"/>
            <c:showSerName val="0"/>
            <c:showPercent val="0"/>
            <c:showBubbleSize val="0"/>
            <c:showLeaderLines val="0"/>
          </c:dLbls>
          <c:cat>
            <c:strRef>
              <c:f>圖表!$K$23:$M$23</c:f>
              <c:strCache>
                <c:ptCount val="3"/>
                <c:pt idx="0">
                  <c:v>4Q20</c:v>
                </c:pt>
                <c:pt idx="1">
                  <c:v>3Q21</c:v>
                </c:pt>
                <c:pt idx="2">
                  <c:v>4Q21</c:v>
                </c:pt>
              </c:strCache>
            </c:strRef>
          </c:cat>
          <c:val>
            <c:numRef>
              <c:f>圖表!$K$24:$M$24</c:f>
              <c:numCache>
                <c:formatCode>#,##0_ </c:formatCode>
                <c:ptCount val="3"/>
                <c:pt idx="0">
                  <c:v>3882379</c:v>
                </c:pt>
                <c:pt idx="1">
                  <c:v>4968643</c:v>
                </c:pt>
                <c:pt idx="2">
                  <c:v>5041968</c:v>
                </c:pt>
              </c:numCache>
            </c:numRef>
          </c:val>
        </c:ser>
        <c:dLbls>
          <c:showLegendKey val="0"/>
          <c:showVal val="0"/>
          <c:showCatName val="0"/>
          <c:showSerName val="0"/>
          <c:showPercent val="0"/>
          <c:showBubbleSize val="0"/>
        </c:dLbls>
        <c:gapWidth val="150"/>
        <c:axId val="134731776"/>
        <c:axId val="135139264"/>
      </c:barChart>
      <c:catAx>
        <c:axId val="134731776"/>
        <c:scaling>
          <c:orientation val="minMax"/>
        </c:scaling>
        <c:delete val="0"/>
        <c:axPos val="b"/>
        <c:majorTickMark val="out"/>
        <c:minorTickMark val="none"/>
        <c:tickLblPos val="nextTo"/>
        <c:txPr>
          <a:bodyPr/>
          <a:lstStyle/>
          <a:p>
            <a:pPr>
              <a:defRPr sz="2000" b="1"/>
            </a:pPr>
            <a:endParaRPr lang="zh-TW"/>
          </a:p>
        </c:txPr>
        <c:crossAx val="135139264"/>
        <c:crosses val="autoZero"/>
        <c:auto val="1"/>
        <c:lblAlgn val="ctr"/>
        <c:lblOffset val="100"/>
        <c:noMultiLvlLbl val="0"/>
      </c:catAx>
      <c:valAx>
        <c:axId val="135139264"/>
        <c:scaling>
          <c:orientation val="minMax"/>
          <c:max val="5100000"/>
          <c:min val="2600000"/>
        </c:scaling>
        <c:delete val="0"/>
        <c:axPos val="l"/>
        <c:majorGridlines/>
        <c:numFmt formatCode="#,##0_ " sourceLinked="1"/>
        <c:majorTickMark val="out"/>
        <c:minorTickMark val="none"/>
        <c:tickLblPos val="nextTo"/>
        <c:spPr>
          <a:ln>
            <a:noFill/>
          </a:ln>
        </c:spPr>
        <c:txPr>
          <a:bodyPr/>
          <a:lstStyle/>
          <a:p>
            <a:pPr>
              <a:defRPr sz="2000" b="1"/>
            </a:pPr>
            <a:endParaRPr lang="zh-TW"/>
          </a:p>
        </c:txPr>
        <c:crossAx val="134731776"/>
        <c:crosses val="autoZero"/>
        <c:crossBetween val="between"/>
        <c:majorUnit val="500000"/>
      </c:valAx>
      <c:spPr>
        <a:noFill/>
        <a:ln w="25400">
          <a:noFill/>
        </a:ln>
      </c:spPr>
    </c:plotArea>
    <c:plotVisOnly val="1"/>
    <c:dispBlanksAs val="gap"/>
    <c:showDLblsOverMax val="0"/>
  </c:chart>
  <c:txPr>
    <a:bodyPr/>
    <a:lstStyle/>
    <a:p>
      <a:pPr>
        <a:defRPr sz="1800"/>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4224123609939191"/>
          <c:y val="8.699665710908204E-2"/>
          <c:w val="0.7025456186752228"/>
          <c:h val="0.78847547638466675"/>
        </c:manualLayout>
      </c:layout>
      <c:barChart>
        <c:barDir val="col"/>
        <c:grouping val="clustered"/>
        <c:varyColors val="0"/>
        <c:ser>
          <c:idx val="0"/>
          <c:order val="0"/>
          <c:tx>
            <c:strRef>
              <c:f>圖表!$Q$24</c:f>
              <c:strCache>
                <c:ptCount val="1"/>
                <c:pt idx="0">
                  <c:v>營收</c:v>
                </c:pt>
              </c:strCache>
            </c:strRef>
          </c:tx>
          <c:invertIfNegative val="0"/>
          <c:dPt>
            <c:idx val="0"/>
            <c:invertIfNegative val="0"/>
            <c:bubble3D val="0"/>
            <c:spPr>
              <a:solidFill>
                <a:srgbClr val="61C5DC"/>
              </a:solidFill>
            </c:spPr>
          </c:dPt>
          <c:dPt>
            <c:idx val="1"/>
            <c:invertIfNegative val="0"/>
            <c:bubble3D val="0"/>
            <c:spPr>
              <a:solidFill>
                <a:srgbClr val="046EC4"/>
              </a:solidFill>
            </c:spPr>
          </c:dPt>
          <c:dLbls>
            <c:dLbl>
              <c:idx val="0"/>
              <c:layout>
                <c:manualLayout>
                  <c:x val="-1.0705410700015848E-2"/>
                  <c:y val="0"/>
                </c:manualLayout>
              </c:layout>
              <c:showLegendKey val="0"/>
              <c:showVal val="1"/>
              <c:showCatName val="0"/>
              <c:showSerName val="0"/>
              <c:showPercent val="0"/>
              <c:showBubbleSize val="0"/>
            </c:dLbl>
            <c:dLbl>
              <c:idx val="1"/>
              <c:layout>
                <c:manualLayout>
                  <c:x val="3.1250068636817889E-3"/>
                  <c:y val="6.8152782217187726E-4"/>
                </c:manualLayout>
              </c:layout>
              <c:spPr/>
              <c:txPr>
                <a:bodyPr rot="0"/>
                <a:lstStyle/>
                <a:p>
                  <a:pPr>
                    <a:defRPr sz="1900" b="1" baseline="0"/>
                  </a:pPr>
                  <a:endParaRPr lang="zh-TW"/>
                </a:p>
              </c:txPr>
              <c:showLegendKey val="0"/>
              <c:showVal val="1"/>
              <c:showCatName val="0"/>
              <c:showSerName val="0"/>
              <c:showPercent val="0"/>
              <c:showBubbleSize val="0"/>
            </c:dLbl>
            <c:txPr>
              <a:bodyPr rot="0"/>
              <a:lstStyle/>
              <a:p>
                <a:pPr>
                  <a:defRPr sz="1900" b="0" baseline="0"/>
                </a:pPr>
                <a:endParaRPr lang="zh-TW"/>
              </a:p>
            </c:txPr>
            <c:showLegendKey val="0"/>
            <c:showVal val="1"/>
            <c:showCatName val="0"/>
            <c:showSerName val="0"/>
            <c:showPercent val="0"/>
            <c:showBubbleSize val="0"/>
            <c:showLeaderLines val="0"/>
          </c:dLbls>
          <c:cat>
            <c:numRef>
              <c:f>圖表!$R$23:$S$23</c:f>
              <c:numCache>
                <c:formatCode>General</c:formatCode>
                <c:ptCount val="2"/>
                <c:pt idx="0">
                  <c:v>2020</c:v>
                </c:pt>
                <c:pt idx="1">
                  <c:v>2021</c:v>
                </c:pt>
              </c:numCache>
            </c:numRef>
          </c:cat>
          <c:val>
            <c:numRef>
              <c:f>圖表!$R$24:$S$24</c:f>
              <c:numCache>
                <c:formatCode>#,##0_ </c:formatCode>
                <c:ptCount val="2"/>
                <c:pt idx="0">
                  <c:v>13678646</c:v>
                </c:pt>
                <c:pt idx="1">
                  <c:v>18852689</c:v>
                </c:pt>
              </c:numCache>
            </c:numRef>
          </c:val>
        </c:ser>
        <c:dLbls>
          <c:showLegendKey val="0"/>
          <c:showVal val="0"/>
          <c:showCatName val="0"/>
          <c:showSerName val="0"/>
          <c:showPercent val="0"/>
          <c:showBubbleSize val="0"/>
        </c:dLbls>
        <c:gapWidth val="150"/>
        <c:axId val="207166464"/>
        <c:axId val="135142144"/>
      </c:barChart>
      <c:catAx>
        <c:axId val="207166464"/>
        <c:scaling>
          <c:orientation val="minMax"/>
        </c:scaling>
        <c:delete val="0"/>
        <c:axPos val="b"/>
        <c:numFmt formatCode="General" sourceLinked="1"/>
        <c:majorTickMark val="out"/>
        <c:minorTickMark val="none"/>
        <c:tickLblPos val="nextTo"/>
        <c:spPr>
          <a:ln>
            <a:noFill/>
          </a:ln>
        </c:spPr>
        <c:txPr>
          <a:bodyPr/>
          <a:lstStyle/>
          <a:p>
            <a:pPr>
              <a:defRPr sz="2200" b="1" baseline="0"/>
            </a:pPr>
            <a:endParaRPr lang="zh-TW"/>
          </a:p>
        </c:txPr>
        <c:crossAx val="135142144"/>
        <c:crosses val="autoZero"/>
        <c:auto val="1"/>
        <c:lblAlgn val="ctr"/>
        <c:lblOffset val="100"/>
        <c:noMultiLvlLbl val="0"/>
      </c:catAx>
      <c:valAx>
        <c:axId val="135142144"/>
        <c:scaling>
          <c:orientation val="minMax"/>
          <c:max val="19000000"/>
          <c:min val="6500000"/>
        </c:scaling>
        <c:delete val="0"/>
        <c:axPos val="l"/>
        <c:majorGridlines>
          <c:spPr>
            <a:ln>
              <a:solidFill>
                <a:schemeClr val="accent1"/>
              </a:solidFill>
            </a:ln>
          </c:spPr>
        </c:majorGridlines>
        <c:numFmt formatCode="#,##0_ " sourceLinked="1"/>
        <c:majorTickMark val="out"/>
        <c:minorTickMark val="none"/>
        <c:tickLblPos val="nextTo"/>
        <c:spPr>
          <a:ln>
            <a:noFill/>
          </a:ln>
        </c:spPr>
        <c:txPr>
          <a:bodyPr/>
          <a:lstStyle/>
          <a:p>
            <a:pPr>
              <a:defRPr sz="2000" b="1" baseline="0"/>
            </a:pPr>
            <a:endParaRPr lang="zh-TW"/>
          </a:p>
        </c:txPr>
        <c:crossAx val="207166464"/>
        <c:crosses val="autoZero"/>
        <c:crossBetween val="between"/>
        <c:majorUnit val="2500000"/>
      </c:valAx>
      <c:spPr>
        <a:noFill/>
        <a:ln>
          <a:noFill/>
        </a:ln>
      </c:spPr>
    </c:plotArea>
    <c:plotVisOnly val="1"/>
    <c:dispBlanksAs val="gap"/>
    <c:showDLblsOverMax val="0"/>
  </c:chart>
  <c:spPr>
    <a:noFill/>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174562554680665"/>
          <c:y val="8.1195278578761576E-2"/>
          <c:w val="0.83658770778652669"/>
          <c:h val="0.80741971362379339"/>
        </c:manualLayout>
      </c:layout>
      <c:lineChart>
        <c:grouping val="standard"/>
        <c:varyColors val="0"/>
        <c:ser>
          <c:idx val="0"/>
          <c:order val="0"/>
          <c:dLbls>
            <c:dLbl>
              <c:idx val="0"/>
              <c:layout>
                <c:manualLayout>
                  <c:x val="-0.14067102461248948"/>
                  <c:y val="1.9767140378998682E-2"/>
                </c:manualLayout>
              </c:layout>
              <c:showLegendKey val="0"/>
              <c:showVal val="1"/>
              <c:showCatName val="0"/>
              <c:showSerName val="0"/>
              <c:showPercent val="0"/>
              <c:showBubbleSize val="0"/>
            </c:dLbl>
            <c:dLbl>
              <c:idx val="1"/>
              <c:layout>
                <c:manualLayout>
                  <c:x val="1.7505323626999456E-2"/>
                  <c:y val="3.6660063056597665E-3"/>
                </c:manualLayout>
              </c:layout>
              <c:showLegendKey val="0"/>
              <c:showVal val="1"/>
              <c:showCatName val="0"/>
              <c:showSerName val="0"/>
              <c:showPercent val="0"/>
              <c:showBubbleSize val="0"/>
            </c:dLbl>
            <c:dLbl>
              <c:idx val="2"/>
              <c:layout>
                <c:manualLayout>
                  <c:x val="-2.9876689942059131E-3"/>
                  <c:y val="5.8196999583156064E-2"/>
                </c:manualLayout>
              </c:layout>
              <c:spPr/>
              <c:txPr>
                <a:bodyPr/>
                <a:lstStyle/>
                <a:p>
                  <a:pPr>
                    <a:defRPr sz="1800" b="1"/>
                  </a:pPr>
                  <a:endParaRPr lang="zh-TW"/>
                </a:p>
              </c:txPr>
              <c:showLegendKey val="0"/>
              <c:showVal val="1"/>
              <c:showCatName val="0"/>
              <c:showSerName val="0"/>
              <c:showPercent val="0"/>
              <c:showBubbleSize val="0"/>
            </c:dLbl>
            <c:txPr>
              <a:bodyPr/>
              <a:lstStyle/>
              <a:p>
                <a:pPr>
                  <a:defRPr sz="1800"/>
                </a:pPr>
                <a:endParaRPr lang="zh-TW"/>
              </a:p>
            </c:txPr>
            <c:showLegendKey val="0"/>
            <c:showVal val="1"/>
            <c:showCatName val="0"/>
            <c:showSerName val="0"/>
            <c:showPercent val="0"/>
            <c:showBubbleSize val="0"/>
            <c:showLeaderLines val="0"/>
          </c:dLbls>
          <c:cat>
            <c:strRef>
              <c:f>圖表!$B$42:$D$42</c:f>
              <c:strCache>
                <c:ptCount val="3"/>
                <c:pt idx="0">
                  <c:v>4Q20</c:v>
                </c:pt>
                <c:pt idx="1">
                  <c:v>3Q21</c:v>
                </c:pt>
                <c:pt idx="2">
                  <c:v>4Q21</c:v>
                </c:pt>
              </c:strCache>
            </c:strRef>
          </c:cat>
          <c:val>
            <c:numRef>
              <c:f>圖表!$B$43:$D$43</c:f>
              <c:numCache>
                <c:formatCode>0.00%</c:formatCode>
                <c:ptCount val="3"/>
                <c:pt idx="0">
                  <c:v>5.804224677704057E-2</c:v>
                </c:pt>
                <c:pt idx="1">
                  <c:v>6.4792338672752303E-2</c:v>
                </c:pt>
                <c:pt idx="2">
                  <c:v>5.6555495790532588E-2</c:v>
                </c:pt>
              </c:numCache>
            </c:numRef>
          </c:val>
          <c:smooth val="0"/>
        </c:ser>
        <c:dLbls>
          <c:showLegendKey val="0"/>
          <c:showVal val="0"/>
          <c:showCatName val="0"/>
          <c:showSerName val="0"/>
          <c:showPercent val="0"/>
          <c:showBubbleSize val="0"/>
        </c:dLbls>
        <c:marker val="1"/>
        <c:smooth val="0"/>
        <c:axId val="135284224"/>
        <c:axId val="207586432"/>
      </c:lineChart>
      <c:catAx>
        <c:axId val="135284224"/>
        <c:scaling>
          <c:orientation val="minMax"/>
        </c:scaling>
        <c:delete val="0"/>
        <c:axPos val="b"/>
        <c:majorTickMark val="out"/>
        <c:minorTickMark val="none"/>
        <c:tickLblPos val="nextTo"/>
        <c:spPr>
          <a:ln>
            <a:solidFill>
              <a:schemeClr val="accent1"/>
            </a:solidFill>
          </a:ln>
        </c:spPr>
        <c:txPr>
          <a:bodyPr/>
          <a:lstStyle/>
          <a:p>
            <a:pPr>
              <a:defRPr sz="1800" b="1"/>
            </a:pPr>
            <a:endParaRPr lang="zh-TW"/>
          </a:p>
        </c:txPr>
        <c:crossAx val="207586432"/>
        <c:crosses val="autoZero"/>
        <c:auto val="1"/>
        <c:lblAlgn val="ctr"/>
        <c:lblOffset val="100"/>
        <c:noMultiLvlLbl val="0"/>
      </c:catAx>
      <c:valAx>
        <c:axId val="207586432"/>
        <c:scaling>
          <c:orientation val="minMax"/>
          <c:max val="6.6000000000000017E-2"/>
          <c:min val="4.200000000000001E-2"/>
        </c:scaling>
        <c:delete val="0"/>
        <c:axPos val="l"/>
        <c:majorGridlines>
          <c:spPr>
            <a:ln>
              <a:solidFill>
                <a:schemeClr val="accent1"/>
              </a:solidFill>
            </a:ln>
          </c:spPr>
        </c:majorGridlines>
        <c:numFmt formatCode="0.00%" sourceLinked="1"/>
        <c:majorTickMark val="out"/>
        <c:minorTickMark val="none"/>
        <c:tickLblPos val="nextTo"/>
        <c:spPr>
          <a:ln>
            <a:noFill/>
          </a:ln>
        </c:spPr>
        <c:txPr>
          <a:bodyPr/>
          <a:lstStyle/>
          <a:p>
            <a:pPr>
              <a:defRPr sz="1800" b="1"/>
            </a:pPr>
            <a:endParaRPr lang="zh-TW"/>
          </a:p>
        </c:txPr>
        <c:crossAx val="135284224"/>
        <c:crosses val="autoZero"/>
        <c:crossBetween val="between"/>
        <c:majorUnit val="4.000000000000001E-3"/>
      </c:valAx>
      <c:spPr>
        <a:ln>
          <a:noFill/>
        </a:ln>
      </c:spPr>
    </c:plotArea>
    <c:plotVisOnly val="1"/>
    <c:dispBlanksAs val="gap"/>
    <c:showDLblsOverMax val="0"/>
  </c:chart>
  <c:spPr>
    <a:ln>
      <a:noFill/>
    </a:ln>
  </c:spPr>
  <c:txPr>
    <a:bodyPr/>
    <a:lstStyle/>
    <a:p>
      <a:pPr>
        <a:defRPr sz="160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070214534292706"/>
          <c:y val="4.9482402795992794E-2"/>
          <c:w val="0.81425405266393602"/>
          <c:h val="0.8372019521306876"/>
        </c:manualLayout>
      </c:layout>
      <c:lineChart>
        <c:grouping val="stacked"/>
        <c:varyColors val="0"/>
        <c:ser>
          <c:idx val="0"/>
          <c:order val="0"/>
          <c:tx>
            <c:strRef>
              <c:f>圖表!$J$43</c:f>
              <c:strCache>
                <c:ptCount val="1"/>
                <c:pt idx="0">
                  <c:v>毛利率</c:v>
                </c:pt>
              </c:strCache>
            </c:strRef>
          </c:tx>
          <c:dLbls>
            <c:dLbl>
              <c:idx val="0"/>
              <c:layout>
                <c:manualLayout>
                  <c:x val="-0.14991037410646252"/>
                  <c:y val="1.1454304167035301E-2"/>
                </c:manualLayout>
              </c:layout>
              <c:showLegendKey val="0"/>
              <c:showVal val="1"/>
              <c:showCatName val="0"/>
              <c:showSerName val="0"/>
              <c:showPercent val="0"/>
              <c:showBubbleSize val="0"/>
            </c:dLbl>
            <c:dLbl>
              <c:idx val="1"/>
              <c:layout>
                <c:manualLayout>
                  <c:x val="-4.2118174158789117E-3"/>
                  <c:y val="3.3597401260644831E-2"/>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0" baseline="0"/>
                </a:pPr>
                <a:endParaRPr lang="zh-TW"/>
              </a:p>
            </c:txPr>
            <c:showLegendKey val="0"/>
            <c:showVal val="1"/>
            <c:showCatName val="0"/>
            <c:showSerName val="0"/>
            <c:showPercent val="0"/>
            <c:showBubbleSize val="0"/>
            <c:showLeaderLines val="0"/>
          </c:dLbls>
          <c:cat>
            <c:numRef>
              <c:f>圖表!$K$42:$L$42</c:f>
              <c:numCache>
                <c:formatCode>General</c:formatCode>
                <c:ptCount val="2"/>
                <c:pt idx="0">
                  <c:v>2020</c:v>
                </c:pt>
                <c:pt idx="1">
                  <c:v>2021</c:v>
                </c:pt>
              </c:numCache>
            </c:numRef>
          </c:cat>
          <c:val>
            <c:numRef>
              <c:f>圖表!$K$43:$L$43</c:f>
              <c:numCache>
                <c:formatCode>0.00%</c:formatCode>
                <c:ptCount val="2"/>
                <c:pt idx="0">
                  <c:v>4.9359417591477987E-2</c:v>
                </c:pt>
                <c:pt idx="1">
                  <c:v>5.7921021239993931E-2</c:v>
                </c:pt>
              </c:numCache>
            </c:numRef>
          </c:val>
          <c:smooth val="0"/>
        </c:ser>
        <c:dLbls>
          <c:showLegendKey val="0"/>
          <c:showVal val="0"/>
          <c:showCatName val="0"/>
          <c:showSerName val="0"/>
          <c:showPercent val="0"/>
          <c:showBubbleSize val="0"/>
        </c:dLbls>
        <c:marker val="1"/>
        <c:smooth val="0"/>
        <c:axId val="135505408"/>
        <c:axId val="207588160"/>
      </c:lineChart>
      <c:catAx>
        <c:axId val="135505408"/>
        <c:scaling>
          <c:orientation val="minMax"/>
        </c:scaling>
        <c:delete val="0"/>
        <c:axPos val="b"/>
        <c:numFmt formatCode="General" sourceLinked="1"/>
        <c:majorTickMark val="out"/>
        <c:minorTickMark val="none"/>
        <c:tickLblPos val="nextTo"/>
        <c:spPr>
          <a:ln>
            <a:solidFill>
              <a:schemeClr val="accent1"/>
            </a:solidFill>
          </a:ln>
        </c:spPr>
        <c:txPr>
          <a:bodyPr/>
          <a:lstStyle/>
          <a:p>
            <a:pPr>
              <a:defRPr sz="2000" b="1" i="0" baseline="0"/>
            </a:pPr>
            <a:endParaRPr lang="zh-TW"/>
          </a:p>
        </c:txPr>
        <c:crossAx val="207588160"/>
        <c:crosses val="autoZero"/>
        <c:auto val="1"/>
        <c:lblAlgn val="ctr"/>
        <c:lblOffset val="100"/>
        <c:noMultiLvlLbl val="0"/>
      </c:catAx>
      <c:valAx>
        <c:axId val="207588160"/>
        <c:scaling>
          <c:orientation val="minMax"/>
          <c:max val="5.9000000000000011E-2"/>
          <c:min val="4.1000000000000009E-2"/>
        </c:scaling>
        <c:delete val="0"/>
        <c:axPos val="l"/>
        <c:majorGridlines>
          <c:spPr>
            <a:ln>
              <a:solidFill>
                <a:schemeClr val="accent1"/>
              </a:solidFill>
            </a:ln>
          </c:spPr>
        </c:majorGridlines>
        <c:numFmt formatCode="0.00%" sourceLinked="1"/>
        <c:majorTickMark val="out"/>
        <c:minorTickMark val="none"/>
        <c:tickLblPos val="nextTo"/>
        <c:spPr>
          <a:ln>
            <a:noFill/>
          </a:ln>
        </c:spPr>
        <c:txPr>
          <a:bodyPr/>
          <a:lstStyle/>
          <a:p>
            <a:pPr>
              <a:defRPr sz="1800" b="1" i="0" baseline="0"/>
            </a:pPr>
            <a:endParaRPr lang="zh-TW"/>
          </a:p>
        </c:txPr>
        <c:crossAx val="135505408"/>
        <c:crosses val="autoZero"/>
        <c:crossBetween val="between"/>
        <c:majorUnit val="3.0000000000000009E-3"/>
      </c:valAx>
      <c:spPr>
        <a:ln>
          <a:noFill/>
        </a:ln>
      </c:spPr>
    </c:plotArea>
    <c:plotVisOnly val="1"/>
    <c:dispBlanksAs val="zero"/>
    <c:showDLblsOverMax val="0"/>
  </c:chart>
  <c:spPr>
    <a:ln>
      <a:no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87014781047106"/>
          <c:y val="8.4128901309075271E-2"/>
          <c:w val="0.85335148731408572"/>
          <c:h val="0.80976013414989789"/>
        </c:manualLayout>
      </c:layout>
      <c:barChart>
        <c:barDir val="col"/>
        <c:grouping val="clustered"/>
        <c:varyColors val="0"/>
        <c:ser>
          <c:idx val="0"/>
          <c:order val="0"/>
          <c:spPr>
            <a:effectLst>
              <a:outerShdw dist="38100" sx="1000" sy="1000" algn="tl" rotWithShape="0">
                <a:prstClr val="black"/>
              </a:outerShdw>
            </a:effectLst>
          </c:spPr>
          <c:invertIfNegative val="0"/>
          <c:dPt>
            <c:idx val="0"/>
            <c:invertIfNegative val="0"/>
            <c:bubble3D val="0"/>
            <c:spPr>
              <a:solidFill>
                <a:srgbClr val="61C5DC"/>
              </a:solidFill>
              <a:effectLst>
                <a:outerShdw dist="38100" sx="1000" sy="1000" algn="tl" rotWithShape="0">
                  <a:prstClr val="black"/>
                </a:outerShdw>
              </a:effectLst>
            </c:spPr>
          </c:dPt>
          <c:dPt>
            <c:idx val="1"/>
            <c:invertIfNegative val="0"/>
            <c:bubble3D val="0"/>
            <c:spPr>
              <a:solidFill>
                <a:srgbClr val="61C5DC"/>
              </a:solidFill>
              <a:effectLst>
                <a:outerShdw dist="38100" sx="1000" sy="1000" algn="tl" rotWithShape="0">
                  <a:prstClr val="black"/>
                </a:outerShdw>
              </a:effectLst>
            </c:spPr>
          </c:dPt>
          <c:dPt>
            <c:idx val="2"/>
            <c:invertIfNegative val="0"/>
            <c:bubble3D val="0"/>
            <c:spPr>
              <a:solidFill>
                <a:srgbClr val="046EC4"/>
              </a:solidFill>
              <a:effectLst>
                <a:outerShdw dist="38100" sx="1000" sy="1000" algn="tl" rotWithShape="0">
                  <a:prstClr val="black"/>
                </a:outerShdw>
              </a:effectLst>
            </c:spPr>
          </c:dPt>
          <c:dLbls>
            <c:dLbl>
              <c:idx val="0"/>
              <c:layout>
                <c:manualLayout>
                  <c:x val="-4.4135930377121234E-4"/>
                  <c:y val="8.6672078777423091E-3"/>
                </c:manualLayout>
              </c:layout>
              <c:showLegendKey val="0"/>
              <c:showVal val="1"/>
              <c:showCatName val="0"/>
              <c:showSerName val="0"/>
              <c:showPercent val="0"/>
              <c:showBubbleSize val="0"/>
            </c:dLbl>
            <c:dLbl>
              <c:idx val="1"/>
              <c:layout>
                <c:manualLayout>
                  <c:x val="-2.2620527697195746E-3"/>
                  <c:y val="-2.0412204164327253E-2"/>
                </c:manualLayout>
              </c:layout>
              <c:showLegendKey val="0"/>
              <c:showVal val="1"/>
              <c:showCatName val="0"/>
              <c:showSerName val="0"/>
              <c:showPercent val="0"/>
              <c:showBubbleSize val="0"/>
            </c:dLbl>
            <c:dLbl>
              <c:idx val="2"/>
              <c:layout>
                <c:manualLayout>
                  <c:x val="1.137342342496965E-2"/>
                  <c:y val="1.7351782440673896E-2"/>
                </c:manualLayout>
              </c:layout>
              <c:showLegendKey val="0"/>
              <c:showVal val="1"/>
              <c:showCatName val="0"/>
              <c:showSerName val="0"/>
              <c:showPercent val="0"/>
              <c:showBubbleSize val="0"/>
            </c:dLbl>
            <c:txPr>
              <a:bodyPr/>
              <a:lstStyle/>
              <a:p>
                <a:pPr>
                  <a:defRPr sz="1800" b="0" i="0" baseline="0"/>
                </a:pPr>
                <a:endParaRPr lang="zh-TW"/>
              </a:p>
            </c:txPr>
            <c:showLegendKey val="0"/>
            <c:showVal val="1"/>
            <c:showCatName val="0"/>
            <c:showSerName val="0"/>
            <c:showPercent val="0"/>
            <c:showBubbleSize val="0"/>
            <c:showLeaderLines val="0"/>
          </c:dLbls>
          <c:cat>
            <c:strRef>
              <c:f>圖表!$B$23:$D$23</c:f>
              <c:strCache>
                <c:ptCount val="3"/>
                <c:pt idx="0">
                  <c:v>4Q20</c:v>
                </c:pt>
                <c:pt idx="1">
                  <c:v>3Q21</c:v>
                </c:pt>
                <c:pt idx="2">
                  <c:v>4Q21</c:v>
                </c:pt>
              </c:strCache>
            </c:strRef>
          </c:cat>
          <c:val>
            <c:numRef>
              <c:f>圖表!$B$24:$D$24</c:f>
              <c:numCache>
                <c:formatCode>#,##0.00_ </c:formatCode>
                <c:ptCount val="3"/>
                <c:pt idx="0">
                  <c:v>0.69</c:v>
                </c:pt>
                <c:pt idx="1">
                  <c:v>1.18</c:v>
                </c:pt>
                <c:pt idx="2">
                  <c:v>0.73</c:v>
                </c:pt>
              </c:numCache>
            </c:numRef>
          </c:val>
        </c:ser>
        <c:dLbls>
          <c:showLegendKey val="0"/>
          <c:showVal val="0"/>
          <c:showCatName val="0"/>
          <c:showSerName val="0"/>
          <c:showPercent val="0"/>
          <c:showBubbleSize val="0"/>
        </c:dLbls>
        <c:gapWidth val="150"/>
        <c:axId val="207451648"/>
        <c:axId val="207589312"/>
      </c:barChart>
      <c:catAx>
        <c:axId val="207451648"/>
        <c:scaling>
          <c:orientation val="minMax"/>
        </c:scaling>
        <c:delete val="0"/>
        <c:axPos val="b"/>
        <c:majorTickMark val="out"/>
        <c:minorTickMark val="none"/>
        <c:tickLblPos val="nextTo"/>
        <c:spPr>
          <a:ln>
            <a:noFill/>
          </a:ln>
        </c:spPr>
        <c:txPr>
          <a:bodyPr/>
          <a:lstStyle/>
          <a:p>
            <a:pPr>
              <a:defRPr sz="2000" b="1" i="0" baseline="0"/>
            </a:pPr>
            <a:endParaRPr lang="zh-TW"/>
          </a:p>
        </c:txPr>
        <c:crossAx val="207589312"/>
        <c:crosses val="autoZero"/>
        <c:auto val="1"/>
        <c:lblAlgn val="ctr"/>
        <c:lblOffset val="100"/>
        <c:noMultiLvlLbl val="0"/>
      </c:catAx>
      <c:valAx>
        <c:axId val="207589312"/>
        <c:scaling>
          <c:orientation val="minMax"/>
          <c:max val="1.2"/>
          <c:min val="0.2"/>
        </c:scaling>
        <c:delete val="0"/>
        <c:axPos val="l"/>
        <c:majorGridlines>
          <c:spPr>
            <a:ln>
              <a:solidFill>
                <a:schemeClr val="accent1"/>
              </a:solidFill>
            </a:ln>
          </c:spPr>
        </c:majorGridlines>
        <c:numFmt formatCode="#,##0.00_ " sourceLinked="1"/>
        <c:majorTickMark val="out"/>
        <c:minorTickMark val="none"/>
        <c:tickLblPos val="nextTo"/>
        <c:spPr>
          <a:ln>
            <a:noFill/>
          </a:ln>
        </c:spPr>
        <c:txPr>
          <a:bodyPr/>
          <a:lstStyle/>
          <a:p>
            <a:pPr>
              <a:defRPr sz="2000" b="1" i="0" baseline="0"/>
            </a:pPr>
            <a:endParaRPr lang="zh-TW"/>
          </a:p>
        </c:txPr>
        <c:crossAx val="207451648"/>
        <c:crosses val="autoZero"/>
        <c:crossBetween val="between"/>
        <c:majorUnit val="0.2"/>
      </c:valAx>
      <c:spPr>
        <a:noFill/>
        <a:ln w="25400">
          <a:noFill/>
        </a:ln>
      </c:spPr>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6006190612524918"/>
          <c:y val="3.7991000970483579E-2"/>
          <c:w val="0.83004212509553688"/>
          <c:h val="0.88068244120125327"/>
        </c:manualLayout>
      </c:layout>
      <c:barChart>
        <c:barDir val="col"/>
        <c:grouping val="clustered"/>
        <c:varyColors val="0"/>
        <c:ser>
          <c:idx val="0"/>
          <c:order val="0"/>
          <c:tx>
            <c:strRef>
              <c:f>圖表!$A$64</c:f>
              <c:strCache>
                <c:ptCount val="1"/>
                <c:pt idx="0">
                  <c:v>EPS</c:v>
                </c:pt>
              </c:strCache>
            </c:strRef>
          </c:tx>
          <c:invertIfNegative val="0"/>
          <c:dPt>
            <c:idx val="0"/>
            <c:invertIfNegative val="0"/>
            <c:bubble3D val="0"/>
            <c:spPr>
              <a:solidFill>
                <a:srgbClr val="61C5DC"/>
              </a:solidFill>
            </c:spPr>
          </c:dPt>
          <c:dPt>
            <c:idx val="1"/>
            <c:invertIfNegative val="0"/>
            <c:bubble3D val="0"/>
            <c:spPr>
              <a:solidFill>
                <a:srgbClr val="046EC4"/>
              </a:solidFill>
            </c:spPr>
          </c:dPt>
          <c:dLbls>
            <c:dLbl>
              <c:idx val="0"/>
              <c:layout>
                <c:manualLayout>
                  <c:x val="-3.3754700293520696E-3"/>
                  <c:y val="9.8707706327309068E-3"/>
                </c:manualLayout>
              </c:layout>
              <c:showLegendKey val="0"/>
              <c:showVal val="1"/>
              <c:showCatName val="0"/>
              <c:showSerName val="0"/>
              <c:showPercent val="0"/>
              <c:showBubbleSize val="0"/>
            </c:dLbl>
            <c:dLbl>
              <c:idx val="1"/>
              <c:layout>
                <c:manualLayout>
                  <c:x val="6.2367860027630773E-3"/>
                  <c:y val="2.419752804150543E-2"/>
                </c:manualLayout>
              </c:layout>
              <c:spPr/>
              <c:txPr>
                <a:bodyPr/>
                <a:lstStyle/>
                <a:p>
                  <a:pPr>
                    <a:defRPr sz="2000" b="1" baseline="0"/>
                  </a:pPr>
                  <a:endParaRPr lang="zh-TW"/>
                </a:p>
              </c:txPr>
              <c:showLegendKey val="0"/>
              <c:showVal val="1"/>
              <c:showCatName val="0"/>
              <c:showSerName val="0"/>
              <c:showPercent val="0"/>
              <c:showBubbleSize val="0"/>
            </c:dLbl>
            <c:txPr>
              <a:bodyPr/>
              <a:lstStyle/>
              <a:p>
                <a:pPr>
                  <a:defRPr sz="2000" b="0" baseline="0"/>
                </a:pPr>
                <a:endParaRPr lang="zh-TW"/>
              </a:p>
            </c:txPr>
            <c:showLegendKey val="0"/>
            <c:showVal val="1"/>
            <c:showCatName val="0"/>
            <c:showSerName val="0"/>
            <c:showPercent val="0"/>
            <c:showBubbleSize val="0"/>
            <c:showLeaderLines val="0"/>
          </c:dLbls>
          <c:cat>
            <c:numRef>
              <c:f>圖表!$B$63:$C$63</c:f>
              <c:numCache>
                <c:formatCode>General</c:formatCode>
                <c:ptCount val="2"/>
                <c:pt idx="0">
                  <c:v>2020</c:v>
                </c:pt>
                <c:pt idx="1">
                  <c:v>2021</c:v>
                </c:pt>
              </c:numCache>
            </c:numRef>
          </c:cat>
          <c:val>
            <c:numRef>
              <c:f>圖表!$B$64:$C$64</c:f>
              <c:numCache>
                <c:formatCode>#,##0.00_ </c:formatCode>
                <c:ptCount val="2"/>
                <c:pt idx="0">
                  <c:v>1.58</c:v>
                </c:pt>
                <c:pt idx="1">
                  <c:v>3.24</c:v>
                </c:pt>
              </c:numCache>
            </c:numRef>
          </c:val>
        </c:ser>
        <c:dLbls>
          <c:showLegendKey val="0"/>
          <c:showVal val="0"/>
          <c:showCatName val="0"/>
          <c:showSerName val="0"/>
          <c:showPercent val="0"/>
          <c:showBubbleSize val="0"/>
        </c:dLbls>
        <c:gapWidth val="150"/>
        <c:axId val="207452160"/>
        <c:axId val="207592192"/>
      </c:barChart>
      <c:catAx>
        <c:axId val="207452160"/>
        <c:scaling>
          <c:orientation val="minMax"/>
        </c:scaling>
        <c:delete val="0"/>
        <c:axPos val="b"/>
        <c:numFmt formatCode="General" sourceLinked="1"/>
        <c:majorTickMark val="out"/>
        <c:minorTickMark val="none"/>
        <c:tickLblPos val="nextTo"/>
        <c:spPr>
          <a:ln>
            <a:noFill/>
          </a:ln>
        </c:spPr>
        <c:txPr>
          <a:bodyPr/>
          <a:lstStyle/>
          <a:p>
            <a:pPr>
              <a:defRPr sz="2000" b="1" i="0" baseline="0"/>
            </a:pPr>
            <a:endParaRPr lang="zh-TW"/>
          </a:p>
        </c:txPr>
        <c:crossAx val="207592192"/>
        <c:crosses val="autoZero"/>
        <c:auto val="1"/>
        <c:lblAlgn val="ctr"/>
        <c:lblOffset val="0"/>
        <c:noMultiLvlLbl val="0"/>
      </c:catAx>
      <c:valAx>
        <c:axId val="207592192"/>
        <c:scaling>
          <c:orientation val="minMax"/>
          <c:max val="3.4"/>
          <c:min val="0.9"/>
        </c:scaling>
        <c:delete val="0"/>
        <c:axPos val="l"/>
        <c:majorGridlines>
          <c:spPr>
            <a:ln>
              <a:solidFill>
                <a:schemeClr val="accent1"/>
              </a:solidFill>
            </a:ln>
          </c:spPr>
        </c:majorGridlines>
        <c:numFmt formatCode="#,##0.00_ " sourceLinked="1"/>
        <c:majorTickMark val="out"/>
        <c:minorTickMark val="none"/>
        <c:tickLblPos val="nextTo"/>
        <c:spPr>
          <a:ln>
            <a:noFill/>
          </a:ln>
        </c:spPr>
        <c:txPr>
          <a:bodyPr/>
          <a:lstStyle/>
          <a:p>
            <a:pPr>
              <a:defRPr sz="2000" b="1" i="0" baseline="0"/>
            </a:pPr>
            <a:endParaRPr lang="zh-TW"/>
          </a:p>
        </c:txPr>
        <c:crossAx val="207452160"/>
        <c:crosses val="autoZero"/>
        <c:crossBetween val="between"/>
        <c:majorUnit val="0.5"/>
      </c:valAx>
      <c:spPr>
        <a:noFill/>
        <a:ln w="25400">
          <a:noFill/>
        </a:ln>
      </c:spPr>
    </c:plotArea>
    <c:plotVisOnly val="1"/>
    <c:dispBlanksAs val="gap"/>
    <c:showDLblsOverMax val="0"/>
  </c:chart>
  <c:spPr>
    <a:noFill/>
    <a:ln>
      <a:noFill/>
    </a:ln>
  </c:spPr>
  <c:externalData r:id="rId2">
    <c:autoUpdate val="0"/>
  </c:externalData>
  <c:userShapes r:id="rId3"/>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7D236B-15CB-4A33-B6C2-8CCC475D39D1}" type="doc">
      <dgm:prSet loTypeId="urn:microsoft.com/office/officeart/2009/3/layout/CircleRelationship" loCatId="relationship" qsTypeId="urn:microsoft.com/office/officeart/2005/8/quickstyle/simple3" qsCatId="simple" csTypeId="urn:microsoft.com/office/officeart/2005/8/colors/accent1_2" csCatId="accent1" phldr="1"/>
      <dgm:spPr/>
      <dgm:t>
        <a:bodyPr/>
        <a:lstStyle/>
        <a:p>
          <a:endParaRPr lang="zh-CN" altLang="en-US"/>
        </a:p>
      </dgm:t>
    </dgm:pt>
    <dgm:pt modelId="{43211DA2-ED3D-4B03-9980-02B9AFF7C376}">
      <dgm:prSet phldrT="[文字]" custT="1"/>
      <dgm:spPr/>
      <dgm:t>
        <a:bodyPr/>
        <a:lstStyle/>
        <a:p>
          <a:pPr algn="ctr">
            <a:lnSpc>
              <a:spcPct val="90000"/>
            </a:lnSpc>
          </a:pPr>
          <a:r>
            <a:rPr lang="zh-TW" altLang="en-US" sz="1300" b="1" dirty="0">
              <a:latin typeface="標楷體" pitchFamily="65" charset="-120"/>
              <a:ea typeface="標楷體" pitchFamily="65" charset="-120"/>
              <a:cs typeface="Arial Unicode MS" pitchFamily="34" charset="-120"/>
            </a:rPr>
            <a:t>乙太網路</a:t>
          </a:r>
          <a:r>
            <a:rPr lang="en-US" altLang="zh-TW" sz="1300" b="1" dirty="0">
              <a:latin typeface="標楷體" pitchFamily="65" charset="-120"/>
              <a:ea typeface="標楷體" pitchFamily="65" charset="-120"/>
              <a:cs typeface="Arial Unicode MS" pitchFamily="34" charset="-120"/>
            </a:rPr>
            <a:t>/</a:t>
          </a:r>
          <a:r>
            <a:rPr lang="zh-TW" altLang="en-US" sz="1300" b="1" dirty="0">
              <a:latin typeface="標楷體" pitchFamily="65" charset="-120"/>
              <a:ea typeface="標楷體" pitchFamily="65" charset="-120"/>
              <a:cs typeface="Arial Unicode MS" pitchFamily="34" charset="-120"/>
            </a:rPr>
            <a:t>交換機</a:t>
          </a:r>
          <a:endParaRPr lang="en-US" altLang="zh-TW" sz="1300" b="1" dirty="0">
            <a:latin typeface="標楷體" pitchFamily="65" charset="-120"/>
            <a:ea typeface="標楷體" pitchFamily="65" charset="-120"/>
            <a:cs typeface="Arial Unicode MS" pitchFamily="34" charset="-120"/>
          </a:endParaRPr>
        </a:p>
        <a:p>
          <a:pPr algn="l">
            <a:lnSpc>
              <a:spcPct val="100000"/>
            </a:lnSpc>
          </a:pPr>
          <a:r>
            <a:rPr lang="en-US" altLang="zh-CN" sz="1100" dirty="0">
              <a:latin typeface="標楷體" pitchFamily="65" charset="-120"/>
              <a:ea typeface="標楷體" pitchFamily="65" charset="-120"/>
              <a:cs typeface="Arial Unicode MS" pitchFamily="34" charset="-120"/>
            </a:rPr>
            <a:t>APA, Gateway, </a:t>
          </a:r>
          <a:r>
            <a:rPr lang="en-US" altLang="zh-CN" sz="1100" dirty="0" smtClean="0">
              <a:latin typeface="標楷體" pitchFamily="65" charset="-120"/>
              <a:ea typeface="標楷體" pitchFamily="65" charset="-120"/>
              <a:cs typeface="Arial Unicode MS" pitchFamily="34" charset="-120"/>
            </a:rPr>
            <a:t>ADAS, </a:t>
          </a:r>
          <a:r>
            <a:rPr lang="en-US" altLang="zh-CN" sz="1100" dirty="0">
              <a:latin typeface="標楷體" pitchFamily="65" charset="-120"/>
              <a:ea typeface="標楷體" pitchFamily="65" charset="-120"/>
              <a:cs typeface="Arial Unicode MS" pitchFamily="34" charset="-120"/>
            </a:rPr>
            <a:t>IVI, </a:t>
          </a:r>
          <a:r>
            <a:rPr lang="en-US" altLang="zh-CN" sz="1100" dirty="0" smtClean="0">
              <a:latin typeface="標楷體" pitchFamily="65" charset="-120"/>
              <a:ea typeface="標楷體" pitchFamily="65" charset="-120"/>
              <a:cs typeface="Arial Unicode MS" pitchFamily="34" charset="-120"/>
            </a:rPr>
            <a:t>T-BOX</a:t>
          </a:r>
          <a:r>
            <a:rPr lang="en-US" altLang="zh-CN" sz="1100" dirty="0">
              <a:latin typeface="標楷體" pitchFamily="65" charset="-120"/>
              <a:ea typeface="標楷體" pitchFamily="65" charset="-120"/>
              <a:cs typeface="Arial Unicode MS" pitchFamily="34" charset="-120"/>
            </a:rPr>
            <a:t>, Power Control</a:t>
          </a:r>
        </a:p>
        <a:p>
          <a:pPr algn="l">
            <a:lnSpc>
              <a:spcPct val="100000"/>
            </a:lnSpc>
          </a:pPr>
          <a:r>
            <a:rPr lang="en-US" altLang="zh-CN" sz="1100" dirty="0">
              <a:solidFill>
                <a:srgbClr val="FF0000"/>
              </a:solidFill>
              <a:latin typeface="標楷體" pitchFamily="65" charset="-120"/>
              <a:ea typeface="標楷體" pitchFamily="65" charset="-120"/>
              <a:cs typeface="Arial Unicode MS" pitchFamily="34" charset="-120"/>
            </a:rPr>
            <a:t>MP: </a:t>
          </a:r>
          <a:r>
            <a:rPr lang="en-US" altLang="zh-CN" sz="1100" dirty="0" smtClean="0">
              <a:solidFill>
                <a:srgbClr val="FF0000"/>
              </a:solidFill>
              <a:latin typeface="標楷體" pitchFamily="65" charset="-120"/>
              <a:ea typeface="標楷體" pitchFamily="65" charset="-120"/>
              <a:cs typeface="Arial Unicode MS" pitchFamily="34" charset="-120"/>
            </a:rPr>
            <a:t>6, </a:t>
          </a:r>
          <a:r>
            <a:rPr lang="en-US" altLang="zh-CN" sz="1100" dirty="0">
              <a:solidFill>
                <a:srgbClr val="FF0000"/>
              </a:solidFill>
              <a:latin typeface="標楷體" pitchFamily="65" charset="-120"/>
              <a:ea typeface="標楷體" pitchFamily="65" charset="-120"/>
              <a:cs typeface="Arial Unicode MS" pitchFamily="34" charset="-120"/>
            </a:rPr>
            <a:t>Design-In: </a:t>
          </a:r>
          <a:r>
            <a:rPr lang="en-US" altLang="zh-CN" sz="1100" dirty="0" smtClean="0">
              <a:solidFill>
                <a:srgbClr val="FF0000"/>
              </a:solidFill>
              <a:latin typeface="標楷體" pitchFamily="65" charset="-120"/>
              <a:ea typeface="標楷體" pitchFamily="65" charset="-120"/>
              <a:cs typeface="Arial Unicode MS" pitchFamily="34" charset="-120"/>
            </a:rPr>
            <a:t>8 </a:t>
          </a:r>
          <a:endParaRPr lang="en-US" altLang="zh-CN" sz="1100" dirty="0">
            <a:solidFill>
              <a:srgbClr val="FF0000"/>
            </a:solidFill>
            <a:latin typeface="標楷體" pitchFamily="65" charset="-120"/>
            <a:ea typeface="標楷體" pitchFamily="65" charset="-120"/>
            <a:cs typeface="Arial Unicode MS" pitchFamily="34" charset="-120"/>
          </a:endParaRPr>
        </a:p>
      </dgm:t>
    </dgm:pt>
    <dgm:pt modelId="{0A5DEE09-5C97-4734-8ED8-9D8F1AF0E597}" type="parTrans" cxnId="{D7A6FB52-BCCD-457D-B016-ADD2C6B0DAE3}">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CC6E27AA-AD75-42DE-8C6D-536B11ACB2E0}" type="sibTrans" cxnId="{D7A6FB52-BCCD-457D-B016-ADD2C6B0DAE3}">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3BFCB8C3-759D-4DA3-A577-0CDB9E5B27F8}">
      <dgm:prSet phldrT="[文字]" custT="1"/>
      <dgm:spPr/>
      <dgm:t>
        <a:bodyPr/>
        <a:lstStyle/>
        <a:p>
          <a:r>
            <a:rPr lang="en-US" altLang="zh-CN" sz="1300" b="1" dirty="0">
              <a:latin typeface="標楷體" pitchFamily="65" charset="-120"/>
              <a:ea typeface="標楷體" pitchFamily="65" charset="-120"/>
              <a:cs typeface="Arial Unicode MS" pitchFamily="34" charset="-120"/>
            </a:rPr>
            <a:t>TVS </a:t>
          </a:r>
          <a:r>
            <a:rPr lang="zh-TW" altLang="en-US" sz="1300" b="1" dirty="0">
              <a:latin typeface="標楷體" pitchFamily="65" charset="-120"/>
              <a:ea typeface="標楷體" pitchFamily="65" charset="-120"/>
              <a:cs typeface="Arial Unicode MS" pitchFamily="34" charset="-120"/>
            </a:rPr>
            <a:t>保護管</a:t>
          </a:r>
          <a:endParaRPr lang="en-US" altLang="zh-TW" sz="1300" b="1" dirty="0">
            <a:latin typeface="標楷體" pitchFamily="65" charset="-120"/>
            <a:ea typeface="標楷體" pitchFamily="65" charset="-120"/>
            <a:cs typeface="Arial Unicode MS" pitchFamily="34" charset="-120"/>
          </a:endParaRPr>
        </a:p>
        <a:p>
          <a:r>
            <a:rPr lang="en-US" altLang="zh-TW" sz="1100" dirty="0">
              <a:latin typeface="標楷體" pitchFamily="65" charset="-120"/>
              <a:ea typeface="標楷體" pitchFamily="65" charset="-120"/>
              <a:cs typeface="Arial Unicode MS" pitchFamily="34" charset="-120"/>
            </a:rPr>
            <a:t>Design-in: 3</a:t>
          </a:r>
          <a:endParaRPr lang="zh-CN" altLang="en-US" sz="1100" dirty="0">
            <a:latin typeface="標楷體" pitchFamily="65" charset="-120"/>
            <a:ea typeface="標楷體" pitchFamily="65" charset="-120"/>
            <a:cs typeface="Arial Unicode MS" pitchFamily="34" charset="-120"/>
          </a:endParaRPr>
        </a:p>
      </dgm:t>
    </dgm:pt>
    <dgm:pt modelId="{664BC95A-3D16-4F03-9A1A-C294381D795D}" type="parTrans" cxnId="{29E22A4A-CDFC-4667-9C34-2E7E59C9AB7C}">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36ECEC76-E3EE-4EB7-B6D4-6C13F77C6214}" type="sibTrans" cxnId="{29E22A4A-CDFC-4667-9C34-2E7E59C9AB7C}">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5122894F-6ED0-4FF2-AC74-0E3AC3D787C6}">
      <dgm:prSet phldrT="[文字]" custT="1"/>
      <dgm:spPr/>
      <dgm:t>
        <a:bodyPr/>
        <a:lstStyle/>
        <a:p>
          <a:r>
            <a:rPr lang="zh-CN" altLang="en-US" sz="1300" b="1" dirty="0">
              <a:latin typeface="標楷體" pitchFamily="65" charset="-120"/>
              <a:ea typeface="標楷體" pitchFamily="65" charset="-120"/>
              <a:cs typeface="Arial Unicode MS" pitchFamily="34" charset="-120"/>
            </a:rPr>
            <a:t>納米</a:t>
          </a:r>
          <a:r>
            <a:rPr lang="zh-CN" altLang="en-US" sz="1300" b="1" dirty="0" smtClean="0">
              <a:latin typeface="標楷體" pitchFamily="65" charset="-120"/>
              <a:ea typeface="標楷體" pitchFamily="65" charset="-120"/>
              <a:cs typeface="Arial Unicode MS" pitchFamily="34" charset="-120"/>
            </a:rPr>
            <a:t>塗層</a:t>
          </a:r>
          <a:endParaRPr lang="en-US" altLang="zh-CN" sz="1300" b="1" dirty="0" smtClean="0">
            <a:latin typeface="標楷體" pitchFamily="65" charset="-120"/>
            <a:ea typeface="標楷體" pitchFamily="65" charset="-120"/>
            <a:cs typeface="Arial Unicode MS" pitchFamily="34" charset="-120"/>
          </a:endParaRPr>
        </a:p>
        <a:p>
          <a:r>
            <a:rPr lang="en-US" altLang="zh-TW" sz="1100" dirty="0" smtClean="0">
              <a:solidFill>
                <a:srgbClr val="FF0000"/>
              </a:solidFill>
              <a:latin typeface="標楷體" pitchFamily="65" charset="-120"/>
              <a:ea typeface="標楷體" pitchFamily="65" charset="-120"/>
              <a:cs typeface="Arial Unicode MS" pitchFamily="34" charset="-120"/>
            </a:rPr>
            <a:t>Design-in</a:t>
          </a:r>
          <a:r>
            <a:rPr lang="en-US" altLang="zh-TW" sz="1100" dirty="0">
              <a:solidFill>
                <a:srgbClr val="FF0000"/>
              </a:solidFill>
              <a:latin typeface="標楷體" pitchFamily="65" charset="-120"/>
              <a:ea typeface="標楷體" pitchFamily="65" charset="-120"/>
              <a:cs typeface="Arial Unicode MS" pitchFamily="34" charset="-120"/>
            </a:rPr>
            <a:t>: </a:t>
          </a:r>
          <a:r>
            <a:rPr lang="en-US" altLang="zh-TW" sz="1100" dirty="0" smtClean="0">
              <a:solidFill>
                <a:srgbClr val="FF0000"/>
              </a:solidFill>
              <a:latin typeface="標楷體" pitchFamily="65" charset="-120"/>
              <a:ea typeface="標楷體" pitchFamily="65" charset="-120"/>
              <a:cs typeface="Arial Unicode MS" pitchFamily="34" charset="-120"/>
            </a:rPr>
            <a:t>6</a:t>
          </a:r>
          <a:endParaRPr lang="zh-CN" altLang="en-US" sz="1100" dirty="0">
            <a:solidFill>
              <a:srgbClr val="FF0000"/>
            </a:solidFill>
            <a:latin typeface="標楷體" pitchFamily="65" charset="-120"/>
            <a:ea typeface="標楷體" pitchFamily="65" charset="-120"/>
            <a:cs typeface="Arial Unicode MS" pitchFamily="34" charset="-120"/>
          </a:endParaRPr>
        </a:p>
      </dgm:t>
    </dgm:pt>
    <dgm:pt modelId="{363119C4-F25F-483A-A2A9-BE0C24BC7096}" type="parTrans" cxnId="{CAA62BCB-B62C-41D1-95C8-DCFACD6FFB0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E7F9CB9F-5C17-4326-9527-F5969196F69A}" type="sibTrans" cxnId="{CAA62BCB-B62C-41D1-95C8-DCFACD6FFB0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FF2A2D9D-C666-4E17-A4E9-B9FCD143509A}">
      <dgm:prSet custT="1"/>
      <dgm:spPr/>
      <dgm:t>
        <a:bodyPr/>
        <a:lstStyle/>
        <a:p>
          <a:r>
            <a:rPr lang="en-US" altLang="zh-TW" sz="1300" b="1" dirty="0" smtClean="0">
              <a:latin typeface="標楷體" pitchFamily="65" charset="-120"/>
              <a:ea typeface="標楷體" pitchFamily="65" charset="-120"/>
              <a:cs typeface="Arial Unicode MS" pitchFamily="34" charset="-120"/>
            </a:rPr>
            <a:t>MCU/SOC</a:t>
          </a:r>
        </a:p>
        <a:p>
          <a:r>
            <a:rPr lang="en-US" altLang="zh-CN" sz="1100" dirty="0" smtClean="0">
              <a:latin typeface="標楷體" pitchFamily="65" charset="-120"/>
              <a:ea typeface="標楷體" pitchFamily="65" charset="-120"/>
              <a:cs typeface="Arial Unicode MS" pitchFamily="34" charset="-120"/>
            </a:rPr>
            <a:t>Promotion: 3</a:t>
          </a:r>
          <a:endParaRPr lang="zh-CN" altLang="en-US" sz="1100" dirty="0">
            <a:latin typeface="標楷體" pitchFamily="65" charset="-120"/>
            <a:ea typeface="標楷體" pitchFamily="65" charset="-120"/>
            <a:cs typeface="Arial Unicode MS" pitchFamily="34" charset="-120"/>
          </a:endParaRPr>
        </a:p>
      </dgm:t>
    </dgm:pt>
    <dgm:pt modelId="{4EA884C7-A529-46BD-BD75-4461DC50A58F}" type="parTrans" cxnId="{FB0DAF5A-3AD0-4C07-81C0-EB0F89CFD12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E7F13BEE-6982-445A-8AC8-9E3B552DABB0}" type="sibTrans" cxnId="{FB0DAF5A-3AD0-4C07-81C0-EB0F89CFD120}">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A4C0CE38-BF90-44BC-89EE-B8134BF73027}">
      <dgm:prSet custT="1"/>
      <dgm:spPr/>
      <dgm:t>
        <a:bodyPr/>
        <a:lstStyle/>
        <a:p>
          <a:r>
            <a:rPr lang="zh-TW" altLang="en-US" sz="1300" b="1" dirty="0" smtClean="0">
              <a:latin typeface="標楷體" pitchFamily="65" charset="-120"/>
              <a:ea typeface="標楷體" pitchFamily="65" charset="-120"/>
              <a:cs typeface="Arial Unicode MS" pitchFamily="34" charset="-120"/>
            </a:rPr>
            <a:t>記憶體類</a:t>
          </a:r>
          <a:endParaRPr lang="en-US" altLang="zh-TW" sz="1300" b="1" dirty="0" smtClean="0">
            <a:latin typeface="標楷體" pitchFamily="65" charset="-120"/>
            <a:ea typeface="標楷體" pitchFamily="65" charset="-120"/>
            <a:cs typeface="Arial Unicode MS" pitchFamily="34" charset="-120"/>
          </a:endParaRPr>
        </a:p>
        <a:p>
          <a:r>
            <a:rPr lang="en-US" altLang="zh-CN" sz="1100" dirty="0" smtClean="0">
              <a:latin typeface="標楷體" pitchFamily="65" charset="-120"/>
              <a:ea typeface="標楷體" pitchFamily="65" charset="-120"/>
              <a:cs typeface="Arial Unicode MS" pitchFamily="34" charset="-120"/>
            </a:rPr>
            <a:t>Promotion: 4</a:t>
          </a:r>
          <a:endParaRPr lang="zh-CN" altLang="en-US" sz="1100" b="1" dirty="0">
            <a:latin typeface="標楷體" pitchFamily="65" charset="-120"/>
            <a:ea typeface="標楷體" pitchFamily="65" charset="-120"/>
            <a:cs typeface="Arial Unicode MS" pitchFamily="34" charset="-120"/>
          </a:endParaRPr>
        </a:p>
      </dgm:t>
    </dgm:pt>
    <dgm:pt modelId="{6CEE7EC7-9F71-4489-B4B0-7EC511A7880D}" type="parTrans" cxnId="{370D5FD3-1CC9-413D-BF3D-2D6FC6AE4131}">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5E61009C-FA45-4CFE-A3C9-9B17CEE7855A}" type="sibTrans" cxnId="{370D5FD3-1CC9-413D-BF3D-2D6FC6AE4131}">
      <dgm:prSet/>
      <dgm:spPr/>
      <dgm:t>
        <a:bodyPr/>
        <a:lstStyle/>
        <a:p>
          <a:endParaRPr lang="zh-CN" altLang="en-US">
            <a:latin typeface="Arial Unicode MS" pitchFamily="34" charset="-120"/>
            <a:ea typeface="Arial Unicode MS" pitchFamily="34" charset="-120"/>
            <a:cs typeface="Arial Unicode MS" pitchFamily="34" charset="-120"/>
          </a:endParaRPr>
        </a:p>
      </dgm:t>
    </dgm:pt>
    <dgm:pt modelId="{B1171B76-9644-9D42-AEE5-977439109227}">
      <dgm:prSet phldrT="[文字]" custT="1"/>
      <dgm:spPr/>
      <dgm:t>
        <a:bodyPr/>
        <a:lstStyle/>
        <a:p>
          <a:r>
            <a:rPr lang="en-US" altLang="zh-CN" sz="1300" b="1" dirty="0">
              <a:latin typeface="標楷體" pitchFamily="65" charset="-120"/>
              <a:ea typeface="標楷體" pitchFamily="65" charset="-120"/>
              <a:cs typeface="Arial Unicode MS" pitchFamily="34" charset="-120"/>
            </a:rPr>
            <a:t>Wi-Fi</a:t>
          </a:r>
          <a:r>
            <a:rPr lang="zh-CN" altLang="en-US" sz="1300" b="1" dirty="0">
              <a:latin typeface="標楷體" pitchFamily="65" charset="-120"/>
              <a:ea typeface="標楷體" pitchFamily="65" charset="-120"/>
              <a:cs typeface="Arial Unicode MS" pitchFamily="34" charset="-120"/>
            </a:rPr>
            <a:t> </a:t>
          </a:r>
          <a:r>
            <a:rPr lang="en-US" altLang="zh-CN" sz="1300" b="1" dirty="0">
              <a:latin typeface="標楷體" pitchFamily="65" charset="-120"/>
              <a:ea typeface="標楷體" pitchFamily="65" charset="-120"/>
              <a:cs typeface="Arial Unicode MS" pitchFamily="34" charset="-120"/>
            </a:rPr>
            <a:t>/</a:t>
          </a:r>
          <a:r>
            <a:rPr lang="zh-CN" altLang="en-US" sz="1300" b="1" dirty="0">
              <a:latin typeface="標楷體" pitchFamily="65" charset="-120"/>
              <a:ea typeface="標楷體" pitchFamily="65" charset="-120"/>
              <a:cs typeface="Arial Unicode MS" pitchFamily="34" charset="-120"/>
            </a:rPr>
            <a:t> </a:t>
          </a:r>
          <a:r>
            <a:rPr lang="en-US" altLang="zh-CN" sz="1300" b="1" dirty="0">
              <a:latin typeface="標楷體" pitchFamily="65" charset="-120"/>
              <a:ea typeface="標楷體" pitchFamily="65" charset="-120"/>
              <a:cs typeface="Arial Unicode MS" pitchFamily="34" charset="-120"/>
            </a:rPr>
            <a:t>BT</a:t>
          </a:r>
        </a:p>
        <a:p>
          <a:r>
            <a:rPr lang="en-US" altLang="zh-CN" sz="1300" b="1" dirty="0" smtClean="0">
              <a:latin typeface="標楷體" pitchFamily="65" charset="-120"/>
              <a:ea typeface="標楷體" pitchFamily="65" charset="-120"/>
              <a:cs typeface="Arial Unicode MS" pitchFamily="34" charset="-120"/>
            </a:rPr>
            <a:t>Audio Codec</a:t>
          </a:r>
        </a:p>
        <a:p>
          <a:r>
            <a:rPr lang="en-US" altLang="zh-CN" sz="1100" dirty="0" smtClean="0">
              <a:solidFill>
                <a:srgbClr val="FF0000"/>
              </a:solidFill>
              <a:latin typeface="標楷體" pitchFamily="65" charset="-120"/>
              <a:ea typeface="標楷體" pitchFamily="65" charset="-120"/>
              <a:cs typeface="Arial Unicode MS" pitchFamily="34" charset="-120"/>
            </a:rPr>
            <a:t>Promotion: 5</a:t>
          </a:r>
          <a:endParaRPr lang="zh-CN" altLang="en-US" sz="1100" b="1" dirty="0">
            <a:solidFill>
              <a:srgbClr val="FF0000"/>
            </a:solidFill>
            <a:latin typeface="標楷體" pitchFamily="65" charset="-120"/>
            <a:ea typeface="標楷體" pitchFamily="65" charset="-120"/>
            <a:cs typeface="Arial Unicode MS" pitchFamily="34" charset="-120"/>
          </a:endParaRPr>
        </a:p>
      </dgm:t>
    </dgm:pt>
    <dgm:pt modelId="{5ED3C6C6-A251-2443-AA66-33AF96FA93D6}" type="parTrans" cxnId="{3B29B72B-C0A4-C347-A74D-E776094AB7B4}">
      <dgm:prSet/>
      <dgm:spPr/>
      <dgm:t>
        <a:bodyPr/>
        <a:lstStyle/>
        <a:p>
          <a:endParaRPr lang="zh-CN" altLang="en-US"/>
        </a:p>
      </dgm:t>
    </dgm:pt>
    <dgm:pt modelId="{5934A836-EB14-2D49-8143-C4834B1A112F}" type="sibTrans" cxnId="{3B29B72B-C0A4-C347-A74D-E776094AB7B4}">
      <dgm:prSet/>
      <dgm:spPr/>
      <dgm:t>
        <a:bodyPr/>
        <a:lstStyle/>
        <a:p>
          <a:endParaRPr lang="zh-CN" altLang="en-US"/>
        </a:p>
      </dgm:t>
    </dgm:pt>
    <dgm:pt modelId="{33366F55-5E26-449A-94DC-8DC97FBB2B76}" type="pres">
      <dgm:prSet presAssocID="{847D236B-15CB-4A33-B6C2-8CCC475D39D1}" presName="Name0" presStyleCnt="0">
        <dgm:presLayoutVars>
          <dgm:chMax val="1"/>
          <dgm:chPref val="1"/>
        </dgm:presLayoutVars>
      </dgm:prSet>
      <dgm:spPr/>
      <dgm:t>
        <a:bodyPr/>
        <a:lstStyle/>
        <a:p>
          <a:endParaRPr lang="zh-CN" altLang="en-US"/>
        </a:p>
      </dgm:t>
    </dgm:pt>
    <dgm:pt modelId="{FB3A799D-15CE-442D-BE9E-69F353289E33}" type="pres">
      <dgm:prSet presAssocID="{43211DA2-ED3D-4B03-9980-02B9AFF7C376}" presName="Parent" presStyleLbl="node0" presStyleIdx="0" presStyleCnt="1" custScaleX="77932" custScaleY="76063">
        <dgm:presLayoutVars>
          <dgm:chMax val="5"/>
          <dgm:chPref val="5"/>
        </dgm:presLayoutVars>
      </dgm:prSet>
      <dgm:spPr/>
      <dgm:t>
        <a:bodyPr/>
        <a:lstStyle/>
        <a:p>
          <a:endParaRPr lang="zh-CN" altLang="en-US"/>
        </a:p>
      </dgm:t>
    </dgm:pt>
    <dgm:pt modelId="{FFE45103-5604-41D7-B9AA-984E8B2F9C58}" type="pres">
      <dgm:prSet presAssocID="{43211DA2-ED3D-4B03-9980-02B9AFF7C376}" presName="Accent2" presStyleLbl="node1" presStyleIdx="0" presStyleCnt="19"/>
      <dgm:spPr/>
    </dgm:pt>
    <dgm:pt modelId="{7593502F-E650-4829-BC1D-5EBAAA34F515}" type="pres">
      <dgm:prSet presAssocID="{43211DA2-ED3D-4B03-9980-02B9AFF7C376}" presName="Accent3" presStyleLbl="node1" presStyleIdx="1" presStyleCnt="19"/>
      <dgm:spPr/>
    </dgm:pt>
    <dgm:pt modelId="{8CDBE3C4-9C0E-4231-BC74-98C3ED536C12}" type="pres">
      <dgm:prSet presAssocID="{43211DA2-ED3D-4B03-9980-02B9AFF7C376}" presName="Accent4" presStyleLbl="node1" presStyleIdx="2" presStyleCnt="19"/>
      <dgm:spPr/>
    </dgm:pt>
    <dgm:pt modelId="{AFDC62AA-9B73-4099-95EE-4D9C0F17032F}" type="pres">
      <dgm:prSet presAssocID="{43211DA2-ED3D-4B03-9980-02B9AFF7C376}" presName="Accent5" presStyleLbl="node1" presStyleIdx="3" presStyleCnt="19" custLinFactX="-100000" custLinFactY="-100000" custLinFactNeighborX="-106498" custLinFactNeighborY="-135432"/>
      <dgm:spPr/>
    </dgm:pt>
    <dgm:pt modelId="{DD4869FF-7EF7-413B-AEC1-5B94FCBF76F6}" type="pres">
      <dgm:prSet presAssocID="{43211DA2-ED3D-4B03-9980-02B9AFF7C376}" presName="Accent6" presStyleLbl="node1" presStyleIdx="4" presStyleCnt="19" custLinFactNeighborX="-66079" custLinFactNeighborY="70216"/>
      <dgm:spPr/>
    </dgm:pt>
    <dgm:pt modelId="{544AD377-F4AF-42D4-9688-F3EDBE38F084}" type="pres">
      <dgm:prSet presAssocID="{3BFCB8C3-759D-4DA3-A577-0CDB9E5B27F8}" presName="Child1" presStyleLbl="node1" presStyleIdx="5" presStyleCnt="19" custScaleX="112644" custScaleY="99616" custLinFactNeighborX="-58960" custLinFactNeighborY="737">
        <dgm:presLayoutVars>
          <dgm:chMax val="0"/>
          <dgm:chPref val="0"/>
        </dgm:presLayoutVars>
      </dgm:prSet>
      <dgm:spPr/>
      <dgm:t>
        <a:bodyPr/>
        <a:lstStyle/>
        <a:p>
          <a:endParaRPr lang="zh-CN" altLang="en-US"/>
        </a:p>
      </dgm:t>
    </dgm:pt>
    <dgm:pt modelId="{C7E8C85C-AD28-4BA5-87F6-6748400D25C7}" type="pres">
      <dgm:prSet presAssocID="{3BFCB8C3-759D-4DA3-A577-0CDB9E5B27F8}" presName="Accent7" presStyleCnt="0"/>
      <dgm:spPr/>
    </dgm:pt>
    <dgm:pt modelId="{A3337904-1E29-433A-B4D0-9F11058BAAEC}" type="pres">
      <dgm:prSet presAssocID="{3BFCB8C3-759D-4DA3-A577-0CDB9E5B27F8}" presName="AccentHold1" presStyleLbl="node1" presStyleIdx="6" presStyleCnt="19" custLinFactY="-25582" custLinFactNeighborX="-57318" custLinFactNeighborY="-100000"/>
      <dgm:spPr/>
    </dgm:pt>
    <dgm:pt modelId="{797BF803-060F-4B34-96CC-669084CE3326}" type="pres">
      <dgm:prSet presAssocID="{3BFCB8C3-759D-4DA3-A577-0CDB9E5B27F8}" presName="Accent8" presStyleCnt="0"/>
      <dgm:spPr/>
    </dgm:pt>
    <dgm:pt modelId="{5562387F-8ACE-4CB1-A1A8-E4074C7AB7FF}" type="pres">
      <dgm:prSet presAssocID="{3BFCB8C3-759D-4DA3-A577-0CDB9E5B27F8}" presName="AccentHold2" presStyleLbl="node1" presStyleIdx="7" presStyleCnt="19"/>
      <dgm:spPr/>
    </dgm:pt>
    <dgm:pt modelId="{E7084E36-4E89-479F-AFEF-DA9CFACAA87A}" type="pres">
      <dgm:prSet presAssocID="{5122894F-6ED0-4FF2-AC74-0E3AC3D787C6}" presName="Child2" presStyleLbl="node1" presStyleIdx="8" presStyleCnt="19" custScaleX="105232">
        <dgm:presLayoutVars>
          <dgm:chMax val="0"/>
          <dgm:chPref val="0"/>
        </dgm:presLayoutVars>
      </dgm:prSet>
      <dgm:spPr/>
      <dgm:t>
        <a:bodyPr/>
        <a:lstStyle/>
        <a:p>
          <a:endParaRPr lang="zh-CN" altLang="en-US"/>
        </a:p>
      </dgm:t>
    </dgm:pt>
    <dgm:pt modelId="{46701CE8-4205-430E-906A-398FF8FBBDD3}" type="pres">
      <dgm:prSet presAssocID="{5122894F-6ED0-4FF2-AC74-0E3AC3D787C6}" presName="Accent9" presStyleCnt="0"/>
      <dgm:spPr/>
    </dgm:pt>
    <dgm:pt modelId="{FF029CF9-86FF-4300-9F99-96781621C58D}" type="pres">
      <dgm:prSet presAssocID="{5122894F-6ED0-4FF2-AC74-0E3AC3D787C6}" presName="AccentHold1" presStyleLbl="node1" presStyleIdx="9" presStyleCnt="19"/>
      <dgm:spPr/>
    </dgm:pt>
    <dgm:pt modelId="{4D59E6AC-C6B1-420E-A2C9-F6A1157E74C2}" type="pres">
      <dgm:prSet presAssocID="{5122894F-6ED0-4FF2-AC74-0E3AC3D787C6}" presName="Accent10" presStyleCnt="0"/>
      <dgm:spPr/>
    </dgm:pt>
    <dgm:pt modelId="{2F21AD2C-1E0E-4276-AD85-C2CCB7DC9B69}" type="pres">
      <dgm:prSet presAssocID="{5122894F-6ED0-4FF2-AC74-0E3AC3D787C6}" presName="AccentHold2" presStyleLbl="node1" presStyleIdx="10" presStyleCnt="19"/>
      <dgm:spPr/>
    </dgm:pt>
    <dgm:pt modelId="{F221324E-DF67-415F-A446-2CB916F017B0}" type="pres">
      <dgm:prSet presAssocID="{5122894F-6ED0-4FF2-AC74-0E3AC3D787C6}" presName="Accent11" presStyleCnt="0"/>
      <dgm:spPr/>
    </dgm:pt>
    <dgm:pt modelId="{FCDE24FF-B5A2-4BC7-8136-393B56E6158D}" type="pres">
      <dgm:prSet presAssocID="{5122894F-6ED0-4FF2-AC74-0E3AC3D787C6}" presName="AccentHold3" presStyleLbl="node1" presStyleIdx="11" presStyleCnt="19" custLinFactNeighborX="65988" custLinFactNeighborY="74346"/>
      <dgm:spPr/>
    </dgm:pt>
    <dgm:pt modelId="{94B017A7-EFE2-5F4B-B698-DB6BD44E8537}" type="pres">
      <dgm:prSet presAssocID="{B1171B76-9644-9D42-AEE5-977439109227}" presName="Child3" presStyleLbl="node1" presStyleIdx="12" presStyleCnt="19" custScaleX="117251" custScaleY="109344">
        <dgm:presLayoutVars>
          <dgm:chMax val="0"/>
          <dgm:chPref val="0"/>
        </dgm:presLayoutVars>
      </dgm:prSet>
      <dgm:spPr/>
      <dgm:t>
        <a:bodyPr/>
        <a:lstStyle/>
        <a:p>
          <a:endParaRPr lang="zh-CN" altLang="en-US"/>
        </a:p>
      </dgm:t>
    </dgm:pt>
    <dgm:pt modelId="{C4625062-E0D2-9A47-97D8-19ABE070A37A}" type="pres">
      <dgm:prSet presAssocID="{B1171B76-9644-9D42-AEE5-977439109227}" presName="Accent12" presStyleCnt="0"/>
      <dgm:spPr/>
    </dgm:pt>
    <dgm:pt modelId="{729A5FE2-E438-D84B-AF51-89B2D31BC93E}" type="pres">
      <dgm:prSet presAssocID="{B1171B76-9644-9D42-AEE5-977439109227}" presName="AccentHold1" presStyleLbl="node1" presStyleIdx="13" presStyleCnt="19"/>
      <dgm:spPr/>
    </dgm:pt>
    <dgm:pt modelId="{92F649C6-CDF5-3741-9F64-73C0801BE2C3}" type="pres">
      <dgm:prSet presAssocID="{FF2A2D9D-C666-4E17-A4E9-B9FCD143509A}" presName="Child4" presStyleLbl="node1" presStyleIdx="14" presStyleCnt="19" custScaleX="105232" custLinFactNeighborX="-22929" custLinFactNeighborY="-7369">
        <dgm:presLayoutVars>
          <dgm:chMax val="0"/>
          <dgm:chPref val="0"/>
        </dgm:presLayoutVars>
      </dgm:prSet>
      <dgm:spPr/>
      <dgm:t>
        <a:bodyPr/>
        <a:lstStyle/>
        <a:p>
          <a:endParaRPr lang="zh-CN" altLang="en-US"/>
        </a:p>
      </dgm:t>
    </dgm:pt>
    <dgm:pt modelId="{CB3DFD13-867F-EB41-A6F8-DB061CB73E92}" type="pres">
      <dgm:prSet presAssocID="{FF2A2D9D-C666-4E17-A4E9-B9FCD143509A}" presName="Accent13" presStyleCnt="0"/>
      <dgm:spPr/>
    </dgm:pt>
    <dgm:pt modelId="{C50D1DF9-9FC5-48C9-95A1-BB9C261336C4}" type="pres">
      <dgm:prSet presAssocID="{FF2A2D9D-C666-4E17-A4E9-B9FCD143509A}" presName="AccentHold1" presStyleLbl="node1" presStyleIdx="15" presStyleCnt="19"/>
      <dgm:spPr/>
    </dgm:pt>
    <dgm:pt modelId="{A404996D-F6D8-3045-87CB-8776AD559BF0}" type="pres">
      <dgm:prSet presAssocID="{A4C0CE38-BF90-44BC-89EE-B8134BF73027}" presName="Child5" presStyleLbl="node1" presStyleIdx="16" presStyleCnt="19" custScaleX="105232" custLinFactNeighborX="4422" custLinFactNeighborY="5896">
        <dgm:presLayoutVars>
          <dgm:chMax val="0"/>
          <dgm:chPref val="0"/>
        </dgm:presLayoutVars>
      </dgm:prSet>
      <dgm:spPr/>
      <dgm:t>
        <a:bodyPr/>
        <a:lstStyle/>
        <a:p>
          <a:endParaRPr lang="zh-CN" altLang="en-US"/>
        </a:p>
      </dgm:t>
    </dgm:pt>
    <dgm:pt modelId="{6E90DCD4-BDC6-3042-8E4F-A06A3D40F170}" type="pres">
      <dgm:prSet presAssocID="{A4C0CE38-BF90-44BC-89EE-B8134BF73027}" presName="Accent15" presStyleCnt="0"/>
      <dgm:spPr/>
    </dgm:pt>
    <dgm:pt modelId="{F5990FAA-35C2-BE45-A56C-5AC2C5823F9E}" type="pres">
      <dgm:prSet presAssocID="{A4C0CE38-BF90-44BC-89EE-B8134BF73027}" presName="AccentHold2" presStyleLbl="node1" presStyleIdx="17" presStyleCnt="19"/>
      <dgm:spPr/>
    </dgm:pt>
    <dgm:pt modelId="{9D8E4692-FC9B-F047-B88E-F68A6A2C2834}" type="pres">
      <dgm:prSet presAssocID="{A4C0CE38-BF90-44BC-89EE-B8134BF73027}" presName="Accent16" presStyleCnt="0"/>
      <dgm:spPr/>
    </dgm:pt>
    <dgm:pt modelId="{AD149AFC-D5F0-D64E-86C7-67713DDDE30A}" type="pres">
      <dgm:prSet presAssocID="{A4C0CE38-BF90-44BC-89EE-B8134BF73027}" presName="AccentHold3" presStyleLbl="node1" presStyleIdx="18" presStyleCnt="19"/>
      <dgm:spPr/>
    </dgm:pt>
  </dgm:ptLst>
  <dgm:cxnLst>
    <dgm:cxn modelId="{54C9F10D-1AB7-4FD7-A17B-2DF46349CDA4}" type="presOf" srcId="{FF2A2D9D-C666-4E17-A4E9-B9FCD143509A}" destId="{92F649C6-CDF5-3741-9F64-73C0801BE2C3}" srcOrd="0" destOrd="0" presId="urn:microsoft.com/office/officeart/2009/3/layout/CircleRelationship"/>
    <dgm:cxn modelId="{2AE02B66-A569-4A0B-9ADE-B25DCD14C025}" type="presOf" srcId="{847D236B-15CB-4A33-B6C2-8CCC475D39D1}" destId="{33366F55-5E26-449A-94DC-8DC97FBB2B76}" srcOrd="0" destOrd="0" presId="urn:microsoft.com/office/officeart/2009/3/layout/CircleRelationship"/>
    <dgm:cxn modelId="{865A6BE3-9554-4C9D-912F-8C4533F0B40B}" type="presOf" srcId="{B1171B76-9644-9D42-AEE5-977439109227}" destId="{94B017A7-EFE2-5F4B-B698-DB6BD44E8537}" srcOrd="0" destOrd="0" presId="urn:microsoft.com/office/officeart/2009/3/layout/CircleRelationship"/>
    <dgm:cxn modelId="{CF5F10F9-0B3F-41AC-B4F1-61014063AAAE}" type="presOf" srcId="{43211DA2-ED3D-4B03-9980-02B9AFF7C376}" destId="{FB3A799D-15CE-442D-BE9E-69F353289E33}" srcOrd="0" destOrd="0" presId="urn:microsoft.com/office/officeart/2009/3/layout/CircleRelationship"/>
    <dgm:cxn modelId="{3B29B72B-C0A4-C347-A74D-E776094AB7B4}" srcId="{43211DA2-ED3D-4B03-9980-02B9AFF7C376}" destId="{B1171B76-9644-9D42-AEE5-977439109227}" srcOrd="2" destOrd="0" parTransId="{5ED3C6C6-A251-2443-AA66-33AF96FA93D6}" sibTransId="{5934A836-EB14-2D49-8143-C4834B1A112F}"/>
    <dgm:cxn modelId="{4352CD49-A727-4762-90FD-A14B2583251C}" type="presOf" srcId="{3BFCB8C3-759D-4DA3-A577-0CDB9E5B27F8}" destId="{544AD377-F4AF-42D4-9688-F3EDBE38F084}" srcOrd="0" destOrd="0" presId="urn:microsoft.com/office/officeart/2009/3/layout/CircleRelationship"/>
    <dgm:cxn modelId="{00557D4D-0FC5-4680-9A07-85AFF25988B3}" type="presOf" srcId="{5122894F-6ED0-4FF2-AC74-0E3AC3D787C6}" destId="{E7084E36-4E89-479F-AFEF-DA9CFACAA87A}" srcOrd="0" destOrd="0" presId="urn:microsoft.com/office/officeart/2009/3/layout/CircleRelationship"/>
    <dgm:cxn modelId="{29E22A4A-CDFC-4667-9C34-2E7E59C9AB7C}" srcId="{43211DA2-ED3D-4B03-9980-02B9AFF7C376}" destId="{3BFCB8C3-759D-4DA3-A577-0CDB9E5B27F8}" srcOrd="0" destOrd="0" parTransId="{664BC95A-3D16-4F03-9A1A-C294381D795D}" sibTransId="{36ECEC76-E3EE-4EB7-B6D4-6C13F77C6214}"/>
    <dgm:cxn modelId="{0692830F-DD45-4CAD-8F1B-52BE4996E1D6}" type="presOf" srcId="{A4C0CE38-BF90-44BC-89EE-B8134BF73027}" destId="{A404996D-F6D8-3045-87CB-8776AD559BF0}" srcOrd="0" destOrd="0" presId="urn:microsoft.com/office/officeart/2009/3/layout/CircleRelationship"/>
    <dgm:cxn modelId="{D7A6FB52-BCCD-457D-B016-ADD2C6B0DAE3}" srcId="{847D236B-15CB-4A33-B6C2-8CCC475D39D1}" destId="{43211DA2-ED3D-4B03-9980-02B9AFF7C376}" srcOrd="0" destOrd="0" parTransId="{0A5DEE09-5C97-4734-8ED8-9D8F1AF0E597}" sibTransId="{CC6E27AA-AD75-42DE-8C6D-536B11ACB2E0}"/>
    <dgm:cxn modelId="{FB0DAF5A-3AD0-4C07-81C0-EB0F89CFD120}" srcId="{43211DA2-ED3D-4B03-9980-02B9AFF7C376}" destId="{FF2A2D9D-C666-4E17-A4E9-B9FCD143509A}" srcOrd="3" destOrd="0" parTransId="{4EA884C7-A529-46BD-BD75-4461DC50A58F}" sibTransId="{E7F13BEE-6982-445A-8AC8-9E3B552DABB0}"/>
    <dgm:cxn modelId="{CAA62BCB-B62C-41D1-95C8-DCFACD6FFB00}" srcId="{43211DA2-ED3D-4B03-9980-02B9AFF7C376}" destId="{5122894F-6ED0-4FF2-AC74-0E3AC3D787C6}" srcOrd="1" destOrd="0" parTransId="{363119C4-F25F-483A-A2A9-BE0C24BC7096}" sibTransId="{E7F9CB9F-5C17-4326-9527-F5969196F69A}"/>
    <dgm:cxn modelId="{370D5FD3-1CC9-413D-BF3D-2D6FC6AE4131}" srcId="{43211DA2-ED3D-4B03-9980-02B9AFF7C376}" destId="{A4C0CE38-BF90-44BC-89EE-B8134BF73027}" srcOrd="4" destOrd="0" parTransId="{6CEE7EC7-9F71-4489-B4B0-7EC511A7880D}" sibTransId="{5E61009C-FA45-4CFE-A3C9-9B17CEE7855A}"/>
    <dgm:cxn modelId="{97333918-7304-45B2-A7CA-9B77FCDBEBD2}" type="presParOf" srcId="{33366F55-5E26-449A-94DC-8DC97FBB2B76}" destId="{FB3A799D-15CE-442D-BE9E-69F353289E33}" srcOrd="0" destOrd="0" presId="urn:microsoft.com/office/officeart/2009/3/layout/CircleRelationship"/>
    <dgm:cxn modelId="{2E17E568-8EF6-4301-98A0-3C25892EA89D}" type="presParOf" srcId="{33366F55-5E26-449A-94DC-8DC97FBB2B76}" destId="{FFE45103-5604-41D7-B9AA-984E8B2F9C58}" srcOrd="1" destOrd="0" presId="urn:microsoft.com/office/officeart/2009/3/layout/CircleRelationship"/>
    <dgm:cxn modelId="{4BAD4111-66E5-4CCC-BD32-FCA26C09B7C5}" type="presParOf" srcId="{33366F55-5E26-449A-94DC-8DC97FBB2B76}" destId="{7593502F-E650-4829-BC1D-5EBAAA34F515}" srcOrd="2" destOrd="0" presId="urn:microsoft.com/office/officeart/2009/3/layout/CircleRelationship"/>
    <dgm:cxn modelId="{0A1B4F06-EB89-4D99-B7AB-BA9FAEAAA34A}" type="presParOf" srcId="{33366F55-5E26-449A-94DC-8DC97FBB2B76}" destId="{8CDBE3C4-9C0E-4231-BC74-98C3ED536C12}" srcOrd="3" destOrd="0" presId="urn:microsoft.com/office/officeart/2009/3/layout/CircleRelationship"/>
    <dgm:cxn modelId="{5784B173-FD94-4B65-8E28-4F365C1E2E23}" type="presParOf" srcId="{33366F55-5E26-449A-94DC-8DC97FBB2B76}" destId="{AFDC62AA-9B73-4099-95EE-4D9C0F17032F}" srcOrd="4" destOrd="0" presId="urn:microsoft.com/office/officeart/2009/3/layout/CircleRelationship"/>
    <dgm:cxn modelId="{A7035B9E-6E1E-42C7-95CF-6F1A41CB242B}" type="presParOf" srcId="{33366F55-5E26-449A-94DC-8DC97FBB2B76}" destId="{DD4869FF-7EF7-413B-AEC1-5B94FCBF76F6}" srcOrd="5" destOrd="0" presId="urn:microsoft.com/office/officeart/2009/3/layout/CircleRelationship"/>
    <dgm:cxn modelId="{73786BC1-B39F-49B1-AA98-DE0CE1DB62E1}" type="presParOf" srcId="{33366F55-5E26-449A-94DC-8DC97FBB2B76}" destId="{544AD377-F4AF-42D4-9688-F3EDBE38F084}" srcOrd="6" destOrd="0" presId="urn:microsoft.com/office/officeart/2009/3/layout/CircleRelationship"/>
    <dgm:cxn modelId="{D2C36B0C-EF4F-4A4E-AF4F-81F8A976B110}" type="presParOf" srcId="{33366F55-5E26-449A-94DC-8DC97FBB2B76}" destId="{C7E8C85C-AD28-4BA5-87F6-6748400D25C7}" srcOrd="7" destOrd="0" presId="urn:microsoft.com/office/officeart/2009/3/layout/CircleRelationship"/>
    <dgm:cxn modelId="{D76F44AD-7FE3-4F10-A9D1-96F58DA033C9}" type="presParOf" srcId="{C7E8C85C-AD28-4BA5-87F6-6748400D25C7}" destId="{A3337904-1E29-433A-B4D0-9F11058BAAEC}" srcOrd="0" destOrd="0" presId="urn:microsoft.com/office/officeart/2009/3/layout/CircleRelationship"/>
    <dgm:cxn modelId="{DBA3EB97-C4C9-47B8-9EA5-014F2D331685}" type="presParOf" srcId="{33366F55-5E26-449A-94DC-8DC97FBB2B76}" destId="{797BF803-060F-4B34-96CC-669084CE3326}" srcOrd="8" destOrd="0" presId="urn:microsoft.com/office/officeart/2009/3/layout/CircleRelationship"/>
    <dgm:cxn modelId="{C6B647BA-B716-4924-A6A0-6CB5993286CA}" type="presParOf" srcId="{797BF803-060F-4B34-96CC-669084CE3326}" destId="{5562387F-8ACE-4CB1-A1A8-E4074C7AB7FF}" srcOrd="0" destOrd="0" presId="urn:microsoft.com/office/officeart/2009/3/layout/CircleRelationship"/>
    <dgm:cxn modelId="{194ECD32-9278-4388-8ED5-09A5DFEEF333}" type="presParOf" srcId="{33366F55-5E26-449A-94DC-8DC97FBB2B76}" destId="{E7084E36-4E89-479F-AFEF-DA9CFACAA87A}" srcOrd="9" destOrd="0" presId="urn:microsoft.com/office/officeart/2009/3/layout/CircleRelationship"/>
    <dgm:cxn modelId="{FBD11396-4395-4DAD-ADF7-D61196B0883B}" type="presParOf" srcId="{33366F55-5E26-449A-94DC-8DC97FBB2B76}" destId="{46701CE8-4205-430E-906A-398FF8FBBDD3}" srcOrd="10" destOrd="0" presId="urn:microsoft.com/office/officeart/2009/3/layout/CircleRelationship"/>
    <dgm:cxn modelId="{E2A8FA81-E987-4AF4-B8F5-E3D6411A35A4}" type="presParOf" srcId="{46701CE8-4205-430E-906A-398FF8FBBDD3}" destId="{FF029CF9-86FF-4300-9F99-96781621C58D}" srcOrd="0" destOrd="0" presId="urn:microsoft.com/office/officeart/2009/3/layout/CircleRelationship"/>
    <dgm:cxn modelId="{F670436E-9A80-492B-8884-814D54E8DE20}" type="presParOf" srcId="{33366F55-5E26-449A-94DC-8DC97FBB2B76}" destId="{4D59E6AC-C6B1-420E-A2C9-F6A1157E74C2}" srcOrd="11" destOrd="0" presId="urn:microsoft.com/office/officeart/2009/3/layout/CircleRelationship"/>
    <dgm:cxn modelId="{EAD1F250-8908-47E3-A69D-DBA2E593B754}" type="presParOf" srcId="{4D59E6AC-C6B1-420E-A2C9-F6A1157E74C2}" destId="{2F21AD2C-1E0E-4276-AD85-C2CCB7DC9B69}" srcOrd="0" destOrd="0" presId="urn:microsoft.com/office/officeart/2009/3/layout/CircleRelationship"/>
    <dgm:cxn modelId="{7F41C988-B9B9-428C-B8FB-98E0F9022927}" type="presParOf" srcId="{33366F55-5E26-449A-94DC-8DC97FBB2B76}" destId="{F221324E-DF67-415F-A446-2CB916F017B0}" srcOrd="12" destOrd="0" presId="urn:microsoft.com/office/officeart/2009/3/layout/CircleRelationship"/>
    <dgm:cxn modelId="{6489C8BF-C263-46F7-B43E-57140133A03F}" type="presParOf" srcId="{F221324E-DF67-415F-A446-2CB916F017B0}" destId="{FCDE24FF-B5A2-4BC7-8136-393B56E6158D}" srcOrd="0" destOrd="0" presId="urn:microsoft.com/office/officeart/2009/3/layout/CircleRelationship"/>
    <dgm:cxn modelId="{0D3216FE-54E1-4CA9-8824-771B0B5A0C83}" type="presParOf" srcId="{33366F55-5E26-449A-94DC-8DC97FBB2B76}" destId="{94B017A7-EFE2-5F4B-B698-DB6BD44E8537}" srcOrd="13" destOrd="0" presId="urn:microsoft.com/office/officeart/2009/3/layout/CircleRelationship"/>
    <dgm:cxn modelId="{0A7A59C1-DE8E-49EE-BC15-7947E2D51302}" type="presParOf" srcId="{33366F55-5E26-449A-94DC-8DC97FBB2B76}" destId="{C4625062-E0D2-9A47-97D8-19ABE070A37A}" srcOrd="14" destOrd="0" presId="urn:microsoft.com/office/officeart/2009/3/layout/CircleRelationship"/>
    <dgm:cxn modelId="{71D79368-40D1-44E2-9BDD-F9236D55BBA3}" type="presParOf" srcId="{C4625062-E0D2-9A47-97D8-19ABE070A37A}" destId="{729A5FE2-E438-D84B-AF51-89B2D31BC93E}" srcOrd="0" destOrd="0" presId="urn:microsoft.com/office/officeart/2009/3/layout/CircleRelationship"/>
    <dgm:cxn modelId="{139ADCEB-5614-4F08-92BE-25D01D0A1397}" type="presParOf" srcId="{33366F55-5E26-449A-94DC-8DC97FBB2B76}" destId="{92F649C6-CDF5-3741-9F64-73C0801BE2C3}" srcOrd="15" destOrd="0" presId="urn:microsoft.com/office/officeart/2009/3/layout/CircleRelationship"/>
    <dgm:cxn modelId="{4F477618-B7AD-4F82-B311-073D09C17927}" type="presParOf" srcId="{33366F55-5E26-449A-94DC-8DC97FBB2B76}" destId="{CB3DFD13-867F-EB41-A6F8-DB061CB73E92}" srcOrd="16" destOrd="0" presId="urn:microsoft.com/office/officeart/2009/3/layout/CircleRelationship"/>
    <dgm:cxn modelId="{54ACE856-63D0-44BE-AC29-B4473B88C0EF}" type="presParOf" srcId="{CB3DFD13-867F-EB41-A6F8-DB061CB73E92}" destId="{C50D1DF9-9FC5-48C9-95A1-BB9C261336C4}" srcOrd="0" destOrd="0" presId="urn:microsoft.com/office/officeart/2009/3/layout/CircleRelationship"/>
    <dgm:cxn modelId="{84CCB40D-88D1-4EE2-894C-B6365A5CFED2}" type="presParOf" srcId="{33366F55-5E26-449A-94DC-8DC97FBB2B76}" destId="{A404996D-F6D8-3045-87CB-8776AD559BF0}" srcOrd="17" destOrd="0" presId="urn:microsoft.com/office/officeart/2009/3/layout/CircleRelationship"/>
    <dgm:cxn modelId="{23DFB7E2-12B1-4713-8155-20D98B22AFC4}" type="presParOf" srcId="{33366F55-5E26-449A-94DC-8DC97FBB2B76}" destId="{6E90DCD4-BDC6-3042-8E4F-A06A3D40F170}" srcOrd="18" destOrd="0" presId="urn:microsoft.com/office/officeart/2009/3/layout/CircleRelationship"/>
    <dgm:cxn modelId="{255B1CC9-80C3-437A-97D9-71455EFBC7E8}" type="presParOf" srcId="{6E90DCD4-BDC6-3042-8E4F-A06A3D40F170}" destId="{F5990FAA-35C2-BE45-A56C-5AC2C5823F9E}" srcOrd="0" destOrd="0" presId="urn:microsoft.com/office/officeart/2009/3/layout/CircleRelationship"/>
    <dgm:cxn modelId="{AF2D4D83-0B6D-4AFE-92E0-D04C2DC7F00D}" type="presParOf" srcId="{33366F55-5E26-449A-94DC-8DC97FBB2B76}" destId="{9D8E4692-FC9B-F047-B88E-F68A6A2C2834}" srcOrd="19" destOrd="0" presId="urn:microsoft.com/office/officeart/2009/3/layout/CircleRelationship"/>
    <dgm:cxn modelId="{83301E61-6A65-4274-8BB1-C00A0FB369DC}" type="presParOf" srcId="{9D8E4692-FC9B-F047-B88E-F68A6A2C2834}" destId="{AD149AFC-D5F0-D64E-86C7-67713DDDE30A}" srcOrd="0" destOrd="0" presId="urn:microsoft.com/office/officeart/2009/3/layout/CircleRelationshi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A799D-15CE-442D-BE9E-69F353289E33}">
      <dsp:nvSpPr>
        <dsp:cNvPr id="0" name=""/>
        <dsp:cNvSpPr/>
      </dsp:nvSpPr>
      <dsp:spPr>
        <a:xfrm>
          <a:off x="3581829" y="1433834"/>
          <a:ext cx="2426298" cy="236851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TW" altLang="en-US" sz="1300" b="1" kern="1200" dirty="0">
              <a:latin typeface="標楷體" pitchFamily="65" charset="-120"/>
              <a:ea typeface="標楷體" pitchFamily="65" charset="-120"/>
              <a:cs typeface="Arial Unicode MS" pitchFamily="34" charset="-120"/>
            </a:rPr>
            <a:t>乙太網路</a:t>
          </a:r>
          <a:r>
            <a:rPr lang="en-US" altLang="zh-TW" sz="1300" b="1" kern="1200" dirty="0">
              <a:latin typeface="標楷體" pitchFamily="65" charset="-120"/>
              <a:ea typeface="標楷體" pitchFamily="65" charset="-120"/>
              <a:cs typeface="Arial Unicode MS" pitchFamily="34" charset="-120"/>
            </a:rPr>
            <a:t>/</a:t>
          </a:r>
          <a:r>
            <a:rPr lang="zh-TW" altLang="en-US" sz="1300" b="1" kern="1200" dirty="0">
              <a:latin typeface="標楷體" pitchFamily="65" charset="-120"/>
              <a:ea typeface="標楷體" pitchFamily="65" charset="-120"/>
              <a:cs typeface="Arial Unicode MS" pitchFamily="34" charset="-120"/>
            </a:rPr>
            <a:t>交換機</a:t>
          </a:r>
          <a:endParaRPr lang="en-US" altLang="zh-TW" sz="1300" b="1" kern="1200" dirty="0">
            <a:latin typeface="標楷體" pitchFamily="65" charset="-120"/>
            <a:ea typeface="標楷體" pitchFamily="65" charset="-120"/>
            <a:cs typeface="Arial Unicode MS" pitchFamily="34" charset="-120"/>
          </a:endParaRPr>
        </a:p>
        <a:p>
          <a:pPr lvl="0" algn="l" defTabSz="577850">
            <a:lnSpc>
              <a:spcPct val="100000"/>
            </a:lnSpc>
            <a:spcBef>
              <a:spcPct val="0"/>
            </a:spcBef>
            <a:spcAft>
              <a:spcPct val="35000"/>
            </a:spcAft>
          </a:pPr>
          <a:r>
            <a:rPr lang="en-US" altLang="zh-CN" sz="1100" kern="1200" dirty="0">
              <a:latin typeface="標楷體" pitchFamily="65" charset="-120"/>
              <a:ea typeface="標楷體" pitchFamily="65" charset="-120"/>
              <a:cs typeface="Arial Unicode MS" pitchFamily="34" charset="-120"/>
            </a:rPr>
            <a:t>APA, Gateway, </a:t>
          </a:r>
          <a:r>
            <a:rPr lang="en-US" altLang="zh-CN" sz="1100" kern="1200" dirty="0" smtClean="0">
              <a:latin typeface="標楷體" pitchFamily="65" charset="-120"/>
              <a:ea typeface="標楷體" pitchFamily="65" charset="-120"/>
              <a:cs typeface="Arial Unicode MS" pitchFamily="34" charset="-120"/>
            </a:rPr>
            <a:t>ADAS, </a:t>
          </a:r>
          <a:r>
            <a:rPr lang="en-US" altLang="zh-CN" sz="1100" kern="1200" dirty="0">
              <a:latin typeface="標楷體" pitchFamily="65" charset="-120"/>
              <a:ea typeface="標楷體" pitchFamily="65" charset="-120"/>
              <a:cs typeface="Arial Unicode MS" pitchFamily="34" charset="-120"/>
            </a:rPr>
            <a:t>IVI, </a:t>
          </a:r>
          <a:r>
            <a:rPr lang="en-US" altLang="zh-CN" sz="1100" kern="1200" dirty="0" smtClean="0">
              <a:latin typeface="標楷體" pitchFamily="65" charset="-120"/>
              <a:ea typeface="標楷體" pitchFamily="65" charset="-120"/>
              <a:cs typeface="Arial Unicode MS" pitchFamily="34" charset="-120"/>
            </a:rPr>
            <a:t>T-BOX</a:t>
          </a:r>
          <a:r>
            <a:rPr lang="en-US" altLang="zh-CN" sz="1100" kern="1200" dirty="0">
              <a:latin typeface="標楷體" pitchFamily="65" charset="-120"/>
              <a:ea typeface="標楷體" pitchFamily="65" charset="-120"/>
              <a:cs typeface="Arial Unicode MS" pitchFamily="34" charset="-120"/>
            </a:rPr>
            <a:t>, Power Control</a:t>
          </a:r>
        </a:p>
        <a:p>
          <a:pPr lvl="0" algn="l" defTabSz="577850">
            <a:lnSpc>
              <a:spcPct val="100000"/>
            </a:lnSpc>
            <a:spcBef>
              <a:spcPct val="0"/>
            </a:spcBef>
            <a:spcAft>
              <a:spcPct val="35000"/>
            </a:spcAft>
          </a:pPr>
          <a:r>
            <a:rPr lang="en-US" altLang="zh-CN" sz="1100" kern="1200" dirty="0">
              <a:solidFill>
                <a:srgbClr val="FF0000"/>
              </a:solidFill>
              <a:latin typeface="標楷體" pitchFamily="65" charset="-120"/>
              <a:ea typeface="標楷體" pitchFamily="65" charset="-120"/>
              <a:cs typeface="Arial Unicode MS" pitchFamily="34" charset="-120"/>
            </a:rPr>
            <a:t>MP: </a:t>
          </a:r>
          <a:r>
            <a:rPr lang="en-US" altLang="zh-CN" sz="1100" kern="1200" dirty="0" smtClean="0">
              <a:solidFill>
                <a:srgbClr val="FF0000"/>
              </a:solidFill>
              <a:latin typeface="標楷體" pitchFamily="65" charset="-120"/>
              <a:ea typeface="標楷體" pitchFamily="65" charset="-120"/>
              <a:cs typeface="Arial Unicode MS" pitchFamily="34" charset="-120"/>
            </a:rPr>
            <a:t>6, </a:t>
          </a:r>
          <a:r>
            <a:rPr lang="en-US" altLang="zh-CN" sz="1100" kern="1200" dirty="0">
              <a:solidFill>
                <a:srgbClr val="FF0000"/>
              </a:solidFill>
              <a:latin typeface="標楷體" pitchFamily="65" charset="-120"/>
              <a:ea typeface="標楷體" pitchFamily="65" charset="-120"/>
              <a:cs typeface="Arial Unicode MS" pitchFamily="34" charset="-120"/>
            </a:rPr>
            <a:t>Design-In: </a:t>
          </a:r>
          <a:r>
            <a:rPr lang="en-US" altLang="zh-CN" sz="1100" kern="1200" dirty="0" smtClean="0">
              <a:solidFill>
                <a:srgbClr val="FF0000"/>
              </a:solidFill>
              <a:latin typeface="標楷體" pitchFamily="65" charset="-120"/>
              <a:ea typeface="標楷體" pitchFamily="65" charset="-120"/>
              <a:cs typeface="Arial Unicode MS" pitchFamily="34" charset="-120"/>
            </a:rPr>
            <a:t>8 </a:t>
          </a:r>
          <a:endParaRPr lang="en-US" altLang="zh-CN" sz="1100" kern="1200" dirty="0">
            <a:solidFill>
              <a:srgbClr val="FF0000"/>
            </a:solidFill>
            <a:latin typeface="標楷體" pitchFamily="65" charset="-120"/>
            <a:ea typeface="標楷體" pitchFamily="65" charset="-120"/>
            <a:cs typeface="Arial Unicode MS" pitchFamily="34" charset="-120"/>
          </a:endParaRPr>
        </a:p>
      </dsp:txBody>
      <dsp:txXfrm>
        <a:off x="3937152" y="1780695"/>
        <a:ext cx="1715652" cy="1674795"/>
      </dsp:txXfrm>
    </dsp:sp>
    <dsp:sp modelId="{FFE45103-5604-41D7-B9AA-984E8B2F9C58}">
      <dsp:nvSpPr>
        <dsp:cNvPr id="0" name=""/>
        <dsp:cNvSpPr/>
      </dsp:nvSpPr>
      <dsp:spPr>
        <a:xfrm>
          <a:off x="4195618" y="3943554"/>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593502F-E650-4829-BC1D-5EBAAA34F515}">
      <dsp:nvSpPr>
        <dsp:cNvPr id="0" name=""/>
        <dsp:cNvSpPr/>
      </dsp:nvSpPr>
      <dsp:spPr>
        <a:xfrm>
          <a:off x="6552187" y="232484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CDBE3C4-9C0E-4231-BC74-98C3ED536C12}">
      <dsp:nvSpPr>
        <dsp:cNvPr id="0" name=""/>
        <dsp:cNvSpPr/>
      </dsp:nvSpPr>
      <dsp:spPr>
        <a:xfrm>
          <a:off x="5352828" y="4210649"/>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FDC62AA-9B73-4099-95EE-4D9C0F17032F}">
      <dsp:nvSpPr>
        <dsp:cNvPr id="0" name=""/>
        <dsp:cNvSpPr/>
      </dsp:nvSpPr>
      <dsp:spPr>
        <a:xfrm>
          <a:off x="3747591" y="820318"/>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D4869FF-7EF7-413B-AEC1-5B94FCBF76F6}">
      <dsp:nvSpPr>
        <dsp:cNvPr id="0" name=""/>
        <dsp:cNvSpPr/>
      </dsp:nvSpPr>
      <dsp:spPr>
        <a:xfrm>
          <a:off x="3310027" y="3023562"/>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44AD377-F4AF-42D4-9688-F3EDBE38F084}">
      <dsp:nvSpPr>
        <dsp:cNvPr id="0" name=""/>
        <dsp:cNvSpPr/>
      </dsp:nvSpPr>
      <dsp:spPr>
        <a:xfrm>
          <a:off x="1438695" y="1634922"/>
          <a:ext cx="1425822" cy="1261060"/>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CN" sz="1300" b="1" kern="1200" dirty="0">
              <a:latin typeface="標楷體" pitchFamily="65" charset="-120"/>
              <a:ea typeface="標楷體" pitchFamily="65" charset="-120"/>
              <a:cs typeface="Arial Unicode MS" pitchFamily="34" charset="-120"/>
            </a:rPr>
            <a:t>TVS </a:t>
          </a:r>
          <a:r>
            <a:rPr lang="zh-TW" altLang="en-US" sz="1300" b="1" kern="1200" dirty="0">
              <a:latin typeface="標楷體" pitchFamily="65" charset="-120"/>
              <a:ea typeface="標楷體" pitchFamily="65" charset="-120"/>
              <a:cs typeface="Arial Unicode MS" pitchFamily="34" charset="-120"/>
            </a:rPr>
            <a:t>保護管</a:t>
          </a:r>
          <a:endParaRPr lang="en-US" altLang="zh-TW" sz="1300" b="1" kern="1200" dirty="0">
            <a:latin typeface="標楷體" pitchFamily="65" charset="-120"/>
            <a:ea typeface="標楷體" pitchFamily="65" charset="-120"/>
            <a:cs typeface="Arial Unicode MS" pitchFamily="34" charset="-120"/>
          </a:endParaRPr>
        </a:p>
        <a:p>
          <a:pPr lvl="0" algn="ctr" defTabSz="577850">
            <a:lnSpc>
              <a:spcPct val="90000"/>
            </a:lnSpc>
            <a:spcBef>
              <a:spcPct val="0"/>
            </a:spcBef>
            <a:spcAft>
              <a:spcPct val="35000"/>
            </a:spcAft>
          </a:pPr>
          <a:r>
            <a:rPr lang="en-US" altLang="zh-TW" sz="1100" kern="1200" dirty="0">
              <a:latin typeface="標楷體" pitchFamily="65" charset="-120"/>
              <a:ea typeface="標楷體" pitchFamily="65" charset="-120"/>
              <a:cs typeface="Arial Unicode MS" pitchFamily="34" charset="-120"/>
            </a:rPr>
            <a:t>Design-in: 3</a:t>
          </a:r>
          <a:endParaRPr lang="zh-CN" altLang="en-US" sz="1100" kern="1200" dirty="0">
            <a:latin typeface="標楷體" pitchFamily="65" charset="-120"/>
            <a:ea typeface="標楷體" pitchFamily="65" charset="-120"/>
            <a:cs typeface="Arial Unicode MS" pitchFamily="34" charset="-120"/>
          </a:endParaRPr>
        </a:p>
      </dsp:txBody>
      <dsp:txXfrm>
        <a:off x="1647502" y="1819600"/>
        <a:ext cx="1008208" cy="891704"/>
      </dsp:txXfrm>
    </dsp:sp>
    <dsp:sp modelId="{A3337904-1E29-433A-B4D0-9F11058BAAEC}">
      <dsp:nvSpPr>
        <dsp:cNvPr id="0" name=""/>
        <dsp:cNvSpPr/>
      </dsp:nvSpPr>
      <dsp:spPr>
        <a:xfrm>
          <a:off x="4466615" y="986931"/>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562387F-8ACE-4CB1-A1A8-E4074C7AB7FF}">
      <dsp:nvSpPr>
        <dsp:cNvPr id="0" name=""/>
        <dsp:cNvSpPr/>
      </dsp:nvSpPr>
      <dsp:spPr>
        <a:xfrm>
          <a:off x="2384445" y="3259678"/>
          <a:ext cx="625863" cy="626005"/>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7084E36-4E89-479F-AFEF-DA9CFACAA87A}">
      <dsp:nvSpPr>
        <dsp:cNvPr id="0" name=""/>
        <dsp:cNvSpPr/>
      </dsp:nvSpPr>
      <dsp:spPr>
        <a:xfrm>
          <a:off x="6638499" y="1027761"/>
          <a:ext cx="1332003"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CN" altLang="en-US" sz="1300" b="1" kern="1200" dirty="0">
              <a:latin typeface="標楷體" pitchFamily="65" charset="-120"/>
              <a:ea typeface="標楷體" pitchFamily="65" charset="-120"/>
              <a:cs typeface="Arial Unicode MS" pitchFamily="34" charset="-120"/>
            </a:rPr>
            <a:t>納米</a:t>
          </a:r>
          <a:r>
            <a:rPr lang="zh-CN" altLang="en-US" sz="1300" b="1" kern="1200" dirty="0" smtClean="0">
              <a:latin typeface="標楷體" pitchFamily="65" charset="-120"/>
              <a:ea typeface="標楷體" pitchFamily="65" charset="-120"/>
              <a:cs typeface="Arial Unicode MS" pitchFamily="34" charset="-120"/>
            </a:rPr>
            <a:t>塗層</a:t>
          </a:r>
          <a:endParaRPr lang="en-US" altLang="zh-CN" sz="1300" b="1" kern="1200" dirty="0" smtClean="0">
            <a:latin typeface="標楷體" pitchFamily="65" charset="-120"/>
            <a:ea typeface="標楷體" pitchFamily="65" charset="-120"/>
            <a:cs typeface="Arial Unicode MS" pitchFamily="34" charset="-120"/>
          </a:endParaRPr>
        </a:p>
        <a:p>
          <a:pPr lvl="0" algn="ctr" defTabSz="577850">
            <a:lnSpc>
              <a:spcPct val="90000"/>
            </a:lnSpc>
            <a:spcBef>
              <a:spcPct val="0"/>
            </a:spcBef>
            <a:spcAft>
              <a:spcPct val="35000"/>
            </a:spcAft>
          </a:pPr>
          <a:r>
            <a:rPr lang="en-US" altLang="zh-TW" sz="1100" kern="1200" dirty="0" smtClean="0">
              <a:solidFill>
                <a:srgbClr val="FF0000"/>
              </a:solidFill>
              <a:latin typeface="標楷體" pitchFamily="65" charset="-120"/>
              <a:ea typeface="標楷體" pitchFamily="65" charset="-120"/>
              <a:cs typeface="Arial Unicode MS" pitchFamily="34" charset="-120"/>
            </a:rPr>
            <a:t>Design-in</a:t>
          </a:r>
          <a:r>
            <a:rPr lang="en-US" altLang="zh-TW" sz="1100" kern="1200" dirty="0">
              <a:solidFill>
                <a:srgbClr val="FF0000"/>
              </a:solidFill>
              <a:latin typeface="標楷體" pitchFamily="65" charset="-120"/>
              <a:ea typeface="標楷體" pitchFamily="65" charset="-120"/>
              <a:cs typeface="Arial Unicode MS" pitchFamily="34" charset="-120"/>
            </a:rPr>
            <a:t>: </a:t>
          </a:r>
          <a:r>
            <a:rPr lang="en-US" altLang="zh-TW" sz="1100" kern="1200" dirty="0" smtClean="0">
              <a:solidFill>
                <a:srgbClr val="FF0000"/>
              </a:solidFill>
              <a:latin typeface="標楷體" pitchFamily="65" charset="-120"/>
              <a:ea typeface="標楷體" pitchFamily="65" charset="-120"/>
              <a:cs typeface="Arial Unicode MS" pitchFamily="34" charset="-120"/>
            </a:rPr>
            <a:t>6</a:t>
          </a:r>
          <a:endParaRPr lang="zh-CN" altLang="en-US" sz="1100" kern="1200" dirty="0">
            <a:solidFill>
              <a:srgbClr val="FF0000"/>
            </a:solidFill>
            <a:latin typeface="標楷體" pitchFamily="65" charset="-120"/>
            <a:ea typeface="標楷體" pitchFamily="65" charset="-120"/>
            <a:cs typeface="Arial Unicode MS" pitchFamily="34" charset="-120"/>
          </a:endParaRPr>
        </a:p>
      </dsp:txBody>
      <dsp:txXfrm>
        <a:off x="6833566" y="1213151"/>
        <a:ext cx="941869" cy="895141"/>
      </dsp:txXfrm>
    </dsp:sp>
    <dsp:sp modelId="{FF029CF9-86FF-4300-9F99-96781621C58D}">
      <dsp:nvSpPr>
        <dsp:cNvPr id="0" name=""/>
        <dsp:cNvSpPr/>
      </dsp:nvSpPr>
      <dsp:spPr>
        <a:xfrm>
          <a:off x="6106419" y="1901386"/>
          <a:ext cx="346140" cy="346667"/>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F21AD2C-1E0E-4276-AD85-C2CCB7DC9B69}">
      <dsp:nvSpPr>
        <dsp:cNvPr id="0" name=""/>
        <dsp:cNvSpPr/>
      </dsp:nvSpPr>
      <dsp:spPr>
        <a:xfrm>
          <a:off x="2146234" y="400476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FCDE24FF-B5A2-4BC7-8136-393B56E6158D}">
      <dsp:nvSpPr>
        <dsp:cNvPr id="0" name=""/>
        <dsp:cNvSpPr/>
      </dsp:nvSpPr>
      <dsp:spPr>
        <a:xfrm>
          <a:off x="4812754" y="3834100"/>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4B017A7-EFE2-5F4B-B698-DB6BD44E8537}">
      <dsp:nvSpPr>
        <dsp:cNvPr id="0" name=""/>
        <dsp:cNvSpPr/>
      </dsp:nvSpPr>
      <dsp:spPr>
        <a:xfrm>
          <a:off x="7157642" y="3156018"/>
          <a:ext cx="1484136" cy="1384209"/>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CN" sz="1300" b="1" kern="1200" dirty="0">
              <a:latin typeface="標楷體" pitchFamily="65" charset="-120"/>
              <a:ea typeface="標楷體" pitchFamily="65" charset="-120"/>
              <a:cs typeface="Arial Unicode MS" pitchFamily="34" charset="-120"/>
            </a:rPr>
            <a:t>Wi-Fi</a:t>
          </a:r>
          <a:r>
            <a:rPr lang="zh-CN" altLang="en-US" sz="1300" b="1" kern="1200" dirty="0">
              <a:latin typeface="標楷體" pitchFamily="65" charset="-120"/>
              <a:ea typeface="標楷體" pitchFamily="65" charset="-120"/>
              <a:cs typeface="Arial Unicode MS" pitchFamily="34" charset="-120"/>
            </a:rPr>
            <a:t> </a:t>
          </a:r>
          <a:r>
            <a:rPr lang="en-US" altLang="zh-CN" sz="1300" b="1" kern="1200" dirty="0">
              <a:latin typeface="標楷體" pitchFamily="65" charset="-120"/>
              <a:ea typeface="標楷體" pitchFamily="65" charset="-120"/>
              <a:cs typeface="Arial Unicode MS" pitchFamily="34" charset="-120"/>
            </a:rPr>
            <a:t>/</a:t>
          </a:r>
          <a:r>
            <a:rPr lang="zh-CN" altLang="en-US" sz="1300" b="1" kern="1200" dirty="0">
              <a:latin typeface="標楷體" pitchFamily="65" charset="-120"/>
              <a:ea typeface="標楷體" pitchFamily="65" charset="-120"/>
              <a:cs typeface="Arial Unicode MS" pitchFamily="34" charset="-120"/>
            </a:rPr>
            <a:t> </a:t>
          </a:r>
          <a:r>
            <a:rPr lang="en-US" altLang="zh-CN" sz="1300" b="1" kern="1200" dirty="0">
              <a:latin typeface="標楷體" pitchFamily="65" charset="-120"/>
              <a:ea typeface="標楷體" pitchFamily="65" charset="-120"/>
              <a:cs typeface="Arial Unicode MS" pitchFamily="34" charset="-120"/>
            </a:rPr>
            <a:t>BT</a:t>
          </a:r>
        </a:p>
        <a:p>
          <a:pPr lvl="0" algn="ctr" defTabSz="577850">
            <a:lnSpc>
              <a:spcPct val="90000"/>
            </a:lnSpc>
            <a:spcBef>
              <a:spcPct val="0"/>
            </a:spcBef>
            <a:spcAft>
              <a:spcPct val="35000"/>
            </a:spcAft>
          </a:pPr>
          <a:r>
            <a:rPr lang="en-US" altLang="zh-CN" sz="1300" b="1" kern="1200" dirty="0" smtClean="0">
              <a:latin typeface="標楷體" pitchFamily="65" charset="-120"/>
              <a:ea typeface="標楷體" pitchFamily="65" charset="-120"/>
              <a:cs typeface="Arial Unicode MS" pitchFamily="34" charset="-120"/>
            </a:rPr>
            <a:t>Audio Codec</a:t>
          </a:r>
        </a:p>
        <a:p>
          <a:pPr lvl="0" algn="ctr" defTabSz="577850">
            <a:lnSpc>
              <a:spcPct val="90000"/>
            </a:lnSpc>
            <a:spcBef>
              <a:spcPct val="0"/>
            </a:spcBef>
            <a:spcAft>
              <a:spcPct val="35000"/>
            </a:spcAft>
          </a:pPr>
          <a:r>
            <a:rPr lang="en-US" altLang="zh-CN" sz="1100" kern="1200" dirty="0" smtClean="0">
              <a:solidFill>
                <a:srgbClr val="FF0000"/>
              </a:solidFill>
              <a:latin typeface="標楷體" pitchFamily="65" charset="-120"/>
              <a:ea typeface="標楷體" pitchFamily="65" charset="-120"/>
              <a:cs typeface="Arial Unicode MS" pitchFamily="34" charset="-120"/>
            </a:rPr>
            <a:t>Promotion: 5</a:t>
          </a:r>
          <a:endParaRPr lang="zh-CN" altLang="en-US" sz="1100" b="1" kern="1200" dirty="0">
            <a:solidFill>
              <a:srgbClr val="FF0000"/>
            </a:solidFill>
            <a:latin typeface="標楷體" pitchFamily="65" charset="-120"/>
            <a:ea typeface="標楷體" pitchFamily="65" charset="-120"/>
            <a:cs typeface="Arial Unicode MS" pitchFamily="34" charset="-120"/>
          </a:endParaRPr>
        </a:p>
      </dsp:txBody>
      <dsp:txXfrm>
        <a:off x="7374989" y="3358731"/>
        <a:ext cx="1049442" cy="978783"/>
      </dsp:txXfrm>
    </dsp:sp>
    <dsp:sp modelId="{729A5FE2-E438-D84B-AF51-89B2D31BC93E}">
      <dsp:nvSpPr>
        <dsp:cNvPr id="0" name=""/>
        <dsp:cNvSpPr/>
      </dsp:nvSpPr>
      <dsp:spPr>
        <a:xfrm>
          <a:off x="6909823" y="3171202"/>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2F649C6-CDF5-3741-9F64-73C0801BE2C3}">
      <dsp:nvSpPr>
        <dsp:cNvPr id="0" name=""/>
        <dsp:cNvSpPr/>
      </dsp:nvSpPr>
      <dsp:spPr>
        <a:xfrm>
          <a:off x="3310275" y="4205282"/>
          <a:ext cx="1332003"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altLang="zh-TW" sz="1300" b="1" kern="1200" dirty="0" smtClean="0">
              <a:latin typeface="標楷體" pitchFamily="65" charset="-120"/>
              <a:ea typeface="標楷體" pitchFamily="65" charset="-120"/>
              <a:cs typeface="Arial Unicode MS" pitchFamily="34" charset="-120"/>
            </a:rPr>
            <a:t>MCU/SOC</a:t>
          </a:r>
        </a:p>
        <a:p>
          <a:pPr lvl="0" algn="ctr" defTabSz="577850">
            <a:lnSpc>
              <a:spcPct val="90000"/>
            </a:lnSpc>
            <a:spcBef>
              <a:spcPct val="0"/>
            </a:spcBef>
            <a:spcAft>
              <a:spcPct val="35000"/>
            </a:spcAft>
          </a:pPr>
          <a:r>
            <a:rPr lang="en-US" altLang="zh-CN" sz="1100" kern="1200" dirty="0" smtClean="0">
              <a:latin typeface="標楷體" pitchFamily="65" charset="-120"/>
              <a:ea typeface="標楷體" pitchFamily="65" charset="-120"/>
              <a:cs typeface="Arial Unicode MS" pitchFamily="34" charset="-120"/>
            </a:rPr>
            <a:t>Promotion: 3</a:t>
          </a:r>
          <a:endParaRPr lang="zh-CN" altLang="en-US" sz="1100" kern="1200" dirty="0">
            <a:latin typeface="標楷體" pitchFamily="65" charset="-120"/>
            <a:ea typeface="標楷體" pitchFamily="65" charset="-120"/>
            <a:cs typeface="Arial Unicode MS" pitchFamily="34" charset="-120"/>
          </a:endParaRPr>
        </a:p>
      </dsp:txBody>
      <dsp:txXfrm>
        <a:off x="3505342" y="4390672"/>
        <a:ext cx="941869" cy="895141"/>
      </dsp:txXfrm>
    </dsp:sp>
    <dsp:sp modelId="{C50D1DF9-9FC5-48C9-95A1-BB9C261336C4}">
      <dsp:nvSpPr>
        <dsp:cNvPr id="0" name=""/>
        <dsp:cNvSpPr/>
      </dsp:nvSpPr>
      <dsp:spPr>
        <a:xfrm>
          <a:off x="4764005" y="4255721"/>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404996D-F6D8-3045-87CB-8776AD559BF0}">
      <dsp:nvSpPr>
        <dsp:cNvPr id="0" name=""/>
        <dsp:cNvSpPr/>
      </dsp:nvSpPr>
      <dsp:spPr>
        <a:xfrm>
          <a:off x="4863501" y="74638"/>
          <a:ext cx="1332003" cy="1265921"/>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zh-TW" altLang="en-US" sz="1300" b="1" kern="1200" dirty="0" smtClean="0">
              <a:latin typeface="標楷體" pitchFamily="65" charset="-120"/>
              <a:ea typeface="標楷體" pitchFamily="65" charset="-120"/>
              <a:cs typeface="Arial Unicode MS" pitchFamily="34" charset="-120"/>
            </a:rPr>
            <a:t>記憶體類</a:t>
          </a:r>
          <a:endParaRPr lang="en-US" altLang="zh-TW" sz="1300" b="1" kern="1200" dirty="0" smtClean="0">
            <a:latin typeface="標楷體" pitchFamily="65" charset="-120"/>
            <a:ea typeface="標楷體" pitchFamily="65" charset="-120"/>
            <a:cs typeface="Arial Unicode MS" pitchFamily="34" charset="-120"/>
          </a:endParaRPr>
        </a:p>
        <a:p>
          <a:pPr lvl="0" algn="ctr" defTabSz="577850">
            <a:lnSpc>
              <a:spcPct val="90000"/>
            </a:lnSpc>
            <a:spcBef>
              <a:spcPct val="0"/>
            </a:spcBef>
            <a:spcAft>
              <a:spcPct val="35000"/>
            </a:spcAft>
          </a:pPr>
          <a:r>
            <a:rPr lang="en-US" altLang="zh-CN" sz="1100" kern="1200" dirty="0" smtClean="0">
              <a:latin typeface="標楷體" pitchFamily="65" charset="-120"/>
              <a:ea typeface="標楷體" pitchFamily="65" charset="-120"/>
              <a:cs typeface="Arial Unicode MS" pitchFamily="34" charset="-120"/>
            </a:rPr>
            <a:t>Promotion: 4</a:t>
          </a:r>
          <a:endParaRPr lang="zh-CN" altLang="en-US" sz="1100" b="1" kern="1200" dirty="0">
            <a:latin typeface="標楷體" pitchFamily="65" charset="-120"/>
            <a:ea typeface="標楷體" pitchFamily="65" charset="-120"/>
            <a:cs typeface="Arial Unicode MS" pitchFamily="34" charset="-120"/>
          </a:endParaRPr>
        </a:p>
      </dsp:txBody>
      <dsp:txXfrm>
        <a:off x="5058568" y="260028"/>
        <a:ext cx="941869" cy="895141"/>
      </dsp:txXfrm>
    </dsp:sp>
    <dsp:sp modelId="{F5990FAA-35C2-BE45-A56C-5AC2C5823F9E}">
      <dsp:nvSpPr>
        <dsp:cNvPr id="0" name=""/>
        <dsp:cNvSpPr/>
      </dsp:nvSpPr>
      <dsp:spPr>
        <a:xfrm>
          <a:off x="3279813" y="1372203"/>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149AFC-D5F0-D64E-86C7-67713DDDE30A}">
      <dsp:nvSpPr>
        <dsp:cNvPr id="0" name=""/>
        <dsp:cNvSpPr/>
      </dsp:nvSpPr>
      <dsp:spPr>
        <a:xfrm>
          <a:off x="6202214" y="311611"/>
          <a:ext cx="250984" cy="250958"/>
        </a:xfrm>
        <a:prstGeom prst="ellipse">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drawing1.xml><?xml version="1.0" encoding="utf-8"?>
<c:userShapes xmlns:c="http://schemas.openxmlformats.org/drawingml/2006/chart">
  <cdr:relSizeAnchor xmlns:cdr="http://schemas.openxmlformats.org/drawingml/2006/chartDrawing">
    <cdr:from>
      <cdr:x>0.68849</cdr:x>
      <cdr:y>0.38547</cdr:y>
    </cdr:from>
    <cdr:to>
      <cdr:x>0.81264</cdr:x>
      <cdr:y>0.48025</cdr:y>
    </cdr:to>
    <cdr:sp macro="" textlink="">
      <cdr:nvSpPr>
        <cdr:cNvPr id="2" name="文字方塊 1"/>
        <cdr:cNvSpPr txBox="1"/>
      </cdr:nvSpPr>
      <cdr:spPr>
        <a:xfrm xmlns:a="http://schemas.openxmlformats.org/drawingml/2006/main">
          <a:off x="2905125" y="1162049"/>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dr:relSizeAnchor xmlns:cdr="http://schemas.openxmlformats.org/drawingml/2006/chartDrawing">
    <cdr:from>
      <cdr:x>0.27088</cdr:x>
      <cdr:y>0.26224</cdr:y>
    </cdr:from>
    <cdr:to>
      <cdr:x>0.39503</cdr:x>
      <cdr:y>0.35703</cdr:y>
    </cdr:to>
    <cdr:sp macro="" textlink="">
      <cdr:nvSpPr>
        <cdr:cNvPr id="4" name="文字方塊 3"/>
        <cdr:cNvSpPr txBox="1"/>
      </cdr:nvSpPr>
      <cdr:spPr>
        <a:xfrm xmlns:a="http://schemas.openxmlformats.org/drawingml/2006/main">
          <a:off x="1143000" y="790574"/>
          <a:ext cx="523875"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zh-TW" altLang="en-US" sz="11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81F031-66B9-4A0B-9C37-337DC329ECA4}" type="datetimeFigureOut">
              <a:rPr lang="zh-TW" altLang="en-US" smtClean="0"/>
              <a:t>2022/3/29</a:t>
            </a:fld>
            <a:endParaRPr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7A6F7F-CF4F-4DA6-8EB4-DB5A832F268C}" type="slidenum">
              <a:rPr lang="zh-TW" altLang="en-US" smtClean="0"/>
              <a:t>‹#›</a:t>
            </a:fld>
            <a:endParaRPr lang="zh-TW" altLang="en-US"/>
          </a:p>
        </p:txBody>
      </p:sp>
    </p:spTree>
    <p:extLst>
      <p:ext uri="{BB962C8B-B14F-4D97-AF65-F5344CB8AC3E}">
        <p14:creationId xmlns:p14="http://schemas.microsoft.com/office/powerpoint/2010/main" val="20414435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22860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400"/>
              <a:buNone/>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rPr>
              <a:t>‹#›</a:t>
            </a:fld>
            <a:endParaRPr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43287576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dirty="0"/>
          </a:p>
        </p:txBody>
      </p:sp>
    </p:spTree>
    <p:extLst>
      <p:ext uri="{BB962C8B-B14F-4D97-AF65-F5344CB8AC3E}">
        <p14:creationId xmlns:p14="http://schemas.microsoft.com/office/powerpoint/2010/main" val="32798581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7</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6444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8</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676666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CN" altLang="en-US" sz="1200" b="1"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13</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260677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14</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1205689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15</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4243593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16</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1657853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panose="020B0604020202090204"/>
                <a:ea typeface="Arial" panose="020B0604020202090204"/>
                <a:cs typeface="Arial" panose="020B0604020202090204"/>
                <a:sym typeface="Arial" panose="020B0604020202090204"/>
              </a:rPr>
              <a:t>17</a:t>
            </a:fld>
            <a:endParaRPr lang="en-US" sz="1200" b="0" i="0" u="none" strike="noStrike" cap="none">
              <a:solidFill>
                <a:schemeClr val="dk1"/>
              </a:solidFill>
              <a:latin typeface="Arial" panose="020B0604020202090204"/>
              <a:ea typeface="Arial" panose="020B0604020202090204"/>
              <a:cs typeface="Arial" panose="020B0604020202090204"/>
              <a:sym typeface="Arial" panose="020B0604020202090204"/>
            </a:endParaRPr>
          </a:p>
        </p:txBody>
      </p:sp>
    </p:spTree>
    <p:extLst>
      <p:ext uri="{BB962C8B-B14F-4D97-AF65-F5344CB8AC3E}">
        <p14:creationId xmlns:p14="http://schemas.microsoft.com/office/powerpoint/2010/main" val="31657853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endParaRPr lang="zh-CN" altLang="en-US" sz="1400" b="1" dirty="0"/>
          </a:p>
        </p:txBody>
      </p:sp>
      <p:sp>
        <p:nvSpPr>
          <p:cNvPr id="157" name="Google Shape;15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dirty="0"/>
          </a:p>
        </p:txBody>
      </p:sp>
    </p:spTree>
    <p:extLst>
      <p:ext uri="{BB962C8B-B14F-4D97-AF65-F5344CB8AC3E}">
        <p14:creationId xmlns:p14="http://schemas.microsoft.com/office/powerpoint/2010/main" val="21148539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节标题" preserve="1" userDrawn="1">
  <p:cSld name="首頁">
    <p:spTree>
      <p:nvGrpSpPr>
        <p:cNvPr id="1" name="Shape 22"/>
        <p:cNvGrpSpPr/>
        <p:nvPr/>
      </p:nvGrpSpPr>
      <p:grpSpPr>
        <a:xfrm>
          <a:off x="0" y="0"/>
          <a:ext cx="0" cy="0"/>
          <a:chOff x="0" y="0"/>
          <a:chExt cx="0" cy="0"/>
        </a:xfrm>
      </p:grpSpPr>
      <p:sp>
        <p:nvSpPr>
          <p:cNvPr id="5" name="投影片編號版面配置區 2">
            <a:extLst>
              <a:ext uri="{FF2B5EF4-FFF2-40B4-BE49-F238E27FC236}">
                <a16:creationId xmlns="" xmlns:a16="http://schemas.microsoft.com/office/drawing/2014/main" id="{0B9F762D-89A5-46F1-9C5E-8470B3AA0D6B}"/>
              </a:ext>
            </a:extLst>
          </p:cNvPr>
          <p:cNvSpPr>
            <a:spLocks noGrp="1"/>
          </p:cNvSpPr>
          <p:nvPr>
            <p:ph type="sldNum" sz="quarter" idx="10"/>
          </p:nvPr>
        </p:nvSpPr>
        <p:spPr>
          <a:xfrm>
            <a:off x="9224963" y="6313486"/>
            <a:ext cx="2743200" cy="365125"/>
          </a:xfrm>
          <a:prstGeom prst="rect">
            <a:avLst/>
          </a:prstGeom>
        </p:spPr>
        <p:txBody>
          <a:bodyPr/>
          <a:lstStyle>
            <a:lvl1pPr>
              <a:defRPr>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尾頁">
    <p:spTree>
      <p:nvGrpSpPr>
        <p:cNvPr id="1" name=""/>
        <p:cNvGrpSpPr/>
        <p:nvPr/>
      </p:nvGrpSpPr>
      <p:grpSpPr>
        <a:xfrm>
          <a:off x="0" y="0"/>
          <a:ext cx="0" cy="0"/>
          <a:chOff x="0" y="0"/>
          <a:chExt cx="0" cy="0"/>
        </a:xfrm>
      </p:grpSpPr>
      <p:sp>
        <p:nvSpPr>
          <p:cNvPr id="14" name="Google Shape;186;p3">
            <a:extLst>
              <a:ext uri="{FF2B5EF4-FFF2-40B4-BE49-F238E27FC236}">
                <a16:creationId xmlns="" xmlns:a16="http://schemas.microsoft.com/office/drawing/2014/main" id="{DC54F2F4-2E4F-4969-B25D-EC2DAF2ABAF4}"/>
              </a:ext>
            </a:extLst>
          </p:cNvPr>
          <p:cNvSpPr/>
          <p:nvPr userDrawn="1"/>
        </p:nvSpPr>
        <p:spPr>
          <a:xfrm>
            <a:off x="5022868" y="2360237"/>
            <a:ext cx="3667200"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rPr>
              <a:t>Q&amp;A</a:t>
            </a:r>
            <a:endParaRPr lang="zh-TW" altLang="en-US" sz="36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sym typeface="Arial" panose="020B0604020202090204"/>
            </a:endParaRPr>
          </a:p>
        </p:txBody>
      </p:sp>
      <p:sp>
        <p:nvSpPr>
          <p:cNvPr id="3" name="投影片編號版面配置區 2">
            <a:extLst>
              <a:ext uri="{FF2B5EF4-FFF2-40B4-BE49-F238E27FC236}">
                <a16:creationId xmlns="" xmlns:a16="http://schemas.microsoft.com/office/drawing/2014/main" id="{61266FA0-5502-43C9-BABB-5D0339D709C4}"/>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cxnSp>
        <p:nvCxnSpPr>
          <p:cNvPr id="5" name="Google Shape;179;p2">
            <a:extLst>
              <a:ext uri="{FF2B5EF4-FFF2-40B4-BE49-F238E27FC236}">
                <a16:creationId xmlns="" xmlns:a16="http://schemas.microsoft.com/office/drawing/2014/main" id="{574E033F-36D3-45AF-834F-B302358EF339}"/>
              </a:ext>
            </a:extLst>
          </p:cNvPr>
          <p:cNvCxnSpPr/>
          <p:nvPr userDrawn="1"/>
        </p:nvCxnSpPr>
        <p:spPr>
          <a:xfrm flipH="1">
            <a:off x="28355" y="6281148"/>
            <a:ext cx="12163645" cy="75202"/>
          </a:xfrm>
          <a:prstGeom prst="straightConnector1">
            <a:avLst/>
          </a:prstGeom>
          <a:noFill/>
          <a:ln w="12700" cap="flat" cmpd="sng">
            <a:solidFill>
              <a:srgbClr val="74D1EA">
                <a:alpha val="23137"/>
              </a:srgbClr>
            </a:solidFill>
            <a:prstDash val="solid"/>
            <a:miter lim="800000"/>
            <a:headEnd type="none" w="sm" len="sm"/>
            <a:tailEnd type="none" w="sm" len="sm"/>
          </a:ln>
        </p:spPr>
      </p:cxnSp>
      <p:cxnSp>
        <p:nvCxnSpPr>
          <p:cNvPr id="6" name="Google Shape;179;p2">
            <a:extLst>
              <a:ext uri="{FF2B5EF4-FFF2-40B4-BE49-F238E27FC236}">
                <a16:creationId xmlns="" xmlns:a16="http://schemas.microsoft.com/office/drawing/2014/main" id="{BD3AE7B4-FE0A-41FD-9DB5-19B7B87C2153}"/>
              </a:ext>
            </a:extLst>
          </p:cNvPr>
          <p:cNvCxnSpPr/>
          <p:nvPr userDrawn="1"/>
        </p:nvCxnSpPr>
        <p:spPr>
          <a:xfrm flipH="1">
            <a:off x="28355" y="68826"/>
            <a:ext cx="600910" cy="4595249"/>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8" name="文字方塊 7">
            <a:extLst>
              <a:ext uri="{FF2B5EF4-FFF2-40B4-BE49-F238E27FC236}">
                <a16:creationId xmlns="" xmlns:a16="http://schemas.microsoft.com/office/drawing/2014/main" id="{73EDA7EE-4ADD-4FA5-AD29-74AEB869F4E1}"/>
              </a:ext>
            </a:extLst>
          </p:cNvPr>
          <p:cNvSpPr txBox="1"/>
          <p:nvPr/>
        </p:nvSpPr>
        <p:spPr>
          <a:xfrm>
            <a:off x="5123610" y="3099278"/>
            <a:ext cx="4883990" cy="467116"/>
          </a:xfrm>
          <a:prstGeom prst="rect">
            <a:avLst/>
          </a:prstGeom>
          <a:noFill/>
        </p:spPr>
        <p:txBody>
          <a:bodyPr wrap="square">
            <a:spAutoFit/>
          </a:bodyPr>
          <a:lstStyle/>
          <a:p>
            <a:pPr algn="ctr">
              <a:lnSpc>
                <a:spcPts val="3300"/>
              </a:lnSpc>
              <a:buClr>
                <a:schemeClr val="bg1">
                  <a:lumMod val="65000"/>
                </a:schemeClr>
              </a:buClr>
              <a:buSzPct val="80000"/>
            </a:pPr>
            <a:endParaRPr lang="en-US" altLang="zh-TW" sz="1800" spc="200" baseline="0" dirty="0">
              <a:solidFill>
                <a:schemeClr val="bg1">
                  <a:lumMod val="50000"/>
                </a:schemeClr>
              </a:solidFill>
              <a:latin typeface="Calibri Light" panose="020F0302020204030204" pitchFamily="34" charset="0"/>
              <a:ea typeface="標楷體" panose="03000509000000000000" pitchFamily="65" charset="-120"/>
              <a:cs typeface="Malgun Gothic Semilight" panose="020B0502040204020203" pitchFamily="34" charset="-120"/>
            </a:endParaRPr>
          </a:p>
        </p:txBody>
      </p:sp>
      <p:sp>
        <p:nvSpPr>
          <p:cNvPr id="9" name="文字方塊 8">
            <a:extLst>
              <a:ext uri="{FF2B5EF4-FFF2-40B4-BE49-F238E27FC236}">
                <a16:creationId xmlns="" xmlns:a16="http://schemas.microsoft.com/office/drawing/2014/main" id="{7657FCFC-3336-45A3-81E9-7F41DBEFCF6D}"/>
              </a:ext>
            </a:extLst>
          </p:cNvPr>
          <p:cNvSpPr txBox="1"/>
          <p:nvPr/>
        </p:nvSpPr>
        <p:spPr>
          <a:xfrm>
            <a:off x="4139096" y="2860183"/>
            <a:ext cx="5380439" cy="1407886"/>
          </a:xfrm>
          <a:prstGeom prst="rect">
            <a:avLst/>
          </a:prstGeom>
          <a:noFill/>
        </p:spPr>
        <p:txBody>
          <a:bodyPr wrap="square">
            <a:spAutoFit/>
          </a:bodyPr>
          <a:lstStyle/>
          <a:p>
            <a:pPr marR="0" lvl="0" algn="ctr" rtl="0">
              <a:lnSpc>
                <a:spcPts val="3500"/>
              </a:lnSpc>
              <a:spcBef>
                <a:spcPts val="0"/>
              </a:spcBef>
              <a:spcAft>
                <a:spcPts val="0"/>
              </a:spcAft>
              <a:buClr>
                <a:schemeClr val="bg1">
                  <a:lumMod val="65000"/>
                </a:schemeClr>
              </a:buClr>
              <a:buSzPct val="80000"/>
            </a:pPr>
            <a:r>
              <a:rPr lang="zh-TW" altLang="en-US"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Malgun Gothic Semilight" panose="020B0502040204020203" pitchFamily="34" charset="-120"/>
              </a:rPr>
              <a:t>弘憶國際股份有限公司</a:t>
            </a: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(3312)</a:t>
            </a:r>
          </a:p>
          <a:p>
            <a:pPr marR="0" lvl="0" algn="ctr" rtl="0">
              <a:lnSpc>
                <a:spcPts val="3500"/>
              </a:lnSpc>
              <a:spcBef>
                <a:spcPts val="0"/>
              </a:spcBef>
              <a:spcAft>
                <a:spcPts val="0"/>
              </a:spcAft>
              <a:buClr>
                <a:schemeClr val="bg1">
                  <a:lumMod val="65000"/>
                </a:schemeClr>
              </a:buClr>
              <a:buSzPct val="80000"/>
            </a:pPr>
            <a:r>
              <a:rPr lang="en-US" altLang="zh-TW" sz="2400"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Light" panose="020F0302020204030204" pitchFamily="34" charset="0"/>
              </a:rPr>
              <a:t>http://www.gmitec.com</a:t>
            </a:r>
          </a:p>
          <a:p>
            <a:pPr lvl="0" algn="ctr">
              <a:lnSpc>
                <a:spcPts val="3500"/>
              </a:lnSpc>
              <a:buClr>
                <a:schemeClr val="bg1">
                  <a:lumMod val="65000"/>
                </a:schemeClr>
              </a:buClr>
              <a:buSzPct val="80000"/>
            </a:pP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THANK</a:t>
            </a:r>
            <a:r>
              <a:rPr lang="zh-TW" altLang="en-US"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 </a:t>
            </a:r>
            <a:r>
              <a:rPr lang="en-US" altLang="zh-TW" sz="2400" b="1" spc="10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rPr>
              <a:t>YOU!</a:t>
            </a:r>
            <a:endParaRPr lang="en-US" altLang="zh-TW" sz="2400" b="1" spc="200" baseline="0" dirty="0">
              <a:solidFill>
                <a:schemeClr val="tx1">
                  <a:lumMod val="85000"/>
                  <a:lumOff val="15000"/>
                </a:schemeClr>
              </a:solidFill>
              <a:latin typeface="Calibri Light" panose="020F0302020204030204" pitchFamily="34" charset="0"/>
              <a:ea typeface="標楷體" panose="03000509000000000000" pitchFamily="65" charset="-120"/>
              <a:cs typeface="Calibri" panose="020F0502020204030204" pitchFamily="34" charset="0"/>
            </a:endParaRPr>
          </a:p>
        </p:txBody>
      </p:sp>
      <p:cxnSp>
        <p:nvCxnSpPr>
          <p:cNvPr id="10" name="直線接點 9">
            <a:extLst>
              <a:ext uri="{FF2B5EF4-FFF2-40B4-BE49-F238E27FC236}">
                <a16:creationId xmlns="" xmlns:a16="http://schemas.microsoft.com/office/drawing/2014/main" id="{0B41FA44-1E85-4037-A704-22D73FAA4F09}"/>
              </a:ext>
            </a:extLst>
          </p:cNvPr>
          <p:cNvCxnSpPr>
            <a:cxnSpLocks/>
          </p:cNvCxnSpPr>
          <p:nvPr/>
        </p:nvCxnSpPr>
        <p:spPr>
          <a:xfrm>
            <a:off x="4662546" y="2824426"/>
            <a:ext cx="433353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1" name="群組 10">
            <a:extLst>
              <a:ext uri="{FF2B5EF4-FFF2-40B4-BE49-F238E27FC236}">
                <a16:creationId xmlns="" xmlns:a16="http://schemas.microsoft.com/office/drawing/2014/main" id="{A2BAE973-0DD3-470F-A7C7-D558DB53C876}"/>
              </a:ext>
            </a:extLst>
          </p:cNvPr>
          <p:cNvGrpSpPr/>
          <p:nvPr userDrawn="1"/>
        </p:nvGrpSpPr>
        <p:grpSpPr>
          <a:xfrm>
            <a:off x="2795057" y="2368918"/>
            <a:ext cx="1398345" cy="1770133"/>
            <a:chOff x="1271464" y="1578932"/>
            <a:chExt cx="2565961" cy="3248192"/>
          </a:xfrm>
        </p:grpSpPr>
        <p:pic>
          <p:nvPicPr>
            <p:cNvPr id="12" name="圖片 11">
              <a:extLst>
                <a:ext uri="{FF2B5EF4-FFF2-40B4-BE49-F238E27FC236}">
                  <a16:creationId xmlns="" xmlns:a16="http://schemas.microsoft.com/office/drawing/2014/main" id="{DD51DC93-CCF4-49AF-B126-B32A0514A6B3}"/>
                </a:ext>
              </a:extLst>
            </p:cNvPr>
            <p:cNvPicPr>
              <a:picLocks noChangeAspect="1"/>
            </p:cNvPicPr>
            <p:nvPr/>
          </p:nvPicPr>
          <p:blipFill rotWithShape="1">
            <a:blip r:embed="rId2">
              <a:extLst>
                <a:ext uri="{28A0092B-C50C-407E-A947-70E740481C1C}">
                  <a14:useLocalDpi xmlns:a14="http://schemas.microsoft.com/office/drawing/2010/main" val="0"/>
                </a:ext>
              </a:extLst>
            </a:blip>
            <a:srcRect r="54662"/>
            <a:stretch>
              <a:fillRect/>
            </a:stretch>
          </p:blipFill>
          <p:spPr>
            <a:xfrm>
              <a:off x="1271464" y="1578932"/>
              <a:ext cx="2565961" cy="2132872"/>
            </a:xfrm>
            <a:prstGeom prst="rect">
              <a:avLst/>
            </a:prstGeom>
          </p:spPr>
        </p:pic>
        <p:pic>
          <p:nvPicPr>
            <p:cNvPr id="13" name="圖片 12">
              <a:extLst>
                <a:ext uri="{FF2B5EF4-FFF2-40B4-BE49-F238E27FC236}">
                  <a16:creationId xmlns="" xmlns:a16="http://schemas.microsoft.com/office/drawing/2014/main" id="{592CD3CA-34E5-4BA0-86F1-9681201C5C94}"/>
                </a:ext>
              </a:extLst>
            </p:cNvPr>
            <p:cNvPicPr>
              <a:picLocks noChangeAspect="1"/>
            </p:cNvPicPr>
            <p:nvPr/>
          </p:nvPicPr>
          <p:blipFill rotWithShape="1">
            <a:blip r:embed="rId2">
              <a:extLst>
                <a:ext uri="{28A0092B-C50C-407E-A947-70E740481C1C}">
                  <a14:useLocalDpi xmlns:a14="http://schemas.microsoft.com/office/drawing/2010/main" val="0"/>
                </a:ext>
              </a:extLst>
            </a:blip>
            <a:srcRect l="44500" t="1" r="-17464" b="-9998"/>
            <a:stretch>
              <a:fillRect/>
            </a:stretch>
          </p:blipFill>
          <p:spPr>
            <a:xfrm>
              <a:off x="1642928" y="3633828"/>
              <a:ext cx="2100386" cy="1193296"/>
            </a:xfrm>
            <a:prstGeom prst="rect">
              <a:avLst/>
            </a:prstGeom>
          </p:spPr>
        </p:pic>
      </p:grpSp>
    </p:spTree>
    <p:extLst>
      <p:ext uri="{BB962C8B-B14F-4D97-AF65-F5344CB8AC3E}">
        <p14:creationId xmlns:p14="http://schemas.microsoft.com/office/powerpoint/2010/main" val="954714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空白" preserve="1" userDrawn="1">
  <p:cSld name="2">
    <p:spTree>
      <p:nvGrpSpPr>
        <p:cNvPr id="1" name="Shape 49"/>
        <p:cNvGrpSpPr/>
        <p:nvPr/>
      </p:nvGrpSpPr>
      <p:grpSpPr>
        <a:xfrm>
          <a:off x="0" y="0"/>
          <a:ext cx="0" cy="0"/>
          <a:chOff x="0" y="0"/>
          <a:chExt cx="0" cy="0"/>
        </a:xfrm>
      </p:grpSpPr>
      <p:pic>
        <p:nvPicPr>
          <p:cNvPr id="3" name="圖片 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7" name="文字版面配置區 6"/>
          <p:cNvSpPr>
            <a:spLocks noGrp="1"/>
          </p:cNvSpPr>
          <p:nvPr>
            <p:ph type="body" sz="quarter" idx="10"/>
          </p:nvPr>
        </p:nvSpPr>
        <p:spPr>
          <a:xfrm>
            <a:off x="0" y="648000"/>
            <a:ext cx="11476800" cy="4608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endParaRPr lang="zh-TW" altLang="en-US" dirty="0"/>
          </a:p>
        </p:txBody>
      </p:sp>
      <p:sp>
        <p:nvSpPr>
          <p:cNvPr id="9" name="內容版面配置區 8"/>
          <p:cNvSpPr>
            <a:spLocks noGrp="1"/>
          </p:cNvSpPr>
          <p:nvPr>
            <p:ph sz="quarter" idx="11"/>
          </p:nvPr>
        </p:nvSpPr>
        <p:spPr>
          <a:xfrm>
            <a:off x="810000" y="1450800"/>
            <a:ext cx="10569600" cy="4708800"/>
          </a:xfrm>
          <a:prstGeom prst="rect">
            <a:avLst/>
          </a:prstGeom>
        </p:spPr>
        <p:txBody>
          <a:bodyPr/>
          <a:lstStyle>
            <a:lvl1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1pPr>
            <a:lvl2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2pPr>
            <a:lvl3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3pPr>
            <a:lvl4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4pPr>
            <a:lvl5pPr marL="457200" indent="-457200" algn="just">
              <a:lnSpc>
                <a:spcPts val="3000"/>
              </a:lnSpc>
              <a:buClr>
                <a:schemeClr val="bg1">
                  <a:lumMod val="65000"/>
                </a:schemeClr>
              </a:buClr>
              <a:buSzPct val="80000"/>
              <a:buFont typeface="Wingdings" pitchFamily="2" charset="2"/>
              <a:buChar char="n"/>
              <a:defRPr sz="2000" spc="100" baseline="0">
                <a:latin typeface="Calibri Light" panose="020F0302020204030204" pitchFamily="34" charset="0"/>
                <a:ea typeface="標楷體"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2">
            <a:extLst>
              <a:ext uri="{FF2B5EF4-FFF2-40B4-BE49-F238E27FC236}">
                <a16:creationId xmlns="" xmlns:a16="http://schemas.microsoft.com/office/drawing/2014/main" id="{146A7FC5-CC3E-4ECE-A6BA-21C69CEB1AAF}"/>
              </a:ext>
            </a:extLst>
          </p:cNvPr>
          <p:cNvSpPr>
            <a:spLocks noGrp="1"/>
          </p:cNvSpPr>
          <p:nvPr>
            <p:ph type="sldNum" sz="quarter" idx="12"/>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簡報大綱">
    <p:spTree>
      <p:nvGrpSpPr>
        <p:cNvPr id="1" name=""/>
        <p:cNvGrpSpPr/>
        <p:nvPr/>
      </p:nvGrpSpPr>
      <p:grpSpPr>
        <a:xfrm>
          <a:off x="0" y="0"/>
          <a:ext cx="0" cy="0"/>
          <a:chOff x="0" y="0"/>
          <a:chExt cx="0" cy="0"/>
        </a:xfrm>
      </p:grpSpPr>
      <p:sp>
        <p:nvSpPr>
          <p:cNvPr id="8" name="文字版面配置區 6"/>
          <p:cNvSpPr>
            <a:spLocks noGrp="1"/>
          </p:cNvSpPr>
          <p:nvPr>
            <p:ph type="body" sz="quarter" idx="11" hasCustomPrompt="1"/>
          </p:nvPr>
        </p:nvSpPr>
        <p:spPr>
          <a:xfrm>
            <a:off x="1015200" y="2826000"/>
            <a:ext cx="3225600" cy="464400"/>
          </a:xfrm>
          <a:prstGeom prst="rect">
            <a:avLst/>
          </a:prstGeom>
        </p:spPr>
        <p:txBody>
          <a:bodyPr/>
          <a:lstStyle>
            <a:lvl1pPr algn="ctr">
              <a:lnSpc>
                <a:spcPts val="2880"/>
              </a:lnSpc>
              <a:defRPr sz="36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pic>
        <p:nvPicPr>
          <p:cNvPr id="5" name="圖片 4"/>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0" name="內容版面配置區 9"/>
          <p:cNvSpPr>
            <a:spLocks noGrp="1"/>
          </p:cNvSpPr>
          <p:nvPr>
            <p:ph sz="quarter" idx="12" hasCustomPrompt="1"/>
          </p:nvPr>
        </p:nvSpPr>
        <p:spPr>
          <a:xfrm>
            <a:off x="1015200" y="3344400"/>
            <a:ext cx="3225600" cy="338400"/>
          </a:xfrm>
          <a:prstGeom prst="rect">
            <a:avLst/>
          </a:prstGeom>
        </p:spPr>
        <p:txBody>
          <a:bodyPr/>
          <a:lstStyle>
            <a:lvl1pPr algn="ctr">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9" name="投影片編號版面配置區 2">
            <a:extLst>
              <a:ext uri="{FF2B5EF4-FFF2-40B4-BE49-F238E27FC236}">
                <a16:creationId xmlns="" xmlns:a16="http://schemas.microsoft.com/office/drawing/2014/main" id="{B16111B8-99EC-43FD-8A79-7023C6BC401F}"/>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76722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標題頁">
    <p:spTree>
      <p:nvGrpSpPr>
        <p:cNvPr id="1" name=""/>
        <p:cNvGrpSpPr/>
        <p:nvPr/>
      </p:nvGrpSpPr>
      <p:grpSpPr>
        <a:xfrm>
          <a:off x="0" y="0"/>
          <a:ext cx="0" cy="0"/>
          <a:chOff x="0" y="0"/>
          <a:chExt cx="0" cy="0"/>
        </a:xfrm>
      </p:grpSpPr>
      <p:cxnSp>
        <p:nvCxnSpPr>
          <p:cNvPr id="7" name="Google Shape;179;p2">
            <a:extLst>
              <a:ext uri="{FF2B5EF4-FFF2-40B4-BE49-F238E27FC236}">
                <a16:creationId xmlns="" xmlns:a16="http://schemas.microsoft.com/office/drawing/2014/main" id="{2F321D19-0C02-49B1-8698-238360F716AD}"/>
              </a:ext>
            </a:extLst>
          </p:cNvPr>
          <p:cNvCxnSpPr/>
          <p:nvPr userDrawn="1"/>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8" name="Google Shape;179;p2">
            <a:extLst>
              <a:ext uri="{FF2B5EF4-FFF2-40B4-BE49-F238E27FC236}">
                <a16:creationId xmlns="" xmlns:a16="http://schemas.microsoft.com/office/drawing/2014/main" id="{95FFD70F-2B1B-4C6E-B08A-873EDDE2BEA8}"/>
              </a:ext>
            </a:extLst>
          </p:cNvPr>
          <p:cNvCxnSpPr/>
          <p:nvPr userDrawn="1"/>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10" name="圖片 9">
            <a:extLst>
              <a:ext uri="{FF2B5EF4-FFF2-40B4-BE49-F238E27FC236}">
                <a16:creationId xmlns="" xmlns:a16="http://schemas.microsoft.com/office/drawing/2014/main" id="{847AD9E7-9AD6-497C-B4F0-1EED2275E1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7" name="文字版面配置區 6">
            <a:extLst>
              <a:ext uri="{FF2B5EF4-FFF2-40B4-BE49-F238E27FC236}">
                <a16:creationId xmlns="" xmlns:a16="http://schemas.microsoft.com/office/drawing/2014/main" id="{A7E1CBE6-6D43-4FB3-9335-DFEBF9C0CC8D}"/>
              </a:ext>
            </a:extLst>
          </p:cNvPr>
          <p:cNvSpPr>
            <a:spLocks noGrp="1"/>
          </p:cNvSpPr>
          <p:nvPr>
            <p:ph type="body" sz="quarter" idx="11" hasCustomPrompt="1"/>
          </p:nvPr>
        </p:nvSpPr>
        <p:spPr>
          <a:xfrm>
            <a:off x="4983471" y="3480403"/>
            <a:ext cx="4191000" cy="546825"/>
          </a:xfrm>
          <a:prstGeom prst="rect">
            <a:avLst/>
          </a:prstGeom>
        </p:spPr>
        <p:txBody>
          <a:bodyPr/>
          <a:lstStyle>
            <a:lvl1pPr algn="ctr">
              <a:lnSpc>
                <a:spcPts val="2880"/>
              </a:lnSpc>
              <a:defRPr sz="4800" b="1" spc="1000" baseline="0">
                <a:latin typeface="Calibri Light" panose="020F0302020204030204" pitchFamily="34" charset="0"/>
                <a:ea typeface="標楷體" pitchFamily="65" charset="-120"/>
              </a:defRPr>
            </a:lvl1pPr>
            <a:lvl2pPr algn="ctr">
              <a:lnSpc>
                <a:spcPts val="2880"/>
              </a:lnSpc>
              <a:defRPr sz="2800" b="1" spc="1000" baseline="0">
                <a:latin typeface="標楷體" pitchFamily="65" charset="-120"/>
                <a:ea typeface="標楷體" pitchFamily="65" charset="-120"/>
              </a:defRPr>
            </a:lvl2pPr>
            <a:lvl3pPr algn="ctr">
              <a:lnSpc>
                <a:spcPts val="2880"/>
              </a:lnSpc>
              <a:defRPr sz="2800" b="1" spc="1000" baseline="0">
                <a:latin typeface="標楷體" pitchFamily="65" charset="-120"/>
                <a:ea typeface="標楷體" pitchFamily="65" charset="-120"/>
              </a:defRPr>
            </a:lvl3pPr>
            <a:lvl4pPr algn="ctr">
              <a:lnSpc>
                <a:spcPts val="2880"/>
              </a:lnSpc>
              <a:defRPr sz="2800" b="1" spc="1000" baseline="0">
                <a:latin typeface="標楷體" pitchFamily="65" charset="-120"/>
                <a:ea typeface="標楷體" pitchFamily="65" charset="-120"/>
              </a:defRPr>
            </a:lvl4pPr>
            <a:lvl5pPr algn="ctr">
              <a:lnSpc>
                <a:spcPts val="2880"/>
              </a:lnSpc>
              <a:defRPr sz="2800" b="1" spc="1000" baseline="0">
                <a:latin typeface="標楷體" pitchFamily="65" charset="-120"/>
                <a:ea typeface="標楷體" pitchFamily="65" charset="-120"/>
              </a:defRPr>
            </a:lvl5pPr>
          </a:lstStyle>
          <a:p>
            <a:pPr lvl="0"/>
            <a:r>
              <a:rPr lang="zh-TW" altLang="en-US" dirty="0"/>
              <a:t>標題</a:t>
            </a:r>
          </a:p>
        </p:txBody>
      </p:sp>
      <p:sp>
        <p:nvSpPr>
          <p:cNvPr id="18" name="內容版面配置區 9">
            <a:extLst>
              <a:ext uri="{FF2B5EF4-FFF2-40B4-BE49-F238E27FC236}">
                <a16:creationId xmlns="" xmlns:a16="http://schemas.microsoft.com/office/drawing/2014/main" id="{AD19DD61-7F60-4A69-9C70-A3BFA9C010C5}"/>
              </a:ext>
            </a:extLst>
          </p:cNvPr>
          <p:cNvSpPr>
            <a:spLocks noGrp="1"/>
          </p:cNvSpPr>
          <p:nvPr>
            <p:ph sz="quarter" idx="12"/>
          </p:nvPr>
        </p:nvSpPr>
        <p:spPr>
          <a:xfrm>
            <a:off x="4983471" y="3998803"/>
            <a:ext cx="4191000" cy="398461"/>
          </a:xfrm>
          <a:prstGeom prst="rect">
            <a:avLst/>
          </a:prstGeom>
        </p:spPr>
        <p:txBody>
          <a:bodyPr/>
          <a:lstStyle>
            <a:lvl1pPr algn="ctr">
              <a:defRPr sz="18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endParaRPr lang="zh-TW" altLang="en-US" dirty="0"/>
          </a:p>
        </p:txBody>
      </p:sp>
      <p:sp>
        <p:nvSpPr>
          <p:cNvPr id="19" name="文字版面配置區 15">
            <a:extLst>
              <a:ext uri="{FF2B5EF4-FFF2-40B4-BE49-F238E27FC236}">
                <a16:creationId xmlns="" xmlns:a16="http://schemas.microsoft.com/office/drawing/2014/main" id="{1FB55ED3-994D-4366-B59E-195AC8E7FCC4}"/>
              </a:ext>
            </a:extLst>
          </p:cNvPr>
          <p:cNvSpPr>
            <a:spLocks noGrp="1"/>
          </p:cNvSpPr>
          <p:nvPr>
            <p:ph type="body" sz="quarter" idx="13" hasCustomPrompt="1"/>
          </p:nvPr>
        </p:nvSpPr>
        <p:spPr>
          <a:xfrm>
            <a:off x="4983471" y="1683104"/>
            <a:ext cx="4191000" cy="1308100"/>
          </a:xfrm>
          <a:prstGeom prst="rect">
            <a:avLst/>
          </a:prstGeom>
        </p:spPr>
        <p:txBody>
          <a:bodyPr/>
          <a:lstStyle>
            <a:lvl1pPr algn="ctr">
              <a:defRPr sz="7200" baseline="0">
                <a:solidFill>
                  <a:schemeClr val="bg1">
                    <a:lumMod val="85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7200">
                <a:latin typeface="標楷體" panose="03000509000000000000" pitchFamily="65" charset="-120"/>
                <a:ea typeface="標楷體" panose="03000509000000000000" pitchFamily="65" charset="-120"/>
              </a:defRPr>
            </a:lvl2pPr>
            <a:lvl3pPr>
              <a:defRPr sz="7200">
                <a:latin typeface="標楷體" panose="03000509000000000000" pitchFamily="65" charset="-120"/>
                <a:ea typeface="標楷體" panose="03000509000000000000" pitchFamily="65" charset="-120"/>
              </a:defRPr>
            </a:lvl3pPr>
            <a:lvl4pPr>
              <a:defRPr sz="7200">
                <a:latin typeface="標楷體" panose="03000509000000000000" pitchFamily="65" charset="-120"/>
                <a:ea typeface="標楷體" panose="03000509000000000000" pitchFamily="65" charset="-120"/>
              </a:defRPr>
            </a:lvl4pPr>
            <a:lvl5pPr>
              <a:defRPr sz="7200">
                <a:latin typeface="標楷體" panose="03000509000000000000" pitchFamily="65" charset="-120"/>
                <a:ea typeface="標楷體" panose="03000509000000000000" pitchFamily="65" charset="-120"/>
              </a:defRPr>
            </a:lvl5pPr>
          </a:lstStyle>
          <a:p>
            <a:pPr lvl="0"/>
            <a:r>
              <a:rPr lang="en-US" altLang="zh-TW" dirty="0"/>
              <a:t>-</a:t>
            </a:r>
            <a:endParaRPr lang="zh-TW" altLang="en-US" dirty="0"/>
          </a:p>
        </p:txBody>
      </p:sp>
      <p:sp>
        <p:nvSpPr>
          <p:cNvPr id="21" name="投影片編號版面配置區 2">
            <a:extLst>
              <a:ext uri="{FF2B5EF4-FFF2-40B4-BE49-F238E27FC236}">
                <a16:creationId xmlns="" xmlns:a16="http://schemas.microsoft.com/office/drawing/2014/main" id="{D4001E0B-1164-4BAA-9C43-2E7B357A9373}"/>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42278993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英標題-空白">
    <p:spTree>
      <p:nvGrpSpPr>
        <p:cNvPr id="1" name=""/>
        <p:cNvGrpSpPr/>
        <p:nvPr/>
      </p:nvGrpSpPr>
      <p:grpSpPr>
        <a:xfrm>
          <a:off x="0" y="0"/>
          <a:ext cx="0" cy="0"/>
          <a:chOff x="0" y="0"/>
          <a:chExt cx="0" cy="0"/>
        </a:xfrm>
      </p:grpSpPr>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8" name="標題 1">
            <a:extLst>
              <a:ext uri="{FF2B5EF4-FFF2-40B4-BE49-F238E27FC236}">
                <a16:creationId xmlns="" xmlns:a16="http://schemas.microsoft.com/office/drawing/2014/main" id="{0B067A7F-0276-4D5F-9249-5C692D73C84F}"/>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9" name="內容版面配置區 9">
            <a:extLst>
              <a:ext uri="{FF2B5EF4-FFF2-40B4-BE49-F238E27FC236}">
                <a16:creationId xmlns="" xmlns:a16="http://schemas.microsoft.com/office/drawing/2014/main" id="{0BBFAC32-7104-479E-A308-7F0D2E84D253}"/>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
        <p:nvSpPr>
          <p:cNvPr id="11" name="投影片編號版面配置區 2">
            <a:extLst>
              <a:ext uri="{FF2B5EF4-FFF2-40B4-BE49-F238E27FC236}">
                <a16:creationId xmlns="" xmlns:a16="http://schemas.microsoft.com/office/drawing/2014/main" id="{83BB37C4-CAA3-4262-A9C6-941223F4EAF2}"/>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extLst>
      <p:ext uri="{BB962C8B-B14F-4D97-AF65-F5344CB8AC3E}">
        <p14:creationId xmlns:p14="http://schemas.microsoft.com/office/powerpoint/2010/main" val="20124062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中英標題-雙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9" name="內容版面配置區 8">
            <a:extLst>
              <a:ext uri="{FF2B5EF4-FFF2-40B4-BE49-F238E27FC236}">
                <a16:creationId xmlns="" xmlns:a16="http://schemas.microsoft.com/office/drawing/2014/main" id="{197E020D-2D30-437C-B598-B97093874FCD}"/>
              </a:ext>
            </a:extLst>
          </p:cNvPr>
          <p:cNvSpPr>
            <a:spLocks noGrp="1"/>
          </p:cNvSpPr>
          <p:nvPr>
            <p:ph sz="quarter" idx="13"/>
          </p:nvPr>
        </p:nvSpPr>
        <p:spPr>
          <a:xfrm>
            <a:off x="518400" y="1569600"/>
            <a:ext cx="11491200" cy="738000"/>
          </a:xfrm>
          <a:prstGeom prst="rect">
            <a:avLst/>
          </a:prstGeom>
        </p:spPr>
        <p:txBody>
          <a:bodyPr/>
          <a:lstStyle>
            <a:lvl1pPr>
              <a:lnSpc>
                <a:spcPct val="150000"/>
              </a:lnSpc>
              <a:defRPr sz="2800" b="1" i="0" spc="200" baseline="0">
                <a:latin typeface="Calibri Light" panose="020F0302020204030204" pitchFamily="34" charset="0"/>
                <a:ea typeface="標楷體" panose="03000509000000000000" pitchFamily="65" charset="-120"/>
              </a:defRPr>
            </a:lvl1pPr>
            <a:lvl2pPr>
              <a:defRPr sz="2800" spc="150" baseline="0">
                <a:ea typeface="標楷體" panose="03000509000000000000" pitchFamily="65" charset="-120"/>
              </a:defRPr>
            </a:lvl2pPr>
            <a:lvl3pPr>
              <a:defRPr sz="2800" spc="150" baseline="0">
                <a:ea typeface="標楷體" panose="03000509000000000000" pitchFamily="65" charset="-120"/>
              </a:defRPr>
            </a:lvl3pPr>
            <a:lvl4pPr>
              <a:defRPr sz="2800" spc="150" baseline="0">
                <a:ea typeface="標楷體" panose="03000509000000000000" pitchFamily="65" charset="-120"/>
              </a:defRPr>
            </a:lvl4pPr>
            <a:lvl5pPr>
              <a:defRPr sz="2800" spc="150" baseline="0">
                <a:ea typeface="標楷體" panose="03000509000000000000" pitchFamily="65" charset="-120"/>
              </a:defRPr>
            </a:lvl5pPr>
          </a:lstStyle>
          <a:p>
            <a:pPr lvl="0"/>
            <a:r>
              <a:rPr lang="zh-TW" altLang="en-US" dirty="0"/>
              <a:t>按一下以編輯母片文字樣式</a:t>
            </a:r>
          </a:p>
        </p:txBody>
      </p:sp>
      <p:sp>
        <p:nvSpPr>
          <p:cNvPr id="11" name="文字版面配置區 10">
            <a:extLst>
              <a:ext uri="{FF2B5EF4-FFF2-40B4-BE49-F238E27FC236}">
                <a16:creationId xmlns="" xmlns:a16="http://schemas.microsoft.com/office/drawing/2014/main" id="{08363A4B-6B50-4664-B2AC-6FC8C09090F1}"/>
              </a:ext>
            </a:extLst>
          </p:cNvPr>
          <p:cNvSpPr>
            <a:spLocks noGrp="1"/>
          </p:cNvSpPr>
          <p:nvPr>
            <p:ph type="body" sz="quarter" idx="14"/>
          </p:nvPr>
        </p:nvSpPr>
        <p:spPr>
          <a:xfrm>
            <a:off x="2026800" y="2534400"/>
            <a:ext cx="7970400" cy="3168000"/>
          </a:xfrm>
          <a:prstGeom prst="rect">
            <a:avLst/>
          </a:prstGeom>
        </p:spPr>
        <p:txBody>
          <a:bodyPr/>
          <a:lstStyle>
            <a:lvl1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1pPr>
            <a:lvl2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2pPr>
            <a:lvl3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3pPr>
            <a:lvl4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4pPr>
            <a:lvl5pPr marL="457200" indent="-457200">
              <a:lnSpc>
                <a:spcPts val="4500"/>
              </a:lnSpc>
              <a:buClr>
                <a:schemeClr val="bg1">
                  <a:lumMod val="65000"/>
                </a:schemeClr>
              </a:buClr>
              <a:buSzPct val="80000"/>
              <a:buFont typeface="Wingdings" panose="05000000000000000000" pitchFamily="2" charset="2"/>
              <a:buChar char="n"/>
              <a:defRPr sz="28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3" name="投影片編號版面配置區 2">
            <a:extLst>
              <a:ext uri="{FF2B5EF4-FFF2-40B4-BE49-F238E27FC236}">
                <a16:creationId xmlns="" xmlns:a16="http://schemas.microsoft.com/office/drawing/2014/main" id="{B06F8D34-141B-43BA-881F-5D5A27A12686}"/>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4" name="內容版面配置區 9">
            <a:extLst>
              <a:ext uri="{FF2B5EF4-FFF2-40B4-BE49-F238E27FC236}">
                <a16:creationId xmlns="" xmlns:a16="http://schemas.microsoft.com/office/drawing/2014/main" id="{39F52BC8-9ECB-4F4F-B910-A75256B866EB}"/>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521298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节标题" preserve="1" userDrawn="1">
  <p:cSld name="財務資訊">
    <p:spTree>
      <p:nvGrpSpPr>
        <p:cNvPr id="1" name="Shape 22"/>
        <p:cNvGrpSpPr/>
        <p:nvPr/>
      </p:nvGrpSpPr>
      <p:grpSpPr>
        <a:xfrm>
          <a:off x="0" y="0"/>
          <a:ext cx="0" cy="0"/>
          <a:chOff x="0" y="0"/>
          <a:chExt cx="0" cy="0"/>
        </a:xfrm>
      </p:grpSpPr>
      <p:sp>
        <p:nvSpPr>
          <p:cNvPr id="16" name="標題 1">
            <a:extLst>
              <a:ext uri="{FF2B5EF4-FFF2-40B4-BE49-F238E27FC236}">
                <a16:creationId xmlns="" xmlns:a16="http://schemas.microsoft.com/office/drawing/2014/main" id="{B02F83C6-186A-4428-8F0E-03847ADC1350}"/>
              </a:ext>
            </a:extLst>
          </p:cNvPr>
          <p:cNvSpPr>
            <a:spLocks noGrp="1"/>
          </p:cNvSpPr>
          <p:nvPr>
            <p:ph type="title" hasCustomPrompt="1"/>
          </p:nvPr>
        </p:nvSpPr>
        <p:spPr>
          <a:xfrm>
            <a:off x="806400" y="547200"/>
            <a:ext cx="9000000" cy="464394"/>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pic>
        <p:nvPicPr>
          <p:cNvPr id="23" name="圖片 22"/>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cxnSp>
        <p:nvCxnSpPr>
          <p:cNvPr id="28" name="Google Shape;179;p2"/>
          <p:cNvCxnSpPr/>
          <p:nvPr userDrawn="1"/>
        </p:nvCxnSpPr>
        <p:spPr>
          <a:xfrm flipH="1">
            <a:off x="1" y="1116264"/>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30" name="投影片編號版面配置區 2">
            <a:extLst>
              <a:ext uri="{FF2B5EF4-FFF2-40B4-BE49-F238E27FC236}">
                <a16:creationId xmlns="" xmlns:a16="http://schemas.microsoft.com/office/drawing/2014/main" id="{9B3E1E16-E3BE-421E-B10C-DBD48F79CE6E}"/>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节标题" preserve="1" userDrawn="1">
  <p:cSld name="產品">
    <p:spTree>
      <p:nvGrpSpPr>
        <p:cNvPr id="1" name="Shape 22"/>
        <p:cNvGrpSpPr/>
        <p:nvPr/>
      </p:nvGrpSpPr>
      <p:grpSpPr>
        <a:xfrm>
          <a:off x="0" y="0"/>
          <a:ext cx="0" cy="0"/>
          <a:chOff x="0" y="0"/>
          <a:chExt cx="0" cy="0"/>
        </a:xfrm>
      </p:grpSpPr>
      <p:sp>
        <p:nvSpPr>
          <p:cNvPr id="22" name="矩形: 圓角 1"/>
          <p:cNvSpPr/>
          <p:nvPr userDrawn="1"/>
        </p:nvSpPr>
        <p:spPr>
          <a:xfrm>
            <a:off x="-1" y="1110532"/>
            <a:ext cx="12191998" cy="1772393"/>
          </a:xfrm>
          <a:prstGeom prst="roundRect">
            <a:avLst>
              <a:gd name="adj" fmla="val 0"/>
            </a:avLst>
          </a:prstGeom>
          <a:gradFill>
            <a:gsLst>
              <a:gs pos="0">
                <a:srgbClr val="046EC4">
                  <a:lumMod val="10000"/>
                  <a:lumOff val="90000"/>
                  <a:alpha val="99000"/>
                </a:srgbClr>
              </a:gs>
              <a:gs pos="17000">
                <a:srgbClr val="FDFDFD"/>
              </a:gs>
            </a:gsLst>
            <a:lin ang="16200000" scaled="0"/>
          </a:gradFill>
          <a:ln w="3175">
            <a:solidFill>
              <a:srgbClr val="D9D9D9">
                <a:alpha val="34902"/>
              </a:srgbClr>
            </a:solidFill>
          </a:ln>
          <a:effectLst>
            <a:glow rad="88900">
              <a:srgbClr val="97DDEF">
                <a:alpha val="9000"/>
              </a:srgbClr>
            </a:glow>
          </a:effectLst>
        </p:spPr>
        <p:style>
          <a:lnRef idx="2">
            <a:schemeClr val="accent1"/>
          </a:lnRef>
          <a:fillRef idx="1">
            <a:schemeClr val="lt1"/>
          </a:fillRef>
          <a:effectRef idx="0">
            <a:schemeClr val="accent1"/>
          </a:effectRef>
          <a:fontRef idx="minor">
            <a:schemeClr val="dk1"/>
          </a:fontRef>
        </p:style>
        <p:txBody>
          <a:bodyPr tIns="0" bIns="0" rtlCol="0" anchor="ctr" anchorCtr="0"/>
          <a:lstStyle/>
          <a:p>
            <a:pPr algn="ctr"/>
            <a:endParaRPr lang="zh-TW" altLang="en-US" sz="2000" spc="700" baseline="0" dirty="0">
              <a:solidFill>
                <a:srgbClr val="003D70"/>
              </a:solidFill>
              <a:effectLst/>
              <a:latin typeface="Calibri Light" panose="020F0302020204030204" pitchFamily="34" charset="0"/>
              <a:ea typeface="標楷體" panose="03000509000000000000" pitchFamily="65" charset="-120"/>
              <a:cs typeface="Microsoft Sans Serif" panose="020B0604020202020204" pitchFamily="34" charset="0"/>
            </a:endParaRPr>
          </a:p>
        </p:txBody>
      </p:sp>
      <p:sp>
        <p:nvSpPr>
          <p:cNvPr id="26" name="內容版面配置區 5"/>
          <p:cNvSpPr>
            <a:spLocks noGrp="1"/>
          </p:cNvSpPr>
          <p:nvPr>
            <p:ph sz="quarter" idx="17"/>
          </p:nvPr>
        </p:nvSpPr>
        <p:spPr>
          <a:xfrm>
            <a:off x="2728800" y="1414800"/>
            <a:ext cx="4862222" cy="1285200"/>
          </a:xfrm>
          <a:prstGeom prst="rect">
            <a:avLst/>
          </a:prstGeom>
        </p:spPr>
        <p:txBody>
          <a:bodyPr anchor="t"/>
          <a:lstStyle>
            <a:lvl1pPr marL="0" indent="0" algn="l">
              <a:lnSpc>
                <a:spcPts val="3000"/>
              </a:lnSpc>
              <a:buClr>
                <a:schemeClr val="bg1">
                  <a:lumMod val="65000"/>
                </a:schemeClr>
              </a:buClr>
              <a:buSzPct val="80000"/>
              <a:buFont typeface="Arial" panose="020B0604020202090204" pitchFamily="34" charset="0"/>
              <a:buNone/>
              <a:defRPr sz="2000" b="1" spc="15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11" name="內容版面配置區 5"/>
          <p:cNvSpPr>
            <a:spLocks noGrp="1"/>
          </p:cNvSpPr>
          <p:nvPr>
            <p:ph sz="quarter" idx="15"/>
          </p:nvPr>
        </p:nvSpPr>
        <p:spPr>
          <a:xfrm>
            <a:off x="1605600" y="2980800"/>
            <a:ext cx="8503200" cy="17676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25" name="內容版面配置區 5"/>
          <p:cNvSpPr>
            <a:spLocks noGrp="1"/>
          </p:cNvSpPr>
          <p:nvPr>
            <p:ph sz="quarter" idx="16"/>
          </p:nvPr>
        </p:nvSpPr>
        <p:spPr>
          <a:xfrm>
            <a:off x="1605600" y="5306400"/>
            <a:ext cx="8503200" cy="1094400"/>
          </a:xfrm>
          <a:prstGeom prst="rect">
            <a:avLst/>
          </a:prstGeom>
        </p:spPr>
        <p:txBody>
          <a:bodyPr/>
          <a:lstStyle>
            <a:lvl1pPr marL="285750" indent="-285750" algn="just">
              <a:lnSpc>
                <a:spcPts val="2600"/>
              </a:lnSpc>
              <a:buClr>
                <a:schemeClr val="bg1">
                  <a:lumMod val="65000"/>
                </a:schemeClr>
              </a:buClr>
              <a:buSzPct val="80000"/>
              <a:buFont typeface="Arial" panose="020B0604020202090204" pitchFamily="34" charset="0"/>
              <a:buChar char="•"/>
              <a:defRPr sz="2000" spc="100" baseline="0">
                <a:solidFill>
                  <a:schemeClr val="tx1">
                    <a:lumMod val="85000"/>
                    <a:lumOff val="15000"/>
                  </a:schemeClr>
                </a:solidFill>
                <a:latin typeface="Calibri Light" panose="020F0302020204030204" pitchFamily="34" charset="0"/>
                <a:ea typeface="標楷體" panose="03000509000000000000" pitchFamily="65" charset="-120"/>
              </a:defRPr>
            </a:lvl1pPr>
            <a:lvl2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2pPr>
            <a:lvl3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3pPr>
            <a:lvl4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4pPr>
            <a:lvl5pPr>
              <a:lnSpc>
                <a:spcPts val="3000"/>
              </a:lnSpc>
              <a:defRPr sz="1600" spc="150" baseline="0">
                <a:solidFill>
                  <a:schemeClr val="tx1">
                    <a:lumMod val="85000"/>
                    <a:lumOff val="15000"/>
                  </a:schemeClr>
                </a:solidFill>
                <a:latin typeface="微軟正黑體" panose="020B0604030504040204" pitchFamily="34" charset="-120"/>
                <a:ea typeface="微軟正黑體" panose="020B0604030504040204" pitchFamily="34" charset="-120"/>
              </a:defRPr>
            </a:lvl5pPr>
          </a:lstStyle>
          <a:p>
            <a:pPr lvl="0"/>
            <a:endParaRPr lang="zh-TW" altLang="en-US" dirty="0"/>
          </a:p>
        </p:txBody>
      </p:sp>
      <p:sp>
        <p:nvSpPr>
          <p:cNvPr id="35" name="文字方塊 34"/>
          <p:cNvSpPr txBox="1"/>
          <p:nvPr userDrawn="1"/>
        </p:nvSpPr>
        <p:spPr>
          <a:xfrm>
            <a:off x="583685" y="3012106"/>
            <a:ext cx="10808113" cy="461665"/>
          </a:xfrm>
          <a:prstGeom prst="rect">
            <a:avLst/>
          </a:prstGeom>
          <a:noFill/>
        </p:spPr>
        <p:txBody>
          <a:bodyPr wrap="square" rtlCol="0">
            <a:spAutoFit/>
          </a:bodyPr>
          <a:lstStyle/>
          <a:p>
            <a:r>
              <a:rPr lang="zh-TW" altLang="en-US" sz="2400" spc="200" baseline="0" dirty="0">
                <a:solidFill>
                  <a:srgbClr val="00437A"/>
                </a:solidFill>
                <a:latin typeface="Calibri Light" panose="020F0302020204030204" pitchFamily="34" charset="0"/>
                <a:ea typeface="標楷體" panose="03000509000000000000" pitchFamily="65" charset="-120"/>
              </a:rPr>
              <a:t>簡介</a:t>
            </a:r>
          </a:p>
        </p:txBody>
      </p:sp>
      <p:sp>
        <p:nvSpPr>
          <p:cNvPr id="16" name="文字方塊 15"/>
          <p:cNvSpPr txBox="1"/>
          <p:nvPr userDrawn="1"/>
        </p:nvSpPr>
        <p:spPr>
          <a:xfrm>
            <a:off x="583686" y="4764734"/>
            <a:ext cx="10808113" cy="461665"/>
          </a:xfrm>
          <a:prstGeom prst="rect">
            <a:avLst/>
          </a:prstGeom>
          <a:noFill/>
        </p:spPr>
        <p:txBody>
          <a:bodyPr wrap="square" rtlCol="0">
            <a:spAutoFit/>
          </a:bodyPr>
          <a:lstStyle/>
          <a:p>
            <a:r>
              <a:rPr lang="en-US" altLang="zh-TW" sz="2400" spc="200" baseline="0" dirty="0">
                <a:solidFill>
                  <a:srgbClr val="00437A"/>
                </a:solidFill>
                <a:latin typeface="Calibri Light" panose="020F0302020204030204" pitchFamily="34" charset="0"/>
                <a:ea typeface="標楷體" panose="03000509000000000000" pitchFamily="65" charset="-120"/>
              </a:rPr>
              <a:t>GMI</a:t>
            </a:r>
            <a:r>
              <a:rPr lang="zh-TW" altLang="en-US" sz="2400" spc="200" baseline="0" dirty="0">
                <a:solidFill>
                  <a:srgbClr val="00437A"/>
                </a:solidFill>
                <a:latin typeface="Calibri Light" panose="020F0302020204030204" pitchFamily="34" charset="0"/>
                <a:ea typeface="標楷體" panose="03000509000000000000" pitchFamily="65" charset="-120"/>
              </a:rPr>
              <a:t>產品主要推廣市場</a:t>
            </a:r>
          </a:p>
        </p:txBody>
      </p:sp>
      <p:sp>
        <p:nvSpPr>
          <p:cNvPr id="32" name="文字方塊 31"/>
          <p:cNvSpPr txBox="1"/>
          <p:nvPr userDrawn="1"/>
        </p:nvSpPr>
        <p:spPr>
          <a:xfrm>
            <a:off x="587698" y="1414800"/>
            <a:ext cx="1836824" cy="1223861"/>
          </a:xfrm>
          <a:prstGeom prst="rect">
            <a:avLst/>
          </a:prstGeom>
          <a:noFill/>
        </p:spPr>
        <p:txBody>
          <a:bodyPr wrap="square">
            <a:spAutoFit/>
          </a:bodyPr>
          <a:lstStyle/>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公     司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資 本 額  </a:t>
            </a:r>
            <a:endParaRPr lang="zh-TW" altLang="en-US" sz="2400" spc="150" baseline="0" dirty="0">
              <a:latin typeface="Calibri Light" panose="020F0302020204030204" pitchFamily="34" charset="0"/>
              <a:ea typeface="標楷體" panose="03000509000000000000" pitchFamily="65" charset="-120"/>
            </a:endParaRPr>
          </a:p>
          <a:p>
            <a:pPr algn="dist">
              <a:lnSpc>
                <a:spcPts val="3000"/>
              </a:lnSpc>
            </a:pPr>
            <a:r>
              <a:rPr lang="zh-TW" altLang="en-US" sz="2400" b="0" spc="150" baseline="0" dirty="0">
                <a:solidFill>
                  <a:srgbClr val="00437A"/>
                </a:solidFill>
                <a:latin typeface="Calibri Light" panose="020F0302020204030204" pitchFamily="34" charset="0"/>
                <a:ea typeface="標楷體" panose="03000509000000000000" pitchFamily="65" charset="-120"/>
              </a:rPr>
              <a:t>成立日期 </a:t>
            </a:r>
            <a:endParaRPr lang="zh-TW" altLang="en-US" sz="2400" spc="150" baseline="0" dirty="0">
              <a:latin typeface="Calibri Light" panose="020F0302020204030204" pitchFamily="34" charset="0"/>
              <a:ea typeface="標楷體" panose="03000509000000000000" pitchFamily="65" charset="-120"/>
            </a:endParaRPr>
          </a:p>
        </p:txBody>
      </p:sp>
      <p:pic>
        <p:nvPicPr>
          <p:cNvPr id="20" name="圖片 19"/>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23" name="標題 1">
            <a:extLst>
              <a:ext uri="{FF2B5EF4-FFF2-40B4-BE49-F238E27FC236}">
                <a16:creationId xmlns="" xmlns:a16="http://schemas.microsoft.com/office/drawing/2014/main" id="{5E82CFE0-E665-482D-BA0B-F0CAEF4788F9}"/>
              </a:ext>
            </a:extLst>
          </p:cNvPr>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sp>
        <p:nvSpPr>
          <p:cNvPr id="28" name="投影片編號版面配置區 2">
            <a:extLst>
              <a:ext uri="{FF2B5EF4-FFF2-40B4-BE49-F238E27FC236}">
                <a16:creationId xmlns="" xmlns:a16="http://schemas.microsoft.com/office/drawing/2014/main" id="{817EB195-A34C-4DC8-BCA7-8B9E9EFEF84A}"/>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29" name="內容版面配置區 9">
            <a:extLst>
              <a:ext uri="{FF2B5EF4-FFF2-40B4-BE49-F238E27FC236}">
                <a16:creationId xmlns="" xmlns:a16="http://schemas.microsoft.com/office/drawing/2014/main" id="{50BF469E-FAF2-4D68-8B75-7721AC90D997}"/>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中英標題-內文">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568800" y="396000"/>
            <a:ext cx="9000000" cy="831600"/>
          </a:xfrm>
          <a:prstGeom prst="rect">
            <a:avLst/>
          </a:prstGeom>
        </p:spPr>
        <p:txBody>
          <a:bodyPr anchor="t"/>
          <a:lstStyle>
            <a:lvl1pPr algn="l">
              <a:lnSpc>
                <a:spcPts val="2880"/>
              </a:lnSpc>
              <a:defRPr sz="3600" b="1" i="0" spc="600" baseline="0">
                <a:latin typeface="Calibri Light" panose="020F0302020204030204" pitchFamily="34" charset="0"/>
                <a:ea typeface="標楷體" pitchFamily="65" charset="-120"/>
              </a:defRPr>
            </a:lvl1pPr>
          </a:lstStyle>
          <a:p>
            <a:r>
              <a:rPr lang="zh-TW" altLang="en-US" dirty="0"/>
              <a:t>標題</a:t>
            </a:r>
          </a:p>
        </p:txBody>
      </p:sp>
      <p:cxnSp>
        <p:nvCxnSpPr>
          <p:cNvPr id="5" name="Google Shape;179;p2"/>
          <p:cNvCxnSpPr/>
          <p:nvPr userDrawn="1"/>
        </p:nvCxnSpPr>
        <p:spPr>
          <a:xfrm flipH="1">
            <a:off x="1" y="1126132"/>
            <a:ext cx="12191999" cy="0"/>
          </a:xfrm>
          <a:prstGeom prst="straightConnector1">
            <a:avLst/>
          </a:prstGeom>
          <a:noFill/>
          <a:ln w="12700" cap="flat" cmpd="sng">
            <a:solidFill>
              <a:srgbClr val="74D1EA">
                <a:alpha val="27843"/>
              </a:srgbClr>
            </a:solidFill>
            <a:prstDash val="solid"/>
            <a:miter lim="800000"/>
            <a:headEnd type="none" w="sm" len="sm"/>
            <a:tailEnd type="none" w="sm" len="sm"/>
          </a:ln>
        </p:spPr>
      </p:cxnSp>
      <p:pic>
        <p:nvPicPr>
          <p:cNvPr id="6" name="圖片 5"/>
          <p:cNvPicPr>
            <a:picLocks noChangeAspect="1"/>
          </p:cNvPicPr>
          <p:nvPr userDrawn="1"/>
        </p:nvPicPr>
        <p:blipFill rotWithShape="1">
          <a:blip r:embed="rId2">
            <a:extLst>
              <a:ext uri="{28A0092B-C50C-407E-A947-70E740481C1C}">
                <a14:useLocalDpi xmlns:a14="http://schemas.microsoft.com/office/drawing/2010/main" val="0"/>
              </a:ext>
            </a:extLst>
          </a:blip>
          <a:srcRect l="-1" r="-4163" b="-2917"/>
          <a:stretch>
            <a:fillRect/>
          </a:stretch>
        </p:blipFill>
        <p:spPr>
          <a:xfrm>
            <a:off x="9722086" y="404663"/>
            <a:ext cx="1974954" cy="735367"/>
          </a:xfrm>
          <a:prstGeom prst="rect">
            <a:avLst/>
          </a:prstGeom>
        </p:spPr>
      </p:pic>
      <p:sp>
        <p:nvSpPr>
          <p:cNvPr id="11" name="文字版面配置區 10">
            <a:extLst>
              <a:ext uri="{FF2B5EF4-FFF2-40B4-BE49-F238E27FC236}">
                <a16:creationId xmlns="" xmlns:a16="http://schemas.microsoft.com/office/drawing/2014/main" id="{08363A4B-6B50-4664-B2AC-6FC8C09090F1}"/>
              </a:ext>
            </a:extLst>
          </p:cNvPr>
          <p:cNvSpPr>
            <a:spLocks noGrp="1"/>
          </p:cNvSpPr>
          <p:nvPr>
            <p:ph type="body" sz="quarter" idx="14"/>
          </p:nvPr>
        </p:nvSpPr>
        <p:spPr>
          <a:xfrm>
            <a:off x="645443" y="1397001"/>
            <a:ext cx="10924257" cy="4672588"/>
          </a:xfrm>
          <a:prstGeom prst="rect">
            <a:avLst/>
          </a:prstGeom>
        </p:spPr>
        <p:txBody>
          <a:bodyPr/>
          <a:lstStyle>
            <a:lvl1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1pPr>
            <a:lvl2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2pPr>
            <a:lvl3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3pPr>
            <a:lvl4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4pPr>
            <a:lvl5pPr marL="457200" indent="-457200">
              <a:lnSpc>
                <a:spcPts val="4000"/>
              </a:lnSpc>
              <a:buClr>
                <a:schemeClr val="bg1">
                  <a:lumMod val="65000"/>
                </a:schemeClr>
              </a:buClr>
              <a:buSzPct val="80000"/>
              <a:buFont typeface="Wingdings" panose="05000000000000000000" pitchFamily="2" charset="2"/>
              <a:buChar char="n"/>
              <a:defRPr sz="2400" spc="100" baseline="0">
                <a:latin typeface="Calibri Light" panose="020F0302020204030204" pitchFamily="34" charset="0"/>
                <a:ea typeface="標楷體" panose="03000509000000000000" pitchFamily="65"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0" name="投影片編號版面配置區 2">
            <a:extLst>
              <a:ext uri="{FF2B5EF4-FFF2-40B4-BE49-F238E27FC236}">
                <a16:creationId xmlns="" xmlns:a16="http://schemas.microsoft.com/office/drawing/2014/main" id="{1600E9DA-E221-4712-BC26-2D358A70C2CB}"/>
              </a:ext>
            </a:extLst>
          </p:cNvPr>
          <p:cNvSpPr>
            <a:spLocks noGrp="1"/>
          </p:cNvSpPr>
          <p:nvPr>
            <p:ph type="sldNum" sz="quarter" idx="10"/>
          </p:nvPr>
        </p:nvSpPr>
        <p:spPr>
          <a:xfrm>
            <a:off x="9224963" y="6313486"/>
            <a:ext cx="2743200" cy="365125"/>
          </a:xfrm>
          <a:prstGeom prst="rect">
            <a:avLst/>
          </a:prstGeom>
        </p:spPr>
        <p:txBody>
          <a:bodyPr/>
          <a:lstStyle>
            <a:lvl1pPr>
              <a:defRPr baseline="0">
                <a:latin typeface="Calibri Light" panose="020F0302020204030204" pitchFamily="34" charset="0"/>
                <a:ea typeface="標楷體" panose="03000509000000000000" pitchFamily="65" charset="-120"/>
                <a:cs typeface="Calibri Light" panose="020F0302020204030204" pitchFamily="34" charset="0"/>
              </a:defRPr>
            </a:lvl1pPr>
          </a:lstStyle>
          <a:p>
            <a:fld id="{17418524-6E3D-4C7D-825F-6BE45E2CD165}" type="slidenum">
              <a:rPr lang="zh-TW" altLang="en-US" smtClean="0"/>
              <a:pPr/>
              <a:t>‹#›</a:t>
            </a:fld>
            <a:endParaRPr lang="zh-TW" altLang="en-US"/>
          </a:p>
        </p:txBody>
      </p:sp>
      <p:sp>
        <p:nvSpPr>
          <p:cNvPr id="12" name="內容版面配置區 9">
            <a:extLst>
              <a:ext uri="{FF2B5EF4-FFF2-40B4-BE49-F238E27FC236}">
                <a16:creationId xmlns="" xmlns:a16="http://schemas.microsoft.com/office/drawing/2014/main" id="{07A1942D-0AF3-4DA0-8C9D-D26E0478CA5F}"/>
              </a:ext>
            </a:extLst>
          </p:cNvPr>
          <p:cNvSpPr>
            <a:spLocks noGrp="1"/>
          </p:cNvSpPr>
          <p:nvPr>
            <p:ph sz="quarter" idx="12" hasCustomPrompt="1"/>
          </p:nvPr>
        </p:nvSpPr>
        <p:spPr>
          <a:xfrm>
            <a:off x="645443" y="788399"/>
            <a:ext cx="9000000" cy="323833"/>
          </a:xfrm>
          <a:prstGeom prst="rect">
            <a:avLst/>
          </a:prstGeom>
        </p:spPr>
        <p:txBody>
          <a:bodyPr/>
          <a:lstStyle>
            <a:lvl1pPr algn="l">
              <a:defRPr sz="1600" spc="200" baseline="0">
                <a:solidFill>
                  <a:schemeClr val="bg1">
                    <a:lumMod val="50000"/>
                  </a:schemeClr>
                </a:solidFill>
                <a:latin typeface="Calibri Light" panose="020F0302020204030204" pitchFamily="34" charset="0"/>
                <a:ea typeface="標楷體" panose="03000509000000000000" pitchFamily="65" charset="-120"/>
                <a:cs typeface="Calibri Light" panose="020F0302020204030204" pitchFamily="34" charset="0"/>
              </a:defRPr>
            </a:lvl1pPr>
            <a:lvl2pPr>
              <a:defRPr sz="1600" baseline="0">
                <a:solidFill>
                  <a:schemeClr val="bg1">
                    <a:lumMod val="65000"/>
                  </a:schemeClr>
                </a:solidFill>
                <a:latin typeface="Malgun Gothic Semilight" pitchFamily="34" charset="-120"/>
              </a:defRPr>
            </a:lvl2pPr>
            <a:lvl3pPr>
              <a:defRPr sz="1600" baseline="0">
                <a:solidFill>
                  <a:schemeClr val="bg1">
                    <a:lumMod val="65000"/>
                  </a:schemeClr>
                </a:solidFill>
                <a:latin typeface="Malgun Gothic Semilight" pitchFamily="34" charset="-120"/>
              </a:defRPr>
            </a:lvl3pPr>
            <a:lvl4pPr>
              <a:defRPr sz="1600" baseline="0">
                <a:solidFill>
                  <a:schemeClr val="bg1">
                    <a:lumMod val="65000"/>
                  </a:schemeClr>
                </a:solidFill>
                <a:latin typeface="Malgun Gothic Semilight" pitchFamily="34" charset="-120"/>
              </a:defRPr>
            </a:lvl4pPr>
            <a:lvl5pPr>
              <a:defRPr sz="1600" baseline="0">
                <a:solidFill>
                  <a:schemeClr val="bg1">
                    <a:lumMod val="65000"/>
                  </a:schemeClr>
                </a:solidFill>
                <a:latin typeface="Malgun Gothic Semilight" pitchFamily="34" charset="-120"/>
              </a:defRPr>
            </a:lvl5pPr>
          </a:lstStyle>
          <a:p>
            <a:pPr lvl="0"/>
            <a:r>
              <a:rPr lang="zh-TW" altLang="en-US" dirty="0"/>
              <a:t>英文標題</a:t>
            </a:r>
          </a:p>
        </p:txBody>
      </p:sp>
    </p:spTree>
    <p:extLst>
      <p:ext uri="{BB962C8B-B14F-4D97-AF65-F5344CB8AC3E}">
        <p14:creationId xmlns:p14="http://schemas.microsoft.com/office/powerpoint/2010/main" val="10900736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000">
              <a:schemeClr val="bg1"/>
            </a:gs>
            <a:gs pos="0">
              <a:srgbClr val="2F5496">
                <a:alpha val="92000"/>
                <a:lumMod val="10000"/>
                <a:lumOff val="90000"/>
              </a:srgbClr>
            </a:gs>
          </a:gsLst>
          <a:lin ang="16200000" scaled="0"/>
          <a:tileRect/>
        </a:gradFill>
        <a:effectLst/>
      </p:bgPr>
    </p:bg>
    <p:spTree>
      <p:nvGrpSpPr>
        <p:cNvPr id="1" name="Shape 9"/>
        <p:cNvGrpSpPr/>
        <p:nvPr/>
      </p:nvGrpSpPr>
      <p:grpSpPr>
        <a:xfrm>
          <a:off x="0" y="0"/>
          <a:ext cx="0" cy="0"/>
          <a:chOff x="0" y="0"/>
          <a:chExt cx="0" cy="0"/>
        </a:xfrm>
      </p:grpSpPr>
      <p:sp>
        <p:nvSpPr>
          <p:cNvPr id="3" name="投影片編號版面配置區 2"/>
          <p:cNvSpPr>
            <a:spLocks noGrp="1"/>
          </p:cNvSpPr>
          <p:nvPr>
            <p:ph type="sldNum" sz="quarter" idx="4"/>
          </p:nvPr>
        </p:nvSpPr>
        <p:spPr>
          <a:xfrm>
            <a:off x="9224963" y="6313486"/>
            <a:ext cx="2743200" cy="365125"/>
          </a:xfrm>
          <a:prstGeom prst="rect">
            <a:avLst/>
          </a:prstGeom>
        </p:spPr>
        <p:txBody>
          <a:bodyPr vert="horz" lIns="91440" tIns="45720" rIns="91440" bIns="45720" rtlCol="0" anchor="ctr"/>
          <a:lstStyle>
            <a:lvl1pPr algn="r">
              <a:defRPr sz="2000">
                <a:solidFill>
                  <a:schemeClr val="tx1">
                    <a:lumMod val="85000"/>
                    <a:lumOff val="15000"/>
                  </a:schemeClr>
                </a:solidFill>
                <a:latin typeface="Calibri Light" panose="020F0302020204030204" pitchFamily="34" charset="0"/>
                <a:cs typeface="Calibri Light" panose="020F0302020204030204" pitchFamily="34" charset="0"/>
              </a:defRPr>
            </a:lvl1pPr>
          </a:lstStyle>
          <a:p>
            <a:fld id="{17418524-6E3D-4C7D-825F-6BE45E2CD165}" type="slidenum">
              <a:rPr lang="zh-TW" altLang="en-US" smtClean="0"/>
              <a:pPr/>
              <a:t>‹#›</a:t>
            </a:fld>
            <a:endParaRPr lang="zh-TW" altLang="en-US"/>
          </a:p>
        </p:txBody>
      </p:sp>
    </p:spTree>
  </p:cSld>
  <p:clrMap bg1="lt1" tx1="dk1" bg2="dk2" tx2="lt2" accent1="accent1" accent2="accent2" accent3="accent3" accent4="accent4" accent5="accent5" accent6="accent6" hlink="hlink" folHlink="folHlink"/>
  <p:sldLayoutIdLst>
    <p:sldLayoutId id="2147483649" r:id="rId1"/>
    <p:sldLayoutId id="2147483665" r:id="rId2"/>
    <p:sldLayoutId id="2147483666" r:id="rId3"/>
    <p:sldLayoutId id="2147483671" r:id="rId4"/>
    <p:sldLayoutId id="2147483667" r:id="rId5"/>
    <p:sldLayoutId id="2147483668" r:id="rId6"/>
    <p:sldLayoutId id="2147483650" r:id="rId7"/>
    <p:sldLayoutId id="2147483656" r:id="rId8"/>
    <p:sldLayoutId id="2147483669" r:id="rId9"/>
    <p:sldLayoutId id="2147483670" r:id="rId10"/>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package" Target="../embeddings/Microsoft_Excel____7.xlsx"/></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___8.xlsx"/><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10.emf"/><Relationship Id="rId4" Type="http://schemas.openxmlformats.org/officeDocument/2006/relationships/package" Target="../embeddings/Microsoft_Excel____9.xlsx"/></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8" name="Google Shape;186;p3"/>
          <p:cNvSpPr/>
          <p:nvPr/>
        </p:nvSpPr>
        <p:spPr>
          <a:xfrm>
            <a:off x="2648932" y="2303075"/>
            <a:ext cx="8264285" cy="1246455"/>
          </a:xfrm>
          <a:prstGeom prst="rect">
            <a:avLst/>
          </a:prstGeom>
          <a:noFill/>
          <a:ln>
            <a:noFill/>
          </a:ln>
        </p:spPr>
        <p:txBody>
          <a:bodyPr spcFirstLastPara="1" wrap="square" lIns="91425" tIns="45700" rIns="91425" bIns="45700" anchor="t" anchorCtr="0">
            <a:spAutoFit/>
          </a:bodyPr>
          <a:lstStyle/>
          <a:p>
            <a:pPr marL="0" marR="0" lvl="0" indent="0" algn="r" rtl="0">
              <a:lnSpc>
                <a:spcPts val="4500"/>
              </a:lnSpc>
              <a:spcBef>
                <a:spcPts val="0"/>
              </a:spcBef>
              <a:spcAft>
                <a:spcPts val="0"/>
              </a:spcAft>
              <a:buNone/>
            </a:pPr>
            <a:r>
              <a:rPr lang="zh-TW" altLang="en-US" sz="3600" b="1" spc="800" dirty="0">
                <a:solidFill>
                  <a:srgbClr val="0C0C0C"/>
                </a:solidFill>
                <a:latin typeface="Calibri Light" panose="020F0302020204030204" pitchFamily="34" charset="0"/>
                <a:ea typeface="標楷體" panose="02010601000101010101" pitchFamily="65" charset="-120"/>
              </a:rPr>
              <a:t>弘憶國際股份有限公司</a:t>
            </a:r>
            <a:endParaRPr lang="en-US" altLang="zh-TW" sz="3600" b="1" spc="800" dirty="0">
              <a:solidFill>
                <a:srgbClr val="0C0C0C"/>
              </a:solidFill>
              <a:latin typeface="Calibri Light" panose="020F0302020204030204" pitchFamily="34" charset="0"/>
              <a:ea typeface="標楷體" panose="02010601000101010101" pitchFamily="65" charset="-120"/>
            </a:endParaRPr>
          </a:p>
          <a:p>
            <a:pPr marL="0" marR="0" lvl="0" indent="0" algn="r" rtl="0">
              <a:lnSpc>
                <a:spcPts val="4500"/>
              </a:lnSpc>
              <a:spcBef>
                <a:spcPts val="0"/>
              </a:spcBef>
              <a:spcAft>
                <a:spcPts val="0"/>
              </a:spcAft>
              <a:buNone/>
            </a:pPr>
            <a:r>
              <a:rPr lang="en-US" altLang="zh-TW" sz="3600" b="1" spc="800" dirty="0">
                <a:solidFill>
                  <a:srgbClr val="0C0C0C"/>
                </a:solidFill>
                <a:latin typeface="標楷體" pitchFamily="65" charset="-120"/>
                <a:ea typeface="標楷體" pitchFamily="65" charset="-120"/>
                <a:sym typeface="Arial" panose="020B0604020202090204"/>
              </a:rPr>
              <a:t>2021</a:t>
            </a:r>
            <a:r>
              <a:rPr lang="zh-TW" altLang="en-US" sz="3600" b="1" spc="800" dirty="0" smtClean="0">
                <a:solidFill>
                  <a:srgbClr val="0C0C0C"/>
                </a:solidFill>
                <a:latin typeface="標楷體" pitchFamily="65" charset="-120"/>
                <a:ea typeface="標楷體" pitchFamily="65" charset="-120"/>
                <a:sym typeface="Arial" panose="020B0604020202090204"/>
              </a:rPr>
              <a:t>第</a:t>
            </a:r>
            <a:r>
              <a:rPr lang="zh-TW" altLang="en-US" sz="3600" b="1" spc="800" dirty="0">
                <a:solidFill>
                  <a:srgbClr val="0C0C0C"/>
                </a:solidFill>
                <a:latin typeface="標楷體" pitchFamily="65" charset="-120"/>
                <a:ea typeface="標楷體" pitchFamily="65" charset="-120"/>
              </a:rPr>
              <a:t>四</a:t>
            </a:r>
            <a:r>
              <a:rPr lang="zh-TW" altLang="en-US" sz="3600" b="1" spc="800" dirty="0" smtClean="0">
                <a:solidFill>
                  <a:srgbClr val="0C0C0C"/>
                </a:solidFill>
                <a:latin typeface="標楷體" pitchFamily="65" charset="-120"/>
                <a:ea typeface="標楷體" pitchFamily="65" charset="-120"/>
                <a:sym typeface="Arial" panose="020B0604020202090204"/>
              </a:rPr>
              <a:t>季</a:t>
            </a:r>
            <a:r>
              <a:rPr lang="zh-TW" altLang="en-US" sz="3600" b="1" spc="800" dirty="0">
                <a:solidFill>
                  <a:srgbClr val="0C0C0C"/>
                </a:solidFill>
                <a:latin typeface="標楷體" pitchFamily="65" charset="-120"/>
                <a:ea typeface="標楷體" pitchFamily="65" charset="-120"/>
              </a:rPr>
              <a:t>營運</a:t>
            </a:r>
            <a:r>
              <a:rPr lang="zh-TW" altLang="en-US" sz="3600" b="1" spc="800" dirty="0">
                <a:solidFill>
                  <a:srgbClr val="0C0C0C"/>
                </a:solidFill>
                <a:latin typeface="Calibri Light" panose="020F0302020204030204" pitchFamily="34" charset="0"/>
                <a:ea typeface="標楷體" panose="02010601000101010101" pitchFamily="65" charset="-120"/>
              </a:rPr>
              <a:t>成果</a:t>
            </a:r>
            <a:r>
              <a:rPr lang="zh-TW" altLang="en-US" sz="3600" b="1" spc="800" dirty="0">
                <a:solidFill>
                  <a:srgbClr val="0C0C0C"/>
                </a:solidFill>
                <a:latin typeface="Calibri Light" panose="020F0302020204030204" pitchFamily="34" charset="0"/>
                <a:ea typeface="標楷體" panose="02010601000101010101" pitchFamily="65" charset="-120"/>
                <a:sym typeface="Arial" panose="020B0604020202090204"/>
              </a:rPr>
              <a:t>法人說明會</a:t>
            </a:r>
          </a:p>
        </p:txBody>
      </p:sp>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cxnSp>
        <p:nvCxnSpPr>
          <p:cNvPr id="4" name="直線接點 3"/>
          <p:cNvCxnSpPr/>
          <p:nvPr/>
        </p:nvCxnSpPr>
        <p:spPr>
          <a:xfrm>
            <a:off x="11270863" y="2394115"/>
            <a:ext cx="0" cy="1513851"/>
          </a:xfrm>
          <a:prstGeom prst="line">
            <a:avLst/>
          </a:prstGeom>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368000" y="3538855"/>
            <a:ext cx="10354614" cy="492443"/>
          </a:xfrm>
          <a:prstGeom prst="rect">
            <a:avLst/>
          </a:prstGeom>
          <a:noFill/>
        </p:spPr>
        <p:txBody>
          <a:bodyPr wrap="square">
            <a:spAutoFit/>
          </a:bodyPr>
          <a:lstStyle/>
          <a:p>
            <a:pPr algn="ctr"/>
            <a:r>
              <a:rPr lang="en-US" altLang="zh-TW" sz="2600" spc="200" dirty="0">
                <a:latin typeface="標楷體" pitchFamily="65" charset="-120"/>
                <a:ea typeface="標楷體" pitchFamily="65" charset="-120"/>
                <a:cs typeface="Calibri Light" panose="020F0302020204030204" pitchFamily="34" charset="0"/>
              </a:rPr>
              <a:t>GMI Technology Inc. </a:t>
            </a:r>
            <a:r>
              <a:rPr lang="zh-TW" altLang="en-US" sz="2600" spc="200" dirty="0">
                <a:latin typeface="標楷體" pitchFamily="65" charset="-120"/>
                <a:ea typeface="標楷體" pitchFamily="65" charset="-120"/>
                <a:cs typeface="Calibri Light" panose="020F0302020204030204" pitchFamily="34" charset="0"/>
              </a:rPr>
              <a:t>（ </a:t>
            </a:r>
            <a:r>
              <a:rPr lang="en-US" altLang="zh-TW" sz="2600" spc="200" dirty="0">
                <a:latin typeface="標楷體" pitchFamily="65" charset="-120"/>
                <a:ea typeface="標楷體" pitchFamily="65" charset="-120"/>
                <a:cs typeface="Calibri Light" panose="020F0302020204030204" pitchFamily="34" charset="0"/>
              </a:rPr>
              <a:t>3312 </a:t>
            </a:r>
            <a:r>
              <a:rPr lang="zh-TW" altLang="en-US" sz="2600" spc="200" dirty="0">
                <a:latin typeface="標楷體" pitchFamily="65" charset="-120"/>
                <a:ea typeface="標楷體" pitchFamily="65" charset="-120"/>
                <a:cs typeface="Calibri Light" panose="020F0302020204030204" pitchFamily="34" charset="0"/>
              </a:rPr>
              <a:t>）</a:t>
            </a:r>
            <a:r>
              <a:rPr lang="en-US" altLang="zh-TW" sz="2600" spc="200" dirty="0">
                <a:latin typeface="標楷體" pitchFamily="65" charset="-120"/>
                <a:ea typeface="標楷體" pitchFamily="65" charset="-120"/>
                <a:cs typeface="Calibri Light" panose="020F0302020204030204" pitchFamily="34" charset="0"/>
              </a:rPr>
              <a:t> </a:t>
            </a:r>
            <a:r>
              <a:rPr lang="en-US" altLang="zh-TW" sz="2600" spc="200" dirty="0" smtClean="0">
                <a:latin typeface="標楷體" pitchFamily="65" charset="-120"/>
                <a:ea typeface="標楷體" pitchFamily="65" charset="-120"/>
                <a:cs typeface="Calibri Light" panose="020F0302020204030204" pitchFamily="34" charset="0"/>
              </a:rPr>
              <a:t>2021Q4 </a:t>
            </a:r>
            <a:r>
              <a:rPr lang="en-US" altLang="zh-TW" sz="2600" spc="200" dirty="0">
                <a:latin typeface="標楷體" pitchFamily="65" charset="-120"/>
                <a:ea typeface="標楷體" pitchFamily="65" charset="-120"/>
                <a:cs typeface="Calibri Light" panose="020F0302020204030204" pitchFamily="34" charset="0"/>
              </a:rPr>
              <a:t>Performance</a:t>
            </a:r>
          </a:p>
        </p:txBody>
      </p:sp>
      <p:sp>
        <p:nvSpPr>
          <p:cNvPr id="15" name="文字方塊 14"/>
          <p:cNvSpPr txBox="1"/>
          <p:nvPr/>
        </p:nvSpPr>
        <p:spPr>
          <a:xfrm>
            <a:off x="4546600" y="4463415"/>
            <a:ext cx="8485505" cy="1169551"/>
          </a:xfrm>
          <a:prstGeom prst="rect">
            <a:avLst/>
          </a:prstGeom>
          <a:noFill/>
        </p:spPr>
        <p:txBody>
          <a:bodyPr wrap="square">
            <a:spAutoFit/>
          </a:bodyPr>
          <a:lstStyle/>
          <a:p>
            <a:pPr lvl="0" algn="just">
              <a:lnSpc>
                <a:spcPts val="2800"/>
              </a:lnSpc>
              <a:buClr>
                <a:schemeClr val="bg1">
                  <a:lumMod val="65000"/>
                </a:schemeClr>
              </a:buClr>
              <a:buSzPct val="80000"/>
            </a:pPr>
            <a:r>
              <a:rPr sz="2000" spc="200" dirty="0" err="1">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主講人</a:t>
            </a:r>
            <a:r>
              <a:rPr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lang="zh-TW" alt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葉柏君 幕僚</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長</a:t>
            </a:r>
            <a:r>
              <a:rPr 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江宏祥 </a:t>
            </a:r>
            <a:r>
              <a:rPr lang="zh-TW" altLang="en-US"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業務副總</a:t>
            </a:r>
            <a:endPar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endParaRPr>
          </a:p>
          <a:p>
            <a:pPr lvl="0" algn="just">
              <a:lnSpc>
                <a:spcPts val="2800"/>
              </a:lnSpc>
              <a:buClr>
                <a:schemeClr val="bg1">
                  <a:lumMod val="65000"/>
                </a:schemeClr>
              </a:buClr>
              <a:buSzPct val="80000"/>
            </a:pPr>
            <a:r>
              <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與會者：劉彥輝 總經理 </a:t>
            </a:r>
            <a:r>
              <a:rPr 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a:t>
            </a:r>
            <a:r>
              <a:rPr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 </a:t>
            </a:r>
            <a:r>
              <a:rPr sz="2000" spc="200" dirty="0" smtClean="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林哲仁</a:t>
            </a:r>
            <a:r>
              <a:rPr lang="zh-TW" altLang="en-US"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rPr>
              <a:t>財務副總暨發言人</a:t>
            </a:r>
            <a:endParaRPr lang="en-US" altLang="zh-TW" sz="2000" spc="200" dirty="0">
              <a:solidFill>
                <a:schemeClr val="tx1"/>
              </a:solidFill>
              <a:latin typeface="Calibri" panose="020F0502020204030204" pitchFamily="34" charset="0"/>
              <a:ea typeface="標楷體" panose="02010601000101010101" pitchFamily="65" charset="-120"/>
              <a:cs typeface="Malgun Gothic Semilight" panose="020B0502040204020203" pitchFamily="34" charset="-120"/>
            </a:endParaRPr>
          </a:p>
          <a:p>
            <a:pPr marR="0" lvl="0" algn="just" rtl="0">
              <a:lnSpc>
                <a:spcPts val="2800"/>
              </a:lnSpc>
              <a:spcBef>
                <a:spcPts val="0"/>
              </a:spcBef>
              <a:spcAft>
                <a:spcPts val="0"/>
              </a:spcAft>
              <a:buClr>
                <a:schemeClr val="bg1">
                  <a:lumMod val="65000"/>
                </a:schemeClr>
              </a:buClr>
              <a:buSzPct val="80000"/>
            </a:pPr>
            <a:r>
              <a:rPr lang="zh-TW" altLang="en-US" sz="2000" spc="200" dirty="0">
                <a:solidFill>
                  <a:schemeClr val="tx1"/>
                </a:solidFill>
                <a:latin typeface="標楷體" pitchFamily="65" charset="-120"/>
                <a:ea typeface="標楷體" pitchFamily="65" charset="-120"/>
                <a:cs typeface="Malgun Gothic Semilight" panose="020B0502040204020203" pitchFamily="34" charset="-120"/>
              </a:rPr>
              <a:t>簡報日期 </a:t>
            </a:r>
            <a:r>
              <a:rPr lang="en-US" altLang="zh-TW" sz="2000" spc="200" dirty="0">
                <a:solidFill>
                  <a:schemeClr val="tx1"/>
                </a:solidFill>
                <a:latin typeface="標楷體" pitchFamily="65" charset="-120"/>
                <a:ea typeface="標楷體" pitchFamily="65" charset="-120"/>
                <a:cs typeface="Malgun Gothic Semilight" panose="020B0502040204020203" pitchFamily="34" charset="-120"/>
              </a:rPr>
              <a:t>:</a:t>
            </a:r>
            <a:r>
              <a:rPr lang="zh-TW" altLang="en-US" sz="2000" spc="200" dirty="0">
                <a:solidFill>
                  <a:schemeClr val="tx1"/>
                </a:solidFill>
                <a:latin typeface="標楷體" pitchFamily="65" charset="-120"/>
                <a:ea typeface="標楷體" pitchFamily="65" charset="-120"/>
                <a:cs typeface="Malgun Gothic Semilight" panose="020B0502040204020203" pitchFamily="34" charset="-120"/>
              </a:rPr>
              <a:t> </a:t>
            </a:r>
            <a:r>
              <a:rPr lang="en-US" altLang="zh-TW" sz="2000" spc="200" dirty="0" smtClean="0">
                <a:solidFill>
                  <a:schemeClr val="tx1"/>
                </a:solidFill>
                <a:latin typeface="標楷體" pitchFamily="65" charset="-120"/>
                <a:ea typeface="標楷體" pitchFamily="65" charset="-120"/>
                <a:cs typeface="Malgun Gothic Semilight" panose="020B0502040204020203" pitchFamily="34" charset="-120"/>
              </a:rPr>
              <a:t>2022/04/01</a:t>
            </a:r>
            <a:endParaRPr lang="en-US" altLang="zh-TW" sz="2000" spc="200" dirty="0">
              <a:solidFill>
                <a:schemeClr val="tx1"/>
              </a:solidFill>
              <a:latin typeface="標楷體" pitchFamily="65" charset="-120"/>
              <a:ea typeface="標楷體" pitchFamily="65" charset="-120"/>
              <a:cs typeface="Malgun Gothic Semilight" panose="020B0502040204020203" pitchFamily="34" charset="-120"/>
            </a:endParaRPr>
          </a:p>
        </p:txBody>
      </p:sp>
      <p:pic>
        <p:nvPicPr>
          <p:cNvPr id="19" name="圖片 18"/>
          <p:cNvPicPr>
            <a:picLocks noChangeAspect="1"/>
          </p:cNvPicPr>
          <p:nvPr/>
        </p:nvPicPr>
        <p:blipFill rotWithShape="1">
          <a:blip r:embed="rId3">
            <a:extLst>
              <a:ext uri="{28A0092B-C50C-407E-A947-70E740481C1C}">
                <a14:useLocalDpi xmlns:a14="http://schemas.microsoft.com/office/drawing/2010/main" val="0"/>
              </a:ext>
            </a:extLst>
          </a:blip>
          <a:srcRect l="-1" r="-5262"/>
          <a:stretch>
            <a:fillRect/>
          </a:stretch>
        </p:blipFill>
        <p:spPr>
          <a:xfrm>
            <a:off x="8090794" y="728764"/>
            <a:ext cx="3123365" cy="1118214"/>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xmlns="" id="{F599D572-BB50-42B0-93A6-B0A3F3FFC7A4}"/>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合併綜合損益表</a:t>
            </a:r>
            <a:r>
              <a:rPr lang="en-US" altLang="zh-TW" dirty="0"/>
              <a:t>-</a:t>
            </a:r>
            <a:r>
              <a:rPr lang="zh-TW" altLang="en-US" dirty="0"/>
              <a:t>季度</a:t>
            </a:r>
            <a:br>
              <a:rPr lang="zh-TW" altLang="en-US" dirty="0"/>
            </a:br>
            <a:endParaRPr lang="zh-TW" altLang="en-US" dirty="0"/>
          </a:p>
        </p:txBody>
      </p:sp>
      <p:sp>
        <p:nvSpPr>
          <p:cNvPr id="5" name="投影片編號版面配置區 4">
            <a:extLst>
              <a:ext uri="{FF2B5EF4-FFF2-40B4-BE49-F238E27FC236}">
                <a16:creationId xmlns:a16="http://schemas.microsoft.com/office/drawing/2014/main" xmlns="" id="{D89F9827-7489-40B7-A1EB-7818B964AB25}"/>
              </a:ext>
            </a:extLst>
          </p:cNvPr>
          <p:cNvSpPr>
            <a:spLocks noGrp="1"/>
          </p:cNvSpPr>
          <p:nvPr>
            <p:ph type="sldNum" sz="quarter" idx="10"/>
          </p:nvPr>
        </p:nvSpPr>
        <p:spPr/>
        <p:txBody>
          <a:bodyPr/>
          <a:lstStyle/>
          <a:p>
            <a:fld id="{17418524-6E3D-4C7D-825F-6BE45E2CD165}" type="slidenum">
              <a:rPr lang="zh-TW" altLang="en-US" smtClean="0"/>
              <a:pPr/>
              <a:t>10</a:t>
            </a:fld>
            <a:endParaRPr lang="zh-TW" altLang="en-US"/>
          </a:p>
        </p:txBody>
      </p:sp>
      <p:graphicFrame>
        <p:nvGraphicFramePr>
          <p:cNvPr id="4" name="物件 3"/>
          <p:cNvGraphicFramePr>
            <a:graphicFrameLocks noChangeAspect="1"/>
          </p:cNvGraphicFramePr>
          <p:nvPr>
            <p:extLst>
              <p:ext uri="{D42A27DB-BD31-4B8C-83A1-F6EECF244321}">
                <p14:modId xmlns:p14="http://schemas.microsoft.com/office/powerpoint/2010/main" val="4113464786"/>
              </p:ext>
            </p:extLst>
          </p:nvPr>
        </p:nvGraphicFramePr>
        <p:xfrm>
          <a:off x="185057" y="1150710"/>
          <a:ext cx="11783105" cy="5369833"/>
        </p:xfrm>
        <a:graphic>
          <a:graphicData uri="http://schemas.openxmlformats.org/presentationml/2006/ole">
            <mc:AlternateContent xmlns:mc="http://schemas.openxmlformats.org/markup-compatibility/2006">
              <mc:Choice xmlns:v="urn:schemas-microsoft-com:vml" Requires="v">
                <p:oleObj spid="_x0000_s4108" name="工作表" r:id="rId4" imgW="8904616" imgH="5034615" progId="Excel.Sheet.12">
                  <p:embed/>
                </p:oleObj>
              </mc:Choice>
              <mc:Fallback>
                <p:oleObj name="工作表" r:id="rId4" imgW="8904616" imgH="5034615" progId="Excel.Sheet.12">
                  <p:embed/>
                  <p:pic>
                    <p:nvPicPr>
                      <p:cNvPr id="0" name=""/>
                      <p:cNvPicPr/>
                      <p:nvPr/>
                    </p:nvPicPr>
                    <p:blipFill>
                      <a:blip r:embed="rId5"/>
                      <a:stretch>
                        <a:fillRect/>
                      </a:stretch>
                    </p:blipFill>
                    <p:spPr>
                      <a:xfrm>
                        <a:off x="185057" y="1150710"/>
                        <a:ext cx="11783105" cy="5369833"/>
                      </a:xfrm>
                      <a:prstGeom prst="rect">
                        <a:avLst/>
                      </a:prstGeom>
                    </p:spPr>
                  </p:pic>
                </p:oleObj>
              </mc:Fallback>
            </mc:AlternateContent>
          </a:graphicData>
        </a:graphic>
      </p:graphicFrame>
    </p:spTree>
    <p:extLst>
      <p:ext uri="{BB962C8B-B14F-4D97-AF65-F5344CB8AC3E}">
        <p14:creationId xmlns:p14="http://schemas.microsoft.com/office/powerpoint/2010/main" val="32352078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8272DF7-3673-43ED-8971-3E646AFF2FC9}"/>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合併綜合損益表</a:t>
            </a:r>
            <a:r>
              <a:rPr lang="en-US" altLang="zh-TW" dirty="0"/>
              <a:t>-</a:t>
            </a:r>
            <a:r>
              <a:rPr lang="zh-TW" altLang="en-US" dirty="0"/>
              <a:t>年度</a:t>
            </a:r>
          </a:p>
        </p:txBody>
      </p:sp>
      <p:sp>
        <p:nvSpPr>
          <p:cNvPr id="5" name="投影片編號版面配置區 4">
            <a:extLst>
              <a:ext uri="{FF2B5EF4-FFF2-40B4-BE49-F238E27FC236}">
                <a16:creationId xmlns:a16="http://schemas.microsoft.com/office/drawing/2014/main" xmlns="" id="{C2820047-468E-45D4-B71B-C4F6FBDEE652}"/>
              </a:ext>
            </a:extLst>
          </p:cNvPr>
          <p:cNvSpPr>
            <a:spLocks noGrp="1"/>
          </p:cNvSpPr>
          <p:nvPr>
            <p:ph type="sldNum" sz="quarter" idx="10"/>
          </p:nvPr>
        </p:nvSpPr>
        <p:spPr/>
        <p:txBody>
          <a:bodyPr/>
          <a:lstStyle/>
          <a:p>
            <a:fld id="{17418524-6E3D-4C7D-825F-6BE45E2CD165}" type="slidenum">
              <a:rPr lang="zh-TW" altLang="en-US" smtClean="0"/>
              <a:pPr/>
              <a:t>11</a:t>
            </a:fld>
            <a:endParaRPr lang="zh-TW" altLang="en-US"/>
          </a:p>
        </p:txBody>
      </p:sp>
      <p:graphicFrame>
        <p:nvGraphicFramePr>
          <p:cNvPr id="3" name="物件 2"/>
          <p:cNvGraphicFramePr>
            <a:graphicFrameLocks noChangeAspect="1"/>
          </p:cNvGraphicFramePr>
          <p:nvPr>
            <p:extLst>
              <p:ext uri="{D42A27DB-BD31-4B8C-83A1-F6EECF244321}">
                <p14:modId xmlns:p14="http://schemas.microsoft.com/office/powerpoint/2010/main" val="4244282122"/>
              </p:ext>
            </p:extLst>
          </p:nvPr>
        </p:nvGraphicFramePr>
        <p:xfrm>
          <a:off x="806450" y="1131888"/>
          <a:ext cx="10966450" cy="5365750"/>
        </p:xfrm>
        <a:graphic>
          <a:graphicData uri="http://schemas.openxmlformats.org/presentationml/2006/ole">
            <mc:AlternateContent xmlns:mc="http://schemas.openxmlformats.org/markup-compatibility/2006">
              <mc:Choice xmlns:v="urn:schemas-microsoft-com:vml" Requires="v">
                <p:oleObj spid="_x0000_s5132" name="工作表" r:id="rId3" imgW="6477060" imgH="4165697" progId="Excel.Sheet.12">
                  <p:embed/>
                </p:oleObj>
              </mc:Choice>
              <mc:Fallback>
                <p:oleObj name="工作表" r:id="rId3" imgW="6477060" imgH="4165697" progId="Excel.Sheet.12">
                  <p:embed/>
                  <p:pic>
                    <p:nvPicPr>
                      <p:cNvPr id="0" name=""/>
                      <p:cNvPicPr/>
                      <p:nvPr/>
                    </p:nvPicPr>
                    <p:blipFill>
                      <a:blip r:embed="rId4"/>
                      <a:stretch>
                        <a:fillRect/>
                      </a:stretch>
                    </p:blipFill>
                    <p:spPr>
                      <a:xfrm>
                        <a:off x="806450" y="1131888"/>
                        <a:ext cx="10966450" cy="5365750"/>
                      </a:xfrm>
                      <a:prstGeom prst="rect">
                        <a:avLst/>
                      </a:prstGeom>
                    </p:spPr>
                  </p:pic>
                </p:oleObj>
              </mc:Fallback>
            </mc:AlternateContent>
          </a:graphicData>
        </a:graphic>
      </p:graphicFrame>
    </p:spTree>
    <p:extLst>
      <p:ext uri="{BB962C8B-B14F-4D97-AF65-F5344CB8AC3E}">
        <p14:creationId xmlns:p14="http://schemas.microsoft.com/office/powerpoint/2010/main" val="61099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584F2F32-A9FA-41E1-99E9-3B6AD601B2CB}"/>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合併資產負債表</a:t>
            </a:r>
          </a:p>
        </p:txBody>
      </p:sp>
      <p:sp>
        <p:nvSpPr>
          <p:cNvPr id="5" name="投影片編號版面配置區 4">
            <a:extLst>
              <a:ext uri="{FF2B5EF4-FFF2-40B4-BE49-F238E27FC236}">
                <a16:creationId xmlns:a16="http://schemas.microsoft.com/office/drawing/2014/main" xmlns="" id="{EC1AB7D4-11AF-4F4A-9997-E8F640735C5C}"/>
              </a:ext>
            </a:extLst>
          </p:cNvPr>
          <p:cNvSpPr>
            <a:spLocks noGrp="1"/>
          </p:cNvSpPr>
          <p:nvPr>
            <p:ph type="sldNum" sz="quarter" idx="10"/>
          </p:nvPr>
        </p:nvSpPr>
        <p:spPr/>
        <p:txBody>
          <a:bodyPr/>
          <a:lstStyle/>
          <a:p>
            <a:fld id="{17418524-6E3D-4C7D-825F-6BE45E2CD165}" type="slidenum">
              <a:rPr lang="zh-TW" altLang="en-US" smtClean="0"/>
              <a:pPr/>
              <a:t>12</a:t>
            </a:fld>
            <a:endParaRPr lang="zh-TW" altLang="en-US"/>
          </a:p>
        </p:txBody>
      </p:sp>
      <p:graphicFrame>
        <p:nvGraphicFramePr>
          <p:cNvPr id="3" name="物件 2"/>
          <p:cNvGraphicFramePr>
            <a:graphicFrameLocks noChangeAspect="1"/>
          </p:cNvGraphicFramePr>
          <p:nvPr>
            <p:extLst>
              <p:ext uri="{D42A27DB-BD31-4B8C-83A1-F6EECF244321}">
                <p14:modId xmlns:p14="http://schemas.microsoft.com/office/powerpoint/2010/main" val="179822921"/>
              </p:ext>
            </p:extLst>
          </p:nvPr>
        </p:nvGraphicFramePr>
        <p:xfrm>
          <a:off x="696685" y="1110343"/>
          <a:ext cx="11157857" cy="5568268"/>
        </p:xfrm>
        <a:graphic>
          <a:graphicData uri="http://schemas.openxmlformats.org/presentationml/2006/ole">
            <mc:AlternateContent xmlns:mc="http://schemas.openxmlformats.org/markup-compatibility/2006">
              <mc:Choice xmlns:v="urn:schemas-microsoft-com:vml" Requires="v">
                <p:oleObj spid="_x0000_s6156" name="工作表" r:id="rId4" imgW="8496325" imgH="4381607" progId="Excel.Sheet.12">
                  <p:embed/>
                </p:oleObj>
              </mc:Choice>
              <mc:Fallback>
                <p:oleObj name="工作表" r:id="rId4" imgW="8496325" imgH="4381607" progId="Excel.Sheet.12">
                  <p:embed/>
                  <p:pic>
                    <p:nvPicPr>
                      <p:cNvPr id="0" name=""/>
                      <p:cNvPicPr/>
                      <p:nvPr/>
                    </p:nvPicPr>
                    <p:blipFill>
                      <a:blip r:embed="rId5"/>
                      <a:stretch>
                        <a:fillRect/>
                      </a:stretch>
                    </p:blipFill>
                    <p:spPr>
                      <a:xfrm>
                        <a:off x="696685" y="1110343"/>
                        <a:ext cx="11157857" cy="5568268"/>
                      </a:xfrm>
                      <a:prstGeom prst="rect">
                        <a:avLst/>
                      </a:prstGeom>
                    </p:spPr>
                  </p:pic>
                </p:oleObj>
              </mc:Fallback>
            </mc:AlternateContent>
          </a:graphicData>
        </a:graphic>
      </p:graphicFrame>
    </p:spTree>
    <p:extLst>
      <p:ext uri="{BB962C8B-B14F-4D97-AF65-F5344CB8AC3E}">
        <p14:creationId xmlns:p14="http://schemas.microsoft.com/office/powerpoint/2010/main" val="2873687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a:extLst>
              <a:ext uri="{FF2B5EF4-FFF2-40B4-BE49-F238E27FC236}">
                <a16:creationId xmlns="" xmlns:a16="http://schemas.microsoft.com/office/drawing/2014/main" id="{0AA83086-0EC0-4654-BB8A-F3CB29F0254A}"/>
              </a:ext>
            </a:extLst>
          </p:cNvPr>
          <p:cNvSpPr>
            <a:spLocks noGrp="1"/>
          </p:cNvSpPr>
          <p:nvPr>
            <p:ph type="body" sz="quarter" idx="11"/>
          </p:nvPr>
        </p:nvSpPr>
        <p:spPr/>
        <p:txBody>
          <a:bodyPr/>
          <a:lstStyle/>
          <a:p>
            <a:r>
              <a:rPr lang="zh-TW" altLang="en-US" dirty="0"/>
              <a:t>營運展望</a:t>
            </a:r>
          </a:p>
        </p:txBody>
      </p:sp>
      <p:sp>
        <p:nvSpPr>
          <p:cNvPr id="4" name="內容版面配置區 3">
            <a:extLst>
              <a:ext uri="{FF2B5EF4-FFF2-40B4-BE49-F238E27FC236}">
                <a16:creationId xmlns="" xmlns:a16="http://schemas.microsoft.com/office/drawing/2014/main" id="{6CC55B95-25BD-491F-BDFD-A51C884ED855}"/>
              </a:ext>
            </a:extLst>
          </p:cNvPr>
          <p:cNvSpPr>
            <a:spLocks noGrp="1"/>
          </p:cNvSpPr>
          <p:nvPr>
            <p:ph sz="quarter" idx="12"/>
          </p:nvPr>
        </p:nvSpPr>
        <p:spPr/>
        <p:txBody>
          <a:bodyPr/>
          <a:lstStyle/>
          <a:p>
            <a:r>
              <a:rPr lang="en-US" altLang="zh-TW" dirty="0">
                <a:solidFill>
                  <a:schemeClr val="bg1"/>
                </a:solidFill>
              </a:rPr>
              <a:t>Outlook</a:t>
            </a:r>
            <a:endParaRPr lang="zh-TW" altLang="en-US" dirty="0">
              <a:solidFill>
                <a:schemeClr val="bg1"/>
              </a:solidFill>
            </a:endParaRPr>
          </a:p>
        </p:txBody>
      </p:sp>
      <p:sp>
        <p:nvSpPr>
          <p:cNvPr id="6" name="文字版面配置區 5">
            <a:extLst>
              <a:ext uri="{FF2B5EF4-FFF2-40B4-BE49-F238E27FC236}">
                <a16:creationId xmlns="" xmlns:a16="http://schemas.microsoft.com/office/drawing/2014/main" id="{FF468CEF-58DB-4234-9D60-3C97B232F601}"/>
              </a:ext>
            </a:extLst>
          </p:cNvPr>
          <p:cNvSpPr>
            <a:spLocks noGrp="1"/>
          </p:cNvSpPr>
          <p:nvPr>
            <p:ph type="body" sz="quarter" idx="13"/>
          </p:nvPr>
        </p:nvSpPr>
        <p:spPr/>
        <p:txBody>
          <a:bodyPr/>
          <a:lstStyle/>
          <a:p>
            <a:r>
              <a:rPr lang="en-US" altLang="zh-TW" dirty="0">
                <a:solidFill>
                  <a:srgbClr val="046EC4"/>
                </a:solidFill>
                <a:latin typeface="標楷體" pitchFamily="65" charset="-120"/>
              </a:rPr>
              <a:t>3</a:t>
            </a:r>
            <a:endParaRPr lang="zh-TW" altLang="en-US" dirty="0">
              <a:solidFill>
                <a:srgbClr val="046EC4"/>
              </a:solidFill>
              <a:latin typeface="標楷體" pitchFamily="65" charset="-120"/>
            </a:endParaRPr>
          </a:p>
        </p:txBody>
      </p:sp>
      <p:sp>
        <p:nvSpPr>
          <p:cNvPr id="8" name="投影片編號版面配置區 7">
            <a:extLst>
              <a:ext uri="{FF2B5EF4-FFF2-40B4-BE49-F238E27FC236}">
                <a16:creationId xmlns="" xmlns:a16="http://schemas.microsoft.com/office/drawing/2014/main" id="{3F0D8606-48B6-4405-BEBC-45E667EBA0BD}"/>
              </a:ext>
            </a:extLst>
          </p:cNvPr>
          <p:cNvSpPr>
            <a:spLocks noGrp="1"/>
          </p:cNvSpPr>
          <p:nvPr>
            <p:ph type="sldNum" sz="quarter" idx="10"/>
          </p:nvPr>
        </p:nvSpPr>
        <p:spPr/>
        <p:txBody>
          <a:bodyPr/>
          <a:lstStyle/>
          <a:p>
            <a:fld id="{17418524-6E3D-4C7D-825F-6BE45E2CD165}" type="slidenum">
              <a:rPr lang="zh-TW" altLang="en-US" smtClean="0"/>
              <a:pPr/>
              <a:t>13</a:t>
            </a:fld>
            <a:endParaRPr lang="zh-TW" altLang="en-US"/>
          </a:p>
        </p:txBody>
      </p:sp>
    </p:spTree>
    <p:extLst>
      <p:ext uri="{BB962C8B-B14F-4D97-AF65-F5344CB8AC3E}">
        <p14:creationId xmlns:p14="http://schemas.microsoft.com/office/powerpoint/2010/main" val="37886746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5"/>
          <p:cNvSpPr>
            <a:spLocks noGrp="1"/>
          </p:cNvSpPr>
          <p:nvPr>
            <p:ph sz="quarter" idx="17"/>
          </p:nvPr>
        </p:nvSpPr>
        <p:spPr/>
        <p:txBody>
          <a:bodyPr anchor="t"/>
          <a:lstStyle/>
          <a:p>
            <a:r>
              <a:rPr lang="zh-TW" altLang="en-US" dirty="0">
                <a:latin typeface="標楷體" pitchFamily="65" charset="-120"/>
              </a:rPr>
              <a:t>來</a:t>
            </a:r>
            <a:r>
              <a:rPr lang="zh-TW" altLang="en-US" dirty="0" smtClean="0">
                <a:latin typeface="標楷體" pitchFamily="65" charset="-120"/>
              </a:rPr>
              <a:t>頡科技股份有限公司</a:t>
            </a:r>
            <a:r>
              <a:rPr lang="en-US" altLang="zh-TW" dirty="0" smtClean="0">
                <a:latin typeface="標楷體" pitchFamily="65" charset="-120"/>
              </a:rPr>
              <a:t>(</a:t>
            </a:r>
            <a:r>
              <a:rPr lang="zh-TW" altLang="en-US" dirty="0" smtClean="0">
                <a:latin typeface="標楷體" pitchFamily="65" charset="-120"/>
              </a:rPr>
              <a:t>興櫃</a:t>
            </a:r>
            <a:r>
              <a:rPr lang="en-US" altLang="zh-TW" dirty="0" smtClean="0">
                <a:latin typeface="標楷體" pitchFamily="65" charset="-120"/>
              </a:rPr>
              <a:t>:</a:t>
            </a:r>
            <a:r>
              <a:rPr lang="zh-TW" altLang="en-US" dirty="0" smtClean="0">
                <a:latin typeface="標楷體" pitchFamily="65" charset="-120"/>
              </a:rPr>
              <a:t> </a:t>
            </a:r>
            <a:r>
              <a:rPr lang="en-US" altLang="zh-TW" dirty="0" smtClean="0">
                <a:latin typeface="標楷體" pitchFamily="65" charset="-120"/>
              </a:rPr>
              <a:t>6799)</a:t>
            </a:r>
            <a:endParaRPr lang="zh-TW" altLang="en-US" dirty="0">
              <a:latin typeface="標楷體" pitchFamily="65" charset="-120"/>
            </a:endParaRPr>
          </a:p>
          <a:p>
            <a:r>
              <a:rPr lang="zh-TW" altLang="en-US" dirty="0">
                <a:latin typeface="標楷體" pitchFamily="65" charset="-120"/>
              </a:rPr>
              <a:t>新台幣 </a:t>
            </a:r>
            <a:r>
              <a:rPr lang="en-US" altLang="zh-TW" dirty="0" smtClean="0">
                <a:latin typeface="標楷體" pitchFamily="65" charset="-120"/>
              </a:rPr>
              <a:t>3.7</a:t>
            </a:r>
            <a:r>
              <a:rPr lang="zh-TW" altLang="en-US" dirty="0" smtClean="0">
                <a:latin typeface="標楷體" pitchFamily="65" charset="-120"/>
              </a:rPr>
              <a:t>億</a:t>
            </a:r>
            <a:r>
              <a:rPr lang="zh-TW" altLang="en-US" dirty="0">
                <a:latin typeface="標楷體" pitchFamily="65" charset="-120"/>
              </a:rPr>
              <a:t>元</a:t>
            </a:r>
          </a:p>
          <a:p>
            <a:r>
              <a:rPr lang="en-US" altLang="zh-TW" dirty="0" smtClean="0">
                <a:latin typeface="標楷體" pitchFamily="65" charset="-120"/>
              </a:rPr>
              <a:t>2010</a:t>
            </a:r>
            <a:r>
              <a:rPr lang="zh-TW" altLang="en-US" dirty="0" smtClean="0">
                <a:latin typeface="標楷體" pitchFamily="65" charset="-120"/>
              </a:rPr>
              <a:t>年</a:t>
            </a:r>
            <a:r>
              <a:rPr lang="en-US" altLang="zh-TW" dirty="0">
                <a:latin typeface="標楷體" pitchFamily="65" charset="-120"/>
              </a:rPr>
              <a:t>9</a:t>
            </a:r>
            <a:r>
              <a:rPr lang="zh-TW" altLang="en-US" dirty="0" smtClean="0">
                <a:latin typeface="標楷體" pitchFamily="65" charset="-120"/>
              </a:rPr>
              <a:t>月 </a:t>
            </a:r>
            <a:endParaRPr lang="zh-TW" altLang="en-US" dirty="0">
              <a:latin typeface="標楷體" pitchFamily="65" charset="-120"/>
            </a:endParaRPr>
          </a:p>
        </p:txBody>
      </p:sp>
      <p:sp>
        <p:nvSpPr>
          <p:cNvPr id="10" name="內容版面配置區 9"/>
          <p:cNvSpPr>
            <a:spLocks noGrp="1"/>
          </p:cNvSpPr>
          <p:nvPr>
            <p:ph sz="quarter" idx="15"/>
          </p:nvPr>
        </p:nvSpPr>
        <p:spPr/>
        <p:txBody>
          <a:bodyPr/>
          <a:lstStyle/>
          <a:p>
            <a:pPr marL="342900" lvl="0" indent="-342900"/>
            <a:r>
              <a:rPr lang="zh-TW" altLang="en-US" dirty="0">
                <a:latin typeface="標楷體" pitchFamily="65" charset="-120"/>
              </a:rPr>
              <a:t>來頡科技主要從事類比</a:t>
            </a:r>
            <a:r>
              <a:rPr lang="en-US" altLang="zh-TW" dirty="0">
                <a:latin typeface="標楷體" pitchFamily="65" charset="-120"/>
              </a:rPr>
              <a:t>(Analog)</a:t>
            </a:r>
            <a:r>
              <a:rPr lang="zh-TW" altLang="en-US" dirty="0">
                <a:latin typeface="標楷體" pitchFamily="65" charset="-120"/>
              </a:rPr>
              <a:t>暨混合訊號</a:t>
            </a:r>
            <a:r>
              <a:rPr lang="en-US" altLang="zh-TW" dirty="0">
                <a:latin typeface="標楷體" pitchFamily="65" charset="-120"/>
              </a:rPr>
              <a:t>(Mixed-signal)</a:t>
            </a:r>
            <a:r>
              <a:rPr lang="zh-TW" altLang="en-US" dirty="0">
                <a:latin typeface="標楷體" pitchFamily="65" charset="-120"/>
              </a:rPr>
              <a:t>積體電路設計、測試、生產及行銷等業務，並專注於高階電源管理</a:t>
            </a:r>
            <a:r>
              <a:rPr lang="en-US" altLang="zh-TW" dirty="0">
                <a:latin typeface="標楷體" pitchFamily="65" charset="-120"/>
              </a:rPr>
              <a:t>IC</a:t>
            </a:r>
            <a:r>
              <a:rPr lang="zh-TW" altLang="en-US" dirty="0">
                <a:latin typeface="標楷體" pitchFamily="65" charset="-120"/>
              </a:rPr>
              <a:t>設計與銷售，提供效率高、電感少、電壓穩定、低干擾的電源管理</a:t>
            </a:r>
            <a:r>
              <a:rPr lang="en-US" altLang="zh-TW" dirty="0">
                <a:latin typeface="標楷體" pitchFamily="65" charset="-120"/>
              </a:rPr>
              <a:t>IC</a:t>
            </a:r>
            <a:r>
              <a:rPr lang="zh-TW" altLang="en-US" dirty="0">
                <a:latin typeface="標楷體" pitchFamily="65" charset="-120"/>
              </a:rPr>
              <a:t>晶片</a:t>
            </a:r>
            <a:r>
              <a:rPr lang="zh-TW" altLang="en-US" dirty="0" smtClean="0">
                <a:latin typeface="標楷體" pitchFamily="65" charset="-120"/>
              </a:rPr>
              <a:t>。</a:t>
            </a:r>
            <a:endParaRPr lang="en-US" altLang="zh-TW" dirty="0">
              <a:latin typeface="標楷體" pitchFamily="65" charset="-120"/>
            </a:endParaRPr>
          </a:p>
        </p:txBody>
      </p:sp>
      <p:sp>
        <p:nvSpPr>
          <p:cNvPr id="25" name="內容版面配置區 24"/>
          <p:cNvSpPr txBox="1">
            <a:spLocks noGrp="1"/>
          </p:cNvSpPr>
          <p:nvPr>
            <p:ph sz="quarter" idx="16"/>
          </p:nvPr>
        </p:nvSpPr>
        <p:spPr>
          <a:xfrm>
            <a:off x="1605600" y="5306400"/>
            <a:ext cx="8503200" cy="759182"/>
          </a:xfrm>
          <a:prstGeom prst="rect">
            <a:avLst/>
          </a:prstGeom>
          <a:noFill/>
        </p:spPr>
        <p:txBody>
          <a:bodyPr wrap="square">
            <a:spAutoFit/>
          </a:bodyPr>
          <a:lstStyle/>
          <a:p>
            <a:pPr marL="342900" lvl="0" indent="-342900"/>
            <a:r>
              <a:rPr lang="zh-TW" altLang="en-US" dirty="0" smtClean="0"/>
              <a:t>通訊</a:t>
            </a:r>
            <a:r>
              <a:rPr lang="zh-TW" altLang="en-US" dirty="0"/>
              <a:t>相關</a:t>
            </a:r>
            <a:r>
              <a:rPr lang="zh-TW" altLang="en-US" dirty="0" smtClean="0"/>
              <a:t>產品，雲端產品，電腦</a:t>
            </a:r>
            <a:r>
              <a:rPr lang="zh-TW" altLang="en-US" dirty="0"/>
              <a:t>周邊</a:t>
            </a:r>
            <a:r>
              <a:rPr lang="zh-TW" altLang="en-US" dirty="0" smtClean="0"/>
              <a:t>產品</a:t>
            </a:r>
            <a:r>
              <a:rPr lang="en-US" altLang="zh-TW" dirty="0" smtClean="0"/>
              <a:t> </a:t>
            </a:r>
            <a:r>
              <a:rPr lang="zh-TW" altLang="en-US" dirty="0" smtClean="0"/>
              <a:t>等</a:t>
            </a:r>
            <a:endParaRPr lang="zh-TW" altLang="en-US" dirty="0"/>
          </a:p>
          <a:p>
            <a:pPr marL="342900" lvl="0" indent="-342900"/>
            <a:r>
              <a:rPr lang="zh-TW" altLang="en-US" dirty="0"/>
              <a:t>多媒體</a:t>
            </a:r>
            <a:r>
              <a:rPr lang="zh-TW" altLang="en-US" dirty="0" smtClean="0"/>
              <a:t>產品如智能手寫板，投影機，液晶顯示器 </a:t>
            </a:r>
            <a:r>
              <a:rPr lang="zh-TW" altLang="en-US" dirty="0"/>
              <a:t>等</a:t>
            </a:r>
          </a:p>
        </p:txBody>
      </p:sp>
      <p:sp>
        <p:nvSpPr>
          <p:cNvPr id="2" name="標題 1">
            <a:extLst>
              <a:ext uri="{FF2B5EF4-FFF2-40B4-BE49-F238E27FC236}">
                <a16:creationId xmlns="" xmlns:a16="http://schemas.microsoft.com/office/drawing/2014/main" id="{B3347B29-C94A-4009-A761-147D3745237A}"/>
              </a:ext>
            </a:extLst>
          </p:cNvPr>
          <p:cNvSpPr>
            <a:spLocks noGrp="1"/>
          </p:cNvSpPr>
          <p:nvPr>
            <p:ph type="title"/>
          </p:nvPr>
        </p:nvSpPr>
        <p:spPr>
          <a:prstGeom prst="rect">
            <a:avLst/>
          </a:prstGeom>
        </p:spPr>
        <p:txBody>
          <a:bodyPr/>
          <a:lstStyle/>
          <a:p>
            <a:r>
              <a:rPr lang="zh-TW" altLang="en-US" dirty="0"/>
              <a:t>營運</a:t>
            </a:r>
            <a:r>
              <a:rPr lang="zh-TW" altLang="en-US" dirty="0" smtClean="0"/>
              <a:t>展望</a:t>
            </a:r>
            <a:r>
              <a:rPr lang="en-US" altLang="zh-TW" dirty="0" smtClean="0"/>
              <a:t>-</a:t>
            </a:r>
            <a:r>
              <a:rPr lang="zh-TW" altLang="en-US" dirty="0" smtClean="0"/>
              <a:t>新產品線代理</a:t>
            </a:r>
            <a:endParaRPr lang="zh-TW" altLang="en-US" dirty="0"/>
          </a:p>
        </p:txBody>
      </p:sp>
      <p:sp>
        <p:nvSpPr>
          <p:cNvPr id="8" name="投影片編號版面配置區 7">
            <a:extLst>
              <a:ext uri="{FF2B5EF4-FFF2-40B4-BE49-F238E27FC236}">
                <a16:creationId xmlns="" xmlns:a16="http://schemas.microsoft.com/office/drawing/2014/main" id="{0FEB5279-76E4-4B86-9669-4E2D8D89B448}"/>
              </a:ext>
            </a:extLst>
          </p:cNvPr>
          <p:cNvSpPr>
            <a:spLocks noGrp="1"/>
          </p:cNvSpPr>
          <p:nvPr>
            <p:ph type="sldNum" sz="quarter" idx="10"/>
          </p:nvPr>
        </p:nvSpPr>
        <p:spPr/>
        <p:txBody>
          <a:bodyPr/>
          <a:lstStyle/>
          <a:p>
            <a:fld id="{17418524-6E3D-4C7D-825F-6BE45E2CD165}" type="slidenum">
              <a:rPr lang="zh-TW" altLang="en-US" smtClean="0"/>
              <a:pPr/>
              <a:t>14</a:t>
            </a:fld>
            <a:endParaRPr lang="zh-TW" altLang="en-US"/>
          </a:p>
        </p:txBody>
      </p:sp>
      <p:sp>
        <p:nvSpPr>
          <p:cNvPr id="7" name="內容版面配置區 6">
            <a:extLst>
              <a:ext uri="{FF2B5EF4-FFF2-40B4-BE49-F238E27FC236}">
                <a16:creationId xmlns="" xmlns:a16="http://schemas.microsoft.com/office/drawing/2014/main" id="{C6AF32DF-4ABA-44F5-BE9B-A74D2C58956B}"/>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New Product Agent</a:t>
            </a:r>
          </a:p>
        </p:txBody>
      </p:sp>
      <p:sp>
        <p:nvSpPr>
          <p:cNvPr id="4" name="文字方塊 3"/>
          <p:cNvSpPr txBox="1"/>
          <p:nvPr/>
        </p:nvSpPr>
        <p:spPr>
          <a:xfrm>
            <a:off x="1302385" y="883920"/>
            <a:ext cx="309880" cy="306705"/>
          </a:xfrm>
          <a:prstGeom prst="rect">
            <a:avLst/>
          </a:prstGeom>
          <a:noFill/>
        </p:spPr>
        <p:txBody>
          <a:bodyPr wrap="none" rtlCol="0">
            <a:spAutoFit/>
          </a:bodyPr>
          <a:lstStyle/>
          <a:p>
            <a:endParaRPr lang="zh-TW" altLang="en-US"/>
          </a:p>
        </p:txBody>
      </p:sp>
      <p:pic>
        <p:nvPicPr>
          <p:cNvPr id="1027" name="Picture 3" descr="C:\Users\Think\Desktop\downloa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6873" y="1461455"/>
            <a:ext cx="3373407" cy="1033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63614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 xmlns:a16="http://schemas.microsoft.com/office/drawing/2014/main"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車載專案</a:t>
            </a:r>
          </a:p>
        </p:txBody>
      </p:sp>
      <p:sp>
        <p:nvSpPr>
          <p:cNvPr id="13"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p:txBody>
          <a:bodyPr/>
          <a:lstStyle/>
          <a:p>
            <a:fld id="{17418524-6E3D-4C7D-825F-6BE45E2CD165}" type="slidenum">
              <a:rPr lang="zh-TW" altLang="en-US" smtClean="0"/>
              <a:pPr/>
              <a:t>15</a:t>
            </a:fld>
            <a:endParaRPr lang="zh-TW" altLang="en-US" dirty="0"/>
          </a:p>
        </p:txBody>
      </p:sp>
      <p:sp>
        <p:nvSpPr>
          <p:cNvPr id="11" name="內容版面配置區 10">
            <a:extLst>
              <a:ext uri="{FF2B5EF4-FFF2-40B4-BE49-F238E27FC236}">
                <a16:creationId xmlns="" xmlns:a16="http://schemas.microsoft.com/office/drawing/2014/main" id="{1DB4CF5A-4269-4B3C-A186-79C4BF828CFB}"/>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Automotive</a:t>
            </a:r>
            <a:endParaRPr lang="zh-TW" altLang="en-US" b="1" dirty="0">
              <a:solidFill>
                <a:srgbClr val="046EC4"/>
              </a:solidFill>
              <a:latin typeface="標楷體" pitchFamily="65" charset="-120"/>
            </a:endParaRPr>
          </a:p>
        </p:txBody>
      </p:sp>
      <p:graphicFrame>
        <p:nvGraphicFramePr>
          <p:cNvPr id="4" name="資料庫圖表 3"/>
          <p:cNvGraphicFramePr/>
          <p:nvPr>
            <p:extLst>
              <p:ext uri="{D42A27DB-BD31-4B8C-83A1-F6EECF244321}">
                <p14:modId xmlns:p14="http://schemas.microsoft.com/office/powerpoint/2010/main" val="2125783686"/>
              </p:ext>
            </p:extLst>
          </p:nvPr>
        </p:nvGraphicFramePr>
        <p:xfrm>
          <a:off x="708889" y="1160777"/>
          <a:ext cx="10788013" cy="55644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48991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 xmlns:a16="http://schemas.microsoft.com/office/drawing/2014/main"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助輔聽器</a:t>
            </a:r>
          </a:p>
        </p:txBody>
      </p:sp>
      <p:sp>
        <p:nvSpPr>
          <p:cNvPr id="13"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p:txBody>
          <a:bodyPr/>
          <a:lstStyle/>
          <a:p>
            <a:fld id="{17418524-6E3D-4C7D-825F-6BE45E2CD165}" type="slidenum">
              <a:rPr lang="zh-TW" altLang="en-US" smtClean="0"/>
              <a:pPr/>
              <a:t>16</a:t>
            </a:fld>
            <a:endParaRPr lang="zh-TW" altLang="en-US" dirty="0"/>
          </a:p>
        </p:txBody>
      </p:sp>
      <p:sp>
        <p:nvSpPr>
          <p:cNvPr id="11" name="內容版面配置區 10">
            <a:extLst>
              <a:ext uri="{FF2B5EF4-FFF2-40B4-BE49-F238E27FC236}">
                <a16:creationId xmlns="" xmlns:a16="http://schemas.microsoft.com/office/drawing/2014/main" id="{1DB4CF5A-4269-4B3C-A186-79C4BF828CFB}"/>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smtClean="0">
                <a:solidFill>
                  <a:srgbClr val="046EC4"/>
                </a:solidFill>
                <a:latin typeface="標楷體" pitchFamily="65" charset="-120"/>
              </a:rPr>
              <a:t>–</a:t>
            </a:r>
            <a:r>
              <a:rPr lang="zh-TW" altLang="en-US" b="1" dirty="0" smtClean="0">
                <a:solidFill>
                  <a:srgbClr val="046EC4"/>
                </a:solidFill>
                <a:latin typeface="標楷體" pitchFamily="65" charset="-120"/>
              </a:rPr>
              <a:t> </a:t>
            </a:r>
            <a:r>
              <a:rPr lang="en-US" altLang="zh-TW" b="1" dirty="0" smtClean="0">
                <a:solidFill>
                  <a:srgbClr val="046EC4"/>
                </a:solidFill>
                <a:latin typeface="標楷體" pitchFamily="65" charset="-120"/>
              </a:rPr>
              <a:t>Hearing aid</a:t>
            </a:r>
            <a:endParaRPr lang="zh-TW" altLang="en-US" b="1" dirty="0">
              <a:solidFill>
                <a:srgbClr val="046EC4"/>
              </a:solidFill>
              <a:latin typeface="標楷體" pitchFamily="65" charset="-120"/>
            </a:endParaRPr>
          </a:p>
        </p:txBody>
      </p:sp>
      <p:sp>
        <p:nvSpPr>
          <p:cNvPr id="21" name="文字版面配置區 9">
            <a:extLst>
              <a:ext uri="{FF2B5EF4-FFF2-40B4-BE49-F238E27FC236}">
                <a16:creationId xmlns="" xmlns:a16="http://schemas.microsoft.com/office/drawing/2014/main" id="{ED96B8E6-7F62-41BE-BEFB-BB02F6E4F52D}"/>
              </a:ext>
            </a:extLst>
          </p:cNvPr>
          <p:cNvSpPr>
            <a:spLocks noGrp="1"/>
          </p:cNvSpPr>
          <p:nvPr>
            <p:ph type="body" sz="quarter" idx="14"/>
          </p:nvPr>
        </p:nvSpPr>
        <p:spPr>
          <a:xfrm>
            <a:off x="645443" y="1280687"/>
            <a:ext cx="11055145" cy="993153"/>
          </a:xfrm>
        </p:spPr>
        <p:txBody>
          <a:bodyPr/>
          <a:lstStyle/>
          <a:p>
            <a:r>
              <a:rPr lang="zh-TW" altLang="en-US" dirty="0">
                <a:solidFill>
                  <a:schemeClr val="tx1"/>
                </a:solidFill>
                <a:latin typeface="標楷體" pitchFamily="65" charset="-120"/>
              </a:rPr>
              <a:t>第一代</a:t>
            </a:r>
            <a:r>
              <a:rPr lang="zh-TW" altLang="en-US" dirty="0" smtClean="0">
                <a:solidFill>
                  <a:schemeClr val="tx1"/>
                </a:solidFill>
                <a:latin typeface="標楷體" pitchFamily="65" charset="-120"/>
              </a:rPr>
              <a:t>方案批量生產中，持續收斂相關細節問題</a:t>
            </a:r>
            <a:endParaRPr lang="zh-TW" altLang="en-US" dirty="0">
              <a:solidFill>
                <a:schemeClr val="tx1"/>
              </a:solidFill>
              <a:latin typeface="標楷體" pitchFamily="65" charset="-120"/>
            </a:endParaRPr>
          </a:p>
          <a:p>
            <a:r>
              <a:rPr lang="zh-TW" altLang="en-US" dirty="0">
                <a:solidFill>
                  <a:schemeClr val="tx1"/>
                </a:solidFill>
                <a:latin typeface="標楷體" pitchFamily="65" charset="-120"/>
              </a:rPr>
              <a:t>第二</a:t>
            </a:r>
            <a:r>
              <a:rPr lang="zh-TW" altLang="en-US" dirty="0" smtClean="0">
                <a:solidFill>
                  <a:schemeClr val="tx1"/>
                </a:solidFill>
                <a:latin typeface="標楷體" pitchFamily="65" charset="-120"/>
              </a:rPr>
              <a:t>代非處方</a:t>
            </a:r>
            <a:r>
              <a:rPr lang="en-US" altLang="zh-TW" dirty="0" smtClean="0">
                <a:solidFill>
                  <a:schemeClr val="tx1"/>
                </a:solidFill>
                <a:latin typeface="標楷體" pitchFamily="65" charset="-120"/>
              </a:rPr>
              <a:t>(Over-The-Counter, OTC) </a:t>
            </a:r>
            <a:r>
              <a:rPr lang="zh-TW" altLang="en-US" dirty="0" smtClean="0">
                <a:solidFill>
                  <a:schemeClr val="tx1"/>
                </a:solidFill>
                <a:latin typeface="標楷體" pitchFamily="65" charset="-120"/>
              </a:rPr>
              <a:t>智能助聽器，相關演算法與</a:t>
            </a:r>
            <a:r>
              <a:rPr lang="en-US" altLang="zh-TW" dirty="0" smtClean="0">
                <a:solidFill>
                  <a:schemeClr val="tx1"/>
                </a:solidFill>
                <a:latin typeface="標楷體" pitchFamily="65" charset="-120"/>
              </a:rPr>
              <a:t>APP</a:t>
            </a:r>
            <a:r>
              <a:rPr lang="zh-TW" altLang="en-US" dirty="0" smtClean="0">
                <a:solidFill>
                  <a:schemeClr val="tx1"/>
                </a:solidFill>
                <a:latin typeface="標楷體" pitchFamily="65" charset="-120"/>
              </a:rPr>
              <a:t>持續開發中</a:t>
            </a:r>
            <a:endParaRPr lang="zh-TW" altLang="en-US" dirty="0">
              <a:solidFill>
                <a:schemeClr val="tx1"/>
              </a:solidFill>
              <a:latin typeface="標楷體" pitchFamily="65" charset="-120"/>
            </a:endParaRPr>
          </a:p>
          <a:p>
            <a:endParaRPr lang="zh-TW" altLang="en-US" dirty="0"/>
          </a:p>
        </p:txBody>
      </p:sp>
      <p:pic>
        <p:nvPicPr>
          <p:cNvPr id="7" name="图片 8">
            <a:extLst>
              <a:ext uri="{FF2B5EF4-FFF2-40B4-BE49-F238E27FC236}">
                <a16:creationId xmlns:lc="http://schemas.openxmlformats.org/drawingml/2006/lockedCanvas" xmlns:a16="http://schemas.microsoft.com/office/drawing/2014/main" xmlns:xdr="http://schemas.openxmlformats.org/drawingml/2006/spreadsheetDrawing" xmlns="" id="{1746ED85-F00D-4705-893B-70246E8920D8}"/>
              </a:ext>
            </a:extLst>
          </p:cNvPr>
          <p:cNvPicPr>
            <a:picLocks noChangeAspect="1"/>
          </p:cNvPicPr>
          <p:nvPr/>
        </p:nvPicPr>
        <p:blipFill>
          <a:blip r:embed="rId3"/>
          <a:stretch>
            <a:fillRect/>
          </a:stretch>
        </p:blipFill>
        <p:spPr>
          <a:xfrm>
            <a:off x="3524069" y="2859235"/>
            <a:ext cx="1692807" cy="1611176"/>
          </a:xfrm>
          <a:prstGeom prst="rect">
            <a:avLst/>
          </a:prstGeom>
        </p:spPr>
      </p:pic>
      <p:pic>
        <p:nvPicPr>
          <p:cNvPr id="10" name="图片 9">
            <a:extLst>
              <a:ext uri="{FF2B5EF4-FFF2-40B4-BE49-F238E27FC236}">
                <a16:creationId xmlns:lc="http://schemas.openxmlformats.org/drawingml/2006/lockedCanvas" xmlns:a16="http://schemas.microsoft.com/office/drawing/2014/main" xmlns:xdr="http://schemas.openxmlformats.org/drawingml/2006/spreadsheetDrawing" xmlns="" id="{C86DDCB8-8382-487B-8B4E-BA7B28E1B912}"/>
              </a:ext>
            </a:extLst>
          </p:cNvPr>
          <p:cNvPicPr>
            <a:picLocks noChangeAspect="1"/>
          </p:cNvPicPr>
          <p:nvPr/>
        </p:nvPicPr>
        <p:blipFill>
          <a:blip r:embed="rId4"/>
          <a:stretch>
            <a:fillRect/>
          </a:stretch>
        </p:blipFill>
        <p:spPr>
          <a:xfrm rot="5400000">
            <a:off x="5675164" y="2555411"/>
            <a:ext cx="1611176" cy="2218820"/>
          </a:xfrm>
          <a:prstGeom prst="rect">
            <a:avLst/>
          </a:prstGeom>
        </p:spPr>
      </p:pic>
      <p:pic>
        <p:nvPicPr>
          <p:cNvPr id="12" name="图片 2">
            <a:extLst>
              <a:ext uri="{FF2B5EF4-FFF2-40B4-BE49-F238E27FC236}">
                <a16:creationId xmlns:lc="http://schemas.openxmlformats.org/drawingml/2006/lockedCanvas" xmlns:a16="http://schemas.microsoft.com/office/drawing/2014/main" xmlns:xdr="http://schemas.openxmlformats.org/drawingml/2006/spreadsheetDrawing" xmlns="" id="{E28C8D9B-2225-4197-851D-F0697E899D51}"/>
              </a:ext>
            </a:extLst>
          </p:cNvPr>
          <p:cNvPicPr>
            <a:picLocks noChangeAspect="1"/>
          </p:cNvPicPr>
          <p:nvPr/>
        </p:nvPicPr>
        <p:blipFill>
          <a:blip r:embed="rId5"/>
          <a:stretch>
            <a:fillRect/>
          </a:stretch>
        </p:blipFill>
        <p:spPr>
          <a:xfrm>
            <a:off x="2182807" y="4705900"/>
            <a:ext cx="2096098" cy="1607586"/>
          </a:xfrm>
          <a:prstGeom prst="rect">
            <a:avLst/>
          </a:prstGeom>
        </p:spPr>
      </p:pic>
      <p:pic>
        <p:nvPicPr>
          <p:cNvPr id="14" name="图片 6">
            <a:extLst>
              <a:ext uri="{FF2B5EF4-FFF2-40B4-BE49-F238E27FC236}">
                <a16:creationId xmlns:lc="http://schemas.openxmlformats.org/drawingml/2006/lockedCanvas" xmlns:a16="http://schemas.microsoft.com/office/drawing/2014/main" xmlns:xdr="http://schemas.openxmlformats.org/drawingml/2006/spreadsheetDrawing" xmlns="" id="{6071A7D2-7560-41E8-A057-91AFD4CDB840}"/>
              </a:ext>
            </a:extLst>
          </p:cNvPr>
          <p:cNvPicPr>
            <a:picLocks noChangeAspect="1"/>
          </p:cNvPicPr>
          <p:nvPr/>
        </p:nvPicPr>
        <p:blipFill>
          <a:blip r:embed="rId6"/>
          <a:stretch>
            <a:fillRect/>
          </a:stretch>
        </p:blipFill>
        <p:spPr>
          <a:xfrm>
            <a:off x="4433843" y="4705899"/>
            <a:ext cx="2332885" cy="1607586"/>
          </a:xfrm>
          <a:prstGeom prst="rect">
            <a:avLst/>
          </a:prstGeom>
        </p:spPr>
      </p:pic>
      <p:pic>
        <p:nvPicPr>
          <p:cNvPr id="15" name="图片 3">
            <a:extLst>
              <a:ext uri="{FF2B5EF4-FFF2-40B4-BE49-F238E27FC236}">
                <a16:creationId xmlns:lc="http://schemas.openxmlformats.org/drawingml/2006/lockedCanvas" xmlns:a16="http://schemas.microsoft.com/office/drawing/2014/main" xmlns:xdr="http://schemas.openxmlformats.org/drawingml/2006/spreadsheetDrawing" xmlns="" id="{9104863D-CC38-452A-B3B0-18AFF2E41E4B}"/>
              </a:ext>
            </a:extLst>
          </p:cNvPr>
          <p:cNvPicPr>
            <a:picLocks noChangeAspect="1"/>
          </p:cNvPicPr>
          <p:nvPr/>
        </p:nvPicPr>
        <p:blipFill>
          <a:blip r:embed="rId7"/>
          <a:stretch>
            <a:fillRect/>
          </a:stretch>
        </p:blipFill>
        <p:spPr>
          <a:xfrm rot="10800000">
            <a:off x="6918721" y="4705898"/>
            <a:ext cx="2062160" cy="1607587"/>
          </a:xfrm>
          <a:prstGeom prst="rect">
            <a:avLst/>
          </a:prstGeom>
        </p:spPr>
      </p:pic>
      <p:pic>
        <p:nvPicPr>
          <p:cNvPr id="16" name="图片 4">
            <a:extLst>
              <a:ext uri="{FF2B5EF4-FFF2-40B4-BE49-F238E27FC236}">
                <a16:creationId xmlns:lc="http://schemas.openxmlformats.org/drawingml/2006/lockedCanvas" xmlns:a16="http://schemas.microsoft.com/office/drawing/2014/main" xmlns:xdr="http://schemas.openxmlformats.org/drawingml/2006/spreadsheetDrawing" xmlns="" id="{56623E33-B639-4F8C-8514-66191E950119}"/>
              </a:ext>
            </a:extLst>
          </p:cNvPr>
          <p:cNvPicPr>
            <a:picLocks noChangeAspect="1"/>
          </p:cNvPicPr>
          <p:nvPr/>
        </p:nvPicPr>
        <p:blipFill>
          <a:blip r:embed="rId8"/>
          <a:stretch>
            <a:fillRect/>
          </a:stretch>
        </p:blipFill>
        <p:spPr>
          <a:xfrm rot="10800000">
            <a:off x="7722092" y="2859233"/>
            <a:ext cx="2282200" cy="1611175"/>
          </a:xfrm>
          <a:prstGeom prst="rect">
            <a:avLst/>
          </a:prstGeom>
        </p:spPr>
      </p:pic>
    </p:spTree>
    <p:extLst>
      <p:ext uri="{BB962C8B-B14F-4D97-AF65-F5344CB8AC3E}">
        <p14:creationId xmlns:p14="http://schemas.microsoft.com/office/powerpoint/2010/main" val="16226215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a:extLst>
              <a:ext uri="{FF2B5EF4-FFF2-40B4-BE49-F238E27FC236}">
                <a16:creationId xmlns="" xmlns:a16="http://schemas.microsoft.com/office/drawing/2014/main" id="{AFB62461-E654-472D-AA05-A5355236DDDD}"/>
              </a:ext>
            </a:extLst>
          </p:cNvPr>
          <p:cNvSpPr>
            <a:spLocks noGrp="1"/>
          </p:cNvSpPr>
          <p:nvPr>
            <p:ph type="title"/>
          </p:nvPr>
        </p:nvSpPr>
        <p:spPr/>
        <p:txBody>
          <a:bodyPr/>
          <a:lstStyle/>
          <a:p>
            <a:r>
              <a:rPr lang="zh-TW" altLang="en-US" dirty="0"/>
              <a:t>營運展望</a:t>
            </a:r>
            <a:r>
              <a:rPr lang="en-US" altLang="zh-TW" dirty="0"/>
              <a:t>-</a:t>
            </a:r>
            <a:r>
              <a:rPr lang="zh-TW" altLang="en-US" dirty="0"/>
              <a:t>新產品運用</a:t>
            </a:r>
          </a:p>
        </p:txBody>
      </p:sp>
      <p:sp>
        <p:nvSpPr>
          <p:cNvPr id="10" name="文字版面配置區 9">
            <a:extLst>
              <a:ext uri="{FF2B5EF4-FFF2-40B4-BE49-F238E27FC236}">
                <a16:creationId xmlns="" xmlns:a16="http://schemas.microsoft.com/office/drawing/2014/main" id="{ED96B8E6-7F62-41BE-BEFB-BB02F6E4F52D}"/>
              </a:ext>
            </a:extLst>
          </p:cNvPr>
          <p:cNvSpPr>
            <a:spLocks noGrp="1"/>
          </p:cNvSpPr>
          <p:nvPr>
            <p:ph type="body" sz="quarter" idx="14"/>
          </p:nvPr>
        </p:nvSpPr>
        <p:spPr>
          <a:xfrm>
            <a:off x="645442" y="1504631"/>
            <a:ext cx="10944000" cy="4564958"/>
          </a:xfrm>
        </p:spPr>
        <p:txBody>
          <a:bodyPr/>
          <a:lstStyle/>
          <a:p>
            <a:r>
              <a:rPr lang="en-US" altLang="zh-TW" dirty="0" smtClean="0">
                <a:solidFill>
                  <a:schemeClr val="tx1"/>
                </a:solidFill>
                <a:latin typeface="標楷體" pitchFamily="65" charset="-120"/>
              </a:rPr>
              <a:t>M3Tech</a:t>
            </a:r>
            <a:r>
              <a:rPr lang="zh-TW" altLang="en-US" dirty="0" smtClean="0">
                <a:solidFill>
                  <a:schemeClr val="tx1"/>
                </a:solidFill>
                <a:latin typeface="標楷體" pitchFamily="65" charset="-120"/>
              </a:rPr>
              <a:t>來頡科技，導入台系大廠，</a:t>
            </a:r>
            <a:r>
              <a:rPr lang="en-US" altLang="zh-TW" dirty="0" smtClean="0">
                <a:solidFill>
                  <a:schemeClr val="tx1"/>
                </a:solidFill>
                <a:latin typeface="標楷體" pitchFamily="65" charset="-120"/>
              </a:rPr>
              <a:t>Q2/2022</a:t>
            </a:r>
            <a:r>
              <a:rPr lang="zh-TW" altLang="en-US" dirty="0" smtClean="0">
                <a:solidFill>
                  <a:schemeClr val="tx1"/>
                </a:solidFill>
                <a:latin typeface="標楷體" pitchFamily="65" charset="-120"/>
              </a:rPr>
              <a:t>導入量產</a:t>
            </a:r>
            <a:endParaRPr lang="en-US" altLang="zh-TW" dirty="0" smtClean="0">
              <a:solidFill>
                <a:schemeClr val="tx1"/>
              </a:solidFill>
              <a:latin typeface="標楷體" pitchFamily="65" charset="-120"/>
            </a:endParaRPr>
          </a:p>
          <a:p>
            <a:r>
              <a:rPr lang="en-US" altLang="zh-TW" dirty="0" err="1" smtClean="0">
                <a:solidFill>
                  <a:schemeClr val="tx1"/>
                </a:solidFill>
                <a:latin typeface="標楷體" pitchFamily="65" charset="-120"/>
              </a:rPr>
              <a:t>Zbit</a:t>
            </a:r>
            <a:r>
              <a:rPr lang="en-US" altLang="zh-TW" dirty="0" smtClean="0">
                <a:solidFill>
                  <a:schemeClr val="tx1"/>
                </a:solidFill>
                <a:latin typeface="標楷體" pitchFamily="65" charset="-120"/>
              </a:rPr>
              <a:t> </a:t>
            </a:r>
            <a:r>
              <a:rPr lang="zh-TW" altLang="en-US" dirty="0">
                <a:solidFill>
                  <a:schemeClr val="tx1"/>
                </a:solidFill>
                <a:latin typeface="標楷體" pitchFamily="65" charset="-120"/>
              </a:rPr>
              <a:t>恒爍， </a:t>
            </a:r>
            <a:r>
              <a:rPr lang="en-US" altLang="zh-TW" dirty="0" smtClean="0">
                <a:solidFill>
                  <a:schemeClr val="tx1"/>
                </a:solidFill>
                <a:latin typeface="標楷體" pitchFamily="65" charset="-120"/>
              </a:rPr>
              <a:t>Q2/2022 </a:t>
            </a:r>
            <a:r>
              <a:rPr lang="zh-TW" altLang="en-US" dirty="0" smtClean="0">
                <a:solidFill>
                  <a:schemeClr val="tx1"/>
                </a:solidFill>
                <a:latin typeface="標楷體" pitchFamily="65" charset="-120"/>
              </a:rPr>
              <a:t>接獲</a:t>
            </a:r>
            <a:r>
              <a:rPr lang="en-US" altLang="zh-TW" dirty="0" smtClean="0">
                <a:solidFill>
                  <a:schemeClr val="tx1"/>
                </a:solidFill>
                <a:latin typeface="標楷體" pitchFamily="65" charset="-120"/>
              </a:rPr>
              <a:t>500</a:t>
            </a:r>
            <a:r>
              <a:rPr lang="zh-TW" altLang="en-US" dirty="0" smtClean="0">
                <a:solidFill>
                  <a:schemeClr val="tx1"/>
                </a:solidFill>
                <a:latin typeface="標楷體" pitchFamily="65" charset="-120"/>
              </a:rPr>
              <a:t>萬顆台系</a:t>
            </a:r>
            <a:r>
              <a:rPr lang="en-US" altLang="zh-TW" dirty="0" smtClean="0">
                <a:solidFill>
                  <a:schemeClr val="tx1"/>
                </a:solidFill>
                <a:latin typeface="標楷體" pitchFamily="65" charset="-120"/>
              </a:rPr>
              <a:t>IC</a:t>
            </a:r>
            <a:r>
              <a:rPr lang="zh-TW" altLang="en-US" dirty="0" smtClean="0">
                <a:solidFill>
                  <a:schemeClr val="tx1"/>
                </a:solidFill>
                <a:latin typeface="標楷體" pitchFamily="65" charset="-120"/>
              </a:rPr>
              <a:t>設計大廠</a:t>
            </a:r>
            <a:r>
              <a:rPr lang="en-US" altLang="zh-TW" dirty="0" smtClean="0">
                <a:solidFill>
                  <a:schemeClr val="tx1"/>
                </a:solidFill>
                <a:latin typeface="標楷體" pitchFamily="65" charset="-120"/>
              </a:rPr>
              <a:t>KGD</a:t>
            </a:r>
            <a:r>
              <a:rPr lang="zh-TW" altLang="en-US" dirty="0" smtClean="0">
                <a:solidFill>
                  <a:schemeClr val="tx1"/>
                </a:solidFill>
                <a:latin typeface="標楷體" pitchFamily="65" charset="-120"/>
              </a:rPr>
              <a:t>訂單</a:t>
            </a:r>
            <a:endParaRPr lang="zh-TW" altLang="en-US" dirty="0">
              <a:solidFill>
                <a:schemeClr val="tx1"/>
              </a:solidFill>
              <a:latin typeface="標楷體" pitchFamily="65" charset="-120"/>
            </a:endParaRPr>
          </a:p>
          <a:p>
            <a:r>
              <a:rPr lang="en-US" altLang="zh-TW" dirty="0">
                <a:solidFill>
                  <a:schemeClr val="tx1"/>
                </a:solidFill>
                <a:latin typeface="標楷體" pitchFamily="65" charset="-120"/>
              </a:rPr>
              <a:t>PHY+</a:t>
            </a:r>
            <a:r>
              <a:rPr lang="zh-TW" altLang="en-US" dirty="0">
                <a:solidFill>
                  <a:schemeClr val="tx1"/>
                </a:solidFill>
                <a:latin typeface="標楷體" pitchFamily="65" charset="-120"/>
              </a:rPr>
              <a:t>奉加微，</a:t>
            </a:r>
            <a:r>
              <a:rPr lang="en-US" altLang="zh-TW" dirty="0" smtClean="0">
                <a:solidFill>
                  <a:schemeClr val="tx1"/>
                </a:solidFill>
                <a:latin typeface="標楷體" pitchFamily="65" charset="-120"/>
              </a:rPr>
              <a:t>BLE</a:t>
            </a:r>
            <a:r>
              <a:rPr lang="zh-TW" altLang="en-US" dirty="0">
                <a:solidFill>
                  <a:schemeClr val="tx1"/>
                </a:solidFill>
                <a:latin typeface="標楷體" pitchFamily="65" charset="-120"/>
              </a:rPr>
              <a:t>藍</a:t>
            </a:r>
            <a:r>
              <a:rPr lang="zh-TW" altLang="en-US" dirty="0" smtClean="0">
                <a:solidFill>
                  <a:schemeClr val="tx1"/>
                </a:solidFill>
                <a:latin typeface="標楷體" pitchFamily="65" charset="-120"/>
              </a:rPr>
              <a:t>牙遙控器與開關運用， 客戶端</a:t>
            </a:r>
            <a:r>
              <a:rPr lang="en-US" altLang="zh-TW" dirty="0" smtClean="0">
                <a:solidFill>
                  <a:schemeClr val="tx1"/>
                </a:solidFill>
                <a:latin typeface="標楷體" pitchFamily="65" charset="-120"/>
              </a:rPr>
              <a:t>Q2/2022</a:t>
            </a:r>
            <a:r>
              <a:rPr lang="zh-TW" altLang="en-US" dirty="0">
                <a:solidFill>
                  <a:schemeClr val="tx1"/>
                </a:solidFill>
                <a:latin typeface="標楷體" pitchFamily="65" charset="-120"/>
              </a:rPr>
              <a:t>導入</a:t>
            </a:r>
            <a:r>
              <a:rPr lang="zh-TW" altLang="en-US" dirty="0" smtClean="0">
                <a:solidFill>
                  <a:schemeClr val="tx1"/>
                </a:solidFill>
                <a:latin typeface="標楷體" pitchFamily="65" charset="-120"/>
              </a:rPr>
              <a:t>量產</a:t>
            </a:r>
            <a:endParaRPr lang="zh-TW" altLang="en-US" dirty="0">
              <a:solidFill>
                <a:schemeClr val="tx1"/>
              </a:solidFill>
              <a:latin typeface="標楷體" pitchFamily="65" charset="-120"/>
            </a:endParaRPr>
          </a:p>
          <a:p>
            <a:r>
              <a:rPr lang="zh-TW" altLang="en-US" dirty="0">
                <a:solidFill>
                  <a:schemeClr val="tx1"/>
                </a:solidFill>
                <a:latin typeface="標楷體" pitchFamily="65" charset="-120"/>
              </a:rPr>
              <a:t>車載乙太網路，導入國際知名車廠</a:t>
            </a:r>
            <a:r>
              <a:rPr lang="zh-TW" altLang="en-US" dirty="0" smtClean="0">
                <a:solidFill>
                  <a:schemeClr val="tx1"/>
                </a:solidFill>
                <a:latin typeface="標楷體" pitchFamily="65" charset="-120"/>
              </a:rPr>
              <a:t>，</a:t>
            </a:r>
            <a:r>
              <a:rPr lang="en-US" altLang="zh-TW" dirty="0" smtClean="0">
                <a:solidFill>
                  <a:schemeClr val="tx1"/>
                </a:solidFill>
                <a:latin typeface="標楷體" pitchFamily="65" charset="-120"/>
              </a:rPr>
              <a:t>Feb/2022</a:t>
            </a:r>
            <a:r>
              <a:rPr lang="zh-TW" altLang="en-US" dirty="0">
                <a:solidFill>
                  <a:schemeClr val="tx1"/>
                </a:solidFill>
                <a:latin typeface="標楷體" pitchFamily="65" charset="-120"/>
              </a:rPr>
              <a:t> </a:t>
            </a:r>
            <a:r>
              <a:rPr lang="zh-TW" altLang="en-US" dirty="0" smtClean="0">
                <a:solidFill>
                  <a:schemeClr val="tx1"/>
                </a:solidFill>
                <a:latin typeface="標楷體" pitchFamily="65" charset="-120"/>
              </a:rPr>
              <a:t>批量</a:t>
            </a:r>
            <a:r>
              <a:rPr lang="zh-TW" altLang="en-US" dirty="0">
                <a:solidFill>
                  <a:schemeClr val="tx1"/>
                </a:solidFill>
                <a:latin typeface="標楷體" pitchFamily="65" charset="-120"/>
              </a:rPr>
              <a:t>出貨</a:t>
            </a:r>
          </a:p>
          <a:p>
            <a:r>
              <a:rPr lang="en-US" altLang="zh-TW" dirty="0" smtClean="0">
                <a:solidFill>
                  <a:schemeClr val="tx1"/>
                </a:solidFill>
                <a:latin typeface="標楷體" pitchFamily="65" charset="-120"/>
              </a:rPr>
              <a:t>APEC</a:t>
            </a:r>
            <a:r>
              <a:rPr lang="zh-TW" altLang="en-US" dirty="0" smtClean="0">
                <a:solidFill>
                  <a:schemeClr val="tx1"/>
                </a:solidFill>
                <a:latin typeface="標楷體" pitchFamily="65" charset="-120"/>
              </a:rPr>
              <a:t>富鼎先進 ，導入</a:t>
            </a:r>
            <a:r>
              <a:rPr lang="en-US" altLang="zh-TW" dirty="0">
                <a:solidFill>
                  <a:schemeClr val="tx1"/>
                </a:solidFill>
                <a:latin typeface="標楷體" pitchFamily="65" charset="-120"/>
              </a:rPr>
              <a:t>NB</a:t>
            </a:r>
            <a:r>
              <a:rPr lang="zh-TW" altLang="en-US" dirty="0">
                <a:solidFill>
                  <a:schemeClr val="tx1"/>
                </a:solidFill>
                <a:latin typeface="標楷體" pitchFamily="65" charset="-120"/>
              </a:rPr>
              <a:t>大廠，</a:t>
            </a:r>
            <a:r>
              <a:rPr lang="en-US" altLang="zh-TW" dirty="0">
                <a:solidFill>
                  <a:schemeClr val="tx1"/>
                </a:solidFill>
                <a:latin typeface="標楷體" pitchFamily="65" charset="-120"/>
              </a:rPr>
              <a:t>2H/2022</a:t>
            </a:r>
            <a:r>
              <a:rPr lang="zh-TW" altLang="en-US" dirty="0">
                <a:solidFill>
                  <a:schemeClr val="tx1"/>
                </a:solidFill>
                <a:latin typeface="標楷體" pitchFamily="65" charset="-120"/>
              </a:rPr>
              <a:t>導入生產</a:t>
            </a:r>
          </a:p>
          <a:p>
            <a:r>
              <a:rPr lang="zh-TW" altLang="en-US" dirty="0">
                <a:solidFill>
                  <a:schemeClr val="tx1"/>
                </a:solidFill>
                <a:latin typeface="標楷體" pitchFamily="65" charset="-120"/>
              </a:rPr>
              <a:t>助輔聽器市場</a:t>
            </a:r>
            <a:r>
              <a:rPr lang="zh-TW" altLang="en-US" dirty="0" smtClean="0">
                <a:solidFill>
                  <a:schemeClr val="tx1"/>
                </a:solidFill>
                <a:latin typeface="標楷體" pitchFamily="65" charset="-120"/>
              </a:rPr>
              <a:t>，</a:t>
            </a:r>
            <a:r>
              <a:rPr lang="zh-TW" altLang="en-US" dirty="0">
                <a:solidFill>
                  <a:schemeClr val="tx1"/>
                </a:solidFill>
                <a:latin typeface="標楷體" pitchFamily="65" charset="-120"/>
              </a:rPr>
              <a:t>第二代智能助輔聽器開發中</a:t>
            </a:r>
            <a:r>
              <a:rPr lang="zh-TW" altLang="en-US" dirty="0" smtClean="0">
                <a:solidFill>
                  <a:schemeClr val="tx1"/>
                </a:solidFill>
                <a:latin typeface="標楷體" pitchFamily="65" charset="-120"/>
              </a:rPr>
              <a:t>，預計</a:t>
            </a:r>
            <a:r>
              <a:rPr lang="en-US" altLang="zh-TW" dirty="0" smtClean="0">
                <a:solidFill>
                  <a:schemeClr val="tx1"/>
                </a:solidFill>
                <a:latin typeface="標楷體" pitchFamily="65" charset="-120"/>
              </a:rPr>
              <a:t>Q3/2022</a:t>
            </a:r>
            <a:r>
              <a:rPr lang="zh-TW" altLang="en-US" dirty="0" smtClean="0">
                <a:solidFill>
                  <a:schemeClr val="tx1"/>
                </a:solidFill>
                <a:latin typeface="標楷體" pitchFamily="65" charset="-120"/>
              </a:rPr>
              <a:t>提供樣品</a:t>
            </a:r>
            <a:endParaRPr lang="zh-TW" altLang="en-US" dirty="0">
              <a:solidFill>
                <a:schemeClr val="tx1"/>
              </a:solidFill>
              <a:latin typeface="標楷體" pitchFamily="65" charset="-120"/>
            </a:endParaRPr>
          </a:p>
          <a:p>
            <a:pPr>
              <a:lnSpc>
                <a:spcPts val="4000"/>
              </a:lnSpc>
            </a:pPr>
            <a:r>
              <a:rPr lang="en-US" altLang="zh-TW" dirty="0" smtClean="0">
                <a:solidFill>
                  <a:schemeClr val="tx1"/>
                </a:solidFill>
                <a:latin typeface="標楷體" pitchFamily="65" charset="-120"/>
              </a:rPr>
              <a:t>WIFI-6</a:t>
            </a:r>
            <a:r>
              <a:rPr lang="zh-TW" altLang="en-US" dirty="0">
                <a:solidFill>
                  <a:schemeClr val="tx1"/>
                </a:solidFill>
                <a:latin typeface="標楷體" pitchFamily="65" charset="-120"/>
              </a:rPr>
              <a:t>持續</a:t>
            </a:r>
            <a:r>
              <a:rPr lang="zh-TW" altLang="en-US" dirty="0" smtClean="0">
                <a:solidFill>
                  <a:schemeClr val="tx1"/>
                </a:solidFill>
                <a:latin typeface="標楷體" pitchFamily="65" charset="-120"/>
              </a:rPr>
              <a:t>增高終端品牌滲透率，</a:t>
            </a:r>
            <a:r>
              <a:rPr lang="en-US" altLang="zh-TW" dirty="0" smtClean="0">
                <a:solidFill>
                  <a:schemeClr val="tx1"/>
                </a:solidFill>
                <a:latin typeface="標楷體" pitchFamily="65" charset="-120"/>
              </a:rPr>
              <a:t>2H/2022 </a:t>
            </a:r>
            <a:r>
              <a:rPr lang="zh-TW" altLang="en-US" dirty="0" smtClean="0">
                <a:solidFill>
                  <a:schemeClr val="tx1"/>
                </a:solidFill>
                <a:latin typeface="標楷體" pitchFamily="65" charset="-120"/>
              </a:rPr>
              <a:t>相較</a:t>
            </a:r>
            <a:r>
              <a:rPr lang="en-US" altLang="zh-TW" dirty="0" smtClean="0">
                <a:solidFill>
                  <a:schemeClr val="tx1"/>
                </a:solidFill>
                <a:latin typeface="標楷體" pitchFamily="65" charset="-120"/>
              </a:rPr>
              <a:t>WIFI-5</a:t>
            </a:r>
            <a:r>
              <a:rPr lang="zh-TW" altLang="en-US" dirty="0" smtClean="0">
                <a:solidFill>
                  <a:schemeClr val="tx1"/>
                </a:solidFill>
                <a:latin typeface="標楷體" pitchFamily="65" charset="-120"/>
              </a:rPr>
              <a:t>出貨比例持續增加</a:t>
            </a:r>
            <a:endParaRPr lang="zh-TW" altLang="en-US" dirty="0">
              <a:solidFill>
                <a:schemeClr val="tx1"/>
              </a:solidFill>
              <a:latin typeface="標楷體" pitchFamily="65" charset="-120"/>
            </a:endParaRPr>
          </a:p>
          <a:p>
            <a:pPr>
              <a:lnSpc>
                <a:spcPts val="4000"/>
              </a:lnSpc>
            </a:pPr>
            <a:r>
              <a:rPr lang="en-US" altLang="zh-TW" dirty="0">
                <a:solidFill>
                  <a:schemeClr val="tx1"/>
                </a:solidFill>
                <a:latin typeface="標楷體" pitchFamily="65" charset="-120"/>
              </a:rPr>
              <a:t>2.5Gigabyte </a:t>
            </a:r>
            <a:r>
              <a:rPr lang="zh-TW" altLang="en-US" dirty="0">
                <a:solidFill>
                  <a:schemeClr val="tx1"/>
                </a:solidFill>
                <a:latin typeface="標楷體" pitchFamily="65" charset="-120"/>
              </a:rPr>
              <a:t>有線網路，</a:t>
            </a:r>
            <a:r>
              <a:rPr lang="en-US" altLang="zh-TW" dirty="0">
                <a:solidFill>
                  <a:schemeClr val="tx1"/>
                </a:solidFill>
                <a:latin typeface="標楷體" pitchFamily="65" charset="-120"/>
              </a:rPr>
              <a:t>21</a:t>
            </a:r>
            <a:r>
              <a:rPr lang="zh-TW" altLang="en-US" dirty="0">
                <a:solidFill>
                  <a:schemeClr val="tx1"/>
                </a:solidFill>
                <a:latin typeface="標楷體" pitchFamily="65" charset="-120"/>
              </a:rPr>
              <a:t>年出貨</a:t>
            </a:r>
            <a:r>
              <a:rPr lang="zh-TW" altLang="en-US" dirty="0" smtClean="0">
                <a:solidFill>
                  <a:schemeClr val="tx1"/>
                </a:solidFill>
                <a:latin typeface="標楷體" pitchFamily="65" charset="-120"/>
              </a:rPr>
              <a:t>突破</a:t>
            </a:r>
            <a:r>
              <a:rPr lang="en-US" altLang="zh-TW" dirty="0" smtClean="0">
                <a:solidFill>
                  <a:schemeClr val="tx1"/>
                </a:solidFill>
                <a:latin typeface="標楷體" pitchFamily="65" charset="-120"/>
              </a:rPr>
              <a:t>310</a:t>
            </a:r>
            <a:r>
              <a:rPr lang="zh-TW" altLang="en-US" dirty="0">
                <a:solidFill>
                  <a:schemeClr val="tx1"/>
                </a:solidFill>
                <a:latin typeface="標楷體" pitchFamily="65" charset="-120"/>
              </a:rPr>
              <a:t>萬顆</a:t>
            </a:r>
          </a:p>
          <a:p>
            <a:endParaRPr lang="zh-TW" altLang="en-US" dirty="0"/>
          </a:p>
        </p:txBody>
      </p:sp>
      <p:sp>
        <p:nvSpPr>
          <p:cNvPr id="13" name="投影片編號版面配置區 12">
            <a:extLst>
              <a:ext uri="{FF2B5EF4-FFF2-40B4-BE49-F238E27FC236}">
                <a16:creationId xmlns="" xmlns:a16="http://schemas.microsoft.com/office/drawing/2014/main" id="{5E8E45C1-0D53-47A8-B1C1-1E5F935A4945}"/>
              </a:ext>
            </a:extLst>
          </p:cNvPr>
          <p:cNvSpPr>
            <a:spLocks noGrp="1"/>
          </p:cNvSpPr>
          <p:nvPr>
            <p:ph type="sldNum" sz="quarter" idx="10"/>
          </p:nvPr>
        </p:nvSpPr>
        <p:spPr/>
        <p:txBody>
          <a:bodyPr/>
          <a:lstStyle/>
          <a:p>
            <a:fld id="{17418524-6E3D-4C7D-825F-6BE45E2CD165}" type="slidenum">
              <a:rPr lang="zh-TW" altLang="en-US" smtClean="0"/>
              <a:pPr/>
              <a:t>17</a:t>
            </a:fld>
            <a:endParaRPr lang="zh-TW" altLang="en-US" dirty="0"/>
          </a:p>
        </p:txBody>
      </p:sp>
      <p:sp>
        <p:nvSpPr>
          <p:cNvPr id="11" name="內容版面配置區 10">
            <a:extLst>
              <a:ext uri="{FF2B5EF4-FFF2-40B4-BE49-F238E27FC236}">
                <a16:creationId xmlns="" xmlns:a16="http://schemas.microsoft.com/office/drawing/2014/main" id="{1DB4CF5A-4269-4B3C-A186-79C4BF828CFB}"/>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New Product Application</a:t>
            </a:r>
            <a:endParaRPr lang="zh-TW" altLang="en-US" b="1" dirty="0">
              <a:solidFill>
                <a:srgbClr val="046EC4"/>
              </a:solidFill>
              <a:latin typeface="標楷體" pitchFamily="65" charset="-120"/>
            </a:endParaRPr>
          </a:p>
        </p:txBody>
      </p:sp>
    </p:spTree>
    <p:extLst>
      <p:ext uri="{BB962C8B-B14F-4D97-AF65-F5344CB8AC3E}">
        <p14:creationId xmlns:p14="http://schemas.microsoft.com/office/powerpoint/2010/main" val="31177346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BF6377D-3ADD-48CF-9DB0-3D11FC175C3B}"/>
              </a:ext>
            </a:extLst>
          </p:cNvPr>
          <p:cNvSpPr>
            <a:spLocks noGrp="1"/>
          </p:cNvSpPr>
          <p:nvPr>
            <p:ph type="title"/>
          </p:nvPr>
        </p:nvSpPr>
        <p:spPr/>
        <p:txBody>
          <a:bodyPr/>
          <a:lstStyle/>
          <a:p>
            <a:r>
              <a:rPr lang="zh-TW" altLang="en-US" dirty="0"/>
              <a:t>營運展望</a:t>
            </a:r>
            <a:r>
              <a:rPr lang="en-US" altLang="zh-TW" dirty="0"/>
              <a:t>-</a:t>
            </a:r>
            <a:r>
              <a:rPr lang="zh-TW" altLang="en-US" dirty="0"/>
              <a:t>主要銷售</a:t>
            </a:r>
          </a:p>
        </p:txBody>
      </p:sp>
      <p:sp>
        <p:nvSpPr>
          <p:cNvPr id="5" name="文字版面配置區 4">
            <a:extLst>
              <a:ext uri="{FF2B5EF4-FFF2-40B4-BE49-F238E27FC236}">
                <a16:creationId xmlns="" xmlns:a16="http://schemas.microsoft.com/office/drawing/2014/main" id="{2481BA5F-B3EB-4B73-AEC1-D8DB94CC8672}"/>
              </a:ext>
            </a:extLst>
          </p:cNvPr>
          <p:cNvSpPr>
            <a:spLocks noGrp="1"/>
          </p:cNvSpPr>
          <p:nvPr>
            <p:ph type="body" sz="quarter" idx="14"/>
          </p:nvPr>
        </p:nvSpPr>
        <p:spPr/>
        <p:txBody>
          <a:bodyPr/>
          <a:lstStyle/>
          <a:p>
            <a:r>
              <a:rPr lang="zh-TW" altLang="en-US" b="1" dirty="0"/>
              <a:t>運營商與標案市場</a:t>
            </a:r>
          </a:p>
          <a:p>
            <a:pPr>
              <a:buFont typeface="Arial" panose="020B0604020202090204" pitchFamily="34" charset="0"/>
              <a:buChar char="•"/>
            </a:pPr>
            <a:r>
              <a:rPr lang="en-US" altLang="zh-TW" dirty="0">
                <a:latin typeface="標楷體" pitchFamily="65" charset="-120"/>
              </a:rPr>
              <a:t>IPTV/AP Router/XPON/XDSL/IP-CAM</a:t>
            </a:r>
          </a:p>
          <a:p>
            <a:pPr>
              <a:buFont typeface="Arial" panose="020B0604020202090204" pitchFamily="34" charset="0"/>
              <a:buChar char="•"/>
            </a:pPr>
            <a:r>
              <a:rPr lang="zh-TW" altLang="en-US" dirty="0" smtClean="0">
                <a:solidFill>
                  <a:schemeClr val="tx1"/>
                </a:solidFill>
                <a:latin typeface="標楷體" pitchFamily="65" charset="-120"/>
              </a:rPr>
              <a:t>第四季</a:t>
            </a:r>
            <a:r>
              <a:rPr lang="zh-TW" altLang="en-US" dirty="0">
                <a:solidFill>
                  <a:schemeClr val="tx1"/>
                </a:solidFill>
                <a:latin typeface="標楷體" pitchFamily="65" charset="-120"/>
              </a:rPr>
              <a:t>銷售</a:t>
            </a:r>
            <a:r>
              <a:rPr lang="en-US" altLang="zh-TW" dirty="0" smtClean="0">
                <a:solidFill>
                  <a:schemeClr val="tx1"/>
                </a:solidFill>
                <a:latin typeface="標楷體" pitchFamily="65" charset="-120"/>
              </a:rPr>
              <a:t>$29-31M</a:t>
            </a:r>
            <a:r>
              <a:rPr lang="zh-TW" altLang="en-US" dirty="0">
                <a:solidFill>
                  <a:schemeClr val="tx1"/>
                </a:solidFill>
                <a:latin typeface="標楷體" pitchFamily="65" charset="-120"/>
              </a:rPr>
              <a:t>佔整體營</a:t>
            </a:r>
            <a:r>
              <a:rPr lang="zh-TW" altLang="en-US" dirty="0" smtClean="0">
                <a:solidFill>
                  <a:schemeClr val="tx1"/>
                </a:solidFill>
                <a:latin typeface="標楷體" pitchFamily="65" charset="-120"/>
              </a:rPr>
              <a:t>收</a:t>
            </a:r>
            <a:r>
              <a:rPr lang="en-US" altLang="zh-TW" dirty="0" smtClean="0">
                <a:solidFill>
                  <a:schemeClr val="tx1"/>
                </a:solidFill>
                <a:latin typeface="標楷體" pitchFamily="65" charset="-120"/>
              </a:rPr>
              <a:t>16-18%</a:t>
            </a:r>
            <a:endParaRPr lang="en-US" altLang="zh-TW" dirty="0">
              <a:solidFill>
                <a:schemeClr val="tx1"/>
              </a:solidFill>
              <a:latin typeface="標楷體" pitchFamily="65" charset="-120"/>
            </a:endParaRPr>
          </a:p>
          <a:p>
            <a:pPr>
              <a:buFont typeface="Arial" panose="020B0604020202090204" pitchFamily="34" charset="0"/>
              <a:buChar char="•"/>
            </a:pPr>
            <a:r>
              <a:rPr lang="en-US" altLang="zh-TW" dirty="0" err="1">
                <a:solidFill>
                  <a:schemeClr val="tx1"/>
                </a:solidFill>
                <a:latin typeface="標楷體" pitchFamily="65" charset="-120"/>
              </a:rPr>
              <a:t>YoY</a:t>
            </a:r>
            <a:r>
              <a:rPr lang="zh-TW" altLang="en-US" dirty="0" smtClean="0">
                <a:solidFill>
                  <a:schemeClr val="tx1"/>
                </a:solidFill>
                <a:latin typeface="標楷體" pitchFamily="65" charset="-120"/>
              </a:rPr>
              <a:t>成長</a:t>
            </a:r>
            <a:r>
              <a:rPr lang="en-US" altLang="zh-TW" dirty="0" smtClean="0">
                <a:solidFill>
                  <a:schemeClr val="tx1"/>
                </a:solidFill>
                <a:latin typeface="標楷體" pitchFamily="65" charset="-120"/>
              </a:rPr>
              <a:t>-6.51%</a:t>
            </a:r>
            <a:endParaRPr lang="en-US" altLang="zh-TW" dirty="0">
              <a:solidFill>
                <a:schemeClr val="tx1"/>
              </a:solidFill>
              <a:latin typeface="標楷體" pitchFamily="65" charset="-120"/>
            </a:endParaRPr>
          </a:p>
          <a:p>
            <a:pPr>
              <a:buFont typeface="Arial" panose="020B0604020202090204" pitchFamily="34" charset="0"/>
              <a:buChar char="•"/>
            </a:pPr>
            <a:endParaRPr lang="en-US" altLang="zh-TW" sz="2400" b="1" dirty="0"/>
          </a:p>
          <a:p>
            <a:r>
              <a:rPr lang="zh-TW" altLang="en-US" b="1" dirty="0"/>
              <a:t>桌上型與筆記型電腦</a:t>
            </a:r>
          </a:p>
          <a:p>
            <a:pPr>
              <a:buFont typeface="Arial" panose="020B0604020202090204" pitchFamily="34" charset="0"/>
              <a:buChar char="•"/>
            </a:pPr>
            <a:r>
              <a:rPr lang="zh-TW" altLang="en-US" dirty="0" smtClean="0">
                <a:latin typeface="標楷體" pitchFamily="65" charset="-120"/>
              </a:rPr>
              <a:t>第</a:t>
            </a:r>
            <a:r>
              <a:rPr lang="zh-TW" altLang="en-US" dirty="0" smtClean="0">
                <a:solidFill>
                  <a:schemeClr val="tx1"/>
                </a:solidFill>
                <a:latin typeface="標楷體" pitchFamily="65" charset="-120"/>
              </a:rPr>
              <a:t>四季</a:t>
            </a:r>
            <a:r>
              <a:rPr lang="zh-TW" altLang="en-US" dirty="0">
                <a:solidFill>
                  <a:schemeClr val="tx1"/>
                </a:solidFill>
                <a:latin typeface="標楷體" pitchFamily="65" charset="-120"/>
              </a:rPr>
              <a:t>銷售</a:t>
            </a:r>
            <a:r>
              <a:rPr lang="en-US" altLang="zh-TW" dirty="0">
                <a:solidFill>
                  <a:schemeClr val="tx1"/>
                </a:solidFill>
                <a:latin typeface="標楷體" pitchFamily="65" charset="-120"/>
              </a:rPr>
              <a:t>$</a:t>
            </a:r>
            <a:r>
              <a:rPr lang="en-US" altLang="zh-TW" dirty="0" smtClean="0">
                <a:solidFill>
                  <a:schemeClr val="tx1"/>
                </a:solidFill>
                <a:latin typeface="標楷體" pitchFamily="65" charset="-120"/>
              </a:rPr>
              <a:t>34-36M</a:t>
            </a:r>
            <a:r>
              <a:rPr lang="zh-TW" altLang="en-US" dirty="0">
                <a:solidFill>
                  <a:schemeClr val="tx1"/>
                </a:solidFill>
                <a:latin typeface="標楷體" pitchFamily="65" charset="-120"/>
              </a:rPr>
              <a:t>佔整體營</a:t>
            </a:r>
            <a:r>
              <a:rPr lang="zh-TW" altLang="en-US" dirty="0" smtClean="0">
                <a:solidFill>
                  <a:schemeClr val="tx1"/>
                </a:solidFill>
                <a:latin typeface="標楷體" pitchFamily="65" charset="-120"/>
              </a:rPr>
              <a:t>收</a:t>
            </a:r>
            <a:r>
              <a:rPr lang="en-US" altLang="zh-TW" dirty="0" smtClean="0">
                <a:solidFill>
                  <a:schemeClr val="tx1"/>
                </a:solidFill>
                <a:latin typeface="標楷體" pitchFamily="65" charset="-120"/>
              </a:rPr>
              <a:t>19-21%</a:t>
            </a:r>
            <a:endParaRPr lang="en-US" altLang="zh-TW" dirty="0">
              <a:solidFill>
                <a:schemeClr val="tx1"/>
              </a:solidFill>
              <a:latin typeface="標楷體" pitchFamily="65" charset="-120"/>
            </a:endParaRPr>
          </a:p>
          <a:p>
            <a:pPr>
              <a:buFont typeface="Arial" panose="020B0604020202090204" pitchFamily="34" charset="0"/>
              <a:buChar char="•"/>
            </a:pPr>
            <a:r>
              <a:rPr lang="en-US" altLang="zh-TW" dirty="0" err="1">
                <a:solidFill>
                  <a:schemeClr val="tx1"/>
                </a:solidFill>
                <a:latin typeface="標楷體" pitchFamily="65" charset="-120"/>
              </a:rPr>
              <a:t>YoY</a:t>
            </a:r>
            <a:r>
              <a:rPr lang="zh-TW" altLang="en-US" dirty="0" smtClean="0">
                <a:solidFill>
                  <a:schemeClr val="tx1"/>
                </a:solidFill>
                <a:latin typeface="標楷體" pitchFamily="65" charset="-120"/>
              </a:rPr>
              <a:t>成長</a:t>
            </a:r>
            <a:r>
              <a:rPr lang="en-US" altLang="zh-TW" dirty="0" smtClean="0">
                <a:solidFill>
                  <a:schemeClr val="tx1"/>
                </a:solidFill>
                <a:latin typeface="標楷體" pitchFamily="65" charset="-120"/>
              </a:rPr>
              <a:t>32.26%</a:t>
            </a:r>
            <a:endParaRPr lang="en-US" altLang="zh-TW" dirty="0">
              <a:solidFill>
                <a:schemeClr val="tx1"/>
              </a:solidFill>
              <a:latin typeface="標楷體" pitchFamily="65" charset="-120"/>
            </a:endParaRPr>
          </a:p>
        </p:txBody>
      </p:sp>
      <p:sp>
        <p:nvSpPr>
          <p:cNvPr id="7" name="投影片編號版面配置區 6">
            <a:extLst>
              <a:ext uri="{FF2B5EF4-FFF2-40B4-BE49-F238E27FC236}">
                <a16:creationId xmlns="" xmlns:a16="http://schemas.microsoft.com/office/drawing/2014/main" id="{301DB4F2-3033-47A7-9466-63FAA8D3A804}"/>
              </a:ext>
            </a:extLst>
          </p:cNvPr>
          <p:cNvSpPr>
            <a:spLocks noGrp="1"/>
          </p:cNvSpPr>
          <p:nvPr>
            <p:ph type="sldNum" sz="quarter" idx="10"/>
          </p:nvPr>
        </p:nvSpPr>
        <p:spPr/>
        <p:txBody>
          <a:bodyPr/>
          <a:lstStyle/>
          <a:p>
            <a:fld id="{17418524-6E3D-4C7D-825F-6BE45E2CD165}" type="slidenum">
              <a:rPr lang="zh-TW" altLang="en-US" smtClean="0"/>
              <a:pPr/>
              <a:t>18</a:t>
            </a:fld>
            <a:endParaRPr lang="zh-TW" altLang="en-US"/>
          </a:p>
        </p:txBody>
      </p:sp>
      <p:sp>
        <p:nvSpPr>
          <p:cNvPr id="4" name="內容版面配置區 3">
            <a:extLst>
              <a:ext uri="{FF2B5EF4-FFF2-40B4-BE49-F238E27FC236}">
                <a16:creationId xmlns="" xmlns:a16="http://schemas.microsoft.com/office/drawing/2014/main" id="{F5B97789-FDE8-4FE2-8011-983E88FA2D5E}"/>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Main Sales</a:t>
            </a:r>
            <a:endParaRPr lang="zh-TW" altLang="en-US" b="1" dirty="0">
              <a:solidFill>
                <a:srgbClr val="046EC4"/>
              </a:solidFill>
              <a:latin typeface="標楷體" pitchFamily="65" charset="-120"/>
            </a:endParaRPr>
          </a:p>
        </p:txBody>
      </p:sp>
      <p:pic>
        <p:nvPicPr>
          <p:cNvPr id="6" name="Picture 2">
            <a:extLst>
              <a:ext uri="{FF2B5EF4-FFF2-40B4-BE49-F238E27FC236}">
                <a16:creationId xmlns="" xmlns:a16="http://schemas.microsoft.com/office/drawing/2014/main" id="{057D6C20-BF0C-4849-A5D6-7AD81694A1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6103" y="1626230"/>
            <a:ext cx="4346575"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69551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 xmlns:a16="http://schemas.microsoft.com/office/drawing/2014/main" id="{0D618667-426B-49BF-A8D3-6228A73FD561}"/>
              </a:ext>
            </a:extLst>
          </p:cNvPr>
          <p:cNvSpPr>
            <a:spLocks noGrp="1"/>
          </p:cNvSpPr>
          <p:nvPr>
            <p:ph type="title"/>
          </p:nvPr>
        </p:nvSpPr>
        <p:spPr/>
        <p:txBody>
          <a:bodyPr/>
          <a:lstStyle/>
          <a:p>
            <a:r>
              <a:rPr lang="zh-TW" altLang="en-US" dirty="0">
                <a:latin typeface="標楷體" pitchFamily="65" charset="-120"/>
              </a:rPr>
              <a:t>營運展望</a:t>
            </a:r>
            <a:r>
              <a:rPr lang="en-US" altLang="zh-TW" dirty="0" smtClean="0">
                <a:latin typeface="標楷體" pitchFamily="65" charset="-120"/>
              </a:rPr>
              <a:t>-1H-2022</a:t>
            </a:r>
            <a:endParaRPr lang="zh-TW" altLang="en-US" dirty="0">
              <a:latin typeface="標楷體" pitchFamily="65" charset="-120"/>
            </a:endParaRPr>
          </a:p>
        </p:txBody>
      </p:sp>
      <p:sp>
        <p:nvSpPr>
          <p:cNvPr id="6" name="文字版面配置區 5">
            <a:extLst>
              <a:ext uri="{FF2B5EF4-FFF2-40B4-BE49-F238E27FC236}">
                <a16:creationId xmlns="" xmlns:a16="http://schemas.microsoft.com/office/drawing/2014/main" id="{09B78ADA-DB6B-47C7-8585-A25F929823C5}"/>
              </a:ext>
            </a:extLst>
          </p:cNvPr>
          <p:cNvSpPr>
            <a:spLocks noGrp="1"/>
          </p:cNvSpPr>
          <p:nvPr>
            <p:ph type="body" sz="quarter" idx="14"/>
          </p:nvPr>
        </p:nvSpPr>
        <p:spPr>
          <a:xfrm>
            <a:off x="645443" y="1330737"/>
            <a:ext cx="10607275" cy="5200691"/>
          </a:xfrm>
        </p:spPr>
        <p:txBody>
          <a:bodyPr/>
          <a:lstStyle/>
          <a:p>
            <a:r>
              <a:rPr lang="zh-TW" altLang="en-US" sz="2400" dirty="0" smtClean="0">
                <a:latin typeface="標楷體" pitchFamily="65" charset="-120"/>
              </a:rPr>
              <a:t>疫情影響不確定因數過多</a:t>
            </a:r>
            <a:r>
              <a:rPr lang="zh-TW" altLang="en-US" dirty="0" smtClean="0">
                <a:latin typeface="標楷體" pitchFamily="65" charset="-120"/>
              </a:rPr>
              <a:t>，部分出貨延後</a:t>
            </a:r>
            <a:r>
              <a:rPr lang="en-US" altLang="zh-TW" dirty="0" smtClean="0">
                <a:latin typeface="標楷體" pitchFamily="65" charset="-120"/>
              </a:rPr>
              <a:t>1-2</a:t>
            </a:r>
            <a:r>
              <a:rPr lang="zh-TW" altLang="en-US" dirty="0">
                <a:latin typeface="標楷體" pitchFamily="65" charset="-120"/>
              </a:rPr>
              <a:t>週</a:t>
            </a:r>
            <a:endParaRPr lang="zh-TW" altLang="en-US" sz="2400" dirty="0">
              <a:latin typeface="標楷體" pitchFamily="65" charset="-120"/>
            </a:endParaRPr>
          </a:p>
          <a:p>
            <a:r>
              <a:rPr lang="zh-TW" altLang="en-US" sz="2400" dirty="0">
                <a:latin typeface="標楷體" pitchFamily="65" charset="-120"/>
              </a:rPr>
              <a:t>無線網路 </a:t>
            </a:r>
            <a:r>
              <a:rPr lang="zh-TW" altLang="en-US" sz="2400" b="1" dirty="0">
                <a:latin typeface="標楷體" pitchFamily="65" charset="-120"/>
              </a:rPr>
              <a:t>→</a:t>
            </a:r>
            <a:r>
              <a:rPr lang="zh-TW" altLang="en-US" sz="2400" dirty="0">
                <a:latin typeface="標楷體" pitchFamily="65" charset="-120"/>
              </a:rPr>
              <a:t> 標案</a:t>
            </a:r>
            <a:r>
              <a:rPr lang="zh-TW" altLang="en-US" sz="2400" dirty="0" smtClean="0">
                <a:latin typeface="標楷體" pitchFamily="65" charset="-120"/>
              </a:rPr>
              <a:t>市場</a:t>
            </a:r>
            <a:r>
              <a:rPr lang="zh-TW" altLang="en-US" dirty="0" smtClean="0">
                <a:latin typeface="標楷體" pitchFamily="65" charset="-120"/>
              </a:rPr>
              <a:t>持續需求強勁，</a:t>
            </a:r>
            <a:r>
              <a:rPr lang="en-US" altLang="zh-TW" dirty="0" smtClean="0">
                <a:latin typeface="標楷體" pitchFamily="65" charset="-120"/>
              </a:rPr>
              <a:t>WIFI-5</a:t>
            </a:r>
            <a:r>
              <a:rPr lang="zh-TW" altLang="en-US" dirty="0" smtClean="0">
                <a:latin typeface="標楷體" pitchFamily="65" charset="-120"/>
              </a:rPr>
              <a:t>需求大於供給，預估</a:t>
            </a:r>
            <a:r>
              <a:rPr lang="en-US" altLang="zh-TW" dirty="0" smtClean="0">
                <a:latin typeface="標楷體" pitchFamily="65" charset="-120"/>
              </a:rPr>
              <a:t>2022</a:t>
            </a:r>
            <a:r>
              <a:rPr lang="zh-TW" altLang="en-US" dirty="0" smtClean="0">
                <a:latin typeface="標楷體" pitchFamily="65" charset="-120"/>
              </a:rPr>
              <a:t>年</a:t>
            </a:r>
            <a:r>
              <a:rPr lang="en-US" altLang="zh-TW" dirty="0" smtClean="0">
                <a:latin typeface="標楷體" pitchFamily="65" charset="-120"/>
              </a:rPr>
              <a:t>WIFI-6</a:t>
            </a:r>
            <a:r>
              <a:rPr lang="zh-TW" altLang="en-US" dirty="0" smtClean="0">
                <a:latin typeface="標楷體" pitchFamily="65" charset="-120"/>
              </a:rPr>
              <a:t>滲透率</a:t>
            </a:r>
            <a:r>
              <a:rPr lang="en-US" altLang="zh-TW" dirty="0" smtClean="0">
                <a:latin typeface="標楷體" pitchFamily="65" charset="-120"/>
              </a:rPr>
              <a:t>PC</a:t>
            </a:r>
            <a:r>
              <a:rPr lang="zh-TW" altLang="en-US" dirty="0">
                <a:latin typeface="標楷體" pitchFamily="65" charset="-120"/>
              </a:rPr>
              <a:t>達</a:t>
            </a:r>
            <a:r>
              <a:rPr lang="en-US" altLang="zh-TW" dirty="0" smtClean="0">
                <a:latin typeface="標楷體" pitchFamily="65" charset="-120"/>
              </a:rPr>
              <a:t>60%</a:t>
            </a:r>
            <a:r>
              <a:rPr lang="zh-TW" altLang="en-US" dirty="0" smtClean="0">
                <a:latin typeface="標楷體" pitchFamily="65" charset="-120"/>
              </a:rPr>
              <a:t>，</a:t>
            </a:r>
            <a:r>
              <a:rPr lang="en-US" altLang="zh-TW" dirty="0" smtClean="0">
                <a:latin typeface="標楷體" pitchFamily="65" charset="-120"/>
              </a:rPr>
              <a:t>AP Router</a:t>
            </a:r>
            <a:r>
              <a:rPr lang="zh-TW" altLang="en-US" dirty="0" smtClean="0">
                <a:latin typeface="標楷體" pitchFamily="65" charset="-120"/>
              </a:rPr>
              <a:t>達</a:t>
            </a:r>
            <a:r>
              <a:rPr lang="en-US" altLang="zh-TW" dirty="0" smtClean="0">
                <a:latin typeface="標楷體" pitchFamily="65" charset="-120"/>
              </a:rPr>
              <a:t>40%</a:t>
            </a:r>
            <a:endParaRPr lang="zh-TW" altLang="en-US" sz="2400" dirty="0">
              <a:latin typeface="標楷體" pitchFamily="65" charset="-120"/>
            </a:endParaRPr>
          </a:p>
          <a:p>
            <a:pPr eaLnBrk="1" fontAlgn="auto" latinLnBrk="0" hangingPunct="1">
              <a:lnSpc>
                <a:spcPts val="4000"/>
              </a:lnSpc>
            </a:pPr>
            <a:r>
              <a:rPr lang="zh-TW" altLang="en-US" sz="2400" dirty="0">
                <a:latin typeface="標楷體" pitchFamily="65" charset="-120"/>
              </a:rPr>
              <a:t>乙太網路 </a:t>
            </a:r>
            <a:r>
              <a:rPr lang="zh-TW" altLang="en-US" sz="2400" b="1" dirty="0" smtClean="0">
                <a:latin typeface="標楷體" pitchFamily="65" charset="-120"/>
              </a:rPr>
              <a:t>→ </a:t>
            </a:r>
            <a:r>
              <a:rPr lang="en-US" altLang="zh-TW" sz="2400" dirty="0" smtClean="0">
                <a:latin typeface="標楷體" pitchFamily="65" charset="-120"/>
              </a:rPr>
              <a:t>PC</a:t>
            </a:r>
            <a:r>
              <a:rPr lang="zh-TW" altLang="en-US" sz="2400" dirty="0" smtClean="0">
                <a:latin typeface="標楷體" pitchFamily="65" charset="-120"/>
              </a:rPr>
              <a:t>與網通市場</a:t>
            </a:r>
            <a:r>
              <a:rPr lang="zh-TW" altLang="en-US" dirty="0" smtClean="0">
                <a:latin typeface="標楷體" pitchFamily="65" charset="-120"/>
              </a:rPr>
              <a:t>主軸推廣</a:t>
            </a:r>
            <a:r>
              <a:rPr lang="en-US" altLang="zh-TW" dirty="0" smtClean="0">
                <a:latin typeface="標楷體" pitchFamily="65" charset="-120"/>
              </a:rPr>
              <a:t>1G</a:t>
            </a:r>
            <a:r>
              <a:rPr lang="zh-TW" altLang="en-US" dirty="0" smtClean="0">
                <a:latin typeface="標楷體" pitchFamily="65" charset="-120"/>
              </a:rPr>
              <a:t>與</a:t>
            </a:r>
            <a:r>
              <a:rPr lang="en-US" altLang="zh-TW" dirty="0" smtClean="0">
                <a:latin typeface="標楷體" pitchFamily="65" charset="-120"/>
              </a:rPr>
              <a:t>2.5G Ethernet</a:t>
            </a:r>
            <a:r>
              <a:rPr lang="zh-TW" altLang="en-US" dirty="0" smtClean="0">
                <a:latin typeface="標楷體" pitchFamily="65" charset="-120"/>
              </a:rPr>
              <a:t>，進而持續推廣</a:t>
            </a:r>
            <a:r>
              <a:rPr lang="en-US" altLang="zh-TW" dirty="0" smtClean="0">
                <a:latin typeface="標楷體" pitchFamily="65" charset="-120"/>
              </a:rPr>
              <a:t>5G </a:t>
            </a:r>
            <a:r>
              <a:rPr lang="zh-TW" altLang="en-US" dirty="0" smtClean="0">
                <a:latin typeface="標楷體" pitchFamily="65" charset="-120"/>
              </a:rPr>
              <a:t>與 </a:t>
            </a:r>
            <a:r>
              <a:rPr lang="en-US" altLang="zh-TW" dirty="0" smtClean="0">
                <a:latin typeface="標楷體" pitchFamily="65" charset="-120"/>
              </a:rPr>
              <a:t>10G Ethernet</a:t>
            </a:r>
            <a:endParaRPr lang="zh-TW" altLang="en-US" sz="2400" dirty="0">
              <a:latin typeface="標楷體" pitchFamily="65" charset="-120"/>
            </a:endParaRPr>
          </a:p>
          <a:p>
            <a:r>
              <a:rPr lang="zh-TW" altLang="en-US" sz="2400" dirty="0">
                <a:latin typeface="標楷體" pitchFamily="65" charset="-120"/>
              </a:rPr>
              <a:t>電腦與周邊應用 </a:t>
            </a:r>
            <a:r>
              <a:rPr lang="zh-TW" altLang="en-US" sz="2400" b="1" dirty="0">
                <a:latin typeface="標楷體" pitchFamily="65" charset="-120"/>
              </a:rPr>
              <a:t>→ </a:t>
            </a:r>
            <a:r>
              <a:rPr lang="zh-TW" altLang="en-US" dirty="0">
                <a:latin typeface="標楷體" pitchFamily="65" charset="-120"/>
              </a:rPr>
              <a:t>商用型</a:t>
            </a:r>
            <a:r>
              <a:rPr lang="zh-TW" altLang="en-US" dirty="0" smtClean="0">
                <a:latin typeface="標楷體" pitchFamily="65" charset="-120"/>
              </a:rPr>
              <a:t>電腦成為市場成長動能，需求規格高於消費型電腦，規格提高進而增加營收</a:t>
            </a:r>
            <a:endParaRPr lang="zh-TW" altLang="en-US" dirty="0">
              <a:latin typeface="標楷體" pitchFamily="65" charset="-120"/>
            </a:endParaRPr>
          </a:p>
          <a:p>
            <a:r>
              <a:rPr lang="zh-TW" altLang="en-US" dirty="0">
                <a:latin typeface="標楷體" pitchFamily="65" charset="-120"/>
              </a:rPr>
              <a:t>車載</a:t>
            </a:r>
            <a:r>
              <a:rPr lang="zh-TW" altLang="en-US" sz="2400" dirty="0">
                <a:latin typeface="標楷體" pitchFamily="65" charset="-120"/>
              </a:rPr>
              <a:t> </a:t>
            </a:r>
            <a:r>
              <a:rPr lang="zh-TW" altLang="en-US" sz="2400" b="1" dirty="0">
                <a:latin typeface="標楷體" pitchFamily="65" charset="-120"/>
              </a:rPr>
              <a:t>→ </a:t>
            </a:r>
            <a:r>
              <a:rPr lang="en-US" altLang="zh-TW" dirty="0" smtClean="0">
                <a:latin typeface="標楷體" pitchFamily="65" charset="-120"/>
              </a:rPr>
              <a:t>2022</a:t>
            </a:r>
            <a:r>
              <a:rPr lang="zh-TW" altLang="en-US" dirty="0" smtClean="0">
                <a:latin typeface="標楷體" pitchFamily="65" charset="-120"/>
              </a:rPr>
              <a:t>年相較</a:t>
            </a:r>
            <a:r>
              <a:rPr lang="en-US" altLang="zh-TW" dirty="0" smtClean="0">
                <a:latin typeface="標楷體" pitchFamily="65" charset="-120"/>
              </a:rPr>
              <a:t>2021</a:t>
            </a:r>
            <a:r>
              <a:rPr lang="zh-TW" altLang="en-US" dirty="0" smtClean="0">
                <a:latin typeface="標楷體" pitchFamily="65" charset="-120"/>
              </a:rPr>
              <a:t>年，</a:t>
            </a:r>
            <a:r>
              <a:rPr lang="en-US" altLang="zh-TW" dirty="0" smtClean="0">
                <a:latin typeface="標楷體" pitchFamily="65" charset="-120"/>
              </a:rPr>
              <a:t>YOY</a:t>
            </a:r>
            <a:r>
              <a:rPr lang="zh-TW" altLang="en-US" dirty="0" smtClean="0">
                <a:latin typeface="標楷體" pitchFamily="65" charset="-120"/>
              </a:rPr>
              <a:t>目標業績數倍成長</a:t>
            </a:r>
            <a:endParaRPr lang="en-US" altLang="zh-TW" dirty="0" smtClean="0">
              <a:latin typeface="標楷體" pitchFamily="65" charset="-120"/>
            </a:endParaRPr>
          </a:p>
          <a:p>
            <a:r>
              <a:rPr lang="zh-TW" altLang="en-US" dirty="0" smtClean="0">
                <a:latin typeface="標楷體" pitchFamily="65" charset="-120"/>
              </a:rPr>
              <a:t>交換機</a:t>
            </a:r>
            <a:r>
              <a:rPr lang="zh-TW" altLang="en-US" b="1" dirty="0">
                <a:latin typeface="標楷體" pitchFamily="65" charset="-120"/>
              </a:rPr>
              <a:t>→ </a:t>
            </a:r>
            <a:r>
              <a:rPr lang="en-US" altLang="zh-TW" dirty="0" smtClean="0">
                <a:latin typeface="標楷體" pitchFamily="65" charset="-120"/>
              </a:rPr>
              <a:t>1H-2022</a:t>
            </a:r>
            <a:r>
              <a:rPr lang="zh-TW" altLang="en-US" dirty="0" smtClean="0">
                <a:latin typeface="標楷體" pitchFamily="65" charset="-120"/>
              </a:rPr>
              <a:t>需求持續大於供給，營收持續成長，</a:t>
            </a:r>
            <a:r>
              <a:rPr lang="zh-TW" altLang="en-US" dirty="0">
                <a:latin typeface="標楷體" pitchFamily="65" charset="-120"/>
              </a:rPr>
              <a:t>未來</a:t>
            </a:r>
            <a:r>
              <a:rPr lang="zh-TW" altLang="en-US" dirty="0" smtClean="0">
                <a:latin typeface="標楷體" pitchFamily="65" charset="-120"/>
              </a:rPr>
              <a:t>主軸為</a:t>
            </a:r>
            <a:r>
              <a:rPr lang="en-US" altLang="zh-TW" dirty="0" smtClean="0">
                <a:latin typeface="標楷體" pitchFamily="65" charset="-120"/>
              </a:rPr>
              <a:t>2.5G/10G</a:t>
            </a:r>
            <a:endParaRPr lang="zh-TW" altLang="en-US" sz="2400" dirty="0">
              <a:latin typeface="標楷體" pitchFamily="65" charset="-120"/>
            </a:endParaRPr>
          </a:p>
        </p:txBody>
      </p:sp>
      <p:sp>
        <p:nvSpPr>
          <p:cNvPr id="7" name="投影片編號版面配置區 6">
            <a:extLst>
              <a:ext uri="{FF2B5EF4-FFF2-40B4-BE49-F238E27FC236}">
                <a16:creationId xmlns="" xmlns:a16="http://schemas.microsoft.com/office/drawing/2014/main" id="{FE88797C-3391-42F0-A986-221EB6138485}"/>
              </a:ext>
            </a:extLst>
          </p:cNvPr>
          <p:cNvSpPr>
            <a:spLocks noGrp="1"/>
          </p:cNvSpPr>
          <p:nvPr>
            <p:ph type="sldNum" sz="quarter" idx="10"/>
          </p:nvPr>
        </p:nvSpPr>
        <p:spPr/>
        <p:txBody>
          <a:bodyPr/>
          <a:lstStyle/>
          <a:p>
            <a:fld id="{17418524-6E3D-4C7D-825F-6BE45E2CD165}" type="slidenum">
              <a:rPr lang="zh-TW" altLang="en-US" smtClean="0"/>
              <a:pPr/>
              <a:t>19</a:t>
            </a:fld>
            <a:endParaRPr lang="zh-TW" altLang="en-US"/>
          </a:p>
        </p:txBody>
      </p:sp>
      <p:sp>
        <p:nvSpPr>
          <p:cNvPr id="5" name="內容版面配置區 4">
            <a:extLst>
              <a:ext uri="{FF2B5EF4-FFF2-40B4-BE49-F238E27FC236}">
                <a16:creationId xmlns="" xmlns:a16="http://schemas.microsoft.com/office/drawing/2014/main" id="{2A15AC9A-6CEC-4D5C-8586-2B7A0056DBAD}"/>
              </a:ext>
            </a:extLst>
          </p:cNvPr>
          <p:cNvSpPr>
            <a:spLocks noGrp="1"/>
          </p:cNvSpPr>
          <p:nvPr>
            <p:ph sz="quarter" idx="12"/>
          </p:nvPr>
        </p:nvSpPr>
        <p:spPr>
          <a:prstGeom prst="rect">
            <a:avLst/>
          </a:prstGeom>
        </p:spPr>
        <p:txBody>
          <a:bodyPr/>
          <a:lstStyle/>
          <a:p>
            <a:r>
              <a:rPr lang="en-US" altLang="zh-TW" b="1" dirty="0">
                <a:solidFill>
                  <a:srgbClr val="046EC4"/>
                </a:solidFill>
                <a:latin typeface="標楷體" pitchFamily="65" charset="-120"/>
              </a:rPr>
              <a:t>Outlook</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a:t>
            </a:r>
            <a:r>
              <a:rPr lang="zh-TW" altLang="en-US" b="1" dirty="0">
                <a:solidFill>
                  <a:srgbClr val="046EC4"/>
                </a:solidFill>
                <a:latin typeface="標楷體" pitchFamily="65" charset="-120"/>
              </a:rPr>
              <a:t> </a:t>
            </a:r>
            <a:r>
              <a:rPr lang="en-US" altLang="zh-TW" b="1" dirty="0">
                <a:solidFill>
                  <a:srgbClr val="046EC4"/>
                </a:solidFill>
                <a:latin typeface="標楷體" pitchFamily="65" charset="-120"/>
              </a:rPr>
              <a:t>Overall Assessment in </a:t>
            </a:r>
            <a:r>
              <a:rPr lang="en-US" altLang="zh-TW" b="1" dirty="0" smtClean="0">
                <a:solidFill>
                  <a:srgbClr val="046EC4"/>
                </a:solidFill>
                <a:latin typeface="標楷體" pitchFamily="65" charset="-120"/>
              </a:rPr>
              <a:t>1H-2022</a:t>
            </a:r>
            <a:endParaRPr lang="zh-TW" altLang="en-US" b="1" dirty="0">
              <a:solidFill>
                <a:srgbClr val="046EC4"/>
              </a:solidFill>
              <a:latin typeface="標楷體" pitchFamily="65" charset="-120"/>
            </a:endParaRPr>
          </a:p>
        </p:txBody>
      </p:sp>
    </p:spTree>
    <p:extLst>
      <p:ext uri="{BB962C8B-B14F-4D97-AF65-F5344CB8AC3E}">
        <p14:creationId xmlns:p14="http://schemas.microsoft.com/office/powerpoint/2010/main" val="29971900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版面配置區 2"/>
          <p:cNvSpPr>
            <a:spLocks noGrp="1"/>
          </p:cNvSpPr>
          <p:nvPr>
            <p:ph type="body" sz="quarter" idx="10"/>
          </p:nvPr>
        </p:nvSpPr>
        <p:spPr/>
        <p:txBody>
          <a:bodyPr/>
          <a:lstStyle/>
          <a:p>
            <a:r>
              <a:rPr lang="zh-TW" altLang="en-US" dirty="0">
                <a:solidFill>
                  <a:srgbClr val="0C0C0C"/>
                </a:solidFill>
                <a:latin typeface="Calibri Light" panose="020F0302020204030204" pitchFamily="34" charset="0"/>
              </a:rPr>
              <a:t> 投資安全聲明 </a:t>
            </a:r>
            <a:endParaRPr lang="zh-TW" altLang="en-US" dirty="0">
              <a:latin typeface="Calibri Light" panose="020F0302020204030204" pitchFamily="34" charset="0"/>
            </a:endParaRPr>
          </a:p>
        </p:txBody>
      </p:sp>
      <p:sp>
        <p:nvSpPr>
          <p:cNvPr id="4" name="內容版面配置區 3"/>
          <p:cNvSpPr>
            <a:spLocks noGrp="1"/>
          </p:cNvSpPr>
          <p:nvPr>
            <p:ph sz="quarter" idx="11"/>
          </p:nvPr>
        </p:nvSpPr>
        <p:spPr/>
        <p:txBody>
          <a:bodyPr/>
          <a:lstStyle/>
          <a:p>
            <a:pPr marL="342900" lvl="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弘憶之前瞻性陳述，可能包括有關其營運成果、財務狀況或業務前景之聲明，須受重大風險及不明朗因素之限制，且該等聲明乃根據弘憶之現有預期而作出。</a:t>
            </a:r>
            <a:endParaRPr lang="en-US" altLang="zh-TW" dirty="0">
              <a:solidFill>
                <a:schemeClr val="tx1">
                  <a:lumMod val="85000"/>
                  <a:lumOff val="15000"/>
                </a:schemeClr>
              </a:solidFill>
              <a:latin typeface="標楷體" pitchFamily="65" charset="-120"/>
              <a:cs typeface="Malgun Gothic Semilight" panose="020B0502040204020203" pitchFamily="34" charset="-120"/>
            </a:endParaRPr>
          </a:p>
          <a:p>
            <a:pPr marL="342900" lvl="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受諸多因素之影響，其中包括：本產業的週期性質、本公司對按時引進新產品的倚賴程度、本公司對產品需求增長的倚賴程度、本公司有效競爭的能力、本公司對核心人員的倚賴程度、整體經濟及政治狀況、因天然及人為災害導致商業活動之可能性的中斷，包括恐怖份子活動、武裝衝突及外匯匯率之波動，實際業績可能與該等前瞻性陳述所明示或暗示者相差甚遠。</a:t>
            </a:r>
            <a:endParaRPr lang="en-US" altLang="zh-TW" dirty="0">
              <a:solidFill>
                <a:schemeClr val="tx1">
                  <a:lumMod val="85000"/>
                  <a:lumOff val="15000"/>
                </a:schemeClr>
              </a:solidFill>
              <a:latin typeface="標楷體" pitchFamily="65" charset="-120"/>
              <a:cs typeface="Malgun Gothic Semilight" panose="020B0502040204020203" pitchFamily="34" charset="-120"/>
            </a:endParaRPr>
          </a:p>
          <a:p>
            <a:pPr marL="34290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此外，本報告所載的任何財務資料係遵照國際財務報導準則公報</a:t>
            </a:r>
            <a:r>
              <a:rPr lang="en-US" altLang="zh-TW" dirty="0">
                <a:solidFill>
                  <a:schemeClr val="tx1">
                    <a:lumMod val="85000"/>
                    <a:lumOff val="15000"/>
                  </a:schemeClr>
                </a:solidFill>
                <a:latin typeface="標楷體" pitchFamily="65" charset="-120"/>
                <a:cs typeface="Malgun Gothic Semilight" panose="020B0502040204020203" pitchFamily="34" charset="-120"/>
              </a:rPr>
              <a:t>(IFRSs)</a:t>
            </a:r>
            <a:r>
              <a:rPr lang="zh-TW" altLang="en-US" dirty="0">
                <a:solidFill>
                  <a:schemeClr val="tx1">
                    <a:lumMod val="85000"/>
                    <a:lumOff val="15000"/>
                  </a:schemeClr>
                </a:solidFill>
                <a:latin typeface="標楷體" pitchFamily="65" charset="-120"/>
                <a:cs typeface="Malgun Gothic Semilight" panose="020B0502040204020203" pitchFamily="34" charset="-120"/>
              </a:rPr>
              <a:t>編製。</a:t>
            </a:r>
          </a:p>
          <a:p>
            <a:pPr marL="342900" indent="-342900">
              <a:spcBef>
                <a:spcPts val="1000"/>
              </a:spcBef>
            </a:pPr>
            <a:r>
              <a:rPr lang="zh-TW" altLang="en-US" dirty="0">
                <a:solidFill>
                  <a:schemeClr val="tx1">
                    <a:lumMod val="85000"/>
                    <a:lumOff val="15000"/>
                  </a:schemeClr>
                </a:solidFill>
                <a:latin typeface="標楷體" pitchFamily="65" charset="-120"/>
                <a:cs typeface="Malgun Gothic Semilight" panose="020B0502040204020203" pitchFamily="34" charset="-120"/>
              </a:rPr>
              <a:t>除法律規定者外，本公司於任何特定時間所發佈之財務預測及前瞻性陳述均不產生任何披露責任，且本公司並不負責公開更新或修改任何預測或前瞻性陳述，不論因出現新資料、發生未來事件或其他理由亦然。</a:t>
            </a:r>
          </a:p>
          <a:p>
            <a:pPr lvl="0"/>
            <a:endParaRPr lang="en-US" altLang="zh-TW" dirty="0">
              <a:solidFill>
                <a:schemeClr val="tx1">
                  <a:lumMod val="85000"/>
                  <a:lumOff val="15000"/>
                </a:schemeClr>
              </a:solidFill>
              <a:latin typeface="Calibri Light" panose="020F0302020204030204" pitchFamily="34" charset="0"/>
              <a:cs typeface="Malgun Gothic Semilight" panose="020B0502040204020203" pitchFamily="34" charset="-120"/>
            </a:endParaRPr>
          </a:p>
          <a:p>
            <a:pPr lvl="0"/>
            <a:endParaRPr lang="zh-TW" altLang="en-US" dirty="0">
              <a:solidFill>
                <a:schemeClr val="tx1">
                  <a:lumMod val="85000"/>
                  <a:lumOff val="15000"/>
                </a:schemeClr>
              </a:solidFill>
              <a:latin typeface="Calibri Light" panose="020F0302020204030204" pitchFamily="34" charset="0"/>
              <a:cs typeface="Malgun Gothic Semilight" panose="020B0502040204020203" pitchFamily="34" charset="-120"/>
            </a:endParaRPr>
          </a:p>
          <a:p>
            <a:endParaRPr lang="zh-TW" altLang="en-US" dirty="0">
              <a:latin typeface="Calibri Light" panose="020F0302020204030204" pitchFamily="34" charset="0"/>
            </a:endParaRPr>
          </a:p>
        </p:txBody>
      </p:sp>
      <p:sp>
        <p:nvSpPr>
          <p:cNvPr id="5" name="投影片編號版面配置區 4">
            <a:extLst>
              <a:ext uri="{FF2B5EF4-FFF2-40B4-BE49-F238E27FC236}">
                <a16:creationId xmlns="" xmlns:a16="http://schemas.microsoft.com/office/drawing/2014/main" id="{33352585-36EC-43DF-AA4F-F0EE45C9DCAF}"/>
              </a:ext>
            </a:extLst>
          </p:cNvPr>
          <p:cNvSpPr>
            <a:spLocks noGrp="1"/>
          </p:cNvSpPr>
          <p:nvPr>
            <p:ph type="sldNum" sz="quarter" idx="12"/>
          </p:nvPr>
        </p:nvSpPr>
        <p:spPr/>
        <p:txBody>
          <a:bodyPr/>
          <a:lstStyle/>
          <a:p>
            <a:fld id="{17418524-6E3D-4C7D-825F-6BE45E2CD165}" type="slidenum">
              <a:rPr lang="zh-TW" altLang="en-US" smtClean="0">
                <a:ea typeface="標楷體" panose="03000509000000000000" pitchFamily="65" charset="-120"/>
              </a:rPr>
              <a:pPr/>
              <a:t>2</a:t>
            </a:fld>
            <a:endParaRPr lang="zh-TW" altLang="en-US">
              <a:ea typeface="標楷體" panose="03000509000000000000" pitchFamily="65" charset="-120"/>
            </a:endParaRPr>
          </a:p>
        </p:txBody>
      </p:sp>
    </p:spTree>
    <p:extLst>
      <p:ext uri="{BB962C8B-B14F-4D97-AF65-F5344CB8AC3E}">
        <p14:creationId xmlns:p14="http://schemas.microsoft.com/office/powerpoint/2010/main" val="1204773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61" name="Google Shape;161;p1"/>
          <p:cNvSpPr txBox="1"/>
          <p:nvPr/>
        </p:nvSpPr>
        <p:spPr>
          <a:xfrm>
            <a:off x="7106412" y="-392448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162" name="Google Shape;162;p1"/>
          <p:cNvSpPr txBox="1"/>
          <p:nvPr/>
        </p:nvSpPr>
        <p:spPr>
          <a:xfrm>
            <a:off x="13314706" y="-2769451"/>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Arial" panose="020B0604020202090204"/>
              <a:ea typeface="Arial" panose="020B0604020202090204"/>
              <a:cs typeface="Arial" panose="020B0604020202090204"/>
              <a:sym typeface="Arial" panose="020B0604020202090204"/>
            </a:endParaRPr>
          </a:p>
        </p:txBody>
      </p:sp>
      <p:sp>
        <p:nvSpPr>
          <p:cNvPr id="3" name="投影片編號版面配置區 2">
            <a:extLst>
              <a:ext uri="{FF2B5EF4-FFF2-40B4-BE49-F238E27FC236}">
                <a16:creationId xmlns="" xmlns:a16="http://schemas.microsoft.com/office/drawing/2014/main" id="{307681C7-98B1-421C-91B9-CA2F852ADAA2}"/>
              </a:ext>
            </a:extLst>
          </p:cNvPr>
          <p:cNvSpPr>
            <a:spLocks noGrp="1"/>
          </p:cNvSpPr>
          <p:nvPr>
            <p:ph type="sldNum" sz="quarter" idx="10"/>
          </p:nvPr>
        </p:nvSpPr>
        <p:spPr/>
        <p:txBody>
          <a:bodyPr/>
          <a:lstStyle/>
          <a:p>
            <a:fld id="{17418524-6E3D-4C7D-825F-6BE45E2CD165}" type="slidenum">
              <a:rPr lang="zh-TW" altLang="en-US" smtClean="0"/>
              <a:pPr/>
              <a:t>20</a:t>
            </a:fld>
            <a:endParaRPr lang="zh-TW" altLang="en-US"/>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p:cNvSpPr>
            <a:spLocks noGrp="1"/>
          </p:cNvSpPr>
          <p:nvPr>
            <p:ph type="body" sz="quarter" idx="11"/>
          </p:nvPr>
        </p:nvSpPr>
        <p:spPr>
          <a:xfrm>
            <a:off x="1015694" y="2826000"/>
            <a:ext cx="3225600" cy="464400"/>
          </a:xfrm>
        </p:spPr>
        <p:txBody>
          <a:bodyPr/>
          <a:lstStyle/>
          <a:p>
            <a:r>
              <a:rPr lang="zh-TW" altLang="en-US" dirty="0"/>
              <a:t>簡報大綱</a:t>
            </a:r>
          </a:p>
        </p:txBody>
      </p:sp>
      <p:sp>
        <p:nvSpPr>
          <p:cNvPr id="4" name="內容版面配置區 3"/>
          <p:cNvSpPr>
            <a:spLocks noGrp="1"/>
          </p:cNvSpPr>
          <p:nvPr>
            <p:ph sz="quarter" idx="12"/>
          </p:nvPr>
        </p:nvSpPr>
        <p:spPr>
          <a:xfrm>
            <a:off x="1015694" y="3344400"/>
            <a:ext cx="3225600" cy="338400"/>
          </a:xfrm>
          <a:noFill/>
        </p:spPr>
        <p:txBody>
          <a:bodyPr/>
          <a:lstStyle/>
          <a:p>
            <a:r>
              <a:rPr lang="en-US" altLang="zh-TW" dirty="0" smtClean="0">
                <a:solidFill>
                  <a:schemeClr val="bg1"/>
                </a:solidFill>
              </a:rPr>
              <a:t>Outline</a:t>
            </a:r>
            <a:endParaRPr lang="zh-TW" altLang="en-US" dirty="0">
              <a:solidFill>
                <a:schemeClr val="bg1"/>
              </a:solidFill>
            </a:endParaRPr>
          </a:p>
        </p:txBody>
      </p:sp>
      <p:grpSp>
        <p:nvGrpSpPr>
          <p:cNvPr id="5" name="群組 4"/>
          <p:cNvGrpSpPr/>
          <p:nvPr/>
        </p:nvGrpSpPr>
        <p:grpSpPr>
          <a:xfrm>
            <a:off x="4586239" y="1826084"/>
            <a:ext cx="5508360" cy="3780701"/>
            <a:chOff x="5011066" y="1290098"/>
            <a:chExt cx="5508360" cy="3780701"/>
          </a:xfrm>
        </p:grpSpPr>
        <p:sp>
          <p:nvSpPr>
            <p:cNvPr id="6" name="六邊形 5"/>
            <p:cNvSpPr/>
            <p:nvPr/>
          </p:nvSpPr>
          <p:spPr>
            <a:xfrm rot="2180379">
              <a:off x="8338683" y="1543810"/>
              <a:ext cx="2180743" cy="1879951"/>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latin typeface="標楷體" panose="02010601000101010101" pitchFamily="65" charset="-120"/>
                <a:ea typeface="標楷體" panose="02010601000101010101" pitchFamily="65" charset="-120"/>
              </a:endParaRPr>
            </a:p>
          </p:txBody>
        </p:sp>
        <p:grpSp>
          <p:nvGrpSpPr>
            <p:cNvPr id="7" name="群組 6"/>
            <p:cNvGrpSpPr/>
            <p:nvPr/>
          </p:nvGrpSpPr>
          <p:grpSpPr>
            <a:xfrm>
              <a:off x="5011066" y="1290098"/>
              <a:ext cx="5322563" cy="3780701"/>
              <a:chOff x="5011066" y="1290098"/>
              <a:chExt cx="5322563" cy="3780701"/>
            </a:xfrm>
          </p:grpSpPr>
          <p:grpSp>
            <p:nvGrpSpPr>
              <p:cNvPr id="8" name="群組 7"/>
              <p:cNvGrpSpPr>
                <a:grpSpLocks noChangeAspect="1"/>
              </p:cNvGrpSpPr>
              <p:nvPr/>
            </p:nvGrpSpPr>
            <p:grpSpPr>
              <a:xfrm>
                <a:off x="5011066" y="1290098"/>
                <a:ext cx="5322563" cy="3780701"/>
                <a:chOff x="3303724" y="1797198"/>
                <a:chExt cx="5665748" cy="4024472"/>
              </a:xfrm>
            </p:grpSpPr>
            <p:sp>
              <p:nvSpPr>
                <p:cNvPr id="15" name="六邊形 14"/>
                <p:cNvSpPr/>
                <p:nvPr/>
              </p:nvSpPr>
              <p:spPr>
                <a:xfrm rot="2180379">
                  <a:off x="4611914" y="1797198"/>
                  <a:ext cx="2321352" cy="2001166"/>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標楷體" panose="02010601000101010101" pitchFamily="65" charset="-120"/>
                    <a:ea typeface="標楷體" panose="02010601000101010101" pitchFamily="65" charset="-120"/>
                  </a:endParaRPr>
                </a:p>
              </p:txBody>
            </p:sp>
            <p:grpSp>
              <p:nvGrpSpPr>
                <p:cNvPr id="16" name="群組 15"/>
                <p:cNvGrpSpPr/>
                <p:nvPr/>
              </p:nvGrpSpPr>
              <p:grpSpPr>
                <a:xfrm>
                  <a:off x="3303724" y="2968315"/>
                  <a:ext cx="5665748" cy="2853355"/>
                  <a:chOff x="3202227" y="3169560"/>
                  <a:chExt cx="5665748" cy="2853355"/>
                </a:xfrm>
              </p:grpSpPr>
              <p:sp>
                <p:nvSpPr>
                  <p:cNvPr id="18" name="六邊形 17"/>
                  <p:cNvSpPr/>
                  <p:nvPr/>
                </p:nvSpPr>
                <p:spPr>
                  <a:xfrm rot="2180379">
                    <a:off x="3202227" y="3757722"/>
                    <a:ext cx="2321352" cy="2001165"/>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dirty="0">
                      <a:solidFill>
                        <a:schemeClr val="bg1">
                          <a:lumMod val="85000"/>
                        </a:schemeClr>
                      </a:solidFill>
                      <a:latin typeface="標楷體" panose="02010601000101010101" pitchFamily="65" charset="-120"/>
                      <a:ea typeface="標楷體" panose="02010601000101010101" pitchFamily="65" charset="-120"/>
                    </a:endParaRPr>
                  </a:p>
                </p:txBody>
              </p:sp>
              <p:sp>
                <p:nvSpPr>
                  <p:cNvPr id="19" name="六邊形 18"/>
                  <p:cNvSpPr/>
                  <p:nvPr/>
                </p:nvSpPr>
                <p:spPr>
                  <a:xfrm rot="2180379">
                    <a:off x="5430229" y="4021751"/>
                    <a:ext cx="2321352" cy="2001164"/>
                  </a:xfrm>
                  <a:prstGeom prst="hexagon">
                    <a:avLst>
                      <a:gd name="adj" fmla="val 27458"/>
                      <a:gd name="vf" fmla="val 115470"/>
                    </a:avLst>
                  </a:prstGeom>
                  <a:solidFill>
                    <a:schemeClr val="bg1"/>
                  </a:solidFill>
                  <a:ln w="12700">
                    <a:solidFill>
                      <a:schemeClr val="bg1">
                        <a:lumMod val="75000"/>
                        <a:alpha val="34902"/>
                      </a:schemeClr>
                    </a:solidFill>
                  </a:ln>
                  <a:effectLst>
                    <a:glow rad="114300">
                      <a:srgbClr val="74D1EA">
                        <a:alpha val="8000"/>
                      </a:srgbClr>
                    </a:glow>
                    <a:outerShdw blurRad="50800" dist="50800" dir="5400000" algn="ctr" rotWithShape="0">
                      <a:schemeClr val="tx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solidFill>
                        <a:schemeClr val="bg1">
                          <a:lumMod val="85000"/>
                        </a:schemeClr>
                      </a:solidFill>
                      <a:latin typeface="標楷體" panose="02010601000101010101" pitchFamily="65" charset="-120"/>
                      <a:ea typeface="標楷體" panose="02010601000101010101" pitchFamily="65" charset="-120"/>
                    </a:endParaRPr>
                  </a:p>
                </p:txBody>
              </p:sp>
              <p:sp>
                <p:nvSpPr>
                  <p:cNvPr id="20" name="Google Shape;186;p3"/>
                  <p:cNvSpPr/>
                  <p:nvPr/>
                </p:nvSpPr>
                <p:spPr>
                  <a:xfrm>
                    <a:off x="6895660" y="3169560"/>
                    <a:ext cx="1972315" cy="49411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財務資訊</a:t>
                    </a:r>
                  </a:p>
                </p:txBody>
              </p:sp>
            </p:grpSp>
            <p:sp>
              <p:nvSpPr>
                <p:cNvPr id="17" name="文字方塊 16"/>
                <p:cNvSpPr txBox="1"/>
                <p:nvPr/>
              </p:nvSpPr>
              <p:spPr>
                <a:xfrm>
                  <a:off x="7428194" y="2208990"/>
                  <a:ext cx="1164056" cy="884578"/>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2</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grpSp>
          <p:sp>
            <p:nvSpPr>
              <p:cNvPr id="9" name="Google Shape;186;p3"/>
              <p:cNvSpPr/>
              <p:nvPr/>
            </p:nvSpPr>
            <p:spPr>
              <a:xfrm>
                <a:off x="6378212" y="2115608"/>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公司介紹</a:t>
                </a:r>
              </a:p>
            </p:txBody>
          </p:sp>
          <p:sp>
            <p:nvSpPr>
              <p:cNvPr id="10" name="文字方塊 9"/>
              <p:cNvSpPr txBox="1"/>
              <p:nvPr/>
            </p:nvSpPr>
            <p:spPr>
              <a:xfrm>
                <a:off x="6835196" y="1389614"/>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1</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sp>
            <p:nvSpPr>
              <p:cNvPr id="11" name="Google Shape;186;p3"/>
              <p:cNvSpPr/>
              <p:nvPr/>
            </p:nvSpPr>
            <p:spPr>
              <a:xfrm>
                <a:off x="5131739" y="3835395"/>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zh-TW" altLang="en-US" sz="2400" b="1" spc="500" dirty="0">
                    <a:solidFill>
                      <a:schemeClr val="tx1"/>
                    </a:solidFill>
                    <a:latin typeface="標楷體" panose="02010601000101010101" pitchFamily="65" charset="-120"/>
                    <a:ea typeface="標楷體" panose="02010601000101010101" pitchFamily="65" charset="-120"/>
                    <a:cs typeface="Nirmala UI" panose="020B0502040204020203" pitchFamily="34" charset="0"/>
                  </a:rPr>
                  <a:t>營運展望</a:t>
                </a:r>
              </a:p>
            </p:txBody>
          </p:sp>
          <p:sp>
            <p:nvSpPr>
              <p:cNvPr id="12" name="文字方塊 11"/>
              <p:cNvSpPr txBox="1"/>
              <p:nvPr/>
            </p:nvSpPr>
            <p:spPr>
              <a:xfrm>
                <a:off x="5588723" y="3109401"/>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3</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sp>
            <p:nvSpPr>
              <p:cNvPr id="13" name="Google Shape;186;p3"/>
              <p:cNvSpPr/>
              <p:nvPr/>
            </p:nvSpPr>
            <p:spPr>
              <a:xfrm>
                <a:off x="7313870" y="4018872"/>
                <a:ext cx="1852848" cy="464189"/>
              </a:xfrm>
              <a:prstGeom prst="rect">
                <a:avLst/>
              </a:prstGeom>
              <a:noFill/>
              <a:ln>
                <a:noFill/>
              </a:ln>
            </p:spPr>
            <p:txBody>
              <a:bodyPr spcFirstLastPara="1" wrap="square" lIns="91425" tIns="45700" rIns="91425" bIns="45700" anchor="t" anchorCtr="0">
                <a:spAutoFit/>
              </a:bodyPr>
              <a:lstStyle/>
              <a:p>
                <a:pPr marL="0" marR="0" lvl="0" indent="0" algn="ctr" rtl="0">
                  <a:lnSpc>
                    <a:spcPts val="2880"/>
                  </a:lnSpc>
                  <a:spcBef>
                    <a:spcPts val="0"/>
                  </a:spcBef>
                  <a:spcAft>
                    <a:spcPts val="0"/>
                  </a:spcAft>
                  <a:buNone/>
                </a:pPr>
                <a:r>
                  <a:rPr lang="en-US" altLang="zh-TW" sz="2400" b="1" spc="500" dirty="0">
                    <a:solidFill>
                      <a:schemeClr val="tx1"/>
                    </a:solidFill>
                    <a:latin typeface="標楷體" pitchFamily="65" charset="-120"/>
                    <a:ea typeface="標楷體" pitchFamily="65" charset="-120"/>
                    <a:cs typeface="Calibri" panose="020F0502020204030204" pitchFamily="34" charset="0"/>
                  </a:rPr>
                  <a:t>Q&amp;A</a:t>
                </a:r>
                <a:endParaRPr lang="zh-TW" altLang="en-US" sz="2400" b="1" spc="500" dirty="0">
                  <a:solidFill>
                    <a:schemeClr val="tx1"/>
                  </a:solidFill>
                  <a:latin typeface="標楷體" pitchFamily="65" charset="-120"/>
                  <a:ea typeface="標楷體" pitchFamily="65" charset="-120"/>
                  <a:cs typeface="Calibri" panose="020F0502020204030204" pitchFamily="34" charset="0"/>
                </a:endParaRPr>
              </a:p>
            </p:txBody>
          </p:sp>
          <p:sp>
            <p:nvSpPr>
              <p:cNvPr id="14" name="文字方塊 13"/>
              <p:cNvSpPr txBox="1"/>
              <p:nvPr/>
            </p:nvSpPr>
            <p:spPr>
              <a:xfrm>
                <a:off x="7659819" y="3326533"/>
                <a:ext cx="1093547" cy="830997"/>
              </a:xfrm>
              <a:prstGeom prst="rect">
                <a:avLst/>
              </a:prstGeom>
              <a:noFill/>
            </p:spPr>
            <p:txBody>
              <a:bodyPr wrap="square">
                <a:spAutoFit/>
              </a:bodyPr>
              <a:lstStyle/>
              <a:p>
                <a:pPr algn="ctr"/>
                <a:r>
                  <a:rPr lang="en-US" altLang="zh-TW" sz="4800" spc="200" dirty="0">
                    <a:solidFill>
                      <a:srgbClr val="046EC4"/>
                    </a:solidFill>
                    <a:latin typeface="標楷體" pitchFamily="65" charset="-120"/>
                    <a:ea typeface="標楷體" pitchFamily="65" charset="-120"/>
                    <a:cs typeface="Calibri Light" panose="020F0302020204030204" pitchFamily="34" charset="0"/>
                  </a:rPr>
                  <a:t>4</a:t>
                </a:r>
                <a:endParaRPr lang="zh-TW" altLang="en-US" sz="4800" spc="200" dirty="0">
                  <a:solidFill>
                    <a:srgbClr val="046EC4"/>
                  </a:solidFill>
                  <a:latin typeface="標楷體" pitchFamily="65" charset="-120"/>
                  <a:ea typeface="標楷體" pitchFamily="65" charset="-120"/>
                  <a:cs typeface="Calibri Light" panose="020F0302020204030204" pitchFamily="34" charset="0"/>
                </a:endParaRPr>
              </a:p>
            </p:txBody>
          </p:sp>
        </p:grpSp>
      </p:grpSp>
      <p:cxnSp>
        <p:nvCxnSpPr>
          <p:cNvPr id="21" name="Google Shape;179;p2"/>
          <p:cNvCxnSpPr/>
          <p:nvPr/>
        </p:nvCxnSpPr>
        <p:spPr>
          <a:xfrm flipH="1">
            <a:off x="0" y="4413604"/>
            <a:ext cx="4653363" cy="1586021"/>
          </a:xfrm>
          <a:prstGeom prst="straightConnector1">
            <a:avLst/>
          </a:prstGeom>
          <a:noFill/>
          <a:ln w="12700" cap="flat" cmpd="sng">
            <a:solidFill>
              <a:srgbClr val="74D1EA">
                <a:alpha val="27843"/>
              </a:srgbClr>
            </a:solidFill>
            <a:prstDash val="solid"/>
            <a:miter lim="800000"/>
            <a:headEnd type="none" w="sm" len="sm"/>
            <a:tailEnd type="none" w="sm" len="sm"/>
          </a:ln>
        </p:spPr>
      </p:cxnSp>
      <p:cxnSp>
        <p:nvCxnSpPr>
          <p:cNvPr id="22" name="Google Shape;179;p2"/>
          <p:cNvCxnSpPr/>
          <p:nvPr/>
        </p:nvCxnSpPr>
        <p:spPr>
          <a:xfrm flipH="1">
            <a:off x="10296493" y="1865316"/>
            <a:ext cx="1867154" cy="636388"/>
          </a:xfrm>
          <a:prstGeom prst="straightConnector1">
            <a:avLst/>
          </a:prstGeom>
          <a:noFill/>
          <a:ln w="12700" cap="flat" cmpd="sng">
            <a:solidFill>
              <a:srgbClr val="74D1EA">
                <a:alpha val="27843"/>
              </a:srgbClr>
            </a:solidFill>
            <a:prstDash val="solid"/>
            <a:miter lim="800000"/>
            <a:headEnd type="none" w="sm" len="sm"/>
            <a:tailEnd type="none" w="sm" len="sm"/>
          </a:ln>
        </p:spPr>
      </p:cxnSp>
      <p:sp>
        <p:nvSpPr>
          <p:cNvPr id="23" name="投影片編號版面配置區 22">
            <a:extLst>
              <a:ext uri="{FF2B5EF4-FFF2-40B4-BE49-F238E27FC236}">
                <a16:creationId xmlns="" xmlns:a16="http://schemas.microsoft.com/office/drawing/2014/main" id="{D75A8384-7AF1-4F40-B842-01A2D499939D}"/>
              </a:ext>
            </a:extLst>
          </p:cNvPr>
          <p:cNvSpPr>
            <a:spLocks noGrp="1"/>
          </p:cNvSpPr>
          <p:nvPr>
            <p:ph type="sldNum" sz="quarter" idx="10"/>
          </p:nvPr>
        </p:nvSpPr>
        <p:spPr/>
        <p:txBody>
          <a:bodyPr/>
          <a:lstStyle/>
          <a:p>
            <a:fld id="{17418524-6E3D-4C7D-825F-6BE45E2CD165}" type="slidenum">
              <a:rPr lang="zh-TW" altLang="en-US" smtClean="0"/>
              <a:pPr/>
              <a:t>3</a:t>
            </a:fld>
            <a:endParaRPr lang="zh-TW" altLang="en-US"/>
          </a:p>
        </p:txBody>
      </p:sp>
    </p:spTree>
    <p:extLst>
      <p:ext uri="{BB962C8B-B14F-4D97-AF65-F5344CB8AC3E}">
        <p14:creationId xmlns:p14="http://schemas.microsoft.com/office/powerpoint/2010/main" val="1515520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 xmlns:a16="http://schemas.microsoft.com/office/drawing/2014/main" id="{C3EE5552-3AC5-4457-9489-CCF23F482BE6}"/>
              </a:ext>
            </a:extLst>
          </p:cNvPr>
          <p:cNvSpPr>
            <a:spLocks noGrp="1"/>
          </p:cNvSpPr>
          <p:nvPr>
            <p:ph type="body" sz="quarter" idx="11"/>
          </p:nvPr>
        </p:nvSpPr>
        <p:spPr/>
        <p:txBody>
          <a:bodyPr/>
          <a:lstStyle/>
          <a:p>
            <a:r>
              <a:rPr lang="zh-TW" altLang="en-US" dirty="0">
                <a:latin typeface="Calibri" panose="020F0502020204030204" pitchFamily="34" charset="0"/>
              </a:rPr>
              <a:t>公司介紹</a:t>
            </a:r>
          </a:p>
        </p:txBody>
      </p:sp>
      <p:sp>
        <p:nvSpPr>
          <p:cNvPr id="6" name="內容版面配置區 5">
            <a:extLst>
              <a:ext uri="{FF2B5EF4-FFF2-40B4-BE49-F238E27FC236}">
                <a16:creationId xmlns="" xmlns:a16="http://schemas.microsoft.com/office/drawing/2014/main" id="{44CF24F8-0B7A-4A09-BC96-10231D206BDE}"/>
              </a:ext>
            </a:extLst>
          </p:cNvPr>
          <p:cNvSpPr>
            <a:spLocks noGrp="1"/>
          </p:cNvSpPr>
          <p:nvPr>
            <p:ph sz="quarter" idx="12"/>
          </p:nvPr>
        </p:nvSpPr>
        <p:spPr>
          <a:noFill/>
        </p:spPr>
        <p:txBody>
          <a:bodyPr/>
          <a:lstStyle/>
          <a:p>
            <a:r>
              <a:rPr lang="en-US" altLang="zh-TW" dirty="0">
                <a:solidFill>
                  <a:schemeClr val="bg1"/>
                </a:solidFill>
              </a:rPr>
              <a:t>Company Introduction</a:t>
            </a:r>
            <a:endParaRPr lang="zh-TW" altLang="en-US" dirty="0">
              <a:solidFill>
                <a:schemeClr val="bg1"/>
              </a:solidFill>
            </a:endParaRPr>
          </a:p>
        </p:txBody>
      </p:sp>
      <p:sp>
        <p:nvSpPr>
          <p:cNvPr id="7" name="文字版面配置區 6">
            <a:extLst>
              <a:ext uri="{FF2B5EF4-FFF2-40B4-BE49-F238E27FC236}">
                <a16:creationId xmlns="" xmlns:a16="http://schemas.microsoft.com/office/drawing/2014/main" id="{59B35D80-7189-4F7E-8CF6-4A84A07CDDA2}"/>
              </a:ext>
            </a:extLst>
          </p:cNvPr>
          <p:cNvSpPr>
            <a:spLocks noGrp="1"/>
          </p:cNvSpPr>
          <p:nvPr>
            <p:ph type="body" sz="quarter" idx="13"/>
          </p:nvPr>
        </p:nvSpPr>
        <p:spPr/>
        <p:txBody>
          <a:bodyPr/>
          <a:lstStyle/>
          <a:p>
            <a:r>
              <a:rPr lang="en-US" altLang="zh-TW" dirty="0">
                <a:solidFill>
                  <a:srgbClr val="046EC4"/>
                </a:solidFill>
                <a:latin typeface="標楷體" pitchFamily="65" charset="-120"/>
              </a:rPr>
              <a:t>1</a:t>
            </a:r>
            <a:endParaRPr lang="zh-TW" altLang="en-US" dirty="0">
              <a:solidFill>
                <a:srgbClr val="046EC4"/>
              </a:solidFill>
              <a:latin typeface="標楷體" pitchFamily="65" charset="-120"/>
            </a:endParaRPr>
          </a:p>
        </p:txBody>
      </p:sp>
      <p:sp>
        <p:nvSpPr>
          <p:cNvPr id="8" name="投影片編號版面配置區 7">
            <a:extLst>
              <a:ext uri="{FF2B5EF4-FFF2-40B4-BE49-F238E27FC236}">
                <a16:creationId xmlns="" xmlns:a16="http://schemas.microsoft.com/office/drawing/2014/main" id="{9B1CBE81-FD59-494A-B5BC-E2D5B76A43B6}"/>
              </a:ext>
            </a:extLst>
          </p:cNvPr>
          <p:cNvSpPr>
            <a:spLocks noGrp="1"/>
          </p:cNvSpPr>
          <p:nvPr>
            <p:ph type="sldNum" sz="quarter" idx="10"/>
          </p:nvPr>
        </p:nvSpPr>
        <p:spPr/>
        <p:txBody>
          <a:bodyPr/>
          <a:lstStyle/>
          <a:p>
            <a:fld id="{17418524-6E3D-4C7D-825F-6BE45E2CD165}" type="slidenum">
              <a:rPr lang="zh-TW" altLang="en-US" smtClean="0"/>
              <a:pPr/>
              <a:t>4</a:t>
            </a:fld>
            <a:endParaRPr lang="zh-TW" altLang="en-US"/>
          </a:p>
        </p:txBody>
      </p:sp>
    </p:spTree>
    <p:extLst>
      <p:ext uri="{BB962C8B-B14F-4D97-AF65-F5344CB8AC3E}">
        <p14:creationId xmlns:p14="http://schemas.microsoft.com/office/powerpoint/2010/main" val="1332934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標題 28"/>
          <p:cNvSpPr>
            <a:spLocks noGrp="1"/>
          </p:cNvSpPr>
          <p:nvPr>
            <p:ph type="title"/>
          </p:nvPr>
        </p:nvSpPr>
        <p:spPr/>
        <p:txBody>
          <a:bodyPr/>
          <a:lstStyle/>
          <a:p>
            <a:r>
              <a:rPr lang="zh-TW" altLang="en-US" dirty="0"/>
              <a:t>公司介紹</a:t>
            </a:r>
          </a:p>
        </p:txBody>
      </p:sp>
      <p:sp>
        <p:nvSpPr>
          <p:cNvPr id="30" name="內容版面配置區 29"/>
          <p:cNvSpPr>
            <a:spLocks noGrp="1"/>
          </p:cNvSpPr>
          <p:nvPr>
            <p:ph sz="quarter" idx="12"/>
          </p:nvPr>
        </p:nvSpPr>
        <p:spPr/>
        <p:txBody>
          <a:bodyPr/>
          <a:lstStyle/>
          <a:p>
            <a:r>
              <a:rPr lang="en-US" altLang="zh-TW" dirty="0">
                <a:solidFill>
                  <a:schemeClr val="bg1"/>
                </a:solidFill>
              </a:rPr>
              <a:t>Company Introduction</a:t>
            </a:r>
            <a:endParaRPr lang="zh-TW" altLang="en-US" dirty="0">
              <a:solidFill>
                <a:schemeClr val="bg1"/>
              </a:solidFill>
            </a:endParaRPr>
          </a:p>
        </p:txBody>
      </p:sp>
      <p:sp>
        <p:nvSpPr>
          <p:cNvPr id="4" name="投影片編號版面配置區 3">
            <a:extLst>
              <a:ext uri="{FF2B5EF4-FFF2-40B4-BE49-F238E27FC236}">
                <a16:creationId xmlns="" xmlns:a16="http://schemas.microsoft.com/office/drawing/2014/main" id="{283DCB61-2A55-4274-840E-37F347D881FB}"/>
              </a:ext>
            </a:extLst>
          </p:cNvPr>
          <p:cNvSpPr>
            <a:spLocks noGrp="1"/>
          </p:cNvSpPr>
          <p:nvPr>
            <p:ph type="sldNum" sz="quarter" idx="10"/>
          </p:nvPr>
        </p:nvSpPr>
        <p:spPr/>
        <p:txBody>
          <a:bodyPr/>
          <a:lstStyle/>
          <a:p>
            <a:fld id="{17418524-6E3D-4C7D-825F-6BE45E2CD165}" type="slidenum">
              <a:rPr lang="zh-TW" altLang="en-US" smtClean="0"/>
              <a:pPr/>
              <a:t>5</a:t>
            </a:fld>
            <a:endParaRPr lang="zh-TW" altLang="en-US"/>
          </a:p>
        </p:txBody>
      </p:sp>
      <p:sp>
        <p:nvSpPr>
          <p:cNvPr id="53" name="投影片編號版面配置區 2"/>
          <p:cNvSpPr txBox="1"/>
          <p:nvPr/>
        </p:nvSpPr>
        <p:spPr>
          <a:xfrm>
            <a:off x="9224963" y="6301516"/>
            <a:ext cx="2743200" cy="365125"/>
          </a:xfrm>
          <a:prstGeom prst="rect">
            <a:avLst/>
          </a:prstGeom>
        </p:spPr>
        <p:txBody>
          <a:bodyPr vert="horz" lIns="91440" tIns="45720" rIns="91440" bIns="45720" rtlCol="0" anchor="ct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000000"/>
              </a:buClr>
              <a:buFont typeface="Arial" panose="020B0604020202090204"/>
              <a:defRPr sz="2000" b="0" i="0" u="none" strike="noStrike" cap="none">
                <a:solidFill>
                  <a:schemeClr val="tx1">
                    <a:lumMod val="85000"/>
                    <a:lumOff val="15000"/>
                  </a:schemeClr>
                </a:solidFill>
                <a:latin typeface="Tw Cen MT" panose="020B0602020104020603" pitchFamily="34" charset="0"/>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a:lstStyle>
          <a:p>
            <a:fld id="{17418524-6E3D-4C7D-825F-6BE45E2CD165}" type="slidenum">
              <a:rPr lang="zh-TW" altLang="en-US" smtClean="0">
                <a:latin typeface="Calibri Light" panose="020F0302020204030204" pitchFamily="34" charset="0"/>
                <a:ea typeface="標楷體" panose="03000509000000000000" pitchFamily="65" charset="-120"/>
              </a:rPr>
              <a:t>5</a:t>
            </a:fld>
            <a:endParaRPr lang="zh-TW" altLang="en-US" dirty="0">
              <a:latin typeface="Calibri Light" panose="020F0302020204030204" pitchFamily="34" charset="0"/>
              <a:ea typeface="標楷體" panose="03000509000000000000" pitchFamily="65" charset="-120"/>
            </a:endParaRPr>
          </a:p>
        </p:txBody>
      </p:sp>
      <p:sp>
        <p:nvSpPr>
          <p:cNvPr id="9" name="TextBox 83"/>
          <p:cNvSpPr txBox="1"/>
          <p:nvPr/>
        </p:nvSpPr>
        <p:spPr>
          <a:xfrm>
            <a:off x="1558471" y="3157950"/>
            <a:ext cx="1417055" cy="307777"/>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標楷體" pitchFamily="65" charset="-120"/>
                <a:ea typeface="標楷體" pitchFamily="65" charset="-120"/>
                <a:cs typeface="Clear Sans" panose="020B0503030202020304" pitchFamily="34" charset="0"/>
              </a:rPr>
              <a:t>1995</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年成立</a:t>
            </a:r>
          </a:p>
        </p:txBody>
      </p:sp>
      <p:sp>
        <p:nvSpPr>
          <p:cNvPr id="10" name="TextBox 83"/>
          <p:cNvSpPr txBox="1"/>
          <p:nvPr/>
        </p:nvSpPr>
        <p:spPr>
          <a:xfrm>
            <a:off x="3742585" y="3152377"/>
            <a:ext cx="1782539"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資本額</a:t>
            </a:r>
            <a:r>
              <a:rPr lang="en-US" altLang="zh-TW" sz="2000" kern="1200" spc="100" dirty="0">
                <a:solidFill>
                  <a:schemeClr val="tx1"/>
                </a:solidFill>
                <a:latin typeface="標楷體" pitchFamily="65" charset="-120"/>
                <a:ea typeface="標楷體" pitchFamily="65" charset="-120"/>
                <a:cs typeface="Clear Sans" panose="020B0503030202020304" pitchFamily="34" charset="0"/>
              </a:rPr>
              <a:t>13.76</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億</a:t>
            </a:r>
          </a:p>
        </p:txBody>
      </p:sp>
      <p:sp>
        <p:nvSpPr>
          <p:cNvPr id="11" name="TextBox 83"/>
          <p:cNvSpPr txBox="1"/>
          <p:nvPr/>
        </p:nvSpPr>
        <p:spPr>
          <a:xfrm>
            <a:off x="6001573" y="3141571"/>
            <a:ext cx="2205732" cy="307777"/>
          </a:xfrm>
          <a:prstGeom prst="rect">
            <a:avLst/>
          </a:prstGeom>
          <a:noFill/>
        </p:spPr>
        <p:txBody>
          <a:bodyPr wrap="none" lIns="0" tIns="0" rIns="0" bIns="0" rtlCol="0">
            <a:spAutoFit/>
          </a:bodyPr>
          <a:lstStyle/>
          <a:p>
            <a:pPr algn="r">
              <a:buClrTx/>
              <a:buFontTx/>
              <a:buNone/>
            </a:pPr>
            <a:r>
              <a:rPr lang="zh-TW" altLang="en-US" sz="2000" kern="1200" spc="100" dirty="0">
                <a:solidFill>
                  <a:schemeClr val="tx1"/>
                </a:solidFill>
                <a:latin typeface="Calibri Light" panose="020F0302020204030204" pitchFamily="34" charset="0"/>
                <a:ea typeface="標楷體" panose="03000509000000000000" pitchFamily="65" charset="-120"/>
                <a:cs typeface="Clear Sans" panose="020B0503030202020304" pitchFamily="34" charset="0"/>
              </a:rPr>
              <a:t>營運總部位於台北</a:t>
            </a:r>
          </a:p>
        </p:txBody>
      </p:sp>
      <p:sp>
        <p:nvSpPr>
          <p:cNvPr id="12" name="TextBox 83"/>
          <p:cNvSpPr txBox="1"/>
          <p:nvPr/>
        </p:nvSpPr>
        <p:spPr>
          <a:xfrm>
            <a:off x="3577258" y="5472250"/>
            <a:ext cx="2224968" cy="615553"/>
          </a:xfrm>
          <a:prstGeom prst="rect">
            <a:avLst/>
          </a:prstGeom>
          <a:noFill/>
        </p:spPr>
        <p:txBody>
          <a:bodyPr wrap="none" lIns="0" tIns="0" rIns="0" bIns="0" rtlCol="0">
            <a:spAutoFit/>
          </a:bodyPr>
          <a:lstStyle/>
          <a:p>
            <a:pPr algn="r">
              <a:buClrTx/>
              <a:buFontTx/>
              <a:buNone/>
            </a:pPr>
            <a:r>
              <a:rPr lang="id-ID" altLang="zh-CN" sz="2000" kern="1200" spc="100" dirty="0">
                <a:solidFill>
                  <a:schemeClr val="tx1"/>
                </a:solidFill>
                <a:latin typeface="標楷體" pitchFamily="65" charset="-120"/>
                <a:ea typeface="標楷體" pitchFamily="65" charset="-120"/>
                <a:cs typeface="Clear Sans" panose="020B0503030202020304" pitchFamily="34" charset="0"/>
              </a:rPr>
              <a:t>1</a:t>
            </a:r>
            <a:r>
              <a:rPr lang="en-US" altLang="zh-CN" sz="2000" kern="1200" spc="100" dirty="0">
                <a:solidFill>
                  <a:schemeClr val="tx1"/>
                </a:solidFill>
                <a:latin typeface="標楷體" pitchFamily="65" charset="-120"/>
                <a:ea typeface="標楷體" pitchFamily="65" charset="-120"/>
                <a:cs typeface="Clear Sans" panose="020B0503030202020304" pitchFamily="34" charset="0"/>
              </a:rPr>
              <a:t>2</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個服務據點位於</a:t>
            </a:r>
            <a:endParaRPr lang="en-US" altLang="zh-TW" sz="2000" kern="1200" spc="100" dirty="0">
              <a:solidFill>
                <a:schemeClr val="tx1"/>
              </a:solidFill>
              <a:latin typeface="標楷體" pitchFamily="65" charset="-120"/>
              <a:ea typeface="標楷體" pitchFamily="65" charset="-120"/>
              <a:cs typeface="Clear Sans" panose="020B0503030202020304" pitchFamily="34" charset="0"/>
            </a:endParaRPr>
          </a:p>
          <a:p>
            <a:pPr algn="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中國、香港、台灣</a:t>
            </a:r>
          </a:p>
        </p:txBody>
      </p:sp>
      <p:sp>
        <p:nvSpPr>
          <p:cNvPr id="13" name="TextBox 83"/>
          <p:cNvSpPr txBox="1"/>
          <p:nvPr/>
        </p:nvSpPr>
        <p:spPr>
          <a:xfrm>
            <a:off x="5988171" y="5481557"/>
            <a:ext cx="2219134" cy="615553"/>
          </a:xfrm>
          <a:prstGeom prst="rect">
            <a:avLst/>
          </a:prstGeom>
          <a:noFill/>
        </p:spPr>
        <p:txBody>
          <a:bodyPr wrap="square" lIns="0" tIns="0" rIns="0" bIns="0" rtlCol="0">
            <a:spAutoFit/>
          </a:bodyPr>
          <a:lstStyle/>
          <a:p>
            <a:pPr algn="ctr">
              <a:buClrTx/>
              <a:buFontTx/>
              <a:buNone/>
            </a:pPr>
            <a:r>
              <a:rPr lang="en-US" altLang="zh-TW" sz="2000" kern="1200" spc="100" dirty="0">
                <a:solidFill>
                  <a:schemeClr val="tx1"/>
                </a:solidFill>
                <a:latin typeface="標楷體" pitchFamily="65" charset="-120"/>
                <a:ea typeface="標楷體" pitchFamily="65" charset="-120"/>
                <a:cs typeface="Clear Sans" panose="020B0503030202020304" pitchFamily="34" charset="0"/>
              </a:rPr>
              <a:t>2010</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年台灣掛牌上市 </a:t>
            </a:r>
            <a:r>
              <a:rPr lang="en-US" altLang="zh-TW" sz="2000" kern="1200" spc="100" dirty="0">
                <a:solidFill>
                  <a:schemeClr val="tx1"/>
                </a:solidFill>
                <a:latin typeface="標楷體" pitchFamily="65" charset="-120"/>
                <a:ea typeface="標楷體" pitchFamily="65" charset="-120"/>
                <a:cs typeface="Clear Sans" panose="020B0503030202020304" pitchFamily="34" charset="0"/>
              </a:rPr>
              <a:t>#3312</a:t>
            </a:r>
          </a:p>
        </p:txBody>
      </p:sp>
      <p:sp>
        <p:nvSpPr>
          <p:cNvPr id="14" name="TextBox 83"/>
          <p:cNvSpPr txBox="1"/>
          <p:nvPr/>
        </p:nvSpPr>
        <p:spPr>
          <a:xfrm>
            <a:off x="8838414" y="5481223"/>
            <a:ext cx="1269579" cy="615553"/>
          </a:xfrm>
          <a:prstGeom prst="rect">
            <a:avLst/>
          </a:prstGeom>
          <a:noFill/>
        </p:spPr>
        <p:txBody>
          <a:bodyPr wrap="none" lIns="0" tIns="0" rIns="0" bIns="0" rtlCol="0">
            <a:spAutoFit/>
          </a:bodyPr>
          <a:lstStyle/>
          <a:p>
            <a:pPr algn="ctr">
              <a:buClrTx/>
              <a:buFontTx/>
              <a:buNone/>
            </a:pPr>
            <a:r>
              <a:rPr lang="zh-TW" altLang="en-US" sz="2000" kern="1200" spc="100" dirty="0">
                <a:solidFill>
                  <a:schemeClr val="tx1"/>
                </a:solidFill>
                <a:latin typeface="標楷體" pitchFamily="65" charset="-120"/>
                <a:ea typeface="標楷體" pitchFamily="65" charset="-120"/>
                <a:cs typeface="Clear Sans" panose="020B0503030202020304" pitchFamily="34" charset="0"/>
              </a:rPr>
              <a:t>整體超過</a:t>
            </a:r>
            <a:endParaRPr lang="en-US" altLang="zh-TW" sz="2000" kern="1200" spc="100" dirty="0">
              <a:solidFill>
                <a:schemeClr val="tx1"/>
              </a:solidFill>
              <a:latin typeface="標楷體" pitchFamily="65" charset="-120"/>
              <a:ea typeface="標楷體" pitchFamily="65" charset="-120"/>
              <a:cs typeface="Clear Sans" panose="020B0503030202020304" pitchFamily="34" charset="0"/>
            </a:endParaRPr>
          </a:p>
          <a:p>
            <a:pPr algn="ctr">
              <a:buClrTx/>
              <a:buFontTx/>
              <a:buNone/>
            </a:pPr>
            <a:r>
              <a:rPr lang="en-US" altLang="zh-TW" sz="2000" kern="1200" spc="100" dirty="0">
                <a:solidFill>
                  <a:schemeClr val="tx1"/>
                </a:solidFill>
                <a:latin typeface="標楷體" pitchFamily="65" charset="-120"/>
                <a:ea typeface="標楷體" pitchFamily="65" charset="-120"/>
                <a:cs typeface="Clear Sans" panose="020B0503030202020304" pitchFamily="34" charset="0"/>
              </a:rPr>
              <a:t>190</a:t>
            </a:r>
            <a:r>
              <a:rPr lang="zh-TW" altLang="en-US" sz="2000" kern="1200" spc="100" dirty="0">
                <a:solidFill>
                  <a:schemeClr val="tx1"/>
                </a:solidFill>
                <a:latin typeface="標楷體" pitchFamily="65" charset="-120"/>
                <a:ea typeface="標楷體" pitchFamily="65" charset="-120"/>
                <a:cs typeface="Clear Sans" panose="020B0503030202020304" pitchFamily="34" charset="0"/>
              </a:rPr>
              <a:t>位員工</a:t>
            </a:r>
          </a:p>
        </p:txBody>
      </p:sp>
      <p:sp>
        <p:nvSpPr>
          <p:cNvPr id="15" name="Block Arc 3"/>
          <p:cNvSpPr/>
          <p:nvPr/>
        </p:nvSpPr>
        <p:spPr>
          <a:xfrm>
            <a:off x="1122591"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6" name="Block Arc 4"/>
          <p:cNvSpPr/>
          <p:nvPr/>
        </p:nvSpPr>
        <p:spPr>
          <a:xfrm>
            <a:off x="3462409" y="1600085"/>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7" name="Block Arc 5"/>
          <p:cNvSpPr/>
          <p:nvPr/>
        </p:nvSpPr>
        <p:spPr>
          <a:xfrm>
            <a:off x="5802226" y="1600085"/>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8" name="Block Arc 3"/>
          <p:cNvSpPr/>
          <p:nvPr/>
        </p:nvSpPr>
        <p:spPr>
          <a:xfrm>
            <a:off x="3457691"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19" name="Block Arc 4"/>
          <p:cNvSpPr/>
          <p:nvPr/>
        </p:nvSpPr>
        <p:spPr>
          <a:xfrm>
            <a:off x="5797509" y="3949153"/>
            <a:ext cx="2530634" cy="2530636"/>
          </a:xfrm>
          <a:prstGeom prst="blockArc">
            <a:avLst>
              <a:gd name="adj1" fmla="val 10800000"/>
              <a:gd name="adj2" fmla="val 0"/>
              <a:gd name="adj3" fmla="val 7951"/>
            </a:avLst>
          </a:prstGeom>
          <a:solidFill>
            <a:srgbClr val="0971C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sp>
        <p:nvSpPr>
          <p:cNvPr id="20" name="Block Arc 5"/>
          <p:cNvSpPr/>
          <p:nvPr/>
        </p:nvSpPr>
        <p:spPr>
          <a:xfrm>
            <a:off x="8137326" y="3949153"/>
            <a:ext cx="2530634" cy="2530636"/>
          </a:xfrm>
          <a:prstGeom prst="blockArc">
            <a:avLst>
              <a:gd name="adj1" fmla="val 10800000"/>
              <a:gd name="adj2" fmla="val 0"/>
              <a:gd name="adj3" fmla="val 7951"/>
            </a:avLst>
          </a:prstGeom>
          <a:solidFill>
            <a:srgbClr val="68D0E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en-US" sz="2345" b="0" i="0" u="none" strike="noStrike" kern="1200" cap="none" spc="0" normalizeH="0" noProof="0">
              <a:ln>
                <a:noFill/>
              </a:ln>
              <a:solidFill>
                <a:prstClr val="black"/>
              </a:solidFill>
              <a:effectLst/>
              <a:uLnTx/>
              <a:uFillTx/>
              <a:latin typeface="Calibri Light" panose="020F0302020204030204" pitchFamily="34" charset="0"/>
              <a:ea typeface="標楷體" panose="03000509000000000000" pitchFamily="65" charset="-120"/>
              <a:cs typeface="+mn-cs"/>
            </a:endParaRPr>
          </a:p>
        </p:txBody>
      </p:sp>
      <p:pic>
        <p:nvPicPr>
          <p:cNvPr id="21" name="圖片 20"/>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77493" y="1997253"/>
            <a:ext cx="1020919" cy="1007660"/>
          </a:xfrm>
          <a:prstGeom prst="rect">
            <a:avLst/>
          </a:prstGeom>
        </p:spPr>
      </p:pic>
      <p:pic>
        <p:nvPicPr>
          <p:cNvPr id="22" name="圖片 21"/>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184579" y="1997253"/>
            <a:ext cx="1022392" cy="1007660"/>
          </a:xfrm>
          <a:prstGeom prst="rect">
            <a:avLst/>
          </a:prstGeom>
        </p:spPr>
      </p:pic>
      <p:pic>
        <p:nvPicPr>
          <p:cNvPr id="23" name="圖片 22"/>
          <p:cNvPicPr>
            <a:picLocks noChangeAspect="1"/>
          </p:cNvPicPr>
          <p:nvPr/>
        </p:nvPicPr>
        <p:blipFill>
          <a:blip r:embed="rId4"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547391" y="2001729"/>
            <a:ext cx="1022392" cy="1007660"/>
          </a:xfrm>
          <a:prstGeom prst="rect">
            <a:avLst/>
          </a:prstGeom>
        </p:spPr>
      </p:pic>
      <p:pic>
        <p:nvPicPr>
          <p:cNvPr id="24" name="圖片 23"/>
          <p:cNvPicPr>
            <a:picLocks noChangeAspect="1"/>
          </p:cNvPicPr>
          <p:nvPr/>
        </p:nvPicPr>
        <p:blipFill>
          <a:blip r:embed="rId5"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4258396" y="4436771"/>
            <a:ext cx="886487" cy="873713"/>
          </a:xfrm>
          <a:prstGeom prst="rect">
            <a:avLst/>
          </a:prstGeom>
        </p:spPr>
      </p:pic>
      <p:pic>
        <p:nvPicPr>
          <p:cNvPr id="25" name="圖片 24"/>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6492371" y="4409388"/>
            <a:ext cx="1022392" cy="1007660"/>
          </a:xfrm>
          <a:prstGeom prst="rect">
            <a:avLst/>
          </a:prstGeom>
        </p:spPr>
      </p:pic>
      <p:pic>
        <p:nvPicPr>
          <p:cNvPr id="26" name="圖片 25"/>
          <p:cNvPicPr>
            <a:picLocks noChangeAspect="1"/>
          </p:cNvPicPr>
          <p:nvPr/>
        </p:nvPicPr>
        <p:blipFill>
          <a:blip r:embed="rId7"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8891431" y="4382425"/>
            <a:ext cx="1022392" cy="100766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版面配置區 4">
            <a:extLst>
              <a:ext uri="{FF2B5EF4-FFF2-40B4-BE49-F238E27FC236}">
                <a16:creationId xmlns="" xmlns:a16="http://schemas.microsoft.com/office/drawing/2014/main" id="{689D67A5-7469-4F9E-8AAD-1E0F989721EA}"/>
              </a:ext>
            </a:extLst>
          </p:cNvPr>
          <p:cNvSpPr>
            <a:spLocks noGrp="1"/>
          </p:cNvSpPr>
          <p:nvPr>
            <p:ph type="body" sz="quarter" idx="11"/>
          </p:nvPr>
        </p:nvSpPr>
        <p:spPr/>
        <p:txBody>
          <a:bodyPr/>
          <a:lstStyle/>
          <a:p>
            <a:r>
              <a:rPr lang="zh-TW" altLang="en-US" dirty="0"/>
              <a:t>財務資訊</a:t>
            </a:r>
          </a:p>
        </p:txBody>
      </p:sp>
      <p:sp>
        <p:nvSpPr>
          <p:cNvPr id="6" name="內容版面配置區 5">
            <a:extLst>
              <a:ext uri="{FF2B5EF4-FFF2-40B4-BE49-F238E27FC236}">
                <a16:creationId xmlns="" xmlns:a16="http://schemas.microsoft.com/office/drawing/2014/main" id="{C0E16494-0704-4B5F-987F-D9FB519C14C0}"/>
              </a:ext>
            </a:extLst>
          </p:cNvPr>
          <p:cNvSpPr>
            <a:spLocks noGrp="1"/>
          </p:cNvSpPr>
          <p:nvPr>
            <p:ph sz="quarter" idx="12"/>
          </p:nvPr>
        </p:nvSpPr>
        <p:spPr/>
        <p:txBody>
          <a:bodyPr/>
          <a:lstStyle/>
          <a:p>
            <a:r>
              <a:rPr lang="en-US" altLang="zh-TW" dirty="0">
                <a:solidFill>
                  <a:schemeClr val="bg1"/>
                </a:solidFill>
              </a:rPr>
              <a:t>2021 Q3 Results</a:t>
            </a:r>
            <a:endParaRPr lang="zh-TW" altLang="en-US" dirty="0">
              <a:solidFill>
                <a:schemeClr val="bg1"/>
              </a:solidFill>
            </a:endParaRPr>
          </a:p>
        </p:txBody>
      </p:sp>
      <p:sp>
        <p:nvSpPr>
          <p:cNvPr id="9" name="文字版面配置區 8">
            <a:extLst>
              <a:ext uri="{FF2B5EF4-FFF2-40B4-BE49-F238E27FC236}">
                <a16:creationId xmlns="" xmlns:a16="http://schemas.microsoft.com/office/drawing/2014/main" id="{7EE53AF5-65ED-481C-95C7-7529E4957C12}"/>
              </a:ext>
            </a:extLst>
          </p:cNvPr>
          <p:cNvSpPr>
            <a:spLocks noGrp="1"/>
          </p:cNvSpPr>
          <p:nvPr>
            <p:ph type="body" sz="quarter" idx="13"/>
          </p:nvPr>
        </p:nvSpPr>
        <p:spPr/>
        <p:txBody>
          <a:bodyPr/>
          <a:lstStyle/>
          <a:p>
            <a:r>
              <a:rPr lang="en-US" altLang="zh-TW" dirty="0">
                <a:solidFill>
                  <a:srgbClr val="046EC4"/>
                </a:solidFill>
                <a:latin typeface="標楷體" pitchFamily="65" charset="-120"/>
              </a:rPr>
              <a:t>2</a:t>
            </a:r>
            <a:endParaRPr lang="zh-TW" altLang="en-US" dirty="0">
              <a:solidFill>
                <a:srgbClr val="046EC4"/>
              </a:solidFill>
              <a:latin typeface="標楷體" pitchFamily="65" charset="-120"/>
            </a:endParaRPr>
          </a:p>
        </p:txBody>
      </p:sp>
      <p:sp>
        <p:nvSpPr>
          <p:cNvPr id="10" name="投影片編號版面配置區 9">
            <a:extLst>
              <a:ext uri="{FF2B5EF4-FFF2-40B4-BE49-F238E27FC236}">
                <a16:creationId xmlns="" xmlns:a16="http://schemas.microsoft.com/office/drawing/2014/main" id="{EFCBC9E1-41FD-487E-B30D-95829BB36CBE}"/>
              </a:ext>
            </a:extLst>
          </p:cNvPr>
          <p:cNvSpPr>
            <a:spLocks noGrp="1"/>
          </p:cNvSpPr>
          <p:nvPr>
            <p:ph type="sldNum" sz="quarter" idx="10"/>
          </p:nvPr>
        </p:nvSpPr>
        <p:spPr/>
        <p:txBody>
          <a:bodyPr/>
          <a:lstStyle/>
          <a:p>
            <a:fld id="{17418524-6E3D-4C7D-825F-6BE45E2CD165}" type="slidenum">
              <a:rPr lang="zh-TW" altLang="en-US" smtClean="0"/>
              <a:pPr/>
              <a:t>6</a:t>
            </a:fld>
            <a:endParaRPr lang="zh-TW" altLang="en-US"/>
          </a:p>
        </p:txBody>
      </p:sp>
    </p:spTree>
    <p:extLst>
      <p:ext uri="{BB962C8B-B14F-4D97-AF65-F5344CB8AC3E}">
        <p14:creationId xmlns:p14="http://schemas.microsoft.com/office/powerpoint/2010/main" val="299709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xmlns="" id="{EEFF3F79-3BEB-437E-B84B-F44035EAA7CF}"/>
              </a:ext>
            </a:extLst>
          </p:cNvPr>
          <p:cNvSpPr>
            <a:spLocks noGrp="1"/>
          </p:cNvSpPr>
          <p:nvPr>
            <p:ph type="title"/>
          </p:nvPr>
        </p:nvSpPr>
        <p:spPr>
          <a:prstGeom prst="rect">
            <a:avLst/>
          </a:prstGeom>
        </p:spPr>
        <p:txBody>
          <a:bodyPr/>
          <a:lstStyle/>
          <a:p>
            <a:r>
              <a:rPr lang="zh-TW" altLang="en-US" dirty="0"/>
              <a:t>財務資訊</a:t>
            </a:r>
            <a:r>
              <a:rPr lang="en-US" altLang="zh-TW" dirty="0"/>
              <a:t>-</a:t>
            </a:r>
            <a:r>
              <a:rPr lang="zh-TW" altLang="en-US" dirty="0"/>
              <a:t>合併營業收入</a:t>
            </a:r>
          </a:p>
        </p:txBody>
      </p:sp>
      <p:sp>
        <p:nvSpPr>
          <p:cNvPr id="88" name="Google Shape;186;p3"/>
          <p:cNvSpPr/>
          <p:nvPr/>
        </p:nvSpPr>
        <p:spPr>
          <a:xfrm>
            <a:off x="7040597" y="3658224"/>
            <a:ext cx="5151403" cy="412893"/>
          </a:xfrm>
          <a:prstGeom prst="rect">
            <a:avLst/>
          </a:prstGeom>
          <a:noFill/>
          <a:ln>
            <a:noFill/>
          </a:ln>
        </p:spPr>
        <p:txBody>
          <a:bodyPr spcFirstLastPara="1" wrap="square" lIns="91425" tIns="45700" rIns="91425" bIns="45700" anchor="t" anchorCtr="0">
            <a:spAutoFit/>
          </a:bodyPr>
          <a:lstStyle/>
          <a:p>
            <a:pPr marL="0" marR="0" lvl="0" indent="0" rtl="0">
              <a:lnSpc>
                <a:spcPts val="2500"/>
              </a:lnSpc>
              <a:spcBef>
                <a:spcPts val="0"/>
              </a:spcBef>
              <a:spcAft>
                <a:spcPts val="0"/>
              </a:spcAft>
              <a:buNone/>
            </a:pPr>
            <a:endParaRPr lang="zh-TW" altLang="en-US" sz="2400" spc="500" dirty="0">
              <a:solidFill>
                <a:srgbClr val="00437A"/>
              </a:solidFill>
              <a:effectLst>
                <a:outerShdw blurRad="50800" dist="38100" dir="2700000" algn="ctr" rotWithShape="0">
                  <a:schemeClr val="bg1">
                    <a:lumMod val="50000"/>
                    <a:alpha val="8000"/>
                  </a:schemeClr>
                </a:outerShdw>
              </a:effectLst>
              <a:latin typeface="標楷體" panose="02010601000101010101" pitchFamily="65" charset="-120"/>
              <a:ea typeface="標楷體" panose="02010601000101010101" pitchFamily="65" charset="-120"/>
              <a:cs typeface="Nirmala UI" panose="020B0502040204020203" pitchFamily="34" charset="0"/>
            </a:endParaRPr>
          </a:p>
        </p:txBody>
      </p:sp>
      <p:sp>
        <p:nvSpPr>
          <p:cNvPr id="7" name="Google Shape;186;p3"/>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新台幣千元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grpSp>
        <p:nvGrpSpPr>
          <p:cNvPr id="10" name="群組 9">
            <a:extLst>
              <a:ext uri="{FF2B5EF4-FFF2-40B4-BE49-F238E27FC236}">
                <a16:creationId xmlns:a16="http://schemas.microsoft.com/office/drawing/2014/main" xmlns="" id="{414FAC6E-0783-4F50-962C-2E9A01A89586}"/>
              </a:ext>
            </a:extLst>
          </p:cNvPr>
          <p:cNvGrpSpPr/>
          <p:nvPr/>
        </p:nvGrpSpPr>
        <p:grpSpPr>
          <a:xfrm>
            <a:off x="216552" y="1535152"/>
            <a:ext cx="11169905" cy="827619"/>
            <a:chOff x="1980043" y="1758396"/>
            <a:chExt cx="8260015" cy="807276"/>
          </a:xfrm>
        </p:grpSpPr>
        <p:sp>
          <p:nvSpPr>
            <p:cNvPr id="13" name="左中括弧 12">
              <a:extLst>
                <a:ext uri="{FF2B5EF4-FFF2-40B4-BE49-F238E27FC236}">
                  <a16:creationId xmlns:a16="http://schemas.microsoft.com/office/drawing/2014/main" xmlns="" id="{A51527A4-E2E5-4949-AE35-BE9D450DC2D0}"/>
                </a:ext>
              </a:extLst>
            </p:cNvPr>
            <p:cNvSpPr/>
            <p:nvPr userDrawn="1"/>
          </p:nvSpPr>
          <p:spPr>
            <a:xfrm rot="5400000">
              <a:off x="4442677" y="1174216"/>
              <a:ext cx="144782" cy="2638129"/>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14" name="文字方塊 13">
              <a:extLst>
                <a:ext uri="{FF2B5EF4-FFF2-40B4-BE49-F238E27FC236}">
                  <a16:creationId xmlns:a16="http://schemas.microsoft.com/office/drawing/2014/main" xmlns="" id="{58E270F0-B9AE-4031-A20A-608E3274A7DE}"/>
                </a:ext>
              </a:extLst>
            </p:cNvPr>
            <p:cNvSpPr txBox="1"/>
            <p:nvPr userDrawn="1"/>
          </p:nvSpPr>
          <p:spPr>
            <a:xfrm>
              <a:off x="1980043" y="1826323"/>
              <a:ext cx="3023834" cy="390275"/>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a:t>
              </a:r>
              <a:r>
                <a:rPr lang="en-US" altLang="zh-TW" sz="2000" b="1" spc="100" dirty="0" smtClean="0">
                  <a:solidFill>
                    <a:srgbClr val="00437A"/>
                  </a:solidFill>
                  <a:latin typeface="標楷體" panose="02010601000101010101" pitchFamily="65" charset="-120"/>
                  <a:ea typeface="標楷體" panose="02010601000101010101" pitchFamily="65" charset="-120"/>
                </a:rPr>
                <a:t>+29.87%</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15" name="左中括弧 14">
              <a:extLst>
                <a:ext uri="{FF2B5EF4-FFF2-40B4-BE49-F238E27FC236}">
                  <a16:creationId xmlns:a16="http://schemas.microsoft.com/office/drawing/2014/main" xmlns="" id="{701337C7-345B-4BF6-A97A-49EBAC84FA72}"/>
                </a:ext>
              </a:extLst>
            </p:cNvPr>
            <p:cNvSpPr/>
            <p:nvPr userDrawn="1"/>
          </p:nvSpPr>
          <p:spPr>
            <a:xfrm rot="5400000">
              <a:off x="4871825" y="1526485"/>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FF0000"/>
                </a:solidFill>
                <a:latin typeface="標楷體" panose="02010601000101010101" pitchFamily="65" charset="-120"/>
                <a:ea typeface="標楷體" panose="02010601000101010101" pitchFamily="65" charset="-120"/>
              </a:endParaRPr>
            </a:p>
          </p:txBody>
        </p:sp>
        <p:sp>
          <p:nvSpPr>
            <p:cNvPr id="16" name="文字方塊 15">
              <a:extLst>
                <a:ext uri="{FF2B5EF4-FFF2-40B4-BE49-F238E27FC236}">
                  <a16:creationId xmlns:a16="http://schemas.microsoft.com/office/drawing/2014/main" xmlns="" id="{49CE7233-A9D1-4FC9-80D8-E72D637068F3}"/>
                </a:ext>
              </a:extLst>
            </p:cNvPr>
            <p:cNvSpPr txBox="1"/>
            <p:nvPr userDrawn="1"/>
          </p:nvSpPr>
          <p:spPr>
            <a:xfrm>
              <a:off x="4152470" y="1758396"/>
              <a:ext cx="1968989" cy="390275"/>
            </a:xfrm>
            <a:prstGeom prst="rect">
              <a:avLst/>
            </a:prstGeom>
            <a:noFill/>
            <a:ln>
              <a:noFill/>
            </a:ln>
          </p:spPr>
          <p:txBody>
            <a:bodyPr wrap="square" rtlCol="0">
              <a:spAutoFit/>
            </a:bodyPr>
            <a:lstStyle/>
            <a:p>
              <a:pPr algn="ctr"/>
              <a:r>
                <a:rPr lang="en-US" altLang="zh-TW" sz="2000" b="1" spc="100" dirty="0" err="1">
                  <a:solidFill>
                    <a:srgbClr val="FF0000"/>
                  </a:solidFill>
                  <a:latin typeface="標楷體" panose="02010601000101010101" pitchFamily="65" charset="-120"/>
                  <a:ea typeface="標楷體" panose="02010601000101010101" pitchFamily="65" charset="-120"/>
                </a:rPr>
                <a:t>QoQ</a:t>
              </a:r>
              <a:r>
                <a:rPr lang="en-US" altLang="zh-TW" sz="2000" b="1" spc="100" dirty="0">
                  <a:solidFill>
                    <a:srgbClr val="FF0000"/>
                  </a:solidFill>
                  <a:latin typeface="標楷體" panose="02010601000101010101" pitchFamily="65" charset="-120"/>
                  <a:ea typeface="標楷體" panose="02010601000101010101" pitchFamily="65" charset="-120"/>
                </a:rPr>
                <a:t> </a:t>
              </a:r>
              <a:r>
                <a:rPr lang="en-US" altLang="zh-TW" sz="2000" b="1" spc="100" dirty="0" smtClean="0">
                  <a:solidFill>
                    <a:srgbClr val="FF0000"/>
                  </a:solidFill>
                  <a:latin typeface="標楷體" panose="02010601000101010101" pitchFamily="65" charset="-120"/>
                  <a:ea typeface="標楷體" panose="02010601000101010101" pitchFamily="65" charset="-120"/>
                </a:rPr>
                <a:t>+1.48</a:t>
              </a:r>
              <a:r>
                <a:rPr lang="en-US" altLang="zh-TW" sz="2000" b="1" spc="100" dirty="0">
                  <a:solidFill>
                    <a:srgbClr val="FF0000"/>
                  </a:solidFill>
                  <a:latin typeface="標楷體" panose="02010601000101010101" pitchFamily="65" charset="-120"/>
                  <a:ea typeface="標楷體" panose="02010601000101010101" pitchFamily="65" charset="-120"/>
                </a:rPr>
                <a:t>%</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sp>
          <p:nvSpPr>
            <p:cNvPr id="17" name="左中括弧 16">
              <a:extLst>
                <a:ext uri="{FF2B5EF4-FFF2-40B4-BE49-F238E27FC236}">
                  <a16:creationId xmlns:a16="http://schemas.microsoft.com/office/drawing/2014/main" xmlns="" id="{60229615-3668-4517-B1AF-46AC82F36A18}"/>
                </a:ext>
              </a:extLst>
            </p:cNvPr>
            <p:cNvSpPr/>
            <p:nvPr userDrawn="1"/>
          </p:nvSpPr>
          <p:spPr>
            <a:xfrm rot="5400000">
              <a:off x="8888201" y="1614852"/>
              <a:ext cx="144780" cy="1583490"/>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400">
                <a:solidFill>
                  <a:srgbClr val="00437A"/>
                </a:solidFill>
                <a:latin typeface="標楷體" panose="02010601000101010101" pitchFamily="65" charset="-120"/>
                <a:ea typeface="標楷體" panose="02010601000101010101" pitchFamily="65" charset="-120"/>
              </a:endParaRPr>
            </a:p>
          </p:txBody>
        </p:sp>
        <p:sp>
          <p:nvSpPr>
            <p:cNvPr id="18" name="文字方塊 17">
              <a:extLst>
                <a:ext uri="{FF2B5EF4-FFF2-40B4-BE49-F238E27FC236}">
                  <a16:creationId xmlns:a16="http://schemas.microsoft.com/office/drawing/2014/main" xmlns="" id="{F3BC1932-4E30-4A9E-AE0A-A51248520924}"/>
                </a:ext>
              </a:extLst>
            </p:cNvPr>
            <p:cNvSpPr txBox="1"/>
            <p:nvPr userDrawn="1"/>
          </p:nvSpPr>
          <p:spPr>
            <a:xfrm>
              <a:off x="7681124" y="1830055"/>
              <a:ext cx="2558934" cy="390275"/>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a:t>
              </a:r>
              <a:r>
                <a:rPr lang="en-US" altLang="zh-TW" sz="2000" b="1" spc="100" dirty="0" smtClean="0">
                  <a:solidFill>
                    <a:srgbClr val="00437A"/>
                  </a:solidFill>
                  <a:latin typeface="標楷體" panose="02010601000101010101" pitchFamily="65" charset="-120"/>
                  <a:ea typeface="標楷體" panose="02010601000101010101" pitchFamily="65" charset="-120"/>
                </a:rPr>
                <a:t>+37.83%</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grpSp>
      <p:sp>
        <p:nvSpPr>
          <p:cNvPr id="6" name="投影片編號版面配置區 5">
            <a:extLst>
              <a:ext uri="{FF2B5EF4-FFF2-40B4-BE49-F238E27FC236}">
                <a16:creationId xmlns:a16="http://schemas.microsoft.com/office/drawing/2014/main" xmlns="" id="{164F1CB1-DFB0-4407-BD4C-C0A6DE5B3EC9}"/>
              </a:ext>
            </a:extLst>
          </p:cNvPr>
          <p:cNvSpPr>
            <a:spLocks noGrp="1"/>
          </p:cNvSpPr>
          <p:nvPr>
            <p:ph type="sldNum" sz="quarter" idx="10"/>
          </p:nvPr>
        </p:nvSpPr>
        <p:spPr/>
        <p:txBody>
          <a:bodyPr/>
          <a:lstStyle/>
          <a:p>
            <a:fld id="{17418524-6E3D-4C7D-825F-6BE45E2CD165}" type="slidenum">
              <a:rPr lang="zh-TW" altLang="en-US" smtClean="0"/>
              <a:pPr/>
              <a:t>7</a:t>
            </a:fld>
            <a:endParaRPr lang="zh-TW" altLang="en-US"/>
          </a:p>
        </p:txBody>
      </p:sp>
      <p:graphicFrame>
        <p:nvGraphicFramePr>
          <p:cNvPr id="22" name="圖表 21"/>
          <p:cNvGraphicFramePr>
            <a:graphicFrameLocks/>
          </p:cNvGraphicFramePr>
          <p:nvPr>
            <p:extLst>
              <p:ext uri="{D42A27DB-BD31-4B8C-83A1-F6EECF244321}">
                <p14:modId xmlns:p14="http://schemas.microsoft.com/office/powerpoint/2010/main" val="1209238165"/>
              </p:ext>
            </p:extLst>
          </p:nvPr>
        </p:nvGraphicFramePr>
        <p:xfrm>
          <a:off x="168002" y="2481944"/>
          <a:ext cx="5878286" cy="419666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圖表 18"/>
          <p:cNvGraphicFramePr>
            <a:graphicFrameLocks/>
          </p:cNvGraphicFramePr>
          <p:nvPr>
            <p:extLst>
              <p:ext uri="{D42A27DB-BD31-4B8C-83A1-F6EECF244321}">
                <p14:modId xmlns:p14="http://schemas.microsoft.com/office/powerpoint/2010/main" val="4086134107"/>
              </p:ext>
            </p:extLst>
          </p:nvPr>
        </p:nvGraphicFramePr>
        <p:xfrm>
          <a:off x="6046288" y="2481944"/>
          <a:ext cx="6079770" cy="437605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07644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標題 12">
            <a:extLst>
              <a:ext uri="{FF2B5EF4-FFF2-40B4-BE49-F238E27FC236}">
                <a16:creationId xmlns:a16="http://schemas.microsoft.com/office/drawing/2014/main" xmlns="" id="{90FE1D0E-E20A-46B3-90B9-0E83E9A2E4D9}"/>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合併營業毛利率</a:t>
            </a:r>
          </a:p>
        </p:txBody>
      </p:sp>
      <p:grpSp>
        <p:nvGrpSpPr>
          <p:cNvPr id="4" name="群組 3">
            <a:extLst>
              <a:ext uri="{FF2B5EF4-FFF2-40B4-BE49-F238E27FC236}">
                <a16:creationId xmlns:a16="http://schemas.microsoft.com/office/drawing/2014/main" xmlns="" id="{B405EDDD-B92E-442F-B879-7F59475F95FA}"/>
              </a:ext>
            </a:extLst>
          </p:cNvPr>
          <p:cNvGrpSpPr/>
          <p:nvPr/>
        </p:nvGrpSpPr>
        <p:grpSpPr>
          <a:xfrm>
            <a:off x="966514" y="1307672"/>
            <a:ext cx="9940936" cy="875600"/>
            <a:chOff x="1919537" y="1706177"/>
            <a:chExt cx="7740402" cy="859494"/>
          </a:xfrm>
        </p:grpSpPr>
        <p:sp>
          <p:nvSpPr>
            <p:cNvPr id="6" name="左中括弧 5">
              <a:extLst>
                <a:ext uri="{FF2B5EF4-FFF2-40B4-BE49-F238E27FC236}">
                  <a16:creationId xmlns:a16="http://schemas.microsoft.com/office/drawing/2014/main" xmlns="" id="{67F235F5-AF5F-46F8-B5FF-AAB652ECF407}"/>
                </a:ext>
              </a:extLst>
            </p:cNvPr>
            <p:cNvSpPr/>
            <p:nvPr userDrawn="1"/>
          </p:nvSpPr>
          <p:spPr>
            <a:xfrm rot="5400000">
              <a:off x="8678597" y="1724002"/>
              <a:ext cx="144782" cy="1538556"/>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sp>
          <p:nvSpPr>
            <p:cNvPr id="7" name="文字方塊 6">
              <a:extLst>
                <a:ext uri="{FF2B5EF4-FFF2-40B4-BE49-F238E27FC236}">
                  <a16:creationId xmlns:a16="http://schemas.microsoft.com/office/drawing/2014/main" xmlns="" id="{7F58EFFD-81A8-4F5B-9D13-6B7A5ABA9D69}"/>
                </a:ext>
              </a:extLst>
            </p:cNvPr>
            <p:cNvSpPr txBox="1"/>
            <p:nvPr userDrawn="1"/>
          </p:nvSpPr>
          <p:spPr>
            <a:xfrm>
              <a:off x="8073779" y="1906232"/>
              <a:ext cx="1586160" cy="400110"/>
            </a:xfrm>
            <a:prstGeom prst="rect">
              <a:avLst/>
            </a:prstGeom>
            <a:noFill/>
            <a:ln>
              <a:noFill/>
            </a:ln>
          </p:spPr>
          <p:txBody>
            <a:bodyPr wrap="square" rtlCol="0">
              <a:spAutoFit/>
            </a:bodyPr>
            <a:lstStyle/>
            <a:p>
              <a:pPr algn="ctr"/>
              <a:r>
                <a:rPr lang="en-US" altLang="zh-TW" sz="2000" b="1" spc="100" dirty="0">
                  <a:solidFill>
                    <a:srgbClr val="00437A"/>
                  </a:solidFill>
                  <a:latin typeface="標楷體" panose="02010601000101010101" pitchFamily="65" charset="-120"/>
                  <a:ea typeface="標楷體" panose="02010601000101010101" pitchFamily="65" charset="-120"/>
                </a:rPr>
                <a:t>YoY </a:t>
              </a:r>
              <a:r>
                <a:rPr lang="en-US" altLang="zh-TW" sz="2000" b="1" spc="100" dirty="0" smtClean="0">
                  <a:solidFill>
                    <a:srgbClr val="00437A"/>
                  </a:solidFill>
                  <a:latin typeface="標楷體" panose="02010601000101010101" pitchFamily="65" charset="-120"/>
                  <a:ea typeface="標楷體" panose="02010601000101010101" pitchFamily="65" charset="-120"/>
                </a:rPr>
                <a:t>+0.85pt</a:t>
              </a:r>
              <a:endParaRPr lang="zh-TW" altLang="en-US" sz="2000" b="1" spc="100" dirty="0">
                <a:solidFill>
                  <a:srgbClr val="00437A"/>
                </a:solidFill>
                <a:latin typeface="標楷體" panose="02010601000101010101" pitchFamily="65" charset="-120"/>
                <a:ea typeface="標楷體" panose="02010601000101010101" pitchFamily="65" charset="-120"/>
              </a:endParaRPr>
            </a:p>
          </p:txBody>
        </p:sp>
        <p:sp>
          <p:nvSpPr>
            <p:cNvPr id="10" name="文字方塊 9">
              <a:extLst>
                <a:ext uri="{FF2B5EF4-FFF2-40B4-BE49-F238E27FC236}">
                  <a16:creationId xmlns:a16="http://schemas.microsoft.com/office/drawing/2014/main" xmlns="" id="{9611E884-93B6-4FB3-ADB1-5430E92547BB}"/>
                </a:ext>
              </a:extLst>
            </p:cNvPr>
            <p:cNvSpPr txBox="1"/>
            <p:nvPr userDrawn="1"/>
          </p:nvSpPr>
          <p:spPr>
            <a:xfrm>
              <a:off x="1919537" y="1847370"/>
              <a:ext cx="2736303" cy="400110"/>
            </a:xfrm>
            <a:prstGeom prst="rect">
              <a:avLst/>
            </a:prstGeom>
            <a:noFill/>
            <a:ln>
              <a:noFill/>
            </a:ln>
          </p:spPr>
          <p:txBody>
            <a:bodyPr wrap="square" rtlCol="0">
              <a:spAutoFit/>
            </a:bodyPr>
            <a:lstStyle/>
            <a:p>
              <a:pPr algn="ctr"/>
              <a:r>
                <a:rPr lang="en-US" altLang="zh-TW" sz="2000" b="1" spc="100" dirty="0" smtClean="0">
                  <a:solidFill>
                    <a:srgbClr val="00437A"/>
                  </a:solidFill>
                  <a:effectLst/>
                  <a:latin typeface="標楷體" panose="02010601000101010101" pitchFamily="65" charset="-120"/>
                  <a:ea typeface="標楷體" panose="02010601000101010101" pitchFamily="65" charset="-120"/>
                </a:rPr>
                <a:t>YoY-0.14pt</a:t>
              </a:r>
              <a:endParaRPr lang="zh-TW" altLang="en-US" sz="2000" b="1" spc="100" dirty="0">
                <a:solidFill>
                  <a:srgbClr val="00437A"/>
                </a:solidFill>
                <a:effectLst/>
                <a:latin typeface="標楷體" panose="02010601000101010101" pitchFamily="65" charset="-120"/>
                <a:ea typeface="標楷體" panose="02010601000101010101" pitchFamily="65" charset="-120"/>
              </a:endParaRPr>
            </a:p>
          </p:txBody>
        </p:sp>
        <p:sp>
          <p:nvSpPr>
            <p:cNvPr id="11" name="左中括弧 10">
              <a:extLst>
                <a:ext uri="{FF2B5EF4-FFF2-40B4-BE49-F238E27FC236}">
                  <a16:creationId xmlns:a16="http://schemas.microsoft.com/office/drawing/2014/main" xmlns="" id="{5C148A6A-AA10-4E15-A34F-EE2ECC31A70E}"/>
                </a:ext>
              </a:extLst>
            </p:cNvPr>
            <p:cNvSpPr/>
            <p:nvPr userDrawn="1"/>
          </p:nvSpPr>
          <p:spPr>
            <a:xfrm rot="5400000">
              <a:off x="4871825" y="1484745"/>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chemeClr val="tx1">
                    <a:lumMod val="85000"/>
                    <a:lumOff val="15000"/>
                  </a:schemeClr>
                </a:solidFill>
                <a:latin typeface="標楷體" panose="02010601000101010101" pitchFamily="65" charset="-120"/>
                <a:ea typeface="標楷體" panose="02010601000101010101" pitchFamily="65" charset="-120"/>
              </a:endParaRPr>
            </a:p>
          </p:txBody>
        </p:sp>
        <p:sp>
          <p:nvSpPr>
            <p:cNvPr id="12" name="文字方塊 11">
              <a:extLst>
                <a:ext uri="{FF2B5EF4-FFF2-40B4-BE49-F238E27FC236}">
                  <a16:creationId xmlns:a16="http://schemas.microsoft.com/office/drawing/2014/main" xmlns="" id="{93C51FDE-DACF-41BB-825D-A47F707FCFF3}"/>
                </a:ext>
              </a:extLst>
            </p:cNvPr>
            <p:cNvSpPr txBox="1"/>
            <p:nvPr userDrawn="1"/>
          </p:nvSpPr>
          <p:spPr>
            <a:xfrm>
              <a:off x="4152470" y="1706177"/>
              <a:ext cx="2118608" cy="400110"/>
            </a:xfrm>
            <a:prstGeom prst="rect">
              <a:avLst/>
            </a:prstGeom>
            <a:noFill/>
            <a:ln>
              <a:noFill/>
            </a:ln>
          </p:spPr>
          <p:txBody>
            <a:bodyPr wrap="square" rtlCol="0">
              <a:spAutoFit/>
            </a:bodyPr>
            <a:lstStyle/>
            <a:p>
              <a:pPr algn="ctr"/>
              <a:r>
                <a:rPr lang="en-US" altLang="zh-TW" sz="2000" b="1" spc="100" dirty="0" err="1">
                  <a:solidFill>
                    <a:srgbClr val="FF0000"/>
                  </a:solidFill>
                  <a:latin typeface="標楷體" panose="02010601000101010101" pitchFamily="65" charset="-120"/>
                  <a:ea typeface="標楷體" panose="02010601000101010101" pitchFamily="65" charset="-120"/>
                </a:rPr>
                <a:t>QoQ</a:t>
              </a:r>
              <a:r>
                <a:rPr lang="en-US" altLang="zh-TW" sz="2000" b="1" spc="100" dirty="0">
                  <a:solidFill>
                    <a:srgbClr val="FF0000"/>
                  </a:solidFill>
                  <a:latin typeface="標楷體" panose="02010601000101010101" pitchFamily="65" charset="-120"/>
                  <a:ea typeface="標楷體" panose="02010601000101010101" pitchFamily="65" charset="-120"/>
                </a:rPr>
                <a:t> </a:t>
              </a:r>
              <a:r>
                <a:rPr lang="en-US" altLang="zh-TW" sz="2000" b="1" spc="100" dirty="0" smtClean="0">
                  <a:solidFill>
                    <a:srgbClr val="FF0000"/>
                  </a:solidFill>
                  <a:latin typeface="標楷體" panose="02010601000101010101" pitchFamily="65" charset="-120"/>
                  <a:ea typeface="標楷體" panose="02010601000101010101" pitchFamily="65" charset="-120"/>
                </a:rPr>
                <a:t>-0.82pt</a:t>
              </a:r>
              <a:endParaRPr lang="zh-TW" altLang="en-US" sz="2000" b="1" spc="100" dirty="0">
                <a:solidFill>
                  <a:srgbClr val="FF0000"/>
                </a:solidFill>
                <a:latin typeface="標楷體" panose="02010601000101010101" pitchFamily="65" charset="-120"/>
                <a:ea typeface="標楷體" panose="02010601000101010101" pitchFamily="65" charset="-120"/>
              </a:endParaRPr>
            </a:p>
          </p:txBody>
        </p:sp>
      </p:grpSp>
      <p:sp>
        <p:nvSpPr>
          <p:cNvPr id="15" name="投影片編號版面配置區 14">
            <a:extLst>
              <a:ext uri="{FF2B5EF4-FFF2-40B4-BE49-F238E27FC236}">
                <a16:creationId xmlns:a16="http://schemas.microsoft.com/office/drawing/2014/main" xmlns="" id="{31FAC630-48CC-4087-837F-09E5AB57D1BD}"/>
              </a:ext>
            </a:extLst>
          </p:cNvPr>
          <p:cNvSpPr>
            <a:spLocks noGrp="1"/>
          </p:cNvSpPr>
          <p:nvPr>
            <p:ph type="sldNum" sz="quarter" idx="10"/>
          </p:nvPr>
        </p:nvSpPr>
        <p:spPr/>
        <p:txBody>
          <a:bodyPr/>
          <a:lstStyle/>
          <a:p>
            <a:fld id="{17418524-6E3D-4C7D-825F-6BE45E2CD165}" type="slidenum">
              <a:rPr lang="zh-TW" altLang="en-US" smtClean="0"/>
              <a:pPr/>
              <a:t>8</a:t>
            </a:fld>
            <a:endParaRPr lang="zh-TW" altLang="en-US"/>
          </a:p>
        </p:txBody>
      </p:sp>
      <p:sp>
        <p:nvSpPr>
          <p:cNvPr id="16" name="左中括弧 15">
            <a:extLst>
              <a:ext uri="{FF2B5EF4-FFF2-40B4-BE49-F238E27FC236}">
                <a16:creationId xmlns:a16="http://schemas.microsoft.com/office/drawing/2014/main" xmlns="" id="{67F235F5-AF5F-46F8-B5FF-AAB652ECF407}"/>
              </a:ext>
            </a:extLst>
          </p:cNvPr>
          <p:cNvSpPr/>
          <p:nvPr/>
        </p:nvSpPr>
        <p:spPr>
          <a:xfrm rot="5400000">
            <a:off x="3839944" y="351760"/>
            <a:ext cx="147497" cy="351553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2000">
              <a:solidFill>
                <a:srgbClr val="00437A"/>
              </a:solidFill>
              <a:latin typeface="標楷體" panose="02010601000101010101" pitchFamily="65" charset="-120"/>
              <a:ea typeface="標楷體" panose="02010601000101010101" pitchFamily="65" charset="-120"/>
            </a:endParaRPr>
          </a:p>
        </p:txBody>
      </p:sp>
      <p:graphicFrame>
        <p:nvGraphicFramePr>
          <p:cNvPr id="17" name="圖表 16"/>
          <p:cNvGraphicFramePr>
            <a:graphicFrameLocks/>
          </p:cNvGraphicFramePr>
          <p:nvPr>
            <p:extLst>
              <p:ext uri="{D42A27DB-BD31-4B8C-83A1-F6EECF244321}">
                <p14:modId xmlns:p14="http://schemas.microsoft.com/office/powerpoint/2010/main" val="1405641324"/>
              </p:ext>
            </p:extLst>
          </p:nvPr>
        </p:nvGraphicFramePr>
        <p:xfrm>
          <a:off x="443389" y="2183277"/>
          <a:ext cx="5717926" cy="44953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圖表 13"/>
          <p:cNvGraphicFramePr>
            <a:graphicFrameLocks/>
          </p:cNvGraphicFramePr>
          <p:nvPr>
            <p:extLst>
              <p:ext uri="{D42A27DB-BD31-4B8C-83A1-F6EECF244321}">
                <p14:modId xmlns:p14="http://schemas.microsoft.com/office/powerpoint/2010/main" val="2023630425"/>
              </p:ext>
            </p:extLst>
          </p:nvPr>
        </p:nvGraphicFramePr>
        <p:xfrm>
          <a:off x="6396717" y="2318656"/>
          <a:ext cx="5436054" cy="43599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3735873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xmlns="" id="{548417EF-4238-41D9-B71C-1A6000878223}"/>
              </a:ext>
            </a:extLst>
          </p:cNvPr>
          <p:cNvSpPr>
            <a:spLocks noGrp="1"/>
          </p:cNvSpPr>
          <p:nvPr>
            <p:ph type="title"/>
          </p:nvPr>
        </p:nvSpPr>
        <p:spPr>
          <a:xfrm>
            <a:off x="806400" y="547200"/>
            <a:ext cx="9000000" cy="464394"/>
          </a:xfrm>
          <a:prstGeom prst="rect">
            <a:avLst/>
          </a:prstGeom>
        </p:spPr>
        <p:txBody>
          <a:bodyPr/>
          <a:lstStyle/>
          <a:p>
            <a:r>
              <a:rPr lang="zh-TW" altLang="en-US" dirty="0"/>
              <a:t>財務資訊</a:t>
            </a:r>
            <a:r>
              <a:rPr lang="en-US" altLang="zh-TW" dirty="0"/>
              <a:t>-</a:t>
            </a:r>
            <a:r>
              <a:rPr lang="zh-TW" altLang="en-US" dirty="0"/>
              <a:t>合併每股盈餘</a:t>
            </a:r>
            <a:br>
              <a:rPr lang="zh-TW" altLang="en-US" dirty="0"/>
            </a:br>
            <a:endParaRPr lang="zh-TW" altLang="en-US" dirty="0"/>
          </a:p>
        </p:txBody>
      </p:sp>
      <p:grpSp>
        <p:nvGrpSpPr>
          <p:cNvPr id="5" name="群組 4">
            <a:extLst>
              <a:ext uri="{FF2B5EF4-FFF2-40B4-BE49-F238E27FC236}">
                <a16:creationId xmlns:a16="http://schemas.microsoft.com/office/drawing/2014/main" xmlns="" id="{A0B072E5-75A6-44DB-B3BD-68B76EF5B660}"/>
              </a:ext>
            </a:extLst>
          </p:cNvPr>
          <p:cNvGrpSpPr/>
          <p:nvPr/>
        </p:nvGrpSpPr>
        <p:grpSpPr>
          <a:xfrm>
            <a:off x="968555" y="1424816"/>
            <a:ext cx="10158494" cy="830567"/>
            <a:chOff x="1582738" y="1769693"/>
            <a:chExt cx="8159599" cy="795150"/>
          </a:xfrm>
        </p:grpSpPr>
        <p:sp>
          <p:nvSpPr>
            <p:cNvPr id="8" name="左中括弧 7">
              <a:extLst>
                <a:ext uri="{FF2B5EF4-FFF2-40B4-BE49-F238E27FC236}">
                  <a16:creationId xmlns:a16="http://schemas.microsoft.com/office/drawing/2014/main" xmlns="" id="{D33E2335-BD31-4AA2-AFD8-EF521E12FFE1}"/>
                </a:ext>
              </a:extLst>
            </p:cNvPr>
            <p:cNvSpPr/>
            <p:nvPr userDrawn="1"/>
          </p:nvSpPr>
          <p:spPr>
            <a:xfrm rot="5400000">
              <a:off x="3620006" y="1019935"/>
              <a:ext cx="144780" cy="2736304"/>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9" name="文字方塊 8">
              <a:extLst>
                <a:ext uri="{FF2B5EF4-FFF2-40B4-BE49-F238E27FC236}">
                  <a16:creationId xmlns:a16="http://schemas.microsoft.com/office/drawing/2014/main" xmlns="" id="{C741F205-AD51-462A-A0E3-4371C8D8E1B5}"/>
                </a:ext>
              </a:extLst>
            </p:cNvPr>
            <p:cNvSpPr txBox="1"/>
            <p:nvPr userDrawn="1"/>
          </p:nvSpPr>
          <p:spPr>
            <a:xfrm>
              <a:off x="1582738" y="2005039"/>
              <a:ext cx="3681327" cy="383048"/>
            </a:xfrm>
            <a:prstGeom prst="rect">
              <a:avLst/>
            </a:prstGeom>
            <a:noFill/>
            <a:ln>
              <a:noFill/>
            </a:ln>
          </p:spPr>
          <p:txBody>
            <a:bodyPr wrap="square" rtlCol="0">
              <a:spAutoFit/>
            </a:bodyPr>
            <a:lstStyle/>
            <a:p>
              <a:pPr algn="ctr"/>
              <a:r>
                <a:rPr lang="en-US" altLang="zh-TW" sz="2000" b="1" spc="100" baseline="0" dirty="0">
                  <a:solidFill>
                    <a:srgbClr val="00437A"/>
                  </a:solidFill>
                  <a:latin typeface="標楷體" panose="02010601000101010101" pitchFamily="65" charset="-120"/>
                  <a:ea typeface="標楷體" panose="02010601000101010101" pitchFamily="65" charset="-120"/>
                </a:rPr>
                <a:t>YoY +</a:t>
              </a:r>
              <a:r>
                <a:rPr lang="en-US" altLang="zh-TW" sz="2000" b="1" spc="100" baseline="0" dirty="0" smtClean="0">
                  <a:solidFill>
                    <a:srgbClr val="00437A"/>
                  </a:solidFill>
                  <a:latin typeface="標楷體" panose="02010601000101010101" pitchFamily="65" charset="-120"/>
                  <a:ea typeface="標楷體" panose="02010601000101010101" pitchFamily="65" charset="-120"/>
                </a:rPr>
                <a:t>0.04</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sp>
          <p:nvSpPr>
            <p:cNvPr id="10" name="左中括弧 9">
              <a:extLst>
                <a:ext uri="{FF2B5EF4-FFF2-40B4-BE49-F238E27FC236}">
                  <a16:creationId xmlns:a16="http://schemas.microsoft.com/office/drawing/2014/main" xmlns="" id="{B7871BE3-D8F3-4D2D-86F9-1C24FA5B9BAB}"/>
                </a:ext>
              </a:extLst>
            </p:cNvPr>
            <p:cNvSpPr/>
            <p:nvPr userDrawn="1"/>
          </p:nvSpPr>
          <p:spPr>
            <a:xfrm rot="5400000">
              <a:off x="4731926" y="1404819"/>
              <a:ext cx="144780" cy="1583490"/>
            </a:xfrm>
            <a:prstGeom prst="leftBracket">
              <a:avLst>
                <a:gd name="adj" fmla="val 61926"/>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chemeClr val="tx1">
                    <a:lumMod val="85000"/>
                    <a:lumOff val="15000"/>
                  </a:schemeClr>
                </a:solidFill>
              </a:endParaRPr>
            </a:p>
          </p:txBody>
        </p:sp>
        <p:sp>
          <p:nvSpPr>
            <p:cNvPr id="11" name="文字方塊 10">
              <a:extLst>
                <a:ext uri="{FF2B5EF4-FFF2-40B4-BE49-F238E27FC236}">
                  <a16:creationId xmlns:a16="http://schemas.microsoft.com/office/drawing/2014/main" xmlns="" id="{4A35C10C-2517-45DB-A481-C23EB5F81F07}"/>
                </a:ext>
              </a:extLst>
            </p:cNvPr>
            <p:cNvSpPr txBox="1"/>
            <p:nvPr userDrawn="1"/>
          </p:nvSpPr>
          <p:spPr>
            <a:xfrm>
              <a:off x="4012572" y="1769693"/>
              <a:ext cx="1679936" cy="383048"/>
            </a:xfrm>
            <a:prstGeom prst="rect">
              <a:avLst/>
            </a:prstGeom>
            <a:noFill/>
            <a:ln>
              <a:noFill/>
            </a:ln>
          </p:spPr>
          <p:txBody>
            <a:bodyPr wrap="square" rtlCol="0">
              <a:spAutoFit/>
            </a:bodyPr>
            <a:lstStyle/>
            <a:p>
              <a:pPr algn="ctr"/>
              <a:r>
                <a:rPr lang="en-US" altLang="zh-TW" sz="2000" b="1" spc="100" baseline="0" dirty="0" err="1" smtClean="0">
                  <a:solidFill>
                    <a:srgbClr val="FF0000"/>
                  </a:solidFill>
                  <a:latin typeface="標楷體" panose="02010601000101010101" pitchFamily="65" charset="-120"/>
                  <a:ea typeface="標楷體" panose="02010601000101010101" pitchFamily="65" charset="-120"/>
                </a:rPr>
                <a:t>QoQ</a:t>
              </a:r>
              <a:r>
                <a:rPr lang="en-US" altLang="zh-TW" sz="2000" b="1" spc="100" baseline="0" dirty="0" smtClean="0">
                  <a:solidFill>
                    <a:srgbClr val="FF0000"/>
                  </a:solidFill>
                  <a:latin typeface="標楷體" panose="02010601000101010101" pitchFamily="65" charset="-120"/>
                  <a:ea typeface="標楷體" panose="02010601000101010101" pitchFamily="65" charset="-120"/>
                </a:rPr>
                <a:t> -0.45</a:t>
              </a:r>
              <a:endParaRPr lang="zh-TW" altLang="en-US" sz="2000" b="1" spc="100" baseline="0" dirty="0">
                <a:solidFill>
                  <a:srgbClr val="FF0000"/>
                </a:solidFill>
                <a:latin typeface="標楷體" panose="02010601000101010101" pitchFamily="65" charset="-120"/>
                <a:ea typeface="標楷體" panose="02010601000101010101" pitchFamily="65" charset="-120"/>
              </a:endParaRPr>
            </a:p>
          </p:txBody>
        </p:sp>
        <p:sp>
          <p:nvSpPr>
            <p:cNvPr id="12" name="左中括弧 11">
              <a:extLst>
                <a:ext uri="{FF2B5EF4-FFF2-40B4-BE49-F238E27FC236}">
                  <a16:creationId xmlns:a16="http://schemas.microsoft.com/office/drawing/2014/main" xmlns="" id="{47CC7176-963C-41D5-95BD-8C4C21F83969}"/>
                </a:ext>
              </a:extLst>
            </p:cNvPr>
            <p:cNvSpPr/>
            <p:nvPr userDrawn="1"/>
          </p:nvSpPr>
          <p:spPr>
            <a:xfrm rot="5400000">
              <a:off x="8461106" y="1735641"/>
              <a:ext cx="144780" cy="1513623"/>
            </a:xfrm>
            <a:prstGeom prst="leftBracket">
              <a:avLst>
                <a:gd name="adj" fmla="val 61926"/>
              </a:avLst>
            </a:prstGeom>
            <a:ln w="12700">
              <a:solidFill>
                <a:srgbClr val="00437A"/>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solidFill>
                  <a:srgbClr val="00437A"/>
                </a:solidFill>
              </a:endParaRPr>
            </a:p>
          </p:txBody>
        </p:sp>
        <p:sp>
          <p:nvSpPr>
            <p:cNvPr id="13" name="文字方塊 12">
              <a:extLst>
                <a:ext uri="{FF2B5EF4-FFF2-40B4-BE49-F238E27FC236}">
                  <a16:creationId xmlns:a16="http://schemas.microsoft.com/office/drawing/2014/main" xmlns="" id="{F244DD03-FE27-47DC-9F00-B5BD225BC485}"/>
                </a:ext>
              </a:extLst>
            </p:cNvPr>
            <p:cNvSpPr txBox="1"/>
            <p:nvPr userDrawn="1"/>
          </p:nvSpPr>
          <p:spPr>
            <a:xfrm>
              <a:off x="7299639" y="1954618"/>
              <a:ext cx="2442698" cy="383048"/>
            </a:xfrm>
            <a:prstGeom prst="rect">
              <a:avLst/>
            </a:prstGeom>
            <a:noFill/>
            <a:ln>
              <a:noFill/>
            </a:ln>
          </p:spPr>
          <p:txBody>
            <a:bodyPr wrap="square" rtlCol="0">
              <a:spAutoFit/>
            </a:bodyPr>
            <a:lstStyle/>
            <a:p>
              <a:pPr algn="ctr"/>
              <a:r>
                <a:rPr lang="en-US" altLang="zh-TW" sz="2000" b="1" spc="100" baseline="0" dirty="0">
                  <a:solidFill>
                    <a:srgbClr val="00437A"/>
                  </a:solidFill>
                  <a:latin typeface="標楷體" panose="02010601000101010101" pitchFamily="65" charset="-120"/>
                  <a:ea typeface="標楷體" panose="02010601000101010101" pitchFamily="65" charset="-120"/>
                </a:rPr>
                <a:t>YoY +</a:t>
              </a:r>
              <a:r>
                <a:rPr lang="en-US" altLang="zh-TW" sz="2000" b="1" spc="100" baseline="0" dirty="0" smtClean="0">
                  <a:solidFill>
                    <a:srgbClr val="00437A"/>
                  </a:solidFill>
                  <a:latin typeface="標楷體" panose="02010601000101010101" pitchFamily="65" charset="-120"/>
                  <a:ea typeface="標楷體" panose="02010601000101010101" pitchFamily="65" charset="-120"/>
                </a:rPr>
                <a:t>1.66</a:t>
              </a:r>
              <a:endParaRPr lang="zh-TW" altLang="en-US" sz="2000" b="1" spc="100" baseline="0" dirty="0">
                <a:solidFill>
                  <a:srgbClr val="00437A"/>
                </a:solidFill>
                <a:latin typeface="標楷體" panose="02010601000101010101" pitchFamily="65" charset="-120"/>
                <a:ea typeface="標楷體" panose="02010601000101010101" pitchFamily="65" charset="-120"/>
              </a:endParaRPr>
            </a:p>
          </p:txBody>
        </p:sp>
      </p:grpSp>
      <p:sp>
        <p:nvSpPr>
          <p:cNvPr id="16" name="Google Shape;186;p3">
            <a:extLst>
              <a:ext uri="{FF2B5EF4-FFF2-40B4-BE49-F238E27FC236}">
                <a16:creationId xmlns:a16="http://schemas.microsoft.com/office/drawing/2014/main" xmlns="" id="{5EAB73CD-C45D-4424-9ED6-B6BF0B6554F3}"/>
              </a:ext>
            </a:extLst>
          </p:cNvPr>
          <p:cNvSpPr/>
          <p:nvPr/>
        </p:nvSpPr>
        <p:spPr>
          <a:xfrm>
            <a:off x="216552" y="1076101"/>
            <a:ext cx="4666823" cy="464189"/>
          </a:xfrm>
          <a:prstGeom prst="rect">
            <a:avLst/>
          </a:prstGeom>
          <a:noFill/>
          <a:ln>
            <a:noFill/>
          </a:ln>
        </p:spPr>
        <p:txBody>
          <a:bodyPr spcFirstLastPara="1" wrap="square" lIns="91425" tIns="45700" rIns="91425" bIns="45700" anchor="ctr" anchorCtr="0">
            <a:spAutoFit/>
          </a:bodyPr>
          <a:lstStyle/>
          <a:p>
            <a:pPr marL="0" marR="0" lvl="0" indent="0" rtl="0">
              <a:lnSpc>
                <a:spcPts val="2880"/>
              </a:lnSpc>
              <a:spcBef>
                <a:spcPts val="0"/>
              </a:spcBef>
              <a:spcAft>
                <a:spcPts val="0"/>
              </a:spcAft>
              <a:buNone/>
            </a:pP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單位</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r>
              <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新台幣元</a:t>
            </a:r>
            <a:r>
              <a:rPr lang="en-US" altLang="zh-TW"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rPr>
              <a:t>)</a:t>
            </a:r>
            <a:endParaRPr lang="zh-TW" altLang="en-US" sz="1800" spc="200" baseline="0" dirty="0">
              <a:solidFill>
                <a:schemeClr val="tx1">
                  <a:lumMod val="85000"/>
                  <a:lumOff val="15000"/>
                </a:schemeClr>
              </a:solidFill>
              <a:latin typeface="標楷體" panose="02010601000101010101" pitchFamily="65" charset="-120"/>
              <a:ea typeface="標楷體" panose="02010601000101010101" pitchFamily="65" charset="-120"/>
              <a:cs typeface="Nirmala UI" panose="020B0502040204020203" pitchFamily="34" charset="0"/>
            </a:endParaRPr>
          </a:p>
        </p:txBody>
      </p:sp>
      <p:sp>
        <p:nvSpPr>
          <p:cNvPr id="17" name="投影片編號版面配置區 16">
            <a:extLst>
              <a:ext uri="{FF2B5EF4-FFF2-40B4-BE49-F238E27FC236}">
                <a16:creationId xmlns:a16="http://schemas.microsoft.com/office/drawing/2014/main" xmlns="" id="{A1EEFB6D-B28F-4C03-AA9E-89300933B92D}"/>
              </a:ext>
            </a:extLst>
          </p:cNvPr>
          <p:cNvSpPr>
            <a:spLocks noGrp="1"/>
          </p:cNvSpPr>
          <p:nvPr>
            <p:ph type="sldNum" sz="quarter" idx="10"/>
          </p:nvPr>
        </p:nvSpPr>
        <p:spPr/>
        <p:txBody>
          <a:bodyPr/>
          <a:lstStyle/>
          <a:p>
            <a:fld id="{17418524-6E3D-4C7D-825F-6BE45E2CD165}" type="slidenum">
              <a:rPr lang="zh-TW" altLang="en-US" smtClean="0"/>
              <a:pPr/>
              <a:t>9</a:t>
            </a:fld>
            <a:endParaRPr lang="zh-TW" altLang="en-US"/>
          </a:p>
        </p:txBody>
      </p:sp>
      <p:graphicFrame>
        <p:nvGraphicFramePr>
          <p:cNvPr id="19" name="圖表 18"/>
          <p:cNvGraphicFramePr>
            <a:graphicFrameLocks/>
          </p:cNvGraphicFramePr>
          <p:nvPr>
            <p:extLst>
              <p:ext uri="{D42A27DB-BD31-4B8C-83A1-F6EECF244321}">
                <p14:modId xmlns:p14="http://schemas.microsoft.com/office/powerpoint/2010/main" val="4087674915"/>
              </p:ext>
            </p:extLst>
          </p:nvPr>
        </p:nvGraphicFramePr>
        <p:xfrm>
          <a:off x="381000" y="2104154"/>
          <a:ext cx="6117771" cy="45744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圖表 13"/>
          <p:cNvGraphicFramePr>
            <a:graphicFrameLocks/>
          </p:cNvGraphicFramePr>
          <p:nvPr>
            <p:extLst>
              <p:ext uri="{D42A27DB-BD31-4B8C-83A1-F6EECF244321}">
                <p14:modId xmlns:p14="http://schemas.microsoft.com/office/powerpoint/2010/main" val="3275741836"/>
              </p:ext>
            </p:extLst>
          </p:nvPr>
        </p:nvGraphicFramePr>
        <p:xfrm>
          <a:off x="6945086" y="2362201"/>
          <a:ext cx="4822371" cy="42236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056082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模板">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2674</TotalTime>
  <Words>1000</Words>
  <Application>Microsoft Office PowerPoint</Application>
  <PresentationFormat>自訂</PresentationFormat>
  <Paragraphs>158</Paragraphs>
  <Slides>20</Slides>
  <Notes>9</Notes>
  <HiddenSlides>0</HiddenSlides>
  <MMClips>0</MMClips>
  <ScaleCrop>false</ScaleCrop>
  <HeadingPairs>
    <vt:vector size="8" baseType="variant">
      <vt:variant>
        <vt:lpstr>使用字型</vt:lpstr>
      </vt:variant>
      <vt:variant>
        <vt:i4>12</vt:i4>
      </vt:variant>
      <vt:variant>
        <vt:lpstr>佈景主題</vt:lpstr>
      </vt:variant>
      <vt:variant>
        <vt:i4>1</vt:i4>
      </vt:variant>
      <vt:variant>
        <vt:lpstr>內嵌 OLE 伺服程式</vt:lpstr>
      </vt:variant>
      <vt:variant>
        <vt:i4>2</vt:i4>
      </vt:variant>
      <vt:variant>
        <vt:lpstr>投影片標題</vt:lpstr>
      </vt:variant>
      <vt:variant>
        <vt:i4>20</vt:i4>
      </vt:variant>
    </vt:vector>
  </HeadingPairs>
  <TitlesOfParts>
    <vt:vector size="35" baseType="lpstr">
      <vt:lpstr>Arial</vt:lpstr>
      <vt:lpstr>新細明體</vt:lpstr>
      <vt:lpstr>Clear Sans</vt:lpstr>
      <vt:lpstr>Microsoft Sans Serif</vt:lpstr>
      <vt:lpstr>Arial Unicode MS</vt:lpstr>
      <vt:lpstr>Calibri</vt:lpstr>
      <vt:lpstr>微軟正黑體</vt:lpstr>
      <vt:lpstr>Nirmala UI</vt:lpstr>
      <vt:lpstr>Wingdings</vt:lpstr>
      <vt:lpstr>標楷體</vt:lpstr>
      <vt:lpstr>Malgun Gothic Semilight</vt:lpstr>
      <vt:lpstr>Calibri Light</vt:lpstr>
      <vt:lpstr>模板</vt:lpstr>
      <vt:lpstr>工作表</vt:lpstr>
      <vt:lpstr>Microsoft Excel 工作表</vt:lpstr>
      <vt:lpstr>PowerPoint 簡報</vt:lpstr>
      <vt:lpstr>PowerPoint 簡報</vt:lpstr>
      <vt:lpstr>PowerPoint 簡報</vt:lpstr>
      <vt:lpstr>PowerPoint 簡報</vt:lpstr>
      <vt:lpstr>公司介紹</vt:lpstr>
      <vt:lpstr>PowerPoint 簡報</vt:lpstr>
      <vt:lpstr>財務資訊-合併營業收入</vt:lpstr>
      <vt:lpstr>財務資訊-合併營業毛利率</vt:lpstr>
      <vt:lpstr>財務資訊-合併每股盈餘 </vt:lpstr>
      <vt:lpstr>財務資訊-合併綜合損益表-季度 </vt:lpstr>
      <vt:lpstr>財務資訊-合併綜合損益表-年度</vt:lpstr>
      <vt:lpstr>財務資訊-合併資產負債表</vt:lpstr>
      <vt:lpstr>PowerPoint 簡報</vt:lpstr>
      <vt:lpstr>營運展望-新產品線代理</vt:lpstr>
      <vt:lpstr>營運展望-車載專案</vt:lpstr>
      <vt:lpstr>營運展望-助輔聽器</vt:lpstr>
      <vt:lpstr>營運展望-新產品運用</vt:lpstr>
      <vt:lpstr>營運展望-主要銷售</vt:lpstr>
      <vt:lpstr>營運展望-1H-2022</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宋怡瑩</dc:creator>
  <cp:lastModifiedBy>Meeting Room</cp:lastModifiedBy>
  <cp:revision>1097</cp:revision>
  <dcterms:created xsi:type="dcterms:W3CDTF">2021-08-19T04:02:14Z</dcterms:created>
  <dcterms:modified xsi:type="dcterms:W3CDTF">2022-03-29T03:05:52Z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C8EB57784DF24B77A86A6B5FE5139FC0</vt:lpwstr>
  </property>
  <property fmtid="{D5CDD505-2E9C-101B-9397-08002B2CF9AE}" pid="3" name="KSOProductBuildVer">
    <vt:lpwstr>1028-3.8.1.6116</vt:lpwstr>
  </property>
</Properties>
</file>