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drawings/drawing1.xml" ContentType="application/vnd.openxmlformats-officedocument.drawingml.chartshapes+xml"/>
  <Override PartName="/ppt/charts/chart6.xml" ContentType="application/vnd.openxmlformats-officedocument.drawingml.chart+xml"/>
  <Override PartName="/ppt/theme/themeOverride6.xml" ContentType="application/vnd.openxmlformats-officedocument.themeOverride+xml"/>
  <Override PartName="/ppt/notesSlides/notesSlide2.xml" ContentType="application/vnd.openxmlformats-officedocument.presentationml.notesSlide+xml"/>
  <Override PartName="/ppt/charts/chart7.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handoutMasterIdLst>
    <p:handoutMasterId r:id="rId33"/>
  </p:handoutMasterIdLst>
  <p:sldIdLst>
    <p:sldId id="476" r:id="rId2"/>
    <p:sldId id="477" r:id="rId3"/>
    <p:sldId id="492" r:id="rId4"/>
    <p:sldId id="489" r:id="rId5"/>
    <p:sldId id="490" r:id="rId6"/>
    <p:sldId id="491" r:id="rId7"/>
    <p:sldId id="554" r:id="rId8"/>
    <p:sldId id="555" r:id="rId9"/>
    <p:sldId id="556" r:id="rId10"/>
    <p:sldId id="557" r:id="rId11"/>
    <p:sldId id="558" r:id="rId12"/>
    <p:sldId id="559" r:id="rId13"/>
    <p:sldId id="497" r:id="rId14"/>
    <p:sldId id="579" r:id="rId15"/>
    <p:sldId id="580" r:id="rId16"/>
    <p:sldId id="560" r:id="rId17"/>
    <p:sldId id="581" r:id="rId18"/>
    <p:sldId id="561" r:id="rId19"/>
    <p:sldId id="562" r:id="rId20"/>
    <p:sldId id="567" r:id="rId21"/>
    <p:sldId id="568" r:id="rId22"/>
    <p:sldId id="569" r:id="rId23"/>
    <p:sldId id="582" r:id="rId24"/>
    <p:sldId id="570" r:id="rId25"/>
    <p:sldId id="572" r:id="rId26"/>
    <p:sldId id="573" r:id="rId27"/>
    <p:sldId id="574" r:id="rId28"/>
    <p:sldId id="583" r:id="rId29"/>
    <p:sldId id="577" r:id="rId30"/>
    <p:sldId id="439" r:id="rId31"/>
  </p:sldIdLst>
  <p:sldSz cx="12192000" cy="6858000"/>
  <p:notesSz cx="6858000" cy="9144000"/>
  <p:embeddedFontLst>
    <p:embeddedFont>
      <p:font typeface="Microsoft YaHei" pitchFamily="34" charset="-122"/>
      <p:regular r:id="rId34"/>
      <p:bold r:id="rId35"/>
    </p:embeddedFont>
    <p:embeddedFont>
      <p:font typeface="微軟正黑體" pitchFamily="34" charset="-120"/>
      <p:regular r:id="rId36"/>
      <p:bold r:id="rId37"/>
    </p:embeddedFont>
    <p:embeddedFont>
      <p:font typeface="Malgun Gothic Semilight" pitchFamily="34" charset="-120"/>
      <p:regular r:id="rId38"/>
    </p:embeddedFont>
    <p:embeddedFont>
      <p:font typeface="Microsoft Sans Serif" pitchFamily="34" charset="0"/>
      <p:regular r:id="rId39"/>
    </p:embeddedFont>
    <p:embeddedFont>
      <p:font typeface="標楷體" pitchFamily="65" charset="-120"/>
      <p:regular r:id="rId40"/>
    </p:embeddedFont>
    <p:embeddedFont>
      <p:font typeface="Calibri Light" pitchFamily="34" charset="0"/>
      <p:regular r:id="rId41"/>
      <p:italic r:id="rId42"/>
    </p:embeddedFont>
    <p:embeddedFont>
      <p:font typeface="Nirmala UI" pitchFamily="34" charset="0"/>
      <p:regular r:id="rId43"/>
      <p:bold r:id="rId44"/>
    </p:embeddedFont>
    <p:embeddedFont>
      <p:font typeface="Calibri"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521415D9-36F7-43E2-AB2F-B90AF26B5E84}">
      <p14:sectionLst xmlns:p14="http://schemas.microsoft.com/office/powerpoint/2010/main">
        <p14:section name="預設章節" id="{08A6135C-42CD-4420-B4E8-43B1EFEF6C9B}">
          <p14:sldIdLst>
            <p14:sldId id="476"/>
            <p14:sldId id="477"/>
          </p14:sldIdLst>
        </p14:section>
        <p14:section name="公司簡介" id="{5B880FF4-4123-40EE-9F9B-4882E2263178}">
          <p14:sldIdLst>
            <p14:sldId id="492"/>
            <p14:sldId id="489"/>
            <p14:sldId id="490"/>
            <p14:sldId id="491"/>
          </p14:sldIdLst>
        </p14:section>
        <p14:section name="財務資訊" id="{CDD49154-56E4-4882-A758-BD0F8CB9B906}">
          <p14:sldIdLst>
            <p14:sldId id="554"/>
            <p14:sldId id="555"/>
            <p14:sldId id="556"/>
            <p14:sldId id="557"/>
            <p14:sldId id="558"/>
            <p14:sldId id="559"/>
          </p14:sldIdLst>
        </p14:section>
        <p14:section name="營運展望" id="{D245620A-6A80-43BF-9C61-A622C075B966}">
          <p14:sldIdLst>
            <p14:sldId id="497"/>
            <p14:sldId id="579"/>
            <p14:sldId id="580"/>
            <p14:sldId id="560"/>
            <p14:sldId id="581"/>
            <p14:sldId id="561"/>
            <p14:sldId id="562"/>
            <p14:sldId id="567"/>
            <p14:sldId id="568"/>
            <p14:sldId id="569"/>
            <p14:sldId id="582"/>
            <p14:sldId id="570"/>
            <p14:sldId id="572"/>
            <p14:sldId id="573"/>
            <p14:sldId id="574"/>
            <p14:sldId id="583"/>
            <p14:sldId id="577"/>
          </p14:sldIdLst>
        </p14:section>
        <p14:section name="尾頁" id="{E7D05D89-FB1F-47C4-ABBA-287BD638067A}">
          <p14:sldIdLst>
            <p14:sldId id="439"/>
          </p14:sldIdLst>
        </p14:section>
      </p14:sectionLst>
    </p:ext>
    <p:ext uri="{EFAFB233-063F-42B5-8137-9DF3F51BA10A}">
      <p15:sldGuideLst xmlns:p15="http://schemas.microsoft.com/office/powerpoint/2012/main" xmlns="">
        <p15:guide id="1" orient="horz" pos="1816">
          <p15:clr>
            <a:srgbClr val="A4A3A4"/>
          </p15:clr>
        </p15:guide>
        <p15:guide id="2" orient="horz" pos="1897">
          <p15:clr>
            <a:srgbClr val="A4A3A4"/>
          </p15:clr>
        </p15:guide>
        <p15:guide id="3" orient="horz" pos="2188">
          <p15:clr>
            <a:srgbClr val="A4A3A4"/>
          </p15:clr>
        </p15:guide>
        <p15:guide id="4" orient="horz" pos="3395">
          <p15:clr>
            <a:srgbClr val="A4A3A4"/>
          </p15:clr>
        </p15:guide>
        <p15:guide id="5" orient="horz" pos="2860">
          <p15:clr>
            <a:srgbClr val="A4A3A4"/>
          </p15:clr>
        </p15:guide>
        <p15:guide id="6" orient="horz" pos="2780">
          <p15:clr>
            <a:srgbClr val="A4A3A4"/>
          </p15:clr>
        </p15:guide>
        <p15:guide id="7" pos="1020">
          <p15:clr>
            <a:srgbClr val="A4A3A4"/>
          </p15:clr>
        </p15:guide>
        <p15:guide id="8" pos="3114">
          <p15:clr>
            <a:srgbClr val="A4A3A4"/>
          </p15:clr>
        </p15:guide>
        <p15:guide id="9" pos="4958">
          <p15:clr>
            <a:srgbClr val="A4A3A4"/>
          </p15:clr>
        </p15:guide>
        <p15:guide id="10" pos="4114">
          <p15:clr>
            <a:srgbClr val="A4A3A4"/>
          </p15:clr>
        </p15:guide>
      </p15:sldGuideLst>
    </p:ext>
    <p:ext uri="{2D200454-40CA-4A62-9FC3-DE9A4176ACB9}">
      <p15:notesGuideLst xmlns:p15="http://schemas.microsoft.com/office/powerpoint/2012/main" xmlns="">
        <p15:guide id="1" orient="horz" pos="3006">
          <p15:clr>
            <a:srgbClr val="A4A3A4"/>
          </p15:clr>
        </p15:guide>
        <p15:guide id="2" pos="212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un-Yun Chung" initials="YYC"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EC4"/>
    <a:srgbClr val="0971CE"/>
    <a:srgbClr val="68D0EC"/>
    <a:srgbClr val="000000"/>
    <a:srgbClr val="00437A"/>
    <a:srgbClr val="61BFDC"/>
    <a:srgbClr val="74D1EA"/>
    <a:srgbClr val="E6E6E6"/>
    <a:srgbClr val="FFFFFF"/>
    <a:srgbClr val="5698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70" autoAdjust="0"/>
    <p:restoredTop sz="86410" autoAdjust="0"/>
  </p:normalViewPr>
  <p:slideViewPr>
    <p:cSldViewPr snapToGrid="0" snapToObjects="1">
      <p:cViewPr>
        <p:scale>
          <a:sx n="100" d="100"/>
          <a:sy n="100" d="100"/>
        </p:scale>
        <p:origin x="-1290" y="-426"/>
      </p:cViewPr>
      <p:guideLst>
        <p:guide orient="horz" pos="1816"/>
        <p:guide orient="horz" pos="1897"/>
        <p:guide orient="horz" pos="2188"/>
        <p:guide orient="horz" pos="3395"/>
        <p:guide orient="horz" pos="2860"/>
        <p:guide orient="horz" pos="2780"/>
        <p:guide pos="1020"/>
        <p:guide pos="3114"/>
        <p:guide pos="4958"/>
        <p:guide pos="4114"/>
      </p:guideLst>
    </p:cSldViewPr>
  </p:slideViewPr>
  <p:outlineViewPr>
    <p:cViewPr>
      <p:scale>
        <a:sx n="100" d="100"/>
        <a:sy n="100" d="100"/>
      </p:scale>
      <p:origin x="0" y="-82320"/>
    </p:cViewPr>
  </p:outlineViewPr>
  <p:notesTextViewPr>
    <p:cViewPr>
      <p:scale>
        <a:sx n="1" d="1"/>
        <a:sy n="1" d="1"/>
      </p:scale>
      <p:origin x="0" y="0"/>
    </p:cViewPr>
  </p:notesTextViewPr>
  <p:sorterViewPr>
    <p:cViewPr>
      <p:scale>
        <a:sx n="91" d="100"/>
        <a:sy n="91" d="100"/>
      </p:scale>
      <p:origin x="0" y="0"/>
    </p:cViewPr>
  </p:sorterViewPr>
  <p:notesViewPr>
    <p:cSldViewPr snapToGrid="0" snapToObjects="1">
      <p:cViewPr varScale="1">
        <p:scale>
          <a:sx n="52" d="100"/>
          <a:sy n="52" d="100"/>
        </p:scale>
        <p:origin x="1860" y="60"/>
      </p:cViewPr>
      <p:guideLst>
        <p:guide orient="horz" pos="3006"/>
        <p:guide pos="2121"/>
      </p:guideLst>
    </p:cSldViewPr>
  </p:notes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___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___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___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___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___5.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___6.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___10.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2124565079425826"/>
          <c:y val="4.9891644900319672E-2"/>
          <c:w val="0.73798249787210635"/>
          <c:h val="0.79122260141211176"/>
        </c:manualLayout>
      </c:layout>
      <c:barChart>
        <c:barDir val="col"/>
        <c:grouping val="clustered"/>
        <c:varyColors val="0"/>
        <c:ser>
          <c:idx val="0"/>
          <c:order val="0"/>
          <c:invertIfNegative val="0"/>
          <c:dPt>
            <c:idx val="0"/>
            <c:invertIfNegative val="0"/>
            <c:bubble3D val="0"/>
            <c:spPr>
              <a:solidFill>
                <a:srgbClr val="61C5DC"/>
              </a:solidFill>
            </c:spPr>
          </c:dPt>
          <c:dPt>
            <c:idx val="1"/>
            <c:invertIfNegative val="0"/>
            <c:bubble3D val="0"/>
            <c:spPr>
              <a:solidFill>
                <a:srgbClr val="046EC4"/>
              </a:solidFill>
            </c:spPr>
          </c:dPt>
          <c:dLbls>
            <c:dLbl>
              <c:idx val="0"/>
              <c:layout>
                <c:manualLayout>
                  <c:x val="-1.0148032785828062E-2"/>
                  <c:y val="1.1413509751958966E-2"/>
                </c:manualLayout>
              </c:layout>
              <c:showLegendKey val="0"/>
              <c:showVal val="1"/>
              <c:showCatName val="0"/>
              <c:showSerName val="0"/>
              <c:showPercent val="0"/>
              <c:showBubbleSize val="0"/>
            </c:dLbl>
            <c:dLbl>
              <c:idx val="1"/>
              <c:layout>
                <c:manualLayout>
                  <c:x val="-1.6395009898946832E-2"/>
                  <c:y val="2.0177562550443905E-2"/>
                </c:manualLayout>
              </c:layout>
              <c:spPr/>
              <c:txPr>
                <a:bodyPr/>
                <a:lstStyle/>
                <a:p>
                  <a:pPr>
                    <a:defRPr sz="2000" b="1"/>
                  </a:pPr>
                  <a:endParaRPr lang="zh-TW"/>
                </a:p>
              </c:txPr>
              <c:showLegendKey val="0"/>
              <c:showVal val="1"/>
              <c:showCatName val="0"/>
              <c:showSerName val="0"/>
              <c:showPercent val="0"/>
              <c:showBubbleSize val="0"/>
            </c:dLbl>
            <c:txPr>
              <a:bodyPr/>
              <a:lstStyle/>
              <a:p>
                <a:pPr>
                  <a:defRPr sz="2000"/>
                </a:pPr>
                <a:endParaRPr lang="zh-TW"/>
              </a:p>
            </c:txPr>
            <c:showLegendKey val="0"/>
            <c:showVal val="1"/>
            <c:showCatName val="0"/>
            <c:showSerName val="0"/>
            <c:showPercent val="0"/>
            <c:showBubbleSize val="0"/>
            <c:showLeaderLines val="0"/>
          </c:dLbls>
          <c:cat>
            <c:strRef>
              <c:f>圖表!$R$23:$S$23</c:f>
              <c:strCache>
                <c:ptCount val="2"/>
                <c:pt idx="0">
                  <c:v>Ytd 23</c:v>
                </c:pt>
                <c:pt idx="1">
                  <c:v>Ytd 24</c:v>
                </c:pt>
              </c:strCache>
            </c:strRef>
          </c:cat>
          <c:val>
            <c:numRef>
              <c:f>圖表!$R$24:$S$24</c:f>
              <c:numCache>
                <c:formatCode>#,##0_ </c:formatCode>
                <c:ptCount val="2"/>
                <c:pt idx="0">
                  <c:v>7061220</c:v>
                </c:pt>
                <c:pt idx="1">
                  <c:v>8574740</c:v>
                </c:pt>
              </c:numCache>
            </c:numRef>
          </c:val>
        </c:ser>
        <c:dLbls>
          <c:showLegendKey val="0"/>
          <c:showVal val="0"/>
          <c:showCatName val="0"/>
          <c:showSerName val="0"/>
          <c:showPercent val="0"/>
          <c:showBubbleSize val="0"/>
        </c:dLbls>
        <c:gapWidth val="38"/>
        <c:overlap val="100"/>
        <c:axId val="178610176"/>
        <c:axId val="138420224"/>
      </c:barChart>
      <c:catAx>
        <c:axId val="178610176"/>
        <c:scaling>
          <c:orientation val="minMax"/>
        </c:scaling>
        <c:delete val="0"/>
        <c:axPos val="b"/>
        <c:majorTickMark val="out"/>
        <c:minorTickMark val="none"/>
        <c:tickLblPos val="nextTo"/>
        <c:spPr>
          <a:ln>
            <a:noFill/>
          </a:ln>
        </c:spPr>
        <c:txPr>
          <a:bodyPr/>
          <a:lstStyle/>
          <a:p>
            <a:pPr>
              <a:defRPr sz="2000" b="1"/>
            </a:pPr>
            <a:endParaRPr lang="zh-TW"/>
          </a:p>
        </c:txPr>
        <c:crossAx val="138420224"/>
        <c:crosses val="autoZero"/>
        <c:auto val="1"/>
        <c:lblAlgn val="ctr"/>
        <c:lblOffset val="0"/>
        <c:tickLblSkip val="1"/>
        <c:noMultiLvlLbl val="0"/>
      </c:catAx>
      <c:valAx>
        <c:axId val="138420224"/>
        <c:scaling>
          <c:orientation val="minMax"/>
          <c:max val="9000000"/>
          <c:min val="4000000"/>
        </c:scaling>
        <c:delete val="0"/>
        <c:axPos val="l"/>
        <c:majorGridlines>
          <c:spPr>
            <a:ln>
              <a:solidFill>
                <a:schemeClr val="accent1"/>
              </a:solidFill>
            </a:ln>
          </c:spPr>
        </c:majorGridlines>
        <c:numFmt formatCode="#,##0_ " sourceLinked="1"/>
        <c:majorTickMark val="out"/>
        <c:minorTickMark val="none"/>
        <c:tickLblPos val="nextTo"/>
        <c:spPr>
          <a:ln>
            <a:noFill/>
          </a:ln>
        </c:spPr>
        <c:txPr>
          <a:bodyPr/>
          <a:lstStyle/>
          <a:p>
            <a:pPr>
              <a:defRPr sz="2000" b="1"/>
            </a:pPr>
            <a:endParaRPr lang="zh-TW"/>
          </a:p>
        </c:txPr>
        <c:crossAx val="178610176"/>
        <c:crosses val="autoZero"/>
        <c:crossBetween val="between"/>
        <c:majorUnit val="1000000"/>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8638473315835521"/>
          <c:y val="7.4878626982414612E-2"/>
          <c:w val="0.77750415573053366"/>
          <c:h val="0.82240165093167783"/>
        </c:manualLayout>
      </c:layout>
      <c:barChart>
        <c:barDir val="col"/>
        <c:grouping val="clustered"/>
        <c:varyColors val="0"/>
        <c:ser>
          <c:idx val="0"/>
          <c:order val="0"/>
          <c:invertIfNegative val="0"/>
          <c:dPt>
            <c:idx val="0"/>
            <c:invertIfNegative val="0"/>
            <c:bubble3D val="0"/>
            <c:spPr>
              <a:solidFill>
                <a:srgbClr val="61C5DC"/>
              </a:solidFill>
            </c:spPr>
          </c:dPt>
          <c:dPt>
            <c:idx val="1"/>
            <c:invertIfNegative val="0"/>
            <c:bubble3D val="0"/>
            <c:spPr>
              <a:solidFill>
                <a:srgbClr val="61C5DC"/>
              </a:solidFill>
            </c:spPr>
          </c:dPt>
          <c:dPt>
            <c:idx val="2"/>
            <c:invertIfNegative val="0"/>
            <c:bubble3D val="0"/>
            <c:spPr>
              <a:solidFill>
                <a:srgbClr val="046EC4"/>
              </a:solidFill>
            </c:spPr>
          </c:dPt>
          <c:dLbls>
            <c:dLbl>
              <c:idx val="0"/>
              <c:layout>
                <c:manualLayout>
                  <c:x val="2.9757412638941761E-3"/>
                  <c:y val="1.4735252096791747E-2"/>
                </c:manualLayout>
              </c:layout>
              <c:showLegendKey val="0"/>
              <c:showVal val="1"/>
              <c:showCatName val="0"/>
              <c:showSerName val="0"/>
              <c:showPercent val="0"/>
              <c:showBubbleSize val="0"/>
            </c:dLbl>
            <c:dLbl>
              <c:idx val="1"/>
              <c:layout>
                <c:manualLayout>
                  <c:x val="7.8357253689344819E-3"/>
                  <c:y val="-1.2901014237872783E-2"/>
                </c:manualLayout>
              </c:layout>
              <c:showLegendKey val="0"/>
              <c:showVal val="1"/>
              <c:showCatName val="0"/>
              <c:showSerName val="0"/>
              <c:showPercent val="0"/>
              <c:showBubbleSize val="0"/>
            </c:dLbl>
            <c:dLbl>
              <c:idx val="2"/>
              <c:layout>
                <c:manualLayout>
                  <c:x val="1.8087041445401858E-3"/>
                  <c:y val="8.0089530092536006E-3"/>
                </c:manualLayout>
              </c:layout>
              <c:spPr/>
              <c:txPr>
                <a:bodyPr/>
                <a:lstStyle/>
                <a:p>
                  <a:pPr>
                    <a:defRPr sz="2000" b="1" baseline="0"/>
                  </a:pPr>
                  <a:endParaRPr lang="zh-TW"/>
                </a:p>
              </c:txPr>
              <c:showLegendKey val="0"/>
              <c:showVal val="1"/>
              <c:showCatName val="0"/>
              <c:showSerName val="0"/>
              <c:showPercent val="0"/>
              <c:showBubbleSize val="0"/>
            </c:dLbl>
            <c:txPr>
              <a:bodyPr/>
              <a:lstStyle/>
              <a:p>
                <a:pPr>
                  <a:defRPr sz="2000" baseline="0"/>
                </a:pPr>
                <a:endParaRPr lang="zh-TW"/>
              </a:p>
            </c:txPr>
            <c:showLegendKey val="0"/>
            <c:showVal val="1"/>
            <c:showCatName val="0"/>
            <c:showSerName val="0"/>
            <c:showPercent val="0"/>
            <c:showBubbleSize val="0"/>
            <c:showLeaderLines val="0"/>
          </c:dLbls>
          <c:cat>
            <c:strRef>
              <c:f>圖表!$K$23:$M$23</c:f>
              <c:strCache>
                <c:ptCount val="3"/>
                <c:pt idx="0">
                  <c:v>2Q23</c:v>
                </c:pt>
                <c:pt idx="1">
                  <c:v>1Q24</c:v>
                </c:pt>
                <c:pt idx="2">
                  <c:v>2Q24</c:v>
                </c:pt>
              </c:strCache>
            </c:strRef>
          </c:cat>
          <c:val>
            <c:numRef>
              <c:f>圖表!$K$24:$M$24</c:f>
              <c:numCache>
                <c:formatCode>#,##0_ </c:formatCode>
                <c:ptCount val="3"/>
                <c:pt idx="0">
                  <c:v>3740938</c:v>
                </c:pt>
                <c:pt idx="1">
                  <c:v>4030790</c:v>
                </c:pt>
                <c:pt idx="2">
                  <c:v>4543950</c:v>
                </c:pt>
              </c:numCache>
            </c:numRef>
          </c:val>
        </c:ser>
        <c:dLbls>
          <c:showLegendKey val="0"/>
          <c:showVal val="0"/>
          <c:showCatName val="0"/>
          <c:showSerName val="0"/>
          <c:showPercent val="0"/>
          <c:showBubbleSize val="0"/>
        </c:dLbls>
        <c:gapWidth val="150"/>
        <c:axId val="178845184"/>
        <c:axId val="138353984"/>
      </c:barChart>
      <c:catAx>
        <c:axId val="178845184"/>
        <c:scaling>
          <c:orientation val="minMax"/>
        </c:scaling>
        <c:delete val="0"/>
        <c:axPos val="b"/>
        <c:majorTickMark val="out"/>
        <c:minorTickMark val="none"/>
        <c:tickLblPos val="nextTo"/>
        <c:spPr>
          <a:ln>
            <a:noFill/>
          </a:ln>
        </c:spPr>
        <c:txPr>
          <a:bodyPr/>
          <a:lstStyle/>
          <a:p>
            <a:pPr>
              <a:defRPr sz="2000" b="1" baseline="0"/>
            </a:pPr>
            <a:endParaRPr lang="zh-TW"/>
          </a:p>
        </c:txPr>
        <c:crossAx val="138353984"/>
        <c:crosses val="autoZero"/>
        <c:auto val="1"/>
        <c:lblAlgn val="ctr"/>
        <c:lblOffset val="100"/>
        <c:noMultiLvlLbl val="0"/>
      </c:catAx>
      <c:valAx>
        <c:axId val="138353984"/>
        <c:scaling>
          <c:orientation val="minMax"/>
          <c:max val="4600000"/>
          <c:min val="2100000"/>
        </c:scaling>
        <c:delete val="0"/>
        <c:axPos val="l"/>
        <c:majorGridlines>
          <c:spPr>
            <a:ln>
              <a:solidFill>
                <a:schemeClr val="accent1"/>
              </a:solidFill>
            </a:ln>
          </c:spPr>
        </c:majorGridlines>
        <c:numFmt formatCode="#,##0_ " sourceLinked="1"/>
        <c:majorTickMark val="out"/>
        <c:minorTickMark val="none"/>
        <c:tickLblPos val="nextTo"/>
        <c:spPr>
          <a:ln>
            <a:noFill/>
          </a:ln>
        </c:spPr>
        <c:txPr>
          <a:bodyPr/>
          <a:lstStyle/>
          <a:p>
            <a:pPr>
              <a:defRPr sz="2000" b="1" baseline="0"/>
            </a:pPr>
            <a:endParaRPr lang="zh-TW"/>
          </a:p>
        </c:txPr>
        <c:crossAx val="178845184"/>
        <c:crosses val="autoZero"/>
        <c:crossBetween val="between"/>
        <c:majorUnit val="500000"/>
      </c:valAx>
    </c:plotArea>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cked"/>
        <c:varyColors val="0"/>
        <c:ser>
          <c:idx val="0"/>
          <c:order val="0"/>
          <c:tx>
            <c:strRef>
              <c:f>圖表!$J$43</c:f>
              <c:strCache>
                <c:ptCount val="1"/>
                <c:pt idx="0">
                  <c:v>毛利率</c:v>
                </c:pt>
              </c:strCache>
            </c:strRef>
          </c:tx>
          <c:dLbls>
            <c:dLbl>
              <c:idx val="0"/>
              <c:layout>
                <c:manualLayout>
                  <c:x val="-0.13028617776494744"/>
                  <c:y val="6.5975921919788766E-2"/>
                </c:manualLayout>
              </c:layout>
              <c:showLegendKey val="0"/>
              <c:showVal val="1"/>
              <c:showCatName val="0"/>
              <c:showSerName val="0"/>
              <c:showPercent val="0"/>
              <c:showBubbleSize val="0"/>
            </c:dLbl>
            <c:dLbl>
              <c:idx val="1"/>
              <c:layout>
                <c:manualLayout>
                  <c:x val="-2.8400147792351747E-3"/>
                  <c:y val="4.6675373603238306E-2"/>
                </c:manualLayout>
              </c:layout>
              <c:spPr/>
              <c:txPr>
                <a:bodyPr/>
                <a:lstStyle/>
                <a:p>
                  <a:pPr>
                    <a:defRPr sz="2000" b="1" baseline="0"/>
                  </a:pPr>
                  <a:endParaRPr lang="zh-TW"/>
                </a:p>
              </c:txPr>
              <c:showLegendKey val="0"/>
              <c:showVal val="1"/>
              <c:showCatName val="0"/>
              <c:showSerName val="0"/>
              <c:showPercent val="0"/>
              <c:showBubbleSize val="0"/>
            </c:dLbl>
            <c:txPr>
              <a:bodyPr/>
              <a:lstStyle/>
              <a:p>
                <a:pPr>
                  <a:defRPr sz="2000" b="0" baseline="0"/>
                </a:pPr>
                <a:endParaRPr lang="zh-TW"/>
              </a:p>
            </c:txPr>
            <c:showLegendKey val="0"/>
            <c:showVal val="1"/>
            <c:showCatName val="0"/>
            <c:showSerName val="0"/>
            <c:showPercent val="0"/>
            <c:showBubbleSize val="0"/>
            <c:showLeaderLines val="0"/>
          </c:dLbls>
          <c:cat>
            <c:strRef>
              <c:f>圖表!$K$42:$L$42</c:f>
              <c:strCache>
                <c:ptCount val="2"/>
                <c:pt idx="0">
                  <c:v>Ytd 23</c:v>
                </c:pt>
                <c:pt idx="1">
                  <c:v>Ytd 24</c:v>
                </c:pt>
              </c:strCache>
            </c:strRef>
          </c:cat>
          <c:val>
            <c:numRef>
              <c:f>圖表!$K$43:$L$43</c:f>
              <c:numCache>
                <c:formatCode>0.00%</c:formatCode>
                <c:ptCount val="2"/>
                <c:pt idx="0">
                  <c:v>4.5550202372961049E-2</c:v>
                </c:pt>
                <c:pt idx="1">
                  <c:v>5.4626379342114166E-2</c:v>
                </c:pt>
              </c:numCache>
            </c:numRef>
          </c:val>
          <c:smooth val="0"/>
        </c:ser>
        <c:dLbls>
          <c:showLegendKey val="0"/>
          <c:showVal val="0"/>
          <c:showCatName val="0"/>
          <c:showSerName val="0"/>
          <c:showPercent val="0"/>
          <c:showBubbleSize val="0"/>
        </c:dLbls>
        <c:marker val="1"/>
        <c:smooth val="0"/>
        <c:axId val="219929600"/>
        <c:axId val="138426560"/>
      </c:lineChart>
      <c:catAx>
        <c:axId val="219929600"/>
        <c:scaling>
          <c:orientation val="minMax"/>
        </c:scaling>
        <c:delete val="0"/>
        <c:axPos val="b"/>
        <c:numFmt formatCode="General" sourceLinked="1"/>
        <c:majorTickMark val="out"/>
        <c:minorTickMark val="none"/>
        <c:tickLblPos val="nextTo"/>
        <c:spPr>
          <a:ln>
            <a:solidFill>
              <a:schemeClr val="accent1"/>
            </a:solidFill>
          </a:ln>
        </c:spPr>
        <c:txPr>
          <a:bodyPr/>
          <a:lstStyle/>
          <a:p>
            <a:pPr>
              <a:defRPr sz="2000" b="1" i="0" baseline="0"/>
            </a:pPr>
            <a:endParaRPr lang="zh-TW"/>
          </a:p>
        </c:txPr>
        <c:crossAx val="138426560"/>
        <c:crosses val="autoZero"/>
        <c:auto val="1"/>
        <c:lblAlgn val="ctr"/>
        <c:lblOffset val="100"/>
        <c:noMultiLvlLbl val="0"/>
      </c:catAx>
      <c:valAx>
        <c:axId val="138426560"/>
        <c:scaling>
          <c:orientation val="minMax"/>
          <c:max val="5.5000000000000007E-2"/>
          <c:min val="4.0000000000000008E-2"/>
        </c:scaling>
        <c:delete val="0"/>
        <c:axPos val="l"/>
        <c:majorGridlines>
          <c:spPr>
            <a:ln>
              <a:solidFill>
                <a:schemeClr val="accent1"/>
              </a:solidFill>
            </a:ln>
          </c:spPr>
        </c:majorGridlines>
        <c:numFmt formatCode="0.00%" sourceLinked="1"/>
        <c:majorTickMark val="out"/>
        <c:minorTickMark val="none"/>
        <c:tickLblPos val="nextTo"/>
        <c:spPr>
          <a:ln>
            <a:noFill/>
          </a:ln>
        </c:spPr>
        <c:txPr>
          <a:bodyPr/>
          <a:lstStyle/>
          <a:p>
            <a:pPr>
              <a:defRPr sz="2000" b="1" i="0" baseline="0"/>
            </a:pPr>
            <a:endParaRPr lang="zh-TW"/>
          </a:p>
        </c:txPr>
        <c:crossAx val="219929600"/>
        <c:crosses val="autoZero"/>
        <c:crossBetween val="between"/>
        <c:majorUnit val="3.0000000000000009E-3"/>
      </c:valAx>
      <c:spPr>
        <a:ln>
          <a:noFill/>
        </a:ln>
      </c:spPr>
    </c:plotArea>
    <c:plotVisOnly val="1"/>
    <c:dispBlanksAs val="zero"/>
    <c:showDLblsOverMax val="0"/>
  </c:chart>
  <c:spPr>
    <a:ln>
      <a:no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174562554680665"/>
          <c:y val="8.1195278578761576E-2"/>
          <c:w val="0.83658770778652669"/>
          <c:h val="0.80741971362379339"/>
        </c:manualLayout>
      </c:layout>
      <c:lineChart>
        <c:grouping val="standard"/>
        <c:varyColors val="0"/>
        <c:ser>
          <c:idx val="0"/>
          <c:order val="0"/>
          <c:dLbls>
            <c:dLbl>
              <c:idx val="0"/>
              <c:layout>
                <c:manualLayout>
                  <c:x val="-7.6342649379746302E-2"/>
                  <c:y val="6.1836359452520424E-2"/>
                </c:manualLayout>
              </c:layout>
              <c:showLegendKey val="0"/>
              <c:showVal val="1"/>
              <c:showCatName val="0"/>
              <c:showSerName val="0"/>
              <c:showPercent val="0"/>
              <c:showBubbleSize val="0"/>
            </c:dLbl>
            <c:dLbl>
              <c:idx val="1"/>
              <c:layout>
                <c:manualLayout>
                  <c:x val="-0.15417431284851027"/>
                  <c:y val="-6.9011329341498492E-4"/>
                </c:manualLayout>
              </c:layout>
              <c:showLegendKey val="0"/>
              <c:showVal val="1"/>
              <c:showCatName val="0"/>
              <c:showSerName val="0"/>
              <c:showPercent val="0"/>
              <c:showBubbleSize val="0"/>
            </c:dLbl>
            <c:dLbl>
              <c:idx val="2"/>
              <c:layout>
                <c:manualLayout>
                  <c:x val="-4.8224416465133167E-2"/>
                  <c:y val="6.5238341943738856E-2"/>
                </c:manualLayout>
              </c:layout>
              <c:spPr/>
              <c:txPr>
                <a:bodyPr/>
                <a:lstStyle/>
                <a:p>
                  <a:pPr>
                    <a:defRPr sz="2000" b="1" baseline="0"/>
                  </a:pPr>
                  <a:endParaRPr lang="zh-TW"/>
                </a:p>
              </c:txPr>
              <c:showLegendKey val="0"/>
              <c:showVal val="1"/>
              <c:showCatName val="0"/>
              <c:showSerName val="0"/>
              <c:showPercent val="0"/>
              <c:showBubbleSize val="0"/>
            </c:dLbl>
            <c:txPr>
              <a:bodyPr/>
              <a:lstStyle/>
              <a:p>
                <a:pPr>
                  <a:defRPr sz="2000" baseline="0"/>
                </a:pPr>
                <a:endParaRPr lang="zh-TW"/>
              </a:p>
            </c:txPr>
            <c:showLegendKey val="0"/>
            <c:showVal val="1"/>
            <c:showCatName val="0"/>
            <c:showSerName val="0"/>
            <c:showPercent val="0"/>
            <c:showBubbleSize val="0"/>
            <c:showLeaderLines val="0"/>
          </c:dLbls>
          <c:cat>
            <c:strRef>
              <c:f>圖表!$B$42:$D$42</c:f>
              <c:strCache>
                <c:ptCount val="3"/>
                <c:pt idx="0">
                  <c:v>2Q23</c:v>
                </c:pt>
                <c:pt idx="1">
                  <c:v>1Q24</c:v>
                </c:pt>
                <c:pt idx="2">
                  <c:v>2Q24</c:v>
                </c:pt>
              </c:strCache>
            </c:strRef>
          </c:cat>
          <c:val>
            <c:numRef>
              <c:f>圖表!$B$43:$D$43</c:f>
              <c:numCache>
                <c:formatCode>0.00%</c:formatCode>
                <c:ptCount val="3"/>
                <c:pt idx="0">
                  <c:v>3.2183639504316831E-2</c:v>
                </c:pt>
                <c:pt idx="1">
                  <c:v>5.3397224861627623E-2</c:v>
                </c:pt>
                <c:pt idx="2">
                  <c:v>5.5716722235059808E-2</c:v>
                </c:pt>
              </c:numCache>
            </c:numRef>
          </c:val>
          <c:smooth val="0"/>
        </c:ser>
        <c:dLbls>
          <c:showLegendKey val="0"/>
          <c:showVal val="0"/>
          <c:showCatName val="0"/>
          <c:showSerName val="0"/>
          <c:showPercent val="0"/>
          <c:showBubbleSize val="0"/>
        </c:dLbls>
        <c:marker val="1"/>
        <c:smooth val="0"/>
        <c:axId val="255143424"/>
        <c:axId val="205385088"/>
      </c:lineChart>
      <c:catAx>
        <c:axId val="255143424"/>
        <c:scaling>
          <c:orientation val="minMax"/>
        </c:scaling>
        <c:delete val="0"/>
        <c:axPos val="b"/>
        <c:majorTickMark val="out"/>
        <c:minorTickMark val="none"/>
        <c:tickLblPos val="nextTo"/>
        <c:spPr>
          <a:ln>
            <a:solidFill>
              <a:schemeClr val="accent1"/>
            </a:solidFill>
          </a:ln>
        </c:spPr>
        <c:txPr>
          <a:bodyPr/>
          <a:lstStyle/>
          <a:p>
            <a:pPr>
              <a:defRPr sz="2000" b="1" i="0" baseline="0"/>
            </a:pPr>
            <a:endParaRPr lang="zh-TW"/>
          </a:p>
        </c:txPr>
        <c:crossAx val="205385088"/>
        <c:crosses val="autoZero"/>
        <c:auto val="1"/>
        <c:lblAlgn val="ctr"/>
        <c:lblOffset val="100"/>
        <c:noMultiLvlLbl val="0"/>
      </c:catAx>
      <c:valAx>
        <c:axId val="205385088"/>
        <c:scaling>
          <c:orientation val="minMax"/>
          <c:max val="5.6000000000000008E-2"/>
          <c:min val="2.6000000000000006E-2"/>
        </c:scaling>
        <c:delete val="0"/>
        <c:axPos val="l"/>
        <c:majorGridlines>
          <c:spPr>
            <a:ln>
              <a:solidFill>
                <a:schemeClr val="accent1"/>
              </a:solidFill>
            </a:ln>
          </c:spPr>
        </c:majorGridlines>
        <c:numFmt formatCode="0.00%" sourceLinked="1"/>
        <c:majorTickMark val="out"/>
        <c:minorTickMark val="none"/>
        <c:tickLblPos val="nextTo"/>
        <c:spPr>
          <a:ln>
            <a:noFill/>
          </a:ln>
        </c:spPr>
        <c:txPr>
          <a:bodyPr/>
          <a:lstStyle/>
          <a:p>
            <a:pPr>
              <a:defRPr sz="2000" b="1" i="0" baseline="0"/>
            </a:pPr>
            <a:endParaRPr lang="zh-TW"/>
          </a:p>
        </c:txPr>
        <c:crossAx val="255143424"/>
        <c:crosses val="autoZero"/>
        <c:crossBetween val="between"/>
        <c:majorUnit val="6.0000000000000019E-3"/>
      </c:valAx>
      <c:spPr>
        <a:ln>
          <a:noFill/>
        </a:ln>
      </c:spPr>
    </c:plotArea>
    <c:plotVisOnly val="1"/>
    <c:dispBlanksAs val="gap"/>
    <c:showDLblsOverMax val="0"/>
  </c:chart>
  <c:spPr>
    <a:ln>
      <a:no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074659489549724"/>
          <c:y val="7.1324409448818918E-2"/>
          <c:w val="0.83004212509553688"/>
          <c:h val="0.78948897637795279"/>
        </c:manualLayout>
      </c:layout>
      <c:barChart>
        <c:barDir val="col"/>
        <c:grouping val="clustered"/>
        <c:varyColors val="0"/>
        <c:ser>
          <c:idx val="0"/>
          <c:order val="0"/>
          <c:tx>
            <c:strRef>
              <c:f>圖表!$A$65</c:f>
              <c:strCache>
                <c:ptCount val="1"/>
                <c:pt idx="0">
                  <c:v>EPS</c:v>
                </c:pt>
              </c:strCache>
            </c:strRef>
          </c:tx>
          <c:invertIfNegative val="0"/>
          <c:dPt>
            <c:idx val="0"/>
            <c:invertIfNegative val="0"/>
            <c:bubble3D val="0"/>
            <c:spPr>
              <a:solidFill>
                <a:srgbClr val="61C5DC"/>
              </a:solidFill>
            </c:spPr>
          </c:dPt>
          <c:dPt>
            <c:idx val="1"/>
            <c:invertIfNegative val="0"/>
            <c:bubble3D val="0"/>
            <c:spPr>
              <a:solidFill>
                <a:srgbClr val="046EC4"/>
              </a:solidFill>
            </c:spPr>
          </c:dPt>
          <c:dLbls>
            <c:dLbl>
              <c:idx val="0"/>
              <c:layout>
                <c:manualLayout>
                  <c:x val="-6.48111654762941E-3"/>
                  <c:y val="-1.3333333333333334E-2"/>
                </c:manualLayout>
              </c:layout>
              <c:showLegendKey val="0"/>
              <c:showVal val="1"/>
              <c:showCatName val="0"/>
              <c:showSerName val="0"/>
              <c:showPercent val="0"/>
              <c:showBubbleSize val="0"/>
            </c:dLbl>
            <c:dLbl>
              <c:idx val="1"/>
              <c:layout>
                <c:manualLayout>
                  <c:x val="0"/>
                  <c:y val="2.3333333333333324E-2"/>
                </c:manualLayout>
              </c:layout>
              <c:spPr/>
              <c:txPr>
                <a:bodyPr/>
                <a:lstStyle/>
                <a:p>
                  <a:pPr>
                    <a:defRPr sz="2000" b="1" baseline="0"/>
                  </a:pPr>
                  <a:endParaRPr lang="zh-TW"/>
                </a:p>
              </c:txPr>
              <c:showLegendKey val="0"/>
              <c:showVal val="1"/>
              <c:showCatName val="0"/>
              <c:showSerName val="0"/>
              <c:showPercent val="0"/>
              <c:showBubbleSize val="0"/>
            </c:dLbl>
            <c:txPr>
              <a:bodyPr/>
              <a:lstStyle/>
              <a:p>
                <a:pPr>
                  <a:defRPr sz="2000" b="0" baseline="0"/>
                </a:pPr>
                <a:endParaRPr lang="zh-TW"/>
              </a:p>
            </c:txPr>
            <c:showLegendKey val="0"/>
            <c:showVal val="1"/>
            <c:showCatName val="0"/>
            <c:showSerName val="0"/>
            <c:showPercent val="0"/>
            <c:showBubbleSize val="0"/>
            <c:showLeaderLines val="0"/>
          </c:dLbls>
          <c:cat>
            <c:strRef>
              <c:f>圖表!$B$64:$C$64</c:f>
              <c:strCache>
                <c:ptCount val="2"/>
                <c:pt idx="0">
                  <c:v>Ytd 23</c:v>
                </c:pt>
                <c:pt idx="1">
                  <c:v>Ytd 24</c:v>
                </c:pt>
              </c:strCache>
            </c:strRef>
          </c:cat>
          <c:val>
            <c:numRef>
              <c:f>圖表!$B$65:$C$65</c:f>
              <c:numCache>
                <c:formatCode>#,##0.00_ </c:formatCode>
                <c:ptCount val="2"/>
                <c:pt idx="0">
                  <c:v>0.56000000000000005</c:v>
                </c:pt>
                <c:pt idx="1">
                  <c:v>1.32</c:v>
                </c:pt>
              </c:numCache>
            </c:numRef>
          </c:val>
        </c:ser>
        <c:dLbls>
          <c:showLegendKey val="0"/>
          <c:showVal val="0"/>
          <c:showCatName val="0"/>
          <c:showSerName val="0"/>
          <c:showPercent val="0"/>
          <c:showBubbleSize val="0"/>
        </c:dLbls>
        <c:gapWidth val="150"/>
        <c:axId val="255262720"/>
        <c:axId val="178972352"/>
      </c:barChart>
      <c:catAx>
        <c:axId val="255262720"/>
        <c:scaling>
          <c:orientation val="minMax"/>
        </c:scaling>
        <c:delete val="0"/>
        <c:axPos val="b"/>
        <c:numFmt formatCode="General" sourceLinked="1"/>
        <c:majorTickMark val="out"/>
        <c:minorTickMark val="none"/>
        <c:tickLblPos val="nextTo"/>
        <c:spPr>
          <a:ln>
            <a:noFill/>
          </a:ln>
        </c:spPr>
        <c:txPr>
          <a:bodyPr/>
          <a:lstStyle/>
          <a:p>
            <a:pPr>
              <a:defRPr sz="2000" b="1" i="0" baseline="0"/>
            </a:pPr>
            <a:endParaRPr lang="zh-TW"/>
          </a:p>
        </c:txPr>
        <c:crossAx val="178972352"/>
        <c:crosses val="autoZero"/>
        <c:auto val="1"/>
        <c:lblAlgn val="ctr"/>
        <c:lblOffset val="0"/>
        <c:noMultiLvlLbl val="0"/>
      </c:catAx>
      <c:valAx>
        <c:axId val="178972352"/>
        <c:scaling>
          <c:orientation val="minMax"/>
          <c:max val="1.4"/>
          <c:min val="0.4"/>
        </c:scaling>
        <c:delete val="0"/>
        <c:axPos val="l"/>
        <c:majorGridlines>
          <c:spPr>
            <a:ln>
              <a:solidFill>
                <a:schemeClr val="accent1"/>
              </a:solidFill>
            </a:ln>
          </c:spPr>
        </c:majorGridlines>
        <c:numFmt formatCode="#,##0.00_ " sourceLinked="1"/>
        <c:majorTickMark val="out"/>
        <c:minorTickMark val="none"/>
        <c:tickLblPos val="nextTo"/>
        <c:spPr>
          <a:ln>
            <a:noFill/>
          </a:ln>
        </c:spPr>
        <c:txPr>
          <a:bodyPr/>
          <a:lstStyle/>
          <a:p>
            <a:pPr>
              <a:defRPr sz="2000" b="1" i="0" baseline="0"/>
            </a:pPr>
            <a:endParaRPr lang="zh-TW"/>
          </a:p>
        </c:txPr>
        <c:crossAx val="255262720"/>
        <c:crosses val="autoZero"/>
        <c:crossBetween val="between"/>
        <c:majorUnit val="0.2"/>
      </c:valAx>
      <c:spPr>
        <a:noFill/>
        <a:ln w="25400">
          <a:noFill/>
        </a:ln>
      </c:spPr>
    </c:plotArea>
    <c:plotVisOnly val="1"/>
    <c:dispBlanksAs val="gap"/>
    <c:showDLblsOverMax val="0"/>
  </c:chart>
  <c:spPr>
    <a:noFill/>
    <a:ln>
      <a:noFill/>
    </a:ln>
  </c:sp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4525449115680328"/>
          <c:y val="7.9596731222585496E-2"/>
          <c:w val="0.85335148731408572"/>
          <c:h val="0.80976013414989789"/>
        </c:manualLayout>
      </c:layout>
      <c:barChart>
        <c:barDir val="col"/>
        <c:grouping val="clustered"/>
        <c:varyColors val="0"/>
        <c:ser>
          <c:idx val="0"/>
          <c:order val="0"/>
          <c:spPr>
            <a:effectLst>
              <a:outerShdw dist="38100" sx="1000" sy="1000" algn="tl" rotWithShape="0">
                <a:prstClr val="black"/>
              </a:outerShdw>
            </a:effectLst>
          </c:spPr>
          <c:invertIfNegative val="0"/>
          <c:dPt>
            <c:idx val="0"/>
            <c:invertIfNegative val="0"/>
            <c:bubble3D val="0"/>
            <c:spPr>
              <a:solidFill>
                <a:srgbClr val="61C5DC"/>
              </a:solidFill>
              <a:effectLst>
                <a:outerShdw dist="38100" sx="1000" sy="1000" algn="tl" rotWithShape="0">
                  <a:prstClr val="black"/>
                </a:outerShdw>
              </a:effectLst>
            </c:spPr>
          </c:dPt>
          <c:dPt>
            <c:idx val="1"/>
            <c:invertIfNegative val="0"/>
            <c:bubble3D val="0"/>
            <c:spPr>
              <a:solidFill>
                <a:srgbClr val="61C5DC"/>
              </a:solidFill>
              <a:effectLst>
                <a:outerShdw dist="38100" sx="1000" sy="1000" algn="tl" rotWithShape="0">
                  <a:prstClr val="black"/>
                </a:outerShdw>
              </a:effectLst>
            </c:spPr>
          </c:dPt>
          <c:dPt>
            <c:idx val="2"/>
            <c:invertIfNegative val="0"/>
            <c:bubble3D val="0"/>
            <c:spPr>
              <a:solidFill>
                <a:srgbClr val="046EC4"/>
              </a:solidFill>
              <a:effectLst>
                <a:outerShdw dist="38100" sx="1000" sy="1000" algn="tl" rotWithShape="0">
                  <a:prstClr val="black"/>
                </a:outerShdw>
              </a:effectLst>
            </c:spPr>
          </c:dPt>
          <c:dLbls>
            <c:dLbl>
              <c:idx val="0"/>
              <c:layout>
                <c:manualLayout>
                  <c:x val="-4.4135930377121234E-4"/>
                  <c:y val="8.6672078777423091E-3"/>
                </c:manualLayout>
              </c:layout>
              <c:showLegendKey val="0"/>
              <c:showVal val="1"/>
              <c:showCatName val="0"/>
              <c:showSerName val="0"/>
              <c:showPercent val="0"/>
              <c:showBubbleSize val="0"/>
            </c:dLbl>
            <c:dLbl>
              <c:idx val="1"/>
              <c:layout>
                <c:manualLayout>
                  <c:x val="-6.3081006250303891E-3"/>
                  <c:y val="2.0065417763512967E-2"/>
                </c:manualLayout>
              </c:layout>
              <c:showLegendKey val="0"/>
              <c:showVal val="1"/>
              <c:showCatName val="0"/>
              <c:showSerName val="0"/>
              <c:showPercent val="0"/>
              <c:showBubbleSize val="0"/>
            </c:dLbl>
            <c:dLbl>
              <c:idx val="2"/>
              <c:layout>
                <c:manualLayout>
                  <c:x val="-5.1290472621320386E-3"/>
                  <c:y val="1.4329594914764012E-2"/>
                </c:manualLayout>
              </c:layout>
              <c:spPr/>
              <c:txPr>
                <a:bodyPr/>
                <a:lstStyle/>
                <a:p>
                  <a:pPr>
                    <a:defRPr sz="2000" b="1" i="0" baseline="0"/>
                  </a:pPr>
                  <a:endParaRPr lang="zh-TW"/>
                </a:p>
              </c:txPr>
              <c:showLegendKey val="0"/>
              <c:showVal val="1"/>
              <c:showCatName val="0"/>
              <c:showSerName val="0"/>
              <c:showPercent val="0"/>
              <c:showBubbleSize val="0"/>
            </c:dLbl>
            <c:txPr>
              <a:bodyPr/>
              <a:lstStyle/>
              <a:p>
                <a:pPr>
                  <a:defRPr sz="2000" b="0" i="0" baseline="0"/>
                </a:pPr>
                <a:endParaRPr lang="zh-TW"/>
              </a:p>
            </c:txPr>
            <c:showLegendKey val="0"/>
            <c:showVal val="1"/>
            <c:showCatName val="0"/>
            <c:showSerName val="0"/>
            <c:showPercent val="0"/>
            <c:showBubbleSize val="0"/>
            <c:showLeaderLines val="0"/>
          </c:dLbls>
          <c:cat>
            <c:strRef>
              <c:f>圖表!$B$23:$D$23</c:f>
              <c:strCache>
                <c:ptCount val="3"/>
                <c:pt idx="0">
                  <c:v>2Q23</c:v>
                </c:pt>
                <c:pt idx="1">
                  <c:v>1Q24</c:v>
                </c:pt>
                <c:pt idx="2">
                  <c:v>2Q24</c:v>
                </c:pt>
              </c:strCache>
            </c:strRef>
          </c:cat>
          <c:val>
            <c:numRef>
              <c:f>圖表!$B$24:$D$24</c:f>
              <c:numCache>
                <c:formatCode>#,##0.00_ </c:formatCode>
                <c:ptCount val="3"/>
                <c:pt idx="0">
                  <c:v>0.18</c:v>
                </c:pt>
                <c:pt idx="1">
                  <c:v>0.57999999999999996</c:v>
                </c:pt>
                <c:pt idx="2">
                  <c:v>0.74</c:v>
                </c:pt>
              </c:numCache>
            </c:numRef>
          </c:val>
        </c:ser>
        <c:dLbls>
          <c:showLegendKey val="0"/>
          <c:showVal val="0"/>
          <c:showCatName val="0"/>
          <c:showSerName val="0"/>
          <c:showPercent val="0"/>
          <c:showBubbleSize val="0"/>
        </c:dLbls>
        <c:gapWidth val="150"/>
        <c:axId val="255326720"/>
        <c:axId val="178971776"/>
      </c:barChart>
      <c:catAx>
        <c:axId val="255326720"/>
        <c:scaling>
          <c:orientation val="minMax"/>
        </c:scaling>
        <c:delete val="0"/>
        <c:axPos val="b"/>
        <c:majorTickMark val="out"/>
        <c:minorTickMark val="none"/>
        <c:tickLblPos val="nextTo"/>
        <c:spPr>
          <a:ln>
            <a:noFill/>
          </a:ln>
        </c:spPr>
        <c:txPr>
          <a:bodyPr/>
          <a:lstStyle/>
          <a:p>
            <a:pPr>
              <a:defRPr sz="2000" b="1" i="0" baseline="0"/>
            </a:pPr>
            <a:endParaRPr lang="zh-TW"/>
          </a:p>
        </c:txPr>
        <c:crossAx val="178971776"/>
        <c:crosses val="autoZero"/>
        <c:auto val="1"/>
        <c:lblAlgn val="ctr"/>
        <c:lblOffset val="100"/>
        <c:noMultiLvlLbl val="0"/>
      </c:catAx>
      <c:valAx>
        <c:axId val="178971776"/>
        <c:scaling>
          <c:orientation val="minMax"/>
          <c:max val="0.8"/>
          <c:min val="0"/>
        </c:scaling>
        <c:delete val="0"/>
        <c:axPos val="l"/>
        <c:majorGridlines>
          <c:spPr>
            <a:ln>
              <a:solidFill>
                <a:schemeClr val="accent1"/>
              </a:solidFill>
            </a:ln>
          </c:spPr>
        </c:majorGridlines>
        <c:numFmt formatCode="#,##0.00_ " sourceLinked="1"/>
        <c:majorTickMark val="out"/>
        <c:minorTickMark val="none"/>
        <c:tickLblPos val="nextTo"/>
        <c:spPr>
          <a:ln>
            <a:noFill/>
          </a:ln>
        </c:spPr>
        <c:txPr>
          <a:bodyPr/>
          <a:lstStyle/>
          <a:p>
            <a:pPr>
              <a:defRPr sz="2000" b="1" i="0" baseline="0"/>
            </a:pPr>
            <a:endParaRPr lang="zh-TW"/>
          </a:p>
        </c:txPr>
        <c:crossAx val="255326720"/>
        <c:crosses val="autoZero"/>
        <c:crossBetween val="between"/>
        <c:majorUnit val="0.16000000000000003"/>
      </c:valAx>
      <c:spPr>
        <a:noFill/>
        <a:ln w="25400">
          <a:noFill/>
        </a:ln>
      </c:spPr>
    </c:plotArea>
    <c:plotVisOnly val="1"/>
    <c:dispBlanksAs val="gap"/>
    <c:showDLblsOverMax val="0"/>
  </c:chart>
  <c:spPr>
    <a:noFill/>
    <a:ln>
      <a:noFill/>
    </a:ln>
  </c:sp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ltLang="en-US" sz="2800" dirty="0" smtClean="0">
                <a:latin typeface="標楷體" pitchFamily="65" charset="-120"/>
                <a:ea typeface="標楷體" pitchFamily="65" charset="-120"/>
              </a:rPr>
              <a:t>2024 </a:t>
            </a:r>
            <a:r>
              <a:rPr lang="en-US" altLang="zh-TW" sz="2800" dirty="0" smtClean="0">
                <a:latin typeface="標楷體" pitchFamily="65" charset="-120"/>
                <a:ea typeface="標楷體" pitchFamily="65" charset="-120"/>
              </a:rPr>
              <a:t>1</a:t>
            </a:r>
            <a:r>
              <a:rPr lang="en-US" altLang="en-US" sz="2800" dirty="0" smtClean="0">
                <a:latin typeface="標楷體" pitchFamily="65" charset="-120"/>
                <a:ea typeface="標楷體" pitchFamily="65" charset="-120"/>
              </a:rPr>
              <a:t>H</a:t>
            </a:r>
            <a:r>
              <a:rPr lang="zh-TW" altLang="en-US" sz="2800" dirty="0" smtClean="0">
                <a:latin typeface="標楷體" pitchFamily="65" charset="-120"/>
                <a:ea typeface="標楷體" pitchFamily="65" charset="-120"/>
              </a:rPr>
              <a:t> </a:t>
            </a:r>
            <a:r>
              <a:rPr lang="zh-TW" altLang="en-US" sz="2800" dirty="0">
                <a:latin typeface="標楷體" pitchFamily="65" charset="-120"/>
                <a:ea typeface="標楷體" pitchFamily="65" charset="-120"/>
              </a:rPr>
              <a:t>銷售佔比</a:t>
            </a:r>
          </a:p>
        </c:rich>
      </c:tx>
      <c:layout>
        <c:manualLayout>
          <c:xMode val="edge"/>
          <c:yMode val="edge"/>
          <c:x val="0.23547268366306542"/>
          <c:y val="6.5624995963029287E-2"/>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工作表1!$B$1</c:f>
              <c:strCache>
                <c:ptCount val="1"/>
                <c:pt idx="0">
                  <c:v>2023 Q1~Q3銷售佔比</c:v>
                </c:pt>
              </c:strCache>
            </c:strRef>
          </c:tx>
          <c:dLbls>
            <c:dLbl>
              <c:idx val="0"/>
              <c:layout>
                <c:manualLayout>
                  <c:x val="-6.5325568052390065E-2"/>
                  <c:y val="7.1398740686593173E-2"/>
                </c:manualLayout>
              </c:layout>
              <c:tx>
                <c:rich>
                  <a:bodyPr/>
                  <a:lstStyle/>
                  <a:p>
                    <a:r>
                      <a:rPr lang="en-US" altLang="zh-TW" dirty="0" smtClean="0">
                        <a:latin typeface="標楷體" pitchFamily="65" charset="-120"/>
                        <a:ea typeface="標楷體" pitchFamily="65" charset="-120"/>
                      </a:rPr>
                      <a:t>15</a:t>
                    </a:r>
                    <a:r>
                      <a:rPr lang="en-US" altLang="en-US" dirty="0" smtClean="0">
                        <a:latin typeface="標楷體" pitchFamily="65" charset="-120"/>
                        <a:ea typeface="標楷體" pitchFamily="65" charset="-120"/>
                      </a:rPr>
                      <a:t>%</a:t>
                    </a:r>
                    <a:endParaRPr lang="en-US" altLang="en-US" dirty="0">
                      <a:latin typeface="標楷體" pitchFamily="65" charset="-120"/>
                      <a:ea typeface="標楷體" pitchFamily="65" charset="-120"/>
                    </a:endParaRPr>
                  </a:p>
                </c:rich>
              </c:tx>
              <c:showLegendKey val="0"/>
              <c:showVal val="1"/>
              <c:showCatName val="0"/>
              <c:showSerName val="0"/>
              <c:showPercent val="0"/>
              <c:showBubbleSize val="0"/>
            </c:dLbl>
            <c:dLbl>
              <c:idx val="1"/>
              <c:layout>
                <c:manualLayout>
                  <c:x val="-7.8611589566929138E-2"/>
                  <c:y val="-0.16332245550427807"/>
                </c:manualLayout>
              </c:layout>
              <c:tx>
                <c:rich>
                  <a:bodyPr/>
                  <a:lstStyle/>
                  <a:p>
                    <a:r>
                      <a:rPr lang="en-US" altLang="en-US" sz="2000" dirty="0" smtClean="0">
                        <a:latin typeface="標楷體" pitchFamily="65" charset="-120"/>
                        <a:ea typeface="標楷體" pitchFamily="65" charset="-120"/>
                      </a:rPr>
                      <a:t>3</a:t>
                    </a:r>
                    <a:r>
                      <a:rPr lang="en-US" altLang="zh-TW" sz="2000" dirty="0" smtClean="0">
                        <a:latin typeface="標楷體" pitchFamily="65" charset="-120"/>
                        <a:ea typeface="標楷體" pitchFamily="65" charset="-120"/>
                      </a:rPr>
                      <a:t>3</a:t>
                    </a:r>
                    <a:r>
                      <a:rPr lang="en-US" altLang="en-US" sz="2000" dirty="0" smtClean="0">
                        <a:latin typeface="標楷體" pitchFamily="65" charset="-120"/>
                        <a:ea typeface="標楷體" pitchFamily="65" charset="-120"/>
                      </a:rPr>
                      <a:t>%</a:t>
                    </a:r>
                    <a:endParaRPr lang="en-US" altLang="en-US" dirty="0">
                      <a:latin typeface="標楷體" pitchFamily="65" charset="-120"/>
                      <a:ea typeface="標楷體" pitchFamily="65" charset="-120"/>
                    </a:endParaRP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0-C022-491C-9C9C-6FEC2686B50D}"/>
                </c:ext>
              </c:extLst>
            </c:dLbl>
            <c:dLbl>
              <c:idx val="2"/>
              <c:layout>
                <c:manualLayout>
                  <c:x val="9.4924766240157485E-2"/>
                  <c:y val="-0.10894450609347281"/>
                </c:manualLayout>
              </c:layout>
              <c:tx>
                <c:rich>
                  <a:bodyPr/>
                  <a:lstStyle/>
                  <a:p>
                    <a:r>
                      <a:rPr lang="en-US" altLang="en-US" sz="2000" dirty="0" smtClean="0">
                        <a:latin typeface="標楷體" pitchFamily="65" charset="-120"/>
                        <a:ea typeface="標楷體" pitchFamily="65" charset="-120"/>
                      </a:rPr>
                      <a:t>2</a:t>
                    </a:r>
                    <a:r>
                      <a:rPr lang="en-US" altLang="zh-TW" sz="2000" dirty="0" smtClean="0">
                        <a:latin typeface="標楷體" pitchFamily="65" charset="-120"/>
                        <a:ea typeface="標楷體" pitchFamily="65" charset="-120"/>
                      </a:rPr>
                      <a:t>6</a:t>
                    </a:r>
                    <a:r>
                      <a:rPr lang="en-US" altLang="en-US" sz="2000" dirty="0" smtClean="0">
                        <a:latin typeface="標楷體" pitchFamily="65" charset="-120"/>
                        <a:ea typeface="標楷體" pitchFamily="65" charset="-120"/>
                      </a:rPr>
                      <a:t>%</a:t>
                    </a:r>
                    <a:endParaRPr lang="en-US" altLang="en-US" dirty="0">
                      <a:latin typeface="標楷體" pitchFamily="65" charset="-120"/>
                      <a:ea typeface="標楷體" pitchFamily="65" charset="-120"/>
                    </a:endParaRPr>
                  </a:p>
                </c:rich>
              </c:tx>
              <c:showLegendKey val="0"/>
              <c:showVal val="1"/>
              <c:showCatName val="0"/>
              <c:showSerName val="0"/>
              <c:showPercent val="0"/>
              <c:showBubbleSize val="0"/>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1-C022-491C-9C9C-6FEC2686B50D}"/>
                </c:ext>
              </c:extLst>
            </c:dLbl>
            <c:dLbl>
              <c:idx val="3"/>
              <c:layout>
                <c:manualLayout>
                  <c:x val="7.6602362204724411E-2"/>
                  <c:y val="6.6467823174961665E-2"/>
                </c:manualLayout>
              </c:layout>
              <c:tx>
                <c:rich>
                  <a:bodyPr/>
                  <a:lstStyle/>
                  <a:p>
                    <a:r>
                      <a:rPr lang="en-US" altLang="en-US" sz="2000" dirty="0" smtClean="0">
                        <a:latin typeface="標楷體" pitchFamily="65" charset="-120"/>
                        <a:ea typeface="標楷體" pitchFamily="65" charset="-120"/>
                      </a:rPr>
                      <a:t>1</a:t>
                    </a:r>
                    <a:r>
                      <a:rPr lang="en-US" altLang="zh-TW" sz="2000" dirty="0" smtClean="0">
                        <a:latin typeface="標楷體" pitchFamily="65" charset="-120"/>
                        <a:ea typeface="標楷體" pitchFamily="65" charset="-120"/>
                      </a:rPr>
                      <a:t>6</a:t>
                    </a:r>
                    <a:r>
                      <a:rPr lang="en-US" altLang="en-US" sz="2000" dirty="0" smtClean="0">
                        <a:latin typeface="標楷體" pitchFamily="65" charset="-120"/>
                        <a:ea typeface="標楷體" pitchFamily="65" charset="-120"/>
                      </a:rPr>
                      <a:t>%</a:t>
                    </a:r>
                    <a:endParaRPr lang="en-US" altLang="en-US" dirty="0">
                      <a:latin typeface="標楷體" pitchFamily="65" charset="-120"/>
                      <a:ea typeface="標楷體" pitchFamily="65" charset="-120"/>
                    </a:endParaRPr>
                  </a:p>
                </c:rich>
              </c:tx>
              <c:showLegendKey val="0"/>
              <c:showVal val="1"/>
              <c:showCatName val="0"/>
              <c:showSerName val="0"/>
              <c:showPercent val="0"/>
              <c:showBubbleSize val="0"/>
            </c:dLbl>
            <c:spPr>
              <a:noFill/>
              <a:ln>
                <a:noFill/>
              </a:ln>
              <a:effectLst/>
            </c:spPr>
            <c:txPr>
              <a:bodyPr/>
              <a:lstStyle/>
              <a:p>
                <a:pPr>
                  <a:defRPr sz="2000" b="1" i="0" baseline="0">
                    <a:latin typeface="(使用中文字型)"/>
                    <a:ea typeface="標楷體" pitchFamily="65" charset="-120"/>
                  </a:defRPr>
                </a:pPr>
                <a:endParaRPr lang="zh-TW"/>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工作表1!$A$2:$A$5</c:f>
              <c:strCache>
                <c:ptCount val="4"/>
                <c:pt idx="0">
                  <c:v>電腦與相關周邊</c:v>
                </c:pt>
                <c:pt idx="1">
                  <c:v>無線通訊</c:v>
                </c:pt>
                <c:pt idx="2">
                  <c:v>寬頻通訊</c:v>
                </c:pt>
                <c:pt idx="3">
                  <c:v>其他應用</c:v>
                </c:pt>
              </c:strCache>
            </c:strRef>
          </c:cat>
          <c:val>
            <c:numRef>
              <c:f>工作表1!$B$2:$B$5</c:f>
              <c:numCache>
                <c:formatCode>0%</c:formatCode>
                <c:ptCount val="4"/>
                <c:pt idx="0">
                  <c:v>0.15</c:v>
                </c:pt>
                <c:pt idx="1">
                  <c:v>0.33</c:v>
                </c:pt>
                <c:pt idx="2">
                  <c:v>0.26</c:v>
                </c:pt>
                <c:pt idx="3">
                  <c:v>0.16</c:v>
                </c:pt>
              </c:numCache>
            </c:numRef>
          </c:val>
          <c:extLst xmlns:c16r2="http://schemas.microsoft.com/office/drawing/2015/06/chart">
            <c:ext xmlns:c16="http://schemas.microsoft.com/office/drawing/2014/chart" uri="{C3380CC4-5D6E-409C-BE32-E72D297353CC}">
              <c16:uniqueId val="{00000000-B736-414C-A886-BF3155706FEB}"/>
            </c:ext>
          </c:extLst>
        </c:ser>
        <c:dLbls>
          <c:showLegendKey val="0"/>
          <c:showVal val="0"/>
          <c:showCatName val="0"/>
          <c:showSerName val="0"/>
          <c:showPercent val="0"/>
          <c:showBubbleSize val="0"/>
          <c:showLeaderLines val="1"/>
        </c:dLbls>
      </c:pie3DChart>
    </c:plotArea>
    <c:legend>
      <c:legendPos val="r"/>
      <c:legendEntry>
        <c:idx val="0"/>
        <c:txPr>
          <a:bodyPr/>
          <a:lstStyle/>
          <a:p>
            <a:pPr>
              <a:defRPr sz="2000" baseline="0">
                <a:latin typeface="標楷體" pitchFamily="65" charset="-120"/>
                <a:ea typeface="標楷體" pitchFamily="65" charset="-120"/>
              </a:defRPr>
            </a:pPr>
            <a:endParaRPr lang="zh-TW"/>
          </a:p>
        </c:txPr>
      </c:legendEntry>
      <c:legendEntry>
        <c:idx val="1"/>
        <c:txPr>
          <a:bodyPr/>
          <a:lstStyle/>
          <a:p>
            <a:pPr>
              <a:defRPr sz="2000" baseline="0">
                <a:latin typeface="標楷體" pitchFamily="65" charset="-120"/>
                <a:ea typeface="標楷體" pitchFamily="65" charset="-120"/>
              </a:defRPr>
            </a:pPr>
            <a:endParaRPr lang="zh-TW"/>
          </a:p>
        </c:txPr>
      </c:legendEntry>
      <c:legendEntry>
        <c:idx val="2"/>
        <c:txPr>
          <a:bodyPr/>
          <a:lstStyle/>
          <a:p>
            <a:pPr>
              <a:defRPr sz="2000" baseline="0">
                <a:latin typeface="標楷體" pitchFamily="65" charset="-120"/>
                <a:ea typeface="標楷體" pitchFamily="65" charset="-120"/>
              </a:defRPr>
            </a:pPr>
            <a:endParaRPr lang="zh-TW"/>
          </a:p>
        </c:txPr>
      </c:legendEntry>
      <c:legendEntry>
        <c:idx val="3"/>
        <c:txPr>
          <a:bodyPr/>
          <a:lstStyle/>
          <a:p>
            <a:pPr>
              <a:defRPr sz="2000" baseline="0">
                <a:latin typeface="標楷體" pitchFamily="65" charset="-120"/>
                <a:ea typeface="標楷體" pitchFamily="65" charset="-120"/>
              </a:defRPr>
            </a:pPr>
            <a:endParaRPr lang="zh-TW"/>
          </a:p>
        </c:txPr>
      </c:legendEntry>
      <c:layout/>
      <c:overlay val="0"/>
      <c:txPr>
        <a:bodyPr/>
        <a:lstStyle/>
        <a:p>
          <a:pPr>
            <a:defRPr sz="2000">
              <a:latin typeface="標楷體" pitchFamily="65" charset="-120"/>
              <a:ea typeface="標楷體" pitchFamily="65" charset="-120"/>
            </a:defRPr>
          </a:pPr>
          <a:endParaRPr lang="zh-TW"/>
        </a:p>
      </c:txPr>
    </c:legend>
    <c:plotVisOnly val="1"/>
    <c:dispBlanksAs val="gap"/>
    <c:showDLblsOverMax val="0"/>
  </c:chart>
  <c:txPr>
    <a:bodyPr/>
    <a:lstStyle/>
    <a:p>
      <a:pPr>
        <a:defRPr sz="1800"/>
      </a:pPr>
      <a:endParaRPr lang="zh-TW"/>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drawing1.xml><?xml version="1.0" encoding="utf-8"?>
<c:userShapes xmlns:c="http://schemas.openxmlformats.org/drawingml/2006/chart">
  <cdr:relSizeAnchor xmlns:cdr="http://schemas.openxmlformats.org/drawingml/2006/chartDrawing">
    <cdr:from>
      <cdr:x>0.68849</cdr:x>
      <cdr:y>0.38547</cdr:y>
    </cdr:from>
    <cdr:to>
      <cdr:x>0.81264</cdr:x>
      <cdr:y>0.48025</cdr:y>
    </cdr:to>
    <cdr:sp macro="" textlink="">
      <cdr:nvSpPr>
        <cdr:cNvPr id="2" name="文字方塊 1"/>
        <cdr:cNvSpPr txBox="1"/>
      </cdr:nvSpPr>
      <cdr:spPr>
        <a:xfrm xmlns:a="http://schemas.openxmlformats.org/drawingml/2006/main">
          <a:off x="2905125" y="1162049"/>
          <a:ext cx="523875"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a:p>
      </cdr:txBody>
    </cdr:sp>
  </cdr:relSizeAnchor>
  <cdr:relSizeAnchor xmlns:cdr="http://schemas.openxmlformats.org/drawingml/2006/chartDrawing">
    <cdr:from>
      <cdr:x>0.27088</cdr:x>
      <cdr:y>0.26224</cdr:y>
    </cdr:from>
    <cdr:to>
      <cdr:x>0.39503</cdr:x>
      <cdr:y>0.35703</cdr:y>
    </cdr:to>
    <cdr:sp macro="" textlink="">
      <cdr:nvSpPr>
        <cdr:cNvPr id="4" name="文字方塊 3"/>
        <cdr:cNvSpPr txBox="1"/>
      </cdr:nvSpPr>
      <cdr:spPr>
        <a:xfrm xmlns:a="http://schemas.openxmlformats.org/drawingml/2006/main">
          <a:off x="1143000" y="790574"/>
          <a:ext cx="523875"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81F031-66B9-4A0B-9C37-337DC329ECA4}" type="datetimeFigureOut">
              <a:rPr lang="zh-TW" altLang="en-US" smtClean="0"/>
              <a:t>2024/9/10</a:t>
            </a:fld>
            <a:endParaRPr lang="zh-TW" altLang="en-US"/>
          </a:p>
        </p:txBody>
      </p:sp>
      <p:sp>
        <p:nvSpPr>
          <p:cNvPr id="4" name="頁尾版面配置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7A6F7F-CF4F-4DA6-8EB4-DB5A832F268C}" type="slidenum">
              <a:rPr lang="zh-TW" altLang="en-US" smtClean="0"/>
              <a:t>‹#›</a:t>
            </a:fld>
            <a:endParaRPr lang="zh-TW" altLang="en-US"/>
          </a:p>
        </p:txBody>
      </p:sp>
    </p:spTree>
    <p:extLst>
      <p:ext uri="{BB962C8B-B14F-4D97-AF65-F5344CB8AC3E}">
        <p14:creationId xmlns:p14="http://schemas.microsoft.com/office/powerpoint/2010/main" val="20414435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L="914400" marR="0" lvl="1"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L="1371600" marR="0" lvl="2"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L="1828800" marR="0" lvl="3"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L="2286000" marR="0" lvl="4"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L="2743200" marR="0" lvl="5"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L="3200400" marR="0" lvl="6"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L="3657600" marR="0" lvl="7"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L="4114800" marR="0" lvl="8"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rPr>
              <a:t>‹#›</a:t>
            </a:fld>
            <a:endParaRPr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43287576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endParaRPr lang="zh-CN" altLang="en-US" sz="1400" b="1" dirty="0"/>
          </a:p>
        </p:txBody>
      </p:sp>
      <p:sp>
        <p:nvSpPr>
          <p:cNvPr id="157" name="Google Shape;15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dirty="0"/>
          </a:p>
        </p:txBody>
      </p:sp>
    </p:spTree>
    <p:extLst>
      <p:ext uri="{BB962C8B-B14F-4D97-AF65-F5344CB8AC3E}">
        <p14:creationId xmlns:p14="http://schemas.microsoft.com/office/powerpoint/2010/main" val="3279858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CN" altLang="en-US" sz="1200" b="1"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13</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260677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endParaRPr lang="zh-CN" altLang="en-US" sz="1400" b="1" dirty="0"/>
          </a:p>
        </p:txBody>
      </p:sp>
      <p:sp>
        <p:nvSpPr>
          <p:cNvPr id="157" name="Google Shape;15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dirty="0"/>
          </a:p>
        </p:txBody>
      </p:sp>
    </p:spTree>
    <p:extLst>
      <p:ext uri="{BB962C8B-B14F-4D97-AF65-F5344CB8AC3E}">
        <p14:creationId xmlns:p14="http://schemas.microsoft.com/office/powerpoint/2010/main" val="2114853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节标题" preserve="1" userDrawn="1">
  <p:cSld name="首頁">
    <p:spTree>
      <p:nvGrpSpPr>
        <p:cNvPr id="1" name="Shape 22"/>
        <p:cNvGrpSpPr/>
        <p:nvPr/>
      </p:nvGrpSpPr>
      <p:grpSpPr>
        <a:xfrm>
          <a:off x="0" y="0"/>
          <a:ext cx="0" cy="0"/>
          <a:chOff x="0" y="0"/>
          <a:chExt cx="0" cy="0"/>
        </a:xfrm>
      </p:grpSpPr>
      <p:sp>
        <p:nvSpPr>
          <p:cNvPr id="5" name="投影片編號版面配置區 2">
            <a:extLst>
              <a:ext uri="{FF2B5EF4-FFF2-40B4-BE49-F238E27FC236}">
                <a16:creationId xmlns:a16="http://schemas.microsoft.com/office/drawing/2014/main" xmlns="" id="{0B9F762D-89A5-46F1-9C5E-8470B3AA0D6B}"/>
              </a:ext>
            </a:extLst>
          </p:cNvPr>
          <p:cNvSpPr>
            <a:spLocks noGrp="1"/>
          </p:cNvSpPr>
          <p:nvPr>
            <p:ph type="sldNum" sz="quarter" idx="10"/>
          </p:nvPr>
        </p:nvSpPr>
        <p:spPr>
          <a:xfrm>
            <a:off x="9224963" y="6313486"/>
            <a:ext cx="2743200" cy="365125"/>
          </a:xfrm>
          <a:prstGeom prst="rect">
            <a:avLst/>
          </a:prstGeom>
        </p:spPr>
        <p:txBody>
          <a:bodyPr/>
          <a:lstStyle>
            <a:lvl1pPr>
              <a:defRPr>
                <a:latin typeface="Calibri Light" panose="020F0302020204030204" pitchFamily="34" charset="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尾頁">
    <p:spTree>
      <p:nvGrpSpPr>
        <p:cNvPr id="1" name=""/>
        <p:cNvGrpSpPr/>
        <p:nvPr/>
      </p:nvGrpSpPr>
      <p:grpSpPr>
        <a:xfrm>
          <a:off x="0" y="0"/>
          <a:ext cx="0" cy="0"/>
          <a:chOff x="0" y="0"/>
          <a:chExt cx="0" cy="0"/>
        </a:xfrm>
      </p:grpSpPr>
      <p:sp>
        <p:nvSpPr>
          <p:cNvPr id="14" name="Google Shape;186;p3">
            <a:extLst>
              <a:ext uri="{FF2B5EF4-FFF2-40B4-BE49-F238E27FC236}">
                <a16:creationId xmlns:a16="http://schemas.microsoft.com/office/drawing/2014/main" xmlns="" id="{DC54F2F4-2E4F-4969-B25D-EC2DAF2ABAF4}"/>
              </a:ext>
            </a:extLst>
          </p:cNvPr>
          <p:cNvSpPr/>
          <p:nvPr userDrawn="1"/>
        </p:nvSpPr>
        <p:spPr>
          <a:xfrm>
            <a:off x="5022868" y="2360237"/>
            <a:ext cx="3667200"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en-US" altLang="zh-TW" sz="36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sym typeface="Arial" panose="020B0604020202090204"/>
              </a:rPr>
              <a:t>Q&amp;A</a:t>
            </a:r>
            <a:endParaRPr lang="zh-TW" altLang="en-US" sz="36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sym typeface="Arial" panose="020B0604020202090204"/>
            </a:endParaRPr>
          </a:p>
        </p:txBody>
      </p:sp>
      <p:sp>
        <p:nvSpPr>
          <p:cNvPr id="3" name="投影片編號版面配置區 2">
            <a:extLst>
              <a:ext uri="{FF2B5EF4-FFF2-40B4-BE49-F238E27FC236}">
                <a16:creationId xmlns:a16="http://schemas.microsoft.com/office/drawing/2014/main" xmlns="" id="{61266FA0-5502-43C9-BABB-5D0339D709C4}"/>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cxnSp>
        <p:nvCxnSpPr>
          <p:cNvPr id="5" name="Google Shape;179;p2">
            <a:extLst>
              <a:ext uri="{FF2B5EF4-FFF2-40B4-BE49-F238E27FC236}">
                <a16:creationId xmlns:a16="http://schemas.microsoft.com/office/drawing/2014/main" xmlns="" id="{574E033F-36D3-45AF-834F-B302358EF339}"/>
              </a:ext>
            </a:extLst>
          </p:cNvPr>
          <p:cNvCxnSpPr/>
          <p:nvPr userDrawn="1"/>
        </p:nvCxnSpPr>
        <p:spPr>
          <a:xfrm flipH="1">
            <a:off x="28355" y="6281148"/>
            <a:ext cx="12163645" cy="75202"/>
          </a:xfrm>
          <a:prstGeom prst="straightConnector1">
            <a:avLst/>
          </a:prstGeom>
          <a:noFill/>
          <a:ln w="12700" cap="flat" cmpd="sng">
            <a:solidFill>
              <a:srgbClr val="74D1EA">
                <a:alpha val="23137"/>
              </a:srgbClr>
            </a:solidFill>
            <a:prstDash val="solid"/>
            <a:miter lim="800000"/>
            <a:headEnd type="none" w="sm" len="sm"/>
            <a:tailEnd type="none" w="sm" len="sm"/>
          </a:ln>
        </p:spPr>
      </p:cxnSp>
      <p:cxnSp>
        <p:nvCxnSpPr>
          <p:cNvPr id="6" name="Google Shape;179;p2">
            <a:extLst>
              <a:ext uri="{FF2B5EF4-FFF2-40B4-BE49-F238E27FC236}">
                <a16:creationId xmlns:a16="http://schemas.microsoft.com/office/drawing/2014/main" xmlns="" id="{BD3AE7B4-FE0A-41FD-9DB5-19B7B87C2153}"/>
              </a:ext>
            </a:extLst>
          </p:cNvPr>
          <p:cNvCxnSpPr/>
          <p:nvPr userDrawn="1"/>
        </p:nvCxnSpPr>
        <p:spPr>
          <a:xfrm flipH="1">
            <a:off x="28355" y="68826"/>
            <a:ext cx="600910" cy="4595249"/>
          </a:xfrm>
          <a:prstGeom prst="straightConnector1">
            <a:avLst/>
          </a:prstGeom>
          <a:noFill/>
          <a:ln w="12700" cap="flat" cmpd="sng">
            <a:solidFill>
              <a:srgbClr val="74D1EA">
                <a:alpha val="27843"/>
              </a:srgbClr>
            </a:solidFill>
            <a:prstDash val="solid"/>
            <a:miter lim="800000"/>
            <a:headEnd type="none" w="sm" len="sm"/>
            <a:tailEnd type="none" w="sm" len="sm"/>
          </a:ln>
        </p:spPr>
      </p:cxnSp>
      <p:sp>
        <p:nvSpPr>
          <p:cNvPr id="8" name="文字方塊 7">
            <a:extLst>
              <a:ext uri="{FF2B5EF4-FFF2-40B4-BE49-F238E27FC236}">
                <a16:creationId xmlns:a16="http://schemas.microsoft.com/office/drawing/2014/main" xmlns="" id="{73EDA7EE-4ADD-4FA5-AD29-74AEB869F4E1}"/>
              </a:ext>
            </a:extLst>
          </p:cNvPr>
          <p:cNvSpPr txBox="1"/>
          <p:nvPr/>
        </p:nvSpPr>
        <p:spPr>
          <a:xfrm>
            <a:off x="5123610" y="3099278"/>
            <a:ext cx="4883990" cy="467116"/>
          </a:xfrm>
          <a:prstGeom prst="rect">
            <a:avLst/>
          </a:prstGeom>
          <a:noFill/>
        </p:spPr>
        <p:txBody>
          <a:bodyPr wrap="square">
            <a:spAutoFit/>
          </a:bodyPr>
          <a:lstStyle/>
          <a:p>
            <a:pPr algn="ctr">
              <a:lnSpc>
                <a:spcPts val="3300"/>
              </a:lnSpc>
              <a:buClr>
                <a:schemeClr val="bg1">
                  <a:lumMod val="65000"/>
                </a:schemeClr>
              </a:buClr>
              <a:buSzPct val="80000"/>
            </a:pPr>
            <a:endParaRPr lang="en-US" altLang="zh-TW" sz="1800" spc="200" baseline="0" dirty="0">
              <a:solidFill>
                <a:schemeClr val="bg1">
                  <a:lumMod val="50000"/>
                </a:schemeClr>
              </a:solidFill>
              <a:latin typeface="Calibri Light" panose="020F0302020204030204" pitchFamily="34" charset="0"/>
              <a:ea typeface="標楷體" panose="03000509000000000000" pitchFamily="65" charset="-120"/>
              <a:cs typeface="Malgun Gothic Semilight" panose="020B0502040204020203" pitchFamily="34" charset="-120"/>
            </a:endParaRPr>
          </a:p>
        </p:txBody>
      </p:sp>
      <p:sp>
        <p:nvSpPr>
          <p:cNvPr id="9" name="文字方塊 8">
            <a:extLst>
              <a:ext uri="{FF2B5EF4-FFF2-40B4-BE49-F238E27FC236}">
                <a16:creationId xmlns:a16="http://schemas.microsoft.com/office/drawing/2014/main" xmlns="" id="{7657FCFC-3336-45A3-81E9-7F41DBEFCF6D}"/>
              </a:ext>
            </a:extLst>
          </p:cNvPr>
          <p:cNvSpPr txBox="1"/>
          <p:nvPr/>
        </p:nvSpPr>
        <p:spPr>
          <a:xfrm>
            <a:off x="4139096" y="2860183"/>
            <a:ext cx="5380439" cy="1407886"/>
          </a:xfrm>
          <a:prstGeom prst="rect">
            <a:avLst/>
          </a:prstGeom>
          <a:noFill/>
        </p:spPr>
        <p:txBody>
          <a:bodyPr wrap="square">
            <a:spAutoFit/>
          </a:bodyPr>
          <a:lstStyle/>
          <a:p>
            <a:pPr marR="0" lvl="0" algn="ctr" rtl="0">
              <a:lnSpc>
                <a:spcPts val="3500"/>
              </a:lnSpc>
              <a:spcBef>
                <a:spcPts val="0"/>
              </a:spcBef>
              <a:spcAft>
                <a:spcPts val="0"/>
              </a:spcAft>
              <a:buClr>
                <a:schemeClr val="bg1">
                  <a:lumMod val="65000"/>
                </a:schemeClr>
              </a:buClr>
              <a:buSzPct val="80000"/>
            </a:pPr>
            <a:r>
              <a:rPr lang="zh-TW" altLang="en-US" sz="2400" spc="200" baseline="0" dirty="0">
                <a:solidFill>
                  <a:schemeClr val="tx1">
                    <a:lumMod val="85000"/>
                    <a:lumOff val="15000"/>
                  </a:schemeClr>
                </a:solidFill>
                <a:latin typeface="Calibri Light" panose="020F0302020204030204" pitchFamily="34" charset="0"/>
                <a:ea typeface="標楷體" panose="03000509000000000000" pitchFamily="65" charset="-120"/>
                <a:cs typeface="Malgun Gothic Semilight" panose="020B0502040204020203" pitchFamily="34" charset="-120"/>
              </a:rPr>
              <a:t>弘憶國際股份有限公司</a:t>
            </a:r>
            <a:r>
              <a:rPr lang="en-US" altLang="zh-TW" sz="2400" spc="200" baseline="0" dirty="0">
                <a:solidFill>
                  <a:schemeClr val="tx1">
                    <a:lumMod val="85000"/>
                    <a:lumOff val="15000"/>
                  </a:schemeClr>
                </a:solidFill>
                <a:latin typeface="Calibri Light" panose="020F0302020204030204" pitchFamily="34" charset="0"/>
                <a:ea typeface="標楷體" panose="03000509000000000000" pitchFamily="65" charset="-120"/>
                <a:cs typeface="Calibri Light" panose="020F0302020204030204" pitchFamily="34" charset="0"/>
              </a:rPr>
              <a:t>(3312)</a:t>
            </a:r>
          </a:p>
          <a:p>
            <a:pPr marR="0" lvl="0" algn="ctr" rtl="0">
              <a:lnSpc>
                <a:spcPts val="3500"/>
              </a:lnSpc>
              <a:spcBef>
                <a:spcPts val="0"/>
              </a:spcBef>
              <a:spcAft>
                <a:spcPts val="0"/>
              </a:spcAft>
              <a:buClr>
                <a:schemeClr val="bg1">
                  <a:lumMod val="65000"/>
                </a:schemeClr>
              </a:buClr>
              <a:buSzPct val="80000"/>
            </a:pPr>
            <a:r>
              <a:rPr lang="en-US" altLang="zh-TW" sz="2400" spc="200" baseline="0" dirty="0">
                <a:solidFill>
                  <a:schemeClr val="tx1">
                    <a:lumMod val="85000"/>
                    <a:lumOff val="15000"/>
                  </a:schemeClr>
                </a:solidFill>
                <a:latin typeface="Calibri Light" panose="020F0302020204030204" pitchFamily="34" charset="0"/>
                <a:ea typeface="標楷體" panose="03000509000000000000" pitchFamily="65" charset="-120"/>
                <a:cs typeface="Calibri Light" panose="020F0302020204030204" pitchFamily="34" charset="0"/>
              </a:rPr>
              <a:t>http://www.gmitec.com</a:t>
            </a:r>
          </a:p>
          <a:p>
            <a:pPr lvl="0" algn="ctr">
              <a:lnSpc>
                <a:spcPts val="3500"/>
              </a:lnSpc>
              <a:buClr>
                <a:schemeClr val="bg1">
                  <a:lumMod val="65000"/>
                </a:schemeClr>
              </a:buClr>
              <a:buSzPct val="80000"/>
            </a:pPr>
            <a:r>
              <a:rPr lang="en-US" altLang="zh-TW" sz="24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rPr>
              <a:t>THANK</a:t>
            </a:r>
            <a:r>
              <a:rPr lang="zh-TW" altLang="en-US" sz="24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rPr>
              <a:t> </a:t>
            </a:r>
            <a:r>
              <a:rPr lang="en-US" altLang="zh-TW" sz="24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rPr>
              <a:t>YOU!</a:t>
            </a:r>
            <a:endParaRPr lang="en-US" altLang="zh-TW" sz="2400" b="1" spc="2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endParaRPr>
          </a:p>
        </p:txBody>
      </p:sp>
      <p:cxnSp>
        <p:nvCxnSpPr>
          <p:cNvPr id="10" name="直線接點 9">
            <a:extLst>
              <a:ext uri="{FF2B5EF4-FFF2-40B4-BE49-F238E27FC236}">
                <a16:creationId xmlns:a16="http://schemas.microsoft.com/office/drawing/2014/main" xmlns="" id="{0B41FA44-1E85-4037-A704-22D73FAA4F09}"/>
              </a:ext>
            </a:extLst>
          </p:cNvPr>
          <p:cNvCxnSpPr>
            <a:cxnSpLocks/>
          </p:cNvCxnSpPr>
          <p:nvPr/>
        </p:nvCxnSpPr>
        <p:spPr>
          <a:xfrm>
            <a:off x="4662546" y="2824426"/>
            <a:ext cx="433353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群組 10">
            <a:extLst>
              <a:ext uri="{FF2B5EF4-FFF2-40B4-BE49-F238E27FC236}">
                <a16:creationId xmlns:a16="http://schemas.microsoft.com/office/drawing/2014/main" xmlns="" id="{A2BAE973-0DD3-470F-A7C7-D558DB53C876}"/>
              </a:ext>
            </a:extLst>
          </p:cNvPr>
          <p:cNvGrpSpPr/>
          <p:nvPr userDrawn="1"/>
        </p:nvGrpSpPr>
        <p:grpSpPr>
          <a:xfrm>
            <a:off x="2795057" y="2368918"/>
            <a:ext cx="1398345" cy="1770133"/>
            <a:chOff x="1271464" y="1578932"/>
            <a:chExt cx="2565961" cy="3248192"/>
          </a:xfrm>
        </p:grpSpPr>
        <p:pic>
          <p:nvPicPr>
            <p:cNvPr id="12" name="圖片 11">
              <a:extLst>
                <a:ext uri="{FF2B5EF4-FFF2-40B4-BE49-F238E27FC236}">
                  <a16:creationId xmlns:a16="http://schemas.microsoft.com/office/drawing/2014/main" xmlns="" id="{DD51DC93-CCF4-49AF-B126-B32A0514A6B3}"/>
                </a:ext>
              </a:extLst>
            </p:cNvPr>
            <p:cNvPicPr>
              <a:picLocks noChangeAspect="1"/>
            </p:cNvPicPr>
            <p:nvPr/>
          </p:nvPicPr>
          <p:blipFill rotWithShape="1">
            <a:blip r:embed="rId2">
              <a:extLst>
                <a:ext uri="{28A0092B-C50C-407E-A947-70E740481C1C}">
                  <a14:useLocalDpi xmlns:a14="http://schemas.microsoft.com/office/drawing/2010/main" val="0"/>
                </a:ext>
              </a:extLst>
            </a:blip>
            <a:srcRect r="54662"/>
            <a:stretch>
              <a:fillRect/>
            </a:stretch>
          </p:blipFill>
          <p:spPr>
            <a:xfrm>
              <a:off x="1271464" y="1578932"/>
              <a:ext cx="2565961" cy="2132872"/>
            </a:xfrm>
            <a:prstGeom prst="rect">
              <a:avLst/>
            </a:prstGeom>
          </p:spPr>
        </p:pic>
        <p:pic>
          <p:nvPicPr>
            <p:cNvPr id="13" name="圖片 12">
              <a:extLst>
                <a:ext uri="{FF2B5EF4-FFF2-40B4-BE49-F238E27FC236}">
                  <a16:creationId xmlns:a16="http://schemas.microsoft.com/office/drawing/2014/main" xmlns="" id="{592CD3CA-34E5-4BA0-86F1-9681201C5C94}"/>
                </a:ext>
              </a:extLst>
            </p:cNvPr>
            <p:cNvPicPr>
              <a:picLocks noChangeAspect="1"/>
            </p:cNvPicPr>
            <p:nvPr/>
          </p:nvPicPr>
          <p:blipFill rotWithShape="1">
            <a:blip r:embed="rId2">
              <a:extLst>
                <a:ext uri="{28A0092B-C50C-407E-A947-70E740481C1C}">
                  <a14:useLocalDpi xmlns:a14="http://schemas.microsoft.com/office/drawing/2010/main" val="0"/>
                </a:ext>
              </a:extLst>
            </a:blip>
            <a:srcRect l="44500" t="1" r="-17464" b="-9998"/>
            <a:stretch>
              <a:fillRect/>
            </a:stretch>
          </p:blipFill>
          <p:spPr>
            <a:xfrm>
              <a:off x="1642928" y="3633828"/>
              <a:ext cx="2100386" cy="1193296"/>
            </a:xfrm>
            <a:prstGeom prst="rect">
              <a:avLst/>
            </a:prstGeom>
          </p:spPr>
        </p:pic>
      </p:grpSp>
    </p:spTree>
    <p:extLst>
      <p:ext uri="{BB962C8B-B14F-4D97-AF65-F5344CB8AC3E}">
        <p14:creationId xmlns:p14="http://schemas.microsoft.com/office/powerpoint/2010/main" val="954714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空白" preserve="1" userDrawn="1">
  <p:cSld name="2">
    <p:spTree>
      <p:nvGrpSpPr>
        <p:cNvPr id="1" name="Shape 49"/>
        <p:cNvGrpSpPr/>
        <p:nvPr/>
      </p:nvGrpSpPr>
      <p:grpSpPr>
        <a:xfrm>
          <a:off x="0" y="0"/>
          <a:ext cx="0" cy="0"/>
          <a:chOff x="0" y="0"/>
          <a:chExt cx="0" cy="0"/>
        </a:xfrm>
      </p:grpSpPr>
      <p:pic>
        <p:nvPicPr>
          <p:cNvPr id="3" name="圖片 2"/>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7" name="文字版面配置區 6"/>
          <p:cNvSpPr>
            <a:spLocks noGrp="1"/>
          </p:cNvSpPr>
          <p:nvPr>
            <p:ph type="body" sz="quarter" idx="10"/>
          </p:nvPr>
        </p:nvSpPr>
        <p:spPr>
          <a:xfrm>
            <a:off x="0" y="648000"/>
            <a:ext cx="11476800" cy="460800"/>
          </a:xfrm>
          <a:prstGeom prst="rect">
            <a:avLst/>
          </a:prstGeom>
        </p:spPr>
        <p:txBody>
          <a:bodyPr/>
          <a:lstStyle>
            <a:lvl1pPr algn="ctr">
              <a:lnSpc>
                <a:spcPts val="2880"/>
              </a:lnSpc>
              <a:defRPr sz="3600" b="1" spc="1000" baseline="0">
                <a:latin typeface="Calibri Light" panose="020F0302020204030204" pitchFamily="34" charset="0"/>
                <a:ea typeface="標楷體" pitchFamily="65" charset="-120"/>
              </a:defRPr>
            </a:lvl1pPr>
            <a:lvl2pPr algn="ctr">
              <a:lnSpc>
                <a:spcPts val="2880"/>
              </a:lnSpc>
              <a:defRPr sz="2800" b="1" spc="1000" baseline="0">
                <a:latin typeface="標楷體" pitchFamily="65" charset="-120"/>
                <a:ea typeface="標楷體" pitchFamily="65" charset="-120"/>
              </a:defRPr>
            </a:lvl2pPr>
            <a:lvl3pPr algn="ctr">
              <a:lnSpc>
                <a:spcPts val="2880"/>
              </a:lnSpc>
              <a:defRPr sz="2800" b="1" spc="1000" baseline="0">
                <a:latin typeface="標楷體" pitchFamily="65" charset="-120"/>
                <a:ea typeface="標楷體" pitchFamily="65" charset="-120"/>
              </a:defRPr>
            </a:lvl3pPr>
            <a:lvl4pPr algn="ctr">
              <a:lnSpc>
                <a:spcPts val="2880"/>
              </a:lnSpc>
              <a:defRPr sz="2800" b="1" spc="1000" baseline="0">
                <a:latin typeface="標楷體" pitchFamily="65" charset="-120"/>
                <a:ea typeface="標楷體" pitchFamily="65" charset="-120"/>
              </a:defRPr>
            </a:lvl4pPr>
            <a:lvl5pPr algn="ctr">
              <a:lnSpc>
                <a:spcPts val="2880"/>
              </a:lnSpc>
              <a:defRPr sz="2800" b="1" spc="1000" baseline="0">
                <a:latin typeface="標楷體" pitchFamily="65" charset="-120"/>
                <a:ea typeface="標楷體" pitchFamily="65" charset="-120"/>
              </a:defRPr>
            </a:lvl5pPr>
          </a:lstStyle>
          <a:p>
            <a:pPr lvl="0"/>
            <a:endParaRPr lang="zh-TW" altLang="en-US" dirty="0"/>
          </a:p>
        </p:txBody>
      </p:sp>
      <p:sp>
        <p:nvSpPr>
          <p:cNvPr id="9" name="內容版面配置區 8"/>
          <p:cNvSpPr>
            <a:spLocks noGrp="1"/>
          </p:cNvSpPr>
          <p:nvPr>
            <p:ph sz="quarter" idx="11"/>
          </p:nvPr>
        </p:nvSpPr>
        <p:spPr>
          <a:xfrm>
            <a:off x="810000" y="1450800"/>
            <a:ext cx="10569600" cy="4708800"/>
          </a:xfrm>
          <a:prstGeom prst="rect">
            <a:avLst/>
          </a:prstGeom>
        </p:spPr>
        <p:txBody>
          <a:bodyPr/>
          <a:lstStyle>
            <a:lvl1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1pPr>
            <a:lvl2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2pPr>
            <a:lvl3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3pPr>
            <a:lvl4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4pPr>
            <a:lvl5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2">
            <a:extLst>
              <a:ext uri="{FF2B5EF4-FFF2-40B4-BE49-F238E27FC236}">
                <a16:creationId xmlns:a16="http://schemas.microsoft.com/office/drawing/2014/main" xmlns="" id="{146A7FC5-CC3E-4ECE-A6BA-21C69CEB1AAF}"/>
              </a:ext>
            </a:extLst>
          </p:cNvPr>
          <p:cNvSpPr>
            <a:spLocks noGrp="1"/>
          </p:cNvSpPr>
          <p:nvPr>
            <p:ph type="sldNum" sz="quarter" idx="12"/>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簡報大綱">
    <p:spTree>
      <p:nvGrpSpPr>
        <p:cNvPr id="1" name=""/>
        <p:cNvGrpSpPr/>
        <p:nvPr/>
      </p:nvGrpSpPr>
      <p:grpSpPr>
        <a:xfrm>
          <a:off x="0" y="0"/>
          <a:ext cx="0" cy="0"/>
          <a:chOff x="0" y="0"/>
          <a:chExt cx="0" cy="0"/>
        </a:xfrm>
      </p:grpSpPr>
      <p:sp>
        <p:nvSpPr>
          <p:cNvPr id="8" name="文字版面配置區 6"/>
          <p:cNvSpPr>
            <a:spLocks noGrp="1"/>
          </p:cNvSpPr>
          <p:nvPr>
            <p:ph type="body" sz="quarter" idx="11" hasCustomPrompt="1"/>
          </p:nvPr>
        </p:nvSpPr>
        <p:spPr>
          <a:xfrm>
            <a:off x="1015200" y="2826000"/>
            <a:ext cx="3225600" cy="464400"/>
          </a:xfrm>
          <a:prstGeom prst="rect">
            <a:avLst/>
          </a:prstGeom>
        </p:spPr>
        <p:txBody>
          <a:bodyPr/>
          <a:lstStyle>
            <a:lvl1pPr algn="ctr">
              <a:lnSpc>
                <a:spcPts val="2880"/>
              </a:lnSpc>
              <a:defRPr sz="3600" b="1" spc="1000" baseline="0">
                <a:latin typeface="Calibri Light" panose="020F0302020204030204" pitchFamily="34" charset="0"/>
                <a:ea typeface="標楷體" pitchFamily="65" charset="-120"/>
              </a:defRPr>
            </a:lvl1pPr>
            <a:lvl2pPr algn="ctr">
              <a:lnSpc>
                <a:spcPts val="2880"/>
              </a:lnSpc>
              <a:defRPr sz="2800" b="1" spc="1000" baseline="0">
                <a:latin typeface="標楷體" pitchFamily="65" charset="-120"/>
                <a:ea typeface="標楷體" pitchFamily="65" charset="-120"/>
              </a:defRPr>
            </a:lvl2pPr>
            <a:lvl3pPr algn="ctr">
              <a:lnSpc>
                <a:spcPts val="2880"/>
              </a:lnSpc>
              <a:defRPr sz="2800" b="1" spc="1000" baseline="0">
                <a:latin typeface="標楷體" pitchFamily="65" charset="-120"/>
                <a:ea typeface="標楷體" pitchFamily="65" charset="-120"/>
              </a:defRPr>
            </a:lvl3pPr>
            <a:lvl4pPr algn="ctr">
              <a:lnSpc>
                <a:spcPts val="2880"/>
              </a:lnSpc>
              <a:defRPr sz="2800" b="1" spc="1000" baseline="0">
                <a:latin typeface="標楷體" pitchFamily="65" charset="-120"/>
                <a:ea typeface="標楷體" pitchFamily="65" charset="-120"/>
              </a:defRPr>
            </a:lvl4pPr>
            <a:lvl5pPr algn="ctr">
              <a:lnSpc>
                <a:spcPts val="2880"/>
              </a:lnSpc>
              <a:defRPr sz="2800" b="1" spc="1000" baseline="0">
                <a:latin typeface="標楷體" pitchFamily="65" charset="-120"/>
                <a:ea typeface="標楷體" pitchFamily="65" charset="-120"/>
              </a:defRPr>
            </a:lvl5pPr>
          </a:lstStyle>
          <a:p>
            <a:pPr lvl="0"/>
            <a:r>
              <a:rPr lang="zh-TW" altLang="en-US" dirty="0"/>
              <a:t>標題</a:t>
            </a:r>
          </a:p>
        </p:txBody>
      </p:sp>
      <p:pic>
        <p:nvPicPr>
          <p:cNvPr id="5" name="圖片 4"/>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10" name="內容版面配置區 9"/>
          <p:cNvSpPr>
            <a:spLocks noGrp="1"/>
          </p:cNvSpPr>
          <p:nvPr>
            <p:ph sz="quarter" idx="12" hasCustomPrompt="1"/>
          </p:nvPr>
        </p:nvSpPr>
        <p:spPr>
          <a:xfrm>
            <a:off x="1015200" y="3344400"/>
            <a:ext cx="3225600" cy="338400"/>
          </a:xfrm>
          <a:prstGeom prst="rect">
            <a:avLst/>
          </a:prstGeom>
        </p:spPr>
        <p:txBody>
          <a:bodyPr/>
          <a:lstStyle>
            <a:lvl1pPr algn="ctr">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
        <p:nvSpPr>
          <p:cNvPr id="9" name="投影片編號版面配置區 2">
            <a:extLst>
              <a:ext uri="{FF2B5EF4-FFF2-40B4-BE49-F238E27FC236}">
                <a16:creationId xmlns:a16="http://schemas.microsoft.com/office/drawing/2014/main" xmlns="" id="{B16111B8-99EC-43FD-8A79-7023C6BC401F}"/>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extLst>
      <p:ext uri="{BB962C8B-B14F-4D97-AF65-F5344CB8AC3E}">
        <p14:creationId xmlns:p14="http://schemas.microsoft.com/office/powerpoint/2010/main" val="2076722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標題頁">
    <p:spTree>
      <p:nvGrpSpPr>
        <p:cNvPr id="1" name=""/>
        <p:cNvGrpSpPr/>
        <p:nvPr/>
      </p:nvGrpSpPr>
      <p:grpSpPr>
        <a:xfrm>
          <a:off x="0" y="0"/>
          <a:ext cx="0" cy="0"/>
          <a:chOff x="0" y="0"/>
          <a:chExt cx="0" cy="0"/>
        </a:xfrm>
      </p:grpSpPr>
      <p:cxnSp>
        <p:nvCxnSpPr>
          <p:cNvPr id="7" name="Google Shape;179;p2">
            <a:extLst>
              <a:ext uri="{FF2B5EF4-FFF2-40B4-BE49-F238E27FC236}">
                <a16:creationId xmlns:a16="http://schemas.microsoft.com/office/drawing/2014/main" xmlns="" id="{2F321D19-0C02-49B1-8698-238360F716AD}"/>
              </a:ext>
            </a:extLst>
          </p:cNvPr>
          <p:cNvCxnSpPr/>
          <p:nvPr userDrawn="1"/>
        </p:nvCxnSpPr>
        <p:spPr>
          <a:xfrm flipH="1">
            <a:off x="0" y="4413604"/>
            <a:ext cx="4653363" cy="1586021"/>
          </a:xfrm>
          <a:prstGeom prst="straightConnector1">
            <a:avLst/>
          </a:prstGeom>
          <a:noFill/>
          <a:ln w="12700" cap="flat" cmpd="sng">
            <a:solidFill>
              <a:srgbClr val="74D1EA">
                <a:alpha val="27843"/>
              </a:srgbClr>
            </a:solidFill>
            <a:prstDash val="solid"/>
            <a:miter lim="800000"/>
            <a:headEnd type="none" w="sm" len="sm"/>
            <a:tailEnd type="none" w="sm" len="sm"/>
          </a:ln>
        </p:spPr>
      </p:cxnSp>
      <p:cxnSp>
        <p:nvCxnSpPr>
          <p:cNvPr id="8" name="Google Shape;179;p2">
            <a:extLst>
              <a:ext uri="{FF2B5EF4-FFF2-40B4-BE49-F238E27FC236}">
                <a16:creationId xmlns:a16="http://schemas.microsoft.com/office/drawing/2014/main" xmlns="" id="{95FFD70F-2B1B-4C6E-B08A-873EDDE2BEA8}"/>
              </a:ext>
            </a:extLst>
          </p:cNvPr>
          <p:cNvCxnSpPr/>
          <p:nvPr userDrawn="1"/>
        </p:nvCxnSpPr>
        <p:spPr>
          <a:xfrm flipH="1">
            <a:off x="10296493" y="1865316"/>
            <a:ext cx="1867154" cy="636388"/>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10" name="圖片 9">
            <a:extLst>
              <a:ext uri="{FF2B5EF4-FFF2-40B4-BE49-F238E27FC236}">
                <a16:creationId xmlns:a16="http://schemas.microsoft.com/office/drawing/2014/main" xmlns="" id="{847AD9E7-9AD6-497C-B4F0-1EED2275E1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17" name="文字版面配置區 6">
            <a:extLst>
              <a:ext uri="{FF2B5EF4-FFF2-40B4-BE49-F238E27FC236}">
                <a16:creationId xmlns:a16="http://schemas.microsoft.com/office/drawing/2014/main" xmlns="" id="{A7E1CBE6-6D43-4FB3-9335-DFEBF9C0CC8D}"/>
              </a:ext>
            </a:extLst>
          </p:cNvPr>
          <p:cNvSpPr>
            <a:spLocks noGrp="1"/>
          </p:cNvSpPr>
          <p:nvPr>
            <p:ph type="body" sz="quarter" idx="11" hasCustomPrompt="1"/>
          </p:nvPr>
        </p:nvSpPr>
        <p:spPr>
          <a:xfrm>
            <a:off x="4983471" y="3480403"/>
            <a:ext cx="4191000" cy="546825"/>
          </a:xfrm>
          <a:prstGeom prst="rect">
            <a:avLst/>
          </a:prstGeom>
        </p:spPr>
        <p:txBody>
          <a:bodyPr/>
          <a:lstStyle>
            <a:lvl1pPr algn="ctr">
              <a:lnSpc>
                <a:spcPts val="2880"/>
              </a:lnSpc>
              <a:defRPr sz="4800" b="1" spc="1000" baseline="0">
                <a:latin typeface="Calibri Light" panose="020F0302020204030204" pitchFamily="34" charset="0"/>
                <a:ea typeface="標楷體" pitchFamily="65" charset="-120"/>
              </a:defRPr>
            </a:lvl1pPr>
            <a:lvl2pPr algn="ctr">
              <a:lnSpc>
                <a:spcPts val="2880"/>
              </a:lnSpc>
              <a:defRPr sz="2800" b="1" spc="1000" baseline="0">
                <a:latin typeface="標楷體" pitchFamily="65" charset="-120"/>
                <a:ea typeface="標楷體" pitchFamily="65" charset="-120"/>
              </a:defRPr>
            </a:lvl2pPr>
            <a:lvl3pPr algn="ctr">
              <a:lnSpc>
                <a:spcPts val="2880"/>
              </a:lnSpc>
              <a:defRPr sz="2800" b="1" spc="1000" baseline="0">
                <a:latin typeface="標楷體" pitchFamily="65" charset="-120"/>
                <a:ea typeface="標楷體" pitchFamily="65" charset="-120"/>
              </a:defRPr>
            </a:lvl3pPr>
            <a:lvl4pPr algn="ctr">
              <a:lnSpc>
                <a:spcPts val="2880"/>
              </a:lnSpc>
              <a:defRPr sz="2800" b="1" spc="1000" baseline="0">
                <a:latin typeface="標楷體" pitchFamily="65" charset="-120"/>
                <a:ea typeface="標楷體" pitchFamily="65" charset="-120"/>
              </a:defRPr>
            </a:lvl4pPr>
            <a:lvl5pPr algn="ctr">
              <a:lnSpc>
                <a:spcPts val="2880"/>
              </a:lnSpc>
              <a:defRPr sz="2800" b="1" spc="1000" baseline="0">
                <a:latin typeface="標楷體" pitchFamily="65" charset="-120"/>
                <a:ea typeface="標楷體" pitchFamily="65" charset="-120"/>
              </a:defRPr>
            </a:lvl5pPr>
          </a:lstStyle>
          <a:p>
            <a:pPr lvl="0"/>
            <a:r>
              <a:rPr lang="zh-TW" altLang="en-US" dirty="0"/>
              <a:t>標題</a:t>
            </a:r>
          </a:p>
        </p:txBody>
      </p:sp>
      <p:sp>
        <p:nvSpPr>
          <p:cNvPr id="18" name="內容版面配置區 9">
            <a:extLst>
              <a:ext uri="{FF2B5EF4-FFF2-40B4-BE49-F238E27FC236}">
                <a16:creationId xmlns:a16="http://schemas.microsoft.com/office/drawing/2014/main" xmlns="" id="{AD19DD61-7F60-4A69-9C70-A3BFA9C010C5}"/>
              </a:ext>
            </a:extLst>
          </p:cNvPr>
          <p:cNvSpPr>
            <a:spLocks noGrp="1"/>
          </p:cNvSpPr>
          <p:nvPr>
            <p:ph sz="quarter" idx="12"/>
          </p:nvPr>
        </p:nvSpPr>
        <p:spPr>
          <a:xfrm>
            <a:off x="4983471" y="3998803"/>
            <a:ext cx="4191000" cy="398461"/>
          </a:xfrm>
          <a:prstGeom prst="rect">
            <a:avLst/>
          </a:prstGeom>
        </p:spPr>
        <p:txBody>
          <a:bodyPr/>
          <a:lstStyle>
            <a:lvl1pPr algn="ctr">
              <a:defRPr sz="18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endParaRPr lang="zh-TW" altLang="en-US" dirty="0"/>
          </a:p>
        </p:txBody>
      </p:sp>
      <p:sp>
        <p:nvSpPr>
          <p:cNvPr id="19" name="文字版面配置區 15">
            <a:extLst>
              <a:ext uri="{FF2B5EF4-FFF2-40B4-BE49-F238E27FC236}">
                <a16:creationId xmlns:a16="http://schemas.microsoft.com/office/drawing/2014/main" xmlns="" id="{1FB55ED3-994D-4366-B59E-195AC8E7FCC4}"/>
              </a:ext>
            </a:extLst>
          </p:cNvPr>
          <p:cNvSpPr>
            <a:spLocks noGrp="1"/>
          </p:cNvSpPr>
          <p:nvPr>
            <p:ph type="body" sz="quarter" idx="13" hasCustomPrompt="1"/>
          </p:nvPr>
        </p:nvSpPr>
        <p:spPr>
          <a:xfrm>
            <a:off x="4983471" y="1683104"/>
            <a:ext cx="4191000" cy="1308100"/>
          </a:xfrm>
          <a:prstGeom prst="rect">
            <a:avLst/>
          </a:prstGeom>
        </p:spPr>
        <p:txBody>
          <a:bodyPr/>
          <a:lstStyle>
            <a:lvl1pPr algn="ctr">
              <a:defRPr sz="7200" baseline="0">
                <a:solidFill>
                  <a:schemeClr val="bg1">
                    <a:lumMod val="85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7200">
                <a:latin typeface="標楷體" panose="03000509000000000000" pitchFamily="65" charset="-120"/>
                <a:ea typeface="標楷體" panose="03000509000000000000" pitchFamily="65" charset="-120"/>
              </a:defRPr>
            </a:lvl2pPr>
            <a:lvl3pPr>
              <a:defRPr sz="7200">
                <a:latin typeface="標楷體" panose="03000509000000000000" pitchFamily="65" charset="-120"/>
                <a:ea typeface="標楷體" panose="03000509000000000000" pitchFamily="65" charset="-120"/>
              </a:defRPr>
            </a:lvl3pPr>
            <a:lvl4pPr>
              <a:defRPr sz="7200">
                <a:latin typeface="標楷體" panose="03000509000000000000" pitchFamily="65" charset="-120"/>
                <a:ea typeface="標楷體" panose="03000509000000000000" pitchFamily="65" charset="-120"/>
              </a:defRPr>
            </a:lvl4pPr>
            <a:lvl5pPr>
              <a:defRPr sz="7200">
                <a:latin typeface="標楷體" panose="03000509000000000000" pitchFamily="65" charset="-120"/>
                <a:ea typeface="標楷體" panose="03000509000000000000" pitchFamily="65" charset="-120"/>
              </a:defRPr>
            </a:lvl5pPr>
          </a:lstStyle>
          <a:p>
            <a:pPr lvl="0"/>
            <a:r>
              <a:rPr lang="en-US" altLang="zh-TW" dirty="0"/>
              <a:t>-</a:t>
            </a:r>
            <a:endParaRPr lang="zh-TW" altLang="en-US" dirty="0"/>
          </a:p>
        </p:txBody>
      </p:sp>
      <p:sp>
        <p:nvSpPr>
          <p:cNvPr id="21" name="投影片編號版面配置區 2">
            <a:extLst>
              <a:ext uri="{FF2B5EF4-FFF2-40B4-BE49-F238E27FC236}">
                <a16:creationId xmlns:a16="http://schemas.microsoft.com/office/drawing/2014/main" xmlns="" id="{D4001E0B-1164-4BAA-9C43-2E7B357A9373}"/>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extLst>
      <p:ext uri="{BB962C8B-B14F-4D97-AF65-F5344CB8AC3E}">
        <p14:creationId xmlns:p14="http://schemas.microsoft.com/office/powerpoint/2010/main" val="42278993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中英標題-空白">
    <p:spTree>
      <p:nvGrpSpPr>
        <p:cNvPr id="1" name=""/>
        <p:cNvGrpSpPr/>
        <p:nvPr/>
      </p:nvGrpSpPr>
      <p:grpSpPr>
        <a:xfrm>
          <a:off x="0" y="0"/>
          <a:ext cx="0" cy="0"/>
          <a:chOff x="0" y="0"/>
          <a:chExt cx="0" cy="0"/>
        </a:xfrm>
      </p:grpSpPr>
      <p:cxnSp>
        <p:nvCxnSpPr>
          <p:cNvPr id="5" name="Google Shape;179;p2"/>
          <p:cNvCxnSpPr/>
          <p:nvPr userDrawn="1"/>
        </p:nvCxnSpPr>
        <p:spPr>
          <a:xfrm flipH="1">
            <a:off x="1" y="1126132"/>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6" name="圖片 5"/>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8" name="標題 1">
            <a:extLst>
              <a:ext uri="{FF2B5EF4-FFF2-40B4-BE49-F238E27FC236}">
                <a16:creationId xmlns:a16="http://schemas.microsoft.com/office/drawing/2014/main" xmlns="" id="{0B067A7F-0276-4D5F-9249-5C692D73C84F}"/>
              </a:ext>
            </a:extLst>
          </p:cNvPr>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sp>
        <p:nvSpPr>
          <p:cNvPr id="9" name="內容版面配置區 9">
            <a:extLst>
              <a:ext uri="{FF2B5EF4-FFF2-40B4-BE49-F238E27FC236}">
                <a16:creationId xmlns:a16="http://schemas.microsoft.com/office/drawing/2014/main" xmlns="" id="{0BBFAC32-7104-479E-A308-7F0D2E84D253}"/>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
        <p:nvSpPr>
          <p:cNvPr id="11" name="投影片編號版面配置區 2">
            <a:extLst>
              <a:ext uri="{FF2B5EF4-FFF2-40B4-BE49-F238E27FC236}">
                <a16:creationId xmlns:a16="http://schemas.microsoft.com/office/drawing/2014/main" xmlns="" id="{83BB37C4-CAA3-4262-A9C6-941223F4EAF2}"/>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extLst>
      <p:ext uri="{BB962C8B-B14F-4D97-AF65-F5344CB8AC3E}">
        <p14:creationId xmlns:p14="http://schemas.microsoft.com/office/powerpoint/2010/main" val="20124062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中英標題-雙內文">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cxnSp>
        <p:nvCxnSpPr>
          <p:cNvPr id="5" name="Google Shape;179;p2"/>
          <p:cNvCxnSpPr/>
          <p:nvPr userDrawn="1"/>
        </p:nvCxnSpPr>
        <p:spPr>
          <a:xfrm flipH="1">
            <a:off x="1" y="1126132"/>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6" name="圖片 5"/>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9" name="內容版面配置區 8">
            <a:extLst>
              <a:ext uri="{FF2B5EF4-FFF2-40B4-BE49-F238E27FC236}">
                <a16:creationId xmlns:a16="http://schemas.microsoft.com/office/drawing/2014/main" xmlns="" id="{197E020D-2D30-437C-B598-B97093874FCD}"/>
              </a:ext>
            </a:extLst>
          </p:cNvPr>
          <p:cNvSpPr>
            <a:spLocks noGrp="1"/>
          </p:cNvSpPr>
          <p:nvPr>
            <p:ph sz="quarter" idx="13"/>
          </p:nvPr>
        </p:nvSpPr>
        <p:spPr>
          <a:xfrm>
            <a:off x="518400" y="1569600"/>
            <a:ext cx="11491200" cy="738000"/>
          </a:xfrm>
          <a:prstGeom prst="rect">
            <a:avLst/>
          </a:prstGeom>
        </p:spPr>
        <p:txBody>
          <a:bodyPr/>
          <a:lstStyle>
            <a:lvl1pPr>
              <a:lnSpc>
                <a:spcPct val="150000"/>
              </a:lnSpc>
              <a:defRPr sz="2800" b="1" i="0" spc="200" baseline="0">
                <a:latin typeface="Calibri Light" panose="020F0302020204030204" pitchFamily="34" charset="0"/>
                <a:ea typeface="標楷體" panose="03000509000000000000" pitchFamily="65" charset="-120"/>
              </a:defRPr>
            </a:lvl1pPr>
            <a:lvl2pPr>
              <a:defRPr sz="2800" spc="150" baseline="0">
                <a:ea typeface="標楷體" panose="03000509000000000000" pitchFamily="65" charset="-120"/>
              </a:defRPr>
            </a:lvl2pPr>
            <a:lvl3pPr>
              <a:defRPr sz="2800" spc="150" baseline="0">
                <a:ea typeface="標楷體" panose="03000509000000000000" pitchFamily="65" charset="-120"/>
              </a:defRPr>
            </a:lvl3pPr>
            <a:lvl4pPr>
              <a:defRPr sz="2800" spc="150" baseline="0">
                <a:ea typeface="標楷體" panose="03000509000000000000" pitchFamily="65" charset="-120"/>
              </a:defRPr>
            </a:lvl4pPr>
            <a:lvl5pPr>
              <a:defRPr sz="2800" spc="150" baseline="0">
                <a:ea typeface="標楷體" panose="03000509000000000000" pitchFamily="65" charset="-120"/>
              </a:defRPr>
            </a:lvl5pPr>
          </a:lstStyle>
          <a:p>
            <a:pPr lvl="0"/>
            <a:r>
              <a:rPr lang="zh-TW" altLang="en-US" dirty="0"/>
              <a:t>按一下以編輯母片文字樣式</a:t>
            </a:r>
          </a:p>
        </p:txBody>
      </p:sp>
      <p:sp>
        <p:nvSpPr>
          <p:cNvPr id="11" name="文字版面配置區 10">
            <a:extLst>
              <a:ext uri="{FF2B5EF4-FFF2-40B4-BE49-F238E27FC236}">
                <a16:creationId xmlns:a16="http://schemas.microsoft.com/office/drawing/2014/main" xmlns="" id="{08363A4B-6B50-4664-B2AC-6FC8C09090F1}"/>
              </a:ext>
            </a:extLst>
          </p:cNvPr>
          <p:cNvSpPr>
            <a:spLocks noGrp="1"/>
          </p:cNvSpPr>
          <p:nvPr>
            <p:ph type="body" sz="quarter" idx="14"/>
          </p:nvPr>
        </p:nvSpPr>
        <p:spPr>
          <a:xfrm>
            <a:off x="2026800" y="2534400"/>
            <a:ext cx="7970400" cy="3168000"/>
          </a:xfrm>
          <a:prstGeom prst="rect">
            <a:avLst/>
          </a:prstGeom>
        </p:spPr>
        <p:txBody>
          <a:bodyPr/>
          <a:lstStyle>
            <a:lvl1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1pPr>
            <a:lvl2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2pPr>
            <a:lvl3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3pPr>
            <a:lvl4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4pPr>
            <a:lvl5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投影片編號版面配置區 2">
            <a:extLst>
              <a:ext uri="{FF2B5EF4-FFF2-40B4-BE49-F238E27FC236}">
                <a16:creationId xmlns:a16="http://schemas.microsoft.com/office/drawing/2014/main" xmlns="" id="{B06F8D34-141B-43BA-881F-5D5A27A12686}"/>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
        <p:nvSpPr>
          <p:cNvPr id="14" name="內容版面配置區 9">
            <a:extLst>
              <a:ext uri="{FF2B5EF4-FFF2-40B4-BE49-F238E27FC236}">
                <a16:creationId xmlns:a16="http://schemas.microsoft.com/office/drawing/2014/main" xmlns="" id="{39F52BC8-9ECB-4F4F-B910-A75256B866EB}"/>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Tree>
    <p:extLst>
      <p:ext uri="{BB962C8B-B14F-4D97-AF65-F5344CB8AC3E}">
        <p14:creationId xmlns:p14="http://schemas.microsoft.com/office/powerpoint/2010/main" val="1521298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节标题" preserve="1" userDrawn="1">
  <p:cSld name="財務資訊">
    <p:spTree>
      <p:nvGrpSpPr>
        <p:cNvPr id="1" name="Shape 22"/>
        <p:cNvGrpSpPr/>
        <p:nvPr/>
      </p:nvGrpSpPr>
      <p:grpSpPr>
        <a:xfrm>
          <a:off x="0" y="0"/>
          <a:ext cx="0" cy="0"/>
          <a:chOff x="0" y="0"/>
          <a:chExt cx="0" cy="0"/>
        </a:xfrm>
      </p:grpSpPr>
      <p:sp>
        <p:nvSpPr>
          <p:cNvPr id="16" name="標題 1">
            <a:extLst>
              <a:ext uri="{FF2B5EF4-FFF2-40B4-BE49-F238E27FC236}">
                <a16:creationId xmlns:a16="http://schemas.microsoft.com/office/drawing/2014/main" xmlns="" id="{B02F83C6-186A-4428-8F0E-03847ADC1350}"/>
              </a:ext>
            </a:extLst>
          </p:cNvPr>
          <p:cNvSpPr>
            <a:spLocks noGrp="1"/>
          </p:cNvSpPr>
          <p:nvPr>
            <p:ph type="title" hasCustomPrompt="1"/>
          </p:nvPr>
        </p:nvSpPr>
        <p:spPr>
          <a:xfrm>
            <a:off x="806400" y="547200"/>
            <a:ext cx="9000000" cy="464394"/>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pic>
        <p:nvPicPr>
          <p:cNvPr id="23" name="圖片 22"/>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cxnSp>
        <p:nvCxnSpPr>
          <p:cNvPr id="28" name="Google Shape;179;p2"/>
          <p:cNvCxnSpPr/>
          <p:nvPr userDrawn="1"/>
        </p:nvCxnSpPr>
        <p:spPr>
          <a:xfrm flipH="1">
            <a:off x="1" y="1116264"/>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sp>
        <p:nvSpPr>
          <p:cNvPr id="30" name="投影片編號版面配置區 2">
            <a:extLst>
              <a:ext uri="{FF2B5EF4-FFF2-40B4-BE49-F238E27FC236}">
                <a16:creationId xmlns:a16="http://schemas.microsoft.com/office/drawing/2014/main" xmlns="" id="{9B3E1E16-E3BE-421E-B10C-DBD48F79CE6E}"/>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节标题" preserve="1" userDrawn="1">
  <p:cSld name="產品">
    <p:spTree>
      <p:nvGrpSpPr>
        <p:cNvPr id="1" name="Shape 22"/>
        <p:cNvGrpSpPr/>
        <p:nvPr/>
      </p:nvGrpSpPr>
      <p:grpSpPr>
        <a:xfrm>
          <a:off x="0" y="0"/>
          <a:ext cx="0" cy="0"/>
          <a:chOff x="0" y="0"/>
          <a:chExt cx="0" cy="0"/>
        </a:xfrm>
      </p:grpSpPr>
      <p:sp>
        <p:nvSpPr>
          <p:cNvPr id="22" name="矩形: 圓角 1"/>
          <p:cNvSpPr/>
          <p:nvPr userDrawn="1"/>
        </p:nvSpPr>
        <p:spPr>
          <a:xfrm>
            <a:off x="-1" y="1110532"/>
            <a:ext cx="12191998" cy="1772393"/>
          </a:xfrm>
          <a:prstGeom prst="roundRect">
            <a:avLst>
              <a:gd name="adj" fmla="val 0"/>
            </a:avLst>
          </a:prstGeom>
          <a:gradFill>
            <a:gsLst>
              <a:gs pos="0">
                <a:srgbClr val="046EC4">
                  <a:lumMod val="10000"/>
                  <a:lumOff val="90000"/>
                  <a:alpha val="99000"/>
                </a:srgbClr>
              </a:gs>
              <a:gs pos="17000">
                <a:srgbClr val="FDFDFD"/>
              </a:gs>
            </a:gsLst>
            <a:lin ang="16200000" scaled="0"/>
          </a:gradFill>
          <a:ln w="3175">
            <a:solidFill>
              <a:srgbClr val="D9D9D9">
                <a:alpha val="34902"/>
              </a:srgbClr>
            </a:solidFill>
          </a:ln>
          <a:effectLst>
            <a:glow rad="88900">
              <a:srgbClr val="97DDEF">
                <a:alpha val="9000"/>
              </a:srgbClr>
            </a:glow>
          </a:effectLst>
        </p:spPr>
        <p:style>
          <a:lnRef idx="2">
            <a:schemeClr val="accent1"/>
          </a:lnRef>
          <a:fillRef idx="1">
            <a:schemeClr val="lt1"/>
          </a:fillRef>
          <a:effectRef idx="0">
            <a:schemeClr val="accent1"/>
          </a:effectRef>
          <a:fontRef idx="minor">
            <a:schemeClr val="dk1"/>
          </a:fontRef>
        </p:style>
        <p:txBody>
          <a:bodyPr tIns="0" bIns="0" rtlCol="0" anchor="ctr" anchorCtr="0"/>
          <a:lstStyle/>
          <a:p>
            <a:pPr algn="ctr"/>
            <a:endParaRPr lang="zh-TW" altLang="en-US" sz="2000" spc="700" baseline="0" dirty="0">
              <a:solidFill>
                <a:srgbClr val="003D70"/>
              </a:solidFill>
              <a:effectLst/>
              <a:latin typeface="Calibri Light" panose="020F0302020204030204" pitchFamily="34" charset="0"/>
              <a:ea typeface="標楷體" panose="03000509000000000000" pitchFamily="65" charset="-120"/>
              <a:cs typeface="Microsoft Sans Serif" panose="020B0604020202020204" pitchFamily="34" charset="0"/>
            </a:endParaRPr>
          </a:p>
        </p:txBody>
      </p:sp>
      <p:sp>
        <p:nvSpPr>
          <p:cNvPr id="26" name="內容版面配置區 5"/>
          <p:cNvSpPr>
            <a:spLocks noGrp="1"/>
          </p:cNvSpPr>
          <p:nvPr>
            <p:ph sz="quarter" idx="17"/>
          </p:nvPr>
        </p:nvSpPr>
        <p:spPr>
          <a:xfrm>
            <a:off x="2728800" y="1414800"/>
            <a:ext cx="4862222" cy="1285200"/>
          </a:xfrm>
          <a:prstGeom prst="rect">
            <a:avLst/>
          </a:prstGeom>
        </p:spPr>
        <p:txBody>
          <a:bodyPr anchor="t"/>
          <a:lstStyle>
            <a:lvl1pPr marL="0" indent="0" algn="l">
              <a:lnSpc>
                <a:spcPts val="3000"/>
              </a:lnSpc>
              <a:buClr>
                <a:schemeClr val="bg1">
                  <a:lumMod val="65000"/>
                </a:schemeClr>
              </a:buClr>
              <a:buSzPct val="80000"/>
              <a:buFont typeface="Arial" panose="020B0604020202090204" pitchFamily="34" charset="0"/>
              <a:buNone/>
              <a:defRPr sz="2000" b="1" spc="150" baseline="0">
                <a:solidFill>
                  <a:schemeClr val="tx1">
                    <a:lumMod val="85000"/>
                    <a:lumOff val="15000"/>
                  </a:schemeClr>
                </a:solidFill>
                <a:latin typeface="Calibri Light" panose="020F0302020204030204" pitchFamily="34" charset="0"/>
                <a:ea typeface="標楷體" panose="03000509000000000000" pitchFamily="65" charset="-120"/>
              </a:defRPr>
            </a:lvl1pPr>
            <a:lvl2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2pPr>
            <a:lvl3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3pPr>
            <a:lvl4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4pPr>
            <a:lvl5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5pPr>
          </a:lstStyle>
          <a:p>
            <a:pPr lvl="0"/>
            <a:endParaRPr lang="zh-TW" altLang="en-US" dirty="0"/>
          </a:p>
        </p:txBody>
      </p:sp>
      <p:sp>
        <p:nvSpPr>
          <p:cNvPr id="11" name="內容版面配置區 5"/>
          <p:cNvSpPr>
            <a:spLocks noGrp="1"/>
          </p:cNvSpPr>
          <p:nvPr>
            <p:ph sz="quarter" idx="15"/>
          </p:nvPr>
        </p:nvSpPr>
        <p:spPr>
          <a:xfrm>
            <a:off x="1605600" y="2980800"/>
            <a:ext cx="8503200" cy="1767600"/>
          </a:xfrm>
          <a:prstGeom prst="rect">
            <a:avLst/>
          </a:prstGeom>
        </p:spPr>
        <p:txBody>
          <a:bodyPr/>
          <a:lstStyle>
            <a:lvl1pPr marL="285750" indent="-285750" algn="just">
              <a:lnSpc>
                <a:spcPts val="2600"/>
              </a:lnSpc>
              <a:buClr>
                <a:schemeClr val="bg1">
                  <a:lumMod val="65000"/>
                </a:schemeClr>
              </a:buClr>
              <a:buSzPct val="80000"/>
              <a:buFont typeface="Arial" panose="020B0604020202090204" pitchFamily="34" charset="0"/>
              <a:buChar char="•"/>
              <a:defRPr sz="2000" spc="100" baseline="0">
                <a:solidFill>
                  <a:schemeClr val="tx1">
                    <a:lumMod val="85000"/>
                    <a:lumOff val="15000"/>
                  </a:schemeClr>
                </a:solidFill>
                <a:latin typeface="Calibri Light" panose="020F0302020204030204" pitchFamily="34" charset="0"/>
                <a:ea typeface="標楷體" panose="03000509000000000000" pitchFamily="65" charset="-120"/>
              </a:defRPr>
            </a:lvl1pPr>
            <a:lvl2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2pPr>
            <a:lvl3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3pPr>
            <a:lvl4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4pPr>
            <a:lvl5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5pPr>
          </a:lstStyle>
          <a:p>
            <a:pPr lvl="0"/>
            <a:endParaRPr lang="zh-TW" altLang="en-US" dirty="0"/>
          </a:p>
        </p:txBody>
      </p:sp>
      <p:sp>
        <p:nvSpPr>
          <p:cNvPr id="25" name="內容版面配置區 5"/>
          <p:cNvSpPr>
            <a:spLocks noGrp="1"/>
          </p:cNvSpPr>
          <p:nvPr>
            <p:ph sz="quarter" idx="16"/>
          </p:nvPr>
        </p:nvSpPr>
        <p:spPr>
          <a:xfrm>
            <a:off x="1605600" y="5306400"/>
            <a:ext cx="8503200" cy="1094400"/>
          </a:xfrm>
          <a:prstGeom prst="rect">
            <a:avLst/>
          </a:prstGeom>
        </p:spPr>
        <p:txBody>
          <a:bodyPr/>
          <a:lstStyle>
            <a:lvl1pPr marL="285750" indent="-285750" algn="just">
              <a:lnSpc>
                <a:spcPts val="2600"/>
              </a:lnSpc>
              <a:buClr>
                <a:schemeClr val="bg1">
                  <a:lumMod val="65000"/>
                </a:schemeClr>
              </a:buClr>
              <a:buSzPct val="80000"/>
              <a:buFont typeface="Arial" panose="020B0604020202090204" pitchFamily="34" charset="0"/>
              <a:buChar char="•"/>
              <a:defRPr sz="2000" spc="100" baseline="0">
                <a:solidFill>
                  <a:schemeClr val="tx1">
                    <a:lumMod val="85000"/>
                    <a:lumOff val="15000"/>
                  </a:schemeClr>
                </a:solidFill>
                <a:latin typeface="Calibri Light" panose="020F0302020204030204" pitchFamily="34" charset="0"/>
                <a:ea typeface="標楷體" panose="03000509000000000000" pitchFamily="65" charset="-120"/>
              </a:defRPr>
            </a:lvl1pPr>
            <a:lvl2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2pPr>
            <a:lvl3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3pPr>
            <a:lvl4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4pPr>
            <a:lvl5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5pPr>
          </a:lstStyle>
          <a:p>
            <a:pPr lvl="0"/>
            <a:endParaRPr lang="zh-TW" altLang="en-US" dirty="0"/>
          </a:p>
        </p:txBody>
      </p:sp>
      <p:sp>
        <p:nvSpPr>
          <p:cNvPr id="35" name="文字方塊 34"/>
          <p:cNvSpPr txBox="1"/>
          <p:nvPr userDrawn="1"/>
        </p:nvSpPr>
        <p:spPr>
          <a:xfrm>
            <a:off x="583685" y="3012106"/>
            <a:ext cx="10808113" cy="461665"/>
          </a:xfrm>
          <a:prstGeom prst="rect">
            <a:avLst/>
          </a:prstGeom>
          <a:noFill/>
        </p:spPr>
        <p:txBody>
          <a:bodyPr wrap="square" rtlCol="0">
            <a:spAutoFit/>
          </a:bodyPr>
          <a:lstStyle/>
          <a:p>
            <a:r>
              <a:rPr lang="zh-TW" altLang="en-US" sz="2400" spc="200" baseline="0" dirty="0">
                <a:solidFill>
                  <a:srgbClr val="00437A"/>
                </a:solidFill>
                <a:latin typeface="Calibri Light" panose="020F0302020204030204" pitchFamily="34" charset="0"/>
                <a:ea typeface="標楷體" panose="03000509000000000000" pitchFamily="65" charset="-120"/>
              </a:rPr>
              <a:t>簡介</a:t>
            </a:r>
          </a:p>
        </p:txBody>
      </p:sp>
      <p:sp>
        <p:nvSpPr>
          <p:cNvPr id="16" name="文字方塊 15"/>
          <p:cNvSpPr txBox="1"/>
          <p:nvPr userDrawn="1"/>
        </p:nvSpPr>
        <p:spPr>
          <a:xfrm>
            <a:off x="583686" y="4764734"/>
            <a:ext cx="10808113" cy="461665"/>
          </a:xfrm>
          <a:prstGeom prst="rect">
            <a:avLst/>
          </a:prstGeom>
          <a:noFill/>
        </p:spPr>
        <p:txBody>
          <a:bodyPr wrap="square" rtlCol="0">
            <a:spAutoFit/>
          </a:bodyPr>
          <a:lstStyle/>
          <a:p>
            <a:r>
              <a:rPr lang="en-US" altLang="zh-TW" sz="2400" spc="200" baseline="0" dirty="0">
                <a:solidFill>
                  <a:srgbClr val="00437A"/>
                </a:solidFill>
                <a:latin typeface="Calibri Light" panose="020F0302020204030204" pitchFamily="34" charset="0"/>
                <a:ea typeface="標楷體" panose="03000509000000000000" pitchFamily="65" charset="-120"/>
              </a:rPr>
              <a:t>GMI</a:t>
            </a:r>
            <a:r>
              <a:rPr lang="zh-TW" altLang="en-US" sz="2400" spc="200" baseline="0" dirty="0">
                <a:solidFill>
                  <a:srgbClr val="00437A"/>
                </a:solidFill>
                <a:latin typeface="Calibri Light" panose="020F0302020204030204" pitchFamily="34" charset="0"/>
                <a:ea typeface="標楷體" panose="03000509000000000000" pitchFamily="65" charset="-120"/>
              </a:rPr>
              <a:t>產品主要推廣市場</a:t>
            </a:r>
          </a:p>
        </p:txBody>
      </p:sp>
      <p:sp>
        <p:nvSpPr>
          <p:cNvPr id="32" name="文字方塊 31"/>
          <p:cNvSpPr txBox="1"/>
          <p:nvPr userDrawn="1"/>
        </p:nvSpPr>
        <p:spPr>
          <a:xfrm>
            <a:off x="587698" y="1414800"/>
            <a:ext cx="1836824" cy="1223861"/>
          </a:xfrm>
          <a:prstGeom prst="rect">
            <a:avLst/>
          </a:prstGeom>
          <a:noFill/>
        </p:spPr>
        <p:txBody>
          <a:bodyPr wrap="square">
            <a:spAutoFit/>
          </a:bodyPr>
          <a:lstStyle/>
          <a:p>
            <a:pPr algn="dist">
              <a:lnSpc>
                <a:spcPts val="3000"/>
              </a:lnSpc>
            </a:pPr>
            <a:r>
              <a:rPr lang="zh-TW" altLang="en-US" sz="2400" b="0" spc="150" baseline="0" dirty="0">
                <a:solidFill>
                  <a:srgbClr val="00437A"/>
                </a:solidFill>
                <a:latin typeface="Calibri Light" panose="020F0302020204030204" pitchFamily="34" charset="0"/>
                <a:ea typeface="標楷體" panose="03000509000000000000" pitchFamily="65" charset="-120"/>
              </a:rPr>
              <a:t>公     司  </a:t>
            </a:r>
            <a:endParaRPr lang="zh-TW" altLang="en-US" sz="2400" spc="150" baseline="0" dirty="0">
              <a:latin typeface="Calibri Light" panose="020F0302020204030204" pitchFamily="34" charset="0"/>
              <a:ea typeface="標楷體" panose="03000509000000000000" pitchFamily="65" charset="-120"/>
            </a:endParaRPr>
          </a:p>
          <a:p>
            <a:pPr algn="dist">
              <a:lnSpc>
                <a:spcPts val="3000"/>
              </a:lnSpc>
            </a:pPr>
            <a:r>
              <a:rPr lang="zh-TW" altLang="en-US" sz="2400" b="0" spc="150" baseline="0" dirty="0">
                <a:solidFill>
                  <a:srgbClr val="00437A"/>
                </a:solidFill>
                <a:latin typeface="Calibri Light" panose="020F0302020204030204" pitchFamily="34" charset="0"/>
                <a:ea typeface="標楷體" panose="03000509000000000000" pitchFamily="65" charset="-120"/>
              </a:rPr>
              <a:t>資 本 額  </a:t>
            </a:r>
            <a:endParaRPr lang="zh-TW" altLang="en-US" sz="2400" spc="150" baseline="0" dirty="0">
              <a:latin typeface="Calibri Light" panose="020F0302020204030204" pitchFamily="34" charset="0"/>
              <a:ea typeface="標楷體" panose="03000509000000000000" pitchFamily="65" charset="-120"/>
            </a:endParaRPr>
          </a:p>
          <a:p>
            <a:pPr algn="dist">
              <a:lnSpc>
                <a:spcPts val="3000"/>
              </a:lnSpc>
            </a:pPr>
            <a:r>
              <a:rPr lang="zh-TW" altLang="en-US" sz="2400" b="0" spc="150" baseline="0" dirty="0">
                <a:solidFill>
                  <a:srgbClr val="00437A"/>
                </a:solidFill>
                <a:latin typeface="Calibri Light" panose="020F0302020204030204" pitchFamily="34" charset="0"/>
                <a:ea typeface="標楷體" panose="03000509000000000000" pitchFamily="65" charset="-120"/>
              </a:rPr>
              <a:t>成立日期 </a:t>
            </a:r>
            <a:endParaRPr lang="zh-TW" altLang="en-US" sz="2400" spc="150" baseline="0" dirty="0">
              <a:latin typeface="Calibri Light" panose="020F0302020204030204" pitchFamily="34" charset="0"/>
              <a:ea typeface="標楷體" panose="03000509000000000000" pitchFamily="65" charset="-120"/>
            </a:endParaRPr>
          </a:p>
        </p:txBody>
      </p:sp>
      <p:pic>
        <p:nvPicPr>
          <p:cNvPr id="20" name="圖片 19"/>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23" name="標題 1">
            <a:extLst>
              <a:ext uri="{FF2B5EF4-FFF2-40B4-BE49-F238E27FC236}">
                <a16:creationId xmlns:a16="http://schemas.microsoft.com/office/drawing/2014/main" xmlns="" id="{5E82CFE0-E665-482D-BA0B-F0CAEF4788F9}"/>
              </a:ext>
            </a:extLst>
          </p:cNvPr>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sp>
        <p:nvSpPr>
          <p:cNvPr id="28" name="投影片編號版面配置區 2">
            <a:extLst>
              <a:ext uri="{FF2B5EF4-FFF2-40B4-BE49-F238E27FC236}">
                <a16:creationId xmlns:a16="http://schemas.microsoft.com/office/drawing/2014/main" xmlns="" id="{817EB195-A34C-4DC8-BCA7-8B9E9EFEF84A}"/>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
        <p:nvSpPr>
          <p:cNvPr id="29" name="內容版面配置區 9">
            <a:extLst>
              <a:ext uri="{FF2B5EF4-FFF2-40B4-BE49-F238E27FC236}">
                <a16:creationId xmlns:a16="http://schemas.microsoft.com/office/drawing/2014/main" xmlns="" id="{50BF469E-FAF2-4D68-8B75-7721AC90D997}"/>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中英標題-內文">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cxnSp>
        <p:nvCxnSpPr>
          <p:cNvPr id="5" name="Google Shape;179;p2"/>
          <p:cNvCxnSpPr/>
          <p:nvPr userDrawn="1"/>
        </p:nvCxnSpPr>
        <p:spPr>
          <a:xfrm flipH="1">
            <a:off x="1" y="1126132"/>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6" name="圖片 5"/>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11" name="文字版面配置區 10">
            <a:extLst>
              <a:ext uri="{FF2B5EF4-FFF2-40B4-BE49-F238E27FC236}">
                <a16:creationId xmlns:a16="http://schemas.microsoft.com/office/drawing/2014/main" xmlns="" id="{08363A4B-6B50-4664-B2AC-6FC8C09090F1}"/>
              </a:ext>
            </a:extLst>
          </p:cNvPr>
          <p:cNvSpPr>
            <a:spLocks noGrp="1"/>
          </p:cNvSpPr>
          <p:nvPr>
            <p:ph type="body" sz="quarter" idx="14"/>
          </p:nvPr>
        </p:nvSpPr>
        <p:spPr>
          <a:xfrm>
            <a:off x="645443" y="1397001"/>
            <a:ext cx="10924257" cy="4672588"/>
          </a:xfrm>
          <a:prstGeom prst="rect">
            <a:avLst/>
          </a:prstGeom>
        </p:spPr>
        <p:txBody>
          <a:bodyPr/>
          <a:lstStyle>
            <a:lvl1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1pPr>
            <a:lvl2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2pPr>
            <a:lvl3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3pPr>
            <a:lvl4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4pPr>
            <a:lvl5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投影片編號版面配置區 2">
            <a:extLst>
              <a:ext uri="{FF2B5EF4-FFF2-40B4-BE49-F238E27FC236}">
                <a16:creationId xmlns:a16="http://schemas.microsoft.com/office/drawing/2014/main" xmlns="" id="{1600E9DA-E221-4712-BC26-2D358A70C2CB}"/>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
        <p:nvSpPr>
          <p:cNvPr id="12" name="內容版面配置區 9">
            <a:extLst>
              <a:ext uri="{FF2B5EF4-FFF2-40B4-BE49-F238E27FC236}">
                <a16:creationId xmlns:a16="http://schemas.microsoft.com/office/drawing/2014/main" xmlns="" id="{07A1942D-0AF3-4DA0-8C9D-D26E0478CA5F}"/>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Tree>
    <p:extLst>
      <p:ext uri="{BB962C8B-B14F-4D97-AF65-F5344CB8AC3E}">
        <p14:creationId xmlns:p14="http://schemas.microsoft.com/office/powerpoint/2010/main" val="10900736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000">
              <a:schemeClr val="bg1"/>
            </a:gs>
            <a:gs pos="0">
              <a:srgbClr val="2F5496">
                <a:alpha val="92000"/>
                <a:lumMod val="10000"/>
                <a:lumOff val="90000"/>
              </a:srgbClr>
            </a:gs>
          </a:gsLst>
          <a:lin ang="16200000" scaled="0"/>
          <a:tileRect/>
        </a:gradFill>
        <a:effectLst/>
      </p:bgPr>
    </p:bg>
    <p:spTree>
      <p:nvGrpSpPr>
        <p:cNvPr id="1" name="Shape 9"/>
        <p:cNvGrpSpPr/>
        <p:nvPr/>
      </p:nvGrpSpPr>
      <p:grpSpPr>
        <a:xfrm>
          <a:off x="0" y="0"/>
          <a:ext cx="0" cy="0"/>
          <a:chOff x="0" y="0"/>
          <a:chExt cx="0" cy="0"/>
        </a:xfrm>
      </p:grpSpPr>
      <p:sp>
        <p:nvSpPr>
          <p:cNvPr id="3" name="投影片編號版面配置區 2"/>
          <p:cNvSpPr>
            <a:spLocks noGrp="1"/>
          </p:cNvSpPr>
          <p:nvPr>
            <p:ph type="sldNum" sz="quarter" idx="4"/>
          </p:nvPr>
        </p:nvSpPr>
        <p:spPr>
          <a:xfrm>
            <a:off x="9224963" y="6313486"/>
            <a:ext cx="2743200" cy="365125"/>
          </a:xfrm>
          <a:prstGeom prst="rect">
            <a:avLst/>
          </a:prstGeom>
        </p:spPr>
        <p:txBody>
          <a:bodyPr vert="horz" lIns="91440" tIns="45720" rIns="91440" bIns="45720" rtlCol="0" anchor="ctr"/>
          <a:lstStyle>
            <a:lvl1pPr algn="r">
              <a:defRPr sz="2000">
                <a:solidFill>
                  <a:schemeClr val="tx1">
                    <a:lumMod val="85000"/>
                    <a:lumOff val="15000"/>
                  </a:schemeClr>
                </a:solidFill>
                <a:latin typeface="Calibri Light" panose="020F0302020204030204" pitchFamily="34" charset="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 bg1="lt1" tx1="dk1" bg2="dk2" tx2="lt2" accent1="accent1" accent2="accent2" accent3="accent3" accent4="accent4" accent5="accent5" accent6="accent6" hlink="hlink" folHlink="folHlink"/>
  <p:sldLayoutIdLst>
    <p:sldLayoutId id="2147483649" r:id="rId1"/>
    <p:sldLayoutId id="2147483665" r:id="rId2"/>
    <p:sldLayoutId id="2147483666" r:id="rId3"/>
    <p:sldLayoutId id="2147483671" r:id="rId4"/>
    <p:sldLayoutId id="2147483667" r:id="rId5"/>
    <p:sldLayoutId id="2147483668" r:id="rId6"/>
    <p:sldLayoutId id="2147483650" r:id="rId7"/>
    <p:sldLayoutId id="2147483656" r:id="rId8"/>
    <p:sldLayoutId id="2147483669" r:id="rId9"/>
    <p:sldLayoutId id="2147483670" r:id="rId10"/>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___7.xls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Excel____8.xlsx"/><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Excel____9.xlsx"/><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8" name="Google Shape;186;p3"/>
          <p:cNvSpPr/>
          <p:nvPr/>
        </p:nvSpPr>
        <p:spPr>
          <a:xfrm>
            <a:off x="2057400" y="2303075"/>
            <a:ext cx="8855818" cy="1246455"/>
          </a:xfrm>
          <a:prstGeom prst="rect">
            <a:avLst/>
          </a:prstGeom>
          <a:noFill/>
          <a:ln>
            <a:noFill/>
          </a:ln>
        </p:spPr>
        <p:txBody>
          <a:bodyPr spcFirstLastPara="1" wrap="square" lIns="91425" tIns="45700" rIns="91425" bIns="45700" anchor="t" anchorCtr="0">
            <a:spAutoFit/>
          </a:bodyPr>
          <a:lstStyle/>
          <a:p>
            <a:pPr marL="0" marR="0" lvl="0" indent="0" algn="r" rtl="0">
              <a:lnSpc>
                <a:spcPts val="4500"/>
              </a:lnSpc>
              <a:spcBef>
                <a:spcPts val="0"/>
              </a:spcBef>
              <a:spcAft>
                <a:spcPts val="0"/>
              </a:spcAft>
              <a:buNone/>
            </a:pPr>
            <a:r>
              <a:rPr lang="zh-TW" altLang="en-US" sz="3600" b="1" spc="800" dirty="0">
                <a:solidFill>
                  <a:srgbClr val="0C0C0C"/>
                </a:solidFill>
                <a:latin typeface="標楷體" pitchFamily="65" charset="-120"/>
                <a:ea typeface="標楷體" pitchFamily="65" charset="-120"/>
              </a:rPr>
              <a:t>弘憶國際股份有限公司</a:t>
            </a:r>
            <a:endParaRPr lang="en-US" altLang="zh-TW" sz="3600" b="1" spc="800" dirty="0">
              <a:solidFill>
                <a:srgbClr val="0C0C0C"/>
              </a:solidFill>
              <a:latin typeface="標楷體" pitchFamily="65" charset="-120"/>
              <a:ea typeface="標楷體" pitchFamily="65" charset="-120"/>
            </a:endParaRPr>
          </a:p>
          <a:p>
            <a:pPr marL="0" marR="0" lvl="0" indent="0" algn="r" rtl="0">
              <a:lnSpc>
                <a:spcPts val="4500"/>
              </a:lnSpc>
              <a:spcBef>
                <a:spcPts val="0"/>
              </a:spcBef>
              <a:spcAft>
                <a:spcPts val="0"/>
              </a:spcAft>
              <a:buNone/>
            </a:pPr>
            <a:r>
              <a:rPr lang="en-US" altLang="zh-TW" sz="3600" b="1" spc="800" dirty="0" smtClean="0">
                <a:solidFill>
                  <a:srgbClr val="0C0C0C"/>
                </a:solidFill>
                <a:latin typeface="標楷體" pitchFamily="65" charset="-120"/>
                <a:ea typeface="標楷體" pitchFamily="65" charset="-120"/>
                <a:sym typeface="Arial" panose="020B0604020202090204"/>
              </a:rPr>
              <a:t>2024</a:t>
            </a:r>
            <a:r>
              <a:rPr lang="zh-TW" altLang="en-US" sz="3600" b="1" spc="800" dirty="0" smtClean="0">
                <a:solidFill>
                  <a:srgbClr val="0C0C0C"/>
                </a:solidFill>
                <a:latin typeface="標楷體" pitchFamily="65" charset="-120"/>
                <a:ea typeface="標楷體" pitchFamily="65" charset="-120"/>
                <a:sym typeface="Arial" panose="020B0604020202090204"/>
              </a:rPr>
              <a:t>年第</a:t>
            </a:r>
            <a:r>
              <a:rPr lang="zh-TW" altLang="en-US" sz="3600" b="1" spc="800" dirty="0">
                <a:solidFill>
                  <a:srgbClr val="0C0C0C"/>
                </a:solidFill>
                <a:latin typeface="標楷體" pitchFamily="65" charset="-120"/>
                <a:ea typeface="標楷體" pitchFamily="65" charset="-120"/>
              </a:rPr>
              <a:t>二</a:t>
            </a:r>
            <a:r>
              <a:rPr lang="zh-TW" altLang="en-US" sz="3600" b="1" spc="800" dirty="0" smtClean="0">
                <a:solidFill>
                  <a:srgbClr val="0C0C0C"/>
                </a:solidFill>
                <a:latin typeface="標楷體" pitchFamily="65" charset="-120"/>
                <a:ea typeface="標楷體" pitchFamily="65" charset="-120"/>
                <a:sym typeface="Arial" panose="020B0604020202090204"/>
              </a:rPr>
              <a:t>季</a:t>
            </a:r>
            <a:r>
              <a:rPr lang="zh-TW" altLang="en-US" sz="3600" b="1" spc="800" dirty="0">
                <a:solidFill>
                  <a:srgbClr val="0C0C0C"/>
                </a:solidFill>
                <a:latin typeface="標楷體" pitchFamily="65" charset="-120"/>
                <a:ea typeface="標楷體" pitchFamily="65" charset="-120"/>
              </a:rPr>
              <a:t>營運成果</a:t>
            </a:r>
            <a:r>
              <a:rPr lang="zh-TW" altLang="en-US" sz="3600" b="1" spc="800" dirty="0">
                <a:solidFill>
                  <a:srgbClr val="0C0C0C"/>
                </a:solidFill>
                <a:latin typeface="標楷體" pitchFamily="65" charset="-120"/>
                <a:ea typeface="標楷體" pitchFamily="65" charset="-120"/>
                <a:sym typeface="Arial" panose="020B0604020202090204"/>
              </a:rPr>
              <a:t>法人說明會</a:t>
            </a:r>
          </a:p>
        </p:txBody>
      </p:sp>
      <p:sp>
        <p:nvSpPr>
          <p:cNvPr id="161" name="Google Shape;161;p1"/>
          <p:cNvSpPr txBox="1"/>
          <p:nvPr/>
        </p:nvSpPr>
        <p:spPr>
          <a:xfrm>
            <a:off x="7106412" y="-3924483"/>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sp>
        <p:nvSpPr>
          <p:cNvPr id="162" name="Google Shape;162;p1"/>
          <p:cNvSpPr txBox="1"/>
          <p:nvPr/>
        </p:nvSpPr>
        <p:spPr>
          <a:xfrm>
            <a:off x="13314706" y="-276945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cxnSp>
        <p:nvCxnSpPr>
          <p:cNvPr id="4" name="直線接點 3"/>
          <p:cNvCxnSpPr/>
          <p:nvPr/>
        </p:nvCxnSpPr>
        <p:spPr>
          <a:xfrm>
            <a:off x="11270863" y="2394115"/>
            <a:ext cx="0" cy="1513851"/>
          </a:xfrm>
          <a:prstGeom prst="line">
            <a:avLst/>
          </a:prstGeom>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950720" y="3538855"/>
            <a:ext cx="9883140" cy="461665"/>
          </a:xfrm>
          <a:prstGeom prst="rect">
            <a:avLst/>
          </a:prstGeom>
          <a:noFill/>
        </p:spPr>
        <p:txBody>
          <a:bodyPr wrap="square">
            <a:spAutoFit/>
          </a:bodyPr>
          <a:lstStyle/>
          <a:p>
            <a:pPr algn="ctr"/>
            <a:r>
              <a:rPr lang="en-US" altLang="zh-TW" sz="2400" spc="200" dirty="0">
                <a:latin typeface="標楷體" pitchFamily="65" charset="-120"/>
                <a:ea typeface="標楷體" pitchFamily="65" charset="-120"/>
                <a:cs typeface="Calibri Light" panose="020F0302020204030204" pitchFamily="34" charset="0"/>
              </a:rPr>
              <a:t>GMI Technology Inc</a:t>
            </a:r>
            <a:r>
              <a:rPr lang="en-US" altLang="zh-TW" sz="2400" spc="200" dirty="0" smtClean="0">
                <a:latin typeface="標楷體" pitchFamily="65" charset="-120"/>
                <a:ea typeface="標楷體" pitchFamily="65" charset="-120"/>
                <a:cs typeface="Calibri Light" panose="020F0302020204030204" pitchFamily="34" charset="0"/>
              </a:rPr>
              <a:t>.</a:t>
            </a:r>
            <a:r>
              <a:rPr lang="zh-TW" altLang="en-US" sz="2400" spc="200" dirty="0" smtClean="0">
                <a:latin typeface="標楷體" pitchFamily="65" charset="-120"/>
                <a:ea typeface="標楷體" pitchFamily="65" charset="-120"/>
                <a:cs typeface="Calibri Light" panose="020F0302020204030204" pitchFamily="34" charset="0"/>
              </a:rPr>
              <a:t>（</a:t>
            </a:r>
            <a:r>
              <a:rPr lang="en-US" altLang="zh-TW" sz="2400" spc="200" dirty="0" smtClean="0">
                <a:latin typeface="標楷體" pitchFamily="65" charset="-120"/>
                <a:ea typeface="標楷體" pitchFamily="65" charset="-120"/>
                <a:cs typeface="Calibri Light" panose="020F0302020204030204" pitchFamily="34" charset="0"/>
              </a:rPr>
              <a:t>3312</a:t>
            </a:r>
            <a:r>
              <a:rPr lang="zh-TW" altLang="en-US" sz="2400" spc="200" dirty="0" smtClean="0">
                <a:latin typeface="標楷體" pitchFamily="65" charset="-120"/>
                <a:ea typeface="標楷體" pitchFamily="65" charset="-120"/>
                <a:cs typeface="Calibri Light" panose="020F0302020204030204" pitchFamily="34" charset="0"/>
              </a:rPr>
              <a:t>）</a:t>
            </a:r>
            <a:r>
              <a:rPr lang="en-US" altLang="zh-TW" sz="2400" spc="200" dirty="0" smtClean="0">
                <a:latin typeface="標楷體" pitchFamily="65" charset="-120"/>
                <a:ea typeface="標楷體" pitchFamily="65" charset="-120"/>
                <a:cs typeface="Calibri Light" panose="020F0302020204030204" pitchFamily="34" charset="0"/>
              </a:rPr>
              <a:t>2Q24 </a:t>
            </a:r>
            <a:r>
              <a:rPr lang="en-US" altLang="zh-TW" sz="2400" spc="200" dirty="0">
                <a:latin typeface="標楷體" pitchFamily="65" charset="-120"/>
                <a:ea typeface="標楷體" pitchFamily="65" charset="-120"/>
                <a:cs typeface="Calibri Light" panose="020F0302020204030204" pitchFamily="34" charset="0"/>
              </a:rPr>
              <a:t>Performance</a:t>
            </a:r>
          </a:p>
        </p:txBody>
      </p:sp>
      <p:sp>
        <p:nvSpPr>
          <p:cNvPr id="15" name="文字方塊 14"/>
          <p:cNvSpPr txBox="1"/>
          <p:nvPr/>
        </p:nvSpPr>
        <p:spPr>
          <a:xfrm>
            <a:off x="4546600" y="4463415"/>
            <a:ext cx="8485505" cy="759182"/>
          </a:xfrm>
          <a:prstGeom prst="rect">
            <a:avLst/>
          </a:prstGeom>
          <a:noFill/>
        </p:spPr>
        <p:txBody>
          <a:bodyPr wrap="square">
            <a:spAutoFit/>
          </a:bodyPr>
          <a:lstStyle/>
          <a:p>
            <a:r>
              <a:rPr sz="2000" spc="200" dirty="0" smtClean="0">
                <a:solidFill>
                  <a:schemeClr val="tx1"/>
                </a:solidFill>
                <a:latin typeface="標楷體" pitchFamily="65" charset="-120"/>
                <a:ea typeface="標楷體" pitchFamily="65" charset="-120"/>
                <a:cs typeface="Malgun Gothic Semilight" panose="020B0502040204020203" pitchFamily="34" charset="-120"/>
              </a:rPr>
              <a:t>主</a:t>
            </a:r>
            <a:r>
              <a:rPr lang="en-US" sz="2000" spc="200" dirty="0" smtClean="0">
                <a:solidFill>
                  <a:schemeClr val="tx1"/>
                </a:solidFill>
                <a:latin typeface="標楷體" pitchFamily="65" charset="-120"/>
                <a:ea typeface="標楷體" pitchFamily="65" charset="-120"/>
                <a:cs typeface="Malgun Gothic Semilight" panose="020B0502040204020203" pitchFamily="34" charset="-120"/>
              </a:rPr>
              <a:t> </a:t>
            </a:r>
            <a:r>
              <a:rPr sz="2000" spc="200" dirty="0" smtClean="0">
                <a:solidFill>
                  <a:schemeClr val="tx1"/>
                </a:solidFill>
                <a:latin typeface="標楷體" pitchFamily="65" charset="-120"/>
                <a:ea typeface="標楷體" pitchFamily="65" charset="-120"/>
                <a:cs typeface="Malgun Gothic Semilight" panose="020B0502040204020203" pitchFamily="34" charset="-120"/>
              </a:rPr>
              <a:t>講</a:t>
            </a:r>
            <a:r>
              <a:rPr lang="en-US" sz="2000" spc="200" dirty="0" smtClean="0">
                <a:solidFill>
                  <a:schemeClr val="tx1"/>
                </a:solidFill>
                <a:latin typeface="標楷體" pitchFamily="65" charset="-120"/>
                <a:ea typeface="標楷體" pitchFamily="65" charset="-120"/>
                <a:cs typeface="Malgun Gothic Semilight" panose="020B0502040204020203" pitchFamily="34" charset="-120"/>
              </a:rPr>
              <a:t> </a:t>
            </a:r>
            <a:r>
              <a:rPr sz="2000" spc="200" dirty="0" smtClean="0">
                <a:solidFill>
                  <a:schemeClr val="tx1"/>
                </a:solidFill>
                <a:latin typeface="標楷體" pitchFamily="65" charset="-120"/>
                <a:ea typeface="標楷體" pitchFamily="65" charset="-120"/>
                <a:cs typeface="Malgun Gothic Semilight" panose="020B0502040204020203" pitchFamily="34" charset="-120"/>
              </a:rPr>
              <a:t>人：</a:t>
            </a:r>
            <a:r>
              <a:rPr lang="zh-TW" altLang="en-US" sz="2000" spc="200" dirty="0" smtClean="0">
                <a:solidFill>
                  <a:schemeClr val="tx1"/>
                </a:solidFill>
                <a:latin typeface="標楷體" pitchFamily="65" charset="-120"/>
                <a:ea typeface="標楷體" pitchFamily="65" charset="-120"/>
                <a:cs typeface="Malgun Gothic Semilight" panose="020B0502040204020203" pitchFamily="34" charset="-120"/>
              </a:rPr>
              <a:t>劉彥輝總經理</a:t>
            </a:r>
            <a:r>
              <a:rPr lang="en-US" sz="2000" spc="200" dirty="0" smtClean="0">
                <a:solidFill>
                  <a:schemeClr val="tx1"/>
                </a:solidFill>
                <a:latin typeface="標楷體" pitchFamily="65" charset="-120"/>
                <a:ea typeface="標楷體" pitchFamily="65" charset="-120"/>
                <a:cs typeface="Malgun Gothic Semilight" panose="020B0502040204020203" pitchFamily="34" charset="-120"/>
              </a:rPr>
              <a:t>/</a:t>
            </a:r>
            <a:r>
              <a:rPr lang="zh-TW" altLang="en-US" sz="2000" spc="200" dirty="0">
                <a:solidFill>
                  <a:schemeClr val="tx1"/>
                </a:solidFill>
                <a:latin typeface="標楷體" pitchFamily="65" charset="-120"/>
                <a:ea typeface="標楷體" pitchFamily="65" charset="-120"/>
                <a:cs typeface="Malgun Gothic Semilight" panose="020B0502040204020203" pitchFamily="34" charset="-120"/>
              </a:rPr>
              <a:t>林哲仁財務長</a:t>
            </a:r>
            <a:endParaRPr lang="en-US" sz="2000" spc="200" dirty="0" smtClean="0">
              <a:solidFill>
                <a:schemeClr val="tx1"/>
              </a:solidFill>
              <a:latin typeface="標楷體" pitchFamily="65" charset="-120"/>
              <a:ea typeface="標楷體" pitchFamily="65" charset="-120"/>
              <a:cs typeface="Malgun Gothic Semilight" panose="020B0502040204020203" pitchFamily="34" charset="-120"/>
            </a:endParaRPr>
          </a:p>
          <a:p>
            <a:pPr lvl="0" algn="just">
              <a:lnSpc>
                <a:spcPts val="2800"/>
              </a:lnSpc>
              <a:buClr>
                <a:schemeClr val="bg1">
                  <a:lumMod val="65000"/>
                </a:schemeClr>
              </a:buClr>
              <a:buSzPct val="80000"/>
            </a:pPr>
            <a:r>
              <a:rPr lang="zh-TW" altLang="en-US" sz="2000" spc="200" dirty="0" smtClean="0">
                <a:solidFill>
                  <a:schemeClr val="tx1"/>
                </a:solidFill>
                <a:latin typeface="標楷體" pitchFamily="65" charset="-120"/>
                <a:ea typeface="標楷體" pitchFamily="65" charset="-120"/>
                <a:cs typeface="Malgun Gothic Semilight" panose="020B0502040204020203" pitchFamily="34" charset="-120"/>
              </a:rPr>
              <a:t>簡報</a:t>
            </a:r>
            <a:r>
              <a:rPr lang="zh-TW" altLang="en-US" sz="2000" spc="200" dirty="0">
                <a:solidFill>
                  <a:schemeClr val="tx1"/>
                </a:solidFill>
                <a:latin typeface="標楷體" pitchFamily="65" charset="-120"/>
                <a:ea typeface="標楷體" pitchFamily="65" charset="-120"/>
                <a:cs typeface="Malgun Gothic Semilight" panose="020B0502040204020203" pitchFamily="34" charset="-120"/>
              </a:rPr>
              <a:t>日期：</a:t>
            </a:r>
            <a:r>
              <a:rPr lang="en-US" altLang="zh-TW" sz="2000" spc="200" dirty="0" smtClean="0">
                <a:solidFill>
                  <a:schemeClr val="tx1"/>
                </a:solidFill>
                <a:latin typeface="標楷體" pitchFamily="65" charset="-120"/>
                <a:ea typeface="標楷體" pitchFamily="65" charset="-120"/>
                <a:cs typeface="Malgun Gothic Semilight" panose="020B0502040204020203" pitchFamily="34" charset="-120"/>
              </a:rPr>
              <a:t>2024/09/11</a:t>
            </a:r>
            <a:endParaRPr lang="en-US" altLang="zh-TW" sz="2000" spc="200" dirty="0">
              <a:solidFill>
                <a:schemeClr val="tx1"/>
              </a:solidFill>
              <a:latin typeface="標楷體" pitchFamily="65" charset="-120"/>
              <a:ea typeface="標楷體" pitchFamily="65" charset="-120"/>
              <a:cs typeface="Malgun Gothic Semilight" panose="020B0502040204020203" pitchFamily="34" charset="-120"/>
            </a:endParaRPr>
          </a:p>
        </p:txBody>
      </p:sp>
      <p:pic>
        <p:nvPicPr>
          <p:cNvPr id="19" name="圖片 18"/>
          <p:cNvPicPr>
            <a:picLocks noChangeAspect="1"/>
          </p:cNvPicPr>
          <p:nvPr/>
        </p:nvPicPr>
        <p:blipFill rotWithShape="1">
          <a:blip r:embed="rId3">
            <a:extLst>
              <a:ext uri="{28A0092B-C50C-407E-A947-70E740481C1C}">
                <a14:useLocalDpi xmlns:a14="http://schemas.microsoft.com/office/drawing/2010/main" val="0"/>
              </a:ext>
            </a:extLst>
          </a:blip>
          <a:srcRect l="-1" r="-5262"/>
          <a:stretch>
            <a:fillRect/>
          </a:stretch>
        </p:blipFill>
        <p:spPr>
          <a:xfrm>
            <a:off x="8090794" y="728764"/>
            <a:ext cx="3123365" cy="1118214"/>
          </a:xfrm>
          <a:prstGeom prst="rect">
            <a:avLst/>
          </a:prstGeom>
        </p:spPr>
      </p:pic>
    </p:spTree>
    <p:extLst>
      <p:ext uri="{BB962C8B-B14F-4D97-AF65-F5344CB8AC3E}">
        <p14:creationId xmlns:p14="http://schemas.microsoft.com/office/powerpoint/2010/main" val="23767716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物件 8"/>
          <p:cNvGraphicFramePr>
            <a:graphicFrameLocks noChangeAspect="1"/>
          </p:cNvGraphicFramePr>
          <p:nvPr>
            <p:extLst>
              <p:ext uri="{D42A27DB-BD31-4B8C-83A1-F6EECF244321}">
                <p14:modId xmlns:p14="http://schemas.microsoft.com/office/powerpoint/2010/main" val="3209559664"/>
              </p:ext>
            </p:extLst>
          </p:nvPr>
        </p:nvGraphicFramePr>
        <p:xfrm>
          <a:off x="542925" y="1198563"/>
          <a:ext cx="11237913" cy="5480050"/>
        </p:xfrm>
        <a:graphic>
          <a:graphicData uri="http://schemas.openxmlformats.org/presentationml/2006/ole">
            <mc:AlternateContent xmlns:mc="http://schemas.openxmlformats.org/markup-compatibility/2006">
              <mc:Choice xmlns:v="urn:schemas-microsoft-com:vml" Requires="v">
                <p:oleObj spid="_x0000_s15394" name="工作表" r:id="rId3" imgW="10256648" imgH="5082392" progId="Excel.Sheet.12">
                  <p:embed/>
                </p:oleObj>
              </mc:Choice>
              <mc:Fallback>
                <p:oleObj name="工作表" r:id="rId3" imgW="10256648" imgH="5082392" progId="Excel.Sheet.12">
                  <p:embed/>
                  <p:pic>
                    <p:nvPicPr>
                      <p:cNvPr id="0" name=""/>
                      <p:cNvPicPr/>
                      <p:nvPr/>
                    </p:nvPicPr>
                    <p:blipFill>
                      <a:blip r:embed="rId4"/>
                      <a:stretch>
                        <a:fillRect/>
                      </a:stretch>
                    </p:blipFill>
                    <p:spPr>
                      <a:xfrm>
                        <a:off x="542925" y="1198563"/>
                        <a:ext cx="11237913" cy="5480050"/>
                      </a:xfrm>
                      <a:prstGeom prst="rect">
                        <a:avLst/>
                      </a:prstGeom>
                    </p:spPr>
                  </p:pic>
                </p:oleObj>
              </mc:Fallback>
            </mc:AlternateContent>
          </a:graphicData>
        </a:graphic>
      </p:graphicFrame>
      <p:sp>
        <p:nvSpPr>
          <p:cNvPr id="7" name="標題 2">
            <a:extLst>
              <a:ext uri="{FF2B5EF4-FFF2-40B4-BE49-F238E27FC236}">
                <a16:creationId xmlns="" xmlns:a16="http://schemas.microsoft.com/office/drawing/2014/main" id="{F599D572-BB50-42B0-93A6-B0A3F3FFC7A4}"/>
              </a:ext>
            </a:extLst>
          </p:cNvPr>
          <p:cNvSpPr>
            <a:spLocks noGrp="1"/>
          </p:cNvSpPr>
          <p:nvPr>
            <p:ph type="title"/>
          </p:nvPr>
        </p:nvSpPr>
        <p:spPr>
          <a:xfrm>
            <a:off x="806400" y="547200"/>
            <a:ext cx="9000000" cy="464394"/>
          </a:xfrm>
          <a:prstGeom prst="rect">
            <a:avLst/>
          </a:prstGeom>
        </p:spPr>
        <p:txBody>
          <a:bodyPr/>
          <a:lstStyle/>
          <a:p>
            <a:r>
              <a:rPr lang="zh-TW" altLang="en-US" dirty="0"/>
              <a:t>財務</a:t>
            </a:r>
            <a:r>
              <a:rPr lang="zh-TW" altLang="en-US" dirty="0" smtClean="0"/>
              <a:t>資訊</a:t>
            </a:r>
            <a:r>
              <a:rPr lang="en-US" altLang="zh-TW" dirty="0">
                <a:latin typeface="標楷體" pitchFamily="65" charset="-120"/>
              </a:rPr>
              <a:t>-</a:t>
            </a:r>
            <a:r>
              <a:rPr lang="zh-TW" altLang="en-US" dirty="0" smtClean="0"/>
              <a:t>合併</a:t>
            </a:r>
            <a:r>
              <a:rPr lang="zh-TW" altLang="en-US" dirty="0"/>
              <a:t>綜合損益</a:t>
            </a:r>
            <a:r>
              <a:rPr lang="zh-TW" altLang="en-US" dirty="0" smtClean="0"/>
              <a:t>表</a:t>
            </a:r>
            <a:r>
              <a:rPr lang="en-US" altLang="zh-TW" dirty="0">
                <a:latin typeface="標楷體" pitchFamily="65" charset="-120"/>
              </a:rPr>
              <a:t>-</a:t>
            </a:r>
            <a:r>
              <a:rPr lang="zh-TW" altLang="en-US" dirty="0" smtClean="0"/>
              <a:t>季度</a:t>
            </a:r>
            <a:endParaRPr lang="zh-TW" altLang="en-US" dirty="0"/>
          </a:p>
        </p:txBody>
      </p:sp>
      <p:sp>
        <p:nvSpPr>
          <p:cNvPr id="8" name="投影片編號版面配置區 4">
            <a:extLst>
              <a:ext uri="{FF2B5EF4-FFF2-40B4-BE49-F238E27FC236}">
                <a16:creationId xmlns="" xmlns:a16="http://schemas.microsoft.com/office/drawing/2014/main" id="{D89F9827-7489-40B7-A1EB-7818B964AB25}"/>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10</a:t>
            </a:fld>
            <a:endParaRPr lang="zh-TW" altLang="en-US" dirty="0">
              <a:latin typeface="標楷體" pitchFamily="65" charset="-120"/>
            </a:endParaRPr>
          </a:p>
        </p:txBody>
      </p:sp>
    </p:spTree>
    <p:extLst>
      <p:ext uri="{BB962C8B-B14F-4D97-AF65-F5344CB8AC3E}">
        <p14:creationId xmlns:p14="http://schemas.microsoft.com/office/powerpoint/2010/main" val="27807291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物件 8"/>
          <p:cNvGraphicFramePr>
            <a:graphicFrameLocks noChangeAspect="1"/>
          </p:cNvGraphicFramePr>
          <p:nvPr>
            <p:extLst>
              <p:ext uri="{D42A27DB-BD31-4B8C-83A1-F6EECF244321}">
                <p14:modId xmlns:p14="http://schemas.microsoft.com/office/powerpoint/2010/main" val="2465867784"/>
              </p:ext>
            </p:extLst>
          </p:nvPr>
        </p:nvGraphicFramePr>
        <p:xfrm>
          <a:off x="603682" y="1225118"/>
          <a:ext cx="11079332" cy="5344358"/>
        </p:xfrm>
        <a:graphic>
          <a:graphicData uri="http://schemas.openxmlformats.org/presentationml/2006/ole">
            <mc:AlternateContent xmlns:mc="http://schemas.openxmlformats.org/markup-compatibility/2006">
              <mc:Choice xmlns:v="urn:schemas-microsoft-com:vml" Requires="v">
                <p:oleObj spid="_x0000_s16418" name="工作表" r:id="rId3" imgW="7620102" imgH="4122477" progId="Excel.Sheet.12">
                  <p:embed/>
                </p:oleObj>
              </mc:Choice>
              <mc:Fallback>
                <p:oleObj name="工作表" r:id="rId3" imgW="7620102" imgH="4122477" progId="Excel.Sheet.12">
                  <p:embed/>
                  <p:pic>
                    <p:nvPicPr>
                      <p:cNvPr id="0" name=""/>
                      <p:cNvPicPr/>
                      <p:nvPr/>
                    </p:nvPicPr>
                    <p:blipFill>
                      <a:blip r:embed="rId4"/>
                      <a:stretch>
                        <a:fillRect/>
                      </a:stretch>
                    </p:blipFill>
                    <p:spPr>
                      <a:xfrm>
                        <a:off x="603682" y="1225118"/>
                        <a:ext cx="11079332" cy="5344358"/>
                      </a:xfrm>
                      <a:prstGeom prst="rect">
                        <a:avLst/>
                      </a:prstGeom>
                    </p:spPr>
                  </p:pic>
                </p:oleObj>
              </mc:Fallback>
            </mc:AlternateContent>
          </a:graphicData>
        </a:graphic>
      </p:graphicFrame>
      <p:sp>
        <p:nvSpPr>
          <p:cNvPr id="7" name="標題 1">
            <a:extLst>
              <a:ext uri="{FF2B5EF4-FFF2-40B4-BE49-F238E27FC236}">
                <a16:creationId xmlns="" xmlns:a16="http://schemas.microsoft.com/office/drawing/2014/main" id="{38272DF7-3673-43ED-8971-3E646AFF2FC9}"/>
              </a:ext>
            </a:extLst>
          </p:cNvPr>
          <p:cNvSpPr>
            <a:spLocks noGrp="1"/>
          </p:cNvSpPr>
          <p:nvPr>
            <p:ph type="title"/>
          </p:nvPr>
        </p:nvSpPr>
        <p:spPr>
          <a:xfrm>
            <a:off x="806400" y="547200"/>
            <a:ext cx="9000000" cy="464394"/>
          </a:xfrm>
          <a:prstGeom prst="rect">
            <a:avLst/>
          </a:prstGeom>
        </p:spPr>
        <p:txBody>
          <a:bodyPr/>
          <a:lstStyle/>
          <a:p>
            <a:r>
              <a:rPr lang="zh-TW" altLang="en-US" dirty="0"/>
              <a:t>財務</a:t>
            </a:r>
            <a:r>
              <a:rPr lang="zh-TW" altLang="en-US" dirty="0" smtClean="0"/>
              <a:t>資訊</a:t>
            </a:r>
            <a:r>
              <a:rPr lang="en-US" altLang="zh-TW" dirty="0">
                <a:latin typeface="標楷體" pitchFamily="65" charset="-120"/>
              </a:rPr>
              <a:t>-</a:t>
            </a:r>
            <a:r>
              <a:rPr lang="zh-TW" altLang="en-US" dirty="0" smtClean="0"/>
              <a:t>合併</a:t>
            </a:r>
            <a:r>
              <a:rPr lang="zh-TW" altLang="en-US" dirty="0"/>
              <a:t>綜合損益</a:t>
            </a:r>
            <a:r>
              <a:rPr lang="zh-TW" altLang="en-US" dirty="0" smtClean="0"/>
              <a:t>表</a:t>
            </a:r>
            <a:r>
              <a:rPr lang="en-US" altLang="zh-TW" dirty="0">
                <a:latin typeface="標楷體" pitchFamily="65" charset="-120"/>
              </a:rPr>
              <a:t>-</a:t>
            </a:r>
            <a:r>
              <a:rPr lang="zh-TW" altLang="en-US" dirty="0" smtClean="0"/>
              <a:t>年度</a:t>
            </a:r>
            <a:endParaRPr lang="zh-TW" altLang="en-US" dirty="0"/>
          </a:p>
        </p:txBody>
      </p:sp>
      <p:sp>
        <p:nvSpPr>
          <p:cNvPr id="8" name="投影片編號版面配置區 4">
            <a:extLst>
              <a:ext uri="{FF2B5EF4-FFF2-40B4-BE49-F238E27FC236}">
                <a16:creationId xmlns="" xmlns:a16="http://schemas.microsoft.com/office/drawing/2014/main" id="{C2820047-468E-45D4-B71B-C4F6FBDEE652}"/>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11</a:t>
            </a:fld>
            <a:endParaRPr lang="zh-TW" altLang="en-US" dirty="0">
              <a:latin typeface="標楷體" pitchFamily="65" charset="-120"/>
            </a:endParaRPr>
          </a:p>
        </p:txBody>
      </p:sp>
    </p:spTree>
    <p:extLst>
      <p:ext uri="{BB962C8B-B14F-4D97-AF65-F5344CB8AC3E}">
        <p14:creationId xmlns:p14="http://schemas.microsoft.com/office/powerpoint/2010/main" val="363252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物件 8"/>
          <p:cNvGraphicFramePr>
            <a:graphicFrameLocks noChangeAspect="1"/>
          </p:cNvGraphicFramePr>
          <p:nvPr>
            <p:extLst>
              <p:ext uri="{D42A27DB-BD31-4B8C-83A1-F6EECF244321}">
                <p14:modId xmlns:p14="http://schemas.microsoft.com/office/powerpoint/2010/main" val="1006272849"/>
              </p:ext>
            </p:extLst>
          </p:nvPr>
        </p:nvGraphicFramePr>
        <p:xfrm>
          <a:off x="417250" y="1214438"/>
          <a:ext cx="11452195" cy="5301772"/>
        </p:xfrm>
        <a:graphic>
          <a:graphicData uri="http://schemas.openxmlformats.org/presentationml/2006/ole">
            <mc:AlternateContent xmlns:mc="http://schemas.openxmlformats.org/markup-compatibility/2006">
              <mc:Choice xmlns:v="urn:schemas-microsoft-com:vml" Requires="v">
                <p:oleObj spid="_x0000_s17442" name="工作表" r:id="rId3" imgW="8747811" imgH="4427095" progId="Excel.Sheet.12">
                  <p:embed/>
                </p:oleObj>
              </mc:Choice>
              <mc:Fallback>
                <p:oleObj name="工作表" r:id="rId3" imgW="8747811" imgH="4427095" progId="Excel.Sheet.12">
                  <p:embed/>
                  <p:pic>
                    <p:nvPicPr>
                      <p:cNvPr id="0" name=""/>
                      <p:cNvPicPr/>
                      <p:nvPr/>
                    </p:nvPicPr>
                    <p:blipFill>
                      <a:blip r:embed="rId4"/>
                      <a:stretch>
                        <a:fillRect/>
                      </a:stretch>
                    </p:blipFill>
                    <p:spPr>
                      <a:xfrm>
                        <a:off x="417250" y="1214438"/>
                        <a:ext cx="11452195" cy="5301772"/>
                      </a:xfrm>
                      <a:prstGeom prst="rect">
                        <a:avLst/>
                      </a:prstGeom>
                    </p:spPr>
                  </p:pic>
                </p:oleObj>
              </mc:Fallback>
            </mc:AlternateContent>
          </a:graphicData>
        </a:graphic>
      </p:graphicFrame>
      <p:sp>
        <p:nvSpPr>
          <p:cNvPr id="7" name="標題 1">
            <a:extLst>
              <a:ext uri="{FF2B5EF4-FFF2-40B4-BE49-F238E27FC236}">
                <a16:creationId xmlns="" xmlns:a16="http://schemas.microsoft.com/office/drawing/2014/main" id="{584F2F32-A9FA-41E1-99E9-3B6AD601B2CB}"/>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latin typeface="標楷體" pitchFamily="65" charset="-120"/>
              </a:rPr>
              <a:t>-</a:t>
            </a:r>
            <a:r>
              <a:rPr lang="zh-TW" altLang="en-US" dirty="0"/>
              <a:t>合併資產負債表</a:t>
            </a:r>
          </a:p>
        </p:txBody>
      </p:sp>
      <p:sp>
        <p:nvSpPr>
          <p:cNvPr id="8" name="投影片編號版面配置區 4">
            <a:extLst>
              <a:ext uri="{FF2B5EF4-FFF2-40B4-BE49-F238E27FC236}">
                <a16:creationId xmlns="" xmlns:a16="http://schemas.microsoft.com/office/drawing/2014/main" id="{EC1AB7D4-11AF-4F4A-9997-E8F640735C5C}"/>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12</a:t>
            </a:fld>
            <a:endParaRPr lang="zh-TW" altLang="en-US" dirty="0">
              <a:latin typeface="標楷體" pitchFamily="65" charset="-120"/>
            </a:endParaRPr>
          </a:p>
        </p:txBody>
      </p:sp>
    </p:spTree>
    <p:extLst>
      <p:ext uri="{BB962C8B-B14F-4D97-AF65-F5344CB8AC3E}">
        <p14:creationId xmlns:p14="http://schemas.microsoft.com/office/powerpoint/2010/main" val="35647344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a:extLst>
              <a:ext uri="{FF2B5EF4-FFF2-40B4-BE49-F238E27FC236}">
                <a16:creationId xmlns:a16="http://schemas.microsoft.com/office/drawing/2014/main" xmlns="" id="{0AA83086-0EC0-4654-BB8A-F3CB29F0254A}"/>
              </a:ext>
            </a:extLst>
          </p:cNvPr>
          <p:cNvSpPr>
            <a:spLocks noGrp="1"/>
          </p:cNvSpPr>
          <p:nvPr>
            <p:ph type="body" sz="quarter" idx="11"/>
          </p:nvPr>
        </p:nvSpPr>
        <p:spPr/>
        <p:txBody>
          <a:bodyPr/>
          <a:lstStyle/>
          <a:p>
            <a:r>
              <a:rPr lang="zh-TW" altLang="en-US" dirty="0"/>
              <a:t>營運展望</a:t>
            </a:r>
          </a:p>
        </p:txBody>
      </p:sp>
      <p:sp>
        <p:nvSpPr>
          <p:cNvPr id="4" name="內容版面配置區 3">
            <a:extLst>
              <a:ext uri="{FF2B5EF4-FFF2-40B4-BE49-F238E27FC236}">
                <a16:creationId xmlns:a16="http://schemas.microsoft.com/office/drawing/2014/main" xmlns="" id="{6CC55B95-25BD-491F-BDFD-A51C884ED855}"/>
              </a:ext>
            </a:extLst>
          </p:cNvPr>
          <p:cNvSpPr>
            <a:spLocks noGrp="1"/>
          </p:cNvSpPr>
          <p:nvPr>
            <p:ph sz="quarter" idx="12"/>
          </p:nvPr>
        </p:nvSpPr>
        <p:spPr/>
        <p:txBody>
          <a:bodyPr/>
          <a:lstStyle/>
          <a:p>
            <a:r>
              <a:rPr lang="en-US" altLang="zh-TW" dirty="0">
                <a:solidFill>
                  <a:schemeClr val="bg1"/>
                </a:solidFill>
              </a:rPr>
              <a:t>Outlook</a:t>
            </a:r>
            <a:endParaRPr lang="zh-TW" altLang="en-US" dirty="0">
              <a:solidFill>
                <a:schemeClr val="bg1"/>
              </a:solidFill>
            </a:endParaRPr>
          </a:p>
        </p:txBody>
      </p:sp>
      <p:sp>
        <p:nvSpPr>
          <p:cNvPr id="6" name="文字版面配置區 5">
            <a:extLst>
              <a:ext uri="{FF2B5EF4-FFF2-40B4-BE49-F238E27FC236}">
                <a16:creationId xmlns:a16="http://schemas.microsoft.com/office/drawing/2014/main" xmlns="" id="{FF468CEF-58DB-4234-9D60-3C97B232F601}"/>
              </a:ext>
            </a:extLst>
          </p:cNvPr>
          <p:cNvSpPr>
            <a:spLocks noGrp="1"/>
          </p:cNvSpPr>
          <p:nvPr>
            <p:ph type="body" sz="quarter" idx="13"/>
          </p:nvPr>
        </p:nvSpPr>
        <p:spPr/>
        <p:txBody>
          <a:bodyPr/>
          <a:lstStyle/>
          <a:p>
            <a:r>
              <a:rPr lang="en-US" altLang="zh-TW" dirty="0">
                <a:solidFill>
                  <a:srgbClr val="046EC4"/>
                </a:solidFill>
                <a:latin typeface="標楷體" pitchFamily="65" charset="-120"/>
              </a:rPr>
              <a:t>3</a:t>
            </a:r>
            <a:endParaRPr lang="zh-TW" altLang="en-US" dirty="0">
              <a:solidFill>
                <a:srgbClr val="046EC4"/>
              </a:solidFill>
              <a:latin typeface="標楷體" pitchFamily="65" charset="-120"/>
            </a:endParaRPr>
          </a:p>
        </p:txBody>
      </p:sp>
      <p:sp>
        <p:nvSpPr>
          <p:cNvPr id="8" name="投影片編號版面配置區 7">
            <a:extLst>
              <a:ext uri="{FF2B5EF4-FFF2-40B4-BE49-F238E27FC236}">
                <a16:creationId xmlns:a16="http://schemas.microsoft.com/office/drawing/2014/main" xmlns="" id="{3F0D8606-48B6-4405-BEBC-45E667EBA0BD}"/>
              </a:ext>
            </a:extLst>
          </p:cNvPr>
          <p:cNvSpPr>
            <a:spLocks noGrp="1"/>
          </p:cNvSpPr>
          <p:nvPr>
            <p:ph type="sldNum" sz="quarter" idx="10"/>
          </p:nvPr>
        </p:nvSpPr>
        <p:spPr/>
        <p:txBody>
          <a:bodyPr/>
          <a:lstStyle/>
          <a:p>
            <a:fld id="{17418524-6E3D-4C7D-825F-6BE45E2CD165}" type="slidenum">
              <a:rPr lang="zh-TW" altLang="en-US" smtClean="0">
                <a:latin typeface="標楷體" pitchFamily="65" charset="-120"/>
              </a:rPr>
              <a:pPr/>
              <a:t>13</a:t>
            </a:fld>
            <a:endParaRPr lang="zh-TW" altLang="en-US" dirty="0">
              <a:latin typeface="標楷體" pitchFamily="65" charset="-120"/>
            </a:endParaRPr>
          </a:p>
        </p:txBody>
      </p:sp>
    </p:spTree>
    <p:extLst>
      <p:ext uri="{BB962C8B-B14F-4D97-AF65-F5344CB8AC3E}">
        <p14:creationId xmlns:p14="http://schemas.microsoft.com/office/powerpoint/2010/main" val="25653995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a:solidFill>
                  <a:schemeClr val="tx1"/>
                </a:solidFill>
                <a:latin typeface="標楷體" pitchFamily="65" charset="-120"/>
                <a:ea typeface="標楷體" pitchFamily="65" charset="-120"/>
              </a:rPr>
              <a:t>營運展望</a:t>
            </a:r>
          </a:p>
        </p:txBody>
      </p:sp>
      <p:sp>
        <p:nvSpPr>
          <p:cNvPr id="7" name="投影片編號版面配置區 12">
            <a:extLst>
              <a:ext uri="{FF2B5EF4-FFF2-40B4-BE49-F238E27FC236}">
                <a16:creationId xmlns="" xmlns:a16="http://schemas.microsoft.com/office/drawing/2014/main" id="{5E8E45C1-0D53-47A8-B1C1-1E5F935A4945}"/>
              </a:ext>
            </a:extLst>
          </p:cNvPr>
          <p:cNvSpPr txBox="1">
            <a:spLocks/>
          </p:cNvSpPr>
          <p:nvPr/>
        </p:nvSpPr>
        <p:spPr>
          <a:xfrm>
            <a:off x="9224963" y="6313486"/>
            <a:ext cx="2743200"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panose="020B0604020202090204"/>
              <a:defRPr sz="2000" b="0" i="0" u="none" strike="noStrike" cap="none" baseline="0">
                <a:solidFill>
                  <a:schemeClr val="tx1">
                    <a:lumMod val="85000"/>
                    <a:lumOff val="15000"/>
                  </a:schemeClr>
                </a:solidFill>
                <a:latin typeface="Calibri Light" panose="020F0302020204030204" pitchFamily="34" charset="0"/>
                <a:ea typeface="標楷體" panose="03000509000000000000" pitchFamily="65" charset="-120"/>
                <a:cs typeface="Calibri Light" panose="020F0302020204030204" pitchFamily="34" charset="0"/>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fld id="{17418524-6E3D-4C7D-825F-6BE45E2CD165}" type="slidenum">
              <a:rPr lang="zh-TW" altLang="en-US" smtClean="0">
                <a:latin typeface="標楷體" pitchFamily="65" charset="-120"/>
              </a:rPr>
              <a:pPr/>
              <a:t>14</a:t>
            </a:fld>
            <a:endParaRPr lang="zh-TW" altLang="en-US" dirty="0">
              <a:latin typeface="標楷體" pitchFamily="65" charset="-120"/>
            </a:endParaRPr>
          </a:p>
        </p:txBody>
      </p:sp>
      <p:sp>
        <p:nvSpPr>
          <p:cNvPr id="8" name="文本框 52"/>
          <p:cNvSpPr txBox="1">
            <a:spLocks noGrp="1"/>
          </p:cNvSpPr>
          <p:nvPr>
            <p:ph type="body" idx="4294967295"/>
          </p:nvPr>
        </p:nvSpPr>
        <p:spPr bwMode="auto">
          <a:xfrm>
            <a:off x="448163" y="1188000"/>
            <a:ext cx="11520000" cy="3529171"/>
          </a:xfrm>
          <a:prstGeom prst="rect">
            <a:avLst/>
          </a:prstGeom>
          <a:noFill/>
        </p:spPr>
        <p:txBody>
          <a:bodyPr wrap="square">
            <a:spAutoFit/>
          </a:bodyPr>
          <a:lstStyle/>
          <a:p>
            <a:pPr marL="36000" lvl="0">
              <a:lnSpc>
                <a:spcPts val="1600"/>
              </a:lnSpc>
              <a:defRPr/>
            </a:pPr>
            <a:endParaRPr lang="en-US" altLang="zh-TW" sz="28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en-US" altLang="zh-TW" sz="2800" b="1" dirty="0" smtClean="0">
                <a:latin typeface="標楷體" pitchFamily="65" charset="-120"/>
                <a:ea typeface="標楷體" pitchFamily="65" charset="-120"/>
                <a:cs typeface="Songti TC Bold" panose="02010600040101010101" charset="-122"/>
              </a:rPr>
              <a:t>2024 1H</a:t>
            </a:r>
            <a:r>
              <a:rPr lang="zh-TW" altLang="en-US" sz="2800" b="1" dirty="0" smtClean="0">
                <a:latin typeface="標楷體" pitchFamily="65" charset="-120"/>
                <a:ea typeface="標楷體" pitchFamily="65" charset="-120"/>
                <a:cs typeface="Songti TC Bold" panose="02010600040101010101" charset="-122"/>
              </a:rPr>
              <a:t> 銷售分析</a:t>
            </a:r>
            <a:endParaRPr lang="en-US" altLang="zh-TW" sz="2800" b="1" dirty="0">
              <a:latin typeface="標楷體" pitchFamily="65" charset="-120"/>
              <a:ea typeface="標楷體" pitchFamily="65" charset="-120"/>
              <a:cs typeface="Songti TC Bold" panose="02010600040101010101" charset="-122"/>
            </a:endParaRPr>
          </a:p>
          <a:p>
            <a:pPr marL="685800" lvl="1">
              <a:lnSpc>
                <a:spcPts val="3600"/>
              </a:lnSpc>
              <a:defRPr/>
            </a:pPr>
            <a:endParaRPr lang="en-US" altLang="zh-TW" sz="28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smtClean="0">
                <a:latin typeface="標楷體" pitchFamily="65" charset="-120"/>
                <a:ea typeface="標楷體" pitchFamily="65" charset="-120"/>
                <a:cs typeface="Songti TC Bold" panose="02010600040101010101" charset="-122"/>
              </a:rPr>
              <a:t>市場狀況</a:t>
            </a:r>
            <a:endParaRPr lang="en-US" altLang="zh-TW" sz="2800" b="1" dirty="0">
              <a:latin typeface="標楷體" pitchFamily="65" charset="-120"/>
              <a:ea typeface="標楷體" pitchFamily="65" charset="-120"/>
              <a:cs typeface="Songti TC Bold" panose="02010600040101010101" charset="-122"/>
            </a:endParaRPr>
          </a:p>
          <a:p>
            <a:pPr marL="685800" lvl="1">
              <a:lnSpc>
                <a:spcPts val="3600"/>
              </a:lnSpc>
              <a:defRPr/>
            </a:pPr>
            <a:endParaRPr lang="en-US" altLang="zh-TW" sz="28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smtClean="0">
                <a:latin typeface="標楷體" pitchFamily="65" charset="-120"/>
                <a:ea typeface="標楷體" pitchFamily="65" charset="-120"/>
                <a:cs typeface="Songti TC Bold" panose="02010600040101010101" charset="-122"/>
              </a:rPr>
              <a:t>成長動能</a:t>
            </a:r>
            <a:endParaRPr lang="en-US" altLang="zh-TW" sz="2800" b="1" dirty="0">
              <a:latin typeface="標楷體" pitchFamily="65" charset="-120"/>
              <a:ea typeface="標楷體" pitchFamily="65" charset="-120"/>
              <a:cs typeface="Songti TC Bold" panose="02010600040101010101" charset="-122"/>
            </a:endParaRPr>
          </a:p>
          <a:p>
            <a:pPr marL="685800" lvl="1">
              <a:lnSpc>
                <a:spcPts val="3600"/>
              </a:lnSpc>
              <a:defRPr/>
            </a:pPr>
            <a:endParaRPr lang="en-US" altLang="zh-TW" sz="28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smtClean="0">
                <a:latin typeface="標楷體" pitchFamily="65" charset="-120"/>
                <a:ea typeface="標楷體" pitchFamily="65" charset="-120"/>
                <a:cs typeface="Songti TC Bold" panose="02010600040101010101" charset="-122"/>
              </a:rPr>
              <a:t>營運策略</a:t>
            </a:r>
            <a:endParaRPr lang="en-US" altLang="zh-TW" sz="2800" b="1" dirty="0">
              <a:latin typeface="標楷體" pitchFamily="65" charset="-120"/>
              <a:ea typeface="標楷體" pitchFamily="65" charset="-120"/>
              <a:cs typeface="Songti TC Bold" panose="02010600040101010101" charset="-122"/>
            </a:endParaRPr>
          </a:p>
        </p:txBody>
      </p:sp>
    </p:spTree>
    <p:extLst>
      <p:ext uri="{BB962C8B-B14F-4D97-AF65-F5344CB8AC3E}">
        <p14:creationId xmlns:p14="http://schemas.microsoft.com/office/powerpoint/2010/main" val="13376329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0"/>
          </p:nvPr>
        </p:nvSpPr>
        <p:spPr/>
        <p:txBody>
          <a:bodyPr/>
          <a:lstStyle/>
          <a:p>
            <a:fld id="{17418524-6E3D-4C7D-825F-6BE45E2CD165}" type="slidenum">
              <a:rPr lang="zh-TW" altLang="en-US" smtClean="0">
                <a:latin typeface="標楷體" pitchFamily="65" charset="-120"/>
              </a:rPr>
              <a:pPr/>
              <a:t>15</a:t>
            </a:fld>
            <a:endParaRPr lang="zh-TW" altLang="en-US" dirty="0">
              <a:latin typeface="標楷體" pitchFamily="65" charset="-120"/>
            </a:endParaRPr>
          </a:p>
        </p:txBody>
      </p:sp>
      <p:sp>
        <p:nvSpPr>
          <p:cNvPr id="6" name="文字版面配置區 2">
            <a:extLst>
              <a:ext uri="{FF2B5EF4-FFF2-40B4-BE49-F238E27FC236}">
                <a16:creationId xmlns:a16="http://schemas.microsoft.com/office/drawing/2014/main" xmlns="" id="{0AA83086-0EC0-4654-BB8A-F3CB29F0254A}"/>
              </a:ext>
            </a:extLst>
          </p:cNvPr>
          <p:cNvSpPr>
            <a:spLocks noGrp="1"/>
          </p:cNvSpPr>
          <p:nvPr>
            <p:ph type="body" sz="quarter" idx="11"/>
          </p:nvPr>
        </p:nvSpPr>
        <p:spPr>
          <a:xfrm>
            <a:off x="3676650" y="3308953"/>
            <a:ext cx="6924675" cy="546825"/>
          </a:xfrm>
        </p:spPr>
        <p:txBody>
          <a:bodyPr/>
          <a:lstStyle/>
          <a:p>
            <a:r>
              <a:rPr lang="en-US" altLang="zh-TW" sz="4400" dirty="0">
                <a:latin typeface="標楷體" pitchFamily="65" charset="-120"/>
                <a:cs typeface="Songti TC Bold" panose="02010600040101010101" charset="-122"/>
              </a:rPr>
              <a:t>2024 1H</a:t>
            </a:r>
            <a:r>
              <a:rPr lang="zh-TW" altLang="en-US" sz="4400" dirty="0">
                <a:latin typeface="標楷體" pitchFamily="65" charset="-120"/>
                <a:cs typeface="Songti TC Bold" panose="02010600040101010101" charset="-122"/>
              </a:rPr>
              <a:t> 銷售分析</a:t>
            </a:r>
            <a:endParaRPr lang="zh-TW" altLang="en-US" sz="4400" dirty="0"/>
          </a:p>
        </p:txBody>
      </p:sp>
    </p:spTree>
    <p:extLst>
      <p:ext uri="{BB962C8B-B14F-4D97-AF65-F5344CB8AC3E}">
        <p14:creationId xmlns:p14="http://schemas.microsoft.com/office/powerpoint/2010/main" val="12767504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en-US" altLang="zh-TW" sz="3600" b="1" spc="600" dirty="0" smtClean="0">
                <a:solidFill>
                  <a:schemeClr val="tx1"/>
                </a:solidFill>
                <a:latin typeface="標楷體" pitchFamily="65" charset="-120"/>
                <a:ea typeface="標楷體" pitchFamily="65" charset="-120"/>
              </a:rPr>
              <a:t>2024 1H</a:t>
            </a:r>
            <a:r>
              <a:rPr lang="zh-TW" altLang="en-US" sz="3600" b="1" spc="600" dirty="0" smtClean="0">
                <a:solidFill>
                  <a:schemeClr val="tx1"/>
                </a:solidFill>
                <a:latin typeface="標楷體" pitchFamily="65" charset="-120"/>
                <a:ea typeface="標楷體" pitchFamily="65" charset="-120"/>
              </a:rPr>
              <a:t> 銷售</a:t>
            </a:r>
            <a:r>
              <a:rPr lang="zh-TW" altLang="en-US" sz="3600" b="1" spc="600" dirty="0">
                <a:solidFill>
                  <a:schemeClr val="tx1"/>
                </a:solidFill>
                <a:latin typeface="標楷體" pitchFamily="65" charset="-120"/>
                <a:ea typeface="標楷體" pitchFamily="65" charset="-120"/>
              </a:rPr>
              <a:t>分析</a:t>
            </a:r>
          </a:p>
        </p:txBody>
      </p:sp>
      <p:sp>
        <p:nvSpPr>
          <p:cNvPr id="14" name="投影片編號版面配置區 12">
            <a:extLst>
              <a:ext uri="{FF2B5EF4-FFF2-40B4-BE49-F238E27FC236}">
                <a16:creationId xmlns="" xmlns:a16="http://schemas.microsoft.com/office/drawing/2014/main" id="{5E8E45C1-0D53-47A8-B1C1-1E5F935A4945}"/>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solidFill>
                  <a:srgbClr val="000000">
                    <a:lumMod val="85000"/>
                    <a:lumOff val="15000"/>
                  </a:srgbClr>
                </a:solidFill>
                <a:latin typeface="標楷體" pitchFamily="65" charset="-120"/>
              </a:rPr>
              <a:pPr/>
              <a:t>16</a:t>
            </a:fld>
            <a:endParaRPr lang="zh-TW" altLang="en-US" dirty="0">
              <a:solidFill>
                <a:srgbClr val="000000">
                  <a:lumMod val="85000"/>
                  <a:lumOff val="15000"/>
                </a:srgbClr>
              </a:solidFill>
              <a:latin typeface="標楷體" pitchFamily="65" charset="-120"/>
            </a:endParaRPr>
          </a:p>
        </p:txBody>
      </p:sp>
      <p:graphicFrame>
        <p:nvGraphicFramePr>
          <p:cNvPr id="15" name="圖表 14"/>
          <p:cNvGraphicFramePr/>
          <p:nvPr>
            <p:extLst>
              <p:ext uri="{D42A27DB-BD31-4B8C-83A1-F6EECF244321}">
                <p14:modId xmlns:p14="http://schemas.microsoft.com/office/powerpoint/2010/main" val="3009585213"/>
              </p:ext>
            </p:extLst>
          </p:nvPr>
        </p:nvGraphicFramePr>
        <p:xfrm>
          <a:off x="1839685" y="1259944"/>
          <a:ext cx="820919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49852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版面配置區 2">
            <a:extLst>
              <a:ext uri="{FF2B5EF4-FFF2-40B4-BE49-F238E27FC236}">
                <a16:creationId xmlns:a16="http://schemas.microsoft.com/office/drawing/2014/main" xmlns="" id="{0AA83086-0EC0-4654-BB8A-F3CB29F0254A}"/>
              </a:ext>
            </a:extLst>
          </p:cNvPr>
          <p:cNvSpPr>
            <a:spLocks noGrp="1"/>
          </p:cNvSpPr>
          <p:nvPr>
            <p:ph type="body" sz="quarter" idx="11"/>
          </p:nvPr>
        </p:nvSpPr>
        <p:spPr>
          <a:xfrm>
            <a:off x="3807069" y="3376246"/>
            <a:ext cx="6515100" cy="818036"/>
          </a:xfrm>
        </p:spPr>
        <p:txBody>
          <a:bodyPr/>
          <a:lstStyle/>
          <a:p>
            <a:r>
              <a:rPr lang="zh-TW" altLang="en-US" sz="4400" dirty="0" smtClean="0"/>
              <a:t>市場</a:t>
            </a:r>
            <a:r>
              <a:rPr lang="zh-TW" altLang="en-US" sz="4400" dirty="0"/>
              <a:t>狀況</a:t>
            </a:r>
          </a:p>
        </p:txBody>
      </p:sp>
      <p:sp>
        <p:nvSpPr>
          <p:cNvPr id="8" name="投影片編號版面配置區 7">
            <a:extLst>
              <a:ext uri="{FF2B5EF4-FFF2-40B4-BE49-F238E27FC236}">
                <a16:creationId xmlns:a16="http://schemas.microsoft.com/office/drawing/2014/main" xmlns="" id="{3F0D8606-48B6-4405-BEBC-45E667EBA0BD}"/>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17</a:t>
            </a:fld>
            <a:endParaRPr lang="zh-TW" altLang="en-US" dirty="0">
              <a:latin typeface="標楷體" pitchFamily="65" charset="-120"/>
            </a:endParaRPr>
          </a:p>
        </p:txBody>
      </p:sp>
    </p:spTree>
    <p:extLst>
      <p:ext uri="{BB962C8B-B14F-4D97-AF65-F5344CB8AC3E}">
        <p14:creationId xmlns:p14="http://schemas.microsoft.com/office/powerpoint/2010/main" val="40610870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2"/>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a:rPr>
              <a:pPr/>
              <a:t>18</a:t>
            </a:fld>
            <a:endParaRPr lang="zh-TW" altLang="en-US" dirty="0">
              <a:latin typeface="標楷體"/>
            </a:endParaRPr>
          </a:p>
        </p:txBody>
      </p:sp>
      <p:sp>
        <p:nvSpPr>
          <p:cNvPr id="10" name="投影片編號版面配置區 4">
            <a:extLst>
              <a:ext uri="{FF2B5EF4-FFF2-40B4-BE49-F238E27FC236}">
                <a16:creationId xmlns="" xmlns:a16="http://schemas.microsoft.com/office/drawing/2014/main" id="{EC1AB7D4-11AF-4F4A-9997-E8F640735C5C}"/>
              </a:ext>
            </a:extLst>
          </p:cNvPr>
          <p:cNvSpPr txBox="1">
            <a:spLocks/>
          </p:cNvSpPr>
          <p:nvPr/>
        </p:nvSpPr>
        <p:spPr>
          <a:xfrm>
            <a:off x="9224963" y="6313486"/>
            <a:ext cx="2743200"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panose="020B0604020202090204"/>
              <a:defRPr sz="2000" b="0" i="0" u="none" strike="noStrike" cap="none" baseline="0">
                <a:solidFill>
                  <a:schemeClr val="tx1">
                    <a:lumMod val="85000"/>
                    <a:lumOff val="15000"/>
                  </a:schemeClr>
                </a:solidFill>
                <a:latin typeface="Calibri Light" panose="020F0302020204030204" pitchFamily="34" charset="0"/>
                <a:ea typeface="標楷體" panose="03000509000000000000" pitchFamily="65" charset="-120"/>
                <a:cs typeface="Calibri Light" panose="020F0302020204030204" pitchFamily="34" charset="0"/>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endParaRPr lang="zh-TW" altLang="en-US" dirty="0">
              <a:latin typeface="標楷體"/>
            </a:endParaRPr>
          </a:p>
        </p:txBody>
      </p:sp>
      <p:sp>
        <p:nvSpPr>
          <p:cNvPr id="11"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smtClean="0">
                <a:solidFill>
                  <a:schemeClr val="tx1"/>
                </a:solidFill>
                <a:latin typeface="標楷體" pitchFamily="65" charset="-120"/>
                <a:ea typeface="標楷體" pitchFamily="65" charset="-120"/>
              </a:rPr>
              <a:t>市場</a:t>
            </a:r>
            <a:r>
              <a:rPr lang="zh-TW" altLang="en-US" sz="3600" b="1" spc="600" dirty="0">
                <a:solidFill>
                  <a:schemeClr val="tx1"/>
                </a:solidFill>
                <a:latin typeface="標楷體" pitchFamily="65" charset="-120"/>
                <a:ea typeface="標楷體" pitchFamily="65" charset="-120"/>
              </a:rPr>
              <a:t>狀況</a:t>
            </a:r>
          </a:p>
        </p:txBody>
      </p:sp>
      <p:sp>
        <p:nvSpPr>
          <p:cNvPr id="12" name="文本框 52"/>
          <p:cNvSpPr txBox="1">
            <a:spLocks/>
          </p:cNvSpPr>
          <p:nvPr/>
        </p:nvSpPr>
        <p:spPr bwMode="auto">
          <a:xfrm>
            <a:off x="314325" y="1208614"/>
            <a:ext cx="11210925" cy="3385542"/>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pPr marL="228600">
              <a:defRPr/>
            </a:pPr>
            <a:r>
              <a:rPr lang="zh-TW" altLang="en-US" sz="3200" b="1" dirty="0" smtClean="0">
                <a:latin typeface="標楷體" pitchFamily="65" charset="-120"/>
                <a:ea typeface="標楷體" pitchFamily="65" charset="-120"/>
                <a:cs typeface="Songti TC Bold" panose="02010600040101010101" charset="-122"/>
              </a:rPr>
              <a:t>半導體市場</a:t>
            </a:r>
            <a:endParaRPr lang="en-US" altLang="zh-TW" sz="3200" b="1" dirty="0">
              <a:latin typeface="標楷體" pitchFamily="65" charset="-120"/>
              <a:ea typeface="標楷體" pitchFamily="65" charset="-120"/>
              <a:cs typeface="Songti TC Bold" panose="02010600040101010101" charset="-122"/>
            </a:endParaRPr>
          </a:p>
          <a:p>
            <a:pPr marL="228600">
              <a:defRPr/>
            </a:pPr>
            <a:endParaRPr lang="en-US" altLang="zh-TW" sz="32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a:latin typeface="標楷體" pitchFamily="65" charset="-120"/>
                <a:ea typeface="標楷體" pitchFamily="65" charset="-120"/>
                <a:cs typeface="Songti TC Bold" panose="02010600040101010101" charset="-122"/>
              </a:rPr>
              <a:t>世界</a:t>
            </a:r>
            <a:r>
              <a:rPr lang="zh-TW" altLang="en-US" sz="2800" b="1" dirty="0" smtClean="0">
                <a:latin typeface="標楷體" pitchFamily="65" charset="-120"/>
                <a:ea typeface="標楷體" pitchFamily="65" charset="-120"/>
                <a:cs typeface="Songti TC Bold" panose="02010600040101010101" charset="-122"/>
              </a:rPr>
              <a:t>政治經濟環境</a:t>
            </a:r>
            <a:r>
              <a:rPr lang="zh-TW" altLang="en-US" sz="2800" b="1" dirty="0">
                <a:latin typeface="標楷體" pitchFamily="65" charset="-120"/>
                <a:ea typeface="標楷體" pitchFamily="65" charset="-120"/>
                <a:cs typeface="Songti TC Bold" panose="02010600040101010101" charset="-122"/>
              </a:rPr>
              <a:t>變數不斷</a:t>
            </a:r>
            <a:r>
              <a:rPr lang="en-US" altLang="zh-TW" sz="2800" b="1" dirty="0">
                <a:latin typeface="標楷體" pitchFamily="65" charset="-120"/>
                <a:ea typeface="標楷體" pitchFamily="65" charset="-120"/>
                <a:cs typeface="Songti TC Bold" panose="02010600040101010101" charset="-122"/>
              </a:rPr>
              <a:t>，</a:t>
            </a:r>
            <a:r>
              <a:rPr lang="zh-TW" altLang="en-US" sz="2800" b="1" dirty="0">
                <a:latin typeface="標楷體" pitchFamily="65" charset="-120"/>
                <a:ea typeface="標楷體" pitchFamily="65" charset="-120"/>
                <a:cs typeface="Songti TC Bold" panose="02010600040101010101" charset="-122"/>
              </a:rPr>
              <a:t>例如</a:t>
            </a:r>
            <a:r>
              <a:rPr lang="en-US" altLang="zh-TW" sz="2800" b="1" dirty="0">
                <a:latin typeface="標楷體" pitchFamily="65" charset="-120"/>
                <a:ea typeface="標楷體" pitchFamily="65" charset="-120"/>
                <a:cs typeface="Songti TC Bold" panose="02010600040101010101" charset="-122"/>
              </a:rPr>
              <a:t>：</a:t>
            </a:r>
            <a:r>
              <a:rPr lang="zh-TW" altLang="en-US" sz="2800" b="1" dirty="0">
                <a:latin typeface="標楷體" pitchFamily="65" charset="-120"/>
                <a:ea typeface="標楷體" pitchFamily="65" charset="-120"/>
                <a:cs typeface="Songti TC Bold" panose="02010600040101010101" charset="-122"/>
              </a:rPr>
              <a:t>美中對抗、戰爭等</a:t>
            </a:r>
            <a:r>
              <a:rPr lang="zh-TW" altLang="en-US" sz="2800" b="1" dirty="0" smtClean="0">
                <a:latin typeface="標楷體" pitchFamily="65" charset="-120"/>
                <a:ea typeface="標楷體" pitchFamily="65" charset="-120"/>
                <a:cs typeface="Songti TC Bold" panose="02010600040101010101" charset="-122"/>
              </a:rPr>
              <a:t>因素</a:t>
            </a:r>
            <a:r>
              <a:rPr lang="en-US" altLang="zh-TW" sz="2800" b="1" dirty="0">
                <a:latin typeface="標楷體" pitchFamily="65" charset="-120"/>
                <a:ea typeface="標楷體" pitchFamily="65" charset="-120"/>
                <a:cs typeface="Songti TC Bold" panose="02010600040101010101" charset="-122"/>
              </a:rPr>
              <a:t>，</a:t>
            </a:r>
            <a:r>
              <a:rPr lang="zh-TW" altLang="en-US" sz="2800" b="1" dirty="0" smtClean="0">
                <a:latin typeface="標楷體" pitchFamily="65" charset="-120"/>
                <a:ea typeface="標楷體" pitchFamily="65" charset="-120"/>
                <a:cs typeface="Songti TC Bold" panose="02010600040101010101" charset="-122"/>
              </a:rPr>
              <a:t>讓</a:t>
            </a:r>
            <a:r>
              <a:rPr lang="en-US" altLang="zh-TW" sz="2800" b="1" dirty="0" smtClean="0">
                <a:latin typeface="標楷體" pitchFamily="65" charset="-120"/>
                <a:ea typeface="標楷體" pitchFamily="65" charset="-120"/>
                <a:cs typeface="Songti TC Bold" panose="02010600040101010101" charset="-122"/>
              </a:rPr>
              <a:t>2024</a:t>
            </a:r>
            <a:r>
              <a:rPr lang="zh-TW" altLang="en-US" sz="2800" b="1" dirty="0" smtClean="0">
                <a:latin typeface="標楷體" pitchFamily="65" charset="-120"/>
                <a:ea typeface="標楷體" pitchFamily="65" charset="-120"/>
                <a:cs typeface="Songti TC Bold" panose="02010600040101010101" charset="-122"/>
              </a:rPr>
              <a:t>下半年及</a:t>
            </a:r>
            <a:r>
              <a:rPr lang="en-US" altLang="zh-TW" sz="2800" b="1" dirty="0" smtClean="0">
                <a:latin typeface="標楷體" pitchFamily="65" charset="-120"/>
                <a:ea typeface="標楷體" pitchFamily="65" charset="-120"/>
                <a:cs typeface="Songti TC Bold" panose="02010600040101010101" charset="-122"/>
              </a:rPr>
              <a:t>2025</a:t>
            </a:r>
            <a:r>
              <a:rPr lang="zh-TW" altLang="en-US" sz="2800" b="1" dirty="0" smtClean="0">
                <a:latin typeface="標楷體" pitchFamily="65" charset="-120"/>
                <a:ea typeface="標楷體" pitchFamily="65" charset="-120"/>
                <a:cs typeface="Songti TC Bold" panose="02010600040101010101" charset="-122"/>
              </a:rPr>
              <a:t>上半年更不可預測。</a:t>
            </a:r>
            <a:endParaRPr lang="en-US" altLang="zh-TW" sz="2800" b="1" dirty="0" smtClean="0">
              <a:latin typeface="標楷體" pitchFamily="65" charset="-120"/>
              <a:ea typeface="標楷體" pitchFamily="65" charset="-120"/>
              <a:cs typeface="Songti TC Bold" panose="02010600040101010101" charset="-122"/>
            </a:endParaRPr>
          </a:p>
          <a:p>
            <a:pPr marL="685800" lvl="1">
              <a:lnSpc>
                <a:spcPts val="3600"/>
              </a:lnSpc>
              <a:defRPr/>
            </a:pPr>
            <a:endParaRPr lang="en-US" altLang="zh-TW" sz="28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en-US" altLang="zh-TW" sz="2800" b="1" dirty="0" smtClean="0">
                <a:latin typeface="標楷體" pitchFamily="65" charset="-120"/>
                <a:ea typeface="標楷體" pitchFamily="65" charset="-120"/>
                <a:cs typeface="Songti TC Bold" panose="02010600040101010101" charset="-122"/>
              </a:rPr>
              <a:t>2024 2H </a:t>
            </a:r>
            <a:r>
              <a:rPr lang="zh-TW" altLang="en-US" sz="2800" b="1" dirty="0" smtClean="0">
                <a:latin typeface="標楷體" pitchFamily="65" charset="-120"/>
                <a:ea typeface="標楷體" pitchFamily="65" charset="-120"/>
                <a:cs typeface="Songti TC Bold" panose="02010600040101010101" charset="-122"/>
              </a:rPr>
              <a:t>在寬頻通訊</a:t>
            </a:r>
            <a:r>
              <a:rPr lang="en-US" altLang="zh-TW" sz="2800" b="1" dirty="0" smtClean="0">
                <a:latin typeface="標楷體" pitchFamily="65" charset="-120"/>
                <a:ea typeface="標楷體" pitchFamily="65" charset="-120"/>
                <a:cs typeface="Songti TC Bold" panose="02010600040101010101" charset="-122"/>
              </a:rPr>
              <a:t>、</a:t>
            </a:r>
            <a:r>
              <a:rPr lang="zh-TW" altLang="en-US" sz="2800" b="1" dirty="0" smtClean="0">
                <a:latin typeface="標楷體" pitchFamily="65" charset="-120"/>
                <a:ea typeface="標楷體" pitchFamily="65" charset="-120"/>
                <a:cs typeface="Songti TC Bold" panose="02010600040101010101" charset="-122"/>
              </a:rPr>
              <a:t>人工智慧及車載半導體等應用，持續成長且樂觀期待。</a:t>
            </a:r>
            <a:endParaRPr lang="en-US" altLang="zh-TW" sz="2800" b="1" dirty="0">
              <a:latin typeface="標楷體" pitchFamily="65" charset="-120"/>
              <a:ea typeface="標楷體" pitchFamily="65" charset="-120"/>
              <a:cs typeface="Songti TC Bold" panose="02010600040101010101" charset="-122"/>
            </a:endParaRPr>
          </a:p>
        </p:txBody>
      </p:sp>
    </p:spTree>
    <p:extLst>
      <p:ext uri="{BB962C8B-B14F-4D97-AF65-F5344CB8AC3E}">
        <p14:creationId xmlns:p14="http://schemas.microsoft.com/office/powerpoint/2010/main" val="13911548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投影片編號版面配置區 2"/>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a:rPr>
              <a:pPr/>
              <a:t>19</a:t>
            </a:fld>
            <a:endParaRPr lang="zh-TW" altLang="en-US" dirty="0">
              <a:latin typeface="標楷體"/>
            </a:endParaRPr>
          </a:p>
        </p:txBody>
      </p:sp>
      <p:sp>
        <p:nvSpPr>
          <p:cNvPr id="11"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smtClean="0">
                <a:solidFill>
                  <a:schemeClr val="tx1"/>
                </a:solidFill>
                <a:latin typeface="標楷體" pitchFamily="65" charset="-120"/>
                <a:ea typeface="標楷體" pitchFamily="65" charset="-120"/>
              </a:rPr>
              <a:t>市場</a:t>
            </a:r>
            <a:r>
              <a:rPr lang="zh-TW" altLang="en-US" sz="3600" b="1" spc="600" dirty="0">
                <a:solidFill>
                  <a:schemeClr val="tx1"/>
                </a:solidFill>
                <a:latin typeface="標楷體" pitchFamily="65" charset="-120"/>
                <a:ea typeface="標楷體" pitchFamily="65" charset="-120"/>
              </a:rPr>
              <a:t>狀況</a:t>
            </a:r>
          </a:p>
        </p:txBody>
      </p:sp>
      <p:sp>
        <p:nvSpPr>
          <p:cNvPr id="12" name="文本框 52"/>
          <p:cNvSpPr txBox="1">
            <a:spLocks/>
          </p:cNvSpPr>
          <p:nvPr/>
        </p:nvSpPr>
        <p:spPr bwMode="auto">
          <a:xfrm>
            <a:off x="323850" y="1188000"/>
            <a:ext cx="10947124" cy="4770537"/>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pPr marL="228600">
              <a:defRPr/>
            </a:pPr>
            <a:r>
              <a:rPr lang="zh-TW" altLang="en-US" sz="3200" b="1" dirty="0" smtClean="0">
                <a:latin typeface="標楷體" pitchFamily="65" charset="-120"/>
                <a:ea typeface="標楷體" pitchFamily="65" charset="-120"/>
                <a:cs typeface="Songti TC Bold" panose="02010600040101010101" charset="-122"/>
              </a:rPr>
              <a:t>電腦市場</a:t>
            </a:r>
            <a:endParaRPr lang="en-US" altLang="zh-TW" sz="3200" b="1" dirty="0" smtClean="0">
              <a:latin typeface="標楷體" pitchFamily="65" charset="-120"/>
              <a:ea typeface="標楷體" pitchFamily="65" charset="-120"/>
              <a:cs typeface="Songti TC Bold" panose="02010600040101010101" charset="-122"/>
            </a:endParaRPr>
          </a:p>
          <a:p>
            <a:pPr marL="228600">
              <a:defRPr/>
            </a:pPr>
            <a:endParaRPr lang="zh-TW" altLang="en-US" sz="3200" b="1" dirty="0" smtClean="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需求</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回升</a:t>
            </a: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：特別</a:t>
            </a:r>
            <a:r>
              <a:rPr lang="en-US" altLang="zh-TW" sz="2800" b="1" dirty="0" smtClean="0">
                <a:solidFill>
                  <a:schemeClr val="tx1"/>
                </a:solidFill>
                <a:highlight>
                  <a:srgbClr val="FFFFFF"/>
                </a:highlight>
                <a:latin typeface="標楷體" pitchFamily="65" charset="-120"/>
                <a:ea typeface="標楷體" pitchFamily="65" charset="-120"/>
                <a:cs typeface="Songti TC Bold" panose="02010600040101010101" charset="-122"/>
              </a:rPr>
              <a:t>HPC</a:t>
            </a: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和</a:t>
            </a:r>
            <a:r>
              <a:rPr lang="en-US" altLang="zh-TW" sz="2800" b="1" dirty="0" smtClean="0">
                <a:solidFill>
                  <a:schemeClr val="tx1"/>
                </a:solidFill>
                <a:highlight>
                  <a:srgbClr val="FFFFFF"/>
                </a:highlight>
                <a:latin typeface="標楷體" pitchFamily="65" charset="-120"/>
                <a:ea typeface="標楷體" pitchFamily="65" charset="-120"/>
                <a:cs typeface="Songti TC Bold" panose="02010600040101010101" charset="-122"/>
              </a:rPr>
              <a:t>AI</a:t>
            </a: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應用</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的推動下，對高階處理器和記憶體的需求將顯著</a:t>
            </a: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增加。</a:t>
            </a:r>
            <a:endParaRPr lang="en-US" altLang="zh-TW" sz="2800" b="1" dirty="0" smtClean="0">
              <a:solidFill>
                <a:schemeClr val="tx1"/>
              </a:solidFill>
              <a:highlight>
                <a:srgbClr val="FFFFFF"/>
              </a:highlight>
              <a:latin typeface="標楷體" pitchFamily="65" charset="-120"/>
              <a:ea typeface="標楷體" pitchFamily="65" charset="-120"/>
              <a:cs typeface="Songti TC Bold" panose="02010600040101010101" charset="-122"/>
            </a:endParaRPr>
          </a:p>
          <a:p>
            <a:pPr marL="685800" lvl="1">
              <a:lnSpc>
                <a:spcPts val="3600"/>
              </a:lnSpc>
              <a:defRPr/>
            </a:pPr>
            <a:endPar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技術</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進步：新一代的</a:t>
            </a:r>
            <a:r>
              <a:rPr lang="en-US" altLang="zh-TW" sz="2800" b="1" dirty="0">
                <a:solidFill>
                  <a:schemeClr val="tx1"/>
                </a:solidFill>
                <a:highlight>
                  <a:srgbClr val="FFFFFF"/>
                </a:highlight>
                <a:latin typeface="標楷體" pitchFamily="65" charset="-120"/>
                <a:ea typeface="標楷體" pitchFamily="65" charset="-120"/>
                <a:cs typeface="Songti TC Bold" panose="02010600040101010101" charset="-122"/>
              </a:rPr>
              <a:t>CPU</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和</a:t>
            </a:r>
            <a:r>
              <a:rPr lang="en-US" altLang="zh-TW" sz="2800" b="1" dirty="0">
                <a:solidFill>
                  <a:schemeClr val="tx1"/>
                </a:solidFill>
                <a:highlight>
                  <a:srgbClr val="FFFFFF"/>
                </a:highlight>
                <a:latin typeface="標楷體" pitchFamily="65" charset="-120"/>
                <a:ea typeface="標楷體" pitchFamily="65" charset="-120"/>
                <a:cs typeface="Songti TC Bold" panose="02010600040101010101" charset="-122"/>
              </a:rPr>
              <a:t>GPU</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將進一步提升電腦的運算能力，並且更多</a:t>
            </a:r>
            <a:r>
              <a:rPr lang="en-US" altLang="zh-TW" sz="2800" b="1" dirty="0">
                <a:solidFill>
                  <a:schemeClr val="tx1"/>
                </a:solidFill>
                <a:highlight>
                  <a:srgbClr val="FFFFFF"/>
                </a:highlight>
                <a:latin typeface="標楷體" pitchFamily="65" charset="-120"/>
                <a:ea typeface="標楷體" pitchFamily="65" charset="-120"/>
                <a:cs typeface="Songti TC Bold" panose="02010600040101010101" charset="-122"/>
              </a:rPr>
              <a:t>AI</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功能將被整合到個人裝置</a:t>
            </a: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中。</a:t>
            </a:r>
            <a:endParaRPr lang="en-US" altLang="zh-TW" sz="2800" b="1" dirty="0" smtClean="0">
              <a:solidFill>
                <a:schemeClr val="tx1"/>
              </a:solidFill>
              <a:highlight>
                <a:srgbClr val="FFFFFF"/>
              </a:highlight>
              <a:latin typeface="標楷體" pitchFamily="65" charset="-120"/>
              <a:ea typeface="標楷體" pitchFamily="65" charset="-120"/>
              <a:cs typeface="Songti TC Bold" panose="02010600040101010101" charset="-122"/>
            </a:endParaRPr>
          </a:p>
          <a:p>
            <a:pPr marL="685800" lvl="1">
              <a:lnSpc>
                <a:spcPts val="3600"/>
              </a:lnSpc>
              <a:defRPr/>
            </a:pPr>
            <a:endParaRPr lang="en-US" altLang="zh-TW" sz="2800" b="1" dirty="0" smtClean="0">
              <a:solidFill>
                <a:schemeClr val="tx1"/>
              </a:solidFill>
              <a:highlight>
                <a:srgbClr val="FFFFFF"/>
              </a:highlight>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kern="100" dirty="0">
                <a:solidFill>
                  <a:schemeClr val="tx1"/>
                </a:solidFill>
                <a:latin typeface="標楷體" pitchFamily="65" charset="-120"/>
                <a:ea typeface="標楷體" pitchFamily="65" charset="-120"/>
                <a:cs typeface="Times New Roman" panose="02020603050405020304" pitchFamily="18" charset="0"/>
              </a:rPr>
              <a:t>整體市場成長：除中國外，</a:t>
            </a:r>
            <a:r>
              <a:rPr lang="en-US" altLang="zh-TW" sz="2800" b="1" kern="100" dirty="0">
                <a:solidFill>
                  <a:schemeClr val="tx1"/>
                </a:solidFill>
                <a:latin typeface="標楷體" pitchFamily="65" charset="-120"/>
                <a:ea typeface="標楷體" pitchFamily="65" charset="-120"/>
                <a:cs typeface="Times New Roman" panose="02020603050405020304" pitchFamily="18" charset="0"/>
              </a:rPr>
              <a:t>2024</a:t>
            </a:r>
            <a:r>
              <a:rPr lang="zh-TW" altLang="en-US" sz="2800" b="1" kern="100" dirty="0">
                <a:solidFill>
                  <a:schemeClr val="tx1"/>
                </a:solidFill>
                <a:latin typeface="標楷體" pitchFamily="65" charset="-120"/>
                <a:ea typeface="標楷體" pitchFamily="65" charset="-120"/>
                <a:cs typeface="Times New Roman" panose="02020603050405020304" pitchFamily="18" charset="0"/>
              </a:rPr>
              <a:t>年全球個人電腦市場預計將年</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成長</a:t>
            </a:r>
            <a:r>
              <a:rPr lang="en-US" altLang="zh-TW" sz="2800" b="1" kern="100" dirty="0" smtClean="0">
                <a:solidFill>
                  <a:schemeClr val="tx1"/>
                </a:solidFill>
                <a:latin typeface="標楷體" pitchFamily="65" charset="-120"/>
                <a:ea typeface="標楷體" pitchFamily="65" charset="-120"/>
                <a:cs typeface="Times New Roman" panose="02020603050405020304" pitchFamily="18" charset="0"/>
              </a:rPr>
              <a:t>2.5</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％上下。</a:t>
            </a:r>
            <a:endParaRPr lang="en-US" altLang="zh-TW" sz="2800" b="1" kern="100" dirty="0">
              <a:solidFill>
                <a:schemeClr val="tx1"/>
              </a:solidFill>
              <a:latin typeface="標楷體" pitchFamily="65" charset="-120"/>
              <a:ea typeface="標楷體" pitchFamily="65" charset="-120"/>
              <a:cs typeface="Times New Roman" panose="02020603050405020304" pitchFamily="18" charset="0"/>
            </a:endParaRPr>
          </a:p>
        </p:txBody>
      </p:sp>
    </p:spTree>
    <p:extLst>
      <p:ext uri="{BB962C8B-B14F-4D97-AF65-F5344CB8AC3E}">
        <p14:creationId xmlns:p14="http://schemas.microsoft.com/office/powerpoint/2010/main" val="38195921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sz="quarter" idx="10"/>
          </p:nvPr>
        </p:nvSpPr>
        <p:spPr/>
        <p:txBody>
          <a:bodyPr/>
          <a:lstStyle/>
          <a:p>
            <a:r>
              <a:rPr lang="zh-TW" altLang="en-US" dirty="0">
                <a:solidFill>
                  <a:srgbClr val="0C0C0C"/>
                </a:solidFill>
                <a:latin typeface="Calibri Light" panose="020F0302020204030204" pitchFamily="34" charset="0"/>
              </a:rPr>
              <a:t> 投資安全聲明 </a:t>
            </a:r>
            <a:endParaRPr lang="zh-TW" altLang="en-US" dirty="0">
              <a:latin typeface="Calibri Light" panose="020F0302020204030204" pitchFamily="34" charset="0"/>
            </a:endParaRPr>
          </a:p>
        </p:txBody>
      </p:sp>
      <p:sp>
        <p:nvSpPr>
          <p:cNvPr id="4" name="內容版面配置區 3"/>
          <p:cNvSpPr>
            <a:spLocks noGrp="1"/>
          </p:cNvSpPr>
          <p:nvPr>
            <p:ph sz="quarter" idx="11"/>
          </p:nvPr>
        </p:nvSpPr>
        <p:spPr/>
        <p:txBody>
          <a:bodyPr/>
          <a:lstStyle/>
          <a:p>
            <a:pPr marL="342900" lvl="0" indent="-342900">
              <a:spcBef>
                <a:spcPts val="1000"/>
              </a:spcBef>
            </a:pPr>
            <a:r>
              <a:rPr lang="zh-TW" altLang="en-US" dirty="0">
                <a:solidFill>
                  <a:schemeClr val="tx1">
                    <a:lumMod val="85000"/>
                    <a:lumOff val="15000"/>
                  </a:schemeClr>
                </a:solidFill>
                <a:latin typeface="標楷體" pitchFamily="65" charset="-120"/>
                <a:cs typeface="Malgun Gothic Semilight" panose="020B0502040204020203" pitchFamily="34" charset="-120"/>
              </a:rPr>
              <a:t>弘憶之前瞻性陳述，可能包括有關其營運成果、財務狀況或業務前景之聲明，須受重大風險及不明朗因素之限制，且該等聲明乃根據弘憶之現有預期而作出。</a:t>
            </a:r>
            <a:endParaRPr lang="en-US" altLang="zh-TW" dirty="0">
              <a:solidFill>
                <a:schemeClr val="tx1">
                  <a:lumMod val="85000"/>
                  <a:lumOff val="15000"/>
                </a:schemeClr>
              </a:solidFill>
              <a:latin typeface="標楷體" pitchFamily="65" charset="-120"/>
              <a:cs typeface="Malgun Gothic Semilight" panose="020B0502040204020203" pitchFamily="34" charset="-120"/>
            </a:endParaRPr>
          </a:p>
          <a:p>
            <a:pPr marL="342900" lvl="0" indent="-342900">
              <a:spcBef>
                <a:spcPts val="1000"/>
              </a:spcBef>
            </a:pPr>
            <a:r>
              <a:rPr lang="zh-TW" altLang="en-US" dirty="0">
                <a:solidFill>
                  <a:schemeClr val="tx1">
                    <a:lumMod val="85000"/>
                    <a:lumOff val="15000"/>
                  </a:schemeClr>
                </a:solidFill>
                <a:latin typeface="標楷體" pitchFamily="65" charset="-120"/>
                <a:cs typeface="Malgun Gothic Semilight" panose="020B0502040204020203" pitchFamily="34" charset="-120"/>
              </a:rPr>
              <a:t>受諸多因素之影響，其中包括：本產業的週期性質、本公司對按時引進新產品的倚賴程度、本公司對產品需求增長的倚賴程度、本公司有效競爭的能力、本公司對核心人員的倚賴程度、整體經濟及政治狀況、因天然及人為災害導致商業活動之可能性的中斷，包括恐怖份子活動、武裝衝突及外匯匯率之波動，實際業績可能與該等前瞻性陳述所明示或暗示者相差甚遠。</a:t>
            </a:r>
            <a:endParaRPr lang="en-US" altLang="zh-TW" dirty="0">
              <a:solidFill>
                <a:schemeClr val="tx1">
                  <a:lumMod val="85000"/>
                  <a:lumOff val="15000"/>
                </a:schemeClr>
              </a:solidFill>
              <a:latin typeface="標楷體" pitchFamily="65" charset="-120"/>
              <a:cs typeface="Malgun Gothic Semilight" panose="020B0502040204020203" pitchFamily="34" charset="-120"/>
            </a:endParaRPr>
          </a:p>
          <a:p>
            <a:pPr marL="342900" indent="-342900">
              <a:spcBef>
                <a:spcPts val="1000"/>
              </a:spcBef>
            </a:pPr>
            <a:r>
              <a:rPr lang="zh-TW" altLang="en-US" dirty="0">
                <a:solidFill>
                  <a:schemeClr val="tx1">
                    <a:lumMod val="85000"/>
                    <a:lumOff val="15000"/>
                  </a:schemeClr>
                </a:solidFill>
                <a:latin typeface="標楷體" pitchFamily="65" charset="-120"/>
                <a:cs typeface="Malgun Gothic Semilight" panose="020B0502040204020203" pitchFamily="34" charset="-120"/>
              </a:rPr>
              <a:t>此外，本報告所載的任何財務資料係遵照國際財務報導準則公報</a:t>
            </a:r>
            <a:r>
              <a:rPr lang="en-US" altLang="zh-TW" dirty="0">
                <a:solidFill>
                  <a:schemeClr val="tx1">
                    <a:lumMod val="85000"/>
                    <a:lumOff val="15000"/>
                  </a:schemeClr>
                </a:solidFill>
                <a:latin typeface="標楷體" pitchFamily="65" charset="-120"/>
                <a:cs typeface="Malgun Gothic Semilight" panose="020B0502040204020203" pitchFamily="34" charset="-120"/>
              </a:rPr>
              <a:t>(IFRSs)</a:t>
            </a:r>
            <a:r>
              <a:rPr lang="zh-TW" altLang="en-US" dirty="0">
                <a:solidFill>
                  <a:schemeClr val="tx1">
                    <a:lumMod val="85000"/>
                    <a:lumOff val="15000"/>
                  </a:schemeClr>
                </a:solidFill>
                <a:latin typeface="標楷體" pitchFamily="65" charset="-120"/>
                <a:cs typeface="Malgun Gothic Semilight" panose="020B0502040204020203" pitchFamily="34" charset="-120"/>
              </a:rPr>
              <a:t>編製。</a:t>
            </a:r>
          </a:p>
          <a:p>
            <a:pPr marL="342900" indent="-342900">
              <a:spcBef>
                <a:spcPts val="1000"/>
              </a:spcBef>
            </a:pPr>
            <a:r>
              <a:rPr lang="zh-TW" altLang="en-US" dirty="0">
                <a:solidFill>
                  <a:schemeClr val="tx1">
                    <a:lumMod val="85000"/>
                    <a:lumOff val="15000"/>
                  </a:schemeClr>
                </a:solidFill>
                <a:latin typeface="標楷體" pitchFamily="65" charset="-120"/>
                <a:cs typeface="Malgun Gothic Semilight" panose="020B0502040204020203" pitchFamily="34" charset="-120"/>
              </a:rPr>
              <a:t>除法律規定者外，本公司於任何特定時間所發佈之財務預測及前瞻性陳述均不產生任何披露責任，且本公司並不負責公開更新或修改任何預測或前瞻性陳述，不論因出現新資料、發生未來事件或其他理由亦然。</a:t>
            </a:r>
          </a:p>
          <a:p>
            <a:pPr lvl="0"/>
            <a:endParaRPr lang="en-US" altLang="zh-TW" dirty="0">
              <a:solidFill>
                <a:schemeClr val="tx1">
                  <a:lumMod val="85000"/>
                  <a:lumOff val="15000"/>
                </a:schemeClr>
              </a:solidFill>
              <a:latin typeface="Calibri Light" panose="020F0302020204030204" pitchFamily="34" charset="0"/>
              <a:cs typeface="Malgun Gothic Semilight" panose="020B0502040204020203" pitchFamily="34" charset="-120"/>
            </a:endParaRPr>
          </a:p>
          <a:p>
            <a:pPr lvl="0"/>
            <a:endParaRPr lang="zh-TW" altLang="en-US" dirty="0">
              <a:solidFill>
                <a:schemeClr val="tx1">
                  <a:lumMod val="85000"/>
                  <a:lumOff val="15000"/>
                </a:schemeClr>
              </a:solidFill>
              <a:latin typeface="Calibri Light" panose="020F0302020204030204" pitchFamily="34" charset="0"/>
              <a:cs typeface="Malgun Gothic Semilight" panose="020B0502040204020203" pitchFamily="34" charset="-120"/>
            </a:endParaRPr>
          </a:p>
          <a:p>
            <a:endParaRPr lang="zh-TW" altLang="en-US" dirty="0">
              <a:latin typeface="Calibri Light" panose="020F0302020204030204" pitchFamily="34" charset="0"/>
            </a:endParaRPr>
          </a:p>
        </p:txBody>
      </p:sp>
      <p:sp>
        <p:nvSpPr>
          <p:cNvPr id="5" name="投影片編號版面配置區 4">
            <a:extLst>
              <a:ext uri="{FF2B5EF4-FFF2-40B4-BE49-F238E27FC236}">
                <a16:creationId xmlns:a16="http://schemas.microsoft.com/office/drawing/2014/main" xmlns="" id="{33352585-36EC-43DF-AA4F-F0EE45C9DCAF}"/>
              </a:ext>
            </a:extLst>
          </p:cNvPr>
          <p:cNvSpPr>
            <a:spLocks noGrp="1"/>
          </p:cNvSpPr>
          <p:nvPr>
            <p:ph type="sldNum" sz="quarter" idx="12"/>
          </p:nvPr>
        </p:nvSpPr>
        <p:spPr/>
        <p:txBody>
          <a:bodyPr/>
          <a:lstStyle/>
          <a:p>
            <a:fld id="{17418524-6E3D-4C7D-825F-6BE45E2CD165}" type="slidenum">
              <a:rPr lang="zh-TW" altLang="en-US" smtClean="0">
                <a:latin typeface="標楷體" pitchFamily="65" charset="-120"/>
              </a:rPr>
              <a:pPr/>
              <a:t>2</a:t>
            </a:fld>
            <a:endParaRPr lang="zh-TW" altLang="en-US" dirty="0">
              <a:latin typeface="標楷體" pitchFamily="65" charset="-120"/>
            </a:endParaRPr>
          </a:p>
        </p:txBody>
      </p:sp>
    </p:spTree>
    <p:extLst>
      <p:ext uri="{BB962C8B-B14F-4D97-AF65-F5344CB8AC3E}">
        <p14:creationId xmlns:p14="http://schemas.microsoft.com/office/powerpoint/2010/main" val="22044968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2"/>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a:rPr>
              <a:pPr/>
              <a:t>20</a:t>
            </a:fld>
            <a:endParaRPr lang="zh-TW" altLang="en-US" dirty="0">
              <a:latin typeface="標楷體"/>
            </a:endParaRPr>
          </a:p>
        </p:txBody>
      </p:sp>
      <p:sp>
        <p:nvSpPr>
          <p:cNvPr id="12"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smtClean="0">
                <a:solidFill>
                  <a:schemeClr val="tx1"/>
                </a:solidFill>
                <a:latin typeface="標楷體" pitchFamily="65" charset="-120"/>
                <a:ea typeface="標楷體" pitchFamily="65" charset="-120"/>
              </a:rPr>
              <a:t>市場</a:t>
            </a:r>
            <a:r>
              <a:rPr lang="zh-TW" altLang="en-US" sz="3600" b="1" spc="600" dirty="0">
                <a:solidFill>
                  <a:schemeClr val="tx1"/>
                </a:solidFill>
                <a:latin typeface="標楷體" pitchFamily="65" charset="-120"/>
                <a:ea typeface="標楷體" pitchFamily="65" charset="-120"/>
              </a:rPr>
              <a:t>狀況</a:t>
            </a:r>
          </a:p>
        </p:txBody>
      </p:sp>
      <p:sp>
        <p:nvSpPr>
          <p:cNvPr id="13" name="文本框 52"/>
          <p:cNvSpPr txBox="1">
            <a:spLocks/>
          </p:cNvSpPr>
          <p:nvPr/>
        </p:nvSpPr>
        <p:spPr bwMode="auto">
          <a:xfrm>
            <a:off x="314325" y="1188000"/>
            <a:ext cx="10676059" cy="3355983"/>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pPr marL="228600">
              <a:defRPr/>
            </a:pPr>
            <a:r>
              <a:rPr lang="zh-TW" altLang="en-US" sz="3200" b="1" dirty="0" smtClean="0">
                <a:latin typeface="標楷體" pitchFamily="65" charset="-120"/>
                <a:ea typeface="標楷體" pitchFamily="65" charset="-120"/>
                <a:cs typeface="Songti TC Bold" panose="02010600040101010101" charset="-122"/>
              </a:rPr>
              <a:t>伺服器市場</a:t>
            </a:r>
            <a:endParaRPr lang="en-US" altLang="zh-TW" sz="3200" b="1" dirty="0" smtClean="0">
              <a:latin typeface="標楷體" pitchFamily="65" charset="-120"/>
              <a:ea typeface="標楷體" pitchFamily="65" charset="-120"/>
              <a:cs typeface="Songti TC Bold" panose="02010600040101010101" charset="-122"/>
            </a:endParaRPr>
          </a:p>
          <a:p>
            <a:pPr marL="228600">
              <a:defRPr/>
            </a:pPr>
            <a:endParaRPr lang="zh-TW" altLang="en-US" sz="3200" b="1" dirty="0" smtClean="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en-US" altLang="zh-TW" sz="2800" b="1" dirty="0" smtClean="0">
                <a:solidFill>
                  <a:schemeClr val="tx1"/>
                </a:solidFill>
                <a:highlight>
                  <a:srgbClr val="FFFFFF"/>
                </a:highlight>
                <a:latin typeface="標楷體" pitchFamily="65" charset="-120"/>
                <a:ea typeface="標楷體" pitchFamily="65" charset="-120"/>
                <a:cs typeface="Songti TC Bold" panose="02010600040101010101" charset="-122"/>
              </a:rPr>
              <a:t>AI</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與雲端運算：</a:t>
            </a:r>
            <a:r>
              <a:rPr lang="en-US" altLang="zh-TW" sz="2800" b="1" dirty="0">
                <a:solidFill>
                  <a:schemeClr val="tx1"/>
                </a:solidFill>
                <a:highlight>
                  <a:srgbClr val="FFFFFF"/>
                </a:highlight>
                <a:latin typeface="標楷體" pitchFamily="65" charset="-120"/>
                <a:ea typeface="標楷體" pitchFamily="65" charset="-120"/>
                <a:cs typeface="Songti TC Bold" panose="02010600040101010101" charset="-122"/>
              </a:rPr>
              <a:t>AI</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應用的爆發式增長將推動伺服器市場的需求，特別是高效能伺服器和資料中心的</a:t>
            </a: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需求</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a:t>
            </a:r>
            <a:endParaRPr lang="en-US" altLang="zh-TW" sz="2800" b="1" kern="100" dirty="0" smtClean="0">
              <a:solidFill>
                <a:schemeClr val="tx1"/>
              </a:solidFill>
              <a:latin typeface="標楷體" pitchFamily="65" charset="-120"/>
              <a:ea typeface="標楷體" pitchFamily="65" charset="-120"/>
              <a:cs typeface="Times New Roman" panose="02020603050405020304" pitchFamily="18" charset="0"/>
            </a:endParaRPr>
          </a:p>
          <a:p>
            <a:pPr marL="685800" lvl="1">
              <a:lnSpc>
                <a:spcPts val="3600"/>
              </a:lnSpc>
              <a:defRPr/>
            </a:pPr>
            <a:endPar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先進</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封裝技術：先進封裝</a:t>
            </a: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技術如</a:t>
            </a:r>
            <a:r>
              <a:rPr lang="en-US" altLang="zh-TW" sz="2800" b="1" dirty="0">
                <a:solidFill>
                  <a:schemeClr val="tx1"/>
                </a:solidFill>
                <a:highlight>
                  <a:srgbClr val="FFFFFF"/>
                </a:highlight>
                <a:latin typeface="標楷體" pitchFamily="65" charset="-120"/>
                <a:ea typeface="標楷體" pitchFamily="65" charset="-120"/>
                <a:cs typeface="Songti TC Bold" panose="02010600040101010101" charset="-122"/>
              </a:rPr>
              <a:t>2.5D</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和</a:t>
            </a:r>
            <a:r>
              <a:rPr lang="en-US" altLang="zh-TW" sz="2800" b="1" dirty="0">
                <a:solidFill>
                  <a:schemeClr val="tx1"/>
                </a:solidFill>
                <a:highlight>
                  <a:srgbClr val="FFFFFF"/>
                </a:highlight>
                <a:latin typeface="標楷體" pitchFamily="65" charset="-120"/>
                <a:ea typeface="標楷體" pitchFamily="65" charset="-120"/>
                <a:cs typeface="Songti TC Bold" panose="02010600040101010101" charset="-122"/>
              </a:rPr>
              <a:t>3D</a:t>
            </a:r>
            <a:r>
              <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rPr>
              <a:t>封裝將成為提升伺服器性能的重要</a:t>
            </a:r>
            <a:r>
              <a:rPr lang="zh-TW" altLang="en-US" sz="2800" b="1" dirty="0" smtClean="0">
                <a:solidFill>
                  <a:schemeClr val="tx1"/>
                </a:solidFill>
                <a:highlight>
                  <a:srgbClr val="FFFFFF"/>
                </a:highlight>
                <a:latin typeface="標楷體" pitchFamily="65" charset="-120"/>
                <a:ea typeface="標楷體" pitchFamily="65" charset="-120"/>
                <a:cs typeface="Songti TC Bold" panose="02010600040101010101" charset="-122"/>
              </a:rPr>
              <a:t>因素</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a:t>
            </a:r>
            <a:endPar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endParaRPr>
          </a:p>
        </p:txBody>
      </p:sp>
    </p:spTree>
    <p:extLst>
      <p:ext uri="{BB962C8B-B14F-4D97-AF65-F5344CB8AC3E}">
        <p14:creationId xmlns:p14="http://schemas.microsoft.com/office/powerpoint/2010/main" val="3755781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2"/>
          <p:cNvSpPr>
            <a:spLocks noGrp="1"/>
          </p:cNvSpPr>
          <p:nvPr>
            <p:ph type="sldNum" sz="quarter" idx="10"/>
          </p:nvPr>
        </p:nvSpPr>
        <p:spPr>
          <a:xfrm>
            <a:off x="9224963" y="6313486"/>
            <a:ext cx="2743200" cy="365125"/>
          </a:xfrm>
        </p:spPr>
        <p:txBody>
          <a:bodyPr/>
          <a:lstStyle/>
          <a:p>
            <a:fld id="{17418524-6E3D-4C7D-825F-6BE45E2CD165}" type="slidenum">
              <a:rPr lang="zh-TW" altLang="en-US" smtClean="0">
                <a:solidFill>
                  <a:srgbClr val="000000">
                    <a:lumMod val="85000"/>
                    <a:lumOff val="15000"/>
                  </a:srgbClr>
                </a:solidFill>
                <a:latin typeface="標楷體"/>
              </a:rPr>
              <a:pPr/>
              <a:t>21</a:t>
            </a:fld>
            <a:endParaRPr lang="zh-TW" altLang="en-US" dirty="0">
              <a:solidFill>
                <a:srgbClr val="000000">
                  <a:lumMod val="85000"/>
                  <a:lumOff val="15000"/>
                </a:srgbClr>
              </a:solidFill>
              <a:latin typeface="標楷體"/>
            </a:endParaRPr>
          </a:p>
        </p:txBody>
      </p:sp>
      <p:sp>
        <p:nvSpPr>
          <p:cNvPr id="12"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smtClean="0">
                <a:latin typeface="標楷體" pitchFamily="65" charset="-120"/>
                <a:ea typeface="標楷體" pitchFamily="65" charset="-120"/>
              </a:rPr>
              <a:t>市場</a:t>
            </a:r>
            <a:r>
              <a:rPr lang="zh-TW" altLang="en-US" sz="3600" b="1" spc="600" dirty="0">
                <a:latin typeface="標楷體" pitchFamily="65" charset="-120"/>
                <a:ea typeface="標楷體" pitchFamily="65" charset="-120"/>
              </a:rPr>
              <a:t>狀況</a:t>
            </a:r>
          </a:p>
        </p:txBody>
      </p:sp>
      <p:sp>
        <p:nvSpPr>
          <p:cNvPr id="13" name="文本框 52"/>
          <p:cNvSpPr txBox="1">
            <a:spLocks/>
          </p:cNvSpPr>
          <p:nvPr/>
        </p:nvSpPr>
        <p:spPr bwMode="auto">
          <a:xfrm>
            <a:off x="323851" y="1181963"/>
            <a:ext cx="11018226" cy="3355983"/>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pPr marL="228600">
              <a:defRPr/>
            </a:pPr>
            <a:r>
              <a:rPr lang="zh-TW" altLang="en-US" sz="3200" b="1" dirty="0">
                <a:latin typeface="標楷體" pitchFamily="65" charset="-120"/>
                <a:ea typeface="標楷體" pitchFamily="65" charset="-120"/>
                <a:cs typeface="Songti TC Bold" panose="02010600040101010101" charset="-122"/>
              </a:rPr>
              <a:t>通訊</a:t>
            </a:r>
            <a:r>
              <a:rPr lang="zh-TW" altLang="en-US" sz="3200" b="1" dirty="0" smtClean="0">
                <a:latin typeface="標楷體" pitchFamily="65" charset="-120"/>
                <a:ea typeface="標楷體" pitchFamily="65" charset="-120"/>
                <a:cs typeface="Songti TC Bold" panose="02010600040101010101" charset="-122"/>
              </a:rPr>
              <a:t>市場</a:t>
            </a:r>
            <a:endParaRPr lang="en-US" altLang="zh-TW" sz="3200" b="1" dirty="0" smtClean="0">
              <a:latin typeface="標楷體" pitchFamily="65" charset="-120"/>
              <a:ea typeface="標楷體" pitchFamily="65" charset="-120"/>
              <a:cs typeface="Songti TC Bold" panose="02010600040101010101" charset="-122"/>
            </a:endParaRPr>
          </a:p>
          <a:p>
            <a:pPr marL="228600">
              <a:defRPr/>
            </a:pPr>
            <a:endParaRPr lang="en-US" altLang="zh-TW" sz="32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smtClean="0">
                <a:solidFill>
                  <a:schemeClr val="tx1"/>
                </a:solidFill>
                <a:latin typeface="標楷體" pitchFamily="65" charset="-120"/>
                <a:ea typeface="標楷體" pitchFamily="65" charset="-120"/>
                <a:cs typeface="Songti TC Bold" panose="02010600040101010101" charset="-122"/>
              </a:rPr>
              <a:t>寬頻</a:t>
            </a:r>
            <a:r>
              <a:rPr lang="zh-TW" altLang="en-US" sz="2800" b="1" dirty="0">
                <a:solidFill>
                  <a:schemeClr val="tx1"/>
                </a:solidFill>
                <a:latin typeface="標楷體" pitchFamily="65" charset="-120"/>
                <a:ea typeface="標楷體" pitchFamily="65" charset="-120"/>
                <a:cs typeface="Songti TC Bold" panose="02010600040101010101" charset="-122"/>
              </a:rPr>
              <a:t>通訊市場將持續</a:t>
            </a:r>
            <a:r>
              <a:rPr lang="zh-TW" altLang="en-US" sz="2800" b="1" dirty="0" smtClean="0">
                <a:solidFill>
                  <a:schemeClr val="tx1"/>
                </a:solidFill>
                <a:latin typeface="標楷體" pitchFamily="65" charset="-120"/>
                <a:ea typeface="標楷體" pitchFamily="65" charset="-120"/>
                <a:cs typeface="Songti TC Bold" panose="02010600040101010101" charset="-122"/>
              </a:rPr>
              <a:t>增長</a:t>
            </a:r>
            <a:r>
              <a:rPr lang="en-US" altLang="zh-TW" sz="2800" b="1" dirty="0" smtClean="0">
                <a:solidFill>
                  <a:schemeClr val="tx1"/>
                </a:solidFill>
                <a:latin typeface="標楷體" pitchFamily="65" charset="-120"/>
                <a:ea typeface="標楷體" pitchFamily="65" charset="-120"/>
                <a:cs typeface="Songti TC Bold" panose="02010600040101010101" charset="-122"/>
              </a:rPr>
              <a:t>，</a:t>
            </a:r>
            <a:r>
              <a:rPr lang="zh-TW" altLang="en-US" sz="2800" b="1" dirty="0" smtClean="0">
                <a:solidFill>
                  <a:schemeClr val="tx1"/>
                </a:solidFill>
                <a:latin typeface="標楷體" pitchFamily="65" charset="-120"/>
                <a:ea typeface="標楷體" pitchFamily="65" charset="-120"/>
                <a:cs typeface="Songti TC Bold" panose="02010600040101010101" charset="-122"/>
              </a:rPr>
              <a:t>這</a:t>
            </a:r>
            <a:r>
              <a:rPr lang="zh-TW" altLang="en-US" sz="2800" b="1" dirty="0">
                <a:solidFill>
                  <a:schemeClr val="tx1"/>
                </a:solidFill>
                <a:latin typeface="標楷體" pitchFamily="65" charset="-120"/>
                <a:ea typeface="標楷體" pitchFamily="65" charset="-120"/>
                <a:cs typeface="Songti TC Bold" panose="02010600040101010101" charset="-122"/>
              </a:rPr>
              <a:t>將帶動對相關半導體元件的需求，包括射</a:t>
            </a:r>
            <a:r>
              <a:rPr lang="zh-TW" altLang="en-US" sz="2800" b="1" dirty="0" smtClean="0">
                <a:solidFill>
                  <a:schemeClr val="tx1"/>
                </a:solidFill>
                <a:latin typeface="標楷體" pitchFamily="65" charset="-120"/>
                <a:ea typeface="標楷體" pitchFamily="65" charset="-120"/>
                <a:cs typeface="Songti TC Bold" panose="02010600040101010101" charset="-122"/>
              </a:rPr>
              <a:t>頻元件</a:t>
            </a:r>
            <a:r>
              <a:rPr lang="en-US" altLang="zh-TW" sz="2800" b="1" dirty="0">
                <a:solidFill>
                  <a:schemeClr val="tx1"/>
                </a:solidFill>
                <a:latin typeface="標楷體" pitchFamily="65" charset="-120"/>
                <a:ea typeface="標楷體" pitchFamily="65" charset="-120"/>
                <a:cs typeface="Songti TC Bold" panose="02010600040101010101" charset="-122"/>
              </a:rPr>
              <a:t>、</a:t>
            </a:r>
            <a:r>
              <a:rPr lang="zh-TW" altLang="en-US" sz="2800" b="1" dirty="0" smtClean="0">
                <a:solidFill>
                  <a:schemeClr val="tx1"/>
                </a:solidFill>
                <a:latin typeface="標楷體" pitchFamily="65" charset="-120"/>
                <a:ea typeface="標楷體" pitchFamily="65" charset="-120"/>
                <a:cs typeface="Songti TC Bold" panose="02010600040101010101" charset="-122"/>
              </a:rPr>
              <a:t>高速通訊零組件和更高頻</a:t>
            </a:r>
            <a:r>
              <a:rPr lang="zh-TW" altLang="en-US" sz="2800" b="1" dirty="0">
                <a:solidFill>
                  <a:schemeClr val="tx1"/>
                </a:solidFill>
                <a:latin typeface="標楷體" pitchFamily="65" charset="-120"/>
                <a:ea typeface="標楷體" pitchFamily="65" charset="-120"/>
                <a:cs typeface="Songti TC Bold" panose="02010600040101010101" charset="-122"/>
              </a:rPr>
              <a:t>寬</a:t>
            </a:r>
            <a:r>
              <a:rPr lang="zh-TW" altLang="en-US" sz="2800" b="1" dirty="0" smtClean="0">
                <a:solidFill>
                  <a:schemeClr val="tx1"/>
                </a:solidFill>
                <a:latin typeface="標楷體" pitchFamily="65" charset="-120"/>
                <a:ea typeface="標楷體" pitchFamily="65" charset="-120"/>
                <a:cs typeface="Songti TC Bold" panose="02010600040101010101" charset="-122"/>
              </a:rPr>
              <a:t>記憶體。</a:t>
            </a:r>
            <a:endParaRPr lang="en-US" altLang="zh-TW" sz="2800" b="1" dirty="0" smtClean="0">
              <a:solidFill>
                <a:schemeClr val="tx1"/>
              </a:solidFill>
              <a:latin typeface="標楷體" pitchFamily="65" charset="-120"/>
              <a:ea typeface="標楷體" pitchFamily="65" charset="-120"/>
              <a:cs typeface="Songti TC Bold" panose="02010600040101010101" charset="-122"/>
            </a:endParaRPr>
          </a:p>
          <a:p>
            <a:pPr marL="685800" lvl="1">
              <a:lnSpc>
                <a:spcPts val="3600"/>
              </a:lnSpc>
              <a:defRPr/>
            </a:pPr>
            <a:endParaRPr lang="zh-TW" altLang="en-US" sz="2800" b="1" dirty="0">
              <a:solidFill>
                <a:schemeClr val="tx1"/>
              </a:solidFill>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smtClean="0">
                <a:solidFill>
                  <a:schemeClr val="tx1"/>
                </a:solidFill>
                <a:latin typeface="標楷體" pitchFamily="65" charset="-120"/>
                <a:ea typeface="標楷體" pitchFamily="65" charset="-120"/>
                <a:cs typeface="Songti TC Bold" panose="02010600040101010101" charset="-122"/>
              </a:rPr>
              <a:t>物</a:t>
            </a:r>
            <a:r>
              <a:rPr lang="zh-TW" altLang="en-US" sz="2800" b="1" dirty="0">
                <a:solidFill>
                  <a:schemeClr val="tx1"/>
                </a:solidFill>
                <a:latin typeface="標楷體" pitchFamily="65" charset="-120"/>
                <a:ea typeface="標楷體" pitchFamily="65" charset="-120"/>
                <a:cs typeface="Songti TC Bold" panose="02010600040101010101" charset="-122"/>
              </a:rPr>
              <a:t>聯</a:t>
            </a:r>
            <a:r>
              <a:rPr lang="zh-TW" altLang="en-US" sz="2800" b="1" dirty="0" smtClean="0">
                <a:solidFill>
                  <a:schemeClr val="tx1"/>
                </a:solidFill>
                <a:latin typeface="標楷體" pitchFamily="65" charset="-120"/>
                <a:ea typeface="標楷體" pitchFamily="65" charset="-120"/>
                <a:cs typeface="Songti TC Bold" panose="02010600040101010101" charset="-122"/>
              </a:rPr>
              <a:t>網：</a:t>
            </a:r>
            <a:r>
              <a:rPr lang="zh-TW" altLang="en-US" sz="2800" b="1" dirty="0">
                <a:solidFill>
                  <a:schemeClr val="tx1"/>
                </a:solidFill>
                <a:latin typeface="標楷體" pitchFamily="65" charset="-120"/>
                <a:ea typeface="標楷體" pitchFamily="65" charset="-120"/>
                <a:cs typeface="Songti TC Bold" panose="02010600040101010101" charset="-122"/>
              </a:rPr>
              <a:t>物聯網設備的增多也將推動寬頻通訊市場的成長，特別是在智慧城市和智慧家庭應用方面</a:t>
            </a:r>
            <a:r>
              <a:rPr lang="zh-TW" altLang="en-US" sz="2800" b="1" dirty="0" smtClean="0">
                <a:solidFill>
                  <a:schemeClr val="tx1"/>
                </a:solidFill>
                <a:latin typeface="標楷體" pitchFamily="65" charset="-120"/>
                <a:ea typeface="標楷體" pitchFamily="65" charset="-120"/>
                <a:cs typeface="Songti TC Bold" panose="02010600040101010101" charset="-122"/>
              </a:rPr>
              <a:t>。</a:t>
            </a:r>
            <a:endParaRPr lang="zh-TW" altLang="en-US" sz="2800" b="1" dirty="0">
              <a:solidFill>
                <a:schemeClr val="tx1"/>
              </a:solidFill>
              <a:latin typeface="標楷體" pitchFamily="65" charset="-120"/>
              <a:ea typeface="標楷體" pitchFamily="65" charset="-120"/>
              <a:cs typeface="Songti TC Bold" panose="02010600040101010101" charset="-122"/>
            </a:endParaRPr>
          </a:p>
        </p:txBody>
      </p:sp>
    </p:spTree>
    <p:extLst>
      <p:ext uri="{BB962C8B-B14F-4D97-AF65-F5344CB8AC3E}">
        <p14:creationId xmlns:p14="http://schemas.microsoft.com/office/powerpoint/2010/main" val="42245114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2"/>
          <p:cNvSpPr>
            <a:spLocks noGrp="1"/>
          </p:cNvSpPr>
          <p:nvPr>
            <p:ph type="sldNum" sz="quarter" idx="10"/>
          </p:nvPr>
        </p:nvSpPr>
        <p:spPr>
          <a:xfrm>
            <a:off x="9224963" y="6313486"/>
            <a:ext cx="2743200" cy="365125"/>
          </a:xfrm>
        </p:spPr>
        <p:txBody>
          <a:bodyPr/>
          <a:lstStyle/>
          <a:p>
            <a:fld id="{17418524-6E3D-4C7D-825F-6BE45E2CD165}" type="slidenum">
              <a:rPr lang="zh-TW" altLang="en-US" smtClean="0">
                <a:solidFill>
                  <a:srgbClr val="000000">
                    <a:lumMod val="85000"/>
                    <a:lumOff val="15000"/>
                  </a:srgbClr>
                </a:solidFill>
                <a:latin typeface="標楷體"/>
              </a:rPr>
              <a:pPr/>
              <a:t>22</a:t>
            </a:fld>
            <a:endParaRPr lang="zh-TW" altLang="en-US" dirty="0">
              <a:solidFill>
                <a:srgbClr val="000000">
                  <a:lumMod val="85000"/>
                  <a:lumOff val="15000"/>
                </a:srgbClr>
              </a:solidFill>
              <a:latin typeface="標楷體"/>
            </a:endParaRPr>
          </a:p>
        </p:txBody>
      </p:sp>
      <p:sp>
        <p:nvSpPr>
          <p:cNvPr id="12"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smtClean="0">
                <a:latin typeface="標楷體" pitchFamily="65" charset="-120"/>
                <a:ea typeface="標楷體" pitchFamily="65" charset="-120"/>
              </a:rPr>
              <a:t>市場</a:t>
            </a:r>
            <a:r>
              <a:rPr lang="zh-TW" altLang="en-US" sz="3600" b="1" spc="600" dirty="0">
                <a:latin typeface="標楷體" pitchFamily="65" charset="-120"/>
                <a:ea typeface="標楷體" pitchFamily="65" charset="-120"/>
              </a:rPr>
              <a:t>狀況</a:t>
            </a:r>
          </a:p>
        </p:txBody>
      </p:sp>
      <p:sp>
        <p:nvSpPr>
          <p:cNvPr id="13" name="文本框 52"/>
          <p:cNvSpPr txBox="1">
            <a:spLocks/>
          </p:cNvSpPr>
          <p:nvPr/>
        </p:nvSpPr>
        <p:spPr bwMode="auto">
          <a:xfrm>
            <a:off x="323846" y="1184551"/>
            <a:ext cx="11361127" cy="3355983"/>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pPr marL="228600">
              <a:defRPr/>
            </a:pPr>
            <a:r>
              <a:rPr lang="zh-TW" altLang="en-US" sz="3200" b="1" dirty="0">
                <a:latin typeface="標楷體" pitchFamily="65" charset="-120"/>
                <a:ea typeface="標楷體" pitchFamily="65" charset="-120"/>
                <a:cs typeface="Songti TC Bold" panose="02010600040101010101" charset="-122"/>
              </a:rPr>
              <a:t>車</a:t>
            </a:r>
            <a:r>
              <a:rPr lang="zh-TW" altLang="en-US" sz="3200" b="1" dirty="0" smtClean="0">
                <a:latin typeface="標楷體" pitchFamily="65" charset="-120"/>
                <a:ea typeface="標楷體" pitchFamily="65" charset="-120"/>
                <a:cs typeface="Songti TC Bold" panose="02010600040101010101" charset="-122"/>
              </a:rPr>
              <a:t>載市場</a:t>
            </a:r>
            <a:endParaRPr lang="en-US" altLang="zh-TW" sz="3200" b="1" dirty="0" smtClean="0">
              <a:latin typeface="標楷體" pitchFamily="65" charset="-120"/>
              <a:ea typeface="標楷體" pitchFamily="65" charset="-120"/>
              <a:cs typeface="Songti TC Bold" panose="02010600040101010101" charset="-122"/>
            </a:endParaRPr>
          </a:p>
          <a:p>
            <a:pPr marL="228600">
              <a:defRPr/>
            </a:pPr>
            <a:endParaRPr lang="en-US" altLang="zh-TW" sz="32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zh-TW" sz="2800" b="1" dirty="0">
                <a:solidFill>
                  <a:schemeClr val="tx1"/>
                </a:solidFill>
                <a:latin typeface="標楷體" pitchFamily="65" charset="-120"/>
                <a:ea typeface="標楷體" pitchFamily="65" charset="-120"/>
                <a:cs typeface="新細明體"/>
              </a:rPr>
              <a:t>全球電動車銷量預計將超過</a:t>
            </a:r>
            <a:r>
              <a:rPr lang="en-US" altLang="zh-TW" sz="2800" b="1" dirty="0">
                <a:solidFill>
                  <a:schemeClr val="tx1"/>
                </a:solidFill>
                <a:latin typeface="標楷體" pitchFamily="65" charset="-120"/>
                <a:ea typeface="標楷體" pitchFamily="65" charset="-120"/>
                <a:cs typeface="新細明體"/>
              </a:rPr>
              <a:t>1,800</a:t>
            </a:r>
            <a:r>
              <a:rPr lang="zh-TW" altLang="zh-TW" sz="2800" b="1" dirty="0">
                <a:solidFill>
                  <a:schemeClr val="tx1"/>
                </a:solidFill>
                <a:latin typeface="標楷體" pitchFamily="65" charset="-120"/>
                <a:ea typeface="標楷體" pitchFamily="65" charset="-120"/>
                <a:cs typeface="新細明體"/>
              </a:rPr>
              <a:t>萬台，增速雖然有所放緩，但仍保持</a:t>
            </a:r>
            <a:r>
              <a:rPr lang="zh-TW" altLang="zh-TW" sz="2800" b="1" dirty="0" smtClean="0">
                <a:solidFill>
                  <a:schemeClr val="tx1"/>
                </a:solidFill>
                <a:latin typeface="標楷體" pitchFamily="65" charset="-120"/>
                <a:ea typeface="標楷體" pitchFamily="65" charset="-120"/>
                <a:cs typeface="新細明體"/>
              </a:rPr>
              <a:t>在</a:t>
            </a:r>
            <a:r>
              <a:rPr lang="en-US" altLang="zh-TW" sz="2800" b="1" dirty="0" smtClean="0">
                <a:solidFill>
                  <a:schemeClr val="tx1"/>
                </a:solidFill>
                <a:latin typeface="標楷體" pitchFamily="65" charset="-120"/>
                <a:ea typeface="標楷體" pitchFamily="65" charset="-120"/>
                <a:cs typeface="新細明體"/>
              </a:rPr>
              <a:t>30</a:t>
            </a:r>
            <a:r>
              <a:rPr lang="zh-TW" altLang="en-US" sz="2800" b="1" dirty="0" smtClean="0">
                <a:solidFill>
                  <a:schemeClr val="tx1"/>
                </a:solidFill>
                <a:latin typeface="標楷體" pitchFamily="65" charset="-120"/>
                <a:ea typeface="標楷體" pitchFamily="65" charset="-120"/>
                <a:cs typeface="新細明體"/>
              </a:rPr>
              <a:t>％上下</a:t>
            </a:r>
            <a:r>
              <a:rPr lang="zh-TW" altLang="zh-TW" sz="2800" b="1" dirty="0">
                <a:solidFill>
                  <a:schemeClr val="tx1"/>
                </a:solidFill>
                <a:latin typeface="標楷體" pitchFamily="65" charset="-120"/>
                <a:ea typeface="標楷體" pitchFamily="65" charset="-120"/>
                <a:cs typeface="新細明體"/>
              </a:rPr>
              <a:t>，中國、歐洲和美國將繼續主導全球市場</a:t>
            </a:r>
            <a:r>
              <a:rPr lang="zh-TW" altLang="zh-TW" sz="2800" b="1" dirty="0" smtClean="0">
                <a:solidFill>
                  <a:schemeClr val="tx1"/>
                </a:solidFill>
                <a:latin typeface="標楷體" pitchFamily="65" charset="-120"/>
                <a:ea typeface="標楷體" pitchFamily="65" charset="-120"/>
                <a:cs typeface="新細明體"/>
              </a:rPr>
              <a:t>。</a:t>
            </a:r>
            <a:endParaRPr lang="en-US" altLang="zh-TW" sz="2800" b="1" dirty="0" smtClean="0">
              <a:solidFill>
                <a:schemeClr val="tx1"/>
              </a:solidFill>
              <a:latin typeface="標楷體" pitchFamily="65" charset="-120"/>
              <a:ea typeface="標楷體" pitchFamily="65" charset="-120"/>
              <a:cs typeface="新細明體"/>
            </a:endParaRPr>
          </a:p>
          <a:p>
            <a:pPr marL="685800" lvl="1">
              <a:lnSpc>
                <a:spcPts val="3600"/>
              </a:lnSpc>
              <a:defRPr/>
            </a:pPr>
            <a:endParaRPr lang="en-US" altLang="zh-TW" sz="2800" b="1" dirty="0" smtClean="0">
              <a:solidFill>
                <a:schemeClr val="tx1"/>
              </a:solidFill>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smtClean="0">
                <a:solidFill>
                  <a:schemeClr val="tx1"/>
                </a:solidFill>
                <a:latin typeface="標楷體" pitchFamily="65" charset="-120"/>
                <a:ea typeface="標楷體" pitchFamily="65" charset="-120"/>
                <a:cs typeface="Songti TC Bold" panose="02010600040101010101" charset="-122"/>
              </a:rPr>
              <a:t>車</a:t>
            </a:r>
            <a:r>
              <a:rPr lang="zh-TW" altLang="en-US" sz="2800" b="1" dirty="0">
                <a:solidFill>
                  <a:schemeClr val="tx1"/>
                </a:solidFill>
                <a:latin typeface="標楷體" pitchFamily="65" charset="-120"/>
                <a:ea typeface="標楷體" pitchFamily="65" charset="-120"/>
                <a:cs typeface="Songti TC Bold" panose="02010600040101010101" charset="-122"/>
              </a:rPr>
              <a:t>用晶片：車用晶片的需求將持續增長，特別是在電動車和智慧汽車的推動</a:t>
            </a:r>
            <a:r>
              <a:rPr lang="zh-TW" altLang="en-US" sz="2800" b="1" dirty="0" smtClean="0">
                <a:solidFill>
                  <a:schemeClr val="tx1"/>
                </a:solidFill>
                <a:latin typeface="標楷體" pitchFamily="65" charset="-120"/>
                <a:ea typeface="標楷體" pitchFamily="65" charset="-120"/>
                <a:cs typeface="Songti TC Bold" panose="02010600040101010101" charset="-122"/>
              </a:rPr>
              <a:t>下</a:t>
            </a:r>
            <a:r>
              <a:rPr lang="zh-TW" altLang="zh-TW" sz="2800" b="1" dirty="0" smtClean="0">
                <a:solidFill>
                  <a:schemeClr val="tx1"/>
                </a:solidFill>
                <a:latin typeface="標楷體" pitchFamily="65" charset="-120"/>
                <a:ea typeface="標楷體" pitchFamily="65" charset="-120"/>
                <a:cs typeface="新細明體"/>
              </a:rPr>
              <a:t>。</a:t>
            </a:r>
            <a:endParaRPr lang="zh-TW" altLang="en-US" sz="2800" b="1" dirty="0">
              <a:solidFill>
                <a:schemeClr val="tx1"/>
              </a:solidFill>
              <a:latin typeface="標楷體" pitchFamily="65" charset="-120"/>
              <a:ea typeface="標楷體" pitchFamily="65" charset="-120"/>
              <a:cs typeface="Songti TC Bold" panose="02010600040101010101" charset="-122"/>
            </a:endParaRPr>
          </a:p>
        </p:txBody>
      </p:sp>
    </p:spTree>
    <p:extLst>
      <p:ext uri="{BB962C8B-B14F-4D97-AF65-F5344CB8AC3E}">
        <p14:creationId xmlns:p14="http://schemas.microsoft.com/office/powerpoint/2010/main" val="22158052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版面配置區 2">
            <a:extLst>
              <a:ext uri="{FF2B5EF4-FFF2-40B4-BE49-F238E27FC236}">
                <a16:creationId xmlns:a16="http://schemas.microsoft.com/office/drawing/2014/main" xmlns="" id="{0AA83086-0EC0-4654-BB8A-F3CB29F0254A}"/>
              </a:ext>
            </a:extLst>
          </p:cNvPr>
          <p:cNvSpPr>
            <a:spLocks noGrp="1"/>
          </p:cNvSpPr>
          <p:nvPr>
            <p:ph type="body" sz="quarter" idx="11"/>
          </p:nvPr>
        </p:nvSpPr>
        <p:spPr>
          <a:xfrm>
            <a:off x="3807069" y="3376246"/>
            <a:ext cx="6515100" cy="818036"/>
          </a:xfrm>
        </p:spPr>
        <p:txBody>
          <a:bodyPr/>
          <a:lstStyle/>
          <a:p>
            <a:r>
              <a:rPr lang="zh-TW" altLang="en-US" sz="4400" dirty="0"/>
              <a:t>成長動能</a:t>
            </a:r>
          </a:p>
        </p:txBody>
      </p:sp>
      <p:sp>
        <p:nvSpPr>
          <p:cNvPr id="8" name="投影片編號版面配置區 7">
            <a:extLst>
              <a:ext uri="{FF2B5EF4-FFF2-40B4-BE49-F238E27FC236}">
                <a16:creationId xmlns:a16="http://schemas.microsoft.com/office/drawing/2014/main" xmlns="" id="{3F0D8606-48B6-4405-BEBC-45E667EBA0BD}"/>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23</a:t>
            </a:fld>
            <a:endParaRPr lang="zh-TW" altLang="en-US" dirty="0">
              <a:latin typeface="標楷體" pitchFamily="65" charset="-120"/>
            </a:endParaRPr>
          </a:p>
        </p:txBody>
      </p:sp>
    </p:spTree>
    <p:extLst>
      <p:ext uri="{BB962C8B-B14F-4D97-AF65-F5344CB8AC3E}">
        <p14:creationId xmlns:p14="http://schemas.microsoft.com/office/powerpoint/2010/main" val="27337789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投影片編號版面配置區 2"/>
          <p:cNvSpPr>
            <a:spLocks noGrp="1"/>
          </p:cNvSpPr>
          <p:nvPr>
            <p:ph type="sldNum" sz="quarter" idx="10"/>
          </p:nvPr>
        </p:nvSpPr>
        <p:spPr>
          <a:xfrm>
            <a:off x="9224963" y="6313486"/>
            <a:ext cx="2743200" cy="365125"/>
          </a:xfrm>
        </p:spPr>
        <p:txBody>
          <a:bodyPr/>
          <a:lstStyle/>
          <a:p>
            <a:fld id="{17418524-6E3D-4C7D-825F-6BE45E2CD165}" type="slidenum">
              <a:rPr lang="zh-TW" altLang="en-US" smtClean="0">
                <a:solidFill>
                  <a:srgbClr val="000000">
                    <a:lumMod val="85000"/>
                    <a:lumOff val="15000"/>
                  </a:srgbClr>
                </a:solidFill>
                <a:latin typeface="標楷體"/>
              </a:rPr>
              <a:pPr/>
              <a:t>24</a:t>
            </a:fld>
            <a:endParaRPr lang="zh-TW" altLang="en-US" dirty="0">
              <a:solidFill>
                <a:srgbClr val="000000">
                  <a:lumMod val="85000"/>
                  <a:lumOff val="15000"/>
                </a:srgbClr>
              </a:solidFill>
              <a:latin typeface="標楷體"/>
            </a:endParaRPr>
          </a:p>
        </p:txBody>
      </p:sp>
      <p:sp>
        <p:nvSpPr>
          <p:cNvPr id="14"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smtClean="0">
                <a:latin typeface="標楷體" pitchFamily="65" charset="-120"/>
                <a:ea typeface="標楷體" pitchFamily="65" charset="-120"/>
              </a:rPr>
              <a:t>成長</a:t>
            </a:r>
            <a:r>
              <a:rPr lang="zh-TW" altLang="en-US" sz="3600" b="1" spc="600" dirty="0">
                <a:latin typeface="標楷體" pitchFamily="65" charset="-120"/>
                <a:ea typeface="標楷體" pitchFamily="65" charset="-120"/>
              </a:rPr>
              <a:t>動能</a:t>
            </a:r>
          </a:p>
        </p:txBody>
      </p:sp>
      <p:sp>
        <p:nvSpPr>
          <p:cNvPr id="15" name="文本框 52"/>
          <p:cNvSpPr txBox="1">
            <a:spLocks/>
          </p:cNvSpPr>
          <p:nvPr/>
        </p:nvSpPr>
        <p:spPr bwMode="auto">
          <a:xfrm>
            <a:off x="314325" y="1188000"/>
            <a:ext cx="11142051" cy="2923877"/>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pPr marL="228600">
              <a:defRPr/>
            </a:pPr>
            <a:r>
              <a:rPr lang="zh-TW" altLang="en-US" sz="3200" b="1" dirty="0">
                <a:latin typeface="標楷體" pitchFamily="65" charset="-120"/>
                <a:ea typeface="標楷體" pitchFamily="65" charset="-120"/>
                <a:cs typeface="Songti TC Bold" panose="02010600040101010101" charset="-122"/>
              </a:rPr>
              <a:t>電腦及</a:t>
            </a:r>
            <a:r>
              <a:rPr lang="zh-TW" altLang="en-US" sz="3200" b="1" dirty="0" smtClean="0">
                <a:latin typeface="標楷體" pitchFamily="65" charset="-120"/>
                <a:ea typeface="標楷體" pitchFamily="65" charset="-120"/>
                <a:cs typeface="Songti TC Bold" panose="02010600040101010101" charset="-122"/>
              </a:rPr>
              <a:t>周邊市場</a:t>
            </a:r>
            <a:endParaRPr lang="en-US" altLang="zh-TW" sz="3200" b="1" dirty="0" smtClean="0">
              <a:latin typeface="標楷體" pitchFamily="65" charset="-120"/>
              <a:ea typeface="標楷體" pitchFamily="65" charset="-120"/>
              <a:cs typeface="Songti TC Bold" panose="02010600040101010101" charset="-122"/>
            </a:endParaRPr>
          </a:p>
          <a:p>
            <a:pPr marL="228600">
              <a:defRPr/>
            </a:pPr>
            <a:endParaRPr lang="zh-TW" altLang="en-US" sz="32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中國</a:t>
            </a:r>
            <a:r>
              <a:rPr lang="zh-TW" altLang="en-US" sz="2800" b="1" kern="100" dirty="0">
                <a:solidFill>
                  <a:schemeClr val="tx1"/>
                </a:solidFill>
                <a:latin typeface="標楷體" pitchFamily="65" charset="-120"/>
                <a:ea typeface="標楷體" pitchFamily="65" charset="-120"/>
                <a:cs typeface="Times New Roman" panose="02020603050405020304" pitchFamily="18" charset="0"/>
              </a:rPr>
              <a:t>市場的影響：中國市場短期內庫存仍居高不下，預計要到</a:t>
            </a:r>
            <a:r>
              <a:rPr lang="en-US" altLang="zh-TW" sz="2800" b="1" kern="100" dirty="0" smtClean="0">
                <a:solidFill>
                  <a:schemeClr val="tx1"/>
                </a:solidFill>
                <a:latin typeface="標楷體" pitchFamily="65" charset="-120"/>
                <a:ea typeface="標楷體" pitchFamily="65" charset="-120"/>
                <a:cs typeface="Times New Roman" panose="02020603050405020304" pitchFamily="18" charset="0"/>
              </a:rPr>
              <a:t>2025</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下半年</a:t>
            </a:r>
            <a:r>
              <a:rPr lang="zh-TW" altLang="en-US" sz="2800" b="1" kern="100" dirty="0">
                <a:solidFill>
                  <a:schemeClr val="tx1"/>
                </a:solidFill>
                <a:latin typeface="標楷體" pitchFamily="65" charset="-120"/>
                <a:ea typeface="標楷體" pitchFamily="65" charset="-120"/>
                <a:cs typeface="Times New Roman" panose="02020603050405020304" pitchFamily="18" charset="0"/>
              </a:rPr>
              <a:t>才會</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復甦。</a:t>
            </a:r>
            <a:endParaRPr lang="en-US" altLang="zh-TW" sz="2800" b="1" kern="100" dirty="0" smtClean="0">
              <a:solidFill>
                <a:schemeClr val="tx1"/>
              </a:solidFill>
              <a:latin typeface="標楷體" pitchFamily="65" charset="-120"/>
              <a:ea typeface="標楷體" pitchFamily="65" charset="-120"/>
              <a:cs typeface="Times New Roman" panose="02020603050405020304" pitchFamily="18" charset="0"/>
            </a:endParaRPr>
          </a:p>
          <a:p>
            <a:pPr marL="685800" lvl="1">
              <a:lnSpc>
                <a:spcPts val="3600"/>
              </a:lnSpc>
              <a:defRPr/>
            </a:pPr>
            <a:endParaRPr lang="zh-TW" altLang="en-US" sz="2800" b="1" kern="100" dirty="0">
              <a:solidFill>
                <a:schemeClr val="tx1"/>
              </a:solidFill>
              <a:latin typeface="標楷體" pitchFamily="65" charset="-120"/>
              <a:ea typeface="標楷體" pitchFamily="65" charset="-120"/>
              <a:cs typeface="Times New Roman" panose="02020603050405020304" pitchFamily="18" charset="0"/>
            </a:endParaRPr>
          </a:p>
          <a:p>
            <a:pPr marL="1257300" lvl="1" indent="-571500">
              <a:lnSpc>
                <a:spcPts val="3600"/>
              </a:lnSpc>
              <a:buFont typeface="Microsoft YaHei" panose="020B0503020204020204" pitchFamily="34" charset="-122"/>
              <a:buChar char="―"/>
              <a:defRPr/>
            </a:pP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中國信創市場的期待及布局。</a:t>
            </a:r>
            <a:endParaRPr lang="en-US" altLang="zh-TW" sz="2800" b="1" kern="100" dirty="0" smtClean="0">
              <a:solidFill>
                <a:schemeClr val="tx1"/>
              </a:solidFill>
              <a:latin typeface="標楷體" pitchFamily="65" charset="-120"/>
              <a:ea typeface="標楷體" pitchFamily="65" charset="-120"/>
              <a:cs typeface="Times New Roman" panose="02020603050405020304" pitchFamily="18" charset="0"/>
            </a:endParaRPr>
          </a:p>
        </p:txBody>
      </p:sp>
    </p:spTree>
    <p:extLst>
      <p:ext uri="{BB962C8B-B14F-4D97-AF65-F5344CB8AC3E}">
        <p14:creationId xmlns:p14="http://schemas.microsoft.com/office/powerpoint/2010/main" val="36492459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smtClean="0">
                <a:solidFill>
                  <a:schemeClr val="tx1"/>
                </a:solidFill>
                <a:latin typeface="標楷體" pitchFamily="65" charset="-120"/>
                <a:ea typeface="標楷體" pitchFamily="65" charset="-120"/>
              </a:rPr>
              <a:t>成長</a:t>
            </a:r>
            <a:r>
              <a:rPr lang="zh-TW" altLang="en-US" sz="3600" b="1" spc="600" dirty="0">
                <a:solidFill>
                  <a:schemeClr val="tx1"/>
                </a:solidFill>
                <a:latin typeface="標楷體" pitchFamily="65" charset="-120"/>
                <a:ea typeface="標楷體" pitchFamily="65" charset="-120"/>
              </a:rPr>
              <a:t>動能</a:t>
            </a:r>
          </a:p>
        </p:txBody>
      </p:sp>
      <p:sp>
        <p:nvSpPr>
          <p:cNvPr id="11" name="投影片編號版面配置區 12">
            <a:extLst>
              <a:ext uri="{FF2B5EF4-FFF2-40B4-BE49-F238E27FC236}">
                <a16:creationId xmlns="" xmlns:a16="http://schemas.microsoft.com/office/drawing/2014/main" id="{5E8E45C1-0D53-47A8-B1C1-1E5F935A4945}"/>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25</a:t>
            </a:fld>
            <a:endParaRPr lang="zh-TW" altLang="en-US" dirty="0">
              <a:latin typeface="標楷體" pitchFamily="65" charset="-120"/>
            </a:endParaRPr>
          </a:p>
        </p:txBody>
      </p:sp>
      <p:sp>
        <p:nvSpPr>
          <p:cNvPr id="12" name="文本框 52"/>
          <p:cNvSpPr txBox="1">
            <a:spLocks noGrp="1"/>
          </p:cNvSpPr>
          <p:nvPr>
            <p:ph type="body" idx="4294967295"/>
          </p:nvPr>
        </p:nvSpPr>
        <p:spPr bwMode="auto">
          <a:xfrm>
            <a:off x="304800" y="1188000"/>
            <a:ext cx="11230708" cy="2923877"/>
          </a:xfrm>
          <a:prstGeom prst="rect">
            <a:avLst/>
          </a:prstGeom>
          <a:noFill/>
        </p:spPr>
        <p:txBody>
          <a:bodyPr wrap="square">
            <a:spAutoFit/>
          </a:bodyPr>
          <a:lstStyle/>
          <a:p>
            <a:pPr marL="228600" lvl="0">
              <a:defRPr/>
            </a:pPr>
            <a:r>
              <a:rPr lang="zh-TW" altLang="en-US" sz="3200" b="1" dirty="0" smtClean="0">
                <a:latin typeface="標楷體" pitchFamily="65" charset="-120"/>
                <a:ea typeface="標楷體" pitchFamily="65" charset="-120"/>
                <a:cs typeface="Songti TC Bold" panose="02010600040101010101" charset="-122"/>
              </a:rPr>
              <a:t>寬頻通訊市場</a:t>
            </a:r>
            <a:endParaRPr lang="en-US" altLang="zh-TW" sz="3200" b="1" dirty="0" smtClean="0">
              <a:latin typeface="標楷體" pitchFamily="65" charset="-120"/>
              <a:ea typeface="標楷體" pitchFamily="65" charset="-120"/>
              <a:cs typeface="Songti TC Bold" panose="02010600040101010101" charset="-122"/>
            </a:endParaRPr>
          </a:p>
          <a:p>
            <a:pPr marL="228600" lvl="0">
              <a:defRPr/>
            </a:pPr>
            <a:endParaRPr lang="en-US" altLang="zh-TW" sz="32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en-US" altLang="zh-TW" sz="2800" b="1" kern="100" dirty="0" smtClean="0">
                <a:solidFill>
                  <a:schemeClr val="tx1"/>
                </a:solidFill>
                <a:latin typeface="標楷體" pitchFamily="65" charset="-120"/>
                <a:ea typeface="標楷體" pitchFamily="65" charset="-120"/>
                <a:cs typeface="Times New Roman" panose="02020603050405020304" pitchFamily="18" charset="0"/>
              </a:rPr>
              <a:t>2024</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年</a:t>
            </a:r>
            <a:r>
              <a:rPr lang="en-US" altLang="zh-CN" sz="2800" b="1" kern="100" dirty="0" smtClean="0">
                <a:solidFill>
                  <a:schemeClr val="tx1"/>
                </a:solidFill>
                <a:effectLst/>
                <a:latin typeface="標楷體" pitchFamily="65" charset="-120"/>
                <a:ea typeface="標楷體" pitchFamily="65" charset="-120"/>
                <a:cs typeface="Times New Roman" panose="02020603050405020304" pitchFamily="18" charset="0"/>
              </a:rPr>
              <a:t>FTTR</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在中國已經具備良好的光纖網路基礎設施下</a:t>
            </a:r>
            <a:r>
              <a:rPr lang="en-US" altLang="zh-TW" sz="2800" b="1" kern="100" dirty="0">
                <a:solidFill>
                  <a:schemeClr val="tx1"/>
                </a:solidFill>
                <a:latin typeface="標楷體" pitchFamily="65" charset="-120"/>
                <a:ea typeface="標楷體" pitchFamily="65" charset="-120"/>
                <a:cs typeface="Times New Roman" panose="02020603050405020304" pitchFamily="18" charset="0"/>
              </a:rPr>
              <a:t>，</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視為</a:t>
            </a:r>
            <a:r>
              <a:rPr lang="zh-TW" altLang="en-US" sz="2800" b="1" kern="100" dirty="0">
                <a:solidFill>
                  <a:schemeClr val="tx1"/>
                </a:solidFill>
                <a:latin typeface="標楷體" pitchFamily="65" charset="-120"/>
                <a:ea typeface="標楷體" pitchFamily="65" charset="-120"/>
                <a:cs typeface="Times New Roman" panose="02020603050405020304" pitchFamily="18" charset="0"/>
              </a:rPr>
              <a:t>主要的成長動能之一</a:t>
            </a:r>
            <a:r>
              <a:rPr lang="zh-CN" altLang="en-US" sz="2800" b="1" kern="100" dirty="0" smtClean="0">
                <a:solidFill>
                  <a:schemeClr val="tx1"/>
                </a:solidFill>
                <a:effectLst/>
                <a:latin typeface="標楷體" pitchFamily="65" charset="-120"/>
                <a:ea typeface="標楷體" pitchFamily="65" charset="-120"/>
                <a:cs typeface="Times New Roman" panose="02020603050405020304" pitchFamily="18" charset="0"/>
              </a:rPr>
              <a:t>。</a:t>
            </a:r>
            <a:endParaRPr lang="en-US" altLang="zh-CN" sz="2800" b="1" kern="100" dirty="0" smtClean="0">
              <a:solidFill>
                <a:schemeClr val="tx1"/>
              </a:solidFill>
              <a:effectLst/>
              <a:latin typeface="標楷體" pitchFamily="65" charset="-120"/>
              <a:ea typeface="標楷體" pitchFamily="65" charset="-120"/>
              <a:cs typeface="Times New Roman" panose="02020603050405020304" pitchFamily="18" charset="0"/>
            </a:endParaRPr>
          </a:p>
          <a:p>
            <a:pPr marL="685800" lvl="1">
              <a:lnSpc>
                <a:spcPts val="3600"/>
              </a:lnSpc>
              <a:defRPr/>
            </a:pPr>
            <a:endParaRPr lang="zh-TW" altLang="en-US" sz="2800" b="1" dirty="0">
              <a:solidFill>
                <a:schemeClr val="tx1"/>
              </a:solidFill>
              <a:highlight>
                <a:srgbClr val="FFFFFF"/>
              </a:highlight>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en-US" altLang="zh-CN" sz="2800" b="1" kern="100" dirty="0">
                <a:solidFill>
                  <a:schemeClr val="tx1"/>
                </a:solidFill>
                <a:effectLst/>
                <a:latin typeface="標楷體" pitchFamily="65" charset="-120"/>
                <a:ea typeface="標楷體" pitchFamily="65" charset="-120"/>
                <a:cs typeface="Times New Roman" panose="02020603050405020304" pitchFamily="18" charset="0"/>
              </a:rPr>
              <a:t>2024</a:t>
            </a:r>
            <a:r>
              <a:rPr lang="zh-TW" altLang="zh-CN" sz="2800" b="1" kern="100" dirty="0">
                <a:solidFill>
                  <a:schemeClr val="tx1"/>
                </a:solidFill>
                <a:effectLst/>
                <a:latin typeface="標楷體" pitchFamily="65" charset="-120"/>
                <a:ea typeface="標楷體" pitchFamily="65" charset="-120"/>
                <a:cs typeface="Times New Roman" panose="02020603050405020304" pitchFamily="18" charset="0"/>
              </a:rPr>
              <a:t>年</a:t>
            </a:r>
            <a:r>
              <a:rPr lang="en-US" altLang="zh-CN" sz="2800" b="1" kern="100" dirty="0">
                <a:solidFill>
                  <a:schemeClr val="tx1"/>
                </a:solidFill>
                <a:effectLst/>
                <a:latin typeface="標楷體" pitchFamily="65" charset="-120"/>
                <a:ea typeface="標楷體" pitchFamily="65" charset="-120"/>
                <a:cs typeface="Times New Roman" panose="02020603050405020304" pitchFamily="18" charset="0"/>
              </a:rPr>
              <a:t>10G </a:t>
            </a:r>
            <a:r>
              <a:rPr lang="en-US" altLang="zh-CN" sz="2800" b="1" kern="100" dirty="0" smtClean="0">
                <a:solidFill>
                  <a:schemeClr val="tx1"/>
                </a:solidFill>
                <a:effectLst/>
                <a:latin typeface="標楷體" pitchFamily="65" charset="-120"/>
                <a:ea typeface="標楷體" pitchFamily="65" charset="-120"/>
                <a:cs typeface="Times New Roman" panose="02020603050405020304" pitchFamily="18" charset="0"/>
              </a:rPr>
              <a:t>PON</a:t>
            </a:r>
            <a:r>
              <a:rPr lang="zh-TW" altLang="en-US" sz="2800" b="1" kern="100" dirty="0" smtClean="0">
                <a:solidFill>
                  <a:schemeClr val="tx1"/>
                </a:solidFill>
                <a:latin typeface="標楷體" pitchFamily="65" charset="-120"/>
                <a:ea typeface="標楷體" pitchFamily="65" charset="-120"/>
                <a:cs typeface="Times New Roman" panose="02020603050405020304" pitchFamily="18" charset="0"/>
              </a:rPr>
              <a:t>在中國</a:t>
            </a:r>
            <a:r>
              <a:rPr lang="zh-TW" altLang="zh-CN" sz="2800" b="1" kern="100" dirty="0" smtClean="0">
                <a:solidFill>
                  <a:schemeClr val="tx1"/>
                </a:solidFill>
                <a:effectLst/>
                <a:latin typeface="標楷體" pitchFamily="65" charset="-120"/>
                <a:ea typeface="標楷體" pitchFamily="65" charset="-120"/>
                <a:cs typeface="Times New Roman" panose="02020603050405020304" pitchFamily="18" charset="0"/>
              </a:rPr>
              <a:t>運</a:t>
            </a:r>
            <a:r>
              <a:rPr lang="zh-TW" altLang="zh-CN" sz="2800" b="1" kern="100" dirty="0">
                <a:solidFill>
                  <a:schemeClr val="tx1"/>
                </a:solidFill>
                <a:effectLst/>
                <a:latin typeface="標楷體" pitchFamily="65" charset="-120"/>
                <a:ea typeface="標楷體" pitchFamily="65" charset="-120"/>
                <a:cs typeface="Times New Roman" panose="02020603050405020304" pitchFamily="18" charset="0"/>
              </a:rPr>
              <a:t>營</a:t>
            </a:r>
            <a:r>
              <a:rPr lang="zh-TW" altLang="zh-CN" sz="2800" b="1" kern="100" dirty="0" smtClean="0">
                <a:solidFill>
                  <a:schemeClr val="tx1"/>
                </a:solidFill>
                <a:effectLst/>
                <a:latin typeface="標楷體" pitchFamily="65" charset="-120"/>
                <a:ea typeface="標楷體" pitchFamily="65" charset="-120"/>
                <a:cs typeface="Times New Roman" panose="02020603050405020304" pitchFamily="18" charset="0"/>
              </a:rPr>
              <a:t>商</a:t>
            </a:r>
            <a:r>
              <a:rPr lang="zh-TW" altLang="en-US" sz="2800" b="1" kern="100" dirty="0" smtClean="0">
                <a:solidFill>
                  <a:schemeClr val="tx1"/>
                </a:solidFill>
                <a:effectLst/>
                <a:latin typeface="標楷體" pitchFamily="65" charset="-120"/>
                <a:ea typeface="標楷體" pitchFamily="65" charset="-120"/>
                <a:cs typeface="Times New Roman" panose="02020603050405020304" pitchFamily="18" charset="0"/>
              </a:rPr>
              <a:t>主力推廣</a:t>
            </a:r>
            <a:r>
              <a:rPr lang="zh-TW" altLang="zh-CN" sz="2800" b="1" kern="100" dirty="0" smtClean="0">
                <a:solidFill>
                  <a:schemeClr val="tx1"/>
                </a:solidFill>
                <a:effectLst/>
                <a:latin typeface="標楷體" pitchFamily="65" charset="-120"/>
                <a:ea typeface="標楷體" pitchFamily="65" charset="-120"/>
                <a:cs typeface="Times New Roman" panose="02020603050405020304" pitchFamily="18" charset="0"/>
              </a:rPr>
              <a:t>，</a:t>
            </a:r>
            <a:r>
              <a:rPr lang="zh-TW" altLang="en-US" sz="2800" b="1" kern="100" dirty="0" smtClean="0">
                <a:solidFill>
                  <a:schemeClr val="tx1"/>
                </a:solidFill>
                <a:effectLst/>
                <a:latin typeface="標楷體" pitchFamily="65" charset="-120"/>
                <a:ea typeface="標楷體" pitchFamily="65" charset="-120"/>
                <a:cs typeface="Times New Roman" panose="02020603050405020304" pitchFamily="18" charset="0"/>
              </a:rPr>
              <a:t>預期會有較大</a:t>
            </a:r>
            <a:r>
              <a:rPr lang="zh-TW" altLang="en-US" sz="2800" b="1" kern="100" dirty="0">
                <a:solidFill>
                  <a:schemeClr val="tx1"/>
                </a:solidFill>
                <a:latin typeface="標楷體" pitchFamily="65" charset="-120"/>
                <a:ea typeface="標楷體" pitchFamily="65" charset="-120"/>
                <a:cs typeface="Times New Roman" panose="02020603050405020304" pitchFamily="18" charset="0"/>
              </a:rPr>
              <a:t>成長</a:t>
            </a:r>
            <a:r>
              <a:rPr lang="zh-CN" altLang="en-US" sz="2800" b="1" kern="100" dirty="0" smtClean="0">
                <a:solidFill>
                  <a:schemeClr val="tx1"/>
                </a:solidFill>
                <a:effectLst/>
                <a:latin typeface="標楷體" pitchFamily="65" charset="-120"/>
                <a:ea typeface="標楷體" pitchFamily="65" charset="-120"/>
                <a:cs typeface="Times New Roman" panose="02020603050405020304" pitchFamily="18" charset="0"/>
              </a:rPr>
              <a:t>。</a:t>
            </a:r>
            <a:endParaRPr lang="en-US" altLang="zh-TW" sz="2800" b="1" dirty="0">
              <a:solidFill>
                <a:schemeClr val="tx1"/>
              </a:solidFill>
              <a:highlight>
                <a:srgbClr val="FFFFFF"/>
              </a:highlight>
              <a:latin typeface="標楷體" pitchFamily="65" charset="-120"/>
              <a:ea typeface="標楷體" pitchFamily="65" charset="-120"/>
              <a:cs typeface="Songti TC Bold" panose="02010600040101010101" charset="-122"/>
            </a:endParaRPr>
          </a:p>
        </p:txBody>
      </p:sp>
    </p:spTree>
    <p:extLst>
      <p:ext uri="{BB962C8B-B14F-4D97-AF65-F5344CB8AC3E}">
        <p14:creationId xmlns:p14="http://schemas.microsoft.com/office/powerpoint/2010/main" val="2522791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投影片編號版面配置區 2"/>
          <p:cNvSpPr>
            <a:spLocks noGrp="1"/>
          </p:cNvSpPr>
          <p:nvPr>
            <p:ph type="sldNum" sz="quarter" idx="10"/>
          </p:nvPr>
        </p:nvSpPr>
        <p:spPr>
          <a:xfrm>
            <a:off x="9224963" y="6313486"/>
            <a:ext cx="2743200" cy="365125"/>
          </a:xfrm>
        </p:spPr>
        <p:txBody>
          <a:bodyPr/>
          <a:lstStyle/>
          <a:p>
            <a:fld id="{17418524-6E3D-4C7D-825F-6BE45E2CD165}" type="slidenum">
              <a:rPr lang="zh-TW" altLang="en-US" smtClean="0">
                <a:solidFill>
                  <a:srgbClr val="000000">
                    <a:lumMod val="85000"/>
                    <a:lumOff val="15000"/>
                  </a:srgbClr>
                </a:solidFill>
                <a:latin typeface="標楷體"/>
              </a:rPr>
              <a:pPr/>
              <a:t>26</a:t>
            </a:fld>
            <a:endParaRPr lang="zh-TW" altLang="en-US" dirty="0">
              <a:solidFill>
                <a:srgbClr val="000000">
                  <a:lumMod val="85000"/>
                  <a:lumOff val="15000"/>
                </a:srgbClr>
              </a:solidFill>
              <a:latin typeface="標楷體"/>
            </a:endParaRPr>
          </a:p>
        </p:txBody>
      </p:sp>
      <p:sp>
        <p:nvSpPr>
          <p:cNvPr id="13"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smtClean="0">
                <a:latin typeface="標楷體" pitchFamily="65" charset="-120"/>
                <a:ea typeface="標楷體" pitchFamily="65" charset="-120"/>
              </a:rPr>
              <a:t>成長</a:t>
            </a:r>
            <a:r>
              <a:rPr lang="zh-TW" altLang="en-US" sz="3600" b="1" spc="600" dirty="0">
                <a:latin typeface="標楷體" pitchFamily="65" charset="-120"/>
                <a:ea typeface="標楷體" pitchFamily="65" charset="-120"/>
              </a:rPr>
              <a:t>動能</a:t>
            </a:r>
          </a:p>
        </p:txBody>
      </p:sp>
      <p:sp>
        <p:nvSpPr>
          <p:cNvPr id="14" name="文本框 52"/>
          <p:cNvSpPr txBox="1">
            <a:spLocks/>
          </p:cNvSpPr>
          <p:nvPr/>
        </p:nvSpPr>
        <p:spPr bwMode="auto">
          <a:xfrm>
            <a:off x="319800" y="1199908"/>
            <a:ext cx="11520000" cy="381764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pPr marL="228600">
              <a:defRPr/>
            </a:pPr>
            <a:r>
              <a:rPr lang="zh-TW" altLang="en-US" sz="3200" b="1" dirty="0">
                <a:latin typeface="標楷體" pitchFamily="65" charset="-120"/>
                <a:ea typeface="標楷體" pitchFamily="65" charset="-120"/>
                <a:cs typeface="Songti TC Bold" panose="02010600040101010101" charset="-122"/>
              </a:rPr>
              <a:t>車</a:t>
            </a:r>
            <a:r>
              <a:rPr lang="zh-TW" altLang="en-US" sz="3200" b="1" dirty="0" smtClean="0">
                <a:latin typeface="標楷體" pitchFamily="65" charset="-120"/>
                <a:ea typeface="標楷體" pitchFamily="65" charset="-120"/>
                <a:cs typeface="Songti TC Bold" panose="02010600040101010101" charset="-122"/>
              </a:rPr>
              <a:t>載市場</a:t>
            </a:r>
            <a:endParaRPr lang="en-US" altLang="zh-TW" sz="3200" b="1" dirty="0" smtClean="0">
              <a:latin typeface="標楷體" pitchFamily="65" charset="-120"/>
              <a:ea typeface="標楷體" pitchFamily="65" charset="-120"/>
              <a:cs typeface="Songti TC Bold" panose="02010600040101010101" charset="-122"/>
            </a:endParaRPr>
          </a:p>
          <a:p>
            <a:pPr marL="228600">
              <a:defRPr/>
            </a:pPr>
            <a:endParaRPr lang="zh-TW" altLang="en-US" sz="32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a:solidFill>
                  <a:schemeClr val="tx1"/>
                </a:solidFill>
                <a:latin typeface="標楷體" pitchFamily="65" charset="-120"/>
                <a:ea typeface="標楷體" pitchFamily="65" charset="-120"/>
                <a:cs typeface="Songti TC Bold" panose="02010600040101010101" charset="-122"/>
              </a:rPr>
              <a:t>中國國內市場的主要新能源車品牌客戶的垂直深入</a:t>
            </a:r>
            <a:r>
              <a:rPr lang="zh-TW" altLang="en-US" sz="2800" b="1" dirty="0" smtClean="0">
                <a:solidFill>
                  <a:schemeClr val="tx1"/>
                </a:solidFill>
                <a:latin typeface="標楷體" pitchFamily="65" charset="-120"/>
                <a:ea typeface="標楷體" pitchFamily="65" charset="-120"/>
                <a:cs typeface="Songti TC Bold" panose="02010600040101010101" charset="-122"/>
              </a:rPr>
              <a:t>經營</a:t>
            </a:r>
            <a:r>
              <a:rPr lang="en-US" altLang="zh-TW" sz="2800" b="1" dirty="0">
                <a:solidFill>
                  <a:schemeClr val="tx1"/>
                </a:solidFill>
                <a:latin typeface="標楷體" pitchFamily="65" charset="-120"/>
                <a:ea typeface="標楷體" pitchFamily="65" charset="-120"/>
                <a:cs typeface="Songti TC Bold" panose="02010600040101010101" charset="-122"/>
              </a:rPr>
              <a:t>，</a:t>
            </a:r>
            <a:r>
              <a:rPr lang="zh-TW" altLang="en-US" sz="2800" b="1" dirty="0" smtClean="0">
                <a:solidFill>
                  <a:schemeClr val="tx1"/>
                </a:solidFill>
                <a:latin typeface="標楷體" pitchFamily="65" charset="-120"/>
                <a:ea typeface="標楷體" pitchFamily="65" charset="-120"/>
                <a:cs typeface="Songti TC Bold" panose="02010600040101010101" charset="-122"/>
              </a:rPr>
              <a:t>預計</a:t>
            </a:r>
            <a:r>
              <a:rPr lang="zh-TW" altLang="en-US" sz="2800" b="1" dirty="0">
                <a:solidFill>
                  <a:schemeClr val="tx1"/>
                </a:solidFill>
                <a:latin typeface="標楷體" pitchFamily="65" charset="-120"/>
                <a:ea typeface="標楷體" pitchFamily="65" charset="-120"/>
                <a:cs typeface="Songti TC Bold" panose="02010600040101010101" charset="-122"/>
              </a:rPr>
              <a:t>在今年車</a:t>
            </a:r>
            <a:r>
              <a:rPr lang="zh-TW" altLang="en-US" sz="2800" b="1" dirty="0" smtClean="0">
                <a:solidFill>
                  <a:schemeClr val="tx1"/>
                </a:solidFill>
                <a:latin typeface="標楷體" pitchFamily="65" charset="-120"/>
                <a:ea typeface="標楷體" pitchFamily="65" charset="-120"/>
                <a:cs typeface="Songti TC Bold" panose="02010600040101010101" charset="-122"/>
              </a:rPr>
              <a:t>載</a:t>
            </a:r>
            <a:r>
              <a:rPr lang="zh-TW" altLang="en-US" sz="2800" b="1" dirty="0">
                <a:solidFill>
                  <a:schemeClr val="tx1"/>
                </a:solidFill>
                <a:latin typeface="標楷體" pitchFamily="65" charset="-120"/>
                <a:ea typeface="標楷體" pitchFamily="65" charset="-120"/>
                <a:cs typeface="Songti TC Bold" panose="02010600040101010101" charset="-122"/>
              </a:rPr>
              <a:t>應用</a:t>
            </a:r>
            <a:r>
              <a:rPr lang="zh-TW" altLang="en-US" sz="2800" b="1" dirty="0" smtClean="0">
                <a:solidFill>
                  <a:schemeClr val="tx1"/>
                </a:solidFill>
                <a:latin typeface="標楷體" pitchFamily="65" charset="-120"/>
                <a:ea typeface="標楷體" pitchFamily="65" charset="-120"/>
                <a:cs typeface="Songti TC Bold" panose="02010600040101010101" charset="-122"/>
              </a:rPr>
              <a:t>上</a:t>
            </a:r>
            <a:r>
              <a:rPr lang="en-US" altLang="zh-TW" sz="2800" b="1" dirty="0">
                <a:solidFill>
                  <a:schemeClr val="tx1"/>
                </a:solidFill>
                <a:latin typeface="標楷體" pitchFamily="65" charset="-120"/>
                <a:ea typeface="標楷體" pitchFamily="65" charset="-120"/>
                <a:cs typeface="Songti TC Bold" panose="02010600040101010101" charset="-122"/>
              </a:rPr>
              <a:t>，</a:t>
            </a:r>
            <a:r>
              <a:rPr lang="en-US" altLang="zh-TW" sz="2800" b="1" dirty="0" smtClean="0">
                <a:solidFill>
                  <a:schemeClr val="tx1"/>
                </a:solidFill>
                <a:latin typeface="標楷體" pitchFamily="65" charset="-120"/>
                <a:ea typeface="標楷體" pitchFamily="65" charset="-120"/>
                <a:cs typeface="Songti TC Bold" panose="02010600040101010101" charset="-122"/>
              </a:rPr>
              <a:t>2024</a:t>
            </a:r>
            <a:r>
              <a:rPr lang="zh-TW" altLang="en-US" sz="2800" b="1" dirty="0">
                <a:solidFill>
                  <a:schemeClr val="tx1"/>
                </a:solidFill>
                <a:latin typeface="標楷體" pitchFamily="65" charset="-120"/>
                <a:ea typeface="標楷體" pitchFamily="65" charset="-120"/>
                <a:cs typeface="Songti TC Bold" panose="02010600040101010101" charset="-122"/>
              </a:rPr>
              <a:t>年預計還有不錯的</a:t>
            </a:r>
            <a:r>
              <a:rPr lang="zh-TW" altLang="en-US" sz="2800" b="1" dirty="0" smtClean="0">
                <a:solidFill>
                  <a:schemeClr val="tx1"/>
                </a:solidFill>
                <a:latin typeface="標楷體" pitchFamily="65" charset="-120"/>
                <a:ea typeface="標楷體" pitchFamily="65" charset="-120"/>
                <a:cs typeface="Songti TC Bold" panose="02010600040101010101" charset="-122"/>
              </a:rPr>
              <a:t>成長。</a:t>
            </a:r>
            <a:endParaRPr lang="en-US" altLang="zh-TW" sz="2800" b="1" dirty="0" smtClean="0">
              <a:solidFill>
                <a:schemeClr val="tx1"/>
              </a:solidFill>
              <a:latin typeface="標楷體" pitchFamily="65" charset="-120"/>
              <a:ea typeface="標楷體" pitchFamily="65" charset="-120"/>
              <a:cs typeface="Songti TC Bold" panose="02010600040101010101" charset="-122"/>
            </a:endParaRPr>
          </a:p>
          <a:p>
            <a:pPr marL="685800" lvl="1">
              <a:lnSpc>
                <a:spcPts val="3600"/>
              </a:lnSpc>
              <a:defRPr/>
            </a:pPr>
            <a:endParaRPr lang="en-US" altLang="zh-TW" sz="2800" b="1" dirty="0">
              <a:solidFill>
                <a:schemeClr val="tx1"/>
              </a:solidFill>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a:solidFill>
                  <a:schemeClr val="tx1"/>
                </a:solidFill>
                <a:latin typeface="標楷體" pitchFamily="65" charset="-120"/>
                <a:ea typeface="標楷體" pitchFamily="65" charset="-120"/>
                <a:cs typeface="Songti TC Bold" panose="02010600040101010101" charset="-122"/>
              </a:rPr>
              <a:t>持續</a:t>
            </a:r>
            <a:r>
              <a:rPr lang="zh-TW" altLang="en-US" sz="2800" b="1" dirty="0" smtClean="0">
                <a:solidFill>
                  <a:schemeClr val="tx1"/>
                </a:solidFill>
                <a:latin typeface="標楷體" pitchFamily="65" charset="-120"/>
                <a:ea typeface="標楷體" pitchFamily="65" charset="-120"/>
                <a:cs typeface="Songti TC Bold" panose="02010600040101010101" charset="-122"/>
              </a:rPr>
              <a:t>加強相關車載產品</a:t>
            </a:r>
            <a:r>
              <a:rPr lang="zh-TW" altLang="en-US" sz="2800" b="1" dirty="0">
                <a:solidFill>
                  <a:schemeClr val="tx1"/>
                </a:solidFill>
                <a:latin typeface="標楷體" pitchFamily="65" charset="-120"/>
                <a:ea typeface="標楷體" pitchFamily="65" charset="-120"/>
                <a:cs typeface="Songti TC Bold" panose="02010600040101010101" charset="-122"/>
              </a:rPr>
              <a:t>線的開發及</a:t>
            </a:r>
            <a:r>
              <a:rPr lang="zh-TW" altLang="en-US" sz="2800" b="1" dirty="0" smtClean="0">
                <a:solidFill>
                  <a:schemeClr val="tx1"/>
                </a:solidFill>
                <a:latin typeface="標楷體" pitchFamily="65" charset="-120"/>
                <a:ea typeface="標楷體" pitchFamily="65" charset="-120"/>
                <a:cs typeface="Songti TC Bold" panose="02010600040101010101" charset="-122"/>
              </a:rPr>
              <a:t>整合並且</a:t>
            </a:r>
            <a:r>
              <a:rPr lang="zh-TW" altLang="en-US" sz="2800" b="1" dirty="0">
                <a:solidFill>
                  <a:schemeClr val="tx1"/>
                </a:solidFill>
                <a:latin typeface="標楷體" pitchFamily="65" charset="-120"/>
                <a:ea typeface="標楷體" pitchFamily="65" charset="-120"/>
                <a:cs typeface="Songti TC Bold" panose="02010600040101010101" charset="-122"/>
              </a:rPr>
              <a:t>對於車載</a:t>
            </a:r>
            <a:r>
              <a:rPr lang="zh-TW" altLang="en-US" sz="2800" b="1" dirty="0" smtClean="0">
                <a:solidFill>
                  <a:schemeClr val="tx1"/>
                </a:solidFill>
                <a:latin typeface="標楷體" pitchFamily="65" charset="-120"/>
                <a:ea typeface="標楷體" pitchFamily="65" charset="-120"/>
                <a:cs typeface="Songti TC Bold" panose="02010600040101010101" charset="-122"/>
              </a:rPr>
              <a:t>一</a:t>
            </a:r>
            <a:r>
              <a:rPr lang="zh-TW" altLang="en-US" sz="2800" b="1" dirty="0">
                <a:solidFill>
                  <a:schemeClr val="tx1"/>
                </a:solidFill>
                <a:latin typeface="標楷體" pitchFamily="65" charset="-120"/>
                <a:ea typeface="標楷體" pitchFamily="65" charset="-120"/>
                <a:cs typeface="Songti TC Bold" panose="02010600040101010101" charset="-122"/>
              </a:rPr>
              <a:t>級供應商的開發及</a:t>
            </a:r>
            <a:r>
              <a:rPr lang="zh-TW" altLang="en-US" sz="2800" b="1" dirty="0" smtClean="0">
                <a:solidFill>
                  <a:schemeClr val="tx1"/>
                </a:solidFill>
                <a:latin typeface="標楷體" pitchFamily="65" charset="-120"/>
                <a:ea typeface="標楷體" pitchFamily="65" charset="-120"/>
                <a:cs typeface="Songti TC Bold" panose="02010600040101010101" charset="-122"/>
              </a:rPr>
              <a:t>經營</a:t>
            </a:r>
            <a:r>
              <a:rPr lang="en-US" altLang="zh-TW" sz="2800" b="1" dirty="0">
                <a:solidFill>
                  <a:schemeClr val="tx1"/>
                </a:solidFill>
                <a:latin typeface="標楷體" pitchFamily="65" charset="-120"/>
                <a:ea typeface="標楷體" pitchFamily="65" charset="-120"/>
                <a:cs typeface="Songti TC Bold" panose="02010600040101010101" charset="-122"/>
              </a:rPr>
              <a:t>，</a:t>
            </a:r>
            <a:r>
              <a:rPr lang="zh-TW" altLang="en-US" sz="2800" b="1" dirty="0" smtClean="0">
                <a:solidFill>
                  <a:schemeClr val="tx1"/>
                </a:solidFill>
                <a:latin typeface="標楷體" pitchFamily="65" charset="-120"/>
                <a:ea typeface="標楷體" pitchFamily="65" charset="-120"/>
                <a:cs typeface="Songti TC Bold" panose="02010600040101010101" charset="-122"/>
              </a:rPr>
              <a:t>並行展開及持續推</a:t>
            </a:r>
            <a:r>
              <a:rPr lang="zh-TW" altLang="en-US" sz="2800" b="1" dirty="0">
                <a:solidFill>
                  <a:schemeClr val="tx1"/>
                </a:solidFill>
                <a:latin typeface="標楷體" pitchFamily="65" charset="-120"/>
                <a:ea typeface="標楷體" pitchFamily="65" charset="-120"/>
                <a:cs typeface="Songti TC Bold" panose="02010600040101010101" charset="-122"/>
              </a:rPr>
              <a:t>展業務</a:t>
            </a:r>
            <a:r>
              <a:rPr lang="en-US" altLang="zh-TW" sz="2800" b="1" dirty="0" smtClean="0">
                <a:solidFill>
                  <a:schemeClr val="tx1"/>
                </a:solidFill>
                <a:latin typeface="標楷體" pitchFamily="65" charset="-120"/>
                <a:ea typeface="標楷體" pitchFamily="65" charset="-120"/>
                <a:cs typeface="Songti TC Bold" panose="02010600040101010101" charset="-122"/>
              </a:rPr>
              <a:t>，</a:t>
            </a:r>
            <a:r>
              <a:rPr lang="zh-TW" altLang="en-US" sz="2800" b="1" dirty="0" smtClean="0">
                <a:solidFill>
                  <a:schemeClr val="tx1"/>
                </a:solidFill>
                <a:latin typeface="標楷體" pitchFamily="65" charset="-120"/>
                <a:ea typeface="標楷體" pitchFamily="65" charset="-120"/>
                <a:cs typeface="Songti TC Bold" panose="02010600040101010101" charset="-122"/>
              </a:rPr>
              <a:t>為</a:t>
            </a:r>
            <a:r>
              <a:rPr lang="en-US" altLang="zh-TW" sz="2800" b="1" dirty="0" smtClean="0">
                <a:solidFill>
                  <a:schemeClr val="tx1"/>
                </a:solidFill>
                <a:latin typeface="標楷體" pitchFamily="65" charset="-120"/>
                <a:ea typeface="標楷體" pitchFamily="65" charset="-120"/>
                <a:cs typeface="Songti TC Bold" panose="02010600040101010101" charset="-122"/>
              </a:rPr>
              <a:t>2025</a:t>
            </a:r>
            <a:r>
              <a:rPr lang="zh-TW" altLang="en-US" sz="2800" b="1" dirty="0" smtClean="0">
                <a:solidFill>
                  <a:schemeClr val="tx1"/>
                </a:solidFill>
                <a:latin typeface="標楷體" pitchFamily="65" charset="-120"/>
                <a:ea typeface="標楷體" pitchFamily="65" charset="-120"/>
                <a:cs typeface="Songti TC Bold" panose="02010600040101010101" charset="-122"/>
              </a:rPr>
              <a:t>年的營運成長努力。</a:t>
            </a:r>
            <a:endParaRPr lang="zh-TW" altLang="en-US" sz="2800" b="1" dirty="0">
              <a:solidFill>
                <a:schemeClr val="tx1"/>
              </a:solidFill>
              <a:latin typeface="標楷體" pitchFamily="65" charset="-120"/>
              <a:ea typeface="標楷體" pitchFamily="65" charset="-120"/>
              <a:cs typeface="Songti TC Bold" panose="02010600040101010101" charset="-122"/>
            </a:endParaRPr>
          </a:p>
        </p:txBody>
      </p:sp>
    </p:spTree>
    <p:extLst>
      <p:ext uri="{BB962C8B-B14F-4D97-AF65-F5344CB8AC3E}">
        <p14:creationId xmlns:p14="http://schemas.microsoft.com/office/powerpoint/2010/main" val="30772954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投影片編號版面配置區 2"/>
          <p:cNvSpPr>
            <a:spLocks noGrp="1"/>
          </p:cNvSpPr>
          <p:nvPr>
            <p:ph type="sldNum" sz="quarter" idx="10"/>
          </p:nvPr>
        </p:nvSpPr>
        <p:spPr>
          <a:xfrm>
            <a:off x="9224963" y="6313486"/>
            <a:ext cx="2743200" cy="365125"/>
          </a:xfrm>
        </p:spPr>
        <p:txBody>
          <a:bodyPr/>
          <a:lstStyle/>
          <a:p>
            <a:fld id="{17418524-6E3D-4C7D-825F-6BE45E2CD165}" type="slidenum">
              <a:rPr lang="zh-TW" altLang="en-US" smtClean="0">
                <a:solidFill>
                  <a:srgbClr val="000000">
                    <a:lumMod val="85000"/>
                    <a:lumOff val="15000"/>
                  </a:srgbClr>
                </a:solidFill>
                <a:latin typeface="標楷體"/>
              </a:rPr>
              <a:pPr/>
              <a:t>27</a:t>
            </a:fld>
            <a:endParaRPr lang="zh-TW" altLang="en-US" dirty="0">
              <a:solidFill>
                <a:srgbClr val="000000">
                  <a:lumMod val="85000"/>
                  <a:lumOff val="15000"/>
                </a:srgbClr>
              </a:solidFill>
              <a:latin typeface="標楷體"/>
            </a:endParaRPr>
          </a:p>
        </p:txBody>
      </p:sp>
      <p:sp>
        <p:nvSpPr>
          <p:cNvPr id="12"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smtClean="0">
                <a:latin typeface="標楷體" pitchFamily="65" charset="-120"/>
                <a:ea typeface="標楷體" pitchFamily="65" charset="-120"/>
              </a:rPr>
              <a:t>成長</a:t>
            </a:r>
            <a:r>
              <a:rPr lang="zh-TW" altLang="en-US" sz="3600" b="1" spc="600" dirty="0">
                <a:latin typeface="標楷體" pitchFamily="65" charset="-120"/>
                <a:ea typeface="標楷體" pitchFamily="65" charset="-120"/>
              </a:rPr>
              <a:t>動能</a:t>
            </a:r>
          </a:p>
        </p:txBody>
      </p:sp>
      <p:sp>
        <p:nvSpPr>
          <p:cNvPr id="13" name="文本框 52"/>
          <p:cNvSpPr txBox="1">
            <a:spLocks/>
          </p:cNvSpPr>
          <p:nvPr/>
        </p:nvSpPr>
        <p:spPr bwMode="auto">
          <a:xfrm>
            <a:off x="295276" y="1199666"/>
            <a:ext cx="11525474" cy="3847207"/>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pPr marL="228600">
              <a:defRPr/>
            </a:pPr>
            <a:r>
              <a:rPr lang="zh-TW" altLang="en-US" sz="3200" b="1" dirty="0">
                <a:latin typeface="標楷體" pitchFamily="65" charset="-120"/>
                <a:ea typeface="標楷體" pitchFamily="65" charset="-120"/>
                <a:cs typeface="Songti TC Bold" panose="02010600040101010101" charset="-122"/>
              </a:rPr>
              <a:t>新產品及應用</a:t>
            </a:r>
            <a:r>
              <a:rPr lang="zh-TW" altLang="en-US" sz="3200" b="1" dirty="0" smtClean="0">
                <a:latin typeface="標楷體" pitchFamily="65" charset="-120"/>
                <a:ea typeface="標楷體" pitchFamily="65" charset="-120"/>
                <a:cs typeface="Songti TC Bold" panose="02010600040101010101" charset="-122"/>
              </a:rPr>
              <a:t>開發</a:t>
            </a:r>
            <a:endParaRPr lang="en-US" altLang="zh-TW" sz="3200" b="1" dirty="0" smtClean="0">
              <a:latin typeface="標楷體" pitchFamily="65" charset="-120"/>
              <a:ea typeface="標楷體" pitchFamily="65" charset="-120"/>
              <a:cs typeface="Songti TC Bold" panose="02010600040101010101" charset="-122"/>
            </a:endParaRPr>
          </a:p>
          <a:p>
            <a:pPr marL="228600">
              <a:defRPr/>
            </a:pPr>
            <a:endParaRPr lang="zh-TW" altLang="en-US" sz="32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a:solidFill>
                  <a:schemeClr val="tx1"/>
                </a:solidFill>
                <a:latin typeface="標楷體" pitchFamily="65" charset="-120"/>
                <a:ea typeface="標楷體" pitchFamily="65" charset="-120"/>
                <a:cs typeface="Songti TC Bold" panose="02010600040101010101" charset="-122"/>
              </a:rPr>
              <a:t>陸續引進及代理</a:t>
            </a:r>
            <a:r>
              <a:rPr lang="zh-TW" altLang="en-US" sz="2800" b="1" dirty="0" smtClean="0">
                <a:solidFill>
                  <a:schemeClr val="tx1"/>
                </a:solidFill>
                <a:latin typeface="標楷體" pitchFamily="65" charset="-120"/>
                <a:ea typeface="標楷體" pitchFamily="65" charset="-120"/>
                <a:cs typeface="Songti TC Bold" panose="02010600040101010101" charset="-122"/>
              </a:rPr>
              <a:t>新產品</a:t>
            </a:r>
            <a:r>
              <a:rPr lang="en-US" altLang="zh-TW" sz="2800" b="1" dirty="0">
                <a:solidFill>
                  <a:schemeClr val="tx1"/>
                </a:solidFill>
                <a:latin typeface="標楷體" pitchFamily="65" charset="-120"/>
                <a:ea typeface="標楷體" pitchFamily="65" charset="-120"/>
                <a:cs typeface="Songti TC Bold" panose="02010600040101010101" charset="-122"/>
              </a:rPr>
              <a:t>，</a:t>
            </a:r>
            <a:r>
              <a:rPr lang="zh-TW" altLang="en-US" sz="2800" b="1" dirty="0" smtClean="0">
                <a:solidFill>
                  <a:schemeClr val="tx1"/>
                </a:solidFill>
                <a:latin typeface="標楷體" pitchFamily="65" charset="-120"/>
                <a:ea typeface="標楷體" pitchFamily="65" charset="-120"/>
                <a:cs typeface="Songti TC Bold" panose="02010600040101010101" charset="-122"/>
              </a:rPr>
              <a:t>期待以達綜效。</a:t>
            </a:r>
            <a:endParaRPr lang="en-US" altLang="zh-TW" sz="2800" b="1" dirty="0" smtClean="0">
              <a:solidFill>
                <a:schemeClr val="tx1"/>
              </a:solidFill>
              <a:latin typeface="標楷體" pitchFamily="65" charset="-120"/>
              <a:ea typeface="標楷體" pitchFamily="65" charset="-120"/>
              <a:cs typeface="Songti TC Bold" panose="02010600040101010101" charset="-122"/>
            </a:endParaRPr>
          </a:p>
          <a:p>
            <a:pPr marL="685800" lvl="1">
              <a:lnSpc>
                <a:spcPts val="3600"/>
              </a:lnSpc>
              <a:defRPr/>
            </a:pPr>
            <a:endParaRPr lang="en-US" altLang="zh-TW" sz="2800" b="1" dirty="0">
              <a:solidFill>
                <a:schemeClr val="tx1"/>
              </a:solidFill>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a:solidFill>
                  <a:schemeClr val="tx1"/>
                </a:solidFill>
                <a:latin typeface="標楷體" pitchFamily="65" charset="-120"/>
                <a:ea typeface="標楷體" pitchFamily="65" charset="-120"/>
                <a:cs typeface="Songti TC Bold" panose="02010600040101010101" charset="-122"/>
              </a:rPr>
              <a:t>助輔聽器及其他醫療輔具的相關銷售及</a:t>
            </a:r>
            <a:r>
              <a:rPr lang="zh-TW" altLang="en-US" sz="2800" b="1" dirty="0" smtClean="0">
                <a:solidFill>
                  <a:schemeClr val="tx1"/>
                </a:solidFill>
                <a:latin typeface="標楷體" pitchFamily="65" charset="-120"/>
                <a:ea typeface="標楷體" pitchFamily="65" charset="-120"/>
                <a:cs typeface="Songti TC Bold" panose="02010600040101010101" charset="-122"/>
              </a:rPr>
              <a:t>代理。</a:t>
            </a:r>
            <a:endParaRPr lang="en-US" altLang="zh-TW" sz="2800" b="1" dirty="0" smtClean="0">
              <a:solidFill>
                <a:schemeClr val="tx1"/>
              </a:solidFill>
              <a:latin typeface="標楷體" pitchFamily="65" charset="-120"/>
              <a:ea typeface="標楷體" pitchFamily="65" charset="-120"/>
              <a:cs typeface="Songti TC Bold" panose="02010600040101010101" charset="-122"/>
            </a:endParaRPr>
          </a:p>
          <a:p>
            <a:pPr marL="685800" lvl="1">
              <a:lnSpc>
                <a:spcPts val="3600"/>
              </a:lnSpc>
              <a:defRPr/>
            </a:pPr>
            <a:endParaRPr lang="en-US" altLang="zh-TW" sz="2800" b="1" dirty="0">
              <a:solidFill>
                <a:schemeClr val="tx1"/>
              </a:solidFill>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en-US" altLang="zh-TW" sz="2800" b="1" dirty="0" smtClean="0">
                <a:solidFill>
                  <a:schemeClr val="tx1"/>
                </a:solidFill>
                <a:latin typeface="標楷體" pitchFamily="65" charset="-120"/>
                <a:ea typeface="標楷體" pitchFamily="65" charset="-120"/>
                <a:cs typeface="Songti TC Bold" panose="02010600040101010101" charset="-122"/>
              </a:rPr>
              <a:t>AI</a:t>
            </a:r>
            <a:r>
              <a:rPr lang="zh-TW" altLang="en-US" sz="2800" b="1" dirty="0" smtClean="0">
                <a:solidFill>
                  <a:schemeClr val="tx1"/>
                </a:solidFill>
                <a:latin typeface="標楷體" pitchFamily="65" charset="-120"/>
                <a:ea typeface="標楷體" pitchFamily="65" charset="-120"/>
                <a:cs typeface="Songti TC Bold" panose="02010600040101010101" charset="-122"/>
              </a:rPr>
              <a:t>智慧算力伺服器之租賃事業的拓展，可參閱</a:t>
            </a:r>
            <a:r>
              <a:rPr lang="en-US" altLang="zh-TW" sz="2800" b="1" dirty="0" smtClean="0">
                <a:solidFill>
                  <a:schemeClr val="tx1"/>
                </a:solidFill>
                <a:latin typeface="標楷體" pitchFamily="65" charset="-120"/>
                <a:ea typeface="標楷體" pitchFamily="65" charset="-120"/>
                <a:cs typeface="Songti TC Bold" panose="02010600040101010101" charset="-122"/>
              </a:rPr>
              <a:t>9/5</a:t>
            </a:r>
            <a:r>
              <a:rPr lang="zh-TW" altLang="en-US" sz="2800" b="1" dirty="0" smtClean="0">
                <a:solidFill>
                  <a:schemeClr val="tx1"/>
                </a:solidFill>
                <a:latin typeface="標楷體" pitchFamily="65" charset="-120"/>
                <a:ea typeface="標楷體" pitchFamily="65" charset="-120"/>
                <a:cs typeface="Songti TC Bold" panose="02010600040101010101" charset="-122"/>
              </a:rPr>
              <a:t>重大訊息記者會之內容。</a:t>
            </a:r>
            <a:endParaRPr lang="zh-TW" altLang="en-US" sz="2800" b="1" dirty="0">
              <a:solidFill>
                <a:schemeClr val="tx1"/>
              </a:solidFill>
              <a:latin typeface="標楷體" pitchFamily="65" charset="-120"/>
              <a:ea typeface="標楷體" pitchFamily="65" charset="-120"/>
              <a:cs typeface="Songti TC Bold" panose="02010600040101010101" charset="-122"/>
            </a:endParaRPr>
          </a:p>
        </p:txBody>
      </p:sp>
    </p:spTree>
    <p:extLst>
      <p:ext uri="{BB962C8B-B14F-4D97-AF65-F5344CB8AC3E}">
        <p14:creationId xmlns:p14="http://schemas.microsoft.com/office/powerpoint/2010/main" val="16635607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版面配置區 2">
            <a:extLst>
              <a:ext uri="{FF2B5EF4-FFF2-40B4-BE49-F238E27FC236}">
                <a16:creationId xmlns:a16="http://schemas.microsoft.com/office/drawing/2014/main" xmlns="" id="{0AA83086-0EC0-4654-BB8A-F3CB29F0254A}"/>
              </a:ext>
            </a:extLst>
          </p:cNvPr>
          <p:cNvSpPr>
            <a:spLocks noGrp="1"/>
          </p:cNvSpPr>
          <p:nvPr>
            <p:ph type="body" sz="quarter" idx="11"/>
          </p:nvPr>
        </p:nvSpPr>
        <p:spPr>
          <a:xfrm>
            <a:off x="3807069" y="3376246"/>
            <a:ext cx="6515100" cy="818036"/>
          </a:xfrm>
        </p:spPr>
        <p:txBody>
          <a:bodyPr/>
          <a:lstStyle/>
          <a:p>
            <a:r>
              <a:rPr lang="zh-TW" altLang="en-US" sz="4400" dirty="0"/>
              <a:t>營運策略</a:t>
            </a:r>
          </a:p>
        </p:txBody>
      </p:sp>
      <p:sp>
        <p:nvSpPr>
          <p:cNvPr id="8" name="投影片編號版面配置區 7">
            <a:extLst>
              <a:ext uri="{FF2B5EF4-FFF2-40B4-BE49-F238E27FC236}">
                <a16:creationId xmlns:a16="http://schemas.microsoft.com/office/drawing/2014/main" xmlns="" id="{3F0D8606-48B6-4405-BEBC-45E667EBA0BD}"/>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28</a:t>
            </a:fld>
            <a:endParaRPr lang="zh-TW" altLang="en-US" dirty="0">
              <a:latin typeface="標楷體" pitchFamily="65" charset="-120"/>
            </a:endParaRPr>
          </a:p>
        </p:txBody>
      </p:sp>
    </p:spTree>
    <p:extLst>
      <p:ext uri="{BB962C8B-B14F-4D97-AF65-F5344CB8AC3E}">
        <p14:creationId xmlns:p14="http://schemas.microsoft.com/office/powerpoint/2010/main" val="17950432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7">
            <a:extLst>
              <a:ext uri="{FF2B5EF4-FFF2-40B4-BE49-F238E27FC236}">
                <a16:creationId xmlns="" xmlns:a16="http://schemas.microsoft.com/office/drawing/2014/main" id="{AFB62461-E654-472D-AA05-A5355236DDDD}"/>
              </a:ext>
            </a:extLst>
          </p:cNvPr>
          <p:cNvSpPr txBox="1">
            <a:spLocks/>
          </p:cNvSpPr>
          <p:nvPr/>
        </p:nvSpPr>
        <p:spPr>
          <a:xfrm>
            <a:off x="535839" y="432000"/>
            <a:ext cx="9000000" cy="576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r>
              <a:rPr lang="zh-TW" altLang="en-US" sz="3600" b="1" spc="600" dirty="0">
                <a:solidFill>
                  <a:schemeClr val="tx1"/>
                </a:solidFill>
                <a:latin typeface="標楷體" pitchFamily="65" charset="-120"/>
                <a:ea typeface="標楷體" pitchFamily="65" charset="-120"/>
              </a:rPr>
              <a:t>營運策略</a:t>
            </a:r>
          </a:p>
        </p:txBody>
      </p:sp>
      <p:sp>
        <p:nvSpPr>
          <p:cNvPr id="18" name="投影片編號版面配置區 12">
            <a:extLst>
              <a:ext uri="{FF2B5EF4-FFF2-40B4-BE49-F238E27FC236}">
                <a16:creationId xmlns="" xmlns:a16="http://schemas.microsoft.com/office/drawing/2014/main" id="{5E8E45C1-0D53-47A8-B1C1-1E5F935A4945}"/>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29</a:t>
            </a:fld>
            <a:endParaRPr lang="zh-TW" altLang="en-US" dirty="0">
              <a:latin typeface="標楷體" pitchFamily="65" charset="-120"/>
            </a:endParaRPr>
          </a:p>
        </p:txBody>
      </p:sp>
      <p:sp>
        <p:nvSpPr>
          <p:cNvPr id="20" name="文本框 52"/>
          <p:cNvSpPr txBox="1">
            <a:spLocks noGrp="1"/>
          </p:cNvSpPr>
          <p:nvPr>
            <p:ph type="body" idx="4294967295"/>
          </p:nvPr>
        </p:nvSpPr>
        <p:spPr bwMode="auto">
          <a:xfrm>
            <a:off x="323850" y="1188000"/>
            <a:ext cx="11232150" cy="5262979"/>
          </a:xfrm>
          <a:prstGeom prst="rect">
            <a:avLst/>
          </a:prstGeom>
          <a:noFill/>
        </p:spPr>
        <p:txBody>
          <a:bodyPr wrap="square">
            <a:spAutoFit/>
          </a:bodyPr>
          <a:lstStyle/>
          <a:p>
            <a:pPr marL="228600" lvl="1">
              <a:defRPr/>
            </a:pPr>
            <a:r>
              <a:rPr lang="zh-TW" altLang="en-US" sz="3200" b="1" dirty="0" smtClean="0">
                <a:solidFill>
                  <a:schemeClr val="tx1"/>
                </a:solidFill>
                <a:latin typeface="標楷體" pitchFamily="65" charset="-120"/>
                <a:ea typeface="標楷體" pitchFamily="65" charset="-120"/>
                <a:cs typeface="Songti TC Bold" panose="02010600040101010101" charset="-122"/>
              </a:rPr>
              <a:t>市場擴展</a:t>
            </a:r>
            <a:endParaRPr lang="en-US" altLang="zh-TW" sz="3200" b="1" dirty="0" smtClean="0">
              <a:solidFill>
                <a:schemeClr val="tx1"/>
              </a:solidFill>
              <a:latin typeface="標楷體" pitchFamily="65" charset="-120"/>
              <a:ea typeface="標楷體" pitchFamily="65" charset="-120"/>
              <a:cs typeface="Songti TC Bold" panose="02010600040101010101" charset="-122"/>
            </a:endParaRPr>
          </a:p>
          <a:p>
            <a:pPr marL="1257300" lvl="2" indent="-571500">
              <a:lnSpc>
                <a:spcPts val="3600"/>
              </a:lnSpc>
              <a:buFont typeface="Microsoft YaHei" panose="020B0503020204020204" pitchFamily="34" charset="-122"/>
              <a:buChar char="―"/>
              <a:defRPr/>
            </a:pPr>
            <a:r>
              <a:rPr lang="zh-TW" altLang="en-US" sz="2800" b="1" dirty="0">
                <a:solidFill>
                  <a:schemeClr val="tx1"/>
                </a:solidFill>
                <a:latin typeface="標楷體" pitchFamily="65" charset="-120"/>
                <a:ea typeface="標楷體" pitchFamily="65" charset="-120"/>
                <a:cs typeface="Songti TC Bold" panose="02010600040101010101" charset="-122"/>
              </a:rPr>
              <a:t>持續投資於高成長的應用及相關產品線，以利公司營運成長性</a:t>
            </a:r>
            <a:r>
              <a:rPr lang="zh-TW" altLang="en-US" sz="2800" b="1" dirty="0" smtClean="0">
                <a:solidFill>
                  <a:schemeClr val="tx1"/>
                </a:solidFill>
                <a:latin typeface="標楷體" pitchFamily="65" charset="-120"/>
                <a:ea typeface="標楷體" pitchFamily="65" charset="-120"/>
                <a:cs typeface="Songti TC Bold" panose="02010600040101010101" charset="-122"/>
              </a:rPr>
              <a:t>。</a:t>
            </a:r>
            <a:endParaRPr lang="en-US" altLang="zh-TW" sz="2800" b="1" dirty="0" smtClean="0">
              <a:solidFill>
                <a:schemeClr val="tx1"/>
              </a:solidFill>
              <a:latin typeface="標楷體" pitchFamily="65" charset="-120"/>
              <a:ea typeface="標楷體" pitchFamily="65" charset="-120"/>
              <a:cs typeface="Songti TC Bold" panose="02010600040101010101" charset="-122"/>
            </a:endParaRPr>
          </a:p>
          <a:p>
            <a:pPr marL="685800" lvl="2">
              <a:lnSpc>
                <a:spcPts val="3600"/>
              </a:lnSpc>
              <a:defRPr/>
            </a:pPr>
            <a:endParaRPr lang="en-US" altLang="zh-TW" sz="2800" b="1" dirty="0">
              <a:solidFill>
                <a:schemeClr val="tx1"/>
              </a:solidFill>
              <a:latin typeface="標楷體" pitchFamily="65" charset="-120"/>
              <a:ea typeface="標楷體" pitchFamily="65" charset="-120"/>
              <a:cs typeface="Songti TC Bold" panose="02010600040101010101" charset="-122"/>
            </a:endParaRPr>
          </a:p>
          <a:p>
            <a:pPr marL="228600" lvl="1">
              <a:defRPr/>
            </a:pPr>
            <a:r>
              <a:rPr lang="zh-TW" altLang="en-US" sz="3200" b="1" dirty="0">
                <a:solidFill>
                  <a:schemeClr val="tx1"/>
                </a:solidFill>
                <a:latin typeface="標楷體" pitchFamily="65" charset="-120"/>
                <a:ea typeface="標楷體" pitchFamily="65" charset="-120"/>
                <a:cs typeface="Songti TC Bold" panose="02010600040101010101" charset="-122"/>
              </a:rPr>
              <a:t>數位</a:t>
            </a:r>
            <a:r>
              <a:rPr lang="zh-TW" altLang="en-US" sz="3200" b="1" dirty="0" smtClean="0">
                <a:solidFill>
                  <a:schemeClr val="tx1"/>
                </a:solidFill>
                <a:latin typeface="標楷體" pitchFamily="65" charset="-120"/>
                <a:ea typeface="標楷體" pitchFamily="65" charset="-120"/>
                <a:cs typeface="Songti TC Bold" panose="02010600040101010101" charset="-122"/>
              </a:rPr>
              <a:t>管理</a:t>
            </a:r>
            <a:endParaRPr lang="en-US" altLang="zh-TW" sz="32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a:solidFill>
                  <a:schemeClr val="tx1"/>
                </a:solidFill>
                <a:latin typeface="標楷體" pitchFamily="65" charset="-120"/>
                <a:ea typeface="標楷體" pitchFamily="65" charset="-120"/>
                <a:cs typeface="Songti TC Bold" panose="02010600040101010101" charset="-122"/>
              </a:rPr>
              <a:t>進行數位化轉型，強化營運管理系統的效率，降低營業費用率，進而提升營運效率和獲利能力</a:t>
            </a:r>
            <a:r>
              <a:rPr lang="zh-TW" altLang="en-US" sz="2800" b="1" dirty="0" smtClean="0">
                <a:solidFill>
                  <a:schemeClr val="tx1"/>
                </a:solidFill>
                <a:latin typeface="標楷體" pitchFamily="65" charset="-120"/>
                <a:ea typeface="標楷體" pitchFamily="65" charset="-120"/>
                <a:cs typeface="Songti TC Bold" panose="02010600040101010101" charset="-122"/>
              </a:rPr>
              <a:t>。</a:t>
            </a:r>
            <a:endParaRPr lang="en-US" altLang="zh-TW" sz="2800" b="1" dirty="0" smtClean="0">
              <a:solidFill>
                <a:schemeClr val="tx1"/>
              </a:solidFill>
              <a:latin typeface="標楷體" pitchFamily="65" charset="-120"/>
              <a:ea typeface="標楷體" pitchFamily="65" charset="-120"/>
              <a:cs typeface="Songti TC Bold" panose="02010600040101010101" charset="-122"/>
            </a:endParaRPr>
          </a:p>
          <a:p>
            <a:pPr marL="685800" lvl="1">
              <a:lnSpc>
                <a:spcPts val="3600"/>
              </a:lnSpc>
              <a:defRPr/>
            </a:pPr>
            <a:endParaRPr lang="en-US" altLang="zh-TW" sz="2800" b="1" dirty="0" smtClean="0">
              <a:latin typeface="標楷體" pitchFamily="65" charset="-120"/>
              <a:ea typeface="標楷體" pitchFamily="65" charset="-120"/>
              <a:cs typeface="Songti TC Bold" panose="02010600040101010101" charset="-122"/>
            </a:endParaRPr>
          </a:p>
          <a:p>
            <a:pPr marL="228600" lvl="1">
              <a:defRPr/>
            </a:pPr>
            <a:r>
              <a:rPr lang="zh-TW" altLang="en-US" sz="3200" b="1" dirty="0">
                <a:solidFill>
                  <a:schemeClr val="tx1"/>
                </a:solidFill>
                <a:latin typeface="標楷體" pitchFamily="65" charset="-120"/>
                <a:ea typeface="標楷體" pitchFamily="65" charset="-120"/>
                <a:cs typeface="Songti TC Bold" panose="02010600040101010101" charset="-122"/>
              </a:rPr>
              <a:t>永續</a:t>
            </a:r>
            <a:r>
              <a:rPr lang="zh-TW" altLang="en-US" sz="3200" b="1" dirty="0" smtClean="0">
                <a:solidFill>
                  <a:schemeClr val="tx1"/>
                </a:solidFill>
                <a:latin typeface="標楷體" pitchFamily="65" charset="-120"/>
                <a:ea typeface="標楷體" pitchFamily="65" charset="-120"/>
                <a:cs typeface="Songti TC Bold" panose="02010600040101010101" charset="-122"/>
              </a:rPr>
              <a:t>發展</a:t>
            </a:r>
            <a:endParaRPr lang="zh-TW" altLang="en-US" sz="3200" b="1" dirty="0">
              <a:latin typeface="標楷體" pitchFamily="65" charset="-120"/>
              <a:ea typeface="標楷體" pitchFamily="65" charset="-120"/>
              <a:cs typeface="Songti TC Bold" panose="02010600040101010101" charset="-122"/>
            </a:endParaRPr>
          </a:p>
          <a:p>
            <a:pPr marL="1257300" lvl="1" indent="-571500">
              <a:lnSpc>
                <a:spcPts val="3600"/>
              </a:lnSpc>
              <a:buFont typeface="Microsoft YaHei" panose="020B0503020204020204" pitchFamily="34" charset="-122"/>
              <a:buChar char="―"/>
              <a:defRPr/>
            </a:pPr>
            <a:r>
              <a:rPr lang="zh-TW" altLang="en-US" sz="2800" b="1" dirty="0">
                <a:solidFill>
                  <a:schemeClr val="tx1"/>
                </a:solidFill>
                <a:latin typeface="標楷體" pitchFamily="65" charset="-120"/>
                <a:ea typeface="標楷體" pitchFamily="65" charset="-120"/>
                <a:cs typeface="Songti TC Bold" panose="02010600040101010101" charset="-122"/>
              </a:rPr>
              <a:t>致力於推廣綠能、儲能和高效能等綠色科技產品，並朝淨零碳排放目標努力，積極發展企業永續。</a:t>
            </a:r>
          </a:p>
        </p:txBody>
      </p:sp>
    </p:spTree>
    <p:extLst>
      <p:ext uri="{BB962C8B-B14F-4D97-AF65-F5344CB8AC3E}">
        <p14:creationId xmlns:p14="http://schemas.microsoft.com/office/powerpoint/2010/main" val="30828957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sz="quarter" idx="11"/>
          </p:nvPr>
        </p:nvSpPr>
        <p:spPr>
          <a:xfrm>
            <a:off x="1015694" y="2826000"/>
            <a:ext cx="3225600" cy="464400"/>
          </a:xfrm>
        </p:spPr>
        <p:txBody>
          <a:bodyPr/>
          <a:lstStyle/>
          <a:p>
            <a:r>
              <a:rPr lang="zh-TW" altLang="en-US" dirty="0"/>
              <a:t>簡報大綱</a:t>
            </a:r>
          </a:p>
        </p:txBody>
      </p:sp>
      <p:sp>
        <p:nvSpPr>
          <p:cNvPr id="4" name="內容版面配置區 3"/>
          <p:cNvSpPr>
            <a:spLocks noGrp="1"/>
          </p:cNvSpPr>
          <p:nvPr>
            <p:ph sz="quarter" idx="12"/>
          </p:nvPr>
        </p:nvSpPr>
        <p:spPr>
          <a:xfrm>
            <a:off x="1015694" y="3344400"/>
            <a:ext cx="3225600" cy="338400"/>
          </a:xfrm>
          <a:noFill/>
        </p:spPr>
        <p:txBody>
          <a:bodyPr/>
          <a:lstStyle/>
          <a:p>
            <a:r>
              <a:rPr lang="en-US" altLang="zh-TW" dirty="0" smtClean="0">
                <a:solidFill>
                  <a:schemeClr val="bg1"/>
                </a:solidFill>
              </a:rPr>
              <a:t>Outline</a:t>
            </a:r>
            <a:endParaRPr lang="zh-TW" altLang="en-US" dirty="0">
              <a:solidFill>
                <a:schemeClr val="bg1"/>
              </a:solidFill>
            </a:endParaRPr>
          </a:p>
        </p:txBody>
      </p:sp>
      <p:grpSp>
        <p:nvGrpSpPr>
          <p:cNvPr id="5" name="群組 4"/>
          <p:cNvGrpSpPr/>
          <p:nvPr/>
        </p:nvGrpSpPr>
        <p:grpSpPr>
          <a:xfrm>
            <a:off x="4586239" y="1826084"/>
            <a:ext cx="5508360" cy="3780701"/>
            <a:chOff x="5011066" y="1290098"/>
            <a:chExt cx="5508360" cy="3780701"/>
          </a:xfrm>
        </p:grpSpPr>
        <p:sp>
          <p:nvSpPr>
            <p:cNvPr id="6" name="六邊形 5"/>
            <p:cNvSpPr/>
            <p:nvPr/>
          </p:nvSpPr>
          <p:spPr>
            <a:xfrm rot="2180379">
              <a:off x="8338683" y="1543810"/>
              <a:ext cx="2180743" cy="1879951"/>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latin typeface="標楷體" panose="02010601000101010101" pitchFamily="65" charset="-120"/>
                <a:ea typeface="標楷體" panose="02010601000101010101" pitchFamily="65" charset="-120"/>
              </a:endParaRPr>
            </a:p>
          </p:txBody>
        </p:sp>
        <p:grpSp>
          <p:nvGrpSpPr>
            <p:cNvPr id="7" name="群組 6"/>
            <p:cNvGrpSpPr/>
            <p:nvPr/>
          </p:nvGrpSpPr>
          <p:grpSpPr>
            <a:xfrm>
              <a:off x="5011066" y="1290098"/>
              <a:ext cx="5322563" cy="3780701"/>
              <a:chOff x="5011066" y="1290098"/>
              <a:chExt cx="5322563" cy="3780701"/>
            </a:xfrm>
          </p:grpSpPr>
          <p:grpSp>
            <p:nvGrpSpPr>
              <p:cNvPr id="8" name="群組 7"/>
              <p:cNvGrpSpPr>
                <a:grpSpLocks noChangeAspect="1"/>
              </p:cNvGrpSpPr>
              <p:nvPr/>
            </p:nvGrpSpPr>
            <p:grpSpPr>
              <a:xfrm>
                <a:off x="5011066" y="1290098"/>
                <a:ext cx="5322563" cy="3780701"/>
                <a:chOff x="3303724" y="1797198"/>
                <a:chExt cx="5665748" cy="4024472"/>
              </a:xfrm>
            </p:grpSpPr>
            <p:sp>
              <p:nvSpPr>
                <p:cNvPr id="15" name="六邊形 14"/>
                <p:cNvSpPr/>
                <p:nvPr/>
              </p:nvSpPr>
              <p:spPr>
                <a:xfrm rot="2180379">
                  <a:off x="4611914" y="1797198"/>
                  <a:ext cx="2321352" cy="2001166"/>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標楷體" panose="02010601000101010101" pitchFamily="65" charset="-120"/>
                    <a:ea typeface="標楷體" panose="02010601000101010101" pitchFamily="65" charset="-120"/>
                  </a:endParaRPr>
                </a:p>
              </p:txBody>
            </p:sp>
            <p:grpSp>
              <p:nvGrpSpPr>
                <p:cNvPr id="16" name="群組 15"/>
                <p:cNvGrpSpPr/>
                <p:nvPr/>
              </p:nvGrpSpPr>
              <p:grpSpPr>
                <a:xfrm>
                  <a:off x="3303724" y="2968315"/>
                  <a:ext cx="5665748" cy="2853355"/>
                  <a:chOff x="3202227" y="3169560"/>
                  <a:chExt cx="5665748" cy="2853355"/>
                </a:xfrm>
              </p:grpSpPr>
              <p:sp>
                <p:nvSpPr>
                  <p:cNvPr id="18" name="六邊形 17"/>
                  <p:cNvSpPr/>
                  <p:nvPr/>
                </p:nvSpPr>
                <p:spPr>
                  <a:xfrm rot="2180379">
                    <a:off x="3202227" y="3757722"/>
                    <a:ext cx="2321352" cy="2001165"/>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bg1">
                          <a:lumMod val="85000"/>
                        </a:schemeClr>
                      </a:solidFill>
                      <a:latin typeface="標楷體" panose="02010601000101010101" pitchFamily="65" charset="-120"/>
                      <a:ea typeface="標楷體" panose="02010601000101010101" pitchFamily="65" charset="-120"/>
                    </a:endParaRPr>
                  </a:p>
                </p:txBody>
              </p:sp>
              <p:sp>
                <p:nvSpPr>
                  <p:cNvPr id="19" name="六邊形 18"/>
                  <p:cNvSpPr/>
                  <p:nvPr/>
                </p:nvSpPr>
                <p:spPr>
                  <a:xfrm rot="2180379">
                    <a:off x="5430229" y="4021751"/>
                    <a:ext cx="2321352" cy="2001164"/>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1">
                          <a:lumMod val="85000"/>
                        </a:schemeClr>
                      </a:solidFill>
                      <a:latin typeface="標楷體" panose="02010601000101010101" pitchFamily="65" charset="-120"/>
                      <a:ea typeface="標楷體" panose="02010601000101010101" pitchFamily="65" charset="-120"/>
                    </a:endParaRPr>
                  </a:p>
                </p:txBody>
              </p:sp>
              <p:sp>
                <p:nvSpPr>
                  <p:cNvPr id="20" name="Google Shape;186;p3"/>
                  <p:cNvSpPr/>
                  <p:nvPr/>
                </p:nvSpPr>
                <p:spPr>
                  <a:xfrm>
                    <a:off x="6895660" y="3169560"/>
                    <a:ext cx="1972315" cy="49411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zh-TW" altLang="en-US" sz="2400" b="1" spc="500" dirty="0">
                        <a:solidFill>
                          <a:schemeClr val="tx1"/>
                        </a:solidFill>
                        <a:latin typeface="標楷體" panose="02010601000101010101" pitchFamily="65" charset="-120"/>
                        <a:ea typeface="標楷體" panose="02010601000101010101" pitchFamily="65" charset="-120"/>
                        <a:cs typeface="Nirmala UI" panose="020B0502040204020203" pitchFamily="34" charset="0"/>
                      </a:rPr>
                      <a:t>財務資訊</a:t>
                    </a:r>
                  </a:p>
                </p:txBody>
              </p:sp>
            </p:grpSp>
            <p:sp>
              <p:nvSpPr>
                <p:cNvPr id="17" name="文字方塊 16"/>
                <p:cNvSpPr txBox="1"/>
                <p:nvPr/>
              </p:nvSpPr>
              <p:spPr>
                <a:xfrm>
                  <a:off x="7428194" y="2208990"/>
                  <a:ext cx="1164056" cy="884578"/>
                </a:xfrm>
                <a:prstGeom prst="rect">
                  <a:avLst/>
                </a:prstGeom>
                <a:noFill/>
              </p:spPr>
              <p:txBody>
                <a:bodyPr wrap="square">
                  <a:spAutoFit/>
                </a:bodyPr>
                <a:lstStyle/>
                <a:p>
                  <a:pPr algn="ctr"/>
                  <a:r>
                    <a:rPr lang="en-US" altLang="zh-TW" sz="4800" spc="200" dirty="0">
                      <a:solidFill>
                        <a:srgbClr val="046EC4"/>
                      </a:solidFill>
                      <a:latin typeface="標楷體" pitchFamily="65" charset="-120"/>
                      <a:ea typeface="標楷體" pitchFamily="65" charset="-120"/>
                      <a:cs typeface="Calibri Light" panose="020F0302020204030204" pitchFamily="34" charset="0"/>
                    </a:rPr>
                    <a:t>2</a:t>
                  </a:r>
                  <a:endParaRPr lang="zh-TW" altLang="en-US" sz="4800" spc="200" dirty="0">
                    <a:solidFill>
                      <a:srgbClr val="046EC4"/>
                    </a:solidFill>
                    <a:latin typeface="標楷體" pitchFamily="65" charset="-120"/>
                    <a:ea typeface="標楷體" pitchFamily="65" charset="-120"/>
                    <a:cs typeface="Calibri Light" panose="020F0302020204030204" pitchFamily="34" charset="0"/>
                  </a:endParaRPr>
                </a:p>
              </p:txBody>
            </p:sp>
          </p:grpSp>
          <p:sp>
            <p:nvSpPr>
              <p:cNvPr id="9" name="Google Shape;186;p3"/>
              <p:cNvSpPr/>
              <p:nvPr/>
            </p:nvSpPr>
            <p:spPr>
              <a:xfrm>
                <a:off x="6378212" y="2115608"/>
                <a:ext cx="1852848"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zh-TW" altLang="en-US" sz="2400" b="1" spc="500" dirty="0">
                    <a:solidFill>
                      <a:schemeClr val="tx1"/>
                    </a:solidFill>
                    <a:latin typeface="標楷體" panose="02010601000101010101" pitchFamily="65" charset="-120"/>
                    <a:ea typeface="標楷體" panose="02010601000101010101" pitchFamily="65" charset="-120"/>
                    <a:cs typeface="Nirmala UI" panose="020B0502040204020203" pitchFamily="34" charset="0"/>
                  </a:rPr>
                  <a:t>公司介紹</a:t>
                </a:r>
              </a:p>
            </p:txBody>
          </p:sp>
          <p:sp>
            <p:nvSpPr>
              <p:cNvPr id="10" name="文字方塊 9"/>
              <p:cNvSpPr txBox="1"/>
              <p:nvPr/>
            </p:nvSpPr>
            <p:spPr>
              <a:xfrm>
                <a:off x="6835196" y="1389614"/>
                <a:ext cx="1093547" cy="830997"/>
              </a:xfrm>
              <a:prstGeom prst="rect">
                <a:avLst/>
              </a:prstGeom>
              <a:noFill/>
            </p:spPr>
            <p:txBody>
              <a:bodyPr wrap="square">
                <a:spAutoFit/>
              </a:bodyPr>
              <a:lstStyle/>
              <a:p>
                <a:pPr algn="ctr"/>
                <a:r>
                  <a:rPr lang="en-US" altLang="zh-TW" sz="4800" spc="200" dirty="0">
                    <a:solidFill>
                      <a:srgbClr val="046EC4"/>
                    </a:solidFill>
                    <a:latin typeface="標楷體" pitchFamily="65" charset="-120"/>
                    <a:ea typeface="標楷體" pitchFamily="65" charset="-120"/>
                    <a:cs typeface="Calibri Light" panose="020F0302020204030204" pitchFamily="34" charset="0"/>
                  </a:rPr>
                  <a:t>1</a:t>
                </a:r>
                <a:endParaRPr lang="zh-TW" altLang="en-US" sz="4800" spc="200" dirty="0">
                  <a:solidFill>
                    <a:srgbClr val="046EC4"/>
                  </a:solidFill>
                  <a:latin typeface="標楷體" pitchFamily="65" charset="-120"/>
                  <a:ea typeface="標楷體" pitchFamily="65" charset="-120"/>
                  <a:cs typeface="Calibri Light" panose="020F0302020204030204" pitchFamily="34" charset="0"/>
                </a:endParaRPr>
              </a:p>
            </p:txBody>
          </p:sp>
          <p:sp>
            <p:nvSpPr>
              <p:cNvPr id="11" name="Google Shape;186;p3"/>
              <p:cNvSpPr/>
              <p:nvPr/>
            </p:nvSpPr>
            <p:spPr>
              <a:xfrm>
                <a:off x="5131739" y="3835395"/>
                <a:ext cx="1852848"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zh-TW" altLang="en-US" sz="2400" b="1" spc="500" dirty="0">
                    <a:solidFill>
                      <a:schemeClr val="tx1"/>
                    </a:solidFill>
                    <a:latin typeface="標楷體" panose="02010601000101010101" pitchFamily="65" charset="-120"/>
                    <a:ea typeface="標楷體" panose="02010601000101010101" pitchFamily="65" charset="-120"/>
                    <a:cs typeface="Nirmala UI" panose="020B0502040204020203" pitchFamily="34" charset="0"/>
                  </a:rPr>
                  <a:t>營運展望</a:t>
                </a:r>
              </a:p>
            </p:txBody>
          </p:sp>
          <p:sp>
            <p:nvSpPr>
              <p:cNvPr id="12" name="文字方塊 11"/>
              <p:cNvSpPr txBox="1"/>
              <p:nvPr/>
            </p:nvSpPr>
            <p:spPr>
              <a:xfrm>
                <a:off x="5588723" y="3109401"/>
                <a:ext cx="1093547" cy="830997"/>
              </a:xfrm>
              <a:prstGeom prst="rect">
                <a:avLst/>
              </a:prstGeom>
              <a:noFill/>
            </p:spPr>
            <p:txBody>
              <a:bodyPr wrap="square">
                <a:spAutoFit/>
              </a:bodyPr>
              <a:lstStyle/>
              <a:p>
                <a:pPr algn="ctr"/>
                <a:r>
                  <a:rPr lang="en-US" altLang="zh-TW" sz="4800" spc="200" dirty="0">
                    <a:solidFill>
                      <a:srgbClr val="046EC4"/>
                    </a:solidFill>
                    <a:latin typeface="標楷體" pitchFamily="65" charset="-120"/>
                    <a:ea typeface="標楷體" pitchFamily="65" charset="-120"/>
                    <a:cs typeface="Calibri Light" panose="020F0302020204030204" pitchFamily="34" charset="0"/>
                  </a:rPr>
                  <a:t>3</a:t>
                </a:r>
                <a:endParaRPr lang="zh-TW" altLang="en-US" sz="4800" spc="200" dirty="0">
                  <a:solidFill>
                    <a:srgbClr val="046EC4"/>
                  </a:solidFill>
                  <a:latin typeface="標楷體" pitchFamily="65" charset="-120"/>
                  <a:ea typeface="標楷體" pitchFamily="65" charset="-120"/>
                  <a:cs typeface="Calibri Light" panose="020F0302020204030204" pitchFamily="34" charset="0"/>
                </a:endParaRPr>
              </a:p>
            </p:txBody>
          </p:sp>
          <p:sp>
            <p:nvSpPr>
              <p:cNvPr id="13" name="Google Shape;186;p3"/>
              <p:cNvSpPr/>
              <p:nvPr/>
            </p:nvSpPr>
            <p:spPr>
              <a:xfrm>
                <a:off x="7313870" y="4018872"/>
                <a:ext cx="1852848"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en-US" altLang="zh-TW" sz="2400" b="1" spc="500" dirty="0">
                    <a:solidFill>
                      <a:schemeClr val="tx1"/>
                    </a:solidFill>
                    <a:latin typeface="標楷體" pitchFamily="65" charset="-120"/>
                    <a:ea typeface="標楷體" pitchFamily="65" charset="-120"/>
                    <a:cs typeface="Calibri" panose="020F0502020204030204" pitchFamily="34" charset="0"/>
                  </a:rPr>
                  <a:t>Q&amp;A</a:t>
                </a:r>
                <a:endParaRPr lang="zh-TW" altLang="en-US" sz="2400" b="1" spc="500" dirty="0">
                  <a:solidFill>
                    <a:schemeClr val="tx1"/>
                  </a:solidFill>
                  <a:latin typeface="標楷體" pitchFamily="65" charset="-120"/>
                  <a:ea typeface="標楷體" pitchFamily="65" charset="-120"/>
                  <a:cs typeface="Calibri" panose="020F0502020204030204" pitchFamily="34" charset="0"/>
                </a:endParaRPr>
              </a:p>
            </p:txBody>
          </p:sp>
          <p:sp>
            <p:nvSpPr>
              <p:cNvPr id="14" name="文字方塊 13"/>
              <p:cNvSpPr txBox="1"/>
              <p:nvPr/>
            </p:nvSpPr>
            <p:spPr>
              <a:xfrm>
                <a:off x="7659819" y="3326533"/>
                <a:ext cx="1093547" cy="830997"/>
              </a:xfrm>
              <a:prstGeom prst="rect">
                <a:avLst/>
              </a:prstGeom>
              <a:noFill/>
            </p:spPr>
            <p:txBody>
              <a:bodyPr wrap="square">
                <a:spAutoFit/>
              </a:bodyPr>
              <a:lstStyle/>
              <a:p>
                <a:pPr algn="ctr"/>
                <a:r>
                  <a:rPr lang="en-US" altLang="zh-TW" sz="4800" spc="200" dirty="0">
                    <a:solidFill>
                      <a:srgbClr val="046EC4"/>
                    </a:solidFill>
                    <a:latin typeface="標楷體" pitchFamily="65" charset="-120"/>
                    <a:ea typeface="標楷體" pitchFamily="65" charset="-120"/>
                    <a:cs typeface="Calibri Light" panose="020F0302020204030204" pitchFamily="34" charset="0"/>
                  </a:rPr>
                  <a:t>4</a:t>
                </a:r>
                <a:endParaRPr lang="zh-TW" altLang="en-US" sz="4800" spc="200" dirty="0">
                  <a:solidFill>
                    <a:srgbClr val="046EC4"/>
                  </a:solidFill>
                  <a:latin typeface="標楷體" pitchFamily="65" charset="-120"/>
                  <a:ea typeface="標楷體" pitchFamily="65" charset="-120"/>
                  <a:cs typeface="Calibri Light" panose="020F0302020204030204" pitchFamily="34" charset="0"/>
                </a:endParaRPr>
              </a:p>
            </p:txBody>
          </p:sp>
        </p:grpSp>
      </p:grpSp>
      <p:cxnSp>
        <p:nvCxnSpPr>
          <p:cNvPr id="21" name="Google Shape;179;p2"/>
          <p:cNvCxnSpPr/>
          <p:nvPr/>
        </p:nvCxnSpPr>
        <p:spPr>
          <a:xfrm flipH="1">
            <a:off x="0" y="4413604"/>
            <a:ext cx="4653363" cy="1586021"/>
          </a:xfrm>
          <a:prstGeom prst="straightConnector1">
            <a:avLst/>
          </a:prstGeom>
          <a:noFill/>
          <a:ln w="12700" cap="flat" cmpd="sng">
            <a:solidFill>
              <a:srgbClr val="74D1EA">
                <a:alpha val="27843"/>
              </a:srgbClr>
            </a:solidFill>
            <a:prstDash val="solid"/>
            <a:miter lim="800000"/>
            <a:headEnd type="none" w="sm" len="sm"/>
            <a:tailEnd type="none" w="sm" len="sm"/>
          </a:ln>
        </p:spPr>
      </p:cxnSp>
      <p:cxnSp>
        <p:nvCxnSpPr>
          <p:cNvPr id="22" name="Google Shape;179;p2"/>
          <p:cNvCxnSpPr/>
          <p:nvPr/>
        </p:nvCxnSpPr>
        <p:spPr>
          <a:xfrm flipH="1">
            <a:off x="10296493" y="1865316"/>
            <a:ext cx="1867154" cy="636388"/>
          </a:xfrm>
          <a:prstGeom prst="straightConnector1">
            <a:avLst/>
          </a:prstGeom>
          <a:noFill/>
          <a:ln w="12700" cap="flat" cmpd="sng">
            <a:solidFill>
              <a:srgbClr val="74D1EA">
                <a:alpha val="27843"/>
              </a:srgbClr>
            </a:solidFill>
            <a:prstDash val="solid"/>
            <a:miter lim="800000"/>
            <a:headEnd type="none" w="sm" len="sm"/>
            <a:tailEnd type="none" w="sm" len="sm"/>
          </a:ln>
        </p:spPr>
      </p:cxnSp>
      <p:sp>
        <p:nvSpPr>
          <p:cNvPr id="23" name="投影片編號版面配置區 22">
            <a:extLst>
              <a:ext uri="{FF2B5EF4-FFF2-40B4-BE49-F238E27FC236}">
                <a16:creationId xmlns:a16="http://schemas.microsoft.com/office/drawing/2014/main" xmlns="" id="{D75A8384-7AF1-4F40-B842-01A2D499939D}"/>
              </a:ext>
            </a:extLst>
          </p:cNvPr>
          <p:cNvSpPr>
            <a:spLocks noGrp="1"/>
          </p:cNvSpPr>
          <p:nvPr>
            <p:ph type="sldNum" sz="quarter" idx="10"/>
          </p:nvPr>
        </p:nvSpPr>
        <p:spPr/>
        <p:txBody>
          <a:bodyPr/>
          <a:lstStyle/>
          <a:p>
            <a:fld id="{17418524-6E3D-4C7D-825F-6BE45E2CD165}" type="slidenum">
              <a:rPr lang="zh-TW" altLang="en-US" smtClean="0">
                <a:latin typeface="標楷體" pitchFamily="65" charset="-120"/>
              </a:rPr>
              <a:pPr/>
              <a:t>3</a:t>
            </a:fld>
            <a:endParaRPr lang="zh-TW" altLang="en-US" dirty="0">
              <a:latin typeface="標楷體" pitchFamily="65" charset="-120"/>
            </a:endParaRPr>
          </a:p>
        </p:txBody>
      </p:sp>
    </p:spTree>
    <p:extLst>
      <p:ext uri="{BB962C8B-B14F-4D97-AF65-F5344CB8AC3E}">
        <p14:creationId xmlns:p14="http://schemas.microsoft.com/office/powerpoint/2010/main" val="1120891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1" name="Google Shape;161;p1"/>
          <p:cNvSpPr txBox="1"/>
          <p:nvPr/>
        </p:nvSpPr>
        <p:spPr>
          <a:xfrm>
            <a:off x="7106412" y="-3924483"/>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sp>
        <p:nvSpPr>
          <p:cNvPr id="162" name="Google Shape;162;p1"/>
          <p:cNvSpPr txBox="1"/>
          <p:nvPr/>
        </p:nvSpPr>
        <p:spPr>
          <a:xfrm>
            <a:off x="13314706" y="-276945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sp>
        <p:nvSpPr>
          <p:cNvPr id="3" name="投影片編號版面配置區 2">
            <a:extLst>
              <a:ext uri="{FF2B5EF4-FFF2-40B4-BE49-F238E27FC236}">
                <a16:creationId xmlns:a16="http://schemas.microsoft.com/office/drawing/2014/main" xmlns="" id="{307681C7-98B1-421C-91B9-CA2F852ADAA2}"/>
              </a:ext>
            </a:extLst>
          </p:cNvPr>
          <p:cNvSpPr>
            <a:spLocks noGrp="1"/>
          </p:cNvSpPr>
          <p:nvPr>
            <p:ph type="sldNum" sz="quarter" idx="10"/>
          </p:nvPr>
        </p:nvSpPr>
        <p:spPr/>
        <p:txBody>
          <a:bodyPr/>
          <a:lstStyle/>
          <a:p>
            <a:fld id="{17418524-6E3D-4C7D-825F-6BE45E2CD165}" type="slidenum">
              <a:rPr lang="zh-TW" altLang="en-US" smtClean="0">
                <a:latin typeface="標楷體" pitchFamily="65" charset="-120"/>
              </a:rPr>
              <a:pPr/>
              <a:t>30</a:t>
            </a:fld>
            <a:endParaRPr lang="zh-TW" altLang="en-US" dirty="0">
              <a:latin typeface="標楷體" pitchFamily="65" charset="-12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a:extLst>
              <a:ext uri="{FF2B5EF4-FFF2-40B4-BE49-F238E27FC236}">
                <a16:creationId xmlns:a16="http://schemas.microsoft.com/office/drawing/2014/main" xmlns="" id="{C3EE5552-3AC5-4457-9489-CCF23F482BE6}"/>
              </a:ext>
            </a:extLst>
          </p:cNvPr>
          <p:cNvSpPr>
            <a:spLocks noGrp="1"/>
          </p:cNvSpPr>
          <p:nvPr>
            <p:ph type="body" sz="quarter" idx="11"/>
          </p:nvPr>
        </p:nvSpPr>
        <p:spPr/>
        <p:txBody>
          <a:bodyPr/>
          <a:lstStyle/>
          <a:p>
            <a:r>
              <a:rPr lang="zh-TW" altLang="en-US" dirty="0">
                <a:latin typeface="Calibri" panose="020F0502020204030204" pitchFamily="34" charset="0"/>
              </a:rPr>
              <a:t>公司介紹</a:t>
            </a:r>
          </a:p>
        </p:txBody>
      </p:sp>
      <p:sp>
        <p:nvSpPr>
          <p:cNvPr id="6" name="內容版面配置區 5">
            <a:extLst>
              <a:ext uri="{FF2B5EF4-FFF2-40B4-BE49-F238E27FC236}">
                <a16:creationId xmlns:a16="http://schemas.microsoft.com/office/drawing/2014/main" xmlns="" id="{44CF24F8-0B7A-4A09-BC96-10231D206BDE}"/>
              </a:ext>
            </a:extLst>
          </p:cNvPr>
          <p:cNvSpPr>
            <a:spLocks noGrp="1"/>
          </p:cNvSpPr>
          <p:nvPr>
            <p:ph sz="quarter" idx="12"/>
          </p:nvPr>
        </p:nvSpPr>
        <p:spPr>
          <a:noFill/>
        </p:spPr>
        <p:txBody>
          <a:bodyPr/>
          <a:lstStyle/>
          <a:p>
            <a:r>
              <a:rPr lang="en-US" altLang="zh-TW" dirty="0">
                <a:solidFill>
                  <a:schemeClr val="bg1"/>
                </a:solidFill>
              </a:rPr>
              <a:t>Company Introduction</a:t>
            </a:r>
            <a:endParaRPr lang="zh-TW" altLang="en-US" dirty="0">
              <a:solidFill>
                <a:schemeClr val="bg1"/>
              </a:solidFill>
            </a:endParaRPr>
          </a:p>
        </p:txBody>
      </p:sp>
      <p:sp>
        <p:nvSpPr>
          <p:cNvPr id="7" name="文字版面配置區 6">
            <a:extLst>
              <a:ext uri="{FF2B5EF4-FFF2-40B4-BE49-F238E27FC236}">
                <a16:creationId xmlns:a16="http://schemas.microsoft.com/office/drawing/2014/main" xmlns="" id="{59B35D80-7189-4F7E-8CF6-4A84A07CDDA2}"/>
              </a:ext>
            </a:extLst>
          </p:cNvPr>
          <p:cNvSpPr>
            <a:spLocks noGrp="1"/>
          </p:cNvSpPr>
          <p:nvPr>
            <p:ph type="body" sz="quarter" idx="13"/>
          </p:nvPr>
        </p:nvSpPr>
        <p:spPr/>
        <p:txBody>
          <a:bodyPr/>
          <a:lstStyle/>
          <a:p>
            <a:r>
              <a:rPr lang="en-US" altLang="zh-TW" dirty="0">
                <a:solidFill>
                  <a:srgbClr val="046EC4"/>
                </a:solidFill>
                <a:latin typeface="標楷體" pitchFamily="65" charset="-120"/>
              </a:rPr>
              <a:t>1</a:t>
            </a:r>
            <a:endParaRPr lang="zh-TW" altLang="en-US" dirty="0">
              <a:solidFill>
                <a:srgbClr val="046EC4"/>
              </a:solidFill>
              <a:latin typeface="標楷體" pitchFamily="65" charset="-120"/>
            </a:endParaRPr>
          </a:p>
        </p:txBody>
      </p:sp>
      <p:sp>
        <p:nvSpPr>
          <p:cNvPr id="8" name="投影片編號版面配置區 7">
            <a:extLst>
              <a:ext uri="{FF2B5EF4-FFF2-40B4-BE49-F238E27FC236}">
                <a16:creationId xmlns:a16="http://schemas.microsoft.com/office/drawing/2014/main" xmlns="" id="{9B1CBE81-FD59-494A-B5BC-E2D5B76A43B6}"/>
              </a:ext>
            </a:extLst>
          </p:cNvPr>
          <p:cNvSpPr>
            <a:spLocks noGrp="1"/>
          </p:cNvSpPr>
          <p:nvPr>
            <p:ph type="sldNum" sz="quarter" idx="10"/>
          </p:nvPr>
        </p:nvSpPr>
        <p:spPr/>
        <p:txBody>
          <a:bodyPr/>
          <a:lstStyle/>
          <a:p>
            <a:fld id="{17418524-6E3D-4C7D-825F-6BE45E2CD165}" type="slidenum">
              <a:rPr lang="zh-TW" altLang="en-US" smtClean="0">
                <a:latin typeface="標楷體" pitchFamily="65" charset="-120"/>
              </a:rPr>
              <a:pPr/>
              <a:t>4</a:t>
            </a:fld>
            <a:endParaRPr lang="zh-TW" altLang="en-US" dirty="0">
              <a:latin typeface="標楷體" pitchFamily="65" charset="-120"/>
            </a:endParaRPr>
          </a:p>
        </p:txBody>
      </p:sp>
    </p:spTree>
    <p:extLst>
      <p:ext uri="{BB962C8B-B14F-4D97-AF65-F5344CB8AC3E}">
        <p14:creationId xmlns:p14="http://schemas.microsoft.com/office/powerpoint/2010/main" val="25011939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標題 28"/>
          <p:cNvSpPr>
            <a:spLocks noGrp="1"/>
          </p:cNvSpPr>
          <p:nvPr>
            <p:ph type="title"/>
          </p:nvPr>
        </p:nvSpPr>
        <p:spPr/>
        <p:txBody>
          <a:bodyPr/>
          <a:lstStyle/>
          <a:p>
            <a:r>
              <a:rPr lang="zh-TW" altLang="en-US" dirty="0"/>
              <a:t>公司介紹</a:t>
            </a:r>
          </a:p>
        </p:txBody>
      </p:sp>
      <p:sp>
        <p:nvSpPr>
          <p:cNvPr id="30" name="內容版面配置區 29"/>
          <p:cNvSpPr>
            <a:spLocks noGrp="1"/>
          </p:cNvSpPr>
          <p:nvPr>
            <p:ph sz="quarter" idx="12"/>
          </p:nvPr>
        </p:nvSpPr>
        <p:spPr/>
        <p:txBody>
          <a:bodyPr/>
          <a:lstStyle/>
          <a:p>
            <a:r>
              <a:rPr lang="en-US" altLang="zh-TW" dirty="0">
                <a:solidFill>
                  <a:schemeClr val="bg1"/>
                </a:solidFill>
              </a:rPr>
              <a:t>Company Introduction</a:t>
            </a:r>
            <a:endParaRPr lang="zh-TW" altLang="en-US" dirty="0">
              <a:solidFill>
                <a:schemeClr val="bg1"/>
              </a:solidFill>
            </a:endParaRPr>
          </a:p>
        </p:txBody>
      </p:sp>
      <p:sp>
        <p:nvSpPr>
          <p:cNvPr id="4" name="投影片編號版面配置區 3">
            <a:extLst>
              <a:ext uri="{FF2B5EF4-FFF2-40B4-BE49-F238E27FC236}">
                <a16:creationId xmlns:a16="http://schemas.microsoft.com/office/drawing/2014/main" xmlns="" id="{283DCB61-2A55-4274-840E-37F347D881FB}"/>
              </a:ext>
            </a:extLst>
          </p:cNvPr>
          <p:cNvSpPr>
            <a:spLocks noGrp="1"/>
          </p:cNvSpPr>
          <p:nvPr>
            <p:ph type="sldNum" sz="quarter" idx="10"/>
          </p:nvPr>
        </p:nvSpPr>
        <p:spPr/>
        <p:txBody>
          <a:bodyPr/>
          <a:lstStyle/>
          <a:p>
            <a:fld id="{17418524-6E3D-4C7D-825F-6BE45E2CD165}" type="slidenum">
              <a:rPr lang="zh-TW" altLang="en-US" smtClean="0">
                <a:latin typeface="標楷體" pitchFamily="65" charset="-120"/>
              </a:rPr>
              <a:pPr/>
              <a:t>5</a:t>
            </a:fld>
            <a:endParaRPr lang="zh-TW" altLang="en-US" dirty="0">
              <a:latin typeface="標楷體" pitchFamily="65" charset="-120"/>
            </a:endParaRPr>
          </a:p>
        </p:txBody>
      </p:sp>
      <p:sp>
        <p:nvSpPr>
          <p:cNvPr id="9" name="TextBox 83"/>
          <p:cNvSpPr txBox="1"/>
          <p:nvPr/>
        </p:nvSpPr>
        <p:spPr>
          <a:xfrm>
            <a:off x="1558471" y="3157950"/>
            <a:ext cx="1417055" cy="307777"/>
          </a:xfrm>
          <a:prstGeom prst="rect">
            <a:avLst/>
          </a:prstGeom>
          <a:noFill/>
        </p:spPr>
        <p:txBody>
          <a:bodyPr wrap="none" lIns="0" tIns="0" rIns="0" bIns="0" rtlCol="0">
            <a:spAutoFit/>
          </a:bodyPr>
          <a:lstStyle/>
          <a:p>
            <a:pPr algn="r">
              <a:buClrTx/>
              <a:buFontTx/>
              <a:buNone/>
            </a:pPr>
            <a:r>
              <a:rPr lang="id-ID" altLang="zh-CN" sz="2000" kern="1200" spc="100" dirty="0">
                <a:solidFill>
                  <a:schemeClr val="tx1"/>
                </a:solidFill>
                <a:latin typeface="標楷體" pitchFamily="65" charset="-120"/>
                <a:ea typeface="標楷體" pitchFamily="65" charset="-120"/>
                <a:cs typeface="Clear Sans" panose="020B0503030202020304" pitchFamily="34" charset="0"/>
              </a:rPr>
              <a:t>1995</a:t>
            </a:r>
            <a:r>
              <a:rPr lang="zh-TW" altLang="en-US" sz="2000" kern="1200" spc="100" dirty="0">
                <a:solidFill>
                  <a:schemeClr val="tx1"/>
                </a:solidFill>
                <a:latin typeface="標楷體" pitchFamily="65" charset="-120"/>
                <a:ea typeface="標楷體" pitchFamily="65" charset="-120"/>
                <a:cs typeface="Clear Sans" panose="020B0503030202020304" pitchFamily="34" charset="0"/>
              </a:rPr>
              <a:t>年成立</a:t>
            </a:r>
          </a:p>
        </p:txBody>
      </p:sp>
      <p:sp>
        <p:nvSpPr>
          <p:cNvPr id="10" name="TextBox 83"/>
          <p:cNvSpPr txBox="1"/>
          <p:nvPr/>
        </p:nvSpPr>
        <p:spPr>
          <a:xfrm>
            <a:off x="3742585" y="3152377"/>
            <a:ext cx="1782539" cy="307777"/>
          </a:xfrm>
          <a:prstGeom prst="rect">
            <a:avLst/>
          </a:prstGeom>
          <a:noFill/>
        </p:spPr>
        <p:txBody>
          <a:bodyPr wrap="none" lIns="0" tIns="0" rIns="0" bIns="0" rtlCol="0">
            <a:spAutoFit/>
          </a:bodyPr>
          <a:lstStyle/>
          <a:p>
            <a:pPr algn="r">
              <a:buClrTx/>
              <a:buFontTx/>
              <a:buNone/>
            </a:pPr>
            <a:r>
              <a:rPr lang="zh-TW" altLang="en-US" sz="2000" kern="1200" spc="100" dirty="0">
                <a:solidFill>
                  <a:schemeClr val="tx1"/>
                </a:solidFill>
                <a:latin typeface="標楷體" pitchFamily="65" charset="-120"/>
                <a:ea typeface="標楷體" pitchFamily="65" charset="-120"/>
                <a:cs typeface="Clear Sans" panose="020B0503030202020304" pitchFamily="34" charset="0"/>
              </a:rPr>
              <a:t>資本額</a:t>
            </a:r>
            <a:r>
              <a:rPr lang="en-US" altLang="zh-TW" sz="2000" kern="1200" spc="100" dirty="0" smtClean="0">
                <a:solidFill>
                  <a:schemeClr val="tx1"/>
                </a:solidFill>
                <a:latin typeface="標楷體" pitchFamily="65" charset="-120"/>
                <a:ea typeface="標楷體" pitchFamily="65" charset="-120"/>
                <a:cs typeface="Clear Sans" panose="020B0503030202020304" pitchFamily="34" charset="0"/>
              </a:rPr>
              <a:t>16.26</a:t>
            </a:r>
            <a:r>
              <a:rPr lang="zh-TW" altLang="en-US" sz="2000" kern="1200" spc="100" dirty="0">
                <a:solidFill>
                  <a:schemeClr val="tx1"/>
                </a:solidFill>
                <a:latin typeface="標楷體" pitchFamily="65" charset="-120"/>
                <a:ea typeface="標楷體" pitchFamily="65" charset="-120"/>
                <a:cs typeface="Clear Sans" panose="020B0503030202020304" pitchFamily="34" charset="0"/>
              </a:rPr>
              <a:t>億</a:t>
            </a:r>
          </a:p>
        </p:txBody>
      </p:sp>
      <p:sp>
        <p:nvSpPr>
          <p:cNvPr id="11" name="TextBox 83"/>
          <p:cNvSpPr txBox="1"/>
          <p:nvPr/>
        </p:nvSpPr>
        <p:spPr>
          <a:xfrm>
            <a:off x="6001573" y="3141571"/>
            <a:ext cx="2205732" cy="307777"/>
          </a:xfrm>
          <a:prstGeom prst="rect">
            <a:avLst/>
          </a:prstGeom>
          <a:noFill/>
        </p:spPr>
        <p:txBody>
          <a:bodyPr wrap="none" lIns="0" tIns="0" rIns="0" bIns="0" rtlCol="0">
            <a:spAutoFit/>
          </a:bodyPr>
          <a:lstStyle/>
          <a:p>
            <a:pPr algn="r">
              <a:buClrTx/>
              <a:buFontTx/>
              <a:buNone/>
            </a:pP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營運總部位於台北</a:t>
            </a:r>
          </a:p>
        </p:txBody>
      </p:sp>
      <p:sp>
        <p:nvSpPr>
          <p:cNvPr id="12" name="TextBox 83"/>
          <p:cNvSpPr txBox="1"/>
          <p:nvPr/>
        </p:nvSpPr>
        <p:spPr>
          <a:xfrm>
            <a:off x="3577258" y="5472250"/>
            <a:ext cx="2224968" cy="615553"/>
          </a:xfrm>
          <a:prstGeom prst="rect">
            <a:avLst/>
          </a:prstGeom>
          <a:noFill/>
        </p:spPr>
        <p:txBody>
          <a:bodyPr wrap="none" lIns="0" tIns="0" rIns="0" bIns="0" rtlCol="0">
            <a:spAutoFit/>
          </a:bodyPr>
          <a:lstStyle/>
          <a:p>
            <a:pPr algn="r">
              <a:buClrTx/>
              <a:buFontTx/>
              <a:buNone/>
            </a:pPr>
            <a:r>
              <a:rPr lang="id-ID" altLang="zh-CN" sz="2000" kern="1200" spc="100" dirty="0">
                <a:solidFill>
                  <a:schemeClr val="tx1"/>
                </a:solidFill>
                <a:latin typeface="標楷體" pitchFamily="65" charset="-120"/>
                <a:ea typeface="標楷體" pitchFamily="65" charset="-120"/>
                <a:cs typeface="Clear Sans" panose="020B0503030202020304" pitchFamily="34" charset="0"/>
              </a:rPr>
              <a:t>1</a:t>
            </a:r>
            <a:r>
              <a:rPr lang="en-US" altLang="zh-CN" sz="2000" kern="1200" spc="100" dirty="0">
                <a:solidFill>
                  <a:schemeClr val="tx1"/>
                </a:solidFill>
                <a:latin typeface="標楷體" pitchFamily="65" charset="-120"/>
                <a:ea typeface="標楷體" pitchFamily="65" charset="-120"/>
                <a:cs typeface="Clear Sans" panose="020B0503030202020304" pitchFamily="34" charset="0"/>
              </a:rPr>
              <a:t>2</a:t>
            </a:r>
            <a:r>
              <a:rPr lang="zh-TW" altLang="en-US" sz="2000" kern="1200" spc="100" dirty="0">
                <a:solidFill>
                  <a:schemeClr val="tx1"/>
                </a:solidFill>
                <a:latin typeface="標楷體" pitchFamily="65" charset="-120"/>
                <a:ea typeface="標楷體" pitchFamily="65" charset="-120"/>
                <a:cs typeface="Clear Sans" panose="020B0503030202020304" pitchFamily="34" charset="0"/>
              </a:rPr>
              <a:t>個服務據點位於</a:t>
            </a:r>
            <a:endParaRPr lang="en-US" altLang="zh-TW" sz="2000" kern="1200" spc="100" dirty="0">
              <a:solidFill>
                <a:schemeClr val="tx1"/>
              </a:solidFill>
              <a:latin typeface="標楷體" pitchFamily="65" charset="-120"/>
              <a:ea typeface="標楷體" pitchFamily="65" charset="-120"/>
              <a:cs typeface="Clear Sans" panose="020B0503030202020304" pitchFamily="34" charset="0"/>
            </a:endParaRPr>
          </a:p>
          <a:p>
            <a:pPr algn="r">
              <a:buClrTx/>
              <a:buFontTx/>
              <a:buNone/>
            </a:pPr>
            <a:r>
              <a:rPr lang="zh-TW" altLang="en-US" sz="2000" kern="1200" spc="100" dirty="0">
                <a:solidFill>
                  <a:schemeClr val="tx1"/>
                </a:solidFill>
                <a:latin typeface="標楷體" pitchFamily="65" charset="-120"/>
                <a:ea typeface="標楷體" pitchFamily="65" charset="-120"/>
                <a:cs typeface="Clear Sans" panose="020B0503030202020304" pitchFamily="34" charset="0"/>
              </a:rPr>
              <a:t>中國、香港、台灣</a:t>
            </a:r>
          </a:p>
        </p:txBody>
      </p:sp>
      <p:sp>
        <p:nvSpPr>
          <p:cNvPr id="13" name="TextBox 83"/>
          <p:cNvSpPr txBox="1"/>
          <p:nvPr/>
        </p:nvSpPr>
        <p:spPr>
          <a:xfrm>
            <a:off x="5988171" y="5481557"/>
            <a:ext cx="2219134" cy="615553"/>
          </a:xfrm>
          <a:prstGeom prst="rect">
            <a:avLst/>
          </a:prstGeom>
          <a:noFill/>
        </p:spPr>
        <p:txBody>
          <a:bodyPr wrap="square" lIns="0" tIns="0" rIns="0" bIns="0" rtlCol="0">
            <a:spAutoFit/>
          </a:bodyPr>
          <a:lstStyle/>
          <a:p>
            <a:pPr algn="ctr">
              <a:buClrTx/>
              <a:buFontTx/>
              <a:buNone/>
            </a:pPr>
            <a:r>
              <a:rPr lang="en-US" altLang="zh-TW" sz="2000" kern="1200" spc="100" dirty="0">
                <a:solidFill>
                  <a:schemeClr val="tx1"/>
                </a:solidFill>
                <a:latin typeface="標楷體" pitchFamily="65" charset="-120"/>
                <a:ea typeface="標楷體" pitchFamily="65" charset="-120"/>
                <a:cs typeface="Clear Sans" panose="020B0503030202020304" pitchFamily="34" charset="0"/>
              </a:rPr>
              <a:t>2010</a:t>
            </a:r>
            <a:r>
              <a:rPr lang="zh-TW" altLang="en-US" sz="2000" kern="1200" spc="100" dirty="0">
                <a:solidFill>
                  <a:schemeClr val="tx1"/>
                </a:solidFill>
                <a:latin typeface="標楷體" pitchFamily="65" charset="-120"/>
                <a:ea typeface="標楷體" pitchFamily="65" charset="-120"/>
                <a:cs typeface="Clear Sans" panose="020B0503030202020304" pitchFamily="34" charset="0"/>
              </a:rPr>
              <a:t>年台灣掛牌</a:t>
            </a:r>
            <a:r>
              <a:rPr lang="zh-TW" altLang="en-US" sz="2000" kern="1200" spc="100" dirty="0" smtClean="0">
                <a:solidFill>
                  <a:schemeClr val="tx1"/>
                </a:solidFill>
                <a:latin typeface="標楷體" pitchFamily="65" charset="-120"/>
                <a:ea typeface="標楷體" pitchFamily="65" charset="-120"/>
                <a:cs typeface="Clear Sans" panose="020B0503030202020304" pitchFamily="34" charset="0"/>
              </a:rPr>
              <a:t>上市</a:t>
            </a:r>
            <a:r>
              <a:rPr lang="en-US" altLang="zh-TW" sz="2000" kern="1200" spc="100" dirty="0" smtClean="0">
                <a:solidFill>
                  <a:schemeClr val="tx1"/>
                </a:solidFill>
                <a:latin typeface="標楷體" pitchFamily="65" charset="-120"/>
                <a:ea typeface="標楷體" pitchFamily="65" charset="-120"/>
                <a:cs typeface="Clear Sans" panose="020B0503030202020304" pitchFamily="34" charset="0"/>
              </a:rPr>
              <a:t>#</a:t>
            </a:r>
            <a:r>
              <a:rPr lang="en-US" altLang="zh-TW" sz="2000" kern="1200" spc="100" dirty="0">
                <a:solidFill>
                  <a:schemeClr val="tx1"/>
                </a:solidFill>
                <a:latin typeface="標楷體" pitchFamily="65" charset="-120"/>
                <a:ea typeface="標楷體" pitchFamily="65" charset="-120"/>
                <a:cs typeface="Clear Sans" panose="020B0503030202020304" pitchFamily="34" charset="0"/>
              </a:rPr>
              <a:t>3312</a:t>
            </a:r>
          </a:p>
        </p:txBody>
      </p:sp>
      <p:sp>
        <p:nvSpPr>
          <p:cNvPr id="14" name="TextBox 83"/>
          <p:cNvSpPr txBox="1"/>
          <p:nvPr/>
        </p:nvSpPr>
        <p:spPr>
          <a:xfrm>
            <a:off x="8857650" y="5481223"/>
            <a:ext cx="1231107" cy="615553"/>
          </a:xfrm>
          <a:prstGeom prst="rect">
            <a:avLst/>
          </a:prstGeom>
          <a:noFill/>
        </p:spPr>
        <p:txBody>
          <a:bodyPr wrap="none" lIns="0" tIns="0" rIns="0" bIns="0" rtlCol="0">
            <a:spAutoFit/>
          </a:bodyPr>
          <a:lstStyle/>
          <a:p>
            <a:pPr algn="ctr">
              <a:buClrTx/>
              <a:buFontTx/>
              <a:buNone/>
            </a:pPr>
            <a:r>
              <a:rPr lang="zh-TW" altLang="en-US" sz="2000" kern="1200" spc="100" dirty="0">
                <a:solidFill>
                  <a:schemeClr val="tx1"/>
                </a:solidFill>
                <a:latin typeface="標楷體" pitchFamily="65" charset="-120"/>
                <a:ea typeface="標楷體" pitchFamily="65" charset="-120"/>
                <a:cs typeface="Clear Sans" panose="020B0503030202020304" pitchFamily="34" charset="0"/>
              </a:rPr>
              <a:t>整體</a:t>
            </a:r>
            <a:r>
              <a:rPr lang="zh-TW" altLang="en-US" sz="2000" kern="1200" spc="100" dirty="0" smtClean="0">
                <a:solidFill>
                  <a:schemeClr val="tx1"/>
                </a:solidFill>
                <a:latin typeface="標楷體" pitchFamily="65" charset="-120"/>
                <a:ea typeface="標楷體" pitchFamily="65" charset="-120"/>
                <a:cs typeface="Clear Sans" panose="020B0503030202020304" pitchFamily="34" charset="0"/>
              </a:rPr>
              <a:t>超過</a:t>
            </a:r>
            <a:endParaRPr lang="en-US" altLang="zh-TW" sz="2000" kern="1200" spc="100" dirty="0" smtClean="0">
              <a:solidFill>
                <a:schemeClr val="tx1"/>
              </a:solidFill>
              <a:latin typeface="標楷體" pitchFamily="65" charset="-120"/>
              <a:ea typeface="標楷體" pitchFamily="65" charset="-120"/>
              <a:cs typeface="Clear Sans" panose="020B0503030202020304" pitchFamily="34" charset="0"/>
            </a:endParaRPr>
          </a:p>
          <a:p>
            <a:pPr algn="ctr">
              <a:buClrTx/>
              <a:buFontTx/>
              <a:buNone/>
            </a:pPr>
            <a:r>
              <a:rPr lang="en-US" altLang="zh-TW" sz="2000" kern="1200" spc="100" dirty="0" smtClean="0">
                <a:solidFill>
                  <a:schemeClr val="tx1"/>
                </a:solidFill>
                <a:latin typeface="標楷體" pitchFamily="65" charset="-120"/>
                <a:ea typeface="標楷體" pitchFamily="65" charset="-120"/>
                <a:cs typeface="Clear Sans" panose="020B0503030202020304" pitchFamily="34" charset="0"/>
              </a:rPr>
              <a:t>200</a:t>
            </a:r>
            <a:r>
              <a:rPr lang="zh-TW" altLang="en-US" sz="2000" kern="1200" spc="100" dirty="0" smtClean="0">
                <a:solidFill>
                  <a:schemeClr val="tx1"/>
                </a:solidFill>
                <a:latin typeface="標楷體" pitchFamily="65" charset="-120"/>
                <a:ea typeface="標楷體" pitchFamily="65" charset="-120"/>
                <a:cs typeface="Clear Sans" panose="020B0503030202020304" pitchFamily="34" charset="0"/>
              </a:rPr>
              <a:t>位員工</a:t>
            </a:r>
            <a:endParaRPr lang="zh-TW" altLang="en-US" sz="2000" kern="1200" spc="100" dirty="0">
              <a:solidFill>
                <a:schemeClr val="tx1"/>
              </a:solidFill>
              <a:latin typeface="標楷體" pitchFamily="65" charset="-120"/>
              <a:ea typeface="標楷體" pitchFamily="65" charset="-120"/>
              <a:cs typeface="Clear Sans" panose="020B0503030202020304" pitchFamily="34" charset="0"/>
            </a:endParaRPr>
          </a:p>
        </p:txBody>
      </p:sp>
      <p:sp>
        <p:nvSpPr>
          <p:cNvPr id="15" name="Block Arc 3"/>
          <p:cNvSpPr/>
          <p:nvPr/>
        </p:nvSpPr>
        <p:spPr>
          <a:xfrm>
            <a:off x="1122591" y="1600085"/>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6" name="Block Arc 4"/>
          <p:cNvSpPr/>
          <p:nvPr/>
        </p:nvSpPr>
        <p:spPr>
          <a:xfrm>
            <a:off x="3462409" y="1600085"/>
            <a:ext cx="2530634" cy="2530636"/>
          </a:xfrm>
          <a:prstGeom prst="blockArc">
            <a:avLst>
              <a:gd name="adj1" fmla="val 10800000"/>
              <a:gd name="adj2" fmla="val 0"/>
              <a:gd name="adj3" fmla="val 7951"/>
            </a:avLst>
          </a:prstGeom>
          <a:solidFill>
            <a:srgbClr val="0971C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7" name="Block Arc 5"/>
          <p:cNvSpPr/>
          <p:nvPr/>
        </p:nvSpPr>
        <p:spPr>
          <a:xfrm>
            <a:off x="5802226" y="1600085"/>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8" name="Block Arc 3"/>
          <p:cNvSpPr/>
          <p:nvPr/>
        </p:nvSpPr>
        <p:spPr>
          <a:xfrm>
            <a:off x="3457691" y="3949153"/>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9" name="Block Arc 4"/>
          <p:cNvSpPr/>
          <p:nvPr/>
        </p:nvSpPr>
        <p:spPr>
          <a:xfrm>
            <a:off x="5797509" y="3949153"/>
            <a:ext cx="2530634" cy="2530636"/>
          </a:xfrm>
          <a:prstGeom prst="blockArc">
            <a:avLst>
              <a:gd name="adj1" fmla="val 10800000"/>
              <a:gd name="adj2" fmla="val 0"/>
              <a:gd name="adj3" fmla="val 7951"/>
            </a:avLst>
          </a:prstGeom>
          <a:solidFill>
            <a:srgbClr val="0971C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20" name="Block Arc 5"/>
          <p:cNvSpPr/>
          <p:nvPr/>
        </p:nvSpPr>
        <p:spPr>
          <a:xfrm>
            <a:off x="8137326" y="3949153"/>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pic>
        <p:nvPicPr>
          <p:cNvPr id="21" name="圖片 20"/>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877493" y="1997253"/>
            <a:ext cx="1020919" cy="1007660"/>
          </a:xfrm>
          <a:prstGeom prst="rect">
            <a:avLst/>
          </a:prstGeom>
        </p:spPr>
      </p:pic>
      <p:pic>
        <p:nvPicPr>
          <p:cNvPr id="22" name="圖片 21"/>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184579" y="1997253"/>
            <a:ext cx="1022392" cy="1007660"/>
          </a:xfrm>
          <a:prstGeom prst="rect">
            <a:avLst/>
          </a:prstGeom>
        </p:spPr>
      </p:pic>
      <p:pic>
        <p:nvPicPr>
          <p:cNvPr id="23" name="圖片 22"/>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547391" y="2001729"/>
            <a:ext cx="1022392" cy="1007660"/>
          </a:xfrm>
          <a:prstGeom prst="rect">
            <a:avLst/>
          </a:prstGeom>
        </p:spPr>
      </p:pic>
      <p:pic>
        <p:nvPicPr>
          <p:cNvPr id="24" name="圖片 23"/>
          <p:cNvPicPr>
            <a:picLocks noChangeAspect="1"/>
          </p:cNvPicPr>
          <p:nvPr/>
        </p:nvPicPr>
        <p:blipFill>
          <a:blip r:embed="rId5"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258396" y="4436771"/>
            <a:ext cx="886487" cy="873713"/>
          </a:xfrm>
          <a:prstGeom prst="rect">
            <a:avLst/>
          </a:prstGeom>
        </p:spPr>
      </p:pic>
      <p:pic>
        <p:nvPicPr>
          <p:cNvPr id="25" name="圖片 24"/>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92371" y="4409388"/>
            <a:ext cx="1022392" cy="1007660"/>
          </a:xfrm>
          <a:prstGeom prst="rect">
            <a:avLst/>
          </a:prstGeom>
        </p:spPr>
      </p:pic>
      <p:pic>
        <p:nvPicPr>
          <p:cNvPr id="26" name="圖片 25"/>
          <p:cNvPicPr>
            <a:picLocks noChangeAspect="1"/>
          </p:cNvPicPr>
          <p:nvPr/>
        </p:nvPicPr>
        <p:blipFill>
          <a:blip r:embed="rId7"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891431" y="4382425"/>
            <a:ext cx="1022392" cy="1007660"/>
          </a:xfrm>
          <a:prstGeom prst="rect">
            <a:avLst/>
          </a:prstGeom>
        </p:spPr>
      </p:pic>
    </p:spTree>
    <p:extLst>
      <p:ext uri="{BB962C8B-B14F-4D97-AF65-F5344CB8AC3E}">
        <p14:creationId xmlns:p14="http://schemas.microsoft.com/office/powerpoint/2010/main" val="31668445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a:extLst>
              <a:ext uri="{FF2B5EF4-FFF2-40B4-BE49-F238E27FC236}">
                <a16:creationId xmlns:a16="http://schemas.microsoft.com/office/drawing/2014/main" xmlns="" id="{689D67A5-7469-4F9E-8AAD-1E0F989721EA}"/>
              </a:ext>
            </a:extLst>
          </p:cNvPr>
          <p:cNvSpPr>
            <a:spLocks noGrp="1"/>
          </p:cNvSpPr>
          <p:nvPr>
            <p:ph type="body" sz="quarter" idx="11"/>
          </p:nvPr>
        </p:nvSpPr>
        <p:spPr/>
        <p:txBody>
          <a:bodyPr/>
          <a:lstStyle/>
          <a:p>
            <a:r>
              <a:rPr lang="zh-TW" altLang="en-US" dirty="0"/>
              <a:t>財務資訊</a:t>
            </a:r>
          </a:p>
        </p:txBody>
      </p:sp>
      <p:sp>
        <p:nvSpPr>
          <p:cNvPr id="6" name="內容版面配置區 5">
            <a:extLst>
              <a:ext uri="{FF2B5EF4-FFF2-40B4-BE49-F238E27FC236}">
                <a16:creationId xmlns:a16="http://schemas.microsoft.com/office/drawing/2014/main" xmlns="" id="{C0E16494-0704-4B5F-987F-D9FB519C14C0}"/>
              </a:ext>
            </a:extLst>
          </p:cNvPr>
          <p:cNvSpPr>
            <a:spLocks noGrp="1"/>
          </p:cNvSpPr>
          <p:nvPr>
            <p:ph sz="quarter" idx="12"/>
          </p:nvPr>
        </p:nvSpPr>
        <p:spPr/>
        <p:txBody>
          <a:bodyPr/>
          <a:lstStyle/>
          <a:p>
            <a:r>
              <a:rPr lang="en-US" altLang="zh-TW" dirty="0">
                <a:solidFill>
                  <a:schemeClr val="bg1"/>
                </a:solidFill>
              </a:rPr>
              <a:t>2021 Q3 Results</a:t>
            </a:r>
            <a:endParaRPr lang="zh-TW" altLang="en-US" dirty="0">
              <a:solidFill>
                <a:schemeClr val="bg1"/>
              </a:solidFill>
            </a:endParaRPr>
          </a:p>
        </p:txBody>
      </p:sp>
      <p:sp>
        <p:nvSpPr>
          <p:cNvPr id="9" name="文字版面配置區 8">
            <a:extLst>
              <a:ext uri="{FF2B5EF4-FFF2-40B4-BE49-F238E27FC236}">
                <a16:creationId xmlns:a16="http://schemas.microsoft.com/office/drawing/2014/main" xmlns="" id="{7EE53AF5-65ED-481C-95C7-7529E4957C12}"/>
              </a:ext>
            </a:extLst>
          </p:cNvPr>
          <p:cNvSpPr>
            <a:spLocks noGrp="1"/>
          </p:cNvSpPr>
          <p:nvPr>
            <p:ph type="body" sz="quarter" idx="13"/>
          </p:nvPr>
        </p:nvSpPr>
        <p:spPr/>
        <p:txBody>
          <a:bodyPr/>
          <a:lstStyle/>
          <a:p>
            <a:r>
              <a:rPr lang="en-US" altLang="zh-TW" dirty="0">
                <a:solidFill>
                  <a:srgbClr val="046EC4"/>
                </a:solidFill>
                <a:latin typeface="標楷體" pitchFamily="65" charset="-120"/>
              </a:rPr>
              <a:t>2</a:t>
            </a:r>
            <a:endParaRPr lang="zh-TW" altLang="en-US" dirty="0">
              <a:solidFill>
                <a:srgbClr val="046EC4"/>
              </a:solidFill>
              <a:latin typeface="標楷體" pitchFamily="65" charset="-120"/>
            </a:endParaRPr>
          </a:p>
        </p:txBody>
      </p:sp>
      <p:sp>
        <p:nvSpPr>
          <p:cNvPr id="10" name="投影片編號版面配置區 9">
            <a:extLst>
              <a:ext uri="{FF2B5EF4-FFF2-40B4-BE49-F238E27FC236}">
                <a16:creationId xmlns:a16="http://schemas.microsoft.com/office/drawing/2014/main" xmlns="" id="{EFCBC9E1-41FD-487E-B30D-95829BB36CBE}"/>
              </a:ext>
            </a:extLst>
          </p:cNvPr>
          <p:cNvSpPr>
            <a:spLocks noGrp="1"/>
          </p:cNvSpPr>
          <p:nvPr>
            <p:ph type="sldNum" sz="quarter" idx="10"/>
          </p:nvPr>
        </p:nvSpPr>
        <p:spPr/>
        <p:txBody>
          <a:bodyPr/>
          <a:lstStyle/>
          <a:p>
            <a:fld id="{17418524-6E3D-4C7D-825F-6BE45E2CD165}" type="slidenum">
              <a:rPr lang="zh-TW" altLang="en-US" smtClean="0">
                <a:latin typeface="標楷體" pitchFamily="65" charset="-120"/>
              </a:rPr>
              <a:pPr/>
              <a:t>6</a:t>
            </a:fld>
            <a:endParaRPr lang="zh-TW" altLang="en-US" dirty="0">
              <a:latin typeface="標楷體" pitchFamily="65" charset="-120"/>
            </a:endParaRPr>
          </a:p>
        </p:txBody>
      </p:sp>
    </p:spTree>
    <p:extLst>
      <p:ext uri="{BB962C8B-B14F-4D97-AF65-F5344CB8AC3E}">
        <p14:creationId xmlns:p14="http://schemas.microsoft.com/office/powerpoint/2010/main" val="836016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圖表 28"/>
          <p:cNvGraphicFramePr>
            <a:graphicFrameLocks/>
          </p:cNvGraphicFramePr>
          <p:nvPr>
            <p:extLst>
              <p:ext uri="{D42A27DB-BD31-4B8C-83A1-F6EECF244321}">
                <p14:modId xmlns:p14="http://schemas.microsoft.com/office/powerpoint/2010/main" val="2505681897"/>
              </p:ext>
            </p:extLst>
          </p:nvPr>
        </p:nvGraphicFramePr>
        <p:xfrm>
          <a:off x="6123623" y="2334793"/>
          <a:ext cx="5844540" cy="4643056"/>
        </p:xfrm>
        <a:graphic>
          <a:graphicData uri="http://schemas.openxmlformats.org/drawingml/2006/chart">
            <c:chart xmlns:c="http://schemas.openxmlformats.org/drawingml/2006/chart" xmlns:r="http://schemas.openxmlformats.org/officeDocument/2006/relationships" r:id="rId2"/>
          </a:graphicData>
        </a:graphic>
      </p:graphicFrame>
      <p:sp>
        <p:nvSpPr>
          <p:cNvPr id="17" name="標題 4">
            <a:extLst>
              <a:ext uri="{FF2B5EF4-FFF2-40B4-BE49-F238E27FC236}">
                <a16:creationId xmlns="" xmlns:a16="http://schemas.microsoft.com/office/drawing/2014/main" id="{EEFF3F79-3BEB-437E-B84B-F44035EAA7CF}"/>
              </a:ext>
            </a:extLst>
          </p:cNvPr>
          <p:cNvSpPr>
            <a:spLocks noGrp="1"/>
          </p:cNvSpPr>
          <p:nvPr>
            <p:ph type="title"/>
          </p:nvPr>
        </p:nvSpPr>
        <p:spPr>
          <a:xfrm>
            <a:off x="806400" y="547200"/>
            <a:ext cx="9000000" cy="464394"/>
          </a:xfrm>
          <a:prstGeom prst="rect">
            <a:avLst/>
          </a:prstGeom>
        </p:spPr>
        <p:txBody>
          <a:bodyPr/>
          <a:lstStyle/>
          <a:p>
            <a:r>
              <a:rPr lang="zh-TW" altLang="en-US" dirty="0"/>
              <a:t>財務</a:t>
            </a:r>
            <a:r>
              <a:rPr lang="zh-TW" altLang="en-US" dirty="0" smtClean="0"/>
              <a:t>資訊</a:t>
            </a:r>
            <a:r>
              <a:rPr lang="en-US" altLang="zh-TW" dirty="0">
                <a:latin typeface="標楷體" pitchFamily="65" charset="-120"/>
              </a:rPr>
              <a:t>-</a:t>
            </a:r>
            <a:r>
              <a:rPr lang="zh-TW" altLang="en-US" dirty="0" smtClean="0"/>
              <a:t>合併</a:t>
            </a:r>
            <a:r>
              <a:rPr lang="zh-TW" altLang="en-US" dirty="0"/>
              <a:t>營業收入</a:t>
            </a:r>
          </a:p>
        </p:txBody>
      </p:sp>
      <p:sp>
        <p:nvSpPr>
          <p:cNvPr id="18" name="Google Shape;186;p3"/>
          <p:cNvSpPr/>
          <p:nvPr/>
        </p:nvSpPr>
        <p:spPr>
          <a:xfrm>
            <a:off x="7040597" y="3658224"/>
            <a:ext cx="5151403" cy="412893"/>
          </a:xfrm>
          <a:prstGeom prst="rect">
            <a:avLst/>
          </a:prstGeom>
          <a:noFill/>
          <a:ln>
            <a:noFill/>
          </a:ln>
        </p:spPr>
        <p:txBody>
          <a:bodyPr spcFirstLastPara="1" wrap="square" lIns="91425" tIns="45700" rIns="91425" bIns="45700" anchor="t" anchorCtr="0">
            <a:spAutoFit/>
          </a:bodyPr>
          <a:lstStyle/>
          <a:p>
            <a:pPr marL="0" marR="0" lvl="0" indent="0" rtl="0">
              <a:lnSpc>
                <a:spcPts val="2500"/>
              </a:lnSpc>
              <a:spcBef>
                <a:spcPts val="0"/>
              </a:spcBef>
              <a:spcAft>
                <a:spcPts val="0"/>
              </a:spcAft>
              <a:buNone/>
            </a:pPr>
            <a:endParaRPr lang="zh-TW" altLang="en-US" sz="2400" spc="500" dirty="0">
              <a:solidFill>
                <a:srgbClr val="00437A"/>
              </a:solidFill>
              <a:effectLst>
                <a:outerShdw blurRad="50800" dist="38100" dir="2700000" algn="ctr" rotWithShape="0">
                  <a:schemeClr val="bg1">
                    <a:lumMod val="50000"/>
                    <a:alpha val="8000"/>
                  </a:schemeClr>
                </a:outerShdw>
              </a:effectLst>
              <a:latin typeface="標楷體" panose="02010601000101010101" pitchFamily="65" charset="-120"/>
              <a:ea typeface="標楷體" panose="02010601000101010101" pitchFamily="65" charset="-120"/>
              <a:cs typeface="Nirmala UI" panose="020B0502040204020203" pitchFamily="34" charset="0"/>
            </a:endParaRPr>
          </a:p>
        </p:txBody>
      </p:sp>
      <p:sp>
        <p:nvSpPr>
          <p:cNvPr id="19" name="Google Shape;186;p3"/>
          <p:cNvSpPr/>
          <p:nvPr/>
        </p:nvSpPr>
        <p:spPr>
          <a:xfrm>
            <a:off x="216552" y="1076101"/>
            <a:ext cx="4666823" cy="464189"/>
          </a:xfrm>
          <a:prstGeom prst="rect">
            <a:avLst/>
          </a:prstGeom>
          <a:noFill/>
          <a:ln>
            <a:noFill/>
          </a:ln>
        </p:spPr>
        <p:txBody>
          <a:bodyPr spcFirstLastPara="1" wrap="square" lIns="91425" tIns="45700" rIns="91425" bIns="45700" anchor="ctr" anchorCtr="0">
            <a:spAutoFit/>
          </a:bodyPr>
          <a:lstStyle/>
          <a:p>
            <a:pPr marL="0" marR="0" lvl="0" indent="0" rtl="0">
              <a:lnSpc>
                <a:spcPts val="2880"/>
              </a:lnSpc>
              <a:spcBef>
                <a:spcPts val="0"/>
              </a:spcBef>
              <a:spcAft>
                <a:spcPts val="0"/>
              </a:spcAft>
              <a:buNone/>
            </a:pP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單位</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新台幣千元</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endPar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endParaRPr>
          </a:p>
        </p:txBody>
      </p:sp>
      <p:grpSp>
        <p:nvGrpSpPr>
          <p:cNvPr id="20" name="群組 19">
            <a:extLst>
              <a:ext uri="{FF2B5EF4-FFF2-40B4-BE49-F238E27FC236}">
                <a16:creationId xmlns="" xmlns:a16="http://schemas.microsoft.com/office/drawing/2014/main" id="{414FAC6E-0783-4F50-962C-2E9A01A89586}"/>
              </a:ext>
            </a:extLst>
          </p:cNvPr>
          <p:cNvGrpSpPr/>
          <p:nvPr/>
        </p:nvGrpSpPr>
        <p:grpSpPr>
          <a:xfrm>
            <a:off x="216552" y="1535152"/>
            <a:ext cx="11169905" cy="799641"/>
            <a:chOff x="1980043" y="1758397"/>
            <a:chExt cx="8260015" cy="779986"/>
          </a:xfrm>
        </p:grpSpPr>
        <p:sp>
          <p:nvSpPr>
            <p:cNvPr id="21" name="左中括弧 20">
              <a:extLst>
                <a:ext uri="{FF2B5EF4-FFF2-40B4-BE49-F238E27FC236}">
                  <a16:creationId xmlns="" xmlns:a16="http://schemas.microsoft.com/office/drawing/2014/main" id="{A51527A4-E2E5-4949-AE35-BE9D450DC2D0}"/>
                </a:ext>
              </a:extLst>
            </p:cNvPr>
            <p:cNvSpPr/>
            <p:nvPr userDrawn="1"/>
          </p:nvSpPr>
          <p:spPr>
            <a:xfrm rot="5400000">
              <a:off x="4589184" y="1146927"/>
              <a:ext cx="144782" cy="2638129"/>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rgbClr val="00437A"/>
                </a:solidFill>
                <a:latin typeface="標楷體" panose="02010601000101010101" pitchFamily="65" charset="-120"/>
                <a:ea typeface="標楷體" panose="02010601000101010101" pitchFamily="65" charset="-120"/>
              </a:endParaRPr>
            </a:p>
          </p:txBody>
        </p:sp>
        <p:sp>
          <p:nvSpPr>
            <p:cNvPr id="22" name="文字方塊 21">
              <a:extLst>
                <a:ext uri="{FF2B5EF4-FFF2-40B4-BE49-F238E27FC236}">
                  <a16:creationId xmlns="" xmlns:a16="http://schemas.microsoft.com/office/drawing/2014/main" id="{58E270F0-B9AE-4031-A20A-608E3274A7DE}"/>
                </a:ext>
              </a:extLst>
            </p:cNvPr>
            <p:cNvSpPr txBox="1"/>
            <p:nvPr userDrawn="1"/>
          </p:nvSpPr>
          <p:spPr>
            <a:xfrm>
              <a:off x="1980043" y="1826323"/>
              <a:ext cx="3023834" cy="390275"/>
            </a:xfrm>
            <a:prstGeom prst="rect">
              <a:avLst/>
            </a:prstGeom>
            <a:noFill/>
            <a:ln>
              <a:noFill/>
            </a:ln>
          </p:spPr>
          <p:txBody>
            <a:bodyPr wrap="square" rtlCol="0">
              <a:spAutoFit/>
            </a:bodyPr>
            <a:lstStyle/>
            <a:p>
              <a:pPr algn="ctr"/>
              <a:r>
                <a:rPr lang="zh-TW" altLang="en-US" sz="2000" b="1" spc="100" dirty="0" smtClean="0">
                  <a:solidFill>
                    <a:srgbClr val="00437A"/>
                  </a:solidFill>
                  <a:latin typeface="標楷體" panose="02010601000101010101" pitchFamily="65" charset="-120"/>
                  <a:ea typeface="標楷體" panose="02010601000101010101" pitchFamily="65" charset="-120"/>
                </a:rPr>
                <a:t>        </a:t>
              </a:r>
              <a:r>
                <a:rPr lang="en-US" altLang="zh-TW" sz="2000" b="1" spc="100" dirty="0" err="1" smtClean="0">
                  <a:solidFill>
                    <a:srgbClr val="00437A"/>
                  </a:solidFill>
                  <a:latin typeface="標楷體" panose="02010601000101010101" pitchFamily="65" charset="-120"/>
                  <a:ea typeface="標楷體" panose="02010601000101010101" pitchFamily="65" charset="-120"/>
                </a:rPr>
                <a:t>YoY</a:t>
              </a:r>
              <a:r>
                <a:rPr lang="en-US" altLang="zh-TW" sz="2000" b="1" spc="100" dirty="0" smtClean="0">
                  <a:solidFill>
                    <a:srgbClr val="00437A"/>
                  </a:solidFill>
                  <a:latin typeface="標楷體" panose="02010601000101010101" pitchFamily="65" charset="-120"/>
                  <a:ea typeface="標楷體" panose="02010601000101010101" pitchFamily="65" charset="-120"/>
                </a:rPr>
                <a:t> +21.47%</a:t>
              </a:r>
              <a:endParaRPr lang="zh-TW" altLang="en-US" sz="2000" b="1" spc="100" dirty="0">
                <a:solidFill>
                  <a:srgbClr val="00437A"/>
                </a:solidFill>
                <a:latin typeface="標楷體" panose="02010601000101010101" pitchFamily="65" charset="-120"/>
                <a:ea typeface="標楷體" panose="02010601000101010101" pitchFamily="65" charset="-120"/>
              </a:endParaRPr>
            </a:p>
          </p:txBody>
        </p:sp>
        <p:sp>
          <p:nvSpPr>
            <p:cNvPr id="23" name="左中括弧 22">
              <a:extLst>
                <a:ext uri="{FF2B5EF4-FFF2-40B4-BE49-F238E27FC236}">
                  <a16:creationId xmlns="" xmlns:a16="http://schemas.microsoft.com/office/drawing/2014/main" id="{701337C7-345B-4BF6-A97A-49EBAC84FA72}"/>
                </a:ext>
              </a:extLst>
            </p:cNvPr>
            <p:cNvSpPr/>
            <p:nvPr userDrawn="1"/>
          </p:nvSpPr>
          <p:spPr>
            <a:xfrm rot="5400000">
              <a:off x="5234423" y="1497243"/>
              <a:ext cx="144780" cy="1583490"/>
            </a:xfrm>
            <a:prstGeom prst="leftBracket">
              <a:avLst>
                <a:gd name="adj" fmla="val 6192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rgbClr val="FF0000"/>
                </a:solidFill>
                <a:latin typeface="標楷體" panose="02010601000101010101" pitchFamily="65" charset="-120"/>
                <a:ea typeface="標楷體" panose="02010601000101010101" pitchFamily="65" charset="-120"/>
              </a:endParaRPr>
            </a:p>
          </p:txBody>
        </p:sp>
        <p:sp>
          <p:nvSpPr>
            <p:cNvPr id="24" name="文字方塊 23">
              <a:extLst>
                <a:ext uri="{FF2B5EF4-FFF2-40B4-BE49-F238E27FC236}">
                  <a16:creationId xmlns="" xmlns:a16="http://schemas.microsoft.com/office/drawing/2014/main" id="{49CE7233-A9D1-4FC9-80D8-E72D637068F3}"/>
                </a:ext>
              </a:extLst>
            </p:cNvPr>
            <p:cNvSpPr txBox="1"/>
            <p:nvPr userDrawn="1"/>
          </p:nvSpPr>
          <p:spPr>
            <a:xfrm>
              <a:off x="4152470" y="1758397"/>
              <a:ext cx="1968989" cy="390276"/>
            </a:xfrm>
            <a:prstGeom prst="rect">
              <a:avLst/>
            </a:prstGeom>
            <a:noFill/>
            <a:ln>
              <a:noFill/>
            </a:ln>
          </p:spPr>
          <p:txBody>
            <a:bodyPr wrap="square" rtlCol="0">
              <a:spAutoFit/>
            </a:bodyPr>
            <a:lstStyle/>
            <a:p>
              <a:pPr algn="ctr"/>
              <a:r>
                <a:rPr lang="zh-TW" altLang="en-US" sz="2000" b="1" spc="100" dirty="0" smtClean="0">
                  <a:solidFill>
                    <a:srgbClr val="FF0000"/>
                  </a:solidFill>
                  <a:latin typeface="標楷體" panose="02010601000101010101" pitchFamily="65" charset="-120"/>
                  <a:ea typeface="標楷體" panose="02010601000101010101" pitchFamily="65" charset="-120"/>
                </a:rPr>
                <a:t>    </a:t>
              </a:r>
              <a:r>
                <a:rPr lang="en-US" altLang="zh-TW" sz="2000" b="1" spc="100" dirty="0" err="1" smtClean="0">
                  <a:solidFill>
                    <a:srgbClr val="FF0000"/>
                  </a:solidFill>
                  <a:latin typeface="標楷體" panose="02010601000101010101" pitchFamily="65" charset="-120"/>
                  <a:ea typeface="標楷體" panose="02010601000101010101" pitchFamily="65" charset="-120"/>
                </a:rPr>
                <a:t>QoQ</a:t>
              </a:r>
              <a:r>
                <a:rPr lang="en-US" altLang="zh-TW" sz="2000" b="1" spc="100" dirty="0" smtClean="0">
                  <a:solidFill>
                    <a:srgbClr val="FF0000"/>
                  </a:solidFill>
                  <a:latin typeface="標楷體" panose="02010601000101010101" pitchFamily="65" charset="-120"/>
                  <a:ea typeface="標楷體" panose="02010601000101010101" pitchFamily="65" charset="-120"/>
                </a:rPr>
                <a:t> +12.73%</a:t>
              </a:r>
              <a:endParaRPr lang="zh-TW" altLang="en-US" sz="2000" b="1" spc="100" dirty="0">
                <a:solidFill>
                  <a:srgbClr val="FF0000"/>
                </a:solidFill>
                <a:latin typeface="標楷體" panose="02010601000101010101" pitchFamily="65" charset="-120"/>
                <a:ea typeface="標楷體" panose="02010601000101010101" pitchFamily="65" charset="-120"/>
              </a:endParaRPr>
            </a:p>
          </p:txBody>
        </p:sp>
        <p:sp>
          <p:nvSpPr>
            <p:cNvPr id="25" name="左中括弧 24">
              <a:extLst>
                <a:ext uri="{FF2B5EF4-FFF2-40B4-BE49-F238E27FC236}">
                  <a16:creationId xmlns="" xmlns:a16="http://schemas.microsoft.com/office/drawing/2014/main" id="{60229615-3668-4517-B1AF-46AC82F36A18}"/>
                </a:ext>
              </a:extLst>
            </p:cNvPr>
            <p:cNvSpPr/>
            <p:nvPr userDrawn="1"/>
          </p:nvSpPr>
          <p:spPr>
            <a:xfrm rot="5400000">
              <a:off x="9079788" y="1629145"/>
              <a:ext cx="144780" cy="1583490"/>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rgbClr val="00437A"/>
                </a:solidFill>
                <a:latin typeface="標楷體" panose="02010601000101010101" pitchFamily="65" charset="-120"/>
                <a:ea typeface="標楷體" panose="02010601000101010101" pitchFamily="65" charset="-120"/>
              </a:endParaRPr>
            </a:p>
          </p:txBody>
        </p:sp>
        <p:sp>
          <p:nvSpPr>
            <p:cNvPr id="26" name="文字方塊 25">
              <a:extLst>
                <a:ext uri="{FF2B5EF4-FFF2-40B4-BE49-F238E27FC236}">
                  <a16:creationId xmlns="" xmlns:a16="http://schemas.microsoft.com/office/drawing/2014/main" id="{F3BC1932-4E30-4A9E-AE0A-A51248520924}"/>
                </a:ext>
              </a:extLst>
            </p:cNvPr>
            <p:cNvSpPr txBox="1"/>
            <p:nvPr userDrawn="1"/>
          </p:nvSpPr>
          <p:spPr>
            <a:xfrm>
              <a:off x="7681124" y="1830055"/>
              <a:ext cx="2558934" cy="390275"/>
            </a:xfrm>
            <a:prstGeom prst="rect">
              <a:avLst/>
            </a:prstGeom>
            <a:noFill/>
            <a:ln>
              <a:noFill/>
            </a:ln>
          </p:spPr>
          <p:txBody>
            <a:bodyPr wrap="square" rtlCol="0">
              <a:spAutoFit/>
            </a:bodyPr>
            <a:lstStyle/>
            <a:p>
              <a:pPr algn="ctr"/>
              <a:r>
                <a:rPr lang="zh-TW" altLang="en-US" sz="2000" b="1" spc="100" dirty="0" smtClean="0">
                  <a:solidFill>
                    <a:srgbClr val="00437A"/>
                  </a:solidFill>
                  <a:latin typeface="標楷體" panose="02010601000101010101" pitchFamily="65" charset="-120"/>
                  <a:ea typeface="標楷體" panose="02010601000101010101" pitchFamily="65" charset="-120"/>
                </a:rPr>
                <a:t>   </a:t>
              </a:r>
              <a:r>
                <a:rPr lang="en-US" altLang="zh-TW" sz="2000" b="1" spc="100" dirty="0" err="1" smtClean="0">
                  <a:solidFill>
                    <a:srgbClr val="00437A"/>
                  </a:solidFill>
                  <a:latin typeface="標楷體" panose="02010601000101010101" pitchFamily="65" charset="-120"/>
                  <a:ea typeface="標楷體" panose="02010601000101010101" pitchFamily="65" charset="-120"/>
                </a:rPr>
                <a:t>YoY</a:t>
              </a:r>
              <a:r>
                <a:rPr lang="en-US" altLang="zh-TW" sz="2000" b="1" spc="100" dirty="0" smtClean="0">
                  <a:solidFill>
                    <a:srgbClr val="00437A"/>
                  </a:solidFill>
                  <a:latin typeface="標楷體" panose="02010601000101010101" pitchFamily="65" charset="-120"/>
                  <a:ea typeface="標楷體" panose="02010601000101010101" pitchFamily="65" charset="-120"/>
                </a:rPr>
                <a:t> +21.43%</a:t>
              </a:r>
              <a:endParaRPr lang="zh-TW" altLang="en-US" sz="2000" b="1" spc="100" dirty="0">
                <a:solidFill>
                  <a:srgbClr val="00437A"/>
                </a:solidFill>
                <a:latin typeface="標楷體" panose="02010601000101010101" pitchFamily="65" charset="-120"/>
                <a:ea typeface="標楷體" panose="02010601000101010101" pitchFamily="65" charset="-120"/>
              </a:endParaRPr>
            </a:p>
          </p:txBody>
        </p:sp>
      </p:grpSp>
      <p:sp>
        <p:nvSpPr>
          <p:cNvPr id="27" name="投影片編號版面配置區 5">
            <a:extLst>
              <a:ext uri="{FF2B5EF4-FFF2-40B4-BE49-F238E27FC236}">
                <a16:creationId xmlns="" xmlns:a16="http://schemas.microsoft.com/office/drawing/2014/main" id="{164F1CB1-DFB0-4407-BD4C-C0A6DE5B3EC9}"/>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7</a:t>
            </a:fld>
            <a:endParaRPr lang="zh-TW" altLang="en-US" dirty="0">
              <a:latin typeface="標楷體" pitchFamily="65" charset="-120"/>
            </a:endParaRPr>
          </a:p>
        </p:txBody>
      </p:sp>
      <p:graphicFrame>
        <p:nvGraphicFramePr>
          <p:cNvPr id="28" name="圖表 27"/>
          <p:cNvGraphicFramePr>
            <a:graphicFrameLocks/>
          </p:cNvGraphicFramePr>
          <p:nvPr>
            <p:extLst>
              <p:ext uri="{D42A27DB-BD31-4B8C-83A1-F6EECF244321}">
                <p14:modId xmlns:p14="http://schemas.microsoft.com/office/powerpoint/2010/main" val="1905508000"/>
              </p:ext>
            </p:extLst>
          </p:nvPr>
        </p:nvGraphicFramePr>
        <p:xfrm>
          <a:off x="301842" y="2214339"/>
          <a:ext cx="5726096" cy="44642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419059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圖表 24"/>
          <p:cNvGraphicFramePr>
            <a:graphicFrameLocks/>
          </p:cNvGraphicFramePr>
          <p:nvPr>
            <p:extLst>
              <p:ext uri="{D42A27DB-BD31-4B8C-83A1-F6EECF244321}">
                <p14:modId xmlns:p14="http://schemas.microsoft.com/office/powerpoint/2010/main" val="3396702073"/>
              </p:ext>
            </p:extLst>
          </p:nvPr>
        </p:nvGraphicFramePr>
        <p:xfrm>
          <a:off x="6555164" y="2218786"/>
          <a:ext cx="5413000" cy="4639213"/>
        </p:xfrm>
        <a:graphic>
          <a:graphicData uri="http://schemas.openxmlformats.org/drawingml/2006/chart">
            <c:chart xmlns:c="http://schemas.openxmlformats.org/drawingml/2006/chart" xmlns:r="http://schemas.openxmlformats.org/officeDocument/2006/relationships" r:id="rId2"/>
          </a:graphicData>
        </a:graphic>
      </p:graphicFrame>
      <p:sp>
        <p:nvSpPr>
          <p:cNvPr id="15" name="標題 12">
            <a:extLst>
              <a:ext uri="{FF2B5EF4-FFF2-40B4-BE49-F238E27FC236}">
                <a16:creationId xmlns="" xmlns:a16="http://schemas.microsoft.com/office/drawing/2014/main" id="{90FE1D0E-E20A-46B3-90B9-0E83E9A2E4D9}"/>
              </a:ext>
            </a:extLst>
          </p:cNvPr>
          <p:cNvSpPr>
            <a:spLocks noGrp="1"/>
          </p:cNvSpPr>
          <p:nvPr>
            <p:ph type="title"/>
          </p:nvPr>
        </p:nvSpPr>
        <p:spPr>
          <a:xfrm>
            <a:off x="806400" y="547200"/>
            <a:ext cx="9000000" cy="464394"/>
          </a:xfrm>
          <a:prstGeom prst="rect">
            <a:avLst/>
          </a:prstGeom>
        </p:spPr>
        <p:txBody>
          <a:bodyPr/>
          <a:lstStyle/>
          <a:p>
            <a:r>
              <a:rPr lang="zh-TW" altLang="en-US" dirty="0"/>
              <a:t>財務</a:t>
            </a:r>
            <a:r>
              <a:rPr lang="zh-TW" altLang="en-US" dirty="0" smtClean="0"/>
              <a:t>資訊</a:t>
            </a:r>
            <a:r>
              <a:rPr lang="en-US" altLang="zh-TW" dirty="0">
                <a:latin typeface="標楷體" pitchFamily="65" charset="-120"/>
              </a:rPr>
              <a:t>-</a:t>
            </a:r>
            <a:r>
              <a:rPr lang="zh-TW" altLang="en-US" dirty="0" smtClean="0"/>
              <a:t>合併</a:t>
            </a:r>
            <a:r>
              <a:rPr lang="zh-TW" altLang="en-US" dirty="0"/>
              <a:t>營業毛利率</a:t>
            </a:r>
          </a:p>
        </p:txBody>
      </p:sp>
      <p:grpSp>
        <p:nvGrpSpPr>
          <p:cNvPr id="16" name="群組 15">
            <a:extLst>
              <a:ext uri="{FF2B5EF4-FFF2-40B4-BE49-F238E27FC236}">
                <a16:creationId xmlns="" xmlns:a16="http://schemas.microsoft.com/office/drawing/2014/main" id="{B405EDDD-B92E-442F-B879-7F59475F95FA}"/>
              </a:ext>
            </a:extLst>
          </p:cNvPr>
          <p:cNvGrpSpPr/>
          <p:nvPr/>
        </p:nvGrpSpPr>
        <p:grpSpPr>
          <a:xfrm>
            <a:off x="1135189" y="1307672"/>
            <a:ext cx="9772261" cy="875600"/>
            <a:chOff x="2050874" y="1706177"/>
            <a:chExt cx="7609065" cy="859494"/>
          </a:xfrm>
        </p:grpSpPr>
        <p:sp>
          <p:nvSpPr>
            <p:cNvPr id="17" name="左中括弧 16">
              <a:extLst>
                <a:ext uri="{FF2B5EF4-FFF2-40B4-BE49-F238E27FC236}">
                  <a16:creationId xmlns="" xmlns:a16="http://schemas.microsoft.com/office/drawing/2014/main" id="{67F235F5-AF5F-46F8-B5FF-AAB652ECF407}"/>
                </a:ext>
              </a:extLst>
            </p:cNvPr>
            <p:cNvSpPr/>
            <p:nvPr userDrawn="1"/>
          </p:nvSpPr>
          <p:spPr>
            <a:xfrm rot="5400000">
              <a:off x="8678597" y="1724002"/>
              <a:ext cx="144782" cy="1538556"/>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000">
                <a:solidFill>
                  <a:srgbClr val="00437A"/>
                </a:solidFill>
                <a:latin typeface="標楷體" panose="02010601000101010101" pitchFamily="65" charset="-120"/>
                <a:ea typeface="標楷體" panose="02010601000101010101" pitchFamily="65" charset="-120"/>
              </a:endParaRPr>
            </a:p>
          </p:txBody>
        </p:sp>
        <p:sp>
          <p:nvSpPr>
            <p:cNvPr id="18" name="文字方塊 17">
              <a:extLst>
                <a:ext uri="{FF2B5EF4-FFF2-40B4-BE49-F238E27FC236}">
                  <a16:creationId xmlns="" xmlns:a16="http://schemas.microsoft.com/office/drawing/2014/main" id="{7F58EFFD-81A8-4F5B-9D13-6B7A5ABA9D69}"/>
                </a:ext>
              </a:extLst>
            </p:cNvPr>
            <p:cNvSpPr txBox="1"/>
            <p:nvPr userDrawn="1"/>
          </p:nvSpPr>
          <p:spPr>
            <a:xfrm>
              <a:off x="8073779" y="1906232"/>
              <a:ext cx="1586160" cy="400110"/>
            </a:xfrm>
            <a:prstGeom prst="rect">
              <a:avLst/>
            </a:prstGeom>
            <a:noFill/>
            <a:ln>
              <a:noFill/>
            </a:ln>
          </p:spPr>
          <p:txBody>
            <a:bodyPr wrap="square" rtlCol="0">
              <a:spAutoFit/>
            </a:bodyPr>
            <a:lstStyle/>
            <a:p>
              <a:pPr algn="ctr"/>
              <a:r>
                <a:rPr lang="en-US" altLang="zh-TW" sz="2000" b="1" spc="100" dirty="0" err="1">
                  <a:solidFill>
                    <a:srgbClr val="00437A"/>
                  </a:solidFill>
                  <a:latin typeface="標楷體" panose="02010601000101010101" pitchFamily="65" charset="-120"/>
                  <a:ea typeface="標楷體" panose="02010601000101010101" pitchFamily="65" charset="-120"/>
                </a:rPr>
                <a:t>YoY</a:t>
              </a:r>
              <a:r>
                <a:rPr lang="en-US" altLang="zh-TW" sz="2000" b="1" spc="100" dirty="0">
                  <a:solidFill>
                    <a:srgbClr val="00437A"/>
                  </a:solidFill>
                  <a:latin typeface="標楷體" panose="02010601000101010101" pitchFamily="65" charset="-120"/>
                  <a:ea typeface="標楷體" panose="02010601000101010101" pitchFamily="65" charset="-120"/>
                </a:rPr>
                <a:t> </a:t>
              </a:r>
              <a:r>
                <a:rPr lang="en-US" altLang="zh-TW" sz="2000" b="1" spc="100" dirty="0" smtClean="0">
                  <a:solidFill>
                    <a:srgbClr val="00437A"/>
                  </a:solidFill>
                  <a:latin typeface="標楷體" panose="02010601000101010101" pitchFamily="65" charset="-120"/>
                  <a:ea typeface="標楷體" panose="02010601000101010101" pitchFamily="65" charset="-120"/>
                </a:rPr>
                <a:t>+0.9pt</a:t>
              </a:r>
              <a:endParaRPr lang="zh-TW" altLang="en-US" sz="2000" b="1" spc="100" dirty="0">
                <a:solidFill>
                  <a:srgbClr val="00437A"/>
                </a:solidFill>
                <a:latin typeface="標楷體" panose="02010601000101010101" pitchFamily="65" charset="-120"/>
                <a:ea typeface="標楷體" panose="02010601000101010101" pitchFamily="65" charset="-120"/>
              </a:endParaRPr>
            </a:p>
          </p:txBody>
        </p:sp>
        <p:sp>
          <p:nvSpPr>
            <p:cNvPr id="19" name="文字方塊 18">
              <a:extLst>
                <a:ext uri="{FF2B5EF4-FFF2-40B4-BE49-F238E27FC236}">
                  <a16:creationId xmlns="" xmlns:a16="http://schemas.microsoft.com/office/drawing/2014/main" id="{9611E884-93B6-4FB3-ADB1-5430E92547BB}"/>
                </a:ext>
              </a:extLst>
            </p:cNvPr>
            <p:cNvSpPr txBox="1"/>
            <p:nvPr userDrawn="1"/>
          </p:nvSpPr>
          <p:spPr>
            <a:xfrm>
              <a:off x="2050874" y="1847370"/>
              <a:ext cx="2736303" cy="400110"/>
            </a:xfrm>
            <a:prstGeom prst="rect">
              <a:avLst/>
            </a:prstGeom>
            <a:noFill/>
            <a:ln>
              <a:noFill/>
            </a:ln>
          </p:spPr>
          <p:txBody>
            <a:bodyPr wrap="square" rtlCol="0">
              <a:spAutoFit/>
            </a:bodyPr>
            <a:lstStyle/>
            <a:p>
              <a:pPr algn="ctr"/>
              <a:r>
                <a:rPr lang="en-US" altLang="zh-TW" sz="2000" b="1" spc="100" dirty="0" smtClean="0">
                  <a:solidFill>
                    <a:srgbClr val="00437A"/>
                  </a:solidFill>
                  <a:effectLst/>
                  <a:latin typeface="標楷體" panose="02010601000101010101" pitchFamily="65" charset="-120"/>
                  <a:ea typeface="標楷體" panose="02010601000101010101" pitchFamily="65" charset="-120"/>
                </a:rPr>
                <a:t>YoY+2.35pt</a:t>
              </a:r>
              <a:endParaRPr lang="zh-TW" altLang="en-US" sz="2000" b="1" spc="100" dirty="0">
                <a:solidFill>
                  <a:srgbClr val="00437A"/>
                </a:solidFill>
                <a:effectLst/>
                <a:latin typeface="標楷體" panose="02010601000101010101" pitchFamily="65" charset="-120"/>
                <a:ea typeface="標楷體" panose="02010601000101010101" pitchFamily="65" charset="-120"/>
              </a:endParaRPr>
            </a:p>
          </p:txBody>
        </p:sp>
        <p:sp>
          <p:nvSpPr>
            <p:cNvPr id="20" name="左中括弧 19">
              <a:extLst>
                <a:ext uri="{FF2B5EF4-FFF2-40B4-BE49-F238E27FC236}">
                  <a16:creationId xmlns="" xmlns:a16="http://schemas.microsoft.com/office/drawing/2014/main" id="{5C148A6A-AA10-4E15-A34F-EE2ECC31A70E}"/>
                </a:ext>
              </a:extLst>
            </p:cNvPr>
            <p:cNvSpPr/>
            <p:nvPr userDrawn="1"/>
          </p:nvSpPr>
          <p:spPr>
            <a:xfrm rot="5400000">
              <a:off x="4871825" y="1484745"/>
              <a:ext cx="144780" cy="1583490"/>
            </a:xfrm>
            <a:prstGeom prst="leftBracket">
              <a:avLst>
                <a:gd name="adj" fmla="val 6192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000">
                <a:solidFill>
                  <a:schemeClr val="tx1">
                    <a:lumMod val="85000"/>
                    <a:lumOff val="15000"/>
                  </a:schemeClr>
                </a:solidFill>
                <a:latin typeface="標楷體" panose="02010601000101010101" pitchFamily="65" charset="-120"/>
                <a:ea typeface="標楷體" panose="02010601000101010101" pitchFamily="65" charset="-120"/>
              </a:endParaRPr>
            </a:p>
          </p:txBody>
        </p:sp>
        <p:sp>
          <p:nvSpPr>
            <p:cNvPr id="21" name="文字方塊 20">
              <a:extLst>
                <a:ext uri="{FF2B5EF4-FFF2-40B4-BE49-F238E27FC236}">
                  <a16:creationId xmlns="" xmlns:a16="http://schemas.microsoft.com/office/drawing/2014/main" id="{93C51FDE-DACF-41BB-825D-A47F707FCFF3}"/>
                </a:ext>
              </a:extLst>
            </p:cNvPr>
            <p:cNvSpPr txBox="1"/>
            <p:nvPr userDrawn="1"/>
          </p:nvSpPr>
          <p:spPr>
            <a:xfrm>
              <a:off x="4152470" y="1706177"/>
              <a:ext cx="2118608" cy="400110"/>
            </a:xfrm>
            <a:prstGeom prst="rect">
              <a:avLst/>
            </a:prstGeom>
            <a:noFill/>
            <a:ln>
              <a:noFill/>
            </a:ln>
          </p:spPr>
          <p:txBody>
            <a:bodyPr wrap="square" rtlCol="0">
              <a:spAutoFit/>
            </a:bodyPr>
            <a:lstStyle/>
            <a:p>
              <a:pPr algn="ctr"/>
              <a:r>
                <a:rPr lang="en-US" altLang="zh-TW" sz="2000" b="1" spc="100" dirty="0" err="1">
                  <a:solidFill>
                    <a:srgbClr val="FF0000"/>
                  </a:solidFill>
                  <a:latin typeface="標楷體" panose="02010601000101010101" pitchFamily="65" charset="-120"/>
                  <a:ea typeface="標楷體" panose="02010601000101010101" pitchFamily="65" charset="-120"/>
                </a:rPr>
                <a:t>QoQ</a:t>
              </a:r>
              <a:r>
                <a:rPr lang="en-US" altLang="zh-TW" sz="2000" b="1" spc="100" dirty="0">
                  <a:solidFill>
                    <a:srgbClr val="FF0000"/>
                  </a:solidFill>
                  <a:latin typeface="標楷體" panose="02010601000101010101" pitchFamily="65" charset="-120"/>
                  <a:ea typeface="標楷體" panose="02010601000101010101" pitchFamily="65" charset="-120"/>
                </a:rPr>
                <a:t> </a:t>
              </a:r>
              <a:r>
                <a:rPr lang="en-US" altLang="zh-TW" sz="2000" b="1" spc="100" dirty="0" smtClean="0">
                  <a:solidFill>
                    <a:srgbClr val="FF0000"/>
                  </a:solidFill>
                  <a:latin typeface="標楷體" panose="02010601000101010101" pitchFamily="65" charset="-120"/>
                  <a:ea typeface="標楷體" panose="02010601000101010101" pitchFamily="65" charset="-120"/>
                </a:rPr>
                <a:t>+0.23pt</a:t>
              </a:r>
              <a:endParaRPr lang="zh-TW" altLang="en-US" sz="2000" b="1" spc="100" dirty="0">
                <a:solidFill>
                  <a:srgbClr val="FF0000"/>
                </a:solidFill>
                <a:latin typeface="標楷體" panose="02010601000101010101" pitchFamily="65" charset="-120"/>
                <a:ea typeface="標楷體" panose="02010601000101010101" pitchFamily="65" charset="-120"/>
              </a:endParaRPr>
            </a:p>
          </p:txBody>
        </p:sp>
      </p:grpSp>
      <p:sp>
        <p:nvSpPr>
          <p:cNvPr id="22" name="投影片編號版面配置區 14">
            <a:extLst>
              <a:ext uri="{FF2B5EF4-FFF2-40B4-BE49-F238E27FC236}">
                <a16:creationId xmlns="" xmlns:a16="http://schemas.microsoft.com/office/drawing/2014/main" id="{31FAC630-48CC-4087-837F-09E5AB57D1BD}"/>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8</a:t>
            </a:fld>
            <a:endParaRPr lang="zh-TW" altLang="en-US" dirty="0">
              <a:latin typeface="標楷體" pitchFamily="65" charset="-120"/>
            </a:endParaRPr>
          </a:p>
        </p:txBody>
      </p:sp>
      <p:sp>
        <p:nvSpPr>
          <p:cNvPr id="23" name="左中括弧 22">
            <a:extLst>
              <a:ext uri="{FF2B5EF4-FFF2-40B4-BE49-F238E27FC236}">
                <a16:creationId xmlns="" xmlns:a16="http://schemas.microsoft.com/office/drawing/2014/main" id="{67F235F5-AF5F-46F8-B5FF-AAB652ECF407}"/>
              </a:ext>
            </a:extLst>
          </p:cNvPr>
          <p:cNvSpPr/>
          <p:nvPr/>
        </p:nvSpPr>
        <p:spPr>
          <a:xfrm rot="5400000">
            <a:off x="3839944" y="351760"/>
            <a:ext cx="147497" cy="3515534"/>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000">
              <a:solidFill>
                <a:srgbClr val="00437A"/>
              </a:solidFill>
              <a:latin typeface="標楷體" panose="02010601000101010101" pitchFamily="65" charset="-120"/>
              <a:ea typeface="標楷體" panose="02010601000101010101" pitchFamily="65" charset="-120"/>
            </a:endParaRPr>
          </a:p>
        </p:txBody>
      </p:sp>
      <p:graphicFrame>
        <p:nvGraphicFramePr>
          <p:cNvPr id="24" name="圖表 23"/>
          <p:cNvGraphicFramePr>
            <a:graphicFrameLocks/>
          </p:cNvGraphicFramePr>
          <p:nvPr>
            <p:extLst>
              <p:ext uri="{D42A27DB-BD31-4B8C-83A1-F6EECF244321}">
                <p14:modId xmlns:p14="http://schemas.microsoft.com/office/powerpoint/2010/main" val="3613520769"/>
              </p:ext>
            </p:extLst>
          </p:nvPr>
        </p:nvGraphicFramePr>
        <p:xfrm>
          <a:off x="435006" y="2218787"/>
          <a:ext cx="6120157" cy="45282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190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圖表 26"/>
          <p:cNvGraphicFramePr>
            <a:graphicFrameLocks/>
          </p:cNvGraphicFramePr>
          <p:nvPr>
            <p:extLst>
              <p:ext uri="{D42A27DB-BD31-4B8C-83A1-F6EECF244321}">
                <p14:modId xmlns:p14="http://schemas.microsoft.com/office/powerpoint/2010/main" val="1801137185"/>
              </p:ext>
            </p:extLst>
          </p:nvPr>
        </p:nvGraphicFramePr>
        <p:xfrm>
          <a:off x="6684885" y="2179769"/>
          <a:ext cx="5353235" cy="4678232"/>
        </p:xfrm>
        <a:graphic>
          <a:graphicData uri="http://schemas.openxmlformats.org/drawingml/2006/chart">
            <c:chart xmlns:c="http://schemas.openxmlformats.org/drawingml/2006/chart" xmlns:r="http://schemas.openxmlformats.org/officeDocument/2006/relationships" r:id="rId2"/>
          </a:graphicData>
        </a:graphic>
      </p:graphicFrame>
      <p:sp>
        <p:nvSpPr>
          <p:cNvPr id="16" name="標題 3">
            <a:extLst>
              <a:ext uri="{FF2B5EF4-FFF2-40B4-BE49-F238E27FC236}">
                <a16:creationId xmlns="" xmlns:a16="http://schemas.microsoft.com/office/drawing/2014/main" id="{548417EF-4238-41D9-B71C-1A6000878223}"/>
              </a:ext>
            </a:extLst>
          </p:cNvPr>
          <p:cNvSpPr>
            <a:spLocks noGrp="1"/>
          </p:cNvSpPr>
          <p:nvPr>
            <p:ph type="title"/>
          </p:nvPr>
        </p:nvSpPr>
        <p:spPr>
          <a:xfrm>
            <a:off x="806400" y="547200"/>
            <a:ext cx="9000000" cy="464394"/>
          </a:xfrm>
          <a:prstGeom prst="rect">
            <a:avLst/>
          </a:prstGeom>
        </p:spPr>
        <p:txBody>
          <a:bodyPr/>
          <a:lstStyle/>
          <a:p>
            <a:r>
              <a:rPr lang="zh-TW" altLang="en-US" dirty="0"/>
              <a:t>財務</a:t>
            </a:r>
            <a:r>
              <a:rPr lang="zh-TW" altLang="en-US" dirty="0" smtClean="0"/>
              <a:t>資訊</a:t>
            </a:r>
            <a:r>
              <a:rPr lang="en-US" altLang="zh-TW" dirty="0">
                <a:latin typeface="標楷體" pitchFamily="65" charset="-120"/>
              </a:rPr>
              <a:t>-</a:t>
            </a:r>
            <a:r>
              <a:rPr lang="zh-TW" altLang="en-US" dirty="0" smtClean="0"/>
              <a:t>合併</a:t>
            </a:r>
            <a:r>
              <a:rPr lang="zh-TW" altLang="en-US" dirty="0"/>
              <a:t>每股</a:t>
            </a:r>
            <a:r>
              <a:rPr lang="zh-TW" altLang="en-US" dirty="0" smtClean="0"/>
              <a:t>盈餘</a:t>
            </a:r>
            <a:endParaRPr lang="zh-TW" altLang="en-US" dirty="0"/>
          </a:p>
        </p:txBody>
      </p:sp>
      <p:grpSp>
        <p:nvGrpSpPr>
          <p:cNvPr id="17" name="群組 16">
            <a:extLst>
              <a:ext uri="{FF2B5EF4-FFF2-40B4-BE49-F238E27FC236}">
                <a16:creationId xmlns="" xmlns:a16="http://schemas.microsoft.com/office/drawing/2014/main" id="{A0B072E5-75A6-44DB-B3BD-68B76EF5B660}"/>
              </a:ext>
            </a:extLst>
          </p:cNvPr>
          <p:cNvGrpSpPr/>
          <p:nvPr/>
        </p:nvGrpSpPr>
        <p:grpSpPr>
          <a:xfrm>
            <a:off x="968555" y="1424816"/>
            <a:ext cx="10158494" cy="830567"/>
            <a:chOff x="1582738" y="1769693"/>
            <a:chExt cx="8159599" cy="795150"/>
          </a:xfrm>
        </p:grpSpPr>
        <p:sp>
          <p:nvSpPr>
            <p:cNvPr id="18" name="左中括弧 17">
              <a:extLst>
                <a:ext uri="{FF2B5EF4-FFF2-40B4-BE49-F238E27FC236}">
                  <a16:creationId xmlns="" xmlns:a16="http://schemas.microsoft.com/office/drawing/2014/main" id="{D33E2335-BD31-4AA2-AFD8-EF521E12FFE1}"/>
                </a:ext>
              </a:extLst>
            </p:cNvPr>
            <p:cNvSpPr/>
            <p:nvPr userDrawn="1"/>
          </p:nvSpPr>
          <p:spPr>
            <a:xfrm rot="5400000">
              <a:off x="3620006" y="1019935"/>
              <a:ext cx="144780" cy="2736304"/>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00437A"/>
                </a:solidFill>
              </a:endParaRPr>
            </a:p>
          </p:txBody>
        </p:sp>
        <p:sp>
          <p:nvSpPr>
            <p:cNvPr id="19" name="文字方塊 18">
              <a:extLst>
                <a:ext uri="{FF2B5EF4-FFF2-40B4-BE49-F238E27FC236}">
                  <a16:creationId xmlns="" xmlns:a16="http://schemas.microsoft.com/office/drawing/2014/main" id="{C741F205-AD51-462A-A0E3-4371C8D8E1B5}"/>
                </a:ext>
              </a:extLst>
            </p:cNvPr>
            <p:cNvSpPr txBox="1"/>
            <p:nvPr userDrawn="1"/>
          </p:nvSpPr>
          <p:spPr>
            <a:xfrm>
              <a:off x="1582738" y="2005039"/>
              <a:ext cx="3681327" cy="383048"/>
            </a:xfrm>
            <a:prstGeom prst="rect">
              <a:avLst/>
            </a:prstGeom>
            <a:noFill/>
            <a:ln>
              <a:noFill/>
            </a:ln>
          </p:spPr>
          <p:txBody>
            <a:bodyPr wrap="square" rtlCol="0">
              <a:spAutoFit/>
            </a:bodyPr>
            <a:lstStyle/>
            <a:p>
              <a:pPr algn="ctr"/>
              <a:r>
                <a:rPr lang="en-US" altLang="zh-TW" sz="2000" b="1" spc="100" baseline="0" dirty="0" err="1">
                  <a:solidFill>
                    <a:srgbClr val="00437A"/>
                  </a:solidFill>
                  <a:latin typeface="標楷體" panose="02010601000101010101" pitchFamily="65" charset="-120"/>
                  <a:ea typeface="標楷體" panose="02010601000101010101" pitchFamily="65" charset="-120"/>
                </a:rPr>
                <a:t>YoY</a:t>
              </a:r>
              <a:r>
                <a:rPr lang="en-US" altLang="zh-TW" sz="2000" b="1" spc="100" baseline="0" dirty="0">
                  <a:solidFill>
                    <a:srgbClr val="00437A"/>
                  </a:solidFill>
                  <a:latin typeface="標楷體" panose="02010601000101010101" pitchFamily="65" charset="-120"/>
                  <a:ea typeface="標楷體" panose="02010601000101010101" pitchFamily="65" charset="-120"/>
                </a:rPr>
                <a:t> </a:t>
              </a:r>
              <a:r>
                <a:rPr lang="en-US" altLang="zh-TW" sz="2000" b="1" spc="100" baseline="0" dirty="0" smtClean="0">
                  <a:solidFill>
                    <a:srgbClr val="00437A"/>
                  </a:solidFill>
                  <a:latin typeface="標楷體" panose="02010601000101010101" pitchFamily="65" charset="-120"/>
                  <a:ea typeface="標楷體" panose="02010601000101010101" pitchFamily="65" charset="-120"/>
                </a:rPr>
                <a:t>+0.56</a:t>
              </a:r>
              <a:endParaRPr lang="zh-TW" altLang="en-US" sz="2000" b="1" spc="100" baseline="0" dirty="0">
                <a:solidFill>
                  <a:srgbClr val="00437A"/>
                </a:solidFill>
                <a:latin typeface="標楷體" panose="02010601000101010101" pitchFamily="65" charset="-120"/>
                <a:ea typeface="標楷體" panose="02010601000101010101" pitchFamily="65" charset="-120"/>
              </a:endParaRPr>
            </a:p>
          </p:txBody>
        </p:sp>
        <p:sp>
          <p:nvSpPr>
            <p:cNvPr id="20" name="左中括弧 19">
              <a:extLst>
                <a:ext uri="{FF2B5EF4-FFF2-40B4-BE49-F238E27FC236}">
                  <a16:creationId xmlns="" xmlns:a16="http://schemas.microsoft.com/office/drawing/2014/main" id="{B7871BE3-D8F3-4D2D-86F9-1C24FA5B9BAB}"/>
                </a:ext>
              </a:extLst>
            </p:cNvPr>
            <p:cNvSpPr/>
            <p:nvPr userDrawn="1"/>
          </p:nvSpPr>
          <p:spPr>
            <a:xfrm rot="5400000">
              <a:off x="4731926" y="1404819"/>
              <a:ext cx="144780" cy="1583490"/>
            </a:xfrm>
            <a:prstGeom prst="leftBracket">
              <a:avLst>
                <a:gd name="adj" fmla="val 6192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chemeClr val="tx1">
                    <a:lumMod val="85000"/>
                    <a:lumOff val="15000"/>
                  </a:schemeClr>
                </a:solidFill>
              </a:endParaRPr>
            </a:p>
          </p:txBody>
        </p:sp>
        <p:sp>
          <p:nvSpPr>
            <p:cNvPr id="21" name="文字方塊 20">
              <a:extLst>
                <a:ext uri="{FF2B5EF4-FFF2-40B4-BE49-F238E27FC236}">
                  <a16:creationId xmlns="" xmlns:a16="http://schemas.microsoft.com/office/drawing/2014/main" id="{4A35C10C-2517-45DB-A481-C23EB5F81F07}"/>
                </a:ext>
              </a:extLst>
            </p:cNvPr>
            <p:cNvSpPr txBox="1"/>
            <p:nvPr userDrawn="1"/>
          </p:nvSpPr>
          <p:spPr>
            <a:xfrm>
              <a:off x="4012572" y="1769693"/>
              <a:ext cx="1679936" cy="383048"/>
            </a:xfrm>
            <a:prstGeom prst="rect">
              <a:avLst/>
            </a:prstGeom>
            <a:noFill/>
            <a:ln>
              <a:noFill/>
            </a:ln>
          </p:spPr>
          <p:txBody>
            <a:bodyPr wrap="square" rtlCol="0">
              <a:spAutoFit/>
            </a:bodyPr>
            <a:lstStyle/>
            <a:p>
              <a:pPr algn="ctr"/>
              <a:r>
                <a:rPr lang="en-US" altLang="zh-TW" sz="2000" b="1" spc="100" baseline="0" dirty="0" err="1" smtClean="0">
                  <a:solidFill>
                    <a:srgbClr val="FF0000"/>
                  </a:solidFill>
                  <a:latin typeface="標楷體" panose="02010601000101010101" pitchFamily="65" charset="-120"/>
                  <a:ea typeface="標楷體" panose="02010601000101010101" pitchFamily="65" charset="-120"/>
                </a:rPr>
                <a:t>QoQ</a:t>
              </a:r>
              <a:r>
                <a:rPr lang="en-US" altLang="zh-TW" sz="2000" b="1" spc="100" baseline="0" dirty="0" smtClean="0">
                  <a:solidFill>
                    <a:srgbClr val="FF0000"/>
                  </a:solidFill>
                  <a:latin typeface="標楷體" panose="02010601000101010101" pitchFamily="65" charset="-120"/>
                  <a:ea typeface="標楷體" panose="02010601000101010101" pitchFamily="65" charset="-120"/>
                </a:rPr>
                <a:t> +0.16</a:t>
              </a:r>
              <a:endParaRPr lang="zh-TW" altLang="en-US" sz="2000" b="1" spc="100" baseline="0" dirty="0">
                <a:solidFill>
                  <a:srgbClr val="FF0000"/>
                </a:solidFill>
                <a:latin typeface="標楷體" panose="02010601000101010101" pitchFamily="65" charset="-120"/>
                <a:ea typeface="標楷體" panose="02010601000101010101" pitchFamily="65" charset="-120"/>
              </a:endParaRPr>
            </a:p>
          </p:txBody>
        </p:sp>
        <p:sp>
          <p:nvSpPr>
            <p:cNvPr id="22" name="左中括弧 21">
              <a:extLst>
                <a:ext uri="{FF2B5EF4-FFF2-40B4-BE49-F238E27FC236}">
                  <a16:creationId xmlns="" xmlns:a16="http://schemas.microsoft.com/office/drawing/2014/main" id="{47CC7176-963C-41D5-95BD-8C4C21F83969}"/>
                </a:ext>
              </a:extLst>
            </p:cNvPr>
            <p:cNvSpPr/>
            <p:nvPr userDrawn="1"/>
          </p:nvSpPr>
          <p:spPr>
            <a:xfrm rot="5400000">
              <a:off x="8461106" y="1735641"/>
              <a:ext cx="144780" cy="1513623"/>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00437A"/>
                </a:solidFill>
              </a:endParaRPr>
            </a:p>
          </p:txBody>
        </p:sp>
        <p:sp>
          <p:nvSpPr>
            <p:cNvPr id="23" name="文字方塊 22">
              <a:extLst>
                <a:ext uri="{FF2B5EF4-FFF2-40B4-BE49-F238E27FC236}">
                  <a16:creationId xmlns="" xmlns:a16="http://schemas.microsoft.com/office/drawing/2014/main" id="{F244DD03-FE27-47DC-9F00-B5BD225BC485}"/>
                </a:ext>
              </a:extLst>
            </p:cNvPr>
            <p:cNvSpPr txBox="1"/>
            <p:nvPr userDrawn="1"/>
          </p:nvSpPr>
          <p:spPr>
            <a:xfrm>
              <a:off x="7299639" y="1954618"/>
              <a:ext cx="2442698" cy="383048"/>
            </a:xfrm>
            <a:prstGeom prst="rect">
              <a:avLst/>
            </a:prstGeom>
            <a:noFill/>
            <a:ln>
              <a:noFill/>
            </a:ln>
          </p:spPr>
          <p:txBody>
            <a:bodyPr wrap="square" rtlCol="0">
              <a:spAutoFit/>
            </a:bodyPr>
            <a:lstStyle/>
            <a:p>
              <a:pPr algn="ctr"/>
              <a:r>
                <a:rPr lang="en-US" altLang="zh-TW" sz="2000" b="1" spc="100" baseline="0" dirty="0" err="1">
                  <a:solidFill>
                    <a:srgbClr val="00437A"/>
                  </a:solidFill>
                  <a:latin typeface="標楷體" panose="02010601000101010101" pitchFamily="65" charset="-120"/>
                  <a:ea typeface="標楷體" panose="02010601000101010101" pitchFamily="65" charset="-120"/>
                </a:rPr>
                <a:t>YoY</a:t>
              </a:r>
              <a:r>
                <a:rPr lang="en-US" altLang="zh-TW" sz="2000" b="1" spc="100" baseline="0" dirty="0">
                  <a:solidFill>
                    <a:srgbClr val="00437A"/>
                  </a:solidFill>
                  <a:latin typeface="標楷體" panose="02010601000101010101" pitchFamily="65" charset="-120"/>
                  <a:ea typeface="標楷體" panose="02010601000101010101" pitchFamily="65" charset="-120"/>
                </a:rPr>
                <a:t> </a:t>
              </a:r>
              <a:r>
                <a:rPr lang="en-US" altLang="zh-TW" sz="2000" b="1" spc="100" baseline="0" dirty="0" smtClean="0">
                  <a:solidFill>
                    <a:srgbClr val="00437A"/>
                  </a:solidFill>
                  <a:latin typeface="標楷體" panose="02010601000101010101" pitchFamily="65" charset="-120"/>
                  <a:ea typeface="標楷體" panose="02010601000101010101" pitchFamily="65" charset="-120"/>
                </a:rPr>
                <a:t>+0.76</a:t>
              </a:r>
              <a:endParaRPr lang="zh-TW" altLang="en-US" sz="2000" b="1" spc="100" baseline="0" dirty="0">
                <a:solidFill>
                  <a:srgbClr val="00437A"/>
                </a:solidFill>
                <a:latin typeface="標楷體" panose="02010601000101010101" pitchFamily="65" charset="-120"/>
                <a:ea typeface="標楷體" panose="02010601000101010101" pitchFamily="65" charset="-120"/>
              </a:endParaRPr>
            </a:p>
          </p:txBody>
        </p:sp>
      </p:grpSp>
      <p:sp>
        <p:nvSpPr>
          <p:cNvPr id="24" name="Google Shape;186;p3">
            <a:extLst>
              <a:ext uri="{FF2B5EF4-FFF2-40B4-BE49-F238E27FC236}">
                <a16:creationId xmlns="" xmlns:a16="http://schemas.microsoft.com/office/drawing/2014/main" id="{5EAB73CD-C45D-4424-9ED6-B6BF0B6554F3}"/>
              </a:ext>
            </a:extLst>
          </p:cNvPr>
          <p:cNvSpPr/>
          <p:nvPr/>
        </p:nvSpPr>
        <p:spPr>
          <a:xfrm>
            <a:off x="216552" y="1076101"/>
            <a:ext cx="4666823" cy="464189"/>
          </a:xfrm>
          <a:prstGeom prst="rect">
            <a:avLst/>
          </a:prstGeom>
          <a:noFill/>
          <a:ln>
            <a:noFill/>
          </a:ln>
        </p:spPr>
        <p:txBody>
          <a:bodyPr spcFirstLastPara="1" wrap="square" lIns="91425" tIns="45700" rIns="91425" bIns="45700" anchor="ctr" anchorCtr="0">
            <a:spAutoFit/>
          </a:bodyPr>
          <a:lstStyle/>
          <a:p>
            <a:pPr marL="0" marR="0" lvl="0" indent="0" rtl="0">
              <a:lnSpc>
                <a:spcPts val="2880"/>
              </a:lnSpc>
              <a:spcBef>
                <a:spcPts val="0"/>
              </a:spcBef>
              <a:spcAft>
                <a:spcPts val="0"/>
              </a:spcAft>
              <a:buNone/>
            </a:pP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單位</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新台幣元</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endPar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endParaRPr>
          </a:p>
        </p:txBody>
      </p:sp>
      <p:sp>
        <p:nvSpPr>
          <p:cNvPr id="25" name="投影片編號版面配置區 16">
            <a:extLst>
              <a:ext uri="{FF2B5EF4-FFF2-40B4-BE49-F238E27FC236}">
                <a16:creationId xmlns="" xmlns:a16="http://schemas.microsoft.com/office/drawing/2014/main" id="{A1EEFB6D-B28F-4C03-AA9E-89300933B92D}"/>
              </a:ext>
            </a:extLst>
          </p:cNvPr>
          <p:cNvSpPr>
            <a:spLocks noGrp="1"/>
          </p:cNvSpPr>
          <p:nvPr>
            <p:ph type="sldNum" sz="quarter" idx="10"/>
          </p:nvPr>
        </p:nvSpPr>
        <p:spPr>
          <a:xfrm>
            <a:off x="9224963" y="6313486"/>
            <a:ext cx="2743200" cy="365125"/>
          </a:xfrm>
        </p:spPr>
        <p:txBody>
          <a:bodyPr/>
          <a:lstStyle/>
          <a:p>
            <a:fld id="{17418524-6E3D-4C7D-825F-6BE45E2CD165}" type="slidenum">
              <a:rPr lang="zh-TW" altLang="en-US" smtClean="0">
                <a:latin typeface="標楷體" pitchFamily="65" charset="-120"/>
              </a:rPr>
              <a:pPr/>
              <a:t>9</a:t>
            </a:fld>
            <a:endParaRPr lang="zh-TW" altLang="en-US" dirty="0">
              <a:latin typeface="標楷體" pitchFamily="65" charset="-120"/>
            </a:endParaRPr>
          </a:p>
        </p:txBody>
      </p:sp>
      <p:graphicFrame>
        <p:nvGraphicFramePr>
          <p:cNvPr id="26" name="圖表 25"/>
          <p:cNvGraphicFramePr>
            <a:graphicFrameLocks/>
          </p:cNvGraphicFramePr>
          <p:nvPr>
            <p:extLst>
              <p:ext uri="{D42A27DB-BD31-4B8C-83A1-F6EECF244321}">
                <p14:modId xmlns:p14="http://schemas.microsoft.com/office/powerpoint/2010/main" val="1825717920"/>
              </p:ext>
            </p:extLst>
          </p:nvPr>
        </p:nvGraphicFramePr>
        <p:xfrm>
          <a:off x="514904" y="2179768"/>
          <a:ext cx="5841507" cy="45672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880314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模板">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14209</TotalTime>
  <Words>1113</Words>
  <Application>Microsoft Office PowerPoint</Application>
  <PresentationFormat>自訂</PresentationFormat>
  <Paragraphs>190</Paragraphs>
  <Slides>30</Slides>
  <Notes>3</Notes>
  <HiddenSlides>0</HiddenSlides>
  <MMClips>0</MMClips>
  <ScaleCrop>false</ScaleCrop>
  <HeadingPairs>
    <vt:vector size="8" baseType="variant">
      <vt:variant>
        <vt:lpstr>使用字型</vt:lpstr>
      </vt:variant>
      <vt:variant>
        <vt:i4>14</vt:i4>
      </vt:variant>
      <vt:variant>
        <vt:lpstr>佈景主題</vt:lpstr>
      </vt:variant>
      <vt:variant>
        <vt:i4>1</vt:i4>
      </vt:variant>
      <vt:variant>
        <vt:lpstr>內嵌 OLE 伺服程式</vt:lpstr>
      </vt:variant>
      <vt:variant>
        <vt:i4>1</vt:i4>
      </vt:variant>
      <vt:variant>
        <vt:lpstr>投影片標題</vt:lpstr>
      </vt:variant>
      <vt:variant>
        <vt:i4>30</vt:i4>
      </vt:variant>
    </vt:vector>
  </HeadingPairs>
  <TitlesOfParts>
    <vt:vector size="46" baseType="lpstr">
      <vt:lpstr>Arial</vt:lpstr>
      <vt:lpstr>新細明體</vt:lpstr>
      <vt:lpstr>Microsoft YaHei</vt:lpstr>
      <vt:lpstr>Times New Roman</vt:lpstr>
      <vt:lpstr>微軟正黑體</vt:lpstr>
      <vt:lpstr>Malgun Gothic Semilight</vt:lpstr>
      <vt:lpstr>Songti TC Bold</vt:lpstr>
      <vt:lpstr>Microsoft Sans Serif</vt:lpstr>
      <vt:lpstr>標楷體</vt:lpstr>
      <vt:lpstr>Calibri Light</vt:lpstr>
      <vt:lpstr>Clear Sans</vt:lpstr>
      <vt:lpstr>Wingdings</vt:lpstr>
      <vt:lpstr>Nirmala UI</vt:lpstr>
      <vt:lpstr>Calibri</vt:lpstr>
      <vt:lpstr>模板</vt:lpstr>
      <vt:lpstr>工作表</vt:lpstr>
      <vt:lpstr>PowerPoint 簡報</vt:lpstr>
      <vt:lpstr>PowerPoint 簡報</vt:lpstr>
      <vt:lpstr>PowerPoint 簡報</vt:lpstr>
      <vt:lpstr>PowerPoint 簡報</vt:lpstr>
      <vt:lpstr>公司介紹</vt:lpstr>
      <vt:lpstr>PowerPoint 簡報</vt:lpstr>
      <vt:lpstr>財務資訊-合併營業收入</vt:lpstr>
      <vt:lpstr>財務資訊-合併營業毛利率</vt:lpstr>
      <vt:lpstr>財務資訊-合併每股盈餘</vt:lpstr>
      <vt:lpstr>財務資訊-合併綜合損益表-季度</vt:lpstr>
      <vt:lpstr>財務資訊-合併綜合損益表-年度</vt:lpstr>
      <vt:lpstr>財務資訊-合併資產負債表</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宋怡瑩</dc:creator>
  <cp:lastModifiedBy>User</cp:lastModifiedBy>
  <cp:revision>1289</cp:revision>
  <dcterms:created xsi:type="dcterms:W3CDTF">2021-08-19T04:02:14Z</dcterms:created>
  <dcterms:modified xsi:type="dcterms:W3CDTF">2024-09-10T07:27:04Z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C8EB57784DF24B77A86A6B5FE5139FC0</vt:lpwstr>
  </property>
  <property fmtid="{D5CDD505-2E9C-101B-9397-08002B2CF9AE}" pid="3" name="KSOProductBuildVer">
    <vt:lpwstr>1028-3.8.1.6116</vt:lpwstr>
  </property>
</Properties>
</file>