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320" r:id="rId3"/>
    <p:sldId id="321" r:id="rId4"/>
    <p:sldId id="322" r:id="rId5"/>
    <p:sldId id="323" r:id="rId6"/>
    <p:sldId id="340" r:id="rId7"/>
    <p:sldId id="339" r:id="rId8"/>
    <p:sldId id="341" r:id="rId9"/>
    <p:sldId id="338" r:id="rId10"/>
    <p:sldId id="337" r:id="rId11"/>
    <p:sldId id="342" r:id="rId12"/>
  </p:sldIdLst>
  <p:sldSz cx="12192000" cy="6858000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8CBAD"/>
    <a:srgbClr val="A50021"/>
    <a:srgbClr val="C00000"/>
    <a:srgbClr val="A0112D"/>
    <a:srgbClr val="FF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5" autoAdjust="0"/>
    <p:restoredTop sz="94249" autoAdjust="0"/>
  </p:normalViewPr>
  <p:slideViewPr>
    <p:cSldViewPr snapToGrid="0">
      <p:cViewPr varScale="1">
        <p:scale>
          <a:sx n="64" d="100"/>
          <a:sy n="64" d="100"/>
        </p:scale>
        <p:origin x="-108" y="-5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/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/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3AC39626-E420-497A-B71B-E7ECF4642E68}" type="datetimeFigureOut">
              <a:rPr lang="zh-TW" altLang="en-US"/>
              <a:pPr>
                <a:defRPr/>
              </a:pPr>
              <a:t>2018/1/9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EE4E4F0-F486-48E7-A8FA-2B00CE3861B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/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/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7DFBF0A6-8418-4D3F-8C03-455D6301614C}" type="datetimeFigureOut">
              <a:rPr lang="en-US"/>
              <a:pPr>
                <a:defRPr/>
              </a:pPr>
              <a:t>1/9/2018</a:t>
            </a:fld>
            <a:endParaRPr lang="en-US" dirty="0"/>
          </a:p>
        </p:txBody>
      </p:sp>
      <p:sp>
        <p:nvSpPr>
          <p:cNvPr id="4" name="Slide Image Placeholder 3">
            <a:extLst>
              <a:ext uri="{FF2B5EF4-FFF2-40B4-BE49-F238E27FC236}"/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AEE8038-2523-4EA1-86F3-686C34D20BE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/>
          <a:srcRect r="9236" b="28638"/>
          <a:stretch>
            <a:fillRect/>
          </a:stretch>
        </p:blipFill>
        <p:spPr bwMode="auto">
          <a:xfrm>
            <a:off x="17463" y="23813"/>
            <a:ext cx="12155487" cy="632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3811588" y="1117600"/>
            <a:ext cx="469265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10683875" y="6289675"/>
            <a:ext cx="1339850" cy="41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Connector 12">
            <a:extLst>
              <a:ext uri="{FF2B5EF4-FFF2-40B4-BE49-F238E27FC236}"/>
            </a:extLst>
          </p:cNvPr>
          <p:cNvCxnSpPr/>
          <p:nvPr userDrawn="1"/>
        </p:nvCxnSpPr>
        <p:spPr>
          <a:xfrm>
            <a:off x="0" y="6335713"/>
            <a:ext cx="10948988" cy="0"/>
          </a:xfrm>
          <a:prstGeom prst="line">
            <a:avLst/>
          </a:prstGeom>
          <a:ln w="76200">
            <a:solidFill>
              <a:srgbClr val="A011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5">
            <a:extLst>
              <a:ext uri="{FF2B5EF4-FFF2-40B4-BE49-F238E27FC236}"/>
            </a:extLst>
          </p:cNvPr>
          <p:cNvCxnSpPr/>
          <p:nvPr userDrawn="1"/>
        </p:nvCxnSpPr>
        <p:spPr>
          <a:xfrm>
            <a:off x="365125" y="554038"/>
            <a:ext cx="11826875" cy="0"/>
          </a:xfrm>
          <a:prstGeom prst="line">
            <a:avLst/>
          </a:prstGeom>
          <a:ln w="76200">
            <a:solidFill>
              <a:srgbClr val="A011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85844" y="2682082"/>
            <a:ext cx="9144000" cy="1731266"/>
          </a:xfrm>
        </p:spPr>
        <p:txBody>
          <a:bodyPr>
            <a:normAutofit/>
          </a:bodyPr>
          <a:lstStyle>
            <a:lvl1pPr algn="ctr">
              <a:defRPr sz="4800"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85844" y="4448773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D8F7725-3AEA-4B74-B8BD-9FD7A85D1240}" type="datetime1">
              <a:rPr lang="en-US" altLang="zh-TW"/>
              <a:pPr/>
              <a:t>1/9/2018</a:t>
            </a:fld>
            <a:endParaRPr lang="en-US" altLang="zh-TW"/>
          </a:p>
        </p:txBody>
      </p:sp>
      <p:sp>
        <p:nvSpPr>
          <p:cNvPr id="10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11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91049D-C2A6-427B-88FC-B337F415C996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0683875" y="6289675"/>
            <a:ext cx="1339850" cy="41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Straight Connector 4">
            <a:extLst>
              <a:ext uri="{FF2B5EF4-FFF2-40B4-BE49-F238E27FC236}"/>
            </a:extLst>
          </p:cNvPr>
          <p:cNvCxnSpPr/>
          <p:nvPr userDrawn="1"/>
        </p:nvCxnSpPr>
        <p:spPr>
          <a:xfrm>
            <a:off x="0" y="6335713"/>
            <a:ext cx="10948988" cy="0"/>
          </a:xfrm>
          <a:prstGeom prst="line">
            <a:avLst/>
          </a:prstGeom>
          <a:ln w="76200">
            <a:solidFill>
              <a:srgbClr val="A011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0">
            <a:extLst>
              <a:ext uri="{FF2B5EF4-FFF2-40B4-BE49-F238E27FC236}"/>
            </a:extLst>
          </p:cNvPr>
          <p:cNvCxnSpPr/>
          <p:nvPr userDrawn="1"/>
        </p:nvCxnSpPr>
        <p:spPr>
          <a:xfrm>
            <a:off x="365125" y="554038"/>
            <a:ext cx="11826875" cy="0"/>
          </a:xfrm>
          <a:prstGeom prst="line">
            <a:avLst/>
          </a:prstGeom>
          <a:ln w="76200">
            <a:solidFill>
              <a:srgbClr val="A011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2470886"/>
            <a:ext cx="10515600" cy="1124902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374961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FD3EC5B-787A-41D9-AB5F-1DD0BCFB0367}" type="datetime1">
              <a:rPr lang="en-US" altLang="zh-TW"/>
              <a:pPr/>
              <a:t>1/9/2018</a:t>
            </a:fld>
            <a:endParaRPr lang="en-US" altLang="zh-TW"/>
          </a:p>
        </p:txBody>
      </p:sp>
      <p:sp>
        <p:nvSpPr>
          <p:cNvPr id="8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9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C5A7F3-A22D-459B-9474-EE5E44BA7806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8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0683875" y="6289675"/>
            <a:ext cx="1339850" cy="41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Straight Connector 39">
            <a:extLst>
              <a:ext uri="{FF2B5EF4-FFF2-40B4-BE49-F238E27FC236}"/>
            </a:extLst>
          </p:cNvPr>
          <p:cNvCxnSpPr/>
          <p:nvPr userDrawn="1"/>
        </p:nvCxnSpPr>
        <p:spPr>
          <a:xfrm>
            <a:off x="0" y="6335713"/>
            <a:ext cx="10948988" cy="0"/>
          </a:xfrm>
          <a:prstGeom prst="line">
            <a:avLst/>
          </a:prstGeom>
          <a:ln w="76200">
            <a:solidFill>
              <a:srgbClr val="A011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40">
            <a:extLst>
              <a:ext uri="{FF2B5EF4-FFF2-40B4-BE49-F238E27FC236}"/>
            </a:extLst>
          </p:cNvPr>
          <p:cNvCxnSpPr/>
          <p:nvPr userDrawn="1"/>
        </p:nvCxnSpPr>
        <p:spPr>
          <a:xfrm>
            <a:off x="365125" y="979488"/>
            <a:ext cx="11826875" cy="0"/>
          </a:xfrm>
          <a:prstGeom prst="line">
            <a:avLst/>
          </a:prstGeom>
          <a:ln w="76200">
            <a:solidFill>
              <a:srgbClr val="A011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3000"/>
            <a:ext cx="10515600" cy="5033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A75F29C-B5E1-4927-89ED-A54C5E60DBD2}" type="datetime1">
              <a:rPr lang="en-US" altLang="zh-TW"/>
              <a:pPr/>
              <a:t>1/9/2018</a:t>
            </a:fld>
            <a:endParaRPr lang="en-US" altLang="zh-TW"/>
          </a:p>
        </p:txBody>
      </p:sp>
      <p:sp>
        <p:nvSpPr>
          <p:cNvPr id="8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9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8103E1-612B-4837-BAE2-C39724B29C95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0683875" y="6289675"/>
            <a:ext cx="1339850" cy="41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11">
            <a:extLst>
              <a:ext uri="{FF2B5EF4-FFF2-40B4-BE49-F238E27FC236}"/>
            </a:extLst>
          </p:cNvPr>
          <p:cNvCxnSpPr/>
          <p:nvPr userDrawn="1"/>
        </p:nvCxnSpPr>
        <p:spPr>
          <a:xfrm>
            <a:off x="0" y="6335713"/>
            <a:ext cx="10948988" cy="0"/>
          </a:xfrm>
          <a:prstGeom prst="line">
            <a:avLst/>
          </a:prstGeom>
          <a:ln w="76200">
            <a:solidFill>
              <a:srgbClr val="A011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13">
            <a:extLst>
              <a:ext uri="{FF2B5EF4-FFF2-40B4-BE49-F238E27FC236}"/>
            </a:extLst>
          </p:cNvPr>
          <p:cNvCxnSpPr/>
          <p:nvPr userDrawn="1"/>
        </p:nvCxnSpPr>
        <p:spPr>
          <a:xfrm>
            <a:off x="365125" y="979488"/>
            <a:ext cx="11826875" cy="0"/>
          </a:xfrm>
          <a:prstGeom prst="line">
            <a:avLst/>
          </a:prstGeom>
          <a:ln w="76200">
            <a:solidFill>
              <a:srgbClr val="A011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143000"/>
            <a:ext cx="5181600" cy="50484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143000"/>
            <a:ext cx="5181600" cy="50484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4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5CB3D8-C3C3-4C50-A4B6-1DA1FDC4A700}" type="datetime1">
              <a:rPr lang="en-US" altLang="zh-TW"/>
              <a:pPr/>
              <a:t>1/9/2018</a:t>
            </a:fld>
            <a:endParaRPr lang="en-US" altLang="zh-TW"/>
          </a:p>
        </p:txBody>
      </p:sp>
      <p:sp>
        <p:nvSpPr>
          <p:cNvPr id="9" name="Footer Placeholder 5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10" name="Slide Number Placeholder 6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171D0E-CEB5-438A-A195-7F227ACD2F42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2">
            <a:extLst>
              <a:ext uri="{FF2B5EF4-FFF2-40B4-BE49-F238E27FC236}"/>
            </a:extLst>
          </p:cNvPr>
          <p:cNvCxnSpPr/>
          <p:nvPr userDrawn="1"/>
        </p:nvCxnSpPr>
        <p:spPr>
          <a:xfrm>
            <a:off x="365125" y="979488"/>
            <a:ext cx="11826875" cy="0"/>
          </a:xfrm>
          <a:prstGeom prst="line">
            <a:avLst/>
          </a:prstGeom>
          <a:ln w="76200">
            <a:solidFill>
              <a:srgbClr val="A011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0683875" y="6289675"/>
            <a:ext cx="1339850" cy="41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Connector 14">
            <a:extLst>
              <a:ext uri="{FF2B5EF4-FFF2-40B4-BE49-F238E27FC236}"/>
            </a:extLst>
          </p:cNvPr>
          <p:cNvCxnSpPr/>
          <p:nvPr userDrawn="1"/>
        </p:nvCxnSpPr>
        <p:spPr>
          <a:xfrm>
            <a:off x="0" y="6335713"/>
            <a:ext cx="10948988" cy="0"/>
          </a:xfrm>
          <a:prstGeom prst="line">
            <a:avLst/>
          </a:prstGeom>
          <a:ln w="76200">
            <a:solidFill>
              <a:srgbClr val="A011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5492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139319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1970086"/>
            <a:ext cx="5157787" cy="42195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39319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1970086"/>
            <a:ext cx="5183188" cy="42195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6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CA7C63E-D742-4AC9-A5B4-200ABB3D0978}" type="datetime1">
              <a:rPr lang="en-US" altLang="zh-TW"/>
              <a:pPr/>
              <a:t>1/9/2018</a:t>
            </a:fld>
            <a:endParaRPr lang="en-US" altLang="zh-TW"/>
          </a:p>
        </p:txBody>
      </p:sp>
      <p:sp>
        <p:nvSpPr>
          <p:cNvPr id="11" name="Footer Placeholder 7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12" name="Slide Number Placeholder 8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5505FE-792E-4870-8497-6CEAE5302FD6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0683875" y="6289675"/>
            <a:ext cx="1339850" cy="41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Straight Connector 9">
            <a:extLst>
              <a:ext uri="{FF2B5EF4-FFF2-40B4-BE49-F238E27FC236}"/>
            </a:extLst>
          </p:cNvPr>
          <p:cNvCxnSpPr/>
          <p:nvPr userDrawn="1"/>
        </p:nvCxnSpPr>
        <p:spPr>
          <a:xfrm>
            <a:off x="0" y="6335713"/>
            <a:ext cx="10948988" cy="0"/>
          </a:xfrm>
          <a:prstGeom prst="line">
            <a:avLst/>
          </a:prstGeom>
          <a:ln w="76200">
            <a:solidFill>
              <a:srgbClr val="A011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0">
            <a:extLst>
              <a:ext uri="{FF2B5EF4-FFF2-40B4-BE49-F238E27FC236}"/>
            </a:extLst>
          </p:cNvPr>
          <p:cNvCxnSpPr/>
          <p:nvPr userDrawn="1"/>
        </p:nvCxnSpPr>
        <p:spPr>
          <a:xfrm>
            <a:off x="365125" y="979488"/>
            <a:ext cx="11826875" cy="0"/>
          </a:xfrm>
          <a:prstGeom prst="line">
            <a:avLst/>
          </a:prstGeom>
          <a:ln w="76200">
            <a:solidFill>
              <a:srgbClr val="A011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F719E91-6A23-4F0E-B5BA-B5E25A7E7373}" type="datetime1">
              <a:rPr lang="en-US" altLang="zh-TW"/>
              <a:pPr/>
              <a:t>1/9/2018</a:t>
            </a:fld>
            <a:endParaRPr lang="en-US" altLang="zh-TW"/>
          </a:p>
        </p:txBody>
      </p:sp>
      <p:sp>
        <p:nvSpPr>
          <p:cNvPr id="7" name="Footer Placeholder 3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8" name="Slide Number Placeholder 4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9DE6FD-29F5-4D3D-90CB-C61D194B2C7B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0683875" y="6289675"/>
            <a:ext cx="1339850" cy="41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Straight Connector 8">
            <a:extLst>
              <a:ext uri="{FF2B5EF4-FFF2-40B4-BE49-F238E27FC236}"/>
            </a:extLst>
          </p:cNvPr>
          <p:cNvCxnSpPr/>
          <p:nvPr userDrawn="1"/>
        </p:nvCxnSpPr>
        <p:spPr>
          <a:xfrm>
            <a:off x="0" y="6335713"/>
            <a:ext cx="10948988" cy="0"/>
          </a:xfrm>
          <a:prstGeom prst="line">
            <a:avLst/>
          </a:prstGeom>
          <a:ln w="76200">
            <a:solidFill>
              <a:srgbClr val="A011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1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3B82665-FD2E-43E9-BD1F-7181B6819EB7}" type="datetime1">
              <a:rPr lang="en-US" altLang="zh-TW"/>
              <a:pPr/>
              <a:t>1/9/2018</a:t>
            </a:fld>
            <a:endParaRPr lang="en-US" altLang="zh-TW"/>
          </a:p>
        </p:txBody>
      </p:sp>
      <p:sp>
        <p:nvSpPr>
          <p:cNvPr id="5" name="Footer Placeholder 2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Slide Number Placeholder 3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F614A5-43AE-4305-B141-2F4187E77261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/>
          <a:srcRect r="9236" b="28638"/>
          <a:stretch>
            <a:fillRect/>
          </a:stretch>
        </p:blipFill>
        <p:spPr bwMode="auto">
          <a:xfrm>
            <a:off x="17463" y="23813"/>
            <a:ext cx="12155487" cy="632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4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3932238" y="4505325"/>
            <a:ext cx="4694237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5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10683875" y="6289675"/>
            <a:ext cx="1339850" cy="41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16">
            <a:extLst>
              <a:ext uri="{FF2B5EF4-FFF2-40B4-BE49-F238E27FC236}"/>
            </a:extLst>
          </p:cNvPr>
          <p:cNvCxnSpPr/>
          <p:nvPr userDrawn="1"/>
        </p:nvCxnSpPr>
        <p:spPr>
          <a:xfrm>
            <a:off x="0" y="6335713"/>
            <a:ext cx="10948988" cy="0"/>
          </a:xfrm>
          <a:prstGeom prst="line">
            <a:avLst/>
          </a:prstGeom>
          <a:ln w="76200">
            <a:solidFill>
              <a:srgbClr val="A011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17">
            <a:extLst>
              <a:ext uri="{FF2B5EF4-FFF2-40B4-BE49-F238E27FC236}"/>
            </a:extLst>
          </p:cNvPr>
          <p:cNvCxnSpPr/>
          <p:nvPr userDrawn="1"/>
        </p:nvCxnSpPr>
        <p:spPr>
          <a:xfrm>
            <a:off x="365125" y="554038"/>
            <a:ext cx="11826875" cy="0"/>
          </a:xfrm>
          <a:prstGeom prst="line">
            <a:avLst/>
          </a:prstGeom>
          <a:ln w="76200">
            <a:solidFill>
              <a:srgbClr val="A011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1706880" y="2596566"/>
            <a:ext cx="9144000" cy="1731266"/>
          </a:xfrm>
        </p:spPr>
        <p:txBody>
          <a:bodyPr anchor="t">
            <a:normAutofit/>
          </a:bodyPr>
          <a:lstStyle>
            <a:lvl1pPr algn="ctr">
              <a:defRPr sz="5400"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817D98B-B65D-4DA0-9071-637ACD5A10E3}" type="datetime1">
              <a:rPr lang="en-US" altLang="zh-TW"/>
              <a:pPr/>
              <a:t>1/9/2018</a:t>
            </a:fld>
            <a:endParaRPr lang="en-US" altLang="zh-TW"/>
          </a:p>
        </p:txBody>
      </p:sp>
      <p:sp>
        <p:nvSpPr>
          <p:cNvPr id="9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11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F04606-C385-4A43-B459-A3895E31D344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1353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143000"/>
            <a:ext cx="10515600" cy="503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72563" y="6356350"/>
            <a:ext cx="16510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kumimoji="0" sz="1200">
                <a:solidFill>
                  <a:srgbClr val="898989"/>
                </a:solidFill>
                <a:latin typeface="Helvetica"/>
                <a:ea typeface="Helvetica"/>
                <a:cs typeface="Helvetica"/>
              </a:defRPr>
            </a:lvl1pPr>
          </a:lstStyle>
          <a:p>
            <a:fld id="{53EBA651-7BF7-487F-A6E4-AA12D86E68ED}" type="datetime1">
              <a:rPr lang="en-US" altLang="zh-TW"/>
              <a:pPr/>
              <a:t>1/9/2018</a:t>
            </a:fld>
            <a:endParaRPr lang="en-US" altLang="zh-TW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19238" y="6356350"/>
            <a:ext cx="7319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kumimoji="0" sz="1200">
                <a:solidFill>
                  <a:srgbClr val="898989"/>
                </a:solidFill>
                <a:latin typeface="Helvetica"/>
                <a:ea typeface="Helvetica"/>
                <a:cs typeface="Helvetica"/>
              </a:defRPr>
            </a:lvl1pPr>
          </a:lstStyle>
          <a:p>
            <a:endParaRPr lang="en-US" altLang="zh-TW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447675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kumimoji="0" sz="1200">
                <a:solidFill>
                  <a:srgbClr val="898989"/>
                </a:solidFill>
                <a:latin typeface="Helvetica"/>
                <a:ea typeface="Helvetica"/>
                <a:cs typeface="Helvetica"/>
              </a:defRPr>
            </a:lvl1pPr>
          </a:lstStyle>
          <a:p>
            <a:fld id="{740A0E17-390B-4061-A202-AC0BC58E3266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 kern="1200">
          <a:solidFill>
            <a:schemeClr val="tx1"/>
          </a:solidFill>
          <a:latin typeface="Helvetica" panose="020B0604020202020204" pitchFamily="34" charset="0"/>
          <a:ea typeface="Helvetica"/>
          <a:cs typeface="Helvetica" panose="020B060402020202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Helvetica" pitchFamily="34" charset="0"/>
          <a:ea typeface="Helvetica"/>
          <a:cs typeface="Helvetica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Helvetica" pitchFamily="34" charset="0"/>
          <a:ea typeface="Helvetica"/>
          <a:cs typeface="Helvetica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Helvetica" pitchFamily="34" charset="0"/>
          <a:ea typeface="Helvetica"/>
          <a:cs typeface="Helvetica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Helvetica" pitchFamily="34" charset="0"/>
          <a:ea typeface="Helvetica"/>
          <a:cs typeface="Helvetica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Helvetica" pitchFamily="34" charset="0"/>
          <a:cs typeface="Helvetica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Helvetica" pitchFamily="34" charset="0"/>
          <a:cs typeface="Helvetica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Helvetica" pitchFamily="34" charset="0"/>
          <a:cs typeface="Helvetica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Helvetica" pitchFamily="34" charset="0"/>
          <a:cs typeface="Helvetica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Helvetica" panose="020B0604020202020204" pitchFamily="34" charset="0"/>
          <a:ea typeface="Helvetica"/>
          <a:cs typeface="Helvetica" panose="020B060402020202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Helvetica" panose="020B0604020202020204" pitchFamily="34" charset="0"/>
          <a:ea typeface="Helvetica"/>
          <a:cs typeface="Helvetica" panose="020B060402020202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Helvetica" panose="020B0604020202020204" pitchFamily="34" charset="0"/>
          <a:ea typeface="Helvetica"/>
          <a:cs typeface="Helvetica" panose="020B060402020202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1600" kern="1200">
          <a:solidFill>
            <a:schemeClr val="tx1"/>
          </a:solidFill>
          <a:latin typeface="Helvetica" panose="020B0604020202020204" pitchFamily="34" charset="0"/>
          <a:ea typeface="Helvetica"/>
          <a:cs typeface="Helvetica" panose="020B060402020202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1600" kern="1200">
          <a:solidFill>
            <a:schemeClr val="tx1"/>
          </a:solidFill>
          <a:latin typeface="Helvetica" panose="020B0604020202020204" pitchFamily="34" charset="0"/>
          <a:ea typeface="Helvetica"/>
          <a:cs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e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png"/><Relationship Id="rId7" Type="http://schemas.openxmlformats.org/officeDocument/2006/relationships/image" Target="../media/image29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11" Type="http://schemas.openxmlformats.org/officeDocument/2006/relationships/image" Target="../media/image33.jpeg"/><Relationship Id="rId5" Type="http://schemas.openxmlformats.org/officeDocument/2006/relationships/image" Target="../media/image27.png"/><Relationship Id="rId10" Type="http://schemas.openxmlformats.org/officeDocument/2006/relationships/image" Target="../media/image32.jpeg"/><Relationship Id="rId4" Type="http://schemas.openxmlformats.org/officeDocument/2006/relationships/image" Target="../media/image26.jpeg"/><Relationship Id="rId9" Type="http://schemas.openxmlformats.org/officeDocument/2006/relationships/image" Target="../media/image3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3" Type="http://schemas.openxmlformats.org/officeDocument/2006/relationships/image" Target="../media/image36.jpe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jpe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jpeg"/><Relationship Id="rId9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Subtitle 2"/>
          <p:cNvSpPr>
            <a:spLocks noGrp="1"/>
          </p:cNvSpPr>
          <p:nvPr>
            <p:ph type="subTitle" idx="1"/>
          </p:nvPr>
        </p:nvSpPr>
        <p:spPr>
          <a:xfrm>
            <a:off x="1563688" y="5280025"/>
            <a:ext cx="9144000" cy="976313"/>
          </a:xfrm>
        </p:spPr>
        <p:txBody>
          <a:bodyPr/>
          <a:lstStyle/>
          <a:p>
            <a:pPr eaLnBrk="1" hangingPunct="1"/>
            <a:r>
              <a:rPr lang="en-US" altLang="zh-TW" sz="2400" smtClean="0">
                <a:solidFill>
                  <a:srgbClr val="7F7F7F"/>
                </a:solidFill>
                <a:latin typeface="Helvetica"/>
                <a:ea typeface="新細明體" pitchFamily="18" charset="-120"/>
                <a:cs typeface="Helvetica"/>
              </a:rPr>
              <a:t>9</a:t>
            </a:r>
            <a:r>
              <a:rPr lang="en-US" altLang="zh-TW" sz="2400" baseline="30000" smtClean="0">
                <a:solidFill>
                  <a:srgbClr val="7F7F7F"/>
                </a:solidFill>
                <a:latin typeface="Helvetica"/>
                <a:ea typeface="新細明體" pitchFamily="18" charset="-120"/>
                <a:cs typeface="Helvetica"/>
              </a:rPr>
              <a:t>th</a:t>
            </a:r>
            <a:r>
              <a:rPr lang="en-US" altLang="zh-TW" sz="2400" smtClean="0">
                <a:solidFill>
                  <a:srgbClr val="7F7F7F"/>
                </a:solidFill>
                <a:latin typeface="Helvetica"/>
                <a:ea typeface="新細明體" pitchFamily="18" charset="-120"/>
                <a:cs typeface="Helvetica"/>
              </a:rPr>
              <a:t> Jan 2018</a:t>
            </a:r>
          </a:p>
        </p:txBody>
      </p:sp>
      <p:sp>
        <p:nvSpPr>
          <p:cNvPr id="1229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806521B-AFB5-4F43-8B3C-2E0084D8BA65}" type="slidenum">
              <a:rPr lang="en-US" altLang="zh-TW"/>
              <a:pPr/>
              <a:t>1</a:t>
            </a:fld>
            <a:endParaRPr lang="en-US" altLang="zh-TW"/>
          </a:p>
        </p:txBody>
      </p:sp>
      <p:sp>
        <p:nvSpPr>
          <p:cNvPr id="12291" name="Title 1"/>
          <p:cNvSpPr>
            <a:spLocks noGrp="1"/>
          </p:cNvSpPr>
          <p:nvPr>
            <p:ph type="ctrTitle"/>
          </p:nvPr>
        </p:nvSpPr>
        <p:spPr>
          <a:xfrm>
            <a:off x="1585913" y="2682875"/>
            <a:ext cx="9144000" cy="1730375"/>
          </a:xfrm>
        </p:spPr>
        <p:txBody>
          <a:bodyPr/>
          <a:lstStyle/>
          <a:p>
            <a:pPr eaLnBrk="1" hangingPunct="1"/>
            <a:r>
              <a:rPr lang="zh-TW" altLang="en-US" smtClean="0">
                <a:latin typeface="標楷體" pitchFamily="65" charset="-120"/>
                <a:ea typeface="標楷體" pitchFamily="65" charset="-120"/>
                <a:cs typeface="Helvetica"/>
              </a:rPr>
              <a:t>融程電訊</a:t>
            </a:r>
            <a:r>
              <a:rPr lang="en-US" altLang="zh-TW" smtClean="0">
                <a:latin typeface="標楷體" pitchFamily="65" charset="-120"/>
                <a:ea typeface="標楷體" pitchFamily="65" charset="-120"/>
                <a:cs typeface="Helvetica"/>
              </a:rPr>
              <a:t>(</a:t>
            </a:r>
            <a:r>
              <a:rPr lang="en-US" altLang="zh-TW" b="0" smtClean="0">
                <a:latin typeface="Calibri" pitchFamily="34" charset="0"/>
                <a:ea typeface="標楷體" pitchFamily="65" charset="-120"/>
                <a:cs typeface="Helvetica"/>
              </a:rPr>
              <a:t>3416</a:t>
            </a:r>
            <a:r>
              <a:rPr lang="en-US" altLang="zh-TW" smtClean="0">
                <a:latin typeface="標楷體" pitchFamily="65" charset="-120"/>
                <a:ea typeface="標楷體" pitchFamily="65" charset="-120"/>
                <a:cs typeface="Helvetica"/>
              </a:rPr>
              <a:t>)</a:t>
            </a:r>
            <a:br>
              <a:rPr lang="en-US" altLang="zh-TW" smtClean="0">
                <a:latin typeface="標楷體" pitchFamily="65" charset="-120"/>
                <a:ea typeface="標楷體" pitchFamily="65" charset="-120"/>
                <a:cs typeface="Helvetica"/>
              </a:rPr>
            </a:br>
            <a:r>
              <a:rPr lang="en-US" altLang="zh-TW" smtClean="0">
                <a:latin typeface="標楷體" pitchFamily="65" charset="-120"/>
                <a:ea typeface="標楷體" pitchFamily="65" charset="-120"/>
                <a:cs typeface="Helvetica"/>
              </a:rPr>
              <a:t> </a:t>
            </a:r>
            <a:r>
              <a:rPr lang="en-US" altLang="zh-TW" sz="4400" b="0" smtClean="0">
                <a:latin typeface="Helvetica"/>
                <a:ea typeface="標楷體" pitchFamily="65" charset="-120"/>
                <a:cs typeface="Helvetica"/>
              </a:rPr>
              <a:t>Company Presentation</a:t>
            </a:r>
            <a:r>
              <a:rPr lang="en-US" altLang="zh-TW" smtClean="0">
                <a:latin typeface="標楷體" pitchFamily="65" charset="-120"/>
                <a:ea typeface="標楷體" pitchFamily="65" charset="-120"/>
                <a:cs typeface="Helvetica"/>
              </a:rPr>
              <a:t> </a:t>
            </a:r>
            <a:endParaRPr lang="zh-TW" altLang="en-US" smtClean="0">
              <a:latin typeface="標楷體" pitchFamily="65" charset="-120"/>
              <a:ea typeface="標楷體" pitchFamily="65" charset="-120"/>
              <a:cs typeface="Helvetic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878D4F7-FCE9-4AC6-9ECF-FD7F0A1F67E2}" type="slidenum">
              <a:rPr lang="en-US" altLang="zh-TW"/>
              <a:pPr/>
              <a:t>10</a:t>
            </a:fld>
            <a:endParaRPr lang="en-US" altLang="zh-TW"/>
          </a:p>
        </p:txBody>
      </p:sp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393700" y="317500"/>
            <a:ext cx="11353800" cy="549275"/>
          </a:xfrm>
        </p:spPr>
        <p:txBody>
          <a:bodyPr/>
          <a:lstStyle/>
          <a:p>
            <a:pPr eaLnBrk="1" hangingPunct="1"/>
            <a:r>
              <a:rPr lang="en-US" altLang="zh-TW" smtClean="0">
                <a:latin typeface="Helvetica"/>
                <a:ea typeface="新細明體" pitchFamily="18" charset="-120"/>
                <a:cs typeface="Helvetica"/>
              </a:rPr>
              <a:t>Mission Critical and Industrial Applications</a:t>
            </a:r>
            <a:endParaRPr lang="zh-TW" altLang="en-US" smtClean="0">
              <a:latin typeface="Helvetica"/>
              <a:ea typeface="標楷體" pitchFamily="65" charset="-120"/>
              <a:cs typeface="Helvetica"/>
            </a:endParaRPr>
          </a:p>
        </p:txBody>
      </p:sp>
      <p:sp>
        <p:nvSpPr>
          <p:cNvPr id="32" name="Text Box 379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5902291" y="3938599"/>
            <a:ext cx="2316163" cy="52322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>
            <a:prstShdw prst="shdw17" dist="17961" dir="2700000">
              <a:schemeClr val="bg2"/>
            </a:prstShdw>
            <a:softEdge rad="31750"/>
          </a:effectLst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kumimoji="0" lang="en-US" altLang="zh-TW" sz="1400" b="1" dirty="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Logistics &amp; Warehousing Computer</a:t>
            </a:r>
          </a:p>
        </p:txBody>
      </p:sp>
      <p:sp>
        <p:nvSpPr>
          <p:cNvPr id="35" name="Text Box 379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3373979" y="3928068"/>
            <a:ext cx="2295418" cy="52322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>
            <a:prstShdw prst="shdw17" dist="17961" dir="2700000">
              <a:schemeClr val="bg2"/>
            </a:prstShdw>
            <a:softEdge rad="31750"/>
          </a:effectLst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kumimoji="0" lang="en-US" altLang="zh-TW" sz="1400" b="1" dirty="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Oil &amp; Gas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kumimoji="0" lang="en-US" altLang="zh-TW" sz="1400" b="1" dirty="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Special Zone Use</a:t>
            </a:r>
          </a:p>
        </p:txBody>
      </p:sp>
      <p:sp>
        <p:nvSpPr>
          <p:cNvPr id="37" name="Content Placeholder 2">
            <a:extLst>
              <a:ext uri="{FF2B5EF4-FFF2-40B4-BE49-F238E27FC236}"/>
            </a:extLst>
          </p:cNvPr>
          <p:cNvSpPr txBox="1">
            <a:spLocks/>
          </p:cNvSpPr>
          <p:nvPr/>
        </p:nvSpPr>
        <p:spPr bwMode="auto">
          <a:xfrm>
            <a:off x="9194761" y="3921467"/>
            <a:ext cx="2330201" cy="52322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>
            <a:prstShdw prst="shdw17" dist="17961" dir="2700000">
              <a:schemeClr val="bg2"/>
            </a:prstShdw>
            <a:softEdge rad="31750"/>
          </a:effectLst>
        </p:spPr>
        <p:txBody>
          <a:bodyPr>
            <a:spAutoFit/>
          </a:bodyPr>
          <a:lstStyle>
            <a:defPPr>
              <a:defRPr lang="en-US"/>
            </a:defPPr>
            <a:lvl1pPr algn="ctr">
              <a:spcBef>
                <a:spcPts val="0"/>
              </a:spcBef>
              <a:defRPr kumimoji="0" sz="1600" b="1">
                <a:solidFill>
                  <a:schemeClr val="bg1"/>
                </a:solidFill>
                <a:latin typeface="Helvetica" pitchFamily="34" charset="0"/>
                <a:ea typeface="新細明體" pitchFamily="18" charset="-120"/>
                <a:cs typeface="Helvetica" pitchFamily="34" charset="0"/>
              </a:defRPr>
            </a:lvl1pPr>
            <a:lvl2pPr marL="742950" indent="-285750" eaLnBrk="0" hangingPunct="0">
              <a:defRPr kumimoji="1"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defRPr/>
            </a:pPr>
            <a:r>
              <a:rPr lang="en-US" sz="1400" dirty="0"/>
              <a:t>Forklift / Vehicle Mount Computer</a:t>
            </a:r>
          </a:p>
        </p:txBody>
      </p:sp>
      <p:grpSp>
        <p:nvGrpSpPr>
          <p:cNvPr id="21516" name="群組 6"/>
          <p:cNvGrpSpPr>
            <a:grpSpLocks/>
          </p:cNvGrpSpPr>
          <p:nvPr/>
        </p:nvGrpSpPr>
        <p:grpSpPr bwMode="auto">
          <a:xfrm>
            <a:off x="234950" y="5008563"/>
            <a:ext cx="3751263" cy="882650"/>
            <a:chOff x="676686" y="5422716"/>
            <a:chExt cx="3750935" cy="884804"/>
          </a:xfrm>
        </p:grpSpPr>
        <p:grpSp>
          <p:nvGrpSpPr>
            <p:cNvPr id="21538" name="群組 58"/>
            <p:cNvGrpSpPr>
              <a:grpSpLocks/>
            </p:cNvGrpSpPr>
            <p:nvPr/>
          </p:nvGrpSpPr>
          <p:grpSpPr bwMode="auto">
            <a:xfrm>
              <a:off x="676686" y="5423606"/>
              <a:ext cx="3750935" cy="883914"/>
              <a:chOff x="1000379" y="1279556"/>
              <a:chExt cx="3750935" cy="883914"/>
            </a:xfrm>
          </p:grpSpPr>
          <p:sp>
            <p:nvSpPr>
              <p:cNvPr id="60" name="Parallelogram 39">
                <a:extLst>
                  <a:ext uri="{FF2B5EF4-FFF2-40B4-BE49-F238E27FC236}"/>
                </a:extLst>
              </p:cNvPr>
              <p:cNvSpPr/>
              <p:nvPr/>
            </p:nvSpPr>
            <p:spPr>
              <a:xfrm>
                <a:off x="1000379" y="1535752"/>
                <a:ext cx="3750935" cy="627718"/>
              </a:xfrm>
              <a:prstGeom prst="parallelogram">
                <a:avLst>
                  <a:gd name="adj" fmla="val 89345"/>
                </a:avLst>
              </a:prstGeom>
              <a:gradFill flip="none" rotWithShape="1">
                <a:gsLst>
                  <a:gs pos="0">
                    <a:srgbClr val="A0112D">
                      <a:tint val="66000"/>
                      <a:satMod val="160000"/>
                    </a:srgbClr>
                  </a:gs>
                  <a:gs pos="50000">
                    <a:srgbClr val="A0112D">
                      <a:tint val="44500"/>
                      <a:satMod val="160000"/>
                    </a:srgbClr>
                  </a:gs>
                  <a:gs pos="100000">
                    <a:srgbClr val="A0112D">
                      <a:tint val="23500"/>
                      <a:satMod val="160000"/>
                    </a:srgb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400" dirty="0"/>
              </a:p>
            </p:txBody>
          </p:sp>
          <p:sp>
            <p:nvSpPr>
              <p:cNvPr id="61" name="圓角矩形 18">
                <a:extLst>
                  <a:ext uri="{FF2B5EF4-FFF2-40B4-BE49-F238E27FC236}"/>
                </a:extLst>
              </p:cNvPr>
              <p:cNvSpPr/>
              <p:nvPr/>
            </p:nvSpPr>
            <p:spPr>
              <a:xfrm>
                <a:off x="1943272" y="1280257"/>
                <a:ext cx="2266752" cy="698614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r>
                  <a:rPr lang="en-US" altLang="zh-TW" sz="2000" b="1">
                    <a:solidFill>
                      <a:srgbClr val="FFFFFF"/>
                    </a:solidFill>
                    <a:latin typeface="Helvetica"/>
                    <a:ea typeface="Helvetica"/>
                    <a:cs typeface="Helvetica"/>
                  </a:rPr>
                  <a:t>135</a:t>
                </a:r>
                <a:r>
                  <a:rPr lang="en-US" altLang="zh-TW" sz="1400" b="1">
                    <a:solidFill>
                      <a:srgbClr val="FFFFFF"/>
                    </a:solidFill>
                    <a:latin typeface="Helvetica"/>
                    <a:ea typeface="Helvetica"/>
                    <a:cs typeface="Helvetica"/>
                  </a:rPr>
                  <a:t> </a:t>
                </a:r>
                <a:r>
                  <a:rPr lang="en-US" altLang="zh-TW" sz="1400">
                    <a:solidFill>
                      <a:srgbClr val="FFFFFF"/>
                    </a:solidFill>
                    <a:latin typeface="Helvetica"/>
                    <a:ea typeface="Helvetica"/>
                    <a:cs typeface="Helvetica"/>
                  </a:rPr>
                  <a:t>Developers </a:t>
                </a:r>
              </a:p>
              <a:p>
                <a:pPr algn="ctr"/>
                <a:r>
                  <a:rPr lang="en-US" altLang="zh-TW" sz="1400">
                    <a:solidFill>
                      <a:srgbClr val="FFFFFF"/>
                    </a:solidFill>
                    <a:latin typeface="Helvetica"/>
                    <a:ea typeface="Helvetica"/>
                    <a:cs typeface="Helvetica"/>
                  </a:rPr>
                  <a:t>&amp; System Engineers</a:t>
                </a:r>
              </a:p>
              <a:p>
                <a:pPr algn="ctr"/>
                <a:endParaRPr lang="zh-TW" altLang="en-US" sz="1400">
                  <a:solidFill>
                    <a:srgbClr val="FFFFFF"/>
                  </a:solidFill>
                  <a:latin typeface="Helvetica"/>
                  <a:ea typeface="Helvetica"/>
                  <a:cs typeface="Helvetica"/>
                </a:endParaRPr>
              </a:p>
            </p:txBody>
          </p:sp>
        </p:grpSp>
        <p:pic>
          <p:nvPicPr>
            <p:cNvPr id="21539" name="Picture 2"/>
            <p:cNvPicPr>
              <a:picLocks noChangeAspect="1" noChangeArrowheads="1"/>
            </p:cNvPicPr>
            <p:nvPr/>
          </p:nvPicPr>
          <p:blipFill>
            <a:blip r:embed="rId2"/>
            <a:srcRect t="-17381"/>
            <a:stretch>
              <a:fillRect/>
            </a:stretch>
          </p:blipFill>
          <p:spPr bwMode="auto">
            <a:xfrm>
              <a:off x="935396" y="5422716"/>
              <a:ext cx="723900" cy="7714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1517" name="群組 4"/>
          <p:cNvGrpSpPr>
            <a:grpSpLocks/>
          </p:cNvGrpSpPr>
          <p:nvPr/>
        </p:nvGrpSpPr>
        <p:grpSpPr bwMode="auto">
          <a:xfrm>
            <a:off x="4051300" y="4978400"/>
            <a:ext cx="4024313" cy="912813"/>
            <a:chOff x="838200" y="4244613"/>
            <a:chExt cx="4366218" cy="914196"/>
          </a:xfrm>
        </p:grpSpPr>
        <p:grpSp>
          <p:nvGrpSpPr>
            <p:cNvPr id="21532" name="群組 68"/>
            <p:cNvGrpSpPr>
              <a:grpSpLocks/>
            </p:cNvGrpSpPr>
            <p:nvPr/>
          </p:nvGrpSpPr>
          <p:grpSpPr bwMode="auto">
            <a:xfrm>
              <a:off x="838200" y="4244613"/>
              <a:ext cx="4366218" cy="914196"/>
              <a:chOff x="889118" y="1376699"/>
              <a:chExt cx="4366218" cy="914196"/>
            </a:xfrm>
          </p:grpSpPr>
          <p:sp>
            <p:nvSpPr>
              <p:cNvPr id="70" name="Parallelogram 39">
                <a:extLst>
                  <a:ext uri="{FF2B5EF4-FFF2-40B4-BE49-F238E27FC236}"/>
                </a:extLst>
              </p:cNvPr>
              <p:cNvSpPr/>
              <p:nvPr/>
            </p:nvSpPr>
            <p:spPr>
              <a:xfrm>
                <a:off x="889118" y="1663177"/>
                <a:ext cx="4366218" cy="627718"/>
              </a:xfrm>
              <a:prstGeom prst="parallelogram">
                <a:avLst>
                  <a:gd name="adj" fmla="val 89345"/>
                </a:avLst>
              </a:prstGeom>
              <a:gradFill flip="none" rotWithShape="1">
                <a:gsLst>
                  <a:gs pos="0">
                    <a:srgbClr val="A0112D">
                      <a:tint val="66000"/>
                      <a:satMod val="160000"/>
                    </a:srgbClr>
                  </a:gs>
                  <a:gs pos="50000">
                    <a:srgbClr val="A0112D">
                      <a:tint val="44500"/>
                      <a:satMod val="160000"/>
                    </a:srgbClr>
                  </a:gs>
                  <a:gs pos="100000">
                    <a:srgbClr val="A0112D">
                      <a:tint val="23500"/>
                      <a:satMod val="160000"/>
                    </a:srgb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400" dirty="0"/>
              </a:p>
            </p:txBody>
          </p:sp>
          <p:sp>
            <p:nvSpPr>
              <p:cNvPr id="71" name="圓角矩形 18">
                <a:extLst>
                  <a:ext uri="{FF2B5EF4-FFF2-40B4-BE49-F238E27FC236}"/>
                </a:extLst>
              </p:cNvPr>
              <p:cNvSpPr/>
              <p:nvPr/>
            </p:nvSpPr>
            <p:spPr>
              <a:xfrm>
                <a:off x="1857092" y="1376699"/>
                <a:ext cx="2826416" cy="672530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r>
                  <a:rPr lang="en-US" altLang="zh-TW" sz="1400">
                    <a:solidFill>
                      <a:srgbClr val="FFFFFF"/>
                    </a:solidFill>
                    <a:latin typeface="Helvetica"/>
                    <a:ea typeface="Helvetica"/>
                    <a:cs typeface="Helvetica"/>
                  </a:rPr>
                  <a:t>Certified ATEX &amp; Medical (ISO13845) quality production</a:t>
                </a:r>
                <a:endParaRPr lang="zh-TW" altLang="en-US" sz="1400">
                  <a:solidFill>
                    <a:srgbClr val="FFFFFF"/>
                  </a:solidFill>
                  <a:latin typeface="Helvetica"/>
                  <a:ea typeface="Helvetica"/>
                  <a:cs typeface="Helvetica"/>
                </a:endParaRPr>
              </a:p>
            </p:txBody>
          </p:sp>
        </p:grpSp>
        <p:pic>
          <p:nvPicPr>
            <p:cNvPr id="21533" name="Picture 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27802" y="4278908"/>
              <a:ext cx="676275" cy="771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1518" name="群組 7"/>
          <p:cNvGrpSpPr>
            <a:grpSpLocks/>
          </p:cNvGrpSpPr>
          <p:nvPr/>
        </p:nvGrpSpPr>
        <p:grpSpPr bwMode="auto">
          <a:xfrm>
            <a:off x="7948613" y="4945063"/>
            <a:ext cx="4005262" cy="825500"/>
            <a:chOff x="819740" y="2075208"/>
            <a:chExt cx="4081789" cy="826484"/>
          </a:xfrm>
        </p:grpSpPr>
        <p:grpSp>
          <p:nvGrpSpPr>
            <p:cNvPr id="21526" name="群組 65"/>
            <p:cNvGrpSpPr>
              <a:grpSpLocks/>
            </p:cNvGrpSpPr>
            <p:nvPr/>
          </p:nvGrpSpPr>
          <p:grpSpPr bwMode="auto">
            <a:xfrm>
              <a:off x="819740" y="2075208"/>
              <a:ext cx="4081789" cy="826484"/>
              <a:chOff x="870658" y="1376700"/>
              <a:chExt cx="4081789" cy="826484"/>
            </a:xfrm>
          </p:grpSpPr>
          <p:sp>
            <p:nvSpPr>
              <p:cNvPr id="67" name="Parallelogram 39">
                <a:extLst>
                  <a:ext uri="{FF2B5EF4-FFF2-40B4-BE49-F238E27FC236}"/>
                </a:extLst>
              </p:cNvPr>
              <p:cNvSpPr/>
              <p:nvPr/>
            </p:nvSpPr>
            <p:spPr>
              <a:xfrm>
                <a:off x="870658" y="1575466"/>
                <a:ext cx="4081789" cy="627718"/>
              </a:xfrm>
              <a:prstGeom prst="parallelogram">
                <a:avLst>
                  <a:gd name="adj" fmla="val 89345"/>
                </a:avLst>
              </a:prstGeom>
              <a:gradFill flip="none" rotWithShape="1">
                <a:gsLst>
                  <a:gs pos="0">
                    <a:srgbClr val="A0112D">
                      <a:tint val="66000"/>
                      <a:satMod val="160000"/>
                    </a:srgbClr>
                  </a:gs>
                  <a:gs pos="50000">
                    <a:srgbClr val="A0112D">
                      <a:tint val="44500"/>
                      <a:satMod val="160000"/>
                    </a:srgbClr>
                  </a:gs>
                  <a:gs pos="100000">
                    <a:srgbClr val="A0112D">
                      <a:tint val="23500"/>
                      <a:satMod val="160000"/>
                    </a:srgb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400" dirty="0"/>
              </a:p>
            </p:txBody>
          </p:sp>
          <p:sp>
            <p:nvSpPr>
              <p:cNvPr id="68" name="圓角矩形 18">
                <a:extLst>
                  <a:ext uri="{FF2B5EF4-FFF2-40B4-BE49-F238E27FC236}"/>
                </a:extLst>
              </p:cNvPr>
              <p:cNvSpPr/>
              <p:nvPr/>
            </p:nvSpPr>
            <p:spPr>
              <a:xfrm>
                <a:off x="1860771" y="1376700"/>
                <a:ext cx="2606326" cy="589664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r>
                  <a:rPr lang="en-US" altLang="zh-TW" sz="1400">
                    <a:solidFill>
                      <a:srgbClr val="FFFFFF"/>
                    </a:solidFill>
                    <a:latin typeface="Helvetica"/>
                    <a:ea typeface="Helvetica"/>
                    <a:cs typeface="Helvetica"/>
                  </a:rPr>
                  <a:t>Global Domain Know-How &amp; Service Centers</a:t>
                </a:r>
                <a:endParaRPr lang="zh-TW" altLang="en-US" sz="1400">
                  <a:solidFill>
                    <a:srgbClr val="FFFFFF"/>
                  </a:solidFill>
                  <a:latin typeface="Helvetica"/>
                  <a:ea typeface="Helvetica"/>
                  <a:cs typeface="Helvetica"/>
                </a:endParaRPr>
              </a:p>
            </p:txBody>
          </p:sp>
        </p:grpSp>
        <p:pic>
          <p:nvPicPr>
            <p:cNvPr id="21527" name="Picture 9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973496" y="2103230"/>
              <a:ext cx="685800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1519" name="圖片 14" descr="image019"/>
          <p:cNvPicPr>
            <a:picLocks noChangeAspect="1" noChangeArrowheads="1"/>
          </p:cNvPicPr>
          <p:nvPr/>
        </p:nvPicPr>
        <p:blipFill>
          <a:blip r:embed="rId5"/>
          <a:srcRect r="13734"/>
          <a:stretch>
            <a:fillRect/>
          </a:stretch>
        </p:blipFill>
        <p:spPr bwMode="auto">
          <a:xfrm>
            <a:off x="8435975" y="1455738"/>
            <a:ext cx="3389313" cy="2271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0" name="Picture 4" descr="http://www.ruggedpcreview.com/images4/bartec_agile_app_72.jpg"/>
          <p:cNvPicPr>
            <a:picLocks noChangeAspect="1" noChangeArrowheads="1"/>
          </p:cNvPicPr>
          <p:nvPr/>
        </p:nvPicPr>
        <p:blipFill>
          <a:blip r:embed="rId6"/>
          <a:srcRect l="11804"/>
          <a:stretch>
            <a:fillRect/>
          </a:stretch>
        </p:blipFill>
        <p:spPr bwMode="auto">
          <a:xfrm>
            <a:off x="3416300" y="1452563"/>
            <a:ext cx="2220913" cy="229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1" name="圖片 0" descr="01.png"/>
          <p:cNvPicPr>
            <a:picLocks noChangeAspect="1" noChangeArrowheads="1"/>
          </p:cNvPicPr>
          <p:nvPr/>
        </p:nvPicPr>
        <p:blipFill>
          <a:blip r:embed="rId7"/>
          <a:srcRect l="6773" r="3256"/>
          <a:stretch>
            <a:fillRect/>
          </a:stretch>
        </p:blipFill>
        <p:spPr bwMode="auto">
          <a:xfrm>
            <a:off x="85725" y="1450975"/>
            <a:ext cx="3048000" cy="228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2" name="Picture 2"/>
          <p:cNvPicPr>
            <a:picLocks noChangeAspect="1" noChangeArrowheads="1"/>
          </p:cNvPicPr>
          <p:nvPr/>
        </p:nvPicPr>
        <p:blipFill>
          <a:blip r:embed="rId8" cstate="print"/>
          <a:srcRect t="9851" b="10847"/>
          <a:stretch>
            <a:fillRect/>
          </a:stretch>
        </p:blipFill>
        <p:spPr bwMode="auto">
          <a:xfrm>
            <a:off x="6003925" y="1455738"/>
            <a:ext cx="2149475" cy="2271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 Box 379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115134" y="3929172"/>
            <a:ext cx="2989172" cy="52322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>
            <a:prstShdw prst="shdw17" dist="17961" dir="2700000">
              <a:schemeClr val="bg2"/>
            </a:prstShdw>
            <a:softEdge rad="31750"/>
          </a:effectLst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kumimoji="0" lang="en-US" altLang="zh-TW" sz="1400" b="1" dirty="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Vehicle Diagnostic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kumimoji="0" lang="en-US" altLang="zh-TW" sz="1400" b="1" dirty="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For Smart Car Manufacturing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 descr="Winmate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5675" y="1095375"/>
            <a:ext cx="10288588" cy="522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2" name="Slide Number Placeholder 2"/>
          <p:cNvSpPr txBox="1">
            <a:spLocks noGrp="1"/>
          </p:cNvSpPr>
          <p:nvPr/>
        </p:nvSpPr>
        <p:spPr bwMode="auto">
          <a:xfrm>
            <a:off x="838200" y="6356350"/>
            <a:ext cx="44767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FE0A0B07-4168-41F0-ABB9-817A9B90C1A2}" type="slidenum">
              <a:rPr kumimoji="0" lang="en-US" altLang="zh-TW" sz="1200">
                <a:solidFill>
                  <a:srgbClr val="898989"/>
                </a:solidFill>
                <a:latin typeface="Helvetica"/>
                <a:ea typeface="Helvetica"/>
                <a:cs typeface="Helvetica"/>
              </a:rPr>
              <a:pPr algn="r"/>
              <a:t>11</a:t>
            </a:fld>
            <a:endParaRPr kumimoji="0" lang="en-US" altLang="zh-TW" sz="1200">
              <a:solidFill>
                <a:srgbClr val="898989"/>
              </a:solidFill>
              <a:latin typeface="Helvetica"/>
              <a:ea typeface="Helvetica"/>
              <a:cs typeface="Helvetica"/>
            </a:endParaRPr>
          </a:p>
        </p:txBody>
      </p:sp>
      <p:sp>
        <p:nvSpPr>
          <p:cNvPr id="30723" name="文字方塊 1"/>
          <p:cNvSpPr txBox="1">
            <a:spLocks noChangeArrowheads="1"/>
          </p:cNvSpPr>
          <p:nvPr/>
        </p:nvSpPr>
        <p:spPr bwMode="auto">
          <a:xfrm>
            <a:off x="4271963" y="2222500"/>
            <a:ext cx="3671887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9600">
                <a:latin typeface="Helvetica"/>
                <a:ea typeface="Helvetica"/>
                <a:cs typeface="Helvetica"/>
              </a:rPr>
              <a:t>Q &amp; A </a:t>
            </a:r>
            <a:endParaRPr kumimoji="0" lang="zh-TW" altLang="en-US" sz="9600">
              <a:latin typeface="Helvetica"/>
              <a:ea typeface="Helvetica"/>
              <a:cs typeface="Helvetica"/>
            </a:endParaRPr>
          </a:p>
        </p:txBody>
      </p:sp>
      <p:pic>
        <p:nvPicPr>
          <p:cNvPr id="30725" name="Picture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83875" y="6289675"/>
            <a:ext cx="1339850" cy="41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8" name="Picture 3" descr="Winmatelog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03675" y="4803775"/>
            <a:ext cx="4017963" cy="100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標題 1"/>
          <p:cNvSpPr>
            <a:spLocks noGrp="1"/>
          </p:cNvSpPr>
          <p:nvPr>
            <p:ph type="title" idx="4294967295"/>
          </p:nvPr>
        </p:nvSpPr>
        <p:spPr>
          <a:xfrm>
            <a:off x="838200" y="374650"/>
            <a:ext cx="11353800" cy="549275"/>
          </a:xfrm>
        </p:spPr>
        <p:txBody>
          <a:bodyPr/>
          <a:lstStyle/>
          <a:p>
            <a:pPr eaLnBrk="1" hangingPunct="1"/>
            <a:r>
              <a:rPr lang="en-US" altLang="zh-TW" dirty="0" smtClean="0">
                <a:latin typeface="Helvetica"/>
                <a:ea typeface="新細明體" pitchFamily="18" charset="-120"/>
                <a:cs typeface="Helvetica"/>
              </a:rPr>
              <a:t>2017 1~3Q </a:t>
            </a:r>
            <a:r>
              <a:rPr lang="en-US" altLang="zh-TW" b="0" dirty="0" smtClean="0">
                <a:latin typeface="Helvetica"/>
                <a:ea typeface="標楷體" pitchFamily="65" charset="-120"/>
                <a:cs typeface="Helvetica"/>
              </a:rPr>
              <a:t>Income Statement</a:t>
            </a:r>
          </a:p>
        </p:txBody>
      </p:sp>
      <p:sp>
        <p:nvSpPr>
          <p:cNvPr id="13314" name="投影片編號版面配置區 3"/>
          <p:cNvSpPr txBox="1">
            <a:spLocks noGrp="1"/>
          </p:cNvSpPr>
          <p:nvPr/>
        </p:nvSpPr>
        <p:spPr bwMode="auto">
          <a:xfrm>
            <a:off x="838200" y="6356350"/>
            <a:ext cx="44767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1E64AD6A-7B7E-4BA5-BC3C-B69B45BC650B}" type="slidenum">
              <a:rPr kumimoji="0" lang="en-US" altLang="zh-TW" sz="1200">
                <a:solidFill>
                  <a:srgbClr val="898989"/>
                </a:solidFill>
                <a:latin typeface="Helvetica"/>
                <a:ea typeface="Helvetica"/>
                <a:cs typeface="Helvetica"/>
              </a:rPr>
              <a:pPr algn="r"/>
              <a:t>2</a:t>
            </a:fld>
            <a:endParaRPr kumimoji="0" lang="en-US" altLang="zh-TW" sz="1200">
              <a:solidFill>
                <a:srgbClr val="898989"/>
              </a:solidFill>
              <a:latin typeface="Helvetica"/>
              <a:ea typeface="Helvetica"/>
              <a:cs typeface="Helvetica"/>
            </a:endParaRPr>
          </a:p>
        </p:txBody>
      </p:sp>
      <p:graphicFrame>
        <p:nvGraphicFramePr>
          <p:cNvPr id="13403" name="Group 91"/>
          <p:cNvGraphicFramePr>
            <a:graphicFrameLocks noGrp="1"/>
          </p:cNvGraphicFramePr>
          <p:nvPr>
            <p:ph idx="4294967295"/>
          </p:nvPr>
        </p:nvGraphicFramePr>
        <p:xfrm>
          <a:off x="409575" y="1199211"/>
          <a:ext cx="11406188" cy="4616973"/>
        </p:xfrm>
        <a:graphic>
          <a:graphicData uri="http://schemas.openxmlformats.org/drawingml/2006/table">
            <a:tbl>
              <a:tblPr/>
              <a:tblGrid>
                <a:gridCol w="1838950"/>
                <a:gridCol w="1451938"/>
                <a:gridCol w="1214437"/>
                <a:gridCol w="1622425"/>
                <a:gridCol w="1163638"/>
                <a:gridCol w="1643062"/>
                <a:gridCol w="1171575"/>
                <a:gridCol w="1300163"/>
              </a:tblGrid>
              <a:tr h="43471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Helvetica"/>
                        </a:rPr>
                        <a:t>項目＼年度</a:t>
                      </a:r>
                      <a:endParaRPr kumimoji="1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Helvetica"/>
                      </a:endParaRP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2017 Q3 </a:t>
                      </a:r>
                      <a:endParaRPr kumimoji="1" lang="en-US" altLang="zh-TW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新細明體" pitchFamily="18" charset="-120"/>
                        <a:cs typeface="Arial" pitchFamily="34" charset="0"/>
                      </a:endParaRPr>
                    </a:p>
                  </a:txBody>
                  <a:tcPr marL="121920" marR="12192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Helvetica"/>
                        </a:rPr>
                        <a:t>%</a:t>
                      </a:r>
                    </a:p>
                  </a:txBody>
                  <a:tcPr marL="121920" marR="121920" anchor="ctr" horzOverflow="overflow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2017/1-3Q</a:t>
                      </a:r>
                    </a:p>
                  </a:txBody>
                  <a:tcPr marL="121920" marR="12192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%</a:t>
                      </a:r>
                    </a:p>
                  </a:txBody>
                  <a:tcPr marL="121920" marR="121920" anchor="ctr" horzOverflow="overflow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2016/1-3Q</a:t>
                      </a:r>
                    </a:p>
                  </a:txBody>
                  <a:tcPr marL="121920" marR="12192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%</a:t>
                      </a:r>
                    </a:p>
                  </a:txBody>
                  <a:tcPr marL="121920" marR="121920" anchor="ctr" horzOverflow="overflow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Helvetica"/>
                        </a:rPr>
                        <a:t>YoY</a:t>
                      </a:r>
                      <a:endParaRPr kumimoji="1" lang="en-US" altLang="zh-TW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Helvetica"/>
                      </a:endParaRPr>
                    </a:p>
                  </a:txBody>
                  <a:tcPr marL="121920" marR="12192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4734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Helvetica"/>
                        </a:rPr>
                        <a:t>Revenue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Helvetica"/>
                      </a:endParaRP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Helvetica"/>
                        </a:rPr>
                        <a:t> </a:t>
                      </a:r>
                      <a:r>
                        <a:rPr kumimoji="1" lang="en-US" altLang="zh-TW" sz="1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Helvetica"/>
                        </a:rPr>
                        <a:t>344,393 </a:t>
                      </a:r>
                    </a:p>
                  </a:txBody>
                  <a:tcPr marL="121920" marR="12192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Helvetica"/>
                        </a:rPr>
                        <a:t>100.00%</a:t>
                      </a:r>
                    </a:p>
                  </a:txBody>
                  <a:tcPr marL="121920" marR="121920" anchor="ctr" horzOverflow="overflow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    </a:t>
                      </a: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1,027,979 </a:t>
                      </a:r>
                    </a:p>
                  </a:txBody>
                  <a:tcPr marL="121920" marR="12192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100.00%</a:t>
                      </a:r>
                    </a:p>
                  </a:txBody>
                  <a:tcPr marL="121920" marR="121920" anchor="ctr" horzOverflow="overflow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       </a:t>
                      </a: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985,569 </a:t>
                      </a:r>
                    </a:p>
                  </a:txBody>
                  <a:tcPr marL="121920" marR="12192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100.00%</a:t>
                      </a:r>
                    </a:p>
                  </a:txBody>
                  <a:tcPr marL="121920" marR="121920" anchor="ctr" horzOverflow="overflow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Helvetica"/>
                        </a:rPr>
                        <a:t>4.30%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Helvetica"/>
                      </a:endParaRPr>
                    </a:p>
                  </a:txBody>
                  <a:tcPr marL="121920" marR="12192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4754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Helvetica"/>
                        </a:rPr>
                        <a:t>Gross Margin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Helvetica"/>
                      </a:endParaRP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Helvetica"/>
                        </a:rPr>
                        <a:t> 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Helvetica"/>
                        </a:rPr>
                        <a:t>115,939 </a:t>
                      </a:r>
                    </a:p>
                  </a:txBody>
                  <a:tcPr marL="121920" marR="12192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Helvetica"/>
                        </a:rPr>
                        <a:t>33.66%</a:t>
                      </a:r>
                    </a:p>
                  </a:txBody>
                  <a:tcPr marL="121920" marR="121920" anchor="ctr" horzOverflow="overflow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       </a:t>
                      </a: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352,014 </a:t>
                      </a:r>
                    </a:p>
                  </a:txBody>
                  <a:tcPr marL="121920" marR="12192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34.24%</a:t>
                      </a:r>
                    </a:p>
                  </a:txBody>
                  <a:tcPr marL="121920" marR="121920" anchor="ctr" horzOverflow="overflow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       </a:t>
                      </a: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388,373 </a:t>
                      </a:r>
                    </a:p>
                  </a:txBody>
                  <a:tcPr marL="121920" marR="12192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39.41%</a:t>
                      </a:r>
                    </a:p>
                  </a:txBody>
                  <a:tcPr marL="121920" marR="121920" anchor="ctr" horzOverflow="overflow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Helvetica"/>
                        </a:rPr>
                        <a:t>-9.36%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Helvetica"/>
                      </a:endParaRPr>
                    </a:p>
                  </a:txBody>
                  <a:tcPr marL="121920" marR="12192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8966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Helvetica"/>
                        </a:rPr>
                        <a:t>Operating Expenses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Helvetica"/>
                      </a:endParaRP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Helvetica"/>
                        </a:rPr>
                        <a:t>   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Helvetica"/>
                        </a:rPr>
                        <a:t>78,304 </a:t>
                      </a:r>
                    </a:p>
                  </a:txBody>
                  <a:tcPr marL="121920" marR="12192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Helvetica"/>
                        </a:rPr>
                        <a:t>22.74%</a:t>
                      </a:r>
                    </a:p>
                  </a:txBody>
                  <a:tcPr marL="121920" marR="121920" anchor="ctr" horzOverflow="overflow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       </a:t>
                      </a: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231,096 </a:t>
                      </a:r>
                    </a:p>
                  </a:txBody>
                  <a:tcPr marL="121920" marR="12192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22.48%</a:t>
                      </a:r>
                    </a:p>
                  </a:txBody>
                  <a:tcPr marL="121920" marR="121920" anchor="ctr" horzOverflow="overflow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       </a:t>
                      </a: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217,619 </a:t>
                      </a:r>
                    </a:p>
                  </a:txBody>
                  <a:tcPr marL="121920" marR="12192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22.08%</a:t>
                      </a:r>
                    </a:p>
                  </a:txBody>
                  <a:tcPr marL="121920" marR="121920" anchor="ctr" horzOverflow="overflow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Helvetica"/>
                        </a:rPr>
                        <a:t>6.19%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Helvetica"/>
                      </a:endParaRPr>
                    </a:p>
                  </a:txBody>
                  <a:tcPr marL="121920" marR="12192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394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Helvetica"/>
                        </a:rPr>
                        <a:t>Operating Income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Helvetica"/>
                      </a:endParaRP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Helvetica"/>
                        </a:rPr>
                        <a:t>   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Helvetica"/>
                        </a:rPr>
                        <a:t>37,635 </a:t>
                      </a:r>
                    </a:p>
                  </a:txBody>
                  <a:tcPr marL="121920" marR="12192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Helvetica"/>
                        </a:rPr>
                        <a:t>10.93%</a:t>
                      </a:r>
                    </a:p>
                  </a:txBody>
                  <a:tcPr marL="121920" marR="121920" anchor="ctr" horzOverflow="overflow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       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120,918 </a:t>
                      </a:r>
                    </a:p>
                  </a:txBody>
                  <a:tcPr marL="121920" marR="12192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11.76%</a:t>
                      </a:r>
                    </a:p>
                  </a:txBody>
                  <a:tcPr marL="121920" marR="121920" anchor="ctr" horzOverflow="overflow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       </a:t>
                      </a: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170,754 </a:t>
                      </a:r>
                    </a:p>
                  </a:txBody>
                  <a:tcPr marL="121920" marR="12192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17.33%</a:t>
                      </a:r>
                    </a:p>
                  </a:txBody>
                  <a:tcPr marL="121920" marR="121920" anchor="ctr" horzOverflow="overflow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Helvetica"/>
                        </a:rPr>
                        <a:t>-29.19%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Helvetica"/>
                      </a:endParaRPr>
                    </a:p>
                  </a:txBody>
                  <a:tcPr marL="121920" marR="12192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670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Helvetica"/>
                        </a:rPr>
                        <a:t>Non-operating Income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Helvetica"/>
                      </a:endParaRP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Helvetica"/>
                        </a:rPr>
                        <a:t> </a:t>
                      </a: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Helvetica"/>
                        </a:rPr>
                        <a:t> 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Helvetica"/>
                        </a:rPr>
                        <a:t>-</a:t>
                      </a: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Helvetica"/>
                        </a:rPr>
                        <a:t>  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Helvetica"/>
                        </a:rPr>
                        <a:t>1,072 </a:t>
                      </a:r>
                    </a:p>
                  </a:txBody>
                  <a:tcPr marL="121920" marR="12192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Helvetica"/>
                        </a:rPr>
                        <a:t>-0.31%</a:t>
                      </a:r>
                    </a:p>
                  </a:txBody>
                  <a:tcPr marL="121920" marR="121920" anchor="ctr" horzOverflow="overflow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     -   13,502 </a:t>
                      </a:r>
                    </a:p>
                  </a:txBody>
                  <a:tcPr marL="121920" marR="12192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-1.3%</a:t>
                      </a:r>
                    </a:p>
                  </a:txBody>
                  <a:tcPr marL="121920" marR="121920" anchor="ctr" horzOverflow="overflow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      -    4,516 </a:t>
                      </a:r>
                    </a:p>
                  </a:txBody>
                  <a:tcPr marL="121920" marR="12192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-0.46%</a:t>
                      </a:r>
                    </a:p>
                  </a:txBody>
                  <a:tcPr marL="121920" marR="121920" anchor="ctr" horzOverflow="overflow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Helvetica"/>
                        </a:rPr>
                        <a:t>298.98%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Helvetica"/>
                      </a:endParaRPr>
                    </a:p>
                  </a:txBody>
                  <a:tcPr marL="121920" marR="12192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8187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Helvetica"/>
                        </a:rPr>
                        <a:t>Pre-Tax Income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Helvetica"/>
                      </a:endParaRP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Helvetica"/>
                        </a:rPr>
                        <a:t>    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Helvetica"/>
                        </a:rPr>
                        <a:t>36,563 </a:t>
                      </a:r>
                    </a:p>
                  </a:txBody>
                  <a:tcPr marL="121920" marR="12192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Helvetica"/>
                        </a:rPr>
                        <a:t>10.62%</a:t>
                      </a:r>
                    </a:p>
                  </a:txBody>
                  <a:tcPr marL="121920" marR="121920" anchor="ctr" horzOverflow="overflow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       </a:t>
                      </a: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107,416 </a:t>
                      </a:r>
                    </a:p>
                  </a:txBody>
                  <a:tcPr marL="121920" marR="12192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10.45%</a:t>
                      </a:r>
                    </a:p>
                  </a:txBody>
                  <a:tcPr marL="121920" marR="121920" anchor="ctr" horzOverflow="overflow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       </a:t>
                      </a: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166,238 </a:t>
                      </a:r>
                    </a:p>
                  </a:txBody>
                  <a:tcPr marL="121920" marR="12192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16.87%</a:t>
                      </a:r>
                    </a:p>
                  </a:txBody>
                  <a:tcPr marL="121920" marR="121920" anchor="ctr" horzOverflow="overflow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Helvetica"/>
                        </a:rPr>
                        <a:t>-35.38%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Helvetica"/>
                      </a:endParaRPr>
                    </a:p>
                  </a:txBody>
                  <a:tcPr marL="121920" marR="12192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2822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Helvetica"/>
                        </a:rPr>
                        <a:t>Net Income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Helvetica"/>
                      </a:endParaRP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Helvetica"/>
                        </a:rPr>
                        <a:t>    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Helvetica"/>
                        </a:rPr>
                        <a:t>31,567 </a:t>
                      </a:r>
                    </a:p>
                  </a:txBody>
                  <a:tcPr marL="121920" marR="12192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Helvetica"/>
                        </a:rPr>
                        <a:t>9.17%</a:t>
                      </a:r>
                    </a:p>
                  </a:txBody>
                  <a:tcPr marL="121920" marR="121920" anchor="ctr" horzOverflow="overflow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         </a:t>
                      </a: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91,014 </a:t>
                      </a:r>
                    </a:p>
                  </a:txBody>
                  <a:tcPr marL="121920" marR="12192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8.85%</a:t>
                      </a:r>
                    </a:p>
                  </a:txBody>
                  <a:tcPr marL="121920" marR="121920" anchor="ctr" horzOverflow="overflow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       </a:t>
                      </a: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142,568 </a:t>
                      </a:r>
                    </a:p>
                  </a:txBody>
                  <a:tcPr marL="121920" marR="12192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14.47%</a:t>
                      </a:r>
                    </a:p>
                  </a:txBody>
                  <a:tcPr marL="121920" marR="121920" anchor="ctr" horzOverflow="overflow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Helvetica"/>
                        </a:rPr>
                        <a:t>-36.16%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Helvetica"/>
                      </a:endParaRPr>
                    </a:p>
                  </a:txBody>
                  <a:tcPr marL="121920" marR="12192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962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EPS (</a:t>
                      </a: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Helvetica"/>
                        </a:rPr>
                        <a:t>元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Helvetica"/>
                        </a:rPr>
                        <a:t>)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Helvetica"/>
                      </a:endParaRP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Helvetica"/>
                        </a:rPr>
                        <a:t>       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Helvetica"/>
                        </a:rPr>
                        <a:t>0.52 </a:t>
                      </a:r>
                    </a:p>
                  </a:txBody>
                  <a:tcPr marL="121920" marR="12192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Helvetica"/>
                        </a:rPr>
                        <a:t>　</a:t>
                      </a:r>
                    </a:p>
                  </a:txBody>
                  <a:tcPr marL="121920" marR="121920" anchor="ctr" horzOverflow="overflow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1.51</a:t>
                      </a:r>
                    </a:p>
                  </a:txBody>
                  <a:tcPr marL="121920" marR="12192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　</a:t>
                      </a:r>
                    </a:p>
                  </a:txBody>
                  <a:tcPr marL="121920" marR="121920" anchor="ctr" horzOverflow="overflow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2.37</a:t>
                      </a:r>
                    </a:p>
                  </a:txBody>
                  <a:tcPr marL="121920" marR="12192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Arial" pitchFamily="34" charset="0"/>
                        </a:rPr>
                        <a:t>　</a:t>
                      </a:r>
                    </a:p>
                  </a:txBody>
                  <a:tcPr marL="121920" marR="121920" anchor="ctr" horzOverflow="overflow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Helvetica"/>
                        </a:rPr>
                        <a:t>　</a:t>
                      </a:r>
                      <a:endParaRPr kumimoji="1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  <a:cs typeface="Helvetica"/>
                      </a:endParaRPr>
                    </a:p>
                  </a:txBody>
                  <a:tcPr marL="121920" marR="12192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398" name="Rectangle 427"/>
          <p:cNvSpPr>
            <a:spLocks noChangeArrowheads="1"/>
          </p:cNvSpPr>
          <p:nvPr/>
        </p:nvSpPr>
        <p:spPr bwMode="auto">
          <a:xfrm>
            <a:off x="7773597" y="509588"/>
            <a:ext cx="345479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/>
            <a:r>
              <a:rPr lang="en-US" altLang="zh-TW" dirty="0" smtClean="0">
                <a:solidFill>
                  <a:schemeClr val="hlink"/>
                </a:solidFill>
                <a:ea typeface="標楷體" pitchFamily="65" charset="-120"/>
              </a:rPr>
              <a:t>Consolidated</a:t>
            </a:r>
            <a:r>
              <a:rPr lang="zh-TW" altLang="en-US" dirty="0" smtClean="0">
                <a:solidFill>
                  <a:schemeClr val="hlink"/>
                </a:solidFill>
                <a:ea typeface="標楷體" pitchFamily="65" charset="-120"/>
              </a:rPr>
              <a:t>；</a:t>
            </a:r>
            <a:r>
              <a:rPr lang="en-US" altLang="zh-TW" dirty="0" smtClean="0">
                <a:solidFill>
                  <a:schemeClr val="hlink"/>
                </a:solidFill>
                <a:ea typeface="標楷體" pitchFamily="65" charset="-120"/>
              </a:rPr>
              <a:t>NT$ ‘</a:t>
            </a:r>
            <a:r>
              <a:rPr lang="en-US" altLang="zh-TW" dirty="0" smtClean="0">
                <a:solidFill>
                  <a:schemeClr val="hlink"/>
                </a:solidFill>
              </a:rPr>
              <a:t>Thousands</a:t>
            </a:r>
            <a:endParaRPr lang="zh-TW" altLang="en-US" dirty="0">
              <a:solidFill>
                <a:srgbClr val="3333CC"/>
              </a:solidFill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7" name="Rounded Rectangle 37"/>
          <p:cNvGrpSpPr>
            <a:grpSpLocks/>
          </p:cNvGrpSpPr>
          <p:nvPr/>
        </p:nvGrpSpPr>
        <p:grpSpPr bwMode="auto">
          <a:xfrm>
            <a:off x="554038" y="1095375"/>
            <a:ext cx="3678237" cy="838200"/>
            <a:chOff x="261" y="630"/>
            <a:chExt cx="2128" cy="599"/>
          </a:xfrm>
        </p:grpSpPr>
        <p:pic>
          <p:nvPicPr>
            <p:cNvPr id="14368" name="Rounded Rectangle 37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61" y="630"/>
              <a:ext cx="2128" cy="5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69" name="Text Box 10"/>
            <p:cNvSpPr txBox="1">
              <a:spLocks noChangeArrowheads="1"/>
            </p:cNvSpPr>
            <p:nvPr/>
          </p:nvSpPr>
          <p:spPr bwMode="auto">
            <a:xfrm>
              <a:off x="294" y="662"/>
              <a:ext cx="2027" cy="5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2048" tIns="41025" rIns="82048" bIns="41025" anchor="ctr"/>
            <a:lstStyle/>
            <a:p>
              <a:pPr marL="881063" defTabSz="485775"/>
              <a:r>
                <a:rPr lang="en-US" altLang="zh-TW" b="1">
                  <a:solidFill>
                    <a:srgbClr val="080808"/>
                  </a:solidFill>
                  <a:latin typeface="Calibri" pitchFamily="34" charset="0"/>
                </a:rPr>
                <a:t>Touch /Industrial Display Rugged Display </a:t>
              </a:r>
            </a:p>
          </p:txBody>
        </p:sp>
      </p:grpSp>
      <p:sp>
        <p:nvSpPr>
          <p:cNvPr id="14338" name="Rectangle 22"/>
          <p:cNvSpPr>
            <a:spLocks noChangeArrowheads="1"/>
          </p:cNvSpPr>
          <p:nvPr/>
        </p:nvSpPr>
        <p:spPr bwMode="gray">
          <a:xfrm>
            <a:off x="7572375" y="2009775"/>
            <a:ext cx="22558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 algn="ctr" eaLnBrk="0" hangingPunct="0"/>
            <a:r>
              <a:rPr kumimoji="0" lang="zh-TW" altLang="en-US" sz="2000" b="1">
                <a:solidFill>
                  <a:srgbClr val="080808"/>
                </a:solidFill>
                <a:ea typeface="標楷體" pitchFamily="65" charset="-120"/>
                <a:cs typeface="Arial" pitchFamily="34" charset="0"/>
              </a:rPr>
              <a:t>嵌入式系統模組 </a:t>
            </a:r>
          </a:p>
        </p:txBody>
      </p:sp>
      <p:sp>
        <p:nvSpPr>
          <p:cNvPr id="33815" name="Rectangle 23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gray">
          <a:xfrm>
            <a:off x="1039813" y="1955800"/>
            <a:ext cx="2255837" cy="708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91429" tIns="45714" rIns="91429" bIns="45714">
            <a:spAutoFit/>
          </a:bodyPr>
          <a:lstStyle/>
          <a:p>
            <a:pPr algn="ctr" eaLnBrk="0" hangingPunct="0">
              <a:defRPr/>
            </a:pPr>
            <a:r>
              <a:rPr kumimoji="0" lang="zh-TW" altLang="en-US" sz="2000" b="1">
                <a:solidFill>
                  <a:srgbClr val="0808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標楷體" pitchFamily="65" charset="-120"/>
                <a:cs typeface="Arial" charset="0"/>
              </a:rPr>
              <a:t>高階特殊工業用</a:t>
            </a:r>
            <a:endParaRPr kumimoji="0" lang="en-US" altLang="zh-TW" sz="2000" b="1">
              <a:solidFill>
                <a:srgbClr val="08080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標楷體" pitchFamily="65" charset="-120"/>
              <a:cs typeface="Arial" charset="0"/>
            </a:endParaRPr>
          </a:p>
          <a:p>
            <a:pPr algn="ctr" eaLnBrk="0" hangingPunct="0">
              <a:defRPr/>
            </a:pPr>
            <a:r>
              <a:rPr kumimoji="0" lang="zh-TW" altLang="en-US" sz="2000" b="1">
                <a:solidFill>
                  <a:srgbClr val="080808"/>
                </a:solidFill>
                <a:latin typeface="Arial" charset="0"/>
                <a:ea typeface="標楷體" pitchFamily="65" charset="-120"/>
                <a:cs typeface="Arial" charset="0"/>
              </a:rPr>
              <a:t>液晶顯示應用模組 </a:t>
            </a:r>
          </a:p>
        </p:txBody>
      </p:sp>
      <p:pic>
        <p:nvPicPr>
          <p:cNvPr id="14340" name="Picture 123" descr="D:\WE1050\Desktop\wonderware-sky\Jocylen\15-PRM\15-PRM_Front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0000"/>
          </a:blip>
          <a:srcRect/>
          <a:stretch>
            <a:fillRect/>
          </a:stretch>
        </p:blipFill>
        <p:spPr bwMode="auto">
          <a:xfrm>
            <a:off x="550863" y="1163638"/>
            <a:ext cx="985837" cy="6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341" name="Group 17"/>
          <p:cNvGrpSpPr>
            <a:grpSpLocks/>
          </p:cNvGrpSpPr>
          <p:nvPr/>
        </p:nvGrpSpPr>
        <p:grpSpPr bwMode="auto">
          <a:xfrm>
            <a:off x="6789738" y="1098550"/>
            <a:ext cx="3729037" cy="838200"/>
            <a:chOff x="6996007" y="1036638"/>
            <a:chExt cx="3729027" cy="838200"/>
          </a:xfrm>
        </p:grpSpPr>
        <p:grpSp>
          <p:nvGrpSpPr>
            <p:cNvPr id="14364" name="Rounded Rectangle 38"/>
            <p:cNvGrpSpPr>
              <a:grpSpLocks/>
            </p:cNvGrpSpPr>
            <p:nvPr/>
          </p:nvGrpSpPr>
          <p:grpSpPr bwMode="auto">
            <a:xfrm>
              <a:off x="6996007" y="1036638"/>
              <a:ext cx="3729027" cy="838200"/>
              <a:chOff x="2891" y="603"/>
              <a:chExt cx="2365" cy="599"/>
            </a:xfrm>
          </p:grpSpPr>
          <p:pic>
            <p:nvPicPr>
              <p:cNvPr id="14366" name="Rounded Rectangle 38"/>
              <p:cNvPicPr>
                <a:picLocks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2891" y="603"/>
                <a:ext cx="2338" cy="5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4367" name="Text Box 13"/>
              <p:cNvSpPr txBox="1">
                <a:spLocks noChangeArrowheads="1"/>
              </p:cNvSpPr>
              <p:nvPr/>
            </p:nvSpPr>
            <p:spPr bwMode="auto">
              <a:xfrm>
                <a:off x="3155" y="620"/>
                <a:ext cx="2101" cy="5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82048" tIns="41025" rIns="82048" bIns="41025" anchor="ctr"/>
              <a:lstStyle/>
              <a:p>
                <a:pPr marL="728663" defTabSz="485775"/>
                <a:r>
                  <a:rPr lang="en-US" altLang="zh-TW" sz="1600" b="1">
                    <a:solidFill>
                      <a:srgbClr val="080808"/>
                    </a:solidFill>
                    <a:latin typeface="Calibri" pitchFamily="34" charset="0"/>
                  </a:rPr>
                  <a:t> </a:t>
                </a:r>
                <a:r>
                  <a:rPr lang="en-US" altLang="zh-TW" b="1">
                    <a:solidFill>
                      <a:srgbClr val="080808"/>
                    </a:solidFill>
                    <a:latin typeface="Calibri" pitchFamily="34" charset="0"/>
                  </a:rPr>
                  <a:t>Industrial PC</a:t>
                </a:r>
              </a:p>
              <a:p>
                <a:pPr marL="728663" defTabSz="485775"/>
                <a:r>
                  <a:rPr lang="en-US" altLang="zh-TW" b="1">
                    <a:solidFill>
                      <a:srgbClr val="080808"/>
                    </a:solidFill>
                    <a:latin typeface="Calibri" pitchFamily="34" charset="0"/>
                  </a:rPr>
                  <a:t> Embedded Computing</a:t>
                </a:r>
              </a:p>
            </p:txBody>
          </p:sp>
        </p:grpSp>
        <p:pic>
          <p:nvPicPr>
            <p:cNvPr id="14365" name="Picture 11" descr="C:\Users\WIN7\AppData\Local\Microsoft\Windows\Temporary Internet Files\Content.Outlook\S9838X1B\g-win-01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224244" y="1100817"/>
              <a:ext cx="857250" cy="665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4342" name="Rectangle 35"/>
          <p:cNvSpPr>
            <a:spLocks noChangeArrowheads="1"/>
          </p:cNvSpPr>
          <p:nvPr/>
        </p:nvSpPr>
        <p:spPr bwMode="auto">
          <a:xfrm>
            <a:off x="1309688" y="5334000"/>
            <a:ext cx="184785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TW" sz="2800" b="1">
                <a:solidFill>
                  <a:schemeClr val="hlink"/>
                </a:solidFill>
              </a:rPr>
              <a:t>17.79% </a:t>
            </a:r>
          </a:p>
          <a:p>
            <a:pPr algn="ctr"/>
            <a:r>
              <a:rPr lang="en-US" altLang="zh-TW" sz="2800" b="1">
                <a:solidFill>
                  <a:schemeClr val="hlink"/>
                </a:solidFill>
              </a:rPr>
              <a:t>NT$ 252M</a:t>
            </a:r>
          </a:p>
        </p:txBody>
      </p:sp>
      <p:sp>
        <p:nvSpPr>
          <p:cNvPr id="14343" name="Rectangle 37"/>
          <p:cNvSpPr>
            <a:spLocks noChangeArrowheads="1"/>
          </p:cNvSpPr>
          <p:nvPr/>
        </p:nvSpPr>
        <p:spPr bwMode="auto">
          <a:xfrm>
            <a:off x="7772400" y="5314950"/>
            <a:ext cx="2243138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TW" sz="2800" b="1">
                <a:solidFill>
                  <a:schemeClr val="hlink"/>
                </a:solidFill>
              </a:rPr>
              <a:t>77.78%</a:t>
            </a:r>
          </a:p>
          <a:p>
            <a:pPr algn="ctr"/>
            <a:r>
              <a:rPr lang="en-US" altLang="zh-TW" sz="2800" b="1">
                <a:solidFill>
                  <a:schemeClr val="hlink"/>
                </a:solidFill>
              </a:rPr>
              <a:t>NT$ 1,100M </a:t>
            </a:r>
          </a:p>
        </p:txBody>
      </p:sp>
      <p:sp>
        <p:nvSpPr>
          <p:cNvPr id="14344" name="TextBox 30"/>
          <p:cNvSpPr txBox="1">
            <a:spLocks noChangeArrowheads="1"/>
          </p:cNvSpPr>
          <p:nvPr/>
        </p:nvSpPr>
        <p:spPr bwMode="auto">
          <a:xfrm>
            <a:off x="5797550" y="4419600"/>
            <a:ext cx="10969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2000" b="1" i="1">
                <a:latin typeface="Calibri" pitchFamily="34" charset="0"/>
              </a:rPr>
              <a:t>Panel PC</a:t>
            </a:r>
          </a:p>
        </p:txBody>
      </p:sp>
      <p:sp>
        <p:nvSpPr>
          <p:cNvPr id="14345" name="TextBox 31"/>
          <p:cNvSpPr txBox="1">
            <a:spLocks noChangeArrowheads="1"/>
          </p:cNvSpPr>
          <p:nvPr/>
        </p:nvSpPr>
        <p:spPr bwMode="auto">
          <a:xfrm>
            <a:off x="9886950" y="4379913"/>
            <a:ext cx="9223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2000" b="1" i="1">
                <a:latin typeface="Calibri" pitchFamily="34" charset="0"/>
              </a:rPr>
              <a:t>Mobile</a:t>
            </a:r>
          </a:p>
        </p:txBody>
      </p:sp>
      <p:sp>
        <p:nvSpPr>
          <p:cNvPr id="14346" name="TextBox 32"/>
          <p:cNvSpPr txBox="1">
            <a:spLocks noChangeArrowheads="1"/>
          </p:cNvSpPr>
          <p:nvPr/>
        </p:nvSpPr>
        <p:spPr bwMode="auto">
          <a:xfrm>
            <a:off x="1703388" y="4502150"/>
            <a:ext cx="10112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sz="2000" b="1" i="1">
                <a:latin typeface="Calibri" pitchFamily="34" charset="0"/>
              </a:rPr>
              <a:t>Display </a:t>
            </a:r>
          </a:p>
        </p:txBody>
      </p:sp>
      <p:sp>
        <p:nvSpPr>
          <p:cNvPr id="14347" name="Title 1"/>
          <p:cNvSpPr txBox="1">
            <a:spLocks/>
          </p:cNvSpPr>
          <p:nvPr/>
        </p:nvSpPr>
        <p:spPr bwMode="auto">
          <a:xfrm>
            <a:off x="544513" y="388938"/>
            <a:ext cx="11353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lnSpc>
                <a:spcPct val="90000"/>
              </a:lnSpc>
            </a:pPr>
            <a:r>
              <a:rPr kumimoji="0" lang="en-US" altLang="zh-TW" sz="2800" b="1">
                <a:latin typeface="Helvetica"/>
                <a:ea typeface="Helvetica"/>
                <a:cs typeface="Helvetica"/>
              </a:rPr>
              <a:t>Product Category 2017</a:t>
            </a:r>
            <a:endParaRPr kumimoji="0" lang="zh-TW" altLang="en-US" sz="3200" b="1">
              <a:solidFill>
                <a:srgbClr val="00B0F0"/>
              </a:solidFill>
              <a:latin typeface="Helvetica"/>
              <a:ea typeface="標楷體" pitchFamily="65" charset="-120"/>
              <a:cs typeface="Helvetica"/>
            </a:endParaRPr>
          </a:p>
        </p:txBody>
      </p:sp>
      <p:pic>
        <p:nvPicPr>
          <p:cNvPr id="14348" name="Picture 4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443913" y="3068638"/>
            <a:ext cx="2124075" cy="141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9" name="Picture 4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569575" y="3360738"/>
            <a:ext cx="1306513" cy="96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350" name="群組 45"/>
          <p:cNvGrpSpPr>
            <a:grpSpLocks/>
          </p:cNvGrpSpPr>
          <p:nvPr/>
        </p:nvGrpSpPr>
        <p:grpSpPr bwMode="auto">
          <a:xfrm>
            <a:off x="293688" y="3278188"/>
            <a:ext cx="1830387" cy="1006475"/>
            <a:chOff x="7186327" y="-204192"/>
            <a:chExt cx="3262437" cy="1593468"/>
          </a:xfrm>
        </p:grpSpPr>
        <p:pic>
          <p:nvPicPr>
            <p:cNvPr id="14361" name="Picture 3" descr="\\192.168.1.221\美工資料\HD高解析產品照\Panel PC\Chasiss\R10IB3S-CHP1\R10IB3S-CHP1_45.png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8855295" y="-204192"/>
              <a:ext cx="1593469" cy="15934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62" name="Picture 4" descr="\\192.168.1.221\美工資料\HD高解析產品照\Panel PC\P-CAP\R10IB3S-PMP1\R10IB3S-PMP1_45.png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 flipH="1">
              <a:off x="7186327" y="-79956"/>
              <a:ext cx="1320354" cy="12770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63" name="Picture 2" descr="\\192.168.1.221\美工資料\HD高解析產品照\Panel PC\OpenFrame\R15IH7T-OFC3\R15IH7T-OFC3_45.png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8000496" y="-1655"/>
              <a:ext cx="1402799" cy="13582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4351" name="Picture 4" descr="D:\WE1050\Desktop\Newsletter\full ip65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154238" y="3167063"/>
            <a:ext cx="2032000" cy="101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352" name="Group 1"/>
          <p:cNvGrpSpPr>
            <a:grpSpLocks/>
          </p:cNvGrpSpPr>
          <p:nvPr/>
        </p:nvGrpSpPr>
        <p:grpSpPr bwMode="auto">
          <a:xfrm>
            <a:off x="4802188" y="3036888"/>
            <a:ext cx="3533775" cy="1549400"/>
            <a:chOff x="4354634" y="3013697"/>
            <a:chExt cx="3533173" cy="1548032"/>
          </a:xfrm>
        </p:grpSpPr>
        <p:grpSp>
          <p:nvGrpSpPr>
            <p:cNvPr id="14354" name="Group 42"/>
            <p:cNvGrpSpPr>
              <a:grpSpLocks/>
            </p:cNvGrpSpPr>
            <p:nvPr/>
          </p:nvGrpSpPr>
          <p:grpSpPr bwMode="auto">
            <a:xfrm>
              <a:off x="5539487" y="3013697"/>
              <a:ext cx="2348320" cy="1405903"/>
              <a:chOff x="6544788" y="3871064"/>
              <a:chExt cx="3684831" cy="2318898"/>
            </a:xfrm>
          </p:grpSpPr>
          <p:pic>
            <p:nvPicPr>
              <p:cNvPr id="14356" name="Picture 3" descr="\\192.168.1.221\美工資料\2014產品攝影\20141118\R15IB3S-PCA1_45.png"/>
              <p:cNvPicPr>
                <a:picLocks noChangeAspect="1" noChangeArrowheads="1"/>
              </p:cNvPicPr>
              <p:nvPr/>
            </p:nvPicPr>
            <p:blipFill>
              <a:blip r:embed="rId12"/>
              <a:srcRect/>
              <a:stretch>
                <a:fillRect/>
              </a:stretch>
            </p:blipFill>
            <p:spPr bwMode="auto">
              <a:xfrm>
                <a:off x="7489952" y="3871064"/>
                <a:ext cx="1762379" cy="18722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4357" name="Picture 7"/>
              <p:cNvPicPr>
                <a:picLocks noChangeAspect="1" noChangeArrowheads="1"/>
              </p:cNvPicPr>
              <p:nvPr/>
            </p:nvPicPr>
            <p:blipFill>
              <a:blip r:embed="rId13"/>
              <a:srcRect/>
              <a:stretch>
                <a:fillRect/>
              </a:stretch>
            </p:blipFill>
            <p:spPr bwMode="auto">
              <a:xfrm>
                <a:off x="6544788" y="4402608"/>
                <a:ext cx="1912501" cy="14343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4358" name="Picture 6"/>
              <p:cNvPicPr>
                <a:picLocks noChangeAspect="1" noChangeArrowheads="1"/>
              </p:cNvPicPr>
              <p:nvPr/>
            </p:nvPicPr>
            <p:blipFill>
              <a:blip r:embed="rId14"/>
              <a:srcRect/>
              <a:stretch>
                <a:fillRect/>
              </a:stretch>
            </p:blipFill>
            <p:spPr bwMode="auto">
              <a:xfrm>
                <a:off x="8669500" y="4123639"/>
                <a:ext cx="1560119" cy="18382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4359" name="Picture 4" descr="\\192.168.1.221\美工資料\Accessories門禁\7 led bar\P1040553.png"/>
              <p:cNvPicPr>
                <a:picLocks noChangeAspect="1" noChangeArrowheads="1"/>
              </p:cNvPicPr>
              <p:nvPr/>
            </p:nvPicPr>
            <p:blipFill>
              <a:blip r:embed="rId15"/>
              <a:srcRect/>
              <a:stretch>
                <a:fillRect/>
              </a:stretch>
            </p:blipFill>
            <p:spPr bwMode="auto">
              <a:xfrm>
                <a:off x="7197391" y="4798176"/>
                <a:ext cx="1597372" cy="123517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4360" name="Picture 4" descr="\\192.168.1.221\美工資料\Accessories門禁\5吋門禁\5吋門禁-45.png"/>
              <p:cNvPicPr>
                <a:picLocks noChangeAspect="1" noChangeArrowheads="1"/>
              </p:cNvPicPr>
              <p:nvPr/>
            </p:nvPicPr>
            <p:blipFill>
              <a:blip r:embed="rId16"/>
              <a:srcRect/>
              <a:stretch>
                <a:fillRect/>
              </a:stretch>
            </p:blipFill>
            <p:spPr bwMode="auto">
              <a:xfrm>
                <a:off x="8333379" y="4990458"/>
                <a:ext cx="1043505" cy="1199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4355" name="Picture 69"/>
            <p:cNvPicPr>
              <a:picLocks noChangeAspect="1"/>
            </p:cNvPicPr>
            <p:nvPr/>
          </p:nvPicPr>
          <p:blipFill>
            <a:blip r:embed="rId17"/>
            <a:srcRect/>
            <a:stretch>
              <a:fillRect/>
            </a:stretch>
          </p:blipFill>
          <p:spPr bwMode="auto">
            <a:xfrm>
              <a:off x="4354634" y="3166829"/>
              <a:ext cx="1507530" cy="1394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4353" name="Picture 2" descr="https://photos-5.dropbox.com/t/2/AADyAidZU1uXjNf7WaMalhb3b6Rn_TlAyEEDfPSsREm2Ug/12/137564863/png/32x32/1/1447682400/0/2/W24IB3S-MRA1FP_front-2.png/EKzVtmkYiMMaIAcoBw/XGPH1_nEjoD16Zp_7a1gZJJwprnCoXq7ZDY5Ui83fNQ?size_mode=2&amp;size=1024x768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464" t="16348" r="6914" b="7169"/>
          <a:stretch>
            <a:fillRect/>
          </a:stretch>
        </p:blipFill>
        <p:spPr bwMode="auto">
          <a:xfrm>
            <a:off x="2522538" y="3673475"/>
            <a:ext cx="1011237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投影片編號版面配置區 3"/>
          <p:cNvSpPr txBox="1">
            <a:spLocks noGrp="1"/>
          </p:cNvSpPr>
          <p:nvPr/>
        </p:nvSpPr>
        <p:spPr bwMode="auto">
          <a:xfrm>
            <a:off x="838200" y="6356350"/>
            <a:ext cx="44767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07AC076F-B610-45DC-AE92-85B4AD6467D3}" type="slidenum">
              <a:rPr kumimoji="0" lang="en-US" altLang="zh-TW" sz="1200">
                <a:solidFill>
                  <a:srgbClr val="898989"/>
                </a:solidFill>
                <a:latin typeface="Helvetica"/>
                <a:ea typeface="Helvetica"/>
                <a:cs typeface="Helvetica"/>
              </a:rPr>
              <a:pPr algn="r"/>
              <a:t>4</a:t>
            </a:fld>
            <a:endParaRPr kumimoji="0" lang="en-US" altLang="zh-TW" sz="1200">
              <a:solidFill>
                <a:srgbClr val="898989"/>
              </a:solidFill>
              <a:latin typeface="Helvetica"/>
              <a:ea typeface="Helvetica"/>
              <a:cs typeface="Helvetica"/>
            </a:endParaRPr>
          </a:p>
        </p:txBody>
      </p:sp>
      <p:sp>
        <p:nvSpPr>
          <p:cNvPr id="15362" name="Title 1"/>
          <p:cNvSpPr txBox="1">
            <a:spLocks/>
          </p:cNvSpPr>
          <p:nvPr/>
        </p:nvSpPr>
        <p:spPr bwMode="auto">
          <a:xfrm>
            <a:off x="557213" y="376238"/>
            <a:ext cx="11353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lnSpc>
                <a:spcPct val="90000"/>
              </a:lnSpc>
            </a:pPr>
            <a:r>
              <a:rPr kumimoji="0" lang="en-US" altLang="zh-TW" sz="2800" b="1">
                <a:latin typeface="Helvetica"/>
                <a:ea typeface="Helvetica"/>
                <a:cs typeface="Helvetica"/>
              </a:rPr>
              <a:t>Sales by Region 2017</a:t>
            </a:r>
            <a:endParaRPr kumimoji="0" lang="zh-TW" altLang="en-US" sz="2800" b="1">
              <a:solidFill>
                <a:srgbClr val="00B0F0"/>
              </a:solidFill>
              <a:latin typeface="Helvetica"/>
              <a:ea typeface="標楷體" pitchFamily="65" charset="-120"/>
              <a:cs typeface="Helvetica"/>
            </a:endParaRPr>
          </a:p>
        </p:txBody>
      </p:sp>
      <p:pic>
        <p:nvPicPr>
          <p:cNvPr id="15363" name="Picture 2"/>
          <p:cNvPicPr>
            <a:picLocks noChangeAspect="1"/>
          </p:cNvPicPr>
          <p:nvPr/>
        </p:nvPicPr>
        <p:blipFill>
          <a:blip r:embed="rId2"/>
          <a:srcRect l="19357" t="30502" r="50571" b="13449"/>
          <a:stretch>
            <a:fillRect/>
          </a:stretch>
        </p:blipFill>
        <p:spPr bwMode="auto">
          <a:xfrm>
            <a:off x="2471738" y="1190625"/>
            <a:ext cx="7835900" cy="492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400050" y="1268413"/>
            <a:ext cx="35179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TW" sz="2400" b="1">
                <a:solidFill>
                  <a:schemeClr val="hlink"/>
                </a:solidFill>
              </a:rPr>
              <a:t>2017 sales NT$ 1,415M</a:t>
            </a:r>
            <a:endParaRPr lang="zh-TW" altLang="en-US" sz="2400" b="1">
              <a:solidFill>
                <a:schemeClr val="hlink"/>
              </a:solidFill>
            </a:endParaRPr>
          </a:p>
          <a:p>
            <a:r>
              <a:rPr lang="en-US" altLang="zh-TW" sz="2400" b="1">
                <a:solidFill>
                  <a:schemeClr val="hlink"/>
                </a:solidFill>
              </a:rPr>
              <a:t>YoY 5.07%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投影片編號版面配置區 3"/>
          <p:cNvSpPr txBox="1">
            <a:spLocks noGrp="1"/>
          </p:cNvSpPr>
          <p:nvPr/>
        </p:nvSpPr>
        <p:spPr bwMode="auto">
          <a:xfrm>
            <a:off x="838200" y="6356350"/>
            <a:ext cx="44767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1F0AD338-3130-4E12-AAC3-9B488226E784}" type="slidenum">
              <a:rPr kumimoji="0" lang="en-US" altLang="zh-TW" sz="1200">
                <a:solidFill>
                  <a:srgbClr val="898989"/>
                </a:solidFill>
                <a:latin typeface="Helvetica"/>
                <a:ea typeface="Helvetica"/>
                <a:cs typeface="Helvetica"/>
              </a:rPr>
              <a:pPr algn="r"/>
              <a:t>5</a:t>
            </a:fld>
            <a:endParaRPr kumimoji="0" lang="en-US" altLang="zh-TW" sz="1200">
              <a:solidFill>
                <a:srgbClr val="898989"/>
              </a:solidFill>
              <a:latin typeface="Helvetica"/>
              <a:ea typeface="Helvetica"/>
              <a:cs typeface="Helvetica"/>
            </a:endParaRPr>
          </a:p>
        </p:txBody>
      </p:sp>
      <p:graphicFrame>
        <p:nvGraphicFramePr>
          <p:cNvPr id="38915" name="Group 3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392113" y="1160463"/>
          <a:ext cx="8260104" cy="5029205"/>
        </p:xfrm>
        <a:graphic>
          <a:graphicData uri="http://schemas.openxmlformats.org/drawingml/2006/table">
            <a:tbl>
              <a:tblPr/>
              <a:tblGrid>
                <a:gridCol w="2246156">
                  <a:extLst>
                    <a:ext uri="{9D8B030D-6E8A-4147-A177-3AD203B41FA5}"/>
                  </a:extLst>
                </a:gridCol>
                <a:gridCol w="1845405">
                  <a:extLst>
                    <a:ext uri="{9D8B030D-6E8A-4147-A177-3AD203B41FA5}"/>
                  </a:extLst>
                </a:gridCol>
                <a:gridCol w="2085090">
                  <a:extLst>
                    <a:ext uri="{9D8B030D-6E8A-4147-A177-3AD203B41FA5}"/>
                  </a:extLst>
                </a:gridCol>
                <a:gridCol w="2083453">
                  <a:extLst>
                    <a:ext uri="{9D8B030D-6E8A-4147-A177-3AD203B41FA5}"/>
                  </a:extLst>
                </a:gridCol>
              </a:tblGrid>
              <a:tr h="438150">
                <a:tc rowSpan="2"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1pPr>
                      <a:lvl2pPr marL="742950" indent="-28575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2pPr>
                      <a:lvl3pPr marL="11430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3pPr>
                      <a:lvl4pPr marL="16002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4pPr>
                      <a:lvl5pPr marL="20574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標楷體" pitchFamily="65" charset="-120"/>
                          <a:cs typeface="Helvetica"/>
                        </a:rPr>
                        <a:t>NT$ Thousands</a:t>
                      </a:r>
                      <a:endParaRPr kumimoji="1" lang="zh-TW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標楷體" panose="03000509000000000000" pitchFamily="65" charset="-120"/>
                        <a:cs typeface="Helvetica" panose="020B0604020202020204" pitchFamily="34" charset="0"/>
                      </a:endParaRPr>
                    </a:p>
                  </a:txBody>
                  <a:tcPr marL="91447" marR="91447" anchor="ctr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1pPr>
                      <a:lvl2pPr marL="742950" indent="-28575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2pPr>
                      <a:lvl3pPr marL="11430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3pPr>
                      <a:lvl4pPr marL="16002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4pPr>
                      <a:lvl5pPr marL="20574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標楷體" panose="03000509000000000000" pitchFamily="65" charset="-120"/>
                          <a:cs typeface="Helvetica" panose="020B0604020202020204" pitchFamily="34" charset="0"/>
                        </a:rPr>
                        <a:t>2015</a:t>
                      </a:r>
                    </a:p>
                  </a:txBody>
                  <a:tcPr marL="91447" marR="91447" anchor="ctr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1pPr>
                      <a:lvl2pPr marL="742950" indent="-28575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2pPr>
                      <a:lvl3pPr marL="11430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3pPr>
                      <a:lvl4pPr marL="16002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4pPr>
                      <a:lvl5pPr marL="20574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標楷體" panose="03000509000000000000" pitchFamily="65" charset="-120"/>
                          <a:cs typeface="Helvetica" panose="020B0604020202020204" pitchFamily="34" charset="0"/>
                        </a:rPr>
                        <a:t>2016</a:t>
                      </a:r>
                    </a:p>
                  </a:txBody>
                  <a:tcPr marL="91447" marR="91447" anchor="ctr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1pPr>
                      <a:lvl2pPr marL="742950" indent="-28575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2pPr>
                      <a:lvl3pPr marL="11430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3pPr>
                      <a:lvl4pPr marL="16002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4pPr>
                      <a:lvl5pPr marL="20574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標楷體" panose="03000509000000000000" pitchFamily="65" charset="-120"/>
                          <a:cs typeface="Helvetica" panose="020B0604020202020204" pitchFamily="34" charset="0"/>
                        </a:rPr>
                        <a:t>2017</a:t>
                      </a:r>
                    </a:p>
                  </a:txBody>
                  <a:tcPr marL="91447" marR="91447" anchor="ctr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17513"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1pPr>
                      <a:lvl2pPr marL="742950" indent="-28575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2pPr>
                      <a:lvl3pPr marL="11430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3pPr>
                      <a:lvl4pPr marL="16002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4pPr>
                      <a:lvl5pPr marL="20574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標楷體" panose="03000509000000000000" pitchFamily="65" charset="-120"/>
                          <a:cs typeface="Helvetica" panose="020B0604020202020204" pitchFamily="34" charset="0"/>
                        </a:rPr>
                        <a:t>Year end</a:t>
                      </a:r>
                    </a:p>
                  </a:txBody>
                  <a:tcPr marL="91447" marR="9144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1pPr>
                      <a:lvl2pPr marL="742950" indent="-28575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2pPr>
                      <a:lvl3pPr marL="11430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3pPr>
                      <a:lvl4pPr marL="16002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4pPr>
                      <a:lvl5pPr marL="20574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標楷體" panose="03000509000000000000" pitchFamily="65" charset="-120"/>
                          <a:cs typeface="Helvetica" panose="020B0604020202020204" pitchFamily="34" charset="0"/>
                        </a:rPr>
                        <a:t>Year end</a:t>
                      </a:r>
                    </a:p>
                  </a:txBody>
                  <a:tcPr marL="91447" marR="9144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1pPr>
                      <a:lvl2pPr marL="742950" indent="-28575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2pPr>
                      <a:lvl3pPr marL="11430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3pPr>
                      <a:lvl4pPr marL="16002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4pPr>
                      <a:lvl5pPr marL="20574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標楷體" panose="03000509000000000000" pitchFamily="65" charset="-120"/>
                          <a:cs typeface="Helvetica" panose="020B0604020202020204" pitchFamily="34" charset="0"/>
                        </a:rPr>
                        <a:t>Q3</a:t>
                      </a:r>
                    </a:p>
                  </a:txBody>
                  <a:tcPr marL="91447" marR="9144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14338"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1pPr>
                      <a:lvl2pPr marL="742950" indent="-28575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2pPr>
                      <a:lvl3pPr marL="11430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3pPr>
                      <a:lvl4pPr marL="16002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4pPr>
                      <a:lvl5pPr marL="20574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標楷體" pitchFamily="65" charset="-120"/>
                          <a:cs typeface="Helvetica"/>
                        </a:rPr>
                        <a:t>Cash </a:t>
                      </a:r>
                      <a:r>
                        <a:rPr kumimoji="1" lang="en-US" altLang="zh-TW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標楷體" pitchFamily="65" charset="-120"/>
                          <a:cs typeface="Helvetica"/>
                        </a:rPr>
                        <a:t>quivalents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標楷體" pitchFamily="65" charset="-120"/>
                          <a:cs typeface="Helvetica"/>
                        </a:rPr>
                        <a:t> </a:t>
                      </a:r>
                      <a:endParaRPr kumimoji="1" lang="en-US" altLang="zh-TW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標楷體" pitchFamily="65" charset="-120"/>
                        <a:cs typeface="Helvetica"/>
                      </a:endParaRPr>
                    </a:p>
                  </a:txBody>
                  <a:tcPr marL="91447" marR="9144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1pPr>
                      <a:lvl2pPr marL="742950" indent="-28575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2pPr>
                      <a:lvl3pPr marL="11430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3pPr>
                      <a:lvl4pPr marL="16002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4pPr>
                      <a:lvl5pPr marL="20574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Helvetica" panose="020B0604020202020204" pitchFamily="34" charset="0"/>
                        </a:rPr>
                        <a:t>939,928</a:t>
                      </a:r>
                    </a:p>
                  </a:txBody>
                  <a:tcPr marL="91447" marR="9144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1pPr>
                      <a:lvl2pPr marL="742950" indent="-28575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2pPr>
                      <a:lvl3pPr marL="11430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3pPr>
                      <a:lvl4pPr marL="16002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4pPr>
                      <a:lvl5pPr marL="20574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Helvetica" panose="020B0604020202020204" pitchFamily="34" charset="0"/>
                        </a:rPr>
                        <a:t>885,837</a:t>
                      </a:r>
                    </a:p>
                  </a:txBody>
                  <a:tcPr marL="91447" marR="9144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1pPr>
                      <a:lvl2pPr marL="742950" indent="-28575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2pPr>
                      <a:lvl3pPr marL="11430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3pPr>
                      <a:lvl4pPr marL="16002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4pPr>
                      <a:lvl5pPr marL="20574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Helvetica" panose="020B0604020202020204" pitchFamily="34" charset="0"/>
                        </a:rPr>
                        <a:t>726,083</a:t>
                      </a:r>
                    </a:p>
                  </a:txBody>
                  <a:tcPr marL="91447" marR="9144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38150"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1pPr>
                      <a:lvl2pPr marL="742950" indent="-28575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2pPr>
                      <a:lvl3pPr marL="11430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3pPr>
                      <a:lvl4pPr marL="16002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4pPr>
                      <a:lvl5pPr marL="20574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標楷體" pitchFamily="65" charset="-120"/>
                          <a:cs typeface="Helvetica"/>
                        </a:rPr>
                        <a:t>Debt ratio</a:t>
                      </a:r>
                      <a:endParaRPr kumimoji="1" lang="en-US" altLang="zh-TW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標楷體" pitchFamily="65" charset="-120"/>
                        <a:cs typeface="Helvetica"/>
                      </a:endParaRPr>
                    </a:p>
                  </a:txBody>
                  <a:tcPr marL="91447" marR="9144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1pPr>
                      <a:lvl2pPr marL="742950" indent="-28575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2pPr>
                      <a:lvl3pPr marL="11430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3pPr>
                      <a:lvl4pPr marL="16002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4pPr>
                      <a:lvl5pPr marL="20574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Helvetica" panose="020B0604020202020204" pitchFamily="34" charset="0"/>
                        </a:rPr>
                        <a:t>13.83%</a:t>
                      </a:r>
                    </a:p>
                  </a:txBody>
                  <a:tcPr marL="91447" marR="9144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1pPr>
                      <a:lvl2pPr marL="742950" indent="-28575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2pPr>
                      <a:lvl3pPr marL="11430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3pPr>
                      <a:lvl4pPr marL="16002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4pPr>
                      <a:lvl5pPr marL="20574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標楷體" panose="03000509000000000000" pitchFamily="65" charset="-120"/>
                          <a:cs typeface="Helvetica" panose="020B0604020202020204" pitchFamily="34" charset="0"/>
                        </a:rPr>
                        <a:t>15.94%</a:t>
                      </a:r>
                    </a:p>
                  </a:txBody>
                  <a:tcPr marL="91447" marR="9144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1pPr>
                      <a:lvl2pPr marL="742950" indent="-28575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2pPr>
                      <a:lvl3pPr marL="11430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3pPr>
                      <a:lvl4pPr marL="16002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4pPr>
                      <a:lvl5pPr marL="20574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標楷體" panose="03000509000000000000" pitchFamily="65" charset="-120"/>
                          <a:cs typeface="Helvetica" panose="020B0604020202020204" pitchFamily="34" charset="0"/>
                        </a:rPr>
                        <a:t>14.68%</a:t>
                      </a:r>
                    </a:p>
                  </a:txBody>
                  <a:tcPr marL="91447" marR="9144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14338"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1pPr>
                      <a:lvl2pPr marL="742950" indent="-28575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2pPr>
                      <a:lvl3pPr marL="11430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3pPr>
                      <a:lvl4pPr marL="16002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4pPr>
                      <a:lvl5pPr marL="20574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標楷體" panose="03000509000000000000" pitchFamily="65" charset="-120"/>
                          <a:cs typeface="Helvetica" panose="020B0604020202020204" pitchFamily="34" charset="0"/>
                        </a:rPr>
                        <a:t>AR</a:t>
                      </a:r>
                      <a:endParaRPr kumimoji="1" lang="zh-TW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標楷體" panose="03000509000000000000" pitchFamily="65" charset="-120"/>
                        <a:cs typeface="Helvetica" panose="020B0604020202020204" pitchFamily="34" charset="0"/>
                      </a:endParaRPr>
                    </a:p>
                  </a:txBody>
                  <a:tcPr marL="91447" marR="9144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1pPr>
                      <a:lvl2pPr marL="742950" indent="-28575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2pPr>
                      <a:lvl3pPr marL="11430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3pPr>
                      <a:lvl4pPr marL="16002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4pPr>
                      <a:lvl5pPr marL="20574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133,109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1447" marR="9144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1pPr>
                      <a:lvl2pPr marL="742950" indent="-28575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2pPr>
                      <a:lvl3pPr marL="11430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3pPr>
                      <a:lvl4pPr marL="16002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4pPr>
                      <a:lvl5pPr marL="20574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119,946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1447" marR="9144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1pPr>
                      <a:lvl2pPr marL="742950" indent="-28575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2pPr>
                      <a:lvl3pPr marL="11430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3pPr>
                      <a:lvl4pPr marL="16002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4pPr>
                      <a:lvl5pPr marL="20574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Helvetica" panose="020B0604020202020204" pitchFamily="34" charset="0"/>
                        </a:rPr>
                        <a:t>128,633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新細明體" panose="02020500000000000000" pitchFamily="18" charset="-120"/>
                        <a:cs typeface="Helvetica" panose="020B0604020202020204" pitchFamily="34" charset="0"/>
                      </a:endParaRPr>
                    </a:p>
                  </a:txBody>
                  <a:tcPr marL="91447" marR="9144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17513"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1pPr>
                      <a:lvl2pPr marL="742950" indent="-28575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2pPr>
                      <a:lvl3pPr marL="11430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3pPr>
                      <a:lvl4pPr marL="16002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4pPr>
                      <a:lvl5pPr marL="20574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標楷體" panose="03000509000000000000" pitchFamily="65" charset="-120"/>
                          <a:cs typeface="Helvetica" panose="020B0604020202020204" pitchFamily="34" charset="0"/>
                        </a:rPr>
                        <a:t>    </a:t>
                      </a:r>
                      <a:r>
                        <a:rPr kumimoji="1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標楷體" panose="03000509000000000000" pitchFamily="65" charset="-120"/>
                          <a:cs typeface="Helvetica" panose="020B0604020202020204" pitchFamily="34" charset="0"/>
                        </a:rPr>
                        <a:t>DSO(days)</a:t>
                      </a:r>
                    </a:p>
                  </a:txBody>
                  <a:tcPr marL="91447" marR="9144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1pPr>
                      <a:lvl2pPr marL="742950" indent="-28575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2pPr>
                      <a:lvl3pPr marL="11430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3pPr>
                      <a:lvl4pPr marL="16002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4pPr>
                      <a:lvl5pPr marL="20574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Helvetica" panose="020B0604020202020204" pitchFamily="34" charset="0"/>
                        </a:rPr>
                        <a:t>41</a:t>
                      </a:r>
                    </a:p>
                  </a:txBody>
                  <a:tcPr marL="91447" marR="9144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1pPr>
                      <a:lvl2pPr marL="742950" indent="-28575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2pPr>
                      <a:lvl3pPr marL="11430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3pPr>
                      <a:lvl4pPr marL="16002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4pPr>
                      <a:lvl5pPr marL="20574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標楷體" panose="03000509000000000000" pitchFamily="65" charset="-120"/>
                          <a:cs typeface="Helvetica" panose="020B0604020202020204" pitchFamily="34" charset="0"/>
                        </a:rPr>
                        <a:t>34</a:t>
                      </a:r>
                    </a:p>
                  </a:txBody>
                  <a:tcPr marL="91447" marR="9144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1pPr>
                      <a:lvl2pPr marL="742950" indent="-28575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2pPr>
                      <a:lvl3pPr marL="11430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3pPr>
                      <a:lvl4pPr marL="16002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4pPr>
                      <a:lvl5pPr marL="20574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標楷體" panose="03000509000000000000" pitchFamily="65" charset="-120"/>
                          <a:cs typeface="Helvetica" panose="020B0604020202020204" pitchFamily="34" charset="0"/>
                        </a:rPr>
                        <a:t>33</a:t>
                      </a:r>
                    </a:p>
                  </a:txBody>
                  <a:tcPr marL="91447" marR="9144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14338"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1pPr>
                      <a:lvl2pPr marL="742950" indent="-28575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2pPr>
                      <a:lvl3pPr marL="11430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3pPr>
                      <a:lvl4pPr marL="16002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4pPr>
                      <a:lvl5pPr marL="20574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標楷體" panose="03000509000000000000" pitchFamily="65" charset="-120"/>
                          <a:cs typeface="Helvetica" panose="020B0604020202020204" pitchFamily="34" charset="0"/>
                        </a:rPr>
                        <a:t>Inventory</a:t>
                      </a:r>
                      <a:endParaRPr kumimoji="1" lang="zh-TW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標楷體" panose="03000509000000000000" pitchFamily="65" charset="-120"/>
                        <a:cs typeface="Helvetica" panose="020B0604020202020204" pitchFamily="34" charset="0"/>
                      </a:endParaRPr>
                    </a:p>
                  </a:txBody>
                  <a:tcPr marL="91447" marR="9144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1pPr>
                      <a:lvl2pPr marL="742950" indent="-28575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2pPr>
                      <a:lvl3pPr marL="11430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3pPr>
                      <a:lvl4pPr marL="16002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4pPr>
                      <a:lvl5pPr marL="20574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Helvetica" panose="020B0604020202020204" pitchFamily="34" charset="0"/>
                        </a:rPr>
                        <a:t>181,024</a:t>
                      </a:r>
                    </a:p>
                  </a:txBody>
                  <a:tcPr marL="91447" marR="9144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1pPr>
                      <a:lvl2pPr marL="742950" indent="-28575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2pPr>
                      <a:lvl3pPr marL="11430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3pPr>
                      <a:lvl4pPr marL="16002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4pPr>
                      <a:lvl5pPr marL="20574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Helvetica" panose="020B0604020202020204" pitchFamily="34" charset="0"/>
                        </a:rPr>
                        <a:t>236,159</a:t>
                      </a:r>
                    </a:p>
                  </a:txBody>
                  <a:tcPr marL="91447" marR="9144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1pPr>
                      <a:lvl2pPr marL="742950" indent="-28575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2pPr>
                      <a:lvl3pPr marL="11430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3pPr>
                      <a:lvl4pPr marL="16002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4pPr>
                      <a:lvl5pPr marL="20574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Helvetica" panose="020B0604020202020204" pitchFamily="34" charset="0"/>
                        </a:rPr>
                        <a:t>261,346</a:t>
                      </a:r>
                    </a:p>
                  </a:txBody>
                  <a:tcPr marL="91447" marR="9144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14338"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1pPr>
                      <a:lvl2pPr marL="742950" indent="-28575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2pPr>
                      <a:lvl3pPr marL="11430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3pPr>
                      <a:lvl4pPr marL="16002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4pPr>
                      <a:lvl5pPr marL="20574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標楷體" panose="03000509000000000000" pitchFamily="65" charset="-120"/>
                          <a:cs typeface="Helvetica" panose="020B0604020202020204" pitchFamily="34" charset="0"/>
                        </a:rPr>
                        <a:t>    </a:t>
                      </a:r>
                      <a:r>
                        <a:rPr kumimoji="1" lang="en-US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標楷體" panose="03000509000000000000" pitchFamily="65" charset="-120"/>
                          <a:cs typeface="Helvetica" panose="020B0604020202020204" pitchFamily="34" charset="0"/>
                        </a:rPr>
                        <a:t>DOH(days)</a:t>
                      </a:r>
                    </a:p>
                  </a:txBody>
                  <a:tcPr marL="91447" marR="9144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1pPr>
                      <a:lvl2pPr marL="742950" indent="-28575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2pPr>
                      <a:lvl3pPr marL="11430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3pPr>
                      <a:lvl4pPr marL="16002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4pPr>
                      <a:lvl5pPr marL="20574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Helvetica" panose="020B0604020202020204" pitchFamily="34" charset="0"/>
                        </a:rPr>
                        <a:t>76</a:t>
                      </a:r>
                    </a:p>
                  </a:txBody>
                  <a:tcPr marL="91447" marR="9144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1pPr>
                      <a:lvl2pPr marL="742950" indent="-28575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2pPr>
                      <a:lvl3pPr marL="11430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3pPr>
                      <a:lvl4pPr marL="16002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4pPr>
                      <a:lvl5pPr marL="20574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標楷體" panose="03000509000000000000" pitchFamily="65" charset="-120"/>
                          <a:cs typeface="Helvetica" panose="020B0604020202020204" pitchFamily="34" charset="0"/>
                        </a:rPr>
                        <a:t>92</a:t>
                      </a:r>
                    </a:p>
                  </a:txBody>
                  <a:tcPr marL="91447" marR="9144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1pPr>
                      <a:lvl2pPr marL="742950" indent="-28575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2pPr>
                      <a:lvl3pPr marL="11430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3pPr>
                      <a:lvl4pPr marL="16002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4pPr>
                      <a:lvl5pPr marL="20574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標楷體" panose="03000509000000000000" pitchFamily="65" charset="-120"/>
                          <a:cs typeface="Helvetica" panose="020B0604020202020204" pitchFamily="34" charset="0"/>
                        </a:rPr>
                        <a:t>101</a:t>
                      </a:r>
                    </a:p>
                  </a:txBody>
                  <a:tcPr marL="91447" marR="9144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14338"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1pPr>
                      <a:lvl2pPr marL="742950" indent="-28575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2pPr>
                      <a:lvl3pPr marL="11430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3pPr>
                      <a:lvl4pPr marL="16002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4pPr>
                      <a:lvl5pPr marL="20574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標楷體" panose="03000509000000000000" pitchFamily="65" charset="-120"/>
                          <a:cs typeface="Helvetica" panose="020B0604020202020204" pitchFamily="34" charset="0"/>
                        </a:rPr>
                        <a:t>AP</a:t>
                      </a:r>
                      <a:endParaRPr kumimoji="1" lang="zh-TW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標楷體" panose="03000509000000000000" pitchFamily="65" charset="-120"/>
                        <a:cs typeface="Helvetica" panose="020B0604020202020204" pitchFamily="34" charset="0"/>
                      </a:endParaRPr>
                    </a:p>
                  </a:txBody>
                  <a:tcPr marL="91447" marR="9144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1pPr>
                      <a:lvl2pPr marL="742950" indent="-28575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2pPr>
                      <a:lvl3pPr marL="11430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3pPr>
                      <a:lvl4pPr marL="16002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4pPr>
                      <a:lvl5pPr marL="20574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Helvetica" panose="020B0604020202020204" pitchFamily="34" charset="0"/>
                        </a:rPr>
                        <a:t>114,707</a:t>
                      </a:r>
                    </a:p>
                  </a:txBody>
                  <a:tcPr marL="91447" marR="9144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1pPr>
                      <a:lvl2pPr marL="742950" indent="-28575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2pPr>
                      <a:lvl3pPr marL="11430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3pPr>
                      <a:lvl4pPr marL="16002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4pPr>
                      <a:lvl5pPr marL="20574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Helvetica" panose="020B0604020202020204" pitchFamily="34" charset="0"/>
                        </a:rPr>
                        <a:t>147,931</a:t>
                      </a:r>
                    </a:p>
                  </a:txBody>
                  <a:tcPr marL="91447" marR="9144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1pPr>
                      <a:lvl2pPr marL="742950" indent="-28575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2pPr>
                      <a:lvl3pPr marL="11430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3pPr>
                      <a:lvl4pPr marL="16002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4pPr>
                      <a:lvl5pPr marL="20574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Helvetica" panose="020B0604020202020204" pitchFamily="34" charset="0"/>
                        </a:rPr>
                        <a:t>104,003</a:t>
                      </a:r>
                    </a:p>
                  </a:txBody>
                  <a:tcPr marL="91447" marR="9144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17513"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1pPr>
                      <a:lvl2pPr marL="742950" indent="-28575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2pPr>
                      <a:lvl3pPr marL="11430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3pPr>
                      <a:lvl4pPr marL="16002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4pPr>
                      <a:lvl5pPr marL="20574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標楷體" panose="03000509000000000000" pitchFamily="65" charset="-120"/>
                          <a:cs typeface="Helvetica" panose="020B0604020202020204" pitchFamily="34" charset="0"/>
                        </a:rPr>
                        <a:t>    </a:t>
                      </a:r>
                      <a:r>
                        <a:rPr kumimoji="1" lang="en-US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標楷體" panose="03000509000000000000" pitchFamily="65" charset="-120"/>
                          <a:cs typeface="Helvetica" panose="020B0604020202020204" pitchFamily="34" charset="0"/>
                        </a:rPr>
                        <a:t>days</a:t>
                      </a:r>
                    </a:p>
                  </a:txBody>
                  <a:tcPr marL="91447" marR="9144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1pPr>
                      <a:lvl2pPr marL="742950" indent="-28575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2pPr>
                      <a:lvl3pPr marL="11430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3pPr>
                      <a:lvl4pPr marL="16002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4pPr>
                      <a:lvl5pPr marL="20574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標楷體" panose="03000509000000000000" pitchFamily="65" charset="-120"/>
                          <a:cs typeface="Helvetica" panose="020B0604020202020204" pitchFamily="34" charset="0"/>
                        </a:rPr>
                        <a:t>43</a:t>
                      </a:r>
                    </a:p>
                  </a:txBody>
                  <a:tcPr marL="91447" marR="9144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1pPr>
                      <a:lvl2pPr marL="742950" indent="-28575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2pPr>
                      <a:lvl3pPr marL="11430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3pPr>
                      <a:lvl4pPr marL="16002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4pPr>
                      <a:lvl5pPr marL="20574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標楷體" panose="03000509000000000000" pitchFamily="65" charset="-120"/>
                          <a:cs typeface="Helvetica" panose="020B0604020202020204" pitchFamily="34" charset="0"/>
                        </a:rPr>
                        <a:t>58</a:t>
                      </a:r>
                    </a:p>
                  </a:txBody>
                  <a:tcPr marL="91447" marR="9144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1pPr>
                      <a:lvl2pPr marL="742950" indent="-28575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2pPr>
                      <a:lvl3pPr marL="11430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3pPr>
                      <a:lvl4pPr marL="16002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4pPr>
                      <a:lvl5pPr marL="20574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標楷體" panose="03000509000000000000" pitchFamily="65" charset="-120"/>
                          <a:cs typeface="Helvetica" panose="020B0604020202020204" pitchFamily="34" charset="0"/>
                        </a:rPr>
                        <a:t>51</a:t>
                      </a:r>
                    </a:p>
                  </a:txBody>
                  <a:tcPr marL="91447" marR="9144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14338"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1pPr>
                      <a:lvl2pPr marL="742950" indent="-28575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2pPr>
                      <a:lvl3pPr marL="11430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3pPr>
                      <a:lvl4pPr marL="16002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4pPr>
                      <a:lvl5pPr marL="20574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標楷體" panose="03000509000000000000" pitchFamily="65" charset="-120"/>
                          <a:cs typeface="Helvetica" panose="020B0604020202020204" pitchFamily="34" charset="0"/>
                        </a:rPr>
                        <a:t>NI %</a:t>
                      </a:r>
                      <a:endParaRPr kumimoji="1" lang="zh-TW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標楷體" panose="03000509000000000000" pitchFamily="65" charset="-120"/>
                        <a:cs typeface="Helvetica" panose="020B0604020202020204" pitchFamily="34" charset="0"/>
                      </a:endParaRPr>
                    </a:p>
                  </a:txBody>
                  <a:tcPr marL="91447" marR="91447" anchor="ctr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1pPr>
                      <a:lvl2pPr marL="742950" indent="-28575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2pPr>
                      <a:lvl3pPr marL="11430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3pPr>
                      <a:lvl4pPr marL="16002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4pPr>
                      <a:lvl5pPr marL="20574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Helvetica" panose="020B0604020202020204" pitchFamily="34" charset="0"/>
                        </a:rPr>
                        <a:t>13.96%</a:t>
                      </a:r>
                    </a:p>
                  </a:txBody>
                  <a:tcPr marL="91447" marR="91447" anchor="ctr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1pPr>
                      <a:lvl2pPr marL="742950" indent="-28575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2pPr>
                      <a:lvl3pPr marL="11430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3pPr>
                      <a:lvl4pPr marL="16002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4pPr>
                      <a:lvl5pPr marL="20574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Helvetica" panose="020B0604020202020204" pitchFamily="34" charset="0"/>
                        </a:rPr>
                        <a:t>13.69%</a:t>
                      </a:r>
                      <a:endParaRPr kumimoji="1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新細明體" panose="02020500000000000000" pitchFamily="18" charset="-120"/>
                        <a:cs typeface="Helvetica" panose="020B0604020202020204" pitchFamily="34" charset="0"/>
                      </a:endParaRPr>
                    </a:p>
                  </a:txBody>
                  <a:tcPr marL="91447" marR="91447" anchor="ctr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1pPr>
                      <a:lvl2pPr marL="742950" indent="-28575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2pPr>
                      <a:lvl3pPr marL="11430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3pPr>
                      <a:lvl4pPr marL="16002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4pPr>
                      <a:lvl5pPr marL="20574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Helvetica" panose="020B0604020202020204" pitchFamily="34" charset="0"/>
                        </a:rPr>
                        <a:t>8.85%</a:t>
                      </a:r>
                    </a:p>
                  </a:txBody>
                  <a:tcPr marL="91447" marR="91447" anchor="ctr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14338"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1pPr>
                      <a:lvl2pPr marL="742950" indent="-28575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2pPr>
                      <a:lvl3pPr marL="11430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3pPr>
                      <a:lvl4pPr marL="16002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4pPr>
                      <a:lvl5pPr marL="20574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標楷體" panose="03000509000000000000" pitchFamily="65" charset="-120"/>
                          <a:cs typeface="Helvetica" panose="020B0604020202020204" pitchFamily="34" charset="0"/>
                        </a:rPr>
                        <a:t>Payout ratio</a:t>
                      </a:r>
                    </a:p>
                  </a:txBody>
                  <a:tcPr marL="91447" marR="9144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1pPr>
                      <a:lvl2pPr marL="742950" indent="-28575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2pPr>
                      <a:lvl3pPr marL="11430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3pPr>
                      <a:lvl4pPr marL="16002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4pPr>
                      <a:lvl5pPr marL="20574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Helvetica" panose="020B0604020202020204" pitchFamily="34" charset="0"/>
                        </a:rPr>
                        <a:t>99.43%</a:t>
                      </a:r>
                    </a:p>
                  </a:txBody>
                  <a:tcPr marL="91447" marR="9144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1pPr>
                      <a:lvl2pPr marL="742950" indent="-28575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2pPr>
                      <a:lvl3pPr marL="11430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3pPr>
                      <a:lvl4pPr marL="16002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4pPr>
                      <a:lvl5pPr marL="20574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標楷體" panose="03000509000000000000" pitchFamily="65" charset="-120"/>
                          <a:cs typeface="Helvetica" panose="020B0604020202020204" pitchFamily="34" charset="0"/>
                        </a:rPr>
                        <a:t>98.04%</a:t>
                      </a:r>
                    </a:p>
                  </a:txBody>
                  <a:tcPr marL="91447" marR="9144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1pPr>
                      <a:lvl2pPr marL="742950" indent="-28575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2pPr>
                      <a:lvl3pPr marL="11430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3pPr>
                      <a:lvl4pPr marL="16002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4pPr>
                      <a:lvl5pPr marL="2057400" indent="-228600" eaLnBrk="0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標楷體" panose="03000509000000000000" pitchFamily="65" charset="-120"/>
                          <a:cs typeface="Helvetica" panose="020B0604020202020204" pitchFamily="34" charset="0"/>
                        </a:rPr>
                        <a:t>n.a</a:t>
                      </a:r>
                      <a:r>
                        <a:rPr kumimoji="1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標楷體" panose="03000509000000000000" pitchFamily="65" charset="-120"/>
                          <a:cs typeface="Helvetica" panose="020B0604020202020204" pitchFamily="34" charset="0"/>
                        </a:rPr>
                        <a:t>.</a:t>
                      </a:r>
                    </a:p>
                  </a:txBody>
                  <a:tcPr marL="91447" marR="91447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16441" name="Picture 285" descr="j02220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63125" y="4008438"/>
            <a:ext cx="1617663" cy="157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42" name="Picture 287" descr="0025116ac85d1270280f4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72575" y="1487488"/>
            <a:ext cx="2652713" cy="198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443" name="Title 1"/>
          <p:cNvSpPr txBox="1">
            <a:spLocks/>
          </p:cNvSpPr>
          <p:nvPr/>
        </p:nvSpPr>
        <p:spPr bwMode="auto">
          <a:xfrm>
            <a:off x="638175" y="365125"/>
            <a:ext cx="11353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lnSpc>
                <a:spcPct val="90000"/>
              </a:lnSpc>
            </a:pPr>
            <a:r>
              <a:rPr kumimoji="0" lang="en-US" altLang="zh-TW" sz="2800" b="1">
                <a:latin typeface="Helvetica"/>
                <a:ea typeface="Helvetica"/>
                <a:cs typeface="Helvetica"/>
              </a:rPr>
              <a:t>Financial Ratio  </a:t>
            </a:r>
            <a:r>
              <a:rPr kumimoji="0" lang="en-US" altLang="zh-TW" sz="2800" b="1">
                <a:solidFill>
                  <a:srgbClr val="00B0F0"/>
                </a:solidFill>
                <a:latin typeface="Helvetica"/>
                <a:ea typeface="Helvetica"/>
                <a:cs typeface="Helvetica"/>
              </a:rPr>
              <a:t>cash rich and good payout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B1B0AA0-42DD-4C69-A2E3-D09F18FF23B6}" type="slidenum">
              <a:rPr lang="en-US" altLang="zh-TW"/>
              <a:pPr/>
              <a:t>6</a:t>
            </a:fld>
            <a:endParaRPr lang="en-US" altLang="zh-TW"/>
          </a:p>
        </p:txBody>
      </p:sp>
      <p:sp>
        <p:nvSpPr>
          <p:cNvPr id="17410" name="AutoShape 8" descr="「DBK Concepts logo」的圖片搜尋結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kumimoji="0" lang="en-US" altLang="zh-TW">
              <a:latin typeface="Calibri" pitchFamily="34" charset="0"/>
            </a:endParaRPr>
          </a:p>
        </p:txBody>
      </p:sp>
      <p:pic>
        <p:nvPicPr>
          <p:cNvPr id="17411" name="Picture 6" descr="http://www.undp.org/content/dam/jposc/img/Logos/red-ico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7663" y="4675188"/>
            <a:ext cx="165100" cy="26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22" descr="http://icons.iconarchive.com/icons/icons-land/vista-map-markers/128/Map-Marker-Marker-Outside-Chartreuse-icon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5335588"/>
            <a:ext cx="241300" cy="2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TextBox 80"/>
          <p:cNvSpPr txBox="1">
            <a:spLocks noChangeArrowheads="1"/>
          </p:cNvSpPr>
          <p:nvPr/>
        </p:nvSpPr>
        <p:spPr bwMode="auto">
          <a:xfrm>
            <a:off x="508000" y="4470400"/>
            <a:ext cx="18430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>
                <a:solidFill>
                  <a:srgbClr val="FF0000"/>
                </a:solidFill>
                <a:latin typeface="Calibri" pitchFamily="34" charset="0"/>
              </a:rPr>
              <a:t>Winmate’s Office </a:t>
            </a:r>
          </a:p>
          <a:p>
            <a:r>
              <a:rPr kumimoji="0" lang="en-US" altLang="zh-TW">
                <a:solidFill>
                  <a:srgbClr val="FF0000"/>
                </a:solidFill>
                <a:latin typeface="Calibri" pitchFamily="34" charset="0"/>
              </a:rPr>
              <a:t>&amp; Service Center </a:t>
            </a:r>
          </a:p>
        </p:txBody>
      </p:sp>
      <p:sp>
        <p:nvSpPr>
          <p:cNvPr id="83" name="TextBox 82">
            <a:extLst>
              <a:ext uri="{FF2B5EF4-FFF2-40B4-BE49-F238E27FC236}"/>
            </a:extLst>
          </p:cNvPr>
          <p:cNvSpPr txBox="1"/>
          <p:nvPr/>
        </p:nvSpPr>
        <p:spPr>
          <a:xfrm>
            <a:off x="500063" y="5275263"/>
            <a:ext cx="2017712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dirty="0" err="1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</a:rPr>
              <a:t>Winmate’s</a:t>
            </a:r>
            <a:r>
              <a:rPr kumimoji="0" lang="en-US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</a:rPr>
              <a:t> Partners</a:t>
            </a:r>
          </a:p>
        </p:txBody>
      </p:sp>
      <p:sp>
        <p:nvSpPr>
          <p:cNvPr id="17415" name="Title 1"/>
          <p:cNvSpPr txBox="1">
            <a:spLocks/>
          </p:cNvSpPr>
          <p:nvPr/>
        </p:nvSpPr>
        <p:spPr bwMode="auto">
          <a:xfrm>
            <a:off x="673100" y="301625"/>
            <a:ext cx="11353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lnSpc>
                <a:spcPct val="90000"/>
              </a:lnSpc>
            </a:pPr>
            <a:r>
              <a:rPr kumimoji="0" lang="en-US" altLang="zh-TW" sz="2800" b="1">
                <a:latin typeface="Helvetica"/>
                <a:ea typeface="標楷體" pitchFamily="65" charset="-120"/>
                <a:cs typeface="Helvetica"/>
              </a:rPr>
              <a:t>Global Presence</a:t>
            </a:r>
            <a:endParaRPr kumimoji="0" lang="en-US" altLang="zh-TW" sz="2800" b="1">
              <a:latin typeface="標楷體" pitchFamily="65" charset="-120"/>
              <a:ea typeface="標楷體" pitchFamily="65" charset="-120"/>
              <a:cs typeface="Helvetica"/>
            </a:endParaRPr>
          </a:p>
        </p:txBody>
      </p:sp>
      <p:grpSp>
        <p:nvGrpSpPr>
          <p:cNvPr id="17416" name="Group 45"/>
          <p:cNvGrpSpPr>
            <a:grpSpLocks/>
          </p:cNvGrpSpPr>
          <p:nvPr/>
        </p:nvGrpSpPr>
        <p:grpSpPr bwMode="auto">
          <a:xfrm>
            <a:off x="936625" y="857250"/>
            <a:ext cx="11039475" cy="5316538"/>
            <a:chOff x="936234" y="856865"/>
            <a:chExt cx="11039405" cy="5317200"/>
          </a:xfrm>
        </p:grpSpPr>
        <p:pic>
          <p:nvPicPr>
            <p:cNvPr id="47" name="Picture 3">
              <a:extLst>
                <a:ext uri="{FF2B5EF4-FFF2-40B4-BE49-F238E27FC236}"/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936234" y="856865"/>
              <a:ext cx="10369392" cy="5317200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miter lim="800000"/>
              <a:headEnd/>
              <a:tailEnd/>
            </a:ln>
            <a:effectLst/>
          </p:spPr>
        </p:pic>
        <p:pic>
          <p:nvPicPr>
            <p:cNvPr id="17418" name="Picture 6" descr="http://www.undp.org/content/dam/jposc/img/Logos/red-icon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8990975" y="2778461"/>
              <a:ext cx="165100" cy="2696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419" name="TextBox 48"/>
            <p:cNvSpPr txBox="1">
              <a:spLocks noChangeArrowheads="1"/>
            </p:cNvSpPr>
            <p:nvPr/>
          </p:nvSpPr>
          <p:spPr bwMode="auto">
            <a:xfrm>
              <a:off x="9194800" y="3449676"/>
              <a:ext cx="126259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0" lang="en-US" altLang="zh-TW" sz="1600">
                  <a:solidFill>
                    <a:srgbClr val="FF0000"/>
                  </a:solidFill>
                  <a:latin typeface="Calibri" pitchFamily="34" charset="0"/>
                </a:rPr>
                <a:t>Winmate HQ</a:t>
              </a:r>
            </a:p>
          </p:txBody>
        </p:sp>
        <p:sp>
          <p:nvSpPr>
            <p:cNvPr id="17420" name="TextBox 49"/>
            <p:cNvSpPr txBox="1">
              <a:spLocks noChangeArrowheads="1"/>
            </p:cNvSpPr>
            <p:nvPr/>
          </p:nvSpPr>
          <p:spPr bwMode="auto">
            <a:xfrm>
              <a:off x="9095998" y="2571868"/>
              <a:ext cx="797013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0" lang="en-US" altLang="zh-TW" sz="1600">
                  <a:solidFill>
                    <a:srgbClr val="FF0000"/>
                  </a:solidFill>
                  <a:latin typeface="Calibri" pitchFamily="34" charset="0"/>
                </a:rPr>
                <a:t>Beijing</a:t>
              </a:r>
            </a:p>
          </p:txBody>
        </p:sp>
        <p:pic>
          <p:nvPicPr>
            <p:cNvPr id="17421" name="Picture 22" descr="http://icons.iconarchive.com/icons/icons-land/vista-map-markers/128/Map-Marker-Marker-Outside-Chartreuse-icon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9620647" y="3005692"/>
              <a:ext cx="241326" cy="241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22" name="Picture 6" descr="http://www.undp.org/content/dam/jposc/img/Logos/red-icon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9143375" y="3388061"/>
              <a:ext cx="165100" cy="2696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23" name="Picture 22" descr="http://icons.iconarchive.com/icons/icons-land/vista-map-markers/128/Map-Marker-Marker-Outside-Chartreuse-icon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7768987" y="3569572"/>
              <a:ext cx="241326" cy="241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24" name="Picture 22" descr="http://icons.iconarchive.com/icons/icons-land/vista-map-markers/128/Map-Marker-Marker-Outside-Chartreuse-icon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6915547" y="3180952"/>
              <a:ext cx="241326" cy="241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25" name="Picture 22" descr="http://icons.iconarchive.com/icons/icons-land/vista-map-markers/128/Map-Marker-Marker-Outside-Chartreuse-icon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6069727" y="2830432"/>
              <a:ext cx="241326" cy="241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26" name="Picture 22" descr="http://icons.iconarchive.com/icons/icons-land/vista-map-markers/128/Map-Marker-Marker-Outside-Chartreuse-icon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772547" y="2693272"/>
              <a:ext cx="241326" cy="241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27" name="Picture 22" descr="http://icons.iconarchive.com/icons/icons-land/vista-map-markers/128/Map-Marker-Marker-Outside-Chartreuse-icon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902087" y="2601832"/>
              <a:ext cx="241326" cy="241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28" name="Picture 22" descr="http://icons.iconarchive.com/icons/icons-land/vista-map-markers/128/Map-Marker-Marker-Outside-Chartreuse-icon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6031627" y="2502772"/>
              <a:ext cx="241326" cy="241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29" name="Picture 22" descr="http://icons.iconarchive.com/icons/icons-land/vista-map-markers/128/Map-Marker-Marker-Outside-Chartreuse-icon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810647" y="2457052"/>
              <a:ext cx="241326" cy="241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30" name="Picture 22" descr="http://icons.iconarchive.com/icons/icons-land/vista-map-markers/128/Map-Marker-Marker-Outside-Chartreuse-icon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665867" y="2403712"/>
              <a:ext cx="241326" cy="241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31" name="Picture 22" descr="http://icons.iconarchive.com/icons/icons-land/vista-map-markers/128/Map-Marker-Marker-Outside-Chartreuse-icon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6145927" y="2137012"/>
              <a:ext cx="241326" cy="241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32" name="Picture 22" descr="http://icons.iconarchive.com/icons/icons-land/vista-map-markers/128/Map-Marker-Marker-Outside-Chartreuse-icon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6596553" y="2299866"/>
              <a:ext cx="241326" cy="241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33" name="Picture 22" descr="http://icons.iconarchive.com/icons/icons-land/vista-map-markers/128/Map-Marker-Marker-Outside-Chartreuse-icon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917327" y="2137012"/>
              <a:ext cx="241326" cy="241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34" name="Picture 22" descr="http://icons.iconarchive.com/icons/icons-land/vista-map-markers/128/Map-Marker-Marker-Outside-Chartreuse-icon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6405007" y="4979272"/>
              <a:ext cx="241326" cy="241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35" name="Picture 6" descr="http://www.undp.org/content/dam/jposc/img/Logos/red-icon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069516" y="2549042"/>
              <a:ext cx="165100" cy="2696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436" name="TextBox 254"/>
            <p:cNvSpPr txBox="1">
              <a:spLocks noChangeArrowheads="1"/>
            </p:cNvSpPr>
            <p:nvPr/>
          </p:nvSpPr>
          <p:spPr bwMode="auto">
            <a:xfrm>
              <a:off x="6234311" y="2470842"/>
              <a:ext cx="1680493" cy="5848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zh-TW" sz="1600">
                  <a:solidFill>
                    <a:srgbClr val="FF0000"/>
                  </a:solidFill>
                  <a:latin typeface="Calibri" pitchFamily="34" charset="0"/>
                </a:rPr>
                <a:t>European Service Center – Munich </a:t>
              </a:r>
            </a:p>
          </p:txBody>
        </p:sp>
        <p:pic>
          <p:nvPicPr>
            <p:cNvPr id="17437" name="Picture 22" descr="http://icons.iconarchive.com/icons/icons-land/vista-map-markers/128/Map-Marker-Marker-Outside-Chartreuse-icon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9778357" y="5311740"/>
              <a:ext cx="241326" cy="241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38" name="Picture 22" descr="http://icons.iconarchive.com/icons/icons-land/vista-map-markers/128/Map-Marker-Marker-Outside-Chartreuse-icon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260837" y="4979272"/>
              <a:ext cx="241326" cy="241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39" name="Picture 22" descr="http://icons.iconarchive.com/icons/icons-land/vista-map-markers/128/Map-Marker-Marker-Outside-Chartreuse-icon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197309" y="2984384"/>
              <a:ext cx="241326" cy="241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40" name="Picture 22" descr="http://icons.iconarchive.com/icons/icons-land/vista-map-markers/128/Map-Marker-Marker-Outside-Chartreuse-icon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8848006" y="4358248"/>
              <a:ext cx="241326" cy="241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41" name="Picture 22" descr="http://icons.iconarchive.com/icons/icons-land/vista-map-markers/128/Map-Marker-Marker-Outside-Chartreuse-icon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9983304" y="5099935"/>
              <a:ext cx="241326" cy="241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42" name="Picture 22" descr="http://icons.iconarchive.com/icons/icons-land/vista-map-markers/128/Map-Marker-Marker-Outside-Chartreuse-icon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7166131" y="3560061"/>
              <a:ext cx="241326" cy="241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43" name="Picture 2" descr="fla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0546889" y="3351617"/>
              <a:ext cx="1428750" cy="952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44" name="Picture 4" descr="flag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6525670" y="1188108"/>
              <a:ext cx="1428750" cy="952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7445" name="Group 74"/>
            <p:cNvGrpSpPr>
              <a:grpSpLocks/>
            </p:cNvGrpSpPr>
            <p:nvPr/>
          </p:nvGrpSpPr>
          <p:grpSpPr bwMode="auto">
            <a:xfrm>
              <a:off x="1254846" y="2774678"/>
              <a:ext cx="4349365" cy="1544639"/>
              <a:chOff x="1254846" y="2774678"/>
              <a:chExt cx="4349365" cy="1544639"/>
            </a:xfrm>
          </p:grpSpPr>
          <p:sp>
            <p:nvSpPr>
              <p:cNvPr id="17457" name="TextBox 87"/>
              <p:cNvSpPr txBox="1">
                <a:spLocks noChangeArrowheads="1"/>
              </p:cNvSpPr>
              <p:nvPr/>
            </p:nvSpPr>
            <p:spPr bwMode="auto">
              <a:xfrm>
                <a:off x="3234919" y="2774678"/>
                <a:ext cx="2369292" cy="5848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kumimoji="0" lang="en-US" altLang="zh-TW" sz="1600">
                    <a:solidFill>
                      <a:srgbClr val="FF0000"/>
                    </a:solidFill>
                    <a:latin typeface="Calibri" pitchFamily="34" charset="0"/>
                  </a:rPr>
                  <a:t>Winmate US</a:t>
                </a:r>
              </a:p>
              <a:p>
                <a:pPr algn="ctr"/>
                <a:r>
                  <a:rPr kumimoji="0" lang="en-US" altLang="zh-TW" sz="1600">
                    <a:solidFill>
                      <a:srgbClr val="FF0000"/>
                    </a:solidFill>
                    <a:latin typeface="Calibri" pitchFamily="34" charset="0"/>
                  </a:rPr>
                  <a:t>/ Service Center – Atlanta </a:t>
                </a:r>
              </a:p>
            </p:txBody>
          </p:sp>
          <p:pic>
            <p:nvPicPr>
              <p:cNvPr id="17458" name="Picture 6" descr="http://www.undp.org/content/dam/jposc/img/Logos/red-icon.png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3276534" y="3089850"/>
                <a:ext cx="165100" cy="2696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59" name="Picture 8" descr="flag"/>
              <p:cNvPicPr>
                <a:picLocks noChangeAspect="1" noChangeArrowheads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 bwMode="auto">
              <a:xfrm>
                <a:off x="1254846" y="3366817"/>
                <a:ext cx="1428750" cy="9525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91" name="肘形接點 12">
                <a:extLst>
                  <a:ext uri="{FF2B5EF4-FFF2-40B4-BE49-F238E27FC236}"/>
                </a:extLst>
              </p:cNvPr>
              <p:cNvCxnSpPr>
                <a:cxnSpLocks/>
              </p:cNvCxnSpPr>
              <p:nvPr/>
            </p:nvCxnSpPr>
            <p:spPr>
              <a:xfrm rot="5400000" flipH="1" flipV="1">
                <a:off x="2552289" y="2643111"/>
                <a:ext cx="141306" cy="1306504"/>
              </a:xfrm>
              <a:prstGeom prst="bentConnector2">
                <a:avLst/>
              </a:prstGeom>
              <a:ln w="12700">
                <a:solidFill>
                  <a:srgbClr val="FF0000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446" name="Group 75"/>
            <p:cNvGrpSpPr>
              <a:grpSpLocks/>
            </p:cNvGrpSpPr>
            <p:nvPr/>
          </p:nvGrpSpPr>
          <p:grpSpPr bwMode="auto">
            <a:xfrm>
              <a:off x="1805599" y="1333026"/>
              <a:ext cx="2632577" cy="1477842"/>
              <a:chOff x="1805599" y="1333026"/>
              <a:chExt cx="2632577" cy="1477842"/>
            </a:xfrm>
          </p:grpSpPr>
          <p:pic>
            <p:nvPicPr>
              <p:cNvPr id="17453" name="Picture 6" descr="http://www.undp.org/content/dam/jposc/img/Logos/red-icon.png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3476228" y="2541192"/>
                <a:ext cx="165100" cy="2696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7454" name="Rectangle 84"/>
              <p:cNvSpPr>
                <a:spLocks noChangeArrowheads="1"/>
              </p:cNvSpPr>
              <p:nvPr/>
            </p:nvSpPr>
            <p:spPr bwMode="auto">
              <a:xfrm>
                <a:off x="2977939" y="2243937"/>
                <a:ext cx="1460237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kumimoji="0" lang="en-US" altLang="zh-TW" sz="1600">
                    <a:solidFill>
                      <a:srgbClr val="FF0000"/>
                    </a:solidFill>
                    <a:latin typeface="Calibri" pitchFamily="34" charset="0"/>
                  </a:rPr>
                  <a:t>TTX -Toronto</a:t>
                </a:r>
              </a:p>
            </p:txBody>
          </p:sp>
          <p:pic>
            <p:nvPicPr>
              <p:cNvPr id="17455" name="Picture 6" descr="flag"/>
              <p:cNvPicPr>
                <a:picLocks noChangeAspect="1" noChangeArrowheads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 bwMode="auto">
              <a:xfrm>
                <a:off x="1805599" y="1333026"/>
                <a:ext cx="1428750" cy="9525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87" name="肘形接點 12">
                <a:extLst>
                  <a:ext uri="{FF2B5EF4-FFF2-40B4-BE49-F238E27FC236}"/>
                </a:extLst>
              </p:cNvPr>
              <p:cNvCxnSpPr>
                <a:cxnSpLocks/>
              </p:cNvCxnSpPr>
              <p:nvPr/>
            </p:nvCxnSpPr>
            <p:spPr>
              <a:xfrm rot="16200000" flipV="1">
                <a:off x="3030878" y="2013524"/>
                <a:ext cx="731929" cy="323848"/>
              </a:xfrm>
              <a:prstGeom prst="bentConnector2">
                <a:avLst/>
              </a:prstGeom>
              <a:ln w="12700">
                <a:solidFill>
                  <a:srgbClr val="FF0000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7" name="肘形接點 12">
              <a:extLst>
                <a:ext uri="{FF2B5EF4-FFF2-40B4-BE49-F238E27FC236}"/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5866916" y="1949227"/>
              <a:ext cx="943092" cy="374648"/>
            </a:xfrm>
            <a:prstGeom prst="bentConnector2">
              <a:avLst/>
            </a:prstGeom>
            <a:ln w="12700">
              <a:solidFill>
                <a:srgbClr val="FF0000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肘形接點 12">
              <a:extLst>
                <a:ext uri="{FF2B5EF4-FFF2-40B4-BE49-F238E27FC236}"/>
              </a:extLst>
            </p:cNvPr>
            <p:cNvCxnSpPr>
              <a:cxnSpLocks/>
            </p:cNvCxnSpPr>
            <p:nvPr/>
          </p:nvCxnSpPr>
          <p:spPr>
            <a:xfrm rot="16200000" flipH="1">
              <a:off x="9892058" y="2826485"/>
              <a:ext cx="14289" cy="1228717"/>
            </a:xfrm>
            <a:prstGeom prst="bentConnector4">
              <a:avLst>
                <a:gd name="adj1" fmla="val 91767"/>
                <a:gd name="adj2" fmla="val 53357"/>
              </a:avLst>
            </a:prstGeom>
            <a:ln w="12700">
              <a:solidFill>
                <a:srgbClr val="FF0000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449" name="Picture 22" descr="http://icons.iconarchive.com/icons/icons-land/vista-map-markers/128/Map-Marker-Marker-Outside-Chartreuse-icon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339647" y="3363928"/>
              <a:ext cx="241326" cy="241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50" name="Picture 22" descr="http://icons.iconarchive.com/icons/icons-land/vista-map-markers/128/Map-Marker-Marker-Outside-Chartreuse-icon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8532202" y="3966935"/>
              <a:ext cx="241326" cy="241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1" name="肘形接點 12">
              <a:extLst>
                <a:ext uri="{FF2B5EF4-FFF2-40B4-BE49-F238E27FC236}"/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8658485" y="1748397"/>
              <a:ext cx="1444805" cy="614359"/>
            </a:xfrm>
            <a:prstGeom prst="bentConnector3">
              <a:avLst>
                <a:gd name="adj1" fmla="val 104365"/>
              </a:avLst>
            </a:prstGeom>
            <a:ln w="12700">
              <a:solidFill>
                <a:srgbClr val="FF0000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452" name="Picture 81"/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9687388" y="1188108"/>
              <a:ext cx="1275949" cy="9569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538163" y="336550"/>
            <a:ext cx="11353800" cy="549275"/>
          </a:xfrm>
        </p:spPr>
        <p:txBody>
          <a:bodyPr/>
          <a:lstStyle/>
          <a:p>
            <a:pPr eaLnBrk="1" hangingPunct="1"/>
            <a:r>
              <a:rPr lang="en-US" altLang="zh-TW" smtClean="0">
                <a:latin typeface="Helvetica"/>
                <a:ea typeface="新細明體" pitchFamily="18" charset="-120"/>
                <a:cs typeface="Helvetica"/>
              </a:rPr>
              <a:t>2018 Focus Industries &amp; Markets</a:t>
            </a:r>
            <a:endParaRPr lang="en-US" altLang="zh-TW" smtClean="0">
              <a:latin typeface="標楷體" pitchFamily="65" charset="-120"/>
              <a:ea typeface="標楷體" pitchFamily="65" charset="-120"/>
              <a:cs typeface="Helvetica"/>
            </a:endParaRPr>
          </a:p>
        </p:txBody>
      </p:sp>
      <p:sp>
        <p:nvSpPr>
          <p:cNvPr id="1843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EFC906B-0EF3-4DC9-8EE2-2D4116F9A52B}" type="slidenum">
              <a:rPr lang="en-US" altLang="zh-TW"/>
              <a:pPr/>
              <a:t>7</a:t>
            </a:fld>
            <a:endParaRPr lang="en-US" altLang="zh-TW"/>
          </a:p>
        </p:txBody>
      </p:sp>
      <p:sp>
        <p:nvSpPr>
          <p:cNvPr id="13" name="Text Box 379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760854" y="1188382"/>
            <a:ext cx="3476941" cy="683738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>
            <a:prstShdw prst="shdw17" dist="17961" dir="2700000">
              <a:schemeClr val="bg2"/>
            </a:prstShdw>
            <a:softEdge rad="31750"/>
          </a:effectLst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kumimoji="0" lang="en-US" altLang="zh-TW" sz="1600" b="1" dirty="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Warehouse &amp; Logistics</a:t>
            </a:r>
          </a:p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kumimoji="0" lang="en-US" altLang="zh-TW" sz="1600" b="1" dirty="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(20%)</a:t>
            </a:r>
          </a:p>
        </p:txBody>
      </p:sp>
      <p:sp>
        <p:nvSpPr>
          <p:cNvPr id="14" name="Text Box 379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760854" y="2912594"/>
            <a:ext cx="2746302" cy="83099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>
            <a:prstShdw prst="shdw17" dist="17961" dir="2700000">
              <a:schemeClr val="bg2"/>
            </a:prstShdw>
            <a:softEdge rad="31750"/>
          </a:effectLst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600" b="1" dirty="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Vehicle Diagnostic ,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600" b="1" dirty="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Electric Car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600" b="1" dirty="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(12%)</a:t>
            </a:r>
          </a:p>
        </p:txBody>
      </p:sp>
      <p:sp>
        <p:nvSpPr>
          <p:cNvPr id="16" name="Text Box 379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795648" y="5325067"/>
            <a:ext cx="3345036" cy="66183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>
            <a:prstShdw prst="shdw17" dist="17961" dir="2700000">
              <a:schemeClr val="bg2"/>
            </a:prstShdw>
            <a:softEdge rad="31750"/>
          </a:effectLst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kumimoji="0" lang="en-US" altLang="zh-TW" sz="1600" b="1" dirty="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Field Service / Oil &amp; Gas / Heavy Duty Vehicles (22%)</a:t>
            </a:r>
          </a:p>
        </p:txBody>
      </p:sp>
      <p:sp>
        <p:nvSpPr>
          <p:cNvPr id="17" name="Text Box 379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8077201" y="5375140"/>
            <a:ext cx="3311128" cy="584775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>
            <a:prstShdw prst="shdw17" dist="17961" dir="2700000">
              <a:schemeClr val="bg2"/>
            </a:prstShdw>
            <a:softEdge rad="31750"/>
          </a:effectLst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600" b="1" dirty="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Military/ Marine/ Aviation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600" b="1" dirty="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 (15%)</a:t>
            </a:r>
          </a:p>
        </p:txBody>
      </p:sp>
      <p:sp>
        <p:nvSpPr>
          <p:cNvPr id="18" name="Text Box 379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8665957" y="3310045"/>
            <a:ext cx="3091315" cy="584775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>
            <a:prstShdw prst="shdw17" dist="17961" dir="2700000">
              <a:schemeClr val="bg2"/>
            </a:prstShdw>
            <a:softEdge rad="31750"/>
          </a:effectLst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600" b="1" dirty="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Medical application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600" b="1" dirty="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(13%)</a:t>
            </a:r>
          </a:p>
        </p:txBody>
      </p:sp>
      <p:sp>
        <p:nvSpPr>
          <p:cNvPr id="19" name="Text Box 379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8017935" y="1322620"/>
            <a:ext cx="3531590" cy="62999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>
            <a:prstShdw prst="shdw17" dist="17961" dir="2700000">
              <a:schemeClr val="bg2"/>
            </a:prstShdw>
            <a:softEdge rad="31750"/>
          </a:effectLst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600" b="1" dirty="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Industrial Automation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600" b="1" dirty="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(18%)</a:t>
            </a:r>
          </a:p>
        </p:txBody>
      </p:sp>
      <p:pic>
        <p:nvPicPr>
          <p:cNvPr id="1845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9600" y="985838"/>
            <a:ext cx="5956300" cy="529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4D85B3C-9273-4DED-8AFF-F1ECFE34080C}" type="slidenum">
              <a:rPr lang="en-US" altLang="zh-TW"/>
              <a:pPr/>
              <a:t>8</a:t>
            </a:fld>
            <a:endParaRPr lang="en-US" altLang="zh-TW"/>
          </a:p>
        </p:txBody>
      </p:sp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1009650" y="2598738"/>
            <a:ext cx="3044825" cy="15684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6" name="Rectangle 5">
            <a:extLst>
              <a:ext uri="{FF2B5EF4-FFF2-40B4-BE49-F238E27FC236}"/>
            </a:extLst>
          </p:cNvPr>
          <p:cNvSpPr/>
          <p:nvPr/>
        </p:nvSpPr>
        <p:spPr>
          <a:xfrm>
            <a:off x="4560888" y="2598738"/>
            <a:ext cx="3044825" cy="156845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7" name="Rectangle 6">
            <a:extLst>
              <a:ext uri="{FF2B5EF4-FFF2-40B4-BE49-F238E27FC236}"/>
            </a:extLst>
          </p:cNvPr>
          <p:cNvSpPr/>
          <p:nvPr/>
        </p:nvSpPr>
        <p:spPr>
          <a:xfrm>
            <a:off x="8045450" y="2598738"/>
            <a:ext cx="3044825" cy="156845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8" name="TextBox 7">
            <a:extLst>
              <a:ext uri="{FF2B5EF4-FFF2-40B4-BE49-F238E27FC236}"/>
            </a:extLst>
          </p:cNvPr>
          <p:cNvSpPr txBox="1"/>
          <p:nvPr/>
        </p:nvSpPr>
        <p:spPr>
          <a:xfrm>
            <a:off x="1009650" y="4229100"/>
            <a:ext cx="3044825" cy="3683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AU" b="1" dirty="0" err="1">
                <a:solidFill>
                  <a:srgbClr val="FF0000"/>
                </a:solidFill>
                <a:latin typeface="Arial" charset="0"/>
              </a:rPr>
              <a:t>iIoT</a:t>
            </a:r>
            <a:r>
              <a:rPr lang="en-AU" b="1" dirty="0">
                <a:solidFill>
                  <a:srgbClr val="FF0000"/>
                </a:solidFill>
                <a:latin typeface="Arial" charset="0"/>
              </a:rPr>
              <a:t> (Industrial </a:t>
            </a:r>
            <a:r>
              <a:rPr lang="en-AU" b="1" dirty="0" err="1">
                <a:solidFill>
                  <a:srgbClr val="FF0000"/>
                </a:solidFill>
                <a:latin typeface="Arial" charset="0"/>
              </a:rPr>
              <a:t>IoT</a:t>
            </a:r>
            <a:r>
              <a:rPr lang="en-AU" b="1" dirty="0">
                <a:solidFill>
                  <a:srgbClr val="FF0000"/>
                </a:solidFill>
                <a:latin typeface="Arial" charset="0"/>
              </a:rPr>
              <a:t>)</a:t>
            </a:r>
          </a:p>
        </p:txBody>
      </p:sp>
      <p:sp>
        <p:nvSpPr>
          <p:cNvPr id="9" name="TextBox 8">
            <a:extLst>
              <a:ext uri="{FF2B5EF4-FFF2-40B4-BE49-F238E27FC236}"/>
            </a:extLst>
          </p:cNvPr>
          <p:cNvSpPr txBox="1"/>
          <p:nvPr/>
        </p:nvSpPr>
        <p:spPr>
          <a:xfrm>
            <a:off x="4560888" y="4229100"/>
            <a:ext cx="3044825" cy="3683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txBody>
          <a:bodyPr>
            <a:spAutoFit/>
          </a:bodyPr>
          <a:lstStyle>
            <a:defPPr>
              <a:defRPr lang="en-US"/>
            </a:defPPr>
            <a:lvl1pPr algn="ctr">
              <a:defRPr b="1">
                <a:solidFill>
                  <a:srgbClr val="FF0000"/>
                </a:solidFill>
              </a:defRPr>
            </a:lvl1pPr>
          </a:lstStyle>
          <a:p>
            <a:pPr>
              <a:defRPr/>
            </a:pPr>
            <a:r>
              <a:rPr lang="en-AU" dirty="0">
                <a:latin typeface="Arial" charset="0"/>
              </a:rPr>
              <a:t>Industry 4.0</a:t>
            </a:r>
          </a:p>
        </p:txBody>
      </p:sp>
      <p:sp>
        <p:nvSpPr>
          <p:cNvPr id="10" name="TextBox 9">
            <a:extLst>
              <a:ext uri="{FF2B5EF4-FFF2-40B4-BE49-F238E27FC236}"/>
            </a:extLst>
          </p:cNvPr>
          <p:cNvSpPr txBox="1"/>
          <p:nvPr/>
        </p:nvSpPr>
        <p:spPr>
          <a:xfrm>
            <a:off x="8045450" y="4227513"/>
            <a:ext cx="3044825" cy="3762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txBody>
          <a:bodyPr>
            <a:spAutoFit/>
          </a:bodyPr>
          <a:lstStyle/>
          <a:p>
            <a:pPr algn="ctr"/>
            <a:r>
              <a:rPr lang="en-AU" altLang="zh-TW" b="1">
                <a:solidFill>
                  <a:srgbClr val="FF0000"/>
                </a:solidFill>
              </a:rPr>
              <a:t>Digital Logistics</a:t>
            </a:r>
          </a:p>
        </p:txBody>
      </p:sp>
      <p:pic>
        <p:nvPicPr>
          <p:cNvPr id="19464" name="Picture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22825" y="4727575"/>
            <a:ext cx="2589213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5" name="Picture 1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95425" y="4629150"/>
            <a:ext cx="1865313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6" name="Picture 1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467725" y="4662488"/>
            <a:ext cx="2082800" cy="161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7" name="Picture 2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89025" y="2695575"/>
            <a:ext cx="2884488" cy="140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8" name="Picture 2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29150" y="2695575"/>
            <a:ext cx="2976563" cy="147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9" name="Picture 2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342313" y="2695575"/>
            <a:ext cx="2408237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470" name="群組 19"/>
          <p:cNvGrpSpPr>
            <a:grpSpLocks/>
          </p:cNvGrpSpPr>
          <p:nvPr/>
        </p:nvGrpSpPr>
        <p:grpSpPr bwMode="auto">
          <a:xfrm>
            <a:off x="2093913" y="920750"/>
            <a:ext cx="9559925" cy="1747838"/>
            <a:chOff x="2528892" y="956540"/>
            <a:chExt cx="9560380" cy="1747756"/>
          </a:xfrm>
        </p:grpSpPr>
        <p:pic>
          <p:nvPicPr>
            <p:cNvPr id="19472" name="Picture 2"/>
            <p:cNvPicPr>
              <a:picLocks noChangeAspect="1" noChangeArrowheads="1"/>
            </p:cNvPicPr>
            <p:nvPr/>
          </p:nvPicPr>
          <p:blipFill>
            <a:blip r:embed="rId8">
              <a:lum bright="64000" contrast="-72000"/>
            </a:blip>
            <a:srcRect/>
            <a:stretch>
              <a:fillRect/>
            </a:stretch>
          </p:blipFill>
          <p:spPr bwMode="auto">
            <a:xfrm>
              <a:off x="2528892" y="956540"/>
              <a:ext cx="7084340" cy="1747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73" name="Picture 5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3644818" y="1963354"/>
              <a:ext cx="1174186" cy="426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74" name="Picture 71"/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2851482" y="1849751"/>
              <a:ext cx="769271" cy="60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75" name="Picture 6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903224" y="1975386"/>
              <a:ext cx="1212274" cy="4115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76" name="Picture 7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6285839" y="1960760"/>
              <a:ext cx="1275638" cy="4028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9" name="文字方塊 28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7561507" y="1226402"/>
              <a:ext cx="4527765" cy="36669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TW" b="1" dirty="0">
                  <a:solidFill>
                    <a:schemeClr val="accent1">
                      <a:lumMod val="50000"/>
                    </a:schemeClr>
                  </a:solidFill>
                  <a:latin typeface="Arial" charset="0"/>
                </a:rPr>
                <a:t>Cloud Analytic &amp; Preventive computing </a:t>
              </a:r>
              <a:endParaRPr lang="zh-TW" altLang="en-US" b="1" dirty="0">
                <a:solidFill>
                  <a:schemeClr val="accent1">
                    <a:lumMod val="50000"/>
                  </a:schemeClr>
                </a:solidFill>
                <a:latin typeface="Arial" charset="0"/>
              </a:endParaRPr>
            </a:p>
          </p:txBody>
        </p:sp>
        <p:pic>
          <p:nvPicPr>
            <p:cNvPr id="19478" name="Picture 9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7784688" y="1960759"/>
              <a:ext cx="1130170" cy="4028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471" name="標題 1"/>
          <p:cNvSpPr>
            <a:spLocks noGrp="1"/>
          </p:cNvSpPr>
          <p:nvPr>
            <p:ph type="title"/>
          </p:nvPr>
        </p:nvSpPr>
        <p:spPr>
          <a:xfrm>
            <a:off x="650875" y="354013"/>
            <a:ext cx="11353800" cy="549275"/>
          </a:xfrm>
        </p:spPr>
        <p:txBody>
          <a:bodyPr/>
          <a:lstStyle/>
          <a:p>
            <a:pPr eaLnBrk="1" hangingPunct="1"/>
            <a:r>
              <a:rPr lang="en-US" altLang="zh-TW" smtClean="0">
                <a:latin typeface="Helvetica"/>
                <a:ea typeface="新細明體" pitchFamily="18" charset="-120"/>
                <a:cs typeface="Helvetica"/>
              </a:rPr>
              <a:t>Winmate Industrial Mega Trends</a:t>
            </a:r>
            <a:endParaRPr lang="zh-TW" altLang="en-US" smtClean="0">
              <a:latin typeface="Helvetica"/>
              <a:ea typeface="標楷體" pitchFamily="65" charset="-120"/>
              <a:cs typeface="Helvetic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rcRect l="-15" r="13904"/>
          <a:stretch>
            <a:fillRect/>
          </a:stretch>
        </p:blipFill>
        <p:spPr bwMode="auto">
          <a:xfrm>
            <a:off x="6567488" y="1184275"/>
            <a:ext cx="4464050" cy="362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投影片編號版面配置區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9F867BD-9587-4E4F-8616-EF4522CA9ED2}" type="slidenum">
              <a:rPr lang="en-US" altLang="zh-TW"/>
              <a:pPr/>
              <a:t>9</a:t>
            </a:fld>
            <a:endParaRPr lang="en-US" altLang="zh-TW"/>
          </a:p>
        </p:txBody>
      </p:sp>
      <p:sp>
        <p:nvSpPr>
          <p:cNvPr id="20483" name="標題 1"/>
          <p:cNvSpPr>
            <a:spLocks noGrp="1"/>
          </p:cNvSpPr>
          <p:nvPr>
            <p:ph type="title"/>
          </p:nvPr>
        </p:nvSpPr>
        <p:spPr>
          <a:xfrm>
            <a:off x="311150" y="341313"/>
            <a:ext cx="11353800" cy="549275"/>
          </a:xfrm>
        </p:spPr>
        <p:txBody>
          <a:bodyPr/>
          <a:lstStyle/>
          <a:p>
            <a:pPr eaLnBrk="1" hangingPunct="1"/>
            <a:r>
              <a:rPr lang="en-US" altLang="zh-TW" smtClean="0">
                <a:latin typeface="Helvetica"/>
                <a:ea typeface="新細明體" pitchFamily="18" charset="-120"/>
                <a:cs typeface="Helvetica"/>
              </a:rPr>
              <a:t>Growing Rugged Mobile Computing Market</a:t>
            </a:r>
            <a:endParaRPr lang="zh-TW" altLang="en-US" smtClean="0">
              <a:latin typeface="Helvetica"/>
              <a:ea typeface="標楷體" pitchFamily="65" charset="-120"/>
              <a:cs typeface="Helvetica"/>
            </a:endParaRPr>
          </a:p>
        </p:txBody>
      </p:sp>
      <p:sp>
        <p:nvSpPr>
          <p:cNvPr id="5" name="Rectangle 4">
            <a:extLst>
              <a:ext uri="{FF2B5EF4-FFF2-40B4-BE49-F238E27FC236}"/>
            </a:extLst>
          </p:cNvPr>
          <p:cNvSpPr/>
          <p:nvPr/>
        </p:nvSpPr>
        <p:spPr>
          <a:xfrm>
            <a:off x="6707188" y="4857750"/>
            <a:ext cx="4945062" cy="13684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AU" altLang="zh-TW" sz="1400"/>
              <a:t>Global revenues for Rugged Computing are estimated to be $1.7 billion (2016)</a:t>
            </a:r>
          </a:p>
          <a:p>
            <a:pPr marL="285750" indent="-285750">
              <a:buFontTx/>
              <a:buChar char="-"/>
            </a:pPr>
            <a:r>
              <a:rPr lang="en-AU" altLang="zh-TW" sz="1400"/>
              <a:t>Rugged notebook revenues: $1.16 billion</a:t>
            </a:r>
          </a:p>
          <a:p>
            <a:pPr marL="285750" indent="-285750">
              <a:buFontTx/>
              <a:buChar char="-"/>
            </a:pPr>
            <a:r>
              <a:rPr lang="en-AU" altLang="zh-TW" sz="1400"/>
              <a:t>Rugged tablet revenues: $530 million</a:t>
            </a:r>
          </a:p>
          <a:p>
            <a:pPr marL="285750" indent="-285750">
              <a:buFontTx/>
              <a:buChar char="-"/>
            </a:pPr>
            <a:r>
              <a:rPr lang="en-AU" altLang="zh-TW" sz="1400"/>
              <a:t>Growth Rate (CAGR) for this market is expecting 5% - 10% until 2020</a:t>
            </a:r>
            <a:r>
              <a:rPr lang="en-AU" altLang="zh-TW" sz="1200"/>
              <a:t> </a:t>
            </a:r>
          </a:p>
        </p:txBody>
      </p:sp>
      <p:sp>
        <p:nvSpPr>
          <p:cNvPr id="20485" name="TextBox 7"/>
          <p:cNvSpPr txBox="1">
            <a:spLocks noChangeArrowheads="1"/>
          </p:cNvSpPr>
          <p:nvPr/>
        </p:nvSpPr>
        <p:spPr bwMode="auto">
          <a:xfrm>
            <a:off x="100013" y="5899150"/>
            <a:ext cx="19240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AU" altLang="zh-TW" sz="1200" i="1">
                <a:solidFill>
                  <a:srgbClr val="FF0000"/>
                </a:solidFill>
              </a:rPr>
              <a:t>Source VDC 2016 Report</a:t>
            </a:r>
          </a:p>
        </p:txBody>
      </p:sp>
      <p:pic>
        <p:nvPicPr>
          <p:cNvPr id="20486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485900"/>
            <a:ext cx="6219825" cy="365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向右箭號 10">
            <a:extLst>
              <a:ext uri="{FF2B5EF4-FFF2-40B4-BE49-F238E27FC236}"/>
            </a:extLst>
          </p:cNvPr>
          <p:cNvSpPr/>
          <p:nvPr/>
        </p:nvSpPr>
        <p:spPr>
          <a:xfrm rot="20992857">
            <a:off x="1160463" y="3224213"/>
            <a:ext cx="4510087" cy="407987"/>
          </a:xfrm>
          <a:prstGeom prst="rightArrow">
            <a:avLst/>
          </a:prstGeom>
          <a:solidFill>
            <a:srgbClr val="FF0000">
              <a:alpha val="34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Winmate 2016 Presentation Template (3)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2016 Winmate Presentation Template.potx" id="{3BF7B491-2A85-4DDA-AAC1-4B6712645BEE}" vid="{192BD85D-6BFB-4D73-BB5C-F1AB5DD3E2B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Winmate 2016 Presentation Template (3)</Template>
  <TotalTime>4147</TotalTime>
  <Words>498</Words>
  <Application>Microsoft Office PowerPoint</Application>
  <PresentationFormat>自訂</PresentationFormat>
  <Paragraphs>197</Paragraphs>
  <Slides>11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9" baseType="lpstr">
      <vt:lpstr>Arial</vt:lpstr>
      <vt:lpstr>新細明體</vt:lpstr>
      <vt:lpstr>Helvetica</vt:lpstr>
      <vt:lpstr>Calibri</vt:lpstr>
      <vt:lpstr>標楷體</vt:lpstr>
      <vt:lpstr>Verdana</vt:lpstr>
      <vt:lpstr>Times New Roman</vt:lpstr>
      <vt:lpstr>Winmate 2016 Presentation Template (3)</vt:lpstr>
      <vt:lpstr>融程電訊(3416)  Company Presentation </vt:lpstr>
      <vt:lpstr>2017 1~3Q Income Statement</vt:lpstr>
      <vt:lpstr>投影片 3</vt:lpstr>
      <vt:lpstr>投影片 4</vt:lpstr>
      <vt:lpstr>投影片 5</vt:lpstr>
      <vt:lpstr>投影片 6</vt:lpstr>
      <vt:lpstr>2018 Focus Industries &amp; Markets</vt:lpstr>
      <vt:lpstr>Winmate Industrial Mega Trends</vt:lpstr>
      <vt:lpstr>Growing Rugged Mobile Computing Market</vt:lpstr>
      <vt:lpstr>Mission Critical and Industrial Applications</vt:lpstr>
      <vt:lpstr>投影片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2015-2015 Winmate Update for Global Partners</dc:title>
  <dc:creator>WIN7</dc:creator>
  <cp:lastModifiedBy>WIN7</cp:lastModifiedBy>
  <cp:revision>195</cp:revision>
  <cp:lastPrinted>2016-03-31T12:01:25Z</cp:lastPrinted>
  <dcterms:created xsi:type="dcterms:W3CDTF">2015-11-12T02:41:05Z</dcterms:created>
  <dcterms:modified xsi:type="dcterms:W3CDTF">2018-01-09T08:29:10Z</dcterms:modified>
</cp:coreProperties>
</file>