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3.xml" ContentType="application/vnd.openxmlformats-officedocument.drawingml.chart+xml"/>
  <Override PartName="/ppt/notesSlides/notesSlide14.xml" ContentType="application/vnd.openxmlformats-officedocument.presentationml.notesSl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charts/chart6.xml" ContentType="application/vnd.openxmlformats-officedocument.drawingml.chart+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8.xml" ContentType="application/vnd.openxmlformats-officedocument.drawingml.chart+xml"/>
  <Override PartName="/ppt/charts/style6.xml" ContentType="application/vnd.ms-office.chartstyle+xml"/>
  <Override PartName="/ppt/charts/colors6.xml" ContentType="application/vnd.ms-office.chartcolorstyle+xml"/>
  <Override PartName="/ppt/charts/chart9.xml" ContentType="application/vnd.openxmlformats-officedocument.drawingml.chart+xml"/>
  <Override PartName="/ppt/charts/style7.xml" ContentType="application/vnd.ms-office.chartstyle+xml"/>
  <Override PartName="/ppt/charts/colors7.xml" ContentType="application/vnd.ms-office.chartcolorstyle+xml"/>
  <Override PartName="/ppt/charts/chart10.xml" ContentType="application/vnd.openxmlformats-officedocument.drawingml.chart+xml"/>
  <Override PartName="/ppt/charts/style8.xml" ContentType="application/vnd.ms-office.chartstyle+xml"/>
  <Override PartName="/ppt/charts/colors8.xml" ContentType="application/vnd.ms-office.chartcolorstyle+xml"/>
  <Override PartName="/ppt/charts/chart11.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12.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2.xml" ContentType="application/vnd.openxmlformats-officedocument.themeOverride+xml"/>
  <Override PartName="/ppt/charts/chart13.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3.xml" ContentType="application/vnd.openxmlformats-officedocument.themeOverride+xml"/>
  <Override PartName="/ppt/charts/chart14.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4.xml" ContentType="application/vnd.openxmlformats-officedocument.themeOverride+xml"/>
  <Override PartName="/ppt/charts/chart15.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5.xml" ContentType="application/vnd.openxmlformats-officedocument.themeOverr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4"/>
  </p:notesMasterIdLst>
  <p:sldIdLst>
    <p:sldId id="306" r:id="rId3"/>
    <p:sldId id="1957" r:id="rId4"/>
    <p:sldId id="845" r:id="rId5"/>
    <p:sldId id="779" r:id="rId6"/>
    <p:sldId id="815" r:id="rId7"/>
    <p:sldId id="818" r:id="rId8"/>
    <p:sldId id="772" r:id="rId9"/>
    <p:sldId id="806" r:id="rId10"/>
    <p:sldId id="803" r:id="rId11"/>
    <p:sldId id="289" r:id="rId12"/>
    <p:sldId id="826" r:id="rId13"/>
    <p:sldId id="766" r:id="rId14"/>
    <p:sldId id="863" r:id="rId15"/>
    <p:sldId id="773" r:id="rId16"/>
    <p:sldId id="861" r:id="rId17"/>
    <p:sldId id="859" r:id="rId18"/>
    <p:sldId id="860" r:id="rId19"/>
    <p:sldId id="849" r:id="rId20"/>
    <p:sldId id="873" r:id="rId21"/>
    <p:sldId id="814" r:id="rId22"/>
    <p:sldId id="813" r:id="rId23"/>
    <p:sldId id="308" r:id="rId24"/>
    <p:sldId id="864" r:id="rId25"/>
    <p:sldId id="869" r:id="rId26"/>
    <p:sldId id="870" r:id="rId27"/>
    <p:sldId id="871" r:id="rId28"/>
    <p:sldId id="297" r:id="rId29"/>
    <p:sldId id="301" r:id="rId30"/>
    <p:sldId id="302" r:id="rId31"/>
    <p:sldId id="872" r:id="rId32"/>
    <p:sldId id="304"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預設章節" id="{11A53013-0EC0-4AAB-8E84-2603D02C88BB}">
          <p14:sldIdLst>
            <p14:sldId id="306"/>
            <p14:sldId id="1957"/>
            <p14:sldId id="845"/>
            <p14:sldId id="779"/>
          </p14:sldIdLst>
        </p14:section>
        <p14:section name="未命名的章節" id="{92412EDD-2C1F-4791-AB07-E76131F87F8A}">
          <p14:sldIdLst>
            <p14:sldId id="815"/>
            <p14:sldId id="818"/>
          </p14:sldIdLst>
        </p14:section>
        <p14:section name="未命名的章節" id="{4B7E3B8C-B4C2-48CB-9ABF-3EA6AF497D96}">
          <p14:sldIdLst>
            <p14:sldId id="772"/>
            <p14:sldId id="806"/>
            <p14:sldId id="803"/>
          </p14:sldIdLst>
        </p14:section>
        <p14:section name="未命名的章節" id="{5AB6737F-E095-4145-8529-892D14323EC0}">
          <p14:sldIdLst>
            <p14:sldId id="289"/>
            <p14:sldId id="826"/>
            <p14:sldId id="766"/>
            <p14:sldId id="863"/>
          </p14:sldIdLst>
        </p14:section>
        <p14:section name="未命名的章節" id="{EBDDDAAD-F941-489C-ADD6-0B4CFB3299C5}">
          <p14:sldIdLst>
            <p14:sldId id="773"/>
            <p14:sldId id="861"/>
            <p14:sldId id="859"/>
            <p14:sldId id="860"/>
            <p14:sldId id="849"/>
            <p14:sldId id="873"/>
          </p14:sldIdLst>
        </p14:section>
        <p14:section name="未命名的章節" id="{02EC23C8-820D-481C-B48D-36A04C0087F0}">
          <p14:sldIdLst>
            <p14:sldId id="814"/>
            <p14:sldId id="813"/>
          </p14:sldIdLst>
        </p14:section>
        <p14:section name="未命名的章節" id="{92A12889-5A18-4C2F-A8A7-DAAF1507ADAB}">
          <p14:sldIdLst>
            <p14:sldId id="308"/>
            <p14:sldId id="864"/>
            <p14:sldId id="869"/>
            <p14:sldId id="870"/>
            <p14:sldId id="871"/>
            <p14:sldId id="297"/>
            <p14:sldId id="301"/>
            <p14:sldId id="302"/>
            <p14:sldId id="872"/>
            <p14:sldId id="304"/>
          </p14:sldIdLst>
        </p14:section>
        <p14:section name="未命名的章節" id="{3B1A760B-4347-45DF-B0C3-14CD525ADCEF}">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43F17"/>
    <a:srgbClr val="161F2D"/>
    <a:srgbClr val="921F1B"/>
    <a:srgbClr val="E0C389"/>
    <a:srgbClr val="405162"/>
    <a:srgbClr val="A1B9BD"/>
    <a:srgbClr val="F6A941"/>
    <a:srgbClr val="32404E"/>
    <a:srgbClr val="232D36"/>
    <a:srgbClr val="1B22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83" autoAdjust="0"/>
    <p:restoredTop sz="93834" autoAdjust="0"/>
  </p:normalViewPr>
  <p:slideViewPr>
    <p:cSldViewPr snapToGrid="0">
      <p:cViewPr>
        <p:scale>
          <a:sx n="64" d="100"/>
          <a:sy n="64" d="100"/>
        </p:scale>
        <p:origin x="812" y="32"/>
      </p:cViewPr>
      <p:guideLst/>
    </p:cSldViewPr>
  </p:slideViewPr>
  <p:notesTextViewPr>
    <p:cViewPr>
      <p:scale>
        <a:sx n="3" d="2"/>
        <a:sy n="3" d="2"/>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Users\chuangwanting\Desktop\QIC\Company\3416%20Winmate\investor%20presentation\2Q21\Winmate_presentation%20financials_20210729.xlsx" TargetMode="External"/><Relationship Id="rId2" Type="http://schemas.microsoft.com/office/2011/relationships/chartColorStyle" Target="colors8.xml"/><Relationship Id="rId1" Type="http://schemas.microsoft.com/office/2011/relationships/chartStyle" Target="style8.xml"/></Relationships>
</file>

<file path=ppt/charts/_rels/chart11.xml.rels><?xml version="1.0" encoding="UTF-8" standalone="yes"?>
<Relationships xmlns="http://schemas.openxmlformats.org/package/2006/relationships"><Relationship Id="rId3" Type="http://schemas.openxmlformats.org/officeDocument/2006/relationships/oleObject" Target="file:///\\Users\chuangwanting\Desktop\QIC\Company\3416%20Winmate\investor%20presentation\2Q21\Winmate_presentation%20financials_20210729.xlsx" TargetMode="External"/><Relationship Id="rId2" Type="http://schemas.microsoft.com/office/2011/relationships/chartColorStyle" Target="colors9.xml"/><Relationship Id="rId1" Type="http://schemas.microsoft.com/office/2011/relationships/chartStyle" Target="style9.xml"/></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Users\chuangwanting\Desktop\QIC\Company\3416%20Winmate\investor%20presentation\4Q20\Winmate_presentation%20financials_20210307.xlsx" TargetMode="Externa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Users\chuangwanting\Desktop\QIC\Company\3416%20Winmate\investor%20presentation\4Q20\Winmate_presentation%20financials_20210307.xlsx" TargetMode="External"/></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Users\chuangwanting\Desktop\QIC\Company\3416%20Winmate\investor%20presentation\4Q20\Winmate_presentation%20financials_20210307.xlsx" TargetMode="Externa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oleObject" Target="file:///\\Users\chuangwanting\Desktop\QIC\Company\3416%20Winmate\investor%20presentation\4Q20\Winmate_presentation%20financials_20210307.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Users\chuangwanting\Desktop\QIC\Company\3416%20Winmate\from%20company\Winmate%20Excel.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Users\chuangwanting\Downloads\202106&#37559;&#21806;&#32113;&#35336;&#34920;%20(2).xls" TargetMode="External"/></Relationships>
</file>

<file path=ppt/charts/_rels/chart4.xml.rels><?xml version="1.0" encoding="UTF-8" standalone="yes"?>
<Relationships xmlns="http://schemas.openxmlformats.org/package/2006/relationships"><Relationship Id="rId3" Type="http://schemas.openxmlformats.org/officeDocument/2006/relationships/image" Target="../media/image25.jpg"/><Relationship Id="rId2" Type="http://schemas.microsoft.com/office/2011/relationships/chartColorStyle" Target="colors3.xml"/><Relationship Id="rId1" Type="http://schemas.microsoft.com/office/2011/relationships/chartStyle" Target="style3.xml"/><Relationship Id="rId6" Type="http://schemas.openxmlformats.org/officeDocument/2006/relationships/oleObject" Target="file:///C:\Users\irene\Desktop\WORK\P_Winmate%20(3416%20TT)\Winmate%20model.xlsx" TargetMode="External"/><Relationship Id="rId5" Type="http://schemas.openxmlformats.org/officeDocument/2006/relationships/image" Target="../media/image27.jpg"/><Relationship Id="rId4" Type="http://schemas.openxmlformats.org/officeDocument/2006/relationships/image" Target="../media/image26.jpg"/></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5.xml"/><Relationship Id="rId1" Type="http://schemas.microsoft.com/office/2011/relationships/chartStyle" Target="style5.xml"/></Relationships>
</file>

<file path=ppt/charts/_rels/chart8.xml.rels><?xml version="1.0" encoding="UTF-8" standalone="yes"?>
<Relationships xmlns="http://schemas.openxmlformats.org/package/2006/relationships"><Relationship Id="rId3" Type="http://schemas.openxmlformats.org/officeDocument/2006/relationships/oleObject" Target="file:///\\Users\chuangwanting\Desktop\QIC\Company\3416%20Winmate\investor%20presentation\2Q21\Winmate_presentation%20financials_20210729.xlsx" TargetMode="External"/><Relationship Id="rId2" Type="http://schemas.microsoft.com/office/2011/relationships/chartColorStyle" Target="colors6.xml"/><Relationship Id="rId1" Type="http://schemas.microsoft.com/office/2011/relationships/chartStyle" Target="style6.xml"/></Relationships>
</file>

<file path=ppt/charts/_rels/chart9.xml.rels><?xml version="1.0" encoding="UTF-8" standalone="yes"?>
<Relationships xmlns="http://schemas.openxmlformats.org/package/2006/relationships"><Relationship Id="rId3" Type="http://schemas.openxmlformats.org/officeDocument/2006/relationships/oleObject" Target="file:///\\Users\chuangwanting\Desktop\QIC\Company\3416%20Winmate\investor%20presentation\2Q21\Winmate_presentation%20financials_20210505.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solidFill>
                <a:latin typeface="+mn-lt"/>
                <a:ea typeface="+mn-ea"/>
                <a:cs typeface="+mn-cs"/>
              </a:defRPr>
            </a:pPr>
            <a:r>
              <a:rPr lang="en-US" sz="2400" b="1" dirty="0"/>
              <a:t>Rugged Tablet Market</a:t>
            </a:r>
          </a:p>
        </c:rich>
      </c:tx>
      <c:layout>
        <c:manualLayout>
          <c:xMode val="edge"/>
          <c:yMode val="edge"/>
          <c:x val="0.37178233362202706"/>
          <c:y val="7.2579567851537644E-2"/>
        </c:manualLayout>
      </c:layout>
      <c:overlay val="0"/>
      <c:spPr>
        <a:noFill/>
        <a:ln>
          <a:noFill/>
        </a:ln>
        <a:effectLst/>
      </c:spPr>
      <c:txPr>
        <a:bodyPr rot="0" spcFirstLastPara="1" vertOverflow="ellipsis" vert="horz" wrap="square" anchor="ctr" anchorCtr="1"/>
        <a:lstStyle/>
        <a:p>
          <a:pPr>
            <a:defRPr sz="2400" b="1" i="0" u="none" strike="noStrike" kern="1200" spc="0" baseline="0">
              <a:solidFill>
                <a:schemeClr val="tx1"/>
              </a:solidFill>
              <a:latin typeface="+mn-lt"/>
              <a:ea typeface="+mn-ea"/>
              <a:cs typeface="+mn-cs"/>
            </a:defRPr>
          </a:pPr>
          <a:endParaRPr lang="zh-TW"/>
        </a:p>
      </c:txPr>
    </c:title>
    <c:autoTitleDeleted val="0"/>
    <c:plotArea>
      <c:layout>
        <c:manualLayout>
          <c:layoutTarget val="inner"/>
          <c:xMode val="edge"/>
          <c:yMode val="edge"/>
          <c:x val="1.2465643633214899E-2"/>
          <c:y val="0.17767028159586468"/>
          <c:w val="0.97506871273357021"/>
          <c:h val="0.74866913646744671"/>
        </c:manualLayout>
      </c:layout>
      <c:barChart>
        <c:barDir val="col"/>
        <c:grouping val="stacked"/>
        <c:varyColors val="0"/>
        <c:ser>
          <c:idx val="0"/>
          <c:order val="0"/>
          <c:tx>
            <c:strRef>
              <c:f>Sheet1!$B$1</c:f>
              <c:strCache>
                <c:ptCount val="1"/>
                <c:pt idx="0">
                  <c:v>  </c:v>
                </c:pt>
              </c:strCache>
            </c:strRef>
          </c:tx>
          <c:spPr>
            <a:solidFill>
              <a:schemeClr val="tx1">
                <a:lumMod val="50000"/>
                <a:lumOff val="50000"/>
              </a:schemeClr>
            </a:solidFill>
            <a:ln>
              <a:noFill/>
            </a:ln>
            <a:effectLst/>
          </c:spPr>
          <c:invertIfNegative val="0"/>
          <c:dPt>
            <c:idx val="0"/>
            <c:invertIfNegative val="0"/>
            <c:bubble3D val="0"/>
            <c:spPr>
              <a:solidFill>
                <a:srgbClr val="921F1B"/>
              </a:solidFill>
              <a:ln>
                <a:noFill/>
              </a:ln>
              <a:effectLst/>
            </c:spPr>
            <c:extLst>
              <c:ext xmlns:c16="http://schemas.microsoft.com/office/drawing/2014/chart" uri="{C3380CC4-5D6E-409C-BE32-E72D297353CC}">
                <c16:uniqueId val="{00000000-6EA6-2846-9606-1F32D838ECE9}"/>
              </c:ext>
            </c:extLst>
          </c:dPt>
          <c:dPt>
            <c:idx val="1"/>
            <c:invertIfNegative val="0"/>
            <c:bubble3D val="0"/>
            <c:spPr>
              <a:solidFill>
                <a:schemeClr val="bg1"/>
              </a:solidFill>
              <a:ln w="28575">
                <a:solidFill>
                  <a:schemeClr val="bg1">
                    <a:lumMod val="50000"/>
                  </a:schemeClr>
                </a:solidFill>
                <a:prstDash val="sysDot"/>
              </a:ln>
              <a:effectLst/>
            </c:spPr>
            <c:extLst>
              <c:ext xmlns:c16="http://schemas.microsoft.com/office/drawing/2014/chart" uri="{C3380CC4-5D6E-409C-BE32-E72D297353CC}">
                <c16:uniqueId val="{00000000-77A9-FC49-B8BB-9CD0CE2F729B}"/>
              </c:ext>
            </c:extLst>
          </c:dPt>
          <c:dPt>
            <c:idx val="2"/>
            <c:invertIfNegative val="0"/>
            <c:bubble3D val="0"/>
            <c:spPr>
              <a:solidFill>
                <a:schemeClr val="bg1"/>
              </a:solidFill>
              <a:ln w="28575">
                <a:solidFill>
                  <a:schemeClr val="bg1">
                    <a:lumMod val="50000"/>
                  </a:schemeClr>
                </a:solidFill>
                <a:prstDash val="sysDot"/>
              </a:ln>
              <a:effectLst/>
            </c:spPr>
            <c:extLst>
              <c:ext xmlns:c16="http://schemas.microsoft.com/office/drawing/2014/chart" uri="{C3380CC4-5D6E-409C-BE32-E72D297353CC}">
                <c16:uniqueId val="{00000001-77A9-FC49-B8BB-9CD0CE2F729B}"/>
              </c:ext>
            </c:extLst>
          </c:dPt>
          <c:dPt>
            <c:idx val="3"/>
            <c:invertIfNegative val="0"/>
            <c:bubble3D val="0"/>
            <c:spPr>
              <a:solidFill>
                <a:schemeClr val="bg1"/>
              </a:solidFill>
              <a:ln w="28575">
                <a:solidFill>
                  <a:schemeClr val="bg1">
                    <a:lumMod val="50000"/>
                  </a:schemeClr>
                </a:solidFill>
                <a:prstDash val="sysDot"/>
              </a:ln>
              <a:effectLst/>
            </c:spPr>
            <c:extLst>
              <c:ext xmlns:c16="http://schemas.microsoft.com/office/drawing/2014/chart" uri="{C3380CC4-5D6E-409C-BE32-E72D297353CC}">
                <c16:uniqueId val="{00000002-77A9-FC49-B8BB-9CD0CE2F729B}"/>
              </c:ext>
            </c:extLst>
          </c:dPt>
          <c:dPt>
            <c:idx val="4"/>
            <c:invertIfNegative val="0"/>
            <c:bubble3D val="0"/>
            <c:spPr>
              <a:solidFill>
                <a:srgbClr val="921F1B"/>
              </a:solidFill>
              <a:ln>
                <a:noFill/>
              </a:ln>
              <a:effectLst/>
            </c:spPr>
            <c:extLst>
              <c:ext xmlns:c16="http://schemas.microsoft.com/office/drawing/2014/chart" uri="{C3380CC4-5D6E-409C-BE32-E72D297353CC}">
                <c16:uniqueId val="{00000001-6EA6-2846-9606-1F32D838ECE9}"/>
              </c:ext>
            </c:extLst>
          </c:dPt>
          <c:cat>
            <c:numRef>
              <c:f>Sheet1!$A$2:$A$6</c:f>
              <c:numCache>
                <c:formatCode>General</c:formatCode>
                <c:ptCount val="5"/>
                <c:pt idx="0">
                  <c:v>2021</c:v>
                </c:pt>
                <c:pt idx="4">
                  <c:v>2025</c:v>
                </c:pt>
              </c:numCache>
            </c:numRef>
          </c:cat>
          <c:val>
            <c:numRef>
              <c:f>Sheet1!$B$2:$B$6</c:f>
              <c:numCache>
                <c:formatCode>0.00</c:formatCode>
                <c:ptCount val="5"/>
                <c:pt idx="0">
                  <c:v>1</c:v>
                </c:pt>
                <c:pt idx="1">
                  <c:v>1.2</c:v>
                </c:pt>
                <c:pt idx="2">
                  <c:v>1.44</c:v>
                </c:pt>
                <c:pt idx="3">
                  <c:v>1.728</c:v>
                </c:pt>
                <c:pt idx="4">
                  <c:v>2</c:v>
                </c:pt>
              </c:numCache>
            </c:numRef>
          </c:val>
          <c:extLst>
            <c:ext xmlns:c16="http://schemas.microsoft.com/office/drawing/2014/chart" uri="{C3380CC4-5D6E-409C-BE32-E72D297353CC}">
              <c16:uniqueId val="{00000000-E7AF-5549-9A54-95B08CC2A7E9}"/>
            </c:ext>
          </c:extLst>
        </c:ser>
        <c:dLbls>
          <c:showLegendKey val="0"/>
          <c:showVal val="0"/>
          <c:showCatName val="0"/>
          <c:showSerName val="0"/>
          <c:showPercent val="0"/>
          <c:showBubbleSize val="0"/>
        </c:dLbls>
        <c:gapWidth val="42"/>
        <c:overlap val="100"/>
        <c:axId val="876442224"/>
        <c:axId val="876179568"/>
      </c:barChart>
      <c:catAx>
        <c:axId val="876442224"/>
        <c:scaling>
          <c:orientation val="minMax"/>
        </c:scaling>
        <c:delete val="0"/>
        <c:axPos val="b"/>
        <c:numFmt formatCode="General" sourceLinked="1"/>
        <c:majorTickMark val="none"/>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2000" b="1" i="0" u="none" strike="noStrike" kern="1200" baseline="0">
                <a:solidFill>
                  <a:schemeClr val="tx1"/>
                </a:solidFill>
                <a:latin typeface="+mn-lt"/>
                <a:ea typeface="+mn-ea"/>
                <a:cs typeface="+mn-cs"/>
              </a:defRPr>
            </a:pPr>
            <a:endParaRPr lang="zh-TW"/>
          </a:p>
        </c:txPr>
        <c:crossAx val="876179568"/>
        <c:crosses val="autoZero"/>
        <c:auto val="1"/>
        <c:lblAlgn val="ctr"/>
        <c:lblOffset val="100"/>
        <c:noMultiLvlLbl val="0"/>
      </c:catAx>
      <c:valAx>
        <c:axId val="876179568"/>
        <c:scaling>
          <c:orientation val="minMax"/>
          <c:max val="2"/>
        </c:scaling>
        <c:delete val="1"/>
        <c:axPos val="l"/>
        <c:numFmt formatCode="0.00" sourceLinked="1"/>
        <c:majorTickMark val="out"/>
        <c:minorTickMark val="none"/>
        <c:tickLblPos val="nextTo"/>
        <c:crossAx val="8764422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zh-TW"/>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US" altLang="zh-TW" sz="1600" b="1"/>
              <a:t>Quarterly Margin Trend</a:t>
            </a:r>
            <a:endParaRPr lang="zh-TW" altLang="en-US" sz="1600" b="1"/>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lineChart>
        <c:grouping val="standard"/>
        <c:varyColors val="0"/>
        <c:ser>
          <c:idx val="4"/>
          <c:order val="0"/>
          <c:tx>
            <c:strRef>
              <c:f>quarterly_1!$B$16</c:f>
              <c:strCache>
                <c:ptCount val="1"/>
                <c:pt idx="0">
                  <c:v>Gross Margin (LHS)</c:v>
                </c:pt>
              </c:strCache>
            </c:strRef>
          </c:tx>
          <c:spPr>
            <a:ln w="38100" cap="rnd">
              <a:solidFill>
                <a:srgbClr val="921F1B"/>
              </a:solidFill>
              <a:round/>
            </a:ln>
            <a:effectLst/>
          </c:spPr>
          <c:marker>
            <c:symbol val="square"/>
            <c:size val="7"/>
            <c:spPr>
              <a:solidFill>
                <a:srgbClr val="921F1B"/>
              </a:solidFill>
              <a:ln w="38100">
                <a:solidFill>
                  <a:srgbClr val="921F1B"/>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zh-TW"/>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quarterly_1!$S$11:$Z$11</c:f>
              <c:strCache>
                <c:ptCount val="8"/>
                <c:pt idx="0">
                  <c:v>3Q19</c:v>
                </c:pt>
                <c:pt idx="1">
                  <c:v>4Q19</c:v>
                </c:pt>
                <c:pt idx="2">
                  <c:v>1Q20</c:v>
                </c:pt>
                <c:pt idx="3">
                  <c:v>2Q20</c:v>
                </c:pt>
                <c:pt idx="4">
                  <c:v>3Q20</c:v>
                </c:pt>
                <c:pt idx="5">
                  <c:v>4Q20</c:v>
                </c:pt>
                <c:pt idx="6">
                  <c:v>1Q21</c:v>
                </c:pt>
                <c:pt idx="7">
                  <c:v>2Q21</c:v>
                </c:pt>
              </c:strCache>
            </c:strRef>
          </c:cat>
          <c:val>
            <c:numRef>
              <c:f>quarterly_1!$S$16:$Z$16</c:f>
              <c:numCache>
                <c:formatCode>0.0%</c:formatCode>
                <c:ptCount val="8"/>
                <c:pt idx="0">
                  <c:v>0.37439915237350002</c:v>
                </c:pt>
                <c:pt idx="1">
                  <c:v>0.36724516896024656</c:v>
                </c:pt>
                <c:pt idx="2">
                  <c:v>0.38927334651473766</c:v>
                </c:pt>
                <c:pt idx="3">
                  <c:v>0.38442238111647137</c:v>
                </c:pt>
                <c:pt idx="4">
                  <c:v>0.32776863221337649</c:v>
                </c:pt>
                <c:pt idx="5">
                  <c:v>0.32315188928933442</c:v>
                </c:pt>
                <c:pt idx="6">
                  <c:v>0.3430642827579366</c:v>
                </c:pt>
                <c:pt idx="7">
                  <c:v>0.34286471653748168</c:v>
                </c:pt>
              </c:numCache>
            </c:numRef>
          </c:val>
          <c:smooth val="0"/>
          <c:extLst>
            <c:ext xmlns:c16="http://schemas.microsoft.com/office/drawing/2014/chart" uri="{C3380CC4-5D6E-409C-BE32-E72D297353CC}">
              <c16:uniqueId val="{00000000-4A2E-DF47-9B84-90C0ABD2E071}"/>
            </c:ext>
          </c:extLst>
        </c:ser>
        <c:dLbls>
          <c:showLegendKey val="0"/>
          <c:showVal val="0"/>
          <c:showCatName val="0"/>
          <c:showSerName val="0"/>
          <c:showPercent val="0"/>
          <c:showBubbleSize val="0"/>
        </c:dLbls>
        <c:marker val="1"/>
        <c:smooth val="0"/>
        <c:axId val="1812363503"/>
        <c:axId val="1812365183"/>
      </c:lineChart>
      <c:lineChart>
        <c:grouping val="standard"/>
        <c:varyColors val="0"/>
        <c:ser>
          <c:idx val="5"/>
          <c:order val="1"/>
          <c:tx>
            <c:strRef>
              <c:f>quarterly_1!$B$17</c:f>
              <c:strCache>
                <c:ptCount val="1"/>
                <c:pt idx="0">
                  <c:v>Operating Margin (RHS)</c:v>
                </c:pt>
              </c:strCache>
            </c:strRef>
          </c:tx>
          <c:spPr>
            <a:ln w="38100" cap="rnd">
              <a:solidFill>
                <a:schemeClr val="bg1">
                  <a:lumMod val="65000"/>
                </a:schemeClr>
              </a:solidFill>
              <a:round/>
            </a:ln>
            <a:effectLst/>
          </c:spPr>
          <c:marker>
            <c:symbol val="diamond"/>
            <c:size val="7"/>
            <c:spPr>
              <a:solidFill>
                <a:schemeClr val="bg1">
                  <a:lumMod val="65000"/>
                </a:schemeClr>
              </a:solidFill>
              <a:ln w="38100">
                <a:solidFill>
                  <a:schemeClr val="bg1">
                    <a:lumMod val="65000"/>
                  </a:schemeClr>
                </a:solidFill>
              </a:ln>
              <a:effectLst/>
            </c:spPr>
          </c:marker>
          <c:cat>
            <c:strRef>
              <c:f>quarterly_1!$S$11:$Z$11</c:f>
              <c:strCache>
                <c:ptCount val="8"/>
                <c:pt idx="0">
                  <c:v>3Q19</c:v>
                </c:pt>
                <c:pt idx="1">
                  <c:v>4Q19</c:v>
                </c:pt>
                <c:pt idx="2">
                  <c:v>1Q20</c:v>
                </c:pt>
                <c:pt idx="3">
                  <c:v>2Q20</c:v>
                </c:pt>
                <c:pt idx="4">
                  <c:v>3Q20</c:v>
                </c:pt>
                <c:pt idx="5">
                  <c:v>4Q20</c:v>
                </c:pt>
                <c:pt idx="6">
                  <c:v>1Q21</c:v>
                </c:pt>
                <c:pt idx="7">
                  <c:v>2Q21</c:v>
                </c:pt>
              </c:strCache>
            </c:strRef>
          </c:cat>
          <c:val>
            <c:numRef>
              <c:f>quarterly_1!$S$17:$Z$17</c:f>
              <c:numCache>
                <c:formatCode>0.0%</c:formatCode>
                <c:ptCount val="8"/>
                <c:pt idx="0">
                  <c:v>0.16307575661843682</c:v>
                </c:pt>
                <c:pt idx="1">
                  <c:v>0.15920586591972513</c:v>
                </c:pt>
                <c:pt idx="2">
                  <c:v>0.16211698686812118</c:v>
                </c:pt>
                <c:pt idx="3">
                  <c:v>0.1651204987939352</c:v>
                </c:pt>
                <c:pt idx="4">
                  <c:v>0.15979310034633201</c:v>
                </c:pt>
                <c:pt idx="5">
                  <c:v>0.14841198333145625</c:v>
                </c:pt>
                <c:pt idx="6">
                  <c:v>0.17813298489134563</c:v>
                </c:pt>
                <c:pt idx="7">
                  <c:v>0.17635431546669417</c:v>
                </c:pt>
              </c:numCache>
            </c:numRef>
          </c:val>
          <c:smooth val="0"/>
          <c:extLst>
            <c:ext xmlns:c16="http://schemas.microsoft.com/office/drawing/2014/chart" uri="{C3380CC4-5D6E-409C-BE32-E72D297353CC}">
              <c16:uniqueId val="{00000001-4A2E-DF47-9B84-90C0ABD2E071}"/>
            </c:ext>
          </c:extLst>
        </c:ser>
        <c:ser>
          <c:idx val="6"/>
          <c:order val="2"/>
          <c:tx>
            <c:strRef>
              <c:f>quarterly_1!$B$18</c:f>
              <c:strCache>
                <c:ptCount val="1"/>
                <c:pt idx="0">
                  <c:v>Net Margin (RHS)</c:v>
                </c:pt>
              </c:strCache>
            </c:strRef>
          </c:tx>
          <c:spPr>
            <a:ln w="38100" cap="rnd">
              <a:solidFill>
                <a:schemeClr val="tx1">
                  <a:lumMod val="75000"/>
                  <a:lumOff val="25000"/>
                </a:schemeClr>
              </a:solidFill>
              <a:round/>
            </a:ln>
            <a:effectLst/>
          </c:spPr>
          <c:marker>
            <c:symbol val="circle"/>
            <c:size val="7"/>
            <c:spPr>
              <a:solidFill>
                <a:schemeClr val="tx1">
                  <a:lumMod val="75000"/>
                  <a:lumOff val="25000"/>
                </a:schemeClr>
              </a:solidFill>
              <a:ln w="38100">
                <a:solidFill>
                  <a:schemeClr val="tx1">
                    <a:lumMod val="75000"/>
                    <a:lumOff val="25000"/>
                  </a:schemeClr>
                </a:solidFill>
              </a:ln>
              <a:effectLst/>
            </c:spPr>
          </c:marker>
          <c:cat>
            <c:strRef>
              <c:f>quarterly_1!$S$11:$Z$11</c:f>
              <c:strCache>
                <c:ptCount val="8"/>
                <c:pt idx="0">
                  <c:v>3Q19</c:v>
                </c:pt>
                <c:pt idx="1">
                  <c:v>4Q19</c:v>
                </c:pt>
                <c:pt idx="2">
                  <c:v>1Q20</c:v>
                </c:pt>
                <c:pt idx="3">
                  <c:v>2Q20</c:v>
                </c:pt>
                <c:pt idx="4">
                  <c:v>3Q20</c:v>
                </c:pt>
                <c:pt idx="5">
                  <c:v>4Q20</c:v>
                </c:pt>
                <c:pt idx="6">
                  <c:v>1Q21</c:v>
                </c:pt>
                <c:pt idx="7">
                  <c:v>2Q21</c:v>
                </c:pt>
              </c:strCache>
            </c:strRef>
          </c:cat>
          <c:val>
            <c:numRef>
              <c:f>quarterly_1!$S$18:$Z$18</c:f>
              <c:numCache>
                <c:formatCode>0.0%</c:formatCode>
                <c:ptCount val="8"/>
                <c:pt idx="0">
                  <c:v>0.14668701488692643</c:v>
                </c:pt>
                <c:pt idx="1">
                  <c:v>0.13410242714981577</c:v>
                </c:pt>
                <c:pt idx="2">
                  <c:v>0.1500480016457707</c:v>
                </c:pt>
                <c:pt idx="3">
                  <c:v>0.15513815902825637</c:v>
                </c:pt>
                <c:pt idx="4">
                  <c:v>0.13685602482795842</c:v>
                </c:pt>
                <c:pt idx="5">
                  <c:v>0.12292347111161168</c:v>
                </c:pt>
                <c:pt idx="6">
                  <c:v>0.13997653489493722</c:v>
                </c:pt>
                <c:pt idx="7">
                  <c:v>0.15734063772726006</c:v>
                </c:pt>
              </c:numCache>
            </c:numRef>
          </c:val>
          <c:smooth val="0"/>
          <c:extLst>
            <c:ext xmlns:c16="http://schemas.microsoft.com/office/drawing/2014/chart" uri="{C3380CC4-5D6E-409C-BE32-E72D297353CC}">
              <c16:uniqueId val="{00000002-4A2E-DF47-9B84-90C0ABD2E071}"/>
            </c:ext>
          </c:extLst>
        </c:ser>
        <c:dLbls>
          <c:showLegendKey val="0"/>
          <c:showVal val="0"/>
          <c:showCatName val="0"/>
          <c:showSerName val="0"/>
          <c:showPercent val="0"/>
          <c:showBubbleSize val="0"/>
        </c:dLbls>
        <c:marker val="1"/>
        <c:smooth val="0"/>
        <c:axId val="1840665711"/>
        <c:axId val="1840660735"/>
      </c:lineChart>
      <c:catAx>
        <c:axId val="18123635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1812365183"/>
        <c:crosses val="autoZero"/>
        <c:auto val="1"/>
        <c:lblAlgn val="ctr"/>
        <c:lblOffset val="100"/>
        <c:noMultiLvlLbl val="0"/>
      </c:catAx>
      <c:valAx>
        <c:axId val="1812365183"/>
        <c:scaling>
          <c:orientation val="minMax"/>
          <c:max val="0.45"/>
          <c:min val="0.15000000000000002"/>
        </c:scaling>
        <c:delete val="0"/>
        <c:axPos val="l"/>
        <c:numFmt formatCode="0.0%" sourceLinked="1"/>
        <c:majorTickMark val="out"/>
        <c:minorTickMark val="none"/>
        <c:tickLblPos val="nextTo"/>
        <c:spPr>
          <a:noFill/>
          <a:ln>
            <a:solidFill>
              <a:schemeClr val="bg1">
                <a:lumMod val="75000"/>
              </a:scheme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1812363503"/>
        <c:crosses val="autoZero"/>
        <c:crossBetween val="between"/>
        <c:majorUnit val="0.1"/>
      </c:valAx>
      <c:valAx>
        <c:axId val="1840660735"/>
        <c:scaling>
          <c:orientation val="minMax"/>
          <c:max val="0.25"/>
          <c:min val="0.1"/>
        </c:scaling>
        <c:delete val="0"/>
        <c:axPos val="r"/>
        <c:numFmt formatCode="0.0%" sourceLinked="1"/>
        <c:majorTickMark val="out"/>
        <c:minorTickMark val="none"/>
        <c:tickLblPos val="nextTo"/>
        <c:spPr>
          <a:noFill/>
          <a:ln>
            <a:solidFill>
              <a:schemeClr val="bg1">
                <a:lumMod val="75000"/>
              </a:scheme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1840665711"/>
        <c:crosses val="max"/>
        <c:crossBetween val="between"/>
        <c:majorUnit val="5.000000000000001E-2"/>
      </c:valAx>
      <c:catAx>
        <c:axId val="1840665711"/>
        <c:scaling>
          <c:orientation val="minMax"/>
        </c:scaling>
        <c:delete val="1"/>
        <c:axPos val="b"/>
        <c:numFmt formatCode="General" sourceLinked="1"/>
        <c:majorTickMark val="none"/>
        <c:minorTickMark val="none"/>
        <c:tickLblPos val="nextTo"/>
        <c:crossAx val="1840660735"/>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w="9525" cap="flat" cmpd="sng" algn="ctr">
      <a:noFill/>
      <a:round/>
    </a:ln>
    <a:effectLst/>
  </c:spPr>
  <c:txPr>
    <a:bodyPr/>
    <a:lstStyle/>
    <a:p>
      <a:pPr>
        <a:defRPr/>
      </a:pPr>
      <a:endParaRPr lang="zh-TW"/>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US" altLang="zh-TW" sz="1600" b="1"/>
              <a:t>Earnings</a:t>
            </a:r>
            <a:r>
              <a:rPr lang="en-US" altLang="zh-TW" sz="1600" b="1" baseline="0"/>
              <a:t> &amp; Growth Trend</a:t>
            </a:r>
            <a:endParaRPr lang="zh-TW" altLang="en-US" sz="1600" b="1"/>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barChart>
        <c:barDir val="col"/>
        <c:grouping val="clustered"/>
        <c:varyColors val="0"/>
        <c:ser>
          <c:idx val="0"/>
          <c:order val="0"/>
          <c:tx>
            <c:strRef>
              <c:f>quarterly_2!$B$3</c:f>
              <c:strCache>
                <c:ptCount val="1"/>
                <c:pt idx="0">
                  <c:v>Operating Profit</c:v>
                </c:pt>
              </c:strCache>
            </c:strRef>
          </c:tx>
          <c:spPr>
            <a:solidFill>
              <a:srgbClr val="921F1B"/>
            </a:solidFill>
            <a:ln>
              <a:noFill/>
            </a:ln>
            <a:effectLst/>
          </c:spPr>
          <c:invertIfNegative val="0"/>
          <c:cat>
            <c:strRef>
              <c:f>quarterly_2!$S$2:$Z$2</c:f>
              <c:strCache>
                <c:ptCount val="8"/>
                <c:pt idx="0">
                  <c:v>3Q19</c:v>
                </c:pt>
                <c:pt idx="1">
                  <c:v>4Q19</c:v>
                </c:pt>
                <c:pt idx="2">
                  <c:v>1Q20</c:v>
                </c:pt>
                <c:pt idx="3">
                  <c:v>2Q20</c:v>
                </c:pt>
                <c:pt idx="4">
                  <c:v>3Q20</c:v>
                </c:pt>
                <c:pt idx="5">
                  <c:v>4Q20</c:v>
                </c:pt>
                <c:pt idx="6">
                  <c:v>1Q21</c:v>
                </c:pt>
                <c:pt idx="7">
                  <c:v>2Q21</c:v>
                </c:pt>
              </c:strCache>
            </c:strRef>
          </c:cat>
          <c:val>
            <c:numRef>
              <c:f>quarterly_2!$S$3:$Z$3</c:f>
              <c:numCache>
                <c:formatCode>0</c:formatCode>
                <c:ptCount val="8"/>
                <c:pt idx="0">
                  <c:v>67.105999999999995</c:v>
                </c:pt>
                <c:pt idx="1">
                  <c:v>64.682000000000002</c:v>
                </c:pt>
                <c:pt idx="2">
                  <c:v>56.738999999999997</c:v>
                </c:pt>
                <c:pt idx="3">
                  <c:v>61.335000000000001</c:v>
                </c:pt>
                <c:pt idx="4">
                  <c:v>88.816999999999993</c:v>
                </c:pt>
                <c:pt idx="5">
                  <c:v>84.335999999999999</c:v>
                </c:pt>
                <c:pt idx="6">
                  <c:v>104.154</c:v>
                </c:pt>
                <c:pt idx="7">
                  <c:v>107.777</c:v>
                </c:pt>
              </c:numCache>
            </c:numRef>
          </c:val>
          <c:extLst>
            <c:ext xmlns:c16="http://schemas.microsoft.com/office/drawing/2014/chart" uri="{C3380CC4-5D6E-409C-BE32-E72D297353CC}">
              <c16:uniqueId val="{00000000-56A9-C74A-9FA7-7FB5AFD11719}"/>
            </c:ext>
          </c:extLst>
        </c:ser>
        <c:ser>
          <c:idx val="1"/>
          <c:order val="1"/>
          <c:tx>
            <c:strRef>
              <c:f>quarterly_2!$B$4</c:f>
              <c:strCache>
                <c:ptCount val="1"/>
                <c:pt idx="0">
                  <c:v>Net Income to Parent</c:v>
                </c:pt>
              </c:strCache>
            </c:strRef>
          </c:tx>
          <c:spPr>
            <a:solidFill>
              <a:schemeClr val="bg1">
                <a:lumMod val="75000"/>
              </a:schemeClr>
            </a:solidFill>
            <a:ln>
              <a:noFill/>
            </a:ln>
            <a:effectLst/>
          </c:spPr>
          <c:invertIfNegative val="0"/>
          <c:cat>
            <c:strRef>
              <c:f>quarterly_2!$S$2:$Z$2</c:f>
              <c:strCache>
                <c:ptCount val="8"/>
                <c:pt idx="0">
                  <c:v>3Q19</c:v>
                </c:pt>
                <c:pt idx="1">
                  <c:v>4Q19</c:v>
                </c:pt>
                <c:pt idx="2">
                  <c:v>1Q20</c:v>
                </c:pt>
                <c:pt idx="3">
                  <c:v>2Q20</c:v>
                </c:pt>
                <c:pt idx="4">
                  <c:v>3Q20</c:v>
                </c:pt>
                <c:pt idx="5">
                  <c:v>4Q20</c:v>
                </c:pt>
                <c:pt idx="6">
                  <c:v>1Q21</c:v>
                </c:pt>
                <c:pt idx="7">
                  <c:v>2Q21</c:v>
                </c:pt>
              </c:strCache>
            </c:strRef>
          </c:cat>
          <c:val>
            <c:numRef>
              <c:f>quarterly_2!$S$4:$Z$4</c:f>
              <c:numCache>
                <c:formatCode>0</c:formatCode>
                <c:ptCount val="8"/>
                <c:pt idx="0">
                  <c:v>60.362000000000002</c:v>
                </c:pt>
                <c:pt idx="1">
                  <c:v>54.482999999999997</c:v>
                </c:pt>
                <c:pt idx="2">
                  <c:v>52.515000000000001</c:v>
                </c:pt>
                <c:pt idx="3">
                  <c:v>57.627000000000002</c:v>
                </c:pt>
                <c:pt idx="4">
                  <c:v>76.067999999999998</c:v>
                </c:pt>
                <c:pt idx="5">
                  <c:v>69.852000000000004</c:v>
                </c:pt>
                <c:pt idx="6">
                  <c:v>81.843999999999994</c:v>
                </c:pt>
                <c:pt idx="7">
                  <c:v>96.156999999999996</c:v>
                </c:pt>
              </c:numCache>
            </c:numRef>
          </c:val>
          <c:extLst>
            <c:ext xmlns:c16="http://schemas.microsoft.com/office/drawing/2014/chart" uri="{C3380CC4-5D6E-409C-BE32-E72D297353CC}">
              <c16:uniqueId val="{00000001-56A9-C74A-9FA7-7FB5AFD11719}"/>
            </c:ext>
          </c:extLst>
        </c:ser>
        <c:dLbls>
          <c:showLegendKey val="0"/>
          <c:showVal val="0"/>
          <c:showCatName val="0"/>
          <c:showSerName val="0"/>
          <c:showPercent val="0"/>
          <c:showBubbleSize val="0"/>
        </c:dLbls>
        <c:gapWidth val="153"/>
        <c:overlap val="-27"/>
        <c:axId val="1841781023"/>
        <c:axId val="1855708431"/>
      </c:barChart>
      <c:lineChart>
        <c:grouping val="standard"/>
        <c:varyColors val="0"/>
        <c:ser>
          <c:idx val="2"/>
          <c:order val="2"/>
          <c:tx>
            <c:strRef>
              <c:f>quarterly_2!$B$5</c:f>
              <c:strCache>
                <c:ptCount val="1"/>
                <c:pt idx="0">
                  <c:v>Net Income Growth(YoY)</c:v>
                </c:pt>
              </c:strCache>
            </c:strRef>
          </c:tx>
          <c:spPr>
            <a:ln w="38100" cap="rnd">
              <a:solidFill>
                <a:schemeClr val="tx1">
                  <a:lumMod val="75000"/>
                  <a:lumOff val="25000"/>
                </a:schemeClr>
              </a:solidFill>
              <a:round/>
            </a:ln>
            <a:effectLst/>
          </c:spPr>
          <c:marker>
            <c:symbol val="none"/>
          </c:marker>
          <c:cat>
            <c:strRef>
              <c:f>quarterly_2!$S$2:$Z$2</c:f>
              <c:strCache>
                <c:ptCount val="8"/>
                <c:pt idx="0">
                  <c:v>3Q19</c:v>
                </c:pt>
                <c:pt idx="1">
                  <c:v>4Q19</c:v>
                </c:pt>
                <c:pt idx="2">
                  <c:v>1Q20</c:v>
                </c:pt>
                <c:pt idx="3">
                  <c:v>2Q20</c:v>
                </c:pt>
                <c:pt idx="4">
                  <c:v>3Q20</c:v>
                </c:pt>
                <c:pt idx="5">
                  <c:v>4Q20</c:v>
                </c:pt>
                <c:pt idx="6">
                  <c:v>1Q21</c:v>
                </c:pt>
                <c:pt idx="7">
                  <c:v>2Q21</c:v>
                </c:pt>
              </c:strCache>
            </c:strRef>
          </c:cat>
          <c:val>
            <c:numRef>
              <c:f>quarterly_2!$S$5:$Z$5</c:f>
              <c:numCache>
                <c:formatCode>0%</c:formatCode>
                <c:ptCount val="8"/>
                <c:pt idx="0">
                  <c:v>0.34075209346749302</c:v>
                </c:pt>
                <c:pt idx="1">
                  <c:v>-0.21745687488330012</c:v>
                </c:pt>
                <c:pt idx="2">
                  <c:v>-8.50088859462661E-2</c:v>
                </c:pt>
                <c:pt idx="3">
                  <c:v>-0.16448703821840738</c:v>
                </c:pt>
                <c:pt idx="4">
                  <c:v>0.26019681256419602</c:v>
                </c:pt>
                <c:pt idx="5">
                  <c:v>0.28208799074940827</c:v>
                </c:pt>
                <c:pt idx="6">
                  <c:v>0.55848805103303811</c:v>
                </c:pt>
                <c:pt idx="7">
                  <c:v>0.66861020007982352</c:v>
                </c:pt>
              </c:numCache>
            </c:numRef>
          </c:val>
          <c:smooth val="0"/>
          <c:extLst>
            <c:ext xmlns:c16="http://schemas.microsoft.com/office/drawing/2014/chart" uri="{C3380CC4-5D6E-409C-BE32-E72D297353CC}">
              <c16:uniqueId val="{00000002-56A9-C74A-9FA7-7FB5AFD11719}"/>
            </c:ext>
          </c:extLst>
        </c:ser>
        <c:dLbls>
          <c:showLegendKey val="0"/>
          <c:showVal val="0"/>
          <c:showCatName val="0"/>
          <c:showSerName val="0"/>
          <c:showPercent val="0"/>
          <c:showBubbleSize val="0"/>
        </c:dLbls>
        <c:marker val="1"/>
        <c:smooth val="0"/>
        <c:axId val="1854213487"/>
        <c:axId val="2034466815"/>
      </c:lineChart>
      <c:catAx>
        <c:axId val="18417810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1855708431"/>
        <c:crosses val="autoZero"/>
        <c:auto val="1"/>
        <c:lblAlgn val="ctr"/>
        <c:lblOffset val="100"/>
        <c:noMultiLvlLbl val="0"/>
      </c:catAx>
      <c:valAx>
        <c:axId val="1855708431"/>
        <c:scaling>
          <c:orientation val="minMax"/>
          <c:max val="120"/>
          <c:min val="0"/>
        </c:scaling>
        <c:delete val="0"/>
        <c:axPos val="l"/>
        <c:numFmt formatCode="0" sourceLinked="1"/>
        <c:majorTickMark val="out"/>
        <c:minorTickMark val="none"/>
        <c:tickLblPos val="nextTo"/>
        <c:spPr>
          <a:noFill/>
          <a:ln>
            <a:solidFill>
              <a:schemeClr val="bg1">
                <a:lumMod val="75000"/>
              </a:scheme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1841781023"/>
        <c:crosses val="autoZero"/>
        <c:crossBetween val="between"/>
        <c:majorUnit val="30"/>
      </c:valAx>
      <c:valAx>
        <c:axId val="2034466815"/>
        <c:scaling>
          <c:orientation val="minMax"/>
          <c:max val="0.75000000000000011"/>
          <c:min val="-0.25"/>
        </c:scaling>
        <c:delete val="0"/>
        <c:axPos val="r"/>
        <c:numFmt formatCode="0%" sourceLinked="1"/>
        <c:majorTickMark val="out"/>
        <c:minorTickMark val="none"/>
        <c:tickLblPos val="nextTo"/>
        <c:spPr>
          <a:noFill/>
          <a:ln>
            <a:solidFill>
              <a:schemeClr val="bg1">
                <a:lumMod val="75000"/>
              </a:scheme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1854213487"/>
        <c:crosses val="max"/>
        <c:crossBetween val="between"/>
        <c:majorUnit val="0.25"/>
      </c:valAx>
      <c:catAx>
        <c:axId val="1854213487"/>
        <c:scaling>
          <c:orientation val="minMax"/>
        </c:scaling>
        <c:delete val="1"/>
        <c:axPos val="b"/>
        <c:numFmt formatCode="General" sourceLinked="1"/>
        <c:majorTickMark val="none"/>
        <c:minorTickMark val="none"/>
        <c:tickLblPos val="nextTo"/>
        <c:crossAx val="2034466815"/>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w="9525" cap="flat" cmpd="sng" algn="ctr">
      <a:noFill/>
      <a:round/>
    </a:ln>
    <a:effectLst/>
  </c:spPr>
  <c:txPr>
    <a:bodyPr/>
    <a:lstStyle/>
    <a:p>
      <a:pPr>
        <a:defRPr/>
      </a:pPr>
      <a:endParaRPr lang="zh-TW"/>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75000"/>
                    <a:lumOff val="25000"/>
                  </a:schemeClr>
                </a:solidFill>
                <a:latin typeface="+mn-lt"/>
                <a:ea typeface="+mn-ea"/>
                <a:cs typeface="+mn-cs"/>
              </a:defRPr>
            </a:pPr>
            <a:r>
              <a:rPr lang="en-US" sz="1600" b="1" dirty="0" err="1">
                <a:solidFill>
                  <a:schemeClr val="tx1">
                    <a:lumMod val="75000"/>
                    <a:lumOff val="25000"/>
                  </a:schemeClr>
                </a:solidFill>
                <a:latin typeface="Calibri" panose="020F0502020204030204" pitchFamily="34" charset="0"/>
                <a:ea typeface="Microsoft JhengHei" panose="020B0604030504040204" pitchFamily="34" charset="-120"/>
                <a:cs typeface="Calibri" panose="020F0502020204030204" pitchFamily="34" charset="0"/>
              </a:rPr>
              <a:t>Annual Revenue Trend</a:t>
            </a:r>
            <a:endParaRPr lang="en-US" sz="1600" b="1" dirty="0">
              <a:solidFill>
                <a:schemeClr val="tx1">
                  <a:lumMod val="75000"/>
                  <a:lumOff val="25000"/>
                </a:schemeClr>
              </a:solidFill>
              <a:latin typeface="Calibri" panose="020F0502020204030204" pitchFamily="34" charset="0"/>
              <a:ea typeface="Microsoft JhengHei" panose="020B0604030504040204" pitchFamily="34" charset="-120"/>
              <a:cs typeface="Calibri" panose="020F0502020204030204" pitchFamily="34"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75000"/>
                  <a:lumOff val="25000"/>
                </a:schemeClr>
              </a:solidFill>
              <a:latin typeface="+mn-lt"/>
              <a:ea typeface="+mn-ea"/>
              <a:cs typeface="+mn-cs"/>
            </a:defRPr>
          </a:pPr>
          <a:endParaRPr lang="zh-TW"/>
        </a:p>
      </c:txPr>
    </c:title>
    <c:autoTitleDeleted val="0"/>
    <c:plotArea>
      <c:layout>
        <c:manualLayout>
          <c:layoutTarget val="inner"/>
          <c:xMode val="edge"/>
          <c:yMode val="edge"/>
          <c:x val="8.7390548175440216E-2"/>
          <c:y val="0.15103353090425017"/>
          <c:w val="0.79489060405357648"/>
          <c:h val="0.67706064408141275"/>
        </c:manualLayout>
      </c:layout>
      <c:barChart>
        <c:barDir val="col"/>
        <c:grouping val="clustered"/>
        <c:varyColors val="0"/>
        <c:ser>
          <c:idx val="0"/>
          <c:order val="0"/>
          <c:tx>
            <c:strRef>
              <c:f>'Financial Charts'!$A$2</c:f>
              <c:strCache>
                <c:ptCount val="1"/>
                <c:pt idx="0">
                  <c:v>Revenue</c:v>
                </c:pt>
              </c:strCache>
            </c:strRef>
          </c:tx>
          <c:spPr>
            <a:solidFill>
              <a:srgbClr val="921F1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zh-TW"/>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'Financial Charts'!$D$1:$H$1</c:f>
              <c:numCache>
                <c:formatCode>General</c:formatCode>
                <c:ptCount val="5"/>
                <c:pt idx="0">
                  <c:v>2016</c:v>
                </c:pt>
                <c:pt idx="1">
                  <c:v>2017</c:v>
                </c:pt>
                <c:pt idx="2">
                  <c:v>2018</c:v>
                </c:pt>
                <c:pt idx="3">
                  <c:v>2019</c:v>
                </c:pt>
                <c:pt idx="4">
                  <c:v>2020</c:v>
                </c:pt>
              </c:numCache>
            </c:numRef>
          </c:cat>
          <c:val>
            <c:numRef>
              <c:f>'Financial Charts'!$D$2:$H$2</c:f>
              <c:numCache>
                <c:formatCode>#,##0</c:formatCode>
                <c:ptCount val="5"/>
                <c:pt idx="0">
                  <c:v>1346.6869999999999</c:v>
                </c:pt>
                <c:pt idx="1">
                  <c:v>1414.886</c:v>
                </c:pt>
                <c:pt idx="2">
                  <c:v>1565.3530000000001</c:v>
                </c:pt>
                <c:pt idx="3">
                  <c:v>1665.595</c:v>
                </c:pt>
                <c:pt idx="4">
                  <c:v>1845.5250000000001</c:v>
                </c:pt>
              </c:numCache>
            </c:numRef>
          </c:val>
          <c:extLst>
            <c:ext xmlns:c16="http://schemas.microsoft.com/office/drawing/2014/chart" uri="{C3380CC4-5D6E-409C-BE32-E72D297353CC}">
              <c16:uniqueId val="{00000000-81EC-3347-B7F3-64E8F7333000}"/>
            </c:ext>
          </c:extLst>
        </c:ser>
        <c:dLbls>
          <c:dLblPos val="inBase"/>
          <c:showLegendKey val="0"/>
          <c:showVal val="1"/>
          <c:showCatName val="0"/>
          <c:showSerName val="0"/>
          <c:showPercent val="0"/>
          <c:showBubbleSize val="0"/>
        </c:dLbls>
        <c:gapWidth val="80"/>
        <c:axId val="206304495"/>
        <c:axId val="206308655"/>
      </c:barChart>
      <c:lineChart>
        <c:grouping val="standard"/>
        <c:varyColors val="0"/>
        <c:ser>
          <c:idx val="1"/>
          <c:order val="1"/>
          <c:tx>
            <c:strRef>
              <c:f>'Financial Charts'!$A$3</c:f>
              <c:strCache>
                <c:ptCount val="1"/>
                <c:pt idx="0">
                  <c:v>Growth(YoY)</c:v>
                </c:pt>
              </c:strCache>
            </c:strRef>
          </c:tx>
          <c:spPr>
            <a:ln w="38100" cap="rnd">
              <a:solidFill>
                <a:schemeClr val="bg1">
                  <a:lumMod val="65000"/>
                </a:schemeClr>
              </a:solidFill>
              <a:round/>
            </a:ln>
            <a:effectLst/>
          </c:spPr>
          <c:marker>
            <c:symbol val="circle"/>
            <c:size val="8"/>
            <c:spPr>
              <a:solidFill>
                <a:schemeClr val="accent3"/>
              </a:solidFill>
              <a:ln w="9525">
                <a:solidFill>
                  <a:schemeClr val="accent3"/>
                </a:solidFill>
              </a:ln>
              <a:effectLst/>
            </c:spPr>
          </c:marker>
          <c:dLbls>
            <c:dLbl>
              <c:idx val="0"/>
              <c:layout>
                <c:manualLayout>
                  <c:x val="-6.8364588957908895E-2"/>
                  <c:y val="-0.11146543303131154"/>
                </c:manualLayout>
              </c:layout>
              <c:spPr>
                <a:noFill/>
                <a:ln>
                  <a:noFill/>
                </a:ln>
                <a:effectLst/>
              </c:spPr>
              <c:txPr>
                <a:bodyPr rot="0" spcFirstLastPara="1" vertOverflow="ellipsis" vert="horz" wrap="square" lIns="38100" tIns="19050" rIns="38100" bIns="19050" anchor="ctr" anchorCtr="1">
                  <a:noAutofit/>
                </a:bodyPr>
                <a:lstStyle/>
                <a:p>
                  <a:pPr>
                    <a:defRPr sz="1200" b="1" i="0" u="none" strike="noStrike" kern="1200" baseline="0">
                      <a:solidFill>
                        <a:schemeClr val="tx1"/>
                      </a:solidFill>
                      <a:latin typeface="+mn-lt"/>
                      <a:ea typeface="+mn-ea"/>
                      <a:cs typeface="+mn-cs"/>
                    </a:defRPr>
                  </a:pPr>
                  <a:endParaRPr lang="zh-TW"/>
                </a:p>
              </c:txPr>
              <c:showLegendKey val="0"/>
              <c:showVal val="1"/>
              <c:showCatName val="0"/>
              <c:showSerName val="0"/>
              <c:showPercent val="0"/>
              <c:showBubbleSize val="0"/>
              <c:extLst>
                <c:ext xmlns:c15="http://schemas.microsoft.com/office/drawing/2012/chart" uri="{CE6537A1-D6FC-4f65-9D91-7224C49458BB}">
                  <c15:layout>
                    <c:manualLayout>
                      <c:w val="0.11258898278096326"/>
                      <c:h val="0.11414460338782165"/>
                    </c:manualLayout>
                  </c15:layout>
                </c:ext>
                <c:ext xmlns:c16="http://schemas.microsoft.com/office/drawing/2014/chart" uri="{C3380CC4-5D6E-409C-BE32-E72D297353CC}">
                  <c16:uniqueId val="{00000001-81EC-3347-B7F3-64E8F7333000}"/>
                </c:ext>
              </c:extLst>
            </c:dLbl>
            <c:dLbl>
              <c:idx val="1"/>
              <c:layout>
                <c:manualLayout>
                  <c:x val="-4.5479761275157633E-2"/>
                  <c:y val="-5.2285432313197204E-2"/>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zh-TW"/>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1EC-3347-B7F3-64E8F7333000}"/>
                </c:ext>
              </c:extLst>
            </c:dLbl>
            <c:dLbl>
              <c:idx val="2"/>
              <c:layout>
                <c:manualLayout>
                  <c:x val="-5.1540312336094379E-2"/>
                  <c:y val="-5.0126391472292031E-2"/>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zh-TW"/>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1EC-3347-B7F3-64E8F7333000}"/>
                </c:ext>
              </c:extLst>
            </c:dLbl>
            <c:dLbl>
              <c:idx val="3"/>
              <c:layout>
                <c:manualLayout>
                  <c:x val="-4.3883782900329953E-2"/>
                  <c:y val="-6.0459190114916996E-2"/>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zh-TW"/>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1EC-3347-B7F3-64E8F7333000}"/>
                </c:ext>
              </c:extLst>
            </c:dLbl>
            <c:dLbl>
              <c:idx val="4"/>
              <c:layout>
                <c:manualLayout>
                  <c:x val="-5.1516230147744084E-2"/>
                  <c:y val="-9.96711296311588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1EC-3347-B7F3-64E8F7333000}"/>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'Financial Charts'!$D$1:$H$1</c:f>
              <c:numCache>
                <c:formatCode>General</c:formatCode>
                <c:ptCount val="5"/>
                <c:pt idx="0">
                  <c:v>2016</c:v>
                </c:pt>
                <c:pt idx="1">
                  <c:v>2017</c:v>
                </c:pt>
                <c:pt idx="2">
                  <c:v>2018</c:v>
                </c:pt>
                <c:pt idx="3">
                  <c:v>2019</c:v>
                </c:pt>
                <c:pt idx="4">
                  <c:v>2020</c:v>
                </c:pt>
              </c:numCache>
            </c:numRef>
          </c:cat>
          <c:val>
            <c:numRef>
              <c:f>'Financial Charts'!$D$3:$H$3</c:f>
              <c:numCache>
                <c:formatCode>0.0%</c:formatCode>
                <c:ptCount val="5"/>
                <c:pt idx="0">
                  <c:v>-0.11239950383002628</c:v>
                </c:pt>
                <c:pt idx="1">
                  <c:v>5.0642057137256113E-2</c:v>
                </c:pt>
                <c:pt idx="2">
                  <c:v>0.10634567025187902</c:v>
                </c:pt>
                <c:pt idx="3">
                  <c:v>6.40379518230072E-2</c:v>
                </c:pt>
                <c:pt idx="4">
                  <c:v>0.10802746165784605</c:v>
                </c:pt>
              </c:numCache>
            </c:numRef>
          </c:val>
          <c:smooth val="0"/>
          <c:extLst>
            <c:ext xmlns:c16="http://schemas.microsoft.com/office/drawing/2014/chart" uri="{C3380CC4-5D6E-409C-BE32-E72D297353CC}">
              <c16:uniqueId val="{00000005-81EC-3347-B7F3-64E8F7333000}"/>
            </c:ext>
          </c:extLst>
        </c:ser>
        <c:dLbls>
          <c:showLegendKey val="0"/>
          <c:showVal val="1"/>
          <c:showCatName val="0"/>
          <c:showSerName val="0"/>
          <c:showPercent val="0"/>
          <c:showBubbleSize val="0"/>
        </c:dLbls>
        <c:marker val="1"/>
        <c:smooth val="0"/>
        <c:axId val="206318639"/>
        <c:axId val="206309487"/>
      </c:lineChart>
      <c:catAx>
        <c:axId val="2063044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206308655"/>
        <c:crosses val="autoZero"/>
        <c:auto val="1"/>
        <c:lblAlgn val="ctr"/>
        <c:lblOffset val="100"/>
        <c:noMultiLvlLbl val="0"/>
      </c:catAx>
      <c:valAx>
        <c:axId val="206308655"/>
        <c:scaling>
          <c:orientation val="minMax"/>
          <c:max val="2000"/>
          <c:min val="1000"/>
        </c:scaling>
        <c:delete val="0"/>
        <c:axPos val="l"/>
        <c:majorGridlines>
          <c:spPr>
            <a:ln w="9525" cap="flat" cmpd="sng" algn="ctr">
              <a:noFill/>
              <a:round/>
            </a:ln>
            <a:effectLst/>
          </c:spPr>
        </c:majorGridlines>
        <c:numFmt formatCode="#,##0" sourceLinked="1"/>
        <c:majorTickMark val="out"/>
        <c:minorTickMark val="none"/>
        <c:tickLblPos val="nextTo"/>
        <c:spPr>
          <a:noFill/>
          <a:ln>
            <a:solidFill>
              <a:schemeClr val="bg1">
                <a:lumMod val="65000"/>
              </a:scheme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206304495"/>
        <c:crosses val="autoZero"/>
        <c:crossBetween val="between"/>
        <c:majorUnit val="250"/>
      </c:valAx>
      <c:valAx>
        <c:axId val="206309487"/>
        <c:scaling>
          <c:orientation val="minMax"/>
          <c:max val="0.2"/>
          <c:min val="-0.2"/>
        </c:scaling>
        <c:delete val="0"/>
        <c:axPos val="r"/>
        <c:numFmt formatCode="0.0%" sourceLinked="1"/>
        <c:majorTickMark val="out"/>
        <c:minorTickMark val="none"/>
        <c:tickLblPos val="nextTo"/>
        <c:spPr>
          <a:noFill/>
          <a:ln>
            <a:solidFill>
              <a:schemeClr val="bg1">
                <a:lumMod val="65000"/>
              </a:scheme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206318639"/>
        <c:crosses val="max"/>
        <c:crossBetween val="between"/>
        <c:majorUnit val="0.1"/>
      </c:valAx>
      <c:catAx>
        <c:axId val="206318639"/>
        <c:scaling>
          <c:orientation val="minMax"/>
        </c:scaling>
        <c:delete val="1"/>
        <c:axPos val="b"/>
        <c:numFmt formatCode="General" sourceLinked="1"/>
        <c:majorTickMark val="out"/>
        <c:minorTickMark val="none"/>
        <c:tickLblPos val="nextTo"/>
        <c:crossAx val="206309487"/>
        <c:crosses val="autoZero"/>
        <c:auto val="1"/>
        <c:lblAlgn val="ctr"/>
        <c:lblOffset val="100"/>
        <c:noMultiLvlLbl val="0"/>
      </c:catAx>
      <c:spPr>
        <a:noFill/>
        <a:ln>
          <a:noFill/>
        </a:ln>
        <a:effectLst/>
      </c:spPr>
    </c:plotArea>
    <c:legend>
      <c:legendPos val="b"/>
      <c:layout>
        <c:manualLayout>
          <c:xMode val="edge"/>
          <c:yMode val="edge"/>
          <c:x val="0.3005692511607107"/>
          <c:y val="0.91261991921549701"/>
          <c:w val="0.39886132962403342"/>
          <c:h val="8.7380080784502961E-2"/>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Calibri" panose="020F0502020204030204" pitchFamily="34" charset="0"/>
              <a:ea typeface="Microsoft JhengHei" panose="020B0604030504040204" pitchFamily="34" charset="-120"/>
              <a:cs typeface="Calibri" panose="020F0502020204030204" pitchFamily="34" charset="0"/>
            </a:defRPr>
          </a:pPr>
          <a:endParaRPr lang="zh-TW"/>
        </a:p>
      </c:txPr>
    </c:legend>
    <c:plotVisOnly val="1"/>
    <c:dispBlanksAs val="gap"/>
    <c:showDLblsOverMax val="0"/>
  </c:chart>
  <c:spPr>
    <a:noFill/>
    <a:ln w="9525" cap="flat" cmpd="sng" algn="ctr">
      <a:noFill/>
      <a:round/>
    </a:ln>
    <a:effectLst/>
  </c:spPr>
  <c:txPr>
    <a:bodyPr/>
    <a:lstStyle/>
    <a:p>
      <a:pPr>
        <a:defRPr/>
      </a:pPr>
      <a:endParaRPr lang="zh-TW"/>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75000"/>
                    <a:lumOff val="25000"/>
                  </a:schemeClr>
                </a:solidFill>
                <a:latin typeface="+mn-lt"/>
                <a:ea typeface="+mn-ea"/>
                <a:cs typeface="+mn-cs"/>
              </a:defRPr>
            </a:pPr>
            <a:r>
              <a:rPr lang="en-US" sz="1600" b="1" dirty="0" err="1">
                <a:solidFill>
                  <a:schemeClr val="tx1">
                    <a:lumMod val="75000"/>
                    <a:lumOff val="25000"/>
                  </a:schemeClr>
                </a:solidFill>
                <a:latin typeface="Calibri" panose="020F0502020204030204" pitchFamily="34" charset="0"/>
                <a:ea typeface="Microsoft JhengHei" panose="020B0604030504040204" pitchFamily="34" charset="-120"/>
                <a:cs typeface="Calibri" panose="020F0502020204030204" pitchFamily="34" charset="0"/>
              </a:rPr>
              <a:t>Annual Margin</a:t>
            </a:r>
            <a:r>
              <a:rPr lang="en-US" sz="1600" b="1" baseline="0" dirty="0" err="1">
                <a:solidFill>
                  <a:schemeClr val="tx1">
                    <a:lumMod val="75000"/>
                    <a:lumOff val="25000"/>
                  </a:schemeClr>
                </a:solidFill>
                <a:latin typeface="Calibri" panose="020F0502020204030204" pitchFamily="34" charset="0"/>
                <a:ea typeface="Microsoft JhengHei" panose="020B0604030504040204" pitchFamily="34" charset="-120"/>
                <a:cs typeface="Calibri" panose="020F0502020204030204" pitchFamily="34" charset="0"/>
              </a:rPr>
              <a:t> Trend</a:t>
            </a:r>
            <a:endParaRPr lang="en-US" sz="1600" b="1" dirty="0">
              <a:solidFill>
                <a:schemeClr val="tx1">
                  <a:lumMod val="75000"/>
                  <a:lumOff val="25000"/>
                </a:schemeClr>
              </a:solidFill>
              <a:latin typeface="Calibri" panose="020F0502020204030204" pitchFamily="34" charset="0"/>
              <a:ea typeface="Microsoft JhengHei" panose="020B0604030504040204" pitchFamily="34" charset="-120"/>
              <a:cs typeface="Calibri" panose="020F0502020204030204" pitchFamily="34"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75000"/>
                  <a:lumOff val="25000"/>
                </a:schemeClr>
              </a:solidFill>
              <a:latin typeface="+mn-lt"/>
              <a:ea typeface="+mn-ea"/>
              <a:cs typeface="+mn-cs"/>
            </a:defRPr>
          </a:pPr>
          <a:endParaRPr lang="zh-TW"/>
        </a:p>
      </c:txPr>
    </c:title>
    <c:autoTitleDeleted val="0"/>
    <c:plotArea>
      <c:layout>
        <c:manualLayout>
          <c:layoutTarget val="inner"/>
          <c:xMode val="edge"/>
          <c:yMode val="edge"/>
          <c:x val="9.0653547305414986E-2"/>
          <c:y val="0.13704304995436545"/>
          <c:w val="0.81922825006813627"/>
          <c:h val="0.68305816357347482"/>
        </c:manualLayout>
      </c:layout>
      <c:lineChart>
        <c:grouping val="standard"/>
        <c:varyColors val="0"/>
        <c:ser>
          <c:idx val="0"/>
          <c:order val="0"/>
          <c:tx>
            <c:strRef>
              <c:f>'Financial Charts'!$A$11</c:f>
              <c:strCache>
                <c:ptCount val="1"/>
                <c:pt idx="0">
                  <c:v>Gross Margin (LHS)</c:v>
                </c:pt>
              </c:strCache>
            </c:strRef>
          </c:tx>
          <c:spPr>
            <a:ln w="38100" cap="rnd">
              <a:solidFill>
                <a:srgbClr val="921F1B"/>
              </a:solidFill>
              <a:round/>
            </a:ln>
            <a:effectLst/>
          </c:spPr>
          <c:marker>
            <c:symbol val="circle"/>
            <c:size val="7"/>
            <c:spPr>
              <a:solidFill>
                <a:srgbClr val="921F1B"/>
              </a:solidFill>
              <a:ln w="38100">
                <a:solidFill>
                  <a:srgbClr val="921F1B"/>
                </a:solidFill>
              </a:ln>
              <a:effectLst/>
            </c:spPr>
          </c:marker>
          <c:dLbls>
            <c:dLbl>
              <c:idx val="0"/>
              <c:layout>
                <c:manualLayout>
                  <c:x val="-5.2490831424228605E-2"/>
                  <c:y val="-4.415050505050505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C24-704E-AD3F-4327313A07F7}"/>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zh-TW"/>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'Financial Charts'!$D$10:$H$10</c:f>
              <c:numCache>
                <c:formatCode>General</c:formatCode>
                <c:ptCount val="5"/>
                <c:pt idx="0">
                  <c:v>2016</c:v>
                </c:pt>
                <c:pt idx="1">
                  <c:v>2017</c:v>
                </c:pt>
                <c:pt idx="2">
                  <c:v>2018</c:v>
                </c:pt>
                <c:pt idx="3">
                  <c:v>2019</c:v>
                </c:pt>
                <c:pt idx="4">
                  <c:v>2020</c:v>
                </c:pt>
              </c:numCache>
            </c:numRef>
          </c:cat>
          <c:val>
            <c:numRef>
              <c:f>'Financial Charts'!$D$11:$H$11</c:f>
              <c:numCache>
                <c:formatCode>0.0%</c:formatCode>
                <c:ptCount val="5"/>
                <c:pt idx="0">
                  <c:v>0.38366079126033004</c:v>
                </c:pt>
                <c:pt idx="1">
                  <c:v>0.34423833439584534</c:v>
                </c:pt>
                <c:pt idx="2">
                  <c:v>0.3533746062389761</c:v>
                </c:pt>
                <c:pt idx="3">
                  <c:v>0.36930646405638828</c:v>
                </c:pt>
                <c:pt idx="4">
                  <c:v>0.34941385242681616</c:v>
                </c:pt>
              </c:numCache>
            </c:numRef>
          </c:val>
          <c:smooth val="0"/>
          <c:extLst>
            <c:ext xmlns:c16="http://schemas.microsoft.com/office/drawing/2014/chart" uri="{C3380CC4-5D6E-409C-BE32-E72D297353CC}">
              <c16:uniqueId val="{00000001-7C24-704E-AD3F-4327313A07F7}"/>
            </c:ext>
          </c:extLst>
        </c:ser>
        <c:dLbls>
          <c:dLblPos val="ctr"/>
          <c:showLegendKey val="0"/>
          <c:showVal val="1"/>
          <c:showCatName val="0"/>
          <c:showSerName val="0"/>
          <c:showPercent val="0"/>
          <c:showBubbleSize val="0"/>
        </c:dLbls>
        <c:marker val="1"/>
        <c:smooth val="0"/>
        <c:axId val="328094639"/>
        <c:axId val="328108367"/>
      </c:lineChart>
      <c:lineChart>
        <c:grouping val="standard"/>
        <c:varyColors val="0"/>
        <c:ser>
          <c:idx val="1"/>
          <c:order val="1"/>
          <c:tx>
            <c:strRef>
              <c:f>'Financial Charts'!$A$12</c:f>
              <c:strCache>
                <c:ptCount val="1"/>
                <c:pt idx="0">
                  <c:v>Operating Margin (RHS)</c:v>
                </c:pt>
              </c:strCache>
            </c:strRef>
          </c:tx>
          <c:spPr>
            <a:ln w="38100" cap="rnd">
              <a:solidFill>
                <a:schemeClr val="bg1">
                  <a:lumMod val="65000"/>
                </a:schemeClr>
              </a:solidFill>
              <a:round/>
            </a:ln>
            <a:effectLst/>
          </c:spPr>
          <c:marker>
            <c:symbol val="diamond"/>
            <c:size val="8"/>
            <c:spPr>
              <a:solidFill>
                <a:schemeClr val="bg1">
                  <a:lumMod val="65000"/>
                </a:schemeClr>
              </a:solidFill>
              <a:ln w="38100">
                <a:solidFill>
                  <a:schemeClr val="bg1">
                    <a:lumMod val="65000"/>
                  </a:schemeClr>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zh-TW"/>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'Financial Charts'!$D$10:$H$10</c:f>
              <c:numCache>
                <c:formatCode>General</c:formatCode>
                <c:ptCount val="5"/>
                <c:pt idx="0">
                  <c:v>2016</c:v>
                </c:pt>
                <c:pt idx="1">
                  <c:v>2017</c:v>
                </c:pt>
                <c:pt idx="2">
                  <c:v>2018</c:v>
                </c:pt>
                <c:pt idx="3">
                  <c:v>2019</c:v>
                </c:pt>
                <c:pt idx="4">
                  <c:v>2020</c:v>
                </c:pt>
              </c:numCache>
            </c:numRef>
          </c:cat>
          <c:val>
            <c:numRef>
              <c:f>'Financial Charts'!$D$12:$H$12</c:f>
              <c:numCache>
                <c:formatCode>0.0%</c:formatCode>
                <c:ptCount val="5"/>
                <c:pt idx="0">
                  <c:v>0.1574656917308922</c:v>
                </c:pt>
                <c:pt idx="1">
                  <c:v>0.11535275633513938</c:v>
                </c:pt>
                <c:pt idx="2">
                  <c:v>0.129447479258672</c:v>
                </c:pt>
                <c:pt idx="3">
                  <c:v>0.16325697423443275</c:v>
                </c:pt>
                <c:pt idx="4">
                  <c:v>0.1578017095406456</c:v>
                </c:pt>
              </c:numCache>
            </c:numRef>
          </c:val>
          <c:smooth val="0"/>
          <c:extLst>
            <c:ext xmlns:c16="http://schemas.microsoft.com/office/drawing/2014/chart" uri="{C3380CC4-5D6E-409C-BE32-E72D297353CC}">
              <c16:uniqueId val="{00000002-7C24-704E-AD3F-4327313A07F7}"/>
            </c:ext>
          </c:extLst>
        </c:ser>
        <c:ser>
          <c:idx val="2"/>
          <c:order val="2"/>
          <c:tx>
            <c:strRef>
              <c:f>'Financial Charts'!$A$13</c:f>
              <c:strCache>
                <c:ptCount val="1"/>
                <c:pt idx="0">
                  <c:v>Net Margin (RHS)</c:v>
                </c:pt>
              </c:strCache>
            </c:strRef>
          </c:tx>
          <c:spPr>
            <a:ln w="28575" cap="rnd">
              <a:solidFill>
                <a:schemeClr val="tx1">
                  <a:lumMod val="75000"/>
                  <a:lumOff val="25000"/>
                </a:schemeClr>
              </a:solidFill>
              <a:round/>
            </a:ln>
            <a:effectLst/>
          </c:spPr>
          <c:marker>
            <c:symbol val="square"/>
            <c:size val="7"/>
            <c:spPr>
              <a:solidFill>
                <a:schemeClr val="tx1">
                  <a:lumMod val="75000"/>
                  <a:lumOff val="25000"/>
                </a:schemeClr>
              </a:solidFill>
              <a:ln w="9525">
                <a:solidFill>
                  <a:schemeClr val="tx1">
                    <a:lumMod val="75000"/>
                    <a:lumOff val="25000"/>
                  </a:schemeClr>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zh-TW"/>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'Financial Charts'!$D$10:$H$10</c:f>
              <c:numCache>
                <c:formatCode>General</c:formatCode>
                <c:ptCount val="5"/>
                <c:pt idx="0">
                  <c:v>2016</c:v>
                </c:pt>
                <c:pt idx="1">
                  <c:v>2017</c:v>
                </c:pt>
                <c:pt idx="2">
                  <c:v>2018</c:v>
                </c:pt>
                <c:pt idx="3">
                  <c:v>2019</c:v>
                </c:pt>
                <c:pt idx="4">
                  <c:v>2020</c:v>
                </c:pt>
              </c:numCache>
            </c:numRef>
          </c:cat>
          <c:val>
            <c:numRef>
              <c:f>'Financial Charts'!$D$13:$H$13</c:f>
              <c:numCache>
                <c:formatCode>0.0%</c:formatCode>
                <c:ptCount val="5"/>
                <c:pt idx="0">
                  <c:v>0.13689001230426967</c:v>
                </c:pt>
                <c:pt idx="1">
                  <c:v>9.505500796530604E-2</c:v>
                </c:pt>
                <c:pt idx="2">
                  <c:v>0.13097748558951239</c:v>
                </c:pt>
                <c:pt idx="3">
                  <c:v>0.14481971907936803</c:v>
                </c:pt>
                <c:pt idx="4">
                  <c:v>0.13874751087089041</c:v>
                </c:pt>
              </c:numCache>
            </c:numRef>
          </c:val>
          <c:smooth val="0"/>
          <c:extLst>
            <c:ext xmlns:c16="http://schemas.microsoft.com/office/drawing/2014/chart" uri="{C3380CC4-5D6E-409C-BE32-E72D297353CC}">
              <c16:uniqueId val="{00000003-7C24-704E-AD3F-4327313A07F7}"/>
            </c:ext>
          </c:extLst>
        </c:ser>
        <c:dLbls>
          <c:showLegendKey val="0"/>
          <c:showVal val="0"/>
          <c:showCatName val="0"/>
          <c:showSerName val="0"/>
          <c:showPercent val="0"/>
          <c:showBubbleSize val="0"/>
        </c:dLbls>
        <c:marker val="1"/>
        <c:smooth val="0"/>
        <c:axId val="1279361247"/>
        <c:axId val="1268179871"/>
      </c:lineChart>
      <c:catAx>
        <c:axId val="3280946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328108367"/>
        <c:crosses val="autoZero"/>
        <c:auto val="1"/>
        <c:lblAlgn val="ctr"/>
        <c:lblOffset val="100"/>
        <c:noMultiLvlLbl val="0"/>
      </c:catAx>
      <c:valAx>
        <c:axId val="328108367"/>
        <c:scaling>
          <c:orientation val="minMax"/>
          <c:max val="0.4"/>
          <c:min val="0.2"/>
        </c:scaling>
        <c:delete val="0"/>
        <c:axPos val="l"/>
        <c:majorGridlines>
          <c:spPr>
            <a:ln w="9525" cap="flat" cmpd="sng" algn="ctr">
              <a:noFill/>
              <a:round/>
            </a:ln>
            <a:effectLst/>
          </c:spPr>
        </c:majorGridlines>
        <c:numFmt formatCode="0.0%" sourceLinked="0"/>
        <c:majorTickMark val="out"/>
        <c:minorTickMark val="none"/>
        <c:tickLblPos val="nextTo"/>
        <c:spPr>
          <a:noFill/>
          <a:ln>
            <a:solidFill>
              <a:schemeClr val="bg1">
                <a:lumMod val="65000"/>
              </a:scheme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328094639"/>
        <c:crosses val="autoZero"/>
        <c:crossBetween val="between"/>
        <c:majorUnit val="5.000000000000001E-2"/>
      </c:valAx>
      <c:valAx>
        <c:axId val="1268179871"/>
        <c:scaling>
          <c:orientation val="minMax"/>
          <c:max val="0.25"/>
          <c:min val="5.000000000000001E-2"/>
        </c:scaling>
        <c:delete val="0"/>
        <c:axPos val="r"/>
        <c:numFmt formatCode="0.0%" sourceLinked="1"/>
        <c:majorTickMark val="out"/>
        <c:minorTickMark val="none"/>
        <c:tickLblPos val="nextTo"/>
        <c:spPr>
          <a:noFill/>
          <a:ln>
            <a:solidFill>
              <a:schemeClr val="bg1">
                <a:lumMod val="75000"/>
              </a:scheme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1279361247"/>
        <c:crosses val="max"/>
        <c:crossBetween val="between"/>
      </c:valAx>
      <c:catAx>
        <c:axId val="1279361247"/>
        <c:scaling>
          <c:orientation val="minMax"/>
        </c:scaling>
        <c:delete val="1"/>
        <c:axPos val="b"/>
        <c:numFmt formatCode="General" sourceLinked="1"/>
        <c:majorTickMark val="out"/>
        <c:minorTickMark val="none"/>
        <c:tickLblPos val="nextTo"/>
        <c:crossAx val="1268179871"/>
        <c:crosses val="autoZero"/>
        <c:auto val="1"/>
        <c:lblAlgn val="ctr"/>
        <c:lblOffset val="100"/>
        <c:noMultiLvlLbl val="0"/>
      </c:catAx>
      <c:spPr>
        <a:noFill/>
        <a:ln>
          <a:noFill/>
        </a:ln>
        <a:effectLst/>
      </c:spPr>
    </c:plotArea>
    <c:legend>
      <c:legendPos val="b"/>
      <c:layout>
        <c:manualLayout>
          <c:xMode val="edge"/>
          <c:yMode val="edge"/>
          <c:x val="4.9999949590896521E-2"/>
          <c:y val="0.91261988989357812"/>
          <c:w val="0.89999993278786206"/>
          <c:h val="8.7380110106421896E-2"/>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Calibri" panose="020F0502020204030204" pitchFamily="34" charset="0"/>
              <a:ea typeface="Microsoft JhengHei" panose="020B0604030504040204" pitchFamily="34" charset="-120"/>
              <a:cs typeface="Calibri" panose="020F0502020204030204" pitchFamily="34" charset="0"/>
            </a:defRPr>
          </a:pPr>
          <a:endParaRPr lang="zh-TW"/>
        </a:p>
      </c:txPr>
    </c:legend>
    <c:plotVisOnly val="1"/>
    <c:dispBlanksAs val="gap"/>
    <c:showDLblsOverMax val="0"/>
  </c:chart>
  <c:spPr>
    <a:noFill/>
    <a:ln w="9525" cap="flat" cmpd="sng" algn="ctr">
      <a:noFill/>
      <a:round/>
    </a:ln>
    <a:effectLst/>
  </c:spPr>
  <c:txPr>
    <a:bodyPr/>
    <a:lstStyle/>
    <a:p>
      <a:pPr>
        <a:defRPr/>
      </a:pPr>
      <a:endParaRPr lang="zh-TW"/>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75000"/>
                    <a:lumOff val="25000"/>
                  </a:schemeClr>
                </a:solidFill>
                <a:latin typeface="+mn-lt"/>
                <a:ea typeface="+mn-ea"/>
                <a:cs typeface="+mn-cs"/>
              </a:defRPr>
            </a:pPr>
            <a:r>
              <a:rPr lang="en-US" sz="1600" b="1" dirty="0">
                <a:solidFill>
                  <a:schemeClr val="tx1">
                    <a:lumMod val="75000"/>
                    <a:lumOff val="25000"/>
                  </a:schemeClr>
                </a:solidFill>
                <a:latin typeface="Calibri" panose="020F0502020204030204" pitchFamily="34" charset="0"/>
                <a:ea typeface="Microsoft JhengHei" panose="020B0604030504040204" pitchFamily="34" charset="-120"/>
                <a:cs typeface="Calibri" panose="020F0502020204030204" pitchFamily="34" charset="0"/>
              </a:rPr>
              <a:t>Dividend</a:t>
            </a:r>
            <a:r>
              <a:rPr lang="en-US" sz="1600" b="1" baseline="0" dirty="0">
                <a:solidFill>
                  <a:schemeClr val="tx1">
                    <a:lumMod val="75000"/>
                    <a:lumOff val="25000"/>
                  </a:schemeClr>
                </a:solidFill>
                <a:latin typeface="Calibri" panose="020F0502020204030204" pitchFamily="34" charset="0"/>
                <a:ea typeface="Microsoft JhengHei" panose="020B0604030504040204" pitchFamily="34" charset="-120"/>
                <a:cs typeface="Calibri" panose="020F0502020204030204" pitchFamily="34" charset="0"/>
              </a:rPr>
              <a:t> Payout</a:t>
            </a:r>
            <a:endParaRPr lang="en-US" sz="1600" b="1" dirty="0">
              <a:solidFill>
                <a:schemeClr val="tx1">
                  <a:lumMod val="75000"/>
                  <a:lumOff val="25000"/>
                </a:schemeClr>
              </a:solidFill>
              <a:latin typeface="Calibri" panose="020F0502020204030204" pitchFamily="34" charset="0"/>
              <a:ea typeface="Microsoft JhengHei" panose="020B0604030504040204" pitchFamily="34" charset="-120"/>
              <a:cs typeface="Calibri" panose="020F0502020204030204" pitchFamily="34"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75000"/>
                  <a:lumOff val="25000"/>
                </a:schemeClr>
              </a:solidFill>
              <a:latin typeface="+mn-lt"/>
              <a:ea typeface="+mn-ea"/>
              <a:cs typeface="+mn-cs"/>
            </a:defRPr>
          </a:pPr>
          <a:endParaRPr lang="zh-TW"/>
        </a:p>
      </c:txPr>
    </c:title>
    <c:autoTitleDeleted val="0"/>
    <c:plotArea>
      <c:layout>
        <c:manualLayout>
          <c:layoutTarget val="inner"/>
          <c:xMode val="edge"/>
          <c:yMode val="edge"/>
          <c:x val="8.0281165884899724E-2"/>
          <c:y val="0.15877838609529601"/>
          <c:w val="0.83510325296665977"/>
          <c:h val="0.61633235767248529"/>
        </c:manualLayout>
      </c:layout>
      <c:barChart>
        <c:barDir val="col"/>
        <c:grouping val="clustered"/>
        <c:varyColors val="0"/>
        <c:ser>
          <c:idx val="1"/>
          <c:order val="1"/>
          <c:tx>
            <c:strRef>
              <c:f>'Financial Charts'!$A$31</c:f>
              <c:strCache>
                <c:ptCount val="1"/>
                <c:pt idx="0">
                  <c:v>Dividend per share</c:v>
                </c:pt>
              </c:strCache>
            </c:strRef>
          </c:tx>
          <c:spPr>
            <a:solidFill>
              <a:srgbClr val="921F1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zh-TW"/>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'Financial Charts'!$D$22:$H$22</c:f>
              <c:numCache>
                <c:formatCode>General</c:formatCode>
                <c:ptCount val="5"/>
                <c:pt idx="0">
                  <c:v>2016</c:v>
                </c:pt>
                <c:pt idx="1">
                  <c:v>2017</c:v>
                </c:pt>
                <c:pt idx="2">
                  <c:v>2018</c:v>
                </c:pt>
                <c:pt idx="3">
                  <c:v>2019</c:v>
                </c:pt>
                <c:pt idx="4">
                  <c:v>2020</c:v>
                </c:pt>
              </c:numCache>
            </c:numRef>
          </c:cat>
          <c:val>
            <c:numRef>
              <c:f>'Financial Charts'!$D$31:$H$31</c:f>
              <c:numCache>
                <c:formatCode>0.0</c:formatCode>
                <c:ptCount val="5"/>
                <c:pt idx="0">
                  <c:v>3</c:v>
                </c:pt>
                <c:pt idx="1">
                  <c:v>2.5</c:v>
                </c:pt>
                <c:pt idx="2">
                  <c:v>2.6</c:v>
                </c:pt>
                <c:pt idx="3">
                  <c:v>3</c:v>
                </c:pt>
                <c:pt idx="4">
                  <c:v>4</c:v>
                </c:pt>
              </c:numCache>
            </c:numRef>
          </c:val>
          <c:extLst>
            <c:ext xmlns:c16="http://schemas.microsoft.com/office/drawing/2014/chart" uri="{C3380CC4-5D6E-409C-BE32-E72D297353CC}">
              <c16:uniqueId val="{00000000-9F19-D74B-898B-6741AAC23322}"/>
            </c:ext>
          </c:extLst>
        </c:ser>
        <c:dLbls>
          <c:dLblPos val="inEnd"/>
          <c:showLegendKey val="0"/>
          <c:showVal val="1"/>
          <c:showCatName val="0"/>
          <c:showSerName val="0"/>
          <c:showPercent val="0"/>
          <c:showBubbleSize val="0"/>
        </c:dLbls>
        <c:gapWidth val="80"/>
        <c:axId val="206303663"/>
        <c:axId val="206315311"/>
      </c:barChart>
      <c:lineChart>
        <c:grouping val="standard"/>
        <c:varyColors val="0"/>
        <c:ser>
          <c:idx val="0"/>
          <c:order val="0"/>
          <c:tx>
            <c:strRef>
              <c:f>'Financial Charts'!$A$30</c:f>
              <c:strCache>
                <c:ptCount val="1"/>
                <c:pt idx="0">
                  <c:v>Payout %</c:v>
                </c:pt>
              </c:strCache>
            </c:strRef>
          </c:tx>
          <c:spPr>
            <a:ln w="38100" cap="rnd">
              <a:solidFill>
                <a:sysClr val="window" lastClr="FFFFFF">
                  <a:lumMod val="65000"/>
                </a:sysClr>
              </a:solidFill>
              <a:round/>
            </a:ln>
            <a:effectLst/>
          </c:spPr>
          <c:marker>
            <c:symbol val="circle"/>
            <c:size val="6"/>
            <c:spPr>
              <a:solidFill>
                <a:sysClr val="window" lastClr="FFFFFF">
                  <a:lumMod val="65000"/>
                </a:sysClr>
              </a:solidFill>
              <a:ln w="38100">
                <a:solidFill>
                  <a:sysClr val="window" lastClr="FFFFFF">
                    <a:lumMod val="65000"/>
                  </a:sysClr>
                </a:solidFill>
              </a:ln>
              <a:effectLst/>
            </c:spPr>
          </c:marker>
          <c:dLbls>
            <c:dLbl>
              <c:idx val="1"/>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95000"/>
                          <a:lumOff val="5000"/>
                        </a:schemeClr>
                      </a:solidFill>
                      <a:latin typeface="+mn-lt"/>
                      <a:ea typeface="+mn-ea"/>
                      <a:cs typeface="+mn-cs"/>
                    </a:defRPr>
                  </a:pPr>
                  <a:endParaRPr lang="zh-TW"/>
                </a:p>
              </c:txPr>
              <c:dLblPos val="b"/>
              <c:showLegendKey val="0"/>
              <c:showVal val="1"/>
              <c:showCatName val="0"/>
              <c:showSerName val="0"/>
              <c:showPercent val="0"/>
              <c:showBubbleSize val="0"/>
              <c:extLst>
                <c:ext xmlns:c16="http://schemas.microsoft.com/office/drawing/2014/chart" uri="{C3380CC4-5D6E-409C-BE32-E72D297353CC}">
                  <c16:uniqueId val="{00000001-9F19-D74B-898B-6741AAC23322}"/>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zh-TW"/>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'Financial Charts'!$D$29:$H$29</c:f>
              <c:numCache>
                <c:formatCode>General</c:formatCode>
                <c:ptCount val="5"/>
                <c:pt idx="0">
                  <c:v>2016</c:v>
                </c:pt>
                <c:pt idx="1">
                  <c:v>2017</c:v>
                </c:pt>
                <c:pt idx="2">
                  <c:v>2018</c:v>
                </c:pt>
                <c:pt idx="3">
                  <c:v>2019</c:v>
                </c:pt>
                <c:pt idx="4">
                  <c:v>2020</c:v>
                </c:pt>
              </c:numCache>
            </c:numRef>
          </c:cat>
          <c:val>
            <c:numRef>
              <c:f>'Financial Charts'!$D$30:$H$30</c:f>
              <c:numCache>
                <c:formatCode>0%</c:formatCode>
                <c:ptCount val="5"/>
                <c:pt idx="0">
                  <c:v>0.97936696356890229</c:v>
                </c:pt>
                <c:pt idx="1">
                  <c:v>1.3417423935996196</c:v>
                </c:pt>
                <c:pt idx="2">
                  <c:v>0.91535591583506482</c:v>
                </c:pt>
                <c:pt idx="3">
                  <c:v>0.89781909199829191</c:v>
                </c:pt>
                <c:pt idx="4">
                  <c:v>1.1320375065413844</c:v>
                </c:pt>
              </c:numCache>
            </c:numRef>
          </c:val>
          <c:smooth val="0"/>
          <c:extLst>
            <c:ext xmlns:c16="http://schemas.microsoft.com/office/drawing/2014/chart" uri="{C3380CC4-5D6E-409C-BE32-E72D297353CC}">
              <c16:uniqueId val="{00000002-9F19-D74B-898B-6741AAC23322}"/>
            </c:ext>
          </c:extLst>
        </c:ser>
        <c:dLbls>
          <c:showLegendKey val="0"/>
          <c:showVal val="1"/>
          <c:showCatName val="0"/>
          <c:showSerName val="0"/>
          <c:showPercent val="0"/>
          <c:showBubbleSize val="0"/>
        </c:dLbls>
        <c:marker val="1"/>
        <c:smooth val="0"/>
        <c:axId val="328107119"/>
        <c:axId val="328108783"/>
      </c:lineChart>
      <c:catAx>
        <c:axId val="2063036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206315311"/>
        <c:crosses val="autoZero"/>
        <c:auto val="1"/>
        <c:lblAlgn val="ctr"/>
        <c:lblOffset val="100"/>
        <c:noMultiLvlLbl val="0"/>
      </c:catAx>
      <c:valAx>
        <c:axId val="206315311"/>
        <c:scaling>
          <c:orientation val="minMax"/>
          <c:max val="4"/>
        </c:scaling>
        <c:delete val="0"/>
        <c:axPos val="l"/>
        <c:majorGridlines>
          <c:spPr>
            <a:ln w="9525" cap="flat" cmpd="sng" algn="ctr">
              <a:noFill/>
              <a:round/>
            </a:ln>
            <a:effectLst/>
          </c:spPr>
        </c:majorGridlines>
        <c:numFmt formatCode="0.0" sourceLinked="1"/>
        <c:majorTickMark val="out"/>
        <c:minorTickMark val="none"/>
        <c:tickLblPos val="nextTo"/>
        <c:spPr>
          <a:noFill/>
          <a:ln>
            <a:solidFill>
              <a:schemeClr val="bg1">
                <a:lumMod val="75000"/>
              </a:scheme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206303663"/>
        <c:crosses val="autoZero"/>
        <c:crossBetween val="between"/>
        <c:majorUnit val="1"/>
      </c:valAx>
      <c:valAx>
        <c:axId val="328108783"/>
        <c:scaling>
          <c:orientation val="minMax"/>
        </c:scaling>
        <c:delete val="0"/>
        <c:axPos val="r"/>
        <c:numFmt formatCode="0%" sourceLinked="1"/>
        <c:majorTickMark val="out"/>
        <c:minorTickMark val="none"/>
        <c:tickLblPos val="nextTo"/>
        <c:spPr>
          <a:noFill/>
          <a:ln>
            <a:solidFill>
              <a:schemeClr val="bg1">
                <a:lumMod val="75000"/>
              </a:scheme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328107119"/>
        <c:crosses val="max"/>
        <c:crossBetween val="between"/>
        <c:majorUnit val="0.4"/>
      </c:valAx>
      <c:catAx>
        <c:axId val="328107119"/>
        <c:scaling>
          <c:orientation val="minMax"/>
        </c:scaling>
        <c:delete val="1"/>
        <c:axPos val="b"/>
        <c:numFmt formatCode="General" sourceLinked="1"/>
        <c:majorTickMark val="out"/>
        <c:minorTickMark val="none"/>
        <c:tickLblPos val="nextTo"/>
        <c:crossAx val="328108783"/>
        <c:crosses val="autoZero"/>
        <c:auto val="1"/>
        <c:lblAlgn val="ctr"/>
        <c:lblOffset val="100"/>
        <c:noMultiLvlLbl val="0"/>
      </c:catAx>
      <c:spPr>
        <a:noFill/>
        <a:ln>
          <a:noFill/>
        </a:ln>
        <a:effectLst/>
      </c:spPr>
    </c:plotArea>
    <c:legend>
      <c:legendPos val="b"/>
      <c:layout>
        <c:manualLayout>
          <c:xMode val="edge"/>
          <c:yMode val="edge"/>
          <c:x val="0.22410274316259321"/>
          <c:y val="0.91391405654407887"/>
          <c:w val="0.55606248443618933"/>
          <c:h val="8.6085943455921105E-2"/>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Calibri" panose="020F0502020204030204" pitchFamily="34" charset="0"/>
              <a:ea typeface="Microsoft JhengHei" panose="020B0604030504040204" pitchFamily="34" charset="-120"/>
              <a:cs typeface="Calibri" panose="020F0502020204030204" pitchFamily="34" charset="0"/>
            </a:defRPr>
          </a:pPr>
          <a:endParaRPr lang="zh-TW"/>
        </a:p>
      </c:txPr>
    </c:legend>
    <c:plotVisOnly val="1"/>
    <c:dispBlanksAs val="gap"/>
    <c:showDLblsOverMax val="0"/>
  </c:chart>
  <c:spPr>
    <a:noFill/>
    <a:ln w="9525" cap="flat" cmpd="sng" algn="ctr">
      <a:noFill/>
      <a:round/>
    </a:ln>
    <a:effectLst/>
  </c:spPr>
  <c:txPr>
    <a:bodyPr/>
    <a:lstStyle/>
    <a:p>
      <a:pPr>
        <a:defRPr/>
      </a:pPr>
      <a:endParaRPr lang="zh-TW"/>
    </a:p>
  </c:txPr>
  <c:externalData r:id="rId4">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75000"/>
                    <a:lumOff val="25000"/>
                  </a:schemeClr>
                </a:solidFill>
                <a:latin typeface="+mn-lt"/>
                <a:ea typeface="+mn-ea"/>
                <a:cs typeface="+mn-cs"/>
              </a:defRPr>
            </a:pPr>
            <a:r>
              <a:rPr lang="en-US" sz="1600" b="1" dirty="0">
                <a:solidFill>
                  <a:schemeClr val="tx1">
                    <a:lumMod val="75000"/>
                    <a:lumOff val="25000"/>
                  </a:schemeClr>
                </a:solidFill>
                <a:latin typeface="Calibri" panose="020F0502020204030204" pitchFamily="34" charset="0"/>
                <a:ea typeface="Microsoft JhengHei" panose="020B0604030504040204" pitchFamily="34" charset="-120"/>
                <a:cs typeface="Calibri" panose="020F0502020204030204" pitchFamily="34" charset="0"/>
              </a:rPr>
              <a:t>EPS &amp;</a:t>
            </a:r>
            <a:r>
              <a:rPr lang="en-US" sz="1600" b="1" baseline="0" dirty="0">
                <a:solidFill>
                  <a:schemeClr val="tx1">
                    <a:lumMod val="75000"/>
                    <a:lumOff val="25000"/>
                  </a:schemeClr>
                </a:solidFill>
                <a:latin typeface="Calibri" panose="020F0502020204030204" pitchFamily="34" charset="0"/>
                <a:ea typeface="Microsoft JhengHei" panose="020B0604030504040204" pitchFamily="34" charset="-120"/>
                <a:cs typeface="Calibri" panose="020F0502020204030204" pitchFamily="34" charset="0"/>
              </a:rPr>
              <a:t> ROE</a:t>
            </a:r>
            <a:endParaRPr lang="en-US" sz="1600" b="1" dirty="0">
              <a:solidFill>
                <a:schemeClr val="tx1">
                  <a:lumMod val="75000"/>
                  <a:lumOff val="25000"/>
                </a:schemeClr>
              </a:solidFill>
              <a:latin typeface="Calibri" panose="020F0502020204030204" pitchFamily="34" charset="0"/>
              <a:ea typeface="Microsoft JhengHei" panose="020B0604030504040204" pitchFamily="34" charset="-120"/>
              <a:cs typeface="Calibri" panose="020F0502020204030204" pitchFamily="34"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75000"/>
                  <a:lumOff val="25000"/>
                </a:schemeClr>
              </a:solidFill>
              <a:latin typeface="+mn-lt"/>
              <a:ea typeface="+mn-ea"/>
              <a:cs typeface="+mn-cs"/>
            </a:defRPr>
          </a:pPr>
          <a:endParaRPr lang="zh-TW"/>
        </a:p>
      </c:txPr>
    </c:title>
    <c:autoTitleDeleted val="0"/>
    <c:plotArea>
      <c:layout>
        <c:manualLayout>
          <c:layoutTarget val="inner"/>
          <c:xMode val="edge"/>
          <c:yMode val="edge"/>
          <c:x val="9.3697299144988894E-2"/>
          <c:y val="0.16278263578112723"/>
          <c:w val="0.81563609737685339"/>
          <c:h val="0.61221370375060313"/>
        </c:manualLayout>
      </c:layout>
      <c:barChart>
        <c:barDir val="col"/>
        <c:grouping val="clustered"/>
        <c:varyColors val="0"/>
        <c:ser>
          <c:idx val="1"/>
          <c:order val="1"/>
          <c:tx>
            <c:strRef>
              <c:f>'Financial Charts'!$A$24</c:f>
              <c:strCache>
                <c:ptCount val="1"/>
                <c:pt idx="0">
                  <c:v>EPS</c:v>
                </c:pt>
              </c:strCache>
            </c:strRef>
          </c:tx>
          <c:spPr>
            <a:solidFill>
              <a:srgbClr val="921F1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zh-TW"/>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'Financial Charts'!$D$22:$H$22</c:f>
              <c:numCache>
                <c:formatCode>General</c:formatCode>
                <c:ptCount val="5"/>
                <c:pt idx="0">
                  <c:v>2016</c:v>
                </c:pt>
                <c:pt idx="1">
                  <c:v>2017</c:v>
                </c:pt>
                <c:pt idx="2">
                  <c:v>2018</c:v>
                </c:pt>
                <c:pt idx="3">
                  <c:v>2019</c:v>
                </c:pt>
                <c:pt idx="4">
                  <c:v>2020</c:v>
                </c:pt>
              </c:numCache>
            </c:numRef>
          </c:cat>
          <c:val>
            <c:numRef>
              <c:f>'Financial Charts'!$D$24:$H$24</c:f>
              <c:numCache>
                <c:formatCode>0.00</c:formatCode>
                <c:ptCount val="5"/>
                <c:pt idx="0">
                  <c:v>3.06</c:v>
                </c:pt>
                <c:pt idx="1">
                  <c:v>2.1800000000000002</c:v>
                </c:pt>
                <c:pt idx="2">
                  <c:v>2.84</c:v>
                </c:pt>
                <c:pt idx="3">
                  <c:v>3.34</c:v>
                </c:pt>
                <c:pt idx="4">
                  <c:v>3.55</c:v>
                </c:pt>
              </c:numCache>
            </c:numRef>
          </c:val>
          <c:extLst>
            <c:ext xmlns:c16="http://schemas.microsoft.com/office/drawing/2014/chart" uri="{C3380CC4-5D6E-409C-BE32-E72D297353CC}">
              <c16:uniqueId val="{00000000-25AA-1B4E-9D28-23B2435944A1}"/>
            </c:ext>
          </c:extLst>
        </c:ser>
        <c:dLbls>
          <c:dLblPos val="ctr"/>
          <c:showLegendKey val="0"/>
          <c:showVal val="1"/>
          <c:showCatName val="0"/>
          <c:showSerName val="0"/>
          <c:showPercent val="0"/>
          <c:showBubbleSize val="0"/>
        </c:dLbls>
        <c:gapWidth val="80"/>
        <c:axId val="206303663"/>
        <c:axId val="206315311"/>
      </c:barChart>
      <c:lineChart>
        <c:grouping val="standard"/>
        <c:varyColors val="0"/>
        <c:ser>
          <c:idx val="0"/>
          <c:order val="0"/>
          <c:tx>
            <c:strRef>
              <c:f>'Financial Charts'!$A$23</c:f>
              <c:strCache>
                <c:ptCount val="1"/>
                <c:pt idx="0">
                  <c:v>ROE</c:v>
                </c:pt>
              </c:strCache>
            </c:strRef>
          </c:tx>
          <c:spPr>
            <a:ln w="38100" cap="rnd">
              <a:solidFill>
                <a:schemeClr val="bg1">
                  <a:lumMod val="65000"/>
                </a:schemeClr>
              </a:solidFill>
              <a:round/>
            </a:ln>
            <a:effectLst/>
          </c:spPr>
          <c:marker>
            <c:symbol val="circle"/>
            <c:size val="6"/>
            <c:spPr>
              <a:solidFill>
                <a:schemeClr val="bg1">
                  <a:lumMod val="65000"/>
                </a:schemeClr>
              </a:solidFill>
              <a:ln w="38100">
                <a:solidFill>
                  <a:schemeClr val="bg1">
                    <a:lumMod val="65000"/>
                  </a:schemeClr>
                </a:solidFill>
              </a:ln>
              <a:effectLst/>
            </c:spPr>
          </c:marker>
          <c:dLbls>
            <c:dLbl>
              <c:idx val="0"/>
              <c:layout>
                <c:manualLayout>
                  <c:x val="-4.7925627124944727E-2"/>
                  <c:y val="-7.205344677522512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5AA-1B4E-9D28-23B2435944A1}"/>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zh-TW"/>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'Financial Charts'!$D$22:$H$22</c:f>
              <c:numCache>
                <c:formatCode>General</c:formatCode>
                <c:ptCount val="5"/>
                <c:pt idx="0">
                  <c:v>2016</c:v>
                </c:pt>
                <c:pt idx="1">
                  <c:v>2017</c:v>
                </c:pt>
                <c:pt idx="2">
                  <c:v>2018</c:v>
                </c:pt>
                <c:pt idx="3">
                  <c:v>2019</c:v>
                </c:pt>
                <c:pt idx="4">
                  <c:v>2020</c:v>
                </c:pt>
              </c:numCache>
            </c:numRef>
          </c:cat>
          <c:val>
            <c:numRef>
              <c:f>'Financial Charts'!$D$23:$H$23</c:f>
              <c:numCache>
                <c:formatCode>0%</c:formatCode>
                <c:ptCount val="5"/>
                <c:pt idx="0">
                  <c:v>0.11292031267658346</c:v>
                </c:pt>
                <c:pt idx="1">
                  <c:v>7.2159483554170581E-2</c:v>
                </c:pt>
                <c:pt idx="2">
                  <c:v>9.7562577266900222E-2</c:v>
                </c:pt>
                <c:pt idx="3">
                  <c:v>0.11335633409550872</c:v>
                </c:pt>
                <c:pt idx="4">
                  <c:v>0.1174257250028031</c:v>
                </c:pt>
              </c:numCache>
            </c:numRef>
          </c:val>
          <c:smooth val="0"/>
          <c:extLst>
            <c:ext xmlns:c16="http://schemas.microsoft.com/office/drawing/2014/chart" uri="{C3380CC4-5D6E-409C-BE32-E72D297353CC}">
              <c16:uniqueId val="{00000005-25AA-1B4E-9D28-23B2435944A1}"/>
            </c:ext>
          </c:extLst>
        </c:ser>
        <c:dLbls>
          <c:dLblPos val="ctr"/>
          <c:showLegendKey val="0"/>
          <c:showVal val="1"/>
          <c:showCatName val="0"/>
          <c:showSerName val="0"/>
          <c:showPercent val="0"/>
          <c:showBubbleSize val="0"/>
        </c:dLbls>
        <c:marker val="1"/>
        <c:smooth val="0"/>
        <c:axId val="328107119"/>
        <c:axId val="328108783"/>
      </c:lineChart>
      <c:catAx>
        <c:axId val="2063036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206315311"/>
        <c:crosses val="autoZero"/>
        <c:auto val="1"/>
        <c:lblAlgn val="ctr"/>
        <c:lblOffset val="100"/>
        <c:noMultiLvlLbl val="0"/>
      </c:catAx>
      <c:valAx>
        <c:axId val="206315311"/>
        <c:scaling>
          <c:orientation val="minMax"/>
        </c:scaling>
        <c:delete val="0"/>
        <c:axPos val="l"/>
        <c:majorGridlines>
          <c:spPr>
            <a:ln w="9525" cap="flat" cmpd="sng" algn="ctr">
              <a:noFill/>
              <a:round/>
            </a:ln>
            <a:effectLst/>
          </c:spPr>
        </c:majorGridlines>
        <c:numFmt formatCode="0.00" sourceLinked="1"/>
        <c:majorTickMark val="out"/>
        <c:minorTickMark val="none"/>
        <c:tickLblPos val="nextTo"/>
        <c:spPr>
          <a:noFill/>
          <a:ln>
            <a:solidFill>
              <a:schemeClr val="bg1">
                <a:lumMod val="65000"/>
              </a:scheme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206303663"/>
        <c:crosses val="autoZero"/>
        <c:crossBetween val="between"/>
        <c:majorUnit val="1"/>
      </c:valAx>
      <c:valAx>
        <c:axId val="328108783"/>
        <c:scaling>
          <c:orientation val="minMax"/>
          <c:max val="0.2"/>
        </c:scaling>
        <c:delete val="0"/>
        <c:axPos val="r"/>
        <c:numFmt formatCode="0.0%" sourceLinked="0"/>
        <c:majorTickMark val="out"/>
        <c:minorTickMark val="none"/>
        <c:tickLblPos val="nextTo"/>
        <c:spPr>
          <a:noFill/>
          <a:ln>
            <a:solidFill>
              <a:schemeClr val="bg1">
                <a:lumMod val="75000"/>
              </a:scheme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328107119"/>
        <c:crosses val="max"/>
        <c:crossBetween val="between"/>
        <c:majorUnit val="5.000000000000001E-2"/>
      </c:valAx>
      <c:catAx>
        <c:axId val="328107119"/>
        <c:scaling>
          <c:orientation val="minMax"/>
        </c:scaling>
        <c:delete val="1"/>
        <c:axPos val="b"/>
        <c:numFmt formatCode="General" sourceLinked="1"/>
        <c:majorTickMark val="out"/>
        <c:minorTickMark val="none"/>
        <c:tickLblPos val="nextTo"/>
        <c:crossAx val="328108783"/>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Calibri" panose="020F0502020204030204" pitchFamily="34" charset="0"/>
              <a:ea typeface="Microsoft JhengHei" panose="020B0604030504040204" pitchFamily="34" charset="-120"/>
              <a:cs typeface="Calibri" panose="020F0502020204030204" pitchFamily="34" charset="0"/>
            </a:defRPr>
          </a:pPr>
          <a:endParaRPr lang="zh-TW"/>
        </a:p>
      </c:txPr>
    </c:legend>
    <c:plotVisOnly val="1"/>
    <c:dispBlanksAs val="gap"/>
    <c:showDLblsOverMax val="0"/>
  </c:chart>
  <c:spPr>
    <a:noFill/>
    <a:ln w="9525" cap="flat" cmpd="sng" algn="ctr">
      <a:noFill/>
      <a:round/>
    </a:ln>
    <a:effectLst/>
  </c:spPr>
  <c:txPr>
    <a:bodyPr/>
    <a:lstStyle/>
    <a:p>
      <a:pPr>
        <a:defRPr/>
      </a:pPr>
      <a:endParaRPr lang="zh-TW"/>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471272848755763"/>
          <c:y val="0.16454516372513753"/>
          <c:w val="0.85287271512442364"/>
          <c:h val="0.74254973965550797"/>
        </c:manualLayout>
      </c:layout>
      <c:bar3DChart>
        <c:barDir val="col"/>
        <c:grouping val="stacked"/>
        <c:varyColors val="0"/>
        <c:ser>
          <c:idx val="0"/>
          <c:order val="0"/>
          <c:tx>
            <c:strRef>
              <c:f>'Sales By product'!$B$9</c:f>
              <c:strCache>
                <c:ptCount val="1"/>
                <c:pt idx="0">
                  <c:v>Others</c:v>
                </c:pt>
              </c:strCache>
            </c:strRef>
          </c:tx>
          <c:spPr>
            <a:solidFill>
              <a:sysClr val="windowText" lastClr="000000">
                <a:lumMod val="65000"/>
                <a:lumOff val="35000"/>
              </a:sysClr>
            </a:solidFill>
            <a:ln w="25400">
              <a:solidFill>
                <a:sysClr val="window" lastClr="FFFFFF"/>
              </a:solidFill>
            </a:ln>
            <a:effectLst/>
            <a:sp3d contourW="25400">
              <a:contourClr>
                <a:sysClr val="window" lastClr="FFFFFF"/>
              </a:contourClr>
            </a:sp3d>
          </c:spPr>
          <c:invertIfNegative val="0"/>
          <c:dLbls>
            <c:dLbl>
              <c:idx val="0"/>
              <c:layout>
                <c:manualLayout>
                  <c:x val="-3.2859364361634853E-3"/>
                  <c:y val="-2.7826214391030266E-2"/>
                </c:manualLayout>
              </c:layout>
              <c:tx>
                <c:rich>
                  <a:bodyPr/>
                  <a:lstStyle/>
                  <a:p>
                    <a:r>
                      <a:rPr lang="en-US" dirty="0"/>
                      <a:t>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49EB-EF49-B036-062207502EF3}"/>
                </c:ext>
              </c:extLst>
            </c:dLbl>
            <c:dLbl>
              <c:idx val="1"/>
              <c:layout>
                <c:manualLayout>
                  <c:x val="5.398374685553254E-3"/>
                  <c:y val="-3.0312537660293539E-2"/>
                </c:manualLayout>
              </c:layout>
              <c:tx>
                <c:rich>
                  <a:bodyPr/>
                  <a:lstStyle/>
                  <a:p>
                    <a:r>
                      <a:rPr lang="en-US" dirty="0"/>
                      <a:t>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49EB-EF49-B036-062207502EF3}"/>
                </c:ext>
              </c:extLst>
            </c:dLbl>
            <c:dLbl>
              <c:idx val="2"/>
              <c:layout>
                <c:manualLayout>
                  <c:x val="2.2580752415561826E-3"/>
                  <c:y val="-4.0142691557242663E-2"/>
                </c:manualLayout>
              </c:layout>
              <c:tx>
                <c:rich>
                  <a:bodyPr/>
                  <a:lstStyle/>
                  <a:p>
                    <a:r>
                      <a:rPr lang="en-US"/>
                      <a:t>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49EB-EF49-B036-062207502EF3}"/>
                </c:ext>
              </c:extLst>
            </c:dLbl>
            <c:dLbl>
              <c:idx val="3"/>
              <c:layout>
                <c:manualLayout>
                  <c:x val="6.8018721751476729E-3"/>
                  <c:y val="-3.7674601941502767E-2"/>
                </c:manualLayout>
              </c:layout>
              <c:tx>
                <c:rich>
                  <a:bodyPr/>
                  <a:lstStyle/>
                  <a:p>
                    <a:r>
                      <a:rPr lang="en-US"/>
                      <a:t>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49EB-EF49-B036-062207502EF3}"/>
                </c:ext>
              </c:extLst>
            </c:dLbl>
            <c:spPr>
              <a:noFill/>
              <a:ln>
                <a:noFill/>
              </a:ln>
              <a:effectLst/>
            </c:spPr>
            <c:txPr>
              <a:bodyPr rot="0" spcFirstLastPara="1" vertOverflow="ellipsis" vert="horz" wrap="square" anchor="ctr" anchorCtr="1"/>
              <a:lstStyle/>
              <a:p>
                <a:pPr>
                  <a:defRPr sz="1600" b="1" i="0" u="none" strike="noStrike" kern="1200" baseline="0">
                    <a:solidFill>
                      <a:schemeClr val="bg1"/>
                    </a:solidFill>
                    <a:latin typeface="+mn-lt"/>
                    <a:ea typeface="+mn-ea"/>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'Sales By product'!$D$2:$G$2</c:f>
              <c:strCache>
                <c:ptCount val="4"/>
                <c:pt idx="0">
                  <c:v>2018</c:v>
                </c:pt>
                <c:pt idx="1">
                  <c:v>2019</c:v>
                </c:pt>
                <c:pt idx="2">
                  <c:v>2020</c:v>
                </c:pt>
                <c:pt idx="3">
                  <c:v>1H21</c:v>
                </c:pt>
              </c:strCache>
            </c:strRef>
          </c:cat>
          <c:val>
            <c:numRef>
              <c:f>'Sales By product'!$D$3:$G$3</c:f>
              <c:numCache>
                <c:formatCode>#,##0_ </c:formatCode>
                <c:ptCount val="4"/>
                <c:pt idx="0">
                  <c:v>56</c:v>
                </c:pt>
                <c:pt idx="1">
                  <c:v>44</c:v>
                </c:pt>
                <c:pt idx="2">
                  <c:v>63.097999999999999</c:v>
                </c:pt>
                <c:pt idx="3">
                  <c:v>18.22021041826688</c:v>
                </c:pt>
              </c:numCache>
            </c:numRef>
          </c:val>
          <c:extLst>
            <c:ext xmlns:c16="http://schemas.microsoft.com/office/drawing/2014/chart" uri="{C3380CC4-5D6E-409C-BE32-E72D297353CC}">
              <c16:uniqueId val="{00000004-49EB-EF49-B036-062207502EF3}"/>
            </c:ext>
          </c:extLst>
        </c:ser>
        <c:ser>
          <c:idx val="1"/>
          <c:order val="1"/>
          <c:tx>
            <c:strRef>
              <c:f>'Sales By product'!$B$10</c:f>
              <c:strCache>
                <c:ptCount val="1"/>
                <c:pt idx="0">
                  <c:v>Industrial PC / Embedded Computing</c:v>
                </c:pt>
              </c:strCache>
            </c:strRef>
          </c:tx>
          <c:spPr>
            <a:solidFill>
              <a:srgbClr val="921F1B"/>
            </a:solidFill>
            <a:ln w="25400">
              <a:solidFill>
                <a:sysClr val="window" lastClr="FFFFFF"/>
              </a:solidFill>
            </a:ln>
            <a:effectLst/>
            <a:sp3d contourW="25400">
              <a:contourClr>
                <a:sysClr val="window" lastClr="FFFFFF"/>
              </a:contourClr>
            </a:sp3d>
          </c:spPr>
          <c:invertIfNegative val="0"/>
          <c:dLbls>
            <c:dLbl>
              <c:idx val="0"/>
              <c:tx>
                <c:rich>
                  <a:bodyPr/>
                  <a:lstStyle/>
                  <a:p>
                    <a:r>
                      <a:rPr lang="en-US" dirty="0"/>
                      <a:t>78%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49EB-EF49-B036-062207502EF3}"/>
                </c:ext>
              </c:extLst>
            </c:dLbl>
            <c:dLbl>
              <c:idx val="1"/>
              <c:tx>
                <c:rich>
                  <a:bodyPr/>
                  <a:lstStyle/>
                  <a:p>
                    <a:r>
                      <a:rPr lang="en-US" dirty="0"/>
                      <a:t>82%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49EB-EF49-B036-062207502EF3}"/>
                </c:ext>
              </c:extLst>
            </c:dLbl>
            <c:dLbl>
              <c:idx val="2"/>
              <c:tx>
                <c:rich>
                  <a:bodyPr/>
                  <a:lstStyle/>
                  <a:p>
                    <a:r>
                      <a:rPr lang="en-US"/>
                      <a:t>82%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49EB-EF49-B036-062207502EF3}"/>
                </c:ext>
              </c:extLst>
            </c:dLbl>
            <c:dLbl>
              <c:idx val="3"/>
              <c:tx>
                <c:rich>
                  <a:bodyPr/>
                  <a:lstStyle/>
                  <a:p>
                    <a:r>
                      <a:rPr lang="en-US"/>
                      <a:t>85%</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49EB-EF49-B036-062207502EF3}"/>
                </c:ext>
              </c:extLst>
            </c:dLbl>
            <c:spPr>
              <a:noFill/>
              <a:ln>
                <a:noFill/>
              </a:ln>
              <a:effectLst/>
            </c:spPr>
            <c:txPr>
              <a:bodyPr rot="0" spcFirstLastPara="1" vertOverflow="ellipsis" vert="horz" wrap="square" anchor="ctr" anchorCtr="1"/>
              <a:lstStyle/>
              <a:p>
                <a:pPr>
                  <a:defRPr sz="1600" b="1" i="0" u="none" strike="noStrike" kern="1200" baseline="0">
                    <a:solidFill>
                      <a:schemeClr val="bg1"/>
                    </a:solidFill>
                    <a:latin typeface="+mn-lt"/>
                    <a:ea typeface="+mn-ea"/>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By product'!$D$2:$G$2</c:f>
              <c:strCache>
                <c:ptCount val="4"/>
                <c:pt idx="0">
                  <c:v>2018</c:v>
                </c:pt>
                <c:pt idx="1">
                  <c:v>2019</c:v>
                </c:pt>
                <c:pt idx="2">
                  <c:v>2020</c:v>
                </c:pt>
                <c:pt idx="3">
                  <c:v>1H21</c:v>
                </c:pt>
              </c:strCache>
            </c:strRef>
          </c:cat>
          <c:val>
            <c:numRef>
              <c:f>'Sales By product'!$D$4:$G$4</c:f>
              <c:numCache>
                <c:formatCode>#,##0_ </c:formatCode>
                <c:ptCount val="4"/>
                <c:pt idx="0">
                  <c:v>1229</c:v>
                </c:pt>
                <c:pt idx="1">
                  <c:v>1364</c:v>
                </c:pt>
                <c:pt idx="2">
                  <c:v>1529.3119999999999</c:v>
                </c:pt>
                <c:pt idx="3">
                  <c:v>1022.240855653411</c:v>
                </c:pt>
              </c:numCache>
            </c:numRef>
          </c:val>
          <c:extLst>
            <c:ext xmlns:c16="http://schemas.microsoft.com/office/drawing/2014/chart" uri="{C3380CC4-5D6E-409C-BE32-E72D297353CC}">
              <c16:uniqueId val="{00000009-49EB-EF49-B036-062207502EF3}"/>
            </c:ext>
          </c:extLst>
        </c:ser>
        <c:ser>
          <c:idx val="2"/>
          <c:order val="2"/>
          <c:tx>
            <c:strRef>
              <c:f>'Sales By product'!$B$5</c:f>
              <c:strCache>
                <c:ptCount val="1"/>
                <c:pt idx="0">
                  <c:v>Industrial Display / Rugged Display</c:v>
                </c:pt>
              </c:strCache>
            </c:strRef>
          </c:tx>
          <c:spPr>
            <a:solidFill>
              <a:sysClr val="window" lastClr="FFFFFF">
                <a:lumMod val="65000"/>
              </a:sysClr>
            </a:solidFill>
            <a:ln w="25400">
              <a:solidFill>
                <a:sysClr val="window" lastClr="FFFFFF"/>
              </a:solidFill>
            </a:ln>
            <a:effectLst/>
            <a:sp3d contourW="25400">
              <a:contourClr>
                <a:sysClr val="window" lastClr="FFFFFF"/>
              </a:contourClr>
            </a:sp3d>
          </c:spPr>
          <c:invertIfNegative val="0"/>
          <c:dLbls>
            <c:dLbl>
              <c:idx val="0"/>
              <c:tx>
                <c:rich>
                  <a:bodyPr/>
                  <a:lstStyle/>
                  <a:p>
                    <a:r>
                      <a:rPr lang="en-US" dirty="0"/>
                      <a:t>18%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A-49EB-EF49-B036-062207502EF3}"/>
                </c:ext>
              </c:extLst>
            </c:dLbl>
            <c:dLbl>
              <c:idx val="1"/>
              <c:tx>
                <c:rich>
                  <a:bodyPr/>
                  <a:lstStyle/>
                  <a:p>
                    <a:r>
                      <a:rPr lang="en-US" dirty="0"/>
                      <a:t>15%</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49EB-EF49-B036-062207502EF3}"/>
                </c:ext>
              </c:extLst>
            </c:dLbl>
            <c:dLbl>
              <c:idx val="2"/>
              <c:tx>
                <c:rich>
                  <a:bodyPr/>
                  <a:lstStyle/>
                  <a:p>
                    <a:r>
                      <a:rPr lang="en-US"/>
                      <a:t>14%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49EB-EF49-B036-062207502EF3}"/>
                </c:ext>
              </c:extLst>
            </c:dLbl>
            <c:dLbl>
              <c:idx val="3"/>
              <c:tx>
                <c:rich>
                  <a:bodyPr/>
                  <a:lstStyle/>
                  <a:p>
                    <a:r>
                      <a:rPr lang="en-US"/>
                      <a:t>13%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49EB-EF49-B036-062207502EF3}"/>
                </c:ext>
              </c:extLst>
            </c:dLbl>
            <c:spPr>
              <a:noFill/>
              <a:ln>
                <a:noFill/>
              </a:ln>
              <a:effectLst/>
            </c:spPr>
            <c:txPr>
              <a:bodyPr rot="0" spcFirstLastPara="1" vertOverflow="ellipsis" vert="horz" wrap="square" anchor="ctr" anchorCtr="1"/>
              <a:lstStyle/>
              <a:p>
                <a:pPr>
                  <a:defRPr sz="1600" b="1" i="0" u="none" strike="noStrike" kern="1200" baseline="0">
                    <a:solidFill>
                      <a:schemeClr val="bg1"/>
                    </a:solidFill>
                    <a:latin typeface="+mn-lt"/>
                    <a:ea typeface="+mn-ea"/>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By product'!$D$2:$G$2</c:f>
              <c:strCache>
                <c:ptCount val="4"/>
                <c:pt idx="0">
                  <c:v>2018</c:v>
                </c:pt>
                <c:pt idx="1">
                  <c:v>2019</c:v>
                </c:pt>
                <c:pt idx="2">
                  <c:v>2020</c:v>
                </c:pt>
                <c:pt idx="3">
                  <c:v>1H21</c:v>
                </c:pt>
              </c:strCache>
            </c:strRef>
          </c:cat>
          <c:val>
            <c:numRef>
              <c:f>'Sales By product'!$D$5:$G$5</c:f>
              <c:numCache>
                <c:formatCode>#,##0_ </c:formatCode>
                <c:ptCount val="4"/>
                <c:pt idx="0">
                  <c:v>280</c:v>
                </c:pt>
                <c:pt idx="1">
                  <c:v>257</c:v>
                </c:pt>
                <c:pt idx="2">
                  <c:v>253.11500000000001</c:v>
                </c:pt>
                <c:pt idx="3">
                  <c:v>155.37593392832204</c:v>
                </c:pt>
              </c:numCache>
            </c:numRef>
          </c:val>
          <c:extLst>
            <c:ext xmlns:c16="http://schemas.microsoft.com/office/drawing/2014/chart" uri="{C3380CC4-5D6E-409C-BE32-E72D297353CC}">
              <c16:uniqueId val="{0000000E-49EB-EF49-B036-062207502EF3}"/>
            </c:ext>
          </c:extLst>
        </c:ser>
        <c:dLbls>
          <c:showLegendKey val="0"/>
          <c:showVal val="1"/>
          <c:showCatName val="0"/>
          <c:showSerName val="0"/>
          <c:showPercent val="0"/>
          <c:showBubbleSize val="0"/>
        </c:dLbls>
        <c:gapWidth val="103"/>
        <c:shape val="box"/>
        <c:axId val="759952224"/>
        <c:axId val="759955832"/>
        <c:axId val="0"/>
      </c:bar3DChart>
      <c:catAx>
        <c:axId val="75995222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zh-TW"/>
          </a:p>
        </c:txPr>
        <c:crossAx val="759955832"/>
        <c:crosses val="autoZero"/>
        <c:auto val="1"/>
        <c:lblAlgn val="ctr"/>
        <c:lblOffset val="100"/>
        <c:noMultiLvlLbl val="0"/>
      </c:catAx>
      <c:valAx>
        <c:axId val="759955832"/>
        <c:scaling>
          <c:orientation val="minMax"/>
          <c:max val="2000"/>
        </c:scaling>
        <c:delete val="0"/>
        <c:axPos val="l"/>
        <c:numFmt formatCode="#,##0_ " sourceLinked="1"/>
        <c:majorTickMark val="out"/>
        <c:minorTickMark val="none"/>
        <c:tickLblPos val="nextTo"/>
        <c:spPr>
          <a:noFill/>
          <a:ln>
            <a:solidFill>
              <a:sysClr val="window" lastClr="FFFFFF">
                <a:lumMod val="75000"/>
              </a:sysClr>
            </a:solidFill>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zh-TW"/>
          </a:p>
        </c:txPr>
        <c:crossAx val="759952224"/>
        <c:crosses val="autoZero"/>
        <c:crossBetween val="between"/>
        <c:majorUnit val="500"/>
      </c:valAx>
      <c:spPr>
        <a:noFill/>
        <a:ln>
          <a:noFill/>
        </a:ln>
        <a:effectLst/>
      </c:spPr>
    </c:plotArea>
    <c:legend>
      <c:legendPos val="t"/>
      <c:layout>
        <c:manualLayout>
          <c:xMode val="edge"/>
          <c:yMode val="edge"/>
          <c:x val="0.15970684126093213"/>
          <c:y val="1.6533333730083748E-2"/>
          <c:w val="0.76028548872378621"/>
          <c:h val="0.17186539894990083"/>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Calibri" panose="020F0502020204030204" pitchFamily="34" charset="0"/>
              <a:ea typeface="Microsoft JhengHei" panose="020B0604030504040204" pitchFamily="34" charset="-120"/>
              <a:cs typeface="Calibri" panose="020F0502020204030204" pitchFamily="34" charset="0"/>
            </a:defRPr>
          </a:pPr>
          <a:endParaRPr lang="zh-TW"/>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600" b="1">
          <a:solidFill>
            <a:schemeClr val="bg1"/>
          </a:solidFill>
        </a:defRPr>
      </a:pPr>
      <a:endParaRPr lang="zh-TW"/>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rAngAx val="0"/>
      <c:perspective val="0"/>
    </c:view3D>
    <c:floor>
      <c:thickness val="0"/>
    </c:floor>
    <c:sideWall>
      <c:thickness val="0"/>
    </c:sideWall>
    <c:backWall>
      <c:thickness val="0"/>
    </c:backWall>
    <c:plotArea>
      <c:layout>
        <c:manualLayout>
          <c:layoutTarget val="inner"/>
          <c:xMode val="edge"/>
          <c:yMode val="edge"/>
          <c:x val="7.7752342587241979E-2"/>
          <c:y val="0.21402658812217654"/>
          <c:w val="0.86569428761942147"/>
          <c:h val="0.78597337188668459"/>
        </c:manualLayout>
      </c:layout>
      <c:pie3DChart>
        <c:varyColors val="1"/>
        <c:ser>
          <c:idx val="0"/>
          <c:order val="0"/>
          <c:dPt>
            <c:idx val="0"/>
            <c:bubble3D val="0"/>
            <c:extLst>
              <c:ext xmlns:c16="http://schemas.microsoft.com/office/drawing/2014/chart" uri="{C3380CC4-5D6E-409C-BE32-E72D297353CC}">
                <c16:uniqueId val="{00000000-5574-D242-9C50-255A05EEF995}"/>
              </c:ext>
            </c:extLst>
          </c:dPt>
          <c:dPt>
            <c:idx val="1"/>
            <c:bubble3D val="0"/>
            <c:extLst>
              <c:ext xmlns:c16="http://schemas.microsoft.com/office/drawing/2014/chart" uri="{C3380CC4-5D6E-409C-BE32-E72D297353CC}">
                <c16:uniqueId val="{00000001-5574-D242-9C50-255A05EEF995}"/>
              </c:ext>
            </c:extLst>
          </c:dPt>
          <c:dPt>
            <c:idx val="2"/>
            <c:bubble3D val="0"/>
            <c:extLst>
              <c:ext xmlns:c16="http://schemas.microsoft.com/office/drawing/2014/chart" uri="{C3380CC4-5D6E-409C-BE32-E72D297353CC}">
                <c16:uniqueId val="{00000002-5574-D242-9C50-255A05EEF995}"/>
              </c:ext>
            </c:extLst>
          </c:dPt>
          <c:dPt>
            <c:idx val="3"/>
            <c:bubble3D val="0"/>
            <c:extLst>
              <c:ext xmlns:c16="http://schemas.microsoft.com/office/drawing/2014/chart" uri="{C3380CC4-5D6E-409C-BE32-E72D297353CC}">
                <c16:uniqueId val="{00000003-5574-D242-9C50-255A05EEF995}"/>
              </c:ext>
            </c:extLst>
          </c:dPt>
          <c:dPt>
            <c:idx val="4"/>
            <c:bubble3D val="0"/>
            <c:extLst>
              <c:ext xmlns:c16="http://schemas.microsoft.com/office/drawing/2014/chart" uri="{C3380CC4-5D6E-409C-BE32-E72D297353CC}">
                <c16:uniqueId val="{00000004-5574-D242-9C50-255A05EEF995}"/>
              </c:ext>
            </c:extLst>
          </c:dPt>
          <c:cat>
            <c:strRef>
              <c:f>地區別!$A$21:$A$25</c:f>
              <c:strCache>
                <c:ptCount val="5"/>
                <c:pt idx="0">
                  <c:v>Taiwan </c:v>
                </c:pt>
                <c:pt idx="1">
                  <c:v>Asia</c:v>
                </c:pt>
                <c:pt idx="2">
                  <c:v>Americas</c:v>
                </c:pt>
                <c:pt idx="3">
                  <c:v>Europe</c:v>
                </c:pt>
                <c:pt idx="4">
                  <c:v>Other Regions</c:v>
                </c:pt>
              </c:strCache>
            </c:strRef>
          </c:cat>
          <c:val>
            <c:numRef>
              <c:f>地區別!$B$21:$B$25</c:f>
            </c:numRef>
          </c:val>
          <c:extLst>
            <c:ext xmlns:c16="http://schemas.microsoft.com/office/drawing/2014/chart" uri="{C3380CC4-5D6E-409C-BE32-E72D297353CC}">
              <c16:uniqueId val="{00000005-5574-D242-9C50-255A05EEF995}"/>
            </c:ext>
          </c:extLst>
        </c:ser>
        <c:ser>
          <c:idx val="1"/>
          <c:order val="1"/>
          <c:dPt>
            <c:idx val="0"/>
            <c:bubble3D val="0"/>
            <c:spPr>
              <a:solidFill>
                <a:srgbClr val="A1B9BD"/>
              </a:solidFill>
              <a:ln w="25400">
                <a:solidFill>
                  <a:schemeClr val="lt1"/>
                </a:solidFill>
              </a:ln>
              <a:effectLst/>
              <a:sp3d contourW="25400">
                <a:contourClr>
                  <a:schemeClr val="lt1"/>
                </a:contourClr>
              </a:sp3d>
            </c:spPr>
            <c:extLst>
              <c:ext xmlns:c16="http://schemas.microsoft.com/office/drawing/2014/chart" uri="{C3380CC4-5D6E-409C-BE32-E72D297353CC}">
                <c16:uniqueId val="{00000007-5574-D242-9C50-255A05EEF995}"/>
              </c:ext>
            </c:extLst>
          </c:dPt>
          <c:dPt>
            <c:idx val="1"/>
            <c:bubble3D val="0"/>
            <c:spPr>
              <a:solidFill>
                <a:srgbClr val="E0C389"/>
              </a:solidFill>
              <a:ln w="25400">
                <a:solidFill>
                  <a:schemeClr val="lt1"/>
                </a:solidFill>
              </a:ln>
              <a:effectLst/>
              <a:sp3d contourW="25400">
                <a:contourClr>
                  <a:schemeClr val="lt1"/>
                </a:contourClr>
              </a:sp3d>
            </c:spPr>
            <c:extLst>
              <c:ext xmlns:c16="http://schemas.microsoft.com/office/drawing/2014/chart" uri="{C3380CC4-5D6E-409C-BE32-E72D297353CC}">
                <c16:uniqueId val="{00000009-5574-D242-9C50-255A05EEF995}"/>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B-5574-D242-9C50-255A05EEF995}"/>
              </c:ext>
            </c:extLst>
          </c:dPt>
          <c:dPt>
            <c:idx val="3"/>
            <c:bubble3D val="0"/>
            <c:spPr>
              <a:solidFill>
                <a:srgbClr val="921F1B"/>
              </a:solidFill>
              <a:ln w="25400">
                <a:solidFill>
                  <a:schemeClr val="lt1"/>
                </a:solidFill>
              </a:ln>
              <a:effectLst/>
              <a:sp3d contourW="25400">
                <a:contourClr>
                  <a:schemeClr val="lt1"/>
                </a:contourClr>
              </a:sp3d>
            </c:spPr>
            <c:extLst>
              <c:ext xmlns:c16="http://schemas.microsoft.com/office/drawing/2014/chart" uri="{C3380CC4-5D6E-409C-BE32-E72D297353CC}">
                <c16:uniqueId val="{0000000D-5574-D242-9C50-255A05EEF995}"/>
              </c:ext>
            </c:extLst>
          </c:dPt>
          <c:dPt>
            <c:idx val="4"/>
            <c:bubble3D val="0"/>
            <c:spPr>
              <a:solidFill>
                <a:srgbClr val="F6A941"/>
              </a:solidFill>
              <a:ln w="25400">
                <a:solidFill>
                  <a:schemeClr val="bg1"/>
                </a:solidFill>
              </a:ln>
              <a:effectLst/>
              <a:sp3d contourW="25400">
                <a:contourClr>
                  <a:schemeClr val="bg1"/>
                </a:contourClr>
              </a:sp3d>
            </c:spPr>
            <c:extLst>
              <c:ext xmlns:c16="http://schemas.microsoft.com/office/drawing/2014/chart" uri="{C3380CC4-5D6E-409C-BE32-E72D297353CC}">
                <c16:uniqueId val="{0000000F-5574-D242-9C50-255A05EEF995}"/>
              </c:ext>
            </c:extLst>
          </c:dPt>
          <c:dLbls>
            <c:dLbl>
              <c:idx val="0"/>
              <c:layout>
                <c:manualLayout>
                  <c:x val="-4.7403107491703354E-4"/>
                  <c:y val="8.714997879084567E-2"/>
                </c:manualLayout>
              </c:layout>
              <c:tx>
                <c:rich>
                  <a:bodyPr rot="0" spcFirstLastPara="1" vertOverflow="ellipsis" vert="horz" wrap="square" anchor="ctr" anchorCtr="1"/>
                  <a:lstStyle/>
                  <a:p>
                    <a:pPr>
                      <a:defRPr sz="1800" b="1" i="0" u="none" strike="noStrike" kern="1200" baseline="0">
                        <a:solidFill>
                          <a:schemeClr val="bg1"/>
                        </a:solidFill>
                        <a:latin typeface="Calibri" panose="020F0502020204030204" pitchFamily="34" charset="0"/>
                        <a:ea typeface="Microsoft JhengHei" panose="020B0604030504040204" pitchFamily="34" charset="-120"/>
                        <a:cs typeface="Calibri" panose="020F0502020204030204" pitchFamily="34" charset="0"/>
                      </a:defRPr>
                    </a:pPr>
                    <a:r>
                      <a:rPr lang="en-US" dirty="0"/>
                      <a:t>2.8%</a:t>
                    </a:r>
                  </a:p>
                </c:rich>
              </c:tx>
              <c:numFmt formatCode="0.0%" sourceLinked="0"/>
              <c:spPr>
                <a:noFill/>
                <a:ln>
                  <a:noFill/>
                </a:ln>
                <a:effectLst/>
              </c:spPr>
              <c:dLblPos val="bestFi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5574-D242-9C50-255A05EEF995}"/>
                </c:ext>
              </c:extLst>
            </c:dLbl>
            <c:dLbl>
              <c:idx val="1"/>
              <c:numFmt formatCode="0.0%" sourceLinked="0"/>
              <c:spPr>
                <a:noFill/>
                <a:ln>
                  <a:noFill/>
                </a:ln>
                <a:effectLst/>
              </c:spPr>
              <c:txPr>
                <a:bodyPr rot="0" spcFirstLastPara="1" vertOverflow="ellipsis" vert="horz" wrap="square" anchor="ctr" anchorCtr="1"/>
                <a:lstStyle/>
                <a:p>
                  <a:pPr>
                    <a:defRPr sz="1800" b="1" i="0" u="none" strike="noStrike" kern="1200" baseline="0">
                      <a:solidFill>
                        <a:schemeClr val="bg1"/>
                      </a:solidFill>
                      <a:latin typeface="Calibri" panose="020F0502020204030204" pitchFamily="34" charset="0"/>
                      <a:ea typeface="Microsoft JhengHei" panose="020B0604030504040204" pitchFamily="34" charset="-120"/>
                      <a:cs typeface="Calibri" panose="020F0502020204030204" pitchFamily="34" charset="0"/>
                    </a:defRPr>
                  </a:pPr>
                  <a:endParaRPr lang="zh-TW"/>
                </a:p>
              </c:txPr>
              <c:dLblPos val="ctr"/>
              <c:showLegendKey val="0"/>
              <c:showVal val="1"/>
              <c:showCatName val="0"/>
              <c:showSerName val="0"/>
              <c:showPercent val="0"/>
              <c:showBubbleSize val="0"/>
              <c:extLst>
                <c:ext xmlns:c16="http://schemas.microsoft.com/office/drawing/2014/chart" uri="{C3380CC4-5D6E-409C-BE32-E72D297353CC}">
                  <c16:uniqueId val="{00000009-5574-D242-9C50-255A05EEF995}"/>
                </c:ext>
              </c:extLst>
            </c:dLbl>
            <c:dLbl>
              <c:idx val="2"/>
              <c:layout>
                <c:manualLayout>
                  <c:x val="-0.17202504219896986"/>
                  <c:y val="-0.23501106163644872"/>
                </c:manualLayout>
              </c:layout>
              <c:numFmt formatCode="0.0%" sourceLinked="0"/>
              <c:spPr>
                <a:noFill/>
                <a:ln>
                  <a:noFill/>
                </a:ln>
                <a:effectLst/>
              </c:spPr>
              <c:txPr>
                <a:bodyPr rot="0" spcFirstLastPara="1" vertOverflow="ellipsis" vert="horz" wrap="square" anchor="ctr" anchorCtr="1"/>
                <a:lstStyle/>
                <a:p>
                  <a:pPr>
                    <a:defRPr sz="1800" b="1" i="0" u="none" strike="noStrike" kern="1200" baseline="0">
                      <a:solidFill>
                        <a:schemeClr val="bg1"/>
                      </a:solidFill>
                      <a:latin typeface="Calibri" panose="020F0502020204030204" pitchFamily="34" charset="0"/>
                      <a:ea typeface="Microsoft JhengHei" panose="020B0604030504040204" pitchFamily="34" charset="-120"/>
                      <a:cs typeface="Calibri" panose="020F0502020204030204" pitchFamily="34" charset="0"/>
                    </a:defRPr>
                  </a:pPr>
                  <a:endParaRPr lang="zh-TW"/>
                </a:p>
              </c:txPr>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5574-D242-9C50-255A05EEF995}"/>
                </c:ext>
              </c:extLst>
            </c:dLbl>
            <c:dLbl>
              <c:idx val="3"/>
              <c:numFmt formatCode="0.0%" sourceLinked="0"/>
              <c:spPr>
                <a:noFill/>
                <a:ln>
                  <a:noFill/>
                </a:ln>
                <a:effectLst/>
              </c:spPr>
              <c:txPr>
                <a:bodyPr rot="0" spcFirstLastPara="1" vertOverflow="ellipsis" vert="horz" wrap="square" anchor="ctr" anchorCtr="1"/>
                <a:lstStyle/>
                <a:p>
                  <a:pPr>
                    <a:defRPr sz="1800" b="1" i="0" u="none" strike="noStrike" kern="1200" baseline="0">
                      <a:solidFill>
                        <a:schemeClr val="bg1"/>
                      </a:solidFill>
                      <a:latin typeface="Calibri" panose="020F0502020204030204" pitchFamily="34" charset="0"/>
                      <a:ea typeface="Microsoft JhengHei" panose="020B0604030504040204" pitchFamily="34" charset="-120"/>
                      <a:cs typeface="Calibri" panose="020F0502020204030204" pitchFamily="34" charset="0"/>
                    </a:defRPr>
                  </a:pPr>
                  <a:endParaRPr lang="zh-TW"/>
                </a:p>
              </c:txPr>
              <c:dLblPos val="ctr"/>
              <c:showLegendKey val="0"/>
              <c:showVal val="1"/>
              <c:showCatName val="0"/>
              <c:showSerName val="0"/>
              <c:showPercent val="0"/>
              <c:showBubbleSize val="0"/>
              <c:extLst>
                <c:ext xmlns:c16="http://schemas.microsoft.com/office/drawing/2014/chart" uri="{C3380CC4-5D6E-409C-BE32-E72D297353CC}">
                  <c16:uniqueId val="{0000000D-5574-D242-9C50-255A05EEF995}"/>
                </c:ext>
              </c:extLst>
            </c:dLbl>
            <c:dLbl>
              <c:idx val="4"/>
              <c:layout>
                <c:manualLayout>
                  <c:x val="-2.747524926984372E-3"/>
                  <c:y val="-1.2094830980279921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5574-D242-9C50-255A05EEF995}"/>
                </c:ext>
              </c:extLst>
            </c:dLbl>
            <c:numFmt formatCode="0.0%" sourceLinked="0"/>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Calibri" panose="020F0502020204030204" pitchFamily="34" charset="0"/>
                    <a:ea typeface="Microsoft JhengHei" panose="020B0604030504040204" pitchFamily="34" charset="-120"/>
                    <a:cs typeface="Calibri" panose="020F0502020204030204" pitchFamily="34" charset="0"/>
                  </a:defRPr>
                </a:pPr>
                <a:endParaRPr lang="zh-TW"/>
              </a:p>
            </c:txPr>
            <c:dLblPos val="ctr"/>
            <c:showLegendKey val="0"/>
            <c:showVal val="1"/>
            <c:showCatName val="0"/>
            <c:showSerName val="0"/>
            <c:showPercent val="0"/>
            <c:showBubbleSize val="0"/>
            <c:showLeaderLines val="0"/>
            <c:extLst>
              <c:ext xmlns:c15="http://schemas.microsoft.com/office/drawing/2012/chart" uri="{CE6537A1-D6FC-4f65-9D91-7224C49458BB}"/>
            </c:extLst>
          </c:dLbls>
          <c:cat>
            <c:strRef>
              <c:f>地區別!$A$21:$A$25</c:f>
              <c:strCache>
                <c:ptCount val="5"/>
                <c:pt idx="0">
                  <c:v>Taiwan </c:v>
                </c:pt>
                <c:pt idx="1">
                  <c:v>Asia</c:v>
                </c:pt>
                <c:pt idx="2">
                  <c:v>Americas</c:v>
                </c:pt>
                <c:pt idx="3">
                  <c:v>Europe</c:v>
                </c:pt>
                <c:pt idx="4">
                  <c:v>Other Regions</c:v>
                </c:pt>
              </c:strCache>
            </c:strRef>
          </c:cat>
          <c:val>
            <c:numRef>
              <c:f>地區別!$C$21:$C$25</c:f>
              <c:numCache>
                <c:formatCode>0.00%</c:formatCode>
                <c:ptCount val="5"/>
                <c:pt idx="0">
                  <c:v>2.8507862748195674E-2</c:v>
                </c:pt>
                <c:pt idx="1">
                  <c:v>0.29969215837391194</c:v>
                </c:pt>
                <c:pt idx="2">
                  <c:v>0.19148674325903647</c:v>
                </c:pt>
                <c:pt idx="3">
                  <c:v>0.47662908618954558</c:v>
                </c:pt>
                <c:pt idx="4">
                  <c:v>3.6841494293103285E-3</c:v>
                </c:pt>
              </c:numCache>
            </c:numRef>
          </c:val>
          <c:extLst>
            <c:ext xmlns:c16="http://schemas.microsoft.com/office/drawing/2014/chart" uri="{C3380CC4-5D6E-409C-BE32-E72D297353CC}">
              <c16:uniqueId val="{00000010-5574-D242-9C50-255A05EEF995}"/>
            </c:ext>
          </c:extLst>
        </c:ser>
        <c:dLbls>
          <c:showLegendKey val="0"/>
          <c:showVal val="0"/>
          <c:showCatName val="0"/>
          <c:showSerName val="0"/>
          <c:showPercent val="0"/>
          <c:showBubbleSize val="0"/>
          <c:showLeaderLines val="0"/>
        </c:dLbls>
      </c:pie3DChart>
      <c:spPr>
        <a:noFill/>
        <a:ln w="25400">
          <a:noFill/>
        </a:ln>
      </c:spPr>
    </c:plotArea>
    <c:legend>
      <c:legendPos val="t"/>
      <c:overlay val="0"/>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Calibri" panose="020F0502020204030204" pitchFamily="34" charset="0"/>
              <a:ea typeface="Microsoft JhengHei" panose="020B0604030504040204" pitchFamily="34" charset="-120"/>
              <a:cs typeface="Calibri" panose="020F0502020204030204" pitchFamily="34" charset="0"/>
            </a:defRPr>
          </a:pPr>
          <a:endParaRPr lang="zh-TW"/>
        </a:p>
      </c:txPr>
    </c:legend>
    <c:plotVisOnly val="1"/>
    <c:dispBlanksAs val="gap"/>
    <c:showDLblsOverMax val="0"/>
  </c:chart>
  <c:spPr>
    <a:noFill/>
    <a:ln w="9525" cap="flat" cmpd="sng" algn="ctr">
      <a:noFill/>
      <a:round/>
    </a:ln>
    <a:effectLst/>
  </c:spPr>
  <c:txPr>
    <a:bodyPr/>
    <a:lstStyle/>
    <a:p>
      <a:pPr>
        <a:defRPr>
          <a:solidFill>
            <a:schemeClr val="tx1"/>
          </a:solidFill>
          <a:latin typeface="Microsoft JhengHei" panose="020B0604030504040204" pitchFamily="34" charset="-120"/>
          <a:ea typeface="Microsoft JhengHei" panose="020B0604030504040204" pitchFamily="34" charset="-120"/>
        </a:defRPr>
      </a:pPr>
      <a:endParaRPr lang="zh-TW"/>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a:stretch>
              </a:blipFill>
              <a:ln w="19050">
                <a:solidFill>
                  <a:schemeClr val="lt1"/>
                </a:solidFill>
              </a:ln>
              <a:effectLst/>
            </c:spPr>
            <c:extLst>
              <c:ext xmlns:c16="http://schemas.microsoft.com/office/drawing/2014/chart" uri="{C3380CC4-5D6E-409C-BE32-E72D297353CC}">
                <c16:uniqueId val="{00000001-0605-467F-AAE9-76068E720B58}"/>
              </c:ext>
            </c:extLst>
          </c:dPt>
          <c:dPt>
            <c:idx val="1"/>
            <c:bubble3D val="0"/>
            <c:spPr>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a:stretch>
              </a:blipFill>
              <a:ln w="19050">
                <a:solidFill>
                  <a:schemeClr val="lt1"/>
                </a:solidFill>
              </a:ln>
              <a:effectLst/>
            </c:spPr>
            <c:extLst>
              <c:ext xmlns:c16="http://schemas.microsoft.com/office/drawing/2014/chart" uri="{C3380CC4-5D6E-409C-BE32-E72D297353CC}">
                <c16:uniqueId val="{00000003-0605-467F-AAE9-76068E720B58}"/>
              </c:ext>
            </c:extLst>
          </c:dPt>
          <c:dPt>
            <c:idx val="2"/>
            <c:bubble3D val="0"/>
            <c:spPr>
              <a:blipFill dpi="0" rotWithShape="1">
                <a:blip xmlns:r="http://schemas.openxmlformats.org/officeDocument/2006/relationships" r:embed="rId5">
                  <a:extLst>
                    <a:ext uri="{28A0092B-C50C-407E-A947-70E740481C1C}">
                      <a14:useLocalDpi xmlns:a14="http://schemas.microsoft.com/office/drawing/2010/main" val="0"/>
                    </a:ext>
                  </a:extLst>
                </a:blip>
                <a:srcRect/>
                <a:stretch>
                  <a:fillRect/>
                </a:stretch>
              </a:blipFill>
              <a:ln w="19050">
                <a:solidFill>
                  <a:schemeClr val="lt1"/>
                </a:solidFill>
              </a:ln>
              <a:effectLst/>
            </c:spPr>
            <c:extLst>
              <c:ext xmlns:c16="http://schemas.microsoft.com/office/drawing/2014/chart" uri="{C3380CC4-5D6E-409C-BE32-E72D297353CC}">
                <c16:uniqueId val="{00000005-0605-467F-AAE9-76068E720B58}"/>
              </c:ext>
            </c:extLst>
          </c:dPt>
          <c:dPt>
            <c:idx val="3"/>
            <c:bubble3D val="0"/>
            <c:spPr>
              <a:solidFill>
                <a:schemeClr val="bg1">
                  <a:lumMod val="75000"/>
                </a:schemeClr>
              </a:solidFill>
              <a:ln w="19050">
                <a:solidFill>
                  <a:schemeClr val="lt1"/>
                </a:solidFill>
              </a:ln>
              <a:effectLst/>
            </c:spPr>
            <c:extLst>
              <c:ext xmlns:c16="http://schemas.microsoft.com/office/drawing/2014/chart" uri="{C3380CC4-5D6E-409C-BE32-E72D297353CC}">
                <c16:uniqueId val="{00000007-0605-467F-AAE9-76068E720B58}"/>
              </c:ext>
            </c:extLst>
          </c:dPt>
          <c:cat>
            <c:strRef>
              <c:f>工作表2!$A$2:$A$5</c:f>
              <c:strCache>
                <c:ptCount val="4"/>
                <c:pt idx="0">
                  <c:v>Vehicle Diagnostics &amp; Electric Vehicles</c:v>
                </c:pt>
                <c:pt idx="1">
                  <c:v>Warehouse &amp; Logistics</c:v>
                </c:pt>
                <c:pt idx="2">
                  <c:v>Healthcare Applications</c:v>
                </c:pt>
                <c:pt idx="3">
                  <c:v>Other</c:v>
                </c:pt>
              </c:strCache>
            </c:strRef>
          </c:cat>
          <c:val>
            <c:numRef>
              <c:f>工作表2!$B$2:$B$5</c:f>
              <c:numCache>
                <c:formatCode>0%</c:formatCode>
                <c:ptCount val="4"/>
                <c:pt idx="0">
                  <c:v>0.31</c:v>
                </c:pt>
                <c:pt idx="1">
                  <c:v>0.25</c:v>
                </c:pt>
                <c:pt idx="2">
                  <c:v>7.0000000000000007E-2</c:v>
                </c:pt>
                <c:pt idx="3">
                  <c:v>0.36999999999999988</c:v>
                </c:pt>
              </c:numCache>
            </c:numRef>
          </c:val>
          <c:extLst>
            <c:ext xmlns:c16="http://schemas.microsoft.com/office/drawing/2014/chart" uri="{C3380CC4-5D6E-409C-BE32-E72D297353CC}">
              <c16:uniqueId val="{00000008-0605-467F-AAE9-76068E720B58}"/>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zh-TW"/>
    </a:p>
  </c:txPr>
  <c:externalData r:id="rId6">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Female</c:v>
                </c:pt>
              </c:strCache>
            </c:strRef>
          </c:tx>
          <c:spPr>
            <a:solidFill>
              <a:srgbClr val="40516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2015</c:v>
                </c:pt>
                <c:pt idx="1">
                  <c:v>2016</c:v>
                </c:pt>
                <c:pt idx="2">
                  <c:v>2017</c:v>
                </c:pt>
                <c:pt idx="3">
                  <c:v>2018</c:v>
                </c:pt>
                <c:pt idx="4">
                  <c:v>2019</c:v>
                </c:pt>
              </c:numCache>
            </c:numRef>
          </c:cat>
          <c:val>
            <c:numRef>
              <c:f>Sheet1!$B$2:$B$6</c:f>
              <c:numCache>
                <c:formatCode>General</c:formatCode>
                <c:ptCount val="5"/>
                <c:pt idx="0">
                  <c:v>138</c:v>
                </c:pt>
                <c:pt idx="1">
                  <c:v>131</c:v>
                </c:pt>
                <c:pt idx="2">
                  <c:v>142</c:v>
                </c:pt>
                <c:pt idx="3">
                  <c:v>158</c:v>
                </c:pt>
                <c:pt idx="4">
                  <c:v>160</c:v>
                </c:pt>
              </c:numCache>
            </c:numRef>
          </c:val>
          <c:extLst>
            <c:ext xmlns:c16="http://schemas.microsoft.com/office/drawing/2014/chart" uri="{C3380CC4-5D6E-409C-BE32-E72D297353CC}">
              <c16:uniqueId val="{00000000-DB44-1E4E-9B76-9E92D1810EF4}"/>
            </c:ext>
          </c:extLst>
        </c:ser>
        <c:ser>
          <c:idx val="1"/>
          <c:order val="1"/>
          <c:tx>
            <c:strRef>
              <c:f>Sheet1!$C$1</c:f>
              <c:strCache>
                <c:ptCount val="1"/>
                <c:pt idx="0">
                  <c:v>Male</c:v>
                </c:pt>
              </c:strCache>
            </c:strRef>
          </c:tx>
          <c:spPr>
            <a:solidFill>
              <a:srgbClr val="921F1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2015</c:v>
                </c:pt>
                <c:pt idx="1">
                  <c:v>2016</c:v>
                </c:pt>
                <c:pt idx="2">
                  <c:v>2017</c:v>
                </c:pt>
                <c:pt idx="3">
                  <c:v>2018</c:v>
                </c:pt>
                <c:pt idx="4">
                  <c:v>2019</c:v>
                </c:pt>
              </c:numCache>
            </c:numRef>
          </c:cat>
          <c:val>
            <c:numRef>
              <c:f>Sheet1!$C$2:$C$6</c:f>
              <c:numCache>
                <c:formatCode>General</c:formatCode>
                <c:ptCount val="5"/>
                <c:pt idx="0">
                  <c:v>194</c:v>
                </c:pt>
                <c:pt idx="1">
                  <c:v>191</c:v>
                </c:pt>
                <c:pt idx="2">
                  <c:v>183</c:v>
                </c:pt>
                <c:pt idx="3">
                  <c:v>190</c:v>
                </c:pt>
                <c:pt idx="4">
                  <c:v>193</c:v>
                </c:pt>
              </c:numCache>
            </c:numRef>
          </c:val>
          <c:extLst>
            <c:ext xmlns:c16="http://schemas.microsoft.com/office/drawing/2014/chart" uri="{C3380CC4-5D6E-409C-BE32-E72D297353CC}">
              <c16:uniqueId val="{00000001-DB44-1E4E-9B76-9E92D1810EF4}"/>
            </c:ext>
          </c:extLst>
        </c:ser>
        <c:dLbls>
          <c:showLegendKey val="0"/>
          <c:showVal val="0"/>
          <c:showCatName val="0"/>
          <c:showSerName val="0"/>
          <c:showPercent val="0"/>
          <c:showBubbleSize val="0"/>
        </c:dLbls>
        <c:gapWidth val="69"/>
        <c:overlap val="100"/>
        <c:axId val="560303487"/>
        <c:axId val="614297967"/>
      </c:barChart>
      <c:lineChart>
        <c:grouping val="standard"/>
        <c:varyColors val="0"/>
        <c:ser>
          <c:idx val="2"/>
          <c:order val="2"/>
          <c:tx>
            <c:strRef>
              <c:f>Sheet1!$D$1</c:f>
              <c:strCache>
                <c:ptCount val="1"/>
                <c:pt idx="0">
                  <c:v>Female/Male (%)</c:v>
                </c:pt>
              </c:strCache>
            </c:strRef>
          </c:tx>
          <c:spPr>
            <a:ln w="38100" cap="rnd">
              <a:solidFill>
                <a:schemeClr val="bg1">
                  <a:lumMod val="65000"/>
                </a:schemeClr>
              </a:solidFill>
              <a:round/>
            </a:ln>
            <a:effectLst/>
          </c:spPr>
          <c:marker>
            <c:symbol val="circle"/>
            <c:size val="7"/>
            <c:spPr>
              <a:solidFill>
                <a:schemeClr val="accent3"/>
              </a:solidFill>
              <a:ln w="38100">
                <a:solidFill>
                  <a:schemeClr val="bg1">
                    <a:lumMod val="65000"/>
                  </a:schemeClr>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zh-TW"/>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2015</c:v>
                </c:pt>
                <c:pt idx="1">
                  <c:v>2016</c:v>
                </c:pt>
                <c:pt idx="2">
                  <c:v>2017</c:v>
                </c:pt>
                <c:pt idx="3">
                  <c:v>2018</c:v>
                </c:pt>
                <c:pt idx="4">
                  <c:v>2019</c:v>
                </c:pt>
              </c:numCache>
            </c:numRef>
          </c:cat>
          <c:val>
            <c:numRef>
              <c:f>Sheet1!$D$2:$D$6</c:f>
              <c:numCache>
                <c:formatCode>0%</c:formatCode>
                <c:ptCount val="5"/>
                <c:pt idx="0">
                  <c:v>0.41566265060240964</c:v>
                </c:pt>
                <c:pt idx="1">
                  <c:v>0.40683229813664595</c:v>
                </c:pt>
                <c:pt idx="2">
                  <c:v>0.43692307692307691</c:v>
                </c:pt>
                <c:pt idx="3">
                  <c:v>0.45402298850574713</c:v>
                </c:pt>
                <c:pt idx="4">
                  <c:v>0.45325779036827196</c:v>
                </c:pt>
              </c:numCache>
            </c:numRef>
          </c:val>
          <c:smooth val="0"/>
          <c:extLst>
            <c:ext xmlns:c16="http://schemas.microsoft.com/office/drawing/2014/chart" uri="{C3380CC4-5D6E-409C-BE32-E72D297353CC}">
              <c16:uniqueId val="{00000002-DB44-1E4E-9B76-9E92D1810EF4}"/>
            </c:ext>
          </c:extLst>
        </c:ser>
        <c:dLbls>
          <c:showLegendKey val="0"/>
          <c:showVal val="0"/>
          <c:showCatName val="0"/>
          <c:showSerName val="0"/>
          <c:showPercent val="0"/>
          <c:showBubbleSize val="0"/>
        </c:dLbls>
        <c:marker val="1"/>
        <c:smooth val="0"/>
        <c:axId val="1033321039"/>
        <c:axId val="1032361631"/>
      </c:lineChart>
      <c:catAx>
        <c:axId val="5603034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crossAx val="614297967"/>
        <c:crosses val="autoZero"/>
        <c:auto val="1"/>
        <c:lblAlgn val="ctr"/>
        <c:lblOffset val="100"/>
        <c:noMultiLvlLbl val="0"/>
      </c:catAx>
      <c:valAx>
        <c:axId val="614297967"/>
        <c:scaling>
          <c:orientation val="minMax"/>
          <c:max val="500"/>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500" b="0" i="0" u="none" strike="noStrike" kern="1200" baseline="0">
                <a:solidFill>
                  <a:schemeClr val="bg1">
                    <a:lumMod val="95000"/>
                  </a:schemeClr>
                </a:solidFill>
                <a:latin typeface="+mn-lt"/>
                <a:ea typeface="+mn-ea"/>
                <a:cs typeface="+mn-cs"/>
              </a:defRPr>
            </a:pPr>
            <a:endParaRPr lang="zh-TW"/>
          </a:p>
        </c:txPr>
        <c:crossAx val="560303487"/>
        <c:crosses val="autoZero"/>
        <c:crossBetween val="between"/>
      </c:valAx>
      <c:valAx>
        <c:axId val="1032361631"/>
        <c:scaling>
          <c:orientation val="minMax"/>
          <c:min val="0.30000000000000004"/>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500" b="0" i="0" u="none" strike="noStrike" kern="1200" baseline="0">
                <a:solidFill>
                  <a:schemeClr val="bg1">
                    <a:lumMod val="95000"/>
                  </a:schemeClr>
                </a:solidFill>
                <a:latin typeface="+mn-lt"/>
                <a:ea typeface="+mn-ea"/>
                <a:cs typeface="+mn-cs"/>
              </a:defRPr>
            </a:pPr>
            <a:endParaRPr lang="zh-TW"/>
          </a:p>
        </c:txPr>
        <c:crossAx val="1033321039"/>
        <c:crosses val="max"/>
        <c:crossBetween val="between"/>
      </c:valAx>
      <c:catAx>
        <c:axId val="1033321039"/>
        <c:scaling>
          <c:orientation val="minMax"/>
        </c:scaling>
        <c:delete val="1"/>
        <c:axPos val="b"/>
        <c:numFmt formatCode="General" sourceLinked="1"/>
        <c:majorTickMark val="out"/>
        <c:minorTickMark val="none"/>
        <c:tickLblPos val="nextTo"/>
        <c:crossAx val="1032361631"/>
        <c:crosses val="autoZero"/>
        <c:auto val="1"/>
        <c:lblAlgn val="ctr"/>
        <c:lblOffset val="100"/>
        <c:noMultiLvlLbl val="0"/>
      </c:catAx>
      <c:spPr>
        <a:noFill/>
        <a:ln>
          <a:noFill/>
        </a:ln>
        <a:effectLst/>
      </c:spPr>
    </c:plotArea>
    <c:legend>
      <c:legendPos val="t"/>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zh-TW"/>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a:noFill/>
    </a:ln>
    <a:effectLst/>
  </c:spPr>
  <c:txPr>
    <a:bodyPr/>
    <a:lstStyle/>
    <a:p>
      <a:pPr>
        <a:defRPr/>
      </a:pPr>
      <a:endParaRPr lang="zh-TW"/>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4823768562564527E-2"/>
          <c:y val="0.27198232028028713"/>
          <c:w val="0.88017837792781528"/>
          <c:h val="0.55591027988794273"/>
        </c:manualLayout>
      </c:layout>
      <c:barChart>
        <c:barDir val="col"/>
        <c:grouping val="stacked"/>
        <c:varyColors val="0"/>
        <c:ser>
          <c:idx val="0"/>
          <c:order val="0"/>
          <c:tx>
            <c:strRef>
              <c:f>Sheet1!$B$1</c:f>
              <c:strCache>
                <c:ptCount val="1"/>
                <c:pt idx="0">
                  <c:v>CO2e (ton)</c:v>
                </c:pt>
              </c:strCache>
            </c:strRef>
          </c:tx>
          <c:spPr>
            <a:solidFill>
              <a:srgbClr val="921F1B"/>
            </a:solidFill>
            <a:ln>
              <a:noFill/>
            </a:ln>
            <a:effectLst/>
          </c:spPr>
          <c:invertIfNegative val="0"/>
          <c:dLbls>
            <c:dLbl>
              <c:idx val="2"/>
              <c:numFmt formatCode="#,##0" sourceLinked="0"/>
              <c:spPr>
                <a:noFill/>
                <a:ln>
                  <a:noFill/>
                </a:ln>
                <a:effectLst/>
              </c:spPr>
              <c:txPr>
                <a:bodyPr rot="0" spcFirstLastPara="1" vertOverflow="ellipsis" vert="horz" wrap="square" lIns="38100" tIns="19050" rIns="38100" bIns="19050" anchor="ctr" anchorCtr="1">
                  <a:noAutofit/>
                </a:bodyPr>
                <a:lstStyle/>
                <a:p>
                  <a:pPr>
                    <a:defRPr sz="1197" b="1" i="0" u="none" strike="noStrike" kern="1200" baseline="0">
                      <a:solidFill>
                        <a:schemeClr val="bg1"/>
                      </a:solidFill>
                      <a:latin typeface="+mn-lt"/>
                      <a:ea typeface="+mn-ea"/>
                      <a:cs typeface="+mn-cs"/>
                    </a:defRPr>
                  </a:pPr>
                  <a:endParaRPr lang="zh-TW"/>
                </a:p>
              </c:txPr>
              <c:dLblPos val="inBase"/>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81AB-6D4C-A149-83927B5EB27D}"/>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zh-TW"/>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Sheet1!$A$2:$A$5</c:f>
              <c:numCache>
                <c:formatCode>General</c:formatCode>
                <c:ptCount val="4"/>
                <c:pt idx="0">
                  <c:v>2016</c:v>
                </c:pt>
                <c:pt idx="1">
                  <c:v>2017</c:v>
                </c:pt>
                <c:pt idx="2">
                  <c:v>2018</c:v>
                </c:pt>
                <c:pt idx="3">
                  <c:v>2019</c:v>
                </c:pt>
              </c:numCache>
            </c:numRef>
          </c:cat>
          <c:val>
            <c:numRef>
              <c:f>Sheet1!$B$2:$B$5</c:f>
              <c:numCache>
                <c:formatCode>General</c:formatCode>
                <c:ptCount val="4"/>
                <c:pt idx="0" formatCode="0.00">
                  <c:v>752.7</c:v>
                </c:pt>
                <c:pt idx="1">
                  <c:v>802.79</c:v>
                </c:pt>
                <c:pt idx="2">
                  <c:v>790.02</c:v>
                </c:pt>
                <c:pt idx="3">
                  <c:v>779.24</c:v>
                </c:pt>
              </c:numCache>
            </c:numRef>
          </c:val>
          <c:extLst>
            <c:ext xmlns:c16="http://schemas.microsoft.com/office/drawing/2014/chart" uri="{C3380CC4-5D6E-409C-BE32-E72D297353CC}">
              <c16:uniqueId val="{00000000-81AB-6D4C-A149-83927B5EB27D}"/>
            </c:ext>
          </c:extLst>
        </c:ser>
        <c:dLbls>
          <c:showLegendKey val="0"/>
          <c:showVal val="0"/>
          <c:showCatName val="0"/>
          <c:showSerName val="0"/>
          <c:showPercent val="0"/>
          <c:showBubbleSize val="0"/>
        </c:dLbls>
        <c:gapWidth val="94"/>
        <c:overlap val="-8"/>
        <c:axId val="1010915231"/>
        <c:axId val="1011762383"/>
      </c:barChart>
      <c:lineChart>
        <c:grouping val="standard"/>
        <c:varyColors val="0"/>
        <c:ser>
          <c:idx val="1"/>
          <c:order val="1"/>
          <c:tx>
            <c:strRef>
              <c:f>Sheet1!$C$1</c:f>
              <c:strCache>
                <c:ptCount val="1"/>
                <c:pt idx="0">
                  <c:v>CO2e/Revenue (ton/NT$mn)</c:v>
                </c:pt>
              </c:strCache>
            </c:strRef>
          </c:tx>
          <c:spPr>
            <a:ln w="38100" cap="rnd">
              <a:solidFill>
                <a:schemeClr val="bg1">
                  <a:lumMod val="50000"/>
                </a:schemeClr>
              </a:solidFill>
              <a:round/>
            </a:ln>
            <a:effectLst/>
          </c:spPr>
          <c:marker>
            <c:symbol val="circle"/>
            <c:size val="7"/>
            <c:spPr>
              <a:solidFill>
                <a:schemeClr val="bg1">
                  <a:lumMod val="50000"/>
                </a:schemeClr>
              </a:solidFill>
              <a:ln w="38100">
                <a:solidFill>
                  <a:schemeClr val="bg1">
                    <a:lumMod val="50000"/>
                  </a:schemeClr>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zh-TW"/>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2016</c:v>
                </c:pt>
                <c:pt idx="1">
                  <c:v>2017</c:v>
                </c:pt>
                <c:pt idx="2">
                  <c:v>2018</c:v>
                </c:pt>
                <c:pt idx="3">
                  <c:v>2019</c:v>
                </c:pt>
              </c:numCache>
            </c:numRef>
          </c:cat>
          <c:val>
            <c:numRef>
              <c:f>Sheet1!$C$2:$C$5</c:f>
              <c:numCache>
                <c:formatCode>General</c:formatCode>
                <c:ptCount val="4"/>
                <c:pt idx="0">
                  <c:v>0.55900000000000005</c:v>
                </c:pt>
                <c:pt idx="1">
                  <c:v>0.56699999999999995</c:v>
                </c:pt>
                <c:pt idx="2">
                  <c:v>0.505</c:v>
                </c:pt>
                <c:pt idx="3">
                  <c:v>0.46800000000000003</c:v>
                </c:pt>
              </c:numCache>
            </c:numRef>
          </c:val>
          <c:smooth val="0"/>
          <c:extLst>
            <c:ext xmlns:c16="http://schemas.microsoft.com/office/drawing/2014/chart" uri="{C3380CC4-5D6E-409C-BE32-E72D297353CC}">
              <c16:uniqueId val="{00000003-81AB-6D4C-A149-83927B5EB27D}"/>
            </c:ext>
          </c:extLst>
        </c:ser>
        <c:dLbls>
          <c:showLegendKey val="0"/>
          <c:showVal val="0"/>
          <c:showCatName val="0"/>
          <c:showSerName val="0"/>
          <c:showPercent val="0"/>
          <c:showBubbleSize val="0"/>
        </c:dLbls>
        <c:marker val="1"/>
        <c:smooth val="0"/>
        <c:axId val="1004342383"/>
        <c:axId val="411143327"/>
      </c:lineChart>
      <c:catAx>
        <c:axId val="10109152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crossAx val="1011762383"/>
        <c:crosses val="autoZero"/>
        <c:auto val="1"/>
        <c:lblAlgn val="ctr"/>
        <c:lblOffset val="100"/>
        <c:noMultiLvlLbl val="0"/>
      </c:catAx>
      <c:valAx>
        <c:axId val="1011762383"/>
        <c:scaling>
          <c:orientation val="minMax"/>
          <c:max val="850"/>
          <c:min val="650"/>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bg1">
                    <a:lumMod val="95000"/>
                  </a:schemeClr>
                </a:solidFill>
                <a:latin typeface="+mn-lt"/>
                <a:ea typeface="+mn-ea"/>
                <a:cs typeface="+mn-cs"/>
              </a:defRPr>
            </a:pPr>
            <a:endParaRPr lang="zh-TW"/>
          </a:p>
        </c:txPr>
        <c:crossAx val="1010915231"/>
        <c:crosses val="autoZero"/>
        <c:crossBetween val="between"/>
        <c:majorUnit val="100"/>
      </c:valAx>
      <c:valAx>
        <c:axId val="411143327"/>
        <c:scaling>
          <c:orientation val="minMax"/>
          <c:min val="0.30000000000000004"/>
        </c:scaling>
        <c:delete val="0"/>
        <c:axPos val="r"/>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bg1">
                    <a:lumMod val="95000"/>
                  </a:schemeClr>
                </a:solidFill>
                <a:latin typeface="+mn-lt"/>
                <a:ea typeface="+mn-ea"/>
                <a:cs typeface="+mn-cs"/>
              </a:defRPr>
            </a:pPr>
            <a:endParaRPr lang="zh-TW"/>
          </a:p>
        </c:txPr>
        <c:crossAx val="1004342383"/>
        <c:crosses val="max"/>
        <c:crossBetween val="between"/>
      </c:valAx>
      <c:catAx>
        <c:axId val="1004342383"/>
        <c:scaling>
          <c:orientation val="minMax"/>
        </c:scaling>
        <c:delete val="1"/>
        <c:axPos val="b"/>
        <c:numFmt formatCode="General" sourceLinked="1"/>
        <c:majorTickMark val="out"/>
        <c:minorTickMark val="none"/>
        <c:tickLblPos val="nextTo"/>
        <c:crossAx val="411143327"/>
        <c:crosses val="autoZero"/>
        <c:auto val="1"/>
        <c:lblAlgn val="ctr"/>
        <c:lblOffset val="100"/>
        <c:noMultiLvlLbl val="0"/>
      </c:catAx>
      <c:spPr>
        <a:noFill/>
        <a:ln>
          <a:noFill/>
        </a:ln>
        <a:effectLst/>
      </c:spPr>
    </c:plotArea>
    <c:legend>
      <c:legendPos val="t"/>
      <c:layout>
        <c:manualLayout>
          <c:xMode val="edge"/>
          <c:yMode val="edge"/>
          <c:x val="6.002795192899895E-2"/>
          <c:y val="3.4217418012911012E-2"/>
          <c:w val="0.88997204807100116"/>
          <c:h val="0.11670384779805078"/>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zh-TW"/>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a:noFill/>
    </a:ln>
    <a:effectLst/>
  </c:spPr>
  <c:txPr>
    <a:bodyPr/>
    <a:lstStyle/>
    <a:p>
      <a:pPr>
        <a:defRPr/>
      </a:pPr>
      <a:endParaRPr lang="zh-TW"/>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3304494867126506E-2"/>
          <c:y val="0.19340163068904065"/>
          <c:w val="0.933391010265747"/>
          <c:h val="0.61926497901584465"/>
        </c:manualLayout>
      </c:layout>
      <c:barChart>
        <c:barDir val="col"/>
        <c:grouping val="clustered"/>
        <c:varyColors val="0"/>
        <c:ser>
          <c:idx val="0"/>
          <c:order val="0"/>
          <c:tx>
            <c:strRef>
              <c:f>Sheet1!$B$1</c:f>
              <c:strCache>
                <c:ptCount val="1"/>
                <c:pt idx="0">
                  <c:v>Total Energy Consumption (MWh)</c:v>
                </c:pt>
              </c:strCache>
            </c:strRef>
          </c:tx>
          <c:spPr>
            <a:solidFill>
              <a:srgbClr val="921F1B"/>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zh-TW"/>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2017</c:v>
                </c:pt>
                <c:pt idx="1">
                  <c:v>2018</c:v>
                </c:pt>
                <c:pt idx="2">
                  <c:v>2019</c:v>
                </c:pt>
              </c:numCache>
            </c:numRef>
          </c:cat>
          <c:val>
            <c:numRef>
              <c:f>Sheet1!$B$2:$B$4</c:f>
              <c:numCache>
                <c:formatCode>General</c:formatCode>
                <c:ptCount val="3"/>
                <c:pt idx="0">
                  <c:v>1263.9659999999999</c:v>
                </c:pt>
                <c:pt idx="1">
                  <c:v>1229.7529999999999</c:v>
                </c:pt>
                <c:pt idx="2">
                  <c:v>1267.8530000000001</c:v>
                </c:pt>
              </c:numCache>
            </c:numRef>
          </c:val>
          <c:extLst>
            <c:ext xmlns:c16="http://schemas.microsoft.com/office/drawing/2014/chart" uri="{C3380CC4-5D6E-409C-BE32-E72D297353CC}">
              <c16:uniqueId val="{00000000-9F8C-5944-8388-46B59B7B2E62}"/>
            </c:ext>
          </c:extLst>
        </c:ser>
        <c:dLbls>
          <c:showLegendKey val="0"/>
          <c:showVal val="0"/>
          <c:showCatName val="0"/>
          <c:showSerName val="0"/>
          <c:showPercent val="0"/>
          <c:showBubbleSize val="0"/>
        </c:dLbls>
        <c:gapWidth val="122"/>
        <c:overlap val="-27"/>
        <c:axId val="877571024"/>
        <c:axId val="877572704"/>
      </c:barChart>
      <c:lineChart>
        <c:grouping val="standard"/>
        <c:varyColors val="0"/>
        <c:ser>
          <c:idx val="1"/>
          <c:order val="1"/>
          <c:tx>
            <c:strRef>
              <c:f>Sheet1!$C$1</c:f>
              <c:strCache>
                <c:ptCount val="1"/>
                <c:pt idx="0">
                  <c:v>Energy/Revenue(MWh/NT$mn)</c:v>
                </c:pt>
              </c:strCache>
            </c:strRef>
          </c:tx>
          <c:spPr>
            <a:ln w="38100" cap="rnd">
              <a:solidFill>
                <a:schemeClr val="bg1">
                  <a:lumMod val="50000"/>
                </a:schemeClr>
              </a:solidFill>
              <a:round/>
            </a:ln>
            <a:effectLst/>
          </c:spPr>
          <c:marker>
            <c:symbol val="circle"/>
            <c:size val="7"/>
            <c:spPr>
              <a:solidFill>
                <a:schemeClr val="bg1">
                  <a:lumMod val="50000"/>
                </a:schemeClr>
              </a:solidFill>
              <a:ln w="38100">
                <a:solidFill>
                  <a:schemeClr val="bg1">
                    <a:lumMod val="50000"/>
                  </a:schemeClr>
                </a:solidFill>
              </a:ln>
              <a:effectLst/>
            </c:spPr>
          </c:marker>
          <c:dLbls>
            <c:dLbl>
              <c:idx val="0"/>
              <c:layout>
                <c:manualLayout>
                  <c:x val="-7.1980859501797292E-2"/>
                  <c:y val="0.16251711956986417"/>
                </c:manualLayout>
              </c:layout>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lumMod val="95000"/>
                        </a:schemeClr>
                      </a:solidFill>
                      <a:latin typeface="+mn-lt"/>
                      <a:ea typeface="+mn-ea"/>
                      <a:cs typeface="+mn-cs"/>
                    </a:defRPr>
                  </a:pPr>
                  <a:endParaRPr lang="zh-TW"/>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D31-2540-9080-7313F2DA53C4}"/>
                </c:ext>
              </c:extLst>
            </c:dLbl>
            <c:dLbl>
              <c:idx val="1"/>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lumMod val="95000"/>
                        </a:schemeClr>
                      </a:solidFill>
                      <a:latin typeface="+mn-lt"/>
                      <a:ea typeface="+mn-ea"/>
                      <a:cs typeface="+mn-cs"/>
                    </a:defRPr>
                  </a:pPr>
                  <a:endParaRPr lang="zh-TW"/>
                </a:p>
              </c:txPr>
              <c:dLblPos val="t"/>
              <c:showLegendKey val="0"/>
              <c:showVal val="1"/>
              <c:showCatName val="0"/>
              <c:showSerName val="0"/>
              <c:showPercent val="0"/>
              <c:showBubbleSize val="0"/>
              <c:extLst>
                <c:ext xmlns:c16="http://schemas.microsoft.com/office/drawing/2014/chart" uri="{C3380CC4-5D6E-409C-BE32-E72D297353CC}">
                  <c16:uniqueId val="{00000002-ED31-2540-9080-7313F2DA53C4}"/>
                </c:ext>
              </c:extLst>
            </c:dLbl>
            <c:dLbl>
              <c:idx val="2"/>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lumMod val="95000"/>
                        </a:schemeClr>
                      </a:solidFill>
                      <a:latin typeface="+mn-lt"/>
                      <a:ea typeface="+mn-ea"/>
                      <a:cs typeface="+mn-cs"/>
                    </a:defRPr>
                  </a:pPr>
                  <a:endParaRPr lang="zh-TW"/>
                </a:p>
              </c:txPr>
              <c:dLblPos val="t"/>
              <c:showLegendKey val="0"/>
              <c:showVal val="1"/>
              <c:showCatName val="0"/>
              <c:showSerName val="0"/>
              <c:showPercent val="0"/>
              <c:showBubbleSize val="0"/>
              <c:extLst>
                <c:ext xmlns:c16="http://schemas.microsoft.com/office/drawing/2014/chart" uri="{C3380CC4-5D6E-409C-BE32-E72D297353CC}">
                  <c16:uniqueId val="{00000003-ED31-2540-9080-7313F2DA53C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zh-TW"/>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Sheet1!$A$2:$A$4</c:f>
              <c:numCache>
                <c:formatCode>General</c:formatCode>
                <c:ptCount val="3"/>
                <c:pt idx="0">
                  <c:v>2017</c:v>
                </c:pt>
                <c:pt idx="1">
                  <c:v>2018</c:v>
                </c:pt>
                <c:pt idx="2">
                  <c:v>2019</c:v>
                </c:pt>
              </c:numCache>
            </c:numRef>
          </c:cat>
          <c:val>
            <c:numRef>
              <c:f>Sheet1!$C$2:$C$4</c:f>
              <c:numCache>
                <c:formatCode>0.000</c:formatCode>
                <c:ptCount val="3"/>
                <c:pt idx="0">
                  <c:v>0.89332532334440584</c:v>
                </c:pt>
                <c:pt idx="1">
                  <c:v>0.78558387632553972</c:v>
                </c:pt>
                <c:pt idx="2">
                  <c:v>0.76119896733909709</c:v>
                </c:pt>
              </c:numCache>
            </c:numRef>
          </c:val>
          <c:smooth val="0"/>
          <c:extLst>
            <c:ext xmlns:c16="http://schemas.microsoft.com/office/drawing/2014/chart" uri="{C3380CC4-5D6E-409C-BE32-E72D297353CC}">
              <c16:uniqueId val="{00000000-ED31-2540-9080-7313F2DA53C4}"/>
            </c:ext>
          </c:extLst>
        </c:ser>
        <c:dLbls>
          <c:showLegendKey val="0"/>
          <c:showVal val="0"/>
          <c:showCatName val="0"/>
          <c:showSerName val="0"/>
          <c:showPercent val="0"/>
          <c:showBubbleSize val="0"/>
        </c:dLbls>
        <c:marker val="1"/>
        <c:smooth val="0"/>
        <c:axId val="1177366048"/>
        <c:axId val="880789776"/>
      </c:lineChart>
      <c:catAx>
        <c:axId val="877571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crossAx val="877572704"/>
        <c:crosses val="autoZero"/>
        <c:auto val="1"/>
        <c:lblAlgn val="ctr"/>
        <c:lblOffset val="100"/>
        <c:noMultiLvlLbl val="0"/>
      </c:catAx>
      <c:valAx>
        <c:axId val="877572704"/>
        <c:scaling>
          <c:orientation val="minMax"/>
          <c:max val="1400"/>
          <c:min val="700"/>
        </c:scaling>
        <c:delete val="0"/>
        <c:axPos val="l"/>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bg1">
                    <a:lumMod val="95000"/>
                  </a:schemeClr>
                </a:solidFill>
                <a:latin typeface="+mn-lt"/>
                <a:ea typeface="+mn-ea"/>
                <a:cs typeface="+mn-cs"/>
              </a:defRPr>
            </a:pPr>
            <a:endParaRPr lang="zh-TW"/>
          </a:p>
        </c:txPr>
        <c:crossAx val="877571024"/>
        <c:crosses val="autoZero"/>
        <c:crossBetween val="between"/>
      </c:valAx>
      <c:valAx>
        <c:axId val="880789776"/>
        <c:scaling>
          <c:orientation val="minMax"/>
          <c:max val="0.95000000000000007"/>
          <c:min val="0.68000000000000016"/>
        </c:scaling>
        <c:delete val="0"/>
        <c:axPos val="r"/>
        <c:numFmt formatCode="0.000" sourceLinked="1"/>
        <c:majorTickMark val="out"/>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bg1">
                    <a:lumMod val="95000"/>
                  </a:schemeClr>
                </a:solidFill>
                <a:latin typeface="+mn-lt"/>
                <a:ea typeface="+mn-ea"/>
                <a:cs typeface="+mn-cs"/>
              </a:defRPr>
            </a:pPr>
            <a:endParaRPr lang="zh-TW"/>
          </a:p>
        </c:txPr>
        <c:crossAx val="1177366048"/>
        <c:crosses val="max"/>
        <c:crossBetween val="between"/>
      </c:valAx>
      <c:catAx>
        <c:axId val="1177366048"/>
        <c:scaling>
          <c:orientation val="minMax"/>
        </c:scaling>
        <c:delete val="1"/>
        <c:axPos val="b"/>
        <c:numFmt formatCode="General" sourceLinked="1"/>
        <c:majorTickMark val="out"/>
        <c:minorTickMark val="none"/>
        <c:tickLblPos val="nextTo"/>
        <c:crossAx val="880789776"/>
        <c:crosses val="autoZero"/>
        <c:auto val="1"/>
        <c:lblAlgn val="ctr"/>
        <c:lblOffset val="100"/>
        <c:noMultiLvlLbl val="0"/>
      </c:catAx>
      <c:spPr>
        <a:noFill/>
        <a:ln>
          <a:noFill/>
        </a:ln>
        <a:effectLst/>
      </c:spPr>
    </c:plotArea>
    <c:legend>
      <c:legendPos val="t"/>
      <c:layout>
        <c:manualLayout>
          <c:xMode val="edge"/>
          <c:yMode val="edge"/>
          <c:x val="0"/>
          <c:y val="9.0670289855072448E-3"/>
          <c:w val="1"/>
          <c:h val="0.25415157004830913"/>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zh-TW"/>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a:noFill/>
    </a:ln>
    <a:effectLst/>
  </c:spPr>
  <c:txPr>
    <a:bodyPr/>
    <a:lstStyle/>
    <a:p>
      <a:pPr>
        <a:defRPr/>
      </a:pPr>
      <a:endParaRPr lang="zh-TW"/>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barChart>
        <c:barDir val="col"/>
        <c:grouping val="clustered"/>
        <c:varyColors val="0"/>
        <c:ser>
          <c:idx val="2"/>
          <c:order val="0"/>
          <c:tx>
            <c:strRef>
              <c:f>quarterly_2!$B$15</c:f>
              <c:strCache>
                <c:ptCount val="1"/>
                <c:pt idx="0">
                  <c:v>EPS</c:v>
                </c:pt>
              </c:strCache>
            </c:strRef>
          </c:tx>
          <c:spPr>
            <a:solidFill>
              <a:srgbClr val="921F1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zh-TW"/>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quarterly_2!$S$12:$Z$12</c:f>
              <c:strCache>
                <c:ptCount val="8"/>
                <c:pt idx="0">
                  <c:v>3Q19</c:v>
                </c:pt>
                <c:pt idx="1">
                  <c:v>4Q19</c:v>
                </c:pt>
                <c:pt idx="2">
                  <c:v>1Q20</c:v>
                </c:pt>
                <c:pt idx="3">
                  <c:v>2Q20</c:v>
                </c:pt>
                <c:pt idx="4">
                  <c:v>3Q20</c:v>
                </c:pt>
                <c:pt idx="5">
                  <c:v>4Q20</c:v>
                </c:pt>
                <c:pt idx="6">
                  <c:v>1Q21</c:v>
                </c:pt>
                <c:pt idx="7">
                  <c:v>2Q21</c:v>
                </c:pt>
              </c:strCache>
            </c:strRef>
          </c:cat>
          <c:val>
            <c:numRef>
              <c:f>quarterly_2!$S$15:$Z$15</c:f>
              <c:numCache>
                <c:formatCode>#,##0.00_ </c:formatCode>
                <c:ptCount val="8"/>
                <c:pt idx="0">
                  <c:v>0.84</c:v>
                </c:pt>
                <c:pt idx="1">
                  <c:v>0.75</c:v>
                </c:pt>
                <c:pt idx="2">
                  <c:v>0.73</c:v>
                </c:pt>
                <c:pt idx="3">
                  <c:v>0.8</c:v>
                </c:pt>
                <c:pt idx="4">
                  <c:v>1.05</c:v>
                </c:pt>
                <c:pt idx="5">
                  <c:v>0.97</c:v>
                </c:pt>
                <c:pt idx="6">
                  <c:v>1.1299999999999999</c:v>
                </c:pt>
                <c:pt idx="7">
                  <c:v>1.33</c:v>
                </c:pt>
              </c:numCache>
            </c:numRef>
          </c:val>
          <c:extLst>
            <c:ext xmlns:c16="http://schemas.microsoft.com/office/drawing/2014/chart" uri="{C3380CC4-5D6E-409C-BE32-E72D297353CC}">
              <c16:uniqueId val="{00000000-BC5F-2C4C-AD56-BFF70A59075E}"/>
            </c:ext>
          </c:extLst>
        </c:ser>
        <c:dLbls>
          <c:showLegendKey val="0"/>
          <c:showVal val="0"/>
          <c:showCatName val="0"/>
          <c:showSerName val="0"/>
          <c:showPercent val="0"/>
          <c:showBubbleSize val="0"/>
        </c:dLbls>
        <c:gapWidth val="126"/>
        <c:overlap val="6"/>
        <c:axId val="1812256927"/>
        <c:axId val="2024042607"/>
      </c:barChart>
      <c:catAx>
        <c:axId val="18122569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2024042607"/>
        <c:crosses val="autoZero"/>
        <c:auto val="1"/>
        <c:lblAlgn val="ctr"/>
        <c:lblOffset val="100"/>
        <c:noMultiLvlLbl val="0"/>
      </c:catAx>
      <c:valAx>
        <c:axId val="2024042607"/>
        <c:scaling>
          <c:orientation val="minMax"/>
        </c:scaling>
        <c:delete val="0"/>
        <c:axPos val="l"/>
        <c:numFmt formatCode="#,##0.00_ " sourceLinked="1"/>
        <c:majorTickMark val="out"/>
        <c:minorTickMark val="none"/>
        <c:tickLblPos val="nextTo"/>
        <c:spPr>
          <a:noFill/>
          <a:ln>
            <a:solidFill>
              <a:schemeClr val="bg1">
                <a:lumMod val="75000"/>
              </a:scheme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1812256927"/>
        <c:crosses val="autoZero"/>
        <c:crossBetween val="between"/>
        <c:majorUnit val="0.5"/>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w="9525" cap="flat" cmpd="sng" algn="ctr">
      <a:noFill/>
      <a:round/>
    </a:ln>
    <a:effectLst/>
  </c:spPr>
  <c:txPr>
    <a:bodyPr/>
    <a:lstStyle/>
    <a:p>
      <a:pPr>
        <a:defRPr/>
      </a:pPr>
      <a:endParaRPr lang="zh-TW"/>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US" altLang="zh-TW" sz="1600" b="1"/>
              <a:t>Quarterly Revenue Trend</a:t>
            </a:r>
            <a:endParaRPr lang="zh-TW" altLang="en-US" sz="1600" b="1"/>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barChart>
        <c:barDir val="col"/>
        <c:grouping val="clustered"/>
        <c:varyColors val="0"/>
        <c:ser>
          <c:idx val="0"/>
          <c:order val="0"/>
          <c:tx>
            <c:strRef>
              <c:f>quarterly_1!$B$3</c:f>
              <c:strCache>
                <c:ptCount val="1"/>
                <c:pt idx="0">
                  <c:v>Revenue (NT$m)</c:v>
                </c:pt>
              </c:strCache>
            </c:strRef>
          </c:tx>
          <c:spPr>
            <a:solidFill>
              <a:srgbClr val="921F1B"/>
            </a:solidFill>
            <a:ln w="12700" cap="flat" cmpd="sng" algn="ctr">
              <a:noFill/>
              <a:prstDash val="solid"/>
              <a:miter lim="800000"/>
            </a:ln>
            <a:effectLst>
              <a:softEdge rad="0"/>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quarterly_1!$S$2:$Z$2</c:f>
              <c:strCache>
                <c:ptCount val="8"/>
                <c:pt idx="0">
                  <c:v>3Q19</c:v>
                </c:pt>
                <c:pt idx="1">
                  <c:v>4Q19</c:v>
                </c:pt>
                <c:pt idx="2">
                  <c:v>1Q20</c:v>
                </c:pt>
                <c:pt idx="3">
                  <c:v>2Q20</c:v>
                </c:pt>
                <c:pt idx="4">
                  <c:v>3Q20</c:v>
                </c:pt>
                <c:pt idx="5">
                  <c:v>4Q20</c:v>
                </c:pt>
                <c:pt idx="6">
                  <c:v>1Q21</c:v>
                </c:pt>
                <c:pt idx="7">
                  <c:v>2Q21</c:v>
                </c:pt>
              </c:strCache>
            </c:strRef>
          </c:cat>
          <c:val>
            <c:numRef>
              <c:f>quarterly_1!$S$3:$Z$3</c:f>
              <c:numCache>
                <c:formatCode>#,##0_ </c:formatCode>
                <c:ptCount val="8"/>
                <c:pt idx="0">
                  <c:v>411.50200000000001</c:v>
                </c:pt>
                <c:pt idx="1">
                  <c:v>406.279</c:v>
                </c:pt>
                <c:pt idx="2">
                  <c:v>349.988</c:v>
                </c:pt>
                <c:pt idx="3">
                  <c:v>371.45600000000002</c:v>
                </c:pt>
                <c:pt idx="4">
                  <c:v>555.82500000000005</c:v>
                </c:pt>
                <c:pt idx="5">
                  <c:v>568.25599999999997</c:v>
                </c:pt>
                <c:pt idx="6">
                  <c:v>584.69799999999998</c:v>
                </c:pt>
                <c:pt idx="7">
                  <c:v>611.13900000000001</c:v>
                </c:pt>
              </c:numCache>
            </c:numRef>
          </c:val>
          <c:extLst>
            <c:ext xmlns:c16="http://schemas.microsoft.com/office/drawing/2014/chart" uri="{C3380CC4-5D6E-409C-BE32-E72D297353CC}">
              <c16:uniqueId val="{00000000-AEC0-6A4A-A54A-6833E965F22A}"/>
            </c:ext>
          </c:extLst>
        </c:ser>
        <c:dLbls>
          <c:showLegendKey val="0"/>
          <c:showVal val="0"/>
          <c:showCatName val="0"/>
          <c:showSerName val="0"/>
          <c:showPercent val="0"/>
          <c:showBubbleSize val="0"/>
        </c:dLbls>
        <c:gapWidth val="94"/>
        <c:overlap val="65"/>
        <c:axId val="1767960751"/>
        <c:axId val="1767962431"/>
      </c:barChart>
      <c:lineChart>
        <c:grouping val="standard"/>
        <c:varyColors val="0"/>
        <c:ser>
          <c:idx val="1"/>
          <c:order val="1"/>
          <c:tx>
            <c:strRef>
              <c:f>quarterly_1!$B$4</c:f>
              <c:strCache>
                <c:ptCount val="1"/>
                <c:pt idx="0">
                  <c:v>Growth(YoY)</c:v>
                </c:pt>
              </c:strCache>
            </c:strRef>
          </c:tx>
          <c:spPr>
            <a:ln w="38100" cap="rnd">
              <a:solidFill>
                <a:schemeClr val="bg1">
                  <a:lumMod val="65000"/>
                </a:schemeClr>
              </a:solidFill>
              <a:round/>
            </a:ln>
            <a:effectLst/>
          </c:spPr>
          <c:marker>
            <c:symbol val="none"/>
          </c:marker>
          <c:dLbls>
            <c:numFmt formatCode="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zh-TW"/>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quarterly_1!$S$2:$Z$2</c:f>
              <c:strCache>
                <c:ptCount val="8"/>
                <c:pt idx="0">
                  <c:v>3Q19</c:v>
                </c:pt>
                <c:pt idx="1">
                  <c:v>4Q19</c:v>
                </c:pt>
                <c:pt idx="2">
                  <c:v>1Q20</c:v>
                </c:pt>
                <c:pt idx="3">
                  <c:v>2Q20</c:v>
                </c:pt>
                <c:pt idx="4">
                  <c:v>3Q20</c:v>
                </c:pt>
                <c:pt idx="5">
                  <c:v>4Q20</c:v>
                </c:pt>
                <c:pt idx="6">
                  <c:v>1Q21</c:v>
                </c:pt>
                <c:pt idx="7">
                  <c:v>2Q21</c:v>
                </c:pt>
              </c:strCache>
            </c:strRef>
          </c:cat>
          <c:val>
            <c:numRef>
              <c:f>quarterly_1!$S$4:$Z$4</c:f>
              <c:numCache>
                <c:formatCode>0.0%</c:formatCode>
                <c:ptCount val="8"/>
                <c:pt idx="0">
                  <c:v>0.15689890748789681</c:v>
                </c:pt>
                <c:pt idx="1">
                  <c:v>-4.8134594118418916E-2</c:v>
                </c:pt>
                <c:pt idx="2">
                  <c:v>-0.12795788141315534</c:v>
                </c:pt>
                <c:pt idx="3">
                  <c:v>-0.16801763160429228</c:v>
                </c:pt>
                <c:pt idx="4">
                  <c:v>0.35072247522490785</c:v>
                </c:pt>
                <c:pt idx="5">
                  <c:v>0.3986841554695173</c:v>
                </c:pt>
                <c:pt idx="6">
                  <c:v>0.67062299278832405</c:v>
                </c:pt>
                <c:pt idx="7">
                  <c:v>0.64525273518263271</c:v>
                </c:pt>
              </c:numCache>
            </c:numRef>
          </c:val>
          <c:smooth val="0"/>
          <c:extLst>
            <c:ext xmlns:c16="http://schemas.microsoft.com/office/drawing/2014/chart" uri="{C3380CC4-5D6E-409C-BE32-E72D297353CC}">
              <c16:uniqueId val="{00000001-AEC0-6A4A-A54A-6833E965F22A}"/>
            </c:ext>
          </c:extLst>
        </c:ser>
        <c:dLbls>
          <c:showLegendKey val="0"/>
          <c:showVal val="0"/>
          <c:showCatName val="0"/>
          <c:showSerName val="0"/>
          <c:showPercent val="0"/>
          <c:showBubbleSize val="0"/>
        </c:dLbls>
        <c:marker val="1"/>
        <c:smooth val="0"/>
        <c:axId val="1854799679"/>
        <c:axId val="1854803455"/>
      </c:lineChart>
      <c:catAx>
        <c:axId val="17679607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1767962431"/>
        <c:crosses val="autoZero"/>
        <c:auto val="1"/>
        <c:lblAlgn val="ctr"/>
        <c:lblOffset val="100"/>
        <c:noMultiLvlLbl val="0"/>
      </c:catAx>
      <c:valAx>
        <c:axId val="1767962431"/>
        <c:scaling>
          <c:orientation val="minMax"/>
          <c:max val="680"/>
          <c:min val="0"/>
        </c:scaling>
        <c:delete val="0"/>
        <c:axPos val="l"/>
        <c:numFmt formatCode="#,##0_ " sourceLinked="1"/>
        <c:majorTickMark val="out"/>
        <c:minorTickMark val="none"/>
        <c:tickLblPos val="nextTo"/>
        <c:spPr>
          <a:noFill/>
          <a:ln>
            <a:solidFill>
              <a:schemeClr val="bg1">
                <a:lumMod val="75000"/>
              </a:scheme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zh-TW"/>
          </a:p>
        </c:txPr>
        <c:crossAx val="1767960751"/>
        <c:crosses val="autoZero"/>
        <c:crossBetween val="between"/>
        <c:majorUnit val="170"/>
      </c:valAx>
      <c:valAx>
        <c:axId val="1854803455"/>
        <c:scaling>
          <c:orientation val="minMax"/>
          <c:max val="1"/>
          <c:min val="-0.4"/>
        </c:scaling>
        <c:delete val="0"/>
        <c:axPos val="r"/>
        <c:numFmt formatCode="0%" sourceLinked="0"/>
        <c:majorTickMark val="out"/>
        <c:minorTickMark val="none"/>
        <c:tickLblPos val="nextTo"/>
        <c:spPr>
          <a:noFill/>
          <a:ln>
            <a:solidFill>
              <a:schemeClr val="bg1">
                <a:lumMod val="75000"/>
              </a:scheme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zh-TW"/>
          </a:p>
        </c:txPr>
        <c:crossAx val="1854799679"/>
        <c:crosses val="max"/>
        <c:crossBetween val="between"/>
        <c:majorUnit val="0.35000000000000003"/>
      </c:valAx>
      <c:catAx>
        <c:axId val="1854799679"/>
        <c:scaling>
          <c:orientation val="minMax"/>
        </c:scaling>
        <c:delete val="1"/>
        <c:axPos val="b"/>
        <c:numFmt formatCode="General" sourceLinked="1"/>
        <c:majorTickMark val="out"/>
        <c:minorTickMark val="none"/>
        <c:tickLblPos val="nextTo"/>
        <c:crossAx val="1854803455"/>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w="9525" cap="flat" cmpd="sng" algn="ctr">
      <a:noFill/>
      <a:round/>
    </a:ln>
    <a:effectLst/>
  </c:spPr>
  <c:txPr>
    <a:bodyPr/>
    <a:lstStyle/>
    <a:p>
      <a:pPr>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D00C07-AFC0-4B81-8884-9981A8B195D4}" type="datetimeFigureOut">
              <a:rPr lang="en-US" smtClean="0"/>
              <a:t>9/23/2021</a:t>
            </a:fld>
            <a:endParaRPr lang="en-US" dirty="0"/>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5F8726-EB21-47B3-A6F4-32D2125B9555}" type="slidenum">
              <a:rPr lang="en-US" smtClean="0"/>
              <a:t>‹#›</a:t>
            </a:fld>
            <a:endParaRPr lang="en-US" dirty="0"/>
          </a:p>
        </p:txBody>
      </p:sp>
    </p:spTree>
    <p:extLst>
      <p:ext uri="{BB962C8B-B14F-4D97-AF65-F5344CB8AC3E}">
        <p14:creationId xmlns:p14="http://schemas.microsoft.com/office/powerpoint/2010/main" val="18137224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en-US" altLang="zh-TW" dirty="0"/>
              <a:t>Welcome to Winmate </a:t>
            </a:r>
            <a:endParaRPr kumimoji="1" lang="zh-TW" altLang="en-US" dirty="0"/>
          </a:p>
          <a:p>
            <a:endParaRPr kumimoji="1" lang="zh-TW" alt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41F56786-0DCE-4F50-95B4-265A20B41728}" type="slidenum">
              <a:rPr kumimoji="0" lang="en-US" sz="1200" b="0" i="0" u="none" strike="noStrike" kern="1200" cap="none" spc="0" normalizeH="0" baseline="0" noProof="0" smtClean="0">
                <a:ln>
                  <a:noFill/>
                </a:ln>
                <a:solidFill>
                  <a:prstClr val="black"/>
                </a:solidFill>
                <a:effectLst/>
                <a:uLnTx/>
                <a:uFillTx/>
                <a:latin typeface="Calibri"/>
                <a:ea typeface="【九九】圣诞棒" pitchFamily="2" charset="-120"/>
                <a:cs typeface="+mn-cs"/>
              </a:rPr>
              <a:pPr marL="0" marR="0" lvl="0" indent="0" algn="r" defTabSz="121917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九九】圣诞棒" pitchFamily="2" charset="-120"/>
              <a:cs typeface="+mn-cs"/>
            </a:endParaRPr>
          </a:p>
        </p:txBody>
      </p:sp>
    </p:spTree>
    <p:extLst>
      <p:ext uri="{BB962C8B-B14F-4D97-AF65-F5344CB8AC3E}">
        <p14:creationId xmlns:p14="http://schemas.microsoft.com/office/powerpoint/2010/main" val="29543951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10</a:t>
            </a:fld>
            <a:endParaRPr lang="en-US" dirty="0"/>
          </a:p>
        </p:txBody>
      </p:sp>
    </p:spTree>
    <p:extLst>
      <p:ext uri="{BB962C8B-B14F-4D97-AF65-F5344CB8AC3E}">
        <p14:creationId xmlns:p14="http://schemas.microsoft.com/office/powerpoint/2010/main" val="18450807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Rugged tablets are designed to </a:t>
            </a:r>
            <a:r>
              <a:rPr lang="en-US" b="1" dirty="0"/>
              <a:t>withstand hard knocks, long drops, high or low temperatures, moisture, dust and even explosions (for oil rigs or mining usage)</a:t>
            </a:r>
            <a:r>
              <a:rPr lang="en-US" dirty="0"/>
              <a:t>, yet still provide a great user experience. </a:t>
            </a:r>
          </a:p>
          <a:p>
            <a:pPr marL="171450" indent="-171450" algn="just">
              <a:lnSpc>
                <a:spcPts val="2460"/>
              </a:lnSpc>
              <a:buFont typeface="Arial" panose="020B0604020202020204" pitchFamily="34" charset="0"/>
              <a:buChar char="•"/>
            </a:pPr>
            <a:r>
              <a:rPr lang="en-US" dirty="0"/>
              <a:t>Rugged tablets have been put through rigorous testing to make sure they can survive extreme conditions. A few examples of mission-critical uses are oil and gas, marine, mining, aerospace, and medical. </a:t>
            </a:r>
          </a:p>
          <a:p>
            <a:pPr marL="171450" indent="-171450" algn="just">
              <a:lnSpc>
                <a:spcPts val="2460"/>
              </a:lnSpc>
              <a:buFont typeface="Arial" panose="020B0604020202020204" pitchFamily="34" charset="0"/>
              <a:buChar char="•"/>
            </a:pPr>
            <a:r>
              <a:rPr lang="en-US" dirty="0"/>
              <a:t>Other key rugged tablet use cases are production lines, field service, logistics and warehouses.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545F8726-EB21-47B3-A6F4-32D2125B9555}" type="slidenum">
              <a:rPr lang="en-US" smtClean="0"/>
              <a:t>11</a:t>
            </a:fld>
            <a:endParaRPr lang="en-US" dirty="0"/>
          </a:p>
        </p:txBody>
      </p:sp>
    </p:spTree>
    <p:extLst>
      <p:ext uri="{BB962C8B-B14F-4D97-AF65-F5344CB8AC3E}">
        <p14:creationId xmlns:p14="http://schemas.microsoft.com/office/powerpoint/2010/main" val="10552577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12</a:t>
            </a:fld>
            <a:endParaRPr lang="en-US" dirty="0"/>
          </a:p>
        </p:txBody>
      </p:sp>
    </p:spTree>
    <p:extLst>
      <p:ext uri="{BB962C8B-B14F-4D97-AF65-F5344CB8AC3E}">
        <p14:creationId xmlns:p14="http://schemas.microsoft.com/office/powerpoint/2010/main" val="35427222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proportion of product sales: </a:t>
            </a:r>
          </a:p>
          <a:p>
            <a:r>
              <a:rPr lang="en-US" dirty="0"/>
              <a:t>85% tablet computer industrial computer</a:t>
            </a:r>
          </a:p>
          <a:p>
            <a:r>
              <a:rPr lang="en-US" dirty="0"/>
              <a:t>13% industrial displays.</a:t>
            </a:r>
          </a:p>
          <a:p>
            <a:endParaRPr lang="en-US" dirty="0"/>
          </a:p>
          <a:p>
            <a:r>
              <a:rPr lang="en-US" dirty="0"/>
              <a:t>The proportion of sales area in the first half of the year: </a:t>
            </a:r>
          </a:p>
          <a:p>
            <a:r>
              <a:rPr lang="en-US" dirty="0"/>
              <a:t>48% Europe</a:t>
            </a:r>
          </a:p>
          <a:p>
            <a:r>
              <a:rPr lang="en-US" dirty="0"/>
              <a:t>30% Asia</a:t>
            </a:r>
          </a:p>
          <a:p>
            <a:r>
              <a:rPr lang="en-US" dirty="0"/>
              <a:t>19% USA.</a:t>
            </a:r>
          </a:p>
          <a:p>
            <a:endParaRPr lang="en-US" dirty="0"/>
          </a:p>
          <a:p>
            <a:endParaRPr lang="en-US" dirty="0"/>
          </a:p>
        </p:txBody>
      </p:sp>
      <p:sp>
        <p:nvSpPr>
          <p:cNvPr id="4" name="Slide Number Placeholder 3"/>
          <p:cNvSpPr>
            <a:spLocks noGrp="1"/>
          </p:cNvSpPr>
          <p:nvPr>
            <p:ph type="sldNum" sz="quarter" idx="5"/>
          </p:nvPr>
        </p:nvSpPr>
        <p:spPr/>
        <p:txBody>
          <a:bodyPr/>
          <a:lstStyle/>
          <a:p>
            <a:fld id="{545F8726-EB21-47B3-A6F4-32D2125B9555}" type="slidenum">
              <a:rPr lang="en-US" smtClean="0"/>
              <a:t>13</a:t>
            </a:fld>
            <a:endParaRPr lang="en-US" dirty="0"/>
          </a:p>
        </p:txBody>
      </p:sp>
    </p:spTree>
    <p:extLst>
      <p:ext uri="{BB962C8B-B14F-4D97-AF65-F5344CB8AC3E}">
        <p14:creationId xmlns:p14="http://schemas.microsoft.com/office/powerpoint/2010/main" val="5824757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a:spcBef>
                <a:spcPts val="0"/>
              </a:spcBef>
              <a:spcAft>
                <a:spcPts val="0"/>
              </a:spcAft>
            </a:pPr>
            <a:r>
              <a:rPr lang="en-US" sz="1200" kern="100" dirty="0">
                <a:effectLst/>
                <a:latin typeface="Cambria" panose="02040503050406030204" pitchFamily="18" charset="0"/>
                <a:ea typeface="PMingLiU" panose="02020500000000000000" pitchFamily="18" charset="-120"/>
                <a:cs typeface="Times New Roman" panose="02020603050405020304" pitchFamily="18" charset="0"/>
              </a:rPr>
              <a:t>Our major well-known clients</a:t>
            </a:r>
            <a:endParaRPr lang="en-US" sz="1200" kern="100" dirty="0">
              <a:effectLst/>
              <a:latin typeface="Calibri" panose="020F0502020204030204" pitchFamily="34" charset="0"/>
              <a:ea typeface="PMingLiU" panose="02020500000000000000" pitchFamily="18" charset="-120"/>
              <a:cs typeface="Times New Roman" panose="02020603050405020304" pitchFamily="18" charset="0"/>
            </a:endParaRPr>
          </a:p>
          <a:p>
            <a:pPr marL="0" marR="0">
              <a:spcBef>
                <a:spcPts val="0"/>
              </a:spcBef>
              <a:spcAft>
                <a:spcPts val="0"/>
              </a:spcAft>
            </a:pPr>
            <a:r>
              <a:rPr lang="en-US" sz="1200" b="1" kern="100" dirty="0">
                <a:effectLst/>
                <a:latin typeface="Cambria" panose="02040503050406030204" pitchFamily="18" charset="0"/>
                <a:ea typeface="PMingLiU" panose="02020500000000000000" pitchFamily="18" charset="-120"/>
                <a:cs typeface="Times New Roman" panose="02020603050405020304" pitchFamily="18" charset="0"/>
              </a:rPr>
              <a:t>31%</a:t>
            </a:r>
            <a:r>
              <a:rPr lang="en-US" sz="1200" kern="100" dirty="0">
                <a:effectLst/>
                <a:latin typeface="Cambria" panose="02040503050406030204" pitchFamily="18" charset="0"/>
                <a:ea typeface="PMingLiU" panose="02020500000000000000" pitchFamily="18" charset="-120"/>
                <a:cs typeface="Times New Roman" panose="02020603050405020304" pitchFamily="18" charset="0"/>
              </a:rPr>
              <a:t>in vehicle diagnostics/electric vehicles: Mercedes, Continental, Maserati</a:t>
            </a:r>
            <a:endParaRPr lang="en-US" sz="1200" kern="100" dirty="0">
              <a:effectLst/>
              <a:latin typeface="Calibri" panose="020F0502020204030204" pitchFamily="34" charset="0"/>
              <a:ea typeface="PMingLiU" panose="02020500000000000000" pitchFamily="18" charset="-120"/>
              <a:cs typeface="Times New Roman" panose="02020603050405020304" pitchFamily="18" charset="0"/>
            </a:endParaRPr>
          </a:p>
          <a:p>
            <a:pPr marL="0" marR="0">
              <a:spcBef>
                <a:spcPts val="0"/>
              </a:spcBef>
              <a:spcAft>
                <a:spcPts val="0"/>
              </a:spcAft>
            </a:pPr>
            <a:r>
              <a:rPr lang="en-US" sz="1200" b="1" kern="100" dirty="0">
                <a:effectLst/>
                <a:latin typeface="Cambria" panose="02040503050406030204" pitchFamily="18" charset="0"/>
                <a:ea typeface="PMingLiU" panose="02020500000000000000" pitchFamily="18" charset="-120"/>
                <a:cs typeface="Times New Roman" panose="02020603050405020304" pitchFamily="18" charset="0"/>
              </a:rPr>
              <a:t>25%</a:t>
            </a:r>
            <a:r>
              <a:rPr lang="en-US" sz="1200" kern="100" dirty="0">
                <a:effectLst/>
                <a:latin typeface="Cambria" panose="02040503050406030204" pitchFamily="18" charset="0"/>
                <a:ea typeface="PMingLiU" panose="02020500000000000000" pitchFamily="18" charset="-120"/>
                <a:cs typeface="Times New Roman" panose="02020603050405020304" pitchFamily="18" charset="0"/>
              </a:rPr>
              <a:t>in warehousing logistics: Honeywell, Crown</a:t>
            </a:r>
            <a:endParaRPr lang="en-US" sz="1200" kern="100" dirty="0">
              <a:effectLst/>
              <a:latin typeface="Calibri" panose="020F0502020204030204" pitchFamily="34" charset="0"/>
              <a:ea typeface="PMingLiU" panose="02020500000000000000" pitchFamily="18" charset="-120"/>
              <a:cs typeface="Times New Roman" panose="02020603050405020304" pitchFamily="18" charset="0"/>
            </a:endParaRPr>
          </a:p>
          <a:p>
            <a:pPr marL="0" marR="0">
              <a:spcBef>
                <a:spcPts val="0"/>
              </a:spcBef>
              <a:spcAft>
                <a:spcPts val="0"/>
              </a:spcAft>
            </a:pPr>
            <a:r>
              <a:rPr lang="en-US" sz="1200" b="1" kern="100" dirty="0">
                <a:effectLst/>
                <a:latin typeface="Cambria" panose="02040503050406030204" pitchFamily="18" charset="0"/>
                <a:ea typeface="PMingLiU" panose="02020500000000000000" pitchFamily="18" charset="-120"/>
                <a:cs typeface="Times New Roman" panose="02020603050405020304" pitchFamily="18" charset="0"/>
              </a:rPr>
              <a:t>37% in</a:t>
            </a:r>
            <a:r>
              <a:rPr lang="en-US" sz="1200" kern="100" dirty="0">
                <a:effectLst/>
                <a:latin typeface="Cambria" panose="02040503050406030204" pitchFamily="18" charset="0"/>
                <a:ea typeface="PMingLiU" panose="02020500000000000000" pitchFamily="18" charset="-120"/>
                <a:cs typeface="Times New Roman" panose="02020603050405020304" pitchFamily="18" charset="0"/>
              </a:rPr>
              <a:t> Field Service/Heavy Load Engineering/Oil and Gas/Public Safety/Factory Automation/Ship/Aviation: </a:t>
            </a:r>
            <a:r>
              <a:rPr lang="en-US" sz="1200" kern="100" dirty="0" err="1">
                <a:effectLst/>
                <a:latin typeface="Cambria" panose="02040503050406030204" pitchFamily="18" charset="0"/>
                <a:ea typeface="PMingLiU" panose="02020500000000000000" pitchFamily="18" charset="-120"/>
                <a:cs typeface="Times New Roman" panose="02020603050405020304" pitchFamily="18" charset="0"/>
              </a:rPr>
              <a:t>Bartec</a:t>
            </a:r>
            <a:r>
              <a:rPr lang="en-US" sz="1200" kern="100" dirty="0">
                <a:effectLst/>
                <a:latin typeface="Cambria" panose="02040503050406030204" pitchFamily="18" charset="0"/>
                <a:ea typeface="PMingLiU" panose="02020500000000000000" pitchFamily="18" charset="-120"/>
                <a:cs typeface="Times New Roman" panose="02020603050405020304" pitchFamily="18" charset="0"/>
              </a:rPr>
              <a:t> and DR Group</a:t>
            </a:r>
            <a:endParaRPr lang="en-US" sz="1200" kern="100" dirty="0">
              <a:effectLst/>
              <a:latin typeface="Calibri" panose="020F0502020204030204" pitchFamily="34" charset="0"/>
              <a:ea typeface="PMingLiU" panose="02020500000000000000" pitchFamily="18" charset="-120"/>
              <a:cs typeface="Times New Roman" panose="02020603050405020304" pitchFamily="18" charset="0"/>
            </a:endParaRPr>
          </a:p>
          <a:p>
            <a:r>
              <a:rPr lang="en-US" sz="1200" b="1" dirty="0">
                <a:effectLst/>
                <a:latin typeface="Cambria" panose="02040503050406030204" pitchFamily="18" charset="0"/>
                <a:ea typeface="PMingLiU" panose="02020500000000000000" pitchFamily="18" charset="-120"/>
                <a:cs typeface="Times New Roman" panose="02020603050405020304" pitchFamily="18" charset="0"/>
              </a:rPr>
              <a:t>7%</a:t>
            </a:r>
            <a:r>
              <a:rPr lang="en-US" sz="1200" dirty="0">
                <a:effectLst/>
                <a:latin typeface="Cambria" panose="02040503050406030204" pitchFamily="18" charset="0"/>
                <a:ea typeface="PMingLiU" panose="02020500000000000000" pitchFamily="18" charset="-120"/>
                <a:cs typeface="Times New Roman" panose="02020603050405020304" pitchFamily="18" charset="0"/>
              </a:rPr>
              <a:t>in Healthcare: Medtronic</a:t>
            </a:r>
            <a:endParaRPr kumimoji="1" lang="zh-TW" altLang="en-US" dirty="0"/>
          </a:p>
          <a:p>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15</a:t>
            </a:fld>
            <a:endParaRPr lang="en-US"/>
          </a:p>
        </p:txBody>
      </p:sp>
    </p:spTree>
    <p:extLst>
      <p:ext uri="{BB962C8B-B14F-4D97-AF65-F5344CB8AC3E}">
        <p14:creationId xmlns:p14="http://schemas.microsoft.com/office/powerpoint/2010/main" val="21089531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a:spcBef>
                <a:spcPts val="0"/>
              </a:spcBef>
              <a:spcAft>
                <a:spcPts val="0"/>
              </a:spcAft>
            </a:pPr>
            <a:r>
              <a:rPr lang="en-US" sz="1200" kern="100" dirty="0">
                <a:effectLst/>
                <a:latin typeface="Cambria" panose="02040503050406030204" pitchFamily="18" charset="0"/>
                <a:ea typeface="PMingLiU" panose="02020500000000000000" pitchFamily="18" charset="-120"/>
                <a:cs typeface="Times New Roman" panose="02020603050405020304" pitchFamily="18" charset="0"/>
              </a:rPr>
              <a:t>The automotive industry has momentously continued to be stronger force.</a:t>
            </a:r>
            <a:endParaRPr lang="en-US" sz="1200" kern="100" dirty="0">
              <a:effectLst/>
              <a:latin typeface="Calibri" panose="020F0502020204030204" pitchFamily="34" charset="0"/>
              <a:ea typeface="PMingLiU" panose="02020500000000000000" pitchFamily="18" charset="-120"/>
              <a:cs typeface="Times New Roman" panose="02020603050405020304" pitchFamily="18" charset="0"/>
            </a:endParaRPr>
          </a:p>
          <a:p>
            <a:pPr marL="0" marR="0">
              <a:spcBef>
                <a:spcPts val="0"/>
              </a:spcBef>
              <a:spcAft>
                <a:spcPts val="0"/>
              </a:spcAft>
            </a:pPr>
            <a:r>
              <a:rPr lang="en-US" sz="1200" kern="100" dirty="0">
                <a:effectLst/>
                <a:latin typeface="Cambria" panose="02040503050406030204" pitchFamily="18" charset="0"/>
                <a:ea typeface="PMingLiU" panose="02020500000000000000" pitchFamily="18" charset="-120"/>
                <a:cs typeface="Times New Roman" panose="02020603050405020304" pitchFamily="18" charset="0"/>
              </a:rPr>
              <a:t>In 2019: 50,000 units of car inspection tablets for Daimler in 5 years contract.</a:t>
            </a:r>
            <a:endParaRPr lang="en-US" sz="1200" kern="100" dirty="0">
              <a:effectLst/>
              <a:latin typeface="Calibri" panose="020F0502020204030204" pitchFamily="34" charset="0"/>
              <a:ea typeface="PMingLiU" panose="02020500000000000000" pitchFamily="18" charset="-120"/>
              <a:cs typeface="Times New Roman" panose="02020603050405020304" pitchFamily="18" charset="0"/>
            </a:endParaRPr>
          </a:p>
          <a:p>
            <a:pPr marL="0" marR="0">
              <a:spcBef>
                <a:spcPts val="0"/>
              </a:spcBef>
              <a:spcAft>
                <a:spcPts val="0"/>
              </a:spcAft>
            </a:pPr>
            <a:r>
              <a:rPr lang="en-US" sz="1200" kern="100" dirty="0">
                <a:effectLst/>
                <a:latin typeface="Cambria" panose="02040503050406030204" pitchFamily="18" charset="0"/>
                <a:ea typeface="PMingLiU" panose="02020500000000000000" pitchFamily="18" charset="-120"/>
                <a:cs typeface="Times New Roman" panose="02020603050405020304" pitchFamily="18" charset="0"/>
              </a:rPr>
              <a:t>In 2020: Successfully acquired orders for vehicle inspection tablet for different segmentations like Ferrari, Maserati, and Porsche.</a:t>
            </a:r>
            <a:endParaRPr lang="en-US" sz="1200" kern="100" dirty="0">
              <a:effectLst/>
              <a:latin typeface="Calibri" panose="020F0502020204030204" pitchFamily="34" charset="0"/>
              <a:ea typeface="PMingLiU" panose="02020500000000000000" pitchFamily="18" charset="-120"/>
              <a:cs typeface="Times New Roman" panose="02020603050405020304" pitchFamily="18" charset="0"/>
            </a:endParaRPr>
          </a:p>
          <a:p>
            <a:pPr marL="0" marR="0">
              <a:spcBef>
                <a:spcPts val="0"/>
              </a:spcBef>
              <a:spcAft>
                <a:spcPts val="0"/>
              </a:spcAft>
            </a:pPr>
            <a:r>
              <a:rPr lang="en-US" sz="1200" kern="100" dirty="0">
                <a:effectLst/>
                <a:latin typeface="Cambria" panose="02040503050406030204" pitchFamily="18" charset="0"/>
                <a:ea typeface="PMingLiU" panose="02020500000000000000" pitchFamily="18" charset="-120"/>
                <a:cs typeface="Times New Roman" panose="02020603050405020304" pitchFamily="18" charset="0"/>
              </a:rPr>
              <a:t>In 2021: We obtain tier account orders from BOSCH, the global leader in vehicle inspection equipment.</a:t>
            </a:r>
            <a:endParaRPr lang="en-US" sz="1200" kern="100" dirty="0">
              <a:effectLst/>
              <a:latin typeface="Calibri" panose="020F0502020204030204" pitchFamily="34" charset="0"/>
              <a:ea typeface="PMingLiU" panose="02020500000000000000" pitchFamily="18" charset="-120"/>
              <a:cs typeface="Times New Roman" panose="02020603050405020304" pitchFamily="18" charset="0"/>
            </a:endParaRPr>
          </a:p>
          <a:p>
            <a:endParaRPr kumimoji="1" lang="zh-TW" altLang="en-US" dirty="0"/>
          </a:p>
          <a:p>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16</a:t>
            </a:fld>
            <a:endParaRPr lang="en-US"/>
          </a:p>
        </p:txBody>
      </p:sp>
    </p:spTree>
    <p:extLst>
      <p:ext uri="{BB962C8B-B14F-4D97-AF65-F5344CB8AC3E}">
        <p14:creationId xmlns:p14="http://schemas.microsoft.com/office/powerpoint/2010/main" val="16166744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a:spcBef>
                <a:spcPts val="0"/>
              </a:spcBef>
              <a:spcAft>
                <a:spcPts val="0"/>
              </a:spcAft>
            </a:pPr>
            <a:r>
              <a:rPr lang="en-US" sz="1200" kern="100" dirty="0">
                <a:effectLst/>
                <a:latin typeface="Cambria" panose="02040503050406030204" pitchFamily="18" charset="0"/>
                <a:ea typeface="PMingLiU" panose="02020500000000000000" pitchFamily="18" charset="-120"/>
                <a:cs typeface="Times New Roman" panose="02020603050405020304" pitchFamily="18" charset="0"/>
              </a:rPr>
              <a:t>Warehousing logistics and Healthcare</a:t>
            </a:r>
            <a:endParaRPr lang="en-US" sz="1200" kern="100" dirty="0">
              <a:effectLst/>
              <a:latin typeface="Calibri" panose="020F0502020204030204" pitchFamily="34" charset="0"/>
              <a:ea typeface="PMingLiU" panose="02020500000000000000" pitchFamily="18" charset="-120"/>
              <a:cs typeface="Times New Roman" panose="02020603050405020304" pitchFamily="18" charset="0"/>
            </a:endParaRPr>
          </a:p>
          <a:p>
            <a:pPr marL="0" marR="0">
              <a:spcBef>
                <a:spcPts val="0"/>
              </a:spcBef>
              <a:spcAft>
                <a:spcPts val="0"/>
              </a:spcAft>
            </a:pPr>
            <a:r>
              <a:rPr lang="en-US" sz="1200" kern="100" dirty="0">
                <a:effectLst/>
                <a:latin typeface="Cambria" panose="02040503050406030204" pitchFamily="18" charset="0"/>
                <a:ea typeface="PMingLiU" panose="02020500000000000000" pitchFamily="18" charset="-120"/>
                <a:cs typeface="Times New Roman" panose="02020603050405020304" pitchFamily="18" charset="0"/>
              </a:rPr>
              <a:t> </a:t>
            </a:r>
            <a:endParaRPr lang="en-US" sz="1200" kern="100" dirty="0">
              <a:effectLst/>
              <a:latin typeface="Calibri" panose="020F0502020204030204" pitchFamily="34" charset="0"/>
              <a:ea typeface="PMingLiU" panose="02020500000000000000" pitchFamily="18" charset="-120"/>
              <a:cs typeface="Times New Roman" panose="02020603050405020304" pitchFamily="18" charset="0"/>
            </a:endParaRPr>
          </a:p>
          <a:p>
            <a:pPr marL="0" marR="0">
              <a:spcBef>
                <a:spcPts val="0"/>
              </a:spcBef>
              <a:spcAft>
                <a:spcPts val="0"/>
              </a:spcAft>
            </a:pPr>
            <a:r>
              <a:rPr lang="en-US" sz="1200" kern="100" dirty="0">
                <a:effectLst/>
                <a:latin typeface="Cambria" panose="02040503050406030204" pitchFamily="18" charset="0"/>
                <a:ea typeface="PMingLiU" panose="02020500000000000000" pitchFamily="18" charset="-120"/>
                <a:cs typeface="Times New Roman" panose="02020603050405020304" pitchFamily="18" charset="0"/>
              </a:rPr>
              <a:t>In 2020, a long-term order for rugged tablet from Honeywell, one of the world leaders in warehousing logistics company of United States.</a:t>
            </a:r>
            <a:endParaRPr lang="en-US" sz="1200" kern="100" dirty="0">
              <a:effectLst/>
              <a:latin typeface="Calibri" panose="020F0502020204030204" pitchFamily="34" charset="0"/>
              <a:ea typeface="PMingLiU" panose="02020500000000000000" pitchFamily="18" charset="-120"/>
              <a:cs typeface="Times New Roman" panose="02020603050405020304" pitchFamily="18" charset="0"/>
            </a:endParaRPr>
          </a:p>
          <a:p>
            <a:pPr marL="0" marR="0">
              <a:spcBef>
                <a:spcPts val="0"/>
              </a:spcBef>
              <a:spcAft>
                <a:spcPts val="0"/>
              </a:spcAft>
            </a:pPr>
            <a:r>
              <a:rPr lang="en-US" sz="1200" kern="100" dirty="0">
                <a:effectLst/>
                <a:latin typeface="Cambria" panose="02040503050406030204" pitchFamily="18" charset="0"/>
                <a:ea typeface="PMingLiU" panose="02020500000000000000" pitchFamily="18" charset="-120"/>
                <a:cs typeface="Times New Roman" panose="02020603050405020304" pitchFamily="18" charset="0"/>
              </a:rPr>
              <a:t>In 2022, a large number shipment begun for global medical equipment for Medtronic.</a:t>
            </a:r>
            <a:endParaRPr lang="en-US" sz="1200" kern="100" dirty="0">
              <a:effectLst/>
              <a:latin typeface="Calibri" panose="020F0502020204030204" pitchFamily="34" charset="0"/>
              <a:ea typeface="PMingLiU" panose="02020500000000000000" pitchFamily="18" charset="-120"/>
              <a:cs typeface="Times New Roman" panose="02020603050405020304" pitchFamily="18" charset="0"/>
            </a:endParaRPr>
          </a:p>
          <a:p>
            <a:endParaRPr kumimoji="1" lang="zh-TW" altLang="en-US" dirty="0"/>
          </a:p>
          <a:p>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17</a:t>
            </a:fld>
            <a:endParaRPr lang="en-US"/>
          </a:p>
        </p:txBody>
      </p:sp>
    </p:spTree>
    <p:extLst>
      <p:ext uri="{BB962C8B-B14F-4D97-AF65-F5344CB8AC3E}">
        <p14:creationId xmlns:p14="http://schemas.microsoft.com/office/powerpoint/2010/main" val="2665031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Cambria" panose="02040503050406030204" pitchFamily="18" charset="0"/>
                <a:ea typeface="PMingLiU" panose="02020500000000000000" pitchFamily="18" charset="-120"/>
                <a:cs typeface="Times New Roman" panose="02020603050405020304" pitchFamily="18" charset="0"/>
              </a:rPr>
              <a:t>Rugged Laptop Industry – Oligopoly industry dynamic with a TAM of about US$1.6-2bn.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00" dirty="0">
              <a:effectLst/>
              <a:latin typeface="Cambria" panose="02040503050406030204" pitchFamily="18" charset="0"/>
              <a:ea typeface="PMingLiU" panose="02020500000000000000" pitchFamily="18"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Cambria" panose="02040503050406030204" pitchFamily="18" charset="0"/>
                <a:ea typeface="PMingLiU" panose="02020500000000000000" pitchFamily="18" charset="-120"/>
                <a:cs typeface="Times New Roman" panose="02020603050405020304" pitchFamily="18" charset="0"/>
              </a:rPr>
              <a:t>We know this market – Some of our rugged tablet customer base overlaps with that of rugged Laptop.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00" dirty="0">
              <a:effectLst/>
              <a:latin typeface="Cambria" panose="02040503050406030204" pitchFamily="18" charset="0"/>
              <a:ea typeface="PMingLiU" panose="02020500000000000000" pitchFamily="18"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Cambria" panose="02040503050406030204" pitchFamily="18" charset="0"/>
                <a:ea typeface="PMingLiU" panose="02020500000000000000" pitchFamily="18" charset="-120"/>
                <a:cs typeface="Times New Roman" panose="02020603050405020304" pitchFamily="18" charset="0"/>
              </a:rPr>
              <a:t>We already own rugged laptop design know-how for rugged enclosures, thermal dissipation, internal structure, testing and certifications.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00" dirty="0">
              <a:effectLst/>
              <a:latin typeface="Cambria" panose="02040503050406030204" pitchFamily="18" charset="0"/>
              <a:ea typeface="PMingLiU" panose="02020500000000000000" pitchFamily="18"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Cambria" panose="02040503050406030204" pitchFamily="18" charset="0"/>
                <a:ea typeface="PMingLiU" panose="02020500000000000000" pitchFamily="18" charset="-120"/>
                <a:cs typeface="Times New Roman" panose="02020603050405020304" pitchFamily="18" charset="0"/>
              </a:rPr>
              <a:t>Will start shipping from 4Q21 and expect to begin contributing to revenue growth from 2Q22.</a:t>
            </a:r>
          </a:p>
          <a:p>
            <a:endParaRPr kumimoji="1" lang="zh-TW" altLang="en-US" dirty="0"/>
          </a:p>
          <a:p>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18</a:t>
            </a:fld>
            <a:endParaRPr lang="en-US"/>
          </a:p>
        </p:txBody>
      </p:sp>
    </p:spTree>
    <p:extLst>
      <p:ext uri="{BB962C8B-B14F-4D97-AF65-F5344CB8AC3E}">
        <p14:creationId xmlns:p14="http://schemas.microsoft.com/office/powerpoint/2010/main" val="28003441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a:spcBef>
                <a:spcPts val="0"/>
              </a:spcBef>
              <a:spcAft>
                <a:spcPts val="0"/>
              </a:spcAft>
            </a:pPr>
            <a:r>
              <a:rPr lang="en-US" sz="1800" kern="100" dirty="0">
                <a:effectLst/>
                <a:latin typeface="Cambria" panose="02040503050406030204" pitchFamily="18" charset="0"/>
                <a:ea typeface="PMingLiU" panose="02020500000000000000" pitchFamily="18" charset="-120"/>
                <a:cs typeface="Times New Roman" panose="02020603050405020304" pitchFamily="18" charset="0"/>
              </a:rPr>
              <a:t>Overall We are confident in long-term revenue growth and stable profitability in the future.</a:t>
            </a:r>
            <a:endParaRPr lang="en-US" sz="1800" kern="100" dirty="0">
              <a:effectLst/>
              <a:latin typeface="Calibri" panose="020F0502020204030204" pitchFamily="34" charset="0"/>
              <a:ea typeface="PMingLiU" panose="02020500000000000000" pitchFamily="18" charset="-120"/>
              <a:cs typeface="Times New Roman" panose="02020603050405020304" pitchFamily="18" charset="0"/>
            </a:endParaRPr>
          </a:p>
          <a:p>
            <a:pPr marL="0" marR="0">
              <a:spcBef>
                <a:spcPts val="0"/>
              </a:spcBef>
              <a:spcAft>
                <a:spcPts val="0"/>
              </a:spcAft>
            </a:pPr>
            <a:r>
              <a:rPr lang="en-US" sz="1800" kern="100" dirty="0">
                <a:effectLst/>
                <a:latin typeface="Cambria" panose="02040503050406030204" pitchFamily="18" charset="0"/>
                <a:ea typeface="PMingLiU" panose="02020500000000000000" pitchFamily="18" charset="-120"/>
                <a:cs typeface="Times New Roman" panose="02020603050405020304" pitchFamily="18" charset="0"/>
              </a:rPr>
              <a:t> </a:t>
            </a:r>
            <a:endParaRPr lang="en-US" sz="1800" kern="100" dirty="0">
              <a:effectLst/>
              <a:latin typeface="Calibri" panose="020F0502020204030204" pitchFamily="34" charset="0"/>
              <a:ea typeface="PMingLiU" panose="02020500000000000000" pitchFamily="18" charset="-120"/>
              <a:cs typeface="Times New Roman" panose="02020603050405020304" pitchFamily="18" charset="0"/>
            </a:endParaRPr>
          </a:p>
          <a:p>
            <a:pPr marL="0" marR="0">
              <a:spcBef>
                <a:spcPts val="0"/>
              </a:spcBef>
              <a:spcAft>
                <a:spcPts val="0"/>
              </a:spcAft>
            </a:pPr>
            <a:r>
              <a:rPr lang="en-US" sz="1800" kern="100" dirty="0">
                <a:effectLst/>
                <a:latin typeface="Cambria" panose="02040503050406030204" pitchFamily="18" charset="0"/>
                <a:ea typeface="PMingLiU" panose="02020500000000000000" pitchFamily="18" charset="-120"/>
                <a:cs typeface="Times New Roman" panose="02020603050405020304" pitchFamily="18" charset="0"/>
              </a:rPr>
              <a:t>2021: Expect revenue to grow quarter by quarter this year. Aim to achieve a revenue growth of 20-30%, driven by strong demand from the vehicle diagnostics, warehouse logistics, and healthcare industries. acquiring customers like Panasonic as well as Daimler and Honeywell orders also the large numbers production shipments to Medtronic medical equipment of next year</a:t>
            </a:r>
          </a:p>
          <a:p>
            <a:pPr marL="0" marR="0">
              <a:spcBef>
                <a:spcPts val="0"/>
              </a:spcBef>
              <a:spcAft>
                <a:spcPts val="0"/>
              </a:spcAft>
            </a:pPr>
            <a:r>
              <a:rPr lang="en-US" sz="1800" kern="100" dirty="0">
                <a:effectLst/>
                <a:latin typeface="Calibri" panose="020F0502020204030204" pitchFamily="34" charset="0"/>
                <a:ea typeface="PMingLiU" panose="02020500000000000000" pitchFamily="18" charset="-120"/>
                <a:cs typeface="Times New Roman" panose="02020603050405020304" pitchFamily="18" charset="0"/>
              </a:rPr>
              <a:t>2022-2025: Aim to achieve a revenue growth of 20-30% per year till 2025 through the Enterprise Mobility Transformation and increased market share relative to our industry competitors.</a:t>
            </a:r>
          </a:p>
          <a:p>
            <a:pPr marL="0" marR="0">
              <a:spcBef>
                <a:spcPts val="0"/>
              </a:spcBef>
              <a:spcAft>
                <a:spcPts val="0"/>
              </a:spcAft>
            </a:pPr>
            <a:endParaRPr lang="en-US" sz="1800" kern="100" dirty="0">
              <a:effectLst/>
              <a:latin typeface="Calibri" panose="020F0502020204030204" pitchFamily="34" charset="0"/>
              <a:ea typeface="PMingLiU" panose="02020500000000000000" pitchFamily="18" charset="-120"/>
              <a:cs typeface="Times New Roman" panose="02020603050405020304" pitchFamily="18" charset="0"/>
            </a:endParaRPr>
          </a:p>
          <a:p>
            <a:pPr marL="0" marR="0">
              <a:spcBef>
                <a:spcPts val="0"/>
              </a:spcBef>
              <a:spcAft>
                <a:spcPts val="0"/>
              </a:spcAft>
            </a:pPr>
            <a:r>
              <a:rPr lang="en-US" sz="1800" kern="100" dirty="0">
                <a:effectLst/>
                <a:latin typeface="Cambria" panose="02040503050406030204" pitchFamily="18" charset="0"/>
                <a:ea typeface="PMingLiU" panose="02020500000000000000" pitchFamily="18" charset="-120"/>
                <a:cs typeface="Times New Roman" panose="02020603050405020304" pitchFamily="18" charset="0"/>
              </a:rPr>
              <a:t> </a:t>
            </a:r>
            <a:endParaRPr lang="en-US" sz="1800" kern="100" dirty="0">
              <a:effectLst/>
              <a:latin typeface="Calibri" panose="020F0502020204030204" pitchFamily="34" charset="0"/>
              <a:ea typeface="PMingLiU" panose="02020500000000000000" pitchFamily="18" charset="-120"/>
              <a:cs typeface="Times New Roman" panose="02020603050405020304" pitchFamily="18" charset="0"/>
            </a:endParaRPr>
          </a:p>
          <a:p>
            <a:pPr marL="0" marR="0">
              <a:spcBef>
                <a:spcPts val="0"/>
              </a:spcBef>
              <a:spcAft>
                <a:spcPts val="0"/>
              </a:spcAft>
            </a:pPr>
            <a:r>
              <a:rPr lang="en-US" sz="1800" kern="100" dirty="0">
                <a:effectLst/>
                <a:latin typeface="Cambria" panose="02040503050406030204" pitchFamily="18" charset="0"/>
                <a:ea typeface="PMingLiU" panose="02020500000000000000" pitchFamily="18" charset="-120"/>
                <a:cs typeface="Times New Roman" panose="02020603050405020304" pitchFamily="18" charset="0"/>
              </a:rPr>
              <a:t>Furthermore, the company will actively expand its operating footprint and focusing on the rugged notebook market. We aim to maintain a 20-30% annual growth of revenue for the next five years continue.</a:t>
            </a:r>
          </a:p>
          <a:p>
            <a:pPr marL="0" marR="0">
              <a:spcBef>
                <a:spcPts val="0"/>
              </a:spcBef>
              <a:spcAft>
                <a:spcPts val="0"/>
              </a:spcAft>
            </a:pPr>
            <a:endParaRPr lang="en-US" sz="1800" kern="100" dirty="0">
              <a:effectLst/>
              <a:latin typeface="Cambria" panose="02040503050406030204" pitchFamily="18" charset="0"/>
              <a:ea typeface="PMingLiU" panose="02020500000000000000" pitchFamily="18" charset="-120"/>
              <a:cs typeface="Times New Roman" panose="02020603050405020304" pitchFamily="18" charset="0"/>
            </a:endParaRPr>
          </a:p>
          <a:p>
            <a:pPr marL="0" marR="0">
              <a:spcBef>
                <a:spcPts val="0"/>
              </a:spcBef>
              <a:spcAft>
                <a:spcPts val="0"/>
              </a:spcAft>
            </a:pPr>
            <a:r>
              <a:rPr lang="en-US" sz="1800" kern="100" dirty="0">
                <a:effectLst/>
                <a:latin typeface="Calibri" panose="020F0502020204030204" pitchFamily="34" charset="0"/>
                <a:ea typeface="PMingLiU" panose="02020500000000000000" pitchFamily="18" charset="-120"/>
                <a:cs typeface="Times New Roman" panose="02020603050405020304" pitchFamily="18" charset="0"/>
              </a:rPr>
              <a:t>2021: Target to keep gross margin at 34% at least, factoring in: </a:t>
            </a:r>
          </a:p>
          <a:p>
            <a:pPr marL="0" marR="0">
              <a:spcBef>
                <a:spcPts val="0"/>
              </a:spcBef>
              <a:spcAft>
                <a:spcPts val="0"/>
              </a:spcAft>
            </a:pPr>
            <a:r>
              <a:rPr lang="en-US" sz="1800" kern="100" dirty="0">
                <a:effectLst/>
                <a:latin typeface="Calibri" panose="020F0502020204030204" pitchFamily="34" charset="0"/>
                <a:ea typeface="PMingLiU" panose="02020500000000000000" pitchFamily="18" charset="-120"/>
                <a:cs typeface="Times New Roman" panose="02020603050405020304" pitchFamily="18" charset="0"/>
              </a:rPr>
              <a:t>Strong topline growth on a large scale, in combination with improved production efficiency . </a:t>
            </a:r>
          </a:p>
          <a:p>
            <a:pPr marL="0" marR="0">
              <a:spcBef>
                <a:spcPts val="0"/>
              </a:spcBef>
              <a:spcAft>
                <a:spcPts val="0"/>
              </a:spcAft>
            </a:pPr>
            <a:r>
              <a:rPr lang="en-US" sz="1800" kern="100" dirty="0">
                <a:effectLst/>
                <a:latin typeface="Calibri" panose="020F0502020204030204" pitchFamily="34" charset="0"/>
                <a:ea typeface="PMingLiU" panose="02020500000000000000" pitchFamily="18" charset="-120"/>
                <a:cs typeface="Times New Roman" panose="02020603050405020304" pitchFamily="18" charset="0"/>
              </a:rPr>
              <a:t>Supply chain remains tight due to structural changes in customers’ inventory policies</a:t>
            </a:r>
          </a:p>
          <a:p>
            <a:pPr marL="0" marR="0">
              <a:spcBef>
                <a:spcPts val="0"/>
              </a:spcBef>
              <a:spcAft>
                <a:spcPts val="0"/>
              </a:spcAft>
            </a:pPr>
            <a:endParaRPr lang="en-US" sz="1800" kern="100" dirty="0">
              <a:effectLst/>
              <a:latin typeface="Calibri" panose="020F0502020204030204" pitchFamily="34" charset="0"/>
              <a:ea typeface="PMingLiU" panose="02020500000000000000" pitchFamily="18" charset="-120"/>
              <a:cs typeface="Times New Roman" panose="02020603050405020304" pitchFamily="18" charset="0"/>
            </a:endParaRPr>
          </a:p>
          <a:p>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19</a:t>
            </a:fld>
            <a:endParaRPr lang="en-US"/>
          </a:p>
        </p:txBody>
      </p:sp>
    </p:spTree>
    <p:extLst>
      <p:ext uri="{BB962C8B-B14F-4D97-AF65-F5344CB8AC3E}">
        <p14:creationId xmlns:p14="http://schemas.microsoft.com/office/powerpoint/2010/main" val="36684201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5F8726-EB21-47B3-A6F4-32D2125B9555}" type="slidenum">
              <a:rPr lang="en-US" smtClean="0"/>
              <a:t>22</a:t>
            </a:fld>
            <a:endParaRPr lang="en-US" dirty="0"/>
          </a:p>
        </p:txBody>
      </p:sp>
    </p:spTree>
    <p:extLst>
      <p:ext uri="{BB962C8B-B14F-4D97-AF65-F5344CB8AC3E}">
        <p14:creationId xmlns:p14="http://schemas.microsoft.com/office/powerpoint/2010/main" val="18214199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2</a:t>
            </a:fld>
            <a:endParaRPr lang="en-US" dirty="0"/>
          </a:p>
        </p:txBody>
      </p:sp>
    </p:spTree>
    <p:extLst>
      <p:ext uri="{BB962C8B-B14F-4D97-AF65-F5344CB8AC3E}">
        <p14:creationId xmlns:p14="http://schemas.microsoft.com/office/powerpoint/2010/main" val="3445191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en-US" altLang="zh-TW" dirty="0"/>
              <a:t>Financial performance:</a:t>
            </a:r>
          </a:p>
          <a:p>
            <a:r>
              <a:rPr kumimoji="1" lang="en-US" altLang="zh-TW" dirty="0"/>
              <a:t>• Revenue has gradually grown since Q2 2020.</a:t>
            </a:r>
          </a:p>
          <a:p>
            <a:r>
              <a:rPr kumimoji="1" lang="en-US" altLang="zh-TW" dirty="0"/>
              <a:t>• The gross margin is between 32%-38%.</a:t>
            </a:r>
          </a:p>
          <a:p>
            <a:r>
              <a:rPr kumimoji="1" lang="en-US" altLang="zh-TW" dirty="0"/>
              <a:t>•The EPS is 1.33 </a:t>
            </a:r>
            <a:r>
              <a:rPr kumimoji="1" lang="en-US" altLang="zh-TW" dirty="0" err="1"/>
              <a:t>dollarreached</a:t>
            </a:r>
            <a:r>
              <a:rPr kumimoji="1" lang="en-US" altLang="zh-TW" dirty="0"/>
              <a:t> a record high.</a:t>
            </a:r>
          </a:p>
          <a:p>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23</a:t>
            </a:fld>
            <a:endParaRPr lang="en-US"/>
          </a:p>
        </p:txBody>
      </p:sp>
    </p:spTree>
    <p:extLst>
      <p:ext uri="{BB962C8B-B14F-4D97-AF65-F5344CB8AC3E}">
        <p14:creationId xmlns:p14="http://schemas.microsoft.com/office/powerpoint/2010/main" val="32534433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en-US" altLang="zh-TW" dirty="0"/>
              <a:t>Return on Equity – ROE </a:t>
            </a:r>
          </a:p>
          <a:p>
            <a:r>
              <a:rPr kumimoji="1" lang="en-US" altLang="zh-TW" dirty="0"/>
              <a:t>The ROE increased from 10.9% to 17.5% in the second quarter. </a:t>
            </a:r>
          </a:p>
          <a:p>
            <a:endParaRPr kumimoji="1" lang="en-US" altLang="zh-TW" dirty="0"/>
          </a:p>
          <a:p>
            <a:r>
              <a:rPr kumimoji="1" lang="en-US" altLang="zh-TW" dirty="0"/>
              <a:t>Highest in record for Net Margin , Net Revenue and ROE </a:t>
            </a:r>
          </a:p>
          <a:p>
            <a:endParaRPr kumimoji="1" lang="en-US" altLang="zh-TW" dirty="0"/>
          </a:p>
          <a:p>
            <a:r>
              <a:rPr kumimoji="1" lang="en-US" altLang="zh-TW" dirty="0"/>
              <a:t>EPS – 18 % for </a:t>
            </a:r>
            <a:r>
              <a:rPr kumimoji="1" lang="en-US" altLang="zh-TW" dirty="0" err="1"/>
              <a:t>QoQ</a:t>
            </a:r>
            <a:r>
              <a:rPr kumimoji="1" lang="en-US" altLang="zh-TW" dirty="0"/>
              <a:t> , and 66 % YoY</a:t>
            </a:r>
            <a:endParaRPr kumimoji="1" lang="zh-TW" altLang="en-US" dirty="0"/>
          </a:p>
          <a:p>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24</a:t>
            </a:fld>
            <a:endParaRPr lang="en-US"/>
          </a:p>
        </p:txBody>
      </p:sp>
    </p:spTree>
    <p:extLst>
      <p:ext uri="{BB962C8B-B14F-4D97-AF65-F5344CB8AC3E}">
        <p14:creationId xmlns:p14="http://schemas.microsoft.com/office/powerpoint/2010/main" val="13532403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sz="1800" dirty="0">
                <a:effectLst/>
                <a:latin typeface="Cambria" panose="02040503050406030204" pitchFamily="18" charset="0"/>
                <a:ea typeface="PMingLiU" panose="02020500000000000000" pitchFamily="18" charset="-120"/>
                <a:cs typeface="Times New Roman" panose="02020603050405020304" pitchFamily="18" charset="0"/>
              </a:rPr>
              <a:t>In the first half of the year, consolidated the revenue was $1.196 billion dollar by increase of 66% YoY. The gross margin was 34.3% and the operating profit margin was 17.7% which was the highest point in the same period over the past five years. </a:t>
            </a:r>
            <a:br>
              <a:rPr lang="en-US" sz="1800" dirty="0">
                <a:effectLst/>
                <a:latin typeface="Cambria" panose="02040503050406030204" pitchFamily="18" charset="0"/>
                <a:ea typeface="PMingLiU" panose="02020500000000000000" pitchFamily="18" charset="-120"/>
                <a:cs typeface="Times New Roman" panose="02020603050405020304" pitchFamily="18" charset="0"/>
              </a:rPr>
            </a:br>
            <a:r>
              <a:rPr lang="en-US" sz="1800" dirty="0">
                <a:effectLst/>
                <a:latin typeface="Cambria" panose="02040503050406030204" pitchFamily="18" charset="0"/>
                <a:ea typeface="PMingLiU" panose="02020500000000000000" pitchFamily="18" charset="-120"/>
                <a:cs typeface="Times New Roman" panose="02020603050405020304" pitchFamily="18" charset="0"/>
              </a:rPr>
              <a:t>After-tax net profit was 178 million dollars, increased by 62% YoY also reached a new high by the same period. </a:t>
            </a:r>
            <a:br>
              <a:rPr lang="en-US" sz="1800" dirty="0">
                <a:effectLst/>
                <a:latin typeface="Cambria" panose="02040503050406030204" pitchFamily="18" charset="0"/>
                <a:ea typeface="PMingLiU" panose="02020500000000000000" pitchFamily="18" charset="-120"/>
                <a:cs typeface="Times New Roman" panose="02020603050405020304" pitchFamily="18" charset="0"/>
              </a:rPr>
            </a:br>
            <a:r>
              <a:rPr lang="en-US" sz="1800" dirty="0">
                <a:effectLst/>
                <a:latin typeface="Cambria" panose="02040503050406030204" pitchFamily="18" charset="0"/>
                <a:ea typeface="PMingLiU" panose="02020500000000000000" pitchFamily="18" charset="-120"/>
                <a:cs typeface="Times New Roman" panose="02020603050405020304" pitchFamily="18" charset="0"/>
              </a:rPr>
              <a:t>The EPS was 2.46 dollars and that is the highest point in the same period over the past 11 years.</a:t>
            </a:r>
            <a:br>
              <a:rPr lang="en-US" sz="1800" dirty="0">
                <a:effectLst/>
                <a:latin typeface="Cambria" panose="02040503050406030204" pitchFamily="18" charset="0"/>
                <a:ea typeface="PMingLiU" panose="02020500000000000000" pitchFamily="18" charset="-120"/>
                <a:cs typeface="Times New Roman" panose="02020603050405020304" pitchFamily="18" charset="0"/>
              </a:rPr>
            </a:br>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25</a:t>
            </a:fld>
            <a:endParaRPr lang="en-US"/>
          </a:p>
        </p:txBody>
      </p:sp>
    </p:spTree>
    <p:extLst>
      <p:ext uri="{BB962C8B-B14F-4D97-AF65-F5344CB8AC3E}">
        <p14:creationId xmlns:p14="http://schemas.microsoft.com/office/powerpoint/2010/main" val="21774261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Net cash to Equity</a:t>
            </a:r>
          </a:p>
        </p:txBody>
      </p:sp>
      <p:sp>
        <p:nvSpPr>
          <p:cNvPr id="4" name="Slide Number Placeholder 3"/>
          <p:cNvSpPr>
            <a:spLocks noGrp="1"/>
          </p:cNvSpPr>
          <p:nvPr>
            <p:ph type="sldNum" sz="quarter" idx="5"/>
          </p:nvPr>
        </p:nvSpPr>
        <p:spPr/>
        <p:txBody>
          <a:bodyPr/>
          <a:lstStyle/>
          <a:p>
            <a:fld id="{545F8726-EB21-47B3-A6F4-32D2125B9555}" type="slidenum">
              <a:rPr lang="en-US" smtClean="0"/>
              <a:t>26</a:t>
            </a:fld>
            <a:endParaRPr lang="en-US" dirty="0"/>
          </a:p>
        </p:txBody>
      </p:sp>
    </p:spTree>
    <p:extLst>
      <p:ext uri="{BB962C8B-B14F-4D97-AF65-F5344CB8AC3E}">
        <p14:creationId xmlns:p14="http://schemas.microsoft.com/office/powerpoint/2010/main" val="17550829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Cambria" panose="02040503050406030204" pitchFamily="18" charset="0"/>
                <a:ea typeface="PMingLiU" panose="02020500000000000000" pitchFamily="18" charset="-120"/>
                <a:cs typeface="Times New Roman" panose="02020603050405020304" pitchFamily="18" charset="0"/>
              </a:rPr>
              <a:t>We have high dividend policy of 90%~100%.</a:t>
            </a:r>
            <a:br>
              <a:rPr lang="en-US" sz="1800" kern="100" dirty="0">
                <a:effectLst/>
                <a:latin typeface="Cambria" panose="02040503050406030204" pitchFamily="18" charset="0"/>
                <a:ea typeface="PMingLiU" panose="02020500000000000000" pitchFamily="18" charset="-120"/>
                <a:cs typeface="Times New Roman" panose="02020603050405020304" pitchFamily="18" charset="0"/>
              </a:rPr>
            </a:br>
            <a:r>
              <a:rPr lang="en-US" sz="1800" kern="100" dirty="0">
                <a:effectLst/>
                <a:latin typeface="Cambria" panose="02040503050406030204" pitchFamily="18" charset="0"/>
                <a:ea typeface="PMingLiU" panose="02020500000000000000" pitchFamily="18" charset="-120"/>
                <a:cs typeface="Times New Roman" panose="02020603050405020304" pitchFamily="18" charset="0"/>
              </a:rPr>
              <a:t>$4 dollars cash dividend will be distributed this </a:t>
            </a:r>
            <a:r>
              <a:rPr lang="en-US" sz="1800" kern="100" dirty="0" err="1">
                <a:effectLst/>
                <a:latin typeface="Cambria" panose="02040503050406030204" pitchFamily="18" charset="0"/>
                <a:ea typeface="PMingLiU" panose="02020500000000000000" pitchFamily="18" charset="-120"/>
                <a:cs typeface="Times New Roman" panose="02020603050405020304" pitchFamily="18" charset="0"/>
              </a:rPr>
              <a:t>year;the</a:t>
            </a:r>
            <a:r>
              <a:rPr lang="en-US" sz="1800" kern="100" dirty="0">
                <a:effectLst/>
                <a:latin typeface="Cambria" panose="02040503050406030204" pitchFamily="18" charset="0"/>
                <a:ea typeface="PMingLiU" panose="02020500000000000000" pitchFamily="18" charset="-120"/>
                <a:cs typeface="Times New Roman" panose="02020603050405020304" pitchFamily="18" charset="0"/>
              </a:rPr>
              <a:t> dividend payout rate is 113%.</a:t>
            </a:r>
            <a:endParaRPr lang="en-US" sz="1800" kern="100" dirty="0">
              <a:effectLst/>
              <a:latin typeface="Calibri" panose="020F0502020204030204" pitchFamily="34" charset="0"/>
              <a:ea typeface="PMingLiU" panose="02020500000000000000" pitchFamily="18" charset="-12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545F8726-EB21-47B3-A6F4-32D2125B9555}" type="slidenum">
              <a:rPr lang="en-US" smtClean="0"/>
              <a:t>30</a:t>
            </a:fld>
            <a:endParaRPr lang="en-US" dirty="0"/>
          </a:p>
        </p:txBody>
      </p:sp>
    </p:spTree>
    <p:extLst>
      <p:ext uri="{BB962C8B-B14F-4D97-AF65-F5344CB8AC3E}">
        <p14:creationId xmlns:p14="http://schemas.microsoft.com/office/powerpoint/2010/main" val="3511499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Cambria" panose="02040503050406030204" pitchFamily="18" charset="0"/>
                <a:ea typeface="PMingLiU" panose="02020500000000000000" pitchFamily="18" charset="-120"/>
                <a:cs typeface="Times New Roman" panose="02020603050405020304" pitchFamily="18" charset="0"/>
              </a:rPr>
              <a:t>Operational Vision: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Cambria" panose="02040503050406030204" pitchFamily="18" charset="0"/>
                <a:ea typeface="PMingLiU" panose="02020500000000000000" pitchFamily="18" charset="-120"/>
                <a:cs typeface="Times New Roman" panose="02020603050405020304" pitchFamily="18" charset="0"/>
              </a:rPr>
              <a:t>We continue to have very strong growth momentum for 2021 in the Automotive and Warehouse logistics with huge orders from Daimler and Honeywell, and we have begun to produced in large quantities Medtronic's medical tablets in Q1 2022, that’s for the healthcare industry.</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kern="100" dirty="0">
                <a:effectLst/>
                <a:latin typeface="Cambria" panose="02040503050406030204" pitchFamily="18" charset="0"/>
                <a:ea typeface="PMingLiU" panose="02020500000000000000" pitchFamily="18" charset="-120"/>
                <a:cs typeface="Times New Roman" panose="02020603050405020304" pitchFamily="18" charset="0"/>
              </a:rPr>
            </a:br>
            <a:r>
              <a:rPr lang="en-US" sz="1200" kern="100" dirty="0">
                <a:effectLst/>
                <a:latin typeface="Cambria" panose="02040503050406030204" pitchFamily="18" charset="0"/>
                <a:ea typeface="PMingLiU" panose="02020500000000000000" pitchFamily="18" charset="-120"/>
                <a:cs typeface="Times New Roman" panose="02020603050405020304" pitchFamily="18" charset="0"/>
              </a:rPr>
              <a:t>Our four majority orders, including DAIMLER car diagnostics tablet, the warehouse tablet, medical coma index tablet and BOSCH car diagnostics inspection tablet.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Cambria" panose="02040503050406030204" pitchFamily="18" charset="0"/>
                <a:ea typeface="PMingLiU" panose="02020500000000000000" pitchFamily="18" charset="-120"/>
                <a:cs typeface="Times New Roman" panose="02020603050405020304" pitchFamily="18" charset="0"/>
              </a:rPr>
              <a:t>Besides we are about to launch a new product , the rugged laptop , Defense , public safety and automotive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00" dirty="0">
              <a:effectLst/>
              <a:latin typeface="Cambria" panose="02040503050406030204" pitchFamily="18" charset="0"/>
              <a:ea typeface="PMingLiU" panose="02020500000000000000" pitchFamily="18"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Cambria" panose="02040503050406030204" pitchFamily="18" charset="0"/>
                <a:ea typeface="PMingLiU" panose="02020500000000000000" pitchFamily="18" charset="-120"/>
                <a:cs typeface="Times New Roman" panose="02020603050405020304" pitchFamily="18" charset="0"/>
              </a:rPr>
              <a:t>We have a very positive outlook with confidence in delivering stable growth and profits for the next 5 years.</a:t>
            </a:r>
            <a:endParaRPr lang="en-US" sz="1200" kern="100" dirty="0">
              <a:effectLst/>
              <a:latin typeface="Calibri" panose="020F0502020204030204" pitchFamily="34" charset="0"/>
              <a:ea typeface="PMingLiU" panose="02020500000000000000" pitchFamily="18" charset="-120"/>
              <a:cs typeface="Times New Roman" panose="02020603050405020304" pitchFamily="18" charset="0"/>
            </a:endParaRPr>
          </a:p>
          <a:p>
            <a:endParaRPr kumimoji="1" lang="zh-TW" altLang="en-US" dirty="0"/>
          </a:p>
          <a:p>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3</a:t>
            </a:fld>
            <a:endParaRPr lang="en-US"/>
          </a:p>
        </p:txBody>
      </p:sp>
    </p:spTree>
    <p:extLst>
      <p:ext uri="{BB962C8B-B14F-4D97-AF65-F5344CB8AC3E}">
        <p14:creationId xmlns:p14="http://schemas.microsoft.com/office/powerpoint/2010/main" val="24512417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4</a:t>
            </a:fld>
            <a:endParaRPr lang="en-US" dirty="0"/>
          </a:p>
        </p:txBody>
      </p:sp>
    </p:spTree>
    <p:extLst>
      <p:ext uri="{BB962C8B-B14F-4D97-AF65-F5344CB8AC3E}">
        <p14:creationId xmlns:p14="http://schemas.microsoft.com/office/powerpoint/2010/main" val="13228859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5</a:t>
            </a:fld>
            <a:endParaRPr lang="en-US" dirty="0"/>
          </a:p>
        </p:txBody>
      </p:sp>
    </p:spTree>
    <p:extLst>
      <p:ext uri="{BB962C8B-B14F-4D97-AF65-F5344CB8AC3E}">
        <p14:creationId xmlns:p14="http://schemas.microsoft.com/office/powerpoint/2010/main" val="37760265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a:t>Enterprise Mobility is an approach to work in which employees can do their jobs from anywhere using a variety of devices and applications. </a:t>
            </a:r>
          </a:p>
          <a:p>
            <a:pPr marL="228600" indent="-228600">
              <a:buFont typeface="+mj-lt"/>
              <a:buAutoNum type="arabicPeriod"/>
            </a:pPr>
            <a:r>
              <a:rPr lang="en-US" dirty="0"/>
              <a:t>Commonly refers to the use of mobile devices, such as smartphones and tablets. </a:t>
            </a:r>
          </a:p>
          <a:p>
            <a:pPr marL="228600" indent="-228600">
              <a:buFont typeface="+mj-lt"/>
              <a:buAutoNum type="arabicPeriod"/>
            </a:pPr>
            <a:r>
              <a:rPr lang="en-US" dirty="0"/>
              <a:t>Early adaptors of Enterprise Mobility in the industrial space are the Utilities, Mining, Oil &amp; Gas, and Field Service industries due to their widely dispersed workforce. Rugged tablets have become indispensable due to their portability. </a:t>
            </a:r>
          </a:p>
          <a:p>
            <a:pPr marL="228600" indent="-228600">
              <a:buFont typeface="+mj-lt"/>
              <a:buAutoNum type="arabicPeriod"/>
            </a:pPr>
            <a:r>
              <a:rPr lang="en-US" dirty="0"/>
              <a:t>As the smart manufacturing transformation takes hold, more and more manufacturing companies are using rugged tablets for enhanced mobility on the production line, as well as in warehouses and service centers.</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545F8726-EB21-47B3-A6F4-32D2125B9555}" type="slidenum">
              <a:rPr lang="en-US" smtClean="0"/>
              <a:t>6</a:t>
            </a:fld>
            <a:endParaRPr lang="en-US" dirty="0"/>
          </a:p>
        </p:txBody>
      </p:sp>
    </p:spTree>
    <p:extLst>
      <p:ext uri="{BB962C8B-B14F-4D97-AF65-F5344CB8AC3E}">
        <p14:creationId xmlns:p14="http://schemas.microsoft.com/office/powerpoint/2010/main" val="30399579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7</a:t>
            </a:fld>
            <a:endParaRPr lang="en-US" dirty="0"/>
          </a:p>
        </p:txBody>
      </p:sp>
    </p:spTree>
    <p:extLst>
      <p:ext uri="{BB962C8B-B14F-4D97-AF65-F5344CB8AC3E}">
        <p14:creationId xmlns:p14="http://schemas.microsoft.com/office/powerpoint/2010/main" val="15088866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a:spcBef>
                <a:spcPts val="0"/>
              </a:spcBef>
              <a:spcAft>
                <a:spcPts val="0"/>
              </a:spcAft>
            </a:pPr>
            <a:r>
              <a:rPr lang="en-US" sz="1200" kern="100" dirty="0">
                <a:effectLst/>
                <a:latin typeface="Cambria" panose="02040503050406030204" pitchFamily="18" charset="0"/>
                <a:ea typeface="PMingLiU" panose="02020500000000000000" pitchFamily="18" charset="-120"/>
                <a:cs typeface="Times New Roman" panose="02020603050405020304" pitchFamily="18" charset="0"/>
              </a:rPr>
              <a:t>Due to the impact of the COVID19 pandemic, companies have increasingly higher demand for mobility devices. More and more manufacturing industries are using rugged tablet computers to meet the needs of production lines such as warehousing and logistics.</a:t>
            </a:r>
            <a:endParaRPr lang="en-US" sz="1200" kern="100" dirty="0">
              <a:effectLst/>
              <a:latin typeface="Calibri" panose="020F0502020204030204" pitchFamily="34" charset="0"/>
              <a:ea typeface="PMingLiU" panose="02020500000000000000" pitchFamily="18" charset="-120"/>
              <a:cs typeface="Times New Roman" panose="02020603050405020304" pitchFamily="18" charset="0"/>
            </a:endParaRPr>
          </a:p>
          <a:p>
            <a:pPr marL="0" marR="0">
              <a:spcBef>
                <a:spcPts val="0"/>
              </a:spcBef>
              <a:spcAft>
                <a:spcPts val="0"/>
              </a:spcAft>
            </a:pPr>
            <a:r>
              <a:rPr lang="en-US" sz="1200" kern="100" dirty="0">
                <a:effectLst/>
                <a:latin typeface="Cambria" panose="02040503050406030204" pitchFamily="18" charset="0"/>
                <a:ea typeface="PMingLiU" panose="02020500000000000000" pitchFamily="18" charset="-120"/>
                <a:cs typeface="Times New Roman" panose="02020603050405020304" pitchFamily="18" charset="0"/>
              </a:rPr>
              <a:t>Rugged devices including displays, tablets, laptops, and PDAs. The global rugged display market is about 7.5 billion U.S. dollars, with an annual growth rate of 6-7%. </a:t>
            </a:r>
          </a:p>
          <a:p>
            <a:pPr marL="0" marR="0">
              <a:spcBef>
                <a:spcPts val="0"/>
              </a:spcBef>
              <a:spcAft>
                <a:spcPts val="0"/>
              </a:spcAft>
            </a:pPr>
            <a:r>
              <a:rPr lang="en-US" sz="1200" kern="100" dirty="0">
                <a:effectLst/>
                <a:latin typeface="Cambria" panose="02040503050406030204" pitchFamily="18" charset="0"/>
                <a:ea typeface="PMingLiU" panose="02020500000000000000" pitchFamily="18" charset="-120"/>
                <a:cs typeface="Times New Roman" panose="02020603050405020304" pitchFamily="18" charset="0"/>
              </a:rPr>
              <a:t>Within the industrial space, the Enterprise Mobility transformation is causing a demand shift towards rugged tablet and rugged Laptop, from traditional desktop PCs .</a:t>
            </a:r>
          </a:p>
          <a:p>
            <a:pPr marL="0" marR="0">
              <a:spcBef>
                <a:spcPts val="0"/>
              </a:spcBef>
              <a:spcAft>
                <a:spcPts val="0"/>
              </a:spcAft>
            </a:pPr>
            <a:endParaRPr lang="en-US" sz="1200" kern="100" dirty="0">
              <a:effectLst/>
              <a:latin typeface="Cambria" panose="02040503050406030204" pitchFamily="18" charset="0"/>
              <a:ea typeface="PMingLiU" panose="02020500000000000000" pitchFamily="18" charset="-120"/>
              <a:cs typeface="Times New Roman" panose="02020603050405020304" pitchFamily="18" charset="0"/>
            </a:endParaRPr>
          </a:p>
          <a:p>
            <a:pPr marL="0" marR="0">
              <a:spcBef>
                <a:spcPts val="0"/>
              </a:spcBef>
              <a:spcAft>
                <a:spcPts val="0"/>
              </a:spcAft>
            </a:pPr>
            <a:r>
              <a:rPr lang="en-US" sz="1200" kern="100" dirty="0">
                <a:effectLst/>
                <a:latin typeface="Cambria" panose="02040503050406030204" pitchFamily="18" charset="0"/>
                <a:ea typeface="PMingLiU" panose="02020500000000000000" pitchFamily="18" charset="-120"/>
                <a:cs typeface="Times New Roman" panose="02020603050405020304" pitchFamily="18" charset="0"/>
              </a:rPr>
              <a:t>Winmate expects double-digit YoY growth within the rugged tablet and rugged notebook segment and its market size could double in 5 years. </a:t>
            </a:r>
            <a:endParaRPr lang="en-US" sz="1200" kern="100" dirty="0">
              <a:effectLst/>
              <a:latin typeface="Calibri" panose="020F0502020204030204" pitchFamily="34" charset="0"/>
              <a:ea typeface="PMingLiU" panose="02020500000000000000" pitchFamily="18" charset="-120"/>
              <a:cs typeface="Times New Roman" panose="02020603050405020304" pitchFamily="18" charset="0"/>
            </a:endParaRPr>
          </a:p>
          <a:p>
            <a:endParaRPr kumimoji="1" lang="zh-TW" altLang="en-US" dirty="0"/>
          </a:p>
          <a:p>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8</a:t>
            </a:fld>
            <a:endParaRPr lang="en-US" dirty="0"/>
          </a:p>
        </p:txBody>
      </p:sp>
    </p:spTree>
    <p:extLst>
      <p:ext uri="{BB962C8B-B14F-4D97-AF65-F5344CB8AC3E}">
        <p14:creationId xmlns:p14="http://schemas.microsoft.com/office/powerpoint/2010/main" val="26865103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171450" indent="-171450">
              <a:buFont typeface="Arial" panose="020B0604020202020204" pitchFamily="34" charset="0"/>
              <a:buChar char="•"/>
            </a:pPr>
            <a:r>
              <a:rPr kumimoji="1" lang="en-US" altLang="zh-TW" dirty="0"/>
              <a:t>Winmate expects double-digit YoY growth within the rugged tablet segment and its market size could double in 5 years;</a:t>
            </a:r>
          </a:p>
          <a:p>
            <a:pPr marL="171450" indent="-171450">
              <a:buFont typeface="Arial" panose="020B0604020202020204" pitchFamily="34" charset="0"/>
              <a:buChar char="•"/>
            </a:pPr>
            <a:r>
              <a:rPr kumimoji="1" lang="en-US" altLang="zh-TW" dirty="0"/>
              <a:t>Winmate believes that its overall sales can grow at around 20-30% per year on the back of the Enterprise Mobility Transformation and market share gain versus industry peers</a:t>
            </a:r>
          </a:p>
          <a:p>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9</a:t>
            </a:fld>
            <a:endParaRPr lang="en-US" dirty="0"/>
          </a:p>
        </p:txBody>
      </p:sp>
    </p:spTree>
    <p:extLst>
      <p:ext uri="{BB962C8B-B14F-4D97-AF65-F5344CB8AC3E}">
        <p14:creationId xmlns:p14="http://schemas.microsoft.com/office/powerpoint/2010/main" val="14179609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60AF611-3586-482E-9AF6-5FC2B10AB939}"/>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endParaRPr lang="en-US"/>
          </a:p>
        </p:txBody>
      </p:sp>
      <p:sp>
        <p:nvSpPr>
          <p:cNvPr id="3" name="副標題 2">
            <a:extLst>
              <a:ext uri="{FF2B5EF4-FFF2-40B4-BE49-F238E27FC236}">
                <a16:creationId xmlns:a16="http://schemas.microsoft.com/office/drawing/2014/main" id="{A574D54F-92C0-401B-B155-9C04CD8C21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endParaRPr lang="en-US"/>
          </a:p>
        </p:txBody>
      </p:sp>
      <p:sp>
        <p:nvSpPr>
          <p:cNvPr id="4" name="日期版面配置區 3">
            <a:extLst>
              <a:ext uri="{FF2B5EF4-FFF2-40B4-BE49-F238E27FC236}">
                <a16:creationId xmlns:a16="http://schemas.microsoft.com/office/drawing/2014/main" id="{74ED7EB3-49BD-4AD6-BD68-D4E519682C14}"/>
              </a:ext>
            </a:extLst>
          </p:cNvPr>
          <p:cNvSpPr>
            <a:spLocks noGrp="1"/>
          </p:cNvSpPr>
          <p:nvPr>
            <p:ph type="dt" sz="half" idx="10"/>
          </p:nvPr>
        </p:nvSpPr>
        <p:spPr/>
        <p:txBody>
          <a:bodyPr/>
          <a:lstStyle/>
          <a:p>
            <a:fld id="{BC69F192-F661-4991-9654-293489367CBC}" type="datetimeFigureOut">
              <a:rPr lang="en-US" smtClean="0"/>
              <a:t>9/23/2021</a:t>
            </a:fld>
            <a:endParaRPr lang="en-US" dirty="0"/>
          </a:p>
        </p:txBody>
      </p:sp>
      <p:sp>
        <p:nvSpPr>
          <p:cNvPr id="5" name="頁尾版面配置區 4">
            <a:extLst>
              <a:ext uri="{FF2B5EF4-FFF2-40B4-BE49-F238E27FC236}">
                <a16:creationId xmlns:a16="http://schemas.microsoft.com/office/drawing/2014/main" id="{DEA49240-860B-4219-9E25-81EA838FD0AB}"/>
              </a:ext>
            </a:extLst>
          </p:cNvPr>
          <p:cNvSpPr>
            <a:spLocks noGrp="1"/>
          </p:cNvSpPr>
          <p:nvPr>
            <p:ph type="ftr" sz="quarter" idx="11"/>
          </p:nvPr>
        </p:nvSpPr>
        <p:spPr/>
        <p:txBody>
          <a:bodyPr/>
          <a:lstStyle/>
          <a:p>
            <a:endParaRPr lang="en-US" dirty="0"/>
          </a:p>
        </p:txBody>
      </p:sp>
      <p:sp>
        <p:nvSpPr>
          <p:cNvPr id="6" name="投影片編號版面配置區 5">
            <a:extLst>
              <a:ext uri="{FF2B5EF4-FFF2-40B4-BE49-F238E27FC236}">
                <a16:creationId xmlns:a16="http://schemas.microsoft.com/office/drawing/2014/main" id="{675CF52D-FE17-463A-845B-34E828C4992A}"/>
              </a:ext>
            </a:extLst>
          </p:cNvPr>
          <p:cNvSpPr>
            <a:spLocks noGrp="1"/>
          </p:cNvSpPr>
          <p:nvPr>
            <p:ph type="sldNum" sz="quarter" idx="12"/>
          </p:nvPr>
        </p:nvSpPr>
        <p:spPr/>
        <p:txBody>
          <a:bodyPr/>
          <a:lstStyle/>
          <a:p>
            <a:fld id="{8063A028-35B0-4893-9562-CE93217851D0}" type="slidenum">
              <a:rPr lang="en-US" smtClean="0"/>
              <a:t>‹#›</a:t>
            </a:fld>
            <a:endParaRPr lang="en-US" dirty="0"/>
          </a:p>
        </p:txBody>
      </p:sp>
    </p:spTree>
    <p:extLst>
      <p:ext uri="{BB962C8B-B14F-4D97-AF65-F5344CB8AC3E}">
        <p14:creationId xmlns:p14="http://schemas.microsoft.com/office/powerpoint/2010/main" val="23583941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3827686-4D9E-46F3-9B0D-79423B8E7BC2}"/>
              </a:ext>
            </a:extLst>
          </p:cNvPr>
          <p:cNvSpPr>
            <a:spLocks noGrp="1"/>
          </p:cNvSpPr>
          <p:nvPr>
            <p:ph type="title"/>
          </p:nvPr>
        </p:nvSpPr>
        <p:spPr/>
        <p:txBody>
          <a:bodyPr/>
          <a:lstStyle/>
          <a:p>
            <a:r>
              <a:rPr lang="zh-TW" altLang="en-US"/>
              <a:t>按一下以編輯母片標題樣式</a:t>
            </a:r>
            <a:endParaRPr lang="en-US"/>
          </a:p>
        </p:txBody>
      </p:sp>
      <p:sp>
        <p:nvSpPr>
          <p:cNvPr id="3" name="直排文字版面配置區 2">
            <a:extLst>
              <a:ext uri="{FF2B5EF4-FFF2-40B4-BE49-F238E27FC236}">
                <a16:creationId xmlns:a16="http://schemas.microsoft.com/office/drawing/2014/main" id="{5883A767-E794-4C1C-AFE0-F9ABF2EF9649}"/>
              </a:ext>
            </a:extLst>
          </p:cNvPr>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a:extLst>
              <a:ext uri="{FF2B5EF4-FFF2-40B4-BE49-F238E27FC236}">
                <a16:creationId xmlns:a16="http://schemas.microsoft.com/office/drawing/2014/main" id="{10FC6547-9909-4AD5-BB4E-722A479573DB}"/>
              </a:ext>
            </a:extLst>
          </p:cNvPr>
          <p:cNvSpPr>
            <a:spLocks noGrp="1"/>
          </p:cNvSpPr>
          <p:nvPr>
            <p:ph type="dt" sz="half" idx="10"/>
          </p:nvPr>
        </p:nvSpPr>
        <p:spPr/>
        <p:txBody>
          <a:bodyPr/>
          <a:lstStyle/>
          <a:p>
            <a:fld id="{BC69F192-F661-4991-9654-293489367CBC}" type="datetimeFigureOut">
              <a:rPr lang="en-US" smtClean="0"/>
              <a:t>9/23/2021</a:t>
            </a:fld>
            <a:endParaRPr lang="en-US" dirty="0"/>
          </a:p>
        </p:txBody>
      </p:sp>
      <p:sp>
        <p:nvSpPr>
          <p:cNvPr id="5" name="頁尾版面配置區 4">
            <a:extLst>
              <a:ext uri="{FF2B5EF4-FFF2-40B4-BE49-F238E27FC236}">
                <a16:creationId xmlns:a16="http://schemas.microsoft.com/office/drawing/2014/main" id="{5AFEFE8E-B5BB-4595-8B90-D01FB552C584}"/>
              </a:ext>
            </a:extLst>
          </p:cNvPr>
          <p:cNvSpPr>
            <a:spLocks noGrp="1"/>
          </p:cNvSpPr>
          <p:nvPr>
            <p:ph type="ftr" sz="quarter" idx="11"/>
          </p:nvPr>
        </p:nvSpPr>
        <p:spPr/>
        <p:txBody>
          <a:bodyPr/>
          <a:lstStyle/>
          <a:p>
            <a:endParaRPr lang="en-US" dirty="0"/>
          </a:p>
        </p:txBody>
      </p:sp>
      <p:sp>
        <p:nvSpPr>
          <p:cNvPr id="6" name="投影片編號版面配置區 5">
            <a:extLst>
              <a:ext uri="{FF2B5EF4-FFF2-40B4-BE49-F238E27FC236}">
                <a16:creationId xmlns:a16="http://schemas.microsoft.com/office/drawing/2014/main" id="{6947414E-BC9D-4AE8-82EB-F66EDFE1FB79}"/>
              </a:ext>
            </a:extLst>
          </p:cNvPr>
          <p:cNvSpPr>
            <a:spLocks noGrp="1"/>
          </p:cNvSpPr>
          <p:nvPr>
            <p:ph type="sldNum" sz="quarter" idx="12"/>
          </p:nvPr>
        </p:nvSpPr>
        <p:spPr/>
        <p:txBody>
          <a:bodyPr/>
          <a:lstStyle/>
          <a:p>
            <a:fld id="{8063A028-35B0-4893-9562-CE93217851D0}" type="slidenum">
              <a:rPr lang="en-US" smtClean="0"/>
              <a:t>‹#›</a:t>
            </a:fld>
            <a:endParaRPr lang="en-US" dirty="0"/>
          </a:p>
        </p:txBody>
      </p:sp>
    </p:spTree>
    <p:extLst>
      <p:ext uri="{BB962C8B-B14F-4D97-AF65-F5344CB8AC3E}">
        <p14:creationId xmlns:p14="http://schemas.microsoft.com/office/powerpoint/2010/main" val="1175796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8AEFAF56-DA24-409C-9C67-813C95651E4C}"/>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endParaRPr lang="en-US"/>
          </a:p>
        </p:txBody>
      </p:sp>
      <p:sp>
        <p:nvSpPr>
          <p:cNvPr id="3" name="直排文字版面配置區 2">
            <a:extLst>
              <a:ext uri="{FF2B5EF4-FFF2-40B4-BE49-F238E27FC236}">
                <a16:creationId xmlns:a16="http://schemas.microsoft.com/office/drawing/2014/main" id="{CC1188D3-E810-4D0A-B91D-BA33F22F846B}"/>
              </a:ext>
            </a:extLst>
          </p:cNvPr>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a:extLst>
              <a:ext uri="{FF2B5EF4-FFF2-40B4-BE49-F238E27FC236}">
                <a16:creationId xmlns:a16="http://schemas.microsoft.com/office/drawing/2014/main" id="{404A808D-4D3A-4AC0-8A4C-286CB39542E3}"/>
              </a:ext>
            </a:extLst>
          </p:cNvPr>
          <p:cNvSpPr>
            <a:spLocks noGrp="1"/>
          </p:cNvSpPr>
          <p:nvPr>
            <p:ph type="dt" sz="half" idx="10"/>
          </p:nvPr>
        </p:nvSpPr>
        <p:spPr/>
        <p:txBody>
          <a:bodyPr/>
          <a:lstStyle/>
          <a:p>
            <a:fld id="{BC69F192-F661-4991-9654-293489367CBC}" type="datetimeFigureOut">
              <a:rPr lang="en-US" smtClean="0"/>
              <a:t>9/23/2021</a:t>
            </a:fld>
            <a:endParaRPr lang="en-US" dirty="0"/>
          </a:p>
        </p:txBody>
      </p:sp>
      <p:sp>
        <p:nvSpPr>
          <p:cNvPr id="5" name="頁尾版面配置區 4">
            <a:extLst>
              <a:ext uri="{FF2B5EF4-FFF2-40B4-BE49-F238E27FC236}">
                <a16:creationId xmlns:a16="http://schemas.microsoft.com/office/drawing/2014/main" id="{55DA2375-5879-4B48-8518-D72ABDC1B625}"/>
              </a:ext>
            </a:extLst>
          </p:cNvPr>
          <p:cNvSpPr>
            <a:spLocks noGrp="1"/>
          </p:cNvSpPr>
          <p:nvPr>
            <p:ph type="ftr" sz="quarter" idx="11"/>
          </p:nvPr>
        </p:nvSpPr>
        <p:spPr/>
        <p:txBody>
          <a:bodyPr/>
          <a:lstStyle/>
          <a:p>
            <a:endParaRPr lang="en-US" dirty="0"/>
          </a:p>
        </p:txBody>
      </p:sp>
      <p:sp>
        <p:nvSpPr>
          <p:cNvPr id="6" name="投影片編號版面配置區 5">
            <a:extLst>
              <a:ext uri="{FF2B5EF4-FFF2-40B4-BE49-F238E27FC236}">
                <a16:creationId xmlns:a16="http://schemas.microsoft.com/office/drawing/2014/main" id="{2B533D27-B0F5-4FF2-B867-3C620CB2ED73}"/>
              </a:ext>
            </a:extLst>
          </p:cNvPr>
          <p:cNvSpPr>
            <a:spLocks noGrp="1"/>
          </p:cNvSpPr>
          <p:nvPr>
            <p:ph type="sldNum" sz="quarter" idx="12"/>
          </p:nvPr>
        </p:nvSpPr>
        <p:spPr/>
        <p:txBody>
          <a:bodyPr/>
          <a:lstStyle/>
          <a:p>
            <a:fld id="{8063A028-35B0-4893-9562-CE93217851D0}" type="slidenum">
              <a:rPr lang="en-US" smtClean="0"/>
              <a:t>‹#›</a:t>
            </a:fld>
            <a:endParaRPr lang="en-US" dirty="0"/>
          </a:p>
        </p:txBody>
      </p:sp>
    </p:spTree>
    <p:extLst>
      <p:ext uri="{BB962C8B-B14F-4D97-AF65-F5344CB8AC3E}">
        <p14:creationId xmlns:p14="http://schemas.microsoft.com/office/powerpoint/2010/main" val="25798234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
        <p:nvSpPr>
          <p:cNvPr id="8" name="TextBox 17"/>
          <p:cNvSpPr txBox="1"/>
          <p:nvPr/>
        </p:nvSpPr>
        <p:spPr>
          <a:xfrm>
            <a:off x="4013751" y="3700439"/>
            <a:ext cx="4164496" cy="892341"/>
          </a:xfrm>
          <a:prstGeom prst="rect">
            <a:avLst/>
          </a:prstGeom>
          <a:noFill/>
        </p:spPr>
        <p:txBody>
          <a:bodyPr wrap="none" lIns="121889" tIns="60944" rIns="121889" bIns="60944" rtlCol="0">
            <a:spAutoFit/>
          </a:bodyPr>
          <a:lstStyle/>
          <a:p>
            <a:pPr algn="ctr"/>
            <a:r>
              <a:rPr lang="en-US" altLang="zh-TW" sz="4999" dirty="0">
                <a:solidFill>
                  <a:schemeClr val="tx2">
                    <a:lumMod val="75000"/>
                  </a:schemeClr>
                </a:solidFill>
                <a:latin typeface="Lato Black" charset="0"/>
                <a:ea typeface="Lato Black" charset="0"/>
                <a:cs typeface="Lato Black" charset="0"/>
              </a:rPr>
              <a:t>THANK  YOU</a:t>
            </a:r>
            <a:endParaRPr lang="en-US" sz="4999" dirty="0">
              <a:solidFill>
                <a:schemeClr val="tx2">
                  <a:lumMod val="75000"/>
                </a:schemeClr>
              </a:solidFill>
              <a:latin typeface="Lato Black" charset="0"/>
              <a:ea typeface="Lato Black" charset="0"/>
              <a:cs typeface="Lato Black" charset="0"/>
            </a:endParaRPr>
          </a:p>
        </p:txBody>
      </p:sp>
      <p:pic>
        <p:nvPicPr>
          <p:cNvPr id="71" name="Picture 2" descr="\\192.168.100.107\美工資料\Winmate\CIS設計\2021 New CIS\New logo-20210607-02.png"/>
          <p:cNvPicPr>
            <a:picLocks noChangeAspect="1" noChangeArrowheads="1"/>
          </p:cNvPicPr>
          <p:nvPr userDrawn="1"/>
        </p:nvPicPr>
        <p:blipFill>
          <a:blip r:embed="rId2" cstate="print"/>
          <a:srcRect/>
          <a:stretch>
            <a:fillRect/>
          </a:stretch>
        </p:blipFill>
        <p:spPr bwMode="auto">
          <a:xfrm>
            <a:off x="3673940" y="1629217"/>
            <a:ext cx="4844119" cy="2071222"/>
          </a:xfrm>
          <a:prstGeom prst="rect">
            <a:avLst/>
          </a:prstGeom>
          <a:noFill/>
        </p:spPr>
      </p:pic>
    </p:spTree>
    <p:extLst>
      <p:ext uri="{BB962C8B-B14F-4D97-AF65-F5344CB8AC3E}">
        <p14:creationId xmlns:p14="http://schemas.microsoft.com/office/powerpoint/2010/main" val="24976164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Section Break">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12AA41C-A030-4521-8130-6A8E4543F277}"/>
              </a:ext>
            </a:extLst>
          </p:cNvPr>
          <p:cNvSpPr>
            <a:spLocks noGrp="1"/>
          </p:cNvSpPr>
          <p:nvPr>
            <p:ph type="pic" sz="quarter" idx="13"/>
          </p:nvPr>
        </p:nvSpPr>
        <p:spPr>
          <a:xfrm>
            <a:off x="0" y="0"/>
            <a:ext cx="6096001" cy="6867922"/>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0 w 6096000"/>
              <a:gd name="connsiteY0" fmla="*/ 0 h 6858000"/>
              <a:gd name="connsiteX1" fmla="*/ 6096000 w 6096000"/>
              <a:gd name="connsiteY1" fmla="*/ 0 h 6858000"/>
              <a:gd name="connsiteX2" fmla="*/ 4242487 w 6096000"/>
              <a:gd name="connsiteY2" fmla="*/ 6833286 h 6858000"/>
              <a:gd name="connsiteX3" fmla="*/ 0 w 6096000"/>
              <a:gd name="connsiteY3" fmla="*/ 6858000 h 6858000"/>
              <a:gd name="connsiteX4" fmla="*/ 0 w 6096000"/>
              <a:gd name="connsiteY4" fmla="*/ 0 h 6858000"/>
              <a:gd name="connsiteX0" fmla="*/ 0 w 6096000"/>
              <a:gd name="connsiteY0" fmla="*/ 0 h 6867922"/>
              <a:gd name="connsiteX1" fmla="*/ 6096000 w 6096000"/>
              <a:gd name="connsiteY1" fmla="*/ 0 h 6867922"/>
              <a:gd name="connsiteX2" fmla="*/ 4228633 w 6096000"/>
              <a:gd name="connsiteY2" fmla="*/ 6867922 h 6867922"/>
              <a:gd name="connsiteX3" fmla="*/ 0 w 6096000"/>
              <a:gd name="connsiteY3" fmla="*/ 6858000 h 6867922"/>
              <a:gd name="connsiteX4" fmla="*/ 0 w 6096000"/>
              <a:gd name="connsiteY4" fmla="*/ 0 h 6867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67922">
                <a:moveTo>
                  <a:pt x="0" y="0"/>
                </a:moveTo>
                <a:lnTo>
                  <a:pt x="6096000" y="0"/>
                </a:lnTo>
                <a:lnTo>
                  <a:pt x="4228633" y="6867922"/>
                </a:lnTo>
                <a:lnTo>
                  <a:pt x="0" y="6858000"/>
                </a:lnTo>
                <a:lnTo>
                  <a:pt x="0" y="0"/>
                </a:lnTo>
                <a:close/>
              </a:path>
            </a:pathLst>
          </a:custGeom>
          <a:effectLst/>
        </p:spPr>
        <p:txBody>
          <a:bodyPr anchor="ctr"/>
          <a:lstStyle>
            <a:lvl1pPr marL="0" indent="0" algn="ctr">
              <a:buNone/>
              <a:defRPr/>
            </a:lvl1pPr>
          </a:lstStyle>
          <a:p>
            <a:r>
              <a:rPr lang="en-US"/>
              <a:t>Click icon to add picture</a:t>
            </a:r>
            <a:endParaRPr lang="en-US" dirty="0"/>
          </a:p>
        </p:txBody>
      </p:sp>
      <p:sp>
        <p:nvSpPr>
          <p:cNvPr id="8" name="Title 1">
            <a:extLst>
              <a:ext uri="{FF2B5EF4-FFF2-40B4-BE49-F238E27FC236}">
                <a16:creationId xmlns:a16="http://schemas.microsoft.com/office/drawing/2014/main" id="{AABA725B-4BCB-1D48-9C5D-46706B18719E}"/>
              </a:ext>
            </a:extLst>
          </p:cNvPr>
          <p:cNvSpPr>
            <a:spLocks noGrp="1"/>
          </p:cNvSpPr>
          <p:nvPr>
            <p:ph type="title" hasCustomPrompt="1"/>
          </p:nvPr>
        </p:nvSpPr>
        <p:spPr>
          <a:xfrm>
            <a:off x="6096000" y="2262871"/>
            <a:ext cx="5251450" cy="1661297"/>
          </a:xfrm>
        </p:spPr>
        <p:txBody>
          <a:bodyPr anchor="b"/>
          <a:lstStyle>
            <a:lvl1pPr algn="l">
              <a:defRPr sz="5998" spc="300"/>
            </a:lvl1pPr>
          </a:lstStyle>
          <a:p>
            <a:r>
              <a:rPr lang="en-US" dirty="0"/>
              <a:t>CLICK TO EDIT MASTER TITLE</a:t>
            </a:r>
          </a:p>
        </p:txBody>
      </p:sp>
      <p:sp>
        <p:nvSpPr>
          <p:cNvPr id="5" name="Footer Placeholder 4">
            <a:extLst>
              <a:ext uri="{FF2B5EF4-FFF2-40B4-BE49-F238E27FC236}">
                <a16:creationId xmlns:a16="http://schemas.microsoft.com/office/drawing/2014/main" id="{BC79732E-D749-40DD-8365-0502851876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8F55E23-C4CC-4E9B-80F4-C4BEA6E2DD84}"/>
              </a:ext>
            </a:extLst>
          </p:cNvPr>
          <p:cNvSpPr>
            <a:spLocks noGrp="1"/>
          </p:cNvSpPr>
          <p:nvPr>
            <p:ph type="sldNum" sz="quarter" idx="12"/>
          </p:nvPr>
        </p:nvSpPr>
        <p:spPr/>
        <p:txBody>
          <a:bodyPr/>
          <a:lstStyle/>
          <a:p>
            <a:fld id="{8C2E478F-E849-4A8C-AF1F-CBCC78A7CBFA}" type="slidenum">
              <a:rPr lang="en-US" smtClean="0"/>
              <a:t>‹#›</a:t>
            </a:fld>
            <a:endParaRPr lang="en-US" dirty="0"/>
          </a:p>
        </p:txBody>
      </p:sp>
      <p:sp>
        <p:nvSpPr>
          <p:cNvPr id="9" name="矩形 8">
            <a:extLst>
              <a:ext uri="{FF2B5EF4-FFF2-40B4-BE49-F238E27FC236}">
                <a16:creationId xmlns:a16="http://schemas.microsoft.com/office/drawing/2014/main" id="{405014DF-904E-4289-BBB4-5D96CD649404}"/>
              </a:ext>
            </a:extLst>
          </p:cNvPr>
          <p:cNvSpPr/>
          <p:nvPr userDrawn="1"/>
        </p:nvSpPr>
        <p:spPr>
          <a:xfrm>
            <a:off x="1" y="1"/>
            <a:ext cx="12192000" cy="696433"/>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pic>
        <p:nvPicPr>
          <p:cNvPr id="10" name="Picture 6">
            <a:extLst>
              <a:ext uri="{FF2B5EF4-FFF2-40B4-BE49-F238E27FC236}">
                <a16:creationId xmlns:a16="http://schemas.microsoft.com/office/drawing/2014/main" id="{4D030228-595F-46D2-8E4E-B7A46A3F912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18558" y="6074620"/>
            <a:ext cx="1761240" cy="696272"/>
          </a:xfrm>
          <a:prstGeom prst="rect">
            <a:avLst/>
          </a:prstGeom>
        </p:spPr>
      </p:pic>
    </p:spTree>
    <p:extLst>
      <p:ext uri="{BB962C8B-B14F-4D97-AF65-F5344CB8AC3E}">
        <p14:creationId xmlns:p14="http://schemas.microsoft.com/office/powerpoint/2010/main" val="4649815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1392210"/>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5021072-4BE1-46E8-BE26-85A3D7D2F5F4}"/>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1A99E1E5-F0F0-4916-9F6E-21B2DC53926F}"/>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C2E43D3F-31F9-467F-A003-8B0946B024FA}"/>
              </a:ext>
            </a:extLst>
          </p:cNvPr>
          <p:cNvSpPr>
            <a:spLocks noGrp="1"/>
          </p:cNvSpPr>
          <p:nvPr>
            <p:ph type="dt" sz="half" idx="10"/>
          </p:nvPr>
        </p:nvSpPr>
        <p:spPr/>
        <p:txBody>
          <a:bodyPr/>
          <a:lstStyle/>
          <a:p>
            <a:fld id="{5D9BD80F-029B-4767-9BC5-F3A06F8CFDAC}" type="datetimeFigureOut">
              <a:rPr lang="zh-TW" altLang="en-US" smtClean="0">
                <a:solidFill>
                  <a:prstClr val="black">
                    <a:tint val="75000"/>
                  </a:prstClr>
                </a:solidFill>
              </a:rPr>
              <a:pPr/>
              <a:t>2021/9/23</a:t>
            </a:fld>
            <a:endParaRPr lang="zh-TW" altLang="en-US">
              <a:solidFill>
                <a:prstClr val="black">
                  <a:tint val="75000"/>
                </a:prstClr>
              </a:solidFill>
            </a:endParaRPr>
          </a:p>
        </p:txBody>
      </p:sp>
      <p:sp>
        <p:nvSpPr>
          <p:cNvPr id="5" name="頁尾版面配置區 4">
            <a:extLst>
              <a:ext uri="{FF2B5EF4-FFF2-40B4-BE49-F238E27FC236}">
                <a16:creationId xmlns:a16="http://schemas.microsoft.com/office/drawing/2014/main" id="{740309E2-9630-4781-B5D3-A964F58298F2}"/>
              </a:ext>
            </a:extLst>
          </p:cNvPr>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a:extLst>
              <a:ext uri="{FF2B5EF4-FFF2-40B4-BE49-F238E27FC236}">
                <a16:creationId xmlns:a16="http://schemas.microsoft.com/office/drawing/2014/main" id="{BDF76631-2118-4FBF-A5CC-5822E46166A2}"/>
              </a:ext>
            </a:extLst>
          </p:cNvPr>
          <p:cNvSpPr>
            <a:spLocks noGrp="1"/>
          </p:cNvSpPr>
          <p:nvPr>
            <p:ph type="sldNum" sz="quarter" idx="12"/>
          </p:nvPr>
        </p:nvSpPr>
        <p:spPr/>
        <p:txBody>
          <a:bodyPr/>
          <a:lstStyle/>
          <a:p>
            <a:fld id="{0FD0247F-CA91-4C6E-8CC3-E3639BE4FB3B}"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32756426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大標-空白內頁">
    <p:spTree>
      <p:nvGrpSpPr>
        <p:cNvPr id="1" name=""/>
        <p:cNvGrpSpPr/>
        <p:nvPr/>
      </p:nvGrpSpPr>
      <p:grpSpPr>
        <a:xfrm>
          <a:off x="0" y="0"/>
          <a:ext cx="0" cy="0"/>
          <a:chOff x="0" y="0"/>
          <a:chExt cx="0" cy="0"/>
        </a:xfrm>
      </p:grpSpPr>
      <p:sp>
        <p:nvSpPr>
          <p:cNvPr id="2" name="投影片編號版面配置區 5">
            <a:extLst>
              <a:ext uri="{FF2B5EF4-FFF2-40B4-BE49-F238E27FC236}">
                <a16:creationId xmlns:a16="http://schemas.microsoft.com/office/drawing/2014/main" id="{BA7E423C-6A9D-44C8-A1BC-B719F97DBC54}"/>
              </a:ext>
            </a:extLst>
          </p:cNvPr>
          <p:cNvSpPr>
            <a:spLocks noGrp="1"/>
          </p:cNvSpPr>
          <p:nvPr>
            <p:ph type="sldNum" sz="quarter" idx="10"/>
          </p:nvPr>
        </p:nvSpPr>
        <p:spPr>
          <a:xfrm>
            <a:off x="8861425" y="6384926"/>
            <a:ext cx="2844800" cy="365125"/>
          </a:xfrm>
        </p:spPr>
        <p:txBody>
          <a:bodyPr/>
          <a:lstStyle>
            <a:lvl1pPr>
              <a:defRPr sz="1000">
                <a:solidFill>
                  <a:schemeClr val="tx1"/>
                </a:solidFill>
              </a:defRPr>
            </a:lvl1pPr>
          </a:lstStyle>
          <a:p>
            <a:pPr>
              <a:defRPr/>
            </a:pPr>
            <a:fld id="{D73355FF-BAFB-4733-A496-F3CF52721102}" type="slidenum">
              <a:rPr lang="zh-TW" altLang="en-US"/>
              <a:pPr>
                <a:defRPr/>
              </a:pPr>
              <a:t>‹#›</a:t>
            </a:fld>
            <a:endParaRPr lang="en-US" altLang="zh-TW" dirty="0"/>
          </a:p>
        </p:txBody>
      </p:sp>
    </p:spTree>
    <p:extLst>
      <p:ext uri="{BB962C8B-B14F-4D97-AF65-F5344CB8AC3E}">
        <p14:creationId xmlns:p14="http://schemas.microsoft.com/office/powerpoint/2010/main" val="7702760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en-US"/>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a:extLst>
              <a:ext uri="{FF2B5EF4-FFF2-40B4-BE49-F238E27FC236}">
                <a16:creationId xmlns:a16="http://schemas.microsoft.com/office/drawing/2014/main" id="{219BF70E-86B3-48E0-A14A-3466FFDA72FB}"/>
              </a:ext>
            </a:extLst>
          </p:cNvPr>
          <p:cNvSpPr>
            <a:spLocks noGrp="1"/>
          </p:cNvSpPr>
          <p:nvPr>
            <p:ph type="dt" sz="half" idx="10"/>
          </p:nvPr>
        </p:nvSpPr>
        <p:spPr/>
        <p:txBody>
          <a:bodyPr/>
          <a:lstStyle>
            <a:lvl1pPr>
              <a:defRPr/>
            </a:lvl1pPr>
          </a:lstStyle>
          <a:p>
            <a:pPr>
              <a:defRPr/>
            </a:pPr>
            <a:fld id="{6D6F7BEC-A5BF-4708-B359-7269F8F6BBE1}" type="datetimeFigureOut">
              <a:rPr lang="en-US"/>
              <a:pPr>
                <a:defRPr/>
              </a:pPr>
              <a:t>9/23/2021</a:t>
            </a:fld>
            <a:endParaRPr lang="en-US" dirty="0"/>
          </a:p>
        </p:txBody>
      </p:sp>
      <p:sp>
        <p:nvSpPr>
          <p:cNvPr id="5" name="頁尾版面配置區 4">
            <a:extLst>
              <a:ext uri="{FF2B5EF4-FFF2-40B4-BE49-F238E27FC236}">
                <a16:creationId xmlns:a16="http://schemas.microsoft.com/office/drawing/2014/main" id="{EAE7C17B-DC9F-4307-BFB9-14122D9E3F70}"/>
              </a:ext>
            </a:extLst>
          </p:cNvPr>
          <p:cNvSpPr>
            <a:spLocks noGrp="1"/>
          </p:cNvSpPr>
          <p:nvPr>
            <p:ph type="ftr" sz="quarter" idx="11"/>
          </p:nvPr>
        </p:nvSpPr>
        <p:spPr/>
        <p:txBody>
          <a:bodyPr/>
          <a:lstStyle>
            <a:lvl1pPr>
              <a:defRPr/>
            </a:lvl1pPr>
          </a:lstStyle>
          <a:p>
            <a:pPr>
              <a:defRPr/>
            </a:pPr>
            <a:endParaRPr lang="en-US"/>
          </a:p>
        </p:txBody>
      </p:sp>
      <p:sp>
        <p:nvSpPr>
          <p:cNvPr id="6" name="投影片編號版面配置區 5">
            <a:extLst>
              <a:ext uri="{FF2B5EF4-FFF2-40B4-BE49-F238E27FC236}">
                <a16:creationId xmlns:a16="http://schemas.microsoft.com/office/drawing/2014/main" id="{6737A1EC-CE01-46CD-9CB1-60AEF4C62336}"/>
              </a:ext>
            </a:extLst>
          </p:cNvPr>
          <p:cNvSpPr>
            <a:spLocks noGrp="1"/>
          </p:cNvSpPr>
          <p:nvPr>
            <p:ph type="sldNum" sz="quarter" idx="12"/>
          </p:nvPr>
        </p:nvSpPr>
        <p:spPr/>
        <p:txBody>
          <a:bodyPr/>
          <a:lstStyle>
            <a:lvl1pPr>
              <a:defRPr/>
            </a:lvl1pPr>
          </a:lstStyle>
          <a:p>
            <a:pPr>
              <a:defRPr/>
            </a:pPr>
            <a:fld id="{B406CC18-DFBC-45B2-A7A3-5AE94CB66EA2}" type="slidenum">
              <a:rPr lang="en-US" altLang="zh-TW"/>
              <a:pPr>
                <a:defRPr/>
              </a:pPr>
              <a:t>‹#›</a:t>
            </a:fld>
            <a:endParaRPr lang="en-US" altLang="zh-TW"/>
          </a:p>
        </p:txBody>
      </p:sp>
    </p:spTree>
    <p:extLst>
      <p:ext uri="{BB962C8B-B14F-4D97-AF65-F5344CB8AC3E}">
        <p14:creationId xmlns:p14="http://schemas.microsoft.com/office/powerpoint/2010/main" val="192403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2D93C0A-711F-45AD-BAC9-DD5C1E032153}"/>
              </a:ext>
            </a:extLst>
          </p:cNvPr>
          <p:cNvSpPr>
            <a:spLocks noGrp="1"/>
          </p:cNvSpPr>
          <p:nvPr>
            <p:ph type="title"/>
          </p:nvPr>
        </p:nvSpPr>
        <p:spPr/>
        <p:txBody>
          <a:bodyPr/>
          <a:lstStyle/>
          <a:p>
            <a:r>
              <a:rPr lang="zh-TW" altLang="en-US"/>
              <a:t>按一下以編輯母片標題樣式</a:t>
            </a:r>
            <a:endParaRPr lang="en-US"/>
          </a:p>
        </p:txBody>
      </p:sp>
      <p:sp>
        <p:nvSpPr>
          <p:cNvPr id="3" name="內容版面配置區 2">
            <a:extLst>
              <a:ext uri="{FF2B5EF4-FFF2-40B4-BE49-F238E27FC236}">
                <a16:creationId xmlns:a16="http://schemas.microsoft.com/office/drawing/2014/main" id="{A22762D9-F6B1-4BFC-821D-651D8A9E0714}"/>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a:extLst>
              <a:ext uri="{FF2B5EF4-FFF2-40B4-BE49-F238E27FC236}">
                <a16:creationId xmlns:a16="http://schemas.microsoft.com/office/drawing/2014/main" id="{C1FA26FE-2083-4948-8A03-9CAECA142D08}"/>
              </a:ext>
            </a:extLst>
          </p:cNvPr>
          <p:cNvSpPr>
            <a:spLocks noGrp="1"/>
          </p:cNvSpPr>
          <p:nvPr>
            <p:ph type="dt" sz="half" idx="10"/>
          </p:nvPr>
        </p:nvSpPr>
        <p:spPr/>
        <p:txBody>
          <a:bodyPr/>
          <a:lstStyle/>
          <a:p>
            <a:fld id="{BC69F192-F661-4991-9654-293489367CBC}" type="datetimeFigureOut">
              <a:rPr lang="en-US" smtClean="0"/>
              <a:t>9/23/2021</a:t>
            </a:fld>
            <a:endParaRPr lang="en-US" dirty="0"/>
          </a:p>
        </p:txBody>
      </p:sp>
      <p:sp>
        <p:nvSpPr>
          <p:cNvPr id="5" name="頁尾版面配置區 4">
            <a:extLst>
              <a:ext uri="{FF2B5EF4-FFF2-40B4-BE49-F238E27FC236}">
                <a16:creationId xmlns:a16="http://schemas.microsoft.com/office/drawing/2014/main" id="{7FD4536A-B1C8-48BF-AA24-9D2FD1305A71}"/>
              </a:ext>
            </a:extLst>
          </p:cNvPr>
          <p:cNvSpPr>
            <a:spLocks noGrp="1"/>
          </p:cNvSpPr>
          <p:nvPr>
            <p:ph type="ftr" sz="quarter" idx="11"/>
          </p:nvPr>
        </p:nvSpPr>
        <p:spPr/>
        <p:txBody>
          <a:bodyPr/>
          <a:lstStyle/>
          <a:p>
            <a:endParaRPr lang="en-US" dirty="0"/>
          </a:p>
        </p:txBody>
      </p:sp>
      <p:sp>
        <p:nvSpPr>
          <p:cNvPr id="6" name="投影片編號版面配置區 5">
            <a:extLst>
              <a:ext uri="{FF2B5EF4-FFF2-40B4-BE49-F238E27FC236}">
                <a16:creationId xmlns:a16="http://schemas.microsoft.com/office/drawing/2014/main" id="{730D2B21-7E2B-4EB1-8CBB-7541F2A48C00}"/>
              </a:ext>
            </a:extLst>
          </p:cNvPr>
          <p:cNvSpPr>
            <a:spLocks noGrp="1"/>
          </p:cNvSpPr>
          <p:nvPr>
            <p:ph type="sldNum" sz="quarter" idx="12"/>
          </p:nvPr>
        </p:nvSpPr>
        <p:spPr/>
        <p:txBody>
          <a:bodyPr/>
          <a:lstStyle/>
          <a:p>
            <a:fld id="{8063A028-35B0-4893-9562-CE93217851D0}" type="slidenum">
              <a:rPr lang="en-US" smtClean="0"/>
              <a:t>‹#›</a:t>
            </a:fld>
            <a:endParaRPr lang="en-US" dirty="0"/>
          </a:p>
        </p:txBody>
      </p:sp>
    </p:spTree>
    <p:extLst>
      <p:ext uri="{BB962C8B-B14F-4D97-AF65-F5344CB8AC3E}">
        <p14:creationId xmlns:p14="http://schemas.microsoft.com/office/powerpoint/2010/main" val="2561674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32A53DF-1EDF-4764-B9B2-368900CE37D9}"/>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endParaRPr lang="en-US"/>
          </a:p>
        </p:txBody>
      </p:sp>
      <p:sp>
        <p:nvSpPr>
          <p:cNvPr id="3" name="文字版面配置區 2">
            <a:extLst>
              <a:ext uri="{FF2B5EF4-FFF2-40B4-BE49-F238E27FC236}">
                <a16:creationId xmlns:a16="http://schemas.microsoft.com/office/drawing/2014/main" id="{2BFED567-13D5-4E60-82CF-E97EE3C0E7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a:extLst>
              <a:ext uri="{FF2B5EF4-FFF2-40B4-BE49-F238E27FC236}">
                <a16:creationId xmlns:a16="http://schemas.microsoft.com/office/drawing/2014/main" id="{44D67700-3543-4280-B268-0A56F51D5DB7}"/>
              </a:ext>
            </a:extLst>
          </p:cNvPr>
          <p:cNvSpPr>
            <a:spLocks noGrp="1"/>
          </p:cNvSpPr>
          <p:nvPr>
            <p:ph type="dt" sz="half" idx="10"/>
          </p:nvPr>
        </p:nvSpPr>
        <p:spPr/>
        <p:txBody>
          <a:bodyPr/>
          <a:lstStyle/>
          <a:p>
            <a:fld id="{BC69F192-F661-4991-9654-293489367CBC}" type="datetimeFigureOut">
              <a:rPr lang="en-US" smtClean="0"/>
              <a:t>9/23/2021</a:t>
            </a:fld>
            <a:endParaRPr lang="en-US" dirty="0"/>
          </a:p>
        </p:txBody>
      </p:sp>
      <p:sp>
        <p:nvSpPr>
          <p:cNvPr id="5" name="頁尾版面配置區 4">
            <a:extLst>
              <a:ext uri="{FF2B5EF4-FFF2-40B4-BE49-F238E27FC236}">
                <a16:creationId xmlns:a16="http://schemas.microsoft.com/office/drawing/2014/main" id="{97E9EFCA-6B9F-488E-96D9-CE8544CDFEF1}"/>
              </a:ext>
            </a:extLst>
          </p:cNvPr>
          <p:cNvSpPr>
            <a:spLocks noGrp="1"/>
          </p:cNvSpPr>
          <p:nvPr>
            <p:ph type="ftr" sz="quarter" idx="11"/>
          </p:nvPr>
        </p:nvSpPr>
        <p:spPr/>
        <p:txBody>
          <a:bodyPr/>
          <a:lstStyle/>
          <a:p>
            <a:endParaRPr lang="en-US" dirty="0"/>
          </a:p>
        </p:txBody>
      </p:sp>
      <p:sp>
        <p:nvSpPr>
          <p:cNvPr id="6" name="投影片編號版面配置區 5">
            <a:extLst>
              <a:ext uri="{FF2B5EF4-FFF2-40B4-BE49-F238E27FC236}">
                <a16:creationId xmlns:a16="http://schemas.microsoft.com/office/drawing/2014/main" id="{36901A8D-1C09-4DFB-B0C1-F8457E5D6EB7}"/>
              </a:ext>
            </a:extLst>
          </p:cNvPr>
          <p:cNvSpPr>
            <a:spLocks noGrp="1"/>
          </p:cNvSpPr>
          <p:nvPr>
            <p:ph type="sldNum" sz="quarter" idx="12"/>
          </p:nvPr>
        </p:nvSpPr>
        <p:spPr/>
        <p:txBody>
          <a:bodyPr/>
          <a:lstStyle/>
          <a:p>
            <a:fld id="{8063A028-35B0-4893-9562-CE93217851D0}" type="slidenum">
              <a:rPr lang="en-US" smtClean="0"/>
              <a:t>‹#›</a:t>
            </a:fld>
            <a:endParaRPr lang="en-US" dirty="0"/>
          </a:p>
        </p:txBody>
      </p:sp>
    </p:spTree>
    <p:extLst>
      <p:ext uri="{BB962C8B-B14F-4D97-AF65-F5344CB8AC3E}">
        <p14:creationId xmlns:p14="http://schemas.microsoft.com/office/powerpoint/2010/main" val="2118161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B541719-B89E-4587-A7B6-3CB4CC885064}"/>
              </a:ext>
            </a:extLst>
          </p:cNvPr>
          <p:cNvSpPr>
            <a:spLocks noGrp="1"/>
          </p:cNvSpPr>
          <p:nvPr>
            <p:ph type="title"/>
          </p:nvPr>
        </p:nvSpPr>
        <p:spPr/>
        <p:txBody>
          <a:bodyPr/>
          <a:lstStyle/>
          <a:p>
            <a:r>
              <a:rPr lang="zh-TW" altLang="en-US"/>
              <a:t>按一下以編輯母片標題樣式</a:t>
            </a:r>
            <a:endParaRPr lang="en-US"/>
          </a:p>
        </p:txBody>
      </p:sp>
      <p:sp>
        <p:nvSpPr>
          <p:cNvPr id="3" name="內容版面配置區 2">
            <a:extLst>
              <a:ext uri="{FF2B5EF4-FFF2-40B4-BE49-F238E27FC236}">
                <a16:creationId xmlns:a16="http://schemas.microsoft.com/office/drawing/2014/main" id="{3FEA0F76-5AFE-4977-B600-44F7DFC66D98}"/>
              </a:ext>
            </a:extLst>
          </p:cNvPr>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內容版面配置區 3">
            <a:extLst>
              <a:ext uri="{FF2B5EF4-FFF2-40B4-BE49-F238E27FC236}">
                <a16:creationId xmlns:a16="http://schemas.microsoft.com/office/drawing/2014/main" id="{FF42092D-1FF8-4F0B-8645-118BBC935483}"/>
              </a:ext>
            </a:extLst>
          </p:cNvPr>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日期版面配置區 4">
            <a:extLst>
              <a:ext uri="{FF2B5EF4-FFF2-40B4-BE49-F238E27FC236}">
                <a16:creationId xmlns:a16="http://schemas.microsoft.com/office/drawing/2014/main" id="{484A0B60-B0E4-4FBE-B711-C20787355FA4}"/>
              </a:ext>
            </a:extLst>
          </p:cNvPr>
          <p:cNvSpPr>
            <a:spLocks noGrp="1"/>
          </p:cNvSpPr>
          <p:nvPr>
            <p:ph type="dt" sz="half" idx="10"/>
          </p:nvPr>
        </p:nvSpPr>
        <p:spPr/>
        <p:txBody>
          <a:bodyPr/>
          <a:lstStyle/>
          <a:p>
            <a:fld id="{BC69F192-F661-4991-9654-293489367CBC}" type="datetimeFigureOut">
              <a:rPr lang="en-US" smtClean="0"/>
              <a:t>9/23/2021</a:t>
            </a:fld>
            <a:endParaRPr lang="en-US" dirty="0"/>
          </a:p>
        </p:txBody>
      </p:sp>
      <p:sp>
        <p:nvSpPr>
          <p:cNvPr id="6" name="頁尾版面配置區 5">
            <a:extLst>
              <a:ext uri="{FF2B5EF4-FFF2-40B4-BE49-F238E27FC236}">
                <a16:creationId xmlns:a16="http://schemas.microsoft.com/office/drawing/2014/main" id="{7CE6DDD2-D523-48DC-A3EC-7736798191C5}"/>
              </a:ext>
            </a:extLst>
          </p:cNvPr>
          <p:cNvSpPr>
            <a:spLocks noGrp="1"/>
          </p:cNvSpPr>
          <p:nvPr>
            <p:ph type="ftr" sz="quarter" idx="11"/>
          </p:nvPr>
        </p:nvSpPr>
        <p:spPr/>
        <p:txBody>
          <a:bodyPr/>
          <a:lstStyle/>
          <a:p>
            <a:endParaRPr lang="en-US" dirty="0"/>
          </a:p>
        </p:txBody>
      </p:sp>
      <p:sp>
        <p:nvSpPr>
          <p:cNvPr id="7" name="投影片編號版面配置區 6">
            <a:extLst>
              <a:ext uri="{FF2B5EF4-FFF2-40B4-BE49-F238E27FC236}">
                <a16:creationId xmlns:a16="http://schemas.microsoft.com/office/drawing/2014/main" id="{11920E87-F7F6-4A30-83F1-3B36BC18DB64}"/>
              </a:ext>
            </a:extLst>
          </p:cNvPr>
          <p:cNvSpPr>
            <a:spLocks noGrp="1"/>
          </p:cNvSpPr>
          <p:nvPr>
            <p:ph type="sldNum" sz="quarter" idx="12"/>
          </p:nvPr>
        </p:nvSpPr>
        <p:spPr/>
        <p:txBody>
          <a:bodyPr/>
          <a:lstStyle/>
          <a:p>
            <a:fld id="{8063A028-35B0-4893-9562-CE93217851D0}" type="slidenum">
              <a:rPr lang="en-US" smtClean="0"/>
              <a:t>‹#›</a:t>
            </a:fld>
            <a:endParaRPr lang="en-US" dirty="0"/>
          </a:p>
        </p:txBody>
      </p:sp>
    </p:spTree>
    <p:extLst>
      <p:ext uri="{BB962C8B-B14F-4D97-AF65-F5344CB8AC3E}">
        <p14:creationId xmlns:p14="http://schemas.microsoft.com/office/powerpoint/2010/main" val="887844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8FC1E6F-79C8-4907-A3B0-225607AC0C9C}"/>
              </a:ext>
            </a:extLst>
          </p:cNvPr>
          <p:cNvSpPr>
            <a:spLocks noGrp="1"/>
          </p:cNvSpPr>
          <p:nvPr>
            <p:ph type="title"/>
          </p:nvPr>
        </p:nvSpPr>
        <p:spPr>
          <a:xfrm>
            <a:off x="839788" y="365125"/>
            <a:ext cx="10515600" cy="1325563"/>
          </a:xfrm>
        </p:spPr>
        <p:txBody>
          <a:bodyPr/>
          <a:lstStyle/>
          <a:p>
            <a:r>
              <a:rPr lang="zh-TW" altLang="en-US"/>
              <a:t>按一下以編輯母片標題樣式</a:t>
            </a:r>
            <a:endParaRPr lang="en-US"/>
          </a:p>
        </p:txBody>
      </p:sp>
      <p:sp>
        <p:nvSpPr>
          <p:cNvPr id="3" name="文字版面配置區 2">
            <a:extLst>
              <a:ext uri="{FF2B5EF4-FFF2-40B4-BE49-F238E27FC236}">
                <a16:creationId xmlns:a16="http://schemas.microsoft.com/office/drawing/2014/main" id="{0162E6E0-2490-49B1-AB3A-65104CA3BD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a:extLst>
              <a:ext uri="{FF2B5EF4-FFF2-40B4-BE49-F238E27FC236}">
                <a16:creationId xmlns:a16="http://schemas.microsoft.com/office/drawing/2014/main" id="{D705AB37-240D-440C-8EC6-80414BCC0CCC}"/>
              </a:ext>
            </a:extLst>
          </p:cNvPr>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文字版面配置區 4">
            <a:extLst>
              <a:ext uri="{FF2B5EF4-FFF2-40B4-BE49-F238E27FC236}">
                <a16:creationId xmlns:a16="http://schemas.microsoft.com/office/drawing/2014/main" id="{4F8D65C7-758F-49E4-AF5D-D7BA9F05963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a:extLst>
              <a:ext uri="{FF2B5EF4-FFF2-40B4-BE49-F238E27FC236}">
                <a16:creationId xmlns:a16="http://schemas.microsoft.com/office/drawing/2014/main" id="{D765A532-E2B2-4FA6-BFA6-E99705C18FA6}"/>
              </a:ext>
            </a:extLst>
          </p:cNvPr>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7" name="日期版面配置區 6">
            <a:extLst>
              <a:ext uri="{FF2B5EF4-FFF2-40B4-BE49-F238E27FC236}">
                <a16:creationId xmlns:a16="http://schemas.microsoft.com/office/drawing/2014/main" id="{48661BB9-A92E-4886-9369-0CF33672DBDE}"/>
              </a:ext>
            </a:extLst>
          </p:cNvPr>
          <p:cNvSpPr>
            <a:spLocks noGrp="1"/>
          </p:cNvSpPr>
          <p:nvPr>
            <p:ph type="dt" sz="half" idx="10"/>
          </p:nvPr>
        </p:nvSpPr>
        <p:spPr/>
        <p:txBody>
          <a:bodyPr/>
          <a:lstStyle/>
          <a:p>
            <a:fld id="{BC69F192-F661-4991-9654-293489367CBC}" type="datetimeFigureOut">
              <a:rPr lang="en-US" smtClean="0"/>
              <a:t>9/23/2021</a:t>
            </a:fld>
            <a:endParaRPr lang="en-US" dirty="0"/>
          </a:p>
        </p:txBody>
      </p:sp>
      <p:sp>
        <p:nvSpPr>
          <p:cNvPr id="8" name="頁尾版面配置區 7">
            <a:extLst>
              <a:ext uri="{FF2B5EF4-FFF2-40B4-BE49-F238E27FC236}">
                <a16:creationId xmlns:a16="http://schemas.microsoft.com/office/drawing/2014/main" id="{9F79D054-572F-44AA-B2BE-2C64062BF86F}"/>
              </a:ext>
            </a:extLst>
          </p:cNvPr>
          <p:cNvSpPr>
            <a:spLocks noGrp="1"/>
          </p:cNvSpPr>
          <p:nvPr>
            <p:ph type="ftr" sz="quarter" idx="11"/>
          </p:nvPr>
        </p:nvSpPr>
        <p:spPr/>
        <p:txBody>
          <a:bodyPr/>
          <a:lstStyle/>
          <a:p>
            <a:endParaRPr lang="en-US" dirty="0"/>
          </a:p>
        </p:txBody>
      </p:sp>
      <p:sp>
        <p:nvSpPr>
          <p:cNvPr id="9" name="投影片編號版面配置區 8">
            <a:extLst>
              <a:ext uri="{FF2B5EF4-FFF2-40B4-BE49-F238E27FC236}">
                <a16:creationId xmlns:a16="http://schemas.microsoft.com/office/drawing/2014/main" id="{E96E3A19-CB2A-45A7-850C-C8AEE912A4F8}"/>
              </a:ext>
            </a:extLst>
          </p:cNvPr>
          <p:cNvSpPr>
            <a:spLocks noGrp="1"/>
          </p:cNvSpPr>
          <p:nvPr>
            <p:ph type="sldNum" sz="quarter" idx="12"/>
          </p:nvPr>
        </p:nvSpPr>
        <p:spPr/>
        <p:txBody>
          <a:bodyPr/>
          <a:lstStyle/>
          <a:p>
            <a:fld id="{8063A028-35B0-4893-9562-CE93217851D0}" type="slidenum">
              <a:rPr lang="en-US" smtClean="0"/>
              <a:t>‹#›</a:t>
            </a:fld>
            <a:endParaRPr lang="en-US" dirty="0"/>
          </a:p>
        </p:txBody>
      </p:sp>
    </p:spTree>
    <p:extLst>
      <p:ext uri="{BB962C8B-B14F-4D97-AF65-F5344CB8AC3E}">
        <p14:creationId xmlns:p14="http://schemas.microsoft.com/office/powerpoint/2010/main" val="3484350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D5FC7AD-41D5-4576-8267-DA0F16DA80BF}"/>
              </a:ext>
            </a:extLst>
          </p:cNvPr>
          <p:cNvSpPr>
            <a:spLocks noGrp="1"/>
          </p:cNvSpPr>
          <p:nvPr>
            <p:ph type="title"/>
          </p:nvPr>
        </p:nvSpPr>
        <p:spPr/>
        <p:txBody>
          <a:bodyPr/>
          <a:lstStyle/>
          <a:p>
            <a:r>
              <a:rPr lang="zh-TW" altLang="en-US"/>
              <a:t>按一下以編輯母片標題樣式</a:t>
            </a:r>
            <a:endParaRPr lang="en-US"/>
          </a:p>
        </p:txBody>
      </p:sp>
      <p:sp>
        <p:nvSpPr>
          <p:cNvPr id="3" name="日期版面配置區 2">
            <a:extLst>
              <a:ext uri="{FF2B5EF4-FFF2-40B4-BE49-F238E27FC236}">
                <a16:creationId xmlns:a16="http://schemas.microsoft.com/office/drawing/2014/main" id="{004CA9D1-C898-427B-BC4E-C9628BC43AF2}"/>
              </a:ext>
            </a:extLst>
          </p:cNvPr>
          <p:cNvSpPr>
            <a:spLocks noGrp="1"/>
          </p:cNvSpPr>
          <p:nvPr>
            <p:ph type="dt" sz="half" idx="10"/>
          </p:nvPr>
        </p:nvSpPr>
        <p:spPr/>
        <p:txBody>
          <a:bodyPr/>
          <a:lstStyle/>
          <a:p>
            <a:fld id="{BC69F192-F661-4991-9654-293489367CBC}" type="datetimeFigureOut">
              <a:rPr lang="en-US" smtClean="0"/>
              <a:t>9/23/2021</a:t>
            </a:fld>
            <a:endParaRPr lang="en-US" dirty="0"/>
          </a:p>
        </p:txBody>
      </p:sp>
      <p:sp>
        <p:nvSpPr>
          <p:cNvPr id="4" name="頁尾版面配置區 3">
            <a:extLst>
              <a:ext uri="{FF2B5EF4-FFF2-40B4-BE49-F238E27FC236}">
                <a16:creationId xmlns:a16="http://schemas.microsoft.com/office/drawing/2014/main" id="{E2753C44-662A-4C11-A4A9-10DD40894AFF}"/>
              </a:ext>
            </a:extLst>
          </p:cNvPr>
          <p:cNvSpPr>
            <a:spLocks noGrp="1"/>
          </p:cNvSpPr>
          <p:nvPr>
            <p:ph type="ftr" sz="quarter" idx="11"/>
          </p:nvPr>
        </p:nvSpPr>
        <p:spPr/>
        <p:txBody>
          <a:bodyPr/>
          <a:lstStyle/>
          <a:p>
            <a:endParaRPr lang="en-US" dirty="0"/>
          </a:p>
        </p:txBody>
      </p:sp>
      <p:sp>
        <p:nvSpPr>
          <p:cNvPr id="5" name="投影片編號版面配置區 4">
            <a:extLst>
              <a:ext uri="{FF2B5EF4-FFF2-40B4-BE49-F238E27FC236}">
                <a16:creationId xmlns:a16="http://schemas.microsoft.com/office/drawing/2014/main" id="{767A9DC4-362C-4297-ABBD-954BFDE3D95E}"/>
              </a:ext>
            </a:extLst>
          </p:cNvPr>
          <p:cNvSpPr>
            <a:spLocks noGrp="1"/>
          </p:cNvSpPr>
          <p:nvPr>
            <p:ph type="sldNum" sz="quarter" idx="12"/>
          </p:nvPr>
        </p:nvSpPr>
        <p:spPr/>
        <p:txBody>
          <a:bodyPr/>
          <a:lstStyle/>
          <a:p>
            <a:fld id="{8063A028-35B0-4893-9562-CE93217851D0}" type="slidenum">
              <a:rPr lang="en-US" smtClean="0"/>
              <a:t>‹#›</a:t>
            </a:fld>
            <a:endParaRPr lang="en-US" dirty="0"/>
          </a:p>
        </p:txBody>
      </p:sp>
    </p:spTree>
    <p:extLst>
      <p:ext uri="{BB962C8B-B14F-4D97-AF65-F5344CB8AC3E}">
        <p14:creationId xmlns:p14="http://schemas.microsoft.com/office/powerpoint/2010/main" val="19233438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3306C670-EE7F-4657-AFE3-4399481871BF}"/>
              </a:ext>
            </a:extLst>
          </p:cNvPr>
          <p:cNvSpPr>
            <a:spLocks noGrp="1"/>
          </p:cNvSpPr>
          <p:nvPr>
            <p:ph type="dt" sz="half" idx="10"/>
          </p:nvPr>
        </p:nvSpPr>
        <p:spPr/>
        <p:txBody>
          <a:bodyPr/>
          <a:lstStyle/>
          <a:p>
            <a:fld id="{BC69F192-F661-4991-9654-293489367CBC}" type="datetimeFigureOut">
              <a:rPr lang="en-US" smtClean="0"/>
              <a:t>9/23/2021</a:t>
            </a:fld>
            <a:endParaRPr lang="en-US" dirty="0"/>
          </a:p>
        </p:txBody>
      </p:sp>
      <p:sp>
        <p:nvSpPr>
          <p:cNvPr id="3" name="頁尾版面配置區 2">
            <a:extLst>
              <a:ext uri="{FF2B5EF4-FFF2-40B4-BE49-F238E27FC236}">
                <a16:creationId xmlns:a16="http://schemas.microsoft.com/office/drawing/2014/main" id="{1E7D4234-B4A9-4A73-A304-3F733993F454}"/>
              </a:ext>
            </a:extLst>
          </p:cNvPr>
          <p:cNvSpPr>
            <a:spLocks noGrp="1"/>
          </p:cNvSpPr>
          <p:nvPr>
            <p:ph type="ftr" sz="quarter" idx="11"/>
          </p:nvPr>
        </p:nvSpPr>
        <p:spPr/>
        <p:txBody>
          <a:bodyPr/>
          <a:lstStyle/>
          <a:p>
            <a:endParaRPr lang="en-US" dirty="0"/>
          </a:p>
        </p:txBody>
      </p:sp>
      <p:sp>
        <p:nvSpPr>
          <p:cNvPr id="4" name="投影片編號版面配置區 3">
            <a:extLst>
              <a:ext uri="{FF2B5EF4-FFF2-40B4-BE49-F238E27FC236}">
                <a16:creationId xmlns:a16="http://schemas.microsoft.com/office/drawing/2014/main" id="{D8C9787E-2DA7-42BA-AE42-C6BC44757D14}"/>
              </a:ext>
            </a:extLst>
          </p:cNvPr>
          <p:cNvSpPr>
            <a:spLocks noGrp="1"/>
          </p:cNvSpPr>
          <p:nvPr>
            <p:ph type="sldNum" sz="quarter" idx="12"/>
          </p:nvPr>
        </p:nvSpPr>
        <p:spPr/>
        <p:txBody>
          <a:bodyPr/>
          <a:lstStyle/>
          <a:p>
            <a:fld id="{8063A028-35B0-4893-9562-CE93217851D0}" type="slidenum">
              <a:rPr lang="en-US" smtClean="0"/>
              <a:t>‹#›</a:t>
            </a:fld>
            <a:endParaRPr lang="en-US" dirty="0"/>
          </a:p>
        </p:txBody>
      </p:sp>
    </p:spTree>
    <p:extLst>
      <p:ext uri="{BB962C8B-B14F-4D97-AF65-F5344CB8AC3E}">
        <p14:creationId xmlns:p14="http://schemas.microsoft.com/office/powerpoint/2010/main" val="2910805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13E8686-40FF-4A24-84BD-B9C0A2C9562C}"/>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endParaRPr lang="en-US"/>
          </a:p>
        </p:txBody>
      </p:sp>
      <p:sp>
        <p:nvSpPr>
          <p:cNvPr id="3" name="內容版面配置區 2">
            <a:extLst>
              <a:ext uri="{FF2B5EF4-FFF2-40B4-BE49-F238E27FC236}">
                <a16:creationId xmlns:a16="http://schemas.microsoft.com/office/drawing/2014/main" id="{7B14024F-8CC2-4B7D-BA54-AF1721DC58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文字版面配置區 3">
            <a:extLst>
              <a:ext uri="{FF2B5EF4-FFF2-40B4-BE49-F238E27FC236}">
                <a16:creationId xmlns:a16="http://schemas.microsoft.com/office/drawing/2014/main" id="{159C74B3-A432-4320-B465-89C17971A7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9DB09EFE-D5DA-4DFB-93A2-921C237BC62C}"/>
              </a:ext>
            </a:extLst>
          </p:cNvPr>
          <p:cNvSpPr>
            <a:spLocks noGrp="1"/>
          </p:cNvSpPr>
          <p:nvPr>
            <p:ph type="dt" sz="half" idx="10"/>
          </p:nvPr>
        </p:nvSpPr>
        <p:spPr/>
        <p:txBody>
          <a:bodyPr/>
          <a:lstStyle/>
          <a:p>
            <a:fld id="{BC69F192-F661-4991-9654-293489367CBC}" type="datetimeFigureOut">
              <a:rPr lang="en-US" smtClean="0"/>
              <a:t>9/23/2021</a:t>
            </a:fld>
            <a:endParaRPr lang="en-US" dirty="0"/>
          </a:p>
        </p:txBody>
      </p:sp>
      <p:sp>
        <p:nvSpPr>
          <p:cNvPr id="6" name="頁尾版面配置區 5">
            <a:extLst>
              <a:ext uri="{FF2B5EF4-FFF2-40B4-BE49-F238E27FC236}">
                <a16:creationId xmlns:a16="http://schemas.microsoft.com/office/drawing/2014/main" id="{78D36853-30FB-4F78-85E5-AC33144AC9DD}"/>
              </a:ext>
            </a:extLst>
          </p:cNvPr>
          <p:cNvSpPr>
            <a:spLocks noGrp="1"/>
          </p:cNvSpPr>
          <p:nvPr>
            <p:ph type="ftr" sz="quarter" idx="11"/>
          </p:nvPr>
        </p:nvSpPr>
        <p:spPr/>
        <p:txBody>
          <a:bodyPr/>
          <a:lstStyle/>
          <a:p>
            <a:endParaRPr lang="en-US" dirty="0"/>
          </a:p>
        </p:txBody>
      </p:sp>
      <p:sp>
        <p:nvSpPr>
          <p:cNvPr id="7" name="投影片編號版面配置區 6">
            <a:extLst>
              <a:ext uri="{FF2B5EF4-FFF2-40B4-BE49-F238E27FC236}">
                <a16:creationId xmlns:a16="http://schemas.microsoft.com/office/drawing/2014/main" id="{826989F9-3AFC-4FEE-A828-F426C4F62252}"/>
              </a:ext>
            </a:extLst>
          </p:cNvPr>
          <p:cNvSpPr>
            <a:spLocks noGrp="1"/>
          </p:cNvSpPr>
          <p:nvPr>
            <p:ph type="sldNum" sz="quarter" idx="12"/>
          </p:nvPr>
        </p:nvSpPr>
        <p:spPr/>
        <p:txBody>
          <a:bodyPr/>
          <a:lstStyle/>
          <a:p>
            <a:fld id="{8063A028-35B0-4893-9562-CE93217851D0}" type="slidenum">
              <a:rPr lang="en-US" smtClean="0"/>
              <a:t>‹#›</a:t>
            </a:fld>
            <a:endParaRPr lang="en-US" dirty="0"/>
          </a:p>
        </p:txBody>
      </p:sp>
    </p:spTree>
    <p:extLst>
      <p:ext uri="{BB962C8B-B14F-4D97-AF65-F5344CB8AC3E}">
        <p14:creationId xmlns:p14="http://schemas.microsoft.com/office/powerpoint/2010/main" val="1085800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829BB67-FA6D-4C22-B237-FBCE3D1E1E9D}"/>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endParaRPr lang="en-US"/>
          </a:p>
        </p:txBody>
      </p:sp>
      <p:sp>
        <p:nvSpPr>
          <p:cNvPr id="3" name="圖片版面配置區 2">
            <a:extLst>
              <a:ext uri="{FF2B5EF4-FFF2-40B4-BE49-F238E27FC236}">
                <a16:creationId xmlns:a16="http://schemas.microsoft.com/office/drawing/2014/main" id="{5C80A1C6-F606-4CFE-8F16-7A0877264E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文字版面配置區 3">
            <a:extLst>
              <a:ext uri="{FF2B5EF4-FFF2-40B4-BE49-F238E27FC236}">
                <a16:creationId xmlns:a16="http://schemas.microsoft.com/office/drawing/2014/main" id="{619126AE-8889-45C2-A5FF-60246882E6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F9E54111-900E-498E-A3FF-176B2BC012D8}"/>
              </a:ext>
            </a:extLst>
          </p:cNvPr>
          <p:cNvSpPr>
            <a:spLocks noGrp="1"/>
          </p:cNvSpPr>
          <p:nvPr>
            <p:ph type="dt" sz="half" idx="10"/>
          </p:nvPr>
        </p:nvSpPr>
        <p:spPr/>
        <p:txBody>
          <a:bodyPr/>
          <a:lstStyle/>
          <a:p>
            <a:fld id="{BC69F192-F661-4991-9654-293489367CBC}" type="datetimeFigureOut">
              <a:rPr lang="en-US" smtClean="0"/>
              <a:t>9/23/2021</a:t>
            </a:fld>
            <a:endParaRPr lang="en-US" dirty="0"/>
          </a:p>
        </p:txBody>
      </p:sp>
      <p:sp>
        <p:nvSpPr>
          <p:cNvPr id="6" name="頁尾版面配置區 5">
            <a:extLst>
              <a:ext uri="{FF2B5EF4-FFF2-40B4-BE49-F238E27FC236}">
                <a16:creationId xmlns:a16="http://schemas.microsoft.com/office/drawing/2014/main" id="{A809F12D-5FB8-4744-A936-C4062E02407B}"/>
              </a:ext>
            </a:extLst>
          </p:cNvPr>
          <p:cNvSpPr>
            <a:spLocks noGrp="1"/>
          </p:cNvSpPr>
          <p:nvPr>
            <p:ph type="ftr" sz="quarter" idx="11"/>
          </p:nvPr>
        </p:nvSpPr>
        <p:spPr/>
        <p:txBody>
          <a:bodyPr/>
          <a:lstStyle/>
          <a:p>
            <a:endParaRPr lang="en-US" dirty="0"/>
          </a:p>
        </p:txBody>
      </p:sp>
      <p:sp>
        <p:nvSpPr>
          <p:cNvPr id="7" name="投影片編號版面配置區 6">
            <a:extLst>
              <a:ext uri="{FF2B5EF4-FFF2-40B4-BE49-F238E27FC236}">
                <a16:creationId xmlns:a16="http://schemas.microsoft.com/office/drawing/2014/main" id="{1B7BF5C9-8F48-4162-84B1-C930CFBBBA37}"/>
              </a:ext>
            </a:extLst>
          </p:cNvPr>
          <p:cNvSpPr>
            <a:spLocks noGrp="1"/>
          </p:cNvSpPr>
          <p:nvPr>
            <p:ph type="sldNum" sz="quarter" idx="12"/>
          </p:nvPr>
        </p:nvSpPr>
        <p:spPr/>
        <p:txBody>
          <a:bodyPr/>
          <a:lstStyle/>
          <a:p>
            <a:fld id="{8063A028-35B0-4893-9562-CE93217851D0}" type="slidenum">
              <a:rPr lang="en-US" smtClean="0"/>
              <a:t>‹#›</a:t>
            </a:fld>
            <a:endParaRPr lang="en-US" dirty="0"/>
          </a:p>
        </p:txBody>
      </p:sp>
    </p:spTree>
    <p:extLst>
      <p:ext uri="{BB962C8B-B14F-4D97-AF65-F5344CB8AC3E}">
        <p14:creationId xmlns:p14="http://schemas.microsoft.com/office/powerpoint/2010/main" val="21553616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tif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3988BED6-3382-49AC-AB48-FA9A7C3B8D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endParaRPr lang="en-US"/>
          </a:p>
        </p:txBody>
      </p:sp>
      <p:sp>
        <p:nvSpPr>
          <p:cNvPr id="3" name="文字版面配置區 2">
            <a:extLst>
              <a:ext uri="{FF2B5EF4-FFF2-40B4-BE49-F238E27FC236}">
                <a16:creationId xmlns:a16="http://schemas.microsoft.com/office/drawing/2014/main" id="{FFB4B08F-4CA0-4574-950C-CE0AE578CF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a:extLst>
              <a:ext uri="{FF2B5EF4-FFF2-40B4-BE49-F238E27FC236}">
                <a16:creationId xmlns:a16="http://schemas.microsoft.com/office/drawing/2014/main" id="{3AE6FC0D-CF50-40AC-8A1B-16C8DEC9EC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69F192-F661-4991-9654-293489367CBC}" type="datetimeFigureOut">
              <a:rPr lang="en-US" smtClean="0"/>
              <a:t>9/23/2021</a:t>
            </a:fld>
            <a:endParaRPr lang="en-US" dirty="0"/>
          </a:p>
        </p:txBody>
      </p:sp>
      <p:sp>
        <p:nvSpPr>
          <p:cNvPr id="5" name="頁尾版面配置區 4">
            <a:extLst>
              <a:ext uri="{FF2B5EF4-FFF2-40B4-BE49-F238E27FC236}">
                <a16:creationId xmlns:a16="http://schemas.microsoft.com/office/drawing/2014/main" id="{A1881750-4EBE-4C88-907B-517F761482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投影片編號版面配置區 5">
            <a:extLst>
              <a:ext uri="{FF2B5EF4-FFF2-40B4-BE49-F238E27FC236}">
                <a16:creationId xmlns:a16="http://schemas.microsoft.com/office/drawing/2014/main" id="{4EA4F657-B9A9-475A-8173-19048C13BA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63A028-35B0-4893-9562-CE93217851D0}" type="slidenum">
              <a:rPr lang="en-US" smtClean="0"/>
              <a:t>‹#›</a:t>
            </a:fld>
            <a:endParaRPr lang="en-US" dirty="0"/>
          </a:p>
        </p:txBody>
      </p:sp>
      <p:pic>
        <p:nvPicPr>
          <p:cNvPr id="7" name="Picture 6">
            <a:extLst>
              <a:ext uri="{FF2B5EF4-FFF2-40B4-BE49-F238E27FC236}">
                <a16:creationId xmlns:a16="http://schemas.microsoft.com/office/drawing/2014/main" id="{CE6C06FB-3866-A541-960A-242DD1504DDF}"/>
              </a:ext>
            </a:extLst>
          </p:cNvPr>
          <p:cNvPicPr>
            <a:picLocks noChangeAspect="1"/>
          </p:cNvPicPr>
          <p:nvPr userDrawn="1"/>
        </p:nvPicPr>
        <p:blipFill>
          <a:blip r:embed="rId13"/>
          <a:stretch>
            <a:fillRect/>
          </a:stretch>
        </p:blipFill>
        <p:spPr>
          <a:xfrm>
            <a:off x="10500851" y="101793"/>
            <a:ext cx="1626973" cy="556159"/>
          </a:xfrm>
          <a:prstGeom prst="rect">
            <a:avLst/>
          </a:prstGeom>
        </p:spPr>
      </p:pic>
    </p:spTree>
    <p:extLst>
      <p:ext uri="{BB962C8B-B14F-4D97-AF65-F5344CB8AC3E}">
        <p14:creationId xmlns:p14="http://schemas.microsoft.com/office/powerpoint/2010/main" val="27497442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59713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lgn="ctr" defTabSz="1218926" rtl="0" eaLnBrk="1" latinLnBrk="0" hangingPunct="1">
        <a:spcBef>
          <a:spcPct val="0"/>
        </a:spcBef>
        <a:buNone/>
        <a:defRPr sz="5899" kern="1200">
          <a:solidFill>
            <a:schemeClr val="tx1"/>
          </a:solidFill>
          <a:latin typeface="+mj-lt"/>
          <a:ea typeface="+mj-ea"/>
          <a:cs typeface="+mj-cs"/>
        </a:defRPr>
      </a:lvl1pPr>
    </p:titleStyle>
    <p:bodyStyle>
      <a:lvl1pPr marL="457098" indent="-457098" algn="l" defTabSz="1218926" rtl="0" eaLnBrk="1" latinLnBrk="0" hangingPunct="1">
        <a:spcBef>
          <a:spcPct val="20000"/>
        </a:spcBef>
        <a:buFont typeface="Arial" pitchFamily="34" charset="0"/>
        <a:buChar char="•"/>
        <a:defRPr sz="4299" kern="1200">
          <a:solidFill>
            <a:schemeClr val="tx1"/>
          </a:solidFill>
          <a:latin typeface="+mn-lt"/>
          <a:ea typeface="+mn-ea"/>
          <a:cs typeface="+mn-cs"/>
        </a:defRPr>
      </a:lvl1pPr>
      <a:lvl2pPr marL="990377" indent="-380914" algn="l" defTabSz="1218926" rtl="0" eaLnBrk="1" latinLnBrk="0" hangingPunct="1">
        <a:spcBef>
          <a:spcPct val="20000"/>
        </a:spcBef>
        <a:buFont typeface="Arial" pitchFamily="34" charset="0"/>
        <a:buChar char="–"/>
        <a:defRPr sz="3699" kern="1200">
          <a:solidFill>
            <a:schemeClr val="tx1"/>
          </a:solidFill>
          <a:latin typeface="+mn-lt"/>
          <a:ea typeface="+mn-ea"/>
          <a:cs typeface="+mn-cs"/>
        </a:defRPr>
      </a:lvl2pPr>
      <a:lvl3pPr marL="1523657" indent="-304731" algn="l" defTabSz="1218926"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3120"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4pPr>
      <a:lvl5pPr marL="274258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5pPr>
      <a:lvl6pPr marL="3352045"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6pPr>
      <a:lvl7pPr marL="3961509"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7pPr>
      <a:lvl8pPr marL="457097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8pPr>
      <a:lvl9pPr marL="5180434"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9pPr>
    </p:bodyStyle>
    <p:otherStyle>
      <a:defPPr>
        <a:defRPr lang="zh-TW"/>
      </a:defPPr>
      <a:lvl1pPr marL="0" algn="l" defTabSz="1218926" rtl="0" eaLnBrk="1" latinLnBrk="0" hangingPunct="1">
        <a:defRPr sz="2400" kern="1200">
          <a:solidFill>
            <a:schemeClr val="tx1"/>
          </a:solidFill>
          <a:latin typeface="+mn-lt"/>
          <a:ea typeface="+mn-ea"/>
          <a:cs typeface="+mn-cs"/>
        </a:defRPr>
      </a:lvl1pPr>
      <a:lvl2pPr marL="609463" algn="l" defTabSz="1218926" rtl="0" eaLnBrk="1" latinLnBrk="0" hangingPunct="1">
        <a:defRPr sz="2400" kern="1200">
          <a:solidFill>
            <a:schemeClr val="tx1"/>
          </a:solidFill>
          <a:latin typeface="+mn-lt"/>
          <a:ea typeface="+mn-ea"/>
          <a:cs typeface="+mn-cs"/>
        </a:defRPr>
      </a:lvl2pPr>
      <a:lvl3pPr marL="1218926" algn="l" defTabSz="1218926" rtl="0" eaLnBrk="1" latinLnBrk="0" hangingPunct="1">
        <a:defRPr sz="2400" kern="1200">
          <a:solidFill>
            <a:schemeClr val="tx1"/>
          </a:solidFill>
          <a:latin typeface="+mn-lt"/>
          <a:ea typeface="+mn-ea"/>
          <a:cs typeface="+mn-cs"/>
        </a:defRPr>
      </a:lvl3pPr>
      <a:lvl4pPr marL="1828388" algn="l" defTabSz="1218926" rtl="0" eaLnBrk="1" latinLnBrk="0" hangingPunct="1">
        <a:defRPr sz="2400" kern="1200">
          <a:solidFill>
            <a:schemeClr val="tx1"/>
          </a:solidFill>
          <a:latin typeface="+mn-lt"/>
          <a:ea typeface="+mn-ea"/>
          <a:cs typeface="+mn-cs"/>
        </a:defRPr>
      </a:lvl4pPr>
      <a:lvl5pPr marL="2437851" algn="l" defTabSz="1218926" rtl="0" eaLnBrk="1" latinLnBrk="0" hangingPunct="1">
        <a:defRPr sz="2400" kern="1200">
          <a:solidFill>
            <a:schemeClr val="tx1"/>
          </a:solidFill>
          <a:latin typeface="+mn-lt"/>
          <a:ea typeface="+mn-ea"/>
          <a:cs typeface="+mn-cs"/>
        </a:defRPr>
      </a:lvl5pPr>
      <a:lvl6pPr marL="3047314" algn="l" defTabSz="1218926" rtl="0" eaLnBrk="1" latinLnBrk="0" hangingPunct="1">
        <a:defRPr sz="2400" kern="1200">
          <a:solidFill>
            <a:schemeClr val="tx1"/>
          </a:solidFill>
          <a:latin typeface="+mn-lt"/>
          <a:ea typeface="+mn-ea"/>
          <a:cs typeface="+mn-cs"/>
        </a:defRPr>
      </a:lvl6pPr>
      <a:lvl7pPr marL="3656777" algn="l" defTabSz="1218926" rtl="0" eaLnBrk="1" latinLnBrk="0" hangingPunct="1">
        <a:defRPr sz="2400" kern="1200">
          <a:solidFill>
            <a:schemeClr val="tx1"/>
          </a:solidFill>
          <a:latin typeface="+mn-lt"/>
          <a:ea typeface="+mn-ea"/>
          <a:cs typeface="+mn-cs"/>
        </a:defRPr>
      </a:lvl7pPr>
      <a:lvl8pPr marL="4266240" algn="l" defTabSz="1218926" rtl="0" eaLnBrk="1" latinLnBrk="0" hangingPunct="1">
        <a:defRPr sz="2400" kern="1200">
          <a:solidFill>
            <a:schemeClr val="tx1"/>
          </a:solidFill>
          <a:latin typeface="+mn-lt"/>
          <a:ea typeface="+mn-ea"/>
          <a:cs typeface="+mn-cs"/>
        </a:defRPr>
      </a:lvl8pPr>
      <a:lvl9pPr marL="4875703" algn="l" defTabSz="1218926"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30.jpeg"/><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37.jpeg"/></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40.png"/><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6.tiff"/><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image" Target="../media/image8.png"/><Relationship Id="rId5" Type="http://schemas.microsoft.com/office/2007/relationships/hdphoto" Target="../media/hdphoto1.wdp"/><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1.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8" Type="http://schemas.openxmlformats.org/officeDocument/2006/relationships/chart" Target="../charts/chart7.xml"/><Relationship Id="rId3" Type="http://schemas.openxmlformats.org/officeDocument/2006/relationships/image" Target="../media/image43.png"/><Relationship Id="rId7" Type="http://schemas.openxmlformats.org/officeDocument/2006/relationships/image" Target="../media/image45.png"/><Relationship Id="rId2" Type="http://schemas.openxmlformats.org/officeDocument/2006/relationships/image" Target="../media/image42.png"/><Relationship Id="rId1" Type="http://schemas.openxmlformats.org/officeDocument/2006/relationships/slideLayout" Target="../slideLayouts/slideLayout10.xml"/><Relationship Id="rId6" Type="http://schemas.openxmlformats.org/officeDocument/2006/relationships/chart" Target="../charts/chart6.xml"/><Relationship Id="rId5" Type="http://schemas.openxmlformats.org/officeDocument/2006/relationships/image" Target="../media/image44.png"/><Relationship Id="rId10" Type="http://schemas.openxmlformats.org/officeDocument/2006/relationships/image" Target="../media/image47.png"/><Relationship Id="rId4" Type="http://schemas.openxmlformats.org/officeDocument/2006/relationships/chart" Target="../charts/chart5.xml"/><Relationship Id="rId9" Type="http://schemas.openxmlformats.org/officeDocument/2006/relationships/image" Target="../media/image46.png"/></Relationships>
</file>

<file path=ppt/slides/_rels/slide2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chart" Target="../charts/chart11.xml"/><Relationship Id="rId5" Type="http://schemas.openxmlformats.org/officeDocument/2006/relationships/chart" Target="../charts/chart10.xml"/><Relationship Id="rId4" Type="http://schemas.openxmlformats.org/officeDocument/2006/relationships/chart" Target="../charts/char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2.xml"/><Relationship Id="rId5" Type="http://schemas.openxmlformats.org/officeDocument/2006/relationships/chart" Target="../charts/chart15.xml"/><Relationship Id="rId4" Type="http://schemas.openxmlformats.org/officeDocument/2006/relationships/chart" Target="../charts/char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圖片 10">
            <a:extLst>
              <a:ext uri="{FF2B5EF4-FFF2-40B4-BE49-F238E27FC236}">
                <a16:creationId xmlns:a16="http://schemas.microsoft.com/office/drawing/2014/main" id="{63159B0E-B915-4D37-8956-82C96DAE233C}"/>
              </a:ext>
            </a:extLst>
          </p:cNvPr>
          <p:cNvPicPr>
            <a:picLocks noChangeAspect="1"/>
          </p:cNvPicPr>
          <p:nvPr/>
        </p:nvPicPr>
        <p:blipFill>
          <a:blip r:embed="rId3"/>
          <a:stretch>
            <a:fillRect/>
          </a:stretch>
        </p:blipFill>
        <p:spPr>
          <a:xfrm>
            <a:off x="8934082" y="5463867"/>
            <a:ext cx="3255714" cy="1394134"/>
          </a:xfrm>
          <a:prstGeom prst="rect">
            <a:avLst/>
          </a:prstGeom>
        </p:spPr>
      </p:pic>
      <p:sp>
        <p:nvSpPr>
          <p:cNvPr id="8" name="矩形 7">
            <a:extLst>
              <a:ext uri="{FF2B5EF4-FFF2-40B4-BE49-F238E27FC236}">
                <a16:creationId xmlns:a16="http://schemas.microsoft.com/office/drawing/2014/main" id="{BB02C5FF-BD93-4BD1-BDD8-DB565B7C74E3}"/>
              </a:ext>
            </a:extLst>
          </p:cNvPr>
          <p:cNvSpPr/>
          <p:nvPr/>
        </p:nvSpPr>
        <p:spPr>
          <a:xfrm rot="5400000">
            <a:off x="758030" y="5910080"/>
            <a:ext cx="190433" cy="1714488"/>
          </a:xfrm>
          <a:prstGeom prst="rect">
            <a:avLst/>
          </a:prstGeom>
          <a:solidFill>
            <a:srgbClr val="B9252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89" tIns="60944" rIns="121889" bIns="60944" rtlCol="0" anchor="ctr"/>
          <a:lstStyle/>
          <a:p>
            <a:pPr algn="ctr" defTabSz="1218926"/>
            <a:endParaRPr lang="zh-TW" altLang="en-US" sz="2400" dirty="0">
              <a:solidFill>
                <a:prstClr val="white"/>
              </a:solidFill>
              <a:latin typeface="Calibri"/>
              <a:ea typeface="【九九】圣诞棒" pitchFamily="2" charset="-120"/>
            </a:endParaRPr>
          </a:p>
        </p:txBody>
      </p:sp>
      <p:sp>
        <p:nvSpPr>
          <p:cNvPr id="9" name="矩形 8">
            <a:extLst>
              <a:ext uri="{FF2B5EF4-FFF2-40B4-BE49-F238E27FC236}">
                <a16:creationId xmlns:a16="http://schemas.microsoft.com/office/drawing/2014/main" id="{D037E8C4-DD27-4B6E-BE16-7A69B6EFFCCA}"/>
              </a:ext>
            </a:extLst>
          </p:cNvPr>
          <p:cNvSpPr/>
          <p:nvPr/>
        </p:nvSpPr>
        <p:spPr>
          <a:xfrm rot="5400000">
            <a:off x="2449639" y="5909757"/>
            <a:ext cx="190433" cy="1714488"/>
          </a:xfrm>
          <a:prstGeom prst="rect">
            <a:avLst/>
          </a:prstGeom>
          <a:solidFill>
            <a:srgbClr val="0052A3"/>
          </a:solidFill>
          <a:ln>
            <a:noFill/>
          </a:ln>
        </p:spPr>
        <p:style>
          <a:lnRef idx="2">
            <a:schemeClr val="accent1">
              <a:shade val="50000"/>
            </a:schemeClr>
          </a:lnRef>
          <a:fillRef idx="1">
            <a:schemeClr val="accent1"/>
          </a:fillRef>
          <a:effectRef idx="0">
            <a:schemeClr val="accent1"/>
          </a:effectRef>
          <a:fontRef idx="minor">
            <a:schemeClr val="lt1"/>
          </a:fontRef>
        </p:style>
        <p:txBody>
          <a:bodyPr lIns="121889" tIns="60944" rIns="121889" bIns="60944" rtlCol="0" anchor="ctr"/>
          <a:lstStyle/>
          <a:p>
            <a:pPr algn="ctr" defTabSz="1218926"/>
            <a:endParaRPr lang="zh-TW" altLang="en-US" sz="2400" dirty="0">
              <a:solidFill>
                <a:prstClr val="white"/>
              </a:solidFill>
              <a:latin typeface="Calibri"/>
              <a:ea typeface="【九九】圣诞棒" pitchFamily="2" charset="-120"/>
            </a:endParaRPr>
          </a:p>
        </p:txBody>
      </p:sp>
      <p:sp>
        <p:nvSpPr>
          <p:cNvPr id="10" name="矩形 9">
            <a:extLst>
              <a:ext uri="{FF2B5EF4-FFF2-40B4-BE49-F238E27FC236}">
                <a16:creationId xmlns:a16="http://schemas.microsoft.com/office/drawing/2014/main" id="{229A74E5-056A-40E9-AFF1-DE6A09BC84C9}"/>
              </a:ext>
            </a:extLst>
          </p:cNvPr>
          <p:cNvSpPr/>
          <p:nvPr/>
        </p:nvSpPr>
        <p:spPr>
          <a:xfrm rot="5400000">
            <a:off x="4141247" y="5910080"/>
            <a:ext cx="190433" cy="1714488"/>
          </a:xfrm>
          <a:prstGeom prst="rect">
            <a:avLst/>
          </a:prstGeom>
          <a:solidFill>
            <a:srgbClr val="F1B619"/>
          </a:solidFill>
          <a:ln>
            <a:noFill/>
          </a:ln>
        </p:spPr>
        <p:style>
          <a:lnRef idx="2">
            <a:schemeClr val="accent1">
              <a:shade val="50000"/>
            </a:schemeClr>
          </a:lnRef>
          <a:fillRef idx="1">
            <a:schemeClr val="accent1"/>
          </a:fillRef>
          <a:effectRef idx="0">
            <a:schemeClr val="accent1"/>
          </a:effectRef>
          <a:fontRef idx="minor">
            <a:schemeClr val="lt1"/>
          </a:fontRef>
        </p:style>
        <p:txBody>
          <a:bodyPr lIns="121889" tIns="60944" rIns="121889" bIns="60944" rtlCol="0" anchor="ctr"/>
          <a:lstStyle/>
          <a:p>
            <a:pPr algn="ctr" defTabSz="1218926"/>
            <a:endParaRPr lang="zh-TW" altLang="en-US" sz="2400" dirty="0">
              <a:solidFill>
                <a:prstClr val="white"/>
              </a:solidFill>
              <a:latin typeface="Calibri"/>
              <a:ea typeface="【九九】圣诞棒" pitchFamily="2" charset="-120"/>
            </a:endParaRPr>
          </a:p>
        </p:txBody>
      </p:sp>
      <p:sp>
        <p:nvSpPr>
          <p:cNvPr id="12" name="矩形 11">
            <a:extLst>
              <a:ext uri="{FF2B5EF4-FFF2-40B4-BE49-F238E27FC236}">
                <a16:creationId xmlns:a16="http://schemas.microsoft.com/office/drawing/2014/main" id="{85B2B41E-C940-4B0F-9A80-9D90B0E0E9D3}"/>
              </a:ext>
            </a:extLst>
          </p:cNvPr>
          <p:cNvSpPr/>
          <p:nvPr/>
        </p:nvSpPr>
        <p:spPr>
          <a:xfrm rot="5400000">
            <a:off x="5850149" y="5909757"/>
            <a:ext cx="190433" cy="1714488"/>
          </a:xfrm>
          <a:prstGeom prst="rect">
            <a:avLst/>
          </a:prstGeom>
          <a:solidFill>
            <a:srgbClr val="369F50"/>
          </a:solidFill>
          <a:ln>
            <a:noFill/>
          </a:ln>
        </p:spPr>
        <p:style>
          <a:lnRef idx="2">
            <a:schemeClr val="accent1">
              <a:shade val="50000"/>
            </a:schemeClr>
          </a:lnRef>
          <a:fillRef idx="1">
            <a:schemeClr val="accent1"/>
          </a:fillRef>
          <a:effectRef idx="0">
            <a:schemeClr val="accent1"/>
          </a:effectRef>
          <a:fontRef idx="minor">
            <a:schemeClr val="lt1"/>
          </a:fontRef>
        </p:style>
        <p:txBody>
          <a:bodyPr lIns="121889" tIns="60944" rIns="121889" bIns="60944" rtlCol="0" anchor="ctr"/>
          <a:lstStyle/>
          <a:p>
            <a:pPr algn="ctr" defTabSz="1218926"/>
            <a:endParaRPr lang="zh-TW" altLang="en-US" sz="2400" dirty="0">
              <a:solidFill>
                <a:prstClr val="white"/>
              </a:solidFill>
              <a:latin typeface="Calibri"/>
              <a:ea typeface="【九九】圣诞棒" pitchFamily="2" charset="-120"/>
            </a:endParaRPr>
          </a:p>
        </p:txBody>
      </p:sp>
      <p:pic>
        <p:nvPicPr>
          <p:cNvPr id="6" name="圖片 5">
            <a:extLst>
              <a:ext uri="{FF2B5EF4-FFF2-40B4-BE49-F238E27FC236}">
                <a16:creationId xmlns:a16="http://schemas.microsoft.com/office/drawing/2014/main" id="{74DE72DA-883F-4673-B21E-A95D2B2C3A6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205" y="-3810"/>
            <a:ext cx="12187592" cy="4623612"/>
          </a:xfrm>
          <a:prstGeom prst="rect">
            <a:avLst/>
          </a:prstGeom>
        </p:spPr>
      </p:pic>
      <p:sp>
        <p:nvSpPr>
          <p:cNvPr id="13" name="文字方塊 5">
            <a:extLst>
              <a:ext uri="{FF2B5EF4-FFF2-40B4-BE49-F238E27FC236}">
                <a16:creationId xmlns:a16="http://schemas.microsoft.com/office/drawing/2014/main" id="{B948F550-E0D4-4475-B1EC-0DBC15FDBB8C}"/>
              </a:ext>
            </a:extLst>
          </p:cNvPr>
          <p:cNvSpPr txBox="1"/>
          <p:nvPr/>
        </p:nvSpPr>
        <p:spPr>
          <a:xfrm>
            <a:off x="211033" y="5774609"/>
            <a:ext cx="7835687" cy="646331"/>
          </a:xfrm>
          <a:prstGeom prst="rect">
            <a:avLst/>
          </a:prstGeom>
          <a:noFill/>
          <a:ln>
            <a:noFill/>
          </a:ln>
        </p:spPr>
        <p:txBody>
          <a:bodyPr wrap="square" rtlCol="0">
            <a:spAutoFit/>
          </a:bodyPr>
          <a:lstStyle/>
          <a:p>
            <a:r>
              <a:rPr kumimoji="1" lang="en-US" altLang="zh-TW" sz="3600" b="1" dirty="0"/>
              <a:t>2021Q2 INVESTOR PRESENTATION</a:t>
            </a:r>
            <a:endParaRPr kumimoji="1" lang="zh-TW" altLang="en-US" sz="3600" b="1" dirty="0"/>
          </a:p>
        </p:txBody>
      </p:sp>
      <p:sp>
        <p:nvSpPr>
          <p:cNvPr id="14" name="文字方塊 1">
            <a:extLst>
              <a:ext uri="{FF2B5EF4-FFF2-40B4-BE49-F238E27FC236}">
                <a16:creationId xmlns:a16="http://schemas.microsoft.com/office/drawing/2014/main" id="{F743D80E-1C69-4EDC-A02B-80E91A431A5C}"/>
              </a:ext>
            </a:extLst>
          </p:cNvPr>
          <p:cNvSpPr txBox="1"/>
          <p:nvPr/>
        </p:nvSpPr>
        <p:spPr>
          <a:xfrm>
            <a:off x="211033" y="3222745"/>
            <a:ext cx="11245217" cy="1415772"/>
          </a:xfrm>
          <a:prstGeom prst="rect">
            <a:avLst/>
          </a:prstGeom>
          <a:solidFill>
            <a:schemeClr val="tx1">
              <a:alpha val="39000"/>
            </a:schemeClr>
          </a:solidFill>
          <a:ln>
            <a:noFill/>
          </a:ln>
        </p:spPr>
        <p:txBody>
          <a:bodyPr wrap="square" rtlCol="0">
            <a:spAutoFit/>
          </a:bodyPr>
          <a:lstStyle/>
          <a:p>
            <a:r>
              <a:rPr kumimoji="1" lang="en-US" altLang="zh-TW" sz="5400" b="1" dirty="0">
                <a:solidFill>
                  <a:schemeClr val="bg1"/>
                </a:solidFill>
              </a:rPr>
              <a:t>WINMATE INC </a:t>
            </a:r>
          </a:p>
          <a:p>
            <a:r>
              <a:rPr kumimoji="1" lang="en-US" altLang="zh-TW" sz="3200" b="1" dirty="0">
                <a:solidFill>
                  <a:schemeClr val="bg1"/>
                </a:solidFill>
              </a:rPr>
              <a:t>Enabler of Enterprise Mobility</a:t>
            </a:r>
            <a:endParaRPr kumimoji="1" lang="zh-TW" altLang="en-US" sz="3200" b="1" dirty="0">
              <a:solidFill>
                <a:schemeClr val="bg1"/>
              </a:solidFill>
            </a:endParaRPr>
          </a:p>
        </p:txBody>
      </p:sp>
      <p:sp>
        <p:nvSpPr>
          <p:cNvPr id="15" name="文字方塊 7">
            <a:extLst>
              <a:ext uri="{FF2B5EF4-FFF2-40B4-BE49-F238E27FC236}">
                <a16:creationId xmlns:a16="http://schemas.microsoft.com/office/drawing/2014/main" id="{3CC14F01-05BF-4A84-B622-7A384A757A7D}"/>
              </a:ext>
            </a:extLst>
          </p:cNvPr>
          <p:cNvSpPr txBox="1"/>
          <p:nvPr/>
        </p:nvSpPr>
        <p:spPr>
          <a:xfrm>
            <a:off x="226069" y="4764100"/>
            <a:ext cx="5128163" cy="584775"/>
          </a:xfrm>
          <a:prstGeom prst="rect">
            <a:avLst/>
          </a:prstGeom>
          <a:noFill/>
          <a:ln>
            <a:noFill/>
          </a:ln>
        </p:spPr>
        <p:txBody>
          <a:bodyPr wrap="square" rtlCol="0">
            <a:spAutoFit/>
          </a:bodyPr>
          <a:lstStyle/>
          <a:p>
            <a:r>
              <a:rPr kumimoji="1" lang="en-US" altLang="zh-TW" sz="3200" b="1" dirty="0"/>
              <a:t>3416 TT</a:t>
            </a:r>
            <a:endParaRPr kumimoji="1" lang="zh-TW" altLang="en-US" sz="3200" b="1" dirty="0"/>
          </a:p>
        </p:txBody>
      </p:sp>
    </p:spTree>
    <p:extLst>
      <p:ext uri="{BB962C8B-B14F-4D97-AF65-F5344CB8AC3E}">
        <p14:creationId xmlns:p14="http://schemas.microsoft.com/office/powerpoint/2010/main" val="300199833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descr="\\192.168.100.107\美工資料\圖庫\●購買的圖庫\36355774_xl_M133WK.jpg">
            <a:extLst>
              <a:ext uri="{FF2B5EF4-FFF2-40B4-BE49-F238E27FC236}">
                <a16:creationId xmlns:a16="http://schemas.microsoft.com/office/drawing/2014/main" id="{C24F1A91-A2A2-B541-B808-EC67C25B8573}"/>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0" y="0"/>
            <a:ext cx="12192000" cy="6890908"/>
          </a:xfrm>
          <a:prstGeom prst="rect">
            <a:avLst/>
          </a:prstGeom>
          <a:noFill/>
          <a:extLst>
            <a:ext uri="{909E8E84-426E-40DD-AFC4-6F175D3DCCD1}">
              <a14:hiddenFill xmlns:a14="http://schemas.microsoft.com/office/drawing/2010/main">
                <a:solidFill>
                  <a:srgbClr val="FFFFFF"/>
                </a:solidFill>
              </a14:hiddenFill>
            </a:ext>
          </a:extLst>
        </p:spPr>
      </p:pic>
      <p:sp>
        <p:nvSpPr>
          <p:cNvPr id="8" name="矩形 12">
            <a:extLst>
              <a:ext uri="{FF2B5EF4-FFF2-40B4-BE49-F238E27FC236}">
                <a16:creationId xmlns:a16="http://schemas.microsoft.com/office/drawing/2014/main" id="{5FED2946-974F-5047-B8D1-43E7F7E9F022}"/>
              </a:ext>
            </a:extLst>
          </p:cNvPr>
          <p:cNvSpPr/>
          <p:nvPr/>
        </p:nvSpPr>
        <p:spPr>
          <a:xfrm>
            <a:off x="-1" y="0"/>
            <a:ext cx="12192000" cy="6890908"/>
          </a:xfrm>
          <a:prstGeom prst="rect">
            <a:avLst/>
          </a:prstGeom>
          <a:solidFill>
            <a:schemeClr val="tx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7" name="文字方塊 16">
            <a:extLst>
              <a:ext uri="{FF2B5EF4-FFF2-40B4-BE49-F238E27FC236}">
                <a16:creationId xmlns:a16="http://schemas.microsoft.com/office/drawing/2014/main" id="{59EFC0F9-14E4-2B42-93F6-DE876A8BAED0}"/>
              </a:ext>
            </a:extLst>
          </p:cNvPr>
          <p:cNvSpPr txBox="1"/>
          <p:nvPr/>
        </p:nvSpPr>
        <p:spPr>
          <a:xfrm>
            <a:off x="3867580" y="2356640"/>
            <a:ext cx="4450080" cy="2585323"/>
          </a:xfrm>
          <a:prstGeom prst="rect">
            <a:avLst/>
          </a:prstGeom>
          <a:noFill/>
        </p:spPr>
        <p:txBody>
          <a:bodyPr wrap="square">
            <a:spAutoFit/>
          </a:bodyPr>
          <a:lstStyle/>
          <a:p>
            <a:pPr algn="ctr"/>
            <a:r>
              <a:rPr lang="en-US" sz="5400" b="1" dirty="0">
                <a:solidFill>
                  <a:schemeClr val="bg1"/>
                </a:solidFill>
                <a:latin typeface="Calibri" panose="020F0502020204030204" pitchFamily="34" charset="0"/>
                <a:ea typeface="STFangsong" panose="02010600040101010101" pitchFamily="2" charset="-122"/>
                <a:cs typeface="Calibri" panose="020F0502020204030204" pitchFamily="34" charset="0"/>
              </a:rPr>
              <a:t>WHO WE ARE &amp; </a:t>
            </a:r>
          </a:p>
          <a:p>
            <a:pPr algn="ctr"/>
            <a:r>
              <a:rPr lang="en-US" sz="5400" b="1" dirty="0">
                <a:solidFill>
                  <a:schemeClr val="bg1"/>
                </a:solidFill>
                <a:latin typeface="Calibri" panose="020F0502020204030204" pitchFamily="34" charset="0"/>
                <a:ea typeface="STFangsong" panose="02010600040101010101" pitchFamily="2" charset="-122"/>
                <a:cs typeface="Calibri" panose="020F0502020204030204" pitchFamily="34" charset="0"/>
              </a:rPr>
              <a:t>WHAT WE DO</a:t>
            </a:r>
          </a:p>
        </p:txBody>
      </p:sp>
      <p:sp>
        <p:nvSpPr>
          <p:cNvPr id="18" name="矩形 17">
            <a:extLst>
              <a:ext uri="{FF2B5EF4-FFF2-40B4-BE49-F238E27FC236}">
                <a16:creationId xmlns:a16="http://schemas.microsoft.com/office/drawing/2014/main" id="{3069060C-63A6-D24C-9F0A-3FE7BF73ADD0}"/>
              </a:ext>
            </a:extLst>
          </p:cNvPr>
          <p:cNvSpPr/>
          <p:nvPr/>
        </p:nvSpPr>
        <p:spPr>
          <a:xfrm>
            <a:off x="3870960" y="1393617"/>
            <a:ext cx="4450080" cy="4655732"/>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solidFill>
                <a:schemeClr val="bg1"/>
              </a:solidFill>
            </a:endParaRPr>
          </a:p>
        </p:txBody>
      </p:sp>
      <p:pic>
        <p:nvPicPr>
          <p:cNvPr id="20" name="圖片 15">
            <a:extLst>
              <a:ext uri="{FF2B5EF4-FFF2-40B4-BE49-F238E27FC236}">
                <a16:creationId xmlns:a16="http://schemas.microsoft.com/office/drawing/2014/main" id="{1D8B341B-49FE-1445-80D7-D6F2618191B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711688" y="5966775"/>
            <a:ext cx="2300525" cy="718552"/>
          </a:xfrm>
          <a:prstGeom prst="rect">
            <a:avLst/>
          </a:prstGeom>
        </p:spPr>
      </p:pic>
    </p:spTree>
    <p:extLst>
      <p:ext uri="{BB962C8B-B14F-4D97-AF65-F5344CB8AC3E}">
        <p14:creationId xmlns:p14="http://schemas.microsoft.com/office/powerpoint/2010/main" val="3125385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3">
            <a:extLst>
              <a:ext uri="{FF2B5EF4-FFF2-40B4-BE49-F238E27FC236}">
                <a16:creationId xmlns:a16="http://schemas.microsoft.com/office/drawing/2014/main" id="{6E9FBA44-556E-48BF-ADEC-CBCE4767B062}"/>
              </a:ext>
            </a:extLst>
          </p:cNvPr>
          <p:cNvSpPr txBox="1">
            <a:spLocks/>
          </p:cNvSpPr>
          <p:nvPr/>
        </p:nvSpPr>
        <p:spPr bwMode="auto">
          <a:xfrm>
            <a:off x="9348444" y="6484315"/>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11</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pic>
        <p:nvPicPr>
          <p:cNvPr id="25" name="Picture 24" descr="A picture containing text, outdoor&#10;&#10;Description automatically generated">
            <a:extLst>
              <a:ext uri="{FF2B5EF4-FFF2-40B4-BE49-F238E27FC236}">
                <a16:creationId xmlns:a16="http://schemas.microsoft.com/office/drawing/2014/main" id="{86D6CAE8-71CD-4F4C-A31B-BF1317435D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6862" y="1482008"/>
            <a:ext cx="2772229" cy="2762989"/>
          </a:xfrm>
          <a:prstGeom prst="rect">
            <a:avLst/>
          </a:prstGeom>
        </p:spPr>
      </p:pic>
      <p:grpSp>
        <p:nvGrpSpPr>
          <p:cNvPr id="21" name="Group 20">
            <a:extLst>
              <a:ext uri="{FF2B5EF4-FFF2-40B4-BE49-F238E27FC236}">
                <a16:creationId xmlns:a16="http://schemas.microsoft.com/office/drawing/2014/main" id="{56DFF83C-2603-C14B-BE12-294C960DE5FE}"/>
              </a:ext>
            </a:extLst>
          </p:cNvPr>
          <p:cNvGrpSpPr/>
          <p:nvPr/>
        </p:nvGrpSpPr>
        <p:grpSpPr>
          <a:xfrm>
            <a:off x="6378118" y="1172078"/>
            <a:ext cx="5334909" cy="5247369"/>
            <a:chOff x="6363604" y="818920"/>
            <a:chExt cx="5334909" cy="5247369"/>
          </a:xfrm>
        </p:grpSpPr>
        <p:pic>
          <p:nvPicPr>
            <p:cNvPr id="22" name="Picture 21">
              <a:extLst>
                <a:ext uri="{FF2B5EF4-FFF2-40B4-BE49-F238E27FC236}">
                  <a16:creationId xmlns:a16="http://schemas.microsoft.com/office/drawing/2014/main" id="{0AA0796A-9E3F-3346-905F-2CB26DF1D679}"/>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8461827" y="818920"/>
              <a:ext cx="2772229" cy="2695424"/>
            </a:xfrm>
            <a:prstGeom prst="rect">
              <a:avLst/>
            </a:prstGeom>
            <a:effectLst>
              <a:outerShdw blurRad="50800" dist="38100" dir="2700000" algn="tl" rotWithShape="0">
                <a:prstClr val="black">
                  <a:alpha val="40000"/>
                </a:prstClr>
              </a:outerShdw>
            </a:effectLst>
          </p:spPr>
        </p:pic>
        <p:pic>
          <p:nvPicPr>
            <p:cNvPr id="23" name="Picture 22">
              <a:extLst>
                <a:ext uri="{FF2B5EF4-FFF2-40B4-BE49-F238E27FC236}">
                  <a16:creationId xmlns:a16="http://schemas.microsoft.com/office/drawing/2014/main" id="{0332DE9A-F3C2-6A4D-B683-8B558A2DF3B7}"/>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8940798" y="2889456"/>
              <a:ext cx="2757715" cy="2686549"/>
            </a:xfrm>
            <a:prstGeom prst="rect">
              <a:avLst/>
            </a:prstGeom>
            <a:effectLst>
              <a:outerShdw blurRad="50800" dist="38100" dir="2700000" algn="tl" rotWithShape="0">
                <a:prstClr val="black">
                  <a:alpha val="40000"/>
                </a:prstClr>
              </a:outerShdw>
            </a:effectLst>
          </p:spPr>
        </p:pic>
        <p:pic>
          <p:nvPicPr>
            <p:cNvPr id="24" name="Picture 23">
              <a:extLst>
                <a:ext uri="{FF2B5EF4-FFF2-40B4-BE49-F238E27FC236}">
                  <a16:creationId xmlns:a16="http://schemas.microsoft.com/office/drawing/2014/main" id="{0A37DC75-A113-4240-A459-3AC7D6886259}"/>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a:stretch/>
          </p:blipFill>
          <p:spPr>
            <a:xfrm>
              <a:off x="6363604" y="3364142"/>
              <a:ext cx="2743201" cy="2702147"/>
            </a:xfrm>
            <a:prstGeom prst="rect">
              <a:avLst/>
            </a:prstGeom>
            <a:effectLst>
              <a:outerShdw blurRad="50800" dist="38100" dir="2700000" algn="tl" rotWithShape="0">
                <a:prstClr val="black">
                  <a:alpha val="40000"/>
                </a:prstClr>
              </a:outerShdw>
            </a:effectLst>
          </p:spPr>
        </p:pic>
      </p:grpSp>
      <p:sp>
        <p:nvSpPr>
          <p:cNvPr id="7" name="文字方塊 6">
            <a:extLst>
              <a:ext uri="{FF2B5EF4-FFF2-40B4-BE49-F238E27FC236}">
                <a16:creationId xmlns:a16="http://schemas.microsoft.com/office/drawing/2014/main" id="{EEB619E5-3B7D-4858-B36A-7679FF6EAA90}"/>
              </a:ext>
            </a:extLst>
          </p:cNvPr>
          <p:cNvSpPr txBox="1"/>
          <p:nvPr/>
        </p:nvSpPr>
        <p:spPr>
          <a:xfrm>
            <a:off x="118523" y="3605160"/>
            <a:ext cx="5309820" cy="2637902"/>
          </a:xfrm>
          <a:prstGeom prst="rect">
            <a:avLst/>
          </a:prstGeom>
          <a:noFill/>
        </p:spPr>
        <p:txBody>
          <a:bodyPr wrap="square">
            <a:spAutoFit/>
          </a:bodyPr>
          <a:lstStyle/>
          <a:p>
            <a:pPr marL="285750" indent="-285750" algn="just">
              <a:lnSpc>
                <a:spcPts val="2460"/>
              </a:lnSpc>
              <a:buFont typeface="Arial" panose="020B0604020202020204" pitchFamily="34" charset="0"/>
              <a:buChar char="•"/>
            </a:pPr>
            <a:r>
              <a:rPr lang="en-US" dirty="0"/>
              <a:t>Rugged tablets have been put through rigorous testing to make sure they can survive extreme conditions. A few examples of mission-critical uses are oil and gas, marine, mining, aerospace, and medical. </a:t>
            </a:r>
          </a:p>
          <a:p>
            <a:pPr marL="285750" indent="-285750" algn="just">
              <a:lnSpc>
                <a:spcPts val="2460"/>
              </a:lnSpc>
              <a:buFont typeface="Arial" panose="020B0604020202020204" pitchFamily="34" charset="0"/>
              <a:buChar char="•"/>
            </a:pPr>
            <a:endParaRPr lang="en-US" dirty="0"/>
          </a:p>
          <a:p>
            <a:pPr marL="285750" indent="-285750" algn="just">
              <a:lnSpc>
                <a:spcPts val="2460"/>
              </a:lnSpc>
              <a:buFont typeface="Arial" panose="020B0604020202020204" pitchFamily="34" charset="0"/>
              <a:buChar char="•"/>
            </a:pPr>
            <a:r>
              <a:rPr lang="en-US" dirty="0"/>
              <a:t>Other key rugged tablet use cases are production lines, field service, logistics and warehouses.</a:t>
            </a:r>
          </a:p>
        </p:txBody>
      </p:sp>
      <p:cxnSp>
        <p:nvCxnSpPr>
          <p:cNvPr id="8" name="直線接點 10">
            <a:extLst>
              <a:ext uri="{FF2B5EF4-FFF2-40B4-BE49-F238E27FC236}">
                <a16:creationId xmlns:a16="http://schemas.microsoft.com/office/drawing/2014/main" id="{6CFB576E-BD4D-5B49-8D27-6EE1A2944270}"/>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9" name="標題 1">
            <a:extLst>
              <a:ext uri="{FF2B5EF4-FFF2-40B4-BE49-F238E27FC236}">
                <a16:creationId xmlns:a16="http://schemas.microsoft.com/office/drawing/2014/main" id="{BF12ACC7-7F9D-7B45-9822-1C667DB4B4F0}"/>
              </a:ext>
            </a:extLst>
          </p:cNvPr>
          <p:cNvSpPr txBox="1">
            <a:spLocks/>
          </p:cNvSpPr>
          <p:nvPr/>
        </p:nvSpPr>
        <p:spPr>
          <a:xfrm>
            <a:off x="207741" y="418286"/>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en-US" altLang="zh-TW" sz="3200" b="1" dirty="0">
                <a:latin typeface="Calibri" panose="020F0502020204030204" pitchFamily="34" charset="0"/>
                <a:ea typeface="STFangsong" panose="02010600040101010101" pitchFamily="2" charset="-122"/>
                <a:cs typeface="Calibri" panose="020F0502020204030204" pitchFamily="34" charset="0"/>
              </a:rPr>
              <a:t>What is a </a:t>
            </a:r>
            <a:r>
              <a:rPr kumimoji="1" lang="en-US" altLang="zh-TW" sz="3200" b="1" dirty="0">
                <a:solidFill>
                  <a:srgbClr val="921F1B"/>
                </a:solidFill>
                <a:latin typeface="Calibri" panose="020F0502020204030204" pitchFamily="34" charset="0"/>
                <a:ea typeface="STFangsong" panose="02010600040101010101" pitchFamily="2" charset="-122"/>
                <a:cs typeface="Calibri" panose="020F0502020204030204" pitchFamily="34" charset="0"/>
              </a:rPr>
              <a:t>Rugged Tablet?</a:t>
            </a:r>
            <a:endParaRPr kumimoji="1" lang="en-US" altLang="zh-TW" sz="3200" b="1" dirty="0">
              <a:latin typeface="Calibri" panose="020F0502020204030204" pitchFamily="34" charset="0"/>
              <a:ea typeface="STFangsong" panose="02010600040101010101" pitchFamily="2" charset="-122"/>
              <a:cs typeface="Calibri" panose="020F0502020204030204" pitchFamily="34" charset="0"/>
            </a:endParaRPr>
          </a:p>
        </p:txBody>
      </p:sp>
      <p:sp>
        <p:nvSpPr>
          <p:cNvPr id="2" name="Rectangle 1">
            <a:extLst>
              <a:ext uri="{FF2B5EF4-FFF2-40B4-BE49-F238E27FC236}">
                <a16:creationId xmlns:a16="http://schemas.microsoft.com/office/drawing/2014/main" id="{0106B14C-D39C-7649-8AEB-0EE807F96B59}"/>
              </a:ext>
            </a:extLst>
          </p:cNvPr>
          <p:cNvSpPr/>
          <p:nvPr/>
        </p:nvSpPr>
        <p:spPr>
          <a:xfrm>
            <a:off x="118523" y="1400162"/>
            <a:ext cx="5309820" cy="1676100"/>
          </a:xfrm>
          <a:prstGeom prst="rect">
            <a:avLst/>
          </a:prstGeom>
        </p:spPr>
        <p:txBody>
          <a:bodyPr wrap="square">
            <a:spAutoFit/>
          </a:bodyPr>
          <a:lstStyle/>
          <a:p>
            <a:pPr marL="285750" indent="-285750" algn="just">
              <a:lnSpc>
                <a:spcPts val="2460"/>
              </a:lnSpc>
              <a:buFont typeface="Arial" panose="020B0604020202020204" pitchFamily="34" charset="0"/>
              <a:buChar char="•"/>
            </a:pPr>
            <a:r>
              <a:rPr lang="en-US" dirty="0"/>
              <a:t>Rugged tablets are designed to </a:t>
            </a:r>
            <a:r>
              <a:rPr lang="en-US" b="1" dirty="0"/>
              <a:t>withstand hard knocks, long drops, high or low temperatures, moisture, dust and even explosions (for oil rigs or mining usage)</a:t>
            </a:r>
            <a:r>
              <a:rPr lang="en-US" dirty="0"/>
              <a:t>, yet still provide a great user experience. </a:t>
            </a:r>
          </a:p>
        </p:txBody>
      </p:sp>
    </p:spTree>
    <p:extLst>
      <p:ext uri="{BB962C8B-B14F-4D97-AF65-F5344CB8AC3E}">
        <p14:creationId xmlns:p14="http://schemas.microsoft.com/office/powerpoint/2010/main" val="1320277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7" name="圖片 126">
            <a:extLst>
              <a:ext uri="{FF2B5EF4-FFF2-40B4-BE49-F238E27FC236}">
                <a16:creationId xmlns:a16="http://schemas.microsoft.com/office/drawing/2014/main" id="{4DD60E07-FF6F-A648-9E60-57C84A039267}"/>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0" y="0"/>
            <a:ext cx="12171901" cy="6858000"/>
          </a:xfrm>
          <a:prstGeom prst="rect">
            <a:avLst/>
          </a:prstGeom>
        </p:spPr>
      </p:pic>
      <p:sp>
        <p:nvSpPr>
          <p:cNvPr id="128" name="矩形 127">
            <a:extLst>
              <a:ext uri="{FF2B5EF4-FFF2-40B4-BE49-F238E27FC236}">
                <a16:creationId xmlns:a16="http://schemas.microsoft.com/office/drawing/2014/main" id="{CBFF407C-0A3C-5443-9A2E-06EB9E883899}"/>
              </a:ext>
            </a:extLst>
          </p:cNvPr>
          <p:cNvSpPr/>
          <p:nvPr/>
        </p:nvSpPr>
        <p:spPr>
          <a:xfrm>
            <a:off x="92" y="3951"/>
            <a:ext cx="12241951" cy="6862687"/>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cxnSp>
        <p:nvCxnSpPr>
          <p:cNvPr id="39" name="直線接點 38">
            <a:extLst>
              <a:ext uri="{FF2B5EF4-FFF2-40B4-BE49-F238E27FC236}">
                <a16:creationId xmlns:a16="http://schemas.microsoft.com/office/drawing/2014/main" id="{D15FAE14-54C9-6546-BA2F-FEFD9CDE5F48}"/>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40" name="標題 1">
            <a:extLst>
              <a:ext uri="{FF2B5EF4-FFF2-40B4-BE49-F238E27FC236}">
                <a16:creationId xmlns:a16="http://schemas.microsoft.com/office/drawing/2014/main" id="{E6B7AAE2-3B45-9848-8D93-1624D044C723}"/>
              </a:ext>
            </a:extLst>
          </p:cNvPr>
          <p:cNvSpPr txBox="1">
            <a:spLocks/>
          </p:cNvSpPr>
          <p:nvPr/>
        </p:nvSpPr>
        <p:spPr>
          <a:xfrm>
            <a:off x="273645" y="418286"/>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en-US" altLang="zh-TW" sz="3200" b="1" dirty="0">
                <a:solidFill>
                  <a:schemeClr val="bg1"/>
                </a:solidFill>
                <a:latin typeface="Calibri" panose="020F0502020204030204" pitchFamily="34" charset="0"/>
                <a:ea typeface="STFangsong" panose="02010600040101010101" pitchFamily="2" charset="-122"/>
                <a:cs typeface="Calibri" panose="020F0502020204030204" pitchFamily="34" charset="0"/>
              </a:rPr>
              <a:t>Milestones &amp; Transformation</a:t>
            </a:r>
            <a:endParaRPr kumimoji="1" lang="zh-TW" altLang="en-US" sz="3200" b="1" dirty="0">
              <a:solidFill>
                <a:schemeClr val="bg1"/>
              </a:solidFill>
              <a:latin typeface="Calibri" panose="020F0502020204030204" pitchFamily="34" charset="0"/>
              <a:ea typeface="STFangsong" panose="02010600040101010101" pitchFamily="2" charset="-122"/>
              <a:cs typeface="Calibri" panose="020F0502020204030204" pitchFamily="34" charset="0"/>
            </a:endParaRPr>
          </a:p>
        </p:txBody>
      </p:sp>
      <p:cxnSp>
        <p:nvCxnSpPr>
          <p:cNvPr id="3" name="直線接點 2">
            <a:extLst>
              <a:ext uri="{FF2B5EF4-FFF2-40B4-BE49-F238E27FC236}">
                <a16:creationId xmlns:a16="http://schemas.microsoft.com/office/drawing/2014/main" id="{05CD9FD2-90B1-D94A-9752-241025E95AEB}"/>
              </a:ext>
            </a:extLst>
          </p:cNvPr>
          <p:cNvCxnSpPr/>
          <p:nvPr/>
        </p:nvCxnSpPr>
        <p:spPr>
          <a:xfrm>
            <a:off x="-18676" y="3435295"/>
            <a:ext cx="12192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53" name="群組 52">
            <a:extLst>
              <a:ext uri="{FF2B5EF4-FFF2-40B4-BE49-F238E27FC236}">
                <a16:creationId xmlns:a16="http://schemas.microsoft.com/office/drawing/2014/main" id="{DD55D603-62C6-D24A-AFF1-4D276206DC06}"/>
              </a:ext>
            </a:extLst>
          </p:cNvPr>
          <p:cNvGrpSpPr/>
          <p:nvPr/>
        </p:nvGrpSpPr>
        <p:grpSpPr>
          <a:xfrm>
            <a:off x="716727" y="3007228"/>
            <a:ext cx="864000" cy="1697592"/>
            <a:chOff x="1183715" y="3564266"/>
            <a:chExt cx="864000" cy="1697592"/>
          </a:xfrm>
        </p:grpSpPr>
        <p:sp>
          <p:nvSpPr>
            <p:cNvPr id="41" name="橢圓 40">
              <a:extLst>
                <a:ext uri="{FF2B5EF4-FFF2-40B4-BE49-F238E27FC236}">
                  <a16:creationId xmlns:a16="http://schemas.microsoft.com/office/drawing/2014/main" id="{23F3F06E-0FEE-1D41-8E34-491E254A8466}"/>
                </a:ext>
              </a:extLst>
            </p:cNvPr>
            <p:cNvSpPr>
              <a:spLocks noChangeAspect="1"/>
            </p:cNvSpPr>
            <p:nvPr/>
          </p:nvSpPr>
          <p:spPr>
            <a:xfrm>
              <a:off x="1507715" y="3888266"/>
              <a:ext cx="216000" cy="21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43" name="橢圓 42">
              <a:extLst>
                <a:ext uri="{FF2B5EF4-FFF2-40B4-BE49-F238E27FC236}">
                  <a16:creationId xmlns:a16="http://schemas.microsoft.com/office/drawing/2014/main" id="{F951E5E5-F80E-8E4F-9B9D-CB0F2A3CCE3A}"/>
                </a:ext>
              </a:extLst>
            </p:cNvPr>
            <p:cNvSpPr>
              <a:spLocks noChangeAspect="1"/>
            </p:cNvSpPr>
            <p:nvPr/>
          </p:nvSpPr>
          <p:spPr>
            <a:xfrm>
              <a:off x="1273715" y="3654266"/>
              <a:ext cx="684000" cy="684000"/>
            </a:xfrm>
            <a:prstGeom prst="ellipse">
              <a:avLst/>
            </a:prstGeom>
            <a:no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44" name="橢圓 43">
              <a:extLst>
                <a:ext uri="{FF2B5EF4-FFF2-40B4-BE49-F238E27FC236}">
                  <a16:creationId xmlns:a16="http://schemas.microsoft.com/office/drawing/2014/main" id="{8252F78C-3B14-D445-B221-3F976FBB54D9}"/>
                </a:ext>
              </a:extLst>
            </p:cNvPr>
            <p:cNvSpPr>
              <a:spLocks noChangeAspect="1"/>
            </p:cNvSpPr>
            <p:nvPr/>
          </p:nvSpPr>
          <p:spPr>
            <a:xfrm>
              <a:off x="1399715" y="3780266"/>
              <a:ext cx="432000" cy="432000"/>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47" name="弧線 46">
              <a:extLst>
                <a:ext uri="{FF2B5EF4-FFF2-40B4-BE49-F238E27FC236}">
                  <a16:creationId xmlns:a16="http://schemas.microsoft.com/office/drawing/2014/main" id="{3FD06FB2-786C-AC40-9ADA-6485C1BA359B}"/>
                </a:ext>
              </a:extLst>
            </p:cNvPr>
            <p:cNvSpPr>
              <a:spLocks noChangeAspect="1"/>
            </p:cNvSpPr>
            <p:nvPr/>
          </p:nvSpPr>
          <p:spPr>
            <a:xfrm rot="10800000">
              <a:off x="1183715" y="3564266"/>
              <a:ext cx="864000" cy="864000"/>
            </a:xfrm>
            <a:prstGeom prst="arc">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cxnSp>
          <p:nvCxnSpPr>
            <p:cNvPr id="49" name="直線接點 48">
              <a:extLst>
                <a:ext uri="{FF2B5EF4-FFF2-40B4-BE49-F238E27FC236}">
                  <a16:creationId xmlns:a16="http://schemas.microsoft.com/office/drawing/2014/main" id="{1263B4FF-2E4E-AA40-9621-AC4CA93B8943}"/>
                </a:ext>
              </a:extLst>
            </p:cNvPr>
            <p:cNvCxnSpPr>
              <a:cxnSpLocks/>
              <a:stCxn id="43" idx="4"/>
            </p:cNvCxnSpPr>
            <p:nvPr/>
          </p:nvCxnSpPr>
          <p:spPr>
            <a:xfrm>
              <a:off x="1615715" y="4338266"/>
              <a:ext cx="0" cy="901554"/>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橢圓 50">
              <a:extLst>
                <a:ext uri="{FF2B5EF4-FFF2-40B4-BE49-F238E27FC236}">
                  <a16:creationId xmlns:a16="http://schemas.microsoft.com/office/drawing/2014/main" id="{A328ED6A-E5DD-A447-8E4B-5D8E65D5DCBF}"/>
                </a:ext>
              </a:extLst>
            </p:cNvPr>
            <p:cNvSpPr>
              <a:spLocks noChangeAspect="1"/>
            </p:cNvSpPr>
            <p:nvPr/>
          </p:nvSpPr>
          <p:spPr>
            <a:xfrm>
              <a:off x="1561715" y="5153858"/>
              <a:ext cx="108000" cy="108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grpSp>
      <p:sp>
        <p:nvSpPr>
          <p:cNvPr id="52" name="文字方塊 51">
            <a:extLst>
              <a:ext uri="{FF2B5EF4-FFF2-40B4-BE49-F238E27FC236}">
                <a16:creationId xmlns:a16="http://schemas.microsoft.com/office/drawing/2014/main" id="{53259F52-AD47-864A-B3CE-C260585BBF03}"/>
              </a:ext>
            </a:extLst>
          </p:cNvPr>
          <p:cNvSpPr txBox="1"/>
          <p:nvPr/>
        </p:nvSpPr>
        <p:spPr>
          <a:xfrm>
            <a:off x="249567" y="2614767"/>
            <a:ext cx="1798320" cy="461665"/>
          </a:xfrm>
          <a:prstGeom prst="rect">
            <a:avLst/>
          </a:prstGeom>
          <a:noFill/>
        </p:spPr>
        <p:txBody>
          <a:bodyPr wrap="square" rtlCol="0">
            <a:spAutoFit/>
          </a:bodyPr>
          <a:lstStyle/>
          <a:p>
            <a:pPr algn="ctr"/>
            <a:r>
              <a:rPr kumimoji="1" lang="en-US" altLang="zh-TW" sz="2400" b="1" dirty="0">
                <a:solidFill>
                  <a:schemeClr val="bg1"/>
                </a:solidFill>
              </a:rPr>
              <a:t>1996</a:t>
            </a:r>
            <a:endParaRPr kumimoji="1" lang="zh-TW" altLang="en-US" sz="2400" b="1" dirty="0">
              <a:solidFill>
                <a:schemeClr val="bg1"/>
              </a:solidFill>
            </a:endParaRPr>
          </a:p>
        </p:txBody>
      </p:sp>
      <p:sp>
        <p:nvSpPr>
          <p:cNvPr id="56" name="文字方塊 55">
            <a:extLst>
              <a:ext uri="{FF2B5EF4-FFF2-40B4-BE49-F238E27FC236}">
                <a16:creationId xmlns:a16="http://schemas.microsoft.com/office/drawing/2014/main" id="{55536C29-C2CB-B349-9B10-F097A4CE1E4B}"/>
              </a:ext>
            </a:extLst>
          </p:cNvPr>
          <p:cNvSpPr txBox="1"/>
          <p:nvPr/>
        </p:nvSpPr>
        <p:spPr>
          <a:xfrm>
            <a:off x="0" y="4686977"/>
            <a:ext cx="2483892" cy="923330"/>
          </a:xfrm>
          <a:prstGeom prst="rect">
            <a:avLst/>
          </a:prstGeom>
          <a:noFill/>
        </p:spPr>
        <p:txBody>
          <a:bodyPr wrap="square" rtlCol="0">
            <a:spAutoFit/>
          </a:bodyPr>
          <a:lstStyle/>
          <a:p>
            <a:pPr algn="ctr"/>
            <a:r>
              <a:rPr lang="en-US" altLang="zh-TW" b="1" dirty="0">
                <a:solidFill>
                  <a:schemeClr val="bg1"/>
                </a:solidFill>
                <a:latin typeface="Calibri" panose="020F0502020204030204" pitchFamily="34" charset="0"/>
              </a:rPr>
              <a:t>Started out as Touch panel (ELO) distributor in Taiwan</a:t>
            </a:r>
            <a:endParaRPr lang="zh-TW" altLang="en-US" b="1" dirty="0">
              <a:solidFill>
                <a:schemeClr val="bg1"/>
              </a:solidFill>
            </a:endParaRPr>
          </a:p>
        </p:txBody>
      </p:sp>
      <p:grpSp>
        <p:nvGrpSpPr>
          <p:cNvPr id="58" name="群組 57">
            <a:extLst>
              <a:ext uri="{FF2B5EF4-FFF2-40B4-BE49-F238E27FC236}">
                <a16:creationId xmlns:a16="http://schemas.microsoft.com/office/drawing/2014/main" id="{8B71DCC2-ACF0-9A4A-956D-AC8DD3FB3D53}"/>
              </a:ext>
            </a:extLst>
          </p:cNvPr>
          <p:cNvGrpSpPr/>
          <p:nvPr/>
        </p:nvGrpSpPr>
        <p:grpSpPr>
          <a:xfrm rot="10800000" flipH="1">
            <a:off x="2420177" y="2164522"/>
            <a:ext cx="864000" cy="1697592"/>
            <a:chOff x="1183715" y="3564266"/>
            <a:chExt cx="864000" cy="1697592"/>
          </a:xfrm>
        </p:grpSpPr>
        <p:sp>
          <p:nvSpPr>
            <p:cNvPr id="59" name="橢圓 58">
              <a:extLst>
                <a:ext uri="{FF2B5EF4-FFF2-40B4-BE49-F238E27FC236}">
                  <a16:creationId xmlns:a16="http://schemas.microsoft.com/office/drawing/2014/main" id="{C91F60AA-B712-1444-9D19-D1EB594D89D9}"/>
                </a:ext>
              </a:extLst>
            </p:cNvPr>
            <p:cNvSpPr>
              <a:spLocks noChangeAspect="1"/>
            </p:cNvSpPr>
            <p:nvPr/>
          </p:nvSpPr>
          <p:spPr>
            <a:xfrm>
              <a:off x="1507715" y="3888266"/>
              <a:ext cx="216000" cy="21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sp>
          <p:nvSpPr>
            <p:cNvPr id="60" name="橢圓 59">
              <a:extLst>
                <a:ext uri="{FF2B5EF4-FFF2-40B4-BE49-F238E27FC236}">
                  <a16:creationId xmlns:a16="http://schemas.microsoft.com/office/drawing/2014/main" id="{589F07F1-EEE1-2345-B1F3-5DC79412A7B7}"/>
                </a:ext>
              </a:extLst>
            </p:cNvPr>
            <p:cNvSpPr>
              <a:spLocks noChangeAspect="1"/>
            </p:cNvSpPr>
            <p:nvPr/>
          </p:nvSpPr>
          <p:spPr>
            <a:xfrm>
              <a:off x="1273715" y="3654266"/>
              <a:ext cx="684000" cy="684000"/>
            </a:xfrm>
            <a:prstGeom prst="ellipse">
              <a:avLst/>
            </a:prstGeom>
            <a:no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61" name="橢圓 60">
              <a:extLst>
                <a:ext uri="{FF2B5EF4-FFF2-40B4-BE49-F238E27FC236}">
                  <a16:creationId xmlns:a16="http://schemas.microsoft.com/office/drawing/2014/main" id="{0DC2EC6B-9E08-DF49-9EFA-CC7B8C721105}"/>
                </a:ext>
              </a:extLst>
            </p:cNvPr>
            <p:cNvSpPr>
              <a:spLocks noChangeAspect="1"/>
            </p:cNvSpPr>
            <p:nvPr/>
          </p:nvSpPr>
          <p:spPr>
            <a:xfrm>
              <a:off x="1399715" y="3780266"/>
              <a:ext cx="432000" cy="432000"/>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62" name="弧線 61">
              <a:extLst>
                <a:ext uri="{FF2B5EF4-FFF2-40B4-BE49-F238E27FC236}">
                  <a16:creationId xmlns:a16="http://schemas.microsoft.com/office/drawing/2014/main" id="{D5D943E4-B241-4E4E-94E6-2A9279461AF1}"/>
                </a:ext>
              </a:extLst>
            </p:cNvPr>
            <p:cNvSpPr>
              <a:spLocks noChangeAspect="1"/>
            </p:cNvSpPr>
            <p:nvPr/>
          </p:nvSpPr>
          <p:spPr>
            <a:xfrm rot="10800000">
              <a:off x="1183715" y="3564266"/>
              <a:ext cx="864000" cy="864000"/>
            </a:xfrm>
            <a:prstGeom prst="arc">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cxnSp>
          <p:nvCxnSpPr>
            <p:cNvPr id="63" name="直線接點 62">
              <a:extLst>
                <a:ext uri="{FF2B5EF4-FFF2-40B4-BE49-F238E27FC236}">
                  <a16:creationId xmlns:a16="http://schemas.microsoft.com/office/drawing/2014/main" id="{73308730-7304-864E-B2E8-F0B61764E290}"/>
                </a:ext>
              </a:extLst>
            </p:cNvPr>
            <p:cNvCxnSpPr>
              <a:cxnSpLocks/>
              <a:stCxn id="60" idx="4"/>
            </p:cNvCxnSpPr>
            <p:nvPr/>
          </p:nvCxnSpPr>
          <p:spPr>
            <a:xfrm>
              <a:off x="1615715" y="4338266"/>
              <a:ext cx="0" cy="901554"/>
            </a:xfrm>
            <a:prstGeom prst="line">
              <a:avLst/>
            </a:prstGeom>
            <a:solidFill>
              <a:schemeClr val="bg1"/>
            </a:solidFill>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64" name="橢圓 63">
              <a:extLst>
                <a:ext uri="{FF2B5EF4-FFF2-40B4-BE49-F238E27FC236}">
                  <a16:creationId xmlns:a16="http://schemas.microsoft.com/office/drawing/2014/main" id="{75998557-32BB-F648-AC05-5DC21B9A97BA}"/>
                </a:ext>
              </a:extLst>
            </p:cNvPr>
            <p:cNvSpPr>
              <a:spLocks noChangeAspect="1"/>
            </p:cNvSpPr>
            <p:nvPr/>
          </p:nvSpPr>
          <p:spPr>
            <a:xfrm>
              <a:off x="1561715" y="5153858"/>
              <a:ext cx="108000" cy="108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grpSp>
      <p:sp>
        <p:nvSpPr>
          <p:cNvPr id="65" name="文字方塊 64">
            <a:extLst>
              <a:ext uri="{FF2B5EF4-FFF2-40B4-BE49-F238E27FC236}">
                <a16:creationId xmlns:a16="http://schemas.microsoft.com/office/drawing/2014/main" id="{3FDF5E8F-BB46-7840-9853-B30CC3D099A6}"/>
              </a:ext>
            </a:extLst>
          </p:cNvPr>
          <p:cNvSpPr txBox="1"/>
          <p:nvPr/>
        </p:nvSpPr>
        <p:spPr>
          <a:xfrm>
            <a:off x="1953016" y="3802281"/>
            <a:ext cx="1798320" cy="461665"/>
          </a:xfrm>
          <a:prstGeom prst="rect">
            <a:avLst/>
          </a:prstGeom>
          <a:noFill/>
        </p:spPr>
        <p:txBody>
          <a:bodyPr wrap="square" rtlCol="0">
            <a:spAutoFit/>
          </a:bodyPr>
          <a:lstStyle/>
          <a:p>
            <a:pPr algn="ctr"/>
            <a:r>
              <a:rPr kumimoji="1" lang="en-US" altLang="zh-TW" sz="2400" b="1" dirty="0">
                <a:solidFill>
                  <a:schemeClr val="bg1"/>
                </a:solidFill>
              </a:rPr>
              <a:t>2005</a:t>
            </a:r>
            <a:endParaRPr kumimoji="1" lang="zh-TW" altLang="en-US" sz="2400" b="1" dirty="0">
              <a:solidFill>
                <a:schemeClr val="bg1"/>
              </a:solidFill>
            </a:endParaRPr>
          </a:p>
        </p:txBody>
      </p:sp>
      <p:sp>
        <p:nvSpPr>
          <p:cNvPr id="66" name="矩形 65">
            <a:extLst>
              <a:ext uri="{FF2B5EF4-FFF2-40B4-BE49-F238E27FC236}">
                <a16:creationId xmlns:a16="http://schemas.microsoft.com/office/drawing/2014/main" id="{61D51737-3772-7246-8BBB-A07BBE993529}"/>
              </a:ext>
            </a:extLst>
          </p:cNvPr>
          <p:cNvSpPr/>
          <p:nvPr/>
        </p:nvSpPr>
        <p:spPr>
          <a:xfrm>
            <a:off x="1768964" y="1237554"/>
            <a:ext cx="2274426" cy="646331"/>
          </a:xfrm>
          <a:prstGeom prst="rect">
            <a:avLst/>
          </a:prstGeom>
        </p:spPr>
        <p:txBody>
          <a:bodyPr wrap="square">
            <a:spAutoFit/>
          </a:bodyPr>
          <a:lstStyle/>
          <a:p>
            <a:pPr algn="ctr"/>
            <a:r>
              <a:rPr lang="en-US" altLang="zh-TW" b="1" dirty="0">
                <a:solidFill>
                  <a:schemeClr val="bg1"/>
                </a:solidFill>
                <a:latin typeface="Calibri" panose="020F0502020204030204" pitchFamily="34" charset="0"/>
              </a:rPr>
              <a:t>Transformation into an IPC company</a:t>
            </a:r>
          </a:p>
        </p:txBody>
      </p:sp>
      <p:grpSp>
        <p:nvGrpSpPr>
          <p:cNvPr id="72" name="群組 71">
            <a:extLst>
              <a:ext uri="{FF2B5EF4-FFF2-40B4-BE49-F238E27FC236}">
                <a16:creationId xmlns:a16="http://schemas.microsoft.com/office/drawing/2014/main" id="{93B4DB53-819E-9045-8896-5C2E33683852}"/>
              </a:ext>
            </a:extLst>
          </p:cNvPr>
          <p:cNvGrpSpPr/>
          <p:nvPr/>
        </p:nvGrpSpPr>
        <p:grpSpPr>
          <a:xfrm flipH="1">
            <a:off x="4122336" y="2996461"/>
            <a:ext cx="864000" cy="1697592"/>
            <a:chOff x="1183715" y="3564266"/>
            <a:chExt cx="864000" cy="1697592"/>
          </a:xfrm>
        </p:grpSpPr>
        <p:sp>
          <p:nvSpPr>
            <p:cNvPr id="73" name="橢圓 72">
              <a:extLst>
                <a:ext uri="{FF2B5EF4-FFF2-40B4-BE49-F238E27FC236}">
                  <a16:creationId xmlns:a16="http://schemas.microsoft.com/office/drawing/2014/main" id="{D30A9CCF-272D-8141-860C-AC8F98C6334C}"/>
                </a:ext>
              </a:extLst>
            </p:cNvPr>
            <p:cNvSpPr>
              <a:spLocks noChangeAspect="1"/>
            </p:cNvSpPr>
            <p:nvPr/>
          </p:nvSpPr>
          <p:spPr>
            <a:xfrm>
              <a:off x="1507715" y="3888266"/>
              <a:ext cx="216000" cy="21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sp>
          <p:nvSpPr>
            <p:cNvPr id="74" name="橢圓 73">
              <a:extLst>
                <a:ext uri="{FF2B5EF4-FFF2-40B4-BE49-F238E27FC236}">
                  <a16:creationId xmlns:a16="http://schemas.microsoft.com/office/drawing/2014/main" id="{1EC4C95B-CFB4-FC40-A313-2827A3B6DC52}"/>
                </a:ext>
              </a:extLst>
            </p:cNvPr>
            <p:cNvSpPr>
              <a:spLocks noChangeAspect="1"/>
            </p:cNvSpPr>
            <p:nvPr/>
          </p:nvSpPr>
          <p:spPr>
            <a:xfrm>
              <a:off x="1273715" y="3654266"/>
              <a:ext cx="684000" cy="684000"/>
            </a:xfrm>
            <a:prstGeom prst="ellipse">
              <a:avLst/>
            </a:prstGeom>
            <a:no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75" name="橢圓 74">
              <a:extLst>
                <a:ext uri="{FF2B5EF4-FFF2-40B4-BE49-F238E27FC236}">
                  <a16:creationId xmlns:a16="http://schemas.microsoft.com/office/drawing/2014/main" id="{1DD6B0E4-B257-F44F-9A3E-35D7FAF1B727}"/>
                </a:ext>
              </a:extLst>
            </p:cNvPr>
            <p:cNvSpPr>
              <a:spLocks noChangeAspect="1"/>
            </p:cNvSpPr>
            <p:nvPr/>
          </p:nvSpPr>
          <p:spPr>
            <a:xfrm>
              <a:off x="1399715" y="3780266"/>
              <a:ext cx="432000" cy="432000"/>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76" name="弧線 75">
              <a:extLst>
                <a:ext uri="{FF2B5EF4-FFF2-40B4-BE49-F238E27FC236}">
                  <a16:creationId xmlns:a16="http://schemas.microsoft.com/office/drawing/2014/main" id="{757E8990-70F1-6545-935E-4B4F15F4AE84}"/>
                </a:ext>
              </a:extLst>
            </p:cNvPr>
            <p:cNvSpPr>
              <a:spLocks noChangeAspect="1"/>
            </p:cNvSpPr>
            <p:nvPr/>
          </p:nvSpPr>
          <p:spPr>
            <a:xfrm rot="10800000">
              <a:off x="1183715" y="3564266"/>
              <a:ext cx="864000" cy="864000"/>
            </a:xfrm>
            <a:prstGeom prst="arc">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cxnSp>
          <p:nvCxnSpPr>
            <p:cNvPr id="77" name="直線接點 76">
              <a:extLst>
                <a:ext uri="{FF2B5EF4-FFF2-40B4-BE49-F238E27FC236}">
                  <a16:creationId xmlns:a16="http://schemas.microsoft.com/office/drawing/2014/main" id="{89FA155B-80FB-AF41-AAF1-DC62524226CA}"/>
                </a:ext>
              </a:extLst>
            </p:cNvPr>
            <p:cNvCxnSpPr>
              <a:cxnSpLocks/>
              <a:stCxn id="74" idx="4"/>
            </p:cNvCxnSpPr>
            <p:nvPr/>
          </p:nvCxnSpPr>
          <p:spPr>
            <a:xfrm>
              <a:off x="1615715" y="4338266"/>
              <a:ext cx="0" cy="901554"/>
            </a:xfrm>
            <a:prstGeom prst="line">
              <a:avLst/>
            </a:prstGeom>
            <a:solidFill>
              <a:schemeClr val="bg1"/>
            </a:solidFill>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78" name="橢圓 77">
              <a:extLst>
                <a:ext uri="{FF2B5EF4-FFF2-40B4-BE49-F238E27FC236}">
                  <a16:creationId xmlns:a16="http://schemas.microsoft.com/office/drawing/2014/main" id="{A5AC9ECA-5CB0-104E-9FC0-66F66AF4B508}"/>
                </a:ext>
              </a:extLst>
            </p:cNvPr>
            <p:cNvSpPr>
              <a:spLocks noChangeAspect="1"/>
            </p:cNvSpPr>
            <p:nvPr/>
          </p:nvSpPr>
          <p:spPr>
            <a:xfrm>
              <a:off x="1561715" y="5153858"/>
              <a:ext cx="108000" cy="108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solidFill>
                  <a:schemeClr val="bg1"/>
                </a:solidFill>
              </a:endParaRPr>
            </a:p>
          </p:txBody>
        </p:sp>
      </p:grpSp>
      <p:sp>
        <p:nvSpPr>
          <p:cNvPr id="79" name="文字方塊 78">
            <a:extLst>
              <a:ext uri="{FF2B5EF4-FFF2-40B4-BE49-F238E27FC236}">
                <a16:creationId xmlns:a16="http://schemas.microsoft.com/office/drawing/2014/main" id="{7C93A684-FE16-CA48-8DFD-53E5A9F852E4}"/>
              </a:ext>
            </a:extLst>
          </p:cNvPr>
          <p:cNvSpPr txBox="1"/>
          <p:nvPr/>
        </p:nvSpPr>
        <p:spPr>
          <a:xfrm>
            <a:off x="3655175" y="2619569"/>
            <a:ext cx="1798320" cy="461665"/>
          </a:xfrm>
          <a:prstGeom prst="rect">
            <a:avLst/>
          </a:prstGeom>
          <a:noFill/>
        </p:spPr>
        <p:txBody>
          <a:bodyPr wrap="square" rtlCol="0">
            <a:spAutoFit/>
          </a:bodyPr>
          <a:lstStyle/>
          <a:p>
            <a:pPr algn="ctr"/>
            <a:r>
              <a:rPr kumimoji="1" lang="en-US" altLang="zh-TW" sz="2400" b="1" dirty="0">
                <a:solidFill>
                  <a:schemeClr val="bg1"/>
                </a:solidFill>
              </a:rPr>
              <a:t>2008</a:t>
            </a:r>
            <a:endParaRPr kumimoji="1" lang="zh-TW" altLang="en-US" sz="2400" b="1" dirty="0">
              <a:solidFill>
                <a:schemeClr val="bg1"/>
              </a:solidFill>
            </a:endParaRPr>
          </a:p>
        </p:txBody>
      </p:sp>
      <p:sp>
        <p:nvSpPr>
          <p:cNvPr id="80" name="矩形 79">
            <a:extLst>
              <a:ext uri="{FF2B5EF4-FFF2-40B4-BE49-F238E27FC236}">
                <a16:creationId xmlns:a16="http://schemas.microsoft.com/office/drawing/2014/main" id="{5F688BEA-4803-D74E-BE67-2230BA02700B}"/>
              </a:ext>
            </a:extLst>
          </p:cNvPr>
          <p:cNvSpPr/>
          <p:nvPr/>
        </p:nvSpPr>
        <p:spPr>
          <a:xfrm>
            <a:off x="3531502" y="4714646"/>
            <a:ext cx="2045666" cy="1477328"/>
          </a:xfrm>
          <a:prstGeom prst="rect">
            <a:avLst/>
          </a:prstGeom>
        </p:spPr>
        <p:txBody>
          <a:bodyPr wrap="square">
            <a:spAutoFit/>
          </a:bodyPr>
          <a:lstStyle/>
          <a:p>
            <a:pPr algn="ctr"/>
            <a:r>
              <a:rPr lang="en-US" altLang="zh-TW" b="1" dirty="0">
                <a:solidFill>
                  <a:schemeClr val="bg1"/>
                </a:solidFill>
              </a:rPr>
              <a:t>Winmate was one of the first to successfully develop rugged tablets</a:t>
            </a:r>
            <a:endParaRPr lang="zh-TW" altLang="en-US" b="1" dirty="0">
              <a:solidFill>
                <a:schemeClr val="bg1"/>
              </a:solidFill>
            </a:endParaRPr>
          </a:p>
        </p:txBody>
      </p:sp>
      <p:sp>
        <p:nvSpPr>
          <p:cNvPr id="91" name="矩形 90">
            <a:extLst>
              <a:ext uri="{FF2B5EF4-FFF2-40B4-BE49-F238E27FC236}">
                <a16:creationId xmlns:a16="http://schemas.microsoft.com/office/drawing/2014/main" id="{913372B2-8536-534A-A635-F9B7542E2EA8}"/>
              </a:ext>
            </a:extLst>
          </p:cNvPr>
          <p:cNvSpPr/>
          <p:nvPr/>
        </p:nvSpPr>
        <p:spPr>
          <a:xfrm>
            <a:off x="5453925" y="4751248"/>
            <a:ext cx="2122977" cy="1200329"/>
          </a:xfrm>
          <a:prstGeom prst="rect">
            <a:avLst/>
          </a:prstGeom>
        </p:spPr>
        <p:txBody>
          <a:bodyPr wrap="square">
            <a:spAutoFit/>
          </a:bodyPr>
          <a:lstStyle/>
          <a:p>
            <a:pPr algn="ctr"/>
            <a:r>
              <a:rPr lang="en-US" altLang="zh-TW" b="1" dirty="0">
                <a:solidFill>
                  <a:schemeClr val="bg1"/>
                </a:solidFill>
                <a:latin typeface="Calibri" panose="020F0502020204030204" pitchFamily="34" charset="0"/>
              </a:rPr>
              <a:t>First major breakthrough with Mercedes Benz (small order)</a:t>
            </a:r>
            <a:endParaRPr lang="zh-TW" altLang="en-US" b="1" dirty="0">
              <a:solidFill>
                <a:schemeClr val="bg1"/>
              </a:solidFill>
            </a:endParaRPr>
          </a:p>
        </p:txBody>
      </p:sp>
      <p:grpSp>
        <p:nvGrpSpPr>
          <p:cNvPr id="92" name="群組 91">
            <a:extLst>
              <a:ext uri="{FF2B5EF4-FFF2-40B4-BE49-F238E27FC236}">
                <a16:creationId xmlns:a16="http://schemas.microsoft.com/office/drawing/2014/main" id="{31A89B4E-0693-6C46-95AE-5B9E8D2641F9}"/>
              </a:ext>
            </a:extLst>
          </p:cNvPr>
          <p:cNvGrpSpPr/>
          <p:nvPr/>
        </p:nvGrpSpPr>
        <p:grpSpPr>
          <a:xfrm rot="10800000" flipH="1">
            <a:off x="8307896" y="2162870"/>
            <a:ext cx="864000" cy="1697592"/>
            <a:chOff x="1183715" y="3564266"/>
            <a:chExt cx="864000" cy="1697592"/>
          </a:xfrm>
        </p:grpSpPr>
        <p:sp>
          <p:nvSpPr>
            <p:cNvPr id="93" name="橢圓 92">
              <a:extLst>
                <a:ext uri="{FF2B5EF4-FFF2-40B4-BE49-F238E27FC236}">
                  <a16:creationId xmlns:a16="http://schemas.microsoft.com/office/drawing/2014/main" id="{8F574ED1-EE8E-4C4C-A5BC-A6802BA0E0C4}"/>
                </a:ext>
              </a:extLst>
            </p:cNvPr>
            <p:cNvSpPr>
              <a:spLocks noChangeAspect="1"/>
            </p:cNvSpPr>
            <p:nvPr/>
          </p:nvSpPr>
          <p:spPr>
            <a:xfrm>
              <a:off x="1507715" y="3888266"/>
              <a:ext cx="216000" cy="21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94" name="橢圓 93">
              <a:extLst>
                <a:ext uri="{FF2B5EF4-FFF2-40B4-BE49-F238E27FC236}">
                  <a16:creationId xmlns:a16="http://schemas.microsoft.com/office/drawing/2014/main" id="{A4AD7ADF-C370-E14C-B259-13D4C91904F5}"/>
                </a:ext>
              </a:extLst>
            </p:cNvPr>
            <p:cNvSpPr>
              <a:spLocks noChangeAspect="1"/>
            </p:cNvSpPr>
            <p:nvPr/>
          </p:nvSpPr>
          <p:spPr>
            <a:xfrm>
              <a:off x="1273715" y="3654266"/>
              <a:ext cx="684000" cy="684000"/>
            </a:xfrm>
            <a:prstGeom prst="ellipse">
              <a:avLst/>
            </a:prstGeom>
            <a:no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95" name="橢圓 94">
              <a:extLst>
                <a:ext uri="{FF2B5EF4-FFF2-40B4-BE49-F238E27FC236}">
                  <a16:creationId xmlns:a16="http://schemas.microsoft.com/office/drawing/2014/main" id="{785CBE34-D732-CA4B-9A71-51DA81F18E68}"/>
                </a:ext>
              </a:extLst>
            </p:cNvPr>
            <p:cNvSpPr>
              <a:spLocks noChangeAspect="1"/>
            </p:cNvSpPr>
            <p:nvPr/>
          </p:nvSpPr>
          <p:spPr>
            <a:xfrm>
              <a:off x="1399715" y="3780266"/>
              <a:ext cx="432000" cy="432000"/>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96" name="弧線 95">
              <a:extLst>
                <a:ext uri="{FF2B5EF4-FFF2-40B4-BE49-F238E27FC236}">
                  <a16:creationId xmlns:a16="http://schemas.microsoft.com/office/drawing/2014/main" id="{0788C330-C014-6540-A519-10F17B37358E}"/>
                </a:ext>
              </a:extLst>
            </p:cNvPr>
            <p:cNvSpPr>
              <a:spLocks noChangeAspect="1"/>
            </p:cNvSpPr>
            <p:nvPr/>
          </p:nvSpPr>
          <p:spPr>
            <a:xfrm rot="10800000">
              <a:off x="1183715" y="3564266"/>
              <a:ext cx="864000" cy="864000"/>
            </a:xfrm>
            <a:prstGeom prst="arc">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cxnSp>
          <p:nvCxnSpPr>
            <p:cNvPr id="97" name="直線接點 96">
              <a:extLst>
                <a:ext uri="{FF2B5EF4-FFF2-40B4-BE49-F238E27FC236}">
                  <a16:creationId xmlns:a16="http://schemas.microsoft.com/office/drawing/2014/main" id="{9A109C63-8281-2146-ABA0-99A187A81442}"/>
                </a:ext>
              </a:extLst>
            </p:cNvPr>
            <p:cNvCxnSpPr>
              <a:cxnSpLocks/>
              <a:stCxn id="94" idx="4"/>
            </p:cNvCxnSpPr>
            <p:nvPr/>
          </p:nvCxnSpPr>
          <p:spPr>
            <a:xfrm>
              <a:off x="1615715" y="4338266"/>
              <a:ext cx="0" cy="901554"/>
            </a:xfrm>
            <a:prstGeom prst="line">
              <a:avLst/>
            </a:prstGeom>
            <a:solidFill>
              <a:schemeClr val="bg1"/>
            </a:solidFill>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8" name="橢圓 97">
              <a:extLst>
                <a:ext uri="{FF2B5EF4-FFF2-40B4-BE49-F238E27FC236}">
                  <a16:creationId xmlns:a16="http://schemas.microsoft.com/office/drawing/2014/main" id="{B0F66537-8FB1-AC42-AA47-95495BA2E552}"/>
                </a:ext>
              </a:extLst>
            </p:cNvPr>
            <p:cNvSpPr>
              <a:spLocks noChangeAspect="1"/>
            </p:cNvSpPr>
            <p:nvPr/>
          </p:nvSpPr>
          <p:spPr>
            <a:xfrm>
              <a:off x="1561715" y="5153858"/>
              <a:ext cx="108000" cy="10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grpSp>
      <p:sp>
        <p:nvSpPr>
          <p:cNvPr id="99" name="矩形 98">
            <a:extLst>
              <a:ext uri="{FF2B5EF4-FFF2-40B4-BE49-F238E27FC236}">
                <a16:creationId xmlns:a16="http://schemas.microsoft.com/office/drawing/2014/main" id="{41045F4D-327F-E64F-B4DD-C2D065A6FB82}"/>
              </a:ext>
            </a:extLst>
          </p:cNvPr>
          <p:cNvSpPr/>
          <p:nvPr/>
        </p:nvSpPr>
        <p:spPr>
          <a:xfrm>
            <a:off x="9081896" y="4773913"/>
            <a:ext cx="3139956" cy="2031325"/>
          </a:xfrm>
          <a:prstGeom prst="rect">
            <a:avLst/>
          </a:prstGeom>
        </p:spPr>
        <p:txBody>
          <a:bodyPr wrap="square">
            <a:spAutoFit/>
          </a:bodyPr>
          <a:lstStyle/>
          <a:p>
            <a:pPr algn="ctr"/>
            <a:r>
              <a:rPr lang="en-US" altLang="zh-TW" b="1" dirty="0">
                <a:solidFill>
                  <a:schemeClr val="bg1"/>
                </a:solidFill>
                <a:latin typeface="Calibri" panose="020F0502020204030204" pitchFamily="34" charset="0"/>
              </a:rPr>
              <a:t>Five years later, Winmate   beat all other vendors and won a multi-year contract to supply Mercedes Benz service centers globally</a:t>
            </a:r>
          </a:p>
          <a:p>
            <a:pPr algn="ctr"/>
            <a:r>
              <a:rPr lang="en-US" altLang="zh-TW" b="1" dirty="0">
                <a:solidFill>
                  <a:schemeClr val="bg1"/>
                </a:solidFill>
                <a:latin typeface="Calibri" panose="020F0502020204030204" pitchFamily="34" charset="0"/>
              </a:rPr>
              <a:t>Many new order inquiries soon followed…</a:t>
            </a:r>
            <a:endParaRPr lang="zh-TW" altLang="en-US" b="1" dirty="0">
              <a:solidFill>
                <a:schemeClr val="bg1"/>
              </a:solidFill>
            </a:endParaRPr>
          </a:p>
        </p:txBody>
      </p:sp>
      <p:sp>
        <p:nvSpPr>
          <p:cNvPr id="107" name="矩形 106">
            <a:extLst>
              <a:ext uri="{FF2B5EF4-FFF2-40B4-BE49-F238E27FC236}">
                <a16:creationId xmlns:a16="http://schemas.microsoft.com/office/drawing/2014/main" id="{1FB282C4-1B32-8F45-9F13-982F25EED645}"/>
              </a:ext>
            </a:extLst>
          </p:cNvPr>
          <p:cNvSpPr/>
          <p:nvPr/>
        </p:nvSpPr>
        <p:spPr>
          <a:xfrm>
            <a:off x="7438572" y="640542"/>
            <a:ext cx="2602648" cy="1477328"/>
          </a:xfrm>
          <a:prstGeom prst="rect">
            <a:avLst/>
          </a:prstGeom>
        </p:spPr>
        <p:txBody>
          <a:bodyPr wrap="square">
            <a:spAutoFit/>
          </a:bodyPr>
          <a:lstStyle/>
          <a:p>
            <a:pPr algn="ctr"/>
            <a:r>
              <a:rPr lang="en-US" altLang="zh-TW" b="1" dirty="0">
                <a:solidFill>
                  <a:schemeClr val="bg1"/>
                </a:solidFill>
                <a:latin typeface="Calibri" panose="020F0502020204030204" pitchFamily="34" charset="0"/>
              </a:rPr>
              <a:t>Bid for Mercedes Benz worldwide service centers rugged tablet orders (large quantity) but failed</a:t>
            </a:r>
            <a:endParaRPr lang="zh-TW" altLang="en-US" b="1" dirty="0">
              <a:solidFill>
                <a:schemeClr val="bg1"/>
              </a:solidFill>
            </a:endParaRPr>
          </a:p>
        </p:txBody>
      </p:sp>
      <p:sp>
        <p:nvSpPr>
          <p:cNvPr id="109" name="文字方塊 108">
            <a:extLst>
              <a:ext uri="{FF2B5EF4-FFF2-40B4-BE49-F238E27FC236}">
                <a16:creationId xmlns:a16="http://schemas.microsoft.com/office/drawing/2014/main" id="{796632C4-B165-5B45-B387-599D50B4BE0D}"/>
              </a:ext>
            </a:extLst>
          </p:cNvPr>
          <p:cNvSpPr txBox="1"/>
          <p:nvPr/>
        </p:nvSpPr>
        <p:spPr>
          <a:xfrm>
            <a:off x="7840736" y="3781228"/>
            <a:ext cx="1798320" cy="461665"/>
          </a:xfrm>
          <a:prstGeom prst="rect">
            <a:avLst/>
          </a:prstGeom>
          <a:noFill/>
        </p:spPr>
        <p:txBody>
          <a:bodyPr wrap="square" rtlCol="0">
            <a:spAutoFit/>
          </a:bodyPr>
          <a:lstStyle/>
          <a:p>
            <a:pPr algn="ctr"/>
            <a:r>
              <a:rPr kumimoji="1" lang="en-US" altLang="zh-TW" sz="2400" b="1" dirty="0">
                <a:solidFill>
                  <a:schemeClr val="bg1"/>
                </a:solidFill>
              </a:rPr>
              <a:t>2014</a:t>
            </a:r>
            <a:endParaRPr kumimoji="1" lang="zh-TW" altLang="en-US" sz="2400" b="1" dirty="0">
              <a:solidFill>
                <a:schemeClr val="bg1"/>
              </a:solidFill>
            </a:endParaRPr>
          </a:p>
        </p:txBody>
      </p:sp>
      <p:sp>
        <p:nvSpPr>
          <p:cNvPr id="110" name="文字方塊 109">
            <a:extLst>
              <a:ext uri="{FF2B5EF4-FFF2-40B4-BE49-F238E27FC236}">
                <a16:creationId xmlns:a16="http://schemas.microsoft.com/office/drawing/2014/main" id="{3665558E-2904-E64A-8320-91C39275E8AC}"/>
              </a:ext>
            </a:extLst>
          </p:cNvPr>
          <p:cNvSpPr txBox="1"/>
          <p:nvPr/>
        </p:nvSpPr>
        <p:spPr>
          <a:xfrm>
            <a:off x="6121068" y="3778737"/>
            <a:ext cx="1798320" cy="461665"/>
          </a:xfrm>
          <a:prstGeom prst="rect">
            <a:avLst/>
          </a:prstGeom>
          <a:noFill/>
        </p:spPr>
        <p:txBody>
          <a:bodyPr wrap="square" rtlCol="0">
            <a:spAutoFit/>
          </a:bodyPr>
          <a:lstStyle/>
          <a:p>
            <a:pPr algn="ctr"/>
            <a:r>
              <a:rPr kumimoji="1" lang="en-US" altLang="zh-TW" sz="2400" b="1" dirty="0">
                <a:solidFill>
                  <a:schemeClr val="bg1"/>
                </a:solidFill>
              </a:rPr>
              <a:t>2010</a:t>
            </a:r>
            <a:endParaRPr kumimoji="1" lang="zh-TW" altLang="en-US" sz="2400" b="1" dirty="0">
              <a:solidFill>
                <a:schemeClr val="bg1"/>
              </a:solidFill>
            </a:endParaRPr>
          </a:p>
        </p:txBody>
      </p:sp>
      <p:sp>
        <p:nvSpPr>
          <p:cNvPr id="2" name="矩形 1">
            <a:extLst>
              <a:ext uri="{FF2B5EF4-FFF2-40B4-BE49-F238E27FC236}">
                <a16:creationId xmlns:a16="http://schemas.microsoft.com/office/drawing/2014/main" id="{31566834-C138-2647-9A0A-40B0EA7F9D51}"/>
              </a:ext>
            </a:extLst>
          </p:cNvPr>
          <p:cNvSpPr/>
          <p:nvPr/>
        </p:nvSpPr>
        <p:spPr>
          <a:xfrm>
            <a:off x="5498264" y="1305397"/>
            <a:ext cx="2001193" cy="646331"/>
          </a:xfrm>
          <a:prstGeom prst="rect">
            <a:avLst/>
          </a:prstGeom>
        </p:spPr>
        <p:txBody>
          <a:bodyPr wrap="square">
            <a:spAutoFit/>
          </a:bodyPr>
          <a:lstStyle/>
          <a:p>
            <a:pPr algn="ctr"/>
            <a:r>
              <a:rPr lang="en-US" altLang="zh-TW" b="1" dirty="0">
                <a:solidFill>
                  <a:schemeClr val="bg1"/>
                </a:solidFill>
              </a:rPr>
              <a:t>Apple launched   1</a:t>
            </a:r>
            <a:r>
              <a:rPr lang="en-US" altLang="zh-TW" b="1" baseline="30000" dirty="0">
                <a:solidFill>
                  <a:schemeClr val="bg1"/>
                </a:solidFill>
              </a:rPr>
              <a:t>st</a:t>
            </a:r>
            <a:r>
              <a:rPr lang="en-US" altLang="zh-TW" b="1" dirty="0">
                <a:solidFill>
                  <a:schemeClr val="bg1"/>
                </a:solidFill>
              </a:rPr>
              <a:t> generation iPad</a:t>
            </a:r>
          </a:p>
        </p:txBody>
      </p:sp>
      <p:grpSp>
        <p:nvGrpSpPr>
          <p:cNvPr id="4" name="群組 3">
            <a:extLst>
              <a:ext uri="{FF2B5EF4-FFF2-40B4-BE49-F238E27FC236}">
                <a16:creationId xmlns:a16="http://schemas.microsoft.com/office/drawing/2014/main" id="{B5A08075-93A7-47BE-922A-E4448E6E6523}"/>
              </a:ext>
            </a:extLst>
          </p:cNvPr>
          <p:cNvGrpSpPr/>
          <p:nvPr/>
        </p:nvGrpSpPr>
        <p:grpSpPr>
          <a:xfrm>
            <a:off x="6084309" y="2171145"/>
            <a:ext cx="864000" cy="2546606"/>
            <a:chOff x="5235283" y="2171145"/>
            <a:chExt cx="864000" cy="2546606"/>
          </a:xfrm>
        </p:grpSpPr>
        <p:grpSp>
          <p:nvGrpSpPr>
            <p:cNvPr id="67" name="群組 66">
              <a:extLst>
                <a:ext uri="{FF2B5EF4-FFF2-40B4-BE49-F238E27FC236}">
                  <a16:creationId xmlns:a16="http://schemas.microsoft.com/office/drawing/2014/main" id="{B21ED4C4-B7EE-3B48-9E19-3C16ECE48CB3}"/>
                </a:ext>
              </a:extLst>
            </p:cNvPr>
            <p:cNvGrpSpPr/>
            <p:nvPr/>
          </p:nvGrpSpPr>
          <p:grpSpPr>
            <a:xfrm rot="10800000">
              <a:off x="5235283" y="2171145"/>
              <a:ext cx="864000" cy="1697592"/>
              <a:chOff x="1183715" y="3564266"/>
              <a:chExt cx="864000" cy="1697592"/>
            </a:xfrm>
          </p:grpSpPr>
          <p:sp>
            <p:nvSpPr>
              <p:cNvPr id="68" name="橢圓 67">
                <a:extLst>
                  <a:ext uri="{FF2B5EF4-FFF2-40B4-BE49-F238E27FC236}">
                    <a16:creationId xmlns:a16="http://schemas.microsoft.com/office/drawing/2014/main" id="{FAFD7297-33DE-234E-A2ED-FBA32AC49044}"/>
                  </a:ext>
                </a:extLst>
              </p:cNvPr>
              <p:cNvSpPr>
                <a:spLocks noChangeAspect="1"/>
              </p:cNvSpPr>
              <p:nvPr/>
            </p:nvSpPr>
            <p:spPr>
              <a:xfrm>
                <a:off x="1507715" y="3888266"/>
                <a:ext cx="216000" cy="21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69" name="橢圓 68">
                <a:extLst>
                  <a:ext uri="{FF2B5EF4-FFF2-40B4-BE49-F238E27FC236}">
                    <a16:creationId xmlns:a16="http://schemas.microsoft.com/office/drawing/2014/main" id="{A7283A8E-BB5D-6740-B526-901BF179ACDB}"/>
                  </a:ext>
                </a:extLst>
              </p:cNvPr>
              <p:cNvSpPr>
                <a:spLocks noChangeAspect="1"/>
              </p:cNvSpPr>
              <p:nvPr/>
            </p:nvSpPr>
            <p:spPr>
              <a:xfrm>
                <a:off x="1273715" y="3654266"/>
                <a:ext cx="684000" cy="684000"/>
              </a:xfrm>
              <a:prstGeom prst="ellipse">
                <a:avLst/>
              </a:prstGeom>
              <a:no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70" name="橢圓 69">
                <a:extLst>
                  <a:ext uri="{FF2B5EF4-FFF2-40B4-BE49-F238E27FC236}">
                    <a16:creationId xmlns:a16="http://schemas.microsoft.com/office/drawing/2014/main" id="{66441FB2-E3C9-FC41-B0C5-5F665AE4B70C}"/>
                  </a:ext>
                </a:extLst>
              </p:cNvPr>
              <p:cNvSpPr>
                <a:spLocks noChangeAspect="1"/>
              </p:cNvSpPr>
              <p:nvPr/>
            </p:nvSpPr>
            <p:spPr>
              <a:xfrm>
                <a:off x="1399715" y="3780266"/>
                <a:ext cx="432000" cy="432000"/>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71" name="弧線 70">
                <a:extLst>
                  <a:ext uri="{FF2B5EF4-FFF2-40B4-BE49-F238E27FC236}">
                    <a16:creationId xmlns:a16="http://schemas.microsoft.com/office/drawing/2014/main" id="{5866801F-BA26-FD40-A05D-692089AFFC21}"/>
                  </a:ext>
                </a:extLst>
              </p:cNvPr>
              <p:cNvSpPr>
                <a:spLocks noChangeAspect="1"/>
              </p:cNvSpPr>
              <p:nvPr/>
            </p:nvSpPr>
            <p:spPr>
              <a:xfrm rot="10800000">
                <a:off x="1183715" y="3564266"/>
                <a:ext cx="864000" cy="864000"/>
              </a:xfrm>
              <a:prstGeom prst="arc">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cxnSp>
            <p:nvCxnSpPr>
              <p:cNvPr id="81" name="直線接點 80">
                <a:extLst>
                  <a:ext uri="{FF2B5EF4-FFF2-40B4-BE49-F238E27FC236}">
                    <a16:creationId xmlns:a16="http://schemas.microsoft.com/office/drawing/2014/main" id="{59E0041A-492E-ED4D-8F61-FC42C49B40E9}"/>
                  </a:ext>
                </a:extLst>
              </p:cNvPr>
              <p:cNvCxnSpPr>
                <a:cxnSpLocks/>
                <a:stCxn id="69" idx="4"/>
              </p:cNvCxnSpPr>
              <p:nvPr/>
            </p:nvCxnSpPr>
            <p:spPr>
              <a:xfrm>
                <a:off x="1615715" y="4338266"/>
                <a:ext cx="0" cy="901554"/>
              </a:xfrm>
              <a:prstGeom prst="line">
                <a:avLst/>
              </a:prstGeom>
              <a:solidFill>
                <a:schemeClr val="bg1"/>
              </a:solidFill>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82" name="橢圓 81">
                <a:extLst>
                  <a:ext uri="{FF2B5EF4-FFF2-40B4-BE49-F238E27FC236}">
                    <a16:creationId xmlns:a16="http://schemas.microsoft.com/office/drawing/2014/main" id="{6995CC9D-A3F4-E44F-9DC3-CFBC37B94998}"/>
                  </a:ext>
                </a:extLst>
              </p:cNvPr>
              <p:cNvSpPr>
                <a:spLocks noChangeAspect="1"/>
              </p:cNvSpPr>
              <p:nvPr/>
            </p:nvSpPr>
            <p:spPr>
              <a:xfrm>
                <a:off x="1561715" y="5153858"/>
                <a:ext cx="108000" cy="10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grpSp>
        <p:cxnSp>
          <p:nvCxnSpPr>
            <p:cNvPr id="116" name="直線接點 115">
              <a:extLst>
                <a:ext uri="{FF2B5EF4-FFF2-40B4-BE49-F238E27FC236}">
                  <a16:creationId xmlns:a16="http://schemas.microsoft.com/office/drawing/2014/main" id="{57CEA0D5-8B3B-8345-9BEF-3203DC0F81F6}"/>
                </a:ext>
              </a:extLst>
            </p:cNvPr>
            <p:cNvCxnSpPr>
              <a:cxnSpLocks/>
            </p:cNvCxnSpPr>
            <p:nvPr/>
          </p:nvCxnSpPr>
          <p:spPr>
            <a:xfrm>
              <a:off x="5668157" y="3794159"/>
              <a:ext cx="0" cy="901554"/>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17" name="橢圓 116">
              <a:extLst>
                <a:ext uri="{FF2B5EF4-FFF2-40B4-BE49-F238E27FC236}">
                  <a16:creationId xmlns:a16="http://schemas.microsoft.com/office/drawing/2014/main" id="{731F3549-9F61-5A46-BFAD-A905C9001BD1}"/>
                </a:ext>
              </a:extLst>
            </p:cNvPr>
            <p:cNvSpPr>
              <a:spLocks noChangeAspect="1"/>
            </p:cNvSpPr>
            <p:nvPr/>
          </p:nvSpPr>
          <p:spPr>
            <a:xfrm>
              <a:off x="5614157" y="4609751"/>
              <a:ext cx="108000" cy="108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grpSp>
      <p:grpSp>
        <p:nvGrpSpPr>
          <p:cNvPr id="119" name="群組 118">
            <a:extLst>
              <a:ext uri="{FF2B5EF4-FFF2-40B4-BE49-F238E27FC236}">
                <a16:creationId xmlns:a16="http://schemas.microsoft.com/office/drawing/2014/main" id="{E0B19A15-BD63-DA4B-BDAA-94CBCAD22D3A}"/>
              </a:ext>
            </a:extLst>
          </p:cNvPr>
          <p:cNvGrpSpPr/>
          <p:nvPr/>
        </p:nvGrpSpPr>
        <p:grpSpPr>
          <a:xfrm flipH="1">
            <a:off x="10164073" y="3001688"/>
            <a:ext cx="864000" cy="1697592"/>
            <a:chOff x="1183715" y="3564266"/>
            <a:chExt cx="864000" cy="1697592"/>
          </a:xfrm>
        </p:grpSpPr>
        <p:sp>
          <p:nvSpPr>
            <p:cNvPr id="120" name="橢圓 119">
              <a:extLst>
                <a:ext uri="{FF2B5EF4-FFF2-40B4-BE49-F238E27FC236}">
                  <a16:creationId xmlns:a16="http://schemas.microsoft.com/office/drawing/2014/main" id="{2A345B25-07C4-2C48-A350-BF5FA9BA9231}"/>
                </a:ext>
              </a:extLst>
            </p:cNvPr>
            <p:cNvSpPr>
              <a:spLocks noChangeAspect="1"/>
            </p:cNvSpPr>
            <p:nvPr/>
          </p:nvSpPr>
          <p:spPr>
            <a:xfrm>
              <a:off x="1507715" y="3888266"/>
              <a:ext cx="216000" cy="21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121" name="橢圓 120">
              <a:extLst>
                <a:ext uri="{FF2B5EF4-FFF2-40B4-BE49-F238E27FC236}">
                  <a16:creationId xmlns:a16="http://schemas.microsoft.com/office/drawing/2014/main" id="{86E5E04F-4EC5-4E49-8358-85EDDE9145F1}"/>
                </a:ext>
              </a:extLst>
            </p:cNvPr>
            <p:cNvSpPr>
              <a:spLocks noChangeAspect="1"/>
            </p:cNvSpPr>
            <p:nvPr/>
          </p:nvSpPr>
          <p:spPr>
            <a:xfrm>
              <a:off x="1273715" y="3654266"/>
              <a:ext cx="684000" cy="684000"/>
            </a:xfrm>
            <a:prstGeom prst="ellipse">
              <a:avLst/>
            </a:prstGeom>
            <a:no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122" name="橢圓 121">
              <a:extLst>
                <a:ext uri="{FF2B5EF4-FFF2-40B4-BE49-F238E27FC236}">
                  <a16:creationId xmlns:a16="http://schemas.microsoft.com/office/drawing/2014/main" id="{31C43466-200C-9145-A9D1-3B8608EEF53E}"/>
                </a:ext>
              </a:extLst>
            </p:cNvPr>
            <p:cNvSpPr>
              <a:spLocks noChangeAspect="1"/>
            </p:cNvSpPr>
            <p:nvPr/>
          </p:nvSpPr>
          <p:spPr>
            <a:xfrm>
              <a:off x="1399715" y="3780266"/>
              <a:ext cx="432000" cy="432000"/>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123" name="弧線 122">
              <a:extLst>
                <a:ext uri="{FF2B5EF4-FFF2-40B4-BE49-F238E27FC236}">
                  <a16:creationId xmlns:a16="http://schemas.microsoft.com/office/drawing/2014/main" id="{FF2773FC-C9E2-7C40-90D9-55E5F11200AF}"/>
                </a:ext>
              </a:extLst>
            </p:cNvPr>
            <p:cNvSpPr>
              <a:spLocks noChangeAspect="1"/>
            </p:cNvSpPr>
            <p:nvPr/>
          </p:nvSpPr>
          <p:spPr>
            <a:xfrm rot="10800000">
              <a:off x="1183715" y="3564266"/>
              <a:ext cx="864000" cy="864000"/>
            </a:xfrm>
            <a:prstGeom prst="arc">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cxnSp>
          <p:nvCxnSpPr>
            <p:cNvPr id="124" name="直線接點 123">
              <a:extLst>
                <a:ext uri="{FF2B5EF4-FFF2-40B4-BE49-F238E27FC236}">
                  <a16:creationId xmlns:a16="http://schemas.microsoft.com/office/drawing/2014/main" id="{45F9ED2A-2651-B743-BCD4-1F107DDFCE66}"/>
                </a:ext>
              </a:extLst>
            </p:cNvPr>
            <p:cNvCxnSpPr>
              <a:cxnSpLocks/>
              <a:stCxn id="121" idx="4"/>
            </p:cNvCxnSpPr>
            <p:nvPr/>
          </p:nvCxnSpPr>
          <p:spPr>
            <a:xfrm>
              <a:off x="1615715" y="4338266"/>
              <a:ext cx="0" cy="901554"/>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25" name="橢圓 124">
              <a:extLst>
                <a:ext uri="{FF2B5EF4-FFF2-40B4-BE49-F238E27FC236}">
                  <a16:creationId xmlns:a16="http://schemas.microsoft.com/office/drawing/2014/main" id="{1CF6574C-971E-3A40-A973-4B0A56EEEFC9}"/>
                </a:ext>
              </a:extLst>
            </p:cNvPr>
            <p:cNvSpPr>
              <a:spLocks noChangeAspect="1"/>
            </p:cNvSpPr>
            <p:nvPr/>
          </p:nvSpPr>
          <p:spPr>
            <a:xfrm>
              <a:off x="1561715" y="5153858"/>
              <a:ext cx="108000" cy="108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grpSp>
      <p:sp>
        <p:nvSpPr>
          <p:cNvPr id="126" name="文字方塊 125">
            <a:extLst>
              <a:ext uri="{FF2B5EF4-FFF2-40B4-BE49-F238E27FC236}">
                <a16:creationId xmlns:a16="http://schemas.microsoft.com/office/drawing/2014/main" id="{0003B816-23A1-B24D-B0AD-EE0E6BE43B05}"/>
              </a:ext>
            </a:extLst>
          </p:cNvPr>
          <p:cNvSpPr txBox="1"/>
          <p:nvPr/>
        </p:nvSpPr>
        <p:spPr>
          <a:xfrm>
            <a:off x="9696912" y="2624796"/>
            <a:ext cx="1798320" cy="461665"/>
          </a:xfrm>
          <a:prstGeom prst="rect">
            <a:avLst/>
          </a:prstGeom>
          <a:noFill/>
        </p:spPr>
        <p:txBody>
          <a:bodyPr wrap="square" rtlCol="0">
            <a:spAutoFit/>
          </a:bodyPr>
          <a:lstStyle/>
          <a:p>
            <a:pPr algn="ctr"/>
            <a:r>
              <a:rPr kumimoji="1" lang="en-US" altLang="zh-TW" sz="2400" b="1" dirty="0">
                <a:solidFill>
                  <a:schemeClr val="bg1"/>
                </a:solidFill>
              </a:rPr>
              <a:t>2019</a:t>
            </a:r>
            <a:endParaRPr kumimoji="1" lang="zh-TW" altLang="en-US" sz="2400" b="1" dirty="0">
              <a:solidFill>
                <a:schemeClr val="bg1"/>
              </a:solidFill>
            </a:endParaRPr>
          </a:p>
        </p:txBody>
      </p:sp>
    </p:spTree>
    <p:extLst>
      <p:ext uri="{BB962C8B-B14F-4D97-AF65-F5344CB8AC3E}">
        <p14:creationId xmlns:p14="http://schemas.microsoft.com/office/powerpoint/2010/main" val="23494900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AA0C2E0B-E85D-4774-8B8C-8FA3E458D41F}"/>
              </a:ext>
            </a:extLst>
          </p:cNvPr>
          <p:cNvSpPr/>
          <p:nvPr/>
        </p:nvSpPr>
        <p:spPr>
          <a:xfrm>
            <a:off x="397421" y="1480724"/>
            <a:ext cx="1432602" cy="338554"/>
          </a:xfrm>
          <a:prstGeom prst="rect">
            <a:avLst/>
          </a:prstGeom>
        </p:spPr>
        <p:txBody>
          <a:bodyPr wrap="square">
            <a:spAutoFit/>
          </a:bodyPr>
          <a:lstStyle/>
          <a:p>
            <a:r>
              <a:rPr kumimoji="1" lang="en-US" altLang="zh-TW" sz="1600" b="1" dirty="0" err="1"/>
              <a:t>NT$m</a:t>
            </a:r>
            <a:endParaRPr kumimoji="1" lang="zh-TW" altLang="en-US" sz="1600" b="1" dirty="0"/>
          </a:p>
        </p:txBody>
      </p:sp>
      <p:cxnSp>
        <p:nvCxnSpPr>
          <p:cNvPr id="35" name="直線接點 34">
            <a:extLst>
              <a:ext uri="{FF2B5EF4-FFF2-40B4-BE49-F238E27FC236}">
                <a16:creationId xmlns:a16="http://schemas.microsoft.com/office/drawing/2014/main" id="{ED23B8AE-0103-064D-96B9-677E193F53C5}"/>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36" name="標題 1">
            <a:extLst>
              <a:ext uri="{FF2B5EF4-FFF2-40B4-BE49-F238E27FC236}">
                <a16:creationId xmlns:a16="http://schemas.microsoft.com/office/drawing/2014/main" id="{448298D0-C7C8-6241-8ECB-4E0337ED7D57}"/>
              </a:ext>
            </a:extLst>
          </p:cNvPr>
          <p:cNvSpPr>
            <a:spLocks noGrp="1"/>
          </p:cNvSpPr>
          <p:nvPr>
            <p:ph type="title"/>
          </p:nvPr>
        </p:nvSpPr>
        <p:spPr>
          <a:xfrm>
            <a:off x="273645" y="418286"/>
            <a:ext cx="4685217" cy="459334"/>
          </a:xfrm>
        </p:spPr>
        <p:txBody>
          <a:bodyPr>
            <a:noAutofit/>
          </a:bodyPr>
          <a:lstStyle/>
          <a:p>
            <a:r>
              <a:rPr kumimoji="1" lang="en-US" altLang="zh-TW" sz="3200" b="1" dirty="0">
                <a:latin typeface="Calibri" panose="020F0502020204030204" pitchFamily="34" charset="0"/>
                <a:ea typeface="STFangsong" panose="02010600040101010101" pitchFamily="2" charset="-122"/>
                <a:cs typeface="Calibri" panose="020F0502020204030204" pitchFamily="34" charset="0"/>
              </a:rPr>
              <a:t>Sales by Product Type</a:t>
            </a:r>
            <a:endParaRPr kumimoji="1" lang="zh-TW" altLang="en-US" sz="3200" b="1" dirty="0">
              <a:latin typeface="Calibri" panose="020F0502020204030204" pitchFamily="34" charset="0"/>
              <a:ea typeface="STFangsong" panose="02010600040101010101" pitchFamily="2" charset="-122"/>
              <a:cs typeface="Calibri" panose="020F0502020204030204" pitchFamily="34" charset="0"/>
            </a:endParaRPr>
          </a:p>
        </p:txBody>
      </p:sp>
      <p:cxnSp>
        <p:nvCxnSpPr>
          <p:cNvPr id="37" name="直線接點 36">
            <a:extLst>
              <a:ext uri="{FF2B5EF4-FFF2-40B4-BE49-F238E27FC236}">
                <a16:creationId xmlns:a16="http://schemas.microsoft.com/office/drawing/2014/main" id="{73383A7F-FBEB-2642-ADCC-3E9D8F93689B}"/>
              </a:ext>
            </a:extLst>
          </p:cNvPr>
          <p:cNvCxnSpPr/>
          <p:nvPr/>
        </p:nvCxnSpPr>
        <p:spPr>
          <a:xfrm>
            <a:off x="582100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38" name="標題 1">
            <a:extLst>
              <a:ext uri="{FF2B5EF4-FFF2-40B4-BE49-F238E27FC236}">
                <a16:creationId xmlns:a16="http://schemas.microsoft.com/office/drawing/2014/main" id="{E8DF68E5-694A-0947-81E5-FF6C2BDAC362}"/>
              </a:ext>
            </a:extLst>
          </p:cNvPr>
          <p:cNvSpPr txBox="1">
            <a:spLocks/>
          </p:cNvSpPr>
          <p:nvPr/>
        </p:nvSpPr>
        <p:spPr>
          <a:xfrm>
            <a:off x="5821005" y="418286"/>
            <a:ext cx="4656495"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en-US" altLang="zh-TW" sz="3200" b="1" dirty="0">
                <a:latin typeface="Calibri" panose="020F0502020204030204" pitchFamily="34" charset="0"/>
                <a:ea typeface="STFangsong" panose="02010600040101010101" pitchFamily="2" charset="-122"/>
                <a:cs typeface="Calibri" panose="020F0502020204030204" pitchFamily="34" charset="0"/>
              </a:rPr>
              <a:t>1H21 Sales by Region</a:t>
            </a:r>
            <a:endParaRPr kumimoji="1" lang="zh-TW" altLang="en-US" sz="3200" b="1" dirty="0">
              <a:latin typeface="Calibri" panose="020F0502020204030204" pitchFamily="34" charset="0"/>
              <a:ea typeface="STFangsong" panose="02010600040101010101" pitchFamily="2" charset="-122"/>
              <a:cs typeface="Calibri" panose="020F0502020204030204" pitchFamily="34" charset="0"/>
            </a:endParaRPr>
          </a:p>
        </p:txBody>
      </p:sp>
      <p:sp>
        <p:nvSpPr>
          <p:cNvPr id="14" name="Slide Number Placeholder 3">
            <a:extLst>
              <a:ext uri="{FF2B5EF4-FFF2-40B4-BE49-F238E27FC236}">
                <a16:creationId xmlns:a16="http://schemas.microsoft.com/office/drawing/2014/main" id="{4CA1E04D-C562-4452-A158-A2D52E9DD0DE}"/>
              </a:ext>
            </a:extLst>
          </p:cNvPr>
          <p:cNvSpPr txBox="1">
            <a:spLocks/>
          </p:cNvSpPr>
          <p:nvPr/>
        </p:nvSpPr>
        <p:spPr bwMode="auto">
          <a:xfrm>
            <a:off x="9348444" y="6484315"/>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13</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graphicFrame>
        <p:nvGraphicFramePr>
          <p:cNvPr id="19" name="圖表 4">
            <a:extLst>
              <a:ext uri="{FF2B5EF4-FFF2-40B4-BE49-F238E27FC236}">
                <a16:creationId xmlns:a16="http://schemas.microsoft.com/office/drawing/2014/main" id="{C3BFDEA9-A5FE-924C-A717-91F3EBAC1677}"/>
              </a:ext>
            </a:extLst>
          </p:cNvPr>
          <p:cNvGraphicFramePr>
            <a:graphicFrameLocks/>
          </p:cNvGraphicFramePr>
          <p:nvPr/>
        </p:nvGraphicFramePr>
        <p:xfrm>
          <a:off x="316509" y="1327528"/>
          <a:ext cx="5588617" cy="5426656"/>
        </p:xfrm>
        <a:graphic>
          <a:graphicData uri="http://schemas.openxmlformats.org/drawingml/2006/chart">
            <c:chart xmlns:c="http://schemas.openxmlformats.org/drawingml/2006/chart" xmlns:r="http://schemas.openxmlformats.org/officeDocument/2006/relationships" r:id="rId3"/>
          </a:graphicData>
        </a:graphic>
      </p:graphicFrame>
      <p:grpSp>
        <p:nvGrpSpPr>
          <p:cNvPr id="28" name="群組 1">
            <a:extLst>
              <a:ext uri="{FF2B5EF4-FFF2-40B4-BE49-F238E27FC236}">
                <a16:creationId xmlns:a16="http://schemas.microsoft.com/office/drawing/2014/main" id="{A30F903F-6D4C-D34E-8C63-6775B75EBC1C}"/>
              </a:ext>
            </a:extLst>
          </p:cNvPr>
          <p:cNvGrpSpPr/>
          <p:nvPr/>
        </p:nvGrpSpPr>
        <p:grpSpPr>
          <a:xfrm>
            <a:off x="1495623" y="2225040"/>
            <a:ext cx="3034619" cy="900342"/>
            <a:chOff x="843370" y="1970101"/>
            <a:chExt cx="3273273" cy="966208"/>
          </a:xfrm>
        </p:grpSpPr>
        <p:sp>
          <p:nvSpPr>
            <p:cNvPr id="30" name="文字方塊 6">
              <a:extLst>
                <a:ext uri="{FF2B5EF4-FFF2-40B4-BE49-F238E27FC236}">
                  <a16:creationId xmlns:a16="http://schemas.microsoft.com/office/drawing/2014/main" id="{B0205804-412B-B543-9759-0213F5AB0E48}"/>
                </a:ext>
              </a:extLst>
            </p:cNvPr>
            <p:cNvSpPr txBox="1"/>
            <p:nvPr/>
          </p:nvSpPr>
          <p:spPr>
            <a:xfrm>
              <a:off x="843370" y="2539958"/>
              <a:ext cx="963329" cy="396351"/>
            </a:xfrm>
            <a:prstGeom prst="rect">
              <a:avLst/>
            </a:prstGeom>
            <a:noFill/>
          </p:spPr>
          <p:txBody>
            <a:bodyPr wrap="square" rtlCol="0">
              <a:spAutoFit/>
            </a:bodyPr>
            <a:lstStyle/>
            <a:p>
              <a:pPr algn="ctr"/>
              <a:r>
                <a:rPr lang="en-US" altLang="zh-TW" b="1" dirty="0"/>
                <a:t>1,565</a:t>
              </a:r>
              <a:endParaRPr lang="zh-TW" altLang="en-US" b="1" dirty="0"/>
            </a:p>
          </p:txBody>
        </p:sp>
        <p:sp>
          <p:nvSpPr>
            <p:cNvPr id="31" name="文字方塊 7">
              <a:extLst>
                <a:ext uri="{FF2B5EF4-FFF2-40B4-BE49-F238E27FC236}">
                  <a16:creationId xmlns:a16="http://schemas.microsoft.com/office/drawing/2014/main" id="{03E3DF32-1728-D142-A225-B47CB9F0D32A}"/>
                </a:ext>
              </a:extLst>
            </p:cNvPr>
            <p:cNvSpPr txBox="1"/>
            <p:nvPr/>
          </p:nvSpPr>
          <p:spPr>
            <a:xfrm>
              <a:off x="1896136" y="2366452"/>
              <a:ext cx="1065535" cy="396351"/>
            </a:xfrm>
            <a:prstGeom prst="rect">
              <a:avLst/>
            </a:prstGeom>
            <a:noFill/>
          </p:spPr>
          <p:txBody>
            <a:bodyPr wrap="square" rtlCol="0">
              <a:spAutoFit/>
            </a:bodyPr>
            <a:lstStyle/>
            <a:p>
              <a:pPr algn="ctr"/>
              <a:r>
                <a:rPr lang="en-US" altLang="zh-TW" b="1" dirty="0"/>
                <a:t>1,666</a:t>
              </a:r>
              <a:endParaRPr lang="zh-TW" altLang="en-US" b="1" dirty="0"/>
            </a:p>
          </p:txBody>
        </p:sp>
        <p:sp>
          <p:nvSpPr>
            <p:cNvPr id="32" name="文字方塊 8">
              <a:extLst>
                <a:ext uri="{FF2B5EF4-FFF2-40B4-BE49-F238E27FC236}">
                  <a16:creationId xmlns:a16="http://schemas.microsoft.com/office/drawing/2014/main" id="{5E464C70-5D11-904B-82BE-2E4AD7B6C003}"/>
                </a:ext>
              </a:extLst>
            </p:cNvPr>
            <p:cNvSpPr txBox="1"/>
            <p:nvPr/>
          </p:nvSpPr>
          <p:spPr>
            <a:xfrm>
              <a:off x="3051108" y="1970101"/>
              <a:ext cx="1065535" cy="396351"/>
            </a:xfrm>
            <a:prstGeom prst="rect">
              <a:avLst/>
            </a:prstGeom>
            <a:noFill/>
          </p:spPr>
          <p:txBody>
            <a:bodyPr wrap="square" rtlCol="0">
              <a:spAutoFit/>
            </a:bodyPr>
            <a:lstStyle/>
            <a:p>
              <a:pPr algn="ctr"/>
              <a:r>
                <a:rPr lang="en-US" altLang="zh-TW" b="1" dirty="0"/>
                <a:t>1,846</a:t>
              </a:r>
              <a:endParaRPr lang="zh-TW" altLang="en-US" b="1" dirty="0"/>
            </a:p>
          </p:txBody>
        </p:sp>
      </p:grpSp>
      <p:sp>
        <p:nvSpPr>
          <p:cNvPr id="33" name="文字方塊 8">
            <a:extLst>
              <a:ext uri="{FF2B5EF4-FFF2-40B4-BE49-F238E27FC236}">
                <a16:creationId xmlns:a16="http://schemas.microsoft.com/office/drawing/2014/main" id="{C621DA5A-0848-3A4C-896C-04695BC7466C}"/>
              </a:ext>
            </a:extLst>
          </p:cNvPr>
          <p:cNvSpPr txBox="1"/>
          <p:nvPr/>
        </p:nvSpPr>
        <p:spPr>
          <a:xfrm>
            <a:off x="4687302" y="3418892"/>
            <a:ext cx="987847" cy="369332"/>
          </a:xfrm>
          <a:prstGeom prst="rect">
            <a:avLst/>
          </a:prstGeom>
          <a:noFill/>
        </p:spPr>
        <p:txBody>
          <a:bodyPr wrap="square" rtlCol="0">
            <a:spAutoFit/>
          </a:bodyPr>
          <a:lstStyle/>
          <a:p>
            <a:pPr algn="ctr"/>
            <a:r>
              <a:rPr lang="en-US" altLang="zh-TW" b="1" dirty="0"/>
              <a:t>1,196</a:t>
            </a:r>
            <a:endParaRPr lang="zh-TW" altLang="en-US" b="1" dirty="0"/>
          </a:p>
        </p:txBody>
      </p:sp>
      <p:graphicFrame>
        <p:nvGraphicFramePr>
          <p:cNvPr id="15" name="Chart 14">
            <a:extLst>
              <a:ext uri="{FF2B5EF4-FFF2-40B4-BE49-F238E27FC236}">
                <a16:creationId xmlns:a16="http://schemas.microsoft.com/office/drawing/2014/main" id="{460FF165-EA41-7C46-97B6-C7B4FD2E0971}"/>
              </a:ext>
            </a:extLst>
          </p:cNvPr>
          <p:cNvGraphicFramePr>
            <a:graphicFrameLocks/>
          </p:cNvGraphicFramePr>
          <p:nvPr>
            <p:extLst>
              <p:ext uri="{D42A27DB-BD31-4B8C-83A1-F6EECF244321}">
                <p14:modId xmlns:p14="http://schemas.microsoft.com/office/powerpoint/2010/main" val="1679219948"/>
              </p:ext>
            </p:extLst>
          </p:nvPr>
        </p:nvGraphicFramePr>
        <p:xfrm>
          <a:off x="6210100" y="1327528"/>
          <a:ext cx="5381870" cy="499012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2441030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a:extLst>
              <a:ext uri="{FF2B5EF4-FFF2-40B4-BE49-F238E27FC236}">
                <a16:creationId xmlns:a16="http://schemas.microsoft.com/office/drawing/2014/main" id="{6E4B312F-5A20-814B-AF0F-1439D4B6156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175" y="-3938"/>
            <a:ext cx="12195175" cy="6861938"/>
          </a:xfrm>
          <a:prstGeom prst="rect">
            <a:avLst/>
          </a:prstGeom>
        </p:spPr>
      </p:pic>
      <p:sp>
        <p:nvSpPr>
          <p:cNvPr id="4" name="矩形 3">
            <a:extLst>
              <a:ext uri="{FF2B5EF4-FFF2-40B4-BE49-F238E27FC236}">
                <a16:creationId xmlns:a16="http://schemas.microsoft.com/office/drawing/2014/main" id="{06DC1E1E-4E50-3643-A0D9-DEAD848191A2}"/>
              </a:ext>
            </a:extLst>
          </p:cNvPr>
          <p:cNvSpPr/>
          <p:nvPr/>
        </p:nvSpPr>
        <p:spPr>
          <a:xfrm>
            <a:off x="0" y="0"/>
            <a:ext cx="12192000" cy="6858000"/>
          </a:xfrm>
          <a:prstGeom prst="rect">
            <a:avLst/>
          </a:prstGeom>
          <a:solidFill>
            <a:schemeClr val="tx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sp>
        <p:nvSpPr>
          <p:cNvPr id="9" name="文字方塊 8">
            <a:extLst>
              <a:ext uri="{FF2B5EF4-FFF2-40B4-BE49-F238E27FC236}">
                <a16:creationId xmlns:a16="http://schemas.microsoft.com/office/drawing/2014/main" id="{B1878673-30E2-4E81-A29D-6CFDD2DDFD3F}"/>
              </a:ext>
            </a:extLst>
          </p:cNvPr>
          <p:cNvSpPr txBox="1"/>
          <p:nvPr/>
        </p:nvSpPr>
        <p:spPr>
          <a:xfrm>
            <a:off x="3905002" y="2761746"/>
            <a:ext cx="4450080" cy="1754326"/>
          </a:xfrm>
          <a:prstGeom prst="rect">
            <a:avLst/>
          </a:prstGeom>
          <a:noFill/>
        </p:spPr>
        <p:txBody>
          <a:bodyPr wrap="square">
            <a:spAutoFit/>
          </a:bodyPr>
          <a:lstStyle/>
          <a:p>
            <a:pPr algn="ctr"/>
            <a:r>
              <a:rPr lang="en-US" sz="5400" b="1" dirty="0">
                <a:solidFill>
                  <a:schemeClr val="bg1"/>
                </a:solidFill>
                <a:latin typeface="Calibri" panose="020F0502020204030204" pitchFamily="34" charset="0"/>
                <a:ea typeface="STFangsong" panose="02010600040101010101" pitchFamily="2" charset="-122"/>
                <a:cs typeface="Calibri" panose="020F0502020204030204" pitchFamily="34" charset="0"/>
              </a:rPr>
              <a:t>GROWTH STRATEGY</a:t>
            </a:r>
          </a:p>
        </p:txBody>
      </p:sp>
      <p:sp>
        <p:nvSpPr>
          <p:cNvPr id="2" name="矩形 1">
            <a:extLst>
              <a:ext uri="{FF2B5EF4-FFF2-40B4-BE49-F238E27FC236}">
                <a16:creationId xmlns:a16="http://schemas.microsoft.com/office/drawing/2014/main" id="{B1C8A4AA-91CE-2844-BF12-0414238D4F12}"/>
              </a:ext>
            </a:extLst>
          </p:cNvPr>
          <p:cNvSpPr/>
          <p:nvPr/>
        </p:nvSpPr>
        <p:spPr>
          <a:xfrm>
            <a:off x="3905002" y="1311043"/>
            <a:ext cx="4450080" cy="4655732"/>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solidFill>
                <a:schemeClr val="bg1"/>
              </a:solidFill>
            </a:endParaRPr>
          </a:p>
        </p:txBody>
      </p:sp>
      <p:pic>
        <p:nvPicPr>
          <p:cNvPr id="15" name="圖片 15">
            <a:extLst>
              <a:ext uri="{FF2B5EF4-FFF2-40B4-BE49-F238E27FC236}">
                <a16:creationId xmlns:a16="http://schemas.microsoft.com/office/drawing/2014/main" id="{51B49B9B-E099-4444-A516-2C154CB9537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711688" y="5966775"/>
            <a:ext cx="2300525" cy="718552"/>
          </a:xfrm>
          <a:prstGeom prst="rect">
            <a:avLst/>
          </a:prstGeom>
        </p:spPr>
      </p:pic>
    </p:spTree>
    <p:extLst>
      <p:ext uri="{BB962C8B-B14F-4D97-AF65-F5344CB8AC3E}">
        <p14:creationId xmlns:p14="http://schemas.microsoft.com/office/powerpoint/2010/main" val="13486798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線接點 10">
            <a:extLst>
              <a:ext uri="{FF2B5EF4-FFF2-40B4-BE49-F238E27FC236}">
                <a16:creationId xmlns:a16="http://schemas.microsoft.com/office/drawing/2014/main" id="{F796EDC4-69CD-3243-BD5B-1A1802DA3183}"/>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8" name="Slide Number Placeholder 3">
            <a:extLst>
              <a:ext uri="{FF2B5EF4-FFF2-40B4-BE49-F238E27FC236}">
                <a16:creationId xmlns:a16="http://schemas.microsoft.com/office/drawing/2014/main" id="{81231476-3B9B-FE46-A4CC-8A06A6CCE882}"/>
              </a:ext>
            </a:extLst>
          </p:cNvPr>
          <p:cNvSpPr txBox="1">
            <a:spLocks/>
          </p:cNvSpPr>
          <p:nvPr/>
        </p:nvSpPr>
        <p:spPr bwMode="auto">
          <a:xfrm>
            <a:off x="9348436" y="6484315"/>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15</a:t>
            </a:fld>
            <a:endParaRPr lang="en-US" altLang="zh-TW" sz="1000" dirty="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endParaRPr>
          </a:p>
        </p:txBody>
      </p:sp>
      <p:sp>
        <p:nvSpPr>
          <p:cNvPr id="6" name="標題 1">
            <a:extLst>
              <a:ext uri="{FF2B5EF4-FFF2-40B4-BE49-F238E27FC236}">
                <a16:creationId xmlns:a16="http://schemas.microsoft.com/office/drawing/2014/main" id="{3F116560-BD44-4A84-87F6-27C21DA745A9}"/>
              </a:ext>
            </a:extLst>
          </p:cNvPr>
          <p:cNvSpPr txBox="1">
            <a:spLocks/>
          </p:cNvSpPr>
          <p:nvPr/>
        </p:nvSpPr>
        <p:spPr>
          <a:xfrm>
            <a:off x="272970" y="302244"/>
            <a:ext cx="12192000" cy="61676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00000"/>
              </a:lnSpc>
              <a:spcAft>
                <a:spcPts val="600"/>
              </a:spcAft>
            </a:pPr>
            <a:r>
              <a:rPr lang="en-US" altLang="zh-TW" sz="3200" b="1" dirty="0">
                <a:latin typeface="Calibri" panose="020F0502020204030204" pitchFamily="34" charset="0"/>
                <a:ea typeface="微軟正黑體" panose="020B0604030504040204" pitchFamily="34" charset="-120"/>
                <a:cs typeface="Calibri" panose="020F0502020204030204" pitchFamily="34" charset="0"/>
              </a:rPr>
              <a:t>Rugged Tablet: Focus on 3 Verticals </a:t>
            </a:r>
          </a:p>
          <a:p>
            <a:pPr algn="just">
              <a:lnSpc>
                <a:spcPct val="100000"/>
              </a:lnSpc>
              <a:spcAft>
                <a:spcPts val="600"/>
              </a:spcAft>
            </a:pPr>
            <a:r>
              <a:rPr lang="en-US" altLang="zh-TW" sz="2400" b="1" dirty="0">
                <a:latin typeface="Calibri" panose="020F0502020204030204" pitchFamily="34" charset="0"/>
                <a:ea typeface="微軟正黑體" panose="020B0604030504040204" pitchFamily="34" charset="-120"/>
                <a:cs typeface="Calibri" panose="020F0502020204030204" pitchFamily="34" charset="0"/>
              </a:rPr>
              <a:t>(2021 Target Revenue Mix)</a:t>
            </a:r>
            <a:endParaRPr lang="en-US" altLang="zh-TW" sz="3200" b="1" dirty="0">
              <a:solidFill>
                <a:srgbClr val="921F1B"/>
              </a:solidFill>
              <a:latin typeface="微軟正黑體" panose="020B0604030504040204" pitchFamily="34" charset="-120"/>
              <a:ea typeface="微軟正黑體" panose="020B0604030504040204" pitchFamily="34" charset="-120"/>
            </a:endParaRPr>
          </a:p>
        </p:txBody>
      </p:sp>
      <p:grpSp>
        <p:nvGrpSpPr>
          <p:cNvPr id="3" name="群組 2">
            <a:extLst>
              <a:ext uri="{FF2B5EF4-FFF2-40B4-BE49-F238E27FC236}">
                <a16:creationId xmlns:a16="http://schemas.microsoft.com/office/drawing/2014/main" id="{8771EE5F-08C4-44B5-9300-8252205A26D4}"/>
              </a:ext>
            </a:extLst>
          </p:cNvPr>
          <p:cNvGrpSpPr/>
          <p:nvPr/>
        </p:nvGrpSpPr>
        <p:grpSpPr>
          <a:xfrm>
            <a:off x="2970367" y="1190015"/>
            <a:ext cx="5400000" cy="5220000"/>
            <a:chOff x="2481532" y="1190015"/>
            <a:chExt cx="5400000" cy="5220000"/>
          </a:xfrm>
        </p:grpSpPr>
        <p:graphicFrame>
          <p:nvGraphicFramePr>
            <p:cNvPr id="5" name="圖表 4">
              <a:extLst>
                <a:ext uri="{FF2B5EF4-FFF2-40B4-BE49-F238E27FC236}">
                  <a16:creationId xmlns:a16="http://schemas.microsoft.com/office/drawing/2014/main" id="{DF9E5C6B-FCAB-4456-BADF-4C75CED3F97D}"/>
                </a:ext>
              </a:extLst>
            </p:cNvPr>
            <p:cNvGraphicFramePr>
              <a:graphicFrameLocks/>
            </p:cNvGraphicFramePr>
            <p:nvPr/>
          </p:nvGraphicFramePr>
          <p:xfrm>
            <a:off x="2481532" y="1190015"/>
            <a:ext cx="5400000" cy="5220000"/>
          </p:xfrm>
          <a:graphic>
            <a:graphicData uri="http://schemas.openxmlformats.org/drawingml/2006/chart">
              <c:chart xmlns:c="http://schemas.openxmlformats.org/drawingml/2006/chart" xmlns:r="http://schemas.openxmlformats.org/officeDocument/2006/relationships" r:id="rId3"/>
            </a:graphicData>
          </a:graphic>
        </p:graphicFrame>
        <p:sp>
          <p:nvSpPr>
            <p:cNvPr id="2" name="拱形 1">
              <a:extLst>
                <a:ext uri="{FF2B5EF4-FFF2-40B4-BE49-F238E27FC236}">
                  <a16:creationId xmlns:a16="http://schemas.microsoft.com/office/drawing/2014/main" id="{35E9C043-3F82-41CD-A94D-AC4C2E435EA7}"/>
                </a:ext>
              </a:extLst>
            </p:cNvPr>
            <p:cNvSpPr/>
            <p:nvPr/>
          </p:nvSpPr>
          <p:spPr>
            <a:xfrm>
              <a:off x="2571532" y="1190015"/>
              <a:ext cx="5220000" cy="5220000"/>
            </a:xfrm>
            <a:prstGeom prst="blockArc">
              <a:avLst>
                <a:gd name="adj1" fmla="val 16222728"/>
                <a:gd name="adj2" fmla="val 1273276"/>
                <a:gd name="adj3" fmla="val 3064"/>
              </a:avLst>
            </a:prstGeom>
            <a:solidFill>
              <a:srgbClr val="921F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schemeClr val="tx1"/>
                </a:solidFill>
              </a:endParaRPr>
            </a:p>
          </p:txBody>
        </p:sp>
        <p:sp>
          <p:nvSpPr>
            <p:cNvPr id="9" name="拱形 8">
              <a:extLst>
                <a:ext uri="{FF2B5EF4-FFF2-40B4-BE49-F238E27FC236}">
                  <a16:creationId xmlns:a16="http://schemas.microsoft.com/office/drawing/2014/main" id="{C01EDA2A-346B-4BC1-A7F4-B0C2878E2B2A}"/>
                </a:ext>
              </a:extLst>
            </p:cNvPr>
            <p:cNvSpPr/>
            <p:nvPr/>
          </p:nvSpPr>
          <p:spPr>
            <a:xfrm>
              <a:off x="2571532" y="1190015"/>
              <a:ext cx="5220000" cy="5220000"/>
            </a:xfrm>
            <a:prstGeom prst="blockArc">
              <a:avLst>
                <a:gd name="adj1" fmla="val 1296493"/>
                <a:gd name="adj2" fmla="val 6688404"/>
                <a:gd name="adj3" fmla="val 3092"/>
              </a:avLst>
            </a:prstGeom>
            <a:solidFill>
              <a:srgbClr val="E0C3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schemeClr val="tx1"/>
                </a:solidFill>
              </a:endParaRPr>
            </a:p>
          </p:txBody>
        </p:sp>
        <p:sp>
          <p:nvSpPr>
            <p:cNvPr id="10" name="拱形 9">
              <a:extLst>
                <a:ext uri="{FF2B5EF4-FFF2-40B4-BE49-F238E27FC236}">
                  <a16:creationId xmlns:a16="http://schemas.microsoft.com/office/drawing/2014/main" id="{7D1E5B3F-7F9C-4C1D-856F-1A0C4946036E}"/>
                </a:ext>
              </a:extLst>
            </p:cNvPr>
            <p:cNvSpPr/>
            <p:nvPr/>
          </p:nvSpPr>
          <p:spPr>
            <a:xfrm>
              <a:off x="2571532" y="1190015"/>
              <a:ext cx="5220000" cy="5220000"/>
            </a:xfrm>
            <a:prstGeom prst="blockArc">
              <a:avLst>
                <a:gd name="adj1" fmla="val 6716012"/>
                <a:gd name="adj2" fmla="val 8201065"/>
                <a:gd name="adj3" fmla="val 3232"/>
              </a:avLst>
            </a:prstGeom>
            <a:solidFill>
              <a:srgbClr val="A1B9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schemeClr val="tx1"/>
                </a:solidFill>
              </a:endParaRPr>
            </a:p>
          </p:txBody>
        </p:sp>
      </p:grpSp>
      <p:grpSp>
        <p:nvGrpSpPr>
          <p:cNvPr id="35" name="群組 34">
            <a:extLst>
              <a:ext uri="{FF2B5EF4-FFF2-40B4-BE49-F238E27FC236}">
                <a16:creationId xmlns:a16="http://schemas.microsoft.com/office/drawing/2014/main" id="{347969F0-7FEF-439E-A89B-8F06EFC1C5CF}"/>
              </a:ext>
            </a:extLst>
          </p:cNvPr>
          <p:cNvGrpSpPr/>
          <p:nvPr/>
        </p:nvGrpSpPr>
        <p:grpSpPr>
          <a:xfrm>
            <a:off x="574248" y="5549102"/>
            <a:ext cx="3360838" cy="707886"/>
            <a:chOff x="464979" y="5572106"/>
            <a:chExt cx="3360838" cy="707886"/>
          </a:xfrm>
        </p:grpSpPr>
        <p:sp>
          <p:nvSpPr>
            <p:cNvPr id="16" name="TextBox 30">
              <a:extLst>
                <a:ext uri="{FF2B5EF4-FFF2-40B4-BE49-F238E27FC236}">
                  <a16:creationId xmlns:a16="http://schemas.microsoft.com/office/drawing/2014/main" id="{E851DF70-4128-4670-BE70-4F91D82D5BD3}"/>
                </a:ext>
              </a:extLst>
            </p:cNvPr>
            <p:cNvSpPr txBox="1"/>
            <p:nvPr/>
          </p:nvSpPr>
          <p:spPr>
            <a:xfrm>
              <a:off x="1124419" y="5578263"/>
              <a:ext cx="2556000" cy="646331"/>
            </a:xfrm>
            <a:prstGeom prst="rect">
              <a:avLst/>
            </a:prstGeom>
            <a:noFill/>
          </p:spPr>
          <p:txBody>
            <a:bodyPr wrap="square" rtlCol="0">
              <a:spAutoFit/>
            </a:bodyPr>
            <a:lstStyle/>
            <a:p>
              <a:pPr algn="ctr"/>
              <a:r>
                <a:rPr lang="en-US" b="1" dirty="0"/>
                <a:t>Healthcare </a:t>
              </a:r>
            </a:p>
            <a:p>
              <a:pPr algn="ctr"/>
              <a:r>
                <a:rPr lang="en-US" b="1" dirty="0"/>
                <a:t>Applications</a:t>
              </a:r>
            </a:p>
          </p:txBody>
        </p:sp>
        <p:sp>
          <p:nvSpPr>
            <p:cNvPr id="21" name="TextBox 45">
              <a:extLst>
                <a:ext uri="{FF2B5EF4-FFF2-40B4-BE49-F238E27FC236}">
                  <a16:creationId xmlns:a16="http://schemas.microsoft.com/office/drawing/2014/main" id="{ECAE7811-7A66-41F0-B3F3-FBCFA4529D3F}"/>
                </a:ext>
              </a:extLst>
            </p:cNvPr>
            <p:cNvSpPr txBox="1"/>
            <p:nvPr/>
          </p:nvSpPr>
          <p:spPr>
            <a:xfrm>
              <a:off x="464979" y="5572106"/>
              <a:ext cx="1163411" cy="707886"/>
            </a:xfrm>
            <a:prstGeom prst="rect">
              <a:avLst/>
            </a:prstGeom>
            <a:noFill/>
          </p:spPr>
          <p:txBody>
            <a:bodyPr wrap="square" rtlCol="0">
              <a:spAutoFit/>
            </a:bodyPr>
            <a:lstStyle/>
            <a:p>
              <a:pPr algn="ctr"/>
              <a:r>
                <a:rPr lang="en-US" sz="4000" b="1" dirty="0">
                  <a:solidFill>
                    <a:srgbClr val="A1B9BD"/>
                  </a:solidFill>
                </a:rPr>
                <a:t>7%</a:t>
              </a:r>
            </a:p>
          </p:txBody>
        </p:sp>
        <p:cxnSp>
          <p:nvCxnSpPr>
            <p:cNvPr id="22" name="直線接點 61">
              <a:extLst>
                <a:ext uri="{FF2B5EF4-FFF2-40B4-BE49-F238E27FC236}">
                  <a16:creationId xmlns:a16="http://schemas.microsoft.com/office/drawing/2014/main" id="{4E5E262F-BE54-4AE1-9B5B-418CF82B4546}"/>
                </a:ext>
              </a:extLst>
            </p:cNvPr>
            <p:cNvCxnSpPr>
              <a:cxnSpLocks/>
            </p:cNvCxnSpPr>
            <p:nvPr/>
          </p:nvCxnSpPr>
          <p:spPr>
            <a:xfrm>
              <a:off x="585817" y="6228000"/>
              <a:ext cx="3240000" cy="25582"/>
            </a:xfrm>
            <a:prstGeom prst="line">
              <a:avLst/>
            </a:prstGeom>
            <a:ln w="38100">
              <a:solidFill>
                <a:srgbClr val="A1B9BD"/>
              </a:solidFill>
            </a:ln>
          </p:spPr>
          <p:style>
            <a:lnRef idx="1">
              <a:schemeClr val="accent1"/>
            </a:lnRef>
            <a:fillRef idx="0">
              <a:schemeClr val="accent1"/>
            </a:fillRef>
            <a:effectRef idx="0">
              <a:schemeClr val="accent1"/>
            </a:effectRef>
            <a:fontRef idx="minor">
              <a:schemeClr val="tx1"/>
            </a:fontRef>
          </p:style>
        </p:cxnSp>
      </p:grpSp>
      <p:grpSp>
        <p:nvGrpSpPr>
          <p:cNvPr id="34" name="群組 33">
            <a:extLst>
              <a:ext uri="{FF2B5EF4-FFF2-40B4-BE49-F238E27FC236}">
                <a16:creationId xmlns:a16="http://schemas.microsoft.com/office/drawing/2014/main" id="{98CCDFE0-A844-42BF-9252-1C1FCF5283E1}"/>
              </a:ext>
            </a:extLst>
          </p:cNvPr>
          <p:cNvGrpSpPr/>
          <p:nvPr/>
        </p:nvGrpSpPr>
        <p:grpSpPr>
          <a:xfrm>
            <a:off x="915845" y="1828185"/>
            <a:ext cx="2580709" cy="707886"/>
            <a:chOff x="427010" y="1828185"/>
            <a:chExt cx="2580709" cy="707886"/>
          </a:xfrm>
        </p:grpSpPr>
        <p:cxnSp>
          <p:nvCxnSpPr>
            <p:cNvPr id="24" name="直線接點 61">
              <a:extLst>
                <a:ext uri="{FF2B5EF4-FFF2-40B4-BE49-F238E27FC236}">
                  <a16:creationId xmlns:a16="http://schemas.microsoft.com/office/drawing/2014/main" id="{42E06A5D-849A-48EA-8226-C549B1D3F597}"/>
                </a:ext>
              </a:extLst>
            </p:cNvPr>
            <p:cNvCxnSpPr>
              <a:cxnSpLocks/>
            </p:cNvCxnSpPr>
            <p:nvPr/>
          </p:nvCxnSpPr>
          <p:spPr>
            <a:xfrm>
              <a:off x="451498" y="2522899"/>
              <a:ext cx="2268000" cy="0"/>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5" name="TextBox 54">
              <a:extLst>
                <a:ext uri="{FF2B5EF4-FFF2-40B4-BE49-F238E27FC236}">
                  <a16:creationId xmlns:a16="http://schemas.microsoft.com/office/drawing/2014/main" id="{D9868A3C-360E-49B5-A3E0-A5F129F17E54}"/>
                </a:ext>
              </a:extLst>
            </p:cNvPr>
            <p:cNvSpPr txBox="1"/>
            <p:nvPr/>
          </p:nvSpPr>
          <p:spPr>
            <a:xfrm>
              <a:off x="1027719" y="1860124"/>
              <a:ext cx="1980000" cy="648000"/>
            </a:xfrm>
            <a:prstGeom prst="rect">
              <a:avLst/>
            </a:prstGeom>
            <a:noFill/>
          </p:spPr>
          <p:txBody>
            <a:bodyPr wrap="square" rtlCol="0" anchor="ctr">
              <a:spAutoFit/>
            </a:bodyPr>
            <a:lstStyle/>
            <a:p>
              <a:pPr algn="ctr"/>
              <a:r>
                <a:rPr lang="en-US" b="1" dirty="0"/>
                <a:t>Other</a:t>
              </a:r>
            </a:p>
          </p:txBody>
        </p:sp>
        <p:sp>
          <p:nvSpPr>
            <p:cNvPr id="30" name="TextBox 53">
              <a:extLst>
                <a:ext uri="{FF2B5EF4-FFF2-40B4-BE49-F238E27FC236}">
                  <a16:creationId xmlns:a16="http://schemas.microsoft.com/office/drawing/2014/main" id="{B15817A8-301E-4C15-95E5-2BB3366409F8}"/>
                </a:ext>
              </a:extLst>
            </p:cNvPr>
            <p:cNvSpPr txBox="1"/>
            <p:nvPr/>
          </p:nvSpPr>
          <p:spPr>
            <a:xfrm>
              <a:off x="427010" y="1828185"/>
              <a:ext cx="1153521" cy="707886"/>
            </a:xfrm>
            <a:prstGeom prst="rect">
              <a:avLst/>
            </a:prstGeom>
            <a:noFill/>
          </p:spPr>
          <p:txBody>
            <a:bodyPr wrap="square" rtlCol="0">
              <a:spAutoFit/>
            </a:bodyPr>
            <a:lstStyle/>
            <a:p>
              <a:pPr algn="ctr"/>
              <a:r>
                <a:rPr lang="en-US" sz="4000" b="1" dirty="0">
                  <a:solidFill>
                    <a:schemeClr val="bg1">
                      <a:lumMod val="65000"/>
                    </a:schemeClr>
                  </a:solidFill>
                </a:rPr>
                <a:t>37%</a:t>
              </a:r>
            </a:p>
          </p:txBody>
        </p:sp>
      </p:grpSp>
      <p:grpSp>
        <p:nvGrpSpPr>
          <p:cNvPr id="4" name="群組 3">
            <a:extLst>
              <a:ext uri="{FF2B5EF4-FFF2-40B4-BE49-F238E27FC236}">
                <a16:creationId xmlns:a16="http://schemas.microsoft.com/office/drawing/2014/main" id="{B03EB43E-D35F-4B82-9371-F69524494974}"/>
              </a:ext>
            </a:extLst>
          </p:cNvPr>
          <p:cNvGrpSpPr/>
          <p:nvPr/>
        </p:nvGrpSpPr>
        <p:grpSpPr>
          <a:xfrm>
            <a:off x="8355860" y="1936058"/>
            <a:ext cx="3608555" cy="707886"/>
            <a:chOff x="7867025" y="1936058"/>
            <a:chExt cx="3608555" cy="707886"/>
          </a:xfrm>
        </p:grpSpPr>
        <p:sp>
          <p:nvSpPr>
            <p:cNvPr id="17" name="TextBox 36">
              <a:extLst>
                <a:ext uri="{FF2B5EF4-FFF2-40B4-BE49-F238E27FC236}">
                  <a16:creationId xmlns:a16="http://schemas.microsoft.com/office/drawing/2014/main" id="{E1BBFD4E-7047-472F-BB43-F8D58423F477}"/>
                </a:ext>
              </a:extLst>
            </p:cNvPr>
            <p:cNvSpPr txBox="1"/>
            <p:nvPr/>
          </p:nvSpPr>
          <p:spPr>
            <a:xfrm>
              <a:off x="7867025" y="1936058"/>
              <a:ext cx="1153521" cy="707886"/>
            </a:xfrm>
            <a:prstGeom prst="rect">
              <a:avLst/>
            </a:prstGeom>
            <a:noFill/>
          </p:spPr>
          <p:txBody>
            <a:bodyPr wrap="square" rtlCol="0">
              <a:spAutoFit/>
            </a:bodyPr>
            <a:lstStyle/>
            <a:p>
              <a:pPr algn="ctr"/>
              <a:r>
                <a:rPr lang="en-US" sz="4000" b="1" dirty="0">
                  <a:solidFill>
                    <a:srgbClr val="921F1B"/>
                  </a:solidFill>
                </a:rPr>
                <a:t>31%</a:t>
              </a:r>
            </a:p>
          </p:txBody>
        </p:sp>
        <p:cxnSp>
          <p:nvCxnSpPr>
            <p:cNvPr id="19" name="直線接點 61">
              <a:extLst>
                <a:ext uri="{FF2B5EF4-FFF2-40B4-BE49-F238E27FC236}">
                  <a16:creationId xmlns:a16="http://schemas.microsoft.com/office/drawing/2014/main" id="{DE660A26-8761-455E-AF00-12E49F41FCD3}"/>
                </a:ext>
              </a:extLst>
            </p:cNvPr>
            <p:cNvCxnSpPr>
              <a:cxnSpLocks/>
            </p:cNvCxnSpPr>
            <p:nvPr/>
          </p:nvCxnSpPr>
          <p:spPr>
            <a:xfrm>
              <a:off x="7971212" y="2609170"/>
              <a:ext cx="3142375" cy="0"/>
            </a:xfrm>
            <a:prstGeom prst="line">
              <a:avLst/>
            </a:prstGeom>
            <a:ln w="38100">
              <a:solidFill>
                <a:srgbClr val="921F1B"/>
              </a:solidFill>
            </a:ln>
          </p:spPr>
          <p:style>
            <a:lnRef idx="1">
              <a:schemeClr val="accent1"/>
            </a:lnRef>
            <a:fillRef idx="0">
              <a:schemeClr val="accent1"/>
            </a:fillRef>
            <a:effectRef idx="0">
              <a:schemeClr val="accent1"/>
            </a:effectRef>
            <a:fontRef idx="minor">
              <a:schemeClr val="tx1"/>
            </a:fontRef>
          </p:style>
        </p:cxnSp>
        <p:sp>
          <p:nvSpPr>
            <p:cNvPr id="31" name="TextBox 58">
              <a:extLst>
                <a:ext uri="{FF2B5EF4-FFF2-40B4-BE49-F238E27FC236}">
                  <a16:creationId xmlns:a16="http://schemas.microsoft.com/office/drawing/2014/main" id="{E6C3B88F-FB15-48CB-8E67-028C911BAC84}"/>
                </a:ext>
              </a:extLst>
            </p:cNvPr>
            <p:cNvSpPr txBox="1"/>
            <p:nvPr/>
          </p:nvSpPr>
          <p:spPr>
            <a:xfrm>
              <a:off x="8560117" y="1949940"/>
              <a:ext cx="2915463" cy="646331"/>
            </a:xfrm>
            <a:prstGeom prst="rect">
              <a:avLst/>
            </a:prstGeom>
            <a:noFill/>
          </p:spPr>
          <p:txBody>
            <a:bodyPr wrap="square" rtlCol="0">
              <a:spAutoFit/>
            </a:bodyPr>
            <a:lstStyle/>
            <a:p>
              <a:pPr algn="ctr"/>
              <a:r>
                <a:rPr lang="en-US" b="1" dirty="0"/>
                <a:t>Vehicle Diagnostics</a:t>
              </a:r>
            </a:p>
            <a:p>
              <a:pPr algn="ctr"/>
              <a:r>
                <a:rPr lang="en-US" b="1" dirty="0"/>
                <a:t>Electric Vehicles</a:t>
              </a:r>
            </a:p>
          </p:txBody>
        </p:sp>
      </p:grpSp>
      <p:grpSp>
        <p:nvGrpSpPr>
          <p:cNvPr id="33" name="群組 32">
            <a:extLst>
              <a:ext uri="{FF2B5EF4-FFF2-40B4-BE49-F238E27FC236}">
                <a16:creationId xmlns:a16="http://schemas.microsoft.com/office/drawing/2014/main" id="{3C1A7B0A-4D09-4911-BD9E-D6E3DD35EB5E}"/>
              </a:ext>
            </a:extLst>
          </p:cNvPr>
          <p:cNvGrpSpPr/>
          <p:nvPr/>
        </p:nvGrpSpPr>
        <p:grpSpPr>
          <a:xfrm>
            <a:off x="8045729" y="5464949"/>
            <a:ext cx="3636000" cy="707886"/>
            <a:chOff x="7556894" y="5464949"/>
            <a:chExt cx="3636000" cy="707886"/>
          </a:xfrm>
        </p:grpSpPr>
        <p:cxnSp>
          <p:nvCxnSpPr>
            <p:cNvPr id="20" name="直線接點 61">
              <a:extLst>
                <a:ext uri="{FF2B5EF4-FFF2-40B4-BE49-F238E27FC236}">
                  <a16:creationId xmlns:a16="http://schemas.microsoft.com/office/drawing/2014/main" id="{2D72CF3D-CBFC-4984-A664-3641A2E28936}"/>
                </a:ext>
              </a:extLst>
            </p:cNvPr>
            <p:cNvCxnSpPr>
              <a:cxnSpLocks/>
            </p:cNvCxnSpPr>
            <p:nvPr/>
          </p:nvCxnSpPr>
          <p:spPr>
            <a:xfrm>
              <a:off x="7556894" y="6143865"/>
              <a:ext cx="3636000" cy="0"/>
            </a:xfrm>
            <a:prstGeom prst="line">
              <a:avLst/>
            </a:prstGeom>
            <a:ln w="38100">
              <a:solidFill>
                <a:srgbClr val="E0C389"/>
              </a:solidFill>
            </a:ln>
          </p:spPr>
          <p:style>
            <a:lnRef idx="1">
              <a:schemeClr val="accent1"/>
            </a:lnRef>
            <a:fillRef idx="0">
              <a:schemeClr val="accent1"/>
            </a:fillRef>
            <a:effectRef idx="0">
              <a:schemeClr val="accent1"/>
            </a:effectRef>
            <a:fontRef idx="minor">
              <a:schemeClr val="tx1"/>
            </a:fontRef>
          </p:style>
        </p:cxnSp>
        <p:sp>
          <p:nvSpPr>
            <p:cNvPr id="29" name="TextBox 29">
              <a:extLst>
                <a:ext uri="{FF2B5EF4-FFF2-40B4-BE49-F238E27FC236}">
                  <a16:creationId xmlns:a16="http://schemas.microsoft.com/office/drawing/2014/main" id="{0E908793-910E-49B9-A4BE-9C595E8E1D97}"/>
                </a:ext>
              </a:extLst>
            </p:cNvPr>
            <p:cNvSpPr txBox="1"/>
            <p:nvPr/>
          </p:nvSpPr>
          <p:spPr>
            <a:xfrm>
              <a:off x="7631446" y="5464949"/>
              <a:ext cx="1103228" cy="707886"/>
            </a:xfrm>
            <a:prstGeom prst="rect">
              <a:avLst/>
            </a:prstGeom>
            <a:noFill/>
          </p:spPr>
          <p:txBody>
            <a:bodyPr wrap="square" rtlCol="0">
              <a:spAutoFit/>
            </a:bodyPr>
            <a:lstStyle/>
            <a:p>
              <a:pPr algn="ctr"/>
              <a:r>
                <a:rPr lang="en-US" sz="4000" b="1" dirty="0">
                  <a:solidFill>
                    <a:srgbClr val="E0C389"/>
                  </a:solidFill>
                </a:rPr>
                <a:t>25%</a:t>
              </a:r>
            </a:p>
          </p:txBody>
        </p:sp>
        <p:sp>
          <p:nvSpPr>
            <p:cNvPr id="32" name="TextBox 54">
              <a:extLst>
                <a:ext uri="{FF2B5EF4-FFF2-40B4-BE49-F238E27FC236}">
                  <a16:creationId xmlns:a16="http://schemas.microsoft.com/office/drawing/2014/main" id="{9F1E601E-6694-45EE-AC1C-6BC1BBD986D6}"/>
                </a:ext>
              </a:extLst>
            </p:cNvPr>
            <p:cNvSpPr txBox="1"/>
            <p:nvPr/>
          </p:nvSpPr>
          <p:spPr>
            <a:xfrm>
              <a:off x="8583178" y="5476285"/>
              <a:ext cx="2532993" cy="648000"/>
            </a:xfrm>
            <a:prstGeom prst="rect">
              <a:avLst/>
            </a:prstGeom>
            <a:noFill/>
          </p:spPr>
          <p:txBody>
            <a:bodyPr wrap="square" rtlCol="0" anchor="ctr">
              <a:spAutoFit/>
            </a:bodyPr>
            <a:lstStyle/>
            <a:p>
              <a:pPr algn="ctr"/>
              <a:r>
                <a:rPr lang="en-US" b="1" dirty="0"/>
                <a:t>Warehouse &amp; Logistics</a:t>
              </a:r>
            </a:p>
          </p:txBody>
        </p:sp>
      </p:grpSp>
      <p:sp>
        <p:nvSpPr>
          <p:cNvPr id="37" name="TextBox 54">
            <a:extLst>
              <a:ext uri="{FF2B5EF4-FFF2-40B4-BE49-F238E27FC236}">
                <a16:creationId xmlns:a16="http://schemas.microsoft.com/office/drawing/2014/main" id="{DF8EE2CA-CC29-4B3C-94DA-2859AD85D20F}"/>
              </a:ext>
            </a:extLst>
          </p:cNvPr>
          <p:cNvSpPr txBox="1"/>
          <p:nvPr/>
        </p:nvSpPr>
        <p:spPr>
          <a:xfrm>
            <a:off x="939591" y="2634561"/>
            <a:ext cx="2120776" cy="830997"/>
          </a:xfrm>
          <a:prstGeom prst="rect">
            <a:avLst/>
          </a:prstGeom>
          <a:noFill/>
        </p:spPr>
        <p:txBody>
          <a:bodyPr wrap="square" rtlCol="0" anchor="ctr">
            <a:spAutoFit/>
          </a:bodyPr>
          <a:lstStyle/>
          <a:p>
            <a:pPr algn="just"/>
            <a:r>
              <a:rPr lang="en-US" sz="1200" dirty="0"/>
              <a:t>(including field service, heavy duty vehicles, oil &amp; gas, public safety, industrial automation, marine, aviation, and other)</a:t>
            </a:r>
          </a:p>
        </p:txBody>
      </p:sp>
    </p:spTree>
    <p:extLst>
      <p:ext uri="{BB962C8B-B14F-4D97-AF65-F5344CB8AC3E}">
        <p14:creationId xmlns:p14="http://schemas.microsoft.com/office/powerpoint/2010/main" val="5177618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線接點 10">
            <a:extLst>
              <a:ext uri="{FF2B5EF4-FFF2-40B4-BE49-F238E27FC236}">
                <a16:creationId xmlns:a16="http://schemas.microsoft.com/office/drawing/2014/main" id="{F796EDC4-69CD-3243-BD5B-1A1802DA3183}"/>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2" name="標題 1">
            <a:extLst>
              <a:ext uri="{FF2B5EF4-FFF2-40B4-BE49-F238E27FC236}">
                <a16:creationId xmlns:a16="http://schemas.microsoft.com/office/drawing/2014/main" id="{8CCFBB56-83C7-9C4F-92CA-D66CA2636726}"/>
              </a:ext>
            </a:extLst>
          </p:cNvPr>
          <p:cNvSpPr txBox="1">
            <a:spLocks/>
          </p:cNvSpPr>
          <p:nvPr/>
        </p:nvSpPr>
        <p:spPr>
          <a:xfrm>
            <a:off x="273645" y="351363"/>
            <a:ext cx="12192000" cy="9716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00000"/>
              </a:lnSpc>
              <a:spcAft>
                <a:spcPts val="300"/>
              </a:spcAft>
            </a:pPr>
            <a:r>
              <a:rPr lang="en-US" altLang="zh-TW" sz="3200" b="1" dirty="0">
                <a:latin typeface="Calibri" panose="020F0502020204030204" pitchFamily="34" charset="0"/>
                <a:ea typeface="微軟正黑體" panose="020B0604030504040204" pitchFamily="34" charset="-120"/>
                <a:cs typeface="Calibri" panose="020F0502020204030204" pitchFamily="34" charset="0"/>
              </a:rPr>
              <a:t>Rugged Tablet: </a:t>
            </a:r>
          </a:p>
          <a:p>
            <a:pPr algn="just">
              <a:lnSpc>
                <a:spcPct val="100000"/>
              </a:lnSpc>
              <a:spcAft>
                <a:spcPts val="300"/>
              </a:spcAft>
            </a:pPr>
            <a:r>
              <a:rPr lang="en-US" altLang="zh-TW" sz="3200" b="1" dirty="0">
                <a:latin typeface="Calibri" panose="020F0502020204030204" pitchFamily="34" charset="0"/>
                <a:ea typeface="微軟正黑體" panose="020B0604030504040204" pitchFamily="34" charset="-120"/>
                <a:cs typeface="Calibri" panose="020F0502020204030204" pitchFamily="34" charset="0"/>
              </a:rPr>
              <a:t>Strong Order Momentum in </a:t>
            </a:r>
            <a:r>
              <a:rPr lang="en-US" altLang="zh-TW" sz="3200" b="1" dirty="0">
                <a:solidFill>
                  <a:srgbClr val="921F1B"/>
                </a:solidFill>
                <a:latin typeface="Calibri" panose="020F0502020204030204" pitchFamily="34" charset="0"/>
                <a:ea typeface="微軟正黑體" panose="020B0604030504040204" pitchFamily="34" charset="-120"/>
                <a:cs typeface="Calibri" panose="020F0502020204030204" pitchFamily="34" charset="0"/>
              </a:rPr>
              <a:t>Automotive</a:t>
            </a:r>
            <a:r>
              <a:rPr lang="en-US" altLang="zh-TW" sz="3200" b="1" dirty="0">
                <a:latin typeface="Calibri" panose="020F0502020204030204" pitchFamily="34" charset="0"/>
                <a:ea typeface="微軟正黑體" panose="020B0604030504040204" pitchFamily="34" charset="-120"/>
                <a:cs typeface="Calibri" panose="020F0502020204030204" pitchFamily="34" charset="0"/>
              </a:rPr>
              <a:t> Continues</a:t>
            </a:r>
            <a:endParaRPr lang="en-US" altLang="zh-TW" sz="3200" b="1" dirty="0">
              <a:solidFill>
                <a:srgbClr val="921F1B"/>
              </a:solidFill>
              <a:latin typeface="微軟正黑體" panose="020B0604030504040204" pitchFamily="34" charset="-120"/>
              <a:ea typeface="微軟正黑體" panose="020B0604030504040204" pitchFamily="34" charset="-120"/>
            </a:endParaRPr>
          </a:p>
        </p:txBody>
      </p:sp>
      <p:sp>
        <p:nvSpPr>
          <p:cNvPr id="8" name="Slide Number Placeholder 3">
            <a:extLst>
              <a:ext uri="{FF2B5EF4-FFF2-40B4-BE49-F238E27FC236}">
                <a16:creationId xmlns:a16="http://schemas.microsoft.com/office/drawing/2014/main" id="{81231476-3B9B-FE46-A4CC-8A06A6CCE882}"/>
              </a:ext>
            </a:extLst>
          </p:cNvPr>
          <p:cNvSpPr txBox="1">
            <a:spLocks/>
          </p:cNvSpPr>
          <p:nvPr/>
        </p:nvSpPr>
        <p:spPr bwMode="auto">
          <a:xfrm>
            <a:off x="9348436" y="6484315"/>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16</a:t>
            </a:fld>
            <a:endParaRPr lang="en-US" altLang="zh-TW" sz="1000" dirty="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endParaRPr>
          </a:p>
        </p:txBody>
      </p:sp>
      <p:grpSp>
        <p:nvGrpSpPr>
          <p:cNvPr id="3" name="Group 2">
            <a:extLst>
              <a:ext uri="{FF2B5EF4-FFF2-40B4-BE49-F238E27FC236}">
                <a16:creationId xmlns:a16="http://schemas.microsoft.com/office/drawing/2014/main" id="{004C1AF2-55C6-8F4C-8ED4-30A7CA3F8FF7}"/>
              </a:ext>
            </a:extLst>
          </p:cNvPr>
          <p:cNvGrpSpPr/>
          <p:nvPr/>
        </p:nvGrpSpPr>
        <p:grpSpPr>
          <a:xfrm>
            <a:off x="8027091" y="1499925"/>
            <a:ext cx="3172941" cy="4952831"/>
            <a:chOff x="5878027" y="1212269"/>
            <a:chExt cx="3172941" cy="4952831"/>
          </a:xfrm>
        </p:grpSpPr>
        <p:grpSp>
          <p:nvGrpSpPr>
            <p:cNvPr id="2" name="Group 1">
              <a:extLst>
                <a:ext uri="{FF2B5EF4-FFF2-40B4-BE49-F238E27FC236}">
                  <a16:creationId xmlns:a16="http://schemas.microsoft.com/office/drawing/2014/main" id="{FC2392D5-CCDF-574E-A932-6AE40FB7BDFA}"/>
                </a:ext>
              </a:extLst>
            </p:cNvPr>
            <p:cNvGrpSpPr/>
            <p:nvPr/>
          </p:nvGrpSpPr>
          <p:grpSpPr>
            <a:xfrm>
              <a:off x="5878027" y="1212269"/>
              <a:ext cx="3107850" cy="4452831"/>
              <a:chOff x="5878027" y="1212269"/>
              <a:chExt cx="3107850" cy="4452831"/>
            </a:xfrm>
          </p:grpSpPr>
          <p:grpSp>
            <p:nvGrpSpPr>
              <p:cNvPr id="29" name="群組 2">
                <a:extLst>
                  <a:ext uri="{FF2B5EF4-FFF2-40B4-BE49-F238E27FC236}">
                    <a16:creationId xmlns:a16="http://schemas.microsoft.com/office/drawing/2014/main" id="{790D27D8-26CF-6345-8276-F2C2F2D95633}"/>
                  </a:ext>
                </a:extLst>
              </p:cNvPr>
              <p:cNvGrpSpPr/>
              <p:nvPr/>
            </p:nvGrpSpPr>
            <p:grpSpPr>
              <a:xfrm>
                <a:off x="5878027" y="3584387"/>
                <a:ext cx="3103353" cy="2080713"/>
                <a:chOff x="7706568" y="3548325"/>
                <a:chExt cx="4412806" cy="2385420"/>
              </a:xfrm>
            </p:grpSpPr>
            <p:pic>
              <p:nvPicPr>
                <p:cNvPr id="30" name="Picture 26">
                  <a:extLst>
                    <a:ext uri="{FF2B5EF4-FFF2-40B4-BE49-F238E27FC236}">
                      <a16:creationId xmlns:a16="http://schemas.microsoft.com/office/drawing/2014/main" id="{C3E9DC56-DD82-A745-9D21-FF58CA0BB9CD}"/>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623426" y="3548325"/>
                  <a:ext cx="2495948" cy="2122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52">
                  <a:extLst>
                    <a:ext uri="{FF2B5EF4-FFF2-40B4-BE49-F238E27FC236}">
                      <a16:creationId xmlns:a16="http://schemas.microsoft.com/office/drawing/2014/main" id="{1E6A2115-A626-E44C-B09F-3CB07E8C127C}"/>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706568" y="3986691"/>
                  <a:ext cx="2789876" cy="194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9" name="群組 5">
                <a:extLst>
                  <a:ext uri="{FF2B5EF4-FFF2-40B4-BE49-F238E27FC236}">
                    <a16:creationId xmlns:a16="http://schemas.microsoft.com/office/drawing/2014/main" id="{3668DE84-8887-E24F-93F8-C836F665F459}"/>
                  </a:ext>
                </a:extLst>
              </p:cNvPr>
              <p:cNvGrpSpPr/>
              <p:nvPr/>
            </p:nvGrpSpPr>
            <p:grpSpPr>
              <a:xfrm>
                <a:off x="6170211" y="1212269"/>
                <a:ext cx="2815666" cy="2143043"/>
                <a:chOff x="8101686" y="1335088"/>
                <a:chExt cx="3555277" cy="2332549"/>
              </a:xfrm>
            </p:grpSpPr>
            <p:pic>
              <p:nvPicPr>
                <p:cNvPr id="40" name="圖片 29">
                  <a:extLst>
                    <a:ext uri="{FF2B5EF4-FFF2-40B4-BE49-F238E27FC236}">
                      <a16:creationId xmlns:a16="http://schemas.microsoft.com/office/drawing/2014/main" id="{274A21C6-A2CB-D242-9E72-E24819753094}"/>
                    </a:ext>
                  </a:extLst>
                </p:cNvPr>
                <p:cNvPicPr>
                  <a:picLocks noChangeAspect="1" noChangeArrowheads="1"/>
                </p:cNvPicPr>
                <p:nvPr/>
              </p:nvPicPr>
              <p:blipFill rotWithShape="1">
                <a:blip r:embed="rId5" cstate="hqprint">
                  <a:extLst>
                    <a:ext uri="{28A0092B-C50C-407E-A947-70E740481C1C}">
                      <a14:useLocalDpi xmlns:a14="http://schemas.microsoft.com/office/drawing/2010/main"/>
                    </a:ext>
                  </a:extLst>
                </a:blip>
                <a:srcRect/>
                <a:stretch/>
              </p:blipFill>
              <p:spPr bwMode="auto">
                <a:xfrm>
                  <a:off x="8107363" y="1335088"/>
                  <a:ext cx="3549600" cy="2332549"/>
                </a:xfrm>
                <a:prstGeom prst="rect">
                  <a:avLst/>
                </a:prstGeom>
                <a:solidFill>
                  <a:schemeClr val="bg1"/>
                </a:solidFill>
                <a:ln w="57150">
                  <a:solidFill>
                    <a:schemeClr val="bg1"/>
                  </a:solidFill>
                </a:ln>
                <a:effectLst>
                  <a:outerShdw blurRad="50800" dist="38100" dir="5400000" algn="t" rotWithShape="0">
                    <a:prstClr val="black">
                      <a:alpha val="40000"/>
                    </a:prstClr>
                  </a:outerShdw>
                  <a:softEdge rad="25400"/>
                </a:effectLst>
              </p:spPr>
            </p:pic>
            <p:sp>
              <p:nvSpPr>
                <p:cNvPr id="41" name="矩形 30">
                  <a:extLst>
                    <a:ext uri="{FF2B5EF4-FFF2-40B4-BE49-F238E27FC236}">
                      <a16:creationId xmlns:a16="http://schemas.microsoft.com/office/drawing/2014/main" id="{D3481EFD-848C-2042-8A67-40C67D78EB93}"/>
                    </a:ext>
                  </a:extLst>
                </p:cNvPr>
                <p:cNvSpPr/>
                <p:nvPr/>
              </p:nvSpPr>
              <p:spPr>
                <a:xfrm>
                  <a:off x="8101686" y="2193926"/>
                  <a:ext cx="3549599" cy="615950"/>
                </a:xfrm>
                <a:prstGeom prst="rect">
                  <a:avLst/>
                </a:prstGeom>
                <a:solidFill>
                  <a:schemeClr val="bg1">
                    <a:alpha val="83000"/>
                  </a:schemeClr>
                </a:soli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TW" b="1" dirty="0">
                      <a:solidFill>
                        <a:srgbClr val="921F1B"/>
                      </a:solidFill>
                      <a:ea typeface="Helvetica" panose="020B0604020202020204" pitchFamily="34" charset="0"/>
                      <a:cs typeface="Helvetica" panose="020B0604020202020204" pitchFamily="34" charset="0"/>
                    </a:rPr>
                    <a:t>Vehicle Diagnostics</a:t>
                  </a:r>
                </a:p>
              </p:txBody>
            </p:sp>
          </p:grpSp>
        </p:grpSp>
        <p:sp>
          <p:nvSpPr>
            <p:cNvPr id="48" name="TextBox 48">
              <a:extLst>
                <a:ext uri="{FF2B5EF4-FFF2-40B4-BE49-F238E27FC236}">
                  <a16:creationId xmlns:a16="http://schemas.microsoft.com/office/drawing/2014/main" id="{88341785-0574-B54B-A35D-A84FC16AB16A}"/>
                </a:ext>
              </a:extLst>
            </p:cNvPr>
            <p:cNvSpPr txBox="1">
              <a:spLocks noChangeArrowheads="1"/>
            </p:cNvSpPr>
            <p:nvPr/>
          </p:nvSpPr>
          <p:spPr bwMode="auto">
            <a:xfrm>
              <a:off x="6412543" y="5580900"/>
              <a:ext cx="2638425" cy="584200"/>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a:spcBef>
                  <a:spcPct val="0"/>
                </a:spcBef>
                <a:buNone/>
                <a:defRPr/>
              </a:pPr>
              <a:r>
                <a:rPr lang="en-US" altLang="zh-TW" sz="1600" b="1" dirty="0"/>
                <a:t>8”~14.1”</a:t>
              </a:r>
            </a:p>
            <a:p>
              <a:pPr algn="ctr">
                <a:spcBef>
                  <a:spcPct val="0"/>
                </a:spcBef>
                <a:buNone/>
                <a:defRPr/>
              </a:pPr>
              <a:r>
                <a:rPr lang="en-US" altLang="zh-TW" sz="1600" b="1" dirty="0"/>
                <a:t>Ultra Rugged Tablet Series</a:t>
              </a:r>
            </a:p>
          </p:txBody>
        </p:sp>
      </p:grpSp>
      <p:grpSp>
        <p:nvGrpSpPr>
          <p:cNvPr id="6" name="群組 5">
            <a:extLst>
              <a:ext uri="{FF2B5EF4-FFF2-40B4-BE49-F238E27FC236}">
                <a16:creationId xmlns:a16="http://schemas.microsoft.com/office/drawing/2014/main" id="{009F6F96-1951-481A-B7E2-D1CF832E7C41}"/>
              </a:ext>
            </a:extLst>
          </p:cNvPr>
          <p:cNvGrpSpPr/>
          <p:nvPr/>
        </p:nvGrpSpPr>
        <p:grpSpPr>
          <a:xfrm>
            <a:off x="-470" y="1900752"/>
            <a:ext cx="7704000" cy="4119869"/>
            <a:chOff x="73270" y="1817469"/>
            <a:chExt cx="7704000" cy="4119869"/>
          </a:xfrm>
        </p:grpSpPr>
        <p:cxnSp>
          <p:nvCxnSpPr>
            <p:cNvPr id="18" name="直線接點 17">
              <a:extLst>
                <a:ext uri="{FF2B5EF4-FFF2-40B4-BE49-F238E27FC236}">
                  <a16:creationId xmlns:a16="http://schemas.microsoft.com/office/drawing/2014/main" id="{9DB23660-1143-4335-A1B7-0384069F2761}"/>
                </a:ext>
              </a:extLst>
            </p:cNvPr>
            <p:cNvCxnSpPr/>
            <p:nvPr/>
          </p:nvCxnSpPr>
          <p:spPr>
            <a:xfrm>
              <a:off x="73270" y="3828407"/>
              <a:ext cx="7704000" cy="0"/>
            </a:xfrm>
            <a:prstGeom prst="line">
              <a:avLst/>
            </a:prstGeom>
            <a:ln w="28575">
              <a:solidFill>
                <a:srgbClr val="921F1B"/>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5" name="群組 4">
              <a:extLst>
                <a:ext uri="{FF2B5EF4-FFF2-40B4-BE49-F238E27FC236}">
                  <a16:creationId xmlns:a16="http://schemas.microsoft.com/office/drawing/2014/main" id="{2F0E6364-2A50-4D5F-93BA-8FF166840D27}"/>
                </a:ext>
              </a:extLst>
            </p:cNvPr>
            <p:cNvGrpSpPr/>
            <p:nvPr/>
          </p:nvGrpSpPr>
          <p:grpSpPr>
            <a:xfrm>
              <a:off x="564393" y="1817469"/>
              <a:ext cx="7060170" cy="4119869"/>
              <a:chOff x="564393" y="1817469"/>
              <a:chExt cx="7060170" cy="4119869"/>
            </a:xfrm>
          </p:grpSpPr>
          <p:sp>
            <p:nvSpPr>
              <p:cNvPr id="26" name="文字方塊 25">
                <a:extLst>
                  <a:ext uri="{FF2B5EF4-FFF2-40B4-BE49-F238E27FC236}">
                    <a16:creationId xmlns:a16="http://schemas.microsoft.com/office/drawing/2014/main" id="{23678A19-9EC7-476B-A322-64E1F21282AB}"/>
                  </a:ext>
                </a:extLst>
              </p:cNvPr>
              <p:cNvSpPr txBox="1"/>
              <p:nvPr/>
            </p:nvSpPr>
            <p:spPr>
              <a:xfrm>
                <a:off x="831457" y="3100987"/>
                <a:ext cx="1798320" cy="461665"/>
              </a:xfrm>
              <a:prstGeom prst="rect">
                <a:avLst/>
              </a:prstGeom>
              <a:noFill/>
              <a:ln>
                <a:noFill/>
              </a:ln>
            </p:spPr>
            <p:txBody>
              <a:bodyPr wrap="square" rtlCol="0">
                <a:spAutoFit/>
              </a:bodyPr>
              <a:lstStyle/>
              <a:p>
                <a:pPr algn="ctr"/>
                <a:r>
                  <a:rPr kumimoji="1" lang="en-US" altLang="zh-TW" sz="2400" b="1" dirty="0">
                    <a:solidFill>
                      <a:srgbClr val="921F1B"/>
                    </a:solidFill>
                  </a:rPr>
                  <a:t>2019</a:t>
                </a:r>
                <a:endParaRPr kumimoji="1" lang="zh-TW" altLang="en-US" sz="2400" b="1" dirty="0">
                  <a:solidFill>
                    <a:srgbClr val="921F1B"/>
                  </a:solidFill>
                </a:endParaRPr>
              </a:p>
            </p:txBody>
          </p:sp>
          <p:sp>
            <p:nvSpPr>
              <p:cNvPr id="27" name="文字方塊 26">
                <a:extLst>
                  <a:ext uri="{FF2B5EF4-FFF2-40B4-BE49-F238E27FC236}">
                    <a16:creationId xmlns:a16="http://schemas.microsoft.com/office/drawing/2014/main" id="{41BE4D90-41EA-441F-84A0-80FCFE08BCC8}"/>
                  </a:ext>
                </a:extLst>
              </p:cNvPr>
              <p:cNvSpPr txBox="1"/>
              <p:nvPr/>
            </p:nvSpPr>
            <p:spPr>
              <a:xfrm>
                <a:off x="564393" y="4796700"/>
                <a:ext cx="2418801" cy="1077218"/>
              </a:xfrm>
              <a:prstGeom prst="rect">
                <a:avLst/>
              </a:prstGeom>
              <a:noFill/>
              <a:ln>
                <a:noFill/>
              </a:ln>
            </p:spPr>
            <p:txBody>
              <a:bodyPr wrap="square" rtlCol="0">
                <a:spAutoFit/>
              </a:bodyPr>
              <a:lstStyle/>
              <a:p>
                <a:pPr algn="just"/>
                <a:r>
                  <a:rPr lang="en-US" altLang="zh-TW" sz="1600" b="1" dirty="0">
                    <a:latin typeface="Calibri" panose="020F0502020204030204" pitchFamily="34" charset="0"/>
                  </a:rPr>
                  <a:t>Won a multi-year contract to supply the global service network of a top European car brand</a:t>
                </a:r>
                <a:endParaRPr lang="zh-TW" altLang="en-US" sz="1600" b="1" dirty="0"/>
              </a:p>
            </p:txBody>
          </p:sp>
          <p:sp>
            <p:nvSpPr>
              <p:cNvPr id="42" name="文字方塊 41">
                <a:extLst>
                  <a:ext uri="{FF2B5EF4-FFF2-40B4-BE49-F238E27FC236}">
                    <a16:creationId xmlns:a16="http://schemas.microsoft.com/office/drawing/2014/main" id="{D0DF065C-78DD-4278-98AC-57C30A74D869}"/>
                  </a:ext>
                </a:extLst>
              </p:cNvPr>
              <p:cNvSpPr txBox="1"/>
              <p:nvPr/>
            </p:nvSpPr>
            <p:spPr>
              <a:xfrm>
                <a:off x="3026744" y="4052710"/>
                <a:ext cx="1798320" cy="461665"/>
              </a:xfrm>
              <a:prstGeom prst="rect">
                <a:avLst/>
              </a:prstGeom>
              <a:noFill/>
              <a:ln>
                <a:noFill/>
              </a:ln>
            </p:spPr>
            <p:txBody>
              <a:bodyPr wrap="square" rtlCol="0">
                <a:spAutoFit/>
              </a:bodyPr>
              <a:lstStyle/>
              <a:p>
                <a:pPr algn="ctr"/>
                <a:r>
                  <a:rPr kumimoji="1" lang="en-US" altLang="zh-TW" sz="2400" b="1" dirty="0">
                    <a:solidFill>
                      <a:srgbClr val="921F1B"/>
                    </a:solidFill>
                  </a:rPr>
                  <a:t>2020</a:t>
                </a:r>
                <a:endParaRPr kumimoji="1" lang="zh-TW" altLang="en-US" sz="2400" b="1" dirty="0">
                  <a:solidFill>
                    <a:srgbClr val="921F1B"/>
                  </a:solidFill>
                </a:endParaRPr>
              </a:p>
            </p:txBody>
          </p:sp>
          <p:sp>
            <p:nvSpPr>
              <p:cNvPr id="43" name="矩形 42">
                <a:extLst>
                  <a:ext uri="{FF2B5EF4-FFF2-40B4-BE49-F238E27FC236}">
                    <a16:creationId xmlns:a16="http://schemas.microsoft.com/office/drawing/2014/main" id="{4E31E4F7-5BDA-4C9E-99ED-842DE492DDD2}"/>
                  </a:ext>
                </a:extLst>
              </p:cNvPr>
              <p:cNvSpPr/>
              <p:nvPr/>
            </p:nvSpPr>
            <p:spPr>
              <a:xfrm>
                <a:off x="2715136" y="1817469"/>
                <a:ext cx="2484820" cy="1077218"/>
              </a:xfrm>
              <a:prstGeom prst="rect">
                <a:avLst/>
              </a:prstGeom>
              <a:ln>
                <a:noFill/>
              </a:ln>
            </p:spPr>
            <p:txBody>
              <a:bodyPr wrap="square">
                <a:spAutoFit/>
              </a:bodyPr>
              <a:lstStyle/>
              <a:p>
                <a:pPr algn="just"/>
                <a:r>
                  <a:rPr lang="en-US" altLang="zh-TW" sz="1600" b="1" dirty="0">
                    <a:latin typeface="Calibri" panose="020F0502020204030204" pitchFamily="34" charset="0"/>
                  </a:rPr>
                  <a:t>Received many inquiries of vehicle diagnostics rugged tablets from global luxury car brands</a:t>
                </a:r>
                <a:endParaRPr lang="en-US" altLang="zh-TW" sz="1600" b="1" dirty="0">
                  <a:solidFill>
                    <a:srgbClr val="921F1B"/>
                  </a:solidFill>
                  <a:latin typeface="Calibri" panose="020F0502020204030204" pitchFamily="34" charset="0"/>
                </a:endParaRPr>
              </a:p>
            </p:txBody>
          </p:sp>
          <p:sp>
            <p:nvSpPr>
              <p:cNvPr id="55" name="文字方塊 54">
                <a:extLst>
                  <a:ext uri="{FF2B5EF4-FFF2-40B4-BE49-F238E27FC236}">
                    <a16:creationId xmlns:a16="http://schemas.microsoft.com/office/drawing/2014/main" id="{D164162D-CDB0-4D76-99C2-8E9BCE94DB04}"/>
                  </a:ext>
                </a:extLst>
              </p:cNvPr>
              <p:cNvSpPr txBox="1"/>
              <p:nvPr/>
            </p:nvSpPr>
            <p:spPr>
              <a:xfrm>
                <a:off x="5199956" y="3094287"/>
                <a:ext cx="1798320" cy="461665"/>
              </a:xfrm>
              <a:prstGeom prst="rect">
                <a:avLst/>
              </a:prstGeom>
              <a:noFill/>
              <a:ln>
                <a:noFill/>
              </a:ln>
            </p:spPr>
            <p:txBody>
              <a:bodyPr wrap="square" rtlCol="0">
                <a:spAutoFit/>
              </a:bodyPr>
              <a:lstStyle/>
              <a:p>
                <a:pPr algn="ctr"/>
                <a:r>
                  <a:rPr kumimoji="1" lang="en-US" altLang="zh-TW" sz="2400" b="1" dirty="0">
                    <a:solidFill>
                      <a:srgbClr val="921F1B"/>
                    </a:solidFill>
                  </a:rPr>
                  <a:t>2021</a:t>
                </a:r>
                <a:endParaRPr kumimoji="1" lang="zh-TW" altLang="en-US" sz="2400" b="1" dirty="0">
                  <a:solidFill>
                    <a:srgbClr val="921F1B"/>
                  </a:solidFill>
                </a:endParaRPr>
              </a:p>
            </p:txBody>
          </p:sp>
          <p:sp>
            <p:nvSpPr>
              <p:cNvPr id="56" name="矩形 55">
                <a:extLst>
                  <a:ext uri="{FF2B5EF4-FFF2-40B4-BE49-F238E27FC236}">
                    <a16:creationId xmlns:a16="http://schemas.microsoft.com/office/drawing/2014/main" id="{EF93F5A7-9D83-49B9-AE6B-842BDDAB4301}"/>
                  </a:ext>
                </a:extLst>
              </p:cNvPr>
              <p:cNvSpPr/>
              <p:nvPr/>
            </p:nvSpPr>
            <p:spPr>
              <a:xfrm>
                <a:off x="4535955" y="4860120"/>
                <a:ext cx="3088608" cy="1077218"/>
              </a:xfrm>
              <a:prstGeom prst="rect">
                <a:avLst/>
              </a:prstGeom>
              <a:ln>
                <a:noFill/>
              </a:ln>
            </p:spPr>
            <p:txBody>
              <a:bodyPr wrap="square">
                <a:spAutoFit/>
              </a:bodyPr>
              <a:lstStyle/>
              <a:p>
                <a:pPr algn="just"/>
                <a:r>
                  <a:rPr lang="en-US" altLang="zh-TW" sz="1600" b="1" dirty="0"/>
                  <a:t>Won rugged tablet orders from a leading global supplier of vehicle diagnostics equipment (will start to ship from next year)</a:t>
                </a:r>
                <a:endParaRPr lang="zh-TW" altLang="en-US" sz="1600" b="1" dirty="0"/>
              </a:p>
            </p:txBody>
          </p:sp>
          <p:grpSp>
            <p:nvGrpSpPr>
              <p:cNvPr id="19" name="群組 18">
                <a:extLst>
                  <a:ext uri="{FF2B5EF4-FFF2-40B4-BE49-F238E27FC236}">
                    <a16:creationId xmlns:a16="http://schemas.microsoft.com/office/drawing/2014/main" id="{47706D9C-1362-4CC0-94C6-3B6F603B7E7D}"/>
                  </a:ext>
                </a:extLst>
              </p:cNvPr>
              <p:cNvGrpSpPr/>
              <p:nvPr/>
            </p:nvGrpSpPr>
            <p:grpSpPr>
              <a:xfrm>
                <a:off x="1418189" y="3526624"/>
                <a:ext cx="630641" cy="1196785"/>
                <a:chOff x="1183715" y="3564266"/>
                <a:chExt cx="864000" cy="1697592"/>
              </a:xfrm>
            </p:grpSpPr>
            <p:sp>
              <p:nvSpPr>
                <p:cNvPr id="20" name="橢圓 19">
                  <a:extLst>
                    <a:ext uri="{FF2B5EF4-FFF2-40B4-BE49-F238E27FC236}">
                      <a16:creationId xmlns:a16="http://schemas.microsoft.com/office/drawing/2014/main" id="{5866B814-C291-4678-936A-9AC0399484DA}"/>
                    </a:ext>
                  </a:extLst>
                </p:cNvPr>
                <p:cNvSpPr>
                  <a:spLocks noChangeAspect="1"/>
                </p:cNvSpPr>
                <p:nvPr/>
              </p:nvSpPr>
              <p:spPr>
                <a:xfrm>
                  <a:off x="1507715" y="3888266"/>
                  <a:ext cx="216000" cy="216000"/>
                </a:xfrm>
                <a:prstGeom prst="ellipse">
                  <a:avLst/>
                </a:prstGeom>
                <a:solidFill>
                  <a:schemeClr val="bg1"/>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1" name="橢圓 20">
                  <a:extLst>
                    <a:ext uri="{FF2B5EF4-FFF2-40B4-BE49-F238E27FC236}">
                      <a16:creationId xmlns:a16="http://schemas.microsoft.com/office/drawing/2014/main" id="{3DA07D58-F2D2-4BED-A952-E55A7A0B900E}"/>
                    </a:ext>
                  </a:extLst>
                </p:cNvPr>
                <p:cNvSpPr>
                  <a:spLocks noChangeAspect="1"/>
                </p:cNvSpPr>
                <p:nvPr/>
              </p:nvSpPr>
              <p:spPr>
                <a:xfrm>
                  <a:off x="1273715" y="3654266"/>
                  <a:ext cx="684000" cy="684000"/>
                </a:xfrm>
                <a:prstGeom prst="ellipse">
                  <a:avLst/>
                </a:prstGeom>
                <a:noFill/>
                <a:ln w="28575">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2" name="橢圓 21">
                  <a:extLst>
                    <a:ext uri="{FF2B5EF4-FFF2-40B4-BE49-F238E27FC236}">
                      <a16:creationId xmlns:a16="http://schemas.microsoft.com/office/drawing/2014/main" id="{B32C1531-36AB-41D4-A903-3567DA6A3A77}"/>
                    </a:ext>
                  </a:extLst>
                </p:cNvPr>
                <p:cNvSpPr>
                  <a:spLocks noChangeAspect="1"/>
                </p:cNvSpPr>
                <p:nvPr/>
              </p:nvSpPr>
              <p:spPr>
                <a:xfrm>
                  <a:off x="1399715" y="3780266"/>
                  <a:ext cx="432000" cy="432000"/>
                </a:xfrm>
                <a:prstGeom prst="ellipse">
                  <a:avLst/>
                </a:prstGeom>
                <a:noFill/>
                <a:ln w="28575">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3" name="弧線 46">
                  <a:extLst>
                    <a:ext uri="{FF2B5EF4-FFF2-40B4-BE49-F238E27FC236}">
                      <a16:creationId xmlns:a16="http://schemas.microsoft.com/office/drawing/2014/main" id="{796A9113-F830-4EAC-89F8-D549A994757A}"/>
                    </a:ext>
                  </a:extLst>
                </p:cNvPr>
                <p:cNvSpPr>
                  <a:spLocks noChangeAspect="1"/>
                </p:cNvSpPr>
                <p:nvPr/>
              </p:nvSpPr>
              <p:spPr>
                <a:xfrm rot="10800000">
                  <a:off x="1183715" y="3564266"/>
                  <a:ext cx="864000" cy="864000"/>
                </a:xfrm>
                <a:prstGeom prst="arc">
                  <a:avLst/>
                </a:prstGeom>
                <a:ln w="28575">
                  <a:solidFill>
                    <a:srgbClr val="921F1B"/>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cxnSp>
              <p:nvCxnSpPr>
                <p:cNvPr id="24" name="直線接點 23">
                  <a:extLst>
                    <a:ext uri="{FF2B5EF4-FFF2-40B4-BE49-F238E27FC236}">
                      <a16:creationId xmlns:a16="http://schemas.microsoft.com/office/drawing/2014/main" id="{0CE38475-C9C6-4963-951F-51257FDB80C5}"/>
                    </a:ext>
                  </a:extLst>
                </p:cNvPr>
                <p:cNvCxnSpPr>
                  <a:cxnSpLocks/>
                  <a:stCxn id="21" idx="4"/>
                </p:cNvCxnSpPr>
                <p:nvPr/>
              </p:nvCxnSpPr>
              <p:spPr>
                <a:xfrm>
                  <a:off x="1615715" y="4338266"/>
                  <a:ext cx="0" cy="901554"/>
                </a:xfrm>
                <a:prstGeom prst="line">
                  <a:avLst/>
                </a:prstGeom>
                <a:ln w="28575">
                  <a:solidFill>
                    <a:srgbClr val="921F1B"/>
                  </a:solidFill>
                </a:ln>
              </p:spPr>
              <p:style>
                <a:lnRef idx="1">
                  <a:schemeClr val="accent1"/>
                </a:lnRef>
                <a:fillRef idx="0">
                  <a:schemeClr val="accent1"/>
                </a:fillRef>
                <a:effectRef idx="0">
                  <a:schemeClr val="accent1"/>
                </a:effectRef>
                <a:fontRef idx="minor">
                  <a:schemeClr val="tx1"/>
                </a:fontRef>
              </p:style>
            </p:cxnSp>
            <p:sp>
              <p:nvSpPr>
                <p:cNvPr id="25" name="橢圓 24">
                  <a:extLst>
                    <a:ext uri="{FF2B5EF4-FFF2-40B4-BE49-F238E27FC236}">
                      <a16:creationId xmlns:a16="http://schemas.microsoft.com/office/drawing/2014/main" id="{1FEEEF2C-6A1F-4456-A78B-FB248FBF16A5}"/>
                    </a:ext>
                  </a:extLst>
                </p:cNvPr>
                <p:cNvSpPr>
                  <a:spLocks noChangeAspect="1"/>
                </p:cNvSpPr>
                <p:nvPr/>
              </p:nvSpPr>
              <p:spPr>
                <a:xfrm>
                  <a:off x="1561715" y="5153858"/>
                  <a:ext cx="108000" cy="108000"/>
                </a:xfrm>
                <a:prstGeom prst="ellipse">
                  <a:avLst/>
                </a:prstGeom>
                <a:solidFill>
                  <a:schemeClr val="bg1"/>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grpSp>
          <p:grpSp>
            <p:nvGrpSpPr>
              <p:cNvPr id="32" name="群組 31">
                <a:extLst>
                  <a:ext uri="{FF2B5EF4-FFF2-40B4-BE49-F238E27FC236}">
                    <a16:creationId xmlns:a16="http://schemas.microsoft.com/office/drawing/2014/main" id="{346A5C3E-4071-4ED3-BC22-A897B0DC6948}"/>
                  </a:ext>
                </a:extLst>
              </p:cNvPr>
              <p:cNvGrpSpPr/>
              <p:nvPr/>
            </p:nvGrpSpPr>
            <p:grpSpPr>
              <a:xfrm rot="10800000" flipH="1">
                <a:off x="3613469" y="2932525"/>
                <a:ext cx="630641" cy="1196785"/>
                <a:chOff x="1183715" y="3564266"/>
                <a:chExt cx="864000" cy="1697592"/>
              </a:xfrm>
            </p:grpSpPr>
            <p:sp>
              <p:nvSpPr>
                <p:cNvPr id="33" name="橢圓 32">
                  <a:extLst>
                    <a:ext uri="{FF2B5EF4-FFF2-40B4-BE49-F238E27FC236}">
                      <a16:creationId xmlns:a16="http://schemas.microsoft.com/office/drawing/2014/main" id="{411507B2-0D89-4903-BEDC-4EF6378F9ACE}"/>
                    </a:ext>
                  </a:extLst>
                </p:cNvPr>
                <p:cNvSpPr>
                  <a:spLocks noChangeAspect="1"/>
                </p:cNvSpPr>
                <p:nvPr/>
              </p:nvSpPr>
              <p:spPr>
                <a:xfrm>
                  <a:off x="1507715" y="3888266"/>
                  <a:ext cx="216000" cy="216000"/>
                </a:xfrm>
                <a:prstGeom prst="ellipse">
                  <a:avLst/>
                </a:prstGeom>
                <a:solidFill>
                  <a:schemeClr val="bg1"/>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sp>
              <p:nvSpPr>
                <p:cNvPr id="34" name="橢圓 33">
                  <a:extLst>
                    <a:ext uri="{FF2B5EF4-FFF2-40B4-BE49-F238E27FC236}">
                      <a16:creationId xmlns:a16="http://schemas.microsoft.com/office/drawing/2014/main" id="{75A80C06-53F3-45BD-B286-6A074EB3E9AA}"/>
                    </a:ext>
                  </a:extLst>
                </p:cNvPr>
                <p:cNvSpPr>
                  <a:spLocks noChangeAspect="1"/>
                </p:cNvSpPr>
                <p:nvPr/>
              </p:nvSpPr>
              <p:spPr>
                <a:xfrm>
                  <a:off x="1273715" y="3654266"/>
                  <a:ext cx="684000" cy="684000"/>
                </a:xfrm>
                <a:prstGeom prst="ellipse">
                  <a:avLst/>
                </a:prstGeom>
                <a:noFill/>
                <a:ln w="28575">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35" name="橢圓 34">
                  <a:extLst>
                    <a:ext uri="{FF2B5EF4-FFF2-40B4-BE49-F238E27FC236}">
                      <a16:creationId xmlns:a16="http://schemas.microsoft.com/office/drawing/2014/main" id="{7BC01D39-57B2-4550-83F0-A42323C02FA1}"/>
                    </a:ext>
                  </a:extLst>
                </p:cNvPr>
                <p:cNvSpPr>
                  <a:spLocks noChangeAspect="1"/>
                </p:cNvSpPr>
                <p:nvPr/>
              </p:nvSpPr>
              <p:spPr>
                <a:xfrm>
                  <a:off x="1399715" y="3780266"/>
                  <a:ext cx="432000" cy="432000"/>
                </a:xfrm>
                <a:prstGeom prst="ellipse">
                  <a:avLst/>
                </a:prstGeom>
                <a:noFill/>
                <a:ln w="28575">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36" name="弧線 61">
                  <a:extLst>
                    <a:ext uri="{FF2B5EF4-FFF2-40B4-BE49-F238E27FC236}">
                      <a16:creationId xmlns:a16="http://schemas.microsoft.com/office/drawing/2014/main" id="{502B40D6-7C8A-443F-83E9-C3F3B1E64E48}"/>
                    </a:ext>
                  </a:extLst>
                </p:cNvPr>
                <p:cNvSpPr>
                  <a:spLocks noChangeAspect="1"/>
                </p:cNvSpPr>
                <p:nvPr/>
              </p:nvSpPr>
              <p:spPr>
                <a:xfrm rot="10800000">
                  <a:off x="1183715" y="3564266"/>
                  <a:ext cx="864000" cy="864000"/>
                </a:xfrm>
                <a:prstGeom prst="arc">
                  <a:avLst/>
                </a:prstGeom>
                <a:ln w="28575">
                  <a:solidFill>
                    <a:srgbClr val="921F1B"/>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cxnSp>
              <p:nvCxnSpPr>
                <p:cNvPr id="37" name="直線接點 36">
                  <a:extLst>
                    <a:ext uri="{FF2B5EF4-FFF2-40B4-BE49-F238E27FC236}">
                      <a16:creationId xmlns:a16="http://schemas.microsoft.com/office/drawing/2014/main" id="{6E7EB33E-FB99-4FA7-B2A8-37EA629AE018}"/>
                    </a:ext>
                  </a:extLst>
                </p:cNvPr>
                <p:cNvCxnSpPr>
                  <a:cxnSpLocks/>
                  <a:stCxn id="34" idx="4"/>
                </p:cNvCxnSpPr>
                <p:nvPr/>
              </p:nvCxnSpPr>
              <p:spPr>
                <a:xfrm>
                  <a:off x="1615715" y="4338266"/>
                  <a:ext cx="0" cy="901554"/>
                </a:xfrm>
                <a:prstGeom prst="line">
                  <a:avLst/>
                </a:prstGeom>
                <a:solidFill>
                  <a:schemeClr val="bg1"/>
                </a:solidFill>
                <a:ln w="28575">
                  <a:solidFill>
                    <a:srgbClr val="921F1B"/>
                  </a:solidFill>
                </a:ln>
              </p:spPr>
              <p:style>
                <a:lnRef idx="1">
                  <a:schemeClr val="accent1"/>
                </a:lnRef>
                <a:fillRef idx="0">
                  <a:schemeClr val="accent1"/>
                </a:fillRef>
                <a:effectRef idx="0">
                  <a:schemeClr val="accent1"/>
                </a:effectRef>
                <a:fontRef idx="minor">
                  <a:schemeClr val="tx1"/>
                </a:fontRef>
              </p:style>
            </p:cxnSp>
            <p:sp>
              <p:nvSpPr>
                <p:cNvPr id="38" name="橢圓 37">
                  <a:extLst>
                    <a:ext uri="{FF2B5EF4-FFF2-40B4-BE49-F238E27FC236}">
                      <a16:creationId xmlns:a16="http://schemas.microsoft.com/office/drawing/2014/main" id="{7A6FF388-A1F3-4765-B4BC-8A0F172F408B}"/>
                    </a:ext>
                  </a:extLst>
                </p:cNvPr>
                <p:cNvSpPr>
                  <a:spLocks noChangeAspect="1"/>
                </p:cNvSpPr>
                <p:nvPr/>
              </p:nvSpPr>
              <p:spPr>
                <a:xfrm>
                  <a:off x="1561715" y="5153858"/>
                  <a:ext cx="108000" cy="108000"/>
                </a:xfrm>
                <a:prstGeom prst="ellipse">
                  <a:avLst/>
                </a:prstGeom>
                <a:solidFill>
                  <a:schemeClr val="bg1"/>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grpSp>
          <p:grpSp>
            <p:nvGrpSpPr>
              <p:cNvPr id="44" name="群組 43">
                <a:extLst>
                  <a:ext uri="{FF2B5EF4-FFF2-40B4-BE49-F238E27FC236}">
                    <a16:creationId xmlns:a16="http://schemas.microsoft.com/office/drawing/2014/main" id="{93DBC392-F2B1-4F65-B390-49E74108C86D}"/>
                  </a:ext>
                </a:extLst>
              </p:cNvPr>
              <p:cNvGrpSpPr/>
              <p:nvPr/>
            </p:nvGrpSpPr>
            <p:grpSpPr>
              <a:xfrm flipH="1">
                <a:off x="5792762" y="3519033"/>
                <a:ext cx="630641" cy="1196785"/>
                <a:chOff x="1183715" y="3564266"/>
                <a:chExt cx="864000" cy="1697592"/>
              </a:xfrm>
            </p:grpSpPr>
            <p:sp>
              <p:nvSpPr>
                <p:cNvPr id="45" name="橢圓 44">
                  <a:extLst>
                    <a:ext uri="{FF2B5EF4-FFF2-40B4-BE49-F238E27FC236}">
                      <a16:creationId xmlns:a16="http://schemas.microsoft.com/office/drawing/2014/main" id="{F6EBCE4A-5098-4286-9FC9-19BAD4B6FF4F}"/>
                    </a:ext>
                  </a:extLst>
                </p:cNvPr>
                <p:cNvSpPr>
                  <a:spLocks noChangeAspect="1"/>
                </p:cNvSpPr>
                <p:nvPr/>
              </p:nvSpPr>
              <p:spPr>
                <a:xfrm>
                  <a:off x="1507715" y="3888266"/>
                  <a:ext cx="216000" cy="216000"/>
                </a:xfrm>
                <a:prstGeom prst="ellipse">
                  <a:avLst/>
                </a:prstGeom>
                <a:solidFill>
                  <a:schemeClr val="bg1"/>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sp>
              <p:nvSpPr>
                <p:cNvPr id="46" name="橢圓 45">
                  <a:extLst>
                    <a:ext uri="{FF2B5EF4-FFF2-40B4-BE49-F238E27FC236}">
                      <a16:creationId xmlns:a16="http://schemas.microsoft.com/office/drawing/2014/main" id="{94599BE1-A941-4307-B794-49142A1A3F6C}"/>
                    </a:ext>
                  </a:extLst>
                </p:cNvPr>
                <p:cNvSpPr>
                  <a:spLocks noChangeAspect="1"/>
                </p:cNvSpPr>
                <p:nvPr/>
              </p:nvSpPr>
              <p:spPr>
                <a:xfrm>
                  <a:off x="1273715" y="3654266"/>
                  <a:ext cx="684000" cy="684000"/>
                </a:xfrm>
                <a:prstGeom prst="ellipse">
                  <a:avLst/>
                </a:prstGeom>
                <a:noFill/>
                <a:ln w="28575">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47" name="橢圓 46">
                  <a:extLst>
                    <a:ext uri="{FF2B5EF4-FFF2-40B4-BE49-F238E27FC236}">
                      <a16:creationId xmlns:a16="http://schemas.microsoft.com/office/drawing/2014/main" id="{556134B9-0E3C-48D0-9C4E-F6F135A0510E}"/>
                    </a:ext>
                  </a:extLst>
                </p:cNvPr>
                <p:cNvSpPr>
                  <a:spLocks noChangeAspect="1"/>
                </p:cNvSpPr>
                <p:nvPr/>
              </p:nvSpPr>
              <p:spPr>
                <a:xfrm>
                  <a:off x="1399715" y="3780266"/>
                  <a:ext cx="432000" cy="432000"/>
                </a:xfrm>
                <a:prstGeom prst="ellipse">
                  <a:avLst/>
                </a:prstGeom>
                <a:noFill/>
                <a:ln w="28575">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49" name="弧線 75">
                  <a:extLst>
                    <a:ext uri="{FF2B5EF4-FFF2-40B4-BE49-F238E27FC236}">
                      <a16:creationId xmlns:a16="http://schemas.microsoft.com/office/drawing/2014/main" id="{E4D46493-8EE2-495F-BCD0-513FE6E789B6}"/>
                    </a:ext>
                  </a:extLst>
                </p:cNvPr>
                <p:cNvSpPr>
                  <a:spLocks noChangeAspect="1"/>
                </p:cNvSpPr>
                <p:nvPr/>
              </p:nvSpPr>
              <p:spPr>
                <a:xfrm rot="10800000">
                  <a:off x="1183715" y="3564266"/>
                  <a:ext cx="864000" cy="864000"/>
                </a:xfrm>
                <a:prstGeom prst="arc">
                  <a:avLst/>
                </a:prstGeom>
                <a:ln w="28575">
                  <a:solidFill>
                    <a:srgbClr val="921F1B"/>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cxnSp>
              <p:nvCxnSpPr>
                <p:cNvPr id="53" name="直線接點 52">
                  <a:extLst>
                    <a:ext uri="{FF2B5EF4-FFF2-40B4-BE49-F238E27FC236}">
                      <a16:creationId xmlns:a16="http://schemas.microsoft.com/office/drawing/2014/main" id="{61A6725E-39AD-4649-B99C-1B20485AF1CF}"/>
                    </a:ext>
                  </a:extLst>
                </p:cNvPr>
                <p:cNvCxnSpPr>
                  <a:cxnSpLocks/>
                  <a:stCxn id="46" idx="4"/>
                </p:cNvCxnSpPr>
                <p:nvPr/>
              </p:nvCxnSpPr>
              <p:spPr>
                <a:xfrm>
                  <a:off x="1615715" y="4338266"/>
                  <a:ext cx="0" cy="901554"/>
                </a:xfrm>
                <a:prstGeom prst="line">
                  <a:avLst/>
                </a:prstGeom>
                <a:solidFill>
                  <a:schemeClr val="bg1"/>
                </a:solidFill>
                <a:ln w="28575">
                  <a:solidFill>
                    <a:srgbClr val="921F1B"/>
                  </a:solidFill>
                </a:ln>
              </p:spPr>
              <p:style>
                <a:lnRef idx="1">
                  <a:schemeClr val="accent1"/>
                </a:lnRef>
                <a:fillRef idx="0">
                  <a:schemeClr val="accent1"/>
                </a:fillRef>
                <a:effectRef idx="0">
                  <a:schemeClr val="accent1"/>
                </a:effectRef>
                <a:fontRef idx="minor">
                  <a:schemeClr val="tx1"/>
                </a:fontRef>
              </p:style>
            </p:cxnSp>
            <p:sp>
              <p:nvSpPr>
                <p:cNvPr id="54" name="橢圓 53">
                  <a:extLst>
                    <a:ext uri="{FF2B5EF4-FFF2-40B4-BE49-F238E27FC236}">
                      <a16:creationId xmlns:a16="http://schemas.microsoft.com/office/drawing/2014/main" id="{7B5D2A14-04BD-4F6C-A6F8-3468C47A7646}"/>
                    </a:ext>
                  </a:extLst>
                </p:cNvPr>
                <p:cNvSpPr>
                  <a:spLocks noChangeAspect="1"/>
                </p:cNvSpPr>
                <p:nvPr/>
              </p:nvSpPr>
              <p:spPr>
                <a:xfrm>
                  <a:off x="1561715" y="5153858"/>
                  <a:ext cx="108000" cy="108000"/>
                </a:xfrm>
                <a:prstGeom prst="ellipse">
                  <a:avLst/>
                </a:prstGeom>
                <a:solidFill>
                  <a:schemeClr val="bg1"/>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solidFill>
                      <a:schemeClr val="bg1"/>
                    </a:solidFill>
                  </a:endParaRPr>
                </a:p>
              </p:txBody>
            </p:sp>
          </p:grpSp>
        </p:grpSp>
      </p:grpSp>
    </p:spTree>
    <p:extLst>
      <p:ext uri="{BB962C8B-B14F-4D97-AF65-F5344CB8AC3E}">
        <p14:creationId xmlns:p14="http://schemas.microsoft.com/office/powerpoint/2010/main" val="3652522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線接點 10">
            <a:extLst>
              <a:ext uri="{FF2B5EF4-FFF2-40B4-BE49-F238E27FC236}">
                <a16:creationId xmlns:a16="http://schemas.microsoft.com/office/drawing/2014/main" id="{F796EDC4-69CD-3243-BD5B-1A1802DA3183}"/>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2" name="標題 1">
            <a:extLst>
              <a:ext uri="{FF2B5EF4-FFF2-40B4-BE49-F238E27FC236}">
                <a16:creationId xmlns:a16="http://schemas.microsoft.com/office/drawing/2014/main" id="{8CCFBB56-83C7-9C4F-92CA-D66CA2636726}"/>
              </a:ext>
            </a:extLst>
          </p:cNvPr>
          <p:cNvSpPr txBox="1">
            <a:spLocks/>
          </p:cNvSpPr>
          <p:nvPr/>
        </p:nvSpPr>
        <p:spPr>
          <a:xfrm>
            <a:off x="265081" y="362791"/>
            <a:ext cx="10280016" cy="87040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00000"/>
              </a:lnSpc>
              <a:spcAft>
                <a:spcPts val="300"/>
              </a:spcAft>
            </a:pPr>
            <a:r>
              <a:rPr lang="en-US" altLang="zh-TW" sz="3200" b="1" dirty="0">
                <a:latin typeface="Calibri" panose="020F0502020204030204" pitchFamily="34" charset="0"/>
                <a:ea typeface="微軟正黑體" panose="020B0604030504040204" pitchFamily="34" charset="-120"/>
                <a:cs typeface="Calibri" panose="020F0502020204030204" pitchFamily="34" charset="0"/>
              </a:rPr>
              <a:t>Rugged Tablet: </a:t>
            </a:r>
          </a:p>
          <a:p>
            <a:pPr algn="just">
              <a:lnSpc>
                <a:spcPct val="100000"/>
              </a:lnSpc>
              <a:spcAft>
                <a:spcPts val="300"/>
              </a:spcAft>
            </a:pPr>
            <a:r>
              <a:rPr lang="en-US" altLang="zh-TW" sz="3200" b="1" dirty="0">
                <a:latin typeface="Calibri" panose="020F0502020204030204" pitchFamily="34" charset="0"/>
                <a:ea typeface="微軟正黑體" panose="020B0604030504040204" pitchFamily="34" charset="-120"/>
                <a:cs typeface="Calibri" panose="020F0502020204030204" pitchFamily="34" charset="0"/>
              </a:rPr>
              <a:t>Orders in </a:t>
            </a:r>
            <a:r>
              <a:rPr lang="en-US" altLang="zh-TW" sz="3200" b="1" dirty="0">
                <a:solidFill>
                  <a:srgbClr val="921F1B"/>
                </a:solidFill>
                <a:latin typeface="Calibri" panose="020F0502020204030204" pitchFamily="34" charset="0"/>
                <a:ea typeface="微軟正黑體" panose="020B0604030504040204" pitchFamily="34" charset="-120"/>
                <a:cs typeface="Calibri" panose="020F0502020204030204" pitchFamily="34" charset="0"/>
              </a:rPr>
              <a:t>Warehouse Logistics </a:t>
            </a:r>
            <a:r>
              <a:rPr lang="en-US" altLang="zh-TW" sz="3200" b="1" dirty="0">
                <a:latin typeface="Calibri" panose="020F0502020204030204" pitchFamily="34" charset="0"/>
                <a:ea typeface="微軟正黑體" panose="020B0604030504040204" pitchFamily="34" charset="-120"/>
                <a:cs typeface="Calibri" panose="020F0502020204030204" pitchFamily="34" charset="0"/>
              </a:rPr>
              <a:t>&amp; </a:t>
            </a:r>
            <a:r>
              <a:rPr lang="en-US" altLang="zh-TW" sz="3200" b="1" dirty="0">
                <a:solidFill>
                  <a:srgbClr val="921F1B"/>
                </a:solidFill>
                <a:latin typeface="Calibri" panose="020F0502020204030204" pitchFamily="34" charset="0"/>
                <a:ea typeface="微軟正黑體" panose="020B0604030504040204" pitchFamily="34" charset="-120"/>
                <a:cs typeface="Calibri" panose="020F0502020204030204" pitchFamily="34" charset="0"/>
              </a:rPr>
              <a:t>Healthcare</a:t>
            </a:r>
            <a:r>
              <a:rPr lang="en-US" altLang="zh-TW" sz="3200" b="1" dirty="0">
                <a:latin typeface="Calibri" panose="020F0502020204030204" pitchFamily="34" charset="0"/>
                <a:ea typeface="微軟正黑體" panose="020B0604030504040204" pitchFamily="34" charset="-120"/>
                <a:cs typeface="Calibri" panose="020F0502020204030204" pitchFamily="34" charset="0"/>
              </a:rPr>
              <a:t> are Promising</a:t>
            </a:r>
            <a:endParaRPr lang="en-US" sz="3200" b="1" dirty="0">
              <a:latin typeface="Calibri" panose="020F0502020204030204" pitchFamily="34" charset="0"/>
              <a:ea typeface="微軟正黑體" panose="020B0604030504040204" pitchFamily="34" charset="-120"/>
              <a:cs typeface="Calibri" panose="020F0502020204030204" pitchFamily="34" charset="0"/>
            </a:endParaRPr>
          </a:p>
        </p:txBody>
      </p:sp>
      <p:sp>
        <p:nvSpPr>
          <p:cNvPr id="8" name="Slide Number Placeholder 3">
            <a:extLst>
              <a:ext uri="{FF2B5EF4-FFF2-40B4-BE49-F238E27FC236}">
                <a16:creationId xmlns:a16="http://schemas.microsoft.com/office/drawing/2014/main" id="{81231476-3B9B-FE46-A4CC-8A06A6CCE882}"/>
              </a:ext>
            </a:extLst>
          </p:cNvPr>
          <p:cNvSpPr txBox="1">
            <a:spLocks/>
          </p:cNvSpPr>
          <p:nvPr/>
        </p:nvSpPr>
        <p:spPr bwMode="auto">
          <a:xfrm>
            <a:off x="9348436" y="6484315"/>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17</a:t>
            </a:fld>
            <a:endParaRPr lang="en-US" altLang="zh-TW" sz="1000" dirty="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endParaRPr>
          </a:p>
        </p:txBody>
      </p:sp>
      <p:grpSp>
        <p:nvGrpSpPr>
          <p:cNvPr id="4" name="Group 3">
            <a:extLst>
              <a:ext uri="{FF2B5EF4-FFF2-40B4-BE49-F238E27FC236}">
                <a16:creationId xmlns:a16="http://schemas.microsoft.com/office/drawing/2014/main" id="{3D1987CF-38C1-7342-B62A-A9B145FD72D2}"/>
              </a:ext>
            </a:extLst>
          </p:cNvPr>
          <p:cNvGrpSpPr/>
          <p:nvPr/>
        </p:nvGrpSpPr>
        <p:grpSpPr>
          <a:xfrm>
            <a:off x="5261567" y="1490968"/>
            <a:ext cx="7023705" cy="5132244"/>
            <a:chOff x="5790274" y="1226619"/>
            <a:chExt cx="7023705" cy="5132244"/>
          </a:xfrm>
        </p:grpSpPr>
        <p:sp>
          <p:nvSpPr>
            <p:cNvPr id="24" name="TextBox 48">
              <a:extLst>
                <a:ext uri="{FF2B5EF4-FFF2-40B4-BE49-F238E27FC236}">
                  <a16:creationId xmlns:a16="http://schemas.microsoft.com/office/drawing/2014/main" id="{3278A4C8-6A35-FE43-90E5-5C821B7C1CC4}"/>
                </a:ext>
              </a:extLst>
            </p:cNvPr>
            <p:cNvSpPr txBox="1">
              <a:spLocks noChangeArrowheads="1"/>
            </p:cNvSpPr>
            <p:nvPr/>
          </p:nvSpPr>
          <p:spPr bwMode="auto">
            <a:xfrm>
              <a:off x="5790274" y="5774375"/>
              <a:ext cx="3201988" cy="584200"/>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eaLnBrk="1" hangingPunct="1">
                <a:spcBef>
                  <a:spcPct val="0"/>
                </a:spcBef>
                <a:buFontTx/>
                <a:buNone/>
                <a:defRPr/>
              </a:pPr>
              <a:r>
                <a:rPr kumimoji="0" lang="en-US" altLang="zh-TW" sz="1600" b="1" dirty="0">
                  <a:latin typeface="+mn-lt"/>
                </a:rPr>
                <a:t>7”~10.1”</a:t>
              </a:r>
            </a:p>
            <a:p>
              <a:pPr algn="ctr" eaLnBrk="1" hangingPunct="1">
                <a:spcBef>
                  <a:spcPct val="0"/>
                </a:spcBef>
                <a:buFontTx/>
                <a:buNone/>
                <a:defRPr/>
              </a:pPr>
              <a:r>
                <a:rPr kumimoji="0" lang="en-US" altLang="zh-TW" sz="1600" b="1" dirty="0">
                  <a:latin typeface="+mn-lt"/>
                </a:rPr>
                <a:t>Vehicle Mounted Computer Series</a:t>
              </a:r>
            </a:p>
          </p:txBody>
        </p:sp>
        <p:grpSp>
          <p:nvGrpSpPr>
            <p:cNvPr id="25" name="群組 1">
              <a:extLst>
                <a:ext uri="{FF2B5EF4-FFF2-40B4-BE49-F238E27FC236}">
                  <a16:creationId xmlns:a16="http://schemas.microsoft.com/office/drawing/2014/main" id="{77734DAC-0A14-1D46-B758-716C52255D5F}"/>
                </a:ext>
              </a:extLst>
            </p:cNvPr>
            <p:cNvGrpSpPr/>
            <p:nvPr/>
          </p:nvGrpSpPr>
          <p:grpSpPr>
            <a:xfrm>
              <a:off x="6025525" y="3710062"/>
              <a:ext cx="2933692" cy="2206418"/>
              <a:chOff x="7987472" y="3709599"/>
              <a:chExt cx="3584574" cy="2135190"/>
            </a:xfrm>
          </p:grpSpPr>
          <p:pic>
            <p:nvPicPr>
              <p:cNvPr id="26" name="Picture 10">
                <a:extLst>
                  <a:ext uri="{FF2B5EF4-FFF2-40B4-BE49-F238E27FC236}">
                    <a16:creationId xmlns:a16="http://schemas.microsoft.com/office/drawing/2014/main" id="{9313108C-AEB7-C243-815E-B3606EA95A6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033634" y="3709599"/>
                <a:ext cx="1733550" cy="198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47">
                <a:extLst>
                  <a:ext uri="{FF2B5EF4-FFF2-40B4-BE49-F238E27FC236}">
                    <a16:creationId xmlns:a16="http://schemas.microsoft.com/office/drawing/2014/main" id="{76821980-5698-1040-AF31-66863B7C20F4}"/>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987472" y="3760400"/>
                <a:ext cx="1638300" cy="192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15">
                <a:extLst>
                  <a:ext uri="{FF2B5EF4-FFF2-40B4-BE49-F238E27FC236}">
                    <a16:creationId xmlns:a16="http://schemas.microsoft.com/office/drawing/2014/main" id="{EB017754-E3A2-AB4A-BAA9-70C4BE021786}"/>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9192383" y="5149464"/>
                <a:ext cx="2379663"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0" name="群組 4">
              <a:extLst>
                <a:ext uri="{FF2B5EF4-FFF2-40B4-BE49-F238E27FC236}">
                  <a16:creationId xmlns:a16="http://schemas.microsoft.com/office/drawing/2014/main" id="{2147BADF-BD75-C549-9151-DF9EA94DC126}"/>
                </a:ext>
              </a:extLst>
            </p:cNvPr>
            <p:cNvGrpSpPr/>
            <p:nvPr/>
          </p:nvGrpSpPr>
          <p:grpSpPr>
            <a:xfrm>
              <a:off x="6081867" y="1226619"/>
              <a:ext cx="2811170" cy="2143274"/>
              <a:chOff x="7897887" y="1350721"/>
              <a:chExt cx="3549601" cy="2332800"/>
            </a:xfrm>
          </p:grpSpPr>
          <p:pic>
            <p:nvPicPr>
              <p:cNvPr id="31" name="Picture 4" descr="「crown forklift solutions」的圖片搜尋結果">
                <a:extLst>
                  <a:ext uri="{FF2B5EF4-FFF2-40B4-BE49-F238E27FC236}">
                    <a16:creationId xmlns:a16="http://schemas.microsoft.com/office/drawing/2014/main" id="{47A74E82-885E-2248-A998-C578A277E69C}"/>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7897888" y="1350721"/>
                <a:ext cx="3549600" cy="2332800"/>
              </a:xfrm>
              <a:prstGeom prst="rect">
                <a:avLst/>
              </a:prstGeom>
              <a:solidFill>
                <a:schemeClr val="bg1"/>
              </a:solidFill>
              <a:ln w="57150">
                <a:solidFill>
                  <a:schemeClr val="bg1"/>
                </a:solidFill>
              </a:ln>
              <a:effectLst>
                <a:outerShdw blurRad="50800" dist="38100" dir="5400000" algn="t" rotWithShape="0">
                  <a:prstClr val="black">
                    <a:alpha val="40000"/>
                  </a:prstClr>
                </a:outerShdw>
                <a:softEdge rad="25400"/>
              </a:effectLst>
            </p:spPr>
          </p:pic>
          <p:sp>
            <p:nvSpPr>
              <p:cNvPr id="39" name="矩形 26">
                <a:extLst>
                  <a:ext uri="{FF2B5EF4-FFF2-40B4-BE49-F238E27FC236}">
                    <a16:creationId xmlns:a16="http://schemas.microsoft.com/office/drawing/2014/main" id="{D409784A-4B12-2F47-8B97-7519B1FF0C42}"/>
                  </a:ext>
                </a:extLst>
              </p:cNvPr>
              <p:cNvSpPr/>
              <p:nvPr/>
            </p:nvSpPr>
            <p:spPr>
              <a:xfrm>
                <a:off x="7897887" y="2209558"/>
                <a:ext cx="3548064" cy="615950"/>
              </a:xfrm>
              <a:prstGeom prst="rect">
                <a:avLst/>
              </a:prstGeom>
              <a:solidFill>
                <a:schemeClr val="bg1">
                  <a:alpha val="83000"/>
                </a:schemeClr>
              </a:soli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kumimoji="0" lang="en-US" altLang="zh-TW" b="1" dirty="0">
                    <a:solidFill>
                      <a:srgbClr val="921F1B"/>
                    </a:solidFill>
                    <a:ea typeface="Helvetica" panose="020B0604020202020204" pitchFamily="34" charset="0"/>
                    <a:cs typeface="Helvetica" panose="020B0604020202020204" pitchFamily="34" charset="0"/>
                  </a:rPr>
                  <a:t>Warehouse &amp; Logistics</a:t>
                </a:r>
              </a:p>
            </p:txBody>
          </p:sp>
        </p:grpSp>
        <p:sp>
          <p:nvSpPr>
            <p:cNvPr id="40" name="TextBox 48">
              <a:extLst>
                <a:ext uri="{FF2B5EF4-FFF2-40B4-BE49-F238E27FC236}">
                  <a16:creationId xmlns:a16="http://schemas.microsoft.com/office/drawing/2014/main" id="{EDD48017-7884-5743-AABD-1C15185D630D}"/>
                </a:ext>
              </a:extLst>
            </p:cNvPr>
            <p:cNvSpPr txBox="1">
              <a:spLocks noChangeArrowheads="1"/>
            </p:cNvSpPr>
            <p:nvPr/>
          </p:nvSpPr>
          <p:spPr bwMode="auto">
            <a:xfrm>
              <a:off x="8953403" y="5774088"/>
              <a:ext cx="386057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eaLnBrk="1" hangingPunct="1">
                <a:spcBef>
                  <a:spcPct val="0"/>
                </a:spcBef>
                <a:buFontTx/>
                <a:buNone/>
              </a:pPr>
              <a:r>
                <a:rPr kumimoji="0" lang="en-US" altLang="zh-TW" sz="1600" b="1" dirty="0"/>
                <a:t>4.3”~13.3”</a:t>
              </a:r>
            </a:p>
            <a:p>
              <a:pPr algn="ctr" eaLnBrk="1" hangingPunct="1">
                <a:spcBef>
                  <a:spcPct val="0"/>
                </a:spcBef>
                <a:buFontTx/>
                <a:buNone/>
              </a:pPr>
              <a:r>
                <a:rPr kumimoji="0" lang="en-US" altLang="zh-TW" sz="1600" b="1" dirty="0"/>
                <a:t>Healthcare Grade Rugged </a:t>
              </a:r>
              <a:r>
                <a:rPr lang="en-US" altLang="zh-TW" sz="1600" b="1" dirty="0"/>
                <a:t>Mobile Devices</a:t>
              </a:r>
              <a:endParaRPr kumimoji="0" lang="en-US" altLang="zh-TW" sz="1600" b="1" dirty="0"/>
            </a:p>
          </p:txBody>
        </p:sp>
        <p:pic>
          <p:nvPicPr>
            <p:cNvPr id="41" name="圖片 27">
              <a:extLst>
                <a:ext uri="{FF2B5EF4-FFF2-40B4-BE49-F238E27FC236}">
                  <a16:creationId xmlns:a16="http://schemas.microsoft.com/office/drawing/2014/main" id="{C35219D5-F8F6-E44D-BEE5-E53616CBD780}"/>
                </a:ext>
              </a:extLst>
            </p:cNvPr>
            <p:cNvPicPr>
              <a:picLocks noChangeAspect="1" noChangeArrowheads="1"/>
            </p:cNvPicPr>
            <p:nvPr/>
          </p:nvPicPr>
          <p:blipFill>
            <a:blip r:embed="rId7" cstate="hqprint">
              <a:extLst>
                <a:ext uri="{28A0092B-C50C-407E-A947-70E740481C1C}">
                  <a14:useLocalDpi xmlns:a14="http://schemas.microsoft.com/office/drawing/2010/main"/>
                </a:ext>
              </a:extLst>
            </a:blip>
            <a:srcRect/>
            <a:stretch>
              <a:fillRect/>
            </a:stretch>
          </p:blipFill>
          <p:spPr bwMode="auto">
            <a:xfrm>
              <a:off x="9435909" y="3783480"/>
              <a:ext cx="2061238" cy="1500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圖片 7">
              <a:extLst>
                <a:ext uri="{FF2B5EF4-FFF2-40B4-BE49-F238E27FC236}">
                  <a16:creationId xmlns:a16="http://schemas.microsoft.com/office/drawing/2014/main" id="{5D50BDB6-80FD-9748-BD47-80C955C0D8CC}"/>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9935793" y="4443694"/>
              <a:ext cx="2194766" cy="1316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Picture 4">
              <a:extLst>
                <a:ext uri="{FF2B5EF4-FFF2-40B4-BE49-F238E27FC236}">
                  <a16:creationId xmlns:a16="http://schemas.microsoft.com/office/drawing/2014/main" id="{43AD0329-1D80-594D-B74D-D97783BA2F27}"/>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9186935" y="1226619"/>
              <a:ext cx="2861738" cy="2142000"/>
            </a:xfrm>
            <a:prstGeom prst="rect">
              <a:avLst/>
            </a:prstGeom>
            <a:solidFill>
              <a:srgbClr val="FFFFFF"/>
            </a:solidFill>
            <a:ln w="57150">
              <a:solidFill>
                <a:schemeClr val="bg1"/>
              </a:solidFill>
              <a:round/>
              <a:headEnd/>
              <a:tailEnd/>
            </a:ln>
            <a:effectLst>
              <a:outerShdw blurRad="50800" dist="38100" dir="2700000" algn="tl" rotWithShape="0">
                <a:prstClr val="black">
                  <a:alpha val="40000"/>
                </a:prstClr>
              </a:outerShdw>
              <a:softEdge rad="25400"/>
            </a:effectLst>
          </p:spPr>
        </p:pic>
        <p:sp>
          <p:nvSpPr>
            <p:cNvPr id="53" name="矩形 6">
              <a:extLst>
                <a:ext uri="{FF2B5EF4-FFF2-40B4-BE49-F238E27FC236}">
                  <a16:creationId xmlns:a16="http://schemas.microsoft.com/office/drawing/2014/main" id="{708512EF-E370-144B-8AE0-4BC47A7A1234}"/>
                </a:ext>
              </a:extLst>
            </p:cNvPr>
            <p:cNvSpPr/>
            <p:nvPr/>
          </p:nvSpPr>
          <p:spPr>
            <a:xfrm>
              <a:off x="9180117" y="2001330"/>
              <a:ext cx="2851617" cy="565908"/>
            </a:xfrm>
            <a:prstGeom prst="rect">
              <a:avLst/>
            </a:prstGeom>
            <a:solidFill>
              <a:schemeClr val="bg1">
                <a:alpha val="83000"/>
              </a:schemeClr>
            </a:soli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altLang="zh-TW" b="1" dirty="0">
                  <a:solidFill>
                    <a:srgbClr val="921F1B"/>
                  </a:solidFill>
                  <a:ea typeface="Helvetica" panose="020B0604020202020204" pitchFamily="34" charset="0"/>
                  <a:cs typeface="Helvetica" panose="020B0604020202020204" pitchFamily="34" charset="0"/>
                </a:rPr>
                <a:t>Healthcare</a:t>
              </a:r>
              <a:endParaRPr kumimoji="0" lang="en-US" altLang="zh-TW" b="1" dirty="0">
                <a:solidFill>
                  <a:srgbClr val="921F1B"/>
                </a:solidFill>
                <a:ea typeface="Helvetica" panose="020B0604020202020204" pitchFamily="34" charset="0"/>
                <a:cs typeface="Helvetica" panose="020B0604020202020204" pitchFamily="34" charset="0"/>
              </a:endParaRPr>
            </a:p>
          </p:txBody>
        </p:sp>
      </p:grpSp>
      <p:grpSp>
        <p:nvGrpSpPr>
          <p:cNvPr id="2" name="群組 1">
            <a:extLst>
              <a:ext uri="{FF2B5EF4-FFF2-40B4-BE49-F238E27FC236}">
                <a16:creationId xmlns:a16="http://schemas.microsoft.com/office/drawing/2014/main" id="{EADC532F-3CC0-405E-99EE-47F80944D104}"/>
              </a:ext>
            </a:extLst>
          </p:cNvPr>
          <p:cNvGrpSpPr/>
          <p:nvPr/>
        </p:nvGrpSpPr>
        <p:grpSpPr>
          <a:xfrm>
            <a:off x="3998" y="1960101"/>
            <a:ext cx="5148000" cy="4382888"/>
            <a:chOff x="80198" y="1364355"/>
            <a:chExt cx="5148000" cy="4382888"/>
          </a:xfrm>
        </p:grpSpPr>
        <p:cxnSp>
          <p:nvCxnSpPr>
            <p:cNvPr id="23" name="直線接點 22">
              <a:extLst>
                <a:ext uri="{FF2B5EF4-FFF2-40B4-BE49-F238E27FC236}">
                  <a16:creationId xmlns:a16="http://schemas.microsoft.com/office/drawing/2014/main" id="{922AA5D5-8960-4178-82B6-24D064B9DE99}"/>
                </a:ext>
              </a:extLst>
            </p:cNvPr>
            <p:cNvCxnSpPr/>
            <p:nvPr/>
          </p:nvCxnSpPr>
          <p:spPr>
            <a:xfrm>
              <a:off x="80198" y="3461262"/>
              <a:ext cx="5148000" cy="0"/>
            </a:xfrm>
            <a:prstGeom prst="line">
              <a:avLst/>
            </a:prstGeom>
            <a:ln w="28575">
              <a:solidFill>
                <a:srgbClr val="921F1B"/>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3" name="文字方塊 32">
              <a:extLst>
                <a:ext uri="{FF2B5EF4-FFF2-40B4-BE49-F238E27FC236}">
                  <a16:creationId xmlns:a16="http://schemas.microsoft.com/office/drawing/2014/main" id="{A2836D46-A7A0-4D09-ACD3-7ADF61B4B8D7}"/>
                </a:ext>
              </a:extLst>
            </p:cNvPr>
            <p:cNvSpPr txBox="1"/>
            <p:nvPr/>
          </p:nvSpPr>
          <p:spPr>
            <a:xfrm>
              <a:off x="346548" y="2733842"/>
              <a:ext cx="1798320" cy="461665"/>
            </a:xfrm>
            <a:prstGeom prst="rect">
              <a:avLst/>
            </a:prstGeom>
            <a:noFill/>
            <a:ln>
              <a:noFill/>
            </a:ln>
          </p:spPr>
          <p:txBody>
            <a:bodyPr wrap="square" rtlCol="0">
              <a:spAutoFit/>
            </a:bodyPr>
            <a:lstStyle/>
            <a:p>
              <a:pPr algn="ctr"/>
              <a:r>
                <a:rPr kumimoji="1" lang="en-US" altLang="zh-TW" sz="2400" b="1" dirty="0">
                  <a:solidFill>
                    <a:srgbClr val="921F1B"/>
                  </a:solidFill>
                </a:rPr>
                <a:t>2020</a:t>
              </a:r>
              <a:endParaRPr kumimoji="1" lang="zh-TW" altLang="en-US" sz="2400" b="1" dirty="0">
                <a:solidFill>
                  <a:srgbClr val="921F1B"/>
                </a:solidFill>
              </a:endParaRPr>
            </a:p>
          </p:txBody>
        </p:sp>
        <p:sp>
          <p:nvSpPr>
            <p:cNvPr id="34" name="文字方塊 33">
              <a:extLst>
                <a:ext uri="{FF2B5EF4-FFF2-40B4-BE49-F238E27FC236}">
                  <a16:creationId xmlns:a16="http://schemas.microsoft.com/office/drawing/2014/main" id="{2B5A539A-9002-407F-AD2C-ED19E993EDE4}"/>
                </a:ext>
              </a:extLst>
            </p:cNvPr>
            <p:cNvSpPr txBox="1"/>
            <p:nvPr/>
          </p:nvSpPr>
          <p:spPr>
            <a:xfrm>
              <a:off x="307430" y="4423804"/>
              <a:ext cx="2396951" cy="1323439"/>
            </a:xfrm>
            <a:prstGeom prst="rect">
              <a:avLst/>
            </a:prstGeom>
            <a:noFill/>
            <a:ln>
              <a:noFill/>
            </a:ln>
          </p:spPr>
          <p:txBody>
            <a:bodyPr wrap="square" rtlCol="0">
              <a:spAutoFit/>
            </a:bodyPr>
            <a:lstStyle/>
            <a:p>
              <a:pPr algn="just"/>
              <a:r>
                <a:rPr lang="en-US" altLang="zh-TW" sz="1600" b="1" dirty="0">
                  <a:latin typeface="Calibri" panose="020F0502020204030204" pitchFamily="34" charset="0"/>
                </a:rPr>
                <a:t>Won a long-term contract to supply rugged tablets to a top US supplier of warehousing and logistics solutions</a:t>
              </a:r>
              <a:endParaRPr lang="zh-TW" altLang="en-US" sz="1600" b="1" dirty="0"/>
            </a:p>
          </p:txBody>
        </p:sp>
        <p:sp>
          <p:nvSpPr>
            <p:cNvPr id="35" name="文字方塊 34">
              <a:extLst>
                <a:ext uri="{FF2B5EF4-FFF2-40B4-BE49-F238E27FC236}">
                  <a16:creationId xmlns:a16="http://schemas.microsoft.com/office/drawing/2014/main" id="{08EC1503-D106-4B94-B8C8-DAEA695357F6}"/>
                </a:ext>
              </a:extLst>
            </p:cNvPr>
            <p:cNvSpPr txBox="1"/>
            <p:nvPr/>
          </p:nvSpPr>
          <p:spPr>
            <a:xfrm>
              <a:off x="2541835" y="3685565"/>
              <a:ext cx="1798320" cy="461665"/>
            </a:xfrm>
            <a:prstGeom prst="rect">
              <a:avLst/>
            </a:prstGeom>
            <a:noFill/>
            <a:ln>
              <a:noFill/>
            </a:ln>
          </p:spPr>
          <p:txBody>
            <a:bodyPr wrap="square" rtlCol="0">
              <a:spAutoFit/>
            </a:bodyPr>
            <a:lstStyle/>
            <a:p>
              <a:pPr algn="ctr"/>
              <a:r>
                <a:rPr kumimoji="1" lang="en-US" altLang="zh-TW" sz="2400" b="1" dirty="0">
                  <a:solidFill>
                    <a:srgbClr val="921F1B"/>
                  </a:solidFill>
                </a:rPr>
                <a:t>2022</a:t>
              </a:r>
              <a:endParaRPr kumimoji="1" lang="zh-TW" altLang="en-US" sz="2400" b="1" dirty="0">
                <a:solidFill>
                  <a:srgbClr val="921F1B"/>
                </a:solidFill>
              </a:endParaRPr>
            </a:p>
          </p:txBody>
        </p:sp>
        <p:sp>
          <p:nvSpPr>
            <p:cNvPr id="36" name="矩形 35">
              <a:extLst>
                <a:ext uri="{FF2B5EF4-FFF2-40B4-BE49-F238E27FC236}">
                  <a16:creationId xmlns:a16="http://schemas.microsoft.com/office/drawing/2014/main" id="{B5CA6DDB-5C48-44ED-9D82-D22906FC369D}"/>
                </a:ext>
              </a:extLst>
            </p:cNvPr>
            <p:cNvSpPr/>
            <p:nvPr/>
          </p:nvSpPr>
          <p:spPr>
            <a:xfrm>
              <a:off x="2250053" y="1364355"/>
              <a:ext cx="2377365" cy="1077218"/>
            </a:xfrm>
            <a:prstGeom prst="rect">
              <a:avLst/>
            </a:prstGeom>
            <a:ln>
              <a:noFill/>
            </a:ln>
          </p:spPr>
          <p:txBody>
            <a:bodyPr wrap="square">
              <a:spAutoFit/>
            </a:bodyPr>
            <a:lstStyle/>
            <a:p>
              <a:pPr algn="just"/>
              <a:r>
                <a:rPr lang="en-US" altLang="zh-TW" sz="1600" b="1" dirty="0">
                  <a:latin typeface="Calibri" panose="020F0502020204030204" pitchFamily="34" charset="0"/>
                </a:rPr>
                <a:t>Orders for a leading global medical equipment manufacturer to enter mass production </a:t>
              </a:r>
              <a:endParaRPr lang="en-US" altLang="zh-TW" sz="1600" b="1" dirty="0">
                <a:solidFill>
                  <a:srgbClr val="921F1B"/>
                </a:solidFill>
                <a:latin typeface="Calibri" panose="020F0502020204030204" pitchFamily="34" charset="0"/>
              </a:endParaRPr>
            </a:p>
          </p:txBody>
        </p:sp>
        <p:grpSp>
          <p:nvGrpSpPr>
            <p:cNvPr id="42" name="群組 41">
              <a:extLst>
                <a:ext uri="{FF2B5EF4-FFF2-40B4-BE49-F238E27FC236}">
                  <a16:creationId xmlns:a16="http://schemas.microsoft.com/office/drawing/2014/main" id="{66632F32-4C0E-4973-AA83-191B83744D90}"/>
                </a:ext>
              </a:extLst>
            </p:cNvPr>
            <p:cNvGrpSpPr/>
            <p:nvPr/>
          </p:nvGrpSpPr>
          <p:grpSpPr>
            <a:xfrm>
              <a:off x="933280" y="3159479"/>
              <a:ext cx="630641" cy="1196785"/>
              <a:chOff x="1183715" y="3564266"/>
              <a:chExt cx="864000" cy="1697592"/>
            </a:xfrm>
          </p:grpSpPr>
          <p:sp>
            <p:nvSpPr>
              <p:cNvPr id="62" name="橢圓 61">
                <a:extLst>
                  <a:ext uri="{FF2B5EF4-FFF2-40B4-BE49-F238E27FC236}">
                    <a16:creationId xmlns:a16="http://schemas.microsoft.com/office/drawing/2014/main" id="{3681A7AF-AA4C-4AD5-83B3-FC599C007B26}"/>
                  </a:ext>
                </a:extLst>
              </p:cNvPr>
              <p:cNvSpPr>
                <a:spLocks noChangeAspect="1"/>
              </p:cNvSpPr>
              <p:nvPr/>
            </p:nvSpPr>
            <p:spPr>
              <a:xfrm>
                <a:off x="1507715" y="3888266"/>
                <a:ext cx="216000" cy="216000"/>
              </a:xfrm>
              <a:prstGeom prst="ellipse">
                <a:avLst/>
              </a:prstGeom>
              <a:solidFill>
                <a:schemeClr val="bg1"/>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63" name="橢圓 62">
                <a:extLst>
                  <a:ext uri="{FF2B5EF4-FFF2-40B4-BE49-F238E27FC236}">
                    <a16:creationId xmlns:a16="http://schemas.microsoft.com/office/drawing/2014/main" id="{A6F543C6-DC79-4E2A-9242-788B78B2C70C}"/>
                  </a:ext>
                </a:extLst>
              </p:cNvPr>
              <p:cNvSpPr>
                <a:spLocks noChangeAspect="1"/>
              </p:cNvSpPr>
              <p:nvPr/>
            </p:nvSpPr>
            <p:spPr>
              <a:xfrm>
                <a:off x="1273715" y="3654266"/>
                <a:ext cx="684000" cy="684000"/>
              </a:xfrm>
              <a:prstGeom prst="ellipse">
                <a:avLst/>
              </a:prstGeom>
              <a:noFill/>
              <a:ln w="28575">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64" name="橢圓 63">
                <a:extLst>
                  <a:ext uri="{FF2B5EF4-FFF2-40B4-BE49-F238E27FC236}">
                    <a16:creationId xmlns:a16="http://schemas.microsoft.com/office/drawing/2014/main" id="{64A0AC84-82FF-423E-BCDB-EB0F6AD75136}"/>
                  </a:ext>
                </a:extLst>
              </p:cNvPr>
              <p:cNvSpPr>
                <a:spLocks noChangeAspect="1"/>
              </p:cNvSpPr>
              <p:nvPr/>
            </p:nvSpPr>
            <p:spPr>
              <a:xfrm>
                <a:off x="1399715" y="3780266"/>
                <a:ext cx="432000" cy="432000"/>
              </a:xfrm>
              <a:prstGeom prst="ellipse">
                <a:avLst/>
              </a:prstGeom>
              <a:noFill/>
              <a:ln w="28575">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65" name="弧線 46">
                <a:extLst>
                  <a:ext uri="{FF2B5EF4-FFF2-40B4-BE49-F238E27FC236}">
                    <a16:creationId xmlns:a16="http://schemas.microsoft.com/office/drawing/2014/main" id="{D089E009-AF95-4C8B-BFB6-8921A01173F8}"/>
                  </a:ext>
                </a:extLst>
              </p:cNvPr>
              <p:cNvSpPr>
                <a:spLocks noChangeAspect="1"/>
              </p:cNvSpPr>
              <p:nvPr/>
            </p:nvSpPr>
            <p:spPr>
              <a:xfrm rot="10800000">
                <a:off x="1183715" y="3564266"/>
                <a:ext cx="864000" cy="864000"/>
              </a:xfrm>
              <a:prstGeom prst="arc">
                <a:avLst/>
              </a:prstGeom>
              <a:ln w="28575">
                <a:solidFill>
                  <a:srgbClr val="921F1B"/>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cxnSp>
            <p:nvCxnSpPr>
              <p:cNvPr id="66" name="直線接點 65">
                <a:extLst>
                  <a:ext uri="{FF2B5EF4-FFF2-40B4-BE49-F238E27FC236}">
                    <a16:creationId xmlns:a16="http://schemas.microsoft.com/office/drawing/2014/main" id="{41525C28-9AE6-44AE-85F5-6AF0228C9059}"/>
                  </a:ext>
                </a:extLst>
              </p:cNvPr>
              <p:cNvCxnSpPr>
                <a:cxnSpLocks/>
                <a:stCxn id="63" idx="4"/>
              </p:cNvCxnSpPr>
              <p:nvPr/>
            </p:nvCxnSpPr>
            <p:spPr>
              <a:xfrm>
                <a:off x="1615715" y="4338266"/>
                <a:ext cx="0" cy="901554"/>
              </a:xfrm>
              <a:prstGeom prst="line">
                <a:avLst/>
              </a:prstGeom>
              <a:ln w="28575">
                <a:solidFill>
                  <a:srgbClr val="921F1B"/>
                </a:solidFill>
              </a:ln>
            </p:spPr>
            <p:style>
              <a:lnRef idx="1">
                <a:schemeClr val="accent1"/>
              </a:lnRef>
              <a:fillRef idx="0">
                <a:schemeClr val="accent1"/>
              </a:fillRef>
              <a:effectRef idx="0">
                <a:schemeClr val="accent1"/>
              </a:effectRef>
              <a:fontRef idx="minor">
                <a:schemeClr val="tx1"/>
              </a:fontRef>
            </p:style>
          </p:cxnSp>
          <p:sp>
            <p:nvSpPr>
              <p:cNvPr id="67" name="橢圓 66">
                <a:extLst>
                  <a:ext uri="{FF2B5EF4-FFF2-40B4-BE49-F238E27FC236}">
                    <a16:creationId xmlns:a16="http://schemas.microsoft.com/office/drawing/2014/main" id="{C341EBED-EEFC-4A5E-9900-E1B8029FC77A}"/>
                  </a:ext>
                </a:extLst>
              </p:cNvPr>
              <p:cNvSpPr>
                <a:spLocks noChangeAspect="1"/>
              </p:cNvSpPr>
              <p:nvPr/>
            </p:nvSpPr>
            <p:spPr>
              <a:xfrm>
                <a:off x="1561715" y="5153858"/>
                <a:ext cx="108000" cy="108000"/>
              </a:xfrm>
              <a:prstGeom prst="ellipse">
                <a:avLst/>
              </a:prstGeom>
              <a:solidFill>
                <a:schemeClr val="bg1"/>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grpSp>
        <p:grpSp>
          <p:nvGrpSpPr>
            <p:cNvPr id="43" name="群組 42">
              <a:extLst>
                <a:ext uri="{FF2B5EF4-FFF2-40B4-BE49-F238E27FC236}">
                  <a16:creationId xmlns:a16="http://schemas.microsoft.com/office/drawing/2014/main" id="{0A480083-FBE2-4D61-B290-93356AC8C596}"/>
                </a:ext>
              </a:extLst>
            </p:cNvPr>
            <p:cNvGrpSpPr/>
            <p:nvPr/>
          </p:nvGrpSpPr>
          <p:grpSpPr>
            <a:xfrm rot="10800000" flipH="1">
              <a:off x="3128560" y="2565380"/>
              <a:ext cx="630641" cy="1196785"/>
              <a:chOff x="1183715" y="3564266"/>
              <a:chExt cx="864000" cy="1697592"/>
            </a:xfrm>
          </p:grpSpPr>
          <p:sp>
            <p:nvSpPr>
              <p:cNvPr id="56" name="橢圓 55">
                <a:extLst>
                  <a:ext uri="{FF2B5EF4-FFF2-40B4-BE49-F238E27FC236}">
                    <a16:creationId xmlns:a16="http://schemas.microsoft.com/office/drawing/2014/main" id="{0969F8DB-977E-4F12-B307-B5C0CC8C931E}"/>
                  </a:ext>
                </a:extLst>
              </p:cNvPr>
              <p:cNvSpPr>
                <a:spLocks noChangeAspect="1"/>
              </p:cNvSpPr>
              <p:nvPr/>
            </p:nvSpPr>
            <p:spPr>
              <a:xfrm>
                <a:off x="1507715" y="3888266"/>
                <a:ext cx="216000" cy="216000"/>
              </a:xfrm>
              <a:prstGeom prst="ellipse">
                <a:avLst/>
              </a:prstGeom>
              <a:solidFill>
                <a:schemeClr val="bg1"/>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sp>
            <p:nvSpPr>
              <p:cNvPr id="57" name="橢圓 56">
                <a:extLst>
                  <a:ext uri="{FF2B5EF4-FFF2-40B4-BE49-F238E27FC236}">
                    <a16:creationId xmlns:a16="http://schemas.microsoft.com/office/drawing/2014/main" id="{CCD2D231-F71A-46B6-8042-7C40227B9C19}"/>
                  </a:ext>
                </a:extLst>
              </p:cNvPr>
              <p:cNvSpPr>
                <a:spLocks noChangeAspect="1"/>
              </p:cNvSpPr>
              <p:nvPr/>
            </p:nvSpPr>
            <p:spPr>
              <a:xfrm>
                <a:off x="1273715" y="3654266"/>
                <a:ext cx="684000" cy="684000"/>
              </a:xfrm>
              <a:prstGeom prst="ellipse">
                <a:avLst/>
              </a:prstGeom>
              <a:noFill/>
              <a:ln w="28575">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58" name="橢圓 57">
                <a:extLst>
                  <a:ext uri="{FF2B5EF4-FFF2-40B4-BE49-F238E27FC236}">
                    <a16:creationId xmlns:a16="http://schemas.microsoft.com/office/drawing/2014/main" id="{CAFC54B9-5D84-4C5F-99C2-5E39481ED06B}"/>
                  </a:ext>
                </a:extLst>
              </p:cNvPr>
              <p:cNvSpPr>
                <a:spLocks noChangeAspect="1"/>
              </p:cNvSpPr>
              <p:nvPr/>
            </p:nvSpPr>
            <p:spPr>
              <a:xfrm>
                <a:off x="1399715" y="3780266"/>
                <a:ext cx="432000" cy="432000"/>
              </a:xfrm>
              <a:prstGeom prst="ellipse">
                <a:avLst/>
              </a:prstGeom>
              <a:noFill/>
              <a:ln w="28575">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59" name="弧線 61">
                <a:extLst>
                  <a:ext uri="{FF2B5EF4-FFF2-40B4-BE49-F238E27FC236}">
                    <a16:creationId xmlns:a16="http://schemas.microsoft.com/office/drawing/2014/main" id="{3E42BAD3-0077-4783-91DA-53045518251F}"/>
                  </a:ext>
                </a:extLst>
              </p:cNvPr>
              <p:cNvSpPr>
                <a:spLocks noChangeAspect="1"/>
              </p:cNvSpPr>
              <p:nvPr/>
            </p:nvSpPr>
            <p:spPr>
              <a:xfrm rot="10800000">
                <a:off x="1183715" y="3564266"/>
                <a:ext cx="864000" cy="864000"/>
              </a:xfrm>
              <a:prstGeom prst="arc">
                <a:avLst/>
              </a:prstGeom>
              <a:ln w="28575">
                <a:solidFill>
                  <a:srgbClr val="921F1B"/>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cxnSp>
            <p:nvCxnSpPr>
              <p:cNvPr id="60" name="直線接點 59">
                <a:extLst>
                  <a:ext uri="{FF2B5EF4-FFF2-40B4-BE49-F238E27FC236}">
                    <a16:creationId xmlns:a16="http://schemas.microsoft.com/office/drawing/2014/main" id="{240365F6-F4EB-4E34-8C1C-38477795EF21}"/>
                  </a:ext>
                </a:extLst>
              </p:cNvPr>
              <p:cNvCxnSpPr>
                <a:cxnSpLocks/>
                <a:stCxn id="57" idx="4"/>
              </p:cNvCxnSpPr>
              <p:nvPr/>
            </p:nvCxnSpPr>
            <p:spPr>
              <a:xfrm>
                <a:off x="1615715" y="4338266"/>
                <a:ext cx="0" cy="901554"/>
              </a:xfrm>
              <a:prstGeom prst="line">
                <a:avLst/>
              </a:prstGeom>
              <a:solidFill>
                <a:schemeClr val="bg1"/>
              </a:solidFill>
              <a:ln w="28575">
                <a:solidFill>
                  <a:srgbClr val="921F1B"/>
                </a:solidFill>
              </a:ln>
            </p:spPr>
            <p:style>
              <a:lnRef idx="1">
                <a:schemeClr val="accent1"/>
              </a:lnRef>
              <a:fillRef idx="0">
                <a:schemeClr val="accent1"/>
              </a:fillRef>
              <a:effectRef idx="0">
                <a:schemeClr val="accent1"/>
              </a:effectRef>
              <a:fontRef idx="minor">
                <a:schemeClr val="tx1"/>
              </a:fontRef>
            </p:style>
          </p:cxnSp>
          <p:sp>
            <p:nvSpPr>
              <p:cNvPr id="61" name="橢圓 60">
                <a:extLst>
                  <a:ext uri="{FF2B5EF4-FFF2-40B4-BE49-F238E27FC236}">
                    <a16:creationId xmlns:a16="http://schemas.microsoft.com/office/drawing/2014/main" id="{FE38AB13-117B-412A-9AD5-7DC25D89B0B0}"/>
                  </a:ext>
                </a:extLst>
              </p:cNvPr>
              <p:cNvSpPr>
                <a:spLocks noChangeAspect="1"/>
              </p:cNvSpPr>
              <p:nvPr/>
            </p:nvSpPr>
            <p:spPr>
              <a:xfrm>
                <a:off x="1561715" y="5153858"/>
                <a:ext cx="108000" cy="108000"/>
              </a:xfrm>
              <a:prstGeom prst="ellipse">
                <a:avLst/>
              </a:prstGeom>
              <a:solidFill>
                <a:schemeClr val="bg1"/>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grpSp>
      </p:grpSp>
    </p:spTree>
    <p:extLst>
      <p:ext uri="{BB962C8B-B14F-4D97-AF65-F5344CB8AC3E}">
        <p14:creationId xmlns:p14="http://schemas.microsoft.com/office/powerpoint/2010/main" val="26677195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線接點 10">
            <a:extLst>
              <a:ext uri="{FF2B5EF4-FFF2-40B4-BE49-F238E27FC236}">
                <a16:creationId xmlns:a16="http://schemas.microsoft.com/office/drawing/2014/main" id="{F796EDC4-69CD-3243-BD5B-1A1802DA3183}"/>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2" name="標題 1">
            <a:extLst>
              <a:ext uri="{FF2B5EF4-FFF2-40B4-BE49-F238E27FC236}">
                <a16:creationId xmlns:a16="http://schemas.microsoft.com/office/drawing/2014/main" id="{8CCFBB56-83C7-9C4F-92CA-D66CA2636726}"/>
              </a:ext>
            </a:extLst>
          </p:cNvPr>
          <p:cNvSpPr txBox="1">
            <a:spLocks/>
          </p:cNvSpPr>
          <p:nvPr/>
        </p:nvSpPr>
        <p:spPr>
          <a:xfrm>
            <a:off x="272970" y="238983"/>
            <a:ext cx="12192000" cy="6167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50000"/>
              </a:lnSpc>
              <a:spcAft>
                <a:spcPts val="600"/>
              </a:spcAft>
            </a:pPr>
            <a:r>
              <a:rPr lang="en-US" altLang="zh-TW" sz="3200" b="1" dirty="0">
                <a:latin typeface="Calibri" panose="020F0502020204030204" pitchFamily="34" charset="0"/>
                <a:ea typeface="微軟正黑體" panose="020B0604030504040204" pitchFamily="34" charset="-120"/>
                <a:cs typeface="Calibri" panose="020F0502020204030204" pitchFamily="34" charset="0"/>
              </a:rPr>
              <a:t>Entering The Rugged Laptop Market </a:t>
            </a:r>
            <a:endParaRPr lang="en-US" altLang="zh-CN" sz="3200" b="1" dirty="0">
              <a:latin typeface="Calibri" panose="020F0502020204030204" pitchFamily="34" charset="0"/>
              <a:ea typeface="微軟正黑體" panose="020B0604030504040204" pitchFamily="34" charset="-120"/>
              <a:cs typeface="Calibri" panose="020F0502020204030204" pitchFamily="34" charset="0"/>
            </a:endParaRPr>
          </a:p>
        </p:txBody>
      </p:sp>
      <p:sp>
        <p:nvSpPr>
          <p:cNvPr id="8" name="Slide Number Placeholder 3">
            <a:extLst>
              <a:ext uri="{FF2B5EF4-FFF2-40B4-BE49-F238E27FC236}">
                <a16:creationId xmlns:a16="http://schemas.microsoft.com/office/drawing/2014/main" id="{81231476-3B9B-FE46-A4CC-8A06A6CCE882}"/>
              </a:ext>
            </a:extLst>
          </p:cNvPr>
          <p:cNvSpPr txBox="1">
            <a:spLocks/>
          </p:cNvSpPr>
          <p:nvPr/>
        </p:nvSpPr>
        <p:spPr bwMode="auto">
          <a:xfrm>
            <a:off x="9348436" y="6484315"/>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18</a:t>
            </a:fld>
            <a:endParaRPr lang="en-US" altLang="zh-TW" sz="1000" dirty="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endParaRPr>
          </a:p>
        </p:txBody>
      </p:sp>
      <p:pic>
        <p:nvPicPr>
          <p:cNvPr id="16" name="Picture 15">
            <a:extLst>
              <a:ext uri="{FF2B5EF4-FFF2-40B4-BE49-F238E27FC236}">
                <a16:creationId xmlns:a16="http://schemas.microsoft.com/office/drawing/2014/main" id="{68BA5B0B-FBEF-9C49-8A17-A1365B0A12A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984694" y="1564396"/>
            <a:ext cx="3139807" cy="2467778"/>
          </a:xfrm>
          <a:prstGeom prst="rect">
            <a:avLst/>
          </a:prstGeom>
        </p:spPr>
      </p:pic>
      <p:pic>
        <p:nvPicPr>
          <p:cNvPr id="17" name="Picture 16">
            <a:extLst>
              <a:ext uri="{FF2B5EF4-FFF2-40B4-BE49-F238E27FC236}">
                <a16:creationId xmlns:a16="http://schemas.microsoft.com/office/drawing/2014/main" id="{A1C21E1A-8F4F-E547-9E2B-D69FF7EB2626}"/>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8163499" y="2225407"/>
            <a:ext cx="3767768" cy="3338112"/>
          </a:xfrm>
          <a:prstGeom prst="rect">
            <a:avLst/>
          </a:prstGeom>
        </p:spPr>
      </p:pic>
      <p:pic>
        <p:nvPicPr>
          <p:cNvPr id="18" name="Picture 17">
            <a:extLst>
              <a:ext uri="{FF2B5EF4-FFF2-40B4-BE49-F238E27FC236}">
                <a16:creationId xmlns:a16="http://schemas.microsoft.com/office/drawing/2014/main" id="{BA19E0B8-2AB6-EB43-8E8A-6994EE079499}"/>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7546554" y="3382177"/>
            <a:ext cx="2368627" cy="2677099"/>
          </a:xfrm>
          <a:prstGeom prst="rect">
            <a:avLst/>
          </a:prstGeom>
        </p:spPr>
      </p:pic>
      <p:sp>
        <p:nvSpPr>
          <p:cNvPr id="19" name="文字方塊 1">
            <a:extLst>
              <a:ext uri="{FF2B5EF4-FFF2-40B4-BE49-F238E27FC236}">
                <a16:creationId xmlns:a16="http://schemas.microsoft.com/office/drawing/2014/main" id="{B44D66C7-893D-E749-925D-AC23F8EEB2EC}"/>
              </a:ext>
            </a:extLst>
          </p:cNvPr>
          <p:cNvSpPr txBox="1"/>
          <p:nvPr/>
        </p:nvSpPr>
        <p:spPr>
          <a:xfrm>
            <a:off x="272970" y="1744124"/>
            <a:ext cx="6222060" cy="4225259"/>
          </a:xfrm>
          <a:prstGeom prst="rect">
            <a:avLst/>
          </a:prstGeom>
          <a:noFill/>
        </p:spPr>
        <p:txBody>
          <a:bodyPr wrap="square" rtlCol="0">
            <a:spAutoFit/>
          </a:bodyPr>
          <a:lstStyle/>
          <a:p>
            <a:pPr marL="285750" indent="-285750" algn="just">
              <a:lnSpc>
                <a:spcPts val="2800"/>
              </a:lnSpc>
              <a:spcBef>
                <a:spcPts val="1200"/>
              </a:spcBef>
              <a:spcAft>
                <a:spcPts val="1200"/>
              </a:spcAft>
              <a:buClr>
                <a:srgbClr val="921F1B"/>
              </a:buClr>
              <a:buFont typeface="Wingdings" panose="05000000000000000000" pitchFamily="2" charset="2"/>
              <a:buChar char="n"/>
            </a:pPr>
            <a:r>
              <a:rPr lang="en-US" altLang="zh-TW" sz="2000" dirty="0"/>
              <a:t>Rugged Laptop Industry – Oligopoly industry dynamic with a TAM of about US$1.6-2bn.</a:t>
            </a:r>
          </a:p>
          <a:p>
            <a:pPr marL="285750" indent="-285750" algn="just">
              <a:lnSpc>
                <a:spcPts val="2800"/>
              </a:lnSpc>
              <a:spcBef>
                <a:spcPts val="1200"/>
              </a:spcBef>
              <a:spcAft>
                <a:spcPts val="1200"/>
              </a:spcAft>
              <a:buClr>
                <a:srgbClr val="921F1B"/>
              </a:buClr>
              <a:buFont typeface="Wingdings" panose="05000000000000000000" pitchFamily="2" charset="2"/>
              <a:buChar char="n"/>
            </a:pPr>
            <a:r>
              <a:rPr lang="en-US" altLang="zh-TW" sz="2000" dirty="0"/>
              <a:t>We know this market – Some of our rugged tablet customer base overlaps with that of rugged Laptop.</a:t>
            </a:r>
          </a:p>
          <a:p>
            <a:pPr marL="285750" indent="-285750" algn="just">
              <a:lnSpc>
                <a:spcPts val="2800"/>
              </a:lnSpc>
              <a:spcBef>
                <a:spcPts val="1200"/>
              </a:spcBef>
              <a:spcAft>
                <a:spcPts val="1200"/>
              </a:spcAft>
              <a:buClr>
                <a:srgbClr val="921F1B"/>
              </a:buClr>
              <a:buFont typeface="Wingdings" panose="05000000000000000000" pitchFamily="2" charset="2"/>
              <a:buChar char="n"/>
            </a:pPr>
            <a:r>
              <a:rPr lang="en-US" altLang="zh-TW" sz="2000" dirty="0"/>
              <a:t>We already own rugged laptop design know-how for rugged enclosures, thermal dissipation, internal structure, testing and certifications.</a:t>
            </a:r>
          </a:p>
          <a:p>
            <a:pPr marL="285750" indent="-285750" algn="just">
              <a:lnSpc>
                <a:spcPts val="2800"/>
              </a:lnSpc>
              <a:spcBef>
                <a:spcPts val="1200"/>
              </a:spcBef>
              <a:spcAft>
                <a:spcPts val="1200"/>
              </a:spcAft>
              <a:buClr>
                <a:srgbClr val="921F1B"/>
              </a:buClr>
              <a:buFont typeface="Wingdings" panose="05000000000000000000" pitchFamily="2" charset="2"/>
              <a:buChar char="n"/>
            </a:pPr>
            <a:r>
              <a:rPr lang="en-US" altLang="zh-TW" sz="2000" dirty="0"/>
              <a:t>Will start shipping from 4Q21 and expect to begin contributing to revenue growth from 2Q22.</a:t>
            </a:r>
          </a:p>
        </p:txBody>
      </p:sp>
    </p:spTree>
    <p:extLst>
      <p:ext uri="{BB962C8B-B14F-4D97-AF65-F5344CB8AC3E}">
        <p14:creationId xmlns:p14="http://schemas.microsoft.com/office/powerpoint/2010/main" val="27905709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線接點 10">
            <a:extLst>
              <a:ext uri="{FF2B5EF4-FFF2-40B4-BE49-F238E27FC236}">
                <a16:creationId xmlns:a16="http://schemas.microsoft.com/office/drawing/2014/main" id="{F796EDC4-69CD-3243-BD5B-1A1802DA3183}"/>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2" name="標題 1">
            <a:extLst>
              <a:ext uri="{FF2B5EF4-FFF2-40B4-BE49-F238E27FC236}">
                <a16:creationId xmlns:a16="http://schemas.microsoft.com/office/drawing/2014/main" id="{8CCFBB56-83C7-9C4F-92CA-D66CA2636726}"/>
              </a:ext>
            </a:extLst>
          </p:cNvPr>
          <p:cNvSpPr txBox="1">
            <a:spLocks/>
          </p:cNvSpPr>
          <p:nvPr/>
        </p:nvSpPr>
        <p:spPr>
          <a:xfrm>
            <a:off x="269237" y="446488"/>
            <a:ext cx="9683830" cy="76558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00000"/>
              </a:lnSpc>
              <a:spcAft>
                <a:spcPts val="600"/>
              </a:spcAft>
            </a:pPr>
            <a:r>
              <a:rPr lang="en-US" sz="3200" b="1" dirty="0">
                <a:latin typeface="Calibri" panose="020F0502020204030204" pitchFamily="34" charset="0"/>
                <a:ea typeface="微軟正黑體" panose="020B0604030504040204" pitchFamily="34" charset="-120"/>
                <a:cs typeface="Calibri" panose="020F0502020204030204" pitchFamily="34" charset="0"/>
              </a:rPr>
              <a:t>Confident to Deliver Multi-Year Revenue Growth with Stable Profitability </a:t>
            </a:r>
          </a:p>
        </p:txBody>
      </p:sp>
      <p:sp>
        <p:nvSpPr>
          <p:cNvPr id="8" name="Slide Number Placeholder 3">
            <a:extLst>
              <a:ext uri="{FF2B5EF4-FFF2-40B4-BE49-F238E27FC236}">
                <a16:creationId xmlns:a16="http://schemas.microsoft.com/office/drawing/2014/main" id="{81231476-3B9B-FE46-A4CC-8A06A6CCE882}"/>
              </a:ext>
            </a:extLst>
          </p:cNvPr>
          <p:cNvSpPr txBox="1">
            <a:spLocks/>
          </p:cNvSpPr>
          <p:nvPr/>
        </p:nvSpPr>
        <p:spPr bwMode="auto">
          <a:xfrm>
            <a:off x="9348436" y="6484315"/>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19</a:t>
            </a:fld>
            <a:endParaRPr lang="en-US" altLang="zh-TW" sz="1000" dirty="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endParaRPr>
          </a:p>
        </p:txBody>
      </p:sp>
      <p:sp>
        <p:nvSpPr>
          <p:cNvPr id="9" name="文字方塊 2">
            <a:extLst>
              <a:ext uri="{FF2B5EF4-FFF2-40B4-BE49-F238E27FC236}">
                <a16:creationId xmlns:a16="http://schemas.microsoft.com/office/drawing/2014/main" id="{9D220F18-919C-AF45-8567-0BB17080612D}"/>
              </a:ext>
            </a:extLst>
          </p:cNvPr>
          <p:cNvSpPr txBox="1"/>
          <p:nvPr/>
        </p:nvSpPr>
        <p:spPr>
          <a:xfrm>
            <a:off x="92894" y="1676611"/>
            <a:ext cx="11772000" cy="5092744"/>
          </a:xfrm>
          <a:prstGeom prst="rect">
            <a:avLst/>
          </a:prstGeom>
          <a:noFill/>
        </p:spPr>
        <p:txBody>
          <a:bodyPr wrap="square" rtlCol="0">
            <a:noAutofit/>
          </a:bodyPr>
          <a:lstStyle/>
          <a:p>
            <a:pPr algn="just">
              <a:lnSpc>
                <a:spcPct val="150000"/>
              </a:lnSpc>
              <a:spcAft>
                <a:spcPts val="600"/>
              </a:spcAft>
            </a:pPr>
            <a:r>
              <a:rPr lang="en-US" altLang="zh-CN" sz="2400" b="1" dirty="0">
                <a:latin typeface="Calibri" panose="020F0502020204030204" pitchFamily="34" charset="0"/>
                <a:ea typeface="Microsoft JhengHei" panose="020B0604030504040204" pitchFamily="34" charset="-120"/>
                <a:cs typeface="Calibri" panose="020F0502020204030204" pitchFamily="34" charset="0"/>
              </a:rPr>
              <a:t>    Revenue Growth</a:t>
            </a:r>
          </a:p>
          <a:p>
            <a:pPr marL="285750" indent="-285750" algn="just">
              <a:lnSpc>
                <a:spcPts val="2660"/>
              </a:lnSpc>
              <a:spcAft>
                <a:spcPts val="600"/>
              </a:spcAft>
              <a:buFont typeface="Wingdings" pitchFamily="2" charset="2"/>
              <a:buChar char="§"/>
            </a:pPr>
            <a:r>
              <a:rPr lang="en-US" altLang="zh-CN" b="1" dirty="0">
                <a:latin typeface="Calibri" panose="020F0502020204030204" pitchFamily="34" charset="0"/>
                <a:ea typeface="Microsoft JhengHei" panose="020B0604030504040204" pitchFamily="34" charset="-120"/>
                <a:cs typeface="Calibri" panose="020F0502020204030204" pitchFamily="34" charset="0"/>
              </a:rPr>
              <a:t>2021:</a:t>
            </a:r>
            <a:r>
              <a:rPr lang="en-US" altLang="zh-CN" dirty="0">
                <a:latin typeface="Calibri" panose="020F0502020204030204" pitchFamily="34" charset="0"/>
                <a:ea typeface="Microsoft JhengHei" panose="020B0604030504040204" pitchFamily="34" charset="-120"/>
                <a:cs typeface="Calibri" panose="020F0502020204030204" pitchFamily="34" charset="0"/>
              </a:rPr>
              <a:t> Expect revenue to </a:t>
            </a:r>
            <a:r>
              <a:rPr lang="en-US" altLang="zh-CN" b="1" dirty="0">
                <a:solidFill>
                  <a:srgbClr val="921F1B"/>
                </a:solidFill>
                <a:latin typeface="Calibri" panose="020F0502020204030204" pitchFamily="34" charset="0"/>
                <a:ea typeface="Microsoft JhengHei" panose="020B0604030504040204" pitchFamily="34" charset="-120"/>
                <a:cs typeface="Calibri" panose="020F0502020204030204" pitchFamily="34" charset="0"/>
              </a:rPr>
              <a:t>grow quarter by quarter </a:t>
            </a:r>
            <a:r>
              <a:rPr lang="en-US" altLang="zh-CN" dirty="0">
                <a:latin typeface="Calibri" panose="020F0502020204030204" pitchFamily="34" charset="0"/>
                <a:ea typeface="Microsoft JhengHei" panose="020B0604030504040204" pitchFamily="34" charset="-120"/>
                <a:cs typeface="Calibri" panose="020F0502020204030204" pitchFamily="34" charset="0"/>
              </a:rPr>
              <a:t>this year. Aim to achieve a revenue growth of </a:t>
            </a:r>
            <a:r>
              <a:rPr lang="en-US" altLang="zh-CN" b="1" dirty="0">
                <a:solidFill>
                  <a:srgbClr val="921F1B"/>
                </a:solidFill>
                <a:latin typeface="Calibri" panose="020F0502020204030204" pitchFamily="34" charset="0"/>
                <a:ea typeface="Microsoft JhengHei" panose="020B0604030504040204" pitchFamily="34" charset="-120"/>
                <a:cs typeface="Calibri" panose="020F0502020204030204" pitchFamily="34" charset="0"/>
              </a:rPr>
              <a:t>20-30%</a:t>
            </a:r>
            <a:r>
              <a:rPr lang="en-US" altLang="zh-CN" dirty="0">
                <a:latin typeface="Calibri" panose="020F0502020204030204" pitchFamily="34" charset="0"/>
                <a:ea typeface="Microsoft JhengHei" panose="020B0604030504040204" pitchFamily="34" charset="-120"/>
                <a:cs typeface="Calibri" panose="020F0502020204030204" pitchFamily="34" charset="0"/>
              </a:rPr>
              <a:t>, driven by strong demand from the vehicle diagnostics, warehouse logistics, and healthcare industries. </a:t>
            </a:r>
          </a:p>
          <a:p>
            <a:pPr marL="285750" indent="-285750" algn="just">
              <a:lnSpc>
                <a:spcPts val="2660"/>
              </a:lnSpc>
              <a:spcAft>
                <a:spcPts val="600"/>
              </a:spcAft>
              <a:buFont typeface="Wingdings" pitchFamily="2" charset="2"/>
              <a:buChar char="§"/>
            </a:pPr>
            <a:r>
              <a:rPr lang="en-US" altLang="zh-CN" b="1" dirty="0">
                <a:latin typeface="Calibri" panose="020F0502020204030204" pitchFamily="34" charset="0"/>
                <a:ea typeface="Microsoft JhengHei" panose="020B0604030504040204" pitchFamily="34" charset="-120"/>
                <a:cs typeface="Calibri" panose="020F0502020204030204" pitchFamily="34" charset="0"/>
              </a:rPr>
              <a:t>2022-2025:</a:t>
            </a:r>
            <a:r>
              <a:rPr lang="en-US" altLang="zh-CN" dirty="0">
                <a:latin typeface="Calibri" panose="020F0502020204030204" pitchFamily="34" charset="0"/>
                <a:ea typeface="Microsoft JhengHei" panose="020B0604030504040204" pitchFamily="34" charset="-120"/>
                <a:cs typeface="Calibri" panose="020F0502020204030204" pitchFamily="34" charset="0"/>
              </a:rPr>
              <a:t> Aim to achieve a revenue growth of </a:t>
            </a:r>
            <a:r>
              <a:rPr lang="en-US" altLang="zh-CN" b="1" dirty="0">
                <a:solidFill>
                  <a:srgbClr val="921F1B"/>
                </a:solidFill>
                <a:latin typeface="Calibri" panose="020F0502020204030204" pitchFamily="34" charset="0"/>
                <a:ea typeface="Microsoft JhengHei" panose="020B0604030504040204" pitchFamily="34" charset="-120"/>
                <a:cs typeface="Calibri" panose="020F0502020204030204" pitchFamily="34" charset="0"/>
              </a:rPr>
              <a:t>20-30%</a:t>
            </a:r>
            <a:r>
              <a:rPr lang="en-US" altLang="zh-CN" dirty="0">
                <a:latin typeface="Calibri" panose="020F0502020204030204" pitchFamily="34" charset="0"/>
                <a:ea typeface="Microsoft JhengHei" panose="020B0604030504040204" pitchFamily="34" charset="-120"/>
                <a:cs typeface="Calibri" panose="020F0502020204030204" pitchFamily="34" charset="0"/>
              </a:rPr>
              <a:t> per year till 2025 through the Enterprise Mobility Transformation and increased market share relative to our industry competitors.</a:t>
            </a:r>
          </a:p>
          <a:p>
            <a:pPr algn="just">
              <a:lnSpc>
                <a:spcPct val="150000"/>
              </a:lnSpc>
              <a:spcAft>
                <a:spcPts val="600"/>
              </a:spcAft>
            </a:pPr>
            <a:r>
              <a:rPr lang="en-US" altLang="zh-CN" sz="2400" b="1" dirty="0">
                <a:latin typeface="Calibri" panose="020F0502020204030204" pitchFamily="34" charset="0"/>
                <a:ea typeface="Microsoft JhengHei" panose="020B0604030504040204" pitchFamily="34" charset="-120"/>
                <a:cs typeface="Calibri" panose="020F0502020204030204" pitchFamily="34" charset="0"/>
              </a:rPr>
              <a:t>    Profitability</a:t>
            </a:r>
          </a:p>
          <a:p>
            <a:pPr marL="285750" indent="-285750" algn="just">
              <a:lnSpc>
                <a:spcPts val="2660"/>
              </a:lnSpc>
              <a:spcAft>
                <a:spcPts val="600"/>
              </a:spcAft>
              <a:buFont typeface="Wingdings" pitchFamily="2" charset="2"/>
              <a:buChar char="§"/>
            </a:pPr>
            <a:r>
              <a:rPr lang="en-US" altLang="zh-TW" b="1" dirty="0">
                <a:latin typeface="Calibri" panose="020F0502020204030204" pitchFamily="34" charset="0"/>
                <a:ea typeface="Microsoft JhengHei" panose="020B0604030504040204" pitchFamily="34" charset="-120"/>
                <a:cs typeface="Calibri" panose="020F0502020204030204" pitchFamily="34" charset="0"/>
              </a:rPr>
              <a:t>2021:</a:t>
            </a:r>
            <a:r>
              <a:rPr lang="en-US" altLang="zh-TW" dirty="0">
                <a:latin typeface="Calibri" panose="020F0502020204030204" pitchFamily="34" charset="0"/>
                <a:ea typeface="Microsoft JhengHei" panose="020B0604030504040204" pitchFamily="34" charset="-120"/>
                <a:cs typeface="Calibri" panose="020F0502020204030204" pitchFamily="34" charset="0"/>
              </a:rPr>
              <a:t> Target to keep gross margin at </a:t>
            </a:r>
            <a:r>
              <a:rPr lang="en-US" altLang="zh-TW" b="1" dirty="0">
                <a:solidFill>
                  <a:srgbClr val="921F1B"/>
                </a:solidFill>
                <a:latin typeface="Calibri" panose="020F0502020204030204" pitchFamily="34" charset="0"/>
                <a:ea typeface="Microsoft JhengHei" panose="020B0604030504040204" pitchFamily="34" charset="-120"/>
                <a:cs typeface="Calibri" panose="020F0502020204030204" pitchFamily="34" charset="0"/>
              </a:rPr>
              <a:t>34% at least</a:t>
            </a:r>
            <a:r>
              <a:rPr lang="en-US" altLang="zh-TW" dirty="0">
                <a:latin typeface="Calibri" panose="020F0502020204030204" pitchFamily="34" charset="0"/>
                <a:ea typeface="Microsoft JhengHei" panose="020B0604030504040204" pitchFamily="34" charset="-120"/>
                <a:cs typeface="Calibri" panose="020F0502020204030204" pitchFamily="34" charset="0"/>
              </a:rPr>
              <a:t>, factoring in: </a:t>
            </a:r>
          </a:p>
          <a:p>
            <a:pPr marL="742950" lvl="1" indent="-285750" algn="just">
              <a:lnSpc>
                <a:spcPts val="2660"/>
              </a:lnSpc>
              <a:spcAft>
                <a:spcPts val="600"/>
              </a:spcAft>
              <a:buFont typeface="Wingdings" pitchFamily="2" charset="2"/>
              <a:buChar char="§"/>
            </a:pPr>
            <a:r>
              <a:rPr lang="en-US" altLang="zh-TW" dirty="0">
                <a:latin typeface="Calibri" panose="020F0502020204030204" pitchFamily="34" charset="0"/>
                <a:ea typeface="Microsoft JhengHei" panose="020B0604030504040204" pitchFamily="34" charset="-120"/>
                <a:cs typeface="Calibri" panose="020F0502020204030204" pitchFamily="34" charset="0"/>
              </a:rPr>
              <a:t>Strong topline growth on a large scale, in combination with improved production efficiency . </a:t>
            </a:r>
          </a:p>
          <a:p>
            <a:pPr marL="742950" lvl="1" indent="-285750" algn="just">
              <a:lnSpc>
                <a:spcPts val="2660"/>
              </a:lnSpc>
              <a:spcAft>
                <a:spcPts val="600"/>
              </a:spcAft>
              <a:buFont typeface="Wingdings" pitchFamily="2" charset="2"/>
              <a:buChar char="§"/>
            </a:pPr>
            <a:r>
              <a:rPr lang="en-US" altLang="zh-TW" dirty="0">
                <a:latin typeface="Calibri" panose="020F0502020204030204" pitchFamily="34" charset="0"/>
                <a:ea typeface="Microsoft JhengHei" panose="020B0604030504040204" pitchFamily="34" charset="-120"/>
                <a:cs typeface="Calibri" panose="020F0502020204030204" pitchFamily="34" charset="0"/>
              </a:rPr>
              <a:t>Supply chain remains tight due to structural changes in customers’ inventory policies</a:t>
            </a:r>
          </a:p>
        </p:txBody>
      </p:sp>
      <p:sp>
        <p:nvSpPr>
          <p:cNvPr id="6" name="矩形 16">
            <a:extLst>
              <a:ext uri="{FF2B5EF4-FFF2-40B4-BE49-F238E27FC236}">
                <a16:creationId xmlns:a16="http://schemas.microsoft.com/office/drawing/2014/main" id="{34B0603B-B792-CF43-AC3C-284A1EB9AC1B}"/>
              </a:ext>
            </a:extLst>
          </p:cNvPr>
          <p:cNvSpPr/>
          <p:nvPr/>
        </p:nvSpPr>
        <p:spPr>
          <a:xfrm>
            <a:off x="-4408" y="1676611"/>
            <a:ext cx="273645" cy="472440"/>
          </a:xfrm>
          <a:prstGeom prst="rect">
            <a:avLst/>
          </a:prstGeom>
          <a:solidFill>
            <a:srgbClr val="921F1B"/>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7" name="矩形 16">
            <a:extLst>
              <a:ext uri="{FF2B5EF4-FFF2-40B4-BE49-F238E27FC236}">
                <a16:creationId xmlns:a16="http://schemas.microsoft.com/office/drawing/2014/main" id="{41C51DEE-9840-7B44-B25C-CD9C66657314}"/>
              </a:ext>
            </a:extLst>
          </p:cNvPr>
          <p:cNvSpPr/>
          <p:nvPr/>
        </p:nvSpPr>
        <p:spPr>
          <a:xfrm>
            <a:off x="-4408" y="3811837"/>
            <a:ext cx="273645" cy="472440"/>
          </a:xfrm>
          <a:prstGeom prst="rect">
            <a:avLst/>
          </a:prstGeom>
          <a:solidFill>
            <a:srgbClr val="921F1B"/>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Tree>
    <p:extLst>
      <p:ext uri="{BB962C8B-B14F-4D97-AF65-F5344CB8AC3E}">
        <p14:creationId xmlns:p14="http://schemas.microsoft.com/office/powerpoint/2010/main" val="6558910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圖片 12">
            <a:extLst>
              <a:ext uri="{FF2B5EF4-FFF2-40B4-BE49-F238E27FC236}">
                <a16:creationId xmlns:a16="http://schemas.microsoft.com/office/drawing/2014/main" id="{26AF6A8F-FFA3-1544-B0E5-44091CAF4CB0}"/>
              </a:ext>
            </a:extLst>
          </p:cNvPr>
          <p:cNvPicPr>
            <a:picLocks noChangeAspect="1"/>
          </p:cNvPicPr>
          <p:nvPr/>
        </p:nvPicPr>
        <p:blipFill>
          <a:blip r:embed="rId3"/>
          <a:stretch>
            <a:fillRect/>
          </a:stretch>
        </p:blipFill>
        <p:spPr>
          <a:xfrm>
            <a:off x="0" y="0"/>
            <a:ext cx="12241951" cy="4095756"/>
          </a:xfrm>
          <a:prstGeom prst="rect">
            <a:avLst/>
          </a:prstGeom>
        </p:spPr>
      </p:pic>
      <p:sp>
        <p:nvSpPr>
          <p:cNvPr id="2" name="矩形 1">
            <a:extLst>
              <a:ext uri="{FF2B5EF4-FFF2-40B4-BE49-F238E27FC236}">
                <a16:creationId xmlns:a16="http://schemas.microsoft.com/office/drawing/2014/main" id="{F01E4314-4768-1B41-AE86-7221B4669D9E}"/>
              </a:ext>
            </a:extLst>
          </p:cNvPr>
          <p:cNvSpPr/>
          <p:nvPr/>
        </p:nvSpPr>
        <p:spPr>
          <a:xfrm>
            <a:off x="0" y="-6652"/>
            <a:ext cx="12241951" cy="6864652"/>
          </a:xfrm>
          <a:prstGeom prst="rect">
            <a:avLst/>
          </a:prstGeom>
          <a:solidFill>
            <a:schemeClr val="tx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4" name="矩形 18">
            <a:extLst>
              <a:ext uri="{FF2B5EF4-FFF2-40B4-BE49-F238E27FC236}">
                <a16:creationId xmlns:a16="http://schemas.microsoft.com/office/drawing/2014/main" id="{4B9D917C-2CBA-4D43-99BC-15FD47786CA2}"/>
              </a:ext>
            </a:extLst>
          </p:cNvPr>
          <p:cNvSpPr/>
          <p:nvPr/>
        </p:nvSpPr>
        <p:spPr>
          <a:xfrm>
            <a:off x="-20005" y="4818443"/>
            <a:ext cx="12261956" cy="203081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sp>
        <p:nvSpPr>
          <p:cNvPr id="3" name="內容版面配置區 2">
            <a:extLst>
              <a:ext uri="{FF2B5EF4-FFF2-40B4-BE49-F238E27FC236}">
                <a16:creationId xmlns:a16="http://schemas.microsoft.com/office/drawing/2014/main" id="{B15BC947-A16C-4061-A94F-EE6D354F05DF}"/>
              </a:ext>
            </a:extLst>
          </p:cNvPr>
          <p:cNvSpPr>
            <a:spLocks noGrp="1"/>
          </p:cNvSpPr>
          <p:nvPr>
            <p:ph idx="1"/>
          </p:nvPr>
        </p:nvSpPr>
        <p:spPr>
          <a:xfrm>
            <a:off x="2299378" y="1906405"/>
            <a:ext cx="7643193" cy="2726568"/>
          </a:xfrm>
          <a:noFill/>
          <a:ln w="38100">
            <a:noFill/>
          </a:ln>
        </p:spPr>
        <p:txBody>
          <a:bodyPr>
            <a:normAutofit/>
          </a:bodyPr>
          <a:lstStyle/>
          <a:p>
            <a:pPr marL="0" indent="0" algn="ctr">
              <a:lnSpc>
                <a:spcPts val="2460"/>
              </a:lnSpc>
              <a:spcBef>
                <a:spcPts val="0"/>
              </a:spcBef>
              <a:spcAft>
                <a:spcPts val="600"/>
              </a:spcAft>
              <a:buNone/>
            </a:pPr>
            <a:r>
              <a:rPr lang="en-US" sz="3200" b="1" dirty="0">
                <a:solidFill>
                  <a:schemeClr val="bg1"/>
                </a:solidFill>
              </a:rPr>
              <a:t>Winmate Inc. (3416 TT)</a:t>
            </a:r>
          </a:p>
          <a:p>
            <a:pPr marL="0" indent="0" algn="ctr">
              <a:lnSpc>
                <a:spcPts val="2460"/>
              </a:lnSpc>
              <a:spcBef>
                <a:spcPts val="0"/>
              </a:spcBef>
              <a:spcAft>
                <a:spcPts val="600"/>
              </a:spcAft>
              <a:buNone/>
            </a:pPr>
            <a:endParaRPr lang="en-US" dirty="0">
              <a:solidFill>
                <a:schemeClr val="bg1"/>
              </a:solidFill>
            </a:endParaRPr>
          </a:p>
          <a:p>
            <a:pPr marL="0" indent="0" algn="ctr">
              <a:lnSpc>
                <a:spcPct val="100000"/>
              </a:lnSpc>
              <a:spcBef>
                <a:spcPts val="0"/>
              </a:spcBef>
              <a:spcAft>
                <a:spcPts val="600"/>
              </a:spcAft>
              <a:buNone/>
            </a:pPr>
            <a:r>
              <a:rPr lang="en-US" sz="2000" b="1" dirty="0">
                <a:solidFill>
                  <a:schemeClr val="bg1"/>
                </a:solidFill>
              </a:rPr>
              <a:t>We are a pioneer in rugged mobile computing technology, particularly in rugged tablet.</a:t>
            </a:r>
          </a:p>
          <a:p>
            <a:pPr marL="0" indent="0" algn="ctr">
              <a:lnSpc>
                <a:spcPct val="100000"/>
              </a:lnSpc>
              <a:spcBef>
                <a:spcPts val="0"/>
              </a:spcBef>
              <a:spcAft>
                <a:spcPts val="600"/>
              </a:spcAft>
              <a:buNone/>
            </a:pPr>
            <a:r>
              <a:rPr lang="en-US" sz="2000" b="1" dirty="0">
                <a:solidFill>
                  <a:schemeClr val="bg1"/>
                </a:solidFill>
              </a:rPr>
              <a:t>We have provided business leaders with reliable, mobile, rugged solutions made for the most challenging industrial conditions</a:t>
            </a:r>
            <a:r>
              <a:rPr lang="zh-TW" altLang="en-US" sz="2000" b="1" dirty="0">
                <a:solidFill>
                  <a:schemeClr val="bg1"/>
                </a:solidFill>
              </a:rPr>
              <a:t> </a:t>
            </a:r>
            <a:r>
              <a:rPr lang="en-US" sz="2000" b="1" dirty="0">
                <a:solidFill>
                  <a:schemeClr val="bg1"/>
                </a:solidFill>
              </a:rPr>
              <a:t>worldwide.</a:t>
            </a:r>
          </a:p>
        </p:txBody>
      </p:sp>
      <p:cxnSp>
        <p:nvCxnSpPr>
          <p:cNvPr id="14" name="直線接點 13">
            <a:extLst>
              <a:ext uri="{FF2B5EF4-FFF2-40B4-BE49-F238E27FC236}">
                <a16:creationId xmlns:a16="http://schemas.microsoft.com/office/drawing/2014/main" id="{7D190935-B00B-624F-9A81-162B3376A283}"/>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5" name="標題 1">
            <a:extLst>
              <a:ext uri="{FF2B5EF4-FFF2-40B4-BE49-F238E27FC236}">
                <a16:creationId xmlns:a16="http://schemas.microsoft.com/office/drawing/2014/main" id="{C8CD8DD2-41DD-2E47-8C37-AC9F85823EEA}"/>
              </a:ext>
            </a:extLst>
          </p:cNvPr>
          <p:cNvSpPr txBox="1">
            <a:spLocks/>
          </p:cNvSpPr>
          <p:nvPr/>
        </p:nvSpPr>
        <p:spPr>
          <a:xfrm>
            <a:off x="273645" y="418286"/>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en-US" altLang="zh-TW" sz="3200" b="1" dirty="0">
                <a:solidFill>
                  <a:schemeClr val="bg1"/>
                </a:solidFill>
                <a:latin typeface="Calibri" panose="020F0502020204030204" pitchFamily="34" charset="0"/>
                <a:ea typeface="STFangsong" panose="02010600040101010101" pitchFamily="2" charset="-122"/>
                <a:cs typeface="Calibri" panose="020F0502020204030204" pitchFamily="34" charset="0"/>
              </a:rPr>
              <a:t>Company Snapshot</a:t>
            </a:r>
            <a:endParaRPr kumimoji="1" lang="zh-TW" altLang="en-US" sz="3200" b="1" dirty="0">
              <a:solidFill>
                <a:schemeClr val="bg1"/>
              </a:solidFill>
              <a:latin typeface="Calibri" panose="020F0502020204030204" pitchFamily="34" charset="0"/>
              <a:ea typeface="STFangsong" panose="02010600040101010101" pitchFamily="2" charset="-122"/>
              <a:cs typeface="Calibri" panose="020F0502020204030204" pitchFamily="34" charset="0"/>
            </a:endParaRPr>
          </a:p>
        </p:txBody>
      </p:sp>
      <p:sp>
        <p:nvSpPr>
          <p:cNvPr id="5" name="矩形 4">
            <a:extLst>
              <a:ext uri="{FF2B5EF4-FFF2-40B4-BE49-F238E27FC236}">
                <a16:creationId xmlns:a16="http://schemas.microsoft.com/office/drawing/2014/main" id="{0354ED34-808E-0C40-9C59-5A4C74F30942}"/>
              </a:ext>
            </a:extLst>
          </p:cNvPr>
          <p:cNvSpPr/>
          <p:nvPr/>
        </p:nvSpPr>
        <p:spPr>
          <a:xfrm>
            <a:off x="-83902" y="6109389"/>
            <a:ext cx="3107745" cy="369332"/>
          </a:xfrm>
          <a:prstGeom prst="rect">
            <a:avLst/>
          </a:prstGeom>
        </p:spPr>
        <p:txBody>
          <a:bodyPr wrap="square">
            <a:spAutoFit/>
          </a:bodyPr>
          <a:lstStyle/>
          <a:p>
            <a:pPr marL="285750" indent="-285750" algn="ctr">
              <a:spcBef>
                <a:spcPts val="0"/>
              </a:spcBef>
              <a:spcAft>
                <a:spcPts val="600"/>
              </a:spcAft>
            </a:pPr>
            <a:r>
              <a:rPr lang="en-US" altLang="zh-TW" b="1" dirty="0">
                <a:solidFill>
                  <a:schemeClr val="bg1"/>
                </a:solidFill>
              </a:rPr>
              <a:t>Market Cap: USD198m</a:t>
            </a:r>
          </a:p>
        </p:txBody>
      </p:sp>
      <p:pic>
        <p:nvPicPr>
          <p:cNvPr id="21" name="圖片 20">
            <a:extLst>
              <a:ext uri="{FF2B5EF4-FFF2-40B4-BE49-F238E27FC236}">
                <a16:creationId xmlns:a16="http://schemas.microsoft.com/office/drawing/2014/main" id="{F213016A-6CE4-6946-90F4-7286FDB1958A}"/>
              </a:ext>
            </a:extLst>
          </p:cNvPr>
          <p:cNvPicPr>
            <a:picLocks noChangeAspect="1"/>
          </p:cNvPicPr>
          <p:nvPr/>
        </p:nvPicPr>
        <p:blipFill>
          <a:blip r:embed="rId4" cstate="hqprint">
            <a:lum bright="70000" contrast="-70000"/>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10197669" y="4949000"/>
            <a:ext cx="835232" cy="835232"/>
          </a:xfrm>
          <a:prstGeom prst="rect">
            <a:avLst/>
          </a:prstGeom>
        </p:spPr>
      </p:pic>
      <p:pic>
        <p:nvPicPr>
          <p:cNvPr id="22" name="圖片 21">
            <a:extLst>
              <a:ext uri="{FF2B5EF4-FFF2-40B4-BE49-F238E27FC236}">
                <a16:creationId xmlns:a16="http://schemas.microsoft.com/office/drawing/2014/main" id="{611240F2-5F97-5648-AC23-BE82E76765AF}"/>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7224387" y="5003505"/>
            <a:ext cx="818181" cy="818181"/>
          </a:xfrm>
          <a:prstGeom prst="rect">
            <a:avLst/>
          </a:prstGeom>
          <a:noFill/>
        </p:spPr>
      </p:pic>
      <p:pic>
        <p:nvPicPr>
          <p:cNvPr id="23" name="圖片 22">
            <a:extLst>
              <a:ext uri="{FF2B5EF4-FFF2-40B4-BE49-F238E27FC236}">
                <a16:creationId xmlns:a16="http://schemas.microsoft.com/office/drawing/2014/main" id="{1846407F-3C33-334F-B4D8-9440EEC8854A}"/>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114440" y="4980843"/>
            <a:ext cx="795120" cy="795120"/>
          </a:xfrm>
          <a:prstGeom prst="rect">
            <a:avLst/>
          </a:prstGeom>
        </p:spPr>
      </p:pic>
      <p:sp>
        <p:nvSpPr>
          <p:cNvPr id="8" name="Rectangle 7">
            <a:extLst>
              <a:ext uri="{FF2B5EF4-FFF2-40B4-BE49-F238E27FC236}">
                <a16:creationId xmlns:a16="http://schemas.microsoft.com/office/drawing/2014/main" id="{BC6C9AE7-1B83-BA4C-BC44-C955AB6A1132}"/>
              </a:ext>
            </a:extLst>
          </p:cNvPr>
          <p:cNvSpPr/>
          <p:nvPr/>
        </p:nvSpPr>
        <p:spPr>
          <a:xfrm>
            <a:off x="3091779" y="4949436"/>
            <a:ext cx="2973478" cy="1785104"/>
          </a:xfrm>
          <a:prstGeom prst="rect">
            <a:avLst/>
          </a:prstGeom>
        </p:spPr>
        <p:txBody>
          <a:bodyPr wrap="square">
            <a:spAutoFit/>
          </a:bodyPr>
          <a:lstStyle/>
          <a:p>
            <a:pPr marL="285750" indent="-285750" algn="ctr">
              <a:spcBef>
                <a:spcPts val="0"/>
              </a:spcBef>
              <a:spcAft>
                <a:spcPts val="600"/>
              </a:spcAft>
            </a:pPr>
            <a:r>
              <a:rPr lang="en-US" altLang="zh-TW" b="1" dirty="0">
                <a:solidFill>
                  <a:schemeClr val="bg1"/>
                </a:solidFill>
              </a:rPr>
              <a:t>2020 Total sales: USD65m</a:t>
            </a:r>
          </a:p>
          <a:p>
            <a:pPr marL="285750" indent="-285750" algn="ctr">
              <a:spcBef>
                <a:spcPts val="0"/>
              </a:spcBef>
              <a:spcAft>
                <a:spcPts val="600"/>
              </a:spcAft>
            </a:pPr>
            <a:r>
              <a:rPr lang="en-US" altLang="zh-TW" b="1" dirty="0">
                <a:solidFill>
                  <a:schemeClr val="bg1"/>
                </a:solidFill>
              </a:rPr>
              <a:t>2020 Gross margin: 35%</a:t>
            </a:r>
          </a:p>
          <a:p>
            <a:pPr marL="285750" indent="-285750" algn="ctr">
              <a:spcBef>
                <a:spcPts val="0"/>
              </a:spcBef>
              <a:spcAft>
                <a:spcPts val="600"/>
              </a:spcAft>
            </a:pPr>
            <a:r>
              <a:rPr lang="en-US" altLang="zh-TW" b="1" dirty="0">
                <a:solidFill>
                  <a:schemeClr val="bg1"/>
                </a:solidFill>
              </a:rPr>
              <a:t>2020 ROE: 12%</a:t>
            </a:r>
          </a:p>
          <a:p>
            <a:pPr marL="285750" indent="-285750" algn="ctr">
              <a:spcBef>
                <a:spcPts val="0"/>
              </a:spcBef>
              <a:spcAft>
                <a:spcPts val="600"/>
              </a:spcAft>
            </a:pPr>
            <a:r>
              <a:rPr lang="en-US" altLang="zh-TW" b="1" dirty="0">
                <a:solidFill>
                  <a:schemeClr val="bg1"/>
                </a:solidFill>
              </a:rPr>
              <a:t>2020 Net cash: USD35m</a:t>
            </a:r>
            <a:endParaRPr lang="en-US" altLang="zh-TW" sz="1200" b="1" dirty="0">
              <a:solidFill>
                <a:schemeClr val="bg1"/>
              </a:solidFill>
            </a:endParaRPr>
          </a:p>
          <a:p>
            <a:pPr marL="285750" indent="-285750" algn="ctr">
              <a:spcBef>
                <a:spcPts val="0"/>
              </a:spcBef>
              <a:spcAft>
                <a:spcPts val="600"/>
              </a:spcAft>
            </a:pPr>
            <a:r>
              <a:rPr lang="en-US" altLang="zh-TW" b="1" dirty="0">
                <a:solidFill>
                  <a:schemeClr val="bg1"/>
                </a:solidFill>
              </a:rPr>
              <a:t>Net cash to equity: 46%</a:t>
            </a:r>
          </a:p>
        </p:txBody>
      </p:sp>
      <p:sp>
        <p:nvSpPr>
          <p:cNvPr id="27" name="文字方塊 3">
            <a:extLst>
              <a:ext uri="{FF2B5EF4-FFF2-40B4-BE49-F238E27FC236}">
                <a16:creationId xmlns:a16="http://schemas.microsoft.com/office/drawing/2014/main" id="{D0EAC809-4518-2C44-9EAC-44E7CEEB0EF7}"/>
              </a:ext>
            </a:extLst>
          </p:cNvPr>
          <p:cNvSpPr txBox="1"/>
          <p:nvPr/>
        </p:nvSpPr>
        <p:spPr>
          <a:xfrm>
            <a:off x="6085264" y="5953120"/>
            <a:ext cx="3116404" cy="1015663"/>
          </a:xfrm>
          <a:prstGeom prst="rect">
            <a:avLst/>
          </a:prstGeom>
          <a:noFill/>
        </p:spPr>
        <p:txBody>
          <a:bodyPr wrap="square" rtlCol="0">
            <a:spAutoFit/>
          </a:bodyPr>
          <a:lstStyle/>
          <a:p>
            <a:pPr algn="ctr"/>
            <a:r>
              <a:rPr kumimoji="1" lang="en-US" altLang="zh-TW" sz="2400" b="1" dirty="0">
                <a:solidFill>
                  <a:schemeClr val="bg1"/>
                </a:solidFill>
              </a:rPr>
              <a:t>50+ </a:t>
            </a:r>
            <a:r>
              <a:rPr kumimoji="1" lang="en-US" altLang="zh-TW" b="1" dirty="0">
                <a:solidFill>
                  <a:schemeClr val="bg1"/>
                </a:solidFill>
              </a:rPr>
              <a:t>Distribution Channels</a:t>
            </a:r>
          </a:p>
          <a:p>
            <a:pPr algn="ctr"/>
            <a:r>
              <a:rPr kumimoji="1" lang="en-US" altLang="zh-TW" b="1" dirty="0">
                <a:solidFill>
                  <a:schemeClr val="bg1"/>
                </a:solidFill>
              </a:rPr>
              <a:t>(ODM,</a:t>
            </a:r>
            <a:r>
              <a:rPr kumimoji="1" lang="zh-TW" altLang="en-US" b="1" dirty="0">
                <a:solidFill>
                  <a:schemeClr val="bg1"/>
                </a:solidFill>
              </a:rPr>
              <a:t> </a:t>
            </a:r>
            <a:r>
              <a:rPr kumimoji="1" lang="en-US" altLang="zh-TW" b="1" dirty="0">
                <a:solidFill>
                  <a:schemeClr val="bg1"/>
                </a:solidFill>
              </a:rPr>
              <a:t>OEM,</a:t>
            </a:r>
            <a:r>
              <a:rPr kumimoji="1" lang="zh-TW" altLang="en-US" b="1" dirty="0">
                <a:solidFill>
                  <a:schemeClr val="bg1"/>
                </a:solidFill>
              </a:rPr>
              <a:t> </a:t>
            </a:r>
            <a:r>
              <a:rPr kumimoji="1" lang="en-US" altLang="zh-TW" b="1" dirty="0">
                <a:solidFill>
                  <a:schemeClr val="bg1"/>
                </a:solidFill>
              </a:rPr>
              <a:t>Direct,</a:t>
            </a:r>
            <a:r>
              <a:rPr kumimoji="1" lang="zh-TW" altLang="en-US" b="1" dirty="0">
                <a:solidFill>
                  <a:schemeClr val="bg1"/>
                </a:solidFill>
              </a:rPr>
              <a:t> </a:t>
            </a:r>
            <a:r>
              <a:rPr kumimoji="1" lang="en-US" altLang="zh-TW" b="1" dirty="0">
                <a:solidFill>
                  <a:schemeClr val="bg1"/>
                </a:solidFill>
              </a:rPr>
              <a:t>SI)</a:t>
            </a:r>
          </a:p>
          <a:p>
            <a:pPr algn="ctr"/>
            <a:endParaRPr kumimoji="1" lang="en-US" altLang="zh-TW" b="1" dirty="0">
              <a:solidFill>
                <a:schemeClr val="bg1"/>
              </a:solidFill>
            </a:endParaRPr>
          </a:p>
        </p:txBody>
      </p:sp>
      <p:sp>
        <p:nvSpPr>
          <p:cNvPr id="9" name="Rectangle 8">
            <a:extLst>
              <a:ext uri="{FF2B5EF4-FFF2-40B4-BE49-F238E27FC236}">
                <a16:creationId xmlns:a16="http://schemas.microsoft.com/office/drawing/2014/main" id="{E0CB616B-3801-E944-9F67-E4A2B15CEBA9}"/>
              </a:ext>
            </a:extLst>
          </p:cNvPr>
          <p:cNvSpPr/>
          <p:nvPr/>
        </p:nvSpPr>
        <p:spPr>
          <a:xfrm>
            <a:off x="9216297" y="5793588"/>
            <a:ext cx="2975704" cy="1107996"/>
          </a:xfrm>
          <a:prstGeom prst="rect">
            <a:avLst/>
          </a:prstGeom>
        </p:spPr>
        <p:txBody>
          <a:bodyPr wrap="square">
            <a:spAutoFit/>
          </a:bodyPr>
          <a:lstStyle/>
          <a:p>
            <a:pPr algn="ctr"/>
            <a:r>
              <a:rPr kumimoji="1" lang="en-US" altLang="zh-TW" sz="2400" b="1" dirty="0">
                <a:solidFill>
                  <a:schemeClr val="bg1"/>
                </a:solidFill>
              </a:rPr>
              <a:t>400+ </a:t>
            </a:r>
            <a:r>
              <a:rPr kumimoji="1" lang="en-US" altLang="zh-TW" b="1" dirty="0">
                <a:solidFill>
                  <a:schemeClr val="bg1"/>
                </a:solidFill>
              </a:rPr>
              <a:t>Employees Worldwide</a:t>
            </a:r>
          </a:p>
          <a:p>
            <a:pPr algn="ctr"/>
            <a:r>
              <a:rPr kumimoji="1" lang="en-US" altLang="zh-TW" sz="2400" b="1" dirty="0">
                <a:solidFill>
                  <a:schemeClr val="bg1"/>
                </a:solidFill>
              </a:rPr>
              <a:t>150+ </a:t>
            </a:r>
            <a:r>
              <a:rPr kumimoji="1" lang="en-US" altLang="zh-TW" b="1" dirty="0">
                <a:solidFill>
                  <a:schemeClr val="bg1"/>
                </a:solidFill>
              </a:rPr>
              <a:t>R&amp;D Engineers</a:t>
            </a:r>
          </a:p>
        </p:txBody>
      </p:sp>
      <p:cxnSp>
        <p:nvCxnSpPr>
          <p:cNvPr id="28" name="直線接點 13">
            <a:extLst>
              <a:ext uri="{FF2B5EF4-FFF2-40B4-BE49-F238E27FC236}">
                <a16:creationId xmlns:a16="http://schemas.microsoft.com/office/drawing/2014/main" id="{BAF42FE8-EEDB-424B-AAF8-1A24C15C04A5}"/>
              </a:ext>
            </a:extLst>
          </p:cNvPr>
          <p:cNvCxnSpPr>
            <a:cxnSpLocks/>
          </p:cNvCxnSpPr>
          <p:nvPr/>
        </p:nvCxnSpPr>
        <p:spPr>
          <a:xfrm>
            <a:off x="0" y="4818442"/>
            <a:ext cx="12241951"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cxnSp>
        <p:nvCxnSpPr>
          <p:cNvPr id="20" name="直線接點 13">
            <a:extLst>
              <a:ext uri="{FF2B5EF4-FFF2-40B4-BE49-F238E27FC236}">
                <a16:creationId xmlns:a16="http://schemas.microsoft.com/office/drawing/2014/main" id="{844F6DD2-F373-B240-9486-8976CDD43D03}"/>
              </a:ext>
            </a:extLst>
          </p:cNvPr>
          <p:cNvCxnSpPr>
            <a:cxnSpLocks/>
          </p:cNvCxnSpPr>
          <p:nvPr/>
        </p:nvCxnSpPr>
        <p:spPr>
          <a:xfrm>
            <a:off x="3050797" y="4803565"/>
            <a:ext cx="0" cy="2054435"/>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cxnSp>
        <p:nvCxnSpPr>
          <p:cNvPr id="29" name="直線接點 13">
            <a:extLst>
              <a:ext uri="{FF2B5EF4-FFF2-40B4-BE49-F238E27FC236}">
                <a16:creationId xmlns:a16="http://schemas.microsoft.com/office/drawing/2014/main" id="{0C085DA1-BFE8-3A4E-A6E0-9FA4280C9F22}"/>
              </a:ext>
            </a:extLst>
          </p:cNvPr>
          <p:cNvCxnSpPr>
            <a:cxnSpLocks/>
          </p:cNvCxnSpPr>
          <p:nvPr/>
        </p:nvCxnSpPr>
        <p:spPr>
          <a:xfrm>
            <a:off x="6065257" y="4811003"/>
            <a:ext cx="0" cy="2054435"/>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cxnSp>
        <p:nvCxnSpPr>
          <p:cNvPr id="30" name="直線接點 13">
            <a:extLst>
              <a:ext uri="{FF2B5EF4-FFF2-40B4-BE49-F238E27FC236}">
                <a16:creationId xmlns:a16="http://schemas.microsoft.com/office/drawing/2014/main" id="{234DC071-6C5E-F04E-9A37-3384AC451392}"/>
              </a:ext>
            </a:extLst>
          </p:cNvPr>
          <p:cNvCxnSpPr>
            <a:cxnSpLocks/>
          </p:cNvCxnSpPr>
          <p:nvPr/>
        </p:nvCxnSpPr>
        <p:spPr>
          <a:xfrm>
            <a:off x="9216297" y="4847149"/>
            <a:ext cx="0" cy="2002104"/>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69681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3">
            <a:extLst>
              <a:ext uri="{FF2B5EF4-FFF2-40B4-BE49-F238E27FC236}">
                <a16:creationId xmlns:a16="http://schemas.microsoft.com/office/drawing/2014/main" id="{E56FEC21-FE7B-7840-AC75-B68D6640CC3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矩形 3">
            <a:extLst>
              <a:ext uri="{FF2B5EF4-FFF2-40B4-BE49-F238E27FC236}">
                <a16:creationId xmlns:a16="http://schemas.microsoft.com/office/drawing/2014/main" id="{06DC1E1E-4E50-3643-A0D9-DEAD848191A2}"/>
              </a:ext>
            </a:extLst>
          </p:cNvPr>
          <p:cNvSpPr/>
          <p:nvPr/>
        </p:nvSpPr>
        <p:spPr>
          <a:xfrm>
            <a:off x="0" y="0"/>
            <a:ext cx="12192000" cy="6858000"/>
          </a:xfrm>
          <a:prstGeom prst="rect">
            <a:avLst/>
          </a:prstGeom>
          <a:solidFill>
            <a:schemeClr val="tx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sp>
        <p:nvSpPr>
          <p:cNvPr id="9" name="文字方塊 8">
            <a:extLst>
              <a:ext uri="{FF2B5EF4-FFF2-40B4-BE49-F238E27FC236}">
                <a16:creationId xmlns:a16="http://schemas.microsoft.com/office/drawing/2014/main" id="{B1878673-30E2-4E81-A29D-6CFDD2DDFD3F}"/>
              </a:ext>
            </a:extLst>
          </p:cNvPr>
          <p:cNvSpPr txBox="1"/>
          <p:nvPr/>
        </p:nvSpPr>
        <p:spPr>
          <a:xfrm>
            <a:off x="3657604" y="2358094"/>
            <a:ext cx="4969331" cy="2308324"/>
          </a:xfrm>
          <a:prstGeom prst="rect">
            <a:avLst/>
          </a:prstGeom>
          <a:noFill/>
        </p:spPr>
        <p:txBody>
          <a:bodyPr wrap="square">
            <a:spAutoFit/>
          </a:bodyPr>
          <a:lstStyle/>
          <a:p>
            <a:pPr algn="ctr"/>
            <a:r>
              <a:rPr lang="en-US" sz="4800" b="1" dirty="0">
                <a:solidFill>
                  <a:schemeClr val="bg1"/>
                </a:solidFill>
                <a:latin typeface="Calibri" panose="020F0502020204030204" pitchFamily="34" charset="0"/>
                <a:ea typeface="STFangsong" panose="02010600040101010101" pitchFamily="2" charset="-122"/>
                <a:cs typeface="Calibri" panose="020F0502020204030204" pitchFamily="34" charset="0"/>
              </a:rPr>
              <a:t>COMMITMENT</a:t>
            </a:r>
          </a:p>
          <a:p>
            <a:pPr algn="ctr"/>
            <a:r>
              <a:rPr lang="en-US" sz="4800" b="1" dirty="0">
                <a:solidFill>
                  <a:schemeClr val="bg1"/>
                </a:solidFill>
                <a:latin typeface="Calibri" panose="020F0502020204030204" pitchFamily="34" charset="0"/>
                <a:ea typeface="STFangsong" panose="02010600040101010101" pitchFamily="2" charset="-122"/>
                <a:cs typeface="Calibri" panose="020F0502020204030204" pitchFamily="34" charset="0"/>
              </a:rPr>
              <a:t>TO</a:t>
            </a:r>
          </a:p>
          <a:p>
            <a:pPr algn="ctr"/>
            <a:r>
              <a:rPr lang="en-US" sz="4800" b="1" dirty="0">
                <a:solidFill>
                  <a:schemeClr val="bg1"/>
                </a:solidFill>
                <a:latin typeface="Calibri" panose="020F0502020204030204" pitchFamily="34" charset="0"/>
                <a:ea typeface="STFangsong" panose="02010600040101010101" pitchFamily="2" charset="-122"/>
                <a:cs typeface="Calibri" panose="020F0502020204030204" pitchFamily="34" charset="0"/>
              </a:rPr>
              <a:t>SUSTAINABILITY</a:t>
            </a:r>
          </a:p>
        </p:txBody>
      </p:sp>
      <p:sp>
        <p:nvSpPr>
          <p:cNvPr id="2" name="矩形 1">
            <a:extLst>
              <a:ext uri="{FF2B5EF4-FFF2-40B4-BE49-F238E27FC236}">
                <a16:creationId xmlns:a16="http://schemas.microsoft.com/office/drawing/2014/main" id="{B1C8A4AA-91CE-2844-BF12-0414238D4F12}"/>
              </a:ext>
            </a:extLst>
          </p:cNvPr>
          <p:cNvSpPr/>
          <p:nvPr/>
        </p:nvSpPr>
        <p:spPr>
          <a:xfrm>
            <a:off x="3905002" y="1311043"/>
            <a:ext cx="4450080" cy="4655732"/>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solidFill>
                <a:schemeClr val="bg1"/>
              </a:solidFill>
            </a:endParaRPr>
          </a:p>
        </p:txBody>
      </p:sp>
      <p:pic>
        <p:nvPicPr>
          <p:cNvPr id="15" name="圖片 15">
            <a:extLst>
              <a:ext uri="{FF2B5EF4-FFF2-40B4-BE49-F238E27FC236}">
                <a16:creationId xmlns:a16="http://schemas.microsoft.com/office/drawing/2014/main" id="{51B49B9B-E099-4444-A516-2C154CB9537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711688" y="5966775"/>
            <a:ext cx="2300525" cy="718552"/>
          </a:xfrm>
          <a:prstGeom prst="rect">
            <a:avLst/>
          </a:prstGeom>
        </p:spPr>
      </p:pic>
    </p:spTree>
    <p:extLst>
      <p:ext uri="{BB962C8B-B14F-4D97-AF65-F5344CB8AC3E}">
        <p14:creationId xmlns:p14="http://schemas.microsoft.com/office/powerpoint/2010/main" val="42909806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線接點 61">
            <a:extLst>
              <a:ext uri="{FF2B5EF4-FFF2-40B4-BE49-F238E27FC236}">
                <a16:creationId xmlns:a16="http://schemas.microsoft.com/office/drawing/2014/main" id="{DB8ADA42-E276-7E4F-8460-9BF45C15942F}"/>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5" name="標題 1">
            <a:extLst>
              <a:ext uri="{FF2B5EF4-FFF2-40B4-BE49-F238E27FC236}">
                <a16:creationId xmlns:a16="http://schemas.microsoft.com/office/drawing/2014/main" id="{1CFBC9A5-093B-494A-B5BB-FE164B25A207}"/>
              </a:ext>
            </a:extLst>
          </p:cNvPr>
          <p:cNvSpPr>
            <a:spLocks noGrp="1"/>
          </p:cNvSpPr>
          <p:nvPr>
            <p:ph type="title"/>
          </p:nvPr>
        </p:nvSpPr>
        <p:spPr>
          <a:xfrm>
            <a:off x="174789" y="309800"/>
            <a:ext cx="12192000" cy="459334"/>
          </a:xfrm>
        </p:spPr>
        <p:txBody>
          <a:bodyPr>
            <a:noAutofit/>
          </a:bodyPr>
          <a:lstStyle/>
          <a:p>
            <a:r>
              <a:rPr kumimoji="1" lang="en-US" altLang="zh-TW" sz="3200" b="1" dirty="0">
                <a:latin typeface="Calibri" panose="020F0502020204030204" pitchFamily="34" charset="0"/>
                <a:ea typeface="STFangsong" panose="02010600040101010101" pitchFamily="2" charset="-122"/>
                <a:cs typeface="Calibri" panose="020F0502020204030204" pitchFamily="34" charset="0"/>
              </a:rPr>
              <a:t>Continued ESG Efforts</a:t>
            </a:r>
            <a:endParaRPr kumimoji="1" lang="zh-TW" altLang="en-US" sz="3200" b="1" dirty="0">
              <a:latin typeface="Calibri" panose="020F0502020204030204" pitchFamily="34" charset="0"/>
              <a:ea typeface="STFangsong" panose="02010600040101010101" pitchFamily="2" charset="-122"/>
              <a:cs typeface="Calibri" panose="020F0502020204030204" pitchFamily="34" charset="0"/>
            </a:endParaRPr>
          </a:p>
        </p:txBody>
      </p:sp>
      <p:sp>
        <p:nvSpPr>
          <p:cNvPr id="15" name="TextBox 14">
            <a:extLst>
              <a:ext uri="{FF2B5EF4-FFF2-40B4-BE49-F238E27FC236}">
                <a16:creationId xmlns:a16="http://schemas.microsoft.com/office/drawing/2014/main" id="{54A37D71-6FAC-8B4C-A700-822605F93C56}"/>
              </a:ext>
            </a:extLst>
          </p:cNvPr>
          <p:cNvSpPr txBox="1"/>
          <p:nvPr/>
        </p:nvSpPr>
        <p:spPr>
          <a:xfrm>
            <a:off x="139338" y="2972481"/>
            <a:ext cx="3870761" cy="1138773"/>
          </a:xfrm>
          <a:prstGeom prst="rect">
            <a:avLst/>
          </a:prstGeom>
          <a:noFill/>
        </p:spPr>
        <p:txBody>
          <a:bodyPr wrap="square" rtlCol="0">
            <a:spAutoFit/>
          </a:bodyPr>
          <a:lstStyle/>
          <a:p>
            <a:pPr lvl="1">
              <a:spcBef>
                <a:spcPts val="600"/>
              </a:spcBef>
            </a:pPr>
            <a:r>
              <a:rPr lang="en-US" sz="1600" b="1" u="sng" dirty="0">
                <a:latin typeface="Calibri" panose="020F0502020204030204" pitchFamily="34" charset="0"/>
                <a:ea typeface="Microsoft JhengHei" panose="020B0604030504040204" pitchFamily="34" charset="-120"/>
                <a:cs typeface="Calibri" panose="020F0502020204030204" pitchFamily="34" charset="0"/>
              </a:rPr>
              <a:t>Supply Chain Management:</a:t>
            </a:r>
          </a:p>
          <a:p>
            <a:pPr marL="285750" indent="-285750">
              <a:spcBef>
                <a:spcPts val="600"/>
              </a:spcBef>
              <a:buFont typeface="Arial" panose="020B0604020202020204" pitchFamily="34" charset="0"/>
              <a:buChar char="•"/>
            </a:pPr>
            <a:r>
              <a:rPr lang="en-US" sz="1400" dirty="0">
                <a:latin typeface="Calibri" panose="020F0502020204030204" pitchFamily="34" charset="0"/>
                <a:ea typeface="Microsoft JhengHei" panose="020B0604030504040204" pitchFamily="34" charset="-120"/>
                <a:cs typeface="Calibri" panose="020F0502020204030204" pitchFamily="34" charset="0"/>
              </a:rPr>
              <a:t>Supplier evaluation system implemented</a:t>
            </a:r>
          </a:p>
          <a:p>
            <a:pPr marL="285750" indent="-285750">
              <a:spcBef>
                <a:spcPts val="600"/>
              </a:spcBef>
              <a:buFont typeface="Arial" panose="020B0604020202020204" pitchFamily="34" charset="0"/>
              <a:buChar char="•"/>
            </a:pPr>
            <a:r>
              <a:rPr lang="en-US" sz="1400" dirty="0">
                <a:latin typeface="Calibri" panose="020F0502020204030204" pitchFamily="34" charset="0"/>
                <a:ea typeface="Microsoft JhengHei" panose="020B0604030504040204" pitchFamily="34" charset="-120"/>
                <a:cs typeface="Calibri" panose="020F0502020204030204" pitchFamily="34" charset="0"/>
              </a:rPr>
              <a:t>Follow the Code of Conduct of the Responsible Business Alliance (RBA)  </a:t>
            </a:r>
          </a:p>
        </p:txBody>
      </p:sp>
      <p:sp>
        <p:nvSpPr>
          <p:cNvPr id="20" name="TextBox 19">
            <a:extLst>
              <a:ext uri="{FF2B5EF4-FFF2-40B4-BE49-F238E27FC236}">
                <a16:creationId xmlns:a16="http://schemas.microsoft.com/office/drawing/2014/main" id="{AA04586E-C327-AE44-A0D9-F6D4D2F791CF}"/>
              </a:ext>
            </a:extLst>
          </p:cNvPr>
          <p:cNvSpPr txBox="1"/>
          <p:nvPr/>
        </p:nvSpPr>
        <p:spPr>
          <a:xfrm>
            <a:off x="165118" y="1027143"/>
            <a:ext cx="3844982" cy="1646605"/>
          </a:xfrm>
          <a:prstGeom prst="rect">
            <a:avLst/>
          </a:prstGeom>
          <a:noFill/>
        </p:spPr>
        <p:txBody>
          <a:bodyPr wrap="square" rtlCol="0">
            <a:spAutoFit/>
          </a:bodyPr>
          <a:lstStyle/>
          <a:p>
            <a:pPr lvl="1">
              <a:spcBef>
                <a:spcPts val="600"/>
              </a:spcBef>
            </a:pPr>
            <a:r>
              <a:rPr lang="en-US" sz="1600" b="1" u="sng" dirty="0">
                <a:latin typeface="Calibri" panose="020F0502020204030204" pitchFamily="34" charset="0"/>
                <a:ea typeface="Microsoft JhengHei" panose="020B0604030504040204" pitchFamily="34" charset="-120"/>
                <a:cs typeface="Calibri" panose="020F0502020204030204" pitchFamily="34" charset="0"/>
              </a:rPr>
              <a:t>Materials Sourcing:</a:t>
            </a:r>
          </a:p>
          <a:p>
            <a:pPr marL="285750" indent="-285750">
              <a:spcBef>
                <a:spcPts val="600"/>
              </a:spcBef>
              <a:buFont typeface="Arial" panose="020B0604020202020204" pitchFamily="34" charset="0"/>
              <a:buChar char="•"/>
            </a:pPr>
            <a:r>
              <a:rPr lang="en-US" sz="1400" dirty="0">
                <a:latin typeface="Calibri" panose="020F0502020204030204" pitchFamily="34" charset="0"/>
                <a:ea typeface="Microsoft JhengHei" panose="020B0604030504040204" pitchFamily="34" charset="-120"/>
                <a:cs typeface="Calibri" panose="020F0502020204030204" pitchFamily="34" charset="0"/>
              </a:rPr>
              <a:t>Adopted IECQ/QC 080000:2017 Hazardous Substance Management System</a:t>
            </a:r>
          </a:p>
          <a:p>
            <a:pPr marL="285750" indent="-285750">
              <a:spcBef>
                <a:spcPts val="600"/>
              </a:spcBef>
              <a:buFont typeface="Arial" panose="020B0604020202020204" pitchFamily="34" charset="0"/>
              <a:buChar char="•"/>
            </a:pPr>
            <a:r>
              <a:rPr lang="en-US" sz="1400" dirty="0">
                <a:latin typeface="Calibri" panose="020F0502020204030204" pitchFamily="34" charset="0"/>
                <a:ea typeface="Microsoft JhengHei" panose="020B0604030504040204" pitchFamily="34" charset="-120"/>
                <a:cs typeface="Calibri" panose="020F0502020204030204" pitchFamily="34" charset="0"/>
              </a:rPr>
              <a:t>Comply with RoHS, REACH and regulations of SVHC</a:t>
            </a:r>
          </a:p>
          <a:p>
            <a:pPr marL="285750" indent="-285750">
              <a:spcBef>
                <a:spcPts val="600"/>
              </a:spcBef>
              <a:buFont typeface="Arial" panose="020B0604020202020204" pitchFamily="34" charset="0"/>
              <a:buChar char="•"/>
            </a:pPr>
            <a:r>
              <a:rPr lang="en-US" sz="1400" dirty="0">
                <a:latin typeface="Calibri" panose="020F0502020204030204" pitchFamily="34" charset="0"/>
                <a:ea typeface="Microsoft JhengHei" panose="020B0604030504040204" pitchFamily="34" charset="-120"/>
                <a:cs typeface="Calibri" panose="020F0502020204030204" pitchFamily="34" charset="0"/>
              </a:rPr>
              <a:t>Prohibit use of conflict materials</a:t>
            </a:r>
          </a:p>
        </p:txBody>
      </p:sp>
      <p:pic>
        <p:nvPicPr>
          <p:cNvPr id="13" name="Picture 12">
            <a:extLst>
              <a:ext uri="{FF2B5EF4-FFF2-40B4-BE49-F238E27FC236}">
                <a16:creationId xmlns:a16="http://schemas.microsoft.com/office/drawing/2014/main" id="{C6B59725-F228-CD4B-A6A6-3123CEF51EC2}"/>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155178" y="926427"/>
            <a:ext cx="468086" cy="468086"/>
          </a:xfrm>
          <a:prstGeom prst="rect">
            <a:avLst/>
          </a:prstGeom>
        </p:spPr>
      </p:pic>
      <p:pic>
        <p:nvPicPr>
          <p:cNvPr id="16" name="Picture 15">
            <a:extLst>
              <a:ext uri="{FF2B5EF4-FFF2-40B4-BE49-F238E27FC236}">
                <a16:creationId xmlns:a16="http://schemas.microsoft.com/office/drawing/2014/main" id="{8F533145-AD97-9740-A4DA-5027C3B75B19}"/>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4392" y="2820144"/>
            <a:ext cx="501789" cy="501789"/>
          </a:xfrm>
          <a:prstGeom prst="rect">
            <a:avLst/>
          </a:prstGeom>
        </p:spPr>
      </p:pic>
      <p:grpSp>
        <p:nvGrpSpPr>
          <p:cNvPr id="14" name="Group 13">
            <a:extLst>
              <a:ext uri="{FF2B5EF4-FFF2-40B4-BE49-F238E27FC236}">
                <a16:creationId xmlns:a16="http://schemas.microsoft.com/office/drawing/2014/main" id="{8E62FF4B-4E5E-8F49-B3F5-E645F143C952}"/>
              </a:ext>
            </a:extLst>
          </p:cNvPr>
          <p:cNvGrpSpPr/>
          <p:nvPr/>
        </p:nvGrpSpPr>
        <p:grpSpPr>
          <a:xfrm>
            <a:off x="8042168" y="949534"/>
            <a:ext cx="4033225" cy="3293693"/>
            <a:chOff x="8899003" y="3264263"/>
            <a:chExt cx="4033225" cy="3293693"/>
          </a:xfrm>
        </p:grpSpPr>
        <p:graphicFrame>
          <p:nvGraphicFramePr>
            <p:cNvPr id="10" name="Chart 9">
              <a:extLst>
                <a:ext uri="{FF2B5EF4-FFF2-40B4-BE49-F238E27FC236}">
                  <a16:creationId xmlns:a16="http://schemas.microsoft.com/office/drawing/2014/main" id="{8AB997C2-2A75-E54B-A8E2-F377E02BE39B}"/>
                </a:ext>
              </a:extLst>
            </p:cNvPr>
            <p:cNvGraphicFramePr/>
            <p:nvPr/>
          </p:nvGraphicFramePr>
          <p:xfrm>
            <a:off x="8935104" y="4420931"/>
            <a:ext cx="3997124" cy="2137025"/>
          </p:xfrm>
          <a:graphic>
            <a:graphicData uri="http://schemas.openxmlformats.org/drawingml/2006/chart">
              <c:chart xmlns:c="http://schemas.openxmlformats.org/drawingml/2006/chart" xmlns:r="http://schemas.openxmlformats.org/officeDocument/2006/relationships" r:id="rId4"/>
            </a:graphicData>
          </a:graphic>
        </p:graphicFrame>
        <p:sp>
          <p:nvSpPr>
            <p:cNvPr id="12" name="TextBox 11">
              <a:extLst>
                <a:ext uri="{FF2B5EF4-FFF2-40B4-BE49-F238E27FC236}">
                  <a16:creationId xmlns:a16="http://schemas.microsoft.com/office/drawing/2014/main" id="{99D81C7A-91C7-F54C-B46F-0207C4CCD824}"/>
                </a:ext>
              </a:extLst>
            </p:cNvPr>
            <p:cNvSpPr txBox="1"/>
            <p:nvPr/>
          </p:nvSpPr>
          <p:spPr>
            <a:xfrm>
              <a:off x="8899003" y="3341872"/>
              <a:ext cx="4033225" cy="946413"/>
            </a:xfrm>
            <a:prstGeom prst="rect">
              <a:avLst/>
            </a:prstGeom>
            <a:noFill/>
          </p:spPr>
          <p:txBody>
            <a:bodyPr wrap="square" rtlCol="0">
              <a:spAutoFit/>
            </a:bodyPr>
            <a:lstStyle/>
            <a:p>
              <a:pPr lvl="1">
                <a:lnSpc>
                  <a:spcPts val="2080"/>
                </a:lnSpc>
                <a:spcBef>
                  <a:spcPts val="600"/>
                </a:spcBef>
                <a:spcAft>
                  <a:spcPts val="600"/>
                </a:spcAft>
              </a:pPr>
              <a:r>
                <a:rPr lang="en-US" sz="1600" b="1" u="sng" dirty="0">
                  <a:latin typeface="Calibri" panose="020F0502020204030204" pitchFamily="34" charset="0"/>
                  <a:ea typeface="Microsoft JhengHei" panose="020B0604030504040204" pitchFamily="34" charset="-120"/>
                  <a:cs typeface="Calibri" panose="020F0502020204030204" pitchFamily="34" charset="0"/>
                </a:rPr>
                <a:t>Employee Diversity:</a:t>
              </a:r>
            </a:p>
            <a:p>
              <a:pPr marL="285750" indent="-285750">
                <a:spcBef>
                  <a:spcPts val="600"/>
                </a:spcBef>
                <a:spcAft>
                  <a:spcPts val="600"/>
                </a:spcAft>
                <a:buFont typeface="Arial" panose="020B0604020202020204" pitchFamily="34" charset="0"/>
                <a:buChar char="•"/>
              </a:pPr>
              <a:r>
                <a:rPr lang="en-US" altLang="zh-TW" sz="1400" dirty="0">
                  <a:latin typeface="Calibri" panose="020F0502020204030204" pitchFamily="34" charset="0"/>
                  <a:ea typeface="Microsoft JhengHei" panose="020B0604030504040204" pitchFamily="34" charset="-120"/>
                  <a:cs typeface="Calibri" panose="020F0502020204030204" pitchFamily="34" charset="0"/>
                </a:rPr>
                <a:t>As of December 2019, the number of employees was 353, with 45% female staff members.</a:t>
              </a:r>
              <a:endParaRPr lang="zh-TW" altLang="en-US" sz="1400" dirty="0">
                <a:latin typeface="Calibri" panose="020F0502020204030204" pitchFamily="34" charset="0"/>
                <a:ea typeface="Microsoft JhengHei" panose="020B0604030504040204" pitchFamily="34" charset="-120"/>
                <a:cs typeface="Calibri" panose="020F0502020204030204" pitchFamily="34" charset="0"/>
              </a:endParaRPr>
            </a:p>
          </p:txBody>
        </p:sp>
        <p:pic>
          <p:nvPicPr>
            <p:cNvPr id="23" name="Picture 22">
              <a:extLst>
                <a:ext uri="{FF2B5EF4-FFF2-40B4-BE49-F238E27FC236}">
                  <a16:creationId xmlns:a16="http://schemas.microsoft.com/office/drawing/2014/main" id="{B47E37D9-BCA0-1143-99D6-6C2B0305B0FF}"/>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8935104" y="3264263"/>
              <a:ext cx="432000" cy="432000"/>
            </a:xfrm>
            <a:prstGeom prst="rect">
              <a:avLst/>
            </a:prstGeom>
          </p:spPr>
        </p:pic>
      </p:grpSp>
      <p:grpSp>
        <p:nvGrpSpPr>
          <p:cNvPr id="6" name="Group 5">
            <a:extLst>
              <a:ext uri="{FF2B5EF4-FFF2-40B4-BE49-F238E27FC236}">
                <a16:creationId xmlns:a16="http://schemas.microsoft.com/office/drawing/2014/main" id="{C5505BF1-296C-6544-B4F5-6F98A0B81B93}"/>
              </a:ext>
            </a:extLst>
          </p:cNvPr>
          <p:cNvGrpSpPr/>
          <p:nvPr/>
        </p:nvGrpSpPr>
        <p:grpSpPr>
          <a:xfrm>
            <a:off x="4010099" y="908935"/>
            <a:ext cx="3921737" cy="5824466"/>
            <a:chOff x="84518" y="2634563"/>
            <a:chExt cx="3921737" cy="5824466"/>
          </a:xfrm>
        </p:grpSpPr>
        <p:graphicFrame>
          <p:nvGraphicFramePr>
            <p:cNvPr id="3" name="Chart 2">
              <a:extLst>
                <a:ext uri="{FF2B5EF4-FFF2-40B4-BE49-F238E27FC236}">
                  <a16:creationId xmlns:a16="http://schemas.microsoft.com/office/drawing/2014/main" id="{27CBD433-3D40-834F-ADEE-7678E6555B7B}"/>
                </a:ext>
              </a:extLst>
            </p:cNvPr>
            <p:cNvGraphicFramePr/>
            <p:nvPr/>
          </p:nvGraphicFramePr>
          <p:xfrm>
            <a:off x="84519" y="4611651"/>
            <a:ext cx="3921736" cy="1818224"/>
          </p:xfrm>
          <a:graphic>
            <a:graphicData uri="http://schemas.openxmlformats.org/drawingml/2006/chart">
              <c:chart xmlns:c="http://schemas.openxmlformats.org/drawingml/2006/chart" xmlns:r="http://schemas.openxmlformats.org/officeDocument/2006/relationships" r:id="rId6"/>
            </a:graphicData>
          </a:graphic>
        </p:graphicFrame>
        <p:sp>
          <p:nvSpPr>
            <p:cNvPr id="2" name="Rectangle 1">
              <a:extLst>
                <a:ext uri="{FF2B5EF4-FFF2-40B4-BE49-F238E27FC236}">
                  <a16:creationId xmlns:a16="http://schemas.microsoft.com/office/drawing/2014/main" id="{8F07292B-4D9D-7849-8140-C1409155FF0B}"/>
                </a:ext>
              </a:extLst>
            </p:cNvPr>
            <p:cNvSpPr/>
            <p:nvPr/>
          </p:nvSpPr>
          <p:spPr>
            <a:xfrm>
              <a:off x="165118" y="2752771"/>
              <a:ext cx="3841137" cy="1569660"/>
            </a:xfrm>
            <a:prstGeom prst="rect">
              <a:avLst/>
            </a:prstGeom>
          </p:spPr>
          <p:txBody>
            <a:bodyPr wrap="square">
              <a:spAutoFit/>
            </a:bodyPr>
            <a:lstStyle/>
            <a:p>
              <a:pPr lvl="1">
                <a:spcBef>
                  <a:spcPts val="600"/>
                </a:spcBef>
              </a:pPr>
              <a:r>
                <a:rPr lang="en-US" sz="1600" b="1" u="sng" dirty="0">
                  <a:latin typeface="Calibri" panose="020F0502020204030204" pitchFamily="34" charset="0"/>
                  <a:ea typeface="Microsoft JhengHei" panose="020B0604030504040204" pitchFamily="34" charset="-120"/>
                  <a:cs typeface="Calibri" panose="020F0502020204030204" pitchFamily="34" charset="0"/>
                </a:rPr>
                <a:t>Green Manufacturing:</a:t>
              </a:r>
            </a:p>
            <a:p>
              <a:pPr marL="285750" indent="-285750">
                <a:spcBef>
                  <a:spcPts val="600"/>
                </a:spcBef>
                <a:buFont typeface="Arial" panose="020B0604020202020204" pitchFamily="34" charset="0"/>
                <a:buChar char="•"/>
              </a:pPr>
              <a:r>
                <a:rPr lang="en-US" sz="1400" dirty="0">
                  <a:latin typeface="Calibri" panose="020F0502020204030204" pitchFamily="34" charset="0"/>
                  <a:ea typeface="Microsoft JhengHei" panose="020B0604030504040204" pitchFamily="34" charset="-120"/>
                  <a:cs typeface="Calibri" panose="020F0502020204030204" pitchFamily="34" charset="0"/>
                </a:rPr>
                <a:t>Adopt ISO 14001:2015 Environmental Management System Certification and ISO 14064 Greenhouse Gas Inventory</a:t>
              </a:r>
            </a:p>
            <a:p>
              <a:pPr marL="285750" indent="-285750">
                <a:spcBef>
                  <a:spcPts val="600"/>
                </a:spcBef>
                <a:buFont typeface="Arial" panose="020B0604020202020204" pitchFamily="34" charset="0"/>
                <a:buChar char="•"/>
              </a:pPr>
              <a:r>
                <a:rPr lang="en-US" sz="1400" dirty="0">
                  <a:latin typeface="Calibri" panose="020F0502020204030204" pitchFamily="34" charset="0"/>
                  <a:ea typeface="Microsoft JhengHei" panose="020B0604030504040204" pitchFamily="34" charset="-120"/>
                  <a:cs typeface="Calibri" panose="020F0502020204030204" pitchFamily="34" charset="0"/>
                </a:rPr>
                <a:t>CO2 emission intensity has decreased 16.28% in 2019 compared to the base year in 2016.</a:t>
              </a:r>
            </a:p>
          </p:txBody>
        </p:sp>
        <p:pic>
          <p:nvPicPr>
            <p:cNvPr id="25" name="Picture 24">
              <a:extLst>
                <a:ext uri="{FF2B5EF4-FFF2-40B4-BE49-F238E27FC236}">
                  <a16:creationId xmlns:a16="http://schemas.microsoft.com/office/drawing/2014/main" id="{B4834418-6F57-224E-8BCD-867358EC6ED8}"/>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65118" y="2634563"/>
              <a:ext cx="468000" cy="468000"/>
            </a:xfrm>
            <a:prstGeom prst="rect">
              <a:avLst/>
            </a:prstGeom>
          </p:spPr>
        </p:pic>
        <p:graphicFrame>
          <p:nvGraphicFramePr>
            <p:cNvPr id="26" name="Chart 25">
              <a:extLst>
                <a:ext uri="{FF2B5EF4-FFF2-40B4-BE49-F238E27FC236}">
                  <a16:creationId xmlns:a16="http://schemas.microsoft.com/office/drawing/2014/main" id="{204A32FE-4776-8741-AB5D-706DFA6CA238}"/>
                </a:ext>
              </a:extLst>
            </p:cNvPr>
            <p:cNvGraphicFramePr/>
            <p:nvPr/>
          </p:nvGraphicFramePr>
          <p:xfrm>
            <a:off x="84518" y="6548083"/>
            <a:ext cx="3921737" cy="1910946"/>
          </p:xfrm>
          <a:graphic>
            <a:graphicData uri="http://schemas.openxmlformats.org/drawingml/2006/chart">
              <c:chart xmlns:c="http://schemas.openxmlformats.org/drawingml/2006/chart" xmlns:r="http://schemas.openxmlformats.org/officeDocument/2006/relationships" r:id="rId8"/>
            </a:graphicData>
          </a:graphic>
        </p:graphicFrame>
      </p:grpSp>
      <p:sp>
        <p:nvSpPr>
          <p:cNvPr id="35" name="TextBox 34">
            <a:extLst>
              <a:ext uri="{FF2B5EF4-FFF2-40B4-BE49-F238E27FC236}">
                <a16:creationId xmlns:a16="http://schemas.microsoft.com/office/drawing/2014/main" id="{370CE65F-39D1-974C-9A81-F8E82EE5F6D8}"/>
              </a:ext>
            </a:extLst>
          </p:cNvPr>
          <p:cNvSpPr txBox="1"/>
          <p:nvPr/>
        </p:nvSpPr>
        <p:spPr>
          <a:xfrm>
            <a:off x="122032" y="4702902"/>
            <a:ext cx="3888068" cy="1785104"/>
          </a:xfrm>
          <a:prstGeom prst="rect">
            <a:avLst/>
          </a:prstGeom>
          <a:noFill/>
        </p:spPr>
        <p:txBody>
          <a:bodyPr wrap="square" rtlCol="0">
            <a:spAutoFit/>
          </a:bodyPr>
          <a:lstStyle/>
          <a:p>
            <a:pPr lvl="1">
              <a:spcBef>
                <a:spcPts val="600"/>
              </a:spcBef>
            </a:pPr>
            <a:r>
              <a:rPr lang="en-US" sz="1600" b="1" u="sng" dirty="0">
                <a:latin typeface="Calibri" panose="020F0502020204030204" pitchFamily="34" charset="0"/>
                <a:ea typeface="Microsoft JhengHei" panose="020B0604030504040204" pitchFamily="34" charset="-120"/>
                <a:cs typeface="Calibri" panose="020F0502020204030204" pitchFamily="34" charset="0"/>
              </a:rPr>
              <a:t>Customer Privacy Protection:</a:t>
            </a:r>
          </a:p>
          <a:p>
            <a:pPr marL="285750" indent="-285750">
              <a:spcBef>
                <a:spcPts val="600"/>
              </a:spcBef>
              <a:buFont typeface="Arial" panose="020B0604020202020204" pitchFamily="34" charset="0"/>
              <a:buChar char="•"/>
            </a:pPr>
            <a:r>
              <a:rPr lang="en-US" sz="1400" dirty="0">
                <a:latin typeface="Calibri" panose="020F0502020204030204" pitchFamily="34" charset="0"/>
                <a:ea typeface="Microsoft JhengHei" panose="020B0604030504040204" pitchFamily="34" charset="-120"/>
                <a:cs typeface="Calibri" panose="020F0502020204030204" pitchFamily="34" charset="0"/>
              </a:rPr>
              <a:t>Regularly conduct annual customer satisfaction surveys to ensure that we judiciously incorporate feedback and maintain strong relationships.</a:t>
            </a:r>
          </a:p>
          <a:p>
            <a:pPr marL="285750" indent="-285750">
              <a:spcBef>
                <a:spcPts val="600"/>
              </a:spcBef>
              <a:buFont typeface="Arial" panose="020B0604020202020204" pitchFamily="34" charset="0"/>
              <a:buChar char="•"/>
            </a:pPr>
            <a:r>
              <a:rPr lang="en-US" sz="1400" dirty="0">
                <a:latin typeface="Calibri" panose="020F0502020204030204" pitchFamily="34" charset="0"/>
                <a:ea typeface="Microsoft JhengHei" panose="020B0604030504040204" pitchFamily="34" charset="-120"/>
                <a:cs typeface="Calibri" panose="020F0502020204030204" pitchFamily="34" charset="0"/>
              </a:rPr>
              <a:t>Vigilant in protecting customer privacy and customer information.</a:t>
            </a:r>
          </a:p>
        </p:txBody>
      </p:sp>
      <p:pic>
        <p:nvPicPr>
          <p:cNvPr id="11" name="Picture 10">
            <a:extLst>
              <a:ext uri="{FF2B5EF4-FFF2-40B4-BE49-F238E27FC236}">
                <a16:creationId xmlns:a16="http://schemas.microsoft.com/office/drawing/2014/main" id="{4546E276-F5C6-844E-B02E-BDD203BB3B7B}"/>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165117" y="4574289"/>
            <a:ext cx="441064" cy="441064"/>
          </a:xfrm>
          <a:prstGeom prst="rect">
            <a:avLst/>
          </a:prstGeom>
        </p:spPr>
      </p:pic>
      <p:sp>
        <p:nvSpPr>
          <p:cNvPr id="41" name="TextBox 40">
            <a:extLst>
              <a:ext uri="{FF2B5EF4-FFF2-40B4-BE49-F238E27FC236}">
                <a16:creationId xmlns:a16="http://schemas.microsoft.com/office/drawing/2014/main" id="{B0D7D43B-2329-8A4E-9164-92E3A867D51E}"/>
              </a:ext>
            </a:extLst>
          </p:cNvPr>
          <p:cNvSpPr txBox="1"/>
          <p:nvPr/>
        </p:nvSpPr>
        <p:spPr>
          <a:xfrm>
            <a:off x="8060218" y="4525930"/>
            <a:ext cx="4033225" cy="1746632"/>
          </a:xfrm>
          <a:prstGeom prst="rect">
            <a:avLst/>
          </a:prstGeom>
          <a:noFill/>
        </p:spPr>
        <p:txBody>
          <a:bodyPr wrap="square" rtlCol="0">
            <a:spAutoFit/>
          </a:bodyPr>
          <a:lstStyle/>
          <a:p>
            <a:pPr lvl="1">
              <a:lnSpc>
                <a:spcPts val="2080"/>
              </a:lnSpc>
              <a:spcBef>
                <a:spcPts val="600"/>
              </a:spcBef>
              <a:spcAft>
                <a:spcPts val="600"/>
              </a:spcAft>
            </a:pPr>
            <a:r>
              <a:rPr lang="en-US" altLang="zh-TW" sz="1600" b="1" u="sng" dirty="0">
                <a:latin typeface="Calibri" panose="020F0502020204030204" pitchFamily="34" charset="0"/>
                <a:ea typeface="Microsoft JhengHei" panose="020B0604030504040204" pitchFamily="34" charset="-120"/>
                <a:cs typeface="Calibri" panose="020F0502020204030204" pitchFamily="34" charset="0"/>
              </a:rPr>
              <a:t>Employee Health &amp; Safety:</a:t>
            </a:r>
          </a:p>
          <a:p>
            <a:pPr marL="285750" indent="-285750">
              <a:spcBef>
                <a:spcPts val="600"/>
              </a:spcBef>
              <a:spcAft>
                <a:spcPts val="600"/>
              </a:spcAft>
              <a:buFont typeface="Arial" panose="020B0604020202020204" pitchFamily="34" charset="0"/>
              <a:buChar char="•"/>
            </a:pPr>
            <a:r>
              <a:rPr lang="en-US" altLang="zh-TW" sz="1400" dirty="0">
                <a:latin typeface="Calibri" panose="020F0502020204030204" pitchFamily="34" charset="0"/>
                <a:ea typeface="Microsoft JhengHei" panose="020B0604030504040204" pitchFamily="34" charset="-120"/>
                <a:cs typeface="Calibri" panose="020F0502020204030204" pitchFamily="34" charset="0"/>
              </a:rPr>
              <a:t>Occupational health and safety committee consists of 10 members, 6 of which are workforce representatives.</a:t>
            </a:r>
          </a:p>
          <a:p>
            <a:pPr marL="285750" indent="-285750">
              <a:spcBef>
                <a:spcPts val="600"/>
              </a:spcBef>
              <a:spcAft>
                <a:spcPts val="600"/>
              </a:spcAft>
              <a:buFont typeface="Arial" panose="020B0604020202020204" pitchFamily="34" charset="0"/>
              <a:buChar char="•"/>
            </a:pPr>
            <a:r>
              <a:rPr lang="en-US" altLang="zh-TW" sz="1400" dirty="0">
                <a:latin typeface="Calibri" panose="020F0502020204030204" pitchFamily="34" charset="0"/>
                <a:ea typeface="Microsoft JhengHei" panose="020B0604030504040204" pitchFamily="34" charset="-120"/>
                <a:cs typeface="Calibri" panose="020F0502020204030204" pitchFamily="34" charset="0"/>
              </a:rPr>
              <a:t>No fatal occupational accidents in 2019, and only two minor incidents. </a:t>
            </a:r>
            <a:endParaRPr lang="zh-TW" altLang="en-US" sz="1400" dirty="0">
              <a:latin typeface="Calibri" panose="020F0502020204030204" pitchFamily="34" charset="0"/>
              <a:ea typeface="Microsoft JhengHei" panose="020B0604030504040204" pitchFamily="34" charset="-120"/>
              <a:cs typeface="Calibri" panose="020F0502020204030204" pitchFamily="34" charset="0"/>
            </a:endParaRPr>
          </a:p>
        </p:txBody>
      </p:sp>
      <p:pic>
        <p:nvPicPr>
          <p:cNvPr id="24" name="Picture 23">
            <a:extLst>
              <a:ext uri="{FF2B5EF4-FFF2-40B4-BE49-F238E27FC236}">
                <a16:creationId xmlns:a16="http://schemas.microsoft.com/office/drawing/2014/main" id="{EF61C064-A14B-8348-A2BC-F813D59AE788}"/>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8096319" y="4392016"/>
            <a:ext cx="468000" cy="468000"/>
          </a:xfrm>
          <a:prstGeom prst="rect">
            <a:avLst/>
          </a:prstGeom>
        </p:spPr>
      </p:pic>
      <p:sp>
        <p:nvSpPr>
          <p:cNvPr id="21" name="Slide Number Placeholder 3">
            <a:extLst>
              <a:ext uri="{FF2B5EF4-FFF2-40B4-BE49-F238E27FC236}">
                <a16:creationId xmlns:a16="http://schemas.microsoft.com/office/drawing/2014/main" id="{51FAEF3B-6593-4C36-8EB9-C07ED5651240}"/>
              </a:ext>
            </a:extLst>
          </p:cNvPr>
          <p:cNvSpPr txBox="1">
            <a:spLocks/>
          </p:cNvSpPr>
          <p:nvPr/>
        </p:nvSpPr>
        <p:spPr bwMode="auto">
          <a:xfrm>
            <a:off x="9348444" y="6484315"/>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21</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470789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D:\Mailbox\Desktop\42656463_xl-R10IP8M-RTT2GP.jpg">
            <a:extLst>
              <a:ext uri="{FF2B5EF4-FFF2-40B4-BE49-F238E27FC236}">
                <a16:creationId xmlns:a16="http://schemas.microsoft.com/office/drawing/2014/main" id="{DCEDCCFF-ED50-7849-B6EA-FC17F50A8C6E}"/>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0" y="0"/>
            <a:ext cx="12190002" cy="6938506"/>
          </a:xfrm>
          <a:prstGeom prst="rect">
            <a:avLst/>
          </a:prstGeom>
          <a:noFill/>
          <a:extLst>
            <a:ext uri="{909E8E84-426E-40DD-AFC4-6F175D3DCCD1}">
              <a14:hiddenFill xmlns:a14="http://schemas.microsoft.com/office/drawing/2010/main">
                <a:solidFill>
                  <a:srgbClr val="FFFFFF"/>
                </a:solidFill>
              </a14:hiddenFill>
            </a:ext>
          </a:extLst>
        </p:spPr>
      </p:pic>
      <p:sp>
        <p:nvSpPr>
          <p:cNvPr id="13" name="矩形 12">
            <a:extLst>
              <a:ext uri="{FF2B5EF4-FFF2-40B4-BE49-F238E27FC236}">
                <a16:creationId xmlns:a16="http://schemas.microsoft.com/office/drawing/2014/main" id="{F845207E-6DF4-1540-BFED-3549ECD0D688}"/>
              </a:ext>
            </a:extLst>
          </p:cNvPr>
          <p:cNvSpPr/>
          <p:nvPr/>
        </p:nvSpPr>
        <p:spPr>
          <a:xfrm>
            <a:off x="0" y="0"/>
            <a:ext cx="12192000" cy="6938506"/>
          </a:xfrm>
          <a:prstGeom prst="rect">
            <a:avLst/>
          </a:prstGeom>
          <a:solidFill>
            <a:schemeClr val="tx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14" name="文字方塊 13">
            <a:extLst>
              <a:ext uri="{FF2B5EF4-FFF2-40B4-BE49-F238E27FC236}">
                <a16:creationId xmlns:a16="http://schemas.microsoft.com/office/drawing/2014/main" id="{CBDD999D-1694-DE4B-85DA-0FFD6B885307}"/>
              </a:ext>
            </a:extLst>
          </p:cNvPr>
          <p:cNvSpPr txBox="1"/>
          <p:nvPr/>
        </p:nvSpPr>
        <p:spPr>
          <a:xfrm>
            <a:off x="3905002" y="2689258"/>
            <a:ext cx="4450080" cy="1692771"/>
          </a:xfrm>
          <a:prstGeom prst="rect">
            <a:avLst/>
          </a:prstGeom>
          <a:noFill/>
        </p:spPr>
        <p:txBody>
          <a:bodyPr wrap="square">
            <a:spAutoFit/>
          </a:bodyPr>
          <a:lstStyle/>
          <a:p>
            <a:pPr algn="ctr"/>
            <a:r>
              <a:rPr lang="en-US" sz="5200" b="1" dirty="0">
                <a:solidFill>
                  <a:schemeClr val="bg1"/>
                </a:solidFill>
                <a:latin typeface="Calibri" panose="020F0502020204030204" pitchFamily="34" charset="0"/>
                <a:ea typeface="STFangsong" panose="02010600040101010101" pitchFamily="2" charset="-122"/>
                <a:cs typeface="Calibri" panose="020F0502020204030204" pitchFamily="34" charset="0"/>
              </a:rPr>
              <a:t>FINANCIAL </a:t>
            </a:r>
          </a:p>
          <a:p>
            <a:pPr algn="ctr"/>
            <a:r>
              <a:rPr lang="en-US" sz="5200" b="1" dirty="0">
                <a:solidFill>
                  <a:schemeClr val="bg1"/>
                </a:solidFill>
                <a:latin typeface="Calibri" panose="020F0502020204030204" pitchFamily="34" charset="0"/>
                <a:ea typeface="STFangsong" panose="02010600040101010101" pitchFamily="2" charset="-122"/>
                <a:cs typeface="Calibri" panose="020F0502020204030204" pitchFamily="34" charset="0"/>
              </a:rPr>
              <a:t>PERFORMANCE</a:t>
            </a:r>
          </a:p>
        </p:txBody>
      </p:sp>
      <p:sp>
        <p:nvSpPr>
          <p:cNvPr id="15" name="矩形 14">
            <a:extLst>
              <a:ext uri="{FF2B5EF4-FFF2-40B4-BE49-F238E27FC236}">
                <a16:creationId xmlns:a16="http://schemas.microsoft.com/office/drawing/2014/main" id="{06ED0952-E9A5-1A4F-A243-44A91D5E0AFB}"/>
              </a:ext>
            </a:extLst>
          </p:cNvPr>
          <p:cNvSpPr/>
          <p:nvPr/>
        </p:nvSpPr>
        <p:spPr>
          <a:xfrm>
            <a:off x="3905002" y="1311043"/>
            <a:ext cx="4450080" cy="4655732"/>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solidFill>
                <a:schemeClr val="bg1"/>
              </a:solidFill>
            </a:endParaRPr>
          </a:p>
        </p:txBody>
      </p:sp>
      <p:pic>
        <p:nvPicPr>
          <p:cNvPr id="2" name="圖片 15">
            <a:extLst>
              <a:ext uri="{FF2B5EF4-FFF2-40B4-BE49-F238E27FC236}">
                <a16:creationId xmlns:a16="http://schemas.microsoft.com/office/drawing/2014/main" id="{84184D4F-BC97-4961-9145-6CA5013FA91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711688" y="5966775"/>
            <a:ext cx="2300525" cy="718552"/>
          </a:xfrm>
          <a:prstGeom prst="rect">
            <a:avLst/>
          </a:prstGeom>
        </p:spPr>
      </p:pic>
    </p:spTree>
    <p:extLst>
      <p:ext uri="{BB962C8B-B14F-4D97-AF65-F5344CB8AC3E}">
        <p14:creationId xmlns:p14="http://schemas.microsoft.com/office/powerpoint/2010/main" val="31099644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圖表 4">
            <a:extLst>
              <a:ext uri="{FF2B5EF4-FFF2-40B4-BE49-F238E27FC236}">
                <a16:creationId xmlns:a16="http://schemas.microsoft.com/office/drawing/2014/main" id="{8D3DCA2F-4902-B54D-BDBE-8704737F7096}"/>
              </a:ext>
            </a:extLst>
          </p:cNvPr>
          <p:cNvGraphicFramePr>
            <a:graphicFrameLocks/>
          </p:cNvGraphicFramePr>
          <p:nvPr/>
        </p:nvGraphicFramePr>
        <p:xfrm>
          <a:off x="6178124" y="3810554"/>
          <a:ext cx="5724000" cy="306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圖表 3">
            <a:extLst>
              <a:ext uri="{FF2B5EF4-FFF2-40B4-BE49-F238E27FC236}">
                <a16:creationId xmlns:a16="http://schemas.microsoft.com/office/drawing/2014/main" id="{EA718AA4-00F5-6D42-9BAF-07FD9F5B30D6}"/>
              </a:ext>
            </a:extLst>
          </p:cNvPr>
          <p:cNvGraphicFramePr>
            <a:graphicFrameLocks/>
          </p:cNvGraphicFramePr>
          <p:nvPr/>
        </p:nvGraphicFramePr>
        <p:xfrm>
          <a:off x="273645" y="748403"/>
          <a:ext cx="5724000" cy="306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圖表 4">
            <a:extLst>
              <a:ext uri="{FF2B5EF4-FFF2-40B4-BE49-F238E27FC236}">
                <a16:creationId xmlns:a16="http://schemas.microsoft.com/office/drawing/2014/main" id="{DE9FF6E3-D89D-7F48-A0AC-FC13A45C672F}"/>
              </a:ext>
            </a:extLst>
          </p:cNvPr>
          <p:cNvGraphicFramePr>
            <a:graphicFrameLocks/>
          </p:cNvGraphicFramePr>
          <p:nvPr/>
        </p:nvGraphicFramePr>
        <p:xfrm>
          <a:off x="6178124" y="748403"/>
          <a:ext cx="5724000" cy="3060000"/>
        </p:xfrm>
        <a:graphic>
          <a:graphicData uri="http://schemas.openxmlformats.org/drawingml/2006/chart">
            <c:chart xmlns:c="http://schemas.openxmlformats.org/drawingml/2006/chart" xmlns:r="http://schemas.openxmlformats.org/officeDocument/2006/relationships" r:id="rId5"/>
          </a:graphicData>
        </a:graphic>
      </p:graphicFrame>
      <p:cxnSp>
        <p:nvCxnSpPr>
          <p:cNvPr id="14" name="直線接點 13">
            <a:extLst>
              <a:ext uri="{FF2B5EF4-FFF2-40B4-BE49-F238E27FC236}">
                <a16:creationId xmlns:a16="http://schemas.microsoft.com/office/drawing/2014/main" id="{E752B886-CC9D-3F49-A51D-E2E3861708AE}"/>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5" name="標題 1">
            <a:extLst>
              <a:ext uri="{FF2B5EF4-FFF2-40B4-BE49-F238E27FC236}">
                <a16:creationId xmlns:a16="http://schemas.microsoft.com/office/drawing/2014/main" id="{AF925B65-714B-7142-9874-2DE47D2C46AF}"/>
              </a:ext>
            </a:extLst>
          </p:cNvPr>
          <p:cNvSpPr txBox="1">
            <a:spLocks/>
          </p:cNvSpPr>
          <p:nvPr/>
        </p:nvSpPr>
        <p:spPr>
          <a:xfrm>
            <a:off x="273645" y="324260"/>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en-US" altLang="zh-CN" sz="3200" b="1" dirty="0">
                <a:latin typeface="Calibri" panose="020F0502020204030204" pitchFamily="34" charset="0"/>
                <a:ea typeface="Microsoft JhengHei" panose="020B0604030504040204" pitchFamily="34" charset="-120"/>
                <a:cs typeface="Calibri" panose="020F0502020204030204" pitchFamily="34" charset="0"/>
              </a:rPr>
              <a:t>Financial Highlights</a:t>
            </a:r>
            <a:endParaRPr kumimoji="1" lang="zh-TW" altLang="en-US" sz="3200" b="1" dirty="0">
              <a:latin typeface="Calibri" panose="020F0502020204030204" pitchFamily="34" charset="0"/>
              <a:ea typeface="Microsoft JhengHei" panose="020B0604030504040204" pitchFamily="34" charset="-120"/>
              <a:cs typeface="Calibri" panose="020F0502020204030204" pitchFamily="34" charset="0"/>
            </a:endParaRPr>
          </a:p>
        </p:txBody>
      </p:sp>
      <p:sp>
        <p:nvSpPr>
          <p:cNvPr id="2" name="Slide Number Placeholder 3">
            <a:extLst>
              <a:ext uri="{FF2B5EF4-FFF2-40B4-BE49-F238E27FC236}">
                <a16:creationId xmlns:a16="http://schemas.microsoft.com/office/drawing/2014/main" id="{F8BB8F12-F4F5-4F13-B09C-BEB09F03B897}"/>
              </a:ext>
            </a:extLst>
          </p:cNvPr>
          <p:cNvSpPr txBox="1">
            <a:spLocks/>
          </p:cNvSpPr>
          <p:nvPr/>
        </p:nvSpPr>
        <p:spPr bwMode="auto">
          <a:xfrm>
            <a:off x="9348444" y="6484315"/>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23</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sp>
        <p:nvSpPr>
          <p:cNvPr id="22" name="文字方塊 6">
            <a:extLst>
              <a:ext uri="{FF2B5EF4-FFF2-40B4-BE49-F238E27FC236}">
                <a16:creationId xmlns:a16="http://schemas.microsoft.com/office/drawing/2014/main" id="{44616A6B-103C-E54C-9080-33B6BBAE5C27}"/>
              </a:ext>
            </a:extLst>
          </p:cNvPr>
          <p:cNvSpPr txBox="1"/>
          <p:nvPr/>
        </p:nvSpPr>
        <p:spPr>
          <a:xfrm>
            <a:off x="273645" y="761866"/>
            <a:ext cx="568232" cy="276999"/>
          </a:xfrm>
          <a:prstGeom prst="rect">
            <a:avLst/>
          </a:prstGeom>
          <a:noFill/>
        </p:spPr>
        <p:txBody>
          <a:bodyPr wrap="square" rtlCol="0">
            <a:spAutoFit/>
          </a:bodyPr>
          <a:lstStyle/>
          <a:p>
            <a:r>
              <a:rPr kumimoji="1" lang="en-US" altLang="zh-TW" sz="1200" dirty="0" err="1">
                <a:solidFill>
                  <a:schemeClr val="tx1">
                    <a:lumMod val="65000"/>
                    <a:lumOff val="35000"/>
                  </a:schemeClr>
                </a:solidFill>
              </a:rPr>
              <a:t>NT$m</a:t>
            </a:r>
            <a:endParaRPr kumimoji="1" lang="zh-TW" altLang="en-US" sz="1200" dirty="0">
              <a:solidFill>
                <a:schemeClr val="tx1">
                  <a:lumMod val="65000"/>
                  <a:lumOff val="35000"/>
                </a:schemeClr>
              </a:solidFill>
            </a:endParaRPr>
          </a:p>
        </p:txBody>
      </p:sp>
      <p:sp>
        <p:nvSpPr>
          <p:cNvPr id="23" name="文字方塊 6">
            <a:extLst>
              <a:ext uri="{FF2B5EF4-FFF2-40B4-BE49-F238E27FC236}">
                <a16:creationId xmlns:a16="http://schemas.microsoft.com/office/drawing/2014/main" id="{51D94664-1BF4-434F-9538-472262C4DABB}"/>
              </a:ext>
            </a:extLst>
          </p:cNvPr>
          <p:cNvSpPr txBox="1"/>
          <p:nvPr/>
        </p:nvSpPr>
        <p:spPr>
          <a:xfrm>
            <a:off x="273645" y="3833999"/>
            <a:ext cx="568232" cy="276999"/>
          </a:xfrm>
          <a:prstGeom prst="rect">
            <a:avLst/>
          </a:prstGeom>
          <a:noFill/>
        </p:spPr>
        <p:txBody>
          <a:bodyPr wrap="square" rtlCol="0">
            <a:spAutoFit/>
          </a:bodyPr>
          <a:lstStyle/>
          <a:p>
            <a:r>
              <a:rPr kumimoji="1" lang="en-US" altLang="zh-TW" sz="1200" dirty="0" err="1">
                <a:solidFill>
                  <a:schemeClr val="tx1">
                    <a:lumMod val="65000"/>
                    <a:lumOff val="35000"/>
                  </a:schemeClr>
                </a:solidFill>
              </a:rPr>
              <a:t>NT$m</a:t>
            </a:r>
            <a:endParaRPr kumimoji="1" lang="zh-TW" altLang="en-US" sz="1200" dirty="0">
              <a:solidFill>
                <a:schemeClr val="tx1">
                  <a:lumMod val="65000"/>
                  <a:lumOff val="35000"/>
                </a:schemeClr>
              </a:solidFill>
            </a:endParaRPr>
          </a:p>
        </p:txBody>
      </p:sp>
      <p:sp>
        <p:nvSpPr>
          <p:cNvPr id="24" name="文字方塊 6">
            <a:extLst>
              <a:ext uri="{FF2B5EF4-FFF2-40B4-BE49-F238E27FC236}">
                <a16:creationId xmlns:a16="http://schemas.microsoft.com/office/drawing/2014/main" id="{498A1F45-3ECA-EC4E-A627-B4556C37A841}"/>
              </a:ext>
            </a:extLst>
          </p:cNvPr>
          <p:cNvSpPr txBox="1"/>
          <p:nvPr/>
        </p:nvSpPr>
        <p:spPr>
          <a:xfrm>
            <a:off x="6178124" y="3834000"/>
            <a:ext cx="568232" cy="276999"/>
          </a:xfrm>
          <a:prstGeom prst="rect">
            <a:avLst/>
          </a:prstGeom>
          <a:noFill/>
        </p:spPr>
        <p:txBody>
          <a:bodyPr wrap="square" rtlCol="0">
            <a:spAutoFit/>
          </a:bodyPr>
          <a:lstStyle/>
          <a:p>
            <a:r>
              <a:rPr kumimoji="1" lang="en-US" altLang="zh-TW" sz="1200" dirty="0">
                <a:solidFill>
                  <a:schemeClr val="tx1">
                    <a:lumMod val="65000"/>
                    <a:lumOff val="35000"/>
                  </a:schemeClr>
                </a:solidFill>
              </a:rPr>
              <a:t>NT$</a:t>
            </a:r>
            <a:endParaRPr kumimoji="1" lang="zh-TW" altLang="en-US" sz="1200" dirty="0">
              <a:solidFill>
                <a:schemeClr val="tx1">
                  <a:lumMod val="65000"/>
                  <a:lumOff val="35000"/>
                </a:schemeClr>
              </a:solidFill>
            </a:endParaRPr>
          </a:p>
        </p:txBody>
      </p:sp>
      <p:graphicFrame>
        <p:nvGraphicFramePr>
          <p:cNvPr id="17" name="圖表 3">
            <a:extLst>
              <a:ext uri="{FF2B5EF4-FFF2-40B4-BE49-F238E27FC236}">
                <a16:creationId xmlns:a16="http://schemas.microsoft.com/office/drawing/2014/main" id="{35C8CC7A-B99F-9848-8820-82567B680336}"/>
              </a:ext>
            </a:extLst>
          </p:cNvPr>
          <p:cNvGraphicFramePr>
            <a:graphicFrameLocks/>
          </p:cNvGraphicFramePr>
          <p:nvPr/>
        </p:nvGraphicFramePr>
        <p:xfrm>
          <a:off x="273645" y="3810554"/>
          <a:ext cx="5724000" cy="30600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4230250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a:extLst>
              <a:ext uri="{FF2B5EF4-FFF2-40B4-BE49-F238E27FC236}">
                <a16:creationId xmlns:a16="http://schemas.microsoft.com/office/drawing/2014/main" id="{B6EF6544-1DA6-9C45-ACBB-1B6FAFFC9A00}"/>
              </a:ext>
            </a:extLst>
          </p:cNvPr>
          <p:cNvGraphicFramePr>
            <a:graphicFrameLocks noGrp="1"/>
          </p:cNvGraphicFramePr>
          <p:nvPr/>
        </p:nvGraphicFramePr>
        <p:xfrm>
          <a:off x="769257" y="1056922"/>
          <a:ext cx="10638974" cy="5562193"/>
        </p:xfrm>
        <a:graphic>
          <a:graphicData uri="http://schemas.openxmlformats.org/drawingml/2006/table">
            <a:tbl>
              <a:tblPr/>
              <a:tblGrid>
                <a:gridCol w="4377179">
                  <a:extLst>
                    <a:ext uri="{9D8B030D-6E8A-4147-A177-3AD203B41FA5}">
                      <a16:colId xmlns:a16="http://schemas.microsoft.com/office/drawing/2014/main" val="157505125"/>
                    </a:ext>
                  </a:extLst>
                </a:gridCol>
                <a:gridCol w="1252359">
                  <a:extLst>
                    <a:ext uri="{9D8B030D-6E8A-4147-A177-3AD203B41FA5}">
                      <a16:colId xmlns:a16="http://schemas.microsoft.com/office/drawing/2014/main" val="3027787077"/>
                    </a:ext>
                  </a:extLst>
                </a:gridCol>
                <a:gridCol w="1252359">
                  <a:extLst>
                    <a:ext uri="{9D8B030D-6E8A-4147-A177-3AD203B41FA5}">
                      <a16:colId xmlns:a16="http://schemas.microsoft.com/office/drawing/2014/main" val="1100178237"/>
                    </a:ext>
                  </a:extLst>
                </a:gridCol>
                <a:gridCol w="1252359">
                  <a:extLst>
                    <a:ext uri="{9D8B030D-6E8A-4147-A177-3AD203B41FA5}">
                      <a16:colId xmlns:a16="http://schemas.microsoft.com/office/drawing/2014/main" val="4088328926"/>
                    </a:ext>
                  </a:extLst>
                </a:gridCol>
                <a:gridCol w="1252359">
                  <a:extLst>
                    <a:ext uri="{9D8B030D-6E8A-4147-A177-3AD203B41FA5}">
                      <a16:colId xmlns:a16="http://schemas.microsoft.com/office/drawing/2014/main" val="810635427"/>
                    </a:ext>
                  </a:extLst>
                </a:gridCol>
                <a:gridCol w="1252359">
                  <a:extLst>
                    <a:ext uri="{9D8B030D-6E8A-4147-A177-3AD203B41FA5}">
                      <a16:colId xmlns:a16="http://schemas.microsoft.com/office/drawing/2014/main" val="2156343920"/>
                    </a:ext>
                  </a:extLst>
                </a:gridCol>
              </a:tblGrid>
              <a:tr h="481873">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mn-ea"/>
                        </a:rPr>
                        <a:t>NT$ million</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ctr" fontAlgn="ctr"/>
                      <a:r>
                        <a:rPr lang="en"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2Q21</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ctr" fontAlgn="ctr"/>
                      <a:r>
                        <a:rPr lang="en"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1Q21</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ctr" fontAlgn="ctr"/>
                      <a:r>
                        <a:rPr lang="en"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2Q20</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ctr" fontAlgn="ctr"/>
                      <a:r>
                        <a:rPr lang="en"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QoQ (%)</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ctr" fontAlgn="ctr"/>
                      <a:r>
                        <a:rPr lang="en"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YoY (%)</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extLst>
                  <a:ext uri="{0D108BD9-81ED-4DB2-BD59-A6C34878D82A}">
                    <a16:rowId xmlns:a16="http://schemas.microsoft.com/office/drawing/2014/main" val="1712247764"/>
                  </a:ext>
                </a:extLst>
              </a:tr>
              <a:tr h="282240">
                <a:tc>
                  <a:txBody>
                    <a:bodyPr/>
                    <a:lstStyle/>
                    <a:p>
                      <a:pPr algn="l" fontAlgn="ctr"/>
                      <a:r>
                        <a:rPr lang="en" sz="1600" b="1" i="0" u="none" strike="noStrike" dirty="0">
                          <a:solidFill>
                            <a:srgbClr val="000000"/>
                          </a:solidFill>
                          <a:effectLst/>
                          <a:latin typeface="Calibri" panose="020F0502020204030204" pitchFamily="34" charset="0"/>
                          <a:ea typeface="新細明體" panose="02020500000000000000" pitchFamily="18" charset="-120"/>
                        </a:rPr>
                        <a:t>Net Revenue</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sz="1600" b="1" i="0" u="none" strike="noStrike" dirty="0">
                          <a:solidFill>
                            <a:srgbClr val="000000"/>
                          </a:solidFill>
                          <a:effectLst/>
                          <a:latin typeface="Calibri" panose="020F0502020204030204" pitchFamily="34" charset="0"/>
                        </a:rPr>
                        <a:t>611 </a:t>
                      </a:r>
                    </a:p>
                  </a:txBody>
                  <a:tcPr marL="0" marR="72000" marT="0" marB="0" anchor="ctr">
                    <a:lnL w="6350" cap="flat" cmpd="sng" algn="ctr">
                      <a:noFill/>
                      <a:prstDash val="solid"/>
                      <a:round/>
                      <a:headEnd type="none" w="med" len="med"/>
                      <a:tailEnd type="none" w="med" len="med"/>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sz="1600" b="1" i="0" u="none" strike="noStrike" dirty="0">
                          <a:solidFill>
                            <a:srgbClr val="000000"/>
                          </a:solidFill>
                          <a:effectLst/>
                          <a:latin typeface="Calibri" panose="020F0502020204030204" pitchFamily="34" charset="0"/>
                        </a:rPr>
                        <a:t>585 </a:t>
                      </a:r>
                    </a:p>
                  </a:txBody>
                  <a:tcPr marL="0" marR="72000" marT="0" marB="0" anchor="ctr">
                    <a:lnL>
                      <a:noFill/>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sz="1600" b="1" i="0" u="none" strike="noStrike">
                          <a:solidFill>
                            <a:srgbClr val="000000"/>
                          </a:solidFill>
                          <a:effectLst/>
                          <a:latin typeface="Calibri" panose="020F0502020204030204" pitchFamily="34" charset="0"/>
                        </a:rPr>
                        <a:t>371 </a:t>
                      </a:r>
                    </a:p>
                  </a:txBody>
                  <a:tcPr marL="0" marR="72000" marT="0" marB="0" anchor="ctr">
                    <a:lnL>
                      <a:noFill/>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sz="1600" b="1" i="0" u="none" strike="noStrike">
                          <a:solidFill>
                            <a:srgbClr val="000000"/>
                          </a:solidFill>
                          <a:effectLst/>
                          <a:latin typeface="Calibri" panose="020F0502020204030204" pitchFamily="34" charset="0"/>
                        </a:rPr>
                        <a:t>5 </a:t>
                      </a:r>
                    </a:p>
                  </a:txBody>
                  <a:tcPr marL="0" marR="72000" marT="0" marB="0" anchor="ctr">
                    <a:lnL>
                      <a:noFill/>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sz="1600" b="1" i="0" u="none" strike="noStrike" dirty="0">
                          <a:solidFill>
                            <a:srgbClr val="000000"/>
                          </a:solidFill>
                          <a:effectLst/>
                          <a:latin typeface="Calibri" panose="020F0502020204030204" pitchFamily="34" charset="0"/>
                        </a:rPr>
                        <a:t>65 </a:t>
                      </a:r>
                    </a:p>
                  </a:txBody>
                  <a:tcPr marL="0" marR="72000" marT="0" marB="0" anchor="ctr">
                    <a:lnL>
                      <a:noFill/>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784733735"/>
                  </a:ext>
                </a:extLst>
              </a:tr>
              <a:tr h="282240">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Gross Profit</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210 </a:t>
                      </a:r>
                    </a:p>
                  </a:txBody>
                  <a:tcPr marL="0" marR="7200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201 </a:t>
                      </a:r>
                    </a:p>
                  </a:txBody>
                  <a:tcPr marL="0" marR="7200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143 </a:t>
                      </a:r>
                    </a:p>
                  </a:txBody>
                  <a:tcPr marL="0" marR="7200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4 </a:t>
                      </a:r>
                    </a:p>
                  </a:txBody>
                  <a:tcPr marL="0" marR="7200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47 </a:t>
                      </a:r>
                    </a:p>
                  </a:txBody>
                  <a:tcPr marL="0" marR="7200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2195283"/>
                  </a:ext>
                </a:extLst>
              </a:tr>
              <a:tr h="282240">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    Gross Margin</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34.3%</a:t>
                      </a:r>
                    </a:p>
                  </a:txBody>
                  <a:tcPr marL="0" marR="7200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34.3%</a:t>
                      </a:r>
                    </a:p>
                  </a:txBody>
                  <a:tcPr marL="0" marR="7200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38.4%</a:t>
                      </a:r>
                    </a:p>
                  </a:txBody>
                  <a:tcPr marL="0" marR="7200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endParaRPr lang="en-US" sz="1600" b="0" i="0" u="none" strike="noStrike">
                        <a:solidFill>
                          <a:srgbClr val="000000"/>
                        </a:solidFill>
                        <a:effectLst/>
                        <a:latin typeface="Calibri" panose="020F0502020204030204" pitchFamily="34" charset="0"/>
                      </a:endParaRPr>
                    </a:p>
                  </a:txBody>
                  <a:tcPr marL="0" marR="7200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en-US" sz="1600" b="0" i="0" u="none" strike="noStrike">
                          <a:solidFill>
                            <a:srgbClr val="000000"/>
                          </a:solidFill>
                          <a:effectLst/>
                          <a:latin typeface="Calibri" panose="020F0502020204030204" pitchFamily="34" charset="0"/>
                        </a:rPr>
                        <a:t> </a:t>
                      </a:r>
                    </a:p>
                  </a:txBody>
                  <a:tcPr marL="0" marR="7200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492183320"/>
                  </a:ext>
                </a:extLst>
              </a:tr>
              <a:tr h="282240">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Operating Expenses</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102 </a:t>
                      </a:r>
                    </a:p>
                  </a:txBody>
                  <a:tcPr marL="0" marR="7200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96 </a:t>
                      </a:r>
                    </a:p>
                  </a:txBody>
                  <a:tcPr marL="0" marR="7200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81 </a:t>
                      </a:r>
                    </a:p>
                  </a:txBody>
                  <a:tcPr marL="0" marR="7200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6 </a:t>
                      </a:r>
                    </a:p>
                  </a:txBody>
                  <a:tcPr marL="0" marR="7200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25 </a:t>
                      </a:r>
                    </a:p>
                  </a:txBody>
                  <a:tcPr marL="0" marR="7200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169906371"/>
                  </a:ext>
                </a:extLst>
              </a:tr>
              <a:tr h="282240">
                <a:tc>
                  <a:txBody>
                    <a:bodyPr/>
                    <a:lstStyle/>
                    <a:p>
                      <a:pPr algn="l" fontAlgn="ctr"/>
                      <a:r>
                        <a:rPr lang="en" sz="1600" b="0" i="0" u="none" strike="noStrike" kern="1200" dirty="0">
                          <a:solidFill>
                            <a:srgbClr val="000000"/>
                          </a:solidFill>
                          <a:effectLst/>
                          <a:latin typeface="Calibri" panose="020F0502020204030204" pitchFamily="34" charset="0"/>
                          <a:ea typeface="新細明體" panose="02020500000000000000" pitchFamily="18" charset="-120"/>
                          <a:cs typeface="+mn-cs"/>
                        </a:rPr>
                        <a:t>    </a:t>
                      </a:r>
                      <a:r>
                        <a:rPr lang="en"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Opex % of Sales</a:t>
                      </a:r>
                      <a:endParaRPr lang="en" sz="1600" b="0" i="0" u="none" strike="noStrike" kern="1200" dirty="0">
                        <a:solidFill>
                          <a:srgbClr val="000000"/>
                        </a:solidFill>
                        <a:effectLst/>
                        <a:latin typeface="Calibri" panose="020F0502020204030204" pitchFamily="34" charset="0"/>
                        <a:ea typeface="新細明體" panose="02020500000000000000" pitchFamily="18" charset="-120"/>
                        <a:cs typeface="+mn-cs"/>
                      </a:endParaRP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16.7%</a:t>
                      </a:r>
                    </a:p>
                  </a:txBody>
                  <a:tcPr marL="0" marR="7200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16.5%</a:t>
                      </a:r>
                    </a:p>
                  </a:txBody>
                  <a:tcPr marL="0" marR="7200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21.9%</a:t>
                      </a:r>
                    </a:p>
                  </a:txBody>
                  <a:tcPr marL="0" marR="7200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endParaRPr lang="en-US" sz="1600" b="0" i="0" u="none" strike="noStrike">
                        <a:solidFill>
                          <a:srgbClr val="000000"/>
                        </a:solidFill>
                        <a:effectLst/>
                        <a:latin typeface="Calibri" panose="020F0502020204030204" pitchFamily="34" charset="0"/>
                      </a:endParaRPr>
                    </a:p>
                  </a:txBody>
                  <a:tcPr marL="0" marR="7200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en-US" sz="1600" b="0" i="0" u="none" strike="noStrike">
                          <a:solidFill>
                            <a:srgbClr val="000000"/>
                          </a:solidFill>
                          <a:effectLst/>
                          <a:latin typeface="Calibri" panose="020F0502020204030204" pitchFamily="34" charset="0"/>
                        </a:rPr>
                        <a:t> </a:t>
                      </a:r>
                    </a:p>
                  </a:txBody>
                  <a:tcPr marL="0" marR="7200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055799478"/>
                  </a:ext>
                </a:extLst>
              </a:tr>
              <a:tr h="282240">
                <a:tc>
                  <a:txBody>
                    <a:bodyPr/>
                    <a:lstStyle/>
                    <a:p>
                      <a:pPr algn="l" fontAlgn="ctr"/>
                      <a:r>
                        <a:rPr lang="en" sz="1600" b="1" i="0" u="none" strike="noStrike" dirty="0">
                          <a:solidFill>
                            <a:srgbClr val="000000"/>
                          </a:solidFill>
                          <a:effectLst/>
                          <a:latin typeface="Calibri" panose="020F0502020204030204" pitchFamily="34" charset="0"/>
                          <a:ea typeface="新細明體" panose="02020500000000000000" pitchFamily="18" charset="-120"/>
                        </a:rPr>
                        <a:t>Operating Income</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1" i="0" u="none" strike="noStrike" dirty="0">
                          <a:solidFill>
                            <a:srgbClr val="000000"/>
                          </a:solidFill>
                          <a:effectLst/>
                          <a:latin typeface="Calibri" panose="020F0502020204030204" pitchFamily="34" charset="0"/>
                        </a:rPr>
                        <a:t>108 </a:t>
                      </a:r>
                    </a:p>
                  </a:txBody>
                  <a:tcPr marL="0" marR="7200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1" i="0" u="none" strike="noStrike">
                          <a:solidFill>
                            <a:srgbClr val="000000"/>
                          </a:solidFill>
                          <a:effectLst/>
                          <a:latin typeface="Calibri" panose="020F0502020204030204" pitchFamily="34" charset="0"/>
                        </a:rPr>
                        <a:t>104 </a:t>
                      </a:r>
                    </a:p>
                  </a:txBody>
                  <a:tcPr marL="0" marR="7200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1" i="0" u="none" strike="noStrike">
                          <a:solidFill>
                            <a:srgbClr val="000000"/>
                          </a:solidFill>
                          <a:effectLst/>
                          <a:latin typeface="Calibri" panose="020F0502020204030204" pitchFamily="34" charset="0"/>
                        </a:rPr>
                        <a:t>61 </a:t>
                      </a:r>
                    </a:p>
                  </a:txBody>
                  <a:tcPr marL="0" marR="7200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1" i="0" u="none" strike="noStrike" dirty="0">
                          <a:solidFill>
                            <a:srgbClr val="000000"/>
                          </a:solidFill>
                          <a:effectLst/>
                          <a:latin typeface="Calibri" panose="020F0502020204030204" pitchFamily="34" charset="0"/>
                        </a:rPr>
                        <a:t>3 </a:t>
                      </a:r>
                    </a:p>
                  </a:txBody>
                  <a:tcPr marL="0" marR="7200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1" i="0" u="none" strike="noStrike" dirty="0">
                          <a:solidFill>
                            <a:srgbClr val="000000"/>
                          </a:solidFill>
                          <a:effectLst/>
                          <a:latin typeface="Calibri" panose="020F0502020204030204" pitchFamily="34" charset="0"/>
                        </a:rPr>
                        <a:t>76 </a:t>
                      </a:r>
                    </a:p>
                  </a:txBody>
                  <a:tcPr marL="0" marR="7200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25070770"/>
                  </a:ext>
                </a:extLst>
              </a:tr>
              <a:tr h="282240">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    Operating Margin</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17.6%</a:t>
                      </a:r>
                    </a:p>
                  </a:txBody>
                  <a:tcPr marL="0" marR="7200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17.8%</a:t>
                      </a:r>
                    </a:p>
                  </a:txBody>
                  <a:tcPr marL="0" marR="7200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16.5%</a:t>
                      </a:r>
                    </a:p>
                  </a:txBody>
                  <a:tcPr marL="0" marR="7200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endParaRPr lang="en-US" sz="1600" b="0" i="0" u="none" strike="noStrike">
                        <a:solidFill>
                          <a:srgbClr val="000000"/>
                        </a:solidFill>
                        <a:effectLst/>
                        <a:latin typeface="Calibri" panose="020F0502020204030204" pitchFamily="34" charset="0"/>
                      </a:endParaRPr>
                    </a:p>
                  </a:txBody>
                  <a:tcPr marL="0" marR="7200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en-US" sz="1600" b="0" i="0" u="none" strike="noStrike">
                          <a:solidFill>
                            <a:srgbClr val="000000"/>
                          </a:solidFill>
                          <a:effectLst/>
                          <a:latin typeface="Calibri" panose="020F0502020204030204" pitchFamily="34" charset="0"/>
                        </a:rPr>
                        <a:t> </a:t>
                      </a:r>
                    </a:p>
                  </a:txBody>
                  <a:tcPr marL="0" marR="7200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51146946"/>
                  </a:ext>
                </a:extLst>
              </a:tr>
              <a:tr h="282240">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Net Non-Operating Income (Loss)</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(6)</a:t>
                      </a:r>
                    </a:p>
                  </a:txBody>
                  <a:tcPr marL="0" marR="7200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(2)</a:t>
                      </a:r>
                    </a:p>
                  </a:txBody>
                  <a:tcPr marL="0" marR="7200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(2)</a:t>
                      </a:r>
                    </a:p>
                  </a:txBody>
                  <a:tcPr marL="0" marR="7200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l" fontAlgn="ctr"/>
                      <a:endParaRPr lang="en-US" sz="1600" b="0" i="0" u="none" strike="noStrike">
                        <a:solidFill>
                          <a:srgbClr val="000000"/>
                        </a:solidFill>
                        <a:effectLst/>
                        <a:latin typeface="Calibri" panose="020F0502020204030204" pitchFamily="34" charset="0"/>
                      </a:endParaRPr>
                    </a:p>
                  </a:txBody>
                  <a:tcPr marL="0" marR="7200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l" fontAlgn="ctr"/>
                      <a:r>
                        <a:rPr lang="en-US" sz="1600" b="0" i="0" u="none" strike="noStrike">
                          <a:solidFill>
                            <a:srgbClr val="000000"/>
                          </a:solidFill>
                          <a:effectLst/>
                          <a:latin typeface="Calibri" panose="020F0502020204030204" pitchFamily="34" charset="0"/>
                        </a:rPr>
                        <a:t> </a:t>
                      </a:r>
                    </a:p>
                  </a:txBody>
                  <a:tcPr marL="0" marR="7200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978064805"/>
                  </a:ext>
                </a:extLst>
              </a:tr>
              <a:tr h="282240">
                <a:tc>
                  <a:txBody>
                    <a:bodyPr/>
                    <a:lstStyle/>
                    <a:p>
                      <a:pPr algn="l" fontAlgn="ctr"/>
                      <a:r>
                        <a:rPr lang="en" sz="1600" b="0" i="0" u="none" strike="noStrike">
                          <a:solidFill>
                            <a:srgbClr val="000000"/>
                          </a:solidFill>
                          <a:effectLst/>
                          <a:latin typeface="Calibri" panose="020F0502020204030204" pitchFamily="34" charset="0"/>
                          <a:ea typeface="新細明體" panose="02020500000000000000" pitchFamily="18" charset="-120"/>
                        </a:rPr>
                        <a:t>Pre-Tax Income</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102 </a:t>
                      </a:r>
                    </a:p>
                  </a:txBody>
                  <a:tcPr marL="0" marR="7200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102 </a:t>
                      </a:r>
                    </a:p>
                  </a:txBody>
                  <a:tcPr marL="0" marR="7200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60 </a:t>
                      </a:r>
                    </a:p>
                  </a:txBody>
                  <a:tcPr marL="0" marR="7200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(1)</a:t>
                      </a:r>
                    </a:p>
                  </a:txBody>
                  <a:tcPr marL="0" marR="7200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70 </a:t>
                      </a:r>
                    </a:p>
                  </a:txBody>
                  <a:tcPr marL="0" marR="7200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399370977"/>
                  </a:ext>
                </a:extLst>
              </a:tr>
              <a:tr h="282240">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Income Tax Expense</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6 </a:t>
                      </a:r>
                    </a:p>
                  </a:txBody>
                  <a:tcPr marL="0" marR="7200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20 </a:t>
                      </a:r>
                    </a:p>
                  </a:txBody>
                  <a:tcPr marL="0" marR="7200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2 </a:t>
                      </a:r>
                    </a:p>
                  </a:txBody>
                  <a:tcPr marL="0" marR="7200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l" fontAlgn="ctr"/>
                      <a:endParaRPr lang="en-US" sz="1600" b="0" i="0" u="none" strike="noStrike">
                        <a:solidFill>
                          <a:srgbClr val="000000"/>
                        </a:solidFill>
                        <a:effectLst/>
                        <a:latin typeface="Calibri" panose="020F0502020204030204" pitchFamily="34" charset="0"/>
                      </a:endParaRPr>
                    </a:p>
                  </a:txBody>
                  <a:tcPr marL="0" marR="7200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l" fontAlgn="ctr"/>
                      <a:r>
                        <a:rPr lang="en-US" sz="1600" b="0" i="0" u="none" strike="noStrike">
                          <a:solidFill>
                            <a:srgbClr val="000000"/>
                          </a:solidFill>
                          <a:effectLst/>
                          <a:latin typeface="Calibri" panose="020F0502020204030204" pitchFamily="34" charset="0"/>
                        </a:rPr>
                        <a:t> </a:t>
                      </a:r>
                    </a:p>
                  </a:txBody>
                  <a:tcPr marL="0" marR="7200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764172625"/>
                  </a:ext>
                </a:extLst>
              </a:tr>
              <a:tr h="282240">
                <a:tc>
                  <a:txBody>
                    <a:bodyPr/>
                    <a:lstStyle/>
                    <a:p>
                      <a:pPr algn="l" fontAlgn="ctr"/>
                      <a:r>
                        <a:rPr lang="en" sz="1600" b="0" i="0" u="none" strike="noStrike">
                          <a:solidFill>
                            <a:srgbClr val="000000"/>
                          </a:solidFill>
                          <a:effectLst/>
                          <a:latin typeface="Calibri" panose="020F0502020204030204" pitchFamily="34" charset="0"/>
                          <a:ea typeface="新細明體" panose="02020500000000000000" pitchFamily="18" charset="-120"/>
                        </a:rPr>
                        <a:t>Minority Interest</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0 </a:t>
                      </a:r>
                    </a:p>
                  </a:txBody>
                  <a:tcPr marL="0" marR="7200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0 </a:t>
                      </a:r>
                    </a:p>
                  </a:txBody>
                  <a:tcPr marL="0" marR="7200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0 </a:t>
                      </a:r>
                    </a:p>
                  </a:txBody>
                  <a:tcPr marL="0" marR="7200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endParaRPr lang="en-US" sz="1600" b="0" i="0" u="none" strike="noStrike">
                        <a:solidFill>
                          <a:srgbClr val="000000"/>
                        </a:solidFill>
                        <a:effectLst/>
                        <a:latin typeface="Calibri" panose="020F0502020204030204" pitchFamily="34" charset="0"/>
                      </a:endParaRPr>
                    </a:p>
                  </a:txBody>
                  <a:tcPr marL="0" marR="7200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en-US" sz="1600" b="0" i="0" u="none" strike="noStrike">
                          <a:solidFill>
                            <a:srgbClr val="000000"/>
                          </a:solidFill>
                          <a:effectLst/>
                          <a:latin typeface="Calibri" panose="020F0502020204030204" pitchFamily="34" charset="0"/>
                        </a:rPr>
                        <a:t> </a:t>
                      </a:r>
                    </a:p>
                  </a:txBody>
                  <a:tcPr marL="0" marR="7200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101596247"/>
                  </a:ext>
                </a:extLst>
              </a:tr>
              <a:tr h="282240">
                <a:tc>
                  <a:txBody>
                    <a:bodyPr/>
                    <a:lstStyle/>
                    <a:p>
                      <a:pPr algn="l" fontAlgn="ctr"/>
                      <a:r>
                        <a:rPr lang="en" sz="1600" b="1" i="0" u="none" strike="noStrike" dirty="0">
                          <a:solidFill>
                            <a:srgbClr val="000000"/>
                          </a:solidFill>
                          <a:effectLst/>
                          <a:latin typeface="Calibri" panose="020F0502020204030204" pitchFamily="34" charset="0"/>
                          <a:ea typeface="新細明體" panose="02020500000000000000" pitchFamily="18" charset="-120"/>
                        </a:rPr>
                        <a:t>Net Income to Parent</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1" i="0" u="none" strike="noStrike" dirty="0">
                          <a:solidFill>
                            <a:srgbClr val="000000"/>
                          </a:solidFill>
                          <a:effectLst/>
                          <a:latin typeface="Calibri" panose="020F0502020204030204" pitchFamily="34" charset="0"/>
                        </a:rPr>
                        <a:t>96 </a:t>
                      </a:r>
                    </a:p>
                  </a:txBody>
                  <a:tcPr marL="0" marR="7200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1" i="0" u="none" strike="noStrike" dirty="0">
                          <a:solidFill>
                            <a:srgbClr val="000000"/>
                          </a:solidFill>
                          <a:effectLst/>
                          <a:latin typeface="Calibri" panose="020F0502020204030204" pitchFamily="34" charset="0"/>
                        </a:rPr>
                        <a:t>82 </a:t>
                      </a:r>
                    </a:p>
                  </a:txBody>
                  <a:tcPr marL="0" marR="7200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1" i="0" u="none" strike="noStrike" dirty="0">
                          <a:solidFill>
                            <a:srgbClr val="000000"/>
                          </a:solidFill>
                          <a:effectLst/>
                          <a:latin typeface="Calibri" panose="020F0502020204030204" pitchFamily="34" charset="0"/>
                        </a:rPr>
                        <a:t>58 </a:t>
                      </a:r>
                    </a:p>
                  </a:txBody>
                  <a:tcPr marL="0" marR="7200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1" i="0" u="none" strike="noStrike">
                          <a:solidFill>
                            <a:srgbClr val="000000"/>
                          </a:solidFill>
                          <a:effectLst/>
                          <a:latin typeface="Calibri" panose="020F0502020204030204" pitchFamily="34" charset="0"/>
                        </a:rPr>
                        <a:t>17 </a:t>
                      </a:r>
                    </a:p>
                  </a:txBody>
                  <a:tcPr marL="0" marR="7200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1" i="0" u="none" strike="noStrike" dirty="0">
                          <a:solidFill>
                            <a:srgbClr val="000000"/>
                          </a:solidFill>
                          <a:effectLst/>
                          <a:latin typeface="Calibri" panose="020F0502020204030204" pitchFamily="34" charset="0"/>
                        </a:rPr>
                        <a:t>67 </a:t>
                      </a:r>
                    </a:p>
                  </a:txBody>
                  <a:tcPr marL="0" marR="7200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432532968"/>
                  </a:ext>
                </a:extLst>
              </a:tr>
              <a:tr h="282240">
                <a:tc>
                  <a:txBody>
                    <a:bodyPr/>
                    <a:lstStyle/>
                    <a:p>
                      <a:pPr algn="l" fontAlgn="ctr"/>
                      <a:r>
                        <a:rPr lang="en" sz="1600" b="0" i="0" u="none" strike="noStrike">
                          <a:solidFill>
                            <a:srgbClr val="000000"/>
                          </a:solidFill>
                          <a:effectLst/>
                          <a:latin typeface="Calibri" panose="020F0502020204030204" pitchFamily="34" charset="0"/>
                          <a:ea typeface="新細明體" panose="02020500000000000000" pitchFamily="18" charset="-120"/>
                        </a:rPr>
                        <a:t>    Net Margin</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15.7%</a:t>
                      </a:r>
                    </a:p>
                  </a:txBody>
                  <a:tcPr marL="0" marR="7200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14.0%</a:t>
                      </a:r>
                    </a:p>
                  </a:txBody>
                  <a:tcPr marL="0" marR="7200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15.5%</a:t>
                      </a:r>
                    </a:p>
                  </a:txBody>
                  <a:tcPr marL="0" marR="7200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endParaRPr lang="en-US" sz="1600" b="0" i="0" u="none" strike="noStrike">
                        <a:solidFill>
                          <a:srgbClr val="000000"/>
                        </a:solidFill>
                        <a:effectLst/>
                        <a:latin typeface="Calibri" panose="020F0502020204030204" pitchFamily="34" charset="0"/>
                      </a:endParaRPr>
                    </a:p>
                  </a:txBody>
                  <a:tcPr marL="0" marR="7200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en-US" sz="1600" b="0" i="0" u="none" strike="noStrike">
                          <a:solidFill>
                            <a:srgbClr val="000000"/>
                          </a:solidFill>
                          <a:effectLst/>
                          <a:latin typeface="Calibri" panose="020F0502020204030204" pitchFamily="34" charset="0"/>
                        </a:rPr>
                        <a:t> </a:t>
                      </a:r>
                    </a:p>
                  </a:txBody>
                  <a:tcPr marL="0" marR="7200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61765767"/>
                  </a:ext>
                </a:extLst>
              </a:tr>
              <a:tr h="282240">
                <a:tc>
                  <a:txBody>
                    <a:bodyPr/>
                    <a:lstStyle/>
                    <a:p>
                      <a:pPr algn="l" fontAlgn="ctr"/>
                      <a:r>
                        <a:rPr lang="en" sz="1600" b="1" i="0" u="none" strike="noStrike" dirty="0">
                          <a:solidFill>
                            <a:srgbClr val="000000"/>
                          </a:solidFill>
                          <a:effectLst/>
                          <a:latin typeface="Calibri" panose="020F0502020204030204" pitchFamily="34" charset="0"/>
                          <a:ea typeface="新細明體" panose="02020500000000000000" pitchFamily="18" charset="-120"/>
                        </a:rPr>
                        <a:t>EPS (NT$)</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1" i="0" u="none" strike="noStrike" dirty="0">
                          <a:solidFill>
                            <a:srgbClr val="000000"/>
                          </a:solidFill>
                          <a:effectLst/>
                          <a:latin typeface="Calibri" panose="020F0502020204030204" pitchFamily="34" charset="0"/>
                        </a:rPr>
                        <a:t>1.33 </a:t>
                      </a:r>
                    </a:p>
                  </a:txBody>
                  <a:tcPr marL="0" marR="72000" marT="0" marB="0" anchor="ctr">
                    <a:lnL w="6350" cap="flat" cmpd="sng" algn="ctr">
                      <a:no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1" i="0" u="none" strike="noStrike" dirty="0">
                          <a:solidFill>
                            <a:srgbClr val="000000"/>
                          </a:solidFill>
                          <a:effectLst/>
                          <a:latin typeface="Calibri" panose="020F0502020204030204" pitchFamily="34" charset="0"/>
                        </a:rPr>
                        <a:t>1.13 </a:t>
                      </a:r>
                    </a:p>
                  </a:txBody>
                  <a:tcPr marL="0" marR="7200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1" i="0" u="none" strike="noStrike">
                          <a:solidFill>
                            <a:srgbClr val="000000"/>
                          </a:solidFill>
                          <a:effectLst/>
                          <a:latin typeface="Calibri" panose="020F0502020204030204" pitchFamily="34" charset="0"/>
                        </a:rPr>
                        <a:t>0.80 </a:t>
                      </a:r>
                    </a:p>
                  </a:txBody>
                  <a:tcPr marL="0" marR="7200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1" i="0" u="none" strike="noStrike">
                          <a:solidFill>
                            <a:srgbClr val="000000"/>
                          </a:solidFill>
                          <a:effectLst/>
                          <a:latin typeface="Calibri" panose="020F0502020204030204" pitchFamily="34" charset="0"/>
                        </a:rPr>
                        <a:t>18 </a:t>
                      </a:r>
                    </a:p>
                  </a:txBody>
                  <a:tcPr marL="0" marR="7200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1" i="0" u="none" strike="noStrike" dirty="0">
                          <a:solidFill>
                            <a:srgbClr val="000000"/>
                          </a:solidFill>
                          <a:effectLst/>
                          <a:latin typeface="Calibri" panose="020F0502020204030204" pitchFamily="34" charset="0"/>
                        </a:rPr>
                        <a:t>66 </a:t>
                      </a:r>
                    </a:p>
                  </a:txBody>
                  <a:tcPr marL="0" marR="72000" marT="0" marB="0" anchor="ctr">
                    <a:lnL>
                      <a:noFill/>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935880623"/>
                  </a:ext>
                </a:extLst>
              </a:tr>
              <a:tr h="282240">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US" sz="1600" b="0" i="0" u="none" strike="noStrike">
                          <a:solidFill>
                            <a:srgbClr val="000000"/>
                          </a:solidFill>
                          <a:effectLst/>
                          <a:latin typeface="Calibri" panose="020F0502020204030204" pitchFamily="34" charset="0"/>
                        </a:rPr>
                        <a:t> </a:t>
                      </a:r>
                    </a:p>
                  </a:txBody>
                  <a:tcPr marL="0" marR="72000" marT="0" marB="0" anchor="ctr">
                    <a:lnL w="635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US" sz="1600" b="0" i="0" u="none" strike="noStrike">
                          <a:solidFill>
                            <a:srgbClr val="000000"/>
                          </a:solidFill>
                          <a:effectLst/>
                          <a:latin typeface="Calibri" panose="020F0502020204030204" pitchFamily="34" charset="0"/>
                        </a:rPr>
                        <a:t> </a:t>
                      </a:r>
                    </a:p>
                  </a:txBody>
                  <a:tcPr marL="0" marR="7200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US" sz="1600" b="0" i="0" u="none" strike="noStrike">
                          <a:solidFill>
                            <a:srgbClr val="000000"/>
                          </a:solidFill>
                          <a:effectLst/>
                          <a:latin typeface="Calibri" panose="020F0502020204030204" pitchFamily="34" charset="0"/>
                        </a:rPr>
                        <a:t> </a:t>
                      </a:r>
                    </a:p>
                  </a:txBody>
                  <a:tcPr marL="0" marR="7200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US" sz="1600" b="0" i="0" u="none" strike="noStrike">
                          <a:solidFill>
                            <a:srgbClr val="000000"/>
                          </a:solidFill>
                          <a:effectLst/>
                          <a:latin typeface="Calibri" panose="020F0502020204030204" pitchFamily="34" charset="0"/>
                        </a:rPr>
                        <a:t> </a:t>
                      </a:r>
                    </a:p>
                  </a:txBody>
                  <a:tcPr marL="0" marR="7200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US" sz="1600" b="0" i="0" u="none" strike="noStrike" dirty="0">
                          <a:solidFill>
                            <a:srgbClr val="000000"/>
                          </a:solidFill>
                          <a:effectLst/>
                          <a:latin typeface="Calibri" panose="020F0502020204030204" pitchFamily="34" charset="0"/>
                        </a:rPr>
                        <a:t> </a:t>
                      </a:r>
                    </a:p>
                  </a:txBody>
                  <a:tcPr marL="0" marR="72000" marT="0" marB="0" anchor="ctr">
                    <a:lnL>
                      <a:noFill/>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99759918"/>
                  </a:ext>
                </a:extLst>
              </a:tr>
              <a:tr h="282240">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ROE (annualized)</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17.5%</a:t>
                      </a:r>
                    </a:p>
                  </a:txBody>
                  <a:tcPr marL="0" marR="72000" marT="0" marB="0" anchor="ctr">
                    <a:lnL w="635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14.5%</a:t>
                      </a:r>
                    </a:p>
                  </a:txBody>
                  <a:tcPr marL="0" marR="72000"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10.9%</a:t>
                      </a:r>
                    </a:p>
                  </a:txBody>
                  <a:tcPr marL="0" marR="72000"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tc>
                  <a:txBody>
                    <a:bodyPr/>
                    <a:lstStyle/>
                    <a:p>
                      <a:pPr algn="l" fontAlgn="ctr"/>
                      <a:endParaRPr lang="en-US" sz="1600" b="0" i="0" u="none" strike="noStrike">
                        <a:solidFill>
                          <a:srgbClr val="000000"/>
                        </a:solidFill>
                        <a:effectLst/>
                        <a:latin typeface="Calibri" panose="020F0502020204030204" pitchFamily="34" charset="0"/>
                      </a:endParaRPr>
                    </a:p>
                  </a:txBody>
                  <a:tcPr marL="0" marR="72000"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tc>
                  <a:txBody>
                    <a:bodyPr/>
                    <a:lstStyle/>
                    <a:p>
                      <a:pPr algn="l" fontAlgn="ctr"/>
                      <a:r>
                        <a:rPr lang="en-US" sz="1600" b="0" i="0" u="none" strike="noStrike">
                          <a:solidFill>
                            <a:srgbClr val="000000"/>
                          </a:solidFill>
                          <a:effectLst/>
                          <a:latin typeface="Calibri" panose="020F0502020204030204" pitchFamily="34" charset="0"/>
                        </a:rPr>
                        <a:t> </a:t>
                      </a:r>
                    </a:p>
                  </a:txBody>
                  <a:tcPr marL="0" marR="72000" marT="0" marB="0" anchor="ctr">
                    <a:lnL>
                      <a:noFill/>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02875954"/>
                  </a:ext>
                </a:extLst>
              </a:tr>
              <a:tr h="282240">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Depreciation &amp; Amortization</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dirty="0">
                          <a:solidFill>
                            <a:srgbClr val="000000"/>
                          </a:solidFill>
                          <a:effectLst/>
                          <a:latin typeface="Calibri" panose="020F0502020204030204" pitchFamily="34" charset="0"/>
                        </a:rPr>
                        <a:t>14</a:t>
                      </a:r>
                    </a:p>
                  </a:txBody>
                  <a:tcPr marL="0" marR="7200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14 </a:t>
                      </a:r>
                    </a:p>
                  </a:txBody>
                  <a:tcPr marL="0" marR="7200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8 </a:t>
                      </a:r>
                    </a:p>
                  </a:txBody>
                  <a:tcPr marL="0" marR="7200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endParaRPr lang="en-US" sz="1600" b="0" i="0" u="none" strike="noStrike">
                        <a:solidFill>
                          <a:srgbClr val="000000"/>
                        </a:solidFill>
                        <a:effectLst/>
                        <a:latin typeface="Calibri" panose="020F0502020204030204" pitchFamily="34" charset="0"/>
                      </a:endParaRPr>
                    </a:p>
                  </a:txBody>
                  <a:tcPr marL="0" marR="7200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en-US" sz="1600" b="0" i="0" u="none" strike="noStrike">
                          <a:solidFill>
                            <a:srgbClr val="000000"/>
                          </a:solidFill>
                          <a:effectLst/>
                          <a:latin typeface="Calibri" panose="020F0502020204030204" pitchFamily="34" charset="0"/>
                        </a:rPr>
                        <a:t> </a:t>
                      </a:r>
                    </a:p>
                  </a:txBody>
                  <a:tcPr marL="0" marR="7200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486862397"/>
                  </a:ext>
                </a:extLst>
              </a:tr>
              <a:tr h="282240">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CAPEX</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dirty="0">
                          <a:solidFill>
                            <a:srgbClr val="000000"/>
                          </a:solidFill>
                          <a:effectLst/>
                          <a:latin typeface="Calibri" panose="020F0502020204030204" pitchFamily="34" charset="0"/>
                        </a:rPr>
                        <a:t>3</a:t>
                      </a:r>
                    </a:p>
                  </a:txBody>
                  <a:tcPr marL="0" marR="72000" marT="0" marB="0" anchor="ctr">
                    <a:lnL w="6350" cap="flat" cmpd="sng" algn="ctr">
                      <a:no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5 </a:t>
                      </a:r>
                    </a:p>
                  </a:txBody>
                  <a:tcPr marL="0" marR="7200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12 </a:t>
                      </a:r>
                    </a:p>
                  </a:txBody>
                  <a:tcPr marL="0" marR="7200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US" sz="1600" b="0" i="0" u="none" strike="noStrike">
                          <a:solidFill>
                            <a:srgbClr val="000000"/>
                          </a:solidFill>
                          <a:effectLst/>
                          <a:latin typeface="Calibri" panose="020F0502020204030204" pitchFamily="34" charset="0"/>
                        </a:rPr>
                        <a:t> </a:t>
                      </a:r>
                    </a:p>
                  </a:txBody>
                  <a:tcPr marL="0" marR="7200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US" sz="1600" b="0" i="0" u="none" strike="noStrike" dirty="0">
                          <a:solidFill>
                            <a:srgbClr val="000000"/>
                          </a:solidFill>
                          <a:effectLst/>
                          <a:latin typeface="Calibri" panose="020F0502020204030204" pitchFamily="34" charset="0"/>
                        </a:rPr>
                        <a:t> </a:t>
                      </a:r>
                    </a:p>
                  </a:txBody>
                  <a:tcPr marL="0" marR="72000" marT="0" marB="0" anchor="ctr">
                    <a:lnL>
                      <a:noFill/>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307686285"/>
                  </a:ext>
                </a:extLst>
              </a:tr>
            </a:tbl>
          </a:graphicData>
        </a:graphic>
      </p:graphicFrame>
      <p:cxnSp>
        <p:nvCxnSpPr>
          <p:cNvPr id="14" name="直線接點 13">
            <a:extLst>
              <a:ext uri="{FF2B5EF4-FFF2-40B4-BE49-F238E27FC236}">
                <a16:creationId xmlns:a16="http://schemas.microsoft.com/office/drawing/2014/main" id="{E752B886-CC9D-3F49-A51D-E2E3861708AE}"/>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5" name="標題 1">
            <a:extLst>
              <a:ext uri="{FF2B5EF4-FFF2-40B4-BE49-F238E27FC236}">
                <a16:creationId xmlns:a16="http://schemas.microsoft.com/office/drawing/2014/main" id="{AF925B65-714B-7142-9874-2DE47D2C46AF}"/>
              </a:ext>
            </a:extLst>
          </p:cNvPr>
          <p:cNvSpPr txBox="1">
            <a:spLocks/>
          </p:cNvSpPr>
          <p:nvPr/>
        </p:nvSpPr>
        <p:spPr>
          <a:xfrm>
            <a:off x="273645" y="418286"/>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en-US" altLang="zh-TW" sz="3200" b="1" dirty="0">
                <a:latin typeface="Calibri" panose="020F0502020204030204" pitchFamily="34" charset="0"/>
                <a:ea typeface="STFangsong" panose="02010600040101010101" pitchFamily="2" charset="-122"/>
                <a:cs typeface="Calibri" panose="020F0502020204030204" pitchFamily="34" charset="0"/>
              </a:rPr>
              <a:t>Consolidated Income Statement – 2Q21</a:t>
            </a:r>
            <a:endParaRPr kumimoji="1" lang="zh-TW" altLang="en-US" sz="3200" b="1" dirty="0">
              <a:latin typeface="Calibri" panose="020F0502020204030204" pitchFamily="34" charset="0"/>
              <a:ea typeface="STFangsong" panose="02010600040101010101" pitchFamily="2" charset="-122"/>
              <a:cs typeface="Calibri" panose="020F0502020204030204" pitchFamily="34" charset="0"/>
            </a:endParaRPr>
          </a:p>
        </p:txBody>
      </p:sp>
      <p:sp>
        <p:nvSpPr>
          <p:cNvPr id="2" name="Slide Number Placeholder 3">
            <a:extLst>
              <a:ext uri="{FF2B5EF4-FFF2-40B4-BE49-F238E27FC236}">
                <a16:creationId xmlns:a16="http://schemas.microsoft.com/office/drawing/2014/main" id="{F8BB8F12-F4F5-4F13-B09C-BEB09F03B897}"/>
              </a:ext>
            </a:extLst>
          </p:cNvPr>
          <p:cNvSpPr txBox="1">
            <a:spLocks/>
          </p:cNvSpPr>
          <p:nvPr/>
        </p:nvSpPr>
        <p:spPr bwMode="auto">
          <a:xfrm>
            <a:off x="9348444" y="6484315"/>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24</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sp>
        <p:nvSpPr>
          <p:cNvPr id="3" name="Rectangle 2">
            <a:extLst>
              <a:ext uri="{FF2B5EF4-FFF2-40B4-BE49-F238E27FC236}">
                <a16:creationId xmlns:a16="http://schemas.microsoft.com/office/drawing/2014/main" id="{99CF5509-0DD3-4EA9-B388-E1F8DFDB72A2}"/>
              </a:ext>
            </a:extLst>
          </p:cNvPr>
          <p:cNvSpPr/>
          <p:nvPr/>
        </p:nvSpPr>
        <p:spPr>
          <a:xfrm>
            <a:off x="718458" y="5761889"/>
            <a:ext cx="10755088" cy="285578"/>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7EAB679A-A5D2-4693-B784-1EF7277F6BAE}"/>
              </a:ext>
            </a:extLst>
          </p:cNvPr>
          <p:cNvSpPr/>
          <p:nvPr/>
        </p:nvSpPr>
        <p:spPr>
          <a:xfrm>
            <a:off x="714102" y="5195832"/>
            <a:ext cx="10755088" cy="285578"/>
          </a:xfrm>
          <a:prstGeom prst="rect">
            <a:avLst/>
          </a:prstGeom>
          <a:no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5DA9286-1B76-4CE1-84D6-CE226FAAA2E3}"/>
              </a:ext>
            </a:extLst>
          </p:cNvPr>
          <p:cNvSpPr/>
          <p:nvPr/>
        </p:nvSpPr>
        <p:spPr>
          <a:xfrm>
            <a:off x="722809" y="1533866"/>
            <a:ext cx="10755088" cy="285578"/>
          </a:xfrm>
          <a:prstGeom prst="rect">
            <a:avLst/>
          </a:prstGeom>
          <a:no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ECA32AF-D299-4517-B663-D0754B7A09F5}"/>
              </a:ext>
            </a:extLst>
          </p:cNvPr>
          <p:cNvSpPr/>
          <p:nvPr/>
        </p:nvSpPr>
        <p:spPr>
          <a:xfrm>
            <a:off x="719907" y="4630693"/>
            <a:ext cx="10755088" cy="285578"/>
          </a:xfrm>
          <a:prstGeom prst="rect">
            <a:avLst/>
          </a:prstGeom>
          <a:no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0813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a:extLst>
              <a:ext uri="{FF2B5EF4-FFF2-40B4-BE49-F238E27FC236}">
                <a16:creationId xmlns:a16="http://schemas.microsoft.com/office/drawing/2014/main" id="{B6EF6544-1DA6-9C45-ACBB-1B6FAFFC9A00}"/>
              </a:ext>
            </a:extLst>
          </p:cNvPr>
          <p:cNvGraphicFramePr>
            <a:graphicFrameLocks noGrp="1"/>
          </p:cNvGraphicFramePr>
          <p:nvPr/>
        </p:nvGraphicFramePr>
        <p:xfrm>
          <a:off x="2063667" y="1056922"/>
          <a:ext cx="8134256" cy="5562193"/>
        </p:xfrm>
        <a:graphic>
          <a:graphicData uri="http://schemas.openxmlformats.org/drawingml/2006/table">
            <a:tbl>
              <a:tblPr/>
              <a:tblGrid>
                <a:gridCol w="4377179">
                  <a:extLst>
                    <a:ext uri="{9D8B030D-6E8A-4147-A177-3AD203B41FA5}">
                      <a16:colId xmlns:a16="http://schemas.microsoft.com/office/drawing/2014/main" val="157505125"/>
                    </a:ext>
                  </a:extLst>
                </a:gridCol>
                <a:gridCol w="1252359">
                  <a:extLst>
                    <a:ext uri="{9D8B030D-6E8A-4147-A177-3AD203B41FA5}">
                      <a16:colId xmlns:a16="http://schemas.microsoft.com/office/drawing/2014/main" val="3027787077"/>
                    </a:ext>
                  </a:extLst>
                </a:gridCol>
                <a:gridCol w="1252359">
                  <a:extLst>
                    <a:ext uri="{9D8B030D-6E8A-4147-A177-3AD203B41FA5}">
                      <a16:colId xmlns:a16="http://schemas.microsoft.com/office/drawing/2014/main" val="1100178237"/>
                    </a:ext>
                  </a:extLst>
                </a:gridCol>
                <a:gridCol w="1252359">
                  <a:extLst>
                    <a:ext uri="{9D8B030D-6E8A-4147-A177-3AD203B41FA5}">
                      <a16:colId xmlns:a16="http://schemas.microsoft.com/office/drawing/2014/main" val="2156343920"/>
                    </a:ext>
                  </a:extLst>
                </a:gridCol>
              </a:tblGrid>
              <a:tr h="481873">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mn-ea"/>
                        </a:rPr>
                        <a:t>NT$ million</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ctr" fontAlgn="ctr"/>
                      <a:r>
                        <a:rPr lang="en"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1H21</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ctr" fontAlgn="ctr"/>
                      <a:r>
                        <a:rPr lang="en"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1H20</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ctr" fontAlgn="ctr"/>
                      <a:r>
                        <a:rPr lang="en"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YoY (%)</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extLst>
                  <a:ext uri="{0D108BD9-81ED-4DB2-BD59-A6C34878D82A}">
                    <a16:rowId xmlns:a16="http://schemas.microsoft.com/office/drawing/2014/main" val="1712247764"/>
                  </a:ext>
                </a:extLst>
              </a:tr>
              <a:tr h="282240">
                <a:tc>
                  <a:txBody>
                    <a:bodyPr/>
                    <a:lstStyle/>
                    <a:p>
                      <a:pPr algn="l" fontAlgn="ctr"/>
                      <a:r>
                        <a:rPr lang="en" sz="1600" b="1" i="0" u="none" strike="noStrike" dirty="0">
                          <a:solidFill>
                            <a:srgbClr val="000000"/>
                          </a:solidFill>
                          <a:effectLst/>
                          <a:latin typeface="Calibri" panose="020F0502020204030204" pitchFamily="34" charset="0"/>
                          <a:ea typeface="新細明體" panose="02020500000000000000" pitchFamily="18" charset="-120"/>
                        </a:rPr>
                        <a:t>Net Revenue</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sz="1600" b="1" i="0" u="none" strike="noStrike" dirty="0">
                          <a:solidFill>
                            <a:srgbClr val="000000"/>
                          </a:solidFill>
                          <a:effectLst/>
                          <a:latin typeface="Calibri" panose="020F0502020204030204" pitchFamily="34" charset="0"/>
                        </a:rPr>
                        <a:t>1,196</a:t>
                      </a:r>
                    </a:p>
                  </a:txBody>
                  <a:tcPr marL="0" marR="72000" marT="0" marB="0" anchor="ctr">
                    <a:lnL w="6350" cap="flat" cmpd="sng" algn="ctr">
                      <a:noFill/>
                      <a:prstDash val="solid"/>
                      <a:round/>
                      <a:headEnd type="none" w="med" len="med"/>
                      <a:tailEnd type="none" w="med" len="med"/>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sz="1600" b="1" i="0" u="none" strike="noStrike">
                          <a:solidFill>
                            <a:srgbClr val="000000"/>
                          </a:solidFill>
                          <a:effectLst/>
                          <a:latin typeface="Calibri" panose="020F0502020204030204" pitchFamily="34" charset="0"/>
                        </a:rPr>
                        <a:t>721</a:t>
                      </a:r>
                    </a:p>
                  </a:txBody>
                  <a:tcPr marL="0" marR="72000" marT="0" marB="0" anchor="ctr">
                    <a:lnL>
                      <a:noFill/>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sz="1600" b="1" i="0" u="none" strike="noStrike" dirty="0">
                          <a:solidFill>
                            <a:srgbClr val="000000"/>
                          </a:solidFill>
                          <a:effectLst/>
                          <a:latin typeface="Calibri" panose="020F0502020204030204" pitchFamily="34" charset="0"/>
                        </a:rPr>
                        <a:t>66 </a:t>
                      </a:r>
                    </a:p>
                  </a:txBody>
                  <a:tcPr marL="0" marR="72000" marT="0" marB="0" anchor="ctr">
                    <a:lnL>
                      <a:noFill/>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784733735"/>
                  </a:ext>
                </a:extLst>
              </a:tr>
              <a:tr h="282240">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Gross Profit</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dirty="0">
                          <a:solidFill>
                            <a:srgbClr val="000000"/>
                          </a:solidFill>
                          <a:effectLst/>
                          <a:latin typeface="Calibri" panose="020F0502020204030204" pitchFamily="34" charset="0"/>
                        </a:rPr>
                        <a:t>410</a:t>
                      </a:r>
                    </a:p>
                  </a:txBody>
                  <a:tcPr marL="0" marR="7200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dirty="0">
                          <a:solidFill>
                            <a:srgbClr val="000000"/>
                          </a:solidFill>
                          <a:effectLst/>
                          <a:latin typeface="Calibri" panose="020F0502020204030204" pitchFamily="34" charset="0"/>
                        </a:rPr>
                        <a:t>279</a:t>
                      </a:r>
                    </a:p>
                  </a:txBody>
                  <a:tcPr marL="0" marR="7200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dirty="0">
                          <a:solidFill>
                            <a:srgbClr val="000000"/>
                          </a:solidFill>
                          <a:effectLst/>
                          <a:latin typeface="Calibri" panose="020F0502020204030204" pitchFamily="34" charset="0"/>
                        </a:rPr>
                        <a:t>47 </a:t>
                      </a:r>
                    </a:p>
                  </a:txBody>
                  <a:tcPr marL="0" marR="7200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2195283"/>
                  </a:ext>
                </a:extLst>
              </a:tr>
              <a:tr h="282240">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    Gross Margin</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dirty="0">
                          <a:solidFill>
                            <a:srgbClr val="000000"/>
                          </a:solidFill>
                          <a:effectLst/>
                          <a:latin typeface="Calibri" panose="020F0502020204030204" pitchFamily="34" charset="0"/>
                        </a:rPr>
                        <a:t>34.3%</a:t>
                      </a:r>
                    </a:p>
                  </a:txBody>
                  <a:tcPr marL="0" marR="7200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38.7%</a:t>
                      </a:r>
                    </a:p>
                  </a:txBody>
                  <a:tcPr marL="0" marR="7200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en-US" sz="1600" b="0" i="0" u="none" strike="noStrike">
                          <a:solidFill>
                            <a:srgbClr val="000000"/>
                          </a:solidFill>
                          <a:effectLst/>
                          <a:latin typeface="Calibri" panose="020F0502020204030204" pitchFamily="34" charset="0"/>
                        </a:rPr>
                        <a:t> </a:t>
                      </a:r>
                    </a:p>
                  </a:txBody>
                  <a:tcPr marL="0" marR="7200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492183320"/>
                  </a:ext>
                </a:extLst>
              </a:tr>
              <a:tr h="282240">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Operating Expenses</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198</a:t>
                      </a:r>
                    </a:p>
                  </a:txBody>
                  <a:tcPr marL="0" marR="7200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dirty="0">
                          <a:solidFill>
                            <a:srgbClr val="000000"/>
                          </a:solidFill>
                          <a:effectLst/>
                          <a:latin typeface="Calibri" panose="020F0502020204030204" pitchFamily="34" charset="0"/>
                        </a:rPr>
                        <a:t>161</a:t>
                      </a:r>
                    </a:p>
                  </a:txBody>
                  <a:tcPr marL="0" marR="7200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23 </a:t>
                      </a:r>
                    </a:p>
                  </a:txBody>
                  <a:tcPr marL="0" marR="7200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169906371"/>
                  </a:ext>
                </a:extLst>
              </a:tr>
              <a:tr h="282240">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    </a:t>
                      </a:r>
                      <a:r>
                        <a:rPr lang="en" altLang="zh-TW" sz="1600" b="0" i="0" u="none" strike="noStrike" dirty="0">
                          <a:solidFill>
                            <a:srgbClr val="000000"/>
                          </a:solidFill>
                          <a:effectLst/>
                          <a:latin typeface="Calibri" panose="020F0502020204030204" pitchFamily="34" charset="0"/>
                          <a:ea typeface="+mn-ea"/>
                        </a:rPr>
                        <a:t>Opex % of Sales</a:t>
                      </a:r>
                      <a:endParaRPr lang="en" sz="1600" b="0" i="0" u="none" strike="noStrike" dirty="0">
                        <a:solidFill>
                          <a:srgbClr val="000000"/>
                        </a:solidFill>
                        <a:effectLst/>
                        <a:latin typeface="Calibri" panose="020F0502020204030204" pitchFamily="34" charset="0"/>
                        <a:ea typeface="新細明體" panose="02020500000000000000" pitchFamily="18" charset="-120"/>
                      </a:endParaRP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16.6%</a:t>
                      </a:r>
                    </a:p>
                  </a:txBody>
                  <a:tcPr marL="0" marR="7200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dirty="0">
                          <a:solidFill>
                            <a:srgbClr val="000000"/>
                          </a:solidFill>
                          <a:effectLst/>
                          <a:latin typeface="Calibri" panose="020F0502020204030204" pitchFamily="34" charset="0"/>
                        </a:rPr>
                        <a:t>22.3%</a:t>
                      </a:r>
                    </a:p>
                  </a:txBody>
                  <a:tcPr marL="0" marR="7200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en-US" sz="1600" b="0" i="0" u="none" strike="noStrike">
                          <a:solidFill>
                            <a:srgbClr val="000000"/>
                          </a:solidFill>
                          <a:effectLst/>
                          <a:latin typeface="Calibri" panose="020F0502020204030204" pitchFamily="34" charset="0"/>
                        </a:rPr>
                        <a:t> </a:t>
                      </a:r>
                    </a:p>
                  </a:txBody>
                  <a:tcPr marL="0" marR="7200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055799478"/>
                  </a:ext>
                </a:extLst>
              </a:tr>
              <a:tr h="282240">
                <a:tc>
                  <a:txBody>
                    <a:bodyPr/>
                    <a:lstStyle/>
                    <a:p>
                      <a:pPr algn="l" fontAlgn="ctr"/>
                      <a:r>
                        <a:rPr lang="en" sz="1600" b="1" i="0" u="none" strike="noStrike" dirty="0">
                          <a:solidFill>
                            <a:srgbClr val="000000"/>
                          </a:solidFill>
                          <a:effectLst/>
                          <a:latin typeface="Calibri" panose="020F0502020204030204" pitchFamily="34" charset="0"/>
                          <a:ea typeface="新細明體" panose="02020500000000000000" pitchFamily="18" charset="-120"/>
                        </a:rPr>
                        <a:t>Operating Income</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1" i="0" u="none" strike="noStrike" dirty="0">
                          <a:solidFill>
                            <a:srgbClr val="000000"/>
                          </a:solidFill>
                          <a:effectLst/>
                          <a:latin typeface="Calibri" panose="020F0502020204030204" pitchFamily="34" charset="0"/>
                        </a:rPr>
                        <a:t>212</a:t>
                      </a:r>
                    </a:p>
                  </a:txBody>
                  <a:tcPr marL="0" marR="7200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1" i="0" u="none" strike="noStrike" dirty="0">
                          <a:solidFill>
                            <a:srgbClr val="000000"/>
                          </a:solidFill>
                          <a:effectLst/>
                          <a:latin typeface="Calibri" panose="020F0502020204030204" pitchFamily="34" charset="0"/>
                        </a:rPr>
                        <a:t>118</a:t>
                      </a:r>
                    </a:p>
                  </a:txBody>
                  <a:tcPr marL="0" marR="7200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1" i="0" u="none" strike="noStrike" dirty="0">
                          <a:solidFill>
                            <a:srgbClr val="000000"/>
                          </a:solidFill>
                          <a:effectLst/>
                          <a:latin typeface="Calibri" panose="020F0502020204030204" pitchFamily="34" charset="0"/>
                        </a:rPr>
                        <a:t>79 </a:t>
                      </a:r>
                    </a:p>
                  </a:txBody>
                  <a:tcPr marL="0" marR="7200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25070770"/>
                  </a:ext>
                </a:extLst>
              </a:tr>
              <a:tr h="282240">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    Operating Margin</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17.7%</a:t>
                      </a:r>
                    </a:p>
                  </a:txBody>
                  <a:tcPr marL="0" marR="7200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16.4%</a:t>
                      </a:r>
                    </a:p>
                  </a:txBody>
                  <a:tcPr marL="0" marR="7200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en-US" sz="1600" b="0" i="0" u="none" strike="noStrike">
                          <a:solidFill>
                            <a:srgbClr val="000000"/>
                          </a:solidFill>
                          <a:effectLst/>
                          <a:latin typeface="Calibri" panose="020F0502020204030204" pitchFamily="34" charset="0"/>
                        </a:rPr>
                        <a:t> </a:t>
                      </a:r>
                    </a:p>
                  </a:txBody>
                  <a:tcPr marL="0" marR="7200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51146946"/>
                  </a:ext>
                </a:extLst>
              </a:tr>
              <a:tr h="282240">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Net Non-Operating Income (Loss)</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dirty="0">
                          <a:solidFill>
                            <a:srgbClr val="000000"/>
                          </a:solidFill>
                          <a:effectLst/>
                          <a:latin typeface="Calibri" panose="020F0502020204030204" pitchFamily="34" charset="0"/>
                        </a:rPr>
                        <a:t>(8)</a:t>
                      </a:r>
                    </a:p>
                  </a:txBody>
                  <a:tcPr marL="0" marR="7200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8</a:t>
                      </a:r>
                    </a:p>
                  </a:txBody>
                  <a:tcPr marL="0" marR="7200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l" fontAlgn="ctr"/>
                      <a:r>
                        <a:rPr lang="en-US" sz="1600" b="0" i="0" u="none" strike="noStrike">
                          <a:solidFill>
                            <a:srgbClr val="000000"/>
                          </a:solidFill>
                          <a:effectLst/>
                          <a:latin typeface="Calibri" panose="020F0502020204030204" pitchFamily="34" charset="0"/>
                        </a:rPr>
                        <a:t> </a:t>
                      </a:r>
                    </a:p>
                  </a:txBody>
                  <a:tcPr marL="0" marR="7200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978064805"/>
                  </a:ext>
                </a:extLst>
              </a:tr>
              <a:tr h="282240">
                <a:tc>
                  <a:txBody>
                    <a:bodyPr/>
                    <a:lstStyle/>
                    <a:p>
                      <a:pPr algn="l" fontAlgn="ctr"/>
                      <a:r>
                        <a:rPr lang="en" sz="1600" b="0" i="0" u="none" strike="noStrike">
                          <a:solidFill>
                            <a:srgbClr val="000000"/>
                          </a:solidFill>
                          <a:effectLst/>
                          <a:latin typeface="Calibri" panose="020F0502020204030204" pitchFamily="34" charset="0"/>
                          <a:ea typeface="新細明體" panose="02020500000000000000" pitchFamily="18" charset="-120"/>
                        </a:rPr>
                        <a:t>Pre-Tax Income</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dirty="0">
                          <a:solidFill>
                            <a:srgbClr val="000000"/>
                          </a:solidFill>
                          <a:effectLst/>
                          <a:latin typeface="Calibri" panose="020F0502020204030204" pitchFamily="34" charset="0"/>
                        </a:rPr>
                        <a:t>204</a:t>
                      </a:r>
                    </a:p>
                  </a:txBody>
                  <a:tcPr marL="0" marR="7200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126</a:t>
                      </a:r>
                    </a:p>
                  </a:txBody>
                  <a:tcPr marL="0" marR="7200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62 </a:t>
                      </a:r>
                    </a:p>
                  </a:txBody>
                  <a:tcPr marL="0" marR="7200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399370977"/>
                  </a:ext>
                </a:extLst>
              </a:tr>
              <a:tr h="282240">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Income Tax Expense</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26</a:t>
                      </a:r>
                    </a:p>
                  </a:txBody>
                  <a:tcPr marL="0" marR="7200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15</a:t>
                      </a:r>
                    </a:p>
                  </a:txBody>
                  <a:tcPr marL="0" marR="7200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l" fontAlgn="ctr"/>
                      <a:r>
                        <a:rPr lang="en-US" sz="1600" b="0" i="0" u="none" strike="noStrike">
                          <a:solidFill>
                            <a:srgbClr val="000000"/>
                          </a:solidFill>
                          <a:effectLst/>
                          <a:latin typeface="Calibri" panose="020F0502020204030204" pitchFamily="34" charset="0"/>
                        </a:rPr>
                        <a:t> </a:t>
                      </a:r>
                    </a:p>
                  </a:txBody>
                  <a:tcPr marL="0" marR="7200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764172625"/>
                  </a:ext>
                </a:extLst>
              </a:tr>
              <a:tr h="282240">
                <a:tc>
                  <a:txBody>
                    <a:bodyPr/>
                    <a:lstStyle/>
                    <a:p>
                      <a:pPr algn="l" fontAlgn="ctr"/>
                      <a:r>
                        <a:rPr lang="en" sz="1600" b="0" i="0" u="none" strike="noStrike">
                          <a:solidFill>
                            <a:srgbClr val="000000"/>
                          </a:solidFill>
                          <a:effectLst/>
                          <a:latin typeface="Calibri" panose="020F0502020204030204" pitchFamily="34" charset="0"/>
                          <a:ea typeface="新細明體" panose="02020500000000000000" pitchFamily="18" charset="-120"/>
                        </a:rPr>
                        <a:t>Minority Interest</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0</a:t>
                      </a:r>
                    </a:p>
                  </a:txBody>
                  <a:tcPr marL="0" marR="7200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0</a:t>
                      </a:r>
                    </a:p>
                  </a:txBody>
                  <a:tcPr marL="0" marR="7200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en-US" sz="1600" b="0" i="0" u="none" strike="noStrike">
                          <a:solidFill>
                            <a:srgbClr val="000000"/>
                          </a:solidFill>
                          <a:effectLst/>
                          <a:latin typeface="Calibri" panose="020F0502020204030204" pitchFamily="34" charset="0"/>
                        </a:rPr>
                        <a:t> </a:t>
                      </a:r>
                    </a:p>
                  </a:txBody>
                  <a:tcPr marL="0" marR="7200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101596247"/>
                  </a:ext>
                </a:extLst>
              </a:tr>
              <a:tr h="282240">
                <a:tc>
                  <a:txBody>
                    <a:bodyPr/>
                    <a:lstStyle/>
                    <a:p>
                      <a:pPr algn="l" fontAlgn="ctr"/>
                      <a:r>
                        <a:rPr lang="en" sz="1600" b="1" i="0" u="none" strike="noStrike" dirty="0">
                          <a:solidFill>
                            <a:srgbClr val="000000"/>
                          </a:solidFill>
                          <a:effectLst/>
                          <a:latin typeface="Calibri" panose="020F0502020204030204" pitchFamily="34" charset="0"/>
                          <a:ea typeface="新細明體" panose="02020500000000000000" pitchFamily="18" charset="-120"/>
                        </a:rPr>
                        <a:t>Net Income to Parent</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1" i="0" u="none" strike="noStrike" dirty="0">
                          <a:solidFill>
                            <a:srgbClr val="000000"/>
                          </a:solidFill>
                          <a:effectLst/>
                          <a:latin typeface="Calibri" panose="020F0502020204030204" pitchFamily="34" charset="0"/>
                        </a:rPr>
                        <a:t>178</a:t>
                      </a:r>
                    </a:p>
                  </a:txBody>
                  <a:tcPr marL="0" marR="7200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1" i="0" u="none" strike="noStrike">
                          <a:solidFill>
                            <a:srgbClr val="000000"/>
                          </a:solidFill>
                          <a:effectLst/>
                          <a:latin typeface="Calibri" panose="020F0502020204030204" pitchFamily="34" charset="0"/>
                        </a:rPr>
                        <a:t>110</a:t>
                      </a:r>
                    </a:p>
                  </a:txBody>
                  <a:tcPr marL="0" marR="7200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1" i="0" u="none" strike="noStrike" dirty="0">
                          <a:solidFill>
                            <a:srgbClr val="000000"/>
                          </a:solidFill>
                          <a:effectLst/>
                          <a:latin typeface="Calibri" panose="020F0502020204030204" pitchFamily="34" charset="0"/>
                        </a:rPr>
                        <a:t>62 </a:t>
                      </a:r>
                    </a:p>
                  </a:txBody>
                  <a:tcPr marL="0" marR="7200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432532968"/>
                  </a:ext>
                </a:extLst>
              </a:tr>
              <a:tr h="282240">
                <a:tc>
                  <a:txBody>
                    <a:bodyPr/>
                    <a:lstStyle/>
                    <a:p>
                      <a:pPr algn="l" fontAlgn="ctr"/>
                      <a:r>
                        <a:rPr lang="en" sz="1600" b="0" i="0" u="none" strike="noStrike">
                          <a:solidFill>
                            <a:srgbClr val="000000"/>
                          </a:solidFill>
                          <a:effectLst/>
                          <a:latin typeface="Calibri" panose="020F0502020204030204" pitchFamily="34" charset="0"/>
                          <a:ea typeface="新細明體" panose="02020500000000000000" pitchFamily="18" charset="-120"/>
                        </a:rPr>
                        <a:t>    Net Margin</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14.9%</a:t>
                      </a:r>
                    </a:p>
                  </a:txBody>
                  <a:tcPr marL="0" marR="7200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15.3%</a:t>
                      </a:r>
                    </a:p>
                  </a:txBody>
                  <a:tcPr marL="0" marR="7200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en-US" sz="1600" b="0" i="0" u="none" strike="noStrike">
                          <a:solidFill>
                            <a:srgbClr val="000000"/>
                          </a:solidFill>
                          <a:effectLst/>
                          <a:latin typeface="Calibri" panose="020F0502020204030204" pitchFamily="34" charset="0"/>
                        </a:rPr>
                        <a:t> </a:t>
                      </a:r>
                    </a:p>
                  </a:txBody>
                  <a:tcPr marL="0" marR="7200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61765767"/>
                  </a:ext>
                </a:extLst>
              </a:tr>
              <a:tr h="282240">
                <a:tc>
                  <a:txBody>
                    <a:bodyPr/>
                    <a:lstStyle/>
                    <a:p>
                      <a:pPr algn="l" fontAlgn="ctr"/>
                      <a:r>
                        <a:rPr lang="en" sz="1600" b="1" i="0" u="none" strike="noStrike" dirty="0">
                          <a:solidFill>
                            <a:srgbClr val="000000"/>
                          </a:solidFill>
                          <a:effectLst/>
                          <a:latin typeface="Calibri" panose="020F0502020204030204" pitchFamily="34" charset="0"/>
                          <a:ea typeface="新細明體" panose="02020500000000000000" pitchFamily="18" charset="-120"/>
                        </a:rPr>
                        <a:t>EPS (NT$)</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1" i="0" u="none" strike="noStrike" dirty="0">
                          <a:solidFill>
                            <a:srgbClr val="000000"/>
                          </a:solidFill>
                          <a:effectLst/>
                          <a:latin typeface="Calibri" panose="020F0502020204030204" pitchFamily="34" charset="0"/>
                        </a:rPr>
                        <a:t>2.46</a:t>
                      </a:r>
                    </a:p>
                  </a:txBody>
                  <a:tcPr marL="0" marR="72000" marT="0" marB="0" anchor="ctr">
                    <a:lnL w="6350" cap="flat" cmpd="sng" algn="ctr">
                      <a:no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1" i="0" u="none" strike="noStrike" dirty="0">
                          <a:solidFill>
                            <a:srgbClr val="000000"/>
                          </a:solidFill>
                          <a:effectLst/>
                          <a:latin typeface="Calibri" panose="020F0502020204030204" pitchFamily="34" charset="0"/>
                        </a:rPr>
                        <a:t>1.53</a:t>
                      </a:r>
                    </a:p>
                  </a:txBody>
                  <a:tcPr marL="0" marR="7200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1" i="0" u="none" strike="noStrike" dirty="0">
                          <a:solidFill>
                            <a:srgbClr val="000000"/>
                          </a:solidFill>
                          <a:effectLst/>
                          <a:latin typeface="Calibri" panose="020F0502020204030204" pitchFamily="34" charset="0"/>
                        </a:rPr>
                        <a:t>61 </a:t>
                      </a:r>
                    </a:p>
                  </a:txBody>
                  <a:tcPr marL="0" marR="72000" marT="0" marB="0" anchor="ctr">
                    <a:lnL>
                      <a:noFill/>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935880623"/>
                  </a:ext>
                </a:extLst>
              </a:tr>
              <a:tr h="282240">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US" sz="1600" b="0" i="0" u="none" strike="noStrike">
                          <a:solidFill>
                            <a:srgbClr val="000000"/>
                          </a:solidFill>
                          <a:effectLst/>
                          <a:latin typeface="Calibri" panose="020F0502020204030204" pitchFamily="34" charset="0"/>
                        </a:rPr>
                        <a:t> </a:t>
                      </a:r>
                    </a:p>
                  </a:txBody>
                  <a:tcPr marL="0" marR="72000" marT="0" marB="0" anchor="ctr">
                    <a:lnL w="635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US" sz="1600" b="0" i="0" u="none" strike="noStrike">
                          <a:solidFill>
                            <a:srgbClr val="000000"/>
                          </a:solidFill>
                          <a:effectLst/>
                          <a:latin typeface="Calibri" panose="020F0502020204030204" pitchFamily="34" charset="0"/>
                        </a:rPr>
                        <a:t> </a:t>
                      </a:r>
                    </a:p>
                  </a:txBody>
                  <a:tcPr marL="0" marR="7200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US" sz="1600" b="0" i="0" u="none" strike="noStrike">
                          <a:solidFill>
                            <a:srgbClr val="000000"/>
                          </a:solidFill>
                          <a:effectLst/>
                          <a:latin typeface="Calibri" panose="020F0502020204030204" pitchFamily="34" charset="0"/>
                        </a:rPr>
                        <a:t> </a:t>
                      </a:r>
                    </a:p>
                  </a:txBody>
                  <a:tcPr marL="0" marR="72000" marT="0" marB="0" anchor="ctr">
                    <a:lnL>
                      <a:noFill/>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99759918"/>
                  </a:ext>
                </a:extLst>
              </a:tr>
              <a:tr h="282240">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ROE (annualized)</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dirty="0">
                          <a:solidFill>
                            <a:srgbClr val="000000"/>
                          </a:solidFill>
                          <a:effectLst/>
                          <a:latin typeface="Calibri" panose="020F0502020204030204" pitchFamily="34" charset="0"/>
                        </a:rPr>
                        <a:t>16.5%</a:t>
                      </a:r>
                    </a:p>
                  </a:txBody>
                  <a:tcPr marL="0" marR="72000" marT="0" marB="0" anchor="ctr">
                    <a:lnL w="635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dirty="0">
                          <a:solidFill>
                            <a:srgbClr val="000000"/>
                          </a:solidFill>
                          <a:effectLst/>
                          <a:latin typeface="Calibri" panose="020F0502020204030204" pitchFamily="34" charset="0"/>
                        </a:rPr>
                        <a:t>10.5%</a:t>
                      </a:r>
                    </a:p>
                  </a:txBody>
                  <a:tcPr marL="0" marR="72000"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tc>
                  <a:txBody>
                    <a:bodyPr/>
                    <a:lstStyle/>
                    <a:p>
                      <a:pPr algn="l" fontAlgn="ctr"/>
                      <a:r>
                        <a:rPr lang="en-US" sz="1600" b="0" i="0" u="none" strike="noStrike" dirty="0">
                          <a:solidFill>
                            <a:srgbClr val="000000"/>
                          </a:solidFill>
                          <a:effectLst/>
                          <a:latin typeface="Calibri" panose="020F0502020204030204" pitchFamily="34" charset="0"/>
                        </a:rPr>
                        <a:t> </a:t>
                      </a:r>
                    </a:p>
                  </a:txBody>
                  <a:tcPr marL="0" marR="72000" marT="0" marB="0" anchor="ctr">
                    <a:lnL>
                      <a:noFill/>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02875954"/>
                  </a:ext>
                </a:extLst>
              </a:tr>
              <a:tr h="282240">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Depreciation &amp; Amortization</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dirty="0">
                          <a:solidFill>
                            <a:srgbClr val="000000"/>
                          </a:solidFill>
                          <a:effectLst/>
                          <a:latin typeface="Calibri" panose="020F0502020204030204" pitchFamily="34" charset="0"/>
                        </a:rPr>
                        <a:t>27</a:t>
                      </a:r>
                    </a:p>
                  </a:txBody>
                  <a:tcPr marL="0" marR="7200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dirty="0">
                          <a:solidFill>
                            <a:srgbClr val="000000"/>
                          </a:solidFill>
                          <a:effectLst/>
                          <a:latin typeface="Calibri" panose="020F0502020204030204" pitchFamily="34" charset="0"/>
                        </a:rPr>
                        <a:t>16</a:t>
                      </a:r>
                    </a:p>
                  </a:txBody>
                  <a:tcPr marL="0" marR="7200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en-US" sz="1600" b="0" i="0" u="none" strike="noStrike" dirty="0">
                          <a:solidFill>
                            <a:srgbClr val="000000"/>
                          </a:solidFill>
                          <a:effectLst/>
                          <a:latin typeface="Calibri" panose="020F0502020204030204" pitchFamily="34" charset="0"/>
                        </a:rPr>
                        <a:t> </a:t>
                      </a:r>
                    </a:p>
                  </a:txBody>
                  <a:tcPr marL="0" marR="7200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486862397"/>
                  </a:ext>
                </a:extLst>
              </a:tr>
              <a:tr h="282240">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CAPEX</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dirty="0">
                          <a:solidFill>
                            <a:srgbClr val="000000"/>
                          </a:solidFill>
                          <a:effectLst/>
                          <a:latin typeface="Calibri" panose="020F0502020204030204" pitchFamily="34" charset="0"/>
                        </a:rPr>
                        <a:t>8</a:t>
                      </a:r>
                    </a:p>
                  </a:txBody>
                  <a:tcPr marL="0" marR="72000" marT="0" marB="0" anchor="ctr">
                    <a:lnL w="6350" cap="flat" cmpd="sng" algn="ctr">
                      <a:no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18</a:t>
                      </a:r>
                    </a:p>
                  </a:txBody>
                  <a:tcPr marL="0" marR="7200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US" sz="1600" b="0" i="0" u="none" strike="noStrike" dirty="0">
                          <a:solidFill>
                            <a:srgbClr val="000000"/>
                          </a:solidFill>
                          <a:effectLst/>
                          <a:latin typeface="Calibri" panose="020F0502020204030204" pitchFamily="34" charset="0"/>
                        </a:rPr>
                        <a:t> </a:t>
                      </a:r>
                    </a:p>
                  </a:txBody>
                  <a:tcPr marL="0" marR="72000" marT="0" marB="0" anchor="ctr">
                    <a:lnL>
                      <a:noFill/>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307686285"/>
                  </a:ext>
                </a:extLst>
              </a:tr>
            </a:tbl>
          </a:graphicData>
        </a:graphic>
      </p:graphicFrame>
      <p:cxnSp>
        <p:nvCxnSpPr>
          <p:cNvPr id="14" name="直線接點 13">
            <a:extLst>
              <a:ext uri="{FF2B5EF4-FFF2-40B4-BE49-F238E27FC236}">
                <a16:creationId xmlns:a16="http://schemas.microsoft.com/office/drawing/2014/main" id="{E752B886-CC9D-3F49-A51D-E2E3861708AE}"/>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5" name="標題 1">
            <a:extLst>
              <a:ext uri="{FF2B5EF4-FFF2-40B4-BE49-F238E27FC236}">
                <a16:creationId xmlns:a16="http://schemas.microsoft.com/office/drawing/2014/main" id="{AF925B65-714B-7142-9874-2DE47D2C46AF}"/>
              </a:ext>
            </a:extLst>
          </p:cNvPr>
          <p:cNvSpPr txBox="1">
            <a:spLocks/>
          </p:cNvSpPr>
          <p:nvPr/>
        </p:nvSpPr>
        <p:spPr>
          <a:xfrm>
            <a:off x="273645" y="418286"/>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en-US" altLang="zh-TW" sz="3200" b="1" dirty="0">
                <a:latin typeface="Calibri" panose="020F0502020204030204" pitchFamily="34" charset="0"/>
                <a:ea typeface="STFangsong" panose="02010600040101010101" pitchFamily="2" charset="-122"/>
                <a:cs typeface="Calibri" panose="020F0502020204030204" pitchFamily="34" charset="0"/>
              </a:rPr>
              <a:t>Consolidated Income Statement – 1H21</a:t>
            </a:r>
            <a:endParaRPr kumimoji="1" lang="zh-TW" altLang="en-US" sz="3200" b="1" dirty="0">
              <a:latin typeface="Calibri" panose="020F0502020204030204" pitchFamily="34" charset="0"/>
              <a:ea typeface="STFangsong" panose="02010600040101010101" pitchFamily="2" charset="-122"/>
              <a:cs typeface="Calibri" panose="020F0502020204030204" pitchFamily="34" charset="0"/>
            </a:endParaRPr>
          </a:p>
        </p:txBody>
      </p:sp>
      <p:sp>
        <p:nvSpPr>
          <p:cNvPr id="2" name="Slide Number Placeholder 3">
            <a:extLst>
              <a:ext uri="{FF2B5EF4-FFF2-40B4-BE49-F238E27FC236}">
                <a16:creationId xmlns:a16="http://schemas.microsoft.com/office/drawing/2014/main" id="{F8BB8F12-F4F5-4F13-B09C-BEB09F03B897}"/>
              </a:ext>
            </a:extLst>
          </p:cNvPr>
          <p:cNvSpPr txBox="1">
            <a:spLocks/>
          </p:cNvSpPr>
          <p:nvPr/>
        </p:nvSpPr>
        <p:spPr bwMode="auto">
          <a:xfrm>
            <a:off x="9348444" y="6484315"/>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25</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sp>
        <p:nvSpPr>
          <p:cNvPr id="6" name="Rectangle 5">
            <a:extLst>
              <a:ext uri="{FF2B5EF4-FFF2-40B4-BE49-F238E27FC236}">
                <a16:creationId xmlns:a16="http://schemas.microsoft.com/office/drawing/2014/main" id="{25029D78-8765-4CBA-86F9-4E0CFE1E4A5A}"/>
              </a:ext>
            </a:extLst>
          </p:cNvPr>
          <p:cNvSpPr/>
          <p:nvPr/>
        </p:nvSpPr>
        <p:spPr>
          <a:xfrm>
            <a:off x="1881052" y="5226312"/>
            <a:ext cx="8490857" cy="247025"/>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4331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a:extLst>
              <a:ext uri="{FF2B5EF4-FFF2-40B4-BE49-F238E27FC236}">
                <a16:creationId xmlns:a16="http://schemas.microsoft.com/office/drawing/2014/main" id="{9A2B76EC-CDF5-4A4E-B5CD-1A238EAD5FEA}"/>
              </a:ext>
            </a:extLst>
          </p:cNvPr>
          <p:cNvGraphicFramePr>
            <a:graphicFrameLocks noGrp="1"/>
          </p:cNvGraphicFramePr>
          <p:nvPr/>
        </p:nvGraphicFramePr>
        <p:xfrm>
          <a:off x="506627" y="890872"/>
          <a:ext cx="11131455" cy="5874774"/>
        </p:xfrm>
        <a:graphic>
          <a:graphicData uri="http://schemas.openxmlformats.org/drawingml/2006/table">
            <a:tbl>
              <a:tblPr/>
              <a:tblGrid>
                <a:gridCol w="4471275">
                  <a:extLst>
                    <a:ext uri="{9D8B030D-6E8A-4147-A177-3AD203B41FA5}">
                      <a16:colId xmlns:a16="http://schemas.microsoft.com/office/drawing/2014/main" val="3764951136"/>
                    </a:ext>
                  </a:extLst>
                </a:gridCol>
                <a:gridCol w="1110030">
                  <a:extLst>
                    <a:ext uri="{9D8B030D-6E8A-4147-A177-3AD203B41FA5}">
                      <a16:colId xmlns:a16="http://schemas.microsoft.com/office/drawing/2014/main" val="3436009328"/>
                    </a:ext>
                  </a:extLst>
                </a:gridCol>
                <a:gridCol w="1110030">
                  <a:extLst>
                    <a:ext uri="{9D8B030D-6E8A-4147-A177-3AD203B41FA5}">
                      <a16:colId xmlns:a16="http://schemas.microsoft.com/office/drawing/2014/main" val="922697443"/>
                    </a:ext>
                  </a:extLst>
                </a:gridCol>
                <a:gridCol w="1110030">
                  <a:extLst>
                    <a:ext uri="{9D8B030D-6E8A-4147-A177-3AD203B41FA5}">
                      <a16:colId xmlns:a16="http://schemas.microsoft.com/office/drawing/2014/main" val="3486531840"/>
                    </a:ext>
                  </a:extLst>
                </a:gridCol>
                <a:gridCol w="1110030">
                  <a:extLst>
                    <a:ext uri="{9D8B030D-6E8A-4147-A177-3AD203B41FA5}">
                      <a16:colId xmlns:a16="http://schemas.microsoft.com/office/drawing/2014/main" val="1095691266"/>
                    </a:ext>
                  </a:extLst>
                </a:gridCol>
                <a:gridCol w="1110030">
                  <a:extLst>
                    <a:ext uri="{9D8B030D-6E8A-4147-A177-3AD203B41FA5}">
                      <a16:colId xmlns:a16="http://schemas.microsoft.com/office/drawing/2014/main" val="3244565161"/>
                    </a:ext>
                  </a:extLst>
                </a:gridCol>
                <a:gridCol w="1110030">
                  <a:extLst>
                    <a:ext uri="{9D8B030D-6E8A-4147-A177-3AD203B41FA5}">
                      <a16:colId xmlns:a16="http://schemas.microsoft.com/office/drawing/2014/main" val="2584314268"/>
                    </a:ext>
                  </a:extLst>
                </a:gridCol>
              </a:tblGrid>
              <a:tr h="331076">
                <a:tc row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mn-ea"/>
                        </a:rPr>
                        <a:t>NT$ million</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gridSpan="2">
                  <a:txBody>
                    <a:bodyPr/>
                    <a:lstStyle/>
                    <a:p>
                      <a:pPr algn="ct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2021/6/30</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hMerge="1">
                  <a:txBody>
                    <a:bodyPr/>
                    <a:lstStyle/>
                    <a:p>
                      <a:endParaRPr lang="zh-TW" altLang="en-US"/>
                    </a:p>
                  </a:txBody>
                  <a:tcPr/>
                </a:tc>
                <a:tc gridSpan="2">
                  <a:txBody>
                    <a:bodyPr/>
                    <a:lstStyle/>
                    <a:p>
                      <a:pPr algn="ct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2021/3/31</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hMerge="1">
                  <a:txBody>
                    <a:bodyPr/>
                    <a:lstStyle/>
                    <a:p>
                      <a:endParaRPr lang="zh-TW" altLang="en-US"/>
                    </a:p>
                  </a:txBody>
                  <a:tcPr/>
                </a:tc>
                <a:tc gridSpan="2">
                  <a:txBody>
                    <a:bodyPr/>
                    <a:lstStyle/>
                    <a:p>
                      <a:pPr algn="ct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2020/6/30</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hMerge="1">
                  <a:txBody>
                    <a:bodyPr/>
                    <a:lstStyle/>
                    <a:p>
                      <a:endParaRPr lang="zh-TW" altLang="en-US"/>
                    </a:p>
                  </a:txBody>
                  <a:tcPr/>
                </a:tc>
                <a:extLst>
                  <a:ext uri="{0D108BD9-81ED-4DB2-BD59-A6C34878D82A}">
                    <a16:rowId xmlns:a16="http://schemas.microsoft.com/office/drawing/2014/main" val="72131155"/>
                  </a:ext>
                </a:extLst>
              </a:tr>
              <a:tr h="301288">
                <a:tc vMerge="1">
                  <a:txBody>
                    <a:bodyPr/>
                    <a:lstStyle/>
                    <a:p>
                      <a:pPr algn="l" fontAlgn="ctr"/>
                      <a:endParaRPr lang="en" sz="1600" b="0" i="0" u="none" strike="noStrike" dirty="0">
                        <a:solidFill>
                          <a:srgbClr val="000000"/>
                        </a:solidFill>
                        <a:effectLst/>
                        <a:latin typeface="Calibri" panose="020F0502020204030204" pitchFamily="34" charset="0"/>
                        <a:ea typeface="新細明體" panose="02020500000000000000" pitchFamily="18" charset="-120"/>
                      </a:endParaRP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extLst>
                  <a:ext uri="{0D108BD9-81ED-4DB2-BD59-A6C34878D82A}">
                    <a16:rowId xmlns:a16="http://schemas.microsoft.com/office/drawing/2014/main" val="305207749"/>
                  </a:ext>
                </a:extLst>
              </a:tr>
              <a:tr h="291245">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Cash and Cash Equivalents</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sz="1600" b="0" i="0" u="none" strike="noStrike" dirty="0">
                          <a:solidFill>
                            <a:srgbClr val="000000"/>
                          </a:solidFill>
                          <a:effectLst/>
                          <a:latin typeface="Calibri" panose="020F0502020204030204" pitchFamily="34" charset="0"/>
                        </a:rPr>
                        <a:t>598</a:t>
                      </a:r>
                    </a:p>
                  </a:txBody>
                  <a:tcPr marL="0" marR="72000" marT="0" marB="0" anchor="ctr">
                    <a:lnL w="6350" cap="flat" cmpd="sng" algn="ctr">
                      <a:noFill/>
                      <a:prstDash val="solid"/>
                      <a:round/>
                      <a:headEnd type="none" w="med" len="med"/>
                      <a:tailEnd type="none" w="med" len="med"/>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17 </a:t>
                      </a:r>
                    </a:p>
                  </a:txBody>
                  <a:tcPr marL="0" marR="72000" marT="0" marB="0" anchor="ctr">
                    <a:lnL>
                      <a:noFill/>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838</a:t>
                      </a:r>
                    </a:p>
                  </a:txBody>
                  <a:tcPr marL="0" marR="72000" marT="0" marB="0" anchor="ctr">
                    <a:lnL>
                      <a:noFill/>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25 </a:t>
                      </a:r>
                    </a:p>
                  </a:txBody>
                  <a:tcPr marL="0" marR="72000" marT="0" marB="0" anchor="ctr">
                    <a:lnL>
                      <a:noFill/>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496</a:t>
                      </a:r>
                    </a:p>
                  </a:txBody>
                  <a:tcPr marL="0" marR="72000" marT="0" marB="0" anchor="ctr">
                    <a:lnL>
                      <a:noFill/>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18 </a:t>
                      </a:r>
                    </a:p>
                  </a:txBody>
                  <a:tcPr marL="0" marR="72000" marT="0" marB="0" anchor="ctr">
                    <a:lnL>
                      <a:noFill/>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3891935953"/>
                  </a:ext>
                </a:extLst>
              </a:tr>
              <a:tr h="291245">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Notes and Accounts Receivable, Net</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337</a:t>
                      </a:r>
                    </a:p>
                  </a:txBody>
                  <a:tcPr marL="0" marR="7200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10 </a:t>
                      </a:r>
                    </a:p>
                  </a:txBody>
                  <a:tcPr marL="0" marR="7200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333</a:t>
                      </a:r>
                    </a:p>
                  </a:txBody>
                  <a:tcPr marL="0" marR="7200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10 </a:t>
                      </a:r>
                    </a:p>
                  </a:txBody>
                  <a:tcPr marL="0" marR="7200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169</a:t>
                      </a:r>
                    </a:p>
                  </a:txBody>
                  <a:tcPr marL="0" marR="7200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6 </a:t>
                      </a:r>
                    </a:p>
                  </a:txBody>
                  <a:tcPr marL="0" marR="7200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604847266"/>
                  </a:ext>
                </a:extLst>
              </a:tr>
              <a:tr h="291245">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Inventories</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488</a:t>
                      </a:r>
                    </a:p>
                  </a:txBody>
                  <a:tcPr marL="0" marR="7200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14 </a:t>
                      </a:r>
                    </a:p>
                  </a:txBody>
                  <a:tcPr marL="0" marR="7200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451</a:t>
                      </a:r>
                    </a:p>
                  </a:txBody>
                  <a:tcPr marL="0" marR="7200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14 </a:t>
                      </a:r>
                    </a:p>
                  </a:txBody>
                  <a:tcPr marL="0" marR="7200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377</a:t>
                      </a:r>
                    </a:p>
                  </a:txBody>
                  <a:tcPr marL="0" marR="7200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14 </a:t>
                      </a:r>
                    </a:p>
                  </a:txBody>
                  <a:tcPr marL="0" marR="7200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867104219"/>
                  </a:ext>
                </a:extLst>
              </a:tr>
              <a:tr h="291245">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Other Current Assets</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961</a:t>
                      </a:r>
                    </a:p>
                  </a:txBody>
                  <a:tcPr marL="0" marR="7200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28 </a:t>
                      </a:r>
                    </a:p>
                  </a:txBody>
                  <a:tcPr marL="0" marR="7200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620</a:t>
                      </a:r>
                    </a:p>
                  </a:txBody>
                  <a:tcPr marL="0" marR="7200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19 </a:t>
                      </a:r>
                    </a:p>
                  </a:txBody>
                  <a:tcPr marL="0" marR="7200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601</a:t>
                      </a:r>
                    </a:p>
                  </a:txBody>
                  <a:tcPr marL="0" marR="7200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22 </a:t>
                      </a:r>
                    </a:p>
                  </a:txBody>
                  <a:tcPr marL="0" marR="7200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138684126"/>
                  </a:ext>
                </a:extLst>
              </a:tr>
              <a:tr h="291245">
                <a:tc>
                  <a:txBody>
                    <a:bodyPr/>
                    <a:lstStyle/>
                    <a:p>
                      <a:pPr algn="l" fontAlgn="ctr"/>
                      <a:r>
                        <a:rPr lang="en" sz="1600" b="0" i="0" u="none" strike="noStrike">
                          <a:solidFill>
                            <a:srgbClr val="000000"/>
                          </a:solidFill>
                          <a:effectLst/>
                          <a:latin typeface="Calibri" panose="020F0502020204030204" pitchFamily="34" charset="0"/>
                          <a:ea typeface="新細明體" panose="02020500000000000000" pitchFamily="18" charset="-120"/>
                        </a:rPr>
                        <a:t>Fixed Assets</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947</a:t>
                      </a:r>
                    </a:p>
                  </a:txBody>
                  <a:tcPr marL="0" marR="7200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28 </a:t>
                      </a:r>
                    </a:p>
                  </a:txBody>
                  <a:tcPr marL="0" marR="7200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952</a:t>
                      </a:r>
                    </a:p>
                  </a:txBody>
                  <a:tcPr marL="0" marR="7200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29 </a:t>
                      </a:r>
                    </a:p>
                  </a:txBody>
                  <a:tcPr marL="0" marR="7200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957</a:t>
                      </a:r>
                    </a:p>
                  </a:txBody>
                  <a:tcPr marL="0" marR="7200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36 </a:t>
                      </a:r>
                    </a:p>
                  </a:txBody>
                  <a:tcPr marL="0" marR="7200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689575741"/>
                  </a:ext>
                </a:extLst>
              </a:tr>
              <a:tr h="291245">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Other Long-term Assets</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103</a:t>
                      </a:r>
                    </a:p>
                  </a:txBody>
                  <a:tcPr marL="0" marR="72000" marT="0" marB="0" anchor="ctr">
                    <a:lnL w="6350" cap="flat" cmpd="sng" algn="ctr">
                      <a:noFill/>
                      <a:prstDash val="solid"/>
                      <a:round/>
                      <a:headEnd type="none" w="med" len="med"/>
                      <a:tailEnd type="none" w="med" len="med"/>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3 </a:t>
                      </a:r>
                    </a:p>
                  </a:txBody>
                  <a:tcPr marL="0" marR="7200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dirty="0">
                          <a:solidFill>
                            <a:srgbClr val="000000"/>
                          </a:solidFill>
                          <a:effectLst/>
                          <a:latin typeface="Calibri" panose="020F0502020204030204" pitchFamily="34" charset="0"/>
                        </a:rPr>
                        <a:t>92</a:t>
                      </a:r>
                    </a:p>
                  </a:txBody>
                  <a:tcPr marL="0" marR="7200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3 </a:t>
                      </a:r>
                    </a:p>
                  </a:txBody>
                  <a:tcPr marL="0" marR="7200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85</a:t>
                      </a:r>
                    </a:p>
                  </a:txBody>
                  <a:tcPr marL="0" marR="7200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3 </a:t>
                      </a:r>
                    </a:p>
                  </a:txBody>
                  <a:tcPr marL="0" marR="72000" marT="0" marB="0" anchor="ctr">
                    <a:lnL>
                      <a:noFill/>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75737505"/>
                  </a:ext>
                </a:extLst>
              </a:tr>
              <a:tr h="291245">
                <a:tc>
                  <a:txBody>
                    <a:bodyPr/>
                    <a:lstStyle/>
                    <a:p>
                      <a:pPr algn="l" fontAlgn="ctr"/>
                      <a:r>
                        <a:rPr lang="en" sz="1600" b="1" i="0" u="none" strike="noStrike" dirty="0">
                          <a:solidFill>
                            <a:srgbClr val="000000"/>
                          </a:solidFill>
                          <a:effectLst/>
                          <a:latin typeface="Calibri" panose="020F0502020204030204" pitchFamily="34" charset="0"/>
                          <a:ea typeface="新細明體" panose="02020500000000000000" pitchFamily="18" charset="-120"/>
                        </a:rPr>
                        <a:t>Total Assets</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n-US" sz="1600" b="1" i="0" u="none" strike="noStrike">
                          <a:solidFill>
                            <a:srgbClr val="000000"/>
                          </a:solidFill>
                          <a:effectLst/>
                          <a:latin typeface="Calibri" panose="020F0502020204030204" pitchFamily="34" charset="0"/>
                        </a:rPr>
                        <a:t>3,434</a:t>
                      </a:r>
                    </a:p>
                  </a:txBody>
                  <a:tcPr marL="0" marR="72000" marT="0"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n-US" sz="1600" b="1" i="0" u="none" strike="noStrike">
                          <a:solidFill>
                            <a:srgbClr val="000000"/>
                          </a:solidFill>
                          <a:effectLst/>
                          <a:latin typeface="Calibri" panose="020F0502020204030204" pitchFamily="34" charset="0"/>
                        </a:rPr>
                        <a:t>100 </a:t>
                      </a:r>
                    </a:p>
                  </a:txBody>
                  <a:tcPr marL="0" marR="7200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n-US" sz="1600" b="1" i="0" u="none" strike="noStrike">
                          <a:solidFill>
                            <a:srgbClr val="000000"/>
                          </a:solidFill>
                          <a:effectLst/>
                          <a:latin typeface="Calibri" panose="020F0502020204030204" pitchFamily="34" charset="0"/>
                        </a:rPr>
                        <a:t>3,286</a:t>
                      </a:r>
                    </a:p>
                  </a:txBody>
                  <a:tcPr marL="0" marR="7200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n-US" sz="1600" b="1" i="0" u="none" strike="noStrike">
                          <a:solidFill>
                            <a:srgbClr val="000000"/>
                          </a:solidFill>
                          <a:effectLst/>
                          <a:latin typeface="Calibri" panose="020F0502020204030204" pitchFamily="34" charset="0"/>
                        </a:rPr>
                        <a:t>100 </a:t>
                      </a:r>
                    </a:p>
                  </a:txBody>
                  <a:tcPr marL="0" marR="7200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n-US" sz="1600" b="1" i="0" u="none" strike="noStrike">
                          <a:solidFill>
                            <a:srgbClr val="000000"/>
                          </a:solidFill>
                          <a:effectLst/>
                          <a:latin typeface="Calibri" panose="020F0502020204030204" pitchFamily="34" charset="0"/>
                        </a:rPr>
                        <a:t>2,686</a:t>
                      </a:r>
                    </a:p>
                  </a:txBody>
                  <a:tcPr marL="0" marR="7200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n-US" sz="1600" b="1" i="0" u="none" strike="noStrike">
                          <a:solidFill>
                            <a:srgbClr val="000000"/>
                          </a:solidFill>
                          <a:effectLst/>
                          <a:latin typeface="Calibri" panose="020F0502020204030204" pitchFamily="34" charset="0"/>
                        </a:rPr>
                        <a:t>100 </a:t>
                      </a:r>
                    </a:p>
                  </a:txBody>
                  <a:tcPr marL="0" marR="72000" marT="0"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45696959"/>
                  </a:ext>
                </a:extLst>
              </a:tr>
              <a:tr h="291245">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Notes and Accounts Payable, Net</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252</a:t>
                      </a:r>
                    </a:p>
                  </a:txBody>
                  <a:tcPr marL="0" marR="7200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7 </a:t>
                      </a:r>
                    </a:p>
                  </a:txBody>
                  <a:tcPr marL="0" marR="7200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210</a:t>
                      </a:r>
                    </a:p>
                  </a:txBody>
                  <a:tcPr marL="0" marR="7200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6 </a:t>
                      </a:r>
                    </a:p>
                  </a:txBody>
                  <a:tcPr marL="0" marR="7200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186</a:t>
                      </a:r>
                    </a:p>
                  </a:txBody>
                  <a:tcPr marL="0" marR="7200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7 </a:t>
                      </a:r>
                    </a:p>
                  </a:txBody>
                  <a:tcPr marL="0" marR="7200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834617791"/>
                  </a:ext>
                </a:extLst>
              </a:tr>
              <a:tr h="291245">
                <a:tc>
                  <a:txBody>
                    <a:bodyPr/>
                    <a:lstStyle/>
                    <a:p>
                      <a:pPr algn="l" fontAlgn="ctr"/>
                      <a:r>
                        <a:rPr lang="en" sz="1600" b="0" i="0" u="none" strike="noStrike">
                          <a:solidFill>
                            <a:srgbClr val="000000"/>
                          </a:solidFill>
                          <a:effectLst/>
                          <a:latin typeface="Calibri" panose="020F0502020204030204" pitchFamily="34" charset="0"/>
                          <a:ea typeface="新細明體" panose="02020500000000000000" pitchFamily="18" charset="-120"/>
                        </a:rPr>
                        <a:t>Other Current Liabilities</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573</a:t>
                      </a:r>
                    </a:p>
                  </a:txBody>
                  <a:tcPr marL="0" marR="7200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17 </a:t>
                      </a:r>
                    </a:p>
                  </a:txBody>
                  <a:tcPr marL="0" marR="7200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282</a:t>
                      </a:r>
                    </a:p>
                  </a:txBody>
                  <a:tcPr marL="0" marR="7200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dirty="0">
                          <a:solidFill>
                            <a:srgbClr val="000000"/>
                          </a:solidFill>
                          <a:effectLst/>
                          <a:latin typeface="Calibri" panose="020F0502020204030204" pitchFamily="34" charset="0"/>
                        </a:rPr>
                        <a:t>9 </a:t>
                      </a:r>
                    </a:p>
                  </a:txBody>
                  <a:tcPr marL="0" marR="7200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438</a:t>
                      </a:r>
                    </a:p>
                  </a:txBody>
                  <a:tcPr marL="0" marR="7200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sz="1600" b="0" i="0" u="none" strike="noStrike">
                          <a:solidFill>
                            <a:srgbClr val="000000"/>
                          </a:solidFill>
                          <a:effectLst/>
                          <a:latin typeface="Calibri" panose="020F0502020204030204" pitchFamily="34" charset="0"/>
                        </a:rPr>
                        <a:t>16 </a:t>
                      </a:r>
                    </a:p>
                  </a:txBody>
                  <a:tcPr marL="0" marR="7200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648756594"/>
                  </a:ext>
                </a:extLst>
              </a:tr>
              <a:tr h="291245">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Non-Current CB Payable</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482</a:t>
                      </a:r>
                    </a:p>
                  </a:txBody>
                  <a:tcPr marL="0" marR="72000" marT="0" marB="0" anchor="ctr">
                    <a:lnL w="6350" cap="flat" cmpd="sng" algn="ctr">
                      <a:noFill/>
                      <a:prstDash val="solid"/>
                      <a:round/>
                      <a:headEnd type="none" w="med" len="med"/>
                      <a:tailEnd type="none" w="med" len="med"/>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14 </a:t>
                      </a:r>
                    </a:p>
                  </a:txBody>
                  <a:tcPr marL="0" marR="7200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480</a:t>
                      </a:r>
                    </a:p>
                  </a:txBody>
                  <a:tcPr marL="0" marR="7200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15 </a:t>
                      </a:r>
                    </a:p>
                  </a:txBody>
                  <a:tcPr marL="0" marR="7200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dirty="0">
                          <a:solidFill>
                            <a:srgbClr val="000000"/>
                          </a:solidFill>
                          <a:effectLst/>
                          <a:latin typeface="Calibri" panose="020F0502020204030204" pitchFamily="34" charset="0"/>
                        </a:rPr>
                        <a:t>0</a:t>
                      </a:r>
                    </a:p>
                  </a:txBody>
                  <a:tcPr marL="0" marR="7200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dirty="0">
                          <a:solidFill>
                            <a:srgbClr val="000000"/>
                          </a:solidFill>
                          <a:effectLst/>
                          <a:latin typeface="Calibri" panose="020F0502020204030204" pitchFamily="34" charset="0"/>
                        </a:rPr>
                        <a:t>0 </a:t>
                      </a:r>
                    </a:p>
                  </a:txBody>
                  <a:tcPr marL="0" marR="72000" marT="0" marB="0" anchor="ctr">
                    <a:lnL>
                      <a:noFill/>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088303927"/>
                  </a:ext>
                </a:extLst>
              </a:tr>
              <a:tr h="291245">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Other Non-Current Liabilities</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sz="1600" b="0" i="0" u="none" strike="noStrike">
                          <a:solidFill>
                            <a:srgbClr val="000000"/>
                          </a:solidFill>
                          <a:effectLst/>
                          <a:latin typeface="Calibri" panose="020F0502020204030204" pitchFamily="34" charset="0"/>
                        </a:rPr>
                        <a:t>18</a:t>
                      </a:r>
                    </a:p>
                  </a:txBody>
                  <a:tcPr marL="0" marR="72000" marT="0" marB="0" anchor="ctr">
                    <a:lnL w="6350" cap="flat" cmpd="sng" algn="ctr">
                      <a:noFill/>
                      <a:prstDash val="solid"/>
                      <a:round/>
                      <a:headEnd type="none" w="med" len="med"/>
                      <a:tailEnd type="none" w="med" len="med"/>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sz="1600" b="0" i="0" u="none" strike="noStrike">
                          <a:solidFill>
                            <a:srgbClr val="000000"/>
                          </a:solidFill>
                          <a:effectLst/>
                          <a:latin typeface="Calibri" panose="020F0502020204030204" pitchFamily="34" charset="0"/>
                        </a:rPr>
                        <a:t>1 </a:t>
                      </a:r>
                    </a:p>
                  </a:txBody>
                  <a:tcPr marL="0" marR="7200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sz="1600" b="0" i="0" u="none" strike="noStrike">
                          <a:solidFill>
                            <a:srgbClr val="000000"/>
                          </a:solidFill>
                          <a:effectLst/>
                          <a:latin typeface="Calibri" panose="020F0502020204030204" pitchFamily="34" charset="0"/>
                        </a:rPr>
                        <a:t>16</a:t>
                      </a:r>
                    </a:p>
                  </a:txBody>
                  <a:tcPr marL="0" marR="7200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sz="1600" b="0" i="0" u="none" strike="noStrike" dirty="0">
                          <a:solidFill>
                            <a:srgbClr val="000000"/>
                          </a:solidFill>
                          <a:effectLst/>
                          <a:latin typeface="Calibri" panose="020F0502020204030204" pitchFamily="34" charset="0"/>
                        </a:rPr>
                        <a:t>0 </a:t>
                      </a:r>
                    </a:p>
                  </a:txBody>
                  <a:tcPr marL="0" marR="7200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sz="1600" b="0" i="0" u="none" strike="noStrike" dirty="0">
                          <a:solidFill>
                            <a:srgbClr val="000000"/>
                          </a:solidFill>
                          <a:effectLst/>
                          <a:latin typeface="Calibri" panose="020F0502020204030204" pitchFamily="34" charset="0"/>
                        </a:rPr>
                        <a:t>13</a:t>
                      </a:r>
                    </a:p>
                  </a:txBody>
                  <a:tcPr marL="0" marR="7200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sz="1600" b="0" i="0" u="none" strike="noStrike">
                          <a:solidFill>
                            <a:srgbClr val="000000"/>
                          </a:solidFill>
                          <a:effectLst/>
                          <a:latin typeface="Calibri" panose="020F0502020204030204" pitchFamily="34" charset="0"/>
                        </a:rPr>
                        <a:t>0 </a:t>
                      </a:r>
                    </a:p>
                  </a:txBody>
                  <a:tcPr marL="0" marR="72000" marT="0" marB="0" anchor="ctr">
                    <a:lnL>
                      <a:noFill/>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35566240"/>
                  </a:ext>
                </a:extLst>
              </a:tr>
              <a:tr h="291245">
                <a:tc>
                  <a:txBody>
                    <a:bodyPr/>
                    <a:lstStyle/>
                    <a:p>
                      <a:pPr algn="l" fontAlgn="ctr"/>
                      <a:r>
                        <a:rPr lang="en" sz="1600" b="1" i="0" u="none" strike="noStrike" dirty="0">
                          <a:solidFill>
                            <a:srgbClr val="000000"/>
                          </a:solidFill>
                          <a:effectLst/>
                          <a:latin typeface="Calibri" panose="020F0502020204030204" pitchFamily="34" charset="0"/>
                          <a:ea typeface="新細明體" panose="02020500000000000000" pitchFamily="18" charset="-120"/>
                        </a:rPr>
                        <a:t>Total Liabilities</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1" i="0" u="none" strike="noStrike">
                          <a:solidFill>
                            <a:srgbClr val="000000"/>
                          </a:solidFill>
                          <a:effectLst/>
                          <a:latin typeface="Calibri" panose="020F0502020204030204" pitchFamily="34" charset="0"/>
                        </a:rPr>
                        <a:t>1,325</a:t>
                      </a:r>
                    </a:p>
                  </a:txBody>
                  <a:tcPr marL="0" marR="72000" marT="0"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1" i="0" u="none" strike="noStrike">
                          <a:solidFill>
                            <a:srgbClr val="000000"/>
                          </a:solidFill>
                          <a:effectLst/>
                          <a:latin typeface="Calibri" panose="020F0502020204030204" pitchFamily="34" charset="0"/>
                        </a:rPr>
                        <a:t>39 </a:t>
                      </a:r>
                    </a:p>
                  </a:txBody>
                  <a:tcPr marL="0" marR="7200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1" i="0" u="none" strike="noStrike">
                          <a:solidFill>
                            <a:srgbClr val="000000"/>
                          </a:solidFill>
                          <a:effectLst/>
                          <a:latin typeface="Calibri" panose="020F0502020204030204" pitchFamily="34" charset="0"/>
                        </a:rPr>
                        <a:t>987</a:t>
                      </a:r>
                    </a:p>
                  </a:txBody>
                  <a:tcPr marL="0" marR="7200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1" i="0" u="none" strike="noStrike">
                          <a:solidFill>
                            <a:srgbClr val="000000"/>
                          </a:solidFill>
                          <a:effectLst/>
                          <a:latin typeface="Calibri" panose="020F0502020204030204" pitchFamily="34" charset="0"/>
                        </a:rPr>
                        <a:t>30 </a:t>
                      </a:r>
                    </a:p>
                  </a:txBody>
                  <a:tcPr marL="0" marR="7200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1" i="0" u="none" strike="noStrike" dirty="0">
                          <a:solidFill>
                            <a:srgbClr val="000000"/>
                          </a:solidFill>
                          <a:effectLst/>
                          <a:latin typeface="Calibri" panose="020F0502020204030204" pitchFamily="34" charset="0"/>
                        </a:rPr>
                        <a:t>638</a:t>
                      </a:r>
                    </a:p>
                  </a:txBody>
                  <a:tcPr marL="0" marR="7200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1" i="0" u="none" strike="noStrike">
                          <a:solidFill>
                            <a:srgbClr val="000000"/>
                          </a:solidFill>
                          <a:effectLst/>
                          <a:latin typeface="Calibri" panose="020F0502020204030204" pitchFamily="34" charset="0"/>
                        </a:rPr>
                        <a:t>24 </a:t>
                      </a:r>
                    </a:p>
                  </a:txBody>
                  <a:tcPr marL="0" marR="72000" marT="0"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29161693"/>
                  </a:ext>
                </a:extLst>
              </a:tr>
              <a:tr h="291245">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Common Stock</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sz="1600" b="0" i="0" u="none" strike="noStrike">
                          <a:solidFill>
                            <a:srgbClr val="000000"/>
                          </a:solidFill>
                          <a:effectLst/>
                          <a:latin typeface="Calibri" panose="020F0502020204030204" pitchFamily="34" charset="0"/>
                        </a:rPr>
                        <a:t>725</a:t>
                      </a:r>
                    </a:p>
                  </a:txBody>
                  <a:tcPr marL="0" marR="72000" marT="0"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en-US" sz="1600" b="0" i="0" u="none" strike="noStrike">
                        <a:solidFill>
                          <a:srgbClr val="000000"/>
                        </a:solidFill>
                        <a:effectLst/>
                        <a:latin typeface="Calibri" panose="020F0502020204030204" pitchFamily="34" charset="0"/>
                      </a:endParaRPr>
                    </a:p>
                  </a:txBody>
                  <a:tcPr marL="0" marR="7200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sz="1600" b="0" i="0" u="none" strike="noStrike">
                          <a:solidFill>
                            <a:srgbClr val="000000"/>
                          </a:solidFill>
                          <a:effectLst/>
                          <a:latin typeface="Calibri" panose="020F0502020204030204" pitchFamily="34" charset="0"/>
                        </a:rPr>
                        <a:t>725</a:t>
                      </a:r>
                    </a:p>
                  </a:txBody>
                  <a:tcPr marL="0" marR="7200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en-US" sz="1600" b="0" i="0" u="none" strike="noStrike">
                        <a:solidFill>
                          <a:srgbClr val="000000"/>
                        </a:solidFill>
                        <a:effectLst/>
                        <a:latin typeface="Calibri" panose="020F0502020204030204" pitchFamily="34" charset="0"/>
                      </a:endParaRPr>
                    </a:p>
                  </a:txBody>
                  <a:tcPr marL="0" marR="7200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sz="1600" b="0" i="0" u="none" strike="noStrike">
                          <a:solidFill>
                            <a:srgbClr val="000000"/>
                          </a:solidFill>
                          <a:effectLst/>
                          <a:latin typeface="Calibri" panose="020F0502020204030204" pitchFamily="34" charset="0"/>
                        </a:rPr>
                        <a:t>722</a:t>
                      </a:r>
                    </a:p>
                  </a:txBody>
                  <a:tcPr marL="0" marR="7200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en-US" sz="1600" b="0" i="0" u="none" strike="noStrike">
                          <a:solidFill>
                            <a:srgbClr val="000000"/>
                          </a:solidFill>
                          <a:effectLst/>
                          <a:latin typeface="Calibri" panose="020F0502020204030204" pitchFamily="34" charset="0"/>
                        </a:rPr>
                        <a:t> </a:t>
                      </a:r>
                    </a:p>
                  </a:txBody>
                  <a:tcPr marL="0" marR="72000" marT="0"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55809491"/>
                  </a:ext>
                </a:extLst>
              </a:tr>
              <a:tr h="291245">
                <a:tc>
                  <a:txBody>
                    <a:bodyPr/>
                    <a:lstStyle/>
                    <a:p>
                      <a:pPr algn="l" fontAlgn="ctr"/>
                      <a:r>
                        <a:rPr lang="en" sz="1600" b="1" i="0" u="none" strike="noStrike" dirty="0">
                          <a:solidFill>
                            <a:srgbClr val="000000"/>
                          </a:solidFill>
                          <a:effectLst/>
                          <a:latin typeface="Calibri" panose="020F0502020204030204" pitchFamily="34" charset="0"/>
                          <a:ea typeface="新細明體" panose="02020500000000000000" pitchFamily="18" charset="-120"/>
                        </a:rPr>
                        <a:t>Total Equity</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1" i="0" u="none" strike="noStrike">
                          <a:solidFill>
                            <a:srgbClr val="000000"/>
                          </a:solidFill>
                          <a:effectLst/>
                          <a:latin typeface="Calibri" panose="020F0502020204030204" pitchFamily="34" charset="0"/>
                        </a:rPr>
                        <a:t>2,109</a:t>
                      </a:r>
                    </a:p>
                  </a:txBody>
                  <a:tcPr marL="0" marR="72000" marT="0"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1" i="0" u="none" strike="noStrike">
                          <a:solidFill>
                            <a:srgbClr val="000000"/>
                          </a:solidFill>
                          <a:effectLst/>
                          <a:latin typeface="Calibri" panose="020F0502020204030204" pitchFamily="34" charset="0"/>
                        </a:rPr>
                        <a:t>61 </a:t>
                      </a:r>
                    </a:p>
                  </a:txBody>
                  <a:tcPr marL="0" marR="7200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1" i="0" u="none" strike="noStrike">
                          <a:solidFill>
                            <a:srgbClr val="000000"/>
                          </a:solidFill>
                          <a:effectLst/>
                          <a:latin typeface="Calibri" panose="020F0502020204030204" pitchFamily="34" charset="0"/>
                        </a:rPr>
                        <a:t>2,298</a:t>
                      </a:r>
                    </a:p>
                  </a:txBody>
                  <a:tcPr marL="0" marR="7200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1" i="0" u="none" strike="noStrike">
                          <a:solidFill>
                            <a:srgbClr val="000000"/>
                          </a:solidFill>
                          <a:effectLst/>
                          <a:latin typeface="Calibri" panose="020F0502020204030204" pitchFamily="34" charset="0"/>
                        </a:rPr>
                        <a:t>70 </a:t>
                      </a:r>
                    </a:p>
                  </a:txBody>
                  <a:tcPr marL="0" marR="7200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1" i="0" u="none" strike="noStrike">
                          <a:solidFill>
                            <a:srgbClr val="000000"/>
                          </a:solidFill>
                          <a:effectLst/>
                          <a:latin typeface="Calibri" panose="020F0502020204030204" pitchFamily="34" charset="0"/>
                        </a:rPr>
                        <a:t>2,048</a:t>
                      </a:r>
                    </a:p>
                  </a:txBody>
                  <a:tcPr marL="0" marR="7200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1" i="0" u="none" strike="noStrike">
                          <a:solidFill>
                            <a:srgbClr val="000000"/>
                          </a:solidFill>
                          <a:effectLst/>
                          <a:latin typeface="Calibri" panose="020F0502020204030204" pitchFamily="34" charset="0"/>
                        </a:rPr>
                        <a:t>76 </a:t>
                      </a:r>
                    </a:p>
                  </a:txBody>
                  <a:tcPr marL="0" marR="72000" marT="0"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423460192"/>
                  </a:ext>
                </a:extLst>
              </a:tr>
              <a:tr h="291245">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Book Value per Share (NT$)</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sz="1600" b="0" i="0" u="none" strike="noStrike">
                          <a:solidFill>
                            <a:srgbClr val="000000"/>
                          </a:solidFill>
                          <a:effectLst/>
                          <a:latin typeface="Calibri" panose="020F0502020204030204" pitchFamily="34" charset="0"/>
                        </a:rPr>
                        <a:t>29.1</a:t>
                      </a:r>
                    </a:p>
                  </a:txBody>
                  <a:tcPr marL="0" marR="72000" marT="0"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en-US" sz="1600" b="0" i="0" u="none" strike="noStrike">
                        <a:solidFill>
                          <a:srgbClr val="000000"/>
                        </a:solidFill>
                        <a:effectLst/>
                        <a:latin typeface="Calibri" panose="020F0502020204030204" pitchFamily="34" charset="0"/>
                      </a:endParaRPr>
                    </a:p>
                  </a:txBody>
                  <a:tcPr marL="0" marR="72000" marT="0"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sz="1600" b="0" i="0" u="none" strike="noStrike">
                          <a:solidFill>
                            <a:srgbClr val="000000"/>
                          </a:solidFill>
                          <a:effectLst/>
                          <a:latin typeface="Calibri" panose="020F0502020204030204" pitchFamily="34" charset="0"/>
                        </a:rPr>
                        <a:t>31.7</a:t>
                      </a:r>
                    </a:p>
                  </a:txBody>
                  <a:tcPr marL="0" marR="72000" marT="0"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en-US" sz="1600" b="0" i="0" u="none" strike="noStrike">
                        <a:solidFill>
                          <a:srgbClr val="000000"/>
                        </a:solidFill>
                        <a:effectLst/>
                        <a:latin typeface="Calibri" panose="020F0502020204030204" pitchFamily="34" charset="0"/>
                      </a:endParaRPr>
                    </a:p>
                  </a:txBody>
                  <a:tcPr marL="0" marR="72000" marT="0"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sz="1600" b="0" i="0" u="none" strike="noStrike">
                          <a:solidFill>
                            <a:srgbClr val="000000"/>
                          </a:solidFill>
                          <a:effectLst/>
                          <a:latin typeface="Calibri" panose="020F0502020204030204" pitchFamily="34" charset="0"/>
                        </a:rPr>
                        <a:t>28.4</a:t>
                      </a:r>
                    </a:p>
                  </a:txBody>
                  <a:tcPr marL="0" marR="72000" marT="0"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en-US" sz="1600" b="0" i="0" u="none" strike="noStrike">
                          <a:solidFill>
                            <a:srgbClr val="000000"/>
                          </a:solidFill>
                          <a:effectLst/>
                          <a:latin typeface="Calibri" panose="020F0502020204030204" pitchFamily="34" charset="0"/>
                        </a:rPr>
                        <a:t> </a:t>
                      </a:r>
                    </a:p>
                  </a:txBody>
                  <a:tcPr marL="0" marR="72000" marT="0"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78514885"/>
                  </a:ext>
                </a:extLst>
              </a:tr>
              <a:tr h="291245">
                <a:tc>
                  <a:txBody>
                    <a:bodyPr/>
                    <a:lstStyle/>
                    <a:p>
                      <a:pPr algn="l" fontAlgn="ctr"/>
                      <a:r>
                        <a:rPr lang="en" sz="1600" b="1" i="0" u="none" strike="noStrike" dirty="0">
                          <a:solidFill>
                            <a:srgbClr val="000000"/>
                          </a:solidFill>
                          <a:effectLst/>
                          <a:latin typeface="Calibri" panose="020F0502020204030204" pitchFamily="34" charset="0"/>
                          <a:ea typeface="新細明體" panose="02020500000000000000" pitchFamily="18" charset="-120"/>
                        </a:rPr>
                        <a:t>Key Indices</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endParaRPr lang="en-US" sz="1600" b="0" i="0" u="none" strike="noStrike">
                        <a:solidFill>
                          <a:srgbClr val="000000"/>
                        </a:solidFill>
                        <a:effectLst/>
                        <a:latin typeface="Calibri" panose="020F0502020204030204" pitchFamily="34" charset="0"/>
                      </a:endParaRPr>
                    </a:p>
                  </a:txBody>
                  <a:tcPr marL="0" marR="72000" marT="0" marB="0" anchor="ctr">
                    <a:lnL w="635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endParaRPr lang="en-US" sz="1600" b="0" i="0" u="none" strike="noStrike">
                        <a:solidFill>
                          <a:srgbClr val="000000"/>
                        </a:solidFill>
                        <a:effectLst/>
                        <a:latin typeface="Calibri" panose="020F0502020204030204" pitchFamily="34" charset="0"/>
                      </a:endParaRPr>
                    </a:p>
                  </a:txBody>
                  <a:tcPr marL="0" marR="72000" marT="0" marB="0" anchor="ctr">
                    <a:lnL>
                      <a:noFill/>
                    </a:lnL>
                    <a:lnR>
                      <a:noFill/>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endParaRPr lang="en-US" sz="1600" b="0" i="0" u="none" strike="noStrike">
                        <a:solidFill>
                          <a:srgbClr val="000000"/>
                        </a:solidFill>
                        <a:effectLst/>
                        <a:latin typeface="Calibri" panose="020F0502020204030204" pitchFamily="34" charset="0"/>
                      </a:endParaRPr>
                    </a:p>
                  </a:txBody>
                  <a:tcPr marL="0" marR="72000" marT="0" marB="0" anchor="ctr">
                    <a:lnL>
                      <a:noFill/>
                    </a:lnL>
                    <a:lnR>
                      <a:noFill/>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endParaRPr lang="en-US" sz="1600" b="0" i="0" u="none" strike="noStrike">
                        <a:solidFill>
                          <a:srgbClr val="000000"/>
                        </a:solidFill>
                        <a:effectLst/>
                        <a:latin typeface="Calibri" panose="020F0502020204030204" pitchFamily="34" charset="0"/>
                      </a:endParaRPr>
                    </a:p>
                  </a:txBody>
                  <a:tcPr marL="0" marR="72000" marT="0" marB="0" anchor="ctr">
                    <a:lnL>
                      <a:noFill/>
                    </a:lnL>
                    <a:lnR>
                      <a:noFill/>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endParaRPr lang="en-US" sz="1600" b="0" i="0" u="none" strike="noStrike">
                        <a:solidFill>
                          <a:srgbClr val="000000"/>
                        </a:solidFill>
                        <a:effectLst/>
                        <a:latin typeface="Calibri" panose="020F0502020204030204" pitchFamily="34" charset="0"/>
                      </a:endParaRPr>
                    </a:p>
                  </a:txBody>
                  <a:tcPr marL="0" marR="72000" marT="0" marB="0" anchor="ctr">
                    <a:lnL>
                      <a:noFill/>
                    </a:lnL>
                    <a:lnR>
                      <a:noFill/>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US" sz="1600" b="0" i="0" u="none" strike="noStrike">
                          <a:solidFill>
                            <a:srgbClr val="000000"/>
                          </a:solidFill>
                          <a:effectLst/>
                          <a:latin typeface="Calibri" panose="020F0502020204030204" pitchFamily="34" charset="0"/>
                        </a:rPr>
                        <a:t> </a:t>
                      </a:r>
                    </a:p>
                  </a:txBody>
                  <a:tcPr marL="0" marR="72000" marT="0" marB="0" anchor="ctr">
                    <a:lnL>
                      <a:noFill/>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596769509"/>
                  </a:ext>
                </a:extLst>
              </a:tr>
              <a:tr h="291245">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    Current Ratio ( Current Assets / Current Liabilities)</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r" fontAlgn="ctr"/>
                      <a:r>
                        <a:rPr lang="en-US" sz="1600" b="0" i="0" u="none" strike="noStrike">
                          <a:solidFill>
                            <a:srgbClr val="000000"/>
                          </a:solidFill>
                          <a:effectLst/>
                          <a:latin typeface="Calibri" panose="020F0502020204030204" pitchFamily="34" charset="0"/>
                        </a:rPr>
                        <a:t>289%</a:t>
                      </a:r>
                    </a:p>
                  </a:txBody>
                  <a:tcPr marL="0" marR="72000" marT="0"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l" fontAlgn="ctr"/>
                      <a:r>
                        <a:rPr lang="en-US" sz="1600" b="0" i="0" u="none" strike="noStrike">
                          <a:solidFill>
                            <a:srgbClr val="000000"/>
                          </a:solidFill>
                          <a:effectLst/>
                          <a:latin typeface="Calibri" panose="020F0502020204030204" pitchFamily="34" charset="0"/>
                        </a:rPr>
                        <a:t> </a:t>
                      </a:r>
                    </a:p>
                  </a:txBody>
                  <a:tcPr marL="0" marR="72000" marT="0"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r" fontAlgn="ctr"/>
                      <a:r>
                        <a:rPr lang="en-US" sz="1600" b="0" i="0" u="none" strike="noStrike">
                          <a:solidFill>
                            <a:srgbClr val="000000"/>
                          </a:solidFill>
                          <a:effectLst/>
                          <a:latin typeface="Calibri" panose="020F0502020204030204" pitchFamily="34" charset="0"/>
                        </a:rPr>
                        <a:t>456%</a:t>
                      </a:r>
                    </a:p>
                  </a:txBody>
                  <a:tcPr marL="0" marR="72000" marT="0"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l" fontAlgn="ctr"/>
                      <a:r>
                        <a:rPr lang="en-US" sz="1600" b="0" i="0" u="none" strike="noStrike">
                          <a:solidFill>
                            <a:srgbClr val="000000"/>
                          </a:solidFill>
                          <a:effectLst/>
                          <a:latin typeface="Calibri" panose="020F0502020204030204" pitchFamily="34" charset="0"/>
                        </a:rPr>
                        <a:t> </a:t>
                      </a:r>
                    </a:p>
                  </a:txBody>
                  <a:tcPr marL="0" marR="72000" marT="0"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r" fontAlgn="ctr"/>
                      <a:r>
                        <a:rPr lang="en-US" sz="1600" b="0" i="0" u="none" strike="noStrike">
                          <a:solidFill>
                            <a:srgbClr val="000000"/>
                          </a:solidFill>
                          <a:effectLst/>
                          <a:latin typeface="Calibri" panose="020F0502020204030204" pitchFamily="34" charset="0"/>
                        </a:rPr>
                        <a:t>263%</a:t>
                      </a:r>
                    </a:p>
                  </a:txBody>
                  <a:tcPr marL="0" marR="72000" marT="0"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l" fontAlgn="ctr"/>
                      <a:r>
                        <a:rPr lang="en-US" sz="1600" b="0" i="0" u="none" strike="noStrike">
                          <a:solidFill>
                            <a:srgbClr val="000000"/>
                          </a:solidFill>
                          <a:effectLst/>
                          <a:latin typeface="Calibri" panose="020F0502020204030204" pitchFamily="34" charset="0"/>
                        </a:rPr>
                        <a:t> </a:t>
                      </a:r>
                    </a:p>
                  </a:txBody>
                  <a:tcPr marL="0" marR="72000" marT="0"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83994533"/>
                  </a:ext>
                </a:extLst>
              </a:tr>
              <a:tr h="291245">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    Net Cash to Equity</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48%</a:t>
                      </a:r>
                    </a:p>
                  </a:txBody>
                  <a:tcPr marL="0" marR="72000" marT="0" marB="0" anchor="ctr">
                    <a:lnL w="6350" cap="flat" cmpd="sng" algn="ctr">
                      <a:no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US" sz="1600" b="0" i="0" u="none" strike="noStrike">
                          <a:solidFill>
                            <a:srgbClr val="000000"/>
                          </a:solidFill>
                          <a:effectLst/>
                          <a:latin typeface="Calibri" panose="020F0502020204030204" pitchFamily="34" charset="0"/>
                        </a:rPr>
                        <a:t> </a:t>
                      </a:r>
                    </a:p>
                  </a:txBody>
                  <a:tcPr marL="0" marR="7200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41%</a:t>
                      </a:r>
                    </a:p>
                  </a:txBody>
                  <a:tcPr marL="0" marR="7200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US" sz="1600" b="0" i="0" u="none" strike="noStrike">
                          <a:solidFill>
                            <a:srgbClr val="000000"/>
                          </a:solidFill>
                          <a:effectLst/>
                          <a:latin typeface="Calibri" panose="020F0502020204030204" pitchFamily="34" charset="0"/>
                        </a:rPr>
                        <a:t> </a:t>
                      </a:r>
                    </a:p>
                  </a:txBody>
                  <a:tcPr marL="0" marR="7200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sz="1600" b="0" i="0" u="none" strike="noStrike">
                          <a:solidFill>
                            <a:srgbClr val="000000"/>
                          </a:solidFill>
                          <a:effectLst/>
                          <a:latin typeface="Calibri" panose="020F0502020204030204" pitchFamily="34" charset="0"/>
                        </a:rPr>
                        <a:t>51%</a:t>
                      </a:r>
                    </a:p>
                  </a:txBody>
                  <a:tcPr marL="0" marR="7200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US" sz="1600" b="0" i="0" u="none" strike="noStrike" dirty="0">
                          <a:solidFill>
                            <a:srgbClr val="000000"/>
                          </a:solidFill>
                          <a:effectLst/>
                          <a:latin typeface="Calibri" panose="020F0502020204030204" pitchFamily="34" charset="0"/>
                        </a:rPr>
                        <a:t> </a:t>
                      </a:r>
                    </a:p>
                  </a:txBody>
                  <a:tcPr marL="0" marR="72000" marT="0" marB="0" anchor="ctr">
                    <a:lnL>
                      <a:noFill/>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184422399"/>
                  </a:ext>
                </a:extLst>
              </a:tr>
            </a:tbl>
          </a:graphicData>
        </a:graphic>
      </p:graphicFrame>
      <p:cxnSp>
        <p:nvCxnSpPr>
          <p:cNvPr id="11" name="直線接點 10">
            <a:extLst>
              <a:ext uri="{FF2B5EF4-FFF2-40B4-BE49-F238E27FC236}">
                <a16:creationId xmlns:a16="http://schemas.microsoft.com/office/drawing/2014/main" id="{18B2810D-BA9A-7741-AEE7-4DFF28AC01E8}"/>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2" name="標題 1">
            <a:extLst>
              <a:ext uri="{FF2B5EF4-FFF2-40B4-BE49-F238E27FC236}">
                <a16:creationId xmlns:a16="http://schemas.microsoft.com/office/drawing/2014/main" id="{CDA36F7A-7A95-7D42-AD81-046D7C6D6AE7}"/>
              </a:ext>
            </a:extLst>
          </p:cNvPr>
          <p:cNvSpPr txBox="1">
            <a:spLocks/>
          </p:cNvSpPr>
          <p:nvPr/>
        </p:nvSpPr>
        <p:spPr>
          <a:xfrm>
            <a:off x="273645" y="335261"/>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en-US" altLang="zh-TW" sz="3200" b="1" dirty="0">
                <a:latin typeface="Calibri" panose="020F0502020204030204" pitchFamily="34" charset="0"/>
                <a:ea typeface="STFangsong" panose="02010600040101010101" pitchFamily="2" charset="-122"/>
                <a:cs typeface="Calibri" panose="020F0502020204030204" pitchFamily="34" charset="0"/>
              </a:rPr>
              <a:t>Consolidated Balance Sheet – 2Q21</a:t>
            </a:r>
            <a:endParaRPr kumimoji="1" lang="zh-TW" altLang="en-US" sz="3200" b="1" dirty="0">
              <a:latin typeface="Calibri" panose="020F0502020204030204" pitchFamily="34" charset="0"/>
              <a:ea typeface="STFangsong" panose="02010600040101010101" pitchFamily="2" charset="-122"/>
              <a:cs typeface="Calibri" panose="020F0502020204030204" pitchFamily="34" charset="0"/>
            </a:endParaRPr>
          </a:p>
        </p:txBody>
      </p:sp>
      <p:sp>
        <p:nvSpPr>
          <p:cNvPr id="2" name="Slide Number Placeholder 3">
            <a:extLst>
              <a:ext uri="{FF2B5EF4-FFF2-40B4-BE49-F238E27FC236}">
                <a16:creationId xmlns:a16="http://schemas.microsoft.com/office/drawing/2014/main" id="{98F3FF20-51F0-47D9-91E1-539C09428432}"/>
              </a:ext>
            </a:extLst>
          </p:cNvPr>
          <p:cNvSpPr txBox="1">
            <a:spLocks/>
          </p:cNvSpPr>
          <p:nvPr/>
        </p:nvSpPr>
        <p:spPr bwMode="auto">
          <a:xfrm>
            <a:off x="9348444" y="6484315"/>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26</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sp>
        <p:nvSpPr>
          <p:cNvPr id="6" name="Rectangle 5">
            <a:extLst>
              <a:ext uri="{FF2B5EF4-FFF2-40B4-BE49-F238E27FC236}">
                <a16:creationId xmlns:a16="http://schemas.microsoft.com/office/drawing/2014/main" id="{4F05C820-8C8C-41A9-BC9A-922D7F3B329C}"/>
              </a:ext>
            </a:extLst>
          </p:cNvPr>
          <p:cNvSpPr/>
          <p:nvPr/>
        </p:nvSpPr>
        <p:spPr>
          <a:xfrm>
            <a:off x="522512" y="6467290"/>
            <a:ext cx="11131455" cy="298355"/>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2227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方塊 6">
            <a:extLst>
              <a:ext uri="{FF2B5EF4-FFF2-40B4-BE49-F238E27FC236}">
                <a16:creationId xmlns:a16="http://schemas.microsoft.com/office/drawing/2014/main" id="{CECD1BF1-F2AB-DE42-9BC4-2F60B0B5F197}"/>
              </a:ext>
            </a:extLst>
          </p:cNvPr>
          <p:cNvSpPr txBox="1"/>
          <p:nvPr/>
        </p:nvSpPr>
        <p:spPr>
          <a:xfrm>
            <a:off x="60763" y="885166"/>
            <a:ext cx="568232" cy="276999"/>
          </a:xfrm>
          <a:prstGeom prst="rect">
            <a:avLst/>
          </a:prstGeom>
          <a:noFill/>
        </p:spPr>
        <p:txBody>
          <a:bodyPr wrap="square" rtlCol="0">
            <a:spAutoFit/>
          </a:bodyPr>
          <a:lstStyle/>
          <a:p>
            <a:r>
              <a:rPr kumimoji="1" lang="en-US" altLang="zh-TW" sz="1200" dirty="0">
                <a:solidFill>
                  <a:schemeClr val="tx1">
                    <a:lumMod val="65000"/>
                    <a:lumOff val="35000"/>
                  </a:schemeClr>
                </a:solidFill>
              </a:rPr>
              <a:t>NT$m</a:t>
            </a:r>
            <a:endParaRPr kumimoji="1" lang="zh-TW" altLang="en-US" sz="1200" dirty="0">
              <a:solidFill>
                <a:schemeClr val="tx1">
                  <a:lumMod val="65000"/>
                  <a:lumOff val="35000"/>
                </a:schemeClr>
              </a:solidFill>
            </a:endParaRPr>
          </a:p>
        </p:txBody>
      </p:sp>
      <p:sp>
        <p:nvSpPr>
          <p:cNvPr id="9" name="文字方塊 8">
            <a:extLst>
              <a:ext uri="{FF2B5EF4-FFF2-40B4-BE49-F238E27FC236}">
                <a16:creationId xmlns:a16="http://schemas.microsoft.com/office/drawing/2014/main" id="{30638C23-5835-7D4A-B5F7-BBF951653525}"/>
              </a:ext>
            </a:extLst>
          </p:cNvPr>
          <p:cNvSpPr txBox="1"/>
          <p:nvPr/>
        </p:nvSpPr>
        <p:spPr>
          <a:xfrm>
            <a:off x="6025067" y="3934185"/>
            <a:ext cx="568232" cy="276999"/>
          </a:xfrm>
          <a:prstGeom prst="rect">
            <a:avLst/>
          </a:prstGeom>
          <a:noFill/>
        </p:spPr>
        <p:txBody>
          <a:bodyPr wrap="square" rtlCol="0">
            <a:spAutoFit/>
          </a:bodyPr>
          <a:lstStyle/>
          <a:p>
            <a:r>
              <a:rPr kumimoji="1" lang="en-US" altLang="zh-TW" sz="1200" dirty="0">
                <a:solidFill>
                  <a:schemeClr val="tx1">
                    <a:lumMod val="65000"/>
                    <a:lumOff val="35000"/>
                  </a:schemeClr>
                </a:solidFill>
              </a:rPr>
              <a:t>NT$</a:t>
            </a:r>
            <a:endParaRPr kumimoji="1" lang="zh-TW" altLang="en-US" sz="1200" dirty="0">
              <a:solidFill>
                <a:schemeClr val="tx1">
                  <a:lumMod val="65000"/>
                  <a:lumOff val="35000"/>
                </a:schemeClr>
              </a:solidFill>
            </a:endParaRPr>
          </a:p>
        </p:txBody>
      </p:sp>
      <p:cxnSp>
        <p:nvCxnSpPr>
          <p:cNvPr id="15" name="直線接點 14">
            <a:extLst>
              <a:ext uri="{FF2B5EF4-FFF2-40B4-BE49-F238E27FC236}">
                <a16:creationId xmlns:a16="http://schemas.microsoft.com/office/drawing/2014/main" id="{23CED785-9AD2-CE4A-BDA6-90076AAEA613}"/>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6" name="標題 1">
            <a:extLst>
              <a:ext uri="{FF2B5EF4-FFF2-40B4-BE49-F238E27FC236}">
                <a16:creationId xmlns:a16="http://schemas.microsoft.com/office/drawing/2014/main" id="{770AF87E-BA83-3D4A-A843-BF656FA9E690}"/>
              </a:ext>
            </a:extLst>
          </p:cNvPr>
          <p:cNvSpPr txBox="1">
            <a:spLocks/>
          </p:cNvSpPr>
          <p:nvPr/>
        </p:nvSpPr>
        <p:spPr>
          <a:xfrm>
            <a:off x="273645" y="418286"/>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en-US" altLang="zh-TW" sz="3200" b="1" dirty="0">
                <a:latin typeface="Calibri" panose="020F0502020204030204" pitchFamily="34" charset="0"/>
                <a:ea typeface="STFangsong" panose="02010600040101010101" pitchFamily="2" charset="-122"/>
                <a:cs typeface="Calibri" panose="020F0502020204030204" pitchFamily="34" charset="0"/>
              </a:rPr>
              <a:t>Financial Highlights</a:t>
            </a:r>
            <a:endParaRPr kumimoji="1" lang="zh-TW" altLang="en-US" sz="3200" b="1" dirty="0">
              <a:solidFill>
                <a:srgbClr val="921F1B"/>
              </a:solidFill>
              <a:latin typeface="Calibri" panose="020F0502020204030204" pitchFamily="34" charset="0"/>
              <a:ea typeface="STFangsong" panose="02010600040101010101" pitchFamily="2" charset="-122"/>
              <a:cs typeface="Calibri" panose="020F0502020204030204" pitchFamily="34" charset="0"/>
            </a:endParaRPr>
          </a:p>
        </p:txBody>
      </p:sp>
      <p:sp>
        <p:nvSpPr>
          <p:cNvPr id="2" name="Slide Number Placeholder 3">
            <a:extLst>
              <a:ext uri="{FF2B5EF4-FFF2-40B4-BE49-F238E27FC236}">
                <a16:creationId xmlns:a16="http://schemas.microsoft.com/office/drawing/2014/main" id="{5B2313EF-C8B8-455C-B7EB-68A0B67CE2C8}"/>
              </a:ext>
            </a:extLst>
          </p:cNvPr>
          <p:cNvSpPr txBox="1">
            <a:spLocks/>
          </p:cNvSpPr>
          <p:nvPr/>
        </p:nvSpPr>
        <p:spPr bwMode="auto">
          <a:xfrm>
            <a:off x="9348444" y="6484315"/>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27</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sp>
        <p:nvSpPr>
          <p:cNvPr id="18" name="文字方塊 8">
            <a:extLst>
              <a:ext uri="{FF2B5EF4-FFF2-40B4-BE49-F238E27FC236}">
                <a16:creationId xmlns:a16="http://schemas.microsoft.com/office/drawing/2014/main" id="{2769199C-C492-BF4E-B282-5BE414E3ABA2}"/>
              </a:ext>
            </a:extLst>
          </p:cNvPr>
          <p:cNvSpPr txBox="1"/>
          <p:nvPr/>
        </p:nvSpPr>
        <p:spPr>
          <a:xfrm>
            <a:off x="102328" y="3934185"/>
            <a:ext cx="568232" cy="276999"/>
          </a:xfrm>
          <a:prstGeom prst="rect">
            <a:avLst/>
          </a:prstGeom>
          <a:noFill/>
        </p:spPr>
        <p:txBody>
          <a:bodyPr wrap="square" rtlCol="0">
            <a:spAutoFit/>
          </a:bodyPr>
          <a:lstStyle/>
          <a:p>
            <a:r>
              <a:rPr kumimoji="1" lang="en-US" altLang="zh-TW" sz="1200" dirty="0">
                <a:solidFill>
                  <a:schemeClr val="tx1">
                    <a:lumMod val="65000"/>
                    <a:lumOff val="35000"/>
                  </a:schemeClr>
                </a:solidFill>
              </a:rPr>
              <a:t>NT$</a:t>
            </a:r>
            <a:endParaRPr kumimoji="1" lang="zh-TW" altLang="en-US" sz="1200" dirty="0">
              <a:solidFill>
                <a:schemeClr val="tx1">
                  <a:lumMod val="65000"/>
                  <a:lumOff val="35000"/>
                </a:schemeClr>
              </a:solidFill>
            </a:endParaRPr>
          </a:p>
        </p:txBody>
      </p:sp>
      <p:graphicFrame>
        <p:nvGraphicFramePr>
          <p:cNvPr id="20" name="圖表 1">
            <a:extLst>
              <a:ext uri="{FF2B5EF4-FFF2-40B4-BE49-F238E27FC236}">
                <a16:creationId xmlns:a16="http://schemas.microsoft.com/office/drawing/2014/main" id="{6CAD1DF7-A4FD-D448-9922-AE75DF12087C}"/>
              </a:ext>
            </a:extLst>
          </p:cNvPr>
          <p:cNvGraphicFramePr>
            <a:graphicFrameLocks/>
          </p:cNvGraphicFramePr>
          <p:nvPr>
            <p:extLst>
              <p:ext uri="{D42A27DB-BD31-4B8C-83A1-F6EECF244321}">
                <p14:modId xmlns:p14="http://schemas.microsoft.com/office/powerpoint/2010/main" val="3878531320"/>
              </p:ext>
            </p:extLst>
          </p:nvPr>
        </p:nvGraphicFramePr>
        <p:xfrm>
          <a:off x="102328" y="895502"/>
          <a:ext cx="5916582" cy="2952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1" name="圖表 2">
            <a:extLst>
              <a:ext uri="{FF2B5EF4-FFF2-40B4-BE49-F238E27FC236}">
                <a16:creationId xmlns:a16="http://schemas.microsoft.com/office/drawing/2014/main" id="{92DA07DF-25F7-DD4A-B388-40F415FAEB26}"/>
              </a:ext>
            </a:extLst>
          </p:cNvPr>
          <p:cNvGraphicFramePr>
            <a:graphicFrameLocks/>
          </p:cNvGraphicFramePr>
          <p:nvPr>
            <p:extLst>
              <p:ext uri="{D42A27DB-BD31-4B8C-83A1-F6EECF244321}">
                <p14:modId xmlns:p14="http://schemas.microsoft.com/office/powerpoint/2010/main" val="1424654579"/>
              </p:ext>
            </p:extLst>
          </p:nvPr>
        </p:nvGraphicFramePr>
        <p:xfrm>
          <a:off x="6067829" y="942967"/>
          <a:ext cx="5921202" cy="2916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圖表 4">
            <a:extLst>
              <a:ext uri="{FF2B5EF4-FFF2-40B4-BE49-F238E27FC236}">
                <a16:creationId xmlns:a16="http://schemas.microsoft.com/office/drawing/2014/main" id="{9EE58DD8-AA22-9B48-8D5B-B5030C74F234}"/>
              </a:ext>
            </a:extLst>
          </p:cNvPr>
          <p:cNvGraphicFramePr>
            <a:graphicFrameLocks/>
          </p:cNvGraphicFramePr>
          <p:nvPr>
            <p:extLst>
              <p:ext uri="{D42A27DB-BD31-4B8C-83A1-F6EECF244321}">
                <p14:modId xmlns:p14="http://schemas.microsoft.com/office/powerpoint/2010/main" val="2692306905"/>
              </p:ext>
            </p:extLst>
          </p:nvPr>
        </p:nvGraphicFramePr>
        <p:xfrm>
          <a:off x="6067829" y="3934185"/>
          <a:ext cx="5921202" cy="292793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圖表 3">
            <a:extLst>
              <a:ext uri="{FF2B5EF4-FFF2-40B4-BE49-F238E27FC236}">
                <a16:creationId xmlns:a16="http://schemas.microsoft.com/office/drawing/2014/main" id="{96169822-BB03-BB4B-B47A-98E3DBFCBD0D}"/>
              </a:ext>
            </a:extLst>
          </p:cNvPr>
          <p:cNvGraphicFramePr>
            <a:graphicFrameLocks/>
          </p:cNvGraphicFramePr>
          <p:nvPr>
            <p:extLst>
              <p:ext uri="{D42A27DB-BD31-4B8C-83A1-F6EECF244321}">
                <p14:modId xmlns:p14="http://schemas.microsoft.com/office/powerpoint/2010/main" val="1415318231"/>
              </p:ext>
            </p:extLst>
          </p:nvPr>
        </p:nvGraphicFramePr>
        <p:xfrm>
          <a:off x="60763" y="3934186"/>
          <a:ext cx="5950449" cy="292792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481706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a:extLst>
              <a:ext uri="{FF2B5EF4-FFF2-40B4-BE49-F238E27FC236}">
                <a16:creationId xmlns:a16="http://schemas.microsoft.com/office/drawing/2014/main" id="{7E548AFC-5512-C344-B639-0EE18C1319A0}"/>
              </a:ext>
            </a:extLst>
          </p:cNvPr>
          <p:cNvGraphicFramePr>
            <a:graphicFrameLocks noGrp="1"/>
          </p:cNvGraphicFramePr>
          <p:nvPr>
            <p:extLst>
              <p:ext uri="{D42A27DB-BD31-4B8C-83A1-F6EECF244321}">
                <p14:modId xmlns:p14="http://schemas.microsoft.com/office/powerpoint/2010/main" val="360532032"/>
              </p:ext>
            </p:extLst>
          </p:nvPr>
        </p:nvGraphicFramePr>
        <p:xfrm>
          <a:off x="670559" y="1079877"/>
          <a:ext cx="10698483" cy="5215994"/>
        </p:xfrm>
        <a:graphic>
          <a:graphicData uri="http://schemas.openxmlformats.org/drawingml/2006/table">
            <a:tbl>
              <a:tblPr/>
              <a:tblGrid>
                <a:gridCol w="3122299">
                  <a:extLst>
                    <a:ext uri="{9D8B030D-6E8A-4147-A177-3AD203B41FA5}">
                      <a16:colId xmlns:a16="http://schemas.microsoft.com/office/drawing/2014/main" val="1275252653"/>
                    </a:ext>
                  </a:extLst>
                </a:gridCol>
                <a:gridCol w="688744">
                  <a:extLst>
                    <a:ext uri="{9D8B030D-6E8A-4147-A177-3AD203B41FA5}">
                      <a16:colId xmlns:a16="http://schemas.microsoft.com/office/drawing/2014/main" val="3753842908"/>
                    </a:ext>
                  </a:extLst>
                </a:gridCol>
                <a:gridCol w="688744">
                  <a:extLst>
                    <a:ext uri="{9D8B030D-6E8A-4147-A177-3AD203B41FA5}">
                      <a16:colId xmlns:a16="http://schemas.microsoft.com/office/drawing/2014/main" val="1620238174"/>
                    </a:ext>
                  </a:extLst>
                </a:gridCol>
                <a:gridCol w="688744">
                  <a:extLst>
                    <a:ext uri="{9D8B030D-6E8A-4147-A177-3AD203B41FA5}">
                      <a16:colId xmlns:a16="http://schemas.microsoft.com/office/drawing/2014/main" val="82983785"/>
                    </a:ext>
                  </a:extLst>
                </a:gridCol>
                <a:gridCol w="688744">
                  <a:extLst>
                    <a:ext uri="{9D8B030D-6E8A-4147-A177-3AD203B41FA5}">
                      <a16:colId xmlns:a16="http://schemas.microsoft.com/office/drawing/2014/main" val="661293767"/>
                    </a:ext>
                  </a:extLst>
                </a:gridCol>
                <a:gridCol w="688744">
                  <a:extLst>
                    <a:ext uri="{9D8B030D-6E8A-4147-A177-3AD203B41FA5}">
                      <a16:colId xmlns:a16="http://schemas.microsoft.com/office/drawing/2014/main" val="476988049"/>
                    </a:ext>
                  </a:extLst>
                </a:gridCol>
                <a:gridCol w="688744">
                  <a:extLst>
                    <a:ext uri="{9D8B030D-6E8A-4147-A177-3AD203B41FA5}">
                      <a16:colId xmlns:a16="http://schemas.microsoft.com/office/drawing/2014/main" val="1754632083"/>
                    </a:ext>
                  </a:extLst>
                </a:gridCol>
                <a:gridCol w="688744">
                  <a:extLst>
                    <a:ext uri="{9D8B030D-6E8A-4147-A177-3AD203B41FA5}">
                      <a16:colId xmlns:a16="http://schemas.microsoft.com/office/drawing/2014/main" val="2272949863"/>
                    </a:ext>
                  </a:extLst>
                </a:gridCol>
                <a:gridCol w="688744">
                  <a:extLst>
                    <a:ext uri="{9D8B030D-6E8A-4147-A177-3AD203B41FA5}">
                      <a16:colId xmlns:a16="http://schemas.microsoft.com/office/drawing/2014/main" val="208411637"/>
                    </a:ext>
                  </a:extLst>
                </a:gridCol>
                <a:gridCol w="688744">
                  <a:extLst>
                    <a:ext uri="{9D8B030D-6E8A-4147-A177-3AD203B41FA5}">
                      <a16:colId xmlns:a16="http://schemas.microsoft.com/office/drawing/2014/main" val="98501186"/>
                    </a:ext>
                  </a:extLst>
                </a:gridCol>
                <a:gridCol w="688744">
                  <a:extLst>
                    <a:ext uri="{9D8B030D-6E8A-4147-A177-3AD203B41FA5}">
                      <a16:colId xmlns:a16="http://schemas.microsoft.com/office/drawing/2014/main" val="1582468547"/>
                    </a:ext>
                  </a:extLst>
                </a:gridCol>
                <a:gridCol w="688744">
                  <a:extLst>
                    <a:ext uri="{9D8B030D-6E8A-4147-A177-3AD203B41FA5}">
                      <a16:colId xmlns:a16="http://schemas.microsoft.com/office/drawing/2014/main" val="1799235094"/>
                    </a:ext>
                  </a:extLst>
                </a:gridCol>
              </a:tblGrid>
              <a:tr h="372571">
                <a:tc rowSpan="2">
                  <a:txBody>
                    <a:bodyPr/>
                    <a:lstStyle/>
                    <a:p>
                      <a:pPr algn="l" rtl="0" fontAlgn="ctr"/>
                      <a:r>
                        <a:rPr lang="en" sz="1600" b="1" i="0" u="none" strike="noStrike" dirty="0">
                          <a:solidFill>
                            <a:srgbClr val="FFFFFF"/>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NT$ million</a:t>
                      </a:r>
                    </a:p>
                  </a:txBody>
                  <a:tcPr marL="72000" marR="72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21F1B"/>
                    </a:solidFill>
                  </a:tcPr>
                </a:tc>
                <a:tc rowSpan="2">
                  <a:txBody>
                    <a:bodyPr/>
                    <a:lstStyle/>
                    <a:p>
                      <a:pPr algn="r" rtl="0" fontAlgn="ctr"/>
                      <a:r>
                        <a:rPr lang="en-US" sz="1600" b="1" i="0" u="none" strike="noStrike">
                          <a:solidFill>
                            <a:srgbClr val="FFFFFF"/>
                          </a:solidFill>
                          <a:effectLst>
                            <a:outerShdw blurRad="50800" dist="38100" algn="tr" rotWithShape="0">
                              <a:prstClr val="black">
                                <a:alpha val="40000"/>
                              </a:prstClr>
                            </a:outerShdw>
                          </a:effectLst>
                          <a:latin typeface="Calibri" panose="020F0502020204030204" pitchFamily="34" charset="0"/>
                        </a:rPr>
                        <a:t>2016</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21F1B"/>
                    </a:solidFill>
                  </a:tcPr>
                </a:tc>
                <a:tc rowSpan="2">
                  <a:txBody>
                    <a:bodyPr/>
                    <a:lstStyle/>
                    <a:p>
                      <a:pPr algn="r" rtl="0" fontAlgn="ctr"/>
                      <a:r>
                        <a:rPr lang="en-US" sz="1600" b="1" i="0" u="none" strike="noStrike">
                          <a:solidFill>
                            <a:srgbClr val="FFFFFF"/>
                          </a:solidFill>
                          <a:effectLst>
                            <a:outerShdw blurRad="50800" dist="38100" algn="tr" rotWithShape="0">
                              <a:prstClr val="black">
                                <a:alpha val="40000"/>
                              </a:prstClr>
                            </a:outerShdw>
                          </a:effectLst>
                          <a:latin typeface="Calibri" panose="020F0502020204030204" pitchFamily="34" charset="0"/>
                        </a:rPr>
                        <a:t>2017</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21F1B"/>
                    </a:solidFill>
                  </a:tcPr>
                </a:tc>
                <a:tc rowSpan="2">
                  <a:txBody>
                    <a:bodyPr/>
                    <a:lstStyle/>
                    <a:p>
                      <a:pPr algn="r" rtl="0" fontAlgn="ctr"/>
                      <a:r>
                        <a:rPr lang="en-US" sz="1600" b="1" i="0" u="none" strike="noStrike">
                          <a:solidFill>
                            <a:srgbClr val="FFFFFF"/>
                          </a:solidFill>
                          <a:effectLst>
                            <a:outerShdw blurRad="50800" dist="38100" algn="tr" rotWithShape="0">
                              <a:prstClr val="black">
                                <a:alpha val="40000"/>
                              </a:prstClr>
                            </a:outerShdw>
                          </a:effectLst>
                          <a:latin typeface="Calibri" panose="020F0502020204030204" pitchFamily="34" charset="0"/>
                        </a:rPr>
                        <a:t>2018</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21F1B"/>
                    </a:solidFill>
                  </a:tcPr>
                </a:tc>
                <a:tc rowSpan="2">
                  <a:txBody>
                    <a:bodyPr/>
                    <a:lstStyle/>
                    <a:p>
                      <a:pPr algn="r" rtl="0" fontAlgn="ctr"/>
                      <a:r>
                        <a:rPr lang="en-US" sz="1600" b="1" i="0" u="none" strike="noStrike">
                          <a:solidFill>
                            <a:srgbClr val="FFFFFF"/>
                          </a:solidFill>
                          <a:effectLst>
                            <a:outerShdw blurRad="50800" dist="38100" algn="tr" rotWithShape="0">
                              <a:prstClr val="black">
                                <a:alpha val="40000"/>
                              </a:prstClr>
                            </a:outerShdw>
                          </a:effectLst>
                          <a:latin typeface="Calibri" panose="020F0502020204030204" pitchFamily="34" charset="0"/>
                        </a:rPr>
                        <a:t>2019</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21F1B"/>
                    </a:solidFill>
                  </a:tcPr>
                </a:tc>
                <a:tc rowSpan="2">
                  <a:txBody>
                    <a:bodyPr/>
                    <a:lstStyle/>
                    <a:p>
                      <a:pPr algn="r" rtl="0" fontAlgn="ctr"/>
                      <a:r>
                        <a:rPr lang="en-US" sz="1600" b="1" i="0" u="none" strike="noStrike">
                          <a:solidFill>
                            <a:srgbClr val="FFFFFF"/>
                          </a:solidFill>
                          <a:effectLst>
                            <a:outerShdw blurRad="50800" dist="38100" algn="tr" rotWithShape="0">
                              <a:prstClr val="black">
                                <a:alpha val="40000"/>
                              </a:prstClr>
                            </a:outerShdw>
                          </a:effectLst>
                          <a:latin typeface="Calibri" panose="020F0502020204030204" pitchFamily="34" charset="0"/>
                        </a:rPr>
                        <a:t>2020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21F1B"/>
                    </a:solidFill>
                  </a:tcPr>
                </a:tc>
                <a:tc>
                  <a:txBody>
                    <a:bodyPr/>
                    <a:lstStyle/>
                    <a:p>
                      <a:pPr algn="l" fontAlgn="ctr"/>
                      <a:endParaRPr lang="zh-TW" altLang="en-US" sz="1600" b="0" i="0" u="none" strike="noStrike" dirty="0">
                        <a:solidFill>
                          <a:srgbClr val="000000"/>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endParaRPr>
                    </a:p>
                  </a:txBody>
                  <a:tcPr marL="72000" marR="72000" marT="0" marB="0" anchor="ctr">
                    <a:lnL w="12700" cap="flat" cmpd="sng" algn="ctr">
                      <a:solidFill>
                        <a:srgbClr val="FFFFFF"/>
                      </a:solidFill>
                      <a:prstDash val="solid"/>
                      <a:round/>
                      <a:headEnd type="none" w="med" len="med"/>
                      <a:tailEnd type="none" w="med" len="med"/>
                    </a:lnL>
                    <a:lnR>
                      <a:noFill/>
                    </a:lnR>
                    <a:lnT>
                      <a:noFill/>
                    </a:lnT>
                    <a:lnB>
                      <a:noFill/>
                    </a:lnB>
                    <a:solidFill>
                      <a:schemeClr val="bg1"/>
                    </a:solidFill>
                  </a:tcPr>
                </a:tc>
                <a:tc gridSpan="5">
                  <a:txBody>
                    <a:bodyPr/>
                    <a:lstStyle/>
                    <a:p>
                      <a:pPr algn="ctr" rtl="0" fontAlgn="ctr"/>
                      <a:r>
                        <a:rPr lang="en" sz="1600" b="1" i="0" u="none" strike="noStrike" dirty="0">
                          <a:solidFill>
                            <a:srgbClr val="FFFFFF"/>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YoY (%)</a:t>
                      </a:r>
                    </a:p>
                  </a:txBody>
                  <a:tcPr marL="72000" marR="72000" marT="0" marB="0" anchor="ctr">
                    <a:lnL>
                      <a:noFill/>
                    </a:lnL>
                    <a:lnR>
                      <a:noFill/>
                    </a:lnR>
                    <a:lnT>
                      <a:noFill/>
                    </a:lnT>
                    <a:lnB w="19050" cap="flat" cmpd="sng" algn="ctr">
                      <a:solidFill>
                        <a:srgbClr val="FFFFFF"/>
                      </a:solidFill>
                      <a:prstDash val="solid"/>
                      <a:round/>
                      <a:headEnd type="none" w="med" len="med"/>
                      <a:tailEnd type="none" w="med" len="med"/>
                    </a:lnB>
                    <a:solidFill>
                      <a:srgbClr val="921F1B"/>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8656635"/>
                  </a:ext>
                </a:extLst>
              </a:tr>
              <a:tr h="372571">
                <a:tc vMerge="1">
                  <a:txBody>
                    <a:bodyPr/>
                    <a:lstStyle/>
                    <a:p>
                      <a:endParaRPr lang="zh-TW" alt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l" fontAlgn="ctr"/>
                      <a:endParaRPr lang="zh-TW" altLang="en-US" sz="1600" b="0" i="0" u="none" strike="noStrike" dirty="0">
                        <a:solidFill>
                          <a:srgbClr val="000000"/>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endParaRPr>
                    </a:p>
                  </a:txBody>
                  <a:tcPr marL="72000" marR="72000" marT="0" marB="0" anchor="ctr">
                    <a:lnL w="12700" cap="flat" cmpd="sng" algn="ctr">
                      <a:solidFill>
                        <a:srgbClr val="FFFFFF"/>
                      </a:solidFill>
                      <a:prstDash val="solid"/>
                      <a:round/>
                      <a:headEnd type="none" w="med" len="med"/>
                      <a:tailEnd type="none" w="med" len="med"/>
                    </a:lnL>
                    <a:lnR>
                      <a:noFill/>
                    </a:lnR>
                    <a:lnT>
                      <a:noFill/>
                    </a:lnT>
                    <a:lnB>
                      <a:noFill/>
                    </a:lnB>
                    <a:solidFill>
                      <a:schemeClr val="bg1"/>
                    </a:solidFill>
                  </a:tcPr>
                </a:tc>
                <a:tc>
                  <a:txBody>
                    <a:bodyPr/>
                    <a:lstStyle/>
                    <a:p>
                      <a:pPr algn="r" rtl="0" fontAlgn="ctr"/>
                      <a:r>
                        <a:rPr lang="en-US" sz="1600" b="1" i="0" u="none" strike="noStrike" dirty="0">
                          <a:solidFill>
                            <a:srgbClr val="FFFFFF"/>
                          </a:solidFill>
                          <a:effectLst>
                            <a:outerShdw blurRad="50800" dist="38100" algn="tr" rotWithShape="0">
                              <a:prstClr val="black">
                                <a:alpha val="40000"/>
                              </a:prstClr>
                            </a:outerShdw>
                          </a:effectLst>
                          <a:latin typeface="Calibri" panose="020F0502020204030204" pitchFamily="34" charset="0"/>
                        </a:rPr>
                        <a:t>2016</a:t>
                      </a:r>
                    </a:p>
                  </a:txBody>
                  <a:tcPr marL="36000" marR="36000" marT="0" marB="0" anchor="ctr">
                    <a:lnL>
                      <a:noFill/>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1F1B"/>
                    </a:solidFill>
                  </a:tcPr>
                </a:tc>
                <a:tc>
                  <a:txBody>
                    <a:bodyPr/>
                    <a:lstStyle/>
                    <a:p>
                      <a:pPr algn="r" rtl="0" fontAlgn="ctr"/>
                      <a:r>
                        <a:rPr lang="en-US" sz="1600" b="1" i="0" u="none" strike="noStrike">
                          <a:solidFill>
                            <a:srgbClr val="FFFFFF"/>
                          </a:solidFill>
                          <a:effectLst>
                            <a:outerShdw blurRad="50800" dist="38100" algn="tr" rotWithShape="0">
                              <a:prstClr val="black">
                                <a:alpha val="40000"/>
                              </a:prstClr>
                            </a:outerShdw>
                          </a:effectLst>
                          <a:latin typeface="Calibri" panose="020F0502020204030204" pitchFamily="34" charset="0"/>
                        </a:rPr>
                        <a:t>2017</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1F1B"/>
                    </a:solidFill>
                  </a:tcPr>
                </a:tc>
                <a:tc>
                  <a:txBody>
                    <a:bodyPr/>
                    <a:lstStyle/>
                    <a:p>
                      <a:pPr algn="r" rtl="0" fontAlgn="ctr"/>
                      <a:r>
                        <a:rPr lang="en-US" sz="1600" b="1" i="0" u="none" strike="noStrike">
                          <a:solidFill>
                            <a:srgbClr val="FFFFFF"/>
                          </a:solidFill>
                          <a:effectLst>
                            <a:outerShdw blurRad="50800" dist="38100" algn="tr" rotWithShape="0">
                              <a:prstClr val="black">
                                <a:alpha val="40000"/>
                              </a:prstClr>
                            </a:outerShdw>
                          </a:effectLst>
                          <a:latin typeface="Calibri" panose="020F0502020204030204" pitchFamily="34" charset="0"/>
                        </a:rPr>
                        <a:t>2018</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1F1B"/>
                    </a:solidFill>
                  </a:tcPr>
                </a:tc>
                <a:tc>
                  <a:txBody>
                    <a:bodyPr/>
                    <a:lstStyle/>
                    <a:p>
                      <a:pPr algn="r" rtl="0" fontAlgn="ctr"/>
                      <a:r>
                        <a:rPr lang="en-US" sz="1600" b="1" i="0" u="none" strike="noStrike">
                          <a:solidFill>
                            <a:srgbClr val="FFFFFF"/>
                          </a:solidFill>
                          <a:effectLst>
                            <a:outerShdw blurRad="50800" dist="38100" algn="tr" rotWithShape="0">
                              <a:prstClr val="black">
                                <a:alpha val="40000"/>
                              </a:prstClr>
                            </a:outerShdw>
                          </a:effectLst>
                          <a:latin typeface="Calibri" panose="020F0502020204030204" pitchFamily="34" charset="0"/>
                        </a:rPr>
                        <a:t>2019</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1F1B"/>
                    </a:solidFill>
                  </a:tcPr>
                </a:tc>
                <a:tc>
                  <a:txBody>
                    <a:bodyPr/>
                    <a:lstStyle/>
                    <a:p>
                      <a:pPr algn="r" rtl="0" fontAlgn="ctr"/>
                      <a:r>
                        <a:rPr lang="en-US" sz="1600" b="1" i="0" u="none" strike="noStrike" dirty="0">
                          <a:solidFill>
                            <a:srgbClr val="FFFFFF"/>
                          </a:solidFill>
                          <a:effectLst>
                            <a:outerShdw blurRad="50800" dist="38100" algn="tr" rotWithShape="0">
                              <a:prstClr val="black">
                                <a:alpha val="40000"/>
                              </a:prstClr>
                            </a:outerShdw>
                          </a:effectLst>
                          <a:latin typeface="Calibri" panose="020F0502020204030204" pitchFamily="34" charset="0"/>
                        </a:rPr>
                        <a:t>2020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1F1B"/>
                    </a:solidFill>
                  </a:tcPr>
                </a:tc>
                <a:extLst>
                  <a:ext uri="{0D108BD9-81ED-4DB2-BD59-A6C34878D82A}">
                    <a16:rowId xmlns:a16="http://schemas.microsoft.com/office/drawing/2014/main" val="241572072"/>
                  </a:ext>
                </a:extLst>
              </a:tr>
              <a:tr h="372571">
                <a:tc>
                  <a:txBody>
                    <a:bodyPr/>
                    <a:lstStyle/>
                    <a:p>
                      <a:pPr algn="l" rtl="0" fontAlgn="ctr"/>
                      <a:r>
                        <a:rPr lang="en" sz="1600" b="1" i="0" u="none" strike="noStrike" dirty="0">
                          <a:solidFill>
                            <a:srgbClr val="000000"/>
                          </a:solidFill>
                          <a:effectLst/>
                          <a:latin typeface="Calibri" panose="020F0502020204030204" pitchFamily="34" charset="0"/>
                          <a:ea typeface="新細明體" panose="02020500000000000000" pitchFamily="18" charset="-120"/>
                        </a:rPr>
                        <a:t>Sales Revenue</a:t>
                      </a:r>
                    </a:p>
                  </a:txBody>
                  <a:tcPr marL="72000" marR="72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1,347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1,415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1,565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1,666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1,846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FFFFFF"/>
                    </a:solidFill>
                  </a:tcPr>
                </a:tc>
                <a:tc>
                  <a:txBody>
                    <a:bodyPr/>
                    <a:lstStyle/>
                    <a:p>
                      <a:pPr algn="l" fontAlgn="ctr"/>
                      <a:endParaRPr lang="zh-TW" altLang="en-US" sz="1600" b="1"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w="12700" cap="flat" cmpd="sng" algn="ctr">
                      <a:solidFill>
                        <a:srgbClr val="FFFFFF"/>
                      </a:solidFill>
                      <a:prstDash val="solid"/>
                      <a:round/>
                      <a:headEnd type="none" w="med" len="med"/>
                      <a:tailEnd type="none" w="med" len="med"/>
                    </a:lnL>
                    <a:lnR>
                      <a:noFill/>
                    </a:lnR>
                    <a:lnT>
                      <a:noFill/>
                    </a:lnT>
                    <a:lnB>
                      <a:noFill/>
                    </a:lnB>
                    <a:solidFill>
                      <a:schemeClr val="bg1"/>
                    </a:solidFill>
                  </a:tcPr>
                </a:tc>
                <a:tc>
                  <a:txBody>
                    <a:bodyPr/>
                    <a:lstStyle/>
                    <a:p>
                      <a:pPr algn="r" rtl="0" fontAlgn="ctr"/>
                      <a:r>
                        <a:rPr lang="en-US" sz="1600" b="1" i="0" u="none" strike="noStrike">
                          <a:solidFill>
                            <a:srgbClr val="000000"/>
                          </a:solidFill>
                          <a:effectLst/>
                          <a:latin typeface="Calibri" panose="020F0502020204030204" pitchFamily="34" charset="0"/>
                        </a:rPr>
                        <a:t>(11.2)</a:t>
                      </a:r>
                    </a:p>
                  </a:txBody>
                  <a:tcPr marL="36000" marR="36000" marT="0"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5.1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10.6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6.4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10.8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1246720751"/>
                  </a:ext>
                </a:extLst>
              </a:tr>
              <a:tr h="372571">
                <a:tc>
                  <a:txBody>
                    <a:bodyPr/>
                    <a:lstStyle/>
                    <a:p>
                      <a:pPr algn="l" rtl="0" fontAlgn="ctr"/>
                      <a:r>
                        <a:rPr lang="en" sz="1600" b="1" i="0" u="none" strike="noStrike">
                          <a:solidFill>
                            <a:srgbClr val="000000"/>
                          </a:solidFill>
                          <a:effectLst/>
                          <a:latin typeface="Calibri" panose="020F0502020204030204" pitchFamily="34" charset="0"/>
                          <a:ea typeface="新細明體" panose="02020500000000000000" pitchFamily="18" charset="-120"/>
                        </a:rPr>
                        <a:t>Gross Profit</a:t>
                      </a:r>
                    </a:p>
                  </a:txBody>
                  <a:tcPr marL="72000" marR="72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517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487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553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615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645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l" fontAlgn="ctr"/>
                      <a:endParaRPr lang="zh-TW" altLang="en-US" sz="1600" b="1"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w="12700" cap="flat" cmpd="sng" algn="ctr">
                      <a:solidFill>
                        <a:srgbClr val="FFFFFF"/>
                      </a:solidFill>
                      <a:prstDash val="solid"/>
                      <a:round/>
                      <a:headEnd type="none" w="med" len="med"/>
                      <a:tailEnd type="none" w="med" len="med"/>
                    </a:lnL>
                    <a:lnR>
                      <a:noFill/>
                    </a:lnR>
                    <a:lnT>
                      <a:noFill/>
                    </a:lnT>
                    <a:lnB>
                      <a:noFill/>
                    </a:lnB>
                    <a:solidFill>
                      <a:schemeClr val="bg1"/>
                    </a:solidFill>
                  </a:tcPr>
                </a:tc>
                <a:tc>
                  <a:txBody>
                    <a:bodyPr/>
                    <a:lstStyle/>
                    <a:p>
                      <a:pPr algn="r" rtl="0" fontAlgn="ctr"/>
                      <a:r>
                        <a:rPr lang="en-US" sz="1600" b="1" i="0" u="none" strike="noStrike">
                          <a:solidFill>
                            <a:srgbClr val="000000"/>
                          </a:solidFill>
                          <a:effectLst/>
                          <a:latin typeface="Calibri" panose="020F0502020204030204" pitchFamily="34" charset="0"/>
                        </a:rPr>
                        <a:t>(11.0)</a:t>
                      </a:r>
                    </a:p>
                  </a:txBody>
                  <a:tcPr marL="36000" marR="36000" marT="0"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(5.7)</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13.6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11.2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4.8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3705076887"/>
                  </a:ext>
                </a:extLst>
              </a:tr>
              <a:tr h="372571">
                <a:tc>
                  <a:txBody>
                    <a:bodyPr/>
                    <a:lstStyle/>
                    <a:p>
                      <a:pPr algn="l" rtl="0" fontAlgn="ctr"/>
                      <a:r>
                        <a:rPr lang="en" sz="1600" b="1" i="0" u="none" strike="noStrike">
                          <a:solidFill>
                            <a:srgbClr val="000000"/>
                          </a:solidFill>
                          <a:effectLst/>
                          <a:latin typeface="Calibri" panose="020F0502020204030204" pitchFamily="34" charset="0"/>
                          <a:ea typeface="新細明體" panose="02020500000000000000" pitchFamily="18" charset="-120"/>
                        </a:rPr>
                        <a:t>Operating Profit</a:t>
                      </a:r>
                    </a:p>
                  </a:txBody>
                  <a:tcPr marL="72000" marR="72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212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163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203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272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291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l" fontAlgn="ctr"/>
                      <a:endParaRPr lang="zh-TW" altLang="en-US" sz="1600" b="1"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w="12700" cap="flat" cmpd="sng" algn="ctr">
                      <a:solidFill>
                        <a:srgbClr val="FFFFFF"/>
                      </a:solidFill>
                      <a:prstDash val="solid"/>
                      <a:round/>
                      <a:headEnd type="none" w="med" len="med"/>
                      <a:tailEnd type="none" w="med" len="med"/>
                    </a:lnL>
                    <a:lnR>
                      <a:noFill/>
                    </a:lnR>
                    <a:lnT>
                      <a:noFill/>
                    </a:lnT>
                    <a:lnB>
                      <a:noFill/>
                    </a:lnB>
                    <a:solidFill>
                      <a:schemeClr val="bg1"/>
                    </a:solidFill>
                  </a:tcPr>
                </a:tc>
                <a:tc>
                  <a:txBody>
                    <a:bodyPr/>
                    <a:lstStyle/>
                    <a:p>
                      <a:pPr algn="r" rtl="0" fontAlgn="ctr"/>
                      <a:r>
                        <a:rPr lang="en-US" sz="1600" b="1" i="0" u="none" strike="noStrike">
                          <a:solidFill>
                            <a:srgbClr val="000000"/>
                          </a:solidFill>
                          <a:effectLst/>
                          <a:latin typeface="Calibri" panose="020F0502020204030204" pitchFamily="34" charset="0"/>
                        </a:rPr>
                        <a:t>(15.8)</a:t>
                      </a:r>
                    </a:p>
                  </a:txBody>
                  <a:tcPr marL="36000" marR="36000" marT="0"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(23.0)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24.2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34.2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7.1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2232568592"/>
                  </a:ext>
                </a:extLst>
              </a:tr>
              <a:tr h="372571">
                <a:tc>
                  <a:txBody>
                    <a:bodyPr/>
                    <a:lstStyle/>
                    <a:p>
                      <a:pPr algn="l" rtl="0" fontAlgn="ctr"/>
                      <a:r>
                        <a:rPr lang="en" sz="1600" b="1" i="0" u="none" strike="noStrike">
                          <a:solidFill>
                            <a:srgbClr val="000000"/>
                          </a:solidFill>
                          <a:effectLst/>
                          <a:latin typeface="Calibri" panose="020F0502020204030204" pitchFamily="34" charset="0"/>
                          <a:ea typeface="新細明體" panose="02020500000000000000" pitchFamily="18" charset="-120"/>
                        </a:rPr>
                        <a:t>Net Non-Operating Income (Loss)</a:t>
                      </a:r>
                    </a:p>
                  </a:txBody>
                  <a:tcPr marL="72000" marR="72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4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(11)</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39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15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16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l" fontAlgn="ctr"/>
                      <a:endParaRPr lang="zh-TW" altLang="en-US" sz="1600" b="1" i="0" u="none" strike="noStrike" dirty="0">
                        <a:solidFill>
                          <a:srgbClr val="000000"/>
                        </a:solidFill>
                        <a:effectLst/>
                        <a:latin typeface="Calibri" panose="020F0502020204030204" pitchFamily="34" charset="0"/>
                        <a:ea typeface="新細明體" panose="02020500000000000000" pitchFamily="18" charset="-120"/>
                      </a:endParaRPr>
                    </a:p>
                  </a:txBody>
                  <a:tcPr marL="72000" marR="72000" marT="0" marB="0" anchor="ctr">
                    <a:lnL w="12700" cap="flat" cmpd="sng" algn="ctr">
                      <a:solidFill>
                        <a:srgbClr val="FFFFFF"/>
                      </a:solidFill>
                      <a:prstDash val="solid"/>
                      <a:round/>
                      <a:headEnd type="none" w="med" len="med"/>
                      <a:tailEnd type="none" w="med" len="med"/>
                    </a:lnL>
                    <a:lnR>
                      <a:noFill/>
                    </a:lnR>
                    <a:lnT>
                      <a:noFill/>
                    </a:lnT>
                    <a:lnB>
                      <a:noFill/>
                    </a:lnB>
                    <a:solidFill>
                      <a:schemeClr val="bg1"/>
                    </a:solidFill>
                  </a:tcPr>
                </a:tc>
                <a:tc>
                  <a:txBody>
                    <a:bodyPr/>
                    <a:lstStyle/>
                    <a:p>
                      <a:pPr algn="r" rtl="0" fontAlgn="ctr"/>
                      <a:r>
                        <a:rPr lang="en-US" sz="1600" b="1" i="0" u="none" strike="noStrike">
                          <a:solidFill>
                            <a:srgbClr val="000000"/>
                          </a:solidFill>
                          <a:effectLst/>
                          <a:latin typeface="Calibri" panose="020F0502020204030204" pitchFamily="34" charset="0"/>
                        </a:rPr>
                        <a:t>339.7 </a:t>
                      </a:r>
                    </a:p>
                  </a:txBody>
                  <a:tcPr marL="36000" marR="36000" marT="0"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(397.7)</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(60.8)</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6.2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811784055"/>
                  </a:ext>
                </a:extLst>
              </a:tr>
              <a:tr h="372571">
                <a:tc>
                  <a:txBody>
                    <a:bodyPr/>
                    <a:lstStyle/>
                    <a:p>
                      <a:pPr algn="l" rtl="0" fontAlgn="ctr"/>
                      <a:r>
                        <a:rPr lang="en" sz="1600" b="1" i="0" u="none" strike="noStrike">
                          <a:solidFill>
                            <a:srgbClr val="000000"/>
                          </a:solidFill>
                          <a:effectLst/>
                          <a:latin typeface="Calibri" panose="020F0502020204030204" pitchFamily="34" charset="0"/>
                          <a:ea typeface="新細明體" panose="02020500000000000000" pitchFamily="18" charset="-120"/>
                        </a:rPr>
                        <a:t>Pretax Income</a:t>
                      </a:r>
                    </a:p>
                  </a:txBody>
                  <a:tcPr marL="72000" marR="72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216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152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242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287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308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l" fontAlgn="ctr"/>
                      <a:endParaRPr lang="zh-TW" altLang="en-US" sz="1600" b="1"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w="12700" cap="flat" cmpd="sng" algn="ctr">
                      <a:solidFill>
                        <a:srgbClr val="FFFFFF"/>
                      </a:solidFill>
                      <a:prstDash val="solid"/>
                      <a:round/>
                      <a:headEnd type="none" w="med" len="med"/>
                      <a:tailEnd type="none" w="med" len="med"/>
                    </a:lnL>
                    <a:lnR>
                      <a:noFill/>
                    </a:lnR>
                    <a:lnT>
                      <a:noFill/>
                    </a:lnT>
                    <a:lnB>
                      <a:noFill/>
                    </a:lnB>
                    <a:solidFill>
                      <a:schemeClr val="bg1"/>
                    </a:solidFill>
                  </a:tcPr>
                </a:tc>
                <a:tc>
                  <a:txBody>
                    <a:bodyPr/>
                    <a:lstStyle/>
                    <a:p>
                      <a:pPr algn="r" rtl="0" fontAlgn="ctr"/>
                      <a:r>
                        <a:rPr lang="en-US" sz="1600" b="1" i="0" u="none" strike="noStrike">
                          <a:solidFill>
                            <a:srgbClr val="000000"/>
                          </a:solidFill>
                          <a:effectLst/>
                          <a:latin typeface="Calibri" panose="020F0502020204030204" pitchFamily="34" charset="0"/>
                        </a:rPr>
                        <a:t>(14.6)</a:t>
                      </a:r>
                    </a:p>
                  </a:txBody>
                  <a:tcPr marL="36000" marR="36000" marT="0"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(29.3)</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58.7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18.8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7.1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1892664206"/>
                  </a:ext>
                </a:extLst>
              </a:tr>
              <a:tr h="372571">
                <a:tc>
                  <a:txBody>
                    <a:bodyPr/>
                    <a:lstStyle/>
                    <a:p>
                      <a:pPr algn="l" rtl="0" fontAlgn="ctr"/>
                      <a:r>
                        <a:rPr lang="en" sz="1600" b="1" i="0" u="none" strike="noStrike">
                          <a:solidFill>
                            <a:srgbClr val="000000"/>
                          </a:solidFill>
                          <a:effectLst/>
                          <a:latin typeface="Calibri" panose="020F0502020204030204" pitchFamily="34" charset="0"/>
                          <a:ea typeface="新細明體" panose="02020500000000000000" pitchFamily="18" charset="-120"/>
                        </a:rPr>
                        <a:t>Net Income</a:t>
                      </a:r>
                    </a:p>
                  </a:txBody>
                  <a:tcPr marL="72000" marR="72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184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134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205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241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256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l" fontAlgn="ctr"/>
                      <a:endParaRPr lang="zh-TW" altLang="en-US" sz="1600" b="1" i="0" u="none" strike="noStrike" dirty="0">
                        <a:solidFill>
                          <a:srgbClr val="000000"/>
                        </a:solidFill>
                        <a:effectLst/>
                        <a:latin typeface="Calibri" panose="020F0502020204030204" pitchFamily="34" charset="0"/>
                        <a:ea typeface="新細明體" panose="02020500000000000000" pitchFamily="18" charset="-120"/>
                      </a:endParaRPr>
                    </a:p>
                  </a:txBody>
                  <a:tcPr marL="72000" marR="72000" marT="0" marB="0" anchor="ctr">
                    <a:lnL w="12700" cap="flat" cmpd="sng" algn="ctr">
                      <a:solidFill>
                        <a:srgbClr val="FFFFFF"/>
                      </a:solidFill>
                      <a:prstDash val="solid"/>
                      <a:round/>
                      <a:headEnd type="none" w="med" len="med"/>
                      <a:tailEnd type="none" w="med" len="med"/>
                    </a:lnL>
                    <a:lnR>
                      <a:noFill/>
                    </a:lnR>
                    <a:lnT>
                      <a:noFill/>
                    </a:lnT>
                    <a:lnB>
                      <a:noFill/>
                    </a:lnB>
                    <a:solidFill>
                      <a:schemeClr val="bg1"/>
                    </a:solidFill>
                  </a:tcPr>
                </a:tc>
                <a:tc>
                  <a:txBody>
                    <a:bodyPr/>
                    <a:lstStyle/>
                    <a:p>
                      <a:pPr algn="r" rtl="0" fontAlgn="ctr"/>
                      <a:r>
                        <a:rPr lang="en-US" sz="1600" b="1" i="0" u="none" strike="noStrike">
                          <a:solidFill>
                            <a:srgbClr val="000000"/>
                          </a:solidFill>
                          <a:effectLst/>
                          <a:latin typeface="Calibri" panose="020F0502020204030204" pitchFamily="34" charset="0"/>
                        </a:rPr>
                        <a:t>(13.0)</a:t>
                      </a:r>
                    </a:p>
                  </a:txBody>
                  <a:tcPr marL="36000" marR="36000" marT="0"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(27.0)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52.4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17.6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6.2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3801443962"/>
                  </a:ext>
                </a:extLst>
              </a:tr>
              <a:tr h="372571">
                <a:tc>
                  <a:txBody>
                    <a:bodyPr/>
                    <a:lstStyle/>
                    <a:p>
                      <a:pPr algn="l" rtl="0" fontAlgn="ctr"/>
                      <a:r>
                        <a:rPr lang="en" sz="1600" b="1" i="0" u="none" strike="noStrike">
                          <a:solidFill>
                            <a:srgbClr val="000000"/>
                          </a:solidFill>
                          <a:effectLst/>
                          <a:latin typeface="Calibri" panose="020F0502020204030204" pitchFamily="34" charset="0"/>
                          <a:ea typeface="新細明體" panose="02020500000000000000" pitchFamily="18" charset="-120"/>
                        </a:rPr>
                        <a:t>EPS (NT$)</a:t>
                      </a:r>
                    </a:p>
                  </a:txBody>
                  <a:tcPr marL="72000" marR="72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3.06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2.18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2.84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3.34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3.55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endParaRPr lang="zh-TW" altLang="en-US" sz="1600" b="1"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w="12700" cap="flat" cmpd="sng" algn="ctr">
                      <a:solidFill>
                        <a:srgbClr val="FFFFFF"/>
                      </a:solidFill>
                      <a:prstDash val="solid"/>
                      <a:round/>
                      <a:headEnd type="none" w="med" len="med"/>
                      <a:tailEnd type="none" w="med" len="med"/>
                    </a:lnL>
                    <a:lnR>
                      <a:noFill/>
                    </a:lnR>
                    <a:lnT>
                      <a:noFill/>
                    </a:lnT>
                    <a:lnB>
                      <a:noFill/>
                    </a:lnB>
                    <a:solidFill>
                      <a:schemeClr val="bg1"/>
                    </a:solidFill>
                  </a:tcPr>
                </a:tc>
                <a:tc>
                  <a:txBody>
                    <a:bodyPr/>
                    <a:lstStyle/>
                    <a:p>
                      <a:pPr algn="r" rtl="0" fontAlgn="ctr"/>
                      <a:r>
                        <a:rPr lang="en-US" sz="1600" b="1" i="0" u="none" strike="noStrike">
                          <a:solidFill>
                            <a:srgbClr val="000000"/>
                          </a:solidFill>
                          <a:effectLst/>
                          <a:latin typeface="Calibri" panose="020F0502020204030204" pitchFamily="34" charset="0"/>
                        </a:rPr>
                        <a:t>(13.1)</a:t>
                      </a:r>
                    </a:p>
                  </a:txBody>
                  <a:tcPr marL="36000" marR="36000" marT="0"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(28.8)</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30.3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17.6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rtl="0" fontAlgn="ctr"/>
                      <a:r>
                        <a:rPr lang="en-US" sz="1600" b="1" i="0" u="none" strike="noStrike" dirty="0">
                          <a:solidFill>
                            <a:srgbClr val="000000"/>
                          </a:solidFill>
                          <a:effectLst/>
                          <a:latin typeface="Calibri" panose="020F0502020204030204" pitchFamily="34" charset="0"/>
                        </a:rPr>
                        <a:t>6.3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99280104"/>
                  </a:ext>
                </a:extLst>
              </a:tr>
              <a:tr h="372571">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en-US" sz="1600" b="0" i="0" u="none" strike="noStrike">
                        <a:solidFill>
                          <a:srgbClr val="000000"/>
                        </a:solidFill>
                        <a:effectLst/>
                        <a:latin typeface="Calibri" panose="020F0502020204030204" pitchFamily="34" charset="0"/>
                      </a:endParaRPr>
                    </a:p>
                  </a:txBody>
                  <a:tcPr marL="36000" marR="3600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en-US" sz="1600" b="0" i="0" u="none" strike="noStrike">
                        <a:solidFill>
                          <a:srgbClr val="000000"/>
                        </a:solidFill>
                        <a:effectLst/>
                        <a:latin typeface="Calibri" panose="020F0502020204030204" pitchFamily="34" charset="0"/>
                      </a:endParaRPr>
                    </a:p>
                  </a:txBody>
                  <a:tcPr marL="36000" marR="3600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en-US" sz="1600" b="0" i="0" u="none" strike="noStrike">
                        <a:solidFill>
                          <a:srgbClr val="000000"/>
                        </a:solidFill>
                        <a:effectLst/>
                        <a:latin typeface="Calibri" panose="020F0502020204030204" pitchFamily="34" charset="0"/>
                      </a:endParaRPr>
                    </a:p>
                  </a:txBody>
                  <a:tcPr marL="36000" marR="3600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en-US" sz="1600" b="0" i="0" u="none" strike="noStrike">
                        <a:solidFill>
                          <a:srgbClr val="000000"/>
                        </a:solidFill>
                        <a:effectLst/>
                        <a:latin typeface="Calibri" panose="020F0502020204030204" pitchFamily="34" charset="0"/>
                      </a:endParaRPr>
                    </a:p>
                  </a:txBody>
                  <a:tcPr marL="36000" marR="3600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en-US" sz="1600" b="0" i="0" u="none" strike="noStrike">
                        <a:solidFill>
                          <a:srgbClr val="000000"/>
                        </a:solidFill>
                        <a:effectLst/>
                        <a:latin typeface="Calibri" panose="020F0502020204030204" pitchFamily="34" charset="0"/>
                      </a:endParaRPr>
                    </a:p>
                  </a:txBody>
                  <a:tcPr marL="36000" marR="3600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zh-TW" altLang="en-US" sz="1600" b="0" i="0" u="none" strike="noStrike" dirty="0">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a:noFill/>
                    </a:lnT>
                    <a:lnB>
                      <a:noFill/>
                    </a:lnB>
                    <a:solidFill>
                      <a:schemeClr val="bg1"/>
                    </a:solidFill>
                  </a:tcPr>
                </a:tc>
                <a:tc>
                  <a:txBody>
                    <a:bodyPr/>
                    <a:lstStyle/>
                    <a:p>
                      <a:pPr algn="l" fontAlgn="ctr"/>
                      <a:endParaRPr lang="zh-TW" altLang="en-US" sz="1600" b="0" i="0" u="none" strike="noStrike" dirty="0">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algn="l" fontAlgn="ctr"/>
                      <a:endParaRPr lang="zh-TW" altLang="en-US" sz="1600" b="0" i="0" u="none" strike="noStrike" dirty="0">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w="12700" cap="flat" cmpd="sng" algn="ctr">
                      <a:solidFill>
                        <a:srgbClr val="000000"/>
                      </a:solidFill>
                      <a:prstDash val="solid"/>
                      <a:round/>
                      <a:headEnd type="none" w="med" len="med"/>
                      <a:tailEnd type="none" w="med" len="med"/>
                    </a:lnT>
                    <a:lnB>
                      <a:noFill/>
                    </a:lnB>
                    <a:solidFill>
                      <a:schemeClr val="bg1"/>
                    </a:solidFill>
                  </a:tcPr>
                </a:tc>
                <a:extLst>
                  <a:ext uri="{0D108BD9-81ED-4DB2-BD59-A6C34878D82A}">
                    <a16:rowId xmlns:a16="http://schemas.microsoft.com/office/drawing/2014/main" val="1889398017"/>
                  </a:ext>
                </a:extLst>
              </a:tr>
              <a:tr h="372571">
                <a:tc>
                  <a:txBody>
                    <a:bodyPr/>
                    <a:lstStyle/>
                    <a:p>
                      <a:pPr algn="l" rtl="0" fontAlgn="ctr"/>
                      <a:r>
                        <a:rPr lang="en" sz="1600" b="1" i="0" u="none" strike="noStrike">
                          <a:solidFill>
                            <a:srgbClr val="000000"/>
                          </a:solidFill>
                          <a:effectLst/>
                          <a:latin typeface="Calibri" panose="020F0502020204030204" pitchFamily="34" charset="0"/>
                          <a:ea typeface="新細明體" panose="02020500000000000000" pitchFamily="18" charset="-120"/>
                        </a:rPr>
                        <a:t>Gross Margin</a:t>
                      </a:r>
                    </a:p>
                  </a:txBody>
                  <a:tcPr marL="72000" marR="72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r" rtl="0" fontAlgn="ctr"/>
                      <a:r>
                        <a:rPr lang="en-US" sz="1600" b="1" i="0" u="none" strike="noStrike">
                          <a:solidFill>
                            <a:srgbClr val="000000"/>
                          </a:solidFill>
                          <a:effectLst/>
                          <a:latin typeface="Calibri" panose="020F0502020204030204" pitchFamily="34" charset="0"/>
                        </a:rPr>
                        <a:t>38.4%</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r" rtl="0" fontAlgn="ctr"/>
                      <a:r>
                        <a:rPr lang="en-US" sz="1600" b="1" i="0" u="none" strike="noStrike">
                          <a:solidFill>
                            <a:srgbClr val="000000"/>
                          </a:solidFill>
                          <a:effectLst/>
                          <a:latin typeface="Calibri" panose="020F0502020204030204" pitchFamily="34" charset="0"/>
                        </a:rPr>
                        <a:t>34.4%</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r" rtl="0" fontAlgn="ctr"/>
                      <a:r>
                        <a:rPr lang="en-US" sz="1600" b="1" i="0" u="none" strike="noStrike">
                          <a:solidFill>
                            <a:srgbClr val="000000"/>
                          </a:solidFill>
                          <a:effectLst/>
                          <a:latin typeface="Calibri" panose="020F0502020204030204" pitchFamily="34" charset="0"/>
                        </a:rPr>
                        <a:t>35.3%</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r" rtl="0" fontAlgn="ctr"/>
                      <a:r>
                        <a:rPr lang="en-US" sz="1600" b="1" i="0" u="none" strike="noStrike">
                          <a:solidFill>
                            <a:srgbClr val="000000"/>
                          </a:solidFill>
                          <a:effectLst/>
                          <a:latin typeface="Calibri" panose="020F0502020204030204" pitchFamily="34" charset="0"/>
                        </a:rPr>
                        <a:t>36.9%</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r" rtl="0" fontAlgn="ctr"/>
                      <a:r>
                        <a:rPr lang="en-US" sz="1600" b="1" i="0" u="none" strike="noStrike">
                          <a:solidFill>
                            <a:srgbClr val="000000"/>
                          </a:solidFill>
                          <a:effectLst/>
                          <a:latin typeface="Calibri" panose="020F0502020204030204" pitchFamily="34" charset="0"/>
                        </a:rPr>
                        <a:t>34.9%</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w="12700" cap="flat" cmpd="sng" algn="ctr">
                      <a:solidFill>
                        <a:srgbClr val="FFFFFF"/>
                      </a:solidFill>
                      <a:prstDash val="solid"/>
                      <a:round/>
                      <a:headEnd type="none" w="med" len="med"/>
                      <a:tailEnd type="none" w="med" len="med"/>
                    </a:lnL>
                    <a:lnR>
                      <a:noFill/>
                    </a:lnR>
                    <a:lnT>
                      <a:noFill/>
                    </a:lnT>
                    <a:lnB>
                      <a:noFill/>
                    </a:lnB>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a:noFill/>
                    </a:lnT>
                    <a:lnB>
                      <a:noFill/>
                    </a:lnB>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a:noFill/>
                    </a:lnT>
                    <a:lnB>
                      <a:noFill/>
                    </a:lnB>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a:noFill/>
                    </a:lnT>
                    <a:lnB>
                      <a:noFill/>
                    </a:lnB>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a:noFill/>
                    </a:lnT>
                    <a:lnB>
                      <a:noFill/>
                    </a:lnB>
                    <a:solidFill>
                      <a:schemeClr val="bg1"/>
                    </a:solidFill>
                  </a:tcPr>
                </a:tc>
                <a:tc>
                  <a:txBody>
                    <a:bodyPr/>
                    <a:lstStyle/>
                    <a:p>
                      <a:pPr algn="l" fontAlgn="ctr"/>
                      <a:endParaRPr lang="zh-TW" altLang="en-US" sz="1600" b="0" i="0" u="none" strike="noStrike" dirty="0">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a:noFill/>
                    </a:lnT>
                    <a:lnB>
                      <a:noFill/>
                    </a:lnB>
                    <a:solidFill>
                      <a:schemeClr val="bg1"/>
                    </a:solidFill>
                  </a:tcPr>
                </a:tc>
                <a:extLst>
                  <a:ext uri="{0D108BD9-81ED-4DB2-BD59-A6C34878D82A}">
                    <a16:rowId xmlns:a16="http://schemas.microsoft.com/office/drawing/2014/main" val="3363502706"/>
                  </a:ext>
                </a:extLst>
              </a:tr>
              <a:tr h="372571">
                <a:tc>
                  <a:txBody>
                    <a:bodyPr/>
                    <a:lstStyle/>
                    <a:p>
                      <a:pPr algn="l" rtl="0" fontAlgn="ctr"/>
                      <a:r>
                        <a:rPr lang="en" sz="1600" b="1" i="0" u="none" strike="noStrike">
                          <a:solidFill>
                            <a:srgbClr val="000000"/>
                          </a:solidFill>
                          <a:effectLst/>
                          <a:latin typeface="Calibri" panose="020F0502020204030204" pitchFamily="34" charset="0"/>
                          <a:ea typeface="新細明體" panose="02020500000000000000" pitchFamily="18" charset="-120"/>
                        </a:rPr>
                        <a:t>Operating Margin</a:t>
                      </a:r>
                    </a:p>
                  </a:txBody>
                  <a:tcPr marL="72000" marR="72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15.7%</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11.5%</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12.9%</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16.3%</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15.8%</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l" fontAlgn="ctr"/>
                      <a:endParaRPr lang="zh-TW" altLang="en-US" sz="1600" b="0" i="0" u="none" strike="noStrike" dirty="0">
                        <a:solidFill>
                          <a:srgbClr val="000000"/>
                        </a:solidFill>
                        <a:effectLst/>
                        <a:latin typeface="Calibri" panose="020F0502020204030204" pitchFamily="34" charset="0"/>
                        <a:ea typeface="新細明體" panose="02020500000000000000" pitchFamily="18" charset="-120"/>
                      </a:endParaRPr>
                    </a:p>
                  </a:txBody>
                  <a:tcPr marL="72000" marR="72000" marT="0" marB="0" anchor="ctr">
                    <a:lnL w="12700" cap="flat" cmpd="sng" algn="ctr">
                      <a:solidFill>
                        <a:srgbClr val="FFFFFF"/>
                      </a:solidFill>
                      <a:prstDash val="solid"/>
                      <a:round/>
                      <a:headEnd type="none" w="med" len="med"/>
                      <a:tailEnd type="none" w="med" len="med"/>
                    </a:lnL>
                    <a:lnR>
                      <a:noFill/>
                    </a:lnR>
                    <a:lnT>
                      <a:noFill/>
                    </a:lnT>
                    <a:lnB>
                      <a:noFill/>
                    </a:lnB>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a:noFill/>
                    </a:lnT>
                    <a:lnB>
                      <a:noFill/>
                    </a:lnB>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a:noFill/>
                    </a:lnT>
                    <a:lnB>
                      <a:noFill/>
                    </a:lnB>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a:noFill/>
                    </a:lnT>
                    <a:lnB>
                      <a:noFill/>
                    </a:lnB>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a:noFill/>
                    </a:lnT>
                    <a:lnB>
                      <a:noFill/>
                    </a:lnB>
                    <a:solidFill>
                      <a:schemeClr val="bg1"/>
                    </a:solidFill>
                  </a:tcPr>
                </a:tc>
                <a:tc>
                  <a:txBody>
                    <a:bodyPr/>
                    <a:lstStyle/>
                    <a:p>
                      <a:pPr algn="l" fontAlgn="ctr"/>
                      <a:endParaRPr lang="zh-TW" altLang="en-US" sz="1600" b="0" i="0" u="none" strike="noStrike" dirty="0">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a:noFill/>
                    </a:lnT>
                    <a:lnB>
                      <a:noFill/>
                    </a:lnB>
                    <a:solidFill>
                      <a:schemeClr val="bg1"/>
                    </a:solidFill>
                  </a:tcPr>
                </a:tc>
                <a:extLst>
                  <a:ext uri="{0D108BD9-81ED-4DB2-BD59-A6C34878D82A}">
                    <a16:rowId xmlns:a16="http://schemas.microsoft.com/office/drawing/2014/main" val="4146575800"/>
                  </a:ext>
                </a:extLst>
              </a:tr>
              <a:tr h="372571">
                <a:tc>
                  <a:txBody>
                    <a:bodyPr/>
                    <a:lstStyle/>
                    <a:p>
                      <a:pPr algn="l" rtl="0" fontAlgn="ctr"/>
                      <a:r>
                        <a:rPr lang="en" sz="1600" b="1" i="0" u="none" strike="noStrike">
                          <a:solidFill>
                            <a:srgbClr val="000000"/>
                          </a:solidFill>
                          <a:effectLst/>
                          <a:latin typeface="Calibri" panose="020F0502020204030204" pitchFamily="34" charset="0"/>
                          <a:ea typeface="新細明體" panose="02020500000000000000" pitchFamily="18" charset="-120"/>
                        </a:rPr>
                        <a:t>Net Margin</a:t>
                      </a:r>
                    </a:p>
                  </a:txBody>
                  <a:tcPr marL="72000" marR="72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r" rtl="0" fontAlgn="ctr"/>
                      <a:r>
                        <a:rPr lang="en-US" sz="1600" b="1" i="0" u="none" strike="noStrike">
                          <a:solidFill>
                            <a:srgbClr val="000000"/>
                          </a:solidFill>
                          <a:effectLst/>
                          <a:latin typeface="Calibri" panose="020F0502020204030204" pitchFamily="34" charset="0"/>
                        </a:rPr>
                        <a:t>13.7%</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r" rtl="0" fontAlgn="ctr"/>
                      <a:r>
                        <a:rPr lang="en-US" sz="1600" b="1" i="0" u="none" strike="noStrike">
                          <a:solidFill>
                            <a:srgbClr val="000000"/>
                          </a:solidFill>
                          <a:effectLst/>
                          <a:latin typeface="Calibri" panose="020F0502020204030204" pitchFamily="34" charset="0"/>
                        </a:rPr>
                        <a:t>9.5%</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r" rtl="0" fontAlgn="ctr"/>
                      <a:r>
                        <a:rPr lang="en-US" sz="1600" b="1" i="0" u="none" strike="noStrike">
                          <a:solidFill>
                            <a:srgbClr val="000000"/>
                          </a:solidFill>
                          <a:effectLst/>
                          <a:latin typeface="Calibri" panose="020F0502020204030204" pitchFamily="34" charset="0"/>
                        </a:rPr>
                        <a:t>13.1%</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r" rtl="0" fontAlgn="ctr"/>
                      <a:r>
                        <a:rPr lang="en-US" sz="1600" b="1" i="0" u="none" strike="noStrike">
                          <a:solidFill>
                            <a:srgbClr val="000000"/>
                          </a:solidFill>
                          <a:effectLst/>
                          <a:latin typeface="Calibri" panose="020F0502020204030204" pitchFamily="34" charset="0"/>
                        </a:rPr>
                        <a:t>14.5%</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r" rtl="0" fontAlgn="ctr"/>
                      <a:r>
                        <a:rPr lang="en-US" sz="1600" b="1" i="0" u="none" strike="noStrike">
                          <a:solidFill>
                            <a:srgbClr val="000000"/>
                          </a:solidFill>
                          <a:effectLst/>
                          <a:latin typeface="Calibri" panose="020F0502020204030204" pitchFamily="34" charset="0"/>
                        </a:rPr>
                        <a:t>13.9%</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ctr"/>
                      <a:endParaRPr lang="zh-TW" altLang="en-US" sz="1600" b="0" i="0" u="none" strike="noStrike" dirty="0">
                        <a:solidFill>
                          <a:srgbClr val="000000"/>
                        </a:solidFill>
                        <a:effectLst/>
                        <a:latin typeface="Calibri" panose="020F0502020204030204" pitchFamily="34" charset="0"/>
                        <a:ea typeface="新細明體" panose="02020500000000000000" pitchFamily="18" charset="-120"/>
                      </a:endParaRPr>
                    </a:p>
                  </a:txBody>
                  <a:tcPr marL="72000" marR="72000" marT="0" marB="0" anchor="ctr">
                    <a:lnL w="12700" cap="flat" cmpd="sng" algn="ctr">
                      <a:solidFill>
                        <a:srgbClr val="FFFFFF"/>
                      </a:solidFill>
                      <a:prstDash val="solid"/>
                      <a:round/>
                      <a:headEnd type="none" w="med" len="med"/>
                      <a:tailEnd type="none" w="med" len="med"/>
                    </a:lnL>
                    <a:lnR>
                      <a:noFill/>
                    </a:lnR>
                    <a:lnT>
                      <a:noFill/>
                    </a:lnT>
                    <a:lnB>
                      <a:noFill/>
                    </a:lnB>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a:noFill/>
                    </a:lnT>
                    <a:lnB>
                      <a:noFill/>
                    </a:lnB>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a:noFill/>
                    </a:lnT>
                    <a:lnB>
                      <a:noFill/>
                    </a:lnB>
                    <a:solidFill>
                      <a:schemeClr val="bg1"/>
                    </a:solidFill>
                  </a:tcPr>
                </a:tc>
                <a:tc>
                  <a:txBody>
                    <a:bodyPr/>
                    <a:lstStyle/>
                    <a:p>
                      <a:pPr algn="l" fontAlgn="ctr"/>
                      <a:endParaRPr lang="zh-TW" altLang="en-US" sz="1600" b="0" i="0" u="none" strike="noStrike" dirty="0">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a:noFill/>
                    </a:lnT>
                    <a:lnB>
                      <a:noFill/>
                    </a:lnB>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a:noFill/>
                    </a:lnT>
                    <a:lnB>
                      <a:noFill/>
                    </a:lnB>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a:noFill/>
                    </a:lnT>
                    <a:lnB>
                      <a:noFill/>
                    </a:lnB>
                    <a:solidFill>
                      <a:schemeClr val="bg1"/>
                    </a:solidFill>
                  </a:tcPr>
                </a:tc>
                <a:extLst>
                  <a:ext uri="{0D108BD9-81ED-4DB2-BD59-A6C34878D82A}">
                    <a16:rowId xmlns:a16="http://schemas.microsoft.com/office/drawing/2014/main" val="669103533"/>
                  </a:ext>
                </a:extLst>
              </a:tr>
              <a:tr h="372571">
                <a:tc>
                  <a:txBody>
                    <a:bodyPr/>
                    <a:lstStyle/>
                    <a:p>
                      <a:pPr algn="l" rtl="0" fontAlgn="ctr"/>
                      <a:r>
                        <a:rPr lang="en" sz="1600" b="1" i="0" u="none" strike="noStrike">
                          <a:solidFill>
                            <a:srgbClr val="000000"/>
                          </a:solidFill>
                          <a:effectLst/>
                          <a:latin typeface="Calibri" panose="020F0502020204030204" pitchFamily="34" charset="0"/>
                          <a:ea typeface="新細明體" panose="02020500000000000000" pitchFamily="18" charset="-120"/>
                        </a:rPr>
                        <a:t>ROE</a:t>
                      </a:r>
                    </a:p>
                  </a:txBody>
                  <a:tcPr marL="72000" marR="72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11.3%</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7.2%</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9.8%</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11.3%</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n-US" sz="1600" b="1" i="0" u="none" strike="noStrike" dirty="0">
                          <a:solidFill>
                            <a:srgbClr val="000000"/>
                          </a:solidFill>
                          <a:effectLst/>
                          <a:latin typeface="Calibri" panose="020F0502020204030204" pitchFamily="34" charset="0"/>
                        </a:rPr>
                        <a:t>11.7%</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fontAlgn="ctr"/>
                      <a:endParaRPr lang="zh-TW" altLang="en-US" sz="1600" b="0" i="0" u="none" strike="noStrike" dirty="0">
                        <a:solidFill>
                          <a:srgbClr val="000000"/>
                        </a:solidFill>
                        <a:effectLst/>
                        <a:latin typeface="Calibri" panose="020F0502020204030204" pitchFamily="34" charset="0"/>
                        <a:ea typeface="新細明體" panose="02020500000000000000" pitchFamily="18" charset="-120"/>
                      </a:endParaRPr>
                    </a:p>
                  </a:txBody>
                  <a:tcPr marL="72000" marR="72000" marT="0" marB="0" anchor="ctr">
                    <a:lnL w="12700" cap="flat" cmpd="sng" algn="ctr">
                      <a:solidFill>
                        <a:srgbClr val="FFFFFF"/>
                      </a:solidFill>
                      <a:prstDash val="solid"/>
                      <a:round/>
                      <a:headEnd type="none" w="med" len="med"/>
                      <a:tailEnd type="none" w="med" len="med"/>
                    </a:lnL>
                    <a:lnR>
                      <a:noFill/>
                    </a:lnR>
                    <a:lnT>
                      <a:noFill/>
                    </a:lnT>
                    <a:lnB>
                      <a:noFill/>
                    </a:lnB>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a:noFill/>
                    </a:lnT>
                    <a:lnB>
                      <a:noFill/>
                    </a:lnB>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a:noFill/>
                    </a:lnT>
                    <a:lnB>
                      <a:noFill/>
                    </a:lnB>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a:noFill/>
                    </a:lnT>
                    <a:lnB>
                      <a:noFill/>
                    </a:lnB>
                    <a:solidFill>
                      <a:schemeClr val="bg1"/>
                    </a:solidFill>
                  </a:tcPr>
                </a:tc>
                <a:tc>
                  <a:txBody>
                    <a:bodyPr/>
                    <a:lstStyle/>
                    <a:p>
                      <a:pPr algn="l" fontAlgn="ctr"/>
                      <a:endParaRPr lang="zh-TW" altLang="en-US" sz="1600" b="0" i="0" u="none" strike="noStrike" dirty="0">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a:noFill/>
                    </a:lnT>
                    <a:lnB>
                      <a:noFill/>
                    </a:lnB>
                    <a:solidFill>
                      <a:schemeClr val="bg1"/>
                    </a:solidFill>
                  </a:tcPr>
                </a:tc>
                <a:tc>
                  <a:txBody>
                    <a:bodyPr/>
                    <a:lstStyle/>
                    <a:p>
                      <a:pPr algn="l" fontAlgn="ctr"/>
                      <a:endParaRPr lang="zh-TW" altLang="en-US" sz="1600" b="0" i="0" u="none" strike="noStrike" dirty="0">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a:noFill/>
                    </a:lnT>
                    <a:lnB>
                      <a:noFill/>
                    </a:lnB>
                    <a:solidFill>
                      <a:schemeClr val="bg1"/>
                    </a:solidFill>
                  </a:tcPr>
                </a:tc>
                <a:extLst>
                  <a:ext uri="{0D108BD9-81ED-4DB2-BD59-A6C34878D82A}">
                    <a16:rowId xmlns:a16="http://schemas.microsoft.com/office/drawing/2014/main" val="2131075358"/>
                  </a:ext>
                </a:extLst>
              </a:tr>
            </a:tbl>
          </a:graphicData>
        </a:graphic>
      </p:graphicFrame>
      <p:cxnSp>
        <p:nvCxnSpPr>
          <p:cNvPr id="11" name="直線接點 10">
            <a:extLst>
              <a:ext uri="{FF2B5EF4-FFF2-40B4-BE49-F238E27FC236}">
                <a16:creationId xmlns:a16="http://schemas.microsoft.com/office/drawing/2014/main" id="{6AEA8848-6FB0-1B4D-A4EF-15694B938DDE}"/>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2" name="標題 1">
            <a:extLst>
              <a:ext uri="{FF2B5EF4-FFF2-40B4-BE49-F238E27FC236}">
                <a16:creationId xmlns:a16="http://schemas.microsoft.com/office/drawing/2014/main" id="{92EBD01C-75ED-BB46-AD67-33E3A2113858}"/>
              </a:ext>
            </a:extLst>
          </p:cNvPr>
          <p:cNvSpPr txBox="1">
            <a:spLocks/>
          </p:cNvSpPr>
          <p:nvPr/>
        </p:nvSpPr>
        <p:spPr>
          <a:xfrm>
            <a:off x="273645" y="418286"/>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en-US" altLang="zh-TW" sz="3200" b="1" dirty="0">
                <a:latin typeface="Calibri" panose="020F0502020204030204" pitchFamily="34" charset="0"/>
                <a:ea typeface="STFangsong" panose="02010600040101010101" pitchFamily="2" charset="-122"/>
                <a:cs typeface="Calibri" panose="020F0502020204030204" pitchFamily="34" charset="0"/>
              </a:rPr>
              <a:t>Income Statement Highlights</a:t>
            </a:r>
            <a:endParaRPr kumimoji="1" lang="zh-TW" altLang="en-US" sz="3200" b="1" dirty="0">
              <a:latin typeface="Calibri" panose="020F0502020204030204" pitchFamily="34" charset="0"/>
              <a:ea typeface="STFangsong" panose="02010600040101010101" pitchFamily="2" charset="-122"/>
              <a:cs typeface="Calibri" panose="020F0502020204030204" pitchFamily="34" charset="0"/>
            </a:endParaRPr>
          </a:p>
        </p:txBody>
      </p:sp>
      <p:sp>
        <p:nvSpPr>
          <p:cNvPr id="2" name="Slide Number Placeholder 3">
            <a:extLst>
              <a:ext uri="{FF2B5EF4-FFF2-40B4-BE49-F238E27FC236}">
                <a16:creationId xmlns:a16="http://schemas.microsoft.com/office/drawing/2014/main" id="{A492935A-D213-4443-9AC9-BEDB9DEB8BB1}"/>
              </a:ext>
            </a:extLst>
          </p:cNvPr>
          <p:cNvSpPr txBox="1">
            <a:spLocks/>
          </p:cNvSpPr>
          <p:nvPr/>
        </p:nvSpPr>
        <p:spPr bwMode="auto">
          <a:xfrm>
            <a:off x="9348444" y="6484315"/>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28</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886965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a:extLst>
              <a:ext uri="{FF2B5EF4-FFF2-40B4-BE49-F238E27FC236}">
                <a16:creationId xmlns:a16="http://schemas.microsoft.com/office/drawing/2014/main" id="{DB52F8FF-C1B1-7042-BF6A-22EED5593E3D}"/>
              </a:ext>
            </a:extLst>
          </p:cNvPr>
          <p:cNvGraphicFramePr>
            <a:graphicFrameLocks noGrp="1"/>
          </p:cNvGraphicFramePr>
          <p:nvPr>
            <p:extLst>
              <p:ext uri="{D42A27DB-BD31-4B8C-83A1-F6EECF244321}">
                <p14:modId xmlns:p14="http://schemas.microsoft.com/office/powerpoint/2010/main" val="493366433"/>
              </p:ext>
            </p:extLst>
          </p:nvPr>
        </p:nvGraphicFramePr>
        <p:xfrm>
          <a:off x="716279" y="1076855"/>
          <a:ext cx="10789919" cy="5172517"/>
        </p:xfrm>
        <a:graphic>
          <a:graphicData uri="http://schemas.openxmlformats.org/drawingml/2006/table">
            <a:tbl>
              <a:tblPr/>
              <a:tblGrid>
                <a:gridCol w="3148989">
                  <a:extLst>
                    <a:ext uri="{9D8B030D-6E8A-4147-A177-3AD203B41FA5}">
                      <a16:colId xmlns:a16="http://schemas.microsoft.com/office/drawing/2014/main" val="471977661"/>
                    </a:ext>
                  </a:extLst>
                </a:gridCol>
                <a:gridCol w="694630">
                  <a:extLst>
                    <a:ext uri="{9D8B030D-6E8A-4147-A177-3AD203B41FA5}">
                      <a16:colId xmlns:a16="http://schemas.microsoft.com/office/drawing/2014/main" val="998459897"/>
                    </a:ext>
                  </a:extLst>
                </a:gridCol>
                <a:gridCol w="694630">
                  <a:extLst>
                    <a:ext uri="{9D8B030D-6E8A-4147-A177-3AD203B41FA5}">
                      <a16:colId xmlns:a16="http://schemas.microsoft.com/office/drawing/2014/main" val="2139866210"/>
                    </a:ext>
                  </a:extLst>
                </a:gridCol>
                <a:gridCol w="694630">
                  <a:extLst>
                    <a:ext uri="{9D8B030D-6E8A-4147-A177-3AD203B41FA5}">
                      <a16:colId xmlns:a16="http://schemas.microsoft.com/office/drawing/2014/main" val="81725560"/>
                    </a:ext>
                  </a:extLst>
                </a:gridCol>
                <a:gridCol w="694630">
                  <a:extLst>
                    <a:ext uri="{9D8B030D-6E8A-4147-A177-3AD203B41FA5}">
                      <a16:colId xmlns:a16="http://schemas.microsoft.com/office/drawing/2014/main" val="2430818300"/>
                    </a:ext>
                  </a:extLst>
                </a:gridCol>
                <a:gridCol w="694630">
                  <a:extLst>
                    <a:ext uri="{9D8B030D-6E8A-4147-A177-3AD203B41FA5}">
                      <a16:colId xmlns:a16="http://schemas.microsoft.com/office/drawing/2014/main" val="3392249066"/>
                    </a:ext>
                  </a:extLst>
                </a:gridCol>
                <a:gridCol w="694630">
                  <a:extLst>
                    <a:ext uri="{9D8B030D-6E8A-4147-A177-3AD203B41FA5}">
                      <a16:colId xmlns:a16="http://schemas.microsoft.com/office/drawing/2014/main" val="1634687485"/>
                    </a:ext>
                  </a:extLst>
                </a:gridCol>
                <a:gridCol w="694630">
                  <a:extLst>
                    <a:ext uri="{9D8B030D-6E8A-4147-A177-3AD203B41FA5}">
                      <a16:colId xmlns:a16="http://schemas.microsoft.com/office/drawing/2014/main" val="1651815196"/>
                    </a:ext>
                  </a:extLst>
                </a:gridCol>
                <a:gridCol w="694630">
                  <a:extLst>
                    <a:ext uri="{9D8B030D-6E8A-4147-A177-3AD203B41FA5}">
                      <a16:colId xmlns:a16="http://schemas.microsoft.com/office/drawing/2014/main" val="2754906135"/>
                    </a:ext>
                  </a:extLst>
                </a:gridCol>
                <a:gridCol w="694630">
                  <a:extLst>
                    <a:ext uri="{9D8B030D-6E8A-4147-A177-3AD203B41FA5}">
                      <a16:colId xmlns:a16="http://schemas.microsoft.com/office/drawing/2014/main" val="4126830473"/>
                    </a:ext>
                  </a:extLst>
                </a:gridCol>
                <a:gridCol w="694630">
                  <a:extLst>
                    <a:ext uri="{9D8B030D-6E8A-4147-A177-3AD203B41FA5}">
                      <a16:colId xmlns:a16="http://schemas.microsoft.com/office/drawing/2014/main" val="1686456667"/>
                    </a:ext>
                  </a:extLst>
                </a:gridCol>
                <a:gridCol w="694630">
                  <a:extLst>
                    <a:ext uri="{9D8B030D-6E8A-4147-A177-3AD203B41FA5}">
                      <a16:colId xmlns:a16="http://schemas.microsoft.com/office/drawing/2014/main" val="1909270793"/>
                    </a:ext>
                  </a:extLst>
                </a:gridCol>
              </a:tblGrid>
              <a:tr h="344561">
                <a:tc rowSpan="2">
                  <a:txBody>
                    <a:bodyPr/>
                    <a:lstStyle/>
                    <a:p>
                      <a:pPr algn="l" rtl="0" fontAlgn="ctr"/>
                      <a:r>
                        <a:rPr lang="en" sz="1600" b="1" i="0" u="none" strike="noStrike" dirty="0">
                          <a:solidFill>
                            <a:srgbClr val="FFFFFF"/>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NT$ million</a:t>
                      </a:r>
                    </a:p>
                  </a:txBody>
                  <a:tcPr marL="72000" marR="72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21F1B"/>
                    </a:solidFill>
                  </a:tcPr>
                </a:tc>
                <a:tc rowSpan="2">
                  <a:txBody>
                    <a:bodyPr/>
                    <a:lstStyle/>
                    <a:p>
                      <a:pPr algn="r" rtl="0" fontAlgn="ctr"/>
                      <a:r>
                        <a:rPr lang="en-US" sz="1600" b="1" i="0" u="none" strike="noStrike">
                          <a:solidFill>
                            <a:srgbClr val="FFFFFF"/>
                          </a:solidFill>
                          <a:effectLst>
                            <a:outerShdw blurRad="50800" dist="38100" algn="tr" rotWithShape="0">
                              <a:prstClr val="black">
                                <a:alpha val="40000"/>
                              </a:prstClr>
                            </a:outerShdw>
                          </a:effectLst>
                          <a:latin typeface="Calibri" panose="020F0502020204030204" pitchFamily="34" charset="0"/>
                        </a:rPr>
                        <a:t>2016</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21F1B"/>
                    </a:solidFill>
                  </a:tcPr>
                </a:tc>
                <a:tc rowSpan="2">
                  <a:txBody>
                    <a:bodyPr/>
                    <a:lstStyle/>
                    <a:p>
                      <a:pPr algn="r" rtl="0" fontAlgn="ctr"/>
                      <a:r>
                        <a:rPr lang="en-US" sz="1600" b="1" i="0" u="none" strike="noStrike">
                          <a:solidFill>
                            <a:srgbClr val="FFFFFF"/>
                          </a:solidFill>
                          <a:effectLst>
                            <a:outerShdw blurRad="50800" dist="38100" algn="tr" rotWithShape="0">
                              <a:prstClr val="black">
                                <a:alpha val="40000"/>
                              </a:prstClr>
                            </a:outerShdw>
                          </a:effectLst>
                          <a:latin typeface="Calibri" panose="020F0502020204030204" pitchFamily="34" charset="0"/>
                        </a:rPr>
                        <a:t>2017</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21F1B"/>
                    </a:solidFill>
                  </a:tcPr>
                </a:tc>
                <a:tc rowSpan="2">
                  <a:txBody>
                    <a:bodyPr/>
                    <a:lstStyle/>
                    <a:p>
                      <a:pPr algn="r" rtl="0" fontAlgn="ctr"/>
                      <a:r>
                        <a:rPr lang="en-US" sz="1600" b="1" i="0" u="none" strike="noStrike">
                          <a:solidFill>
                            <a:srgbClr val="FFFFFF"/>
                          </a:solidFill>
                          <a:effectLst>
                            <a:outerShdw blurRad="50800" dist="38100" algn="tr" rotWithShape="0">
                              <a:prstClr val="black">
                                <a:alpha val="40000"/>
                              </a:prstClr>
                            </a:outerShdw>
                          </a:effectLst>
                          <a:latin typeface="Calibri" panose="020F0502020204030204" pitchFamily="34" charset="0"/>
                        </a:rPr>
                        <a:t>2018</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21F1B"/>
                    </a:solidFill>
                  </a:tcPr>
                </a:tc>
                <a:tc rowSpan="2">
                  <a:txBody>
                    <a:bodyPr/>
                    <a:lstStyle/>
                    <a:p>
                      <a:pPr algn="r" rtl="0" fontAlgn="ctr"/>
                      <a:r>
                        <a:rPr lang="en-US" sz="1600" b="1" i="0" u="none" strike="noStrike">
                          <a:solidFill>
                            <a:srgbClr val="FFFFFF"/>
                          </a:solidFill>
                          <a:effectLst>
                            <a:outerShdw blurRad="50800" dist="38100" algn="tr" rotWithShape="0">
                              <a:prstClr val="black">
                                <a:alpha val="40000"/>
                              </a:prstClr>
                            </a:outerShdw>
                          </a:effectLst>
                          <a:latin typeface="Calibri" panose="020F0502020204030204" pitchFamily="34" charset="0"/>
                        </a:rPr>
                        <a:t>2019</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21F1B"/>
                    </a:solidFill>
                  </a:tcPr>
                </a:tc>
                <a:tc rowSpan="2">
                  <a:txBody>
                    <a:bodyPr/>
                    <a:lstStyle/>
                    <a:p>
                      <a:pPr algn="r" rtl="0" fontAlgn="ctr"/>
                      <a:r>
                        <a:rPr lang="en-US" sz="1600" b="1" i="0" u="none" strike="noStrike">
                          <a:solidFill>
                            <a:srgbClr val="FFFFFF"/>
                          </a:solidFill>
                          <a:effectLst>
                            <a:outerShdw blurRad="50800" dist="38100" algn="tr" rotWithShape="0">
                              <a:prstClr val="black">
                                <a:alpha val="40000"/>
                              </a:prstClr>
                            </a:outerShdw>
                          </a:effectLst>
                          <a:latin typeface="Calibri" panose="020F0502020204030204" pitchFamily="34" charset="0"/>
                        </a:rPr>
                        <a:t>2020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21F1B"/>
                    </a:solidFill>
                  </a:tcPr>
                </a:tc>
                <a:tc>
                  <a:txBody>
                    <a:bodyPr/>
                    <a:lstStyle/>
                    <a:p>
                      <a:pPr algn="l" fontAlgn="ctr"/>
                      <a:endParaRPr lang="zh-TW" altLang="en-US" sz="1600" b="0" i="0" u="none" strike="noStrike" dirty="0">
                        <a:solidFill>
                          <a:srgbClr val="000000"/>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endParaRPr>
                    </a:p>
                  </a:txBody>
                  <a:tcPr marL="72000" marR="72000" marT="0" marB="0" anchor="ctr">
                    <a:lnL w="12700" cap="flat" cmpd="sng" algn="ctr">
                      <a:solidFill>
                        <a:srgbClr val="FFFFFF"/>
                      </a:solidFill>
                      <a:prstDash val="solid"/>
                      <a:round/>
                      <a:headEnd type="none" w="med" len="med"/>
                      <a:tailEnd type="none" w="med" len="med"/>
                    </a:lnL>
                    <a:lnR>
                      <a:noFill/>
                    </a:lnR>
                    <a:lnT>
                      <a:noFill/>
                    </a:lnT>
                    <a:lnB>
                      <a:noFill/>
                    </a:lnB>
                    <a:solidFill>
                      <a:schemeClr val="bg1"/>
                    </a:solidFill>
                  </a:tcPr>
                </a:tc>
                <a:tc gridSpan="5">
                  <a:txBody>
                    <a:bodyPr/>
                    <a:lstStyle/>
                    <a:p>
                      <a:pPr algn="ctr" rtl="0" fontAlgn="ctr"/>
                      <a:r>
                        <a:rPr lang="en" sz="1600" b="1" i="0" u="none" strike="noStrike">
                          <a:solidFill>
                            <a:srgbClr val="FFFFFF"/>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Percent of total assets (%)</a:t>
                      </a:r>
                    </a:p>
                  </a:txBody>
                  <a:tcPr marL="72000" marR="72000" marT="0" marB="0" anchor="ctr">
                    <a:lnL>
                      <a:noFill/>
                    </a:lnL>
                    <a:lnR>
                      <a:noFill/>
                    </a:lnR>
                    <a:lnT>
                      <a:noFill/>
                    </a:lnT>
                    <a:lnB w="19050" cap="flat" cmpd="sng" algn="ctr">
                      <a:solidFill>
                        <a:srgbClr val="FFFFFF"/>
                      </a:solidFill>
                      <a:prstDash val="solid"/>
                      <a:round/>
                      <a:headEnd type="none" w="med" len="med"/>
                      <a:tailEnd type="none" w="med" len="med"/>
                    </a:lnB>
                    <a:solidFill>
                      <a:srgbClr val="921F1B"/>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4079099975"/>
                  </a:ext>
                </a:extLst>
              </a:tr>
              <a:tr h="344561">
                <a:tc vMerge="1">
                  <a:txBody>
                    <a:bodyPr/>
                    <a:lstStyle/>
                    <a:p>
                      <a:endParaRPr lang="zh-TW" alt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l" fontAlgn="ctr"/>
                      <a:endParaRPr lang="zh-TW" altLang="en-US" sz="1600" b="0" i="0" u="none" strike="noStrike">
                        <a:solidFill>
                          <a:srgbClr val="000000"/>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endParaRPr>
                    </a:p>
                  </a:txBody>
                  <a:tcPr marL="72000" marR="72000" marT="0" marB="0" anchor="ctr">
                    <a:lnL w="12700" cap="flat" cmpd="sng" algn="ctr">
                      <a:solidFill>
                        <a:srgbClr val="FFFFFF"/>
                      </a:solidFill>
                      <a:prstDash val="solid"/>
                      <a:round/>
                      <a:headEnd type="none" w="med" len="med"/>
                      <a:tailEnd type="none" w="med" len="med"/>
                    </a:lnL>
                    <a:lnR>
                      <a:noFill/>
                    </a:lnR>
                    <a:lnT>
                      <a:noFill/>
                    </a:lnT>
                    <a:lnB>
                      <a:noFill/>
                    </a:lnB>
                    <a:solidFill>
                      <a:schemeClr val="bg1"/>
                    </a:solidFill>
                  </a:tcPr>
                </a:tc>
                <a:tc>
                  <a:txBody>
                    <a:bodyPr/>
                    <a:lstStyle/>
                    <a:p>
                      <a:pPr algn="r" rtl="0" fontAlgn="ctr"/>
                      <a:r>
                        <a:rPr lang="en-US" sz="1600" b="1" i="0" u="none" strike="noStrike" dirty="0">
                          <a:solidFill>
                            <a:srgbClr val="FFFFFF"/>
                          </a:solidFill>
                          <a:effectLst>
                            <a:outerShdw blurRad="50800" dist="38100" algn="tr" rotWithShape="0">
                              <a:prstClr val="black">
                                <a:alpha val="40000"/>
                              </a:prstClr>
                            </a:outerShdw>
                          </a:effectLst>
                          <a:latin typeface="Calibri" panose="020F0502020204030204" pitchFamily="34" charset="0"/>
                        </a:rPr>
                        <a:t>2016</a:t>
                      </a:r>
                    </a:p>
                  </a:txBody>
                  <a:tcPr marL="36000" marR="36000" marT="0" marB="0" anchor="ctr">
                    <a:lnL>
                      <a:noFill/>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1F1B"/>
                    </a:solidFill>
                  </a:tcPr>
                </a:tc>
                <a:tc>
                  <a:txBody>
                    <a:bodyPr/>
                    <a:lstStyle/>
                    <a:p>
                      <a:pPr algn="r" rtl="0" fontAlgn="ctr"/>
                      <a:r>
                        <a:rPr lang="en-US" sz="1600" b="1" i="0" u="none" strike="noStrike">
                          <a:solidFill>
                            <a:srgbClr val="FFFFFF"/>
                          </a:solidFill>
                          <a:effectLst>
                            <a:outerShdw blurRad="50800" dist="38100" algn="tr" rotWithShape="0">
                              <a:prstClr val="black">
                                <a:alpha val="40000"/>
                              </a:prstClr>
                            </a:outerShdw>
                          </a:effectLst>
                          <a:latin typeface="Calibri" panose="020F0502020204030204" pitchFamily="34" charset="0"/>
                        </a:rPr>
                        <a:t>2017</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1F1B"/>
                    </a:solidFill>
                  </a:tcPr>
                </a:tc>
                <a:tc>
                  <a:txBody>
                    <a:bodyPr/>
                    <a:lstStyle/>
                    <a:p>
                      <a:pPr algn="r" rtl="0" fontAlgn="ctr"/>
                      <a:r>
                        <a:rPr lang="en-US" sz="1600" b="1" i="0" u="none" strike="noStrike">
                          <a:solidFill>
                            <a:srgbClr val="FFFFFF"/>
                          </a:solidFill>
                          <a:effectLst>
                            <a:outerShdw blurRad="50800" dist="38100" algn="tr" rotWithShape="0">
                              <a:prstClr val="black">
                                <a:alpha val="40000"/>
                              </a:prstClr>
                            </a:outerShdw>
                          </a:effectLst>
                          <a:latin typeface="Calibri" panose="020F0502020204030204" pitchFamily="34" charset="0"/>
                        </a:rPr>
                        <a:t>2018</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1F1B"/>
                    </a:solidFill>
                  </a:tcPr>
                </a:tc>
                <a:tc>
                  <a:txBody>
                    <a:bodyPr/>
                    <a:lstStyle/>
                    <a:p>
                      <a:pPr algn="r" rtl="0" fontAlgn="ctr"/>
                      <a:r>
                        <a:rPr lang="en-US" sz="1600" b="1" i="0" u="none" strike="noStrike">
                          <a:solidFill>
                            <a:srgbClr val="FFFFFF"/>
                          </a:solidFill>
                          <a:effectLst>
                            <a:outerShdw blurRad="50800" dist="38100" algn="tr" rotWithShape="0">
                              <a:prstClr val="black">
                                <a:alpha val="40000"/>
                              </a:prstClr>
                            </a:outerShdw>
                          </a:effectLst>
                          <a:latin typeface="Calibri" panose="020F0502020204030204" pitchFamily="34" charset="0"/>
                        </a:rPr>
                        <a:t>2019</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1F1B"/>
                    </a:solidFill>
                  </a:tcPr>
                </a:tc>
                <a:tc>
                  <a:txBody>
                    <a:bodyPr/>
                    <a:lstStyle/>
                    <a:p>
                      <a:pPr algn="r" rtl="0" fontAlgn="ctr"/>
                      <a:r>
                        <a:rPr lang="en-US" sz="1600" b="1" i="0" u="none" strike="noStrike" dirty="0">
                          <a:solidFill>
                            <a:srgbClr val="FFFFFF"/>
                          </a:solidFill>
                          <a:effectLst>
                            <a:outerShdw blurRad="50800" dist="38100" algn="tr" rotWithShape="0">
                              <a:prstClr val="black">
                                <a:alpha val="40000"/>
                              </a:prstClr>
                            </a:outerShdw>
                          </a:effectLst>
                          <a:latin typeface="Calibri" panose="020F0502020204030204" pitchFamily="34" charset="0"/>
                        </a:rPr>
                        <a:t>2020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1F1B"/>
                    </a:solidFill>
                  </a:tcPr>
                </a:tc>
                <a:extLst>
                  <a:ext uri="{0D108BD9-81ED-4DB2-BD59-A6C34878D82A}">
                    <a16:rowId xmlns:a16="http://schemas.microsoft.com/office/drawing/2014/main" val="1230777004"/>
                  </a:ext>
                </a:extLst>
              </a:tr>
              <a:tr h="348663">
                <a:tc>
                  <a:txBody>
                    <a:bodyPr/>
                    <a:lstStyle/>
                    <a:p>
                      <a:pPr algn="l" rtl="0" fontAlgn="ctr"/>
                      <a:r>
                        <a:rPr lang="en" sz="1600" b="1" i="0" u="none" strike="noStrike">
                          <a:solidFill>
                            <a:srgbClr val="000000"/>
                          </a:solidFill>
                          <a:effectLst/>
                          <a:latin typeface="Calibri" panose="020F0502020204030204" pitchFamily="34" charset="0"/>
                          <a:ea typeface="新細明體" panose="02020500000000000000" pitchFamily="18" charset="-120"/>
                        </a:rPr>
                        <a:t>TOTAL ASSETS</a:t>
                      </a:r>
                    </a:p>
                  </a:txBody>
                  <a:tcPr marL="72000" marR="72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1,929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2,473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2,502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2,485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2,765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FFFFFF"/>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w="12700" cap="flat" cmpd="sng" algn="ctr">
                      <a:solidFill>
                        <a:srgbClr val="FFFFFF"/>
                      </a:solidFill>
                      <a:prstDash val="solid"/>
                      <a:round/>
                      <a:headEnd type="none" w="med" len="med"/>
                      <a:tailEnd type="none" w="med" len="med"/>
                    </a:lnL>
                    <a:lnR>
                      <a:noFill/>
                    </a:lnR>
                    <a:lnT>
                      <a:noFill/>
                    </a:lnT>
                    <a:lnB>
                      <a:noFill/>
                    </a:lnB>
                    <a:solidFill>
                      <a:schemeClr val="bg1"/>
                    </a:solidFill>
                  </a:tcPr>
                </a:tc>
                <a:tc>
                  <a:txBody>
                    <a:bodyPr/>
                    <a:lstStyle/>
                    <a:p>
                      <a:pPr algn="r" rtl="0" fontAlgn="ctr"/>
                      <a:r>
                        <a:rPr lang="en-US" sz="1600" b="1" i="0" u="none" strike="noStrike">
                          <a:solidFill>
                            <a:srgbClr val="000000"/>
                          </a:solidFill>
                          <a:effectLst/>
                          <a:latin typeface="Calibri" panose="020F0502020204030204" pitchFamily="34" charset="0"/>
                        </a:rPr>
                        <a:t>100.0 </a:t>
                      </a:r>
                    </a:p>
                  </a:txBody>
                  <a:tcPr marL="36000" marR="36000" marT="0"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100.0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100.0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100.0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r" rtl="0" fontAlgn="ctr"/>
                      <a:r>
                        <a:rPr lang="en-US" sz="1600" b="1" i="0" u="none" strike="noStrike">
                          <a:solidFill>
                            <a:srgbClr val="000000"/>
                          </a:solidFill>
                          <a:effectLst/>
                          <a:latin typeface="Calibri" panose="020F0502020204030204" pitchFamily="34" charset="0"/>
                        </a:rPr>
                        <a:t>100.0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3333126902"/>
                  </a:ext>
                </a:extLst>
              </a:tr>
              <a:tr h="344561">
                <a:tc>
                  <a:txBody>
                    <a:bodyPr/>
                    <a:lstStyle/>
                    <a:p>
                      <a:pPr algn="l" rtl="0" fontAlgn="ctr"/>
                      <a:r>
                        <a:rPr lang="en" sz="1600" b="0" i="0" u="none" strike="noStrike" dirty="0">
                          <a:solidFill>
                            <a:srgbClr val="000000"/>
                          </a:solidFill>
                          <a:effectLst/>
                          <a:latin typeface="Calibri" panose="020F0502020204030204" pitchFamily="34" charset="0"/>
                          <a:ea typeface="新細明體" panose="02020500000000000000" pitchFamily="18" charset="-120"/>
                        </a:rPr>
                        <a:t>   Cash</a:t>
                      </a:r>
                    </a:p>
                  </a:txBody>
                  <a:tcPr marL="72000" marR="72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r" rtl="0" fontAlgn="ctr"/>
                      <a:r>
                        <a:rPr lang="en-US" sz="1600" b="0" i="0" u="none" strike="noStrike">
                          <a:solidFill>
                            <a:srgbClr val="000000"/>
                          </a:solidFill>
                          <a:effectLst/>
                          <a:latin typeface="Calibri" panose="020F0502020204030204" pitchFamily="34" charset="0"/>
                        </a:rPr>
                        <a:t>617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600" b="0" i="0" u="none" strike="noStrike">
                          <a:solidFill>
                            <a:srgbClr val="000000"/>
                          </a:solidFill>
                          <a:effectLst/>
                          <a:latin typeface="Calibri" panose="020F0502020204030204" pitchFamily="34" charset="0"/>
                        </a:rPr>
                        <a:t>1,096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600" b="0" i="0" u="none" strike="noStrike">
                          <a:solidFill>
                            <a:srgbClr val="000000"/>
                          </a:solidFill>
                          <a:effectLst/>
                          <a:latin typeface="Calibri" panose="020F0502020204030204" pitchFamily="34" charset="0"/>
                        </a:rPr>
                        <a:t>762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600" b="0" i="0" u="none" strike="noStrike">
                          <a:solidFill>
                            <a:srgbClr val="000000"/>
                          </a:solidFill>
                          <a:effectLst/>
                          <a:latin typeface="Calibri" panose="020F0502020204030204" pitchFamily="34" charset="0"/>
                        </a:rPr>
                        <a:t>433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600" b="0" i="0" u="none" strike="noStrike">
                          <a:solidFill>
                            <a:srgbClr val="000000"/>
                          </a:solidFill>
                          <a:effectLst/>
                          <a:latin typeface="Calibri" panose="020F0502020204030204" pitchFamily="34" charset="0"/>
                        </a:rPr>
                        <a:t>426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l" fontAlgn="ctr"/>
                      <a:endParaRPr lang="zh-TW" altLang="en-US" sz="1600" b="0" i="0" u="none" strike="noStrike" dirty="0">
                        <a:solidFill>
                          <a:srgbClr val="000000"/>
                        </a:solidFill>
                        <a:effectLst/>
                        <a:latin typeface="Calibri" panose="020F0502020204030204" pitchFamily="34" charset="0"/>
                        <a:ea typeface="新細明體" panose="02020500000000000000" pitchFamily="18" charset="-120"/>
                      </a:endParaRPr>
                    </a:p>
                  </a:txBody>
                  <a:tcPr marL="72000" marR="72000" marT="0" marB="0" anchor="ctr">
                    <a:lnL w="12700" cap="flat" cmpd="sng" algn="ctr">
                      <a:solidFill>
                        <a:srgbClr val="FFFFFF"/>
                      </a:solidFill>
                      <a:prstDash val="solid"/>
                      <a:round/>
                      <a:headEnd type="none" w="med" len="med"/>
                      <a:tailEnd type="none" w="med" len="med"/>
                    </a:lnL>
                    <a:lnR>
                      <a:noFill/>
                    </a:lnR>
                    <a:lnT>
                      <a:noFill/>
                    </a:lnT>
                    <a:lnB>
                      <a:noFill/>
                    </a:lnB>
                    <a:solidFill>
                      <a:schemeClr val="bg1"/>
                    </a:solidFill>
                  </a:tcPr>
                </a:tc>
                <a:tc>
                  <a:txBody>
                    <a:bodyPr/>
                    <a:lstStyle/>
                    <a:p>
                      <a:pPr algn="r" rtl="0" fontAlgn="ctr"/>
                      <a:r>
                        <a:rPr lang="en-US" sz="1600" b="0" i="0" u="none" strike="noStrike">
                          <a:solidFill>
                            <a:srgbClr val="000000"/>
                          </a:solidFill>
                          <a:effectLst/>
                          <a:latin typeface="Calibri" panose="020F0502020204030204" pitchFamily="34" charset="0"/>
                        </a:rPr>
                        <a:t>32.0 </a:t>
                      </a:r>
                    </a:p>
                  </a:txBody>
                  <a:tcPr marL="36000" marR="36000" marT="0"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r" rtl="0" fontAlgn="ctr"/>
                      <a:r>
                        <a:rPr lang="en-US" sz="1600" b="0" i="0" u="none" strike="noStrike">
                          <a:solidFill>
                            <a:srgbClr val="000000"/>
                          </a:solidFill>
                          <a:effectLst/>
                          <a:latin typeface="Calibri" panose="020F0502020204030204" pitchFamily="34" charset="0"/>
                        </a:rPr>
                        <a:t>44.3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r" rtl="0" fontAlgn="ctr"/>
                      <a:r>
                        <a:rPr lang="en-US" sz="1600" b="0" i="0" u="none" strike="noStrike">
                          <a:solidFill>
                            <a:srgbClr val="000000"/>
                          </a:solidFill>
                          <a:effectLst/>
                          <a:latin typeface="Calibri" panose="020F0502020204030204" pitchFamily="34" charset="0"/>
                        </a:rPr>
                        <a:t>30.5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r" rtl="0" fontAlgn="ctr"/>
                      <a:r>
                        <a:rPr lang="en-US" sz="1600" b="0" i="0" u="none" strike="noStrike">
                          <a:solidFill>
                            <a:srgbClr val="000000"/>
                          </a:solidFill>
                          <a:effectLst/>
                          <a:latin typeface="Calibri" panose="020F0502020204030204" pitchFamily="34" charset="0"/>
                        </a:rPr>
                        <a:t>17.4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r" rtl="0" fontAlgn="ctr"/>
                      <a:r>
                        <a:rPr lang="en-US" sz="1600" b="0" i="0" u="none" strike="noStrike">
                          <a:solidFill>
                            <a:srgbClr val="000000"/>
                          </a:solidFill>
                          <a:effectLst/>
                          <a:latin typeface="Calibri" panose="020F0502020204030204" pitchFamily="34" charset="0"/>
                        </a:rPr>
                        <a:t>15.4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1781971143"/>
                  </a:ext>
                </a:extLst>
              </a:tr>
              <a:tr h="344561">
                <a:tc>
                  <a:txBody>
                    <a:bodyPr/>
                    <a:lstStyle/>
                    <a:p>
                      <a:pPr algn="l" rtl="0" fontAlgn="ctr"/>
                      <a:r>
                        <a:rPr lang="en" sz="1600" b="0" i="0" u="none" strike="noStrike">
                          <a:solidFill>
                            <a:srgbClr val="000000"/>
                          </a:solidFill>
                          <a:effectLst/>
                          <a:latin typeface="Calibri" panose="020F0502020204030204" pitchFamily="34" charset="0"/>
                          <a:ea typeface="新細明體" panose="02020500000000000000" pitchFamily="18" charset="-120"/>
                        </a:rPr>
                        <a:t>   NR &amp; AR</a:t>
                      </a:r>
                    </a:p>
                  </a:txBody>
                  <a:tcPr marL="72000" marR="72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r" rtl="0" fontAlgn="ctr"/>
                      <a:r>
                        <a:rPr lang="en-US" sz="1600" b="0" i="0" u="none" strike="noStrike">
                          <a:solidFill>
                            <a:srgbClr val="000000"/>
                          </a:solidFill>
                          <a:effectLst/>
                          <a:latin typeface="Calibri" panose="020F0502020204030204" pitchFamily="34" charset="0"/>
                        </a:rPr>
                        <a:t>120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rtl="0" fontAlgn="ctr"/>
                      <a:r>
                        <a:rPr lang="en-US" sz="1600" b="0" i="0" u="none" strike="noStrike">
                          <a:solidFill>
                            <a:srgbClr val="000000"/>
                          </a:solidFill>
                          <a:effectLst/>
                          <a:latin typeface="Calibri" panose="020F0502020204030204" pitchFamily="34" charset="0"/>
                        </a:rPr>
                        <a:t>157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rtl="0" fontAlgn="ctr"/>
                      <a:r>
                        <a:rPr lang="en-US" sz="1600" b="0" i="0" u="none" strike="noStrike">
                          <a:solidFill>
                            <a:srgbClr val="000000"/>
                          </a:solidFill>
                          <a:effectLst/>
                          <a:latin typeface="Calibri" panose="020F0502020204030204" pitchFamily="34" charset="0"/>
                        </a:rPr>
                        <a:t>210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rtl="0" fontAlgn="ctr"/>
                      <a:r>
                        <a:rPr lang="en-US" sz="1600" b="0" i="0" u="none" strike="noStrike">
                          <a:solidFill>
                            <a:srgbClr val="000000"/>
                          </a:solidFill>
                          <a:effectLst/>
                          <a:latin typeface="Calibri" panose="020F0502020204030204" pitchFamily="34" charset="0"/>
                        </a:rPr>
                        <a:t>194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rtl="0" fontAlgn="ctr"/>
                      <a:r>
                        <a:rPr lang="en-US" sz="1600" b="0" i="0" u="none" strike="noStrike">
                          <a:solidFill>
                            <a:srgbClr val="000000"/>
                          </a:solidFill>
                          <a:effectLst/>
                          <a:latin typeface="Calibri" panose="020F0502020204030204" pitchFamily="34" charset="0"/>
                        </a:rPr>
                        <a:t>234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w="12700" cap="flat" cmpd="sng" algn="ctr">
                      <a:solidFill>
                        <a:srgbClr val="FFFFFF"/>
                      </a:solidFill>
                      <a:prstDash val="solid"/>
                      <a:round/>
                      <a:headEnd type="none" w="med" len="med"/>
                      <a:tailEnd type="none" w="med" len="med"/>
                    </a:lnL>
                    <a:lnR>
                      <a:noFill/>
                    </a:lnR>
                    <a:lnT>
                      <a:noFill/>
                    </a:lnT>
                    <a:lnB>
                      <a:noFill/>
                    </a:lnB>
                    <a:solidFill>
                      <a:schemeClr val="bg1"/>
                    </a:solidFill>
                  </a:tcPr>
                </a:tc>
                <a:tc>
                  <a:txBody>
                    <a:bodyPr/>
                    <a:lstStyle/>
                    <a:p>
                      <a:pPr algn="r" rtl="0" fontAlgn="ctr"/>
                      <a:r>
                        <a:rPr lang="en-US" sz="1600" b="0" i="0" u="none" strike="noStrike">
                          <a:solidFill>
                            <a:srgbClr val="000000"/>
                          </a:solidFill>
                          <a:effectLst/>
                          <a:latin typeface="Calibri" panose="020F0502020204030204" pitchFamily="34" charset="0"/>
                        </a:rPr>
                        <a:t>6.2 </a:t>
                      </a:r>
                    </a:p>
                  </a:txBody>
                  <a:tcPr marL="36000" marR="36000" marT="0"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r" rtl="0" fontAlgn="ctr"/>
                      <a:r>
                        <a:rPr lang="en-US" sz="1600" b="0" i="0" u="none" strike="noStrike">
                          <a:solidFill>
                            <a:srgbClr val="000000"/>
                          </a:solidFill>
                          <a:effectLst/>
                          <a:latin typeface="Calibri" panose="020F0502020204030204" pitchFamily="34" charset="0"/>
                        </a:rPr>
                        <a:t>6.3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r" rtl="0" fontAlgn="ctr"/>
                      <a:r>
                        <a:rPr lang="en-US" sz="1600" b="0" i="0" u="none" strike="noStrike">
                          <a:solidFill>
                            <a:srgbClr val="000000"/>
                          </a:solidFill>
                          <a:effectLst/>
                          <a:latin typeface="Calibri" panose="020F0502020204030204" pitchFamily="34" charset="0"/>
                        </a:rPr>
                        <a:t>8.4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r" rtl="0" fontAlgn="ctr"/>
                      <a:r>
                        <a:rPr lang="en-US" sz="1600" b="0" i="0" u="none" strike="noStrike">
                          <a:solidFill>
                            <a:srgbClr val="000000"/>
                          </a:solidFill>
                          <a:effectLst/>
                          <a:latin typeface="Calibri" panose="020F0502020204030204" pitchFamily="34" charset="0"/>
                        </a:rPr>
                        <a:t>7.8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r" rtl="0" fontAlgn="ctr"/>
                      <a:r>
                        <a:rPr lang="en-US" sz="1600" b="0" i="0" u="none" strike="noStrike">
                          <a:solidFill>
                            <a:srgbClr val="000000"/>
                          </a:solidFill>
                          <a:effectLst/>
                          <a:latin typeface="Calibri" panose="020F0502020204030204" pitchFamily="34" charset="0"/>
                        </a:rPr>
                        <a:t>8.5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115522933"/>
                  </a:ext>
                </a:extLst>
              </a:tr>
              <a:tr h="344561">
                <a:tc>
                  <a:txBody>
                    <a:bodyPr/>
                    <a:lstStyle/>
                    <a:p>
                      <a:pPr algn="l" rtl="0" fontAlgn="ctr"/>
                      <a:r>
                        <a:rPr lang="en" sz="1600" b="0" i="0" u="none" strike="noStrike" dirty="0">
                          <a:solidFill>
                            <a:srgbClr val="000000"/>
                          </a:solidFill>
                          <a:effectLst/>
                          <a:latin typeface="Calibri" panose="020F0502020204030204" pitchFamily="34" charset="0"/>
                          <a:ea typeface="新細明體" panose="02020500000000000000" pitchFamily="18" charset="-120"/>
                        </a:rPr>
                        <a:t>   Inventory</a:t>
                      </a:r>
                    </a:p>
                  </a:txBody>
                  <a:tcPr marL="72000" marR="72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rtl="0" fontAlgn="ctr"/>
                      <a:r>
                        <a:rPr lang="en-US" sz="1600" b="0" i="0" u="none" strike="noStrike">
                          <a:solidFill>
                            <a:srgbClr val="000000"/>
                          </a:solidFill>
                          <a:effectLst/>
                          <a:latin typeface="Calibri" panose="020F0502020204030204" pitchFamily="34" charset="0"/>
                        </a:rPr>
                        <a:t>236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chemeClr val="bg1">
                        <a:lumMod val="95000"/>
                      </a:schemeClr>
                    </a:solidFill>
                  </a:tcPr>
                </a:tc>
                <a:tc>
                  <a:txBody>
                    <a:bodyPr/>
                    <a:lstStyle/>
                    <a:p>
                      <a:pPr algn="r" rtl="0" fontAlgn="ctr"/>
                      <a:r>
                        <a:rPr lang="en-US" sz="1600" b="0" i="0" u="none" strike="noStrike">
                          <a:solidFill>
                            <a:srgbClr val="000000"/>
                          </a:solidFill>
                          <a:effectLst/>
                          <a:latin typeface="Calibri" panose="020F0502020204030204" pitchFamily="34" charset="0"/>
                        </a:rPr>
                        <a:t>281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chemeClr val="bg1">
                        <a:lumMod val="95000"/>
                      </a:schemeClr>
                    </a:solidFill>
                  </a:tcPr>
                </a:tc>
                <a:tc>
                  <a:txBody>
                    <a:bodyPr/>
                    <a:lstStyle/>
                    <a:p>
                      <a:pPr algn="r" rtl="0" fontAlgn="ctr"/>
                      <a:r>
                        <a:rPr lang="en-US" sz="1600" b="0" i="0" u="none" strike="noStrike">
                          <a:solidFill>
                            <a:srgbClr val="000000"/>
                          </a:solidFill>
                          <a:effectLst/>
                          <a:latin typeface="Calibri" panose="020F0502020204030204" pitchFamily="34" charset="0"/>
                        </a:rPr>
                        <a:t>289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chemeClr val="bg1">
                        <a:lumMod val="95000"/>
                      </a:schemeClr>
                    </a:solidFill>
                  </a:tcPr>
                </a:tc>
                <a:tc>
                  <a:txBody>
                    <a:bodyPr/>
                    <a:lstStyle/>
                    <a:p>
                      <a:pPr algn="r" rtl="0" fontAlgn="ctr"/>
                      <a:r>
                        <a:rPr lang="en-US" sz="1600" b="0" i="0" u="none" strike="noStrike">
                          <a:solidFill>
                            <a:srgbClr val="000000"/>
                          </a:solidFill>
                          <a:effectLst/>
                          <a:latin typeface="Calibri" panose="020F0502020204030204" pitchFamily="34" charset="0"/>
                        </a:rPr>
                        <a:t>254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chemeClr val="bg1">
                        <a:lumMod val="95000"/>
                      </a:schemeClr>
                    </a:solidFill>
                  </a:tcPr>
                </a:tc>
                <a:tc>
                  <a:txBody>
                    <a:bodyPr/>
                    <a:lstStyle/>
                    <a:p>
                      <a:pPr algn="r" rtl="0" fontAlgn="ctr"/>
                      <a:r>
                        <a:rPr lang="en-US" sz="1600" b="0" i="0" u="none" strike="noStrike">
                          <a:solidFill>
                            <a:srgbClr val="000000"/>
                          </a:solidFill>
                          <a:effectLst/>
                          <a:latin typeface="Calibri" panose="020F0502020204030204" pitchFamily="34" charset="0"/>
                        </a:rPr>
                        <a:t>443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chemeClr val="bg1">
                        <a:lumMod val="95000"/>
                      </a:schemeClr>
                    </a:solidFill>
                  </a:tcPr>
                </a:tc>
                <a:tc>
                  <a:txBody>
                    <a:bodyPr/>
                    <a:lstStyle/>
                    <a:p>
                      <a:pPr algn="l" fontAlgn="ctr"/>
                      <a:endParaRPr lang="zh-TW" altLang="en-US" sz="1600" b="0" i="0" u="none" strike="noStrike" dirty="0">
                        <a:solidFill>
                          <a:srgbClr val="000000"/>
                        </a:solidFill>
                        <a:effectLst/>
                        <a:latin typeface="Calibri" panose="020F0502020204030204" pitchFamily="34" charset="0"/>
                        <a:ea typeface="新細明體" panose="02020500000000000000" pitchFamily="18" charset="-120"/>
                      </a:endParaRPr>
                    </a:p>
                  </a:txBody>
                  <a:tcPr marL="72000" marR="72000" marT="0" marB="0" anchor="ctr">
                    <a:lnL w="12700" cap="flat" cmpd="sng" algn="ctr">
                      <a:solidFill>
                        <a:srgbClr val="FFFFFF"/>
                      </a:solidFill>
                      <a:prstDash val="solid"/>
                      <a:round/>
                      <a:headEnd type="none" w="med" len="med"/>
                      <a:tailEnd type="none" w="med" len="med"/>
                    </a:lnL>
                    <a:lnR>
                      <a:noFill/>
                    </a:lnR>
                    <a:lnT>
                      <a:noFill/>
                    </a:lnT>
                    <a:lnB>
                      <a:noFill/>
                    </a:lnB>
                    <a:solidFill>
                      <a:schemeClr val="bg1"/>
                    </a:solidFill>
                  </a:tcPr>
                </a:tc>
                <a:tc>
                  <a:txBody>
                    <a:bodyPr/>
                    <a:lstStyle/>
                    <a:p>
                      <a:pPr algn="r" rtl="0" fontAlgn="ctr"/>
                      <a:r>
                        <a:rPr lang="en-US" sz="1600" b="0" i="0" u="none" strike="noStrike">
                          <a:solidFill>
                            <a:srgbClr val="000000"/>
                          </a:solidFill>
                          <a:effectLst/>
                          <a:latin typeface="Calibri" panose="020F0502020204030204" pitchFamily="34" charset="0"/>
                        </a:rPr>
                        <a:t>12.2 </a:t>
                      </a:r>
                    </a:p>
                  </a:txBody>
                  <a:tcPr marL="36000" marR="36000" marT="0"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rtl="0" fontAlgn="ctr"/>
                      <a:r>
                        <a:rPr lang="en-US" sz="1600" b="0" i="0" u="none" strike="noStrike">
                          <a:solidFill>
                            <a:srgbClr val="000000"/>
                          </a:solidFill>
                          <a:effectLst/>
                          <a:latin typeface="Calibri" panose="020F0502020204030204" pitchFamily="34" charset="0"/>
                        </a:rPr>
                        <a:t>11.3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rtl="0" fontAlgn="ctr"/>
                      <a:r>
                        <a:rPr lang="en-US" sz="1600" b="0" i="0" u="none" strike="noStrike">
                          <a:solidFill>
                            <a:srgbClr val="000000"/>
                          </a:solidFill>
                          <a:effectLst/>
                          <a:latin typeface="Calibri" panose="020F0502020204030204" pitchFamily="34" charset="0"/>
                        </a:rPr>
                        <a:t>11.6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rtl="0" fontAlgn="ctr"/>
                      <a:r>
                        <a:rPr lang="en-US" sz="1600" b="0" i="0" u="none" strike="noStrike">
                          <a:solidFill>
                            <a:srgbClr val="000000"/>
                          </a:solidFill>
                          <a:effectLst/>
                          <a:latin typeface="Calibri" panose="020F0502020204030204" pitchFamily="34" charset="0"/>
                        </a:rPr>
                        <a:t>10.2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rtl="0" fontAlgn="ctr"/>
                      <a:r>
                        <a:rPr lang="en-US" sz="1600" b="0" i="0" u="none" strike="noStrike">
                          <a:solidFill>
                            <a:srgbClr val="000000"/>
                          </a:solidFill>
                          <a:effectLst/>
                          <a:latin typeface="Calibri" panose="020F0502020204030204" pitchFamily="34" charset="0"/>
                        </a:rPr>
                        <a:t>16.0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603126112"/>
                  </a:ext>
                </a:extLst>
              </a:tr>
              <a:tr h="344561">
                <a:tc>
                  <a:txBody>
                    <a:bodyPr/>
                    <a:lstStyle/>
                    <a:p>
                      <a:pPr algn="l" rtl="0" fontAlgn="ctr"/>
                      <a:r>
                        <a:rPr lang="en" sz="1600" b="0" i="0" u="none" strike="noStrike">
                          <a:solidFill>
                            <a:srgbClr val="000000"/>
                          </a:solidFill>
                          <a:effectLst/>
                          <a:latin typeface="Calibri" panose="020F0502020204030204" pitchFamily="34" charset="0"/>
                          <a:ea typeface="新細明體" panose="02020500000000000000" pitchFamily="18" charset="-120"/>
                        </a:rPr>
                        <a:t>   Fixed Assets</a:t>
                      </a:r>
                    </a:p>
                  </a:txBody>
                  <a:tcPr marL="72000" marR="72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r" rtl="0" fontAlgn="ctr"/>
                      <a:r>
                        <a:rPr lang="en-US" sz="1600" b="0" i="0" u="none" strike="noStrike">
                          <a:solidFill>
                            <a:srgbClr val="000000"/>
                          </a:solidFill>
                          <a:effectLst/>
                          <a:latin typeface="Calibri" panose="020F0502020204030204" pitchFamily="34" charset="0"/>
                        </a:rPr>
                        <a:t>511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rtl="0" fontAlgn="ctr"/>
                      <a:r>
                        <a:rPr lang="en-US" sz="1600" b="0" i="0" u="none" strike="noStrike">
                          <a:solidFill>
                            <a:srgbClr val="000000"/>
                          </a:solidFill>
                          <a:effectLst/>
                          <a:latin typeface="Calibri" panose="020F0502020204030204" pitchFamily="34" charset="0"/>
                        </a:rPr>
                        <a:t>496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rtl="0" fontAlgn="ctr"/>
                      <a:r>
                        <a:rPr lang="en-US" sz="1600" b="0" i="0" u="none" strike="noStrike">
                          <a:solidFill>
                            <a:srgbClr val="000000"/>
                          </a:solidFill>
                          <a:effectLst/>
                          <a:latin typeface="Calibri" panose="020F0502020204030204" pitchFamily="34" charset="0"/>
                        </a:rPr>
                        <a:t>495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rtl="0" fontAlgn="ctr"/>
                      <a:r>
                        <a:rPr lang="en-US" sz="1600" b="0" i="0" u="none" strike="noStrike">
                          <a:solidFill>
                            <a:srgbClr val="000000"/>
                          </a:solidFill>
                          <a:effectLst/>
                          <a:latin typeface="Calibri" panose="020F0502020204030204" pitchFamily="34" charset="0"/>
                        </a:rPr>
                        <a:t>487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rtl="0" fontAlgn="ctr"/>
                      <a:r>
                        <a:rPr lang="en-US" sz="1600" b="0" i="0" u="none" strike="noStrike">
                          <a:solidFill>
                            <a:srgbClr val="000000"/>
                          </a:solidFill>
                          <a:effectLst/>
                          <a:latin typeface="Calibri" panose="020F0502020204030204" pitchFamily="34" charset="0"/>
                        </a:rPr>
                        <a:t>955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l" fontAlgn="ctr"/>
                      <a:endParaRPr lang="zh-TW" altLang="en-US" sz="1600" b="0" i="0" u="none" strike="noStrike" dirty="0">
                        <a:solidFill>
                          <a:srgbClr val="000000"/>
                        </a:solidFill>
                        <a:effectLst/>
                        <a:latin typeface="Calibri" panose="020F0502020204030204" pitchFamily="34" charset="0"/>
                        <a:ea typeface="新細明體" panose="02020500000000000000" pitchFamily="18" charset="-120"/>
                      </a:endParaRPr>
                    </a:p>
                  </a:txBody>
                  <a:tcPr marL="72000" marR="72000" marT="0" marB="0" anchor="ctr">
                    <a:lnL w="12700" cap="flat" cmpd="sng" algn="ctr">
                      <a:solidFill>
                        <a:srgbClr val="FFFFFF"/>
                      </a:solidFill>
                      <a:prstDash val="solid"/>
                      <a:round/>
                      <a:headEnd type="none" w="med" len="med"/>
                      <a:tailEnd type="none" w="med" len="med"/>
                    </a:lnL>
                    <a:lnR>
                      <a:noFill/>
                    </a:lnR>
                    <a:lnT>
                      <a:noFill/>
                    </a:lnT>
                    <a:lnB>
                      <a:noFill/>
                    </a:lnB>
                    <a:solidFill>
                      <a:schemeClr val="bg1"/>
                    </a:solidFill>
                  </a:tcPr>
                </a:tc>
                <a:tc>
                  <a:txBody>
                    <a:bodyPr/>
                    <a:lstStyle/>
                    <a:p>
                      <a:pPr algn="r" rtl="0" fontAlgn="ctr"/>
                      <a:r>
                        <a:rPr lang="en-US" sz="1600" b="0" i="0" u="none" strike="noStrike">
                          <a:solidFill>
                            <a:srgbClr val="000000"/>
                          </a:solidFill>
                          <a:effectLst/>
                          <a:latin typeface="Calibri" panose="020F0502020204030204" pitchFamily="34" charset="0"/>
                        </a:rPr>
                        <a:t>26.5 </a:t>
                      </a:r>
                    </a:p>
                  </a:txBody>
                  <a:tcPr marL="36000" marR="36000" marT="0"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r" rtl="0" fontAlgn="ctr"/>
                      <a:r>
                        <a:rPr lang="en-US" sz="1600" b="0" i="0" u="none" strike="noStrike">
                          <a:solidFill>
                            <a:srgbClr val="000000"/>
                          </a:solidFill>
                          <a:effectLst/>
                          <a:latin typeface="Calibri" panose="020F0502020204030204" pitchFamily="34" charset="0"/>
                        </a:rPr>
                        <a:t>20.0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r" rtl="0" fontAlgn="ctr"/>
                      <a:r>
                        <a:rPr lang="en-US" sz="1600" b="0" i="0" u="none" strike="noStrike">
                          <a:solidFill>
                            <a:srgbClr val="000000"/>
                          </a:solidFill>
                          <a:effectLst/>
                          <a:latin typeface="Calibri" panose="020F0502020204030204" pitchFamily="34" charset="0"/>
                        </a:rPr>
                        <a:t>19.8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r" rtl="0" fontAlgn="ctr"/>
                      <a:r>
                        <a:rPr lang="en-US" sz="1600" b="0" i="0" u="none" strike="noStrike">
                          <a:solidFill>
                            <a:srgbClr val="000000"/>
                          </a:solidFill>
                          <a:effectLst/>
                          <a:latin typeface="Calibri" panose="020F0502020204030204" pitchFamily="34" charset="0"/>
                        </a:rPr>
                        <a:t>19.6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r" rtl="0" fontAlgn="ctr"/>
                      <a:r>
                        <a:rPr lang="en-US" sz="1600" b="0" i="0" u="none" strike="noStrike">
                          <a:solidFill>
                            <a:srgbClr val="000000"/>
                          </a:solidFill>
                          <a:effectLst/>
                          <a:latin typeface="Calibri" panose="020F0502020204030204" pitchFamily="34" charset="0"/>
                        </a:rPr>
                        <a:t>34.5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514239992"/>
                  </a:ext>
                </a:extLst>
              </a:tr>
              <a:tr h="344561">
                <a:tc>
                  <a:txBody>
                    <a:bodyPr/>
                    <a:lstStyle/>
                    <a:p>
                      <a:pPr algn="l" rtl="0" fontAlgn="ctr"/>
                      <a:r>
                        <a:rPr lang="en" sz="1600" b="1" i="0" u="none" strike="noStrike">
                          <a:solidFill>
                            <a:srgbClr val="000000"/>
                          </a:solidFill>
                          <a:effectLst/>
                          <a:latin typeface="Calibri" panose="020F0502020204030204" pitchFamily="34" charset="0"/>
                          <a:ea typeface="新細明體" panose="02020500000000000000" pitchFamily="18" charset="-120"/>
                        </a:rPr>
                        <a:t>TOTAL LIABILITIES</a:t>
                      </a:r>
                    </a:p>
                  </a:txBody>
                  <a:tcPr marL="72000" marR="72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307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367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405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326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563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l" fontAlgn="ctr"/>
                      <a:endParaRPr lang="zh-TW" altLang="en-US" sz="1600" b="0" i="0" u="none" strike="noStrike" dirty="0">
                        <a:solidFill>
                          <a:srgbClr val="000000"/>
                        </a:solidFill>
                        <a:effectLst/>
                        <a:latin typeface="Calibri" panose="020F0502020204030204" pitchFamily="34" charset="0"/>
                        <a:ea typeface="新細明體" panose="02020500000000000000" pitchFamily="18" charset="-120"/>
                      </a:endParaRPr>
                    </a:p>
                  </a:txBody>
                  <a:tcPr marL="72000" marR="72000" marT="0" marB="0" anchor="ctr">
                    <a:lnL w="12700" cap="flat" cmpd="sng" algn="ctr">
                      <a:solidFill>
                        <a:srgbClr val="FFFFFF"/>
                      </a:solidFill>
                      <a:prstDash val="solid"/>
                      <a:round/>
                      <a:headEnd type="none" w="med" len="med"/>
                      <a:tailEnd type="none" w="med" len="med"/>
                    </a:lnL>
                    <a:lnR>
                      <a:noFill/>
                    </a:lnR>
                    <a:lnT>
                      <a:noFill/>
                    </a:lnT>
                    <a:lnB>
                      <a:noFill/>
                    </a:lnB>
                    <a:solidFill>
                      <a:schemeClr val="bg1"/>
                    </a:solidFill>
                  </a:tcPr>
                </a:tc>
                <a:tc>
                  <a:txBody>
                    <a:bodyPr/>
                    <a:lstStyle/>
                    <a:p>
                      <a:pPr algn="r" rtl="0" fontAlgn="ctr"/>
                      <a:r>
                        <a:rPr lang="en-US" sz="1600" b="1" i="0" u="none" strike="noStrike">
                          <a:solidFill>
                            <a:srgbClr val="000000"/>
                          </a:solidFill>
                          <a:effectLst/>
                          <a:latin typeface="Calibri" panose="020F0502020204030204" pitchFamily="34" charset="0"/>
                        </a:rPr>
                        <a:t>15.9 </a:t>
                      </a:r>
                    </a:p>
                  </a:txBody>
                  <a:tcPr marL="36000" marR="36000" marT="0"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14.8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16.2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13.1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20.4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686990291"/>
                  </a:ext>
                </a:extLst>
              </a:tr>
              <a:tr h="344561">
                <a:tc>
                  <a:txBody>
                    <a:bodyPr/>
                    <a:lstStyle/>
                    <a:p>
                      <a:pPr algn="l" rtl="0" fontAlgn="ctr"/>
                      <a:r>
                        <a:rPr lang="en" sz="1600" b="0" i="0" u="none" strike="noStrike">
                          <a:solidFill>
                            <a:srgbClr val="000000"/>
                          </a:solidFill>
                          <a:effectLst/>
                          <a:latin typeface="Calibri" panose="020F0502020204030204" pitchFamily="34" charset="0"/>
                          <a:ea typeface="新細明體" panose="02020500000000000000" pitchFamily="18" charset="-120"/>
                        </a:rPr>
                        <a:t>   NP&amp;AP</a:t>
                      </a:r>
                    </a:p>
                  </a:txBody>
                  <a:tcPr marL="72000" marR="72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r" rtl="0" fontAlgn="ctr"/>
                      <a:r>
                        <a:rPr lang="en-US" sz="1600" b="0" i="0" u="none" strike="noStrike">
                          <a:solidFill>
                            <a:srgbClr val="000000"/>
                          </a:solidFill>
                          <a:effectLst/>
                          <a:latin typeface="Calibri" panose="020F0502020204030204" pitchFamily="34" charset="0"/>
                        </a:rPr>
                        <a:t>148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rtl="0" fontAlgn="ctr"/>
                      <a:r>
                        <a:rPr lang="en-US" sz="1600" b="0" i="0" u="none" strike="noStrike">
                          <a:solidFill>
                            <a:srgbClr val="000000"/>
                          </a:solidFill>
                          <a:effectLst/>
                          <a:latin typeface="Calibri" panose="020F0502020204030204" pitchFamily="34" charset="0"/>
                        </a:rPr>
                        <a:t>197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rtl="0" fontAlgn="ctr"/>
                      <a:r>
                        <a:rPr lang="en-US" sz="1600" b="0" i="0" u="none" strike="noStrike">
                          <a:solidFill>
                            <a:srgbClr val="000000"/>
                          </a:solidFill>
                          <a:effectLst/>
                          <a:latin typeface="Calibri" panose="020F0502020204030204" pitchFamily="34" charset="0"/>
                        </a:rPr>
                        <a:t>182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rtl="0" fontAlgn="ctr"/>
                      <a:r>
                        <a:rPr lang="en-US" sz="1600" b="0" i="0" u="none" strike="noStrike">
                          <a:solidFill>
                            <a:srgbClr val="000000"/>
                          </a:solidFill>
                          <a:effectLst/>
                          <a:latin typeface="Calibri" panose="020F0502020204030204" pitchFamily="34" charset="0"/>
                        </a:rPr>
                        <a:t>84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rtl="0" fontAlgn="ctr"/>
                      <a:r>
                        <a:rPr lang="en-US" sz="1600" b="0" i="0" u="none" strike="noStrike">
                          <a:solidFill>
                            <a:srgbClr val="000000"/>
                          </a:solidFill>
                          <a:effectLst/>
                          <a:latin typeface="Calibri" panose="020F0502020204030204" pitchFamily="34" charset="0"/>
                        </a:rPr>
                        <a:t>255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w="12700" cap="flat" cmpd="sng" algn="ctr">
                      <a:solidFill>
                        <a:srgbClr val="FFFFFF"/>
                      </a:solidFill>
                      <a:prstDash val="solid"/>
                      <a:round/>
                      <a:headEnd type="none" w="med" len="med"/>
                      <a:tailEnd type="none" w="med" len="med"/>
                    </a:lnL>
                    <a:lnR>
                      <a:noFill/>
                    </a:lnR>
                    <a:lnT>
                      <a:noFill/>
                    </a:lnT>
                    <a:lnB>
                      <a:noFill/>
                    </a:lnB>
                    <a:solidFill>
                      <a:schemeClr val="bg1"/>
                    </a:solidFill>
                  </a:tcPr>
                </a:tc>
                <a:tc>
                  <a:txBody>
                    <a:bodyPr/>
                    <a:lstStyle/>
                    <a:p>
                      <a:pPr algn="r" rtl="0" fontAlgn="ctr"/>
                      <a:r>
                        <a:rPr lang="en-US" sz="1600" b="0" i="0" u="none" strike="noStrike">
                          <a:solidFill>
                            <a:srgbClr val="000000"/>
                          </a:solidFill>
                          <a:effectLst/>
                          <a:latin typeface="Calibri" panose="020F0502020204030204" pitchFamily="34" charset="0"/>
                        </a:rPr>
                        <a:t>7.7 </a:t>
                      </a:r>
                    </a:p>
                  </a:txBody>
                  <a:tcPr marL="36000" marR="36000" marT="0"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r" rtl="0" fontAlgn="ctr"/>
                      <a:r>
                        <a:rPr lang="en-US" sz="1600" b="0" i="0" u="none" strike="noStrike">
                          <a:solidFill>
                            <a:srgbClr val="000000"/>
                          </a:solidFill>
                          <a:effectLst/>
                          <a:latin typeface="Calibri" panose="020F0502020204030204" pitchFamily="34" charset="0"/>
                        </a:rPr>
                        <a:t>8.0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r" rtl="0" fontAlgn="ctr"/>
                      <a:r>
                        <a:rPr lang="en-US" sz="1600" b="0" i="0" u="none" strike="noStrike">
                          <a:solidFill>
                            <a:srgbClr val="000000"/>
                          </a:solidFill>
                          <a:effectLst/>
                          <a:latin typeface="Calibri" panose="020F0502020204030204" pitchFamily="34" charset="0"/>
                        </a:rPr>
                        <a:t>7.3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r" rtl="0" fontAlgn="ctr"/>
                      <a:r>
                        <a:rPr lang="en-US" sz="1600" b="0" i="0" u="none" strike="noStrike">
                          <a:solidFill>
                            <a:srgbClr val="000000"/>
                          </a:solidFill>
                          <a:effectLst/>
                          <a:latin typeface="Calibri" panose="020F0502020204030204" pitchFamily="34" charset="0"/>
                        </a:rPr>
                        <a:t>3.4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r" rtl="0" fontAlgn="ctr"/>
                      <a:r>
                        <a:rPr lang="en-US" sz="1600" b="0" i="0" u="none" strike="noStrike">
                          <a:solidFill>
                            <a:srgbClr val="000000"/>
                          </a:solidFill>
                          <a:effectLst/>
                          <a:latin typeface="Calibri" panose="020F0502020204030204" pitchFamily="34" charset="0"/>
                        </a:rPr>
                        <a:t>9.2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1146992213"/>
                  </a:ext>
                </a:extLst>
              </a:tr>
              <a:tr h="344561">
                <a:tc>
                  <a:txBody>
                    <a:bodyPr/>
                    <a:lstStyle/>
                    <a:p>
                      <a:pPr algn="l" rtl="0" fontAlgn="ctr"/>
                      <a:r>
                        <a:rPr lang="en" sz="1600" b="1" i="0" u="none" strike="noStrike">
                          <a:solidFill>
                            <a:srgbClr val="000000"/>
                          </a:solidFill>
                          <a:effectLst/>
                          <a:latin typeface="Calibri" panose="020F0502020204030204" pitchFamily="34" charset="0"/>
                          <a:ea typeface="新細明體" panose="02020500000000000000" pitchFamily="18" charset="-120"/>
                        </a:rPr>
                        <a:t>TOTAL EQUITY</a:t>
                      </a:r>
                    </a:p>
                  </a:txBody>
                  <a:tcPr marL="72000" marR="72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1,621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2,106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2,097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2,159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2,202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l" fontAlgn="ctr"/>
                      <a:endParaRPr lang="zh-TW" altLang="en-US" sz="1600" b="0" i="0" u="none" strike="noStrike" dirty="0">
                        <a:solidFill>
                          <a:srgbClr val="000000"/>
                        </a:solidFill>
                        <a:effectLst/>
                        <a:latin typeface="Calibri" panose="020F0502020204030204" pitchFamily="34" charset="0"/>
                        <a:ea typeface="新細明體" panose="02020500000000000000" pitchFamily="18" charset="-120"/>
                      </a:endParaRPr>
                    </a:p>
                  </a:txBody>
                  <a:tcPr marL="72000" marR="72000" marT="0" marB="0" anchor="ctr">
                    <a:lnL w="12700" cap="flat" cmpd="sng" algn="ctr">
                      <a:solidFill>
                        <a:srgbClr val="FFFFFF"/>
                      </a:solidFill>
                      <a:prstDash val="solid"/>
                      <a:round/>
                      <a:headEnd type="none" w="med" len="med"/>
                      <a:tailEnd type="none" w="med" len="med"/>
                    </a:lnL>
                    <a:lnR>
                      <a:noFill/>
                    </a:lnR>
                    <a:lnT>
                      <a:noFill/>
                    </a:lnT>
                    <a:lnB>
                      <a:noFill/>
                    </a:lnB>
                    <a:solidFill>
                      <a:schemeClr val="bg1"/>
                    </a:solidFill>
                  </a:tcPr>
                </a:tc>
                <a:tc>
                  <a:txBody>
                    <a:bodyPr/>
                    <a:lstStyle/>
                    <a:p>
                      <a:pPr algn="r" rtl="0" fontAlgn="ctr"/>
                      <a:r>
                        <a:rPr lang="en-US" sz="1600" b="1" i="0" u="none" strike="noStrike">
                          <a:solidFill>
                            <a:srgbClr val="000000"/>
                          </a:solidFill>
                          <a:effectLst/>
                          <a:latin typeface="Calibri" panose="020F0502020204030204" pitchFamily="34" charset="0"/>
                        </a:rPr>
                        <a:t>84.1 </a:t>
                      </a:r>
                    </a:p>
                  </a:txBody>
                  <a:tcPr marL="36000" marR="36000" marT="0"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85.2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83.8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86.9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r" rtl="0" fontAlgn="ctr"/>
                      <a:r>
                        <a:rPr lang="en-US" sz="1600" b="1" i="0" u="none" strike="noStrike" dirty="0">
                          <a:solidFill>
                            <a:srgbClr val="000000"/>
                          </a:solidFill>
                          <a:effectLst/>
                          <a:latin typeface="Calibri" panose="020F0502020204030204" pitchFamily="34" charset="0"/>
                        </a:rPr>
                        <a:t>79.6 </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val="2509808425"/>
                  </a:ext>
                </a:extLst>
              </a:tr>
              <a:tr h="344561">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en-US" sz="1600" b="0" i="0" u="none" strike="noStrike">
                        <a:solidFill>
                          <a:srgbClr val="000000"/>
                        </a:solidFill>
                        <a:effectLst/>
                        <a:latin typeface="Calibri" panose="020F0502020204030204" pitchFamily="34" charset="0"/>
                      </a:endParaRPr>
                    </a:p>
                  </a:txBody>
                  <a:tcPr marL="36000" marR="3600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en-US" sz="1600" b="0" i="0" u="none" strike="noStrike">
                        <a:solidFill>
                          <a:srgbClr val="000000"/>
                        </a:solidFill>
                        <a:effectLst/>
                        <a:latin typeface="Calibri" panose="020F0502020204030204" pitchFamily="34" charset="0"/>
                      </a:endParaRPr>
                    </a:p>
                  </a:txBody>
                  <a:tcPr marL="36000" marR="3600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en-US" sz="1600" b="0" i="0" u="none" strike="noStrike">
                        <a:solidFill>
                          <a:srgbClr val="000000"/>
                        </a:solidFill>
                        <a:effectLst/>
                        <a:latin typeface="Calibri" panose="020F0502020204030204" pitchFamily="34" charset="0"/>
                      </a:endParaRPr>
                    </a:p>
                  </a:txBody>
                  <a:tcPr marL="36000" marR="3600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en-US" sz="1600" b="0" i="0" u="none" strike="noStrike">
                        <a:solidFill>
                          <a:srgbClr val="000000"/>
                        </a:solidFill>
                        <a:effectLst/>
                        <a:latin typeface="Calibri" panose="020F0502020204030204" pitchFamily="34" charset="0"/>
                      </a:endParaRPr>
                    </a:p>
                  </a:txBody>
                  <a:tcPr marL="36000" marR="3600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en-US" sz="1600" b="0" i="0" u="none" strike="noStrike">
                        <a:solidFill>
                          <a:srgbClr val="000000"/>
                        </a:solidFill>
                        <a:effectLst/>
                        <a:latin typeface="Calibri" panose="020F0502020204030204" pitchFamily="34" charset="0"/>
                      </a:endParaRPr>
                    </a:p>
                  </a:txBody>
                  <a:tcPr marL="36000" marR="3600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zh-TW" altLang="en-US" sz="1600" b="0" i="0" u="none" strike="noStrike" dirty="0">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a:noFill/>
                    </a:lnT>
                    <a:lnB>
                      <a:noFill/>
                    </a:lnB>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l" fontAlgn="ctr"/>
                      <a:endParaRPr lang="zh-TW" altLang="en-US" sz="1600" b="0" i="0" u="none" strike="noStrike" dirty="0">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w="12700" cap="flat" cmpd="sng" algn="ctr">
                      <a:solidFill>
                        <a:schemeClr val="tx1"/>
                      </a:solidFill>
                      <a:prstDash val="solid"/>
                      <a:round/>
                      <a:headEnd type="none" w="med" len="med"/>
                      <a:tailEnd type="none" w="med" len="med"/>
                    </a:lnT>
                    <a:lnB>
                      <a:noFill/>
                    </a:lnB>
                    <a:solidFill>
                      <a:schemeClr val="bg1"/>
                    </a:solidFill>
                  </a:tcPr>
                </a:tc>
                <a:extLst>
                  <a:ext uri="{0D108BD9-81ED-4DB2-BD59-A6C34878D82A}">
                    <a16:rowId xmlns:a16="http://schemas.microsoft.com/office/drawing/2014/main" val="1916525008"/>
                  </a:ext>
                </a:extLst>
              </a:tr>
              <a:tr h="344561">
                <a:tc>
                  <a:txBody>
                    <a:bodyPr/>
                    <a:lstStyle/>
                    <a:p>
                      <a:pPr algn="l" rtl="0" fontAlgn="ctr"/>
                      <a:r>
                        <a:rPr lang="en" sz="1600" b="1" i="0" u="none" strike="noStrike">
                          <a:solidFill>
                            <a:srgbClr val="000000"/>
                          </a:solidFill>
                          <a:effectLst/>
                          <a:latin typeface="Calibri" panose="020F0502020204030204" pitchFamily="34" charset="0"/>
                          <a:ea typeface="新細明體" panose="02020500000000000000" pitchFamily="18" charset="-120"/>
                        </a:rPr>
                        <a:t>A/R turnover days</a:t>
                      </a:r>
                    </a:p>
                  </a:txBody>
                  <a:tcPr marL="72000" marR="72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r" rtl="0" fontAlgn="ctr"/>
                      <a:r>
                        <a:rPr lang="en-US" sz="1600" b="1" i="0" u="none" strike="noStrike">
                          <a:solidFill>
                            <a:srgbClr val="000000"/>
                          </a:solidFill>
                          <a:effectLst/>
                          <a:latin typeface="Calibri" panose="020F0502020204030204" pitchFamily="34" charset="0"/>
                        </a:rPr>
                        <a:t>34</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r" rtl="0" fontAlgn="ctr"/>
                      <a:r>
                        <a:rPr lang="en-US" sz="1600" b="1" i="0" u="none" strike="noStrike">
                          <a:solidFill>
                            <a:srgbClr val="000000"/>
                          </a:solidFill>
                          <a:effectLst/>
                          <a:latin typeface="Calibri" panose="020F0502020204030204" pitchFamily="34" charset="0"/>
                        </a:rPr>
                        <a:t>36</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r" rtl="0" fontAlgn="ctr"/>
                      <a:r>
                        <a:rPr lang="en-US" sz="1600" b="1" i="0" u="none" strike="noStrike">
                          <a:solidFill>
                            <a:srgbClr val="000000"/>
                          </a:solidFill>
                          <a:effectLst/>
                          <a:latin typeface="Calibri" panose="020F0502020204030204" pitchFamily="34" charset="0"/>
                        </a:rPr>
                        <a:t>43</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r" rtl="0" fontAlgn="ctr"/>
                      <a:r>
                        <a:rPr lang="en-US" sz="1600" b="1" i="0" u="none" strike="noStrike">
                          <a:solidFill>
                            <a:srgbClr val="000000"/>
                          </a:solidFill>
                          <a:effectLst/>
                          <a:latin typeface="Calibri" panose="020F0502020204030204" pitchFamily="34" charset="0"/>
                        </a:rPr>
                        <a:t>44</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r" rtl="0" fontAlgn="ctr"/>
                      <a:r>
                        <a:rPr lang="en-US" sz="1600" b="1" i="0" u="none" strike="noStrike">
                          <a:solidFill>
                            <a:srgbClr val="000000"/>
                          </a:solidFill>
                          <a:effectLst/>
                          <a:latin typeface="Calibri" panose="020F0502020204030204" pitchFamily="34" charset="0"/>
                        </a:rPr>
                        <a:t>42</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w="12700" cap="flat" cmpd="sng" algn="ctr">
                      <a:solidFill>
                        <a:srgbClr val="FFFFFF"/>
                      </a:solidFill>
                      <a:prstDash val="solid"/>
                      <a:round/>
                      <a:headEnd type="none" w="med" len="med"/>
                      <a:tailEnd type="none" w="med" len="med"/>
                    </a:lnL>
                    <a:lnR>
                      <a:noFill/>
                    </a:lnR>
                    <a:lnT>
                      <a:noFill/>
                    </a:lnT>
                    <a:lnB>
                      <a:noFill/>
                    </a:lnB>
                    <a:solidFill>
                      <a:schemeClr val="bg1"/>
                    </a:solidFill>
                  </a:tcPr>
                </a:tc>
                <a:tc>
                  <a:txBody>
                    <a:bodyPr/>
                    <a:lstStyle/>
                    <a:p>
                      <a:pPr algn="l" fontAlgn="ctr"/>
                      <a:endParaRPr lang="zh-TW" altLang="en-US" sz="1600" b="0" i="0" u="none" strike="noStrike" dirty="0">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a:noFill/>
                    </a:lnT>
                    <a:lnB>
                      <a:noFill/>
                    </a:lnB>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a:noFill/>
                    </a:lnT>
                    <a:lnB>
                      <a:noFill/>
                    </a:lnB>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a:noFill/>
                    </a:lnT>
                    <a:lnB>
                      <a:noFill/>
                    </a:lnB>
                    <a:solidFill>
                      <a:schemeClr val="bg1"/>
                    </a:solidFill>
                  </a:tcPr>
                </a:tc>
                <a:tc>
                  <a:txBody>
                    <a:bodyPr/>
                    <a:lstStyle/>
                    <a:p>
                      <a:pPr algn="l" fontAlgn="ctr"/>
                      <a:endParaRPr lang="zh-TW" altLang="en-US" sz="1600" b="0" i="0" u="none" strike="noStrike" dirty="0">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a:noFill/>
                    </a:lnT>
                    <a:lnB>
                      <a:noFill/>
                    </a:lnB>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a:noFill/>
                    </a:lnT>
                    <a:lnB>
                      <a:noFill/>
                    </a:lnB>
                    <a:solidFill>
                      <a:schemeClr val="bg1"/>
                    </a:solidFill>
                  </a:tcPr>
                </a:tc>
                <a:extLst>
                  <a:ext uri="{0D108BD9-81ED-4DB2-BD59-A6C34878D82A}">
                    <a16:rowId xmlns:a16="http://schemas.microsoft.com/office/drawing/2014/main" val="3152817457"/>
                  </a:ext>
                </a:extLst>
              </a:tr>
              <a:tr h="344561">
                <a:tc>
                  <a:txBody>
                    <a:bodyPr/>
                    <a:lstStyle/>
                    <a:p>
                      <a:pPr algn="l" rtl="0" fontAlgn="ctr"/>
                      <a:r>
                        <a:rPr lang="en" sz="1600" b="1" i="0" u="none" strike="noStrike">
                          <a:solidFill>
                            <a:srgbClr val="000000"/>
                          </a:solidFill>
                          <a:effectLst/>
                          <a:latin typeface="Calibri" panose="020F0502020204030204" pitchFamily="34" charset="0"/>
                          <a:ea typeface="新細明體" panose="02020500000000000000" pitchFamily="18" charset="-120"/>
                        </a:rPr>
                        <a:t>Inventory turnover days</a:t>
                      </a:r>
                    </a:p>
                  </a:txBody>
                  <a:tcPr marL="72000" marR="72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92</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102</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103</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95</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106</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w="12700" cap="flat" cmpd="sng" algn="ctr">
                      <a:solidFill>
                        <a:srgbClr val="FFFFFF"/>
                      </a:solidFill>
                      <a:prstDash val="solid"/>
                      <a:round/>
                      <a:headEnd type="none" w="med" len="med"/>
                      <a:tailEnd type="none" w="med" len="med"/>
                    </a:lnL>
                    <a:lnR>
                      <a:noFill/>
                    </a:lnR>
                    <a:lnT>
                      <a:noFill/>
                    </a:lnT>
                    <a:lnB>
                      <a:noFill/>
                    </a:lnB>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a:noFill/>
                    </a:lnT>
                    <a:lnB>
                      <a:noFill/>
                    </a:lnB>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a:noFill/>
                    </a:lnT>
                    <a:lnB>
                      <a:noFill/>
                    </a:lnB>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a:noFill/>
                    </a:lnT>
                    <a:lnB>
                      <a:noFill/>
                    </a:lnB>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a:noFill/>
                    </a:lnT>
                    <a:lnB>
                      <a:noFill/>
                    </a:lnB>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a:noFill/>
                    </a:lnT>
                    <a:lnB>
                      <a:noFill/>
                    </a:lnB>
                    <a:solidFill>
                      <a:schemeClr val="bg1"/>
                    </a:solidFill>
                  </a:tcPr>
                </a:tc>
                <a:extLst>
                  <a:ext uri="{0D108BD9-81ED-4DB2-BD59-A6C34878D82A}">
                    <a16:rowId xmlns:a16="http://schemas.microsoft.com/office/drawing/2014/main" val="3209117088"/>
                  </a:ext>
                </a:extLst>
              </a:tr>
              <a:tr h="344561">
                <a:tc>
                  <a:txBody>
                    <a:bodyPr/>
                    <a:lstStyle/>
                    <a:p>
                      <a:pPr algn="l" rtl="0" fontAlgn="ctr"/>
                      <a:r>
                        <a:rPr lang="en" sz="1600" b="1" i="0" u="none" strike="noStrike">
                          <a:solidFill>
                            <a:srgbClr val="000000"/>
                          </a:solidFill>
                          <a:effectLst/>
                          <a:latin typeface="Calibri" panose="020F0502020204030204" pitchFamily="34" charset="0"/>
                          <a:ea typeface="新細明體" panose="02020500000000000000" pitchFamily="18" charset="-120"/>
                        </a:rPr>
                        <a:t>A/P turnover days</a:t>
                      </a:r>
                    </a:p>
                  </a:txBody>
                  <a:tcPr marL="72000" marR="72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r" rtl="0" fontAlgn="ctr"/>
                      <a:r>
                        <a:rPr lang="en-US" sz="1600" b="1" i="0" u="none" strike="noStrike">
                          <a:solidFill>
                            <a:srgbClr val="000000"/>
                          </a:solidFill>
                          <a:effectLst/>
                          <a:latin typeface="Calibri" panose="020F0502020204030204" pitchFamily="34" charset="0"/>
                        </a:rPr>
                        <a:t>58</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r" rtl="0" fontAlgn="ctr"/>
                      <a:r>
                        <a:rPr lang="en-US" sz="1600" b="1" i="0" u="none" strike="noStrike">
                          <a:solidFill>
                            <a:srgbClr val="000000"/>
                          </a:solidFill>
                          <a:effectLst/>
                          <a:latin typeface="Calibri" panose="020F0502020204030204" pitchFamily="34" charset="0"/>
                        </a:rPr>
                        <a:t>68</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r" rtl="0" fontAlgn="ctr"/>
                      <a:r>
                        <a:rPr lang="en-US" sz="1600" b="1" i="0" u="none" strike="noStrike">
                          <a:solidFill>
                            <a:srgbClr val="000000"/>
                          </a:solidFill>
                          <a:effectLst/>
                          <a:latin typeface="Calibri" panose="020F0502020204030204" pitchFamily="34" charset="0"/>
                        </a:rPr>
                        <a:t>68</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r" rtl="0" fontAlgn="ctr"/>
                      <a:r>
                        <a:rPr lang="en-US" sz="1600" b="1" i="0" u="none" strike="noStrike">
                          <a:solidFill>
                            <a:srgbClr val="000000"/>
                          </a:solidFill>
                          <a:effectLst/>
                          <a:latin typeface="Calibri" panose="020F0502020204030204" pitchFamily="34" charset="0"/>
                        </a:rPr>
                        <a:t>46</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r" rtl="0" fontAlgn="ctr"/>
                      <a:r>
                        <a:rPr lang="en-US" sz="1600" b="1" i="0" u="none" strike="noStrike">
                          <a:solidFill>
                            <a:srgbClr val="000000"/>
                          </a:solidFill>
                          <a:effectLst/>
                          <a:latin typeface="Calibri" panose="020F0502020204030204" pitchFamily="34" charset="0"/>
                        </a:rPr>
                        <a:t>52</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ctr"/>
                      <a:endParaRPr lang="zh-TW" altLang="en-US" sz="1600" b="0" i="0" u="none" strike="noStrike" dirty="0">
                        <a:solidFill>
                          <a:srgbClr val="000000"/>
                        </a:solidFill>
                        <a:effectLst/>
                        <a:latin typeface="Calibri" panose="020F0502020204030204" pitchFamily="34" charset="0"/>
                        <a:ea typeface="新細明體" panose="02020500000000000000" pitchFamily="18" charset="-120"/>
                      </a:endParaRPr>
                    </a:p>
                  </a:txBody>
                  <a:tcPr marL="72000" marR="72000" marT="0" marB="0" anchor="ctr">
                    <a:lnL w="12700" cap="flat" cmpd="sng" algn="ctr">
                      <a:solidFill>
                        <a:srgbClr val="FFFFFF"/>
                      </a:solidFill>
                      <a:prstDash val="solid"/>
                      <a:round/>
                      <a:headEnd type="none" w="med" len="med"/>
                      <a:tailEnd type="none" w="med" len="med"/>
                    </a:lnL>
                    <a:lnR>
                      <a:noFill/>
                    </a:lnR>
                    <a:lnT>
                      <a:noFill/>
                    </a:lnT>
                    <a:lnB>
                      <a:noFill/>
                    </a:lnB>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a:noFill/>
                    </a:lnT>
                    <a:lnB>
                      <a:noFill/>
                    </a:lnB>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a:noFill/>
                    </a:lnT>
                    <a:lnB>
                      <a:noFill/>
                    </a:lnB>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a:noFill/>
                    </a:lnT>
                    <a:lnB>
                      <a:noFill/>
                    </a:lnB>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a:noFill/>
                    </a:lnT>
                    <a:lnB>
                      <a:noFill/>
                    </a:lnB>
                    <a:solidFill>
                      <a:schemeClr val="bg1"/>
                    </a:solidFill>
                  </a:tcPr>
                </a:tc>
                <a:tc>
                  <a:txBody>
                    <a:bodyPr/>
                    <a:lstStyle/>
                    <a:p>
                      <a:pPr algn="l" fontAlgn="ctr"/>
                      <a:endParaRPr lang="zh-TW" altLang="en-US" sz="1600" b="0" i="0" u="none" strike="noStrike" dirty="0">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a:noFill/>
                    </a:lnT>
                    <a:lnB>
                      <a:noFill/>
                    </a:lnB>
                    <a:solidFill>
                      <a:schemeClr val="bg1"/>
                    </a:solidFill>
                  </a:tcPr>
                </a:tc>
                <a:extLst>
                  <a:ext uri="{0D108BD9-81ED-4DB2-BD59-A6C34878D82A}">
                    <a16:rowId xmlns:a16="http://schemas.microsoft.com/office/drawing/2014/main" val="1797284635"/>
                  </a:ext>
                </a:extLst>
              </a:tr>
              <a:tr h="344561">
                <a:tc>
                  <a:txBody>
                    <a:bodyPr/>
                    <a:lstStyle/>
                    <a:p>
                      <a:pPr algn="l" rtl="0" fontAlgn="ctr"/>
                      <a:r>
                        <a:rPr lang="en" sz="1600" b="1" i="0" u="none" strike="noStrike">
                          <a:solidFill>
                            <a:srgbClr val="000000"/>
                          </a:solidFill>
                          <a:effectLst/>
                          <a:latin typeface="Calibri" panose="020F0502020204030204" pitchFamily="34" charset="0"/>
                          <a:ea typeface="新細明體" panose="02020500000000000000" pitchFamily="18" charset="-120"/>
                        </a:rPr>
                        <a:t>Cash conversion cycle</a:t>
                      </a:r>
                    </a:p>
                  </a:txBody>
                  <a:tcPr marL="72000" marR="72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68</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70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77</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n-US" sz="1600" b="1" i="0" u="none" strike="noStrike">
                          <a:solidFill>
                            <a:srgbClr val="000000"/>
                          </a:solidFill>
                          <a:effectLst/>
                          <a:latin typeface="Calibri" panose="020F0502020204030204" pitchFamily="34" charset="0"/>
                        </a:rPr>
                        <a:t>92</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r" rtl="0" fontAlgn="ctr"/>
                      <a:r>
                        <a:rPr lang="en-US" sz="1600" b="1" i="0" u="none" strike="noStrike" dirty="0">
                          <a:solidFill>
                            <a:srgbClr val="000000"/>
                          </a:solidFill>
                          <a:effectLst/>
                          <a:latin typeface="Calibri" panose="020F0502020204030204" pitchFamily="34" charset="0"/>
                        </a:rPr>
                        <a:t>97</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fontAlgn="ctr"/>
                      <a:endParaRPr lang="zh-TW" altLang="en-US" sz="1600" b="0" i="0" u="none" strike="noStrike" dirty="0">
                        <a:solidFill>
                          <a:srgbClr val="000000"/>
                        </a:solidFill>
                        <a:effectLst/>
                        <a:latin typeface="Calibri" panose="020F0502020204030204" pitchFamily="34" charset="0"/>
                        <a:ea typeface="新細明體" panose="02020500000000000000" pitchFamily="18" charset="-120"/>
                      </a:endParaRPr>
                    </a:p>
                  </a:txBody>
                  <a:tcPr marL="72000" marR="72000" marT="0" marB="0" anchor="ctr">
                    <a:lnL w="12700" cap="flat" cmpd="sng" algn="ctr">
                      <a:solidFill>
                        <a:srgbClr val="FFFFFF"/>
                      </a:solidFill>
                      <a:prstDash val="solid"/>
                      <a:round/>
                      <a:headEnd type="none" w="med" len="med"/>
                      <a:tailEnd type="none" w="med" len="med"/>
                    </a:lnL>
                    <a:lnR>
                      <a:noFill/>
                    </a:lnR>
                    <a:lnT>
                      <a:noFill/>
                    </a:lnT>
                    <a:lnB>
                      <a:noFill/>
                    </a:lnB>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a:noFill/>
                    </a:lnT>
                    <a:lnB>
                      <a:noFill/>
                    </a:lnB>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a:noFill/>
                    </a:lnT>
                    <a:lnB>
                      <a:noFill/>
                    </a:lnB>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a:noFill/>
                    </a:lnT>
                    <a:lnB>
                      <a:noFill/>
                    </a:lnB>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a:noFill/>
                    </a:lnT>
                    <a:lnB>
                      <a:noFill/>
                    </a:lnB>
                    <a:solidFill>
                      <a:schemeClr val="bg1"/>
                    </a:solidFill>
                  </a:tcPr>
                </a:tc>
                <a:tc>
                  <a:txBody>
                    <a:bodyPr/>
                    <a:lstStyle/>
                    <a:p>
                      <a:pPr algn="l" fontAlgn="ctr"/>
                      <a:endParaRPr lang="zh-TW" altLang="en-US" sz="1600" b="0" i="0" u="none" strike="noStrike" dirty="0">
                        <a:solidFill>
                          <a:srgbClr val="000000"/>
                        </a:solidFill>
                        <a:effectLst/>
                        <a:latin typeface="Calibri" panose="020F0502020204030204" pitchFamily="34" charset="0"/>
                        <a:ea typeface="新細明體" panose="02020500000000000000" pitchFamily="18" charset="-120"/>
                      </a:endParaRPr>
                    </a:p>
                  </a:txBody>
                  <a:tcPr marL="72000" marR="72000" marT="0" marB="0" anchor="ctr">
                    <a:lnL>
                      <a:noFill/>
                    </a:lnL>
                    <a:lnR>
                      <a:noFill/>
                    </a:lnR>
                    <a:lnT>
                      <a:noFill/>
                    </a:lnT>
                    <a:lnB>
                      <a:noFill/>
                    </a:lnB>
                    <a:solidFill>
                      <a:schemeClr val="bg1"/>
                    </a:solidFill>
                  </a:tcPr>
                </a:tc>
                <a:extLst>
                  <a:ext uri="{0D108BD9-81ED-4DB2-BD59-A6C34878D82A}">
                    <a16:rowId xmlns:a16="http://schemas.microsoft.com/office/drawing/2014/main" val="1222737141"/>
                  </a:ext>
                </a:extLst>
              </a:tr>
            </a:tbl>
          </a:graphicData>
        </a:graphic>
      </p:graphicFrame>
      <p:cxnSp>
        <p:nvCxnSpPr>
          <p:cNvPr id="11" name="直線接點 10">
            <a:extLst>
              <a:ext uri="{FF2B5EF4-FFF2-40B4-BE49-F238E27FC236}">
                <a16:creationId xmlns:a16="http://schemas.microsoft.com/office/drawing/2014/main" id="{7910727F-7CBB-244E-84D6-21CBF585AB04}"/>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2" name="標題 1">
            <a:extLst>
              <a:ext uri="{FF2B5EF4-FFF2-40B4-BE49-F238E27FC236}">
                <a16:creationId xmlns:a16="http://schemas.microsoft.com/office/drawing/2014/main" id="{736D378A-FBBB-4942-9F85-1187344C0F64}"/>
              </a:ext>
            </a:extLst>
          </p:cNvPr>
          <p:cNvSpPr txBox="1">
            <a:spLocks/>
          </p:cNvSpPr>
          <p:nvPr/>
        </p:nvSpPr>
        <p:spPr>
          <a:xfrm>
            <a:off x="273645" y="418286"/>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en-US" altLang="zh-TW" sz="3200" b="1" dirty="0">
                <a:latin typeface="Calibri" panose="020F0502020204030204" pitchFamily="34" charset="0"/>
                <a:ea typeface="STFangsong" panose="02010600040101010101" pitchFamily="2" charset="-122"/>
                <a:cs typeface="Calibri" panose="020F0502020204030204" pitchFamily="34" charset="0"/>
              </a:rPr>
              <a:t>Balance Sheet Highlights</a:t>
            </a:r>
            <a:endParaRPr kumimoji="1" lang="zh-TW" altLang="en-US" sz="3200" b="1" dirty="0">
              <a:latin typeface="Calibri" panose="020F0502020204030204" pitchFamily="34" charset="0"/>
              <a:ea typeface="STFangsong" panose="02010600040101010101" pitchFamily="2" charset="-122"/>
              <a:cs typeface="Calibri" panose="020F0502020204030204" pitchFamily="34" charset="0"/>
            </a:endParaRPr>
          </a:p>
        </p:txBody>
      </p:sp>
      <p:sp>
        <p:nvSpPr>
          <p:cNvPr id="2" name="Slide Number Placeholder 3">
            <a:extLst>
              <a:ext uri="{FF2B5EF4-FFF2-40B4-BE49-F238E27FC236}">
                <a16:creationId xmlns:a16="http://schemas.microsoft.com/office/drawing/2014/main" id="{F9D9BDF6-C487-4CCF-9228-F74EA3FFDDEA}"/>
              </a:ext>
            </a:extLst>
          </p:cNvPr>
          <p:cNvSpPr txBox="1">
            <a:spLocks/>
          </p:cNvSpPr>
          <p:nvPr/>
        </p:nvSpPr>
        <p:spPr bwMode="auto">
          <a:xfrm>
            <a:off x="9348444" y="6484315"/>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29</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575258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BC26F56-C5AA-9E41-948A-BFAAA3ECCDE1}"/>
              </a:ext>
            </a:extLst>
          </p:cNvPr>
          <p:cNvGrpSpPr/>
          <p:nvPr/>
        </p:nvGrpSpPr>
        <p:grpSpPr>
          <a:xfrm>
            <a:off x="196255" y="2317320"/>
            <a:ext cx="11822251" cy="3091180"/>
            <a:chOff x="196255" y="1972260"/>
            <a:chExt cx="11822251" cy="3091180"/>
          </a:xfrm>
        </p:grpSpPr>
        <p:sp>
          <p:nvSpPr>
            <p:cNvPr id="2" name="Rectangle 1">
              <a:extLst>
                <a:ext uri="{FF2B5EF4-FFF2-40B4-BE49-F238E27FC236}">
                  <a16:creationId xmlns:a16="http://schemas.microsoft.com/office/drawing/2014/main" id="{A8162F85-77BA-C647-B279-241B6623C217}"/>
                </a:ext>
              </a:extLst>
            </p:cNvPr>
            <p:cNvSpPr/>
            <p:nvPr/>
          </p:nvSpPr>
          <p:spPr>
            <a:xfrm>
              <a:off x="196255" y="1972260"/>
              <a:ext cx="2863930" cy="3091180"/>
            </a:xfrm>
            <a:prstGeom prst="rect">
              <a:avLst/>
            </a:prstGeom>
            <a:solidFill>
              <a:srgbClr val="921F1B"/>
            </a:solidFill>
            <a:ln w="57150">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EB1E0B4-B586-214E-A684-FC96397A2EA9}"/>
                </a:ext>
              </a:extLst>
            </p:cNvPr>
            <p:cNvSpPr/>
            <p:nvPr/>
          </p:nvSpPr>
          <p:spPr>
            <a:xfrm>
              <a:off x="3182362" y="1972260"/>
              <a:ext cx="2863930" cy="3091180"/>
            </a:xfrm>
            <a:prstGeom prst="rect">
              <a:avLst/>
            </a:prstGeom>
            <a:solidFill>
              <a:srgbClr val="921F1B"/>
            </a:solidFill>
            <a:ln w="57150">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362AEAB-2DEB-3D48-A179-01BC1484E024}"/>
                </a:ext>
              </a:extLst>
            </p:cNvPr>
            <p:cNvSpPr/>
            <p:nvPr/>
          </p:nvSpPr>
          <p:spPr>
            <a:xfrm>
              <a:off x="6168469" y="1972260"/>
              <a:ext cx="2863930" cy="3091180"/>
            </a:xfrm>
            <a:prstGeom prst="rect">
              <a:avLst/>
            </a:prstGeom>
            <a:solidFill>
              <a:srgbClr val="921F1B"/>
            </a:solidFill>
            <a:ln w="57150">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6A09140-C177-0D45-9A1B-CB76104E4D6C}"/>
                </a:ext>
              </a:extLst>
            </p:cNvPr>
            <p:cNvSpPr/>
            <p:nvPr/>
          </p:nvSpPr>
          <p:spPr>
            <a:xfrm>
              <a:off x="9154576" y="1972260"/>
              <a:ext cx="2863930" cy="3091180"/>
            </a:xfrm>
            <a:prstGeom prst="rect">
              <a:avLst/>
            </a:prstGeom>
            <a:solidFill>
              <a:srgbClr val="921F1B"/>
            </a:solidFill>
            <a:ln w="57150">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1" name="直線接點 10">
            <a:extLst>
              <a:ext uri="{FF2B5EF4-FFF2-40B4-BE49-F238E27FC236}">
                <a16:creationId xmlns:a16="http://schemas.microsoft.com/office/drawing/2014/main" id="{F796EDC4-69CD-3243-BD5B-1A1802DA3183}"/>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2" name="標題 1">
            <a:extLst>
              <a:ext uri="{FF2B5EF4-FFF2-40B4-BE49-F238E27FC236}">
                <a16:creationId xmlns:a16="http://schemas.microsoft.com/office/drawing/2014/main" id="{8CCFBB56-83C7-9C4F-92CA-D66CA2636726}"/>
              </a:ext>
            </a:extLst>
          </p:cNvPr>
          <p:cNvSpPr txBox="1">
            <a:spLocks/>
          </p:cNvSpPr>
          <p:nvPr/>
        </p:nvSpPr>
        <p:spPr>
          <a:xfrm>
            <a:off x="273645" y="377183"/>
            <a:ext cx="11964363" cy="144000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600"/>
              </a:spcBef>
              <a:spcAft>
                <a:spcPts val="600"/>
              </a:spcAft>
            </a:pPr>
            <a:r>
              <a:rPr kumimoji="1" lang="en-US" altLang="zh-TW" sz="3200" b="1" dirty="0">
                <a:latin typeface="Calibri" panose="020F0502020204030204" pitchFamily="34" charset="0"/>
                <a:ea typeface="微軟正黑體" panose="020B0604030504040204" pitchFamily="34" charset="-120"/>
                <a:cs typeface="Calibri" panose="020F0502020204030204" pitchFamily="34" charset="0"/>
              </a:rPr>
              <a:t>Business Outlook</a:t>
            </a:r>
            <a:endParaRPr kumimoji="1" lang="en-US" altLang="zh-TW" sz="2400" b="1" dirty="0">
              <a:latin typeface="Calibri" panose="020F0502020204030204" pitchFamily="34" charset="0"/>
              <a:ea typeface="微軟正黑體" panose="020B0604030504040204" pitchFamily="34" charset="-120"/>
              <a:cs typeface="Calibri" panose="020F0502020204030204" pitchFamily="34" charset="0"/>
            </a:endParaRPr>
          </a:p>
          <a:p>
            <a:pPr>
              <a:spcBef>
                <a:spcPts val="600"/>
              </a:spcBef>
              <a:spcAft>
                <a:spcPts val="600"/>
              </a:spcAft>
            </a:pPr>
            <a:r>
              <a:rPr kumimoji="1" lang="en-US" altLang="zh-TW" sz="2400" b="1" dirty="0">
                <a:latin typeface="Calibri" panose="020F0502020204030204" pitchFamily="34" charset="0"/>
                <a:ea typeface="微軟正黑體" panose="020B0604030504040204" pitchFamily="34" charset="-120"/>
                <a:cs typeface="Calibri" panose="020F0502020204030204" pitchFamily="34" charset="0"/>
              </a:rPr>
              <a:t>Strong Order Momentum in </a:t>
            </a:r>
            <a:r>
              <a:rPr kumimoji="1" lang="en-US" altLang="zh-TW" sz="2400" b="1" dirty="0">
                <a:solidFill>
                  <a:srgbClr val="921F1B"/>
                </a:solidFill>
                <a:latin typeface="Calibri" panose="020F0502020204030204" pitchFamily="34" charset="0"/>
                <a:ea typeface="微軟正黑體" panose="020B0604030504040204" pitchFamily="34" charset="-120"/>
                <a:cs typeface="Calibri" panose="020F0502020204030204" pitchFamily="34" charset="0"/>
              </a:rPr>
              <a:t>Automotive </a:t>
            </a:r>
            <a:r>
              <a:rPr kumimoji="1" lang="en-US" altLang="zh-TW" sz="2400" b="1" dirty="0">
                <a:latin typeface="Calibri" panose="020F0502020204030204" pitchFamily="34" charset="0"/>
                <a:ea typeface="微軟正黑體" panose="020B0604030504040204" pitchFamily="34" charset="-120"/>
                <a:cs typeface="Calibri" panose="020F0502020204030204" pitchFamily="34" charset="0"/>
              </a:rPr>
              <a:t>Continues. Orders in </a:t>
            </a:r>
            <a:r>
              <a:rPr kumimoji="1" lang="en-US" altLang="zh-TW" sz="2400" b="1" dirty="0">
                <a:solidFill>
                  <a:srgbClr val="921F1B"/>
                </a:solidFill>
                <a:latin typeface="Calibri" panose="020F0502020204030204" pitchFamily="34" charset="0"/>
                <a:ea typeface="微軟正黑體" panose="020B0604030504040204" pitchFamily="34" charset="-120"/>
                <a:cs typeface="Calibri" panose="020F0502020204030204" pitchFamily="34" charset="0"/>
              </a:rPr>
              <a:t>Warehouse Logistics </a:t>
            </a:r>
            <a:r>
              <a:rPr kumimoji="1" lang="en-US" altLang="zh-TW" sz="2400" b="1" dirty="0">
                <a:latin typeface="Calibri" panose="020F0502020204030204" pitchFamily="34" charset="0"/>
                <a:ea typeface="微軟正黑體" panose="020B0604030504040204" pitchFamily="34" charset="-120"/>
                <a:cs typeface="Calibri" panose="020F0502020204030204" pitchFamily="34" charset="0"/>
              </a:rPr>
              <a:t>and </a:t>
            </a:r>
            <a:r>
              <a:rPr kumimoji="1" lang="en-US" altLang="zh-TW" sz="2400" b="1" dirty="0">
                <a:solidFill>
                  <a:srgbClr val="921F1B"/>
                </a:solidFill>
                <a:latin typeface="Calibri" panose="020F0502020204030204" pitchFamily="34" charset="0"/>
                <a:ea typeface="微軟正黑體" panose="020B0604030504040204" pitchFamily="34" charset="-120"/>
                <a:cs typeface="Calibri" panose="020F0502020204030204" pitchFamily="34" charset="0"/>
              </a:rPr>
              <a:t>Healthcare</a:t>
            </a:r>
            <a:r>
              <a:rPr kumimoji="1" lang="en-US" altLang="zh-TW" sz="2400" b="1" dirty="0">
                <a:latin typeface="Calibri" panose="020F0502020204030204" pitchFamily="34" charset="0"/>
                <a:ea typeface="微軟正黑體" panose="020B0604030504040204" pitchFamily="34" charset="-120"/>
                <a:cs typeface="Calibri" panose="020F0502020204030204" pitchFamily="34" charset="0"/>
              </a:rPr>
              <a:t> will also be Promising </a:t>
            </a:r>
            <a:endParaRPr kumimoji="1" lang="zh-TW" altLang="en-US" sz="2400" b="1" dirty="0">
              <a:latin typeface="Calibri" panose="020F0502020204030204" pitchFamily="34" charset="0"/>
              <a:ea typeface="微軟正黑體" panose="020B0604030504040204" pitchFamily="34" charset="-120"/>
              <a:cs typeface="Calibri" panose="020F0502020204030204" pitchFamily="34" charset="0"/>
            </a:endParaRPr>
          </a:p>
        </p:txBody>
      </p:sp>
      <p:sp>
        <p:nvSpPr>
          <p:cNvPr id="8" name="Slide Number Placeholder 3">
            <a:extLst>
              <a:ext uri="{FF2B5EF4-FFF2-40B4-BE49-F238E27FC236}">
                <a16:creationId xmlns:a16="http://schemas.microsoft.com/office/drawing/2014/main" id="{81231476-3B9B-FE46-A4CC-8A06A6CCE882}"/>
              </a:ext>
            </a:extLst>
          </p:cNvPr>
          <p:cNvSpPr txBox="1">
            <a:spLocks/>
          </p:cNvSpPr>
          <p:nvPr/>
        </p:nvSpPr>
        <p:spPr bwMode="auto">
          <a:xfrm>
            <a:off x="9348436" y="6484315"/>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3</a:t>
            </a:fld>
            <a:endParaRPr lang="en-US" altLang="zh-TW" sz="1000" dirty="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endParaRPr>
          </a:p>
        </p:txBody>
      </p:sp>
      <p:sp>
        <p:nvSpPr>
          <p:cNvPr id="4" name="Rectangle 3">
            <a:extLst>
              <a:ext uri="{FF2B5EF4-FFF2-40B4-BE49-F238E27FC236}">
                <a16:creationId xmlns:a16="http://schemas.microsoft.com/office/drawing/2014/main" id="{4F9C5209-71F1-5344-AFD0-EE5306DA1802}"/>
              </a:ext>
            </a:extLst>
          </p:cNvPr>
          <p:cNvSpPr/>
          <p:nvPr/>
        </p:nvSpPr>
        <p:spPr>
          <a:xfrm>
            <a:off x="196255" y="3387612"/>
            <a:ext cx="2863930" cy="855747"/>
          </a:xfrm>
          <a:prstGeom prst="rect">
            <a:avLst/>
          </a:prstGeom>
        </p:spPr>
        <p:txBody>
          <a:bodyPr wrap="square">
            <a:spAutoFit/>
          </a:bodyPr>
          <a:lstStyle/>
          <a:p>
            <a:pPr algn="ctr">
              <a:lnSpc>
                <a:spcPts val="3080"/>
              </a:lnSpc>
              <a:spcAft>
                <a:spcPts val="600"/>
              </a:spcAft>
            </a:pPr>
            <a:r>
              <a:rPr lang="en-US" altLang="zh-CN"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Rapid Multi-Year Growth Trend</a:t>
            </a:r>
          </a:p>
        </p:txBody>
      </p:sp>
      <p:sp>
        <p:nvSpPr>
          <p:cNvPr id="15" name="Rectangle 14">
            <a:extLst>
              <a:ext uri="{FF2B5EF4-FFF2-40B4-BE49-F238E27FC236}">
                <a16:creationId xmlns:a16="http://schemas.microsoft.com/office/drawing/2014/main" id="{A54FCCD5-FD0D-1D4D-9124-09DAA3316DBC}"/>
              </a:ext>
            </a:extLst>
          </p:cNvPr>
          <p:cNvSpPr/>
          <p:nvPr/>
        </p:nvSpPr>
        <p:spPr>
          <a:xfrm>
            <a:off x="3182362" y="3387612"/>
            <a:ext cx="2863930" cy="1650837"/>
          </a:xfrm>
          <a:prstGeom prst="rect">
            <a:avLst/>
          </a:prstGeom>
        </p:spPr>
        <p:txBody>
          <a:bodyPr wrap="square">
            <a:spAutoFit/>
          </a:bodyPr>
          <a:lstStyle/>
          <a:p>
            <a:pPr algn="ctr">
              <a:lnSpc>
                <a:spcPts val="3080"/>
              </a:lnSpc>
              <a:spcAft>
                <a:spcPts val="600"/>
              </a:spcAft>
            </a:pPr>
            <a:r>
              <a:rPr lang="en-US" altLang="zh-TW"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Driving Growth in 3 Fast-Growing Verticals (Automotive, Warehouse Logistics and Healthcare) </a:t>
            </a:r>
            <a:endParaRPr lang="en-US"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endParaRPr>
          </a:p>
        </p:txBody>
      </p:sp>
      <p:sp>
        <p:nvSpPr>
          <p:cNvPr id="16" name="Rectangle 15">
            <a:extLst>
              <a:ext uri="{FF2B5EF4-FFF2-40B4-BE49-F238E27FC236}">
                <a16:creationId xmlns:a16="http://schemas.microsoft.com/office/drawing/2014/main" id="{0C47F52E-3137-B649-A6C7-2D60406CD4F8}"/>
              </a:ext>
            </a:extLst>
          </p:cNvPr>
          <p:cNvSpPr/>
          <p:nvPr/>
        </p:nvSpPr>
        <p:spPr>
          <a:xfrm>
            <a:off x="6168469" y="3416250"/>
            <a:ext cx="2863930" cy="869277"/>
          </a:xfrm>
          <a:prstGeom prst="rect">
            <a:avLst/>
          </a:prstGeom>
        </p:spPr>
        <p:txBody>
          <a:bodyPr wrap="square">
            <a:spAutoFit/>
          </a:bodyPr>
          <a:lstStyle/>
          <a:p>
            <a:pPr algn="ctr">
              <a:lnSpc>
                <a:spcPts val="3080"/>
              </a:lnSpc>
              <a:spcAft>
                <a:spcPts val="600"/>
              </a:spcAft>
            </a:pPr>
            <a:r>
              <a:rPr lang="en-US" altLang="zh-TW"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Entering the Rugged Laptop Market</a:t>
            </a:r>
          </a:p>
        </p:txBody>
      </p:sp>
      <p:sp>
        <p:nvSpPr>
          <p:cNvPr id="17" name="Rectangle 16">
            <a:extLst>
              <a:ext uri="{FF2B5EF4-FFF2-40B4-BE49-F238E27FC236}">
                <a16:creationId xmlns:a16="http://schemas.microsoft.com/office/drawing/2014/main" id="{21C97410-FFFD-AA4F-8DCA-FC9FFED89743}"/>
              </a:ext>
            </a:extLst>
          </p:cNvPr>
          <p:cNvSpPr/>
          <p:nvPr/>
        </p:nvSpPr>
        <p:spPr>
          <a:xfrm>
            <a:off x="9324889" y="3441224"/>
            <a:ext cx="2523304" cy="1650837"/>
          </a:xfrm>
          <a:prstGeom prst="rect">
            <a:avLst/>
          </a:prstGeom>
        </p:spPr>
        <p:txBody>
          <a:bodyPr wrap="square">
            <a:spAutoFit/>
          </a:bodyPr>
          <a:lstStyle/>
          <a:p>
            <a:pPr algn="ctr">
              <a:lnSpc>
                <a:spcPts val="3080"/>
              </a:lnSpc>
              <a:spcAft>
                <a:spcPts val="600"/>
              </a:spcAft>
            </a:pPr>
            <a:r>
              <a:rPr lang="en-US" altLang="zh-CN"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Confident to Deliver Multi-Year Revenue Growth with Stable Profitability </a:t>
            </a:r>
          </a:p>
        </p:txBody>
      </p:sp>
      <p:cxnSp>
        <p:nvCxnSpPr>
          <p:cNvPr id="9" name="直線接點 8">
            <a:extLst>
              <a:ext uri="{FF2B5EF4-FFF2-40B4-BE49-F238E27FC236}">
                <a16:creationId xmlns:a16="http://schemas.microsoft.com/office/drawing/2014/main" id="{55F8A604-E6BB-4487-84DD-0AB4F101A04D}"/>
              </a:ext>
            </a:extLst>
          </p:cNvPr>
          <p:cNvCxnSpPr/>
          <p:nvPr/>
        </p:nvCxnSpPr>
        <p:spPr>
          <a:xfrm>
            <a:off x="239139" y="3158093"/>
            <a:ext cx="273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文字方塊 17">
            <a:extLst>
              <a:ext uri="{FF2B5EF4-FFF2-40B4-BE49-F238E27FC236}">
                <a16:creationId xmlns:a16="http://schemas.microsoft.com/office/drawing/2014/main" id="{54A0AB28-936E-43F3-A898-A928CE7F8642}"/>
              </a:ext>
            </a:extLst>
          </p:cNvPr>
          <p:cNvSpPr txBox="1"/>
          <p:nvPr/>
        </p:nvSpPr>
        <p:spPr>
          <a:xfrm>
            <a:off x="173494" y="2557612"/>
            <a:ext cx="2886691" cy="461665"/>
          </a:xfrm>
          <a:prstGeom prst="rect">
            <a:avLst/>
          </a:prstGeom>
          <a:noFill/>
        </p:spPr>
        <p:txBody>
          <a:bodyPr wrap="square" rtlCol="0">
            <a:spAutoFit/>
          </a:bodyPr>
          <a:lstStyle/>
          <a:p>
            <a:pPr algn="ctr"/>
            <a:r>
              <a:rPr lang="en-US" altLang="zh-TW" sz="2400" b="1" dirty="0">
                <a:solidFill>
                  <a:schemeClr val="bg1"/>
                </a:solidFill>
              </a:rPr>
              <a:t>Enterprise Mobility </a:t>
            </a:r>
            <a:endParaRPr lang="zh-TW" altLang="en-US" sz="2400" b="1" dirty="0">
              <a:solidFill>
                <a:schemeClr val="bg1"/>
              </a:solidFill>
            </a:endParaRPr>
          </a:p>
        </p:txBody>
      </p:sp>
      <p:cxnSp>
        <p:nvCxnSpPr>
          <p:cNvPr id="19" name="直線接點 18">
            <a:extLst>
              <a:ext uri="{FF2B5EF4-FFF2-40B4-BE49-F238E27FC236}">
                <a16:creationId xmlns:a16="http://schemas.microsoft.com/office/drawing/2014/main" id="{58777B59-73F0-4ADC-9419-EA254B1CB121}"/>
              </a:ext>
            </a:extLst>
          </p:cNvPr>
          <p:cNvCxnSpPr/>
          <p:nvPr/>
        </p:nvCxnSpPr>
        <p:spPr>
          <a:xfrm>
            <a:off x="3265353" y="3158093"/>
            <a:ext cx="273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文字方塊 19">
            <a:extLst>
              <a:ext uri="{FF2B5EF4-FFF2-40B4-BE49-F238E27FC236}">
                <a16:creationId xmlns:a16="http://schemas.microsoft.com/office/drawing/2014/main" id="{19C14A56-9DC5-4F11-A77E-F7B8F9179167}"/>
              </a:ext>
            </a:extLst>
          </p:cNvPr>
          <p:cNvSpPr txBox="1"/>
          <p:nvPr/>
        </p:nvSpPr>
        <p:spPr>
          <a:xfrm>
            <a:off x="3199708" y="2557612"/>
            <a:ext cx="2886691" cy="461665"/>
          </a:xfrm>
          <a:prstGeom prst="rect">
            <a:avLst/>
          </a:prstGeom>
          <a:noFill/>
        </p:spPr>
        <p:txBody>
          <a:bodyPr wrap="square" rtlCol="0">
            <a:spAutoFit/>
          </a:bodyPr>
          <a:lstStyle/>
          <a:p>
            <a:pPr algn="ctr"/>
            <a:r>
              <a:rPr lang="en-US" altLang="zh-TW" sz="2400" b="1" dirty="0">
                <a:solidFill>
                  <a:schemeClr val="bg1"/>
                </a:solidFill>
              </a:rPr>
              <a:t>Rugged Tablet</a:t>
            </a:r>
            <a:endParaRPr lang="zh-TW" altLang="en-US" sz="2400" b="1" dirty="0">
              <a:solidFill>
                <a:schemeClr val="bg1"/>
              </a:solidFill>
            </a:endParaRPr>
          </a:p>
        </p:txBody>
      </p:sp>
      <p:cxnSp>
        <p:nvCxnSpPr>
          <p:cNvPr id="21" name="直線接點 20">
            <a:extLst>
              <a:ext uri="{FF2B5EF4-FFF2-40B4-BE49-F238E27FC236}">
                <a16:creationId xmlns:a16="http://schemas.microsoft.com/office/drawing/2014/main" id="{5E9581F5-2C6E-4814-855E-B7598F3B720B}"/>
              </a:ext>
            </a:extLst>
          </p:cNvPr>
          <p:cNvCxnSpPr/>
          <p:nvPr/>
        </p:nvCxnSpPr>
        <p:spPr>
          <a:xfrm>
            <a:off x="6234114" y="3158093"/>
            <a:ext cx="273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文字方塊 21">
            <a:extLst>
              <a:ext uri="{FF2B5EF4-FFF2-40B4-BE49-F238E27FC236}">
                <a16:creationId xmlns:a16="http://schemas.microsoft.com/office/drawing/2014/main" id="{6A57F53F-E72C-431E-9D08-5AE0660E18FA}"/>
              </a:ext>
            </a:extLst>
          </p:cNvPr>
          <p:cNvSpPr txBox="1"/>
          <p:nvPr/>
        </p:nvSpPr>
        <p:spPr>
          <a:xfrm>
            <a:off x="6168469" y="2557612"/>
            <a:ext cx="2886691" cy="461665"/>
          </a:xfrm>
          <a:prstGeom prst="rect">
            <a:avLst/>
          </a:prstGeom>
          <a:noFill/>
        </p:spPr>
        <p:txBody>
          <a:bodyPr wrap="square" rtlCol="0">
            <a:spAutoFit/>
          </a:bodyPr>
          <a:lstStyle/>
          <a:p>
            <a:pPr algn="ctr"/>
            <a:r>
              <a:rPr lang="en-US" altLang="zh-TW" sz="2400" b="1" dirty="0">
                <a:solidFill>
                  <a:schemeClr val="bg1"/>
                </a:solidFill>
              </a:rPr>
              <a:t>New Product Line</a:t>
            </a:r>
            <a:endParaRPr lang="zh-TW" altLang="en-US" sz="2400" b="1" dirty="0">
              <a:solidFill>
                <a:schemeClr val="bg1"/>
              </a:solidFill>
            </a:endParaRPr>
          </a:p>
        </p:txBody>
      </p:sp>
      <p:cxnSp>
        <p:nvCxnSpPr>
          <p:cNvPr id="23" name="直線接點 22">
            <a:extLst>
              <a:ext uri="{FF2B5EF4-FFF2-40B4-BE49-F238E27FC236}">
                <a16:creationId xmlns:a16="http://schemas.microsoft.com/office/drawing/2014/main" id="{5F1F89CF-E6F8-4010-9788-CD1340A50558}"/>
              </a:ext>
            </a:extLst>
          </p:cNvPr>
          <p:cNvCxnSpPr/>
          <p:nvPr/>
        </p:nvCxnSpPr>
        <p:spPr>
          <a:xfrm>
            <a:off x="9220221" y="3160400"/>
            <a:ext cx="273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文字方塊 23">
            <a:extLst>
              <a:ext uri="{FF2B5EF4-FFF2-40B4-BE49-F238E27FC236}">
                <a16:creationId xmlns:a16="http://schemas.microsoft.com/office/drawing/2014/main" id="{5093A223-20C8-498D-845E-9493BA0E014F}"/>
              </a:ext>
            </a:extLst>
          </p:cNvPr>
          <p:cNvSpPr txBox="1"/>
          <p:nvPr/>
        </p:nvSpPr>
        <p:spPr>
          <a:xfrm>
            <a:off x="9154576" y="2559919"/>
            <a:ext cx="2886691" cy="461665"/>
          </a:xfrm>
          <a:prstGeom prst="rect">
            <a:avLst/>
          </a:prstGeom>
          <a:noFill/>
        </p:spPr>
        <p:txBody>
          <a:bodyPr wrap="square" rtlCol="0">
            <a:spAutoFit/>
          </a:bodyPr>
          <a:lstStyle/>
          <a:p>
            <a:pPr algn="ctr"/>
            <a:r>
              <a:rPr lang="en-US" altLang="zh-TW" sz="2400" b="1" dirty="0">
                <a:solidFill>
                  <a:schemeClr val="bg1"/>
                </a:solidFill>
              </a:rPr>
              <a:t>Outlook</a:t>
            </a:r>
            <a:endParaRPr lang="zh-TW" altLang="en-US" sz="2400" b="1" dirty="0">
              <a:solidFill>
                <a:schemeClr val="bg1"/>
              </a:solidFill>
            </a:endParaRPr>
          </a:p>
        </p:txBody>
      </p:sp>
    </p:spTree>
    <p:extLst>
      <p:ext uri="{BB962C8B-B14F-4D97-AF65-F5344CB8AC3E}">
        <p14:creationId xmlns:p14="http://schemas.microsoft.com/office/powerpoint/2010/main" val="1673396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a:extLst>
              <a:ext uri="{FF2B5EF4-FFF2-40B4-BE49-F238E27FC236}">
                <a16:creationId xmlns:a16="http://schemas.microsoft.com/office/drawing/2014/main" id="{2922FFD5-46E8-BC4F-9EFA-B9C75867EA60}"/>
              </a:ext>
            </a:extLst>
          </p:cNvPr>
          <p:cNvGraphicFramePr>
            <a:graphicFrameLocks noGrp="1"/>
          </p:cNvGraphicFramePr>
          <p:nvPr/>
        </p:nvGraphicFramePr>
        <p:xfrm>
          <a:off x="894933" y="1283560"/>
          <a:ext cx="10402133" cy="3073287"/>
        </p:xfrm>
        <a:graphic>
          <a:graphicData uri="http://schemas.openxmlformats.org/drawingml/2006/table">
            <a:tbl>
              <a:tblPr/>
              <a:tblGrid>
                <a:gridCol w="2590937">
                  <a:extLst>
                    <a:ext uri="{9D8B030D-6E8A-4147-A177-3AD203B41FA5}">
                      <a16:colId xmlns:a16="http://schemas.microsoft.com/office/drawing/2014/main" val="3833058056"/>
                    </a:ext>
                  </a:extLst>
                </a:gridCol>
                <a:gridCol w="1554562">
                  <a:extLst>
                    <a:ext uri="{9D8B030D-6E8A-4147-A177-3AD203B41FA5}">
                      <a16:colId xmlns:a16="http://schemas.microsoft.com/office/drawing/2014/main" val="4013445845"/>
                    </a:ext>
                  </a:extLst>
                </a:gridCol>
                <a:gridCol w="1496986">
                  <a:extLst>
                    <a:ext uri="{9D8B030D-6E8A-4147-A177-3AD203B41FA5}">
                      <a16:colId xmlns:a16="http://schemas.microsoft.com/office/drawing/2014/main" val="3870081983"/>
                    </a:ext>
                  </a:extLst>
                </a:gridCol>
                <a:gridCol w="1516178">
                  <a:extLst>
                    <a:ext uri="{9D8B030D-6E8A-4147-A177-3AD203B41FA5}">
                      <a16:colId xmlns:a16="http://schemas.microsoft.com/office/drawing/2014/main" val="675522990"/>
                    </a:ext>
                  </a:extLst>
                </a:gridCol>
                <a:gridCol w="1612139">
                  <a:extLst>
                    <a:ext uri="{9D8B030D-6E8A-4147-A177-3AD203B41FA5}">
                      <a16:colId xmlns:a16="http://schemas.microsoft.com/office/drawing/2014/main" val="1717371502"/>
                    </a:ext>
                  </a:extLst>
                </a:gridCol>
                <a:gridCol w="1631331">
                  <a:extLst>
                    <a:ext uri="{9D8B030D-6E8A-4147-A177-3AD203B41FA5}">
                      <a16:colId xmlns:a16="http://schemas.microsoft.com/office/drawing/2014/main" val="3650816177"/>
                    </a:ext>
                  </a:extLst>
                </a:gridCol>
              </a:tblGrid>
              <a:tr h="380986">
                <a:tc>
                  <a:txBody>
                    <a:bodyPr/>
                    <a:lstStyle/>
                    <a:p>
                      <a:pPr marL="0" algn="l" defTabSz="914400" rtl="0" eaLnBrk="1" fontAlgn="ctr" latinLnBrk="0" hangingPunct="1"/>
                      <a:r>
                        <a:rPr lang="en" altLang="zh-TW" sz="1600" b="1" i="0" u="none" strike="noStrike" kern="1200" dirty="0">
                          <a:solidFill>
                            <a:srgbClr val="FFFFFF"/>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cs typeface="+mn-cs"/>
                        </a:rPr>
                        <a:t>NT$ million</a:t>
                      </a:r>
                    </a:p>
                  </a:txBody>
                  <a:tcPr marL="72000" marR="72000" marT="0" marB="0" anchor="ctr">
                    <a:lnL>
                      <a:noFill/>
                    </a:lnL>
                    <a:lnR w="12700" cap="flat" cmpd="sng" algn="ctr">
                      <a:solidFill>
                        <a:srgbClr val="FFFFFF"/>
                      </a:solidFill>
                      <a:prstDash val="solid"/>
                      <a:round/>
                      <a:headEnd type="none" w="med" len="med"/>
                      <a:tailEnd type="none" w="med" len="med"/>
                    </a:lnR>
                    <a:lnT>
                      <a:noFill/>
                    </a:lnT>
                    <a:lnB>
                      <a:noFill/>
                    </a:lnB>
                    <a:solidFill>
                      <a:srgbClr val="921F1B"/>
                    </a:solidFill>
                  </a:tcPr>
                </a:tc>
                <a:tc>
                  <a:txBody>
                    <a:bodyPr/>
                    <a:lstStyle/>
                    <a:p>
                      <a:pPr algn="r" rtl="0" fontAlgn="ctr"/>
                      <a:r>
                        <a:rPr lang="en-US" sz="1800" b="1" i="0" u="none" strike="noStrike" dirty="0">
                          <a:solidFill>
                            <a:srgbClr val="FFFFFF"/>
                          </a:solidFill>
                          <a:effectLst/>
                          <a:latin typeface="Calibri" panose="020F0502020204030204" pitchFamily="34" charset="0"/>
                        </a:rPr>
                        <a:t>2016</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921F1B"/>
                    </a:solidFill>
                  </a:tcPr>
                </a:tc>
                <a:tc>
                  <a:txBody>
                    <a:bodyPr/>
                    <a:lstStyle/>
                    <a:p>
                      <a:pPr algn="r" rtl="0" fontAlgn="ctr"/>
                      <a:r>
                        <a:rPr lang="en-US" sz="1800" b="1" i="0" u="none" strike="noStrike" dirty="0">
                          <a:solidFill>
                            <a:srgbClr val="FFFFFF"/>
                          </a:solidFill>
                          <a:effectLst/>
                          <a:latin typeface="Calibri" panose="020F0502020204030204" pitchFamily="34" charset="0"/>
                        </a:rPr>
                        <a:t>2017</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921F1B"/>
                    </a:solidFill>
                  </a:tcPr>
                </a:tc>
                <a:tc>
                  <a:txBody>
                    <a:bodyPr/>
                    <a:lstStyle/>
                    <a:p>
                      <a:pPr algn="r" rtl="0" fontAlgn="ctr"/>
                      <a:r>
                        <a:rPr lang="en-US" sz="1800" b="1" i="0" u="none" strike="noStrike">
                          <a:solidFill>
                            <a:srgbClr val="FFFFFF"/>
                          </a:solidFill>
                          <a:effectLst/>
                          <a:latin typeface="Calibri" panose="020F0502020204030204" pitchFamily="34" charset="0"/>
                        </a:rPr>
                        <a:t>2018</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921F1B"/>
                    </a:solidFill>
                  </a:tcPr>
                </a:tc>
                <a:tc>
                  <a:txBody>
                    <a:bodyPr/>
                    <a:lstStyle/>
                    <a:p>
                      <a:pPr algn="r" rtl="0" fontAlgn="ctr"/>
                      <a:r>
                        <a:rPr lang="en-US" sz="1800" b="1" i="0" u="none" strike="noStrike">
                          <a:solidFill>
                            <a:srgbClr val="FFFFFF"/>
                          </a:solidFill>
                          <a:effectLst/>
                          <a:latin typeface="Calibri" panose="020F0502020204030204" pitchFamily="34" charset="0"/>
                        </a:rPr>
                        <a:t>2019</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921F1B"/>
                    </a:solidFill>
                  </a:tcPr>
                </a:tc>
                <a:tc>
                  <a:txBody>
                    <a:bodyPr/>
                    <a:lstStyle/>
                    <a:p>
                      <a:pPr algn="r" rtl="0" fontAlgn="ctr"/>
                      <a:r>
                        <a:rPr lang="en-US" sz="1800" b="1" i="0" u="none" strike="noStrike">
                          <a:solidFill>
                            <a:srgbClr val="FFFFFF"/>
                          </a:solidFill>
                          <a:effectLst/>
                          <a:latin typeface="Calibri" panose="020F0502020204030204" pitchFamily="34" charset="0"/>
                        </a:rPr>
                        <a:t>2020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921F1B"/>
                    </a:solidFill>
                  </a:tcPr>
                </a:tc>
                <a:extLst>
                  <a:ext uri="{0D108BD9-81ED-4DB2-BD59-A6C34878D82A}">
                    <a16:rowId xmlns:a16="http://schemas.microsoft.com/office/drawing/2014/main" val="4195693310"/>
                  </a:ext>
                </a:extLst>
              </a:tr>
              <a:tr h="380986">
                <a:tc>
                  <a:txBody>
                    <a:bodyPr/>
                    <a:lstStyle/>
                    <a:p>
                      <a:pPr algn="l" rtl="0" fontAlgn="ctr"/>
                      <a:r>
                        <a:rPr lang="en" sz="1800" b="1" i="0" u="none" strike="noStrike" dirty="0">
                          <a:solidFill>
                            <a:srgbClr val="000000"/>
                          </a:solidFill>
                          <a:effectLst/>
                          <a:latin typeface="Calibri" panose="020F0502020204030204" pitchFamily="34" charset="0"/>
                          <a:ea typeface="新細明體" panose="02020500000000000000" pitchFamily="18" charset="-120"/>
                        </a:rPr>
                        <a:t>Net profit</a:t>
                      </a:r>
                    </a:p>
                  </a:txBody>
                  <a:tcPr marL="72000" marR="72000" marT="0" marB="0" anchor="ctr">
                    <a:lnL>
                      <a:noFill/>
                    </a:lnL>
                    <a:lnR w="12700" cap="flat" cmpd="sng" algn="ctr">
                      <a:solidFill>
                        <a:srgbClr val="FFFFFF"/>
                      </a:solidFill>
                      <a:prstDash val="solid"/>
                      <a:round/>
                      <a:headEnd type="none" w="med" len="med"/>
                      <a:tailEnd type="none" w="med" len="med"/>
                    </a:lnR>
                    <a:lnT>
                      <a:noFill/>
                    </a:lnT>
                    <a:lnB>
                      <a:noFill/>
                    </a:lnB>
                  </a:tcPr>
                </a:tc>
                <a:tc>
                  <a:txBody>
                    <a:bodyPr/>
                    <a:lstStyle/>
                    <a:p>
                      <a:pPr algn="r" rtl="0" fontAlgn="ctr"/>
                      <a:r>
                        <a:rPr lang="en-US" sz="1800" b="0" i="0" u="none" strike="noStrike">
                          <a:solidFill>
                            <a:srgbClr val="000000"/>
                          </a:solidFill>
                          <a:effectLst/>
                          <a:latin typeface="Calibri" panose="020F0502020204030204" pitchFamily="34" charset="0"/>
                        </a:rPr>
                        <a:t>184</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rtl="0" fontAlgn="ctr"/>
                      <a:r>
                        <a:rPr lang="en-US" sz="1800" b="0" i="0" u="none" strike="noStrike" dirty="0">
                          <a:solidFill>
                            <a:srgbClr val="000000"/>
                          </a:solidFill>
                          <a:effectLst/>
                          <a:latin typeface="Calibri" panose="020F0502020204030204" pitchFamily="34" charset="0"/>
                        </a:rPr>
                        <a:t>134</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rtl="0" fontAlgn="ctr"/>
                      <a:r>
                        <a:rPr lang="en-US" sz="1800" b="0" i="0" u="none" strike="noStrike">
                          <a:solidFill>
                            <a:srgbClr val="000000"/>
                          </a:solidFill>
                          <a:effectLst/>
                          <a:latin typeface="Calibri" panose="020F0502020204030204" pitchFamily="34" charset="0"/>
                        </a:rPr>
                        <a:t>205</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rtl="0" fontAlgn="ctr"/>
                      <a:r>
                        <a:rPr lang="en-US" sz="1800" b="0" i="0" u="none" strike="noStrike">
                          <a:solidFill>
                            <a:srgbClr val="000000"/>
                          </a:solidFill>
                          <a:effectLst/>
                          <a:latin typeface="Calibri" panose="020F0502020204030204" pitchFamily="34" charset="0"/>
                        </a:rPr>
                        <a:t>241</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rtl="0" fontAlgn="ctr"/>
                      <a:r>
                        <a:rPr lang="en-US" sz="1800" b="0" i="0" u="none" strike="noStrike">
                          <a:solidFill>
                            <a:srgbClr val="000000"/>
                          </a:solidFill>
                          <a:effectLst/>
                          <a:latin typeface="Calibri" panose="020F0502020204030204" pitchFamily="34" charset="0"/>
                        </a:rPr>
                        <a:t>256</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extLst>
                  <a:ext uri="{0D108BD9-81ED-4DB2-BD59-A6C34878D82A}">
                    <a16:rowId xmlns:a16="http://schemas.microsoft.com/office/drawing/2014/main" val="3577690119"/>
                  </a:ext>
                </a:extLst>
              </a:tr>
              <a:tr h="380986">
                <a:tc>
                  <a:txBody>
                    <a:bodyPr/>
                    <a:lstStyle/>
                    <a:p>
                      <a:pPr algn="l" rtl="0" fontAlgn="ctr"/>
                      <a:r>
                        <a:rPr lang="en" sz="1800" b="1" i="0" u="none" strike="noStrike" dirty="0">
                          <a:solidFill>
                            <a:srgbClr val="000000"/>
                          </a:solidFill>
                          <a:effectLst/>
                          <a:latin typeface="Calibri" panose="020F0502020204030204" pitchFamily="34" charset="0"/>
                          <a:ea typeface="新細明體" panose="02020500000000000000" pitchFamily="18" charset="-120"/>
                        </a:rPr>
                        <a:t>Dividend Paid</a:t>
                      </a:r>
                    </a:p>
                  </a:txBody>
                  <a:tcPr marL="72000" marR="72000" marT="0" marB="0" anchor="ctr">
                    <a:lnL>
                      <a:noFill/>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a:solidFill>
                            <a:srgbClr val="000000"/>
                          </a:solidFill>
                          <a:effectLst/>
                          <a:latin typeface="Calibri" panose="020F0502020204030204" pitchFamily="34" charset="0"/>
                        </a:rPr>
                        <a:t>181</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a:solidFill>
                            <a:srgbClr val="000000"/>
                          </a:solidFill>
                          <a:effectLst/>
                          <a:latin typeface="Calibri" panose="020F0502020204030204" pitchFamily="34" charset="0"/>
                        </a:rPr>
                        <a:t>180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a:solidFill>
                            <a:srgbClr val="000000"/>
                          </a:solidFill>
                          <a:effectLst/>
                          <a:latin typeface="Calibri" panose="020F0502020204030204" pitchFamily="34" charset="0"/>
                        </a:rPr>
                        <a:t>188</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a:solidFill>
                            <a:srgbClr val="000000"/>
                          </a:solidFill>
                          <a:effectLst/>
                          <a:latin typeface="Calibri" panose="020F0502020204030204" pitchFamily="34" charset="0"/>
                        </a:rPr>
                        <a:t>217</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290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4221753376"/>
                  </a:ext>
                </a:extLst>
              </a:tr>
              <a:tr h="380986">
                <a:tc>
                  <a:txBody>
                    <a:bodyPr/>
                    <a:lstStyle/>
                    <a:p>
                      <a:pPr algn="l" rtl="0" fontAlgn="ctr"/>
                      <a:r>
                        <a:rPr lang="en" sz="1800" b="1" i="0" u="none" strike="noStrike">
                          <a:solidFill>
                            <a:srgbClr val="000000"/>
                          </a:solidFill>
                          <a:effectLst/>
                          <a:latin typeface="Calibri" panose="020F0502020204030204" pitchFamily="34" charset="0"/>
                          <a:ea typeface="新細明體" panose="02020500000000000000" pitchFamily="18" charset="-120"/>
                        </a:rPr>
                        <a:t>DPS (NT$)</a:t>
                      </a:r>
                    </a:p>
                  </a:txBody>
                  <a:tcPr marL="72000" marR="72000" marT="0" marB="0" anchor="ctr">
                    <a:lnL>
                      <a:noFill/>
                    </a:lnL>
                    <a:lnR w="12700" cap="flat" cmpd="sng" algn="ctr">
                      <a:solidFill>
                        <a:srgbClr val="FFFFFF"/>
                      </a:solidFill>
                      <a:prstDash val="solid"/>
                      <a:round/>
                      <a:headEnd type="none" w="med" len="med"/>
                      <a:tailEnd type="none" w="med" len="med"/>
                    </a:lnR>
                    <a:lnT>
                      <a:noFill/>
                    </a:lnT>
                    <a:lnB>
                      <a:noFill/>
                    </a:lnB>
                  </a:tcPr>
                </a:tc>
                <a:tc>
                  <a:txBody>
                    <a:bodyPr/>
                    <a:lstStyle/>
                    <a:p>
                      <a:pPr algn="r" rtl="0" fontAlgn="ctr"/>
                      <a:r>
                        <a:rPr lang="en-US" sz="1800" b="0" i="0" u="none" strike="noStrike">
                          <a:solidFill>
                            <a:srgbClr val="000000"/>
                          </a:solidFill>
                          <a:effectLst/>
                          <a:latin typeface="Calibri" panose="020F0502020204030204" pitchFamily="34" charset="0"/>
                        </a:rPr>
                        <a:t>3.0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rtl="0" fontAlgn="ctr"/>
                      <a:r>
                        <a:rPr lang="en-US" sz="1800" b="0" i="0" u="none" strike="noStrike">
                          <a:solidFill>
                            <a:srgbClr val="000000"/>
                          </a:solidFill>
                          <a:effectLst/>
                          <a:latin typeface="Calibri" panose="020F0502020204030204" pitchFamily="34" charset="0"/>
                        </a:rPr>
                        <a:t>2.5</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rtl="0" fontAlgn="ctr"/>
                      <a:r>
                        <a:rPr lang="en-US" sz="1800" b="0" i="0" u="none" strike="noStrike">
                          <a:solidFill>
                            <a:srgbClr val="000000"/>
                          </a:solidFill>
                          <a:effectLst/>
                          <a:latin typeface="Calibri" panose="020F0502020204030204" pitchFamily="34" charset="0"/>
                        </a:rPr>
                        <a:t>2.6</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rtl="0" fontAlgn="ctr"/>
                      <a:r>
                        <a:rPr lang="en-US" sz="1800" b="0" i="0" u="none" strike="noStrike">
                          <a:solidFill>
                            <a:srgbClr val="000000"/>
                          </a:solidFill>
                          <a:effectLst/>
                          <a:latin typeface="Calibri" panose="020F0502020204030204" pitchFamily="34" charset="0"/>
                        </a:rPr>
                        <a:t>3.0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rtl="0" fontAlgn="ctr"/>
                      <a:r>
                        <a:rPr lang="en-US" sz="1800" b="0" i="0" u="none" strike="noStrike" dirty="0">
                          <a:solidFill>
                            <a:srgbClr val="000000"/>
                          </a:solidFill>
                          <a:effectLst/>
                          <a:latin typeface="Calibri" panose="020F0502020204030204" pitchFamily="34" charset="0"/>
                        </a:rPr>
                        <a:t>4.0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2507083891"/>
                  </a:ext>
                </a:extLst>
              </a:tr>
              <a:tr h="380986">
                <a:tc>
                  <a:txBody>
                    <a:bodyPr/>
                    <a:lstStyle/>
                    <a:p>
                      <a:pPr algn="l" rtl="0" fontAlgn="ctr"/>
                      <a:r>
                        <a:rPr lang="en" sz="1800" b="1" i="0" u="none" strike="noStrike" dirty="0">
                          <a:solidFill>
                            <a:srgbClr val="000000"/>
                          </a:solidFill>
                          <a:effectLst/>
                          <a:latin typeface="Calibri" panose="020F0502020204030204" pitchFamily="34" charset="0"/>
                          <a:ea typeface="新細明體" panose="02020500000000000000" pitchFamily="18" charset="-120"/>
                        </a:rPr>
                        <a:t>Payout ratio (%)</a:t>
                      </a:r>
                    </a:p>
                  </a:txBody>
                  <a:tcPr marL="72000" marR="72000" marT="0" marB="0" anchor="ctr">
                    <a:lnL>
                      <a:noFill/>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a:solidFill>
                            <a:srgbClr val="000000"/>
                          </a:solidFill>
                          <a:effectLst/>
                          <a:latin typeface="Calibri" panose="020F0502020204030204" pitchFamily="34" charset="0"/>
                        </a:rPr>
                        <a:t>98%</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134%</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a:solidFill>
                            <a:srgbClr val="000000"/>
                          </a:solidFill>
                          <a:effectLst/>
                          <a:latin typeface="Calibri" panose="020F0502020204030204" pitchFamily="34" charset="0"/>
                        </a:rPr>
                        <a:t>92%</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a:solidFill>
                            <a:srgbClr val="000000"/>
                          </a:solidFill>
                          <a:effectLst/>
                          <a:latin typeface="Calibri" panose="020F0502020204030204" pitchFamily="34" charset="0"/>
                        </a:rPr>
                        <a:t>90%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113%</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3633486316"/>
                  </a:ext>
                </a:extLst>
              </a:tr>
              <a:tr h="380986">
                <a:tc>
                  <a:txBody>
                    <a:bodyPr/>
                    <a:lstStyle/>
                    <a:p>
                      <a:pPr algn="l" rtl="0" fontAlgn="ctr"/>
                      <a:r>
                        <a:rPr lang="en" sz="1800" b="1" i="0" u="none" strike="noStrike" dirty="0">
                          <a:solidFill>
                            <a:srgbClr val="000000"/>
                          </a:solidFill>
                          <a:effectLst/>
                          <a:latin typeface="Calibri" panose="020F0502020204030204" pitchFamily="34" charset="0"/>
                          <a:ea typeface="新細明體" panose="02020500000000000000" pitchFamily="18" charset="-120"/>
                        </a:rPr>
                        <a:t>Dividend yield (%)</a:t>
                      </a:r>
                    </a:p>
                  </a:txBody>
                  <a:tcPr marL="72000" marR="72000" marT="0" marB="0" anchor="ctr">
                    <a:lnL>
                      <a:noFill/>
                    </a:lnL>
                    <a:lnR w="12700" cap="flat" cmpd="sng" algn="ctr">
                      <a:solidFill>
                        <a:srgbClr val="FFFFFF"/>
                      </a:solidFill>
                      <a:prstDash val="solid"/>
                      <a:round/>
                      <a:headEnd type="none" w="med" len="med"/>
                      <a:tailEnd type="none" w="med" len="med"/>
                    </a:lnR>
                    <a:lnT>
                      <a:noFill/>
                    </a:lnT>
                    <a:lnB>
                      <a:noFill/>
                    </a:lnB>
                  </a:tcPr>
                </a:tc>
                <a:tc>
                  <a:txBody>
                    <a:bodyPr/>
                    <a:lstStyle/>
                    <a:p>
                      <a:pPr algn="r" rtl="0" fontAlgn="b"/>
                      <a:r>
                        <a:rPr lang="en-US" sz="1800" b="0" i="0" u="none" strike="noStrike">
                          <a:solidFill>
                            <a:srgbClr val="000000"/>
                          </a:solidFill>
                          <a:effectLst/>
                          <a:latin typeface="Calibri" panose="020F0502020204030204" pitchFamily="34" charset="0"/>
                        </a:rPr>
                        <a:t>4.9%</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rtl="0" fontAlgn="b"/>
                      <a:r>
                        <a:rPr lang="en-US" sz="1800" b="0" i="0" u="none" strike="noStrike">
                          <a:solidFill>
                            <a:srgbClr val="000000"/>
                          </a:solidFill>
                          <a:effectLst/>
                          <a:latin typeface="Calibri" panose="020F0502020204030204" pitchFamily="34" charset="0"/>
                        </a:rPr>
                        <a:t>4.4%</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rtl="0" fontAlgn="b"/>
                      <a:r>
                        <a:rPr lang="en-US" sz="1800" b="0" i="0" u="none" strike="noStrike">
                          <a:solidFill>
                            <a:srgbClr val="000000"/>
                          </a:solidFill>
                          <a:effectLst/>
                          <a:latin typeface="Calibri" panose="020F0502020204030204" pitchFamily="34" charset="0"/>
                        </a:rPr>
                        <a:t>4.7%</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rtl="0" fontAlgn="b"/>
                      <a:r>
                        <a:rPr lang="en-US" sz="1800" b="0" i="0" u="none" strike="noStrike">
                          <a:solidFill>
                            <a:srgbClr val="000000"/>
                          </a:solidFill>
                          <a:effectLst/>
                          <a:latin typeface="Calibri" panose="020F0502020204030204" pitchFamily="34" charset="0"/>
                        </a:rPr>
                        <a:t>4.9%</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rtl="0" fontAlgn="b"/>
                      <a:r>
                        <a:rPr lang="en-US" sz="1800" b="0" i="0" u="none" strike="noStrike" dirty="0">
                          <a:solidFill>
                            <a:schemeClr val="tx1"/>
                          </a:solidFill>
                          <a:effectLst/>
                          <a:latin typeface="Calibri" panose="020F0502020204030204" pitchFamily="34" charset="0"/>
                        </a:rPr>
                        <a:t>5.1%</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extLst>
                  <a:ext uri="{0D108BD9-81ED-4DB2-BD59-A6C34878D82A}">
                    <a16:rowId xmlns:a16="http://schemas.microsoft.com/office/drawing/2014/main" val="3510322926"/>
                  </a:ext>
                </a:extLst>
              </a:tr>
              <a:tr h="380986">
                <a:tc>
                  <a:txBody>
                    <a:bodyPr/>
                    <a:lstStyle/>
                    <a:p>
                      <a:pPr algn="l" rtl="0" fontAlgn="ctr"/>
                      <a:r>
                        <a:rPr lang="en" sz="1800" b="1" i="0" u="none" strike="noStrike">
                          <a:solidFill>
                            <a:srgbClr val="000000"/>
                          </a:solidFill>
                          <a:effectLst/>
                          <a:latin typeface="Calibri" panose="020F0502020204030204" pitchFamily="34" charset="0"/>
                          <a:ea typeface="新細明體" panose="02020500000000000000" pitchFamily="18" charset="-120"/>
                        </a:rPr>
                        <a:t>Capex</a:t>
                      </a:r>
                    </a:p>
                  </a:txBody>
                  <a:tcPr marL="72000" marR="72000" marT="0" marB="0" anchor="ctr">
                    <a:lnL>
                      <a:noFill/>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a:solidFill>
                            <a:srgbClr val="000000"/>
                          </a:solidFill>
                          <a:effectLst/>
                          <a:latin typeface="Calibri" panose="020F0502020204030204" pitchFamily="34" charset="0"/>
                        </a:rPr>
                        <a:t>49</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a:solidFill>
                            <a:srgbClr val="000000"/>
                          </a:solidFill>
                          <a:effectLst/>
                          <a:latin typeface="Calibri" panose="020F0502020204030204" pitchFamily="34" charset="0"/>
                        </a:rPr>
                        <a:t>18</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a:solidFill>
                            <a:srgbClr val="000000"/>
                          </a:solidFill>
                          <a:effectLst/>
                          <a:latin typeface="Calibri" panose="020F0502020204030204" pitchFamily="34" charset="0"/>
                        </a:rPr>
                        <a:t>12</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a:solidFill>
                            <a:srgbClr val="000000"/>
                          </a:solidFill>
                          <a:effectLst/>
                          <a:latin typeface="Calibri" panose="020F0502020204030204" pitchFamily="34" charset="0"/>
                        </a:rPr>
                        <a:t>488</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a:solidFill>
                            <a:srgbClr val="000000"/>
                          </a:solidFill>
                          <a:effectLst/>
                          <a:latin typeface="Calibri" panose="020F0502020204030204" pitchFamily="34" charset="0"/>
                        </a:rPr>
                        <a:t>30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2689746781"/>
                  </a:ext>
                </a:extLst>
              </a:tr>
              <a:tr h="406385">
                <a:tc>
                  <a:txBody>
                    <a:bodyPr/>
                    <a:lstStyle/>
                    <a:p>
                      <a:pPr algn="l" rtl="0" fontAlgn="ctr"/>
                      <a:r>
                        <a:rPr lang="en" sz="1800" b="1" i="0" u="none" strike="noStrike" dirty="0">
                          <a:solidFill>
                            <a:srgbClr val="000000"/>
                          </a:solidFill>
                          <a:effectLst/>
                          <a:latin typeface="Calibri" panose="020F0502020204030204" pitchFamily="34" charset="0"/>
                          <a:ea typeface="新細明體" panose="02020500000000000000" pitchFamily="18" charset="-120"/>
                        </a:rPr>
                        <a:t>Capex/Sales (%)</a:t>
                      </a:r>
                    </a:p>
                  </a:txBody>
                  <a:tcPr marL="72000" marR="72000" marT="0" marB="0" anchor="ctr">
                    <a:lnL>
                      <a:noFill/>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sz="1800" b="0" i="0" u="none" strike="noStrike">
                          <a:solidFill>
                            <a:srgbClr val="000000"/>
                          </a:solidFill>
                          <a:effectLst/>
                          <a:latin typeface="Calibri" panose="020F0502020204030204" pitchFamily="34" charset="0"/>
                        </a:rPr>
                        <a:t>3.6%</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sz="1800" b="0" i="0" u="none" strike="noStrike">
                          <a:solidFill>
                            <a:srgbClr val="000000"/>
                          </a:solidFill>
                          <a:effectLst/>
                          <a:latin typeface="Calibri" panose="020F0502020204030204" pitchFamily="34" charset="0"/>
                        </a:rPr>
                        <a:t>1.3%</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sz="1800" b="0" i="0" u="none" strike="noStrike">
                          <a:solidFill>
                            <a:srgbClr val="000000"/>
                          </a:solidFill>
                          <a:effectLst/>
                          <a:latin typeface="Calibri" panose="020F0502020204030204" pitchFamily="34" charset="0"/>
                        </a:rPr>
                        <a:t>0.8%</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sz="1800" b="0" i="0" u="none" strike="noStrike">
                          <a:solidFill>
                            <a:srgbClr val="000000"/>
                          </a:solidFill>
                          <a:effectLst/>
                          <a:latin typeface="Calibri" panose="020F0502020204030204" pitchFamily="34" charset="0"/>
                        </a:rPr>
                        <a:t>29.3%</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sz="1800" b="0" i="0" u="none" strike="noStrike" dirty="0">
                          <a:solidFill>
                            <a:srgbClr val="000000"/>
                          </a:solidFill>
                          <a:effectLst/>
                          <a:latin typeface="Calibri" panose="020F0502020204030204" pitchFamily="34" charset="0"/>
                        </a:rPr>
                        <a:t>1.6%</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7070988"/>
                  </a:ext>
                </a:extLst>
              </a:tr>
            </a:tbl>
          </a:graphicData>
        </a:graphic>
      </p:graphicFrame>
      <p:sp>
        <p:nvSpPr>
          <p:cNvPr id="6" name="文字方塊 5">
            <a:extLst>
              <a:ext uri="{FF2B5EF4-FFF2-40B4-BE49-F238E27FC236}">
                <a16:creationId xmlns:a16="http://schemas.microsoft.com/office/drawing/2014/main" id="{4CECA467-57B5-4941-B3F4-A1EC8BDF52F0}"/>
              </a:ext>
            </a:extLst>
          </p:cNvPr>
          <p:cNvSpPr txBox="1"/>
          <p:nvPr/>
        </p:nvSpPr>
        <p:spPr>
          <a:xfrm>
            <a:off x="894933" y="4504765"/>
            <a:ext cx="10402133" cy="338554"/>
          </a:xfrm>
          <a:prstGeom prst="rect">
            <a:avLst/>
          </a:prstGeom>
          <a:noFill/>
        </p:spPr>
        <p:txBody>
          <a:bodyPr wrap="square" rtlCol="0">
            <a:spAutoFit/>
          </a:bodyPr>
          <a:lstStyle/>
          <a:p>
            <a:r>
              <a:rPr kumimoji="1" lang="en-US" altLang="zh-TW" sz="1600" dirty="0"/>
              <a:t>Note: 2016-2020 </a:t>
            </a:r>
            <a:r>
              <a:rPr kumimoji="1" lang="en" altLang="zh-TW" sz="1600" dirty="0"/>
              <a:t>Y</a:t>
            </a:r>
            <a:r>
              <a:rPr lang="en" altLang="zh-TW" sz="1600" dirty="0"/>
              <a:t>ield calculated using market cap on the day prior to ex-dividend date.</a:t>
            </a:r>
            <a:endParaRPr kumimoji="1" lang="zh-TW" altLang="en-US" sz="1600" dirty="0">
              <a:highlight>
                <a:srgbClr val="FFFF00"/>
              </a:highlight>
            </a:endParaRPr>
          </a:p>
        </p:txBody>
      </p:sp>
      <p:cxnSp>
        <p:nvCxnSpPr>
          <p:cNvPr id="12" name="直線接點 11">
            <a:extLst>
              <a:ext uri="{FF2B5EF4-FFF2-40B4-BE49-F238E27FC236}">
                <a16:creationId xmlns:a16="http://schemas.microsoft.com/office/drawing/2014/main" id="{AAD1ED28-505B-8A40-AB8A-1D96F3E7BBB1}"/>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3" name="標題 1">
            <a:extLst>
              <a:ext uri="{FF2B5EF4-FFF2-40B4-BE49-F238E27FC236}">
                <a16:creationId xmlns:a16="http://schemas.microsoft.com/office/drawing/2014/main" id="{F06E9FBF-2002-B347-951A-77FF9505E1BB}"/>
              </a:ext>
            </a:extLst>
          </p:cNvPr>
          <p:cNvSpPr txBox="1">
            <a:spLocks/>
          </p:cNvSpPr>
          <p:nvPr/>
        </p:nvSpPr>
        <p:spPr>
          <a:xfrm>
            <a:off x="273645" y="418286"/>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en-US" altLang="zh-TW" sz="3200" b="1" dirty="0">
                <a:latin typeface="Calibri" panose="020F0502020204030204" pitchFamily="34" charset="0"/>
                <a:ea typeface="STFangsong" panose="02010600040101010101" pitchFamily="2" charset="-122"/>
                <a:cs typeface="Calibri" panose="020F0502020204030204" pitchFamily="34" charset="0"/>
              </a:rPr>
              <a:t>Dividend Payout &amp; Capex</a:t>
            </a:r>
            <a:endParaRPr kumimoji="1" lang="zh-TW" altLang="en-US" sz="3200" b="1" dirty="0">
              <a:latin typeface="Calibri" panose="020F0502020204030204" pitchFamily="34" charset="0"/>
              <a:ea typeface="STFangsong" panose="02010600040101010101" pitchFamily="2" charset="-122"/>
              <a:cs typeface="Calibri" panose="020F0502020204030204" pitchFamily="34" charset="0"/>
            </a:endParaRPr>
          </a:p>
        </p:txBody>
      </p:sp>
      <p:sp>
        <p:nvSpPr>
          <p:cNvPr id="2" name="Slide Number Placeholder 3">
            <a:extLst>
              <a:ext uri="{FF2B5EF4-FFF2-40B4-BE49-F238E27FC236}">
                <a16:creationId xmlns:a16="http://schemas.microsoft.com/office/drawing/2014/main" id="{1344E5B6-20C8-4F51-8E77-8F3DD2AD63C6}"/>
              </a:ext>
            </a:extLst>
          </p:cNvPr>
          <p:cNvSpPr txBox="1">
            <a:spLocks/>
          </p:cNvSpPr>
          <p:nvPr/>
        </p:nvSpPr>
        <p:spPr bwMode="auto">
          <a:xfrm>
            <a:off x="9348444" y="6484315"/>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30</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sp>
        <p:nvSpPr>
          <p:cNvPr id="7" name="Rectangle 6">
            <a:extLst>
              <a:ext uri="{FF2B5EF4-FFF2-40B4-BE49-F238E27FC236}">
                <a16:creationId xmlns:a16="http://schemas.microsoft.com/office/drawing/2014/main" id="{79A6FA62-2302-47DC-BCD0-8D09E7FD2164}"/>
              </a:ext>
            </a:extLst>
          </p:cNvPr>
          <p:cNvSpPr/>
          <p:nvPr/>
        </p:nvSpPr>
        <p:spPr>
          <a:xfrm>
            <a:off x="829619" y="2451848"/>
            <a:ext cx="10548130" cy="36512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56372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F1A58FD7-5AAD-4808-BFDE-E7F5DC84725C}"/>
              </a:ext>
            </a:extLst>
          </p:cNvPr>
          <p:cNvSpPr>
            <a:spLocks noGrp="1"/>
          </p:cNvSpPr>
          <p:nvPr>
            <p:ph idx="1"/>
          </p:nvPr>
        </p:nvSpPr>
        <p:spPr>
          <a:xfrm>
            <a:off x="273645" y="1195594"/>
            <a:ext cx="11301984" cy="4351338"/>
          </a:xfrm>
        </p:spPr>
        <p:txBody>
          <a:bodyPr>
            <a:normAutofit/>
          </a:bodyPr>
          <a:lstStyle/>
          <a:p>
            <a:pPr marL="0" indent="0" algn="just">
              <a:buNone/>
            </a:pPr>
            <a:r>
              <a:rPr lang="en-US" sz="1800" dirty="0"/>
              <a:t>The following presentation contains projections and statements related to future business performance developments involving Winmate Inc. that may be seen as forward-looking statements. Actual events and results may differ materially from what is projected in the forward-looking statements and are subject to several risks and uncertainties what are beyond Winmate's control. </a:t>
            </a:r>
          </a:p>
          <a:p>
            <a:pPr marL="0" indent="0" algn="just">
              <a:buNone/>
            </a:pPr>
            <a:r>
              <a:rPr lang="en-US" sz="1800" dirty="0"/>
              <a:t>The forward-looking statements in this report reflect the views of Winmate as of the date they are made. Winmate Inc. does not intend, nor are obligated to revise or update these forward-looking statements in light of new events or information.</a:t>
            </a:r>
          </a:p>
          <a:p>
            <a:pPr marL="0" indent="0" algn="just">
              <a:buNone/>
            </a:pPr>
            <a:endParaRPr lang="en-US" sz="1200" dirty="0"/>
          </a:p>
        </p:txBody>
      </p:sp>
      <p:cxnSp>
        <p:nvCxnSpPr>
          <p:cNvPr id="9" name="直線接點 8">
            <a:extLst>
              <a:ext uri="{FF2B5EF4-FFF2-40B4-BE49-F238E27FC236}">
                <a16:creationId xmlns:a16="http://schemas.microsoft.com/office/drawing/2014/main" id="{46B0BE63-656E-894D-96FE-AF50A767729C}"/>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0" name="標題 1">
            <a:extLst>
              <a:ext uri="{FF2B5EF4-FFF2-40B4-BE49-F238E27FC236}">
                <a16:creationId xmlns:a16="http://schemas.microsoft.com/office/drawing/2014/main" id="{F09ADAE3-309F-6145-B593-5FF220195916}"/>
              </a:ext>
            </a:extLst>
          </p:cNvPr>
          <p:cNvSpPr txBox="1">
            <a:spLocks/>
          </p:cNvSpPr>
          <p:nvPr/>
        </p:nvSpPr>
        <p:spPr>
          <a:xfrm>
            <a:off x="273645" y="418286"/>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en-US" altLang="zh-TW" sz="3200" b="1" dirty="0">
                <a:latin typeface="Calibri" panose="020F0502020204030204" pitchFamily="34" charset="0"/>
                <a:ea typeface="STFangsong" panose="02010600040101010101" pitchFamily="2" charset="-122"/>
                <a:cs typeface="Calibri" panose="020F0502020204030204" pitchFamily="34" charset="0"/>
              </a:rPr>
              <a:t>Safe Harbor Statement</a:t>
            </a:r>
            <a:endParaRPr kumimoji="1" lang="zh-TW" altLang="en-US" sz="3200" b="1" dirty="0">
              <a:latin typeface="Calibri" panose="020F0502020204030204" pitchFamily="34" charset="0"/>
              <a:ea typeface="STFangsong" panose="02010600040101010101" pitchFamily="2" charset="-122"/>
              <a:cs typeface="Calibri" panose="020F0502020204030204" pitchFamily="34" charset="0"/>
            </a:endParaRPr>
          </a:p>
        </p:txBody>
      </p:sp>
      <p:sp>
        <p:nvSpPr>
          <p:cNvPr id="2" name="Slide Number Placeholder 3">
            <a:extLst>
              <a:ext uri="{FF2B5EF4-FFF2-40B4-BE49-F238E27FC236}">
                <a16:creationId xmlns:a16="http://schemas.microsoft.com/office/drawing/2014/main" id="{A903D5F0-C785-48C3-BB49-E87DBFE038A3}"/>
              </a:ext>
            </a:extLst>
          </p:cNvPr>
          <p:cNvSpPr txBox="1">
            <a:spLocks/>
          </p:cNvSpPr>
          <p:nvPr/>
        </p:nvSpPr>
        <p:spPr bwMode="auto">
          <a:xfrm>
            <a:off x="9348444" y="6484315"/>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31</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7211772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3" descr="D:\甲方\ppt\工作\视频素材\视频素材\商务合作\15.jpeg15">
            <a:extLst>
              <a:ext uri="{FF2B5EF4-FFF2-40B4-BE49-F238E27FC236}">
                <a16:creationId xmlns:a16="http://schemas.microsoft.com/office/drawing/2014/main" id="{DD4FD9DB-D5CB-A44B-82C4-B7EAFB99FA0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矩形 12">
            <a:extLst>
              <a:ext uri="{FF2B5EF4-FFF2-40B4-BE49-F238E27FC236}">
                <a16:creationId xmlns:a16="http://schemas.microsoft.com/office/drawing/2014/main" id="{FEEC1621-2666-8E47-928D-140847DAE669}"/>
              </a:ext>
            </a:extLst>
          </p:cNvPr>
          <p:cNvSpPr/>
          <p:nvPr/>
        </p:nvSpPr>
        <p:spPr>
          <a:xfrm>
            <a:off x="-1" y="0"/>
            <a:ext cx="12192000" cy="6858000"/>
          </a:xfrm>
          <a:prstGeom prst="rect">
            <a:avLst/>
          </a:prstGeom>
          <a:solidFill>
            <a:schemeClr val="tx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6" name="文字方塊 5">
            <a:extLst>
              <a:ext uri="{FF2B5EF4-FFF2-40B4-BE49-F238E27FC236}">
                <a16:creationId xmlns:a16="http://schemas.microsoft.com/office/drawing/2014/main" id="{FB5B0AA0-DE6B-D044-A03E-B21001B0BDA9}"/>
              </a:ext>
            </a:extLst>
          </p:cNvPr>
          <p:cNvSpPr txBox="1"/>
          <p:nvPr/>
        </p:nvSpPr>
        <p:spPr>
          <a:xfrm>
            <a:off x="1030528" y="5518151"/>
            <a:ext cx="3892061" cy="1015663"/>
          </a:xfrm>
          <a:prstGeom prst="rect">
            <a:avLst/>
          </a:prstGeom>
          <a:noFill/>
        </p:spPr>
        <p:txBody>
          <a:bodyPr wrap="square" rtlCol="0">
            <a:spAutoFit/>
          </a:bodyPr>
          <a:lstStyle/>
          <a:p>
            <a:pPr algn="dist"/>
            <a:r>
              <a:rPr kumimoji="1" lang="en-US" altLang="zh-TW" sz="6000" b="1" dirty="0">
                <a:solidFill>
                  <a:schemeClr val="bg1"/>
                </a:solidFill>
              </a:rPr>
              <a:t>AGENDA</a:t>
            </a:r>
            <a:endParaRPr kumimoji="1" lang="zh-TW" altLang="en-US" sz="6000" b="1" dirty="0">
              <a:solidFill>
                <a:schemeClr val="bg1"/>
              </a:solidFill>
            </a:endParaRPr>
          </a:p>
        </p:txBody>
      </p:sp>
      <p:sp>
        <p:nvSpPr>
          <p:cNvPr id="17" name="矩形 16">
            <a:extLst>
              <a:ext uri="{FF2B5EF4-FFF2-40B4-BE49-F238E27FC236}">
                <a16:creationId xmlns:a16="http://schemas.microsoft.com/office/drawing/2014/main" id="{D73326CC-4855-C547-86E3-69C8A1079C67}"/>
              </a:ext>
            </a:extLst>
          </p:cNvPr>
          <p:cNvSpPr/>
          <p:nvPr/>
        </p:nvSpPr>
        <p:spPr>
          <a:xfrm>
            <a:off x="5272084" y="4741864"/>
            <a:ext cx="71437" cy="1641475"/>
          </a:xfrm>
          <a:prstGeom prst="rect">
            <a:avLst/>
          </a:prstGeom>
          <a:solidFill>
            <a:srgbClr val="C00000"/>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2" name="矩形 21">
            <a:extLst>
              <a:ext uri="{FF2B5EF4-FFF2-40B4-BE49-F238E27FC236}">
                <a16:creationId xmlns:a16="http://schemas.microsoft.com/office/drawing/2014/main" id="{B3E0D39B-0027-2349-B9E7-101C0E67C4CA}"/>
              </a:ext>
            </a:extLst>
          </p:cNvPr>
          <p:cNvSpPr/>
          <p:nvPr/>
        </p:nvSpPr>
        <p:spPr>
          <a:xfrm>
            <a:off x="608009" y="5518151"/>
            <a:ext cx="73025" cy="865188"/>
          </a:xfrm>
          <a:prstGeom prst="rect">
            <a:avLst/>
          </a:prstGeom>
          <a:solidFill>
            <a:srgbClr val="C00000"/>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4" name="文字方塊 13">
            <a:extLst>
              <a:ext uri="{FF2B5EF4-FFF2-40B4-BE49-F238E27FC236}">
                <a16:creationId xmlns:a16="http://schemas.microsoft.com/office/drawing/2014/main" id="{099D0D2F-9701-1D49-ABC9-ACAC74893960}"/>
              </a:ext>
            </a:extLst>
          </p:cNvPr>
          <p:cNvSpPr txBox="1"/>
          <p:nvPr/>
        </p:nvSpPr>
        <p:spPr>
          <a:xfrm>
            <a:off x="6891884" y="101597"/>
            <a:ext cx="10769600" cy="6536269"/>
          </a:xfrm>
          <a:prstGeom prst="rect">
            <a:avLst/>
          </a:prstGeom>
          <a:noFill/>
        </p:spPr>
        <p:txBody>
          <a:bodyPr wrap="square" rtlCol="0">
            <a:noAutofit/>
          </a:bodyPr>
          <a:lstStyle/>
          <a:p>
            <a:pPr>
              <a:lnSpc>
                <a:spcPct val="250000"/>
              </a:lnSpc>
            </a:pPr>
            <a:r>
              <a:rPr lang="en-US" sz="2800" b="1" dirty="0">
                <a:solidFill>
                  <a:schemeClr val="bg1"/>
                </a:solidFill>
              </a:rPr>
              <a:t>Key concept: Enterprise Mobility</a:t>
            </a:r>
          </a:p>
          <a:p>
            <a:pPr>
              <a:lnSpc>
                <a:spcPct val="250000"/>
              </a:lnSpc>
            </a:pPr>
            <a:r>
              <a:rPr lang="en-US" sz="2800" b="1" dirty="0">
                <a:solidFill>
                  <a:schemeClr val="bg1"/>
                </a:solidFill>
              </a:rPr>
              <a:t>Industry Outlook</a:t>
            </a:r>
          </a:p>
          <a:p>
            <a:pPr>
              <a:lnSpc>
                <a:spcPct val="250000"/>
              </a:lnSpc>
            </a:pPr>
            <a:r>
              <a:rPr lang="en-US" sz="2800" b="1" dirty="0">
                <a:solidFill>
                  <a:schemeClr val="bg1"/>
                </a:solidFill>
              </a:rPr>
              <a:t>Who we are &amp; What we do</a:t>
            </a:r>
          </a:p>
          <a:p>
            <a:pPr>
              <a:lnSpc>
                <a:spcPct val="250000"/>
              </a:lnSpc>
            </a:pPr>
            <a:r>
              <a:rPr lang="en-US" sz="2800" b="1" dirty="0">
                <a:solidFill>
                  <a:schemeClr val="bg1"/>
                </a:solidFill>
              </a:rPr>
              <a:t>Growth Strategy</a:t>
            </a:r>
          </a:p>
          <a:p>
            <a:pPr>
              <a:lnSpc>
                <a:spcPct val="250000"/>
              </a:lnSpc>
            </a:pPr>
            <a:r>
              <a:rPr lang="en-US" sz="2800" b="1" dirty="0">
                <a:solidFill>
                  <a:schemeClr val="bg1"/>
                </a:solidFill>
              </a:rPr>
              <a:t>Commitment to Sustainability</a:t>
            </a:r>
          </a:p>
          <a:p>
            <a:pPr>
              <a:lnSpc>
                <a:spcPct val="250000"/>
              </a:lnSpc>
            </a:pPr>
            <a:r>
              <a:rPr lang="en-US" sz="2800" b="1" dirty="0">
                <a:solidFill>
                  <a:schemeClr val="bg1"/>
                </a:solidFill>
              </a:rPr>
              <a:t>Financial Performance</a:t>
            </a:r>
          </a:p>
          <a:p>
            <a:pPr>
              <a:lnSpc>
                <a:spcPct val="250000"/>
              </a:lnSpc>
            </a:pPr>
            <a:endParaRPr lang="en-US" sz="2800" b="1" dirty="0">
              <a:solidFill>
                <a:schemeClr val="bg1"/>
              </a:solidFill>
            </a:endParaRPr>
          </a:p>
        </p:txBody>
      </p:sp>
      <p:sp>
        <p:nvSpPr>
          <p:cNvPr id="23" name="任意多边形 16">
            <a:extLst>
              <a:ext uri="{FF2B5EF4-FFF2-40B4-BE49-F238E27FC236}">
                <a16:creationId xmlns:a16="http://schemas.microsoft.com/office/drawing/2014/main" id="{C477C049-345A-F045-BB05-D329BE10EB05}"/>
              </a:ext>
            </a:extLst>
          </p:cNvPr>
          <p:cNvSpPr>
            <a:spLocks noChangeAspect="1"/>
          </p:cNvSpPr>
          <p:nvPr/>
        </p:nvSpPr>
        <p:spPr>
          <a:xfrm>
            <a:off x="6096379" y="1624531"/>
            <a:ext cx="479414" cy="468000"/>
          </a:xfrm>
          <a:custGeom>
            <a:avLst/>
            <a:gdLst>
              <a:gd name="connsiteX0" fmla="*/ 3767944 w 4447469"/>
              <a:gd name="connsiteY0" fmla="*/ 676597 h 4326925"/>
              <a:gd name="connsiteX1" fmla="*/ 720511 w 4447469"/>
              <a:gd name="connsiteY1" fmla="*/ 2247891 h 4326925"/>
              <a:gd name="connsiteX2" fmla="*/ 2077102 w 4447469"/>
              <a:gd name="connsiteY2" fmla="*/ 2247891 h 4326925"/>
              <a:gd name="connsiteX3" fmla="*/ 2077102 w 4447469"/>
              <a:gd name="connsiteY3" fmla="*/ 2356224 h 4326925"/>
              <a:gd name="connsiteX4" fmla="*/ 2090753 w 4447469"/>
              <a:gd name="connsiteY4" fmla="*/ 2356224 h 4326925"/>
              <a:gd name="connsiteX5" fmla="*/ 2090753 w 4447469"/>
              <a:gd name="connsiteY5" fmla="*/ 3675247 h 4326925"/>
              <a:gd name="connsiteX6" fmla="*/ 4447469 w 4447469"/>
              <a:gd name="connsiteY6" fmla="*/ 0 h 4326925"/>
              <a:gd name="connsiteX7" fmla="*/ 4110337 w 4447469"/>
              <a:gd name="connsiteY7" fmla="*/ 649743 h 4326925"/>
              <a:gd name="connsiteX8" fmla="*/ 4112328 w 4447469"/>
              <a:gd name="connsiteY8" fmla="*/ 650857 h 4326925"/>
              <a:gd name="connsiteX9" fmla="*/ 4076792 w 4447469"/>
              <a:gd name="connsiteY9" fmla="*/ 714393 h 4326925"/>
              <a:gd name="connsiteX10" fmla="*/ 3988907 w 4447469"/>
              <a:gd name="connsiteY10" fmla="*/ 883769 h 4326925"/>
              <a:gd name="connsiteX11" fmla="*/ 3984514 w 4447469"/>
              <a:gd name="connsiteY11" fmla="*/ 879375 h 4326925"/>
              <a:gd name="connsiteX12" fmla="*/ 2056247 w 4447469"/>
              <a:gd name="connsiteY12" fmla="*/ 4326925 h 4326925"/>
              <a:gd name="connsiteX13" fmla="*/ 1815388 w 4447469"/>
              <a:gd name="connsiteY13" fmla="*/ 4192208 h 4326925"/>
              <a:gd name="connsiteX14" fmla="*/ 1802753 w 4447469"/>
              <a:gd name="connsiteY14" fmla="*/ 4192208 h 4326925"/>
              <a:gd name="connsiteX15" fmla="*/ 1802753 w 4447469"/>
              <a:gd name="connsiteY15" fmla="*/ 2535891 h 4326925"/>
              <a:gd name="connsiteX16" fmla="*/ 161952 w 4447469"/>
              <a:gd name="connsiteY16" fmla="*/ 2535891 h 4326925"/>
              <a:gd name="connsiteX17" fmla="*/ 131984 w 4447469"/>
              <a:gd name="connsiteY17" fmla="*/ 2551343 h 4326925"/>
              <a:gd name="connsiteX18" fmla="*/ 0 w 4447469"/>
              <a:gd name="connsiteY18" fmla="*/ 2295366 h 4326925"/>
              <a:gd name="connsiteX19" fmla="*/ 3743658 w 4447469"/>
              <a:gd name="connsiteY19" fmla="*/ 365089 h 4326925"/>
              <a:gd name="connsiteX20" fmla="*/ 3743697 w 4447469"/>
              <a:gd name="connsiteY20" fmla="*/ 365166 h 4326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447469" h="4326925">
                <a:moveTo>
                  <a:pt x="3767944" y="676597"/>
                </a:moveTo>
                <a:lnTo>
                  <a:pt x="720511" y="2247891"/>
                </a:lnTo>
                <a:lnTo>
                  <a:pt x="2077102" y="2247891"/>
                </a:lnTo>
                <a:lnTo>
                  <a:pt x="2077102" y="2356224"/>
                </a:lnTo>
                <a:lnTo>
                  <a:pt x="2090753" y="2356224"/>
                </a:lnTo>
                <a:lnTo>
                  <a:pt x="2090753" y="3675247"/>
                </a:lnTo>
                <a:close/>
                <a:moveTo>
                  <a:pt x="4447469" y="0"/>
                </a:moveTo>
                <a:lnTo>
                  <a:pt x="4110337" y="649743"/>
                </a:lnTo>
                <a:lnTo>
                  <a:pt x="4112328" y="650857"/>
                </a:lnTo>
                <a:lnTo>
                  <a:pt x="4076792" y="714393"/>
                </a:lnTo>
                <a:lnTo>
                  <a:pt x="3988907" y="883769"/>
                </a:lnTo>
                <a:lnTo>
                  <a:pt x="3984514" y="879375"/>
                </a:lnTo>
                <a:lnTo>
                  <a:pt x="2056247" y="4326925"/>
                </a:lnTo>
                <a:lnTo>
                  <a:pt x="1815388" y="4192208"/>
                </a:lnTo>
                <a:lnTo>
                  <a:pt x="1802753" y="4192208"/>
                </a:lnTo>
                <a:lnTo>
                  <a:pt x="1802753" y="2535891"/>
                </a:lnTo>
                <a:lnTo>
                  <a:pt x="161952" y="2535891"/>
                </a:lnTo>
                <a:lnTo>
                  <a:pt x="131984" y="2551343"/>
                </a:lnTo>
                <a:lnTo>
                  <a:pt x="0" y="2295366"/>
                </a:lnTo>
                <a:lnTo>
                  <a:pt x="3743658" y="365089"/>
                </a:lnTo>
                <a:lnTo>
                  <a:pt x="3743697" y="36516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chemeClr val="bg1"/>
              </a:solidFill>
            </a:endParaRPr>
          </a:p>
        </p:txBody>
      </p:sp>
      <p:sp>
        <p:nvSpPr>
          <p:cNvPr id="24" name="任意多边形 17">
            <a:extLst>
              <a:ext uri="{FF2B5EF4-FFF2-40B4-BE49-F238E27FC236}">
                <a16:creationId xmlns:a16="http://schemas.microsoft.com/office/drawing/2014/main" id="{159B6C5F-518A-3943-9ECC-96B176164C72}"/>
              </a:ext>
            </a:extLst>
          </p:cNvPr>
          <p:cNvSpPr>
            <a:spLocks noChangeAspect="1"/>
          </p:cNvSpPr>
          <p:nvPr/>
        </p:nvSpPr>
        <p:spPr>
          <a:xfrm>
            <a:off x="6146521" y="464414"/>
            <a:ext cx="432000" cy="612000"/>
          </a:xfrm>
          <a:custGeom>
            <a:avLst/>
            <a:gdLst>
              <a:gd name="connsiteX0" fmla="*/ 677901 w 2374831"/>
              <a:gd name="connsiteY0" fmla="*/ 3412116 h 3819479"/>
              <a:gd name="connsiteX1" fmla="*/ 1644059 w 2374831"/>
              <a:gd name="connsiteY1" fmla="*/ 3412116 h 3819479"/>
              <a:gd name="connsiteX2" fmla="*/ 1644059 w 2374831"/>
              <a:gd name="connsiteY2" fmla="*/ 3636403 h 3819479"/>
              <a:gd name="connsiteX3" fmla="*/ 1452135 w 2374831"/>
              <a:gd name="connsiteY3" fmla="*/ 3636403 h 3819479"/>
              <a:gd name="connsiteX4" fmla="*/ 1406366 w 2374831"/>
              <a:gd name="connsiteY4" fmla="*/ 3819479 h 3819479"/>
              <a:gd name="connsiteX5" fmla="*/ 904644 w 2374831"/>
              <a:gd name="connsiteY5" fmla="*/ 3819479 h 3819479"/>
              <a:gd name="connsiteX6" fmla="*/ 858875 w 2374831"/>
              <a:gd name="connsiteY6" fmla="*/ 3636403 h 3819479"/>
              <a:gd name="connsiteX7" fmla="*/ 677901 w 2374831"/>
              <a:gd name="connsiteY7" fmla="*/ 3636403 h 3819479"/>
              <a:gd name="connsiteX8" fmla="*/ 1210563 w 2374831"/>
              <a:gd name="connsiteY8" fmla="*/ 214813 h 3819479"/>
              <a:gd name="connsiteX9" fmla="*/ 234135 w 2374831"/>
              <a:gd name="connsiteY9" fmla="*/ 1200968 h 3819479"/>
              <a:gd name="connsiteX10" fmla="*/ 530439 w 2374831"/>
              <a:gd name="connsiteY10" fmla="*/ 2356594 h 3819479"/>
              <a:gd name="connsiteX11" fmla="*/ 629422 w 2374831"/>
              <a:gd name="connsiteY11" fmla="*/ 2455121 h 3819479"/>
              <a:gd name="connsiteX12" fmla="*/ 632955 w 2374831"/>
              <a:gd name="connsiteY12" fmla="*/ 2454082 h 3819479"/>
              <a:gd name="connsiteX13" fmla="*/ 634850 w 2374831"/>
              <a:gd name="connsiteY13" fmla="*/ 2460524 h 3819479"/>
              <a:gd name="connsiteX14" fmla="*/ 645415 w 2374831"/>
              <a:gd name="connsiteY14" fmla="*/ 2471041 h 3819479"/>
              <a:gd name="connsiteX15" fmla="*/ 640611 w 2374831"/>
              <a:gd name="connsiteY15" fmla="*/ 2480115 h 3819479"/>
              <a:gd name="connsiteX16" fmla="*/ 825141 w 2374831"/>
              <a:gd name="connsiteY16" fmla="*/ 3107541 h 3819479"/>
              <a:gd name="connsiteX17" fmla="*/ 1520487 w 2374831"/>
              <a:gd name="connsiteY17" fmla="*/ 3107541 h 3819479"/>
              <a:gd name="connsiteX18" fmla="*/ 1697625 w 2374831"/>
              <a:gd name="connsiteY18" fmla="*/ 2505248 h 3819479"/>
              <a:gd name="connsiteX19" fmla="*/ 1694714 w 2374831"/>
              <a:gd name="connsiteY19" fmla="*/ 2499211 h 3819479"/>
              <a:gd name="connsiteX20" fmla="*/ 1701121 w 2374831"/>
              <a:gd name="connsiteY20" fmla="*/ 2493362 h 3819479"/>
              <a:gd name="connsiteX21" fmla="*/ 1703057 w 2374831"/>
              <a:gd name="connsiteY21" fmla="*/ 2486779 h 3819479"/>
              <a:gd name="connsiteX22" fmla="*/ 1707047 w 2374831"/>
              <a:gd name="connsiteY22" fmla="*/ 2487952 h 3819479"/>
              <a:gd name="connsiteX23" fmla="*/ 1814604 w 2374831"/>
              <a:gd name="connsiteY23" fmla="*/ 2389768 h 3819479"/>
              <a:gd name="connsiteX24" fmla="*/ 2146142 w 2374831"/>
              <a:gd name="connsiteY24" fmla="*/ 1237621 h 3819479"/>
              <a:gd name="connsiteX25" fmla="*/ 1210563 w 2374831"/>
              <a:gd name="connsiteY25" fmla="*/ 214813 h 3819479"/>
              <a:gd name="connsiteX26" fmla="*/ 1214591 w 2374831"/>
              <a:gd name="connsiteY26" fmla="*/ 383 h 3819479"/>
              <a:gd name="connsiteX27" fmla="*/ 2356115 w 2374831"/>
              <a:gd name="connsiteY27" fmla="*/ 1191705 h 3819479"/>
              <a:gd name="connsiteX28" fmla="*/ 1940101 w 2374831"/>
              <a:gd name="connsiteY28" fmla="*/ 2566662 h 3819479"/>
              <a:gd name="connsiteX29" fmla="*/ 1858280 w 2374831"/>
              <a:gd name="connsiteY29" fmla="*/ 2636176 h 3819479"/>
              <a:gd name="connsiteX30" fmla="*/ 1662374 w 2374831"/>
              <a:gd name="connsiteY30" fmla="*/ 3302282 h 3819479"/>
              <a:gd name="connsiteX31" fmla="*/ 1642818 w 2374831"/>
              <a:gd name="connsiteY31" fmla="*/ 3296530 h 3819479"/>
              <a:gd name="connsiteX32" fmla="*/ 1642365 w 2374831"/>
              <a:gd name="connsiteY32" fmla="*/ 3298341 h 3819479"/>
              <a:gd name="connsiteX33" fmla="*/ 668645 w 2374831"/>
              <a:gd name="connsiteY33" fmla="*/ 3298341 h 3819479"/>
              <a:gd name="connsiteX34" fmla="*/ 620945 w 2374831"/>
              <a:gd name="connsiteY34" fmla="*/ 3107541 h 3819479"/>
              <a:gd name="connsiteX35" fmla="*/ 625980 w 2374831"/>
              <a:gd name="connsiteY35" fmla="*/ 3107541 h 3819479"/>
              <a:gd name="connsiteX36" fmla="*/ 477257 w 2374831"/>
              <a:gd name="connsiteY36" fmla="*/ 2601865 h 3819479"/>
              <a:gd name="connsiteX37" fmla="*/ 398351 w 2374831"/>
              <a:gd name="connsiteY37" fmla="*/ 2528795 h 3819479"/>
              <a:gd name="connsiteX38" fmla="*/ 25870 w 2374831"/>
              <a:gd name="connsiteY38" fmla="*/ 1147159 h 3819479"/>
              <a:gd name="connsiteX39" fmla="*/ 1214591 w 2374831"/>
              <a:gd name="connsiteY39" fmla="*/ 383 h 3819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374831" h="3819479">
                <a:moveTo>
                  <a:pt x="677901" y="3412116"/>
                </a:moveTo>
                <a:lnTo>
                  <a:pt x="1644059" y="3412116"/>
                </a:lnTo>
                <a:lnTo>
                  <a:pt x="1644059" y="3636403"/>
                </a:lnTo>
                <a:lnTo>
                  <a:pt x="1452135" y="3636403"/>
                </a:lnTo>
                <a:lnTo>
                  <a:pt x="1406366" y="3819479"/>
                </a:lnTo>
                <a:lnTo>
                  <a:pt x="904644" y="3819479"/>
                </a:lnTo>
                <a:lnTo>
                  <a:pt x="858875" y="3636403"/>
                </a:lnTo>
                <a:lnTo>
                  <a:pt x="677901" y="3636403"/>
                </a:lnTo>
                <a:close/>
                <a:moveTo>
                  <a:pt x="1210563" y="214813"/>
                </a:moveTo>
                <a:cubicBezTo>
                  <a:pt x="739590" y="200611"/>
                  <a:pt x="328256" y="616042"/>
                  <a:pt x="234135" y="1200968"/>
                </a:cubicBezTo>
                <a:cubicBezTo>
                  <a:pt x="165163" y="1629602"/>
                  <a:pt x="280924" y="2067284"/>
                  <a:pt x="530439" y="2356594"/>
                </a:cubicBezTo>
                <a:lnTo>
                  <a:pt x="629422" y="2455121"/>
                </a:lnTo>
                <a:lnTo>
                  <a:pt x="632955" y="2454082"/>
                </a:lnTo>
                <a:lnTo>
                  <a:pt x="634850" y="2460524"/>
                </a:lnTo>
                <a:lnTo>
                  <a:pt x="645415" y="2471041"/>
                </a:lnTo>
                <a:lnTo>
                  <a:pt x="640611" y="2480115"/>
                </a:lnTo>
                <a:lnTo>
                  <a:pt x="825141" y="3107541"/>
                </a:lnTo>
                <a:lnTo>
                  <a:pt x="1520487" y="3107541"/>
                </a:lnTo>
                <a:lnTo>
                  <a:pt x="1697625" y="2505248"/>
                </a:lnTo>
                <a:lnTo>
                  <a:pt x="1694714" y="2499211"/>
                </a:lnTo>
                <a:lnTo>
                  <a:pt x="1701121" y="2493362"/>
                </a:lnTo>
                <a:lnTo>
                  <a:pt x="1703057" y="2486779"/>
                </a:lnTo>
                <a:lnTo>
                  <a:pt x="1707047" y="2487952"/>
                </a:lnTo>
                <a:lnTo>
                  <a:pt x="1814604" y="2389768"/>
                </a:lnTo>
                <a:cubicBezTo>
                  <a:pt x="2075917" y="2110708"/>
                  <a:pt x="2205489" y="1673395"/>
                  <a:pt x="2146142" y="1237621"/>
                </a:cubicBezTo>
                <a:cubicBezTo>
                  <a:pt x="2067107" y="657287"/>
                  <a:pt x="1675186" y="228824"/>
                  <a:pt x="1210563" y="214813"/>
                </a:cubicBezTo>
                <a:close/>
                <a:moveTo>
                  <a:pt x="1214591" y="383"/>
                </a:moveTo>
                <a:cubicBezTo>
                  <a:pt x="1779092" y="16134"/>
                  <a:pt x="2256408" y="514273"/>
                  <a:pt x="2356115" y="1191705"/>
                </a:cubicBezTo>
                <a:cubicBezTo>
                  <a:pt x="2432917" y="1713508"/>
                  <a:pt x="2269282" y="2238010"/>
                  <a:pt x="1940101" y="2566662"/>
                </a:cubicBezTo>
                <a:lnTo>
                  <a:pt x="1858280" y="2636176"/>
                </a:lnTo>
                <a:lnTo>
                  <a:pt x="1662374" y="3302282"/>
                </a:lnTo>
                <a:lnTo>
                  <a:pt x="1642818" y="3296530"/>
                </a:lnTo>
                <a:lnTo>
                  <a:pt x="1642365" y="3298341"/>
                </a:lnTo>
                <a:lnTo>
                  <a:pt x="668645" y="3298341"/>
                </a:lnTo>
                <a:lnTo>
                  <a:pt x="620945" y="3107541"/>
                </a:lnTo>
                <a:lnTo>
                  <a:pt x="625980" y="3107541"/>
                </a:lnTo>
                <a:lnTo>
                  <a:pt x="477257" y="2601865"/>
                </a:lnTo>
                <a:lnTo>
                  <a:pt x="398351" y="2528795"/>
                </a:lnTo>
                <a:cubicBezTo>
                  <a:pt x="83040" y="2187205"/>
                  <a:pt x="-63507" y="1661104"/>
                  <a:pt x="25870" y="1147159"/>
                </a:cubicBezTo>
                <a:cubicBezTo>
                  <a:pt x="144292" y="466195"/>
                  <a:pt x="643655" y="-15547"/>
                  <a:pt x="1214591" y="383"/>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chemeClr val="bg1"/>
              </a:solidFill>
            </a:endParaRPr>
          </a:p>
        </p:txBody>
      </p:sp>
      <p:sp>
        <p:nvSpPr>
          <p:cNvPr id="25" name="任意多边形 19">
            <a:extLst>
              <a:ext uri="{FF2B5EF4-FFF2-40B4-BE49-F238E27FC236}">
                <a16:creationId xmlns:a16="http://schemas.microsoft.com/office/drawing/2014/main" id="{A75BED35-5E06-8D4C-9C32-39E3BC6A049C}"/>
              </a:ext>
            </a:extLst>
          </p:cNvPr>
          <p:cNvSpPr>
            <a:spLocks noChangeAspect="1"/>
          </p:cNvSpPr>
          <p:nvPr/>
        </p:nvSpPr>
        <p:spPr>
          <a:xfrm>
            <a:off x="6133878" y="3717062"/>
            <a:ext cx="457286" cy="504000"/>
          </a:xfrm>
          <a:custGeom>
            <a:avLst/>
            <a:gdLst>
              <a:gd name="connsiteX0" fmla="*/ 1864628 w 4326339"/>
              <a:gd name="connsiteY0" fmla="*/ 3283995 h 4742597"/>
              <a:gd name="connsiteX1" fmla="*/ 1864628 w 4326339"/>
              <a:gd name="connsiteY1" fmla="*/ 4461109 h 4742597"/>
              <a:gd name="connsiteX2" fmla="*/ 2461711 w 4326339"/>
              <a:gd name="connsiteY2" fmla="*/ 4461109 h 4742597"/>
              <a:gd name="connsiteX3" fmla="*/ 2461711 w 4326339"/>
              <a:gd name="connsiteY3" fmla="*/ 3283995 h 4742597"/>
              <a:gd name="connsiteX4" fmla="*/ 1583140 w 4326339"/>
              <a:gd name="connsiteY4" fmla="*/ 3002507 h 4742597"/>
              <a:gd name="connsiteX5" fmla="*/ 2743199 w 4326339"/>
              <a:gd name="connsiteY5" fmla="*/ 3002507 h 4742597"/>
              <a:gd name="connsiteX6" fmla="*/ 2743199 w 4326339"/>
              <a:gd name="connsiteY6" fmla="*/ 4742597 h 4742597"/>
              <a:gd name="connsiteX7" fmla="*/ 1583140 w 4326339"/>
              <a:gd name="connsiteY7" fmla="*/ 4742597 h 4742597"/>
              <a:gd name="connsiteX8" fmla="*/ 281488 w 4326339"/>
              <a:gd name="connsiteY8" fmla="*/ 1850981 h 4742597"/>
              <a:gd name="connsiteX9" fmla="*/ 281488 w 4326339"/>
              <a:gd name="connsiteY9" fmla="*/ 4461109 h 4742597"/>
              <a:gd name="connsiteX10" fmla="*/ 878571 w 4326339"/>
              <a:gd name="connsiteY10" fmla="*/ 4461109 h 4742597"/>
              <a:gd name="connsiteX11" fmla="*/ 878571 w 4326339"/>
              <a:gd name="connsiteY11" fmla="*/ 1850981 h 4742597"/>
              <a:gd name="connsiteX12" fmla="*/ 0 w 4326339"/>
              <a:gd name="connsiteY12" fmla="*/ 1569493 h 4742597"/>
              <a:gd name="connsiteX13" fmla="*/ 1160059 w 4326339"/>
              <a:gd name="connsiteY13" fmla="*/ 1569493 h 4742597"/>
              <a:gd name="connsiteX14" fmla="*/ 1160059 w 4326339"/>
              <a:gd name="connsiteY14" fmla="*/ 4742597 h 4742597"/>
              <a:gd name="connsiteX15" fmla="*/ 0 w 4326339"/>
              <a:gd name="connsiteY15" fmla="*/ 4742597 h 4742597"/>
              <a:gd name="connsiteX16" fmla="*/ 3447768 w 4326339"/>
              <a:gd name="connsiteY16" fmla="*/ 281488 h 4742597"/>
              <a:gd name="connsiteX17" fmla="*/ 3447768 w 4326339"/>
              <a:gd name="connsiteY17" fmla="*/ 4461109 h 4742597"/>
              <a:gd name="connsiteX18" fmla="*/ 4044851 w 4326339"/>
              <a:gd name="connsiteY18" fmla="*/ 4461109 h 4742597"/>
              <a:gd name="connsiteX19" fmla="*/ 4044851 w 4326339"/>
              <a:gd name="connsiteY19" fmla="*/ 281488 h 4742597"/>
              <a:gd name="connsiteX20" fmla="*/ 3166280 w 4326339"/>
              <a:gd name="connsiteY20" fmla="*/ 0 h 4742597"/>
              <a:gd name="connsiteX21" fmla="*/ 4326339 w 4326339"/>
              <a:gd name="connsiteY21" fmla="*/ 0 h 4742597"/>
              <a:gd name="connsiteX22" fmla="*/ 4326339 w 4326339"/>
              <a:gd name="connsiteY22" fmla="*/ 4742597 h 4742597"/>
              <a:gd name="connsiteX23" fmla="*/ 3166280 w 4326339"/>
              <a:gd name="connsiteY23" fmla="*/ 4742597 h 474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326339" h="4742597">
                <a:moveTo>
                  <a:pt x="1864628" y="3283995"/>
                </a:moveTo>
                <a:lnTo>
                  <a:pt x="1864628" y="4461109"/>
                </a:lnTo>
                <a:lnTo>
                  <a:pt x="2461711" y="4461109"/>
                </a:lnTo>
                <a:lnTo>
                  <a:pt x="2461711" y="3283995"/>
                </a:lnTo>
                <a:close/>
                <a:moveTo>
                  <a:pt x="1583140" y="3002507"/>
                </a:moveTo>
                <a:lnTo>
                  <a:pt x="2743199" y="3002507"/>
                </a:lnTo>
                <a:lnTo>
                  <a:pt x="2743199" y="4742597"/>
                </a:lnTo>
                <a:lnTo>
                  <a:pt x="1583140" y="4742597"/>
                </a:lnTo>
                <a:close/>
                <a:moveTo>
                  <a:pt x="281488" y="1850981"/>
                </a:moveTo>
                <a:lnTo>
                  <a:pt x="281488" y="4461109"/>
                </a:lnTo>
                <a:lnTo>
                  <a:pt x="878571" y="4461109"/>
                </a:lnTo>
                <a:lnTo>
                  <a:pt x="878571" y="1850981"/>
                </a:lnTo>
                <a:close/>
                <a:moveTo>
                  <a:pt x="0" y="1569493"/>
                </a:moveTo>
                <a:lnTo>
                  <a:pt x="1160059" y="1569493"/>
                </a:lnTo>
                <a:lnTo>
                  <a:pt x="1160059" y="4742597"/>
                </a:lnTo>
                <a:lnTo>
                  <a:pt x="0" y="4742597"/>
                </a:lnTo>
                <a:close/>
                <a:moveTo>
                  <a:pt x="3447768" y="281488"/>
                </a:moveTo>
                <a:lnTo>
                  <a:pt x="3447768" y="4461109"/>
                </a:lnTo>
                <a:lnTo>
                  <a:pt x="4044851" y="4461109"/>
                </a:lnTo>
                <a:lnTo>
                  <a:pt x="4044851" y="281488"/>
                </a:lnTo>
                <a:close/>
                <a:moveTo>
                  <a:pt x="3166280" y="0"/>
                </a:moveTo>
                <a:lnTo>
                  <a:pt x="4326339" y="0"/>
                </a:lnTo>
                <a:lnTo>
                  <a:pt x="4326339" y="4742597"/>
                </a:lnTo>
                <a:lnTo>
                  <a:pt x="3166280" y="4742597"/>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solidFill>
                <a:schemeClr val="bg1"/>
              </a:solidFill>
            </a:endParaRPr>
          </a:p>
        </p:txBody>
      </p:sp>
      <p:pic>
        <p:nvPicPr>
          <p:cNvPr id="3" name="圖片 2">
            <a:extLst>
              <a:ext uri="{FF2B5EF4-FFF2-40B4-BE49-F238E27FC236}">
                <a16:creationId xmlns:a16="http://schemas.microsoft.com/office/drawing/2014/main" id="{FAF054F2-26A1-F243-9B34-96419C119B06}"/>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6095999" y="5834054"/>
            <a:ext cx="569668" cy="569668"/>
          </a:xfrm>
          <a:prstGeom prst="rect">
            <a:avLst/>
          </a:prstGeom>
        </p:spPr>
      </p:pic>
      <p:pic>
        <p:nvPicPr>
          <p:cNvPr id="8" name="Picture 7">
            <a:extLst>
              <a:ext uri="{FF2B5EF4-FFF2-40B4-BE49-F238E27FC236}">
                <a16:creationId xmlns:a16="http://schemas.microsoft.com/office/drawing/2014/main" id="{9507DBB1-912B-ED4A-8029-E1CD2C80912D}"/>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6047638" y="2663601"/>
            <a:ext cx="576896" cy="576896"/>
          </a:xfrm>
          <a:prstGeom prst="rect">
            <a:avLst/>
          </a:prstGeom>
        </p:spPr>
      </p:pic>
      <p:pic>
        <p:nvPicPr>
          <p:cNvPr id="11" name="Picture 10">
            <a:extLst>
              <a:ext uri="{FF2B5EF4-FFF2-40B4-BE49-F238E27FC236}">
                <a16:creationId xmlns:a16="http://schemas.microsoft.com/office/drawing/2014/main" id="{68BCEF4E-D471-904D-8FC1-335AC758198D}"/>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6069610" y="4845819"/>
            <a:ext cx="612000" cy="612000"/>
          </a:xfrm>
          <a:prstGeom prst="rect">
            <a:avLst/>
          </a:prstGeom>
        </p:spPr>
      </p:pic>
    </p:spTree>
    <p:extLst>
      <p:ext uri="{BB962C8B-B14F-4D97-AF65-F5344CB8AC3E}">
        <p14:creationId xmlns:p14="http://schemas.microsoft.com/office/powerpoint/2010/main" val="3570678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descr="\\192.168.100.107\美工資料\圖庫\●購買的圖庫\106923789_xl-M133.png">
            <a:extLst>
              <a:ext uri="{FF2B5EF4-FFF2-40B4-BE49-F238E27FC236}">
                <a16:creationId xmlns:a16="http://schemas.microsoft.com/office/drawing/2014/main" id="{E8493D2D-60C8-C84E-BB40-1775BDD488A2}"/>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32778" y="-26006"/>
            <a:ext cx="12291240" cy="6928299"/>
          </a:xfrm>
          <a:prstGeom prst="rect">
            <a:avLst/>
          </a:prstGeom>
          <a:noFill/>
          <a:extLst>
            <a:ext uri="{909E8E84-426E-40DD-AFC4-6F175D3DCCD1}">
              <a14:hiddenFill xmlns:a14="http://schemas.microsoft.com/office/drawing/2010/main">
                <a:solidFill>
                  <a:srgbClr val="FFFFFF"/>
                </a:solidFill>
              </a14:hiddenFill>
            </a:ext>
          </a:extLst>
        </p:spPr>
      </p:pic>
      <p:sp>
        <p:nvSpPr>
          <p:cNvPr id="8" name="矩形 12">
            <a:extLst>
              <a:ext uri="{FF2B5EF4-FFF2-40B4-BE49-F238E27FC236}">
                <a16:creationId xmlns:a16="http://schemas.microsoft.com/office/drawing/2014/main" id="{5FED2946-974F-5047-B8D1-43E7F7E9F022}"/>
              </a:ext>
            </a:extLst>
          </p:cNvPr>
          <p:cNvSpPr/>
          <p:nvPr/>
        </p:nvSpPr>
        <p:spPr>
          <a:xfrm>
            <a:off x="-32778" y="-16454"/>
            <a:ext cx="12258462" cy="6890908"/>
          </a:xfrm>
          <a:prstGeom prst="rect">
            <a:avLst/>
          </a:prstGeom>
          <a:solidFill>
            <a:schemeClr val="tx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chemeClr val="bg1"/>
              </a:solidFill>
            </a:endParaRPr>
          </a:p>
        </p:txBody>
      </p:sp>
      <p:sp>
        <p:nvSpPr>
          <p:cNvPr id="17" name="文字方塊 16">
            <a:extLst>
              <a:ext uri="{FF2B5EF4-FFF2-40B4-BE49-F238E27FC236}">
                <a16:creationId xmlns:a16="http://schemas.microsoft.com/office/drawing/2014/main" id="{59EFC0F9-14E4-2B42-93F6-DE876A8BAED0}"/>
              </a:ext>
            </a:extLst>
          </p:cNvPr>
          <p:cNvSpPr txBox="1"/>
          <p:nvPr/>
        </p:nvSpPr>
        <p:spPr>
          <a:xfrm>
            <a:off x="148280" y="2834430"/>
            <a:ext cx="11895437" cy="1754326"/>
          </a:xfrm>
          <a:prstGeom prst="rect">
            <a:avLst/>
          </a:prstGeom>
          <a:noFill/>
        </p:spPr>
        <p:txBody>
          <a:bodyPr wrap="square">
            <a:spAutoFit/>
          </a:bodyPr>
          <a:lstStyle/>
          <a:p>
            <a:pPr algn="ctr"/>
            <a:r>
              <a:rPr lang="en-US" sz="5400" b="1" dirty="0">
                <a:solidFill>
                  <a:schemeClr val="bg1"/>
                </a:solidFill>
                <a:latin typeface="Calibri" panose="020F0502020204030204" pitchFamily="34" charset="0"/>
                <a:ea typeface="STFangsong" panose="02010600040101010101" pitchFamily="2" charset="-122"/>
                <a:cs typeface="Calibri" panose="020F0502020204030204" pitchFamily="34" charset="0"/>
              </a:rPr>
              <a:t>ENTERPRISE</a:t>
            </a:r>
          </a:p>
          <a:p>
            <a:pPr algn="ctr"/>
            <a:r>
              <a:rPr lang="en-US" sz="5400" b="1" dirty="0">
                <a:solidFill>
                  <a:schemeClr val="bg1"/>
                </a:solidFill>
                <a:latin typeface="Calibri" panose="020F0502020204030204" pitchFamily="34" charset="0"/>
                <a:ea typeface="STFangsong" panose="02010600040101010101" pitchFamily="2" charset="-122"/>
                <a:cs typeface="Calibri" panose="020F0502020204030204" pitchFamily="34" charset="0"/>
              </a:rPr>
              <a:t> MOBILITY</a:t>
            </a:r>
          </a:p>
        </p:txBody>
      </p:sp>
      <p:pic>
        <p:nvPicPr>
          <p:cNvPr id="20" name="圖片 15">
            <a:extLst>
              <a:ext uri="{FF2B5EF4-FFF2-40B4-BE49-F238E27FC236}">
                <a16:creationId xmlns:a16="http://schemas.microsoft.com/office/drawing/2014/main" id="{1D8B341B-49FE-1445-80D7-D6F2618191B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711688" y="5966775"/>
            <a:ext cx="2300525" cy="718552"/>
          </a:xfrm>
          <a:prstGeom prst="rect">
            <a:avLst/>
          </a:prstGeom>
        </p:spPr>
      </p:pic>
      <p:sp>
        <p:nvSpPr>
          <p:cNvPr id="7" name="矩形 6">
            <a:extLst>
              <a:ext uri="{FF2B5EF4-FFF2-40B4-BE49-F238E27FC236}">
                <a16:creationId xmlns:a16="http://schemas.microsoft.com/office/drawing/2014/main" id="{A64A65EC-5927-421B-B3D8-A4582413ED02}"/>
              </a:ext>
            </a:extLst>
          </p:cNvPr>
          <p:cNvSpPr/>
          <p:nvPr/>
        </p:nvSpPr>
        <p:spPr>
          <a:xfrm>
            <a:off x="3870960" y="1393617"/>
            <a:ext cx="4450080" cy="4655732"/>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solidFill>
                <a:schemeClr val="bg1"/>
              </a:solidFill>
            </a:endParaRPr>
          </a:p>
        </p:txBody>
      </p:sp>
    </p:spTree>
    <p:extLst>
      <p:ext uri="{BB962C8B-B14F-4D97-AF65-F5344CB8AC3E}">
        <p14:creationId xmlns:p14="http://schemas.microsoft.com/office/powerpoint/2010/main" val="1971868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C0AF313-40E6-5040-AEF8-0C65A0514B68}"/>
              </a:ext>
            </a:extLst>
          </p:cNvPr>
          <p:cNvSpPr/>
          <p:nvPr/>
        </p:nvSpPr>
        <p:spPr>
          <a:xfrm>
            <a:off x="-22941" y="877405"/>
            <a:ext cx="8208000" cy="1270800"/>
          </a:xfrm>
          <a:prstGeom prst="rect">
            <a:avLst/>
          </a:prstGeom>
          <a:solidFill>
            <a:srgbClr val="921F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166B911-B46B-6049-A95B-3115CA3FE802}"/>
              </a:ext>
            </a:extLst>
          </p:cNvPr>
          <p:cNvSpPr/>
          <p:nvPr/>
        </p:nvSpPr>
        <p:spPr>
          <a:xfrm>
            <a:off x="3984000" y="2188133"/>
            <a:ext cx="8208000" cy="1270800"/>
          </a:xfrm>
          <a:prstGeom prst="rect">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52EB681-8C8D-7941-8E4E-A31402FB8F12}"/>
              </a:ext>
            </a:extLst>
          </p:cNvPr>
          <p:cNvSpPr/>
          <p:nvPr/>
        </p:nvSpPr>
        <p:spPr>
          <a:xfrm>
            <a:off x="-22941" y="4033072"/>
            <a:ext cx="8208000" cy="1270800"/>
          </a:xfrm>
          <a:prstGeom prst="rect">
            <a:avLst/>
          </a:prstGeom>
          <a:solidFill>
            <a:srgbClr val="921F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4" name="Rectangle 13">
            <a:extLst>
              <a:ext uri="{FF2B5EF4-FFF2-40B4-BE49-F238E27FC236}">
                <a16:creationId xmlns:a16="http://schemas.microsoft.com/office/drawing/2014/main" id="{7E0394E6-AC59-A447-9F7A-D972D0B1E8F3}"/>
              </a:ext>
            </a:extLst>
          </p:cNvPr>
          <p:cNvSpPr/>
          <p:nvPr/>
        </p:nvSpPr>
        <p:spPr>
          <a:xfrm>
            <a:off x="3984000" y="5343800"/>
            <a:ext cx="8208000" cy="1270800"/>
          </a:xfrm>
          <a:prstGeom prst="rect">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565C6FC-2AEE-A743-8486-B074692737B6}"/>
              </a:ext>
            </a:extLst>
          </p:cNvPr>
          <p:cNvSpPr/>
          <p:nvPr/>
        </p:nvSpPr>
        <p:spPr>
          <a:xfrm>
            <a:off x="6864588" y="825887"/>
            <a:ext cx="1223412" cy="1323439"/>
          </a:xfrm>
          <a:prstGeom prst="rect">
            <a:avLst/>
          </a:prstGeom>
        </p:spPr>
        <p:txBody>
          <a:bodyPr wrap="none">
            <a:spAutoFit/>
          </a:bodyPr>
          <a:lstStyle/>
          <a:p>
            <a:pPr lvl="0"/>
            <a:r>
              <a:rPr lang="en-US" sz="8000" b="1" dirty="0">
                <a:solidFill>
                  <a:schemeClr val="bg1"/>
                </a:solidFill>
                <a:effectLst>
                  <a:outerShdw blurRad="38100" dist="38100" dir="2700000" algn="tl">
                    <a:srgbClr val="000000">
                      <a:alpha val="43137"/>
                    </a:srgbClr>
                  </a:outerShdw>
                </a:effectLst>
              </a:rPr>
              <a:t>01</a:t>
            </a:r>
          </a:p>
        </p:txBody>
      </p:sp>
      <p:sp>
        <p:nvSpPr>
          <p:cNvPr id="15" name="Rectangle 14">
            <a:extLst>
              <a:ext uri="{FF2B5EF4-FFF2-40B4-BE49-F238E27FC236}">
                <a16:creationId xmlns:a16="http://schemas.microsoft.com/office/drawing/2014/main" id="{409F06D4-02BD-604E-B4A9-F54B3CF6A1FB}"/>
              </a:ext>
            </a:extLst>
          </p:cNvPr>
          <p:cNvSpPr/>
          <p:nvPr/>
        </p:nvSpPr>
        <p:spPr>
          <a:xfrm>
            <a:off x="4157064" y="2168002"/>
            <a:ext cx="1223412" cy="1323439"/>
          </a:xfrm>
          <a:prstGeom prst="rect">
            <a:avLst/>
          </a:prstGeom>
        </p:spPr>
        <p:txBody>
          <a:bodyPr wrap="none">
            <a:spAutoFit/>
          </a:bodyPr>
          <a:lstStyle/>
          <a:p>
            <a:pPr lvl="0"/>
            <a:r>
              <a:rPr lang="en-US" sz="8000" b="1" dirty="0">
                <a:solidFill>
                  <a:schemeClr val="bg1"/>
                </a:solidFill>
                <a:effectLst>
                  <a:outerShdw blurRad="38100" dist="38100" dir="2700000" algn="tl">
                    <a:srgbClr val="000000">
                      <a:alpha val="43137"/>
                    </a:srgbClr>
                  </a:outerShdw>
                </a:effectLst>
              </a:rPr>
              <a:t>02</a:t>
            </a:r>
          </a:p>
        </p:txBody>
      </p:sp>
      <p:sp>
        <p:nvSpPr>
          <p:cNvPr id="16" name="Rectangle 15">
            <a:extLst>
              <a:ext uri="{FF2B5EF4-FFF2-40B4-BE49-F238E27FC236}">
                <a16:creationId xmlns:a16="http://schemas.microsoft.com/office/drawing/2014/main" id="{08B76E7C-83D4-B94F-82C2-F3EA666E2487}"/>
              </a:ext>
            </a:extLst>
          </p:cNvPr>
          <p:cNvSpPr/>
          <p:nvPr/>
        </p:nvSpPr>
        <p:spPr>
          <a:xfrm>
            <a:off x="6864588" y="3957876"/>
            <a:ext cx="1223412" cy="1323439"/>
          </a:xfrm>
          <a:prstGeom prst="rect">
            <a:avLst/>
          </a:prstGeom>
        </p:spPr>
        <p:txBody>
          <a:bodyPr wrap="none">
            <a:spAutoFit/>
          </a:bodyPr>
          <a:lstStyle/>
          <a:p>
            <a:pPr lvl="0"/>
            <a:r>
              <a:rPr lang="en-US" sz="8000" b="1" dirty="0">
                <a:solidFill>
                  <a:schemeClr val="bg1"/>
                </a:solidFill>
                <a:effectLst>
                  <a:outerShdw blurRad="38100" dist="38100" dir="2700000" algn="tl">
                    <a:srgbClr val="000000">
                      <a:alpha val="43137"/>
                    </a:srgbClr>
                  </a:outerShdw>
                </a:effectLst>
              </a:rPr>
              <a:t>03</a:t>
            </a:r>
          </a:p>
        </p:txBody>
      </p:sp>
      <p:sp>
        <p:nvSpPr>
          <p:cNvPr id="17" name="Rectangle 16">
            <a:extLst>
              <a:ext uri="{FF2B5EF4-FFF2-40B4-BE49-F238E27FC236}">
                <a16:creationId xmlns:a16="http://schemas.microsoft.com/office/drawing/2014/main" id="{634009C2-EEDA-C941-94D9-8D26A440469B}"/>
              </a:ext>
            </a:extLst>
          </p:cNvPr>
          <p:cNvSpPr/>
          <p:nvPr/>
        </p:nvSpPr>
        <p:spPr>
          <a:xfrm>
            <a:off x="4157064" y="5316213"/>
            <a:ext cx="1223412" cy="1323439"/>
          </a:xfrm>
          <a:prstGeom prst="rect">
            <a:avLst/>
          </a:prstGeom>
        </p:spPr>
        <p:txBody>
          <a:bodyPr wrap="none">
            <a:spAutoFit/>
          </a:bodyPr>
          <a:lstStyle/>
          <a:p>
            <a:pPr lvl="0"/>
            <a:r>
              <a:rPr lang="en-US" sz="8000" b="1" dirty="0">
                <a:solidFill>
                  <a:schemeClr val="bg1"/>
                </a:solidFill>
                <a:effectLst>
                  <a:outerShdw blurRad="38100" dist="38100" dir="2700000" algn="tl">
                    <a:srgbClr val="000000">
                      <a:alpha val="43137"/>
                    </a:srgbClr>
                  </a:outerShdw>
                </a:effectLst>
              </a:rPr>
              <a:t>04</a:t>
            </a:r>
          </a:p>
        </p:txBody>
      </p:sp>
      <p:sp>
        <p:nvSpPr>
          <p:cNvPr id="8" name="文字方塊 7">
            <a:extLst>
              <a:ext uri="{FF2B5EF4-FFF2-40B4-BE49-F238E27FC236}">
                <a16:creationId xmlns:a16="http://schemas.microsoft.com/office/drawing/2014/main" id="{344C4495-EDA4-4919-A3F9-E15D7FCDAB04}"/>
              </a:ext>
            </a:extLst>
          </p:cNvPr>
          <p:cNvSpPr txBox="1"/>
          <p:nvPr/>
        </p:nvSpPr>
        <p:spPr>
          <a:xfrm>
            <a:off x="5380476" y="5295544"/>
            <a:ext cx="6887529" cy="1229054"/>
          </a:xfrm>
          <a:prstGeom prst="rect">
            <a:avLst/>
          </a:prstGeom>
          <a:noFill/>
        </p:spPr>
        <p:txBody>
          <a:bodyPr wrap="square" rtlCol="0">
            <a:spAutoFit/>
          </a:bodyPr>
          <a:lstStyle/>
          <a:p>
            <a:pPr>
              <a:lnSpc>
                <a:spcPct val="150000"/>
              </a:lnSpc>
            </a:pPr>
            <a:r>
              <a:rPr lang="en-US" sz="1700" b="1" dirty="0">
                <a:solidFill>
                  <a:schemeClr val="bg1"/>
                </a:solidFill>
              </a:rPr>
              <a:t>As the smart manufacturing transformation takes hold, more and more manufacturing companies are using rugged tablets for enhanced mobility on the production line, as well as in warehouses and service centers.</a:t>
            </a:r>
          </a:p>
        </p:txBody>
      </p:sp>
      <p:cxnSp>
        <p:nvCxnSpPr>
          <p:cNvPr id="4" name="直線接點 10">
            <a:extLst>
              <a:ext uri="{FF2B5EF4-FFF2-40B4-BE49-F238E27FC236}">
                <a16:creationId xmlns:a16="http://schemas.microsoft.com/office/drawing/2014/main" id="{D5433B86-78F7-7244-8B76-E61175F81538}"/>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5" name="標題 1">
            <a:extLst>
              <a:ext uri="{FF2B5EF4-FFF2-40B4-BE49-F238E27FC236}">
                <a16:creationId xmlns:a16="http://schemas.microsoft.com/office/drawing/2014/main" id="{1BDBBEA9-EB41-2C4B-8349-F13A69FE9E97}"/>
              </a:ext>
            </a:extLst>
          </p:cNvPr>
          <p:cNvSpPr txBox="1">
            <a:spLocks/>
          </p:cNvSpPr>
          <p:nvPr/>
        </p:nvSpPr>
        <p:spPr>
          <a:xfrm>
            <a:off x="166551" y="418286"/>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en-US" altLang="zh-TW" sz="3200" b="1" dirty="0">
                <a:latin typeface="Calibri" panose="020F0502020204030204" pitchFamily="34" charset="0"/>
                <a:ea typeface="STFangsong" panose="02010600040101010101" pitchFamily="2" charset="-122"/>
                <a:cs typeface="Calibri" panose="020F0502020204030204" pitchFamily="34" charset="0"/>
              </a:rPr>
              <a:t>Key Concept: </a:t>
            </a:r>
            <a:r>
              <a:rPr kumimoji="1" lang="en-US" altLang="zh-TW" sz="3200" b="1" dirty="0">
                <a:solidFill>
                  <a:srgbClr val="921F1B"/>
                </a:solidFill>
                <a:latin typeface="Calibri" panose="020F0502020204030204" pitchFamily="34" charset="0"/>
                <a:ea typeface="STFangsong" panose="02010600040101010101" pitchFamily="2" charset="-122"/>
                <a:cs typeface="Calibri" panose="020F0502020204030204" pitchFamily="34" charset="0"/>
              </a:rPr>
              <a:t>Enterprise Mobility</a:t>
            </a:r>
            <a:endParaRPr kumimoji="1" lang="en-US" altLang="zh-TW" sz="3200" b="1" dirty="0">
              <a:latin typeface="Calibri" panose="020F0502020204030204" pitchFamily="34" charset="0"/>
              <a:ea typeface="STFangsong" panose="02010600040101010101" pitchFamily="2" charset="-122"/>
              <a:cs typeface="Calibri" panose="020F0502020204030204" pitchFamily="34" charset="0"/>
            </a:endParaRPr>
          </a:p>
        </p:txBody>
      </p:sp>
      <p:sp>
        <p:nvSpPr>
          <p:cNvPr id="2" name="Rectangle 1">
            <a:extLst>
              <a:ext uri="{FF2B5EF4-FFF2-40B4-BE49-F238E27FC236}">
                <a16:creationId xmlns:a16="http://schemas.microsoft.com/office/drawing/2014/main" id="{C4A76906-84E3-224C-A72A-EB95B953EDC6}"/>
              </a:ext>
            </a:extLst>
          </p:cNvPr>
          <p:cNvSpPr/>
          <p:nvPr/>
        </p:nvSpPr>
        <p:spPr>
          <a:xfrm>
            <a:off x="1" y="1068030"/>
            <a:ext cx="6864588" cy="836639"/>
          </a:xfrm>
          <a:prstGeom prst="rect">
            <a:avLst/>
          </a:prstGeom>
          <a:noFill/>
        </p:spPr>
        <p:txBody>
          <a:bodyPr wrap="square">
            <a:spAutoFit/>
          </a:bodyPr>
          <a:lstStyle/>
          <a:p>
            <a:pPr>
              <a:lnSpc>
                <a:spcPct val="150000"/>
              </a:lnSpc>
            </a:pPr>
            <a:r>
              <a:rPr lang="en-US" sz="1700" b="1" dirty="0">
                <a:solidFill>
                  <a:schemeClr val="bg1"/>
                </a:solidFill>
              </a:rPr>
              <a:t>Enterprise Mobility is an approach to work in which employees can do their jobs from anywhere using a variety of devices and applications.  </a:t>
            </a:r>
          </a:p>
        </p:txBody>
      </p:sp>
      <p:sp>
        <p:nvSpPr>
          <p:cNvPr id="3" name="Rectangle 2">
            <a:extLst>
              <a:ext uri="{FF2B5EF4-FFF2-40B4-BE49-F238E27FC236}">
                <a16:creationId xmlns:a16="http://schemas.microsoft.com/office/drawing/2014/main" id="{5AD3EC78-12A8-2F45-98D0-01C521B29CC1}"/>
              </a:ext>
            </a:extLst>
          </p:cNvPr>
          <p:cNvSpPr/>
          <p:nvPr/>
        </p:nvSpPr>
        <p:spPr>
          <a:xfrm>
            <a:off x="5380476" y="2392839"/>
            <a:ext cx="6705507" cy="836639"/>
          </a:xfrm>
          <a:prstGeom prst="rect">
            <a:avLst/>
          </a:prstGeom>
        </p:spPr>
        <p:txBody>
          <a:bodyPr wrap="square">
            <a:spAutoFit/>
          </a:bodyPr>
          <a:lstStyle/>
          <a:p>
            <a:pPr>
              <a:lnSpc>
                <a:spcPct val="150000"/>
              </a:lnSpc>
            </a:pPr>
            <a:r>
              <a:rPr lang="en-US" sz="1700" b="1" dirty="0">
                <a:solidFill>
                  <a:schemeClr val="bg1"/>
                </a:solidFill>
              </a:rPr>
              <a:t>Commonly refers to the use of mobile devices, such as smartphones and tablets. </a:t>
            </a:r>
          </a:p>
        </p:txBody>
      </p:sp>
      <p:sp>
        <p:nvSpPr>
          <p:cNvPr id="6" name="Rectangle 5">
            <a:extLst>
              <a:ext uri="{FF2B5EF4-FFF2-40B4-BE49-F238E27FC236}">
                <a16:creationId xmlns:a16="http://schemas.microsoft.com/office/drawing/2014/main" id="{8BE30753-41ED-ED47-A9AF-BF73A926A92E}"/>
              </a:ext>
            </a:extLst>
          </p:cNvPr>
          <p:cNvSpPr/>
          <p:nvPr/>
        </p:nvSpPr>
        <p:spPr>
          <a:xfrm>
            <a:off x="-11902" y="4043786"/>
            <a:ext cx="7220009" cy="1621470"/>
          </a:xfrm>
          <a:prstGeom prst="rect">
            <a:avLst/>
          </a:prstGeom>
        </p:spPr>
        <p:txBody>
          <a:bodyPr wrap="square">
            <a:spAutoFit/>
          </a:bodyPr>
          <a:lstStyle/>
          <a:p>
            <a:pPr>
              <a:lnSpc>
                <a:spcPct val="150000"/>
              </a:lnSpc>
            </a:pPr>
            <a:r>
              <a:rPr lang="en-US" sz="1700" b="1" dirty="0">
                <a:solidFill>
                  <a:schemeClr val="bg1"/>
                </a:solidFill>
              </a:rPr>
              <a:t>Early adaptors of Enterprise Mobility in the industrial space are the Utilities, Mining, Oil &amp; Gas, and Field Service industries due to their widely dispersed workforce. Rugged tablets have become indispensable due to their portability. mobility.</a:t>
            </a:r>
          </a:p>
        </p:txBody>
      </p:sp>
      <p:sp>
        <p:nvSpPr>
          <p:cNvPr id="20" name="Triangle 19">
            <a:extLst>
              <a:ext uri="{FF2B5EF4-FFF2-40B4-BE49-F238E27FC236}">
                <a16:creationId xmlns:a16="http://schemas.microsoft.com/office/drawing/2014/main" id="{B98E3BFE-30C5-BA45-99EB-57F58DF7C1F6}"/>
              </a:ext>
            </a:extLst>
          </p:cNvPr>
          <p:cNvSpPr/>
          <p:nvPr/>
        </p:nvSpPr>
        <p:spPr>
          <a:xfrm rot="5400000">
            <a:off x="7948217" y="1113126"/>
            <a:ext cx="1250343" cy="776659"/>
          </a:xfrm>
          <a:prstGeom prst="triangle">
            <a:avLst/>
          </a:prstGeom>
          <a:solidFill>
            <a:srgbClr val="921F1B"/>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riangle 20">
            <a:extLst>
              <a:ext uri="{FF2B5EF4-FFF2-40B4-BE49-F238E27FC236}">
                <a16:creationId xmlns:a16="http://schemas.microsoft.com/office/drawing/2014/main" id="{E4214580-8667-2341-A217-D44C111748BE}"/>
              </a:ext>
            </a:extLst>
          </p:cNvPr>
          <p:cNvSpPr/>
          <p:nvPr/>
        </p:nvSpPr>
        <p:spPr>
          <a:xfrm rot="5400000">
            <a:off x="7948216" y="4270720"/>
            <a:ext cx="1250343" cy="776659"/>
          </a:xfrm>
          <a:prstGeom prst="triangle">
            <a:avLst/>
          </a:prstGeom>
          <a:solidFill>
            <a:srgbClr val="921F1B"/>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riangle 21">
            <a:extLst>
              <a:ext uri="{FF2B5EF4-FFF2-40B4-BE49-F238E27FC236}">
                <a16:creationId xmlns:a16="http://schemas.microsoft.com/office/drawing/2014/main" id="{4A6D944D-DC59-AF4F-9921-DA237007AC38}"/>
              </a:ext>
            </a:extLst>
          </p:cNvPr>
          <p:cNvSpPr/>
          <p:nvPr/>
        </p:nvSpPr>
        <p:spPr>
          <a:xfrm rot="16200000">
            <a:off x="2959196" y="2434129"/>
            <a:ext cx="1272947" cy="776659"/>
          </a:xfrm>
          <a:prstGeom prst="triangle">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riangle 22">
            <a:extLst>
              <a:ext uri="{FF2B5EF4-FFF2-40B4-BE49-F238E27FC236}">
                <a16:creationId xmlns:a16="http://schemas.microsoft.com/office/drawing/2014/main" id="{78D01E2C-969B-5442-AD81-8371C50C2122}"/>
              </a:ext>
            </a:extLst>
          </p:cNvPr>
          <p:cNvSpPr/>
          <p:nvPr/>
        </p:nvSpPr>
        <p:spPr>
          <a:xfrm rot="16200000">
            <a:off x="2970499" y="5578588"/>
            <a:ext cx="1250343" cy="776659"/>
          </a:xfrm>
          <a:prstGeom prst="triangle">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標題 1">
            <a:extLst>
              <a:ext uri="{FF2B5EF4-FFF2-40B4-BE49-F238E27FC236}">
                <a16:creationId xmlns:a16="http://schemas.microsoft.com/office/drawing/2014/main" id="{2F66A5A7-7801-49AB-92BC-73B65D5E3CD1}"/>
              </a:ext>
            </a:extLst>
          </p:cNvPr>
          <p:cNvSpPr txBox="1">
            <a:spLocks/>
          </p:cNvSpPr>
          <p:nvPr/>
        </p:nvSpPr>
        <p:spPr>
          <a:xfrm>
            <a:off x="166551" y="3538647"/>
            <a:ext cx="11919432"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kumimoji="1" lang="en-US" altLang="zh-TW" sz="3200" b="1" dirty="0">
                <a:latin typeface="Calibri" panose="020F0502020204030204" pitchFamily="34" charset="0"/>
                <a:ea typeface="STFangsong" panose="02010600040101010101" pitchFamily="2" charset="-122"/>
                <a:cs typeface="Calibri" panose="020F0502020204030204" pitchFamily="34" charset="0"/>
              </a:rPr>
              <a:t>MORE MOBILITY NEEDED </a:t>
            </a:r>
            <a:r>
              <a:rPr kumimoji="1" lang="en-US" altLang="zh-TW" sz="3200" b="1" dirty="0">
                <a:solidFill>
                  <a:srgbClr val="921F1B"/>
                </a:solidFill>
                <a:latin typeface="Calibri" panose="020F0502020204030204" pitchFamily="34" charset="0"/>
                <a:ea typeface="STFangsong" panose="02010600040101010101" pitchFamily="2" charset="-122"/>
                <a:cs typeface="Calibri" panose="020F0502020204030204" pitchFamily="34" charset="0"/>
              </a:rPr>
              <a:t>FROM THE INDUSTRIAL SPACE</a:t>
            </a:r>
          </a:p>
        </p:txBody>
      </p:sp>
      <p:sp>
        <p:nvSpPr>
          <p:cNvPr id="25" name="Slide Number Placeholder 3">
            <a:extLst>
              <a:ext uri="{FF2B5EF4-FFF2-40B4-BE49-F238E27FC236}">
                <a16:creationId xmlns:a16="http://schemas.microsoft.com/office/drawing/2014/main" id="{15D34B14-8F18-48BB-8169-BA6341C382F7}"/>
              </a:ext>
            </a:extLst>
          </p:cNvPr>
          <p:cNvSpPr txBox="1">
            <a:spLocks/>
          </p:cNvSpPr>
          <p:nvPr/>
        </p:nvSpPr>
        <p:spPr bwMode="auto">
          <a:xfrm>
            <a:off x="9348444" y="6509029"/>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6</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7219053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4" descr="\\192.168.100.107\美工資料\圖庫\●購買的圖庫\shutterstock_345783389.jpg">
            <a:extLst>
              <a:ext uri="{FF2B5EF4-FFF2-40B4-BE49-F238E27FC236}">
                <a16:creationId xmlns:a16="http://schemas.microsoft.com/office/drawing/2014/main" id="{AAA0A0D3-2B5A-3148-86C8-B8D7D2843233}"/>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0" y="0"/>
            <a:ext cx="12192000" cy="6871855"/>
          </a:xfrm>
          <a:prstGeom prst="rect">
            <a:avLst/>
          </a:prstGeom>
          <a:noFill/>
          <a:extLst>
            <a:ext uri="{909E8E84-426E-40DD-AFC4-6F175D3DCCD1}">
              <a14:hiddenFill xmlns:a14="http://schemas.microsoft.com/office/drawing/2010/main">
                <a:solidFill>
                  <a:srgbClr val="FFFFFF"/>
                </a:solidFill>
              </a14:hiddenFill>
            </a:ext>
          </a:extLst>
        </p:spPr>
      </p:pic>
      <p:sp>
        <p:nvSpPr>
          <p:cNvPr id="15" name="矩形 14">
            <a:extLst>
              <a:ext uri="{FF2B5EF4-FFF2-40B4-BE49-F238E27FC236}">
                <a16:creationId xmlns:a16="http://schemas.microsoft.com/office/drawing/2014/main" id="{438DC631-1DFD-1D4F-A2EC-3EC7D058DB7B}"/>
              </a:ext>
            </a:extLst>
          </p:cNvPr>
          <p:cNvSpPr/>
          <p:nvPr/>
        </p:nvSpPr>
        <p:spPr>
          <a:xfrm>
            <a:off x="0" y="0"/>
            <a:ext cx="12192000" cy="6858000"/>
          </a:xfrm>
          <a:prstGeom prst="rect">
            <a:avLst/>
          </a:prstGeom>
          <a:solidFill>
            <a:schemeClr val="tx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16" name="文字方塊 15">
            <a:extLst>
              <a:ext uri="{FF2B5EF4-FFF2-40B4-BE49-F238E27FC236}">
                <a16:creationId xmlns:a16="http://schemas.microsoft.com/office/drawing/2014/main" id="{0DA1F428-AAF1-EF47-9AB4-A86F81F7B545}"/>
              </a:ext>
            </a:extLst>
          </p:cNvPr>
          <p:cNvSpPr txBox="1"/>
          <p:nvPr/>
        </p:nvSpPr>
        <p:spPr>
          <a:xfrm>
            <a:off x="3905002" y="2761746"/>
            <a:ext cx="4450080" cy="1754326"/>
          </a:xfrm>
          <a:prstGeom prst="rect">
            <a:avLst/>
          </a:prstGeom>
          <a:noFill/>
        </p:spPr>
        <p:txBody>
          <a:bodyPr wrap="square">
            <a:spAutoFit/>
          </a:bodyPr>
          <a:lstStyle/>
          <a:p>
            <a:pPr algn="ctr"/>
            <a:r>
              <a:rPr lang="en-US" sz="5400" b="1" dirty="0">
                <a:solidFill>
                  <a:schemeClr val="bg1"/>
                </a:solidFill>
                <a:latin typeface="Calibri" panose="020F0502020204030204" pitchFamily="34" charset="0"/>
                <a:ea typeface="STFangsong" panose="02010600040101010101" pitchFamily="2" charset="-122"/>
                <a:cs typeface="Calibri" panose="020F0502020204030204" pitchFamily="34" charset="0"/>
              </a:rPr>
              <a:t>INDUSTRY</a:t>
            </a:r>
          </a:p>
          <a:p>
            <a:pPr algn="ctr"/>
            <a:r>
              <a:rPr lang="en-US" sz="5400" b="1" dirty="0">
                <a:solidFill>
                  <a:schemeClr val="bg1"/>
                </a:solidFill>
                <a:latin typeface="Calibri" panose="020F0502020204030204" pitchFamily="34" charset="0"/>
                <a:ea typeface="STFangsong" panose="02010600040101010101" pitchFamily="2" charset="-122"/>
                <a:cs typeface="Calibri" panose="020F0502020204030204" pitchFamily="34" charset="0"/>
              </a:rPr>
              <a:t>OUTLOOK</a:t>
            </a:r>
          </a:p>
        </p:txBody>
      </p:sp>
      <p:sp>
        <p:nvSpPr>
          <p:cNvPr id="17" name="矩形 16">
            <a:extLst>
              <a:ext uri="{FF2B5EF4-FFF2-40B4-BE49-F238E27FC236}">
                <a16:creationId xmlns:a16="http://schemas.microsoft.com/office/drawing/2014/main" id="{B27659B7-3030-0D49-B529-8DA9F364E5C3}"/>
              </a:ext>
            </a:extLst>
          </p:cNvPr>
          <p:cNvSpPr/>
          <p:nvPr/>
        </p:nvSpPr>
        <p:spPr>
          <a:xfrm>
            <a:off x="3905002" y="1311043"/>
            <a:ext cx="4450080" cy="4655732"/>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solidFill>
                <a:schemeClr val="bg1"/>
              </a:solidFill>
            </a:endParaRPr>
          </a:p>
        </p:txBody>
      </p:sp>
      <p:pic>
        <p:nvPicPr>
          <p:cNvPr id="19" name="圖片 15">
            <a:extLst>
              <a:ext uri="{FF2B5EF4-FFF2-40B4-BE49-F238E27FC236}">
                <a16:creationId xmlns:a16="http://schemas.microsoft.com/office/drawing/2014/main" id="{6B84B6CE-4E79-AD40-9F13-5E397981198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711688" y="5966775"/>
            <a:ext cx="2300525" cy="718552"/>
          </a:xfrm>
          <a:prstGeom prst="rect">
            <a:avLst/>
          </a:prstGeom>
        </p:spPr>
      </p:pic>
    </p:spTree>
    <p:extLst>
      <p:ext uri="{BB962C8B-B14F-4D97-AF65-F5344CB8AC3E}">
        <p14:creationId xmlns:p14="http://schemas.microsoft.com/office/powerpoint/2010/main" val="2694128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1" name="直線接點 20">
            <a:extLst>
              <a:ext uri="{FF2B5EF4-FFF2-40B4-BE49-F238E27FC236}">
                <a16:creationId xmlns:a16="http://schemas.microsoft.com/office/drawing/2014/main" id="{55D0D888-9521-DD48-884D-B143D31ABABA}"/>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5" name="Slide Number Placeholder 3">
            <a:extLst>
              <a:ext uri="{FF2B5EF4-FFF2-40B4-BE49-F238E27FC236}">
                <a16:creationId xmlns:a16="http://schemas.microsoft.com/office/drawing/2014/main" id="{20504577-53BF-4B84-A57E-049420134DF9}"/>
              </a:ext>
            </a:extLst>
          </p:cNvPr>
          <p:cNvSpPr txBox="1">
            <a:spLocks/>
          </p:cNvSpPr>
          <p:nvPr/>
        </p:nvSpPr>
        <p:spPr bwMode="auto">
          <a:xfrm>
            <a:off x="9348444" y="6484315"/>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8</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sp>
        <p:nvSpPr>
          <p:cNvPr id="3" name="文字方塊 2">
            <a:extLst>
              <a:ext uri="{FF2B5EF4-FFF2-40B4-BE49-F238E27FC236}">
                <a16:creationId xmlns:a16="http://schemas.microsoft.com/office/drawing/2014/main" id="{95366F39-034C-42AE-91D9-2CE888B50C22}"/>
              </a:ext>
            </a:extLst>
          </p:cNvPr>
          <p:cNvSpPr txBox="1"/>
          <p:nvPr/>
        </p:nvSpPr>
        <p:spPr>
          <a:xfrm>
            <a:off x="6070016" y="1418399"/>
            <a:ext cx="5527252" cy="4837478"/>
          </a:xfrm>
          <a:prstGeom prst="rect">
            <a:avLst/>
          </a:prstGeom>
          <a:noFill/>
        </p:spPr>
        <p:txBody>
          <a:bodyPr wrap="square" rtlCol="0">
            <a:spAutoFit/>
          </a:bodyPr>
          <a:lstStyle/>
          <a:p>
            <a:pPr marL="285750" indent="-285750" algn="just">
              <a:lnSpc>
                <a:spcPts val="2800"/>
              </a:lnSpc>
              <a:spcBef>
                <a:spcPts val="600"/>
              </a:spcBef>
              <a:spcAft>
                <a:spcPts val="600"/>
              </a:spcAft>
              <a:buFont typeface="Arial" panose="020B0604020202020204" pitchFamily="34" charset="0"/>
              <a:buChar char="•"/>
            </a:pPr>
            <a:r>
              <a:rPr lang="en-US" sz="1900" dirty="0"/>
              <a:t>We look only at the industrial segment (global rugged display market) under Enterprise Mobility, the market size is about US$7.5bn with growth of 6-7% per annum. </a:t>
            </a:r>
          </a:p>
          <a:p>
            <a:pPr marL="285750" indent="-285750" algn="just">
              <a:lnSpc>
                <a:spcPts val="2800"/>
              </a:lnSpc>
              <a:spcBef>
                <a:spcPts val="600"/>
              </a:spcBef>
              <a:spcAft>
                <a:spcPts val="600"/>
              </a:spcAft>
              <a:buFont typeface="Arial" panose="020B0604020202020204" pitchFamily="34" charset="0"/>
              <a:buChar char="•"/>
            </a:pPr>
            <a:r>
              <a:rPr lang="en-US" sz="1900" dirty="0"/>
              <a:t>The Global rugged display market encompasses rugged display, rugged PDA, rugged tablet, and rugged Laptop;</a:t>
            </a:r>
          </a:p>
          <a:p>
            <a:pPr marL="285750" indent="-285750" algn="just">
              <a:lnSpc>
                <a:spcPts val="2800"/>
              </a:lnSpc>
              <a:spcBef>
                <a:spcPts val="600"/>
              </a:spcBef>
              <a:spcAft>
                <a:spcPts val="600"/>
              </a:spcAft>
              <a:buFont typeface="Arial" panose="020B0604020202020204" pitchFamily="34" charset="0"/>
              <a:buChar char="•"/>
            </a:pPr>
            <a:r>
              <a:rPr lang="en-US" sz="1900" dirty="0"/>
              <a:t>Within the industrial space, the Enterprise Mobility transformation is causing a demand shift towards rugged tablet and rugged Laptop, from traditional PC’s </a:t>
            </a:r>
          </a:p>
          <a:p>
            <a:pPr marL="285750" indent="-285750" algn="just">
              <a:lnSpc>
                <a:spcPts val="2800"/>
              </a:lnSpc>
              <a:spcBef>
                <a:spcPts val="600"/>
              </a:spcBef>
              <a:spcAft>
                <a:spcPts val="600"/>
              </a:spcAft>
              <a:buFont typeface="Arial" panose="020B0604020202020204" pitchFamily="34" charset="0"/>
              <a:buChar char="•"/>
            </a:pPr>
            <a:r>
              <a:rPr lang="en-US" sz="1900" dirty="0"/>
              <a:t>The shift to rugged tablet is especially apparent. </a:t>
            </a:r>
          </a:p>
        </p:txBody>
      </p:sp>
      <p:sp>
        <p:nvSpPr>
          <p:cNvPr id="18" name="標題 1">
            <a:extLst>
              <a:ext uri="{FF2B5EF4-FFF2-40B4-BE49-F238E27FC236}">
                <a16:creationId xmlns:a16="http://schemas.microsoft.com/office/drawing/2014/main" id="{2102B03D-6630-43F8-80DE-A7F953E43DE4}"/>
              </a:ext>
            </a:extLst>
          </p:cNvPr>
          <p:cNvSpPr txBox="1">
            <a:spLocks/>
          </p:cNvSpPr>
          <p:nvPr/>
        </p:nvSpPr>
        <p:spPr>
          <a:xfrm>
            <a:off x="257866" y="338487"/>
            <a:ext cx="8816862" cy="90770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en-US" altLang="zh-TW" sz="3200" b="1" dirty="0">
                <a:latin typeface="Calibri" panose="020F0502020204030204" pitchFamily="34" charset="0"/>
                <a:ea typeface="STFangsong" panose="02010600040101010101" pitchFamily="2" charset="-122"/>
                <a:cs typeface="Calibri" panose="020F0502020204030204" pitchFamily="34" charset="0"/>
              </a:rPr>
              <a:t>Rugged Tablet Offers The Most Mobility </a:t>
            </a:r>
          </a:p>
          <a:p>
            <a:r>
              <a:rPr kumimoji="1" lang="en-US" altLang="zh-TW" sz="3200" b="1" dirty="0">
                <a:latin typeface="Calibri" panose="020F0502020204030204" pitchFamily="34" charset="0"/>
                <a:ea typeface="STFangsong" panose="02010600040101010101" pitchFamily="2" charset="-122"/>
                <a:cs typeface="Calibri" panose="020F0502020204030204" pitchFamily="34" charset="0"/>
              </a:rPr>
              <a:t>in </a:t>
            </a:r>
            <a:r>
              <a:rPr kumimoji="1" lang="en-US" altLang="zh-TW" sz="3200" b="1" dirty="0">
                <a:solidFill>
                  <a:srgbClr val="921F1B"/>
                </a:solidFill>
                <a:latin typeface="Calibri" panose="020F0502020204030204" pitchFamily="34" charset="0"/>
                <a:ea typeface="STFangsong" panose="02010600040101010101" pitchFamily="2" charset="-122"/>
                <a:cs typeface="Calibri" panose="020F0502020204030204" pitchFamily="34" charset="0"/>
              </a:rPr>
              <a:t>Enterprise Mobility</a:t>
            </a:r>
            <a:endParaRPr kumimoji="1" lang="zh-TW" altLang="en-US" sz="3200" b="1" dirty="0">
              <a:latin typeface="Calibri" panose="020F0502020204030204" pitchFamily="34" charset="0"/>
              <a:ea typeface="STFangsong" panose="02010600040101010101" pitchFamily="2" charset="-122"/>
              <a:cs typeface="Calibri" panose="020F0502020204030204" pitchFamily="34" charset="0"/>
            </a:endParaRPr>
          </a:p>
        </p:txBody>
      </p:sp>
      <p:sp>
        <p:nvSpPr>
          <p:cNvPr id="2" name="文字方塊 1">
            <a:extLst>
              <a:ext uri="{FF2B5EF4-FFF2-40B4-BE49-F238E27FC236}">
                <a16:creationId xmlns:a16="http://schemas.microsoft.com/office/drawing/2014/main" id="{DC8A82F5-C73D-4CE2-94D2-7C794D1CD214}"/>
              </a:ext>
            </a:extLst>
          </p:cNvPr>
          <p:cNvSpPr txBox="1"/>
          <p:nvPr/>
        </p:nvSpPr>
        <p:spPr>
          <a:xfrm>
            <a:off x="8157707" y="6492915"/>
            <a:ext cx="3746090" cy="307777"/>
          </a:xfrm>
          <a:prstGeom prst="rect">
            <a:avLst/>
          </a:prstGeom>
          <a:noFill/>
        </p:spPr>
        <p:txBody>
          <a:bodyPr wrap="none" rtlCol="0">
            <a:spAutoFit/>
          </a:bodyPr>
          <a:lstStyle/>
          <a:p>
            <a:r>
              <a:rPr lang="en-US" sz="1400" dirty="0"/>
              <a:t>Source: Market study report, Winmate estimates</a:t>
            </a:r>
          </a:p>
        </p:txBody>
      </p:sp>
      <p:pic>
        <p:nvPicPr>
          <p:cNvPr id="16" name="Picture 15">
            <a:extLst>
              <a:ext uri="{FF2B5EF4-FFF2-40B4-BE49-F238E27FC236}">
                <a16:creationId xmlns:a16="http://schemas.microsoft.com/office/drawing/2014/main" id="{84AA13C5-34B5-423D-BC64-99120762E7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1286" y="1721815"/>
            <a:ext cx="4591050" cy="4762500"/>
          </a:xfrm>
          <a:prstGeom prst="rect">
            <a:avLst/>
          </a:prstGeom>
        </p:spPr>
      </p:pic>
    </p:spTree>
    <p:extLst>
      <p:ext uri="{BB962C8B-B14F-4D97-AF65-F5344CB8AC3E}">
        <p14:creationId xmlns:p14="http://schemas.microsoft.com/office/powerpoint/2010/main" val="4953727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BC3A459B-0B1A-4843-A198-D1515240152D}"/>
              </a:ext>
            </a:extLst>
          </p:cNvPr>
          <p:cNvGrpSpPr/>
          <p:nvPr/>
        </p:nvGrpSpPr>
        <p:grpSpPr>
          <a:xfrm>
            <a:off x="559374" y="1056922"/>
            <a:ext cx="11206802" cy="5599372"/>
            <a:chOff x="1688927" y="2098432"/>
            <a:chExt cx="8128000" cy="4614043"/>
          </a:xfrm>
        </p:grpSpPr>
        <p:graphicFrame>
          <p:nvGraphicFramePr>
            <p:cNvPr id="7" name="Chart 6">
              <a:extLst>
                <a:ext uri="{FF2B5EF4-FFF2-40B4-BE49-F238E27FC236}">
                  <a16:creationId xmlns:a16="http://schemas.microsoft.com/office/drawing/2014/main" id="{E1DCA4FA-F2A8-3948-9E12-63FE6EDBCCDC}"/>
                </a:ext>
              </a:extLst>
            </p:cNvPr>
            <p:cNvGraphicFramePr/>
            <p:nvPr>
              <p:extLst>
                <p:ext uri="{D42A27DB-BD31-4B8C-83A1-F6EECF244321}">
                  <p14:modId xmlns:p14="http://schemas.microsoft.com/office/powerpoint/2010/main" val="3813832259"/>
                </p:ext>
              </p:extLst>
            </p:nvPr>
          </p:nvGraphicFramePr>
          <p:xfrm>
            <a:off x="1688927" y="2098432"/>
            <a:ext cx="8128000" cy="4614043"/>
          </p:xfrm>
          <a:graphic>
            <a:graphicData uri="http://schemas.openxmlformats.org/drawingml/2006/chart">
              <c:chart xmlns:c="http://schemas.openxmlformats.org/drawingml/2006/chart" xmlns:r="http://schemas.openxmlformats.org/officeDocument/2006/relationships" r:id="rId3"/>
            </a:graphicData>
          </a:graphic>
        </p:graphicFrame>
        <p:cxnSp>
          <p:nvCxnSpPr>
            <p:cNvPr id="9" name="Straight Arrow Connector 8">
              <a:extLst>
                <a:ext uri="{FF2B5EF4-FFF2-40B4-BE49-F238E27FC236}">
                  <a16:creationId xmlns:a16="http://schemas.microsoft.com/office/drawing/2014/main" id="{1B0C8F16-58E1-B649-B505-2897BB525B42}"/>
                </a:ext>
              </a:extLst>
            </p:cNvPr>
            <p:cNvCxnSpPr>
              <a:cxnSpLocks/>
            </p:cNvCxnSpPr>
            <p:nvPr/>
          </p:nvCxnSpPr>
          <p:spPr>
            <a:xfrm flipV="1">
              <a:off x="3270722" y="2747298"/>
              <a:ext cx="4932689" cy="1556469"/>
            </a:xfrm>
            <a:prstGeom prst="straightConnector1">
              <a:avLst/>
            </a:prstGeom>
            <a:ln w="76200">
              <a:solidFill>
                <a:srgbClr val="921F1B"/>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EA926D72-3184-BC4B-A040-1BB14F70642D}"/>
                </a:ext>
              </a:extLst>
            </p:cNvPr>
            <p:cNvSpPr txBox="1"/>
            <p:nvPr/>
          </p:nvSpPr>
          <p:spPr>
            <a:xfrm>
              <a:off x="2067262" y="4220787"/>
              <a:ext cx="1034715" cy="380425"/>
            </a:xfrm>
            <a:prstGeom prst="rect">
              <a:avLst/>
            </a:prstGeom>
            <a:noFill/>
          </p:spPr>
          <p:txBody>
            <a:bodyPr wrap="square" rtlCol="0">
              <a:spAutoFit/>
            </a:bodyPr>
            <a:lstStyle/>
            <a:p>
              <a:pPr algn="ctr"/>
              <a:r>
                <a:rPr lang="en-US" sz="2400" b="1" dirty="0"/>
                <a:t>US$1bn</a:t>
              </a:r>
            </a:p>
          </p:txBody>
        </p:sp>
        <p:sp>
          <p:nvSpPr>
            <p:cNvPr id="17" name="TextBox 16">
              <a:extLst>
                <a:ext uri="{FF2B5EF4-FFF2-40B4-BE49-F238E27FC236}">
                  <a16:creationId xmlns:a16="http://schemas.microsoft.com/office/drawing/2014/main" id="{F9DB4126-23E7-D64A-86D8-E174E2230AA2}"/>
                </a:ext>
              </a:extLst>
            </p:cNvPr>
            <p:cNvSpPr txBox="1"/>
            <p:nvPr/>
          </p:nvSpPr>
          <p:spPr>
            <a:xfrm>
              <a:off x="8377123" y="2576087"/>
              <a:ext cx="1110015" cy="380425"/>
            </a:xfrm>
            <a:prstGeom prst="rect">
              <a:avLst/>
            </a:prstGeom>
            <a:noFill/>
          </p:spPr>
          <p:txBody>
            <a:bodyPr wrap="square" rtlCol="0">
              <a:spAutoFit/>
            </a:bodyPr>
            <a:lstStyle/>
            <a:p>
              <a:pPr algn="ctr"/>
              <a:r>
                <a:rPr lang="en-US" sz="2400" b="1" dirty="0"/>
                <a:t>US$2bn</a:t>
              </a:r>
            </a:p>
          </p:txBody>
        </p:sp>
      </p:grpSp>
      <p:cxnSp>
        <p:nvCxnSpPr>
          <p:cNvPr id="21" name="直線接點 20">
            <a:extLst>
              <a:ext uri="{FF2B5EF4-FFF2-40B4-BE49-F238E27FC236}">
                <a16:creationId xmlns:a16="http://schemas.microsoft.com/office/drawing/2014/main" id="{55D0D888-9521-DD48-884D-B143D31ABABA}"/>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3" name="文字方塊 2">
            <a:extLst>
              <a:ext uri="{FF2B5EF4-FFF2-40B4-BE49-F238E27FC236}">
                <a16:creationId xmlns:a16="http://schemas.microsoft.com/office/drawing/2014/main" id="{95366F39-034C-42AE-91D9-2CE888B50C22}"/>
              </a:ext>
            </a:extLst>
          </p:cNvPr>
          <p:cNvSpPr txBox="1"/>
          <p:nvPr/>
        </p:nvSpPr>
        <p:spPr>
          <a:xfrm>
            <a:off x="2740337" y="4181018"/>
            <a:ext cx="6801140" cy="1785104"/>
          </a:xfrm>
          <a:prstGeom prst="rect">
            <a:avLst/>
          </a:prstGeom>
          <a:solidFill>
            <a:schemeClr val="bg1">
              <a:lumMod val="95000"/>
            </a:schemeClr>
          </a:solidFill>
        </p:spPr>
        <p:txBody>
          <a:bodyPr wrap="square" rtlCol="0">
            <a:spAutoFit/>
          </a:bodyPr>
          <a:lstStyle/>
          <a:p>
            <a:pPr marL="285750" indent="-285750" algn="just">
              <a:spcBef>
                <a:spcPts val="600"/>
              </a:spcBef>
              <a:spcAft>
                <a:spcPts val="600"/>
              </a:spcAft>
              <a:buFont typeface="Arial" panose="020B0604020202020204" pitchFamily="34" charset="0"/>
              <a:buChar char="•"/>
            </a:pPr>
            <a:r>
              <a:rPr lang="en-US" dirty="0"/>
              <a:t>Winmate expects </a:t>
            </a:r>
            <a:r>
              <a:rPr lang="en-US" sz="2000" b="1" dirty="0"/>
              <a:t>double-digit YoY growth </a:t>
            </a:r>
            <a:r>
              <a:rPr lang="en-US" dirty="0"/>
              <a:t>within the rugged tablet segment and its market size could </a:t>
            </a:r>
            <a:r>
              <a:rPr lang="en-US" sz="2000" b="1" dirty="0"/>
              <a:t>double in 5 years</a:t>
            </a:r>
            <a:r>
              <a:rPr lang="en-US" dirty="0"/>
              <a:t>;</a:t>
            </a:r>
          </a:p>
          <a:p>
            <a:pPr marL="285750" indent="-285750" algn="just">
              <a:spcBef>
                <a:spcPts val="600"/>
              </a:spcBef>
              <a:spcAft>
                <a:spcPts val="600"/>
              </a:spcAft>
              <a:buFont typeface="Arial" panose="020B0604020202020204" pitchFamily="34" charset="0"/>
              <a:buChar char="•"/>
            </a:pPr>
            <a:r>
              <a:rPr lang="en-US" dirty="0"/>
              <a:t>Winmate believes that its overall sales can grow at around </a:t>
            </a:r>
            <a:r>
              <a:rPr lang="en-US" sz="2000" b="1" dirty="0"/>
              <a:t>20-30% per year </a:t>
            </a:r>
            <a:r>
              <a:rPr lang="en-US" dirty="0"/>
              <a:t>on the back of the </a:t>
            </a:r>
            <a:r>
              <a:rPr lang="en-US" b="1" dirty="0"/>
              <a:t>E</a:t>
            </a:r>
            <a:r>
              <a:rPr lang="en-US" sz="2000" b="1" dirty="0"/>
              <a:t>nterprise Mobility Transformation</a:t>
            </a:r>
            <a:r>
              <a:rPr lang="en-US" dirty="0"/>
              <a:t> and </a:t>
            </a:r>
            <a:r>
              <a:rPr lang="en-US" sz="2000" b="1" dirty="0"/>
              <a:t>market share gain versus industry peers</a:t>
            </a:r>
            <a:endParaRPr lang="en-US" dirty="0"/>
          </a:p>
        </p:txBody>
      </p:sp>
      <p:sp>
        <p:nvSpPr>
          <p:cNvPr id="15" name="標題 1">
            <a:extLst>
              <a:ext uri="{FF2B5EF4-FFF2-40B4-BE49-F238E27FC236}">
                <a16:creationId xmlns:a16="http://schemas.microsoft.com/office/drawing/2014/main" id="{AC6D7A32-AC98-4BEF-A929-AC5078455DF0}"/>
              </a:ext>
            </a:extLst>
          </p:cNvPr>
          <p:cNvSpPr txBox="1">
            <a:spLocks/>
          </p:cNvSpPr>
          <p:nvPr/>
        </p:nvSpPr>
        <p:spPr>
          <a:xfrm>
            <a:off x="179604" y="317716"/>
            <a:ext cx="9496098" cy="9419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en-US" altLang="zh-TW" sz="3200" b="1" dirty="0">
                <a:solidFill>
                  <a:srgbClr val="921F1B"/>
                </a:solidFill>
                <a:latin typeface="Calibri" panose="020F0502020204030204" pitchFamily="34" charset="0"/>
                <a:ea typeface="STFangsong" panose="02010600040101010101" pitchFamily="2" charset="-122"/>
                <a:cs typeface="Calibri" panose="020F0502020204030204" pitchFamily="34" charset="0"/>
              </a:rPr>
              <a:t>Enterprise Mobility </a:t>
            </a:r>
            <a:r>
              <a:rPr kumimoji="1" lang="en-US" altLang="zh-TW" sz="3200" b="1" dirty="0">
                <a:latin typeface="Calibri" panose="020F0502020204030204" pitchFamily="34" charset="0"/>
                <a:ea typeface="STFangsong" panose="02010600040101010101" pitchFamily="2" charset="-122"/>
                <a:cs typeface="Calibri" panose="020F0502020204030204" pitchFamily="34" charset="0"/>
              </a:rPr>
              <a:t>– </a:t>
            </a:r>
          </a:p>
          <a:p>
            <a:r>
              <a:rPr kumimoji="1" lang="en-US" altLang="zh-TW" sz="3200" b="1" dirty="0">
                <a:latin typeface="Calibri" panose="020F0502020204030204" pitchFamily="34" charset="0"/>
                <a:ea typeface="STFangsong" panose="02010600040101010101" pitchFamily="2" charset="-122"/>
                <a:cs typeface="Calibri" panose="020F0502020204030204" pitchFamily="34" charset="0"/>
              </a:rPr>
              <a:t>Rugged Tablet The Biggest Beneficiary</a:t>
            </a:r>
            <a:endParaRPr kumimoji="1" lang="zh-TW" altLang="en-US" sz="3200" b="1" dirty="0">
              <a:latin typeface="Calibri" panose="020F0502020204030204" pitchFamily="34" charset="0"/>
              <a:ea typeface="STFangsong" panose="02010600040101010101" pitchFamily="2" charset="-122"/>
              <a:cs typeface="Calibri" panose="020F0502020204030204" pitchFamily="34" charset="0"/>
            </a:endParaRPr>
          </a:p>
        </p:txBody>
      </p:sp>
      <p:sp>
        <p:nvSpPr>
          <p:cNvPr id="11" name="Slide Number Placeholder 3">
            <a:extLst>
              <a:ext uri="{FF2B5EF4-FFF2-40B4-BE49-F238E27FC236}">
                <a16:creationId xmlns:a16="http://schemas.microsoft.com/office/drawing/2014/main" id="{76439D63-1576-43B3-BF8A-562B7BC85F66}"/>
              </a:ext>
            </a:extLst>
          </p:cNvPr>
          <p:cNvSpPr txBox="1">
            <a:spLocks/>
          </p:cNvSpPr>
          <p:nvPr/>
        </p:nvSpPr>
        <p:spPr bwMode="auto">
          <a:xfrm>
            <a:off x="9348444" y="6484315"/>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9</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4138542565"/>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12653</TotalTime>
  <Words>3605</Words>
  <Application>Microsoft Office PowerPoint</Application>
  <PresentationFormat>寬螢幕</PresentationFormat>
  <Paragraphs>918</Paragraphs>
  <Slides>31</Slides>
  <Notes>24</Notes>
  <HiddenSlides>0</HiddenSlides>
  <MMClips>0</MMClips>
  <ScaleCrop>false</ScaleCrop>
  <HeadingPairs>
    <vt:vector size="6" baseType="variant">
      <vt:variant>
        <vt:lpstr>使用字型</vt:lpstr>
      </vt:variant>
      <vt:variant>
        <vt:i4>8</vt:i4>
      </vt:variant>
      <vt:variant>
        <vt:lpstr>佈景主題</vt:lpstr>
      </vt:variant>
      <vt:variant>
        <vt:i4>2</vt:i4>
      </vt:variant>
      <vt:variant>
        <vt:lpstr>投影片標題</vt:lpstr>
      </vt:variant>
      <vt:variant>
        <vt:i4>31</vt:i4>
      </vt:variant>
    </vt:vector>
  </HeadingPairs>
  <TitlesOfParts>
    <vt:vector size="41" baseType="lpstr">
      <vt:lpstr>微軟正黑體</vt:lpstr>
      <vt:lpstr>Arial</vt:lpstr>
      <vt:lpstr>Calibri</vt:lpstr>
      <vt:lpstr>Calibri Light</vt:lpstr>
      <vt:lpstr>Cambria</vt:lpstr>
      <vt:lpstr>Helvetica</vt:lpstr>
      <vt:lpstr>Lato Black</vt:lpstr>
      <vt:lpstr>Wingdings</vt:lpstr>
      <vt:lpstr>Office 佈景主題</vt:lpstr>
      <vt:lpstr>1_Office 佈景主題</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Sales by Product Type</vt:lpstr>
      <vt:lpstr>PowerPoint 簡報</vt:lpstr>
      <vt:lpstr>PowerPoint 簡報</vt:lpstr>
      <vt:lpstr>PowerPoint 簡報</vt:lpstr>
      <vt:lpstr>PowerPoint 簡報</vt:lpstr>
      <vt:lpstr>PowerPoint 簡報</vt:lpstr>
      <vt:lpstr>PowerPoint 簡報</vt:lpstr>
      <vt:lpstr>PowerPoint 簡報</vt:lpstr>
      <vt:lpstr>Continued ESG Efforts</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Milestones</dc:title>
  <dc:creator>Rick Chen</dc:creator>
  <cp:lastModifiedBy>act31 winmate</cp:lastModifiedBy>
  <cp:revision>616</cp:revision>
  <cp:lastPrinted>2021-05-06T01:30:15Z</cp:lastPrinted>
  <dcterms:created xsi:type="dcterms:W3CDTF">2020-08-14T23:56:39Z</dcterms:created>
  <dcterms:modified xsi:type="dcterms:W3CDTF">2021-09-23T09:17:37Z</dcterms:modified>
</cp:coreProperties>
</file>