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media/image9.jpg" ContentType="image/jpeg"/>
  <Override PartName="/ppt/media/image10.jpg" ContentType="image/jpeg"/>
  <Override PartName="/ppt/media/image11.jpg"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837" r:id="rId2"/>
    <p:sldId id="869" r:id="rId3"/>
    <p:sldId id="863" r:id="rId4"/>
    <p:sldId id="876" r:id="rId5"/>
    <p:sldId id="875" r:id="rId6"/>
    <p:sldId id="840" r:id="rId7"/>
    <p:sldId id="873" r:id="rId8"/>
    <p:sldId id="877" r:id="rId9"/>
    <p:sldId id="844" r:id="rId10"/>
    <p:sldId id="845" r:id="rId11"/>
    <p:sldId id="846" r:id="rId12"/>
    <p:sldId id="861" r:id="rId13"/>
    <p:sldId id="859" r:id="rId14"/>
    <p:sldId id="860" r:id="rId15"/>
    <p:sldId id="850" r:id="rId16"/>
    <p:sldId id="851" r:id="rId17"/>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11A53013-0EC0-4AAB-8E84-2603D02C88BB}">
          <p14:sldIdLst/>
        </p14:section>
        <p14:section name="未命名的章節" id="{92412EDD-2C1F-4791-AB07-E76131F87F8A}">
          <p14:sldIdLst>
            <p14:sldId id="837"/>
            <p14:sldId id="869"/>
            <p14:sldId id="863"/>
            <p14:sldId id="876"/>
            <p14:sldId id="875"/>
            <p14:sldId id="840"/>
            <p14:sldId id="873"/>
            <p14:sldId id="877"/>
            <p14:sldId id="844"/>
            <p14:sldId id="845"/>
            <p14:sldId id="846"/>
            <p14:sldId id="861"/>
            <p14:sldId id="859"/>
            <p14:sldId id="860"/>
            <p14:sldId id="850"/>
            <p14:sldId id="8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t31 winmate" initials="aw" lastIdx="1" clrIdx="0">
    <p:extLst>
      <p:ext uri="{19B8F6BF-5375-455C-9EA6-DF929625EA0E}">
        <p15:presenceInfo xmlns:p15="http://schemas.microsoft.com/office/powerpoint/2012/main" userId="18aac81ddca79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EAEAEA"/>
    <a:srgbClr val="921F1B"/>
    <a:srgbClr val="F6A941"/>
    <a:srgbClr val="A1B9BD"/>
    <a:srgbClr val="161F2D"/>
    <a:srgbClr val="E0C389"/>
    <a:srgbClr val="263248"/>
    <a:srgbClr val="C43F17"/>
    <a:srgbClr val="4051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31" autoAdjust="0"/>
  </p:normalViewPr>
  <p:slideViewPr>
    <p:cSldViewPr snapToGrid="0">
      <p:cViewPr varScale="1">
        <p:scale>
          <a:sx n="71" d="100"/>
          <a:sy n="71" d="100"/>
        </p:scale>
        <p:origin x="376" y="56"/>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8" d="100"/>
          <a:sy n="68" d="100"/>
        </p:scale>
        <p:origin x="1684"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image" Target="../media/image9.jpg"/><Relationship Id="rId2" Type="http://schemas.microsoft.com/office/2011/relationships/chartColorStyle" Target="colors6.xml"/><Relationship Id="rId1" Type="http://schemas.microsoft.com/office/2011/relationships/chartStyle" Target="style6.xml"/><Relationship Id="rId6" Type="http://schemas.openxmlformats.org/officeDocument/2006/relationships/oleObject" Target="file:///C:\Users\irene\Desktop\WORK\P_Winmate%20(3416%20TT)\Winmate%20model.xlsx" TargetMode="External"/><Relationship Id="rId5" Type="http://schemas.openxmlformats.org/officeDocument/2006/relationships/image" Target="../media/image11.jpg"/><Relationship Id="rId4" Type="http://schemas.openxmlformats.org/officeDocument/2006/relationships/image" Target="../media/image10.jp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7.7596459742245799E-2"/>
          <c:y val="0.2033126392921506"/>
          <c:w val="0.86569428761942147"/>
          <c:h val="0.78597337188668459"/>
        </c:manualLayout>
      </c:layout>
      <c:pie3DChart>
        <c:varyColors val="1"/>
        <c:ser>
          <c:idx val="0"/>
          <c:order val="0"/>
          <c:dPt>
            <c:idx val="0"/>
            <c:bubble3D val="0"/>
            <c:extLst>
              <c:ext xmlns:c16="http://schemas.microsoft.com/office/drawing/2014/chart" uri="{C3380CC4-5D6E-409C-BE32-E72D297353CC}">
                <c16:uniqueId val="{00000000-9BE7-4E85-BA22-B031B143D093}"/>
              </c:ext>
            </c:extLst>
          </c:dPt>
          <c:dPt>
            <c:idx val="1"/>
            <c:bubble3D val="0"/>
            <c:extLst>
              <c:ext xmlns:c16="http://schemas.microsoft.com/office/drawing/2014/chart" uri="{C3380CC4-5D6E-409C-BE32-E72D297353CC}">
                <c16:uniqueId val="{00000001-9BE7-4E85-BA22-B031B143D093}"/>
              </c:ext>
            </c:extLst>
          </c:dPt>
          <c:dPt>
            <c:idx val="2"/>
            <c:bubble3D val="0"/>
            <c:extLst>
              <c:ext xmlns:c16="http://schemas.microsoft.com/office/drawing/2014/chart" uri="{C3380CC4-5D6E-409C-BE32-E72D297353CC}">
                <c16:uniqueId val="{00000002-9BE7-4E85-BA22-B031B143D093}"/>
              </c:ext>
            </c:extLst>
          </c:dPt>
          <c:dPt>
            <c:idx val="3"/>
            <c:bubble3D val="0"/>
            <c:extLst>
              <c:ext xmlns:c16="http://schemas.microsoft.com/office/drawing/2014/chart" uri="{C3380CC4-5D6E-409C-BE32-E72D297353CC}">
                <c16:uniqueId val="{00000003-9BE7-4E85-BA22-B031B143D093}"/>
              </c:ext>
            </c:extLst>
          </c:dPt>
          <c:dPt>
            <c:idx val="4"/>
            <c:bubble3D val="0"/>
            <c:extLst>
              <c:ext xmlns:c16="http://schemas.microsoft.com/office/drawing/2014/chart" uri="{C3380CC4-5D6E-409C-BE32-E72D297353CC}">
                <c16:uniqueId val="{00000004-9BE7-4E85-BA22-B031B143D093}"/>
              </c:ext>
            </c:extLst>
          </c:dPt>
          <c:cat>
            <c:strRef>
              <c:f>'Sals by Region'!$A$14:$A$18</c:f>
              <c:strCache>
                <c:ptCount val="5"/>
                <c:pt idx="0">
                  <c:v>台灣</c:v>
                </c:pt>
                <c:pt idx="1">
                  <c:v>亞洲</c:v>
                </c:pt>
                <c:pt idx="2">
                  <c:v>美洲</c:v>
                </c:pt>
                <c:pt idx="3">
                  <c:v>歐洲</c:v>
                </c:pt>
                <c:pt idx="4">
                  <c:v>其他</c:v>
                </c:pt>
              </c:strCache>
            </c:strRef>
          </c:cat>
          <c:val>
            <c:numRef>
              <c:f>'Sals by Region'!$B$14:$B$18</c:f>
            </c:numRef>
          </c:val>
          <c:extLst>
            <c:ext xmlns:c16="http://schemas.microsoft.com/office/drawing/2014/chart" uri="{C3380CC4-5D6E-409C-BE32-E72D297353CC}">
              <c16:uniqueId val="{00000005-9BE7-4E85-BA22-B031B143D093}"/>
            </c:ext>
          </c:extLst>
        </c:ser>
        <c:ser>
          <c:idx val="1"/>
          <c:order val="1"/>
          <c:dPt>
            <c:idx val="0"/>
            <c:bubble3D val="0"/>
            <c:spPr>
              <a:solidFill>
                <a:srgbClr val="A1B9BD"/>
              </a:solidFill>
              <a:ln w="25400">
                <a:solidFill>
                  <a:schemeClr val="lt1"/>
                </a:solidFill>
              </a:ln>
              <a:effectLst/>
              <a:sp3d contourW="25400">
                <a:contourClr>
                  <a:schemeClr val="lt1"/>
                </a:contourClr>
              </a:sp3d>
            </c:spPr>
            <c:extLst>
              <c:ext xmlns:c16="http://schemas.microsoft.com/office/drawing/2014/chart" uri="{C3380CC4-5D6E-409C-BE32-E72D297353CC}">
                <c16:uniqueId val="{00000007-9BE7-4E85-BA22-B031B143D093}"/>
              </c:ext>
            </c:extLst>
          </c:dPt>
          <c:dPt>
            <c:idx val="1"/>
            <c:bubble3D val="0"/>
            <c:spPr>
              <a:solidFill>
                <a:srgbClr val="E0C389"/>
              </a:solidFill>
              <a:ln w="25400">
                <a:solidFill>
                  <a:schemeClr val="lt1"/>
                </a:solidFill>
              </a:ln>
              <a:effectLst/>
              <a:sp3d contourW="25400">
                <a:contourClr>
                  <a:schemeClr val="lt1"/>
                </a:contourClr>
              </a:sp3d>
            </c:spPr>
            <c:extLst>
              <c:ext xmlns:c16="http://schemas.microsoft.com/office/drawing/2014/chart" uri="{C3380CC4-5D6E-409C-BE32-E72D297353CC}">
                <c16:uniqueId val="{00000009-9BE7-4E85-BA22-B031B143D093}"/>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B-9BE7-4E85-BA22-B031B143D093}"/>
              </c:ext>
            </c:extLst>
          </c:dPt>
          <c:dPt>
            <c:idx val="3"/>
            <c:bubble3D val="0"/>
            <c:spPr>
              <a:solidFill>
                <a:srgbClr val="921F1B"/>
              </a:solidFill>
              <a:ln w="25400">
                <a:solidFill>
                  <a:schemeClr val="lt1"/>
                </a:solidFill>
              </a:ln>
              <a:effectLst/>
              <a:sp3d contourW="25400">
                <a:contourClr>
                  <a:schemeClr val="lt1"/>
                </a:contourClr>
              </a:sp3d>
            </c:spPr>
            <c:extLst>
              <c:ext xmlns:c16="http://schemas.microsoft.com/office/drawing/2014/chart" uri="{C3380CC4-5D6E-409C-BE32-E72D297353CC}">
                <c16:uniqueId val="{0000000D-9BE7-4E85-BA22-B031B143D093}"/>
              </c:ext>
            </c:extLst>
          </c:dPt>
          <c:dPt>
            <c:idx val="4"/>
            <c:bubble3D val="0"/>
            <c:spPr>
              <a:solidFill>
                <a:srgbClr val="F6A941"/>
              </a:solidFill>
              <a:ln w="25400">
                <a:solidFill>
                  <a:schemeClr val="bg1"/>
                </a:solidFill>
              </a:ln>
              <a:effectLst/>
              <a:sp3d contourW="25400">
                <a:contourClr>
                  <a:schemeClr val="bg1"/>
                </a:contourClr>
              </a:sp3d>
            </c:spPr>
            <c:extLst>
              <c:ext xmlns:c16="http://schemas.microsoft.com/office/drawing/2014/chart" uri="{C3380CC4-5D6E-409C-BE32-E72D297353CC}">
                <c16:uniqueId val="{0000000F-9BE7-4E85-BA22-B031B143D093}"/>
              </c:ext>
            </c:extLst>
          </c:dPt>
          <c:dLbls>
            <c:dLbl>
              <c:idx val="0"/>
              <c:layout>
                <c:manualLayout>
                  <c:x val="-4.8273054660850752E-2"/>
                  <c:y val="9.4549649587730239E-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manualLayout>
                      <c:w val="0.12115795270412145"/>
                      <c:h val="8.0236204185914178E-2"/>
                    </c:manualLayout>
                  </c15:layout>
                </c:ext>
                <c:ext xmlns:c16="http://schemas.microsoft.com/office/drawing/2014/chart" uri="{C3380CC4-5D6E-409C-BE32-E72D297353CC}">
                  <c16:uniqueId val="{00000007-9BE7-4E85-BA22-B031B143D093}"/>
                </c:ext>
              </c:extLst>
            </c:dLbl>
            <c:dLbl>
              <c:idx val="1"/>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BE7-4E85-BA22-B031B143D093}"/>
                </c:ext>
              </c:extLst>
            </c:dLbl>
            <c:dLbl>
              <c:idx val="2"/>
              <c:layout>
                <c:manualLayout>
                  <c:x val="-0.17202504219896986"/>
                  <c:y val="-0.2350110616364487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BE7-4E85-BA22-B031B143D093}"/>
                </c:ext>
              </c:extLst>
            </c:dLbl>
            <c:dLbl>
              <c:idx val="3"/>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BE7-4E85-BA22-B031B143D093}"/>
                </c:ext>
              </c:extLst>
            </c:dLbl>
            <c:dLbl>
              <c:idx val="4"/>
              <c:layout>
                <c:manualLayout>
                  <c:x val="-2.3176485969311956E-4"/>
                  <c:y val="5.3138835586648489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BE7-4E85-BA22-B031B143D093}"/>
                </c:ext>
              </c:extLst>
            </c:dLbl>
            <c:spPr>
              <a:noFill/>
              <a:ln>
                <a:noFill/>
              </a:ln>
              <a:effectLst/>
            </c:spPr>
            <c:txPr>
              <a:bodyPr wrap="square" lIns="38100" tIns="19050" rIns="38100" bIns="19050" anchor="ctr">
                <a:spAutoFit/>
              </a:bodyPr>
              <a:lstStyle/>
              <a:p>
                <a:pPr>
                  <a:defRPr sz="1800" b="1"/>
                </a:pPr>
                <a:endParaRPr lang="zh-TW"/>
              </a:p>
            </c:txPr>
            <c:showLegendKey val="0"/>
            <c:showVal val="0"/>
            <c:showCatName val="0"/>
            <c:showSerName val="0"/>
            <c:showPercent val="0"/>
            <c:showBubbleSize val="0"/>
            <c:extLst>
              <c:ext xmlns:c15="http://schemas.microsoft.com/office/drawing/2012/chart" uri="{CE6537A1-D6FC-4f65-9D91-7224C49458BB}"/>
            </c:extLst>
          </c:dLbls>
          <c:cat>
            <c:strRef>
              <c:f>'Sals by Region'!$A$14:$A$18</c:f>
              <c:strCache>
                <c:ptCount val="5"/>
                <c:pt idx="0">
                  <c:v>台灣</c:v>
                </c:pt>
                <c:pt idx="1">
                  <c:v>亞洲</c:v>
                </c:pt>
                <c:pt idx="2">
                  <c:v>美洲</c:v>
                </c:pt>
                <c:pt idx="3">
                  <c:v>歐洲</c:v>
                </c:pt>
                <c:pt idx="4">
                  <c:v>其他</c:v>
                </c:pt>
              </c:strCache>
            </c:strRef>
          </c:cat>
          <c:val>
            <c:numRef>
              <c:f>'Sals by Region'!$C$14:$C$18</c:f>
              <c:numCache>
                <c:formatCode>0.0%</c:formatCode>
                <c:ptCount val="5"/>
                <c:pt idx="0">
                  <c:v>3.810311763738973E-2</c:v>
                </c:pt>
                <c:pt idx="1">
                  <c:v>0.2843778423100104</c:v>
                </c:pt>
                <c:pt idx="2">
                  <c:v>0.297829707961208</c:v>
                </c:pt>
                <c:pt idx="3">
                  <c:v>0.37518272971344002</c:v>
                </c:pt>
                <c:pt idx="4">
                  <c:v>4.5066023779518931E-3</c:v>
                </c:pt>
              </c:numCache>
            </c:numRef>
          </c:val>
          <c:extLst>
            <c:ext xmlns:c16="http://schemas.microsoft.com/office/drawing/2014/chart" uri="{C3380CC4-5D6E-409C-BE32-E72D297353CC}">
              <c16:uniqueId val="{00000010-9BE7-4E85-BA22-B031B143D093}"/>
            </c:ext>
          </c:extLst>
        </c:ser>
        <c:dLbls>
          <c:showLegendKey val="0"/>
          <c:showVal val="0"/>
          <c:showCatName val="0"/>
          <c:showSerName val="0"/>
          <c:showPercent val="0"/>
          <c:showBubbleSize val="0"/>
          <c:showLeaderLines val="1"/>
        </c:dLbls>
      </c:pie3DChart>
      <c:spPr>
        <a:noFill/>
        <a:ln w="25400">
          <a:noFill/>
        </a:ln>
      </c:spPr>
    </c:plotArea>
    <c:legend>
      <c:legendPos val="t"/>
      <c:overlay val="0"/>
      <c:spPr>
        <a:noFill/>
        <a:ln w="25400">
          <a:noFill/>
        </a:ln>
      </c:spPr>
      <c:txPr>
        <a:bodyPr rot="0" spcFirstLastPara="1" vertOverflow="ellipsis" vert="horz" wrap="square" anchor="ctr" anchorCtr="1"/>
        <a:lstStyle/>
        <a:p>
          <a:pPr>
            <a:defRPr sz="16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a:noFill/>
    </a:ln>
  </c:spPr>
  <c:txPr>
    <a:bodyPr/>
    <a:lstStyle/>
    <a:p>
      <a:pPr>
        <a:defRPr>
          <a:solidFill>
            <a:schemeClr val="tx1"/>
          </a:solidFill>
          <a:latin typeface="Microsoft JhengHei" panose="020B0604030504040204" pitchFamily="34" charset="-120"/>
          <a:ea typeface="Microsoft JhengHei" panose="020B0604030504040204" pitchFamily="34" charset="-120"/>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525250728890778"/>
          <c:y val="0.14234505712634524"/>
          <c:w val="0.85287271512442364"/>
          <c:h val="0.6228231663848558"/>
        </c:manualLayout>
      </c:layout>
      <c:bar3DChart>
        <c:barDir val="col"/>
        <c:grouping val="stacked"/>
        <c:varyColors val="0"/>
        <c:ser>
          <c:idx val="0"/>
          <c:order val="0"/>
          <c:tx>
            <c:strRef>
              <c:f>'Sales by Product'!$R$17</c:f>
              <c:strCache>
                <c:ptCount val="1"/>
                <c:pt idx="0">
                  <c:v>其他</c:v>
                </c:pt>
              </c:strCache>
            </c:strRef>
          </c:tx>
          <c:spPr>
            <a:solidFill>
              <a:srgbClr val="595959"/>
            </a:solidFill>
            <a:ln>
              <a:noFill/>
            </a:ln>
            <a:effectLst/>
            <a:sp3d/>
          </c:spPr>
          <c:invertIfNegative val="0"/>
          <c:dLbls>
            <c:dLbl>
              <c:idx val="0"/>
              <c:layout>
                <c:manualLayout>
                  <c:x val="0"/>
                  <c:y val="-3.1075839541756536E-2"/>
                </c:manualLayout>
              </c:layout>
              <c:tx>
                <c:rich>
                  <a:bodyPr/>
                  <a:lstStyle/>
                  <a:p>
                    <a:r>
                      <a:rPr lang="en-US"/>
                      <a:t>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2BF-4854-B563-62C123344D17}"/>
                </c:ext>
              </c:extLst>
            </c:dLbl>
            <c:dLbl>
              <c:idx val="1"/>
              <c:layout>
                <c:manualLayout>
                  <c:x val="0"/>
                  <c:y val="-3.5856737932796E-2"/>
                </c:manualLayout>
              </c:layout>
              <c:tx>
                <c:rich>
                  <a:bodyPr/>
                  <a:lstStyle/>
                  <a:p>
                    <a:r>
                      <a:rPr lang="en-US"/>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2BF-4854-B563-62C123344D17}"/>
                </c:ext>
              </c:extLst>
            </c:dLbl>
            <c:dLbl>
              <c:idx val="2"/>
              <c:layout>
                <c:manualLayout>
                  <c:x val="-8.3270171369442232E-17"/>
                  <c:y val="-3.5856737932796E-2"/>
                </c:manualLayout>
              </c:layout>
              <c:tx>
                <c:rich>
                  <a:bodyPr/>
                  <a:lstStyle/>
                  <a:p>
                    <a:r>
                      <a:rPr lang="en-US"/>
                      <a:t>3%</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2BF-4854-B563-62C123344D17}"/>
                </c:ext>
              </c:extLst>
            </c:dLbl>
            <c:dLbl>
              <c:idx val="3"/>
              <c:layout>
                <c:manualLayout>
                  <c:x val="0"/>
                  <c:y val="-2.8685390346236978E-2"/>
                </c:manualLayout>
              </c:layout>
              <c:tx>
                <c:rich>
                  <a:bodyPr/>
                  <a:lstStyle/>
                  <a:p>
                    <a:r>
                      <a:rPr lang="en-US"/>
                      <a:t>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2BF-4854-B563-62C123344D17}"/>
                </c:ext>
              </c:extLst>
            </c:dLbl>
            <c:dLbl>
              <c:idx val="4"/>
              <c:layout>
                <c:manualLayout>
                  <c:x val="-4.7498751287749115E-3"/>
                  <c:y val="-5.0728051603441508E-2"/>
                </c:manualLayout>
              </c:layout>
              <c:tx>
                <c:rich>
                  <a:bodyPr/>
                  <a:lstStyle/>
                  <a:p>
                    <a:r>
                      <a:rPr lang="en-US" altLang="zh-TW"/>
                      <a:t>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C2BF-4854-B563-62C123344D17}"/>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'Sales by Product'!$T$9:$Y$9</c:f>
              <c:numCache>
                <c:formatCode>General</c:formatCode>
                <c:ptCount val="5"/>
                <c:pt idx="0">
                  <c:v>2018</c:v>
                </c:pt>
                <c:pt idx="1">
                  <c:v>2019</c:v>
                </c:pt>
                <c:pt idx="2">
                  <c:v>2020</c:v>
                </c:pt>
                <c:pt idx="3">
                  <c:v>2021</c:v>
                </c:pt>
                <c:pt idx="4">
                  <c:v>2022</c:v>
                </c:pt>
              </c:numCache>
            </c:numRef>
          </c:cat>
          <c:val>
            <c:numRef>
              <c:f>'Sales by Product'!$T$4:$Y$4</c:f>
              <c:numCache>
                <c:formatCode>#,##0_ </c:formatCode>
                <c:ptCount val="5"/>
                <c:pt idx="0">
                  <c:v>56</c:v>
                </c:pt>
                <c:pt idx="1">
                  <c:v>44</c:v>
                </c:pt>
                <c:pt idx="2">
                  <c:v>63.097999999999999</c:v>
                </c:pt>
                <c:pt idx="3">
                  <c:v>51.541199999999876</c:v>
                </c:pt>
                <c:pt idx="4">
                  <c:v>54.77539999999987</c:v>
                </c:pt>
              </c:numCache>
            </c:numRef>
          </c:val>
          <c:extLst>
            <c:ext xmlns:c16="http://schemas.microsoft.com/office/drawing/2014/chart" uri="{C3380CC4-5D6E-409C-BE32-E72D297353CC}">
              <c16:uniqueId val="{00000005-C2BF-4854-B563-62C123344D17}"/>
            </c:ext>
          </c:extLst>
        </c:ser>
        <c:ser>
          <c:idx val="1"/>
          <c:order val="1"/>
          <c:tx>
            <c:strRef>
              <c:f>'Sales by Product'!$R$16</c:f>
              <c:strCache>
                <c:ptCount val="1"/>
                <c:pt idx="0">
                  <c:v>強固型電腦/嵌入式系統模組</c:v>
                </c:pt>
              </c:strCache>
            </c:strRef>
          </c:tx>
          <c:spPr>
            <a:solidFill>
              <a:srgbClr val="921F1B"/>
            </a:solidFill>
            <a:ln>
              <a:noFill/>
            </a:ln>
            <a:effectLst/>
            <a:sp3d/>
          </c:spPr>
          <c:invertIfNegative val="0"/>
          <c:dLbls>
            <c:dLbl>
              <c:idx val="0"/>
              <c:tx>
                <c:rich>
                  <a:bodyPr/>
                  <a:lstStyle/>
                  <a:p>
                    <a:r>
                      <a:rPr lang="en-US"/>
                      <a:t>78%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2BF-4854-B563-62C123344D17}"/>
                </c:ext>
              </c:extLst>
            </c:dLbl>
            <c:dLbl>
              <c:idx val="1"/>
              <c:tx>
                <c:rich>
                  <a:bodyPr/>
                  <a:lstStyle/>
                  <a:p>
                    <a:r>
                      <a:rPr lang="en-US"/>
                      <a:t>82%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2BF-4854-B563-62C123344D17}"/>
                </c:ext>
              </c:extLst>
            </c:dLbl>
            <c:dLbl>
              <c:idx val="2"/>
              <c:tx>
                <c:rich>
                  <a:bodyPr/>
                  <a:lstStyle/>
                  <a:p>
                    <a:r>
                      <a:rPr lang="en-US"/>
                      <a:t>83%</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C2BF-4854-B563-62C123344D17}"/>
                </c:ext>
              </c:extLst>
            </c:dLbl>
            <c:dLbl>
              <c:idx val="3"/>
              <c:tx>
                <c:rich>
                  <a:bodyPr/>
                  <a:lstStyle/>
                  <a:p>
                    <a:r>
                      <a:rPr lang="en-US"/>
                      <a:t>86%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C2BF-4854-B563-62C123344D17}"/>
                </c:ext>
              </c:extLst>
            </c:dLbl>
            <c:dLbl>
              <c:idx val="4"/>
              <c:tx>
                <c:rich>
                  <a:bodyPr/>
                  <a:lstStyle/>
                  <a:p>
                    <a:r>
                      <a:rPr lang="en-US" altLang="zh-TW"/>
                      <a:t>86%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C2BF-4854-B563-62C123344D17}"/>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Product'!$T$9:$Y$9</c:f>
              <c:numCache>
                <c:formatCode>General</c:formatCode>
                <c:ptCount val="5"/>
                <c:pt idx="0">
                  <c:v>2018</c:v>
                </c:pt>
                <c:pt idx="1">
                  <c:v>2019</c:v>
                </c:pt>
                <c:pt idx="2">
                  <c:v>2020</c:v>
                </c:pt>
                <c:pt idx="3">
                  <c:v>2021</c:v>
                </c:pt>
                <c:pt idx="4">
                  <c:v>2022</c:v>
                </c:pt>
              </c:numCache>
            </c:numRef>
          </c:cat>
          <c:val>
            <c:numRef>
              <c:f>'Sales by Product'!$T$5:$Y$5</c:f>
              <c:numCache>
                <c:formatCode>#,##0_ </c:formatCode>
                <c:ptCount val="5"/>
                <c:pt idx="0">
                  <c:v>1229</c:v>
                </c:pt>
                <c:pt idx="1">
                  <c:v>1364</c:v>
                </c:pt>
                <c:pt idx="2">
                  <c:v>1529.3119999999999</c:v>
                </c:pt>
                <c:pt idx="3">
                  <c:v>2148.7175999999999</c:v>
                </c:pt>
                <c:pt idx="4">
                  <c:v>2283.5491999999999</c:v>
                </c:pt>
              </c:numCache>
            </c:numRef>
          </c:val>
          <c:extLst>
            <c:ext xmlns:c16="http://schemas.microsoft.com/office/drawing/2014/chart" uri="{C3380CC4-5D6E-409C-BE32-E72D297353CC}">
              <c16:uniqueId val="{0000000B-C2BF-4854-B563-62C123344D17}"/>
            </c:ext>
          </c:extLst>
        </c:ser>
        <c:ser>
          <c:idx val="2"/>
          <c:order val="2"/>
          <c:tx>
            <c:strRef>
              <c:f>'Sales by Product'!$R$15</c:f>
              <c:strCache>
                <c:ptCount val="1"/>
                <c:pt idx="0">
                  <c:v>液晶顯示應用設備及模組</c:v>
                </c:pt>
              </c:strCache>
            </c:strRef>
          </c:tx>
          <c:spPr>
            <a:solidFill>
              <a:srgbClr val="A6A6A6"/>
            </a:solidFill>
            <a:ln>
              <a:noFill/>
            </a:ln>
            <a:effectLst/>
            <a:sp3d/>
          </c:spPr>
          <c:invertIfNegative val="0"/>
          <c:dLbls>
            <c:dLbl>
              <c:idx val="0"/>
              <c:tx>
                <c:rich>
                  <a:bodyPr/>
                  <a:lstStyle/>
                  <a:p>
                    <a:r>
                      <a:rPr lang="en-US"/>
                      <a:t>18%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2BF-4854-B563-62C123344D17}"/>
                </c:ext>
              </c:extLst>
            </c:dLbl>
            <c:dLbl>
              <c:idx val="1"/>
              <c:tx>
                <c:rich>
                  <a:bodyPr/>
                  <a:lstStyle/>
                  <a:p>
                    <a:r>
                      <a:rPr lang="en-US"/>
                      <a:t>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C2BF-4854-B563-62C123344D17}"/>
                </c:ext>
              </c:extLst>
            </c:dLbl>
            <c:dLbl>
              <c:idx val="2"/>
              <c:tx>
                <c:rich>
                  <a:bodyPr/>
                  <a:lstStyle/>
                  <a:p>
                    <a:r>
                      <a:rPr lang="en-US"/>
                      <a:t>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C2BF-4854-B563-62C123344D17}"/>
                </c:ext>
              </c:extLst>
            </c:dLbl>
            <c:dLbl>
              <c:idx val="3"/>
              <c:tx>
                <c:rich>
                  <a:bodyPr/>
                  <a:lstStyle/>
                  <a:p>
                    <a:r>
                      <a:rPr lang="en-US"/>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C2BF-4854-B563-62C123344D17}"/>
                </c:ext>
              </c:extLst>
            </c:dLbl>
            <c:dLbl>
              <c:idx val="4"/>
              <c:tx>
                <c:rich>
                  <a:bodyPr/>
                  <a:lstStyle/>
                  <a:p>
                    <a:r>
                      <a:rPr lang="en-US" altLang="zh-TW"/>
                      <a:t>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C2BF-4854-B563-62C123344D17}"/>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Product'!$T$9:$Y$9</c:f>
              <c:numCache>
                <c:formatCode>General</c:formatCode>
                <c:ptCount val="5"/>
                <c:pt idx="0">
                  <c:v>2018</c:v>
                </c:pt>
                <c:pt idx="1">
                  <c:v>2019</c:v>
                </c:pt>
                <c:pt idx="2">
                  <c:v>2020</c:v>
                </c:pt>
                <c:pt idx="3">
                  <c:v>2021</c:v>
                </c:pt>
                <c:pt idx="4">
                  <c:v>2022</c:v>
                </c:pt>
              </c:numCache>
            </c:numRef>
          </c:cat>
          <c:val>
            <c:numRef>
              <c:f>'Sales by Product'!$T$6:$Y$6</c:f>
              <c:numCache>
                <c:formatCode>#,##0_ </c:formatCode>
                <c:ptCount val="5"/>
                <c:pt idx="0">
                  <c:v>280</c:v>
                </c:pt>
                <c:pt idx="1">
                  <c:v>257</c:v>
                </c:pt>
                <c:pt idx="2">
                  <c:v>253.11500000000001</c:v>
                </c:pt>
                <c:pt idx="3">
                  <c:v>301.74120000000005</c:v>
                </c:pt>
                <c:pt idx="4">
                  <c:v>320.67540000000002</c:v>
                </c:pt>
              </c:numCache>
            </c:numRef>
          </c:val>
          <c:extLst>
            <c:ext xmlns:c16="http://schemas.microsoft.com/office/drawing/2014/chart" uri="{C3380CC4-5D6E-409C-BE32-E72D297353CC}">
              <c16:uniqueId val="{00000011-C2BF-4854-B563-62C123344D17}"/>
            </c:ext>
          </c:extLst>
        </c:ser>
        <c:dLbls>
          <c:showLegendKey val="0"/>
          <c:showVal val="1"/>
          <c:showCatName val="0"/>
          <c:showSerName val="0"/>
          <c:showPercent val="0"/>
          <c:showBubbleSize val="0"/>
        </c:dLbls>
        <c:gapWidth val="103"/>
        <c:shape val="box"/>
        <c:axId val="220188160"/>
        <c:axId val="220931200"/>
        <c:axId val="0"/>
      </c:bar3DChart>
      <c:catAx>
        <c:axId val="22018816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220931200"/>
        <c:crosses val="autoZero"/>
        <c:auto val="1"/>
        <c:lblAlgn val="ctr"/>
        <c:lblOffset val="100"/>
        <c:noMultiLvlLbl val="0"/>
      </c:catAx>
      <c:valAx>
        <c:axId val="220931200"/>
        <c:scaling>
          <c:orientation val="minMax"/>
          <c:max val="2700"/>
          <c:min val="0"/>
        </c:scaling>
        <c:delete val="0"/>
        <c:axPos val="l"/>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220188160"/>
        <c:crosses val="autoZero"/>
        <c:crossBetween val="between"/>
        <c:majorUnit val="500"/>
      </c:valAx>
      <c:spPr>
        <a:noFill/>
        <a:ln>
          <a:noFill/>
        </a:ln>
        <a:effectLst/>
      </c:spPr>
    </c:plotArea>
    <c:legend>
      <c:legendPos val="t"/>
      <c:layout>
        <c:manualLayout>
          <c:xMode val="edge"/>
          <c:yMode val="edge"/>
          <c:x val="0.19295600998520993"/>
          <c:y val="1.6533333730083748E-2"/>
          <c:w val="0.72703627053269104"/>
          <c:h val="0.1718653989499008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b="1">
          <a:solidFill>
            <a:schemeClr val="bg1"/>
          </a:solidFill>
        </a:defRPr>
      </a:pPr>
      <a:endParaRPr lang="zh-TW"/>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r>
              <a:rPr lang="zh-TW" altLang="en-US" sz="1600" b="1">
                <a:latin typeface="Microsoft JhengHei" panose="020B0604030504040204" pitchFamily="34" charset="-120"/>
                <a:ea typeface="Microsoft JhengHei" panose="020B0604030504040204" pitchFamily="34" charset="-120"/>
              </a:rPr>
              <a:t>季營收趨勢</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title>
    <c:autoTitleDeleted val="0"/>
    <c:plotArea>
      <c:layout/>
      <c:barChart>
        <c:barDir val="col"/>
        <c:grouping val="clustered"/>
        <c:varyColors val="0"/>
        <c:ser>
          <c:idx val="0"/>
          <c:order val="0"/>
          <c:tx>
            <c:strRef>
              <c:f>quarterly_1!$B$8</c:f>
              <c:strCache>
                <c:ptCount val="1"/>
                <c:pt idx="0">
                  <c:v>營收</c:v>
                </c:pt>
              </c:strCache>
            </c:strRef>
          </c:tx>
          <c:spPr>
            <a:solidFill>
              <a:srgbClr val="921F1B"/>
            </a:solidFill>
            <a:ln>
              <a:noFill/>
            </a:ln>
            <a:effectLst/>
          </c:spPr>
          <c:invertIfNegative val="0"/>
          <c:dLbls>
            <c:dLbl>
              <c:idx val="1"/>
              <c:layout>
                <c:manualLayout>
                  <c:x val="0"/>
                  <c:y val="-3.845327264866718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2B5-47A4-96B5-8212717C631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quarterly_1!$X$2:$AF$2</c:f>
              <c:strCache>
                <c:ptCount val="9"/>
                <c:pt idx="0">
                  <c:v>4Q20</c:v>
                </c:pt>
                <c:pt idx="1">
                  <c:v>1Q21</c:v>
                </c:pt>
                <c:pt idx="2">
                  <c:v>2Q21</c:v>
                </c:pt>
                <c:pt idx="3">
                  <c:v>3Q21</c:v>
                </c:pt>
                <c:pt idx="4">
                  <c:v>4Q21</c:v>
                </c:pt>
                <c:pt idx="5">
                  <c:v>1Q22</c:v>
                </c:pt>
                <c:pt idx="6">
                  <c:v>2Q22</c:v>
                </c:pt>
                <c:pt idx="7">
                  <c:v>3Q22</c:v>
                </c:pt>
                <c:pt idx="8">
                  <c:v>4Q22</c:v>
                </c:pt>
              </c:strCache>
            </c:strRef>
          </c:cat>
          <c:val>
            <c:numRef>
              <c:f>quarterly_1!$X$8:$AF$8</c:f>
              <c:numCache>
                <c:formatCode>#,##0_ </c:formatCode>
                <c:ptCount val="9"/>
                <c:pt idx="0">
                  <c:v>568.25599999999997</c:v>
                </c:pt>
                <c:pt idx="1">
                  <c:v>584.69799999999998</c:v>
                </c:pt>
                <c:pt idx="2">
                  <c:v>611.13900000000001</c:v>
                </c:pt>
                <c:pt idx="3">
                  <c:v>683.00900000000001</c:v>
                </c:pt>
                <c:pt idx="4">
                  <c:v>622.78099999999995</c:v>
                </c:pt>
                <c:pt idx="5">
                  <c:v>587.71400000000006</c:v>
                </c:pt>
                <c:pt idx="6">
                  <c:v>606.92200000000003</c:v>
                </c:pt>
                <c:pt idx="7">
                  <c:v>763.95899999999995</c:v>
                </c:pt>
                <c:pt idx="8">
                  <c:v>700.70100000000002</c:v>
                </c:pt>
              </c:numCache>
            </c:numRef>
          </c:val>
          <c:extLst>
            <c:ext xmlns:c16="http://schemas.microsoft.com/office/drawing/2014/chart" uri="{C3380CC4-5D6E-409C-BE32-E72D297353CC}">
              <c16:uniqueId val="{00000001-02B5-47A4-96B5-8212717C6312}"/>
            </c:ext>
          </c:extLst>
        </c:ser>
        <c:dLbls>
          <c:showLegendKey val="0"/>
          <c:showVal val="0"/>
          <c:showCatName val="0"/>
          <c:showSerName val="0"/>
          <c:showPercent val="0"/>
          <c:showBubbleSize val="0"/>
        </c:dLbls>
        <c:gapWidth val="94"/>
        <c:overlap val="65"/>
        <c:axId val="218558464"/>
        <c:axId val="219266368"/>
      </c:barChart>
      <c:lineChart>
        <c:grouping val="standard"/>
        <c:varyColors val="0"/>
        <c:ser>
          <c:idx val="1"/>
          <c:order val="1"/>
          <c:tx>
            <c:strRef>
              <c:f>quarterly_1!$B$9</c:f>
              <c:strCache>
                <c:ptCount val="1"/>
                <c:pt idx="0">
                  <c:v>營收年成長率</c:v>
                </c:pt>
              </c:strCache>
            </c:strRef>
          </c:tx>
          <c:spPr>
            <a:ln w="38100" cap="rnd">
              <a:solidFill>
                <a:schemeClr val="bg1">
                  <a:lumMod val="65000"/>
                </a:schemeClr>
              </a:solidFill>
              <a:round/>
            </a:ln>
            <a:effectLst/>
          </c:spPr>
          <c:marker>
            <c:symbol val="none"/>
          </c:marker>
          <c:dLbls>
            <c:dLbl>
              <c:idx val="1"/>
              <c:layout>
                <c:manualLayout>
                  <c:x val="-3.7944465385098713E-2"/>
                  <c:y val="8.01341327302292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B5-47A4-96B5-8212717C631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zh-TW"/>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quarterly_1!$X$2:$AF$2</c:f>
              <c:strCache>
                <c:ptCount val="9"/>
                <c:pt idx="0">
                  <c:v>4Q20</c:v>
                </c:pt>
                <c:pt idx="1">
                  <c:v>1Q21</c:v>
                </c:pt>
                <c:pt idx="2">
                  <c:v>2Q21</c:v>
                </c:pt>
                <c:pt idx="3">
                  <c:v>3Q21</c:v>
                </c:pt>
                <c:pt idx="4">
                  <c:v>4Q21</c:v>
                </c:pt>
                <c:pt idx="5">
                  <c:v>1Q22</c:v>
                </c:pt>
                <c:pt idx="6">
                  <c:v>2Q22</c:v>
                </c:pt>
                <c:pt idx="7">
                  <c:v>3Q22</c:v>
                </c:pt>
                <c:pt idx="8">
                  <c:v>4Q22</c:v>
                </c:pt>
              </c:strCache>
            </c:strRef>
          </c:cat>
          <c:val>
            <c:numRef>
              <c:f>quarterly_1!$X$9:$AF$9</c:f>
              <c:numCache>
                <c:formatCode>0.0%</c:formatCode>
                <c:ptCount val="9"/>
                <c:pt idx="0">
                  <c:v>0.3986841554695173</c:v>
                </c:pt>
                <c:pt idx="1">
                  <c:v>0.67062299278832405</c:v>
                </c:pt>
                <c:pt idx="2">
                  <c:v>0.64525273518263271</c:v>
                </c:pt>
                <c:pt idx="3">
                  <c:v>0.22882022219223663</c:v>
                </c:pt>
                <c:pt idx="4">
                  <c:v>9.5951472575740437E-2</c:v>
                </c:pt>
                <c:pt idx="5">
                  <c:v>5.1582184307112922E-3</c:v>
                </c:pt>
                <c:pt idx="6">
                  <c:v>-6.9002305531147279E-3</c:v>
                </c:pt>
                <c:pt idx="7">
                  <c:v>0.11851966811564707</c:v>
                </c:pt>
                <c:pt idx="8">
                  <c:v>0.12511621260121952</c:v>
                </c:pt>
              </c:numCache>
            </c:numRef>
          </c:val>
          <c:smooth val="0"/>
          <c:extLst>
            <c:ext xmlns:c16="http://schemas.microsoft.com/office/drawing/2014/chart" uri="{C3380CC4-5D6E-409C-BE32-E72D297353CC}">
              <c16:uniqueId val="{00000003-02B5-47A4-96B5-8212717C6312}"/>
            </c:ext>
          </c:extLst>
        </c:ser>
        <c:dLbls>
          <c:showLegendKey val="0"/>
          <c:showVal val="0"/>
          <c:showCatName val="0"/>
          <c:showSerName val="0"/>
          <c:showPercent val="0"/>
          <c:showBubbleSize val="0"/>
        </c:dLbls>
        <c:marker val="1"/>
        <c:smooth val="0"/>
        <c:axId val="219774464"/>
        <c:axId val="218275840"/>
      </c:lineChart>
      <c:catAx>
        <c:axId val="21855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19266368"/>
        <c:crosses val="autoZero"/>
        <c:auto val="1"/>
        <c:lblAlgn val="ctr"/>
        <c:lblOffset val="100"/>
        <c:noMultiLvlLbl val="0"/>
      </c:catAx>
      <c:valAx>
        <c:axId val="219266368"/>
        <c:scaling>
          <c:orientation val="minMax"/>
          <c:max val="770"/>
          <c:min val="0"/>
        </c:scaling>
        <c:delete val="0"/>
        <c:axPos val="l"/>
        <c:majorGridlines>
          <c:spPr>
            <a:ln w="9525" cap="flat" cmpd="sng" algn="ctr">
              <a:noFill/>
              <a:round/>
            </a:ln>
            <a:effectLst/>
          </c:spPr>
        </c:majorGridlines>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218558464"/>
        <c:crosses val="autoZero"/>
        <c:crossBetween val="between"/>
        <c:majorUnit val="180"/>
      </c:valAx>
      <c:valAx>
        <c:axId val="218275840"/>
        <c:scaling>
          <c:orientation val="minMax"/>
          <c:max val="0.9"/>
          <c:min val="-0.30000000000000004"/>
        </c:scaling>
        <c:delete val="0"/>
        <c:axPos val="r"/>
        <c:numFmt formatCode="0%" sourceLinked="0"/>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219774464"/>
        <c:crosses val="max"/>
        <c:crossBetween val="between"/>
        <c:majorUnit val="0.30000000000000004"/>
      </c:valAx>
      <c:catAx>
        <c:axId val="219774464"/>
        <c:scaling>
          <c:orientation val="minMax"/>
        </c:scaling>
        <c:delete val="1"/>
        <c:axPos val="b"/>
        <c:numFmt formatCode="General" sourceLinked="1"/>
        <c:majorTickMark val="out"/>
        <c:minorTickMark val="none"/>
        <c:tickLblPos val="nextTo"/>
        <c:crossAx val="2182758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r>
              <a:rPr lang="zh-TW" altLang="en-US" sz="1600" b="1">
                <a:latin typeface="Microsoft JhengHei" panose="020B0604030504040204" pitchFamily="34" charset="-120"/>
                <a:ea typeface="Microsoft JhengHei" panose="020B0604030504040204" pitchFamily="34" charset="-120"/>
              </a:rPr>
              <a:t>季利潤趨勢</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title>
    <c:autoTitleDeleted val="0"/>
    <c:plotArea>
      <c:layout/>
      <c:lineChart>
        <c:grouping val="standard"/>
        <c:varyColors val="0"/>
        <c:ser>
          <c:idx val="4"/>
          <c:order val="0"/>
          <c:tx>
            <c:strRef>
              <c:f>quarterly_1!$B$21</c:f>
              <c:strCache>
                <c:ptCount val="1"/>
                <c:pt idx="0">
                  <c:v>毛利率 (LHS)</c:v>
                </c:pt>
              </c:strCache>
            </c:strRef>
          </c:tx>
          <c:spPr>
            <a:ln w="38100" cap="rnd">
              <a:solidFill>
                <a:srgbClr val="921F1B"/>
              </a:solidFill>
              <a:round/>
            </a:ln>
            <a:effectLst/>
          </c:spPr>
          <c:marker>
            <c:symbol val="square"/>
            <c:size val="7"/>
            <c:spPr>
              <a:solidFill>
                <a:srgbClr val="921F1B"/>
              </a:solidFill>
              <a:ln w="38100">
                <a:solidFill>
                  <a:srgbClr val="921F1B"/>
                </a:solid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quarterly_1!$X$11:$AF$11</c:f>
              <c:strCache>
                <c:ptCount val="9"/>
                <c:pt idx="0">
                  <c:v>4Q20</c:v>
                </c:pt>
                <c:pt idx="1">
                  <c:v>1Q21</c:v>
                </c:pt>
                <c:pt idx="2">
                  <c:v>2Q21</c:v>
                </c:pt>
                <c:pt idx="3">
                  <c:v>3Q21</c:v>
                </c:pt>
                <c:pt idx="4">
                  <c:v>4Q21</c:v>
                </c:pt>
                <c:pt idx="5">
                  <c:v>1Q22</c:v>
                </c:pt>
                <c:pt idx="6">
                  <c:v>2Q22</c:v>
                </c:pt>
                <c:pt idx="7">
                  <c:v>3Q22</c:v>
                </c:pt>
                <c:pt idx="8">
                  <c:v>4Q22</c:v>
                </c:pt>
              </c:strCache>
            </c:strRef>
          </c:cat>
          <c:val>
            <c:numRef>
              <c:f>quarterly_1!$X$21:$AF$21</c:f>
              <c:numCache>
                <c:formatCode>0.0%</c:formatCode>
                <c:ptCount val="9"/>
                <c:pt idx="0">
                  <c:v>0.32315188928933442</c:v>
                </c:pt>
                <c:pt idx="1">
                  <c:v>0.3430642827579366</c:v>
                </c:pt>
                <c:pt idx="2">
                  <c:v>0.34286471653748168</c:v>
                </c:pt>
                <c:pt idx="3">
                  <c:v>0.34237176962529042</c:v>
                </c:pt>
                <c:pt idx="4">
                  <c:v>0.31200373807164961</c:v>
                </c:pt>
                <c:pt idx="5">
                  <c:v>0.31866690260909214</c:v>
                </c:pt>
                <c:pt idx="6">
                  <c:v>0.33194545592349595</c:v>
                </c:pt>
                <c:pt idx="7">
                  <c:v>0.36686131062007254</c:v>
                </c:pt>
                <c:pt idx="8">
                  <c:v>0.38967690926657733</c:v>
                </c:pt>
              </c:numCache>
            </c:numRef>
          </c:val>
          <c:smooth val="0"/>
          <c:extLst>
            <c:ext xmlns:c16="http://schemas.microsoft.com/office/drawing/2014/chart" uri="{C3380CC4-5D6E-409C-BE32-E72D297353CC}">
              <c16:uniqueId val="{00000000-B549-49E3-A188-8F8BE64F10F1}"/>
            </c:ext>
          </c:extLst>
        </c:ser>
        <c:dLbls>
          <c:showLegendKey val="0"/>
          <c:showVal val="0"/>
          <c:showCatName val="0"/>
          <c:showSerName val="0"/>
          <c:showPercent val="0"/>
          <c:showBubbleSize val="0"/>
        </c:dLbls>
        <c:marker val="1"/>
        <c:smooth val="0"/>
        <c:axId val="219771392"/>
        <c:axId val="219263488"/>
      </c:lineChart>
      <c:lineChart>
        <c:grouping val="standard"/>
        <c:varyColors val="0"/>
        <c:ser>
          <c:idx val="5"/>
          <c:order val="1"/>
          <c:tx>
            <c:strRef>
              <c:f>quarterly_1!$B$22</c:f>
              <c:strCache>
                <c:ptCount val="1"/>
                <c:pt idx="0">
                  <c:v>營業利益率 (RHS)</c:v>
                </c:pt>
              </c:strCache>
            </c:strRef>
          </c:tx>
          <c:spPr>
            <a:ln w="38100" cap="rnd">
              <a:solidFill>
                <a:schemeClr val="bg1">
                  <a:lumMod val="65000"/>
                </a:schemeClr>
              </a:solidFill>
              <a:round/>
            </a:ln>
            <a:effectLst/>
          </c:spPr>
          <c:marker>
            <c:symbol val="diamond"/>
            <c:size val="7"/>
            <c:spPr>
              <a:solidFill>
                <a:schemeClr val="bg1">
                  <a:lumMod val="65000"/>
                </a:schemeClr>
              </a:solidFill>
              <a:ln w="38100">
                <a:solidFill>
                  <a:schemeClr val="bg1">
                    <a:lumMod val="65000"/>
                  </a:schemeClr>
                </a:solidFill>
              </a:ln>
              <a:effectLst/>
            </c:spPr>
          </c:marker>
          <c:cat>
            <c:strRef>
              <c:f>quarterly_1!$X$11:$AF$11</c:f>
              <c:strCache>
                <c:ptCount val="9"/>
                <c:pt idx="0">
                  <c:v>4Q20</c:v>
                </c:pt>
                <c:pt idx="1">
                  <c:v>1Q21</c:v>
                </c:pt>
                <c:pt idx="2">
                  <c:v>2Q21</c:v>
                </c:pt>
                <c:pt idx="3">
                  <c:v>3Q21</c:v>
                </c:pt>
                <c:pt idx="4">
                  <c:v>4Q21</c:v>
                </c:pt>
                <c:pt idx="5">
                  <c:v>1Q22</c:v>
                </c:pt>
                <c:pt idx="6">
                  <c:v>2Q22</c:v>
                </c:pt>
                <c:pt idx="7">
                  <c:v>3Q22</c:v>
                </c:pt>
                <c:pt idx="8">
                  <c:v>4Q22</c:v>
                </c:pt>
              </c:strCache>
            </c:strRef>
          </c:cat>
          <c:val>
            <c:numRef>
              <c:f>quarterly_1!$X$22:$AF$22</c:f>
              <c:numCache>
                <c:formatCode>0.0%</c:formatCode>
                <c:ptCount val="9"/>
                <c:pt idx="0">
                  <c:v>0.14841198333145625</c:v>
                </c:pt>
                <c:pt idx="1">
                  <c:v>0.17813298489134563</c:v>
                </c:pt>
                <c:pt idx="2">
                  <c:v>0.17635431546669417</c:v>
                </c:pt>
                <c:pt idx="3">
                  <c:v>0.19427562447932606</c:v>
                </c:pt>
                <c:pt idx="4">
                  <c:v>0.14886292292154066</c:v>
                </c:pt>
                <c:pt idx="5">
                  <c:v>0.15561991036456505</c:v>
                </c:pt>
                <c:pt idx="6">
                  <c:v>0.14932231818915773</c:v>
                </c:pt>
                <c:pt idx="7">
                  <c:v>0.20810148188580802</c:v>
                </c:pt>
                <c:pt idx="8">
                  <c:v>0.22099725845974247</c:v>
                </c:pt>
              </c:numCache>
            </c:numRef>
          </c:val>
          <c:smooth val="0"/>
          <c:extLst>
            <c:ext xmlns:c16="http://schemas.microsoft.com/office/drawing/2014/chart" uri="{C3380CC4-5D6E-409C-BE32-E72D297353CC}">
              <c16:uniqueId val="{00000001-B549-49E3-A188-8F8BE64F10F1}"/>
            </c:ext>
          </c:extLst>
        </c:ser>
        <c:ser>
          <c:idx val="6"/>
          <c:order val="2"/>
          <c:tx>
            <c:strRef>
              <c:f>quarterly_1!$B$23</c:f>
              <c:strCache>
                <c:ptCount val="1"/>
                <c:pt idx="0">
                  <c:v>淨利率 (RHS)</c:v>
                </c:pt>
              </c:strCache>
            </c:strRef>
          </c:tx>
          <c:spPr>
            <a:ln w="38100" cap="rnd">
              <a:solidFill>
                <a:schemeClr val="tx1">
                  <a:lumMod val="75000"/>
                  <a:lumOff val="25000"/>
                </a:schemeClr>
              </a:solidFill>
              <a:round/>
            </a:ln>
            <a:effectLst/>
          </c:spPr>
          <c:marker>
            <c:symbol val="circle"/>
            <c:size val="7"/>
            <c:spPr>
              <a:solidFill>
                <a:schemeClr val="tx1">
                  <a:lumMod val="75000"/>
                  <a:lumOff val="25000"/>
                </a:schemeClr>
              </a:solidFill>
              <a:ln w="38100">
                <a:solidFill>
                  <a:schemeClr val="tx1">
                    <a:lumMod val="75000"/>
                    <a:lumOff val="25000"/>
                  </a:schemeClr>
                </a:solidFill>
              </a:ln>
              <a:effectLst/>
            </c:spPr>
          </c:marker>
          <c:cat>
            <c:strRef>
              <c:f>quarterly_1!$X$11:$AF$11</c:f>
              <c:strCache>
                <c:ptCount val="9"/>
                <c:pt idx="0">
                  <c:v>4Q20</c:v>
                </c:pt>
                <c:pt idx="1">
                  <c:v>1Q21</c:v>
                </c:pt>
                <c:pt idx="2">
                  <c:v>2Q21</c:v>
                </c:pt>
                <c:pt idx="3">
                  <c:v>3Q21</c:v>
                </c:pt>
                <c:pt idx="4">
                  <c:v>4Q21</c:v>
                </c:pt>
                <c:pt idx="5">
                  <c:v>1Q22</c:v>
                </c:pt>
                <c:pt idx="6">
                  <c:v>2Q22</c:v>
                </c:pt>
                <c:pt idx="7">
                  <c:v>3Q22</c:v>
                </c:pt>
                <c:pt idx="8">
                  <c:v>4Q22</c:v>
                </c:pt>
              </c:strCache>
            </c:strRef>
          </c:cat>
          <c:val>
            <c:numRef>
              <c:f>quarterly_1!$X$23:$AF$23</c:f>
              <c:numCache>
                <c:formatCode>0.0%</c:formatCode>
                <c:ptCount val="9"/>
                <c:pt idx="0">
                  <c:v>0.12292347111161168</c:v>
                </c:pt>
                <c:pt idx="1">
                  <c:v>0.13997653489493722</c:v>
                </c:pt>
                <c:pt idx="2">
                  <c:v>0.15734063772726006</c:v>
                </c:pt>
                <c:pt idx="3">
                  <c:v>0.16411936006699765</c:v>
                </c:pt>
                <c:pt idx="4">
                  <c:v>0.11980134268707621</c:v>
                </c:pt>
                <c:pt idx="5">
                  <c:v>0.14690308551438283</c:v>
                </c:pt>
                <c:pt idx="6">
                  <c:v>0.1535996388333262</c:v>
                </c:pt>
                <c:pt idx="7">
                  <c:v>0.21307949772173637</c:v>
                </c:pt>
                <c:pt idx="8">
                  <c:v>0.15710695432145808</c:v>
                </c:pt>
              </c:numCache>
            </c:numRef>
          </c:val>
          <c:smooth val="0"/>
          <c:extLst>
            <c:ext xmlns:c16="http://schemas.microsoft.com/office/drawing/2014/chart" uri="{C3380CC4-5D6E-409C-BE32-E72D297353CC}">
              <c16:uniqueId val="{00000002-B549-49E3-A188-8F8BE64F10F1}"/>
            </c:ext>
          </c:extLst>
        </c:ser>
        <c:dLbls>
          <c:showLegendKey val="0"/>
          <c:showVal val="0"/>
          <c:showCatName val="0"/>
          <c:showSerName val="0"/>
          <c:showPercent val="0"/>
          <c:showBubbleSize val="0"/>
        </c:dLbls>
        <c:marker val="1"/>
        <c:smooth val="0"/>
        <c:axId val="219772416"/>
        <c:axId val="219264064"/>
      </c:lineChart>
      <c:catAx>
        <c:axId val="21977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19263488"/>
        <c:crosses val="autoZero"/>
        <c:auto val="1"/>
        <c:lblAlgn val="ctr"/>
        <c:lblOffset val="100"/>
        <c:noMultiLvlLbl val="0"/>
      </c:catAx>
      <c:valAx>
        <c:axId val="219263488"/>
        <c:scaling>
          <c:orientation val="minMax"/>
          <c:min val="0.15000000000000002"/>
        </c:scaling>
        <c:delete val="0"/>
        <c:axPos val="l"/>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219771392"/>
        <c:crosses val="autoZero"/>
        <c:crossBetween val="between"/>
        <c:majorUnit val="0.1"/>
      </c:valAx>
      <c:valAx>
        <c:axId val="219264064"/>
        <c:scaling>
          <c:orientation val="minMax"/>
          <c:max val="0.28000000000000003"/>
          <c:min val="0.1"/>
        </c:scaling>
        <c:delete val="0"/>
        <c:axPos val="r"/>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19772416"/>
        <c:crosses val="max"/>
        <c:crossBetween val="between"/>
        <c:majorUnit val="6.0000000000000012E-2"/>
      </c:valAx>
      <c:catAx>
        <c:axId val="219772416"/>
        <c:scaling>
          <c:orientation val="minMax"/>
        </c:scaling>
        <c:delete val="1"/>
        <c:axPos val="b"/>
        <c:numFmt formatCode="General" sourceLinked="1"/>
        <c:majorTickMark val="none"/>
        <c:minorTickMark val="none"/>
        <c:tickLblPos val="nextTo"/>
        <c:crossAx val="21926406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zh-TW" altLang="en-US" sz="1600" b="1">
                <a:latin typeface="Microsoft JhengHei" panose="020B0604030504040204" pitchFamily="34" charset="-120"/>
                <a:ea typeface="Microsoft JhengHei" panose="020B0604030504040204" pitchFamily="34" charset="-120"/>
              </a:rPr>
              <a:t>獲利及成長趨勢</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7.5876213008865753E-2"/>
          <c:y val="0.2009272031562977"/>
          <c:w val="0.80849486465659948"/>
          <c:h val="0.56623792078073409"/>
        </c:manualLayout>
      </c:layout>
      <c:barChart>
        <c:barDir val="col"/>
        <c:grouping val="clustered"/>
        <c:varyColors val="0"/>
        <c:ser>
          <c:idx val="0"/>
          <c:order val="0"/>
          <c:tx>
            <c:strRef>
              <c:f>quarterly_2!$B$8</c:f>
              <c:strCache>
                <c:ptCount val="1"/>
                <c:pt idx="0">
                  <c:v>營業利益</c:v>
                </c:pt>
              </c:strCache>
            </c:strRef>
          </c:tx>
          <c:spPr>
            <a:solidFill>
              <a:srgbClr val="921F1B"/>
            </a:solidFill>
            <a:ln>
              <a:noFill/>
            </a:ln>
            <a:effectLst/>
          </c:spPr>
          <c:invertIfNegative val="0"/>
          <c:cat>
            <c:strRef>
              <c:f>quarterly_2!$X$2:$AF$2</c:f>
              <c:strCache>
                <c:ptCount val="9"/>
                <c:pt idx="0">
                  <c:v>4Q20</c:v>
                </c:pt>
                <c:pt idx="1">
                  <c:v>1Q21</c:v>
                </c:pt>
                <c:pt idx="2">
                  <c:v>2Q21</c:v>
                </c:pt>
                <c:pt idx="3">
                  <c:v>3Q21</c:v>
                </c:pt>
                <c:pt idx="4">
                  <c:v>4Q21</c:v>
                </c:pt>
                <c:pt idx="5">
                  <c:v>1Q22</c:v>
                </c:pt>
                <c:pt idx="6">
                  <c:v>2Q22</c:v>
                </c:pt>
                <c:pt idx="7">
                  <c:v>3Q22</c:v>
                </c:pt>
                <c:pt idx="8">
                  <c:v>4Q22</c:v>
                </c:pt>
              </c:strCache>
            </c:strRef>
          </c:cat>
          <c:val>
            <c:numRef>
              <c:f>quarterly_2!$X$8:$AF$8</c:f>
              <c:numCache>
                <c:formatCode>0</c:formatCode>
                <c:ptCount val="9"/>
                <c:pt idx="0">
                  <c:v>84.335999999999999</c:v>
                </c:pt>
                <c:pt idx="1">
                  <c:v>104.154</c:v>
                </c:pt>
                <c:pt idx="2">
                  <c:v>107.777</c:v>
                </c:pt>
                <c:pt idx="3">
                  <c:v>132.69200000000001</c:v>
                </c:pt>
                <c:pt idx="4">
                  <c:v>92.709000000000003</c:v>
                </c:pt>
                <c:pt idx="5">
                  <c:v>91.46</c:v>
                </c:pt>
                <c:pt idx="6">
                  <c:v>90.626999999999995</c:v>
                </c:pt>
                <c:pt idx="7">
                  <c:v>158.98099999999999</c:v>
                </c:pt>
                <c:pt idx="8">
                  <c:v>154.85300000000001</c:v>
                </c:pt>
              </c:numCache>
            </c:numRef>
          </c:val>
          <c:extLst>
            <c:ext xmlns:c16="http://schemas.microsoft.com/office/drawing/2014/chart" uri="{C3380CC4-5D6E-409C-BE32-E72D297353CC}">
              <c16:uniqueId val="{00000000-3955-4722-ABAA-08250895D637}"/>
            </c:ext>
          </c:extLst>
        </c:ser>
        <c:ser>
          <c:idx val="1"/>
          <c:order val="1"/>
          <c:tx>
            <c:strRef>
              <c:f>quarterly_2!$B$9</c:f>
              <c:strCache>
                <c:ptCount val="1"/>
                <c:pt idx="0">
                  <c:v>母公司業主淨利</c:v>
                </c:pt>
              </c:strCache>
            </c:strRef>
          </c:tx>
          <c:spPr>
            <a:solidFill>
              <a:schemeClr val="bg1">
                <a:lumMod val="75000"/>
              </a:schemeClr>
            </a:solidFill>
            <a:ln>
              <a:noFill/>
            </a:ln>
            <a:effectLst/>
          </c:spPr>
          <c:invertIfNegative val="0"/>
          <c:cat>
            <c:strRef>
              <c:f>quarterly_2!$X$2:$AF$2</c:f>
              <c:strCache>
                <c:ptCount val="9"/>
                <c:pt idx="0">
                  <c:v>4Q20</c:v>
                </c:pt>
                <c:pt idx="1">
                  <c:v>1Q21</c:v>
                </c:pt>
                <c:pt idx="2">
                  <c:v>2Q21</c:v>
                </c:pt>
                <c:pt idx="3">
                  <c:v>3Q21</c:v>
                </c:pt>
                <c:pt idx="4">
                  <c:v>4Q21</c:v>
                </c:pt>
                <c:pt idx="5">
                  <c:v>1Q22</c:v>
                </c:pt>
                <c:pt idx="6">
                  <c:v>2Q22</c:v>
                </c:pt>
                <c:pt idx="7">
                  <c:v>3Q22</c:v>
                </c:pt>
                <c:pt idx="8">
                  <c:v>4Q22</c:v>
                </c:pt>
              </c:strCache>
            </c:strRef>
          </c:cat>
          <c:val>
            <c:numRef>
              <c:f>quarterly_2!$X$9:$AF$9</c:f>
              <c:numCache>
                <c:formatCode>0</c:formatCode>
                <c:ptCount val="9"/>
                <c:pt idx="0">
                  <c:v>69.852000000000004</c:v>
                </c:pt>
                <c:pt idx="1">
                  <c:v>81.843999999999994</c:v>
                </c:pt>
                <c:pt idx="2">
                  <c:v>96.156999999999996</c:v>
                </c:pt>
                <c:pt idx="3">
                  <c:v>112.095</c:v>
                </c:pt>
                <c:pt idx="4">
                  <c:v>74.61</c:v>
                </c:pt>
                <c:pt idx="5">
                  <c:v>86.337000000000003</c:v>
                </c:pt>
                <c:pt idx="6">
                  <c:v>93.222999999999999</c:v>
                </c:pt>
                <c:pt idx="7">
                  <c:v>162.78399999999999</c:v>
                </c:pt>
                <c:pt idx="8">
                  <c:v>110.08499999999999</c:v>
                </c:pt>
              </c:numCache>
            </c:numRef>
          </c:val>
          <c:extLst>
            <c:ext xmlns:c16="http://schemas.microsoft.com/office/drawing/2014/chart" uri="{C3380CC4-5D6E-409C-BE32-E72D297353CC}">
              <c16:uniqueId val="{00000001-3955-4722-ABAA-08250895D637}"/>
            </c:ext>
          </c:extLst>
        </c:ser>
        <c:dLbls>
          <c:showLegendKey val="0"/>
          <c:showVal val="0"/>
          <c:showCatName val="0"/>
          <c:showSerName val="0"/>
          <c:showPercent val="0"/>
          <c:showBubbleSize val="0"/>
        </c:dLbls>
        <c:gapWidth val="100"/>
        <c:overlap val="-27"/>
        <c:axId val="219848192"/>
        <c:axId val="220241920"/>
      </c:barChart>
      <c:lineChart>
        <c:grouping val="standard"/>
        <c:varyColors val="0"/>
        <c:ser>
          <c:idx val="2"/>
          <c:order val="2"/>
          <c:tx>
            <c:strRef>
              <c:f>quarterly_2!$B$10</c:f>
              <c:strCache>
                <c:ptCount val="1"/>
                <c:pt idx="0">
                  <c:v>淨利年成長率</c:v>
                </c:pt>
              </c:strCache>
            </c:strRef>
          </c:tx>
          <c:spPr>
            <a:ln w="38100" cap="rnd">
              <a:solidFill>
                <a:schemeClr val="tx1">
                  <a:lumMod val="75000"/>
                  <a:lumOff val="25000"/>
                </a:schemeClr>
              </a:solidFill>
              <a:round/>
            </a:ln>
            <a:effectLst/>
          </c:spPr>
          <c:marker>
            <c:symbol val="none"/>
          </c:marker>
          <c:cat>
            <c:strRef>
              <c:f>quarterly_2!$X$2:$AF$2</c:f>
              <c:strCache>
                <c:ptCount val="9"/>
                <c:pt idx="0">
                  <c:v>4Q20</c:v>
                </c:pt>
                <c:pt idx="1">
                  <c:v>1Q21</c:v>
                </c:pt>
                <c:pt idx="2">
                  <c:v>2Q21</c:v>
                </c:pt>
                <c:pt idx="3">
                  <c:v>3Q21</c:v>
                </c:pt>
                <c:pt idx="4">
                  <c:v>4Q21</c:v>
                </c:pt>
                <c:pt idx="5">
                  <c:v>1Q22</c:v>
                </c:pt>
                <c:pt idx="6">
                  <c:v>2Q22</c:v>
                </c:pt>
                <c:pt idx="7">
                  <c:v>3Q22</c:v>
                </c:pt>
                <c:pt idx="8">
                  <c:v>4Q22</c:v>
                </c:pt>
              </c:strCache>
            </c:strRef>
          </c:cat>
          <c:val>
            <c:numRef>
              <c:f>quarterly_2!$X$10:$AF$10</c:f>
              <c:numCache>
                <c:formatCode>0%</c:formatCode>
                <c:ptCount val="9"/>
                <c:pt idx="0">
                  <c:v>0.28208799074940827</c:v>
                </c:pt>
                <c:pt idx="1">
                  <c:v>0.55848805103303811</c:v>
                </c:pt>
                <c:pt idx="2">
                  <c:v>0.66861020007982352</c:v>
                </c:pt>
                <c:pt idx="3">
                  <c:v>0.4736157122574538</c:v>
                </c:pt>
                <c:pt idx="4">
                  <c:v>6.8115444081772836E-2</c:v>
                </c:pt>
                <c:pt idx="5">
                  <c:v>5.4897121352817768E-2</c:v>
                </c:pt>
                <c:pt idx="6">
                  <c:v>-3.0512599186746647E-2</c:v>
                </c:pt>
                <c:pt idx="7">
                  <c:v>0.45219679735938256</c:v>
                </c:pt>
                <c:pt idx="8">
                  <c:v>0.47547245677523109</c:v>
                </c:pt>
              </c:numCache>
            </c:numRef>
          </c:val>
          <c:smooth val="0"/>
          <c:extLst>
            <c:ext xmlns:c16="http://schemas.microsoft.com/office/drawing/2014/chart" uri="{C3380CC4-5D6E-409C-BE32-E72D297353CC}">
              <c16:uniqueId val="{00000002-3955-4722-ABAA-08250895D637}"/>
            </c:ext>
          </c:extLst>
        </c:ser>
        <c:dLbls>
          <c:showLegendKey val="0"/>
          <c:showVal val="0"/>
          <c:showCatName val="0"/>
          <c:showSerName val="0"/>
          <c:showPercent val="0"/>
          <c:showBubbleSize val="0"/>
        </c:dLbls>
        <c:marker val="1"/>
        <c:smooth val="0"/>
        <c:axId val="220312576"/>
        <c:axId val="220242496"/>
      </c:lineChart>
      <c:catAx>
        <c:axId val="219848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20241920"/>
        <c:crosses val="autoZero"/>
        <c:auto val="1"/>
        <c:lblAlgn val="ctr"/>
        <c:lblOffset val="100"/>
        <c:noMultiLvlLbl val="0"/>
      </c:catAx>
      <c:valAx>
        <c:axId val="220241920"/>
        <c:scaling>
          <c:orientation val="minMax"/>
          <c:max val="140"/>
        </c:scaling>
        <c:delete val="0"/>
        <c:axPos val="l"/>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19848192"/>
        <c:crosses val="autoZero"/>
        <c:crossBetween val="between"/>
        <c:majorUnit val="35"/>
      </c:valAx>
      <c:valAx>
        <c:axId val="220242496"/>
        <c:scaling>
          <c:orientation val="minMax"/>
          <c:max val="0.75000000000000011"/>
          <c:min val="-0.25"/>
        </c:scaling>
        <c:delete val="0"/>
        <c:axPos val="r"/>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20312576"/>
        <c:crosses val="max"/>
        <c:crossBetween val="between"/>
        <c:majorUnit val="0.25"/>
      </c:valAx>
      <c:catAx>
        <c:axId val="220312576"/>
        <c:scaling>
          <c:orientation val="minMax"/>
        </c:scaling>
        <c:delete val="1"/>
        <c:axPos val="b"/>
        <c:numFmt formatCode="General" sourceLinked="1"/>
        <c:majorTickMark val="none"/>
        <c:minorTickMark val="none"/>
        <c:tickLblPos val="nextTo"/>
        <c:crossAx val="22024249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title>
    <c:autoTitleDeleted val="0"/>
    <c:plotArea>
      <c:layout/>
      <c:barChart>
        <c:barDir val="col"/>
        <c:grouping val="clustered"/>
        <c:varyColors val="0"/>
        <c:ser>
          <c:idx val="2"/>
          <c:order val="0"/>
          <c:tx>
            <c:strRef>
              <c:f>quarterly_2!$B$18</c:f>
              <c:strCache>
                <c:ptCount val="1"/>
                <c:pt idx="0">
                  <c:v>每股盈餘</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quarterly_2!$X$12:$AF$12</c:f>
              <c:strCache>
                <c:ptCount val="9"/>
                <c:pt idx="0">
                  <c:v>4Q20</c:v>
                </c:pt>
                <c:pt idx="1">
                  <c:v>1Q21</c:v>
                </c:pt>
                <c:pt idx="2">
                  <c:v>2Q21</c:v>
                </c:pt>
                <c:pt idx="3">
                  <c:v>3Q21</c:v>
                </c:pt>
                <c:pt idx="4">
                  <c:v>4Q21</c:v>
                </c:pt>
                <c:pt idx="5">
                  <c:v>1Q22</c:v>
                </c:pt>
                <c:pt idx="6">
                  <c:v>2Q22</c:v>
                </c:pt>
                <c:pt idx="7">
                  <c:v>3Q22</c:v>
                </c:pt>
                <c:pt idx="8">
                  <c:v>4Q22</c:v>
                </c:pt>
              </c:strCache>
            </c:strRef>
          </c:cat>
          <c:val>
            <c:numRef>
              <c:f>quarterly_2!$X$18:$AF$18</c:f>
              <c:numCache>
                <c:formatCode>0.00</c:formatCode>
                <c:ptCount val="9"/>
                <c:pt idx="0">
                  <c:v>0.97</c:v>
                </c:pt>
                <c:pt idx="1">
                  <c:v>1.1299999999999999</c:v>
                </c:pt>
                <c:pt idx="2">
                  <c:v>1.33</c:v>
                </c:pt>
                <c:pt idx="3">
                  <c:v>1.55</c:v>
                </c:pt>
                <c:pt idx="4">
                  <c:v>1.03</c:v>
                </c:pt>
                <c:pt idx="5">
                  <c:v>1.19</c:v>
                </c:pt>
                <c:pt idx="6">
                  <c:v>1.28</c:v>
                </c:pt>
                <c:pt idx="7">
                  <c:v>2.2400000000000002</c:v>
                </c:pt>
                <c:pt idx="8">
                  <c:v>1.52</c:v>
                </c:pt>
              </c:numCache>
            </c:numRef>
          </c:val>
          <c:extLst>
            <c:ext xmlns:c16="http://schemas.microsoft.com/office/drawing/2014/chart" uri="{C3380CC4-5D6E-409C-BE32-E72D297353CC}">
              <c16:uniqueId val="{00000000-E46A-45CC-9AA5-E3C8FE62167D}"/>
            </c:ext>
          </c:extLst>
        </c:ser>
        <c:dLbls>
          <c:showLegendKey val="0"/>
          <c:showVal val="0"/>
          <c:showCatName val="0"/>
          <c:showSerName val="0"/>
          <c:showPercent val="0"/>
          <c:showBubbleSize val="0"/>
        </c:dLbls>
        <c:gapWidth val="100"/>
        <c:overlap val="-27"/>
        <c:axId val="220313088"/>
        <c:axId val="220244800"/>
      </c:barChart>
      <c:catAx>
        <c:axId val="22031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20244800"/>
        <c:crosses val="autoZero"/>
        <c:auto val="1"/>
        <c:lblAlgn val="ctr"/>
        <c:lblOffset val="100"/>
        <c:noMultiLvlLbl val="0"/>
      </c:catAx>
      <c:valAx>
        <c:axId val="220244800"/>
        <c:scaling>
          <c:orientation val="minMax"/>
          <c:max val="2.4"/>
          <c:min val="0"/>
        </c:scaling>
        <c:delete val="0"/>
        <c:axPos val="l"/>
        <c:numFmt formatCode="0.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20313088"/>
        <c:crosses val="autoZero"/>
        <c:crossBetween val="between"/>
        <c:majorUnit val="0.60000000000000009"/>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9050">
                <a:solidFill>
                  <a:schemeClr val="lt1"/>
                </a:solidFill>
              </a:ln>
              <a:effectLst/>
            </c:spPr>
            <c:extLst>
              <c:ext xmlns:c16="http://schemas.microsoft.com/office/drawing/2014/chart" uri="{C3380CC4-5D6E-409C-BE32-E72D297353CC}">
                <c16:uniqueId val="{00000001-0605-467F-AAE9-76068E720B58}"/>
              </c:ext>
            </c:extLst>
          </c:dPt>
          <c:dPt>
            <c:idx val="1"/>
            <c:bubble3D val="0"/>
            <c: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w="19050">
                <a:solidFill>
                  <a:schemeClr val="lt1"/>
                </a:solidFill>
              </a:ln>
              <a:effectLst/>
            </c:spPr>
            <c:extLst>
              <c:ext xmlns:c16="http://schemas.microsoft.com/office/drawing/2014/chart" uri="{C3380CC4-5D6E-409C-BE32-E72D297353CC}">
                <c16:uniqueId val="{00000003-0605-467F-AAE9-76068E720B58}"/>
              </c:ext>
            </c:extLst>
          </c:dPt>
          <c:dPt>
            <c:idx val="2"/>
            <c:bubble3D val="0"/>
            <c: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a:stretch>
              </a:blipFill>
              <a:ln w="19050">
                <a:solidFill>
                  <a:schemeClr val="lt1"/>
                </a:solidFill>
              </a:ln>
              <a:effectLst/>
            </c:spPr>
            <c:extLst>
              <c:ext xmlns:c16="http://schemas.microsoft.com/office/drawing/2014/chart" uri="{C3380CC4-5D6E-409C-BE32-E72D297353CC}">
                <c16:uniqueId val="{00000005-0605-467F-AAE9-76068E720B58}"/>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7-0605-467F-AAE9-76068E720B58}"/>
              </c:ext>
            </c:extLst>
          </c:dPt>
          <c:cat>
            <c:strRef>
              <c:f>工作表2!$A$2:$A$5</c:f>
              <c:strCache>
                <c:ptCount val="4"/>
                <c:pt idx="0">
                  <c:v>Vehicle Diagnostics &amp; Electric Vehicles</c:v>
                </c:pt>
                <c:pt idx="1">
                  <c:v>Warehouse &amp; Logistics</c:v>
                </c:pt>
                <c:pt idx="2">
                  <c:v>Healthcare Applications</c:v>
                </c:pt>
                <c:pt idx="3">
                  <c:v>Other</c:v>
                </c:pt>
              </c:strCache>
            </c:strRef>
          </c:cat>
          <c:val>
            <c:numRef>
              <c:f>工作表2!$B$2:$B$5</c:f>
              <c:numCache>
                <c:formatCode>0%</c:formatCode>
                <c:ptCount val="4"/>
                <c:pt idx="0">
                  <c:v>0.31</c:v>
                </c:pt>
                <c:pt idx="1">
                  <c:v>0.25</c:v>
                </c:pt>
                <c:pt idx="2">
                  <c:v>7.0000000000000007E-2</c:v>
                </c:pt>
                <c:pt idx="3">
                  <c:v>0.36999999999999988</c:v>
                </c:pt>
              </c:numCache>
            </c:numRef>
          </c:val>
          <c:extLst>
            <c:ext xmlns:c16="http://schemas.microsoft.com/office/drawing/2014/chart" uri="{C3380CC4-5D6E-409C-BE32-E72D297353CC}">
              <c16:uniqueId val="{00000008-0605-467F-AAE9-76068E720B5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zh-TW"/>
    </a:p>
  </c:txPr>
  <c:externalData r:id="rId6">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50F080-D1C7-224E-A14E-19C35A747220}"/>
              </a:ext>
            </a:extLst>
          </p:cNvPr>
          <p:cNvSpPr>
            <a:spLocks noGrp="1"/>
          </p:cNvSpPr>
          <p:nvPr>
            <p:ph type="hdr" sz="quarter"/>
          </p:nvPr>
        </p:nvSpPr>
        <p:spPr>
          <a:xfrm>
            <a:off x="0" y="3"/>
            <a:ext cx="4301543" cy="34106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ED2C06C-5C6C-174F-8787-54C0415D5528}"/>
              </a:ext>
            </a:extLst>
          </p:cNvPr>
          <p:cNvSpPr>
            <a:spLocks noGrp="1"/>
          </p:cNvSpPr>
          <p:nvPr>
            <p:ph type="dt" sz="quarter" idx="1"/>
          </p:nvPr>
        </p:nvSpPr>
        <p:spPr>
          <a:xfrm>
            <a:off x="5622798" y="3"/>
            <a:ext cx="4301543" cy="341064"/>
          </a:xfrm>
          <a:prstGeom prst="rect">
            <a:avLst/>
          </a:prstGeom>
        </p:spPr>
        <p:txBody>
          <a:bodyPr vert="horz" lIns="91440" tIns="45720" rIns="91440" bIns="45720" rtlCol="0"/>
          <a:lstStyle>
            <a:lvl1pPr algn="r">
              <a:defRPr sz="1200"/>
            </a:lvl1pPr>
          </a:lstStyle>
          <a:p>
            <a:fld id="{0557C069-2D3F-CD43-8924-B790911C97F2}" type="datetimeFigureOut">
              <a:rPr lang="en-US" smtClean="0"/>
              <a:t>3/3/2023</a:t>
            </a:fld>
            <a:endParaRPr lang="en-US"/>
          </a:p>
        </p:txBody>
      </p:sp>
      <p:sp>
        <p:nvSpPr>
          <p:cNvPr id="4" name="Footer Placeholder 3">
            <a:extLst>
              <a:ext uri="{FF2B5EF4-FFF2-40B4-BE49-F238E27FC236}">
                <a16:creationId xmlns:a16="http://schemas.microsoft.com/office/drawing/2014/main" id="{4B2015B5-8AB2-E946-9708-CB86A309398A}"/>
              </a:ext>
            </a:extLst>
          </p:cNvPr>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9533D63-700D-C04B-8521-8DE0AAE66818}"/>
              </a:ext>
            </a:extLst>
          </p:cNvPr>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1A00341E-2F98-0A42-9796-14BAFB4C5E09}" type="slidenum">
              <a:rPr lang="en-US" smtClean="0"/>
              <a:t>‹#›</a:t>
            </a:fld>
            <a:endParaRPr lang="en-US"/>
          </a:p>
        </p:txBody>
      </p:sp>
    </p:spTree>
    <p:extLst>
      <p:ext uri="{BB962C8B-B14F-4D97-AF65-F5344CB8AC3E}">
        <p14:creationId xmlns:p14="http://schemas.microsoft.com/office/powerpoint/2010/main" val="3623783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3"/>
            <a:ext cx="4301543" cy="341064"/>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5622798" y="3"/>
            <a:ext cx="4301543" cy="341064"/>
          </a:xfrm>
          <a:prstGeom prst="rect">
            <a:avLst/>
          </a:prstGeom>
        </p:spPr>
        <p:txBody>
          <a:bodyPr vert="horz" lIns="91440" tIns="45720" rIns="91440" bIns="45720" rtlCol="0"/>
          <a:lstStyle>
            <a:lvl1pPr algn="r">
              <a:defRPr sz="1200"/>
            </a:lvl1pPr>
          </a:lstStyle>
          <a:p>
            <a:fld id="{ECD00C07-AFC0-4B81-8884-9981A8B195D4}" type="datetimeFigureOut">
              <a:rPr lang="en-US" smtClean="0"/>
              <a:t>3/3/2023</a:t>
            </a:fld>
            <a:endParaRPr lang="en-US"/>
          </a:p>
        </p:txBody>
      </p:sp>
      <p:sp>
        <p:nvSpPr>
          <p:cNvPr id="4" name="投影片影像版面配置區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545F8726-EB21-47B3-A6F4-32D2125B9555}" type="slidenum">
              <a:rPr lang="en-US" smtClean="0"/>
              <a:t>‹#›</a:t>
            </a:fld>
            <a:endParaRPr lang="en-US"/>
          </a:p>
        </p:txBody>
      </p:sp>
    </p:spTree>
    <p:extLst>
      <p:ext uri="{BB962C8B-B14F-4D97-AF65-F5344CB8AC3E}">
        <p14:creationId xmlns:p14="http://schemas.microsoft.com/office/powerpoint/2010/main" val="181372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a:t>
            </a:fld>
            <a:endParaRPr lang="en-US"/>
          </a:p>
        </p:txBody>
      </p:sp>
    </p:spTree>
    <p:extLst>
      <p:ext uri="{BB962C8B-B14F-4D97-AF65-F5344CB8AC3E}">
        <p14:creationId xmlns:p14="http://schemas.microsoft.com/office/powerpoint/2010/main" val="1312579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10</a:t>
            </a:fld>
            <a:endParaRPr lang="en-US"/>
          </a:p>
        </p:txBody>
      </p:sp>
    </p:spTree>
    <p:extLst>
      <p:ext uri="{BB962C8B-B14F-4D97-AF65-F5344CB8AC3E}">
        <p14:creationId xmlns:p14="http://schemas.microsoft.com/office/powerpoint/2010/main" val="2030806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11</a:t>
            </a:fld>
            <a:endParaRPr lang="en-US"/>
          </a:p>
        </p:txBody>
      </p:sp>
    </p:spTree>
    <p:extLst>
      <p:ext uri="{BB962C8B-B14F-4D97-AF65-F5344CB8AC3E}">
        <p14:creationId xmlns:p14="http://schemas.microsoft.com/office/powerpoint/2010/main" val="2040355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12</a:t>
            </a:fld>
            <a:endParaRPr lang="en-US"/>
          </a:p>
        </p:txBody>
      </p:sp>
    </p:spTree>
    <p:extLst>
      <p:ext uri="{BB962C8B-B14F-4D97-AF65-F5344CB8AC3E}">
        <p14:creationId xmlns:p14="http://schemas.microsoft.com/office/powerpoint/2010/main" val="1993273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13</a:t>
            </a:fld>
            <a:endParaRPr lang="en-US"/>
          </a:p>
        </p:txBody>
      </p:sp>
    </p:spTree>
    <p:extLst>
      <p:ext uri="{BB962C8B-B14F-4D97-AF65-F5344CB8AC3E}">
        <p14:creationId xmlns:p14="http://schemas.microsoft.com/office/powerpoint/2010/main" val="3017508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14</a:t>
            </a:fld>
            <a:endParaRPr lang="en-US"/>
          </a:p>
        </p:txBody>
      </p:sp>
    </p:spTree>
    <p:extLst>
      <p:ext uri="{BB962C8B-B14F-4D97-AF65-F5344CB8AC3E}">
        <p14:creationId xmlns:p14="http://schemas.microsoft.com/office/powerpoint/2010/main" val="619575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15</a:t>
            </a:fld>
            <a:endParaRPr lang="en-US"/>
          </a:p>
        </p:txBody>
      </p:sp>
    </p:spTree>
    <p:extLst>
      <p:ext uri="{BB962C8B-B14F-4D97-AF65-F5344CB8AC3E}">
        <p14:creationId xmlns:p14="http://schemas.microsoft.com/office/powerpoint/2010/main" val="4133515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16</a:t>
            </a:fld>
            <a:endParaRPr lang="en-US"/>
          </a:p>
        </p:txBody>
      </p:sp>
    </p:spTree>
    <p:extLst>
      <p:ext uri="{BB962C8B-B14F-4D97-AF65-F5344CB8AC3E}">
        <p14:creationId xmlns:p14="http://schemas.microsoft.com/office/powerpoint/2010/main" val="259169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a:t>
            </a:fld>
            <a:endParaRPr lang="en-US"/>
          </a:p>
        </p:txBody>
      </p:sp>
    </p:spTree>
    <p:extLst>
      <p:ext uri="{BB962C8B-B14F-4D97-AF65-F5344CB8AC3E}">
        <p14:creationId xmlns:p14="http://schemas.microsoft.com/office/powerpoint/2010/main" val="2743113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3</a:t>
            </a:fld>
            <a:endParaRPr lang="en-US"/>
          </a:p>
        </p:txBody>
      </p:sp>
    </p:spTree>
    <p:extLst>
      <p:ext uri="{BB962C8B-B14F-4D97-AF65-F5344CB8AC3E}">
        <p14:creationId xmlns:p14="http://schemas.microsoft.com/office/powerpoint/2010/main" val="908874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4</a:t>
            </a:fld>
            <a:endParaRPr lang="en-US"/>
          </a:p>
        </p:txBody>
      </p:sp>
    </p:spTree>
    <p:extLst>
      <p:ext uri="{BB962C8B-B14F-4D97-AF65-F5344CB8AC3E}">
        <p14:creationId xmlns:p14="http://schemas.microsoft.com/office/powerpoint/2010/main" val="2763940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5</a:t>
            </a:fld>
            <a:endParaRPr lang="en-US"/>
          </a:p>
        </p:txBody>
      </p:sp>
    </p:spTree>
    <p:extLst>
      <p:ext uri="{BB962C8B-B14F-4D97-AF65-F5344CB8AC3E}">
        <p14:creationId xmlns:p14="http://schemas.microsoft.com/office/powerpoint/2010/main" val="3491157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6</a:t>
            </a:fld>
            <a:endParaRPr lang="en-US"/>
          </a:p>
        </p:txBody>
      </p:sp>
    </p:spTree>
    <p:extLst>
      <p:ext uri="{BB962C8B-B14F-4D97-AF65-F5344CB8AC3E}">
        <p14:creationId xmlns:p14="http://schemas.microsoft.com/office/powerpoint/2010/main" val="2606627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7</a:t>
            </a:fld>
            <a:endParaRPr lang="en-US"/>
          </a:p>
        </p:txBody>
      </p:sp>
    </p:spTree>
    <p:extLst>
      <p:ext uri="{BB962C8B-B14F-4D97-AF65-F5344CB8AC3E}">
        <p14:creationId xmlns:p14="http://schemas.microsoft.com/office/powerpoint/2010/main" val="111314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8</a:t>
            </a:fld>
            <a:endParaRPr lang="en-US"/>
          </a:p>
        </p:txBody>
      </p:sp>
    </p:spTree>
    <p:extLst>
      <p:ext uri="{BB962C8B-B14F-4D97-AF65-F5344CB8AC3E}">
        <p14:creationId xmlns:p14="http://schemas.microsoft.com/office/powerpoint/2010/main" val="2482411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9</a:t>
            </a:fld>
            <a:endParaRPr lang="en-US"/>
          </a:p>
        </p:txBody>
      </p:sp>
    </p:spTree>
    <p:extLst>
      <p:ext uri="{BB962C8B-B14F-4D97-AF65-F5344CB8AC3E}">
        <p14:creationId xmlns:p14="http://schemas.microsoft.com/office/powerpoint/2010/main" val="4283221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60AF611-3586-482E-9AF6-5FC2B10AB939}"/>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副標題 2">
            <a:extLst>
              <a:ext uri="{FF2B5EF4-FFF2-40B4-BE49-F238E27FC236}">
                <a16:creationId xmlns:a16="http://schemas.microsoft.com/office/drawing/2014/main" id="{A574D54F-92C0-401B-B155-9C04CD8C2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日期版面配置區 3">
            <a:extLst>
              <a:ext uri="{FF2B5EF4-FFF2-40B4-BE49-F238E27FC236}">
                <a16:creationId xmlns:a16="http://schemas.microsoft.com/office/drawing/2014/main" id="{74ED7EB3-49BD-4AD6-BD68-D4E519682C14}"/>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5" name="頁尾版面配置區 4">
            <a:extLst>
              <a:ext uri="{FF2B5EF4-FFF2-40B4-BE49-F238E27FC236}">
                <a16:creationId xmlns:a16="http://schemas.microsoft.com/office/drawing/2014/main" id="{DEA49240-860B-4219-9E25-81EA838FD0AB}"/>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id="{675CF52D-FE17-463A-845B-34E828C4992A}"/>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358394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827686-4D9E-46F3-9B0D-79423B8E7BC2}"/>
              </a:ext>
            </a:extLst>
          </p:cNvPr>
          <p:cNvSpPr>
            <a:spLocks noGrp="1"/>
          </p:cNvSpPr>
          <p:nvPr>
            <p:ph type="title"/>
          </p:nvPr>
        </p:nvSpPr>
        <p:spPr/>
        <p:txBody>
          <a:bodyPr/>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5883A767-E794-4C1C-AFE0-F9ABF2EF9649}"/>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10FC6547-9909-4AD5-BB4E-722A479573DB}"/>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5" name="頁尾版面配置區 4">
            <a:extLst>
              <a:ext uri="{FF2B5EF4-FFF2-40B4-BE49-F238E27FC236}">
                <a16:creationId xmlns:a16="http://schemas.microsoft.com/office/drawing/2014/main" id="{5AFEFE8E-B5BB-4595-8B90-D01FB552C584}"/>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id="{6947414E-BC9D-4AE8-82EB-F66EDFE1FB79}"/>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117579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AEFAF56-DA24-409C-9C67-813C95651E4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CC1188D3-E810-4D0A-B91D-BA33F22F846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404A808D-4D3A-4AC0-8A4C-286CB39542E3}"/>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5" name="頁尾版面配置區 4">
            <a:extLst>
              <a:ext uri="{FF2B5EF4-FFF2-40B4-BE49-F238E27FC236}">
                <a16:creationId xmlns:a16="http://schemas.microsoft.com/office/drawing/2014/main" id="{55DA2375-5879-4B48-8518-D72ABDC1B625}"/>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id="{2B533D27-B0F5-4FF2-B867-3C620CB2ED73}"/>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579823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2D93C0A-711F-45AD-BAC9-DD5C1E032153}"/>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A22762D9-F6B1-4BFC-821D-651D8A9E0714}"/>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C1FA26FE-2083-4948-8A03-9CAECA142D08}"/>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5" name="頁尾版面配置區 4">
            <a:extLst>
              <a:ext uri="{FF2B5EF4-FFF2-40B4-BE49-F238E27FC236}">
                <a16:creationId xmlns:a16="http://schemas.microsoft.com/office/drawing/2014/main" id="{7FD4536A-B1C8-48BF-AA24-9D2FD1305A71}"/>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id="{730D2B21-7E2B-4EB1-8CBB-7541F2A48C00}"/>
              </a:ext>
            </a:extLst>
          </p:cNvPr>
          <p:cNvSpPr>
            <a:spLocks noGrp="1"/>
          </p:cNvSpPr>
          <p:nvPr>
            <p:ph type="sldNum" sz="quarter" idx="12"/>
          </p:nvPr>
        </p:nvSpPr>
        <p:spPr/>
        <p:txBody>
          <a:bodyPr/>
          <a:lstStyle/>
          <a:p>
            <a:fld id="{8063A028-35B0-4893-9562-CE93217851D0}" type="slidenum">
              <a:rPr lang="en-US" smtClean="0"/>
              <a:t>‹#›</a:t>
            </a:fld>
            <a:endParaRPr lang="en-US"/>
          </a:p>
        </p:txBody>
      </p:sp>
      <p:pic>
        <p:nvPicPr>
          <p:cNvPr id="8" name="Picture 7">
            <a:extLst>
              <a:ext uri="{FF2B5EF4-FFF2-40B4-BE49-F238E27FC236}">
                <a16:creationId xmlns:a16="http://schemas.microsoft.com/office/drawing/2014/main" id="{9E409D1B-CC14-D647-B818-380AFFDEB03A}"/>
              </a:ext>
            </a:extLst>
          </p:cNvPr>
          <p:cNvPicPr>
            <a:picLocks noChangeAspect="1"/>
          </p:cNvPicPr>
          <p:nvPr userDrawn="1"/>
        </p:nvPicPr>
        <p:blipFill>
          <a:blip r:embed="rId2"/>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256167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2A53DF-1EDF-4764-B9B2-368900CE37D9}"/>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id="{2BFED567-13D5-4E60-82CF-E97EE3C0E7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44D67700-3543-4280-B268-0A56F51D5DB7}"/>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5" name="頁尾版面配置區 4">
            <a:extLst>
              <a:ext uri="{FF2B5EF4-FFF2-40B4-BE49-F238E27FC236}">
                <a16:creationId xmlns:a16="http://schemas.microsoft.com/office/drawing/2014/main" id="{97E9EFCA-6B9F-488E-96D9-CE8544CDFEF1}"/>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id="{36901A8D-1C09-4DFB-B0C1-F8457E5D6EB7}"/>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11816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541719-B89E-4587-A7B6-3CB4CC885064}"/>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3FEA0F76-5AFE-4977-B600-44F7DFC66D9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a:extLst>
              <a:ext uri="{FF2B5EF4-FFF2-40B4-BE49-F238E27FC236}">
                <a16:creationId xmlns:a16="http://schemas.microsoft.com/office/drawing/2014/main" id="{FF42092D-1FF8-4F0B-8645-118BBC935483}"/>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a:extLst>
              <a:ext uri="{FF2B5EF4-FFF2-40B4-BE49-F238E27FC236}">
                <a16:creationId xmlns:a16="http://schemas.microsoft.com/office/drawing/2014/main" id="{484A0B60-B0E4-4FBE-B711-C20787355FA4}"/>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6" name="頁尾版面配置區 5">
            <a:extLst>
              <a:ext uri="{FF2B5EF4-FFF2-40B4-BE49-F238E27FC236}">
                <a16:creationId xmlns:a16="http://schemas.microsoft.com/office/drawing/2014/main" id="{7CE6DDD2-D523-48DC-A3EC-7736798191C5}"/>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id="{11920E87-F7F6-4A30-83F1-3B36BC18DB64}"/>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88784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FC1E6F-79C8-4907-A3B0-225607AC0C9C}"/>
              </a:ext>
            </a:extLst>
          </p:cNvPr>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id="{0162E6E0-2490-49B1-AB3A-65104CA3BD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D705AB37-240D-440C-8EC6-80414BCC0CC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a:extLst>
              <a:ext uri="{FF2B5EF4-FFF2-40B4-BE49-F238E27FC236}">
                <a16:creationId xmlns:a16="http://schemas.microsoft.com/office/drawing/2014/main" id="{4F8D65C7-758F-49E4-AF5D-D7BA9F0596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D765A532-E2B2-4FA6-BFA6-E99705C18FA6}"/>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a:extLst>
              <a:ext uri="{FF2B5EF4-FFF2-40B4-BE49-F238E27FC236}">
                <a16:creationId xmlns:a16="http://schemas.microsoft.com/office/drawing/2014/main" id="{48661BB9-A92E-4886-9369-0CF33672DBDE}"/>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8" name="頁尾版面配置區 7">
            <a:extLst>
              <a:ext uri="{FF2B5EF4-FFF2-40B4-BE49-F238E27FC236}">
                <a16:creationId xmlns:a16="http://schemas.microsoft.com/office/drawing/2014/main" id="{9F79D054-572F-44AA-B2BE-2C64062BF86F}"/>
              </a:ext>
            </a:extLst>
          </p:cNvPr>
          <p:cNvSpPr>
            <a:spLocks noGrp="1"/>
          </p:cNvSpPr>
          <p:nvPr>
            <p:ph type="ftr" sz="quarter" idx="11"/>
          </p:nvPr>
        </p:nvSpPr>
        <p:spPr/>
        <p:txBody>
          <a:bodyPr/>
          <a:lstStyle/>
          <a:p>
            <a:endParaRPr lang="en-US"/>
          </a:p>
        </p:txBody>
      </p:sp>
      <p:sp>
        <p:nvSpPr>
          <p:cNvPr id="9" name="投影片編號版面配置區 8">
            <a:extLst>
              <a:ext uri="{FF2B5EF4-FFF2-40B4-BE49-F238E27FC236}">
                <a16:creationId xmlns:a16="http://schemas.microsoft.com/office/drawing/2014/main" id="{E96E3A19-CB2A-45A7-850C-C8AEE912A4F8}"/>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348435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D5FC7AD-41D5-4576-8267-DA0F16DA80BF}"/>
              </a:ext>
            </a:extLst>
          </p:cNvPr>
          <p:cNvSpPr>
            <a:spLocks noGrp="1"/>
          </p:cNvSpPr>
          <p:nvPr>
            <p:ph type="title"/>
          </p:nvPr>
        </p:nvSpPr>
        <p:spPr/>
        <p:txBody>
          <a:bodyPr/>
          <a:lstStyle/>
          <a:p>
            <a:r>
              <a:rPr lang="zh-TW" altLang="en-US"/>
              <a:t>按一下以編輯母片標題樣式</a:t>
            </a:r>
            <a:endParaRPr lang="en-US"/>
          </a:p>
        </p:txBody>
      </p:sp>
      <p:sp>
        <p:nvSpPr>
          <p:cNvPr id="3" name="日期版面配置區 2">
            <a:extLst>
              <a:ext uri="{FF2B5EF4-FFF2-40B4-BE49-F238E27FC236}">
                <a16:creationId xmlns:a16="http://schemas.microsoft.com/office/drawing/2014/main" id="{004CA9D1-C898-427B-BC4E-C9628BC43AF2}"/>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4" name="頁尾版面配置區 3">
            <a:extLst>
              <a:ext uri="{FF2B5EF4-FFF2-40B4-BE49-F238E27FC236}">
                <a16:creationId xmlns:a16="http://schemas.microsoft.com/office/drawing/2014/main" id="{E2753C44-662A-4C11-A4A9-10DD40894AFF}"/>
              </a:ext>
            </a:extLst>
          </p:cNvPr>
          <p:cNvSpPr>
            <a:spLocks noGrp="1"/>
          </p:cNvSpPr>
          <p:nvPr>
            <p:ph type="ftr" sz="quarter" idx="11"/>
          </p:nvPr>
        </p:nvSpPr>
        <p:spPr/>
        <p:txBody>
          <a:bodyPr/>
          <a:lstStyle/>
          <a:p>
            <a:endParaRPr lang="en-US"/>
          </a:p>
        </p:txBody>
      </p:sp>
      <p:sp>
        <p:nvSpPr>
          <p:cNvPr id="5" name="投影片編號版面配置區 4">
            <a:extLst>
              <a:ext uri="{FF2B5EF4-FFF2-40B4-BE49-F238E27FC236}">
                <a16:creationId xmlns:a16="http://schemas.microsoft.com/office/drawing/2014/main" id="{767A9DC4-362C-4297-ABBD-954BFDE3D95E}"/>
              </a:ext>
            </a:extLst>
          </p:cNvPr>
          <p:cNvSpPr>
            <a:spLocks noGrp="1"/>
          </p:cNvSpPr>
          <p:nvPr>
            <p:ph type="sldNum" sz="quarter" idx="12"/>
          </p:nvPr>
        </p:nvSpPr>
        <p:spPr/>
        <p:txBody>
          <a:bodyPr/>
          <a:lstStyle/>
          <a:p>
            <a:fld id="{8063A028-35B0-4893-9562-CE93217851D0}" type="slidenum">
              <a:rPr lang="en-US" smtClean="0"/>
              <a:t>‹#›</a:t>
            </a:fld>
            <a:endParaRPr lang="en-US"/>
          </a:p>
        </p:txBody>
      </p:sp>
      <p:pic>
        <p:nvPicPr>
          <p:cNvPr id="7" name="Picture 6">
            <a:extLst>
              <a:ext uri="{FF2B5EF4-FFF2-40B4-BE49-F238E27FC236}">
                <a16:creationId xmlns:a16="http://schemas.microsoft.com/office/drawing/2014/main" id="{C6B9AB31-770E-5846-B0F6-94191A1B1EDF}"/>
              </a:ext>
            </a:extLst>
          </p:cNvPr>
          <p:cNvPicPr>
            <a:picLocks noChangeAspect="1"/>
          </p:cNvPicPr>
          <p:nvPr userDrawn="1"/>
        </p:nvPicPr>
        <p:blipFill>
          <a:blip r:embed="rId2"/>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192334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3306C670-EE7F-4657-AFE3-4399481871BF}"/>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3" name="頁尾版面配置區 2">
            <a:extLst>
              <a:ext uri="{FF2B5EF4-FFF2-40B4-BE49-F238E27FC236}">
                <a16:creationId xmlns:a16="http://schemas.microsoft.com/office/drawing/2014/main" id="{1E7D4234-B4A9-4A73-A304-3F733993F454}"/>
              </a:ext>
            </a:extLst>
          </p:cNvPr>
          <p:cNvSpPr>
            <a:spLocks noGrp="1"/>
          </p:cNvSpPr>
          <p:nvPr>
            <p:ph type="ftr" sz="quarter" idx="11"/>
          </p:nvPr>
        </p:nvSpPr>
        <p:spPr/>
        <p:txBody>
          <a:bodyPr/>
          <a:lstStyle/>
          <a:p>
            <a:endParaRPr lang="en-US"/>
          </a:p>
        </p:txBody>
      </p:sp>
      <p:sp>
        <p:nvSpPr>
          <p:cNvPr id="4" name="投影片編號版面配置區 3">
            <a:extLst>
              <a:ext uri="{FF2B5EF4-FFF2-40B4-BE49-F238E27FC236}">
                <a16:creationId xmlns:a16="http://schemas.microsoft.com/office/drawing/2014/main" id="{D8C9787E-2DA7-42BA-AE42-C6BC44757D14}"/>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91080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3E8686-40FF-4A24-84BD-B9C0A2C9562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7B14024F-8CC2-4B7D-BA54-AF1721DC5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a:extLst>
              <a:ext uri="{FF2B5EF4-FFF2-40B4-BE49-F238E27FC236}">
                <a16:creationId xmlns:a16="http://schemas.microsoft.com/office/drawing/2014/main" id="{159C74B3-A432-4320-B465-89C17971A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9DB09EFE-D5DA-4DFB-93A2-921C237BC62C}"/>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6" name="頁尾版面配置區 5">
            <a:extLst>
              <a:ext uri="{FF2B5EF4-FFF2-40B4-BE49-F238E27FC236}">
                <a16:creationId xmlns:a16="http://schemas.microsoft.com/office/drawing/2014/main" id="{78D36853-30FB-4F78-85E5-AC33144AC9DD}"/>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id="{826989F9-3AFC-4FEE-A828-F426C4F62252}"/>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108580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829BB67-FA6D-4C22-B237-FBCE3D1E1E9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a:extLst>
              <a:ext uri="{FF2B5EF4-FFF2-40B4-BE49-F238E27FC236}">
                <a16:creationId xmlns:a16="http://schemas.microsoft.com/office/drawing/2014/main" id="{5C80A1C6-F606-4CFE-8F16-7A0877264E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a:extLst>
              <a:ext uri="{FF2B5EF4-FFF2-40B4-BE49-F238E27FC236}">
                <a16:creationId xmlns:a16="http://schemas.microsoft.com/office/drawing/2014/main" id="{619126AE-8889-45C2-A5FF-60246882E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F9E54111-900E-498E-A3FF-176B2BC012D8}"/>
              </a:ext>
            </a:extLst>
          </p:cNvPr>
          <p:cNvSpPr>
            <a:spLocks noGrp="1"/>
          </p:cNvSpPr>
          <p:nvPr>
            <p:ph type="dt" sz="half" idx="10"/>
          </p:nvPr>
        </p:nvSpPr>
        <p:spPr/>
        <p:txBody>
          <a:bodyPr/>
          <a:lstStyle/>
          <a:p>
            <a:fld id="{BC69F192-F661-4991-9654-293489367CBC}" type="datetimeFigureOut">
              <a:rPr lang="en-US" smtClean="0"/>
              <a:t>3/3/2023</a:t>
            </a:fld>
            <a:endParaRPr lang="en-US"/>
          </a:p>
        </p:txBody>
      </p:sp>
      <p:sp>
        <p:nvSpPr>
          <p:cNvPr id="6" name="頁尾版面配置區 5">
            <a:extLst>
              <a:ext uri="{FF2B5EF4-FFF2-40B4-BE49-F238E27FC236}">
                <a16:creationId xmlns:a16="http://schemas.microsoft.com/office/drawing/2014/main" id="{A809F12D-5FB8-4744-A936-C4062E02407B}"/>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id="{1B7BF5C9-8F48-4162-84B1-C930CFBBBA37}"/>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15536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3988BED6-3382-49AC-AB48-FA9A7C3B8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id="{FFB4B08F-4CA0-4574-950C-CE0AE578C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3AE6FC0D-CF50-40AC-8A1B-16C8DEC9EC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9F192-F661-4991-9654-293489367CBC}" type="datetimeFigureOut">
              <a:rPr lang="en-US" smtClean="0"/>
              <a:t>3/3/2023</a:t>
            </a:fld>
            <a:endParaRPr lang="en-US"/>
          </a:p>
        </p:txBody>
      </p:sp>
      <p:sp>
        <p:nvSpPr>
          <p:cNvPr id="5" name="頁尾版面配置區 4">
            <a:extLst>
              <a:ext uri="{FF2B5EF4-FFF2-40B4-BE49-F238E27FC236}">
                <a16:creationId xmlns:a16="http://schemas.microsoft.com/office/drawing/2014/main" id="{A1881750-4EBE-4C88-907B-517F761482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a:extLst>
              <a:ext uri="{FF2B5EF4-FFF2-40B4-BE49-F238E27FC236}">
                <a16:creationId xmlns:a16="http://schemas.microsoft.com/office/drawing/2014/main" id="{4EA4F657-B9A9-475A-8173-19048C13BA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3A028-35B0-4893-9562-CE93217851D0}" type="slidenum">
              <a:rPr lang="en-US" smtClean="0"/>
              <a:t>‹#›</a:t>
            </a:fld>
            <a:endParaRPr lang="en-US"/>
          </a:p>
        </p:txBody>
      </p:sp>
    </p:spTree>
    <p:extLst>
      <p:ext uri="{BB962C8B-B14F-4D97-AF65-F5344CB8AC3E}">
        <p14:creationId xmlns:p14="http://schemas.microsoft.com/office/powerpoint/2010/main" val="2749744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9">
            <a:extLst>
              <a:ext uri="{FF2B5EF4-FFF2-40B4-BE49-F238E27FC236}">
                <a16:creationId xmlns:a16="http://schemas.microsoft.com/office/drawing/2014/main" id="{A2D49B5C-542B-224A-AC5F-0A90F73F0CE3}"/>
              </a:ext>
            </a:extLst>
          </p:cNvPr>
          <p:cNvSpPr/>
          <p:nvPr/>
        </p:nvSpPr>
        <p:spPr>
          <a:xfrm>
            <a:off x="1524" y="0"/>
            <a:ext cx="12188951" cy="4619244"/>
          </a:xfrm>
          <a:prstGeom prst="rect">
            <a:avLst/>
          </a:prstGeom>
          <a:blipFill>
            <a:blip r:embed="rId3" cstate="print"/>
            <a:stretch>
              <a:fillRect/>
            </a:stretch>
          </a:blipFill>
        </p:spPr>
        <p:txBody>
          <a:bodyPr wrap="square" lIns="0" tIns="0" rIns="0" bIns="0" rtlCol="0"/>
          <a:lstStyle/>
          <a:p>
            <a:endParaRPr/>
          </a:p>
        </p:txBody>
      </p:sp>
      <p:sp>
        <p:nvSpPr>
          <p:cNvPr id="2" name="文字方塊 1">
            <a:extLst>
              <a:ext uri="{FF2B5EF4-FFF2-40B4-BE49-F238E27FC236}">
                <a16:creationId xmlns:a16="http://schemas.microsoft.com/office/drawing/2014/main" id="{761C3674-70C0-ED45-97CE-C3F0A0478BE8}"/>
              </a:ext>
            </a:extLst>
          </p:cNvPr>
          <p:cNvSpPr txBox="1"/>
          <p:nvPr/>
        </p:nvSpPr>
        <p:spPr>
          <a:xfrm>
            <a:off x="197384" y="2948445"/>
            <a:ext cx="7018566" cy="923330"/>
          </a:xfrm>
          <a:prstGeom prst="rect">
            <a:avLst/>
          </a:prstGeom>
          <a:noFill/>
          <a:ln>
            <a:noFill/>
          </a:ln>
        </p:spPr>
        <p:txBody>
          <a:bodyPr wrap="square" rtlCol="0">
            <a:spAutoFit/>
          </a:bodyPr>
          <a:lstStyle/>
          <a:p>
            <a:r>
              <a:rPr kumimoji="1" lang="zh-TW" altLang="en-US" sz="5400" b="1" dirty="0">
                <a:solidFill>
                  <a:schemeClr val="bg1"/>
                </a:solidFill>
                <a:latin typeface="微軟正黑體" panose="020B0604030504040204" pitchFamily="34" charset="-120"/>
                <a:ea typeface="微軟正黑體" panose="020B0604030504040204" pitchFamily="34" charset="-120"/>
              </a:rPr>
              <a:t>融程電訊</a:t>
            </a:r>
          </a:p>
        </p:txBody>
      </p:sp>
      <p:sp>
        <p:nvSpPr>
          <p:cNvPr id="6" name="文字方塊 5">
            <a:extLst>
              <a:ext uri="{FF2B5EF4-FFF2-40B4-BE49-F238E27FC236}">
                <a16:creationId xmlns:a16="http://schemas.microsoft.com/office/drawing/2014/main" id="{7AD29EEA-A51B-6747-BD2C-4ED376A208BE}"/>
              </a:ext>
            </a:extLst>
          </p:cNvPr>
          <p:cNvSpPr txBox="1"/>
          <p:nvPr/>
        </p:nvSpPr>
        <p:spPr>
          <a:xfrm>
            <a:off x="197384" y="5423253"/>
            <a:ext cx="5128163" cy="584775"/>
          </a:xfrm>
          <a:prstGeom prst="rect">
            <a:avLst/>
          </a:prstGeom>
          <a:noFill/>
          <a:ln>
            <a:noFill/>
          </a:ln>
        </p:spPr>
        <p:txBody>
          <a:bodyPr wrap="square" rtlCol="0">
            <a:spAutoFit/>
          </a:bodyPr>
          <a:lstStyle/>
          <a:p>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2022</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a:t>
            </a:r>
            <a:r>
              <a:rPr kumimoji="1" lang="zh-TW" altLang="en-US" sz="3200" b="1" dirty="0">
                <a:latin typeface="微軟正黑體" panose="020B0604030504040204" pitchFamily="34" charset="-120"/>
                <a:ea typeface="微軟正黑體" panose="020B0604030504040204" pitchFamily="34" charset="-120"/>
              </a:rPr>
              <a:t>投資人簡報</a:t>
            </a:r>
          </a:p>
        </p:txBody>
      </p:sp>
      <p:sp>
        <p:nvSpPr>
          <p:cNvPr id="10" name="文字方塊 9">
            <a:extLst>
              <a:ext uri="{FF2B5EF4-FFF2-40B4-BE49-F238E27FC236}">
                <a16:creationId xmlns:a16="http://schemas.microsoft.com/office/drawing/2014/main" id="{933C9177-E451-1449-A056-30A53042C43E}"/>
              </a:ext>
            </a:extLst>
          </p:cNvPr>
          <p:cNvSpPr txBox="1"/>
          <p:nvPr/>
        </p:nvSpPr>
        <p:spPr>
          <a:xfrm>
            <a:off x="211032" y="6170955"/>
            <a:ext cx="11980968" cy="400110"/>
          </a:xfrm>
          <a:prstGeom prst="rect">
            <a:avLst/>
          </a:prstGeom>
          <a:noFill/>
          <a:ln>
            <a:noFill/>
          </a:ln>
        </p:spPr>
        <p:txBody>
          <a:bodyPr wrap="square" rtlCol="0">
            <a:spAutoFit/>
          </a:bodyPr>
          <a:lstStyle/>
          <a:p>
            <a:r>
              <a:rPr kumimoji="1" lang="en-US" altLang="zh-TW" sz="2000" dirty="0">
                <a:latin typeface="微軟正黑體" panose="020B0604030504040204" pitchFamily="34" charset="-120"/>
                <a:ea typeface="微軟正黑體" panose="020B0604030504040204" pitchFamily="34" charset="-120"/>
              </a:rPr>
              <a:t>2023</a:t>
            </a:r>
            <a:r>
              <a:rPr kumimoji="1" lang="zh-TW" altLang="en-US" sz="2000" dirty="0">
                <a:latin typeface="微軟正黑體" panose="020B0604030504040204" pitchFamily="34" charset="-120"/>
                <a:ea typeface="微軟正黑體" panose="020B0604030504040204" pitchFamily="34" charset="-120"/>
              </a:rPr>
              <a:t>年</a:t>
            </a:r>
            <a:r>
              <a:rPr kumimoji="1" lang="en-US" altLang="zh-TW" sz="2000" dirty="0">
                <a:latin typeface="微軟正黑體" panose="020B0604030504040204" pitchFamily="34" charset="-120"/>
                <a:ea typeface="微軟正黑體" panose="020B0604030504040204" pitchFamily="34" charset="-120"/>
              </a:rPr>
              <a:t>3</a:t>
            </a:r>
            <a:r>
              <a:rPr kumimoji="1" lang="zh-TW" altLang="en-US" sz="2000" dirty="0">
                <a:latin typeface="微軟正黑體" panose="020B0604030504040204" pitchFamily="34" charset="-120"/>
                <a:ea typeface="微軟正黑體" panose="020B0604030504040204" pitchFamily="34" charset="-120"/>
              </a:rPr>
              <a:t>月</a:t>
            </a:r>
          </a:p>
        </p:txBody>
      </p:sp>
      <p:sp>
        <p:nvSpPr>
          <p:cNvPr id="8" name="文字方塊 7">
            <a:extLst>
              <a:ext uri="{FF2B5EF4-FFF2-40B4-BE49-F238E27FC236}">
                <a16:creationId xmlns:a16="http://schemas.microsoft.com/office/drawing/2014/main" id="{E1DA3F4E-825F-D344-AB02-25F1A27D7B79}"/>
              </a:ext>
            </a:extLst>
          </p:cNvPr>
          <p:cNvSpPr txBox="1"/>
          <p:nvPr/>
        </p:nvSpPr>
        <p:spPr>
          <a:xfrm>
            <a:off x="211032" y="4717137"/>
            <a:ext cx="5128163" cy="584775"/>
          </a:xfrm>
          <a:prstGeom prst="rect">
            <a:avLst/>
          </a:prstGeom>
          <a:noFill/>
          <a:ln>
            <a:noFill/>
          </a:ln>
        </p:spPr>
        <p:txBody>
          <a:bodyPr wrap="square" rtlCol="0">
            <a:spAutoFit/>
          </a:bodyPr>
          <a:lstStyle/>
          <a:p>
            <a:r>
              <a:rPr kumimoji="1" lang="en-US" altLang="zh-TW" sz="3200" b="1" dirty="0"/>
              <a:t>3416 TT</a:t>
            </a:r>
            <a:endParaRPr kumimoji="1" lang="zh-TW" altLang="en-US" sz="3200" b="1" dirty="0"/>
          </a:p>
        </p:txBody>
      </p:sp>
      <p:sp>
        <p:nvSpPr>
          <p:cNvPr id="12" name="文字方塊 7">
            <a:extLst>
              <a:ext uri="{FF2B5EF4-FFF2-40B4-BE49-F238E27FC236}">
                <a16:creationId xmlns:a16="http://schemas.microsoft.com/office/drawing/2014/main" id="{C9518F11-1EF5-8646-9702-D901E83D8503}"/>
              </a:ext>
            </a:extLst>
          </p:cNvPr>
          <p:cNvSpPr txBox="1"/>
          <p:nvPr/>
        </p:nvSpPr>
        <p:spPr>
          <a:xfrm>
            <a:off x="211032" y="3967738"/>
            <a:ext cx="5560377" cy="584775"/>
          </a:xfrm>
          <a:prstGeom prst="rect">
            <a:avLst/>
          </a:prstGeom>
          <a:noFill/>
          <a:ln>
            <a:noFill/>
          </a:ln>
        </p:spPr>
        <p:txBody>
          <a:bodyPr wrap="square" rtlCol="0">
            <a:spAutoFit/>
          </a:bodyPr>
          <a:lstStyle/>
          <a:p>
            <a:r>
              <a:rPr kumimoji="1" lang="zh-CN" altLang="en-US" sz="3200" b="1" dirty="0">
                <a:solidFill>
                  <a:schemeClr val="bg1"/>
                </a:solidFill>
                <a:latin typeface="Microsoft JhengHei" panose="020B0604030504040204" pitchFamily="34" charset="-120"/>
                <a:ea typeface="Microsoft JhengHei" panose="020B0604030504040204" pitchFamily="34" charset="-120"/>
                <a:cs typeface="Calibri" panose="020F0502020204030204" pitchFamily="34" charset="0"/>
              </a:rPr>
              <a:t>企業行動化推手</a:t>
            </a:r>
            <a:endParaRPr kumimoji="1" lang="zh-TW" altLang="en-US" sz="3200" b="1" dirty="0">
              <a:solidFill>
                <a:schemeClr val="bg1"/>
              </a:solidFill>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14" name="object 3">
            <a:extLst>
              <a:ext uri="{FF2B5EF4-FFF2-40B4-BE49-F238E27FC236}">
                <a16:creationId xmlns:a16="http://schemas.microsoft.com/office/drawing/2014/main" id="{F549D712-06D1-EB42-B0BE-C34C7C02104B}"/>
              </a:ext>
            </a:extLst>
          </p:cNvPr>
          <p:cNvSpPr/>
          <p:nvPr/>
        </p:nvSpPr>
        <p:spPr>
          <a:xfrm>
            <a:off x="9253624" y="5750633"/>
            <a:ext cx="2616915" cy="812066"/>
          </a:xfrm>
          <a:prstGeom prst="rect">
            <a:avLst/>
          </a:prstGeom>
          <a:blipFill>
            <a:blip r:embed="rId4" cstate="print"/>
            <a:stretch>
              <a:fillRect/>
            </a:stretch>
          </a:blipFill>
        </p:spPr>
        <p:txBody>
          <a:bodyPr wrap="square" lIns="0" tIns="0" rIns="0" bIns="0" rtlCol="0"/>
          <a:lstStyle/>
          <a:p>
            <a:endParaRPr/>
          </a:p>
        </p:txBody>
      </p:sp>
      <p:grpSp>
        <p:nvGrpSpPr>
          <p:cNvPr id="15" name="object 4">
            <a:extLst>
              <a:ext uri="{FF2B5EF4-FFF2-40B4-BE49-F238E27FC236}">
                <a16:creationId xmlns:a16="http://schemas.microsoft.com/office/drawing/2014/main" id="{D783B1F4-D2BB-D44D-94C3-1DFCF2C76241}"/>
              </a:ext>
            </a:extLst>
          </p:cNvPr>
          <p:cNvGrpSpPr/>
          <p:nvPr/>
        </p:nvGrpSpPr>
        <p:grpSpPr>
          <a:xfrm>
            <a:off x="0" y="6672071"/>
            <a:ext cx="6803390" cy="186055"/>
            <a:chOff x="0" y="6672071"/>
            <a:chExt cx="6803390" cy="186055"/>
          </a:xfrm>
        </p:grpSpPr>
        <p:sp>
          <p:nvSpPr>
            <p:cNvPr id="16" name="object 5">
              <a:extLst>
                <a:ext uri="{FF2B5EF4-FFF2-40B4-BE49-F238E27FC236}">
                  <a16:creationId xmlns:a16="http://schemas.microsoft.com/office/drawing/2014/main" id="{DE57E983-22DA-E349-BD01-568645957F7D}"/>
                </a:ext>
              </a:extLst>
            </p:cNvPr>
            <p:cNvSpPr/>
            <p:nvPr/>
          </p:nvSpPr>
          <p:spPr>
            <a:xfrm>
              <a:off x="0" y="6672071"/>
              <a:ext cx="1687195" cy="186055"/>
            </a:xfrm>
            <a:custGeom>
              <a:avLst/>
              <a:gdLst/>
              <a:ahLst/>
              <a:cxnLst/>
              <a:rect l="l" t="t" r="r" b="b"/>
              <a:pathLst>
                <a:path w="1687195" h="186054">
                  <a:moveTo>
                    <a:pt x="0" y="185927"/>
                  </a:moveTo>
                  <a:lnTo>
                    <a:pt x="1687068" y="185927"/>
                  </a:lnTo>
                  <a:lnTo>
                    <a:pt x="1687068" y="0"/>
                  </a:lnTo>
                  <a:lnTo>
                    <a:pt x="0" y="0"/>
                  </a:lnTo>
                  <a:lnTo>
                    <a:pt x="0" y="185927"/>
                  </a:lnTo>
                  <a:close/>
                </a:path>
              </a:pathLst>
            </a:custGeom>
            <a:solidFill>
              <a:srgbClr val="B82420"/>
            </a:solidFill>
          </p:spPr>
          <p:txBody>
            <a:bodyPr wrap="square" lIns="0" tIns="0" rIns="0" bIns="0" rtlCol="0"/>
            <a:lstStyle/>
            <a:p>
              <a:endParaRPr/>
            </a:p>
          </p:txBody>
        </p:sp>
        <p:sp>
          <p:nvSpPr>
            <p:cNvPr id="17" name="object 6">
              <a:extLst>
                <a:ext uri="{FF2B5EF4-FFF2-40B4-BE49-F238E27FC236}">
                  <a16:creationId xmlns:a16="http://schemas.microsoft.com/office/drawing/2014/main" id="{5D08CA9D-D0A0-A545-A397-5F34219D6BED}"/>
                </a:ext>
              </a:extLst>
            </p:cNvPr>
            <p:cNvSpPr/>
            <p:nvPr/>
          </p:nvSpPr>
          <p:spPr>
            <a:xfrm>
              <a:off x="1687067" y="6672071"/>
              <a:ext cx="1691639" cy="186055"/>
            </a:xfrm>
            <a:custGeom>
              <a:avLst/>
              <a:gdLst/>
              <a:ahLst/>
              <a:cxnLst/>
              <a:rect l="l" t="t" r="r" b="b"/>
              <a:pathLst>
                <a:path w="1691639" h="186054">
                  <a:moveTo>
                    <a:pt x="0" y="185927"/>
                  </a:moveTo>
                  <a:lnTo>
                    <a:pt x="1691640" y="185927"/>
                  </a:lnTo>
                  <a:lnTo>
                    <a:pt x="1691640" y="0"/>
                  </a:lnTo>
                  <a:lnTo>
                    <a:pt x="0" y="0"/>
                  </a:lnTo>
                  <a:lnTo>
                    <a:pt x="0" y="185927"/>
                  </a:lnTo>
                  <a:close/>
                </a:path>
              </a:pathLst>
            </a:custGeom>
            <a:solidFill>
              <a:srgbClr val="0052A2"/>
            </a:solidFill>
          </p:spPr>
          <p:txBody>
            <a:bodyPr wrap="square" lIns="0" tIns="0" rIns="0" bIns="0" rtlCol="0"/>
            <a:lstStyle/>
            <a:p>
              <a:endParaRPr/>
            </a:p>
          </p:txBody>
        </p:sp>
        <p:sp>
          <p:nvSpPr>
            <p:cNvPr id="18" name="object 7">
              <a:extLst>
                <a:ext uri="{FF2B5EF4-FFF2-40B4-BE49-F238E27FC236}">
                  <a16:creationId xmlns:a16="http://schemas.microsoft.com/office/drawing/2014/main" id="{F53A56AC-4CEA-244C-ACA5-313A834A2EC0}"/>
                </a:ext>
              </a:extLst>
            </p:cNvPr>
            <p:cNvSpPr/>
            <p:nvPr/>
          </p:nvSpPr>
          <p:spPr>
            <a:xfrm>
              <a:off x="3378708" y="6672071"/>
              <a:ext cx="1714500" cy="186055"/>
            </a:xfrm>
            <a:custGeom>
              <a:avLst/>
              <a:gdLst/>
              <a:ahLst/>
              <a:cxnLst/>
              <a:rect l="l" t="t" r="r" b="b"/>
              <a:pathLst>
                <a:path w="1714500" h="186054">
                  <a:moveTo>
                    <a:pt x="0" y="185927"/>
                  </a:moveTo>
                  <a:lnTo>
                    <a:pt x="1714500" y="185927"/>
                  </a:lnTo>
                  <a:lnTo>
                    <a:pt x="1714500" y="0"/>
                  </a:lnTo>
                  <a:lnTo>
                    <a:pt x="0" y="0"/>
                  </a:lnTo>
                  <a:lnTo>
                    <a:pt x="0" y="185927"/>
                  </a:lnTo>
                  <a:close/>
                </a:path>
              </a:pathLst>
            </a:custGeom>
            <a:solidFill>
              <a:srgbClr val="F0B618"/>
            </a:solidFill>
          </p:spPr>
          <p:txBody>
            <a:bodyPr wrap="square" lIns="0" tIns="0" rIns="0" bIns="0" rtlCol="0"/>
            <a:lstStyle/>
            <a:p>
              <a:endParaRPr/>
            </a:p>
          </p:txBody>
        </p:sp>
        <p:sp>
          <p:nvSpPr>
            <p:cNvPr id="19" name="object 8">
              <a:extLst>
                <a:ext uri="{FF2B5EF4-FFF2-40B4-BE49-F238E27FC236}">
                  <a16:creationId xmlns:a16="http://schemas.microsoft.com/office/drawing/2014/main" id="{ADD52170-6F6A-4746-885F-E3CA6C90758B}"/>
                </a:ext>
              </a:extLst>
            </p:cNvPr>
            <p:cNvSpPr/>
            <p:nvPr/>
          </p:nvSpPr>
          <p:spPr>
            <a:xfrm>
              <a:off x="5088635" y="6672071"/>
              <a:ext cx="1714500" cy="186055"/>
            </a:xfrm>
            <a:custGeom>
              <a:avLst/>
              <a:gdLst/>
              <a:ahLst/>
              <a:cxnLst/>
              <a:rect l="l" t="t" r="r" b="b"/>
              <a:pathLst>
                <a:path w="1714500" h="186054">
                  <a:moveTo>
                    <a:pt x="1714500" y="0"/>
                  </a:moveTo>
                  <a:lnTo>
                    <a:pt x="0" y="0"/>
                  </a:lnTo>
                  <a:lnTo>
                    <a:pt x="0" y="185927"/>
                  </a:lnTo>
                  <a:lnTo>
                    <a:pt x="1714500" y="185927"/>
                  </a:lnTo>
                  <a:lnTo>
                    <a:pt x="1714500" y="0"/>
                  </a:lnTo>
                  <a:close/>
                </a:path>
              </a:pathLst>
            </a:custGeom>
            <a:solidFill>
              <a:srgbClr val="369F50"/>
            </a:solidFill>
          </p:spPr>
          <p:txBody>
            <a:bodyPr wrap="square" lIns="0" tIns="0" rIns="0" bIns="0" rtlCol="0"/>
            <a:lstStyle/>
            <a:p>
              <a:endParaRPr/>
            </a:p>
          </p:txBody>
        </p:sp>
      </p:grpSp>
    </p:spTree>
    <p:extLst>
      <p:ext uri="{BB962C8B-B14F-4D97-AF65-F5344CB8AC3E}">
        <p14:creationId xmlns:p14="http://schemas.microsoft.com/office/powerpoint/2010/main" val="1485043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3645" y="336659"/>
            <a:ext cx="12192000" cy="13126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spcAft>
                <a:spcPts val="1200"/>
              </a:spcAft>
            </a:pP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營運展望</a:t>
            </a:r>
            <a:endParaRPr kumimoji="1" lang="en-US" altLang="zh-TW" sz="2400" b="1" dirty="0">
              <a:latin typeface="Calibri" panose="020F0502020204030204" pitchFamily="34" charset="0"/>
              <a:ea typeface="微軟正黑體" panose="020B0604030504040204" pitchFamily="34" charset="-120"/>
              <a:cs typeface="Calibri" panose="020F0502020204030204" pitchFamily="34" charset="0"/>
            </a:endParaRPr>
          </a:p>
          <a:p>
            <a:pPr>
              <a:spcBef>
                <a:spcPts val="600"/>
              </a:spcBef>
              <a:spcAft>
                <a:spcPts val="1200"/>
              </a:spcAft>
            </a:pP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汽車</a:t>
            </a:r>
            <a:r>
              <a:rPr kumimoji="1" lang="zh-CN"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產業</a:t>
            </a:r>
            <a:r>
              <a:rPr kumimoji="1" lang="zh-CN" altLang="en-US" sz="2400" b="1" dirty="0">
                <a:latin typeface="Calibri" panose="020F0502020204030204" pitchFamily="34" charset="0"/>
                <a:ea typeface="微軟正黑體" panose="020B0604030504040204" pitchFamily="34" charset="-120"/>
                <a:cs typeface="Calibri" panose="020F0502020204030204" pitchFamily="34" charset="0"/>
              </a:rPr>
              <a:t>訂單動能持續強勁</a:t>
            </a:r>
            <a:r>
              <a:rPr kumimoji="1" lang="zh-TW" altLang="en-US" sz="2400" b="1" dirty="0">
                <a:latin typeface="Calibri" panose="020F0502020204030204" pitchFamily="34" charset="0"/>
                <a:ea typeface="微軟正黑體" panose="020B0604030504040204" pitchFamily="34" charset="-120"/>
                <a:cs typeface="Calibri" panose="020F0502020204030204" pitchFamily="34" charset="0"/>
              </a:rPr>
              <a:t>，</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倉儲物流</a:t>
            </a:r>
            <a:r>
              <a:rPr kumimoji="1" lang="zh-TW" altLang="en-US" sz="2400" b="1" dirty="0">
                <a:latin typeface="Calibri" panose="020F0502020204030204" pitchFamily="34" charset="0"/>
                <a:ea typeface="微軟正黑體" panose="020B0604030504040204" pitchFamily="34" charset="-120"/>
                <a:cs typeface="Calibri" panose="020F0502020204030204" pitchFamily="34" charset="0"/>
              </a:rPr>
              <a:t>及</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醫療保健</a:t>
            </a:r>
            <a:r>
              <a:rPr kumimoji="1" lang="zh-TW" altLang="en-US" sz="2400" b="1" dirty="0">
                <a:latin typeface="Calibri" panose="020F0502020204030204" pitchFamily="34" charset="0"/>
                <a:ea typeface="微軟正黑體" panose="020B0604030504040204" pitchFamily="34" charset="-120"/>
                <a:cs typeface="Calibri" panose="020F0502020204030204" pitchFamily="34" charset="0"/>
              </a:rPr>
              <a:t>訂單可期</a:t>
            </a: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10</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grpSp>
        <p:nvGrpSpPr>
          <p:cNvPr id="6" name="Group 5">
            <a:extLst>
              <a:ext uri="{FF2B5EF4-FFF2-40B4-BE49-F238E27FC236}">
                <a16:creationId xmlns:a16="http://schemas.microsoft.com/office/drawing/2014/main" id="{970A9BEB-FF87-7540-A598-058BB2283F84}"/>
              </a:ext>
            </a:extLst>
          </p:cNvPr>
          <p:cNvGrpSpPr/>
          <p:nvPr/>
        </p:nvGrpSpPr>
        <p:grpSpPr>
          <a:xfrm>
            <a:off x="173494" y="2317320"/>
            <a:ext cx="11867773" cy="3091180"/>
            <a:chOff x="173494" y="2317320"/>
            <a:chExt cx="11867773" cy="3091180"/>
          </a:xfrm>
        </p:grpSpPr>
        <p:grpSp>
          <p:nvGrpSpPr>
            <p:cNvPr id="31" name="Group 30">
              <a:extLst>
                <a:ext uri="{FF2B5EF4-FFF2-40B4-BE49-F238E27FC236}">
                  <a16:creationId xmlns:a16="http://schemas.microsoft.com/office/drawing/2014/main" id="{66C73179-CD3E-CD4A-A630-2FDEE85DC661}"/>
                </a:ext>
              </a:extLst>
            </p:cNvPr>
            <p:cNvGrpSpPr/>
            <p:nvPr/>
          </p:nvGrpSpPr>
          <p:grpSpPr>
            <a:xfrm>
              <a:off x="196255" y="2317320"/>
              <a:ext cx="11822251" cy="3091180"/>
              <a:chOff x="196255" y="1972260"/>
              <a:chExt cx="11822251" cy="3091180"/>
            </a:xfrm>
          </p:grpSpPr>
          <p:sp>
            <p:nvSpPr>
              <p:cNvPr id="32" name="Rectangle 31">
                <a:extLst>
                  <a:ext uri="{FF2B5EF4-FFF2-40B4-BE49-F238E27FC236}">
                    <a16:creationId xmlns:a16="http://schemas.microsoft.com/office/drawing/2014/main" id="{A029B270-5826-D64B-A6FA-9907AAD9B70E}"/>
                  </a:ext>
                </a:extLst>
              </p:cNvPr>
              <p:cNvSpPr/>
              <p:nvPr/>
            </p:nvSpPr>
            <p:spPr>
              <a:xfrm>
                <a:off x="196255"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E52434D-4862-A141-AB44-D798AE8D5EF2}"/>
                  </a:ext>
                </a:extLst>
              </p:cNvPr>
              <p:cNvSpPr/>
              <p:nvPr/>
            </p:nvSpPr>
            <p:spPr>
              <a:xfrm>
                <a:off x="3182362"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FA89534-C25A-DF44-8591-7849231685AB}"/>
                  </a:ext>
                </a:extLst>
              </p:cNvPr>
              <p:cNvSpPr/>
              <p:nvPr/>
            </p:nvSpPr>
            <p:spPr>
              <a:xfrm>
                <a:off x="6168469"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591F364-3294-9E44-81DE-E6B5A793F860}"/>
                  </a:ext>
                </a:extLst>
              </p:cNvPr>
              <p:cNvSpPr/>
              <p:nvPr/>
            </p:nvSpPr>
            <p:spPr>
              <a:xfrm>
                <a:off x="9154576"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0C1873B4-85B7-6047-9A52-65B80773B6EE}"/>
                </a:ext>
              </a:extLst>
            </p:cNvPr>
            <p:cNvSpPr/>
            <p:nvPr/>
          </p:nvSpPr>
          <p:spPr>
            <a:xfrm>
              <a:off x="196255" y="3387612"/>
              <a:ext cx="2863930" cy="853823"/>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隨著企業行動化的趨勢持續成長</a:t>
              </a:r>
            </a:p>
          </p:txBody>
        </p:sp>
        <p:sp>
          <p:nvSpPr>
            <p:cNvPr id="37" name="Rectangle 36">
              <a:extLst>
                <a:ext uri="{FF2B5EF4-FFF2-40B4-BE49-F238E27FC236}">
                  <a16:creationId xmlns:a16="http://schemas.microsoft.com/office/drawing/2014/main" id="{04F4A2D6-BC11-084D-B86C-359BA848DC47}"/>
                </a:ext>
              </a:extLst>
            </p:cNvPr>
            <p:cNvSpPr/>
            <p:nvPr/>
          </p:nvSpPr>
          <p:spPr>
            <a:xfrm>
              <a:off x="3182362" y="3387612"/>
              <a:ext cx="2863930" cy="1725857"/>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三大快速成長的產業應用帶動營收成長</a:t>
              </a:r>
            </a:p>
            <a:p>
              <a:pPr algn="ctr">
                <a:lnSpc>
                  <a:spcPts val="3080"/>
                </a:lnSpc>
                <a:spcAft>
                  <a:spcPts val="600"/>
                </a:spcAft>
              </a:pP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a:t>
              </a: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汽車、倉儲物流、醫療保健產業</a:t>
              </a: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 </a:t>
              </a:r>
              <a:endParaRPr 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38" name="Rectangle 37">
              <a:extLst>
                <a:ext uri="{FF2B5EF4-FFF2-40B4-BE49-F238E27FC236}">
                  <a16:creationId xmlns:a16="http://schemas.microsoft.com/office/drawing/2014/main" id="{A968D56D-59D5-4F48-B093-D216282175BC}"/>
                </a:ext>
              </a:extLst>
            </p:cNvPr>
            <p:cNvSpPr/>
            <p:nvPr/>
          </p:nvSpPr>
          <p:spPr>
            <a:xfrm>
              <a:off x="6168469" y="3416250"/>
              <a:ext cx="2863930" cy="853823"/>
            </a:xfrm>
            <a:prstGeom prst="rect">
              <a:avLst/>
            </a:prstGeom>
          </p:spPr>
          <p:txBody>
            <a:bodyPr wrap="square">
              <a:spAutoFit/>
            </a:bodyPr>
            <a:lstStyle/>
            <a:p>
              <a:pPr algn="ctr">
                <a:lnSpc>
                  <a:spcPts val="3080"/>
                </a:lnSpc>
                <a:spcAft>
                  <a:spcPts val="600"/>
                </a:spcAft>
              </a:pP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進入強固型筆記型電腦市場</a:t>
              </a:r>
              <a:endPar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39" name="Rectangle 38">
              <a:extLst>
                <a:ext uri="{FF2B5EF4-FFF2-40B4-BE49-F238E27FC236}">
                  <a16:creationId xmlns:a16="http://schemas.microsoft.com/office/drawing/2014/main" id="{96480A50-4AD6-9942-9D3D-9803E7CBC6A9}"/>
                </a:ext>
              </a:extLst>
            </p:cNvPr>
            <p:cNvSpPr/>
            <p:nvPr/>
          </p:nvSpPr>
          <p:spPr>
            <a:xfrm>
              <a:off x="9154576" y="3441224"/>
              <a:ext cx="2863929" cy="853823"/>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對於</a:t>
              </a: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長期營收成長與穩健獲利表現</a:t>
              </a: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深具信心</a:t>
              </a:r>
              <a:endPar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cxnSp>
          <p:nvCxnSpPr>
            <p:cNvPr id="40" name="直線接點 8">
              <a:extLst>
                <a:ext uri="{FF2B5EF4-FFF2-40B4-BE49-F238E27FC236}">
                  <a16:creationId xmlns:a16="http://schemas.microsoft.com/office/drawing/2014/main" id="{807152CD-6AE4-5C43-91A2-8D23C83012EF}"/>
                </a:ext>
              </a:extLst>
            </p:cNvPr>
            <p:cNvCxnSpPr/>
            <p:nvPr/>
          </p:nvCxnSpPr>
          <p:spPr>
            <a:xfrm>
              <a:off x="239139"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文字方塊 17">
              <a:extLst>
                <a:ext uri="{FF2B5EF4-FFF2-40B4-BE49-F238E27FC236}">
                  <a16:creationId xmlns:a16="http://schemas.microsoft.com/office/drawing/2014/main" id="{14AB2BDA-F1A8-FA45-AD2E-5D14E1B469C0}"/>
                </a:ext>
              </a:extLst>
            </p:cNvPr>
            <p:cNvSpPr txBox="1"/>
            <p:nvPr/>
          </p:nvSpPr>
          <p:spPr>
            <a:xfrm>
              <a:off x="173494" y="2557612"/>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企業行動化</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cxnSp>
          <p:nvCxnSpPr>
            <p:cNvPr id="42" name="直線接點 18">
              <a:extLst>
                <a:ext uri="{FF2B5EF4-FFF2-40B4-BE49-F238E27FC236}">
                  <a16:creationId xmlns:a16="http://schemas.microsoft.com/office/drawing/2014/main" id="{E4DEA7D9-D4F1-FC4B-88D9-E4E67FF62630}"/>
                </a:ext>
              </a:extLst>
            </p:cNvPr>
            <p:cNvCxnSpPr/>
            <p:nvPr/>
          </p:nvCxnSpPr>
          <p:spPr>
            <a:xfrm>
              <a:off x="3265353"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字方塊 19">
              <a:extLst>
                <a:ext uri="{FF2B5EF4-FFF2-40B4-BE49-F238E27FC236}">
                  <a16:creationId xmlns:a16="http://schemas.microsoft.com/office/drawing/2014/main" id="{FDDC1327-C4C6-9E4F-8249-E02E3D3FD560}"/>
                </a:ext>
              </a:extLst>
            </p:cNvPr>
            <p:cNvSpPr txBox="1"/>
            <p:nvPr/>
          </p:nvSpPr>
          <p:spPr>
            <a:xfrm>
              <a:off x="3199708" y="2557612"/>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強固型平板電腦</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cxnSp>
          <p:nvCxnSpPr>
            <p:cNvPr id="44" name="直線接點 20">
              <a:extLst>
                <a:ext uri="{FF2B5EF4-FFF2-40B4-BE49-F238E27FC236}">
                  <a16:creationId xmlns:a16="http://schemas.microsoft.com/office/drawing/2014/main" id="{43D597AA-C758-3C4D-924A-5EFBADD115B4}"/>
                </a:ext>
              </a:extLst>
            </p:cNvPr>
            <p:cNvCxnSpPr/>
            <p:nvPr/>
          </p:nvCxnSpPr>
          <p:spPr>
            <a:xfrm>
              <a:off x="6234114"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文字方塊 21">
              <a:extLst>
                <a:ext uri="{FF2B5EF4-FFF2-40B4-BE49-F238E27FC236}">
                  <a16:creationId xmlns:a16="http://schemas.microsoft.com/office/drawing/2014/main" id="{88F5D69A-155F-A748-A1A2-76C2C7CE8DF3}"/>
                </a:ext>
              </a:extLst>
            </p:cNvPr>
            <p:cNvSpPr txBox="1"/>
            <p:nvPr/>
          </p:nvSpPr>
          <p:spPr>
            <a:xfrm>
              <a:off x="6168469" y="2557612"/>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新產品線</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cxnSp>
          <p:nvCxnSpPr>
            <p:cNvPr id="46" name="直線接點 22">
              <a:extLst>
                <a:ext uri="{FF2B5EF4-FFF2-40B4-BE49-F238E27FC236}">
                  <a16:creationId xmlns:a16="http://schemas.microsoft.com/office/drawing/2014/main" id="{FC778E32-1932-5743-B6C4-69F47E990148}"/>
                </a:ext>
              </a:extLst>
            </p:cNvPr>
            <p:cNvCxnSpPr/>
            <p:nvPr/>
          </p:nvCxnSpPr>
          <p:spPr>
            <a:xfrm>
              <a:off x="9220221" y="3160400"/>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文字方塊 23">
              <a:extLst>
                <a:ext uri="{FF2B5EF4-FFF2-40B4-BE49-F238E27FC236}">
                  <a16:creationId xmlns:a16="http://schemas.microsoft.com/office/drawing/2014/main" id="{C873F4EF-E7E2-2E43-AE0B-012BF906E734}"/>
                </a:ext>
              </a:extLst>
            </p:cNvPr>
            <p:cNvSpPr txBox="1"/>
            <p:nvPr/>
          </p:nvSpPr>
          <p:spPr>
            <a:xfrm>
              <a:off x="9154576" y="2559919"/>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展望</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grpSp>
    </p:spTree>
    <p:extLst>
      <p:ext uri="{BB962C8B-B14F-4D97-AF65-F5344CB8AC3E}">
        <p14:creationId xmlns:p14="http://schemas.microsoft.com/office/powerpoint/2010/main" val="2418101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融程將隨著企業行動化的趨勢持續成長</a:t>
            </a:r>
            <a:endParaRPr 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11</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id="{9D220F18-919C-AF45-8567-0BB17080612D}"/>
              </a:ext>
            </a:extLst>
          </p:cNvPr>
          <p:cNvSpPr txBox="1"/>
          <p:nvPr/>
        </p:nvSpPr>
        <p:spPr>
          <a:xfrm>
            <a:off x="45479" y="1383472"/>
            <a:ext cx="7112560" cy="4706843"/>
          </a:xfrm>
          <a:prstGeom prst="rect">
            <a:avLst/>
          </a:prstGeom>
          <a:noFill/>
        </p:spPr>
        <p:txBody>
          <a:bodyPr wrap="square" rtlCol="0">
            <a:noAutofit/>
          </a:bodyPr>
          <a:lstStyle/>
          <a:p>
            <a:pPr algn="just">
              <a:lnSpc>
                <a:spcPct val="150000"/>
              </a:lnSpc>
              <a:spcAft>
                <a:spcPts val="600"/>
              </a:spcAft>
            </a:pPr>
            <a:r>
              <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2000" b="1" dirty="0">
                <a:latin typeface="Microsoft JhengHei" panose="020B0604030504040204" pitchFamily="34" charset="-120"/>
                <a:ea typeface="Microsoft JhengHei" panose="020B0604030504040204" pitchFamily="34" charset="-120"/>
                <a:cs typeface="Calibri" panose="020F0502020204030204" pitchFamily="34" charset="0"/>
              </a:rPr>
              <a:t>企業行動化概念</a:t>
            </a:r>
            <a:endPar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在全球疫情衝擊下，企業加速數位轉型的步伐。企業行動化是實現工業</a:t>
            </a:r>
            <a:r>
              <a:rPr lang="en-US" altLang="zh-TW" sz="1700" dirty="0">
                <a:latin typeface="Calibri" panose="020F0502020204030204" pitchFamily="34" charset="0"/>
                <a:ea typeface="Microsoft JhengHei" panose="020B0604030504040204" pitchFamily="34" charset="-120"/>
                <a:cs typeface="Calibri" panose="020F0502020204030204" pitchFamily="34" charset="0"/>
              </a:rPr>
              <a:t>4.0</a:t>
            </a: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、邊緣運算、智慧製造不可或缺的一部分，融程的產品能夠讓企業加速推進這些先進技術。</a:t>
            </a:r>
            <a:endParaRPr lang="en-US" altLang="zh-TW" sz="1700"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Tx/>
              <a:buChar char="-"/>
            </a:pPr>
            <a:endParaRPr lang="en-US" altLang="zh-TW" sz="1600" dirty="0">
              <a:latin typeface="Microsoft JhengHei" panose="020B0604030504040204" pitchFamily="34" charset="-120"/>
              <a:ea typeface="Microsoft JhengHei" panose="020B0604030504040204" pitchFamily="34" charset="-120"/>
              <a:cs typeface="Calibri" panose="020F0502020204030204" pitchFamily="34" charset="0"/>
            </a:endParaRPr>
          </a:p>
          <a:p>
            <a:pPr algn="just">
              <a:lnSpc>
                <a:spcPct val="150000"/>
              </a:lnSpc>
              <a:spcAft>
                <a:spcPts val="600"/>
              </a:spcAft>
            </a:pPr>
            <a:r>
              <a:rPr lang="zh-TW" altLang="en-US" sz="2000" b="1" dirty="0">
                <a:latin typeface="Microsoft JhengHei" panose="020B0604030504040204" pitchFamily="34" charset="-120"/>
                <a:ea typeface="Microsoft JhengHei" panose="020B0604030504040204" pitchFamily="34" charset="-120"/>
                <a:cs typeface="Calibri" panose="020F0502020204030204" pitchFamily="34" charset="0"/>
              </a:rPr>
              <a:t>     強固型平板電腦是企業行動化下的最大受益者</a:t>
            </a:r>
            <a:endParaRPr lang="en-US" altLang="zh-TW"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CN" altLang="en-US" sz="1700" dirty="0">
                <a:latin typeface="Calibri" panose="020F0502020204030204" pitchFamily="34" charset="0"/>
                <a:ea typeface="Microsoft JhengHei" panose="020B0604030504040204" pitchFamily="34" charset="-120"/>
                <a:cs typeface="Calibri" panose="020F0502020204030204" pitchFamily="34" charset="0"/>
              </a:rPr>
              <a:t>全球強固型顯示器市場大約為美金</a:t>
            </a:r>
            <a:r>
              <a:rPr lang="en-US" altLang="zh-TW" sz="1700" dirty="0">
                <a:latin typeface="Calibri" panose="020F0502020204030204" pitchFamily="34" charset="0"/>
                <a:ea typeface="Microsoft JhengHei" panose="020B0604030504040204" pitchFamily="34" charset="-120"/>
                <a:cs typeface="Calibri" panose="020F0502020204030204" pitchFamily="34" charset="0"/>
              </a:rPr>
              <a:t>75</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億元，每年成長</a:t>
            </a:r>
            <a:r>
              <a:rPr lang="en-US" altLang="zh-CN" sz="1700" dirty="0">
                <a:latin typeface="Calibri" panose="020F0502020204030204" pitchFamily="34" charset="0"/>
                <a:ea typeface="Microsoft JhengHei" panose="020B0604030504040204" pitchFamily="34" charset="-120"/>
                <a:cs typeface="Calibri" panose="020F0502020204030204" pitchFamily="34" charset="0"/>
              </a:rPr>
              <a:t>6-7%</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Calibri" panose="020F0502020204030204" pitchFamily="34" charset="0"/>
                <a:ea typeface="Microsoft JhengHei" panose="020B0604030504040204" pitchFamily="34" charset="-120"/>
                <a:cs typeface="Calibri" panose="020F0502020204030204" pitchFamily="34" charset="0"/>
              </a:rPr>
              <a:t>企業行動化的趨勢使硬體需求從固定式裝置如強固型螢幕顯示器及嵌入式電腦，快速轉移至強固型平板電腦及強固型筆記型電腦。</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融程預期強固型平板電腦市場每年將呈現雙位數的成長，並在五年內達到翻倍。</a:t>
            </a:r>
          </a:p>
        </p:txBody>
      </p:sp>
      <p:pic>
        <p:nvPicPr>
          <p:cNvPr id="2" name="Picture 1">
            <a:extLst>
              <a:ext uri="{FF2B5EF4-FFF2-40B4-BE49-F238E27FC236}">
                <a16:creationId xmlns:a16="http://schemas.microsoft.com/office/drawing/2014/main" id="{1B274F33-FEDA-3D4C-82E2-D2EDEB6582F8}"/>
              </a:ext>
            </a:extLst>
          </p:cNvPr>
          <p:cNvPicPr>
            <a:picLocks noChangeAspect="1"/>
          </p:cNvPicPr>
          <p:nvPr/>
        </p:nvPicPr>
        <p:blipFill>
          <a:blip r:embed="rId3"/>
          <a:stretch>
            <a:fillRect/>
          </a:stretch>
        </p:blipFill>
        <p:spPr>
          <a:xfrm>
            <a:off x="7586700" y="1550995"/>
            <a:ext cx="4512852" cy="4701814"/>
          </a:xfrm>
          <a:prstGeom prst="rect">
            <a:avLst/>
          </a:prstGeom>
        </p:spPr>
      </p:pic>
      <p:sp>
        <p:nvSpPr>
          <p:cNvPr id="19" name="矩形 16">
            <a:extLst>
              <a:ext uri="{FF2B5EF4-FFF2-40B4-BE49-F238E27FC236}">
                <a16:creationId xmlns:a16="http://schemas.microsoft.com/office/drawing/2014/main" id="{A731E675-039B-2E40-B999-E3AC7BEAFB70}"/>
              </a:ext>
            </a:extLst>
          </p:cNvPr>
          <p:cNvSpPr/>
          <p:nvPr/>
        </p:nvSpPr>
        <p:spPr>
          <a:xfrm>
            <a:off x="0" y="1438463"/>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 name="矩形 16">
            <a:extLst>
              <a:ext uri="{FF2B5EF4-FFF2-40B4-BE49-F238E27FC236}">
                <a16:creationId xmlns:a16="http://schemas.microsoft.com/office/drawing/2014/main" id="{99CF55BC-BA8B-F74E-A148-179676392D13}"/>
              </a:ext>
            </a:extLst>
          </p:cNvPr>
          <p:cNvSpPr/>
          <p:nvPr/>
        </p:nvSpPr>
        <p:spPr>
          <a:xfrm>
            <a:off x="0" y="35997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3921387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12</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6" name="標題 1">
            <a:extLst>
              <a:ext uri="{FF2B5EF4-FFF2-40B4-BE49-F238E27FC236}">
                <a16:creationId xmlns:a16="http://schemas.microsoft.com/office/drawing/2014/main" id="{3F116560-BD44-4A84-87F6-27C21DA745A9}"/>
              </a:ext>
            </a:extLst>
          </p:cNvPr>
          <p:cNvSpPr txBox="1">
            <a:spLocks/>
          </p:cNvSpPr>
          <p:nvPr/>
        </p:nvSpPr>
        <p:spPr>
          <a:xfrm>
            <a:off x="0" y="283053"/>
            <a:ext cx="12361601" cy="5892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zh-CN" altLang="en-US" sz="2900" b="1" dirty="0">
                <a:latin typeface="Calibri" panose="020F0502020204030204" pitchFamily="34" charset="0"/>
                <a:ea typeface="微軟正黑體" panose="020B0604030504040204" pitchFamily="34" charset="-120"/>
                <a:cs typeface="Calibri" panose="020F0502020204030204" pitchFamily="34" charset="0"/>
              </a:rPr>
              <a:t>強固型</a:t>
            </a:r>
            <a:r>
              <a:rPr lang="zh-TW" altLang="en-US" sz="2900" b="1" dirty="0">
                <a:latin typeface="Calibri" panose="020F0502020204030204" pitchFamily="34" charset="0"/>
                <a:ea typeface="微軟正黑體" panose="020B0604030504040204" pitchFamily="34" charset="-120"/>
                <a:cs typeface="Calibri" panose="020F0502020204030204" pitchFamily="34" charset="0"/>
              </a:rPr>
              <a:t>行動</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電腦</a:t>
            </a:r>
            <a:r>
              <a:rPr lang="en-US" altLang="zh-CN" sz="2900" b="1" dirty="0">
                <a:latin typeface="Calibri" panose="020F0502020204030204" pitchFamily="34" charset="0"/>
                <a:ea typeface="微軟正黑體" panose="020B0604030504040204" pitchFamily="34" charset="-120"/>
                <a:cs typeface="Calibri" panose="020F0502020204030204" pitchFamily="34" charset="0"/>
              </a:rPr>
              <a:t>(</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平板電腦</a:t>
            </a:r>
            <a:r>
              <a:rPr lang="en-US" altLang="zh-CN" sz="2900" b="1" dirty="0">
                <a:latin typeface="Calibri" panose="020F0502020204030204" pitchFamily="34" charset="0"/>
                <a:ea typeface="微軟正黑體" panose="020B0604030504040204" pitchFamily="34" charset="-120"/>
                <a:cs typeface="Calibri" panose="020F0502020204030204" pitchFamily="34" charset="0"/>
              </a:rPr>
              <a:t>/</a:t>
            </a:r>
            <a:r>
              <a:rPr lang="zh-TW" altLang="en-US" sz="2900" b="1" dirty="0">
                <a:latin typeface="Calibri" panose="020F0502020204030204" pitchFamily="34" charset="0"/>
                <a:ea typeface="微軟正黑體" panose="020B0604030504040204" pitchFamily="34" charset="-120"/>
                <a:cs typeface="Calibri" panose="020F0502020204030204" pitchFamily="34" charset="0"/>
              </a:rPr>
              <a:t>筆記型電腦</a:t>
            </a:r>
            <a:r>
              <a:rPr lang="en-US" altLang="zh-TW" sz="2900" b="1" dirty="0">
                <a:latin typeface="Calibri" panose="020F0502020204030204" pitchFamily="34" charset="0"/>
                <a:ea typeface="微軟正黑體" panose="020B0604030504040204" pitchFamily="34" charset="-120"/>
                <a:cs typeface="Calibri" panose="020F0502020204030204" pitchFamily="34" charset="0"/>
              </a:rPr>
              <a:t>/PDA)</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：聚焦三大產業應用</a:t>
            </a:r>
            <a:endParaRPr lang="en-US" altLang="zh-TW" sz="2900" b="1" dirty="0">
              <a:latin typeface="Calibri" panose="020F0502020204030204" pitchFamily="34" charset="0"/>
              <a:ea typeface="微軟正黑體" panose="020B0604030504040204" pitchFamily="34" charset="-120"/>
              <a:cs typeface="Calibri" panose="020F0502020204030204" pitchFamily="34" charset="0"/>
            </a:endParaRPr>
          </a:p>
          <a:p>
            <a:pPr algn="just">
              <a:lnSpc>
                <a:spcPct val="100000"/>
              </a:lnSpc>
              <a:spcAft>
                <a:spcPts val="600"/>
              </a:spcAft>
            </a:pPr>
            <a:r>
              <a:rPr lang="en-US" altLang="zh-TW" sz="2400" b="1" dirty="0">
                <a:latin typeface="Calibri" panose="020F0502020204030204" pitchFamily="34" charset="0"/>
                <a:ea typeface="微軟正黑體" panose="020B0604030504040204" pitchFamily="34" charset="-120"/>
                <a:cs typeface="Calibri" panose="020F0502020204030204" pitchFamily="34" charset="0"/>
              </a:rPr>
              <a:t>(2023</a:t>
            </a:r>
            <a:r>
              <a:rPr lang="zh-CN" altLang="en-US" sz="2400" b="1" dirty="0">
                <a:latin typeface="Calibri" panose="020F0502020204030204" pitchFamily="34" charset="0"/>
                <a:ea typeface="微軟正黑體" panose="020B0604030504040204" pitchFamily="34" charset="-120"/>
                <a:cs typeface="Calibri" panose="020F0502020204030204" pitchFamily="34" charset="0"/>
              </a:rPr>
              <a:t>年目標銷售比重</a:t>
            </a:r>
            <a:r>
              <a:rPr lang="en-US" altLang="zh-TW" sz="2400" b="1" dirty="0">
                <a:latin typeface="Calibri" panose="020F0502020204030204" pitchFamily="34" charset="0"/>
                <a:ea typeface="微軟正黑體" panose="020B0604030504040204" pitchFamily="34" charset="-120"/>
                <a:cs typeface="Calibri" panose="020F0502020204030204" pitchFamily="34" charset="0"/>
              </a:rPr>
              <a:t>)</a:t>
            </a:r>
            <a:endParaRPr lang="en-US" altLang="zh-TW" sz="3200" b="1" dirty="0">
              <a:solidFill>
                <a:srgbClr val="921F1B"/>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id="{8771EE5F-08C4-44B5-9300-8252205A26D4}"/>
              </a:ext>
            </a:extLst>
          </p:cNvPr>
          <p:cNvGrpSpPr/>
          <p:nvPr/>
        </p:nvGrpSpPr>
        <p:grpSpPr>
          <a:xfrm>
            <a:off x="2977436" y="1329228"/>
            <a:ext cx="5400000" cy="4891316"/>
            <a:chOff x="2481532" y="1190015"/>
            <a:chExt cx="5400000" cy="5220000"/>
          </a:xfrm>
        </p:grpSpPr>
        <p:graphicFrame>
          <p:nvGraphicFramePr>
            <p:cNvPr id="5" name="圖表 4">
              <a:extLst>
                <a:ext uri="{FF2B5EF4-FFF2-40B4-BE49-F238E27FC236}">
                  <a16:creationId xmlns:a16="http://schemas.microsoft.com/office/drawing/2014/main" id="{DF9E5C6B-FCAB-4456-BADF-4C75CED3F97D}"/>
                </a:ext>
              </a:extLst>
            </p:cNvPr>
            <p:cNvGraphicFramePr>
              <a:graphicFrameLocks/>
            </p:cNvGraphicFramePr>
            <p:nvPr/>
          </p:nvGraphicFramePr>
          <p:xfrm>
            <a:off x="2481532" y="1190015"/>
            <a:ext cx="5400000" cy="522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拱形 1">
              <a:extLst>
                <a:ext uri="{FF2B5EF4-FFF2-40B4-BE49-F238E27FC236}">
                  <a16:creationId xmlns:a16="http://schemas.microsoft.com/office/drawing/2014/main" id="{35E9C043-3F82-41CD-A94D-AC4C2E435EA7}"/>
                </a:ext>
              </a:extLst>
            </p:cNvPr>
            <p:cNvSpPr/>
            <p:nvPr/>
          </p:nvSpPr>
          <p:spPr>
            <a:xfrm>
              <a:off x="2571532" y="1190015"/>
              <a:ext cx="5220000" cy="5220000"/>
            </a:xfrm>
            <a:prstGeom prst="blockArc">
              <a:avLst>
                <a:gd name="adj1" fmla="val 16222728"/>
                <a:gd name="adj2" fmla="val 1273276"/>
                <a:gd name="adj3" fmla="val 3064"/>
              </a:avLst>
            </a:prstGeom>
            <a:solidFill>
              <a:srgbClr val="921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9" name="拱形 8">
              <a:extLst>
                <a:ext uri="{FF2B5EF4-FFF2-40B4-BE49-F238E27FC236}">
                  <a16:creationId xmlns:a16="http://schemas.microsoft.com/office/drawing/2014/main" id="{C01EDA2A-346B-4BC1-A7F4-B0C2878E2B2A}"/>
                </a:ext>
              </a:extLst>
            </p:cNvPr>
            <p:cNvSpPr/>
            <p:nvPr/>
          </p:nvSpPr>
          <p:spPr>
            <a:xfrm>
              <a:off x="2571532" y="1190015"/>
              <a:ext cx="5220000" cy="5220000"/>
            </a:xfrm>
            <a:prstGeom prst="blockArc">
              <a:avLst>
                <a:gd name="adj1" fmla="val 1296493"/>
                <a:gd name="adj2" fmla="val 6688404"/>
                <a:gd name="adj3" fmla="val 3092"/>
              </a:avLst>
            </a:prstGeom>
            <a:solidFill>
              <a:srgbClr val="E0C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10" name="拱形 9">
              <a:extLst>
                <a:ext uri="{FF2B5EF4-FFF2-40B4-BE49-F238E27FC236}">
                  <a16:creationId xmlns:a16="http://schemas.microsoft.com/office/drawing/2014/main" id="{7D1E5B3F-7F9C-4C1D-856F-1A0C4946036E}"/>
                </a:ext>
              </a:extLst>
            </p:cNvPr>
            <p:cNvSpPr/>
            <p:nvPr/>
          </p:nvSpPr>
          <p:spPr>
            <a:xfrm>
              <a:off x="2571532" y="1190015"/>
              <a:ext cx="5220000" cy="5220000"/>
            </a:xfrm>
            <a:prstGeom prst="blockArc">
              <a:avLst>
                <a:gd name="adj1" fmla="val 6716012"/>
                <a:gd name="adj2" fmla="val 8201065"/>
                <a:gd name="adj3" fmla="val 3232"/>
              </a:avLst>
            </a:prstGeom>
            <a:solidFill>
              <a:srgbClr val="A1B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grpSp>
      <p:grpSp>
        <p:nvGrpSpPr>
          <p:cNvPr id="35" name="群組 34">
            <a:extLst>
              <a:ext uri="{FF2B5EF4-FFF2-40B4-BE49-F238E27FC236}">
                <a16:creationId xmlns:a16="http://schemas.microsoft.com/office/drawing/2014/main" id="{347969F0-7FEF-439E-A89B-8F06EFC1C5CF}"/>
              </a:ext>
            </a:extLst>
          </p:cNvPr>
          <p:cNvGrpSpPr/>
          <p:nvPr/>
        </p:nvGrpSpPr>
        <p:grpSpPr>
          <a:xfrm>
            <a:off x="574248" y="5549102"/>
            <a:ext cx="3360838" cy="707886"/>
            <a:chOff x="464979" y="5572106"/>
            <a:chExt cx="3360838" cy="707886"/>
          </a:xfrm>
        </p:grpSpPr>
        <p:sp>
          <p:nvSpPr>
            <p:cNvPr id="16" name="TextBox 30">
              <a:extLst>
                <a:ext uri="{FF2B5EF4-FFF2-40B4-BE49-F238E27FC236}">
                  <a16:creationId xmlns:a16="http://schemas.microsoft.com/office/drawing/2014/main" id="{E851DF70-4128-4670-BE70-4F91D82D5BD3}"/>
                </a:ext>
              </a:extLst>
            </p:cNvPr>
            <p:cNvSpPr txBox="1"/>
            <p:nvPr/>
          </p:nvSpPr>
          <p:spPr>
            <a:xfrm>
              <a:off x="1119285" y="5789303"/>
              <a:ext cx="2556000" cy="369332"/>
            </a:xfrm>
            <a:prstGeom prst="rect">
              <a:avLst/>
            </a:prstGeom>
            <a:noFill/>
          </p:spPr>
          <p:txBody>
            <a:bodyPr wrap="square" rtlCol="0">
              <a:spAutoFit/>
            </a:bodyPr>
            <a:lstStyle/>
            <a:p>
              <a:pPr algn="ctr"/>
              <a:r>
                <a:rPr lang="zh-CN" altLang="en-US" b="1" dirty="0">
                  <a:latin typeface="Microsoft JhengHei" panose="020B0604030504040204" pitchFamily="34" charset="-120"/>
                  <a:ea typeface="Microsoft JhengHei" panose="020B0604030504040204" pitchFamily="34" charset="-120"/>
                </a:rPr>
                <a:t>醫療保健</a:t>
              </a:r>
              <a:endParaRPr lang="en-US" b="1" dirty="0">
                <a:latin typeface="Microsoft JhengHei" panose="020B0604030504040204" pitchFamily="34" charset="-120"/>
                <a:ea typeface="Microsoft JhengHei" panose="020B0604030504040204" pitchFamily="34" charset="-120"/>
              </a:endParaRPr>
            </a:p>
          </p:txBody>
        </p:sp>
        <p:sp>
          <p:nvSpPr>
            <p:cNvPr id="21" name="TextBox 45">
              <a:extLst>
                <a:ext uri="{FF2B5EF4-FFF2-40B4-BE49-F238E27FC236}">
                  <a16:creationId xmlns:a16="http://schemas.microsoft.com/office/drawing/2014/main" id="{ECAE7811-7A66-41F0-B3F3-FBCFA4529D3F}"/>
                </a:ext>
              </a:extLst>
            </p:cNvPr>
            <p:cNvSpPr txBox="1"/>
            <p:nvPr/>
          </p:nvSpPr>
          <p:spPr>
            <a:xfrm>
              <a:off x="464979" y="5572106"/>
              <a:ext cx="1163411" cy="707886"/>
            </a:xfrm>
            <a:prstGeom prst="rect">
              <a:avLst/>
            </a:prstGeom>
            <a:noFill/>
          </p:spPr>
          <p:txBody>
            <a:bodyPr wrap="square" rtlCol="0">
              <a:spAutoFit/>
            </a:bodyPr>
            <a:lstStyle/>
            <a:p>
              <a:pPr algn="ctr"/>
              <a:r>
                <a:rPr lang="en-US" sz="4000" b="1" dirty="0">
                  <a:solidFill>
                    <a:srgbClr val="A1B9BD"/>
                  </a:solidFill>
                </a:rPr>
                <a:t>9%</a:t>
              </a:r>
            </a:p>
          </p:txBody>
        </p:sp>
        <p:cxnSp>
          <p:nvCxnSpPr>
            <p:cNvPr id="22" name="直線接點 61">
              <a:extLst>
                <a:ext uri="{FF2B5EF4-FFF2-40B4-BE49-F238E27FC236}">
                  <a16:creationId xmlns:a16="http://schemas.microsoft.com/office/drawing/2014/main" id="{4E5E262F-BE54-4AE1-9B5B-418CF82B4546}"/>
                </a:ext>
              </a:extLst>
            </p:cNvPr>
            <p:cNvCxnSpPr>
              <a:cxnSpLocks/>
            </p:cNvCxnSpPr>
            <p:nvPr/>
          </p:nvCxnSpPr>
          <p:spPr>
            <a:xfrm>
              <a:off x="585817" y="6228000"/>
              <a:ext cx="3240000" cy="25582"/>
            </a:xfrm>
            <a:prstGeom prst="line">
              <a:avLst/>
            </a:prstGeom>
            <a:ln w="38100">
              <a:solidFill>
                <a:srgbClr val="A1B9BD"/>
              </a:solidFill>
            </a:ln>
          </p:spPr>
          <p:style>
            <a:lnRef idx="1">
              <a:schemeClr val="accent1"/>
            </a:lnRef>
            <a:fillRef idx="0">
              <a:schemeClr val="accent1"/>
            </a:fillRef>
            <a:effectRef idx="0">
              <a:schemeClr val="accent1"/>
            </a:effectRef>
            <a:fontRef idx="minor">
              <a:schemeClr val="tx1"/>
            </a:fontRef>
          </p:style>
        </p:cxnSp>
      </p:grpSp>
      <p:grpSp>
        <p:nvGrpSpPr>
          <p:cNvPr id="34" name="群組 33">
            <a:extLst>
              <a:ext uri="{FF2B5EF4-FFF2-40B4-BE49-F238E27FC236}">
                <a16:creationId xmlns:a16="http://schemas.microsoft.com/office/drawing/2014/main" id="{98CCDFE0-A844-42BF-9252-1C1FCF5283E1}"/>
              </a:ext>
            </a:extLst>
          </p:cNvPr>
          <p:cNvGrpSpPr/>
          <p:nvPr/>
        </p:nvGrpSpPr>
        <p:grpSpPr>
          <a:xfrm>
            <a:off x="915845" y="1828185"/>
            <a:ext cx="2292488" cy="707886"/>
            <a:chOff x="427010" y="1828185"/>
            <a:chExt cx="2292488" cy="707886"/>
          </a:xfrm>
        </p:grpSpPr>
        <p:cxnSp>
          <p:nvCxnSpPr>
            <p:cNvPr id="24" name="直線接點 61">
              <a:extLst>
                <a:ext uri="{FF2B5EF4-FFF2-40B4-BE49-F238E27FC236}">
                  <a16:creationId xmlns:a16="http://schemas.microsoft.com/office/drawing/2014/main" id="{42E06A5D-849A-48EA-8226-C549B1D3F597}"/>
                </a:ext>
              </a:extLst>
            </p:cNvPr>
            <p:cNvCxnSpPr>
              <a:cxnSpLocks/>
            </p:cNvCxnSpPr>
            <p:nvPr/>
          </p:nvCxnSpPr>
          <p:spPr>
            <a:xfrm>
              <a:off x="451498" y="2522899"/>
              <a:ext cx="22680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Box 54">
              <a:extLst>
                <a:ext uri="{FF2B5EF4-FFF2-40B4-BE49-F238E27FC236}">
                  <a16:creationId xmlns:a16="http://schemas.microsoft.com/office/drawing/2014/main" id="{D9868A3C-360E-49B5-A3E0-A5F129F17E54}"/>
                </a:ext>
              </a:extLst>
            </p:cNvPr>
            <p:cNvSpPr txBox="1"/>
            <p:nvPr/>
          </p:nvSpPr>
          <p:spPr>
            <a:xfrm>
              <a:off x="1027719" y="1999458"/>
              <a:ext cx="1691779" cy="369332"/>
            </a:xfrm>
            <a:prstGeom prst="rect">
              <a:avLst/>
            </a:prstGeom>
            <a:noFill/>
          </p:spPr>
          <p:txBody>
            <a:bodyPr wrap="square" rtlCol="0" anchor="ctr">
              <a:spAutoFit/>
            </a:bodyPr>
            <a:lstStyle/>
            <a:p>
              <a:pPr algn="ctr"/>
              <a:r>
                <a:rPr lang="zh-CN" altLang="en-US" b="1" dirty="0">
                  <a:latin typeface="Microsoft JhengHei" panose="020B0604030504040204" pitchFamily="34" charset="-120"/>
                  <a:ea typeface="Microsoft JhengHei" panose="020B0604030504040204" pitchFamily="34" charset="-120"/>
                </a:rPr>
                <a:t>其他</a:t>
              </a:r>
              <a:endParaRPr lang="en-US" b="1" dirty="0">
                <a:latin typeface="Microsoft JhengHei" panose="020B0604030504040204" pitchFamily="34" charset="-120"/>
                <a:ea typeface="Microsoft JhengHei" panose="020B0604030504040204" pitchFamily="34" charset="-120"/>
              </a:endParaRPr>
            </a:p>
          </p:txBody>
        </p:sp>
        <p:sp>
          <p:nvSpPr>
            <p:cNvPr id="30" name="TextBox 53">
              <a:extLst>
                <a:ext uri="{FF2B5EF4-FFF2-40B4-BE49-F238E27FC236}">
                  <a16:creationId xmlns:a16="http://schemas.microsoft.com/office/drawing/2014/main" id="{B15817A8-301E-4C15-95E5-2BB3366409F8}"/>
                </a:ext>
              </a:extLst>
            </p:cNvPr>
            <p:cNvSpPr txBox="1"/>
            <p:nvPr/>
          </p:nvSpPr>
          <p:spPr>
            <a:xfrm>
              <a:off x="427010" y="1828185"/>
              <a:ext cx="1153521" cy="707886"/>
            </a:xfrm>
            <a:prstGeom prst="rect">
              <a:avLst/>
            </a:prstGeom>
            <a:noFill/>
          </p:spPr>
          <p:txBody>
            <a:bodyPr wrap="square" rtlCol="0">
              <a:spAutoFit/>
            </a:bodyPr>
            <a:lstStyle/>
            <a:p>
              <a:pPr algn="ctr"/>
              <a:r>
                <a:rPr lang="en-US" sz="4000" b="1" dirty="0">
                  <a:solidFill>
                    <a:schemeClr val="bg1">
                      <a:lumMod val="65000"/>
                    </a:schemeClr>
                  </a:solidFill>
                </a:rPr>
                <a:t>37%</a:t>
              </a:r>
            </a:p>
          </p:txBody>
        </p:sp>
      </p:grpSp>
      <p:grpSp>
        <p:nvGrpSpPr>
          <p:cNvPr id="4" name="群組 3">
            <a:extLst>
              <a:ext uri="{FF2B5EF4-FFF2-40B4-BE49-F238E27FC236}">
                <a16:creationId xmlns:a16="http://schemas.microsoft.com/office/drawing/2014/main" id="{B03EB43E-D35F-4B82-9371-F69524494974}"/>
              </a:ext>
            </a:extLst>
          </p:cNvPr>
          <p:cNvGrpSpPr/>
          <p:nvPr/>
        </p:nvGrpSpPr>
        <p:grpSpPr>
          <a:xfrm>
            <a:off x="8355860" y="1936058"/>
            <a:ext cx="3578075" cy="707886"/>
            <a:chOff x="7867025" y="1936058"/>
            <a:chExt cx="3578075" cy="707886"/>
          </a:xfrm>
        </p:grpSpPr>
        <p:sp>
          <p:nvSpPr>
            <p:cNvPr id="17" name="TextBox 36">
              <a:extLst>
                <a:ext uri="{FF2B5EF4-FFF2-40B4-BE49-F238E27FC236}">
                  <a16:creationId xmlns:a16="http://schemas.microsoft.com/office/drawing/2014/main" id="{E1BBFD4E-7047-472F-BB43-F8D58423F477}"/>
                </a:ext>
              </a:extLst>
            </p:cNvPr>
            <p:cNvSpPr txBox="1"/>
            <p:nvPr/>
          </p:nvSpPr>
          <p:spPr>
            <a:xfrm>
              <a:off x="7867025" y="1936058"/>
              <a:ext cx="1153521" cy="707886"/>
            </a:xfrm>
            <a:prstGeom prst="rect">
              <a:avLst/>
            </a:prstGeom>
            <a:noFill/>
          </p:spPr>
          <p:txBody>
            <a:bodyPr wrap="square" rtlCol="0">
              <a:spAutoFit/>
            </a:bodyPr>
            <a:lstStyle/>
            <a:p>
              <a:pPr algn="ctr"/>
              <a:r>
                <a:rPr lang="en-US" sz="4000" b="1" dirty="0">
                  <a:solidFill>
                    <a:srgbClr val="921F1B"/>
                  </a:solidFill>
                </a:rPr>
                <a:t>31%</a:t>
              </a:r>
            </a:p>
          </p:txBody>
        </p:sp>
        <p:cxnSp>
          <p:nvCxnSpPr>
            <p:cNvPr id="19" name="直線接點 61">
              <a:extLst>
                <a:ext uri="{FF2B5EF4-FFF2-40B4-BE49-F238E27FC236}">
                  <a16:creationId xmlns:a16="http://schemas.microsoft.com/office/drawing/2014/main" id="{DE660A26-8761-455E-AF00-12E49F41FCD3}"/>
                </a:ext>
              </a:extLst>
            </p:cNvPr>
            <p:cNvCxnSpPr>
              <a:cxnSpLocks/>
            </p:cNvCxnSpPr>
            <p:nvPr/>
          </p:nvCxnSpPr>
          <p:spPr>
            <a:xfrm>
              <a:off x="7971212" y="2609170"/>
              <a:ext cx="3142375" cy="0"/>
            </a:xfrm>
            <a:prstGeom prst="line">
              <a:avLst/>
            </a:prstGeom>
            <a:ln w="38100">
              <a:solidFill>
                <a:srgbClr val="921F1B"/>
              </a:solidFill>
            </a:ln>
          </p:spPr>
          <p:style>
            <a:lnRef idx="1">
              <a:schemeClr val="accent1"/>
            </a:lnRef>
            <a:fillRef idx="0">
              <a:schemeClr val="accent1"/>
            </a:fillRef>
            <a:effectRef idx="0">
              <a:schemeClr val="accent1"/>
            </a:effectRef>
            <a:fontRef idx="minor">
              <a:schemeClr val="tx1"/>
            </a:fontRef>
          </p:style>
        </p:cxnSp>
        <p:sp>
          <p:nvSpPr>
            <p:cNvPr id="31" name="TextBox 58">
              <a:extLst>
                <a:ext uri="{FF2B5EF4-FFF2-40B4-BE49-F238E27FC236}">
                  <a16:creationId xmlns:a16="http://schemas.microsoft.com/office/drawing/2014/main" id="{E6C3B88F-FB15-48CB-8E67-028C911BAC84}"/>
                </a:ext>
              </a:extLst>
            </p:cNvPr>
            <p:cNvSpPr txBox="1"/>
            <p:nvPr/>
          </p:nvSpPr>
          <p:spPr>
            <a:xfrm>
              <a:off x="8529637" y="2184124"/>
              <a:ext cx="2915463" cy="369332"/>
            </a:xfrm>
            <a:prstGeom prst="rect">
              <a:avLst/>
            </a:prstGeom>
            <a:noFill/>
          </p:spPr>
          <p:txBody>
            <a:bodyPr wrap="square" rtlCol="0">
              <a:spAutoFit/>
            </a:bodyPr>
            <a:lstStyle/>
            <a:p>
              <a:pPr algn="ctr"/>
              <a:r>
                <a:rPr lang="zh-CN" altLang="en-US" b="1" dirty="0">
                  <a:latin typeface="Microsoft JhengHei" panose="020B0604030504040204" pitchFamily="34" charset="-120"/>
                  <a:ea typeface="Microsoft JhengHei" panose="020B0604030504040204" pitchFamily="34" charset="-120"/>
                </a:rPr>
                <a:t>車輛診斷</a:t>
              </a:r>
              <a:r>
                <a:rPr lang="en-US" altLang="zh-TW" b="1" dirty="0">
                  <a:latin typeface="Microsoft JhengHei" panose="020B0604030504040204" pitchFamily="34" charset="-120"/>
                  <a:ea typeface="Microsoft JhengHei" panose="020B0604030504040204" pitchFamily="34" charset="-120"/>
                </a:rPr>
                <a:t>/</a:t>
              </a:r>
              <a:r>
                <a:rPr lang="zh-CN" altLang="en-US" b="1" dirty="0">
                  <a:latin typeface="Microsoft JhengHei" panose="020B0604030504040204" pitchFamily="34" charset="-120"/>
                  <a:ea typeface="Microsoft JhengHei" panose="020B0604030504040204" pitchFamily="34" charset="-120"/>
                </a:rPr>
                <a:t>電動車</a:t>
              </a:r>
              <a:endParaRPr lang="en-US" b="1" dirty="0">
                <a:latin typeface="Microsoft JhengHei" panose="020B0604030504040204" pitchFamily="34" charset="-120"/>
                <a:ea typeface="Microsoft JhengHei" panose="020B0604030504040204" pitchFamily="34" charset="-120"/>
              </a:endParaRPr>
            </a:p>
          </p:txBody>
        </p:sp>
      </p:grpSp>
      <p:grpSp>
        <p:nvGrpSpPr>
          <p:cNvPr id="33" name="群組 32">
            <a:extLst>
              <a:ext uri="{FF2B5EF4-FFF2-40B4-BE49-F238E27FC236}">
                <a16:creationId xmlns:a16="http://schemas.microsoft.com/office/drawing/2014/main" id="{3C1A7B0A-4D09-4911-BD9E-D6E3DD35EB5E}"/>
              </a:ext>
            </a:extLst>
          </p:cNvPr>
          <p:cNvGrpSpPr/>
          <p:nvPr/>
        </p:nvGrpSpPr>
        <p:grpSpPr>
          <a:xfrm>
            <a:off x="8006963" y="5464947"/>
            <a:ext cx="3674766" cy="707886"/>
            <a:chOff x="7556894" y="5464949"/>
            <a:chExt cx="3636000" cy="747154"/>
          </a:xfrm>
        </p:grpSpPr>
        <p:cxnSp>
          <p:nvCxnSpPr>
            <p:cNvPr id="20" name="直線接點 61">
              <a:extLst>
                <a:ext uri="{FF2B5EF4-FFF2-40B4-BE49-F238E27FC236}">
                  <a16:creationId xmlns:a16="http://schemas.microsoft.com/office/drawing/2014/main" id="{2D72CF3D-CBFC-4984-A664-3641A2E28936}"/>
                </a:ext>
              </a:extLst>
            </p:cNvPr>
            <p:cNvCxnSpPr>
              <a:cxnSpLocks/>
            </p:cNvCxnSpPr>
            <p:nvPr/>
          </p:nvCxnSpPr>
          <p:spPr>
            <a:xfrm>
              <a:off x="7556894" y="6143865"/>
              <a:ext cx="3636000" cy="0"/>
            </a:xfrm>
            <a:prstGeom prst="line">
              <a:avLst/>
            </a:prstGeom>
            <a:ln w="38100">
              <a:solidFill>
                <a:srgbClr val="E0C389"/>
              </a:solidFill>
            </a:ln>
          </p:spPr>
          <p:style>
            <a:lnRef idx="1">
              <a:schemeClr val="accent1"/>
            </a:lnRef>
            <a:fillRef idx="0">
              <a:schemeClr val="accent1"/>
            </a:fillRef>
            <a:effectRef idx="0">
              <a:schemeClr val="accent1"/>
            </a:effectRef>
            <a:fontRef idx="minor">
              <a:schemeClr val="tx1"/>
            </a:fontRef>
          </p:style>
        </p:cxnSp>
        <p:sp>
          <p:nvSpPr>
            <p:cNvPr id="29" name="TextBox 29">
              <a:extLst>
                <a:ext uri="{FF2B5EF4-FFF2-40B4-BE49-F238E27FC236}">
                  <a16:creationId xmlns:a16="http://schemas.microsoft.com/office/drawing/2014/main" id="{0E908793-910E-49B9-A4BE-9C595E8E1D97}"/>
                </a:ext>
              </a:extLst>
            </p:cNvPr>
            <p:cNvSpPr txBox="1"/>
            <p:nvPr/>
          </p:nvSpPr>
          <p:spPr>
            <a:xfrm>
              <a:off x="7631446" y="5464949"/>
              <a:ext cx="1103228" cy="747154"/>
            </a:xfrm>
            <a:prstGeom prst="rect">
              <a:avLst/>
            </a:prstGeom>
            <a:noFill/>
          </p:spPr>
          <p:txBody>
            <a:bodyPr wrap="square" rtlCol="0">
              <a:spAutoFit/>
            </a:bodyPr>
            <a:lstStyle/>
            <a:p>
              <a:pPr algn="ctr"/>
              <a:r>
                <a:rPr lang="en-US" sz="4000" b="1" dirty="0">
                  <a:solidFill>
                    <a:srgbClr val="E0C389"/>
                  </a:solidFill>
                </a:rPr>
                <a:t>23%</a:t>
              </a:r>
            </a:p>
          </p:txBody>
        </p:sp>
        <p:sp>
          <p:nvSpPr>
            <p:cNvPr id="32" name="TextBox 54">
              <a:extLst>
                <a:ext uri="{FF2B5EF4-FFF2-40B4-BE49-F238E27FC236}">
                  <a16:creationId xmlns:a16="http://schemas.microsoft.com/office/drawing/2014/main" id="{9F1E601E-6694-45EE-AC1C-6BC1BBD986D6}"/>
                </a:ext>
              </a:extLst>
            </p:cNvPr>
            <p:cNvSpPr txBox="1"/>
            <p:nvPr/>
          </p:nvSpPr>
          <p:spPr>
            <a:xfrm>
              <a:off x="8734674" y="5718818"/>
              <a:ext cx="2287770" cy="369332"/>
            </a:xfrm>
            <a:prstGeom prst="rect">
              <a:avLst/>
            </a:prstGeom>
            <a:noFill/>
          </p:spPr>
          <p:txBody>
            <a:bodyPr wrap="square" rtlCol="0" anchor="ctr">
              <a:spAutoFit/>
            </a:bodyPr>
            <a:lstStyle/>
            <a:p>
              <a:pPr algn="ctr"/>
              <a:r>
                <a:rPr lang="zh-CN" altLang="en-US" b="1" dirty="0">
                  <a:latin typeface="Microsoft JhengHei" panose="020B0604030504040204" pitchFamily="34" charset="-120"/>
                  <a:ea typeface="Microsoft JhengHei" panose="020B0604030504040204" pitchFamily="34" charset="-120"/>
                </a:rPr>
                <a:t>倉儲物流</a:t>
              </a:r>
              <a:endParaRPr lang="en-US" b="1" dirty="0">
                <a:latin typeface="Microsoft JhengHei" panose="020B0604030504040204" pitchFamily="34" charset="-120"/>
                <a:ea typeface="Microsoft JhengHei" panose="020B0604030504040204" pitchFamily="34" charset="-120"/>
              </a:endParaRPr>
            </a:p>
          </p:txBody>
        </p:sp>
      </p:grpSp>
      <p:sp>
        <p:nvSpPr>
          <p:cNvPr id="37" name="TextBox 54">
            <a:extLst>
              <a:ext uri="{FF2B5EF4-FFF2-40B4-BE49-F238E27FC236}">
                <a16:creationId xmlns:a16="http://schemas.microsoft.com/office/drawing/2014/main" id="{DF8EE2CA-CC29-4B3C-94DA-2859AD85D20F}"/>
              </a:ext>
            </a:extLst>
          </p:cNvPr>
          <p:cNvSpPr txBox="1"/>
          <p:nvPr/>
        </p:nvSpPr>
        <p:spPr>
          <a:xfrm>
            <a:off x="915845" y="2609185"/>
            <a:ext cx="2144522" cy="830997"/>
          </a:xfrm>
          <a:prstGeom prst="rect">
            <a:avLst/>
          </a:prstGeom>
          <a:noFill/>
        </p:spPr>
        <p:txBody>
          <a:bodyPr wrap="square" rtlCol="0" anchor="ctr">
            <a:spAutoFit/>
          </a:bodyPr>
          <a:lstStyle/>
          <a:p>
            <a:pPr algn="just"/>
            <a:r>
              <a:rPr lang="en-US" sz="1200" dirty="0">
                <a:latin typeface="Microsoft JhengHei" panose="020B0604030504040204" pitchFamily="34" charset="-120"/>
                <a:ea typeface="Microsoft JhengHei" panose="020B0604030504040204" pitchFamily="34" charset="-120"/>
              </a:rPr>
              <a:t>(</a:t>
            </a:r>
            <a:r>
              <a:rPr lang="zh-CN" altLang="en-US" sz="1200" dirty="0">
                <a:latin typeface="Microsoft JhengHei" panose="020B0604030504040204" pitchFamily="34" charset="-120"/>
                <a:ea typeface="Microsoft JhengHei" panose="020B0604030504040204" pitchFamily="34" charset="-120"/>
              </a:rPr>
              <a:t>包括現場服務、重載工程、石油及天然氣、公共安全、工廠自動化、船舶、航空及其他）</a:t>
            </a:r>
            <a:endParaRPr lang="en-US" sz="1200"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48995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3645" y="383858"/>
            <a:ext cx="12245758" cy="8644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強固型</a:t>
            </a:r>
            <a:r>
              <a:rPr lang="zh-TW" altLang="en-US" sz="3200" b="1" dirty="0">
                <a:latin typeface="Calibri" panose="020F0502020204030204" pitchFamily="34" charset="0"/>
                <a:ea typeface="微軟正黑體" panose="020B0604030504040204" pitchFamily="34" charset="-120"/>
                <a:cs typeface="Calibri" panose="020F0502020204030204" pitchFamily="34" charset="0"/>
              </a:rPr>
              <a:t>行動</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電腦</a:t>
            </a:r>
            <a:r>
              <a:rPr lang="en-US" altLang="zh-CN" sz="3200" b="1" dirty="0">
                <a:latin typeface="Calibri" panose="020F0502020204030204" pitchFamily="34" charset="0"/>
                <a:ea typeface="微軟正黑體" panose="020B0604030504040204" pitchFamily="34" charset="-120"/>
                <a:cs typeface="Calibri" panose="020F0502020204030204" pitchFamily="34" charset="0"/>
              </a:rPr>
              <a:t>(</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平板電腦</a:t>
            </a:r>
            <a:r>
              <a:rPr lang="en-US" altLang="zh-CN" sz="3200" b="1" dirty="0">
                <a:latin typeface="Calibri" panose="020F0502020204030204" pitchFamily="34" charset="0"/>
                <a:ea typeface="微軟正黑體" panose="020B0604030504040204" pitchFamily="34" charset="-120"/>
                <a:cs typeface="Calibri" panose="020F0502020204030204" pitchFamily="34" charset="0"/>
              </a:rPr>
              <a:t>/</a:t>
            </a:r>
            <a:r>
              <a:rPr lang="zh-TW" altLang="en-US" sz="3200" b="1" dirty="0">
                <a:latin typeface="Calibri" panose="020F0502020204030204" pitchFamily="34" charset="0"/>
                <a:ea typeface="微軟正黑體" panose="020B0604030504040204" pitchFamily="34" charset="-120"/>
                <a:cs typeface="Calibri" panose="020F0502020204030204" pitchFamily="34" charset="0"/>
              </a:rPr>
              <a:t>筆記型電腦</a:t>
            </a:r>
            <a:r>
              <a:rPr lang="en-US" altLang="zh-TW" sz="3200" b="1" dirty="0">
                <a:latin typeface="Calibri" panose="020F0502020204030204" pitchFamily="34" charset="0"/>
                <a:ea typeface="微軟正黑體" panose="020B0604030504040204" pitchFamily="34" charset="-120"/>
                <a:cs typeface="Calibri" panose="020F0502020204030204" pitchFamily="34" charset="0"/>
              </a:rPr>
              <a:t>/PDA): </a:t>
            </a:r>
          </a:p>
          <a:p>
            <a:pPr algn="just">
              <a:lnSpc>
                <a:spcPct val="100000"/>
              </a:lnSpc>
              <a:spcAft>
                <a:spcPts val="600"/>
              </a:spcAft>
            </a:pPr>
            <a:r>
              <a:rPr lang="zh-CN" altLang="en-US" sz="3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汽車產業</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訂單動能持續強勁</a:t>
            </a:r>
            <a:endParaRPr lang="en-US" altLang="zh-TW" sz="3200" b="1" dirty="0">
              <a:solidFill>
                <a:srgbClr val="921F1B"/>
              </a:solidFill>
              <a:latin typeface="微軟正黑體" panose="020B0604030504040204" pitchFamily="34" charset="-120"/>
              <a:ea typeface="微軟正黑體" panose="020B0604030504040204" pitchFamily="34" charset="-12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grpSp>
        <p:nvGrpSpPr>
          <p:cNvPr id="6" name="群組 5">
            <a:extLst>
              <a:ext uri="{FF2B5EF4-FFF2-40B4-BE49-F238E27FC236}">
                <a16:creationId xmlns:a16="http://schemas.microsoft.com/office/drawing/2014/main" id="{009F6F96-1951-481A-B7E2-D1CF832E7C41}"/>
              </a:ext>
            </a:extLst>
          </p:cNvPr>
          <p:cNvGrpSpPr/>
          <p:nvPr/>
        </p:nvGrpSpPr>
        <p:grpSpPr>
          <a:xfrm>
            <a:off x="166004" y="1853641"/>
            <a:ext cx="7704000" cy="3987006"/>
            <a:chOff x="73270" y="1801066"/>
            <a:chExt cx="7704000" cy="3987006"/>
          </a:xfrm>
        </p:grpSpPr>
        <p:cxnSp>
          <p:nvCxnSpPr>
            <p:cNvPr id="18" name="直線接點 17">
              <a:extLst>
                <a:ext uri="{FF2B5EF4-FFF2-40B4-BE49-F238E27FC236}">
                  <a16:creationId xmlns:a16="http://schemas.microsoft.com/office/drawing/2014/main" id="{9DB23660-1143-4335-A1B7-0384069F2761}"/>
                </a:ext>
              </a:extLst>
            </p:cNvPr>
            <p:cNvCxnSpPr/>
            <p:nvPr/>
          </p:nvCxnSpPr>
          <p:spPr>
            <a:xfrm>
              <a:off x="73270" y="3828407"/>
              <a:ext cx="7704000" cy="0"/>
            </a:xfrm>
            <a:prstGeom prst="line">
              <a:avLst/>
            </a:prstGeom>
            <a:ln w="28575">
              <a:solidFill>
                <a:srgbClr val="921F1B"/>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 name="群組 4">
              <a:extLst>
                <a:ext uri="{FF2B5EF4-FFF2-40B4-BE49-F238E27FC236}">
                  <a16:creationId xmlns:a16="http://schemas.microsoft.com/office/drawing/2014/main" id="{2F0E6364-2A50-4D5F-93BA-8FF166840D27}"/>
                </a:ext>
              </a:extLst>
            </p:cNvPr>
            <p:cNvGrpSpPr/>
            <p:nvPr/>
          </p:nvGrpSpPr>
          <p:grpSpPr>
            <a:xfrm>
              <a:off x="478288" y="1801066"/>
              <a:ext cx="6776915" cy="3987006"/>
              <a:chOff x="478288" y="1801066"/>
              <a:chExt cx="6776915" cy="3987006"/>
            </a:xfrm>
          </p:grpSpPr>
          <p:sp>
            <p:nvSpPr>
              <p:cNvPr id="26" name="文字方塊 25">
                <a:extLst>
                  <a:ext uri="{FF2B5EF4-FFF2-40B4-BE49-F238E27FC236}">
                    <a16:creationId xmlns:a16="http://schemas.microsoft.com/office/drawing/2014/main" id="{23678A19-9EC7-476B-A322-64E1F21282AB}"/>
                  </a:ext>
                </a:extLst>
              </p:cNvPr>
              <p:cNvSpPr txBox="1"/>
              <p:nvPr/>
            </p:nvSpPr>
            <p:spPr>
              <a:xfrm>
                <a:off x="831457" y="3100987"/>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2019</a:t>
                </a:r>
                <a:endParaRPr kumimoji="1" lang="zh-TW" altLang="en-US" sz="2400" b="1" dirty="0">
                  <a:solidFill>
                    <a:srgbClr val="921F1B"/>
                  </a:solidFill>
                </a:endParaRPr>
              </a:p>
            </p:txBody>
          </p:sp>
          <p:sp>
            <p:nvSpPr>
              <p:cNvPr id="27" name="文字方塊 26">
                <a:extLst>
                  <a:ext uri="{FF2B5EF4-FFF2-40B4-BE49-F238E27FC236}">
                    <a16:creationId xmlns:a16="http://schemas.microsoft.com/office/drawing/2014/main" id="{41BE4D90-41EA-441F-84A0-80FCFE08BCC8}"/>
                  </a:ext>
                </a:extLst>
              </p:cNvPr>
              <p:cNvSpPr txBox="1"/>
              <p:nvPr/>
            </p:nvSpPr>
            <p:spPr>
              <a:xfrm>
                <a:off x="478288" y="4805239"/>
                <a:ext cx="2504657" cy="982833"/>
              </a:xfrm>
              <a:prstGeom prst="rect">
                <a:avLst/>
              </a:prstGeom>
              <a:noFill/>
              <a:ln>
                <a:noFill/>
              </a:ln>
            </p:spPr>
            <p:txBody>
              <a:bodyPr wrap="square" rtlCol="0">
                <a:spAutoFit/>
              </a:bodyPr>
              <a:lstStyle/>
              <a:p>
                <a:pPr algn="ctr">
                  <a:lnSpc>
                    <a:spcPts val="2400"/>
                  </a:lnSpc>
                </a:pPr>
                <a:r>
                  <a:rPr lang="zh-TW" altLang="en-US" sz="1500" b="1" dirty="0">
                    <a:latin typeface="Microsoft JhengHei" panose="020B0604030504040204" pitchFamily="34" charset="-120"/>
                    <a:ea typeface="Microsoft JhengHei" panose="020B0604030504040204" pitchFamily="34" charset="-120"/>
                  </a:rPr>
                  <a:t>贏得一家歐系汽車領導品牌用於全球服務中心的車檢平板電腦長期訂單</a:t>
                </a:r>
                <a:endParaRPr lang="en-US" altLang="zh-TW" sz="1500" b="1" dirty="0">
                  <a:latin typeface="Microsoft JhengHei" panose="020B0604030504040204" pitchFamily="34" charset="-120"/>
                  <a:ea typeface="Microsoft JhengHei" panose="020B0604030504040204" pitchFamily="34" charset="-120"/>
                </a:endParaRPr>
              </a:p>
            </p:txBody>
          </p:sp>
          <p:sp>
            <p:nvSpPr>
              <p:cNvPr id="42" name="文字方塊 41">
                <a:extLst>
                  <a:ext uri="{FF2B5EF4-FFF2-40B4-BE49-F238E27FC236}">
                    <a16:creationId xmlns:a16="http://schemas.microsoft.com/office/drawing/2014/main" id="{D0DF065C-78DD-4278-98AC-57C30A74D869}"/>
                  </a:ext>
                </a:extLst>
              </p:cNvPr>
              <p:cNvSpPr txBox="1"/>
              <p:nvPr/>
            </p:nvSpPr>
            <p:spPr>
              <a:xfrm>
                <a:off x="3026744" y="4052710"/>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2020</a:t>
                </a:r>
                <a:endParaRPr kumimoji="1" lang="zh-TW" altLang="en-US" sz="2400" b="1" dirty="0">
                  <a:solidFill>
                    <a:srgbClr val="921F1B"/>
                  </a:solidFill>
                </a:endParaRPr>
              </a:p>
            </p:txBody>
          </p:sp>
          <p:sp>
            <p:nvSpPr>
              <p:cNvPr id="43" name="矩形 42">
                <a:extLst>
                  <a:ext uri="{FF2B5EF4-FFF2-40B4-BE49-F238E27FC236}">
                    <a16:creationId xmlns:a16="http://schemas.microsoft.com/office/drawing/2014/main" id="{4E31E4F7-5BDA-4C9E-99ED-842DE492DDD2}"/>
                  </a:ext>
                </a:extLst>
              </p:cNvPr>
              <p:cNvSpPr/>
              <p:nvPr/>
            </p:nvSpPr>
            <p:spPr>
              <a:xfrm>
                <a:off x="2741162" y="1801066"/>
                <a:ext cx="2532913" cy="982833"/>
              </a:xfrm>
              <a:prstGeom prst="rect">
                <a:avLst/>
              </a:prstGeom>
              <a:ln>
                <a:noFill/>
              </a:ln>
            </p:spPr>
            <p:txBody>
              <a:bodyPr wrap="square">
                <a:spAutoFit/>
              </a:bodyPr>
              <a:lstStyle/>
              <a:p>
                <a:pPr algn="ctr">
                  <a:lnSpc>
                    <a:spcPts val="2400"/>
                  </a:lnSpc>
                </a:pPr>
                <a:r>
                  <a:rPr lang="zh-TW" altLang="en-US" sz="1500" b="1" dirty="0">
                    <a:latin typeface="Microsoft JhengHei" panose="020B0604030504040204" pitchFamily="34" charset="-120"/>
                    <a:ea typeface="Microsoft JhengHei" panose="020B0604030504040204" pitchFamily="34" charset="-120"/>
                  </a:rPr>
                  <a:t>融程產品獲得汽車產業更多關注，陸續接獲多家豪華汽車品牌的車檢平板電腦訂單</a:t>
                </a:r>
              </a:p>
            </p:txBody>
          </p:sp>
          <p:sp>
            <p:nvSpPr>
              <p:cNvPr id="55" name="文字方塊 54">
                <a:extLst>
                  <a:ext uri="{FF2B5EF4-FFF2-40B4-BE49-F238E27FC236}">
                    <a16:creationId xmlns:a16="http://schemas.microsoft.com/office/drawing/2014/main" id="{D164162D-CDB0-4D76-99C2-8E9BCE94DB04}"/>
                  </a:ext>
                </a:extLst>
              </p:cNvPr>
              <p:cNvSpPr txBox="1"/>
              <p:nvPr/>
            </p:nvSpPr>
            <p:spPr>
              <a:xfrm>
                <a:off x="5199956" y="3094287"/>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2021</a:t>
                </a:r>
                <a:endParaRPr kumimoji="1" lang="zh-TW" altLang="en-US" sz="2400" b="1" dirty="0">
                  <a:solidFill>
                    <a:srgbClr val="921F1B"/>
                  </a:solidFill>
                </a:endParaRPr>
              </a:p>
            </p:txBody>
          </p:sp>
          <p:sp>
            <p:nvSpPr>
              <p:cNvPr id="56" name="矩形 55">
                <a:extLst>
                  <a:ext uri="{FF2B5EF4-FFF2-40B4-BE49-F238E27FC236}">
                    <a16:creationId xmlns:a16="http://schemas.microsoft.com/office/drawing/2014/main" id="{EF93F5A7-9D83-49B9-AE6B-842BDDAB4301}"/>
                  </a:ext>
                </a:extLst>
              </p:cNvPr>
              <p:cNvSpPr/>
              <p:nvPr/>
            </p:nvSpPr>
            <p:spPr>
              <a:xfrm>
                <a:off x="5035355" y="4780807"/>
                <a:ext cx="2219848" cy="988091"/>
              </a:xfrm>
              <a:prstGeom prst="rect">
                <a:avLst/>
              </a:prstGeom>
              <a:ln>
                <a:noFill/>
              </a:ln>
            </p:spPr>
            <p:txBody>
              <a:bodyPr wrap="square">
                <a:spAutoFit/>
              </a:bodyPr>
              <a:lstStyle/>
              <a:p>
                <a:pPr algn="ctr">
                  <a:lnSpc>
                    <a:spcPts val="2400"/>
                  </a:lnSpc>
                </a:pPr>
                <a:r>
                  <a:rPr lang="zh-CN" altLang="en-US" sz="1500" b="1" dirty="0">
                    <a:latin typeface="Calibri" panose="020F0502020204030204" pitchFamily="34" charset="0"/>
                    <a:ea typeface="Microsoft JhengHei" panose="020B0604030504040204" pitchFamily="34" charset="-120"/>
                    <a:cs typeface="Calibri" panose="020F0502020204030204" pitchFamily="34" charset="0"/>
                  </a:rPr>
                  <a:t>獲</a:t>
                </a:r>
                <a:r>
                  <a:rPr lang="zh-TW" altLang="en-US" sz="1500" b="1" dirty="0">
                    <a:latin typeface="Calibri" panose="020F0502020204030204" pitchFamily="34" charset="0"/>
                    <a:ea typeface="Microsoft JhengHei" panose="020B0604030504040204" pitchFamily="34" charset="-120"/>
                    <a:cs typeface="Calibri" panose="020F0502020204030204" pitchFamily="34" charset="0"/>
                  </a:rPr>
                  <a:t>得一家</a:t>
                </a:r>
                <a:r>
                  <a:rPr lang="zh-CN" altLang="en-US" sz="1500" b="1" dirty="0">
                    <a:latin typeface="Calibri" panose="020F0502020204030204" pitchFamily="34" charset="0"/>
                    <a:ea typeface="Microsoft JhengHei" panose="020B0604030504040204" pitchFamily="34" charset="-120"/>
                    <a:cs typeface="Calibri" panose="020F0502020204030204" pitchFamily="34" charset="0"/>
                  </a:rPr>
                  <a:t>車檢設備龍頭的強固型平板電腦訂單</a:t>
                </a:r>
                <a:r>
                  <a:rPr lang="en-US" altLang="zh-CN" sz="1500" b="1" dirty="0">
                    <a:latin typeface="Calibri" panose="020F0502020204030204" pitchFamily="34" charset="0"/>
                    <a:ea typeface="Microsoft JhengHei" panose="020B0604030504040204" pitchFamily="34" charset="-120"/>
                    <a:cs typeface="Calibri" panose="020F0502020204030204" pitchFamily="34" charset="0"/>
                  </a:rPr>
                  <a:t>(</a:t>
                </a:r>
                <a:r>
                  <a:rPr lang="zh-CN" altLang="en-US" sz="1500" b="1" dirty="0">
                    <a:latin typeface="Calibri" panose="020F0502020204030204" pitchFamily="34" charset="0"/>
                    <a:ea typeface="Microsoft JhengHei" panose="020B0604030504040204" pitchFamily="34" charset="-120"/>
                    <a:cs typeface="Calibri" panose="020F0502020204030204" pitchFamily="34" charset="0"/>
                  </a:rPr>
                  <a:t>將於明年開始出貨</a:t>
                </a:r>
                <a:r>
                  <a:rPr lang="en-US" altLang="zh-CN" sz="1500" b="1" dirty="0">
                    <a:latin typeface="Calibri" panose="020F0502020204030204" pitchFamily="34" charset="0"/>
                    <a:ea typeface="Microsoft JhengHei" panose="020B0604030504040204" pitchFamily="34" charset="-120"/>
                    <a:cs typeface="Calibri" panose="020F0502020204030204" pitchFamily="34" charset="0"/>
                  </a:rPr>
                  <a:t>)</a:t>
                </a:r>
                <a:endParaRPr lang="zh-TW" altLang="en-US" sz="1500" b="1" dirty="0">
                  <a:latin typeface="Calibri" panose="020F0502020204030204" pitchFamily="34" charset="0"/>
                  <a:ea typeface="Microsoft JhengHei" panose="020B0604030504040204" pitchFamily="34" charset="-120"/>
                  <a:cs typeface="Calibri" panose="020F0502020204030204" pitchFamily="34" charset="0"/>
                </a:endParaRPr>
              </a:p>
            </p:txBody>
          </p:sp>
          <p:grpSp>
            <p:nvGrpSpPr>
              <p:cNvPr id="19" name="群組 18">
                <a:extLst>
                  <a:ext uri="{FF2B5EF4-FFF2-40B4-BE49-F238E27FC236}">
                    <a16:creationId xmlns:a16="http://schemas.microsoft.com/office/drawing/2014/main" id="{47706D9C-1362-4CC0-94C6-3B6F603B7E7D}"/>
                  </a:ext>
                </a:extLst>
              </p:cNvPr>
              <p:cNvGrpSpPr/>
              <p:nvPr/>
            </p:nvGrpSpPr>
            <p:grpSpPr>
              <a:xfrm>
                <a:off x="1418189" y="3526624"/>
                <a:ext cx="630641" cy="1196785"/>
                <a:chOff x="1183715" y="3564266"/>
                <a:chExt cx="864000" cy="1697592"/>
              </a:xfrm>
            </p:grpSpPr>
            <p:sp>
              <p:nvSpPr>
                <p:cNvPr id="20" name="橢圓 19">
                  <a:extLst>
                    <a:ext uri="{FF2B5EF4-FFF2-40B4-BE49-F238E27FC236}">
                      <a16:creationId xmlns:a16="http://schemas.microsoft.com/office/drawing/2014/main" id="{5866B814-C291-4678-936A-9AC0399484DA}"/>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1" name="橢圓 20">
                  <a:extLst>
                    <a:ext uri="{FF2B5EF4-FFF2-40B4-BE49-F238E27FC236}">
                      <a16:creationId xmlns:a16="http://schemas.microsoft.com/office/drawing/2014/main" id="{3DA07D58-F2D2-4BED-A952-E55A7A0B900E}"/>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橢圓 21">
                  <a:extLst>
                    <a:ext uri="{FF2B5EF4-FFF2-40B4-BE49-F238E27FC236}">
                      <a16:creationId xmlns:a16="http://schemas.microsoft.com/office/drawing/2014/main" id="{B32C1531-36AB-41D4-A903-3567DA6A3A77}"/>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弧線 46">
                  <a:extLst>
                    <a:ext uri="{FF2B5EF4-FFF2-40B4-BE49-F238E27FC236}">
                      <a16:creationId xmlns:a16="http://schemas.microsoft.com/office/drawing/2014/main" id="{796A9113-F830-4EAC-89F8-D549A994757A}"/>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24" name="直線接點 23">
                  <a:extLst>
                    <a:ext uri="{FF2B5EF4-FFF2-40B4-BE49-F238E27FC236}">
                      <a16:creationId xmlns:a16="http://schemas.microsoft.com/office/drawing/2014/main" id="{0CE38475-C9C6-4963-951F-51257FDB80C5}"/>
                    </a:ext>
                  </a:extLst>
                </p:cNvPr>
                <p:cNvCxnSpPr>
                  <a:cxnSpLocks/>
                  <a:stCxn id="21" idx="4"/>
                </p:cNvCxnSpPr>
                <p:nvPr/>
              </p:nvCxnSpPr>
              <p:spPr>
                <a:xfrm>
                  <a:off x="1615715" y="4338266"/>
                  <a:ext cx="0" cy="901554"/>
                </a:xfrm>
                <a:prstGeom prst="line">
                  <a:avLst/>
                </a:prstGeom>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25" name="橢圓 24">
                  <a:extLst>
                    <a:ext uri="{FF2B5EF4-FFF2-40B4-BE49-F238E27FC236}">
                      <a16:creationId xmlns:a16="http://schemas.microsoft.com/office/drawing/2014/main" id="{1FEEEF2C-6A1F-4456-A78B-FB248FBF16A5}"/>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nvGrpSpPr>
              <p:cNvPr id="32" name="群組 31">
                <a:extLst>
                  <a:ext uri="{FF2B5EF4-FFF2-40B4-BE49-F238E27FC236}">
                    <a16:creationId xmlns:a16="http://schemas.microsoft.com/office/drawing/2014/main" id="{346A5C3E-4071-4ED3-BC22-A897B0DC6948}"/>
                  </a:ext>
                </a:extLst>
              </p:cNvPr>
              <p:cNvGrpSpPr/>
              <p:nvPr/>
            </p:nvGrpSpPr>
            <p:grpSpPr>
              <a:xfrm rot="10800000" flipH="1">
                <a:off x="3613469" y="2932525"/>
                <a:ext cx="630641" cy="1196785"/>
                <a:chOff x="1183715" y="3564266"/>
                <a:chExt cx="864000" cy="1697592"/>
              </a:xfrm>
            </p:grpSpPr>
            <p:sp>
              <p:nvSpPr>
                <p:cNvPr id="33" name="橢圓 32">
                  <a:extLst>
                    <a:ext uri="{FF2B5EF4-FFF2-40B4-BE49-F238E27FC236}">
                      <a16:creationId xmlns:a16="http://schemas.microsoft.com/office/drawing/2014/main" id="{411507B2-0D89-4903-BEDC-4EF6378F9ACE}"/>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4" name="橢圓 33">
                  <a:extLst>
                    <a:ext uri="{FF2B5EF4-FFF2-40B4-BE49-F238E27FC236}">
                      <a16:creationId xmlns:a16="http://schemas.microsoft.com/office/drawing/2014/main" id="{75A80C06-53F3-45BD-B286-6A074EB3E9AA}"/>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5" name="橢圓 34">
                  <a:extLst>
                    <a:ext uri="{FF2B5EF4-FFF2-40B4-BE49-F238E27FC236}">
                      <a16:creationId xmlns:a16="http://schemas.microsoft.com/office/drawing/2014/main" id="{7BC01D39-57B2-4550-83F0-A42323C02FA1}"/>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6" name="弧線 61">
                  <a:extLst>
                    <a:ext uri="{FF2B5EF4-FFF2-40B4-BE49-F238E27FC236}">
                      <a16:creationId xmlns:a16="http://schemas.microsoft.com/office/drawing/2014/main" id="{502B40D6-7C8A-443F-83E9-C3F3B1E64E48}"/>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37" name="直線接點 36">
                  <a:extLst>
                    <a:ext uri="{FF2B5EF4-FFF2-40B4-BE49-F238E27FC236}">
                      <a16:creationId xmlns:a16="http://schemas.microsoft.com/office/drawing/2014/main" id="{6E7EB33E-FB99-4FA7-B2A8-37EA629AE018}"/>
                    </a:ext>
                  </a:extLst>
                </p:cNvPr>
                <p:cNvCxnSpPr>
                  <a:cxnSpLocks/>
                  <a:stCxn id="34" idx="4"/>
                </p:cNvCxnSpPr>
                <p:nvPr/>
              </p:nvCxnSpPr>
              <p:spPr>
                <a:xfrm>
                  <a:off x="1615715" y="4338266"/>
                  <a:ext cx="0" cy="901554"/>
                </a:xfrm>
                <a:prstGeom prst="line">
                  <a:avLst/>
                </a:prstGeom>
                <a:solidFill>
                  <a:schemeClr val="bg1"/>
                </a:solidFill>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38" name="橢圓 37">
                  <a:extLst>
                    <a:ext uri="{FF2B5EF4-FFF2-40B4-BE49-F238E27FC236}">
                      <a16:creationId xmlns:a16="http://schemas.microsoft.com/office/drawing/2014/main" id="{7A6FF388-A1F3-4765-B4BC-8A0F172F408B}"/>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nvGrpSpPr>
              <p:cNvPr id="44" name="群組 43">
                <a:extLst>
                  <a:ext uri="{FF2B5EF4-FFF2-40B4-BE49-F238E27FC236}">
                    <a16:creationId xmlns:a16="http://schemas.microsoft.com/office/drawing/2014/main" id="{93DBC392-F2B1-4F65-B390-49E74108C86D}"/>
                  </a:ext>
                </a:extLst>
              </p:cNvPr>
              <p:cNvGrpSpPr/>
              <p:nvPr/>
            </p:nvGrpSpPr>
            <p:grpSpPr>
              <a:xfrm flipH="1">
                <a:off x="5792762" y="3519033"/>
                <a:ext cx="630641" cy="1196785"/>
                <a:chOff x="1183715" y="3564266"/>
                <a:chExt cx="864000" cy="1697592"/>
              </a:xfrm>
            </p:grpSpPr>
            <p:sp>
              <p:nvSpPr>
                <p:cNvPr id="45" name="橢圓 44">
                  <a:extLst>
                    <a:ext uri="{FF2B5EF4-FFF2-40B4-BE49-F238E27FC236}">
                      <a16:creationId xmlns:a16="http://schemas.microsoft.com/office/drawing/2014/main" id="{F6EBCE4A-5098-4286-9FC9-19BAD4B6FF4F}"/>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46" name="橢圓 45">
                  <a:extLst>
                    <a:ext uri="{FF2B5EF4-FFF2-40B4-BE49-F238E27FC236}">
                      <a16:creationId xmlns:a16="http://schemas.microsoft.com/office/drawing/2014/main" id="{94599BE1-A941-4307-B794-49142A1A3F6C}"/>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7" name="橢圓 46">
                  <a:extLst>
                    <a:ext uri="{FF2B5EF4-FFF2-40B4-BE49-F238E27FC236}">
                      <a16:creationId xmlns:a16="http://schemas.microsoft.com/office/drawing/2014/main" id="{556134B9-0E3C-48D0-9C4E-F6F135A0510E}"/>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9" name="弧線 75">
                  <a:extLst>
                    <a:ext uri="{FF2B5EF4-FFF2-40B4-BE49-F238E27FC236}">
                      <a16:creationId xmlns:a16="http://schemas.microsoft.com/office/drawing/2014/main" id="{E4D46493-8EE2-495F-BCD0-513FE6E789B6}"/>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53" name="直線接點 52">
                  <a:extLst>
                    <a:ext uri="{FF2B5EF4-FFF2-40B4-BE49-F238E27FC236}">
                      <a16:creationId xmlns:a16="http://schemas.microsoft.com/office/drawing/2014/main" id="{61A6725E-39AD-4649-B99C-1B20485AF1CF}"/>
                    </a:ext>
                  </a:extLst>
                </p:cNvPr>
                <p:cNvCxnSpPr>
                  <a:cxnSpLocks/>
                  <a:stCxn id="46" idx="4"/>
                </p:cNvCxnSpPr>
                <p:nvPr/>
              </p:nvCxnSpPr>
              <p:spPr>
                <a:xfrm>
                  <a:off x="1615715" y="4338266"/>
                  <a:ext cx="0" cy="901554"/>
                </a:xfrm>
                <a:prstGeom prst="line">
                  <a:avLst/>
                </a:prstGeom>
                <a:solidFill>
                  <a:schemeClr val="bg1"/>
                </a:solidFill>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54" name="橢圓 53">
                  <a:extLst>
                    <a:ext uri="{FF2B5EF4-FFF2-40B4-BE49-F238E27FC236}">
                      <a16:creationId xmlns:a16="http://schemas.microsoft.com/office/drawing/2014/main" id="{7B5D2A14-04BD-4F6C-A6F8-3468C47A7646}"/>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grpSp>
        </p:grpSp>
      </p:grpSp>
      <p:grpSp>
        <p:nvGrpSpPr>
          <p:cNvPr id="50" name="Group 49">
            <a:extLst>
              <a:ext uri="{FF2B5EF4-FFF2-40B4-BE49-F238E27FC236}">
                <a16:creationId xmlns:a16="http://schemas.microsoft.com/office/drawing/2014/main" id="{9995FE15-07BF-D842-9570-336B7A0A9CBB}"/>
              </a:ext>
            </a:extLst>
          </p:cNvPr>
          <p:cNvGrpSpPr/>
          <p:nvPr/>
        </p:nvGrpSpPr>
        <p:grpSpPr>
          <a:xfrm>
            <a:off x="8251845" y="1704101"/>
            <a:ext cx="3172941" cy="4952831"/>
            <a:chOff x="5878027" y="1212269"/>
            <a:chExt cx="3172941" cy="4952831"/>
          </a:xfrm>
        </p:grpSpPr>
        <p:grpSp>
          <p:nvGrpSpPr>
            <p:cNvPr id="51" name="Group 50">
              <a:extLst>
                <a:ext uri="{FF2B5EF4-FFF2-40B4-BE49-F238E27FC236}">
                  <a16:creationId xmlns:a16="http://schemas.microsoft.com/office/drawing/2014/main" id="{C7959BA1-C117-EA42-BE26-8C008365BDD8}"/>
                </a:ext>
              </a:extLst>
            </p:cNvPr>
            <p:cNvGrpSpPr/>
            <p:nvPr/>
          </p:nvGrpSpPr>
          <p:grpSpPr>
            <a:xfrm>
              <a:off x="5878027" y="1212269"/>
              <a:ext cx="3107850" cy="4452831"/>
              <a:chOff x="5878027" y="1212269"/>
              <a:chExt cx="3107850" cy="4452831"/>
            </a:xfrm>
          </p:grpSpPr>
          <p:grpSp>
            <p:nvGrpSpPr>
              <p:cNvPr id="57" name="群組 2">
                <a:extLst>
                  <a:ext uri="{FF2B5EF4-FFF2-40B4-BE49-F238E27FC236}">
                    <a16:creationId xmlns:a16="http://schemas.microsoft.com/office/drawing/2014/main" id="{8F264787-8479-4C4E-9E63-F81499979B72}"/>
                  </a:ext>
                </a:extLst>
              </p:cNvPr>
              <p:cNvGrpSpPr/>
              <p:nvPr/>
            </p:nvGrpSpPr>
            <p:grpSpPr>
              <a:xfrm>
                <a:off x="5878027" y="3584387"/>
                <a:ext cx="3103353" cy="2080713"/>
                <a:chOff x="7706568" y="3548325"/>
                <a:chExt cx="4412806" cy="2385420"/>
              </a:xfrm>
            </p:grpSpPr>
            <p:pic>
              <p:nvPicPr>
                <p:cNvPr id="61" name="Picture 26">
                  <a:extLst>
                    <a:ext uri="{FF2B5EF4-FFF2-40B4-BE49-F238E27FC236}">
                      <a16:creationId xmlns:a16="http://schemas.microsoft.com/office/drawing/2014/main" id="{3B84C739-A598-074B-947E-AC6B7D95AD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23426" y="3548325"/>
                  <a:ext cx="2495948" cy="2122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52">
                  <a:extLst>
                    <a:ext uri="{FF2B5EF4-FFF2-40B4-BE49-F238E27FC236}">
                      <a16:creationId xmlns:a16="http://schemas.microsoft.com/office/drawing/2014/main" id="{BF4D4B12-27A3-C342-B707-9A4B02871BB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06568" y="3986691"/>
                  <a:ext cx="2789876" cy="194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8" name="群組 5">
                <a:extLst>
                  <a:ext uri="{FF2B5EF4-FFF2-40B4-BE49-F238E27FC236}">
                    <a16:creationId xmlns:a16="http://schemas.microsoft.com/office/drawing/2014/main" id="{56885EA0-1966-4F4D-8C4B-A10851A38B5B}"/>
                  </a:ext>
                </a:extLst>
              </p:cNvPr>
              <p:cNvGrpSpPr/>
              <p:nvPr/>
            </p:nvGrpSpPr>
            <p:grpSpPr>
              <a:xfrm>
                <a:off x="6170211" y="1212269"/>
                <a:ext cx="2815666" cy="2143043"/>
                <a:chOff x="8101686" y="1335088"/>
                <a:chExt cx="3555277" cy="2332549"/>
              </a:xfrm>
            </p:grpSpPr>
            <p:pic>
              <p:nvPicPr>
                <p:cNvPr id="59" name="圖片 29">
                  <a:extLst>
                    <a:ext uri="{FF2B5EF4-FFF2-40B4-BE49-F238E27FC236}">
                      <a16:creationId xmlns:a16="http://schemas.microsoft.com/office/drawing/2014/main" id="{CA32A36A-DB84-5344-B0D7-5AE1FA2F3710}"/>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8107363" y="1335088"/>
                  <a:ext cx="3549600" cy="2332549"/>
                </a:xfrm>
                <a:prstGeom prst="rect">
                  <a:avLst/>
                </a:prstGeom>
                <a:solidFill>
                  <a:schemeClr val="bg1"/>
                </a:solidFill>
                <a:ln w="57150">
                  <a:solidFill>
                    <a:schemeClr val="bg1"/>
                  </a:solidFill>
                </a:ln>
                <a:effectLst>
                  <a:outerShdw blurRad="50800" dist="38100" dir="5400000" algn="t" rotWithShape="0">
                    <a:prstClr val="black">
                      <a:alpha val="40000"/>
                    </a:prstClr>
                  </a:outerShdw>
                  <a:softEdge rad="25400"/>
                </a:effectLst>
              </p:spPr>
            </p:pic>
            <p:sp>
              <p:nvSpPr>
                <p:cNvPr id="60" name="矩形 30">
                  <a:extLst>
                    <a:ext uri="{FF2B5EF4-FFF2-40B4-BE49-F238E27FC236}">
                      <a16:creationId xmlns:a16="http://schemas.microsoft.com/office/drawing/2014/main" id="{56937257-42F2-FD46-A390-D10ECBDD0469}"/>
                    </a:ext>
                  </a:extLst>
                </p:cNvPr>
                <p:cNvSpPr/>
                <p:nvPr/>
              </p:nvSpPr>
              <p:spPr>
                <a:xfrm>
                  <a:off x="8101686" y="2193926"/>
                  <a:ext cx="3549599" cy="615950"/>
                </a:xfrm>
                <a:prstGeom prst="rect">
                  <a:avLst/>
                </a:prstGeom>
                <a:solidFill>
                  <a:schemeClr val="bg1">
                    <a:alpha val="83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車輛診斷</a:t>
                  </a:r>
                  <a:endParaRPr lang="en-US"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endParaRPr>
                </a:p>
              </p:txBody>
            </p:sp>
          </p:grpSp>
        </p:grpSp>
        <p:sp>
          <p:nvSpPr>
            <p:cNvPr id="52" name="TextBox 48">
              <a:extLst>
                <a:ext uri="{FF2B5EF4-FFF2-40B4-BE49-F238E27FC236}">
                  <a16:creationId xmlns:a16="http://schemas.microsoft.com/office/drawing/2014/main" id="{F09EB856-6EAD-D546-AE4F-C8EDA07B9CA7}"/>
                </a:ext>
              </a:extLst>
            </p:cNvPr>
            <p:cNvSpPr txBox="1">
              <a:spLocks noChangeArrowheads="1"/>
            </p:cNvSpPr>
            <p:nvPr/>
          </p:nvSpPr>
          <p:spPr bwMode="auto">
            <a:xfrm>
              <a:off x="6412543" y="5580900"/>
              <a:ext cx="2638425" cy="58420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None/>
                <a:defRPr/>
              </a:pPr>
              <a:r>
                <a:rPr lang="en-US" altLang="zh-TW" sz="1600" b="1" dirty="0">
                  <a:ea typeface="Microsoft JhengHei" panose="020B0604030504040204" pitchFamily="34" charset="-120"/>
                  <a:cs typeface="Calibri" panose="020F0502020204030204" pitchFamily="34" charset="0"/>
                </a:rPr>
                <a:t>8”~14.1”</a:t>
              </a:r>
            </a:p>
            <a:p>
              <a:pPr algn="ctr">
                <a:spcBef>
                  <a:spcPct val="0"/>
                </a:spcBef>
                <a:buNone/>
                <a:defRPr/>
              </a:pPr>
              <a:r>
                <a:rPr lang="zh-TW" altLang="en-US" sz="1600" b="1" dirty="0">
                  <a:ea typeface="Microsoft JhengHei" panose="020B0604030504040204" pitchFamily="34" charset="-120"/>
                  <a:cs typeface="Calibri" panose="020F0502020204030204" pitchFamily="34" charset="0"/>
                </a:rPr>
                <a:t>超強固型平板</a:t>
              </a:r>
              <a:r>
                <a:rPr lang="zh-CN" altLang="en-US" sz="1600" b="1" dirty="0">
                  <a:ea typeface="Microsoft JhengHei" panose="020B0604030504040204" pitchFamily="34" charset="-120"/>
                  <a:cs typeface="Calibri" panose="020F0502020204030204" pitchFamily="34" charset="0"/>
                </a:rPr>
                <a:t>系列</a:t>
              </a:r>
              <a:endParaRPr lang="en-US" altLang="zh-TW" sz="1600" b="1" dirty="0">
                <a:ea typeface="Microsoft JhengHei" panose="020B0604030504040204" pitchFamily="34" charset="-120"/>
                <a:cs typeface="Calibri" panose="020F0502020204030204" pitchFamily="34" charset="0"/>
              </a:endParaRPr>
            </a:p>
          </p:txBody>
        </p:sp>
      </p:grpSp>
    </p:spTree>
    <p:extLst>
      <p:ext uri="{BB962C8B-B14F-4D97-AF65-F5344CB8AC3E}">
        <p14:creationId xmlns:p14="http://schemas.microsoft.com/office/powerpoint/2010/main" val="2395521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198783" y="689587"/>
            <a:ext cx="12263565" cy="3007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強固型</a:t>
            </a:r>
            <a:r>
              <a:rPr lang="zh-TW" altLang="en-US" sz="3200" b="1" dirty="0">
                <a:latin typeface="Calibri" panose="020F0502020204030204" pitchFamily="34" charset="0"/>
                <a:ea typeface="微軟正黑體" panose="020B0604030504040204" pitchFamily="34" charset="-120"/>
                <a:cs typeface="Calibri" panose="020F0502020204030204" pitchFamily="34" charset="0"/>
              </a:rPr>
              <a:t>行動</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電腦</a:t>
            </a:r>
            <a:r>
              <a:rPr lang="en-US" altLang="zh-CN" sz="3200" b="1" dirty="0">
                <a:latin typeface="Calibri" panose="020F0502020204030204" pitchFamily="34" charset="0"/>
                <a:ea typeface="微軟正黑體" panose="020B0604030504040204" pitchFamily="34" charset="-120"/>
                <a:cs typeface="Calibri" panose="020F0502020204030204" pitchFamily="34" charset="0"/>
              </a:rPr>
              <a:t>(</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平板電腦</a:t>
            </a:r>
            <a:r>
              <a:rPr lang="en-US" altLang="zh-CN" sz="3200" b="1" dirty="0">
                <a:latin typeface="Calibri" panose="020F0502020204030204" pitchFamily="34" charset="0"/>
                <a:ea typeface="微軟正黑體" panose="020B0604030504040204" pitchFamily="34" charset="-120"/>
                <a:cs typeface="Calibri" panose="020F0502020204030204" pitchFamily="34" charset="0"/>
              </a:rPr>
              <a:t>/</a:t>
            </a:r>
            <a:r>
              <a:rPr lang="zh-TW" altLang="en-US" sz="3200" b="1" dirty="0">
                <a:latin typeface="Calibri" panose="020F0502020204030204" pitchFamily="34" charset="0"/>
                <a:ea typeface="微軟正黑體" panose="020B0604030504040204" pitchFamily="34" charset="-120"/>
                <a:cs typeface="Calibri" panose="020F0502020204030204" pitchFamily="34" charset="0"/>
              </a:rPr>
              <a:t>筆記型電腦</a:t>
            </a:r>
            <a:r>
              <a:rPr lang="en-US" altLang="zh-TW" sz="3200" b="1" dirty="0">
                <a:latin typeface="Calibri" panose="020F0502020204030204" pitchFamily="34" charset="0"/>
                <a:ea typeface="微軟正黑體" panose="020B0604030504040204" pitchFamily="34" charset="-120"/>
                <a:cs typeface="Calibri" panose="020F0502020204030204" pitchFamily="34" charset="0"/>
              </a:rPr>
              <a:t>/PDA):</a:t>
            </a:r>
            <a:endParaRPr lang="en-US" altLang="zh-CN" sz="3200" b="1" dirty="0">
              <a:latin typeface="Calibri" panose="020F0502020204030204" pitchFamily="34" charset="0"/>
              <a:ea typeface="微軟正黑體" panose="020B0604030504040204" pitchFamily="34" charset="-120"/>
              <a:cs typeface="Calibri" panose="020F0502020204030204" pitchFamily="34" charset="0"/>
            </a:endParaRPr>
          </a:p>
          <a:p>
            <a:pPr algn="just">
              <a:lnSpc>
                <a:spcPct val="10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 </a:t>
            </a:r>
            <a:r>
              <a:rPr lang="zh-CN" altLang="en-US" sz="3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倉儲物流</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及</a:t>
            </a:r>
            <a:r>
              <a:rPr lang="zh-CN" altLang="en-US" sz="3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醫療保健</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訂單可期</a:t>
            </a:r>
            <a:endParaRPr 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14</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grpSp>
        <p:nvGrpSpPr>
          <p:cNvPr id="4" name="Group 3">
            <a:extLst>
              <a:ext uri="{FF2B5EF4-FFF2-40B4-BE49-F238E27FC236}">
                <a16:creationId xmlns:a16="http://schemas.microsoft.com/office/drawing/2014/main" id="{3D1987CF-38C1-7342-B62A-A9B145FD72D2}"/>
              </a:ext>
            </a:extLst>
          </p:cNvPr>
          <p:cNvGrpSpPr/>
          <p:nvPr/>
        </p:nvGrpSpPr>
        <p:grpSpPr>
          <a:xfrm>
            <a:off x="5659677" y="1589447"/>
            <a:ext cx="6105034" cy="4689861"/>
            <a:chOff x="6025525" y="1226619"/>
            <a:chExt cx="6105034" cy="4689861"/>
          </a:xfrm>
        </p:grpSpPr>
        <p:grpSp>
          <p:nvGrpSpPr>
            <p:cNvPr id="25" name="群組 1">
              <a:extLst>
                <a:ext uri="{FF2B5EF4-FFF2-40B4-BE49-F238E27FC236}">
                  <a16:creationId xmlns:a16="http://schemas.microsoft.com/office/drawing/2014/main" id="{77734DAC-0A14-1D46-B758-716C52255D5F}"/>
                </a:ext>
              </a:extLst>
            </p:cNvPr>
            <p:cNvGrpSpPr/>
            <p:nvPr/>
          </p:nvGrpSpPr>
          <p:grpSpPr>
            <a:xfrm>
              <a:off x="6025525" y="3710062"/>
              <a:ext cx="2933692" cy="2206418"/>
              <a:chOff x="7987472" y="3709599"/>
              <a:chExt cx="3584574" cy="2135190"/>
            </a:xfrm>
          </p:grpSpPr>
          <p:pic>
            <p:nvPicPr>
              <p:cNvPr id="26" name="Picture 10">
                <a:extLst>
                  <a:ext uri="{FF2B5EF4-FFF2-40B4-BE49-F238E27FC236}">
                    <a16:creationId xmlns:a16="http://schemas.microsoft.com/office/drawing/2014/main" id="{9313108C-AEB7-C243-815E-B3606EA95A6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033634" y="3709599"/>
                <a:ext cx="1733550"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7">
                <a:extLst>
                  <a:ext uri="{FF2B5EF4-FFF2-40B4-BE49-F238E27FC236}">
                    <a16:creationId xmlns:a16="http://schemas.microsoft.com/office/drawing/2014/main" id="{76821980-5698-1040-AF31-66863B7C20F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87472" y="3760400"/>
                <a:ext cx="163830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5">
                <a:extLst>
                  <a:ext uri="{FF2B5EF4-FFF2-40B4-BE49-F238E27FC236}">
                    <a16:creationId xmlns:a16="http://schemas.microsoft.com/office/drawing/2014/main" id="{EB017754-E3A2-AB4A-BAA9-70C4BE02178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192383" y="5149464"/>
                <a:ext cx="2379663"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群組 4">
              <a:extLst>
                <a:ext uri="{FF2B5EF4-FFF2-40B4-BE49-F238E27FC236}">
                  <a16:creationId xmlns:a16="http://schemas.microsoft.com/office/drawing/2014/main" id="{2147BADF-BD75-C549-9151-DF9EA94DC126}"/>
                </a:ext>
              </a:extLst>
            </p:cNvPr>
            <p:cNvGrpSpPr/>
            <p:nvPr/>
          </p:nvGrpSpPr>
          <p:grpSpPr>
            <a:xfrm>
              <a:off x="6081867" y="1226619"/>
              <a:ext cx="2811170" cy="2143274"/>
              <a:chOff x="7897887" y="1350721"/>
              <a:chExt cx="3549601" cy="2332800"/>
            </a:xfrm>
          </p:grpSpPr>
          <p:pic>
            <p:nvPicPr>
              <p:cNvPr id="31" name="Picture 4" descr="「crown forklift solutions」的圖片搜尋結果">
                <a:extLst>
                  <a:ext uri="{FF2B5EF4-FFF2-40B4-BE49-F238E27FC236}">
                    <a16:creationId xmlns:a16="http://schemas.microsoft.com/office/drawing/2014/main" id="{47A74E82-885E-2248-A998-C578A277E69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897888" y="1350721"/>
                <a:ext cx="3549600" cy="2332800"/>
              </a:xfrm>
              <a:prstGeom prst="rect">
                <a:avLst/>
              </a:prstGeom>
              <a:solidFill>
                <a:schemeClr val="bg1"/>
              </a:solidFill>
              <a:ln w="57150">
                <a:solidFill>
                  <a:schemeClr val="bg1"/>
                </a:solidFill>
              </a:ln>
              <a:effectLst>
                <a:outerShdw blurRad="50800" dist="38100" dir="5400000" algn="t" rotWithShape="0">
                  <a:prstClr val="black">
                    <a:alpha val="40000"/>
                  </a:prstClr>
                </a:outerShdw>
                <a:softEdge rad="25400"/>
              </a:effectLst>
            </p:spPr>
          </p:pic>
          <p:sp>
            <p:nvSpPr>
              <p:cNvPr id="39" name="矩形 26">
                <a:extLst>
                  <a:ext uri="{FF2B5EF4-FFF2-40B4-BE49-F238E27FC236}">
                    <a16:creationId xmlns:a16="http://schemas.microsoft.com/office/drawing/2014/main" id="{D409784A-4B12-2F47-8B97-7519B1FF0C42}"/>
                  </a:ext>
                </a:extLst>
              </p:cNvPr>
              <p:cNvSpPr/>
              <p:nvPr/>
            </p:nvSpPr>
            <p:spPr>
              <a:xfrm>
                <a:off x="7897887" y="2209558"/>
                <a:ext cx="3548064" cy="615950"/>
              </a:xfrm>
              <a:prstGeom prst="rect">
                <a:avLst/>
              </a:prstGeom>
              <a:solidFill>
                <a:schemeClr val="bg1">
                  <a:alpha val="83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倉儲物流</a:t>
                </a:r>
                <a:endParaRPr lang="en-US"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endParaRPr>
              </a:p>
            </p:txBody>
          </p:sp>
        </p:grpSp>
        <p:pic>
          <p:nvPicPr>
            <p:cNvPr id="41" name="圖片 27">
              <a:extLst>
                <a:ext uri="{FF2B5EF4-FFF2-40B4-BE49-F238E27FC236}">
                  <a16:creationId xmlns:a16="http://schemas.microsoft.com/office/drawing/2014/main" id="{C35219D5-F8F6-E44D-BEE5-E53616CBD780}"/>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9435909" y="3783480"/>
              <a:ext cx="2061238" cy="150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圖片 7">
              <a:extLst>
                <a:ext uri="{FF2B5EF4-FFF2-40B4-BE49-F238E27FC236}">
                  <a16:creationId xmlns:a16="http://schemas.microsoft.com/office/drawing/2014/main" id="{5D50BDB6-80FD-9748-BD47-80C955C0D8CC}"/>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935793" y="4443694"/>
              <a:ext cx="2194766" cy="13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4">
              <a:extLst>
                <a:ext uri="{FF2B5EF4-FFF2-40B4-BE49-F238E27FC236}">
                  <a16:creationId xmlns:a16="http://schemas.microsoft.com/office/drawing/2014/main" id="{43AD0329-1D80-594D-B74D-D97783BA2F27}"/>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9186935" y="1226619"/>
              <a:ext cx="2861738" cy="2142000"/>
            </a:xfrm>
            <a:prstGeom prst="rect">
              <a:avLst/>
            </a:prstGeom>
            <a:solidFill>
              <a:srgbClr val="FFFFFF"/>
            </a:solidFill>
            <a:ln w="57150">
              <a:solidFill>
                <a:schemeClr val="bg1"/>
              </a:solidFill>
              <a:round/>
              <a:headEnd/>
              <a:tailEnd/>
            </a:ln>
            <a:effectLst>
              <a:outerShdw blurRad="50800" dist="38100" dir="2700000" algn="tl" rotWithShape="0">
                <a:prstClr val="black">
                  <a:alpha val="40000"/>
                </a:prstClr>
              </a:outerShdw>
              <a:softEdge rad="25400"/>
            </a:effectLst>
          </p:spPr>
        </p:pic>
        <p:sp>
          <p:nvSpPr>
            <p:cNvPr id="53" name="矩形 6">
              <a:extLst>
                <a:ext uri="{FF2B5EF4-FFF2-40B4-BE49-F238E27FC236}">
                  <a16:creationId xmlns:a16="http://schemas.microsoft.com/office/drawing/2014/main" id="{708512EF-E370-144B-8AE0-4BC47A7A1234}"/>
                </a:ext>
              </a:extLst>
            </p:cNvPr>
            <p:cNvSpPr/>
            <p:nvPr/>
          </p:nvSpPr>
          <p:spPr>
            <a:xfrm>
              <a:off x="9180117" y="2001330"/>
              <a:ext cx="2851617" cy="565908"/>
            </a:xfrm>
            <a:prstGeom prst="rect">
              <a:avLst/>
            </a:prstGeom>
            <a:solidFill>
              <a:schemeClr val="bg1">
                <a:alpha val="83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b="1" dirty="0">
                  <a:solidFill>
                    <a:srgbClr val="921F1B"/>
                  </a:solidFill>
                  <a:latin typeface="Microsoft JhengHei" panose="020B0604030504040204" pitchFamily="34" charset="-120"/>
                  <a:ea typeface="Microsoft JhengHei" panose="020B0604030504040204" pitchFamily="34" charset="-120"/>
                  <a:cs typeface="Helvetica" panose="020B0604020202020204" pitchFamily="34" charset="0"/>
                </a:rPr>
                <a:t>醫療</a:t>
              </a:r>
              <a:r>
                <a:rPr lang="zh-CN" altLang="en-US" b="1" dirty="0">
                  <a:solidFill>
                    <a:srgbClr val="921F1B"/>
                  </a:solidFill>
                  <a:latin typeface="Microsoft JhengHei" panose="020B0604030504040204" pitchFamily="34" charset="-120"/>
                  <a:ea typeface="Microsoft JhengHei" panose="020B0604030504040204" pitchFamily="34" charset="-120"/>
                  <a:cs typeface="Helvetica" panose="020B0604020202020204" pitchFamily="34" charset="0"/>
                </a:rPr>
                <a:t>保健</a:t>
              </a:r>
              <a:endParaRPr lang="en-US" altLang="zh-TW" b="1" dirty="0">
                <a:solidFill>
                  <a:srgbClr val="921F1B"/>
                </a:solidFill>
                <a:latin typeface="Microsoft JhengHei" panose="020B0604030504040204" pitchFamily="34" charset="-120"/>
                <a:ea typeface="Microsoft JhengHei" panose="020B0604030504040204" pitchFamily="34" charset="-120"/>
                <a:cs typeface="Helvetica" panose="020B0604020202020204" pitchFamily="34" charset="0"/>
              </a:endParaRPr>
            </a:p>
          </p:txBody>
        </p:sp>
      </p:grpSp>
      <p:grpSp>
        <p:nvGrpSpPr>
          <p:cNvPr id="2" name="群組 1">
            <a:extLst>
              <a:ext uri="{FF2B5EF4-FFF2-40B4-BE49-F238E27FC236}">
                <a16:creationId xmlns:a16="http://schemas.microsoft.com/office/drawing/2014/main" id="{EADC532F-3CC0-405E-99EE-47F80944D104}"/>
              </a:ext>
            </a:extLst>
          </p:cNvPr>
          <p:cNvGrpSpPr/>
          <p:nvPr/>
        </p:nvGrpSpPr>
        <p:grpSpPr>
          <a:xfrm>
            <a:off x="106487" y="1914545"/>
            <a:ext cx="5148000" cy="4253868"/>
            <a:chOff x="80198" y="1437776"/>
            <a:chExt cx="5148000" cy="4253868"/>
          </a:xfrm>
        </p:grpSpPr>
        <p:cxnSp>
          <p:nvCxnSpPr>
            <p:cNvPr id="23" name="直線接點 22">
              <a:extLst>
                <a:ext uri="{FF2B5EF4-FFF2-40B4-BE49-F238E27FC236}">
                  <a16:creationId xmlns:a16="http://schemas.microsoft.com/office/drawing/2014/main" id="{922AA5D5-8960-4178-82B6-24D064B9DE99}"/>
                </a:ext>
              </a:extLst>
            </p:cNvPr>
            <p:cNvCxnSpPr/>
            <p:nvPr/>
          </p:nvCxnSpPr>
          <p:spPr>
            <a:xfrm>
              <a:off x="80198" y="3461262"/>
              <a:ext cx="5148000" cy="0"/>
            </a:xfrm>
            <a:prstGeom prst="line">
              <a:avLst/>
            </a:prstGeom>
            <a:ln w="28575">
              <a:solidFill>
                <a:srgbClr val="921F1B"/>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文字方塊 32">
              <a:extLst>
                <a:ext uri="{FF2B5EF4-FFF2-40B4-BE49-F238E27FC236}">
                  <a16:creationId xmlns:a16="http://schemas.microsoft.com/office/drawing/2014/main" id="{A2836D46-A7A0-4D09-ACD3-7ADF61B4B8D7}"/>
                </a:ext>
              </a:extLst>
            </p:cNvPr>
            <p:cNvSpPr txBox="1"/>
            <p:nvPr/>
          </p:nvSpPr>
          <p:spPr>
            <a:xfrm>
              <a:off x="346548" y="2733842"/>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2020</a:t>
              </a:r>
              <a:endParaRPr kumimoji="1" lang="zh-TW" altLang="en-US" sz="2400" b="1" dirty="0">
                <a:solidFill>
                  <a:srgbClr val="921F1B"/>
                </a:solidFill>
              </a:endParaRPr>
            </a:p>
          </p:txBody>
        </p:sp>
        <p:sp>
          <p:nvSpPr>
            <p:cNvPr id="34" name="文字方塊 33">
              <a:extLst>
                <a:ext uri="{FF2B5EF4-FFF2-40B4-BE49-F238E27FC236}">
                  <a16:creationId xmlns:a16="http://schemas.microsoft.com/office/drawing/2014/main" id="{2B5A539A-9002-407F-AD2C-ED19E993EDE4}"/>
                </a:ext>
              </a:extLst>
            </p:cNvPr>
            <p:cNvSpPr txBox="1"/>
            <p:nvPr/>
          </p:nvSpPr>
          <p:spPr>
            <a:xfrm>
              <a:off x="346548" y="4395776"/>
              <a:ext cx="1787286" cy="1295868"/>
            </a:xfrm>
            <a:prstGeom prst="rect">
              <a:avLst/>
            </a:prstGeom>
            <a:noFill/>
            <a:ln>
              <a:noFill/>
            </a:ln>
          </p:spPr>
          <p:txBody>
            <a:bodyPr wrap="square" rtlCol="0">
              <a:spAutoFit/>
            </a:bodyPr>
            <a:lstStyle/>
            <a:p>
              <a:pPr algn="ctr">
                <a:lnSpc>
                  <a:spcPts val="2400"/>
                </a:lnSpc>
              </a:pPr>
              <a:r>
                <a:rPr lang="zh-CN" altLang="en-US" sz="1500" b="1" dirty="0">
                  <a:latin typeface="Calibri" panose="020F0502020204030204" pitchFamily="34" charset="0"/>
                  <a:ea typeface="Microsoft JhengHei" panose="020B0604030504040204" pitchFamily="34" charset="-120"/>
                  <a:cs typeface="Calibri" panose="020F0502020204030204" pitchFamily="34" charset="0"/>
                </a:rPr>
                <a:t>獲得</a:t>
              </a:r>
              <a:r>
                <a:rPr lang="zh-TW" altLang="en-US" sz="1500" b="1" dirty="0">
                  <a:latin typeface="Calibri" panose="020F0502020204030204" pitchFamily="34" charset="0"/>
                  <a:ea typeface="Microsoft JhengHei" panose="020B0604030504040204" pitchFamily="34" charset="-120"/>
                  <a:cs typeface="Calibri" panose="020F0502020204030204" pitchFamily="34" charset="0"/>
                </a:rPr>
                <a:t>一家</a:t>
              </a:r>
              <a:r>
                <a:rPr lang="zh-CN" altLang="en-US" sz="1500" b="1" dirty="0">
                  <a:latin typeface="Calibri" panose="020F0502020204030204" pitchFamily="34" charset="0"/>
                  <a:ea typeface="Microsoft JhengHei" panose="020B0604030504040204" pitchFamily="34" charset="-120"/>
                  <a:cs typeface="Calibri" panose="020F0502020204030204" pitchFamily="34" charset="0"/>
                </a:rPr>
                <a:t>美國一線倉儲物流解決方案供應商的強固型平板電腦長期訂單。</a:t>
              </a:r>
              <a:endParaRPr lang="en-US" altLang="zh-CN" sz="15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35" name="文字方塊 34">
              <a:extLst>
                <a:ext uri="{FF2B5EF4-FFF2-40B4-BE49-F238E27FC236}">
                  <a16:creationId xmlns:a16="http://schemas.microsoft.com/office/drawing/2014/main" id="{08EC1503-D106-4B94-B8C8-DAEA695357F6}"/>
                </a:ext>
              </a:extLst>
            </p:cNvPr>
            <p:cNvSpPr txBox="1"/>
            <p:nvPr/>
          </p:nvSpPr>
          <p:spPr>
            <a:xfrm>
              <a:off x="2541835" y="3685565"/>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2022</a:t>
              </a:r>
              <a:endParaRPr kumimoji="1" lang="zh-TW" altLang="en-US" sz="2400" b="1" dirty="0">
                <a:solidFill>
                  <a:srgbClr val="921F1B"/>
                </a:solidFill>
              </a:endParaRPr>
            </a:p>
          </p:txBody>
        </p:sp>
        <p:sp>
          <p:nvSpPr>
            <p:cNvPr id="36" name="矩形 35">
              <a:extLst>
                <a:ext uri="{FF2B5EF4-FFF2-40B4-BE49-F238E27FC236}">
                  <a16:creationId xmlns:a16="http://schemas.microsoft.com/office/drawing/2014/main" id="{B5CA6DDB-5C48-44ED-9D82-D22906FC369D}"/>
                </a:ext>
              </a:extLst>
            </p:cNvPr>
            <p:cNvSpPr/>
            <p:nvPr/>
          </p:nvSpPr>
          <p:spPr>
            <a:xfrm>
              <a:off x="2420188" y="1437776"/>
              <a:ext cx="2041614" cy="988091"/>
            </a:xfrm>
            <a:prstGeom prst="rect">
              <a:avLst/>
            </a:prstGeom>
            <a:ln>
              <a:noFill/>
            </a:ln>
          </p:spPr>
          <p:txBody>
            <a:bodyPr wrap="square">
              <a:spAutoFit/>
            </a:bodyPr>
            <a:lstStyle/>
            <a:p>
              <a:pPr algn="ctr">
                <a:lnSpc>
                  <a:spcPts val="2400"/>
                </a:lnSpc>
              </a:pPr>
              <a:r>
                <a:rPr lang="zh-TW" altLang="en-US" sz="1500" b="1" dirty="0">
                  <a:latin typeface="Calibri" panose="020F0502020204030204" pitchFamily="34" charset="0"/>
                  <a:ea typeface="Microsoft JhengHei" panose="020B0604030504040204" pitchFamily="34" charset="-120"/>
                  <a:cs typeface="Calibri" panose="020F0502020204030204" pitchFamily="34" charset="0"/>
                </a:rPr>
                <a:t>一家全球醫療器材大廠的訂單將於</a:t>
              </a:r>
              <a:r>
                <a:rPr lang="en-US" altLang="zh-TW" sz="1500" b="1" dirty="0">
                  <a:latin typeface="Calibri" panose="020F0502020204030204" pitchFamily="34" charset="0"/>
                  <a:ea typeface="Microsoft JhengHei" panose="020B0604030504040204" pitchFamily="34" charset="-120"/>
                  <a:cs typeface="Calibri" panose="020F0502020204030204" pitchFamily="34" charset="0"/>
                </a:rPr>
                <a:t>2022</a:t>
              </a:r>
              <a:r>
                <a:rPr lang="zh-TW" altLang="en-US" sz="1500" b="1" dirty="0">
                  <a:latin typeface="Calibri" panose="020F0502020204030204" pitchFamily="34" charset="0"/>
                  <a:ea typeface="Microsoft JhengHei" panose="020B0604030504040204" pitchFamily="34" charset="-120"/>
                  <a:cs typeface="Calibri" panose="020F0502020204030204" pitchFamily="34" charset="0"/>
                </a:rPr>
                <a:t>年開始大量出貨</a:t>
              </a:r>
            </a:p>
          </p:txBody>
        </p:sp>
        <p:grpSp>
          <p:nvGrpSpPr>
            <p:cNvPr id="42" name="群組 41">
              <a:extLst>
                <a:ext uri="{FF2B5EF4-FFF2-40B4-BE49-F238E27FC236}">
                  <a16:creationId xmlns:a16="http://schemas.microsoft.com/office/drawing/2014/main" id="{66632F32-4C0E-4973-AA83-191B83744D90}"/>
                </a:ext>
              </a:extLst>
            </p:cNvPr>
            <p:cNvGrpSpPr/>
            <p:nvPr/>
          </p:nvGrpSpPr>
          <p:grpSpPr>
            <a:xfrm>
              <a:off x="933280" y="3159479"/>
              <a:ext cx="630641" cy="1196785"/>
              <a:chOff x="1183715" y="3564266"/>
              <a:chExt cx="864000" cy="1697592"/>
            </a:xfrm>
          </p:grpSpPr>
          <p:sp>
            <p:nvSpPr>
              <p:cNvPr id="62" name="橢圓 61">
                <a:extLst>
                  <a:ext uri="{FF2B5EF4-FFF2-40B4-BE49-F238E27FC236}">
                    <a16:creationId xmlns:a16="http://schemas.microsoft.com/office/drawing/2014/main" id="{3681A7AF-AA4C-4AD5-83B3-FC599C007B26}"/>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3" name="橢圓 62">
                <a:extLst>
                  <a:ext uri="{FF2B5EF4-FFF2-40B4-BE49-F238E27FC236}">
                    <a16:creationId xmlns:a16="http://schemas.microsoft.com/office/drawing/2014/main" id="{A6F543C6-DC79-4E2A-9242-788B78B2C70C}"/>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4" name="橢圓 63">
                <a:extLst>
                  <a:ext uri="{FF2B5EF4-FFF2-40B4-BE49-F238E27FC236}">
                    <a16:creationId xmlns:a16="http://schemas.microsoft.com/office/drawing/2014/main" id="{64A0AC84-82FF-423E-BCDB-EB0F6AD75136}"/>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5" name="弧線 46">
                <a:extLst>
                  <a:ext uri="{FF2B5EF4-FFF2-40B4-BE49-F238E27FC236}">
                    <a16:creationId xmlns:a16="http://schemas.microsoft.com/office/drawing/2014/main" id="{D089E009-AF95-4C8B-BFB6-8921A01173F8}"/>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66" name="直線接點 65">
                <a:extLst>
                  <a:ext uri="{FF2B5EF4-FFF2-40B4-BE49-F238E27FC236}">
                    <a16:creationId xmlns:a16="http://schemas.microsoft.com/office/drawing/2014/main" id="{41525C28-9AE6-44AE-85F5-6AF0228C9059}"/>
                  </a:ext>
                </a:extLst>
              </p:cNvPr>
              <p:cNvCxnSpPr>
                <a:cxnSpLocks/>
                <a:stCxn id="63" idx="4"/>
              </p:cNvCxnSpPr>
              <p:nvPr/>
            </p:nvCxnSpPr>
            <p:spPr>
              <a:xfrm>
                <a:off x="1615715" y="4338266"/>
                <a:ext cx="0" cy="901554"/>
              </a:xfrm>
              <a:prstGeom prst="line">
                <a:avLst/>
              </a:prstGeom>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67" name="橢圓 66">
                <a:extLst>
                  <a:ext uri="{FF2B5EF4-FFF2-40B4-BE49-F238E27FC236}">
                    <a16:creationId xmlns:a16="http://schemas.microsoft.com/office/drawing/2014/main" id="{C341EBED-EEFC-4A5E-9900-E1B8029FC77A}"/>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nvGrpSpPr>
            <p:cNvPr id="43" name="群組 42">
              <a:extLst>
                <a:ext uri="{FF2B5EF4-FFF2-40B4-BE49-F238E27FC236}">
                  <a16:creationId xmlns:a16="http://schemas.microsoft.com/office/drawing/2014/main" id="{0A480083-FBE2-4D61-B290-93356AC8C596}"/>
                </a:ext>
              </a:extLst>
            </p:cNvPr>
            <p:cNvGrpSpPr/>
            <p:nvPr/>
          </p:nvGrpSpPr>
          <p:grpSpPr>
            <a:xfrm rot="10800000" flipH="1">
              <a:off x="3128560" y="2565380"/>
              <a:ext cx="630641" cy="1196785"/>
              <a:chOff x="1183715" y="3564266"/>
              <a:chExt cx="864000" cy="1697592"/>
            </a:xfrm>
          </p:grpSpPr>
          <p:sp>
            <p:nvSpPr>
              <p:cNvPr id="56" name="橢圓 55">
                <a:extLst>
                  <a:ext uri="{FF2B5EF4-FFF2-40B4-BE49-F238E27FC236}">
                    <a16:creationId xmlns:a16="http://schemas.microsoft.com/office/drawing/2014/main" id="{0969F8DB-977E-4F12-B307-B5C0CC8C931E}"/>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57" name="橢圓 56">
                <a:extLst>
                  <a:ext uri="{FF2B5EF4-FFF2-40B4-BE49-F238E27FC236}">
                    <a16:creationId xmlns:a16="http://schemas.microsoft.com/office/drawing/2014/main" id="{CCD2D231-F71A-46B6-8042-7C40227B9C19}"/>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8" name="橢圓 57">
                <a:extLst>
                  <a:ext uri="{FF2B5EF4-FFF2-40B4-BE49-F238E27FC236}">
                    <a16:creationId xmlns:a16="http://schemas.microsoft.com/office/drawing/2014/main" id="{CAFC54B9-5D84-4C5F-99C2-5E39481ED06B}"/>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9" name="弧線 61">
                <a:extLst>
                  <a:ext uri="{FF2B5EF4-FFF2-40B4-BE49-F238E27FC236}">
                    <a16:creationId xmlns:a16="http://schemas.microsoft.com/office/drawing/2014/main" id="{3E42BAD3-0077-4783-91DA-53045518251F}"/>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60" name="直線接點 59">
                <a:extLst>
                  <a:ext uri="{FF2B5EF4-FFF2-40B4-BE49-F238E27FC236}">
                    <a16:creationId xmlns:a16="http://schemas.microsoft.com/office/drawing/2014/main" id="{240365F6-F4EB-4E34-8C1C-38477795EF21}"/>
                  </a:ext>
                </a:extLst>
              </p:cNvPr>
              <p:cNvCxnSpPr>
                <a:cxnSpLocks/>
                <a:stCxn id="57" idx="4"/>
              </p:cNvCxnSpPr>
              <p:nvPr/>
            </p:nvCxnSpPr>
            <p:spPr>
              <a:xfrm>
                <a:off x="1615715" y="4338266"/>
                <a:ext cx="0" cy="901554"/>
              </a:xfrm>
              <a:prstGeom prst="line">
                <a:avLst/>
              </a:prstGeom>
              <a:solidFill>
                <a:schemeClr val="bg1"/>
              </a:solidFill>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61" name="橢圓 60">
                <a:extLst>
                  <a:ext uri="{FF2B5EF4-FFF2-40B4-BE49-F238E27FC236}">
                    <a16:creationId xmlns:a16="http://schemas.microsoft.com/office/drawing/2014/main" id="{FE38AB13-117B-412A-9AD5-7DC25D89B0B0}"/>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sp>
        <p:nvSpPr>
          <p:cNvPr id="44" name="TextBox 48">
            <a:extLst>
              <a:ext uri="{FF2B5EF4-FFF2-40B4-BE49-F238E27FC236}">
                <a16:creationId xmlns:a16="http://schemas.microsoft.com/office/drawing/2014/main" id="{628AE9E9-AF6E-A741-A42E-1612543C32BA}"/>
              </a:ext>
            </a:extLst>
          </p:cNvPr>
          <p:cNvSpPr txBox="1">
            <a:spLocks noChangeArrowheads="1"/>
          </p:cNvSpPr>
          <p:nvPr/>
        </p:nvSpPr>
        <p:spPr bwMode="auto">
          <a:xfrm>
            <a:off x="5574831" y="6192215"/>
            <a:ext cx="3201988" cy="58420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None/>
              <a:defRPr/>
            </a:pPr>
            <a:r>
              <a:rPr lang="en-US" altLang="zh-TW" sz="1600" b="1" dirty="0">
                <a:ea typeface="Microsoft JhengHei" panose="020B0604030504040204" pitchFamily="34" charset="-120"/>
                <a:cs typeface="Calibri" panose="020F0502020204030204" pitchFamily="34" charset="0"/>
              </a:rPr>
              <a:t>7”~10.1”</a:t>
            </a:r>
          </a:p>
          <a:p>
            <a:pPr algn="ctr">
              <a:spcBef>
                <a:spcPct val="0"/>
              </a:spcBef>
              <a:buNone/>
              <a:defRPr/>
            </a:pPr>
            <a:r>
              <a:rPr lang="zh-TW" altLang="en-US" sz="1600" b="1" dirty="0">
                <a:ea typeface="Microsoft JhengHei" panose="020B0604030504040204" pitchFamily="34" charset="-120"/>
                <a:cs typeface="Calibri" panose="020F0502020204030204" pitchFamily="34" charset="0"/>
              </a:rPr>
              <a:t>車載電腦系列</a:t>
            </a:r>
            <a:endParaRPr lang="en-US" altLang="zh-TW" sz="1600" b="1" dirty="0">
              <a:ea typeface="Microsoft JhengHei" panose="020B0604030504040204" pitchFamily="34" charset="-120"/>
              <a:cs typeface="Calibri" panose="020F0502020204030204" pitchFamily="34" charset="0"/>
            </a:endParaRPr>
          </a:p>
        </p:txBody>
      </p:sp>
      <p:sp>
        <p:nvSpPr>
          <p:cNvPr id="45" name="TextBox 44">
            <a:extLst>
              <a:ext uri="{FF2B5EF4-FFF2-40B4-BE49-F238E27FC236}">
                <a16:creationId xmlns:a16="http://schemas.microsoft.com/office/drawing/2014/main" id="{03EE3078-D49C-9E40-BD7B-A6589BD128D0}"/>
              </a:ext>
            </a:extLst>
          </p:cNvPr>
          <p:cNvSpPr txBox="1">
            <a:spLocks noChangeArrowheads="1"/>
          </p:cNvSpPr>
          <p:nvPr/>
        </p:nvSpPr>
        <p:spPr bwMode="auto">
          <a:xfrm>
            <a:off x="9046747" y="6168413"/>
            <a:ext cx="2844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kumimoji="0" lang="en-US" altLang="zh-TW" sz="1600" b="1" dirty="0"/>
              <a:t>4.3”~13.3”</a:t>
            </a:r>
          </a:p>
          <a:p>
            <a:pPr algn="ctr" eaLnBrk="1" hangingPunct="1">
              <a:spcBef>
                <a:spcPct val="0"/>
              </a:spcBef>
              <a:buFontTx/>
              <a:buNone/>
            </a:pPr>
            <a:r>
              <a:rPr lang="zh-CN" altLang="en-US" sz="1600" b="1" dirty="0">
                <a:latin typeface="Microsoft JhengHei" panose="020B0604030504040204" pitchFamily="34" charset="-120"/>
                <a:ea typeface="Microsoft JhengHei" panose="020B0604030504040204" pitchFamily="34" charset="-120"/>
              </a:rPr>
              <a:t>醫療認證強固</a:t>
            </a:r>
            <a:r>
              <a:rPr lang="zh-TW" altLang="en-US" sz="1600" b="1" dirty="0">
                <a:latin typeface="Microsoft JhengHei" panose="020B0604030504040204" pitchFamily="34" charset="-120"/>
                <a:ea typeface="Microsoft JhengHei" panose="020B0604030504040204" pitchFamily="34" charset="-120"/>
              </a:rPr>
              <a:t>型</a:t>
            </a:r>
            <a:r>
              <a:rPr lang="zh-CN" altLang="en-US" sz="1600" b="1" dirty="0">
                <a:latin typeface="Microsoft JhengHei" panose="020B0604030504040204" pitchFamily="34" charset="-120"/>
                <a:ea typeface="Microsoft JhengHei" panose="020B0604030504040204" pitchFamily="34" charset="-120"/>
              </a:rPr>
              <a:t>平板系列</a:t>
            </a:r>
            <a:endParaRPr kumimoji="0" lang="en-US" altLang="zh-TW" sz="16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03751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TW" altLang="en-US" sz="3200" b="1" dirty="0">
                <a:latin typeface="Calibri" panose="020F0502020204030204" pitchFamily="34" charset="0"/>
                <a:ea typeface="微軟正黑體" panose="020B0604030504040204" pitchFamily="34" charset="-120"/>
                <a:cs typeface="Calibri" panose="020F0502020204030204" pitchFamily="34" charset="0"/>
              </a:rPr>
              <a:t>對於長期營收成長與穩健獲利表現深具信心</a:t>
            </a: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15</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id="{9D220F18-919C-AF45-8567-0BB17080612D}"/>
              </a:ext>
            </a:extLst>
          </p:cNvPr>
          <p:cNvSpPr txBox="1"/>
          <p:nvPr/>
        </p:nvSpPr>
        <p:spPr>
          <a:xfrm>
            <a:off x="23446" y="1167373"/>
            <a:ext cx="11916000" cy="5566155"/>
          </a:xfrm>
          <a:prstGeom prst="rect">
            <a:avLst/>
          </a:prstGeom>
          <a:noFill/>
        </p:spPr>
        <p:txBody>
          <a:bodyPr wrap="square" rtlCol="0">
            <a:noAutofit/>
          </a:bodyPr>
          <a:lstStyle/>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a:t>
            </a:r>
            <a:r>
              <a:rPr lang="zh-CN" altLang="en-US" sz="2400" b="1" dirty="0">
                <a:latin typeface="Calibri" panose="020F0502020204030204" pitchFamily="34" charset="0"/>
                <a:ea typeface="Microsoft JhengHei" panose="020B0604030504040204" pitchFamily="34" charset="-120"/>
                <a:cs typeface="Calibri" panose="020F0502020204030204" pitchFamily="34" charset="0"/>
              </a:rPr>
              <a:t>營收成長</a:t>
            </a:r>
            <a:endParaRPr lang="en-US" altLang="zh-CN" sz="2400" b="1"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CN" b="1" dirty="0">
                <a:latin typeface="Calibri" panose="020F0502020204030204" pitchFamily="34" charset="0"/>
                <a:ea typeface="Microsoft JhengHei" panose="020B0604030504040204" pitchFamily="34" charset="-120"/>
                <a:cs typeface="Calibri" panose="020F0502020204030204" pitchFamily="34" charset="0"/>
              </a:rPr>
              <a:t>2023</a:t>
            </a:r>
            <a:r>
              <a:rPr lang="zh-CN" altLang="en-US" b="1" dirty="0">
                <a:latin typeface="Calibri" panose="020F0502020204030204" pitchFamily="34" charset="0"/>
                <a:ea typeface="Microsoft JhengHei" panose="020B0604030504040204" pitchFamily="34" charset="-120"/>
                <a:cs typeface="Calibri" panose="020F0502020204030204" pitchFamily="34" charset="0"/>
              </a:rPr>
              <a:t>年：</a:t>
            </a:r>
            <a:r>
              <a:rPr lang="zh-TW" altLang="zh-TW" sz="1800" dirty="0">
                <a:solidFill>
                  <a:srgbClr val="222222"/>
                </a:solidFill>
                <a:effectLst/>
                <a:latin typeface="Calibri" panose="020F0502020204030204" pitchFamily="34" charset="0"/>
                <a:ea typeface="微軟正黑體" panose="020B0604030504040204" pitchFamily="34" charset="-120"/>
              </a:rPr>
              <a:t>在車檢、物聯網、倉儲物流訂單持續挹注下，目標全年營收維持</a:t>
            </a:r>
            <a:r>
              <a:rPr lang="zh-TW"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穩定</a:t>
            </a:r>
            <a:r>
              <a:rPr lang="zh-TW"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成長</a:t>
            </a:r>
            <a:r>
              <a:rPr lang="zh-TW" altLang="zh-TW" sz="1800" dirty="0">
                <a:solidFill>
                  <a:srgbClr val="222222"/>
                </a:solidFill>
                <a:effectLst/>
                <a:latin typeface="Calibri" panose="020F0502020204030204" pitchFamily="34" charset="0"/>
                <a:ea typeface="微軟正黑體" panose="020B0604030504040204" pitchFamily="34" charset="-120"/>
              </a:rPr>
              <a:t>目標不變，成長動能持續強勁。</a:t>
            </a:r>
            <a:endParaRPr lang="en-US" altLang="zh-CN"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CN" b="1" dirty="0">
                <a:latin typeface="Calibri" panose="020F0502020204030204" pitchFamily="34" charset="0"/>
                <a:ea typeface="Microsoft JhengHei" panose="020B0604030504040204" pitchFamily="34" charset="-120"/>
                <a:cs typeface="Calibri" panose="020F0502020204030204" pitchFamily="34" charset="0"/>
              </a:rPr>
              <a:t>2023</a:t>
            </a:r>
            <a:r>
              <a:rPr lang="zh-CN" altLang="en-US" b="1" dirty="0">
                <a:latin typeface="Calibri" panose="020F0502020204030204" pitchFamily="34" charset="0"/>
                <a:ea typeface="Microsoft JhengHei" panose="020B0604030504040204" pitchFamily="34" charset="-120"/>
                <a:cs typeface="Calibri" panose="020F0502020204030204" pitchFamily="34" charset="0"/>
              </a:rPr>
              <a:t>至</a:t>
            </a:r>
            <a:r>
              <a:rPr lang="en-US" altLang="zh-CN" b="1" dirty="0">
                <a:latin typeface="Calibri" panose="020F0502020204030204" pitchFamily="34" charset="0"/>
                <a:ea typeface="Microsoft JhengHei" panose="020B0604030504040204" pitchFamily="34" charset="-120"/>
                <a:cs typeface="Calibri" panose="020F0502020204030204" pitchFamily="34" charset="0"/>
              </a:rPr>
              <a:t>2025</a:t>
            </a:r>
            <a:r>
              <a:rPr lang="zh-CN" altLang="en-US" b="1" dirty="0">
                <a:latin typeface="Calibri" panose="020F0502020204030204" pitchFamily="34" charset="0"/>
                <a:ea typeface="Microsoft JhengHei" panose="020B0604030504040204" pitchFamily="34" charset="-120"/>
                <a:cs typeface="Calibri" panose="020F0502020204030204" pitchFamily="34" charset="0"/>
              </a:rPr>
              <a:t>年：</a:t>
            </a:r>
            <a:r>
              <a:rPr lang="zh-TW" altLang="zh-TW" sz="1800" dirty="0">
                <a:solidFill>
                  <a:srgbClr val="222222"/>
                </a:solidFill>
                <a:effectLst/>
                <a:latin typeface="Calibri" panose="020F0502020204030204" pitchFamily="34" charset="0"/>
                <a:ea typeface="微軟正黑體" panose="020B0604030504040204" pitchFamily="34" charset="-120"/>
              </a:rPr>
              <a:t>受惠企業行動化的趨勢，加上市占率不斷提升，目標至</a:t>
            </a:r>
            <a:r>
              <a:rPr lang="en-US" altLang="zh-TW" sz="1800" dirty="0">
                <a:solidFill>
                  <a:srgbClr val="222222"/>
                </a:solidFill>
                <a:effectLst/>
                <a:latin typeface="Arial" panose="020B0604020202020204" pitchFamily="34" charset="0"/>
                <a:ea typeface="新細明體" panose="02020500000000000000" pitchFamily="18" charset="-120"/>
              </a:rPr>
              <a:t>2025</a:t>
            </a:r>
            <a:r>
              <a:rPr lang="zh-TW" altLang="zh-TW" sz="1800" dirty="0">
                <a:solidFill>
                  <a:srgbClr val="222222"/>
                </a:solidFill>
                <a:effectLst/>
                <a:latin typeface="Calibri" panose="020F0502020204030204" pitchFamily="34" charset="0"/>
                <a:ea typeface="微軟正黑體" panose="020B0604030504040204" pitchFamily="34" charset="-120"/>
              </a:rPr>
              <a:t>年，每年營收皆維持</a:t>
            </a:r>
            <a:r>
              <a:rPr lang="zh-TW"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穩定成長</a:t>
            </a:r>
            <a:r>
              <a:rPr lang="zh-TW" altLang="zh-TW" sz="1800" dirty="0">
                <a:solidFill>
                  <a:srgbClr val="222222"/>
                </a:solidFill>
                <a:effectLst/>
                <a:latin typeface="Calibri" panose="020F0502020204030204" pitchFamily="34" charset="0"/>
                <a:ea typeface="微軟正黑體" panose="020B0604030504040204" pitchFamily="34" charset="-120"/>
              </a:rPr>
              <a:t>。</a:t>
            </a:r>
            <a:endParaRPr lang="zh-TW" altLang="zh-TW" sz="1800" dirty="0">
              <a:effectLst/>
              <a:latin typeface="Calibri" panose="020F0502020204030204" pitchFamily="34" charset="0"/>
              <a:ea typeface="新細明體" panose="02020500000000000000" pitchFamily="18" charset="-120"/>
            </a:endParaRPr>
          </a:p>
          <a:p>
            <a:pPr marL="285750" indent="-285750" algn="just">
              <a:lnSpc>
                <a:spcPct val="150000"/>
              </a:lnSpc>
              <a:spcAft>
                <a:spcPts val="600"/>
              </a:spcAft>
              <a:buFont typeface="Wingdings" pitchFamily="2" charset="2"/>
              <a:buChar char="§"/>
            </a:pPr>
            <a:endParaRPr lang="en-US" altLang="zh-CN" dirty="0">
              <a:latin typeface="Calibri" panose="020F0502020204030204" pitchFamily="34" charset="0"/>
              <a:ea typeface="Microsoft JhengHei" panose="020B0604030504040204" pitchFamily="34" charset="-120"/>
              <a:cs typeface="Calibri" panose="020F0502020204030204" pitchFamily="34" charset="0"/>
            </a:endParaRPr>
          </a:p>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a:t>
            </a:r>
            <a:r>
              <a:rPr lang="zh-CN" altLang="en-US" sz="2400" b="1" dirty="0">
                <a:latin typeface="Calibri" panose="020F0502020204030204" pitchFamily="34" charset="0"/>
                <a:ea typeface="Microsoft JhengHei" panose="020B0604030504040204" pitchFamily="34" charset="-120"/>
                <a:cs typeface="Calibri" panose="020F0502020204030204" pitchFamily="34" charset="0"/>
              </a:rPr>
              <a:t>獲利表現</a:t>
            </a:r>
            <a:endParaRPr lang="en-US" altLang="zh-CN" sz="2400" b="1"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TW" b="1" dirty="0">
                <a:latin typeface="Calibri" panose="020F0502020204030204" pitchFamily="34" charset="0"/>
                <a:ea typeface="Microsoft JhengHei" panose="020B0604030504040204" pitchFamily="34" charset="-120"/>
                <a:cs typeface="Calibri" panose="020F0502020204030204" pitchFamily="34" charset="0"/>
              </a:rPr>
              <a:t>2023</a:t>
            </a:r>
            <a:r>
              <a:rPr lang="zh-CN" altLang="en-US" b="1" dirty="0">
                <a:latin typeface="Calibri" panose="020F0502020204030204" pitchFamily="34" charset="0"/>
                <a:ea typeface="Microsoft JhengHei" panose="020B0604030504040204" pitchFamily="34" charset="-120"/>
                <a:cs typeface="Calibri" panose="020F0502020204030204" pitchFamily="34" charset="0"/>
              </a:rPr>
              <a:t>年</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r>
              <a:rPr lang="zh-TW" altLang="en-US" dirty="0">
                <a:latin typeface="Calibri" panose="020F0502020204030204" pitchFamily="34" charset="0"/>
                <a:ea typeface="Microsoft JhengHei" panose="020B0604030504040204" pitchFamily="34" charset="-120"/>
                <a:cs typeface="Calibri" panose="020F0502020204030204" pitchFamily="34" charset="0"/>
              </a:rPr>
              <a:t>目標毛利率將</a:t>
            </a:r>
            <a:r>
              <a:rPr lang="zh-TW"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維持</a:t>
            </a:r>
            <a:r>
              <a:rPr lang="en-US"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2022</a:t>
            </a:r>
            <a:r>
              <a:rPr lang="zh-TW"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年全年水準</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r>
              <a:rPr lang="zh-TW" altLang="en-US" dirty="0">
                <a:latin typeface="Calibri" panose="020F0502020204030204" pitchFamily="34" charset="0"/>
                <a:ea typeface="Microsoft JhengHei" panose="020B0604030504040204" pitchFamily="34" charset="-120"/>
                <a:cs typeface="Calibri" panose="020F0502020204030204" pitchFamily="34" charset="0"/>
              </a:rPr>
              <a:t>考量</a:t>
            </a:r>
            <a:r>
              <a:rPr lang="zh-CN" altLang="en-US" dirty="0">
                <a:latin typeface="Calibri" panose="020F0502020204030204" pitchFamily="34" charset="0"/>
                <a:ea typeface="Microsoft JhengHei" panose="020B0604030504040204" pitchFamily="34" charset="-120"/>
                <a:cs typeface="Calibri" panose="020F0502020204030204" pitchFamily="34" charset="0"/>
              </a:rPr>
              <a:t>因素</a:t>
            </a:r>
            <a:r>
              <a:rPr lang="zh-TW" altLang="en-US" dirty="0">
                <a:latin typeface="Calibri" panose="020F0502020204030204" pitchFamily="34" charset="0"/>
                <a:ea typeface="Microsoft JhengHei" panose="020B0604030504040204" pitchFamily="34" charset="-120"/>
                <a:cs typeface="Calibri" panose="020F0502020204030204" pitchFamily="34" charset="0"/>
              </a:rPr>
              <a:t>含</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b="1" dirty="0">
              <a:latin typeface="Calibri" panose="020F0502020204030204" pitchFamily="34" charset="0"/>
              <a:ea typeface="Microsoft JhengHei" panose="020B0604030504040204" pitchFamily="34" charset="-120"/>
              <a:cs typeface="Calibri" panose="020F0502020204030204" pitchFamily="34" charset="0"/>
            </a:endParaRPr>
          </a:p>
          <a:p>
            <a:pPr marL="742950" lvl="1" indent="-285750" algn="just">
              <a:lnSpc>
                <a:spcPct val="150000"/>
              </a:lnSpc>
              <a:spcAft>
                <a:spcPts val="600"/>
              </a:spcAft>
              <a:buFont typeface="Wingdings" pitchFamily="2" charset="2"/>
              <a:buChar char="§"/>
            </a:pPr>
            <a:r>
              <a:rPr lang="zh-TW" altLang="zh-TW" dirty="0">
                <a:latin typeface="Microsoft JhengHei" panose="020B0604030504040204" pitchFamily="34" charset="-120"/>
                <a:ea typeface="Microsoft JhengHei" panose="020B0604030504040204" pitchFamily="34" charset="-120"/>
              </a:rPr>
              <a:t>終端市場受通膨、俄烏戰爭衝擊影響，市場復甦未明</a:t>
            </a:r>
          </a:p>
          <a:p>
            <a:pPr marL="742950" lvl="1" indent="-285750" algn="just">
              <a:lnSpc>
                <a:spcPct val="150000"/>
              </a:lnSpc>
              <a:spcAft>
                <a:spcPts val="600"/>
              </a:spcAft>
              <a:buFont typeface="Wingdings" pitchFamily="2" charset="2"/>
              <a:buChar char="§"/>
            </a:pPr>
            <a:r>
              <a:rPr lang="zh-TW" altLang="zh-TW" dirty="0">
                <a:latin typeface="Microsoft JhengHei" panose="020B0604030504040204" pitchFamily="34" charset="-120"/>
                <a:ea typeface="Microsoft JhengHei" panose="020B0604030504040204" pitchFamily="34" charset="-120"/>
              </a:rPr>
              <a:t>強固型電腦為今年成長重心，有助毛利率上升</a:t>
            </a:r>
          </a:p>
          <a:p>
            <a:pPr marL="742950" lvl="1" indent="-285750" algn="just">
              <a:lnSpc>
                <a:spcPct val="150000"/>
              </a:lnSpc>
              <a:spcAft>
                <a:spcPts val="600"/>
              </a:spcAft>
              <a:buFont typeface="Wingdings" pitchFamily="2" charset="2"/>
              <a:buChar char="§"/>
            </a:pPr>
            <a:r>
              <a:rPr lang="zh-TW" altLang="zh-TW" dirty="0">
                <a:latin typeface="Microsoft JhengHei" panose="020B0604030504040204" pitchFamily="34" charset="-120"/>
                <a:ea typeface="Microsoft JhengHei" panose="020B0604030504040204" pitchFamily="34" charset="-120"/>
              </a:rPr>
              <a:t>俄烏戰爭爆發後，下半年美國政府基建及國防預算加速執行</a:t>
            </a:r>
          </a:p>
          <a:p>
            <a:pPr marL="742950" lvl="1" indent="-285750" algn="just">
              <a:lnSpc>
                <a:spcPct val="150000"/>
              </a:lnSpc>
              <a:spcAft>
                <a:spcPts val="600"/>
              </a:spcAft>
              <a:buFont typeface="Wingdings" pitchFamily="2" charset="2"/>
              <a:buChar char="§"/>
            </a:pPr>
            <a:endParaRPr lang="en-US" altLang="zh-TW" dirty="0">
              <a:latin typeface="Microsoft JhengHei" panose="020B0604030504040204" pitchFamily="34" charset="-120"/>
              <a:ea typeface="Microsoft JhengHei" panose="020B0604030504040204" pitchFamily="34" charset="-120"/>
            </a:endParaRPr>
          </a:p>
          <a:p>
            <a:pPr algn="just">
              <a:lnSpc>
                <a:spcPct val="150000"/>
              </a:lnSpc>
              <a:spcAft>
                <a:spcPts val="600"/>
              </a:spcAft>
            </a:pPr>
            <a:endParaRPr lang="en-US" altLang="zh-CN"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6" name="矩形 16">
            <a:extLst>
              <a:ext uri="{FF2B5EF4-FFF2-40B4-BE49-F238E27FC236}">
                <a16:creationId xmlns:a16="http://schemas.microsoft.com/office/drawing/2014/main" id="{34B0603B-B792-CF43-AC3C-284A1EB9AC1B}"/>
              </a:ext>
            </a:extLst>
          </p:cNvPr>
          <p:cNvSpPr/>
          <p:nvPr/>
        </p:nvSpPr>
        <p:spPr>
          <a:xfrm>
            <a:off x="0" y="12644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 name="矩形 16">
            <a:extLst>
              <a:ext uri="{FF2B5EF4-FFF2-40B4-BE49-F238E27FC236}">
                <a16:creationId xmlns:a16="http://schemas.microsoft.com/office/drawing/2014/main" id="{41C51DEE-9840-7B44-B25C-CD9C66657314}"/>
              </a:ext>
            </a:extLst>
          </p:cNvPr>
          <p:cNvSpPr/>
          <p:nvPr/>
        </p:nvSpPr>
        <p:spPr>
          <a:xfrm>
            <a:off x="0" y="3392121"/>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186753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1A58FD7-5AAD-4808-BFDE-E7F5DC84725C}"/>
              </a:ext>
            </a:extLst>
          </p:cNvPr>
          <p:cNvSpPr>
            <a:spLocks noGrp="1"/>
          </p:cNvSpPr>
          <p:nvPr>
            <p:ph idx="1"/>
          </p:nvPr>
        </p:nvSpPr>
        <p:spPr>
          <a:xfrm>
            <a:off x="273645" y="1195594"/>
            <a:ext cx="11301984" cy="4351338"/>
          </a:xfrm>
        </p:spPr>
        <p:txBody>
          <a:bodyPr>
            <a:normAutofit/>
          </a:bodyPr>
          <a:lstStyle/>
          <a:p>
            <a:pPr marL="0" indent="0" algn="just">
              <a:buNone/>
            </a:pPr>
            <a:r>
              <a:rPr lang="en-US" sz="1800" dirty="0"/>
              <a:t>The following presentation contains projections and statements related to future business performance developments involving Winmate Inc. that may be seen as forward-looking statements. Actual events and results may differ materially from what is projected in the forward-looking statements and are subject to several risks and uncertainties what are beyond </a:t>
            </a:r>
            <a:r>
              <a:rPr lang="en-US" sz="1800" dirty="0" err="1"/>
              <a:t>Winmate's</a:t>
            </a:r>
            <a:r>
              <a:rPr lang="en-US" sz="1800" dirty="0"/>
              <a:t> control. </a:t>
            </a:r>
          </a:p>
          <a:p>
            <a:pPr marL="0" indent="0" algn="just">
              <a:buNone/>
            </a:pPr>
            <a:r>
              <a:rPr lang="en-US" sz="1800" dirty="0"/>
              <a:t>The forward-looking statements in this report reflect the views of Winmate as of the date they are made. Winmate Inc. does not intend, nor are obligated to revise or update these forward-looking statements in light of new events or information.</a:t>
            </a:r>
          </a:p>
          <a:p>
            <a:pPr marL="0" indent="0" algn="just">
              <a:buNone/>
            </a:pPr>
            <a:endParaRPr lang="en-US" sz="1200" dirty="0"/>
          </a:p>
        </p:txBody>
      </p:sp>
      <p:cxnSp>
        <p:nvCxnSpPr>
          <p:cNvPr id="9" name="直線接點 8">
            <a:extLst>
              <a:ext uri="{FF2B5EF4-FFF2-40B4-BE49-F238E27FC236}">
                <a16:creationId xmlns:a16="http://schemas.microsoft.com/office/drawing/2014/main" id="{46B0BE63-656E-894D-96FE-AF50A767729C}"/>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0" name="標題 1">
            <a:extLst>
              <a:ext uri="{FF2B5EF4-FFF2-40B4-BE49-F238E27FC236}">
                <a16:creationId xmlns:a16="http://schemas.microsoft.com/office/drawing/2014/main" id="{F09ADAE3-309F-6145-B593-5FF22019591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免責聲明</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id="{A903D5F0-C785-48C3-BB49-E87DBFE038A3}"/>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50146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26AF6A8F-FFA3-1544-B0E5-44091CAF4CB0}"/>
              </a:ext>
            </a:extLst>
          </p:cNvPr>
          <p:cNvPicPr>
            <a:picLocks noChangeAspect="1"/>
          </p:cNvPicPr>
          <p:nvPr/>
        </p:nvPicPr>
        <p:blipFill>
          <a:blip r:embed="rId3"/>
          <a:stretch>
            <a:fillRect/>
          </a:stretch>
        </p:blipFill>
        <p:spPr>
          <a:xfrm>
            <a:off x="0" y="0"/>
            <a:ext cx="12241951" cy="4095756"/>
          </a:xfrm>
          <a:prstGeom prst="rect">
            <a:avLst/>
          </a:prstGeom>
        </p:spPr>
      </p:pic>
      <p:sp>
        <p:nvSpPr>
          <p:cNvPr id="2" name="矩形 1">
            <a:extLst>
              <a:ext uri="{FF2B5EF4-FFF2-40B4-BE49-F238E27FC236}">
                <a16:creationId xmlns:a16="http://schemas.microsoft.com/office/drawing/2014/main" id="{F01E4314-4768-1B41-AE86-7221B4669D9E}"/>
              </a:ext>
            </a:extLst>
          </p:cNvPr>
          <p:cNvSpPr/>
          <p:nvPr/>
        </p:nvSpPr>
        <p:spPr>
          <a:xfrm>
            <a:off x="12487" y="-6652"/>
            <a:ext cx="12229464" cy="6864652"/>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9" name="矩形 18">
            <a:extLst>
              <a:ext uri="{FF2B5EF4-FFF2-40B4-BE49-F238E27FC236}">
                <a16:creationId xmlns:a16="http://schemas.microsoft.com/office/drawing/2014/main" id="{4F952F9A-7329-9A44-A7E6-0E2B0710DAA8}"/>
              </a:ext>
            </a:extLst>
          </p:cNvPr>
          <p:cNvSpPr/>
          <p:nvPr/>
        </p:nvSpPr>
        <p:spPr>
          <a:xfrm>
            <a:off x="12486" y="4818443"/>
            <a:ext cx="3011513" cy="2039556"/>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24" name="矩形 18">
            <a:extLst>
              <a:ext uri="{FF2B5EF4-FFF2-40B4-BE49-F238E27FC236}">
                <a16:creationId xmlns:a16="http://schemas.microsoft.com/office/drawing/2014/main" id="{4B9D917C-2CBA-4D43-99BC-15FD47786CA2}"/>
              </a:ext>
            </a:extLst>
          </p:cNvPr>
          <p:cNvSpPr/>
          <p:nvPr/>
        </p:nvSpPr>
        <p:spPr>
          <a:xfrm>
            <a:off x="3067197" y="4818443"/>
            <a:ext cx="2980605" cy="203081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25" name="矩形 18">
            <a:extLst>
              <a:ext uri="{FF2B5EF4-FFF2-40B4-BE49-F238E27FC236}">
                <a16:creationId xmlns:a16="http://schemas.microsoft.com/office/drawing/2014/main" id="{774F5087-4A37-AE4B-96DC-97EE2F6E9B1F}"/>
              </a:ext>
            </a:extLst>
          </p:cNvPr>
          <p:cNvSpPr/>
          <p:nvPr/>
        </p:nvSpPr>
        <p:spPr>
          <a:xfrm>
            <a:off x="9216297" y="4818442"/>
            <a:ext cx="3025654" cy="2027443"/>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26" name="矩形 18">
            <a:extLst>
              <a:ext uri="{FF2B5EF4-FFF2-40B4-BE49-F238E27FC236}">
                <a16:creationId xmlns:a16="http://schemas.microsoft.com/office/drawing/2014/main" id="{4E1092D0-4446-2D45-8446-C838E6CB56C0}"/>
              </a:ext>
            </a:extLst>
          </p:cNvPr>
          <p:cNvSpPr/>
          <p:nvPr/>
        </p:nvSpPr>
        <p:spPr>
          <a:xfrm>
            <a:off x="6105670" y="4818443"/>
            <a:ext cx="3073166" cy="2039556"/>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 name="內容版面配置區 2">
            <a:extLst>
              <a:ext uri="{FF2B5EF4-FFF2-40B4-BE49-F238E27FC236}">
                <a16:creationId xmlns:a16="http://schemas.microsoft.com/office/drawing/2014/main" id="{B15BC947-A16C-4061-A94F-EE6D354F05DF}"/>
              </a:ext>
            </a:extLst>
          </p:cNvPr>
          <p:cNvSpPr>
            <a:spLocks noGrp="1"/>
          </p:cNvSpPr>
          <p:nvPr>
            <p:ph idx="1"/>
          </p:nvPr>
        </p:nvSpPr>
        <p:spPr>
          <a:xfrm>
            <a:off x="3179660" y="1799300"/>
            <a:ext cx="5882629" cy="2303108"/>
          </a:xfrm>
          <a:noFill/>
          <a:ln w="38100">
            <a:noFill/>
          </a:ln>
        </p:spPr>
        <p:txBody>
          <a:bodyPr>
            <a:normAutofit/>
          </a:bodyPr>
          <a:lstStyle/>
          <a:p>
            <a:pPr marL="0" indent="0" algn="ctr">
              <a:lnSpc>
                <a:spcPts val="3660"/>
              </a:lnSpc>
              <a:spcBef>
                <a:spcPts val="0"/>
              </a:spcBef>
              <a:spcAft>
                <a:spcPts val="600"/>
              </a:spcAft>
              <a:buNone/>
            </a:pPr>
            <a:r>
              <a:rPr lang="zh-TW" altLang="en-US" b="1" dirty="0">
                <a:solidFill>
                  <a:schemeClr val="bg1"/>
                </a:solidFill>
                <a:latin typeface="微軟正黑體" panose="020B0604030504040204" pitchFamily="34" charset="-120"/>
                <a:ea typeface="微軟正黑體" panose="020B0604030504040204" pitchFamily="34" charset="-120"/>
              </a:rPr>
              <a:t>融程電訊</a:t>
            </a:r>
            <a:r>
              <a:rPr lang="en-US" b="1" dirty="0">
                <a:solidFill>
                  <a:schemeClr val="bg1"/>
                </a:solidFill>
                <a:latin typeface="微軟正黑體" panose="020B0604030504040204" pitchFamily="34" charset="-120"/>
                <a:ea typeface="微軟正黑體" panose="020B0604030504040204" pitchFamily="34" charset="-120"/>
              </a:rPr>
              <a:t> </a:t>
            </a:r>
            <a:r>
              <a:rPr lang="en-US" b="1" dirty="0">
                <a:solidFill>
                  <a:schemeClr val="bg1"/>
                </a:solidFill>
              </a:rPr>
              <a:t>(3416 TT)</a:t>
            </a:r>
            <a:endParaRPr lang="en-US" dirty="0">
              <a:solidFill>
                <a:schemeClr val="bg1"/>
              </a:solidFill>
            </a:endParaRPr>
          </a:p>
          <a:p>
            <a:pPr marL="0" indent="0" algn="ctr">
              <a:lnSpc>
                <a:spcPts val="3660"/>
              </a:lnSpc>
              <a:spcBef>
                <a:spcPts val="0"/>
              </a:spcBef>
              <a:spcAft>
                <a:spcPts val="600"/>
              </a:spcAft>
              <a:buNone/>
            </a:pPr>
            <a:r>
              <a:rPr lang="zh-TW" altLang="en-US" sz="2000" b="1" dirty="0">
                <a:solidFill>
                  <a:schemeClr val="bg1"/>
                </a:solidFill>
                <a:latin typeface="微軟正黑體" panose="020B0604030504040204" pitchFamily="34" charset="-120"/>
                <a:ea typeface="微軟正黑體" panose="020B0604030504040204" pitchFamily="34" charset="-120"/>
              </a:rPr>
              <a:t>融程是強固型平板電腦及手持式裝置的領航者</a:t>
            </a:r>
            <a:endParaRPr lang="en-US" sz="2000" b="1" dirty="0">
              <a:solidFill>
                <a:schemeClr val="bg1"/>
              </a:solidFill>
              <a:latin typeface="微軟正黑體" panose="020B0604030504040204" pitchFamily="34" charset="-120"/>
              <a:ea typeface="微軟正黑體" panose="020B0604030504040204" pitchFamily="34" charset="-120"/>
            </a:endParaRPr>
          </a:p>
          <a:p>
            <a:pPr marL="0" indent="0" algn="ctr">
              <a:lnSpc>
                <a:spcPts val="3660"/>
              </a:lnSpc>
              <a:spcBef>
                <a:spcPts val="0"/>
              </a:spcBef>
              <a:spcAft>
                <a:spcPts val="600"/>
              </a:spcAft>
              <a:buNone/>
            </a:pPr>
            <a:r>
              <a:rPr lang="zh-CN" altLang="en-US" sz="2000" b="1" dirty="0">
                <a:solidFill>
                  <a:schemeClr val="bg1"/>
                </a:solidFill>
                <a:latin typeface="微軟正黑體" panose="020B0604030504040204" pitchFamily="34" charset="-120"/>
                <a:ea typeface="微軟正黑體" panose="020B0604030504040204" pitchFamily="34" charset="-120"/>
              </a:rPr>
              <a:t>面對不同產業對於使用環境</a:t>
            </a:r>
            <a:r>
              <a:rPr lang="zh-TW" altLang="en-US" sz="2000" b="1" dirty="0">
                <a:solidFill>
                  <a:schemeClr val="bg1"/>
                </a:solidFill>
                <a:latin typeface="微軟正黑體" panose="020B0604030504040204" pitchFamily="34" charset="-120"/>
                <a:ea typeface="微軟正黑體" panose="020B0604030504040204" pitchFamily="34" charset="-120"/>
              </a:rPr>
              <a:t>或者顯控介面的需求，為客戶打造客製化的強固型產品解決方案</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marL="0" indent="0" algn="ctr">
              <a:lnSpc>
                <a:spcPts val="3660"/>
              </a:lnSpc>
              <a:spcBef>
                <a:spcPts val="0"/>
              </a:spcBef>
              <a:spcAft>
                <a:spcPts val="600"/>
              </a:spcAft>
              <a:buNone/>
            </a:pPr>
            <a:endParaRPr lang="en-US" sz="2000" b="1" dirty="0">
              <a:solidFill>
                <a:schemeClr val="bg1"/>
              </a:solidFill>
              <a:latin typeface="微軟正黑體" panose="020B0604030504040204" pitchFamily="34" charset="-120"/>
              <a:ea typeface="微軟正黑體" panose="020B0604030504040204" pitchFamily="34" charset="-120"/>
            </a:endParaRPr>
          </a:p>
        </p:txBody>
      </p:sp>
      <p:cxnSp>
        <p:nvCxnSpPr>
          <p:cNvPr id="14" name="直線接點 13">
            <a:extLst>
              <a:ext uri="{FF2B5EF4-FFF2-40B4-BE49-F238E27FC236}">
                <a16:creationId xmlns:a16="http://schemas.microsoft.com/office/drawing/2014/main" id="{7D190935-B00B-624F-9A81-162B3376A2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C8CD8DD2-41DD-2E47-8C37-AC9F85823EEA}"/>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TW" altLang="en-US" sz="3200" b="1" dirty="0">
                <a:solidFill>
                  <a:schemeClr val="bg1"/>
                </a:solidFill>
                <a:latin typeface="微軟正黑體" panose="020B0604030504040204" pitchFamily="34" charset="-120"/>
                <a:ea typeface="微軟正黑體" panose="020B0604030504040204" pitchFamily="34" charset="-120"/>
                <a:cs typeface="Calibri" panose="020F0502020204030204" pitchFamily="34" charset="0"/>
              </a:rPr>
              <a:t>公司簡介</a:t>
            </a:r>
          </a:p>
        </p:txBody>
      </p:sp>
      <p:sp>
        <p:nvSpPr>
          <p:cNvPr id="5" name="矩形 4">
            <a:extLst>
              <a:ext uri="{FF2B5EF4-FFF2-40B4-BE49-F238E27FC236}">
                <a16:creationId xmlns:a16="http://schemas.microsoft.com/office/drawing/2014/main" id="{0354ED34-808E-0C40-9C59-5A4C74F30942}"/>
              </a:ext>
            </a:extLst>
          </p:cNvPr>
          <p:cNvSpPr/>
          <p:nvPr/>
        </p:nvSpPr>
        <p:spPr>
          <a:xfrm>
            <a:off x="-83902" y="6109389"/>
            <a:ext cx="3107745" cy="369332"/>
          </a:xfrm>
          <a:prstGeom prst="rect">
            <a:avLst/>
          </a:prstGeom>
        </p:spPr>
        <p:txBody>
          <a:bodyPr wrap="square">
            <a:spAutoFit/>
          </a:bodyPr>
          <a:lstStyle/>
          <a:p>
            <a:pPr marL="285750" indent="-285750" algn="ctr">
              <a:spcBef>
                <a:spcPts val="0"/>
              </a:spcBef>
              <a:spcAft>
                <a:spcPts val="600"/>
              </a:spcAft>
            </a:pPr>
            <a:r>
              <a:rPr lang="zh-TW" altLang="en-US" b="1" dirty="0">
                <a:solidFill>
                  <a:schemeClr val="bg1"/>
                </a:solidFill>
                <a:latin typeface="微軟正黑體" panose="020B0604030504040204" pitchFamily="34" charset="-120"/>
                <a:ea typeface="微軟正黑體" panose="020B0604030504040204" pitchFamily="34" charset="-120"/>
              </a:rPr>
              <a:t>市值</a:t>
            </a:r>
            <a:r>
              <a:rPr lang="en-US" altLang="zh-TW" b="1" dirty="0">
                <a:solidFill>
                  <a:schemeClr val="bg1"/>
                </a:solidFill>
              </a:rPr>
              <a:t>: 2.41</a:t>
            </a:r>
            <a:r>
              <a:rPr lang="zh-TW" altLang="en-US" b="1" dirty="0">
                <a:solidFill>
                  <a:schemeClr val="bg1"/>
                </a:solidFill>
                <a:latin typeface="微軟正黑體" panose="020B0604030504040204" pitchFamily="34" charset="-120"/>
                <a:ea typeface="微軟正黑體" panose="020B0604030504040204" pitchFamily="34" charset="-120"/>
              </a:rPr>
              <a:t>億美金</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pic>
        <p:nvPicPr>
          <p:cNvPr id="21" name="圖片 20">
            <a:extLst>
              <a:ext uri="{FF2B5EF4-FFF2-40B4-BE49-F238E27FC236}">
                <a16:creationId xmlns:a16="http://schemas.microsoft.com/office/drawing/2014/main" id="{F213016A-6CE4-6946-90F4-7286FDB1958A}"/>
              </a:ext>
            </a:extLst>
          </p:cNvPr>
          <p:cNvPicPr>
            <a:picLocks noChangeAspect="1"/>
          </p:cNvPicPr>
          <p:nvPr/>
        </p:nvPicPr>
        <p:blipFill>
          <a:blip r:embed="rId4" cstate="hqprint">
            <a:lum bright="70000" contras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0197669" y="4949000"/>
            <a:ext cx="835232" cy="835232"/>
          </a:xfrm>
          <a:prstGeom prst="rect">
            <a:avLst/>
          </a:prstGeom>
        </p:spPr>
      </p:pic>
      <p:pic>
        <p:nvPicPr>
          <p:cNvPr id="22" name="圖片 21">
            <a:extLst>
              <a:ext uri="{FF2B5EF4-FFF2-40B4-BE49-F238E27FC236}">
                <a16:creationId xmlns:a16="http://schemas.microsoft.com/office/drawing/2014/main" id="{611240F2-5F97-5648-AC23-BE82E76765A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224387" y="5003505"/>
            <a:ext cx="818181" cy="818181"/>
          </a:xfrm>
          <a:prstGeom prst="rect">
            <a:avLst/>
          </a:prstGeom>
          <a:noFill/>
        </p:spPr>
      </p:pic>
      <p:pic>
        <p:nvPicPr>
          <p:cNvPr id="23" name="圖片 22">
            <a:extLst>
              <a:ext uri="{FF2B5EF4-FFF2-40B4-BE49-F238E27FC236}">
                <a16:creationId xmlns:a16="http://schemas.microsoft.com/office/drawing/2014/main" id="{1846407F-3C33-334F-B4D8-9440EEC8854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14440" y="4980843"/>
            <a:ext cx="795120" cy="795120"/>
          </a:xfrm>
          <a:prstGeom prst="rect">
            <a:avLst/>
          </a:prstGeom>
        </p:spPr>
      </p:pic>
      <p:sp>
        <p:nvSpPr>
          <p:cNvPr id="8" name="Rectangle 7">
            <a:extLst>
              <a:ext uri="{FF2B5EF4-FFF2-40B4-BE49-F238E27FC236}">
                <a16:creationId xmlns:a16="http://schemas.microsoft.com/office/drawing/2014/main" id="{BC6C9AE7-1B83-BA4C-BC44-C955AB6A1132}"/>
              </a:ext>
            </a:extLst>
          </p:cNvPr>
          <p:cNvSpPr/>
          <p:nvPr/>
        </p:nvSpPr>
        <p:spPr>
          <a:xfrm>
            <a:off x="3091779" y="5024088"/>
            <a:ext cx="2973478" cy="1785104"/>
          </a:xfrm>
          <a:prstGeom prst="rect">
            <a:avLst/>
          </a:prstGeom>
        </p:spPr>
        <p:txBody>
          <a:bodyPr wrap="square">
            <a:spAutoFit/>
          </a:bodyPr>
          <a:lstStyle/>
          <a:p>
            <a:pPr marL="285750" indent="-285750" algn="ctr">
              <a:spcBef>
                <a:spcPts val="0"/>
              </a:spcBef>
              <a:spcAft>
                <a:spcPts val="600"/>
              </a:spcAft>
            </a:pPr>
            <a:r>
              <a:rPr lang="en-US" altLang="zh-TW" b="1" dirty="0">
                <a:solidFill>
                  <a:schemeClr val="bg1"/>
                </a:solidFill>
              </a:rPr>
              <a:t>2022 </a:t>
            </a:r>
            <a:r>
              <a:rPr lang="zh-TW" altLang="en-US" b="1" dirty="0">
                <a:solidFill>
                  <a:schemeClr val="bg1"/>
                </a:solidFill>
                <a:latin typeface="微軟正黑體" panose="020B0604030504040204" pitchFamily="34" charset="-120"/>
                <a:ea typeface="微軟正黑體" panose="020B0604030504040204" pitchFamily="34" charset="-120"/>
              </a:rPr>
              <a:t>營收</a:t>
            </a:r>
            <a:r>
              <a:rPr lang="en-US" altLang="zh-TW" b="1" dirty="0">
                <a:solidFill>
                  <a:schemeClr val="bg1"/>
                </a:solidFill>
              </a:rPr>
              <a:t>: </a:t>
            </a:r>
            <a:r>
              <a:rPr lang="zh-CN" altLang="en-US" b="1" dirty="0">
                <a:solidFill>
                  <a:schemeClr val="bg1"/>
                </a:solidFill>
                <a:latin typeface="Microsoft JhengHei" panose="020B0604030504040204" pitchFamily="34" charset="-120"/>
                <a:ea typeface="Microsoft JhengHei" panose="020B0604030504040204" pitchFamily="34" charset="-120"/>
              </a:rPr>
              <a:t>美金</a:t>
            </a:r>
            <a:r>
              <a:rPr lang="en-US" altLang="zh-CN" b="1" dirty="0">
                <a:solidFill>
                  <a:schemeClr val="bg1"/>
                </a:solidFill>
                <a:latin typeface="Calibri" panose="020F0502020204030204" pitchFamily="34" charset="0"/>
                <a:ea typeface="Microsoft JhengHei" panose="020B0604030504040204" pitchFamily="34" charset="-120"/>
                <a:cs typeface="Calibri" panose="020F0502020204030204" pitchFamily="34" charset="0"/>
              </a:rPr>
              <a:t>9,350</a:t>
            </a:r>
            <a:r>
              <a:rPr lang="zh-TW" altLang="en-US" b="1" dirty="0">
                <a:solidFill>
                  <a:schemeClr val="bg1"/>
                </a:solidFill>
                <a:latin typeface="微軟正黑體" panose="020B0604030504040204" pitchFamily="34" charset="-120"/>
                <a:ea typeface="微軟正黑體" panose="020B0604030504040204" pitchFamily="34" charset="-120"/>
              </a:rPr>
              <a:t>萬</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85750" indent="-285750" algn="ctr">
              <a:spcBef>
                <a:spcPts val="0"/>
              </a:spcBef>
              <a:spcAft>
                <a:spcPts val="600"/>
              </a:spcAft>
            </a:pPr>
            <a:r>
              <a:rPr lang="en-US" altLang="zh-TW" b="1" dirty="0">
                <a:solidFill>
                  <a:schemeClr val="bg1"/>
                </a:solidFill>
              </a:rPr>
              <a:t>2022 </a:t>
            </a:r>
            <a:r>
              <a:rPr lang="zh-TW" altLang="en-US" b="1" dirty="0">
                <a:solidFill>
                  <a:schemeClr val="bg1"/>
                </a:solidFill>
                <a:latin typeface="微軟正黑體" panose="020B0604030504040204" pitchFamily="34" charset="-120"/>
                <a:ea typeface="微軟正黑體" panose="020B0604030504040204" pitchFamily="34" charset="-120"/>
              </a:rPr>
              <a:t>毛利率</a:t>
            </a:r>
            <a:r>
              <a:rPr lang="en-US" altLang="zh-TW" b="1" dirty="0">
                <a:solidFill>
                  <a:schemeClr val="bg1"/>
                </a:solidFill>
              </a:rPr>
              <a:t>: 35%</a:t>
            </a:r>
          </a:p>
          <a:p>
            <a:pPr marL="285750" indent="-285750" algn="ctr">
              <a:spcBef>
                <a:spcPts val="0"/>
              </a:spcBef>
              <a:spcAft>
                <a:spcPts val="600"/>
              </a:spcAft>
            </a:pPr>
            <a:r>
              <a:rPr lang="en-US" altLang="zh-TW" b="1" dirty="0">
                <a:solidFill>
                  <a:schemeClr val="bg1"/>
                </a:solidFill>
              </a:rPr>
              <a:t>2022 </a:t>
            </a:r>
            <a:r>
              <a:rPr lang="zh-TW" altLang="en-US" b="1" dirty="0">
                <a:solidFill>
                  <a:schemeClr val="bg1"/>
                </a:solidFill>
                <a:latin typeface="微軟正黑體" panose="020B0604030504040204" pitchFamily="34" charset="-120"/>
                <a:ea typeface="微軟正黑體" panose="020B0604030504040204" pitchFamily="34" charset="-120"/>
              </a:rPr>
              <a:t>股東權益報酬率</a:t>
            </a:r>
            <a:r>
              <a:rPr lang="en-US" altLang="zh-TW" b="1" dirty="0">
                <a:solidFill>
                  <a:schemeClr val="bg1"/>
                </a:solidFill>
              </a:rPr>
              <a:t>: 19%</a:t>
            </a:r>
          </a:p>
          <a:p>
            <a:pPr marL="285750" indent="-285750" algn="ctr">
              <a:spcBef>
                <a:spcPts val="0"/>
              </a:spcBef>
              <a:spcAft>
                <a:spcPts val="600"/>
              </a:spcAft>
            </a:pPr>
            <a:r>
              <a:rPr lang="en-US" altLang="zh-TW" b="1" dirty="0">
                <a:solidFill>
                  <a:schemeClr val="bg1"/>
                </a:solidFill>
              </a:rPr>
              <a:t>2022 </a:t>
            </a:r>
            <a:r>
              <a:rPr lang="zh-TW" altLang="en-US" b="1" dirty="0">
                <a:solidFill>
                  <a:schemeClr val="bg1"/>
                </a:solidFill>
                <a:latin typeface="微軟正黑體" panose="020B0604030504040204" pitchFamily="34" charset="-120"/>
                <a:ea typeface="微軟正黑體" panose="020B0604030504040204" pitchFamily="34" charset="-120"/>
              </a:rPr>
              <a:t>淨現金</a:t>
            </a:r>
            <a:r>
              <a:rPr lang="en-US" altLang="zh-TW" b="1" dirty="0">
                <a:solidFill>
                  <a:schemeClr val="bg1"/>
                </a:solidFill>
              </a:rPr>
              <a:t>: </a:t>
            </a:r>
            <a:r>
              <a:rPr lang="zh-CN" altLang="en-US" b="1" dirty="0">
                <a:solidFill>
                  <a:schemeClr val="bg1"/>
                </a:solidFill>
                <a:latin typeface="Microsoft JhengHei" panose="020B0604030504040204" pitchFamily="34" charset="-120"/>
                <a:ea typeface="Microsoft JhengHei" panose="020B0604030504040204" pitchFamily="34" charset="-120"/>
              </a:rPr>
              <a:t>美金</a:t>
            </a:r>
            <a:r>
              <a:rPr lang="en-US" altLang="zh-TW" b="1" dirty="0">
                <a:solidFill>
                  <a:schemeClr val="bg1"/>
                </a:solidFill>
              </a:rPr>
              <a:t>3,400</a:t>
            </a:r>
            <a:r>
              <a:rPr lang="zh-TW" altLang="en-US" b="1" dirty="0">
                <a:solidFill>
                  <a:schemeClr val="bg1"/>
                </a:solidFill>
                <a:latin typeface="微軟正黑體" panose="020B0604030504040204" pitchFamily="34" charset="-120"/>
                <a:ea typeface="微軟正黑體" panose="020B0604030504040204" pitchFamily="34" charset="-120"/>
              </a:rPr>
              <a:t>萬</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85750" indent="-285750" algn="ctr">
              <a:spcBef>
                <a:spcPts val="0"/>
              </a:spcBef>
              <a:spcAft>
                <a:spcPts val="600"/>
              </a:spcAft>
            </a:pPr>
            <a:r>
              <a:rPr lang="en-US" altLang="zh-CN"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2022</a:t>
            </a:r>
            <a:r>
              <a:rPr lang="en-US" altLang="zh-CN" b="1" dirty="0">
                <a:solidFill>
                  <a:schemeClr val="bg1"/>
                </a:solidFill>
                <a:latin typeface="微軟正黑體" panose="020B0604030504040204" pitchFamily="34" charset="-120"/>
                <a:ea typeface="微軟正黑體" panose="020B0604030504040204" pitchFamily="34" charset="-120"/>
              </a:rPr>
              <a:t> </a:t>
            </a:r>
            <a:r>
              <a:rPr lang="zh-CN" altLang="en-US" b="1" dirty="0">
                <a:solidFill>
                  <a:schemeClr val="bg1"/>
                </a:solidFill>
                <a:latin typeface="微軟正黑體" panose="020B0604030504040204" pitchFamily="34" charset="-120"/>
                <a:ea typeface="微軟正黑體" panose="020B0604030504040204" pitchFamily="34" charset="-120"/>
              </a:rPr>
              <a:t>淨現金權益比</a:t>
            </a:r>
            <a:r>
              <a:rPr lang="en-US" altLang="zh-TW" b="1">
                <a:solidFill>
                  <a:schemeClr val="bg1"/>
                </a:solidFill>
                <a:latin typeface="微軟正黑體" panose="020B0604030504040204" pitchFamily="34" charset="-120"/>
                <a:ea typeface="微軟正黑體" panose="020B0604030504040204" pitchFamily="34" charset="-120"/>
              </a:rPr>
              <a:t>: </a:t>
            </a:r>
            <a:r>
              <a:rPr lang="en-US" altLang="zh-TW" b="1">
                <a:solidFill>
                  <a:schemeClr val="bg1"/>
                </a:solidFill>
                <a:latin typeface="Calibri" panose="020F0502020204030204" pitchFamily="34" charset="0"/>
                <a:ea typeface="微軟正黑體" panose="020B0604030504040204" pitchFamily="34" charset="-120"/>
                <a:cs typeface="Calibri" panose="020F0502020204030204" pitchFamily="34" charset="0"/>
              </a:rPr>
              <a:t>32%</a:t>
            </a:r>
            <a:endParaRPr lang="en-US" altLang="zh-TW"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27" name="文字方塊 3">
            <a:extLst>
              <a:ext uri="{FF2B5EF4-FFF2-40B4-BE49-F238E27FC236}">
                <a16:creationId xmlns:a16="http://schemas.microsoft.com/office/drawing/2014/main" id="{D0EAC809-4518-2C44-9EAC-44E7CEEB0EF7}"/>
              </a:ext>
            </a:extLst>
          </p:cNvPr>
          <p:cNvSpPr txBox="1"/>
          <p:nvPr/>
        </p:nvSpPr>
        <p:spPr>
          <a:xfrm>
            <a:off x="6065257" y="5891778"/>
            <a:ext cx="3153866" cy="954107"/>
          </a:xfrm>
          <a:prstGeom prst="rect">
            <a:avLst/>
          </a:prstGeom>
          <a:noFill/>
        </p:spPr>
        <p:txBody>
          <a:bodyPr wrap="square" rtlCol="0">
            <a:spAutoFit/>
          </a:bodyPr>
          <a:lstStyle/>
          <a:p>
            <a:pPr algn="ctr"/>
            <a:r>
              <a:rPr kumimoji="1" lang="en-US" altLang="zh-TW" sz="2000" b="1" dirty="0">
                <a:solidFill>
                  <a:schemeClr val="bg1"/>
                </a:solidFill>
              </a:rPr>
              <a:t>50+</a:t>
            </a:r>
            <a:r>
              <a:rPr kumimoji="1" lang="zh-TW" altLang="en-US" b="1" dirty="0">
                <a:solidFill>
                  <a:schemeClr val="bg1"/>
                </a:solidFill>
                <a:latin typeface="微軟正黑體" panose="020B0604030504040204" pitchFamily="34" charset="-120"/>
                <a:ea typeface="微軟正黑體" panose="020B0604030504040204" pitchFamily="34" charset="-120"/>
              </a:rPr>
              <a:t>個銷售通路</a:t>
            </a:r>
            <a:endParaRPr kumimoji="1" lang="en-US" altLang="zh-TW" b="1" dirty="0">
              <a:solidFill>
                <a:schemeClr val="bg1"/>
              </a:solidFill>
              <a:latin typeface="微軟正黑體" panose="020B0604030504040204" pitchFamily="34" charset="-120"/>
              <a:ea typeface="微軟正黑體" panose="020B0604030504040204" pitchFamily="34" charset="-120"/>
            </a:endParaRPr>
          </a:p>
          <a:p>
            <a:pPr algn="ctr"/>
            <a:r>
              <a:rPr kumimoji="1" lang="en-US" altLang="zh-TW" b="1" dirty="0">
                <a:solidFill>
                  <a:schemeClr val="bg1"/>
                </a:solidFill>
              </a:rPr>
              <a:t>(ODM,</a:t>
            </a:r>
            <a:r>
              <a:rPr kumimoji="1" lang="zh-TW" altLang="en-US" b="1" dirty="0">
                <a:solidFill>
                  <a:schemeClr val="bg1"/>
                </a:solidFill>
              </a:rPr>
              <a:t> </a:t>
            </a:r>
            <a:r>
              <a:rPr kumimoji="1" lang="en-US" altLang="zh-TW" b="1" dirty="0">
                <a:solidFill>
                  <a:schemeClr val="bg1"/>
                </a:solidFill>
              </a:rPr>
              <a:t>OEM,</a:t>
            </a:r>
            <a:r>
              <a:rPr kumimoji="1" lang="zh-TW" altLang="en-US" b="1" dirty="0">
                <a:solidFill>
                  <a:schemeClr val="bg1"/>
                </a:solidFill>
              </a:rPr>
              <a:t> </a:t>
            </a:r>
            <a:r>
              <a:rPr kumimoji="1" lang="zh-TW" altLang="en-US" b="1" dirty="0">
                <a:solidFill>
                  <a:schemeClr val="bg1"/>
                </a:solidFill>
                <a:latin typeface="微軟正黑體" panose="020B0604030504040204" pitchFamily="34" charset="-120"/>
                <a:ea typeface="微軟正黑體" panose="020B0604030504040204" pitchFamily="34" charset="-120"/>
              </a:rPr>
              <a:t>直銷</a:t>
            </a:r>
            <a:r>
              <a:rPr kumimoji="1" lang="en-US" altLang="zh-TW" b="1" dirty="0">
                <a:solidFill>
                  <a:schemeClr val="bg1"/>
                </a:solidFill>
              </a:rPr>
              <a:t>,</a:t>
            </a:r>
            <a:r>
              <a:rPr kumimoji="1" lang="zh-TW" altLang="en-US" b="1" dirty="0">
                <a:solidFill>
                  <a:schemeClr val="bg1"/>
                </a:solidFill>
              </a:rPr>
              <a:t> </a:t>
            </a:r>
            <a:r>
              <a:rPr kumimoji="1" lang="zh-TW" altLang="en-US" b="1" dirty="0">
                <a:solidFill>
                  <a:schemeClr val="bg1"/>
                </a:solidFill>
                <a:latin typeface="微軟正黑體" panose="020B0604030504040204" pitchFamily="34" charset="-120"/>
                <a:ea typeface="微軟正黑體" panose="020B0604030504040204" pitchFamily="34" charset="-120"/>
              </a:rPr>
              <a:t>系統整合商</a:t>
            </a:r>
            <a:r>
              <a:rPr kumimoji="1" lang="en-US" altLang="zh-TW" b="1" dirty="0">
                <a:solidFill>
                  <a:schemeClr val="bg1"/>
                </a:solidFill>
              </a:rPr>
              <a:t>)</a:t>
            </a:r>
          </a:p>
          <a:p>
            <a:pPr algn="ctr"/>
            <a:endParaRPr kumimoji="1" lang="en-US" altLang="zh-TW" b="1" dirty="0">
              <a:solidFill>
                <a:schemeClr val="bg1"/>
              </a:solidFill>
            </a:endParaRPr>
          </a:p>
        </p:txBody>
      </p:sp>
      <p:sp>
        <p:nvSpPr>
          <p:cNvPr id="9" name="Rectangle 8">
            <a:extLst>
              <a:ext uri="{FF2B5EF4-FFF2-40B4-BE49-F238E27FC236}">
                <a16:creationId xmlns:a16="http://schemas.microsoft.com/office/drawing/2014/main" id="{E0CB616B-3801-E944-9F67-E4A2B15CEBA9}"/>
              </a:ext>
            </a:extLst>
          </p:cNvPr>
          <p:cNvSpPr/>
          <p:nvPr/>
        </p:nvSpPr>
        <p:spPr>
          <a:xfrm>
            <a:off x="9216297" y="5793588"/>
            <a:ext cx="2975704" cy="923330"/>
          </a:xfrm>
          <a:prstGeom prst="rect">
            <a:avLst/>
          </a:prstGeom>
        </p:spPr>
        <p:txBody>
          <a:bodyPr wrap="square">
            <a:spAutoFit/>
          </a:bodyPr>
          <a:lstStyle/>
          <a:p>
            <a:pPr algn="ctr"/>
            <a:r>
              <a:rPr kumimoji="1" lang="zh-CN" altLang="en-US" b="1" dirty="0">
                <a:solidFill>
                  <a:schemeClr val="bg1"/>
                </a:solidFill>
                <a:latin typeface="Microsoft JhengHei" panose="020B0604030504040204" pitchFamily="34" charset="-120"/>
                <a:ea typeface="Microsoft JhengHei" panose="020B0604030504040204" pitchFamily="34" charset="-120"/>
              </a:rPr>
              <a:t>全球</a:t>
            </a:r>
            <a:endParaRPr kumimoji="1" lang="en-US" altLang="zh-TW" b="1" dirty="0">
              <a:solidFill>
                <a:schemeClr val="bg1"/>
              </a:solidFill>
              <a:latin typeface="Microsoft JhengHei" panose="020B0604030504040204" pitchFamily="34" charset="-120"/>
              <a:ea typeface="Microsoft JhengHei" panose="020B0604030504040204" pitchFamily="34" charset="-120"/>
            </a:endParaRPr>
          </a:p>
          <a:p>
            <a:pPr algn="ctr"/>
            <a:r>
              <a:rPr kumimoji="1" lang="en-US" altLang="zh-TW" b="1" dirty="0">
                <a:solidFill>
                  <a:schemeClr val="bg1"/>
                </a:solidFill>
              </a:rPr>
              <a:t>500+</a:t>
            </a:r>
            <a:r>
              <a:rPr kumimoji="1" lang="zh-TW" altLang="en-US" b="1" dirty="0">
                <a:solidFill>
                  <a:schemeClr val="bg1"/>
                </a:solidFill>
                <a:latin typeface="微軟正黑體" panose="020B0604030504040204" pitchFamily="34" charset="-120"/>
                <a:ea typeface="微軟正黑體" panose="020B0604030504040204" pitchFamily="34" charset="-120"/>
              </a:rPr>
              <a:t>位員工</a:t>
            </a:r>
            <a:r>
              <a:rPr kumimoji="1" lang="en-US" altLang="zh-TW" b="1" dirty="0">
                <a:solidFill>
                  <a:schemeClr val="bg1"/>
                </a:solidFill>
                <a:latin typeface="微軟正黑體" panose="020B0604030504040204" pitchFamily="34" charset="-120"/>
                <a:ea typeface="微軟正黑體" panose="020B0604030504040204" pitchFamily="34" charset="-120"/>
              </a:rPr>
              <a:t> </a:t>
            </a:r>
            <a:endParaRPr kumimoji="1" lang="en-US" altLang="zh-TW" sz="2000" b="1" dirty="0">
              <a:solidFill>
                <a:schemeClr val="bg1"/>
              </a:solidFill>
              <a:latin typeface="微軟正黑體" panose="020B0604030504040204" pitchFamily="34" charset="-120"/>
              <a:ea typeface="微軟正黑體" panose="020B0604030504040204" pitchFamily="34" charset="-120"/>
            </a:endParaRPr>
          </a:p>
          <a:p>
            <a:pPr algn="ctr"/>
            <a:r>
              <a:rPr kumimoji="1" lang="en-US" altLang="zh-TW" b="1" dirty="0">
                <a:solidFill>
                  <a:schemeClr val="bg1"/>
                </a:solidFill>
              </a:rPr>
              <a:t>150+</a:t>
            </a:r>
            <a:r>
              <a:rPr kumimoji="1" lang="zh-TW" altLang="en-US" b="1" dirty="0">
                <a:solidFill>
                  <a:schemeClr val="bg1"/>
                </a:solidFill>
                <a:latin typeface="微軟正黑體" panose="020B0604030504040204" pitchFamily="34" charset="-120"/>
                <a:ea typeface="微軟正黑體" panose="020B0604030504040204" pitchFamily="34" charset="-120"/>
              </a:rPr>
              <a:t>位 </a:t>
            </a:r>
            <a:r>
              <a:rPr kumimoji="1" lang="en-US" altLang="zh-TW" b="1" dirty="0">
                <a:solidFill>
                  <a:schemeClr val="bg1"/>
                </a:solidFill>
              </a:rPr>
              <a:t>R&amp;D </a:t>
            </a:r>
            <a:r>
              <a:rPr kumimoji="1" lang="zh-TW" altLang="en-US" b="1" dirty="0">
                <a:solidFill>
                  <a:schemeClr val="bg1"/>
                </a:solidFill>
                <a:latin typeface="微軟正黑體" panose="020B0604030504040204" pitchFamily="34" charset="-120"/>
                <a:ea typeface="微軟正黑體" panose="020B0604030504040204" pitchFamily="34" charset="-120"/>
              </a:rPr>
              <a:t>工程師</a:t>
            </a:r>
            <a:endParaRPr kumimoji="1" lang="en-US" altLang="zh-TW" b="1" dirty="0">
              <a:solidFill>
                <a:schemeClr val="bg1"/>
              </a:solidFill>
              <a:latin typeface="微軟正黑體" panose="020B0604030504040204" pitchFamily="34" charset="-120"/>
              <a:ea typeface="微軟正黑體" panose="020B0604030504040204" pitchFamily="34" charset="-120"/>
            </a:endParaRPr>
          </a:p>
        </p:txBody>
      </p:sp>
      <p:cxnSp>
        <p:nvCxnSpPr>
          <p:cNvPr id="28" name="直線接點 13">
            <a:extLst>
              <a:ext uri="{FF2B5EF4-FFF2-40B4-BE49-F238E27FC236}">
                <a16:creationId xmlns:a16="http://schemas.microsoft.com/office/drawing/2014/main" id="{BAF42FE8-EEDB-424B-AAF8-1A24C15C04A5}"/>
              </a:ext>
            </a:extLst>
          </p:cNvPr>
          <p:cNvCxnSpPr>
            <a:cxnSpLocks/>
          </p:cNvCxnSpPr>
          <p:nvPr/>
        </p:nvCxnSpPr>
        <p:spPr>
          <a:xfrm>
            <a:off x="0" y="4818442"/>
            <a:ext cx="12241951"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20" name="Slide Number Placeholder 3">
            <a:extLst>
              <a:ext uri="{FF2B5EF4-FFF2-40B4-BE49-F238E27FC236}">
                <a16:creationId xmlns:a16="http://schemas.microsoft.com/office/drawing/2014/main" id="{4DA940FB-19B4-A741-B66A-7DA61BF5D5A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bg1"/>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a:t>
            </a:fld>
            <a:endPar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305275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2022</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年營運成果摘要</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5" name="文字方塊 1">
            <a:extLst>
              <a:ext uri="{FF2B5EF4-FFF2-40B4-BE49-F238E27FC236}">
                <a16:creationId xmlns:a16="http://schemas.microsoft.com/office/drawing/2014/main" id="{2470053B-D11B-0740-B129-6AAE89423D3F}"/>
              </a:ext>
            </a:extLst>
          </p:cNvPr>
          <p:cNvSpPr txBox="1"/>
          <p:nvPr/>
        </p:nvSpPr>
        <p:spPr>
          <a:xfrm>
            <a:off x="431321" y="1276709"/>
            <a:ext cx="11254596" cy="5198859"/>
          </a:xfrm>
          <a:prstGeom prst="rect">
            <a:avLst/>
          </a:prstGeom>
          <a:noFill/>
        </p:spPr>
        <p:txBody>
          <a:bodyPr wrap="square" rtlCol="0">
            <a:spAutoFit/>
          </a:bodyPr>
          <a:lstStyle/>
          <a:p>
            <a:pPr marL="285750" indent="-285750">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年營收為新台幣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26.59</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億元，再創歷史新高，較去年同期成長</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6.3%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年毛利率為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35.4%</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，去年同期為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33.5%</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年營業利益率為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18.7%</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，去年同期為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17.5%</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年淨利率為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17.0%</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，創歷史新高，去年同期為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14.6%</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年歸屬母公司淨利為新台幣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4.52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億元，再創歷史新高，較去年同期成長</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24.1%</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endParaRPr lang="en-US" altLang="zh-TW" sz="24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spcAft>
                <a:spcPts val="5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2022</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年每股盈餘新台幣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6.23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元，去年每股盈餘為新台幣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5.03</a:t>
            </a:r>
            <a:r>
              <a:rPr lang="zh-TW" altLang="en-US" sz="2400" dirty="0">
                <a:latin typeface="Calibri" panose="020F0502020204030204" pitchFamily="34" charset="0"/>
                <a:ea typeface="Microsoft JhengHei" panose="020B0604030504040204" pitchFamily="34" charset="-120"/>
                <a:cs typeface="Calibri" panose="020F0502020204030204" pitchFamily="34" charset="0"/>
              </a:rPr>
              <a:t>元。</a:t>
            </a:r>
          </a:p>
          <a:p>
            <a:pPr marL="285750" lvl="0" indent="-285750">
              <a:spcAft>
                <a:spcPts val="500"/>
              </a:spcAft>
              <a:buClr>
                <a:srgbClr val="921F1B"/>
              </a:buClr>
              <a:buFont typeface="Wingdings" panose="05000000000000000000" pitchFamily="2" charset="2"/>
              <a:buChar char="n"/>
            </a:pPr>
            <a:endParaRPr lang="en-US" altLang="zh-TW" sz="2200" dirty="0">
              <a:latin typeface="Calibri" panose="020F0502020204030204" pitchFamily="34" charset="0"/>
              <a:ea typeface="Microsoft JhengHei" panose="020B0604030504040204" pitchFamily="34" charset="-120"/>
              <a:cs typeface="Calibri" panose="020F0502020204030204" pitchFamily="34" charset="0"/>
            </a:endParaRPr>
          </a:p>
        </p:txBody>
      </p:sp>
    </p:spTree>
    <p:extLst>
      <p:ext uri="{BB962C8B-B14F-4D97-AF65-F5344CB8AC3E}">
        <p14:creationId xmlns:p14="http://schemas.microsoft.com/office/powerpoint/2010/main" val="33515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直線接點 34">
            <a:extLst>
              <a:ext uri="{FF2B5EF4-FFF2-40B4-BE49-F238E27FC236}">
                <a16:creationId xmlns:a16="http://schemas.microsoft.com/office/drawing/2014/main" id="{ED23B8AE-0103-064D-96B9-677E193F53C5}"/>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6" name="標題 1">
            <a:extLst>
              <a:ext uri="{FF2B5EF4-FFF2-40B4-BE49-F238E27FC236}">
                <a16:creationId xmlns:a16="http://schemas.microsoft.com/office/drawing/2014/main" id="{448298D0-C7C8-6241-8ECB-4E0337ED7D57}"/>
              </a:ext>
            </a:extLst>
          </p:cNvPr>
          <p:cNvSpPr>
            <a:spLocks noGrp="1"/>
          </p:cNvSpPr>
          <p:nvPr>
            <p:ph type="title"/>
          </p:nvPr>
        </p:nvSpPr>
        <p:spPr>
          <a:xfrm>
            <a:off x="273645" y="418286"/>
            <a:ext cx="2786078" cy="459334"/>
          </a:xfrm>
        </p:spPr>
        <p:txBody>
          <a:bodyPr>
            <a:noAutofit/>
          </a:bodyPr>
          <a:lstStyle/>
          <a:p>
            <a:r>
              <a:rPr kumimoji="1" lang="zh-CN" altLang="en-US" sz="3000" b="1" dirty="0">
                <a:latin typeface="Microsoft JhengHei" panose="020B0604030504040204" pitchFamily="34" charset="-120"/>
                <a:ea typeface="Microsoft JhengHei" panose="020B0604030504040204" pitchFamily="34" charset="-120"/>
                <a:cs typeface="Calibri" panose="020F0502020204030204" pitchFamily="34" charset="0"/>
              </a:rPr>
              <a:t>產品銷售比重</a:t>
            </a:r>
            <a:endParaRPr kumimoji="1" lang="zh-TW" altLang="en-US" sz="30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cxnSp>
        <p:nvCxnSpPr>
          <p:cNvPr id="37" name="直線接點 36">
            <a:extLst>
              <a:ext uri="{FF2B5EF4-FFF2-40B4-BE49-F238E27FC236}">
                <a16:creationId xmlns:a16="http://schemas.microsoft.com/office/drawing/2014/main" id="{73383A7F-FBEB-2642-ADCC-3E9D8F93689B}"/>
              </a:ext>
            </a:extLst>
          </p:cNvPr>
          <p:cNvCxnSpPr/>
          <p:nvPr/>
        </p:nvCxnSpPr>
        <p:spPr>
          <a:xfrm>
            <a:off x="5708463"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8" name="標題 1">
            <a:extLst>
              <a:ext uri="{FF2B5EF4-FFF2-40B4-BE49-F238E27FC236}">
                <a16:creationId xmlns:a16="http://schemas.microsoft.com/office/drawing/2014/main" id="{E8DF68E5-694A-0947-81E5-FF6C2BDAC362}"/>
              </a:ext>
            </a:extLst>
          </p:cNvPr>
          <p:cNvSpPr txBox="1">
            <a:spLocks/>
          </p:cNvSpPr>
          <p:nvPr/>
        </p:nvSpPr>
        <p:spPr>
          <a:xfrm>
            <a:off x="5708463" y="418286"/>
            <a:ext cx="4884509" cy="4148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000" b="1" dirty="0">
                <a:latin typeface="Calibri" panose="020F0502020204030204" pitchFamily="34" charset="0"/>
                <a:ea typeface="Microsoft JhengHei" panose="020B0604030504040204" pitchFamily="34" charset="-120"/>
                <a:cs typeface="Calibri" panose="020F0502020204030204" pitchFamily="34" charset="0"/>
              </a:rPr>
              <a:t>2022</a:t>
            </a:r>
            <a:r>
              <a:rPr kumimoji="1" lang="zh-CN" altLang="en-US" sz="3000" b="1" dirty="0">
                <a:latin typeface="Calibri" panose="020F0502020204030204" pitchFamily="34" charset="0"/>
                <a:ea typeface="Microsoft JhengHei" panose="020B0604030504040204" pitchFamily="34" charset="-120"/>
                <a:cs typeface="Calibri" panose="020F0502020204030204" pitchFamily="34" charset="0"/>
              </a:rPr>
              <a:t>年銷售區域比重</a:t>
            </a:r>
            <a:endParaRPr kumimoji="1" lang="zh-TW" altLang="en-US" sz="30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18" name="Slide Number Placeholder 3">
            <a:extLst>
              <a:ext uri="{FF2B5EF4-FFF2-40B4-BE49-F238E27FC236}">
                <a16:creationId xmlns:a16="http://schemas.microsoft.com/office/drawing/2014/main" id="{805A8B63-05DD-7E4F-8E25-5A26F90087AF}"/>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r>
              <a:rPr lang="zh-TW" altLang="en-US"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ˋˋ</a:t>
            </a:r>
            <a:r>
              <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44444444444444444444n4</a:t>
            </a:r>
          </a:p>
          <a:p>
            <a:pPr algn="r">
              <a:spcBef>
                <a:spcPct val="0"/>
              </a:spcBef>
              <a:buFontTx/>
              <a:buNone/>
            </a:pPr>
            <a:r>
              <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4</a:t>
            </a:r>
            <a:fld id="{AC409814-BF5F-4D77-8A4C-9A469685991D}" type="slidenum">
              <a:rPr lang="en-US" altLang="zh-TW" sz="1000" smtClean="0">
                <a:solidFill>
                  <a:schemeClr val="bg1"/>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4</a:t>
            </a:fld>
            <a:endPar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endParaRPr>
          </a:p>
        </p:txBody>
      </p:sp>
      <p:sp>
        <p:nvSpPr>
          <p:cNvPr id="3" name="矩形 2">
            <a:extLst>
              <a:ext uri="{FF2B5EF4-FFF2-40B4-BE49-F238E27FC236}">
                <a16:creationId xmlns:a16="http://schemas.microsoft.com/office/drawing/2014/main" id="{AA0C2E0B-E85D-4774-8B8C-8FA3E458D41F}"/>
              </a:ext>
            </a:extLst>
          </p:cNvPr>
          <p:cNvSpPr/>
          <p:nvPr/>
        </p:nvSpPr>
        <p:spPr>
          <a:xfrm>
            <a:off x="495661" y="1470411"/>
            <a:ext cx="2564062" cy="338554"/>
          </a:xfrm>
          <a:prstGeom prst="rect">
            <a:avLst/>
          </a:prstGeom>
        </p:spPr>
        <p:txBody>
          <a:bodyPr wrap="square">
            <a:spAutoFit/>
          </a:bodyPr>
          <a:lstStyle/>
          <a:p>
            <a:r>
              <a:rPr kumimoji="1" lang="zh-CN" altLang="en-US" sz="1600" b="1" dirty="0">
                <a:latin typeface="Calibri" panose="020F0502020204030204" pitchFamily="34" charset="0"/>
                <a:ea typeface="Microsoft JhengHei" panose="020B0604030504040204" pitchFamily="34" charset="-120"/>
                <a:cs typeface="Calibri" panose="020F0502020204030204" pitchFamily="34" charset="0"/>
              </a:rPr>
              <a:t>新台幣</a:t>
            </a:r>
            <a:r>
              <a:rPr kumimoji="1" lang="zh-TW" altLang="en-US" sz="1600" b="1" dirty="0">
                <a:latin typeface="Calibri" panose="020F0502020204030204" pitchFamily="34" charset="0"/>
                <a:ea typeface="Microsoft JhengHei" panose="020B0604030504040204" pitchFamily="34" charset="-120"/>
                <a:cs typeface="Calibri" panose="020F0502020204030204" pitchFamily="34" charset="0"/>
              </a:rPr>
              <a:t> 百萬</a:t>
            </a:r>
          </a:p>
        </p:txBody>
      </p:sp>
      <p:graphicFrame>
        <p:nvGraphicFramePr>
          <p:cNvPr id="22" name="Chart 2">
            <a:extLst>
              <a:ext uri="{FF2B5EF4-FFF2-40B4-BE49-F238E27FC236}">
                <a16:creationId xmlns:a16="http://schemas.microsoft.com/office/drawing/2014/main" id="{9FA70CD8-E0EC-EE4D-80C6-EA892B13B070}"/>
              </a:ext>
            </a:extLst>
          </p:cNvPr>
          <p:cNvGraphicFramePr>
            <a:graphicFrameLocks/>
          </p:cNvGraphicFramePr>
          <p:nvPr>
            <p:extLst>
              <p:ext uri="{D42A27DB-BD31-4B8C-83A1-F6EECF244321}">
                <p14:modId xmlns:p14="http://schemas.microsoft.com/office/powerpoint/2010/main" val="4097811879"/>
              </p:ext>
            </p:extLst>
          </p:nvPr>
        </p:nvGraphicFramePr>
        <p:xfrm>
          <a:off x="5834996" y="1012461"/>
          <a:ext cx="5048220" cy="5106623"/>
        </p:xfrm>
        <a:graphic>
          <a:graphicData uri="http://schemas.openxmlformats.org/drawingml/2006/chart">
            <c:chart xmlns:c="http://schemas.openxmlformats.org/drawingml/2006/chart" xmlns:r="http://schemas.openxmlformats.org/officeDocument/2006/relationships" r:id="rId3"/>
          </a:graphicData>
        </a:graphic>
      </p:graphicFrame>
      <p:sp>
        <p:nvSpPr>
          <p:cNvPr id="11" name="Slide Number Placeholder 3">
            <a:extLst>
              <a:ext uri="{FF2B5EF4-FFF2-40B4-BE49-F238E27FC236}">
                <a16:creationId xmlns:a16="http://schemas.microsoft.com/office/drawing/2014/main" id="{1BE5380F-1A72-435E-E91C-794F0D0538E5}"/>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4</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graphicFrame>
        <p:nvGraphicFramePr>
          <p:cNvPr id="2" name="圖表 1">
            <a:extLst>
              <a:ext uri="{FF2B5EF4-FFF2-40B4-BE49-F238E27FC236}">
                <a16:creationId xmlns:a16="http://schemas.microsoft.com/office/drawing/2014/main" id="{4AEAA9BC-98CE-2542-9928-9A7F0503C0F6}"/>
              </a:ext>
            </a:extLst>
          </p:cNvPr>
          <p:cNvGraphicFramePr>
            <a:graphicFrameLocks/>
          </p:cNvGraphicFramePr>
          <p:nvPr>
            <p:extLst>
              <p:ext uri="{D42A27DB-BD31-4B8C-83A1-F6EECF244321}">
                <p14:modId xmlns:p14="http://schemas.microsoft.com/office/powerpoint/2010/main" val="2486939137"/>
              </p:ext>
            </p:extLst>
          </p:nvPr>
        </p:nvGraphicFramePr>
        <p:xfrm>
          <a:off x="273645" y="1351520"/>
          <a:ext cx="5347509" cy="4756737"/>
        </p:xfrm>
        <a:graphic>
          <a:graphicData uri="http://schemas.openxmlformats.org/drawingml/2006/chart">
            <c:chart xmlns:c="http://schemas.openxmlformats.org/drawingml/2006/chart" xmlns:r="http://schemas.openxmlformats.org/officeDocument/2006/relationships" r:id="rId4"/>
          </a:graphicData>
        </a:graphic>
      </p:graphicFrame>
      <p:sp>
        <p:nvSpPr>
          <p:cNvPr id="5" name="文字方塊 14">
            <a:extLst>
              <a:ext uri="{FF2B5EF4-FFF2-40B4-BE49-F238E27FC236}">
                <a16:creationId xmlns:a16="http://schemas.microsoft.com/office/drawing/2014/main" id="{E718A2D1-2BA5-487A-AB03-376C02071CFE}"/>
              </a:ext>
            </a:extLst>
          </p:cNvPr>
          <p:cNvSpPr txBox="1"/>
          <p:nvPr/>
        </p:nvSpPr>
        <p:spPr>
          <a:xfrm>
            <a:off x="1388588" y="2905588"/>
            <a:ext cx="600677" cy="34278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a:t>1565</a:t>
            </a:r>
            <a:endParaRPr lang="zh-TW" altLang="en-US" sz="1600" b="1"/>
          </a:p>
        </p:txBody>
      </p:sp>
      <p:sp>
        <p:nvSpPr>
          <p:cNvPr id="6" name="文字方塊 15">
            <a:extLst>
              <a:ext uri="{FF2B5EF4-FFF2-40B4-BE49-F238E27FC236}">
                <a16:creationId xmlns:a16="http://schemas.microsoft.com/office/drawing/2014/main" id="{17CB5332-79EA-4E9A-B1FF-671380B7B3E6}"/>
              </a:ext>
            </a:extLst>
          </p:cNvPr>
          <p:cNvSpPr txBox="1"/>
          <p:nvPr/>
        </p:nvSpPr>
        <p:spPr>
          <a:xfrm>
            <a:off x="2126042" y="2809890"/>
            <a:ext cx="600677" cy="34278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1666</a:t>
            </a:r>
            <a:endParaRPr lang="zh-TW" altLang="en-US" sz="1600" b="1" dirty="0"/>
          </a:p>
        </p:txBody>
      </p:sp>
      <p:sp>
        <p:nvSpPr>
          <p:cNvPr id="7" name="文字方塊 16">
            <a:extLst>
              <a:ext uri="{FF2B5EF4-FFF2-40B4-BE49-F238E27FC236}">
                <a16:creationId xmlns:a16="http://schemas.microsoft.com/office/drawing/2014/main" id="{58509D7C-6E33-40DF-9379-99B42423BFF2}"/>
              </a:ext>
            </a:extLst>
          </p:cNvPr>
          <p:cNvSpPr txBox="1"/>
          <p:nvPr/>
        </p:nvSpPr>
        <p:spPr>
          <a:xfrm>
            <a:off x="2968870" y="2677658"/>
            <a:ext cx="600677" cy="34278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1846</a:t>
            </a:r>
            <a:endParaRPr lang="zh-TW" altLang="en-US" sz="1600" b="1" dirty="0"/>
          </a:p>
        </p:txBody>
      </p:sp>
      <p:sp>
        <p:nvSpPr>
          <p:cNvPr id="8" name="文字方塊 17">
            <a:extLst>
              <a:ext uri="{FF2B5EF4-FFF2-40B4-BE49-F238E27FC236}">
                <a16:creationId xmlns:a16="http://schemas.microsoft.com/office/drawing/2014/main" id="{B6989921-AA64-4FF0-AB53-0EA5200348B4}"/>
              </a:ext>
            </a:extLst>
          </p:cNvPr>
          <p:cNvSpPr txBox="1"/>
          <p:nvPr/>
        </p:nvSpPr>
        <p:spPr>
          <a:xfrm>
            <a:off x="3783546" y="2032898"/>
            <a:ext cx="600677" cy="34278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a:t>2502</a:t>
            </a:r>
            <a:endParaRPr lang="zh-TW" altLang="en-US" sz="1600" b="1"/>
          </a:p>
        </p:txBody>
      </p:sp>
      <p:sp>
        <p:nvSpPr>
          <p:cNvPr id="9" name="文字方塊 18">
            <a:extLst>
              <a:ext uri="{FF2B5EF4-FFF2-40B4-BE49-F238E27FC236}">
                <a16:creationId xmlns:a16="http://schemas.microsoft.com/office/drawing/2014/main" id="{36BF04D1-F9B2-4ED5-B98E-92DE9FF47C6D}"/>
              </a:ext>
            </a:extLst>
          </p:cNvPr>
          <p:cNvSpPr txBox="1"/>
          <p:nvPr/>
        </p:nvSpPr>
        <p:spPr>
          <a:xfrm>
            <a:off x="4585234" y="1813533"/>
            <a:ext cx="601447"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2659</a:t>
            </a:r>
            <a:endParaRPr lang="zh-TW" altLang="en-US" sz="1600" b="1" dirty="0"/>
          </a:p>
        </p:txBody>
      </p:sp>
    </p:spTree>
    <p:extLst>
      <p:ext uri="{BB962C8B-B14F-4D97-AF65-F5344CB8AC3E}">
        <p14:creationId xmlns:p14="http://schemas.microsoft.com/office/powerpoint/2010/main" val="126658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線接點 13">
            <a:extLst>
              <a:ext uri="{FF2B5EF4-FFF2-40B4-BE49-F238E27FC236}">
                <a16:creationId xmlns:a16="http://schemas.microsoft.com/office/drawing/2014/main"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主要財務表現</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5</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11" name="文字方塊 6">
            <a:extLst>
              <a:ext uri="{FF2B5EF4-FFF2-40B4-BE49-F238E27FC236}">
                <a16:creationId xmlns:a16="http://schemas.microsoft.com/office/drawing/2014/main" id="{5A05C801-4B1F-6F47-B60C-38052DC771D0}"/>
              </a:ext>
            </a:extLst>
          </p:cNvPr>
          <p:cNvSpPr txBox="1"/>
          <p:nvPr/>
        </p:nvSpPr>
        <p:spPr>
          <a:xfrm>
            <a:off x="166117" y="908210"/>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百萬元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sp>
        <p:nvSpPr>
          <p:cNvPr id="16" name="文字方塊 6">
            <a:extLst>
              <a:ext uri="{FF2B5EF4-FFF2-40B4-BE49-F238E27FC236}">
                <a16:creationId xmlns:a16="http://schemas.microsoft.com/office/drawing/2014/main" id="{312AD1DF-D2F7-0B4E-8F6A-391396A44827}"/>
              </a:ext>
            </a:extLst>
          </p:cNvPr>
          <p:cNvSpPr txBox="1"/>
          <p:nvPr/>
        </p:nvSpPr>
        <p:spPr>
          <a:xfrm>
            <a:off x="166116" y="3860409"/>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百萬元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sp>
        <p:nvSpPr>
          <p:cNvPr id="17" name="文字方塊 6">
            <a:extLst>
              <a:ext uri="{FF2B5EF4-FFF2-40B4-BE49-F238E27FC236}">
                <a16:creationId xmlns:a16="http://schemas.microsoft.com/office/drawing/2014/main" id="{E132EBF2-185A-0743-8037-CC1C8339E311}"/>
              </a:ext>
            </a:extLst>
          </p:cNvPr>
          <p:cNvSpPr txBox="1"/>
          <p:nvPr/>
        </p:nvSpPr>
        <p:spPr>
          <a:xfrm>
            <a:off x="6023523" y="3769461"/>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graphicFrame>
        <p:nvGraphicFramePr>
          <p:cNvPr id="3" name="圖表 2">
            <a:extLst>
              <a:ext uri="{FF2B5EF4-FFF2-40B4-BE49-F238E27FC236}">
                <a16:creationId xmlns:a16="http://schemas.microsoft.com/office/drawing/2014/main" id="{59E6F3B3-EC60-E346-96A2-E2CB96525629}"/>
              </a:ext>
            </a:extLst>
          </p:cNvPr>
          <p:cNvGraphicFramePr>
            <a:graphicFrameLocks/>
          </p:cNvGraphicFramePr>
          <p:nvPr>
            <p:extLst>
              <p:ext uri="{D42A27DB-BD31-4B8C-83A1-F6EECF244321}">
                <p14:modId xmlns:p14="http://schemas.microsoft.com/office/powerpoint/2010/main" val="2674541984"/>
              </p:ext>
            </p:extLst>
          </p:nvPr>
        </p:nvGraphicFramePr>
        <p:xfrm>
          <a:off x="166117" y="877621"/>
          <a:ext cx="5193760" cy="27912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圖表 3">
            <a:extLst>
              <a:ext uri="{FF2B5EF4-FFF2-40B4-BE49-F238E27FC236}">
                <a16:creationId xmlns:a16="http://schemas.microsoft.com/office/drawing/2014/main" id="{A110920D-E81E-8440-B395-51F6315E3DD5}"/>
              </a:ext>
            </a:extLst>
          </p:cNvPr>
          <p:cNvGraphicFramePr>
            <a:graphicFrameLocks/>
          </p:cNvGraphicFramePr>
          <p:nvPr>
            <p:extLst>
              <p:ext uri="{D42A27DB-BD31-4B8C-83A1-F6EECF244321}">
                <p14:modId xmlns:p14="http://schemas.microsoft.com/office/powerpoint/2010/main" val="634139760"/>
              </p:ext>
            </p:extLst>
          </p:nvPr>
        </p:nvGraphicFramePr>
        <p:xfrm>
          <a:off x="5866491" y="476772"/>
          <a:ext cx="5270696" cy="29062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圖表 5">
            <a:extLst>
              <a:ext uri="{FF2B5EF4-FFF2-40B4-BE49-F238E27FC236}">
                <a16:creationId xmlns:a16="http://schemas.microsoft.com/office/drawing/2014/main" id="{4D1D96D2-ADB6-1B4D-BCC0-CFD9CFF5CC9F}"/>
              </a:ext>
            </a:extLst>
          </p:cNvPr>
          <p:cNvGraphicFramePr>
            <a:graphicFrameLocks/>
          </p:cNvGraphicFramePr>
          <p:nvPr>
            <p:extLst>
              <p:ext uri="{D42A27DB-BD31-4B8C-83A1-F6EECF244321}">
                <p14:modId xmlns:p14="http://schemas.microsoft.com/office/powerpoint/2010/main" val="2318229464"/>
              </p:ext>
            </p:extLst>
          </p:nvPr>
        </p:nvGraphicFramePr>
        <p:xfrm>
          <a:off x="419424" y="3663878"/>
          <a:ext cx="5193760" cy="311271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圖表 6">
            <a:extLst>
              <a:ext uri="{FF2B5EF4-FFF2-40B4-BE49-F238E27FC236}">
                <a16:creationId xmlns:a16="http://schemas.microsoft.com/office/drawing/2014/main" id="{F7D45071-3144-094A-BADC-1D08BD2D639F}"/>
              </a:ext>
            </a:extLst>
          </p:cNvPr>
          <p:cNvGraphicFramePr>
            <a:graphicFrameLocks/>
          </p:cNvGraphicFramePr>
          <p:nvPr>
            <p:extLst>
              <p:ext uri="{D42A27DB-BD31-4B8C-83A1-F6EECF244321}">
                <p14:modId xmlns:p14="http://schemas.microsoft.com/office/powerpoint/2010/main" val="3574364598"/>
              </p:ext>
            </p:extLst>
          </p:nvPr>
        </p:nvGraphicFramePr>
        <p:xfrm>
          <a:off x="6088966" y="3663878"/>
          <a:ext cx="5048221" cy="311271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07696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B6EF6544-1DA6-9C45-ACBB-1B6FAFFC9A00}"/>
              </a:ext>
            </a:extLst>
          </p:cNvPr>
          <p:cNvGraphicFramePr>
            <a:graphicFrameLocks noGrp="1"/>
          </p:cNvGraphicFramePr>
          <p:nvPr>
            <p:extLst>
              <p:ext uri="{D42A27DB-BD31-4B8C-83A1-F6EECF244321}">
                <p14:modId xmlns:p14="http://schemas.microsoft.com/office/powerpoint/2010/main" val="2105854262"/>
              </p:ext>
            </p:extLst>
          </p:nvPr>
        </p:nvGraphicFramePr>
        <p:xfrm>
          <a:off x="769257" y="1056922"/>
          <a:ext cx="10638974" cy="5557558"/>
        </p:xfrm>
        <a:graphic>
          <a:graphicData uri="http://schemas.openxmlformats.org/drawingml/2006/table">
            <a:tbl>
              <a:tblPr/>
              <a:tblGrid>
                <a:gridCol w="4377179">
                  <a:extLst>
                    <a:ext uri="{9D8B030D-6E8A-4147-A177-3AD203B41FA5}">
                      <a16:colId xmlns:a16="http://schemas.microsoft.com/office/drawing/2014/main" val="157505125"/>
                    </a:ext>
                  </a:extLst>
                </a:gridCol>
                <a:gridCol w="1252359">
                  <a:extLst>
                    <a:ext uri="{9D8B030D-6E8A-4147-A177-3AD203B41FA5}">
                      <a16:colId xmlns:a16="http://schemas.microsoft.com/office/drawing/2014/main" val="3027787077"/>
                    </a:ext>
                  </a:extLst>
                </a:gridCol>
                <a:gridCol w="1252359">
                  <a:extLst>
                    <a:ext uri="{9D8B030D-6E8A-4147-A177-3AD203B41FA5}">
                      <a16:colId xmlns:a16="http://schemas.microsoft.com/office/drawing/2014/main" val="1100178237"/>
                    </a:ext>
                  </a:extLst>
                </a:gridCol>
                <a:gridCol w="1252359">
                  <a:extLst>
                    <a:ext uri="{9D8B030D-6E8A-4147-A177-3AD203B41FA5}">
                      <a16:colId xmlns:a16="http://schemas.microsoft.com/office/drawing/2014/main" val="4088328926"/>
                    </a:ext>
                  </a:extLst>
                </a:gridCol>
                <a:gridCol w="1252359">
                  <a:extLst>
                    <a:ext uri="{9D8B030D-6E8A-4147-A177-3AD203B41FA5}">
                      <a16:colId xmlns:a16="http://schemas.microsoft.com/office/drawing/2014/main" val="810635427"/>
                    </a:ext>
                  </a:extLst>
                </a:gridCol>
                <a:gridCol w="1252359">
                  <a:extLst>
                    <a:ext uri="{9D8B030D-6E8A-4147-A177-3AD203B41FA5}">
                      <a16:colId xmlns:a16="http://schemas.microsoft.com/office/drawing/2014/main" val="2156343920"/>
                    </a:ext>
                  </a:extLst>
                </a:gridCol>
              </a:tblGrid>
              <a:tr h="477238">
                <a:tc>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4Q22</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3Q22</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err="1">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QoQ</a:t>
                      </a:r>
                      <a:endPar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val="1712247764"/>
                  </a:ext>
                </a:extLst>
              </a:tr>
              <a:tr h="282240">
                <a:tc>
                  <a:txBody>
                    <a:bodyPr/>
                    <a:lstStyle/>
                    <a:p>
                      <a:pPr algn="l" fontAlgn="ctr"/>
                      <a:r>
                        <a:rPr lang="zh-CN" alt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營業收入</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701</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764</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623</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-8</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13</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784733735"/>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營業毛利</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273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280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194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41</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2195283"/>
                  </a:ext>
                </a:extLst>
              </a:tr>
              <a:tr h="282240">
                <a:tc>
                  <a:txBody>
                    <a:bodyPr/>
                    <a:lstStyle/>
                    <a:p>
                      <a:pPr algn="l" fontAlgn="ct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營業毛利率</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39.0%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36.7%</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31.2%</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92183320"/>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營業費用</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118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121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102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16</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69906371"/>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營業費用率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15.9%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16.3%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mn-ea"/>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55799478"/>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利益</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155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159</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93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67</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25070770"/>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利益</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22.1%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20.8%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14.9%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1146946"/>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營業外收支淨額</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45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78064805"/>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稅前淨利</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143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204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95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51</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99370977"/>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所得稅費用</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41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20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endParaRPr lang="zh-TW" altLang="en-US" sz="1600" b="0" i="0" u="none" strike="noStrike" kern="1200">
                        <a:solidFill>
                          <a:srgbClr val="000000"/>
                        </a:solidFill>
                        <a:effectLst/>
                        <a:latin typeface="Calibri" panose="020F0502020204030204" pitchFamily="34" charset="0"/>
                        <a:ea typeface="+mn-ea"/>
                        <a:cs typeface="+mn-cs"/>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4172625"/>
                  </a:ext>
                </a:extLst>
              </a:tr>
              <a:tr h="282240">
                <a:tc>
                  <a:txBody>
                    <a:bodyPr/>
                    <a:lstStyle/>
                    <a:p>
                      <a:pPr algn="l" fontAlgn="ctr"/>
                      <a:r>
                        <a:rPr lang="zh-CN"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非控制權益</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endParaRPr lang="zh-TW" altLang="en-US" sz="1600" b="0" i="0" u="none" strike="noStrike" kern="1200">
                        <a:solidFill>
                          <a:srgbClr val="000000"/>
                        </a:solidFill>
                        <a:effectLst/>
                        <a:latin typeface="Calibri" panose="020F0502020204030204" pitchFamily="34" charset="0"/>
                        <a:ea typeface="+mn-ea"/>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101596247"/>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母公司業主淨利</a:t>
                      </a:r>
                      <a:endParaRPr lang="en-US" altLang="zh-TW"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110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163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75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48</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32532968"/>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淨利率</a:t>
                      </a:r>
                      <a:endParaRPr lang="en-US" altLang="zh-TW"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15.7%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21.3%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12.0%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1765767"/>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每股盈餘（元）</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1.52</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2.24</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1.03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48</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35880623"/>
                  </a:ext>
                </a:extLst>
              </a:tr>
              <a:tr h="282240">
                <a:tc>
                  <a:txBody>
                    <a:bodyPr/>
                    <a:lstStyle/>
                    <a:p>
                      <a:pPr algn="l" fontAlgn="ctr"/>
                      <a:endParaRPr lang="zh-TW"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9759918"/>
                  </a:ext>
                </a:extLst>
              </a:tr>
              <a:tr h="282240">
                <a:tc>
                  <a:txBody>
                    <a:bodyPr/>
                    <a:lstStyle/>
                    <a:p>
                      <a:pPr algn="l" fontAlgn="ct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股東權益報酬率（年化）</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20.4%</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29.5%</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14.3%</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02875954"/>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折舊費用</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86862397"/>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資本支出</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19</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a:solidFill>
                            <a:srgbClr val="000000"/>
                          </a:solidFill>
                          <a:effectLst/>
                          <a:latin typeface="Calibri" panose="020F0502020204030204" pitchFamily="34" charset="0"/>
                          <a:ea typeface="+mn-ea"/>
                          <a:cs typeface="+mn-cs"/>
                        </a:rPr>
                        <a:t>49</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19</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07686285"/>
                  </a:ext>
                </a:extLst>
              </a:tr>
            </a:tbl>
          </a:graphicData>
        </a:graphic>
      </p:graphicFrame>
      <p:cxnSp>
        <p:nvCxnSpPr>
          <p:cNvPr id="14" name="直線接點 13">
            <a:extLst>
              <a:ext uri="{FF2B5EF4-FFF2-40B4-BE49-F238E27FC236}">
                <a16:creationId xmlns:a16="http://schemas.microsoft.com/office/drawing/2014/main"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損益表</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2022</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年第</a:t>
            </a:r>
            <a:r>
              <a:rPr kumimoji="1" lang="zh-TW" altLang="en-US" sz="3200" b="1" dirty="0">
                <a:latin typeface="Calibri" panose="020F0502020204030204" pitchFamily="34" charset="0"/>
                <a:ea typeface="微軟正黑體"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季</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318418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B6EF6544-1DA6-9C45-ACBB-1B6FAFFC9A00}"/>
              </a:ext>
            </a:extLst>
          </p:cNvPr>
          <p:cNvGraphicFramePr>
            <a:graphicFrameLocks noGrp="1"/>
          </p:cNvGraphicFramePr>
          <p:nvPr>
            <p:extLst>
              <p:ext uri="{D42A27DB-BD31-4B8C-83A1-F6EECF244321}">
                <p14:modId xmlns:p14="http://schemas.microsoft.com/office/powerpoint/2010/main" val="2619108730"/>
              </p:ext>
            </p:extLst>
          </p:nvPr>
        </p:nvGraphicFramePr>
        <p:xfrm>
          <a:off x="1882949" y="1056922"/>
          <a:ext cx="8134256" cy="5562193"/>
        </p:xfrm>
        <a:graphic>
          <a:graphicData uri="http://schemas.openxmlformats.org/drawingml/2006/table">
            <a:tbl>
              <a:tblPr/>
              <a:tblGrid>
                <a:gridCol w="4377179">
                  <a:extLst>
                    <a:ext uri="{9D8B030D-6E8A-4147-A177-3AD203B41FA5}">
                      <a16:colId xmlns:a16="http://schemas.microsoft.com/office/drawing/2014/main" val="157505125"/>
                    </a:ext>
                  </a:extLst>
                </a:gridCol>
                <a:gridCol w="1252359">
                  <a:extLst>
                    <a:ext uri="{9D8B030D-6E8A-4147-A177-3AD203B41FA5}">
                      <a16:colId xmlns:a16="http://schemas.microsoft.com/office/drawing/2014/main" val="3027787077"/>
                    </a:ext>
                  </a:extLst>
                </a:gridCol>
                <a:gridCol w="1252359">
                  <a:extLst>
                    <a:ext uri="{9D8B030D-6E8A-4147-A177-3AD203B41FA5}">
                      <a16:colId xmlns:a16="http://schemas.microsoft.com/office/drawing/2014/main" val="1100178237"/>
                    </a:ext>
                  </a:extLst>
                </a:gridCol>
                <a:gridCol w="1252359">
                  <a:extLst>
                    <a:ext uri="{9D8B030D-6E8A-4147-A177-3AD203B41FA5}">
                      <a16:colId xmlns:a16="http://schemas.microsoft.com/office/drawing/2014/main" val="2156343920"/>
                    </a:ext>
                  </a:extLst>
                </a:gridCol>
              </a:tblGrid>
              <a:tr h="481873">
                <a:tc>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2022</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 (%)</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val="1712247764"/>
                  </a:ext>
                </a:extLst>
              </a:tr>
              <a:tr h="282240">
                <a:tc>
                  <a:txBody>
                    <a:bodyPr/>
                    <a:lstStyle/>
                    <a:p>
                      <a:pPr algn="l" fontAlgn="ctr"/>
                      <a:r>
                        <a:rPr lang="zh-CN" alt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營業收入</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2,659</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2,502</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 </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784733735"/>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營業毛利</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942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838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12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2195283"/>
                  </a:ext>
                </a:extLst>
              </a:tr>
              <a:tr h="282240">
                <a:tc>
                  <a:txBody>
                    <a:bodyPr/>
                    <a:lstStyle/>
                    <a:p>
                      <a:pPr algn="l" fontAlgn="ct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營業毛利率</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35.4%</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33.5%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92183320"/>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營業費用</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446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401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69906371"/>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營業費用率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55799478"/>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利益</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496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437</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13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25070770"/>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利益</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18.6%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17.5%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1146946"/>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營業外收支淨額</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68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78064805"/>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稅前淨利</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564</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439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28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99370977"/>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所得稅費用</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4172625"/>
                  </a:ext>
                </a:extLst>
              </a:tr>
              <a:tr h="282240">
                <a:tc>
                  <a:txBody>
                    <a:bodyPr/>
                    <a:lstStyle/>
                    <a:p>
                      <a:pPr algn="l" fontAlgn="ctr"/>
                      <a:r>
                        <a:rPr lang="zh-CN"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非控制權益</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101596247"/>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母公司業主淨利</a:t>
                      </a:r>
                      <a:endParaRPr lang="en-US" altLang="zh-TW"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452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365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24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32532968"/>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淨利率</a:t>
                      </a:r>
                      <a:endParaRPr lang="en-US" altLang="zh-TW"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17.0%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14.6%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1765767"/>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每股盈餘（元）</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6.23</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5.03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24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35880623"/>
                  </a:ext>
                </a:extLst>
              </a:tr>
              <a:tr h="282240">
                <a:tc>
                  <a:txBody>
                    <a:bodyPr/>
                    <a:lstStyle/>
                    <a:p>
                      <a:pPr algn="l" fontAlgn="ctr"/>
                      <a:endParaRPr lang="zh-TW"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9759918"/>
                  </a:ext>
                </a:extLst>
              </a:tr>
              <a:tr h="282240">
                <a:tc>
                  <a:txBody>
                    <a:bodyPr/>
                    <a:lstStyle/>
                    <a:p>
                      <a:pPr algn="l" fontAlgn="ct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股東權益報酬率（年化）</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25.4%</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21.9%</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02875954"/>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折舊費用</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49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86862397"/>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資本支出</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163</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89</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07686285"/>
                  </a:ext>
                </a:extLst>
              </a:tr>
            </a:tbl>
          </a:graphicData>
        </a:graphic>
      </p:graphicFrame>
      <p:cxnSp>
        <p:nvCxnSpPr>
          <p:cNvPr id="14" name="直線接點 13">
            <a:extLst>
              <a:ext uri="{FF2B5EF4-FFF2-40B4-BE49-F238E27FC236}">
                <a16:creationId xmlns:a16="http://schemas.microsoft.com/office/drawing/2014/main"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損益表</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2022</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7</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789272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9A2B76EC-CDF5-4A4E-B5CD-1A238EAD5FEA}"/>
              </a:ext>
            </a:extLst>
          </p:cNvPr>
          <p:cNvGraphicFramePr>
            <a:graphicFrameLocks noGrp="1"/>
          </p:cNvGraphicFramePr>
          <p:nvPr>
            <p:extLst>
              <p:ext uri="{D42A27DB-BD31-4B8C-83A1-F6EECF244321}">
                <p14:modId xmlns:p14="http://schemas.microsoft.com/office/powerpoint/2010/main" val="3669269699"/>
              </p:ext>
            </p:extLst>
          </p:nvPr>
        </p:nvGraphicFramePr>
        <p:xfrm>
          <a:off x="506627" y="940954"/>
          <a:ext cx="11131455" cy="5844986"/>
        </p:xfrm>
        <a:graphic>
          <a:graphicData uri="http://schemas.openxmlformats.org/drawingml/2006/table">
            <a:tbl>
              <a:tblPr/>
              <a:tblGrid>
                <a:gridCol w="4471275">
                  <a:extLst>
                    <a:ext uri="{9D8B030D-6E8A-4147-A177-3AD203B41FA5}">
                      <a16:colId xmlns:a16="http://schemas.microsoft.com/office/drawing/2014/main" val="3764951136"/>
                    </a:ext>
                  </a:extLst>
                </a:gridCol>
                <a:gridCol w="1110030">
                  <a:extLst>
                    <a:ext uri="{9D8B030D-6E8A-4147-A177-3AD203B41FA5}">
                      <a16:colId xmlns:a16="http://schemas.microsoft.com/office/drawing/2014/main" val="3436009328"/>
                    </a:ext>
                  </a:extLst>
                </a:gridCol>
                <a:gridCol w="1110030">
                  <a:extLst>
                    <a:ext uri="{9D8B030D-6E8A-4147-A177-3AD203B41FA5}">
                      <a16:colId xmlns:a16="http://schemas.microsoft.com/office/drawing/2014/main" val="922697443"/>
                    </a:ext>
                  </a:extLst>
                </a:gridCol>
                <a:gridCol w="1110030">
                  <a:extLst>
                    <a:ext uri="{9D8B030D-6E8A-4147-A177-3AD203B41FA5}">
                      <a16:colId xmlns:a16="http://schemas.microsoft.com/office/drawing/2014/main" val="3486531840"/>
                    </a:ext>
                  </a:extLst>
                </a:gridCol>
                <a:gridCol w="1110030">
                  <a:extLst>
                    <a:ext uri="{9D8B030D-6E8A-4147-A177-3AD203B41FA5}">
                      <a16:colId xmlns:a16="http://schemas.microsoft.com/office/drawing/2014/main" val="1095691266"/>
                    </a:ext>
                  </a:extLst>
                </a:gridCol>
                <a:gridCol w="1110030">
                  <a:extLst>
                    <a:ext uri="{9D8B030D-6E8A-4147-A177-3AD203B41FA5}">
                      <a16:colId xmlns:a16="http://schemas.microsoft.com/office/drawing/2014/main" val="3244565161"/>
                    </a:ext>
                  </a:extLst>
                </a:gridCol>
                <a:gridCol w="1110030">
                  <a:extLst>
                    <a:ext uri="{9D8B030D-6E8A-4147-A177-3AD203B41FA5}">
                      <a16:colId xmlns:a16="http://schemas.microsoft.com/office/drawing/2014/main" val="2584314268"/>
                    </a:ext>
                  </a:extLst>
                </a:gridCol>
              </a:tblGrid>
              <a:tr h="301288">
                <a:tc rowSpan="2">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2022/12/31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2022/9/30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2021/12/31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extLst>
                  <a:ext uri="{0D108BD9-81ED-4DB2-BD59-A6C34878D82A}">
                    <a16:rowId xmlns:a16="http://schemas.microsoft.com/office/drawing/2014/main" val="72131155"/>
                  </a:ext>
                </a:extLst>
              </a:tr>
              <a:tr h="301288">
                <a:tc vMerge="1">
                  <a:txBody>
                    <a:bodyPr/>
                    <a:lstStyle/>
                    <a:p>
                      <a:pPr algn="l" fontAlgn="ct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val="305207749"/>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現金及約當現金</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508</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13 </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338</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10 </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555</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 </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891935953"/>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應收票據及帳款淨額</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450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12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443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13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307</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9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04847266"/>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存貨</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636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17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632</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18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599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17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867104219"/>
                  </a:ext>
                </a:extLst>
              </a:tr>
              <a:tr h="291245">
                <a:tc>
                  <a:txBody>
                    <a:bodyPr/>
                    <a:lstStyle/>
                    <a:p>
                      <a:pPr algn="l" fontAlgn="ct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其他流動資產</a:t>
                      </a:r>
                      <a:endParaRPr 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824</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22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769</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22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860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24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38684126"/>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固定資產</a:t>
                      </a:r>
                      <a:endParaRPr lang="en-US" altLang="zh-TW"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951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25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954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27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949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27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89575741"/>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其他長期資產</a:t>
                      </a:r>
                      <a:endParaRPr lang="en-US" altLang="zh-TW"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397</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383</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260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75737505"/>
                  </a:ext>
                </a:extLst>
              </a:tr>
              <a:tr h="291245">
                <a:tc>
                  <a:txBody>
                    <a:bodyPr/>
                    <a:lstStyle/>
                    <a:p>
                      <a:pPr algn="l" fontAlgn="ct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資產總計</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3,765</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100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3,519</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100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mn-ea"/>
                          <a:cs typeface="+mn-cs"/>
                        </a:rPr>
                        <a:t>3,530</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mn-ea"/>
                          <a:cs typeface="+mn-cs"/>
                        </a:rPr>
                        <a:t>100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5696959"/>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應付票據及帳款淨額</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9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235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375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4617791"/>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其他流動負債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854</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23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897</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25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366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10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648756594"/>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應付公司債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485</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14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14913724"/>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其他非流動負債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15</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23</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35566240"/>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負債總計</a:t>
                      </a:r>
                      <a:endParaRPr lang="en-US" altLang="zh-TW"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1,226</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33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1,155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33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1,242</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35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29161693"/>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普通股股本</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726</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726</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725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55809491"/>
                  </a:ext>
                </a:extLst>
              </a:tr>
              <a:tr h="291245">
                <a:tc>
                  <a:txBody>
                    <a:bodyPr/>
                    <a:lstStyle/>
                    <a:p>
                      <a:pPr algn="l" fontAlgn="ct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權益總計</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2,539</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67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2,364</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67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2,287</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65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23460192"/>
                  </a:ext>
                </a:extLst>
              </a:tr>
              <a:tr h="291245">
                <a:tc>
                  <a:txBody>
                    <a:bodyPr/>
                    <a:lstStyle/>
                    <a:p>
                      <a:pPr algn="l" fontAlgn="ctr"/>
                      <a:r>
                        <a:rPr lang="zh-CN" altLang="en-US" sz="1500" b="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每股淨值（元）</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35.0</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32.6</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0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31.5</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8514885"/>
                  </a:ext>
                </a:extLst>
              </a:tr>
              <a:tr h="291245">
                <a:tc>
                  <a:txBody>
                    <a:bodyPr/>
                    <a:lstStyle/>
                    <a:p>
                      <a:pPr algn="l" fontAlgn="ctr"/>
                      <a:r>
                        <a:rPr lang="zh-CN" alt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財務指標</a:t>
                      </a:r>
                      <a:endParaRPr lang="zh-TW" alt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96769509"/>
                  </a:ext>
                </a:extLst>
              </a:tr>
              <a:tr h="291245">
                <a:tc>
                  <a:txBody>
                    <a:bodyPr/>
                    <a:lstStyle/>
                    <a:p>
                      <a:pPr algn="l" fontAlgn="ctr"/>
                      <a:r>
                        <a:rPr 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流動比率（流動資產</a:t>
                      </a:r>
                      <a:r>
                        <a:rPr lang="en-US" altLang="zh-TW"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CN" alt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流動負債）</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200%</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0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193%</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313%</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zh-TW" altLang="en-US" sz="1600" b="0" i="0" u="none" strike="noStrike" kern="120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3994533"/>
                  </a:ext>
                </a:extLst>
              </a:tr>
              <a:tr h="291245">
                <a:tc>
                  <a:txBody>
                    <a:bodyPr/>
                    <a:lstStyle/>
                    <a:p>
                      <a:pPr algn="l" fontAlgn="ctr"/>
                      <a:r>
                        <a:rPr 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淨現金權益比率</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32%</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37%</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mn-ea"/>
                          <a:cs typeface="+mn-cs"/>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84422399"/>
                  </a:ext>
                </a:extLst>
              </a:tr>
            </a:tbl>
          </a:graphicData>
        </a:graphic>
      </p:graphicFrame>
      <p:cxnSp>
        <p:nvCxnSpPr>
          <p:cNvPr id="11" name="直線接點 10">
            <a:extLst>
              <a:ext uri="{FF2B5EF4-FFF2-40B4-BE49-F238E27FC236}">
                <a16:creationId xmlns:a16="http://schemas.microsoft.com/office/drawing/2014/main" id="{18B2810D-BA9A-7741-AEE7-4DFF28AC01E8}"/>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CDA36F7A-7A95-7D42-AD81-046D7C6D6AE7}"/>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2022</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年</a:t>
            </a:r>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第</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季資產負債表</a:t>
            </a:r>
            <a:endPar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id="{98F3FF20-51F0-47D9-91E1-539C09428432}"/>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8</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291960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id="{2922FFD5-46E8-BC4F-9EFA-B9C75867EA60}"/>
              </a:ext>
            </a:extLst>
          </p:cNvPr>
          <p:cNvGraphicFramePr>
            <a:graphicFrameLocks noGrp="1"/>
          </p:cNvGraphicFramePr>
          <p:nvPr>
            <p:extLst>
              <p:ext uri="{D42A27DB-BD31-4B8C-83A1-F6EECF244321}">
                <p14:modId xmlns:p14="http://schemas.microsoft.com/office/powerpoint/2010/main" val="1722592403"/>
              </p:ext>
            </p:extLst>
          </p:nvPr>
        </p:nvGraphicFramePr>
        <p:xfrm>
          <a:off x="894933" y="1283560"/>
          <a:ext cx="10793483" cy="3749613"/>
        </p:xfrm>
        <a:graphic>
          <a:graphicData uri="http://schemas.openxmlformats.org/drawingml/2006/table">
            <a:tbl>
              <a:tblPr/>
              <a:tblGrid>
                <a:gridCol w="2309223">
                  <a:extLst>
                    <a:ext uri="{9D8B030D-6E8A-4147-A177-3AD203B41FA5}">
                      <a16:colId xmlns:a16="http://schemas.microsoft.com/office/drawing/2014/main" val="3833058056"/>
                    </a:ext>
                  </a:extLst>
                </a:gridCol>
                <a:gridCol w="1334218">
                  <a:extLst>
                    <a:ext uri="{9D8B030D-6E8A-4147-A177-3AD203B41FA5}">
                      <a16:colId xmlns:a16="http://schemas.microsoft.com/office/drawing/2014/main" val="3870081983"/>
                    </a:ext>
                  </a:extLst>
                </a:gridCol>
                <a:gridCol w="1351324">
                  <a:extLst>
                    <a:ext uri="{9D8B030D-6E8A-4147-A177-3AD203B41FA5}">
                      <a16:colId xmlns:a16="http://schemas.microsoft.com/office/drawing/2014/main" val="675522990"/>
                    </a:ext>
                  </a:extLst>
                </a:gridCol>
                <a:gridCol w="1436850">
                  <a:extLst>
                    <a:ext uri="{9D8B030D-6E8A-4147-A177-3AD203B41FA5}">
                      <a16:colId xmlns:a16="http://schemas.microsoft.com/office/drawing/2014/main" val="1717371502"/>
                    </a:ext>
                  </a:extLst>
                </a:gridCol>
                <a:gridCol w="1453956">
                  <a:extLst>
                    <a:ext uri="{9D8B030D-6E8A-4147-A177-3AD203B41FA5}">
                      <a16:colId xmlns:a16="http://schemas.microsoft.com/office/drawing/2014/main" val="3650816177"/>
                    </a:ext>
                  </a:extLst>
                </a:gridCol>
                <a:gridCol w="1453956">
                  <a:extLst>
                    <a:ext uri="{9D8B030D-6E8A-4147-A177-3AD203B41FA5}">
                      <a16:colId xmlns:a16="http://schemas.microsoft.com/office/drawing/2014/main" val="2776711813"/>
                    </a:ext>
                  </a:extLst>
                </a:gridCol>
                <a:gridCol w="1453956">
                  <a:extLst>
                    <a:ext uri="{9D8B030D-6E8A-4147-A177-3AD203B41FA5}">
                      <a16:colId xmlns:a16="http://schemas.microsoft.com/office/drawing/2014/main" val="2098054863"/>
                    </a:ext>
                  </a:extLst>
                </a:gridCol>
              </a:tblGrid>
              <a:tr h="464828">
                <a:tc>
                  <a:txBody>
                    <a:bodyPr/>
                    <a:lstStyle/>
                    <a:p>
                      <a:pPr algn="l" rtl="0" fontAlgn="ctr"/>
                      <a:r>
                        <a:rPr lang="zh-CN"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新台幣</a:t>
                      </a:r>
                      <a:r>
                        <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rPr>
                        <a:t>/</a:t>
                      </a:r>
                      <a:r>
                        <a:rPr lang="zh-CN"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百萬</a:t>
                      </a:r>
                      <a:r>
                        <a:rPr lang="zh-TW"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 元</a:t>
                      </a:r>
                      <a:endParaRPr lang="en" sz="1600" b="1" i="0" u="none" strike="noStrike" dirty="0">
                        <a:solidFill>
                          <a:schemeClr val="bg1"/>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extLst>
                  <a:ext uri="{0D108BD9-81ED-4DB2-BD59-A6C34878D82A}">
                    <a16:rowId xmlns:a16="http://schemas.microsoft.com/office/drawing/2014/main" val="4195693310"/>
                  </a:ext>
                </a:extLst>
              </a:tr>
              <a:tr h="464828">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淨利</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134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205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241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256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365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452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val="3577690119"/>
                  </a:ext>
                </a:extLst>
              </a:tr>
              <a:tr h="464828">
                <a:tc>
                  <a:txBody>
                    <a:bodyPr/>
                    <a:lstStyle/>
                    <a:p>
                      <a:pPr algn="l" rtl="0" fontAlgn="ctr"/>
                      <a:r>
                        <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淨利率 </a:t>
                      </a:r>
                      <a:r>
                        <a:rPr lang="en-US" altLang="zh-CN" sz="1600" b="1" i="0" u="none" strike="noStrike" dirty="0">
                          <a:solidFill>
                            <a:schemeClr val="tx1"/>
                          </a:solidFill>
                          <a:effectLst/>
                          <a:latin typeface="Microsoft JhengHei" panose="020B0604030504040204" pitchFamily="34" charset="-120"/>
                          <a:ea typeface="Microsoft JhengHei" panose="020B0604030504040204" pitchFamily="34" charset="-120"/>
                        </a:rPr>
                        <a:t>(%)</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9.5%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13.1%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14.5%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13.9%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14.6%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17.0%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788136373"/>
                  </a:ext>
                </a:extLst>
              </a:tr>
              <a:tr h="464828">
                <a:tc>
                  <a:txBody>
                    <a:bodyPr/>
                    <a:lstStyle/>
                    <a:p>
                      <a:pPr algn="l" rtl="0" fontAlgn="ctr"/>
                      <a:r>
                        <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每股盈餘 </a:t>
                      </a:r>
                      <a:r>
                        <a:rPr lang="en" altLang="zh-TW" sz="1600" b="1" i="0" u="none" strike="noStrike" dirty="0">
                          <a:solidFill>
                            <a:srgbClr val="000000"/>
                          </a:solidFill>
                          <a:effectLst/>
                          <a:latin typeface="Microsoft JhengHei" panose="020B0604030504040204" pitchFamily="34" charset="-120"/>
                          <a:ea typeface="Microsoft JhengHei" panose="020B0604030504040204" pitchFamily="34" charset="-120"/>
                        </a:rPr>
                        <a:t>(</a:t>
                      </a: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元</a:t>
                      </a:r>
                      <a:r>
                        <a:rPr lang="en" altLang="zh-TW" sz="1600" b="1" i="0" u="none" strike="noStrike" dirty="0">
                          <a:solidFill>
                            <a:srgbClr val="000000"/>
                          </a:solidFill>
                          <a:effectLst/>
                          <a:latin typeface="Microsoft JhengHei" panose="020B0604030504040204" pitchFamily="34" charset="-120"/>
                          <a:ea typeface="Microsoft JhengHei" panose="020B0604030504040204" pitchFamily="34" charset="-120"/>
                        </a:rPr>
                        <a:t>)</a:t>
                      </a:r>
                      <a:endPar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2.18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2.84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3.34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3.55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5.03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6.23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val="2935543730"/>
                  </a:ext>
                </a:extLst>
              </a:tr>
              <a:tr h="464828">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每股股利</a:t>
                      </a:r>
                      <a:r>
                        <a:rPr lang="en" sz="1600" b="1" i="0" u="none" strike="noStrike" dirty="0">
                          <a:solidFill>
                            <a:srgbClr val="000000"/>
                          </a:solidFill>
                          <a:effectLst/>
                          <a:latin typeface="Microsoft JhengHei" panose="020B0604030504040204" pitchFamily="34" charset="-120"/>
                          <a:ea typeface="Microsoft JhengHei" panose="020B0604030504040204" pitchFamily="34" charset="-120"/>
                        </a:rPr>
                        <a:t> (</a:t>
                      </a: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元</a:t>
                      </a:r>
                      <a:r>
                        <a:rPr lang="en" sz="1600" b="1" i="0" u="none" strike="noStrike" dirty="0">
                          <a:solidFill>
                            <a:srgbClr val="000000"/>
                          </a:solidFill>
                          <a:effectLst/>
                          <a:latin typeface="Microsoft JhengHei" panose="020B0604030504040204" pitchFamily="34" charset="-120"/>
                          <a:ea typeface="Microsoft JhengHei" panose="020B0604030504040204" pitchFamily="34" charset="-120"/>
                        </a:rPr>
                        <a:t>)</a:t>
                      </a: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507083891"/>
                  </a:ext>
                </a:extLst>
              </a:tr>
              <a:tr h="464828">
                <a:tc>
                  <a:txBody>
                    <a:bodyPr/>
                    <a:lstStyle/>
                    <a:p>
                      <a:pPr algn="l" rtl="0" fontAlgn="ctr"/>
                      <a:r>
                        <a:rPr lang="zh-CN" altLang="en-US" sz="1600" b="1" i="0" u="none" strike="noStrike" dirty="0">
                          <a:solidFill>
                            <a:schemeClr val="tx1"/>
                          </a:solidFill>
                          <a:effectLst/>
                          <a:latin typeface="Microsoft JhengHei" panose="020B0604030504040204" pitchFamily="34" charset="-120"/>
                          <a:ea typeface="Microsoft JhengHei" panose="020B0604030504040204" pitchFamily="34" charset="-120"/>
                        </a:rPr>
                        <a:t>股利發放率 </a:t>
                      </a:r>
                      <a:r>
                        <a:rPr lang="en-US" altLang="zh-CN" sz="1600" b="1" i="0" u="none" strike="noStrike" dirty="0">
                          <a:solidFill>
                            <a:schemeClr val="tx1"/>
                          </a:solidFill>
                          <a:effectLst/>
                          <a:latin typeface="Microsoft JhengHei" panose="020B0604030504040204" pitchFamily="34" charset="-120"/>
                          <a:ea typeface="Microsoft JhengHei" panose="020B0604030504040204" pitchFamily="34" charset="-120"/>
                        </a:rPr>
                        <a:t>(%)</a:t>
                      </a:r>
                      <a:endParaRPr lang="en" sz="1600" b="1" i="0" u="none" strike="noStrike" dirty="0">
                        <a:solidFill>
                          <a:schemeClr val="tx1"/>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a:solidFill>
                            <a:srgbClr val="000000"/>
                          </a:solidFill>
                          <a:effectLst/>
                          <a:latin typeface="Calibri" panose="020F0502020204030204" pitchFamily="34" charset="0"/>
                        </a:rPr>
                        <a:t>134%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a:solidFill>
                            <a:srgbClr val="000000"/>
                          </a:solidFill>
                          <a:effectLst/>
                          <a:latin typeface="Calibri" panose="020F0502020204030204" pitchFamily="34" charset="0"/>
                        </a:rPr>
                        <a:t>92%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a:solidFill>
                            <a:srgbClr val="000000"/>
                          </a:solidFill>
                          <a:effectLst/>
                          <a:latin typeface="Calibri" panose="020F0502020204030204" pitchFamily="34" charset="0"/>
                        </a:rPr>
                        <a:t>113%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val="3633486316"/>
                  </a:ext>
                </a:extLst>
              </a:tr>
              <a:tr h="464828">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資本支出</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488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89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163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689746781"/>
                  </a:ext>
                </a:extLst>
              </a:tr>
              <a:tr h="495817">
                <a:tc>
                  <a:txBody>
                    <a:bodyPr/>
                    <a:lstStyle/>
                    <a:p>
                      <a:pPr algn="l" rtl="0" fontAlgn="ctr"/>
                      <a:r>
                        <a:rPr lang="zh-CN" altLang="en-US" sz="1600" b="1" i="0" u="none" strike="noStrike" dirty="0">
                          <a:solidFill>
                            <a:srgbClr val="000000"/>
                          </a:solidFill>
                          <a:effectLst/>
                          <a:latin typeface="微軟正黑體" panose="020B0604030504040204" pitchFamily="34" charset="-120"/>
                          <a:ea typeface="微軟正黑體" panose="020B0604030504040204" pitchFamily="34" charset="-120"/>
                        </a:rPr>
                        <a:t>資本支出</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營業收入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a:t>
                      </a:r>
                      <a:endParaRPr lang="en"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0.8%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29.3%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3.6%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6.1%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7070988"/>
                  </a:ext>
                </a:extLst>
              </a:tr>
            </a:tbl>
          </a:graphicData>
        </a:graphic>
      </p:graphicFrame>
      <p:sp>
        <p:nvSpPr>
          <p:cNvPr id="6" name="文字方塊 5">
            <a:extLst>
              <a:ext uri="{FF2B5EF4-FFF2-40B4-BE49-F238E27FC236}">
                <a16:creationId xmlns:a16="http://schemas.microsoft.com/office/drawing/2014/main" id="{4CECA467-57B5-4941-B3F4-A1EC8BDF52F0}"/>
              </a:ext>
            </a:extLst>
          </p:cNvPr>
          <p:cNvSpPr txBox="1"/>
          <p:nvPr/>
        </p:nvSpPr>
        <p:spPr>
          <a:xfrm>
            <a:off x="894933" y="5455015"/>
            <a:ext cx="10402133" cy="338554"/>
          </a:xfrm>
          <a:prstGeom prst="rect">
            <a:avLst/>
          </a:prstGeom>
          <a:noFill/>
        </p:spPr>
        <p:txBody>
          <a:bodyPr wrap="square" rtlCol="0">
            <a:spAutoFit/>
          </a:bodyPr>
          <a:lstStyle/>
          <a:p>
            <a:r>
              <a:rPr lang="zh-TW" altLang="en-US" sz="1600" dirty="0">
                <a:latin typeface="Calibri" panose="020F0502020204030204" pitchFamily="34" charset="0"/>
                <a:ea typeface="Microsoft JhengHei" panose="020B0604030504040204" pitchFamily="34" charset="-120"/>
                <a:cs typeface="Calibri" panose="020F0502020204030204" pitchFamily="34" charset="0"/>
              </a:rPr>
              <a:t>附註：</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2017-2022</a:t>
            </a:r>
            <a:r>
              <a:rPr lang="zh-CN" altLang="en-US" sz="1600" dirty="0">
                <a:latin typeface="Calibri" panose="020F0502020204030204" pitchFamily="34" charset="0"/>
                <a:ea typeface="Microsoft JhengHei" panose="020B0604030504040204" pitchFamily="34" charset="-120"/>
                <a:cs typeface="Calibri" panose="020F0502020204030204" pitchFamily="34" charset="0"/>
              </a:rPr>
              <a:t>年</a:t>
            </a:r>
            <a:r>
              <a:rPr lang="zh-TW" altLang="en-US" sz="1600" dirty="0">
                <a:latin typeface="Calibri" panose="020F0502020204030204" pitchFamily="34" charset="0"/>
                <a:ea typeface="Microsoft JhengHei" panose="020B0604030504040204" pitchFamily="34" charset="-120"/>
                <a:cs typeface="Calibri" panose="020F0502020204030204" pitchFamily="34" charset="0"/>
              </a:rPr>
              <a:t>股利殖利率均使用除息日前一日之市值計算</a:t>
            </a:r>
            <a:r>
              <a:rPr lang="zh-CN" altLang="en-US" sz="1600" dirty="0">
                <a:latin typeface="Calibri" panose="020F0502020204030204" pitchFamily="34" charset="0"/>
                <a:ea typeface="Microsoft JhengHei" panose="020B0604030504040204" pitchFamily="34" charset="-120"/>
                <a:cs typeface="Calibri" panose="020F0502020204030204" pitchFamily="34" charset="0"/>
              </a:rPr>
              <a:t>。</a:t>
            </a:r>
            <a:endParaRPr kumimoji="1" lang="zh-TW" altLang="en-US" sz="1600" dirty="0"/>
          </a:p>
        </p:txBody>
      </p:sp>
      <p:cxnSp>
        <p:nvCxnSpPr>
          <p:cNvPr id="12" name="直線接點 11">
            <a:extLst>
              <a:ext uri="{FF2B5EF4-FFF2-40B4-BE49-F238E27FC236}">
                <a16:creationId xmlns:a16="http://schemas.microsoft.com/office/drawing/2014/main"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id="{F06E9FBF-2002-B347-951A-77FF9505E1BB}"/>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股利發放與資本支出</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id="{1344E5B6-20C8-4F51-8E77-8F3DD2AD63C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9</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72727473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13991</TotalTime>
  <Words>1674</Words>
  <Application>Microsoft Office PowerPoint</Application>
  <PresentationFormat>寬螢幕</PresentationFormat>
  <Paragraphs>536</Paragraphs>
  <Slides>16</Slides>
  <Notes>16</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16</vt:i4>
      </vt:variant>
    </vt:vector>
  </HeadingPairs>
  <TitlesOfParts>
    <vt:vector size="24" baseType="lpstr">
      <vt:lpstr>微軟正黑體</vt:lpstr>
      <vt:lpstr>微軟正黑體</vt:lpstr>
      <vt:lpstr>Arial</vt:lpstr>
      <vt:lpstr>Calibri</vt:lpstr>
      <vt:lpstr>Calibri Light</vt:lpstr>
      <vt:lpstr>Helvetica</vt:lpstr>
      <vt:lpstr>Wingdings</vt:lpstr>
      <vt:lpstr>Office 佈景主題</vt:lpstr>
      <vt:lpstr>PowerPoint 簡報</vt:lpstr>
      <vt:lpstr>PowerPoint 簡報</vt:lpstr>
      <vt:lpstr>PowerPoint 簡報</vt:lpstr>
      <vt:lpstr>產品銷售比重</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Milestones</dc:title>
  <dc:creator>Rick Chen</dc:creator>
  <cp:lastModifiedBy>act31 winmate</cp:lastModifiedBy>
  <cp:revision>741</cp:revision>
  <cp:lastPrinted>2023-02-23T08:59:31Z</cp:lastPrinted>
  <dcterms:created xsi:type="dcterms:W3CDTF">2020-08-14T23:56:39Z</dcterms:created>
  <dcterms:modified xsi:type="dcterms:W3CDTF">2023-03-03T08:43:11Z</dcterms:modified>
</cp:coreProperties>
</file>