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xlsx" ContentType="application/vnd.openxmlformats-officedocument.spreadsheetml.sheet"/>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theme/themeOverride1.xml" ContentType="application/vnd.openxmlformats-officedocument.themeOverride+xml"/>
  <Override PartName="/ppt/charts/chart4.xml" ContentType="application/vnd.openxmlformats-officedocument.drawingml.chart+xml"/>
  <Override PartName="/ppt/theme/themeOverride2.xml" ContentType="application/vnd.openxmlformats-officedocument.themeOverride+xml"/>
  <Override PartName="/ppt/notesSlides/notesSlide5.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0.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1.xml" ContentType="application/vnd.openxmlformats-officedocument.drawingml.chart+xml"/>
  <Override PartName="/ppt/media/image10.jpg" ContentType="image/jpeg"/>
  <Override PartName="/ppt/media/image11.jpg" ContentType="image/jpeg"/>
  <Override PartName="/ppt/media/image12.jpg" ContentType="image/jpeg"/>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Override PartName="/ppt/charts/colors5.xml" ContentType="application/vnd.ms-office.chartcolorstyle+xml"/>
  <Override PartName="/ppt/charts/style5.xml" ContentType="application/vnd.ms-office.chartstyle+xml"/>
  <Override PartName="/ppt/charts/colors6.xml" ContentType="application/vnd.ms-office.chartcolorstyle+xml"/>
  <Override PartName="/ppt/charts/style6.xml" ContentType="application/vnd.ms-office.chartstyle+xml"/>
  <Override PartName="/ppt/charts/colors7.xml" ContentType="application/vnd.ms-office.chartcolorstyle+xml"/>
  <Override PartName="/ppt/charts/style7.xml" ContentType="application/vnd.ms-office.chartstyle+xml"/>
  <Override PartName="/ppt/charts/colors8.xml" ContentType="application/vnd.ms-office.chartcolorstyle+xml"/>
  <Override PartName="/ppt/charts/style8.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68" r:id="rId2"/>
    <p:sldId id="870" r:id="rId3"/>
    <p:sldId id="876" r:id="rId4"/>
    <p:sldId id="889" r:id="rId5"/>
    <p:sldId id="892" r:id="rId6"/>
    <p:sldId id="874" r:id="rId7"/>
    <p:sldId id="885" r:id="rId8"/>
    <p:sldId id="875" r:id="rId9"/>
    <p:sldId id="869" r:id="rId10"/>
    <p:sldId id="882" r:id="rId11"/>
    <p:sldId id="845" r:id="rId12"/>
    <p:sldId id="846" r:id="rId13"/>
    <p:sldId id="891" r:id="rId14"/>
    <p:sldId id="861" r:id="rId15"/>
    <p:sldId id="850" r:id="rId16"/>
    <p:sldId id="856" r:id="rId1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11A53013-0EC0-4AAB-8E84-2603D02C88BB}">
          <p14:sldIdLst>
            <p14:sldId id="268"/>
            <p14:sldId id="870"/>
            <p14:sldId id="876"/>
            <p14:sldId id="889"/>
            <p14:sldId id="892"/>
            <p14:sldId id="874"/>
            <p14:sldId id="885"/>
            <p14:sldId id="875"/>
            <p14:sldId id="869"/>
            <p14:sldId id="882"/>
            <p14:sldId id="845"/>
            <p14:sldId id="846"/>
            <p14:sldId id="891"/>
            <p14:sldId id="861"/>
            <p14:sldId id="850"/>
            <p14:sldId id="856"/>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ct31 winmate" initials="aw" lastIdx="1" clrIdx="0">
    <p:extLst>
      <p:ext uri="{19B8F6BF-5375-455C-9EA6-DF929625EA0E}">
        <p15:presenceInfo xmlns:p15="http://schemas.microsoft.com/office/powerpoint/2012/main" xmlns="" userId="18aac81ddca794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921F1B"/>
    <a:srgbClr val="A1B9BD"/>
    <a:srgbClr val="FFFFFF"/>
    <a:srgbClr val="E0C389"/>
    <a:srgbClr val="C43F17"/>
    <a:srgbClr val="161F2D"/>
    <a:srgbClr val="405162"/>
    <a:srgbClr val="F6A941"/>
    <a:srgbClr val="32404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23" autoAdjust="0"/>
    <p:restoredTop sz="92371" autoAdjust="0"/>
  </p:normalViewPr>
  <p:slideViewPr>
    <p:cSldViewPr snapToGrid="0">
      <p:cViewPr>
        <p:scale>
          <a:sx n="114" d="100"/>
          <a:sy n="114" d="100"/>
        </p:scale>
        <p:origin x="-786" y="-12"/>
      </p:cViewPr>
      <p:guideLst>
        <p:guide orient="horz" pos="2160"/>
        <p:guide pos="3840"/>
      </p:guideLst>
    </p:cSldViewPr>
  </p:slideViewPr>
  <p:notesTextViewPr>
    <p:cViewPr>
      <p:scale>
        <a:sx n="3" d="2"/>
        <a:sy n="3" d="2"/>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Users\chuangwanting\Desktop\QIC\Company\3416%20Winmate\investor%20presentation\3Q21\Winmate_presentation%20financials_20211028_co.xlsx" TargetMode="External"/></Relationships>
</file>

<file path=ppt/charts/_rels/chart10.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package" Target="../embeddings/Microsoft_Excel____7.xlsx"/></Relationships>
</file>

<file path=ppt/charts/_rels/chart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 Id="rId6" Type="http://schemas.microsoft.com/office/2011/relationships/chartStyle" Target="style8.xml"/><Relationship Id="rId5" Type="http://schemas.microsoft.com/office/2011/relationships/chartColorStyle" Target="colors8.xml"/><Relationship Id="rId4" Type="http://schemas.openxmlformats.org/officeDocument/2006/relationships/oleObject" Target="file:///C:\Users\irene\Desktop\WORK\P_Winmate%20(3416%20TT)\Winmate%20model.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3.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package" Target="../embeddings/Microsoft_Excel____1.xlsx"/><Relationship Id="rId1" Type="http://schemas.openxmlformats.org/officeDocument/2006/relationships/themeOverride" Target="../theme/themeOverride1.xml"/><Relationship Id="rId4" Type="http://schemas.microsoft.com/office/2011/relationships/chartStyle" Target="style1.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___2.xlsx"/><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file:///D:\NB0132\Desktop\Winmate_presentation%20financials_20211028_v2_co(&#24050;&#33258;&#21205;&#20462;&#24489;).xlsx" TargetMode="External"/></Relationships>
</file>

<file path=ppt/charts/_rels/chart6.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Microsoft_Excel____3.xlsx"/></Relationships>
</file>

<file path=ppt/charts/_rels/chart7.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Microsoft_Excel____4.xlsx"/></Relationships>
</file>

<file path=ppt/charts/_rels/chart8.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package" Target="../embeddings/Microsoft_Excel____5.xlsx"/></Relationships>
</file>

<file path=ppt/charts/_rels/chart9.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Microsoft_Excel____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perspective val="0"/>
    </c:view3D>
    <c:floor>
      <c:thickness val="0"/>
    </c:floor>
    <c:sideWall>
      <c:thickness val="0"/>
    </c:sideWall>
    <c:backWall>
      <c:thickness val="0"/>
    </c:backWall>
    <c:plotArea>
      <c:layout>
        <c:manualLayout>
          <c:layoutTarget val="inner"/>
          <c:xMode val="edge"/>
          <c:yMode val="edge"/>
          <c:x val="8.0112179314731025E-2"/>
          <c:y val="0.1809299231899851"/>
          <c:w val="0.86569428761942147"/>
          <c:h val="0.78597337188668459"/>
        </c:manualLayout>
      </c:layout>
      <c:pie3DChart>
        <c:varyColors val="1"/>
        <c:ser>
          <c:idx val="0"/>
          <c:order val="0"/>
          <c:dPt>
            <c:idx val="0"/>
            <c:bubble3D val="0"/>
            <c:extLst xmlns:c16r2="http://schemas.microsoft.com/office/drawing/2015/06/chart">
              <c:ext xmlns:c16="http://schemas.microsoft.com/office/drawing/2014/chart" uri="{C3380CC4-5D6E-409C-BE32-E72D297353CC}">
                <c16:uniqueId val="{00000000-4DD5-894B-869D-340A6A1E8F88}"/>
              </c:ext>
            </c:extLst>
          </c:dPt>
          <c:dPt>
            <c:idx val="1"/>
            <c:bubble3D val="0"/>
            <c:extLst xmlns:c16r2="http://schemas.microsoft.com/office/drawing/2015/06/chart">
              <c:ext xmlns:c16="http://schemas.microsoft.com/office/drawing/2014/chart" uri="{C3380CC4-5D6E-409C-BE32-E72D297353CC}">
                <c16:uniqueId val="{00000001-4DD5-894B-869D-340A6A1E8F88}"/>
              </c:ext>
            </c:extLst>
          </c:dPt>
          <c:dPt>
            <c:idx val="2"/>
            <c:bubble3D val="0"/>
            <c:extLst xmlns:c16r2="http://schemas.microsoft.com/office/drawing/2015/06/chart">
              <c:ext xmlns:c16="http://schemas.microsoft.com/office/drawing/2014/chart" uri="{C3380CC4-5D6E-409C-BE32-E72D297353CC}">
                <c16:uniqueId val="{00000002-4DD5-894B-869D-340A6A1E8F88}"/>
              </c:ext>
            </c:extLst>
          </c:dPt>
          <c:dPt>
            <c:idx val="3"/>
            <c:bubble3D val="0"/>
            <c:extLst xmlns:c16r2="http://schemas.microsoft.com/office/drawing/2015/06/chart">
              <c:ext xmlns:c16="http://schemas.microsoft.com/office/drawing/2014/chart" uri="{C3380CC4-5D6E-409C-BE32-E72D297353CC}">
                <c16:uniqueId val="{00000003-4DD5-894B-869D-340A6A1E8F88}"/>
              </c:ext>
            </c:extLst>
          </c:dPt>
          <c:dPt>
            <c:idx val="4"/>
            <c:bubble3D val="0"/>
            <c:extLst xmlns:c16r2="http://schemas.microsoft.com/office/drawing/2015/06/chart">
              <c:ext xmlns:c16="http://schemas.microsoft.com/office/drawing/2014/chart" uri="{C3380CC4-5D6E-409C-BE32-E72D297353CC}">
                <c16:uniqueId val="{00000004-4DD5-894B-869D-340A6A1E8F88}"/>
              </c:ext>
            </c:extLst>
          </c:dPt>
          <c:cat>
            <c:strRef>
              <c:f>'Sals by Region'!$A$21:$A$25</c:f>
              <c:strCache>
                <c:ptCount val="5"/>
                <c:pt idx="0">
                  <c:v>Taiwan </c:v>
                </c:pt>
                <c:pt idx="1">
                  <c:v>Asia</c:v>
                </c:pt>
                <c:pt idx="2">
                  <c:v>Americas</c:v>
                </c:pt>
                <c:pt idx="3">
                  <c:v>Europe</c:v>
                </c:pt>
                <c:pt idx="4">
                  <c:v>Other Regions</c:v>
                </c:pt>
              </c:strCache>
            </c:strRef>
          </c:cat>
          <c:val>
            <c:numRef>
              <c:f>'Sals by Region'!$B$21:$B$25</c:f>
            </c:numRef>
          </c:val>
          <c:extLst xmlns:c16r2="http://schemas.microsoft.com/office/drawing/2015/06/chart">
            <c:ext xmlns:c16="http://schemas.microsoft.com/office/drawing/2014/chart" uri="{C3380CC4-5D6E-409C-BE32-E72D297353CC}">
              <c16:uniqueId val="{00000005-4DD5-894B-869D-340A6A1E8F88}"/>
            </c:ext>
          </c:extLst>
        </c:ser>
        <c:dLbls>
          <c:showLegendKey val="0"/>
          <c:showVal val="0"/>
          <c:showCatName val="0"/>
          <c:showSerName val="0"/>
          <c:showPercent val="0"/>
          <c:showBubbleSize val="0"/>
          <c:showLeaderLines val="0"/>
        </c:dLbls>
      </c:pie3DChart>
      <c:spPr>
        <a:noFill/>
        <a:ln w="25400">
          <a:noFill/>
        </a:ln>
      </c:spPr>
    </c:plotArea>
    <c:legend>
      <c:legendPos val="t"/>
      <c:layout/>
      <c:overlay val="0"/>
      <c:spPr>
        <a:noFill/>
        <a:ln w="25400">
          <a:noFill/>
        </a:ln>
      </c:spPr>
      <c:txPr>
        <a:bodyPr rot="0" spcFirstLastPara="1" vertOverflow="ellipsis" vert="horz" wrap="square" anchor="ctr" anchorCtr="1"/>
        <a:lstStyle/>
        <a:p>
          <a:pPr>
            <a:defRPr sz="1800" b="1" i="0" u="none" strike="noStrike" kern="1200" baseline="0">
              <a:solidFill>
                <a:schemeClr val="tx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legend>
    <c:plotVisOnly val="1"/>
    <c:dispBlanksAs val="gap"/>
    <c:showDLblsOverMax val="0"/>
  </c:chart>
  <c:spPr>
    <a:noFill/>
    <a:ln w="9525">
      <a:noFill/>
    </a:ln>
  </c:spPr>
  <c:txPr>
    <a:bodyPr/>
    <a:lstStyle/>
    <a:p>
      <a:pPr>
        <a:defRPr>
          <a:solidFill>
            <a:schemeClr val="tx1"/>
          </a:solidFill>
          <a:latin typeface="Microsoft JhengHei" panose="020B0604030504040204" pitchFamily="34" charset="-120"/>
          <a:ea typeface="Microsoft JhengHei" panose="020B0604030504040204" pitchFamily="34" charset="-120"/>
        </a:defRPr>
      </a:pPr>
      <a:endParaRPr lang="zh-TW"/>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r>
              <a:rPr kumimoji="1" lang="en-US" altLang="zh-TW" sz="3200" b="1" kern="1200" dirty="0">
                <a:solidFill>
                  <a:schemeClr val="tx1"/>
                </a:solidFill>
                <a:latin typeface="Calibri" panose="020F0502020204030204" pitchFamily="34" charset="0"/>
                <a:ea typeface="STFangsong" panose="02010600040101010101" pitchFamily="2" charset="-122"/>
                <a:cs typeface="Calibri" panose="020F0502020204030204" pitchFamily="34" charset="0"/>
              </a:rPr>
              <a:t>Yearly Cash and Stock Dividend </a:t>
            </a:r>
            <a:endParaRPr kumimoji="1" lang="zh-TW" altLang="zh-TW" sz="3200" b="1" kern="1200" dirty="0">
              <a:solidFill>
                <a:schemeClr val="tx1"/>
              </a:solidFill>
              <a:latin typeface="Calibri" panose="020F0502020204030204" pitchFamily="34" charset="0"/>
              <a:ea typeface="STFangsong" panose="02010600040101010101" pitchFamily="2" charset="-122"/>
              <a:cs typeface="Calibri" panose="020F0502020204030204" pitchFamily="34" charset="0"/>
            </a:endParaRPr>
          </a:p>
        </c:rich>
      </c:tx>
      <c:layout/>
      <c:overlay val="0"/>
      <c:spPr>
        <a:noFill/>
        <a:ln>
          <a:noFill/>
        </a:ln>
        <a:effectLst/>
      </c:spPr>
    </c:title>
    <c:autoTitleDeleted val="0"/>
    <c:plotArea>
      <c:layout/>
      <c:barChart>
        <c:barDir val="col"/>
        <c:grouping val="stacked"/>
        <c:varyColors val="0"/>
        <c:ser>
          <c:idx val="0"/>
          <c:order val="0"/>
          <c:tx>
            <c:strRef>
              <c:f>'工作表1 (2)'!$C$2</c:f>
              <c:strCache>
                <c:ptCount val="1"/>
                <c:pt idx="0">
                  <c:v>Cash Dividend (TWD)</c:v>
                </c:pt>
              </c:strCache>
            </c:strRef>
          </c:tx>
          <c:spPr>
            <a:solidFill>
              <a:srgbClr val="C00000"/>
            </a:solidFill>
            <a:ln>
              <a:noFill/>
            </a:ln>
            <a:effectLst/>
          </c:spPr>
          <c:invertIfNegative val="0"/>
          <c:cat>
            <c:numRef>
              <c:f>'工作表1 (2)'!$B$3:$B$20</c:f>
              <c:numCache>
                <c:formatCode>General</c:formatCode>
                <c:ptCount val="18"/>
                <c:pt idx="0">
                  <c:v>2024</c:v>
                </c:pt>
                <c:pt idx="1">
                  <c:v>2023</c:v>
                </c:pt>
                <c:pt idx="2">
                  <c:v>2022</c:v>
                </c:pt>
                <c:pt idx="3">
                  <c:v>2021</c:v>
                </c:pt>
                <c:pt idx="4">
                  <c:v>2020</c:v>
                </c:pt>
                <c:pt idx="5">
                  <c:v>2019</c:v>
                </c:pt>
                <c:pt idx="6">
                  <c:v>2018</c:v>
                </c:pt>
                <c:pt idx="7">
                  <c:v>2017</c:v>
                </c:pt>
                <c:pt idx="8">
                  <c:v>2016</c:v>
                </c:pt>
                <c:pt idx="9">
                  <c:v>2015</c:v>
                </c:pt>
                <c:pt idx="10">
                  <c:v>2014</c:v>
                </c:pt>
                <c:pt idx="11">
                  <c:v>2013</c:v>
                </c:pt>
                <c:pt idx="12">
                  <c:v>2012</c:v>
                </c:pt>
                <c:pt idx="13">
                  <c:v>2011</c:v>
                </c:pt>
                <c:pt idx="14">
                  <c:v>2010</c:v>
                </c:pt>
                <c:pt idx="15">
                  <c:v>2009</c:v>
                </c:pt>
                <c:pt idx="16">
                  <c:v>2008</c:v>
                </c:pt>
                <c:pt idx="17">
                  <c:v>2007</c:v>
                </c:pt>
              </c:numCache>
            </c:numRef>
          </c:cat>
          <c:val>
            <c:numRef>
              <c:f>'工作表1 (2)'!$C$3:$C$20</c:f>
              <c:numCache>
                <c:formatCode>General</c:formatCode>
                <c:ptCount val="18"/>
                <c:pt idx="0">
                  <c:v>5.2</c:v>
                </c:pt>
                <c:pt idx="1">
                  <c:v>5</c:v>
                </c:pt>
                <c:pt idx="2">
                  <c:v>4.5</c:v>
                </c:pt>
                <c:pt idx="3">
                  <c:v>4</c:v>
                </c:pt>
                <c:pt idx="4">
                  <c:v>3</c:v>
                </c:pt>
                <c:pt idx="5">
                  <c:v>2.6</c:v>
                </c:pt>
                <c:pt idx="6">
                  <c:v>2.5</c:v>
                </c:pt>
                <c:pt idx="7">
                  <c:v>3</c:v>
                </c:pt>
                <c:pt idx="8">
                  <c:v>3.5</c:v>
                </c:pt>
                <c:pt idx="9">
                  <c:v>4</c:v>
                </c:pt>
                <c:pt idx="10">
                  <c:v>3</c:v>
                </c:pt>
                <c:pt idx="11">
                  <c:v>2.5</c:v>
                </c:pt>
                <c:pt idx="12">
                  <c:v>3</c:v>
                </c:pt>
                <c:pt idx="13">
                  <c:v>4</c:v>
                </c:pt>
                <c:pt idx="14">
                  <c:v>3.5</c:v>
                </c:pt>
                <c:pt idx="15">
                  <c:v>3.8</c:v>
                </c:pt>
                <c:pt idx="16">
                  <c:v>3</c:v>
                </c:pt>
                <c:pt idx="17">
                  <c:v>1.9</c:v>
                </c:pt>
              </c:numCache>
            </c:numRef>
          </c:val>
          <c:extLst xmlns:c16r2="http://schemas.microsoft.com/office/drawing/2015/06/chart">
            <c:ext xmlns:c16="http://schemas.microsoft.com/office/drawing/2014/chart" uri="{C3380CC4-5D6E-409C-BE32-E72D297353CC}">
              <c16:uniqueId val="{00000000-E356-4837-839B-85E867444D8B}"/>
            </c:ext>
          </c:extLst>
        </c:ser>
        <c:ser>
          <c:idx val="1"/>
          <c:order val="1"/>
          <c:tx>
            <c:strRef>
              <c:f>'工作表1 (2)'!$D$2</c:f>
              <c:strCache>
                <c:ptCount val="1"/>
                <c:pt idx="0">
                  <c:v>Stock Dividend</c:v>
                </c:pt>
              </c:strCache>
            </c:strRef>
          </c:tx>
          <c:spPr>
            <a:solidFill>
              <a:srgbClr val="0020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'工作表1 (2)'!$B$3:$B$20</c:f>
              <c:numCache>
                <c:formatCode>General</c:formatCode>
                <c:ptCount val="18"/>
                <c:pt idx="0">
                  <c:v>2024</c:v>
                </c:pt>
                <c:pt idx="1">
                  <c:v>2023</c:v>
                </c:pt>
                <c:pt idx="2">
                  <c:v>2022</c:v>
                </c:pt>
                <c:pt idx="3">
                  <c:v>2021</c:v>
                </c:pt>
                <c:pt idx="4">
                  <c:v>2020</c:v>
                </c:pt>
                <c:pt idx="5">
                  <c:v>2019</c:v>
                </c:pt>
                <c:pt idx="6">
                  <c:v>2018</c:v>
                </c:pt>
                <c:pt idx="7">
                  <c:v>2017</c:v>
                </c:pt>
                <c:pt idx="8">
                  <c:v>2016</c:v>
                </c:pt>
                <c:pt idx="9">
                  <c:v>2015</c:v>
                </c:pt>
                <c:pt idx="10">
                  <c:v>2014</c:v>
                </c:pt>
                <c:pt idx="11">
                  <c:v>2013</c:v>
                </c:pt>
                <c:pt idx="12">
                  <c:v>2012</c:v>
                </c:pt>
                <c:pt idx="13">
                  <c:v>2011</c:v>
                </c:pt>
                <c:pt idx="14">
                  <c:v>2010</c:v>
                </c:pt>
                <c:pt idx="15">
                  <c:v>2009</c:v>
                </c:pt>
                <c:pt idx="16">
                  <c:v>2008</c:v>
                </c:pt>
                <c:pt idx="17">
                  <c:v>2007</c:v>
                </c:pt>
              </c:numCache>
            </c:numRef>
          </c:cat>
          <c:val>
            <c:numRef>
              <c:f>'工作表1 (2)'!$D$3:$D$20</c:f>
              <c:numCache>
                <c:formatCode>General</c:formatCode>
                <c:ptCount val="18"/>
                <c:pt idx="10">
                  <c:v>1</c:v>
                </c:pt>
                <c:pt idx="11">
                  <c:v>0.5</c:v>
                </c:pt>
                <c:pt idx="12">
                  <c:v>0.2</c:v>
                </c:pt>
                <c:pt idx="13">
                  <c:v>0.5</c:v>
                </c:pt>
                <c:pt idx="14">
                  <c:v>0.2</c:v>
                </c:pt>
                <c:pt idx="15">
                  <c:v>1.5</c:v>
                </c:pt>
                <c:pt idx="16">
                  <c:v>2.2599999999999998</c:v>
                </c:pt>
                <c:pt idx="17">
                  <c:v>2.1</c:v>
                </c:pt>
              </c:numCache>
            </c:numRef>
          </c:val>
          <c:extLst xmlns:c16r2="http://schemas.microsoft.com/office/drawing/2015/06/chart">
            <c:ext xmlns:c16="http://schemas.microsoft.com/office/drawing/2014/chart" uri="{C3380CC4-5D6E-409C-BE32-E72D297353CC}">
              <c16:uniqueId val="{00000001-E356-4837-839B-85E867444D8B}"/>
            </c:ext>
          </c:extLst>
        </c:ser>
        <c:dLbls>
          <c:showLegendKey val="0"/>
          <c:showVal val="0"/>
          <c:showCatName val="0"/>
          <c:showSerName val="0"/>
          <c:showPercent val="0"/>
          <c:showBubbleSize val="0"/>
        </c:dLbls>
        <c:gapWidth val="80"/>
        <c:overlap val="100"/>
        <c:axId val="138147840"/>
        <c:axId val="84204864"/>
      </c:barChart>
      <c:catAx>
        <c:axId val="138147840"/>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zh-TW"/>
          </a:p>
        </c:txPr>
        <c:crossAx val="84204864"/>
        <c:crossesAt val="0"/>
        <c:auto val="1"/>
        <c:lblAlgn val="ctr"/>
        <c:lblOffset val="100"/>
        <c:noMultiLvlLbl val="0"/>
      </c:catAx>
      <c:valAx>
        <c:axId val="84204864"/>
        <c:scaling>
          <c:orientation val="minMax"/>
        </c:scaling>
        <c:delete val="0"/>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zh-TW"/>
          </a:p>
        </c:txPr>
        <c:crossAx val="1381478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9050">
                <a:solidFill>
                  <a:schemeClr val="lt1"/>
                </a:solidFill>
              </a:ln>
              <a:effectLst/>
            </c:spPr>
            <c:extLst xmlns:c16r2="http://schemas.microsoft.com/office/drawing/2015/06/chart">
              <c:ext xmlns:c16="http://schemas.microsoft.com/office/drawing/2014/chart" uri="{C3380CC4-5D6E-409C-BE32-E72D297353CC}">
                <c16:uniqueId val="{00000001-0605-467F-AAE9-76068E720B58}"/>
              </c:ext>
            </c:extLst>
          </c:dPt>
          <c:dPt>
            <c:idx val="1"/>
            <c:bubble3D val="0"/>
            <c: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a:stretch>
              </a:blipFill>
              <a:ln w="19050">
                <a:solidFill>
                  <a:schemeClr val="lt1"/>
                </a:solidFill>
              </a:ln>
              <a:effectLst/>
            </c:spPr>
            <c:extLst xmlns:c16r2="http://schemas.microsoft.com/office/drawing/2015/06/chart">
              <c:ext xmlns:c16="http://schemas.microsoft.com/office/drawing/2014/chart" uri="{C3380CC4-5D6E-409C-BE32-E72D297353CC}">
                <c16:uniqueId val="{00000003-0605-467F-AAE9-76068E720B58}"/>
              </c:ext>
            </c:extLst>
          </c:dPt>
          <c:dPt>
            <c:idx val="2"/>
            <c:bubble3D val="0"/>
            <c: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a:stretch>
              </a:blipFill>
              <a:ln w="19050">
                <a:solidFill>
                  <a:schemeClr val="lt1"/>
                </a:solidFill>
              </a:ln>
              <a:effectLst/>
            </c:spPr>
            <c:extLst xmlns:c16r2="http://schemas.microsoft.com/office/drawing/2015/06/chart">
              <c:ext xmlns:c16="http://schemas.microsoft.com/office/drawing/2014/chart" uri="{C3380CC4-5D6E-409C-BE32-E72D297353CC}">
                <c16:uniqueId val="{00000005-0605-467F-AAE9-76068E720B58}"/>
              </c:ext>
            </c:extLst>
          </c:dPt>
          <c:dPt>
            <c:idx val="3"/>
            <c:bubble3D val="0"/>
            <c:spPr>
              <a:solidFill>
                <a:schemeClr val="bg1">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7-0605-467F-AAE9-76068E720B58}"/>
              </c:ext>
            </c:extLst>
          </c:dPt>
          <c:cat>
            <c:strRef>
              <c:f>工作表2!$A$2:$A$5</c:f>
              <c:strCache>
                <c:ptCount val="4"/>
                <c:pt idx="0">
                  <c:v>Vehicle Diagnostics &amp; Electric Vehicles</c:v>
                </c:pt>
                <c:pt idx="1">
                  <c:v>Warehouse &amp; Logistics</c:v>
                </c:pt>
                <c:pt idx="2">
                  <c:v>Healthcare Applications</c:v>
                </c:pt>
                <c:pt idx="3">
                  <c:v>Other</c:v>
                </c:pt>
              </c:strCache>
            </c:strRef>
          </c:cat>
          <c:val>
            <c:numRef>
              <c:f>工作表2!$B$2:$B$5</c:f>
              <c:numCache>
                <c:formatCode>0%</c:formatCode>
                <c:ptCount val="4"/>
                <c:pt idx="0">
                  <c:v>0.31</c:v>
                </c:pt>
                <c:pt idx="1">
                  <c:v>0.25</c:v>
                </c:pt>
                <c:pt idx="2">
                  <c:v>7.0000000000000007E-2</c:v>
                </c:pt>
                <c:pt idx="3">
                  <c:v>0.36999999999999988</c:v>
                </c:pt>
              </c:numCache>
            </c:numRef>
          </c:val>
          <c:extLst xmlns:c16r2="http://schemas.microsoft.com/office/drawing/2015/06/chart">
            <c:ext xmlns:c16="http://schemas.microsoft.com/office/drawing/2014/chart" uri="{C3380CC4-5D6E-409C-BE32-E72D297353CC}">
              <c16:uniqueId val="{00000008-0605-467F-AAE9-76068E720B5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zh-TW"/>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perspective val="0"/>
    </c:view3D>
    <c:floor>
      <c:thickness val="0"/>
    </c:floor>
    <c:sideWall>
      <c:thickness val="0"/>
    </c:sideWall>
    <c:backWall>
      <c:thickness val="0"/>
    </c:backWall>
    <c:plotArea>
      <c:layout>
        <c:manualLayout>
          <c:layoutTarget val="inner"/>
          <c:xMode val="edge"/>
          <c:yMode val="edge"/>
          <c:x val="5.1379918456364575E-2"/>
          <c:y val="0.16622397835108429"/>
          <c:w val="0.86569428761942147"/>
          <c:h val="0.78597337188668459"/>
        </c:manualLayout>
      </c:layout>
      <c:pie3DChart>
        <c:varyColors val="1"/>
        <c:ser>
          <c:idx val="0"/>
          <c:order val="0"/>
          <c:dPt>
            <c:idx val="0"/>
            <c:bubble3D val="0"/>
            <c:extLst xmlns:c16r2="http://schemas.microsoft.com/office/drawing/2015/06/chart">
              <c:ext xmlns:c16="http://schemas.microsoft.com/office/drawing/2014/chart" uri="{C3380CC4-5D6E-409C-BE32-E72D297353CC}">
                <c16:uniqueId val="{00000000-B349-FF4D-B675-81A70EEAE49A}"/>
              </c:ext>
            </c:extLst>
          </c:dPt>
          <c:dPt>
            <c:idx val="1"/>
            <c:bubble3D val="0"/>
            <c:extLst xmlns:c16r2="http://schemas.microsoft.com/office/drawing/2015/06/chart">
              <c:ext xmlns:c16="http://schemas.microsoft.com/office/drawing/2014/chart" uri="{C3380CC4-5D6E-409C-BE32-E72D297353CC}">
                <c16:uniqueId val="{00000001-B349-FF4D-B675-81A70EEAE49A}"/>
              </c:ext>
            </c:extLst>
          </c:dPt>
          <c:dPt>
            <c:idx val="2"/>
            <c:bubble3D val="0"/>
            <c:extLst xmlns:c16r2="http://schemas.microsoft.com/office/drawing/2015/06/chart">
              <c:ext xmlns:c16="http://schemas.microsoft.com/office/drawing/2014/chart" uri="{C3380CC4-5D6E-409C-BE32-E72D297353CC}">
                <c16:uniqueId val="{00000002-B349-FF4D-B675-81A70EEAE49A}"/>
              </c:ext>
            </c:extLst>
          </c:dPt>
          <c:dPt>
            <c:idx val="3"/>
            <c:bubble3D val="0"/>
            <c:extLst xmlns:c16r2="http://schemas.microsoft.com/office/drawing/2015/06/chart">
              <c:ext xmlns:c16="http://schemas.microsoft.com/office/drawing/2014/chart" uri="{C3380CC4-5D6E-409C-BE32-E72D297353CC}">
                <c16:uniqueId val="{00000003-B349-FF4D-B675-81A70EEAE49A}"/>
              </c:ext>
            </c:extLst>
          </c:dPt>
          <c:dPt>
            <c:idx val="4"/>
            <c:bubble3D val="0"/>
            <c:extLst xmlns:c16r2="http://schemas.microsoft.com/office/drawing/2015/06/chart">
              <c:ext xmlns:c16="http://schemas.microsoft.com/office/drawing/2014/chart" uri="{C3380CC4-5D6E-409C-BE32-E72D297353CC}">
                <c16:uniqueId val="{00000004-B349-FF4D-B675-81A70EEAE49A}"/>
              </c:ext>
            </c:extLst>
          </c:dPt>
          <c:cat>
            <c:strRef>
              <c:f>'[Winmate_presentation financials_20211028_co.xlsx]Sals by Region'!$A$21:$A$25</c:f>
              <c:strCache>
                <c:ptCount val="5"/>
                <c:pt idx="0">
                  <c:v>Taiwan </c:v>
                </c:pt>
                <c:pt idx="1">
                  <c:v>Asia</c:v>
                </c:pt>
                <c:pt idx="2">
                  <c:v>Americas</c:v>
                </c:pt>
                <c:pt idx="3">
                  <c:v>Europe</c:v>
                </c:pt>
                <c:pt idx="4">
                  <c:v>Other Regions</c:v>
                </c:pt>
              </c:strCache>
            </c:strRef>
          </c:cat>
          <c:val>
            <c:numRef>
              <c:f>'[Winmate_presentation financials_20211028_co.xlsx]Sals by Region'!$B$21:$B$25</c:f>
            </c:numRef>
          </c:val>
          <c:extLst xmlns:c16r2="http://schemas.microsoft.com/office/drawing/2015/06/chart">
            <c:ext xmlns:c16="http://schemas.microsoft.com/office/drawing/2014/chart" uri="{C3380CC4-5D6E-409C-BE32-E72D297353CC}">
              <c16:uniqueId val="{00000005-B349-FF4D-B675-81A70EEAE49A}"/>
            </c:ext>
          </c:extLst>
        </c:ser>
        <c:ser>
          <c:idx val="1"/>
          <c:order val="1"/>
          <c:dPt>
            <c:idx val="0"/>
            <c:bubble3D val="0"/>
            <c:spPr>
              <a:solidFill>
                <a:srgbClr val="A1B9BD"/>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7-B349-FF4D-B675-81A70EEAE49A}"/>
              </c:ext>
            </c:extLst>
          </c:dPt>
          <c:dPt>
            <c:idx val="1"/>
            <c:bubble3D val="0"/>
            <c:spPr>
              <a:solidFill>
                <a:srgbClr val="E0C389"/>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9-B349-FF4D-B675-81A70EEAE49A}"/>
              </c:ext>
            </c:extLst>
          </c:dPt>
          <c:dPt>
            <c:idx val="2"/>
            <c:bubble3D val="0"/>
            <c:spPr>
              <a:solidFill>
                <a:schemeClr val="accent3"/>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B-B349-FF4D-B675-81A70EEAE49A}"/>
              </c:ext>
            </c:extLst>
          </c:dPt>
          <c:dPt>
            <c:idx val="3"/>
            <c:bubble3D val="0"/>
            <c:spPr>
              <a:solidFill>
                <a:srgbClr val="921F1B"/>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D-B349-FF4D-B675-81A70EEAE49A}"/>
              </c:ext>
            </c:extLst>
          </c:dPt>
          <c:dPt>
            <c:idx val="4"/>
            <c:bubble3D val="0"/>
            <c:spPr>
              <a:solidFill>
                <a:srgbClr val="F6A941"/>
              </a:solidFill>
              <a:ln w="25400">
                <a:solidFill>
                  <a:schemeClr val="bg1"/>
                </a:solidFill>
              </a:ln>
              <a:effectLst/>
              <a:sp3d contourW="25400">
                <a:contourClr>
                  <a:schemeClr val="bg1"/>
                </a:contourClr>
              </a:sp3d>
            </c:spPr>
            <c:extLst xmlns:c16r2="http://schemas.microsoft.com/office/drawing/2015/06/chart">
              <c:ext xmlns:c16="http://schemas.microsoft.com/office/drawing/2014/chart" uri="{C3380CC4-5D6E-409C-BE32-E72D297353CC}">
                <c16:uniqueId val="{0000000F-B349-FF4D-B675-81A70EEAE49A}"/>
              </c:ext>
            </c:extLst>
          </c:dPt>
          <c:dLbls>
            <c:dLbl>
              <c:idx val="0"/>
              <c:layout>
                <c:manualLayout>
                  <c:x val="-4.7403107491703354E-4"/>
                  <c:y val="8.714997879084567E-2"/>
                </c:manualLayout>
              </c:layout>
              <c:numFmt formatCode="0.0%" sourceLinked="0"/>
              <c:spPr>
                <a:noFill/>
                <a:ln w="25400">
                  <a:noFill/>
                </a:ln>
              </c:spPr>
              <c:txPr>
                <a:bodyPr rot="0" spcFirstLastPara="1" vertOverflow="ellipsis" vert="horz" wrap="square" anchor="ctr" anchorCtr="1"/>
                <a:lstStyle/>
                <a:p>
                  <a:pPr>
                    <a:defRPr sz="1800" b="1" i="0" u="none" strike="noStrike" kern="1200" baseline="0">
                      <a:solidFill>
                        <a:schemeClr val="bg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B349-FF4D-B675-81A70EEAE49A}"/>
                </c:ext>
              </c:extLst>
            </c:dLbl>
            <c:dLbl>
              <c:idx val="1"/>
              <c:numFmt formatCode="0.0%" sourceLinked="0"/>
              <c:spPr>
                <a:noFill/>
                <a:ln w="25400">
                  <a:noFill/>
                </a:ln>
              </c:spPr>
              <c:txPr>
                <a:bodyPr rot="0" spcFirstLastPara="1" vertOverflow="ellipsis" vert="horz" wrap="square" anchor="ctr" anchorCtr="1"/>
                <a:lstStyle/>
                <a:p>
                  <a:pPr>
                    <a:defRPr sz="1800" b="1" i="0" u="none" strike="noStrike" kern="1200" baseline="0">
                      <a:solidFill>
                        <a:schemeClr val="bg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dLblPos val="ctr"/>
              <c:showLegendKey val="0"/>
              <c:showVal val="1"/>
              <c:showCatName val="0"/>
              <c:showSerName val="0"/>
              <c:showPercent val="0"/>
              <c:showBubbleSize val="0"/>
            </c:dLbl>
            <c:dLbl>
              <c:idx val="2"/>
              <c:layout>
                <c:manualLayout>
                  <c:x val="-0.17202504219896986"/>
                  <c:y val="-0.23501106163644872"/>
                </c:manualLayout>
              </c:layout>
              <c:numFmt formatCode="0.0%" sourceLinked="0"/>
              <c:spPr>
                <a:noFill/>
                <a:ln w="25400">
                  <a:noFill/>
                </a:ln>
              </c:spPr>
              <c:txPr>
                <a:bodyPr rot="0" spcFirstLastPara="1" vertOverflow="ellipsis" vert="horz" wrap="square" anchor="ctr" anchorCtr="1"/>
                <a:lstStyle/>
                <a:p>
                  <a:pPr>
                    <a:defRPr sz="1800" b="1" i="0" u="none" strike="noStrike" kern="1200" baseline="0">
                      <a:solidFill>
                        <a:schemeClr val="bg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B349-FF4D-B675-81A70EEAE49A}"/>
                </c:ext>
              </c:extLst>
            </c:dLbl>
            <c:dLbl>
              <c:idx val="3"/>
              <c:numFmt formatCode="0.0%" sourceLinked="0"/>
              <c:spPr>
                <a:noFill/>
                <a:ln w="25400">
                  <a:noFill/>
                </a:ln>
              </c:spPr>
              <c:txPr>
                <a:bodyPr rot="0" spcFirstLastPara="1" vertOverflow="ellipsis" vert="horz" wrap="square" anchor="ctr" anchorCtr="1"/>
                <a:lstStyle/>
                <a:p>
                  <a:pPr>
                    <a:defRPr sz="1800" b="1" i="0" u="none" strike="noStrike" kern="1200" baseline="0">
                      <a:solidFill>
                        <a:schemeClr val="bg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dLblPos val="ctr"/>
              <c:showLegendKey val="0"/>
              <c:showVal val="1"/>
              <c:showCatName val="0"/>
              <c:showSerName val="0"/>
              <c:showPercent val="0"/>
              <c:showBubbleSize val="0"/>
            </c:dLbl>
            <c:dLbl>
              <c:idx val="4"/>
              <c:layout>
                <c:manualLayout>
                  <c:x val="-2.747524926984372E-3"/>
                  <c:y val="-1.2094830980279921E-2"/>
                </c:manualLayout>
              </c:layout>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F-B349-FF4D-B675-81A70EEAE49A}"/>
                </c:ext>
              </c:extLst>
            </c:dLbl>
            <c:numFmt formatCode="0.0%" sourceLinked="0"/>
            <c:spPr>
              <a:noFill/>
              <a:ln w="25400">
                <a:noFill/>
              </a:ln>
            </c:spPr>
            <c:txPr>
              <a:bodyPr rot="0" spcFirstLastPara="1" vertOverflow="ellipsis" vert="horz" wrap="square" anchor="ctr" anchorCtr="1"/>
              <a:lstStyle/>
              <a:p>
                <a:pPr>
                  <a:defRPr sz="1800" b="1" i="0" u="none" strike="noStrike" kern="1200" baseline="0">
                    <a:solidFill>
                      <a:schemeClr val="tx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extLst>
          </c:dLbls>
          <c:cat>
            <c:strRef>
              <c:f>'[Winmate_presentation financials_20211028_co.xlsx]Sals by Region (2)'!$A$21:$A$25</c:f>
              <c:strCache>
                <c:ptCount val="5"/>
                <c:pt idx="0">
                  <c:v>Taiwan </c:v>
                </c:pt>
                <c:pt idx="1">
                  <c:v>Asia</c:v>
                </c:pt>
                <c:pt idx="2">
                  <c:v>Americas</c:v>
                </c:pt>
                <c:pt idx="3">
                  <c:v>Europe</c:v>
                </c:pt>
                <c:pt idx="4">
                  <c:v>Other Regions</c:v>
                </c:pt>
              </c:strCache>
            </c:strRef>
          </c:cat>
          <c:val>
            <c:numRef>
              <c:f>'[Winmate_presentation financials_20211028_co.xlsx]Sals by Region (2)'!$C$21:$C$25</c:f>
              <c:numCache>
                <c:formatCode>0.0%</c:formatCode>
                <c:ptCount val="5"/>
                <c:pt idx="0">
                  <c:v>3.810311763738973E-2</c:v>
                </c:pt>
                <c:pt idx="1">
                  <c:v>0.2843778423100104</c:v>
                </c:pt>
                <c:pt idx="2">
                  <c:v>0.297829707961208</c:v>
                </c:pt>
                <c:pt idx="3">
                  <c:v>0.37518272971344002</c:v>
                </c:pt>
                <c:pt idx="4">
                  <c:v>4.5066023779518931E-3</c:v>
                </c:pt>
              </c:numCache>
            </c:numRef>
          </c:val>
          <c:extLst xmlns:c16r2="http://schemas.microsoft.com/office/drawing/2015/06/chart">
            <c:ext xmlns:c16="http://schemas.microsoft.com/office/drawing/2014/chart" uri="{C3380CC4-5D6E-409C-BE32-E72D297353CC}">
              <c16:uniqueId val="{00000010-B349-FF4D-B675-81A70EEAE49A}"/>
            </c:ext>
          </c:extLst>
        </c:ser>
        <c:dLbls>
          <c:showLegendKey val="0"/>
          <c:showVal val="0"/>
          <c:showCatName val="0"/>
          <c:showSerName val="0"/>
          <c:showPercent val="0"/>
          <c:showBubbleSize val="0"/>
          <c:showLeaderLines val="0"/>
        </c:dLbls>
      </c:pie3DChart>
      <c:spPr>
        <a:noFill/>
        <a:ln w="25400">
          <a:noFill/>
        </a:ln>
      </c:spPr>
    </c:plotArea>
    <c:legend>
      <c:legendPos val="t"/>
      <c:layout>
        <c:manualLayout>
          <c:xMode val="edge"/>
          <c:yMode val="edge"/>
          <c:x val="6.1719927438004259E-2"/>
          <c:y val="1.4705885191038518E-2"/>
          <c:w val="0.93828007256199575"/>
          <c:h val="0.20040589787052221"/>
        </c:manualLayout>
      </c:layout>
      <c:overlay val="0"/>
      <c:spPr>
        <a:noFill/>
        <a:ln w="25400">
          <a:noFill/>
        </a:ln>
      </c:spPr>
      <c:txPr>
        <a:bodyPr rot="0" spcFirstLastPara="1" vertOverflow="ellipsis" vert="horz" wrap="square" anchor="ctr" anchorCtr="1"/>
        <a:lstStyle/>
        <a:p>
          <a:pPr>
            <a:defRPr sz="2000" b="1" i="0" u="none" strike="noStrike" kern="1200" baseline="0">
              <a:solidFill>
                <a:schemeClr val="tx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legend>
    <c:plotVisOnly val="1"/>
    <c:dispBlanksAs val="gap"/>
    <c:showDLblsOverMax val="0"/>
  </c:chart>
  <c:spPr>
    <a:noFill/>
    <a:ln w="9525">
      <a:noFill/>
    </a:ln>
  </c:spPr>
  <c:txPr>
    <a:bodyPr/>
    <a:lstStyle/>
    <a:p>
      <a:pPr>
        <a:defRPr>
          <a:solidFill>
            <a:schemeClr val="tx1"/>
          </a:solidFill>
          <a:latin typeface="Microsoft JhengHei" panose="020B0604030504040204" pitchFamily="34" charset="-120"/>
          <a:ea typeface="Microsoft JhengHei" panose="020B0604030504040204" pitchFamily="34" charset="-120"/>
        </a:defRPr>
      </a:pPr>
      <a:endParaRPr lang="zh-TW"/>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471272848755763"/>
          <c:y val="0.22809927330136873"/>
          <c:w val="0.85287271512442364"/>
          <c:h val="0.64339595828636953"/>
        </c:manualLayout>
      </c:layout>
      <c:bar3DChart>
        <c:barDir val="col"/>
        <c:grouping val="stacked"/>
        <c:varyColors val="0"/>
        <c:ser>
          <c:idx val="0"/>
          <c:order val="0"/>
          <c:tx>
            <c:strRef>
              <c:f>'Sales by Product'!$R$17</c:f>
              <c:strCache>
                <c:ptCount val="1"/>
                <c:pt idx="0">
                  <c:v>Others</c:v>
                </c:pt>
              </c:strCache>
            </c:strRef>
          </c:tx>
          <c:spPr>
            <a:solidFill>
              <a:srgbClr val="595959"/>
            </a:solidFill>
            <a:ln>
              <a:noFill/>
            </a:ln>
            <a:effectLst/>
            <a:sp3d/>
          </c:spPr>
          <c:invertIfNegative val="0"/>
          <c:dLbls>
            <c:dLbl>
              <c:idx val="0"/>
              <c:layout>
                <c:manualLayout>
                  <c:x val="0"/>
                  <c:y val="-3.5856737932796E-2"/>
                </c:manualLayout>
              </c:layout>
              <c:tx>
                <c:rich>
                  <a:bodyPr/>
                  <a:lstStyle/>
                  <a:p>
                    <a:r>
                      <a:rPr lang="en-US"/>
                      <a:t>3%</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0-0828-4AEA-B258-BD95ABAE4168}"/>
                </c:ext>
              </c:extLst>
            </c:dLbl>
            <c:dLbl>
              <c:idx val="1"/>
              <c:layout>
                <c:manualLayout>
                  <c:x val="-8.3270171369442232E-17"/>
                  <c:y val="-3.5856737932796E-2"/>
                </c:manualLayout>
              </c:layout>
              <c:tx>
                <c:rich>
                  <a:bodyPr/>
                  <a:lstStyle/>
                  <a:p>
                    <a:r>
                      <a:rPr lang="en-US"/>
                      <a:t>3%</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1-0828-4AEA-B258-BD95ABAE4168}"/>
                </c:ext>
              </c:extLst>
            </c:dLbl>
            <c:dLbl>
              <c:idx val="2"/>
              <c:layout>
                <c:manualLayout>
                  <c:x val="-5.4213070600571973E-3"/>
                  <c:y val="-6.180734407515788E-2"/>
                </c:manualLayout>
              </c:layout>
              <c:tx>
                <c:rich>
                  <a:bodyPr/>
                  <a:lstStyle/>
                  <a:p>
                    <a:r>
                      <a:rPr lang="en-US" altLang="zh-TW" dirty="0"/>
                      <a:t>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9.4262869788101597E-2"/>
                      <c:h val="0.15464197487604464"/>
                    </c:manualLayout>
                  </c15:layout>
                  <c15:showDataLabelsRange val="0"/>
                </c:ext>
                <c:ext xmlns:c16="http://schemas.microsoft.com/office/drawing/2014/chart" uri="{C3380CC4-5D6E-409C-BE32-E72D297353CC}">
                  <c16:uniqueId val="{00000002-0828-4AEA-B258-BD95ABAE4168}"/>
                </c:ext>
              </c:extLst>
            </c:dLbl>
            <c:dLbl>
              <c:idx val="3"/>
              <c:layout>
                <c:manualLayout>
                  <c:x val="-2.7106535300286979E-3"/>
                  <c:y val="-4.9445875260126185E-2"/>
                </c:manualLayout>
              </c:layout>
              <c:tx>
                <c:rich>
                  <a:bodyPr/>
                  <a:lstStyle/>
                  <a:p>
                    <a:r>
                      <a:rPr lang="en-US" altLang="zh-TW"/>
                      <a:t>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9.4262869788101597E-2"/>
                      <c:h val="0.19172638132113928"/>
                    </c:manualLayout>
                  </c15:layout>
                  <c15:showDataLabelsRange val="0"/>
                </c:ext>
                <c:ext xmlns:c16="http://schemas.microsoft.com/office/drawing/2014/chart" uri="{C3380CC4-5D6E-409C-BE32-E72D297353CC}">
                  <c16:uniqueId val="{00000003-0828-4AEA-B258-BD95ABAE4168}"/>
                </c:ext>
              </c:extLst>
            </c:dLbl>
            <c:dLbl>
              <c:idx val="4"/>
              <c:layout>
                <c:manualLayout>
                  <c:x val="-5.4213070600572962E-3"/>
                  <c:y val="-4.5325385655115666E-2"/>
                </c:manualLayout>
              </c:layout>
              <c:tx>
                <c:rich>
                  <a:bodyPr/>
                  <a:lstStyle/>
                  <a:p>
                    <a:r>
                      <a:rPr lang="en-US" altLang="zh-TW"/>
                      <a:t>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4-0828-4AEA-B258-BD95ABAE4168}"/>
                </c:ext>
              </c:extLst>
            </c:dLbl>
            <c:spPr>
              <a:noFill/>
              <a:ln>
                <a:noFill/>
              </a:ln>
              <a:effectLst/>
            </c:spPr>
            <c:txPr>
              <a:bodyPr rot="0" spcFirstLastPara="1" vertOverflow="ellipsis" vert="horz" wrap="square" anchor="ctr" anchorCtr="1"/>
              <a:lstStyle/>
              <a:p>
                <a:pPr>
                  <a:defRPr sz="1300"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'Sales by Product'!$S$9:$W$9</c:f>
              <c:numCache>
                <c:formatCode>General</c:formatCode>
                <c:ptCount val="5"/>
                <c:pt idx="0">
                  <c:v>2019</c:v>
                </c:pt>
                <c:pt idx="1">
                  <c:v>2020</c:v>
                </c:pt>
                <c:pt idx="2">
                  <c:v>2021</c:v>
                </c:pt>
                <c:pt idx="3">
                  <c:v>2022</c:v>
                </c:pt>
                <c:pt idx="4">
                  <c:v>2023</c:v>
                </c:pt>
              </c:numCache>
            </c:numRef>
          </c:cat>
          <c:val>
            <c:numRef>
              <c:f>'Sales by Product'!$S$4:$W$4</c:f>
              <c:numCache>
                <c:formatCode>#,##0_ </c:formatCode>
                <c:ptCount val="5"/>
                <c:pt idx="0">
                  <c:v>44</c:v>
                </c:pt>
                <c:pt idx="1">
                  <c:v>63.097999999999999</c:v>
                </c:pt>
                <c:pt idx="2">
                  <c:v>51.541199999999876</c:v>
                </c:pt>
                <c:pt idx="3">
                  <c:v>54.77539999999987</c:v>
                </c:pt>
                <c:pt idx="4">
                  <c:v>53.539399999999873</c:v>
                </c:pt>
              </c:numCache>
            </c:numRef>
          </c:val>
          <c:extLst xmlns:c16r2="http://schemas.microsoft.com/office/drawing/2015/06/chart">
            <c:ext xmlns:c16="http://schemas.microsoft.com/office/drawing/2014/chart" uri="{C3380CC4-5D6E-409C-BE32-E72D297353CC}">
              <c16:uniqueId val="{00000005-0828-4AEA-B258-BD95ABAE4168}"/>
            </c:ext>
          </c:extLst>
        </c:ser>
        <c:ser>
          <c:idx val="1"/>
          <c:order val="1"/>
          <c:tx>
            <c:strRef>
              <c:f>'Sales by Product'!$R$16</c:f>
              <c:strCache>
                <c:ptCount val="1"/>
                <c:pt idx="0">
                  <c:v>Industrial PC / Embedded Computing</c:v>
                </c:pt>
              </c:strCache>
            </c:strRef>
          </c:tx>
          <c:spPr>
            <a:solidFill>
              <a:srgbClr val="921F1B"/>
            </a:solidFill>
            <a:ln>
              <a:noFill/>
            </a:ln>
            <a:effectLst/>
            <a:sp3d/>
          </c:spPr>
          <c:invertIfNegative val="0"/>
          <c:dLbls>
            <c:dLbl>
              <c:idx val="0"/>
              <c:layout/>
              <c:tx>
                <c:rich>
                  <a:bodyPr/>
                  <a:lstStyle/>
                  <a:p>
                    <a:r>
                      <a:rPr lang="en-US"/>
                      <a:t>82%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6-0828-4AEA-B258-BD95ABAE4168}"/>
                </c:ext>
              </c:extLst>
            </c:dLbl>
            <c:dLbl>
              <c:idx val="1"/>
              <c:layout/>
              <c:tx>
                <c:rich>
                  <a:bodyPr/>
                  <a:lstStyle/>
                  <a:p>
                    <a:r>
                      <a:rPr lang="en-US"/>
                      <a:t>83%</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7-0828-4AEA-B258-BD95ABAE4168}"/>
                </c:ext>
              </c:extLst>
            </c:dLbl>
            <c:dLbl>
              <c:idx val="2"/>
              <c:layout/>
              <c:tx>
                <c:rich>
                  <a:bodyPr/>
                  <a:lstStyle/>
                  <a:p>
                    <a:r>
                      <a:rPr lang="en-US" altLang="zh-TW"/>
                      <a:t>86%</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8-0828-4AEA-B258-BD95ABAE4168}"/>
                </c:ext>
              </c:extLst>
            </c:dLbl>
            <c:dLbl>
              <c:idx val="3"/>
              <c:layout/>
              <c:tx>
                <c:rich>
                  <a:bodyPr/>
                  <a:lstStyle/>
                  <a:p>
                    <a:r>
                      <a:rPr lang="en-US" altLang="zh-TW"/>
                      <a:t>86%</a:t>
                    </a:r>
                    <a:endParaRPr lang="en-US" altLang="zh-TW" dirty="0"/>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0-0C6B-4075-943A-72366EB33331}"/>
                </c:ext>
              </c:extLst>
            </c:dLbl>
            <c:dLbl>
              <c:idx val="4"/>
              <c:layout/>
              <c:tx>
                <c:rich>
                  <a:bodyPr/>
                  <a:lstStyle/>
                  <a:p>
                    <a:r>
                      <a:rPr lang="en-US" altLang="zh-TW"/>
                      <a:t>86%</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3-0C6B-4075-943A-72366EB33331}"/>
                </c:ext>
              </c:extLst>
            </c:dLbl>
            <c:spPr>
              <a:noFill/>
              <a:ln>
                <a:noFill/>
              </a:ln>
              <a:effectLst/>
            </c:spPr>
            <c:txPr>
              <a:bodyPr rot="0" spcFirstLastPara="1" vertOverflow="ellipsis" vert="horz" wrap="square" anchor="ctr" anchorCtr="1"/>
              <a:lstStyle/>
              <a:p>
                <a:pPr>
                  <a:defRPr sz="1300"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'Sales by Product'!$S$9:$W$9</c:f>
              <c:numCache>
                <c:formatCode>General</c:formatCode>
                <c:ptCount val="5"/>
                <c:pt idx="0">
                  <c:v>2019</c:v>
                </c:pt>
                <c:pt idx="1">
                  <c:v>2020</c:v>
                </c:pt>
                <c:pt idx="2">
                  <c:v>2021</c:v>
                </c:pt>
                <c:pt idx="3">
                  <c:v>2022</c:v>
                </c:pt>
                <c:pt idx="4">
                  <c:v>2023</c:v>
                </c:pt>
              </c:numCache>
            </c:numRef>
          </c:cat>
          <c:val>
            <c:numRef>
              <c:f>'Sales by Product'!$S$5:$W$5</c:f>
              <c:numCache>
                <c:formatCode>#,##0_ </c:formatCode>
                <c:ptCount val="5"/>
                <c:pt idx="0">
                  <c:v>1364</c:v>
                </c:pt>
                <c:pt idx="1">
                  <c:v>1529.3119999999999</c:v>
                </c:pt>
                <c:pt idx="2">
                  <c:v>2148.7175999999999</c:v>
                </c:pt>
                <c:pt idx="3">
                  <c:v>2283.5491999999999</c:v>
                </c:pt>
                <c:pt idx="4">
                  <c:v>2232.0212000000001</c:v>
                </c:pt>
              </c:numCache>
            </c:numRef>
          </c:val>
          <c:extLst xmlns:c16r2="http://schemas.microsoft.com/office/drawing/2015/06/chart">
            <c:ext xmlns:c16="http://schemas.microsoft.com/office/drawing/2014/chart" uri="{C3380CC4-5D6E-409C-BE32-E72D297353CC}">
              <c16:uniqueId val="{00000009-0828-4AEA-B258-BD95ABAE4168}"/>
            </c:ext>
          </c:extLst>
        </c:ser>
        <c:ser>
          <c:idx val="2"/>
          <c:order val="2"/>
          <c:tx>
            <c:strRef>
              <c:f>'Sales by Product'!$R$15</c:f>
              <c:strCache>
                <c:ptCount val="1"/>
                <c:pt idx="0">
                  <c:v>Industrial Display / Rugged Display</c:v>
                </c:pt>
              </c:strCache>
            </c:strRef>
          </c:tx>
          <c:spPr>
            <a:solidFill>
              <a:srgbClr val="A6A6A6"/>
            </a:solidFill>
            <a:ln>
              <a:noFill/>
            </a:ln>
            <a:effectLst/>
            <a:sp3d/>
          </c:spPr>
          <c:invertIfNegative val="0"/>
          <c:dLbls>
            <c:dLbl>
              <c:idx val="0"/>
              <c:layout/>
              <c:tx>
                <c:rich>
                  <a:bodyPr/>
                  <a:lstStyle/>
                  <a:p>
                    <a:r>
                      <a:rPr lang="en-US"/>
                      <a:t>15%</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A-0828-4AEA-B258-BD95ABAE4168}"/>
                </c:ext>
              </c:extLst>
            </c:dLbl>
            <c:dLbl>
              <c:idx val="1"/>
              <c:layout/>
              <c:tx>
                <c:rich>
                  <a:bodyPr/>
                  <a:lstStyle/>
                  <a:p>
                    <a:r>
                      <a:rPr lang="en-US"/>
                      <a:t>14%</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B-0828-4AEA-B258-BD95ABAE4168}"/>
                </c:ext>
              </c:extLst>
            </c:dLbl>
            <c:dLbl>
              <c:idx val="2"/>
              <c:layout/>
              <c:tx>
                <c:rich>
                  <a:bodyPr/>
                  <a:lstStyle/>
                  <a:p>
                    <a:r>
                      <a:rPr lang="en-US" altLang="zh-TW"/>
                      <a:t>12%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C-0828-4AEA-B258-BD95ABAE4168}"/>
                </c:ext>
              </c:extLst>
            </c:dLbl>
            <c:dLbl>
              <c:idx val="3"/>
              <c:layout/>
              <c:tx>
                <c:rich>
                  <a:bodyPr/>
                  <a:lstStyle/>
                  <a:p>
                    <a:r>
                      <a:rPr lang="en-US" altLang="zh-TW"/>
                      <a:t>12%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1-0C6B-4075-943A-72366EB33331}"/>
                </c:ext>
              </c:extLst>
            </c:dLbl>
            <c:dLbl>
              <c:idx val="4"/>
              <c:layout/>
              <c:tx>
                <c:rich>
                  <a:bodyPr/>
                  <a:lstStyle/>
                  <a:p>
                    <a:r>
                      <a:rPr lang="en-US" altLang="zh-TW"/>
                      <a:t>12%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2-0C6B-4075-943A-72366EB33331}"/>
                </c:ext>
              </c:extLst>
            </c:dLbl>
            <c:spPr>
              <a:noFill/>
              <a:ln>
                <a:noFill/>
              </a:ln>
              <a:effectLst/>
            </c:spPr>
            <c:txPr>
              <a:bodyPr rot="0" spcFirstLastPara="1" vertOverflow="ellipsis" vert="horz" wrap="square" anchor="ctr" anchorCtr="1"/>
              <a:lstStyle/>
              <a:p>
                <a:pPr>
                  <a:defRPr sz="1300"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'Sales by Product'!$S$9:$W$9</c:f>
              <c:numCache>
                <c:formatCode>General</c:formatCode>
                <c:ptCount val="5"/>
                <c:pt idx="0">
                  <c:v>2019</c:v>
                </c:pt>
                <c:pt idx="1">
                  <c:v>2020</c:v>
                </c:pt>
                <c:pt idx="2">
                  <c:v>2021</c:v>
                </c:pt>
                <c:pt idx="3">
                  <c:v>2022</c:v>
                </c:pt>
                <c:pt idx="4">
                  <c:v>2023</c:v>
                </c:pt>
              </c:numCache>
            </c:numRef>
          </c:cat>
          <c:val>
            <c:numRef>
              <c:f>'Sales by Product'!$S$6:$W$6</c:f>
              <c:numCache>
                <c:formatCode>#,##0_ </c:formatCode>
                <c:ptCount val="5"/>
                <c:pt idx="0">
                  <c:v>257</c:v>
                </c:pt>
                <c:pt idx="1">
                  <c:v>253.11500000000001</c:v>
                </c:pt>
                <c:pt idx="2">
                  <c:v>301.74120000000005</c:v>
                </c:pt>
                <c:pt idx="3">
                  <c:v>320.67540000000002</c:v>
                </c:pt>
                <c:pt idx="4">
                  <c:v>313.43940000000003</c:v>
                </c:pt>
              </c:numCache>
            </c:numRef>
          </c:val>
          <c:extLst xmlns:c16r2="http://schemas.microsoft.com/office/drawing/2015/06/chart">
            <c:ext xmlns:c16="http://schemas.microsoft.com/office/drawing/2014/chart" uri="{C3380CC4-5D6E-409C-BE32-E72D297353CC}">
              <c16:uniqueId val="{0000000D-0828-4AEA-B258-BD95ABAE4168}"/>
            </c:ext>
          </c:extLst>
        </c:ser>
        <c:dLbls>
          <c:showLegendKey val="0"/>
          <c:showVal val="1"/>
          <c:showCatName val="0"/>
          <c:showSerName val="0"/>
          <c:showPercent val="0"/>
          <c:showBubbleSize val="0"/>
        </c:dLbls>
        <c:gapWidth val="103"/>
        <c:shape val="box"/>
        <c:axId val="96438272"/>
        <c:axId val="34142400"/>
        <c:axId val="0"/>
      </c:bar3DChart>
      <c:catAx>
        <c:axId val="9643827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zh-TW"/>
          </a:p>
        </c:txPr>
        <c:crossAx val="34142400"/>
        <c:crosses val="autoZero"/>
        <c:auto val="1"/>
        <c:lblAlgn val="ctr"/>
        <c:lblOffset val="100"/>
        <c:noMultiLvlLbl val="0"/>
      </c:catAx>
      <c:valAx>
        <c:axId val="34142400"/>
        <c:scaling>
          <c:orientation val="minMax"/>
          <c:max val="2700"/>
          <c:min val="0"/>
        </c:scaling>
        <c:delete val="0"/>
        <c:axPos val="l"/>
        <c:numFmt formatCode="#,##0_ "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zh-TW"/>
          </a:p>
        </c:txPr>
        <c:crossAx val="96438272"/>
        <c:crosses val="autoZero"/>
        <c:crossBetween val="between"/>
        <c:majorUnit val="500"/>
      </c:valAx>
      <c:spPr>
        <a:noFill/>
        <a:ln>
          <a:noFill/>
        </a:ln>
        <a:effectLst/>
      </c:spPr>
    </c:plotArea>
    <c:legend>
      <c:legendPos val="t"/>
      <c:layout>
        <c:manualLayout>
          <c:xMode val="edge"/>
          <c:yMode val="edge"/>
          <c:x val="0.15970684126093213"/>
          <c:y val="0"/>
          <c:w val="0.76028548872378621"/>
          <c:h val="0.24216014034192068"/>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icrosoft JhengHei" panose="020B0604030504040204" pitchFamily="34" charset="-120"/>
              <a:ea typeface="Microsoft JhengHei" panose="020B0604030504040204" pitchFamily="34" charset="-120"/>
              <a:cs typeface="+mn-cs"/>
            </a:defRPr>
          </a:pPr>
          <a:endParaRPr lang="zh-TW"/>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600" b="1">
          <a:solidFill>
            <a:schemeClr val="bg1"/>
          </a:solidFill>
        </a:defRPr>
      </a:pPr>
      <a:endParaRPr lang="zh-TW"/>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471272848755763"/>
          <c:y val="0.16217146146228859"/>
          <c:w val="0.85287271512442364"/>
          <c:h val="0.74492344821731782"/>
        </c:manualLayout>
      </c:layout>
      <c:bar3DChart>
        <c:barDir val="col"/>
        <c:grouping val="stacked"/>
        <c:varyColors val="0"/>
        <c:ser>
          <c:idx val="0"/>
          <c:order val="0"/>
          <c:tx>
            <c:strRef>
              <c:f>'Sales by Product'!$R$104</c:f>
              <c:strCache>
                <c:ptCount val="1"/>
                <c:pt idx="0">
                  <c:v>Others</c:v>
                </c:pt>
              </c:strCache>
            </c:strRef>
          </c:tx>
          <c:spPr>
            <a:solidFill>
              <a:srgbClr val="595959"/>
            </a:solidFill>
            <a:ln>
              <a:noFill/>
            </a:ln>
            <a:effectLst/>
            <a:sp3d/>
          </c:spPr>
          <c:invertIfNegative val="0"/>
          <c:dLbls>
            <c:dLbl>
              <c:idx val="0"/>
              <c:layout>
                <c:manualLayout>
                  <c:x val="-2.1694651411892699E-17"/>
                  <c:y val="-2.100053840750437E-2"/>
                </c:manualLayout>
              </c:layout>
              <c:tx>
                <c:rich>
                  <a:bodyPr/>
                  <a:lstStyle/>
                  <a:p>
                    <a:r>
                      <a:rPr lang="en-US" altLang="zh-TW" dirty="0"/>
                      <a:t>3%</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0-44FF-4729-9D24-AE4CA912F6C7}"/>
                </c:ext>
              </c:extLst>
            </c:dLbl>
            <c:dLbl>
              <c:idx val="1"/>
              <c:layout>
                <c:manualLayout>
                  <c:x val="-8.3270171369442232E-17"/>
                  <c:y val="-3.5856737932796E-2"/>
                </c:manualLayout>
              </c:layout>
              <c:tx>
                <c:rich>
                  <a:bodyPr/>
                  <a:lstStyle/>
                  <a:p>
                    <a:r>
                      <a:rPr lang="en-US"/>
                      <a:t>3%</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1-44FF-4729-9D24-AE4CA912F6C7}"/>
                </c:ext>
              </c:extLst>
            </c:dLbl>
            <c:dLbl>
              <c:idx val="2"/>
              <c:layout>
                <c:manualLayout>
                  <c:x val="0"/>
                  <c:y val="-2.8685390346236978E-2"/>
                </c:manualLayout>
              </c:layout>
              <c:tx>
                <c:rich>
                  <a:bodyPr/>
                  <a:lstStyle/>
                  <a:p>
                    <a:r>
                      <a:rPr lang="en-US"/>
                      <a:t>3%</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2-44FF-4729-9D24-AE4CA912F6C7}"/>
                </c:ext>
              </c:extLst>
            </c:dLbl>
            <c:dLbl>
              <c:idx val="3"/>
              <c:layout>
                <c:manualLayout>
                  <c:x val="0"/>
                  <c:y val="-2.3029980138002171E-2"/>
                </c:manualLayout>
              </c:layout>
              <c:tx>
                <c:rich>
                  <a:bodyPr/>
                  <a:lstStyle/>
                  <a:p>
                    <a:r>
                      <a:rPr lang="en-US" altLang="zh-TW"/>
                      <a:t>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3-44FF-4729-9D24-AE4CA912F6C7}"/>
                </c:ext>
              </c:extLst>
            </c:dLbl>
            <c:dLbl>
              <c:idx val="4"/>
              <c:layout>
                <c:manualLayout>
                  <c:x val="3.4206143346163244E-3"/>
                  <c:y val="-2.7636038838709111E-2"/>
                </c:manualLayout>
              </c:layout>
              <c:tx>
                <c:rich>
                  <a:bodyPr/>
                  <a:lstStyle/>
                  <a:p>
                    <a:r>
                      <a:rPr lang="en-US" altLang="en-US"/>
                      <a:t>2% </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4-44FF-4729-9D24-AE4CA912F6C7}"/>
                </c:ext>
              </c:extLst>
            </c:dLbl>
            <c:dLbl>
              <c:idx val="5"/>
              <c:layout>
                <c:manualLayout>
                  <c:x val="1.0200927481178027E-2"/>
                  <c:y val="-2.0726982124201952E-2"/>
                </c:manualLayout>
              </c:layout>
              <c:tx>
                <c:rich>
                  <a:bodyPr/>
                  <a:lstStyle/>
                  <a:p>
                    <a:r>
                      <a:rPr lang="en-US" altLang="en-US"/>
                      <a:t>2%</a:t>
                    </a:r>
                  </a:p>
                </c:rich>
              </c:tx>
              <c:showLegendKey val="0"/>
              <c:showVal val="1"/>
              <c:showCatName val="0"/>
              <c:showSerName val="0"/>
              <c:showPercent val="0"/>
              <c:showBubbleSize val="0"/>
              <c:extLst xmlns:c16r2="http://schemas.microsoft.com/office/drawing/2015/06/chart" xmlns:c15="http://schemas.microsoft.com/office/drawing/2012/chart">
                <c:ext xmlns:c15="http://schemas.microsoft.com/office/drawing/2012/chart" uri="{CE6537A1-D6FC-4f65-9D91-7224C49458BB}">
                  <c15:showDataLabelsRange val="0"/>
                </c:ext>
                <c:ext xmlns:c16="http://schemas.microsoft.com/office/drawing/2014/chart" uri="{C3380CC4-5D6E-409C-BE32-E72D297353CC}">
                  <c16:uniqueId val="{00000005-44FF-4729-9D24-AE4CA912F6C7}"/>
                </c:ext>
              </c:extLst>
            </c:dLbl>
            <c:dLbl>
              <c:idx val="6"/>
              <c:layout>
                <c:manualLayout>
                  <c:x val="0"/>
                  <c:y val="-2.3029889468789026E-2"/>
                </c:manualLayout>
              </c:layout>
              <c:tx>
                <c:rich>
                  <a:bodyPr/>
                  <a:lstStyle/>
                  <a:p>
                    <a:r>
                      <a:rPr lang="en-US" altLang="zh-TW" dirty="0"/>
                      <a:t>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4.9678516833337592E-2"/>
                      <c:h val="7.6853763796907476E-2"/>
                    </c:manualLayout>
                  </c15:layout>
                  <c15:showDataLabelsRange val="0"/>
                </c:ext>
                <c:ext xmlns:c16="http://schemas.microsoft.com/office/drawing/2014/chart" uri="{C3380CC4-5D6E-409C-BE32-E72D297353CC}">
                  <c16:uniqueId val="{00000006-44FF-4729-9D24-AE4CA912F6C7}"/>
                </c:ext>
              </c:extLst>
            </c:dLbl>
            <c:dLbl>
              <c:idx val="7"/>
              <c:layout/>
              <c:tx>
                <c:rich>
                  <a:bodyPr/>
                  <a:lstStyle/>
                  <a:p>
                    <a:r>
                      <a:rPr lang="en-US" altLang="zh-TW"/>
                      <a:t>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7-44FF-4729-9D24-AE4CA912F6C7}"/>
                </c:ext>
              </c:extLst>
            </c:dLbl>
            <c:dLbl>
              <c:idx val="8"/>
              <c:layout>
                <c:manualLayout>
                  <c:x val="1.1901082061374506E-2"/>
                  <c:y val="-3.7407578604314463E-2"/>
                </c:manualLayout>
              </c:layout>
              <c:tx>
                <c:rich>
                  <a:bodyPr/>
                  <a:lstStyle/>
                  <a:p>
                    <a:r>
                      <a:rPr lang="en-US" altLang="zh-TW"/>
                      <a:t>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5.4022478720958979E-2"/>
                      <c:h val="0.12906907561467834"/>
                    </c:manualLayout>
                  </c15:layout>
                  <c15:showDataLabelsRange val="0"/>
                </c:ext>
                <c:ext xmlns:c16="http://schemas.microsoft.com/office/drawing/2014/chart" uri="{C3380CC4-5D6E-409C-BE32-E72D297353CC}">
                  <c16:uniqueId val="{00000008-44FF-4729-9D24-AE4CA912F6C7}"/>
                </c:ext>
              </c:extLst>
            </c:dLbl>
            <c:spPr>
              <a:noFill/>
              <a:ln>
                <a:noFill/>
              </a:ln>
              <a:effectLst/>
            </c:spPr>
            <c:txPr>
              <a:bodyPr rot="0" spcFirstLastPara="1" vertOverflow="ellipsis" vert="horz" wrap="square" anchor="ctr" anchorCtr="1"/>
              <a:lstStyle/>
              <a:p>
                <a:pPr>
                  <a:defRPr sz="1100"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'Sales by Product'!$T$91:$AB$91</c:f>
              <c:strCache>
                <c:ptCount val="9"/>
                <c:pt idx="0">
                  <c:v>1Q22</c:v>
                </c:pt>
                <c:pt idx="1">
                  <c:v>2Q22</c:v>
                </c:pt>
                <c:pt idx="2">
                  <c:v>3Q22</c:v>
                </c:pt>
                <c:pt idx="3">
                  <c:v>4Q22</c:v>
                </c:pt>
                <c:pt idx="4">
                  <c:v>1Q23</c:v>
                </c:pt>
                <c:pt idx="5">
                  <c:v>2Q23</c:v>
                </c:pt>
                <c:pt idx="6">
                  <c:v>3Q23</c:v>
                </c:pt>
                <c:pt idx="7">
                  <c:v>4Q23</c:v>
                </c:pt>
                <c:pt idx="8">
                  <c:v>1Q24</c:v>
                </c:pt>
              </c:strCache>
              <c:extLst xmlns:c16r2="http://schemas.microsoft.com/office/drawing/2015/06/chart"/>
            </c:strRef>
          </c:cat>
          <c:val>
            <c:numRef>
              <c:f>'Sales by Product'!$T$92:$AB$92</c:f>
              <c:numCache>
                <c:formatCode>0_);[Red]\(0\)</c:formatCode>
                <c:ptCount val="9"/>
                <c:pt idx="0">
                  <c:v>17.640000000000029</c:v>
                </c:pt>
                <c:pt idx="1">
                  <c:v>17.640000000000029</c:v>
                </c:pt>
                <c:pt idx="2">
                  <c:v>18.209999999999994</c:v>
                </c:pt>
                <c:pt idx="3">
                  <c:v>14.019999999999996</c:v>
                </c:pt>
                <c:pt idx="4">
                  <c:v>13</c:v>
                </c:pt>
                <c:pt idx="5">
                  <c:v>13.760000000000048</c:v>
                </c:pt>
                <c:pt idx="6">
                  <c:v>13.760000000000048</c:v>
                </c:pt>
                <c:pt idx="7">
                  <c:v>12</c:v>
                </c:pt>
                <c:pt idx="8">
                  <c:v>14</c:v>
                </c:pt>
              </c:numCache>
              <c:extLst xmlns:c16r2="http://schemas.microsoft.com/office/drawing/2015/06/chart"/>
            </c:numRef>
          </c:val>
          <c:extLst xmlns:c16r2="http://schemas.microsoft.com/office/drawing/2015/06/chart">
            <c:ext xmlns:c16="http://schemas.microsoft.com/office/drawing/2014/chart" uri="{C3380CC4-5D6E-409C-BE32-E72D297353CC}">
              <c16:uniqueId val="{00000009-44FF-4729-9D24-AE4CA912F6C7}"/>
            </c:ext>
          </c:extLst>
        </c:ser>
        <c:ser>
          <c:idx val="1"/>
          <c:order val="1"/>
          <c:tx>
            <c:strRef>
              <c:f>'Sales by Product'!$R$105</c:f>
              <c:strCache>
                <c:ptCount val="1"/>
                <c:pt idx="0">
                  <c:v>Industrial PC / Embedded Computing</c:v>
                </c:pt>
              </c:strCache>
            </c:strRef>
          </c:tx>
          <c:spPr>
            <a:solidFill>
              <a:srgbClr val="921F1B"/>
            </a:solidFill>
            <a:ln>
              <a:noFill/>
            </a:ln>
            <a:effectLst/>
            <a:sp3d/>
          </c:spPr>
          <c:invertIfNegative val="0"/>
          <c:dLbls>
            <c:dLbl>
              <c:idx val="0"/>
              <c:layout/>
              <c:tx>
                <c:rich>
                  <a:bodyPr/>
                  <a:lstStyle/>
                  <a:p>
                    <a:r>
                      <a:rPr lang="en-US" altLang="zh-TW"/>
                      <a:t>83%</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A-44FF-4729-9D24-AE4CA912F6C7}"/>
                </c:ext>
              </c:extLst>
            </c:dLbl>
            <c:dLbl>
              <c:idx val="1"/>
              <c:layout/>
              <c:tx>
                <c:rich>
                  <a:bodyPr/>
                  <a:lstStyle/>
                  <a:p>
                    <a:r>
                      <a:rPr lang="en-US" altLang="zh-TW"/>
                      <a:t>83%</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B-44FF-4729-9D24-AE4CA912F6C7}"/>
                </c:ext>
              </c:extLst>
            </c:dLbl>
            <c:dLbl>
              <c:idx val="2"/>
              <c:layout/>
              <c:tx>
                <c:rich>
                  <a:bodyPr/>
                  <a:lstStyle/>
                  <a:p>
                    <a:r>
                      <a:rPr lang="en-US"/>
                      <a:t>83%</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C-44FF-4729-9D24-AE4CA912F6C7}"/>
                </c:ext>
              </c:extLst>
            </c:dLbl>
            <c:dLbl>
              <c:idx val="3"/>
              <c:layout/>
              <c:tx>
                <c:rich>
                  <a:bodyPr/>
                  <a:lstStyle/>
                  <a:p>
                    <a:r>
                      <a:rPr lang="en-US" altLang="zh-TW"/>
                      <a:t>87%</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D-44FF-4729-9D24-AE4CA912F6C7}"/>
                </c:ext>
              </c:extLst>
            </c:dLbl>
            <c:dLbl>
              <c:idx val="4"/>
              <c:layout/>
              <c:tx>
                <c:rich>
                  <a:bodyPr/>
                  <a:lstStyle/>
                  <a:p>
                    <a:r>
                      <a:rPr lang="en-US" altLang="en-US"/>
                      <a:t>87%</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E-44FF-4729-9D24-AE4CA912F6C7}"/>
                </c:ext>
              </c:extLst>
            </c:dLbl>
            <c:dLbl>
              <c:idx val="5"/>
              <c:layout/>
              <c:tx>
                <c:rich>
                  <a:bodyPr/>
                  <a:lstStyle/>
                  <a:p>
                    <a:r>
                      <a:rPr lang="en-US" altLang="en-US"/>
                      <a:t>87%</a:t>
                    </a:r>
                  </a:p>
                </c:rich>
              </c:tx>
              <c:showLegendKey val="0"/>
              <c:showVal val="1"/>
              <c:showCatName val="0"/>
              <c:showSerName val="0"/>
              <c:showPercent val="0"/>
              <c:showBubbleSize val="0"/>
              <c:extLst xmlns:c16r2="http://schemas.microsoft.com/office/drawing/2015/06/chart" xmlns:c15="http://schemas.microsoft.com/office/drawing/2012/chart">
                <c:ext xmlns:c15="http://schemas.microsoft.com/office/drawing/2012/chart" uri="{CE6537A1-D6FC-4f65-9D91-7224C49458BB}">
                  <c15:showDataLabelsRange val="0"/>
                </c:ext>
                <c:ext xmlns:c16="http://schemas.microsoft.com/office/drawing/2014/chart" uri="{C3380CC4-5D6E-409C-BE32-E72D297353CC}">
                  <c16:uniqueId val="{0000000F-44FF-4729-9D24-AE4CA912F6C7}"/>
                </c:ext>
              </c:extLst>
            </c:dLbl>
            <c:dLbl>
              <c:idx val="6"/>
              <c:layout/>
              <c:tx>
                <c:rich>
                  <a:bodyPr/>
                  <a:lstStyle/>
                  <a:p>
                    <a:r>
                      <a:rPr lang="en-US" altLang="zh-TW"/>
                      <a:t>87%</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0-44FF-4729-9D24-AE4CA912F6C7}"/>
                </c:ext>
              </c:extLst>
            </c:dLbl>
            <c:dLbl>
              <c:idx val="7"/>
              <c:layout/>
              <c:tx>
                <c:rich>
                  <a:bodyPr/>
                  <a:lstStyle/>
                  <a:p>
                    <a:r>
                      <a:rPr lang="en-US" altLang="zh-TW"/>
                      <a:t>87%</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1-44FF-4729-9D24-AE4CA912F6C7}"/>
                </c:ext>
              </c:extLst>
            </c:dLbl>
            <c:dLbl>
              <c:idx val="8"/>
              <c:layout/>
              <c:tx>
                <c:rich>
                  <a:bodyPr/>
                  <a:lstStyle/>
                  <a:p>
                    <a:r>
                      <a:rPr lang="en-US" altLang="zh-TW"/>
                      <a:t>87%</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2-44FF-4729-9D24-AE4CA912F6C7}"/>
                </c:ext>
              </c:extLst>
            </c:dLbl>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by Product'!$T$91:$AB$91</c:f>
              <c:strCache>
                <c:ptCount val="9"/>
                <c:pt idx="0">
                  <c:v>1Q22</c:v>
                </c:pt>
                <c:pt idx="1">
                  <c:v>2Q22</c:v>
                </c:pt>
                <c:pt idx="2">
                  <c:v>3Q22</c:v>
                </c:pt>
                <c:pt idx="3">
                  <c:v>4Q22</c:v>
                </c:pt>
                <c:pt idx="4">
                  <c:v>1Q23</c:v>
                </c:pt>
                <c:pt idx="5">
                  <c:v>2Q23</c:v>
                </c:pt>
                <c:pt idx="6">
                  <c:v>3Q23</c:v>
                </c:pt>
                <c:pt idx="7">
                  <c:v>4Q23</c:v>
                </c:pt>
                <c:pt idx="8">
                  <c:v>1Q24</c:v>
                </c:pt>
              </c:strCache>
              <c:extLst xmlns:c16r2="http://schemas.microsoft.com/office/drawing/2015/06/chart"/>
            </c:strRef>
          </c:cat>
          <c:val>
            <c:numRef>
              <c:f>'Sales by Product'!$T$93:$AB$93</c:f>
              <c:numCache>
                <c:formatCode>0_);[Red]\(0\)</c:formatCode>
                <c:ptCount val="9"/>
                <c:pt idx="0">
                  <c:v>488.03999999999996</c:v>
                </c:pt>
                <c:pt idx="1">
                  <c:v>504</c:v>
                </c:pt>
                <c:pt idx="2">
                  <c:v>503.81</c:v>
                </c:pt>
                <c:pt idx="3">
                  <c:v>609.87</c:v>
                </c:pt>
                <c:pt idx="4">
                  <c:v>545</c:v>
                </c:pt>
                <c:pt idx="5">
                  <c:v>598.55999999999995</c:v>
                </c:pt>
                <c:pt idx="6">
                  <c:v>590</c:v>
                </c:pt>
                <c:pt idx="7">
                  <c:v>526</c:v>
                </c:pt>
                <c:pt idx="8">
                  <c:v>609</c:v>
                </c:pt>
              </c:numCache>
              <c:extLst xmlns:c16r2="http://schemas.microsoft.com/office/drawing/2015/06/chart"/>
            </c:numRef>
          </c:val>
          <c:extLst xmlns:c16r2="http://schemas.microsoft.com/office/drawing/2015/06/chart">
            <c:ext xmlns:c16="http://schemas.microsoft.com/office/drawing/2014/chart" uri="{C3380CC4-5D6E-409C-BE32-E72D297353CC}">
              <c16:uniqueId val="{00000013-44FF-4729-9D24-AE4CA912F6C7}"/>
            </c:ext>
          </c:extLst>
        </c:ser>
        <c:ser>
          <c:idx val="2"/>
          <c:order val="2"/>
          <c:tx>
            <c:strRef>
              <c:f>'Sales by Product'!$R$106</c:f>
              <c:strCache>
                <c:ptCount val="1"/>
                <c:pt idx="0">
                  <c:v>Industrial Display / Rugged Display</c:v>
                </c:pt>
              </c:strCache>
            </c:strRef>
          </c:tx>
          <c:spPr>
            <a:solidFill>
              <a:srgbClr val="A6A6A6"/>
            </a:solidFill>
            <a:ln>
              <a:noFill/>
            </a:ln>
            <a:effectLst/>
            <a:sp3d/>
          </c:spPr>
          <c:invertIfNegative val="0"/>
          <c:dLbls>
            <c:dLbl>
              <c:idx val="0"/>
              <c:layout/>
              <c:tx>
                <c:rich>
                  <a:bodyPr/>
                  <a:lstStyle/>
                  <a:p>
                    <a:r>
                      <a:rPr lang="en-US" altLang="zh-TW"/>
                      <a:t>14%</a:t>
                    </a:r>
                    <a:endParaRPr lang="en-US" altLang="zh-TW" dirty="0"/>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4-44FF-4729-9D24-AE4CA912F6C7}"/>
                </c:ext>
              </c:extLst>
            </c:dLbl>
            <c:dLbl>
              <c:idx val="1"/>
              <c:layout/>
              <c:tx>
                <c:rich>
                  <a:bodyPr/>
                  <a:lstStyle/>
                  <a:p>
                    <a:r>
                      <a:rPr lang="en-US" altLang="zh-TW" dirty="0"/>
                      <a:t>14%</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5-44FF-4729-9D24-AE4CA912F6C7}"/>
                </c:ext>
              </c:extLst>
            </c:dLbl>
            <c:dLbl>
              <c:idx val="2"/>
              <c:layout/>
              <c:tx>
                <c:rich>
                  <a:bodyPr/>
                  <a:lstStyle/>
                  <a:p>
                    <a:r>
                      <a:rPr lang="en-US"/>
                      <a:t>14%</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6-44FF-4729-9D24-AE4CA912F6C7}"/>
                </c:ext>
              </c:extLst>
            </c:dLbl>
            <c:dLbl>
              <c:idx val="3"/>
              <c:layout/>
              <c:tx>
                <c:rich>
                  <a:bodyPr/>
                  <a:lstStyle/>
                  <a:p>
                    <a:r>
                      <a:rPr lang="en-US" dirty="0"/>
                      <a:t>11%</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7-44FF-4729-9D24-AE4CA912F6C7}"/>
                </c:ext>
              </c:extLst>
            </c:dLbl>
            <c:dLbl>
              <c:idx val="4"/>
              <c:layout/>
              <c:tx>
                <c:rich>
                  <a:bodyPr/>
                  <a:lstStyle/>
                  <a:p>
                    <a:r>
                      <a:rPr lang="en-US" altLang="zh-TW"/>
                      <a:t>11%</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8-44FF-4729-9D24-AE4CA912F6C7}"/>
                </c:ext>
              </c:extLst>
            </c:dLbl>
            <c:dLbl>
              <c:idx val="5"/>
              <c:layout/>
              <c:tx>
                <c:rich>
                  <a:bodyPr/>
                  <a:lstStyle/>
                  <a:p>
                    <a:r>
                      <a:rPr lang="en-US" altLang="en-US"/>
                      <a:t>11% </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9-44FF-4729-9D24-AE4CA912F6C7}"/>
                </c:ext>
              </c:extLst>
            </c:dLbl>
            <c:dLbl>
              <c:idx val="6"/>
              <c:layout/>
              <c:tx>
                <c:rich>
                  <a:bodyPr/>
                  <a:lstStyle/>
                  <a:p>
                    <a:r>
                      <a:rPr lang="en-US" altLang="en-US"/>
                      <a:t>11% </a:t>
                    </a:r>
                  </a:p>
                </c:rich>
              </c:tx>
              <c:showLegendKey val="0"/>
              <c:showVal val="1"/>
              <c:showCatName val="0"/>
              <c:showSerName val="0"/>
              <c:showPercent val="0"/>
              <c:showBubbleSize val="0"/>
              <c:extLst xmlns:c16r2="http://schemas.microsoft.com/office/drawing/2015/06/chart" xmlns:c15="http://schemas.microsoft.com/office/drawing/2012/chart">
                <c:ext xmlns:c15="http://schemas.microsoft.com/office/drawing/2012/chart" uri="{CE6537A1-D6FC-4f65-9D91-7224C49458BB}">
                  <c15:showDataLabelsRange val="0"/>
                </c:ext>
                <c:ext xmlns:c16="http://schemas.microsoft.com/office/drawing/2014/chart" uri="{C3380CC4-5D6E-409C-BE32-E72D297353CC}">
                  <c16:uniqueId val="{0000001A-44FF-4729-9D24-AE4CA912F6C7}"/>
                </c:ext>
              </c:extLst>
            </c:dLbl>
            <c:dLbl>
              <c:idx val="7"/>
              <c:layout/>
              <c:tx>
                <c:rich>
                  <a:bodyPr/>
                  <a:lstStyle/>
                  <a:p>
                    <a:r>
                      <a:rPr lang="en-US" altLang="zh-TW"/>
                      <a:t>11%</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B-44FF-4729-9D24-AE4CA912F6C7}"/>
                </c:ext>
              </c:extLst>
            </c:dLbl>
            <c:dLbl>
              <c:idx val="8"/>
              <c:layout/>
              <c:tx>
                <c:rich>
                  <a:bodyPr/>
                  <a:lstStyle/>
                  <a:p>
                    <a:r>
                      <a:rPr lang="en-US" altLang="zh-TW"/>
                      <a:t>11%</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C-44FF-4729-9D24-AE4CA912F6C7}"/>
                </c:ext>
              </c:extLst>
            </c:dLbl>
            <c:spPr>
              <a:noFill/>
              <a:ln>
                <a:noFill/>
              </a:ln>
              <a:effectLst/>
            </c:spPr>
            <c:txPr>
              <a:bodyPr rot="0" spcFirstLastPara="1" vertOverflow="ellipsis" vert="horz" wrap="square" anchor="ctr" anchorCtr="1"/>
              <a:lstStyle/>
              <a:p>
                <a:pPr>
                  <a:defRPr sz="1100"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'Sales by Product'!$T$91:$AB$91</c:f>
              <c:strCache>
                <c:ptCount val="9"/>
                <c:pt idx="0">
                  <c:v>1Q22</c:v>
                </c:pt>
                <c:pt idx="1">
                  <c:v>2Q22</c:v>
                </c:pt>
                <c:pt idx="2">
                  <c:v>3Q22</c:v>
                </c:pt>
                <c:pt idx="3">
                  <c:v>4Q22</c:v>
                </c:pt>
                <c:pt idx="4">
                  <c:v>1Q23</c:v>
                </c:pt>
                <c:pt idx="5">
                  <c:v>2Q23</c:v>
                </c:pt>
                <c:pt idx="6">
                  <c:v>3Q23</c:v>
                </c:pt>
                <c:pt idx="7">
                  <c:v>4Q23</c:v>
                </c:pt>
                <c:pt idx="8">
                  <c:v>1Q24</c:v>
                </c:pt>
              </c:strCache>
              <c:extLst xmlns:c16r2="http://schemas.microsoft.com/office/drawing/2015/06/chart"/>
            </c:strRef>
          </c:cat>
          <c:val>
            <c:numRef>
              <c:f>'Sales by Product'!$S$94:$AA$94</c:f>
              <c:numCache>
                <c:formatCode>0_);[Red]\(0\)</c:formatCode>
                <c:ptCount val="9"/>
                <c:pt idx="0">
                  <c:v>87.220000000000013</c:v>
                </c:pt>
                <c:pt idx="1">
                  <c:v>82.320000000000007</c:v>
                </c:pt>
                <c:pt idx="2">
                  <c:v>85</c:v>
                </c:pt>
                <c:pt idx="3">
                  <c:v>84.98</c:v>
                </c:pt>
                <c:pt idx="4">
                  <c:v>77.11</c:v>
                </c:pt>
                <c:pt idx="5">
                  <c:v>68</c:v>
                </c:pt>
                <c:pt idx="6">
                  <c:v>75.680000000000007</c:v>
                </c:pt>
                <c:pt idx="7">
                  <c:v>75.680000000000007</c:v>
                </c:pt>
                <c:pt idx="8">
                  <c:v>67</c:v>
                </c:pt>
              </c:numCache>
              <c:extLst xmlns:c16r2="http://schemas.microsoft.com/office/drawing/2015/06/chart"/>
            </c:numRef>
          </c:val>
          <c:extLst xmlns:c16r2="http://schemas.microsoft.com/office/drawing/2015/06/chart">
            <c:ext xmlns:c16="http://schemas.microsoft.com/office/drawing/2014/chart" uri="{C3380CC4-5D6E-409C-BE32-E72D297353CC}">
              <c16:uniqueId val="{0000001D-44FF-4729-9D24-AE4CA912F6C7}"/>
            </c:ext>
          </c:extLst>
        </c:ser>
        <c:dLbls>
          <c:showLegendKey val="0"/>
          <c:showVal val="1"/>
          <c:showCatName val="0"/>
          <c:showSerName val="0"/>
          <c:showPercent val="0"/>
          <c:showBubbleSize val="0"/>
        </c:dLbls>
        <c:gapWidth val="103"/>
        <c:shape val="box"/>
        <c:axId val="98983936"/>
        <c:axId val="98861056"/>
        <c:axId val="0"/>
      </c:bar3DChart>
      <c:catAx>
        <c:axId val="989839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1" i="0" u="none" strike="noStrike" kern="1200" baseline="0">
                <a:solidFill>
                  <a:schemeClr val="tx1"/>
                </a:solidFill>
                <a:latin typeface="+mn-lt"/>
                <a:ea typeface="+mn-ea"/>
                <a:cs typeface="+mn-cs"/>
              </a:defRPr>
            </a:pPr>
            <a:endParaRPr lang="zh-TW"/>
          </a:p>
        </c:txPr>
        <c:crossAx val="98861056"/>
        <c:crosses val="autoZero"/>
        <c:auto val="1"/>
        <c:lblAlgn val="ctr"/>
        <c:lblOffset val="100"/>
        <c:noMultiLvlLbl val="0"/>
      </c:catAx>
      <c:valAx>
        <c:axId val="98861056"/>
        <c:scaling>
          <c:orientation val="minMax"/>
        </c:scaling>
        <c:delete val="0"/>
        <c:axPos val="l"/>
        <c:numFmt formatCode="0_);[Red]\(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zh-TW"/>
          </a:p>
        </c:txPr>
        <c:crossAx val="98983936"/>
        <c:crosses val="autoZero"/>
        <c:crossBetween val="between"/>
      </c:valAx>
      <c:spPr>
        <a:noFill/>
        <a:ln>
          <a:noFill/>
        </a:ln>
        <a:effectLst/>
      </c:spPr>
    </c:plotArea>
    <c:legend>
      <c:legendPos val="t"/>
      <c:layout>
        <c:manualLayout>
          <c:xMode val="edge"/>
          <c:yMode val="edge"/>
          <c:x val="0.15970684126093213"/>
          <c:y val="1.6533333730083748E-2"/>
          <c:w val="0.76028548872378621"/>
          <c:h val="0.25166747582126986"/>
        </c:manualLayout>
      </c:layout>
      <c:overlay val="0"/>
      <c:spPr>
        <a:noFill/>
        <a:ln>
          <a:noFill/>
        </a:ln>
        <a:effectLst/>
      </c:spPr>
      <c:txPr>
        <a:bodyPr rot="0" spcFirstLastPara="1" vertOverflow="ellipsis" vert="horz" wrap="square" anchor="ctr" anchorCtr="1"/>
        <a:lstStyle/>
        <a:p>
          <a:pPr>
            <a:defRPr sz="1250" b="1" i="0" u="none" strike="noStrike" kern="1200" baseline="0">
              <a:solidFill>
                <a:schemeClr val="tx1"/>
              </a:solidFill>
              <a:latin typeface="Microsoft JhengHei" panose="020B0604030504040204" pitchFamily="34" charset="-120"/>
              <a:ea typeface="Microsoft JhengHei" panose="020B0604030504040204" pitchFamily="34" charset="-120"/>
              <a:cs typeface="+mn-cs"/>
            </a:defRPr>
          </a:pPr>
          <a:endParaRPr lang="zh-TW"/>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600" b="1">
          <a:solidFill>
            <a:schemeClr val="bg1"/>
          </a:solidFill>
        </a:defRPr>
      </a:pPr>
      <a:endParaRPr lang="zh-TW"/>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dLbls>
          <c:showLegendKey val="0"/>
          <c:showVal val="0"/>
          <c:showCatName val="0"/>
          <c:showSerName val="0"/>
          <c:showPercent val="0"/>
          <c:showBubbleSize val="0"/>
        </c:dLbls>
        <c:gapWidth val="100"/>
        <c:overlap val="-27"/>
        <c:axId val="128238080"/>
        <c:axId val="98863360"/>
      </c:barChart>
      <c:catAx>
        <c:axId val="128238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98863360"/>
        <c:crosses val="autoZero"/>
        <c:auto val="1"/>
        <c:lblAlgn val="ctr"/>
        <c:lblOffset val="100"/>
        <c:noMultiLvlLbl val="0"/>
      </c:catAx>
      <c:valAx>
        <c:axId val="98863360"/>
        <c:scaling>
          <c:orientation val="minMax"/>
        </c:scaling>
        <c:delete val="0"/>
        <c:axPos val="l"/>
        <c:numFmt formatCode="#,##0.00_ "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28238080"/>
        <c:crosses val="autoZero"/>
        <c:crossBetween val="between"/>
        <c:majorUnit val="0.60000000000000009"/>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altLang="zh-TW" sz="1600" b="1"/>
              <a:t>Quarterly Margin Trend</a:t>
            </a:r>
            <a:endParaRPr lang="zh-TW" altLang="en-US" sz="1600" b="1"/>
          </a:p>
        </c:rich>
      </c:tx>
      <c:layout/>
      <c:overlay val="0"/>
      <c:spPr>
        <a:noFill/>
        <a:ln>
          <a:noFill/>
        </a:ln>
        <a:effectLst/>
      </c:spPr>
    </c:title>
    <c:autoTitleDeleted val="0"/>
    <c:plotArea>
      <c:layout/>
      <c:lineChart>
        <c:grouping val="standard"/>
        <c:varyColors val="0"/>
        <c:ser>
          <c:idx val="4"/>
          <c:order val="0"/>
          <c:tx>
            <c:strRef>
              <c:f>quarterly_1!$B$16</c:f>
              <c:strCache>
                <c:ptCount val="1"/>
                <c:pt idx="0">
                  <c:v>Gross Margin (LHS)</c:v>
                </c:pt>
              </c:strCache>
            </c:strRef>
          </c:tx>
          <c:spPr>
            <a:ln w="38100" cap="rnd">
              <a:solidFill>
                <a:srgbClr val="921F1B"/>
              </a:solidFill>
              <a:round/>
            </a:ln>
            <a:effectLst/>
          </c:spPr>
          <c:marker>
            <c:symbol val="square"/>
            <c:size val="7"/>
            <c:spPr>
              <a:solidFill>
                <a:srgbClr val="921F1B"/>
              </a:solidFill>
              <a:ln w="38100">
                <a:solidFill>
                  <a:srgbClr val="921F1B"/>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zh-TW"/>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quarterly_1!$AB$11:$AJ$11</c:f>
              <c:strCache>
                <c:ptCount val="9"/>
                <c:pt idx="0">
                  <c:v>4Q21</c:v>
                </c:pt>
                <c:pt idx="1">
                  <c:v>1Q22</c:v>
                </c:pt>
                <c:pt idx="2">
                  <c:v>2Q22</c:v>
                </c:pt>
                <c:pt idx="3">
                  <c:v>3Q22</c:v>
                </c:pt>
                <c:pt idx="4">
                  <c:v>4Q22</c:v>
                </c:pt>
                <c:pt idx="5">
                  <c:v>1Q23</c:v>
                </c:pt>
                <c:pt idx="6">
                  <c:v>2Q23</c:v>
                </c:pt>
                <c:pt idx="7">
                  <c:v>3Q23</c:v>
                </c:pt>
                <c:pt idx="8">
                  <c:v>4Q23</c:v>
                </c:pt>
              </c:strCache>
            </c:strRef>
          </c:cat>
          <c:val>
            <c:numRef>
              <c:f>quarterly_1!$AB$16:$AJ$16</c:f>
              <c:numCache>
                <c:formatCode>0.0%</c:formatCode>
                <c:ptCount val="9"/>
                <c:pt idx="0">
                  <c:v>0.31200373807164961</c:v>
                </c:pt>
                <c:pt idx="1">
                  <c:v>0.31866690260909214</c:v>
                </c:pt>
                <c:pt idx="2">
                  <c:v>0.33194545592349595</c:v>
                </c:pt>
                <c:pt idx="3">
                  <c:v>0.36686131062007254</c:v>
                </c:pt>
                <c:pt idx="4">
                  <c:v>0.38967690926657733</c:v>
                </c:pt>
                <c:pt idx="5">
                  <c:v>0.38325506357421252</c:v>
                </c:pt>
                <c:pt idx="6">
                  <c:v>0.3837107121951786</c:v>
                </c:pt>
                <c:pt idx="7">
                  <c:v>0.40916219842103163</c:v>
                </c:pt>
                <c:pt idx="8">
                  <c:v>0.42469894952600562</c:v>
                </c:pt>
              </c:numCache>
            </c:numRef>
          </c:val>
          <c:smooth val="0"/>
          <c:extLst xmlns:c16r2="http://schemas.microsoft.com/office/drawing/2015/06/chart">
            <c:ext xmlns:c16="http://schemas.microsoft.com/office/drawing/2014/chart" uri="{C3380CC4-5D6E-409C-BE32-E72D297353CC}">
              <c16:uniqueId val="{00000000-0493-4E2C-A23F-D003CFA11D4B}"/>
            </c:ext>
          </c:extLst>
        </c:ser>
        <c:dLbls>
          <c:showLegendKey val="0"/>
          <c:showVal val="0"/>
          <c:showCatName val="0"/>
          <c:showSerName val="0"/>
          <c:showPercent val="0"/>
          <c:showBubbleSize val="0"/>
        </c:dLbls>
        <c:marker val="1"/>
        <c:smooth val="0"/>
        <c:axId val="128239104"/>
        <c:axId val="98865088"/>
      </c:lineChart>
      <c:lineChart>
        <c:grouping val="standard"/>
        <c:varyColors val="0"/>
        <c:ser>
          <c:idx val="5"/>
          <c:order val="1"/>
          <c:tx>
            <c:strRef>
              <c:f>quarterly_1!$B$17</c:f>
              <c:strCache>
                <c:ptCount val="1"/>
                <c:pt idx="0">
                  <c:v>Operating Margin (RHS)</c:v>
                </c:pt>
              </c:strCache>
            </c:strRef>
          </c:tx>
          <c:spPr>
            <a:ln w="38100" cap="rnd">
              <a:solidFill>
                <a:schemeClr val="bg1">
                  <a:lumMod val="65000"/>
                </a:schemeClr>
              </a:solidFill>
              <a:round/>
            </a:ln>
            <a:effectLst/>
          </c:spPr>
          <c:marker>
            <c:symbol val="diamond"/>
            <c:size val="7"/>
            <c:spPr>
              <a:solidFill>
                <a:schemeClr val="bg1">
                  <a:lumMod val="65000"/>
                </a:schemeClr>
              </a:solidFill>
              <a:ln w="38100">
                <a:solidFill>
                  <a:schemeClr val="bg1">
                    <a:lumMod val="65000"/>
                  </a:schemeClr>
                </a:solidFill>
              </a:ln>
              <a:effectLst/>
            </c:spPr>
          </c:marker>
          <c:cat>
            <c:strRef>
              <c:f>quarterly_1!$AB$11:$AJ$11</c:f>
              <c:strCache>
                <c:ptCount val="9"/>
                <c:pt idx="0">
                  <c:v>4Q21</c:v>
                </c:pt>
                <c:pt idx="1">
                  <c:v>1Q22</c:v>
                </c:pt>
                <c:pt idx="2">
                  <c:v>2Q22</c:v>
                </c:pt>
                <c:pt idx="3">
                  <c:v>3Q22</c:v>
                </c:pt>
                <c:pt idx="4">
                  <c:v>4Q22</c:v>
                </c:pt>
                <c:pt idx="5">
                  <c:v>1Q23</c:v>
                </c:pt>
                <c:pt idx="6">
                  <c:v>2Q23</c:v>
                </c:pt>
                <c:pt idx="7">
                  <c:v>3Q23</c:v>
                </c:pt>
                <c:pt idx="8">
                  <c:v>4Q23</c:v>
                </c:pt>
              </c:strCache>
            </c:strRef>
          </c:cat>
          <c:val>
            <c:numRef>
              <c:f>quarterly_1!$AB$17:$AJ$17</c:f>
              <c:numCache>
                <c:formatCode>0.0%</c:formatCode>
                <c:ptCount val="9"/>
                <c:pt idx="0">
                  <c:v>0.14886292292154066</c:v>
                </c:pt>
                <c:pt idx="1">
                  <c:v>0.15561991036456505</c:v>
                </c:pt>
                <c:pt idx="2">
                  <c:v>0.14932231818915773</c:v>
                </c:pt>
                <c:pt idx="3">
                  <c:v>0.20810148188580802</c:v>
                </c:pt>
                <c:pt idx="4">
                  <c:v>0.22099725845974247</c:v>
                </c:pt>
                <c:pt idx="5">
                  <c:v>0.21772889911187782</c:v>
                </c:pt>
                <c:pt idx="6">
                  <c:v>0.21989841345462524</c:v>
                </c:pt>
                <c:pt idx="7">
                  <c:v>0.22533948112881064</c:v>
                </c:pt>
                <c:pt idx="8">
                  <c:v>0.22688419991239162</c:v>
                </c:pt>
              </c:numCache>
            </c:numRef>
          </c:val>
          <c:smooth val="0"/>
          <c:extLst xmlns:c16r2="http://schemas.microsoft.com/office/drawing/2015/06/chart">
            <c:ext xmlns:c16="http://schemas.microsoft.com/office/drawing/2014/chart" uri="{C3380CC4-5D6E-409C-BE32-E72D297353CC}">
              <c16:uniqueId val="{00000001-0493-4E2C-A23F-D003CFA11D4B}"/>
            </c:ext>
          </c:extLst>
        </c:ser>
        <c:ser>
          <c:idx val="6"/>
          <c:order val="2"/>
          <c:tx>
            <c:strRef>
              <c:f>quarterly_1!$B$18</c:f>
              <c:strCache>
                <c:ptCount val="1"/>
                <c:pt idx="0">
                  <c:v>Net Margin (RHS)</c:v>
                </c:pt>
              </c:strCache>
            </c:strRef>
          </c:tx>
          <c:spPr>
            <a:ln w="38100" cap="rnd">
              <a:solidFill>
                <a:schemeClr val="tx1">
                  <a:lumMod val="75000"/>
                  <a:lumOff val="25000"/>
                </a:schemeClr>
              </a:solidFill>
              <a:round/>
            </a:ln>
            <a:effectLst/>
          </c:spPr>
          <c:marker>
            <c:symbol val="circle"/>
            <c:size val="7"/>
            <c:spPr>
              <a:solidFill>
                <a:schemeClr val="tx1">
                  <a:lumMod val="75000"/>
                  <a:lumOff val="25000"/>
                </a:schemeClr>
              </a:solidFill>
              <a:ln w="38100">
                <a:solidFill>
                  <a:schemeClr val="tx1">
                    <a:lumMod val="75000"/>
                    <a:lumOff val="25000"/>
                  </a:schemeClr>
                </a:solidFill>
              </a:ln>
              <a:effectLst/>
            </c:spPr>
          </c:marker>
          <c:cat>
            <c:strRef>
              <c:f>quarterly_1!$AB$11:$AJ$11</c:f>
              <c:strCache>
                <c:ptCount val="9"/>
                <c:pt idx="0">
                  <c:v>4Q21</c:v>
                </c:pt>
                <c:pt idx="1">
                  <c:v>1Q22</c:v>
                </c:pt>
                <c:pt idx="2">
                  <c:v>2Q22</c:v>
                </c:pt>
                <c:pt idx="3">
                  <c:v>3Q22</c:v>
                </c:pt>
                <c:pt idx="4">
                  <c:v>4Q22</c:v>
                </c:pt>
                <c:pt idx="5">
                  <c:v>1Q23</c:v>
                </c:pt>
                <c:pt idx="6">
                  <c:v>2Q23</c:v>
                </c:pt>
                <c:pt idx="7">
                  <c:v>3Q23</c:v>
                </c:pt>
                <c:pt idx="8">
                  <c:v>4Q23</c:v>
                </c:pt>
              </c:strCache>
            </c:strRef>
          </c:cat>
          <c:val>
            <c:numRef>
              <c:f>quarterly_1!$AB$18:$AJ$18</c:f>
              <c:numCache>
                <c:formatCode>0.0%</c:formatCode>
                <c:ptCount val="9"/>
                <c:pt idx="0">
                  <c:v>0.11980134268707621</c:v>
                </c:pt>
                <c:pt idx="1">
                  <c:v>0.14690308551438283</c:v>
                </c:pt>
                <c:pt idx="2">
                  <c:v>0.1535996388333262</c:v>
                </c:pt>
                <c:pt idx="3">
                  <c:v>0.21307949772173637</c:v>
                </c:pt>
                <c:pt idx="4">
                  <c:v>0.15710695432145808</c:v>
                </c:pt>
                <c:pt idx="5">
                  <c:v>0.1760366749728452</c:v>
                </c:pt>
                <c:pt idx="6">
                  <c:v>0.21722875273974293</c:v>
                </c:pt>
                <c:pt idx="7">
                  <c:v>0.23341103981880593</c:v>
                </c:pt>
                <c:pt idx="8">
                  <c:v>0.14495218731662163</c:v>
                </c:pt>
              </c:numCache>
            </c:numRef>
          </c:val>
          <c:smooth val="0"/>
          <c:extLst xmlns:c16r2="http://schemas.microsoft.com/office/drawing/2015/06/chart">
            <c:ext xmlns:c16="http://schemas.microsoft.com/office/drawing/2014/chart" uri="{C3380CC4-5D6E-409C-BE32-E72D297353CC}">
              <c16:uniqueId val="{00000002-0493-4E2C-A23F-D003CFA11D4B}"/>
            </c:ext>
          </c:extLst>
        </c:ser>
        <c:dLbls>
          <c:showLegendKey val="0"/>
          <c:showVal val="0"/>
          <c:showCatName val="0"/>
          <c:showSerName val="0"/>
          <c:showPercent val="0"/>
          <c:showBubbleSize val="0"/>
        </c:dLbls>
        <c:marker val="1"/>
        <c:smooth val="0"/>
        <c:axId val="128240640"/>
        <c:axId val="98865664"/>
      </c:lineChart>
      <c:catAx>
        <c:axId val="128239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98865088"/>
        <c:crosses val="autoZero"/>
        <c:auto val="1"/>
        <c:lblAlgn val="ctr"/>
        <c:lblOffset val="100"/>
        <c:noMultiLvlLbl val="0"/>
      </c:catAx>
      <c:valAx>
        <c:axId val="98865088"/>
        <c:scaling>
          <c:orientation val="minMax"/>
          <c:max val="0.45"/>
          <c:min val="0.15000000000000002"/>
        </c:scaling>
        <c:delete val="0"/>
        <c:axPos val="l"/>
        <c:numFmt formatCode="0.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28239104"/>
        <c:crosses val="autoZero"/>
        <c:crossBetween val="between"/>
        <c:majorUnit val="0.1"/>
      </c:valAx>
      <c:valAx>
        <c:axId val="98865664"/>
        <c:scaling>
          <c:orientation val="minMax"/>
          <c:max val="0.28000000000000003"/>
          <c:min val="0.1"/>
        </c:scaling>
        <c:delete val="0"/>
        <c:axPos val="r"/>
        <c:numFmt formatCode="0.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28240640"/>
        <c:crosses val="max"/>
        <c:crossBetween val="between"/>
        <c:majorUnit val="6.0000000000000012E-2"/>
      </c:valAx>
      <c:catAx>
        <c:axId val="128240640"/>
        <c:scaling>
          <c:orientation val="minMax"/>
        </c:scaling>
        <c:delete val="1"/>
        <c:axPos val="b"/>
        <c:numFmt formatCode="General" sourceLinked="1"/>
        <c:majorTickMark val="none"/>
        <c:minorTickMark val="none"/>
        <c:tickLblPos val="nextTo"/>
        <c:crossAx val="98865664"/>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2"/>
          <c:order val="0"/>
          <c:tx>
            <c:strRef>
              <c:f>quarterly_2!$B$15</c:f>
              <c:strCache>
                <c:ptCount val="1"/>
                <c:pt idx="0">
                  <c:v>EPS</c:v>
                </c:pt>
              </c:strCache>
            </c:strRef>
          </c:tx>
          <c:spPr>
            <a:solidFill>
              <a:srgbClr val="921F1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zh-TW"/>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quarterly_2!$AB$12:$AJ$12</c:f>
              <c:strCache>
                <c:ptCount val="9"/>
                <c:pt idx="0">
                  <c:v>4Q21</c:v>
                </c:pt>
                <c:pt idx="1">
                  <c:v>1Q22</c:v>
                </c:pt>
                <c:pt idx="2">
                  <c:v>2Q22</c:v>
                </c:pt>
                <c:pt idx="3">
                  <c:v>3Q22</c:v>
                </c:pt>
                <c:pt idx="4">
                  <c:v>4Q22</c:v>
                </c:pt>
                <c:pt idx="5">
                  <c:v>1Q23</c:v>
                </c:pt>
                <c:pt idx="6">
                  <c:v>2Q23</c:v>
                </c:pt>
                <c:pt idx="7">
                  <c:v>3Q23</c:v>
                </c:pt>
                <c:pt idx="8">
                  <c:v>4Q23</c:v>
                </c:pt>
              </c:strCache>
            </c:strRef>
          </c:cat>
          <c:val>
            <c:numRef>
              <c:f>quarterly_2!$AB$15:$AJ$15</c:f>
              <c:numCache>
                <c:formatCode>#,##0.00_ </c:formatCode>
                <c:ptCount val="9"/>
                <c:pt idx="0">
                  <c:v>1.03</c:v>
                </c:pt>
                <c:pt idx="1">
                  <c:v>1.19</c:v>
                </c:pt>
                <c:pt idx="2">
                  <c:v>1.28</c:v>
                </c:pt>
                <c:pt idx="3">
                  <c:v>2.2400000000000002</c:v>
                </c:pt>
                <c:pt idx="4">
                  <c:v>1.52</c:v>
                </c:pt>
                <c:pt idx="5">
                  <c:v>1.51</c:v>
                </c:pt>
                <c:pt idx="6">
                  <c:v>1.96</c:v>
                </c:pt>
                <c:pt idx="7">
                  <c:v>2.0499999999999998</c:v>
                </c:pt>
                <c:pt idx="8">
                  <c:v>1.1499999999999999</c:v>
                </c:pt>
              </c:numCache>
            </c:numRef>
          </c:val>
          <c:extLst xmlns:c16r2="http://schemas.microsoft.com/office/drawing/2015/06/chart">
            <c:ext xmlns:c16="http://schemas.microsoft.com/office/drawing/2014/chart" uri="{C3380CC4-5D6E-409C-BE32-E72D297353CC}">
              <c16:uniqueId val="{00000000-D852-4BA6-B8C8-F4A70028EF55}"/>
            </c:ext>
          </c:extLst>
        </c:ser>
        <c:dLbls>
          <c:showLegendKey val="0"/>
          <c:showVal val="0"/>
          <c:showCatName val="0"/>
          <c:showSerName val="0"/>
          <c:showPercent val="0"/>
          <c:showBubbleSize val="0"/>
        </c:dLbls>
        <c:gapWidth val="100"/>
        <c:overlap val="-27"/>
        <c:axId val="130264064"/>
        <c:axId val="98867392"/>
      </c:barChart>
      <c:catAx>
        <c:axId val="130264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98867392"/>
        <c:crosses val="autoZero"/>
        <c:auto val="1"/>
        <c:lblAlgn val="ctr"/>
        <c:lblOffset val="100"/>
        <c:noMultiLvlLbl val="0"/>
      </c:catAx>
      <c:valAx>
        <c:axId val="98867392"/>
        <c:scaling>
          <c:orientation val="minMax"/>
        </c:scaling>
        <c:delete val="0"/>
        <c:axPos val="l"/>
        <c:numFmt formatCode="#,##0.00_ "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30264064"/>
        <c:crosses val="autoZero"/>
        <c:crossBetween val="between"/>
        <c:majorUnit val="0.60000000000000009"/>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altLang="zh-TW" sz="1600" b="1"/>
              <a:t>Earnings</a:t>
            </a:r>
            <a:r>
              <a:rPr lang="en-US" altLang="zh-TW" sz="1600" b="1" baseline="0"/>
              <a:t> &amp; Growth Trend</a:t>
            </a:r>
            <a:endParaRPr lang="zh-TW" altLang="en-US" sz="1600" b="1"/>
          </a:p>
        </c:rich>
      </c:tx>
      <c:layout/>
      <c:overlay val="0"/>
      <c:spPr>
        <a:noFill/>
        <a:ln>
          <a:noFill/>
        </a:ln>
        <a:effectLst/>
      </c:spPr>
    </c:title>
    <c:autoTitleDeleted val="0"/>
    <c:plotArea>
      <c:layout/>
      <c:barChart>
        <c:barDir val="col"/>
        <c:grouping val="clustered"/>
        <c:varyColors val="0"/>
        <c:ser>
          <c:idx val="0"/>
          <c:order val="0"/>
          <c:tx>
            <c:strRef>
              <c:f>quarterly_2!$B$3</c:f>
              <c:strCache>
                <c:ptCount val="1"/>
                <c:pt idx="0">
                  <c:v>Operating Profit</c:v>
                </c:pt>
              </c:strCache>
            </c:strRef>
          </c:tx>
          <c:spPr>
            <a:solidFill>
              <a:srgbClr val="921F1B"/>
            </a:solidFill>
            <a:ln>
              <a:noFill/>
            </a:ln>
            <a:effectLst/>
          </c:spPr>
          <c:invertIfNegative val="0"/>
          <c:cat>
            <c:strRef>
              <c:f>quarterly_2!$AB$2:$AJ$2</c:f>
              <c:strCache>
                <c:ptCount val="9"/>
                <c:pt idx="0">
                  <c:v>4Q21</c:v>
                </c:pt>
                <c:pt idx="1">
                  <c:v>1Q22</c:v>
                </c:pt>
                <c:pt idx="2">
                  <c:v>2Q22</c:v>
                </c:pt>
                <c:pt idx="3">
                  <c:v>3Q22</c:v>
                </c:pt>
                <c:pt idx="4">
                  <c:v>4Q22</c:v>
                </c:pt>
                <c:pt idx="5">
                  <c:v>1Q23</c:v>
                </c:pt>
                <c:pt idx="6">
                  <c:v>2Q23</c:v>
                </c:pt>
                <c:pt idx="7">
                  <c:v>3Q23</c:v>
                </c:pt>
                <c:pt idx="8">
                  <c:v>4Q23</c:v>
                </c:pt>
              </c:strCache>
            </c:strRef>
          </c:cat>
          <c:val>
            <c:numRef>
              <c:f>quarterly_2!$AB$3:$AJ$3</c:f>
              <c:numCache>
                <c:formatCode>0</c:formatCode>
                <c:ptCount val="9"/>
                <c:pt idx="0">
                  <c:v>92.709000000000003</c:v>
                </c:pt>
                <c:pt idx="1">
                  <c:v>91.46</c:v>
                </c:pt>
                <c:pt idx="2">
                  <c:v>90.626999999999995</c:v>
                </c:pt>
                <c:pt idx="3">
                  <c:v>158.98099999999999</c:v>
                </c:pt>
                <c:pt idx="4">
                  <c:v>154.85300000000001</c:v>
                </c:pt>
                <c:pt idx="5">
                  <c:v>136.30699999999999</c:v>
                </c:pt>
                <c:pt idx="6">
                  <c:v>151.39500000000001</c:v>
                </c:pt>
                <c:pt idx="7">
                  <c:v>153.017</c:v>
                </c:pt>
                <c:pt idx="8">
                  <c:v>137.25700000000001</c:v>
                </c:pt>
              </c:numCache>
            </c:numRef>
          </c:val>
          <c:extLst xmlns:c16r2="http://schemas.microsoft.com/office/drawing/2015/06/chart">
            <c:ext xmlns:c16="http://schemas.microsoft.com/office/drawing/2014/chart" uri="{C3380CC4-5D6E-409C-BE32-E72D297353CC}">
              <c16:uniqueId val="{00000000-0B86-4DFC-9C41-F507433AB5D1}"/>
            </c:ext>
          </c:extLst>
        </c:ser>
        <c:ser>
          <c:idx val="1"/>
          <c:order val="1"/>
          <c:tx>
            <c:strRef>
              <c:f>quarterly_2!$B$4</c:f>
              <c:strCache>
                <c:ptCount val="1"/>
                <c:pt idx="0">
                  <c:v>Net Income to Parent</c:v>
                </c:pt>
              </c:strCache>
            </c:strRef>
          </c:tx>
          <c:spPr>
            <a:solidFill>
              <a:schemeClr val="bg1">
                <a:lumMod val="75000"/>
              </a:schemeClr>
            </a:solidFill>
            <a:ln>
              <a:noFill/>
            </a:ln>
            <a:effectLst/>
          </c:spPr>
          <c:invertIfNegative val="0"/>
          <c:cat>
            <c:strRef>
              <c:f>quarterly_2!$AB$2:$AJ$2</c:f>
              <c:strCache>
                <c:ptCount val="9"/>
                <c:pt idx="0">
                  <c:v>4Q21</c:v>
                </c:pt>
                <c:pt idx="1">
                  <c:v>1Q22</c:v>
                </c:pt>
                <c:pt idx="2">
                  <c:v>2Q22</c:v>
                </c:pt>
                <c:pt idx="3">
                  <c:v>3Q22</c:v>
                </c:pt>
                <c:pt idx="4">
                  <c:v>4Q22</c:v>
                </c:pt>
                <c:pt idx="5">
                  <c:v>1Q23</c:v>
                </c:pt>
                <c:pt idx="6">
                  <c:v>2Q23</c:v>
                </c:pt>
                <c:pt idx="7">
                  <c:v>3Q23</c:v>
                </c:pt>
                <c:pt idx="8">
                  <c:v>4Q23</c:v>
                </c:pt>
              </c:strCache>
            </c:strRef>
          </c:cat>
          <c:val>
            <c:numRef>
              <c:f>quarterly_2!$AB$4:$AJ$4</c:f>
              <c:numCache>
                <c:formatCode>0</c:formatCode>
                <c:ptCount val="9"/>
                <c:pt idx="0">
                  <c:v>74.61</c:v>
                </c:pt>
                <c:pt idx="1">
                  <c:v>86.337000000000003</c:v>
                </c:pt>
                <c:pt idx="2">
                  <c:v>93.222999999999999</c:v>
                </c:pt>
                <c:pt idx="3">
                  <c:v>162.78399999999999</c:v>
                </c:pt>
                <c:pt idx="4">
                  <c:v>110.08499999999999</c:v>
                </c:pt>
                <c:pt idx="5">
                  <c:v>110.206</c:v>
                </c:pt>
                <c:pt idx="6">
                  <c:v>149.55699999999999</c:v>
                </c:pt>
                <c:pt idx="7">
                  <c:v>158.49799999999999</c:v>
                </c:pt>
                <c:pt idx="8">
                  <c:v>87.691000000000003</c:v>
                </c:pt>
              </c:numCache>
            </c:numRef>
          </c:val>
          <c:extLst xmlns:c16r2="http://schemas.microsoft.com/office/drawing/2015/06/chart">
            <c:ext xmlns:c16="http://schemas.microsoft.com/office/drawing/2014/chart" uri="{C3380CC4-5D6E-409C-BE32-E72D297353CC}">
              <c16:uniqueId val="{00000001-0B86-4DFC-9C41-F507433AB5D1}"/>
            </c:ext>
          </c:extLst>
        </c:ser>
        <c:dLbls>
          <c:showLegendKey val="0"/>
          <c:showVal val="0"/>
          <c:showCatName val="0"/>
          <c:showSerName val="0"/>
          <c:showPercent val="0"/>
          <c:showBubbleSize val="0"/>
        </c:dLbls>
        <c:gapWidth val="153"/>
        <c:overlap val="-27"/>
        <c:axId val="132140032"/>
        <c:axId val="98867968"/>
      </c:barChart>
      <c:lineChart>
        <c:grouping val="standard"/>
        <c:varyColors val="0"/>
        <c:ser>
          <c:idx val="2"/>
          <c:order val="2"/>
          <c:tx>
            <c:strRef>
              <c:f>quarterly_2!$B$5</c:f>
              <c:strCache>
                <c:ptCount val="1"/>
                <c:pt idx="0">
                  <c:v>Net Income Growth(YoY)</c:v>
                </c:pt>
              </c:strCache>
            </c:strRef>
          </c:tx>
          <c:spPr>
            <a:ln w="38100" cap="rnd">
              <a:solidFill>
                <a:schemeClr val="tx1">
                  <a:lumMod val="75000"/>
                  <a:lumOff val="25000"/>
                </a:schemeClr>
              </a:solidFill>
              <a:round/>
            </a:ln>
            <a:effectLst/>
          </c:spPr>
          <c:marker>
            <c:symbol val="none"/>
          </c:marker>
          <c:cat>
            <c:strRef>
              <c:f>quarterly_2!$AB$2:$AJ$2</c:f>
              <c:strCache>
                <c:ptCount val="9"/>
                <c:pt idx="0">
                  <c:v>4Q21</c:v>
                </c:pt>
                <c:pt idx="1">
                  <c:v>1Q22</c:v>
                </c:pt>
                <c:pt idx="2">
                  <c:v>2Q22</c:v>
                </c:pt>
                <c:pt idx="3">
                  <c:v>3Q22</c:v>
                </c:pt>
                <c:pt idx="4">
                  <c:v>4Q22</c:v>
                </c:pt>
                <c:pt idx="5">
                  <c:v>1Q23</c:v>
                </c:pt>
                <c:pt idx="6">
                  <c:v>2Q23</c:v>
                </c:pt>
                <c:pt idx="7">
                  <c:v>3Q23</c:v>
                </c:pt>
                <c:pt idx="8">
                  <c:v>4Q23</c:v>
                </c:pt>
              </c:strCache>
            </c:strRef>
          </c:cat>
          <c:val>
            <c:numRef>
              <c:f>quarterly_2!$AB$5:$AJ$5</c:f>
              <c:numCache>
                <c:formatCode>0%</c:formatCode>
                <c:ptCount val="9"/>
                <c:pt idx="0">
                  <c:v>6.8115444081772836E-2</c:v>
                </c:pt>
                <c:pt idx="1">
                  <c:v>5.4897121352817768E-2</c:v>
                </c:pt>
                <c:pt idx="2">
                  <c:v>-3.0512599186746647E-2</c:v>
                </c:pt>
                <c:pt idx="3">
                  <c:v>0.45219679735938256</c:v>
                </c:pt>
                <c:pt idx="4">
                  <c:v>0.47547245677523109</c:v>
                </c:pt>
                <c:pt idx="5">
                  <c:v>0.27646316179621722</c:v>
                </c:pt>
                <c:pt idx="6">
                  <c:v>0.60429293200175915</c:v>
                </c:pt>
                <c:pt idx="7">
                  <c:v>-2.6329368979752354E-2</c:v>
                </c:pt>
                <c:pt idx="8">
                  <c:v>-0.20342462642503512</c:v>
                </c:pt>
              </c:numCache>
            </c:numRef>
          </c:val>
          <c:smooth val="0"/>
          <c:extLst xmlns:c16r2="http://schemas.microsoft.com/office/drawing/2015/06/chart">
            <c:ext xmlns:c16="http://schemas.microsoft.com/office/drawing/2014/chart" uri="{C3380CC4-5D6E-409C-BE32-E72D297353CC}">
              <c16:uniqueId val="{00000002-0B86-4DFC-9C41-F507433AB5D1}"/>
            </c:ext>
          </c:extLst>
        </c:ser>
        <c:dLbls>
          <c:showLegendKey val="0"/>
          <c:showVal val="0"/>
          <c:showCatName val="0"/>
          <c:showSerName val="0"/>
          <c:showPercent val="0"/>
          <c:showBubbleSize val="0"/>
        </c:dLbls>
        <c:marker val="1"/>
        <c:smooth val="0"/>
        <c:axId val="130260992"/>
        <c:axId val="84197952"/>
      </c:lineChart>
      <c:catAx>
        <c:axId val="132140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98867968"/>
        <c:crosses val="autoZero"/>
        <c:auto val="1"/>
        <c:lblAlgn val="ctr"/>
        <c:lblOffset val="100"/>
        <c:noMultiLvlLbl val="0"/>
      </c:catAx>
      <c:valAx>
        <c:axId val="98867968"/>
        <c:scaling>
          <c:orientation val="minMax"/>
          <c:max val="140"/>
          <c:min val="0"/>
        </c:scaling>
        <c:delete val="0"/>
        <c:axPos val="l"/>
        <c:numFmt formatCode="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32140032"/>
        <c:crosses val="autoZero"/>
        <c:crossBetween val="between"/>
        <c:majorUnit val="35"/>
      </c:valAx>
      <c:valAx>
        <c:axId val="84197952"/>
        <c:scaling>
          <c:orientation val="minMax"/>
          <c:max val="0.75000000000000011"/>
          <c:min val="-0.25"/>
        </c:scaling>
        <c:delete val="0"/>
        <c:axPos val="r"/>
        <c:numFmt formatCode="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30260992"/>
        <c:crosses val="max"/>
        <c:crossBetween val="between"/>
        <c:majorUnit val="0.25"/>
      </c:valAx>
      <c:catAx>
        <c:axId val="130260992"/>
        <c:scaling>
          <c:orientation val="minMax"/>
        </c:scaling>
        <c:delete val="1"/>
        <c:axPos val="b"/>
        <c:numFmt formatCode="General" sourceLinked="1"/>
        <c:majorTickMark val="none"/>
        <c:minorTickMark val="none"/>
        <c:tickLblPos val="nextTo"/>
        <c:crossAx val="84197952"/>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altLang="zh-TW" sz="1600" b="1"/>
              <a:t>Quarterly Revenue Trend</a:t>
            </a:r>
            <a:endParaRPr lang="zh-TW" altLang="en-US" sz="1600" b="1"/>
          </a:p>
        </c:rich>
      </c:tx>
      <c:layout/>
      <c:overlay val="0"/>
      <c:spPr>
        <a:noFill/>
        <a:ln>
          <a:noFill/>
        </a:ln>
        <a:effectLst/>
      </c:spPr>
    </c:title>
    <c:autoTitleDeleted val="0"/>
    <c:plotArea>
      <c:layout/>
      <c:barChart>
        <c:barDir val="col"/>
        <c:grouping val="clustered"/>
        <c:varyColors val="0"/>
        <c:ser>
          <c:idx val="0"/>
          <c:order val="0"/>
          <c:tx>
            <c:strRef>
              <c:f>quarterly_1!$B$3</c:f>
              <c:strCache>
                <c:ptCount val="1"/>
                <c:pt idx="0">
                  <c:v>Revenue (NT$m)</c:v>
                </c:pt>
              </c:strCache>
            </c:strRef>
          </c:tx>
          <c:spPr>
            <a:solidFill>
              <a:srgbClr val="921F1B"/>
            </a:solidFill>
            <a:ln w="12700" cap="flat" cmpd="sng" algn="ctr">
              <a:noFill/>
              <a:prstDash val="solid"/>
              <a:miter lim="800000"/>
            </a:ln>
            <a:effectLst>
              <a:softEdge rad="0"/>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zh-TW"/>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quarterly_1!$AC$2:$AK$2</c:f>
              <c:strCache>
                <c:ptCount val="9"/>
                <c:pt idx="0">
                  <c:v>1Q22</c:v>
                </c:pt>
                <c:pt idx="1">
                  <c:v>2Q22</c:v>
                </c:pt>
                <c:pt idx="2">
                  <c:v>3Q22</c:v>
                </c:pt>
                <c:pt idx="3">
                  <c:v>4Q22</c:v>
                </c:pt>
                <c:pt idx="4">
                  <c:v>1Q23</c:v>
                </c:pt>
                <c:pt idx="5">
                  <c:v>2Q23</c:v>
                </c:pt>
                <c:pt idx="6">
                  <c:v>3Q23</c:v>
                </c:pt>
                <c:pt idx="7">
                  <c:v>4Q23</c:v>
                </c:pt>
                <c:pt idx="8">
                  <c:v>1Q24</c:v>
                </c:pt>
              </c:strCache>
            </c:strRef>
          </c:cat>
          <c:val>
            <c:numRef>
              <c:f>quarterly_1!$AC$3:$AK$3</c:f>
              <c:numCache>
                <c:formatCode>#,##0_ </c:formatCode>
                <c:ptCount val="9"/>
                <c:pt idx="0">
                  <c:v>587.71400000000006</c:v>
                </c:pt>
                <c:pt idx="1">
                  <c:v>606.92200000000003</c:v>
                </c:pt>
                <c:pt idx="2">
                  <c:v>763.95899999999995</c:v>
                </c:pt>
                <c:pt idx="3">
                  <c:v>700.70100000000002</c:v>
                </c:pt>
                <c:pt idx="4">
                  <c:v>626.04</c:v>
                </c:pt>
                <c:pt idx="5">
                  <c:v>688.47699999999998</c:v>
                </c:pt>
                <c:pt idx="6">
                  <c:v>679.05100000000004</c:v>
                </c:pt>
                <c:pt idx="7">
                  <c:v>604.96500000000003</c:v>
                </c:pt>
                <c:pt idx="8">
                  <c:v>700</c:v>
                </c:pt>
              </c:numCache>
            </c:numRef>
          </c:val>
          <c:extLst xmlns:c16r2="http://schemas.microsoft.com/office/drawing/2015/06/chart">
            <c:ext xmlns:c16="http://schemas.microsoft.com/office/drawing/2014/chart" uri="{C3380CC4-5D6E-409C-BE32-E72D297353CC}">
              <c16:uniqueId val="{00000000-F9CB-4F4D-AD9F-E227123D8BD4}"/>
            </c:ext>
          </c:extLst>
        </c:ser>
        <c:dLbls>
          <c:dLblPos val="outEnd"/>
          <c:showLegendKey val="0"/>
          <c:showVal val="1"/>
          <c:showCatName val="0"/>
          <c:showSerName val="0"/>
          <c:showPercent val="0"/>
          <c:showBubbleSize val="0"/>
        </c:dLbls>
        <c:gapWidth val="94"/>
        <c:overlap val="65"/>
        <c:axId val="133884928"/>
        <c:axId val="84199680"/>
      </c:barChart>
      <c:lineChart>
        <c:grouping val="standard"/>
        <c:varyColors val="0"/>
        <c:ser>
          <c:idx val="1"/>
          <c:order val="1"/>
          <c:tx>
            <c:strRef>
              <c:f>quarterly_1!$B$4</c:f>
              <c:strCache>
                <c:ptCount val="1"/>
                <c:pt idx="0">
                  <c:v>Growth(YoY)</c:v>
                </c:pt>
              </c:strCache>
            </c:strRef>
          </c:tx>
          <c:spPr>
            <a:ln w="38100" cap="rnd">
              <a:solidFill>
                <a:schemeClr val="bg1">
                  <a:lumMod val="65000"/>
                </a:schemeClr>
              </a:solidFill>
              <a:round/>
            </a:ln>
            <a:effectLst/>
          </c:spPr>
          <c:marker>
            <c:symbol val="none"/>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zh-TW"/>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quarterly_1!$AC$2:$AK$2</c:f>
              <c:strCache>
                <c:ptCount val="9"/>
                <c:pt idx="0">
                  <c:v>1Q22</c:v>
                </c:pt>
                <c:pt idx="1">
                  <c:v>2Q22</c:v>
                </c:pt>
                <c:pt idx="2">
                  <c:v>3Q22</c:v>
                </c:pt>
                <c:pt idx="3">
                  <c:v>4Q22</c:v>
                </c:pt>
                <c:pt idx="4">
                  <c:v>1Q23</c:v>
                </c:pt>
                <c:pt idx="5">
                  <c:v>2Q23</c:v>
                </c:pt>
                <c:pt idx="6">
                  <c:v>3Q23</c:v>
                </c:pt>
                <c:pt idx="7">
                  <c:v>4Q23</c:v>
                </c:pt>
                <c:pt idx="8">
                  <c:v>1Q24</c:v>
                </c:pt>
              </c:strCache>
            </c:strRef>
          </c:cat>
          <c:val>
            <c:numRef>
              <c:f>quarterly_1!$AC$4:$AK$4</c:f>
              <c:numCache>
                <c:formatCode>0.0%</c:formatCode>
                <c:ptCount val="9"/>
                <c:pt idx="0">
                  <c:v>5.1582184307112922E-3</c:v>
                </c:pt>
                <c:pt idx="1">
                  <c:v>-6.9002305531147279E-3</c:v>
                </c:pt>
                <c:pt idx="2">
                  <c:v>0.11851966811564707</c:v>
                </c:pt>
                <c:pt idx="3">
                  <c:v>0.12511621260121952</c:v>
                </c:pt>
                <c:pt idx="4">
                  <c:v>6.521199086630558E-2</c:v>
                </c:pt>
                <c:pt idx="5">
                  <c:v>0.1343747631491361</c:v>
                </c:pt>
                <c:pt idx="6">
                  <c:v>-0.11114209008598619</c:v>
                </c:pt>
                <c:pt idx="7">
                  <c:v>-0.13662889021137403</c:v>
                </c:pt>
                <c:pt idx="8">
                  <c:v>0.11813941601175659</c:v>
                </c:pt>
              </c:numCache>
            </c:numRef>
          </c:val>
          <c:smooth val="0"/>
          <c:extLst xmlns:c16r2="http://schemas.microsoft.com/office/drawing/2015/06/chart">
            <c:ext xmlns:c16="http://schemas.microsoft.com/office/drawing/2014/chart" uri="{C3380CC4-5D6E-409C-BE32-E72D297353CC}">
              <c16:uniqueId val="{00000001-F9CB-4F4D-AD9F-E227123D8BD4}"/>
            </c:ext>
          </c:extLst>
        </c:ser>
        <c:dLbls>
          <c:showLegendKey val="0"/>
          <c:showVal val="1"/>
          <c:showCatName val="0"/>
          <c:showSerName val="0"/>
          <c:showPercent val="0"/>
          <c:showBubbleSize val="0"/>
        </c:dLbls>
        <c:marker val="1"/>
        <c:smooth val="0"/>
        <c:axId val="130262528"/>
        <c:axId val="84200256"/>
      </c:lineChart>
      <c:catAx>
        <c:axId val="133884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84199680"/>
        <c:crosses val="autoZero"/>
        <c:auto val="1"/>
        <c:lblAlgn val="ctr"/>
        <c:lblOffset val="100"/>
        <c:noMultiLvlLbl val="0"/>
      </c:catAx>
      <c:valAx>
        <c:axId val="84199680"/>
        <c:scaling>
          <c:orientation val="minMax"/>
          <c:max val="720"/>
          <c:min val="0"/>
        </c:scaling>
        <c:delete val="0"/>
        <c:axPos val="l"/>
        <c:numFmt formatCode="#,##0_ "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zh-TW"/>
          </a:p>
        </c:txPr>
        <c:crossAx val="133884928"/>
        <c:crosses val="autoZero"/>
        <c:crossBetween val="between"/>
        <c:majorUnit val="180"/>
      </c:valAx>
      <c:valAx>
        <c:axId val="84200256"/>
        <c:scaling>
          <c:orientation val="minMax"/>
          <c:max val="0.9"/>
          <c:min val="-0.30000000000000004"/>
        </c:scaling>
        <c:delete val="0"/>
        <c:axPos val="r"/>
        <c:numFmt formatCode="0%" sourceLinked="0"/>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zh-TW"/>
          </a:p>
        </c:txPr>
        <c:crossAx val="130262528"/>
        <c:crosses val="max"/>
        <c:crossBetween val="between"/>
        <c:majorUnit val="0.30000000000000004"/>
      </c:valAx>
      <c:catAx>
        <c:axId val="130262528"/>
        <c:scaling>
          <c:orientation val="minMax"/>
        </c:scaling>
        <c:delete val="1"/>
        <c:axPos val="b"/>
        <c:numFmt formatCode="General" sourceLinked="1"/>
        <c:majorTickMark val="out"/>
        <c:minorTickMark val="none"/>
        <c:tickLblPos val="nextTo"/>
        <c:crossAx val="84200256"/>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日期版面配置區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CD00C07-AFC0-4B81-8884-9981A8B195D4}" type="datetimeFigureOut">
              <a:rPr lang="en-US" smtClean="0"/>
              <a:t>4/12/2024</a:t>
            </a:fld>
            <a:endParaRPr lang="en-US" dirty="0"/>
          </a:p>
        </p:txBody>
      </p:sp>
      <p:sp>
        <p:nvSpPr>
          <p:cNvPr id="4" name="投影片影像版面配置區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備忘稿版面配置區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頁尾版面配置區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7" name="投影片編號版面配置區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45F8726-EB21-47B3-A6F4-32D2125B9555}" type="slidenum">
              <a:rPr lang="en-US" smtClean="0"/>
              <a:t>‹#›</a:t>
            </a:fld>
            <a:endParaRPr lang="en-US" dirty="0"/>
          </a:p>
        </p:txBody>
      </p:sp>
    </p:spTree>
    <p:extLst>
      <p:ext uri="{BB962C8B-B14F-4D97-AF65-F5344CB8AC3E}">
        <p14:creationId xmlns:p14="http://schemas.microsoft.com/office/powerpoint/2010/main" val="1813722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a:t>
            </a:fld>
            <a:endParaRPr lang="en-US" dirty="0"/>
          </a:p>
        </p:txBody>
      </p:sp>
    </p:spTree>
    <p:extLst>
      <p:ext uri="{BB962C8B-B14F-4D97-AF65-F5344CB8AC3E}">
        <p14:creationId xmlns:p14="http://schemas.microsoft.com/office/powerpoint/2010/main" val="16883137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5F8726-EB21-47B3-A6F4-32D2125B9555}" type="slidenum">
              <a:rPr lang="en-US" smtClean="0"/>
              <a:t>10</a:t>
            </a:fld>
            <a:endParaRPr lang="en-US" dirty="0"/>
          </a:p>
        </p:txBody>
      </p:sp>
    </p:spTree>
    <p:extLst>
      <p:ext uri="{BB962C8B-B14F-4D97-AF65-F5344CB8AC3E}">
        <p14:creationId xmlns:p14="http://schemas.microsoft.com/office/powerpoint/2010/main" val="3436226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11</a:t>
            </a:fld>
            <a:endParaRPr lang="en-US"/>
          </a:p>
        </p:txBody>
      </p:sp>
    </p:spTree>
    <p:extLst>
      <p:ext uri="{BB962C8B-B14F-4D97-AF65-F5344CB8AC3E}">
        <p14:creationId xmlns:p14="http://schemas.microsoft.com/office/powerpoint/2010/main" val="24512417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12</a:t>
            </a:fld>
            <a:endParaRPr lang="en-US"/>
          </a:p>
        </p:txBody>
      </p:sp>
    </p:spTree>
    <p:extLst>
      <p:ext uri="{BB962C8B-B14F-4D97-AF65-F5344CB8AC3E}">
        <p14:creationId xmlns:p14="http://schemas.microsoft.com/office/powerpoint/2010/main" val="4025726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13</a:t>
            </a:fld>
            <a:endParaRPr lang="en-US"/>
          </a:p>
        </p:txBody>
      </p:sp>
    </p:spTree>
    <p:extLst>
      <p:ext uri="{BB962C8B-B14F-4D97-AF65-F5344CB8AC3E}">
        <p14:creationId xmlns:p14="http://schemas.microsoft.com/office/powerpoint/2010/main" val="1788071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14</a:t>
            </a:fld>
            <a:endParaRPr lang="en-US"/>
          </a:p>
        </p:txBody>
      </p:sp>
    </p:spTree>
    <p:extLst>
      <p:ext uri="{BB962C8B-B14F-4D97-AF65-F5344CB8AC3E}">
        <p14:creationId xmlns:p14="http://schemas.microsoft.com/office/powerpoint/2010/main" val="21089531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lgn="just">
              <a:lnSpc>
                <a:spcPts val="2660"/>
              </a:lnSpc>
              <a:spcAft>
                <a:spcPts val="600"/>
              </a:spcAft>
              <a:buFont typeface="Wingdings" pitchFamily="2" charset="2"/>
              <a:buNone/>
            </a:pPr>
            <a:endParaRPr lang="zh-TW" altLang="zh-TW" dirty="0">
              <a:latin typeface="Calibri" panose="020F0502020204030204" pitchFamily="34" charset="0"/>
              <a:ea typeface="Microsoft JhengHei" panose="020B0604030504040204" pitchFamily="34" charset="-120"/>
              <a:cs typeface="Calibri" panose="020F0502020204030204" pitchFamily="34" charset="0"/>
            </a:endParaRPr>
          </a:p>
        </p:txBody>
      </p:sp>
      <p:sp>
        <p:nvSpPr>
          <p:cNvPr id="4" name="投影片編號版面配置區 3"/>
          <p:cNvSpPr>
            <a:spLocks noGrp="1"/>
          </p:cNvSpPr>
          <p:nvPr>
            <p:ph type="sldNum" sz="quarter" idx="5"/>
          </p:nvPr>
        </p:nvSpPr>
        <p:spPr/>
        <p:txBody>
          <a:bodyPr/>
          <a:lstStyle/>
          <a:p>
            <a:fld id="{545F8726-EB21-47B3-A6F4-32D2125B9555}" type="slidenum">
              <a:rPr lang="en-US" smtClean="0"/>
              <a:t>15</a:t>
            </a:fld>
            <a:endParaRPr lang="en-US"/>
          </a:p>
        </p:txBody>
      </p:sp>
    </p:spTree>
    <p:extLst>
      <p:ext uri="{BB962C8B-B14F-4D97-AF65-F5344CB8AC3E}">
        <p14:creationId xmlns:p14="http://schemas.microsoft.com/office/powerpoint/2010/main" val="3668420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2</a:t>
            </a:fld>
            <a:endParaRPr lang="en-US" dirty="0"/>
          </a:p>
        </p:txBody>
      </p:sp>
    </p:spTree>
    <p:extLst>
      <p:ext uri="{BB962C8B-B14F-4D97-AF65-F5344CB8AC3E}">
        <p14:creationId xmlns:p14="http://schemas.microsoft.com/office/powerpoint/2010/main" val="3669365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3</a:t>
            </a:fld>
            <a:endParaRPr lang="en-US"/>
          </a:p>
        </p:txBody>
      </p:sp>
    </p:spTree>
    <p:extLst>
      <p:ext uri="{BB962C8B-B14F-4D97-AF65-F5344CB8AC3E}">
        <p14:creationId xmlns:p14="http://schemas.microsoft.com/office/powerpoint/2010/main" val="1471709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3AD4EE6-7D61-B397-D9F1-24D0AC1BD6DD}"/>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xmlns="" id="{FFAEBFCB-CF94-EF48-74F2-D6A76DF45C17}"/>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xmlns="" id="{2E271583-3523-1B56-E169-AD97037380C4}"/>
              </a:ext>
            </a:extLst>
          </p:cNvPr>
          <p:cNvSpPr>
            <a:spLocks noGrp="1"/>
          </p:cNvSpPr>
          <p:nvPr>
            <p:ph type="body" idx="1"/>
          </p:nvPr>
        </p:nvSpPr>
        <p:spPr/>
        <p:txBody>
          <a:bodyPr/>
          <a:lstStyle/>
          <a:p>
            <a:endParaRPr lang="zh-TW" altLang="en-US" dirty="0"/>
          </a:p>
        </p:txBody>
      </p:sp>
      <p:sp>
        <p:nvSpPr>
          <p:cNvPr id="4" name="投影片編號版面配置區 3">
            <a:extLst>
              <a:ext uri="{FF2B5EF4-FFF2-40B4-BE49-F238E27FC236}">
                <a16:creationId xmlns:a16="http://schemas.microsoft.com/office/drawing/2014/main" xmlns="" id="{9C3B658A-4052-5D80-95FB-8F8FCD61BB15}"/>
              </a:ext>
            </a:extLst>
          </p:cNvPr>
          <p:cNvSpPr>
            <a:spLocks noGrp="1"/>
          </p:cNvSpPr>
          <p:nvPr>
            <p:ph type="sldNum" sz="quarter" idx="5"/>
          </p:nvPr>
        </p:nvSpPr>
        <p:spPr/>
        <p:txBody>
          <a:bodyPr/>
          <a:lstStyle/>
          <a:p>
            <a:fld id="{545F8726-EB21-47B3-A6F4-32D2125B9555}" type="slidenum">
              <a:rPr lang="en-US" smtClean="0"/>
              <a:t>4</a:t>
            </a:fld>
            <a:endParaRPr lang="en-US" dirty="0"/>
          </a:p>
        </p:txBody>
      </p:sp>
    </p:spTree>
    <p:extLst>
      <p:ext uri="{BB962C8B-B14F-4D97-AF65-F5344CB8AC3E}">
        <p14:creationId xmlns:p14="http://schemas.microsoft.com/office/powerpoint/2010/main" val="1713477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C1772BB-3149-1CC5-FF54-9962048D6056}"/>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xmlns="" id="{BEF645B3-78B9-4108-2E55-5D54B4F5B943}"/>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xmlns="" id="{B8998AE7-8786-09B8-902D-F1B862C21E06}"/>
              </a:ext>
            </a:extLst>
          </p:cNvPr>
          <p:cNvSpPr>
            <a:spLocks noGrp="1"/>
          </p:cNvSpPr>
          <p:nvPr>
            <p:ph type="body" idx="1"/>
          </p:nvPr>
        </p:nvSpPr>
        <p:spPr/>
        <p:txBody>
          <a:bodyPr/>
          <a:lstStyle/>
          <a:p>
            <a:endParaRPr kumimoji="1" lang="zh-TW" altLang="en-US" dirty="0"/>
          </a:p>
        </p:txBody>
      </p:sp>
      <p:sp>
        <p:nvSpPr>
          <p:cNvPr id="4" name="投影片編號版面配置區 3">
            <a:extLst>
              <a:ext uri="{FF2B5EF4-FFF2-40B4-BE49-F238E27FC236}">
                <a16:creationId xmlns:a16="http://schemas.microsoft.com/office/drawing/2014/main" xmlns="" id="{63E7D692-1BB1-2833-7CF3-BBC68C29CB27}"/>
              </a:ext>
            </a:extLst>
          </p:cNvPr>
          <p:cNvSpPr>
            <a:spLocks noGrp="1"/>
          </p:cNvSpPr>
          <p:nvPr>
            <p:ph type="sldNum" sz="quarter" idx="5"/>
          </p:nvPr>
        </p:nvSpPr>
        <p:spPr/>
        <p:txBody>
          <a:bodyPr/>
          <a:lstStyle/>
          <a:p>
            <a:fld id="{545F8726-EB21-47B3-A6F4-32D2125B9555}" type="slidenum">
              <a:rPr lang="en-US" smtClean="0"/>
              <a:t>5</a:t>
            </a:fld>
            <a:endParaRPr lang="en-US"/>
          </a:p>
        </p:txBody>
      </p:sp>
    </p:spTree>
    <p:extLst>
      <p:ext uri="{BB962C8B-B14F-4D97-AF65-F5344CB8AC3E}">
        <p14:creationId xmlns:p14="http://schemas.microsoft.com/office/powerpoint/2010/main" val="39652846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6</a:t>
            </a:fld>
            <a:endParaRPr lang="en-US"/>
          </a:p>
        </p:txBody>
      </p:sp>
    </p:spTree>
    <p:extLst>
      <p:ext uri="{BB962C8B-B14F-4D97-AF65-F5344CB8AC3E}">
        <p14:creationId xmlns:p14="http://schemas.microsoft.com/office/powerpoint/2010/main" val="1900249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7</a:t>
            </a:fld>
            <a:endParaRPr lang="en-US"/>
          </a:p>
        </p:txBody>
      </p:sp>
    </p:spTree>
    <p:extLst>
      <p:ext uri="{BB962C8B-B14F-4D97-AF65-F5344CB8AC3E}">
        <p14:creationId xmlns:p14="http://schemas.microsoft.com/office/powerpoint/2010/main" val="4256089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8</a:t>
            </a:fld>
            <a:endParaRPr lang="en-US" dirty="0"/>
          </a:p>
        </p:txBody>
      </p:sp>
    </p:spTree>
    <p:extLst>
      <p:ext uri="{BB962C8B-B14F-4D97-AF65-F5344CB8AC3E}">
        <p14:creationId xmlns:p14="http://schemas.microsoft.com/office/powerpoint/2010/main" val="1250758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45F8726-EB21-47B3-A6F4-32D2125B9555}" type="slidenum">
              <a:rPr lang="en-US" smtClean="0"/>
              <a:t>9</a:t>
            </a:fld>
            <a:endParaRPr lang="en-US" dirty="0"/>
          </a:p>
        </p:txBody>
      </p:sp>
    </p:spTree>
    <p:extLst>
      <p:ext uri="{BB962C8B-B14F-4D97-AF65-F5344CB8AC3E}">
        <p14:creationId xmlns:p14="http://schemas.microsoft.com/office/powerpoint/2010/main" val="3051472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D60AF611-3586-482E-9AF6-5FC2B10AB939}"/>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endParaRPr lang="en-US"/>
          </a:p>
        </p:txBody>
      </p:sp>
      <p:sp>
        <p:nvSpPr>
          <p:cNvPr id="3" name="副標題 2">
            <a:extLst>
              <a:ext uri="{FF2B5EF4-FFF2-40B4-BE49-F238E27FC236}">
                <a16:creationId xmlns:a16="http://schemas.microsoft.com/office/drawing/2014/main" xmlns="" id="{A574D54F-92C0-401B-B155-9C04CD8C21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endParaRPr lang="en-US"/>
          </a:p>
        </p:txBody>
      </p:sp>
      <p:sp>
        <p:nvSpPr>
          <p:cNvPr id="4" name="日期版面配置區 3">
            <a:extLst>
              <a:ext uri="{FF2B5EF4-FFF2-40B4-BE49-F238E27FC236}">
                <a16:creationId xmlns:a16="http://schemas.microsoft.com/office/drawing/2014/main" xmlns="" id="{74ED7EB3-49BD-4AD6-BD68-D4E519682C14}"/>
              </a:ext>
            </a:extLst>
          </p:cNvPr>
          <p:cNvSpPr>
            <a:spLocks noGrp="1"/>
          </p:cNvSpPr>
          <p:nvPr>
            <p:ph type="dt" sz="half" idx="10"/>
          </p:nvPr>
        </p:nvSpPr>
        <p:spPr/>
        <p:txBody>
          <a:bodyPr/>
          <a:lstStyle/>
          <a:p>
            <a:fld id="{BC69F192-F661-4991-9654-293489367CBC}" type="datetimeFigureOut">
              <a:rPr lang="en-US" smtClean="0"/>
              <a:t>4/12/2024</a:t>
            </a:fld>
            <a:endParaRPr lang="en-US" dirty="0"/>
          </a:p>
        </p:txBody>
      </p:sp>
      <p:sp>
        <p:nvSpPr>
          <p:cNvPr id="5" name="頁尾版面配置區 4">
            <a:extLst>
              <a:ext uri="{FF2B5EF4-FFF2-40B4-BE49-F238E27FC236}">
                <a16:creationId xmlns:a16="http://schemas.microsoft.com/office/drawing/2014/main" xmlns="" id="{DEA49240-860B-4219-9E25-81EA838FD0AB}"/>
              </a:ext>
            </a:extLst>
          </p:cNvPr>
          <p:cNvSpPr>
            <a:spLocks noGrp="1"/>
          </p:cNvSpPr>
          <p:nvPr>
            <p:ph type="ftr" sz="quarter" idx="11"/>
          </p:nvPr>
        </p:nvSpPr>
        <p:spPr/>
        <p:txBody>
          <a:bodyPr/>
          <a:lstStyle/>
          <a:p>
            <a:endParaRPr lang="en-US" dirty="0"/>
          </a:p>
        </p:txBody>
      </p:sp>
      <p:sp>
        <p:nvSpPr>
          <p:cNvPr id="6" name="投影片編號版面配置區 5">
            <a:extLst>
              <a:ext uri="{FF2B5EF4-FFF2-40B4-BE49-F238E27FC236}">
                <a16:creationId xmlns:a16="http://schemas.microsoft.com/office/drawing/2014/main" xmlns="" id="{675CF52D-FE17-463A-845B-34E828C4992A}"/>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2358394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F3827686-4D9E-46F3-9B0D-79423B8E7BC2}"/>
              </a:ext>
            </a:extLst>
          </p:cNvPr>
          <p:cNvSpPr>
            <a:spLocks noGrp="1"/>
          </p:cNvSpPr>
          <p:nvPr>
            <p:ph type="title"/>
          </p:nvPr>
        </p:nvSpPr>
        <p:spPr/>
        <p:txBody>
          <a:bodyPr/>
          <a:lstStyle/>
          <a:p>
            <a:r>
              <a:rPr lang="zh-TW" altLang="en-US"/>
              <a:t>按一下以編輯母片標題樣式</a:t>
            </a:r>
            <a:endParaRPr lang="en-US"/>
          </a:p>
        </p:txBody>
      </p:sp>
      <p:sp>
        <p:nvSpPr>
          <p:cNvPr id="3" name="直排文字版面配置區 2">
            <a:extLst>
              <a:ext uri="{FF2B5EF4-FFF2-40B4-BE49-F238E27FC236}">
                <a16:creationId xmlns:a16="http://schemas.microsoft.com/office/drawing/2014/main" xmlns="" id="{5883A767-E794-4C1C-AFE0-F9ABF2EF9649}"/>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xmlns="" id="{10FC6547-9909-4AD5-BB4E-722A479573DB}"/>
              </a:ext>
            </a:extLst>
          </p:cNvPr>
          <p:cNvSpPr>
            <a:spLocks noGrp="1"/>
          </p:cNvSpPr>
          <p:nvPr>
            <p:ph type="dt" sz="half" idx="10"/>
          </p:nvPr>
        </p:nvSpPr>
        <p:spPr/>
        <p:txBody>
          <a:bodyPr/>
          <a:lstStyle/>
          <a:p>
            <a:fld id="{BC69F192-F661-4991-9654-293489367CBC}" type="datetimeFigureOut">
              <a:rPr lang="en-US" smtClean="0"/>
              <a:t>4/12/2024</a:t>
            </a:fld>
            <a:endParaRPr lang="en-US" dirty="0"/>
          </a:p>
        </p:txBody>
      </p:sp>
      <p:sp>
        <p:nvSpPr>
          <p:cNvPr id="5" name="頁尾版面配置區 4">
            <a:extLst>
              <a:ext uri="{FF2B5EF4-FFF2-40B4-BE49-F238E27FC236}">
                <a16:creationId xmlns:a16="http://schemas.microsoft.com/office/drawing/2014/main" xmlns="" id="{5AFEFE8E-B5BB-4595-8B90-D01FB552C584}"/>
              </a:ext>
            </a:extLst>
          </p:cNvPr>
          <p:cNvSpPr>
            <a:spLocks noGrp="1"/>
          </p:cNvSpPr>
          <p:nvPr>
            <p:ph type="ftr" sz="quarter" idx="11"/>
          </p:nvPr>
        </p:nvSpPr>
        <p:spPr/>
        <p:txBody>
          <a:bodyPr/>
          <a:lstStyle/>
          <a:p>
            <a:endParaRPr lang="en-US" dirty="0"/>
          </a:p>
        </p:txBody>
      </p:sp>
      <p:sp>
        <p:nvSpPr>
          <p:cNvPr id="6" name="投影片編號版面配置區 5">
            <a:extLst>
              <a:ext uri="{FF2B5EF4-FFF2-40B4-BE49-F238E27FC236}">
                <a16:creationId xmlns:a16="http://schemas.microsoft.com/office/drawing/2014/main" xmlns="" id="{6947414E-BC9D-4AE8-82EB-F66EDFE1FB79}"/>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117579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xmlns="" id="{8AEFAF56-DA24-409C-9C67-813C95651E4C}"/>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endParaRPr lang="en-US"/>
          </a:p>
        </p:txBody>
      </p:sp>
      <p:sp>
        <p:nvSpPr>
          <p:cNvPr id="3" name="直排文字版面配置區 2">
            <a:extLst>
              <a:ext uri="{FF2B5EF4-FFF2-40B4-BE49-F238E27FC236}">
                <a16:creationId xmlns:a16="http://schemas.microsoft.com/office/drawing/2014/main" xmlns="" id="{CC1188D3-E810-4D0A-B91D-BA33F22F846B}"/>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xmlns="" id="{404A808D-4D3A-4AC0-8A4C-286CB39542E3}"/>
              </a:ext>
            </a:extLst>
          </p:cNvPr>
          <p:cNvSpPr>
            <a:spLocks noGrp="1"/>
          </p:cNvSpPr>
          <p:nvPr>
            <p:ph type="dt" sz="half" idx="10"/>
          </p:nvPr>
        </p:nvSpPr>
        <p:spPr/>
        <p:txBody>
          <a:bodyPr/>
          <a:lstStyle/>
          <a:p>
            <a:fld id="{BC69F192-F661-4991-9654-293489367CBC}" type="datetimeFigureOut">
              <a:rPr lang="en-US" smtClean="0"/>
              <a:t>4/12/2024</a:t>
            </a:fld>
            <a:endParaRPr lang="en-US" dirty="0"/>
          </a:p>
        </p:txBody>
      </p:sp>
      <p:sp>
        <p:nvSpPr>
          <p:cNvPr id="5" name="頁尾版面配置區 4">
            <a:extLst>
              <a:ext uri="{FF2B5EF4-FFF2-40B4-BE49-F238E27FC236}">
                <a16:creationId xmlns:a16="http://schemas.microsoft.com/office/drawing/2014/main" xmlns="" id="{55DA2375-5879-4B48-8518-D72ABDC1B625}"/>
              </a:ext>
            </a:extLst>
          </p:cNvPr>
          <p:cNvSpPr>
            <a:spLocks noGrp="1"/>
          </p:cNvSpPr>
          <p:nvPr>
            <p:ph type="ftr" sz="quarter" idx="11"/>
          </p:nvPr>
        </p:nvSpPr>
        <p:spPr/>
        <p:txBody>
          <a:bodyPr/>
          <a:lstStyle/>
          <a:p>
            <a:endParaRPr lang="en-US" dirty="0"/>
          </a:p>
        </p:txBody>
      </p:sp>
      <p:sp>
        <p:nvSpPr>
          <p:cNvPr id="6" name="投影片編號版面配置區 5">
            <a:extLst>
              <a:ext uri="{FF2B5EF4-FFF2-40B4-BE49-F238E27FC236}">
                <a16:creationId xmlns:a16="http://schemas.microsoft.com/office/drawing/2014/main" xmlns="" id="{2B533D27-B0F5-4FF2-B867-3C620CB2ED73}"/>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2579823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大標-空白內頁">
    <p:spTree>
      <p:nvGrpSpPr>
        <p:cNvPr id="1" name=""/>
        <p:cNvGrpSpPr/>
        <p:nvPr/>
      </p:nvGrpSpPr>
      <p:grpSpPr>
        <a:xfrm>
          <a:off x="0" y="0"/>
          <a:ext cx="0" cy="0"/>
          <a:chOff x="0" y="0"/>
          <a:chExt cx="0" cy="0"/>
        </a:xfrm>
      </p:grpSpPr>
      <p:sp>
        <p:nvSpPr>
          <p:cNvPr id="2" name="投影片編號版面配置區 5">
            <a:extLst>
              <a:ext uri="{FF2B5EF4-FFF2-40B4-BE49-F238E27FC236}">
                <a16:creationId xmlns:a16="http://schemas.microsoft.com/office/drawing/2014/main" xmlns="" id="{6FD97317-F5E0-4E00-B3F6-A6F57A03BBFF}"/>
              </a:ext>
            </a:extLst>
          </p:cNvPr>
          <p:cNvSpPr>
            <a:spLocks noGrp="1"/>
          </p:cNvSpPr>
          <p:nvPr>
            <p:ph type="sldNum" sz="quarter" idx="10"/>
          </p:nvPr>
        </p:nvSpPr>
        <p:spPr>
          <a:xfrm>
            <a:off x="8861425" y="6384925"/>
            <a:ext cx="2844800" cy="365125"/>
          </a:xfrm>
        </p:spPr>
        <p:txBody>
          <a:bodyPr/>
          <a:lstStyle>
            <a:lvl1pPr>
              <a:defRPr sz="1000">
                <a:solidFill>
                  <a:schemeClr val="tx1"/>
                </a:solidFill>
              </a:defRPr>
            </a:lvl1pPr>
          </a:lstStyle>
          <a:p>
            <a:pPr>
              <a:defRPr/>
            </a:pPr>
            <a:fld id="{D6745574-B4FC-49F0-A5D2-B3BB16D87D3D}" type="slidenum">
              <a:rPr lang="zh-TW" altLang="en-US"/>
              <a:pPr>
                <a:defRPr/>
              </a:pPr>
              <a:t>‹#›</a:t>
            </a:fld>
            <a:endParaRPr lang="en-US" altLang="zh-TW" dirty="0"/>
          </a:p>
        </p:txBody>
      </p:sp>
    </p:spTree>
    <p:extLst>
      <p:ext uri="{BB962C8B-B14F-4D97-AF65-F5344CB8AC3E}">
        <p14:creationId xmlns:p14="http://schemas.microsoft.com/office/powerpoint/2010/main" val="3619022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12D93C0A-711F-45AD-BAC9-DD5C1E032153}"/>
              </a:ext>
            </a:extLst>
          </p:cNvPr>
          <p:cNvSpPr>
            <a:spLocks noGrp="1"/>
          </p:cNvSpPr>
          <p:nvPr>
            <p:ph type="title"/>
          </p:nvPr>
        </p:nvSpPr>
        <p:spPr/>
        <p:txBody>
          <a:bodyPr/>
          <a:lstStyle/>
          <a:p>
            <a:r>
              <a:rPr lang="zh-TW" altLang="en-US"/>
              <a:t>按一下以編輯母片標題樣式</a:t>
            </a:r>
            <a:endParaRPr lang="en-US"/>
          </a:p>
        </p:txBody>
      </p:sp>
      <p:sp>
        <p:nvSpPr>
          <p:cNvPr id="3" name="內容版面配置區 2">
            <a:extLst>
              <a:ext uri="{FF2B5EF4-FFF2-40B4-BE49-F238E27FC236}">
                <a16:creationId xmlns:a16="http://schemas.microsoft.com/office/drawing/2014/main" xmlns="" id="{A22762D9-F6B1-4BFC-821D-651D8A9E0714}"/>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xmlns="" id="{C1FA26FE-2083-4948-8A03-9CAECA142D08}"/>
              </a:ext>
            </a:extLst>
          </p:cNvPr>
          <p:cNvSpPr>
            <a:spLocks noGrp="1"/>
          </p:cNvSpPr>
          <p:nvPr>
            <p:ph type="dt" sz="half" idx="10"/>
          </p:nvPr>
        </p:nvSpPr>
        <p:spPr/>
        <p:txBody>
          <a:bodyPr/>
          <a:lstStyle/>
          <a:p>
            <a:fld id="{BC69F192-F661-4991-9654-293489367CBC}" type="datetimeFigureOut">
              <a:rPr lang="en-US" smtClean="0"/>
              <a:t>4/12/2024</a:t>
            </a:fld>
            <a:endParaRPr lang="en-US" dirty="0"/>
          </a:p>
        </p:txBody>
      </p:sp>
      <p:sp>
        <p:nvSpPr>
          <p:cNvPr id="5" name="頁尾版面配置區 4">
            <a:extLst>
              <a:ext uri="{FF2B5EF4-FFF2-40B4-BE49-F238E27FC236}">
                <a16:creationId xmlns:a16="http://schemas.microsoft.com/office/drawing/2014/main" xmlns="" id="{7FD4536A-B1C8-48BF-AA24-9D2FD1305A71}"/>
              </a:ext>
            </a:extLst>
          </p:cNvPr>
          <p:cNvSpPr>
            <a:spLocks noGrp="1"/>
          </p:cNvSpPr>
          <p:nvPr>
            <p:ph type="ftr" sz="quarter" idx="11"/>
          </p:nvPr>
        </p:nvSpPr>
        <p:spPr/>
        <p:txBody>
          <a:bodyPr/>
          <a:lstStyle/>
          <a:p>
            <a:endParaRPr lang="en-US" dirty="0"/>
          </a:p>
        </p:txBody>
      </p:sp>
      <p:sp>
        <p:nvSpPr>
          <p:cNvPr id="6" name="投影片編號版面配置區 5">
            <a:extLst>
              <a:ext uri="{FF2B5EF4-FFF2-40B4-BE49-F238E27FC236}">
                <a16:creationId xmlns:a16="http://schemas.microsoft.com/office/drawing/2014/main" xmlns="" id="{730D2B21-7E2B-4EB1-8CBB-7541F2A48C00}"/>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2561674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E32A53DF-1EDF-4764-B9B2-368900CE37D9}"/>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endParaRPr lang="en-US"/>
          </a:p>
        </p:txBody>
      </p:sp>
      <p:sp>
        <p:nvSpPr>
          <p:cNvPr id="3" name="文字版面配置區 2">
            <a:extLst>
              <a:ext uri="{FF2B5EF4-FFF2-40B4-BE49-F238E27FC236}">
                <a16:creationId xmlns:a16="http://schemas.microsoft.com/office/drawing/2014/main" xmlns="" id="{2BFED567-13D5-4E60-82CF-E97EE3C0E7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xmlns="" id="{44D67700-3543-4280-B268-0A56F51D5DB7}"/>
              </a:ext>
            </a:extLst>
          </p:cNvPr>
          <p:cNvSpPr>
            <a:spLocks noGrp="1"/>
          </p:cNvSpPr>
          <p:nvPr>
            <p:ph type="dt" sz="half" idx="10"/>
          </p:nvPr>
        </p:nvSpPr>
        <p:spPr/>
        <p:txBody>
          <a:bodyPr/>
          <a:lstStyle/>
          <a:p>
            <a:fld id="{BC69F192-F661-4991-9654-293489367CBC}" type="datetimeFigureOut">
              <a:rPr lang="en-US" smtClean="0"/>
              <a:t>4/12/2024</a:t>
            </a:fld>
            <a:endParaRPr lang="en-US" dirty="0"/>
          </a:p>
        </p:txBody>
      </p:sp>
      <p:sp>
        <p:nvSpPr>
          <p:cNvPr id="5" name="頁尾版面配置區 4">
            <a:extLst>
              <a:ext uri="{FF2B5EF4-FFF2-40B4-BE49-F238E27FC236}">
                <a16:creationId xmlns:a16="http://schemas.microsoft.com/office/drawing/2014/main" xmlns="" id="{97E9EFCA-6B9F-488E-96D9-CE8544CDFEF1}"/>
              </a:ext>
            </a:extLst>
          </p:cNvPr>
          <p:cNvSpPr>
            <a:spLocks noGrp="1"/>
          </p:cNvSpPr>
          <p:nvPr>
            <p:ph type="ftr" sz="quarter" idx="11"/>
          </p:nvPr>
        </p:nvSpPr>
        <p:spPr/>
        <p:txBody>
          <a:bodyPr/>
          <a:lstStyle/>
          <a:p>
            <a:endParaRPr lang="en-US" dirty="0"/>
          </a:p>
        </p:txBody>
      </p:sp>
      <p:sp>
        <p:nvSpPr>
          <p:cNvPr id="6" name="投影片編號版面配置區 5">
            <a:extLst>
              <a:ext uri="{FF2B5EF4-FFF2-40B4-BE49-F238E27FC236}">
                <a16:creationId xmlns:a16="http://schemas.microsoft.com/office/drawing/2014/main" xmlns="" id="{36901A8D-1C09-4DFB-B0C1-F8457E5D6EB7}"/>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2118161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BB541719-B89E-4587-A7B6-3CB4CC885064}"/>
              </a:ext>
            </a:extLst>
          </p:cNvPr>
          <p:cNvSpPr>
            <a:spLocks noGrp="1"/>
          </p:cNvSpPr>
          <p:nvPr>
            <p:ph type="title"/>
          </p:nvPr>
        </p:nvSpPr>
        <p:spPr/>
        <p:txBody>
          <a:bodyPr/>
          <a:lstStyle/>
          <a:p>
            <a:r>
              <a:rPr lang="zh-TW" altLang="en-US"/>
              <a:t>按一下以編輯母片標題樣式</a:t>
            </a:r>
            <a:endParaRPr lang="en-US"/>
          </a:p>
        </p:txBody>
      </p:sp>
      <p:sp>
        <p:nvSpPr>
          <p:cNvPr id="3" name="內容版面配置區 2">
            <a:extLst>
              <a:ext uri="{FF2B5EF4-FFF2-40B4-BE49-F238E27FC236}">
                <a16:creationId xmlns:a16="http://schemas.microsoft.com/office/drawing/2014/main" xmlns="" id="{3FEA0F76-5AFE-4977-B600-44F7DFC66D98}"/>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內容版面配置區 3">
            <a:extLst>
              <a:ext uri="{FF2B5EF4-FFF2-40B4-BE49-F238E27FC236}">
                <a16:creationId xmlns:a16="http://schemas.microsoft.com/office/drawing/2014/main" xmlns="" id="{FF42092D-1FF8-4F0B-8645-118BBC935483}"/>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日期版面配置區 4">
            <a:extLst>
              <a:ext uri="{FF2B5EF4-FFF2-40B4-BE49-F238E27FC236}">
                <a16:creationId xmlns:a16="http://schemas.microsoft.com/office/drawing/2014/main" xmlns="" id="{484A0B60-B0E4-4FBE-B711-C20787355FA4}"/>
              </a:ext>
            </a:extLst>
          </p:cNvPr>
          <p:cNvSpPr>
            <a:spLocks noGrp="1"/>
          </p:cNvSpPr>
          <p:nvPr>
            <p:ph type="dt" sz="half" idx="10"/>
          </p:nvPr>
        </p:nvSpPr>
        <p:spPr/>
        <p:txBody>
          <a:bodyPr/>
          <a:lstStyle/>
          <a:p>
            <a:fld id="{BC69F192-F661-4991-9654-293489367CBC}" type="datetimeFigureOut">
              <a:rPr lang="en-US" smtClean="0"/>
              <a:t>4/12/2024</a:t>
            </a:fld>
            <a:endParaRPr lang="en-US" dirty="0"/>
          </a:p>
        </p:txBody>
      </p:sp>
      <p:sp>
        <p:nvSpPr>
          <p:cNvPr id="6" name="頁尾版面配置區 5">
            <a:extLst>
              <a:ext uri="{FF2B5EF4-FFF2-40B4-BE49-F238E27FC236}">
                <a16:creationId xmlns:a16="http://schemas.microsoft.com/office/drawing/2014/main" xmlns="" id="{7CE6DDD2-D523-48DC-A3EC-7736798191C5}"/>
              </a:ext>
            </a:extLst>
          </p:cNvPr>
          <p:cNvSpPr>
            <a:spLocks noGrp="1"/>
          </p:cNvSpPr>
          <p:nvPr>
            <p:ph type="ftr" sz="quarter" idx="11"/>
          </p:nvPr>
        </p:nvSpPr>
        <p:spPr/>
        <p:txBody>
          <a:bodyPr/>
          <a:lstStyle/>
          <a:p>
            <a:endParaRPr lang="en-US" dirty="0"/>
          </a:p>
        </p:txBody>
      </p:sp>
      <p:sp>
        <p:nvSpPr>
          <p:cNvPr id="7" name="投影片編號版面配置區 6">
            <a:extLst>
              <a:ext uri="{FF2B5EF4-FFF2-40B4-BE49-F238E27FC236}">
                <a16:creationId xmlns:a16="http://schemas.microsoft.com/office/drawing/2014/main" xmlns="" id="{11920E87-F7F6-4A30-83F1-3B36BC18DB64}"/>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88784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88FC1E6F-79C8-4907-A3B0-225607AC0C9C}"/>
              </a:ext>
            </a:extLst>
          </p:cNvPr>
          <p:cNvSpPr>
            <a:spLocks noGrp="1"/>
          </p:cNvSpPr>
          <p:nvPr>
            <p:ph type="title"/>
          </p:nvPr>
        </p:nvSpPr>
        <p:spPr>
          <a:xfrm>
            <a:off x="839788" y="365125"/>
            <a:ext cx="10515600" cy="1325563"/>
          </a:xfrm>
        </p:spPr>
        <p:txBody>
          <a:bodyPr/>
          <a:lstStyle/>
          <a:p>
            <a:r>
              <a:rPr lang="zh-TW" altLang="en-US"/>
              <a:t>按一下以編輯母片標題樣式</a:t>
            </a:r>
            <a:endParaRPr lang="en-US"/>
          </a:p>
        </p:txBody>
      </p:sp>
      <p:sp>
        <p:nvSpPr>
          <p:cNvPr id="3" name="文字版面配置區 2">
            <a:extLst>
              <a:ext uri="{FF2B5EF4-FFF2-40B4-BE49-F238E27FC236}">
                <a16:creationId xmlns:a16="http://schemas.microsoft.com/office/drawing/2014/main" xmlns="" id="{0162E6E0-2490-49B1-AB3A-65104CA3BD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xmlns="" id="{D705AB37-240D-440C-8EC6-80414BCC0CCC}"/>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文字版面配置區 4">
            <a:extLst>
              <a:ext uri="{FF2B5EF4-FFF2-40B4-BE49-F238E27FC236}">
                <a16:creationId xmlns:a16="http://schemas.microsoft.com/office/drawing/2014/main" xmlns="" id="{4F8D65C7-758F-49E4-AF5D-D7BA9F0596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xmlns="" id="{D765A532-E2B2-4FA6-BFA6-E99705C18FA6}"/>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7" name="日期版面配置區 6">
            <a:extLst>
              <a:ext uri="{FF2B5EF4-FFF2-40B4-BE49-F238E27FC236}">
                <a16:creationId xmlns:a16="http://schemas.microsoft.com/office/drawing/2014/main" xmlns="" id="{48661BB9-A92E-4886-9369-0CF33672DBDE}"/>
              </a:ext>
            </a:extLst>
          </p:cNvPr>
          <p:cNvSpPr>
            <a:spLocks noGrp="1"/>
          </p:cNvSpPr>
          <p:nvPr>
            <p:ph type="dt" sz="half" idx="10"/>
          </p:nvPr>
        </p:nvSpPr>
        <p:spPr/>
        <p:txBody>
          <a:bodyPr/>
          <a:lstStyle/>
          <a:p>
            <a:fld id="{BC69F192-F661-4991-9654-293489367CBC}" type="datetimeFigureOut">
              <a:rPr lang="en-US" smtClean="0"/>
              <a:t>4/12/2024</a:t>
            </a:fld>
            <a:endParaRPr lang="en-US" dirty="0"/>
          </a:p>
        </p:txBody>
      </p:sp>
      <p:sp>
        <p:nvSpPr>
          <p:cNvPr id="8" name="頁尾版面配置區 7">
            <a:extLst>
              <a:ext uri="{FF2B5EF4-FFF2-40B4-BE49-F238E27FC236}">
                <a16:creationId xmlns:a16="http://schemas.microsoft.com/office/drawing/2014/main" xmlns="" id="{9F79D054-572F-44AA-B2BE-2C64062BF86F}"/>
              </a:ext>
            </a:extLst>
          </p:cNvPr>
          <p:cNvSpPr>
            <a:spLocks noGrp="1"/>
          </p:cNvSpPr>
          <p:nvPr>
            <p:ph type="ftr" sz="quarter" idx="11"/>
          </p:nvPr>
        </p:nvSpPr>
        <p:spPr/>
        <p:txBody>
          <a:bodyPr/>
          <a:lstStyle/>
          <a:p>
            <a:endParaRPr lang="en-US" dirty="0"/>
          </a:p>
        </p:txBody>
      </p:sp>
      <p:sp>
        <p:nvSpPr>
          <p:cNvPr id="9" name="投影片編號版面配置區 8">
            <a:extLst>
              <a:ext uri="{FF2B5EF4-FFF2-40B4-BE49-F238E27FC236}">
                <a16:creationId xmlns:a16="http://schemas.microsoft.com/office/drawing/2014/main" xmlns="" id="{E96E3A19-CB2A-45A7-850C-C8AEE912A4F8}"/>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3484350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7D5FC7AD-41D5-4576-8267-DA0F16DA80BF}"/>
              </a:ext>
            </a:extLst>
          </p:cNvPr>
          <p:cNvSpPr>
            <a:spLocks noGrp="1"/>
          </p:cNvSpPr>
          <p:nvPr>
            <p:ph type="title"/>
          </p:nvPr>
        </p:nvSpPr>
        <p:spPr/>
        <p:txBody>
          <a:bodyPr/>
          <a:lstStyle/>
          <a:p>
            <a:r>
              <a:rPr lang="zh-TW" altLang="en-US"/>
              <a:t>按一下以編輯母片標題樣式</a:t>
            </a:r>
            <a:endParaRPr lang="en-US"/>
          </a:p>
        </p:txBody>
      </p:sp>
      <p:sp>
        <p:nvSpPr>
          <p:cNvPr id="3" name="日期版面配置區 2">
            <a:extLst>
              <a:ext uri="{FF2B5EF4-FFF2-40B4-BE49-F238E27FC236}">
                <a16:creationId xmlns:a16="http://schemas.microsoft.com/office/drawing/2014/main" xmlns="" id="{004CA9D1-C898-427B-BC4E-C9628BC43AF2}"/>
              </a:ext>
            </a:extLst>
          </p:cNvPr>
          <p:cNvSpPr>
            <a:spLocks noGrp="1"/>
          </p:cNvSpPr>
          <p:nvPr>
            <p:ph type="dt" sz="half" idx="10"/>
          </p:nvPr>
        </p:nvSpPr>
        <p:spPr/>
        <p:txBody>
          <a:bodyPr/>
          <a:lstStyle/>
          <a:p>
            <a:fld id="{BC69F192-F661-4991-9654-293489367CBC}" type="datetimeFigureOut">
              <a:rPr lang="en-US" smtClean="0"/>
              <a:t>4/12/2024</a:t>
            </a:fld>
            <a:endParaRPr lang="en-US" dirty="0"/>
          </a:p>
        </p:txBody>
      </p:sp>
      <p:sp>
        <p:nvSpPr>
          <p:cNvPr id="4" name="頁尾版面配置區 3">
            <a:extLst>
              <a:ext uri="{FF2B5EF4-FFF2-40B4-BE49-F238E27FC236}">
                <a16:creationId xmlns:a16="http://schemas.microsoft.com/office/drawing/2014/main" xmlns="" id="{E2753C44-662A-4C11-A4A9-10DD40894AFF}"/>
              </a:ext>
            </a:extLst>
          </p:cNvPr>
          <p:cNvSpPr>
            <a:spLocks noGrp="1"/>
          </p:cNvSpPr>
          <p:nvPr>
            <p:ph type="ftr" sz="quarter" idx="11"/>
          </p:nvPr>
        </p:nvSpPr>
        <p:spPr/>
        <p:txBody>
          <a:bodyPr/>
          <a:lstStyle/>
          <a:p>
            <a:endParaRPr lang="en-US" dirty="0"/>
          </a:p>
        </p:txBody>
      </p:sp>
      <p:sp>
        <p:nvSpPr>
          <p:cNvPr id="5" name="投影片編號版面配置區 4">
            <a:extLst>
              <a:ext uri="{FF2B5EF4-FFF2-40B4-BE49-F238E27FC236}">
                <a16:creationId xmlns:a16="http://schemas.microsoft.com/office/drawing/2014/main" xmlns="" id="{767A9DC4-362C-4297-ABBD-954BFDE3D95E}"/>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1923343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xmlns="" id="{3306C670-EE7F-4657-AFE3-4399481871BF}"/>
              </a:ext>
            </a:extLst>
          </p:cNvPr>
          <p:cNvSpPr>
            <a:spLocks noGrp="1"/>
          </p:cNvSpPr>
          <p:nvPr>
            <p:ph type="dt" sz="half" idx="10"/>
          </p:nvPr>
        </p:nvSpPr>
        <p:spPr/>
        <p:txBody>
          <a:bodyPr/>
          <a:lstStyle/>
          <a:p>
            <a:fld id="{BC69F192-F661-4991-9654-293489367CBC}" type="datetimeFigureOut">
              <a:rPr lang="en-US" smtClean="0"/>
              <a:t>4/12/2024</a:t>
            </a:fld>
            <a:endParaRPr lang="en-US" dirty="0"/>
          </a:p>
        </p:txBody>
      </p:sp>
      <p:sp>
        <p:nvSpPr>
          <p:cNvPr id="3" name="頁尾版面配置區 2">
            <a:extLst>
              <a:ext uri="{FF2B5EF4-FFF2-40B4-BE49-F238E27FC236}">
                <a16:creationId xmlns:a16="http://schemas.microsoft.com/office/drawing/2014/main" xmlns="" id="{1E7D4234-B4A9-4A73-A304-3F733993F454}"/>
              </a:ext>
            </a:extLst>
          </p:cNvPr>
          <p:cNvSpPr>
            <a:spLocks noGrp="1"/>
          </p:cNvSpPr>
          <p:nvPr>
            <p:ph type="ftr" sz="quarter" idx="11"/>
          </p:nvPr>
        </p:nvSpPr>
        <p:spPr/>
        <p:txBody>
          <a:bodyPr/>
          <a:lstStyle/>
          <a:p>
            <a:endParaRPr lang="en-US" dirty="0"/>
          </a:p>
        </p:txBody>
      </p:sp>
      <p:sp>
        <p:nvSpPr>
          <p:cNvPr id="4" name="投影片編號版面配置區 3">
            <a:extLst>
              <a:ext uri="{FF2B5EF4-FFF2-40B4-BE49-F238E27FC236}">
                <a16:creationId xmlns:a16="http://schemas.microsoft.com/office/drawing/2014/main" xmlns="" id="{D8C9787E-2DA7-42BA-AE42-C6BC44757D14}"/>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2910805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F13E8686-40FF-4A24-84BD-B9C0A2C9562C}"/>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內容版面配置區 2">
            <a:extLst>
              <a:ext uri="{FF2B5EF4-FFF2-40B4-BE49-F238E27FC236}">
                <a16:creationId xmlns:a16="http://schemas.microsoft.com/office/drawing/2014/main" xmlns="" id="{7B14024F-8CC2-4B7D-BA54-AF1721DC58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文字版面配置區 3">
            <a:extLst>
              <a:ext uri="{FF2B5EF4-FFF2-40B4-BE49-F238E27FC236}">
                <a16:creationId xmlns:a16="http://schemas.microsoft.com/office/drawing/2014/main" xmlns="" id="{159C74B3-A432-4320-B465-89C17971A7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xmlns="" id="{9DB09EFE-D5DA-4DFB-93A2-921C237BC62C}"/>
              </a:ext>
            </a:extLst>
          </p:cNvPr>
          <p:cNvSpPr>
            <a:spLocks noGrp="1"/>
          </p:cNvSpPr>
          <p:nvPr>
            <p:ph type="dt" sz="half" idx="10"/>
          </p:nvPr>
        </p:nvSpPr>
        <p:spPr/>
        <p:txBody>
          <a:bodyPr/>
          <a:lstStyle/>
          <a:p>
            <a:fld id="{BC69F192-F661-4991-9654-293489367CBC}" type="datetimeFigureOut">
              <a:rPr lang="en-US" smtClean="0"/>
              <a:t>4/12/2024</a:t>
            </a:fld>
            <a:endParaRPr lang="en-US" dirty="0"/>
          </a:p>
        </p:txBody>
      </p:sp>
      <p:sp>
        <p:nvSpPr>
          <p:cNvPr id="6" name="頁尾版面配置區 5">
            <a:extLst>
              <a:ext uri="{FF2B5EF4-FFF2-40B4-BE49-F238E27FC236}">
                <a16:creationId xmlns:a16="http://schemas.microsoft.com/office/drawing/2014/main" xmlns="" id="{78D36853-30FB-4F78-85E5-AC33144AC9DD}"/>
              </a:ext>
            </a:extLst>
          </p:cNvPr>
          <p:cNvSpPr>
            <a:spLocks noGrp="1"/>
          </p:cNvSpPr>
          <p:nvPr>
            <p:ph type="ftr" sz="quarter" idx="11"/>
          </p:nvPr>
        </p:nvSpPr>
        <p:spPr/>
        <p:txBody>
          <a:bodyPr/>
          <a:lstStyle/>
          <a:p>
            <a:endParaRPr lang="en-US" dirty="0"/>
          </a:p>
        </p:txBody>
      </p:sp>
      <p:sp>
        <p:nvSpPr>
          <p:cNvPr id="7" name="投影片編號版面配置區 6">
            <a:extLst>
              <a:ext uri="{FF2B5EF4-FFF2-40B4-BE49-F238E27FC236}">
                <a16:creationId xmlns:a16="http://schemas.microsoft.com/office/drawing/2014/main" xmlns="" id="{826989F9-3AFC-4FEE-A828-F426C4F62252}"/>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1085800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9829BB67-FA6D-4C22-B237-FBCE3D1E1E9D}"/>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圖片版面配置區 2">
            <a:extLst>
              <a:ext uri="{FF2B5EF4-FFF2-40B4-BE49-F238E27FC236}">
                <a16:creationId xmlns:a16="http://schemas.microsoft.com/office/drawing/2014/main" xmlns="" id="{5C80A1C6-F606-4CFE-8F16-7A0877264E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文字版面配置區 3">
            <a:extLst>
              <a:ext uri="{FF2B5EF4-FFF2-40B4-BE49-F238E27FC236}">
                <a16:creationId xmlns:a16="http://schemas.microsoft.com/office/drawing/2014/main" xmlns="" id="{619126AE-8889-45C2-A5FF-60246882E6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xmlns="" id="{F9E54111-900E-498E-A3FF-176B2BC012D8}"/>
              </a:ext>
            </a:extLst>
          </p:cNvPr>
          <p:cNvSpPr>
            <a:spLocks noGrp="1"/>
          </p:cNvSpPr>
          <p:nvPr>
            <p:ph type="dt" sz="half" idx="10"/>
          </p:nvPr>
        </p:nvSpPr>
        <p:spPr/>
        <p:txBody>
          <a:bodyPr/>
          <a:lstStyle/>
          <a:p>
            <a:fld id="{BC69F192-F661-4991-9654-293489367CBC}" type="datetimeFigureOut">
              <a:rPr lang="en-US" smtClean="0"/>
              <a:t>4/12/2024</a:t>
            </a:fld>
            <a:endParaRPr lang="en-US" dirty="0"/>
          </a:p>
        </p:txBody>
      </p:sp>
      <p:sp>
        <p:nvSpPr>
          <p:cNvPr id="6" name="頁尾版面配置區 5">
            <a:extLst>
              <a:ext uri="{FF2B5EF4-FFF2-40B4-BE49-F238E27FC236}">
                <a16:creationId xmlns:a16="http://schemas.microsoft.com/office/drawing/2014/main" xmlns="" id="{A809F12D-5FB8-4744-A936-C4062E02407B}"/>
              </a:ext>
            </a:extLst>
          </p:cNvPr>
          <p:cNvSpPr>
            <a:spLocks noGrp="1"/>
          </p:cNvSpPr>
          <p:nvPr>
            <p:ph type="ftr" sz="quarter" idx="11"/>
          </p:nvPr>
        </p:nvSpPr>
        <p:spPr/>
        <p:txBody>
          <a:bodyPr/>
          <a:lstStyle/>
          <a:p>
            <a:endParaRPr lang="en-US" dirty="0"/>
          </a:p>
        </p:txBody>
      </p:sp>
      <p:sp>
        <p:nvSpPr>
          <p:cNvPr id="7" name="投影片編號版面配置區 6">
            <a:extLst>
              <a:ext uri="{FF2B5EF4-FFF2-40B4-BE49-F238E27FC236}">
                <a16:creationId xmlns:a16="http://schemas.microsoft.com/office/drawing/2014/main" xmlns="" id="{1B7BF5C9-8F48-4162-84B1-C930CFBBBA37}"/>
              </a:ext>
            </a:extLst>
          </p:cNvPr>
          <p:cNvSpPr>
            <a:spLocks noGrp="1"/>
          </p:cNvSpPr>
          <p:nvPr>
            <p:ph type="sldNum" sz="quarter" idx="12"/>
          </p:nvPr>
        </p:nvSpPr>
        <p:spPr/>
        <p:txBody>
          <a:bodyPr/>
          <a:lstStyle/>
          <a:p>
            <a:fld id="{8063A028-35B0-4893-9562-CE93217851D0}" type="slidenum">
              <a:rPr lang="en-US" smtClean="0"/>
              <a:t>‹#›</a:t>
            </a:fld>
            <a:endParaRPr lang="en-US" dirty="0"/>
          </a:p>
        </p:txBody>
      </p:sp>
    </p:spTree>
    <p:extLst>
      <p:ext uri="{BB962C8B-B14F-4D97-AF65-F5344CB8AC3E}">
        <p14:creationId xmlns:p14="http://schemas.microsoft.com/office/powerpoint/2010/main" val="2155361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xmlns="" id="{3988BED6-3382-49AC-AB48-FA9A7C3B8D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文字版面配置區 2">
            <a:extLst>
              <a:ext uri="{FF2B5EF4-FFF2-40B4-BE49-F238E27FC236}">
                <a16:creationId xmlns:a16="http://schemas.microsoft.com/office/drawing/2014/main" xmlns="" id="{FFB4B08F-4CA0-4574-950C-CE0AE578CF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xmlns="" id="{3AE6FC0D-CF50-40AC-8A1B-16C8DEC9EC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69F192-F661-4991-9654-293489367CBC}" type="datetimeFigureOut">
              <a:rPr lang="en-US" smtClean="0"/>
              <a:t>4/12/2024</a:t>
            </a:fld>
            <a:endParaRPr lang="en-US" dirty="0"/>
          </a:p>
        </p:txBody>
      </p:sp>
      <p:sp>
        <p:nvSpPr>
          <p:cNvPr id="5" name="頁尾版面配置區 4">
            <a:extLst>
              <a:ext uri="{FF2B5EF4-FFF2-40B4-BE49-F238E27FC236}">
                <a16:creationId xmlns:a16="http://schemas.microsoft.com/office/drawing/2014/main" xmlns="" id="{A1881750-4EBE-4C88-907B-517F761482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投影片編號版面配置區 5">
            <a:extLst>
              <a:ext uri="{FF2B5EF4-FFF2-40B4-BE49-F238E27FC236}">
                <a16:creationId xmlns:a16="http://schemas.microsoft.com/office/drawing/2014/main" xmlns="" id="{4EA4F657-B9A9-475A-8173-19048C13BA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63A028-35B0-4893-9562-CE93217851D0}" type="slidenum">
              <a:rPr lang="en-US" smtClean="0"/>
              <a:t>‹#›</a:t>
            </a:fld>
            <a:endParaRPr lang="en-US" dirty="0"/>
          </a:p>
        </p:txBody>
      </p:sp>
      <p:pic>
        <p:nvPicPr>
          <p:cNvPr id="7" name="Picture 6">
            <a:extLst>
              <a:ext uri="{FF2B5EF4-FFF2-40B4-BE49-F238E27FC236}">
                <a16:creationId xmlns:a16="http://schemas.microsoft.com/office/drawing/2014/main" xmlns="" id="{5627F98B-94A7-5145-B179-E9CAD8054330}"/>
              </a:ext>
            </a:extLst>
          </p:cNvPr>
          <p:cNvPicPr>
            <a:picLocks noChangeAspect="1"/>
          </p:cNvPicPr>
          <p:nvPr userDrawn="1"/>
        </p:nvPicPr>
        <p:blipFill>
          <a:blip r:embed="rId14"/>
          <a:stretch>
            <a:fillRect/>
          </a:stretch>
        </p:blipFill>
        <p:spPr>
          <a:xfrm>
            <a:off x="10500851" y="101793"/>
            <a:ext cx="1626973" cy="556159"/>
          </a:xfrm>
          <a:prstGeom prst="rect">
            <a:avLst/>
          </a:prstGeom>
        </p:spPr>
      </p:pic>
    </p:spTree>
    <p:extLst>
      <p:ext uri="{BB962C8B-B14F-4D97-AF65-F5344CB8AC3E}">
        <p14:creationId xmlns:p14="http://schemas.microsoft.com/office/powerpoint/2010/main" val="27497442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tiff"/><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chart" Target="../charts/chart5.xml"/><Relationship Id="rId7" Type="http://schemas.openxmlformats.org/officeDocument/2006/relationships/chart" Target="../charts/chart9.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xmlns="" id="{0450FBC1-1A03-4145-B132-48FA0595BF74}"/>
              </a:ext>
            </a:extLst>
          </p:cNvPr>
          <p:cNvSpPr/>
          <p:nvPr/>
        </p:nvSpPr>
        <p:spPr>
          <a:xfrm>
            <a:off x="1524" y="0"/>
            <a:ext cx="12188951" cy="4619244"/>
          </a:xfrm>
          <a:prstGeom prst="rect">
            <a:avLst/>
          </a:prstGeom>
          <a:blipFill>
            <a:blip r:embed="rId3" cstate="print"/>
            <a:stretch>
              <a:fillRect/>
            </a:stretch>
          </a:blipFill>
        </p:spPr>
        <p:txBody>
          <a:bodyPr wrap="square" lIns="0" tIns="0" rIns="0" bIns="0" rtlCol="0"/>
          <a:lstStyle/>
          <a:p>
            <a:endParaRPr/>
          </a:p>
        </p:txBody>
      </p:sp>
      <p:sp>
        <p:nvSpPr>
          <p:cNvPr id="2" name="文字方塊 1">
            <a:extLst>
              <a:ext uri="{FF2B5EF4-FFF2-40B4-BE49-F238E27FC236}">
                <a16:creationId xmlns:a16="http://schemas.microsoft.com/office/drawing/2014/main" xmlns="" id="{761C3674-70C0-ED45-97CE-C3F0A0478BE8}"/>
              </a:ext>
            </a:extLst>
          </p:cNvPr>
          <p:cNvSpPr txBox="1"/>
          <p:nvPr/>
        </p:nvSpPr>
        <p:spPr>
          <a:xfrm>
            <a:off x="161216" y="3220384"/>
            <a:ext cx="11245217" cy="1415772"/>
          </a:xfrm>
          <a:prstGeom prst="rect">
            <a:avLst/>
          </a:prstGeom>
          <a:noFill/>
          <a:ln>
            <a:noFill/>
          </a:ln>
        </p:spPr>
        <p:txBody>
          <a:bodyPr wrap="square" rtlCol="0">
            <a:spAutoFit/>
          </a:bodyPr>
          <a:lstStyle/>
          <a:p>
            <a:r>
              <a:rPr kumimoji="1" lang="en-US" altLang="zh-TW" sz="5400" b="1" dirty="0">
                <a:solidFill>
                  <a:schemeClr val="bg1"/>
                </a:solidFill>
              </a:rPr>
              <a:t>WINMATE INC </a:t>
            </a:r>
          </a:p>
          <a:p>
            <a:r>
              <a:rPr kumimoji="1" lang="en-US" altLang="zh-TW" sz="3200" b="1" dirty="0">
                <a:solidFill>
                  <a:schemeClr val="bg1"/>
                </a:solidFill>
              </a:rPr>
              <a:t>Enabler of Enterprise Mobility</a:t>
            </a:r>
            <a:endParaRPr kumimoji="1" lang="zh-TW" altLang="en-US" sz="3200" b="1" dirty="0">
              <a:solidFill>
                <a:schemeClr val="bg1"/>
              </a:solidFill>
            </a:endParaRPr>
          </a:p>
        </p:txBody>
      </p:sp>
      <p:sp>
        <p:nvSpPr>
          <p:cNvPr id="6" name="文字方塊 5">
            <a:extLst>
              <a:ext uri="{FF2B5EF4-FFF2-40B4-BE49-F238E27FC236}">
                <a16:creationId xmlns:a16="http://schemas.microsoft.com/office/drawing/2014/main" xmlns="" id="{7AD29EEA-A51B-6747-BD2C-4ED376A208BE}"/>
              </a:ext>
            </a:extLst>
          </p:cNvPr>
          <p:cNvSpPr txBox="1"/>
          <p:nvPr/>
        </p:nvSpPr>
        <p:spPr>
          <a:xfrm>
            <a:off x="211033" y="5497075"/>
            <a:ext cx="6593529" cy="584775"/>
          </a:xfrm>
          <a:prstGeom prst="rect">
            <a:avLst/>
          </a:prstGeom>
          <a:noFill/>
          <a:ln>
            <a:noFill/>
          </a:ln>
        </p:spPr>
        <p:txBody>
          <a:bodyPr wrap="square" rtlCol="0">
            <a:spAutoFit/>
          </a:bodyPr>
          <a:lstStyle/>
          <a:p>
            <a:r>
              <a:rPr kumimoji="1" lang="en-US" altLang="zh-TW" sz="3200" b="1" dirty="0"/>
              <a:t>2023Q4 INVESTOR PRESENTATION</a:t>
            </a:r>
            <a:endParaRPr kumimoji="1" lang="zh-TW" altLang="en-US" sz="3200" b="1" dirty="0"/>
          </a:p>
        </p:txBody>
      </p:sp>
      <p:sp>
        <p:nvSpPr>
          <p:cNvPr id="10" name="文字方塊 9">
            <a:extLst>
              <a:ext uri="{FF2B5EF4-FFF2-40B4-BE49-F238E27FC236}">
                <a16:creationId xmlns:a16="http://schemas.microsoft.com/office/drawing/2014/main" xmlns="" id="{933C9177-E451-1449-A056-30A53042C43E}"/>
              </a:ext>
            </a:extLst>
          </p:cNvPr>
          <p:cNvSpPr txBox="1"/>
          <p:nvPr/>
        </p:nvSpPr>
        <p:spPr>
          <a:xfrm>
            <a:off x="211033" y="6190106"/>
            <a:ext cx="12034643" cy="400110"/>
          </a:xfrm>
          <a:prstGeom prst="rect">
            <a:avLst/>
          </a:prstGeom>
          <a:noFill/>
          <a:ln>
            <a:noFill/>
          </a:ln>
        </p:spPr>
        <p:txBody>
          <a:bodyPr wrap="square" rtlCol="0">
            <a:spAutoFit/>
          </a:bodyPr>
          <a:lstStyle/>
          <a:p>
            <a:r>
              <a:rPr lang="en-US" altLang="zh-TW">
                <a:solidFill>
                  <a:srgbClr val="222222"/>
                </a:solidFill>
                <a:latin typeface="Arial" panose="020B0604020202020204" pitchFamily="34" charset="0"/>
              </a:rPr>
              <a:t>April</a:t>
            </a:r>
            <a:r>
              <a:rPr kumimoji="1" lang="en-US" altLang="zh-TW" sz="2000"/>
              <a:t> 2024</a:t>
            </a:r>
            <a:endParaRPr kumimoji="1" lang="zh-TW" altLang="en-US" sz="2000" dirty="0"/>
          </a:p>
        </p:txBody>
      </p:sp>
      <p:sp>
        <p:nvSpPr>
          <p:cNvPr id="8" name="文字方塊 7">
            <a:extLst>
              <a:ext uri="{FF2B5EF4-FFF2-40B4-BE49-F238E27FC236}">
                <a16:creationId xmlns:a16="http://schemas.microsoft.com/office/drawing/2014/main" xmlns="" id="{E1DA3F4E-825F-D344-AB02-25F1A27D7B79}"/>
              </a:ext>
            </a:extLst>
          </p:cNvPr>
          <p:cNvSpPr txBox="1"/>
          <p:nvPr/>
        </p:nvSpPr>
        <p:spPr>
          <a:xfrm>
            <a:off x="211033" y="4774228"/>
            <a:ext cx="5128163" cy="584775"/>
          </a:xfrm>
          <a:prstGeom prst="rect">
            <a:avLst/>
          </a:prstGeom>
          <a:noFill/>
          <a:ln>
            <a:noFill/>
          </a:ln>
        </p:spPr>
        <p:txBody>
          <a:bodyPr wrap="square" rtlCol="0">
            <a:spAutoFit/>
          </a:bodyPr>
          <a:lstStyle/>
          <a:p>
            <a:r>
              <a:rPr kumimoji="1" lang="en-US" altLang="zh-TW" sz="3200" b="1" dirty="0"/>
              <a:t>3416 TT</a:t>
            </a:r>
            <a:endParaRPr kumimoji="1" lang="zh-TW" altLang="en-US" sz="3200" b="1" dirty="0"/>
          </a:p>
        </p:txBody>
      </p:sp>
      <p:sp>
        <p:nvSpPr>
          <p:cNvPr id="13" name="object 3">
            <a:extLst>
              <a:ext uri="{FF2B5EF4-FFF2-40B4-BE49-F238E27FC236}">
                <a16:creationId xmlns:a16="http://schemas.microsoft.com/office/drawing/2014/main" xmlns="" id="{24E5B3F0-8FF2-8545-BD1C-D3B67B86B8F4}"/>
              </a:ext>
            </a:extLst>
          </p:cNvPr>
          <p:cNvSpPr/>
          <p:nvPr/>
        </p:nvSpPr>
        <p:spPr>
          <a:xfrm>
            <a:off x="9253624" y="5750633"/>
            <a:ext cx="2616915" cy="812066"/>
          </a:xfrm>
          <a:prstGeom prst="rect">
            <a:avLst/>
          </a:prstGeom>
          <a:blipFill>
            <a:blip r:embed="rId4" cstate="print"/>
            <a:stretch>
              <a:fillRect/>
            </a:stretch>
          </a:blipFill>
        </p:spPr>
        <p:txBody>
          <a:bodyPr wrap="square" lIns="0" tIns="0" rIns="0" bIns="0" rtlCol="0"/>
          <a:lstStyle/>
          <a:p>
            <a:endParaRPr/>
          </a:p>
        </p:txBody>
      </p:sp>
      <p:grpSp>
        <p:nvGrpSpPr>
          <p:cNvPr id="14" name="object 4">
            <a:extLst>
              <a:ext uri="{FF2B5EF4-FFF2-40B4-BE49-F238E27FC236}">
                <a16:creationId xmlns:a16="http://schemas.microsoft.com/office/drawing/2014/main" xmlns="" id="{86825B4F-44CA-B64D-8A47-82264ECD23E1}"/>
              </a:ext>
            </a:extLst>
          </p:cNvPr>
          <p:cNvGrpSpPr/>
          <p:nvPr/>
        </p:nvGrpSpPr>
        <p:grpSpPr>
          <a:xfrm>
            <a:off x="0" y="6672071"/>
            <a:ext cx="6803390" cy="186055"/>
            <a:chOff x="0" y="6672071"/>
            <a:chExt cx="6803390" cy="186055"/>
          </a:xfrm>
        </p:grpSpPr>
        <p:sp>
          <p:nvSpPr>
            <p:cNvPr id="15" name="object 5">
              <a:extLst>
                <a:ext uri="{FF2B5EF4-FFF2-40B4-BE49-F238E27FC236}">
                  <a16:creationId xmlns:a16="http://schemas.microsoft.com/office/drawing/2014/main" xmlns="" id="{0EF68861-A0E2-A145-9550-9BF20B100900}"/>
                </a:ext>
              </a:extLst>
            </p:cNvPr>
            <p:cNvSpPr/>
            <p:nvPr/>
          </p:nvSpPr>
          <p:spPr>
            <a:xfrm>
              <a:off x="0" y="6672071"/>
              <a:ext cx="1687195" cy="186055"/>
            </a:xfrm>
            <a:custGeom>
              <a:avLst/>
              <a:gdLst/>
              <a:ahLst/>
              <a:cxnLst/>
              <a:rect l="l" t="t" r="r" b="b"/>
              <a:pathLst>
                <a:path w="1687195" h="186054">
                  <a:moveTo>
                    <a:pt x="0" y="185927"/>
                  </a:moveTo>
                  <a:lnTo>
                    <a:pt x="1687068" y="185927"/>
                  </a:lnTo>
                  <a:lnTo>
                    <a:pt x="1687068" y="0"/>
                  </a:lnTo>
                  <a:lnTo>
                    <a:pt x="0" y="0"/>
                  </a:lnTo>
                  <a:lnTo>
                    <a:pt x="0" y="185927"/>
                  </a:lnTo>
                  <a:close/>
                </a:path>
              </a:pathLst>
            </a:custGeom>
            <a:solidFill>
              <a:srgbClr val="B82420"/>
            </a:solidFill>
          </p:spPr>
          <p:txBody>
            <a:bodyPr wrap="square" lIns="0" tIns="0" rIns="0" bIns="0" rtlCol="0"/>
            <a:lstStyle/>
            <a:p>
              <a:endParaRPr/>
            </a:p>
          </p:txBody>
        </p:sp>
        <p:sp>
          <p:nvSpPr>
            <p:cNvPr id="16" name="object 6">
              <a:extLst>
                <a:ext uri="{FF2B5EF4-FFF2-40B4-BE49-F238E27FC236}">
                  <a16:creationId xmlns:a16="http://schemas.microsoft.com/office/drawing/2014/main" xmlns="" id="{FB65794D-30BB-1644-8FDF-BC8902CC0D49}"/>
                </a:ext>
              </a:extLst>
            </p:cNvPr>
            <p:cNvSpPr/>
            <p:nvPr/>
          </p:nvSpPr>
          <p:spPr>
            <a:xfrm>
              <a:off x="1687067" y="6672071"/>
              <a:ext cx="1691639" cy="186055"/>
            </a:xfrm>
            <a:custGeom>
              <a:avLst/>
              <a:gdLst/>
              <a:ahLst/>
              <a:cxnLst/>
              <a:rect l="l" t="t" r="r" b="b"/>
              <a:pathLst>
                <a:path w="1691639" h="186054">
                  <a:moveTo>
                    <a:pt x="0" y="185927"/>
                  </a:moveTo>
                  <a:lnTo>
                    <a:pt x="1691640" y="185927"/>
                  </a:lnTo>
                  <a:lnTo>
                    <a:pt x="1691640" y="0"/>
                  </a:lnTo>
                  <a:lnTo>
                    <a:pt x="0" y="0"/>
                  </a:lnTo>
                  <a:lnTo>
                    <a:pt x="0" y="185927"/>
                  </a:lnTo>
                  <a:close/>
                </a:path>
              </a:pathLst>
            </a:custGeom>
            <a:solidFill>
              <a:srgbClr val="0052A2"/>
            </a:solidFill>
          </p:spPr>
          <p:txBody>
            <a:bodyPr wrap="square" lIns="0" tIns="0" rIns="0" bIns="0" rtlCol="0"/>
            <a:lstStyle/>
            <a:p>
              <a:endParaRPr/>
            </a:p>
          </p:txBody>
        </p:sp>
        <p:sp>
          <p:nvSpPr>
            <p:cNvPr id="17" name="object 7">
              <a:extLst>
                <a:ext uri="{FF2B5EF4-FFF2-40B4-BE49-F238E27FC236}">
                  <a16:creationId xmlns:a16="http://schemas.microsoft.com/office/drawing/2014/main" xmlns="" id="{4F59FD9D-E7DF-8342-A4FC-BD73981EB57D}"/>
                </a:ext>
              </a:extLst>
            </p:cNvPr>
            <p:cNvSpPr/>
            <p:nvPr/>
          </p:nvSpPr>
          <p:spPr>
            <a:xfrm>
              <a:off x="3378708" y="6672071"/>
              <a:ext cx="1714500" cy="186055"/>
            </a:xfrm>
            <a:custGeom>
              <a:avLst/>
              <a:gdLst/>
              <a:ahLst/>
              <a:cxnLst/>
              <a:rect l="l" t="t" r="r" b="b"/>
              <a:pathLst>
                <a:path w="1714500" h="186054">
                  <a:moveTo>
                    <a:pt x="0" y="185927"/>
                  </a:moveTo>
                  <a:lnTo>
                    <a:pt x="1714500" y="185927"/>
                  </a:lnTo>
                  <a:lnTo>
                    <a:pt x="1714500" y="0"/>
                  </a:lnTo>
                  <a:lnTo>
                    <a:pt x="0" y="0"/>
                  </a:lnTo>
                  <a:lnTo>
                    <a:pt x="0" y="185927"/>
                  </a:lnTo>
                  <a:close/>
                </a:path>
              </a:pathLst>
            </a:custGeom>
            <a:solidFill>
              <a:srgbClr val="F0B618"/>
            </a:solidFill>
          </p:spPr>
          <p:txBody>
            <a:bodyPr wrap="square" lIns="0" tIns="0" rIns="0" bIns="0" rtlCol="0"/>
            <a:lstStyle/>
            <a:p>
              <a:endParaRPr/>
            </a:p>
          </p:txBody>
        </p:sp>
        <p:sp>
          <p:nvSpPr>
            <p:cNvPr id="18" name="object 8">
              <a:extLst>
                <a:ext uri="{FF2B5EF4-FFF2-40B4-BE49-F238E27FC236}">
                  <a16:creationId xmlns:a16="http://schemas.microsoft.com/office/drawing/2014/main" xmlns="" id="{F05C954F-8082-5C43-99B5-B2F21DBCA497}"/>
                </a:ext>
              </a:extLst>
            </p:cNvPr>
            <p:cNvSpPr/>
            <p:nvPr/>
          </p:nvSpPr>
          <p:spPr>
            <a:xfrm>
              <a:off x="5088635" y="6672071"/>
              <a:ext cx="1714500" cy="186055"/>
            </a:xfrm>
            <a:custGeom>
              <a:avLst/>
              <a:gdLst/>
              <a:ahLst/>
              <a:cxnLst/>
              <a:rect l="l" t="t" r="r" b="b"/>
              <a:pathLst>
                <a:path w="1714500" h="186054">
                  <a:moveTo>
                    <a:pt x="1714500" y="0"/>
                  </a:moveTo>
                  <a:lnTo>
                    <a:pt x="0" y="0"/>
                  </a:lnTo>
                  <a:lnTo>
                    <a:pt x="0" y="185927"/>
                  </a:lnTo>
                  <a:lnTo>
                    <a:pt x="1714500" y="185927"/>
                  </a:lnTo>
                  <a:lnTo>
                    <a:pt x="1714500" y="0"/>
                  </a:lnTo>
                  <a:close/>
                </a:path>
              </a:pathLst>
            </a:custGeom>
            <a:solidFill>
              <a:srgbClr val="369F50"/>
            </a:solidFill>
          </p:spPr>
          <p:txBody>
            <a:bodyPr wrap="square" lIns="0" tIns="0" rIns="0" bIns="0" rtlCol="0"/>
            <a:lstStyle/>
            <a:p>
              <a:endParaRPr/>
            </a:p>
          </p:txBody>
        </p:sp>
      </p:grpSp>
    </p:spTree>
    <p:extLst>
      <p:ext uri="{BB962C8B-B14F-4D97-AF65-F5344CB8AC3E}">
        <p14:creationId xmlns:p14="http://schemas.microsoft.com/office/powerpoint/2010/main" val="943032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線接點 11">
            <a:extLst>
              <a:ext uri="{FF2B5EF4-FFF2-40B4-BE49-F238E27FC236}">
                <a16:creationId xmlns:a16="http://schemas.microsoft.com/office/drawing/2014/main" xmlns="" id="{AAD1ED28-505B-8A40-AB8A-1D96F3E7BBB1}"/>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3" name="標題 1">
            <a:extLst>
              <a:ext uri="{FF2B5EF4-FFF2-40B4-BE49-F238E27FC236}">
                <a16:creationId xmlns:a16="http://schemas.microsoft.com/office/drawing/2014/main" xmlns="" id="{F06E9FBF-2002-B347-951A-77FF9505E1BB}"/>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Dividend Policy</a:t>
            </a:r>
            <a:endParaRPr kumimoji="1" lang="zh-TW" altLang="en-US" sz="3200" b="1" dirty="0">
              <a:latin typeface="Calibri" panose="020F0502020204030204" pitchFamily="34" charset="0"/>
              <a:ea typeface="STFangsong" panose="02010600040101010101" pitchFamily="2" charset="-122"/>
              <a:cs typeface="Calibri" panose="020F0502020204030204" pitchFamily="34" charset="0"/>
            </a:endParaRPr>
          </a:p>
        </p:txBody>
      </p:sp>
      <p:sp>
        <p:nvSpPr>
          <p:cNvPr id="2" name="Slide Number Placeholder 3">
            <a:extLst>
              <a:ext uri="{FF2B5EF4-FFF2-40B4-BE49-F238E27FC236}">
                <a16:creationId xmlns:a16="http://schemas.microsoft.com/office/drawing/2014/main" xmlns="" id="{1344E5B6-20C8-4F51-8E77-8F3DD2AD63C6}"/>
              </a:ext>
            </a:extLst>
          </p:cNvPr>
          <p:cNvSpPr txBox="1">
            <a:spLocks/>
          </p:cNvSpPr>
          <p:nvPr/>
        </p:nvSpPr>
        <p:spPr bwMode="auto">
          <a:xfrm>
            <a:off x="9347200" y="6439714"/>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10</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graphicFrame>
        <p:nvGraphicFramePr>
          <p:cNvPr id="4" name="圖表 3">
            <a:extLst>
              <a:ext uri="{FF2B5EF4-FFF2-40B4-BE49-F238E27FC236}">
                <a16:creationId xmlns:a16="http://schemas.microsoft.com/office/drawing/2014/main" xmlns="" id="{76388F42-1D35-4BC2-B8C3-C8A28FFB6602}"/>
              </a:ext>
            </a:extLst>
          </p:cNvPr>
          <p:cNvGraphicFramePr>
            <a:graphicFrameLocks/>
          </p:cNvGraphicFramePr>
          <p:nvPr>
            <p:extLst>
              <p:ext uri="{D42A27DB-BD31-4B8C-83A1-F6EECF244321}">
                <p14:modId xmlns:p14="http://schemas.microsoft.com/office/powerpoint/2010/main" val="580536679"/>
              </p:ext>
            </p:extLst>
          </p:nvPr>
        </p:nvGraphicFramePr>
        <p:xfrm>
          <a:off x="1688926" y="1325880"/>
          <a:ext cx="9567337" cy="49560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46358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xmlns="" id="{0BC26F56-C5AA-9E41-948A-BFAAA3ECCDE1}"/>
              </a:ext>
            </a:extLst>
          </p:cNvPr>
          <p:cNvGrpSpPr/>
          <p:nvPr/>
        </p:nvGrpSpPr>
        <p:grpSpPr>
          <a:xfrm>
            <a:off x="219016" y="2444564"/>
            <a:ext cx="11822251" cy="3091180"/>
            <a:chOff x="196255" y="1972260"/>
            <a:chExt cx="11822251" cy="3091180"/>
          </a:xfrm>
        </p:grpSpPr>
        <p:sp>
          <p:nvSpPr>
            <p:cNvPr id="2" name="Rectangle 1">
              <a:extLst>
                <a:ext uri="{FF2B5EF4-FFF2-40B4-BE49-F238E27FC236}">
                  <a16:creationId xmlns:a16="http://schemas.microsoft.com/office/drawing/2014/main" xmlns="" id="{A8162F85-77BA-C647-B279-241B6623C217}"/>
                </a:ext>
              </a:extLst>
            </p:cNvPr>
            <p:cNvSpPr/>
            <p:nvPr/>
          </p:nvSpPr>
          <p:spPr>
            <a:xfrm>
              <a:off x="196255" y="1972260"/>
              <a:ext cx="2863930" cy="3091180"/>
            </a:xfrm>
            <a:prstGeom prst="rect">
              <a:avLst/>
            </a:prstGeom>
            <a:solidFill>
              <a:srgbClr val="921F1B"/>
            </a:solidFill>
            <a:ln w="57150">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5EB1E0B4-B586-214E-A684-FC96397A2EA9}"/>
                </a:ext>
              </a:extLst>
            </p:cNvPr>
            <p:cNvSpPr/>
            <p:nvPr/>
          </p:nvSpPr>
          <p:spPr>
            <a:xfrm>
              <a:off x="3182362" y="1972260"/>
              <a:ext cx="2863930" cy="3091180"/>
            </a:xfrm>
            <a:prstGeom prst="rect">
              <a:avLst/>
            </a:prstGeom>
            <a:solidFill>
              <a:srgbClr val="921F1B"/>
            </a:solidFill>
            <a:ln w="57150">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362AEAB-2DEB-3D48-A179-01BC1484E024}"/>
                </a:ext>
              </a:extLst>
            </p:cNvPr>
            <p:cNvSpPr/>
            <p:nvPr/>
          </p:nvSpPr>
          <p:spPr>
            <a:xfrm>
              <a:off x="6168469" y="1972260"/>
              <a:ext cx="2863930" cy="3091180"/>
            </a:xfrm>
            <a:prstGeom prst="rect">
              <a:avLst/>
            </a:prstGeom>
            <a:solidFill>
              <a:srgbClr val="921F1B"/>
            </a:solidFill>
            <a:ln w="57150">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36A09140-C177-0D45-9A1B-CB76104E4D6C}"/>
                </a:ext>
              </a:extLst>
            </p:cNvPr>
            <p:cNvSpPr/>
            <p:nvPr/>
          </p:nvSpPr>
          <p:spPr>
            <a:xfrm>
              <a:off x="9154576" y="1972260"/>
              <a:ext cx="2863930" cy="3091180"/>
            </a:xfrm>
            <a:prstGeom prst="rect">
              <a:avLst/>
            </a:prstGeom>
            <a:solidFill>
              <a:srgbClr val="921F1B"/>
            </a:solidFill>
            <a:ln w="57150">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 name="直線接點 10">
            <a:extLst>
              <a:ext uri="{FF2B5EF4-FFF2-40B4-BE49-F238E27FC236}">
                <a16:creationId xmlns:a16="http://schemas.microsoft.com/office/drawing/2014/main" xmlns=""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xmlns="" id="{8CCFBB56-83C7-9C4F-92CA-D66CA2636726}"/>
              </a:ext>
            </a:extLst>
          </p:cNvPr>
          <p:cNvSpPr txBox="1">
            <a:spLocks/>
          </p:cNvSpPr>
          <p:nvPr/>
        </p:nvSpPr>
        <p:spPr>
          <a:xfrm>
            <a:off x="273645" y="377183"/>
            <a:ext cx="11964363" cy="144000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00"/>
              </a:spcBef>
              <a:spcAft>
                <a:spcPts val="600"/>
              </a:spcAft>
            </a:pPr>
            <a:r>
              <a:rPr kumimoji="1" lang="en-US" altLang="zh-TW" sz="3200" b="1" dirty="0">
                <a:latin typeface="Calibri" panose="020F0502020204030204" pitchFamily="34" charset="0"/>
                <a:ea typeface="微軟正黑體" panose="020B0604030504040204" pitchFamily="34" charset="-120"/>
                <a:cs typeface="Calibri" panose="020F0502020204030204" pitchFamily="34" charset="0"/>
              </a:rPr>
              <a:t>Business Outlook</a:t>
            </a:r>
            <a:endParaRPr kumimoji="1" lang="en-US" altLang="zh-TW" sz="2400" b="1" dirty="0">
              <a:latin typeface="Calibri" panose="020F0502020204030204" pitchFamily="34" charset="0"/>
              <a:ea typeface="微軟正黑體" panose="020B0604030504040204" pitchFamily="34" charset="-120"/>
              <a:cs typeface="Calibri" panose="020F0502020204030204" pitchFamily="34" charset="0"/>
            </a:endParaRPr>
          </a:p>
          <a:p>
            <a:pPr>
              <a:spcBef>
                <a:spcPts val="600"/>
              </a:spcBef>
              <a:spcAft>
                <a:spcPts val="600"/>
              </a:spcAft>
            </a:pPr>
            <a:r>
              <a:rPr kumimoji="1" lang="en-US" altLang="zh-TW" sz="2400" b="1" dirty="0">
                <a:latin typeface="Calibri" panose="020F0502020204030204" pitchFamily="34" charset="0"/>
                <a:ea typeface="微軟正黑體" panose="020B0604030504040204" pitchFamily="34" charset="-120"/>
                <a:cs typeface="Calibri" panose="020F0502020204030204" pitchFamily="34" charset="0"/>
              </a:rPr>
              <a:t>Strong Order Momentum in </a:t>
            </a:r>
            <a:r>
              <a:rPr kumimoji="1" lang="en-US" altLang="zh-TW"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Automotive, warehouse logistic, healthcare market </a:t>
            </a:r>
            <a:r>
              <a:rPr kumimoji="1" lang="en-US" altLang="zh-TW" sz="2400" b="1" dirty="0">
                <a:latin typeface="Calibri" panose="020F0502020204030204" pitchFamily="34" charset="0"/>
                <a:ea typeface="微軟正黑體" panose="020B0604030504040204" pitchFamily="34" charset="-120"/>
                <a:cs typeface="Calibri" panose="020F0502020204030204" pitchFamily="34" charset="0"/>
              </a:rPr>
              <a:t>Continues. Coming new market GCS application will bring the new growth engine</a:t>
            </a:r>
            <a:endParaRPr kumimoji="1" lang="zh-TW" altLang="en-US" sz="2400" b="1" dirty="0">
              <a:latin typeface="Calibri" panose="020F0502020204030204" pitchFamily="34" charset="0"/>
              <a:ea typeface="微軟正黑體" panose="020B0604030504040204" pitchFamily="34" charset="-120"/>
              <a:cs typeface="Calibri" panose="020F0502020204030204" pitchFamily="34" charset="0"/>
            </a:endParaRPr>
          </a:p>
        </p:txBody>
      </p:sp>
      <p:sp>
        <p:nvSpPr>
          <p:cNvPr id="8" name="Slide Number Placeholder 3">
            <a:extLst>
              <a:ext uri="{FF2B5EF4-FFF2-40B4-BE49-F238E27FC236}">
                <a16:creationId xmlns:a16="http://schemas.microsoft.com/office/drawing/2014/main" xmlns=""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11</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4" name="Rectangle 3">
            <a:extLst>
              <a:ext uri="{FF2B5EF4-FFF2-40B4-BE49-F238E27FC236}">
                <a16:creationId xmlns:a16="http://schemas.microsoft.com/office/drawing/2014/main" xmlns="" id="{4F9C5209-71F1-5344-AFD0-EE5306DA1802}"/>
              </a:ext>
            </a:extLst>
          </p:cNvPr>
          <p:cNvSpPr/>
          <p:nvPr/>
        </p:nvSpPr>
        <p:spPr>
          <a:xfrm>
            <a:off x="196255" y="3387612"/>
            <a:ext cx="2863930" cy="855747"/>
          </a:xfrm>
          <a:prstGeom prst="rect">
            <a:avLst/>
          </a:prstGeom>
        </p:spPr>
        <p:txBody>
          <a:bodyPr wrap="square">
            <a:spAutoFit/>
          </a:bodyPr>
          <a:lstStyle/>
          <a:p>
            <a:pPr algn="ctr">
              <a:lnSpc>
                <a:spcPts val="3080"/>
              </a:lnSpc>
              <a:spcAft>
                <a:spcPts val="600"/>
              </a:spcAft>
            </a:pPr>
            <a:r>
              <a:rPr lang="en-US" altLang="zh-CN"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Rapid Multi-Year Growth Trend</a:t>
            </a:r>
          </a:p>
        </p:txBody>
      </p:sp>
      <p:sp>
        <p:nvSpPr>
          <p:cNvPr id="15" name="Rectangle 14">
            <a:extLst>
              <a:ext uri="{FF2B5EF4-FFF2-40B4-BE49-F238E27FC236}">
                <a16:creationId xmlns:a16="http://schemas.microsoft.com/office/drawing/2014/main" xmlns="" id="{A54FCCD5-FD0D-1D4D-9124-09DAA3316DBC}"/>
              </a:ext>
            </a:extLst>
          </p:cNvPr>
          <p:cNvSpPr/>
          <p:nvPr/>
        </p:nvSpPr>
        <p:spPr>
          <a:xfrm>
            <a:off x="3182362" y="3340297"/>
            <a:ext cx="2863930" cy="2048381"/>
          </a:xfrm>
          <a:prstGeom prst="rect">
            <a:avLst/>
          </a:prstGeom>
        </p:spPr>
        <p:txBody>
          <a:bodyPr wrap="square">
            <a:spAutoFit/>
          </a:bodyPr>
          <a:lstStyle/>
          <a:p>
            <a:pPr algn="ctr">
              <a:lnSpc>
                <a:spcPts val="3080"/>
              </a:lnSpc>
              <a:spcAft>
                <a:spcPts val="600"/>
              </a:spcAft>
            </a:pPr>
            <a:r>
              <a:rPr lang="en-US" altLang="zh-TW"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Driving Growth in 6 Fast-Growing Verticals </a:t>
            </a:r>
            <a:r>
              <a:rPr lang="en-US" altLang="zh-TW"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(Automotive, Warehouse Logistics, Healthcare, Agriculture,</a:t>
            </a:r>
            <a:r>
              <a:rPr lang="zh-TW" altLang="en-US"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 </a:t>
            </a:r>
            <a:r>
              <a:rPr lang="en-US" altLang="zh-TW"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and Defense) </a:t>
            </a:r>
            <a:endParaRPr 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endParaRPr>
          </a:p>
        </p:txBody>
      </p:sp>
      <p:sp>
        <p:nvSpPr>
          <p:cNvPr id="16" name="Rectangle 15">
            <a:extLst>
              <a:ext uri="{FF2B5EF4-FFF2-40B4-BE49-F238E27FC236}">
                <a16:creationId xmlns:a16="http://schemas.microsoft.com/office/drawing/2014/main" xmlns="" id="{0C47F52E-3137-B649-A6C7-2D60406CD4F8}"/>
              </a:ext>
            </a:extLst>
          </p:cNvPr>
          <p:cNvSpPr/>
          <p:nvPr/>
        </p:nvSpPr>
        <p:spPr>
          <a:xfrm>
            <a:off x="6091814" y="3252460"/>
            <a:ext cx="2863930" cy="2118529"/>
          </a:xfrm>
          <a:prstGeom prst="rect">
            <a:avLst/>
          </a:prstGeom>
        </p:spPr>
        <p:txBody>
          <a:bodyPr wrap="square">
            <a:spAutoFit/>
          </a:bodyPr>
          <a:lstStyle/>
          <a:p>
            <a:pPr marL="342900" indent="-342900" algn="ctr">
              <a:lnSpc>
                <a:spcPts val="3080"/>
              </a:lnSpc>
              <a:spcAft>
                <a:spcPts val="600"/>
              </a:spcAft>
              <a:buFont typeface="Arial" panose="020B0604020202020204" pitchFamily="34" charset="0"/>
              <a:buChar char="•"/>
            </a:pPr>
            <a:r>
              <a:rPr lang="en-US" altLang="zh-TW"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Entering the Rugged Notebook and GCS application market</a:t>
            </a:r>
          </a:p>
          <a:p>
            <a:pPr marL="342900" indent="-342900" algn="ctr">
              <a:lnSpc>
                <a:spcPts val="3080"/>
              </a:lnSpc>
              <a:spcAft>
                <a:spcPts val="600"/>
              </a:spcAft>
              <a:buFont typeface="Arial" panose="020B0604020202020204" pitchFamily="34" charset="0"/>
              <a:buChar char="•"/>
            </a:pPr>
            <a:r>
              <a:rPr lang="en-US" altLang="zh-TW"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Vehicle mounted computer industry  </a:t>
            </a:r>
          </a:p>
        </p:txBody>
      </p:sp>
      <p:sp>
        <p:nvSpPr>
          <p:cNvPr id="17" name="Rectangle 16">
            <a:extLst>
              <a:ext uri="{FF2B5EF4-FFF2-40B4-BE49-F238E27FC236}">
                <a16:creationId xmlns:a16="http://schemas.microsoft.com/office/drawing/2014/main" xmlns="" id="{21C97410-FFFD-AA4F-8DCA-FC9FFED89743}"/>
              </a:ext>
            </a:extLst>
          </p:cNvPr>
          <p:cNvSpPr/>
          <p:nvPr/>
        </p:nvSpPr>
        <p:spPr>
          <a:xfrm>
            <a:off x="9324889" y="3441224"/>
            <a:ext cx="2523304" cy="1650837"/>
          </a:xfrm>
          <a:prstGeom prst="rect">
            <a:avLst/>
          </a:prstGeom>
        </p:spPr>
        <p:txBody>
          <a:bodyPr wrap="square">
            <a:spAutoFit/>
          </a:bodyPr>
          <a:lstStyle/>
          <a:p>
            <a:pPr algn="ctr">
              <a:lnSpc>
                <a:spcPts val="3080"/>
              </a:lnSpc>
              <a:spcAft>
                <a:spcPts val="600"/>
              </a:spcAft>
            </a:pPr>
            <a:r>
              <a:rPr lang="en-US" altLang="zh-CN"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Confident to Deliver Multi-Year Revenue Growth with Stable Profitability </a:t>
            </a:r>
          </a:p>
        </p:txBody>
      </p:sp>
      <p:cxnSp>
        <p:nvCxnSpPr>
          <p:cNvPr id="9" name="直線接點 8">
            <a:extLst>
              <a:ext uri="{FF2B5EF4-FFF2-40B4-BE49-F238E27FC236}">
                <a16:creationId xmlns:a16="http://schemas.microsoft.com/office/drawing/2014/main" xmlns="" id="{55F8A604-E6BB-4487-84DD-0AB4F101A04D}"/>
              </a:ext>
            </a:extLst>
          </p:cNvPr>
          <p:cNvCxnSpPr/>
          <p:nvPr/>
        </p:nvCxnSpPr>
        <p:spPr>
          <a:xfrm>
            <a:off x="239139" y="3158093"/>
            <a:ext cx="27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文字方塊 17">
            <a:extLst>
              <a:ext uri="{FF2B5EF4-FFF2-40B4-BE49-F238E27FC236}">
                <a16:creationId xmlns:a16="http://schemas.microsoft.com/office/drawing/2014/main" xmlns="" id="{54A0AB28-936E-43F3-A898-A928CE7F8642}"/>
              </a:ext>
            </a:extLst>
          </p:cNvPr>
          <p:cNvSpPr txBox="1"/>
          <p:nvPr/>
        </p:nvSpPr>
        <p:spPr>
          <a:xfrm>
            <a:off x="173494" y="2557612"/>
            <a:ext cx="2886691" cy="461665"/>
          </a:xfrm>
          <a:prstGeom prst="rect">
            <a:avLst/>
          </a:prstGeom>
          <a:noFill/>
        </p:spPr>
        <p:txBody>
          <a:bodyPr wrap="square" rtlCol="0">
            <a:spAutoFit/>
          </a:bodyPr>
          <a:lstStyle/>
          <a:p>
            <a:pPr algn="ctr"/>
            <a:r>
              <a:rPr lang="en-US" altLang="zh-TW" sz="2400" b="1" dirty="0">
                <a:solidFill>
                  <a:schemeClr val="bg1"/>
                </a:solidFill>
              </a:rPr>
              <a:t>Enterprise Mobility </a:t>
            </a:r>
            <a:endParaRPr lang="zh-TW" altLang="en-US" sz="2400" b="1" dirty="0">
              <a:solidFill>
                <a:schemeClr val="bg1"/>
              </a:solidFill>
            </a:endParaRPr>
          </a:p>
        </p:txBody>
      </p:sp>
      <p:cxnSp>
        <p:nvCxnSpPr>
          <p:cNvPr id="19" name="直線接點 18">
            <a:extLst>
              <a:ext uri="{FF2B5EF4-FFF2-40B4-BE49-F238E27FC236}">
                <a16:creationId xmlns:a16="http://schemas.microsoft.com/office/drawing/2014/main" xmlns="" id="{58777B59-73F0-4ADC-9419-EA254B1CB121}"/>
              </a:ext>
            </a:extLst>
          </p:cNvPr>
          <p:cNvCxnSpPr/>
          <p:nvPr/>
        </p:nvCxnSpPr>
        <p:spPr>
          <a:xfrm>
            <a:off x="3265353" y="3158093"/>
            <a:ext cx="27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xmlns="" id="{19C14A56-9DC5-4F11-A77E-F7B8F9179167}"/>
              </a:ext>
            </a:extLst>
          </p:cNvPr>
          <p:cNvSpPr txBox="1"/>
          <p:nvPr/>
        </p:nvSpPr>
        <p:spPr>
          <a:xfrm>
            <a:off x="3190007" y="2450207"/>
            <a:ext cx="2886691" cy="707886"/>
          </a:xfrm>
          <a:prstGeom prst="rect">
            <a:avLst/>
          </a:prstGeom>
          <a:noFill/>
        </p:spPr>
        <p:txBody>
          <a:bodyPr wrap="square" rtlCol="0">
            <a:spAutoFit/>
          </a:bodyPr>
          <a:lstStyle/>
          <a:p>
            <a:pPr algn="ctr"/>
            <a:r>
              <a:rPr lang="en-US" altLang="zh-TW" sz="2000" b="1" dirty="0">
                <a:solidFill>
                  <a:schemeClr val="bg1"/>
                </a:solidFill>
              </a:rPr>
              <a:t>Rugged Tablet /rugged Notebook/GCS </a:t>
            </a:r>
            <a:endParaRPr lang="zh-TW" altLang="en-US" sz="2000" b="1" dirty="0">
              <a:solidFill>
                <a:schemeClr val="bg1"/>
              </a:solidFill>
            </a:endParaRPr>
          </a:p>
        </p:txBody>
      </p:sp>
      <p:cxnSp>
        <p:nvCxnSpPr>
          <p:cNvPr id="21" name="直線接點 20">
            <a:extLst>
              <a:ext uri="{FF2B5EF4-FFF2-40B4-BE49-F238E27FC236}">
                <a16:creationId xmlns:a16="http://schemas.microsoft.com/office/drawing/2014/main" xmlns="" id="{5E9581F5-2C6E-4814-855E-B7598F3B720B}"/>
              </a:ext>
            </a:extLst>
          </p:cNvPr>
          <p:cNvCxnSpPr/>
          <p:nvPr/>
        </p:nvCxnSpPr>
        <p:spPr>
          <a:xfrm>
            <a:off x="6234114" y="3158093"/>
            <a:ext cx="27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文字方塊 21">
            <a:extLst>
              <a:ext uri="{FF2B5EF4-FFF2-40B4-BE49-F238E27FC236}">
                <a16:creationId xmlns:a16="http://schemas.microsoft.com/office/drawing/2014/main" xmlns="" id="{6A57F53F-E72C-431E-9D08-5AE0660E18FA}"/>
              </a:ext>
            </a:extLst>
          </p:cNvPr>
          <p:cNvSpPr txBox="1"/>
          <p:nvPr/>
        </p:nvSpPr>
        <p:spPr>
          <a:xfrm>
            <a:off x="6076698" y="2496759"/>
            <a:ext cx="2886691" cy="461665"/>
          </a:xfrm>
          <a:prstGeom prst="rect">
            <a:avLst/>
          </a:prstGeom>
          <a:noFill/>
        </p:spPr>
        <p:txBody>
          <a:bodyPr wrap="square" rtlCol="0">
            <a:spAutoFit/>
          </a:bodyPr>
          <a:lstStyle/>
          <a:p>
            <a:pPr algn="ctr"/>
            <a:r>
              <a:rPr lang="en-US" altLang="zh-TW" sz="2400" b="1" dirty="0">
                <a:solidFill>
                  <a:schemeClr val="bg1"/>
                </a:solidFill>
              </a:rPr>
              <a:t>Market Penetration </a:t>
            </a:r>
            <a:r>
              <a:rPr lang="zh-TW" altLang="en-US" sz="2400" b="1" dirty="0">
                <a:solidFill>
                  <a:schemeClr val="bg1"/>
                </a:solidFill>
              </a:rPr>
              <a:t> </a:t>
            </a:r>
          </a:p>
        </p:txBody>
      </p:sp>
      <p:cxnSp>
        <p:nvCxnSpPr>
          <p:cNvPr id="23" name="直線接點 22">
            <a:extLst>
              <a:ext uri="{FF2B5EF4-FFF2-40B4-BE49-F238E27FC236}">
                <a16:creationId xmlns:a16="http://schemas.microsoft.com/office/drawing/2014/main" xmlns="" id="{5F1F89CF-E6F8-4010-9788-CD1340A50558}"/>
              </a:ext>
            </a:extLst>
          </p:cNvPr>
          <p:cNvCxnSpPr/>
          <p:nvPr/>
        </p:nvCxnSpPr>
        <p:spPr>
          <a:xfrm>
            <a:off x="9220221" y="3160400"/>
            <a:ext cx="27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文字方塊 23">
            <a:extLst>
              <a:ext uri="{FF2B5EF4-FFF2-40B4-BE49-F238E27FC236}">
                <a16:creationId xmlns:a16="http://schemas.microsoft.com/office/drawing/2014/main" xmlns="" id="{5093A223-20C8-498D-845E-9493BA0E014F}"/>
              </a:ext>
            </a:extLst>
          </p:cNvPr>
          <p:cNvSpPr txBox="1"/>
          <p:nvPr/>
        </p:nvSpPr>
        <p:spPr>
          <a:xfrm>
            <a:off x="9154576" y="2559919"/>
            <a:ext cx="2886691" cy="461665"/>
          </a:xfrm>
          <a:prstGeom prst="rect">
            <a:avLst/>
          </a:prstGeom>
          <a:noFill/>
        </p:spPr>
        <p:txBody>
          <a:bodyPr wrap="square" rtlCol="0">
            <a:spAutoFit/>
          </a:bodyPr>
          <a:lstStyle/>
          <a:p>
            <a:pPr algn="ctr"/>
            <a:r>
              <a:rPr lang="en-US" altLang="zh-TW" sz="2400" b="1" dirty="0">
                <a:solidFill>
                  <a:schemeClr val="bg1"/>
                </a:solidFill>
              </a:rPr>
              <a:t>Outlook</a:t>
            </a:r>
            <a:endParaRPr lang="zh-TW" altLang="en-US" sz="2400" b="1" dirty="0">
              <a:solidFill>
                <a:schemeClr val="bg1"/>
              </a:solidFill>
            </a:endParaRPr>
          </a:p>
        </p:txBody>
      </p:sp>
    </p:spTree>
    <p:extLst>
      <p:ext uri="{BB962C8B-B14F-4D97-AF65-F5344CB8AC3E}">
        <p14:creationId xmlns:p14="http://schemas.microsoft.com/office/powerpoint/2010/main" val="167339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xmlns=""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xmlns="" id="{8CCFBB56-83C7-9C4F-92CA-D66CA2636726}"/>
              </a:ext>
            </a:extLst>
          </p:cNvPr>
          <p:cNvSpPr txBox="1">
            <a:spLocks/>
          </p:cNvSpPr>
          <p:nvPr/>
        </p:nvSpPr>
        <p:spPr>
          <a:xfrm>
            <a:off x="273646" y="396913"/>
            <a:ext cx="9209567" cy="8614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spcAft>
                <a:spcPts val="600"/>
              </a:spcAft>
            </a:pPr>
            <a:r>
              <a:rPr lang="en-US" altLang="zh-CN" sz="3200" b="1" dirty="0">
                <a:latin typeface="Calibri" panose="020F0502020204030204" pitchFamily="34" charset="0"/>
                <a:ea typeface="微軟正黑體" panose="020B0604030504040204" pitchFamily="34" charset="-120"/>
                <a:cs typeface="Calibri" panose="020F0502020204030204" pitchFamily="34" charset="0"/>
              </a:rPr>
              <a:t>Winmate to See Rapid Multi-year Growth from The Enterprise Mobility Trend</a:t>
            </a:r>
          </a:p>
        </p:txBody>
      </p:sp>
      <p:sp>
        <p:nvSpPr>
          <p:cNvPr id="8" name="Slide Number Placeholder 3">
            <a:extLst>
              <a:ext uri="{FF2B5EF4-FFF2-40B4-BE49-F238E27FC236}">
                <a16:creationId xmlns:a16="http://schemas.microsoft.com/office/drawing/2014/main" xmlns=""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12</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9" name="文字方塊 2">
            <a:extLst>
              <a:ext uri="{FF2B5EF4-FFF2-40B4-BE49-F238E27FC236}">
                <a16:creationId xmlns:a16="http://schemas.microsoft.com/office/drawing/2014/main" xmlns="" id="{9D220F18-919C-AF45-8567-0BB17080612D}"/>
              </a:ext>
            </a:extLst>
          </p:cNvPr>
          <p:cNvSpPr txBox="1"/>
          <p:nvPr/>
        </p:nvSpPr>
        <p:spPr>
          <a:xfrm>
            <a:off x="45478" y="1485220"/>
            <a:ext cx="7462582" cy="4706843"/>
          </a:xfrm>
          <a:prstGeom prst="rect">
            <a:avLst/>
          </a:prstGeom>
          <a:noFill/>
        </p:spPr>
        <p:txBody>
          <a:bodyPr wrap="square" rtlCol="0">
            <a:noAutofit/>
          </a:bodyPr>
          <a:lstStyle/>
          <a:p>
            <a:pPr algn="just">
              <a:lnSpc>
                <a:spcPct val="150000"/>
              </a:lnSpc>
              <a:spcAft>
                <a:spcPts val="600"/>
              </a:spcAft>
            </a:pPr>
            <a:r>
              <a:rPr lang="en-US" altLang="zh-CN" sz="2000" b="1" dirty="0">
                <a:latin typeface="Microsoft JhengHei" panose="020B0604030504040204" pitchFamily="34" charset="-120"/>
                <a:ea typeface="Microsoft JhengHei" panose="020B0604030504040204" pitchFamily="34" charset="-120"/>
                <a:cs typeface="Calibri" panose="020F0502020204030204" pitchFamily="34" charset="0"/>
              </a:rPr>
              <a:t>    </a:t>
            </a:r>
            <a:r>
              <a:rPr lang="en-US" altLang="zh-CN" sz="2000" b="1" dirty="0">
                <a:latin typeface="Calibri" panose="020F0502020204030204" pitchFamily="34" charset="0"/>
                <a:ea typeface="Microsoft JhengHei" panose="020B0604030504040204" pitchFamily="34" charset="-120"/>
                <a:cs typeface="Calibri" panose="020F0502020204030204" pitchFamily="34" charset="0"/>
              </a:rPr>
              <a:t>Key Concept: Enterprise Mobility</a:t>
            </a:r>
          </a:p>
          <a:p>
            <a:pPr marL="285750" indent="-285750" algn="just">
              <a:lnSpc>
                <a:spcPts val="2340"/>
              </a:lnSpc>
              <a:spcAft>
                <a:spcPts val="600"/>
              </a:spcAft>
              <a:buFont typeface="Wingdings" pitchFamily="2" charset="2"/>
              <a:buChar char="§"/>
            </a:pPr>
            <a:r>
              <a:rPr lang="en-US" altLang="zh-TW" sz="1700" dirty="0">
                <a:latin typeface="Calibri" panose="020F0502020204030204" pitchFamily="34" charset="0"/>
                <a:ea typeface="Microsoft JhengHei" panose="020B0604030504040204" pitchFamily="34" charset="-120"/>
                <a:cs typeface="Calibri" panose="020F0502020204030204" pitchFamily="34" charset="0"/>
              </a:rPr>
              <a:t>Covid-19 has accelerated digital transformation. Enterprise mobility is an essential step in implementing Industry 4.0, edge computing and smart manufacturing, and </a:t>
            </a:r>
            <a:r>
              <a:rPr lang="en-US" altLang="zh-TW" sz="1700" dirty="0" err="1">
                <a:latin typeface="Calibri" panose="020F0502020204030204" pitchFamily="34" charset="0"/>
                <a:ea typeface="Microsoft JhengHei" panose="020B0604030504040204" pitchFamily="34" charset="-120"/>
                <a:cs typeface="Calibri" panose="020F0502020204030204" pitchFamily="34" charset="0"/>
              </a:rPr>
              <a:t>Winmate’s</a:t>
            </a:r>
            <a:r>
              <a:rPr lang="en-US" altLang="zh-TW" sz="1700" dirty="0">
                <a:latin typeface="Calibri" panose="020F0502020204030204" pitchFamily="34" charset="0"/>
                <a:ea typeface="Microsoft JhengHei" panose="020B0604030504040204" pitchFamily="34" charset="-120"/>
                <a:cs typeface="Calibri" panose="020F0502020204030204" pitchFamily="34" charset="0"/>
              </a:rPr>
              <a:t> products allow clients to accelerate the process of rolling out these advanced technologies.</a:t>
            </a:r>
          </a:p>
          <a:p>
            <a:pPr marL="285750" indent="-285750" algn="just">
              <a:lnSpc>
                <a:spcPts val="2540"/>
              </a:lnSpc>
              <a:spcAft>
                <a:spcPts val="600"/>
              </a:spcAft>
              <a:buFontTx/>
              <a:buChar char="-"/>
            </a:pPr>
            <a:endParaRPr lang="en-US" altLang="zh-TW" sz="1600" dirty="0">
              <a:latin typeface="Calibri" panose="020F0502020204030204" pitchFamily="34" charset="0"/>
              <a:ea typeface="Microsoft JhengHei" panose="020B0604030504040204" pitchFamily="34" charset="-120"/>
              <a:cs typeface="Calibri" panose="020F0502020204030204" pitchFamily="34" charset="0"/>
            </a:endParaRPr>
          </a:p>
          <a:p>
            <a:pPr algn="just">
              <a:lnSpc>
                <a:spcPct val="150000"/>
              </a:lnSpc>
              <a:spcAft>
                <a:spcPts val="600"/>
              </a:spcAft>
            </a:pPr>
            <a:r>
              <a:rPr lang="en-US" altLang="zh-TW" sz="2000" b="1" dirty="0">
                <a:latin typeface="Calibri" panose="020F0502020204030204" pitchFamily="34" charset="0"/>
                <a:ea typeface="Microsoft JhengHei" panose="020B0604030504040204" pitchFamily="34" charset="-120"/>
                <a:cs typeface="Calibri" panose="020F0502020204030204" pitchFamily="34" charset="0"/>
              </a:rPr>
              <a:t>     Rugged Tablet is the Biggest Beneficiary under Enterprise Mobility</a:t>
            </a:r>
            <a:endParaRPr lang="en-US" altLang="zh-TW" sz="2000" b="1" dirty="0">
              <a:latin typeface="Microsoft JhengHei" panose="020B0604030504040204" pitchFamily="34" charset="-120"/>
              <a:ea typeface="Microsoft JhengHei" panose="020B0604030504040204" pitchFamily="34" charset="-120"/>
              <a:cs typeface="Calibri" panose="020F0502020204030204" pitchFamily="34" charset="0"/>
            </a:endParaRPr>
          </a:p>
          <a:p>
            <a:pPr marL="285750" indent="-285750" algn="just">
              <a:lnSpc>
                <a:spcPts val="2340"/>
              </a:lnSpc>
              <a:spcAft>
                <a:spcPts val="600"/>
              </a:spcAft>
              <a:buFont typeface="Wingdings" pitchFamily="2" charset="2"/>
              <a:buChar char="§"/>
            </a:pPr>
            <a:r>
              <a:rPr lang="en-US" altLang="zh-CN" sz="1700" dirty="0">
                <a:latin typeface="Calibri" panose="020F0502020204030204" pitchFamily="34" charset="0"/>
                <a:ea typeface="Microsoft JhengHei" panose="020B0604030504040204" pitchFamily="34" charset="-120"/>
                <a:cs typeface="Calibri" panose="020F0502020204030204" pitchFamily="34" charset="0"/>
              </a:rPr>
              <a:t>Global rugged display market size is about US$7.5bn with growth of 6-7% per annum. </a:t>
            </a:r>
          </a:p>
          <a:p>
            <a:pPr marL="285750" indent="-285750" algn="just">
              <a:lnSpc>
                <a:spcPts val="2340"/>
              </a:lnSpc>
              <a:spcAft>
                <a:spcPts val="600"/>
              </a:spcAft>
              <a:buFont typeface="Wingdings" pitchFamily="2" charset="2"/>
              <a:buChar char="§"/>
            </a:pPr>
            <a:r>
              <a:rPr lang="en-US" altLang="zh-CN" sz="1700" dirty="0">
                <a:latin typeface="Calibri" panose="020F0502020204030204" pitchFamily="34" charset="0"/>
                <a:ea typeface="Microsoft JhengHei" panose="020B0604030504040204" pitchFamily="34" charset="-120"/>
                <a:cs typeface="Calibri" panose="020F0502020204030204" pitchFamily="34" charset="0"/>
              </a:rPr>
              <a:t>Within the industrial space, the Enterprise Mobility transformation is causing a demand shift towards rugged tablet and rugged NB, from stationary products such as rugged display and Embedded PC.</a:t>
            </a:r>
          </a:p>
          <a:p>
            <a:pPr marL="285750" indent="-285750" algn="just">
              <a:lnSpc>
                <a:spcPts val="2340"/>
              </a:lnSpc>
              <a:spcAft>
                <a:spcPts val="600"/>
              </a:spcAft>
              <a:buFont typeface="Wingdings" pitchFamily="2" charset="2"/>
              <a:buChar char="§"/>
            </a:pPr>
            <a:r>
              <a:rPr lang="en-US" altLang="zh-CN" sz="1700" dirty="0">
                <a:latin typeface="Calibri" panose="020F0502020204030204" pitchFamily="34" charset="0"/>
                <a:ea typeface="Microsoft JhengHei" panose="020B0604030504040204" pitchFamily="34" charset="-120"/>
                <a:cs typeface="Calibri" panose="020F0502020204030204" pitchFamily="34" charset="0"/>
              </a:rPr>
              <a:t>Winmate expects double-digit YoY growth within the rugged tablet segment and its market size could double in 5 years.</a:t>
            </a:r>
          </a:p>
        </p:txBody>
      </p:sp>
      <p:sp>
        <p:nvSpPr>
          <p:cNvPr id="19" name="矩形 16">
            <a:extLst>
              <a:ext uri="{FF2B5EF4-FFF2-40B4-BE49-F238E27FC236}">
                <a16:creationId xmlns:a16="http://schemas.microsoft.com/office/drawing/2014/main" xmlns="" id="{A731E675-039B-2E40-B999-E3AC7BEAFB70}"/>
              </a:ext>
            </a:extLst>
          </p:cNvPr>
          <p:cNvSpPr/>
          <p:nvPr/>
        </p:nvSpPr>
        <p:spPr>
          <a:xfrm>
            <a:off x="0" y="1566715"/>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0" name="矩形 16">
            <a:extLst>
              <a:ext uri="{FF2B5EF4-FFF2-40B4-BE49-F238E27FC236}">
                <a16:creationId xmlns:a16="http://schemas.microsoft.com/office/drawing/2014/main" xmlns="" id="{99CF55BC-BA8B-F74E-A148-179676392D13}"/>
              </a:ext>
            </a:extLst>
          </p:cNvPr>
          <p:cNvSpPr/>
          <p:nvPr/>
        </p:nvSpPr>
        <p:spPr>
          <a:xfrm>
            <a:off x="0" y="3740715"/>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3" name="Picture 2">
            <a:extLst>
              <a:ext uri="{FF2B5EF4-FFF2-40B4-BE49-F238E27FC236}">
                <a16:creationId xmlns:a16="http://schemas.microsoft.com/office/drawing/2014/main" xmlns="" id="{0A060645-733F-104E-A116-26EDB417B96D}"/>
              </a:ext>
            </a:extLst>
          </p:cNvPr>
          <p:cNvPicPr>
            <a:picLocks noChangeAspect="1"/>
          </p:cNvPicPr>
          <p:nvPr/>
        </p:nvPicPr>
        <p:blipFill>
          <a:blip r:embed="rId3"/>
          <a:stretch>
            <a:fillRect/>
          </a:stretch>
        </p:blipFill>
        <p:spPr>
          <a:xfrm>
            <a:off x="7864088" y="1646410"/>
            <a:ext cx="4048990" cy="4188610"/>
          </a:xfrm>
          <a:prstGeom prst="rect">
            <a:avLst/>
          </a:prstGeom>
        </p:spPr>
      </p:pic>
    </p:spTree>
    <p:extLst>
      <p:ext uri="{BB962C8B-B14F-4D97-AF65-F5344CB8AC3E}">
        <p14:creationId xmlns:p14="http://schemas.microsoft.com/office/powerpoint/2010/main" val="3430836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xmlns=""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xmlns="" id="{8CCFBB56-83C7-9C4F-92CA-D66CA2636726}"/>
              </a:ext>
            </a:extLst>
          </p:cNvPr>
          <p:cNvSpPr txBox="1">
            <a:spLocks/>
          </p:cNvSpPr>
          <p:nvPr/>
        </p:nvSpPr>
        <p:spPr>
          <a:xfrm>
            <a:off x="273645" y="268048"/>
            <a:ext cx="9209567" cy="8614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spcAft>
                <a:spcPts val="600"/>
              </a:spcAft>
            </a:pPr>
            <a:r>
              <a:rPr lang="en-US" altLang="zh-CN" sz="2400" b="1" dirty="0">
                <a:latin typeface="Calibri" panose="020F0502020204030204" pitchFamily="34" charset="0"/>
                <a:ea typeface="微軟正黑體" panose="020B0604030504040204" pitchFamily="34" charset="-120"/>
                <a:cs typeface="Calibri" panose="020F0502020204030204" pitchFamily="34" charset="0"/>
              </a:rPr>
              <a:t>Seeing</a:t>
            </a:r>
            <a:r>
              <a:rPr lang="zh-TW" altLang="en-US" sz="2400" b="1" dirty="0">
                <a:latin typeface="Calibri" panose="020F0502020204030204" pitchFamily="34" charset="0"/>
                <a:ea typeface="微軟正黑體" panose="020B0604030504040204" pitchFamily="34" charset="-120"/>
                <a:cs typeface="Calibri" panose="020F0502020204030204" pitchFamily="34" charset="0"/>
              </a:rPr>
              <a:t> </a:t>
            </a:r>
            <a:r>
              <a:rPr lang="en-US" altLang="zh-TW" sz="2400" b="1" dirty="0">
                <a:latin typeface="Calibri" panose="020F0502020204030204" pitchFamily="34" charset="0"/>
                <a:ea typeface="微軟正黑體" panose="020B0604030504040204" pitchFamily="34" charset="-120"/>
                <a:cs typeface="Calibri" panose="020F0502020204030204" pitchFamily="34" charset="0"/>
              </a:rPr>
              <a:t>The</a:t>
            </a:r>
            <a:r>
              <a:rPr lang="en-US" altLang="zh-CN" sz="2400" b="1" dirty="0">
                <a:latin typeface="Calibri" panose="020F0502020204030204" pitchFamily="34" charset="0"/>
                <a:ea typeface="微軟正黑體" panose="020B0604030504040204" pitchFamily="34" charset="-120"/>
                <a:cs typeface="Calibri" panose="020F0502020204030204" pitchFamily="34" charset="0"/>
              </a:rPr>
              <a:t> Rapid Multi-year Growth from The GCS Trend</a:t>
            </a:r>
          </a:p>
        </p:txBody>
      </p:sp>
      <p:sp>
        <p:nvSpPr>
          <p:cNvPr id="8" name="Slide Number Placeholder 3">
            <a:extLst>
              <a:ext uri="{FF2B5EF4-FFF2-40B4-BE49-F238E27FC236}">
                <a16:creationId xmlns:a16="http://schemas.microsoft.com/office/drawing/2014/main" xmlns=""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13</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9" name="文字方塊 2">
            <a:extLst>
              <a:ext uri="{FF2B5EF4-FFF2-40B4-BE49-F238E27FC236}">
                <a16:creationId xmlns:a16="http://schemas.microsoft.com/office/drawing/2014/main" xmlns="" id="{9D220F18-919C-AF45-8567-0BB17080612D}"/>
              </a:ext>
            </a:extLst>
          </p:cNvPr>
          <p:cNvSpPr txBox="1"/>
          <p:nvPr/>
        </p:nvSpPr>
        <p:spPr>
          <a:xfrm>
            <a:off x="45478" y="1485220"/>
            <a:ext cx="7649284" cy="4706843"/>
          </a:xfrm>
          <a:prstGeom prst="rect">
            <a:avLst/>
          </a:prstGeom>
          <a:noFill/>
        </p:spPr>
        <p:txBody>
          <a:bodyPr wrap="square" rtlCol="0">
            <a:noAutofit/>
          </a:bodyPr>
          <a:lstStyle/>
          <a:p>
            <a:pPr algn="just">
              <a:lnSpc>
                <a:spcPct val="150000"/>
              </a:lnSpc>
              <a:spcAft>
                <a:spcPts val="600"/>
              </a:spcAft>
            </a:pPr>
            <a:r>
              <a:rPr lang="en-US" altLang="zh-CN" sz="2000" b="1" dirty="0">
                <a:latin typeface="Microsoft JhengHei" panose="020B0604030504040204" pitchFamily="34" charset="-120"/>
                <a:ea typeface="Microsoft JhengHei" panose="020B0604030504040204" pitchFamily="34" charset="-120"/>
                <a:cs typeface="Calibri" panose="020F0502020204030204" pitchFamily="34" charset="0"/>
              </a:rPr>
              <a:t>    </a:t>
            </a:r>
            <a:r>
              <a:rPr lang="en-US" altLang="zh-CN" sz="2000" b="1" dirty="0">
                <a:latin typeface="Calibri" panose="020F0502020204030204" pitchFamily="34" charset="0"/>
                <a:ea typeface="Microsoft JhengHei" panose="020B0604030504040204" pitchFamily="34" charset="-120"/>
                <a:cs typeface="Calibri" panose="020F0502020204030204" pitchFamily="34" charset="0"/>
              </a:rPr>
              <a:t>Key Concept: GCS Mobility</a:t>
            </a:r>
          </a:p>
          <a:p>
            <a:pPr marL="285750" indent="-285750" algn="just">
              <a:lnSpc>
                <a:spcPts val="2340"/>
              </a:lnSpc>
              <a:spcAft>
                <a:spcPts val="600"/>
              </a:spcAft>
              <a:buFont typeface="Wingdings" pitchFamily="2" charset="2"/>
              <a:buChar char="§"/>
            </a:pPr>
            <a:r>
              <a:rPr lang="en-US" altLang="zh-TW" sz="1700" dirty="0">
                <a:latin typeface="Calibri" panose="020F0502020204030204" pitchFamily="34" charset="0"/>
                <a:ea typeface="Microsoft JhengHei" panose="020B0604030504040204" pitchFamily="34" charset="-120"/>
                <a:cs typeface="Calibri" panose="020F0502020204030204" pitchFamily="34" charset="0"/>
              </a:rPr>
              <a:t>GCS solution with the diverse applications such as defense &amp; security, industrial automation, agriculture, search &amp; rescue operations, environmental monitoring, mapping &amp; surveying, and transportation &amp; logistics. GCS market size with growth of 12.4% per annum.</a:t>
            </a:r>
          </a:p>
          <a:p>
            <a:pPr marL="285750" indent="-285750" algn="just">
              <a:lnSpc>
                <a:spcPts val="2540"/>
              </a:lnSpc>
              <a:spcAft>
                <a:spcPts val="600"/>
              </a:spcAft>
              <a:buFontTx/>
              <a:buChar char="-"/>
            </a:pPr>
            <a:endParaRPr lang="en-US" altLang="zh-TW" sz="1600" dirty="0">
              <a:latin typeface="Calibri" panose="020F0502020204030204" pitchFamily="34" charset="0"/>
              <a:ea typeface="Microsoft JhengHei" panose="020B0604030504040204" pitchFamily="34" charset="-120"/>
              <a:cs typeface="Calibri" panose="020F0502020204030204" pitchFamily="34" charset="0"/>
            </a:endParaRPr>
          </a:p>
          <a:p>
            <a:pPr algn="just">
              <a:lnSpc>
                <a:spcPct val="150000"/>
              </a:lnSpc>
              <a:spcAft>
                <a:spcPts val="600"/>
              </a:spcAft>
            </a:pPr>
            <a:r>
              <a:rPr lang="en-US" altLang="zh-TW" sz="2000" b="1" dirty="0">
                <a:latin typeface="Calibri" panose="020F0502020204030204" pitchFamily="34" charset="0"/>
                <a:ea typeface="Microsoft JhengHei" panose="020B0604030504040204" pitchFamily="34" charset="-120"/>
                <a:cs typeface="Calibri" panose="020F0502020204030204" pitchFamily="34" charset="0"/>
              </a:rPr>
              <a:t>     Rugged Tablet is the Biggest Beneficiary under Enterprise Mobility</a:t>
            </a:r>
            <a:endParaRPr lang="en-US" altLang="zh-TW" sz="2000" b="1" dirty="0">
              <a:latin typeface="Microsoft JhengHei" panose="020B0604030504040204" pitchFamily="34" charset="-120"/>
              <a:ea typeface="Microsoft JhengHei" panose="020B0604030504040204" pitchFamily="34" charset="-120"/>
              <a:cs typeface="Calibri" panose="020F0502020204030204" pitchFamily="34" charset="0"/>
            </a:endParaRPr>
          </a:p>
          <a:p>
            <a:pPr marL="285750" indent="-285750" algn="just">
              <a:lnSpc>
                <a:spcPts val="2340"/>
              </a:lnSpc>
              <a:spcAft>
                <a:spcPts val="600"/>
              </a:spcAft>
              <a:buFont typeface="Wingdings" pitchFamily="2" charset="2"/>
              <a:buChar char="§"/>
            </a:pPr>
            <a:r>
              <a:rPr lang="en-US" altLang="zh-CN" sz="1700" dirty="0">
                <a:latin typeface="Calibri" panose="020F0502020204030204" pitchFamily="34" charset="0"/>
                <a:ea typeface="Microsoft JhengHei" panose="020B0604030504040204" pitchFamily="34" charset="-120"/>
                <a:cs typeface="Calibri" panose="020F0502020204030204" pitchFamily="34" charset="0"/>
              </a:rPr>
              <a:t>Global ground control station(GCS) market size with growth of 12.4% annually. </a:t>
            </a:r>
          </a:p>
          <a:p>
            <a:pPr marL="285750" indent="-285750" algn="just">
              <a:lnSpc>
                <a:spcPts val="2340"/>
              </a:lnSpc>
              <a:spcAft>
                <a:spcPts val="600"/>
              </a:spcAft>
              <a:buFont typeface="Wingdings" pitchFamily="2" charset="2"/>
              <a:buChar char="§"/>
            </a:pPr>
            <a:r>
              <a:rPr lang="en-US" altLang="zh-CN" sz="1700" dirty="0">
                <a:latin typeface="Calibri" panose="020F0502020204030204" pitchFamily="34" charset="0"/>
                <a:ea typeface="Microsoft JhengHei" panose="020B0604030504040204" pitchFamily="34" charset="-120"/>
                <a:cs typeface="Calibri" panose="020F0502020204030204" pitchFamily="34" charset="0"/>
              </a:rPr>
              <a:t>Within the industrial space, the Enterprise Mobility transformation is causing a demand shift towards rugged tablet, rugged NB, and Computer with joystick design from stationary products such as rugged display and Embedded PC.</a:t>
            </a:r>
          </a:p>
          <a:p>
            <a:pPr marL="285750" indent="-285750" algn="just">
              <a:lnSpc>
                <a:spcPts val="2340"/>
              </a:lnSpc>
              <a:spcAft>
                <a:spcPts val="600"/>
              </a:spcAft>
              <a:buFont typeface="Wingdings" pitchFamily="2" charset="2"/>
              <a:buChar char="§"/>
            </a:pPr>
            <a:r>
              <a:rPr lang="en-US" altLang="zh-CN" sz="1700" dirty="0">
                <a:latin typeface="Calibri" panose="020F0502020204030204" pitchFamily="34" charset="0"/>
                <a:ea typeface="Microsoft JhengHei" panose="020B0604030504040204" pitchFamily="34" charset="-120"/>
                <a:cs typeface="Calibri" panose="020F0502020204030204" pitchFamily="34" charset="0"/>
              </a:rPr>
              <a:t>Winmate expects double-digit YoY growth within the rugged tablet segment and its market size could double in 5 years.</a:t>
            </a:r>
          </a:p>
        </p:txBody>
      </p:sp>
      <p:sp>
        <p:nvSpPr>
          <p:cNvPr id="19" name="矩形 16">
            <a:extLst>
              <a:ext uri="{FF2B5EF4-FFF2-40B4-BE49-F238E27FC236}">
                <a16:creationId xmlns:a16="http://schemas.microsoft.com/office/drawing/2014/main" xmlns="" id="{A731E675-039B-2E40-B999-E3AC7BEAFB70}"/>
              </a:ext>
            </a:extLst>
          </p:cNvPr>
          <p:cNvSpPr/>
          <p:nvPr/>
        </p:nvSpPr>
        <p:spPr>
          <a:xfrm>
            <a:off x="0" y="1566715"/>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0" name="矩形 16">
            <a:extLst>
              <a:ext uri="{FF2B5EF4-FFF2-40B4-BE49-F238E27FC236}">
                <a16:creationId xmlns:a16="http://schemas.microsoft.com/office/drawing/2014/main" xmlns="" id="{99CF55BC-BA8B-F74E-A148-179676392D13}"/>
              </a:ext>
            </a:extLst>
          </p:cNvPr>
          <p:cNvSpPr/>
          <p:nvPr/>
        </p:nvSpPr>
        <p:spPr>
          <a:xfrm>
            <a:off x="0" y="3740715"/>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4" name="圖片 3">
            <a:extLst>
              <a:ext uri="{FF2B5EF4-FFF2-40B4-BE49-F238E27FC236}">
                <a16:creationId xmlns:a16="http://schemas.microsoft.com/office/drawing/2014/main" xmlns="" id="{08D6FAAD-4827-C19A-ED87-A1FAC24EC5C2}"/>
              </a:ext>
            </a:extLst>
          </p:cNvPr>
          <p:cNvPicPr>
            <a:picLocks noChangeAspect="1"/>
          </p:cNvPicPr>
          <p:nvPr/>
        </p:nvPicPr>
        <p:blipFill>
          <a:blip r:embed="rId3"/>
          <a:stretch>
            <a:fillRect/>
          </a:stretch>
        </p:blipFill>
        <p:spPr>
          <a:xfrm>
            <a:off x="7760270" y="2924520"/>
            <a:ext cx="3894018" cy="3656094"/>
          </a:xfrm>
          <a:prstGeom prst="rect">
            <a:avLst/>
          </a:prstGeom>
        </p:spPr>
      </p:pic>
    </p:spTree>
    <p:extLst>
      <p:ext uri="{BB962C8B-B14F-4D97-AF65-F5344CB8AC3E}">
        <p14:creationId xmlns:p14="http://schemas.microsoft.com/office/powerpoint/2010/main" val="3972679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xmlns=""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8" name="Slide Number Placeholder 3">
            <a:extLst>
              <a:ext uri="{FF2B5EF4-FFF2-40B4-BE49-F238E27FC236}">
                <a16:creationId xmlns:a16="http://schemas.microsoft.com/office/drawing/2014/main" xmlns=""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14</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6" name="標題 1">
            <a:extLst>
              <a:ext uri="{FF2B5EF4-FFF2-40B4-BE49-F238E27FC236}">
                <a16:creationId xmlns:a16="http://schemas.microsoft.com/office/drawing/2014/main" xmlns="" id="{3F116560-BD44-4A84-87F6-27C21DA745A9}"/>
              </a:ext>
            </a:extLst>
          </p:cNvPr>
          <p:cNvSpPr txBox="1">
            <a:spLocks/>
          </p:cNvSpPr>
          <p:nvPr/>
        </p:nvSpPr>
        <p:spPr>
          <a:xfrm>
            <a:off x="272970" y="302244"/>
            <a:ext cx="12192000" cy="6167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spcAft>
                <a:spcPts val="600"/>
              </a:spcAft>
            </a:pPr>
            <a:r>
              <a:rPr lang="en-US" altLang="zh-TW" sz="2850" b="1" dirty="0">
                <a:latin typeface="Calibri" panose="020F0502020204030204" pitchFamily="34" charset="0"/>
                <a:ea typeface="微軟正黑體" panose="020B0604030504040204" pitchFamily="34" charset="-120"/>
                <a:cs typeface="Calibri" panose="020F0502020204030204" pitchFamily="34" charset="0"/>
              </a:rPr>
              <a:t>Rugged Mobile Computers(Tablet/Laptop/PDA): Focus on 3 Verticals </a:t>
            </a:r>
          </a:p>
          <a:p>
            <a:pPr algn="just">
              <a:lnSpc>
                <a:spcPct val="100000"/>
              </a:lnSpc>
              <a:spcAft>
                <a:spcPts val="600"/>
              </a:spcAft>
            </a:pPr>
            <a:r>
              <a:rPr lang="en-US" altLang="zh-TW" sz="2400" b="1" dirty="0">
                <a:latin typeface="Calibri" panose="020F0502020204030204" pitchFamily="34" charset="0"/>
                <a:ea typeface="微軟正黑體" panose="020B0604030504040204" pitchFamily="34" charset="-120"/>
                <a:cs typeface="Calibri" panose="020F0502020204030204" pitchFamily="34" charset="0"/>
              </a:rPr>
              <a:t>(2024 Target Revenue Mix)</a:t>
            </a:r>
            <a:endParaRPr lang="en-US" altLang="zh-TW" sz="3200" b="1" dirty="0">
              <a:solidFill>
                <a:srgbClr val="921F1B"/>
              </a:solidFill>
              <a:latin typeface="微軟正黑體" panose="020B0604030504040204" pitchFamily="34" charset="-120"/>
              <a:ea typeface="微軟正黑體" panose="020B0604030504040204" pitchFamily="34" charset="-120"/>
            </a:endParaRPr>
          </a:p>
        </p:txBody>
      </p:sp>
      <p:grpSp>
        <p:nvGrpSpPr>
          <p:cNvPr id="3" name="群組 2">
            <a:extLst>
              <a:ext uri="{FF2B5EF4-FFF2-40B4-BE49-F238E27FC236}">
                <a16:creationId xmlns:a16="http://schemas.microsoft.com/office/drawing/2014/main" xmlns="" id="{8771EE5F-08C4-44B5-9300-8252205A26D4}"/>
              </a:ext>
            </a:extLst>
          </p:cNvPr>
          <p:cNvGrpSpPr/>
          <p:nvPr/>
        </p:nvGrpSpPr>
        <p:grpSpPr>
          <a:xfrm>
            <a:off x="2970367" y="1190015"/>
            <a:ext cx="5400000" cy="5220000"/>
            <a:chOff x="2481532" y="1190015"/>
            <a:chExt cx="5400000" cy="5220000"/>
          </a:xfrm>
        </p:grpSpPr>
        <p:graphicFrame>
          <p:nvGraphicFramePr>
            <p:cNvPr id="5" name="圖表 4">
              <a:extLst>
                <a:ext uri="{FF2B5EF4-FFF2-40B4-BE49-F238E27FC236}">
                  <a16:creationId xmlns:a16="http://schemas.microsoft.com/office/drawing/2014/main" xmlns="" id="{DF9E5C6B-FCAB-4456-BADF-4C75CED3F97D}"/>
                </a:ext>
              </a:extLst>
            </p:cNvPr>
            <p:cNvGraphicFramePr>
              <a:graphicFrameLocks/>
            </p:cNvGraphicFramePr>
            <p:nvPr>
              <p:extLst>
                <p:ext uri="{D42A27DB-BD31-4B8C-83A1-F6EECF244321}">
                  <p14:modId xmlns:p14="http://schemas.microsoft.com/office/powerpoint/2010/main" val="1187325879"/>
                </p:ext>
              </p:extLst>
            </p:nvPr>
          </p:nvGraphicFramePr>
          <p:xfrm>
            <a:off x="2481532" y="1190015"/>
            <a:ext cx="5400000" cy="5220000"/>
          </p:xfrm>
          <a:graphic>
            <a:graphicData uri="http://schemas.openxmlformats.org/drawingml/2006/chart">
              <c:chart xmlns:c="http://schemas.openxmlformats.org/drawingml/2006/chart" xmlns:r="http://schemas.openxmlformats.org/officeDocument/2006/relationships" r:id="rId3"/>
            </a:graphicData>
          </a:graphic>
        </p:graphicFrame>
        <p:sp>
          <p:nvSpPr>
            <p:cNvPr id="2" name="拱形 1">
              <a:extLst>
                <a:ext uri="{FF2B5EF4-FFF2-40B4-BE49-F238E27FC236}">
                  <a16:creationId xmlns:a16="http://schemas.microsoft.com/office/drawing/2014/main" xmlns="" id="{35E9C043-3F82-41CD-A94D-AC4C2E435EA7}"/>
                </a:ext>
              </a:extLst>
            </p:cNvPr>
            <p:cNvSpPr/>
            <p:nvPr/>
          </p:nvSpPr>
          <p:spPr>
            <a:xfrm>
              <a:off x="2571532" y="1190015"/>
              <a:ext cx="5220000" cy="5220000"/>
            </a:xfrm>
            <a:prstGeom prst="blockArc">
              <a:avLst>
                <a:gd name="adj1" fmla="val 16222728"/>
                <a:gd name="adj2" fmla="val 1273276"/>
                <a:gd name="adj3" fmla="val 3064"/>
              </a:avLst>
            </a:prstGeom>
            <a:solidFill>
              <a:srgbClr val="921F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tx1"/>
                </a:solidFill>
              </a:endParaRPr>
            </a:p>
          </p:txBody>
        </p:sp>
        <p:sp>
          <p:nvSpPr>
            <p:cNvPr id="9" name="拱形 8">
              <a:extLst>
                <a:ext uri="{FF2B5EF4-FFF2-40B4-BE49-F238E27FC236}">
                  <a16:creationId xmlns:a16="http://schemas.microsoft.com/office/drawing/2014/main" xmlns="" id="{C01EDA2A-346B-4BC1-A7F4-B0C2878E2B2A}"/>
                </a:ext>
              </a:extLst>
            </p:cNvPr>
            <p:cNvSpPr/>
            <p:nvPr/>
          </p:nvSpPr>
          <p:spPr>
            <a:xfrm>
              <a:off x="2571532" y="1190015"/>
              <a:ext cx="5220000" cy="5220000"/>
            </a:xfrm>
            <a:prstGeom prst="blockArc">
              <a:avLst>
                <a:gd name="adj1" fmla="val 1296493"/>
                <a:gd name="adj2" fmla="val 6688404"/>
                <a:gd name="adj3" fmla="val 3092"/>
              </a:avLst>
            </a:prstGeom>
            <a:solidFill>
              <a:srgbClr val="E0C3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tx1"/>
                </a:solidFill>
              </a:endParaRPr>
            </a:p>
          </p:txBody>
        </p:sp>
        <p:sp>
          <p:nvSpPr>
            <p:cNvPr id="10" name="拱形 9">
              <a:extLst>
                <a:ext uri="{FF2B5EF4-FFF2-40B4-BE49-F238E27FC236}">
                  <a16:creationId xmlns:a16="http://schemas.microsoft.com/office/drawing/2014/main" xmlns="" id="{7D1E5B3F-7F9C-4C1D-856F-1A0C4946036E}"/>
                </a:ext>
              </a:extLst>
            </p:cNvPr>
            <p:cNvSpPr/>
            <p:nvPr/>
          </p:nvSpPr>
          <p:spPr>
            <a:xfrm>
              <a:off x="2571532" y="1190015"/>
              <a:ext cx="5220000" cy="5220000"/>
            </a:xfrm>
            <a:prstGeom prst="blockArc">
              <a:avLst>
                <a:gd name="adj1" fmla="val 6716012"/>
                <a:gd name="adj2" fmla="val 8201065"/>
                <a:gd name="adj3" fmla="val 3232"/>
              </a:avLst>
            </a:prstGeom>
            <a:solidFill>
              <a:srgbClr val="A1B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tx1"/>
                </a:solidFill>
              </a:endParaRPr>
            </a:p>
          </p:txBody>
        </p:sp>
      </p:grpSp>
      <p:grpSp>
        <p:nvGrpSpPr>
          <p:cNvPr id="35" name="群組 34">
            <a:extLst>
              <a:ext uri="{FF2B5EF4-FFF2-40B4-BE49-F238E27FC236}">
                <a16:creationId xmlns:a16="http://schemas.microsoft.com/office/drawing/2014/main" xmlns="" id="{347969F0-7FEF-439E-A89B-8F06EFC1C5CF}"/>
              </a:ext>
            </a:extLst>
          </p:cNvPr>
          <p:cNvGrpSpPr/>
          <p:nvPr/>
        </p:nvGrpSpPr>
        <p:grpSpPr>
          <a:xfrm>
            <a:off x="574248" y="5549102"/>
            <a:ext cx="3360838" cy="707886"/>
            <a:chOff x="464979" y="5572106"/>
            <a:chExt cx="3360838" cy="707886"/>
          </a:xfrm>
        </p:grpSpPr>
        <p:sp>
          <p:nvSpPr>
            <p:cNvPr id="16" name="TextBox 30">
              <a:extLst>
                <a:ext uri="{FF2B5EF4-FFF2-40B4-BE49-F238E27FC236}">
                  <a16:creationId xmlns:a16="http://schemas.microsoft.com/office/drawing/2014/main" xmlns="" id="{E851DF70-4128-4670-BE70-4F91D82D5BD3}"/>
                </a:ext>
              </a:extLst>
            </p:cNvPr>
            <p:cNvSpPr txBox="1"/>
            <p:nvPr/>
          </p:nvSpPr>
          <p:spPr>
            <a:xfrm>
              <a:off x="1124419" y="5578263"/>
              <a:ext cx="2556000" cy="646331"/>
            </a:xfrm>
            <a:prstGeom prst="rect">
              <a:avLst/>
            </a:prstGeom>
            <a:noFill/>
          </p:spPr>
          <p:txBody>
            <a:bodyPr wrap="square" rtlCol="0">
              <a:spAutoFit/>
            </a:bodyPr>
            <a:lstStyle/>
            <a:p>
              <a:pPr algn="ctr"/>
              <a:r>
                <a:rPr lang="en-US" b="1" dirty="0"/>
                <a:t>Healthcare </a:t>
              </a:r>
            </a:p>
            <a:p>
              <a:pPr algn="ctr"/>
              <a:r>
                <a:rPr lang="en-US" b="1" dirty="0"/>
                <a:t>Applications</a:t>
              </a:r>
            </a:p>
          </p:txBody>
        </p:sp>
        <p:sp>
          <p:nvSpPr>
            <p:cNvPr id="21" name="TextBox 45">
              <a:extLst>
                <a:ext uri="{FF2B5EF4-FFF2-40B4-BE49-F238E27FC236}">
                  <a16:creationId xmlns:a16="http://schemas.microsoft.com/office/drawing/2014/main" xmlns="" id="{ECAE7811-7A66-41F0-B3F3-FBCFA4529D3F}"/>
                </a:ext>
              </a:extLst>
            </p:cNvPr>
            <p:cNvSpPr txBox="1"/>
            <p:nvPr/>
          </p:nvSpPr>
          <p:spPr>
            <a:xfrm>
              <a:off x="464979" y="5572106"/>
              <a:ext cx="1163411" cy="707886"/>
            </a:xfrm>
            <a:prstGeom prst="rect">
              <a:avLst/>
            </a:prstGeom>
            <a:noFill/>
          </p:spPr>
          <p:txBody>
            <a:bodyPr wrap="square" rtlCol="0">
              <a:spAutoFit/>
            </a:bodyPr>
            <a:lstStyle/>
            <a:p>
              <a:pPr algn="ctr"/>
              <a:r>
                <a:rPr lang="en-US" sz="4000" b="1" dirty="0">
                  <a:solidFill>
                    <a:srgbClr val="A1B9BD"/>
                  </a:solidFill>
                </a:rPr>
                <a:t>12%</a:t>
              </a:r>
            </a:p>
          </p:txBody>
        </p:sp>
        <p:cxnSp>
          <p:nvCxnSpPr>
            <p:cNvPr id="22" name="直線接點 61">
              <a:extLst>
                <a:ext uri="{FF2B5EF4-FFF2-40B4-BE49-F238E27FC236}">
                  <a16:creationId xmlns:a16="http://schemas.microsoft.com/office/drawing/2014/main" xmlns="" id="{4E5E262F-BE54-4AE1-9B5B-418CF82B4546}"/>
                </a:ext>
              </a:extLst>
            </p:cNvPr>
            <p:cNvCxnSpPr>
              <a:cxnSpLocks/>
            </p:cNvCxnSpPr>
            <p:nvPr/>
          </p:nvCxnSpPr>
          <p:spPr>
            <a:xfrm>
              <a:off x="585817" y="6228000"/>
              <a:ext cx="3240000" cy="25582"/>
            </a:xfrm>
            <a:prstGeom prst="line">
              <a:avLst/>
            </a:prstGeom>
            <a:ln w="38100">
              <a:solidFill>
                <a:srgbClr val="A1B9BD"/>
              </a:solidFill>
            </a:ln>
          </p:spPr>
          <p:style>
            <a:lnRef idx="1">
              <a:schemeClr val="accent1"/>
            </a:lnRef>
            <a:fillRef idx="0">
              <a:schemeClr val="accent1"/>
            </a:fillRef>
            <a:effectRef idx="0">
              <a:schemeClr val="accent1"/>
            </a:effectRef>
            <a:fontRef idx="minor">
              <a:schemeClr val="tx1"/>
            </a:fontRef>
          </p:style>
        </p:cxnSp>
      </p:grpSp>
      <p:grpSp>
        <p:nvGrpSpPr>
          <p:cNvPr id="34" name="群組 33">
            <a:extLst>
              <a:ext uri="{FF2B5EF4-FFF2-40B4-BE49-F238E27FC236}">
                <a16:creationId xmlns:a16="http://schemas.microsoft.com/office/drawing/2014/main" xmlns="" id="{98CCDFE0-A844-42BF-9252-1C1FCF5283E1}"/>
              </a:ext>
            </a:extLst>
          </p:cNvPr>
          <p:cNvGrpSpPr/>
          <p:nvPr/>
        </p:nvGrpSpPr>
        <p:grpSpPr>
          <a:xfrm>
            <a:off x="915845" y="1828185"/>
            <a:ext cx="2580709" cy="707886"/>
            <a:chOff x="427010" y="1828185"/>
            <a:chExt cx="2580709" cy="707886"/>
          </a:xfrm>
        </p:grpSpPr>
        <p:cxnSp>
          <p:nvCxnSpPr>
            <p:cNvPr id="24" name="直線接點 61">
              <a:extLst>
                <a:ext uri="{FF2B5EF4-FFF2-40B4-BE49-F238E27FC236}">
                  <a16:creationId xmlns:a16="http://schemas.microsoft.com/office/drawing/2014/main" xmlns="" id="{42E06A5D-849A-48EA-8226-C549B1D3F597}"/>
                </a:ext>
              </a:extLst>
            </p:cNvPr>
            <p:cNvCxnSpPr>
              <a:cxnSpLocks/>
            </p:cNvCxnSpPr>
            <p:nvPr/>
          </p:nvCxnSpPr>
          <p:spPr>
            <a:xfrm>
              <a:off x="451498" y="2522899"/>
              <a:ext cx="2268000"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5" name="TextBox 54">
              <a:extLst>
                <a:ext uri="{FF2B5EF4-FFF2-40B4-BE49-F238E27FC236}">
                  <a16:creationId xmlns:a16="http://schemas.microsoft.com/office/drawing/2014/main" xmlns="" id="{D9868A3C-360E-49B5-A3E0-A5F129F17E54}"/>
                </a:ext>
              </a:extLst>
            </p:cNvPr>
            <p:cNvSpPr txBox="1"/>
            <p:nvPr/>
          </p:nvSpPr>
          <p:spPr>
            <a:xfrm>
              <a:off x="1027719" y="1860124"/>
              <a:ext cx="1980000" cy="648000"/>
            </a:xfrm>
            <a:prstGeom prst="rect">
              <a:avLst/>
            </a:prstGeom>
            <a:noFill/>
          </p:spPr>
          <p:txBody>
            <a:bodyPr wrap="square" rtlCol="0" anchor="ctr">
              <a:spAutoFit/>
            </a:bodyPr>
            <a:lstStyle/>
            <a:p>
              <a:pPr algn="ctr"/>
              <a:r>
                <a:rPr lang="en-US" b="1" dirty="0"/>
                <a:t>Other</a:t>
              </a:r>
            </a:p>
          </p:txBody>
        </p:sp>
        <p:sp>
          <p:nvSpPr>
            <p:cNvPr id="30" name="TextBox 53">
              <a:extLst>
                <a:ext uri="{FF2B5EF4-FFF2-40B4-BE49-F238E27FC236}">
                  <a16:creationId xmlns:a16="http://schemas.microsoft.com/office/drawing/2014/main" xmlns="" id="{B15817A8-301E-4C15-95E5-2BB3366409F8}"/>
                </a:ext>
              </a:extLst>
            </p:cNvPr>
            <p:cNvSpPr txBox="1"/>
            <p:nvPr/>
          </p:nvSpPr>
          <p:spPr>
            <a:xfrm>
              <a:off x="427010" y="1828185"/>
              <a:ext cx="1153521" cy="707886"/>
            </a:xfrm>
            <a:prstGeom prst="rect">
              <a:avLst/>
            </a:prstGeom>
            <a:noFill/>
          </p:spPr>
          <p:txBody>
            <a:bodyPr wrap="square" rtlCol="0">
              <a:spAutoFit/>
            </a:bodyPr>
            <a:lstStyle/>
            <a:p>
              <a:pPr algn="ctr"/>
              <a:r>
                <a:rPr lang="en-US" sz="4000" b="1" dirty="0">
                  <a:solidFill>
                    <a:schemeClr val="bg1">
                      <a:lumMod val="65000"/>
                    </a:schemeClr>
                  </a:solidFill>
                </a:rPr>
                <a:t>42%</a:t>
              </a:r>
            </a:p>
          </p:txBody>
        </p:sp>
      </p:grpSp>
      <p:grpSp>
        <p:nvGrpSpPr>
          <p:cNvPr id="4" name="群組 3">
            <a:extLst>
              <a:ext uri="{FF2B5EF4-FFF2-40B4-BE49-F238E27FC236}">
                <a16:creationId xmlns:a16="http://schemas.microsoft.com/office/drawing/2014/main" xmlns="" id="{B03EB43E-D35F-4B82-9371-F69524494974}"/>
              </a:ext>
            </a:extLst>
          </p:cNvPr>
          <p:cNvGrpSpPr/>
          <p:nvPr/>
        </p:nvGrpSpPr>
        <p:grpSpPr>
          <a:xfrm>
            <a:off x="8280368" y="1936058"/>
            <a:ext cx="3684047" cy="707886"/>
            <a:chOff x="7791533" y="1936058"/>
            <a:chExt cx="3684047" cy="707886"/>
          </a:xfrm>
        </p:grpSpPr>
        <p:sp>
          <p:nvSpPr>
            <p:cNvPr id="17" name="TextBox 36">
              <a:extLst>
                <a:ext uri="{FF2B5EF4-FFF2-40B4-BE49-F238E27FC236}">
                  <a16:creationId xmlns:a16="http://schemas.microsoft.com/office/drawing/2014/main" xmlns="" id="{E1BBFD4E-7047-472F-BB43-F8D58423F477}"/>
                </a:ext>
              </a:extLst>
            </p:cNvPr>
            <p:cNvSpPr txBox="1"/>
            <p:nvPr/>
          </p:nvSpPr>
          <p:spPr>
            <a:xfrm>
              <a:off x="7791533" y="1936058"/>
              <a:ext cx="1229014" cy="707886"/>
            </a:xfrm>
            <a:prstGeom prst="rect">
              <a:avLst/>
            </a:prstGeom>
            <a:noFill/>
          </p:spPr>
          <p:txBody>
            <a:bodyPr wrap="square" rtlCol="0">
              <a:spAutoFit/>
            </a:bodyPr>
            <a:lstStyle/>
            <a:p>
              <a:pPr algn="ctr"/>
              <a:r>
                <a:rPr lang="en-US" sz="4000" b="1" dirty="0">
                  <a:solidFill>
                    <a:srgbClr val="921F1B"/>
                  </a:solidFill>
                </a:rPr>
                <a:t>23%</a:t>
              </a:r>
            </a:p>
          </p:txBody>
        </p:sp>
        <p:cxnSp>
          <p:nvCxnSpPr>
            <p:cNvPr id="19" name="直線接點 61">
              <a:extLst>
                <a:ext uri="{FF2B5EF4-FFF2-40B4-BE49-F238E27FC236}">
                  <a16:creationId xmlns:a16="http://schemas.microsoft.com/office/drawing/2014/main" xmlns="" id="{DE660A26-8761-455E-AF00-12E49F41FCD3}"/>
                </a:ext>
              </a:extLst>
            </p:cNvPr>
            <p:cNvCxnSpPr>
              <a:cxnSpLocks/>
            </p:cNvCxnSpPr>
            <p:nvPr/>
          </p:nvCxnSpPr>
          <p:spPr>
            <a:xfrm>
              <a:off x="7971212" y="2609170"/>
              <a:ext cx="3142375" cy="0"/>
            </a:xfrm>
            <a:prstGeom prst="line">
              <a:avLst/>
            </a:prstGeom>
            <a:ln w="38100">
              <a:solidFill>
                <a:srgbClr val="921F1B"/>
              </a:solidFill>
            </a:ln>
          </p:spPr>
          <p:style>
            <a:lnRef idx="1">
              <a:schemeClr val="accent1"/>
            </a:lnRef>
            <a:fillRef idx="0">
              <a:schemeClr val="accent1"/>
            </a:fillRef>
            <a:effectRef idx="0">
              <a:schemeClr val="accent1"/>
            </a:effectRef>
            <a:fontRef idx="minor">
              <a:schemeClr val="tx1"/>
            </a:fontRef>
          </p:style>
        </p:cxnSp>
        <p:sp>
          <p:nvSpPr>
            <p:cNvPr id="31" name="TextBox 58">
              <a:extLst>
                <a:ext uri="{FF2B5EF4-FFF2-40B4-BE49-F238E27FC236}">
                  <a16:creationId xmlns:a16="http://schemas.microsoft.com/office/drawing/2014/main" xmlns="" id="{E6C3B88F-FB15-48CB-8E67-028C911BAC84}"/>
                </a:ext>
              </a:extLst>
            </p:cNvPr>
            <p:cNvSpPr txBox="1"/>
            <p:nvPr/>
          </p:nvSpPr>
          <p:spPr>
            <a:xfrm>
              <a:off x="8560117" y="1949940"/>
              <a:ext cx="2915463" cy="646331"/>
            </a:xfrm>
            <a:prstGeom prst="rect">
              <a:avLst/>
            </a:prstGeom>
            <a:noFill/>
          </p:spPr>
          <p:txBody>
            <a:bodyPr wrap="square" rtlCol="0">
              <a:spAutoFit/>
            </a:bodyPr>
            <a:lstStyle/>
            <a:p>
              <a:pPr algn="ctr"/>
              <a:r>
                <a:rPr lang="en-US" b="1" dirty="0"/>
                <a:t>Vehicle automatics </a:t>
              </a:r>
            </a:p>
            <a:p>
              <a:pPr algn="ctr"/>
              <a:r>
                <a:rPr lang="en-US" b="1" dirty="0"/>
                <a:t>Electrics</a:t>
              </a:r>
            </a:p>
          </p:txBody>
        </p:sp>
      </p:grpSp>
      <p:grpSp>
        <p:nvGrpSpPr>
          <p:cNvPr id="33" name="群組 32">
            <a:extLst>
              <a:ext uri="{FF2B5EF4-FFF2-40B4-BE49-F238E27FC236}">
                <a16:creationId xmlns:a16="http://schemas.microsoft.com/office/drawing/2014/main" xmlns="" id="{3C1A7B0A-4D09-4911-BD9E-D6E3DD35EB5E}"/>
              </a:ext>
            </a:extLst>
          </p:cNvPr>
          <p:cNvGrpSpPr/>
          <p:nvPr/>
        </p:nvGrpSpPr>
        <p:grpSpPr>
          <a:xfrm>
            <a:off x="8045729" y="5464949"/>
            <a:ext cx="3636000" cy="707886"/>
            <a:chOff x="7556894" y="5464949"/>
            <a:chExt cx="3636000" cy="707886"/>
          </a:xfrm>
        </p:grpSpPr>
        <p:cxnSp>
          <p:nvCxnSpPr>
            <p:cNvPr id="20" name="直線接點 61">
              <a:extLst>
                <a:ext uri="{FF2B5EF4-FFF2-40B4-BE49-F238E27FC236}">
                  <a16:creationId xmlns:a16="http://schemas.microsoft.com/office/drawing/2014/main" xmlns="" id="{2D72CF3D-CBFC-4984-A664-3641A2E28936}"/>
                </a:ext>
              </a:extLst>
            </p:cNvPr>
            <p:cNvCxnSpPr>
              <a:cxnSpLocks/>
            </p:cNvCxnSpPr>
            <p:nvPr/>
          </p:nvCxnSpPr>
          <p:spPr>
            <a:xfrm>
              <a:off x="7556894" y="6143865"/>
              <a:ext cx="3636000" cy="0"/>
            </a:xfrm>
            <a:prstGeom prst="line">
              <a:avLst/>
            </a:prstGeom>
            <a:ln w="38100">
              <a:solidFill>
                <a:srgbClr val="E0C389"/>
              </a:solidFill>
            </a:ln>
          </p:spPr>
          <p:style>
            <a:lnRef idx="1">
              <a:schemeClr val="accent1"/>
            </a:lnRef>
            <a:fillRef idx="0">
              <a:schemeClr val="accent1"/>
            </a:fillRef>
            <a:effectRef idx="0">
              <a:schemeClr val="accent1"/>
            </a:effectRef>
            <a:fontRef idx="minor">
              <a:schemeClr val="tx1"/>
            </a:fontRef>
          </p:style>
        </p:cxnSp>
        <p:sp>
          <p:nvSpPr>
            <p:cNvPr id="29" name="TextBox 29">
              <a:extLst>
                <a:ext uri="{FF2B5EF4-FFF2-40B4-BE49-F238E27FC236}">
                  <a16:creationId xmlns:a16="http://schemas.microsoft.com/office/drawing/2014/main" xmlns="" id="{0E908793-910E-49B9-A4BE-9C595E8E1D97}"/>
                </a:ext>
              </a:extLst>
            </p:cNvPr>
            <p:cNvSpPr txBox="1"/>
            <p:nvPr/>
          </p:nvSpPr>
          <p:spPr>
            <a:xfrm>
              <a:off x="7631446" y="5464949"/>
              <a:ext cx="1103228" cy="707886"/>
            </a:xfrm>
            <a:prstGeom prst="rect">
              <a:avLst/>
            </a:prstGeom>
            <a:noFill/>
          </p:spPr>
          <p:txBody>
            <a:bodyPr wrap="square" rtlCol="0">
              <a:spAutoFit/>
            </a:bodyPr>
            <a:lstStyle/>
            <a:p>
              <a:pPr algn="ctr"/>
              <a:r>
                <a:rPr lang="en-US" sz="4000" b="1" dirty="0">
                  <a:solidFill>
                    <a:srgbClr val="E0C389"/>
                  </a:solidFill>
                </a:rPr>
                <a:t>23%</a:t>
              </a:r>
            </a:p>
          </p:txBody>
        </p:sp>
        <p:sp>
          <p:nvSpPr>
            <p:cNvPr id="32" name="TextBox 54">
              <a:extLst>
                <a:ext uri="{FF2B5EF4-FFF2-40B4-BE49-F238E27FC236}">
                  <a16:creationId xmlns:a16="http://schemas.microsoft.com/office/drawing/2014/main" xmlns="" id="{9F1E601E-6694-45EE-AC1C-6BC1BBD986D6}"/>
                </a:ext>
              </a:extLst>
            </p:cNvPr>
            <p:cNvSpPr txBox="1"/>
            <p:nvPr/>
          </p:nvSpPr>
          <p:spPr>
            <a:xfrm>
              <a:off x="8583178" y="5476285"/>
              <a:ext cx="2532993" cy="648000"/>
            </a:xfrm>
            <a:prstGeom prst="rect">
              <a:avLst/>
            </a:prstGeom>
            <a:noFill/>
          </p:spPr>
          <p:txBody>
            <a:bodyPr wrap="square" rtlCol="0" anchor="ctr">
              <a:spAutoFit/>
            </a:bodyPr>
            <a:lstStyle/>
            <a:p>
              <a:pPr algn="ctr"/>
              <a:r>
                <a:rPr lang="en-US" b="1" dirty="0"/>
                <a:t>Warehouse &amp; Logistics</a:t>
              </a:r>
            </a:p>
          </p:txBody>
        </p:sp>
      </p:grpSp>
      <p:sp>
        <p:nvSpPr>
          <p:cNvPr id="37" name="TextBox 54">
            <a:extLst>
              <a:ext uri="{FF2B5EF4-FFF2-40B4-BE49-F238E27FC236}">
                <a16:creationId xmlns:a16="http://schemas.microsoft.com/office/drawing/2014/main" xmlns="" id="{DF8EE2CA-CC29-4B3C-94DA-2859AD85D20F}"/>
              </a:ext>
            </a:extLst>
          </p:cNvPr>
          <p:cNvSpPr txBox="1"/>
          <p:nvPr/>
        </p:nvSpPr>
        <p:spPr>
          <a:xfrm>
            <a:off x="939591" y="2634561"/>
            <a:ext cx="2120776" cy="830997"/>
          </a:xfrm>
          <a:prstGeom prst="rect">
            <a:avLst/>
          </a:prstGeom>
          <a:noFill/>
        </p:spPr>
        <p:txBody>
          <a:bodyPr wrap="square" rtlCol="0" anchor="ctr">
            <a:spAutoFit/>
          </a:bodyPr>
          <a:lstStyle/>
          <a:p>
            <a:pPr algn="just"/>
            <a:r>
              <a:rPr lang="en-US" sz="1200" dirty="0"/>
              <a:t>(including GCS, Defense, heavy duty vehicles, oil &amp; gas, public safety, industrial automation, marine, aviation, and other)</a:t>
            </a:r>
          </a:p>
        </p:txBody>
      </p:sp>
    </p:spTree>
    <p:extLst>
      <p:ext uri="{BB962C8B-B14F-4D97-AF65-F5344CB8AC3E}">
        <p14:creationId xmlns:p14="http://schemas.microsoft.com/office/powerpoint/2010/main" val="517761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xmlns=""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xmlns="" id="{8CCFBB56-83C7-9C4F-92CA-D66CA2636726}"/>
              </a:ext>
            </a:extLst>
          </p:cNvPr>
          <p:cNvSpPr txBox="1">
            <a:spLocks/>
          </p:cNvSpPr>
          <p:nvPr/>
        </p:nvSpPr>
        <p:spPr>
          <a:xfrm>
            <a:off x="269237" y="446488"/>
            <a:ext cx="9683830" cy="76558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spcAft>
                <a:spcPts val="600"/>
              </a:spcAft>
            </a:pPr>
            <a:r>
              <a:rPr lang="en-US" sz="3200" b="1" dirty="0">
                <a:latin typeface="Calibri" panose="020F0502020204030204" pitchFamily="34" charset="0"/>
                <a:ea typeface="微軟正黑體" panose="020B0604030504040204" pitchFamily="34" charset="-120"/>
                <a:cs typeface="Calibri" panose="020F0502020204030204" pitchFamily="34" charset="0"/>
              </a:rPr>
              <a:t>Confident to Deliver Multi-Year Revenue Growth with Stable Profitability </a:t>
            </a:r>
          </a:p>
        </p:txBody>
      </p:sp>
      <p:sp>
        <p:nvSpPr>
          <p:cNvPr id="8" name="Slide Number Placeholder 3">
            <a:extLst>
              <a:ext uri="{FF2B5EF4-FFF2-40B4-BE49-F238E27FC236}">
                <a16:creationId xmlns:a16="http://schemas.microsoft.com/office/drawing/2014/main" xmlns=""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15</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9" name="文字方塊 2">
            <a:extLst>
              <a:ext uri="{FF2B5EF4-FFF2-40B4-BE49-F238E27FC236}">
                <a16:creationId xmlns:a16="http://schemas.microsoft.com/office/drawing/2014/main" xmlns="" id="{9D220F18-919C-AF45-8567-0BB17080612D}"/>
              </a:ext>
            </a:extLst>
          </p:cNvPr>
          <p:cNvSpPr txBox="1"/>
          <p:nvPr/>
        </p:nvSpPr>
        <p:spPr>
          <a:xfrm>
            <a:off x="132414" y="1318768"/>
            <a:ext cx="11772000" cy="5366702"/>
          </a:xfrm>
          <a:prstGeom prst="rect">
            <a:avLst/>
          </a:prstGeom>
          <a:noFill/>
        </p:spPr>
        <p:txBody>
          <a:bodyPr wrap="square" rtlCol="0">
            <a:noAutofit/>
          </a:bodyPr>
          <a:lstStyle/>
          <a:p>
            <a:pPr algn="just">
              <a:lnSpc>
                <a:spcPct val="150000"/>
              </a:lnSpc>
              <a:spcAft>
                <a:spcPts val="600"/>
              </a:spcAft>
            </a:pPr>
            <a:r>
              <a:rPr lang="en-US" altLang="zh-CN" sz="2400" b="1" dirty="0">
                <a:latin typeface="Calibri" panose="020F0502020204030204" pitchFamily="34" charset="0"/>
                <a:ea typeface="Microsoft JhengHei" panose="020B0604030504040204" pitchFamily="34" charset="-120"/>
                <a:cs typeface="Calibri" panose="020F0502020204030204" pitchFamily="34" charset="0"/>
              </a:rPr>
              <a:t>    Revenue Growth</a:t>
            </a:r>
          </a:p>
          <a:p>
            <a:pPr marL="285750" indent="-285750" algn="just">
              <a:lnSpc>
                <a:spcPts val="2660"/>
              </a:lnSpc>
              <a:spcAft>
                <a:spcPts val="600"/>
              </a:spcAft>
              <a:buFont typeface="Wingdings" pitchFamily="2" charset="2"/>
              <a:buChar char="§"/>
            </a:pPr>
            <a:r>
              <a:rPr lang="en-US" altLang="zh-CN" sz="1600" b="1" dirty="0">
                <a:latin typeface="Calibri" panose="020F0502020204030204" pitchFamily="34" charset="0"/>
                <a:ea typeface="Microsoft JhengHei" panose="020B0604030504040204" pitchFamily="34" charset="-120"/>
                <a:cs typeface="Calibri" panose="020F0502020204030204" pitchFamily="34" charset="0"/>
              </a:rPr>
              <a:t>2024:</a:t>
            </a:r>
            <a:r>
              <a:rPr lang="en-US" altLang="zh-CN" sz="1600" dirty="0">
                <a:latin typeface="Calibri" panose="020F0502020204030204" pitchFamily="34" charset="0"/>
                <a:ea typeface="Microsoft JhengHei" panose="020B0604030504040204" pitchFamily="34" charset="-120"/>
                <a:cs typeface="Calibri" panose="020F0502020204030204" pitchFamily="34" charset="0"/>
              </a:rPr>
              <a:t> </a:t>
            </a:r>
            <a:r>
              <a:rPr lang="en-US" altLang="zh-TW" sz="1600" dirty="0">
                <a:latin typeface="Calibri" panose="020F0502020204030204" pitchFamily="34" charset="0"/>
                <a:ea typeface="Microsoft JhengHei" panose="020B0604030504040204" pitchFamily="34" charset="-120"/>
                <a:cs typeface="Calibri" panose="020F0502020204030204" pitchFamily="34" charset="0"/>
              </a:rPr>
              <a:t>Aim to achieve its goal of </a:t>
            </a:r>
            <a:r>
              <a:rPr lang="en-US" altLang="zh-TW" sz="1600"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stable sales</a:t>
            </a:r>
            <a:r>
              <a:rPr lang="en-US" altLang="zh-TW" sz="1600" dirty="0">
                <a:latin typeface="Calibri" panose="020F0502020204030204" pitchFamily="34" charset="0"/>
                <a:ea typeface="Microsoft JhengHei" panose="020B0604030504040204" pitchFamily="34" charset="-120"/>
                <a:cs typeface="Calibri" panose="020F0502020204030204" pitchFamily="34" charset="0"/>
              </a:rPr>
              <a:t> </a:t>
            </a:r>
            <a:r>
              <a:rPr lang="en-US" altLang="zh-TW" sz="1600"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growth</a:t>
            </a:r>
            <a:r>
              <a:rPr lang="en-US" altLang="zh-TW" sz="1600" dirty="0">
                <a:latin typeface="Calibri" panose="020F0502020204030204" pitchFamily="34" charset="0"/>
                <a:ea typeface="Microsoft JhengHei" panose="020B0604030504040204" pitchFamily="34" charset="-120"/>
                <a:cs typeface="Calibri" panose="020F0502020204030204" pitchFamily="34" charset="0"/>
              </a:rPr>
              <a:t>, driven by strong demand from the vehicle diagnostics, defense, energy, warehouse logistics, AI edge computer, and healthcare industries. </a:t>
            </a:r>
            <a:endParaRPr lang="zh-TW" altLang="zh-TW" sz="16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gn="just">
              <a:lnSpc>
                <a:spcPts val="2660"/>
              </a:lnSpc>
              <a:spcAft>
                <a:spcPts val="600"/>
              </a:spcAft>
              <a:buFont typeface="Wingdings" pitchFamily="2" charset="2"/>
              <a:buChar char="§"/>
            </a:pPr>
            <a:r>
              <a:rPr lang="en-US" altLang="zh-CN" sz="1600" b="1" dirty="0">
                <a:latin typeface="Calibri" panose="020F0502020204030204" pitchFamily="34" charset="0"/>
                <a:ea typeface="Microsoft JhengHei" panose="020B0604030504040204" pitchFamily="34" charset="-120"/>
                <a:cs typeface="Calibri" panose="020F0502020204030204" pitchFamily="34" charset="0"/>
              </a:rPr>
              <a:t>2024-2026:</a:t>
            </a:r>
            <a:r>
              <a:rPr lang="en-US" altLang="zh-CN" sz="1600" dirty="0">
                <a:latin typeface="Calibri" panose="020F0502020204030204" pitchFamily="34" charset="0"/>
                <a:ea typeface="Microsoft JhengHei" panose="020B0604030504040204" pitchFamily="34" charset="-120"/>
                <a:cs typeface="Calibri" panose="020F0502020204030204" pitchFamily="34" charset="0"/>
              </a:rPr>
              <a:t> </a:t>
            </a:r>
            <a:r>
              <a:rPr lang="en-US" altLang="zh-TW" sz="1600" dirty="0">
                <a:latin typeface="Calibri" panose="020F0502020204030204" pitchFamily="34" charset="0"/>
                <a:ea typeface="Microsoft JhengHei" panose="020B0604030504040204" pitchFamily="34" charset="-120"/>
                <a:cs typeface="Calibri" panose="020F0502020204030204" pitchFamily="34" charset="0"/>
              </a:rPr>
              <a:t>Aim to maintain a </a:t>
            </a:r>
            <a:r>
              <a:rPr lang="en-US" altLang="zh-TW" sz="1600"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stable and high revenue growth rate </a:t>
            </a:r>
            <a:r>
              <a:rPr lang="en-US" altLang="zh-TW" sz="1600" dirty="0">
                <a:latin typeface="Calibri" panose="020F0502020204030204" pitchFamily="34" charset="0"/>
                <a:ea typeface="Microsoft JhengHei" panose="020B0604030504040204" pitchFamily="34" charset="-120"/>
                <a:cs typeface="Calibri" panose="020F0502020204030204" pitchFamily="34" charset="0"/>
              </a:rPr>
              <a:t>per year till 2026 on the back of the Enterprise Mobility Transformation</a:t>
            </a:r>
            <a:r>
              <a:rPr lang="en-US" altLang="zh-TW" sz="1600" dirty="0">
                <a:solidFill>
                  <a:srgbClr val="222222"/>
                </a:solidFill>
                <a:effectLst/>
                <a:latin typeface="Arial" panose="020B0604020202020204" pitchFamily="34" charset="0"/>
                <a:ea typeface="新細明體" panose="02020500000000000000" pitchFamily="18" charset="-120"/>
              </a:rPr>
              <a:t> </a:t>
            </a:r>
            <a:r>
              <a:rPr lang="en-US" altLang="zh-TW" sz="1600" dirty="0">
                <a:latin typeface="Calibri" panose="020F0502020204030204" pitchFamily="34" charset="0"/>
                <a:ea typeface="Microsoft JhengHei" panose="020B0604030504040204" pitchFamily="34" charset="-120"/>
                <a:cs typeface="Calibri" panose="020F0502020204030204" pitchFamily="34" charset="0"/>
              </a:rPr>
              <a:t>/ Accelerated Digital Transformation and market share gain versus industry peers.</a:t>
            </a:r>
          </a:p>
          <a:p>
            <a:pPr marL="285750" indent="-285750" algn="just">
              <a:lnSpc>
                <a:spcPts val="2660"/>
              </a:lnSpc>
              <a:spcAft>
                <a:spcPts val="600"/>
              </a:spcAft>
              <a:buFont typeface="Wingdings" pitchFamily="2" charset="2"/>
              <a:buChar char="§"/>
            </a:pPr>
            <a:r>
              <a:rPr lang="en-US" altLang="zh-TW" sz="1600" dirty="0">
                <a:latin typeface="Calibri" panose="020F0502020204030204" pitchFamily="34" charset="0"/>
                <a:ea typeface="Microsoft JhengHei" panose="020B0604030504040204" pitchFamily="34" charset="-120"/>
                <a:cs typeface="Calibri" panose="020F0502020204030204" pitchFamily="34" charset="0"/>
              </a:rPr>
              <a:t>New GCS application coming ,  </a:t>
            </a:r>
            <a:r>
              <a:rPr lang="en-US" altLang="zh-TW" sz="1600" dirty="0" err="1">
                <a:latin typeface="Calibri" panose="020F0502020204030204" pitchFamily="34" charset="0"/>
                <a:ea typeface="Microsoft JhengHei" panose="020B0604030504040204" pitchFamily="34" charset="-120"/>
                <a:cs typeface="Calibri" panose="020F0502020204030204" pitchFamily="34" charset="0"/>
              </a:rPr>
              <a:t>drivering</a:t>
            </a:r>
            <a:r>
              <a:rPr lang="en-US" altLang="zh-TW" sz="1600" dirty="0">
                <a:latin typeface="Calibri" panose="020F0502020204030204" pitchFamily="34" charset="0"/>
                <a:ea typeface="Microsoft JhengHei" panose="020B0604030504040204" pitchFamily="34" charset="-120"/>
                <a:cs typeface="Calibri" panose="020F0502020204030204" pitchFamily="34" charset="0"/>
              </a:rPr>
              <a:t> the industry by 2 digital growing Trend.  Winmate solution also benefits with this trend.</a:t>
            </a:r>
            <a:endParaRPr lang="zh-TW" altLang="zh-TW" sz="1600" dirty="0">
              <a:latin typeface="Calibri" panose="020F0502020204030204" pitchFamily="34" charset="0"/>
              <a:ea typeface="Microsoft JhengHei" panose="020B0604030504040204" pitchFamily="34" charset="-120"/>
              <a:cs typeface="Calibri" panose="020F0502020204030204" pitchFamily="34" charset="0"/>
            </a:endParaRPr>
          </a:p>
          <a:p>
            <a:pPr algn="just">
              <a:lnSpc>
                <a:spcPct val="150000"/>
              </a:lnSpc>
              <a:spcAft>
                <a:spcPts val="600"/>
              </a:spcAft>
            </a:pPr>
            <a:r>
              <a:rPr lang="en-US" altLang="zh-CN" sz="2400" b="1" dirty="0">
                <a:latin typeface="Calibri" panose="020F0502020204030204" pitchFamily="34" charset="0"/>
                <a:ea typeface="Microsoft JhengHei" panose="020B0604030504040204" pitchFamily="34" charset="-120"/>
                <a:cs typeface="Calibri" panose="020F0502020204030204" pitchFamily="34" charset="0"/>
              </a:rPr>
              <a:t>    Profitability</a:t>
            </a:r>
          </a:p>
          <a:p>
            <a:pPr marL="285750" indent="-285750" algn="just">
              <a:lnSpc>
                <a:spcPts val="2660"/>
              </a:lnSpc>
              <a:spcAft>
                <a:spcPts val="600"/>
              </a:spcAft>
              <a:buFont typeface="Wingdings" pitchFamily="2" charset="2"/>
              <a:buChar char="§"/>
            </a:pPr>
            <a:r>
              <a:rPr lang="en-US" altLang="zh-TW" b="1" dirty="0">
                <a:latin typeface="Calibri" panose="020F0502020204030204" pitchFamily="34" charset="0"/>
                <a:ea typeface="Microsoft JhengHei" panose="020B0604030504040204" pitchFamily="34" charset="-120"/>
                <a:cs typeface="Calibri" panose="020F0502020204030204" pitchFamily="34" charset="0"/>
              </a:rPr>
              <a:t>2024</a:t>
            </a:r>
            <a:r>
              <a:rPr lang="en-US" altLang="zh-TW" dirty="0">
                <a:latin typeface="Calibri" panose="020F0502020204030204" pitchFamily="34" charset="0"/>
                <a:ea typeface="Microsoft JhengHei" panose="020B0604030504040204" pitchFamily="34" charset="-120"/>
                <a:cs typeface="Calibri" panose="020F0502020204030204" pitchFamily="34" charset="0"/>
              </a:rPr>
              <a:t>: Targets to maintain a full year gross margin remaining stable </a:t>
            </a:r>
            <a:r>
              <a:rPr lang="en-US" altLang="zh-TW"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at the same level of 2023</a:t>
            </a:r>
            <a:r>
              <a:rPr lang="en-US" altLang="zh-TW" dirty="0">
                <a:latin typeface="Calibri" panose="020F0502020204030204" pitchFamily="34" charset="0"/>
                <a:ea typeface="Microsoft JhengHei" panose="020B0604030504040204" pitchFamily="34" charset="-120"/>
                <a:cs typeface="Calibri" panose="020F0502020204030204" pitchFamily="34" charset="0"/>
              </a:rPr>
              <a:t>, factoring in:</a:t>
            </a:r>
          </a:p>
          <a:p>
            <a:pPr marL="742950" lvl="1" indent="-285750" algn="just">
              <a:lnSpc>
                <a:spcPts val="2660"/>
              </a:lnSpc>
              <a:spcBef>
                <a:spcPts val="600"/>
              </a:spcBef>
              <a:spcAft>
                <a:spcPts val="600"/>
              </a:spcAft>
              <a:buFont typeface="Wingdings" pitchFamily="2" charset="2"/>
              <a:buChar char="§"/>
            </a:pPr>
            <a:r>
              <a:rPr lang="en-US" altLang="zh-TW" dirty="0">
                <a:latin typeface="Calibri" panose="020F0502020204030204" pitchFamily="34" charset="0"/>
                <a:ea typeface="Microsoft JhengHei" panose="020B0604030504040204" pitchFamily="34" charset="-120"/>
                <a:cs typeface="Calibri" panose="020F0502020204030204" pitchFamily="34" charset="0"/>
              </a:rPr>
              <a:t>The end-market has weakened amid impact from inflation and the Russia-Ukraine conflict, but recovery still unclear </a:t>
            </a:r>
            <a:endParaRPr lang="zh-TW" altLang="zh-TW" dirty="0">
              <a:latin typeface="Calibri" panose="020F0502020204030204" pitchFamily="34" charset="0"/>
              <a:ea typeface="Microsoft JhengHei" panose="020B0604030504040204" pitchFamily="34" charset="-120"/>
              <a:cs typeface="Calibri" panose="020F0502020204030204" pitchFamily="34" charset="0"/>
            </a:endParaRPr>
          </a:p>
          <a:p>
            <a:pPr marL="742950" lvl="1" indent="-285750" algn="just">
              <a:lnSpc>
                <a:spcPts val="2660"/>
              </a:lnSpc>
              <a:spcBef>
                <a:spcPts val="600"/>
              </a:spcBef>
              <a:spcAft>
                <a:spcPts val="600"/>
              </a:spcAft>
              <a:buFont typeface="Wingdings" pitchFamily="2" charset="2"/>
              <a:buChar char="§"/>
            </a:pPr>
            <a:r>
              <a:rPr lang="en-US" altLang="zh-TW" dirty="0">
                <a:latin typeface="Calibri" panose="020F0502020204030204" pitchFamily="34" charset="0"/>
                <a:ea typeface="Microsoft JhengHei" panose="020B0604030504040204" pitchFamily="34" charset="-120"/>
                <a:cs typeface="Calibri" panose="020F0502020204030204" pitchFamily="34" charset="0"/>
              </a:rPr>
              <a:t>2024F GM expansion supported by rugged computer/healthcare /defense</a:t>
            </a:r>
            <a:r>
              <a:rPr lang="zh-TW" altLang="en-US" dirty="0">
                <a:latin typeface="Calibri" panose="020F0502020204030204" pitchFamily="34" charset="0"/>
                <a:ea typeface="Microsoft JhengHei" panose="020B0604030504040204" pitchFamily="34" charset="-120"/>
                <a:cs typeface="Calibri" panose="020F0502020204030204" pitchFamily="34" charset="0"/>
              </a:rPr>
              <a:t> </a:t>
            </a:r>
            <a:r>
              <a:rPr lang="en-US" altLang="zh-TW" dirty="0">
                <a:latin typeface="Calibri" panose="020F0502020204030204" pitchFamily="34" charset="0"/>
                <a:ea typeface="Microsoft JhengHei" panose="020B0604030504040204" pitchFamily="34" charset="-120"/>
                <a:cs typeface="Calibri" panose="020F0502020204030204" pitchFamily="34" charset="0"/>
              </a:rPr>
              <a:t>industries</a:t>
            </a:r>
            <a:endParaRPr lang="zh-TW" altLang="zh-TW" dirty="0">
              <a:latin typeface="Calibri" panose="020F0502020204030204" pitchFamily="34" charset="0"/>
              <a:ea typeface="Microsoft JhengHei" panose="020B0604030504040204" pitchFamily="34" charset="-120"/>
              <a:cs typeface="Calibri" panose="020F0502020204030204" pitchFamily="34" charset="0"/>
            </a:endParaRPr>
          </a:p>
          <a:p>
            <a:pPr marL="742950" lvl="1" indent="-285750" algn="just">
              <a:lnSpc>
                <a:spcPts val="2660"/>
              </a:lnSpc>
              <a:spcBef>
                <a:spcPts val="600"/>
              </a:spcBef>
              <a:spcAft>
                <a:spcPts val="600"/>
              </a:spcAft>
              <a:buFont typeface="Wingdings" pitchFamily="2" charset="2"/>
              <a:buChar char="§"/>
            </a:pPr>
            <a:r>
              <a:rPr lang="en-US" altLang="zh-TW" dirty="0">
                <a:latin typeface="Calibri" panose="020F0502020204030204" pitchFamily="34" charset="0"/>
                <a:ea typeface="Microsoft JhengHei" panose="020B0604030504040204" pitchFamily="34" charset="-120"/>
                <a:cs typeface="Calibri" panose="020F0502020204030204" pitchFamily="34" charset="0"/>
              </a:rPr>
              <a:t>US infrastructure and national defense procurements accelerate in 2H22 following the outbreak of Russia-Ukraine conflict</a:t>
            </a:r>
            <a:endParaRPr lang="zh-TW" altLang="zh-TW" dirty="0">
              <a:latin typeface="Calibri" panose="020F0502020204030204" pitchFamily="34" charset="0"/>
              <a:ea typeface="Microsoft JhengHei" panose="020B0604030504040204" pitchFamily="34" charset="-120"/>
              <a:cs typeface="Calibri" panose="020F0502020204030204" pitchFamily="34" charset="0"/>
            </a:endParaRPr>
          </a:p>
          <a:p>
            <a:pPr marL="742950" lvl="1" indent="-285750" algn="just">
              <a:lnSpc>
                <a:spcPts val="2660"/>
              </a:lnSpc>
              <a:spcAft>
                <a:spcPts val="600"/>
              </a:spcAft>
              <a:buFont typeface="Wingdings" pitchFamily="2" charset="2"/>
              <a:buChar char="§"/>
            </a:pPr>
            <a:endParaRPr lang="en-US" altLang="zh-TW" dirty="0">
              <a:latin typeface="Calibri" panose="020F0502020204030204" pitchFamily="34" charset="0"/>
              <a:ea typeface="Microsoft JhengHei" panose="020B0604030504040204" pitchFamily="34" charset="-120"/>
              <a:cs typeface="Calibri" panose="020F0502020204030204" pitchFamily="34" charset="0"/>
            </a:endParaRPr>
          </a:p>
        </p:txBody>
      </p:sp>
      <p:sp>
        <p:nvSpPr>
          <p:cNvPr id="6" name="矩形 16">
            <a:extLst>
              <a:ext uri="{FF2B5EF4-FFF2-40B4-BE49-F238E27FC236}">
                <a16:creationId xmlns:a16="http://schemas.microsoft.com/office/drawing/2014/main" xmlns="" id="{34B0603B-B792-CF43-AC3C-284A1EB9AC1B}"/>
              </a:ext>
            </a:extLst>
          </p:cNvPr>
          <p:cNvSpPr/>
          <p:nvPr/>
        </p:nvSpPr>
        <p:spPr>
          <a:xfrm>
            <a:off x="-4408" y="1676611"/>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7" name="矩形 16">
            <a:extLst>
              <a:ext uri="{FF2B5EF4-FFF2-40B4-BE49-F238E27FC236}">
                <a16:creationId xmlns:a16="http://schemas.microsoft.com/office/drawing/2014/main" xmlns="" id="{41C51DEE-9840-7B44-B25C-CD9C66657314}"/>
              </a:ext>
            </a:extLst>
          </p:cNvPr>
          <p:cNvSpPr/>
          <p:nvPr/>
        </p:nvSpPr>
        <p:spPr>
          <a:xfrm>
            <a:off x="-4408" y="3811837"/>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Tree>
    <p:extLst>
      <p:ext uri="{BB962C8B-B14F-4D97-AF65-F5344CB8AC3E}">
        <p14:creationId xmlns:p14="http://schemas.microsoft.com/office/powerpoint/2010/main" val="2353825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xmlns="" id="{F1A58FD7-5AAD-4808-BFDE-E7F5DC84725C}"/>
              </a:ext>
            </a:extLst>
          </p:cNvPr>
          <p:cNvSpPr>
            <a:spLocks noGrp="1"/>
          </p:cNvSpPr>
          <p:nvPr>
            <p:ph idx="1"/>
          </p:nvPr>
        </p:nvSpPr>
        <p:spPr>
          <a:xfrm>
            <a:off x="273645" y="1195594"/>
            <a:ext cx="11301984" cy="4351338"/>
          </a:xfrm>
        </p:spPr>
        <p:txBody>
          <a:bodyPr>
            <a:normAutofit/>
          </a:bodyPr>
          <a:lstStyle/>
          <a:p>
            <a:pPr marL="0" indent="0" algn="just">
              <a:buNone/>
            </a:pPr>
            <a:r>
              <a:rPr lang="en-US" sz="1800" dirty="0"/>
              <a:t>The following presentation contains projections and statements related to future business performance developments involving Winmate Inc. that may be seen as forward-looking statements. Actual events and results may differ materially from what is projected in the forward-looking statements and are subject to several risks and uncertainties what are beyond Winmate's control. </a:t>
            </a:r>
          </a:p>
          <a:p>
            <a:pPr marL="0" indent="0" algn="just">
              <a:buNone/>
            </a:pPr>
            <a:r>
              <a:rPr lang="en-US" sz="1800" dirty="0"/>
              <a:t>The forward-looking statements in this report reflect the views of Winmate as of the date they are made. Winmate Inc. does not intend, nor are obligated to revise or update these forward-looking statements in light of new events or information.</a:t>
            </a:r>
          </a:p>
          <a:p>
            <a:pPr marL="0" indent="0" algn="just">
              <a:buNone/>
            </a:pPr>
            <a:endParaRPr lang="en-US" sz="1200" dirty="0"/>
          </a:p>
        </p:txBody>
      </p:sp>
      <p:cxnSp>
        <p:nvCxnSpPr>
          <p:cNvPr id="9" name="直線接點 8">
            <a:extLst>
              <a:ext uri="{FF2B5EF4-FFF2-40B4-BE49-F238E27FC236}">
                <a16:creationId xmlns:a16="http://schemas.microsoft.com/office/drawing/2014/main" xmlns="" id="{46B0BE63-656E-894D-96FE-AF50A767729C}"/>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0" name="標題 1">
            <a:extLst>
              <a:ext uri="{FF2B5EF4-FFF2-40B4-BE49-F238E27FC236}">
                <a16:creationId xmlns:a16="http://schemas.microsoft.com/office/drawing/2014/main" xmlns="" id="{F09ADAE3-309F-6145-B593-5FF220195916}"/>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Safe Harbor Statement</a:t>
            </a:r>
            <a:endParaRPr kumimoji="1" lang="zh-TW" altLang="en-US" sz="3200" b="1" dirty="0">
              <a:latin typeface="Calibri" panose="020F0502020204030204" pitchFamily="34" charset="0"/>
              <a:ea typeface="STFangsong" panose="02010600040101010101" pitchFamily="2" charset="-122"/>
              <a:cs typeface="Calibri" panose="020F0502020204030204" pitchFamily="34" charset="0"/>
            </a:endParaRPr>
          </a:p>
        </p:txBody>
      </p:sp>
      <p:sp>
        <p:nvSpPr>
          <p:cNvPr id="2" name="Slide Number Placeholder 3">
            <a:extLst>
              <a:ext uri="{FF2B5EF4-FFF2-40B4-BE49-F238E27FC236}">
                <a16:creationId xmlns:a16="http://schemas.microsoft.com/office/drawing/2014/main" xmlns="" id="{A903D5F0-C785-48C3-BB49-E87DBFE038A3}"/>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16</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605296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xmlns="" id="{26AF6A8F-FFA3-1544-B0E5-44091CAF4CB0}"/>
              </a:ext>
            </a:extLst>
          </p:cNvPr>
          <p:cNvPicPr>
            <a:picLocks noChangeAspect="1"/>
          </p:cNvPicPr>
          <p:nvPr/>
        </p:nvPicPr>
        <p:blipFill>
          <a:blip r:embed="rId3"/>
          <a:stretch>
            <a:fillRect/>
          </a:stretch>
        </p:blipFill>
        <p:spPr>
          <a:xfrm>
            <a:off x="0" y="0"/>
            <a:ext cx="12241951" cy="4095756"/>
          </a:xfrm>
          <a:prstGeom prst="rect">
            <a:avLst/>
          </a:prstGeom>
        </p:spPr>
      </p:pic>
      <p:sp>
        <p:nvSpPr>
          <p:cNvPr id="2" name="矩形 1">
            <a:extLst>
              <a:ext uri="{FF2B5EF4-FFF2-40B4-BE49-F238E27FC236}">
                <a16:creationId xmlns:a16="http://schemas.microsoft.com/office/drawing/2014/main" xmlns="" id="{F01E4314-4768-1B41-AE86-7221B4669D9E}"/>
              </a:ext>
            </a:extLst>
          </p:cNvPr>
          <p:cNvSpPr/>
          <p:nvPr/>
        </p:nvSpPr>
        <p:spPr>
          <a:xfrm>
            <a:off x="0" y="-6652"/>
            <a:ext cx="12241951" cy="6864652"/>
          </a:xfrm>
          <a:prstGeom prst="rect">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4" name="矩形 18">
            <a:extLst>
              <a:ext uri="{FF2B5EF4-FFF2-40B4-BE49-F238E27FC236}">
                <a16:creationId xmlns:a16="http://schemas.microsoft.com/office/drawing/2014/main" xmlns="" id="{4B9D917C-2CBA-4D43-99BC-15FD47786CA2}"/>
              </a:ext>
            </a:extLst>
          </p:cNvPr>
          <p:cNvSpPr/>
          <p:nvPr/>
        </p:nvSpPr>
        <p:spPr>
          <a:xfrm>
            <a:off x="-20005" y="4818443"/>
            <a:ext cx="12261956" cy="203081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3" name="內容版面配置區 2">
            <a:extLst>
              <a:ext uri="{FF2B5EF4-FFF2-40B4-BE49-F238E27FC236}">
                <a16:creationId xmlns:a16="http://schemas.microsoft.com/office/drawing/2014/main" xmlns="" id="{B15BC947-A16C-4061-A94F-EE6D354F05DF}"/>
              </a:ext>
            </a:extLst>
          </p:cNvPr>
          <p:cNvSpPr>
            <a:spLocks noGrp="1"/>
          </p:cNvSpPr>
          <p:nvPr>
            <p:ph idx="1"/>
          </p:nvPr>
        </p:nvSpPr>
        <p:spPr>
          <a:xfrm>
            <a:off x="2299378" y="1906405"/>
            <a:ext cx="7643193" cy="2726568"/>
          </a:xfrm>
          <a:noFill/>
          <a:ln w="38100">
            <a:noFill/>
          </a:ln>
        </p:spPr>
        <p:txBody>
          <a:bodyPr>
            <a:normAutofit/>
          </a:bodyPr>
          <a:lstStyle/>
          <a:p>
            <a:pPr marL="0" indent="0" algn="ctr">
              <a:lnSpc>
                <a:spcPts val="2460"/>
              </a:lnSpc>
              <a:spcBef>
                <a:spcPts val="0"/>
              </a:spcBef>
              <a:spcAft>
                <a:spcPts val="600"/>
              </a:spcAft>
              <a:buNone/>
            </a:pPr>
            <a:r>
              <a:rPr lang="en-US" sz="3200" b="1" dirty="0">
                <a:solidFill>
                  <a:schemeClr val="bg1"/>
                </a:solidFill>
              </a:rPr>
              <a:t>Winmate Inc. (3416 TT)</a:t>
            </a:r>
          </a:p>
          <a:p>
            <a:pPr marL="0" indent="0" algn="ctr">
              <a:lnSpc>
                <a:spcPts val="2460"/>
              </a:lnSpc>
              <a:spcBef>
                <a:spcPts val="0"/>
              </a:spcBef>
              <a:spcAft>
                <a:spcPts val="600"/>
              </a:spcAft>
              <a:buNone/>
            </a:pPr>
            <a:endParaRPr lang="en-US" dirty="0">
              <a:solidFill>
                <a:schemeClr val="bg1"/>
              </a:solidFill>
            </a:endParaRPr>
          </a:p>
          <a:p>
            <a:pPr marL="0" indent="0" algn="ctr">
              <a:lnSpc>
                <a:spcPct val="100000"/>
              </a:lnSpc>
              <a:spcBef>
                <a:spcPts val="0"/>
              </a:spcBef>
              <a:spcAft>
                <a:spcPts val="600"/>
              </a:spcAft>
              <a:buNone/>
            </a:pPr>
            <a:r>
              <a:rPr lang="en-US" sz="2000" b="1" dirty="0">
                <a:solidFill>
                  <a:schemeClr val="bg1"/>
                </a:solidFill>
              </a:rPr>
              <a:t>We are a pioneer in rugged mobile computing technology, particularly in rugged tablet.</a:t>
            </a:r>
          </a:p>
          <a:p>
            <a:pPr marL="0" indent="0" algn="ctr">
              <a:lnSpc>
                <a:spcPct val="100000"/>
              </a:lnSpc>
              <a:spcBef>
                <a:spcPts val="0"/>
              </a:spcBef>
              <a:spcAft>
                <a:spcPts val="600"/>
              </a:spcAft>
              <a:buNone/>
            </a:pPr>
            <a:r>
              <a:rPr lang="en-US" sz="2000" b="1" dirty="0">
                <a:solidFill>
                  <a:schemeClr val="bg1"/>
                </a:solidFill>
              </a:rPr>
              <a:t>We have provided business leaders with reliable, mobile, rugged solutions made for the most challenging industrial conditions</a:t>
            </a:r>
            <a:r>
              <a:rPr lang="zh-TW" altLang="en-US" sz="2000" b="1" dirty="0">
                <a:solidFill>
                  <a:schemeClr val="bg1"/>
                </a:solidFill>
              </a:rPr>
              <a:t> </a:t>
            </a:r>
            <a:r>
              <a:rPr lang="en-US" sz="2000" b="1" dirty="0">
                <a:solidFill>
                  <a:schemeClr val="bg1"/>
                </a:solidFill>
              </a:rPr>
              <a:t>worldwide.</a:t>
            </a:r>
          </a:p>
        </p:txBody>
      </p:sp>
      <p:cxnSp>
        <p:nvCxnSpPr>
          <p:cNvPr id="14" name="直線接點 13">
            <a:extLst>
              <a:ext uri="{FF2B5EF4-FFF2-40B4-BE49-F238E27FC236}">
                <a16:creationId xmlns:a16="http://schemas.microsoft.com/office/drawing/2014/main" xmlns="" id="{7D190935-B00B-624F-9A81-162B3376A2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5" name="標題 1">
            <a:extLst>
              <a:ext uri="{FF2B5EF4-FFF2-40B4-BE49-F238E27FC236}">
                <a16:creationId xmlns:a16="http://schemas.microsoft.com/office/drawing/2014/main" xmlns="" id="{C8CD8DD2-41DD-2E47-8C37-AC9F85823EEA}"/>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solidFill>
                  <a:schemeClr val="bg1"/>
                </a:solidFill>
                <a:latin typeface="Calibri" panose="020F0502020204030204" pitchFamily="34" charset="0"/>
                <a:ea typeface="STFangsong" panose="02010600040101010101" pitchFamily="2" charset="-122"/>
                <a:cs typeface="Calibri" panose="020F0502020204030204" pitchFamily="34" charset="0"/>
              </a:rPr>
              <a:t>COMPANY SNAPSHOT</a:t>
            </a:r>
            <a:endParaRPr kumimoji="1" lang="zh-TW" altLang="en-US" sz="3200" b="1" dirty="0">
              <a:solidFill>
                <a:schemeClr val="bg1"/>
              </a:solidFill>
              <a:latin typeface="Calibri" panose="020F0502020204030204" pitchFamily="34" charset="0"/>
              <a:ea typeface="STFangsong" panose="02010600040101010101" pitchFamily="2" charset="-122"/>
              <a:cs typeface="Calibri" panose="020F0502020204030204" pitchFamily="34" charset="0"/>
            </a:endParaRPr>
          </a:p>
        </p:txBody>
      </p:sp>
      <p:sp>
        <p:nvSpPr>
          <p:cNvPr id="5" name="矩形 4">
            <a:extLst>
              <a:ext uri="{FF2B5EF4-FFF2-40B4-BE49-F238E27FC236}">
                <a16:creationId xmlns:a16="http://schemas.microsoft.com/office/drawing/2014/main" xmlns="" id="{0354ED34-808E-0C40-9C59-5A4C74F30942}"/>
              </a:ext>
            </a:extLst>
          </p:cNvPr>
          <p:cNvSpPr/>
          <p:nvPr/>
        </p:nvSpPr>
        <p:spPr>
          <a:xfrm>
            <a:off x="-83902" y="6109389"/>
            <a:ext cx="3107745" cy="369332"/>
          </a:xfrm>
          <a:prstGeom prst="rect">
            <a:avLst/>
          </a:prstGeom>
        </p:spPr>
        <p:txBody>
          <a:bodyPr wrap="square">
            <a:spAutoFit/>
          </a:bodyPr>
          <a:lstStyle/>
          <a:p>
            <a:pPr marL="285750" indent="-285750" algn="ctr">
              <a:spcBef>
                <a:spcPts val="0"/>
              </a:spcBef>
              <a:spcAft>
                <a:spcPts val="600"/>
              </a:spcAft>
            </a:pPr>
            <a:r>
              <a:rPr lang="en-US" altLang="zh-TW" b="1" dirty="0">
                <a:solidFill>
                  <a:schemeClr val="bg1"/>
                </a:solidFill>
              </a:rPr>
              <a:t>Market Cap: USD357m</a:t>
            </a:r>
          </a:p>
        </p:txBody>
      </p:sp>
      <p:pic>
        <p:nvPicPr>
          <p:cNvPr id="21" name="圖片 20">
            <a:extLst>
              <a:ext uri="{FF2B5EF4-FFF2-40B4-BE49-F238E27FC236}">
                <a16:creationId xmlns:a16="http://schemas.microsoft.com/office/drawing/2014/main" xmlns="" id="{F213016A-6CE4-6946-90F4-7286FDB1958A}"/>
              </a:ext>
            </a:extLst>
          </p:cNvPr>
          <p:cNvPicPr>
            <a:picLocks noChangeAspect="1"/>
          </p:cNvPicPr>
          <p:nvPr/>
        </p:nvPicPr>
        <p:blipFill>
          <a:blip r:embed="rId4" cstate="hqprint">
            <a:lum bright="70000" contrast="-70000"/>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10197669" y="4949000"/>
            <a:ext cx="835232" cy="835232"/>
          </a:xfrm>
          <a:prstGeom prst="rect">
            <a:avLst/>
          </a:prstGeom>
        </p:spPr>
      </p:pic>
      <p:pic>
        <p:nvPicPr>
          <p:cNvPr id="22" name="圖片 21">
            <a:extLst>
              <a:ext uri="{FF2B5EF4-FFF2-40B4-BE49-F238E27FC236}">
                <a16:creationId xmlns:a16="http://schemas.microsoft.com/office/drawing/2014/main" xmlns="" id="{611240F2-5F97-5648-AC23-BE82E76765AF}"/>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224387" y="5003505"/>
            <a:ext cx="818181" cy="818181"/>
          </a:xfrm>
          <a:prstGeom prst="rect">
            <a:avLst/>
          </a:prstGeom>
          <a:noFill/>
        </p:spPr>
      </p:pic>
      <p:pic>
        <p:nvPicPr>
          <p:cNvPr id="23" name="圖片 22">
            <a:extLst>
              <a:ext uri="{FF2B5EF4-FFF2-40B4-BE49-F238E27FC236}">
                <a16:creationId xmlns:a16="http://schemas.microsoft.com/office/drawing/2014/main" xmlns="" id="{1846407F-3C33-334F-B4D8-9440EEC8854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14440" y="4980843"/>
            <a:ext cx="795120" cy="795120"/>
          </a:xfrm>
          <a:prstGeom prst="rect">
            <a:avLst/>
          </a:prstGeom>
        </p:spPr>
      </p:pic>
      <p:sp>
        <p:nvSpPr>
          <p:cNvPr id="8" name="Rectangle 7">
            <a:extLst>
              <a:ext uri="{FF2B5EF4-FFF2-40B4-BE49-F238E27FC236}">
                <a16:creationId xmlns:a16="http://schemas.microsoft.com/office/drawing/2014/main" xmlns="" id="{BC6C9AE7-1B83-BA4C-BC44-C955AB6A1132}"/>
              </a:ext>
            </a:extLst>
          </p:cNvPr>
          <p:cNvSpPr/>
          <p:nvPr/>
        </p:nvSpPr>
        <p:spPr>
          <a:xfrm>
            <a:off x="3039413" y="5015667"/>
            <a:ext cx="2973478" cy="2046714"/>
          </a:xfrm>
          <a:prstGeom prst="rect">
            <a:avLst/>
          </a:prstGeom>
        </p:spPr>
        <p:txBody>
          <a:bodyPr wrap="square">
            <a:spAutoFit/>
          </a:bodyPr>
          <a:lstStyle/>
          <a:p>
            <a:pPr marL="285750" indent="-285750" algn="ctr">
              <a:spcBef>
                <a:spcPts val="0"/>
              </a:spcBef>
              <a:spcAft>
                <a:spcPts val="600"/>
              </a:spcAft>
            </a:pPr>
            <a:r>
              <a:rPr lang="en-US" altLang="zh-TW" b="1" dirty="0">
                <a:solidFill>
                  <a:schemeClr val="bg1"/>
                </a:solidFill>
              </a:rPr>
              <a:t>2023 Total sales: USD92m</a:t>
            </a:r>
          </a:p>
          <a:p>
            <a:pPr marL="285750" indent="-285750" algn="ctr">
              <a:spcBef>
                <a:spcPts val="0"/>
              </a:spcBef>
              <a:spcAft>
                <a:spcPts val="600"/>
              </a:spcAft>
            </a:pPr>
            <a:r>
              <a:rPr lang="en-US" altLang="zh-TW" b="1" dirty="0">
                <a:solidFill>
                  <a:schemeClr val="bg1"/>
                </a:solidFill>
              </a:rPr>
              <a:t>2023 Gross margin: 40%</a:t>
            </a:r>
          </a:p>
          <a:p>
            <a:pPr marL="285750" indent="-285750" algn="ctr">
              <a:spcBef>
                <a:spcPts val="0"/>
              </a:spcBef>
              <a:spcAft>
                <a:spcPts val="600"/>
              </a:spcAft>
            </a:pPr>
            <a:r>
              <a:rPr lang="en-US" altLang="zh-TW" b="1" dirty="0">
                <a:solidFill>
                  <a:schemeClr val="bg1"/>
                </a:solidFill>
              </a:rPr>
              <a:t>2023 ROE: 19%</a:t>
            </a:r>
          </a:p>
          <a:p>
            <a:pPr marL="285750" indent="-285750" algn="ctr">
              <a:spcBef>
                <a:spcPts val="0"/>
              </a:spcBef>
              <a:spcAft>
                <a:spcPts val="600"/>
              </a:spcAft>
            </a:pPr>
            <a:r>
              <a:rPr lang="en-US" altLang="zh-TW" b="1">
                <a:solidFill>
                  <a:schemeClr val="bg1"/>
                </a:solidFill>
              </a:rPr>
              <a:t>2023 </a:t>
            </a:r>
            <a:r>
              <a:rPr lang="en-US" altLang="zh-TW" b="1" dirty="0">
                <a:solidFill>
                  <a:schemeClr val="bg1"/>
                </a:solidFill>
              </a:rPr>
              <a:t>Net cash: USD36m</a:t>
            </a:r>
          </a:p>
          <a:p>
            <a:pPr marL="285750" indent="-285750" algn="ctr">
              <a:spcBef>
                <a:spcPts val="0"/>
              </a:spcBef>
              <a:spcAft>
                <a:spcPts val="600"/>
              </a:spcAft>
            </a:pPr>
            <a:r>
              <a:rPr lang="en-US" altLang="zh-TW" b="1" dirty="0">
                <a:solidFill>
                  <a:schemeClr val="bg1"/>
                </a:solidFill>
              </a:rPr>
              <a:t>Net cash to equity: 38%</a:t>
            </a:r>
          </a:p>
          <a:p>
            <a:pPr marL="285750" indent="-285750" algn="ctr">
              <a:spcBef>
                <a:spcPts val="0"/>
              </a:spcBef>
              <a:spcAft>
                <a:spcPts val="600"/>
              </a:spcAft>
            </a:pPr>
            <a:endParaRPr lang="en-US" altLang="zh-TW" sz="1200" b="1" dirty="0">
              <a:solidFill>
                <a:schemeClr val="bg1"/>
              </a:solidFill>
            </a:endParaRPr>
          </a:p>
        </p:txBody>
      </p:sp>
      <p:sp>
        <p:nvSpPr>
          <p:cNvPr id="27" name="文字方塊 3">
            <a:extLst>
              <a:ext uri="{FF2B5EF4-FFF2-40B4-BE49-F238E27FC236}">
                <a16:creationId xmlns:a16="http://schemas.microsoft.com/office/drawing/2014/main" xmlns="" id="{D0EAC809-4518-2C44-9EAC-44E7CEEB0EF7}"/>
              </a:ext>
            </a:extLst>
          </p:cNvPr>
          <p:cNvSpPr txBox="1"/>
          <p:nvPr/>
        </p:nvSpPr>
        <p:spPr>
          <a:xfrm>
            <a:off x="6085264" y="5953120"/>
            <a:ext cx="3116404" cy="1015663"/>
          </a:xfrm>
          <a:prstGeom prst="rect">
            <a:avLst/>
          </a:prstGeom>
          <a:noFill/>
        </p:spPr>
        <p:txBody>
          <a:bodyPr wrap="square" rtlCol="0">
            <a:spAutoFit/>
          </a:bodyPr>
          <a:lstStyle/>
          <a:p>
            <a:pPr algn="ctr"/>
            <a:r>
              <a:rPr kumimoji="1" lang="en-US" altLang="zh-TW" sz="2400" b="1" dirty="0">
                <a:solidFill>
                  <a:schemeClr val="bg1"/>
                </a:solidFill>
              </a:rPr>
              <a:t>52+ </a:t>
            </a:r>
            <a:r>
              <a:rPr kumimoji="1" lang="en-US" altLang="zh-TW" b="1" dirty="0">
                <a:solidFill>
                  <a:schemeClr val="bg1"/>
                </a:solidFill>
              </a:rPr>
              <a:t>Distribution Channels</a:t>
            </a:r>
          </a:p>
          <a:p>
            <a:pPr algn="ctr"/>
            <a:r>
              <a:rPr kumimoji="1" lang="en-US" altLang="zh-TW" b="1" dirty="0">
                <a:solidFill>
                  <a:schemeClr val="bg1"/>
                </a:solidFill>
              </a:rPr>
              <a:t>(ODM,</a:t>
            </a:r>
            <a:r>
              <a:rPr kumimoji="1" lang="zh-TW" altLang="en-US" b="1" dirty="0">
                <a:solidFill>
                  <a:schemeClr val="bg1"/>
                </a:solidFill>
              </a:rPr>
              <a:t> </a:t>
            </a:r>
            <a:r>
              <a:rPr kumimoji="1" lang="en-US" altLang="zh-TW" b="1" dirty="0">
                <a:solidFill>
                  <a:schemeClr val="bg1"/>
                </a:solidFill>
              </a:rPr>
              <a:t>OEM,</a:t>
            </a:r>
            <a:r>
              <a:rPr kumimoji="1" lang="zh-TW" altLang="en-US" b="1" dirty="0">
                <a:solidFill>
                  <a:schemeClr val="bg1"/>
                </a:solidFill>
              </a:rPr>
              <a:t> </a:t>
            </a:r>
            <a:r>
              <a:rPr kumimoji="1" lang="en-US" altLang="zh-TW" b="1" dirty="0">
                <a:solidFill>
                  <a:schemeClr val="bg1"/>
                </a:solidFill>
              </a:rPr>
              <a:t>Direct,</a:t>
            </a:r>
            <a:r>
              <a:rPr kumimoji="1" lang="zh-TW" altLang="en-US" b="1" dirty="0">
                <a:solidFill>
                  <a:schemeClr val="bg1"/>
                </a:solidFill>
              </a:rPr>
              <a:t> </a:t>
            </a:r>
            <a:r>
              <a:rPr kumimoji="1" lang="en-US" altLang="zh-TW" b="1" dirty="0">
                <a:solidFill>
                  <a:schemeClr val="bg1"/>
                </a:solidFill>
              </a:rPr>
              <a:t>SI)</a:t>
            </a:r>
          </a:p>
          <a:p>
            <a:pPr algn="ctr"/>
            <a:endParaRPr kumimoji="1" lang="en-US" altLang="zh-TW" b="1" dirty="0">
              <a:solidFill>
                <a:schemeClr val="bg1"/>
              </a:solidFill>
            </a:endParaRPr>
          </a:p>
        </p:txBody>
      </p:sp>
      <p:sp>
        <p:nvSpPr>
          <p:cNvPr id="9" name="Rectangle 8">
            <a:extLst>
              <a:ext uri="{FF2B5EF4-FFF2-40B4-BE49-F238E27FC236}">
                <a16:creationId xmlns:a16="http://schemas.microsoft.com/office/drawing/2014/main" xmlns="" id="{E0CB616B-3801-E944-9F67-E4A2B15CEBA9}"/>
              </a:ext>
            </a:extLst>
          </p:cNvPr>
          <p:cNvSpPr/>
          <p:nvPr/>
        </p:nvSpPr>
        <p:spPr>
          <a:xfrm>
            <a:off x="9216297" y="5793588"/>
            <a:ext cx="2975704" cy="1107996"/>
          </a:xfrm>
          <a:prstGeom prst="rect">
            <a:avLst/>
          </a:prstGeom>
        </p:spPr>
        <p:txBody>
          <a:bodyPr wrap="square">
            <a:spAutoFit/>
          </a:bodyPr>
          <a:lstStyle/>
          <a:p>
            <a:pPr algn="ctr"/>
            <a:r>
              <a:rPr kumimoji="1" lang="en-US" altLang="zh-TW" sz="2400" b="1" dirty="0">
                <a:solidFill>
                  <a:schemeClr val="bg1"/>
                </a:solidFill>
              </a:rPr>
              <a:t>500+ </a:t>
            </a:r>
            <a:r>
              <a:rPr kumimoji="1" lang="en-US" altLang="zh-TW" b="1" dirty="0">
                <a:solidFill>
                  <a:schemeClr val="bg1"/>
                </a:solidFill>
              </a:rPr>
              <a:t>Employees Worldwide</a:t>
            </a:r>
          </a:p>
          <a:p>
            <a:pPr algn="ctr"/>
            <a:r>
              <a:rPr kumimoji="1" lang="en-US" altLang="zh-TW" sz="2400" b="1" dirty="0">
                <a:solidFill>
                  <a:schemeClr val="bg1"/>
                </a:solidFill>
              </a:rPr>
              <a:t>169+ </a:t>
            </a:r>
            <a:r>
              <a:rPr kumimoji="1" lang="en-US" altLang="zh-TW" b="1" dirty="0">
                <a:solidFill>
                  <a:schemeClr val="bg1"/>
                </a:solidFill>
              </a:rPr>
              <a:t>R&amp;D Engineers</a:t>
            </a:r>
          </a:p>
        </p:txBody>
      </p:sp>
      <p:cxnSp>
        <p:nvCxnSpPr>
          <p:cNvPr id="28" name="直線接點 13">
            <a:extLst>
              <a:ext uri="{FF2B5EF4-FFF2-40B4-BE49-F238E27FC236}">
                <a16:creationId xmlns:a16="http://schemas.microsoft.com/office/drawing/2014/main" xmlns="" id="{BAF42FE8-EEDB-424B-AAF8-1A24C15C04A5}"/>
              </a:ext>
            </a:extLst>
          </p:cNvPr>
          <p:cNvCxnSpPr>
            <a:cxnSpLocks/>
          </p:cNvCxnSpPr>
          <p:nvPr/>
        </p:nvCxnSpPr>
        <p:spPr>
          <a:xfrm>
            <a:off x="0" y="4818442"/>
            <a:ext cx="12241951"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cxnSp>
        <p:nvCxnSpPr>
          <p:cNvPr id="20" name="直線接點 13">
            <a:extLst>
              <a:ext uri="{FF2B5EF4-FFF2-40B4-BE49-F238E27FC236}">
                <a16:creationId xmlns:a16="http://schemas.microsoft.com/office/drawing/2014/main" xmlns="" id="{844F6DD2-F373-B240-9486-8976CDD43D03}"/>
              </a:ext>
            </a:extLst>
          </p:cNvPr>
          <p:cNvCxnSpPr>
            <a:cxnSpLocks/>
          </p:cNvCxnSpPr>
          <p:nvPr/>
        </p:nvCxnSpPr>
        <p:spPr>
          <a:xfrm>
            <a:off x="3050797" y="4803565"/>
            <a:ext cx="0" cy="2054435"/>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cxnSp>
        <p:nvCxnSpPr>
          <p:cNvPr id="29" name="直線接點 13">
            <a:extLst>
              <a:ext uri="{FF2B5EF4-FFF2-40B4-BE49-F238E27FC236}">
                <a16:creationId xmlns:a16="http://schemas.microsoft.com/office/drawing/2014/main" xmlns="" id="{0C085DA1-BFE8-3A4E-A6E0-9FA4280C9F22}"/>
              </a:ext>
            </a:extLst>
          </p:cNvPr>
          <p:cNvCxnSpPr>
            <a:cxnSpLocks/>
          </p:cNvCxnSpPr>
          <p:nvPr/>
        </p:nvCxnSpPr>
        <p:spPr>
          <a:xfrm>
            <a:off x="6065257" y="4811003"/>
            <a:ext cx="0" cy="2054435"/>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cxnSp>
        <p:nvCxnSpPr>
          <p:cNvPr id="30" name="直線接點 13">
            <a:extLst>
              <a:ext uri="{FF2B5EF4-FFF2-40B4-BE49-F238E27FC236}">
                <a16:creationId xmlns:a16="http://schemas.microsoft.com/office/drawing/2014/main" xmlns="" id="{234DC071-6C5E-F04E-9A37-3384AC451392}"/>
              </a:ext>
            </a:extLst>
          </p:cNvPr>
          <p:cNvCxnSpPr>
            <a:cxnSpLocks/>
          </p:cNvCxnSpPr>
          <p:nvPr/>
        </p:nvCxnSpPr>
        <p:spPr>
          <a:xfrm>
            <a:off x="9216297" y="4847149"/>
            <a:ext cx="0" cy="2002104"/>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789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xmlns=""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xmlns="" id="{8CCFBB56-83C7-9C4F-92CA-D66CA2636726}"/>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微軟正黑體" panose="020B0604030504040204" pitchFamily="34" charset="-120"/>
                <a:cs typeface="Calibri" panose="020F0502020204030204" pitchFamily="34" charset="0"/>
              </a:rPr>
              <a:t>2023 Results Highlights</a:t>
            </a:r>
            <a:endParaRPr kumimoji="1" lang="zh-TW" altLang="en-US" sz="3200" b="1" dirty="0">
              <a:latin typeface="Calibri" panose="020F0502020204030204" pitchFamily="34" charset="0"/>
              <a:ea typeface="微軟正黑體" panose="020B0604030504040204" pitchFamily="34" charset="-120"/>
              <a:cs typeface="Calibri" panose="020F0502020204030204" pitchFamily="34" charset="0"/>
            </a:endParaRPr>
          </a:p>
        </p:txBody>
      </p:sp>
      <p:sp>
        <p:nvSpPr>
          <p:cNvPr id="8" name="Slide Number Placeholder 3">
            <a:extLst>
              <a:ext uri="{FF2B5EF4-FFF2-40B4-BE49-F238E27FC236}">
                <a16:creationId xmlns:a16="http://schemas.microsoft.com/office/drawing/2014/main" xmlns=""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3</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2" name="文字方塊 1">
            <a:extLst>
              <a:ext uri="{FF2B5EF4-FFF2-40B4-BE49-F238E27FC236}">
                <a16:creationId xmlns:a16="http://schemas.microsoft.com/office/drawing/2014/main" xmlns="" id="{6947FF6C-ACEC-4A60-9FC0-2CD2BD04968F}"/>
              </a:ext>
            </a:extLst>
          </p:cNvPr>
          <p:cNvSpPr txBox="1"/>
          <p:nvPr/>
        </p:nvSpPr>
        <p:spPr>
          <a:xfrm>
            <a:off x="439386" y="1135117"/>
            <a:ext cx="11400313" cy="6155531"/>
          </a:xfrm>
          <a:prstGeom prst="rect">
            <a:avLst/>
          </a:prstGeom>
          <a:noFill/>
        </p:spPr>
        <p:txBody>
          <a:bodyPr wrap="square" rtlCol="0">
            <a:spAutoFit/>
          </a:bodyPr>
          <a:lstStyle/>
          <a:p>
            <a:pPr marL="285750" indent="-285750">
              <a:buClr>
                <a:srgbClr val="921F1B"/>
              </a:buClr>
              <a:buFont typeface="Wingdings" panose="05000000000000000000" pitchFamily="2" charset="2"/>
              <a:buChar char="n"/>
            </a:pPr>
            <a:r>
              <a:rPr lang="en-US" altLang="zh-TW" sz="2600" dirty="0"/>
              <a:t>Revenue for the quarter reached a record high level of NT$700 million, up 15.7% </a:t>
            </a:r>
            <a:r>
              <a:rPr lang="en-US" altLang="zh-TW" sz="2600" dirty="0" err="1"/>
              <a:t>QoQ</a:t>
            </a:r>
            <a:r>
              <a:rPr lang="en-US" altLang="zh-TW" sz="2600" dirty="0"/>
              <a:t> and up 11.8% YoY.</a:t>
            </a:r>
          </a:p>
          <a:p>
            <a:pPr marL="285750" indent="-285750">
              <a:buClr>
                <a:srgbClr val="921F1B"/>
              </a:buClr>
              <a:buFont typeface="Wingdings" panose="05000000000000000000" pitchFamily="2" charset="2"/>
              <a:buChar char="n"/>
            </a:pPr>
            <a:endParaRPr lang="en-US" altLang="zh-TW" sz="2600" dirty="0"/>
          </a:p>
          <a:p>
            <a:pPr marL="285750" indent="-285750">
              <a:buClr>
                <a:srgbClr val="921F1B"/>
              </a:buClr>
              <a:buFont typeface="Wingdings" panose="05000000000000000000" pitchFamily="2" charset="2"/>
              <a:buChar char="n"/>
            </a:pPr>
            <a:r>
              <a:rPr lang="en-US" altLang="zh-TW" sz="2600" dirty="0"/>
              <a:t>Revenue reached a record high level of NT$2,599 million.</a:t>
            </a:r>
          </a:p>
          <a:p>
            <a:pPr marL="285750" indent="-285750">
              <a:buClr>
                <a:srgbClr val="921F1B"/>
              </a:buClr>
              <a:buFont typeface="Wingdings" panose="05000000000000000000" pitchFamily="2" charset="2"/>
              <a:buChar char="n"/>
            </a:pPr>
            <a:endParaRPr lang="en-US" altLang="zh-TW" sz="2600" dirty="0"/>
          </a:p>
          <a:p>
            <a:pPr marL="285750" indent="-285750">
              <a:buClr>
                <a:srgbClr val="921F1B"/>
              </a:buClr>
              <a:buFont typeface="Wingdings" panose="05000000000000000000" pitchFamily="2" charset="2"/>
              <a:buChar char="n"/>
            </a:pPr>
            <a:r>
              <a:rPr lang="en-US" altLang="zh-TW" sz="2600" dirty="0"/>
              <a:t>Gross margin was 40.0% versus 35.4% in the same period last year.</a:t>
            </a:r>
          </a:p>
          <a:p>
            <a:pPr marL="285750" indent="-285750">
              <a:buClr>
                <a:srgbClr val="921F1B"/>
              </a:buClr>
              <a:buFont typeface="Wingdings" panose="05000000000000000000" pitchFamily="2" charset="2"/>
              <a:buChar char="n"/>
            </a:pPr>
            <a:endParaRPr lang="en-US" altLang="zh-TW" sz="2600" dirty="0"/>
          </a:p>
          <a:p>
            <a:pPr marL="285750" indent="-285750">
              <a:buClr>
                <a:srgbClr val="921F1B"/>
              </a:buClr>
              <a:buFont typeface="Wingdings" panose="05000000000000000000" pitchFamily="2" charset="2"/>
              <a:buChar char="n"/>
            </a:pPr>
            <a:r>
              <a:rPr lang="en-US" altLang="zh-TW" sz="2600" dirty="0"/>
              <a:t>Operating margin was 22.2% versus 18.7% in the same period last year.</a:t>
            </a:r>
          </a:p>
          <a:p>
            <a:pPr marL="285750" indent="-285750">
              <a:buClr>
                <a:srgbClr val="921F1B"/>
              </a:buClr>
              <a:buFont typeface="Wingdings" panose="05000000000000000000" pitchFamily="2" charset="2"/>
              <a:buChar char="n"/>
            </a:pPr>
            <a:endParaRPr lang="en-US" altLang="zh-TW" sz="2600" dirty="0"/>
          </a:p>
          <a:p>
            <a:pPr marL="285750" indent="-285750">
              <a:buClr>
                <a:srgbClr val="921F1B"/>
              </a:buClr>
              <a:buFont typeface="Wingdings" panose="05000000000000000000" pitchFamily="2" charset="2"/>
              <a:buChar char="n"/>
            </a:pPr>
            <a:r>
              <a:rPr lang="en-US" altLang="zh-TW" sz="2600" dirty="0"/>
              <a:t>Net margin was 19.5% versus 17.0% in the same period last year.</a:t>
            </a:r>
          </a:p>
          <a:p>
            <a:pPr marL="285750" indent="-285750">
              <a:buClr>
                <a:srgbClr val="921F1B"/>
              </a:buClr>
              <a:buFont typeface="Wingdings" panose="05000000000000000000" pitchFamily="2" charset="2"/>
              <a:buChar char="n"/>
            </a:pPr>
            <a:endParaRPr lang="en-US" altLang="zh-TW" sz="2600" dirty="0"/>
          </a:p>
          <a:p>
            <a:pPr marL="285750" indent="-285750">
              <a:buClr>
                <a:srgbClr val="921F1B"/>
              </a:buClr>
              <a:buFont typeface="Wingdings" panose="05000000000000000000" pitchFamily="2" charset="2"/>
              <a:buChar char="n"/>
            </a:pPr>
            <a:r>
              <a:rPr lang="en-US" altLang="zh-TW" sz="2600" dirty="0"/>
              <a:t>Net income to parent also hit a record high level of NT$506 million, up 11.8% YoY.</a:t>
            </a:r>
          </a:p>
          <a:p>
            <a:pPr marL="285750" indent="-285750">
              <a:buClr>
                <a:srgbClr val="921F1B"/>
              </a:buClr>
              <a:buFont typeface="Wingdings" panose="05000000000000000000" pitchFamily="2" charset="2"/>
              <a:buChar char="n"/>
            </a:pPr>
            <a:endParaRPr lang="en-US" altLang="zh-TW" sz="2600" dirty="0"/>
          </a:p>
          <a:p>
            <a:pPr marL="285750" indent="-285750">
              <a:buClr>
                <a:srgbClr val="921F1B"/>
              </a:buClr>
              <a:buFont typeface="Wingdings" panose="05000000000000000000" pitchFamily="2" charset="2"/>
              <a:buChar char="n"/>
            </a:pPr>
            <a:r>
              <a:rPr lang="en-US" altLang="zh-TW" sz="2600" dirty="0"/>
              <a:t>EPS was NT$6.62. </a:t>
            </a:r>
          </a:p>
          <a:p>
            <a:pPr marL="285750" indent="-285750">
              <a:buClr>
                <a:srgbClr val="921F1B"/>
              </a:buClr>
              <a:buFont typeface="Wingdings" panose="05000000000000000000" pitchFamily="2" charset="2"/>
              <a:buChar char="n"/>
            </a:pPr>
            <a:endParaRPr lang="en-US" altLang="zh-TW" sz="2600" dirty="0"/>
          </a:p>
        </p:txBody>
      </p:sp>
    </p:spTree>
    <p:extLst>
      <p:ext uri="{BB962C8B-B14F-4D97-AF65-F5344CB8AC3E}">
        <p14:creationId xmlns:p14="http://schemas.microsoft.com/office/powerpoint/2010/main" val="3472980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CCF015D-C0A8-30BA-D23B-75E8C837C515}"/>
            </a:ext>
          </a:extLst>
        </p:cNvPr>
        <p:cNvGrpSpPr/>
        <p:nvPr/>
      </p:nvGrpSpPr>
      <p:grpSpPr>
        <a:xfrm>
          <a:off x="0" y="0"/>
          <a:ext cx="0" cy="0"/>
          <a:chOff x="0" y="0"/>
          <a:chExt cx="0" cy="0"/>
        </a:xfrm>
      </p:grpSpPr>
      <p:sp>
        <p:nvSpPr>
          <p:cNvPr id="3" name="矩形 2">
            <a:extLst>
              <a:ext uri="{FF2B5EF4-FFF2-40B4-BE49-F238E27FC236}">
                <a16:creationId xmlns:a16="http://schemas.microsoft.com/office/drawing/2014/main" xmlns="" id="{088D1650-8FBC-1598-BFC7-349EF88014FF}"/>
              </a:ext>
            </a:extLst>
          </p:cNvPr>
          <p:cNvSpPr/>
          <p:nvPr/>
        </p:nvSpPr>
        <p:spPr>
          <a:xfrm>
            <a:off x="752373" y="1425300"/>
            <a:ext cx="1432602" cy="338554"/>
          </a:xfrm>
          <a:prstGeom prst="rect">
            <a:avLst/>
          </a:prstGeom>
        </p:spPr>
        <p:txBody>
          <a:bodyPr wrap="square">
            <a:spAutoFit/>
          </a:bodyPr>
          <a:lstStyle/>
          <a:p>
            <a:r>
              <a:rPr kumimoji="1" lang="en-US" altLang="zh-TW" sz="1600" b="1" dirty="0" err="1"/>
              <a:t>NT$m</a:t>
            </a:r>
            <a:endParaRPr kumimoji="1" lang="zh-TW" altLang="en-US" sz="1600" b="1" dirty="0"/>
          </a:p>
        </p:txBody>
      </p:sp>
      <p:cxnSp>
        <p:nvCxnSpPr>
          <p:cNvPr id="35" name="直線接點 34">
            <a:extLst>
              <a:ext uri="{FF2B5EF4-FFF2-40B4-BE49-F238E27FC236}">
                <a16:creationId xmlns:a16="http://schemas.microsoft.com/office/drawing/2014/main" xmlns="" id="{C0038814-3AB0-3B57-7DBC-C85D2AE8CD80}"/>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36" name="標題 1">
            <a:extLst>
              <a:ext uri="{FF2B5EF4-FFF2-40B4-BE49-F238E27FC236}">
                <a16:creationId xmlns:a16="http://schemas.microsoft.com/office/drawing/2014/main" xmlns="" id="{7B8F2B08-6ED5-6A85-AFCB-1DB21304A090}"/>
              </a:ext>
            </a:extLst>
          </p:cNvPr>
          <p:cNvSpPr>
            <a:spLocks noGrp="1"/>
          </p:cNvSpPr>
          <p:nvPr>
            <p:ph type="title"/>
          </p:nvPr>
        </p:nvSpPr>
        <p:spPr>
          <a:xfrm>
            <a:off x="273645" y="418286"/>
            <a:ext cx="4685217" cy="459334"/>
          </a:xfrm>
        </p:spPr>
        <p:txBody>
          <a:bodyPr>
            <a:noAutofit/>
          </a:body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       Sales by Product Type</a:t>
            </a:r>
            <a:endParaRPr kumimoji="1" lang="zh-TW" altLang="en-US" sz="3200" b="1" dirty="0">
              <a:latin typeface="Calibri" panose="020F0502020204030204" pitchFamily="34" charset="0"/>
              <a:ea typeface="STFangsong" panose="02010600040101010101" pitchFamily="2" charset="-122"/>
              <a:cs typeface="Calibri" panose="020F0502020204030204" pitchFamily="34" charset="0"/>
            </a:endParaRPr>
          </a:p>
        </p:txBody>
      </p:sp>
      <p:cxnSp>
        <p:nvCxnSpPr>
          <p:cNvPr id="37" name="直線接點 36">
            <a:extLst>
              <a:ext uri="{FF2B5EF4-FFF2-40B4-BE49-F238E27FC236}">
                <a16:creationId xmlns:a16="http://schemas.microsoft.com/office/drawing/2014/main" xmlns="" id="{5661A63E-C9A9-ED40-0A11-D8D79ADA2BCE}"/>
              </a:ext>
            </a:extLst>
          </p:cNvPr>
          <p:cNvCxnSpPr/>
          <p:nvPr/>
        </p:nvCxnSpPr>
        <p:spPr>
          <a:xfrm>
            <a:off x="582100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38" name="標題 1">
            <a:extLst>
              <a:ext uri="{FF2B5EF4-FFF2-40B4-BE49-F238E27FC236}">
                <a16:creationId xmlns:a16="http://schemas.microsoft.com/office/drawing/2014/main" xmlns="" id="{6428734C-870D-3AD1-68B9-4C6FC23CE45C}"/>
              </a:ext>
            </a:extLst>
          </p:cNvPr>
          <p:cNvSpPr txBox="1">
            <a:spLocks/>
          </p:cNvSpPr>
          <p:nvPr/>
        </p:nvSpPr>
        <p:spPr>
          <a:xfrm>
            <a:off x="5821005" y="418286"/>
            <a:ext cx="4656495"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 4Q23 Sales by Region</a:t>
            </a:r>
            <a:endParaRPr kumimoji="1" lang="zh-TW" altLang="en-US" sz="3200" b="1" dirty="0">
              <a:latin typeface="Calibri" panose="020F0502020204030204" pitchFamily="34" charset="0"/>
              <a:ea typeface="STFangsong" panose="02010600040101010101" pitchFamily="2" charset="-122"/>
              <a:cs typeface="Calibri" panose="020F0502020204030204" pitchFamily="34" charset="0"/>
            </a:endParaRPr>
          </a:p>
        </p:txBody>
      </p:sp>
      <p:sp>
        <p:nvSpPr>
          <p:cNvPr id="14" name="Slide Number Placeholder 3">
            <a:extLst>
              <a:ext uri="{FF2B5EF4-FFF2-40B4-BE49-F238E27FC236}">
                <a16:creationId xmlns:a16="http://schemas.microsoft.com/office/drawing/2014/main" xmlns="" id="{B52AF89F-CC81-258D-9938-85EE17488345}"/>
              </a:ext>
            </a:extLst>
          </p:cNvPr>
          <p:cNvSpPr txBox="1">
            <a:spLocks/>
          </p:cNvSpPr>
          <p:nvPr/>
        </p:nvSpPr>
        <p:spPr bwMode="auto">
          <a:xfrm>
            <a:off x="9347200" y="6524551"/>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4</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graphicFrame>
        <p:nvGraphicFramePr>
          <p:cNvPr id="16" name="Chart 15">
            <a:extLst>
              <a:ext uri="{FF2B5EF4-FFF2-40B4-BE49-F238E27FC236}">
                <a16:creationId xmlns:a16="http://schemas.microsoft.com/office/drawing/2014/main" xmlns="" id="{6873B45E-1AF2-E846-8F6D-14F85FC7CC13}"/>
              </a:ext>
            </a:extLst>
          </p:cNvPr>
          <p:cNvGraphicFramePr>
            <a:graphicFrameLocks/>
          </p:cNvGraphicFramePr>
          <p:nvPr/>
        </p:nvGraphicFramePr>
        <p:xfrm>
          <a:off x="5916294" y="960118"/>
          <a:ext cx="5878285" cy="39396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3">
            <a:extLst>
              <a:ext uri="{FF2B5EF4-FFF2-40B4-BE49-F238E27FC236}">
                <a16:creationId xmlns:a16="http://schemas.microsoft.com/office/drawing/2014/main" xmlns="" id="{37706A8D-718C-7BB7-C239-D7BC1906CF84}"/>
              </a:ext>
            </a:extLst>
          </p:cNvPr>
          <p:cNvGraphicFramePr>
            <a:graphicFrameLocks/>
          </p:cNvGraphicFramePr>
          <p:nvPr/>
        </p:nvGraphicFramePr>
        <p:xfrm>
          <a:off x="6183035" y="877620"/>
          <a:ext cx="5304154" cy="4937764"/>
        </p:xfrm>
        <a:graphic>
          <a:graphicData uri="http://schemas.openxmlformats.org/drawingml/2006/chart">
            <c:chart xmlns:c="http://schemas.openxmlformats.org/drawingml/2006/chart" xmlns:r="http://schemas.openxmlformats.org/officeDocument/2006/relationships" r:id="rId4"/>
          </a:graphicData>
        </a:graphic>
      </p:graphicFrame>
      <p:sp>
        <p:nvSpPr>
          <p:cNvPr id="10" name="文字方塊 24">
            <a:extLst>
              <a:ext uri="{FF2B5EF4-FFF2-40B4-BE49-F238E27FC236}">
                <a16:creationId xmlns:a16="http://schemas.microsoft.com/office/drawing/2014/main" xmlns="" id="{35231320-02D4-BB36-A73A-9EB24632619A}"/>
              </a:ext>
            </a:extLst>
          </p:cNvPr>
          <p:cNvSpPr txBox="1"/>
          <p:nvPr/>
        </p:nvSpPr>
        <p:spPr>
          <a:xfrm>
            <a:off x="1549632" y="2025488"/>
            <a:ext cx="797249" cy="33855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TW" sz="1600" b="1" dirty="0"/>
              <a:t>1666</a:t>
            </a:r>
            <a:endParaRPr lang="zh-TW" altLang="en-US" sz="1600" b="1" dirty="0"/>
          </a:p>
        </p:txBody>
      </p:sp>
      <p:sp>
        <p:nvSpPr>
          <p:cNvPr id="11" name="文字方塊 25">
            <a:extLst>
              <a:ext uri="{FF2B5EF4-FFF2-40B4-BE49-F238E27FC236}">
                <a16:creationId xmlns:a16="http://schemas.microsoft.com/office/drawing/2014/main" xmlns="" id="{7C1CDD55-393A-BE6A-D7E5-6E62BE03A8CF}"/>
              </a:ext>
            </a:extLst>
          </p:cNvPr>
          <p:cNvSpPr txBox="1"/>
          <p:nvPr/>
        </p:nvSpPr>
        <p:spPr>
          <a:xfrm>
            <a:off x="2263867" y="1894975"/>
            <a:ext cx="797248" cy="33855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TW" sz="1600" b="1" dirty="0"/>
              <a:t>1846</a:t>
            </a:r>
            <a:endParaRPr lang="zh-TW" altLang="en-US" sz="1600" b="1" dirty="0"/>
          </a:p>
        </p:txBody>
      </p:sp>
      <p:sp>
        <p:nvSpPr>
          <p:cNvPr id="12" name="文字方塊 26">
            <a:extLst>
              <a:ext uri="{FF2B5EF4-FFF2-40B4-BE49-F238E27FC236}">
                <a16:creationId xmlns:a16="http://schemas.microsoft.com/office/drawing/2014/main" xmlns="" id="{45FACEEC-5994-38D4-A35F-C52A69D5F160}"/>
              </a:ext>
            </a:extLst>
          </p:cNvPr>
          <p:cNvSpPr txBox="1"/>
          <p:nvPr/>
        </p:nvSpPr>
        <p:spPr>
          <a:xfrm>
            <a:off x="2978963" y="1500913"/>
            <a:ext cx="694993" cy="33855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TW" sz="1600" b="1" dirty="0"/>
              <a:t>2502</a:t>
            </a:r>
            <a:endParaRPr lang="zh-TW" altLang="en-US" sz="1600" b="1" dirty="0"/>
          </a:p>
        </p:txBody>
      </p:sp>
      <p:sp>
        <p:nvSpPr>
          <p:cNvPr id="13" name="文字方塊 27">
            <a:extLst>
              <a:ext uri="{FF2B5EF4-FFF2-40B4-BE49-F238E27FC236}">
                <a16:creationId xmlns:a16="http://schemas.microsoft.com/office/drawing/2014/main" xmlns="" id="{67337573-DE94-384D-B4F7-6A2954BF608B}"/>
              </a:ext>
            </a:extLst>
          </p:cNvPr>
          <p:cNvSpPr txBox="1"/>
          <p:nvPr/>
        </p:nvSpPr>
        <p:spPr>
          <a:xfrm>
            <a:off x="3548035" y="1436890"/>
            <a:ext cx="971809" cy="33855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TW" sz="1600" b="1" dirty="0"/>
              <a:t>2659</a:t>
            </a:r>
            <a:endParaRPr lang="zh-TW" altLang="en-US" sz="1600" b="1" dirty="0"/>
          </a:p>
        </p:txBody>
      </p:sp>
      <p:sp>
        <p:nvSpPr>
          <p:cNvPr id="15" name="文字方塊 28">
            <a:extLst>
              <a:ext uri="{FF2B5EF4-FFF2-40B4-BE49-F238E27FC236}">
                <a16:creationId xmlns:a16="http://schemas.microsoft.com/office/drawing/2014/main" xmlns="" id="{65FDD0CD-6CEF-C7EB-7C33-26710ACDAA70}"/>
              </a:ext>
            </a:extLst>
          </p:cNvPr>
          <p:cNvSpPr txBox="1"/>
          <p:nvPr/>
        </p:nvSpPr>
        <p:spPr>
          <a:xfrm>
            <a:off x="4305175" y="1448504"/>
            <a:ext cx="971810" cy="33855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TW" sz="1600" b="1" dirty="0"/>
              <a:t>2599</a:t>
            </a:r>
            <a:endParaRPr lang="zh-TW" altLang="en-US" sz="1600" b="1" dirty="0"/>
          </a:p>
        </p:txBody>
      </p:sp>
      <p:graphicFrame>
        <p:nvGraphicFramePr>
          <p:cNvPr id="6" name="圖表 5">
            <a:extLst>
              <a:ext uri="{FF2B5EF4-FFF2-40B4-BE49-F238E27FC236}">
                <a16:creationId xmlns:a16="http://schemas.microsoft.com/office/drawing/2014/main" xmlns="" id="{00000000-0008-0000-0800-000002000000}"/>
              </a:ext>
            </a:extLst>
          </p:cNvPr>
          <p:cNvGraphicFramePr>
            <a:graphicFrameLocks/>
          </p:cNvGraphicFramePr>
          <p:nvPr>
            <p:extLst>
              <p:ext uri="{D42A27DB-BD31-4B8C-83A1-F6EECF244321}">
                <p14:modId xmlns:p14="http://schemas.microsoft.com/office/powerpoint/2010/main" val="1856291927"/>
              </p:ext>
            </p:extLst>
          </p:nvPr>
        </p:nvGraphicFramePr>
        <p:xfrm>
          <a:off x="569467" y="960118"/>
          <a:ext cx="4685217" cy="287375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 name="圖表 3">
            <a:extLst>
              <a:ext uri="{FF2B5EF4-FFF2-40B4-BE49-F238E27FC236}">
                <a16:creationId xmlns:a16="http://schemas.microsoft.com/office/drawing/2014/main" xmlns="" id="{661F7687-10FC-4F28-EE0A-78A7DF1F3071}"/>
              </a:ext>
            </a:extLst>
          </p:cNvPr>
          <p:cNvGraphicFramePr>
            <a:graphicFrameLocks/>
          </p:cNvGraphicFramePr>
          <p:nvPr>
            <p:extLst>
              <p:ext uri="{D42A27DB-BD31-4B8C-83A1-F6EECF244321}">
                <p14:modId xmlns:p14="http://schemas.microsoft.com/office/powerpoint/2010/main" val="1311717888"/>
              </p:ext>
            </p:extLst>
          </p:nvPr>
        </p:nvGraphicFramePr>
        <p:xfrm>
          <a:off x="-204536" y="3825708"/>
          <a:ext cx="5366084" cy="3023732"/>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903133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723FF8C-6FC7-18E0-B5D7-BF78A223EB3E}"/>
            </a:ext>
          </a:extLst>
        </p:cNvPr>
        <p:cNvGrpSpPr/>
        <p:nvPr/>
      </p:nvGrpSpPr>
      <p:grpSpPr>
        <a:xfrm>
          <a:off x="0" y="0"/>
          <a:ext cx="0" cy="0"/>
          <a:chOff x="0" y="0"/>
          <a:chExt cx="0" cy="0"/>
        </a:xfrm>
      </p:grpSpPr>
      <p:cxnSp>
        <p:nvCxnSpPr>
          <p:cNvPr id="14" name="直線接點 13">
            <a:extLst>
              <a:ext uri="{FF2B5EF4-FFF2-40B4-BE49-F238E27FC236}">
                <a16:creationId xmlns:a16="http://schemas.microsoft.com/office/drawing/2014/main" xmlns="" id="{31416A96-A1B6-AE07-54EB-72479B478659}"/>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5" name="標題 1">
            <a:extLst>
              <a:ext uri="{FF2B5EF4-FFF2-40B4-BE49-F238E27FC236}">
                <a16:creationId xmlns:a16="http://schemas.microsoft.com/office/drawing/2014/main" xmlns="" id="{662096DD-C4FF-D857-C276-CDFB02F25B34}"/>
              </a:ext>
            </a:extLst>
          </p:cNvPr>
          <p:cNvSpPr txBox="1">
            <a:spLocks/>
          </p:cNvSpPr>
          <p:nvPr/>
        </p:nvSpPr>
        <p:spPr>
          <a:xfrm>
            <a:off x="273645" y="324260"/>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CN" sz="3200" b="1" dirty="0">
                <a:latin typeface="Calibri" panose="020F0502020204030204" pitchFamily="34" charset="0"/>
                <a:ea typeface="Microsoft JhengHei" panose="020B0604030504040204" pitchFamily="34" charset="-120"/>
                <a:cs typeface="Calibri" panose="020F0502020204030204" pitchFamily="34" charset="0"/>
              </a:rPr>
              <a:t>Financial Highlights</a:t>
            </a:r>
            <a:endPar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endParaRPr>
          </a:p>
        </p:txBody>
      </p:sp>
      <p:sp>
        <p:nvSpPr>
          <p:cNvPr id="2" name="Slide Number Placeholder 3">
            <a:extLst>
              <a:ext uri="{FF2B5EF4-FFF2-40B4-BE49-F238E27FC236}">
                <a16:creationId xmlns:a16="http://schemas.microsoft.com/office/drawing/2014/main" xmlns="" id="{C8000751-EDAD-383E-2A98-6BAF2EB87A54}"/>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5</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
        <p:nvSpPr>
          <p:cNvPr id="22" name="文字方塊 6">
            <a:extLst>
              <a:ext uri="{FF2B5EF4-FFF2-40B4-BE49-F238E27FC236}">
                <a16:creationId xmlns:a16="http://schemas.microsoft.com/office/drawing/2014/main" xmlns="" id="{68129A23-7FA9-90D6-8705-26215184FCC2}"/>
              </a:ext>
            </a:extLst>
          </p:cNvPr>
          <p:cNvSpPr txBox="1"/>
          <p:nvPr/>
        </p:nvSpPr>
        <p:spPr>
          <a:xfrm>
            <a:off x="327809" y="899298"/>
            <a:ext cx="606176" cy="276999"/>
          </a:xfrm>
          <a:prstGeom prst="rect">
            <a:avLst/>
          </a:prstGeom>
          <a:noFill/>
        </p:spPr>
        <p:txBody>
          <a:bodyPr wrap="square" rtlCol="0">
            <a:spAutoFit/>
          </a:bodyPr>
          <a:lstStyle/>
          <a:p>
            <a:r>
              <a:rPr kumimoji="1" lang="en-US" altLang="zh-TW" sz="1200" dirty="0" err="1">
                <a:solidFill>
                  <a:schemeClr val="tx1">
                    <a:lumMod val="65000"/>
                    <a:lumOff val="35000"/>
                  </a:schemeClr>
                </a:solidFill>
              </a:rPr>
              <a:t>NT$m</a:t>
            </a:r>
            <a:endParaRPr kumimoji="1" lang="zh-TW" altLang="en-US" sz="1200" dirty="0">
              <a:solidFill>
                <a:schemeClr val="tx1">
                  <a:lumMod val="65000"/>
                  <a:lumOff val="35000"/>
                </a:schemeClr>
              </a:solidFill>
            </a:endParaRPr>
          </a:p>
        </p:txBody>
      </p:sp>
      <p:sp>
        <p:nvSpPr>
          <p:cNvPr id="23" name="文字方塊 6">
            <a:extLst>
              <a:ext uri="{FF2B5EF4-FFF2-40B4-BE49-F238E27FC236}">
                <a16:creationId xmlns:a16="http://schemas.microsoft.com/office/drawing/2014/main" xmlns="" id="{DA962BD6-7B32-34D4-BC42-1AB216ACE0AA}"/>
              </a:ext>
            </a:extLst>
          </p:cNvPr>
          <p:cNvSpPr txBox="1"/>
          <p:nvPr/>
        </p:nvSpPr>
        <p:spPr>
          <a:xfrm>
            <a:off x="273645" y="3833999"/>
            <a:ext cx="568232" cy="276999"/>
          </a:xfrm>
          <a:prstGeom prst="rect">
            <a:avLst/>
          </a:prstGeom>
          <a:noFill/>
        </p:spPr>
        <p:txBody>
          <a:bodyPr wrap="square" rtlCol="0">
            <a:spAutoFit/>
          </a:bodyPr>
          <a:lstStyle/>
          <a:p>
            <a:r>
              <a:rPr kumimoji="1" lang="en-US" altLang="zh-TW" sz="1200" dirty="0" err="1">
                <a:solidFill>
                  <a:schemeClr val="tx1">
                    <a:lumMod val="65000"/>
                    <a:lumOff val="35000"/>
                  </a:schemeClr>
                </a:solidFill>
              </a:rPr>
              <a:t>NT$m</a:t>
            </a:r>
            <a:endParaRPr kumimoji="1" lang="zh-TW" altLang="en-US" sz="1200" dirty="0">
              <a:solidFill>
                <a:schemeClr val="tx1">
                  <a:lumMod val="65000"/>
                  <a:lumOff val="35000"/>
                </a:schemeClr>
              </a:solidFill>
            </a:endParaRPr>
          </a:p>
        </p:txBody>
      </p:sp>
      <p:sp>
        <p:nvSpPr>
          <p:cNvPr id="24" name="文字方塊 6">
            <a:extLst>
              <a:ext uri="{FF2B5EF4-FFF2-40B4-BE49-F238E27FC236}">
                <a16:creationId xmlns:a16="http://schemas.microsoft.com/office/drawing/2014/main" xmlns="" id="{840D287D-B273-B667-663B-D2EB84EB68E8}"/>
              </a:ext>
            </a:extLst>
          </p:cNvPr>
          <p:cNvSpPr txBox="1"/>
          <p:nvPr/>
        </p:nvSpPr>
        <p:spPr>
          <a:xfrm>
            <a:off x="6178124" y="3834000"/>
            <a:ext cx="568232" cy="276999"/>
          </a:xfrm>
          <a:prstGeom prst="rect">
            <a:avLst/>
          </a:prstGeom>
          <a:noFill/>
        </p:spPr>
        <p:txBody>
          <a:bodyPr wrap="square" rtlCol="0">
            <a:spAutoFit/>
          </a:bodyPr>
          <a:lstStyle/>
          <a:p>
            <a:r>
              <a:rPr kumimoji="1" lang="en-US" altLang="zh-TW" sz="1200" dirty="0">
                <a:solidFill>
                  <a:schemeClr val="tx1">
                    <a:lumMod val="65000"/>
                    <a:lumOff val="35000"/>
                  </a:schemeClr>
                </a:solidFill>
              </a:rPr>
              <a:t>NT$</a:t>
            </a:r>
            <a:endParaRPr kumimoji="1" lang="zh-TW" altLang="en-US" sz="1200" dirty="0">
              <a:solidFill>
                <a:schemeClr val="tx1">
                  <a:lumMod val="65000"/>
                  <a:lumOff val="35000"/>
                </a:schemeClr>
              </a:solidFill>
            </a:endParaRPr>
          </a:p>
        </p:txBody>
      </p:sp>
      <p:graphicFrame>
        <p:nvGraphicFramePr>
          <p:cNvPr id="17" name="圖表 16">
            <a:extLst>
              <a:ext uri="{FF2B5EF4-FFF2-40B4-BE49-F238E27FC236}">
                <a16:creationId xmlns:a16="http://schemas.microsoft.com/office/drawing/2014/main" xmlns="" id="{993AE2FA-C835-38D6-67D8-D9E40F1542A7}"/>
              </a:ext>
            </a:extLst>
          </p:cNvPr>
          <p:cNvGraphicFramePr>
            <a:graphicFrameLocks/>
          </p:cNvGraphicFramePr>
          <p:nvPr/>
        </p:nvGraphicFramePr>
        <p:xfrm>
          <a:off x="6060533" y="3673447"/>
          <a:ext cx="5677396" cy="320779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圖表 8">
            <a:extLst>
              <a:ext uri="{FF2B5EF4-FFF2-40B4-BE49-F238E27FC236}">
                <a16:creationId xmlns:a16="http://schemas.microsoft.com/office/drawing/2014/main" xmlns="" id="{DE9FF6E3-D89D-7F48-A0AC-FC13A45C672F}"/>
              </a:ext>
            </a:extLst>
          </p:cNvPr>
          <p:cNvGraphicFramePr>
            <a:graphicFrameLocks/>
          </p:cNvGraphicFramePr>
          <p:nvPr/>
        </p:nvGraphicFramePr>
        <p:xfrm>
          <a:off x="5906050" y="746940"/>
          <a:ext cx="5529458" cy="29506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圖表 9">
            <a:extLst>
              <a:ext uri="{FF2B5EF4-FFF2-40B4-BE49-F238E27FC236}">
                <a16:creationId xmlns:a16="http://schemas.microsoft.com/office/drawing/2014/main" xmlns="" id="{FAF48E77-1C7F-4007-BF1A-033999D05F3C}"/>
              </a:ext>
            </a:extLst>
          </p:cNvPr>
          <p:cNvGraphicFramePr>
            <a:graphicFrameLocks/>
          </p:cNvGraphicFramePr>
          <p:nvPr/>
        </p:nvGraphicFramePr>
        <p:xfrm>
          <a:off x="6010821" y="3639071"/>
          <a:ext cx="5042396" cy="291068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圖表 10">
            <a:extLst>
              <a:ext uri="{FF2B5EF4-FFF2-40B4-BE49-F238E27FC236}">
                <a16:creationId xmlns:a16="http://schemas.microsoft.com/office/drawing/2014/main" xmlns="" id="{35C8CC7A-B99F-9848-8820-82567B680336}"/>
              </a:ext>
            </a:extLst>
          </p:cNvPr>
          <p:cNvGraphicFramePr>
            <a:graphicFrameLocks/>
          </p:cNvGraphicFramePr>
          <p:nvPr/>
        </p:nvGraphicFramePr>
        <p:xfrm>
          <a:off x="173026" y="3806343"/>
          <a:ext cx="5153083" cy="29420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 name="圖表 2">
            <a:extLst>
              <a:ext uri="{FF2B5EF4-FFF2-40B4-BE49-F238E27FC236}">
                <a16:creationId xmlns:a16="http://schemas.microsoft.com/office/drawing/2014/main" xmlns="" id="{EA718AA4-00F5-6D42-9BAF-07FD9F5B30D6}"/>
              </a:ext>
            </a:extLst>
          </p:cNvPr>
          <p:cNvGraphicFramePr>
            <a:graphicFrameLocks/>
          </p:cNvGraphicFramePr>
          <p:nvPr>
            <p:extLst>
              <p:ext uri="{D42A27DB-BD31-4B8C-83A1-F6EECF244321}">
                <p14:modId xmlns:p14="http://schemas.microsoft.com/office/powerpoint/2010/main" val="1237909057"/>
              </p:ext>
            </p:extLst>
          </p:nvPr>
        </p:nvGraphicFramePr>
        <p:xfrm>
          <a:off x="92867" y="783594"/>
          <a:ext cx="5313399" cy="2950622"/>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867900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xmlns="" id="{B6EF6544-1DA6-9C45-ACBB-1B6FAFFC9A00}"/>
              </a:ext>
            </a:extLst>
          </p:cNvPr>
          <p:cNvGraphicFramePr>
            <a:graphicFrameLocks noGrp="1"/>
          </p:cNvGraphicFramePr>
          <p:nvPr>
            <p:extLst>
              <p:ext uri="{D42A27DB-BD31-4B8C-83A1-F6EECF244321}">
                <p14:modId xmlns:p14="http://schemas.microsoft.com/office/powerpoint/2010/main" val="1016936319"/>
              </p:ext>
            </p:extLst>
          </p:nvPr>
        </p:nvGraphicFramePr>
        <p:xfrm>
          <a:off x="769257" y="1056922"/>
          <a:ext cx="10614509" cy="5562193"/>
        </p:xfrm>
        <a:graphic>
          <a:graphicData uri="http://schemas.openxmlformats.org/drawingml/2006/table">
            <a:tbl>
              <a:tblPr/>
              <a:tblGrid>
                <a:gridCol w="4377179">
                  <a:extLst>
                    <a:ext uri="{9D8B030D-6E8A-4147-A177-3AD203B41FA5}">
                      <a16:colId xmlns:a16="http://schemas.microsoft.com/office/drawing/2014/main" xmlns="" val="157505125"/>
                    </a:ext>
                  </a:extLst>
                </a:gridCol>
                <a:gridCol w="1252359">
                  <a:extLst>
                    <a:ext uri="{9D8B030D-6E8A-4147-A177-3AD203B41FA5}">
                      <a16:colId xmlns:a16="http://schemas.microsoft.com/office/drawing/2014/main" xmlns="" val="3027787077"/>
                    </a:ext>
                  </a:extLst>
                </a:gridCol>
                <a:gridCol w="1252359">
                  <a:extLst>
                    <a:ext uri="{9D8B030D-6E8A-4147-A177-3AD203B41FA5}">
                      <a16:colId xmlns:a16="http://schemas.microsoft.com/office/drawing/2014/main" xmlns="" val="1100178237"/>
                    </a:ext>
                  </a:extLst>
                </a:gridCol>
                <a:gridCol w="1252359">
                  <a:extLst>
                    <a:ext uri="{9D8B030D-6E8A-4147-A177-3AD203B41FA5}">
                      <a16:colId xmlns:a16="http://schemas.microsoft.com/office/drawing/2014/main" xmlns="" val="4088328926"/>
                    </a:ext>
                  </a:extLst>
                </a:gridCol>
                <a:gridCol w="1267903">
                  <a:extLst>
                    <a:ext uri="{9D8B030D-6E8A-4147-A177-3AD203B41FA5}">
                      <a16:colId xmlns:a16="http://schemas.microsoft.com/office/drawing/2014/main" xmlns="" val="810635427"/>
                    </a:ext>
                  </a:extLst>
                </a:gridCol>
                <a:gridCol w="1212350">
                  <a:extLst>
                    <a:ext uri="{9D8B030D-6E8A-4147-A177-3AD203B41FA5}">
                      <a16:colId xmlns:a16="http://schemas.microsoft.com/office/drawing/2014/main" xmlns="" val="2156343920"/>
                    </a:ext>
                  </a:extLst>
                </a:gridCol>
              </a:tblGrid>
              <a:tr h="481873">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mn-ea"/>
                        </a:rPr>
                        <a:t>NT$ million</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4Q23</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3Q23</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4Q22</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err="1">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QoQ</a:t>
                      </a:r>
                      <a:endPar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endParaRP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YoY</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extLst>
                  <a:ext uri="{0D108BD9-81ED-4DB2-BD59-A6C34878D82A}">
                    <a16:rowId xmlns:a16="http://schemas.microsoft.com/office/drawing/2014/main" xmlns="" val="1712247764"/>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Net Revenue</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605</a:t>
                      </a:r>
                    </a:p>
                  </a:txBody>
                  <a:tcPr marL="0" marR="0" marT="0" marB="0" anchor="ctr">
                    <a:lnL w="6350" cap="flat" cmpd="sng" algn="ctr">
                      <a:no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679</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701</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-11</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-14</a:t>
                      </a:r>
                    </a:p>
                  </a:txBody>
                  <a:tcPr marL="0" marR="0" marT="0" marB="0" anchor="ctr">
                    <a:lnL>
                      <a:noFill/>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xmlns="" val="784733735"/>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Gross Profit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257</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278</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273</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-8</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-6</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2195283"/>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    Gross Margin</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42.5%</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40.9%</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39.0%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492183320"/>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Operating Expenses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120</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125</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118</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a:solidFill>
                            <a:srgbClr val="000000"/>
                          </a:solidFill>
                          <a:effectLst/>
                          <a:latin typeface="Calibri" panose="020F0502020204030204" pitchFamily="34" charset="0"/>
                          <a:ea typeface="新細明體" panose="02020500000000000000" pitchFamily="18" charset="-120"/>
                          <a:cs typeface="+mn-cs"/>
                        </a:rPr>
                        <a:t>-4</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4169906371"/>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    </a:t>
                      </a:r>
                      <a:r>
                        <a:rPr lang="en-US" sz="1600" b="0" i="0" u="none" strike="noStrike" dirty="0" err="1">
                          <a:solidFill>
                            <a:srgbClr val="000000"/>
                          </a:solidFill>
                          <a:effectLst/>
                          <a:latin typeface="Calibri" panose="020F0502020204030204" pitchFamily="34" charset="0"/>
                          <a:ea typeface="新細明體" panose="02020500000000000000" pitchFamily="18" charset="-120"/>
                        </a:rPr>
                        <a:t>Opex</a:t>
                      </a:r>
                      <a:r>
                        <a:rPr lang="en-US" sz="1600" b="0" i="0" u="none" strike="noStrike" dirty="0">
                          <a:solidFill>
                            <a:srgbClr val="000000"/>
                          </a:solidFill>
                          <a:effectLst/>
                          <a:latin typeface="Calibri" panose="020F0502020204030204" pitchFamily="34" charset="0"/>
                          <a:ea typeface="新細明體" panose="02020500000000000000" pitchFamily="18" charset="-120"/>
                        </a:rPr>
                        <a:t> % of Sales</a:t>
                      </a:r>
                      <a:endParaRPr lang="en"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19.8%</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18.4%</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16.9%</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600" b="0" i="0" u="none" strike="noStrike" kern="1200">
                        <a:solidFill>
                          <a:srgbClr val="000000"/>
                        </a:solidFill>
                        <a:effectLst/>
                        <a:latin typeface="Calibri" panose="020F0502020204030204" pitchFamily="34" charset="0"/>
                        <a:ea typeface="新細明體" panose="02020500000000000000" pitchFamily="18" charset="-120"/>
                        <a:cs typeface="+mn-cs"/>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055799478"/>
                  </a:ext>
                </a:extLst>
              </a:tr>
              <a:tr h="282240">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Operating Income</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137</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153</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155</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-10</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-11</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525070770"/>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    Operating Margin</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新細明體" panose="02020500000000000000" pitchFamily="18" charset="-120"/>
                          <a:cs typeface="+mn-cs"/>
                        </a:rPr>
                        <a:t>22.7%</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22.5%</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22.1%</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600" b="0" i="0" u="none" strike="noStrike" kern="1200">
                        <a:solidFill>
                          <a:srgbClr val="000000"/>
                        </a:solidFill>
                        <a:effectLst/>
                        <a:latin typeface="Calibri" panose="020F0502020204030204" pitchFamily="34" charset="0"/>
                        <a:ea typeface="新細明體" panose="02020500000000000000" pitchFamily="18" charset="-120"/>
                        <a:cs typeface="+mn-cs"/>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151146946"/>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Net Non-Operating Income (Loss)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-27</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42</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-11</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600" b="0" i="0" u="none" strike="noStrike" kern="1200">
                        <a:solidFill>
                          <a:srgbClr val="000000"/>
                        </a:solidFill>
                        <a:effectLst/>
                        <a:latin typeface="Calibri" panose="020F0502020204030204" pitchFamily="34" charset="0"/>
                        <a:ea typeface="新細明體" panose="02020500000000000000" pitchFamily="18" charset="-120"/>
                        <a:cs typeface="+mn-cs"/>
                      </a:endParaRP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978064805"/>
                  </a:ext>
                </a:extLst>
              </a:tr>
              <a:tr h="282240">
                <a:tc>
                  <a:txBody>
                    <a:bodyPr/>
                    <a:lstStyle/>
                    <a:p>
                      <a:pPr algn="l" fontAlgn="ctr"/>
                      <a:r>
                        <a:rPr lang="en" sz="1600" b="0" i="0" u="none" strike="noStrike">
                          <a:solidFill>
                            <a:srgbClr val="000000"/>
                          </a:solidFill>
                          <a:effectLst/>
                          <a:latin typeface="Calibri" panose="020F0502020204030204" pitchFamily="34" charset="0"/>
                          <a:ea typeface="新細明體" panose="02020500000000000000" pitchFamily="18" charset="-120"/>
                        </a:rPr>
                        <a:t>Pre-Tax Income</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110</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195</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143</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-43</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-23</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1399370977"/>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Income Tax Expense</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新細明體" panose="02020500000000000000" pitchFamily="18" charset="-120"/>
                          <a:cs typeface="+mn-cs"/>
                        </a:rPr>
                        <a:t>22</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36</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33</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600" b="0" i="0" u="none" strike="noStrike" kern="1200">
                        <a:solidFill>
                          <a:srgbClr val="000000"/>
                        </a:solidFill>
                        <a:effectLst/>
                        <a:latin typeface="Calibri" panose="020F0502020204030204" pitchFamily="34" charset="0"/>
                        <a:ea typeface="新細明體" panose="02020500000000000000" pitchFamily="18" charset="-120"/>
                        <a:cs typeface="+mn-cs"/>
                      </a:endParaRP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764172625"/>
                  </a:ext>
                </a:extLst>
              </a:tr>
              <a:tr h="282240">
                <a:tc>
                  <a:txBody>
                    <a:bodyPr/>
                    <a:lstStyle/>
                    <a:p>
                      <a:pPr algn="l" fontAlgn="ctr"/>
                      <a:r>
                        <a:rPr lang="en" sz="1600" b="0" i="0" u="none" strike="noStrike">
                          <a:solidFill>
                            <a:srgbClr val="000000"/>
                          </a:solidFill>
                          <a:effectLst/>
                          <a:latin typeface="Calibri" panose="020F0502020204030204" pitchFamily="34" charset="0"/>
                          <a:ea typeface="新細明體" panose="02020500000000000000" pitchFamily="18" charset="-120"/>
                        </a:rPr>
                        <a:t>Minority Interest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0</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600" b="0" i="0" u="none" strike="noStrike" kern="1200">
                        <a:solidFill>
                          <a:srgbClr val="000000"/>
                        </a:solidFill>
                        <a:effectLst/>
                        <a:latin typeface="Calibri" panose="020F0502020204030204" pitchFamily="34" charset="0"/>
                        <a:ea typeface="新細明體" panose="02020500000000000000" pitchFamily="18" charset="-120"/>
                        <a:cs typeface="+mn-cs"/>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101596247"/>
                  </a:ext>
                </a:extLst>
              </a:tr>
              <a:tr h="282240">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Net Income to Parent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88</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158</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110</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-45</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-20</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432532968"/>
                  </a:ext>
                </a:extLst>
              </a:tr>
              <a:tr h="282240">
                <a:tc>
                  <a:txBody>
                    <a:bodyPr/>
                    <a:lstStyle/>
                    <a:p>
                      <a:pPr algn="l" fontAlgn="ctr"/>
                      <a:r>
                        <a:rPr lang="en" sz="1600" b="0" i="0" u="none" strike="noStrike">
                          <a:solidFill>
                            <a:srgbClr val="000000"/>
                          </a:solidFill>
                          <a:effectLst/>
                          <a:latin typeface="Calibri" panose="020F0502020204030204" pitchFamily="34" charset="0"/>
                          <a:ea typeface="新細明體" panose="02020500000000000000" pitchFamily="18" charset="-120"/>
                        </a:rPr>
                        <a:t>    Net Margin</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14.5%</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23.3%</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15.7%</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600" b="0" i="0" u="none" strike="noStrike" kern="1200">
                        <a:solidFill>
                          <a:srgbClr val="000000"/>
                        </a:solidFill>
                        <a:effectLst/>
                        <a:latin typeface="Calibri" panose="020F0502020204030204" pitchFamily="34" charset="0"/>
                        <a:ea typeface="新細明體" panose="02020500000000000000" pitchFamily="18" charset="-120"/>
                        <a:cs typeface="+mn-cs"/>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261765767"/>
                  </a:ext>
                </a:extLst>
              </a:tr>
              <a:tr h="282240">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EPS (NT$)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a:solidFill>
                            <a:srgbClr val="000000"/>
                          </a:solidFill>
                          <a:effectLst/>
                          <a:latin typeface="Calibri" panose="020F0502020204030204" pitchFamily="34" charset="0"/>
                          <a:ea typeface="新細明體" panose="02020500000000000000" pitchFamily="18" charset="-120"/>
                          <a:cs typeface="+mn-cs"/>
                        </a:rPr>
                        <a:t>1.15</a:t>
                      </a:r>
                    </a:p>
                  </a:txBody>
                  <a:tcPr marL="0" marR="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2.05</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1.52</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-44</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-24</a:t>
                      </a:r>
                    </a:p>
                  </a:txBody>
                  <a:tcPr marL="0" marR="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935880623"/>
                  </a:ext>
                </a:extLst>
              </a:tr>
              <a:tr h="282240">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ctr" latinLnBrk="0" hangingPunct="1"/>
                      <a:r>
                        <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rPr>
                        <a:t>　</a:t>
                      </a:r>
                    </a:p>
                  </a:txBody>
                  <a:tcPr marL="0" marR="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0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999759918"/>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ROE (annualized)</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16.3%</a:t>
                      </a:r>
                    </a:p>
                  </a:txBody>
                  <a:tcPr marL="0" marR="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29.4%</a:t>
                      </a:r>
                    </a:p>
                  </a:txBody>
                  <a:tcPr marL="0" marR="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mn-ea"/>
                          <a:cs typeface="+mn-cs"/>
                        </a:rPr>
                        <a:t>20.4%</a:t>
                      </a:r>
                    </a:p>
                  </a:txBody>
                  <a:tcPr marL="0" marR="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902875954"/>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Depreciation &amp; Amortization</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8</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9</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mn-ea"/>
                          <a:cs typeface="+mn-cs"/>
                        </a:rPr>
                        <a:t>9</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486862397"/>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CAPEX</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115</a:t>
                      </a:r>
                    </a:p>
                  </a:txBody>
                  <a:tcPr marL="0" marR="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51</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kern="1200" dirty="0">
                          <a:solidFill>
                            <a:srgbClr val="000000"/>
                          </a:solidFill>
                          <a:effectLst/>
                          <a:latin typeface="Calibri" panose="020F0502020204030204" pitchFamily="34" charset="0"/>
                          <a:ea typeface="+mn-ea"/>
                          <a:cs typeface="+mn-cs"/>
                        </a:rPr>
                        <a:t>19</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2307686285"/>
                  </a:ext>
                </a:extLst>
              </a:tr>
            </a:tbl>
          </a:graphicData>
        </a:graphic>
      </p:graphicFrame>
      <p:cxnSp>
        <p:nvCxnSpPr>
          <p:cNvPr id="14" name="直線接點 13">
            <a:extLst>
              <a:ext uri="{FF2B5EF4-FFF2-40B4-BE49-F238E27FC236}">
                <a16:creationId xmlns:a16="http://schemas.microsoft.com/office/drawing/2014/main" xmlns="" id="{E752B886-CC9D-3F49-A51D-E2E3861708AE}"/>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5" name="標題 1">
            <a:extLst>
              <a:ext uri="{FF2B5EF4-FFF2-40B4-BE49-F238E27FC236}">
                <a16:creationId xmlns:a16="http://schemas.microsoft.com/office/drawing/2014/main" xmlns="" id="{AF925B65-714B-7142-9874-2DE47D2C46AF}"/>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Consolidated Income Statement– 4Q23</a:t>
            </a:r>
            <a:endParaRPr kumimoji="1" lang="zh-TW" altLang="en-US" sz="3200" b="1" dirty="0">
              <a:latin typeface="Calibri" panose="020F0502020204030204" pitchFamily="34" charset="0"/>
              <a:ea typeface="STFangsong" panose="02010600040101010101" pitchFamily="2" charset="-122"/>
              <a:cs typeface="Calibri" panose="020F0502020204030204" pitchFamily="34" charset="0"/>
            </a:endParaRPr>
          </a:p>
        </p:txBody>
      </p:sp>
      <p:sp>
        <p:nvSpPr>
          <p:cNvPr id="2" name="Slide Number Placeholder 3">
            <a:extLst>
              <a:ext uri="{FF2B5EF4-FFF2-40B4-BE49-F238E27FC236}">
                <a16:creationId xmlns:a16="http://schemas.microsoft.com/office/drawing/2014/main" xmlns="" id="{F8BB8F12-F4F5-4F13-B09C-BEB09F03B897}"/>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6</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629435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xmlns="" id="{B6EF6544-1DA6-9C45-ACBB-1B6FAFFC9A00}"/>
              </a:ext>
            </a:extLst>
          </p:cNvPr>
          <p:cNvGraphicFramePr>
            <a:graphicFrameLocks noGrp="1"/>
          </p:cNvGraphicFramePr>
          <p:nvPr>
            <p:extLst>
              <p:ext uri="{D42A27DB-BD31-4B8C-83A1-F6EECF244321}">
                <p14:modId xmlns:p14="http://schemas.microsoft.com/office/powerpoint/2010/main" val="3271613757"/>
              </p:ext>
            </p:extLst>
          </p:nvPr>
        </p:nvGraphicFramePr>
        <p:xfrm>
          <a:off x="2063667" y="1056922"/>
          <a:ext cx="8134256" cy="5562193"/>
        </p:xfrm>
        <a:graphic>
          <a:graphicData uri="http://schemas.openxmlformats.org/drawingml/2006/table">
            <a:tbl>
              <a:tblPr/>
              <a:tblGrid>
                <a:gridCol w="4377179">
                  <a:extLst>
                    <a:ext uri="{9D8B030D-6E8A-4147-A177-3AD203B41FA5}">
                      <a16:colId xmlns:a16="http://schemas.microsoft.com/office/drawing/2014/main" xmlns="" val="157505125"/>
                    </a:ext>
                  </a:extLst>
                </a:gridCol>
                <a:gridCol w="1252359">
                  <a:extLst>
                    <a:ext uri="{9D8B030D-6E8A-4147-A177-3AD203B41FA5}">
                      <a16:colId xmlns:a16="http://schemas.microsoft.com/office/drawing/2014/main" xmlns="" val="3027787077"/>
                    </a:ext>
                  </a:extLst>
                </a:gridCol>
                <a:gridCol w="1252359">
                  <a:extLst>
                    <a:ext uri="{9D8B030D-6E8A-4147-A177-3AD203B41FA5}">
                      <a16:colId xmlns:a16="http://schemas.microsoft.com/office/drawing/2014/main" xmlns="" val="1100178237"/>
                    </a:ext>
                  </a:extLst>
                </a:gridCol>
                <a:gridCol w="1252359">
                  <a:extLst>
                    <a:ext uri="{9D8B030D-6E8A-4147-A177-3AD203B41FA5}">
                      <a16:colId xmlns:a16="http://schemas.microsoft.com/office/drawing/2014/main" xmlns="" val="2156343920"/>
                    </a:ext>
                  </a:extLst>
                </a:gridCol>
              </a:tblGrid>
              <a:tr h="481873">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mn-ea"/>
                        </a:rPr>
                        <a:t>NT$ million</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2023</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2022</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YoY (%)</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extLst>
                  <a:ext uri="{0D108BD9-81ED-4DB2-BD59-A6C34878D82A}">
                    <a16:rowId xmlns:a16="http://schemas.microsoft.com/office/drawing/2014/main" xmlns="" val="1712247764"/>
                  </a:ext>
                </a:extLst>
              </a:tr>
              <a:tr h="282240">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Net Revenue</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2,599</a:t>
                      </a:r>
                    </a:p>
                  </a:txBody>
                  <a:tcPr marL="0" marR="0" marT="0" marB="0" anchor="ctr">
                    <a:lnL w="6350" cap="flat" cmpd="sng" algn="ctr">
                      <a:no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2,659</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(2)</a:t>
                      </a:r>
                    </a:p>
                  </a:txBody>
                  <a:tcPr marL="0" marR="0" marT="0" marB="0" anchor="ctr">
                    <a:lnL>
                      <a:noFill/>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xmlns="" val="784733735"/>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Gross Profit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1,039</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942</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10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2195283"/>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    Gross Margin</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40.0%</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35.4%</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492183320"/>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Operating Expenses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461</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446</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3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4169906371"/>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    </a:t>
                      </a:r>
                      <a:r>
                        <a:rPr lang="en" altLang="zh-TW" sz="1600" b="0" i="0" u="none" strike="noStrike" dirty="0">
                          <a:solidFill>
                            <a:srgbClr val="000000"/>
                          </a:solidFill>
                          <a:effectLst/>
                          <a:latin typeface="Calibri" panose="020F0502020204030204" pitchFamily="34" charset="0"/>
                          <a:ea typeface="+mn-ea"/>
                        </a:rPr>
                        <a:t>Opex % of Sales</a:t>
                      </a:r>
                      <a:endParaRPr lang="en"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17.7%</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16.8%</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055799478"/>
                  </a:ext>
                </a:extLst>
              </a:tr>
              <a:tr h="282240">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Operating Income</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578</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496</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17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525070770"/>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    Operating Margin</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22.2%</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18.6%</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151146946"/>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Net Non-Operating Income (Loss)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41</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68</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978064805"/>
                  </a:ext>
                </a:extLst>
              </a:tr>
              <a:tr h="282240">
                <a:tc>
                  <a:txBody>
                    <a:bodyPr/>
                    <a:lstStyle/>
                    <a:p>
                      <a:pPr algn="l" fontAlgn="ctr"/>
                      <a:r>
                        <a:rPr lang="en" sz="1600" b="0" i="0" u="none" strike="noStrike">
                          <a:solidFill>
                            <a:srgbClr val="000000"/>
                          </a:solidFill>
                          <a:effectLst/>
                          <a:latin typeface="Calibri" panose="020F0502020204030204" pitchFamily="34" charset="0"/>
                          <a:ea typeface="新細明體" panose="02020500000000000000" pitchFamily="18" charset="-120"/>
                        </a:rPr>
                        <a:t>Pre-Tax Income</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619</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564</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10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1399370977"/>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Income Tax Expense</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113</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111</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764172625"/>
                  </a:ext>
                </a:extLst>
              </a:tr>
              <a:tr h="282240">
                <a:tc>
                  <a:txBody>
                    <a:bodyPr/>
                    <a:lstStyle/>
                    <a:p>
                      <a:pPr algn="l" fontAlgn="ctr"/>
                      <a:r>
                        <a:rPr lang="en" sz="1600" b="0" i="0" u="none" strike="noStrike">
                          <a:solidFill>
                            <a:srgbClr val="000000"/>
                          </a:solidFill>
                          <a:effectLst/>
                          <a:latin typeface="Calibri" panose="020F0502020204030204" pitchFamily="34" charset="0"/>
                          <a:ea typeface="新細明體" panose="02020500000000000000" pitchFamily="18" charset="-120"/>
                        </a:rPr>
                        <a:t>Minority Interest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0</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101596247"/>
                  </a:ext>
                </a:extLst>
              </a:tr>
              <a:tr h="282240">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Net Income to Parent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506</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452</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12</a:t>
                      </a: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432532968"/>
                  </a:ext>
                </a:extLst>
              </a:tr>
              <a:tr h="282240">
                <a:tc>
                  <a:txBody>
                    <a:bodyPr/>
                    <a:lstStyle/>
                    <a:p>
                      <a:pPr algn="l" fontAlgn="ctr"/>
                      <a:r>
                        <a:rPr lang="en" sz="1600" b="0" i="0" u="none" strike="noStrike">
                          <a:solidFill>
                            <a:srgbClr val="000000"/>
                          </a:solidFill>
                          <a:effectLst/>
                          <a:latin typeface="Calibri" panose="020F0502020204030204" pitchFamily="34" charset="0"/>
                          <a:ea typeface="新細明體" panose="02020500000000000000" pitchFamily="18" charset="-120"/>
                        </a:rPr>
                        <a:t>    Net Margin</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19.5%</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17.0%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261765767"/>
                  </a:ext>
                </a:extLst>
              </a:tr>
              <a:tr h="282240">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EPS (NT$)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6.62</a:t>
                      </a:r>
                    </a:p>
                  </a:txBody>
                  <a:tcPr marL="0" marR="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6.23</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6</a:t>
                      </a: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935880623"/>
                  </a:ext>
                </a:extLst>
              </a:tr>
              <a:tr h="282240">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0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4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999759918"/>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ROE (annualized)</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25.6%</a:t>
                      </a:r>
                    </a:p>
                  </a:txBody>
                  <a:tcPr marL="0" marR="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25.4%</a:t>
                      </a:r>
                    </a:p>
                  </a:txBody>
                  <a:tcPr marL="0" marR="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902875954"/>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Depreciation &amp; Amortization</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35</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38</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486862397"/>
                  </a:ext>
                </a:extLst>
              </a:tr>
              <a:tr h="282240">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CAPEX</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255</a:t>
                      </a:r>
                    </a:p>
                  </a:txBody>
                  <a:tcPr marL="0" marR="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163</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2307686285"/>
                  </a:ext>
                </a:extLst>
              </a:tr>
            </a:tbl>
          </a:graphicData>
        </a:graphic>
      </p:graphicFrame>
      <p:cxnSp>
        <p:nvCxnSpPr>
          <p:cNvPr id="14" name="直線接點 13">
            <a:extLst>
              <a:ext uri="{FF2B5EF4-FFF2-40B4-BE49-F238E27FC236}">
                <a16:creationId xmlns:a16="http://schemas.microsoft.com/office/drawing/2014/main" xmlns="" id="{E752B886-CC9D-3F49-A51D-E2E3861708AE}"/>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5" name="標題 1">
            <a:extLst>
              <a:ext uri="{FF2B5EF4-FFF2-40B4-BE49-F238E27FC236}">
                <a16:creationId xmlns:a16="http://schemas.microsoft.com/office/drawing/2014/main" xmlns="" id="{AF925B65-714B-7142-9874-2DE47D2C46AF}"/>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Consolidated Income Statement – 2023</a:t>
            </a:r>
            <a:endParaRPr kumimoji="1" lang="zh-TW" altLang="en-US" sz="3200" b="1" dirty="0">
              <a:latin typeface="Calibri" panose="020F0502020204030204" pitchFamily="34" charset="0"/>
              <a:ea typeface="STFangsong" panose="02010600040101010101" pitchFamily="2" charset="-122"/>
              <a:cs typeface="Calibri" panose="020F0502020204030204" pitchFamily="34" charset="0"/>
            </a:endParaRPr>
          </a:p>
        </p:txBody>
      </p:sp>
      <p:sp>
        <p:nvSpPr>
          <p:cNvPr id="2" name="Slide Number Placeholder 3">
            <a:extLst>
              <a:ext uri="{FF2B5EF4-FFF2-40B4-BE49-F238E27FC236}">
                <a16:creationId xmlns:a16="http://schemas.microsoft.com/office/drawing/2014/main" xmlns="" id="{F8BB8F12-F4F5-4F13-B09C-BEB09F03B897}"/>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7</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839040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xmlns="" id="{9A2B76EC-CDF5-4A4E-B5CD-1A238EAD5FEA}"/>
              </a:ext>
            </a:extLst>
          </p:cNvPr>
          <p:cNvGraphicFramePr>
            <a:graphicFrameLocks noGrp="1"/>
          </p:cNvGraphicFramePr>
          <p:nvPr>
            <p:extLst>
              <p:ext uri="{D42A27DB-BD31-4B8C-83A1-F6EECF244321}">
                <p14:modId xmlns:p14="http://schemas.microsoft.com/office/powerpoint/2010/main" val="161656837"/>
              </p:ext>
            </p:extLst>
          </p:nvPr>
        </p:nvGraphicFramePr>
        <p:xfrm>
          <a:off x="437049" y="890872"/>
          <a:ext cx="8911395" cy="5787538"/>
        </p:xfrm>
        <a:graphic>
          <a:graphicData uri="http://schemas.openxmlformats.org/drawingml/2006/table">
            <a:tbl>
              <a:tblPr/>
              <a:tblGrid>
                <a:gridCol w="4471275">
                  <a:extLst>
                    <a:ext uri="{9D8B030D-6E8A-4147-A177-3AD203B41FA5}">
                      <a16:colId xmlns:a16="http://schemas.microsoft.com/office/drawing/2014/main" xmlns="" val="3764951136"/>
                    </a:ext>
                  </a:extLst>
                </a:gridCol>
                <a:gridCol w="1110030">
                  <a:extLst>
                    <a:ext uri="{9D8B030D-6E8A-4147-A177-3AD203B41FA5}">
                      <a16:colId xmlns:a16="http://schemas.microsoft.com/office/drawing/2014/main" xmlns="" val="3436009328"/>
                    </a:ext>
                  </a:extLst>
                </a:gridCol>
                <a:gridCol w="1110030">
                  <a:extLst>
                    <a:ext uri="{9D8B030D-6E8A-4147-A177-3AD203B41FA5}">
                      <a16:colId xmlns:a16="http://schemas.microsoft.com/office/drawing/2014/main" xmlns="" val="922697443"/>
                    </a:ext>
                  </a:extLst>
                </a:gridCol>
                <a:gridCol w="1110030">
                  <a:extLst>
                    <a:ext uri="{9D8B030D-6E8A-4147-A177-3AD203B41FA5}">
                      <a16:colId xmlns:a16="http://schemas.microsoft.com/office/drawing/2014/main" xmlns="" val="3244565161"/>
                    </a:ext>
                  </a:extLst>
                </a:gridCol>
                <a:gridCol w="1110030">
                  <a:extLst>
                    <a:ext uri="{9D8B030D-6E8A-4147-A177-3AD203B41FA5}">
                      <a16:colId xmlns:a16="http://schemas.microsoft.com/office/drawing/2014/main" xmlns="" val="2584314268"/>
                    </a:ext>
                  </a:extLst>
                </a:gridCol>
              </a:tblGrid>
              <a:tr h="222204">
                <a:tc row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mn-ea"/>
                        </a:rPr>
                        <a:t>NT$ million</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gridSpan="2">
                  <a:txBody>
                    <a:bodyPr/>
                    <a:lstStyle/>
                    <a:p>
                      <a:pPr algn="ct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mn-ea"/>
                        </a:rPr>
                        <a:t>2023/12/31</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hMerge="1">
                  <a:txBody>
                    <a:bodyPr/>
                    <a:lstStyle/>
                    <a:p>
                      <a:endParaRPr lang="zh-TW" altLang="en-US"/>
                    </a:p>
                  </a:txBody>
                  <a:tcPr/>
                </a:tc>
                <a:tc gridSpan="2">
                  <a:txBody>
                    <a:bodyPr/>
                    <a:lstStyle/>
                    <a:p>
                      <a:pPr algn="ct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2023/9/30</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hMerge="1">
                  <a:txBody>
                    <a:bodyPr/>
                    <a:lstStyle/>
                    <a:p>
                      <a:endParaRPr lang="zh-TW" altLang="en-US"/>
                    </a:p>
                  </a:txBody>
                  <a:tcPr/>
                </a:tc>
                <a:extLst>
                  <a:ext uri="{0D108BD9-81ED-4DB2-BD59-A6C34878D82A}">
                    <a16:rowId xmlns:a16="http://schemas.microsoft.com/office/drawing/2014/main" xmlns="" val="72131155"/>
                  </a:ext>
                </a:extLst>
              </a:tr>
              <a:tr h="301288">
                <a:tc vMerge="1">
                  <a:txBody>
                    <a:bodyPr/>
                    <a:lstStyle/>
                    <a:p>
                      <a:pPr algn="l" fontAlgn="ctr"/>
                      <a:endParaRPr lang="en"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extLst>
                  <a:ext uri="{0D108BD9-81ED-4DB2-BD59-A6C34878D82A}">
                    <a16:rowId xmlns:a16="http://schemas.microsoft.com/office/drawing/2014/main" xmlns="" val="305207749"/>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Cash and Cash Equivalents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707</a:t>
                      </a:r>
                    </a:p>
                  </a:txBody>
                  <a:tcPr marL="0" marR="0" marT="0" marB="0" anchor="ctr">
                    <a:lnL w="6350" cap="flat" cmpd="sng" algn="ctr">
                      <a:no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18 </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639</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17 </a:t>
                      </a:r>
                    </a:p>
                  </a:txBody>
                  <a:tcPr marL="0" marR="0" marT="0" marB="0" anchor="ctr">
                    <a:lnL>
                      <a:noFill/>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xmlns="" val="3891935953"/>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Notes and Accounts Receivable, Net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399</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10 </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458</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12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604847266"/>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Inventories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483</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12 </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498</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13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2867104219"/>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Other Current Assets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706</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18 </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684</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18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138684126"/>
                  </a:ext>
                </a:extLst>
              </a:tr>
              <a:tr h="291245">
                <a:tc>
                  <a:txBody>
                    <a:bodyPr/>
                    <a:lstStyle/>
                    <a:p>
                      <a:pPr algn="l" fontAlgn="ctr"/>
                      <a:r>
                        <a:rPr lang="en" sz="1600" b="0" i="0" u="none" strike="noStrike">
                          <a:solidFill>
                            <a:srgbClr val="000000"/>
                          </a:solidFill>
                          <a:effectLst/>
                          <a:latin typeface="Calibri" panose="020F0502020204030204" pitchFamily="34" charset="0"/>
                          <a:ea typeface="新細明體" panose="02020500000000000000" pitchFamily="18" charset="-120"/>
                        </a:rPr>
                        <a:t>Fixed Assets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946</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24 </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942</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25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2689575741"/>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Other Long-term Assets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640</a:t>
                      </a:r>
                    </a:p>
                  </a:txBody>
                  <a:tcPr marL="0" marR="0" marT="0" marB="0" anchor="ctr">
                    <a:lnL w="6350" cap="flat" cmpd="sng" algn="ctr">
                      <a:noFill/>
                      <a:prstDash val="solid"/>
                      <a:round/>
                      <a:headEnd type="none" w="med" len="med"/>
                      <a:tailEnd type="none" w="med" len="med"/>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16 </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541</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14 </a:t>
                      </a:r>
                    </a:p>
                  </a:txBody>
                  <a:tcPr marL="0" marR="0" marT="0" marB="0" anchor="ctr">
                    <a:lnL>
                      <a:noFill/>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475737505"/>
                  </a:ext>
                </a:extLst>
              </a:tr>
              <a:tr h="291245">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Total Assets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3,881</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100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600" b="1" i="0" u="none" strike="noStrike">
                          <a:solidFill>
                            <a:srgbClr val="000000"/>
                          </a:solidFill>
                          <a:effectLst/>
                          <a:latin typeface="Calibri" panose="020F0502020204030204" pitchFamily="34" charset="0"/>
                          <a:ea typeface="新細明體" panose="02020500000000000000" pitchFamily="18" charset="-120"/>
                        </a:rPr>
                        <a:t>3,763</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100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945696959"/>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Notes and Accounts Payable, Net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256</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7 </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238</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6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834617791"/>
                  </a:ext>
                </a:extLst>
              </a:tr>
              <a:tr h="291245">
                <a:tc>
                  <a:txBody>
                    <a:bodyPr/>
                    <a:lstStyle/>
                    <a:p>
                      <a:pPr algn="l" fontAlgn="ctr"/>
                      <a:r>
                        <a:rPr lang="en" sz="1600" b="0" i="0" u="none" strike="noStrike">
                          <a:solidFill>
                            <a:srgbClr val="000000"/>
                          </a:solidFill>
                          <a:effectLst/>
                          <a:latin typeface="Calibri" panose="020F0502020204030204" pitchFamily="34" charset="0"/>
                          <a:ea typeface="新細明體" panose="02020500000000000000" pitchFamily="18" charset="-120"/>
                        </a:rPr>
                        <a:t>Other Current Liabilities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539</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14 </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504</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13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648756594"/>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Non-Current CB Payable</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0</a:t>
                      </a:r>
                    </a:p>
                  </a:txBody>
                  <a:tcPr marL="0" marR="0" marT="0" marB="0" anchor="ctr">
                    <a:lnL w="6350" cap="flat" cmpd="sng" algn="ctr">
                      <a:noFill/>
                      <a:prstDash val="solid"/>
                      <a:round/>
                      <a:headEnd type="none" w="med" len="med"/>
                      <a:tailEnd type="none" w="med" len="med"/>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0 </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0</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0 </a:t>
                      </a:r>
                    </a:p>
                  </a:txBody>
                  <a:tcPr marL="0" marR="0" marT="0" marB="0" anchor="ctr">
                    <a:lnL>
                      <a:noFill/>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4088303927"/>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Other Non-Current Liabilities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19</a:t>
                      </a:r>
                    </a:p>
                  </a:txBody>
                  <a:tcPr marL="0" marR="0" marT="0" marB="0" anchor="ctr">
                    <a:lnL w="6350" cap="flat" cmpd="sng" algn="ctr">
                      <a:noFill/>
                      <a:prstDash val="solid"/>
                      <a:round/>
                      <a:headEnd type="none" w="med" len="med"/>
                      <a:tailEnd type="none" w="med" len="med"/>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0 </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23</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 </a:t>
                      </a:r>
                    </a:p>
                  </a:txBody>
                  <a:tcPr marL="0" marR="0" marT="0" marB="0" anchor="ctr">
                    <a:lnL>
                      <a:noFill/>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735566240"/>
                  </a:ext>
                </a:extLst>
              </a:tr>
              <a:tr h="291245">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Total Liabilities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a:solidFill>
                            <a:srgbClr val="000000"/>
                          </a:solidFill>
                          <a:effectLst/>
                          <a:latin typeface="Calibri" panose="020F0502020204030204" pitchFamily="34" charset="0"/>
                          <a:ea typeface="新細明體" panose="02020500000000000000" pitchFamily="18" charset="-120"/>
                        </a:rPr>
                        <a:t>815</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21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a:solidFill>
                            <a:srgbClr val="000000"/>
                          </a:solidFill>
                          <a:effectLst/>
                          <a:latin typeface="Calibri" panose="020F0502020204030204" pitchFamily="34" charset="0"/>
                          <a:ea typeface="新細明體" panose="02020500000000000000" pitchFamily="18" charset="-120"/>
                        </a:rPr>
                        <a:t>765</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20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529161693"/>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Common Stock</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782</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768</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555809491"/>
                  </a:ext>
                </a:extLst>
              </a:tr>
              <a:tr h="291245">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Total Equity</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a:solidFill>
                            <a:srgbClr val="000000"/>
                          </a:solidFill>
                          <a:effectLst/>
                          <a:latin typeface="Calibri" panose="020F0502020204030204" pitchFamily="34" charset="0"/>
                          <a:ea typeface="新細明體" panose="02020500000000000000" pitchFamily="18" charset="-120"/>
                        </a:rPr>
                        <a:t>3,066</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79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a:solidFill>
                            <a:srgbClr val="000000"/>
                          </a:solidFill>
                          <a:effectLst/>
                          <a:latin typeface="Calibri" panose="020F0502020204030204" pitchFamily="34" charset="0"/>
                          <a:ea typeface="新細明體" panose="02020500000000000000" pitchFamily="18" charset="-120"/>
                        </a:rPr>
                        <a:t>2,998</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80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423460192"/>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Book Value per Share (NT$)</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39.2</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39.0</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978514885"/>
                  </a:ext>
                </a:extLst>
              </a:tr>
              <a:tr h="291245">
                <a:tc>
                  <a:txBody>
                    <a:bodyPr/>
                    <a:lstStyle/>
                    <a:p>
                      <a:pPr algn="l" fontAlgn="ctr"/>
                      <a:r>
                        <a:rPr lang="en" sz="1600" b="1" i="0" u="none" strike="noStrike" dirty="0">
                          <a:solidFill>
                            <a:srgbClr val="000000"/>
                          </a:solidFill>
                          <a:effectLst/>
                          <a:latin typeface="Calibri" panose="020F0502020204030204" pitchFamily="34" charset="0"/>
                          <a:ea typeface="新細明體" panose="02020500000000000000" pitchFamily="18" charset="-120"/>
                        </a:rPr>
                        <a:t>Key Indices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2596769509"/>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    Current Ratio ( Current Assets / Current Liabilities)</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288%</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307%</a:t>
                      </a:r>
                    </a:p>
                  </a:txBody>
                  <a:tcPr marL="0" marR="0" marT="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783994533"/>
                  </a:ext>
                </a:extLst>
              </a:tr>
              <a:tr h="291245">
                <a:tc>
                  <a:txBody>
                    <a:bodyPr/>
                    <a:lstStyle/>
                    <a:p>
                      <a:pPr algn="l" fontAlgn="ctr"/>
                      <a:r>
                        <a:rPr lang="en" sz="1600" b="0" i="0" u="none" strike="noStrike" dirty="0">
                          <a:solidFill>
                            <a:srgbClr val="000000"/>
                          </a:solidFill>
                          <a:effectLst/>
                          <a:latin typeface="Calibri" panose="020F0502020204030204" pitchFamily="34" charset="0"/>
                          <a:ea typeface="新細明體" panose="02020500000000000000" pitchFamily="18" charset="-120"/>
                        </a:rPr>
                        <a:t>    Net Cash to Equity</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38%</a:t>
                      </a:r>
                    </a:p>
                  </a:txBody>
                  <a:tcPr marL="0" marR="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38%</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2184422399"/>
                  </a:ext>
                </a:extLst>
              </a:tr>
            </a:tbl>
          </a:graphicData>
        </a:graphic>
      </p:graphicFrame>
      <p:cxnSp>
        <p:nvCxnSpPr>
          <p:cNvPr id="11" name="直線接點 10">
            <a:extLst>
              <a:ext uri="{FF2B5EF4-FFF2-40B4-BE49-F238E27FC236}">
                <a16:creationId xmlns:a16="http://schemas.microsoft.com/office/drawing/2014/main" xmlns="" id="{18B2810D-BA9A-7741-AEE7-4DFF28AC01E8}"/>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xmlns="" id="{CDA36F7A-7A95-7D42-AD81-046D7C6D6AE7}"/>
              </a:ext>
            </a:extLst>
          </p:cNvPr>
          <p:cNvSpPr txBox="1">
            <a:spLocks/>
          </p:cNvSpPr>
          <p:nvPr/>
        </p:nvSpPr>
        <p:spPr>
          <a:xfrm>
            <a:off x="273645" y="335261"/>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Consolidated Balance Sheet – 4Q23</a:t>
            </a:r>
            <a:endParaRPr kumimoji="1" lang="zh-TW" altLang="en-US" sz="3200" b="1" dirty="0">
              <a:latin typeface="Calibri" panose="020F0502020204030204" pitchFamily="34" charset="0"/>
              <a:ea typeface="STFangsong" panose="02010600040101010101" pitchFamily="2" charset="-122"/>
              <a:cs typeface="Calibri" panose="020F0502020204030204" pitchFamily="34" charset="0"/>
            </a:endParaRPr>
          </a:p>
        </p:txBody>
      </p:sp>
      <p:sp>
        <p:nvSpPr>
          <p:cNvPr id="2" name="Slide Number Placeholder 3">
            <a:extLst>
              <a:ext uri="{FF2B5EF4-FFF2-40B4-BE49-F238E27FC236}">
                <a16:creationId xmlns:a16="http://schemas.microsoft.com/office/drawing/2014/main" xmlns="" id="{98F3FF20-51F0-47D9-91E1-539C09428432}"/>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8</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graphicFrame>
        <p:nvGraphicFramePr>
          <p:cNvPr id="3" name="表格 2">
            <a:extLst>
              <a:ext uri="{FF2B5EF4-FFF2-40B4-BE49-F238E27FC236}">
                <a16:creationId xmlns:a16="http://schemas.microsoft.com/office/drawing/2014/main" xmlns="" id="{4A7FCE65-35D9-4C86-A16D-24053BC1A941}"/>
              </a:ext>
            </a:extLst>
          </p:cNvPr>
          <p:cNvGraphicFramePr>
            <a:graphicFrameLocks noGrp="1"/>
          </p:cNvGraphicFramePr>
          <p:nvPr>
            <p:extLst>
              <p:ext uri="{D42A27DB-BD31-4B8C-83A1-F6EECF244321}">
                <p14:modId xmlns:p14="http://schemas.microsoft.com/office/powerpoint/2010/main" val="4136693437"/>
              </p:ext>
            </p:extLst>
          </p:nvPr>
        </p:nvGraphicFramePr>
        <p:xfrm>
          <a:off x="9348444" y="890872"/>
          <a:ext cx="2220060" cy="5787538"/>
        </p:xfrm>
        <a:graphic>
          <a:graphicData uri="http://schemas.openxmlformats.org/drawingml/2006/table">
            <a:tbl>
              <a:tblPr/>
              <a:tblGrid>
                <a:gridCol w="1110030">
                  <a:extLst>
                    <a:ext uri="{9D8B030D-6E8A-4147-A177-3AD203B41FA5}">
                      <a16:colId xmlns:a16="http://schemas.microsoft.com/office/drawing/2014/main" xmlns="" val="3916408608"/>
                    </a:ext>
                  </a:extLst>
                </a:gridCol>
                <a:gridCol w="1110030">
                  <a:extLst>
                    <a:ext uri="{9D8B030D-6E8A-4147-A177-3AD203B41FA5}">
                      <a16:colId xmlns:a16="http://schemas.microsoft.com/office/drawing/2014/main" xmlns="" val="3474337125"/>
                    </a:ext>
                  </a:extLst>
                </a:gridCol>
              </a:tblGrid>
              <a:tr h="0">
                <a:tc gridSpan="2">
                  <a:txBody>
                    <a:bodyPr/>
                    <a:lstStyle/>
                    <a:p>
                      <a:pPr algn="ct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2022/12/31</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hMerge="1">
                  <a:txBody>
                    <a:bodyPr/>
                    <a:lstStyle/>
                    <a:p>
                      <a:endParaRPr lang="zh-TW" altLang="en-US"/>
                    </a:p>
                  </a:txBody>
                  <a:tcPr/>
                </a:tc>
                <a:extLst>
                  <a:ext uri="{0D108BD9-81ED-4DB2-BD59-A6C34878D82A}">
                    <a16:rowId xmlns:a16="http://schemas.microsoft.com/office/drawing/2014/main" xmlns="" val="2544144330"/>
                  </a:ext>
                </a:extLst>
              </a:tr>
              <a:tr h="301288">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extLst>
                  <a:ext uri="{0D108BD9-81ED-4DB2-BD59-A6C34878D82A}">
                    <a16:rowId xmlns:a16="http://schemas.microsoft.com/office/drawing/2014/main" xmlns="" val="1548061042"/>
                  </a:ext>
                </a:extLst>
              </a:tr>
              <a:tr h="291245">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508</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13 </a:t>
                      </a:r>
                    </a:p>
                  </a:txBody>
                  <a:tcPr marL="0" marR="0" marT="0" marB="0" anchor="ctr">
                    <a:lnL>
                      <a:noFill/>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xmlns="" val="3112330944"/>
                  </a:ext>
                </a:extLst>
              </a:tr>
              <a:tr h="291245">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450</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12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821868581"/>
                  </a:ext>
                </a:extLst>
              </a:tr>
              <a:tr h="291245">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636</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17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1282080468"/>
                  </a:ext>
                </a:extLst>
              </a:tr>
              <a:tr h="291245">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824</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22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4091887124"/>
                  </a:ext>
                </a:extLst>
              </a:tr>
              <a:tr h="291245">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951</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25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656010928"/>
                  </a:ext>
                </a:extLst>
              </a:tr>
              <a:tr h="291245">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397</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11 </a:t>
                      </a:r>
                    </a:p>
                  </a:txBody>
                  <a:tcPr marL="0" marR="0" marT="0" marB="0" anchor="ctr">
                    <a:lnL>
                      <a:noFill/>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4291834314"/>
                  </a:ext>
                </a:extLst>
              </a:tr>
              <a:tr h="291245">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3,765</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100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212135890"/>
                  </a:ext>
                </a:extLst>
              </a:tr>
              <a:tr h="291245">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356</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9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544011130"/>
                  </a:ext>
                </a:extLst>
              </a:tr>
              <a:tr h="291245">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854</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23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204584975"/>
                  </a:ext>
                </a:extLst>
              </a:tr>
              <a:tr h="291245">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0</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0 </a:t>
                      </a:r>
                    </a:p>
                  </a:txBody>
                  <a:tcPr marL="0" marR="0" marT="0" marB="0" anchor="ctr">
                    <a:lnL>
                      <a:noFill/>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442751074"/>
                  </a:ext>
                </a:extLst>
              </a:tr>
              <a:tr h="291245">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mn-ea"/>
                          <a:cs typeface="+mn-cs"/>
                        </a:rPr>
                        <a:t>15</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0 </a:t>
                      </a:r>
                    </a:p>
                  </a:txBody>
                  <a:tcPr marL="0" marR="0" marT="0" marB="0" anchor="ctr">
                    <a:lnL>
                      <a:noFill/>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3865520093"/>
                  </a:ext>
                </a:extLst>
              </a:tr>
              <a:tr h="291245">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1,226</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33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131740530"/>
                  </a:ext>
                </a:extLst>
              </a:tr>
              <a:tr h="291245">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726</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endParaRPr lang="zh-TW" altLang="en-US" sz="1600" b="0" i="0" u="none" strike="noStrike" kern="1200" dirty="0">
                        <a:solidFill>
                          <a:srgbClr val="000000"/>
                        </a:solidFill>
                        <a:effectLst/>
                        <a:latin typeface="Calibri" panose="020F0502020204030204" pitchFamily="34" charset="0"/>
                        <a:ea typeface="+mn-ea"/>
                        <a:cs typeface="+mn-cs"/>
                      </a:endParaRP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3370079057"/>
                  </a:ext>
                </a:extLst>
              </a:tr>
              <a:tr h="291245">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2,539</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mn-ea"/>
                          <a:cs typeface="+mn-cs"/>
                        </a:rPr>
                        <a:t>67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679594234"/>
                  </a:ext>
                </a:extLst>
              </a:tr>
              <a:tr h="291245">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35.0</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endParaRPr lang="zh-TW" altLang="en-US" sz="1600" b="0" i="0" u="none" strike="noStrike" kern="1200" dirty="0">
                        <a:solidFill>
                          <a:srgbClr val="000000"/>
                        </a:solidFill>
                        <a:effectLst/>
                        <a:latin typeface="Calibri" panose="020F0502020204030204" pitchFamily="34" charset="0"/>
                        <a:ea typeface="+mn-ea"/>
                        <a:cs typeface="+mn-cs"/>
                      </a:endParaRP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186558159"/>
                  </a:ext>
                </a:extLst>
              </a:tr>
              <a:tr h="291245">
                <a:tc>
                  <a:txBody>
                    <a:bodyPr/>
                    <a:lstStyle/>
                    <a:p>
                      <a:pPr algn="l" fontAlgn="ctr"/>
                      <a:endParaRPr lang="zh-TW" altLang="en-US" sz="10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000" b="0" i="0" u="none" strike="noStrike" dirty="0">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4271241227"/>
                  </a:ext>
                </a:extLst>
              </a:tr>
              <a:tr h="291245">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200%</a:t>
                      </a:r>
                    </a:p>
                  </a:txBody>
                  <a:tcPr marL="0" marR="0" marT="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ctr"/>
                      <a:r>
                        <a:rPr lang="zh-TW" altLang="en-US" sz="10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4290720493"/>
                  </a:ext>
                </a:extLst>
              </a:tr>
              <a:tr h="291245">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mn-ea"/>
                          <a:cs typeface="+mn-cs"/>
                        </a:rPr>
                        <a:t>32%</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0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2714280263"/>
                  </a:ext>
                </a:extLst>
              </a:tr>
            </a:tbl>
          </a:graphicData>
        </a:graphic>
      </p:graphicFrame>
    </p:spTree>
    <p:extLst>
      <p:ext uri="{BB962C8B-B14F-4D97-AF65-F5344CB8AC3E}">
        <p14:creationId xmlns:p14="http://schemas.microsoft.com/office/powerpoint/2010/main" val="3689424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a:extLst>
              <a:ext uri="{FF2B5EF4-FFF2-40B4-BE49-F238E27FC236}">
                <a16:creationId xmlns:a16="http://schemas.microsoft.com/office/drawing/2014/main" xmlns="" id="{2922FFD5-46E8-BC4F-9EFA-B9C75867EA60}"/>
              </a:ext>
            </a:extLst>
          </p:cNvPr>
          <p:cNvGraphicFramePr>
            <a:graphicFrameLocks noGrp="1"/>
          </p:cNvGraphicFramePr>
          <p:nvPr>
            <p:extLst>
              <p:ext uri="{D42A27DB-BD31-4B8C-83A1-F6EECF244321}">
                <p14:modId xmlns:p14="http://schemas.microsoft.com/office/powerpoint/2010/main" val="3143076172"/>
              </p:ext>
            </p:extLst>
          </p:nvPr>
        </p:nvGraphicFramePr>
        <p:xfrm>
          <a:off x="894932" y="1283560"/>
          <a:ext cx="10402133" cy="3761051"/>
        </p:xfrm>
        <a:graphic>
          <a:graphicData uri="http://schemas.openxmlformats.org/drawingml/2006/table">
            <a:tbl>
              <a:tblPr/>
              <a:tblGrid>
                <a:gridCol w="2225496">
                  <a:extLst>
                    <a:ext uri="{9D8B030D-6E8A-4147-A177-3AD203B41FA5}">
                      <a16:colId xmlns:a16="http://schemas.microsoft.com/office/drawing/2014/main" xmlns="" val="3833058056"/>
                    </a:ext>
                  </a:extLst>
                </a:gridCol>
                <a:gridCol w="1285842">
                  <a:extLst>
                    <a:ext uri="{9D8B030D-6E8A-4147-A177-3AD203B41FA5}">
                      <a16:colId xmlns:a16="http://schemas.microsoft.com/office/drawing/2014/main" xmlns="" val="3870081983"/>
                    </a:ext>
                  </a:extLst>
                </a:gridCol>
                <a:gridCol w="1302328">
                  <a:extLst>
                    <a:ext uri="{9D8B030D-6E8A-4147-A177-3AD203B41FA5}">
                      <a16:colId xmlns:a16="http://schemas.microsoft.com/office/drawing/2014/main" xmlns="" val="675522990"/>
                    </a:ext>
                  </a:extLst>
                </a:gridCol>
                <a:gridCol w="1384753">
                  <a:extLst>
                    <a:ext uri="{9D8B030D-6E8A-4147-A177-3AD203B41FA5}">
                      <a16:colId xmlns:a16="http://schemas.microsoft.com/office/drawing/2014/main" xmlns="" val="1717371502"/>
                    </a:ext>
                  </a:extLst>
                </a:gridCol>
                <a:gridCol w="1401238">
                  <a:extLst>
                    <a:ext uri="{9D8B030D-6E8A-4147-A177-3AD203B41FA5}">
                      <a16:colId xmlns:a16="http://schemas.microsoft.com/office/drawing/2014/main" xmlns="" val="3650816177"/>
                    </a:ext>
                  </a:extLst>
                </a:gridCol>
                <a:gridCol w="1401238">
                  <a:extLst>
                    <a:ext uri="{9D8B030D-6E8A-4147-A177-3AD203B41FA5}">
                      <a16:colId xmlns:a16="http://schemas.microsoft.com/office/drawing/2014/main" xmlns="" val="1049212952"/>
                    </a:ext>
                  </a:extLst>
                </a:gridCol>
                <a:gridCol w="1401238">
                  <a:extLst>
                    <a:ext uri="{9D8B030D-6E8A-4147-A177-3AD203B41FA5}">
                      <a16:colId xmlns:a16="http://schemas.microsoft.com/office/drawing/2014/main" xmlns="" val="3401755952"/>
                    </a:ext>
                  </a:extLst>
                </a:gridCol>
              </a:tblGrid>
              <a:tr h="466246">
                <a:tc>
                  <a:txBody>
                    <a:bodyPr/>
                    <a:lstStyle/>
                    <a:p>
                      <a:pPr marL="0" algn="l" defTabSz="914400" rtl="0" eaLnBrk="1" fontAlgn="ctr" latinLnBrk="0" hangingPunct="1"/>
                      <a:r>
                        <a:rPr lang="en" altLang="zh-TW" sz="1600" b="1" i="0" u="none" strike="noStrike" kern="1200" dirty="0">
                          <a:solidFill>
                            <a:srgbClr val="FFFFFF"/>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cs typeface="+mn-cs"/>
                        </a:rPr>
                        <a:t>NT$ million</a:t>
                      </a:r>
                    </a:p>
                  </a:txBody>
                  <a:tcPr marL="72000" marR="72000" marT="0" marB="0" anchor="ctr">
                    <a:lnL>
                      <a:noFill/>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dirty="0">
                          <a:solidFill>
                            <a:srgbClr val="FFFFFF"/>
                          </a:solidFill>
                          <a:effectLst/>
                          <a:latin typeface="Calibri" panose="020F0502020204030204" pitchFamily="34" charset="0"/>
                        </a:rPr>
                        <a:t>2018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dirty="0">
                          <a:solidFill>
                            <a:srgbClr val="FFFFFF"/>
                          </a:solidFill>
                          <a:effectLst/>
                          <a:latin typeface="Calibri" panose="020F0502020204030204" pitchFamily="34" charset="0"/>
                        </a:rPr>
                        <a:t>2019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dirty="0">
                          <a:solidFill>
                            <a:srgbClr val="FFFFFF"/>
                          </a:solidFill>
                          <a:effectLst/>
                          <a:latin typeface="Calibri" panose="020F0502020204030204" pitchFamily="34" charset="0"/>
                        </a:rPr>
                        <a:t>2020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dirty="0">
                          <a:solidFill>
                            <a:srgbClr val="FFFFFF"/>
                          </a:solidFill>
                          <a:effectLst/>
                          <a:latin typeface="Calibri" panose="020F0502020204030204" pitchFamily="34" charset="0"/>
                        </a:rPr>
                        <a:t>2021</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dirty="0">
                          <a:solidFill>
                            <a:srgbClr val="FFFFFF"/>
                          </a:solidFill>
                          <a:effectLst/>
                          <a:latin typeface="Calibri" panose="020F0502020204030204" pitchFamily="34" charset="0"/>
                        </a:rPr>
                        <a:t>2022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dirty="0">
                          <a:solidFill>
                            <a:srgbClr val="FFFFFF"/>
                          </a:solidFill>
                          <a:effectLst/>
                          <a:latin typeface="Calibri" panose="020F0502020204030204" pitchFamily="34" charset="0"/>
                        </a:rPr>
                        <a:t>2023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extLst>
                  <a:ext uri="{0D108BD9-81ED-4DB2-BD59-A6C34878D82A}">
                    <a16:rowId xmlns:a16="http://schemas.microsoft.com/office/drawing/2014/main" xmlns="" val="4195693310"/>
                  </a:ext>
                </a:extLst>
              </a:tr>
              <a:tr h="466246">
                <a:tc>
                  <a:txBody>
                    <a:bodyPr/>
                    <a:lstStyle/>
                    <a:p>
                      <a:pPr algn="l" rtl="0" fontAlgn="ctr"/>
                      <a:r>
                        <a:rPr lang="en" sz="1800" b="1" i="0" u="none" strike="noStrike" dirty="0">
                          <a:solidFill>
                            <a:srgbClr val="000000"/>
                          </a:solidFill>
                          <a:effectLst/>
                          <a:latin typeface="Calibri" panose="020F0502020204030204" pitchFamily="34" charset="0"/>
                          <a:ea typeface="新細明體" panose="02020500000000000000" pitchFamily="18" charset="-120"/>
                        </a:rPr>
                        <a:t>Net profit</a:t>
                      </a:r>
                    </a:p>
                  </a:txBody>
                  <a:tcPr marL="72000" marR="72000" marT="0" marB="0" anchor="ctr">
                    <a:lnL>
                      <a:noFill/>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a:solidFill>
                            <a:srgbClr val="000000"/>
                          </a:solidFill>
                          <a:effectLst/>
                          <a:latin typeface="Calibri" panose="020F0502020204030204" pitchFamily="34" charset="0"/>
                        </a:rPr>
                        <a:t>205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a:solidFill>
                            <a:srgbClr val="000000"/>
                          </a:solidFill>
                          <a:effectLst/>
                          <a:latin typeface="Calibri" panose="020F0502020204030204" pitchFamily="34" charset="0"/>
                        </a:rPr>
                        <a:t>241</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256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365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452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506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extLst>
                  <a:ext uri="{0D108BD9-81ED-4DB2-BD59-A6C34878D82A}">
                    <a16:rowId xmlns:a16="http://schemas.microsoft.com/office/drawing/2014/main" xmlns="" val="3577690119"/>
                  </a:ext>
                </a:extLst>
              </a:tr>
              <a:tr h="466246">
                <a:tc>
                  <a:txBody>
                    <a:bodyPr/>
                    <a:lstStyle/>
                    <a:p>
                      <a:pPr algn="l" rtl="0" fontAlgn="ctr"/>
                      <a:r>
                        <a:rPr lang="en" sz="1800" b="1" i="0" u="none" strike="noStrike" dirty="0">
                          <a:solidFill>
                            <a:srgbClr val="000000"/>
                          </a:solidFill>
                          <a:effectLst/>
                          <a:latin typeface="Calibri" panose="020F0502020204030204" pitchFamily="34" charset="0"/>
                          <a:ea typeface="新細明體" panose="02020500000000000000" pitchFamily="18" charset="-120"/>
                        </a:rPr>
                        <a:t>Net margin (%)</a:t>
                      </a:r>
                    </a:p>
                  </a:txBody>
                  <a:tcPr marL="72000" marR="72000" marT="0" marB="0" anchor="ctr">
                    <a:lnL>
                      <a:noFill/>
                    </a:lnL>
                    <a:lnR w="12700" cap="flat" cmpd="sng" algn="ctr">
                      <a:solidFill>
                        <a:srgbClr val="FFFFFF"/>
                      </a:solidFill>
                      <a:prstDash val="solid"/>
                      <a:round/>
                      <a:headEnd type="none" w="med" len="med"/>
                      <a:tailEnd type="none" w="med" len="med"/>
                    </a:lnR>
                    <a:lnT>
                      <a:noFill/>
                    </a:lnT>
                    <a:lnB>
                      <a:noFill/>
                    </a:lnB>
                    <a:solidFill>
                      <a:schemeClr val="bg1">
                        <a:lumMod val="95000"/>
                      </a:schemeClr>
                    </a:solidFill>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13.1%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1">
                        <a:lumMod val="95000"/>
                      </a:schemeClr>
                    </a:solidFill>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14.5%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1">
                        <a:lumMod val="95000"/>
                      </a:schemeClr>
                    </a:solidFill>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13.9%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1">
                        <a:lumMod val="95000"/>
                      </a:schemeClr>
                    </a:solidFill>
                  </a:tcPr>
                </a:tc>
                <a:tc>
                  <a:txBody>
                    <a:bodyPr/>
                    <a:lstStyle/>
                    <a:p>
                      <a:pPr algn="r" rtl="0" fontAlgn="ctr"/>
                      <a:r>
                        <a:rPr lang="en-US" sz="1800" b="0" i="0" u="none" strike="noStrike" dirty="0">
                          <a:solidFill>
                            <a:srgbClr val="000000"/>
                          </a:solidFill>
                          <a:effectLst/>
                          <a:latin typeface="Calibri" panose="020F0502020204030204" pitchFamily="34" charset="0"/>
                        </a:rPr>
                        <a:t>14.6%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1">
                        <a:lumMod val="95000"/>
                      </a:schemeClr>
                    </a:solidFill>
                  </a:tcPr>
                </a:tc>
                <a:tc>
                  <a:txBody>
                    <a:bodyPr/>
                    <a:lstStyle/>
                    <a:p>
                      <a:pPr algn="r" rtl="0" fontAlgn="ctr"/>
                      <a:r>
                        <a:rPr lang="en-US" sz="1800" b="0" i="0" u="none" strike="noStrike" dirty="0">
                          <a:solidFill>
                            <a:srgbClr val="000000"/>
                          </a:solidFill>
                          <a:effectLst/>
                          <a:latin typeface="Calibri" panose="020F0502020204030204" pitchFamily="34" charset="0"/>
                        </a:rPr>
                        <a:t>17.0%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1">
                        <a:lumMod val="95000"/>
                      </a:schemeClr>
                    </a:solidFill>
                  </a:tcPr>
                </a:tc>
                <a:tc>
                  <a:txBody>
                    <a:bodyPr/>
                    <a:lstStyle/>
                    <a:p>
                      <a:pPr algn="r" rtl="0" fontAlgn="ctr"/>
                      <a:r>
                        <a:rPr lang="en-US" sz="1800" b="0" i="0" u="none" strike="noStrike" dirty="0">
                          <a:solidFill>
                            <a:srgbClr val="000000"/>
                          </a:solidFill>
                          <a:effectLst/>
                          <a:latin typeface="Calibri" panose="020F0502020204030204" pitchFamily="34" charset="0"/>
                        </a:rPr>
                        <a:t>19.5%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1">
                        <a:lumMod val="95000"/>
                      </a:schemeClr>
                    </a:solidFill>
                  </a:tcPr>
                </a:tc>
                <a:extLst>
                  <a:ext uri="{0D108BD9-81ED-4DB2-BD59-A6C34878D82A}">
                    <a16:rowId xmlns:a16="http://schemas.microsoft.com/office/drawing/2014/main" xmlns="" val="179514872"/>
                  </a:ext>
                </a:extLst>
              </a:tr>
              <a:tr h="466246">
                <a:tc>
                  <a:txBody>
                    <a:bodyPr/>
                    <a:lstStyle/>
                    <a:p>
                      <a:pPr algn="l" rtl="0" fontAlgn="ctr"/>
                      <a:r>
                        <a:rPr lang="en" sz="1800" b="1" i="0" u="none" strike="noStrike" dirty="0">
                          <a:solidFill>
                            <a:srgbClr val="000000"/>
                          </a:solidFill>
                          <a:effectLst/>
                          <a:latin typeface="Calibri" panose="020F0502020204030204" pitchFamily="34" charset="0"/>
                          <a:ea typeface="新細明體" panose="02020500000000000000" pitchFamily="18" charset="-120"/>
                        </a:rPr>
                        <a:t>EPS (NT$)</a:t>
                      </a:r>
                    </a:p>
                  </a:txBody>
                  <a:tcPr marL="72000" marR="72000" marT="0" marB="0" anchor="ctr">
                    <a:lnL>
                      <a:noFill/>
                    </a:lnL>
                    <a:lnR w="12700" cap="flat" cmpd="sng" algn="ctr">
                      <a:solidFill>
                        <a:srgbClr val="FFFFFF"/>
                      </a:solidFill>
                      <a:prstDash val="solid"/>
                      <a:round/>
                      <a:headEnd type="none" w="med" len="med"/>
                      <a:tailEnd type="none" w="med" len="med"/>
                    </a:lnR>
                    <a:lnT>
                      <a:noFill/>
                    </a:lnT>
                    <a:lnB>
                      <a:noFill/>
                    </a:lnB>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2.84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3.34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3.55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5.03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6.23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6.62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extLst>
                  <a:ext uri="{0D108BD9-81ED-4DB2-BD59-A6C34878D82A}">
                    <a16:rowId xmlns:a16="http://schemas.microsoft.com/office/drawing/2014/main" xmlns="" val="566250192"/>
                  </a:ext>
                </a:extLst>
              </a:tr>
              <a:tr h="466246">
                <a:tc>
                  <a:txBody>
                    <a:bodyPr/>
                    <a:lstStyle/>
                    <a:p>
                      <a:pPr algn="l" rtl="0" fontAlgn="ctr"/>
                      <a:r>
                        <a:rPr lang="en" sz="1800" b="1" i="0" u="none" strike="noStrike" dirty="0">
                          <a:solidFill>
                            <a:srgbClr val="000000"/>
                          </a:solidFill>
                          <a:effectLst/>
                          <a:latin typeface="Calibri" panose="020F0502020204030204" pitchFamily="34" charset="0"/>
                          <a:ea typeface="新細明體" panose="02020500000000000000" pitchFamily="18" charset="-120"/>
                        </a:rPr>
                        <a:t>DPS (NT$)</a:t>
                      </a:r>
                    </a:p>
                  </a:txBody>
                  <a:tcPr marL="72000" marR="72000" marT="0" marB="0" anchor="ctr">
                    <a:lnL>
                      <a:noFill/>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2.6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3.0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4.0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4.5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5.2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xmlns="" val="2507083891"/>
                  </a:ext>
                </a:extLst>
              </a:tr>
              <a:tr h="466246">
                <a:tc>
                  <a:txBody>
                    <a:bodyPr/>
                    <a:lstStyle/>
                    <a:p>
                      <a:pPr algn="l" rtl="0" fontAlgn="ctr"/>
                      <a:r>
                        <a:rPr lang="en" sz="1800" b="1" i="0" u="none" strike="noStrike" dirty="0">
                          <a:solidFill>
                            <a:srgbClr val="000000"/>
                          </a:solidFill>
                          <a:effectLst/>
                          <a:latin typeface="Calibri" panose="020F0502020204030204" pitchFamily="34" charset="0"/>
                          <a:ea typeface="新細明體" panose="02020500000000000000" pitchFamily="18" charset="-120"/>
                        </a:rPr>
                        <a:t>Payout ratio (%)</a:t>
                      </a:r>
                    </a:p>
                  </a:txBody>
                  <a:tcPr marL="72000" marR="72000" marT="0" marB="0" anchor="ctr">
                    <a:lnL>
                      <a:noFill/>
                    </a:lnL>
                    <a:lnR w="12700" cap="flat" cmpd="sng" algn="ctr">
                      <a:solidFill>
                        <a:srgbClr val="FFFFFF"/>
                      </a:solidFill>
                      <a:prstDash val="solid"/>
                      <a:round/>
                      <a:headEnd type="none" w="med" len="med"/>
                      <a:tailEnd type="none" w="med" len="med"/>
                    </a:lnR>
                    <a:lnT>
                      <a:noFill/>
                    </a:lnT>
                    <a:lnB>
                      <a:noFill/>
                    </a:lnB>
                    <a:solidFill>
                      <a:schemeClr val="bg1"/>
                    </a:solidFill>
                  </a:tcPr>
                </a:tc>
                <a:tc>
                  <a:txBody>
                    <a:bodyPr/>
                    <a:lstStyle/>
                    <a:p>
                      <a:pPr algn="r" rtl="0" fontAlgn="ctr"/>
                      <a:r>
                        <a:rPr lang="en-US" sz="1800" b="0" i="0" u="none" strike="noStrike">
                          <a:solidFill>
                            <a:srgbClr val="000000"/>
                          </a:solidFill>
                          <a:effectLst/>
                          <a:latin typeface="Calibri" panose="020F0502020204030204" pitchFamily="34" charset="0"/>
                        </a:rPr>
                        <a:t>92%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1"/>
                    </a:solidFill>
                  </a:tcPr>
                </a:tc>
                <a:tc>
                  <a:txBody>
                    <a:bodyPr/>
                    <a:lstStyle/>
                    <a:p>
                      <a:pPr algn="r" rtl="0" fontAlgn="ctr"/>
                      <a:r>
                        <a:rPr lang="en-US" sz="1800" b="0" i="0" u="none" strike="noStrike" dirty="0">
                          <a:solidFill>
                            <a:srgbClr val="000000"/>
                          </a:solidFill>
                          <a:effectLst/>
                          <a:latin typeface="Calibri" panose="020F0502020204030204" pitchFamily="34" charset="0"/>
                        </a:rPr>
                        <a:t>90%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1"/>
                    </a:solidFill>
                  </a:tcPr>
                </a:tc>
                <a:tc>
                  <a:txBody>
                    <a:bodyPr/>
                    <a:lstStyle/>
                    <a:p>
                      <a:pPr algn="r" rtl="0" fontAlgn="ctr"/>
                      <a:r>
                        <a:rPr lang="en-US" sz="1800" b="0" i="0" u="none" strike="noStrike">
                          <a:solidFill>
                            <a:srgbClr val="000000"/>
                          </a:solidFill>
                          <a:effectLst/>
                          <a:latin typeface="Calibri" panose="020F0502020204030204" pitchFamily="34" charset="0"/>
                        </a:rPr>
                        <a:t>113%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1"/>
                    </a:solid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en-US" altLang="zh-TW" sz="1800" b="0" i="0" u="none" strike="noStrike" dirty="0">
                          <a:solidFill>
                            <a:srgbClr val="000000"/>
                          </a:solidFill>
                          <a:effectLst/>
                          <a:latin typeface="Calibri" panose="020F0502020204030204" pitchFamily="34" charset="0"/>
                        </a:rPr>
                        <a:t>90%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1"/>
                    </a:solid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en-US" altLang="zh-TW" sz="1800" b="0" i="0" u="none" strike="noStrike" dirty="0">
                          <a:solidFill>
                            <a:srgbClr val="000000"/>
                          </a:solidFill>
                          <a:effectLst/>
                          <a:latin typeface="Calibri" panose="020F0502020204030204" pitchFamily="34" charset="0"/>
                        </a:rPr>
                        <a:t>80%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1"/>
                    </a:solid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en-US" altLang="zh-TW" sz="1800" b="0" i="0" u="none" strike="noStrike" dirty="0">
                          <a:solidFill>
                            <a:srgbClr val="000000"/>
                          </a:solidFill>
                          <a:effectLst/>
                          <a:latin typeface="Calibri" panose="020F0502020204030204" pitchFamily="34" charset="0"/>
                        </a:rPr>
                        <a:t>80%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chemeClr val="bg1"/>
                    </a:solidFill>
                  </a:tcPr>
                </a:tc>
                <a:extLst>
                  <a:ext uri="{0D108BD9-81ED-4DB2-BD59-A6C34878D82A}">
                    <a16:rowId xmlns:a16="http://schemas.microsoft.com/office/drawing/2014/main" xmlns="" val="3633486316"/>
                  </a:ext>
                </a:extLst>
              </a:tr>
              <a:tr h="466246">
                <a:tc>
                  <a:txBody>
                    <a:bodyPr/>
                    <a:lstStyle/>
                    <a:p>
                      <a:pPr algn="l" rtl="0" fontAlgn="ctr"/>
                      <a:r>
                        <a:rPr lang="en" sz="1800" b="1" i="0" u="none" strike="noStrike">
                          <a:solidFill>
                            <a:srgbClr val="000000"/>
                          </a:solidFill>
                          <a:effectLst/>
                          <a:latin typeface="Calibri" panose="020F0502020204030204" pitchFamily="34" charset="0"/>
                          <a:ea typeface="新細明體" panose="02020500000000000000" pitchFamily="18" charset="-120"/>
                        </a:rPr>
                        <a:t>Capex</a:t>
                      </a:r>
                    </a:p>
                  </a:txBody>
                  <a:tcPr marL="72000" marR="72000" marT="0" marB="0" anchor="ctr">
                    <a:lnL>
                      <a:noFill/>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a:solidFill>
                            <a:srgbClr val="000000"/>
                          </a:solidFill>
                          <a:effectLst/>
                          <a:latin typeface="Calibri" panose="020F0502020204030204" pitchFamily="34" charset="0"/>
                        </a:rPr>
                        <a:t>12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a:solidFill>
                            <a:srgbClr val="000000"/>
                          </a:solidFill>
                          <a:effectLst/>
                          <a:latin typeface="Calibri" panose="020F0502020204030204" pitchFamily="34" charset="0"/>
                        </a:rPr>
                        <a:t>488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30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89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163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255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xmlns="" val="2689746781"/>
                  </a:ext>
                </a:extLst>
              </a:tr>
              <a:tr h="497329">
                <a:tc>
                  <a:txBody>
                    <a:bodyPr/>
                    <a:lstStyle/>
                    <a:p>
                      <a:pPr algn="l" rtl="0" fontAlgn="ctr"/>
                      <a:r>
                        <a:rPr lang="en" sz="1800" b="1" i="0" u="none" strike="noStrike" dirty="0">
                          <a:solidFill>
                            <a:srgbClr val="000000"/>
                          </a:solidFill>
                          <a:effectLst/>
                          <a:latin typeface="Calibri" panose="020F0502020204030204" pitchFamily="34" charset="0"/>
                          <a:ea typeface="新細明體" panose="02020500000000000000" pitchFamily="18" charset="-120"/>
                        </a:rPr>
                        <a:t>Capex/Sales (%)</a:t>
                      </a:r>
                    </a:p>
                  </a:txBody>
                  <a:tcPr marL="72000" marR="72000" marT="0" marB="0" anchor="ctr">
                    <a:lnL>
                      <a:noFill/>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dirty="0">
                          <a:solidFill>
                            <a:srgbClr val="000000"/>
                          </a:solidFill>
                          <a:effectLst/>
                          <a:latin typeface="Calibri" panose="020F0502020204030204" pitchFamily="34" charset="0"/>
                        </a:rPr>
                        <a:t>0.8%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a:solidFill>
                            <a:srgbClr val="000000"/>
                          </a:solidFill>
                          <a:effectLst/>
                          <a:latin typeface="Calibri" panose="020F0502020204030204" pitchFamily="34" charset="0"/>
                        </a:rPr>
                        <a:t>29.3%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dirty="0">
                          <a:solidFill>
                            <a:srgbClr val="000000"/>
                          </a:solidFill>
                          <a:effectLst/>
                          <a:latin typeface="Calibri" panose="020F0502020204030204" pitchFamily="34" charset="0"/>
                        </a:rPr>
                        <a:t>1.6%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dirty="0">
                          <a:solidFill>
                            <a:srgbClr val="000000"/>
                          </a:solidFill>
                          <a:effectLst/>
                          <a:latin typeface="Calibri" panose="020F0502020204030204" pitchFamily="34" charset="0"/>
                        </a:rPr>
                        <a:t>3.6%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dirty="0">
                          <a:solidFill>
                            <a:srgbClr val="000000"/>
                          </a:solidFill>
                          <a:effectLst/>
                          <a:latin typeface="Calibri" panose="020F0502020204030204" pitchFamily="34" charset="0"/>
                        </a:rPr>
                        <a:t>6.1%</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dirty="0">
                          <a:solidFill>
                            <a:srgbClr val="000000"/>
                          </a:solidFill>
                          <a:effectLst/>
                          <a:latin typeface="Calibri" panose="020F0502020204030204" pitchFamily="34" charset="0"/>
                        </a:rPr>
                        <a:t>9.8%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47070988"/>
                  </a:ext>
                </a:extLst>
              </a:tr>
            </a:tbl>
          </a:graphicData>
        </a:graphic>
      </p:graphicFrame>
      <p:sp>
        <p:nvSpPr>
          <p:cNvPr id="6" name="文字方塊 5">
            <a:extLst>
              <a:ext uri="{FF2B5EF4-FFF2-40B4-BE49-F238E27FC236}">
                <a16:creationId xmlns:a16="http://schemas.microsoft.com/office/drawing/2014/main" xmlns="" id="{4CECA467-57B5-4941-B3F4-A1EC8BDF52F0}"/>
              </a:ext>
            </a:extLst>
          </p:cNvPr>
          <p:cNvSpPr txBox="1"/>
          <p:nvPr/>
        </p:nvSpPr>
        <p:spPr>
          <a:xfrm>
            <a:off x="894933" y="5240893"/>
            <a:ext cx="10402133" cy="338554"/>
          </a:xfrm>
          <a:prstGeom prst="rect">
            <a:avLst/>
          </a:prstGeom>
          <a:noFill/>
        </p:spPr>
        <p:txBody>
          <a:bodyPr wrap="square" rtlCol="0">
            <a:spAutoFit/>
          </a:bodyPr>
          <a:lstStyle/>
          <a:p>
            <a:r>
              <a:rPr kumimoji="1" lang="en-US" altLang="zh-TW" sz="1600" dirty="0"/>
              <a:t>Note: 2018-2023 </a:t>
            </a:r>
            <a:r>
              <a:rPr kumimoji="1" lang="en" altLang="zh-TW" sz="1600" dirty="0"/>
              <a:t>Y</a:t>
            </a:r>
            <a:r>
              <a:rPr lang="en" altLang="zh-TW" sz="1600" dirty="0"/>
              <a:t>ield calculated using market cap on the day prior to ex-dividend date.</a:t>
            </a:r>
            <a:endParaRPr kumimoji="1" lang="zh-TW" altLang="en-US" sz="1600" dirty="0">
              <a:highlight>
                <a:srgbClr val="FFFF00"/>
              </a:highlight>
            </a:endParaRPr>
          </a:p>
        </p:txBody>
      </p:sp>
      <p:cxnSp>
        <p:nvCxnSpPr>
          <p:cNvPr id="12" name="直線接點 11">
            <a:extLst>
              <a:ext uri="{FF2B5EF4-FFF2-40B4-BE49-F238E27FC236}">
                <a16:creationId xmlns:a16="http://schemas.microsoft.com/office/drawing/2014/main" xmlns="" id="{AAD1ED28-505B-8A40-AB8A-1D96F3E7BBB1}"/>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3" name="標題 1">
            <a:extLst>
              <a:ext uri="{FF2B5EF4-FFF2-40B4-BE49-F238E27FC236}">
                <a16:creationId xmlns:a16="http://schemas.microsoft.com/office/drawing/2014/main" xmlns="" id="{F06E9FBF-2002-B347-951A-77FF9505E1BB}"/>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STFangsong" panose="02010600040101010101" pitchFamily="2" charset="-122"/>
                <a:cs typeface="Calibri" panose="020F0502020204030204" pitchFamily="34" charset="0"/>
              </a:rPr>
              <a:t>Dividend Payout &amp; Capex</a:t>
            </a:r>
            <a:endParaRPr kumimoji="1" lang="zh-TW" altLang="en-US" sz="3200" b="1" dirty="0">
              <a:latin typeface="Calibri" panose="020F0502020204030204" pitchFamily="34" charset="0"/>
              <a:ea typeface="STFangsong" panose="02010600040101010101" pitchFamily="2" charset="-122"/>
              <a:cs typeface="Calibri" panose="020F0502020204030204" pitchFamily="34" charset="0"/>
            </a:endParaRPr>
          </a:p>
        </p:txBody>
      </p:sp>
      <p:sp>
        <p:nvSpPr>
          <p:cNvPr id="2" name="Slide Number Placeholder 3">
            <a:extLst>
              <a:ext uri="{FF2B5EF4-FFF2-40B4-BE49-F238E27FC236}">
                <a16:creationId xmlns:a16="http://schemas.microsoft.com/office/drawing/2014/main" xmlns="" id="{1344E5B6-20C8-4F51-8E77-8F3DD2AD63C6}"/>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9</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280969176"/>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27587</TotalTime>
  <Words>1502</Words>
  <Application>Microsoft Office PowerPoint</Application>
  <PresentationFormat>自訂</PresentationFormat>
  <Paragraphs>547</Paragraphs>
  <Slides>16</Slides>
  <Notes>15</Notes>
  <HiddenSlides>0</HiddenSlides>
  <MMClips>0</MMClips>
  <ScaleCrop>false</ScaleCrop>
  <HeadingPairs>
    <vt:vector size="4" baseType="variant">
      <vt:variant>
        <vt:lpstr>佈景主題</vt:lpstr>
      </vt:variant>
      <vt:variant>
        <vt:i4>1</vt:i4>
      </vt:variant>
      <vt:variant>
        <vt:lpstr>投影片標題</vt:lpstr>
      </vt:variant>
      <vt:variant>
        <vt:i4>16</vt:i4>
      </vt:variant>
    </vt:vector>
  </HeadingPairs>
  <TitlesOfParts>
    <vt:vector size="17" baseType="lpstr">
      <vt:lpstr>Office 佈景主題</vt:lpstr>
      <vt:lpstr>PowerPoint 簡報</vt:lpstr>
      <vt:lpstr>PowerPoint 簡報</vt:lpstr>
      <vt:lpstr>PowerPoint 簡報</vt:lpstr>
      <vt:lpstr>       Sales by Product Type</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Milestones</dc:title>
  <dc:creator>Rick Chen</dc:creator>
  <cp:lastModifiedBy>WIN7</cp:lastModifiedBy>
  <cp:revision>1044</cp:revision>
  <cp:lastPrinted>2023-06-19T03:01:49Z</cp:lastPrinted>
  <dcterms:created xsi:type="dcterms:W3CDTF">2020-08-14T23:56:39Z</dcterms:created>
  <dcterms:modified xsi:type="dcterms:W3CDTF">2024-04-12T06:10:39Z</dcterms:modified>
</cp:coreProperties>
</file>