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xlsx" ContentType="application/vnd.openxmlformats-officedocument.spreadsheetml.sheet"/>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theme/themeOverride1.xml" ContentType="application/vnd.openxmlformats-officedocument.themeOverride+xml"/>
  <Override PartName="/ppt/charts/chart3.xml" ContentType="application/vnd.openxmlformats-officedocument.drawingml.chart+xml"/>
  <Override PartName="/ppt/theme/themeOverride2.xml" ContentType="application/vnd.openxmlformats-officedocument.themeOverride+xml"/>
  <Override PartName="/ppt/notesSlides/notesSlide5.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8.xml" ContentType="application/vnd.openxmlformats-officedocument.drawingml.char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9.xml" ContentType="application/vnd.openxmlformats-officedocument.drawingml.chart+xml"/>
  <Override PartName="/ppt/theme/themeOverride3.xml" ContentType="application/vnd.openxmlformats-officedocument.themeOverride+xml"/>
  <Override PartName="/ppt/drawings/drawing1.xml" ContentType="application/vnd.openxmlformats-officedocument.drawingml.chartshapes+xml"/>
  <Override PartName="/ppt/notesSlides/notesSlide14.xml" ContentType="application/vnd.openxmlformats-officedocument.presentationml.notesSlide+xml"/>
  <Override PartName="/ppt/charts/chart10.xml" ContentType="application/vnd.openxmlformats-officedocument.drawingml.chart+xml"/>
  <Override PartName="/ppt/media/image9.jpg" ContentType="image/jpeg"/>
  <Override PartName="/ppt/media/image10.jpg" ContentType="image/jpeg"/>
  <Override PartName="/ppt/media/image11.jpg" ContentType="image/jpeg"/>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rts/colors1.xml" ContentType="application/vnd.ms-office.chartcolorstyle+xml"/>
  <Override PartName="/ppt/charts/style1.xml" ContentType="application/vnd.ms-office.chartstyle+xml"/>
  <Override PartName="/ppt/charts/colors2.xml" ContentType="application/vnd.ms-office.chartcolorstyle+xml"/>
  <Override PartName="/ppt/charts/style2.xml" ContentType="application/vnd.ms-office.chartstyle+xml"/>
  <Override PartName="/ppt/charts/colors3.xml" ContentType="application/vnd.ms-office.chartcolorstyle+xml"/>
  <Override PartName="/ppt/charts/style3.xml" ContentType="application/vnd.ms-office.chartstyle+xml"/>
  <Override PartName="/ppt/charts/colors4.xml" ContentType="application/vnd.ms-office.chartcolorstyle+xml"/>
  <Override PartName="/ppt/charts/style4.xml" ContentType="application/vnd.ms-office.chartstyle+xml"/>
  <Override PartName="/ppt/charts/colors5.xml" ContentType="application/vnd.ms-office.chartcolorstyle+xml"/>
  <Override PartName="/ppt/charts/style5.xml" ContentType="application/vnd.ms-office.chartstyle+xml"/>
  <Override PartName="/ppt/charts/colors6.xml" ContentType="application/vnd.ms-office.chartcolorstyle+xml"/>
  <Override PartName="/ppt/charts/style6.xml" ContentType="application/vnd.ms-office.chartstyle+xml"/>
  <Override PartName="/ppt/charts/colors7.xml" ContentType="application/vnd.ms-office.chartcolorstyle+xml"/>
  <Override PartName="/ppt/charts/style7.xml" ContentType="application/vnd.ms-office.chartstyle+xml"/>
  <Override PartName="/ppt/charts/colors8.xml" ContentType="application/vnd.ms-office.chartcolorstyle+xml"/>
  <Override PartName="/ppt/charts/style8.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837" r:id="rId2"/>
    <p:sldId id="869" r:id="rId3"/>
    <p:sldId id="886" r:id="rId4"/>
    <p:sldId id="899" r:id="rId5"/>
    <p:sldId id="900" r:id="rId6"/>
    <p:sldId id="890" r:id="rId7"/>
    <p:sldId id="892" r:id="rId8"/>
    <p:sldId id="893" r:id="rId9"/>
    <p:sldId id="844" r:id="rId10"/>
    <p:sldId id="881" r:id="rId11"/>
    <p:sldId id="882" r:id="rId12"/>
    <p:sldId id="846" r:id="rId13"/>
    <p:sldId id="898" r:id="rId14"/>
    <p:sldId id="861" r:id="rId15"/>
    <p:sldId id="850" r:id="rId16"/>
    <p:sldId id="851" r:id="rId17"/>
  </p:sldIdLst>
  <p:sldSz cx="12192000" cy="6858000"/>
  <p:notesSz cx="9926638"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預設章節" id="{11A53013-0EC0-4AAB-8E84-2603D02C88BB}">
          <p14:sldIdLst/>
        </p14:section>
        <p14:section name="未命名的章節" id="{92412EDD-2C1F-4791-AB07-E76131F87F8A}">
          <p14:sldIdLst>
            <p14:sldId id="837"/>
            <p14:sldId id="869"/>
            <p14:sldId id="886"/>
            <p14:sldId id="899"/>
            <p14:sldId id="900"/>
            <p14:sldId id="890"/>
            <p14:sldId id="892"/>
            <p14:sldId id="893"/>
            <p14:sldId id="844"/>
            <p14:sldId id="881"/>
            <p14:sldId id="882"/>
            <p14:sldId id="846"/>
            <p14:sldId id="898"/>
            <p14:sldId id="861"/>
            <p14:sldId id="850"/>
            <p14:sldId id="851"/>
          </p14:sldIdLst>
        </p14:section>
      </p14:sectionLst>
    </p:ex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ct31 winmate" initials="aw" lastIdx="1" clrIdx="0">
    <p:extLst>
      <p:ext uri="{19B8F6BF-5375-455C-9EA6-DF929625EA0E}">
        <p15:presenceInfo xmlns:p15="http://schemas.microsoft.com/office/powerpoint/2012/main" xmlns="" userId="18aac81ddca794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EAEAEA"/>
    <a:srgbClr val="921F1B"/>
    <a:srgbClr val="F6A941"/>
    <a:srgbClr val="A1B9BD"/>
    <a:srgbClr val="161F2D"/>
    <a:srgbClr val="E0C389"/>
    <a:srgbClr val="263248"/>
    <a:srgbClr val="C43F17"/>
    <a:srgbClr val="40516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4662" autoAdjust="0"/>
  </p:normalViewPr>
  <p:slideViewPr>
    <p:cSldViewPr snapToGrid="0">
      <p:cViewPr>
        <p:scale>
          <a:sx n="104" d="100"/>
          <a:sy n="104" d="100"/>
        </p:scale>
        <p:origin x="-780" y="-72"/>
      </p:cViewPr>
      <p:guideLst>
        <p:guide orient="horz" pos="2160"/>
        <p:guide pos="3840"/>
      </p:guideLst>
    </p:cSldViewPr>
  </p:slideViewPr>
  <p:notesTextViewPr>
    <p:cViewPr>
      <p:scale>
        <a:sx n="1" d="1"/>
        <a:sy n="1" d="1"/>
      </p:scale>
      <p:origin x="0" y="0"/>
    </p:cViewPr>
  </p:notesTextViewPr>
  <p:sorterViewPr>
    <p:cViewPr>
      <p:scale>
        <a:sx n="50" d="100"/>
        <a:sy n="50" d="100"/>
      </p:scale>
      <p:origin x="0" y="0"/>
    </p:cViewPr>
  </p:sorterViewPr>
  <p:notesViewPr>
    <p:cSldViewPr snapToGrid="0">
      <p:cViewPr varScale="1">
        <p:scale>
          <a:sx n="68" d="100"/>
          <a:sy n="68" d="100"/>
        </p:scale>
        <p:origin x="1684" y="6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___1.xlsx"/></Relationships>
</file>

<file path=ppt/charts/_rels/chart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image" Target="../media/image9.jpg"/><Relationship Id="rId6" Type="http://schemas.microsoft.com/office/2011/relationships/chartStyle" Target="style8.xml"/><Relationship Id="rId5" Type="http://schemas.microsoft.com/office/2011/relationships/chartColorStyle" Target="colors8.xml"/><Relationship Id="rId4" Type="http://schemas.openxmlformats.org/officeDocument/2006/relationships/oleObject" Target="file:///C:\Users\irene\Desktop\WORK\P_Winmate%20(3416%20TT)\Winmate%20model.xlsx" TargetMode="External"/></Relationships>
</file>

<file path=ppt/charts/_rels/chart2.xml.rels><?xml version="1.0" encoding="UTF-8" standalone="yes"?>
<Relationships xmlns="http://schemas.openxmlformats.org/package/2006/relationships"><Relationship Id="rId3" Type="http://schemas.microsoft.com/office/2011/relationships/chartColorStyle" Target="colors1.xml"/><Relationship Id="rId2" Type="http://schemas.openxmlformats.org/officeDocument/2006/relationships/package" Target="../embeddings/Microsoft_Excel____2.xlsx"/><Relationship Id="rId1" Type="http://schemas.openxmlformats.org/officeDocument/2006/relationships/themeOverride" Target="../theme/themeOverride1.xml"/><Relationship Id="rId4" Type="http://schemas.microsoft.com/office/2011/relationships/chartStyle" Target="style1.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___3.xlsx"/><Relationship Id="rId1" Type="http://schemas.openxmlformats.org/officeDocument/2006/relationships/themeOverride" Target="../theme/themeOverride2.xml"/></Relationships>
</file>

<file path=ppt/charts/_rels/chart4.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package" Target="../embeddings/Microsoft_Excel____4.xlsx"/></Relationships>
</file>

<file path=ppt/charts/_rels/chart5.xml.rels><?xml version="1.0" encoding="UTF-8" standalone="yes"?>
<Relationships xmlns="http://schemas.openxmlformats.org/package/2006/relationships"><Relationship Id="rId3" Type="http://schemas.microsoft.com/office/2011/relationships/chartStyle" Target="style3.xml"/><Relationship Id="rId2" Type="http://schemas.microsoft.com/office/2011/relationships/chartColorStyle" Target="colors3.xml"/><Relationship Id="rId1" Type="http://schemas.openxmlformats.org/officeDocument/2006/relationships/package" Target="../embeddings/Microsoft_Excel____5.xlsx"/></Relationships>
</file>

<file path=ppt/charts/_rels/chart6.xml.rels><?xml version="1.0" encoding="UTF-8" standalone="yes"?>
<Relationships xmlns="http://schemas.openxmlformats.org/package/2006/relationships"><Relationship Id="rId3" Type="http://schemas.microsoft.com/office/2011/relationships/chartStyle" Target="style4.xml"/><Relationship Id="rId2" Type="http://schemas.microsoft.com/office/2011/relationships/chartColorStyle" Target="colors4.xml"/><Relationship Id="rId1" Type="http://schemas.openxmlformats.org/officeDocument/2006/relationships/package" Target="../embeddings/Microsoft_Excel____6.xlsx"/></Relationships>
</file>

<file path=ppt/charts/_rels/chart7.xml.rels><?xml version="1.0" encoding="UTF-8" standalone="yes"?>
<Relationships xmlns="http://schemas.openxmlformats.org/package/2006/relationships"><Relationship Id="rId3" Type="http://schemas.microsoft.com/office/2011/relationships/chartStyle" Target="style5.xml"/><Relationship Id="rId2" Type="http://schemas.microsoft.com/office/2011/relationships/chartColorStyle" Target="colors5.xml"/><Relationship Id="rId1" Type="http://schemas.openxmlformats.org/officeDocument/2006/relationships/package" Target="../embeddings/Microsoft_Excel____7.xlsx"/></Relationships>
</file>

<file path=ppt/charts/_rels/chart8.xml.rels><?xml version="1.0" encoding="UTF-8" standalone="yes"?>
<Relationships xmlns="http://schemas.openxmlformats.org/package/2006/relationships"><Relationship Id="rId3" Type="http://schemas.microsoft.com/office/2011/relationships/chartStyle" Target="style6.xml"/><Relationship Id="rId2" Type="http://schemas.microsoft.com/office/2011/relationships/chartColorStyle" Target="colors6.xml"/><Relationship Id="rId1" Type="http://schemas.openxmlformats.org/officeDocument/2006/relationships/package" Target="../embeddings/Microsoft_Excel____8.xlsx"/></Relationships>
</file>

<file path=ppt/charts/_rels/chart9.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D:\Mailbox\Desktop\&#22291;&#26609;.xlsx" TargetMode="External"/><Relationship Id="rId1" Type="http://schemas.openxmlformats.org/officeDocument/2006/relationships/themeOverride" Target="../theme/themeOverride3.xml"/><Relationship Id="rId5" Type="http://schemas.microsoft.com/office/2011/relationships/chartStyle" Target="style7.xml"/><Relationship Id="rId4" Type="http://schemas.microsoft.com/office/2011/relationships/chartColorStyle" Target="colors7.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0"/>
      <c:rAngAx val="0"/>
      <c:perspective val="0"/>
    </c:view3D>
    <c:floor>
      <c:thickness val="0"/>
    </c:floor>
    <c:sideWall>
      <c:thickness val="0"/>
    </c:sideWall>
    <c:backWall>
      <c:thickness val="0"/>
    </c:backWall>
    <c:plotArea>
      <c:layout>
        <c:manualLayout>
          <c:layoutTarget val="inner"/>
          <c:xMode val="edge"/>
          <c:yMode val="edge"/>
          <c:x val="7.7596459742245799E-2"/>
          <c:y val="0.2033126392921506"/>
          <c:w val="0.86569428761942147"/>
          <c:h val="0.78597337188668459"/>
        </c:manualLayout>
      </c:layout>
      <c:pie3DChart>
        <c:varyColors val="1"/>
        <c:ser>
          <c:idx val="0"/>
          <c:order val="0"/>
          <c:dPt>
            <c:idx val="0"/>
            <c:bubble3D val="0"/>
            <c:extLst xmlns:c16r2="http://schemas.microsoft.com/office/drawing/2015/06/chart">
              <c:ext xmlns:c16="http://schemas.microsoft.com/office/drawing/2014/chart" uri="{C3380CC4-5D6E-409C-BE32-E72D297353CC}">
                <c16:uniqueId val="{00000000-9BE7-4E85-BA22-B031B143D093}"/>
              </c:ext>
            </c:extLst>
          </c:dPt>
          <c:dPt>
            <c:idx val="1"/>
            <c:bubble3D val="0"/>
            <c:extLst xmlns:c16r2="http://schemas.microsoft.com/office/drawing/2015/06/chart">
              <c:ext xmlns:c16="http://schemas.microsoft.com/office/drawing/2014/chart" uri="{C3380CC4-5D6E-409C-BE32-E72D297353CC}">
                <c16:uniqueId val="{00000001-9BE7-4E85-BA22-B031B143D093}"/>
              </c:ext>
            </c:extLst>
          </c:dPt>
          <c:dPt>
            <c:idx val="2"/>
            <c:bubble3D val="0"/>
            <c:extLst xmlns:c16r2="http://schemas.microsoft.com/office/drawing/2015/06/chart">
              <c:ext xmlns:c16="http://schemas.microsoft.com/office/drawing/2014/chart" uri="{C3380CC4-5D6E-409C-BE32-E72D297353CC}">
                <c16:uniqueId val="{00000002-9BE7-4E85-BA22-B031B143D093}"/>
              </c:ext>
            </c:extLst>
          </c:dPt>
          <c:dPt>
            <c:idx val="3"/>
            <c:bubble3D val="0"/>
            <c:extLst xmlns:c16r2="http://schemas.microsoft.com/office/drawing/2015/06/chart">
              <c:ext xmlns:c16="http://schemas.microsoft.com/office/drawing/2014/chart" uri="{C3380CC4-5D6E-409C-BE32-E72D297353CC}">
                <c16:uniqueId val="{00000003-9BE7-4E85-BA22-B031B143D093}"/>
              </c:ext>
            </c:extLst>
          </c:dPt>
          <c:dPt>
            <c:idx val="4"/>
            <c:bubble3D val="0"/>
            <c:extLst xmlns:c16r2="http://schemas.microsoft.com/office/drawing/2015/06/chart">
              <c:ext xmlns:c16="http://schemas.microsoft.com/office/drawing/2014/chart" uri="{C3380CC4-5D6E-409C-BE32-E72D297353CC}">
                <c16:uniqueId val="{00000004-9BE7-4E85-BA22-B031B143D093}"/>
              </c:ext>
            </c:extLst>
          </c:dPt>
          <c:cat>
            <c:strRef>
              <c:f>'Sals by Region'!$A$14:$A$18</c:f>
              <c:strCache>
                <c:ptCount val="5"/>
                <c:pt idx="0">
                  <c:v>台灣</c:v>
                </c:pt>
                <c:pt idx="1">
                  <c:v>亞洲</c:v>
                </c:pt>
                <c:pt idx="2">
                  <c:v>美洲</c:v>
                </c:pt>
                <c:pt idx="3">
                  <c:v>歐洲</c:v>
                </c:pt>
                <c:pt idx="4">
                  <c:v>其他</c:v>
                </c:pt>
              </c:strCache>
            </c:strRef>
          </c:cat>
          <c:val>
            <c:numRef>
              <c:f>'Sals by Region'!$B$14:$B$18</c:f>
            </c:numRef>
          </c:val>
          <c:extLst xmlns:c16r2="http://schemas.microsoft.com/office/drawing/2015/06/chart">
            <c:ext xmlns:c16="http://schemas.microsoft.com/office/drawing/2014/chart" uri="{C3380CC4-5D6E-409C-BE32-E72D297353CC}">
              <c16:uniqueId val="{00000005-9BE7-4E85-BA22-B031B143D093}"/>
            </c:ext>
          </c:extLst>
        </c:ser>
        <c:ser>
          <c:idx val="1"/>
          <c:order val="1"/>
          <c:dPt>
            <c:idx val="0"/>
            <c:bubble3D val="0"/>
            <c:spPr>
              <a:solidFill>
                <a:srgbClr val="A1B9BD"/>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7-9BE7-4E85-BA22-B031B143D093}"/>
              </c:ext>
            </c:extLst>
          </c:dPt>
          <c:dPt>
            <c:idx val="1"/>
            <c:bubble3D val="0"/>
            <c:spPr>
              <a:solidFill>
                <a:srgbClr val="E0C389"/>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9-9BE7-4E85-BA22-B031B143D093}"/>
              </c:ext>
            </c:extLst>
          </c:dPt>
          <c:dPt>
            <c:idx val="2"/>
            <c:bubble3D val="0"/>
            <c:spPr>
              <a:solidFill>
                <a:schemeClr val="accent3"/>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B-9BE7-4E85-BA22-B031B143D093}"/>
              </c:ext>
            </c:extLst>
          </c:dPt>
          <c:dPt>
            <c:idx val="3"/>
            <c:bubble3D val="0"/>
            <c:spPr>
              <a:solidFill>
                <a:srgbClr val="921F1B"/>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D-9BE7-4E85-BA22-B031B143D093}"/>
              </c:ext>
            </c:extLst>
          </c:dPt>
          <c:dPt>
            <c:idx val="4"/>
            <c:bubble3D val="0"/>
            <c:spPr>
              <a:solidFill>
                <a:srgbClr val="F6A941"/>
              </a:solidFill>
              <a:ln w="25400">
                <a:solidFill>
                  <a:schemeClr val="bg1"/>
                </a:solidFill>
              </a:ln>
              <a:effectLst/>
              <a:sp3d contourW="25400">
                <a:contourClr>
                  <a:schemeClr val="bg1"/>
                </a:contourClr>
              </a:sp3d>
            </c:spPr>
            <c:extLst xmlns:c16r2="http://schemas.microsoft.com/office/drawing/2015/06/chart">
              <c:ext xmlns:c16="http://schemas.microsoft.com/office/drawing/2014/chart" uri="{C3380CC4-5D6E-409C-BE32-E72D297353CC}">
                <c16:uniqueId val="{0000000F-9BE7-4E85-BA22-B031B143D093}"/>
              </c:ext>
            </c:extLst>
          </c:dPt>
          <c:dLbls>
            <c:dLbl>
              <c:idx val="0"/>
              <c:layout>
                <c:manualLayout>
                  <c:x val="-4.8273054660850752E-2"/>
                  <c:y val="9.4549649587730239E-2"/>
                </c:manualLayout>
              </c:layout>
              <c:numFmt formatCode="0.0%" sourceLinked="0"/>
              <c:spPr>
                <a:noFill/>
                <a:ln w="25400">
                  <a:noFill/>
                </a:ln>
              </c:spPr>
              <c:txPr>
                <a:bodyPr rot="0" spcFirstLastPara="1" vertOverflow="ellipsis" vert="horz" wrap="square" anchor="ctr" anchorCtr="1"/>
                <a:lstStyle/>
                <a:p>
                  <a:pPr>
                    <a:defRPr sz="1800" b="1" i="0" u="none" strike="noStrike" kern="1200" baseline="0">
                      <a:solidFill>
                        <a:schemeClr val="bg1"/>
                      </a:solidFill>
                      <a:latin typeface="Calibri" panose="020F0502020204030204" pitchFamily="34" charset="0"/>
                      <a:ea typeface="Microsoft JhengHei" panose="020B0604030504040204" pitchFamily="34" charset="-120"/>
                      <a:cs typeface="Calibri" panose="020F0502020204030204" pitchFamily="34" charset="0"/>
                    </a:defRPr>
                  </a:pPr>
                  <a:endParaRPr lang="zh-TW"/>
                </a:p>
              </c:txPr>
              <c:dLblPos val="bestFit"/>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manualLayout>
                      <c:w val="0.12115795270412145"/>
                      <c:h val="8.0236204185914178E-2"/>
                    </c:manualLayout>
                  </c15:layout>
                </c:ext>
                <c:ext xmlns:c16="http://schemas.microsoft.com/office/drawing/2014/chart" uri="{C3380CC4-5D6E-409C-BE32-E72D297353CC}">
                  <c16:uniqueId val="{00000007-9BE7-4E85-BA22-B031B143D093}"/>
                </c:ext>
              </c:extLst>
            </c:dLbl>
            <c:dLbl>
              <c:idx val="1"/>
              <c:layout/>
              <c:numFmt formatCode="0.0%" sourceLinked="0"/>
              <c:spPr>
                <a:noFill/>
                <a:ln w="25400">
                  <a:noFill/>
                </a:ln>
              </c:spPr>
              <c:txPr>
                <a:bodyPr rot="0" spcFirstLastPara="1" vertOverflow="ellipsis" vert="horz" wrap="square" anchor="ctr" anchorCtr="1"/>
                <a:lstStyle/>
                <a:p>
                  <a:pPr>
                    <a:defRPr sz="1800" b="1" i="0" u="none" strike="noStrike" kern="1200" baseline="0">
                      <a:solidFill>
                        <a:schemeClr val="bg1"/>
                      </a:solidFill>
                      <a:latin typeface="Calibri" panose="020F0502020204030204" pitchFamily="34" charset="0"/>
                      <a:ea typeface="Microsoft JhengHei" panose="020B0604030504040204" pitchFamily="34" charset="-120"/>
                      <a:cs typeface="Calibri" panose="020F0502020204030204" pitchFamily="34" charset="0"/>
                    </a:defRPr>
                  </a:pPr>
                  <a:endParaRPr lang="zh-TW"/>
                </a:p>
              </c:txPr>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9-9BE7-4E85-BA22-B031B143D093}"/>
                </c:ext>
              </c:extLst>
            </c:dLbl>
            <c:dLbl>
              <c:idx val="2"/>
              <c:layout>
                <c:manualLayout>
                  <c:x val="-0.17202504219896986"/>
                  <c:y val="-0.23501106163644872"/>
                </c:manualLayout>
              </c:layout>
              <c:numFmt formatCode="0.0%" sourceLinked="0"/>
              <c:spPr>
                <a:noFill/>
                <a:ln w="25400">
                  <a:noFill/>
                </a:ln>
              </c:spPr>
              <c:txPr>
                <a:bodyPr rot="0" spcFirstLastPara="1" vertOverflow="ellipsis" vert="horz" wrap="square" anchor="ctr" anchorCtr="1"/>
                <a:lstStyle/>
                <a:p>
                  <a:pPr>
                    <a:defRPr sz="1800" b="1" i="0" u="none" strike="noStrike" kern="1200" baseline="0">
                      <a:solidFill>
                        <a:schemeClr val="bg1"/>
                      </a:solidFill>
                      <a:latin typeface="Calibri" panose="020F0502020204030204" pitchFamily="34" charset="0"/>
                      <a:ea typeface="Microsoft JhengHei" panose="020B0604030504040204" pitchFamily="34" charset="-120"/>
                      <a:cs typeface="Calibri" panose="020F0502020204030204" pitchFamily="34" charset="0"/>
                    </a:defRPr>
                  </a:pPr>
                  <a:endParaRPr lang="zh-TW"/>
                </a:p>
              </c:txPr>
              <c:dLblPos val="bestFi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B-9BE7-4E85-BA22-B031B143D093}"/>
                </c:ext>
              </c:extLst>
            </c:dLbl>
            <c:dLbl>
              <c:idx val="3"/>
              <c:layout/>
              <c:numFmt formatCode="0.0%" sourceLinked="0"/>
              <c:spPr>
                <a:noFill/>
                <a:ln w="25400">
                  <a:noFill/>
                </a:ln>
              </c:spPr>
              <c:txPr>
                <a:bodyPr rot="0" spcFirstLastPara="1" vertOverflow="ellipsis" vert="horz" wrap="square" anchor="ctr" anchorCtr="1"/>
                <a:lstStyle/>
                <a:p>
                  <a:pPr>
                    <a:defRPr sz="1800" b="1" i="0" u="none" strike="noStrike" kern="1200" baseline="0">
                      <a:solidFill>
                        <a:schemeClr val="bg1"/>
                      </a:solidFill>
                      <a:latin typeface="Calibri" panose="020F0502020204030204" pitchFamily="34" charset="0"/>
                      <a:ea typeface="Microsoft JhengHei" panose="020B0604030504040204" pitchFamily="34" charset="-120"/>
                      <a:cs typeface="Calibri" panose="020F0502020204030204" pitchFamily="34" charset="0"/>
                    </a:defRPr>
                  </a:pPr>
                  <a:endParaRPr lang="zh-TW"/>
                </a:p>
              </c:txPr>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D-9BE7-4E85-BA22-B031B143D093}"/>
                </c:ext>
              </c:extLst>
            </c:dLbl>
            <c:dLbl>
              <c:idx val="4"/>
              <c:layout>
                <c:manualLayout>
                  <c:x val="-2.3176485969311956E-4"/>
                  <c:y val="5.3138835586648489E-3"/>
                </c:manualLayout>
              </c:layout>
              <c:dLblPos val="bestFi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F-9BE7-4E85-BA22-B031B143D093}"/>
                </c:ext>
              </c:extLst>
            </c:dLbl>
            <c:spPr>
              <a:noFill/>
              <a:ln>
                <a:noFill/>
              </a:ln>
              <a:effectLst/>
            </c:spPr>
            <c:txPr>
              <a:bodyPr wrap="square" lIns="38100" tIns="19050" rIns="38100" bIns="19050" anchor="ctr">
                <a:spAutoFit/>
              </a:bodyPr>
              <a:lstStyle/>
              <a:p>
                <a:pPr>
                  <a:defRPr sz="1800" b="1"/>
                </a:pPr>
                <a:endParaRPr lang="zh-TW"/>
              </a:p>
            </c:txPr>
            <c:showLegendKey val="0"/>
            <c:showVal val="0"/>
            <c:showCatName val="0"/>
            <c:showSerName val="0"/>
            <c:showPercent val="0"/>
            <c:showBubbleSize val="0"/>
            <c:extLst xmlns:c16r2="http://schemas.microsoft.com/office/drawing/2015/06/chart">
              <c:ext xmlns:c15="http://schemas.microsoft.com/office/drawing/2012/chart" uri="{CE6537A1-D6FC-4f65-9D91-7224C49458BB}"/>
            </c:extLst>
          </c:dLbls>
          <c:cat>
            <c:strRef>
              <c:f>'Sals by Region'!$A$14:$A$18</c:f>
              <c:strCache>
                <c:ptCount val="5"/>
                <c:pt idx="0">
                  <c:v>台灣</c:v>
                </c:pt>
                <c:pt idx="1">
                  <c:v>亞洲</c:v>
                </c:pt>
                <c:pt idx="2">
                  <c:v>美洲</c:v>
                </c:pt>
                <c:pt idx="3">
                  <c:v>歐洲</c:v>
                </c:pt>
                <c:pt idx="4">
                  <c:v>其他</c:v>
                </c:pt>
              </c:strCache>
            </c:strRef>
          </c:cat>
          <c:val>
            <c:numRef>
              <c:f>'Sals by Region'!$C$14:$C$18</c:f>
              <c:numCache>
                <c:formatCode>0.0%</c:formatCode>
                <c:ptCount val="5"/>
                <c:pt idx="0">
                  <c:v>3.810311763738973E-2</c:v>
                </c:pt>
                <c:pt idx="1">
                  <c:v>0.2843778423100104</c:v>
                </c:pt>
                <c:pt idx="2">
                  <c:v>0.297829707961208</c:v>
                </c:pt>
                <c:pt idx="3">
                  <c:v>0.37518272971344002</c:v>
                </c:pt>
                <c:pt idx="4">
                  <c:v>4.5066023779518931E-3</c:v>
                </c:pt>
              </c:numCache>
            </c:numRef>
          </c:val>
          <c:extLst xmlns:c16r2="http://schemas.microsoft.com/office/drawing/2015/06/chart">
            <c:ext xmlns:c16="http://schemas.microsoft.com/office/drawing/2014/chart" uri="{C3380CC4-5D6E-409C-BE32-E72D297353CC}">
              <c16:uniqueId val="{00000010-9BE7-4E85-BA22-B031B143D093}"/>
            </c:ext>
          </c:extLst>
        </c:ser>
        <c:dLbls>
          <c:showLegendKey val="0"/>
          <c:showVal val="0"/>
          <c:showCatName val="0"/>
          <c:showSerName val="0"/>
          <c:showPercent val="0"/>
          <c:showBubbleSize val="0"/>
          <c:showLeaderLines val="1"/>
        </c:dLbls>
      </c:pie3DChart>
      <c:spPr>
        <a:noFill/>
        <a:ln w="25400">
          <a:noFill/>
        </a:ln>
      </c:spPr>
    </c:plotArea>
    <c:legend>
      <c:legendPos val="t"/>
      <c:layout/>
      <c:overlay val="0"/>
      <c:spPr>
        <a:noFill/>
        <a:ln w="25400">
          <a:noFill/>
        </a:ln>
      </c:spPr>
      <c:txPr>
        <a:bodyPr rot="0" spcFirstLastPara="1" vertOverflow="ellipsis" vert="horz" wrap="square" anchor="ctr" anchorCtr="1"/>
        <a:lstStyle/>
        <a:p>
          <a:pPr>
            <a:defRPr sz="1600" b="1" i="0" u="none" strike="noStrike" kern="1200" baseline="0">
              <a:solidFill>
                <a:schemeClr val="tx1"/>
              </a:solidFill>
              <a:latin typeface="Microsoft JhengHei" panose="020B0604030504040204" pitchFamily="34" charset="-120"/>
              <a:ea typeface="Microsoft JhengHei" panose="020B0604030504040204" pitchFamily="34" charset="-120"/>
              <a:cs typeface="+mn-cs"/>
            </a:defRPr>
          </a:pPr>
          <a:endParaRPr lang="zh-TW"/>
        </a:p>
      </c:txPr>
    </c:legend>
    <c:plotVisOnly val="1"/>
    <c:dispBlanksAs val="gap"/>
    <c:showDLblsOverMax val="0"/>
  </c:chart>
  <c:spPr>
    <a:noFill/>
    <a:ln w="9525">
      <a:noFill/>
    </a:ln>
  </c:spPr>
  <c:txPr>
    <a:bodyPr/>
    <a:lstStyle/>
    <a:p>
      <a:pPr>
        <a:defRPr>
          <a:solidFill>
            <a:schemeClr val="tx1"/>
          </a:solidFill>
          <a:latin typeface="Microsoft JhengHei" panose="020B0604030504040204" pitchFamily="34" charset="-120"/>
          <a:ea typeface="Microsoft JhengHei" panose="020B0604030504040204" pitchFamily="34" charset="-120"/>
        </a:defRPr>
      </a:pPr>
      <a:endParaRPr lang="zh-TW"/>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a:stretch>
              </a:blipFill>
              <a:ln w="19050">
                <a:solidFill>
                  <a:schemeClr val="lt1"/>
                </a:solidFill>
              </a:ln>
              <a:effectLst/>
            </c:spPr>
            <c:extLst xmlns:c16r2="http://schemas.microsoft.com/office/drawing/2015/06/chart">
              <c:ext xmlns:c16="http://schemas.microsoft.com/office/drawing/2014/chart" uri="{C3380CC4-5D6E-409C-BE32-E72D297353CC}">
                <c16:uniqueId val="{00000001-0605-467F-AAE9-76068E720B58}"/>
              </c:ext>
            </c:extLst>
          </c:dPt>
          <c:dPt>
            <c:idx val="1"/>
            <c:bubble3D val="0"/>
            <c: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a:stretch>
              </a:blipFill>
              <a:ln w="19050">
                <a:solidFill>
                  <a:schemeClr val="lt1"/>
                </a:solidFill>
              </a:ln>
              <a:effectLst/>
            </c:spPr>
            <c:extLst xmlns:c16r2="http://schemas.microsoft.com/office/drawing/2015/06/chart">
              <c:ext xmlns:c16="http://schemas.microsoft.com/office/drawing/2014/chart" uri="{C3380CC4-5D6E-409C-BE32-E72D297353CC}">
                <c16:uniqueId val="{00000003-0605-467F-AAE9-76068E720B58}"/>
              </c:ext>
            </c:extLst>
          </c:dPt>
          <c:dPt>
            <c:idx val="2"/>
            <c:bubble3D val="0"/>
            <c:spPr>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a:stretch>
              </a:blipFill>
              <a:ln w="19050">
                <a:solidFill>
                  <a:schemeClr val="lt1"/>
                </a:solidFill>
              </a:ln>
              <a:effectLst/>
            </c:spPr>
            <c:extLst xmlns:c16r2="http://schemas.microsoft.com/office/drawing/2015/06/chart">
              <c:ext xmlns:c16="http://schemas.microsoft.com/office/drawing/2014/chart" uri="{C3380CC4-5D6E-409C-BE32-E72D297353CC}">
                <c16:uniqueId val="{00000005-0605-467F-AAE9-76068E720B58}"/>
              </c:ext>
            </c:extLst>
          </c:dPt>
          <c:dPt>
            <c:idx val="3"/>
            <c:bubble3D val="0"/>
            <c:spPr>
              <a:solidFill>
                <a:schemeClr val="bg1">
                  <a:lumMod val="75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7-0605-467F-AAE9-76068E720B58}"/>
              </c:ext>
            </c:extLst>
          </c:dPt>
          <c:cat>
            <c:strRef>
              <c:f>工作表2!$A$2:$A$5</c:f>
              <c:strCache>
                <c:ptCount val="4"/>
                <c:pt idx="0">
                  <c:v>Vehicle Diagnostics &amp; Electric Vehicles</c:v>
                </c:pt>
                <c:pt idx="1">
                  <c:v>Warehouse &amp; Logistics</c:v>
                </c:pt>
                <c:pt idx="2">
                  <c:v>Healthcare Applications</c:v>
                </c:pt>
                <c:pt idx="3">
                  <c:v>Other</c:v>
                </c:pt>
              </c:strCache>
            </c:strRef>
          </c:cat>
          <c:val>
            <c:numRef>
              <c:f>工作表2!$B$2:$B$5</c:f>
              <c:numCache>
                <c:formatCode>0%</c:formatCode>
                <c:ptCount val="4"/>
                <c:pt idx="0">
                  <c:v>0.31</c:v>
                </c:pt>
                <c:pt idx="1">
                  <c:v>0.25</c:v>
                </c:pt>
                <c:pt idx="2">
                  <c:v>7.0000000000000007E-2</c:v>
                </c:pt>
                <c:pt idx="3">
                  <c:v>0.36999999999999988</c:v>
                </c:pt>
              </c:numCache>
            </c:numRef>
          </c:val>
          <c:extLst xmlns:c16r2="http://schemas.microsoft.com/office/drawing/2015/06/chart">
            <c:ext xmlns:c16="http://schemas.microsoft.com/office/drawing/2014/chart" uri="{C3380CC4-5D6E-409C-BE32-E72D297353CC}">
              <c16:uniqueId val="{00000008-0605-467F-AAE9-76068E720B58}"/>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zh-TW"/>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471272848755763"/>
          <c:y val="0.24944842486109994"/>
          <c:w val="0.85287271512442364"/>
          <c:h val="0.62093812606478049"/>
        </c:manualLayout>
      </c:layout>
      <c:bar3DChart>
        <c:barDir val="col"/>
        <c:grouping val="stacked"/>
        <c:varyColors val="0"/>
        <c:ser>
          <c:idx val="0"/>
          <c:order val="0"/>
          <c:tx>
            <c:strRef>
              <c:f>'Sales by Product'!$R$17</c:f>
              <c:strCache>
                <c:ptCount val="1"/>
                <c:pt idx="0">
                  <c:v>其他</c:v>
                </c:pt>
              </c:strCache>
            </c:strRef>
          </c:tx>
          <c:spPr>
            <a:solidFill>
              <a:srgbClr val="595959"/>
            </a:solidFill>
            <a:ln>
              <a:noFill/>
            </a:ln>
            <a:effectLst/>
            <a:sp3d/>
          </c:spPr>
          <c:invertIfNegative val="0"/>
          <c:dLbls>
            <c:dLbl>
              <c:idx val="0"/>
              <c:layout>
                <c:manualLayout>
                  <c:x val="0"/>
                  <c:y val="-3.5856737932796E-2"/>
                </c:manualLayout>
              </c:layout>
              <c:tx>
                <c:rich>
                  <a:bodyPr/>
                  <a:lstStyle/>
                  <a:p>
                    <a:r>
                      <a:rPr lang="en-US"/>
                      <a:t>3%</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0-4753-44F6-8E42-F2825D8A6AE7}"/>
                </c:ext>
              </c:extLst>
            </c:dLbl>
            <c:dLbl>
              <c:idx val="1"/>
              <c:layout>
                <c:manualLayout>
                  <c:x val="-8.3270171369442232E-17"/>
                  <c:y val="-3.5856737932796E-2"/>
                </c:manualLayout>
              </c:layout>
              <c:tx>
                <c:rich>
                  <a:bodyPr/>
                  <a:lstStyle/>
                  <a:p>
                    <a:r>
                      <a:rPr lang="en-US"/>
                      <a:t>3%</a:t>
                    </a:r>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1-4753-44F6-8E42-F2825D8A6AE7}"/>
                </c:ext>
              </c:extLst>
            </c:dLbl>
            <c:dLbl>
              <c:idx val="2"/>
              <c:layout>
                <c:manualLayout>
                  <c:x val="-3.0451765123377605E-3"/>
                  <c:y val="-3.5301839413461329E-2"/>
                </c:manualLayout>
              </c:layout>
              <c:tx>
                <c:rich>
                  <a:bodyPr/>
                  <a:lstStyle/>
                  <a:p>
                    <a:r>
                      <a:rPr lang="en-US" altLang="zh-TW"/>
                      <a:t>2%</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2-4753-44F6-8E42-F2825D8A6AE7}"/>
                </c:ext>
              </c:extLst>
            </c:dLbl>
            <c:dLbl>
              <c:idx val="3"/>
              <c:layout>
                <c:manualLayout>
                  <c:x val="3.0451765123376486E-3"/>
                  <c:y val="-2.206347590388882E-2"/>
                </c:manualLayout>
              </c:layout>
              <c:tx>
                <c:rich>
                  <a:bodyPr/>
                  <a:lstStyle/>
                  <a:p>
                    <a:r>
                      <a:rPr lang="en-US" altLang="zh-TW"/>
                      <a:t>2%</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manualLayout>
                      <c:w val="7.8489544494344837E-2"/>
                      <c:h val="0.15237156436835245"/>
                    </c:manualLayout>
                  </c15:layout>
                  <c15:showDataLabelsRange val="0"/>
                </c:ext>
                <c:ext xmlns:c16="http://schemas.microsoft.com/office/drawing/2014/chart" uri="{C3380CC4-5D6E-409C-BE32-E72D297353CC}">
                  <c16:uniqueId val="{00000003-4753-44F6-8E42-F2825D8A6AE7}"/>
                </c:ext>
              </c:extLst>
            </c:dLbl>
            <c:dLbl>
              <c:idx val="4"/>
              <c:layout>
                <c:manualLayout>
                  <c:x val="3.0451765123376486E-3"/>
                  <c:y val="-2.206364963341333E-2"/>
                </c:manualLayout>
              </c:layout>
              <c:tx>
                <c:rich>
                  <a:bodyPr/>
                  <a:lstStyle/>
                  <a:p>
                    <a:r>
                      <a:rPr lang="en-US" altLang="zh-TW"/>
                      <a:t>2%</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manualLayout>
                      <c:w val="7.8489544494344837E-2"/>
                      <c:h val="0.11706972495489115"/>
                    </c:manualLayout>
                  </c15:layout>
                  <c15:showDataLabelsRange val="0"/>
                </c:ext>
                <c:ext xmlns:c16="http://schemas.microsoft.com/office/drawing/2014/chart" uri="{C3380CC4-5D6E-409C-BE32-E72D297353CC}">
                  <c16:uniqueId val="{00000004-4753-44F6-8E42-F2825D8A6AE7}"/>
                </c:ext>
              </c:extLst>
            </c:dLbl>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zh-TW"/>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numRef>
              <c:f>'Sales by Product'!$S$9:$W$9</c:f>
              <c:numCache>
                <c:formatCode>General</c:formatCode>
                <c:ptCount val="5"/>
                <c:pt idx="0">
                  <c:v>2019</c:v>
                </c:pt>
                <c:pt idx="1">
                  <c:v>2020</c:v>
                </c:pt>
                <c:pt idx="2">
                  <c:v>2021</c:v>
                </c:pt>
                <c:pt idx="3">
                  <c:v>2022</c:v>
                </c:pt>
                <c:pt idx="4">
                  <c:v>2023</c:v>
                </c:pt>
              </c:numCache>
            </c:numRef>
          </c:cat>
          <c:val>
            <c:numRef>
              <c:f>'Sales by Product'!$S$4:$W$4</c:f>
              <c:numCache>
                <c:formatCode>#,##0_ </c:formatCode>
                <c:ptCount val="5"/>
                <c:pt idx="0">
                  <c:v>44</c:v>
                </c:pt>
                <c:pt idx="1">
                  <c:v>63.097999999999999</c:v>
                </c:pt>
                <c:pt idx="2">
                  <c:v>51.541199999999876</c:v>
                </c:pt>
                <c:pt idx="3">
                  <c:v>54.77539999999987</c:v>
                </c:pt>
                <c:pt idx="4">
                  <c:v>53.539399999999873</c:v>
                </c:pt>
              </c:numCache>
            </c:numRef>
          </c:val>
          <c:extLst xmlns:c16r2="http://schemas.microsoft.com/office/drawing/2015/06/chart">
            <c:ext xmlns:c16="http://schemas.microsoft.com/office/drawing/2014/chart" uri="{C3380CC4-5D6E-409C-BE32-E72D297353CC}">
              <c16:uniqueId val="{00000005-4753-44F6-8E42-F2825D8A6AE7}"/>
            </c:ext>
          </c:extLst>
        </c:ser>
        <c:ser>
          <c:idx val="1"/>
          <c:order val="1"/>
          <c:tx>
            <c:strRef>
              <c:f>'Sales by Product'!$R$16</c:f>
              <c:strCache>
                <c:ptCount val="1"/>
                <c:pt idx="0">
                  <c:v>強固型電腦/嵌入式系統模組</c:v>
                </c:pt>
              </c:strCache>
            </c:strRef>
          </c:tx>
          <c:spPr>
            <a:solidFill>
              <a:srgbClr val="921F1B"/>
            </a:solidFill>
            <a:ln>
              <a:noFill/>
            </a:ln>
            <a:effectLst/>
            <a:sp3d/>
          </c:spPr>
          <c:invertIfNegative val="0"/>
          <c:dLbls>
            <c:dLbl>
              <c:idx val="0"/>
              <c:layout/>
              <c:tx>
                <c:rich>
                  <a:bodyPr/>
                  <a:lstStyle/>
                  <a:p>
                    <a:r>
                      <a:rPr lang="en-US"/>
                      <a:t>82%</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6-4753-44F6-8E42-F2825D8A6AE7}"/>
                </c:ext>
              </c:extLst>
            </c:dLbl>
            <c:dLbl>
              <c:idx val="1"/>
              <c:layout/>
              <c:tx>
                <c:rich>
                  <a:bodyPr/>
                  <a:lstStyle/>
                  <a:p>
                    <a:r>
                      <a:rPr lang="en-US"/>
                      <a:t>83%</a:t>
                    </a:r>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7-4753-44F6-8E42-F2825D8A6AE7}"/>
                </c:ext>
              </c:extLst>
            </c:dLbl>
            <c:dLbl>
              <c:idx val="2"/>
              <c:layout/>
              <c:tx>
                <c:rich>
                  <a:bodyPr/>
                  <a:lstStyle/>
                  <a:p>
                    <a:r>
                      <a:rPr lang="en-US" altLang="zh-TW"/>
                      <a:t>86%</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8-4753-44F6-8E42-F2825D8A6AE7}"/>
                </c:ext>
              </c:extLst>
            </c:dLbl>
            <c:dLbl>
              <c:idx val="3"/>
              <c:layout/>
              <c:tx>
                <c:rich>
                  <a:bodyPr/>
                  <a:lstStyle/>
                  <a:p>
                    <a:r>
                      <a:rPr lang="en-US" altLang="zh-TW"/>
                      <a:t>86%</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10-4753-44F6-8E42-F2825D8A6AE7}"/>
                </c:ext>
              </c:extLst>
            </c:dLbl>
            <c:dLbl>
              <c:idx val="4"/>
              <c:layout/>
              <c:tx>
                <c:rich>
                  <a:bodyPr/>
                  <a:lstStyle/>
                  <a:p>
                    <a:r>
                      <a:rPr lang="en-US" altLang="zh-TW"/>
                      <a:t>86%</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11-4753-44F6-8E42-F2825D8A6AE7}"/>
                </c:ext>
              </c:extLst>
            </c:dLbl>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zh-TW"/>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'Sales by Product'!$S$9:$W$9</c:f>
              <c:numCache>
                <c:formatCode>General</c:formatCode>
                <c:ptCount val="5"/>
                <c:pt idx="0">
                  <c:v>2019</c:v>
                </c:pt>
                <c:pt idx="1">
                  <c:v>2020</c:v>
                </c:pt>
                <c:pt idx="2">
                  <c:v>2021</c:v>
                </c:pt>
                <c:pt idx="3">
                  <c:v>2022</c:v>
                </c:pt>
                <c:pt idx="4">
                  <c:v>2023</c:v>
                </c:pt>
              </c:numCache>
            </c:numRef>
          </c:cat>
          <c:val>
            <c:numRef>
              <c:f>'Sales by Product'!$S$5:$W$5</c:f>
              <c:numCache>
                <c:formatCode>#,##0_ </c:formatCode>
                <c:ptCount val="5"/>
                <c:pt idx="0">
                  <c:v>1364</c:v>
                </c:pt>
                <c:pt idx="1">
                  <c:v>1529.3119999999999</c:v>
                </c:pt>
                <c:pt idx="2">
                  <c:v>2148.7175999999999</c:v>
                </c:pt>
                <c:pt idx="3">
                  <c:v>2283.5491999999999</c:v>
                </c:pt>
                <c:pt idx="4">
                  <c:v>2232.0212000000001</c:v>
                </c:pt>
              </c:numCache>
            </c:numRef>
          </c:val>
          <c:extLst xmlns:c16r2="http://schemas.microsoft.com/office/drawing/2015/06/chart">
            <c:ext xmlns:c16="http://schemas.microsoft.com/office/drawing/2014/chart" uri="{C3380CC4-5D6E-409C-BE32-E72D297353CC}">
              <c16:uniqueId val="{00000009-4753-44F6-8E42-F2825D8A6AE7}"/>
            </c:ext>
          </c:extLst>
        </c:ser>
        <c:ser>
          <c:idx val="2"/>
          <c:order val="2"/>
          <c:tx>
            <c:strRef>
              <c:f>'Sales by Product'!$R$15</c:f>
              <c:strCache>
                <c:ptCount val="1"/>
                <c:pt idx="0">
                  <c:v>液晶顯示應用設備及模組</c:v>
                </c:pt>
              </c:strCache>
            </c:strRef>
          </c:tx>
          <c:spPr>
            <a:solidFill>
              <a:srgbClr val="A6A6A6"/>
            </a:solidFill>
            <a:ln>
              <a:noFill/>
            </a:ln>
            <a:effectLst/>
            <a:sp3d/>
          </c:spPr>
          <c:invertIfNegative val="0"/>
          <c:dLbls>
            <c:dLbl>
              <c:idx val="0"/>
              <c:layout/>
              <c:tx>
                <c:rich>
                  <a:bodyPr/>
                  <a:lstStyle/>
                  <a:p>
                    <a:r>
                      <a:rPr lang="en-US"/>
                      <a:t>15%</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A-4753-44F6-8E42-F2825D8A6AE7}"/>
                </c:ext>
              </c:extLst>
            </c:dLbl>
            <c:dLbl>
              <c:idx val="1"/>
              <c:layout/>
              <c:tx>
                <c:rich>
                  <a:bodyPr/>
                  <a:lstStyle/>
                  <a:p>
                    <a:r>
                      <a:rPr lang="en-US"/>
                      <a:t>14%</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B-4753-44F6-8E42-F2825D8A6AE7}"/>
                </c:ext>
              </c:extLst>
            </c:dLbl>
            <c:dLbl>
              <c:idx val="2"/>
              <c:layout/>
              <c:tx>
                <c:rich>
                  <a:bodyPr/>
                  <a:lstStyle/>
                  <a:p>
                    <a:r>
                      <a:rPr lang="en-US" altLang="zh-TW"/>
                      <a:t>12%</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C-4753-44F6-8E42-F2825D8A6AE7}"/>
                </c:ext>
              </c:extLst>
            </c:dLbl>
            <c:dLbl>
              <c:idx val="3"/>
              <c:layout/>
              <c:tx>
                <c:rich>
                  <a:bodyPr/>
                  <a:lstStyle/>
                  <a:p>
                    <a:r>
                      <a:rPr lang="en-US" altLang="zh-TW"/>
                      <a:t>12%</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E-4753-44F6-8E42-F2825D8A6AE7}"/>
                </c:ext>
              </c:extLst>
            </c:dLbl>
            <c:dLbl>
              <c:idx val="4"/>
              <c:layout/>
              <c:tx>
                <c:rich>
                  <a:bodyPr/>
                  <a:lstStyle/>
                  <a:p>
                    <a:r>
                      <a:rPr lang="en-US" altLang="zh-TW"/>
                      <a:t>12%</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F-4753-44F6-8E42-F2825D8A6AE7}"/>
                </c:ext>
              </c:extLst>
            </c:dLbl>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zh-TW"/>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'Sales by Product'!$S$9:$W$9</c:f>
              <c:numCache>
                <c:formatCode>General</c:formatCode>
                <c:ptCount val="5"/>
                <c:pt idx="0">
                  <c:v>2019</c:v>
                </c:pt>
                <c:pt idx="1">
                  <c:v>2020</c:v>
                </c:pt>
                <c:pt idx="2">
                  <c:v>2021</c:v>
                </c:pt>
                <c:pt idx="3">
                  <c:v>2022</c:v>
                </c:pt>
                <c:pt idx="4">
                  <c:v>2023</c:v>
                </c:pt>
              </c:numCache>
            </c:numRef>
          </c:cat>
          <c:val>
            <c:numRef>
              <c:f>'Sales by Product'!$S$6:$W$6</c:f>
              <c:numCache>
                <c:formatCode>#,##0_ </c:formatCode>
                <c:ptCount val="5"/>
                <c:pt idx="0">
                  <c:v>257</c:v>
                </c:pt>
                <c:pt idx="1">
                  <c:v>253.11500000000001</c:v>
                </c:pt>
                <c:pt idx="2">
                  <c:v>301.74120000000005</c:v>
                </c:pt>
                <c:pt idx="3">
                  <c:v>320.67540000000002</c:v>
                </c:pt>
                <c:pt idx="4">
                  <c:v>313.43940000000003</c:v>
                </c:pt>
              </c:numCache>
            </c:numRef>
          </c:val>
          <c:extLst xmlns:c16r2="http://schemas.microsoft.com/office/drawing/2015/06/chart">
            <c:ext xmlns:c16="http://schemas.microsoft.com/office/drawing/2014/chart" uri="{C3380CC4-5D6E-409C-BE32-E72D297353CC}">
              <c16:uniqueId val="{0000000D-4753-44F6-8E42-F2825D8A6AE7}"/>
            </c:ext>
          </c:extLst>
        </c:ser>
        <c:dLbls>
          <c:showLegendKey val="0"/>
          <c:showVal val="1"/>
          <c:showCatName val="0"/>
          <c:showSerName val="0"/>
          <c:showPercent val="0"/>
          <c:showBubbleSize val="0"/>
        </c:dLbls>
        <c:gapWidth val="103"/>
        <c:shape val="box"/>
        <c:axId val="90978816"/>
        <c:axId val="33093248"/>
        <c:axId val="0"/>
      </c:bar3DChart>
      <c:catAx>
        <c:axId val="9097881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zh-TW"/>
          </a:p>
        </c:txPr>
        <c:crossAx val="33093248"/>
        <c:crosses val="autoZero"/>
        <c:auto val="1"/>
        <c:lblAlgn val="ctr"/>
        <c:lblOffset val="100"/>
        <c:noMultiLvlLbl val="0"/>
      </c:catAx>
      <c:valAx>
        <c:axId val="33093248"/>
        <c:scaling>
          <c:orientation val="minMax"/>
          <c:max val="2700"/>
          <c:min val="0"/>
        </c:scaling>
        <c:delete val="0"/>
        <c:axPos val="l"/>
        <c:numFmt formatCode="#,##0_ " sourceLinked="1"/>
        <c:majorTickMark val="out"/>
        <c:minorTickMark val="none"/>
        <c:tickLblPos val="nextTo"/>
        <c:spPr>
          <a:noFill/>
          <a:ln>
            <a:solidFill>
              <a:sysClr val="window" lastClr="FFFFFF">
                <a:lumMod val="75000"/>
              </a:sysClr>
            </a:solidFill>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zh-TW"/>
          </a:p>
        </c:txPr>
        <c:crossAx val="90978816"/>
        <c:crosses val="autoZero"/>
        <c:crossBetween val="between"/>
        <c:majorUnit val="500"/>
      </c:valAx>
      <c:spPr>
        <a:noFill/>
        <a:ln>
          <a:noFill/>
        </a:ln>
        <a:effectLst/>
      </c:spPr>
    </c:plotArea>
    <c:legend>
      <c:legendPos val="t"/>
      <c:layout>
        <c:manualLayout>
          <c:xMode val="edge"/>
          <c:yMode val="edge"/>
          <c:x val="0.29738978019580248"/>
          <c:y val="1.6533333730083748E-2"/>
          <c:w val="0.62260288260724661"/>
          <c:h val="0.22589382661265778"/>
        </c:manualLayout>
      </c:layout>
      <c:overlay val="0"/>
      <c:spPr>
        <a:noFill/>
        <a:ln>
          <a:noFill/>
        </a:ln>
        <a:effectLst/>
      </c:spPr>
      <c:txPr>
        <a:bodyPr rot="0" spcFirstLastPara="1" vertOverflow="ellipsis" vert="horz" wrap="square" anchor="ctr" anchorCtr="1"/>
        <a:lstStyle/>
        <a:p>
          <a:pPr>
            <a:defRPr sz="1300" b="1" i="0" u="none" strike="noStrike" kern="1200" baseline="0">
              <a:solidFill>
                <a:schemeClr val="tx1"/>
              </a:solidFill>
              <a:latin typeface="Microsoft JhengHei" panose="020B0604030504040204" pitchFamily="34" charset="-120"/>
              <a:ea typeface="Microsoft JhengHei" panose="020B0604030504040204" pitchFamily="34" charset="-120"/>
              <a:cs typeface="+mn-cs"/>
            </a:defRPr>
          </a:pPr>
          <a:endParaRPr lang="zh-TW"/>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1600" b="1">
          <a:solidFill>
            <a:schemeClr val="bg1"/>
          </a:solidFill>
        </a:defRPr>
      </a:pPr>
      <a:endParaRPr lang="zh-TW"/>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471272848755763"/>
          <c:y val="0.16217146146228859"/>
          <c:w val="0.85287271512442364"/>
          <c:h val="0.74492344821731782"/>
        </c:manualLayout>
      </c:layout>
      <c:bar3DChart>
        <c:barDir val="col"/>
        <c:grouping val="stacked"/>
        <c:varyColors val="0"/>
        <c:ser>
          <c:idx val="0"/>
          <c:order val="0"/>
          <c:tx>
            <c:strRef>
              <c:f>'Sales by Product'!$R$104</c:f>
              <c:strCache>
                <c:ptCount val="1"/>
                <c:pt idx="0">
                  <c:v>其他</c:v>
                </c:pt>
              </c:strCache>
            </c:strRef>
          </c:tx>
          <c:spPr>
            <a:solidFill>
              <a:srgbClr val="595959"/>
            </a:solidFill>
            <a:ln>
              <a:noFill/>
            </a:ln>
            <a:effectLst/>
            <a:sp3d/>
          </c:spPr>
          <c:invertIfNegative val="0"/>
          <c:dLbls>
            <c:dLbl>
              <c:idx val="0"/>
              <c:layout>
                <c:manualLayout>
                  <c:x val="-2.1694651411892699E-17"/>
                  <c:y val="-2.100053840750437E-2"/>
                </c:manualLayout>
              </c:layout>
              <c:tx>
                <c:rich>
                  <a:bodyPr/>
                  <a:lstStyle/>
                  <a:p>
                    <a:r>
                      <a:rPr lang="en-US" altLang="zh-TW" dirty="0"/>
                      <a:t>3%</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14-9382-401B-A7C0-34AB19FE721C}"/>
                </c:ext>
              </c:extLst>
            </c:dLbl>
            <c:dLbl>
              <c:idx val="1"/>
              <c:layout>
                <c:manualLayout>
                  <c:x val="-8.3270171369442232E-17"/>
                  <c:y val="-3.5856737932796E-2"/>
                </c:manualLayout>
              </c:layout>
              <c:tx>
                <c:rich>
                  <a:bodyPr/>
                  <a:lstStyle/>
                  <a:p>
                    <a:r>
                      <a:rPr lang="en-US"/>
                      <a:t>3%</a:t>
                    </a:r>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0-9382-401B-A7C0-34AB19FE721C}"/>
                </c:ext>
              </c:extLst>
            </c:dLbl>
            <c:dLbl>
              <c:idx val="2"/>
              <c:layout>
                <c:manualLayout>
                  <c:x val="0"/>
                  <c:y val="-2.8685390346236978E-2"/>
                </c:manualLayout>
              </c:layout>
              <c:tx>
                <c:rich>
                  <a:bodyPr/>
                  <a:lstStyle/>
                  <a:p>
                    <a:r>
                      <a:rPr lang="en-US"/>
                      <a:t>3%</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1-9382-401B-A7C0-34AB19FE721C}"/>
                </c:ext>
              </c:extLst>
            </c:dLbl>
            <c:dLbl>
              <c:idx val="3"/>
              <c:layout>
                <c:manualLayout>
                  <c:x val="0"/>
                  <c:y val="-2.3029980138002171E-2"/>
                </c:manualLayout>
              </c:layout>
              <c:tx>
                <c:rich>
                  <a:bodyPr/>
                  <a:lstStyle/>
                  <a:p>
                    <a:r>
                      <a:rPr lang="en-US" altLang="zh-TW"/>
                      <a:t>2%</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2-9382-401B-A7C0-34AB19FE721C}"/>
                </c:ext>
              </c:extLst>
            </c:dLbl>
            <c:dLbl>
              <c:idx val="4"/>
              <c:layout>
                <c:manualLayout>
                  <c:x val="3.4206143346163244E-3"/>
                  <c:y val="-2.7636038838709111E-2"/>
                </c:manualLayout>
              </c:layout>
              <c:tx>
                <c:rich>
                  <a:bodyPr/>
                  <a:lstStyle/>
                  <a:p>
                    <a:r>
                      <a:rPr lang="en-US" altLang="en-US"/>
                      <a:t>2% </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3-9382-401B-A7C0-34AB19FE721C}"/>
                </c:ext>
              </c:extLst>
            </c:dLbl>
            <c:dLbl>
              <c:idx val="5"/>
              <c:layout>
                <c:manualLayout>
                  <c:x val="1.0200927481178027E-2"/>
                  <c:y val="-2.0726982124201952E-2"/>
                </c:manualLayout>
              </c:layout>
              <c:tx>
                <c:rich>
                  <a:bodyPr/>
                  <a:lstStyle/>
                  <a:p>
                    <a:r>
                      <a:rPr lang="en-US" altLang="en-US"/>
                      <a:t>2%</a:t>
                    </a:r>
                  </a:p>
                </c:rich>
              </c:tx>
              <c:showLegendKey val="0"/>
              <c:showVal val="1"/>
              <c:showCatName val="0"/>
              <c:showSerName val="0"/>
              <c:showPercent val="0"/>
              <c:showBubbleSize val="0"/>
              <c:extLst xmlns:c16r2="http://schemas.microsoft.com/office/drawing/2015/06/chart" xmlns:c15="http://schemas.microsoft.com/office/drawing/2012/chart">
                <c:ext xmlns:c15="http://schemas.microsoft.com/office/drawing/2012/chart" uri="{CE6537A1-D6FC-4f65-9D91-7224C49458BB}">
                  <c15:showDataLabelsRange val="0"/>
                </c:ext>
                <c:ext xmlns:c16="http://schemas.microsoft.com/office/drawing/2014/chart" uri="{C3380CC4-5D6E-409C-BE32-E72D297353CC}">
                  <c16:uniqueId val="{00000004-9382-401B-A7C0-34AB19FE721C}"/>
                </c:ext>
              </c:extLst>
            </c:dLbl>
            <c:dLbl>
              <c:idx val="6"/>
              <c:layout>
                <c:manualLayout>
                  <c:x val="0"/>
                  <c:y val="-2.3029889468789026E-2"/>
                </c:manualLayout>
              </c:layout>
              <c:tx>
                <c:rich>
                  <a:bodyPr/>
                  <a:lstStyle/>
                  <a:p>
                    <a:r>
                      <a:rPr lang="en-US" altLang="zh-TW" dirty="0"/>
                      <a:t>2%</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manualLayout>
                      <c:w val="4.9678516833337592E-2"/>
                      <c:h val="7.6853763796907476E-2"/>
                    </c:manualLayout>
                  </c15:layout>
                  <c15:showDataLabelsRange val="0"/>
                </c:ext>
                <c:ext xmlns:c16="http://schemas.microsoft.com/office/drawing/2014/chart" uri="{C3380CC4-5D6E-409C-BE32-E72D297353CC}">
                  <c16:uniqueId val="{00000005-9382-401B-A7C0-34AB19FE721C}"/>
                </c:ext>
              </c:extLst>
            </c:dLbl>
            <c:dLbl>
              <c:idx val="7"/>
              <c:layout/>
              <c:tx>
                <c:rich>
                  <a:bodyPr/>
                  <a:lstStyle/>
                  <a:p>
                    <a:r>
                      <a:rPr lang="en-US" altLang="zh-TW"/>
                      <a:t>2%</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1A-9382-401B-A7C0-34AB19FE721C}"/>
                </c:ext>
              </c:extLst>
            </c:dLbl>
            <c:dLbl>
              <c:idx val="8"/>
              <c:layout>
                <c:manualLayout>
                  <c:x val="1.1901082061374506E-2"/>
                  <c:y val="-3.7407578604314463E-2"/>
                </c:manualLayout>
              </c:layout>
              <c:tx>
                <c:rich>
                  <a:bodyPr/>
                  <a:lstStyle/>
                  <a:p>
                    <a:r>
                      <a:rPr lang="en-US" altLang="zh-TW"/>
                      <a:t>2%</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manualLayout>
                      <c:w val="5.4022478720958979E-2"/>
                      <c:h val="0.12906907561467834"/>
                    </c:manualLayout>
                  </c15:layout>
                  <c15:showDataLabelsRange val="0"/>
                </c:ext>
                <c:ext xmlns:c16="http://schemas.microsoft.com/office/drawing/2014/chart" uri="{C3380CC4-5D6E-409C-BE32-E72D297353CC}">
                  <c16:uniqueId val="{00000006-9382-401B-A7C0-34AB19FE721C}"/>
                </c:ext>
              </c:extLst>
            </c:dLbl>
            <c:spPr>
              <a:noFill/>
              <a:ln>
                <a:noFill/>
              </a:ln>
              <a:effectLst/>
            </c:spPr>
            <c:txPr>
              <a:bodyPr rot="0" spcFirstLastPara="1" vertOverflow="ellipsis" vert="horz" wrap="square" anchor="ctr" anchorCtr="1"/>
              <a:lstStyle/>
              <a:p>
                <a:pPr>
                  <a:defRPr sz="1100" b="1" i="0" u="none" strike="noStrike" kern="1200" baseline="0">
                    <a:solidFill>
                      <a:schemeClr val="bg1"/>
                    </a:solidFill>
                    <a:latin typeface="+mn-lt"/>
                    <a:ea typeface="+mn-ea"/>
                    <a:cs typeface="+mn-cs"/>
                  </a:defRPr>
                </a:pPr>
                <a:endParaRPr lang="zh-TW"/>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'Sales by Product'!$T$91:$AB$91</c:f>
              <c:strCache>
                <c:ptCount val="9"/>
                <c:pt idx="0">
                  <c:v>1Q22</c:v>
                </c:pt>
                <c:pt idx="1">
                  <c:v>2Q22</c:v>
                </c:pt>
                <c:pt idx="2">
                  <c:v>3Q22</c:v>
                </c:pt>
                <c:pt idx="3">
                  <c:v>4Q22</c:v>
                </c:pt>
                <c:pt idx="4">
                  <c:v>1Q23</c:v>
                </c:pt>
                <c:pt idx="5">
                  <c:v>2Q23</c:v>
                </c:pt>
                <c:pt idx="6">
                  <c:v>3Q23</c:v>
                </c:pt>
                <c:pt idx="7">
                  <c:v>4Q23</c:v>
                </c:pt>
                <c:pt idx="8">
                  <c:v>1Q24</c:v>
                </c:pt>
              </c:strCache>
              <c:extLst xmlns:c16r2="http://schemas.microsoft.com/office/drawing/2015/06/chart"/>
            </c:strRef>
          </c:cat>
          <c:val>
            <c:numRef>
              <c:f>'Sales by Product'!$T$92:$AB$92</c:f>
              <c:numCache>
                <c:formatCode>0_);[Red]\(0\)</c:formatCode>
                <c:ptCount val="9"/>
                <c:pt idx="0">
                  <c:v>17.640000000000029</c:v>
                </c:pt>
                <c:pt idx="1">
                  <c:v>17.640000000000029</c:v>
                </c:pt>
                <c:pt idx="2">
                  <c:v>18.209999999999994</c:v>
                </c:pt>
                <c:pt idx="3">
                  <c:v>14.019999999999996</c:v>
                </c:pt>
                <c:pt idx="4">
                  <c:v>13</c:v>
                </c:pt>
                <c:pt idx="5">
                  <c:v>13.760000000000048</c:v>
                </c:pt>
                <c:pt idx="6">
                  <c:v>13.760000000000048</c:v>
                </c:pt>
                <c:pt idx="7">
                  <c:v>12</c:v>
                </c:pt>
                <c:pt idx="8">
                  <c:v>14</c:v>
                </c:pt>
              </c:numCache>
              <c:extLst xmlns:c16r2="http://schemas.microsoft.com/office/drawing/2015/06/chart"/>
            </c:numRef>
          </c:val>
          <c:extLst xmlns:c16r2="http://schemas.microsoft.com/office/drawing/2015/06/chart">
            <c:ext xmlns:c16="http://schemas.microsoft.com/office/drawing/2014/chart" uri="{C3380CC4-5D6E-409C-BE32-E72D297353CC}">
              <c16:uniqueId val="{00000007-9382-401B-A7C0-34AB19FE721C}"/>
            </c:ext>
          </c:extLst>
        </c:ser>
        <c:ser>
          <c:idx val="1"/>
          <c:order val="1"/>
          <c:tx>
            <c:strRef>
              <c:f>'Sales by Product'!$R$105</c:f>
              <c:strCache>
                <c:ptCount val="1"/>
                <c:pt idx="0">
                  <c:v>強固型電腦/嵌入式系統模組</c:v>
                </c:pt>
              </c:strCache>
            </c:strRef>
          </c:tx>
          <c:spPr>
            <a:solidFill>
              <a:srgbClr val="921F1B"/>
            </a:solidFill>
            <a:ln>
              <a:noFill/>
            </a:ln>
            <a:effectLst/>
            <a:sp3d/>
          </c:spPr>
          <c:invertIfNegative val="0"/>
          <c:dLbls>
            <c:dLbl>
              <c:idx val="0"/>
              <c:layout/>
              <c:tx>
                <c:rich>
                  <a:bodyPr/>
                  <a:lstStyle/>
                  <a:p>
                    <a:r>
                      <a:rPr lang="en-US" altLang="zh-TW"/>
                      <a:t>83%</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15-9382-401B-A7C0-34AB19FE721C}"/>
                </c:ext>
              </c:extLst>
            </c:dLbl>
            <c:dLbl>
              <c:idx val="1"/>
              <c:layout/>
              <c:tx>
                <c:rich>
                  <a:bodyPr/>
                  <a:lstStyle/>
                  <a:p>
                    <a:r>
                      <a:rPr lang="en-US" altLang="zh-TW"/>
                      <a:t>83%</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17-9382-401B-A7C0-34AB19FE721C}"/>
                </c:ext>
              </c:extLst>
            </c:dLbl>
            <c:dLbl>
              <c:idx val="2"/>
              <c:layout/>
              <c:tx>
                <c:rich>
                  <a:bodyPr/>
                  <a:lstStyle/>
                  <a:p>
                    <a:r>
                      <a:rPr lang="en-US"/>
                      <a:t>83%</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8-9382-401B-A7C0-34AB19FE721C}"/>
                </c:ext>
              </c:extLst>
            </c:dLbl>
            <c:dLbl>
              <c:idx val="3"/>
              <c:layout/>
              <c:tx>
                <c:rich>
                  <a:bodyPr/>
                  <a:lstStyle/>
                  <a:p>
                    <a:r>
                      <a:rPr lang="en-US" altLang="zh-TW"/>
                      <a:t>87%</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9-9382-401B-A7C0-34AB19FE721C}"/>
                </c:ext>
              </c:extLst>
            </c:dLbl>
            <c:dLbl>
              <c:idx val="4"/>
              <c:layout/>
              <c:tx>
                <c:rich>
                  <a:bodyPr/>
                  <a:lstStyle/>
                  <a:p>
                    <a:r>
                      <a:rPr lang="en-US" altLang="en-US"/>
                      <a:t>87%</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A-9382-401B-A7C0-34AB19FE721C}"/>
                </c:ext>
              </c:extLst>
            </c:dLbl>
            <c:dLbl>
              <c:idx val="5"/>
              <c:layout/>
              <c:tx>
                <c:rich>
                  <a:bodyPr/>
                  <a:lstStyle/>
                  <a:p>
                    <a:r>
                      <a:rPr lang="en-US" altLang="en-US"/>
                      <a:t>87%</a:t>
                    </a:r>
                  </a:p>
                </c:rich>
              </c:tx>
              <c:showLegendKey val="0"/>
              <c:showVal val="1"/>
              <c:showCatName val="0"/>
              <c:showSerName val="0"/>
              <c:showPercent val="0"/>
              <c:showBubbleSize val="0"/>
              <c:extLst xmlns:c16r2="http://schemas.microsoft.com/office/drawing/2015/06/chart" xmlns:c15="http://schemas.microsoft.com/office/drawing/2012/chart">
                <c:ext xmlns:c15="http://schemas.microsoft.com/office/drawing/2012/chart" uri="{CE6537A1-D6FC-4f65-9D91-7224C49458BB}">
                  <c15:showDataLabelsRange val="0"/>
                </c:ext>
                <c:ext xmlns:c16="http://schemas.microsoft.com/office/drawing/2014/chart" uri="{C3380CC4-5D6E-409C-BE32-E72D297353CC}">
                  <c16:uniqueId val="{0000000B-9382-401B-A7C0-34AB19FE721C}"/>
                </c:ext>
              </c:extLst>
            </c:dLbl>
            <c:dLbl>
              <c:idx val="6"/>
              <c:layout/>
              <c:tx>
                <c:rich>
                  <a:bodyPr/>
                  <a:lstStyle/>
                  <a:p>
                    <a:r>
                      <a:rPr lang="en-US" altLang="zh-TW"/>
                      <a:t>87%</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19-9382-401B-A7C0-34AB19FE721C}"/>
                </c:ext>
              </c:extLst>
            </c:dLbl>
            <c:dLbl>
              <c:idx val="7"/>
              <c:layout/>
              <c:tx>
                <c:rich>
                  <a:bodyPr/>
                  <a:lstStyle/>
                  <a:p>
                    <a:r>
                      <a:rPr lang="en-US" altLang="zh-TW"/>
                      <a:t>87%</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1C-9382-401B-A7C0-34AB19FE721C}"/>
                </c:ext>
              </c:extLst>
            </c:dLbl>
            <c:dLbl>
              <c:idx val="8"/>
              <c:layout/>
              <c:tx>
                <c:rich>
                  <a:bodyPr/>
                  <a:lstStyle/>
                  <a:p>
                    <a:r>
                      <a:rPr lang="en-US" altLang="zh-TW"/>
                      <a:t>87%</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C-9382-401B-A7C0-34AB19FE721C}"/>
                </c:ext>
              </c:extLst>
            </c:dLbl>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zh-TW"/>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'Sales by Product'!$T$91:$AB$91</c:f>
              <c:strCache>
                <c:ptCount val="9"/>
                <c:pt idx="0">
                  <c:v>1Q22</c:v>
                </c:pt>
                <c:pt idx="1">
                  <c:v>2Q22</c:v>
                </c:pt>
                <c:pt idx="2">
                  <c:v>3Q22</c:v>
                </c:pt>
                <c:pt idx="3">
                  <c:v>4Q22</c:v>
                </c:pt>
                <c:pt idx="4">
                  <c:v>1Q23</c:v>
                </c:pt>
                <c:pt idx="5">
                  <c:v>2Q23</c:v>
                </c:pt>
                <c:pt idx="6">
                  <c:v>3Q23</c:v>
                </c:pt>
                <c:pt idx="7">
                  <c:v>4Q23</c:v>
                </c:pt>
                <c:pt idx="8">
                  <c:v>1Q24</c:v>
                </c:pt>
              </c:strCache>
              <c:extLst xmlns:c16r2="http://schemas.microsoft.com/office/drawing/2015/06/chart"/>
            </c:strRef>
          </c:cat>
          <c:val>
            <c:numRef>
              <c:f>'Sales by Product'!$T$93:$AB$93</c:f>
              <c:numCache>
                <c:formatCode>0_);[Red]\(0\)</c:formatCode>
                <c:ptCount val="9"/>
                <c:pt idx="0">
                  <c:v>488.03999999999996</c:v>
                </c:pt>
                <c:pt idx="1">
                  <c:v>504</c:v>
                </c:pt>
                <c:pt idx="2">
                  <c:v>503.81</c:v>
                </c:pt>
                <c:pt idx="3">
                  <c:v>609.87</c:v>
                </c:pt>
                <c:pt idx="4">
                  <c:v>545</c:v>
                </c:pt>
                <c:pt idx="5">
                  <c:v>598.55999999999995</c:v>
                </c:pt>
                <c:pt idx="6">
                  <c:v>590</c:v>
                </c:pt>
                <c:pt idx="7">
                  <c:v>526</c:v>
                </c:pt>
                <c:pt idx="8">
                  <c:v>609</c:v>
                </c:pt>
              </c:numCache>
              <c:extLst xmlns:c16r2="http://schemas.microsoft.com/office/drawing/2015/06/chart"/>
            </c:numRef>
          </c:val>
          <c:extLst xmlns:c16r2="http://schemas.microsoft.com/office/drawing/2015/06/chart">
            <c:ext xmlns:c16="http://schemas.microsoft.com/office/drawing/2014/chart" uri="{C3380CC4-5D6E-409C-BE32-E72D297353CC}">
              <c16:uniqueId val="{0000000D-9382-401B-A7C0-34AB19FE721C}"/>
            </c:ext>
          </c:extLst>
        </c:ser>
        <c:ser>
          <c:idx val="2"/>
          <c:order val="2"/>
          <c:tx>
            <c:strRef>
              <c:f>'Sales by Product'!$R$106</c:f>
              <c:strCache>
                <c:ptCount val="1"/>
                <c:pt idx="0">
                  <c:v>液晶顯示應用設備及模組</c:v>
                </c:pt>
              </c:strCache>
            </c:strRef>
          </c:tx>
          <c:spPr>
            <a:solidFill>
              <a:srgbClr val="A6A6A6"/>
            </a:solidFill>
            <a:ln>
              <a:noFill/>
            </a:ln>
            <a:effectLst/>
            <a:sp3d/>
          </c:spPr>
          <c:invertIfNegative val="0"/>
          <c:dLbls>
            <c:dLbl>
              <c:idx val="0"/>
              <c:layout/>
              <c:tx>
                <c:rich>
                  <a:bodyPr/>
                  <a:lstStyle/>
                  <a:p>
                    <a:r>
                      <a:rPr lang="en-US" altLang="zh-TW"/>
                      <a:t>14%</a:t>
                    </a:r>
                    <a:endParaRPr lang="en-US" altLang="zh-TW" dirty="0"/>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16-9382-401B-A7C0-34AB19FE721C}"/>
                </c:ext>
              </c:extLst>
            </c:dLbl>
            <c:dLbl>
              <c:idx val="1"/>
              <c:layout/>
              <c:tx>
                <c:rich>
                  <a:bodyPr/>
                  <a:lstStyle/>
                  <a:p>
                    <a:r>
                      <a:rPr lang="en-US" altLang="zh-TW" dirty="0"/>
                      <a:t>14%</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18-9382-401B-A7C0-34AB19FE721C}"/>
                </c:ext>
              </c:extLst>
            </c:dLbl>
            <c:dLbl>
              <c:idx val="2"/>
              <c:layout/>
              <c:tx>
                <c:rich>
                  <a:bodyPr/>
                  <a:lstStyle/>
                  <a:p>
                    <a:r>
                      <a:rPr lang="en-US"/>
                      <a:t>14%</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E-9382-401B-A7C0-34AB19FE721C}"/>
                </c:ext>
              </c:extLst>
            </c:dLbl>
            <c:dLbl>
              <c:idx val="3"/>
              <c:layout/>
              <c:tx>
                <c:rich>
                  <a:bodyPr/>
                  <a:lstStyle/>
                  <a:p>
                    <a:r>
                      <a:rPr lang="en-US" dirty="0"/>
                      <a:t>11%</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F-9382-401B-A7C0-34AB19FE721C}"/>
                </c:ext>
              </c:extLst>
            </c:dLbl>
            <c:dLbl>
              <c:idx val="4"/>
              <c:layout/>
              <c:tx>
                <c:rich>
                  <a:bodyPr/>
                  <a:lstStyle/>
                  <a:p>
                    <a:r>
                      <a:rPr lang="en-US" altLang="zh-TW"/>
                      <a:t>11%</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10-9382-401B-A7C0-34AB19FE721C}"/>
                </c:ext>
              </c:extLst>
            </c:dLbl>
            <c:dLbl>
              <c:idx val="5"/>
              <c:layout/>
              <c:tx>
                <c:rich>
                  <a:bodyPr/>
                  <a:lstStyle/>
                  <a:p>
                    <a:r>
                      <a:rPr lang="en-US" altLang="en-US"/>
                      <a:t>11% </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11-9382-401B-A7C0-34AB19FE721C}"/>
                </c:ext>
              </c:extLst>
            </c:dLbl>
            <c:dLbl>
              <c:idx val="6"/>
              <c:layout/>
              <c:tx>
                <c:rich>
                  <a:bodyPr/>
                  <a:lstStyle/>
                  <a:p>
                    <a:r>
                      <a:rPr lang="en-US" altLang="en-US"/>
                      <a:t>11% </a:t>
                    </a:r>
                  </a:p>
                </c:rich>
              </c:tx>
              <c:showLegendKey val="0"/>
              <c:showVal val="1"/>
              <c:showCatName val="0"/>
              <c:showSerName val="0"/>
              <c:showPercent val="0"/>
              <c:showBubbleSize val="0"/>
              <c:extLst xmlns:c16r2="http://schemas.microsoft.com/office/drawing/2015/06/chart" xmlns:c15="http://schemas.microsoft.com/office/drawing/2012/chart">
                <c:ext xmlns:c15="http://schemas.microsoft.com/office/drawing/2012/chart" uri="{CE6537A1-D6FC-4f65-9D91-7224C49458BB}">
                  <c15:showDataLabelsRange val="0"/>
                </c:ext>
                <c:ext xmlns:c16="http://schemas.microsoft.com/office/drawing/2014/chart" uri="{C3380CC4-5D6E-409C-BE32-E72D297353CC}">
                  <c16:uniqueId val="{00000012-9382-401B-A7C0-34AB19FE721C}"/>
                </c:ext>
              </c:extLst>
            </c:dLbl>
            <c:dLbl>
              <c:idx val="7"/>
              <c:layout/>
              <c:tx>
                <c:rich>
                  <a:bodyPr/>
                  <a:lstStyle/>
                  <a:p>
                    <a:r>
                      <a:rPr lang="en-US" altLang="zh-TW"/>
                      <a:t>11%</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1B-9382-401B-A7C0-34AB19FE721C}"/>
                </c:ext>
              </c:extLst>
            </c:dLbl>
            <c:dLbl>
              <c:idx val="8"/>
              <c:layout/>
              <c:tx>
                <c:rich>
                  <a:bodyPr/>
                  <a:lstStyle/>
                  <a:p>
                    <a:r>
                      <a:rPr lang="en-US" altLang="zh-TW"/>
                      <a:t>11%</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1D-9382-401B-A7C0-34AB19FE721C}"/>
                </c:ext>
              </c:extLst>
            </c:dLbl>
            <c:spPr>
              <a:noFill/>
              <a:ln>
                <a:noFill/>
              </a:ln>
              <a:effectLst/>
            </c:spPr>
            <c:txPr>
              <a:bodyPr rot="0" spcFirstLastPara="1" vertOverflow="ellipsis" vert="horz" wrap="square" anchor="ctr" anchorCtr="1"/>
              <a:lstStyle/>
              <a:p>
                <a:pPr>
                  <a:defRPr sz="1100" b="1" i="0" u="none" strike="noStrike" kern="1200" baseline="0">
                    <a:solidFill>
                      <a:schemeClr val="bg1"/>
                    </a:solidFill>
                    <a:latin typeface="+mn-lt"/>
                    <a:ea typeface="+mn-ea"/>
                    <a:cs typeface="+mn-cs"/>
                  </a:defRPr>
                </a:pPr>
                <a:endParaRPr lang="zh-TW"/>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'Sales by Product'!$T$91:$AB$91</c:f>
              <c:strCache>
                <c:ptCount val="9"/>
                <c:pt idx="0">
                  <c:v>1Q22</c:v>
                </c:pt>
                <c:pt idx="1">
                  <c:v>2Q22</c:v>
                </c:pt>
                <c:pt idx="2">
                  <c:v>3Q22</c:v>
                </c:pt>
                <c:pt idx="3">
                  <c:v>4Q22</c:v>
                </c:pt>
                <c:pt idx="4">
                  <c:v>1Q23</c:v>
                </c:pt>
                <c:pt idx="5">
                  <c:v>2Q23</c:v>
                </c:pt>
                <c:pt idx="6">
                  <c:v>3Q23</c:v>
                </c:pt>
                <c:pt idx="7">
                  <c:v>4Q23</c:v>
                </c:pt>
                <c:pt idx="8">
                  <c:v>1Q24</c:v>
                </c:pt>
              </c:strCache>
              <c:extLst xmlns:c16r2="http://schemas.microsoft.com/office/drawing/2015/06/chart"/>
            </c:strRef>
          </c:cat>
          <c:val>
            <c:numRef>
              <c:f>'Sales by Product'!$S$94:$AA$94</c:f>
              <c:numCache>
                <c:formatCode>0_);[Red]\(0\)</c:formatCode>
                <c:ptCount val="9"/>
                <c:pt idx="0">
                  <c:v>87.220000000000013</c:v>
                </c:pt>
                <c:pt idx="1">
                  <c:v>82.320000000000007</c:v>
                </c:pt>
                <c:pt idx="2">
                  <c:v>85</c:v>
                </c:pt>
                <c:pt idx="3">
                  <c:v>84.98</c:v>
                </c:pt>
                <c:pt idx="4">
                  <c:v>77.11</c:v>
                </c:pt>
                <c:pt idx="5">
                  <c:v>68</c:v>
                </c:pt>
                <c:pt idx="6">
                  <c:v>75.680000000000007</c:v>
                </c:pt>
                <c:pt idx="7">
                  <c:v>75.680000000000007</c:v>
                </c:pt>
                <c:pt idx="8">
                  <c:v>67</c:v>
                </c:pt>
              </c:numCache>
              <c:extLst xmlns:c16r2="http://schemas.microsoft.com/office/drawing/2015/06/chart"/>
            </c:numRef>
          </c:val>
          <c:extLst xmlns:c16r2="http://schemas.microsoft.com/office/drawing/2015/06/chart">
            <c:ext xmlns:c16="http://schemas.microsoft.com/office/drawing/2014/chart" uri="{C3380CC4-5D6E-409C-BE32-E72D297353CC}">
              <c16:uniqueId val="{00000013-9382-401B-A7C0-34AB19FE721C}"/>
            </c:ext>
          </c:extLst>
        </c:ser>
        <c:dLbls>
          <c:showLegendKey val="0"/>
          <c:showVal val="1"/>
          <c:showCatName val="0"/>
          <c:showSerName val="0"/>
          <c:showPercent val="0"/>
          <c:showBubbleSize val="0"/>
        </c:dLbls>
        <c:gapWidth val="103"/>
        <c:shape val="box"/>
        <c:axId val="99334144"/>
        <c:axId val="33094976"/>
        <c:axId val="0"/>
      </c:bar3DChart>
      <c:catAx>
        <c:axId val="9933414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00" b="1" i="0" u="none" strike="noStrike" kern="1200" baseline="0">
                <a:solidFill>
                  <a:schemeClr val="tx1"/>
                </a:solidFill>
                <a:latin typeface="+mn-lt"/>
                <a:ea typeface="+mn-ea"/>
                <a:cs typeface="+mn-cs"/>
              </a:defRPr>
            </a:pPr>
            <a:endParaRPr lang="zh-TW"/>
          </a:p>
        </c:txPr>
        <c:crossAx val="33094976"/>
        <c:crosses val="autoZero"/>
        <c:auto val="1"/>
        <c:lblAlgn val="ctr"/>
        <c:lblOffset val="100"/>
        <c:noMultiLvlLbl val="0"/>
      </c:catAx>
      <c:valAx>
        <c:axId val="33094976"/>
        <c:scaling>
          <c:orientation val="minMax"/>
        </c:scaling>
        <c:delete val="0"/>
        <c:axPos val="l"/>
        <c:numFmt formatCode="0_);[Red]\(0\)" sourceLinked="1"/>
        <c:majorTickMark val="out"/>
        <c:minorTickMark val="none"/>
        <c:tickLblPos val="nextTo"/>
        <c:spPr>
          <a:noFill/>
          <a:ln>
            <a:solidFill>
              <a:sysClr val="window" lastClr="FFFFFF">
                <a:lumMod val="75000"/>
              </a:sysClr>
            </a:solidFill>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zh-TW"/>
          </a:p>
        </c:txPr>
        <c:crossAx val="99334144"/>
        <c:crosses val="autoZero"/>
        <c:crossBetween val="between"/>
      </c:valAx>
      <c:spPr>
        <a:noFill/>
        <a:ln>
          <a:noFill/>
        </a:ln>
        <a:effectLst/>
      </c:spPr>
    </c:plotArea>
    <c:legend>
      <c:legendPos val="t"/>
      <c:layout>
        <c:manualLayout>
          <c:xMode val="edge"/>
          <c:yMode val="edge"/>
          <c:x val="0.15970684126093213"/>
          <c:y val="1.6533333730083748E-2"/>
          <c:w val="0.76028548872378621"/>
          <c:h val="0.25166747582126986"/>
        </c:manualLayout>
      </c:layout>
      <c:overlay val="0"/>
      <c:spPr>
        <a:noFill/>
        <a:ln>
          <a:noFill/>
        </a:ln>
        <a:effectLst/>
      </c:spPr>
      <c:txPr>
        <a:bodyPr rot="0" spcFirstLastPara="1" vertOverflow="ellipsis" vert="horz" wrap="square" anchor="ctr" anchorCtr="1"/>
        <a:lstStyle/>
        <a:p>
          <a:pPr>
            <a:defRPr sz="1250" b="1" i="0" u="none" strike="noStrike" kern="1200" baseline="0">
              <a:solidFill>
                <a:schemeClr val="tx1"/>
              </a:solidFill>
              <a:latin typeface="Microsoft JhengHei" panose="020B0604030504040204" pitchFamily="34" charset="-120"/>
              <a:ea typeface="Microsoft JhengHei" panose="020B0604030504040204" pitchFamily="34" charset="-120"/>
              <a:cs typeface="+mn-cs"/>
            </a:defRPr>
          </a:pPr>
          <a:endParaRPr lang="zh-TW"/>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1600" b="1">
          <a:solidFill>
            <a:schemeClr val="bg1"/>
          </a:solidFill>
        </a:defRPr>
      </a:pPr>
      <a:endParaRPr lang="zh-TW"/>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icrosoft JhengHei" panose="020B0604030504040204" pitchFamily="34" charset="-120"/>
                <a:ea typeface="Microsoft JhengHei" panose="020B0604030504040204" pitchFamily="34" charset="-120"/>
                <a:cs typeface="+mn-cs"/>
              </a:defRPr>
            </a:pPr>
            <a:r>
              <a:rPr lang="zh-TW" altLang="en-US" sz="1600" b="1">
                <a:latin typeface="Microsoft JhengHei" panose="020B0604030504040204" pitchFamily="34" charset="-120"/>
                <a:ea typeface="Microsoft JhengHei" panose="020B0604030504040204" pitchFamily="34" charset="-120"/>
              </a:rPr>
              <a:t>季利潤趨勢</a:t>
            </a:r>
          </a:p>
        </c:rich>
      </c:tx>
      <c:layout/>
      <c:overlay val="0"/>
      <c:spPr>
        <a:noFill/>
        <a:ln>
          <a:noFill/>
        </a:ln>
        <a:effectLst/>
      </c:spPr>
    </c:title>
    <c:autoTitleDeleted val="0"/>
    <c:plotArea>
      <c:layout/>
      <c:lineChart>
        <c:grouping val="standard"/>
        <c:varyColors val="0"/>
        <c:ser>
          <c:idx val="4"/>
          <c:order val="0"/>
          <c:tx>
            <c:strRef>
              <c:f>quarterly_1!$B$21</c:f>
              <c:strCache>
                <c:ptCount val="1"/>
                <c:pt idx="0">
                  <c:v>毛利率 (LHS)</c:v>
                </c:pt>
              </c:strCache>
            </c:strRef>
          </c:tx>
          <c:spPr>
            <a:ln w="38100" cap="rnd">
              <a:solidFill>
                <a:srgbClr val="921F1B"/>
              </a:solidFill>
              <a:round/>
            </a:ln>
            <a:effectLst/>
          </c:spPr>
          <c:marker>
            <c:symbol val="square"/>
            <c:size val="7"/>
            <c:spPr>
              <a:solidFill>
                <a:srgbClr val="921F1B"/>
              </a:solidFill>
              <a:ln w="38100">
                <a:solidFill>
                  <a:srgbClr val="921F1B"/>
                </a:solidFill>
              </a:ln>
              <a:effectLst/>
            </c:spPr>
          </c:marker>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zh-TW"/>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quarterly_1!$AB$11:$AJ$11</c:f>
              <c:strCache>
                <c:ptCount val="9"/>
                <c:pt idx="0">
                  <c:v>4Q21</c:v>
                </c:pt>
                <c:pt idx="1">
                  <c:v>1Q22</c:v>
                </c:pt>
                <c:pt idx="2">
                  <c:v>2Q22</c:v>
                </c:pt>
                <c:pt idx="3">
                  <c:v>3Q22</c:v>
                </c:pt>
                <c:pt idx="4">
                  <c:v>4Q22</c:v>
                </c:pt>
                <c:pt idx="5">
                  <c:v>1Q23</c:v>
                </c:pt>
                <c:pt idx="6">
                  <c:v>2Q23</c:v>
                </c:pt>
                <c:pt idx="7">
                  <c:v>3Q23</c:v>
                </c:pt>
                <c:pt idx="8">
                  <c:v>4Q23</c:v>
                </c:pt>
              </c:strCache>
            </c:strRef>
          </c:cat>
          <c:val>
            <c:numRef>
              <c:f>quarterly_1!$AB$21:$AJ$21</c:f>
              <c:numCache>
                <c:formatCode>0.0%</c:formatCode>
                <c:ptCount val="9"/>
                <c:pt idx="0">
                  <c:v>0.31200373807164961</c:v>
                </c:pt>
                <c:pt idx="1">
                  <c:v>0.31866690260909214</c:v>
                </c:pt>
                <c:pt idx="2">
                  <c:v>0.33194545592349595</c:v>
                </c:pt>
                <c:pt idx="3">
                  <c:v>0.36686131062007254</c:v>
                </c:pt>
                <c:pt idx="4">
                  <c:v>0.38967690926657733</c:v>
                </c:pt>
                <c:pt idx="5">
                  <c:v>0.38325506357421252</c:v>
                </c:pt>
                <c:pt idx="6">
                  <c:v>0.3837107121951786</c:v>
                </c:pt>
                <c:pt idx="7">
                  <c:v>0.40916219842103163</c:v>
                </c:pt>
                <c:pt idx="8">
                  <c:v>0.42469894952600562</c:v>
                </c:pt>
              </c:numCache>
            </c:numRef>
          </c:val>
          <c:smooth val="0"/>
          <c:extLst xmlns:c16r2="http://schemas.microsoft.com/office/drawing/2015/06/chart">
            <c:ext xmlns:c16="http://schemas.microsoft.com/office/drawing/2014/chart" uri="{C3380CC4-5D6E-409C-BE32-E72D297353CC}">
              <c16:uniqueId val="{00000000-F582-4975-9A71-5F2E83716792}"/>
            </c:ext>
          </c:extLst>
        </c:ser>
        <c:dLbls>
          <c:showLegendKey val="0"/>
          <c:showVal val="0"/>
          <c:showCatName val="0"/>
          <c:showSerName val="0"/>
          <c:showPercent val="0"/>
          <c:showBubbleSize val="0"/>
        </c:dLbls>
        <c:marker val="1"/>
        <c:smooth val="0"/>
        <c:axId val="106493440"/>
        <c:axId val="99173504"/>
      </c:lineChart>
      <c:lineChart>
        <c:grouping val="standard"/>
        <c:varyColors val="0"/>
        <c:ser>
          <c:idx val="5"/>
          <c:order val="1"/>
          <c:tx>
            <c:strRef>
              <c:f>quarterly_1!$B$22</c:f>
              <c:strCache>
                <c:ptCount val="1"/>
                <c:pt idx="0">
                  <c:v>營業利益率 (RHS)</c:v>
                </c:pt>
              </c:strCache>
            </c:strRef>
          </c:tx>
          <c:spPr>
            <a:ln w="38100" cap="rnd">
              <a:solidFill>
                <a:schemeClr val="bg1">
                  <a:lumMod val="65000"/>
                </a:schemeClr>
              </a:solidFill>
              <a:round/>
            </a:ln>
            <a:effectLst/>
          </c:spPr>
          <c:marker>
            <c:symbol val="diamond"/>
            <c:size val="7"/>
            <c:spPr>
              <a:solidFill>
                <a:schemeClr val="bg1">
                  <a:lumMod val="65000"/>
                </a:schemeClr>
              </a:solidFill>
              <a:ln w="38100">
                <a:solidFill>
                  <a:schemeClr val="bg1">
                    <a:lumMod val="65000"/>
                  </a:schemeClr>
                </a:solidFill>
              </a:ln>
              <a:effectLst/>
            </c:spPr>
          </c:marker>
          <c:cat>
            <c:strRef>
              <c:f>quarterly_1!$AB$11:$AJ$11</c:f>
              <c:strCache>
                <c:ptCount val="9"/>
                <c:pt idx="0">
                  <c:v>4Q21</c:v>
                </c:pt>
                <c:pt idx="1">
                  <c:v>1Q22</c:v>
                </c:pt>
                <c:pt idx="2">
                  <c:v>2Q22</c:v>
                </c:pt>
                <c:pt idx="3">
                  <c:v>3Q22</c:v>
                </c:pt>
                <c:pt idx="4">
                  <c:v>4Q22</c:v>
                </c:pt>
                <c:pt idx="5">
                  <c:v>1Q23</c:v>
                </c:pt>
                <c:pt idx="6">
                  <c:v>2Q23</c:v>
                </c:pt>
                <c:pt idx="7">
                  <c:v>3Q23</c:v>
                </c:pt>
                <c:pt idx="8">
                  <c:v>4Q23</c:v>
                </c:pt>
              </c:strCache>
            </c:strRef>
          </c:cat>
          <c:val>
            <c:numRef>
              <c:f>quarterly_1!$AB$22:$AJ$22</c:f>
              <c:numCache>
                <c:formatCode>0.0%</c:formatCode>
                <c:ptCount val="9"/>
                <c:pt idx="0">
                  <c:v>0.14886292292154066</c:v>
                </c:pt>
                <c:pt idx="1">
                  <c:v>0.15561991036456505</c:v>
                </c:pt>
                <c:pt idx="2">
                  <c:v>0.14932231818915773</c:v>
                </c:pt>
                <c:pt idx="3">
                  <c:v>0.20810148188580802</c:v>
                </c:pt>
                <c:pt idx="4">
                  <c:v>0.22099725845974247</c:v>
                </c:pt>
                <c:pt idx="5">
                  <c:v>0.21772889911187782</c:v>
                </c:pt>
                <c:pt idx="6">
                  <c:v>0.21989841345462524</c:v>
                </c:pt>
                <c:pt idx="7">
                  <c:v>0.22533948112881064</c:v>
                </c:pt>
                <c:pt idx="8">
                  <c:v>0.22688419991239162</c:v>
                </c:pt>
              </c:numCache>
            </c:numRef>
          </c:val>
          <c:smooth val="0"/>
          <c:extLst xmlns:c16r2="http://schemas.microsoft.com/office/drawing/2015/06/chart">
            <c:ext xmlns:c16="http://schemas.microsoft.com/office/drawing/2014/chart" uri="{C3380CC4-5D6E-409C-BE32-E72D297353CC}">
              <c16:uniqueId val="{00000001-F582-4975-9A71-5F2E83716792}"/>
            </c:ext>
          </c:extLst>
        </c:ser>
        <c:ser>
          <c:idx val="6"/>
          <c:order val="2"/>
          <c:tx>
            <c:strRef>
              <c:f>quarterly_1!$B$23</c:f>
              <c:strCache>
                <c:ptCount val="1"/>
                <c:pt idx="0">
                  <c:v>淨利率 (RHS)</c:v>
                </c:pt>
              </c:strCache>
            </c:strRef>
          </c:tx>
          <c:spPr>
            <a:ln w="38100" cap="rnd">
              <a:solidFill>
                <a:schemeClr val="tx1">
                  <a:lumMod val="75000"/>
                  <a:lumOff val="25000"/>
                </a:schemeClr>
              </a:solidFill>
              <a:round/>
            </a:ln>
            <a:effectLst/>
          </c:spPr>
          <c:marker>
            <c:symbol val="circle"/>
            <c:size val="7"/>
            <c:spPr>
              <a:solidFill>
                <a:schemeClr val="tx1">
                  <a:lumMod val="75000"/>
                  <a:lumOff val="25000"/>
                </a:schemeClr>
              </a:solidFill>
              <a:ln w="38100">
                <a:solidFill>
                  <a:schemeClr val="tx1">
                    <a:lumMod val="75000"/>
                    <a:lumOff val="25000"/>
                  </a:schemeClr>
                </a:solidFill>
              </a:ln>
              <a:effectLst/>
            </c:spPr>
          </c:marker>
          <c:cat>
            <c:strRef>
              <c:f>quarterly_1!$AB$11:$AJ$11</c:f>
              <c:strCache>
                <c:ptCount val="9"/>
                <c:pt idx="0">
                  <c:v>4Q21</c:v>
                </c:pt>
                <c:pt idx="1">
                  <c:v>1Q22</c:v>
                </c:pt>
                <c:pt idx="2">
                  <c:v>2Q22</c:v>
                </c:pt>
                <c:pt idx="3">
                  <c:v>3Q22</c:v>
                </c:pt>
                <c:pt idx="4">
                  <c:v>4Q22</c:v>
                </c:pt>
                <c:pt idx="5">
                  <c:v>1Q23</c:v>
                </c:pt>
                <c:pt idx="6">
                  <c:v>2Q23</c:v>
                </c:pt>
                <c:pt idx="7">
                  <c:v>3Q23</c:v>
                </c:pt>
                <c:pt idx="8">
                  <c:v>4Q23</c:v>
                </c:pt>
              </c:strCache>
            </c:strRef>
          </c:cat>
          <c:val>
            <c:numRef>
              <c:f>quarterly_1!$AB$23:$AJ$23</c:f>
              <c:numCache>
                <c:formatCode>0.0%</c:formatCode>
                <c:ptCount val="9"/>
                <c:pt idx="0">
                  <c:v>0.11980134268707621</c:v>
                </c:pt>
                <c:pt idx="1">
                  <c:v>0.14690308551438283</c:v>
                </c:pt>
                <c:pt idx="2">
                  <c:v>0.1535996388333262</c:v>
                </c:pt>
                <c:pt idx="3">
                  <c:v>0.21307949772173637</c:v>
                </c:pt>
                <c:pt idx="4">
                  <c:v>0.15710695432145808</c:v>
                </c:pt>
                <c:pt idx="5">
                  <c:v>0.1760366749728452</c:v>
                </c:pt>
                <c:pt idx="6">
                  <c:v>0.21722875273974293</c:v>
                </c:pt>
                <c:pt idx="7">
                  <c:v>0.23341103981880593</c:v>
                </c:pt>
                <c:pt idx="8">
                  <c:v>0.14495218731662163</c:v>
                </c:pt>
              </c:numCache>
            </c:numRef>
          </c:val>
          <c:smooth val="0"/>
          <c:extLst xmlns:c16r2="http://schemas.microsoft.com/office/drawing/2015/06/chart">
            <c:ext xmlns:c16="http://schemas.microsoft.com/office/drawing/2014/chart" uri="{C3380CC4-5D6E-409C-BE32-E72D297353CC}">
              <c16:uniqueId val="{00000002-F582-4975-9A71-5F2E83716792}"/>
            </c:ext>
          </c:extLst>
        </c:ser>
        <c:dLbls>
          <c:showLegendKey val="0"/>
          <c:showVal val="0"/>
          <c:showCatName val="0"/>
          <c:showSerName val="0"/>
          <c:showPercent val="0"/>
          <c:showBubbleSize val="0"/>
        </c:dLbls>
        <c:marker val="1"/>
        <c:smooth val="0"/>
        <c:axId val="106494976"/>
        <c:axId val="99174080"/>
      </c:lineChart>
      <c:catAx>
        <c:axId val="1064934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99173504"/>
        <c:crosses val="autoZero"/>
        <c:auto val="1"/>
        <c:lblAlgn val="ctr"/>
        <c:lblOffset val="100"/>
        <c:noMultiLvlLbl val="0"/>
      </c:catAx>
      <c:valAx>
        <c:axId val="99173504"/>
        <c:scaling>
          <c:orientation val="minMax"/>
          <c:min val="0.15000000000000002"/>
        </c:scaling>
        <c:delete val="0"/>
        <c:axPos val="l"/>
        <c:numFmt formatCode="0.0%" sourceLinked="1"/>
        <c:majorTickMark val="out"/>
        <c:minorTickMark val="none"/>
        <c:tickLblPos val="nextTo"/>
        <c:spPr>
          <a:noFill/>
          <a:ln>
            <a:solidFill>
              <a:sysClr val="window" lastClr="FFFFFF">
                <a:lumMod val="75000"/>
              </a:sys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zh-TW"/>
          </a:p>
        </c:txPr>
        <c:crossAx val="106493440"/>
        <c:crosses val="autoZero"/>
        <c:crossBetween val="between"/>
        <c:majorUnit val="0.1"/>
      </c:valAx>
      <c:valAx>
        <c:axId val="99174080"/>
        <c:scaling>
          <c:orientation val="minMax"/>
          <c:max val="0.28000000000000003"/>
          <c:min val="0.1"/>
        </c:scaling>
        <c:delete val="0"/>
        <c:axPos val="r"/>
        <c:numFmt formatCode="0.0%" sourceLinked="1"/>
        <c:majorTickMark val="out"/>
        <c:minorTickMark val="none"/>
        <c:tickLblPos val="nextTo"/>
        <c:spPr>
          <a:noFill/>
          <a:ln>
            <a:solidFill>
              <a:sysClr val="window" lastClr="FFFFFF">
                <a:lumMod val="75000"/>
              </a:sys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106494976"/>
        <c:crosses val="max"/>
        <c:crossBetween val="between"/>
        <c:majorUnit val="6.0000000000000012E-2"/>
      </c:valAx>
      <c:catAx>
        <c:axId val="106494976"/>
        <c:scaling>
          <c:orientation val="minMax"/>
        </c:scaling>
        <c:delete val="1"/>
        <c:axPos val="b"/>
        <c:numFmt formatCode="General" sourceLinked="1"/>
        <c:majorTickMark val="none"/>
        <c:minorTickMark val="none"/>
        <c:tickLblPos val="nextTo"/>
        <c:crossAx val="99174080"/>
        <c:crosses val="autoZero"/>
        <c:auto val="1"/>
        <c:lblAlgn val="ctr"/>
        <c:lblOffset val="100"/>
        <c:noMultiLvlLbl val="0"/>
      </c:cat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Calibri" panose="020F0502020204030204" pitchFamily="34" charset="0"/>
              <a:ea typeface="Microsoft JhengHei" panose="020B0604030504040204" pitchFamily="34" charset="-120"/>
              <a:cs typeface="Calibri" panose="020F0502020204030204" pitchFamily="34" charset="0"/>
            </a:defRPr>
          </a:pPr>
          <a:endParaRPr lang="zh-TW"/>
        </a:p>
      </c:txPr>
    </c:legend>
    <c:plotVisOnly val="1"/>
    <c:dispBlanksAs val="gap"/>
    <c:showDLblsOverMax val="0"/>
  </c:chart>
  <c:spPr>
    <a:noFill/>
    <a:ln w="9525" cap="flat" cmpd="sng" algn="ctr">
      <a:noFill/>
      <a:round/>
    </a:ln>
    <a:effectLst/>
  </c:spPr>
  <c:txPr>
    <a:bodyPr/>
    <a:lstStyle/>
    <a:p>
      <a:pPr>
        <a:defRPr/>
      </a:pPr>
      <a:endParaRPr lang="zh-TW"/>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zh-TW" altLang="en-US" sz="1600" b="1">
                <a:latin typeface="Microsoft JhengHei" panose="020B0604030504040204" pitchFamily="34" charset="-120"/>
                <a:ea typeface="Microsoft JhengHei" panose="020B0604030504040204" pitchFamily="34" charset="-120"/>
              </a:rPr>
              <a:t>獲利及成長趨勢</a:t>
            </a:r>
          </a:p>
        </c:rich>
      </c:tx>
      <c:layout/>
      <c:overlay val="0"/>
      <c:spPr>
        <a:noFill/>
        <a:ln>
          <a:noFill/>
        </a:ln>
        <a:effectLst/>
      </c:spPr>
    </c:title>
    <c:autoTitleDeleted val="0"/>
    <c:plotArea>
      <c:layout>
        <c:manualLayout>
          <c:layoutTarget val="inner"/>
          <c:xMode val="edge"/>
          <c:yMode val="edge"/>
          <c:x val="9.3079816592943385E-2"/>
          <c:y val="0.21051801624221397"/>
          <c:w val="0.80849486465659948"/>
          <c:h val="0.54635771786031051"/>
        </c:manualLayout>
      </c:layout>
      <c:barChart>
        <c:barDir val="col"/>
        <c:grouping val="clustered"/>
        <c:varyColors val="0"/>
        <c:ser>
          <c:idx val="0"/>
          <c:order val="0"/>
          <c:tx>
            <c:strRef>
              <c:f>quarterly_2!$B$8</c:f>
              <c:strCache>
                <c:ptCount val="1"/>
                <c:pt idx="0">
                  <c:v>營業利益</c:v>
                </c:pt>
              </c:strCache>
            </c:strRef>
          </c:tx>
          <c:spPr>
            <a:solidFill>
              <a:srgbClr val="921F1B"/>
            </a:solidFill>
            <a:ln>
              <a:noFill/>
            </a:ln>
            <a:effectLst/>
          </c:spPr>
          <c:invertIfNegative val="0"/>
          <c:cat>
            <c:strRef>
              <c:f>quarterly_2!$AB$2:$AJ$2</c:f>
              <c:strCache>
                <c:ptCount val="9"/>
                <c:pt idx="0">
                  <c:v>4Q21</c:v>
                </c:pt>
                <c:pt idx="1">
                  <c:v>1Q22</c:v>
                </c:pt>
                <c:pt idx="2">
                  <c:v>2Q22</c:v>
                </c:pt>
                <c:pt idx="3">
                  <c:v>3Q22</c:v>
                </c:pt>
                <c:pt idx="4">
                  <c:v>4Q22</c:v>
                </c:pt>
                <c:pt idx="5">
                  <c:v>1Q23</c:v>
                </c:pt>
                <c:pt idx="6">
                  <c:v>2Q23</c:v>
                </c:pt>
                <c:pt idx="7">
                  <c:v>3Q23</c:v>
                </c:pt>
                <c:pt idx="8">
                  <c:v>4Q23</c:v>
                </c:pt>
              </c:strCache>
            </c:strRef>
          </c:cat>
          <c:val>
            <c:numRef>
              <c:f>quarterly_2!$AB$8:$AJ$8</c:f>
              <c:numCache>
                <c:formatCode>0</c:formatCode>
                <c:ptCount val="9"/>
                <c:pt idx="0">
                  <c:v>92.709000000000003</c:v>
                </c:pt>
                <c:pt idx="1">
                  <c:v>91.46</c:v>
                </c:pt>
                <c:pt idx="2">
                  <c:v>90.626999999999995</c:v>
                </c:pt>
                <c:pt idx="3">
                  <c:v>158.98099999999999</c:v>
                </c:pt>
                <c:pt idx="4">
                  <c:v>154.85300000000001</c:v>
                </c:pt>
                <c:pt idx="5">
                  <c:v>136.30699999999999</c:v>
                </c:pt>
                <c:pt idx="6">
                  <c:v>151.39500000000001</c:v>
                </c:pt>
                <c:pt idx="7">
                  <c:v>153.017</c:v>
                </c:pt>
                <c:pt idx="8">
                  <c:v>137.25700000000001</c:v>
                </c:pt>
              </c:numCache>
            </c:numRef>
          </c:val>
          <c:extLst xmlns:c16r2="http://schemas.microsoft.com/office/drawing/2015/06/chart">
            <c:ext xmlns:c16="http://schemas.microsoft.com/office/drawing/2014/chart" uri="{C3380CC4-5D6E-409C-BE32-E72D297353CC}">
              <c16:uniqueId val="{00000000-EE00-405E-9614-B0E65974762F}"/>
            </c:ext>
          </c:extLst>
        </c:ser>
        <c:ser>
          <c:idx val="1"/>
          <c:order val="1"/>
          <c:tx>
            <c:strRef>
              <c:f>quarterly_2!$B$9</c:f>
              <c:strCache>
                <c:ptCount val="1"/>
                <c:pt idx="0">
                  <c:v>母公司業主淨利</c:v>
                </c:pt>
              </c:strCache>
            </c:strRef>
          </c:tx>
          <c:spPr>
            <a:solidFill>
              <a:schemeClr val="bg1">
                <a:lumMod val="75000"/>
              </a:schemeClr>
            </a:solidFill>
            <a:ln>
              <a:noFill/>
            </a:ln>
            <a:effectLst/>
          </c:spPr>
          <c:invertIfNegative val="0"/>
          <c:cat>
            <c:strRef>
              <c:f>quarterly_2!$AB$2:$AJ$2</c:f>
              <c:strCache>
                <c:ptCount val="9"/>
                <c:pt idx="0">
                  <c:v>4Q21</c:v>
                </c:pt>
                <c:pt idx="1">
                  <c:v>1Q22</c:v>
                </c:pt>
                <c:pt idx="2">
                  <c:v>2Q22</c:v>
                </c:pt>
                <c:pt idx="3">
                  <c:v>3Q22</c:v>
                </c:pt>
                <c:pt idx="4">
                  <c:v>4Q22</c:v>
                </c:pt>
                <c:pt idx="5">
                  <c:v>1Q23</c:v>
                </c:pt>
                <c:pt idx="6">
                  <c:v>2Q23</c:v>
                </c:pt>
                <c:pt idx="7">
                  <c:v>3Q23</c:v>
                </c:pt>
                <c:pt idx="8">
                  <c:v>4Q23</c:v>
                </c:pt>
              </c:strCache>
            </c:strRef>
          </c:cat>
          <c:val>
            <c:numRef>
              <c:f>quarterly_2!$AB$9:$AJ$9</c:f>
              <c:numCache>
                <c:formatCode>0</c:formatCode>
                <c:ptCount val="9"/>
                <c:pt idx="0">
                  <c:v>74.61</c:v>
                </c:pt>
                <c:pt idx="1">
                  <c:v>86.337000000000003</c:v>
                </c:pt>
                <c:pt idx="2">
                  <c:v>93.222999999999999</c:v>
                </c:pt>
                <c:pt idx="3">
                  <c:v>162.78399999999999</c:v>
                </c:pt>
                <c:pt idx="4">
                  <c:v>110.08499999999999</c:v>
                </c:pt>
                <c:pt idx="5">
                  <c:v>110.206</c:v>
                </c:pt>
                <c:pt idx="6">
                  <c:v>149.55699999999999</c:v>
                </c:pt>
                <c:pt idx="7">
                  <c:v>158.49799999999999</c:v>
                </c:pt>
                <c:pt idx="8">
                  <c:v>87.691000000000003</c:v>
                </c:pt>
              </c:numCache>
            </c:numRef>
          </c:val>
          <c:extLst xmlns:c16r2="http://schemas.microsoft.com/office/drawing/2015/06/chart">
            <c:ext xmlns:c16="http://schemas.microsoft.com/office/drawing/2014/chart" uri="{C3380CC4-5D6E-409C-BE32-E72D297353CC}">
              <c16:uniqueId val="{00000001-EE00-405E-9614-B0E65974762F}"/>
            </c:ext>
          </c:extLst>
        </c:ser>
        <c:dLbls>
          <c:showLegendKey val="0"/>
          <c:showVal val="0"/>
          <c:showCatName val="0"/>
          <c:showSerName val="0"/>
          <c:showPercent val="0"/>
          <c:showBubbleSize val="0"/>
        </c:dLbls>
        <c:gapWidth val="100"/>
        <c:overlap val="-27"/>
        <c:axId val="106493952"/>
        <c:axId val="99175808"/>
      </c:barChart>
      <c:lineChart>
        <c:grouping val="standard"/>
        <c:varyColors val="0"/>
        <c:ser>
          <c:idx val="2"/>
          <c:order val="2"/>
          <c:tx>
            <c:strRef>
              <c:f>quarterly_2!$B$10</c:f>
              <c:strCache>
                <c:ptCount val="1"/>
                <c:pt idx="0">
                  <c:v>淨利年成長率</c:v>
                </c:pt>
              </c:strCache>
            </c:strRef>
          </c:tx>
          <c:spPr>
            <a:ln w="38100" cap="rnd">
              <a:solidFill>
                <a:schemeClr val="tx1">
                  <a:lumMod val="75000"/>
                  <a:lumOff val="25000"/>
                </a:schemeClr>
              </a:solidFill>
              <a:round/>
            </a:ln>
            <a:effectLst/>
          </c:spPr>
          <c:marker>
            <c:symbol val="none"/>
          </c:marker>
          <c:cat>
            <c:strRef>
              <c:f>quarterly_2!$AB$2:$AJ$2</c:f>
              <c:strCache>
                <c:ptCount val="9"/>
                <c:pt idx="0">
                  <c:v>4Q21</c:v>
                </c:pt>
                <c:pt idx="1">
                  <c:v>1Q22</c:v>
                </c:pt>
                <c:pt idx="2">
                  <c:v>2Q22</c:v>
                </c:pt>
                <c:pt idx="3">
                  <c:v>3Q22</c:v>
                </c:pt>
                <c:pt idx="4">
                  <c:v>4Q22</c:v>
                </c:pt>
                <c:pt idx="5">
                  <c:v>1Q23</c:v>
                </c:pt>
                <c:pt idx="6">
                  <c:v>2Q23</c:v>
                </c:pt>
                <c:pt idx="7">
                  <c:v>3Q23</c:v>
                </c:pt>
                <c:pt idx="8">
                  <c:v>4Q23</c:v>
                </c:pt>
              </c:strCache>
            </c:strRef>
          </c:cat>
          <c:val>
            <c:numRef>
              <c:f>quarterly_2!$AB$10:$AJ$10</c:f>
              <c:numCache>
                <c:formatCode>0%</c:formatCode>
                <c:ptCount val="9"/>
                <c:pt idx="0">
                  <c:v>6.8115444081772836E-2</c:v>
                </c:pt>
                <c:pt idx="1">
                  <c:v>5.4897121352817768E-2</c:v>
                </c:pt>
                <c:pt idx="2">
                  <c:v>-3.0512599186746647E-2</c:v>
                </c:pt>
                <c:pt idx="3">
                  <c:v>0.45219679735938256</c:v>
                </c:pt>
                <c:pt idx="4">
                  <c:v>0.47547245677523109</c:v>
                </c:pt>
                <c:pt idx="5">
                  <c:v>0.27646316179621722</c:v>
                </c:pt>
                <c:pt idx="6">
                  <c:v>0.60429293200175915</c:v>
                </c:pt>
                <c:pt idx="7">
                  <c:v>-2.6329368979752354E-2</c:v>
                </c:pt>
                <c:pt idx="8">
                  <c:v>-0.20342462642503512</c:v>
                </c:pt>
              </c:numCache>
            </c:numRef>
          </c:val>
          <c:smooth val="0"/>
          <c:extLst xmlns:c16r2="http://schemas.microsoft.com/office/drawing/2015/06/chart">
            <c:ext xmlns:c16="http://schemas.microsoft.com/office/drawing/2014/chart" uri="{C3380CC4-5D6E-409C-BE32-E72D297353CC}">
              <c16:uniqueId val="{00000002-EE00-405E-9614-B0E65974762F}"/>
            </c:ext>
          </c:extLst>
        </c:ser>
        <c:dLbls>
          <c:showLegendKey val="0"/>
          <c:showVal val="0"/>
          <c:showCatName val="0"/>
          <c:showSerName val="0"/>
          <c:showPercent val="0"/>
          <c:showBubbleSize val="0"/>
        </c:dLbls>
        <c:marker val="1"/>
        <c:smooth val="0"/>
        <c:axId val="113016832"/>
        <c:axId val="99176384"/>
      </c:lineChart>
      <c:catAx>
        <c:axId val="1064939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99175808"/>
        <c:crosses val="autoZero"/>
        <c:auto val="1"/>
        <c:lblAlgn val="ctr"/>
        <c:lblOffset val="100"/>
        <c:noMultiLvlLbl val="0"/>
      </c:catAx>
      <c:valAx>
        <c:axId val="99175808"/>
        <c:scaling>
          <c:orientation val="minMax"/>
          <c:max val="140"/>
        </c:scaling>
        <c:delete val="0"/>
        <c:axPos val="l"/>
        <c:numFmt formatCode="0" sourceLinked="1"/>
        <c:majorTickMark val="out"/>
        <c:minorTickMark val="none"/>
        <c:tickLblPos val="nextTo"/>
        <c:spPr>
          <a:noFill/>
          <a:ln>
            <a:solidFill>
              <a:sysClr val="window" lastClr="FFFFFF">
                <a:lumMod val="75000"/>
              </a:sys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106493952"/>
        <c:crosses val="autoZero"/>
        <c:crossBetween val="between"/>
        <c:majorUnit val="35"/>
      </c:valAx>
      <c:valAx>
        <c:axId val="99176384"/>
        <c:scaling>
          <c:orientation val="minMax"/>
          <c:max val="0.75000000000000011"/>
          <c:min val="-0.25"/>
        </c:scaling>
        <c:delete val="0"/>
        <c:axPos val="r"/>
        <c:numFmt formatCode="0%" sourceLinked="1"/>
        <c:majorTickMark val="out"/>
        <c:minorTickMark val="none"/>
        <c:tickLblPos val="nextTo"/>
        <c:spPr>
          <a:noFill/>
          <a:ln>
            <a:solidFill>
              <a:sysClr val="window" lastClr="FFFFFF">
                <a:lumMod val="75000"/>
              </a:sys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113016832"/>
        <c:crosses val="max"/>
        <c:crossBetween val="between"/>
        <c:majorUnit val="0.25"/>
      </c:valAx>
      <c:catAx>
        <c:axId val="113016832"/>
        <c:scaling>
          <c:orientation val="minMax"/>
        </c:scaling>
        <c:delete val="1"/>
        <c:axPos val="b"/>
        <c:numFmt formatCode="General" sourceLinked="1"/>
        <c:majorTickMark val="none"/>
        <c:minorTickMark val="none"/>
        <c:tickLblPos val="nextTo"/>
        <c:crossAx val="99176384"/>
        <c:crosses val="autoZero"/>
        <c:auto val="1"/>
        <c:lblAlgn val="ctr"/>
        <c:lblOffset val="100"/>
        <c:noMultiLvlLbl val="0"/>
      </c:cat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icrosoft JhengHei" panose="020B0604030504040204" pitchFamily="34" charset="-120"/>
              <a:ea typeface="Microsoft JhengHei" panose="020B0604030504040204" pitchFamily="34" charset="-120"/>
              <a:cs typeface="+mn-cs"/>
            </a:defRPr>
          </a:pPr>
          <a:endParaRPr lang="zh-TW"/>
        </a:p>
      </c:txPr>
    </c:legend>
    <c:plotVisOnly val="1"/>
    <c:dispBlanksAs val="gap"/>
    <c:showDLblsOverMax val="0"/>
  </c:chart>
  <c:spPr>
    <a:noFill/>
    <a:ln w="9525" cap="flat" cmpd="sng" algn="ctr">
      <a:noFill/>
      <a:round/>
    </a:ln>
    <a:effectLst/>
  </c:spPr>
  <c:txPr>
    <a:bodyPr/>
    <a:lstStyle/>
    <a:p>
      <a:pPr>
        <a:defRPr/>
      </a:pPr>
      <a:endParaRPr lang="zh-TW"/>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icrosoft JhengHei" panose="020B0604030504040204" pitchFamily="34" charset="-120"/>
              <a:ea typeface="Microsoft JhengHei" panose="020B0604030504040204" pitchFamily="34" charset="-120"/>
              <a:cs typeface="+mn-cs"/>
            </a:defRPr>
          </a:pPr>
          <a:endParaRPr lang="zh-TW"/>
        </a:p>
      </c:txPr>
    </c:title>
    <c:autoTitleDeleted val="0"/>
    <c:plotArea>
      <c:layout/>
      <c:barChart>
        <c:barDir val="col"/>
        <c:grouping val="clustered"/>
        <c:varyColors val="0"/>
        <c:ser>
          <c:idx val="2"/>
          <c:order val="0"/>
          <c:tx>
            <c:strRef>
              <c:f>quarterly_2!$B$18</c:f>
              <c:strCache>
                <c:ptCount val="1"/>
                <c:pt idx="0">
                  <c:v>每股盈餘</c:v>
                </c:pt>
              </c:strCache>
            </c:strRef>
          </c:tx>
          <c:spPr>
            <a:solidFill>
              <a:srgbClr val="921F1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zh-TW"/>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quarterly_2!$AB$12:$AJ$12</c:f>
              <c:strCache>
                <c:ptCount val="9"/>
                <c:pt idx="0">
                  <c:v>4Q21</c:v>
                </c:pt>
                <c:pt idx="1">
                  <c:v>1Q22</c:v>
                </c:pt>
                <c:pt idx="2">
                  <c:v>2Q22</c:v>
                </c:pt>
                <c:pt idx="3">
                  <c:v>3Q22</c:v>
                </c:pt>
                <c:pt idx="4">
                  <c:v>4Q22</c:v>
                </c:pt>
                <c:pt idx="5">
                  <c:v>1Q23</c:v>
                </c:pt>
                <c:pt idx="6">
                  <c:v>2Q23</c:v>
                </c:pt>
                <c:pt idx="7">
                  <c:v>3Q23</c:v>
                </c:pt>
                <c:pt idx="8">
                  <c:v>4Q23</c:v>
                </c:pt>
              </c:strCache>
            </c:strRef>
          </c:cat>
          <c:val>
            <c:numRef>
              <c:f>quarterly_2!$AB$18:$AJ$18</c:f>
              <c:numCache>
                <c:formatCode>0.00</c:formatCode>
                <c:ptCount val="9"/>
                <c:pt idx="0">
                  <c:v>1.03</c:v>
                </c:pt>
                <c:pt idx="1">
                  <c:v>1.19</c:v>
                </c:pt>
                <c:pt idx="2">
                  <c:v>1.28</c:v>
                </c:pt>
                <c:pt idx="3">
                  <c:v>2.2400000000000002</c:v>
                </c:pt>
                <c:pt idx="4">
                  <c:v>1.52</c:v>
                </c:pt>
                <c:pt idx="5">
                  <c:v>1.51</c:v>
                </c:pt>
                <c:pt idx="6">
                  <c:v>1.96</c:v>
                </c:pt>
                <c:pt idx="7">
                  <c:v>2.0499999999999998</c:v>
                </c:pt>
                <c:pt idx="8">
                  <c:v>1.1499999999999999</c:v>
                </c:pt>
              </c:numCache>
            </c:numRef>
          </c:val>
          <c:extLst xmlns:c16r2="http://schemas.microsoft.com/office/drawing/2015/06/chart">
            <c:ext xmlns:c16="http://schemas.microsoft.com/office/drawing/2014/chart" uri="{C3380CC4-5D6E-409C-BE32-E72D297353CC}">
              <c16:uniqueId val="{00000000-A548-44D6-8808-9777EBC6E46C}"/>
            </c:ext>
          </c:extLst>
        </c:ser>
        <c:dLbls>
          <c:showLegendKey val="0"/>
          <c:showVal val="0"/>
          <c:showCatName val="0"/>
          <c:showSerName val="0"/>
          <c:showPercent val="0"/>
          <c:showBubbleSize val="0"/>
        </c:dLbls>
        <c:gapWidth val="100"/>
        <c:overlap val="-27"/>
        <c:axId val="114959360"/>
        <c:axId val="99178112"/>
      </c:barChart>
      <c:catAx>
        <c:axId val="1149593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99178112"/>
        <c:crosses val="autoZero"/>
        <c:auto val="1"/>
        <c:lblAlgn val="ctr"/>
        <c:lblOffset val="100"/>
        <c:noMultiLvlLbl val="0"/>
      </c:catAx>
      <c:valAx>
        <c:axId val="99178112"/>
        <c:scaling>
          <c:orientation val="minMax"/>
          <c:max val="2.1"/>
          <c:min val="0"/>
        </c:scaling>
        <c:delete val="0"/>
        <c:axPos val="l"/>
        <c:numFmt formatCode="0.00" sourceLinked="1"/>
        <c:majorTickMark val="out"/>
        <c:minorTickMark val="none"/>
        <c:tickLblPos val="nextTo"/>
        <c:spPr>
          <a:noFill/>
          <a:ln>
            <a:solidFill>
              <a:sysClr val="window" lastClr="FFFFFF">
                <a:lumMod val="75000"/>
              </a:sys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114959360"/>
        <c:crosses val="autoZero"/>
        <c:crossBetween val="between"/>
        <c:majorUnit val="0.60000000000000009"/>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icrosoft JhengHei" panose="020B0604030504040204" pitchFamily="34" charset="-120"/>
              <a:ea typeface="Microsoft JhengHei" panose="020B0604030504040204" pitchFamily="34" charset="-120"/>
              <a:cs typeface="+mn-cs"/>
            </a:defRPr>
          </a:pPr>
          <a:endParaRPr lang="zh-TW"/>
        </a:p>
      </c:txPr>
    </c:legend>
    <c:plotVisOnly val="1"/>
    <c:dispBlanksAs val="gap"/>
    <c:showDLblsOverMax val="0"/>
  </c:chart>
  <c:spPr>
    <a:noFill/>
    <a:ln w="9525" cap="flat" cmpd="sng" algn="ctr">
      <a:noFill/>
      <a:round/>
    </a:ln>
    <a:effectLst/>
  </c:spPr>
  <c:txPr>
    <a:bodyPr/>
    <a:lstStyle/>
    <a:p>
      <a:pPr>
        <a:defRPr/>
      </a:pPr>
      <a:endParaRPr lang="zh-TW"/>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icrosoft JhengHei" panose="020B0604030504040204" pitchFamily="34" charset="-120"/>
                <a:ea typeface="Microsoft JhengHei" panose="020B0604030504040204" pitchFamily="34" charset="-120"/>
                <a:cs typeface="+mn-cs"/>
              </a:defRPr>
            </a:pPr>
            <a:r>
              <a:rPr lang="zh-TW" altLang="en-US" sz="1600" b="1">
                <a:latin typeface="Microsoft JhengHei" panose="020B0604030504040204" pitchFamily="34" charset="-120"/>
                <a:ea typeface="Microsoft JhengHei" panose="020B0604030504040204" pitchFamily="34" charset="-120"/>
              </a:rPr>
              <a:t>季營收趨勢</a:t>
            </a:r>
          </a:p>
        </c:rich>
      </c:tx>
      <c:layout/>
      <c:overlay val="0"/>
      <c:spPr>
        <a:noFill/>
        <a:ln>
          <a:noFill/>
        </a:ln>
        <a:effectLst/>
      </c:spPr>
    </c:title>
    <c:autoTitleDeleted val="0"/>
    <c:plotArea>
      <c:layout/>
      <c:barChart>
        <c:barDir val="col"/>
        <c:grouping val="clustered"/>
        <c:varyColors val="0"/>
        <c:ser>
          <c:idx val="0"/>
          <c:order val="0"/>
          <c:tx>
            <c:strRef>
              <c:f>quarterly_1!$B$8</c:f>
              <c:strCache>
                <c:ptCount val="1"/>
                <c:pt idx="0">
                  <c:v>營收</c:v>
                </c:pt>
              </c:strCache>
            </c:strRef>
          </c:tx>
          <c:spPr>
            <a:solidFill>
              <a:srgbClr val="921F1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zh-TW"/>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quarterly_1!$AC$2:$AK$2</c:f>
              <c:strCache>
                <c:ptCount val="9"/>
                <c:pt idx="0">
                  <c:v>1Q22</c:v>
                </c:pt>
                <c:pt idx="1">
                  <c:v>2Q22</c:v>
                </c:pt>
                <c:pt idx="2">
                  <c:v>3Q22</c:v>
                </c:pt>
                <c:pt idx="3">
                  <c:v>4Q22</c:v>
                </c:pt>
                <c:pt idx="4">
                  <c:v>1Q23</c:v>
                </c:pt>
                <c:pt idx="5">
                  <c:v>2Q23</c:v>
                </c:pt>
                <c:pt idx="6">
                  <c:v>3Q23</c:v>
                </c:pt>
                <c:pt idx="7">
                  <c:v>4Q23</c:v>
                </c:pt>
                <c:pt idx="8">
                  <c:v>1Q24</c:v>
                </c:pt>
              </c:strCache>
            </c:strRef>
          </c:cat>
          <c:val>
            <c:numRef>
              <c:f>quarterly_1!$AC$8:$AK$8</c:f>
              <c:numCache>
                <c:formatCode>#,##0_ </c:formatCode>
                <c:ptCount val="9"/>
                <c:pt idx="0">
                  <c:v>587.71400000000006</c:v>
                </c:pt>
                <c:pt idx="1">
                  <c:v>606.92200000000003</c:v>
                </c:pt>
                <c:pt idx="2">
                  <c:v>763.95899999999995</c:v>
                </c:pt>
                <c:pt idx="3">
                  <c:v>700.70100000000002</c:v>
                </c:pt>
                <c:pt idx="4">
                  <c:v>626.04</c:v>
                </c:pt>
                <c:pt idx="5">
                  <c:v>688.47699999999998</c:v>
                </c:pt>
                <c:pt idx="6">
                  <c:v>679.05100000000004</c:v>
                </c:pt>
                <c:pt idx="7">
                  <c:v>604.96500000000003</c:v>
                </c:pt>
                <c:pt idx="8">
                  <c:v>700</c:v>
                </c:pt>
              </c:numCache>
            </c:numRef>
          </c:val>
          <c:extLst xmlns:c16r2="http://schemas.microsoft.com/office/drawing/2015/06/chart">
            <c:ext xmlns:c16="http://schemas.microsoft.com/office/drawing/2014/chart" uri="{C3380CC4-5D6E-409C-BE32-E72D297353CC}">
              <c16:uniqueId val="{00000000-1984-4F08-BAD9-7FA9C96DCA29}"/>
            </c:ext>
          </c:extLst>
        </c:ser>
        <c:dLbls>
          <c:showLegendKey val="0"/>
          <c:showVal val="0"/>
          <c:showCatName val="0"/>
          <c:showSerName val="0"/>
          <c:showPercent val="0"/>
          <c:showBubbleSize val="0"/>
        </c:dLbls>
        <c:gapWidth val="94"/>
        <c:overlap val="65"/>
        <c:axId val="116427776"/>
        <c:axId val="99179840"/>
      </c:barChart>
      <c:lineChart>
        <c:grouping val="standard"/>
        <c:varyColors val="0"/>
        <c:ser>
          <c:idx val="1"/>
          <c:order val="1"/>
          <c:tx>
            <c:strRef>
              <c:f>quarterly_1!$B$9</c:f>
              <c:strCache>
                <c:ptCount val="1"/>
                <c:pt idx="0">
                  <c:v>營收年成長率</c:v>
                </c:pt>
              </c:strCache>
            </c:strRef>
          </c:tx>
          <c:spPr>
            <a:ln w="38100" cap="rnd">
              <a:solidFill>
                <a:schemeClr val="bg1">
                  <a:lumMod val="65000"/>
                </a:schemeClr>
              </a:solidFill>
              <a:round/>
            </a:ln>
            <a:effectLst/>
          </c:spPr>
          <c:marker>
            <c:symbol val="none"/>
          </c:marker>
          <c:dLbls>
            <c:numFmt formatCode="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zh-TW"/>
              </a:p>
            </c:txPr>
            <c:dLblPos val="b"/>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quarterly_1!$AC$2:$AK$2</c:f>
              <c:strCache>
                <c:ptCount val="9"/>
                <c:pt idx="0">
                  <c:v>1Q22</c:v>
                </c:pt>
                <c:pt idx="1">
                  <c:v>2Q22</c:v>
                </c:pt>
                <c:pt idx="2">
                  <c:v>3Q22</c:v>
                </c:pt>
                <c:pt idx="3">
                  <c:v>4Q22</c:v>
                </c:pt>
                <c:pt idx="4">
                  <c:v>1Q23</c:v>
                </c:pt>
                <c:pt idx="5">
                  <c:v>2Q23</c:v>
                </c:pt>
                <c:pt idx="6">
                  <c:v>3Q23</c:v>
                </c:pt>
                <c:pt idx="7">
                  <c:v>4Q23</c:v>
                </c:pt>
                <c:pt idx="8">
                  <c:v>1Q24</c:v>
                </c:pt>
              </c:strCache>
            </c:strRef>
          </c:cat>
          <c:val>
            <c:numRef>
              <c:f>quarterly_1!$AC$9:$AK$9</c:f>
              <c:numCache>
                <c:formatCode>0.0%</c:formatCode>
                <c:ptCount val="9"/>
                <c:pt idx="0">
                  <c:v>5.1582184307112922E-3</c:v>
                </c:pt>
                <c:pt idx="1">
                  <c:v>-6.9002305531147279E-3</c:v>
                </c:pt>
                <c:pt idx="2">
                  <c:v>0.11851966811564707</c:v>
                </c:pt>
                <c:pt idx="3">
                  <c:v>0.12511621260121952</c:v>
                </c:pt>
                <c:pt idx="4">
                  <c:v>6.521199086630558E-2</c:v>
                </c:pt>
                <c:pt idx="5">
                  <c:v>0.1343747631491361</c:v>
                </c:pt>
                <c:pt idx="6">
                  <c:v>-0.11114209008598619</c:v>
                </c:pt>
                <c:pt idx="7">
                  <c:v>-0.13662889021137403</c:v>
                </c:pt>
                <c:pt idx="8">
                  <c:v>0.11813941601175659</c:v>
                </c:pt>
              </c:numCache>
            </c:numRef>
          </c:val>
          <c:smooth val="0"/>
          <c:extLst xmlns:c16r2="http://schemas.microsoft.com/office/drawing/2015/06/chart">
            <c:ext xmlns:c16="http://schemas.microsoft.com/office/drawing/2014/chart" uri="{C3380CC4-5D6E-409C-BE32-E72D297353CC}">
              <c16:uniqueId val="{00000001-1984-4F08-BAD9-7FA9C96DCA29}"/>
            </c:ext>
          </c:extLst>
        </c:ser>
        <c:dLbls>
          <c:showLegendKey val="0"/>
          <c:showVal val="0"/>
          <c:showCatName val="0"/>
          <c:showSerName val="0"/>
          <c:showPercent val="0"/>
          <c:showBubbleSize val="0"/>
        </c:dLbls>
        <c:marker val="1"/>
        <c:smooth val="0"/>
        <c:axId val="113018880"/>
        <c:axId val="99196928"/>
      </c:lineChart>
      <c:catAx>
        <c:axId val="1164277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99179840"/>
        <c:crosses val="autoZero"/>
        <c:auto val="1"/>
        <c:lblAlgn val="ctr"/>
        <c:lblOffset val="100"/>
        <c:noMultiLvlLbl val="0"/>
      </c:catAx>
      <c:valAx>
        <c:axId val="99179840"/>
        <c:scaling>
          <c:orientation val="minMax"/>
          <c:max val="770"/>
          <c:min val="0"/>
        </c:scaling>
        <c:delete val="0"/>
        <c:axPos val="l"/>
        <c:majorGridlines>
          <c:spPr>
            <a:ln w="9525" cap="flat" cmpd="sng" algn="ctr">
              <a:solidFill>
                <a:schemeClr val="tx1">
                  <a:lumMod val="15000"/>
                  <a:lumOff val="85000"/>
                </a:schemeClr>
              </a:solidFill>
              <a:round/>
            </a:ln>
            <a:effectLst/>
          </c:spPr>
        </c:majorGridlines>
        <c:numFmt formatCode="#,##0_ " sourceLinked="1"/>
        <c:majorTickMark val="out"/>
        <c:minorTickMark val="none"/>
        <c:tickLblPos val="nextTo"/>
        <c:spPr>
          <a:noFill/>
          <a:ln>
            <a:solidFill>
              <a:sysClr val="window" lastClr="FFFFFF">
                <a:lumMod val="75000"/>
              </a:sys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zh-TW"/>
          </a:p>
        </c:txPr>
        <c:crossAx val="116427776"/>
        <c:crosses val="autoZero"/>
        <c:crossBetween val="between"/>
        <c:majorUnit val="180"/>
      </c:valAx>
      <c:valAx>
        <c:axId val="99196928"/>
        <c:scaling>
          <c:orientation val="minMax"/>
          <c:max val="0.9"/>
          <c:min val="-0.30000000000000004"/>
        </c:scaling>
        <c:delete val="0"/>
        <c:axPos val="r"/>
        <c:numFmt formatCode="0%" sourceLinked="0"/>
        <c:majorTickMark val="out"/>
        <c:minorTickMark val="none"/>
        <c:tickLblPos val="nextTo"/>
        <c:spPr>
          <a:noFill/>
          <a:ln>
            <a:solidFill>
              <a:sysClr val="window" lastClr="FFFFFF">
                <a:lumMod val="75000"/>
              </a:sys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zh-TW"/>
          </a:p>
        </c:txPr>
        <c:crossAx val="113018880"/>
        <c:crosses val="max"/>
        <c:crossBetween val="between"/>
        <c:majorUnit val="0.30000000000000004"/>
      </c:valAx>
      <c:catAx>
        <c:axId val="113018880"/>
        <c:scaling>
          <c:orientation val="minMax"/>
        </c:scaling>
        <c:delete val="1"/>
        <c:axPos val="b"/>
        <c:numFmt formatCode="General" sourceLinked="1"/>
        <c:majorTickMark val="out"/>
        <c:minorTickMark val="none"/>
        <c:tickLblPos val="nextTo"/>
        <c:crossAx val="99196928"/>
        <c:crosses val="autoZero"/>
        <c:auto val="1"/>
        <c:lblAlgn val="ctr"/>
        <c:lblOffset val="100"/>
        <c:noMultiLvlLbl val="0"/>
      </c:cat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icrosoft JhengHei" panose="020B0604030504040204" pitchFamily="34" charset="-120"/>
              <a:ea typeface="Microsoft JhengHei" panose="020B0604030504040204" pitchFamily="34" charset="-120"/>
              <a:cs typeface="+mn-cs"/>
            </a:defRPr>
          </a:pPr>
          <a:endParaRPr lang="zh-TW"/>
        </a:p>
      </c:txPr>
    </c:legend>
    <c:plotVisOnly val="1"/>
    <c:dispBlanksAs val="gap"/>
    <c:showDLblsOverMax val="0"/>
  </c:chart>
  <c:spPr>
    <a:noFill/>
    <a:ln w="9525" cap="flat" cmpd="sng" algn="ctr">
      <a:noFill/>
      <a:round/>
    </a:ln>
    <a:effectLst/>
  </c:spPr>
  <c:txPr>
    <a:bodyPr/>
    <a:lstStyle/>
    <a:p>
      <a:pPr>
        <a:defRPr/>
      </a:pPr>
      <a:endParaRPr lang="zh-TW"/>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kumimoji="1" lang="zh-TW" altLang="en-US" sz="3200" b="1" i="0" u="none" strike="noStrike" kern="1200" spc="0" baseline="0">
                <a:solidFill>
                  <a:schemeClr val="tx1"/>
                </a:solidFill>
                <a:latin typeface="Microsoft JhengHei" panose="020B0604030504040204" pitchFamily="34" charset="-120"/>
                <a:ea typeface="Microsoft JhengHei" panose="020B0604030504040204" pitchFamily="34" charset="-120"/>
                <a:cs typeface="Calibri" panose="020F0502020204030204" pitchFamily="34" charset="0"/>
              </a:defRPr>
            </a:pPr>
            <a:r>
              <a:rPr kumimoji="1" lang="zh-TW" altLang="en-US" sz="3200" b="1" kern="1200" dirty="0">
                <a:solidFill>
                  <a:schemeClr val="tx1"/>
                </a:solidFill>
                <a:latin typeface="Microsoft JhengHei" panose="020B0604030504040204" pitchFamily="34" charset="-120"/>
                <a:ea typeface="Microsoft JhengHei" panose="020B0604030504040204" pitchFamily="34" charset="-120"/>
                <a:cs typeface="Calibri" panose="020F0502020204030204" pitchFamily="34" charset="0"/>
              </a:rPr>
              <a:t>股利發放</a:t>
            </a:r>
          </a:p>
        </c:rich>
      </c:tx>
      <c:layout/>
      <c:overlay val="0"/>
      <c:spPr>
        <a:noFill/>
        <a:ln>
          <a:noFill/>
        </a:ln>
        <a:effectLst/>
      </c:spPr>
    </c:title>
    <c:autoTitleDeleted val="0"/>
    <c:plotArea>
      <c:layout/>
      <c:barChart>
        <c:barDir val="col"/>
        <c:grouping val="stacked"/>
        <c:varyColors val="0"/>
        <c:ser>
          <c:idx val="0"/>
          <c:order val="0"/>
          <c:tx>
            <c:strRef>
              <c:f>工作表1!$C$2</c:f>
              <c:strCache>
                <c:ptCount val="1"/>
                <c:pt idx="0">
                  <c:v>現金股利 (元)</c:v>
                </c:pt>
              </c:strCache>
            </c:strRef>
          </c:tx>
          <c:spPr>
            <a:solidFill>
              <a:srgbClr val="C00000"/>
            </a:solidFill>
            <a:ln>
              <a:noFill/>
            </a:ln>
            <a:effectLst/>
          </c:spPr>
          <c:invertIfNegative val="0"/>
          <c:cat>
            <c:numRef>
              <c:f>工作表1!$B$3:$B$20</c:f>
              <c:numCache>
                <c:formatCode>General</c:formatCode>
                <c:ptCount val="18"/>
                <c:pt idx="0">
                  <c:v>2024</c:v>
                </c:pt>
                <c:pt idx="1">
                  <c:v>2023</c:v>
                </c:pt>
                <c:pt idx="2">
                  <c:v>2022</c:v>
                </c:pt>
                <c:pt idx="3">
                  <c:v>2021</c:v>
                </c:pt>
                <c:pt idx="4">
                  <c:v>2020</c:v>
                </c:pt>
                <c:pt idx="5">
                  <c:v>2019</c:v>
                </c:pt>
                <c:pt idx="6">
                  <c:v>2018</c:v>
                </c:pt>
                <c:pt idx="7">
                  <c:v>2017</c:v>
                </c:pt>
                <c:pt idx="8">
                  <c:v>2016</c:v>
                </c:pt>
                <c:pt idx="9">
                  <c:v>2015</c:v>
                </c:pt>
                <c:pt idx="10">
                  <c:v>2014</c:v>
                </c:pt>
                <c:pt idx="11">
                  <c:v>2013</c:v>
                </c:pt>
                <c:pt idx="12">
                  <c:v>2012</c:v>
                </c:pt>
                <c:pt idx="13">
                  <c:v>2011</c:v>
                </c:pt>
                <c:pt idx="14">
                  <c:v>2010</c:v>
                </c:pt>
                <c:pt idx="15">
                  <c:v>2009</c:v>
                </c:pt>
                <c:pt idx="16">
                  <c:v>2008</c:v>
                </c:pt>
                <c:pt idx="17">
                  <c:v>2007</c:v>
                </c:pt>
              </c:numCache>
            </c:numRef>
          </c:cat>
          <c:val>
            <c:numRef>
              <c:f>工作表1!$C$3:$C$20</c:f>
              <c:numCache>
                <c:formatCode>General</c:formatCode>
                <c:ptCount val="18"/>
                <c:pt idx="0">
                  <c:v>5.2</c:v>
                </c:pt>
                <c:pt idx="1">
                  <c:v>5</c:v>
                </c:pt>
                <c:pt idx="2">
                  <c:v>4.5</c:v>
                </c:pt>
                <c:pt idx="3">
                  <c:v>4</c:v>
                </c:pt>
                <c:pt idx="4">
                  <c:v>3</c:v>
                </c:pt>
                <c:pt idx="5">
                  <c:v>2.6</c:v>
                </c:pt>
                <c:pt idx="6">
                  <c:v>2.5</c:v>
                </c:pt>
                <c:pt idx="7">
                  <c:v>3</c:v>
                </c:pt>
                <c:pt idx="8">
                  <c:v>3.5</c:v>
                </c:pt>
                <c:pt idx="9">
                  <c:v>4</c:v>
                </c:pt>
                <c:pt idx="10">
                  <c:v>3</c:v>
                </c:pt>
                <c:pt idx="11">
                  <c:v>2.5</c:v>
                </c:pt>
                <c:pt idx="12">
                  <c:v>3</c:v>
                </c:pt>
                <c:pt idx="13">
                  <c:v>4</c:v>
                </c:pt>
                <c:pt idx="14">
                  <c:v>3.5</c:v>
                </c:pt>
                <c:pt idx="15">
                  <c:v>3.8</c:v>
                </c:pt>
                <c:pt idx="16">
                  <c:v>3</c:v>
                </c:pt>
                <c:pt idx="17">
                  <c:v>1.9</c:v>
                </c:pt>
              </c:numCache>
            </c:numRef>
          </c:val>
          <c:extLst xmlns:c16r2="http://schemas.microsoft.com/office/drawing/2015/06/chart">
            <c:ext xmlns:c16="http://schemas.microsoft.com/office/drawing/2014/chart" uri="{C3380CC4-5D6E-409C-BE32-E72D297353CC}">
              <c16:uniqueId val="{00000000-A46C-401B-B888-8E270B32E7A6}"/>
            </c:ext>
          </c:extLst>
        </c:ser>
        <c:ser>
          <c:idx val="1"/>
          <c:order val="1"/>
          <c:tx>
            <c:strRef>
              <c:f>工作表1!$D$2</c:f>
              <c:strCache>
                <c:ptCount val="1"/>
                <c:pt idx="0">
                  <c:v>股票股利 (股)</c:v>
                </c:pt>
              </c:strCache>
            </c:strRef>
          </c:tx>
          <c:spPr>
            <a:solidFill>
              <a:srgbClr val="002060"/>
            </a:solidFill>
            <a:ln>
              <a:noFill/>
            </a:ln>
            <a:effectLst/>
          </c:spPr>
          <c:invertIfNegative val="0"/>
          <c:cat>
            <c:numRef>
              <c:f>工作表1!$B$3:$B$20</c:f>
              <c:numCache>
                <c:formatCode>General</c:formatCode>
                <c:ptCount val="18"/>
                <c:pt idx="0">
                  <c:v>2024</c:v>
                </c:pt>
                <c:pt idx="1">
                  <c:v>2023</c:v>
                </c:pt>
                <c:pt idx="2">
                  <c:v>2022</c:v>
                </c:pt>
                <c:pt idx="3">
                  <c:v>2021</c:v>
                </c:pt>
                <c:pt idx="4">
                  <c:v>2020</c:v>
                </c:pt>
                <c:pt idx="5">
                  <c:v>2019</c:v>
                </c:pt>
                <c:pt idx="6">
                  <c:v>2018</c:v>
                </c:pt>
                <c:pt idx="7">
                  <c:v>2017</c:v>
                </c:pt>
                <c:pt idx="8">
                  <c:v>2016</c:v>
                </c:pt>
                <c:pt idx="9">
                  <c:v>2015</c:v>
                </c:pt>
                <c:pt idx="10">
                  <c:v>2014</c:v>
                </c:pt>
                <c:pt idx="11">
                  <c:v>2013</c:v>
                </c:pt>
                <c:pt idx="12">
                  <c:v>2012</c:v>
                </c:pt>
                <c:pt idx="13">
                  <c:v>2011</c:v>
                </c:pt>
                <c:pt idx="14">
                  <c:v>2010</c:v>
                </c:pt>
                <c:pt idx="15">
                  <c:v>2009</c:v>
                </c:pt>
                <c:pt idx="16">
                  <c:v>2008</c:v>
                </c:pt>
                <c:pt idx="17">
                  <c:v>2007</c:v>
                </c:pt>
              </c:numCache>
            </c:numRef>
          </c:cat>
          <c:val>
            <c:numRef>
              <c:f>工作表1!$D$3:$D$20</c:f>
              <c:numCache>
                <c:formatCode>General</c:formatCode>
                <c:ptCount val="18"/>
                <c:pt idx="10">
                  <c:v>1</c:v>
                </c:pt>
                <c:pt idx="11">
                  <c:v>0.5</c:v>
                </c:pt>
                <c:pt idx="12">
                  <c:v>0.2</c:v>
                </c:pt>
                <c:pt idx="13">
                  <c:v>0.5</c:v>
                </c:pt>
                <c:pt idx="14">
                  <c:v>0.2</c:v>
                </c:pt>
                <c:pt idx="15">
                  <c:v>1.5</c:v>
                </c:pt>
                <c:pt idx="16">
                  <c:v>2.2599999999999998</c:v>
                </c:pt>
                <c:pt idx="17">
                  <c:v>2.1</c:v>
                </c:pt>
              </c:numCache>
            </c:numRef>
          </c:val>
          <c:extLst xmlns:c16r2="http://schemas.microsoft.com/office/drawing/2015/06/chart">
            <c:ext xmlns:c16="http://schemas.microsoft.com/office/drawing/2014/chart" uri="{C3380CC4-5D6E-409C-BE32-E72D297353CC}">
              <c16:uniqueId val="{00000001-A46C-401B-B888-8E270B32E7A6}"/>
            </c:ext>
          </c:extLst>
        </c:ser>
        <c:dLbls>
          <c:showLegendKey val="0"/>
          <c:showVal val="0"/>
          <c:showCatName val="0"/>
          <c:showSerName val="0"/>
          <c:showPercent val="0"/>
          <c:showBubbleSize val="0"/>
        </c:dLbls>
        <c:gapWidth val="100"/>
        <c:overlap val="100"/>
        <c:axId val="144797184"/>
        <c:axId val="99201536"/>
      </c:barChart>
      <c:catAx>
        <c:axId val="144797184"/>
        <c:scaling>
          <c:orientation val="maxMin"/>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zh-TW"/>
          </a:p>
        </c:txPr>
        <c:crossAx val="99201536"/>
        <c:crossesAt val="0"/>
        <c:auto val="1"/>
        <c:lblAlgn val="ctr"/>
        <c:lblOffset val="100"/>
        <c:noMultiLvlLbl val="0"/>
      </c:catAx>
      <c:valAx>
        <c:axId val="99201536"/>
        <c:scaling>
          <c:orientation val="minMax"/>
        </c:scaling>
        <c:delete val="0"/>
        <c:axPos val="r"/>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high"/>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zh-TW"/>
          </a:p>
        </c:txPr>
        <c:crossAx val="14479718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kumimoji="1" lang="en-US" altLang="zh-TW" sz="1800" b="1" i="0" u="none" strike="noStrike" kern="1200" baseline="0">
              <a:solidFill>
                <a:schemeClr val="tx1"/>
              </a:solidFill>
              <a:latin typeface="Microsoft JhengHei" panose="020B0604030504040204" pitchFamily="34" charset="-120"/>
              <a:ea typeface="Microsoft JhengHei" panose="020B0604030504040204" pitchFamily="34" charset="-120"/>
              <a:cs typeface="Calibri" panose="020F0502020204030204" pitchFamily="34" charset="0"/>
            </a:defRPr>
          </a:pPr>
          <a:endParaRPr lang="zh-TW"/>
        </a:p>
      </c:txPr>
    </c:legend>
    <c:plotVisOnly val="1"/>
    <c:dispBlanksAs val="gap"/>
    <c:showDLblsOverMax val="0"/>
  </c:chart>
  <c:spPr>
    <a:noFill/>
    <a:ln>
      <a:noFill/>
    </a:ln>
    <a:effectLst/>
  </c:spPr>
  <c:txPr>
    <a:bodyPr/>
    <a:lstStyle/>
    <a:p>
      <a:pPr>
        <a:defRPr/>
      </a:pPr>
      <a:endParaRPr lang="zh-TW"/>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en-US" sz="1800" dirty="0">
                <a:solidFill>
                  <a:srgbClr val="0070C0"/>
                </a:solidFill>
              </a:rPr>
              <a:t>Global Ground Control Station  </a:t>
            </a:r>
            <a:endParaRPr lang="en-US" altLang="zh-TW" sz="1800" dirty="0">
              <a:solidFill>
                <a:srgbClr val="0070C0"/>
              </a:solidFill>
            </a:endParaRPr>
          </a:p>
          <a:p>
            <a:pPr>
              <a:defRPr sz="1600" b="1" i="0" u="none" strike="noStrike" kern="1200" cap="all" spc="120" normalizeH="0" baseline="0">
                <a:solidFill>
                  <a:schemeClr val="tx1">
                    <a:lumMod val="65000"/>
                    <a:lumOff val="35000"/>
                  </a:schemeClr>
                </a:solidFill>
                <a:latin typeface="+mn-lt"/>
                <a:ea typeface="+mn-ea"/>
                <a:cs typeface="+mn-cs"/>
              </a:defRPr>
            </a:pPr>
            <a:r>
              <a:rPr lang="en-US" sz="1400" dirty="0"/>
              <a:t>Market forecast grow CAGR of 12.4%</a:t>
            </a:r>
            <a:endParaRPr lang="zh-TW" sz="1400" dirty="0"/>
          </a:p>
        </c:rich>
      </c:tx>
      <c:layout>
        <c:manualLayout>
          <c:xMode val="edge"/>
          <c:yMode val="edge"/>
          <c:x val="7.8664490109468022E-2"/>
          <c:y val="9.3596059113300489E-2"/>
        </c:manualLayout>
      </c:layout>
      <c:overlay val="0"/>
      <c:spPr>
        <a:noFill/>
        <a:ln>
          <a:noFill/>
        </a:ln>
        <a:effectLst/>
      </c:spPr>
    </c:title>
    <c:autoTitleDeleted val="0"/>
    <c:view3D>
      <c:rotX val="15"/>
      <c:rotY val="20"/>
      <c:depthPercent val="100"/>
      <c:rAngAx val="1"/>
    </c:view3D>
    <c:floor>
      <c:thickness val="0"/>
      <c:spPr>
        <a:noFill/>
        <a:ln>
          <a:noFill/>
        </a:ln>
        <a:effectLst/>
        <a:sp3d/>
      </c:spPr>
    </c:floor>
    <c:sideWall>
      <c:thickness val="0"/>
      <c:spPr>
        <a:noFill/>
        <a:ln>
          <a:solidFill>
            <a:schemeClr val="bg1"/>
          </a:solidFill>
        </a:ln>
        <a:effectLst/>
        <a:sp3d>
          <a:contourClr>
            <a:schemeClr val="bg1"/>
          </a:contourClr>
        </a:sp3d>
      </c:spPr>
    </c:sideWall>
    <c:backWall>
      <c:thickness val="0"/>
      <c:spPr>
        <a:solidFill>
          <a:schemeClr val="bg1"/>
        </a:solidFill>
        <a:ln>
          <a:solidFill>
            <a:schemeClr val="bg1"/>
          </a:solidFill>
        </a:ln>
        <a:effectLst/>
        <a:sp3d>
          <a:contourClr>
            <a:schemeClr val="bg1"/>
          </a:contourClr>
        </a:sp3d>
      </c:spPr>
    </c:backWall>
    <c:plotArea>
      <c:layout>
        <c:manualLayout>
          <c:layoutTarget val="inner"/>
          <c:xMode val="edge"/>
          <c:yMode val="edge"/>
          <c:x val="0.11143864029191475"/>
          <c:y val="0.20928610216826346"/>
          <c:w val="0.79718436719800267"/>
          <c:h val="0.55298456227454329"/>
        </c:manualLayout>
      </c:layout>
      <c:bar3DChart>
        <c:barDir val="col"/>
        <c:grouping val="stacked"/>
        <c:varyColors val="0"/>
        <c:ser>
          <c:idx val="0"/>
          <c:order val="0"/>
          <c:spPr>
            <a:solidFill>
              <a:schemeClr val="accent4">
                <a:lumMod val="40000"/>
                <a:lumOff val="60000"/>
              </a:schemeClr>
            </a:solidFill>
            <a:ln>
              <a:noFill/>
            </a:ln>
            <a:effectLst/>
            <a:sp3d/>
          </c:spPr>
          <c:invertIfNegative val="0"/>
          <c:dLbls>
            <c:dLbl>
              <c:idx val="0"/>
              <c:layout>
                <c:manualLayout>
                  <c:x val="8.0872863453043987E-3"/>
                  <c:y val="-0.17465526938443041"/>
                </c:manualLayout>
              </c:layout>
              <c:tx>
                <c:rich>
                  <a:bodyPr rot="0" spcFirstLastPara="1" vertOverflow="ellipsis" vert="horz" wrap="square" lIns="38100" tIns="19050" rIns="38100" bIns="19050" anchor="ctr" anchorCtr="1">
                    <a:noAutofit/>
                  </a:bodyPr>
                  <a:lstStyle/>
                  <a:p>
                    <a:pPr>
                      <a:defRPr sz="2400" b="1" i="0" u="none" strike="noStrike" kern="1200" baseline="0">
                        <a:solidFill>
                          <a:schemeClr val="tx1"/>
                        </a:solidFill>
                        <a:latin typeface="+mn-lt"/>
                        <a:ea typeface="+mn-ea"/>
                        <a:cs typeface="+mn-cs"/>
                      </a:defRPr>
                    </a:pPr>
                    <a:r>
                      <a:rPr lang="en-US" altLang="zh-TW" sz="1600">
                        <a:solidFill>
                          <a:schemeClr val="tx1"/>
                        </a:solidFill>
                      </a:rPr>
                      <a:t>USD </a:t>
                    </a:r>
                    <a:fld id="{74C1737D-5E53-45D1-BF31-769EDF5D62C3}" type="VALUE">
                      <a:rPr lang="en-US" altLang="zh-TW" sz="1600">
                        <a:solidFill>
                          <a:schemeClr val="tx1"/>
                        </a:solidFill>
                      </a:rPr>
                      <a:pPr>
                        <a:defRPr sz="2400" b="1" i="0" u="none" strike="noStrike" kern="1200" baseline="0">
                          <a:solidFill>
                            <a:schemeClr val="tx1"/>
                          </a:solidFill>
                          <a:latin typeface="+mn-lt"/>
                          <a:ea typeface="+mn-ea"/>
                          <a:cs typeface="+mn-cs"/>
                        </a:defRPr>
                      </a:pPr>
                      <a:t>[值]</a:t>
                    </a:fld>
                    <a:r>
                      <a:rPr lang="en-US" altLang="zh-TW" sz="1600">
                        <a:solidFill>
                          <a:schemeClr val="tx1"/>
                        </a:solidFill>
                      </a:rPr>
                      <a:t> Billion</a:t>
                    </a:r>
                  </a:p>
                </c:rich>
              </c:tx>
              <c:spPr>
                <a:noFill/>
                <a:ln>
                  <a:noFill/>
                </a:ln>
                <a:effectLst/>
              </c:spP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manualLayout>
                      <c:w val="0.29657894736842105"/>
                      <c:h val="0.10564016719073839"/>
                    </c:manualLayout>
                  </c15:layout>
                  <c15:dlblFieldTable/>
                  <c15:showDataLabelsRange val="0"/>
                </c:ext>
                <c:ext xmlns:c16="http://schemas.microsoft.com/office/drawing/2014/chart" uri="{C3380CC4-5D6E-409C-BE32-E72D297353CC}">
                  <c16:uniqueId val="{00000000-10A8-4F7F-B503-3198C4A45DFB}"/>
                </c:ext>
              </c:extLst>
            </c:dLbl>
            <c:dLbl>
              <c:idx val="1"/>
              <c:layout>
                <c:manualLayout>
                  <c:x val="4.2105263157894736E-2"/>
                  <c:y val="0"/>
                </c:manualLayout>
              </c:layout>
              <c:tx>
                <c:rich>
                  <a:bodyPr rot="0" spcFirstLastPara="1" vertOverflow="ellipsis" vert="horz" wrap="square" lIns="38100" tIns="19050" rIns="38100" bIns="19050" anchor="ctr" anchorCtr="1">
                    <a:noAutofit/>
                  </a:bodyPr>
                  <a:lstStyle/>
                  <a:p>
                    <a:pPr>
                      <a:defRPr sz="2400" b="1" i="0" u="none" strike="noStrike" kern="1200" baseline="0">
                        <a:solidFill>
                          <a:schemeClr val="tx1"/>
                        </a:solidFill>
                        <a:latin typeface="+mn-lt"/>
                        <a:ea typeface="+mn-ea"/>
                        <a:cs typeface="+mn-cs"/>
                      </a:defRPr>
                    </a:pPr>
                    <a:fld id="{C5B35CC0-3A63-4F8A-90A1-66AA00969FC7}" type="VALUE">
                      <a:rPr lang="en-US" altLang="zh-TW" sz="2000">
                        <a:solidFill>
                          <a:schemeClr val="tx1"/>
                        </a:solidFill>
                      </a:rPr>
                      <a:pPr>
                        <a:defRPr sz="2400" b="1" i="0" u="none" strike="noStrike" kern="1200" baseline="0">
                          <a:solidFill>
                            <a:schemeClr val="tx1"/>
                          </a:solidFill>
                          <a:latin typeface="+mn-lt"/>
                          <a:ea typeface="+mn-ea"/>
                          <a:cs typeface="+mn-cs"/>
                        </a:defRPr>
                      </a:pPr>
                      <a:t>[值]</a:t>
                    </a:fld>
                    <a:endParaRPr lang="zh-TW" altLang="en-US"/>
                  </a:p>
                </c:rich>
              </c:tx>
              <c:spPr>
                <a:noFill/>
                <a:ln>
                  <a:noFill/>
                </a:ln>
                <a:effectLst/>
              </c:spP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manualLayout>
                      <c:w val="0.14711831744716122"/>
                      <c:h val="0.11520778007459338"/>
                    </c:manualLayout>
                  </c15:layout>
                  <c15:dlblFieldTable/>
                  <c15:showDataLabelsRange val="0"/>
                </c:ext>
                <c:ext xmlns:c16="http://schemas.microsoft.com/office/drawing/2014/chart" uri="{C3380CC4-5D6E-409C-BE32-E72D297353CC}">
                  <c16:uniqueId val="{00000001-10A8-4F7F-B503-3198C4A45DFB}"/>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solidFill>
                    <a:latin typeface="+mn-lt"/>
                    <a:ea typeface="+mn-ea"/>
                    <a:cs typeface="+mn-cs"/>
                  </a:defRPr>
                </a:pPr>
                <a:endParaRPr lang="zh-TW"/>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numRef>
              <c:f>工作表1!$H$1:$I$1</c:f>
              <c:numCache>
                <c:formatCode>General</c:formatCode>
                <c:ptCount val="2"/>
                <c:pt idx="0">
                  <c:v>2024</c:v>
                </c:pt>
                <c:pt idx="1">
                  <c:v>2030</c:v>
                </c:pt>
              </c:numCache>
            </c:numRef>
          </c:cat>
          <c:val>
            <c:numRef>
              <c:f>工作表1!$H$2:$I$2</c:f>
              <c:numCache>
                <c:formatCode>General</c:formatCode>
                <c:ptCount val="2"/>
                <c:pt idx="0">
                  <c:v>6.37</c:v>
                </c:pt>
                <c:pt idx="1">
                  <c:v>6.37</c:v>
                </c:pt>
              </c:numCache>
            </c:numRef>
          </c:val>
          <c:extLst xmlns:c16r2="http://schemas.microsoft.com/office/drawing/2015/06/chart">
            <c:ext xmlns:c16="http://schemas.microsoft.com/office/drawing/2014/chart" uri="{C3380CC4-5D6E-409C-BE32-E72D297353CC}">
              <c16:uniqueId val="{00000002-10A8-4F7F-B503-3198C4A45DFB}"/>
            </c:ext>
          </c:extLst>
        </c:ser>
        <c:ser>
          <c:idx val="1"/>
          <c:order val="1"/>
          <c:spPr>
            <a:solidFill>
              <a:srgbClr val="0070C0"/>
            </a:solidFill>
            <a:ln>
              <a:noFill/>
            </a:ln>
            <a:effectLst/>
            <a:sp3d/>
          </c:spPr>
          <c:invertIfNegative val="0"/>
          <c:dLbls>
            <c:dLbl>
              <c:idx val="1"/>
              <c:layout>
                <c:manualLayout>
                  <c:x val="2.1052631578947368E-2"/>
                  <c:y val="-6.3436424022639467E-17"/>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10A8-4F7F-B503-3198C4A45DFB}"/>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lt1"/>
                    </a:solidFill>
                    <a:latin typeface="+mn-lt"/>
                    <a:ea typeface="+mn-ea"/>
                    <a:cs typeface="+mn-cs"/>
                  </a:defRPr>
                </a:pPr>
                <a:endParaRPr lang="zh-TW"/>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工作表1!$H$1:$I$1</c:f>
              <c:numCache>
                <c:formatCode>General</c:formatCode>
                <c:ptCount val="2"/>
                <c:pt idx="0">
                  <c:v>2024</c:v>
                </c:pt>
                <c:pt idx="1">
                  <c:v>2030</c:v>
                </c:pt>
              </c:numCache>
            </c:numRef>
          </c:cat>
          <c:val>
            <c:numRef>
              <c:f>工作表1!$H$3:$I$3</c:f>
              <c:numCache>
                <c:formatCode>General</c:formatCode>
                <c:ptCount val="2"/>
                <c:pt idx="1">
                  <c:v>6.4899999999999993</c:v>
                </c:pt>
              </c:numCache>
            </c:numRef>
          </c:val>
          <c:extLst xmlns:c16r2="http://schemas.microsoft.com/office/drawing/2015/06/chart">
            <c:ext xmlns:c16="http://schemas.microsoft.com/office/drawing/2014/chart" uri="{C3380CC4-5D6E-409C-BE32-E72D297353CC}">
              <c16:uniqueId val="{00000004-10A8-4F7F-B503-3198C4A45DFB}"/>
            </c:ext>
          </c:extLst>
        </c:ser>
        <c:dLbls>
          <c:showLegendKey val="0"/>
          <c:showVal val="1"/>
          <c:showCatName val="0"/>
          <c:showSerName val="0"/>
          <c:showPercent val="0"/>
          <c:showBubbleSize val="0"/>
        </c:dLbls>
        <c:gapWidth val="79"/>
        <c:shape val="cylinder"/>
        <c:axId val="144599552"/>
        <c:axId val="145065664"/>
        <c:axId val="0"/>
      </c:bar3DChart>
      <c:catAx>
        <c:axId val="144599552"/>
        <c:scaling>
          <c:orientation val="minMax"/>
        </c:scaling>
        <c:delete val="0"/>
        <c:axPos val="b"/>
        <c:majorGridlines>
          <c:spPr>
            <a:ln w="9525" cap="flat" cmpd="sng" algn="ctr">
              <a:noFill/>
              <a:round/>
            </a:ln>
            <a:effectLst/>
          </c:spPr>
        </c:majorGridlines>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cap="all" spc="120" normalizeH="0" baseline="0">
                <a:solidFill>
                  <a:schemeClr val="tx1">
                    <a:lumMod val="65000"/>
                    <a:lumOff val="35000"/>
                  </a:schemeClr>
                </a:solidFill>
                <a:latin typeface="+mn-lt"/>
                <a:ea typeface="+mn-ea"/>
                <a:cs typeface="+mn-cs"/>
              </a:defRPr>
            </a:pPr>
            <a:endParaRPr lang="zh-TW"/>
          </a:p>
        </c:txPr>
        <c:crossAx val="145065664"/>
        <c:crosses val="autoZero"/>
        <c:auto val="0"/>
        <c:lblAlgn val="ctr"/>
        <c:lblOffset val="120"/>
        <c:tickLblSkip val="1"/>
        <c:tickMarkSkip val="3"/>
        <c:noMultiLvlLbl val="0"/>
      </c:catAx>
      <c:valAx>
        <c:axId val="145065664"/>
        <c:scaling>
          <c:orientation val="minMax"/>
        </c:scaling>
        <c:delete val="1"/>
        <c:axPos val="l"/>
        <c:numFmt formatCode="General" sourceLinked="1"/>
        <c:majorTickMark val="none"/>
        <c:minorTickMark val="none"/>
        <c:tickLblPos val="nextTo"/>
        <c:crossAx val="144599552"/>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zh-TW"/>
    </a:p>
  </c:txPr>
  <c:externalData r:id="rId2">
    <c:autoUpdate val="0"/>
  </c:externalData>
  <c:userShapes r:id="rId3"/>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310">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800" b="1"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0.58077</cdr:x>
      <cdr:y>0.16832</cdr:y>
    </cdr:from>
    <cdr:to>
      <cdr:x>0.78077</cdr:x>
      <cdr:y>0.29101</cdr:y>
    </cdr:to>
    <cdr:sp macro="" textlink="">
      <cdr:nvSpPr>
        <cdr:cNvPr id="2" name="文字方塊 1">
          <a:extLst xmlns:a="http://schemas.openxmlformats.org/drawingml/2006/main">
            <a:ext uri="{FF2B5EF4-FFF2-40B4-BE49-F238E27FC236}">
              <a16:creationId xmlns:a16="http://schemas.microsoft.com/office/drawing/2014/main" xmlns="" id="{055BE245-1632-4E3F-9A7B-C3E4CC1BF011}"/>
            </a:ext>
          </a:extLst>
        </cdr:cNvPr>
        <cdr:cNvSpPr txBox="1"/>
      </cdr:nvSpPr>
      <cdr:spPr>
        <a:xfrm xmlns:a="http://schemas.openxmlformats.org/drawingml/2006/main">
          <a:off x="3285887" y="526411"/>
          <a:ext cx="1131570" cy="38369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altLang="zh-TW" sz="1600">
              <a:solidFill>
                <a:schemeClr val="bg1"/>
              </a:solidFill>
            </a:rPr>
            <a:t>12.86</a:t>
          </a:r>
          <a:endParaRPr lang="zh-TW" altLang="en-US" sz="1600">
            <a:solidFill>
              <a:schemeClr val="bg1"/>
            </a:solidFill>
          </a:endParaRPr>
        </a:p>
      </cdr:txBody>
    </cdr:sp>
  </cdr:relSizeAnchor>
  <cdr:relSizeAnchor xmlns:cdr="http://schemas.openxmlformats.org/drawingml/2006/chartDrawing">
    <cdr:from>
      <cdr:x>0.48659</cdr:x>
      <cdr:y>0.21921</cdr:y>
    </cdr:from>
    <cdr:to>
      <cdr:x>0.8378</cdr:x>
      <cdr:y>0.29515</cdr:y>
    </cdr:to>
    <cdr:sp macro="" textlink="">
      <cdr:nvSpPr>
        <cdr:cNvPr id="3" name="文字方塊 2">
          <a:extLst xmlns:a="http://schemas.openxmlformats.org/drawingml/2006/main">
            <a:ext uri="{FF2B5EF4-FFF2-40B4-BE49-F238E27FC236}">
              <a16:creationId xmlns:a16="http://schemas.microsoft.com/office/drawing/2014/main" xmlns="" id="{AFBBF948-FE44-B76A-AE66-98B0BC502734}"/>
            </a:ext>
          </a:extLst>
        </cdr:cNvPr>
        <cdr:cNvSpPr txBox="1"/>
      </cdr:nvSpPr>
      <cdr:spPr>
        <a:xfrm xmlns:a="http://schemas.openxmlformats.org/drawingml/2006/main">
          <a:off x="2533650" y="1130300"/>
          <a:ext cx="1828800" cy="39157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altLang="zh-TW" sz="1600" b="1"/>
            <a:t>USD 12.86 Billion</a:t>
          </a:r>
          <a:endParaRPr lang="zh-TW" altLang="en-US" sz="1600" b="1"/>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5850F080-D1C7-224E-A14E-19C35A747220}"/>
              </a:ext>
            </a:extLst>
          </p:cNvPr>
          <p:cNvSpPr>
            <a:spLocks noGrp="1"/>
          </p:cNvSpPr>
          <p:nvPr>
            <p:ph type="hdr" sz="quarter"/>
          </p:nvPr>
        </p:nvSpPr>
        <p:spPr>
          <a:xfrm>
            <a:off x="0" y="3"/>
            <a:ext cx="4301543" cy="341064"/>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xmlns="" id="{BED2C06C-5C6C-174F-8787-54C0415D5528}"/>
              </a:ext>
            </a:extLst>
          </p:cNvPr>
          <p:cNvSpPr>
            <a:spLocks noGrp="1"/>
          </p:cNvSpPr>
          <p:nvPr>
            <p:ph type="dt" sz="quarter" idx="1"/>
          </p:nvPr>
        </p:nvSpPr>
        <p:spPr>
          <a:xfrm>
            <a:off x="5622798" y="3"/>
            <a:ext cx="4301543" cy="341064"/>
          </a:xfrm>
          <a:prstGeom prst="rect">
            <a:avLst/>
          </a:prstGeom>
        </p:spPr>
        <p:txBody>
          <a:bodyPr vert="horz" lIns="91440" tIns="45720" rIns="91440" bIns="45720" rtlCol="0"/>
          <a:lstStyle>
            <a:lvl1pPr algn="r">
              <a:defRPr sz="1200"/>
            </a:lvl1pPr>
          </a:lstStyle>
          <a:p>
            <a:fld id="{0557C069-2D3F-CD43-8924-B790911C97F2}" type="datetimeFigureOut">
              <a:rPr lang="en-US" smtClean="0"/>
              <a:t>4/12/2024</a:t>
            </a:fld>
            <a:endParaRPr lang="en-US"/>
          </a:p>
        </p:txBody>
      </p:sp>
      <p:sp>
        <p:nvSpPr>
          <p:cNvPr id="4" name="Footer Placeholder 3">
            <a:extLst>
              <a:ext uri="{FF2B5EF4-FFF2-40B4-BE49-F238E27FC236}">
                <a16:creationId xmlns:a16="http://schemas.microsoft.com/office/drawing/2014/main" xmlns="" id="{4B2015B5-8AB2-E946-9708-CB86A309398A}"/>
              </a:ext>
            </a:extLst>
          </p:cNvPr>
          <p:cNvSpPr>
            <a:spLocks noGrp="1"/>
          </p:cNvSpPr>
          <p:nvPr>
            <p:ph type="ftr" sz="quarter" idx="2"/>
          </p:nvPr>
        </p:nvSpPr>
        <p:spPr>
          <a:xfrm>
            <a:off x="0" y="6456612"/>
            <a:ext cx="4301543" cy="34106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xmlns="" id="{B9533D63-700D-C04B-8521-8DE0AAE66818}"/>
              </a:ext>
            </a:extLst>
          </p:cNvPr>
          <p:cNvSpPr>
            <a:spLocks noGrp="1"/>
          </p:cNvSpPr>
          <p:nvPr>
            <p:ph type="sldNum" sz="quarter" idx="3"/>
          </p:nvPr>
        </p:nvSpPr>
        <p:spPr>
          <a:xfrm>
            <a:off x="5622798" y="6456612"/>
            <a:ext cx="4301543" cy="341063"/>
          </a:xfrm>
          <a:prstGeom prst="rect">
            <a:avLst/>
          </a:prstGeom>
        </p:spPr>
        <p:txBody>
          <a:bodyPr vert="horz" lIns="91440" tIns="45720" rIns="91440" bIns="45720" rtlCol="0" anchor="b"/>
          <a:lstStyle>
            <a:lvl1pPr algn="r">
              <a:defRPr sz="1200"/>
            </a:lvl1pPr>
          </a:lstStyle>
          <a:p>
            <a:fld id="{1A00341E-2F98-0A42-9796-14BAFB4C5E09}" type="slidenum">
              <a:rPr lang="en-US" smtClean="0"/>
              <a:t>‹#›</a:t>
            </a:fld>
            <a:endParaRPr lang="en-US"/>
          </a:p>
        </p:txBody>
      </p:sp>
    </p:spTree>
    <p:extLst>
      <p:ext uri="{BB962C8B-B14F-4D97-AF65-F5344CB8AC3E}">
        <p14:creationId xmlns:p14="http://schemas.microsoft.com/office/powerpoint/2010/main" val="36237832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3"/>
            <a:ext cx="4301543" cy="341064"/>
          </a:xfrm>
          <a:prstGeom prst="rect">
            <a:avLst/>
          </a:prstGeom>
        </p:spPr>
        <p:txBody>
          <a:bodyPr vert="horz" lIns="91440" tIns="45720" rIns="91440" bIns="45720" rtlCol="0"/>
          <a:lstStyle>
            <a:lvl1pPr algn="l">
              <a:defRPr sz="1200"/>
            </a:lvl1pPr>
          </a:lstStyle>
          <a:p>
            <a:endParaRPr lang="en-US"/>
          </a:p>
        </p:txBody>
      </p:sp>
      <p:sp>
        <p:nvSpPr>
          <p:cNvPr id="3" name="日期版面配置區 2"/>
          <p:cNvSpPr>
            <a:spLocks noGrp="1"/>
          </p:cNvSpPr>
          <p:nvPr>
            <p:ph type="dt" idx="1"/>
          </p:nvPr>
        </p:nvSpPr>
        <p:spPr>
          <a:xfrm>
            <a:off x="5622798" y="3"/>
            <a:ext cx="4301543" cy="341064"/>
          </a:xfrm>
          <a:prstGeom prst="rect">
            <a:avLst/>
          </a:prstGeom>
        </p:spPr>
        <p:txBody>
          <a:bodyPr vert="horz" lIns="91440" tIns="45720" rIns="91440" bIns="45720" rtlCol="0"/>
          <a:lstStyle>
            <a:lvl1pPr algn="r">
              <a:defRPr sz="1200"/>
            </a:lvl1pPr>
          </a:lstStyle>
          <a:p>
            <a:fld id="{ECD00C07-AFC0-4B81-8884-9981A8B195D4}" type="datetimeFigureOut">
              <a:rPr lang="en-US" smtClean="0"/>
              <a:t>4/12/2024</a:t>
            </a:fld>
            <a:endParaRPr lang="en-US"/>
          </a:p>
        </p:txBody>
      </p:sp>
      <p:sp>
        <p:nvSpPr>
          <p:cNvPr id="4" name="投影片影像版面配置區 3"/>
          <p:cNvSpPr>
            <a:spLocks noGrp="1" noRot="1" noChangeAspect="1"/>
          </p:cNvSpPr>
          <p:nvPr>
            <p:ph type="sldImg" idx="2"/>
          </p:nvPr>
        </p:nvSpPr>
        <p:spPr>
          <a:xfrm>
            <a:off x="2924175" y="849313"/>
            <a:ext cx="4078288" cy="2293937"/>
          </a:xfrm>
          <a:prstGeom prst="rect">
            <a:avLst/>
          </a:prstGeom>
          <a:noFill/>
          <a:ln w="12700">
            <a:solidFill>
              <a:prstClr val="black"/>
            </a:solidFill>
          </a:ln>
        </p:spPr>
        <p:txBody>
          <a:bodyPr vert="horz" lIns="91440" tIns="45720" rIns="91440" bIns="45720" rtlCol="0" anchor="ctr"/>
          <a:lstStyle/>
          <a:p>
            <a:endParaRPr lang="en-US"/>
          </a:p>
        </p:txBody>
      </p:sp>
      <p:sp>
        <p:nvSpPr>
          <p:cNvPr id="5" name="備忘稿版面配置區 4"/>
          <p:cNvSpPr>
            <a:spLocks noGrp="1"/>
          </p:cNvSpPr>
          <p:nvPr>
            <p:ph type="body" sz="quarter" idx="3"/>
          </p:nvPr>
        </p:nvSpPr>
        <p:spPr>
          <a:xfrm>
            <a:off x="992664" y="3271381"/>
            <a:ext cx="7941310" cy="2676585"/>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6" name="頁尾版面配置區 5"/>
          <p:cNvSpPr>
            <a:spLocks noGrp="1"/>
          </p:cNvSpPr>
          <p:nvPr>
            <p:ph type="ftr" sz="quarter" idx="4"/>
          </p:nvPr>
        </p:nvSpPr>
        <p:spPr>
          <a:xfrm>
            <a:off x="0" y="6456612"/>
            <a:ext cx="4301543" cy="341063"/>
          </a:xfrm>
          <a:prstGeom prst="rect">
            <a:avLst/>
          </a:prstGeom>
        </p:spPr>
        <p:txBody>
          <a:bodyPr vert="horz" lIns="91440" tIns="45720" rIns="91440" bIns="45720" rtlCol="0" anchor="b"/>
          <a:lstStyle>
            <a:lvl1pPr algn="l">
              <a:defRPr sz="1200"/>
            </a:lvl1pPr>
          </a:lstStyle>
          <a:p>
            <a:endParaRPr lang="en-US"/>
          </a:p>
        </p:txBody>
      </p:sp>
      <p:sp>
        <p:nvSpPr>
          <p:cNvPr id="7" name="投影片編號版面配置區 6"/>
          <p:cNvSpPr>
            <a:spLocks noGrp="1"/>
          </p:cNvSpPr>
          <p:nvPr>
            <p:ph type="sldNum" sz="quarter" idx="5"/>
          </p:nvPr>
        </p:nvSpPr>
        <p:spPr>
          <a:xfrm>
            <a:off x="5622798" y="6456612"/>
            <a:ext cx="4301543" cy="341063"/>
          </a:xfrm>
          <a:prstGeom prst="rect">
            <a:avLst/>
          </a:prstGeom>
        </p:spPr>
        <p:txBody>
          <a:bodyPr vert="horz" lIns="91440" tIns="45720" rIns="91440" bIns="45720" rtlCol="0" anchor="b"/>
          <a:lstStyle>
            <a:lvl1pPr algn="r">
              <a:defRPr sz="1200"/>
            </a:lvl1pPr>
          </a:lstStyle>
          <a:p>
            <a:fld id="{545F8726-EB21-47B3-A6F4-32D2125B9555}" type="slidenum">
              <a:rPr lang="en-US" smtClean="0"/>
              <a:t>‹#›</a:t>
            </a:fld>
            <a:endParaRPr lang="en-US"/>
          </a:p>
        </p:txBody>
      </p:sp>
    </p:spTree>
    <p:extLst>
      <p:ext uri="{BB962C8B-B14F-4D97-AF65-F5344CB8AC3E}">
        <p14:creationId xmlns:p14="http://schemas.microsoft.com/office/powerpoint/2010/main" val="18137224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1</a:t>
            </a:fld>
            <a:endParaRPr lang="en-US"/>
          </a:p>
        </p:txBody>
      </p:sp>
    </p:spTree>
    <p:extLst>
      <p:ext uri="{BB962C8B-B14F-4D97-AF65-F5344CB8AC3E}">
        <p14:creationId xmlns:p14="http://schemas.microsoft.com/office/powerpoint/2010/main" val="13125795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10</a:t>
            </a:fld>
            <a:endParaRPr lang="en-US"/>
          </a:p>
        </p:txBody>
      </p:sp>
    </p:spTree>
    <p:extLst>
      <p:ext uri="{BB962C8B-B14F-4D97-AF65-F5344CB8AC3E}">
        <p14:creationId xmlns:p14="http://schemas.microsoft.com/office/powerpoint/2010/main" val="8228683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11</a:t>
            </a:fld>
            <a:endParaRPr lang="en-US"/>
          </a:p>
        </p:txBody>
      </p:sp>
    </p:spTree>
    <p:extLst>
      <p:ext uri="{BB962C8B-B14F-4D97-AF65-F5344CB8AC3E}">
        <p14:creationId xmlns:p14="http://schemas.microsoft.com/office/powerpoint/2010/main" val="6073118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12</a:t>
            </a:fld>
            <a:endParaRPr lang="en-US"/>
          </a:p>
        </p:txBody>
      </p:sp>
    </p:spTree>
    <p:extLst>
      <p:ext uri="{BB962C8B-B14F-4D97-AF65-F5344CB8AC3E}">
        <p14:creationId xmlns:p14="http://schemas.microsoft.com/office/powerpoint/2010/main" val="20403551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13</a:t>
            </a:fld>
            <a:endParaRPr lang="en-US"/>
          </a:p>
        </p:txBody>
      </p:sp>
    </p:spTree>
    <p:extLst>
      <p:ext uri="{BB962C8B-B14F-4D97-AF65-F5344CB8AC3E}">
        <p14:creationId xmlns:p14="http://schemas.microsoft.com/office/powerpoint/2010/main" val="8177572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228600"/>
            <a:endParaRPr lang="zh-TW" altLang="en-US" sz="1200" b="1" kern="100" dirty="0">
              <a:solidFill>
                <a:schemeClr val="tx1"/>
              </a:solidFill>
              <a:effectLst/>
              <a:latin typeface="Calibri" panose="020F0502020204030204" pitchFamily="34" charset="0"/>
              <a:ea typeface="標楷體" panose="03000509000000000000" pitchFamily="65" charset="-120"/>
              <a:cs typeface="Times New Roman" panose="02020603050405020304" pitchFamily="18" charset="0"/>
            </a:endParaRPr>
          </a:p>
        </p:txBody>
      </p:sp>
      <p:sp>
        <p:nvSpPr>
          <p:cNvPr id="4" name="投影片編號版面配置區 3"/>
          <p:cNvSpPr>
            <a:spLocks noGrp="1"/>
          </p:cNvSpPr>
          <p:nvPr>
            <p:ph type="sldNum" sz="quarter" idx="5"/>
          </p:nvPr>
        </p:nvSpPr>
        <p:spPr/>
        <p:txBody>
          <a:bodyPr/>
          <a:lstStyle/>
          <a:p>
            <a:fld id="{545F8726-EB21-47B3-A6F4-32D2125B9555}" type="slidenum">
              <a:rPr lang="en-US" smtClean="0"/>
              <a:t>14</a:t>
            </a:fld>
            <a:endParaRPr lang="en-US"/>
          </a:p>
        </p:txBody>
      </p:sp>
    </p:spTree>
    <p:extLst>
      <p:ext uri="{BB962C8B-B14F-4D97-AF65-F5344CB8AC3E}">
        <p14:creationId xmlns:p14="http://schemas.microsoft.com/office/powerpoint/2010/main" val="19932736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15</a:t>
            </a:fld>
            <a:endParaRPr lang="en-US"/>
          </a:p>
        </p:txBody>
      </p:sp>
    </p:spTree>
    <p:extLst>
      <p:ext uri="{BB962C8B-B14F-4D97-AF65-F5344CB8AC3E}">
        <p14:creationId xmlns:p14="http://schemas.microsoft.com/office/powerpoint/2010/main" val="41335151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16</a:t>
            </a:fld>
            <a:endParaRPr lang="en-US"/>
          </a:p>
        </p:txBody>
      </p:sp>
    </p:spTree>
    <p:extLst>
      <p:ext uri="{BB962C8B-B14F-4D97-AF65-F5344CB8AC3E}">
        <p14:creationId xmlns:p14="http://schemas.microsoft.com/office/powerpoint/2010/main" val="2591690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en-US" altLang="zh-TW"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2</a:t>
            </a:fld>
            <a:endParaRPr lang="en-US"/>
          </a:p>
        </p:txBody>
      </p:sp>
    </p:spTree>
    <p:extLst>
      <p:ext uri="{BB962C8B-B14F-4D97-AF65-F5344CB8AC3E}">
        <p14:creationId xmlns:p14="http://schemas.microsoft.com/office/powerpoint/2010/main" val="27431139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gn="just" fontAlgn="base"/>
            <a:endParaRPr lang="zh-TW" altLang="en-US" b="0" i="0" dirty="0">
              <a:solidFill>
                <a:srgbClr val="272727"/>
              </a:solidFill>
              <a:effectLst/>
              <a:latin typeface="system-ui"/>
            </a:endParaRPr>
          </a:p>
          <a:p>
            <a:pPr algn="l"/>
            <a:endParaRPr lang="zh-TW" altLang="en-US" b="0" i="0" dirty="0">
              <a:solidFill>
                <a:srgbClr val="000000"/>
              </a:solidFill>
              <a:effectLst/>
              <a:latin typeface="Noto Sans TC"/>
            </a:endParaRPr>
          </a:p>
        </p:txBody>
      </p:sp>
      <p:sp>
        <p:nvSpPr>
          <p:cNvPr id="4" name="投影片編號版面配置區 3"/>
          <p:cNvSpPr>
            <a:spLocks noGrp="1"/>
          </p:cNvSpPr>
          <p:nvPr>
            <p:ph type="sldNum" sz="quarter" idx="5"/>
          </p:nvPr>
        </p:nvSpPr>
        <p:spPr/>
        <p:txBody>
          <a:bodyPr/>
          <a:lstStyle/>
          <a:p>
            <a:fld id="{545F8726-EB21-47B3-A6F4-32D2125B9555}" type="slidenum">
              <a:rPr lang="en-US" smtClean="0"/>
              <a:t>3</a:t>
            </a:fld>
            <a:endParaRPr lang="en-US"/>
          </a:p>
        </p:txBody>
      </p:sp>
    </p:spTree>
    <p:extLst>
      <p:ext uri="{BB962C8B-B14F-4D97-AF65-F5344CB8AC3E}">
        <p14:creationId xmlns:p14="http://schemas.microsoft.com/office/powerpoint/2010/main" val="16700832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B1B44D0-281D-AB6F-4C1C-A8D8B0AB6A76}"/>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xmlns="" id="{20133033-D259-901C-4107-F848C1CBCA92}"/>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xmlns="" id="{435EC51B-172C-9E53-E257-CE95EA0ED1D8}"/>
              </a:ext>
            </a:extLst>
          </p:cNvPr>
          <p:cNvSpPr>
            <a:spLocks noGrp="1"/>
          </p:cNvSpPr>
          <p:nvPr>
            <p:ph type="body" idx="1"/>
          </p:nvPr>
        </p:nvSpPr>
        <p:spPr/>
        <p:txBody>
          <a:bodyPr/>
          <a:lstStyle/>
          <a:p>
            <a:endParaRPr lang="zh-TW" altLang="en-US" dirty="0"/>
          </a:p>
        </p:txBody>
      </p:sp>
      <p:sp>
        <p:nvSpPr>
          <p:cNvPr id="4" name="投影片編號版面配置區 3">
            <a:extLst>
              <a:ext uri="{FF2B5EF4-FFF2-40B4-BE49-F238E27FC236}">
                <a16:creationId xmlns:a16="http://schemas.microsoft.com/office/drawing/2014/main" xmlns="" id="{B64D8F28-7DED-76A0-15B1-AC7D637E381C}"/>
              </a:ext>
            </a:extLst>
          </p:cNvPr>
          <p:cNvSpPr>
            <a:spLocks noGrp="1"/>
          </p:cNvSpPr>
          <p:nvPr>
            <p:ph type="sldNum" sz="quarter" idx="5"/>
          </p:nvPr>
        </p:nvSpPr>
        <p:spPr/>
        <p:txBody>
          <a:bodyPr/>
          <a:lstStyle/>
          <a:p>
            <a:fld id="{545F8726-EB21-47B3-A6F4-32D2125B9555}" type="slidenum">
              <a:rPr lang="en-US" smtClean="0"/>
              <a:t>4</a:t>
            </a:fld>
            <a:endParaRPr lang="en-US"/>
          </a:p>
        </p:txBody>
      </p:sp>
    </p:spTree>
    <p:extLst>
      <p:ext uri="{BB962C8B-B14F-4D97-AF65-F5344CB8AC3E}">
        <p14:creationId xmlns:p14="http://schemas.microsoft.com/office/powerpoint/2010/main" val="2221873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2CA5392-D6C0-9F81-6D05-BBB75E956AB9}"/>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xmlns="" id="{58AD8B87-1075-F3BF-926E-F1BD60F04C3B}"/>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xmlns="" id="{C84D4F1F-1C19-78D4-54B3-EEB1883AF95C}"/>
              </a:ext>
            </a:extLst>
          </p:cNvPr>
          <p:cNvSpPr>
            <a:spLocks noGrp="1"/>
          </p:cNvSpPr>
          <p:nvPr>
            <p:ph type="body" idx="1"/>
          </p:nvPr>
        </p:nvSpPr>
        <p:spPr/>
        <p:txBody>
          <a:bodyPr/>
          <a:lstStyle/>
          <a:p>
            <a:endParaRPr kumimoji="1" lang="zh-TW" altLang="en-US" dirty="0"/>
          </a:p>
        </p:txBody>
      </p:sp>
      <p:sp>
        <p:nvSpPr>
          <p:cNvPr id="4" name="投影片編號版面配置區 3">
            <a:extLst>
              <a:ext uri="{FF2B5EF4-FFF2-40B4-BE49-F238E27FC236}">
                <a16:creationId xmlns:a16="http://schemas.microsoft.com/office/drawing/2014/main" xmlns="" id="{53451C6D-596B-AA34-90C7-4B3FE57E5A6D}"/>
              </a:ext>
            </a:extLst>
          </p:cNvPr>
          <p:cNvSpPr>
            <a:spLocks noGrp="1"/>
          </p:cNvSpPr>
          <p:nvPr>
            <p:ph type="sldNum" sz="quarter" idx="5"/>
          </p:nvPr>
        </p:nvSpPr>
        <p:spPr/>
        <p:txBody>
          <a:bodyPr/>
          <a:lstStyle/>
          <a:p>
            <a:fld id="{545F8726-EB21-47B3-A6F4-32D2125B9555}" type="slidenum">
              <a:rPr lang="en-US" smtClean="0"/>
              <a:t>5</a:t>
            </a:fld>
            <a:endParaRPr lang="en-US"/>
          </a:p>
        </p:txBody>
      </p:sp>
    </p:spTree>
    <p:extLst>
      <p:ext uri="{BB962C8B-B14F-4D97-AF65-F5344CB8AC3E}">
        <p14:creationId xmlns:p14="http://schemas.microsoft.com/office/powerpoint/2010/main" val="1140525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algn="just" defTabSz="914400" rtl="0" eaLnBrk="1" latinLnBrk="0" hangingPunct="1"/>
            <a:endParaRPr lang="zh-TW" altLang="en-US" sz="1000" b="1" i="0" kern="1200" dirty="0">
              <a:solidFill>
                <a:srgbClr val="000000"/>
              </a:solidFill>
              <a:effectLst/>
              <a:latin typeface="Noto Sans TC"/>
              <a:ea typeface="+mn-ea"/>
              <a:cs typeface="+mn-cs"/>
            </a:endParaRPr>
          </a:p>
        </p:txBody>
      </p:sp>
      <p:sp>
        <p:nvSpPr>
          <p:cNvPr id="4" name="投影片編號版面配置區 3"/>
          <p:cNvSpPr>
            <a:spLocks noGrp="1"/>
          </p:cNvSpPr>
          <p:nvPr>
            <p:ph type="sldNum" sz="quarter" idx="5"/>
          </p:nvPr>
        </p:nvSpPr>
        <p:spPr/>
        <p:txBody>
          <a:bodyPr/>
          <a:lstStyle/>
          <a:p>
            <a:fld id="{545F8726-EB21-47B3-A6F4-32D2125B9555}" type="slidenum">
              <a:rPr lang="en-US" smtClean="0"/>
              <a:t>6</a:t>
            </a:fld>
            <a:endParaRPr lang="en-US"/>
          </a:p>
        </p:txBody>
      </p:sp>
    </p:spTree>
    <p:extLst>
      <p:ext uri="{BB962C8B-B14F-4D97-AF65-F5344CB8AC3E}">
        <p14:creationId xmlns:p14="http://schemas.microsoft.com/office/powerpoint/2010/main" val="203872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7</a:t>
            </a:fld>
            <a:endParaRPr lang="en-US"/>
          </a:p>
        </p:txBody>
      </p:sp>
    </p:spTree>
    <p:extLst>
      <p:ext uri="{BB962C8B-B14F-4D97-AF65-F5344CB8AC3E}">
        <p14:creationId xmlns:p14="http://schemas.microsoft.com/office/powerpoint/2010/main" val="20708039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8</a:t>
            </a:fld>
            <a:endParaRPr lang="en-US"/>
          </a:p>
        </p:txBody>
      </p:sp>
    </p:spTree>
    <p:extLst>
      <p:ext uri="{BB962C8B-B14F-4D97-AF65-F5344CB8AC3E}">
        <p14:creationId xmlns:p14="http://schemas.microsoft.com/office/powerpoint/2010/main" val="16961173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9</a:t>
            </a:fld>
            <a:endParaRPr lang="en-US"/>
          </a:p>
        </p:txBody>
      </p:sp>
    </p:spTree>
    <p:extLst>
      <p:ext uri="{BB962C8B-B14F-4D97-AF65-F5344CB8AC3E}">
        <p14:creationId xmlns:p14="http://schemas.microsoft.com/office/powerpoint/2010/main" val="42832211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D60AF611-3586-482E-9AF6-5FC2B10AB939}"/>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endParaRPr lang="en-US"/>
          </a:p>
        </p:txBody>
      </p:sp>
      <p:sp>
        <p:nvSpPr>
          <p:cNvPr id="3" name="副標題 2">
            <a:extLst>
              <a:ext uri="{FF2B5EF4-FFF2-40B4-BE49-F238E27FC236}">
                <a16:creationId xmlns:a16="http://schemas.microsoft.com/office/drawing/2014/main" xmlns="" id="{A574D54F-92C0-401B-B155-9C04CD8C21F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endParaRPr lang="en-US"/>
          </a:p>
        </p:txBody>
      </p:sp>
      <p:sp>
        <p:nvSpPr>
          <p:cNvPr id="4" name="日期版面配置區 3">
            <a:extLst>
              <a:ext uri="{FF2B5EF4-FFF2-40B4-BE49-F238E27FC236}">
                <a16:creationId xmlns:a16="http://schemas.microsoft.com/office/drawing/2014/main" xmlns="" id="{74ED7EB3-49BD-4AD6-BD68-D4E519682C14}"/>
              </a:ext>
            </a:extLst>
          </p:cNvPr>
          <p:cNvSpPr>
            <a:spLocks noGrp="1"/>
          </p:cNvSpPr>
          <p:nvPr>
            <p:ph type="dt" sz="half" idx="10"/>
          </p:nvPr>
        </p:nvSpPr>
        <p:spPr/>
        <p:txBody>
          <a:bodyPr/>
          <a:lstStyle/>
          <a:p>
            <a:fld id="{BC69F192-F661-4991-9654-293489367CBC}" type="datetimeFigureOut">
              <a:rPr lang="en-US" smtClean="0"/>
              <a:t>4/12/2024</a:t>
            </a:fld>
            <a:endParaRPr lang="en-US"/>
          </a:p>
        </p:txBody>
      </p:sp>
      <p:sp>
        <p:nvSpPr>
          <p:cNvPr id="5" name="頁尾版面配置區 4">
            <a:extLst>
              <a:ext uri="{FF2B5EF4-FFF2-40B4-BE49-F238E27FC236}">
                <a16:creationId xmlns:a16="http://schemas.microsoft.com/office/drawing/2014/main" xmlns="" id="{DEA49240-860B-4219-9E25-81EA838FD0AB}"/>
              </a:ext>
            </a:extLst>
          </p:cNvPr>
          <p:cNvSpPr>
            <a:spLocks noGrp="1"/>
          </p:cNvSpPr>
          <p:nvPr>
            <p:ph type="ftr" sz="quarter" idx="11"/>
          </p:nvPr>
        </p:nvSpPr>
        <p:spPr/>
        <p:txBody>
          <a:bodyPr/>
          <a:lstStyle/>
          <a:p>
            <a:endParaRPr lang="en-US"/>
          </a:p>
        </p:txBody>
      </p:sp>
      <p:sp>
        <p:nvSpPr>
          <p:cNvPr id="6" name="投影片編號版面配置區 5">
            <a:extLst>
              <a:ext uri="{FF2B5EF4-FFF2-40B4-BE49-F238E27FC236}">
                <a16:creationId xmlns:a16="http://schemas.microsoft.com/office/drawing/2014/main" xmlns="" id="{675CF52D-FE17-463A-845B-34E828C4992A}"/>
              </a:ext>
            </a:extLst>
          </p:cNvPr>
          <p:cNvSpPr>
            <a:spLocks noGrp="1"/>
          </p:cNvSpPr>
          <p:nvPr>
            <p:ph type="sldNum" sz="quarter" idx="12"/>
          </p:nvPr>
        </p:nvSpPr>
        <p:spPr/>
        <p:txBody>
          <a:bodyPr/>
          <a:lstStyle/>
          <a:p>
            <a:fld id="{8063A028-35B0-4893-9562-CE93217851D0}" type="slidenum">
              <a:rPr lang="en-US" smtClean="0"/>
              <a:t>‹#›</a:t>
            </a:fld>
            <a:endParaRPr lang="en-US"/>
          </a:p>
        </p:txBody>
      </p:sp>
    </p:spTree>
    <p:extLst>
      <p:ext uri="{BB962C8B-B14F-4D97-AF65-F5344CB8AC3E}">
        <p14:creationId xmlns:p14="http://schemas.microsoft.com/office/powerpoint/2010/main" val="23583941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F3827686-4D9E-46F3-9B0D-79423B8E7BC2}"/>
              </a:ext>
            </a:extLst>
          </p:cNvPr>
          <p:cNvSpPr>
            <a:spLocks noGrp="1"/>
          </p:cNvSpPr>
          <p:nvPr>
            <p:ph type="title"/>
          </p:nvPr>
        </p:nvSpPr>
        <p:spPr/>
        <p:txBody>
          <a:bodyPr/>
          <a:lstStyle/>
          <a:p>
            <a:r>
              <a:rPr lang="zh-TW" altLang="en-US"/>
              <a:t>按一下以編輯母片標題樣式</a:t>
            </a:r>
            <a:endParaRPr lang="en-US"/>
          </a:p>
        </p:txBody>
      </p:sp>
      <p:sp>
        <p:nvSpPr>
          <p:cNvPr id="3" name="直排文字版面配置區 2">
            <a:extLst>
              <a:ext uri="{FF2B5EF4-FFF2-40B4-BE49-F238E27FC236}">
                <a16:creationId xmlns:a16="http://schemas.microsoft.com/office/drawing/2014/main" xmlns="" id="{5883A767-E794-4C1C-AFE0-F9ABF2EF9649}"/>
              </a:ext>
            </a:extLst>
          </p:cNvPr>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a:extLst>
              <a:ext uri="{FF2B5EF4-FFF2-40B4-BE49-F238E27FC236}">
                <a16:creationId xmlns:a16="http://schemas.microsoft.com/office/drawing/2014/main" xmlns="" id="{10FC6547-9909-4AD5-BB4E-722A479573DB}"/>
              </a:ext>
            </a:extLst>
          </p:cNvPr>
          <p:cNvSpPr>
            <a:spLocks noGrp="1"/>
          </p:cNvSpPr>
          <p:nvPr>
            <p:ph type="dt" sz="half" idx="10"/>
          </p:nvPr>
        </p:nvSpPr>
        <p:spPr/>
        <p:txBody>
          <a:bodyPr/>
          <a:lstStyle/>
          <a:p>
            <a:fld id="{BC69F192-F661-4991-9654-293489367CBC}" type="datetimeFigureOut">
              <a:rPr lang="en-US" smtClean="0"/>
              <a:t>4/12/2024</a:t>
            </a:fld>
            <a:endParaRPr lang="en-US"/>
          </a:p>
        </p:txBody>
      </p:sp>
      <p:sp>
        <p:nvSpPr>
          <p:cNvPr id="5" name="頁尾版面配置區 4">
            <a:extLst>
              <a:ext uri="{FF2B5EF4-FFF2-40B4-BE49-F238E27FC236}">
                <a16:creationId xmlns:a16="http://schemas.microsoft.com/office/drawing/2014/main" xmlns="" id="{5AFEFE8E-B5BB-4595-8B90-D01FB552C584}"/>
              </a:ext>
            </a:extLst>
          </p:cNvPr>
          <p:cNvSpPr>
            <a:spLocks noGrp="1"/>
          </p:cNvSpPr>
          <p:nvPr>
            <p:ph type="ftr" sz="quarter" idx="11"/>
          </p:nvPr>
        </p:nvSpPr>
        <p:spPr/>
        <p:txBody>
          <a:bodyPr/>
          <a:lstStyle/>
          <a:p>
            <a:endParaRPr lang="en-US"/>
          </a:p>
        </p:txBody>
      </p:sp>
      <p:sp>
        <p:nvSpPr>
          <p:cNvPr id="6" name="投影片編號版面配置區 5">
            <a:extLst>
              <a:ext uri="{FF2B5EF4-FFF2-40B4-BE49-F238E27FC236}">
                <a16:creationId xmlns:a16="http://schemas.microsoft.com/office/drawing/2014/main" xmlns="" id="{6947414E-BC9D-4AE8-82EB-F66EDFE1FB79}"/>
              </a:ext>
            </a:extLst>
          </p:cNvPr>
          <p:cNvSpPr>
            <a:spLocks noGrp="1"/>
          </p:cNvSpPr>
          <p:nvPr>
            <p:ph type="sldNum" sz="quarter" idx="12"/>
          </p:nvPr>
        </p:nvSpPr>
        <p:spPr/>
        <p:txBody>
          <a:bodyPr/>
          <a:lstStyle/>
          <a:p>
            <a:fld id="{8063A028-35B0-4893-9562-CE93217851D0}" type="slidenum">
              <a:rPr lang="en-US" smtClean="0"/>
              <a:t>‹#›</a:t>
            </a:fld>
            <a:endParaRPr lang="en-US"/>
          </a:p>
        </p:txBody>
      </p:sp>
    </p:spTree>
    <p:extLst>
      <p:ext uri="{BB962C8B-B14F-4D97-AF65-F5344CB8AC3E}">
        <p14:creationId xmlns:p14="http://schemas.microsoft.com/office/powerpoint/2010/main" val="1175796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xmlns="" id="{8AEFAF56-DA24-409C-9C67-813C95651E4C}"/>
              </a:ext>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endParaRPr lang="en-US"/>
          </a:p>
        </p:txBody>
      </p:sp>
      <p:sp>
        <p:nvSpPr>
          <p:cNvPr id="3" name="直排文字版面配置區 2">
            <a:extLst>
              <a:ext uri="{FF2B5EF4-FFF2-40B4-BE49-F238E27FC236}">
                <a16:creationId xmlns:a16="http://schemas.microsoft.com/office/drawing/2014/main" xmlns="" id="{CC1188D3-E810-4D0A-B91D-BA33F22F846B}"/>
              </a:ext>
            </a:extLst>
          </p:cNvPr>
          <p:cNvSpPr>
            <a:spLocks noGrp="1"/>
          </p:cNvSpPr>
          <p:nvPr>
            <p:ph type="body" orient="vert" idx="1"/>
          </p:nvPr>
        </p:nvSpPr>
        <p:spPr>
          <a:xfrm>
            <a:off x="838200" y="365125"/>
            <a:ext cx="7734300"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a:extLst>
              <a:ext uri="{FF2B5EF4-FFF2-40B4-BE49-F238E27FC236}">
                <a16:creationId xmlns:a16="http://schemas.microsoft.com/office/drawing/2014/main" xmlns="" id="{404A808D-4D3A-4AC0-8A4C-286CB39542E3}"/>
              </a:ext>
            </a:extLst>
          </p:cNvPr>
          <p:cNvSpPr>
            <a:spLocks noGrp="1"/>
          </p:cNvSpPr>
          <p:nvPr>
            <p:ph type="dt" sz="half" idx="10"/>
          </p:nvPr>
        </p:nvSpPr>
        <p:spPr/>
        <p:txBody>
          <a:bodyPr/>
          <a:lstStyle/>
          <a:p>
            <a:fld id="{BC69F192-F661-4991-9654-293489367CBC}" type="datetimeFigureOut">
              <a:rPr lang="en-US" smtClean="0"/>
              <a:t>4/12/2024</a:t>
            </a:fld>
            <a:endParaRPr lang="en-US"/>
          </a:p>
        </p:txBody>
      </p:sp>
      <p:sp>
        <p:nvSpPr>
          <p:cNvPr id="5" name="頁尾版面配置區 4">
            <a:extLst>
              <a:ext uri="{FF2B5EF4-FFF2-40B4-BE49-F238E27FC236}">
                <a16:creationId xmlns:a16="http://schemas.microsoft.com/office/drawing/2014/main" xmlns="" id="{55DA2375-5879-4B48-8518-D72ABDC1B625}"/>
              </a:ext>
            </a:extLst>
          </p:cNvPr>
          <p:cNvSpPr>
            <a:spLocks noGrp="1"/>
          </p:cNvSpPr>
          <p:nvPr>
            <p:ph type="ftr" sz="quarter" idx="11"/>
          </p:nvPr>
        </p:nvSpPr>
        <p:spPr/>
        <p:txBody>
          <a:bodyPr/>
          <a:lstStyle/>
          <a:p>
            <a:endParaRPr lang="en-US"/>
          </a:p>
        </p:txBody>
      </p:sp>
      <p:sp>
        <p:nvSpPr>
          <p:cNvPr id="6" name="投影片編號版面配置區 5">
            <a:extLst>
              <a:ext uri="{FF2B5EF4-FFF2-40B4-BE49-F238E27FC236}">
                <a16:creationId xmlns:a16="http://schemas.microsoft.com/office/drawing/2014/main" xmlns="" id="{2B533D27-B0F5-4FF2-B867-3C620CB2ED73}"/>
              </a:ext>
            </a:extLst>
          </p:cNvPr>
          <p:cNvSpPr>
            <a:spLocks noGrp="1"/>
          </p:cNvSpPr>
          <p:nvPr>
            <p:ph type="sldNum" sz="quarter" idx="12"/>
          </p:nvPr>
        </p:nvSpPr>
        <p:spPr/>
        <p:txBody>
          <a:bodyPr/>
          <a:lstStyle/>
          <a:p>
            <a:fld id="{8063A028-35B0-4893-9562-CE93217851D0}" type="slidenum">
              <a:rPr lang="en-US" smtClean="0"/>
              <a:t>‹#›</a:t>
            </a:fld>
            <a:endParaRPr lang="en-US"/>
          </a:p>
        </p:txBody>
      </p:sp>
    </p:spTree>
    <p:extLst>
      <p:ext uri="{BB962C8B-B14F-4D97-AF65-F5344CB8AC3E}">
        <p14:creationId xmlns:p14="http://schemas.microsoft.com/office/powerpoint/2010/main" val="25798234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12D93C0A-711F-45AD-BAC9-DD5C1E032153}"/>
              </a:ext>
            </a:extLst>
          </p:cNvPr>
          <p:cNvSpPr>
            <a:spLocks noGrp="1"/>
          </p:cNvSpPr>
          <p:nvPr>
            <p:ph type="title"/>
          </p:nvPr>
        </p:nvSpPr>
        <p:spPr/>
        <p:txBody>
          <a:bodyPr/>
          <a:lstStyle/>
          <a:p>
            <a:r>
              <a:rPr lang="zh-TW" altLang="en-US"/>
              <a:t>按一下以編輯母片標題樣式</a:t>
            </a:r>
            <a:endParaRPr lang="en-US"/>
          </a:p>
        </p:txBody>
      </p:sp>
      <p:sp>
        <p:nvSpPr>
          <p:cNvPr id="3" name="內容版面配置區 2">
            <a:extLst>
              <a:ext uri="{FF2B5EF4-FFF2-40B4-BE49-F238E27FC236}">
                <a16:creationId xmlns:a16="http://schemas.microsoft.com/office/drawing/2014/main" xmlns="" id="{A22762D9-F6B1-4BFC-821D-651D8A9E0714}"/>
              </a:ext>
            </a:extLst>
          </p:cNvPr>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a:extLst>
              <a:ext uri="{FF2B5EF4-FFF2-40B4-BE49-F238E27FC236}">
                <a16:creationId xmlns:a16="http://schemas.microsoft.com/office/drawing/2014/main" xmlns="" id="{C1FA26FE-2083-4948-8A03-9CAECA142D08}"/>
              </a:ext>
            </a:extLst>
          </p:cNvPr>
          <p:cNvSpPr>
            <a:spLocks noGrp="1"/>
          </p:cNvSpPr>
          <p:nvPr>
            <p:ph type="dt" sz="half" idx="10"/>
          </p:nvPr>
        </p:nvSpPr>
        <p:spPr/>
        <p:txBody>
          <a:bodyPr/>
          <a:lstStyle/>
          <a:p>
            <a:fld id="{BC69F192-F661-4991-9654-293489367CBC}" type="datetimeFigureOut">
              <a:rPr lang="en-US" smtClean="0"/>
              <a:t>4/12/2024</a:t>
            </a:fld>
            <a:endParaRPr lang="en-US"/>
          </a:p>
        </p:txBody>
      </p:sp>
      <p:sp>
        <p:nvSpPr>
          <p:cNvPr id="5" name="頁尾版面配置區 4">
            <a:extLst>
              <a:ext uri="{FF2B5EF4-FFF2-40B4-BE49-F238E27FC236}">
                <a16:creationId xmlns:a16="http://schemas.microsoft.com/office/drawing/2014/main" xmlns="" id="{7FD4536A-B1C8-48BF-AA24-9D2FD1305A71}"/>
              </a:ext>
            </a:extLst>
          </p:cNvPr>
          <p:cNvSpPr>
            <a:spLocks noGrp="1"/>
          </p:cNvSpPr>
          <p:nvPr>
            <p:ph type="ftr" sz="quarter" idx="11"/>
          </p:nvPr>
        </p:nvSpPr>
        <p:spPr/>
        <p:txBody>
          <a:bodyPr/>
          <a:lstStyle/>
          <a:p>
            <a:endParaRPr lang="en-US"/>
          </a:p>
        </p:txBody>
      </p:sp>
      <p:sp>
        <p:nvSpPr>
          <p:cNvPr id="6" name="投影片編號版面配置區 5">
            <a:extLst>
              <a:ext uri="{FF2B5EF4-FFF2-40B4-BE49-F238E27FC236}">
                <a16:creationId xmlns:a16="http://schemas.microsoft.com/office/drawing/2014/main" xmlns="" id="{730D2B21-7E2B-4EB1-8CBB-7541F2A48C00}"/>
              </a:ext>
            </a:extLst>
          </p:cNvPr>
          <p:cNvSpPr>
            <a:spLocks noGrp="1"/>
          </p:cNvSpPr>
          <p:nvPr>
            <p:ph type="sldNum" sz="quarter" idx="12"/>
          </p:nvPr>
        </p:nvSpPr>
        <p:spPr/>
        <p:txBody>
          <a:bodyPr/>
          <a:lstStyle/>
          <a:p>
            <a:fld id="{8063A028-35B0-4893-9562-CE93217851D0}" type="slidenum">
              <a:rPr lang="en-US" smtClean="0"/>
              <a:t>‹#›</a:t>
            </a:fld>
            <a:endParaRPr lang="en-US"/>
          </a:p>
        </p:txBody>
      </p:sp>
      <p:pic>
        <p:nvPicPr>
          <p:cNvPr id="8" name="Picture 7">
            <a:extLst>
              <a:ext uri="{FF2B5EF4-FFF2-40B4-BE49-F238E27FC236}">
                <a16:creationId xmlns:a16="http://schemas.microsoft.com/office/drawing/2014/main" xmlns="" id="{9E409D1B-CC14-D647-B818-380AFFDEB03A}"/>
              </a:ext>
            </a:extLst>
          </p:cNvPr>
          <p:cNvPicPr>
            <a:picLocks noChangeAspect="1"/>
          </p:cNvPicPr>
          <p:nvPr userDrawn="1"/>
        </p:nvPicPr>
        <p:blipFill>
          <a:blip r:embed="rId2"/>
          <a:stretch>
            <a:fillRect/>
          </a:stretch>
        </p:blipFill>
        <p:spPr>
          <a:xfrm>
            <a:off x="10500851" y="101793"/>
            <a:ext cx="1626973" cy="556159"/>
          </a:xfrm>
          <a:prstGeom prst="rect">
            <a:avLst/>
          </a:prstGeom>
        </p:spPr>
      </p:pic>
    </p:spTree>
    <p:extLst>
      <p:ext uri="{BB962C8B-B14F-4D97-AF65-F5344CB8AC3E}">
        <p14:creationId xmlns:p14="http://schemas.microsoft.com/office/powerpoint/2010/main" val="2561674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E32A53DF-1EDF-4764-B9B2-368900CE37D9}"/>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endParaRPr lang="en-US"/>
          </a:p>
        </p:txBody>
      </p:sp>
      <p:sp>
        <p:nvSpPr>
          <p:cNvPr id="3" name="文字版面配置區 2">
            <a:extLst>
              <a:ext uri="{FF2B5EF4-FFF2-40B4-BE49-F238E27FC236}">
                <a16:creationId xmlns:a16="http://schemas.microsoft.com/office/drawing/2014/main" xmlns="" id="{2BFED567-13D5-4E60-82CF-E97EE3C0E7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日期版面配置區 3">
            <a:extLst>
              <a:ext uri="{FF2B5EF4-FFF2-40B4-BE49-F238E27FC236}">
                <a16:creationId xmlns:a16="http://schemas.microsoft.com/office/drawing/2014/main" xmlns="" id="{44D67700-3543-4280-B268-0A56F51D5DB7}"/>
              </a:ext>
            </a:extLst>
          </p:cNvPr>
          <p:cNvSpPr>
            <a:spLocks noGrp="1"/>
          </p:cNvSpPr>
          <p:nvPr>
            <p:ph type="dt" sz="half" idx="10"/>
          </p:nvPr>
        </p:nvSpPr>
        <p:spPr/>
        <p:txBody>
          <a:bodyPr/>
          <a:lstStyle/>
          <a:p>
            <a:fld id="{BC69F192-F661-4991-9654-293489367CBC}" type="datetimeFigureOut">
              <a:rPr lang="en-US" smtClean="0"/>
              <a:t>4/12/2024</a:t>
            </a:fld>
            <a:endParaRPr lang="en-US"/>
          </a:p>
        </p:txBody>
      </p:sp>
      <p:sp>
        <p:nvSpPr>
          <p:cNvPr id="5" name="頁尾版面配置區 4">
            <a:extLst>
              <a:ext uri="{FF2B5EF4-FFF2-40B4-BE49-F238E27FC236}">
                <a16:creationId xmlns:a16="http://schemas.microsoft.com/office/drawing/2014/main" xmlns="" id="{97E9EFCA-6B9F-488E-96D9-CE8544CDFEF1}"/>
              </a:ext>
            </a:extLst>
          </p:cNvPr>
          <p:cNvSpPr>
            <a:spLocks noGrp="1"/>
          </p:cNvSpPr>
          <p:nvPr>
            <p:ph type="ftr" sz="quarter" idx="11"/>
          </p:nvPr>
        </p:nvSpPr>
        <p:spPr/>
        <p:txBody>
          <a:bodyPr/>
          <a:lstStyle/>
          <a:p>
            <a:endParaRPr lang="en-US"/>
          </a:p>
        </p:txBody>
      </p:sp>
      <p:sp>
        <p:nvSpPr>
          <p:cNvPr id="6" name="投影片編號版面配置區 5">
            <a:extLst>
              <a:ext uri="{FF2B5EF4-FFF2-40B4-BE49-F238E27FC236}">
                <a16:creationId xmlns:a16="http://schemas.microsoft.com/office/drawing/2014/main" xmlns="" id="{36901A8D-1C09-4DFB-B0C1-F8457E5D6EB7}"/>
              </a:ext>
            </a:extLst>
          </p:cNvPr>
          <p:cNvSpPr>
            <a:spLocks noGrp="1"/>
          </p:cNvSpPr>
          <p:nvPr>
            <p:ph type="sldNum" sz="quarter" idx="12"/>
          </p:nvPr>
        </p:nvSpPr>
        <p:spPr/>
        <p:txBody>
          <a:bodyPr/>
          <a:lstStyle/>
          <a:p>
            <a:fld id="{8063A028-35B0-4893-9562-CE93217851D0}" type="slidenum">
              <a:rPr lang="en-US" smtClean="0"/>
              <a:t>‹#›</a:t>
            </a:fld>
            <a:endParaRPr lang="en-US"/>
          </a:p>
        </p:txBody>
      </p:sp>
    </p:spTree>
    <p:extLst>
      <p:ext uri="{BB962C8B-B14F-4D97-AF65-F5344CB8AC3E}">
        <p14:creationId xmlns:p14="http://schemas.microsoft.com/office/powerpoint/2010/main" val="2118161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BB541719-B89E-4587-A7B6-3CB4CC885064}"/>
              </a:ext>
            </a:extLst>
          </p:cNvPr>
          <p:cNvSpPr>
            <a:spLocks noGrp="1"/>
          </p:cNvSpPr>
          <p:nvPr>
            <p:ph type="title"/>
          </p:nvPr>
        </p:nvSpPr>
        <p:spPr/>
        <p:txBody>
          <a:bodyPr/>
          <a:lstStyle/>
          <a:p>
            <a:r>
              <a:rPr lang="zh-TW" altLang="en-US"/>
              <a:t>按一下以編輯母片標題樣式</a:t>
            </a:r>
            <a:endParaRPr lang="en-US"/>
          </a:p>
        </p:txBody>
      </p:sp>
      <p:sp>
        <p:nvSpPr>
          <p:cNvPr id="3" name="內容版面配置區 2">
            <a:extLst>
              <a:ext uri="{FF2B5EF4-FFF2-40B4-BE49-F238E27FC236}">
                <a16:creationId xmlns:a16="http://schemas.microsoft.com/office/drawing/2014/main" xmlns="" id="{3FEA0F76-5AFE-4977-B600-44F7DFC66D98}"/>
              </a:ext>
            </a:extLst>
          </p:cNvPr>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內容版面配置區 3">
            <a:extLst>
              <a:ext uri="{FF2B5EF4-FFF2-40B4-BE49-F238E27FC236}">
                <a16:creationId xmlns:a16="http://schemas.microsoft.com/office/drawing/2014/main" xmlns="" id="{FF42092D-1FF8-4F0B-8645-118BBC935483}"/>
              </a:ext>
            </a:extLst>
          </p:cNvPr>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日期版面配置區 4">
            <a:extLst>
              <a:ext uri="{FF2B5EF4-FFF2-40B4-BE49-F238E27FC236}">
                <a16:creationId xmlns:a16="http://schemas.microsoft.com/office/drawing/2014/main" xmlns="" id="{484A0B60-B0E4-4FBE-B711-C20787355FA4}"/>
              </a:ext>
            </a:extLst>
          </p:cNvPr>
          <p:cNvSpPr>
            <a:spLocks noGrp="1"/>
          </p:cNvSpPr>
          <p:nvPr>
            <p:ph type="dt" sz="half" idx="10"/>
          </p:nvPr>
        </p:nvSpPr>
        <p:spPr/>
        <p:txBody>
          <a:bodyPr/>
          <a:lstStyle/>
          <a:p>
            <a:fld id="{BC69F192-F661-4991-9654-293489367CBC}" type="datetimeFigureOut">
              <a:rPr lang="en-US" smtClean="0"/>
              <a:t>4/12/2024</a:t>
            </a:fld>
            <a:endParaRPr lang="en-US"/>
          </a:p>
        </p:txBody>
      </p:sp>
      <p:sp>
        <p:nvSpPr>
          <p:cNvPr id="6" name="頁尾版面配置區 5">
            <a:extLst>
              <a:ext uri="{FF2B5EF4-FFF2-40B4-BE49-F238E27FC236}">
                <a16:creationId xmlns:a16="http://schemas.microsoft.com/office/drawing/2014/main" xmlns="" id="{7CE6DDD2-D523-48DC-A3EC-7736798191C5}"/>
              </a:ext>
            </a:extLst>
          </p:cNvPr>
          <p:cNvSpPr>
            <a:spLocks noGrp="1"/>
          </p:cNvSpPr>
          <p:nvPr>
            <p:ph type="ftr" sz="quarter" idx="11"/>
          </p:nvPr>
        </p:nvSpPr>
        <p:spPr/>
        <p:txBody>
          <a:bodyPr/>
          <a:lstStyle/>
          <a:p>
            <a:endParaRPr lang="en-US"/>
          </a:p>
        </p:txBody>
      </p:sp>
      <p:sp>
        <p:nvSpPr>
          <p:cNvPr id="7" name="投影片編號版面配置區 6">
            <a:extLst>
              <a:ext uri="{FF2B5EF4-FFF2-40B4-BE49-F238E27FC236}">
                <a16:creationId xmlns:a16="http://schemas.microsoft.com/office/drawing/2014/main" xmlns="" id="{11920E87-F7F6-4A30-83F1-3B36BC18DB64}"/>
              </a:ext>
            </a:extLst>
          </p:cNvPr>
          <p:cNvSpPr>
            <a:spLocks noGrp="1"/>
          </p:cNvSpPr>
          <p:nvPr>
            <p:ph type="sldNum" sz="quarter" idx="12"/>
          </p:nvPr>
        </p:nvSpPr>
        <p:spPr/>
        <p:txBody>
          <a:bodyPr/>
          <a:lstStyle/>
          <a:p>
            <a:fld id="{8063A028-35B0-4893-9562-CE93217851D0}" type="slidenum">
              <a:rPr lang="en-US" smtClean="0"/>
              <a:t>‹#›</a:t>
            </a:fld>
            <a:endParaRPr lang="en-US"/>
          </a:p>
        </p:txBody>
      </p:sp>
    </p:spTree>
    <p:extLst>
      <p:ext uri="{BB962C8B-B14F-4D97-AF65-F5344CB8AC3E}">
        <p14:creationId xmlns:p14="http://schemas.microsoft.com/office/powerpoint/2010/main" val="887844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88FC1E6F-79C8-4907-A3B0-225607AC0C9C}"/>
              </a:ext>
            </a:extLst>
          </p:cNvPr>
          <p:cNvSpPr>
            <a:spLocks noGrp="1"/>
          </p:cNvSpPr>
          <p:nvPr>
            <p:ph type="title"/>
          </p:nvPr>
        </p:nvSpPr>
        <p:spPr>
          <a:xfrm>
            <a:off x="839788" y="365125"/>
            <a:ext cx="10515600" cy="1325563"/>
          </a:xfrm>
        </p:spPr>
        <p:txBody>
          <a:bodyPr/>
          <a:lstStyle/>
          <a:p>
            <a:r>
              <a:rPr lang="zh-TW" altLang="en-US"/>
              <a:t>按一下以編輯母片標題樣式</a:t>
            </a:r>
            <a:endParaRPr lang="en-US"/>
          </a:p>
        </p:txBody>
      </p:sp>
      <p:sp>
        <p:nvSpPr>
          <p:cNvPr id="3" name="文字版面配置區 2">
            <a:extLst>
              <a:ext uri="{FF2B5EF4-FFF2-40B4-BE49-F238E27FC236}">
                <a16:creationId xmlns:a16="http://schemas.microsoft.com/office/drawing/2014/main" xmlns="" id="{0162E6E0-2490-49B1-AB3A-65104CA3BD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a:extLst>
              <a:ext uri="{FF2B5EF4-FFF2-40B4-BE49-F238E27FC236}">
                <a16:creationId xmlns:a16="http://schemas.microsoft.com/office/drawing/2014/main" xmlns="" id="{D705AB37-240D-440C-8EC6-80414BCC0CCC}"/>
              </a:ext>
            </a:extLst>
          </p:cNvPr>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文字版面配置區 4">
            <a:extLst>
              <a:ext uri="{FF2B5EF4-FFF2-40B4-BE49-F238E27FC236}">
                <a16:creationId xmlns:a16="http://schemas.microsoft.com/office/drawing/2014/main" xmlns="" id="{4F8D65C7-758F-49E4-AF5D-D7BA9F05963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a:extLst>
              <a:ext uri="{FF2B5EF4-FFF2-40B4-BE49-F238E27FC236}">
                <a16:creationId xmlns:a16="http://schemas.microsoft.com/office/drawing/2014/main" xmlns="" id="{D765A532-E2B2-4FA6-BFA6-E99705C18FA6}"/>
              </a:ext>
            </a:extLst>
          </p:cNvPr>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7" name="日期版面配置區 6">
            <a:extLst>
              <a:ext uri="{FF2B5EF4-FFF2-40B4-BE49-F238E27FC236}">
                <a16:creationId xmlns:a16="http://schemas.microsoft.com/office/drawing/2014/main" xmlns="" id="{48661BB9-A92E-4886-9369-0CF33672DBDE}"/>
              </a:ext>
            </a:extLst>
          </p:cNvPr>
          <p:cNvSpPr>
            <a:spLocks noGrp="1"/>
          </p:cNvSpPr>
          <p:nvPr>
            <p:ph type="dt" sz="half" idx="10"/>
          </p:nvPr>
        </p:nvSpPr>
        <p:spPr/>
        <p:txBody>
          <a:bodyPr/>
          <a:lstStyle/>
          <a:p>
            <a:fld id="{BC69F192-F661-4991-9654-293489367CBC}" type="datetimeFigureOut">
              <a:rPr lang="en-US" smtClean="0"/>
              <a:t>4/12/2024</a:t>
            </a:fld>
            <a:endParaRPr lang="en-US"/>
          </a:p>
        </p:txBody>
      </p:sp>
      <p:sp>
        <p:nvSpPr>
          <p:cNvPr id="8" name="頁尾版面配置區 7">
            <a:extLst>
              <a:ext uri="{FF2B5EF4-FFF2-40B4-BE49-F238E27FC236}">
                <a16:creationId xmlns:a16="http://schemas.microsoft.com/office/drawing/2014/main" xmlns="" id="{9F79D054-572F-44AA-B2BE-2C64062BF86F}"/>
              </a:ext>
            </a:extLst>
          </p:cNvPr>
          <p:cNvSpPr>
            <a:spLocks noGrp="1"/>
          </p:cNvSpPr>
          <p:nvPr>
            <p:ph type="ftr" sz="quarter" idx="11"/>
          </p:nvPr>
        </p:nvSpPr>
        <p:spPr/>
        <p:txBody>
          <a:bodyPr/>
          <a:lstStyle/>
          <a:p>
            <a:endParaRPr lang="en-US"/>
          </a:p>
        </p:txBody>
      </p:sp>
      <p:sp>
        <p:nvSpPr>
          <p:cNvPr id="9" name="投影片編號版面配置區 8">
            <a:extLst>
              <a:ext uri="{FF2B5EF4-FFF2-40B4-BE49-F238E27FC236}">
                <a16:creationId xmlns:a16="http://schemas.microsoft.com/office/drawing/2014/main" xmlns="" id="{E96E3A19-CB2A-45A7-850C-C8AEE912A4F8}"/>
              </a:ext>
            </a:extLst>
          </p:cNvPr>
          <p:cNvSpPr>
            <a:spLocks noGrp="1"/>
          </p:cNvSpPr>
          <p:nvPr>
            <p:ph type="sldNum" sz="quarter" idx="12"/>
          </p:nvPr>
        </p:nvSpPr>
        <p:spPr/>
        <p:txBody>
          <a:bodyPr/>
          <a:lstStyle/>
          <a:p>
            <a:fld id="{8063A028-35B0-4893-9562-CE93217851D0}" type="slidenum">
              <a:rPr lang="en-US" smtClean="0"/>
              <a:t>‹#›</a:t>
            </a:fld>
            <a:endParaRPr lang="en-US"/>
          </a:p>
        </p:txBody>
      </p:sp>
    </p:spTree>
    <p:extLst>
      <p:ext uri="{BB962C8B-B14F-4D97-AF65-F5344CB8AC3E}">
        <p14:creationId xmlns:p14="http://schemas.microsoft.com/office/powerpoint/2010/main" val="3484350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7D5FC7AD-41D5-4576-8267-DA0F16DA80BF}"/>
              </a:ext>
            </a:extLst>
          </p:cNvPr>
          <p:cNvSpPr>
            <a:spLocks noGrp="1"/>
          </p:cNvSpPr>
          <p:nvPr>
            <p:ph type="title"/>
          </p:nvPr>
        </p:nvSpPr>
        <p:spPr/>
        <p:txBody>
          <a:bodyPr/>
          <a:lstStyle/>
          <a:p>
            <a:r>
              <a:rPr lang="zh-TW" altLang="en-US"/>
              <a:t>按一下以編輯母片標題樣式</a:t>
            </a:r>
            <a:endParaRPr lang="en-US"/>
          </a:p>
        </p:txBody>
      </p:sp>
      <p:sp>
        <p:nvSpPr>
          <p:cNvPr id="3" name="日期版面配置區 2">
            <a:extLst>
              <a:ext uri="{FF2B5EF4-FFF2-40B4-BE49-F238E27FC236}">
                <a16:creationId xmlns:a16="http://schemas.microsoft.com/office/drawing/2014/main" xmlns="" id="{004CA9D1-C898-427B-BC4E-C9628BC43AF2}"/>
              </a:ext>
            </a:extLst>
          </p:cNvPr>
          <p:cNvSpPr>
            <a:spLocks noGrp="1"/>
          </p:cNvSpPr>
          <p:nvPr>
            <p:ph type="dt" sz="half" idx="10"/>
          </p:nvPr>
        </p:nvSpPr>
        <p:spPr/>
        <p:txBody>
          <a:bodyPr/>
          <a:lstStyle/>
          <a:p>
            <a:fld id="{BC69F192-F661-4991-9654-293489367CBC}" type="datetimeFigureOut">
              <a:rPr lang="en-US" smtClean="0"/>
              <a:t>4/12/2024</a:t>
            </a:fld>
            <a:endParaRPr lang="en-US"/>
          </a:p>
        </p:txBody>
      </p:sp>
      <p:sp>
        <p:nvSpPr>
          <p:cNvPr id="4" name="頁尾版面配置區 3">
            <a:extLst>
              <a:ext uri="{FF2B5EF4-FFF2-40B4-BE49-F238E27FC236}">
                <a16:creationId xmlns:a16="http://schemas.microsoft.com/office/drawing/2014/main" xmlns="" id="{E2753C44-662A-4C11-A4A9-10DD40894AFF}"/>
              </a:ext>
            </a:extLst>
          </p:cNvPr>
          <p:cNvSpPr>
            <a:spLocks noGrp="1"/>
          </p:cNvSpPr>
          <p:nvPr>
            <p:ph type="ftr" sz="quarter" idx="11"/>
          </p:nvPr>
        </p:nvSpPr>
        <p:spPr/>
        <p:txBody>
          <a:bodyPr/>
          <a:lstStyle/>
          <a:p>
            <a:endParaRPr lang="en-US"/>
          </a:p>
        </p:txBody>
      </p:sp>
      <p:sp>
        <p:nvSpPr>
          <p:cNvPr id="5" name="投影片編號版面配置區 4">
            <a:extLst>
              <a:ext uri="{FF2B5EF4-FFF2-40B4-BE49-F238E27FC236}">
                <a16:creationId xmlns:a16="http://schemas.microsoft.com/office/drawing/2014/main" xmlns="" id="{767A9DC4-362C-4297-ABBD-954BFDE3D95E}"/>
              </a:ext>
            </a:extLst>
          </p:cNvPr>
          <p:cNvSpPr>
            <a:spLocks noGrp="1"/>
          </p:cNvSpPr>
          <p:nvPr>
            <p:ph type="sldNum" sz="quarter" idx="12"/>
          </p:nvPr>
        </p:nvSpPr>
        <p:spPr/>
        <p:txBody>
          <a:bodyPr/>
          <a:lstStyle/>
          <a:p>
            <a:fld id="{8063A028-35B0-4893-9562-CE93217851D0}" type="slidenum">
              <a:rPr lang="en-US" smtClean="0"/>
              <a:t>‹#›</a:t>
            </a:fld>
            <a:endParaRPr lang="en-US"/>
          </a:p>
        </p:txBody>
      </p:sp>
      <p:pic>
        <p:nvPicPr>
          <p:cNvPr id="7" name="Picture 6">
            <a:extLst>
              <a:ext uri="{FF2B5EF4-FFF2-40B4-BE49-F238E27FC236}">
                <a16:creationId xmlns:a16="http://schemas.microsoft.com/office/drawing/2014/main" xmlns="" id="{C6B9AB31-770E-5846-B0F6-94191A1B1EDF}"/>
              </a:ext>
            </a:extLst>
          </p:cNvPr>
          <p:cNvPicPr>
            <a:picLocks noChangeAspect="1"/>
          </p:cNvPicPr>
          <p:nvPr userDrawn="1"/>
        </p:nvPicPr>
        <p:blipFill>
          <a:blip r:embed="rId2"/>
          <a:stretch>
            <a:fillRect/>
          </a:stretch>
        </p:blipFill>
        <p:spPr>
          <a:xfrm>
            <a:off x="10500851" y="101793"/>
            <a:ext cx="1626973" cy="556159"/>
          </a:xfrm>
          <a:prstGeom prst="rect">
            <a:avLst/>
          </a:prstGeom>
        </p:spPr>
      </p:pic>
    </p:spTree>
    <p:extLst>
      <p:ext uri="{BB962C8B-B14F-4D97-AF65-F5344CB8AC3E}">
        <p14:creationId xmlns:p14="http://schemas.microsoft.com/office/powerpoint/2010/main" val="19233438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xmlns="" id="{3306C670-EE7F-4657-AFE3-4399481871BF}"/>
              </a:ext>
            </a:extLst>
          </p:cNvPr>
          <p:cNvSpPr>
            <a:spLocks noGrp="1"/>
          </p:cNvSpPr>
          <p:nvPr>
            <p:ph type="dt" sz="half" idx="10"/>
          </p:nvPr>
        </p:nvSpPr>
        <p:spPr/>
        <p:txBody>
          <a:bodyPr/>
          <a:lstStyle/>
          <a:p>
            <a:fld id="{BC69F192-F661-4991-9654-293489367CBC}" type="datetimeFigureOut">
              <a:rPr lang="en-US" smtClean="0"/>
              <a:t>4/12/2024</a:t>
            </a:fld>
            <a:endParaRPr lang="en-US"/>
          </a:p>
        </p:txBody>
      </p:sp>
      <p:sp>
        <p:nvSpPr>
          <p:cNvPr id="3" name="頁尾版面配置區 2">
            <a:extLst>
              <a:ext uri="{FF2B5EF4-FFF2-40B4-BE49-F238E27FC236}">
                <a16:creationId xmlns:a16="http://schemas.microsoft.com/office/drawing/2014/main" xmlns="" id="{1E7D4234-B4A9-4A73-A304-3F733993F454}"/>
              </a:ext>
            </a:extLst>
          </p:cNvPr>
          <p:cNvSpPr>
            <a:spLocks noGrp="1"/>
          </p:cNvSpPr>
          <p:nvPr>
            <p:ph type="ftr" sz="quarter" idx="11"/>
          </p:nvPr>
        </p:nvSpPr>
        <p:spPr/>
        <p:txBody>
          <a:bodyPr/>
          <a:lstStyle/>
          <a:p>
            <a:endParaRPr lang="en-US"/>
          </a:p>
        </p:txBody>
      </p:sp>
      <p:sp>
        <p:nvSpPr>
          <p:cNvPr id="4" name="投影片編號版面配置區 3">
            <a:extLst>
              <a:ext uri="{FF2B5EF4-FFF2-40B4-BE49-F238E27FC236}">
                <a16:creationId xmlns:a16="http://schemas.microsoft.com/office/drawing/2014/main" xmlns="" id="{D8C9787E-2DA7-42BA-AE42-C6BC44757D14}"/>
              </a:ext>
            </a:extLst>
          </p:cNvPr>
          <p:cNvSpPr>
            <a:spLocks noGrp="1"/>
          </p:cNvSpPr>
          <p:nvPr>
            <p:ph type="sldNum" sz="quarter" idx="12"/>
          </p:nvPr>
        </p:nvSpPr>
        <p:spPr/>
        <p:txBody>
          <a:bodyPr/>
          <a:lstStyle/>
          <a:p>
            <a:fld id="{8063A028-35B0-4893-9562-CE93217851D0}" type="slidenum">
              <a:rPr lang="en-US" smtClean="0"/>
              <a:t>‹#›</a:t>
            </a:fld>
            <a:endParaRPr lang="en-US"/>
          </a:p>
        </p:txBody>
      </p:sp>
    </p:spTree>
    <p:extLst>
      <p:ext uri="{BB962C8B-B14F-4D97-AF65-F5344CB8AC3E}">
        <p14:creationId xmlns:p14="http://schemas.microsoft.com/office/powerpoint/2010/main" val="2910805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F13E8686-40FF-4A24-84BD-B9C0A2C9562C}"/>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endParaRPr lang="en-US"/>
          </a:p>
        </p:txBody>
      </p:sp>
      <p:sp>
        <p:nvSpPr>
          <p:cNvPr id="3" name="內容版面配置區 2">
            <a:extLst>
              <a:ext uri="{FF2B5EF4-FFF2-40B4-BE49-F238E27FC236}">
                <a16:creationId xmlns:a16="http://schemas.microsoft.com/office/drawing/2014/main" xmlns="" id="{7B14024F-8CC2-4B7D-BA54-AF1721DC58E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文字版面配置區 3">
            <a:extLst>
              <a:ext uri="{FF2B5EF4-FFF2-40B4-BE49-F238E27FC236}">
                <a16:creationId xmlns:a16="http://schemas.microsoft.com/office/drawing/2014/main" xmlns="" id="{159C74B3-A432-4320-B465-89C17971A7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xmlns="" id="{9DB09EFE-D5DA-4DFB-93A2-921C237BC62C}"/>
              </a:ext>
            </a:extLst>
          </p:cNvPr>
          <p:cNvSpPr>
            <a:spLocks noGrp="1"/>
          </p:cNvSpPr>
          <p:nvPr>
            <p:ph type="dt" sz="half" idx="10"/>
          </p:nvPr>
        </p:nvSpPr>
        <p:spPr/>
        <p:txBody>
          <a:bodyPr/>
          <a:lstStyle/>
          <a:p>
            <a:fld id="{BC69F192-F661-4991-9654-293489367CBC}" type="datetimeFigureOut">
              <a:rPr lang="en-US" smtClean="0"/>
              <a:t>4/12/2024</a:t>
            </a:fld>
            <a:endParaRPr lang="en-US"/>
          </a:p>
        </p:txBody>
      </p:sp>
      <p:sp>
        <p:nvSpPr>
          <p:cNvPr id="6" name="頁尾版面配置區 5">
            <a:extLst>
              <a:ext uri="{FF2B5EF4-FFF2-40B4-BE49-F238E27FC236}">
                <a16:creationId xmlns:a16="http://schemas.microsoft.com/office/drawing/2014/main" xmlns="" id="{78D36853-30FB-4F78-85E5-AC33144AC9DD}"/>
              </a:ext>
            </a:extLst>
          </p:cNvPr>
          <p:cNvSpPr>
            <a:spLocks noGrp="1"/>
          </p:cNvSpPr>
          <p:nvPr>
            <p:ph type="ftr" sz="quarter" idx="11"/>
          </p:nvPr>
        </p:nvSpPr>
        <p:spPr/>
        <p:txBody>
          <a:bodyPr/>
          <a:lstStyle/>
          <a:p>
            <a:endParaRPr lang="en-US"/>
          </a:p>
        </p:txBody>
      </p:sp>
      <p:sp>
        <p:nvSpPr>
          <p:cNvPr id="7" name="投影片編號版面配置區 6">
            <a:extLst>
              <a:ext uri="{FF2B5EF4-FFF2-40B4-BE49-F238E27FC236}">
                <a16:creationId xmlns:a16="http://schemas.microsoft.com/office/drawing/2014/main" xmlns="" id="{826989F9-3AFC-4FEE-A828-F426C4F62252}"/>
              </a:ext>
            </a:extLst>
          </p:cNvPr>
          <p:cNvSpPr>
            <a:spLocks noGrp="1"/>
          </p:cNvSpPr>
          <p:nvPr>
            <p:ph type="sldNum" sz="quarter" idx="12"/>
          </p:nvPr>
        </p:nvSpPr>
        <p:spPr/>
        <p:txBody>
          <a:bodyPr/>
          <a:lstStyle/>
          <a:p>
            <a:fld id="{8063A028-35B0-4893-9562-CE93217851D0}" type="slidenum">
              <a:rPr lang="en-US" smtClean="0"/>
              <a:t>‹#›</a:t>
            </a:fld>
            <a:endParaRPr lang="en-US"/>
          </a:p>
        </p:txBody>
      </p:sp>
    </p:spTree>
    <p:extLst>
      <p:ext uri="{BB962C8B-B14F-4D97-AF65-F5344CB8AC3E}">
        <p14:creationId xmlns:p14="http://schemas.microsoft.com/office/powerpoint/2010/main" val="1085800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9829BB67-FA6D-4C22-B237-FBCE3D1E1E9D}"/>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endParaRPr lang="en-US"/>
          </a:p>
        </p:txBody>
      </p:sp>
      <p:sp>
        <p:nvSpPr>
          <p:cNvPr id="3" name="圖片版面配置區 2">
            <a:extLst>
              <a:ext uri="{FF2B5EF4-FFF2-40B4-BE49-F238E27FC236}">
                <a16:creationId xmlns:a16="http://schemas.microsoft.com/office/drawing/2014/main" xmlns="" id="{5C80A1C6-F606-4CFE-8F16-7A0877264E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文字版面配置區 3">
            <a:extLst>
              <a:ext uri="{FF2B5EF4-FFF2-40B4-BE49-F238E27FC236}">
                <a16:creationId xmlns:a16="http://schemas.microsoft.com/office/drawing/2014/main" xmlns="" id="{619126AE-8889-45C2-A5FF-60246882E6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xmlns="" id="{F9E54111-900E-498E-A3FF-176B2BC012D8}"/>
              </a:ext>
            </a:extLst>
          </p:cNvPr>
          <p:cNvSpPr>
            <a:spLocks noGrp="1"/>
          </p:cNvSpPr>
          <p:nvPr>
            <p:ph type="dt" sz="half" idx="10"/>
          </p:nvPr>
        </p:nvSpPr>
        <p:spPr/>
        <p:txBody>
          <a:bodyPr/>
          <a:lstStyle/>
          <a:p>
            <a:fld id="{BC69F192-F661-4991-9654-293489367CBC}" type="datetimeFigureOut">
              <a:rPr lang="en-US" smtClean="0"/>
              <a:t>4/12/2024</a:t>
            </a:fld>
            <a:endParaRPr lang="en-US"/>
          </a:p>
        </p:txBody>
      </p:sp>
      <p:sp>
        <p:nvSpPr>
          <p:cNvPr id="6" name="頁尾版面配置區 5">
            <a:extLst>
              <a:ext uri="{FF2B5EF4-FFF2-40B4-BE49-F238E27FC236}">
                <a16:creationId xmlns:a16="http://schemas.microsoft.com/office/drawing/2014/main" xmlns="" id="{A809F12D-5FB8-4744-A936-C4062E02407B}"/>
              </a:ext>
            </a:extLst>
          </p:cNvPr>
          <p:cNvSpPr>
            <a:spLocks noGrp="1"/>
          </p:cNvSpPr>
          <p:nvPr>
            <p:ph type="ftr" sz="quarter" idx="11"/>
          </p:nvPr>
        </p:nvSpPr>
        <p:spPr/>
        <p:txBody>
          <a:bodyPr/>
          <a:lstStyle/>
          <a:p>
            <a:endParaRPr lang="en-US"/>
          </a:p>
        </p:txBody>
      </p:sp>
      <p:sp>
        <p:nvSpPr>
          <p:cNvPr id="7" name="投影片編號版面配置區 6">
            <a:extLst>
              <a:ext uri="{FF2B5EF4-FFF2-40B4-BE49-F238E27FC236}">
                <a16:creationId xmlns:a16="http://schemas.microsoft.com/office/drawing/2014/main" xmlns="" id="{1B7BF5C9-8F48-4162-84B1-C930CFBBBA37}"/>
              </a:ext>
            </a:extLst>
          </p:cNvPr>
          <p:cNvSpPr>
            <a:spLocks noGrp="1"/>
          </p:cNvSpPr>
          <p:nvPr>
            <p:ph type="sldNum" sz="quarter" idx="12"/>
          </p:nvPr>
        </p:nvSpPr>
        <p:spPr/>
        <p:txBody>
          <a:bodyPr/>
          <a:lstStyle/>
          <a:p>
            <a:fld id="{8063A028-35B0-4893-9562-CE93217851D0}" type="slidenum">
              <a:rPr lang="en-US" smtClean="0"/>
              <a:t>‹#›</a:t>
            </a:fld>
            <a:endParaRPr lang="en-US"/>
          </a:p>
        </p:txBody>
      </p:sp>
    </p:spTree>
    <p:extLst>
      <p:ext uri="{BB962C8B-B14F-4D97-AF65-F5344CB8AC3E}">
        <p14:creationId xmlns:p14="http://schemas.microsoft.com/office/powerpoint/2010/main" val="21553616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xmlns="" id="{3988BED6-3382-49AC-AB48-FA9A7C3B8D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endParaRPr lang="en-US"/>
          </a:p>
        </p:txBody>
      </p:sp>
      <p:sp>
        <p:nvSpPr>
          <p:cNvPr id="3" name="文字版面配置區 2">
            <a:extLst>
              <a:ext uri="{FF2B5EF4-FFF2-40B4-BE49-F238E27FC236}">
                <a16:creationId xmlns:a16="http://schemas.microsoft.com/office/drawing/2014/main" xmlns="" id="{FFB4B08F-4CA0-4574-950C-CE0AE578CF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a:extLst>
              <a:ext uri="{FF2B5EF4-FFF2-40B4-BE49-F238E27FC236}">
                <a16:creationId xmlns:a16="http://schemas.microsoft.com/office/drawing/2014/main" xmlns="" id="{3AE6FC0D-CF50-40AC-8A1B-16C8DEC9EC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69F192-F661-4991-9654-293489367CBC}" type="datetimeFigureOut">
              <a:rPr lang="en-US" smtClean="0"/>
              <a:t>4/12/2024</a:t>
            </a:fld>
            <a:endParaRPr lang="en-US"/>
          </a:p>
        </p:txBody>
      </p:sp>
      <p:sp>
        <p:nvSpPr>
          <p:cNvPr id="5" name="頁尾版面配置區 4">
            <a:extLst>
              <a:ext uri="{FF2B5EF4-FFF2-40B4-BE49-F238E27FC236}">
                <a16:creationId xmlns:a16="http://schemas.microsoft.com/office/drawing/2014/main" xmlns="" id="{A1881750-4EBE-4C88-907B-517F761482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投影片編號版面配置區 5">
            <a:extLst>
              <a:ext uri="{FF2B5EF4-FFF2-40B4-BE49-F238E27FC236}">
                <a16:creationId xmlns:a16="http://schemas.microsoft.com/office/drawing/2014/main" xmlns="" id="{4EA4F657-B9A9-475A-8173-19048C13BA0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63A028-35B0-4893-9562-CE93217851D0}" type="slidenum">
              <a:rPr lang="en-US" smtClean="0"/>
              <a:t>‹#›</a:t>
            </a:fld>
            <a:endParaRPr lang="en-US"/>
          </a:p>
        </p:txBody>
      </p:sp>
    </p:spTree>
    <p:extLst>
      <p:ext uri="{BB962C8B-B14F-4D97-AF65-F5344CB8AC3E}">
        <p14:creationId xmlns:p14="http://schemas.microsoft.com/office/powerpoint/2010/main" val="27497442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tiff"/><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microsoft.com/office/2007/relationships/hdphoto" Target="../media/hdphoto1.wdp"/><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chart" Target="../charts/chart3.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chart" Target="../charts/chart7.xml"/><Relationship Id="rId5" Type="http://schemas.openxmlformats.org/officeDocument/2006/relationships/chart" Target="../charts/chart6.xml"/><Relationship Id="rId4" Type="http://schemas.openxmlformats.org/officeDocument/2006/relationships/chart" Target="../charts/char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9">
            <a:extLst>
              <a:ext uri="{FF2B5EF4-FFF2-40B4-BE49-F238E27FC236}">
                <a16:creationId xmlns:a16="http://schemas.microsoft.com/office/drawing/2014/main" xmlns="" id="{A2D49B5C-542B-224A-AC5F-0A90F73F0CE3}"/>
              </a:ext>
            </a:extLst>
          </p:cNvPr>
          <p:cNvSpPr/>
          <p:nvPr/>
        </p:nvSpPr>
        <p:spPr>
          <a:xfrm>
            <a:off x="1524" y="0"/>
            <a:ext cx="12188951" cy="4619244"/>
          </a:xfrm>
          <a:prstGeom prst="rect">
            <a:avLst/>
          </a:prstGeom>
          <a:blipFill>
            <a:blip r:embed="rId3" cstate="print"/>
            <a:stretch>
              <a:fillRect/>
            </a:stretch>
          </a:blipFill>
        </p:spPr>
        <p:txBody>
          <a:bodyPr wrap="square" lIns="0" tIns="0" rIns="0" bIns="0" rtlCol="0"/>
          <a:lstStyle/>
          <a:p>
            <a:endParaRPr/>
          </a:p>
        </p:txBody>
      </p:sp>
      <p:sp>
        <p:nvSpPr>
          <p:cNvPr id="2" name="文字方塊 1">
            <a:extLst>
              <a:ext uri="{FF2B5EF4-FFF2-40B4-BE49-F238E27FC236}">
                <a16:creationId xmlns:a16="http://schemas.microsoft.com/office/drawing/2014/main" xmlns="" id="{761C3674-70C0-ED45-97CE-C3F0A0478BE8}"/>
              </a:ext>
            </a:extLst>
          </p:cNvPr>
          <p:cNvSpPr txBox="1"/>
          <p:nvPr/>
        </p:nvSpPr>
        <p:spPr>
          <a:xfrm>
            <a:off x="197384" y="2948445"/>
            <a:ext cx="7018566" cy="923330"/>
          </a:xfrm>
          <a:prstGeom prst="rect">
            <a:avLst/>
          </a:prstGeom>
          <a:noFill/>
          <a:ln>
            <a:noFill/>
          </a:ln>
        </p:spPr>
        <p:txBody>
          <a:bodyPr wrap="square" rtlCol="0">
            <a:spAutoFit/>
          </a:bodyPr>
          <a:lstStyle/>
          <a:p>
            <a:r>
              <a:rPr kumimoji="1" lang="zh-TW" altLang="en-US" sz="5400" b="1" dirty="0">
                <a:solidFill>
                  <a:schemeClr val="bg1"/>
                </a:solidFill>
                <a:latin typeface="微軟正黑體" panose="020B0604030504040204" pitchFamily="34" charset="-120"/>
                <a:ea typeface="微軟正黑體" panose="020B0604030504040204" pitchFamily="34" charset="-120"/>
              </a:rPr>
              <a:t>融程電訊</a:t>
            </a:r>
          </a:p>
        </p:txBody>
      </p:sp>
      <p:sp>
        <p:nvSpPr>
          <p:cNvPr id="6" name="文字方塊 5">
            <a:extLst>
              <a:ext uri="{FF2B5EF4-FFF2-40B4-BE49-F238E27FC236}">
                <a16:creationId xmlns:a16="http://schemas.microsoft.com/office/drawing/2014/main" xmlns="" id="{7AD29EEA-A51B-6747-BD2C-4ED376A208BE}"/>
              </a:ext>
            </a:extLst>
          </p:cNvPr>
          <p:cNvSpPr txBox="1"/>
          <p:nvPr/>
        </p:nvSpPr>
        <p:spPr>
          <a:xfrm>
            <a:off x="197384" y="5423253"/>
            <a:ext cx="5128163" cy="584775"/>
          </a:xfrm>
          <a:prstGeom prst="rect">
            <a:avLst/>
          </a:prstGeom>
          <a:noFill/>
          <a:ln>
            <a:noFill/>
          </a:ln>
        </p:spPr>
        <p:txBody>
          <a:bodyPr wrap="square" rtlCol="0">
            <a:spAutoFit/>
          </a:bodyPr>
          <a:lstStyle/>
          <a:p>
            <a:r>
              <a:rPr kumimoji="1" lang="en-US" altLang="zh-TW" sz="3200" b="1" dirty="0">
                <a:latin typeface="Calibri" panose="020F0502020204030204" pitchFamily="34" charset="0"/>
                <a:ea typeface="微軟正黑體" panose="020B0604030504040204" pitchFamily="34" charset="-120"/>
                <a:cs typeface="Calibri" panose="020F0502020204030204" pitchFamily="34" charset="0"/>
              </a:rPr>
              <a:t>2023</a:t>
            </a:r>
            <a:r>
              <a:rPr kumimoji="1" lang="zh-CN" altLang="en-US" sz="3200" b="1" dirty="0">
                <a:latin typeface="Calibri" panose="020F0502020204030204" pitchFamily="34" charset="0"/>
                <a:ea typeface="微軟正黑體" panose="020B0604030504040204" pitchFamily="34" charset="-120"/>
                <a:cs typeface="Calibri" panose="020F0502020204030204" pitchFamily="34" charset="0"/>
              </a:rPr>
              <a:t>年第</a:t>
            </a:r>
            <a:r>
              <a:rPr kumimoji="1" lang="zh-TW" altLang="en-US" sz="3200" b="1" dirty="0">
                <a:latin typeface="Calibri" panose="020F0502020204030204" pitchFamily="34" charset="0"/>
                <a:ea typeface="微軟正黑體" panose="020B0604030504040204" pitchFamily="34" charset="-120"/>
                <a:cs typeface="Calibri" panose="020F0502020204030204" pitchFamily="34" charset="0"/>
              </a:rPr>
              <a:t>四</a:t>
            </a:r>
            <a:r>
              <a:rPr kumimoji="1" lang="zh-CN" altLang="en-US" sz="3200" b="1" dirty="0">
                <a:latin typeface="Calibri" panose="020F0502020204030204" pitchFamily="34" charset="0"/>
                <a:ea typeface="微軟正黑體" panose="020B0604030504040204" pitchFamily="34" charset="-120"/>
                <a:cs typeface="Calibri" panose="020F0502020204030204" pitchFamily="34" charset="0"/>
              </a:rPr>
              <a:t>季</a:t>
            </a:r>
            <a:r>
              <a:rPr kumimoji="1" lang="en-US" altLang="zh-TW" sz="3200" b="1" dirty="0">
                <a:latin typeface="微軟正黑體" panose="020B0604030504040204" pitchFamily="34" charset="-120"/>
                <a:ea typeface="微軟正黑體" panose="020B0604030504040204" pitchFamily="34" charset="-120"/>
              </a:rPr>
              <a:t> </a:t>
            </a:r>
            <a:r>
              <a:rPr kumimoji="1" lang="zh-TW" altLang="en-US" sz="3200" b="1" dirty="0">
                <a:latin typeface="微軟正黑體" panose="020B0604030504040204" pitchFamily="34" charset="-120"/>
                <a:ea typeface="微軟正黑體" panose="020B0604030504040204" pitchFamily="34" charset="-120"/>
              </a:rPr>
              <a:t>投資人簡報</a:t>
            </a:r>
          </a:p>
        </p:txBody>
      </p:sp>
      <p:sp>
        <p:nvSpPr>
          <p:cNvPr id="10" name="文字方塊 9">
            <a:extLst>
              <a:ext uri="{FF2B5EF4-FFF2-40B4-BE49-F238E27FC236}">
                <a16:creationId xmlns:a16="http://schemas.microsoft.com/office/drawing/2014/main" xmlns="" id="{933C9177-E451-1449-A056-30A53042C43E}"/>
              </a:ext>
            </a:extLst>
          </p:cNvPr>
          <p:cNvSpPr txBox="1"/>
          <p:nvPr/>
        </p:nvSpPr>
        <p:spPr>
          <a:xfrm>
            <a:off x="211032" y="6170955"/>
            <a:ext cx="11980968" cy="400110"/>
          </a:xfrm>
          <a:prstGeom prst="rect">
            <a:avLst/>
          </a:prstGeom>
          <a:noFill/>
          <a:ln>
            <a:noFill/>
          </a:ln>
        </p:spPr>
        <p:txBody>
          <a:bodyPr wrap="square" rtlCol="0">
            <a:spAutoFit/>
          </a:bodyPr>
          <a:lstStyle/>
          <a:p>
            <a:r>
              <a:rPr kumimoji="1" lang="en-US" altLang="zh-TW" sz="2000" dirty="0">
                <a:latin typeface="微軟正黑體" panose="020B0604030504040204" pitchFamily="34" charset="-120"/>
                <a:ea typeface="微軟正黑體" panose="020B0604030504040204" pitchFamily="34" charset="-120"/>
              </a:rPr>
              <a:t>2024</a:t>
            </a:r>
            <a:r>
              <a:rPr kumimoji="1" lang="zh-TW" altLang="en-US" sz="2000" dirty="0">
                <a:latin typeface="微軟正黑體" panose="020B0604030504040204" pitchFamily="34" charset="-120"/>
                <a:ea typeface="微軟正黑體" panose="020B0604030504040204" pitchFamily="34" charset="-120"/>
              </a:rPr>
              <a:t>年</a:t>
            </a:r>
            <a:r>
              <a:rPr kumimoji="1" lang="en-US" altLang="zh-TW" sz="2000" dirty="0">
                <a:latin typeface="微軟正黑體" panose="020B0604030504040204" pitchFamily="34" charset="-120"/>
                <a:ea typeface="微軟正黑體" panose="020B0604030504040204" pitchFamily="34" charset="-120"/>
              </a:rPr>
              <a:t>4</a:t>
            </a:r>
            <a:r>
              <a:rPr kumimoji="1" lang="zh-TW" altLang="en-US" sz="2000" dirty="0">
                <a:latin typeface="微軟正黑體" panose="020B0604030504040204" pitchFamily="34" charset="-120"/>
                <a:ea typeface="微軟正黑體" panose="020B0604030504040204" pitchFamily="34" charset="-120"/>
              </a:rPr>
              <a:t>月</a:t>
            </a:r>
          </a:p>
        </p:txBody>
      </p:sp>
      <p:sp>
        <p:nvSpPr>
          <p:cNvPr id="8" name="文字方塊 7">
            <a:extLst>
              <a:ext uri="{FF2B5EF4-FFF2-40B4-BE49-F238E27FC236}">
                <a16:creationId xmlns:a16="http://schemas.microsoft.com/office/drawing/2014/main" xmlns="" id="{E1DA3F4E-825F-D344-AB02-25F1A27D7B79}"/>
              </a:ext>
            </a:extLst>
          </p:cNvPr>
          <p:cNvSpPr txBox="1"/>
          <p:nvPr/>
        </p:nvSpPr>
        <p:spPr>
          <a:xfrm>
            <a:off x="211032" y="4717137"/>
            <a:ext cx="5128163" cy="584775"/>
          </a:xfrm>
          <a:prstGeom prst="rect">
            <a:avLst/>
          </a:prstGeom>
          <a:noFill/>
          <a:ln>
            <a:noFill/>
          </a:ln>
        </p:spPr>
        <p:txBody>
          <a:bodyPr wrap="square" rtlCol="0">
            <a:spAutoFit/>
          </a:bodyPr>
          <a:lstStyle/>
          <a:p>
            <a:r>
              <a:rPr kumimoji="1" lang="en-US" altLang="zh-TW" sz="3200" b="1" dirty="0"/>
              <a:t>3416 TT</a:t>
            </a:r>
            <a:endParaRPr kumimoji="1" lang="zh-TW" altLang="en-US" sz="3200" b="1" dirty="0"/>
          </a:p>
        </p:txBody>
      </p:sp>
      <p:sp>
        <p:nvSpPr>
          <p:cNvPr id="12" name="文字方塊 7">
            <a:extLst>
              <a:ext uri="{FF2B5EF4-FFF2-40B4-BE49-F238E27FC236}">
                <a16:creationId xmlns:a16="http://schemas.microsoft.com/office/drawing/2014/main" xmlns="" id="{C9518F11-1EF5-8646-9702-D901E83D8503}"/>
              </a:ext>
            </a:extLst>
          </p:cNvPr>
          <p:cNvSpPr txBox="1"/>
          <p:nvPr/>
        </p:nvSpPr>
        <p:spPr>
          <a:xfrm>
            <a:off x="211032" y="3967738"/>
            <a:ext cx="5560377" cy="584775"/>
          </a:xfrm>
          <a:prstGeom prst="rect">
            <a:avLst/>
          </a:prstGeom>
          <a:noFill/>
          <a:ln>
            <a:noFill/>
          </a:ln>
        </p:spPr>
        <p:txBody>
          <a:bodyPr wrap="square" rtlCol="0">
            <a:spAutoFit/>
          </a:bodyPr>
          <a:lstStyle/>
          <a:p>
            <a:r>
              <a:rPr kumimoji="1" lang="zh-CN" altLang="en-US" sz="3200" b="1" dirty="0">
                <a:solidFill>
                  <a:schemeClr val="bg1"/>
                </a:solidFill>
                <a:latin typeface="Microsoft JhengHei" panose="020B0604030504040204" pitchFamily="34" charset="-120"/>
                <a:ea typeface="Microsoft JhengHei" panose="020B0604030504040204" pitchFamily="34" charset="-120"/>
                <a:cs typeface="Calibri" panose="020F0502020204030204" pitchFamily="34" charset="0"/>
              </a:rPr>
              <a:t>企業行動化推手</a:t>
            </a:r>
            <a:endParaRPr kumimoji="1" lang="zh-TW" altLang="en-US" sz="3200" b="1" dirty="0">
              <a:solidFill>
                <a:schemeClr val="bg1"/>
              </a:solidFill>
              <a:latin typeface="Microsoft JhengHei" panose="020B0604030504040204" pitchFamily="34" charset="-120"/>
              <a:ea typeface="Microsoft JhengHei" panose="020B0604030504040204" pitchFamily="34" charset="-120"/>
              <a:cs typeface="Calibri" panose="020F0502020204030204" pitchFamily="34" charset="0"/>
            </a:endParaRPr>
          </a:p>
        </p:txBody>
      </p:sp>
      <p:sp>
        <p:nvSpPr>
          <p:cNvPr id="14" name="object 3">
            <a:extLst>
              <a:ext uri="{FF2B5EF4-FFF2-40B4-BE49-F238E27FC236}">
                <a16:creationId xmlns:a16="http://schemas.microsoft.com/office/drawing/2014/main" xmlns="" id="{F549D712-06D1-EB42-B0BE-C34C7C02104B}"/>
              </a:ext>
            </a:extLst>
          </p:cNvPr>
          <p:cNvSpPr/>
          <p:nvPr/>
        </p:nvSpPr>
        <p:spPr>
          <a:xfrm>
            <a:off x="9253624" y="5750633"/>
            <a:ext cx="2616915" cy="812066"/>
          </a:xfrm>
          <a:prstGeom prst="rect">
            <a:avLst/>
          </a:prstGeom>
          <a:blipFill>
            <a:blip r:embed="rId4" cstate="print"/>
            <a:stretch>
              <a:fillRect/>
            </a:stretch>
          </a:blipFill>
        </p:spPr>
        <p:txBody>
          <a:bodyPr wrap="square" lIns="0" tIns="0" rIns="0" bIns="0" rtlCol="0"/>
          <a:lstStyle/>
          <a:p>
            <a:endParaRPr/>
          </a:p>
        </p:txBody>
      </p:sp>
      <p:grpSp>
        <p:nvGrpSpPr>
          <p:cNvPr id="15" name="object 4">
            <a:extLst>
              <a:ext uri="{FF2B5EF4-FFF2-40B4-BE49-F238E27FC236}">
                <a16:creationId xmlns:a16="http://schemas.microsoft.com/office/drawing/2014/main" xmlns="" id="{D783B1F4-D2BB-D44D-94C3-1DFCF2C76241}"/>
              </a:ext>
            </a:extLst>
          </p:cNvPr>
          <p:cNvGrpSpPr/>
          <p:nvPr/>
        </p:nvGrpSpPr>
        <p:grpSpPr>
          <a:xfrm>
            <a:off x="0" y="6672071"/>
            <a:ext cx="6803390" cy="186055"/>
            <a:chOff x="0" y="6672071"/>
            <a:chExt cx="6803390" cy="186055"/>
          </a:xfrm>
        </p:grpSpPr>
        <p:sp>
          <p:nvSpPr>
            <p:cNvPr id="16" name="object 5">
              <a:extLst>
                <a:ext uri="{FF2B5EF4-FFF2-40B4-BE49-F238E27FC236}">
                  <a16:creationId xmlns:a16="http://schemas.microsoft.com/office/drawing/2014/main" xmlns="" id="{DE57E983-22DA-E349-BD01-568645957F7D}"/>
                </a:ext>
              </a:extLst>
            </p:cNvPr>
            <p:cNvSpPr/>
            <p:nvPr/>
          </p:nvSpPr>
          <p:spPr>
            <a:xfrm>
              <a:off x="0" y="6672071"/>
              <a:ext cx="1687195" cy="186055"/>
            </a:xfrm>
            <a:custGeom>
              <a:avLst/>
              <a:gdLst/>
              <a:ahLst/>
              <a:cxnLst/>
              <a:rect l="l" t="t" r="r" b="b"/>
              <a:pathLst>
                <a:path w="1687195" h="186054">
                  <a:moveTo>
                    <a:pt x="0" y="185927"/>
                  </a:moveTo>
                  <a:lnTo>
                    <a:pt x="1687068" y="185927"/>
                  </a:lnTo>
                  <a:lnTo>
                    <a:pt x="1687068" y="0"/>
                  </a:lnTo>
                  <a:lnTo>
                    <a:pt x="0" y="0"/>
                  </a:lnTo>
                  <a:lnTo>
                    <a:pt x="0" y="185927"/>
                  </a:lnTo>
                  <a:close/>
                </a:path>
              </a:pathLst>
            </a:custGeom>
            <a:solidFill>
              <a:srgbClr val="B82420"/>
            </a:solidFill>
          </p:spPr>
          <p:txBody>
            <a:bodyPr wrap="square" lIns="0" tIns="0" rIns="0" bIns="0" rtlCol="0"/>
            <a:lstStyle/>
            <a:p>
              <a:endParaRPr/>
            </a:p>
          </p:txBody>
        </p:sp>
        <p:sp>
          <p:nvSpPr>
            <p:cNvPr id="17" name="object 6">
              <a:extLst>
                <a:ext uri="{FF2B5EF4-FFF2-40B4-BE49-F238E27FC236}">
                  <a16:creationId xmlns:a16="http://schemas.microsoft.com/office/drawing/2014/main" xmlns="" id="{5D08CA9D-D0A0-A545-A397-5F34219D6BED}"/>
                </a:ext>
              </a:extLst>
            </p:cNvPr>
            <p:cNvSpPr/>
            <p:nvPr/>
          </p:nvSpPr>
          <p:spPr>
            <a:xfrm>
              <a:off x="1687067" y="6672071"/>
              <a:ext cx="1691639" cy="186055"/>
            </a:xfrm>
            <a:custGeom>
              <a:avLst/>
              <a:gdLst/>
              <a:ahLst/>
              <a:cxnLst/>
              <a:rect l="l" t="t" r="r" b="b"/>
              <a:pathLst>
                <a:path w="1691639" h="186054">
                  <a:moveTo>
                    <a:pt x="0" y="185927"/>
                  </a:moveTo>
                  <a:lnTo>
                    <a:pt x="1691640" y="185927"/>
                  </a:lnTo>
                  <a:lnTo>
                    <a:pt x="1691640" y="0"/>
                  </a:lnTo>
                  <a:lnTo>
                    <a:pt x="0" y="0"/>
                  </a:lnTo>
                  <a:lnTo>
                    <a:pt x="0" y="185927"/>
                  </a:lnTo>
                  <a:close/>
                </a:path>
              </a:pathLst>
            </a:custGeom>
            <a:solidFill>
              <a:srgbClr val="0052A2"/>
            </a:solidFill>
          </p:spPr>
          <p:txBody>
            <a:bodyPr wrap="square" lIns="0" tIns="0" rIns="0" bIns="0" rtlCol="0"/>
            <a:lstStyle/>
            <a:p>
              <a:endParaRPr/>
            </a:p>
          </p:txBody>
        </p:sp>
        <p:sp>
          <p:nvSpPr>
            <p:cNvPr id="18" name="object 7">
              <a:extLst>
                <a:ext uri="{FF2B5EF4-FFF2-40B4-BE49-F238E27FC236}">
                  <a16:creationId xmlns:a16="http://schemas.microsoft.com/office/drawing/2014/main" xmlns="" id="{F53A56AC-4CEA-244C-ACA5-313A834A2EC0}"/>
                </a:ext>
              </a:extLst>
            </p:cNvPr>
            <p:cNvSpPr/>
            <p:nvPr/>
          </p:nvSpPr>
          <p:spPr>
            <a:xfrm>
              <a:off x="3378708" y="6672071"/>
              <a:ext cx="1714500" cy="186055"/>
            </a:xfrm>
            <a:custGeom>
              <a:avLst/>
              <a:gdLst/>
              <a:ahLst/>
              <a:cxnLst/>
              <a:rect l="l" t="t" r="r" b="b"/>
              <a:pathLst>
                <a:path w="1714500" h="186054">
                  <a:moveTo>
                    <a:pt x="0" y="185927"/>
                  </a:moveTo>
                  <a:lnTo>
                    <a:pt x="1714500" y="185927"/>
                  </a:lnTo>
                  <a:lnTo>
                    <a:pt x="1714500" y="0"/>
                  </a:lnTo>
                  <a:lnTo>
                    <a:pt x="0" y="0"/>
                  </a:lnTo>
                  <a:lnTo>
                    <a:pt x="0" y="185927"/>
                  </a:lnTo>
                  <a:close/>
                </a:path>
              </a:pathLst>
            </a:custGeom>
            <a:solidFill>
              <a:srgbClr val="F0B618"/>
            </a:solidFill>
          </p:spPr>
          <p:txBody>
            <a:bodyPr wrap="square" lIns="0" tIns="0" rIns="0" bIns="0" rtlCol="0"/>
            <a:lstStyle/>
            <a:p>
              <a:endParaRPr/>
            </a:p>
          </p:txBody>
        </p:sp>
        <p:sp>
          <p:nvSpPr>
            <p:cNvPr id="19" name="object 8">
              <a:extLst>
                <a:ext uri="{FF2B5EF4-FFF2-40B4-BE49-F238E27FC236}">
                  <a16:creationId xmlns:a16="http://schemas.microsoft.com/office/drawing/2014/main" xmlns="" id="{ADD52170-6F6A-4746-885F-E3CA6C90758B}"/>
                </a:ext>
              </a:extLst>
            </p:cNvPr>
            <p:cNvSpPr/>
            <p:nvPr/>
          </p:nvSpPr>
          <p:spPr>
            <a:xfrm>
              <a:off x="5088635" y="6672071"/>
              <a:ext cx="1714500" cy="186055"/>
            </a:xfrm>
            <a:custGeom>
              <a:avLst/>
              <a:gdLst/>
              <a:ahLst/>
              <a:cxnLst/>
              <a:rect l="l" t="t" r="r" b="b"/>
              <a:pathLst>
                <a:path w="1714500" h="186054">
                  <a:moveTo>
                    <a:pt x="1714500" y="0"/>
                  </a:moveTo>
                  <a:lnTo>
                    <a:pt x="0" y="0"/>
                  </a:lnTo>
                  <a:lnTo>
                    <a:pt x="0" y="185927"/>
                  </a:lnTo>
                  <a:lnTo>
                    <a:pt x="1714500" y="185927"/>
                  </a:lnTo>
                  <a:lnTo>
                    <a:pt x="1714500" y="0"/>
                  </a:lnTo>
                  <a:close/>
                </a:path>
              </a:pathLst>
            </a:custGeom>
            <a:solidFill>
              <a:srgbClr val="369F50"/>
            </a:solidFill>
          </p:spPr>
          <p:txBody>
            <a:bodyPr wrap="square" lIns="0" tIns="0" rIns="0" bIns="0" rtlCol="0"/>
            <a:lstStyle/>
            <a:p>
              <a:endParaRPr/>
            </a:p>
          </p:txBody>
        </p:sp>
      </p:grpSp>
    </p:spTree>
    <p:extLst>
      <p:ext uri="{BB962C8B-B14F-4D97-AF65-F5344CB8AC3E}">
        <p14:creationId xmlns:p14="http://schemas.microsoft.com/office/powerpoint/2010/main" val="14850439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直線接點 11">
            <a:extLst>
              <a:ext uri="{FF2B5EF4-FFF2-40B4-BE49-F238E27FC236}">
                <a16:creationId xmlns:a16="http://schemas.microsoft.com/office/drawing/2014/main" xmlns="" id="{AAD1ED28-505B-8A40-AB8A-1D96F3E7BBB1}"/>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3" name="標題 1">
            <a:extLst>
              <a:ext uri="{FF2B5EF4-FFF2-40B4-BE49-F238E27FC236}">
                <a16:creationId xmlns:a16="http://schemas.microsoft.com/office/drawing/2014/main" xmlns="" id="{F06E9FBF-2002-B347-951A-77FF9505E1BB}"/>
              </a:ext>
            </a:extLst>
          </p:cNvPr>
          <p:cNvSpPr txBox="1">
            <a:spLocks/>
          </p:cNvSpPr>
          <p:nvPr/>
        </p:nvSpPr>
        <p:spPr>
          <a:xfrm>
            <a:off x="273644" y="386174"/>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zh-TW" altLang="en-US" sz="3200" b="1" dirty="0">
                <a:latin typeface="Microsoft JhengHei" panose="020B0604030504040204" pitchFamily="34" charset="-120"/>
                <a:ea typeface="Microsoft JhengHei" panose="020B0604030504040204" pitchFamily="34" charset="-120"/>
                <a:cs typeface="Calibri" panose="020F0502020204030204" pitchFamily="34" charset="0"/>
              </a:rPr>
              <a:t>歷年</a:t>
            </a:r>
            <a:r>
              <a:rPr kumimoji="1" lang="zh-CN" altLang="en-US" sz="3200" b="1" dirty="0">
                <a:latin typeface="Microsoft JhengHei" panose="020B0604030504040204" pitchFamily="34" charset="-120"/>
                <a:ea typeface="Microsoft JhengHei" panose="020B0604030504040204" pitchFamily="34" charset="-120"/>
                <a:cs typeface="Calibri" panose="020F0502020204030204" pitchFamily="34" charset="0"/>
              </a:rPr>
              <a:t>股利</a:t>
            </a:r>
            <a:r>
              <a:rPr kumimoji="1" lang="zh-TW" altLang="en-US" sz="3200" b="1" dirty="0">
                <a:latin typeface="Microsoft JhengHei" panose="020B0604030504040204" pitchFamily="34" charset="-120"/>
                <a:ea typeface="Microsoft JhengHei" panose="020B0604030504040204" pitchFamily="34" charset="-120"/>
                <a:cs typeface="Calibri" panose="020F0502020204030204" pitchFamily="34" charset="0"/>
              </a:rPr>
              <a:t>政策</a:t>
            </a:r>
          </a:p>
        </p:txBody>
      </p:sp>
      <p:sp>
        <p:nvSpPr>
          <p:cNvPr id="2" name="Slide Number Placeholder 3">
            <a:extLst>
              <a:ext uri="{FF2B5EF4-FFF2-40B4-BE49-F238E27FC236}">
                <a16:creationId xmlns:a16="http://schemas.microsoft.com/office/drawing/2014/main" xmlns="" id="{1344E5B6-20C8-4F51-8E77-8F3DD2AD63C6}"/>
              </a:ext>
            </a:extLst>
          </p:cNvPr>
          <p:cNvSpPr txBox="1">
            <a:spLocks/>
          </p:cNvSpPr>
          <p:nvPr/>
        </p:nvSpPr>
        <p:spPr bwMode="auto">
          <a:xfrm>
            <a:off x="9348444" y="6484315"/>
            <a:ext cx="2844800" cy="3651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rgbClr val="898989"/>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10</a:t>
            </a:fld>
            <a:endParaRPr lang="en-US" altLang="zh-TW" sz="1000" dirty="0">
              <a:solidFill>
                <a:srgbClr val="898989"/>
              </a:solidFill>
              <a:latin typeface="Helvetica" panose="020B0604020202020204" pitchFamily="34" charset="0"/>
              <a:ea typeface="Helvetica" panose="020B0604020202020204" pitchFamily="34" charset="0"/>
              <a:cs typeface="Helvetica" panose="020B0604020202020204" pitchFamily="34" charset="0"/>
            </a:endParaRPr>
          </a:p>
        </p:txBody>
      </p:sp>
      <p:graphicFrame>
        <p:nvGraphicFramePr>
          <p:cNvPr id="5" name="圖表 4">
            <a:extLst>
              <a:ext uri="{FF2B5EF4-FFF2-40B4-BE49-F238E27FC236}">
                <a16:creationId xmlns:a16="http://schemas.microsoft.com/office/drawing/2014/main" xmlns="" id="{2EF9A872-537F-8459-938B-E9D7AB4ACB8F}"/>
              </a:ext>
            </a:extLst>
          </p:cNvPr>
          <p:cNvGraphicFramePr>
            <a:graphicFrameLocks/>
          </p:cNvGraphicFramePr>
          <p:nvPr>
            <p:extLst>
              <p:ext uri="{D42A27DB-BD31-4B8C-83A1-F6EECF244321}">
                <p14:modId xmlns:p14="http://schemas.microsoft.com/office/powerpoint/2010/main" val="2262166606"/>
              </p:ext>
            </p:extLst>
          </p:nvPr>
        </p:nvGraphicFramePr>
        <p:xfrm>
          <a:off x="1183342" y="845508"/>
          <a:ext cx="10408024" cy="563880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022674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線接點 10">
            <a:extLst>
              <a:ext uri="{FF2B5EF4-FFF2-40B4-BE49-F238E27FC236}">
                <a16:creationId xmlns:a16="http://schemas.microsoft.com/office/drawing/2014/main" xmlns="" id="{F796EDC4-69CD-3243-BD5B-1A1802DA3183}"/>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2" name="標題 1">
            <a:extLst>
              <a:ext uri="{FF2B5EF4-FFF2-40B4-BE49-F238E27FC236}">
                <a16:creationId xmlns:a16="http://schemas.microsoft.com/office/drawing/2014/main" xmlns="" id="{8CCFBB56-83C7-9C4F-92CA-D66CA2636726}"/>
              </a:ext>
            </a:extLst>
          </p:cNvPr>
          <p:cNvSpPr txBox="1">
            <a:spLocks/>
          </p:cNvSpPr>
          <p:nvPr/>
        </p:nvSpPr>
        <p:spPr>
          <a:xfrm>
            <a:off x="273645" y="336659"/>
            <a:ext cx="12192000" cy="13126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600"/>
              </a:spcBef>
              <a:spcAft>
                <a:spcPts val="1200"/>
              </a:spcAft>
            </a:pPr>
            <a:r>
              <a:rPr kumimoji="1" lang="zh-CN" altLang="en-US" sz="3200" b="1" dirty="0">
                <a:latin typeface="Calibri" panose="020F0502020204030204" pitchFamily="34" charset="0"/>
                <a:ea typeface="微軟正黑體" panose="020B0604030504040204" pitchFamily="34" charset="-120"/>
                <a:cs typeface="Calibri" panose="020F0502020204030204" pitchFamily="34" charset="0"/>
              </a:rPr>
              <a:t>營運展望</a:t>
            </a:r>
            <a:endParaRPr kumimoji="1" lang="en-US" altLang="zh-TW" sz="2400" b="1" dirty="0">
              <a:latin typeface="Calibri" panose="020F0502020204030204" pitchFamily="34" charset="0"/>
              <a:ea typeface="微軟正黑體" panose="020B0604030504040204" pitchFamily="34" charset="-120"/>
              <a:cs typeface="Calibri" panose="020F0502020204030204" pitchFamily="34" charset="0"/>
            </a:endParaRPr>
          </a:p>
          <a:p>
            <a:pPr>
              <a:spcBef>
                <a:spcPts val="600"/>
              </a:spcBef>
              <a:spcAft>
                <a:spcPts val="1200"/>
              </a:spcAft>
            </a:pPr>
            <a:r>
              <a:rPr kumimoji="1" lang="zh-TW" altLang="en-US" sz="2400" b="1" dirty="0">
                <a:solidFill>
                  <a:srgbClr val="921F1B"/>
                </a:solidFill>
                <a:latin typeface="Calibri" panose="020F0502020204030204" pitchFamily="34" charset="0"/>
                <a:ea typeface="微軟正黑體" panose="020B0604030504040204" pitchFamily="34" charset="-120"/>
                <a:cs typeface="Calibri" panose="020F0502020204030204" pitchFamily="34" charset="0"/>
              </a:rPr>
              <a:t>汽車</a:t>
            </a:r>
            <a:r>
              <a:rPr kumimoji="1" lang="zh-CN" altLang="en-US" sz="2400" b="1" dirty="0">
                <a:solidFill>
                  <a:srgbClr val="921F1B"/>
                </a:solidFill>
                <a:latin typeface="Calibri" panose="020F0502020204030204" pitchFamily="34" charset="0"/>
                <a:ea typeface="微軟正黑體" panose="020B0604030504040204" pitchFamily="34" charset="-120"/>
                <a:cs typeface="Calibri" panose="020F0502020204030204" pitchFamily="34" charset="0"/>
              </a:rPr>
              <a:t>產業</a:t>
            </a:r>
            <a:r>
              <a:rPr kumimoji="1" lang="en-US" altLang="zh-CN" sz="2400" b="1" dirty="0">
                <a:solidFill>
                  <a:srgbClr val="921F1B"/>
                </a:solidFill>
                <a:latin typeface="Calibri" panose="020F0502020204030204" pitchFamily="34" charset="0"/>
                <a:ea typeface="微軟正黑體" panose="020B0604030504040204" pitchFamily="34" charset="-120"/>
                <a:cs typeface="Calibri" panose="020F0502020204030204" pitchFamily="34" charset="0"/>
              </a:rPr>
              <a:t>,</a:t>
            </a:r>
            <a:r>
              <a:rPr kumimoji="1" lang="zh-TW" altLang="en-US" sz="2400" b="1" dirty="0">
                <a:solidFill>
                  <a:srgbClr val="921F1B"/>
                </a:solidFill>
                <a:latin typeface="Calibri" panose="020F0502020204030204" pitchFamily="34" charset="0"/>
                <a:ea typeface="微軟正黑體" panose="020B0604030504040204" pitchFamily="34" charset="-120"/>
                <a:cs typeface="Calibri" panose="020F0502020204030204" pitchFamily="34" charset="0"/>
              </a:rPr>
              <a:t>倉儲物流</a:t>
            </a:r>
            <a:r>
              <a:rPr kumimoji="1" lang="en-US" altLang="zh-TW" sz="2400" b="1" dirty="0">
                <a:solidFill>
                  <a:srgbClr val="921F1B"/>
                </a:solidFill>
                <a:latin typeface="Calibri" panose="020F0502020204030204" pitchFamily="34" charset="0"/>
                <a:ea typeface="微軟正黑體" panose="020B0604030504040204" pitchFamily="34" charset="-120"/>
                <a:cs typeface="Calibri" panose="020F0502020204030204" pitchFamily="34" charset="0"/>
              </a:rPr>
              <a:t>,</a:t>
            </a:r>
            <a:r>
              <a:rPr kumimoji="1" lang="zh-TW" altLang="en-US" sz="2400" b="1" dirty="0">
                <a:solidFill>
                  <a:srgbClr val="921F1B"/>
                </a:solidFill>
                <a:latin typeface="Calibri" panose="020F0502020204030204" pitchFamily="34" charset="0"/>
                <a:ea typeface="微軟正黑體" panose="020B0604030504040204" pitchFamily="34" charset="-120"/>
                <a:cs typeface="Calibri" panose="020F0502020204030204" pitchFamily="34" charset="0"/>
              </a:rPr>
              <a:t>醫療保健及國防產業</a:t>
            </a:r>
            <a:r>
              <a:rPr kumimoji="1" lang="zh-CN" altLang="en-US" sz="2400" b="1" dirty="0">
                <a:latin typeface="Calibri" panose="020F0502020204030204" pitchFamily="34" charset="0"/>
                <a:ea typeface="微軟正黑體" panose="020B0604030504040204" pitchFamily="34" charset="-120"/>
                <a:cs typeface="Calibri" panose="020F0502020204030204" pitchFamily="34" charset="0"/>
              </a:rPr>
              <a:t>訂單動能持續強勁</a:t>
            </a:r>
            <a:r>
              <a:rPr kumimoji="1" lang="zh-TW" altLang="en-US" sz="2400" b="1" dirty="0">
                <a:latin typeface="Calibri" panose="020F0502020204030204" pitchFamily="34" charset="0"/>
                <a:ea typeface="微軟正黑體" panose="020B0604030504040204" pitchFamily="34" charset="-120"/>
                <a:cs typeface="Calibri" panose="020F0502020204030204" pitchFamily="34" charset="0"/>
              </a:rPr>
              <a:t>，</a:t>
            </a:r>
            <a:r>
              <a:rPr kumimoji="1" lang="zh-TW" altLang="en-US" sz="2400" b="1" dirty="0">
                <a:solidFill>
                  <a:srgbClr val="921F1B"/>
                </a:solidFill>
                <a:latin typeface="Calibri" panose="020F0502020204030204" pitchFamily="34" charset="0"/>
                <a:ea typeface="微軟正黑體" panose="020B0604030504040204" pitchFamily="34" charset="-120"/>
                <a:cs typeface="Calibri" panose="020F0502020204030204" pitchFamily="34" charset="0"/>
              </a:rPr>
              <a:t>地面控制站</a:t>
            </a:r>
            <a:r>
              <a:rPr kumimoji="1" lang="zh-TW" altLang="en-US" sz="2400" b="1" dirty="0">
                <a:latin typeface="Calibri" panose="020F0502020204030204" pitchFamily="34" charset="0"/>
                <a:ea typeface="微軟正黑體" panose="020B0604030504040204" pitchFamily="34" charset="-120"/>
                <a:cs typeface="Calibri" panose="020F0502020204030204" pitchFamily="34" charset="0"/>
              </a:rPr>
              <a:t>訂單可期</a:t>
            </a:r>
          </a:p>
        </p:txBody>
      </p:sp>
      <p:sp>
        <p:nvSpPr>
          <p:cNvPr id="8" name="Slide Number Placeholder 3">
            <a:extLst>
              <a:ext uri="{FF2B5EF4-FFF2-40B4-BE49-F238E27FC236}">
                <a16:creationId xmlns:a16="http://schemas.microsoft.com/office/drawing/2014/main" xmlns="" id="{81231476-3B9B-FE46-A4CC-8A06A6CCE882}"/>
              </a:ext>
            </a:extLst>
          </p:cNvPr>
          <p:cNvSpPr txBox="1">
            <a:spLocks/>
          </p:cNvSpPr>
          <p:nvPr/>
        </p:nvSpPr>
        <p:spPr bwMode="auto">
          <a:xfrm>
            <a:off x="9348436" y="6484315"/>
            <a:ext cx="284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11</a:t>
            </a:fld>
            <a:endParaRPr lang="en-US" altLang="zh-TW" sz="1000" dirty="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endParaRPr>
          </a:p>
        </p:txBody>
      </p:sp>
      <p:grpSp>
        <p:nvGrpSpPr>
          <p:cNvPr id="6" name="Group 5">
            <a:extLst>
              <a:ext uri="{FF2B5EF4-FFF2-40B4-BE49-F238E27FC236}">
                <a16:creationId xmlns:a16="http://schemas.microsoft.com/office/drawing/2014/main" xmlns="" id="{970A9BEB-FF87-7540-A598-058BB2283F84}"/>
              </a:ext>
            </a:extLst>
          </p:cNvPr>
          <p:cNvGrpSpPr/>
          <p:nvPr/>
        </p:nvGrpSpPr>
        <p:grpSpPr>
          <a:xfrm>
            <a:off x="173494" y="2317320"/>
            <a:ext cx="11867773" cy="3091180"/>
            <a:chOff x="173494" y="2317320"/>
            <a:chExt cx="11867773" cy="3091180"/>
          </a:xfrm>
        </p:grpSpPr>
        <p:grpSp>
          <p:nvGrpSpPr>
            <p:cNvPr id="31" name="Group 30">
              <a:extLst>
                <a:ext uri="{FF2B5EF4-FFF2-40B4-BE49-F238E27FC236}">
                  <a16:creationId xmlns:a16="http://schemas.microsoft.com/office/drawing/2014/main" xmlns="" id="{66C73179-CD3E-CD4A-A630-2FDEE85DC661}"/>
                </a:ext>
              </a:extLst>
            </p:cNvPr>
            <p:cNvGrpSpPr/>
            <p:nvPr/>
          </p:nvGrpSpPr>
          <p:grpSpPr>
            <a:xfrm>
              <a:off x="196255" y="2317320"/>
              <a:ext cx="11822251" cy="3091180"/>
              <a:chOff x="196255" y="1972260"/>
              <a:chExt cx="11822251" cy="3091180"/>
            </a:xfrm>
          </p:grpSpPr>
          <p:sp>
            <p:nvSpPr>
              <p:cNvPr id="32" name="Rectangle 31">
                <a:extLst>
                  <a:ext uri="{FF2B5EF4-FFF2-40B4-BE49-F238E27FC236}">
                    <a16:creationId xmlns:a16="http://schemas.microsoft.com/office/drawing/2014/main" xmlns="" id="{A029B270-5826-D64B-A6FA-9907AAD9B70E}"/>
                  </a:ext>
                </a:extLst>
              </p:cNvPr>
              <p:cNvSpPr/>
              <p:nvPr/>
            </p:nvSpPr>
            <p:spPr>
              <a:xfrm>
                <a:off x="196255" y="1972260"/>
                <a:ext cx="2863930" cy="3091180"/>
              </a:xfrm>
              <a:prstGeom prst="rect">
                <a:avLst/>
              </a:prstGeom>
              <a:solidFill>
                <a:srgbClr val="921F1B"/>
              </a:solidFill>
              <a:ln w="57150">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xmlns="" id="{9E52434D-4862-A141-AB44-D798AE8D5EF2}"/>
                  </a:ext>
                </a:extLst>
              </p:cNvPr>
              <p:cNvSpPr/>
              <p:nvPr/>
            </p:nvSpPr>
            <p:spPr>
              <a:xfrm>
                <a:off x="3182362" y="1972260"/>
                <a:ext cx="2863930" cy="3091180"/>
              </a:xfrm>
              <a:prstGeom prst="rect">
                <a:avLst/>
              </a:prstGeom>
              <a:solidFill>
                <a:srgbClr val="921F1B"/>
              </a:solidFill>
              <a:ln w="57150">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xmlns="" id="{2FA89534-C25A-DF44-8591-7849231685AB}"/>
                  </a:ext>
                </a:extLst>
              </p:cNvPr>
              <p:cNvSpPr/>
              <p:nvPr/>
            </p:nvSpPr>
            <p:spPr>
              <a:xfrm>
                <a:off x="6168469" y="1972260"/>
                <a:ext cx="2863930" cy="3091180"/>
              </a:xfrm>
              <a:prstGeom prst="rect">
                <a:avLst/>
              </a:prstGeom>
              <a:solidFill>
                <a:srgbClr val="921F1B"/>
              </a:solidFill>
              <a:ln w="57150">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xmlns="" id="{2591F364-3294-9E44-81DE-E6B5A793F860}"/>
                  </a:ext>
                </a:extLst>
              </p:cNvPr>
              <p:cNvSpPr/>
              <p:nvPr/>
            </p:nvSpPr>
            <p:spPr>
              <a:xfrm>
                <a:off x="9154576" y="1972260"/>
                <a:ext cx="2863930" cy="3091180"/>
              </a:xfrm>
              <a:prstGeom prst="rect">
                <a:avLst/>
              </a:prstGeom>
              <a:solidFill>
                <a:srgbClr val="921F1B"/>
              </a:solidFill>
              <a:ln w="57150">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6" name="Rectangle 35">
              <a:extLst>
                <a:ext uri="{FF2B5EF4-FFF2-40B4-BE49-F238E27FC236}">
                  <a16:creationId xmlns:a16="http://schemas.microsoft.com/office/drawing/2014/main" xmlns="" id="{0C1873B4-85B7-6047-9A52-65B80773B6EE}"/>
                </a:ext>
              </a:extLst>
            </p:cNvPr>
            <p:cNvSpPr/>
            <p:nvPr/>
          </p:nvSpPr>
          <p:spPr>
            <a:xfrm>
              <a:off x="196255" y="3387612"/>
              <a:ext cx="2863930" cy="853823"/>
            </a:xfrm>
            <a:prstGeom prst="rect">
              <a:avLst/>
            </a:prstGeom>
          </p:spPr>
          <p:txBody>
            <a:bodyPr wrap="square">
              <a:spAutoFit/>
            </a:bodyPr>
            <a:lstStyle/>
            <a:p>
              <a:pPr algn="ctr">
                <a:lnSpc>
                  <a:spcPts val="3080"/>
                </a:lnSpc>
                <a:spcAft>
                  <a:spcPts val="600"/>
                </a:spcAft>
              </a:pPr>
              <a:r>
                <a:rPr lang="zh-TW" altLang="en-US"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隨著企業行動化的趨勢持續成長</a:t>
              </a:r>
            </a:p>
          </p:txBody>
        </p:sp>
        <p:sp>
          <p:nvSpPr>
            <p:cNvPr id="37" name="Rectangle 36">
              <a:extLst>
                <a:ext uri="{FF2B5EF4-FFF2-40B4-BE49-F238E27FC236}">
                  <a16:creationId xmlns:a16="http://schemas.microsoft.com/office/drawing/2014/main" xmlns="" id="{04F4A2D6-BC11-084D-B86C-359BA848DC47}"/>
                </a:ext>
              </a:extLst>
            </p:cNvPr>
            <p:cNvSpPr/>
            <p:nvPr/>
          </p:nvSpPr>
          <p:spPr>
            <a:xfrm>
              <a:off x="3182362" y="3387612"/>
              <a:ext cx="2863930" cy="1712648"/>
            </a:xfrm>
            <a:prstGeom prst="rect">
              <a:avLst/>
            </a:prstGeom>
          </p:spPr>
          <p:txBody>
            <a:bodyPr wrap="square">
              <a:spAutoFit/>
            </a:bodyPr>
            <a:lstStyle/>
            <a:p>
              <a:pPr algn="ctr">
                <a:lnSpc>
                  <a:spcPts val="3080"/>
                </a:lnSpc>
                <a:spcAft>
                  <a:spcPts val="600"/>
                </a:spcAft>
              </a:pPr>
              <a:r>
                <a:rPr lang="zh-TW" altLang="en-US"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六大快速成長的產業應用帶動營收成長</a:t>
              </a:r>
            </a:p>
            <a:p>
              <a:pPr algn="ctr">
                <a:lnSpc>
                  <a:spcPts val="3080"/>
                </a:lnSpc>
                <a:spcAft>
                  <a:spcPts val="600"/>
                </a:spcAft>
              </a:pPr>
              <a:r>
                <a:rPr lang="en-US" altLang="zh-TW" sz="17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a:t>
              </a:r>
              <a:r>
                <a:rPr lang="zh-CN" altLang="en-US" sz="17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汽車、倉儲物流、醫療保健</a:t>
              </a:r>
              <a:r>
                <a:rPr lang="zh-TW" altLang="en-US" sz="17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、農業、地面控制站與國防</a:t>
              </a:r>
              <a:r>
                <a:rPr lang="en-US" altLang="zh-TW" sz="17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 </a:t>
              </a:r>
              <a:endParaRPr lang="en-US" sz="1700" b="1" dirty="0">
                <a:solidFill>
                  <a:schemeClr val="bg1"/>
                </a:solidFill>
                <a:latin typeface="Calibri" panose="020F0502020204030204" pitchFamily="34" charset="0"/>
                <a:ea typeface="微軟正黑體" panose="020B0604030504040204" pitchFamily="34" charset="-120"/>
                <a:cs typeface="Calibri" panose="020F0502020204030204" pitchFamily="34" charset="0"/>
              </a:endParaRPr>
            </a:p>
          </p:txBody>
        </p:sp>
        <p:sp>
          <p:nvSpPr>
            <p:cNvPr id="38" name="Rectangle 37">
              <a:extLst>
                <a:ext uri="{FF2B5EF4-FFF2-40B4-BE49-F238E27FC236}">
                  <a16:creationId xmlns:a16="http://schemas.microsoft.com/office/drawing/2014/main" xmlns="" id="{A968D56D-59D5-4F48-B093-D216282175BC}"/>
                </a:ext>
              </a:extLst>
            </p:cNvPr>
            <p:cNvSpPr/>
            <p:nvPr/>
          </p:nvSpPr>
          <p:spPr>
            <a:xfrm>
              <a:off x="6168469" y="3416250"/>
              <a:ext cx="2863930" cy="1725857"/>
            </a:xfrm>
            <a:prstGeom prst="rect">
              <a:avLst/>
            </a:prstGeom>
          </p:spPr>
          <p:txBody>
            <a:bodyPr wrap="square">
              <a:spAutoFit/>
            </a:bodyPr>
            <a:lstStyle/>
            <a:p>
              <a:pPr marL="342900" indent="-342900" algn="ctr">
                <a:lnSpc>
                  <a:spcPts val="3080"/>
                </a:lnSpc>
                <a:spcAft>
                  <a:spcPts val="600"/>
                </a:spcAft>
                <a:buFont typeface="Arial" panose="020B0604020202020204" pitchFamily="34" charset="0"/>
                <a:buChar char="•"/>
              </a:pPr>
              <a:r>
                <a:rPr lang="zh-CN" altLang="en-US"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進入強固型筆記型電腦</a:t>
              </a:r>
              <a:r>
                <a:rPr lang="zh-TW" altLang="en-US"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與地面控制站</a:t>
              </a:r>
              <a:r>
                <a:rPr lang="zh-CN" altLang="en-US"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市場</a:t>
              </a:r>
              <a:endParaRPr lang="en-US" altLang="zh-CN"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endParaRPr>
            </a:p>
            <a:p>
              <a:pPr marL="342900" indent="-342900" algn="ctr">
                <a:lnSpc>
                  <a:spcPts val="3080"/>
                </a:lnSpc>
                <a:spcAft>
                  <a:spcPts val="600"/>
                </a:spcAft>
                <a:buFont typeface="Arial" panose="020B0604020202020204" pitchFamily="34" charset="0"/>
                <a:buChar char="•"/>
              </a:pPr>
              <a:r>
                <a:rPr lang="zh-TW" altLang="en-US"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特殊車輛行動載具整合應用</a:t>
              </a:r>
              <a:endParaRPr lang="en-US" altLang="zh-TW"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endParaRPr>
            </a:p>
          </p:txBody>
        </p:sp>
        <p:sp>
          <p:nvSpPr>
            <p:cNvPr id="39" name="Rectangle 38">
              <a:extLst>
                <a:ext uri="{FF2B5EF4-FFF2-40B4-BE49-F238E27FC236}">
                  <a16:creationId xmlns:a16="http://schemas.microsoft.com/office/drawing/2014/main" xmlns="" id="{96480A50-4AD6-9942-9D3D-9803E7CBC6A9}"/>
                </a:ext>
              </a:extLst>
            </p:cNvPr>
            <p:cNvSpPr/>
            <p:nvPr/>
          </p:nvSpPr>
          <p:spPr>
            <a:xfrm>
              <a:off x="9154576" y="3441224"/>
              <a:ext cx="2863929" cy="853823"/>
            </a:xfrm>
            <a:prstGeom prst="rect">
              <a:avLst/>
            </a:prstGeom>
          </p:spPr>
          <p:txBody>
            <a:bodyPr wrap="square">
              <a:spAutoFit/>
            </a:bodyPr>
            <a:lstStyle/>
            <a:p>
              <a:pPr algn="ctr">
                <a:lnSpc>
                  <a:spcPts val="3080"/>
                </a:lnSpc>
                <a:spcAft>
                  <a:spcPts val="600"/>
                </a:spcAft>
              </a:pPr>
              <a:r>
                <a:rPr lang="zh-TW" altLang="en-US"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對於</a:t>
              </a:r>
              <a:r>
                <a:rPr lang="zh-CN" altLang="en-US"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長期營收成長與穩健獲利表現</a:t>
              </a:r>
              <a:r>
                <a:rPr lang="zh-TW" altLang="en-US"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深具信心</a:t>
              </a:r>
              <a:endParaRPr lang="en-US" altLang="zh-CN"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endParaRPr>
            </a:p>
          </p:txBody>
        </p:sp>
        <p:cxnSp>
          <p:nvCxnSpPr>
            <p:cNvPr id="40" name="直線接點 8">
              <a:extLst>
                <a:ext uri="{FF2B5EF4-FFF2-40B4-BE49-F238E27FC236}">
                  <a16:creationId xmlns:a16="http://schemas.microsoft.com/office/drawing/2014/main" xmlns="" id="{807152CD-6AE4-5C43-91A2-8D23C83012EF}"/>
                </a:ext>
              </a:extLst>
            </p:cNvPr>
            <p:cNvCxnSpPr/>
            <p:nvPr/>
          </p:nvCxnSpPr>
          <p:spPr>
            <a:xfrm>
              <a:off x="239139" y="3158093"/>
              <a:ext cx="273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1" name="文字方塊 17">
              <a:extLst>
                <a:ext uri="{FF2B5EF4-FFF2-40B4-BE49-F238E27FC236}">
                  <a16:creationId xmlns:a16="http://schemas.microsoft.com/office/drawing/2014/main" xmlns="" id="{14AB2BDA-F1A8-FA45-AD2E-5D14E1B469C0}"/>
                </a:ext>
              </a:extLst>
            </p:cNvPr>
            <p:cNvSpPr txBox="1"/>
            <p:nvPr/>
          </p:nvSpPr>
          <p:spPr>
            <a:xfrm>
              <a:off x="173494" y="2557612"/>
              <a:ext cx="2886691" cy="461665"/>
            </a:xfrm>
            <a:prstGeom prst="rect">
              <a:avLst/>
            </a:prstGeom>
            <a:noFill/>
          </p:spPr>
          <p:txBody>
            <a:bodyPr wrap="square" rtlCol="0">
              <a:spAutoFit/>
            </a:bodyPr>
            <a:lstStyle/>
            <a:p>
              <a:pPr algn="ctr"/>
              <a:r>
                <a:rPr lang="zh-CN" altLang="en-US" sz="2400" b="1" dirty="0">
                  <a:solidFill>
                    <a:schemeClr val="bg1"/>
                  </a:solidFill>
                  <a:latin typeface="Microsoft JhengHei" panose="020B0604030504040204" pitchFamily="34" charset="-120"/>
                  <a:ea typeface="Microsoft JhengHei" panose="020B0604030504040204" pitchFamily="34" charset="-120"/>
                </a:rPr>
                <a:t>企業行動化</a:t>
              </a:r>
              <a:endParaRPr lang="zh-TW" altLang="en-US" sz="2400" b="1" dirty="0">
                <a:solidFill>
                  <a:schemeClr val="bg1"/>
                </a:solidFill>
                <a:latin typeface="Microsoft JhengHei" panose="020B0604030504040204" pitchFamily="34" charset="-120"/>
                <a:ea typeface="Microsoft JhengHei" panose="020B0604030504040204" pitchFamily="34" charset="-120"/>
              </a:endParaRPr>
            </a:p>
          </p:txBody>
        </p:sp>
        <p:cxnSp>
          <p:nvCxnSpPr>
            <p:cNvPr id="42" name="直線接點 18">
              <a:extLst>
                <a:ext uri="{FF2B5EF4-FFF2-40B4-BE49-F238E27FC236}">
                  <a16:creationId xmlns:a16="http://schemas.microsoft.com/office/drawing/2014/main" xmlns="" id="{E4DEA7D9-D4F1-FC4B-88D9-E4E67FF62630}"/>
                </a:ext>
              </a:extLst>
            </p:cNvPr>
            <p:cNvCxnSpPr/>
            <p:nvPr/>
          </p:nvCxnSpPr>
          <p:spPr>
            <a:xfrm>
              <a:off x="3265353" y="3158093"/>
              <a:ext cx="273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文字方塊 19">
              <a:extLst>
                <a:ext uri="{FF2B5EF4-FFF2-40B4-BE49-F238E27FC236}">
                  <a16:creationId xmlns:a16="http://schemas.microsoft.com/office/drawing/2014/main" xmlns="" id="{FDDC1327-C4C6-9E4F-8249-E02E3D3FD560}"/>
                </a:ext>
              </a:extLst>
            </p:cNvPr>
            <p:cNvSpPr txBox="1"/>
            <p:nvPr/>
          </p:nvSpPr>
          <p:spPr>
            <a:xfrm>
              <a:off x="3209309" y="2421030"/>
              <a:ext cx="2886691" cy="707886"/>
            </a:xfrm>
            <a:prstGeom prst="rect">
              <a:avLst/>
            </a:prstGeom>
            <a:noFill/>
          </p:spPr>
          <p:txBody>
            <a:bodyPr wrap="square" rtlCol="0">
              <a:spAutoFit/>
            </a:bodyPr>
            <a:lstStyle/>
            <a:p>
              <a:pPr algn="ctr"/>
              <a:r>
                <a:rPr lang="zh-CN" altLang="en-US" sz="2000" b="1" dirty="0">
                  <a:solidFill>
                    <a:schemeClr val="bg1"/>
                  </a:solidFill>
                  <a:latin typeface="Microsoft JhengHei" panose="020B0604030504040204" pitchFamily="34" charset="-120"/>
                  <a:ea typeface="Microsoft JhengHei" panose="020B0604030504040204" pitchFamily="34" charset="-120"/>
                </a:rPr>
                <a:t>強固型</a:t>
              </a:r>
              <a:r>
                <a:rPr lang="zh-TW" altLang="en-US" sz="2000" b="1" dirty="0">
                  <a:solidFill>
                    <a:schemeClr val="bg1"/>
                  </a:solidFill>
                  <a:latin typeface="Microsoft JhengHei" panose="020B0604030504040204" pitchFamily="34" charset="-120"/>
                  <a:ea typeface="Microsoft JhengHei" panose="020B0604030504040204" pitchFamily="34" charset="-120"/>
                </a:rPr>
                <a:t>平板</a:t>
              </a:r>
              <a:r>
                <a:rPr lang="en-US" altLang="zh-TW" sz="2000" b="1" dirty="0">
                  <a:solidFill>
                    <a:schemeClr val="bg1"/>
                  </a:solidFill>
                  <a:latin typeface="Microsoft JhengHei" panose="020B0604030504040204" pitchFamily="34" charset="-120"/>
                  <a:ea typeface="Microsoft JhengHei" panose="020B0604030504040204" pitchFamily="34" charset="-120"/>
                </a:rPr>
                <a:t>/</a:t>
              </a:r>
              <a:r>
                <a:rPr lang="zh-CN" altLang="en-US" sz="2000" b="1" dirty="0">
                  <a:solidFill>
                    <a:schemeClr val="bg1"/>
                  </a:solidFill>
                  <a:latin typeface="Microsoft JhengHei" panose="020B0604030504040204" pitchFamily="34" charset="-120"/>
                  <a:ea typeface="Microsoft JhengHei" panose="020B0604030504040204" pitchFamily="34" charset="-120"/>
                </a:rPr>
                <a:t>電腦</a:t>
              </a:r>
              <a:endParaRPr lang="en-US" altLang="zh-CN" sz="2000" b="1" dirty="0">
                <a:solidFill>
                  <a:schemeClr val="bg1"/>
                </a:solidFill>
                <a:latin typeface="Microsoft JhengHei" panose="020B0604030504040204" pitchFamily="34" charset="-120"/>
                <a:ea typeface="Microsoft JhengHei" panose="020B0604030504040204" pitchFamily="34" charset="-120"/>
              </a:endParaRPr>
            </a:p>
            <a:p>
              <a:pPr algn="ctr"/>
              <a:r>
                <a:rPr lang="zh-TW" altLang="en-US" sz="2000" b="1" dirty="0">
                  <a:solidFill>
                    <a:schemeClr val="bg1"/>
                  </a:solidFill>
                  <a:latin typeface="Microsoft JhengHei" panose="020B0604030504040204" pitchFamily="34" charset="-120"/>
                  <a:ea typeface="Microsoft JhengHei" panose="020B0604030504040204" pitchFamily="34" charset="-120"/>
                </a:rPr>
                <a:t>地面控制站</a:t>
              </a:r>
            </a:p>
          </p:txBody>
        </p:sp>
        <p:cxnSp>
          <p:nvCxnSpPr>
            <p:cNvPr id="44" name="直線接點 20">
              <a:extLst>
                <a:ext uri="{FF2B5EF4-FFF2-40B4-BE49-F238E27FC236}">
                  <a16:creationId xmlns:a16="http://schemas.microsoft.com/office/drawing/2014/main" xmlns="" id="{43D597AA-C758-3C4D-924A-5EFBADD115B4}"/>
                </a:ext>
              </a:extLst>
            </p:cNvPr>
            <p:cNvCxnSpPr/>
            <p:nvPr/>
          </p:nvCxnSpPr>
          <p:spPr>
            <a:xfrm>
              <a:off x="6234114" y="3158093"/>
              <a:ext cx="273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5" name="文字方塊 21">
              <a:extLst>
                <a:ext uri="{FF2B5EF4-FFF2-40B4-BE49-F238E27FC236}">
                  <a16:creationId xmlns:a16="http://schemas.microsoft.com/office/drawing/2014/main" xmlns="" id="{88F5D69A-155F-A748-A1A2-76C2C7CE8DF3}"/>
                </a:ext>
              </a:extLst>
            </p:cNvPr>
            <p:cNvSpPr txBox="1"/>
            <p:nvPr/>
          </p:nvSpPr>
          <p:spPr>
            <a:xfrm>
              <a:off x="6168469" y="2557612"/>
              <a:ext cx="2886691" cy="461665"/>
            </a:xfrm>
            <a:prstGeom prst="rect">
              <a:avLst/>
            </a:prstGeom>
            <a:noFill/>
          </p:spPr>
          <p:txBody>
            <a:bodyPr wrap="square" rtlCol="0">
              <a:spAutoFit/>
            </a:bodyPr>
            <a:lstStyle/>
            <a:p>
              <a:pPr algn="ctr"/>
              <a:r>
                <a:rPr lang="zh-CN" altLang="en-US" sz="2400" b="1">
                  <a:solidFill>
                    <a:schemeClr val="bg1"/>
                  </a:solidFill>
                  <a:latin typeface="Microsoft JhengHei" panose="020B0604030504040204" pitchFamily="34" charset="-120"/>
                  <a:ea typeface="Microsoft JhengHei" panose="020B0604030504040204" pitchFamily="34" charset="-120"/>
                </a:rPr>
                <a:t>市場滲透</a:t>
              </a:r>
              <a:endParaRPr lang="zh-TW" altLang="en-US" sz="2400" b="1" dirty="0">
                <a:solidFill>
                  <a:schemeClr val="bg1"/>
                </a:solidFill>
                <a:latin typeface="Microsoft JhengHei" panose="020B0604030504040204" pitchFamily="34" charset="-120"/>
                <a:ea typeface="Microsoft JhengHei" panose="020B0604030504040204" pitchFamily="34" charset="-120"/>
              </a:endParaRPr>
            </a:p>
          </p:txBody>
        </p:sp>
        <p:cxnSp>
          <p:nvCxnSpPr>
            <p:cNvPr id="46" name="直線接點 22">
              <a:extLst>
                <a:ext uri="{FF2B5EF4-FFF2-40B4-BE49-F238E27FC236}">
                  <a16:creationId xmlns:a16="http://schemas.microsoft.com/office/drawing/2014/main" xmlns="" id="{FC778E32-1932-5743-B6C4-69F47E990148}"/>
                </a:ext>
              </a:extLst>
            </p:cNvPr>
            <p:cNvCxnSpPr/>
            <p:nvPr/>
          </p:nvCxnSpPr>
          <p:spPr>
            <a:xfrm>
              <a:off x="9220221" y="3160400"/>
              <a:ext cx="273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文字方塊 23">
              <a:extLst>
                <a:ext uri="{FF2B5EF4-FFF2-40B4-BE49-F238E27FC236}">
                  <a16:creationId xmlns:a16="http://schemas.microsoft.com/office/drawing/2014/main" xmlns="" id="{C873F4EF-E7E2-2E43-AE0B-012BF906E734}"/>
                </a:ext>
              </a:extLst>
            </p:cNvPr>
            <p:cNvSpPr txBox="1"/>
            <p:nvPr/>
          </p:nvSpPr>
          <p:spPr>
            <a:xfrm>
              <a:off x="9154576" y="2559919"/>
              <a:ext cx="2886691" cy="461665"/>
            </a:xfrm>
            <a:prstGeom prst="rect">
              <a:avLst/>
            </a:prstGeom>
            <a:noFill/>
          </p:spPr>
          <p:txBody>
            <a:bodyPr wrap="square" rtlCol="0">
              <a:spAutoFit/>
            </a:bodyPr>
            <a:lstStyle/>
            <a:p>
              <a:pPr algn="ctr"/>
              <a:r>
                <a:rPr lang="zh-CN" altLang="en-US" sz="2400" b="1" dirty="0">
                  <a:solidFill>
                    <a:schemeClr val="bg1"/>
                  </a:solidFill>
                  <a:latin typeface="Microsoft JhengHei" panose="020B0604030504040204" pitchFamily="34" charset="-120"/>
                  <a:ea typeface="Microsoft JhengHei" panose="020B0604030504040204" pitchFamily="34" charset="-120"/>
                </a:rPr>
                <a:t>展望</a:t>
              </a:r>
              <a:endParaRPr lang="zh-TW" altLang="en-US" sz="2400" b="1" dirty="0">
                <a:solidFill>
                  <a:schemeClr val="bg1"/>
                </a:solidFill>
                <a:latin typeface="Microsoft JhengHei" panose="020B0604030504040204" pitchFamily="34" charset="-120"/>
                <a:ea typeface="Microsoft JhengHei" panose="020B0604030504040204" pitchFamily="34" charset="-120"/>
              </a:endParaRPr>
            </a:p>
          </p:txBody>
        </p:sp>
      </p:grpSp>
    </p:spTree>
    <p:extLst>
      <p:ext uri="{BB962C8B-B14F-4D97-AF65-F5344CB8AC3E}">
        <p14:creationId xmlns:p14="http://schemas.microsoft.com/office/powerpoint/2010/main" val="18129168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線接點 10">
            <a:extLst>
              <a:ext uri="{FF2B5EF4-FFF2-40B4-BE49-F238E27FC236}">
                <a16:creationId xmlns:a16="http://schemas.microsoft.com/office/drawing/2014/main" xmlns="" id="{F796EDC4-69CD-3243-BD5B-1A1802DA3183}"/>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2" name="標題 1">
            <a:extLst>
              <a:ext uri="{FF2B5EF4-FFF2-40B4-BE49-F238E27FC236}">
                <a16:creationId xmlns:a16="http://schemas.microsoft.com/office/drawing/2014/main" xmlns="" id="{8CCFBB56-83C7-9C4F-92CA-D66CA2636726}"/>
              </a:ext>
            </a:extLst>
          </p:cNvPr>
          <p:cNvSpPr txBox="1">
            <a:spLocks/>
          </p:cNvSpPr>
          <p:nvPr/>
        </p:nvSpPr>
        <p:spPr>
          <a:xfrm>
            <a:off x="272970" y="238983"/>
            <a:ext cx="12192000" cy="6167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50000"/>
              </a:lnSpc>
              <a:spcAft>
                <a:spcPts val="600"/>
              </a:spcAft>
            </a:pPr>
            <a:r>
              <a:rPr lang="zh-CN" altLang="en-US" sz="3200" b="1" dirty="0">
                <a:latin typeface="Calibri" panose="020F0502020204030204" pitchFamily="34" charset="0"/>
                <a:ea typeface="微軟正黑體" panose="020B0604030504040204" pitchFamily="34" charset="-120"/>
                <a:cs typeface="Calibri" panose="020F0502020204030204" pitchFamily="34" charset="0"/>
              </a:rPr>
              <a:t>融程將隨著企業行動化的趨勢持續成長</a:t>
            </a:r>
            <a:endParaRPr lang="en-US" sz="3200" b="1" dirty="0">
              <a:latin typeface="Calibri" panose="020F0502020204030204" pitchFamily="34" charset="0"/>
              <a:ea typeface="微軟正黑體" panose="020B0604030504040204" pitchFamily="34" charset="-120"/>
              <a:cs typeface="Calibri" panose="020F0502020204030204" pitchFamily="34" charset="0"/>
            </a:endParaRPr>
          </a:p>
        </p:txBody>
      </p:sp>
      <p:sp>
        <p:nvSpPr>
          <p:cNvPr id="8" name="Slide Number Placeholder 3">
            <a:extLst>
              <a:ext uri="{FF2B5EF4-FFF2-40B4-BE49-F238E27FC236}">
                <a16:creationId xmlns:a16="http://schemas.microsoft.com/office/drawing/2014/main" xmlns="" id="{81231476-3B9B-FE46-A4CC-8A06A6CCE882}"/>
              </a:ext>
            </a:extLst>
          </p:cNvPr>
          <p:cNvSpPr txBox="1">
            <a:spLocks/>
          </p:cNvSpPr>
          <p:nvPr/>
        </p:nvSpPr>
        <p:spPr bwMode="auto">
          <a:xfrm>
            <a:off x="9348436" y="6484315"/>
            <a:ext cx="284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12</a:t>
            </a:fld>
            <a:endParaRPr lang="en-US" altLang="zh-TW" sz="1000" dirty="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endParaRPr>
          </a:p>
        </p:txBody>
      </p:sp>
      <p:sp>
        <p:nvSpPr>
          <p:cNvPr id="9" name="文字方塊 2">
            <a:extLst>
              <a:ext uri="{FF2B5EF4-FFF2-40B4-BE49-F238E27FC236}">
                <a16:creationId xmlns:a16="http://schemas.microsoft.com/office/drawing/2014/main" xmlns="" id="{9D220F18-919C-AF45-8567-0BB17080612D}"/>
              </a:ext>
            </a:extLst>
          </p:cNvPr>
          <p:cNvSpPr txBox="1"/>
          <p:nvPr/>
        </p:nvSpPr>
        <p:spPr>
          <a:xfrm>
            <a:off x="45479" y="1383472"/>
            <a:ext cx="7112560" cy="4706843"/>
          </a:xfrm>
          <a:prstGeom prst="rect">
            <a:avLst/>
          </a:prstGeom>
          <a:noFill/>
        </p:spPr>
        <p:txBody>
          <a:bodyPr wrap="square" rtlCol="0">
            <a:noAutofit/>
          </a:bodyPr>
          <a:lstStyle/>
          <a:p>
            <a:pPr algn="just">
              <a:lnSpc>
                <a:spcPct val="150000"/>
              </a:lnSpc>
              <a:spcAft>
                <a:spcPts val="600"/>
              </a:spcAft>
            </a:pPr>
            <a:r>
              <a:rPr lang="en-US" altLang="zh-CN" sz="2000" b="1" dirty="0">
                <a:latin typeface="Microsoft JhengHei" panose="020B0604030504040204" pitchFamily="34" charset="-120"/>
                <a:ea typeface="Microsoft JhengHei" panose="020B0604030504040204" pitchFamily="34" charset="-120"/>
                <a:cs typeface="Calibri" panose="020F0502020204030204" pitchFamily="34" charset="0"/>
              </a:rPr>
              <a:t>    </a:t>
            </a:r>
            <a:r>
              <a:rPr lang="zh-CN" altLang="en-US" sz="2000" b="1" dirty="0">
                <a:latin typeface="Microsoft JhengHei" panose="020B0604030504040204" pitchFamily="34" charset="-120"/>
                <a:ea typeface="Microsoft JhengHei" panose="020B0604030504040204" pitchFamily="34" charset="-120"/>
                <a:cs typeface="Calibri" panose="020F0502020204030204" pitchFamily="34" charset="0"/>
              </a:rPr>
              <a:t>企業行動化概念</a:t>
            </a:r>
            <a:endParaRPr lang="en-US" altLang="zh-CN" sz="2000" b="1" dirty="0">
              <a:latin typeface="Microsoft JhengHei" panose="020B0604030504040204" pitchFamily="34" charset="-120"/>
              <a:ea typeface="Microsoft JhengHei" panose="020B0604030504040204" pitchFamily="34" charset="-120"/>
              <a:cs typeface="Calibri" panose="020F0502020204030204" pitchFamily="34" charset="0"/>
            </a:endParaRPr>
          </a:p>
          <a:p>
            <a:pPr marL="285750" indent="-285750" algn="just">
              <a:lnSpc>
                <a:spcPct val="150000"/>
              </a:lnSpc>
              <a:spcAft>
                <a:spcPts val="600"/>
              </a:spcAft>
              <a:buFont typeface="Wingdings" pitchFamily="2" charset="2"/>
              <a:buChar char="§"/>
            </a:pPr>
            <a:r>
              <a:rPr lang="zh-TW" altLang="en-US" sz="1700" dirty="0">
                <a:latin typeface="Microsoft JhengHei" panose="020B0604030504040204" pitchFamily="34" charset="-120"/>
                <a:ea typeface="Microsoft JhengHei" panose="020B0604030504040204" pitchFamily="34" charset="-120"/>
                <a:cs typeface="Calibri" panose="020F0502020204030204" pitchFamily="34" charset="0"/>
              </a:rPr>
              <a:t>在全球疫情衝擊下，企業加速數位轉型的步伐。企業行動化是實現工業</a:t>
            </a:r>
            <a:r>
              <a:rPr lang="en-US" altLang="zh-TW" sz="1700" dirty="0">
                <a:latin typeface="Calibri" panose="020F0502020204030204" pitchFamily="34" charset="0"/>
                <a:ea typeface="Microsoft JhengHei" panose="020B0604030504040204" pitchFamily="34" charset="-120"/>
                <a:cs typeface="Calibri" panose="020F0502020204030204" pitchFamily="34" charset="0"/>
              </a:rPr>
              <a:t>4.0</a:t>
            </a:r>
            <a:r>
              <a:rPr lang="zh-TW" altLang="en-US" sz="1700" dirty="0">
                <a:latin typeface="Microsoft JhengHei" panose="020B0604030504040204" pitchFamily="34" charset="-120"/>
                <a:ea typeface="Microsoft JhengHei" panose="020B0604030504040204" pitchFamily="34" charset="-120"/>
                <a:cs typeface="Calibri" panose="020F0502020204030204" pitchFamily="34" charset="0"/>
              </a:rPr>
              <a:t>、邊緣運算、智慧製造不可或缺的一部分，融程的產品能夠讓企業加速推進這些先進技術。</a:t>
            </a:r>
            <a:endParaRPr lang="en-US" altLang="zh-TW" sz="1700" dirty="0">
              <a:latin typeface="Microsoft JhengHei" panose="020B0604030504040204" pitchFamily="34" charset="-120"/>
              <a:ea typeface="Microsoft JhengHei" panose="020B0604030504040204" pitchFamily="34" charset="-120"/>
              <a:cs typeface="Calibri" panose="020F0502020204030204" pitchFamily="34" charset="0"/>
            </a:endParaRPr>
          </a:p>
          <a:p>
            <a:pPr marL="285750" indent="-285750" algn="just">
              <a:lnSpc>
                <a:spcPct val="150000"/>
              </a:lnSpc>
              <a:spcAft>
                <a:spcPts val="600"/>
              </a:spcAft>
              <a:buFontTx/>
              <a:buChar char="-"/>
            </a:pPr>
            <a:endParaRPr lang="en-US" altLang="zh-TW" sz="1600" dirty="0">
              <a:latin typeface="Microsoft JhengHei" panose="020B0604030504040204" pitchFamily="34" charset="-120"/>
              <a:ea typeface="Microsoft JhengHei" panose="020B0604030504040204" pitchFamily="34" charset="-120"/>
              <a:cs typeface="Calibri" panose="020F0502020204030204" pitchFamily="34" charset="0"/>
            </a:endParaRPr>
          </a:p>
          <a:p>
            <a:pPr algn="just">
              <a:lnSpc>
                <a:spcPct val="150000"/>
              </a:lnSpc>
              <a:spcAft>
                <a:spcPts val="600"/>
              </a:spcAft>
            </a:pPr>
            <a:r>
              <a:rPr lang="zh-TW" altLang="en-US" sz="2000" b="1" dirty="0">
                <a:latin typeface="Microsoft JhengHei" panose="020B0604030504040204" pitchFamily="34" charset="-120"/>
                <a:ea typeface="Microsoft JhengHei" panose="020B0604030504040204" pitchFamily="34" charset="-120"/>
                <a:cs typeface="Calibri" panose="020F0502020204030204" pitchFamily="34" charset="0"/>
              </a:rPr>
              <a:t>     強固型平板電腦是企業行動化下的最大受益者</a:t>
            </a:r>
            <a:endParaRPr lang="en-US" altLang="zh-TW" sz="2000" b="1" dirty="0">
              <a:latin typeface="Microsoft JhengHei" panose="020B0604030504040204" pitchFamily="34" charset="-120"/>
              <a:ea typeface="Microsoft JhengHei" panose="020B0604030504040204" pitchFamily="34" charset="-120"/>
              <a:cs typeface="Calibri" panose="020F0502020204030204" pitchFamily="34" charset="0"/>
            </a:endParaRPr>
          </a:p>
          <a:p>
            <a:pPr marL="285750" indent="-285750" algn="just">
              <a:lnSpc>
                <a:spcPct val="150000"/>
              </a:lnSpc>
              <a:spcAft>
                <a:spcPts val="600"/>
              </a:spcAft>
              <a:buFont typeface="Wingdings" pitchFamily="2" charset="2"/>
              <a:buChar char="§"/>
            </a:pPr>
            <a:r>
              <a:rPr lang="zh-CN" altLang="en-US" sz="1700" dirty="0">
                <a:latin typeface="Calibri" panose="020F0502020204030204" pitchFamily="34" charset="0"/>
                <a:ea typeface="Microsoft JhengHei" panose="020B0604030504040204" pitchFamily="34" charset="-120"/>
                <a:cs typeface="Calibri" panose="020F0502020204030204" pitchFamily="34" charset="0"/>
              </a:rPr>
              <a:t>全球強固型顯示器市場大約為美金</a:t>
            </a:r>
            <a:r>
              <a:rPr lang="en-US" altLang="zh-TW" sz="1700" dirty="0">
                <a:latin typeface="Calibri" panose="020F0502020204030204" pitchFamily="34" charset="0"/>
                <a:ea typeface="Microsoft JhengHei" panose="020B0604030504040204" pitchFamily="34" charset="-120"/>
                <a:cs typeface="Calibri" panose="020F0502020204030204" pitchFamily="34" charset="0"/>
              </a:rPr>
              <a:t>75</a:t>
            </a:r>
            <a:r>
              <a:rPr lang="zh-CN" altLang="en-US" sz="1700" dirty="0">
                <a:latin typeface="Calibri" panose="020F0502020204030204" pitchFamily="34" charset="0"/>
                <a:ea typeface="Microsoft JhengHei" panose="020B0604030504040204" pitchFamily="34" charset="-120"/>
                <a:cs typeface="Calibri" panose="020F0502020204030204" pitchFamily="34" charset="0"/>
              </a:rPr>
              <a:t>億元，每年成長</a:t>
            </a:r>
            <a:r>
              <a:rPr lang="en-US" altLang="zh-CN" sz="1700" dirty="0">
                <a:latin typeface="Calibri" panose="020F0502020204030204" pitchFamily="34" charset="0"/>
                <a:ea typeface="Microsoft JhengHei" panose="020B0604030504040204" pitchFamily="34" charset="-120"/>
                <a:cs typeface="Calibri" panose="020F0502020204030204" pitchFamily="34" charset="0"/>
              </a:rPr>
              <a:t>6-7%</a:t>
            </a:r>
            <a:r>
              <a:rPr lang="zh-CN" altLang="en-US" sz="1700" dirty="0">
                <a:latin typeface="Calibri" panose="020F0502020204030204" pitchFamily="34" charset="0"/>
                <a:ea typeface="Microsoft JhengHei" panose="020B0604030504040204" pitchFamily="34" charset="-120"/>
                <a:cs typeface="Calibri" panose="020F0502020204030204" pitchFamily="34" charset="0"/>
              </a:rPr>
              <a:t>。</a:t>
            </a:r>
            <a:endParaRPr lang="en-US" altLang="zh-TW" sz="1700" dirty="0">
              <a:latin typeface="Calibri" panose="020F0502020204030204" pitchFamily="34" charset="0"/>
              <a:ea typeface="Microsoft JhengHei" panose="020B0604030504040204" pitchFamily="34" charset="-120"/>
              <a:cs typeface="Calibri" panose="020F0502020204030204" pitchFamily="34" charset="0"/>
            </a:endParaRPr>
          </a:p>
          <a:p>
            <a:pPr marL="285750" indent="-285750" algn="just">
              <a:lnSpc>
                <a:spcPct val="150000"/>
              </a:lnSpc>
              <a:spcAft>
                <a:spcPts val="600"/>
              </a:spcAft>
              <a:buFont typeface="Wingdings" pitchFamily="2" charset="2"/>
              <a:buChar char="§"/>
            </a:pPr>
            <a:r>
              <a:rPr lang="zh-TW" altLang="en-US" sz="1700" dirty="0">
                <a:latin typeface="Calibri" panose="020F0502020204030204" pitchFamily="34" charset="0"/>
                <a:ea typeface="Microsoft JhengHei" panose="020B0604030504040204" pitchFamily="34" charset="-120"/>
                <a:cs typeface="Calibri" panose="020F0502020204030204" pitchFamily="34" charset="0"/>
              </a:rPr>
              <a:t>企業行動化的趨勢使硬體需求從固定式裝置如強固型螢幕顯示器及嵌入式電腦，快速轉移至強固型平板電腦及強固型筆記型電腦。</a:t>
            </a:r>
            <a:endParaRPr lang="en-US" altLang="zh-TW" sz="1700" dirty="0">
              <a:latin typeface="Calibri" panose="020F0502020204030204" pitchFamily="34" charset="0"/>
              <a:ea typeface="Microsoft JhengHei" panose="020B0604030504040204" pitchFamily="34" charset="-120"/>
              <a:cs typeface="Calibri" panose="020F0502020204030204" pitchFamily="34" charset="0"/>
            </a:endParaRPr>
          </a:p>
          <a:p>
            <a:pPr marL="285750" indent="-285750" algn="just">
              <a:lnSpc>
                <a:spcPct val="150000"/>
              </a:lnSpc>
              <a:spcAft>
                <a:spcPts val="600"/>
              </a:spcAft>
              <a:buFont typeface="Wingdings" pitchFamily="2" charset="2"/>
              <a:buChar char="§"/>
            </a:pPr>
            <a:r>
              <a:rPr lang="zh-TW" altLang="en-US" sz="1700" dirty="0">
                <a:latin typeface="Microsoft JhengHei" panose="020B0604030504040204" pitchFamily="34" charset="-120"/>
                <a:ea typeface="Microsoft JhengHei" panose="020B0604030504040204" pitchFamily="34" charset="-120"/>
                <a:cs typeface="Calibri" panose="020F0502020204030204" pitchFamily="34" charset="0"/>
              </a:rPr>
              <a:t>融程預期強固型平板電腦市場每年將呈現雙位數的成長，並在五年內達到翻倍。</a:t>
            </a:r>
          </a:p>
        </p:txBody>
      </p:sp>
      <p:pic>
        <p:nvPicPr>
          <p:cNvPr id="2" name="Picture 1">
            <a:extLst>
              <a:ext uri="{FF2B5EF4-FFF2-40B4-BE49-F238E27FC236}">
                <a16:creationId xmlns:a16="http://schemas.microsoft.com/office/drawing/2014/main" xmlns="" id="{1B274F33-FEDA-3D4C-82E2-D2EDEB6582F8}"/>
              </a:ext>
            </a:extLst>
          </p:cNvPr>
          <p:cNvPicPr>
            <a:picLocks noChangeAspect="1"/>
          </p:cNvPicPr>
          <p:nvPr/>
        </p:nvPicPr>
        <p:blipFill>
          <a:blip r:embed="rId3"/>
          <a:stretch>
            <a:fillRect/>
          </a:stretch>
        </p:blipFill>
        <p:spPr>
          <a:xfrm>
            <a:off x="7586700" y="1550995"/>
            <a:ext cx="4512852" cy="4701814"/>
          </a:xfrm>
          <a:prstGeom prst="rect">
            <a:avLst/>
          </a:prstGeom>
        </p:spPr>
      </p:pic>
      <p:sp>
        <p:nvSpPr>
          <p:cNvPr id="19" name="矩形 16">
            <a:extLst>
              <a:ext uri="{FF2B5EF4-FFF2-40B4-BE49-F238E27FC236}">
                <a16:creationId xmlns:a16="http://schemas.microsoft.com/office/drawing/2014/main" xmlns="" id="{A731E675-039B-2E40-B999-E3AC7BEAFB70}"/>
              </a:ext>
            </a:extLst>
          </p:cNvPr>
          <p:cNvSpPr/>
          <p:nvPr/>
        </p:nvSpPr>
        <p:spPr>
          <a:xfrm>
            <a:off x="0" y="1438463"/>
            <a:ext cx="273645" cy="472440"/>
          </a:xfrm>
          <a:prstGeom prst="rect">
            <a:avLst/>
          </a:prstGeom>
          <a:solidFill>
            <a:srgbClr val="921F1B"/>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0" name="矩形 16">
            <a:extLst>
              <a:ext uri="{FF2B5EF4-FFF2-40B4-BE49-F238E27FC236}">
                <a16:creationId xmlns:a16="http://schemas.microsoft.com/office/drawing/2014/main" xmlns="" id="{99CF55BC-BA8B-F74E-A148-179676392D13}"/>
              </a:ext>
            </a:extLst>
          </p:cNvPr>
          <p:cNvSpPr/>
          <p:nvPr/>
        </p:nvSpPr>
        <p:spPr>
          <a:xfrm>
            <a:off x="0" y="3599769"/>
            <a:ext cx="273645" cy="472440"/>
          </a:xfrm>
          <a:prstGeom prst="rect">
            <a:avLst/>
          </a:prstGeom>
          <a:solidFill>
            <a:srgbClr val="921F1B"/>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Tree>
    <p:extLst>
      <p:ext uri="{BB962C8B-B14F-4D97-AF65-F5344CB8AC3E}">
        <p14:creationId xmlns:p14="http://schemas.microsoft.com/office/powerpoint/2010/main" val="39213873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線接點 10">
            <a:extLst>
              <a:ext uri="{FF2B5EF4-FFF2-40B4-BE49-F238E27FC236}">
                <a16:creationId xmlns:a16="http://schemas.microsoft.com/office/drawing/2014/main" xmlns="" id="{F796EDC4-69CD-3243-BD5B-1A1802DA3183}"/>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2" name="標題 1">
            <a:extLst>
              <a:ext uri="{FF2B5EF4-FFF2-40B4-BE49-F238E27FC236}">
                <a16:creationId xmlns:a16="http://schemas.microsoft.com/office/drawing/2014/main" xmlns="" id="{8CCFBB56-83C7-9C4F-92CA-D66CA2636726}"/>
              </a:ext>
            </a:extLst>
          </p:cNvPr>
          <p:cNvSpPr txBox="1">
            <a:spLocks/>
          </p:cNvSpPr>
          <p:nvPr/>
        </p:nvSpPr>
        <p:spPr>
          <a:xfrm>
            <a:off x="272970" y="238983"/>
            <a:ext cx="12192000" cy="6167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50000"/>
              </a:lnSpc>
              <a:spcAft>
                <a:spcPts val="600"/>
              </a:spcAft>
            </a:pPr>
            <a:r>
              <a:rPr lang="zh-CN" altLang="en-US" sz="3200" b="1" dirty="0">
                <a:latin typeface="Calibri" panose="020F0502020204030204" pitchFamily="34" charset="0"/>
                <a:ea typeface="微軟正黑體" panose="020B0604030504040204" pitchFamily="34" charset="-120"/>
                <a:cs typeface="Calibri" panose="020F0502020204030204" pitchFamily="34" charset="0"/>
              </a:rPr>
              <a:t>融程將隨著</a:t>
            </a:r>
            <a:r>
              <a:rPr lang="zh-TW" altLang="en-US" sz="3200" b="1" dirty="0">
                <a:latin typeface="Calibri" panose="020F0502020204030204" pitchFamily="34" charset="0"/>
                <a:ea typeface="微軟正黑體" panose="020B0604030504040204" pitchFamily="34" charset="-120"/>
                <a:cs typeface="Calibri" panose="020F0502020204030204" pitchFamily="34" charset="0"/>
              </a:rPr>
              <a:t>地面控制站</a:t>
            </a:r>
            <a:r>
              <a:rPr lang="en-US" altLang="zh-CN" sz="3200" b="1" dirty="0">
                <a:latin typeface="Calibri" panose="020F0502020204030204" pitchFamily="34" charset="0"/>
                <a:ea typeface="微軟正黑體" panose="020B0604030504040204" pitchFamily="34" charset="-120"/>
                <a:cs typeface="Calibri" panose="020F0502020204030204" pitchFamily="34" charset="0"/>
              </a:rPr>
              <a:t>GCS</a:t>
            </a:r>
            <a:r>
              <a:rPr lang="zh-CN" altLang="en-US" sz="3200" b="1" dirty="0">
                <a:latin typeface="Calibri" panose="020F0502020204030204" pitchFamily="34" charset="0"/>
                <a:ea typeface="微軟正黑體" panose="020B0604030504040204" pitchFamily="34" charset="-120"/>
                <a:cs typeface="Calibri" panose="020F0502020204030204" pitchFamily="34" charset="0"/>
              </a:rPr>
              <a:t>的趨勢持續成長</a:t>
            </a:r>
            <a:endParaRPr lang="en-US" sz="3200" b="1" dirty="0">
              <a:latin typeface="Calibri" panose="020F0502020204030204" pitchFamily="34" charset="0"/>
              <a:ea typeface="微軟正黑體" panose="020B0604030504040204" pitchFamily="34" charset="-120"/>
              <a:cs typeface="Calibri" panose="020F0502020204030204" pitchFamily="34" charset="0"/>
            </a:endParaRPr>
          </a:p>
        </p:txBody>
      </p:sp>
      <p:sp>
        <p:nvSpPr>
          <p:cNvPr id="8" name="Slide Number Placeholder 3">
            <a:extLst>
              <a:ext uri="{FF2B5EF4-FFF2-40B4-BE49-F238E27FC236}">
                <a16:creationId xmlns:a16="http://schemas.microsoft.com/office/drawing/2014/main" xmlns="" id="{81231476-3B9B-FE46-A4CC-8A06A6CCE882}"/>
              </a:ext>
            </a:extLst>
          </p:cNvPr>
          <p:cNvSpPr txBox="1">
            <a:spLocks/>
          </p:cNvSpPr>
          <p:nvPr/>
        </p:nvSpPr>
        <p:spPr bwMode="auto">
          <a:xfrm>
            <a:off x="9348436" y="6484315"/>
            <a:ext cx="284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13</a:t>
            </a:fld>
            <a:endParaRPr lang="en-US" altLang="zh-TW" sz="1000" dirty="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endParaRPr>
          </a:p>
        </p:txBody>
      </p:sp>
      <p:sp>
        <p:nvSpPr>
          <p:cNvPr id="9" name="文字方塊 2">
            <a:extLst>
              <a:ext uri="{FF2B5EF4-FFF2-40B4-BE49-F238E27FC236}">
                <a16:creationId xmlns:a16="http://schemas.microsoft.com/office/drawing/2014/main" xmlns="" id="{9D220F18-919C-AF45-8567-0BB17080612D}"/>
              </a:ext>
            </a:extLst>
          </p:cNvPr>
          <p:cNvSpPr txBox="1"/>
          <p:nvPr/>
        </p:nvSpPr>
        <p:spPr>
          <a:xfrm>
            <a:off x="45479" y="1383472"/>
            <a:ext cx="7112560" cy="4706843"/>
          </a:xfrm>
          <a:prstGeom prst="rect">
            <a:avLst/>
          </a:prstGeom>
          <a:noFill/>
        </p:spPr>
        <p:txBody>
          <a:bodyPr wrap="square" rtlCol="0">
            <a:noAutofit/>
          </a:bodyPr>
          <a:lstStyle/>
          <a:p>
            <a:pPr algn="just">
              <a:lnSpc>
                <a:spcPct val="150000"/>
              </a:lnSpc>
              <a:spcAft>
                <a:spcPts val="600"/>
              </a:spcAft>
            </a:pPr>
            <a:r>
              <a:rPr lang="en-US" altLang="zh-CN" sz="2000" b="1" dirty="0">
                <a:latin typeface="Microsoft JhengHei" panose="020B0604030504040204" pitchFamily="34" charset="-120"/>
                <a:ea typeface="Microsoft JhengHei" panose="020B0604030504040204" pitchFamily="34" charset="-120"/>
                <a:cs typeface="Calibri" panose="020F0502020204030204" pitchFamily="34" charset="0"/>
              </a:rPr>
              <a:t>    </a:t>
            </a:r>
            <a:r>
              <a:rPr lang="zh-CN" altLang="en-US" sz="2000" b="1" dirty="0">
                <a:latin typeface="Microsoft JhengHei" panose="020B0604030504040204" pitchFamily="34" charset="-120"/>
                <a:ea typeface="Microsoft JhengHei" panose="020B0604030504040204" pitchFamily="34" charset="-120"/>
                <a:cs typeface="Calibri" panose="020F0502020204030204" pitchFamily="34" charset="0"/>
              </a:rPr>
              <a:t>地面控制站概念</a:t>
            </a:r>
            <a:endParaRPr lang="en-US" altLang="zh-CN" sz="2000" b="1" dirty="0">
              <a:latin typeface="Microsoft JhengHei" panose="020B0604030504040204" pitchFamily="34" charset="-120"/>
              <a:ea typeface="Microsoft JhengHei" panose="020B0604030504040204" pitchFamily="34" charset="-120"/>
              <a:cs typeface="Calibri" panose="020F0502020204030204" pitchFamily="34" charset="0"/>
            </a:endParaRPr>
          </a:p>
          <a:p>
            <a:pPr marL="285750" indent="-285750" algn="just">
              <a:lnSpc>
                <a:spcPct val="150000"/>
              </a:lnSpc>
              <a:spcAft>
                <a:spcPts val="600"/>
              </a:spcAft>
              <a:buFont typeface="Wingdings" pitchFamily="2" charset="2"/>
              <a:buChar char="§"/>
            </a:pPr>
            <a:r>
              <a:rPr lang="zh-TW" altLang="zh-TW" sz="1800" dirty="0">
                <a:effectLst/>
                <a:latin typeface="Calibri" panose="020F0502020204030204" pitchFamily="34" charset="0"/>
                <a:ea typeface="微軟正黑體" panose="020B0604030504040204" pitchFamily="34" charset="-120"/>
                <a:cs typeface="Calibri" panose="020F0502020204030204" pitchFamily="34" charset="0"/>
              </a:rPr>
              <a:t>地面控制站滿足國防、安全、工廠自動化、農業、搜救、環境監測、攝影測量、運輸和物流等多種應用，預估地面控制站</a:t>
            </a:r>
            <a:r>
              <a:rPr lang="en-US" altLang="zh-TW" sz="1800" dirty="0">
                <a:effectLst/>
                <a:latin typeface="Calibri" panose="020F0502020204030204" pitchFamily="34" charset="0"/>
                <a:ea typeface="微軟正黑體" panose="020B0604030504040204" pitchFamily="34" charset="-120"/>
                <a:cs typeface="cwTeXHeiBold"/>
              </a:rPr>
              <a:t>( GCS) </a:t>
            </a:r>
            <a:r>
              <a:rPr lang="zh-TW" altLang="zh-TW" sz="1800" dirty="0">
                <a:effectLst/>
                <a:latin typeface="Calibri" panose="020F0502020204030204" pitchFamily="34" charset="0"/>
                <a:ea typeface="微軟正黑體" panose="020B0604030504040204" pitchFamily="34" charset="-120"/>
                <a:cs typeface="Calibri" panose="020F0502020204030204" pitchFamily="34" charset="0"/>
              </a:rPr>
              <a:t>市場到</a:t>
            </a:r>
            <a:r>
              <a:rPr lang="en-US" altLang="zh-TW" sz="1800" dirty="0">
                <a:effectLst/>
                <a:latin typeface="Calibri" panose="020F0502020204030204" pitchFamily="34" charset="0"/>
                <a:ea typeface="微軟正黑體" panose="020B0604030504040204" pitchFamily="34" charset="-120"/>
                <a:cs typeface="cwTeXHeiBold"/>
              </a:rPr>
              <a:t>2030</a:t>
            </a:r>
            <a:r>
              <a:rPr lang="zh-TW" altLang="zh-TW" sz="1800" dirty="0">
                <a:effectLst/>
                <a:latin typeface="Calibri" panose="020F0502020204030204" pitchFamily="34" charset="0"/>
                <a:ea typeface="微軟正黑體" panose="020B0604030504040204" pitchFamily="34" charset="-120"/>
                <a:cs typeface="Calibri" panose="020F0502020204030204" pitchFamily="34" charset="0"/>
              </a:rPr>
              <a:t>年，每年成長</a:t>
            </a:r>
            <a:r>
              <a:rPr lang="en-US" altLang="zh-TW" sz="1800" dirty="0">
                <a:effectLst/>
                <a:latin typeface="Calibri" panose="020F0502020204030204" pitchFamily="34" charset="0"/>
                <a:ea typeface="微軟正黑體" panose="020B0604030504040204" pitchFamily="34" charset="-120"/>
                <a:cs typeface="cwTeXHeiBold"/>
              </a:rPr>
              <a:t>12.4%</a:t>
            </a:r>
            <a:r>
              <a:rPr lang="zh-TW" altLang="zh-TW" sz="1800" dirty="0">
                <a:effectLst/>
                <a:latin typeface="Calibri" panose="020F0502020204030204" pitchFamily="34" charset="0"/>
                <a:ea typeface="微軟正黑體" panose="020B0604030504040204" pitchFamily="34" charset="-120"/>
                <a:cs typeface="Calibri" panose="020F0502020204030204" pitchFamily="34" charset="0"/>
              </a:rPr>
              <a:t>。</a:t>
            </a:r>
            <a:r>
              <a:rPr lang="en-US" altLang="zh-TW" sz="1800" dirty="0">
                <a:effectLst/>
                <a:latin typeface="Calibri" panose="020F0502020204030204" pitchFamily="34" charset="0"/>
                <a:ea typeface="微軟正黑體" panose="020B0604030504040204" pitchFamily="34" charset="-120"/>
                <a:cs typeface="cwTeXHeiBold"/>
              </a:rPr>
              <a:t> (Source: Research &amp; Markets report 2024)</a:t>
            </a:r>
            <a:endParaRPr lang="zh-TW" altLang="zh-TW" sz="1800" dirty="0">
              <a:effectLst/>
              <a:latin typeface="cwTeXHeiBold"/>
              <a:ea typeface="cwTeXHeiBold"/>
              <a:cs typeface="cwTeXHeiBold"/>
            </a:endParaRPr>
          </a:p>
          <a:p>
            <a:pPr marL="285750" indent="-285750" algn="just">
              <a:lnSpc>
                <a:spcPct val="150000"/>
              </a:lnSpc>
              <a:spcAft>
                <a:spcPts val="600"/>
              </a:spcAft>
              <a:buFontTx/>
              <a:buChar char="-"/>
            </a:pPr>
            <a:endParaRPr lang="en-US" altLang="zh-TW" sz="1600" dirty="0">
              <a:latin typeface="Microsoft JhengHei" panose="020B0604030504040204" pitchFamily="34" charset="-120"/>
              <a:ea typeface="Microsoft JhengHei" panose="020B0604030504040204" pitchFamily="34" charset="-120"/>
              <a:cs typeface="Calibri" panose="020F0502020204030204" pitchFamily="34" charset="0"/>
            </a:endParaRPr>
          </a:p>
          <a:p>
            <a:pPr algn="just">
              <a:lnSpc>
                <a:spcPct val="150000"/>
              </a:lnSpc>
              <a:spcAft>
                <a:spcPts val="600"/>
              </a:spcAft>
            </a:pPr>
            <a:r>
              <a:rPr lang="zh-TW" altLang="en-US" sz="2000" b="1" dirty="0">
                <a:latin typeface="Microsoft JhengHei" panose="020B0604030504040204" pitchFamily="34" charset="-120"/>
                <a:ea typeface="Microsoft JhengHei" panose="020B0604030504040204" pitchFamily="34" charset="-120"/>
                <a:cs typeface="Calibri" panose="020F0502020204030204" pitchFamily="34" charset="0"/>
              </a:rPr>
              <a:t>     強固型平板電腦是企業行動化下的最大受益者</a:t>
            </a:r>
            <a:endParaRPr lang="en-US" altLang="zh-TW" sz="2000" b="1" dirty="0">
              <a:latin typeface="Microsoft JhengHei" panose="020B0604030504040204" pitchFamily="34" charset="-120"/>
              <a:ea typeface="Microsoft JhengHei" panose="020B0604030504040204" pitchFamily="34" charset="-120"/>
              <a:cs typeface="Calibri" panose="020F0502020204030204" pitchFamily="34" charset="0"/>
            </a:endParaRPr>
          </a:p>
          <a:p>
            <a:pPr marL="285750" indent="-285750" algn="just">
              <a:lnSpc>
                <a:spcPct val="150000"/>
              </a:lnSpc>
              <a:spcAft>
                <a:spcPts val="600"/>
              </a:spcAft>
              <a:buFont typeface="Wingdings" pitchFamily="2" charset="2"/>
              <a:buChar char="§"/>
            </a:pPr>
            <a:r>
              <a:rPr lang="zh-TW" altLang="en-US" sz="1700" dirty="0">
                <a:latin typeface="Calibri" panose="020F0502020204030204" pitchFamily="34" charset="0"/>
                <a:ea typeface="Microsoft JhengHei" panose="020B0604030504040204" pitchFamily="34" charset="-120"/>
                <a:cs typeface="Calibri" panose="020F0502020204030204" pitchFamily="34" charset="0"/>
              </a:rPr>
              <a:t>地面控制站</a:t>
            </a:r>
            <a:r>
              <a:rPr lang="zh-CN" altLang="en-US" sz="1700" dirty="0">
                <a:latin typeface="Calibri" panose="020F0502020204030204" pitchFamily="34" charset="0"/>
                <a:ea typeface="Microsoft JhengHei" panose="020B0604030504040204" pitchFamily="34" charset="-120"/>
                <a:cs typeface="Calibri" panose="020F0502020204030204" pitchFamily="34" charset="0"/>
              </a:rPr>
              <a:t>市場每年成長</a:t>
            </a:r>
            <a:r>
              <a:rPr lang="en-US" altLang="zh-CN" sz="1700" dirty="0">
                <a:latin typeface="Calibri" panose="020F0502020204030204" pitchFamily="34" charset="0"/>
                <a:ea typeface="Microsoft JhengHei" panose="020B0604030504040204" pitchFamily="34" charset="-120"/>
                <a:cs typeface="Calibri" panose="020F0502020204030204" pitchFamily="34" charset="0"/>
              </a:rPr>
              <a:t>12.4%</a:t>
            </a:r>
            <a:r>
              <a:rPr lang="zh-CN" altLang="en-US" sz="1700" dirty="0">
                <a:latin typeface="Calibri" panose="020F0502020204030204" pitchFamily="34" charset="0"/>
                <a:ea typeface="Microsoft JhengHei" panose="020B0604030504040204" pitchFamily="34" charset="-120"/>
                <a:cs typeface="Calibri" panose="020F0502020204030204" pitchFamily="34" charset="0"/>
              </a:rPr>
              <a:t>。</a:t>
            </a:r>
            <a:endParaRPr lang="en-US" altLang="zh-TW" sz="1700" dirty="0">
              <a:latin typeface="Calibri" panose="020F0502020204030204" pitchFamily="34" charset="0"/>
              <a:ea typeface="Microsoft JhengHei" panose="020B0604030504040204" pitchFamily="34" charset="-120"/>
              <a:cs typeface="Calibri" panose="020F0502020204030204" pitchFamily="34" charset="0"/>
            </a:endParaRPr>
          </a:p>
          <a:p>
            <a:pPr marL="285750" indent="-285750" algn="just">
              <a:lnSpc>
                <a:spcPct val="150000"/>
              </a:lnSpc>
              <a:spcAft>
                <a:spcPts val="600"/>
              </a:spcAft>
              <a:buFont typeface="Wingdings" pitchFamily="2" charset="2"/>
              <a:buChar char="§"/>
            </a:pPr>
            <a:r>
              <a:rPr lang="zh-TW" altLang="en-US" sz="1700" dirty="0">
                <a:latin typeface="Calibri" panose="020F0502020204030204" pitchFamily="34" charset="0"/>
                <a:ea typeface="Microsoft JhengHei" panose="020B0604030504040204" pitchFamily="34" charset="-120"/>
                <a:cs typeface="Calibri" panose="020F0502020204030204" pitchFamily="34" charset="0"/>
              </a:rPr>
              <a:t>企業行動化的趨勢使硬體需求從固定式裝置如強固型螢幕顯示器及嵌入式電腦，快速轉移至強固型平板電腦及強固型筆記型電腦。</a:t>
            </a:r>
            <a:endParaRPr lang="en-US" altLang="zh-TW" sz="1700" dirty="0">
              <a:latin typeface="Calibri" panose="020F0502020204030204" pitchFamily="34" charset="0"/>
              <a:ea typeface="Microsoft JhengHei" panose="020B0604030504040204" pitchFamily="34" charset="-120"/>
              <a:cs typeface="Calibri" panose="020F0502020204030204" pitchFamily="34" charset="0"/>
            </a:endParaRPr>
          </a:p>
          <a:p>
            <a:pPr marL="285750" indent="-285750" algn="just">
              <a:lnSpc>
                <a:spcPct val="150000"/>
              </a:lnSpc>
              <a:spcAft>
                <a:spcPts val="600"/>
              </a:spcAft>
              <a:buFont typeface="Wingdings" pitchFamily="2" charset="2"/>
              <a:buChar char="§"/>
            </a:pPr>
            <a:r>
              <a:rPr lang="zh-TW" altLang="en-US" sz="1700" dirty="0">
                <a:latin typeface="Microsoft JhengHei" panose="020B0604030504040204" pitchFamily="34" charset="-120"/>
                <a:ea typeface="Microsoft JhengHei" panose="020B0604030504040204" pitchFamily="34" charset="-120"/>
                <a:cs typeface="Calibri" panose="020F0502020204030204" pitchFamily="34" charset="0"/>
              </a:rPr>
              <a:t>融程預期強固型平板電腦市場每年將呈現雙位數的成長，並在五年內達到翻倍。</a:t>
            </a:r>
          </a:p>
        </p:txBody>
      </p:sp>
      <p:sp>
        <p:nvSpPr>
          <p:cNvPr id="19" name="矩形 16">
            <a:extLst>
              <a:ext uri="{FF2B5EF4-FFF2-40B4-BE49-F238E27FC236}">
                <a16:creationId xmlns:a16="http://schemas.microsoft.com/office/drawing/2014/main" xmlns="" id="{A731E675-039B-2E40-B999-E3AC7BEAFB70}"/>
              </a:ext>
            </a:extLst>
          </p:cNvPr>
          <p:cNvSpPr/>
          <p:nvPr/>
        </p:nvSpPr>
        <p:spPr>
          <a:xfrm>
            <a:off x="0" y="1438463"/>
            <a:ext cx="273645" cy="472440"/>
          </a:xfrm>
          <a:prstGeom prst="rect">
            <a:avLst/>
          </a:prstGeom>
          <a:solidFill>
            <a:srgbClr val="921F1B"/>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0" name="矩形 16">
            <a:extLst>
              <a:ext uri="{FF2B5EF4-FFF2-40B4-BE49-F238E27FC236}">
                <a16:creationId xmlns:a16="http://schemas.microsoft.com/office/drawing/2014/main" xmlns="" id="{99CF55BC-BA8B-F74E-A148-179676392D13}"/>
              </a:ext>
            </a:extLst>
          </p:cNvPr>
          <p:cNvSpPr/>
          <p:nvPr/>
        </p:nvSpPr>
        <p:spPr>
          <a:xfrm>
            <a:off x="0" y="3599769"/>
            <a:ext cx="273645" cy="472440"/>
          </a:xfrm>
          <a:prstGeom prst="rect">
            <a:avLst/>
          </a:prstGeom>
          <a:solidFill>
            <a:srgbClr val="921F1B"/>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graphicFrame>
        <p:nvGraphicFramePr>
          <p:cNvPr id="7" name="圖表 6">
            <a:extLst>
              <a:ext uri="{FF2B5EF4-FFF2-40B4-BE49-F238E27FC236}">
                <a16:creationId xmlns:a16="http://schemas.microsoft.com/office/drawing/2014/main" xmlns="" id="{69326E84-FEF7-4122-8761-5AB6B142E937}"/>
              </a:ext>
            </a:extLst>
          </p:cNvPr>
          <p:cNvGraphicFramePr>
            <a:graphicFrameLocks/>
          </p:cNvGraphicFramePr>
          <p:nvPr>
            <p:extLst>
              <p:ext uri="{D42A27DB-BD31-4B8C-83A1-F6EECF244321}">
                <p14:modId xmlns:p14="http://schemas.microsoft.com/office/powerpoint/2010/main" val="2459471185"/>
              </p:ext>
            </p:extLst>
          </p:nvPr>
        </p:nvGraphicFramePr>
        <p:xfrm>
          <a:off x="6960911" y="2406315"/>
          <a:ext cx="5185610" cy="393432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816967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線接點 10">
            <a:extLst>
              <a:ext uri="{FF2B5EF4-FFF2-40B4-BE49-F238E27FC236}">
                <a16:creationId xmlns:a16="http://schemas.microsoft.com/office/drawing/2014/main" xmlns="" id="{F796EDC4-69CD-3243-BD5B-1A1802DA3183}"/>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8" name="Slide Number Placeholder 3">
            <a:extLst>
              <a:ext uri="{FF2B5EF4-FFF2-40B4-BE49-F238E27FC236}">
                <a16:creationId xmlns:a16="http://schemas.microsoft.com/office/drawing/2014/main" xmlns="" id="{81231476-3B9B-FE46-A4CC-8A06A6CCE882}"/>
              </a:ext>
            </a:extLst>
          </p:cNvPr>
          <p:cNvSpPr txBox="1">
            <a:spLocks/>
          </p:cNvSpPr>
          <p:nvPr/>
        </p:nvSpPr>
        <p:spPr bwMode="auto">
          <a:xfrm>
            <a:off x="9348436" y="6484315"/>
            <a:ext cx="284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14</a:t>
            </a:fld>
            <a:endParaRPr lang="en-US" altLang="zh-TW" sz="1000" dirty="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endParaRPr>
          </a:p>
        </p:txBody>
      </p:sp>
      <p:sp>
        <p:nvSpPr>
          <p:cNvPr id="6" name="標題 1">
            <a:extLst>
              <a:ext uri="{FF2B5EF4-FFF2-40B4-BE49-F238E27FC236}">
                <a16:creationId xmlns:a16="http://schemas.microsoft.com/office/drawing/2014/main" xmlns="" id="{3F116560-BD44-4A84-87F6-27C21DA745A9}"/>
              </a:ext>
            </a:extLst>
          </p:cNvPr>
          <p:cNvSpPr txBox="1">
            <a:spLocks/>
          </p:cNvSpPr>
          <p:nvPr/>
        </p:nvSpPr>
        <p:spPr>
          <a:xfrm>
            <a:off x="0" y="283053"/>
            <a:ext cx="12361601" cy="58926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00000"/>
              </a:lnSpc>
              <a:spcAft>
                <a:spcPts val="600"/>
              </a:spcAft>
            </a:pPr>
            <a:r>
              <a:rPr lang="zh-CN" altLang="en-US" sz="2900" b="1" dirty="0">
                <a:latin typeface="Calibri" panose="020F0502020204030204" pitchFamily="34" charset="0"/>
                <a:ea typeface="微軟正黑體" panose="020B0604030504040204" pitchFamily="34" charset="-120"/>
                <a:cs typeface="Calibri" panose="020F0502020204030204" pitchFamily="34" charset="0"/>
              </a:rPr>
              <a:t>強固型</a:t>
            </a:r>
            <a:r>
              <a:rPr lang="zh-TW" altLang="en-US" sz="2900" b="1" dirty="0">
                <a:latin typeface="Calibri" panose="020F0502020204030204" pitchFamily="34" charset="0"/>
                <a:ea typeface="微軟正黑體" panose="020B0604030504040204" pitchFamily="34" charset="-120"/>
                <a:cs typeface="Calibri" panose="020F0502020204030204" pitchFamily="34" charset="0"/>
              </a:rPr>
              <a:t>行動</a:t>
            </a:r>
            <a:r>
              <a:rPr lang="zh-CN" altLang="en-US" sz="2900" b="1" dirty="0">
                <a:latin typeface="Calibri" panose="020F0502020204030204" pitchFamily="34" charset="0"/>
                <a:ea typeface="微軟正黑體" panose="020B0604030504040204" pitchFamily="34" charset="-120"/>
                <a:cs typeface="Calibri" panose="020F0502020204030204" pitchFamily="34" charset="0"/>
              </a:rPr>
              <a:t>電腦</a:t>
            </a:r>
            <a:r>
              <a:rPr lang="en-US" altLang="zh-CN" sz="2900" b="1" dirty="0">
                <a:latin typeface="Calibri" panose="020F0502020204030204" pitchFamily="34" charset="0"/>
                <a:ea typeface="微軟正黑體" panose="020B0604030504040204" pitchFamily="34" charset="-120"/>
                <a:cs typeface="Calibri" panose="020F0502020204030204" pitchFamily="34" charset="0"/>
              </a:rPr>
              <a:t>(</a:t>
            </a:r>
            <a:r>
              <a:rPr lang="zh-CN" altLang="en-US" sz="2900" b="1" dirty="0">
                <a:latin typeface="Calibri" panose="020F0502020204030204" pitchFamily="34" charset="0"/>
                <a:ea typeface="微軟正黑體" panose="020B0604030504040204" pitchFamily="34" charset="-120"/>
                <a:cs typeface="Calibri" panose="020F0502020204030204" pitchFamily="34" charset="0"/>
              </a:rPr>
              <a:t>平板電腦</a:t>
            </a:r>
            <a:r>
              <a:rPr lang="en-US" altLang="zh-CN" sz="2900" b="1" dirty="0">
                <a:latin typeface="Calibri" panose="020F0502020204030204" pitchFamily="34" charset="0"/>
                <a:ea typeface="微軟正黑體" panose="020B0604030504040204" pitchFamily="34" charset="-120"/>
                <a:cs typeface="Calibri" panose="020F0502020204030204" pitchFamily="34" charset="0"/>
              </a:rPr>
              <a:t>/</a:t>
            </a:r>
            <a:r>
              <a:rPr lang="zh-TW" altLang="en-US" sz="2900" b="1" dirty="0">
                <a:latin typeface="Calibri" panose="020F0502020204030204" pitchFamily="34" charset="0"/>
                <a:ea typeface="微軟正黑體" panose="020B0604030504040204" pitchFamily="34" charset="-120"/>
                <a:cs typeface="Calibri" panose="020F0502020204030204" pitchFamily="34" charset="0"/>
              </a:rPr>
              <a:t>筆記型電腦</a:t>
            </a:r>
            <a:r>
              <a:rPr lang="en-US" altLang="zh-TW" sz="2900" b="1" dirty="0">
                <a:latin typeface="Calibri" panose="020F0502020204030204" pitchFamily="34" charset="0"/>
                <a:ea typeface="微軟正黑體" panose="020B0604030504040204" pitchFamily="34" charset="-120"/>
                <a:cs typeface="Calibri" panose="020F0502020204030204" pitchFamily="34" charset="0"/>
              </a:rPr>
              <a:t>/PDA)</a:t>
            </a:r>
            <a:r>
              <a:rPr lang="zh-CN" altLang="en-US" sz="2900" b="1" dirty="0">
                <a:latin typeface="Calibri" panose="020F0502020204030204" pitchFamily="34" charset="0"/>
                <a:ea typeface="微軟正黑體" panose="020B0604030504040204" pitchFamily="34" charset="-120"/>
                <a:cs typeface="Calibri" panose="020F0502020204030204" pitchFamily="34" charset="0"/>
              </a:rPr>
              <a:t>：聚焦三大產業應用</a:t>
            </a:r>
            <a:endParaRPr lang="en-US" altLang="zh-TW" sz="2900" b="1" dirty="0">
              <a:latin typeface="Calibri" panose="020F0502020204030204" pitchFamily="34" charset="0"/>
              <a:ea typeface="微軟正黑體" panose="020B0604030504040204" pitchFamily="34" charset="-120"/>
              <a:cs typeface="Calibri" panose="020F0502020204030204" pitchFamily="34" charset="0"/>
            </a:endParaRPr>
          </a:p>
          <a:p>
            <a:pPr algn="just">
              <a:lnSpc>
                <a:spcPct val="100000"/>
              </a:lnSpc>
              <a:spcAft>
                <a:spcPts val="600"/>
              </a:spcAft>
            </a:pPr>
            <a:r>
              <a:rPr lang="en-US" altLang="zh-TW" sz="2400" b="1" dirty="0">
                <a:latin typeface="Calibri" panose="020F0502020204030204" pitchFamily="34" charset="0"/>
                <a:ea typeface="微軟正黑體" panose="020B0604030504040204" pitchFamily="34" charset="-120"/>
                <a:cs typeface="Calibri" panose="020F0502020204030204" pitchFamily="34" charset="0"/>
              </a:rPr>
              <a:t>(2024</a:t>
            </a:r>
            <a:r>
              <a:rPr lang="zh-CN" altLang="en-US" sz="2400" b="1" dirty="0">
                <a:latin typeface="Calibri" panose="020F0502020204030204" pitchFamily="34" charset="0"/>
                <a:ea typeface="微軟正黑體" panose="020B0604030504040204" pitchFamily="34" charset="-120"/>
                <a:cs typeface="Calibri" panose="020F0502020204030204" pitchFamily="34" charset="0"/>
              </a:rPr>
              <a:t>年目標銷售比重</a:t>
            </a:r>
            <a:r>
              <a:rPr lang="en-US" altLang="zh-TW" sz="2400" b="1" dirty="0">
                <a:latin typeface="Calibri" panose="020F0502020204030204" pitchFamily="34" charset="0"/>
                <a:ea typeface="微軟正黑體" panose="020B0604030504040204" pitchFamily="34" charset="-120"/>
                <a:cs typeface="Calibri" panose="020F0502020204030204" pitchFamily="34" charset="0"/>
              </a:rPr>
              <a:t>)</a:t>
            </a:r>
            <a:endParaRPr lang="en-US" altLang="zh-TW" sz="3200" b="1" dirty="0">
              <a:solidFill>
                <a:srgbClr val="921F1B"/>
              </a:solidFill>
              <a:latin typeface="微軟正黑體" panose="020B0604030504040204" pitchFamily="34" charset="-120"/>
              <a:ea typeface="微軟正黑體" panose="020B0604030504040204" pitchFamily="34" charset="-120"/>
            </a:endParaRPr>
          </a:p>
        </p:txBody>
      </p:sp>
      <p:grpSp>
        <p:nvGrpSpPr>
          <p:cNvPr id="3" name="群組 2">
            <a:extLst>
              <a:ext uri="{FF2B5EF4-FFF2-40B4-BE49-F238E27FC236}">
                <a16:creationId xmlns:a16="http://schemas.microsoft.com/office/drawing/2014/main" xmlns="" id="{8771EE5F-08C4-44B5-9300-8252205A26D4}"/>
              </a:ext>
            </a:extLst>
          </p:cNvPr>
          <p:cNvGrpSpPr/>
          <p:nvPr/>
        </p:nvGrpSpPr>
        <p:grpSpPr>
          <a:xfrm>
            <a:off x="2977436" y="1329228"/>
            <a:ext cx="5400000" cy="4891316"/>
            <a:chOff x="2481532" y="1190015"/>
            <a:chExt cx="5400000" cy="5220000"/>
          </a:xfrm>
        </p:grpSpPr>
        <p:graphicFrame>
          <p:nvGraphicFramePr>
            <p:cNvPr id="5" name="圖表 4">
              <a:extLst>
                <a:ext uri="{FF2B5EF4-FFF2-40B4-BE49-F238E27FC236}">
                  <a16:creationId xmlns:a16="http://schemas.microsoft.com/office/drawing/2014/main" xmlns="" id="{DF9E5C6B-FCAB-4456-BADF-4C75CED3F97D}"/>
                </a:ext>
              </a:extLst>
            </p:cNvPr>
            <p:cNvGraphicFramePr>
              <a:graphicFrameLocks/>
            </p:cNvGraphicFramePr>
            <p:nvPr/>
          </p:nvGraphicFramePr>
          <p:xfrm>
            <a:off x="2481532" y="1190015"/>
            <a:ext cx="5400000" cy="5220000"/>
          </p:xfrm>
          <a:graphic>
            <a:graphicData uri="http://schemas.openxmlformats.org/drawingml/2006/chart">
              <c:chart xmlns:c="http://schemas.openxmlformats.org/drawingml/2006/chart" xmlns:r="http://schemas.openxmlformats.org/officeDocument/2006/relationships" r:id="rId3"/>
            </a:graphicData>
          </a:graphic>
        </p:graphicFrame>
        <p:sp>
          <p:nvSpPr>
            <p:cNvPr id="2" name="拱形 1">
              <a:extLst>
                <a:ext uri="{FF2B5EF4-FFF2-40B4-BE49-F238E27FC236}">
                  <a16:creationId xmlns:a16="http://schemas.microsoft.com/office/drawing/2014/main" xmlns="" id="{35E9C043-3F82-41CD-A94D-AC4C2E435EA7}"/>
                </a:ext>
              </a:extLst>
            </p:cNvPr>
            <p:cNvSpPr/>
            <p:nvPr/>
          </p:nvSpPr>
          <p:spPr>
            <a:xfrm>
              <a:off x="2571532" y="1190015"/>
              <a:ext cx="5220000" cy="5220000"/>
            </a:xfrm>
            <a:prstGeom prst="blockArc">
              <a:avLst>
                <a:gd name="adj1" fmla="val 16222728"/>
                <a:gd name="adj2" fmla="val 1273276"/>
                <a:gd name="adj3" fmla="val 3064"/>
              </a:avLst>
            </a:prstGeom>
            <a:solidFill>
              <a:srgbClr val="921F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schemeClr val="tx1"/>
                </a:solidFill>
              </a:endParaRPr>
            </a:p>
          </p:txBody>
        </p:sp>
        <p:sp>
          <p:nvSpPr>
            <p:cNvPr id="9" name="拱形 8">
              <a:extLst>
                <a:ext uri="{FF2B5EF4-FFF2-40B4-BE49-F238E27FC236}">
                  <a16:creationId xmlns:a16="http://schemas.microsoft.com/office/drawing/2014/main" xmlns="" id="{C01EDA2A-346B-4BC1-A7F4-B0C2878E2B2A}"/>
                </a:ext>
              </a:extLst>
            </p:cNvPr>
            <p:cNvSpPr/>
            <p:nvPr/>
          </p:nvSpPr>
          <p:spPr>
            <a:xfrm>
              <a:off x="2571532" y="1190015"/>
              <a:ext cx="5220000" cy="5220000"/>
            </a:xfrm>
            <a:prstGeom prst="blockArc">
              <a:avLst>
                <a:gd name="adj1" fmla="val 1296493"/>
                <a:gd name="adj2" fmla="val 6688404"/>
                <a:gd name="adj3" fmla="val 3092"/>
              </a:avLst>
            </a:prstGeom>
            <a:solidFill>
              <a:srgbClr val="E0C3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schemeClr val="tx1"/>
                </a:solidFill>
              </a:endParaRPr>
            </a:p>
          </p:txBody>
        </p:sp>
        <p:sp>
          <p:nvSpPr>
            <p:cNvPr id="10" name="拱形 9">
              <a:extLst>
                <a:ext uri="{FF2B5EF4-FFF2-40B4-BE49-F238E27FC236}">
                  <a16:creationId xmlns:a16="http://schemas.microsoft.com/office/drawing/2014/main" xmlns="" id="{7D1E5B3F-7F9C-4C1D-856F-1A0C4946036E}"/>
                </a:ext>
              </a:extLst>
            </p:cNvPr>
            <p:cNvSpPr/>
            <p:nvPr/>
          </p:nvSpPr>
          <p:spPr>
            <a:xfrm>
              <a:off x="2571532" y="1190015"/>
              <a:ext cx="5220000" cy="5220000"/>
            </a:xfrm>
            <a:prstGeom prst="blockArc">
              <a:avLst>
                <a:gd name="adj1" fmla="val 6716012"/>
                <a:gd name="adj2" fmla="val 8201065"/>
                <a:gd name="adj3" fmla="val 3232"/>
              </a:avLst>
            </a:prstGeom>
            <a:solidFill>
              <a:srgbClr val="A1B9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schemeClr val="tx1"/>
                </a:solidFill>
              </a:endParaRPr>
            </a:p>
          </p:txBody>
        </p:sp>
      </p:grpSp>
      <p:grpSp>
        <p:nvGrpSpPr>
          <p:cNvPr id="35" name="群組 34">
            <a:extLst>
              <a:ext uri="{FF2B5EF4-FFF2-40B4-BE49-F238E27FC236}">
                <a16:creationId xmlns:a16="http://schemas.microsoft.com/office/drawing/2014/main" xmlns="" id="{347969F0-7FEF-439E-A89B-8F06EFC1C5CF}"/>
              </a:ext>
            </a:extLst>
          </p:cNvPr>
          <p:cNvGrpSpPr/>
          <p:nvPr/>
        </p:nvGrpSpPr>
        <p:grpSpPr>
          <a:xfrm>
            <a:off x="574248" y="5549102"/>
            <a:ext cx="3360838" cy="707886"/>
            <a:chOff x="464979" y="5572106"/>
            <a:chExt cx="3360838" cy="707886"/>
          </a:xfrm>
        </p:grpSpPr>
        <p:sp>
          <p:nvSpPr>
            <p:cNvPr id="16" name="TextBox 30">
              <a:extLst>
                <a:ext uri="{FF2B5EF4-FFF2-40B4-BE49-F238E27FC236}">
                  <a16:creationId xmlns:a16="http://schemas.microsoft.com/office/drawing/2014/main" xmlns="" id="{E851DF70-4128-4670-BE70-4F91D82D5BD3}"/>
                </a:ext>
              </a:extLst>
            </p:cNvPr>
            <p:cNvSpPr txBox="1"/>
            <p:nvPr/>
          </p:nvSpPr>
          <p:spPr>
            <a:xfrm>
              <a:off x="1119285" y="5789303"/>
              <a:ext cx="2556000" cy="369332"/>
            </a:xfrm>
            <a:prstGeom prst="rect">
              <a:avLst/>
            </a:prstGeom>
            <a:noFill/>
          </p:spPr>
          <p:txBody>
            <a:bodyPr wrap="square" rtlCol="0">
              <a:spAutoFit/>
            </a:bodyPr>
            <a:lstStyle/>
            <a:p>
              <a:pPr algn="ctr"/>
              <a:r>
                <a:rPr lang="zh-CN" altLang="en-US" b="1" dirty="0">
                  <a:latin typeface="Microsoft JhengHei" panose="020B0604030504040204" pitchFamily="34" charset="-120"/>
                  <a:ea typeface="Microsoft JhengHei" panose="020B0604030504040204" pitchFamily="34" charset="-120"/>
                </a:rPr>
                <a:t>醫療保健</a:t>
              </a:r>
              <a:endParaRPr lang="en-US" b="1" dirty="0">
                <a:latin typeface="Microsoft JhengHei" panose="020B0604030504040204" pitchFamily="34" charset="-120"/>
                <a:ea typeface="Microsoft JhengHei" panose="020B0604030504040204" pitchFamily="34" charset="-120"/>
              </a:endParaRPr>
            </a:p>
          </p:txBody>
        </p:sp>
        <p:sp>
          <p:nvSpPr>
            <p:cNvPr id="21" name="TextBox 45">
              <a:extLst>
                <a:ext uri="{FF2B5EF4-FFF2-40B4-BE49-F238E27FC236}">
                  <a16:creationId xmlns:a16="http://schemas.microsoft.com/office/drawing/2014/main" xmlns="" id="{ECAE7811-7A66-41F0-B3F3-FBCFA4529D3F}"/>
                </a:ext>
              </a:extLst>
            </p:cNvPr>
            <p:cNvSpPr txBox="1"/>
            <p:nvPr/>
          </p:nvSpPr>
          <p:spPr>
            <a:xfrm>
              <a:off x="464979" y="5572106"/>
              <a:ext cx="1163411" cy="707886"/>
            </a:xfrm>
            <a:prstGeom prst="rect">
              <a:avLst/>
            </a:prstGeom>
            <a:noFill/>
          </p:spPr>
          <p:txBody>
            <a:bodyPr wrap="square" rtlCol="0">
              <a:spAutoFit/>
            </a:bodyPr>
            <a:lstStyle/>
            <a:p>
              <a:pPr algn="ctr"/>
              <a:r>
                <a:rPr lang="en-US" sz="4000" b="1" dirty="0">
                  <a:solidFill>
                    <a:srgbClr val="A1B9BD"/>
                  </a:solidFill>
                </a:rPr>
                <a:t>12%</a:t>
              </a:r>
            </a:p>
          </p:txBody>
        </p:sp>
        <p:cxnSp>
          <p:nvCxnSpPr>
            <p:cNvPr id="22" name="直線接點 61">
              <a:extLst>
                <a:ext uri="{FF2B5EF4-FFF2-40B4-BE49-F238E27FC236}">
                  <a16:creationId xmlns:a16="http://schemas.microsoft.com/office/drawing/2014/main" xmlns="" id="{4E5E262F-BE54-4AE1-9B5B-418CF82B4546}"/>
                </a:ext>
              </a:extLst>
            </p:cNvPr>
            <p:cNvCxnSpPr>
              <a:cxnSpLocks/>
            </p:cNvCxnSpPr>
            <p:nvPr/>
          </p:nvCxnSpPr>
          <p:spPr>
            <a:xfrm>
              <a:off x="585817" y="6228000"/>
              <a:ext cx="3240000" cy="25582"/>
            </a:xfrm>
            <a:prstGeom prst="line">
              <a:avLst/>
            </a:prstGeom>
            <a:ln w="38100">
              <a:solidFill>
                <a:srgbClr val="A1B9BD"/>
              </a:solidFill>
            </a:ln>
          </p:spPr>
          <p:style>
            <a:lnRef idx="1">
              <a:schemeClr val="accent1"/>
            </a:lnRef>
            <a:fillRef idx="0">
              <a:schemeClr val="accent1"/>
            </a:fillRef>
            <a:effectRef idx="0">
              <a:schemeClr val="accent1"/>
            </a:effectRef>
            <a:fontRef idx="minor">
              <a:schemeClr val="tx1"/>
            </a:fontRef>
          </p:style>
        </p:cxnSp>
      </p:grpSp>
      <p:grpSp>
        <p:nvGrpSpPr>
          <p:cNvPr id="34" name="群組 33">
            <a:extLst>
              <a:ext uri="{FF2B5EF4-FFF2-40B4-BE49-F238E27FC236}">
                <a16:creationId xmlns:a16="http://schemas.microsoft.com/office/drawing/2014/main" xmlns="" id="{98CCDFE0-A844-42BF-9252-1C1FCF5283E1}"/>
              </a:ext>
            </a:extLst>
          </p:cNvPr>
          <p:cNvGrpSpPr/>
          <p:nvPr/>
        </p:nvGrpSpPr>
        <p:grpSpPr>
          <a:xfrm>
            <a:off x="915845" y="1828185"/>
            <a:ext cx="2292488" cy="707886"/>
            <a:chOff x="427010" y="1828185"/>
            <a:chExt cx="2292488" cy="707886"/>
          </a:xfrm>
        </p:grpSpPr>
        <p:cxnSp>
          <p:nvCxnSpPr>
            <p:cNvPr id="24" name="直線接點 61">
              <a:extLst>
                <a:ext uri="{FF2B5EF4-FFF2-40B4-BE49-F238E27FC236}">
                  <a16:creationId xmlns:a16="http://schemas.microsoft.com/office/drawing/2014/main" xmlns="" id="{42E06A5D-849A-48EA-8226-C549B1D3F597}"/>
                </a:ext>
              </a:extLst>
            </p:cNvPr>
            <p:cNvCxnSpPr>
              <a:cxnSpLocks/>
            </p:cNvCxnSpPr>
            <p:nvPr/>
          </p:nvCxnSpPr>
          <p:spPr>
            <a:xfrm>
              <a:off x="451498" y="2522899"/>
              <a:ext cx="2268000" cy="0"/>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5" name="TextBox 54">
              <a:extLst>
                <a:ext uri="{FF2B5EF4-FFF2-40B4-BE49-F238E27FC236}">
                  <a16:creationId xmlns:a16="http://schemas.microsoft.com/office/drawing/2014/main" xmlns="" id="{D9868A3C-360E-49B5-A3E0-A5F129F17E54}"/>
                </a:ext>
              </a:extLst>
            </p:cNvPr>
            <p:cNvSpPr txBox="1"/>
            <p:nvPr/>
          </p:nvSpPr>
          <p:spPr>
            <a:xfrm>
              <a:off x="1027719" y="1999458"/>
              <a:ext cx="1691779" cy="369332"/>
            </a:xfrm>
            <a:prstGeom prst="rect">
              <a:avLst/>
            </a:prstGeom>
            <a:noFill/>
          </p:spPr>
          <p:txBody>
            <a:bodyPr wrap="square" rtlCol="0" anchor="ctr">
              <a:spAutoFit/>
            </a:bodyPr>
            <a:lstStyle/>
            <a:p>
              <a:pPr algn="ctr"/>
              <a:r>
                <a:rPr lang="zh-CN" altLang="en-US" b="1" dirty="0">
                  <a:latin typeface="Microsoft JhengHei" panose="020B0604030504040204" pitchFamily="34" charset="-120"/>
                  <a:ea typeface="Microsoft JhengHei" panose="020B0604030504040204" pitchFamily="34" charset="-120"/>
                </a:rPr>
                <a:t>其他</a:t>
              </a:r>
              <a:endParaRPr lang="en-US" b="1" dirty="0">
                <a:latin typeface="Microsoft JhengHei" panose="020B0604030504040204" pitchFamily="34" charset="-120"/>
                <a:ea typeface="Microsoft JhengHei" panose="020B0604030504040204" pitchFamily="34" charset="-120"/>
              </a:endParaRPr>
            </a:p>
          </p:txBody>
        </p:sp>
        <p:sp>
          <p:nvSpPr>
            <p:cNvPr id="30" name="TextBox 53">
              <a:extLst>
                <a:ext uri="{FF2B5EF4-FFF2-40B4-BE49-F238E27FC236}">
                  <a16:creationId xmlns:a16="http://schemas.microsoft.com/office/drawing/2014/main" xmlns="" id="{B15817A8-301E-4C15-95E5-2BB3366409F8}"/>
                </a:ext>
              </a:extLst>
            </p:cNvPr>
            <p:cNvSpPr txBox="1"/>
            <p:nvPr/>
          </p:nvSpPr>
          <p:spPr>
            <a:xfrm>
              <a:off x="427010" y="1828185"/>
              <a:ext cx="1153521" cy="707886"/>
            </a:xfrm>
            <a:prstGeom prst="rect">
              <a:avLst/>
            </a:prstGeom>
            <a:noFill/>
          </p:spPr>
          <p:txBody>
            <a:bodyPr wrap="square" rtlCol="0">
              <a:spAutoFit/>
            </a:bodyPr>
            <a:lstStyle/>
            <a:p>
              <a:pPr algn="ctr"/>
              <a:r>
                <a:rPr lang="en-US" sz="4000" b="1" dirty="0">
                  <a:solidFill>
                    <a:schemeClr val="bg1">
                      <a:lumMod val="65000"/>
                    </a:schemeClr>
                  </a:solidFill>
                </a:rPr>
                <a:t>42%</a:t>
              </a:r>
            </a:p>
          </p:txBody>
        </p:sp>
      </p:grpSp>
      <p:grpSp>
        <p:nvGrpSpPr>
          <p:cNvPr id="4" name="群組 3">
            <a:extLst>
              <a:ext uri="{FF2B5EF4-FFF2-40B4-BE49-F238E27FC236}">
                <a16:creationId xmlns:a16="http://schemas.microsoft.com/office/drawing/2014/main" xmlns="" id="{B03EB43E-D35F-4B82-9371-F69524494974}"/>
              </a:ext>
            </a:extLst>
          </p:cNvPr>
          <p:cNvGrpSpPr/>
          <p:nvPr/>
        </p:nvGrpSpPr>
        <p:grpSpPr>
          <a:xfrm>
            <a:off x="8355860" y="1936058"/>
            <a:ext cx="3578075" cy="707886"/>
            <a:chOff x="7867025" y="1936058"/>
            <a:chExt cx="3578075" cy="707886"/>
          </a:xfrm>
        </p:grpSpPr>
        <p:sp>
          <p:nvSpPr>
            <p:cNvPr id="17" name="TextBox 36">
              <a:extLst>
                <a:ext uri="{FF2B5EF4-FFF2-40B4-BE49-F238E27FC236}">
                  <a16:creationId xmlns:a16="http://schemas.microsoft.com/office/drawing/2014/main" xmlns="" id="{E1BBFD4E-7047-472F-BB43-F8D58423F477}"/>
                </a:ext>
              </a:extLst>
            </p:cNvPr>
            <p:cNvSpPr txBox="1"/>
            <p:nvPr/>
          </p:nvSpPr>
          <p:spPr>
            <a:xfrm>
              <a:off x="7867025" y="1936058"/>
              <a:ext cx="1153521" cy="707886"/>
            </a:xfrm>
            <a:prstGeom prst="rect">
              <a:avLst/>
            </a:prstGeom>
            <a:noFill/>
          </p:spPr>
          <p:txBody>
            <a:bodyPr wrap="square" rtlCol="0">
              <a:spAutoFit/>
            </a:bodyPr>
            <a:lstStyle/>
            <a:p>
              <a:pPr algn="ctr"/>
              <a:r>
                <a:rPr lang="en-US" sz="4000" b="1" dirty="0">
                  <a:solidFill>
                    <a:srgbClr val="921F1B"/>
                  </a:solidFill>
                </a:rPr>
                <a:t>23%</a:t>
              </a:r>
            </a:p>
          </p:txBody>
        </p:sp>
        <p:cxnSp>
          <p:nvCxnSpPr>
            <p:cNvPr id="19" name="直線接點 61">
              <a:extLst>
                <a:ext uri="{FF2B5EF4-FFF2-40B4-BE49-F238E27FC236}">
                  <a16:creationId xmlns:a16="http://schemas.microsoft.com/office/drawing/2014/main" xmlns="" id="{DE660A26-8761-455E-AF00-12E49F41FCD3}"/>
                </a:ext>
              </a:extLst>
            </p:cNvPr>
            <p:cNvCxnSpPr>
              <a:cxnSpLocks/>
            </p:cNvCxnSpPr>
            <p:nvPr/>
          </p:nvCxnSpPr>
          <p:spPr>
            <a:xfrm>
              <a:off x="7971212" y="2609170"/>
              <a:ext cx="3142375" cy="0"/>
            </a:xfrm>
            <a:prstGeom prst="line">
              <a:avLst/>
            </a:prstGeom>
            <a:ln w="38100">
              <a:solidFill>
                <a:srgbClr val="921F1B"/>
              </a:solidFill>
            </a:ln>
          </p:spPr>
          <p:style>
            <a:lnRef idx="1">
              <a:schemeClr val="accent1"/>
            </a:lnRef>
            <a:fillRef idx="0">
              <a:schemeClr val="accent1"/>
            </a:fillRef>
            <a:effectRef idx="0">
              <a:schemeClr val="accent1"/>
            </a:effectRef>
            <a:fontRef idx="minor">
              <a:schemeClr val="tx1"/>
            </a:fontRef>
          </p:style>
        </p:cxnSp>
        <p:sp>
          <p:nvSpPr>
            <p:cNvPr id="31" name="TextBox 58">
              <a:extLst>
                <a:ext uri="{FF2B5EF4-FFF2-40B4-BE49-F238E27FC236}">
                  <a16:creationId xmlns:a16="http://schemas.microsoft.com/office/drawing/2014/main" xmlns="" id="{E6C3B88F-FB15-48CB-8E67-028C911BAC84}"/>
                </a:ext>
              </a:extLst>
            </p:cNvPr>
            <p:cNvSpPr txBox="1"/>
            <p:nvPr/>
          </p:nvSpPr>
          <p:spPr>
            <a:xfrm>
              <a:off x="8529637" y="2184124"/>
              <a:ext cx="2915463" cy="369332"/>
            </a:xfrm>
            <a:prstGeom prst="rect">
              <a:avLst/>
            </a:prstGeom>
            <a:noFill/>
          </p:spPr>
          <p:txBody>
            <a:bodyPr wrap="square" rtlCol="0">
              <a:spAutoFit/>
            </a:bodyPr>
            <a:lstStyle/>
            <a:p>
              <a:pPr algn="ctr"/>
              <a:r>
                <a:rPr lang="zh-CN" altLang="en-US" b="1" dirty="0">
                  <a:latin typeface="Microsoft JhengHei" panose="020B0604030504040204" pitchFamily="34" charset="-120"/>
                  <a:ea typeface="Microsoft JhengHei" panose="020B0604030504040204" pitchFamily="34" charset="-120"/>
                </a:rPr>
                <a:t>車輛診斷</a:t>
              </a:r>
              <a:r>
                <a:rPr lang="en-US" altLang="zh-TW" b="1" dirty="0">
                  <a:latin typeface="Microsoft JhengHei" panose="020B0604030504040204" pitchFamily="34" charset="-120"/>
                  <a:ea typeface="Microsoft JhengHei" panose="020B0604030504040204" pitchFamily="34" charset="-120"/>
                </a:rPr>
                <a:t>/</a:t>
              </a:r>
              <a:r>
                <a:rPr lang="zh-CN" altLang="en-US" b="1" dirty="0">
                  <a:latin typeface="Microsoft JhengHei" panose="020B0604030504040204" pitchFamily="34" charset="-120"/>
                  <a:ea typeface="Microsoft JhengHei" panose="020B0604030504040204" pitchFamily="34" charset="-120"/>
                </a:rPr>
                <a:t>電動車</a:t>
              </a:r>
              <a:endParaRPr lang="en-US" b="1" dirty="0">
                <a:latin typeface="Microsoft JhengHei" panose="020B0604030504040204" pitchFamily="34" charset="-120"/>
                <a:ea typeface="Microsoft JhengHei" panose="020B0604030504040204" pitchFamily="34" charset="-120"/>
              </a:endParaRPr>
            </a:p>
          </p:txBody>
        </p:sp>
      </p:grpSp>
      <p:grpSp>
        <p:nvGrpSpPr>
          <p:cNvPr id="33" name="群組 32">
            <a:extLst>
              <a:ext uri="{FF2B5EF4-FFF2-40B4-BE49-F238E27FC236}">
                <a16:creationId xmlns:a16="http://schemas.microsoft.com/office/drawing/2014/main" xmlns="" id="{3C1A7B0A-4D09-4911-BD9E-D6E3DD35EB5E}"/>
              </a:ext>
            </a:extLst>
          </p:cNvPr>
          <p:cNvGrpSpPr/>
          <p:nvPr/>
        </p:nvGrpSpPr>
        <p:grpSpPr>
          <a:xfrm>
            <a:off x="8006963" y="5464947"/>
            <a:ext cx="3674766" cy="707886"/>
            <a:chOff x="7556894" y="5464949"/>
            <a:chExt cx="3636000" cy="747154"/>
          </a:xfrm>
        </p:grpSpPr>
        <p:cxnSp>
          <p:nvCxnSpPr>
            <p:cNvPr id="20" name="直線接點 61">
              <a:extLst>
                <a:ext uri="{FF2B5EF4-FFF2-40B4-BE49-F238E27FC236}">
                  <a16:creationId xmlns:a16="http://schemas.microsoft.com/office/drawing/2014/main" xmlns="" id="{2D72CF3D-CBFC-4984-A664-3641A2E28936}"/>
                </a:ext>
              </a:extLst>
            </p:cNvPr>
            <p:cNvCxnSpPr>
              <a:cxnSpLocks/>
            </p:cNvCxnSpPr>
            <p:nvPr/>
          </p:nvCxnSpPr>
          <p:spPr>
            <a:xfrm>
              <a:off x="7556894" y="6143865"/>
              <a:ext cx="3636000" cy="0"/>
            </a:xfrm>
            <a:prstGeom prst="line">
              <a:avLst/>
            </a:prstGeom>
            <a:ln w="38100">
              <a:solidFill>
                <a:srgbClr val="E0C389"/>
              </a:solidFill>
            </a:ln>
          </p:spPr>
          <p:style>
            <a:lnRef idx="1">
              <a:schemeClr val="accent1"/>
            </a:lnRef>
            <a:fillRef idx="0">
              <a:schemeClr val="accent1"/>
            </a:fillRef>
            <a:effectRef idx="0">
              <a:schemeClr val="accent1"/>
            </a:effectRef>
            <a:fontRef idx="minor">
              <a:schemeClr val="tx1"/>
            </a:fontRef>
          </p:style>
        </p:cxnSp>
        <p:sp>
          <p:nvSpPr>
            <p:cNvPr id="29" name="TextBox 29">
              <a:extLst>
                <a:ext uri="{FF2B5EF4-FFF2-40B4-BE49-F238E27FC236}">
                  <a16:creationId xmlns:a16="http://schemas.microsoft.com/office/drawing/2014/main" xmlns="" id="{0E908793-910E-49B9-A4BE-9C595E8E1D97}"/>
                </a:ext>
              </a:extLst>
            </p:cNvPr>
            <p:cNvSpPr txBox="1"/>
            <p:nvPr/>
          </p:nvSpPr>
          <p:spPr>
            <a:xfrm>
              <a:off x="7631446" y="5464949"/>
              <a:ext cx="1103228" cy="747154"/>
            </a:xfrm>
            <a:prstGeom prst="rect">
              <a:avLst/>
            </a:prstGeom>
            <a:noFill/>
          </p:spPr>
          <p:txBody>
            <a:bodyPr wrap="square" rtlCol="0">
              <a:spAutoFit/>
            </a:bodyPr>
            <a:lstStyle/>
            <a:p>
              <a:pPr algn="ctr"/>
              <a:r>
                <a:rPr lang="en-US" sz="4000" b="1" dirty="0">
                  <a:solidFill>
                    <a:srgbClr val="E0C389"/>
                  </a:solidFill>
                </a:rPr>
                <a:t>23%</a:t>
              </a:r>
            </a:p>
          </p:txBody>
        </p:sp>
        <p:sp>
          <p:nvSpPr>
            <p:cNvPr id="32" name="TextBox 54">
              <a:extLst>
                <a:ext uri="{FF2B5EF4-FFF2-40B4-BE49-F238E27FC236}">
                  <a16:creationId xmlns:a16="http://schemas.microsoft.com/office/drawing/2014/main" xmlns="" id="{9F1E601E-6694-45EE-AC1C-6BC1BBD986D6}"/>
                </a:ext>
              </a:extLst>
            </p:cNvPr>
            <p:cNvSpPr txBox="1"/>
            <p:nvPr/>
          </p:nvSpPr>
          <p:spPr>
            <a:xfrm>
              <a:off x="8734674" y="5718818"/>
              <a:ext cx="2287770" cy="369332"/>
            </a:xfrm>
            <a:prstGeom prst="rect">
              <a:avLst/>
            </a:prstGeom>
            <a:noFill/>
          </p:spPr>
          <p:txBody>
            <a:bodyPr wrap="square" rtlCol="0" anchor="ctr">
              <a:spAutoFit/>
            </a:bodyPr>
            <a:lstStyle/>
            <a:p>
              <a:pPr algn="ctr"/>
              <a:r>
                <a:rPr lang="zh-CN" altLang="en-US" b="1" dirty="0">
                  <a:latin typeface="Microsoft JhengHei" panose="020B0604030504040204" pitchFamily="34" charset="-120"/>
                  <a:ea typeface="Microsoft JhengHei" panose="020B0604030504040204" pitchFamily="34" charset="-120"/>
                </a:rPr>
                <a:t>倉儲物流</a:t>
              </a:r>
              <a:endParaRPr lang="en-US" b="1" dirty="0">
                <a:latin typeface="Microsoft JhengHei" panose="020B0604030504040204" pitchFamily="34" charset="-120"/>
                <a:ea typeface="Microsoft JhengHei" panose="020B0604030504040204" pitchFamily="34" charset="-120"/>
              </a:endParaRPr>
            </a:p>
          </p:txBody>
        </p:sp>
      </p:grpSp>
      <p:sp>
        <p:nvSpPr>
          <p:cNvPr id="37" name="TextBox 54">
            <a:extLst>
              <a:ext uri="{FF2B5EF4-FFF2-40B4-BE49-F238E27FC236}">
                <a16:creationId xmlns:a16="http://schemas.microsoft.com/office/drawing/2014/main" xmlns="" id="{DF8EE2CA-CC29-4B3C-94DA-2859AD85D20F}"/>
              </a:ext>
            </a:extLst>
          </p:cNvPr>
          <p:cNvSpPr txBox="1"/>
          <p:nvPr/>
        </p:nvSpPr>
        <p:spPr>
          <a:xfrm>
            <a:off x="915845" y="2609185"/>
            <a:ext cx="2144522" cy="830997"/>
          </a:xfrm>
          <a:prstGeom prst="rect">
            <a:avLst/>
          </a:prstGeom>
          <a:noFill/>
        </p:spPr>
        <p:txBody>
          <a:bodyPr wrap="square" rtlCol="0" anchor="ctr">
            <a:spAutoFit/>
          </a:bodyPr>
          <a:lstStyle/>
          <a:p>
            <a:pPr algn="just"/>
            <a:r>
              <a:rPr lang="en-US" sz="1200" dirty="0">
                <a:latin typeface="Microsoft JhengHei" panose="020B0604030504040204" pitchFamily="34" charset="-120"/>
                <a:ea typeface="Microsoft JhengHei" panose="020B0604030504040204" pitchFamily="34" charset="-120"/>
              </a:rPr>
              <a:t>(</a:t>
            </a:r>
            <a:r>
              <a:rPr lang="zh-CN" altLang="en-US" sz="1200" dirty="0">
                <a:latin typeface="Microsoft JhengHei" panose="020B0604030504040204" pitchFamily="34" charset="-120"/>
                <a:ea typeface="Microsoft JhengHei" panose="020B0604030504040204" pitchFamily="34" charset="-120"/>
              </a:rPr>
              <a:t>包括</a:t>
            </a:r>
            <a:r>
              <a:rPr lang="zh-TW" altLang="en-US" sz="1200" dirty="0">
                <a:latin typeface="Microsoft JhengHei" panose="020B0604030504040204" pitchFamily="34" charset="-120"/>
                <a:ea typeface="Microsoft JhengHei" panose="020B0604030504040204" pitchFamily="34" charset="-120"/>
              </a:rPr>
              <a:t>地面控制站、國防、</a:t>
            </a:r>
            <a:r>
              <a:rPr lang="zh-CN" altLang="en-US" sz="1200" dirty="0">
                <a:latin typeface="Microsoft JhengHei" panose="020B0604030504040204" pitchFamily="34" charset="-120"/>
                <a:ea typeface="Microsoft JhengHei" panose="020B0604030504040204" pitchFamily="34" charset="-120"/>
              </a:rPr>
              <a:t>現場服務、重載工程、石油及天然氣、公共安全、工廠自動化、船舶、航空及其他）</a:t>
            </a:r>
            <a:endParaRPr lang="en-US" sz="1200"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37489951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線接點 10">
            <a:extLst>
              <a:ext uri="{FF2B5EF4-FFF2-40B4-BE49-F238E27FC236}">
                <a16:creationId xmlns:a16="http://schemas.microsoft.com/office/drawing/2014/main" xmlns="" id="{F796EDC4-69CD-3243-BD5B-1A1802DA3183}"/>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2" name="標題 1">
            <a:extLst>
              <a:ext uri="{FF2B5EF4-FFF2-40B4-BE49-F238E27FC236}">
                <a16:creationId xmlns:a16="http://schemas.microsoft.com/office/drawing/2014/main" xmlns="" id="{8CCFBB56-83C7-9C4F-92CA-D66CA2636726}"/>
              </a:ext>
            </a:extLst>
          </p:cNvPr>
          <p:cNvSpPr txBox="1">
            <a:spLocks/>
          </p:cNvSpPr>
          <p:nvPr/>
        </p:nvSpPr>
        <p:spPr>
          <a:xfrm>
            <a:off x="272970" y="238983"/>
            <a:ext cx="12192000" cy="6167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50000"/>
              </a:lnSpc>
              <a:spcAft>
                <a:spcPts val="600"/>
              </a:spcAft>
            </a:pPr>
            <a:r>
              <a:rPr lang="zh-TW" altLang="en-US" sz="3200" b="1" dirty="0">
                <a:latin typeface="Calibri" panose="020F0502020204030204" pitchFamily="34" charset="0"/>
                <a:ea typeface="微軟正黑體" panose="020B0604030504040204" pitchFamily="34" charset="-120"/>
                <a:cs typeface="Calibri" panose="020F0502020204030204" pitchFamily="34" charset="0"/>
              </a:rPr>
              <a:t>對於長期營收成長與穩健獲利表現深具信心</a:t>
            </a:r>
          </a:p>
        </p:txBody>
      </p:sp>
      <p:sp>
        <p:nvSpPr>
          <p:cNvPr id="8" name="Slide Number Placeholder 3">
            <a:extLst>
              <a:ext uri="{FF2B5EF4-FFF2-40B4-BE49-F238E27FC236}">
                <a16:creationId xmlns:a16="http://schemas.microsoft.com/office/drawing/2014/main" xmlns="" id="{81231476-3B9B-FE46-A4CC-8A06A6CCE882}"/>
              </a:ext>
            </a:extLst>
          </p:cNvPr>
          <p:cNvSpPr txBox="1">
            <a:spLocks/>
          </p:cNvSpPr>
          <p:nvPr/>
        </p:nvSpPr>
        <p:spPr bwMode="auto">
          <a:xfrm>
            <a:off x="9348436" y="6484315"/>
            <a:ext cx="284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15</a:t>
            </a:fld>
            <a:endParaRPr lang="en-US" altLang="zh-TW" sz="1000" dirty="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endParaRPr>
          </a:p>
        </p:txBody>
      </p:sp>
      <p:sp>
        <p:nvSpPr>
          <p:cNvPr id="9" name="文字方塊 2">
            <a:extLst>
              <a:ext uri="{FF2B5EF4-FFF2-40B4-BE49-F238E27FC236}">
                <a16:creationId xmlns:a16="http://schemas.microsoft.com/office/drawing/2014/main" xmlns="" id="{9D220F18-919C-AF45-8567-0BB17080612D}"/>
              </a:ext>
            </a:extLst>
          </p:cNvPr>
          <p:cNvSpPr txBox="1"/>
          <p:nvPr/>
        </p:nvSpPr>
        <p:spPr>
          <a:xfrm>
            <a:off x="23446" y="1167373"/>
            <a:ext cx="11916000" cy="5566155"/>
          </a:xfrm>
          <a:prstGeom prst="rect">
            <a:avLst/>
          </a:prstGeom>
          <a:noFill/>
        </p:spPr>
        <p:txBody>
          <a:bodyPr wrap="square" rtlCol="0">
            <a:noAutofit/>
          </a:bodyPr>
          <a:lstStyle/>
          <a:p>
            <a:pPr algn="just">
              <a:lnSpc>
                <a:spcPct val="150000"/>
              </a:lnSpc>
              <a:spcAft>
                <a:spcPts val="600"/>
              </a:spcAft>
            </a:pPr>
            <a:r>
              <a:rPr lang="en-US" altLang="zh-CN" sz="2400" b="1" dirty="0">
                <a:latin typeface="Calibri" panose="020F0502020204030204" pitchFamily="34" charset="0"/>
                <a:ea typeface="Microsoft JhengHei" panose="020B0604030504040204" pitchFamily="34" charset="-120"/>
                <a:cs typeface="Calibri" panose="020F0502020204030204" pitchFamily="34" charset="0"/>
              </a:rPr>
              <a:t>    </a:t>
            </a:r>
            <a:r>
              <a:rPr lang="zh-CN" altLang="en-US" sz="2400" b="1" dirty="0">
                <a:latin typeface="Calibri" panose="020F0502020204030204" pitchFamily="34" charset="0"/>
                <a:ea typeface="Microsoft JhengHei" panose="020B0604030504040204" pitchFamily="34" charset="-120"/>
                <a:cs typeface="Calibri" panose="020F0502020204030204" pitchFamily="34" charset="0"/>
              </a:rPr>
              <a:t>營收成長</a:t>
            </a:r>
            <a:endParaRPr lang="en-US" altLang="zh-CN" sz="2400" b="1" dirty="0">
              <a:latin typeface="Calibri" panose="020F0502020204030204" pitchFamily="34" charset="0"/>
              <a:ea typeface="Microsoft JhengHei" panose="020B0604030504040204" pitchFamily="34" charset="-120"/>
              <a:cs typeface="Calibri" panose="020F0502020204030204" pitchFamily="34" charset="0"/>
            </a:endParaRPr>
          </a:p>
          <a:p>
            <a:pPr marL="285750" indent="-285750" algn="just">
              <a:lnSpc>
                <a:spcPct val="150000"/>
              </a:lnSpc>
              <a:spcAft>
                <a:spcPts val="600"/>
              </a:spcAft>
              <a:buFont typeface="Wingdings" pitchFamily="2" charset="2"/>
              <a:buChar char="§"/>
            </a:pPr>
            <a:r>
              <a:rPr lang="en-US" altLang="zh-CN" sz="1700" b="1" dirty="0">
                <a:latin typeface="Calibri" panose="020F0502020204030204" pitchFamily="34" charset="0"/>
                <a:ea typeface="Microsoft JhengHei" panose="020B0604030504040204" pitchFamily="34" charset="-120"/>
                <a:cs typeface="Calibri" panose="020F0502020204030204" pitchFamily="34" charset="0"/>
              </a:rPr>
              <a:t>2024</a:t>
            </a:r>
            <a:r>
              <a:rPr lang="zh-CN" altLang="en-US" sz="1700" b="1" dirty="0">
                <a:latin typeface="Calibri" panose="020F0502020204030204" pitchFamily="34" charset="0"/>
                <a:ea typeface="Microsoft JhengHei" panose="020B0604030504040204" pitchFamily="34" charset="-120"/>
                <a:cs typeface="Calibri" panose="020F0502020204030204" pitchFamily="34" charset="0"/>
              </a:rPr>
              <a:t>年：</a:t>
            </a:r>
            <a:r>
              <a:rPr lang="zh-TW" altLang="zh-TW" sz="1700" dirty="0">
                <a:solidFill>
                  <a:srgbClr val="222222"/>
                </a:solidFill>
                <a:effectLst/>
                <a:latin typeface="Calibri" panose="020F0502020204030204" pitchFamily="34" charset="0"/>
                <a:ea typeface="微軟正黑體" panose="020B0604030504040204" pitchFamily="34" charset="-120"/>
              </a:rPr>
              <a:t>在</a:t>
            </a:r>
            <a:r>
              <a:rPr lang="zh-TW" altLang="en-US" sz="1700" dirty="0">
                <a:solidFill>
                  <a:srgbClr val="222222"/>
                </a:solidFill>
                <a:effectLst/>
                <a:latin typeface="Calibri" panose="020F0502020204030204" pitchFamily="34" charset="0"/>
                <a:ea typeface="微軟正黑體" panose="020B0604030504040204" pitchFamily="34" charset="-120"/>
              </a:rPr>
              <a:t>車檢、國防、新能源、物聯網、倉儲物流、</a:t>
            </a:r>
            <a:r>
              <a:rPr lang="en-US" altLang="zh-TW" sz="1700" dirty="0">
                <a:solidFill>
                  <a:srgbClr val="222222"/>
                </a:solidFill>
                <a:effectLst/>
                <a:latin typeface="Calibri" panose="020F0502020204030204" pitchFamily="34" charset="0"/>
                <a:ea typeface="微軟正黑體" panose="020B0604030504040204" pitchFamily="34" charset="-120"/>
              </a:rPr>
              <a:t>AI</a:t>
            </a:r>
            <a:r>
              <a:rPr lang="zh-TW" altLang="en-US" sz="1700" dirty="0">
                <a:solidFill>
                  <a:srgbClr val="222222"/>
                </a:solidFill>
                <a:effectLst/>
                <a:latin typeface="Calibri" panose="020F0502020204030204" pitchFamily="34" charset="0"/>
                <a:ea typeface="微軟正黑體" panose="020B0604030504040204" pitchFamily="34" charset="-120"/>
              </a:rPr>
              <a:t>邊緣運算</a:t>
            </a:r>
            <a:r>
              <a:rPr lang="zh-TW" altLang="zh-TW" sz="1700" dirty="0">
                <a:solidFill>
                  <a:srgbClr val="222222"/>
                </a:solidFill>
                <a:effectLst/>
                <a:latin typeface="Calibri" panose="020F0502020204030204" pitchFamily="34" charset="0"/>
                <a:ea typeface="微軟正黑體" panose="020B0604030504040204" pitchFamily="34" charset="-120"/>
              </a:rPr>
              <a:t>訂單持續挹注下，目標全年營收維持</a:t>
            </a:r>
            <a:r>
              <a:rPr lang="zh-TW" altLang="en-US" sz="1700" b="1" dirty="0">
                <a:solidFill>
                  <a:srgbClr val="921F1B"/>
                </a:solidFill>
                <a:latin typeface="Calibri" panose="020F0502020204030204" pitchFamily="34" charset="0"/>
                <a:ea typeface="Microsoft JhengHei" panose="020B0604030504040204" pitchFamily="34" charset="-120"/>
                <a:cs typeface="Calibri" panose="020F0502020204030204" pitchFamily="34" charset="0"/>
              </a:rPr>
              <a:t>穩定</a:t>
            </a:r>
            <a:r>
              <a:rPr lang="zh-TW" altLang="zh-TW" sz="1700" b="1" dirty="0">
                <a:solidFill>
                  <a:srgbClr val="921F1B"/>
                </a:solidFill>
                <a:latin typeface="Calibri" panose="020F0502020204030204" pitchFamily="34" charset="0"/>
                <a:ea typeface="Microsoft JhengHei" panose="020B0604030504040204" pitchFamily="34" charset="-120"/>
                <a:cs typeface="Calibri" panose="020F0502020204030204" pitchFamily="34" charset="0"/>
              </a:rPr>
              <a:t>成長</a:t>
            </a:r>
            <a:r>
              <a:rPr lang="zh-TW" altLang="zh-TW" sz="1700" dirty="0">
                <a:solidFill>
                  <a:srgbClr val="222222"/>
                </a:solidFill>
                <a:effectLst/>
                <a:latin typeface="Calibri" panose="020F0502020204030204" pitchFamily="34" charset="0"/>
                <a:ea typeface="微軟正黑體" panose="020B0604030504040204" pitchFamily="34" charset="-120"/>
              </a:rPr>
              <a:t>目標不變，成長動能持續強勁。</a:t>
            </a:r>
            <a:endParaRPr lang="en-US" altLang="zh-CN" sz="1700" dirty="0">
              <a:latin typeface="Calibri" panose="020F0502020204030204" pitchFamily="34" charset="0"/>
              <a:ea typeface="Microsoft JhengHei" panose="020B0604030504040204" pitchFamily="34" charset="-120"/>
              <a:cs typeface="Calibri" panose="020F0502020204030204" pitchFamily="34" charset="0"/>
            </a:endParaRPr>
          </a:p>
          <a:p>
            <a:pPr marL="285750" indent="-285750" algn="just">
              <a:lnSpc>
                <a:spcPct val="150000"/>
              </a:lnSpc>
              <a:spcAft>
                <a:spcPts val="600"/>
              </a:spcAft>
              <a:buFont typeface="Wingdings" pitchFamily="2" charset="2"/>
              <a:buChar char="§"/>
            </a:pPr>
            <a:r>
              <a:rPr lang="en-US" altLang="zh-CN" sz="1700" b="1" dirty="0">
                <a:latin typeface="Calibri" panose="020F0502020204030204" pitchFamily="34" charset="0"/>
                <a:ea typeface="Microsoft JhengHei" panose="020B0604030504040204" pitchFamily="34" charset="-120"/>
                <a:cs typeface="Calibri" panose="020F0502020204030204" pitchFamily="34" charset="0"/>
              </a:rPr>
              <a:t>2024</a:t>
            </a:r>
            <a:r>
              <a:rPr lang="zh-CN" altLang="en-US" sz="1700" b="1" dirty="0">
                <a:latin typeface="Calibri" panose="020F0502020204030204" pitchFamily="34" charset="0"/>
                <a:ea typeface="Microsoft JhengHei" panose="020B0604030504040204" pitchFamily="34" charset="-120"/>
                <a:cs typeface="Calibri" panose="020F0502020204030204" pitchFamily="34" charset="0"/>
              </a:rPr>
              <a:t>至</a:t>
            </a:r>
            <a:r>
              <a:rPr lang="en-US" altLang="zh-CN" sz="1700" b="1" dirty="0">
                <a:latin typeface="Calibri" panose="020F0502020204030204" pitchFamily="34" charset="0"/>
                <a:ea typeface="Microsoft JhengHei" panose="020B0604030504040204" pitchFamily="34" charset="-120"/>
                <a:cs typeface="Calibri" panose="020F0502020204030204" pitchFamily="34" charset="0"/>
              </a:rPr>
              <a:t>2026</a:t>
            </a:r>
            <a:r>
              <a:rPr lang="zh-CN" altLang="en-US" sz="1700" b="1" dirty="0">
                <a:latin typeface="Calibri" panose="020F0502020204030204" pitchFamily="34" charset="0"/>
                <a:ea typeface="Microsoft JhengHei" panose="020B0604030504040204" pitchFamily="34" charset="-120"/>
                <a:cs typeface="Calibri" panose="020F0502020204030204" pitchFamily="34" charset="0"/>
              </a:rPr>
              <a:t>年：</a:t>
            </a:r>
            <a:r>
              <a:rPr lang="zh-TW" altLang="zh-TW" sz="1700" dirty="0">
                <a:solidFill>
                  <a:srgbClr val="222222"/>
                </a:solidFill>
                <a:effectLst/>
                <a:latin typeface="Calibri" panose="020F0502020204030204" pitchFamily="34" charset="0"/>
                <a:ea typeface="微軟正黑體" panose="020B0604030504040204" pitchFamily="34" charset="-120"/>
              </a:rPr>
              <a:t>受惠企業行動化的趨勢</a:t>
            </a:r>
            <a:r>
              <a:rPr lang="en-US" altLang="zh-TW" sz="1700" dirty="0">
                <a:solidFill>
                  <a:srgbClr val="222222"/>
                </a:solidFill>
                <a:effectLst/>
                <a:latin typeface="Calibri" panose="020F0502020204030204" pitchFamily="34" charset="0"/>
                <a:ea typeface="微軟正黑體" panose="020B0604030504040204" pitchFamily="34" charset="-120"/>
              </a:rPr>
              <a:t>/</a:t>
            </a:r>
            <a:r>
              <a:rPr lang="zh-TW" altLang="en-US" sz="1700" dirty="0">
                <a:solidFill>
                  <a:srgbClr val="222222"/>
                </a:solidFill>
                <a:effectLst/>
                <a:latin typeface="Calibri" panose="020F0502020204030204" pitchFamily="34" charset="0"/>
                <a:ea typeface="微軟正黑體" panose="020B0604030504040204" pitchFamily="34" charset="-120"/>
              </a:rPr>
              <a:t>數位轉型加速</a:t>
            </a:r>
            <a:r>
              <a:rPr lang="zh-TW" altLang="zh-TW" sz="1700" dirty="0">
                <a:solidFill>
                  <a:srgbClr val="222222"/>
                </a:solidFill>
                <a:effectLst/>
                <a:latin typeface="Calibri" panose="020F0502020204030204" pitchFamily="34" charset="0"/>
                <a:ea typeface="微軟正黑體" panose="020B0604030504040204" pitchFamily="34" charset="-120"/>
              </a:rPr>
              <a:t>，加上市占率不斷提升，目標至</a:t>
            </a:r>
            <a:r>
              <a:rPr lang="en-US" altLang="zh-TW" sz="1700" dirty="0">
                <a:solidFill>
                  <a:srgbClr val="222222"/>
                </a:solidFill>
                <a:effectLst/>
                <a:latin typeface="Arial" panose="020B0604020202020204" pitchFamily="34" charset="0"/>
                <a:ea typeface="新細明體" panose="02020500000000000000" pitchFamily="18" charset="-120"/>
              </a:rPr>
              <a:t>2025</a:t>
            </a:r>
            <a:r>
              <a:rPr lang="zh-TW" altLang="zh-TW" sz="1700" dirty="0">
                <a:solidFill>
                  <a:srgbClr val="222222"/>
                </a:solidFill>
                <a:effectLst/>
                <a:latin typeface="Calibri" panose="020F0502020204030204" pitchFamily="34" charset="0"/>
                <a:ea typeface="微軟正黑體" panose="020B0604030504040204" pitchFamily="34" charset="-120"/>
              </a:rPr>
              <a:t>年，每年營收皆維持</a:t>
            </a:r>
            <a:r>
              <a:rPr lang="zh-TW" altLang="zh-TW" sz="1700" b="1" dirty="0">
                <a:solidFill>
                  <a:srgbClr val="921F1B"/>
                </a:solidFill>
                <a:latin typeface="Calibri" panose="020F0502020204030204" pitchFamily="34" charset="0"/>
                <a:ea typeface="Microsoft JhengHei" panose="020B0604030504040204" pitchFamily="34" charset="-120"/>
                <a:cs typeface="Calibri" panose="020F0502020204030204" pitchFamily="34" charset="0"/>
              </a:rPr>
              <a:t>穩定成長</a:t>
            </a:r>
            <a:r>
              <a:rPr lang="zh-TW" altLang="zh-TW" sz="1700" dirty="0">
                <a:solidFill>
                  <a:srgbClr val="222222"/>
                </a:solidFill>
                <a:effectLst/>
                <a:latin typeface="Calibri" panose="020F0502020204030204" pitchFamily="34" charset="0"/>
                <a:ea typeface="微軟正黑體" panose="020B0604030504040204" pitchFamily="34" charset="-120"/>
              </a:rPr>
              <a:t>。</a:t>
            </a:r>
            <a:endParaRPr lang="en-US" altLang="zh-TW" sz="1700" dirty="0">
              <a:solidFill>
                <a:srgbClr val="222222"/>
              </a:solidFill>
              <a:effectLst/>
              <a:latin typeface="Calibri" panose="020F0502020204030204" pitchFamily="34" charset="0"/>
              <a:ea typeface="微軟正黑體" panose="020B0604030504040204" pitchFamily="34" charset="-120"/>
            </a:endParaRPr>
          </a:p>
          <a:p>
            <a:pPr marL="285750" indent="-285750" algn="just">
              <a:lnSpc>
                <a:spcPct val="150000"/>
              </a:lnSpc>
              <a:spcAft>
                <a:spcPts val="600"/>
              </a:spcAft>
              <a:buFont typeface="Wingdings" pitchFamily="2" charset="2"/>
              <a:buChar char="§"/>
            </a:pPr>
            <a:r>
              <a:rPr lang="zh-TW" altLang="zh-TW" sz="1700" b="1" dirty="0">
                <a:latin typeface="Calibri" panose="020F0502020204030204" pitchFamily="34" charset="0"/>
                <a:ea typeface="Microsoft JhengHei" panose="020B0604030504040204" pitchFamily="34" charset="-120"/>
                <a:cs typeface="Calibri" panose="020F0502020204030204" pitchFamily="34" charset="0"/>
              </a:rPr>
              <a:t>受惠</a:t>
            </a:r>
            <a:r>
              <a:rPr lang="zh-TW" altLang="en-US" sz="1700" b="1" dirty="0">
                <a:latin typeface="Calibri" panose="020F0502020204030204" pitchFamily="34" charset="0"/>
                <a:ea typeface="Microsoft JhengHei" panose="020B0604030504040204" pitchFamily="34" charset="-120"/>
                <a:cs typeface="Calibri" panose="020F0502020204030204" pitchFamily="34" charset="0"/>
              </a:rPr>
              <a:t>地面控站</a:t>
            </a:r>
            <a:r>
              <a:rPr lang="en-US" altLang="zh-TW" sz="1700" b="1" dirty="0">
                <a:latin typeface="Calibri" panose="020F0502020204030204" pitchFamily="34" charset="0"/>
                <a:ea typeface="Microsoft JhengHei" panose="020B0604030504040204" pitchFamily="34" charset="-120"/>
                <a:cs typeface="Calibri" panose="020F0502020204030204" pitchFamily="34" charset="0"/>
              </a:rPr>
              <a:t>(GCS)</a:t>
            </a:r>
            <a:r>
              <a:rPr lang="zh-TW" altLang="en-US" sz="1700" b="1" dirty="0">
                <a:latin typeface="Calibri" panose="020F0502020204030204" pitchFamily="34" charset="0"/>
                <a:ea typeface="Microsoft JhengHei" panose="020B0604030504040204" pitchFamily="34" charset="-120"/>
                <a:cs typeface="Calibri" panose="020F0502020204030204" pitchFamily="34" charset="0"/>
              </a:rPr>
              <a:t>應用</a:t>
            </a:r>
            <a:r>
              <a:rPr lang="zh-CN" altLang="en-US" sz="1700" b="1" dirty="0">
                <a:latin typeface="Calibri" panose="020F0502020204030204" pitchFamily="34" charset="0"/>
                <a:ea typeface="Microsoft JhengHei" panose="020B0604030504040204" pitchFamily="34" charset="-120"/>
                <a:cs typeface="Calibri" panose="020F0502020204030204" pitchFamily="34" charset="0"/>
              </a:rPr>
              <a:t>：</a:t>
            </a:r>
            <a:r>
              <a:rPr lang="zh-TW" altLang="en-US" sz="1700" b="1" dirty="0">
                <a:latin typeface="Calibri" panose="020F0502020204030204" pitchFamily="34" charset="0"/>
                <a:ea typeface="Microsoft JhengHei" panose="020B0604030504040204" pitchFamily="34" charset="-120"/>
                <a:cs typeface="Calibri" panose="020F0502020204030204" pitchFamily="34" charset="0"/>
              </a:rPr>
              <a:t>新地面控站</a:t>
            </a:r>
            <a:r>
              <a:rPr lang="en-US" altLang="zh-TW" sz="1700" b="1" dirty="0">
                <a:latin typeface="Calibri" panose="020F0502020204030204" pitchFamily="34" charset="0"/>
                <a:ea typeface="Microsoft JhengHei" panose="020B0604030504040204" pitchFamily="34" charset="-120"/>
                <a:cs typeface="Calibri" panose="020F0502020204030204" pitchFamily="34" charset="0"/>
              </a:rPr>
              <a:t>(GCS)</a:t>
            </a:r>
            <a:r>
              <a:rPr lang="zh-TW" altLang="en-US" sz="1700" b="1" dirty="0">
                <a:latin typeface="Calibri" panose="020F0502020204030204" pitchFamily="34" charset="0"/>
                <a:ea typeface="Microsoft JhengHei" panose="020B0604030504040204" pitchFamily="34" charset="-120"/>
                <a:cs typeface="Calibri" panose="020F0502020204030204" pitchFamily="34" charset="0"/>
              </a:rPr>
              <a:t>應用即將到來</a:t>
            </a:r>
            <a:r>
              <a:rPr lang="zh-TW" altLang="zh-TW" sz="1700" dirty="0">
                <a:solidFill>
                  <a:srgbClr val="222222"/>
                </a:solidFill>
                <a:effectLst/>
                <a:latin typeface="Calibri" panose="020F0502020204030204" pitchFamily="34" charset="0"/>
                <a:ea typeface="微軟正黑體" panose="020B0604030504040204" pitchFamily="34" charset="-120"/>
              </a:rPr>
              <a:t>，</a:t>
            </a:r>
            <a:r>
              <a:rPr lang="zh-TW" altLang="en-US" sz="1700" dirty="0">
                <a:solidFill>
                  <a:srgbClr val="222222"/>
                </a:solidFill>
                <a:latin typeface="Calibri" panose="020F0502020204030204" pitchFamily="34" charset="0"/>
                <a:ea typeface="微軟正黑體" panose="020B0604030504040204" pitchFamily="34" charset="-120"/>
              </a:rPr>
              <a:t>受惠</a:t>
            </a:r>
            <a:r>
              <a:rPr lang="zh-TW" altLang="en-US" sz="1700" b="1" dirty="0">
                <a:solidFill>
                  <a:srgbClr val="921F1B"/>
                </a:solidFill>
                <a:latin typeface="Calibri" panose="020F0502020204030204" pitchFamily="34" charset="0"/>
                <a:ea typeface="Microsoft JhengHei" panose="020B0604030504040204" pitchFamily="34" charset="-120"/>
                <a:cs typeface="Calibri" panose="020F0502020204030204" pitchFamily="34" charset="0"/>
              </a:rPr>
              <a:t>第二次數位轉型</a:t>
            </a:r>
            <a:r>
              <a:rPr lang="zh-TW" altLang="en-US" sz="1700" dirty="0">
                <a:solidFill>
                  <a:srgbClr val="222222"/>
                </a:solidFill>
                <a:effectLst/>
                <a:latin typeface="Calibri" panose="020F0502020204030204" pitchFamily="34" charset="0"/>
                <a:ea typeface="微軟正黑體" panose="020B0604030504040204" pitchFamily="34" charset="-120"/>
              </a:rPr>
              <a:t>成長趨勢</a:t>
            </a:r>
            <a:r>
              <a:rPr lang="zh-TW" altLang="zh-TW" sz="1700" dirty="0">
                <a:solidFill>
                  <a:srgbClr val="222222"/>
                </a:solidFill>
                <a:effectLst/>
                <a:latin typeface="Calibri" panose="020F0502020204030204" pitchFamily="34" charset="0"/>
                <a:ea typeface="微軟正黑體" panose="020B0604030504040204" pitchFamily="34" charset="-120"/>
              </a:rPr>
              <a:t>。</a:t>
            </a:r>
            <a:endParaRPr lang="en-US" altLang="zh-TW" sz="1700" dirty="0">
              <a:solidFill>
                <a:srgbClr val="222222"/>
              </a:solidFill>
              <a:effectLst/>
              <a:latin typeface="Calibri" panose="020F0502020204030204" pitchFamily="34" charset="0"/>
              <a:ea typeface="微軟正黑體" panose="020B0604030504040204" pitchFamily="34" charset="-120"/>
            </a:endParaRPr>
          </a:p>
          <a:p>
            <a:pPr algn="just">
              <a:lnSpc>
                <a:spcPct val="150000"/>
              </a:lnSpc>
              <a:spcAft>
                <a:spcPts val="600"/>
              </a:spcAft>
            </a:pPr>
            <a:endParaRPr lang="en-US" altLang="zh-CN" sz="1700" b="1" dirty="0">
              <a:solidFill>
                <a:srgbClr val="222222"/>
              </a:solidFill>
              <a:latin typeface="Calibri" panose="020F0502020204030204" pitchFamily="34" charset="0"/>
              <a:ea typeface="微軟正黑體" panose="020B0604030504040204" pitchFamily="34" charset="-120"/>
              <a:cs typeface="Calibri" panose="020F0502020204030204" pitchFamily="34" charset="0"/>
            </a:endParaRPr>
          </a:p>
          <a:p>
            <a:pPr algn="just">
              <a:lnSpc>
                <a:spcPct val="150000"/>
              </a:lnSpc>
              <a:spcAft>
                <a:spcPts val="600"/>
              </a:spcAft>
            </a:pPr>
            <a:r>
              <a:rPr lang="en-US" altLang="zh-CN" sz="2400" b="1" dirty="0">
                <a:latin typeface="Calibri" panose="020F0502020204030204" pitchFamily="34" charset="0"/>
                <a:ea typeface="Microsoft JhengHei" panose="020B0604030504040204" pitchFamily="34" charset="-120"/>
                <a:cs typeface="Calibri" panose="020F0502020204030204" pitchFamily="34" charset="0"/>
              </a:rPr>
              <a:t>    </a:t>
            </a:r>
            <a:r>
              <a:rPr lang="zh-CN" altLang="en-US" sz="2400" b="1" dirty="0">
                <a:latin typeface="Calibri" panose="020F0502020204030204" pitchFamily="34" charset="0"/>
                <a:ea typeface="Microsoft JhengHei" panose="020B0604030504040204" pitchFamily="34" charset="-120"/>
                <a:cs typeface="Calibri" panose="020F0502020204030204" pitchFamily="34" charset="0"/>
              </a:rPr>
              <a:t>獲利表現</a:t>
            </a:r>
            <a:endParaRPr lang="en-US" altLang="zh-CN" sz="2400" b="1" dirty="0">
              <a:latin typeface="Calibri" panose="020F0502020204030204" pitchFamily="34" charset="0"/>
              <a:ea typeface="Microsoft JhengHei" panose="020B0604030504040204" pitchFamily="34" charset="-120"/>
              <a:cs typeface="Calibri" panose="020F0502020204030204" pitchFamily="34" charset="0"/>
            </a:endParaRPr>
          </a:p>
          <a:p>
            <a:pPr marL="285750" indent="-285750" algn="just">
              <a:lnSpc>
                <a:spcPct val="150000"/>
              </a:lnSpc>
              <a:spcAft>
                <a:spcPts val="600"/>
              </a:spcAft>
              <a:buFont typeface="Wingdings" pitchFamily="2" charset="2"/>
              <a:buChar char="§"/>
            </a:pPr>
            <a:r>
              <a:rPr lang="en-US" altLang="zh-TW" b="1" dirty="0">
                <a:latin typeface="Calibri" panose="020F0502020204030204" pitchFamily="34" charset="0"/>
                <a:ea typeface="Microsoft JhengHei" panose="020B0604030504040204" pitchFamily="34" charset="-120"/>
                <a:cs typeface="Calibri" panose="020F0502020204030204" pitchFamily="34" charset="0"/>
              </a:rPr>
              <a:t>2024</a:t>
            </a:r>
            <a:r>
              <a:rPr lang="zh-CN" altLang="en-US" b="1" dirty="0">
                <a:latin typeface="Calibri" panose="020F0502020204030204" pitchFamily="34" charset="0"/>
                <a:ea typeface="Microsoft JhengHei" panose="020B0604030504040204" pitchFamily="34" charset="-120"/>
                <a:cs typeface="Calibri" panose="020F0502020204030204" pitchFamily="34" charset="0"/>
              </a:rPr>
              <a:t>年</a:t>
            </a:r>
            <a:r>
              <a:rPr lang="zh-CN" altLang="en-US" dirty="0">
                <a:latin typeface="Calibri" panose="020F0502020204030204" pitchFamily="34" charset="0"/>
                <a:ea typeface="Microsoft JhengHei" panose="020B0604030504040204" pitchFamily="34" charset="-120"/>
                <a:cs typeface="Calibri" panose="020F0502020204030204" pitchFamily="34" charset="0"/>
              </a:rPr>
              <a:t>：</a:t>
            </a:r>
            <a:r>
              <a:rPr lang="zh-TW" altLang="en-US" dirty="0">
                <a:latin typeface="Calibri" panose="020F0502020204030204" pitchFamily="34" charset="0"/>
                <a:ea typeface="Microsoft JhengHei" panose="020B0604030504040204" pitchFamily="34" charset="-120"/>
                <a:cs typeface="Calibri" panose="020F0502020204030204" pitchFamily="34" charset="0"/>
              </a:rPr>
              <a:t>目標毛利率將</a:t>
            </a:r>
            <a:r>
              <a:rPr lang="zh-TW" altLang="en-US" b="1" dirty="0">
                <a:solidFill>
                  <a:srgbClr val="921F1B"/>
                </a:solidFill>
                <a:latin typeface="Calibri" panose="020F0502020204030204" pitchFamily="34" charset="0"/>
                <a:ea typeface="Microsoft JhengHei" panose="020B0604030504040204" pitchFamily="34" charset="-120"/>
                <a:cs typeface="Calibri" panose="020F0502020204030204" pitchFamily="34" charset="0"/>
              </a:rPr>
              <a:t>維持</a:t>
            </a:r>
            <a:r>
              <a:rPr lang="en-US" altLang="zh-TW" b="1" dirty="0">
                <a:solidFill>
                  <a:srgbClr val="921F1B"/>
                </a:solidFill>
                <a:latin typeface="Calibri" panose="020F0502020204030204" pitchFamily="34" charset="0"/>
                <a:ea typeface="Microsoft JhengHei" panose="020B0604030504040204" pitchFamily="34" charset="-120"/>
                <a:cs typeface="Calibri" panose="020F0502020204030204" pitchFamily="34" charset="0"/>
              </a:rPr>
              <a:t>2023</a:t>
            </a:r>
            <a:r>
              <a:rPr lang="zh-TW" altLang="en-US" b="1" dirty="0">
                <a:solidFill>
                  <a:srgbClr val="921F1B"/>
                </a:solidFill>
                <a:latin typeface="Calibri" panose="020F0502020204030204" pitchFamily="34" charset="0"/>
                <a:ea typeface="Microsoft JhengHei" panose="020B0604030504040204" pitchFamily="34" charset="-120"/>
                <a:cs typeface="Calibri" panose="020F0502020204030204" pitchFamily="34" charset="0"/>
              </a:rPr>
              <a:t>年全年水準</a:t>
            </a:r>
            <a:r>
              <a:rPr lang="zh-CN" altLang="en-US" dirty="0">
                <a:latin typeface="Calibri" panose="020F0502020204030204" pitchFamily="34" charset="0"/>
                <a:ea typeface="Microsoft JhengHei" panose="020B0604030504040204" pitchFamily="34" charset="-120"/>
                <a:cs typeface="Calibri" panose="020F0502020204030204" pitchFamily="34" charset="0"/>
              </a:rPr>
              <a:t>，</a:t>
            </a:r>
            <a:r>
              <a:rPr lang="zh-TW" altLang="en-US" dirty="0">
                <a:latin typeface="Calibri" panose="020F0502020204030204" pitchFamily="34" charset="0"/>
                <a:ea typeface="Microsoft JhengHei" panose="020B0604030504040204" pitchFamily="34" charset="-120"/>
                <a:cs typeface="Calibri" panose="020F0502020204030204" pitchFamily="34" charset="0"/>
              </a:rPr>
              <a:t>考量</a:t>
            </a:r>
            <a:r>
              <a:rPr lang="zh-CN" altLang="en-US" dirty="0">
                <a:latin typeface="Calibri" panose="020F0502020204030204" pitchFamily="34" charset="0"/>
                <a:ea typeface="Microsoft JhengHei" panose="020B0604030504040204" pitchFamily="34" charset="-120"/>
                <a:cs typeface="Calibri" panose="020F0502020204030204" pitchFamily="34" charset="0"/>
              </a:rPr>
              <a:t>因素</a:t>
            </a:r>
            <a:r>
              <a:rPr lang="zh-TW" altLang="en-US" dirty="0">
                <a:latin typeface="Calibri" panose="020F0502020204030204" pitchFamily="34" charset="0"/>
                <a:ea typeface="Microsoft JhengHei" panose="020B0604030504040204" pitchFamily="34" charset="-120"/>
                <a:cs typeface="Calibri" panose="020F0502020204030204" pitchFamily="34" charset="0"/>
              </a:rPr>
              <a:t>含</a:t>
            </a:r>
            <a:r>
              <a:rPr lang="zh-CN" altLang="en-US" dirty="0">
                <a:latin typeface="Calibri" panose="020F0502020204030204" pitchFamily="34" charset="0"/>
                <a:ea typeface="Microsoft JhengHei" panose="020B0604030504040204" pitchFamily="34" charset="-120"/>
                <a:cs typeface="Calibri" panose="020F0502020204030204" pitchFamily="34" charset="0"/>
              </a:rPr>
              <a:t>：</a:t>
            </a:r>
            <a:endParaRPr lang="en-US" altLang="zh-TW" b="1" dirty="0">
              <a:latin typeface="Calibri" panose="020F0502020204030204" pitchFamily="34" charset="0"/>
              <a:ea typeface="Microsoft JhengHei" panose="020B0604030504040204" pitchFamily="34" charset="-120"/>
              <a:cs typeface="Calibri" panose="020F0502020204030204" pitchFamily="34" charset="0"/>
            </a:endParaRPr>
          </a:p>
          <a:p>
            <a:pPr marL="742950" lvl="1" indent="-285750" algn="just">
              <a:lnSpc>
                <a:spcPct val="150000"/>
              </a:lnSpc>
              <a:spcAft>
                <a:spcPts val="600"/>
              </a:spcAft>
              <a:buFont typeface="Wingdings" pitchFamily="2" charset="2"/>
              <a:buChar char="§"/>
            </a:pPr>
            <a:r>
              <a:rPr lang="zh-TW" altLang="zh-TW" dirty="0">
                <a:latin typeface="Microsoft JhengHei" panose="020B0604030504040204" pitchFamily="34" charset="-120"/>
                <a:ea typeface="Microsoft JhengHei" panose="020B0604030504040204" pitchFamily="34" charset="-120"/>
              </a:rPr>
              <a:t>終端市場受通膨、俄烏戰爭衝擊影響，市場復甦未明</a:t>
            </a:r>
          </a:p>
          <a:p>
            <a:pPr marL="742950" lvl="1" indent="-285750" algn="just">
              <a:lnSpc>
                <a:spcPct val="150000"/>
              </a:lnSpc>
              <a:spcAft>
                <a:spcPts val="600"/>
              </a:spcAft>
              <a:buFont typeface="Wingdings" pitchFamily="2" charset="2"/>
              <a:buChar char="§"/>
            </a:pPr>
            <a:r>
              <a:rPr lang="zh-TW" altLang="en-US" dirty="0">
                <a:latin typeface="Microsoft JhengHei" panose="020B0604030504040204" pitchFamily="34" charset="-120"/>
                <a:ea typeface="Microsoft JhengHei" panose="020B0604030504040204" pitchFamily="34" charset="-120"/>
              </a:rPr>
              <a:t>強固型電腦</a:t>
            </a:r>
            <a:r>
              <a:rPr lang="en-US" altLang="zh-TW" dirty="0">
                <a:latin typeface="Microsoft JhengHei" panose="020B0604030504040204" pitchFamily="34" charset="-120"/>
                <a:ea typeface="Microsoft JhengHei" panose="020B0604030504040204" pitchFamily="34" charset="-120"/>
              </a:rPr>
              <a:t>/</a:t>
            </a:r>
            <a:r>
              <a:rPr lang="zh-TW" altLang="en-US" dirty="0">
                <a:latin typeface="Microsoft JhengHei" panose="020B0604030504040204" pitchFamily="34" charset="-120"/>
                <a:ea typeface="Microsoft JhengHei" panose="020B0604030504040204" pitchFamily="34" charset="-120"/>
              </a:rPr>
              <a:t>醫療</a:t>
            </a:r>
            <a:r>
              <a:rPr lang="en-US" altLang="zh-TW" dirty="0">
                <a:latin typeface="Microsoft JhengHei" panose="020B0604030504040204" pitchFamily="34" charset="-120"/>
                <a:ea typeface="Microsoft JhengHei" panose="020B0604030504040204" pitchFamily="34" charset="-120"/>
              </a:rPr>
              <a:t>/</a:t>
            </a:r>
            <a:r>
              <a:rPr lang="zh-TW" altLang="en-US" dirty="0">
                <a:latin typeface="Microsoft JhengHei" panose="020B0604030504040204" pitchFamily="34" charset="-120"/>
                <a:ea typeface="Microsoft JhengHei" panose="020B0604030504040204" pitchFamily="34" charset="-120"/>
              </a:rPr>
              <a:t>國防</a:t>
            </a:r>
            <a:r>
              <a:rPr lang="zh-TW" altLang="zh-TW" dirty="0">
                <a:latin typeface="Microsoft JhengHei" panose="020B0604030504040204" pitchFamily="34" charset="-120"/>
                <a:ea typeface="Microsoft JhengHei" panose="020B0604030504040204" pitchFamily="34" charset="-120"/>
              </a:rPr>
              <a:t>為今年成長重心，有助毛利率上升</a:t>
            </a:r>
          </a:p>
          <a:p>
            <a:pPr marL="742950" lvl="1" indent="-285750" algn="just">
              <a:lnSpc>
                <a:spcPct val="150000"/>
              </a:lnSpc>
              <a:spcAft>
                <a:spcPts val="600"/>
              </a:spcAft>
              <a:buFont typeface="Wingdings" pitchFamily="2" charset="2"/>
              <a:buChar char="§"/>
            </a:pPr>
            <a:r>
              <a:rPr lang="zh-TW" altLang="zh-TW" dirty="0">
                <a:latin typeface="Microsoft JhengHei" panose="020B0604030504040204" pitchFamily="34" charset="-120"/>
                <a:ea typeface="Microsoft JhengHei" panose="020B0604030504040204" pitchFamily="34" charset="-120"/>
              </a:rPr>
              <a:t>俄烏戰爭爆發後，下半年美國政府基建及國防預算加速執行</a:t>
            </a:r>
          </a:p>
          <a:p>
            <a:pPr marL="742950" lvl="1" indent="-285750" algn="just">
              <a:lnSpc>
                <a:spcPct val="150000"/>
              </a:lnSpc>
              <a:spcAft>
                <a:spcPts val="600"/>
              </a:spcAft>
              <a:buFont typeface="Wingdings" pitchFamily="2" charset="2"/>
              <a:buChar char="§"/>
            </a:pPr>
            <a:endParaRPr lang="en-US" altLang="zh-TW" dirty="0">
              <a:latin typeface="Microsoft JhengHei" panose="020B0604030504040204" pitchFamily="34" charset="-120"/>
              <a:ea typeface="Microsoft JhengHei" panose="020B0604030504040204" pitchFamily="34" charset="-120"/>
            </a:endParaRPr>
          </a:p>
          <a:p>
            <a:pPr algn="just">
              <a:lnSpc>
                <a:spcPct val="150000"/>
              </a:lnSpc>
              <a:spcAft>
                <a:spcPts val="600"/>
              </a:spcAft>
            </a:pPr>
            <a:endParaRPr lang="en-US" altLang="zh-CN" dirty="0">
              <a:latin typeface="Calibri" panose="020F0502020204030204" pitchFamily="34" charset="0"/>
              <a:ea typeface="Microsoft JhengHei" panose="020B0604030504040204" pitchFamily="34" charset="-120"/>
              <a:cs typeface="Calibri" panose="020F0502020204030204" pitchFamily="34" charset="0"/>
            </a:endParaRPr>
          </a:p>
        </p:txBody>
      </p:sp>
      <p:sp>
        <p:nvSpPr>
          <p:cNvPr id="6" name="矩形 16">
            <a:extLst>
              <a:ext uri="{FF2B5EF4-FFF2-40B4-BE49-F238E27FC236}">
                <a16:creationId xmlns:a16="http://schemas.microsoft.com/office/drawing/2014/main" xmlns="" id="{34B0603B-B792-CF43-AC3C-284A1EB9AC1B}"/>
              </a:ext>
            </a:extLst>
          </p:cNvPr>
          <p:cNvSpPr/>
          <p:nvPr/>
        </p:nvSpPr>
        <p:spPr>
          <a:xfrm>
            <a:off x="0" y="1264469"/>
            <a:ext cx="273645" cy="472440"/>
          </a:xfrm>
          <a:prstGeom prst="rect">
            <a:avLst/>
          </a:prstGeom>
          <a:solidFill>
            <a:srgbClr val="921F1B"/>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7" name="矩形 16">
            <a:extLst>
              <a:ext uri="{FF2B5EF4-FFF2-40B4-BE49-F238E27FC236}">
                <a16:creationId xmlns:a16="http://schemas.microsoft.com/office/drawing/2014/main" xmlns="" id="{41C51DEE-9840-7B44-B25C-CD9C66657314}"/>
              </a:ext>
            </a:extLst>
          </p:cNvPr>
          <p:cNvSpPr/>
          <p:nvPr/>
        </p:nvSpPr>
        <p:spPr>
          <a:xfrm>
            <a:off x="0" y="3392121"/>
            <a:ext cx="273645" cy="472440"/>
          </a:xfrm>
          <a:prstGeom prst="rect">
            <a:avLst/>
          </a:prstGeom>
          <a:solidFill>
            <a:srgbClr val="921F1B"/>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Tree>
    <p:extLst>
      <p:ext uri="{BB962C8B-B14F-4D97-AF65-F5344CB8AC3E}">
        <p14:creationId xmlns:p14="http://schemas.microsoft.com/office/powerpoint/2010/main" val="18675323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xmlns="" id="{F1A58FD7-5AAD-4808-BFDE-E7F5DC84725C}"/>
              </a:ext>
            </a:extLst>
          </p:cNvPr>
          <p:cNvSpPr>
            <a:spLocks noGrp="1"/>
          </p:cNvSpPr>
          <p:nvPr>
            <p:ph idx="1"/>
          </p:nvPr>
        </p:nvSpPr>
        <p:spPr>
          <a:xfrm>
            <a:off x="273645" y="1195594"/>
            <a:ext cx="11301984" cy="4351338"/>
          </a:xfrm>
        </p:spPr>
        <p:txBody>
          <a:bodyPr>
            <a:normAutofit/>
          </a:bodyPr>
          <a:lstStyle/>
          <a:p>
            <a:pPr marL="0" indent="0" algn="just">
              <a:buNone/>
            </a:pPr>
            <a:r>
              <a:rPr lang="en-US" sz="1800" dirty="0"/>
              <a:t>The following presentation contains projections and statements related to future business performance developments involving Winmate Inc. that may be seen as forward-looking statements. Actual events and results may differ materially from what is projected in the forward-looking statements and are subject to several risks and uncertainties what are beyond </a:t>
            </a:r>
            <a:r>
              <a:rPr lang="en-US" sz="1800" dirty="0" err="1"/>
              <a:t>Winmate's</a:t>
            </a:r>
            <a:r>
              <a:rPr lang="en-US" sz="1800" dirty="0"/>
              <a:t> control. </a:t>
            </a:r>
          </a:p>
          <a:p>
            <a:pPr marL="0" indent="0" algn="just">
              <a:buNone/>
            </a:pPr>
            <a:r>
              <a:rPr lang="en-US" sz="1800" dirty="0"/>
              <a:t>The forward-looking statements in this report reflect the views of Winmate as of the date they are made. Winmate Inc. does not intend, nor are obligated to revise or update these forward-looking statements in light of new events or information.</a:t>
            </a:r>
          </a:p>
          <a:p>
            <a:pPr marL="0" indent="0" algn="just">
              <a:buNone/>
            </a:pPr>
            <a:endParaRPr lang="en-US" sz="1200" dirty="0"/>
          </a:p>
        </p:txBody>
      </p:sp>
      <p:cxnSp>
        <p:nvCxnSpPr>
          <p:cNvPr id="9" name="直線接點 8">
            <a:extLst>
              <a:ext uri="{FF2B5EF4-FFF2-40B4-BE49-F238E27FC236}">
                <a16:creationId xmlns:a16="http://schemas.microsoft.com/office/drawing/2014/main" xmlns="" id="{46B0BE63-656E-894D-96FE-AF50A767729C}"/>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0" name="標題 1">
            <a:extLst>
              <a:ext uri="{FF2B5EF4-FFF2-40B4-BE49-F238E27FC236}">
                <a16:creationId xmlns:a16="http://schemas.microsoft.com/office/drawing/2014/main" xmlns="" id="{F09ADAE3-309F-6145-B593-5FF220195916}"/>
              </a:ext>
            </a:extLst>
          </p:cNvPr>
          <p:cNvSpPr txBox="1">
            <a:spLocks/>
          </p:cNvSpPr>
          <p:nvPr/>
        </p:nvSpPr>
        <p:spPr>
          <a:xfrm>
            <a:off x="273645" y="418286"/>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zh-CN" altLang="en-US" sz="3200" b="1" dirty="0">
                <a:latin typeface="Microsoft JhengHei" panose="020B0604030504040204" pitchFamily="34" charset="-120"/>
                <a:ea typeface="Microsoft JhengHei" panose="020B0604030504040204" pitchFamily="34" charset="-120"/>
                <a:cs typeface="Calibri" panose="020F0502020204030204" pitchFamily="34" charset="0"/>
              </a:rPr>
              <a:t>免責聲明</a:t>
            </a:r>
            <a:endParaRPr kumimoji="1" lang="zh-TW" altLang="en-US" sz="3200" b="1" dirty="0">
              <a:latin typeface="Microsoft JhengHei" panose="020B0604030504040204" pitchFamily="34" charset="-120"/>
              <a:ea typeface="Microsoft JhengHei" panose="020B0604030504040204" pitchFamily="34" charset="-120"/>
              <a:cs typeface="Calibri" panose="020F0502020204030204" pitchFamily="34" charset="0"/>
            </a:endParaRPr>
          </a:p>
        </p:txBody>
      </p:sp>
      <p:sp>
        <p:nvSpPr>
          <p:cNvPr id="2" name="Slide Number Placeholder 3">
            <a:extLst>
              <a:ext uri="{FF2B5EF4-FFF2-40B4-BE49-F238E27FC236}">
                <a16:creationId xmlns:a16="http://schemas.microsoft.com/office/drawing/2014/main" xmlns="" id="{A903D5F0-C785-48C3-BB49-E87DBFE038A3}"/>
              </a:ext>
            </a:extLst>
          </p:cNvPr>
          <p:cNvSpPr txBox="1">
            <a:spLocks/>
          </p:cNvSpPr>
          <p:nvPr/>
        </p:nvSpPr>
        <p:spPr bwMode="auto">
          <a:xfrm>
            <a:off x="9348444" y="6484315"/>
            <a:ext cx="2844800" cy="3651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rgbClr val="898989"/>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16</a:t>
            </a:fld>
            <a:endParaRPr lang="en-US" altLang="zh-TW" sz="1000" dirty="0">
              <a:solidFill>
                <a:srgbClr val="898989"/>
              </a:solidFill>
              <a:latin typeface="Helvetica" panose="020B0604020202020204" pitchFamily="34" charset="0"/>
              <a:ea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501467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圖片 12">
            <a:extLst>
              <a:ext uri="{FF2B5EF4-FFF2-40B4-BE49-F238E27FC236}">
                <a16:creationId xmlns:a16="http://schemas.microsoft.com/office/drawing/2014/main" xmlns="" id="{26AF6A8F-FFA3-1544-B0E5-44091CAF4CB0}"/>
              </a:ext>
            </a:extLst>
          </p:cNvPr>
          <p:cNvPicPr>
            <a:picLocks noChangeAspect="1"/>
          </p:cNvPicPr>
          <p:nvPr/>
        </p:nvPicPr>
        <p:blipFill>
          <a:blip r:embed="rId3"/>
          <a:stretch>
            <a:fillRect/>
          </a:stretch>
        </p:blipFill>
        <p:spPr>
          <a:xfrm>
            <a:off x="0" y="0"/>
            <a:ext cx="12241951" cy="4095756"/>
          </a:xfrm>
          <a:prstGeom prst="rect">
            <a:avLst/>
          </a:prstGeom>
        </p:spPr>
      </p:pic>
      <p:sp>
        <p:nvSpPr>
          <p:cNvPr id="2" name="矩形 1">
            <a:extLst>
              <a:ext uri="{FF2B5EF4-FFF2-40B4-BE49-F238E27FC236}">
                <a16:creationId xmlns:a16="http://schemas.microsoft.com/office/drawing/2014/main" xmlns="" id="{F01E4314-4768-1B41-AE86-7221B4669D9E}"/>
              </a:ext>
            </a:extLst>
          </p:cNvPr>
          <p:cNvSpPr/>
          <p:nvPr/>
        </p:nvSpPr>
        <p:spPr>
          <a:xfrm>
            <a:off x="12487" y="-6652"/>
            <a:ext cx="12229464" cy="6864652"/>
          </a:xfrm>
          <a:prstGeom prst="rect">
            <a:avLst/>
          </a:prstGeom>
          <a:solidFill>
            <a:schemeClr val="tx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19" name="矩形 18">
            <a:extLst>
              <a:ext uri="{FF2B5EF4-FFF2-40B4-BE49-F238E27FC236}">
                <a16:creationId xmlns:a16="http://schemas.microsoft.com/office/drawing/2014/main" xmlns="" id="{4F952F9A-7329-9A44-A7E6-0E2B0710DAA8}"/>
              </a:ext>
            </a:extLst>
          </p:cNvPr>
          <p:cNvSpPr/>
          <p:nvPr/>
        </p:nvSpPr>
        <p:spPr>
          <a:xfrm>
            <a:off x="12486" y="4818443"/>
            <a:ext cx="3011513" cy="2039556"/>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dirty="0"/>
          </a:p>
        </p:txBody>
      </p:sp>
      <p:sp>
        <p:nvSpPr>
          <p:cNvPr id="24" name="矩形 18">
            <a:extLst>
              <a:ext uri="{FF2B5EF4-FFF2-40B4-BE49-F238E27FC236}">
                <a16:creationId xmlns:a16="http://schemas.microsoft.com/office/drawing/2014/main" xmlns="" id="{4B9D917C-2CBA-4D43-99BC-15FD47786CA2}"/>
              </a:ext>
            </a:extLst>
          </p:cNvPr>
          <p:cNvSpPr/>
          <p:nvPr/>
        </p:nvSpPr>
        <p:spPr>
          <a:xfrm>
            <a:off x="3067197" y="4818443"/>
            <a:ext cx="2980605" cy="203081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dirty="0"/>
          </a:p>
        </p:txBody>
      </p:sp>
      <p:sp>
        <p:nvSpPr>
          <p:cNvPr id="25" name="矩形 18">
            <a:extLst>
              <a:ext uri="{FF2B5EF4-FFF2-40B4-BE49-F238E27FC236}">
                <a16:creationId xmlns:a16="http://schemas.microsoft.com/office/drawing/2014/main" xmlns="" id="{774F5087-4A37-AE4B-96DC-97EE2F6E9B1F}"/>
              </a:ext>
            </a:extLst>
          </p:cNvPr>
          <p:cNvSpPr/>
          <p:nvPr/>
        </p:nvSpPr>
        <p:spPr>
          <a:xfrm>
            <a:off x="9216297" y="4818442"/>
            <a:ext cx="3025654" cy="2027443"/>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dirty="0"/>
          </a:p>
        </p:txBody>
      </p:sp>
      <p:sp>
        <p:nvSpPr>
          <p:cNvPr id="26" name="矩形 18">
            <a:extLst>
              <a:ext uri="{FF2B5EF4-FFF2-40B4-BE49-F238E27FC236}">
                <a16:creationId xmlns:a16="http://schemas.microsoft.com/office/drawing/2014/main" xmlns="" id="{4E1092D0-4446-2D45-8446-C838E6CB56C0}"/>
              </a:ext>
            </a:extLst>
          </p:cNvPr>
          <p:cNvSpPr/>
          <p:nvPr/>
        </p:nvSpPr>
        <p:spPr>
          <a:xfrm>
            <a:off x="6105670" y="4818443"/>
            <a:ext cx="3073166" cy="2039556"/>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dirty="0"/>
          </a:p>
        </p:txBody>
      </p:sp>
      <p:sp>
        <p:nvSpPr>
          <p:cNvPr id="3" name="內容版面配置區 2">
            <a:extLst>
              <a:ext uri="{FF2B5EF4-FFF2-40B4-BE49-F238E27FC236}">
                <a16:creationId xmlns:a16="http://schemas.microsoft.com/office/drawing/2014/main" xmlns="" id="{B15BC947-A16C-4061-A94F-EE6D354F05DF}"/>
              </a:ext>
            </a:extLst>
          </p:cNvPr>
          <p:cNvSpPr>
            <a:spLocks noGrp="1"/>
          </p:cNvSpPr>
          <p:nvPr>
            <p:ph idx="1"/>
          </p:nvPr>
        </p:nvSpPr>
        <p:spPr>
          <a:xfrm>
            <a:off x="3179660" y="1799300"/>
            <a:ext cx="5882629" cy="2303108"/>
          </a:xfrm>
          <a:noFill/>
          <a:ln w="38100">
            <a:noFill/>
          </a:ln>
        </p:spPr>
        <p:txBody>
          <a:bodyPr>
            <a:normAutofit/>
          </a:bodyPr>
          <a:lstStyle/>
          <a:p>
            <a:pPr marL="0" indent="0" algn="ctr">
              <a:lnSpc>
                <a:spcPts val="3660"/>
              </a:lnSpc>
              <a:spcBef>
                <a:spcPts val="0"/>
              </a:spcBef>
              <a:spcAft>
                <a:spcPts val="600"/>
              </a:spcAft>
              <a:buNone/>
            </a:pPr>
            <a:r>
              <a:rPr lang="zh-TW" altLang="en-US" b="1" dirty="0">
                <a:solidFill>
                  <a:schemeClr val="bg1"/>
                </a:solidFill>
                <a:latin typeface="微軟正黑體" panose="020B0604030504040204" pitchFamily="34" charset="-120"/>
                <a:ea typeface="微軟正黑體" panose="020B0604030504040204" pitchFamily="34" charset="-120"/>
              </a:rPr>
              <a:t>融程電訊</a:t>
            </a:r>
            <a:r>
              <a:rPr lang="en-US" b="1" dirty="0">
                <a:solidFill>
                  <a:schemeClr val="bg1"/>
                </a:solidFill>
                <a:latin typeface="微軟正黑體" panose="020B0604030504040204" pitchFamily="34" charset="-120"/>
                <a:ea typeface="微軟正黑體" panose="020B0604030504040204" pitchFamily="34" charset="-120"/>
              </a:rPr>
              <a:t> </a:t>
            </a:r>
            <a:r>
              <a:rPr lang="en-US" b="1" dirty="0">
                <a:solidFill>
                  <a:schemeClr val="bg1"/>
                </a:solidFill>
              </a:rPr>
              <a:t>(3416 TT)</a:t>
            </a:r>
            <a:endParaRPr lang="en-US" dirty="0">
              <a:solidFill>
                <a:schemeClr val="bg1"/>
              </a:solidFill>
            </a:endParaRPr>
          </a:p>
          <a:p>
            <a:pPr marL="0" indent="0" algn="ctr">
              <a:lnSpc>
                <a:spcPts val="3660"/>
              </a:lnSpc>
              <a:spcBef>
                <a:spcPts val="0"/>
              </a:spcBef>
              <a:spcAft>
                <a:spcPts val="600"/>
              </a:spcAft>
              <a:buNone/>
            </a:pPr>
            <a:r>
              <a:rPr lang="zh-TW" altLang="en-US" sz="2000" b="1" dirty="0">
                <a:solidFill>
                  <a:schemeClr val="bg1"/>
                </a:solidFill>
                <a:latin typeface="微軟正黑體" panose="020B0604030504040204" pitchFamily="34" charset="-120"/>
                <a:ea typeface="微軟正黑體" panose="020B0604030504040204" pitchFamily="34" charset="-120"/>
              </a:rPr>
              <a:t>融程是強固型平板電腦及手持式裝置的領航者</a:t>
            </a:r>
            <a:endParaRPr lang="en-US" sz="2000" b="1" dirty="0">
              <a:solidFill>
                <a:schemeClr val="bg1"/>
              </a:solidFill>
              <a:latin typeface="微軟正黑體" panose="020B0604030504040204" pitchFamily="34" charset="-120"/>
              <a:ea typeface="微軟正黑體" panose="020B0604030504040204" pitchFamily="34" charset="-120"/>
            </a:endParaRPr>
          </a:p>
          <a:p>
            <a:pPr marL="0" indent="0" algn="ctr">
              <a:lnSpc>
                <a:spcPts val="3660"/>
              </a:lnSpc>
              <a:spcBef>
                <a:spcPts val="0"/>
              </a:spcBef>
              <a:spcAft>
                <a:spcPts val="600"/>
              </a:spcAft>
              <a:buNone/>
            </a:pPr>
            <a:r>
              <a:rPr lang="zh-CN" altLang="en-US" sz="2000" b="1" dirty="0">
                <a:solidFill>
                  <a:schemeClr val="bg1"/>
                </a:solidFill>
                <a:latin typeface="微軟正黑體" panose="020B0604030504040204" pitchFamily="34" charset="-120"/>
                <a:ea typeface="微軟正黑體" panose="020B0604030504040204" pitchFamily="34" charset="-120"/>
              </a:rPr>
              <a:t>面對不同產業對於使用環境</a:t>
            </a:r>
            <a:r>
              <a:rPr lang="zh-TW" altLang="en-US" sz="2000" b="1" dirty="0">
                <a:solidFill>
                  <a:schemeClr val="bg1"/>
                </a:solidFill>
                <a:latin typeface="微軟正黑體" panose="020B0604030504040204" pitchFamily="34" charset="-120"/>
                <a:ea typeface="微軟正黑體" panose="020B0604030504040204" pitchFamily="34" charset="-120"/>
              </a:rPr>
              <a:t>或者顯控介面的需求，為客戶打造客製化的強固型產品解決方案</a:t>
            </a:r>
            <a:endParaRPr lang="en-US" altLang="zh-TW" sz="2000" b="1" dirty="0">
              <a:solidFill>
                <a:schemeClr val="bg1"/>
              </a:solidFill>
              <a:latin typeface="微軟正黑體" panose="020B0604030504040204" pitchFamily="34" charset="-120"/>
              <a:ea typeface="微軟正黑體" panose="020B0604030504040204" pitchFamily="34" charset="-120"/>
            </a:endParaRPr>
          </a:p>
          <a:p>
            <a:pPr marL="0" indent="0" algn="ctr">
              <a:lnSpc>
                <a:spcPts val="3660"/>
              </a:lnSpc>
              <a:spcBef>
                <a:spcPts val="0"/>
              </a:spcBef>
              <a:spcAft>
                <a:spcPts val="600"/>
              </a:spcAft>
              <a:buNone/>
            </a:pPr>
            <a:endParaRPr lang="en-US" sz="2000" b="1" dirty="0">
              <a:solidFill>
                <a:schemeClr val="bg1"/>
              </a:solidFill>
              <a:latin typeface="微軟正黑體" panose="020B0604030504040204" pitchFamily="34" charset="-120"/>
              <a:ea typeface="微軟正黑體" panose="020B0604030504040204" pitchFamily="34" charset="-120"/>
            </a:endParaRPr>
          </a:p>
        </p:txBody>
      </p:sp>
      <p:cxnSp>
        <p:nvCxnSpPr>
          <p:cNvPr id="14" name="直線接點 13">
            <a:extLst>
              <a:ext uri="{FF2B5EF4-FFF2-40B4-BE49-F238E27FC236}">
                <a16:creationId xmlns:a16="http://schemas.microsoft.com/office/drawing/2014/main" xmlns="" id="{7D190935-B00B-624F-9A81-162B3376A283}"/>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5" name="標題 1">
            <a:extLst>
              <a:ext uri="{FF2B5EF4-FFF2-40B4-BE49-F238E27FC236}">
                <a16:creationId xmlns:a16="http://schemas.microsoft.com/office/drawing/2014/main" xmlns="" id="{C8CD8DD2-41DD-2E47-8C37-AC9F85823EEA}"/>
              </a:ext>
            </a:extLst>
          </p:cNvPr>
          <p:cNvSpPr txBox="1">
            <a:spLocks/>
          </p:cNvSpPr>
          <p:nvPr/>
        </p:nvSpPr>
        <p:spPr>
          <a:xfrm>
            <a:off x="273645" y="418286"/>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zh-TW" altLang="en-US" sz="3200" b="1" dirty="0">
                <a:solidFill>
                  <a:schemeClr val="bg1"/>
                </a:solidFill>
                <a:latin typeface="微軟正黑體" panose="020B0604030504040204" pitchFamily="34" charset="-120"/>
                <a:ea typeface="微軟正黑體" panose="020B0604030504040204" pitchFamily="34" charset="-120"/>
                <a:cs typeface="Calibri" panose="020F0502020204030204" pitchFamily="34" charset="0"/>
              </a:rPr>
              <a:t>公司簡介</a:t>
            </a:r>
          </a:p>
        </p:txBody>
      </p:sp>
      <p:sp>
        <p:nvSpPr>
          <p:cNvPr id="5" name="矩形 4">
            <a:extLst>
              <a:ext uri="{FF2B5EF4-FFF2-40B4-BE49-F238E27FC236}">
                <a16:creationId xmlns:a16="http://schemas.microsoft.com/office/drawing/2014/main" xmlns="" id="{0354ED34-808E-0C40-9C59-5A4C74F30942}"/>
              </a:ext>
            </a:extLst>
          </p:cNvPr>
          <p:cNvSpPr/>
          <p:nvPr/>
        </p:nvSpPr>
        <p:spPr>
          <a:xfrm>
            <a:off x="-83902" y="6109389"/>
            <a:ext cx="3107745" cy="369332"/>
          </a:xfrm>
          <a:prstGeom prst="rect">
            <a:avLst/>
          </a:prstGeom>
        </p:spPr>
        <p:txBody>
          <a:bodyPr wrap="square">
            <a:spAutoFit/>
          </a:bodyPr>
          <a:lstStyle/>
          <a:p>
            <a:pPr marL="285750" indent="-285750" algn="ctr">
              <a:spcBef>
                <a:spcPts val="0"/>
              </a:spcBef>
              <a:spcAft>
                <a:spcPts val="600"/>
              </a:spcAft>
            </a:pPr>
            <a:r>
              <a:rPr lang="zh-TW" altLang="en-US" b="1" dirty="0">
                <a:solidFill>
                  <a:schemeClr val="bg1"/>
                </a:solidFill>
                <a:latin typeface="微軟正黑體" panose="020B0604030504040204" pitchFamily="34" charset="-120"/>
                <a:ea typeface="微軟正黑體" panose="020B0604030504040204" pitchFamily="34" charset="-120"/>
              </a:rPr>
              <a:t>市值</a:t>
            </a:r>
            <a:r>
              <a:rPr lang="en-US" altLang="zh-TW" b="1" dirty="0">
                <a:solidFill>
                  <a:schemeClr val="bg1"/>
                </a:solidFill>
              </a:rPr>
              <a:t>: 3.57</a:t>
            </a:r>
            <a:r>
              <a:rPr lang="zh-TW" altLang="en-US" b="1" dirty="0">
                <a:solidFill>
                  <a:schemeClr val="bg1"/>
                </a:solidFill>
                <a:latin typeface="微軟正黑體" panose="020B0604030504040204" pitchFamily="34" charset="-120"/>
                <a:ea typeface="微軟正黑體" panose="020B0604030504040204" pitchFamily="34" charset="-120"/>
              </a:rPr>
              <a:t>億美金</a:t>
            </a:r>
            <a:endParaRPr lang="en-US" altLang="zh-TW" b="1" dirty="0">
              <a:solidFill>
                <a:schemeClr val="bg1"/>
              </a:solidFill>
              <a:latin typeface="微軟正黑體" panose="020B0604030504040204" pitchFamily="34" charset="-120"/>
              <a:ea typeface="微軟正黑體" panose="020B0604030504040204" pitchFamily="34" charset="-120"/>
            </a:endParaRPr>
          </a:p>
        </p:txBody>
      </p:sp>
      <p:pic>
        <p:nvPicPr>
          <p:cNvPr id="21" name="圖片 20">
            <a:extLst>
              <a:ext uri="{FF2B5EF4-FFF2-40B4-BE49-F238E27FC236}">
                <a16:creationId xmlns:a16="http://schemas.microsoft.com/office/drawing/2014/main" xmlns="" id="{F213016A-6CE4-6946-90F4-7286FDB1958A}"/>
              </a:ext>
            </a:extLst>
          </p:cNvPr>
          <p:cNvPicPr>
            <a:picLocks noChangeAspect="1"/>
          </p:cNvPicPr>
          <p:nvPr/>
        </p:nvPicPr>
        <p:blipFill>
          <a:blip r:embed="rId4" cstate="hqprint">
            <a:lum bright="70000" contrast="-70000"/>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10197669" y="4949000"/>
            <a:ext cx="835232" cy="835232"/>
          </a:xfrm>
          <a:prstGeom prst="rect">
            <a:avLst/>
          </a:prstGeom>
        </p:spPr>
      </p:pic>
      <p:pic>
        <p:nvPicPr>
          <p:cNvPr id="22" name="圖片 21">
            <a:extLst>
              <a:ext uri="{FF2B5EF4-FFF2-40B4-BE49-F238E27FC236}">
                <a16:creationId xmlns:a16="http://schemas.microsoft.com/office/drawing/2014/main" xmlns="" id="{611240F2-5F97-5648-AC23-BE82E76765AF}"/>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7224387" y="5003505"/>
            <a:ext cx="818181" cy="818181"/>
          </a:xfrm>
          <a:prstGeom prst="rect">
            <a:avLst/>
          </a:prstGeom>
          <a:noFill/>
        </p:spPr>
      </p:pic>
      <p:pic>
        <p:nvPicPr>
          <p:cNvPr id="23" name="圖片 22">
            <a:extLst>
              <a:ext uri="{FF2B5EF4-FFF2-40B4-BE49-F238E27FC236}">
                <a16:creationId xmlns:a16="http://schemas.microsoft.com/office/drawing/2014/main" xmlns="" id="{1846407F-3C33-334F-B4D8-9440EEC8854A}"/>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114440" y="4980843"/>
            <a:ext cx="795120" cy="795120"/>
          </a:xfrm>
          <a:prstGeom prst="rect">
            <a:avLst/>
          </a:prstGeom>
        </p:spPr>
      </p:pic>
      <p:sp>
        <p:nvSpPr>
          <p:cNvPr id="8" name="Rectangle 7">
            <a:extLst>
              <a:ext uri="{FF2B5EF4-FFF2-40B4-BE49-F238E27FC236}">
                <a16:creationId xmlns:a16="http://schemas.microsoft.com/office/drawing/2014/main" xmlns="" id="{BC6C9AE7-1B83-BA4C-BC44-C955AB6A1132}"/>
              </a:ext>
            </a:extLst>
          </p:cNvPr>
          <p:cNvSpPr/>
          <p:nvPr/>
        </p:nvSpPr>
        <p:spPr>
          <a:xfrm>
            <a:off x="3091779" y="5024088"/>
            <a:ext cx="2973478" cy="1785104"/>
          </a:xfrm>
          <a:prstGeom prst="rect">
            <a:avLst/>
          </a:prstGeom>
        </p:spPr>
        <p:txBody>
          <a:bodyPr wrap="square">
            <a:spAutoFit/>
          </a:bodyPr>
          <a:lstStyle/>
          <a:p>
            <a:pPr marL="285750" indent="-285750" algn="ctr">
              <a:spcBef>
                <a:spcPts val="0"/>
              </a:spcBef>
              <a:spcAft>
                <a:spcPts val="600"/>
              </a:spcAft>
            </a:pPr>
            <a:r>
              <a:rPr lang="en-US" altLang="zh-TW" b="1" dirty="0">
                <a:solidFill>
                  <a:schemeClr val="bg1"/>
                </a:solidFill>
              </a:rPr>
              <a:t>2023 </a:t>
            </a:r>
            <a:r>
              <a:rPr lang="zh-TW" altLang="en-US" b="1" dirty="0">
                <a:solidFill>
                  <a:schemeClr val="bg1"/>
                </a:solidFill>
                <a:latin typeface="微軟正黑體" panose="020B0604030504040204" pitchFamily="34" charset="-120"/>
                <a:ea typeface="微軟正黑體" panose="020B0604030504040204" pitchFamily="34" charset="-120"/>
              </a:rPr>
              <a:t>營收</a:t>
            </a:r>
            <a:r>
              <a:rPr lang="en-US" altLang="zh-TW" b="1" dirty="0">
                <a:solidFill>
                  <a:schemeClr val="bg1"/>
                </a:solidFill>
              </a:rPr>
              <a:t>: </a:t>
            </a:r>
            <a:r>
              <a:rPr lang="zh-CN" altLang="en-US" b="1" dirty="0">
                <a:solidFill>
                  <a:schemeClr val="bg1"/>
                </a:solidFill>
                <a:latin typeface="Microsoft JhengHei" panose="020B0604030504040204" pitchFamily="34" charset="-120"/>
                <a:ea typeface="Microsoft JhengHei" panose="020B0604030504040204" pitchFamily="34" charset="-120"/>
              </a:rPr>
              <a:t>美金</a:t>
            </a:r>
            <a:r>
              <a:rPr lang="en-US" altLang="zh-CN" b="1" dirty="0">
                <a:solidFill>
                  <a:schemeClr val="bg1"/>
                </a:solidFill>
                <a:latin typeface="Calibri" panose="020F0502020204030204" pitchFamily="34" charset="0"/>
                <a:ea typeface="Microsoft JhengHei" panose="020B0604030504040204" pitchFamily="34" charset="-120"/>
                <a:cs typeface="Calibri" panose="020F0502020204030204" pitchFamily="34" charset="0"/>
              </a:rPr>
              <a:t>9,158</a:t>
            </a:r>
            <a:r>
              <a:rPr lang="zh-TW" altLang="en-US" b="1" dirty="0">
                <a:solidFill>
                  <a:schemeClr val="bg1"/>
                </a:solidFill>
                <a:latin typeface="微軟正黑體" panose="020B0604030504040204" pitchFamily="34" charset="-120"/>
                <a:ea typeface="微軟正黑體" panose="020B0604030504040204" pitchFamily="34" charset="-120"/>
              </a:rPr>
              <a:t>萬</a:t>
            </a:r>
            <a:endParaRPr lang="en-US" altLang="zh-TW" b="1" dirty="0">
              <a:solidFill>
                <a:schemeClr val="bg1"/>
              </a:solidFill>
              <a:latin typeface="微軟正黑體" panose="020B0604030504040204" pitchFamily="34" charset="-120"/>
              <a:ea typeface="微軟正黑體" panose="020B0604030504040204" pitchFamily="34" charset="-120"/>
            </a:endParaRPr>
          </a:p>
          <a:p>
            <a:pPr marL="285750" indent="-285750" algn="ctr">
              <a:spcBef>
                <a:spcPts val="0"/>
              </a:spcBef>
              <a:spcAft>
                <a:spcPts val="600"/>
              </a:spcAft>
            </a:pPr>
            <a:r>
              <a:rPr lang="en-US" altLang="zh-TW" b="1" dirty="0">
                <a:solidFill>
                  <a:schemeClr val="bg1"/>
                </a:solidFill>
              </a:rPr>
              <a:t>2023 </a:t>
            </a:r>
            <a:r>
              <a:rPr lang="zh-TW" altLang="en-US" b="1" dirty="0">
                <a:solidFill>
                  <a:schemeClr val="bg1"/>
                </a:solidFill>
                <a:latin typeface="微軟正黑體" panose="020B0604030504040204" pitchFamily="34" charset="-120"/>
                <a:ea typeface="微軟正黑體" panose="020B0604030504040204" pitchFamily="34" charset="-120"/>
              </a:rPr>
              <a:t>毛利率</a:t>
            </a:r>
            <a:r>
              <a:rPr lang="en-US" altLang="zh-TW" b="1" dirty="0">
                <a:solidFill>
                  <a:schemeClr val="bg1"/>
                </a:solidFill>
              </a:rPr>
              <a:t>: 40%</a:t>
            </a:r>
          </a:p>
          <a:p>
            <a:pPr marL="285750" indent="-285750" algn="ctr">
              <a:spcBef>
                <a:spcPts val="0"/>
              </a:spcBef>
              <a:spcAft>
                <a:spcPts val="600"/>
              </a:spcAft>
            </a:pPr>
            <a:r>
              <a:rPr lang="en-US" altLang="zh-TW" b="1" dirty="0">
                <a:solidFill>
                  <a:schemeClr val="bg1"/>
                </a:solidFill>
              </a:rPr>
              <a:t>2023 </a:t>
            </a:r>
            <a:r>
              <a:rPr lang="zh-TW" altLang="en-US" b="1" dirty="0">
                <a:solidFill>
                  <a:schemeClr val="bg1"/>
                </a:solidFill>
                <a:latin typeface="微軟正黑體" panose="020B0604030504040204" pitchFamily="34" charset="-120"/>
                <a:ea typeface="微軟正黑體" panose="020B0604030504040204" pitchFamily="34" charset="-120"/>
              </a:rPr>
              <a:t>股東權益報酬率</a:t>
            </a:r>
            <a:r>
              <a:rPr lang="en-US" altLang="zh-TW" b="1" dirty="0">
                <a:solidFill>
                  <a:schemeClr val="bg1"/>
                </a:solidFill>
              </a:rPr>
              <a:t>: 19%</a:t>
            </a:r>
          </a:p>
          <a:p>
            <a:pPr marL="285750" indent="-285750" algn="ctr">
              <a:spcBef>
                <a:spcPts val="0"/>
              </a:spcBef>
              <a:spcAft>
                <a:spcPts val="600"/>
              </a:spcAft>
            </a:pPr>
            <a:r>
              <a:rPr lang="en-US" altLang="zh-TW" b="1" dirty="0">
                <a:solidFill>
                  <a:schemeClr val="bg1"/>
                </a:solidFill>
              </a:rPr>
              <a:t>2023 </a:t>
            </a:r>
            <a:r>
              <a:rPr lang="zh-TW" altLang="en-US" b="1" dirty="0">
                <a:solidFill>
                  <a:schemeClr val="bg1"/>
                </a:solidFill>
                <a:latin typeface="微軟正黑體" panose="020B0604030504040204" pitchFamily="34" charset="-120"/>
                <a:ea typeface="微軟正黑體" panose="020B0604030504040204" pitchFamily="34" charset="-120"/>
              </a:rPr>
              <a:t>淨現金</a:t>
            </a:r>
            <a:r>
              <a:rPr lang="en-US" altLang="zh-TW" b="1" dirty="0">
                <a:solidFill>
                  <a:schemeClr val="bg1"/>
                </a:solidFill>
              </a:rPr>
              <a:t>: </a:t>
            </a:r>
            <a:r>
              <a:rPr lang="zh-CN" altLang="en-US" b="1" dirty="0">
                <a:solidFill>
                  <a:schemeClr val="bg1"/>
                </a:solidFill>
                <a:latin typeface="Microsoft JhengHei" panose="020B0604030504040204" pitchFamily="34" charset="-120"/>
                <a:ea typeface="Microsoft JhengHei" panose="020B0604030504040204" pitchFamily="34" charset="-120"/>
              </a:rPr>
              <a:t>美金</a:t>
            </a:r>
            <a:r>
              <a:rPr lang="en-US" altLang="zh-TW" b="1" dirty="0">
                <a:solidFill>
                  <a:schemeClr val="bg1"/>
                </a:solidFill>
              </a:rPr>
              <a:t>3,600</a:t>
            </a:r>
            <a:r>
              <a:rPr lang="zh-TW" altLang="en-US" b="1" dirty="0">
                <a:solidFill>
                  <a:schemeClr val="bg1"/>
                </a:solidFill>
                <a:latin typeface="微軟正黑體" panose="020B0604030504040204" pitchFamily="34" charset="-120"/>
                <a:ea typeface="微軟正黑體" panose="020B0604030504040204" pitchFamily="34" charset="-120"/>
              </a:rPr>
              <a:t>萬</a:t>
            </a:r>
            <a:endParaRPr lang="en-US" altLang="zh-TW" b="1" dirty="0">
              <a:solidFill>
                <a:schemeClr val="bg1"/>
              </a:solidFill>
              <a:latin typeface="微軟正黑體" panose="020B0604030504040204" pitchFamily="34" charset="-120"/>
              <a:ea typeface="微軟正黑體" panose="020B0604030504040204" pitchFamily="34" charset="-120"/>
            </a:endParaRPr>
          </a:p>
          <a:p>
            <a:pPr marL="285750" indent="-285750" algn="ctr">
              <a:spcBef>
                <a:spcPts val="0"/>
              </a:spcBef>
              <a:spcAft>
                <a:spcPts val="600"/>
              </a:spcAft>
            </a:pPr>
            <a:r>
              <a:rPr lang="en-US" altLang="zh-CN"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2023</a:t>
            </a:r>
            <a:r>
              <a:rPr lang="en-US" altLang="zh-CN" b="1" dirty="0">
                <a:solidFill>
                  <a:schemeClr val="bg1"/>
                </a:solidFill>
                <a:latin typeface="微軟正黑體" panose="020B0604030504040204" pitchFamily="34" charset="-120"/>
                <a:ea typeface="微軟正黑體" panose="020B0604030504040204" pitchFamily="34" charset="-120"/>
              </a:rPr>
              <a:t> </a:t>
            </a:r>
            <a:r>
              <a:rPr lang="zh-CN" altLang="en-US" b="1" dirty="0">
                <a:solidFill>
                  <a:schemeClr val="bg1"/>
                </a:solidFill>
                <a:latin typeface="微軟正黑體" panose="020B0604030504040204" pitchFamily="34" charset="-120"/>
                <a:ea typeface="微軟正黑體" panose="020B0604030504040204" pitchFamily="34" charset="-120"/>
              </a:rPr>
              <a:t>淨現金權益比</a:t>
            </a:r>
            <a:r>
              <a:rPr lang="en-US" altLang="zh-TW" b="1" dirty="0">
                <a:solidFill>
                  <a:schemeClr val="bg1"/>
                </a:solidFill>
                <a:latin typeface="微軟正黑體" panose="020B0604030504040204" pitchFamily="34" charset="-120"/>
                <a:ea typeface="微軟正黑體" panose="020B0604030504040204" pitchFamily="34" charset="-120"/>
              </a:rPr>
              <a:t>: </a:t>
            </a:r>
            <a:r>
              <a:rPr lang="en-US" altLang="zh-TW"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38%</a:t>
            </a:r>
          </a:p>
        </p:txBody>
      </p:sp>
      <p:sp>
        <p:nvSpPr>
          <p:cNvPr id="27" name="文字方塊 3">
            <a:extLst>
              <a:ext uri="{FF2B5EF4-FFF2-40B4-BE49-F238E27FC236}">
                <a16:creationId xmlns:a16="http://schemas.microsoft.com/office/drawing/2014/main" xmlns="" id="{D0EAC809-4518-2C44-9EAC-44E7CEEB0EF7}"/>
              </a:ext>
            </a:extLst>
          </p:cNvPr>
          <p:cNvSpPr txBox="1"/>
          <p:nvPr/>
        </p:nvSpPr>
        <p:spPr>
          <a:xfrm>
            <a:off x="6065257" y="5891778"/>
            <a:ext cx="3153866" cy="954107"/>
          </a:xfrm>
          <a:prstGeom prst="rect">
            <a:avLst/>
          </a:prstGeom>
          <a:noFill/>
        </p:spPr>
        <p:txBody>
          <a:bodyPr wrap="square" rtlCol="0">
            <a:spAutoFit/>
          </a:bodyPr>
          <a:lstStyle/>
          <a:p>
            <a:pPr algn="ctr"/>
            <a:r>
              <a:rPr kumimoji="1" lang="en-US" altLang="zh-TW" sz="2000" b="1" dirty="0">
                <a:solidFill>
                  <a:schemeClr val="bg1"/>
                </a:solidFill>
              </a:rPr>
              <a:t>52+</a:t>
            </a:r>
            <a:r>
              <a:rPr kumimoji="1" lang="zh-TW" altLang="en-US" b="1" dirty="0">
                <a:solidFill>
                  <a:schemeClr val="bg1"/>
                </a:solidFill>
                <a:latin typeface="微軟正黑體" panose="020B0604030504040204" pitchFamily="34" charset="-120"/>
                <a:ea typeface="微軟正黑體" panose="020B0604030504040204" pitchFamily="34" charset="-120"/>
              </a:rPr>
              <a:t>個銷售通路</a:t>
            </a:r>
            <a:endParaRPr kumimoji="1" lang="en-US" altLang="zh-TW" b="1" dirty="0">
              <a:solidFill>
                <a:schemeClr val="bg1"/>
              </a:solidFill>
              <a:latin typeface="微軟正黑體" panose="020B0604030504040204" pitchFamily="34" charset="-120"/>
              <a:ea typeface="微軟正黑體" panose="020B0604030504040204" pitchFamily="34" charset="-120"/>
            </a:endParaRPr>
          </a:p>
          <a:p>
            <a:pPr algn="ctr"/>
            <a:r>
              <a:rPr kumimoji="1" lang="en-US" altLang="zh-TW" b="1" dirty="0">
                <a:solidFill>
                  <a:schemeClr val="bg1"/>
                </a:solidFill>
              </a:rPr>
              <a:t>(ODM,</a:t>
            </a:r>
            <a:r>
              <a:rPr kumimoji="1" lang="zh-TW" altLang="en-US" b="1" dirty="0">
                <a:solidFill>
                  <a:schemeClr val="bg1"/>
                </a:solidFill>
              </a:rPr>
              <a:t> </a:t>
            </a:r>
            <a:r>
              <a:rPr kumimoji="1" lang="en-US" altLang="zh-TW" b="1" dirty="0">
                <a:solidFill>
                  <a:schemeClr val="bg1"/>
                </a:solidFill>
              </a:rPr>
              <a:t>OEM,</a:t>
            </a:r>
            <a:r>
              <a:rPr kumimoji="1" lang="zh-TW" altLang="en-US" b="1" dirty="0">
                <a:solidFill>
                  <a:schemeClr val="bg1"/>
                </a:solidFill>
              </a:rPr>
              <a:t> </a:t>
            </a:r>
            <a:r>
              <a:rPr kumimoji="1" lang="zh-TW" altLang="en-US" b="1" dirty="0">
                <a:solidFill>
                  <a:schemeClr val="bg1"/>
                </a:solidFill>
                <a:latin typeface="微軟正黑體" panose="020B0604030504040204" pitchFamily="34" charset="-120"/>
                <a:ea typeface="微軟正黑體" panose="020B0604030504040204" pitchFamily="34" charset="-120"/>
              </a:rPr>
              <a:t>直銷</a:t>
            </a:r>
            <a:r>
              <a:rPr kumimoji="1" lang="en-US" altLang="zh-TW" b="1" dirty="0">
                <a:solidFill>
                  <a:schemeClr val="bg1"/>
                </a:solidFill>
              </a:rPr>
              <a:t>,</a:t>
            </a:r>
            <a:r>
              <a:rPr kumimoji="1" lang="zh-TW" altLang="en-US" b="1" dirty="0">
                <a:solidFill>
                  <a:schemeClr val="bg1"/>
                </a:solidFill>
              </a:rPr>
              <a:t> </a:t>
            </a:r>
            <a:r>
              <a:rPr kumimoji="1" lang="zh-TW" altLang="en-US" b="1" dirty="0">
                <a:solidFill>
                  <a:schemeClr val="bg1"/>
                </a:solidFill>
                <a:latin typeface="微軟正黑體" panose="020B0604030504040204" pitchFamily="34" charset="-120"/>
                <a:ea typeface="微軟正黑體" panose="020B0604030504040204" pitchFamily="34" charset="-120"/>
              </a:rPr>
              <a:t>系統整合商</a:t>
            </a:r>
            <a:r>
              <a:rPr kumimoji="1" lang="en-US" altLang="zh-TW" b="1" dirty="0">
                <a:solidFill>
                  <a:schemeClr val="bg1"/>
                </a:solidFill>
              </a:rPr>
              <a:t>)</a:t>
            </a:r>
          </a:p>
          <a:p>
            <a:pPr algn="ctr"/>
            <a:endParaRPr kumimoji="1" lang="en-US" altLang="zh-TW" b="1" dirty="0">
              <a:solidFill>
                <a:schemeClr val="bg1"/>
              </a:solidFill>
            </a:endParaRPr>
          </a:p>
        </p:txBody>
      </p:sp>
      <p:sp>
        <p:nvSpPr>
          <p:cNvPr id="9" name="Rectangle 8">
            <a:extLst>
              <a:ext uri="{FF2B5EF4-FFF2-40B4-BE49-F238E27FC236}">
                <a16:creationId xmlns:a16="http://schemas.microsoft.com/office/drawing/2014/main" xmlns="" id="{E0CB616B-3801-E944-9F67-E4A2B15CEBA9}"/>
              </a:ext>
            </a:extLst>
          </p:cNvPr>
          <p:cNvSpPr/>
          <p:nvPr/>
        </p:nvSpPr>
        <p:spPr>
          <a:xfrm>
            <a:off x="9216297" y="5793588"/>
            <a:ext cx="2975704" cy="923330"/>
          </a:xfrm>
          <a:prstGeom prst="rect">
            <a:avLst/>
          </a:prstGeom>
        </p:spPr>
        <p:txBody>
          <a:bodyPr wrap="square">
            <a:spAutoFit/>
          </a:bodyPr>
          <a:lstStyle/>
          <a:p>
            <a:pPr algn="ctr"/>
            <a:r>
              <a:rPr kumimoji="1" lang="zh-CN" altLang="en-US" b="1" dirty="0">
                <a:solidFill>
                  <a:schemeClr val="bg1"/>
                </a:solidFill>
                <a:latin typeface="Microsoft JhengHei" panose="020B0604030504040204" pitchFamily="34" charset="-120"/>
                <a:ea typeface="Microsoft JhengHei" panose="020B0604030504040204" pitchFamily="34" charset="-120"/>
              </a:rPr>
              <a:t>全球</a:t>
            </a:r>
            <a:endParaRPr kumimoji="1" lang="en-US" altLang="zh-TW" b="1" dirty="0">
              <a:solidFill>
                <a:schemeClr val="bg1"/>
              </a:solidFill>
              <a:latin typeface="Microsoft JhengHei" panose="020B0604030504040204" pitchFamily="34" charset="-120"/>
              <a:ea typeface="Microsoft JhengHei" panose="020B0604030504040204" pitchFamily="34" charset="-120"/>
            </a:endParaRPr>
          </a:p>
          <a:p>
            <a:pPr algn="ctr"/>
            <a:r>
              <a:rPr kumimoji="1" lang="en-US" altLang="zh-TW" b="1" dirty="0">
                <a:solidFill>
                  <a:schemeClr val="bg1"/>
                </a:solidFill>
              </a:rPr>
              <a:t>500+</a:t>
            </a:r>
            <a:r>
              <a:rPr kumimoji="1" lang="zh-TW" altLang="en-US" b="1" dirty="0">
                <a:solidFill>
                  <a:schemeClr val="bg1"/>
                </a:solidFill>
                <a:latin typeface="微軟正黑體" panose="020B0604030504040204" pitchFamily="34" charset="-120"/>
                <a:ea typeface="微軟正黑體" panose="020B0604030504040204" pitchFamily="34" charset="-120"/>
              </a:rPr>
              <a:t>位員工</a:t>
            </a:r>
            <a:r>
              <a:rPr kumimoji="1" lang="en-US" altLang="zh-TW" b="1" dirty="0">
                <a:solidFill>
                  <a:schemeClr val="bg1"/>
                </a:solidFill>
                <a:latin typeface="微軟正黑體" panose="020B0604030504040204" pitchFamily="34" charset="-120"/>
                <a:ea typeface="微軟正黑體" panose="020B0604030504040204" pitchFamily="34" charset="-120"/>
              </a:rPr>
              <a:t> </a:t>
            </a:r>
            <a:endParaRPr kumimoji="1" lang="en-US" altLang="zh-TW" sz="2000" b="1" dirty="0">
              <a:solidFill>
                <a:schemeClr val="bg1"/>
              </a:solidFill>
              <a:latin typeface="微軟正黑體" panose="020B0604030504040204" pitchFamily="34" charset="-120"/>
              <a:ea typeface="微軟正黑體" panose="020B0604030504040204" pitchFamily="34" charset="-120"/>
            </a:endParaRPr>
          </a:p>
          <a:p>
            <a:pPr algn="ctr"/>
            <a:r>
              <a:rPr kumimoji="1" lang="en-US" altLang="zh-TW" b="1" dirty="0">
                <a:solidFill>
                  <a:schemeClr val="bg1"/>
                </a:solidFill>
              </a:rPr>
              <a:t>169+</a:t>
            </a:r>
            <a:r>
              <a:rPr kumimoji="1" lang="zh-TW" altLang="en-US" b="1" dirty="0">
                <a:solidFill>
                  <a:schemeClr val="bg1"/>
                </a:solidFill>
                <a:latin typeface="微軟正黑體" panose="020B0604030504040204" pitchFamily="34" charset="-120"/>
                <a:ea typeface="微軟正黑體" panose="020B0604030504040204" pitchFamily="34" charset="-120"/>
              </a:rPr>
              <a:t>位 </a:t>
            </a:r>
            <a:r>
              <a:rPr kumimoji="1" lang="en-US" altLang="zh-TW" b="1" dirty="0">
                <a:solidFill>
                  <a:schemeClr val="bg1"/>
                </a:solidFill>
              </a:rPr>
              <a:t>R&amp;D </a:t>
            </a:r>
            <a:r>
              <a:rPr kumimoji="1" lang="zh-TW" altLang="en-US" b="1" dirty="0">
                <a:solidFill>
                  <a:schemeClr val="bg1"/>
                </a:solidFill>
                <a:latin typeface="微軟正黑體" panose="020B0604030504040204" pitchFamily="34" charset="-120"/>
                <a:ea typeface="微軟正黑體" panose="020B0604030504040204" pitchFamily="34" charset="-120"/>
              </a:rPr>
              <a:t>工程師</a:t>
            </a:r>
            <a:endParaRPr kumimoji="1" lang="en-US" altLang="zh-TW" b="1" dirty="0">
              <a:solidFill>
                <a:schemeClr val="bg1"/>
              </a:solidFill>
              <a:latin typeface="微軟正黑體" panose="020B0604030504040204" pitchFamily="34" charset="-120"/>
              <a:ea typeface="微軟正黑體" panose="020B0604030504040204" pitchFamily="34" charset="-120"/>
            </a:endParaRPr>
          </a:p>
        </p:txBody>
      </p:sp>
      <p:cxnSp>
        <p:nvCxnSpPr>
          <p:cNvPr id="28" name="直線接點 13">
            <a:extLst>
              <a:ext uri="{FF2B5EF4-FFF2-40B4-BE49-F238E27FC236}">
                <a16:creationId xmlns:a16="http://schemas.microsoft.com/office/drawing/2014/main" xmlns="" id="{BAF42FE8-EEDB-424B-AAF8-1A24C15C04A5}"/>
              </a:ext>
            </a:extLst>
          </p:cNvPr>
          <p:cNvCxnSpPr>
            <a:cxnSpLocks/>
          </p:cNvCxnSpPr>
          <p:nvPr/>
        </p:nvCxnSpPr>
        <p:spPr>
          <a:xfrm>
            <a:off x="0" y="4818442"/>
            <a:ext cx="12241951"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20" name="Slide Number Placeholder 3">
            <a:extLst>
              <a:ext uri="{FF2B5EF4-FFF2-40B4-BE49-F238E27FC236}">
                <a16:creationId xmlns:a16="http://schemas.microsoft.com/office/drawing/2014/main" xmlns="" id="{4DA940FB-19B4-A741-B66A-7DA61BF5D5A2}"/>
              </a:ext>
            </a:extLst>
          </p:cNvPr>
          <p:cNvSpPr txBox="1">
            <a:spLocks/>
          </p:cNvSpPr>
          <p:nvPr/>
        </p:nvSpPr>
        <p:spPr bwMode="auto">
          <a:xfrm>
            <a:off x="9409638" y="6169231"/>
            <a:ext cx="284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chemeClr val="bg1"/>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2</a:t>
            </a:fld>
            <a:endParaRPr lang="en-US" altLang="zh-TW" sz="1000" dirty="0">
              <a:solidFill>
                <a:schemeClr val="bg1"/>
              </a:solidFill>
              <a:latin typeface="Helvetica" panose="020B0604020202020204" pitchFamily="34" charset="0"/>
              <a:ea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305275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線接點 10">
            <a:extLst>
              <a:ext uri="{FF2B5EF4-FFF2-40B4-BE49-F238E27FC236}">
                <a16:creationId xmlns:a16="http://schemas.microsoft.com/office/drawing/2014/main" xmlns="" id="{F796EDC4-69CD-3243-BD5B-1A1802DA3183}"/>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2" name="標題 1">
            <a:extLst>
              <a:ext uri="{FF2B5EF4-FFF2-40B4-BE49-F238E27FC236}">
                <a16:creationId xmlns:a16="http://schemas.microsoft.com/office/drawing/2014/main" xmlns="" id="{8CCFBB56-83C7-9C4F-92CA-D66CA2636726}"/>
              </a:ext>
            </a:extLst>
          </p:cNvPr>
          <p:cNvSpPr txBox="1">
            <a:spLocks/>
          </p:cNvSpPr>
          <p:nvPr/>
        </p:nvSpPr>
        <p:spPr>
          <a:xfrm>
            <a:off x="273645" y="418286"/>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en-US" altLang="zh-TW" sz="3200" b="1" dirty="0">
                <a:latin typeface="Calibri" panose="020F0502020204030204" pitchFamily="34" charset="0"/>
                <a:ea typeface="微軟正黑體" panose="020B0604030504040204" pitchFamily="34" charset="-120"/>
                <a:cs typeface="Calibri" panose="020F0502020204030204" pitchFamily="34" charset="0"/>
              </a:rPr>
              <a:t>2023</a:t>
            </a:r>
            <a:r>
              <a:rPr kumimoji="1" lang="zh-CN" altLang="en-US" sz="3200" b="1" dirty="0">
                <a:latin typeface="Calibri" panose="020F0502020204030204" pitchFamily="34" charset="0"/>
                <a:ea typeface="微軟正黑體" panose="020B0604030504040204" pitchFamily="34" charset="-120"/>
                <a:cs typeface="Calibri" panose="020F0502020204030204" pitchFamily="34" charset="0"/>
              </a:rPr>
              <a:t>年營運成果摘要</a:t>
            </a:r>
            <a:endParaRPr kumimoji="1" lang="zh-TW" altLang="en-US" sz="3200" b="1" dirty="0">
              <a:latin typeface="Calibri" panose="020F0502020204030204" pitchFamily="34" charset="0"/>
              <a:ea typeface="微軟正黑體" panose="020B0604030504040204" pitchFamily="34" charset="-120"/>
              <a:cs typeface="Calibri" panose="020F0502020204030204" pitchFamily="34" charset="0"/>
            </a:endParaRPr>
          </a:p>
        </p:txBody>
      </p:sp>
      <p:sp>
        <p:nvSpPr>
          <p:cNvPr id="8" name="Slide Number Placeholder 3">
            <a:extLst>
              <a:ext uri="{FF2B5EF4-FFF2-40B4-BE49-F238E27FC236}">
                <a16:creationId xmlns:a16="http://schemas.microsoft.com/office/drawing/2014/main" xmlns="" id="{81231476-3B9B-FE46-A4CC-8A06A6CCE882}"/>
              </a:ext>
            </a:extLst>
          </p:cNvPr>
          <p:cNvSpPr txBox="1">
            <a:spLocks/>
          </p:cNvSpPr>
          <p:nvPr/>
        </p:nvSpPr>
        <p:spPr bwMode="auto">
          <a:xfrm>
            <a:off x="9348436" y="6484315"/>
            <a:ext cx="284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3</a:t>
            </a:fld>
            <a:endParaRPr lang="en-US" altLang="zh-TW" sz="1000" dirty="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endParaRPr>
          </a:p>
        </p:txBody>
      </p:sp>
      <p:sp>
        <p:nvSpPr>
          <p:cNvPr id="5" name="文字方塊 1">
            <a:extLst>
              <a:ext uri="{FF2B5EF4-FFF2-40B4-BE49-F238E27FC236}">
                <a16:creationId xmlns:a16="http://schemas.microsoft.com/office/drawing/2014/main" xmlns="" id="{2470053B-D11B-0740-B129-6AAE89423D3F}"/>
              </a:ext>
            </a:extLst>
          </p:cNvPr>
          <p:cNvSpPr txBox="1"/>
          <p:nvPr/>
        </p:nvSpPr>
        <p:spPr>
          <a:xfrm>
            <a:off x="273645" y="877620"/>
            <a:ext cx="11254596" cy="6885668"/>
          </a:xfrm>
          <a:prstGeom prst="rect">
            <a:avLst/>
          </a:prstGeom>
          <a:noFill/>
        </p:spPr>
        <p:txBody>
          <a:bodyPr wrap="square" rtlCol="0">
            <a:spAutoFit/>
          </a:bodyPr>
          <a:lstStyle/>
          <a:p>
            <a:pPr marL="285750" indent="-285750">
              <a:spcAft>
                <a:spcPts val="500"/>
              </a:spcAft>
              <a:buClr>
                <a:srgbClr val="921F1B"/>
              </a:buClr>
              <a:buFont typeface="Wingdings" panose="05000000000000000000" pitchFamily="2" charset="2"/>
              <a:buChar char="n"/>
            </a:pPr>
            <a:r>
              <a:rPr lang="zh-TW" altLang="en-US" sz="2400" dirty="0">
                <a:latin typeface="Calibri" panose="020F0502020204030204" pitchFamily="34" charset="0"/>
                <a:ea typeface="Microsoft JhengHei" panose="020B0604030504040204" pitchFamily="34" charset="-120"/>
                <a:cs typeface="Calibri" panose="020F0502020204030204" pitchFamily="34" charset="0"/>
              </a:rPr>
              <a:t>第一季營收為新台幣</a:t>
            </a:r>
            <a:r>
              <a:rPr lang="en-US" altLang="zh-TW" sz="2400" dirty="0">
                <a:latin typeface="Calibri" panose="020F0502020204030204" pitchFamily="34" charset="0"/>
                <a:ea typeface="Microsoft JhengHei" panose="020B0604030504040204" pitchFamily="34" charset="-120"/>
                <a:cs typeface="Calibri" panose="020F0502020204030204" pitchFamily="34" charset="0"/>
              </a:rPr>
              <a:t>7.00</a:t>
            </a:r>
            <a:r>
              <a:rPr lang="zh-TW" altLang="en-US" sz="2400" dirty="0">
                <a:latin typeface="Calibri" panose="020F0502020204030204" pitchFamily="34" charset="0"/>
                <a:ea typeface="Microsoft JhengHei" panose="020B0604030504040204" pitchFamily="34" charset="-120"/>
                <a:cs typeface="Calibri" panose="020F0502020204030204" pitchFamily="34" charset="0"/>
              </a:rPr>
              <a:t>億元，創單季同期新高，</a:t>
            </a:r>
            <a:r>
              <a:rPr lang="zh-TW" altLang="zh-TW" sz="2400" dirty="0">
                <a:latin typeface="Calibri" panose="020F0502020204030204" pitchFamily="34" charset="0"/>
                <a:ea typeface="Microsoft JhengHei" panose="020B0604030504040204" pitchFamily="34" charset="-120"/>
                <a:cs typeface="Calibri" panose="020F0502020204030204" pitchFamily="34" charset="0"/>
              </a:rPr>
              <a:t>較上季成長</a:t>
            </a:r>
            <a:r>
              <a:rPr lang="en-US" altLang="zh-TW" sz="2400" dirty="0">
                <a:latin typeface="Calibri" panose="020F0502020204030204" pitchFamily="34" charset="0"/>
                <a:ea typeface="Microsoft JhengHei" panose="020B0604030504040204" pitchFamily="34" charset="-120"/>
                <a:cs typeface="Calibri" panose="020F0502020204030204" pitchFamily="34" charset="0"/>
              </a:rPr>
              <a:t>15.7%</a:t>
            </a:r>
            <a:r>
              <a:rPr lang="zh-TW" altLang="zh-TW" sz="2400" dirty="0">
                <a:latin typeface="Calibri" panose="020F0502020204030204" pitchFamily="34" charset="0"/>
                <a:ea typeface="Microsoft JhengHei" panose="020B0604030504040204" pitchFamily="34" charset="-120"/>
                <a:cs typeface="Calibri" panose="020F0502020204030204" pitchFamily="34" charset="0"/>
              </a:rPr>
              <a:t>，較去年同期成長</a:t>
            </a:r>
            <a:r>
              <a:rPr lang="en-US" altLang="zh-TW" sz="2400" dirty="0">
                <a:latin typeface="Calibri" panose="020F0502020204030204" pitchFamily="34" charset="0"/>
                <a:ea typeface="Microsoft JhengHei" panose="020B0604030504040204" pitchFamily="34" charset="-120"/>
                <a:cs typeface="Calibri" panose="020F0502020204030204" pitchFamily="34" charset="0"/>
              </a:rPr>
              <a:t>11.8%</a:t>
            </a:r>
            <a:r>
              <a:rPr lang="zh-TW" altLang="zh-TW" sz="2400" dirty="0">
                <a:latin typeface="Calibri" panose="020F0502020204030204" pitchFamily="34" charset="0"/>
                <a:ea typeface="Microsoft JhengHei" panose="020B0604030504040204" pitchFamily="34" charset="-120"/>
                <a:cs typeface="Calibri" panose="020F0502020204030204" pitchFamily="34" charset="0"/>
              </a:rPr>
              <a:t>。</a:t>
            </a:r>
            <a:endParaRPr lang="en-US" altLang="zh-TW" sz="2400" dirty="0">
              <a:latin typeface="Calibri" panose="020F0502020204030204" pitchFamily="34" charset="0"/>
              <a:ea typeface="Microsoft JhengHei" panose="020B0604030504040204" pitchFamily="34" charset="-120"/>
              <a:cs typeface="Calibri" panose="020F0502020204030204" pitchFamily="34" charset="0"/>
            </a:endParaRPr>
          </a:p>
          <a:p>
            <a:pPr marL="285750" indent="-285750">
              <a:lnSpc>
                <a:spcPct val="200000"/>
              </a:lnSpc>
              <a:spcBef>
                <a:spcPts val="600"/>
              </a:spcBef>
              <a:spcAft>
                <a:spcPts val="500"/>
              </a:spcAft>
              <a:buClr>
                <a:srgbClr val="921F1B"/>
              </a:buClr>
              <a:buFont typeface="Wingdings" panose="05000000000000000000" pitchFamily="2" charset="2"/>
              <a:buChar char="n"/>
            </a:pPr>
            <a:r>
              <a:rPr lang="en-US" altLang="zh-TW" sz="2400" dirty="0">
                <a:latin typeface="Calibri" panose="020F0502020204030204" pitchFamily="34" charset="0"/>
                <a:ea typeface="Microsoft JhengHei" panose="020B0604030504040204" pitchFamily="34" charset="-120"/>
                <a:cs typeface="Calibri" panose="020F0502020204030204" pitchFamily="34" charset="0"/>
              </a:rPr>
              <a:t>2023</a:t>
            </a:r>
            <a:r>
              <a:rPr lang="zh-TW" altLang="en-US" sz="2400" dirty="0">
                <a:latin typeface="Calibri" panose="020F0502020204030204" pitchFamily="34" charset="0"/>
                <a:ea typeface="Microsoft JhengHei" panose="020B0604030504040204" pitchFamily="34" charset="-120"/>
                <a:cs typeface="Calibri" panose="020F0502020204030204" pitchFamily="34" charset="0"/>
              </a:rPr>
              <a:t>年營收為新台幣</a:t>
            </a:r>
            <a:r>
              <a:rPr lang="en-US" altLang="zh-TW" sz="2400" dirty="0">
                <a:latin typeface="Calibri" panose="020F0502020204030204" pitchFamily="34" charset="0"/>
                <a:ea typeface="Microsoft JhengHei" panose="020B0604030504040204" pitchFamily="34" charset="-120"/>
                <a:cs typeface="Calibri" panose="020F0502020204030204" pitchFamily="34" charset="0"/>
              </a:rPr>
              <a:t>25.99</a:t>
            </a:r>
            <a:r>
              <a:rPr lang="zh-TW" altLang="en-US" sz="2400" dirty="0">
                <a:latin typeface="Calibri" panose="020F0502020204030204" pitchFamily="34" charset="0"/>
                <a:ea typeface="Microsoft JhengHei" panose="020B0604030504040204" pitchFamily="34" charset="-120"/>
                <a:cs typeface="Calibri" panose="020F0502020204030204" pitchFamily="34" charset="0"/>
              </a:rPr>
              <a:t>億元。</a:t>
            </a:r>
            <a:endParaRPr lang="en-US" altLang="zh-TW" sz="2400" dirty="0">
              <a:latin typeface="Calibri" panose="020F0502020204030204" pitchFamily="34" charset="0"/>
              <a:ea typeface="Microsoft JhengHei" panose="020B0604030504040204" pitchFamily="34" charset="-120"/>
              <a:cs typeface="Calibri" panose="020F0502020204030204" pitchFamily="34" charset="0"/>
            </a:endParaRPr>
          </a:p>
          <a:p>
            <a:pPr marL="285750" indent="-285750">
              <a:lnSpc>
                <a:spcPct val="200000"/>
              </a:lnSpc>
              <a:spcBef>
                <a:spcPts val="600"/>
              </a:spcBef>
              <a:spcAft>
                <a:spcPts val="500"/>
              </a:spcAft>
              <a:buClr>
                <a:srgbClr val="921F1B"/>
              </a:buClr>
              <a:buFont typeface="Wingdings" panose="05000000000000000000" pitchFamily="2" charset="2"/>
              <a:buChar char="n"/>
            </a:pPr>
            <a:r>
              <a:rPr lang="en-US" altLang="zh-TW" sz="2400" dirty="0">
                <a:latin typeface="Calibri" panose="020F0502020204030204" pitchFamily="34" charset="0"/>
                <a:ea typeface="Microsoft JhengHei" panose="020B0604030504040204" pitchFamily="34" charset="-120"/>
                <a:cs typeface="Calibri" panose="020F0502020204030204" pitchFamily="34" charset="0"/>
              </a:rPr>
              <a:t>2023</a:t>
            </a:r>
            <a:r>
              <a:rPr lang="zh-TW" altLang="en-US" sz="2400" dirty="0">
                <a:latin typeface="Calibri" panose="020F0502020204030204" pitchFamily="34" charset="0"/>
                <a:ea typeface="Microsoft JhengHei" panose="020B0604030504040204" pitchFamily="34" charset="-120"/>
                <a:cs typeface="Calibri" panose="020F0502020204030204" pitchFamily="34" charset="0"/>
              </a:rPr>
              <a:t>年毛利率為</a:t>
            </a:r>
            <a:r>
              <a:rPr lang="en-US" altLang="zh-TW" sz="2400" dirty="0">
                <a:latin typeface="Calibri" panose="020F0502020204030204" pitchFamily="34" charset="0"/>
                <a:ea typeface="Microsoft JhengHei" panose="020B0604030504040204" pitchFamily="34" charset="-120"/>
                <a:cs typeface="Calibri" panose="020F0502020204030204" pitchFamily="34" charset="0"/>
              </a:rPr>
              <a:t>40.0%</a:t>
            </a:r>
            <a:r>
              <a:rPr lang="zh-TW" altLang="en-US" sz="2400" dirty="0">
                <a:latin typeface="Calibri" panose="020F0502020204030204" pitchFamily="34" charset="0"/>
                <a:ea typeface="Microsoft JhengHei" panose="020B0604030504040204" pitchFamily="34" charset="-120"/>
                <a:cs typeface="Calibri" panose="020F0502020204030204" pitchFamily="34" charset="0"/>
              </a:rPr>
              <a:t>，去年同期為</a:t>
            </a:r>
            <a:r>
              <a:rPr lang="en-US" altLang="zh-TW" sz="2400" dirty="0">
                <a:latin typeface="Calibri" panose="020F0502020204030204" pitchFamily="34" charset="0"/>
                <a:ea typeface="Microsoft JhengHei" panose="020B0604030504040204" pitchFamily="34" charset="-120"/>
                <a:cs typeface="Calibri" panose="020F0502020204030204" pitchFamily="34" charset="0"/>
              </a:rPr>
              <a:t>35.4%</a:t>
            </a:r>
            <a:r>
              <a:rPr lang="zh-TW" altLang="en-US" sz="2400" dirty="0">
                <a:latin typeface="Calibri" panose="020F0502020204030204" pitchFamily="34" charset="0"/>
                <a:ea typeface="Microsoft JhengHei" panose="020B0604030504040204" pitchFamily="34" charset="-120"/>
                <a:cs typeface="Calibri" panose="020F0502020204030204" pitchFamily="34" charset="0"/>
              </a:rPr>
              <a:t>。</a:t>
            </a:r>
          </a:p>
          <a:p>
            <a:pPr marL="285750" indent="-285750">
              <a:lnSpc>
                <a:spcPct val="200000"/>
              </a:lnSpc>
              <a:spcBef>
                <a:spcPts val="600"/>
              </a:spcBef>
              <a:spcAft>
                <a:spcPts val="500"/>
              </a:spcAft>
              <a:buClr>
                <a:srgbClr val="921F1B"/>
              </a:buClr>
              <a:buFont typeface="Wingdings" panose="05000000000000000000" pitchFamily="2" charset="2"/>
              <a:buChar char="n"/>
            </a:pPr>
            <a:r>
              <a:rPr lang="en-US" altLang="zh-TW" sz="2400" dirty="0">
                <a:latin typeface="Calibri" panose="020F0502020204030204" pitchFamily="34" charset="0"/>
                <a:ea typeface="Microsoft JhengHei" panose="020B0604030504040204" pitchFamily="34" charset="-120"/>
                <a:cs typeface="Calibri" panose="020F0502020204030204" pitchFamily="34" charset="0"/>
              </a:rPr>
              <a:t>2023</a:t>
            </a:r>
            <a:r>
              <a:rPr lang="zh-TW" altLang="en-US" sz="2400" dirty="0">
                <a:latin typeface="Calibri" panose="020F0502020204030204" pitchFamily="34" charset="0"/>
                <a:ea typeface="Microsoft JhengHei" panose="020B0604030504040204" pitchFamily="34" charset="-120"/>
                <a:cs typeface="Calibri" panose="020F0502020204030204" pitchFamily="34" charset="0"/>
              </a:rPr>
              <a:t>年營業利益率為</a:t>
            </a:r>
            <a:r>
              <a:rPr lang="en-US" altLang="zh-TW" sz="2400" dirty="0">
                <a:latin typeface="Calibri" panose="020F0502020204030204" pitchFamily="34" charset="0"/>
                <a:ea typeface="Microsoft JhengHei" panose="020B0604030504040204" pitchFamily="34" charset="-120"/>
                <a:cs typeface="Calibri" panose="020F0502020204030204" pitchFamily="34" charset="0"/>
              </a:rPr>
              <a:t>22.2%</a:t>
            </a:r>
            <a:r>
              <a:rPr lang="zh-TW" altLang="en-US" sz="2400" dirty="0">
                <a:latin typeface="Calibri" panose="020F0502020204030204" pitchFamily="34" charset="0"/>
                <a:ea typeface="Microsoft JhengHei" panose="020B0604030504040204" pitchFamily="34" charset="-120"/>
                <a:cs typeface="Calibri" panose="020F0502020204030204" pitchFamily="34" charset="0"/>
              </a:rPr>
              <a:t>，去年同期為</a:t>
            </a:r>
            <a:r>
              <a:rPr lang="en-US" altLang="zh-TW" sz="2400" dirty="0">
                <a:latin typeface="Calibri" panose="020F0502020204030204" pitchFamily="34" charset="0"/>
                <a:ea typeface="Microsoft JhengHei" panose="020B0604030504040204" pitchFamily="34" charset="-120"/>
                <a:cs typeface="Calibri" panose="020F0502020204030204" pitchFamily="34" charset="0"/>
              </a:rPr>
              <a:t>18.7%</a:t>
            </a:r>
            <a:r>
              <a:rPr lang="zh-TW" altLang="en-US" sz="2400" dirty="0">
                <a:latin typeface="Calibri" panose="020F0502020204030204" pitchFamily="34" charset="0"/>
                <a:ea typeface="Microsoft JhengHei" panose="020B0604030504040204" pitchFamily="34" charset="-120"/>
                <a:cs typeface="Calibri" panose="020F0502020204030204" pitchFamily="34" charset="0"/>
              </a:rPr>
              <a:t>。</a:t>
            </a:r>
          </a:p>
          <a:p>
            <a:pPr marL="285750" indent="-285750">
              <a:lnSpc>
                <a:spcPct val="200000"/>
              </a:lnSpc>
              <a:spcBef>
                <a:spcPts val="600"/>
              </a:spcBef>
              <a:spcAft>
                <a:spcPts val="500"/>
              </a:spcAft>
              <a:buClr>
                <a:srgbClr val="921F1B"/>
              </a:buClr>
              <a:buFont typeface="Wingdings" panose="05000000000000000000" pitchFamily="2" charset="2"/>
              <a:buChar char="n"/>
            </a:pPr>
            <a:r>
              <a:rPr lang="en-US" altLang="zh-TW" sz="2400" dirty="0">
                <a:latin typeface="Calibri" panose="020F0502020204030204" pitchFamily="34" charset="0"/>
                <a:ea typeface="Microsoft JhengHei" panose="020B0604030504040204" pitchFamily="34" charset="-120"/>
                <a:cs typeface="Calibri" panose="020F0502020204030204" pitchFamily="34" charset="0"/>
              </a:rPr>
              <a:t>2023</a:t>
            </a:r>
            <a:r>
              <a:rPr lang="zh-TW" altLang="en-US" sz="2400" dirty="0">
                <a:latin typeface="Calibri" panose="020F0502020204030204" pitchFamily="34" charset="0"/>
                <a:ea typeface="Microsoft JhengHei" panose="020B0604030504040204" pitchFamily="34" charset="-120"/>
                <a:cs typeface="Calibri" panose="020F0502020204030204" pitchFamily="34" charset="0"/>
              </a:rPr>
              <a:t>年淨利率為</a:t>
            </a:r>
            <a:r>
              <a:rPr lang="en-US" altLang="zh-TW" sz="2400" dirty="0">
                <a:latin typeface="Calibri" panose="020F0502020204030204" pitchFamily="34" charset="0"/>
                <a:ea typeface="Microsoft JhengHei" panose="020B0604030504040204" pitchFamily="34" charset="-120"/>
                <a:cs typeface="Calibri" panose="020F0502020204030204" pitchFamily="34" charset="0"/>
              </a:rPr>
              <a:t>19.5%</a:t>
            </a:r>
            <a:r>
              <a:rPr lang="zh-TW" altLang="en-US" sz="2400" dirty="0">
                <a:latin typeface="Calibri" panose="020F0502020204030204" pitchFamily="34" charset="0"/>
                <a:ea typeface="Microsoft JhengHei" panose="020B0604030504040204" pitchFamily="34" charset="-120"/>
                <a:cs typeface="Calibri" panose="020F0502020204030204" pitchFamily="34" charset="0"/>
              </a:rPr>
              <a:t>，去年同期為</a:t>
            </a:r>
            <a:r>
              <a:rPr lang="en-US" altLang="zh-TW" sz="2400" dirty="0">
                <a:latin typeface="Calibri" panose="020F0502020204030204" pitchFamily="34" charset="0"/>
                <a:ea typeface="Microsoft JhengHei" panose="020B0604030504040204" pitchFamily="34" charset="-120"/>
                <a:cs typeface="Calibri" panose="020F0502020204030204" pitchFamily="34" charset="0"/>
              </a:rPr>
              <a:t>17.0%</a:t>
            </a:r>
            <a:r>
              <a:rPr lang="zh-TW" altLang="en-US" sz="2400" dirty="0">
                <a:latin typeface="Calibri" panose="020F0502020204030204" pitchFamily="34" charset="0"/>
                <a:ea typeface="Microsoft JhengHei" panose="020B0604030504040204" pitchFamily="34" charset="-120"/>
                <a:cs typeface="Calibri" panose="020F0502020204030204" pitchFamily="34" charset="0"/>
              </a:rPr>
              <a:t>。</a:t>
            </a:r>
          </a:p>
          <a:p>
            <a:pPr marL="285750" indent="-285750">
              <a:lnSpc>
                <a:spcPct val="200000"/>
              </a:lnSpc>
              <a:spcBef>
                <a:spcPts val="600"/>
              </a:spcBef>
              <a:spcAft>
                <a:spcPts val="500"/>
              </a:spcAft>
              <a:buClr>
                <a:srgbClr val="921F1B"/>
              </a:buClr>
              <a:buFont typeface="Wingdings" panose="05000000000000000000" pitchFamily="2" charset="2"/>
              <a:buChar char="n"/>
            </a:pPr>
            <a:r>
              <a:rPr lang="en-US" altLang="zh-TW" sz="2400" dirty="0">
                <a:latin typeface="Calibri" panose="020F0502020204030204" pitchFamily="34" charset="0"/>
                <a:ea typeface="Microsoft JhengHei" panose="020B0604030504040204" pitchFamily="34" charset="-120"/>
                <a:cs typeface="Calibri" panose="020F0502020204030204" pitchFamily="34" charset="0"/>
              </a:rPr>
              <a:t>2023</a:t>
            </a:r>
            <a:r>
              <a:rPr lang="zh-TW" altLang="en-US" sz="2400" dirty="0">
                <a:latin typeface="Calibri" panose="020F0502020204030204" pitchFamily="34" charset="0"/>
                <a:ea typeface="Microsoft JhengHei" panose="020B0604030504040204" pitchFamily="34" charset="-120"/>
                <a:cs typeface="Calibri" panose="020F0502020204030204" pitchFamily="34" charset="0"/>
              </a:rPr>
              <a:t>年歸屬母公司淨利為新台幣</a:t>
            </a:r>
            <a:r>
              <a:rPr lang="en-US" altLang="zh-TW" sz="2400" dirty="0">
                <a:latin typeface="Calibri" panose="020F0502020204030204" pitchFamily="34" charset="0"/>
                <a:ea typeface="Microsoft JhengHei" panose="020B0604030504040204" pitchFamily="34" charset="-120"/>
                <a:cs typeface="Calibri" panose="020F0502020204030204" pitchFamily="34" charset="0"/>
              </a:rPr>
              <a:t>5.06</a:t>
            </a:r>
            <a:r>
              <a:rPr lang="zh-TW" altLang="en-US" sz="2400" dirty="0">
                <a:latin typeface="Calibri" panose="020F0502020204030204" pitchFamily="34" charset="0"/>
                <a:ea typeface="Microsoft JhengHei" panose="020B0604030504040204" pitchFamily="34" charset="-120"/>
                <a:cs typeface="Calibri" panose="020F0502020204030204" pitchFamily="34" charset="0"/>
              </a:rPr>
              <a:t>億元，再創歷史新高，較去年同期成長</a:t>
            </a:r>
            <a:r>
              <a:rPr lang="en-US" altLang="zh-TW" sz="2400" dirty="0">
                <a:latin typeface="Calibri" panose="020F0502020204030204" pitchFamily="34" charset="0"/>
                <a:ea typeface="Microsoft JhengHei" panose="020B0604030504040204" pitchFamily="34" charset="-120"/>
                <a:cs typeface="Calibri" panose="020F0502020204030204" pitchFamily="34" charset="0"/>
              </a:rPr>
              <a:t>11.8%</a:t>
            </a:r>
            <a:r>
              <a:rPr lang="zh-TW" altLang="en-US" sz="2400" dirty="0">
                <a:latin typeface="Calibri" panose="020F0502020204030204" pitchFamily="34" charset="0"/>
                <a:ea typeface="Microsoft JhengHei" panose="020B0604030504040204" pitchFamily="34" charset="-120"/>
                <a:cs typeface="Calibri" panose="020F0502020204030204" pitchFamily="34" charset="0"/>
              </a:rPr>
              <a:t>。</a:t>
            </a:r>
          </a:p>
          <a:p>
            <a:pPr marL="285750" indent="-285750">
              <a:lnSpc>
                <a:spcPct val="200000"/>
              </a:lnSpc>
              <a:spcBef>
                <a:spcPts val="600"/>
              </a:spcBef>
              <a:spcAft>
                <a:spcPts val="500"/>
              </a:spcAft>
              <a:buClr>
                <a:srgbClr val="921F1B"/>
              </a:buClr>
              <a:buFont typeface="Wingdings" panose="05000000000000000000" pitchFamily="2" charset="2"/>
              <a:buChar char="n"/>
            </a:pPr>
            <a:r>
              <a:rPr lang="en-US" altLang="zh-TW" sz="2400" dirty="0">
                <a:latin typeface="Calibri" panose="020F0502020204030204" pitchFamily="34" charset="0"/>
                <a:ea typeface="Microsoft JhengHei" panose="020B0604030504040204" pitchFamily="34" charset="-120"/>
                <a:cs typeface="Calibri" panose="020F0502020204030204" pitchFamily="34" charset="0"/>
              </a:rPr>
              <a:t>2023</a:t>
            </a:r>
            <a:r>
              <a:rPr lang="zh-TW" altLang="en-US" sz="2400" dirty="0">
                <a:latin typeface="Calibri" panose="020F0502020204030204" pitchFamily="34" charset="0"/>
                <a:ea typeface="Microsoft JhengHei" panose="020B0604030504040204" pitchFamily="34" charset="-120"/>
                <a:cs typeface="Calibri" panose="020F0502020204030204" pitchFamily="34" charset="0"/>
              </a:rPr>
              <a:t>年每股盈餘新台幣</a:t>
            </a:r>
            <a:r>
              <a:rPr lang="en-US" altLang="zh-TW" sz="2400" dirty="0">
                <a:latin typeface="Calibri" panose="020F0502020204030204" pitchFamily="34" charset="0"/>
                <a:ea typeface="Microsoft JhengHei" panose="020B0604030504040204" pitchFamily="34" charset="-120"/>
                <a:cs typeface="Calibri" panose="020F0502020204030204" pitchFamily="34" charset="0"/>
              </a:rPr>
              <a:t>6.62</a:t>
            </a:r>
            <a:r>
              <a:rPr lang="zh-TW" altLang="en-US" sz="2400" dirty="0">
                <a:latin typeface="Calibri" panose="020F0502020204030204" pitchFamily="34" charset="0"/>
                <a:ea typeface="Microsoft JhengHei" panose="020B0604030504040204" pitchFamily="34" charset="-120"/>
                <a:cs typeface="Calibri" panose="020F0502020204030204" pitchFamily="34" charset="0"/>
              </a:rPr>
              <a:t>元。</a:t>
            </a:r>
          </a:p>
          <a:p>
            <a:pPr marL="285750" indent="-285750">
              <a:lnSpc>
                <a:spcPct val="200000"/>
              </a:lnSpc>
              <a:spcBef>
                <a:spcPts val="600"/>
              </a:spcBef>
              <a:spcAft>
                <a:spcPts val="500"/>
              </a:spcAft>
              <a:buClr>
                <a:srgbClr val="921F1B"/>
              </a:buClr>
              <a:buFont typeface="Wingdings" panose="05000000000000000000" pitchFamily="2" charset="2"/>
              <a:buChar char="n"/>
            </a:pPr>
            <a:endParaRPr lang="zh-TW" altLang="en-US" sz="2400" dirty="0">
              <a:latin typeface="Calibri" panose="020F0502020204030204" pitchFamily="34" charset="0"/>
              <a:ea typeface="Microsoft JhengHei" panose="020B0604030504040204" pitchFamily="34" charset="-120"/>
              <a:cs typeface="Calibri" panose="020F0502020204030204" pitchFamily="34" charset="0"/>
            </a:endParaRPr>
          </a:p>
        </p:txBody>
      </p:sp>
    </p:spTree>
    <p:extLst>
      <p:ext uri="{BB962C8B-B14F-4D97-AF65-F5344CB8AC3E}">
        <p14:creationId xmlns:p14="http://schemas.microsoft.com/office/powerpoint/2010/main" val="27904094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920052B-46CB-B19F-28ED-F8AEB751BD86}"/>
            </a:ext>
          </a:extLst>
        </p:cNvPr>
        <p:cNvGrpSpPr/>
        <p:nvPr/>
      </p:nvGrpSpPr>
      <p:grpSpPr>
        <a:xfrm>
          <a:off x="0" y="0"/>
          <a:ext cx="0" cy="0"/>
          <a:chOff x="0" y="0"/>
          <a:chExt cx="0" cy="0"/>
        </a:xfrm>
      </p:grpSpPr>
      <p:cxnSp>
        <p:nvCxnSpPr>
          <p:cNvPr id="35" name="直線接點 34">
            <a:extLst>
              <a:ext uri="{FF2B5EF4-FFF2-40B4-BE49-F238E27FC236}">
                <a16:creationId xmlns:a16="http://schemas.microsoft.com/office/drawing/2014/main" xmlns="" id="{EC59E691-99CD-825F-B6BB-A804D1AFB902}"/>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36" name="標題 1">
            <a:extLst>
              <a:ext uri="{FF2B5EF4-FFF2-40B4-BE49-F238E27FC236}">
                <a16:creationId xmlns:a16="http://schemas.microsoft.com/office/drawing/2014/main" xmlns="" id="{8583F926-1A8D-F31A-CF7B-ADC9DF3A5526}"/>
              </a:ext>
            </a:extLst>
          </p:cNvPr>
          <p:cNvSpPr>
            <a:spLocks noGrp="1"/>
          </p:cNvSpPr>
          <p:nvPr>
            <p:ph type="title"/>
          </p:nvPr>
        </p:nvSpPr>
        <p:spPr>
          <a:xfrm>
            <a:off x="273645" y="418286"/>
            <a:ext cx="2786078" cy="459334"/>
          </a:xfrm>
        </p:spPr>
        <p:txBody>
          <a:bodyPr>
            <a:noAutofit/>
          </a:bodyPr>
          <a:lstStyle/>
          <a:p>
            <a:r>
              <a:rPr kumimoji="1" lang="zh-CN" altLang="en-US" sz="3000" b="1" dirty="0">
                <a:latin typeface="Microsoft JhengHei" panose="020B0604030504040204" pitchFamily="34" charset="-120"/>
                <a:ea typeface="Microsoft JhengHei" panose="020B0604030504040204" pitchFamily="34" charset="-120"/>
                <a:cs typeface="Calibri" panose="020F0502020204030204" pitchFamily="34" charset="0"/>
              </a:rPr>
              <a:t>產品銷售比重</a:t>
            </a:r>
            <a:endParaRPr kumimoji="1" lang="zh-TW" altLang="en-US" sz="3000" b="1" dirty="0">
              <a:latin typeface="Microsoft JhengHei" panose="020B0604030504040204" pitchFamily="34" charset="-120"/>
              <a:ea typeface="Microsoft JhengHei" panose="020B0604030504040204" pitchFamily="34" charset="-120"/>
              <a:cs typeface="Calibri" panose="020F0502020204030204" pitchFamily="34" charset="0"/>
            </a:endParaRPr>
          </a:p>
        </p:txBody>
      </p:sp>
      <p:cxnSp>
        <p:nvCxnSpPr>
          <p:cNvPr id="37" name="直線接點 36">
            <a:extLst>
              <a:ext uri="{FF2B5EF4-FFF2-40B4-BE49-F238E27FC236}">
                <a16:creationId xmlns:a16="http://schemas.microsoft.com/office/drawing/2014/main" xmlns="" id="{95146D54-3074-6DBD-70C1-677E74B0BC02}"/>
              </a:ext>
            </a:extLst>
          </p:cNvPr>
          <p:cNvCxnSpPr/>
          <p:nvPr/>
        </p:nvCxnSpPr>
        <p:spPr>
          <a:xfrm>
            <a:off x="5708463"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38" name="標題 1">
            <a:extLst>
              <a:ext uri="{FF2B5EF4-FFF2-40B4-BE49-F238E27FC236}">
                <a16:creationId xmlns:a16="http://schemas.microsoft.com/office/drawing/2014/main" xmlns="" id="{B358289C-3FE8-7738-A6DF-F578BD3274CC}"/>
              </a:ext>
            </a:extLst>
          </p:cNvPr>
          <p:cNvSpPr txBox="1">
            <a:spLocks/>
          </p:cNvSpPr>
          <p:nvPr/>
        </p:nvSpPr>
        <p:spPr>
          <a:xfrm>
            <a:off x="5708463" y="418286"/>
            <a:ext cx="4884509" cy="41487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en-US" altLang="zh-TW" sz="3000" b="1" dirty="0">
                <a:latin typeface="Calibri" panose="020F0502020204030204" pitchFamily="34" charset="0"/>
                <a:ea typeface="Microsoft JhengHei" panose="020B0604030504040204" pitchFamily="34" charset="-120"/>
                <a:cs typeface="Calibri" panose="020F0502020204030204" pitchFamily="34" charset="0"/>
              </a:rPr>
              <a:t>2023</a:t>
            </a:r>
            <a:r>
              <a:rPr kumimoji="1" lang="zh-CN" altLang="en-US" sz="3000" b="1" dirty="0">
                <a:latin typeface="Calibri" panose="020F0502020204030204" pitchFamily="34" charset="0"/>
                <a:ea typeface="Microsoft JhengHei" panose="020B0604030504040204" pitchFamily="34" charset="-120"/>
                <a:cs typeface="Calibri" panose="020F0502020204030204" pitchFamily="34" charset="0"/>
              </a:rPr>
              <a:t>年</a:t>
            </a:r>
            <a:r>
              <a:rPr kumimoji="1" lang="zh-TW" altLang="en-US" sz="3000" b="1">
                <a:latin typeface="Calibri" panose="020F0502020204030204" pitchFamily="34" charset="0"/>
                <a:ea typeface="Microsoft JhengHei" panose="020B0604030504040204" pitchFamily="34" charset="-120"/>
                <a:cs typeface="Calibri" panose="020F0502020204030204" pitchFamily="34" charset="0"/>
              </a:rPr>
              <a:t>第四季</a:t>
            </a:r>
            <a:r>
              <a:rPr kumimoji="1" lang="zh-CN" altLang="en-US" sz="3000" b="1" dirty="0">
                <a:latin typeface="Calibri" panose="020F0502020204030204" pitchFamily="34" charset="0"/>
                <a:ea typeface="Microsoft JhengHei" panose="020B0604030504040204" pitchFamily="34" charset="-120"/>
                <a:cs typeface="Calibri" panose="020F0502020204030204" pitchFamily="34" charset="0"/>
              </a:rPr>
              <a:t>銷售區域比重</a:t>
            </a:r>
            <a:endParaRPr kumimoji="1" lang="zh-TW" altLang="en-US" sz="3000" b="1" dirty="0">
              <a:latin typeface="Calibri" panose="020F0502020204030204" pitchFamily="34" charset="0"/>
              <a:ea typeface="Microsoft JhengHei" panose="020B0604030504040204" pitchFamily="34" charset="-120"/>
              <a:cs typeface="Calibri" panose="020F0502020204030204" pitchFamily="34" charset="0"/>
            </a:endParaRPr>
          </a:p>
        </p:txBody>
      </p:sp>
      <p:sp>
        <p:nvSpPr>
          <p:cNvPr id="18" name="Slide Number Placeholder 3">
            <a:extLst>
              <a:ext uri="{FF2B5EF4-FFF2-40B4-BE49-F238E27FC236}">
                <a16:creationId xmlns:a16="http://schemas.microsoft.com/office/drawing/2014/main" xmlns="" id="{3BAF8686-6D5C-DB53-EEB9-4CF744F24FB3}"/>
              </a:ext>
            </a:extLst>
          </p:cNvPr>
          <p:cNvSpPr txBox="1">
            <a:spLocks/>
          </p:cNvSpPr>
          <p:nvPr/>
        </p:nvSpPr>
        <p:spPr bwMode="auto">
          <a:xfrm>
            <a:off x="9348436" y="6484315"/>
            <a:ext cx="284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r>
              <a:rPr lang="zh-TW" altLang="en-US" sz="1000" dirty="0">
                <a:solidFill>
                  <a:schemeClr val="bg1"/>
                </a:solidFill>
                <a:latin typeface="Helvetica" panose="020B0604020202020204" pitchFamily="34" charset="0"/>
                <a:ea typeface="Helvetica" panose="020B0604020202020204" pitchFamily="34" charset="0"/>
                <a:cs typeface="Helvetica" panose="020B0604020202020204" pitchFamily="34" charset="0"/>
              </a:rPr>
              <a:t>ˋˋ</a:t>
            </a:r>
            <a:r>
              <a:rPr lang="en-US" altLang="zh-TW" sz="1000" dirty="0">
                <a:solidFill>
                  <a:schemeClr val="bg1"/>
                </a:solidFill>
                <a:latin typeface="Helvetica" panose="020B0604020202020204" pitchFamily="34" charset="0"/>
                <a:ea typeface="Helvetica" panose="020B0604020202020204" pitchFamily="34" charset="0"/>
                <a:cs typeface="Helvetica" panose="020B0604020202020204" pitchFamily="34" charset="0"/>
              </a:rPr>
              <a:t>44444444444444444444n4</a:t>
            </a:r>
          </a:p>
          <a:p>
            <a:pPr algn="r">
              <a:spcBef>
                <a:spcPct val="0"/>
              </a:spcBef>
              <a:buFontTx/>
              <a:buNone/>
            </a:pPr>
            <a:r>
              <a:rPr lang="en-US" altLang="zh-TW" sz="1000" dirty="0">
                <a:solidFill>
                  <a:schemeClr val="bg1"/>
                </a:solidFill>
                <a:latin typeface="Helvetica" panose="020B0604020202020204" pitchFamily="34" charset="0"/>
                <a:ea typeface="Helvetica" panose="020B0604020202020204" pitchFamily="34" charset="0"/>
                <a:cs typeface="Helvetica" panose="020B0604020202020204" pitchFamily="34" charset="0"/>
              </a:rPr>
              <a:t>4</a:t>
            </a:r>
            <a:fld id="{AC409814-BF5F-4D77-8A4C-9A469685991D}" type="slidenum">
              <a:rPr lang="en-US" altLang="zh-TW" sz="1000" smtClean="0">
                <a:solidFill>
                  <a:schemeClr val="bg1"/>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4</a:t>
            </a:fld>
            <a:endParaRPr lang="en-US" altLang="zh-TW" sz="1000" dirty="0">
              <a:solidFill>
                <a:schemeClr val="bg1"/>
              </a:solidFill>
              <a:latin typeface="Helvetica" panose="020B0604020202020204" pitchFamily="34" charset="0"/>
              <a:ea typeface="Helvetica" panose="020B0604020202020204" pitchFamily="34" charset="0"/>
              <a:cs typeface="Helvetica" panose="020B0604020202020204" pitchFamily="34" charset="0"/>
            </a:endParaRPr>
          </a:p>
        </p:txBody>
      </p:sp>
      <p:sp>
        <p:nvSpPr>
          <p:cNvPr id="3" name="矩形 2">
            <a:extLst>
              <a:ext uri="{FF2B5EF4-FFF2-40B4-BE49-F238E27FC236}">
                <a16:creationId xmlns:a16="http://schemas.microsoft.com/office/drawing/2014/main" xmlns="" id="{1E9E7E0E-7E46-BDF3-DED9-0301A92027D1}"/>
              </a:ext>
            </a:extLst>
          </p:cNvPr>
          <p:cNvSpPr/>
          <p:nvPr/>
        </p:nvSpPr>
        <p:spPr>
          <a:xfrm>
            <a:off x="462455" y="1136359"/>
            <a:ext cx="2597268" cy="338554"/>
          </a:xfrm>
          <a:prstGeom prst="rect">
            <a:avLst/>
          </a:prstGeom>
        </p:spPr>
        <p:txBody>
          <a:bodyPr wrap="square">
            <a:spAutoFit/>
          </a:bodyPr>
          <a:lstStyle/>
          <a:p>
            <a:r>
              <a:rPr kumimoji="1" lang="zh-CN" altLang="en-US" sz="1600" b="1" dirty="0">
                <a:latin typeface="Calibri" panose="020F0502020204030204" pitchFamily="34" charset="0"/>
                <a:ea typeface="Microsoft JhengHei" panose="020B0604030504040204" pitchFamily="34" charset="-120"/>
                <a:cs typeface="Calibri" panose="020F0502020204030204" pitchFamily="34" charset="0"/>
              </a:rPr>
              <a:t>新台幣</a:t>
            </a:r>
            <a:r>
              <a:rPr kumimoji="1" lang="zh-TW" altLang="en-US" sz="1600" b="1" dirty="0">
                <a:latin typeface="Calibri" panose="020F0502020204030204" pitchFamily="34" charset="0"/>
                <a:ea typeface="Microsoft JhengHei" panose="020B0604030504040204" pitchFamily="34" charset="-120"/>
                <a:cs typeface="Calibri" panose="020F0502020204030204" pitchFamily="34" charset="0"/>
              </a:rPr>
              <a:t> 百萬</a:t>
            </a:r>
          </a:p>
        </p:txBody>
      </p:sp>
      <p:graphicFrame>
        <p:nvGraphicFramePr>
          <p:cNvPr id="22" name="Chart 2">
            <a:extLst>
              <a:ext uri="{FF2B5EF4-FFF2-40B4-BE49-F238E27FC236}">
                <a16:creationId xmlns:a16="http://schemas.microsoft.com/office/drawing/2014/main" xmlns="" id="{F67DCE26-BB6F-A7FC-9EA9-825533B7F2BF}"/>
              </a:ext>
            </a:extLst>
          </p:cNvPr>
          <p:cNvGraphicFramePr>
            <a:graphicFrameLocks/>
          </p:cNvGraphicFramePr>
          <p:nvPr/>
        </p:nvGraphicFramePr>
        <p:xfrm>
          <a:off x="5828631" y="1012461"/>
          <a:ext cx="5048220" cy="5106623"/>
        </p:xfrm>
        <a:graphic>
          <a:graphicData uri="http://schemas.openxmlformats.org/drawingml/2006/chart">
            <c:chart xmlns:c="http://schemas.openxmlformats.org/drawingml/2006/chart" xmlns:r="http://schemas.openxmlformats.org/officeDocument/2006/relationships" r:id="rId3"/>
          </a:graphicData>
        </a:graphic>
      </p:graphicFrame>
      <p:sp>
        <p:nvSpPr>
          <p:cNvPr id="11" name="Slide Number Placeholder 3">
            <a:extLst>
              <a:ext uri="{FF2B5EF4-FFF2-40B4-BE49-F238E27FC236}">
                <a16:creationId xmlns:a16="http://schemas.microsoft.com/office/drawing/2014/main" xmlns="" id="{A7592B4A-4F74-8176-E0A3-176B91EC8224}"/>
              </a:ext>
            </a:extLst>
          </p:cNvPr>
          <p:cNvSpPr txBox="1">
            <a:spLocks/>
          </p:cNvSpPr>
          <p:nvPr/>
        </p:nvSpPr>
        <p:spPr bwMode="auto">
          <a:xfrm>
            <a:off x="9348444" y="6484315"/>
            <a:ext cx="2844800" cy="3651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rgbClr val="898989"/>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4</a:t>
            </a:fld>
            <a:endParaRPr lang="en-US" altLang="zh-TW" sz="1000" dirty="0">
              <a:solidFill>
                <a:srgbClr val="898989"/>
              </a:solidFill>
              <a:latin typeface="Helvetica" panose="020B0604020202020204" pitchFamily="34" charset="0"/>
              <a:ea typeface="Helvetica" panose="020B0604020202020204" pitchFamily="34" charset="0"/>
              <a:cs typeface="Helvetica" panose="020B0604020202020204" pitchFamily="34" charset="0"/>
            </a:endParaRPr>
          </a:p>
        </p:txBody>
      </p:sp>
      <p:sp>
        <p:nvSpPr>
          <p:cNvPr id="5" name="文字方塊 14">
            <a:extLst>
              <a:ext uri="{FF2B5EF4-FFF2-40B4-BE49-F238E27FC236}">
                <a16:creationId xmlns:a16="http://schemas.microsoft.com/office/drawing/2014/main" xmlns="" id="{260618B6-EB33-EC6F-B3A5-2CF3AE34D5F9}"/>
              </a:ext>
            </a:extLst>
          </p:cNvPr>
          <p:cNvSpPr txBox="1"/>
          <p:nvPr/>
        </p:nvSpPr>
        <p:spPr>
          <a:xfrm>
            <a:off x="1212877" y="1949299"/>
            <a:ext cx="716322" cy="338554"/>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US" altLang="zh-TW" sz="1600" b="1" dirty="0"/>
              <a:t>1665</a:t>
            </a:r>
            <a:endParaRPr lang="zh-TW" altLang="en-US" sz="1600" b="1" dirty="0"/>
          </a:p>
        </p:txBody>
      </p:sp>
      <p:sp>
        <p:nvSpPr>
          <p:cNvPr id="6" name="文字方塊 15">
            <a:extLst>
              <a:ext uri="{FF2B5EF4-FFF2-40B4-BE49-F238E27FC236}">
                <a16:creationId xmlns:a16="http://schemas.microsoft.com/office/drawing/2014/main" xmlns="" id="{91B89BD3-4A76-62C9-1007-4BC72D391AB4}"/>
              </a:ext>
            </a:extLst>
          </p:cNvPr>
          <p:cNvSpPr txBox="1"/>
          <p:nvPr/>
        </p:nvSpPr>
        <p:spPr>
          <a:xfrm>
            <a:off x="1761089" y="1809455"/>
            <a:ext cx="987049" cy="338554"/>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US" altLang="zh-TW" sz="1600" b="1" dirty="0"/>
              <a:t>1846</a:t>
            </a:r>
            <a:endParaRPr lang="zh-TW" altLang="en-US" sz="1600" b="1" dirty="0"/>
          </a:p>
        </p:txBody>
      </p:sp>
      <p:sp>
        <p:nvSpPr>
          <p:cNvPr id="7" name="文字方塊 16">
            <a:extLst>
              <a:ext uri="{FF2B5EF4-FFF2-40B4-BE49-F238E27FC236}">
                <a16:creationId xmlns:a16="http://schemas.microsoft.com/office/drawing/2014/main" xmlns="" id="{AAD7D3BB-69F6-045F-80BD-CC5B19FB4048}"/>
              </a:ext>
            </a:extLst>
          </p:cNvPr>
          <p:cNvSpPr txBox="1"/>
          <p:nvPr/>
        </p:nvSpPr>
        <p:spPr>
          <a:xfrm>
            <a:off x="2425292" y="1465266"/>
            <a:ext cx="842583" cy="338554"/>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US" altLang="zh-TW" sz="1600" b="1" dirty="0"/>
              <a:t>2502</a:t>
            </a:r>
            <a:endParaRPr lang="zh-TW" altLang="en-US" sz="1600" b="1" dirty="0"/>
          </a:p>
        </p:txBody>
      </p:sp>
      <p:sp>
        <p:nvSpPr>
          <p:cNvPr id="8" name="文字方塊 17">
            <a:extLst>
              <a:ext uri="{FF2B5EF4-FFF2-40B4-BE49-F238E27FC236}">
                <a16:creationId xmlns:a16="http://schemas.microsoft.com/office/drawing/2014/main" xmlns="" id="{CA6D74AD-18B6-414F-08C1-CDF83414A67D}"/>
              </a:ext>
            </a:extLst>
          </p:cNvPr>
          <p:cNvSpPr txBox="1"/>
          <p:nvPr/>
        </p:nvSpPr>
        <p:spPr>
          <a:xfrm>
            <a:off x="3059723" y="1395214"/>
            <a:ext cx="819192" cy="338554"/>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US" altLang="zh-TW" sz="1600" b="1" dirty="0"/>
              <a:t>2659</a:t>
            </a:r>
            <a:endParaRPr lang="zh-TW" altLang="en-US" sz="1600" b="1" dirty="0"/>
          </a:p>
        </p:txBody>
      </p:sp>
      <p:sp>
        <p:nvSpPr>
          <p:cNvPr id="9" name="文字方塊 18">
            <a:extLst>
              <a:ext uri="{FF2B5EF4-FFF2-40B4-BE49-F238E27FC236}">
                <a16:creationId xmlns:a16="http://schemas.microsoft.com/office/drawing/2014/main" xmlns="" id="{A515D606-65CA-0F23-A574-0F51049DE845}"/>
              </a:ext>
            </a:extLst>
          </p:cNvPr>
          <p:cNvSpPr txBox="1"/>
          <p:nvPr/>
        </p:nvSpPr>
        <p:spPr>
          <a:xfrm>
            <a:off x="3624984" y="1465265"/>
            <a:ext cx="819192" cy="338554"/>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US" altLang="zh-TW" sz="1600" b="1" dirty="0"/>
              <a:t>2599</a:t>
            </a:r>
            <a:endParaRPr lang="zh-TW" altLang="en-US" sz="1600" b="1" dirty="0"/>
          </a:p>
        </p:txBody>
      </p:sp>
      <p:graphicFrame>
        <p:nvGraphicFramePr>
          <p:cNvPr id="2" name="圖表 1">
            <a:extLst>
              <a:ext uri="{FF2B5EF4-FFF2-40B4-BE49-F238E27FC236}">
                <a16:creationId xmlns:a16="http://schemas.microsoft.com/office/drawing/2014/main" xmlns="" id="{00000000-0008-0000-0800-000002000000}"/>
              </a:ext>
            </a:extLst>
          </p:cNvPr>
          <p:cNvGraphicFramePr>
            <a:graphicFrameLocks/>
          </p:cNvGraphicFramePr>
          <p:nvPr/>
        </p:nvGraphicFramePr>
        <p:xfrm>
          <a:off x="273645" y="877619"/>
          <a:ext cx="4170530" cy="287803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 name="圖表 3">
            <a:extLst>
              <a:ext uri="{FF2B5EF4-FFF2-40B4-BE49-F238E27FC236}">
                <a16:creationId xmlns:a16="http://schemas.microsoft.com/office/drawing/2014/main" xmlns="" id="{00000000-0008-0000-0800-000015000000}"/>
              </a:ext>
            </a:extLst>
          </p:cNvPr>
          <p:cNvGraphicFramePr>
            <a:graphicFrameLocks/>
          </p:cNvGraphicFramePr>
          <p:nvPr>
            <p:extLst>
              <p:ext uri="{D42A27DB-BD31-4B8C-83A1-F6EECF244321}">
                <p14:modId xmlns:p14="http://schemas.microsoft.com/office/powerpoint/2010/main" val="2583561438"/>
              </p:ext>
            </p:extLst>
          </p:nvPr>
        </p:nvGraphicFramePr>
        <p:xfrm>
          <a:off x="-204536" y="3825708"/>
          <a:ext cx="5366084" cy="302373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614290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DBCB5D8-91EB-F9A7-69B0-CA7829040853}"/>
            </a:ext>
          </a:extLst>
        </p:cNvPr>
        <p:cNvGrpSpPr/>
        <p:nvPr/>
      </p:nvGrpSpPr>
      <p:grpSpPr>
        <a:xfrm>
          <a:off x="0" y="0"/>
          <a:ext cx="0" cy="0"/>
          <a:chOff x="0" y="0"/>
          <a:chExt cx="0" cy="0"/>
        </a:xfrm>
      </p:grpSpPr>
      <p:cxnSp>
        <p:nvCxnSpPr>
          <p:cNvPr id="14" name="直線接點 13">
            <a:extLst>
              <a:ext uri="{FF2B5EF4-FFF2-40B4-BE49-F238E27FC236}">
                <a16:creationId xmlns:a16="http://schemas.microsoft.com/office/drawing/2014/main" xmlns="" id="{49987D76-E5B2-8940-6060-AD74A610E14F}"/>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5" name="標題 1">
            <a:extLst>
              <a:ext uri="{FF2B5EF4-FFF2-40B4-BE49-F238E27FC236}">
                <a16:creationId xmlns:a16="http://schemas.microsoft.com/office/drawing/2014/main" xmlns="" id="{9C6B04F6-5B18-3B1C-8992-D7F8E698B800}"/>
              </a:ext>
            </a:extLst>
          </p:cNvPr>
          <p:cNvSpPr txBox="1">
            <a:spLocks/>
          </p:cNvSpPr>
          <p:nvPr/>
        </p:nvSpPr>
        <p:spPr>
          <a:xfrm>
            <a:off x="273645" y="418286"/>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zh-CN" altLang="en-US" sz="3200" b="1" dirty="0">
                <a:latin typeface="Microsoft JhengHei" panose="020B0604030504040204" pitchFamily="34" charset="-120"/>
                <a:ea typeface="Microsoft JhengHei" panose="020B0604030504040204" pitchFamily="34" charset="-120"/>
                <a:cs typeface="Calibri" panose="020F0502020204030204" pitchFamily="34" charset="0"/>
              </a:rPr>
              <a:t>主要財務表現</a:t>
            </a:r>
            <a:endParaRPr kumimoji="1" lang="zh-TW" altLang="en-US" sz="3200" b="1" dirty="0">
              <a:latin typeface="Microsoft JhengHei" panose="020B0604030504040204" pitchFamily="34" charset="-120"/>
              <a:ea typeface="Microsoft JhengHei" panose="020B0604030504040204" pitchFamily="34" charset="-120"/>
              <a:cs typeface="Calibri" panose="020F0502020204030204" pitchFamily="34" charset="0"/>
            </a:endParaRPr>
          </a:p>
        </p:txBody>
      </p:sp>
      <p:sp>
        <p:nvSpPr>
          <p:cNvPr id="2" name="Slide Number Placeholder 3">
            <a:extLst>
              <a:ext uri="{FF2B5EF4-FFF2-40B4-BE49-F238E27FC236}">
                <a16:creationId xmlns:a16="http://schemas.microsoft.com/office/drawing/2014/main" xmlns="" id="{4CC0A41C-2529-9C7C-39E6-4649FC206C6C}"/>
              </a:ext>
            </a:extLst>
          </p:cNvPr>
          <p:cNvSpPr txBox="1">
            <a:spLocks/>
          </p:cNvSpPr>
          <p:nvPr/>
        </p:nvSpPr>
        <p:spPr bwMode="auto">
          <a:xfrm>
            <a:off x="9348444" y="6484315"/>
            <a:ext cx="2844800" cy="3651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rgbClr val="898989"/>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5</a:t>
            </a:fld>
            <a:endParaRPr lang="en-US" altLang="zh-TW" sz="1000" dirty="0">
              <a:solidFill>
                <a:srgbClr val="898989"/>
              </a:solidFill>
              <a:latin typeface="Helvetica" panose="020B0604020202020204" pitchFamily="34" charset="0"/>
              <a:ea typeface="Helvetica" panose="020B0604020202020204" pitchFamily="34" charset="0"/>
              <a:cs typeface="Helvetica" panose="020B0604020202020204" pitchFamily="34" charset="0"/>
            </a:endParaRPr>
          </a:p>
        </p:txBody>
      </p:sp>
      <p:sp>
        <p:nvSpPr>
          <p:cNvPr id="11" name="文字方塊 6">
            <a:extLst>
              <a:ext uri="{FF2B5EF4-FFF2-40B4-BE49-F238E27FC236}">
                <a16:creationId xmlns:a16="http://schemas.microsoft.com/office/drawing/2014/main" xmlns="" id="{E9B2E1C9-87D9-5898-03C4-78EAC4382519}"/>
              </a:ext>
            </a:extLst>
          </p:cNvPr>
          <p:cNvSpPr txBox="1"/>
          <p:nvPr/>
        </p:nvSpPr>
        <p:spPr>
          <a:xfrm>
            <a:off x="166117" y="908210"/>
            <a:ext cx="1162151" cy="276999"/>
          </a:xfrm>
          <a:prstGeom prst="rect">
            <a:avLst/>
          </a:prstGeom>
          <a:noFill/>
        </p:spPr>
        <p:txBody>
          <a:bodyPr wrap="square" rtlCol="0">
            <a:spAutoFit/>
          </a:bodyPr>
          <a:lstStyle/>
          <a:p>
            <a:r>
              <a:rPr kumimoji="1" lang="zh-CN" altLang="en-US" sz="1200" dirty="0">
                <a:solidFill>
                  <a:schemeClr val="tx1">
                    <a:lumMod val="65000"/>
                    <a:lumOff val="35000"/>
                  </a:schemeClr>
                </a:solidFill>
                <a:latin typeface="Microsoft JhengHei" panose="020B0604030504040204" pitchFamily="34" charset="-120"/>
                <a:ea typeface="Microsoft JhengHei" panose="020B0604030504040204" pitchFamily="34" charset="-120"/>
              </a:rPr>
              <a:t>新台幣</a:t>
            </a:r>
            <a:r>
              <a:rPr kumimoji="1" lang="zh-TW" altLang="en-US" sz="1200" dirty="0">
                <a:solidFill>
                  <a:schemeClr val="tx1">
                    <a:lumMod val="65000"/>
                    <a:lumOff val="35000"/>
                  </a:schemeClr>
                </a:solidFill>
                <a:latin typeface="Microsoft JhengHei" panose="020B0604030504040204" pitchFamily="34" charset="-120"/>
                <a:ea typeface="Microsoft JhengHei" panose="020B0604030504040204" pitchFamily="34" charset="-120"/>
              </a:rPr>
              <a:t> 百萬元</a:t>
            </a:r>
            <a:endParaRPr kumimoji="1" lang="en-US" altLang="zh-TW" sz="1200" dirty="0">
              <a:solidFill>
                <a:schemeClr val="tx1">
                  <a:lumMod val="65000"/>
                  <a:lumOff val="35000"/>
                </a:schemeClr>
              </a:solidFill>
              <a:latin typeface="Microsoft JhengHei" panose="020B0604030504040204" pitchFamily="34" charset="-120"/>
              <a:ea typeface="Microsoft JhengHei" panose="020B0604030504040204" pitchFamily="34" charset="-120"/>
            </a:endParaRPr>
          </a:p>
        </p:txBody>
      </p:sp>
      <p:sp>
        <p:nvSpPr>
          <p:cNvPr id="16" name="文字方塊 6">
            <a:extLst>
              <a:ext uri="{FF2B5EF4-FFF2-40B4-BE49-F238E27FC236}">
                <a16:creationId xmlns:a16="http://schemas.microsoft.com/office/drawing/2014/main" xmlns="" id="{0F9E8271-D2DD-D282-A5EC-EB5467C91F02}"/>
              </a:ext>
            </a:extLst>
          </p:cNvPr>
          <p:cNvSpPr txBox="1"/>
          <p:nvPr/>
        </p:nvSpPr>
        <p:spPr>
          <a:xfrm>
            <a:off x="166116" y="3860409"/>
            <a:ext cx="1162151" cy="276999"/>
          </a:xfrm>
          <a:prstGeom prst="rect">
            <a:avLst/>
          </a:prstGeom>
          <a:noFill/>
        </p:spPr>
        <p:txBody>
          <a:bodyPr wrap="square" rtlCol="0">
            <a:spAutoFit/>
          </a:bodyPr>
          <a:lstStyle/>
          <a:p>
            <a:r>
              <a:rPr kumimoji="1" lang="zh-CN" altLang="en-US" sz="1200" dirty="0">
                <a:solidFill>
                  <a:schemeClr val="tx1">
                    <a:lumMod val="65000"/>
                    <a:lumOff val="35000"/>
                  </a:schemeClr>
                </a:solidFill>
                <a:latin typeface="Microsoft JhengHei" panose="020B0604030504040204" pitchFamily="34" charset="-120"/>
                <a:ea typeface="Microsoft JhengHei" panose="020B0604030504040204" pitchFamily="34" charset="-120"/>
              </a:rPr>
              <a:t>新台幣</a:t>
            </a:r>
            <a:r>
              <a:rPr kumimoji="1" lang="zh-TW" altLang="en-US" sz="1200" dirty="0">
                <a:solidFill>
                  <a:schemeClr val="tx1">
                    <a:lumMod val="65000"/>
                    <a:lumOff val="35000"/>
                  </a:schemeClr>
                </a:solidFill>
                <a:latin typeface="Microsoft JhengHei" panose="020B0604030504040204" pitchFamily="34" charset="-120"/>
                <a:ea typeface="Microsoft JhengHei" panose="020B0604030504040204" pitchFamily="34" charset="-120"/>
              </a:rPr>
              <a:t> 百萬元</a:t>
            </a:r>
            <a:endParaRPr kumimoji="1" lang="en-US" altLang="zh-TW" sz="1200" dirty="0">
              <a:solidFill>
                <a:schemeClr val="tx1">
                  <a:lumMod val="65000"/>
                  <a:lumOff val="35000"/>
                </a:schemeClr>
              </a:solidFill>
              <a:latin typeface="Microsoft JhengHei" panose="020B0604030504040204" pitchFamily="34" charset="-120"/>
              <a:ea typeface="Microsoft JhengHei" panose="020B0604030504040204" pitchFamily="34" charset="-120"/>
            </a:endParaRPr>
          </a:p>
        </p:txBody>
      </p:sp>
      <p:sp>
        <p:nvSpPr>
          <p:cNvPr id="17" name="文字方塊 6">
            <a:extLst>
              <a:ext uri="{FF2B5EF4-FFF2-40B4-BE49-F238E27FC236}">
                <a16:creationId xmlns:a16="http://schemas.microsoft.com/office/drawing/2014/main" xmlns="" id="{18C0DF7A-5A83-BB75-95D6-34D399888657}"/>
              </a:ext>
            </a:extLst>
          </p:cNvPr>
          <p:cNvSpPr txBox="1"/>
          <p:nvPr/>
        </p:nvSpPr>
        <p:spPr>
          <a:xfrm>
            <a:off x="6023523" y="3769461"/>
            <a:ext cx="1162151" cy="276999"/>
          </a:xfrm>
          <a:prstGeom prst="rect">
            <a:avLst/>
          </a:prstGeom>
          <a:noFill/>
        </p:spPr>
        <p:txBody>
          <a:bodyPr wrap="square" rtlCol="0">
            <a:spAutoFit/>
          </a:bodyPr>
          <a:lstStyle/>
          <a:p>
            <a:r>
              <a:rPr kumimoji="1" lang="zh-CN" altLang="en-US" sz="1200" dirty="0">
                <a:solidFill>
                  <a:schemeClr val="tx1">
                    <a:lumMod val="65000"/>
                    <a:lumOff val="35000"/>
                  </a:schemeClr>
                </a:solidFill>
                <a:latin typeface="Microsoft JhengHei" panose="020B0604030504040204" pitchFamily="34" charset="-120"/>
                <a:ea typeface="Microsoft JhengHei" panose="020B0604030504040204" pitchFamily="34" charset="-120"/>
              </a:rPr>
              <a:t>新台幣</a:t>
            </a:r>
            <a:r>
              <a:rPr kumimoji="1" lang="zh-TW" altLang="en-US" sz="1200" dirty="0">
                <a:solidFill>
                  <a:schemeClr val="tx1">
                    <a:lumMod val="65000"/>
                    <a:lumOff val="35000"/>
                  </a:schemeClr>
                </a:solidFill>
                <a:latin typeface="Microsoft JhengHei" panose="020B0604030504040204" pitchFamily="34" charset="-120"/>
                <a:ea typeface="Microsoft JhengHei" panose="020B0604030504040204" pitchFamily="34" charset="-120"/>
              </a:rPr>
              <a:t> 元</a:t>
            </a:r>
            <a:endParaRPr kumimoji="1" lang="en-US" altLang="zh-TW" sz="1200" dirty="0">
              <a:solidFill>
                <a:schemeClr val="tx1">
                  <a:lumMod val="65000"/>
                  <a:lumOff val="35000"/>
                </a:schemeClr>
              </a:solidFill>
              <a:latin typeface="Microsoft JhengHei" panose="020B0604030504040204" pitchFamily="34" charset="-120"/>
              <a:ea typeface="Microsoft JhengHei" panose="020B0604030504040204" pitchFamily="34" charset="-120"/>
            </a:endParaRPr>
          </a:p>
        </p:txBody>
      </p:sp>
      <p:graphicFrame>
        <p:nvGraphicFramePr>
          <p:cNvPr id="4" name="圖表 3">
            <a:extLst>
              <a:ext uri="{FF2B5EF4-FFF2-40B4-BE49-F238E27FC236}">
                <a16:creationId xmlns:a16="http://schemas.microsoft.com/office/drawing/2014/main" xmlns="" id="{A110920D-E81E-8440-B395-51F6315E3DD5}"/>
              </a:ext>
            </a:extLst>
          </p:cNvPr>
          <p:cNvGraphicFramePr>
            <a:graphicFrameLocks/>
          </p:cNvGraphicFramePr>
          <p:nvPr/>
        </p:nvGraphicFramePr>
        <p:xfrm>
          <a:off x="5761474" y="789882"/>
          <a:ext cx="5197507" cy="290626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圖表 5">
            <a:extLst>
              <a:ext uri="{FF2B5EF4-FFF2-40B4-BE49-F238E27FC236}">
                <a16:creationId xmlns:a16="http://schemas.microsoft.com/office/drawing/2014/main" xmlns="" id="{4D1D96D2-ADB6-1B4D-BCC0-CFD9CFF5CC9F}"/>
              </a:ext>
            </a:extLst>
          </p:cNvPr>
          <p:cNvGraphicFramePr>
            <a:graphicFrameLocks/>
          </p:cNvGraphicFramePr>
          <p:nvPr/>
        </p:nvGraphicFramePr>
        <p:xfrm>
          <a:off x="246274" y="3769461"/>
          <a:ext cx="5167522" cy="295513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圖表 6">
            <a:extLst>
              <a:ext uri="{FF2B5EF4-FFF2-40B4-BE49-F238E27FC236}">
                <a16:creationId xmlns:a16="http://schemas.microsoft.com/office/drawing/2014/main" xmlns="" id="{F7D45071-3144-094A-BADC-1D08BD2D639F}"/>
              </a:ext>
            </a:extLst>
          </p:cNvPr>
          <p:cNvGraphicFramePr>
            <a:graphicFrameLocks/>
          </p:cNvGraphicFramePr>
          <p:nvPr/>
        </p:nvGraphicFramePr>
        <p:xfrm>
          <a:off x="5910759" y="3629988"/>
          <a:ext cx="4910707" cy="295513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5" name="圖表 4">
            <a:extLst>
              <a:ext uri="{FF2B5EF4-FFF2-40B4-BE49-F238E27FC236}">
                <a16:creationId xmlns:a16="http://schemas.microsoft.com/office/drawing/2014/main" xmlns="" id="{59E6F3B3-EC60-E346-96A2-E2CB96525629}"/>
              </a:ext>
            </a:extLst>
          </p:cNvPr>
          <p:cNvGraphicFramePr>
            <a:graphicFrameLocks/>
          </p:cNvGraphicFramePr>
          <p:nvPr>
            <p:extLst>
              <p:ext uri="{D42A27DB-BD31-4B8C-83A1-F6EECF244321}">
                <p14:modId xmlns:p14="http://schemas.microsoft.com/office/powerpoint/2010/main" val="3111134622"/>
              </p:ext>
            </p:extLst>
          </p:nvPr>
        </p:nvGraphicFramePr>
        <p:xfrm>
          <a:off x="0" y="774643"/>
          <a:ext cx="5327838" cy="2855344"/>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0516127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a:extLst>
              <a:ext uri="{FF2B5EF4-FFF2-40B4-BE49-F238E27FC236}">
                <a16:creationId xmlns:a16="http://schemas.microsoft.com/office/drawing/2014/main" xmlns="" id="{B6EF6544-1DA6-9C45-ACBB-1B6FAFFC9A00}"/>
              </a:ext>
            </a:extLst>
          </p:cNvPr>
          <p:cNvGraphicFramePr>
            <a:graphicFrameLocks noGrp="1"/>
          </p:cNvGraphicFramePr>
          <p:nvPr>
            <p:extLst>
              <p:ext uri="{D42A27DB-BD31-4B8C-83A1-F6EECF244321}">
                <p14:modId xmlns:p14="http://schemas.microsoft.com/office/powerpoint/2010/main" val="334531506"/>
              </p:ext>
            </p:extLst>
          </p:nvPr>
        </p:nvGraphicFramePr>
        <p:xfrm>
          <a:off x="769257" y="1056922"/>
          <a:ext cx="10638974" cy="5557558"/>
        </p:xfrm>
        <a:graphic>
          <a:graphicData uri="http://schemas.openxmlformats.org/drawingml/2006/table">
            <a:tbl>
              <a:tblPr/>
              <a:tblGrid>
                <a:gridCol w="4377179">
                  <a:extLst>
                    <a:ext uri="{9D8B030D-6E8A-4147-A177-3AD203B41FA5}">
                      <a16:colId xmlns:a16="http://schemas.microsoft.com/office/drawing/2014/main" xmlns="" val="157505125"/>
                    </a:ext>
                  </a:extLst>
                </a:gridCol>
                <a:gridCol w="1252359">
                  <a:extLst>
                    <a:ext uri="{9D8B030D-6E8A-4147-A177-3AD203B41FA5}">
                      <a16:colId xmlns:a16="http://schemas.microsoft.com/office/drawing/2014/main" xmlns="" val="3027787077"/>
                    </a:ext>
                  </a:extLst>
                </a:gridCol>
                <a:gridCol w="1252359">
                  <a:extLst>
                    <a:ext uri="{9D8B030D-6E8A-4147-A177-3AD203B41FA5}">
                      <a16:colId xmlns:a16="http://schemas.microsoft.com/office/drawing/2014/main" xmlns="" val="1100178237"/>
                    </a:ext>
                  </a:extLst>
                </a:gridCol>
                <a:gridCol w="1252359">
                  <a:extLst>
                    <a:ext uri="{9D8B030D-6E8A-4147-A177-3AD203B41FA5}">
                      <a16:colId xmlns:a16="http://schemas.microsoft.com/office/drawing/2014/main" xmlns="" val="4088328926"/>
                    </a:ext>
                  </a:extLst>
                </a:gridCol>
                <a:gridCol w="1252359">
                  <a:extLst>
                    <a:ext uri="{9D8B030D-6E8A-4147-A177-3AD203B41FA5}">
                      <a16:colId xmlns:a16="http://schemas.microsoft.com/office/drawing/2014/main" xmlns="" val="810635427"/>
                    </a:ext>
                  </a:extLst>
                </a:gridCol>
                <a:gridCol w="1252359">
                  <a:extLst>
                    <a:ext uri="{9D8B030D-6E8A-4147-A177-3AD203B41FA5}">
                      <a16:colId xmlns:a16="http://schemas.microsoft.com/office/drawing/2014/main" xmlns="" val="2156343920"/>
                    </a:ext>
                  </a:extLst>
                </a:gridCol>
              </a:tblGrid>
              <a:tr h="477238">
                <a:tc>
                  <a:txBody>
                    <a:bodyPr/>
                    <a:lstStyle/>
                    <a:p>
                      <a:pPr algn="l" fontAlgn="ctr"/>
                      <a:r>
                        <a:rPr lang="zh-CN" altLang="en-US" sz="1600" b="1" u="none" strike="noStrike" dirty="0">
                          <a:solidFill>
                            <a:schemeClr val="bg1"/>
                          </a:solidFill>
                          <a:effectLst/>
                          <a:latin typeface="Microsoft JhengHei" panose="020B0604030504040204" pitchFamily="34" charset="-120"/>
                          <a:ea typeface="Microsoft JhengHei" panose="020B0604030504040204" pitchFamily="34" charset="-120"/>
                          <a:cs typeface="Calibri" panose="020F0502020204030204" pitchFamily="34" charset="0"/>
                        </a:rPr>
                        <a:t>新台幣</a:t>
                      </a:r>
                      <a:r>
                        <a:rPr lang="en-US" altLang="zh-CN" sz="1600" b="1" u="none" strike="noStrike" dirty="0">
                          <a:solidFill>
                            <a:schemeClr val="bg1"/>
                          </a:solidFill>
                          <a:effectLst/>
                          <a:latin typeface="Microsoft JhengHei" panose="020B0604030504040204" pitchFamily="34" charset="-120"/>
                          <a:ea typeface="Microsoft JhengHei" panose="020B0604030504040204" pitchFamily="34" charset="-120"/>
                          <a:cs typeface="Calibri" panose="020F0502020204030204" pitchFamily="34" charset="0"/>
                        </a:rPr>
                        <a:t>/</a:t>
                      </a:r>
                      <a:r>
                        <a:rPr lang="zh-TW" altLang="en-US" sz="1600" b="1" u="none" strike="noStrike" dirty="0">
                          <a:solidFill>
                            <a:schemeClr val="bg1"/>
                          </a:solidFill>
                          <a:effectLst/>
                          <a:latin typeface="Microsoft JhengHei" panose="020B0604030504040204" pitchFamily="34" charset="-120"/>
                          <a:ea typeface="Microsoft JhengHei" panose="020B0604030504040204" pitchFamily="34" charset="-120"/>
                          <a:cs typeface="Calibri" panose="020F0502020204030204" pitchFamily="34" charset="0"/>
                        </a:rPr>
                        <a:t>百萬 元</a:t>
                      </a:r>
                      <a:endParaRPr lang="en-US" altLang="zh-TW" sz="1600" b="1" i="0" u="none" strike="noStrike" dirty="0">
                        <a:solidFill>
                          <a:schemeClr val="bg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ctr" fontAlgn="ctr"/>
                      <a:r>
                        <a:rPr lang="en"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4Q23</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ctr" fontAlgn="ctr"/>
                      <a:r>
                        <a:rPr lang="en"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3Q23</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ctr" fontAlgn="ctr"/>
                      <a:r>
                        <a:rPr lang="en"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4Q22</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ctr" fontAlgn="ctr"/>
                      <a:r>
                        <a:rPr lang="en" sz="1600" b="1" i="0" u="none" strike="noStrike" dirty="0" err="1">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QoQ</a:t>
                      </a:r>
                      <a:endParaRPr lang="en"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endParaRP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ctr" fontAlgn="ctr"/>
                      <a:r>
                        <a:rPr lang="en"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YoY</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extLst>
                  <a:ext uri="{0D108BD9-81ED-4DB2-BD59-A6C34878D82A}">
                    <a16:rowId xmlns:a16="http://schemas.microsoft.com/office/drawing/2014/main" xmlns="" val="1712247764"/>
                  </a:ext>
                </a:extLst>
              </a:tr>
              <a:tr h="282240">
                <a:tc>
                  <a:txBody>
                    <a:bodyPr/>
                    <a:lstStyle/>
                    <a:p>
                      <a:pPr algn="l" fontAlgn="ctr"/>
                      <a:r>
                        <a:rPr lang="zh-CN" altLang="en-US" sz="14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rPr>
                        <a:t>營業收入</a:t>
                      </a:r>
                      <a:endParaRPr lang="en-US" sz="14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605</a:t>
                      </a:r>
                    </a:p>
                  </a:txBody>
                  <a:tcPr marL="0" marR="0" marT="0" marB="0" anchor="ctr">
                    <a:lnL w="6350" cap="flat" cmpd="sng" algn="ctr">
                      <a:noFill/>
                      <a:prstDash val="solid"/>
                      <a:round/>
                      <a:headEnd type="none" w="med" len="med"/>
                      <a:tailEnd type="none" w="med" len="med"/>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679</a:t>
                      </a:r>
                    </a:p>
                  </a:txBody>
                  <a:tcPr marL="0" marR="0" marT="0" marB="0" anchor="ctr">
                    <a:lnL>
                      <a:noFill/>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701</a:t>
                      </a:r>
                    </a:p>
                  </a:txBody>
                  <a:tcPr marL="0" marR="0" marT="0" marB="0" anchor="ctr">
                    <a:lnL>
                      <a:noFill/>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-11</a:t>
                      </a:r>
                    </a:p>
                  </a:txBody>
                  <a:tcPr marL="0" marR="0" marT="0" marB="0" anchor="ctr">
                    <a:lnL>
                      <a:noFill/>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-14</a:t>
                      </a:r>
                    </a:p>
                  </a:txBody>
                  <a:tcPr marL="0" marR="0" marT="0" marB="0" anchor="ctr">
                    <a:lnL>
                      <a:noFill/>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xmlns="" val="784733735"/>
                  </a:ext>
                </a:extLst>
              </a:tr>
              <a:tr h="282240">
                <a:tc>
                  <a:txBody>
                    <a:bodyPr/>
                    <a:lstStyle/>
                    <a:p>
                      <a:pPr algn="l" fontAlgn="ctr"/>
                      <a:r>
                        <a:rPr lang="zh-CN" altLang="en-US" sz="14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營業毛利</a:t>
                      </a:r>
                      <a:endParaRPr lang="en-US" sz="14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257</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278</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273</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-8</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-6</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2195283"/>
                  </a:ext>
                </a:extLst>
              </a:tr>
              <a:tr h="282240">
                <a:tc>
                  <a:txBody>
                    <a:bodyPr/>
                    <a:lstStyle/>
                    <a:p>
                      <a:pPr algn="l" fontAlgn="ctr"/>
                      <a:r>
                        <a:rPr lang="en-US" sz="14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    </a:t>
                      </a:r>
                      <a:r>
                        <a:rPr lang="zh-CN"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營業毛利率</a:t>
                      </a:r>
                      <a:endParaRPr lang="en-US" sz="14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42.5%</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40.9%</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39.0%</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endParaRPr lang="zh-TW" altLang="en-US" sz="1600" b="0" i="0" u="none" strike="noStrike" kern="1200">
                        <a:solidFill>
                          <a:srgbClr val="000000"/>
                        </a:solidFill>
                        <a:effectLst/>
                        <a:latin typeface="Calibri" panose="020F0502020204030204" pitchFamily="34" charset="0"/>
                        <a:ea typeface="新細明體" panose="02020500000000000000" pitchFamily="18" charset="-120"/>
                        <a:cs typeface="+mn-cs"/>
                      </a:endParaRP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zh-TW" altLang="en-US" sz="1600" b="0" i="0" u="none" strike="noStrike" kern="1200" dirty="0">
                          <a:solidFill>
                            <a:srgbClr val="000000"/>
                          </a:solidFill>
                          <a:effectLst/>
                          <a:latin typeface="Calibri" panose="020F0502020204030204" pitchFamily="34" charset="0"/>
                          <a:ea typeface="新細明體" panose="02020500000000000000" pitchFamily="18" charset="-120"/>
                          <a:cs typeface="+mn-cs"/>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3492183320"/>
                  </a:ext>
                </a:extLst>
              </a:tr>
              <a:tr h="282240">
                <a:tc>
                  <a:txBody>
                    <a:bodyPr/>
                    <a:lstStyle/>
                    <a:p>
                      <a:pPr algn="l" fontAlgn="ctr"/>
                      <a:r>
                        <a:rPr lang="zh-CN" altLang="en-US" sz="14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營業費用</a:t>
                      </a:r>
                      <a:endParaRPr lang="en-US" sz="14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120</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125</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118</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kern="1200">
                          <a:solidFill>
                            <a:srgbClr val="000000"/>
                          </a:solidFill>
                          <a:effectLst/>
                          <a:latin typeface="Calibri" panose="020F0502020204030204" pitchFamily="34" charset="0"/>
                          <a:ea typeface="新細明體" panose="02020500000000000000" pitchFamily="18" charset="-120"/>
                          <a:cs typeface="+mn-cs"/>
                        </a:rPr>
                        <a:t>-4</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1</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4169906371"/>
                  </a:ext>
                </a:extLst>
              </a:tr>
              <a:tr h="282240">
                <a:tc>
                  <a:txBody>
                    <a:bodyPr/>
                    <a:lstStyle/>
                    <a:p>
                      <a:pPr marL="0" marR="0" indent="0" algn="l" defTabSz="914400" rtl="0" eaLnBrk="1" fontAlgn="ctr" latinLnBrk="0" hangingPunct="1">
                        <a:lnSpc>
                          <a:spcPct val="100000"/>
                        </a:lnSpc>
                        <a:spcBef>
                          <a:spcPts val="0"/>
                        </a:spcBef>
                        <a:spcAft>
                          <a:spcPts val="0"/>
                        </a:spcAft>
                        <a:buClr>
                          <a:srgbClr val="000000"/>
                        </a:buClr>
                        <a:buSzTx/>
                        <a:buFont typeface="Arial"/>
                        <a:buNone/>
                        <a:tabLst/>
                        <a:defRPr/>
                      </a:pPr>
                      <a:r>
                        <a:rPr 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    </a:t>
                      </a:r>
                      <a:r>
                        <a:rPr lang="zh-CN"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營業費用率</a:t>
                      </a:r>
                      <a:endParaRPr lang="en-US" altLang="zh-TW" sz="14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19.8%</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18.4%</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16.9%</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endParaRPr lang="zh-TW" altLang="en-US" sz="1600" b="0" i="0" u="none" strike="noStrike" kern="1200">
                        <a:solidFill>
                          <a:srgbClr val="000000"/>
                        </a:solidFill>
                        <a:effectLst/>
                        <a:latin typeface="Calibri" panose="020F0502020204030204" pitchFamily="34" charset="0"/>
                        <a:ea typeface="新細明體" panose="02020500000000000000" pitchFamily="18" charset="-120"/>
                        <a:cs typeface="+mn-cs"/>
                      </a:endParaRP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zh-TW" altLang="en-US" sz="1600" b="0" i="0" u="none" strike="noStrike" kern="1200" dirty="0">
                          <a:solidFill>
                            <a:srgbClr val="000000"/>
                          </a:solidFill>
                          <a:effectLst/>
                          <a:latin typeface="Calibri" panose="020F0502020204030204" pitchFamily="34" charset="0"/>
                          <a:ea typeface="新細明體" panose="02020500000000000000" pitchFamily="18" charset="-120"/>
                          <a:cs typeface="+mn-cs"/>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3055799478"/>
                  </a:ext>
                </a:extLst>
              </a:tr>
              <a:tr h="282240">
                <a:tc>
                  <a:txBody>
                    <a:bodyPr/>
                    <a:lstStyle/>
                    <a:p>
                      <a:pPr algn="l" fontAlgn="ctr"/>
                      <a:r>
                        <a:rPr lang="zh-CN" altLang="en-US" sz="1400" b="1"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營業</a:t>
                      </a:r>
                      <a:r>
                        <a:rPr lang="zh-TW" altLang="en-US" sz="1400" b="1"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利益</a:t>
                      </a:r>
                      <a:endParaRPr lang="en-US" sz="14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137</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1" i="0" u="none" strike="noStrike" dirty="0">
                          <a:solidFill>
                            <a:srgbClr val="000000"/>
                          </a:solidFill>
                          <a:effectLst/>
                          <a:latin typeface="Calibri" panose="020F0502020204030204" pitchFamily="34" charset="0"/>
                          <a:ea typeface="新細明體" panose="02020500000000000000" pitchFamily="18" charset="-120"/>
                        </a:rPr>
                        <a:t>153</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155</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-10</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-11</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3525070770"/>
                  </a:ext>
                </a:extLst>
              </a:tr>
              <a:tr h="282240">
                <a:tc>
                  <a:txBody>
                    <a:bodyPr/>
                    <a:lstStyle/>
                    <a:p>
                      <a:pPr marL="0" marR="0" indent="0" algn="l" defTabSz="914400" rtl="0" eaLnBrk="1" fontAlgn="ctr" latinLnBrk="0" hangingPunct="1">
                        <a:lnSpc>
                          <a:spcPct val="100000"/>
                        </a:lnSpc>
                        <a:spcBef>
                          <a:spcPts val="0"/>
                        </a:spcBef>
                        <a:spcAft>
                          <a:spcPts val="0"/>
                        </a:spcAft>
                        <a:buClr>
                          <a:srgbClr val="000000"/>
                        </a:buClr>
                        <a:buSzTx/>
                        <a:buFont typeface="Arial"/>
                        <a:buNone/>
                        <a:tabLst/>
                        <a:defRPr/>
                      </a:pPr>
                      <a:r>
                        <a:rPr 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    </a:t>
                      </a:r>
                      <a:r>
                        <a:rPr lang="zh-CN"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營業</a:t>
                      </a:r>
                      <a:r>
                        <a:rPr lang="zh-TW"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利益</a:t>
                      </a:r>
                      <a:r>
                        <a:rPr lang="zh-CN"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率</a:t>
                      </a:r>
                      <a:endParaRPr lang="en-US" altLang="zh-TW" sz="14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新細明體" panose="02020500000000000000" pitchFamily="18" charset="-120"/>
                          <a:cs typeface="+mn-cs"/>
                        </a:rPr>
                        <a:t>22.7%</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22.5%</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22.1%</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endParaRPr lang="zh-TW" altLang="en-US" sz="1600" b="0" i="0" u="none" strike="noStrike" kern="1200">
                        <a:solidFill>
                          <a:srgbClr val="000000"/>
                        </a:solidFill>
                        <a:effectLst/>
                        <a:latin typeface="Calibri" panose="020F0502020204030204" pitchFamily="34" charset="0"/>
                        <a:ea typeface="新細明體" panose="02020500000000000000" pitchFamily="18" charset="-120"/>
                        <a:cs typeface="+mn-cs"/>
                      </a:endParaRP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zh-TW" altLang="en-US" sz="1600" b="0" i="0" u="none" strike="noStrike" kern="1200" dirty="0">
                          <a:solidFill>
                            <a:srgbClr val="000000"/>
                          </a:solidFill>
                          <a:effectLst/>
                          <a:latin typeface="Calibri" panose="020F0502020204030204" pitchFamily="34" charset="0"/>
                          <a:ea typeface="新細明體" panose="02020500000000000000" pitchFamily="18" charset="-120"/>
                          <a:cs typeface="+mn-cs"/>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151146946"/>
                  </a:ext>
                </a:extLst>
              </a:tr>
              <a:tr h="282240">
                <a:tc>
                  <a:txBody>
                    <a:bodyPr/>
                    <a:lstStyle/>
                    <a:p>
                      <a:pPr algn="l" fontAlgn="ctr"/>
                      <a:r>
                        <a:rPr lang="zh-CN"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營業外收支淨額</a:t>
                      </a:r>
                      <a:endParaRPr lang="en-US" sz="14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-27</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42</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-11</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l" fontAlgn="ctr"/>
                      <a:endParaRPr lang="zh-TW" altLang="en-US" sz="1600" b="0" i="0" u="none" strike="noStrike" kern="1200">
                        <a:solidFill>
                          <a:srgbClr val="000000"/>
                        </a:solidFill>
                        <a:effectLst/>
                        <a:latin typeface="Calibri" panose="020F0502020204030204" pitchFamily="34" charset="0"/>
                        <a:ea typeface="新細明體" panose="02020500000000000000" pitchFamily="18" charset="-120"/>
                        <a:cs typeface="+mn-cs"/>
                      </a:endParaRP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l" fontAlgn="ctr"/>
                      <a:r>
                        <a:rPr lang="zh-TW" altLang="en-US" sz="1600" b="0" i="0" u="none" strike="noStrike" kern="1200" dirty="0">
                          <a:solidFill>
                            <a:srgbClr val="000000"/>
                          </a:solidFill>
                          <a:effectLst/>
                          <a:latin typeface="Calibri" panose="020F0502020204030204" pitchFamily="34" charset="0"/>
                          <a:ea typeface="新細明體" panose="02020500000000000000" pitchFamily="18" charset="-120"/>
                          <a:cs typeface="+mn-cs"/>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3978064805"/>
                  </a:ext>
                </a:extLst>
              </a:tr>
              <a:tr h="282240">
                <a:tc>
                  <a:txBody>
                    <a:bodyPr/>
                    <a:lstStyle/>
                    <a:p>
                      <a:pPr algn="l" fontAlgn="ctr"/>
                      <a:r>
                        <a:rPr lang="zh-CN" altLang="en-US" sz="1400" b="1"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稅前淨利</a:t>
                      </a:r>
                      <a:endParaRPr lang="en-US" sz="14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110</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195</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143</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-43</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-23</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1399370977"/>
                  </a:ext>
                </a:extLst>
              </a:tr>
              <a:tr h="282240">
                <a:tc>
                  <a:txBody>
                    <a:bodyPr/>
                    <a:lstStyle/>
                    <a:p>
                      <a:pPr algn="l" fontAlgn="ctr"/>
                      <a:r>
                        <a:rPr lang="zh-CN" altLang="en-US" sz="14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所得稅費用</a:t>
                      </a:r>
                      <a:endParaRPr lang="en-US" sz="14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新細明體" panose="02020500000000000000" pitchFamily="18" charset="-120"/>
                          <a:cs typeface="+mn-cs"/>
                        </a:rPr>
                        <a:t>22</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36</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33</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l" fontAlgn="ctr"/>
                      <a:endParaRPr lang="zh-TW" altLang="en-US" sz="1600" b="0" i="0" u="none" strike="noStrike" kern="1200">
                        <a:solidFill>
                          <a:srgbClr val="000000"/>
                        </a:solidFill>
                        <a:effectLst/>
                        <a:latin typeface="Calibri" panose="020F0502020204030204" pitchFamily="34" charset="0"/>
                        <a:ea typeface="新細明體" panose="02020500000000000000" pitchFamily="18" charset="-120"/>
                        <a:cs typeface="+mn-cs"/>
                      </a:endParaRP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l" fontAlgn="ctr"/>
                      <a:r>
                        <a:rPr lang="zh-TW" altLang="en-US" sz="1600" b="0" i="0" u="none" strike="noStrike" kern="1200" dirty="0">
                          <a:solidFill>
                            <a:srgbClr val="000000"/>
                          </a:solidFill>
                          <a:effectLst/>
                          <a:latin typeface="Calibri" panose="020F0502020204030204" pitchFamily="34" charset="0"/>
                          <a:ea typeface="新細明體" panose="02020500000000000000" pitchFamily="18" charset="-120"/>
                          <a:cs typeface="+mn-cs"/>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764172625"/>
                  </a:ext>
                </a:extLst>
              </a:tr>
              <a:tr h="282240">
                <a:tc>
                  <a:txBody>
                    <a:bodyPr/>
                    <a:lstStyle/>
                    <a:p>
                      <a:pPr algn="l" fontAlgn="ctr"/>
                      <a:r>
                        <a:rPr lang="zh-CN" altLang="en-US" sz="14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rPr>
                        <a:t>非控制權益</a:t>
                      </a:r>
                      <a:endParaRPr lang="en-US" sz="14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0</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0</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0</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endParaRPr lang="zh-TW" altLang="en-US" sz="1600" b="0" i="0" u="none" strike="noStrike" kern="1200">
                        <a:solidFill>
                          <a:srgbClr val="000000"/>
                        </a:solidFill>
                        <a:effectLst/>
                        <a:latin typeface="Calibri" panose="020F0502020204030204" pitchFamily="34" charset="0"/>
                        <a:ea typeface="新細明體" panose="02020500000000000000" pitchFamily="18" charset="-120"/>
                        <a:cs typeface="+mn-cs"/>
                      </a:endParaRP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zh-TW" altLang="en-US" sz="1600" b="0" i="0" u="none" strike="noStrike" kern="1200" dirty="0">
                          <a:solidFill>
                            <a:srgbClr val="000000"/>
                          </a:solidFill>
                          <a:effectLst/>
                          <a:latin typeface="Calibri" panose="020F0502020204030204" pitchFamily="34" charset="0"/>
                          <a:ea typeface="新細明體" panose="02020500000000000000" pitchFamily="18" charset="-120"/>
                          <a:cs typeface="+mn-cs"/>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3101596247"/>
                  </a:ext>
                </a:extLst>
              </a:tr>
              <a:tr h="282240">
                <a:tc>
                  <a:txBody>
                    <a:bodyPr/>
                    <a:lstStyle/>
                    <a:p>
                      <a:pPr marL="0" marR="0" indent="0" algn="l"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1400" b="1"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母公司業主淨利</a:t>
                      </a:r>
                      <a:endParaRPr lang="en-US" altLang="zh-TW" sz="14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88</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158</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110</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-45</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-20</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432532968"/>
                  </a:ext>
                </a:extLst>
              </a:tr>
              <a:tr h="282240">
                <a:tc>
                  <a:txBody>
                    <a:bodyPr/>
                    <a:lstStyle/>
                    <a:p>
                      <a:pPr marL="0" marR="0" indent="0" algn="l" defTabSz="914400" rtl="0" eaLnBrk="1" fontAlgn="ctr" latinLnBrk="0" hangingPunct="1">
                        <a:lnSpc>
                          <a:spcPct val="100000"/>
                        </a:lnSpc>
                        <a:spcBef>
                          <a:spcPts val="0"/>
                        </a:spcBef>
                        <a:spcAft>
                          <a:spcPts val="0"/>
                        </a:spcAft>
                        <a:buClr>
                          <a:srgbClr val="000000"/>
                        </a:buClr>
                        <a:buSzTx/>
                        <a:buFont typeface="Arial"/>
                        <a:buNone/>
                        <a:tabLst/>
                        <a:defRPr/>
                      </a:pPr>
                      <a:r>
                        <a:rPr lang="en-US" sz="14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    </a:t>
                      </a:r>
                      <a:r>
                        <a:rPr lang="zh-CN" altLang="en-US" sz="14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淨利率</a:t>
                      </a:r>
                      <a:endParaRPr lang="en-US" altLang="zh-TW" sz="14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14.5%</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23.3%</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15.7%</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endParaRPr lang="zh-TW" altLang="en-US" sz="1600" b="0" i="0" u="none" strike="noStrike" kern="1200">
                        <a:solidFill>
                          <a:srgbClr val="000000"/>
                        </a:solidFill>
                        <a:effectLst/>
                        <a:latin typeface="Calibri" panose="020F0502020204030204" pitchFamily="34" charset="0"/>
                        <a:ea typeface="新細明體" panose="02020500000000000000" pitchFamily="18" charset="-120"/>
                        <a:cs typeface="+mn-cs"/>
                      </a:endParaRP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zh-TW" altLang="en-US" sz="1600" b="0" i="0" u="none" strike="noStrike" kern="1200" dirty="0">
                          <a:solidFill>
                            <a:srgbClr val="000000"/>
                          </a:solidFill>
                          <a:effectLst/>
                          <a:latin typeface="Calibri" panose="020F0502020204030204" pitchFamily="34" charset="0"/>
                          <a:ea typeface="新細明體" panose="02020500000000000000" pitchFamily="18" charset="-120"/>
                          <a:cs typeface="+mn-cs"/>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261765767"/>
                  </a:ext>
                </a:extLst>
              </a:tr>
              <a:tr h="282240">
                <a:tc>
                  <a:txBody>
                    <a:bodyPr/>
                    <a:lstStyle/>
                    <a:p>
                      <a:pPr algn="l" fontAlgn="ctr"/>
                      <a:r>
                        <a:rPr lang="zh-CN" altLang="en-US" sz="1400" b="1"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每股盈餘（元）</a:t>
                      </a:r>
                      <a:endParaRPr lang="en-US" sz="14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a:solidFill>
                            <a:srgbClr val="000000"/>
                          </a:solidFill>
                          <a:effectLst/>
                          <a:latin typeface="Calibri" panose="020F0502020204030204" pitchFamily="34" charset="0"/>
                          <a:ea typeface="新細明體" panose="02020500000000000000" pitchFamily="18" charset="-120"/>
                          <a:cs typeface="+mn-cs"/>
                        </a:rPr>
                        <a:t>1.15</a:t>
                      </a:r>
                    </a:p>
                  </a:txBody>
                  <a:tcPr marL="0" marR="0" marT="0" marB="0" anchor="ctr">
                    <a:lnL w="6350" cap="flat" cmpd="sng" algn="ctr">
                      <a:no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2.05</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1.52</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-44</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-24</a:t>
                      </a:r>
                    </a:p>
                  </a:txBody>
                  <a:tcPr marL="0" marR="0" marT="0" marB="0" anchor="ctr">
                    <a:lnL>
                      <a:noFill/>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3935880623"/>
                  </a:ext>
                </a:extLst>
              </a:tr>
              <a:tr h="282240">
                <a:tc>
                  <a:txBody>
                    <a:bodyPr/>
                    <a:lstStyle/>
                    <a:p>
                      <a:pPr algn="l" fontAlgn="ctr"/>
                      <a:endParaRPr lang="zh-TW" altLang="en-US" sz="14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ctr" latinLnBrk="0" hangingPunct="1"/>
                      <a:r>
                        <a:rPr lang="zh-TW" altLang="en-US" sz="1600" b="0" i="0" u="none" strike="noStrike" kern="1200" dirty="0">
                          <a:solidFill>
                            <a:srgbClr val="000000"/>
                          </a:solidFill>
                          <a:effectLst/>
                          <a:latin typeface="Calibri" panose="020F0502020204030204" pitchFamily="34" charset="0"/>
                          <a:ea typeface="新細明體" panose="02020500000000000000" pitchFamily="18" charset="-120"/>
                          <a:cs typeface="+mn-cs"/>
                        </a:rPr>
                        <a:t>　</a:t>
                      </a:r>
                    </a:p>
                  </a:txBody>
                  <a:tcPr marL="0" marR="0" marT="0" marB="0" anchor="ctr">
                    <a:lnL w="635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zh-TW" altLang="en-US" sz="16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zh-TW" altLang="en-US" sz="10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zh-TW" altLang="en-US" sz="1600" b="0" i="0" u="none" strike="noStrike">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zh-TW" altLang="en-US" sz="16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999759918"/>
                  </a:ext>
                </a:extLst>
              </a:tr>
              <a:tr h="282240">
                <a:tc>
                  <a:txBody>
                    <a:bodyPr/>
                    <a:lstStyle/>
                    <a:p>
                      <a:pPr algn="l" fontAlgn="ctr"/>
                      <a:r>
                        <a:rPr lang="zh-TW"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股東權益報酬率（年化）</a:t>
                      </a:r>
                      <a:endParaRPr lang="en-US" sz="14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16.3%</a:t>
                      </a:r>
                    </a:p>
                  </a:txBody>
                  <a:tcPr marL="0" marR="0" marT="0" marB="0" anchor="ctr">
                    <a:lnL w="635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29.4%</a:t>
                      </a:r>
                    </a:p>
                  </a:txBody>
                  <a:tcPr marL="0" marR="0"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kern="1200" dirty="0">
                          <a:solidFill>
                            <a:srgbClr val="000000"/>
                          </a:solidFill>
                          <a:effectLst/>
                          <a:latin typeface="Calibri" panose="020F0502020204030204" pitchFamily="34" charset="0"/>
                          <a:ea typeface="+mn-ea"/>
                          <a:cs typeface="+mn-cs"/>
                        </a:rPr>
                        <a:t>20.4%</a:t>
                      </a:r>
                    </a:p>
                  </a:txBody>
                  <a:tcPr marL="0" marR="0"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0" marR="0"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tc>
                  <a:txBody>
                    <a:bodyPr/>
                    <a:lstStyle/>
                    <a:p>
                      <a:pPr algn="l" fontAlgn="ctr"/>
                      <a:r>
                        <a:rPr lang="zh-TW" altLang="en-US" sz="16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902875954"/>
                  </a:ext>
                </a:extLst>
              </a:tr>
              <a:tr h="282240">
                <a:tc>
                  <a:txBody>
                    <a:bodyPr/>
                    <a:lstStyle/>
                    <a:p>
                      <a:pPr algn="l" fontAlgn="ctr"/>
                      <a:r>
                        <a:rPr lang="zh-CN"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折舊費用</a:t>
                      </a:r>
                      <a:endParaRPr lang="en-US" sz="14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8</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9</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kern="1200" dirty="0">
                          <a:solidFill>
                            <a:srgbClr val="000000"/>
                          </a:solidFill>
                          <a:effectLst/>
                          <a:latin typeface="Calibri" panose="020F0502020204030204" pitchFamily="34" charset="0"/>
                          <a:ea typeface="+mn-ea"/>
                          <a:cs typeface="+mn-cs"/>
                        </a:rPr>
                        <a:t>9</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zh-TW" altLang="en-US" sz="16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3486862397"/>
                  </a:ext>
                </a:extLst>
              </a:tr>
              <a:tr h="282240">
                <a:tc>
                  <a:txBody>
                    <a:bodyPr/>
                    <a:lstStyle/>
                    <a:p>
                      <a:pPr algn="l" fontAlgn="ctr"/>
                      <a:r>
                        <a:rPr lang="zh-CN"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資本支出</a:t>
                      </a:r>
                      <a:endParaRPr lang="en-US" sz="14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115</a:t>
                      </a:r>
                    </a:p>
                  </a:txBody>
                  <a:tcPr marL="0" marR="0" marT="0" marB="0" anchor="ctr">
                    <a:lnL w="6350" cap="flat" cmpd="sng" algn="ctr">
                      <a:no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51</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kern="1200" dirty="0">
                          <a:solidFill>
                            <a:srgbClr val="000000"/>
                          </a:solidFill>
                          <a:effectLst/>
                          <a:latin typeface="Calibri" panose="020F0502020204030204" pitchFamily="34" charset="0"/>
                          <a:ea typeface="+mn-ea"/>
                          <a:cs typeface="+mn-cs"/>
                        </a:rPr>
                        <a:t>19</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zh-TW" altLang="en-US" sz="1600" b="0" i="0" u="none" strike="noStrike">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zh-TW" altLang="en-US" sz="16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2307686285"/>
                  </a:ext>
                </a:extLst>
              </a:tr>
            </a:tbl>
          </a:graphicData>
        </a:graphic>
      </p:graphicFrame>
      <p:cxnSp>
        <p:nvCxnSpPr>
          <p:cNvPr id="14" name="直線接點 13">
            <a:extLst>
              <a:ext uri="{FF2B5EF4-FFF2-40B4-BE49-F238E27FC236}">
                <a16:creationId xmlns:a16="http://schemas.microsoft.com/office/drawing/2014/main" xmlns="" id="{E752B886-CC9D-3F49-A51D-E2E3861708AE}"/>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5" name="標題 1">
            <a:extLst>
              <a:ext uri="{FF2B5EF4-FFF2-40B4-BE49-F238E27FC236}">
                <a16:creationId xmlns:a16="http://schemas.microsoft.com/office/drawing/2014/main" xmlns="" id="{AF925B65-714B-7142-9874-2DE47D2C46AF}"/>
              </a:ext>
            </a:extLst>
          </p:cNvPr>
          <p:cNvSpPr txBox="1">
            <a:spLocks/>
          </p:cNvSpPr>
          <p:nvPr/>
        </p:nvSpPr>
        <p:spPr>
          <a:xfrm>
            <a:off x="273645" y="418286"/>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zh-CN" altLang="en-US" sz="3200" b="1" dirty="0">
                <a:latin typeface="Calibri" panose="020F0502020204030204" pitchFamily="34" charset="0"/>
                <a:ea typeface="Microsoft JhengHei" panose="020B0604030504040204" pitchFamily="34" charset="-120"/>
                <a:cs typeface="Calibri" panose="020F0502020204030204" pitchFamily="34" charset="0"/>
              </a:rPr>
              <a:t>損益表</a:t>
            </a:r>
            <a:r>
              <a:rPr kumimoji="1" lang="zh-TW" altLang="en-US" sz="3200" b="1" dirty="0">
                <a:latin typeface="Calibri" panose="020F0502020204030204" pitchFamily="34" charset="0"/>
                <a:ea typeface="Microsoft JhengHei" panose="020B0604030504040204" pitchFamily="34" charset="-120"/>
                <a:cs typeface="Calibri" panose="020F0502020204030204" pitchFamily="34" charset="0"/>
              </a:rPr>
              <a:t> </a:t>
            </a:r>
            <a:r>
              <a:rPr kumimoji="1" lang="en-US" altLang="zh-TW" sz="3200" b="1" dirty="0">
                <a:latin typeface="Calibri" panose="020F0502020204030204" pitchFamily="34" charset="0"/>
                <a:ea typeface="Microsoft JhengHei" panose="020B0604030504040204" pitchFamily="34" charset="-120"/>
                <a:cs typeface="Calibri" panose="020F0502020204030204" pitchFamily="34" charset="0"/>
              </a:rPr>
              <a:t>–</a:t>
            </a:r>
            <a:r>
              <a:rPr kumimoji="1" lang="zh-TW" altLang="en-US" sz="3200" b="1" dirty="0">
                <a:latin typeface="Calibri" panose="020F0502020204030204" pitchFamily="34" charset="0"/>
                <a:ea typeface="Microsoft JhengHei" panose="020B0604030504040204" pitchFamily="34" charset="-120"/>
                <a:cs typeface="Calibri" panose="020F0502020204030204" pitchFamily="34" charset="0"/>
              </a:rPr>
              <a:t> </a:t>
            </a:r>
            <a:r>
              <a:rPr kumimoji="1" lang="en-US" altLang="zh-TW" sz="3200" b="1" dirty="0">
                <a:latin typeface="Calibri" panose="020F0502020204030204" pitchFamily="34" charset="0"/>
                <a:ea typeface="Microsoft JhengHei" panose="020B0604030504040204" pitchFamily="34" charset="-120"/>
                <a:cs typeface="Calibri" panose="020F0502020204030204" pitchFamily="34" charset="0"/>
              </a:rPr>
              <a:t>2023</a:t>
            </a:r>
            <a:r>
              <a:rPr kumimoji="1" lang="zh-CN" altLang="en-US" sz="3200" b="1" dirty="0">
                <a:latin typeface="Calibri" panose="020F0502020204030204" pitchFamily="34" charset="0"/>
                <a:ea typeface="微軟正黑體" panose="020B0604030504040204" pitchFamily="34" charset="-120"/>
                <a:cs typeface="Calibri" panose="020F0502020204030204" pitchFamily="34" charset="0"/>
              </a:rPr>
              <a:t>年第</a:t>
            </a:r>
            <a:r>
              <a:rPr kumimoji="1" lang="zh-TW" altLang="en-US" sz="3200" b="1" dirty="0">
                <a:latin typeface="Calibri" panose="020F0502020204030204" pitchFamily="34" charset="0"/>
                <a:ea typeface="微軟正黑體" panose="020B0604030504040204" pitchFamily="34" charset="-120"/>
                <a:cs typeface="Calibri" panose="020F0502020204030204" pitchFamily="34" charset="0"/>
              </a:rPr>
              <a:t>四</a:t>
            </a:r>
            <a:r>
              <a:rPr kumimoji="1" lang="zh-CN" altLang="en-US" sz="3200" b="1" dirty="0">
                <a:latin typeface="Calibri" panose="020F0502020204030204" pitchFamily="34" charset="0"/>
                <a:ea typeface="微軟正黑體" panose="020B0604030504040204" pitchFamily="34" charset="-120"/>
                <a:cs typeface="Calibri" panose="020F0502020204030204" pitchFamily="34" charset="0"/>
              </a:rPr>
              <a:t>季</a:t>
            </a:r>
            <a:endParaRPr kumimoji="1" lang="zh-TW" altLang="en-US" sz="3200" b="1" dirty="0">
              <a:latin typeface="Calibri" panose="020F0502020204030204" pitchFamily="34" charset="0"/>
              <a:ea typeface="微軟正黑體" panose="020B0604030504040204" pitchFamily="34" charset="-120"/>
              <a:cs typeface="Calibri" panose="020F0502020204030204" pitchFamily="34" charset="0"/>
            </a:endParaRPr>
          </a:p>
        </p:txBody>
      </p:sp>
      <p:sp>
        <p:nvSpPr>
          <p:cNvPr id="2" name="Slide Number Placeholder 3">
            <a:extLst>
              <a:ext uri="{FF2B5EF4-FFF2-40B4-BE49-F238E27FC236}">
                <a16:creationId xmlns:a16="http://schemas.microsoft.com/office/drawing/2014/main" xmlns="" id="{F8BB8F12-F4F5-4F13-B09C-BEB09F03B897}"/>
              </a:ext>
            </a:extLst>
          </p:cNvPr>
          <p:cNvSpPr txBox="1">
            <a:spLocks/>
          </p:cNvSpPr>
          <p:nvPr/>
        </p:nvSpPr>
        <p:spPr bwMode="auto">
          <a:xfrm>
            <a:off x="9348444" y="6484315"/>
            <a:ext cx="2844800" cy="3651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rgbClr val="898989"/>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6</a:t>
            </a:fld>
            <a:endParaRPr lang="en-US" altLang="zh-TW" sz="1000" dirty="0">
              <a:solidFill>
                <a:srgbClr val="898989"/>
              </a:solidFill>
              <a:latin typeface="Helvetica" panose="020B0604020202020204" pitchFamily="34" charset="0"/>
              <a:ea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4280832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a:extLst>
              <a:ext uri="{FF2B5EF4-FFF2-40B4-BE49-F238E27FC236}">
                <a16:creationId xmlns:a16="http://schemas.microsoft.com/office/drawing/2014/main" xmlns="" id="{B6EF6544-1DA6-9C45-ACBB-1B6FAFFC9A00}"/>
              </a:ext>
            </a:extLst>
          </p:cNvPr>
          <p:cNvGraphicFramePr>
            <a:graphicFrameLocks noGrp="1"/>
          </p:cNvGraphicFramePr>
          <p:nvPr>
            <p:extLst>
              <p:ext uri="{D42A27DB-BD31-4B8C-83A1-F6EECF244321}">
                <p14:modId xmlns:p14="http://schemas.microsoft.com/office/powerpoint/2010/main" val="4177209008"/>
              </p:ext>
            </p:extLst>
          </p:nvPr>
        </p:nvGraphicFramePr>
        <p:xfrm>
          <a:off x="1882949" y="1056922"/>
          <a:ext cx="8134256" cy="5562193"/>
        </p:xfrm>
        <a:graphic>
          <a:graphicData uri="http://schemas.openxmlformats.org/drawingml/2006/table">
            <a:tbl>
              <a:tblPr/>
              <a:tblGrid>
                <a:gridCol w="4377179">
                  <a:extLst>
                    <a:ext uri="{9D8B030D-6E8A-4147-A177-3AD203B41FA5}">
                      <a16:colId xmlns:a16="http://schemas.microsoft.com/office/drawing/2014/main" xmlns="" val="157505125"/>
                    </a:ext>
                  </a:extLst>
                </a:gridCol>
                <a:gridCol w="1252359">
                  <a:extLst>
                    <a:ext uri="{9D8B030D-6E8A-4147-A177-3AD203B41FA5}">
                      <a16:colId xmlns:a16="http://schemas.microsoft.com/office/drawing/2014/main" xmlns="" val="3027787077"/>
                    </a:ext>
                  </a:extLst>
                </a:gridCol>
                <a:gridCol w="1252359">
                  <a:extLst>
                    <a:ext uri="{9D8B030D-6E8A-4147-A177-3AD203B41FA5}">
                      <a16:colId xmlns:a16="http://schemas.microsoft.com/office/drawing/2014/main" xmlns="" val="1100178237"/>
                    </a:ext>
                  </a:extLst>
                </a:gridCol>
                <a:gridCol w="1252359">
                  <a:extLst>
                    <a:ext uri="{9D8B030D-6E8A-4147-A177-3AD203B41FA5}">
                      <a16:colId xmlns:a16="http://schemas.microsoft.com/office/drawing/2014/main" xmlns="" val="2156343920"/>
                    </a:ext>
                  </a:extLst>
                </a:gridCol>
              </a:tblGrid>
              <a:tr h="481873">
                <a:tc>
                  <a:txBody>
                    <a:bodyPr/>
                    <a:lstStyle/>
                    <a:p>
                      <a:pPr algn="l" fontAlgn="ctr"/>
                      <a:r>
                        <a:rPr lang="zh-CN" altLang="en-US" sz="1600" b="1" u="none" strike="noStrike" dirty="0">
                          <a:solidFill>
                            <a:schemeClr val="bg1"/>
                          </a:solidFill>
                          <a:effectLst/>
                          <a:latin typeface="Microsoft JhengHei" panose="020B0604030504040204" pitchFamily="34" charset="-120"/>
                          <a:ea typeface="Microsoft JhengHei" panose="020B0604030504040204" pitchFamily="34" charset="-120"/>
                          <a:cs typeface="Calibri" panose="020F0502020204030204" pitchFamily="34" charset="0"/>
                        </a:rPr>
                        <a:t>新台幣</a:t>
                      </a:r>
                      <a:r>
                        <a:rPr lang="en-US" altLang="zh-CN" sz="1600" b="1" u="none" strike="noStrike" dirty="0">
                          <a:solidFill>
                            <a:schemeClr val="bg1"/>
                          </a:solidFill>
                          <a:effectLst/>
                          <a:latin typeface="Microsoft JhengHei" panose="020B0604030504040204" pitchFamily="34" charset="-120"/>
                          <a:ea typeface="Microsoft JhengHei" panose="020B0604030504040204" pitchFamily="34" charset="-120"/>
                          <a:cs typeface="Calibri" panose="020F0502020204030204" pitchFamily="34" charset="0"/>
                        </a:rPr>
                        <a:t>/</a:t>
                      </a:r>
                      <a:r>
                        <a:rPr lang="zh-TW" altLang="en-US" sz="1600" b="1" u="none" strike="noStrike" dirty="0">
                          <a:solidFill>
                            <a:schemeClr val="bg1"/>
                          </a:solidFill>
                          <a:effectLst/>
                          <a:latin typeface="Microsoft JhengHei" panose="020B0604030504040204" pitchFamily="34" charset="-120"/>
                          <a:ea typeface="Microsoft JhengHei" panose="020B0604030504040204" pitchFamily="34" charset="-120"/>
                          <a:cs typeface="Calibri" panose="020F0502020204030204" pitchFamily="34" charset="0"/>
                        </a:rPr>
                        <a:t>百萬 元</a:t>
                      </a:r>
                      <a:endParaRPr lang="en-US" altLang="zh-TW" sz="1600" b="1" i="0" u="none" strike="noStrike" dirty="0">
                        <a:solidFill>
                          <a:schemeClr val="bg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ctr" fontAlgn="ctr"/>
                      <a:r>
                        <a:rPr lang="en"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2023</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ctr" fontAlgn="ctr"/>
                      <a:r>
                        <a:rPr lang="en"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2022</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ctr" fontAlgn="ctr"/>
                      <a:r>
                        <a:rPr lang="en"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YoY (%)</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extLst>
                  <a:ext uri="{0D108BD9-81ED-4DB2-BD59-A6C34878D82A}">
                    <a16:rowId xmlns:a16="http://schemas.microsoft.com/office/drawing/2014/main" xmlns="" val="1712247764"/>
                  </a:ext>
                </a:extLst>
              </a:tr>
              <a:tr h="282240">
                <a:tc>
                  <a:txBody>
                    <a:bodyPr/>
                    <a:lstStyle/>
                    <a:p>
                      <a:pPr algn="l" fontAlgn="ctr"/>
                      <a:r>
                        <a:rPr lang="zh-CN" altLang="en-US" sz="14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rPr>
                        <a:t>營業收入</a:t>
                      </a:r>
                      <a:endParaRPr lang="en-US" sz="14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en-US" altLang="zh-TW" sz="1600" b="1" i="0" u="none" strike="noStrike" dirty="0">
                          <a:solidFill>
                            <a:srgbClr val="000000"/>
                          </a:solidFill>
                          <a:effectLst/>
                          <a:latin typeface="Calibri" panose="020F0502020204030204" pitchFamily="34" charset="0"/>
                          <a:ea typeface="新細明體" panose="02020500000000000000" pitchFamily="18" charset="-120"/>
                        </a:rPr>
                        <a:t>2,599</a:t>
                      </a:r>
                    </a:p>
                  </a:txBody>
                  <a:tcPr marL="0" marR="0" marT="0" marB="0" anchor="ctr">
                    <a:lnL w="6350" cap="flat" cmpd="sng" algn="ctr">
                      <a:noFill/>
                      <a:prstDash val="solid"/>
                      <a:round/>
                      <a:headEnd type="none" w="med" len="med"/>
                      <a:tailEnd type="none" w="med" len="med"/>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2,659</a:t>
                      </a:r>
                    </a:p>
                  </a:txBody>
                  <a:tcPr marL="0" marR="0" marT="0" marB="0" anchor="ctr">
                    <a:lnL>
                      <a:noFill/>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en-US" altLang="zh-TW" sz="1600" b="1" i="0" u="none" strike="noStrike" dirty="0">
                          <a:solidFill>
                            <a:srgbClr val="000000"/>
                          </a:solidFill>
                          <a:effectLst/>
                          <a:latin typeface="Calibri" panose="020F0502020204030204" pitchFamily="34" charset="0"/>
                          <a:ea typeface="新細明體" panose="02020500000000000000" pitchFamily="18" charset="-120"/>
                        </a:rPr>
                        <a:t>(2)</a:t>
                      </a:r>
                    </a:p>
                  </a:txBody>
                  <a:tcPr marL="0" marR="0" marT="0" marB="0" anchor="ctr">
                    <a:lnL>
                      <a:noFill/>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xmlns="" val="784733735"/>
                  </a:ext>
                </a:extLst>
              </a:tr>
              <a:tr h="282240">
                <a:tc>
                  <a:txBody>
                    <a:bodyPr/>
                    <a:lstStyle/>
                    <a:p>
                      <a:pPr algn="l" fontAlgn="ctr"/>
                      <a:r>
                        <a:rPr lang="zh-CN" altLang="en-US" sz="14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營業毛利</a:t>
                      </a:r>
                      <a:endParaRPr lang="en-US" sz="14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1,039</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942</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10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2195283"/>
                  </a:ext>
                </a:extLst>
              </a:tr>
              <a:tr h="282240">
                <a:tc>
                  <a:txBody>
                    <a:bodyPr/>
                    <a:lstStyle/>
                    <a:p>
                      <a:pPr algn="l" fontAlgn="ctr"/>
                      <a:r>
                        <a:rPr lang="en-US" sz="14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    </a:t>
                      </a:r>
                      <a:r>
                        <a:rPr lang="zh-CN"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營業毛利率</a:t>
                      </a:r>
                      <a:endParaRPr lang="en-US" sz="14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40.0%</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35.4%</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zh-TW" altLang="en-US" sz="1600" b="0" i="0" u="none" strike="noStrike">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3492183320"/>
                  </a:ext>
                </a:extLst>
              </a:tr>
              <a:tr h="282240">
                <a:tc>
                  <a:txBody>
                    <a:bodyPr/>
                    <a:lstStyle/>
                    <a:p>
                      <a:pPr algn="l" fontAlgn="ctr"/>
                      <a:r>
                        <a:rPr lang="zh-CN" altLang="en-US" sz="14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營業費用</a:t>
                      </a:r>
                      <a:endParaRPr lang="en-US" sz="14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461</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446</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3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4169906371"/>
                  </a:ext>
                </a:extLst>
              </a:tr>
              <a:tr h="282240">
                <a:tc>
                  <a:txBody>
                    <a:bodyPr/>
                    <a:lstStyle/>
                    <a:p>
                      <a:pPr marL="0" marR="0" indent="0" algn="l" defTabSz="914400" rtl="0" eaLnBrk="1" fontAlgn="ctr" latinLnBrk="0" hangingPunct="1">
                        <a:lnSpc>
                          <a:spcPct val="100000"/>
                        </a:lnSpc>
                        <a:spcBef>
                          <a:spcPts val="0"/>
                        </a:spcBef>
                        <a:spcAft>
                          <a:spcPts val="0"/>
                        </a:spcAft>
                        <a:buClr>
                          <a:srgbClr val="000000"/>
                        </a:buClr>
                        <a:buSzTx/>
                        <a:buFont typeface="Arial"/>
                        <a:buNone/>
                        <a:tabLst/>
                        <a:defRPr/>
                      </a:pPr>
                      <a:r>
                        <a:rPr 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    </a:t>
                      </a:r>
                      <a:r>
                        <a:rPr lang="zh-CN"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營業費用率</a:t>
                      </a:r>
                      <a:endParaRPr lang="en-US" altLang="zh-TW" sz="14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17.7%</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16.8%</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zh-TW" altLang="en-US" sz="1600" b="0" i="0" u="none" strike="noStrike">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3055799478"/>
                  </a:ext>
                </a:extLst>
              </a:tr>
              <a:tr h="282240">
                <a:tc>
                  <a:txBody>
                    <a:bodyPr/>
                    <a:lstStyle/>
                    <a:p>
                      <a:pPr algn="l" fontAlgn="ctr"/>
                      <a:r>
                        <a:rPr lang="zh-CN" altLang="en-US" sz="1400" b="1"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營業</a:t>
                      </a:r>
                      <a:r>
                        <a:rPr lang="zh-TW" altLang="en-US" sz="1400" b="1"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利益</a:t>
                      </a:r>
                      <a:endParaRPr lang="en-US" sz="14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1" i="0" u="none" strike="noStrike" dirty="0">
                          <a:solidFill>
                            <a:srgbClr val="000000"/>
                          </a:solidFill>
                          <a:effectLst/>
                          <a:latin typeface="Calibri" panose="020F0502020204030204" pitchFamily="34" charset="0"/>
                          <a:ea typeface="新細明體" panose="02020500000000000000" pitchFamily="18" charset="-120"/>
                        </a:rPr>
                        <a:t>578</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496</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1" i="0" u="none" strike="noStrike" dirty="0">
                          <a:solidFill>
                            <a:srgbClr val="000000"/>
                          </a:solidFill>
                          <a:effectLst/>
                          <a:latin typeface="Calibri" panose="020F0502020204030204" pitchFamily="34" charset="0"/>
                          <a:ea typeface="新細明體" panose="02020500000000000000" pitchFamily="18" charset="-120"/>
                        </a:rPr>
                        <a:t>17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3525070770"/>
                  </a:ext>
                </a:extLst>
              </a:tr>
              <a:tr h="282240">
                <a:tc>
                  <a:txBody>
                    <a:bodyPr/>
                    <a:lstStyle/>
                    <a:p>
                      <a:pPr marL="0" marR="0" indent="0" algn="l" defTabSz="914400" rtl="0" eaLnBrk="1" fontAlgn="ctr" latinLnBrk="0" hangingPunct="1">
                        <a:lnSpc>
                          <a:spcPct val="100000"/>
                        </a:lnSpc>
                        <a:spcBef>
                          <a:spcPts val="0"/>
                        </a:spcBef>
                        <a:spcAft>
                          <a:spcPts val="0"/>
                        </a:spcAft>
                        <a:buClr>
                          <a:srgbClr val="000000"/>
                        </a:buClr>
                        <a:buSzTx/>
                        <a:buFont typeface="Arial"/>
                        <a:buNone/>
                        <a:tabLst/>
                        <a:defRPr/>
                      </a:pPr>
                      <a:r>
                        <a:rPr 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    </a:t>
                      </a:r>
                      <a:r>
                        <a:rPr lang="zh-CN"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營業</a:t>
                      </a:r>
                      <a:r>
                        <a:rPr lang="zh-TW"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利益</a:t>
                      </a:r>
                      <a:r>
                        <a:rPr lang="zh-CN"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率</a:t>
                      </a:r>
                      <a:endParaRPr lang="en-US" altLang="zh-TW" sz="14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22.2%</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18.6%</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zh-TW" altLang="en-US" sz="1600" b="0" i="0" u="none" strike="noStrike">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151146946"/>
                  </a:ext>
                </a:extLst>
              </a:tr>
              <a:tr h="282240">
                <a:tc>
                  <a:txBody>
                    <a:bodyPr/>
                    <a:lstStyle/>
                    <a:p>
                      <a:pPr algn="l" fontAlgn="ctr"/>
                      <a:r>
                        <a:rPr lang="zh-CN"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營業外收支淨額</a:t>
                      </a:r>
                      <a:endParaRPr lang="en-US" sz="14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41</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68</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l" fontAlgn="ctr"/>
                      <a:r>
                        <a:rPr lang="zh-TW" altLang="en-US" sz="1600" b="0" i="0" u="none" strike="noStrike">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3978064805"/>
                  </a:ext>
                </a:extLst>
              </a:tr>
              <a:tr h="282240">
                <a:tc>
                  <a:txBody>
                    <a:bodyPr/>
                    <a:lstStyle/>
                    <a:p>
                      <a:pPr algn="l" fontAlgn="ctr"/>
                      <a:r>
                        <a:rPr lang="zh-CN" altLang="en-US" sz="1400" b="1"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稅前淨利</a:t>
                      </a:r>
                      <a:endParaRPr lang="en-US" sz="14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600" b="1" i="0" u="none" strike="noStrike" dirty="0">
                          <a:solidFill>
                            <a:srgbClr val="000000"/>
                          </a:solidFill>
                          <a:effectLst/>
                          <a:latin typeface="Calibri" panose="020F0502020204030204" pitchFamily="34" charset="0"/>
                          <a:ea typeface="新細明體" panose="02020500000000000000" pitchFamily="18" charset="-120"/>
                        </a:rPr>
                        <a:t>619</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564</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10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1399370977"/>
                  </a:ext>
                </a:extLst>
              </a:tr>
              <a:tr h="282240">
                <a:tc>
                  <a:txBody>
                    <a:bodyPr/>
                    <a:lstStyle/>
                    <a:p>
                      <a:pPr algn="l" fontAlgn="ctr"/>
                      <a:r>
                        <a:rPr lang="zh-CN" altLang="en-US" sz="14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所得稅費用</a:t>
                      </a:r>
                      <a:endParaRPr lang="en-US" sz="14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113</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111</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l" fontAlgn="ctr"/>
                      <a:r>
                        <a:rPr lang="zh-TW" altLang="en-US" sz="1600" b="0" i="0" u="none" strike="noStrike">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764172625"/>
                  </a:ext>
                </a:extLst>
              </a:tr>
              <a:tr h="282240">
                <a:tc>
                  <a:txBody>
                    <a:bodyPr/>
                    <a:lstStyle/>
                    <a:p>
                      <a:pPr algn="l" fontAlgn="ctr"/>
                      <a:r>
                        <a:rPr lang="zh-CN" altLang="en-US" sz="14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rPr>
                        <a:t>非控制權益</a:t>
                      </a:r>
                      <a:endParaRPr lang="en-US" sz="14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0</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0</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zh-TW" altLang="en-US" sz="1600" b="0" i="0" u="none" strike="noStrike">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3101596247"/>
                  </a:ext>
                </a:extLst>
              </a:tr>
              <a:tr h="282240">
                <a:tc>
                  <a:txBody>
                    <a:bodyPr/>
                    <a:lstStyle/>
                    <a:p>
                      <a:pPr marL="0" marR="0" indent="0" algn="l"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1400" b="1"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母公司業主淨利</a:t>
                      </a:r>
                      <a:endParaRPr lang="en-US" altLang="zh-TW" sz="14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1" i="0" u="none" strike="noStrike" dirty="0">
                          <a:solidFill>
                            <a:srgbClr val="000000"/>
                          </a:solidFill>
                          <a:effectLst/>
                          <a:latin typeface="Calibri" panose="020F0502020204030204" pitchFamily="34" charset="0"/>
                          <a:ea typeface="新細明體" panose="02020500000000000000" pitchFamily="18" charset="-120"/>
                        </a:rPr>
                        <a:t>506</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452</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1" i="0" u="none" strike="noStrike" dirty="0">
                          <a:solidFill>
                            <a:srgbClr val="000000"/>
                          </a:solidFill>
                          <a:effectLst/>
                          <a:latin typeface="Calibri" panose="020F0502020204030204" pitchFamily="34" charset="0"/>
                          <a:ea typeface="新細明體" panose="02020500000000000000" pitchFamily="18" charset="-120"/>
                        </a:rPr>
                        <a:t>12</a:t>
                      </a: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432532968"/>
                  </a:ext>
                </a:extLst>
              </a:tr>
              <a:tr h="282240">
                <a:tc>
                  <a:txBody>
                    <a:bodyPr/>
                    <a:lstStyle/>
                    <a:p>
                      <a:pPr marL="0" marR="0" indent="0" algn="l" defTabSz="914400" rtl="0" eaLnBrk="1" fontAlgn="ctr" latinLnBrk="0" hangingPunct="1">
                        <a:lnSpc>
                          <a:spcPct val="100000"/>
                        </a:lnSpc>
                        <a:spcBef>
                          <a:spcPts val="0"/>
                        </a:spcBef>
                        <a:spcAft>
                          <a:spcPts val="0"/>
                        </a:spcAft>
                        <a:buClr>
                          <a:srgbClr val="000000"/>
                        </a:buClr>
                        <a:buSzTx/>
                        <a:buFont typeface="Arial"/>
                        <a:buNone/>
                        <a:tabLst/>
                        <a:defRPr/>
                      </a:pPr>
                      <a:r>
                        <a:rPr lang="en-US" sz="14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    </a:t>
                      </a:r>
                      <a:r>
                        <a:rPr lang="zh-CN" altLang="en-US" sz="14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淨利率</a:t>
                      </a:r>
                      <a:endParaRPr lang="en-US" altLang="zh-TW" sz="14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19.5%</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17.0%</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zh-TW" altLang="en-US" sz="1600" b="0" i="0" u="none" strike="noStrike">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261765767"/>
                  </a:ext>
                </a:extLst>
              </a:tr>
              <a:tr h="282240">
                <a:tc>
                  <a:txBody>
                    <a:bodyPr/>
                    <a:lstStyle/>
                    <a:p>
                      <a:pPr algn="l" fontAlgn="ctr"/>
                      <a:r>
                        <a:rPr lang="zh-CN" altLang="en-US" sz="1400" b="1"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每股盈餘（元）</a:t>
                      </a:r>
                      <a:endParaRPr lang="en-US" sz="14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1" i="0" u="none" strike="noStrike" dirty="0">
                          <a:solidFill>
                            <a:srgbClr val="000000"/>
                          </a:solidFill>
                          <a:effectLst/>
                          <a:latin typeface="Calibri" panose="020F0502020204030204" pitchFamily="34" charset="0"/>
                          <a:ea typeface="新細明體" panose="02020500000000000000" pitchFamily="18" charset="-120"/>
                        </a:rPr>
                        <a:t>6.62</a:t>
                      </a:r>
                    </a:p>
                  </a:txBody>
                  <a:tcPr marL="0" marR="0" marT="0" marB="0" anchor="ctr">
                    <a:lnL w="6350" cap="flat" cmpd="sng" algn="ctr">
                      <a:no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6.23</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1" i="0" u="none" strike="noStrike" dirty="0">
                          <a:solidFill>
                            <a:srgbClr val="000000"/>
                          </a:solidFill>
                          <a:effectLst/>
                          <a:latin typeface="Calibri" panose="020F0502020204030204" pitchFamily="34" charset="0"/>
                          <a:ea typeface="新細明體" panose="02020500000000000000" pitchFamily="18" charset="-120"/>
                        </a:rPr>
                        <a:t>6</a:t>
                      </a: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3935880623"/>
                  </a:ext>
                </a:extLst>
              </a:tr>
              <a:tr h="282240">
                <a:tc>
                  <a:txBody>
                    <a:bodyPr/>
                    <a:lstStyle/>
                    <a:p>
                      <a:pPr algn="l" fontAlgn="ctr"/>
                      <a:endParaRPr lang="zh-TW" altLang="en-US" sz="14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zh-TW" altLang="en-US" sz="1600" b="0" i="0" u="none" strike="noStrike">
                          <a:solidFill>
                            <a:srgbClr val="000000"/>
                          </a:solidFill>
                          <a:effectLst/>
                          <a:latin typeface="Calibri" panose="020F0502020204030204" pitchFamily="34" charset="0"/>
                          <a:ea typeface="新細明體" panose="02020500000000000000" pitchFamily="18" charset="-120"/>
                        </a:rPr>
                        <a:t>　</a:t>
                      </a:r>
                    </a:p>
                  </a:txBody>
                  <a:tcPr marL="0" marR="0" marT="0" marB="0" anchor="ctr">
                    <a:lnL w="635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zh-TW" altLang="en-US" sz="10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zh-TW" altLang="en-US" sz="14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999759918"/>
                  </a:ext>
                </a:extLst>
              </a:tr>
              <a:tr h="282240">
                <a:tc>
                  <a:txBody>
                    <a:bodyPr/>
                    <a:lstStyle/>
                    <a:p>
                      <a:pPr algn="l" fontAlgn="ctr"/>
                      <a:r>
                        <a:rPr lang="zh-TW"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股東權益報酬率（年化）</a:t>
                      </a:r>
                      <a:endParaRPr lang="en-US" sz="14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25.6%</a:t>
                      </a:r>
                    </a:p>
                  </a:txBody>
                  <a:tcPr marL="0" marR="0" marT="0" marB="0" anchor="ctr">
                    <a:lnL w="635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25.4%</a:t>
                      </a:r>
                    </a:p>
                  </a:txBody>
                  <a:tcPr marL="0" marR="0"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tc>
                  <a:txBody>
                    <a:bodyPr/>
                    <a:lstStyle/>
                    <a:p>
                      <a:pPr algn="l" fontAlgn="ctr"/>
                      <a:r>
                        <a:rPr lang="zh-TW" altLang="en-US" sz="16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902875954"/>
                  </a:ext>
                </a:extLst>
              </a:tr>
              <a:tr h="282240">
                <a:tc>
                  <a:txBody>
                    <a:bodyPr/>
                    <a:lstStyle/>
                    <a:p>
                      <a:pPr algn="l" fontAlgn="ctr"/>
                      <a:r>
                        <a:rPr lang="zh-CN"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折舊費用</a:t>
                      </a:r>
                      <a:endParaRPr lang="en-US" sz="14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35</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38</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zh-TW" altLang="en-US" sz="16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3486862397"/>
                  </a:ext>
                </a:extLst>
              </a:tr>
              <a:tr h="282240">
                <a:tc>
                  <a:txBody>
                    <a:bodyPr/>
                    <a:lstStyle/>
                    <a:p>
                      <a:pPr algn="l" fontAlgn="ctr"/>
                      <a:r>
                        <a:rPr lang="zh-CN"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資本支出</a:t>
                      </a:r>
                      <a:endParaRPr lang="en-US" sz="14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255</a:t>
                      </a:r>
                    </a:p>
                  </a:txBody>
                  <a:tcPr marL="0" marR="0" marT="0" marB="0" anchor="ctr">
                    <a:lnL w="6350" cap="flat" cmpd="sng" algn="ctr">
                      <a:no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163</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zh-TW" altLang="en-US" sz="16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2307686285"/>
                  </a:ext>
                </a:extLst>
              </a:tr>
            </a:tbl>
          </a:graphicData>
        </a:graphic>
      </p:graphicFrame>
      <p:cxnSp>
        <p:nvCxnSpPr>
          <p:cNvPr id="14" name="直線接點 13">
            <a:extLst>
              <a:ext uri="{FF2B5EF4-FFF2-40B4-BE49-F238E27FC236}">
                <a16:creationId xmlns:a16="http://schemas.microsoft.com/office/drawing/2014/main" xmlns="" id="{E752B886-CC9D-3F49-A51D-E2E3861708AE}"/>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5" name="標題 1">
            <a:extLst>
              <a:ext uri="{FF2B5EF4-FFF2-40B4-BE49-F238E27FC236}">
                <a16:creationId xmlns:a16="http://schemas.microsoft.com/office/drawing/2014/main" xmlns="" id="{AF925B65-714B-7142-9874-2DE47D2C46AF}"/>
              </a:ext>
            </a:extLst>
          </p:cNvPr>
          <p:cNvSpPr txBox="1">
            <a:spLocks/>
          </p:cNvSpPr>
          <p:nvPr/>
        </p:nvSpPr>
        <p:spPr>
          <a:xfrm>
            <a:off x="273645" y="418286"/>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zh-CN" altLang="en-US" sz="3200" b="1" dirty="0">
                <a:latin typeface="Calibri" panose="020F0502020204030204" pitchFamily="34" charset="0"/>
                <a:ea typeface="Microsoft JhengHei" panose="020B0604030504040204" pitchFamily="34" charset="-120"/>
                <a:cs typeface="Calibri" panose="020F0502020204030204" pitchFamily="34" charset="0"/>
              </a:rPr>
              <a:t>損益表</a:t>
            </a:r>
            <a:r>
              <a:rPr kumimoji="1" lang="zh-TW" altLang="en-US" sz="3200" b="1" dirty="0">
                <a:latin typeface="Calibri" panose="020F0502020204030204" pitchFamily="34" charset="0"/>
                <a:ea typeface="Microsoft JhengHei" panose="020B0604030504040204" pitchFamily="34" charset="-120"/>
                <a:cs typeface="Calibri" panose="020F0502020204030204" pitchFamily="34" charset="0"/>
              </a:rPr>
              <a:t> </a:t>
            </a:r>
            <a:r>
              <a:rPr kumimoji="1" lang="en-US" altLang="zh-TW" sz="3200" b="1" dirty="0">
                <a:latin typeface="Calibri" panose="020F0502020204030204" pitchFamily="34" charset="0"/>
                <a:ea typeface="Microsoft JhengHei" panose="020B0604030504040204" pitchFamily="34" charset="-120"/>
                <a:cs typeface="Calibri" panose="020F0502020204030204" pitchFamily="34" charset="0"/>
              </a:rPr>
              <a:t>–</a:t>
            </a:r>
            <a:r>
              <a:rPr kumimoji="1" lang="zh-TW" altLang="en-US" sz="3200" b="1" dirty="0">
                <a:latin typeface="Calibri" panose="020F0502020204030204" pitchFamily="34" charset="0"/>
                <a:ea typeface="Microsoft JhengHei" panose="020B0604030504040204" pitchFamily="34" charset="-120"/>
                <a:cs typeface="Calibri" panose="020F0502020204030204" pitchFamily="34" charset="0"/>
              </a:rPr>
              <a:t> </a:t>
            </a:r>
            <a:r>
              <a:rPr kumimoji="1" lang="en-US" altLang="zh-TW" sz="3200" b="1" dirty="0">
                <a:latin typeface="Calibri" panose="020F0502020204030204" pitchFamily="34" charset="0"/>
                <a:ea typeface="Microsoft JhengHei" panose="020B0604030504040204" pitchFamily="34" charset="-120"/>
                <a:cs typeface="Calibri" panose="020F0502020204030204" pitchFamily="34" charset="0"/>
              </a:rPr>
              <a:t>2023</a:t>
            </a:r>
            <a:r>
              <a:rPr kumimoji="1" lang="zh-CN" altLang="en-US" sz="3200" b="1" dirty="0">
                <a:latin typeface="Calibri" panose="020F0502020204030204" pitchFamily="34" charset="0"/>
                <a:ea typeface="微軟正黑體" panose="020B0604030504040204" pitchFamily="34" charset="-120"/>
                <a:cs typeface="Calibri" panose="020F0502020204030204" pitchFamily="34" charset="0"/>
              </a:rPr>
              <a:t>年</a:t>
            </a:r>
            <a:endParaRPr kumimoji="1" lang="zh-TW" altLang="en-US" sz="3200" b="1" dirty="0">
              <a:latin typeface="Calibri" panose="020F0502020204030204" pitchFamily="34" charset="0"/>
              <a:ea typeface="微軟正黑體" panose="020B0604030504040204" pitchFamily="34" charset="-120"/>
              <a:cs typeface="Calibri" panose="020F0502020204030204" pitchFamily="34" charset="0"/>
            </a:endParaRPr>
          </a:p>
        </p:txBody>
      </p:sp>
      <p:sp>
        <p:nvSpPr>
          <p:cNvPr id="2" name="Slide Number Placeholder 3">
            <a:extLst>
              <a:ext uri="{FF2B5EF4-FFF2-40B4-BE49-F238E27FC236}">
                <a16:creationId xmlns:a16="http://schemas.microsoft.com/office/drawing/2014/main" xmlns="" id="{F8BB8F12-F4F5-4F13-B09C-BEB09F03B897}"/>
              </a:ext>
            </a:extLst>
          </p:cNvPr>
          <p:cNvSpPr txBox="1">
            <a:spLocks/>
          </p:cNvSpPr>
          <p:nvPr/>
        </p:nvSpPr>
        <p:spPr bwMode="auto">
          <a:xfrm>
            <a:off x="9348444" y="6484315"/>
            <a:ext cx="2844800" cy="3651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rgbClr val="898989"/>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7</a:t>
            </a:fld>
            <a:endParaRPr lang="en-US" altLang="zh-TW" sz="1000" dirty="0">
              <a:solidFill>
                <a:srgbClr val="898989"/>
              </a:solidFill>
              <a:latin typeface="Helvetica" panose="020B0604020202020204" pitchFamily="34" charset="0"/>
              <a:ea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1933159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a:extLst>
              <a:ext uri="{FF2B5EF4-FFF2-40B4-BE49-F238E27FC236}">
                <a16:creationId xmlns:a16="http://schemas.microsoft.com/office/drawing/2014/main" xmlns="" id="{9A2B76EC-CDF5-4A4E-B5CD-1A238EAD5FEA}"/>
              </a:ext>
            </a:extLst>
          </p:cNvPr>
          <p:cNvGraphicFramePr>
            <a:graphicFrameLocks noGrp="1"/>
          </p:cNvGraphicFramePr>
          <p:nvPr>
            <p:extLst>
              <p:ext uri="{D42A27DB-BD31-4B8C-83A1-F6EECF244321}">
                <p14:modId xmlns:p14="http://schemas.microsoft.com/office/powerpoint/2010/main" val="451138156"/>
              </p:ext>
            </p:extLst>
          </p:nvPr>
        </p:nvGraphicFramePr>
        <p:xfrm>
          <a:off x="506627" y="940954"/>
          <a:ext cx="11131455" cy="5844986"/>
        </p:xfrm>
        <a:graphic>
          <a:graphicData uri="http://schemas.openxmlformats.org/drawingml/2006/table">
            <a:tbl>
              <a:tblPr/>
              <a:tblGrid>
                <a:gridCol w="4471275">
                  <a:extLst>
                    <a:ext uri="{9D8B030D-6E8A-4147-A177-3AD203B41FA5}">
                      <a16:colId xmlns:a16="http://schemas.microsoft.com/office/drawing/2014/main" xmlns="" val="3764951136"/>
                    </a:ext>
                  </a:extLst>
                </a:gridCol>
                <a:gridCol w="1110030">
                  <a:extLst>
                    <a:ext uri="{9D8B030D-6E8A-4147-A177-3AD203B41FA5}">
                      <a16:colId xmlns:a16="http://schemas.microsoft.com/office/drawing/2014/main" xmlns="" val="3436009328"/>
                    </a:ext>
                  </a:extLst>
                </a:gridCol>
                <a:gridCol w="1110030">
                  <a:extLst>
                    <a:ext uri="{9D8B030D-6E8A-4147-A177-3AD203B41FA5}">
                      <a16:colId xmlns:a16="http://schemas.microsoft.com/office/drawing/2014/main" xmlns="" val="922697443"/>
                    </a:ext>
                  </a:extLst>
                </a:gridCol>
                <a:gridCol w="1110030">
                  <a:extLst>
                    <a:ext uri="{9D8B030D-6E8A-4147-A177-3AD203B41FA5}">
                      <a16:colId xmlns:a16="http://schemas.microsoft.com/office/drawing/2014/main" xmlns="" val="3486531840"/>
                    </a:ext>
                  </a:extLst>
                </a:gridCol>
                <a:gridCol w="1110030">
                  <a:extLst>
                    <a:ext uri="{9D8B030D-6E8A-4147-A177-3AD203B41FA5}">
                      <a16:colId xmlns:a16="http://schemas.microsoft.com/office/drawing/2014/main" xmlns="" val="1095691266"/>
                    </a:ext>
                  </a:extLst>
                </a:gridCol>
                <a:gridCol w="1110030">
                  <a:extLst>
                    <a:ext uri="{9D8B030D-6E8A-4147-A177-3AD203B41FA5}">
                      <a16:colId xmlns:a16="http://schemas.microsoft.com/office/drawing/2014/main" xmlns="" val="3244565161"/>
                    </a:ext>
                  </a:extLst>
                </a:gridCol>
                <a:gridCol w="1110030">
                  <a:extLst>
                    <a:ext uri="{9D8B030D-6E8A-4147-A177-3AD203B41FA5}">
                      <a16:colId xmlns:a16="http://schemas.microsoft.com/office/drawing/2014/main" xmlns="" val="2584314268"/>
                    </a:ext>
                  </a:extLst>
                </a:gridCol>
              </a:tblGrid>
              <a:tr h="301288">
                <a:tc rowSpan="2">
                  <a:txBody>
                    <a:bodyPr/>
                    <a:lstStyle/>
                    <a:p>
                      <a:pPr algn="l" fontAlgn="ctr"/>
                      <a:r>
                        <a:rPr lang="zh-CN" altLang="en-US" sz="1600" b="1" u="none" strike="noStrike" dirty="0">
                          <a:solidFill>
                            <a:schemeClr val="bg1"/>
                          </a:solidFill>
                          <a:effectLst/>
                          <a:latin typeface="Microsoft JhengHei" panose="020B0604030504040204" pitchFamily="34" charset="-120"/>
                          <a:ea typeface="Microsoft JhengHei" panose="020B0604030504040204" pitchFamily="34" charset="-120"/>
                          <a:cs typeface="Calibri" panose="020F0502020204030204" pitchFamily="34" charset="0"/>
                        </a:rPr>
                        <a:t>新台幣</a:t>
                      </a:r>
                      <a:r>
                        <a:rPr lang="en-US" altLang="zh-CN" sz="1600" b="1" u="none" strike="noStrike" dirty="0">
                          <a:solidFill>
                            <a:schemeClr val="bg1"/>
                          </a:solidFill>
                          <a:effectLst/>
                          <a:latin typeface="Microsoft JhengHei" panose="020B0604030504040204" pitchFamily="34" charset="-120"/>
                          <a:ea typeface="Microsoft JhengHei" panose="020B0604030504040204" pitchFamily="34" charset="-120"/>
                          <a:cs typeface="Calibri" panose="020F0502020204030204" pitchFamily="34" charset="0"/>
                        </a:rPr>
                        <a:t>/</a:t>
                      </a:r>
                      <a:r>
                        <a:rPr lang="zh-TW" altLang="en-US" sz="1600" b="1" u="none" strike="noStrike" dirty="0">
                          <a:solidFill>
                            <a:schemeClr val="bg1"/>
                          </a:solidFill>
                          <a:effectLst/>
                          <a:latin typeface="Microsoft JhengHei" panose="020B0604030504040204" pitchFamily="34" charset="-120"/>
                          <a:ea typeface="Microsoft JhengHei" panose="020B0604030504040204" pitchFamily="34" charset="-120"/>
                          <a:cs typeface="Calibri" panose="020F0502020204030204" pitchFamily="34" charset="0"/>
                        </a:rPr>
                        <a:t>百萬 元</a:t>
                      </a:r>
                      <a:endParaRPr lang="en-US" sz="1600" b="1" i="0" u="none" strike="noStrike" dirty="0">
                        <a:solidFill>
                          <a:schemeClr val="bg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gridSpan="2">
                  <a:txBody>
                    <a:bodyPr/>
                    <a:lstStyle/>
                    <a:p>
                      <a:pPr algn="ctr" fontAlgn="ctr"/>
                      <a:r>
                        <a:rPr lang="en-US"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mn-ea"/>
                        </a:rPr>
                        <a:t>2023/12/31</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hMerge="1">
                  <a:txBody>
                    <a:bodyPr/>
                    <a:lstStyle/>
                    <a:p>
                      <a:endParaRPr lang="zh-TW" altLang="en-US"/>
                    </a:p>
                  </a:txBody>
                  <a:tcPr/>
                </a:tc>
                <a:tc gridSpan="2">
                  <a:txBody>
                    <a:bodyPr/>
                    <a:lstStyle/>
                    <a:p>
                      <a:pPr algn="ctr" fontAlgn="ctr"/>
                      <a:r>
                        <a:rPr lang="en-US"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2023/9/30</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hMerge="1">
                  <a:txBody>
                    <a:bodyPr/>
                    <a:lstStyle/>
                    <a:p>
                      <a:endParaRPr lang="zh-TW" altLang="en-US"/>
                    </a:p>
                  </a:txBody>
                  <a:tcPr/>
                </a:tc>
                <a:tc gridSpan="2">
                  <a:txBody>
                    <a:bodyPr/>
                    <a:lstStyle/>
                    <a:p>
                      <a:pPr algn="ctr" fontAlgn="ctr"/>
                      <a:r>
                        <a:rPr lang="en-US"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2022/12/31</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hMerge="1">
                  <a:txBody>
                    <a:bodyPr/>
                    <a:lstStyle/>
                    <a:p>
                      <a:endParaRPr lang="zh-TW" altLang="en-US"/>
                    </a:p>
                  </a:txBody>
                  <a:tcPr/>
                </a:tc>
                <a:extLst>
                  <a:ext uri="{0D108BD9-81ED-4DB2-BD59-A6C34878D82A}">
                    <a16:rowId xmlns:a16="http://schemas.microsoft.com/office/drawing/2014/main" xmlns="" val="72131155"/>
                  </a:ext>
                </a:extLst>
              </a:tr>
              <a:tr h="301288">
                <a:tc vMerge="1">
                  <a:txBody>
                    <a:bodyPr/>
                    <a:lstStyle/>
                    <a:p>
                      <a:pPr algn="l" fontAlgn="ctr"/>
                      <a:endParaRPr lang="en" sz="1600" b="0" i="0" u="none" strike="noStrike" dirty="0">
                        <a:solidFill>
                          <a:srgbClr val="000000"/>
                        </a:solidFill>
                        <a:effectLst/>
                        <a:latin typeface="Calibri" panose="020F0502020204030204" pitchFamily="34" charset="0"/>
                        <a:ea typeface="新細明體" panose="02020500000000000000" pitchFamily="18" charset="-120"/>
                      </a:endParaRP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en-US"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r" fontAlgn="ctr"/>
                      <a:r>
                        <a:rPr lang="en-US"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r" fontAlgn="ctr"/>
                      <a:r>
                        <a:rPr lang="en-US"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r" fontAlgn="ctr"/>
                      <a:r>
                        <a:rPr lang="en-US"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r" fontAlgn="ctr"/>
                      <a:r>
                        <a:rPr lang="en-US"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r" fontAlgn="ctr"/>
                      <a:r>
                        <a:rPr lang="en-US"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extLst>
                  <a:ext uri="{0D108BD9-81ED-4DB2-BD59-A6C34878D82A}">
                    <a16:rowId xmlns:a16="http://schemas.microsoft.com/office/drawing/2014/main" xmlns="" val="305207749"/>
                  </a:ext>
                </a:extLst>
              </a:tr>
              <a:tr h="291245">
                <a:tc>
                  <a:txBody>
                    <a:bodyPr/>
                    <a:lstStyle/>
                    <a:p>
                      <a:pPr algn="l" fontAlgn="ctr"/>
                      <a:r>
                        <a:rPr lang="zh-CN" altLang="en-US" sz="15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rPr>
                        <a:t>現金及約當現金</a:t>
                      </a:r>
                      <a:endParaRPr lang="en-US" sz="15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4092" marT="4092"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707</a:t>
                      </a:r>
                    </a:p>
                  </a:txBody>
                  <a:tcPr marL="0" marR="0" marT="0" marB="0" anchor="ctr">
                    <a:lnL w="6350" cap="flat" cmpd="sng" algn="ctr">
                      <a:noFill/>
                      <a:prstDash val="solid"/>
                      <a:round/>
                      <a:headEnd type="none" w="med" len="med"/>
                      <a:tailEnd type="none" w="med" len="med"/>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18 </a:t>
                      </a:r>
                    </a:p>
                  </a:txBody>
                  <a:tcPr marL="0" marR="0" marT="0" marB="0" anchor="ctr">
                    <a:lnL>
                      <a:noFill/>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639</a:t>
                      </a:r>
                    </a:p>
                  </a:txBody>
                  <a:tcPr marL="0" marR="0" marT="0" marB="0" anchor="ctr">
                    <a:lnL>
                      <a:noFill/>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17 </a:t>
                      </a:r>
                    </a:p>
                  </a:txBody>
                  <a:tcPr marL="0" marR="0" marT="0" marB="0" anchor="ctr">
                    <a:lnL>
                      <a:noFill/>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508</a:t>
                      </a:r>
                    </a:p>
                  </a:txBody>
                  <a:tcPr marL="0" marR="0" marT="0" marB="0" anchor="ctr">
                    <a:lnL>
                      <a:noFill/>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13 </a:t>
                      </a:r>
                    </a:p>
                  </a:txBody>
                  <a:tcPr marL="0" marR="0" marT="0" marB="0" anchor="ctr">
                    <a:lnL>
                      <a:noFill/>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xmlns="" val="3891935953"/>
                  </a:ext>
                </a:extLst>
              </a:tr>
              <a:tr h="291245">
                <a:tc>
                  <a:txBody>
                    <a:bodyPr/>
                    <a:lstStyle/>
                    <a:p>
                      <a:pPr algn="l" fontAlgn="ctr"/>
                      <a:r>
                        <a:rPr lang="zh-CN" altLang="en-US" sz="15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應收票據及帳款淨額</a:t>
                      </a:r>
                      <a:endParaRPr lang="en-US" sz="15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4092" marT="4092"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399</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10 </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458</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12 </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450</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12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3604847266"/>
                  </a:ext>
                </a:extLst>
              </a:tr>
              <a:tr h="291245">
                <a:tc>
                  <a:txBody>
                    <a:bodyPr/>
                    <a:lstStyle/>
                    <a:p>
                      <a:pPr marL="0" marR="0" indent="0" algn="l" defTabSz="914400" rtl="0" eaLnBrk="1" fontAlgn="ctr" latinLnBrk="0" hangingPunct="1">
                        <a:lnSpc>
                          <a:spcPct val="100000"/>
                        </a:lnSpc>
                        <a:spcBef>
                          <a:spcPts val="0"/>
                        </a:spcBef>
                        <a:spcAft>
                          <a:spcPts val="0"/>
                        </a:spcAft>
                        <a:buClr>
                          <a:srgbClr val="000000"/>
                        </a:buClr>
                        <a:buSzTx/>
                        <a:buFont typeface="Arial"/>
                        <a:buNone/>
                        <a:tabLst/>
                        <a:defRPr/>
                      </a:pPr>
                      <a:r>
                        <a:rPr lang="zh-CN" altLang="en-US" sz="15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存貨</a:t>
                      </a:r>
                      <a:endParaRPr lang="en-US" altLang="zh-TW" sz="15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4092" marT="4092"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483</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12 </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498</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13 </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636</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17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2867104219"/>
                  </a:ext>
                </a:extLst>
              </a:tr>
              <a:tr h="291245">
                <a:tc>
                  <a:txBody>
                    <a:bodyPr/>
                    <a:lstStyle/>
                    <a:p>
                      <a:pPr algn="l" fontAlgn="ctr"/>
                      <a:r>
                        <a:rPr lang="zh-CN" altLang="en-US" sz="15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其他流動資產</a:t>
                      </a:r>
                      <a:endParaRPr lang="en-US" sz="15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4092" marT="4092"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706</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18 </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684</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18 </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824</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22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3138684126"/>
                  </a:ext>
                </a:extLst>
              </a:tr>
              <a:tr h="291245">
                <a:tc>
                  <a:txBody>
                    <a:bodyPr/>
                    <a:lstStyle/>
                    <a:p>
                      <a:pPr marL="0" marR="0" indent="0" algn="l" defTabSz="914400" rtl="0" eaLnBrk="1" fontAlgn="ctr" latinLnBrk="0" hangingPunct="1">
                        <a:lnSpc>
                          <a:spcPct val="100000"/>
                        </a:lnSpc>
                        <a:spcBef>
                          <a:spcPts val="0"/>
                        </a:spcBef>
                        <a:spcAft>
                          <a:spcPts val="0"/>
                        </a:spcAft>
                        <a:buClr>
                          <a:srgbClr val="000000"/>
                        </a:buClr>
                        <a:buSzTx/>
                        <a:buFont typeface="Arial"/>
                        <a:buNone/>
                        <a:tabLst/>
                        <a:defRPr/>
                      </a:pPr>
                      <a:r>
                        <a:rPr lang="zh-CN" altLang="en-US" sz="15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固定資產</a:t>
                      </a:r>
                      <a:endParaRPr lang="en-US" altLang="zh-TW" sz="15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4092" marT="4092"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946</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24 </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942</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25 </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951</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25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2689575741"/>
                  </a:ext>
                </a:extLst>
              </a:tr>
              <a:tr h="291245">
                <a:tc>
                  <a:txBody>
                    <a:bodyPr/>
                    <a:lstStyle/>
                    <a:p>
                      <a:pPr marL="0" marR="0" indent="0" algn="l" defTabSz="914400" rtl="0" eaLnBrk="1" fontAlgn="ctr" latinLnBrk="0" hangingPunct="1">
                        <a:lnSpc>
                          <a:spcPct val="100000"/>
                        </a:lnSpc>
                        <a:spcBef>
                          <a:spcPts val="0"/>
                        </a:spcBef>
                        <a:spcAft>
                          <a:spcPts val="0"/>
                        </a:spcAft>
                        <a:buClr>
                          <a:srgbClr val="000000"/>
                        </a:buClr>
                        <a:buSzTx/>
                        <a:buFont typeface="Arial"/>
                        <a:buNone/>
                        <a:tabLst/>
                        <a:defRPr/>
                      </a:pPr>
                      <a:r>
                        <a:rPr lang="zh-CN" altLang="en-US" sz="15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其他長期資產</a:t>
                      </a:r>
                      <a:endParaRPr lang="en-US" altLang="zh-TW" sz="15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4092" marT="4092"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640</a:t>
                      </a:r>
                    </a:p>
                  </a:txBody>
                  <a:tcPr marL="0" marR="0" marT="0" marB="0" anchor="ctr">
                    <a:lnL w="6350" cap="flat" cmpd="sng" algn="ctr">
                      <a:noFill/>
                      <a:prstDash val="solid"/>
                      <a:round/>
                      <a:headEnd type="none" w="med" len="med"/>
                      <a:tailEnd type="none" w="med" len="med"/>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16 </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541</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14 </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397</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11 </a:t>
                      </a:r>
                    </a:p>
                  </a:txBody>
                  <a:tcPr marL="0" marR="0" marT="0" marB="0" anchor="ctr">
                    <a:lnL>
                      <a:noFill/>
                    </a:lnL>
                    <a:lnR w="6350" cap="flat" cmpd="sng" algn="ctr">
                      <a:no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475737505"/>
                  </a:ext>
                </a:extLst>
              </a:tr>
              <a:tr h="291245">
                <a:tc>
                  <a:txBody>
                    <a:bodyPr/>
                    <a:lstStyle/>
                    <a:p>
                      <a:pPr algn="l" fontAlgn="ctr"/>
                      <a:r>
                        <a:rPr lang="zh-CN" altLang="en-US" sz="1500" b="1"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資產總計</a:t>
                      </a:r>
                      <a:endParaRPr lang="en-US" sz="15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4092" marT="4092"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en-US" altLang="zh-TW" sz="1600" b="1" i="0" u="none" strike="noStrike" dirty="0">
                          <a:solidFill>
                            <a:srgbClr val="000000"/>
                          </a:solidFill>
                          <a:effectLst/>
                          <a:latin typeface="Calibri" panose="020F0502020204030204" pitchFamily="34" charset="0"/>
                          <a:ea typeface="新細明體" panose="02020500000000000000" pitchFamily="18" charset="-120"/>
                        </a:rPr>
                        <a:t>3,881</a:t>
                      </a:r>
                    </a:p>
                  </a:txBody>
                  <a:tcPr marL="0" marR="0" marT="0"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en-US" altLang="zh-TW" sz="1600" b="1" i="0" u="none" strike="noStrike">
                          <a:solidFill>
                            <a:srgbClr val="000000"/>
                          </a:solidFill>
                          <a:effectLst/>
                          <a:latin typeface="Calibri" panose="020F0502020204030204" pitchFamily="34" charset="0"/>
                          <a:ea typeface="新細明體" panose="02020500000000000000" pitchFamily="18" charset="-120"/>
                        </a:rPr>
                        <a:t>100 </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en-US" altLang="zh-TW" sz="1600" b="1" i="0" u="none" strike="noStrike">
                          <a:solidFill>
                            <a:srgbClr val="000000"/>
                          </a:solidFill>
                          <a:effectLst/>
                          <a:latin typeface="Calibri" panose="020F0502020204030204" pitchFamily="34" charset="0"/>
                          <a:ea typeface="新細明體" panose="02020500000000000000" pitchFamily="18" charset="-120"/>
                        </a:rPr>
                        <a:t>3,763</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en-US" altLang="zh-TW" sz="1600" b="1" i="0" u="none" strike="noStrike" dirty="0">
                          <a:solidFill>
                            <a:srgbClr val="000000"/>
                          </a:solidFill>
                          <a:effectLst/>
                          <a:latin typeface="Calibri" panose="020F0502020204030204" pitchFamily="34" charset="0"/>
                          <a:ea typeface="新細明體" panose="02020500000000000000" pitchFamily="18" charset="-120"/>
                        </a:rPr>
                        <a:t>100 </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3,765</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100 </a:t>
                      </a:r>
                    </a:p>
                  </a:txBody>
                  <a:tcPr marL="0" marR="0" marT="0"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945696959"/>
                  </a:ext>
                </a:extLst>
              </a:tr>
              <a:tr h="291245">
                <a:tc>
                  <a:txBody>
                    <a:bodyPr/>
                    <a:lstStyle/>
                    <a:p>
                      <a:pPr algn="l" fontAlgn="ctr"/>
                      <a:r>
                        <a:rPr lang="zh-CN" altLang="en-US" sz="15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應付票據及帳款淨額</a:t>
                      </a:r>
                      <a:endParaRPr lang="en-US" sz="15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256</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7 </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238</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6 </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356</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9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834617791"/>
                  </a:ext>
                </a:extLst>
              </a:tr>
              <a:tr h="291245">
                <a:tc>
                  <a:txBody>
                    <a:bodyPr/>
                    <a:lstStyle/>
                    <a:p>
                      <a:pPr algn="l" fontAlgn="ctr"/>
                      <a:r>
                        <a:rPr lang="zh-CN" altLang="en-US" sz="15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其他流動負債</a:t>
                      </a:r>
                      <a:endParaRPr lang="en-US" altLang="zh-TW" sz="15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539</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14 </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504</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13 </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854</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23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648756594"/>
                  </a:ext>
                </a:extLst>
              </a:tr>
              <a:tr h="291245">
                <a:tc>
                  <a:txBody>
                    <a:bodyPr/>
                    <a:lstStyle/>
                    <a:p>
                      <a:pPr algn="l" fontAlgn="ctr"/>
                      <a:r>
                        <a:rPr lang="zh-CN" altLang="en-US" sz="15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rPr>
                        <a:t>應付公司債</a:t>
                      </a:r>
                      <a:endParaRPr lang="en-US" altLang="zh-TW" sz="15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0</a:t>
                      </a:r>
                    </a:p>
                  </a:txBody>
                  <a:tcPr marL="0" marR="0" marT="0" marB="0" anchor="ctr">
                    <a:lnL w="6350" cap="flat" cmpd="sng" algn="ctr">
                      <a:noFill/>
                      <a:prstDash val="solid"/>
                      <a:round/>
                      <a:headEnd type="none" w="med" len="med"/>
                      <a:tailEnd type="none" w="med" len="med"/>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0 </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0</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0 </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0</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0 </a:t>
                      </a:r>
                    </a:p>
                  </a:txBody>
                  <a:tcPr marL="0" marR="0" marT="0" marB="0" anchor="ctr">
                    <a:lnL>
                      <a:noFill/>
                    </a:lnL>
                    <a:lnR w="6350" cap="flat" cmpd="sng" algn="ctr">
                      <a:no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4014913724"/>
                  </a:ext>
                </a:extLst>
              </a:tr>
              <a:tr h="291245">
                <a:tc>
                  <a:txBody>
                    <a:bodyPr/>
                    <a:lstStyle/>
                    <a:p>
                      <a:pPr algn="l" fontAlgn="ctr"/>
                      <a:r>
                        <a:rPr lang="zh-CN" altLang="en-US" sz="15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其他非流動負債</a:t>
                      </a:r>
                      <a:endParaRPr lang="en-US" altLang="zh-TW" sz="15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19</a:t>
                      </a:r>
                    </a:p>
                  </a:txBody>
                  <a:tcPr marL="0" marR="0" marT="0" marB="0" anchor="ctr">
                    <a:lnL w="6350" cap="flat" cmpd="sng" algn="ctr">
                      <a:noFill/>
                      <a:prstDash val="solid"/>
                      <a:round/>
                      <a:headEnd type="none" w="med" len="med"/>
                      <a:tailEnd type="none" w="med" len="med"/>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0 </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23</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1 </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15</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0 </a:t>
                      </a:r>
                    </a:p>
                  </a:txBody>
                  <a:tcPr marL="0" marR="0" marT="0" marB="0" anchor="ctr">
                    <a:lnL>
                      <a:noFill/>
                    </a:lnL>
                    <a:lnR w="6350" cap="flat" cmpd="sng" algn="ctr">
                      <a:no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735566240"/>
                  </a:ext>
                </a:extLst>
              </a:tr>
              <a:tr h="291245">
                <a:tc>
                  <a:txBody>
                    <a:bodyPr/>
                    <a:lstStyle/>
                    <a:p>
                      <a:pPr marL="0" marR="0" indent="0" algn="l" defTabSz="914400" rtl="0" eaLnBrk="1" fontAlgn="ctr" latinLnBrk="0" hangingPunct="1">
                        <a:lnSpc>
                          <a:spcPct val="100000"/>
                        </a:lnSpc>
                        <a:spcBef>
                          <a:spcPts val="0"/>
                        </a:spcBef>
                        <a:spcAft>
                          <a:spcPts val="0"/>
                        </a:spcAft>
                        <a:buClr>
                          <a:srgbClr val="000000"/>
                        </a:buClr>
                        <a:buSzTx/>
                        <a:buFont typeface="Arial"/>
                        <a:buNone/>
                        <a:tabLst/>
                        <a:defRPr/>
                      </a:pPr>
                      <a:r>
                        <a:rPr lang="zh-CN" altLang="en-US" sz="1500" b="1"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負債總計</a:t>
                      </a:r>
                      <a:endParaRPr lang="en-US" altLang="zh-TW" sz="15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4092" marT="4092"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1" i="0" u="none" strike="noStrike">
                          <a:solidFill>
                            <a:srgbClr val="000000"/>
                          </a:solidFill>
                          <a:effectLst/>
                          <a:latin typeface="Calibri" panose="020F0502020204030204" pitchFamily="34" charset="0"/>
                          <a:ea typeface="新細明體" panose="02020500000000000000" pitchFamily="18" charset="-120"/>
                        </a:rPr>
                        <a:t>815</a:t>
                      </a:r>
                    </a:p>
                  </a:txBody>
                  <a:tcPr marL="0" marR="0" marT="0"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1" i="0" u="none" strike="noStrike">
                          <a:solidFill>
                            <a:srgbClr val="000000"/>
                          </a:solidFill>
                          <a:effectLst/>
                          <a:latin typeface="Calibri" panose="020F0502020204030204" pitchFamily="34" charset="0"/>
                          <a:ea typeface="新細明體" panose="02020500000000000000" pitchFamily="18" charset="-120"/>
                        </a:rPr>
                        <a:t>21 </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1" i="0" u="none" strike="noStrike">
                          <a:solidFill>
                            <a:srgbClr val="000000"/>
                          </a:solidFill>
                          <a:effectLst/>
                          <a:latin typeface="Calibri" panose="020F0502020204030204" pitchFamily="34" charset="0"/>
                          <a:ea typeface="新細明體" panose="02020500000000000000" pitchFamily="18" charset="-120"/>
                        </a:rPr>
                        <a:t>765</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1" i="0" u="none" strike="noStrike" dirty="0">
                          <a:solidFill>
                            <a:srgbClr val="000000"/>
                          </a:solidFill>
                          <a:effectLst/>
                          <a:latin typeface="Calibri" panose="020F0502020204030204" pitchFamily="34" charset="0"/>
                          <a:ea typeface="新細明體" panose="02020500000000000000" pitchFamily="18" charset="-120"/>
                        </a:rPr>
                        <a:t>20 </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1,226</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33 </a:t>
                      </a:r>
                    </a:p>
                  </a:txBody>
                  <a:tcPr marL="0" marR="0" marT="0"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3529161693"/>
                  </a:ext>
                </a:extLst>
              </a:tr>
              <a:tr h="291245">
                <a:tc>
                  <a:txBody>
                    <a:bodyPr/>
                    <a:lstStyle/>
                    <a:p>
                      <a:pPr algn="l" fontAlgn="ctr"/>
                      <a:r>
                        <a:rPr lang="zh-CN" altLang="en-US" sz="15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rPr>
                        <a:t>普通股股本</a:t>
                      </a:r>
                      <a:endParaRPr lang="en-US" sz="15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4092" marT="4092"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782</a:t>
                      </a:r>
                    </a:p>
                  </a:txBody>
                  <a:tcPr marL="0" marR="0" marT="0"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768</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zh-TW" altLang="en-US" sz="1600" b="0" i="0" u="none" strike="noStrike" dirty="0">
                        <a:solidFill>
                          <a:srgbClr val="000000"/>
                        </a:solidFill>
                        <a:effectLst/>
                        <a:latin typeface="Calibri" panose="020F0502020204030204" pitchFamily="34" charset="0"/>
                        <a:ea typeface="新細明體" panose="02020500000000000000" pitchFamily="18" charset="-120"/>
                      </a:endParaRP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726</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endParaRPr lang="zh-TW" altLang="en-US" sz="1600" b="0" i="0" u="none" strike="noStrike" kern="1200" dirty="0">
                        <a:solidFill>
                          <a:srgbClr val="000000"/>
                        </a:solidFill>
                        <a:effectLst/>
                        <a:latin typeface="Calibri" panose="020F0502020204030204" pitchFamily="34" charset="0"/>
                        <a:ea typeface="+mn-ea"/>
                        <a:cs typeface="+mn-cs"/>
                      </a:endParaRPr>
                    </a:p>
                  </a:txBody>
                  <a:tcPr marL="0" marR="0" marT="0"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2555809491"/>
                  </a:ext>
                </a:extLst>
              </a:tr>
              <a:tr h="291245">
                <a:tc>
                  <a:txBody>
                    <a:bodyPr/>
                    <a:lstStyle/>
                    <a:p>
                      <a:pPr algn="l" fontAlgn="ctr"/>
                      <a:r>
                        <a:rPr lang="zh-CN" altLang="en-US" sz="1500" b="1"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權益總計</a:t>
                      </a:r>
                      <a:endParaRPr lang="en-US" sz="15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4092" marT="4092"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1" i="0" u="none" strike="noStrike">
                          <a:solidFill>
                            <a:srgbClr val="000000"/>
                          </a:solidFill>
                          <a:effectLst/>
                          <a:latin typeface="Calibri" panose="020F0502020204030204" pitchFamily="34" charset="0"/>
                          <a:ea typeface="新細明體" panose="02020500000000000000" pitchFamily="18" charset="-120"/>
                        </a:rPr>
                        <a:t>3,066</a:t>
                      </a:r>
                    </a:p>
                  </a:txBody>
                  <a:tcPr marL="0" marR="0" marT="0"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1" i="0" u="none" strike="noStrike">
                          <a:solidFill>
                            <a:srgbClr val="000000"/>
                          </a:solidFill>
                          <a:effectLst/>
                          <a:latin typeface="Calibri" panose="020F0502020204030204" pitchFamily="34" charset="0"/>
                          <a:ea typeface="新細明體" panose="02020500000000000000" pitchFamily="18" charset="-120"/>
                        </a:rPr>
                        <a:t>79 </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1" i="0" u="none" strike="noStrike">
                          <a:solidFill>
                            <a:srgbClr val="000000"/>
                          </a:solidFill>
                          <a:effectLst/>
                          <a:latin typeface="Calibri" panose="020F0502020204030204" pitchFamily="34" charset="0"/>
                          <a:ea typeface="新細明體" panose="02020500000000000000" pitchFamily="18" charset="-120"/>
                        </a:rPr>
                        <a:t>2,998</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1" i="0" u="none" strike="noStrike" dirty="0">
                          <a:solidFill>
                            <a:srgbClr val="000000"/>
                          </a:solidFill>
                          <a:effectLst/>
                          <a:latin typeface="Calibri" panose="020F0502020204030204" pitchFamily="34" charset="0"/>
                          <a:ea typeface="新細明體" panose="02020500000000000000" pitchFamily="18" charset="-120"/>
                        </a:rPr>
                        <a:t>80 </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2,539</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67 </a:t>
                      </a:r>
                    </a:p>
                  </a:txBody>
                  <a:tcPr marL="0" marR="0" marT="0"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3423460192"/>
                  </a:ext>
                </a:extLst>
              </a:tr>
              <a:tr h="291245">
                <a:tc>
                  <a:txBody>
                    <a:bodyPr/>
                    <a:lstStyle/>
                    <a:p>
                      <a:pPr algn="l" fontAlgn="ctr"/>
                      <a:r>
                        <a:rPr lang="zh-CN" altLang="en-US" sz="1500" b="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每股淨值（元）</a:t>
                      </a:r>
                      <a:endParaRPr lang="en-US" sz="15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4092" marT="4092"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39.2</a:t>
                      </a:r>
                    </a:p>
                  </a:txBody>
                  <a:tcPr marL="0" marR="0" marT="0"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0" marR="0" marT="0" marB="0" anchor="ctr">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39.0</a:t>
                      </a:r>
                    </a:p>
                  </a:txBody>
                  <a:tcPr marL="0" marR="0" marT="0" marB="0" anchor="ctr">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zh-TW" altLang="en-US" sz="1600" b="0" i="0" u="none" strike="noStrike" dirty="0">
                        <a:solidFill>
                          <a:srgbClr val="000000"/>
                        </a:solidFill>
                        <a:effectLst/>
                        <a:latin typeface="Calibri" panose="020F0502020204030204" pitchFamily="34" charset="0"/>
                        <a:ea typeface="新細明體" panose="02020500000000000000" pitchFamily="18" charset="-120"/>
                      </a:endParaRPr>
                    </a:p>
                  </a:txBody>
                  <a:tcPr marL="0" marR="0" marT="0" marB="0" anchor="ctr">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35.0</a:t>
                      </a:r>
                    </a:p>
                  </a:txBody>
                  <a:tcPr marL="0" marR="0" marT="0" marB="0" anchor="ctr">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endParaRPr lang="zh-TW" altLang="en-US" sz="1600" b="0" i="0" u="none" strike="noStrike" kern="1200" dirty="0">
                        <a:solidFill>
                          <a:srgbClr val="000000"/>
                        </a:solidFill>
                        <a:effectLst/>
                        <a:latin typeface="Calibri" panose="020F0502020204030204" pitchFamily="34" charset="0"/>
                        <a:ea typeface="+mn-ea"/>
                        <a:cs typeface="+mn-cs"/>
                      </a:endParaRPr>
                    </a:p>
                  </a:txBody>
                  <a:tcPr marL="0" marR="0" marT="0"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2978514885"/>
                  </a:ext>
                </a:extLst>
              </a:tr>
              <a:tr h="291245">
                <a:tc>
                  <a:txBody>
                    <a:bodyPr/>
                    <a:lstStyle/>
                    <a:p>
                      <a:pPr algn="l" fontAlgn="ctr"/>
                      <a:r>
                        <a:rPr lang="zh-CN" altLang="en-US" sz="15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rPr>
                        <a:t>財務指標</a:t>
                      </a:r>
                      <a:endParaRPr lang="zh-TW" altLang="en-US" sz="15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4092" marT="4092"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0" marR="0" marT="0" marB="0" anchor="ctr">
                    <a:lnL w="635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0" marR="0" marT="0" marB="0" anchor="ctr">
                    <a:lnL>
                      <a:noFill/>
                    </a:lnL>
                    <a:lnR>
                      <a:noFill/>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0" marR="0" marT="0" marB="0" anchor="ctr">
                    <a:lnL>
                      <a:noFill/>
                    </a:lnL>
                    <a:lnR>
                      <a:noFill/>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endParaRPr lang="zh-TW" altLang="en-US" sz="1600" b="0" i="0" u="none" strike="noStrike" dirty="0">
                        <a:solidFill>
                          <a:srgbClr val="000000"/>
                        </a:solidFill>
                        <a:effectLst/>
                        <a:latin typeface="Calibri" panose="020F0502020204030204" pitchFamily="34" charset="0"/>
                        <a:ea typeface="新細明體" panose="02020500000000000000" pitchFamily="18" charset="-120"/>
                      </a:endParaRPr>
                    </a:p>
                  </a:txBody>
                  <a:tcPr marL="0" marR="0" marT="0" marB="0" anchor="ctr">
                    <a:lnL>
                      <a:noFill/>
                    </a:lnL>
                    <a:lnR>
                      <a:noFill/>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endParaRPr lang="zh-TW" altLang="en-US" sz="1000" b="0" i="0" u="none" strike="noStrike">
                        <a:solidFill>
                          <a:srgbClr val="000000"/>
                        </a:solidFill>
                        <a:effectLst/>
                        <a:latin typeface="Calibri" panose="020F0502020204030204" pitchFamily="34" charset="0"/>
                        <a:ea typeface="新細明體" panose="02020500000000000000" pitchFamily="18" charset="-120"/>
                      </a:endParaRPr>
                    </a:p>
                  </a:txBody>
                  <a:tcPr marL="0" marR="0" marT="0" marB="0" anchor="ctr">
                    <a:lnL>
                      <a:noFill/>
                    </a:lnL>
                    <a:lnR>
                      <a:noFill/>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endParaRPr lang="zh-TW" altLang="en-US" sz="1000" b="0" i="0" u="none" strike="noStrike" dirty="0">
                        <a:solidFill>
                          <a:srgbClr val="000000"/>
                        </a:solidFill>
                        <a:effectLst/>
                        <a:latin typeface="Calibri" panose="020F0502020204030204" pitchFamily="34" charset="0"/>
                        <a:ea typeface="新細明體" panose="02020500000000000000" pitchFamily="18" charset="-120"/>
                      </a:endParaRPr>
                    </a:p>
                  </a:txBody>
                  <a:tcPr marL="0" marR="0" marT="0" marB="0" anchor="ctr">
                    <a:lnL>
                      <a:noFill/>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2596769509"/>
                  </a:ext>
                </a:extLst>
              </a:tr>
              <a:tr h="291245">
                <a:tc>
                  <a:txBody>
                    <a:bodyPr/>
                    <a:lstStyle/>
                    <a:p>
                      <a:pPr algn="l" fontAlgn="ctr"/>
                      <a:r>
                        <a:rPr lang="en-US" sz="1500" b="0" i="0" u="none" strike="noStrike" baseline="0"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rPr>
                        <a:t>    </a:t>
                      </a:r>
                      <a:r>
                        <a:rPr lang="zh-CN" altLang="en-US" sz="1500" b="0" i="0" u="none" strike="noStrike" baseline="0"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rPr>
                        <a:t>流動比率（流動資產</a:t>
                      </a:r>
                      <a:r>
                        <a:rPr lang="en-US" altLang="zh-TW" sz="1500" b="0" i="0" u="none" strike="noStrike" baseline="0"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rPr>
                        <a:t>/</a:t>
                      </a:r>
                      <a:r>
                        <a:rPr lang="zh-CN" altLang="en-US" sz="1500" b="0" i="0" u="none" strike="noStrike" baseline="0"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rPr>
                        <a:t>流動負債）</a:t>
                      </a:r>
                      <a:endParaRPr lang="en-US" sz="15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4092" marT="4092"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288%</a:t>
                      </a:r>
                    </a:p>
                  </a:txBody>
                  <a:tcPr marL="0" marR="0" marT="0"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l" fontAlgn="ctr"/>
                      <a:r>
                        <a:rPr lang="zh-TW" altLang="en-US" sz="1600" b="0" i="0" u="none" strike="noStrike">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307%</a:t>
                      </a:r>
                    </a:p>
                  </a:txBody>
                  <a:tcPr marL="0" marR="0" marT="0"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l" fontAlgn="ctr"/>
                      <a:r>
                        <a:rPr lang="zh-TW" altLang="en-US" sz="16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200%</a:t>
                      </a:r>
                    </a:p>
                  </a:txBody>
                  <a:tcPr marL="0" marR="0" marT="0"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l" fontAlgn="ctr"/>
                      <a:r>
                        <a:rPr lang="zh-TW" altLang="en-US" sz="10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2783994533"/>
                  </a:ext>
                </a:extLst>
              </a:tr>
              <a:tr h="291245">
                <a:tc>
                  <a:txBody>
                    <a:bodyPr/>
                    <a:lstStyle/>
                    <a:p>
                      <a:pPr algn="l" fontAlgn="ctr"/>
                      <a:r>
                        <a:rPr lang="en-US" sz="15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    </a:t>
                      </a:r>
                      <a:r>
                        <a:rPr lang="zh-CN" altLang="en-US" sz="15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淨現金權益比率</a:t>
                      </a:r>
                      <a:endParaRPr lang="en-US" sz="15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4092" marT="4092"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38%</a:t>
                      </a:r>
                    </a:p>
                  </a:txBody>
                  <a:tcPr marL="0" marR="0" marT="0" marB="0" anchor="ctr">
                    <a:lnL w="6350" cap="flat" cmpd="sng" algn="ctr">
                      <a:no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zh-TW" altLang="en-US" sz="16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38%</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zh-TW" altLang="en-US" sz="16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32%</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zh-TW" altLang="en-US" sz="10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2184422399"/>
                  </a:ext>
                </a:extLst>
              </a:tr>
            </a:tbl>
          </a:graphicData>
        </a:graphic>
      </p:graphicFrame>
      <p:cxnSp>
        <p:nvCxnSpPr>
          <p:cNvPr id="11" name="直線接點 10">
            <a:extLst>
              <a:ext uri="{FF2B5EF4-FFF2-40B4-BE49-F238E27FC236}">
                <a16:creationId xmlns:a16="http://schemas.microsoft.com/office/drawing/2014/main" xmlns="" id="{18B2810D-BA9A-7741-AEE7-4DFF28AC01E8}"/>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2" name="標題 1">
            <a:extLst>
              <a:ext uri="{FF2B5EF4-FFF2-40B4-BE49-F238E27FC236}">
                <a16:creationId xmlns:a16="http://schemas.microsoft.com/office/drawing/2014/main" xmlns="" id="{CDA36F7A-7A95-7D42-AD81-046D7C6D6AE7}"/>
              </a:ext>
            </a:extLst>
          </p:cNvPr>
          <p:cNvSpPr txBox="1">
            <a:spLocks/>
          </p:cNvSpPr>
          <p:nvPr/>
        </p:nvSpPr>
        <p:spPr>
          <a:xfrm>
            <a:off x="273645" y="418286"/>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en-US" altLang="zh-TW" sz="3200" b="1" dirty="0">
                <a:latin typeface="Calibri" panose="020F0502020204030204" pitchFamily="34" charset="0"/>
                <a:ea typeface="Microsoft JhengHei" panose="020B0604030504040204" pitchFamily="34" charset="-120"/>
                <a:cs typeface="Calibri" panose="020F0502020204030204" pitchFamily="34" charset="0"/>
              </a:rPr>
              <a:t>2023</a:t>
            </a:r>
            <a:r>
              <a:rPr kumimoji="1" lang="zh-TW" altLang="en-US" sz="3200" b="1" dirty="0">
                <a:latin typeface="Calibri" panose="020F0502020204030204" pitchFamily="34" charset="0"/>
                <a:ea typeface="Microsoft JhengHei" panose="020B0604030504040204" pitchFamily="34" charset="-120"/>
                <a:cs typeface="Calibri" panose="020F0502020204030204" pitchFamily="34" charset="0"/>
              </a:rPr>
              <a:t>年</a:t>
            </a:r>
            <a:r>
              <a:rPr kumimoji="1" lang="zh-CN" altLang="en-US" sz="3200" b="1" dirty="0">
                <a:latin typeface="Calibri" panose="020F0502020204030204" pitchFamily="34" charset="0"/>
                <a:ea typeface="Microsoft JhengHei" panose="020B0604030504040204" pitchFamily="34" charset="-120"/>
                <a:cs typeface="Calibri" panose="020F0502020204030204" pitchFamily="34" charset="0"/>
              </a:rPr>
              <a:t>第</a:t>
            </a:r>
            <a:r>
              <a:rPr kumimoji="1" lang="zh-TW" altLang="en-US" sz="3200" b="1" dirty="0">
                <a:latin typeface="Calibri" panose="020F0502020204030204" pitchFamily="34" charset="0"/>
                <a:ea typeface="Microsoft JhengHei" panose="020B0604030504040204" pitchFamily="34" charset="-120"/>
                <a:cs typeface="Calibri" panose="020F0502020204030204" pitchFamily="34" charset="0"/>
              </a:rPr>
              <a:t>四</a:t>
            </a:r>
            <a:r>
              <a:rPr kumimoji="1" lang="zh-CN" altLang="en-US" sz="3200" b="1" dirty="0">
                <a:latin typeface="Calibri" panose="020F0502020204030204" pitchFamily="34" charset="0"/>
                <a:ea typeface="Microsoft JhengHei" panose="020B0604030504040204" pitchFamily="34" charset="-120"/>
                <a:cs typeface="Calibri" panose="020F0502020204030204" pitchFamily="34" charset="0"/>
              </a:rPr>
              <a:t>季資產負債表</a:t>
            </a:r>
            <a:endParaRPr kumimoji="1" lang="zh-TW" altLang="en-US" sz="3200" b="1" dirty="0">
              <a:latin typeface="Calibri" panose="020F0502020204030204" pitchFamily="34" charset="0"/>
              <a:ea typeface="Microsoft JhengHei" panose="020B0604030504040204" pitchFamily="34" charset="-120"/>
              <a:cs typeface="Calibri" panose="020F0502020204030204" pitchFamily="34" charset="0"/>
            </a:endParaRPr>
          </a:p>
        </p:txBody>
      </p:sp>
      <p:sp>
        <p:nvSpPr>
          <p:cNvPr id="2" name="Slide Number Placeholder 3">
            <a:extLst>
              <a:ext uri="{FF2B5EF4-FFF2-40B4-BE49-F238E27FC236}">
                <a16:creationId xmlns:a16="http://schemas.microsoft.com/office/drawing/2014/main" xmlns="" id="{98F3FF20-51F0-47D9-91E1-539C09428432}"/>
              </a:ext>
            </a:extLst>
          </p:cNvPr>
          <p:cNvSpPr txBox="1">
            <a:spLocks/>
          </p:cNvSpPr>
          <p:nvPr/>
        </p:nvSpPr>
        <p:spPr bwMode="auto">
          <a:xfrm>
            <a:off x="9348444" y="6484315"/>
            <a:ext cx="2844800" cy="3651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rgbClr val="898989"/>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8</a:t>
            </a:fld>
            <a:endParaRPr lang="en-US" altLang="zh-TW" sz="1000" dirty="0">
              <a:solidFill>
                <a:srgbClr val="898989"/>
              </a:solidFill>
              <a:latin typeface="Helvetica" panose="020B0604020202020204" pitchFamily="34" charset="0"/>
              <a:ea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6883844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a:extLst>
              <a:ext uri="{FF2B5EF4-FFF2-40B4-BE49-F238E27FC236}">
                <a16:creationId xmlns:a16="http://schemas.microsoft.com/office/drawing/2014/main" xmlns="" id="{2922FFD5-46E8-BC4F-9EFA-B9C75867EA60}"/>
              </a:ext>
            </a:extLst>
          </p:cNvPr>
          <p:cNvGraphicFramePr>
            <a:graphicFrameLocks noGrp="1"/>
          </p:cNvGraphicFramePr>
          <p:nvPr>
            <p:extLst>
              <p:ext uri="{D42A27DB-BD31-4B8C-83A1-F6EECF244321}">
                <p14:modId xmlns:p14="http://schemas.microsoft.com/office/powerpoint/2010/main" val="1939549259"/>
              </p:ext>
            </p:extLst>
          </p:nvPr>
        </p:nvGraphicFramePr>
        <p:xfrm>
          <a:off x="894933" y="1283561"/>
          <a:ext cx="10518541" cy="3718097"/>
        </p:xfrm>
        <a:graphic>
          <a:graphicData uri="http://schemas.openxmlformats.org/drawingml/2006/table">
            <a:tbl>
              <a:tblPr/>
              <a:tblGrid>
                <a:gridCol w="2496262">
                  <a:extLst>
                    <a:ext uri="{9D8B030D-6E8A-4147-A177-3AD203B41FA5}">
                      <a16:colId xmlns:a16="http://schemas.microsoft.com/office/drawing/2014/main" xmlns="" val="3833058056"/>
                    </a:ext>
                  </a:extLst>
                </a:gridCol>
                <a:gridCol w="1031901">
                  <a:extLst>
                    <a:ext uri="{9D8B030D-6E8A-4147-A177-3AD203B41FA5}">
                      <a16:colId xmlns:a16="http://schemas.microsoft.com/office/drawing/2014/main" xmlns="" val="675522990"/>
                    </a:ext>
                  </a:extLst>
                </a:gridCol>
                <a:gridCol w="1384886">
                  <a:extLst>
                    <a:ext uri="{9D8B030D-6E8A-4147-A177-3AD203B41FA5}">
                      <a16:colId xmlns:a16="http://schemas.microsoft.com/office/drawing/2014/main" xmlns="" val="1717371502"/>
                    </a:ext>
                  </a:extLst>
                </a:gridCol>
                <a:gridCol w="1401373">
                  <a:extLst>
                    <a:ext uri="{9D8B030D-6E8A-4147-A177-3AD203B41FA5}">
                      <a16:colId xmlns:a16="http://schemas.microsoft.com/office/drawing/2014/main" xmlns="" val="3650816177"/>
                    </a:ext>
                  </a:extLst>
                </a:gridCol>
                <a:gridCol w="1401373">
                  <a:extLst>
                    <a:ext uri="{9D8B030D-6E8A-4147-A177-3AD203B41FA5}">
                      <a16:colId xmlns:a16="http://schemas.microsoft.com/office/drawing/2014/main" xmlns="" val="2776711813"/>
                    </a:ext>
                  </a:extLst>
                </a:gridCol>
                <a:gridCol w="1401373">
                  <a:extLst>
                    <a:ext uri="{9D8B030D-6E8A-4147-A177-3AD203B41FA5}">
                      <a16:colId xmlns:a16="http://schemas.microsoft.com/office/drawing/2014/main" xmlns="" val="2098054863"/>
                    </a:ext>
                  </a:extLst>
                </a:gridCol>
                <a:gridCol w="1401373">
                  <a:extLst>
                    <a:ext uri="{9D8B030D-6E8A-4147-A177-3AD203B41FA5}">
                      <a16:colId xmlns:a16="http://schemas.microsoft.com/office/drawing/2014/main" xmlns="" val="1488327037"/>
                    </a:ext>
                  </a:extLst>
                </a:gridCol>
              </a:tblGrid>
              <a:tr h="460921">
                <a:tc>
                  <a:txBody>
                    <a:bodyPr/>
                    <a:lstStyle/>
                    <a:p>
                      <a:pPr algn="l" rtl="0" fontAlgn="ctr"/>
                      <a:r>
                        <a:rPr lang="zh-CN" altLang="en-US" sz="1600" b="1" i="0" u="none" strike="noStrike" dirty="0">
                          <a:solidFill>
                            <a:schemeClr val="bg1"/>
                          </a:solidFill>
                          <a:effectLst/>
                          <a:latin typeface="Microsoft JhengHei" panose="020B0604030504040204" pitchFamily="34" charset="-120"/>
                          <a:ea typeface="Microsoft JhengHei" panose="020B0604030504040204" pitchFamily="34" charset="-120"/>
                        </a:rPr>
                        <a:t>新台幣</a:t>
                      </a:r>
                      <a:r>
                        <a:rPr lang="en-US" altLang="zh-TW" sz="1600" b="1" i="0" u="none" strike="noStrike" dirty="0">
                          <a:solidFill>
                            <a:schemeClr val="bg1"/>
                          </a:solidFill>
                          <a:effectLst/>
                          <a:latin typeface="Microsoft JhengHei" panose="020B0604030504040204" pitchFamily="34" charset="-120"/>
                          <a:ea typeface="Microsoft JhengHei" panose="020B0604030504040204" pitchFamily="34" charset="-120"/>
                        </a:rPr>
                        <a:t>/</a:t>
                      </a:r>
                      <a:r>
                        <a:rPr lang="zh-CN" altLang="en-US" sz="1600" b="1" i="0" u="none" strike="noStrike" dirty="0">
                          <a:solidFill>
                            <a:schemeClr val="bg1"/>
                          </a:solidFill>
                          <a:effectLst/>
                          <a:latin typeface="Microsoft JhengHei" panose="020B0604030504040204" pitchFamily="34" charset="-120"/>
                          <a:ea typeface="Microsoft JhengHei" panose="020B0604030504040204" pitchFamily="34" charset="-120"/>
                        </a:rPr>
                        <a:t>百萬</a:t>
                      </a:r>
                      <a:r>
                        <a:rPr lang="zh-TW" altLang="en-US" sz="1600" b="1" i="0" u="none" strike="noStrike" dirty="0">
                          <a:solidFill>
                            <a:schemeClr val="bg1"/>
                          </a:solidFill>
                          <a:effectLst/>
                          <a:latin typeface="Microsoft JhengHei" panose="020B0604030504040204" pitchFamily="34" charset="-120"/>
                          <a:ea typeface="Microsoft JhengHei" panose="020B0604030504040204" pitchFamily="34" charset="-120"/>
                        </a:rPr>
                        <a:t> 元</a:t>
                      </a:r>
                      <a:endParaRPr lang="en" sz="1600" b="1" i="0" u="none" strike="noStrike" dirty="0">
                        <a:solidFill>
                          <a:schemeClr val="bg1"/>
                        </a:solidFill>
                        <a:effectLst/>
                        <a:latin typeface="Microsoft JhengHei" panose="020B0604030504040204" pitchFamily="34" charset="-120"/>
                        <a:ea typeface="Microsoft JhengHei" panose="020B0604030504040204" pitchFamily="34" charset="-120"/>
                      </a:endParaRPr>
                    </a:p>
                  </a:txBody>
                  <a:tcPr marL="36000" marR="0" marT="0" marB="0" anchor="ctr">
                    <a:lnL>
                      <a:noFill/>
                    </a:lnL>
                    <a:lnR w="12700" cap="flat" cmpd="sng" algn="ctr">
                      <a:solidFill>
                        <a:srgbClr val="FFFFFF"/>
                      </a:solidFill>
                      <a:prstDash val="solid"/>
                      <a:round/>
                      <a:headEnd type="none" w="med" len="med"/>
                      <a:tailEnd type="none" w="med" len="med"/>
                    </a:lnR>
                    <a:lnT>
                      <a:noFill/>
                    </a:lnT>
                    <a:lnB>
                      <a:noFill/>
                    </a:lnB>
                    <a:solidFill>
                      <a:srgbClr val="921F1B"/>
                    </a:solidFill>
                  </a:tcPr>
                </a:tc>
                <a:tc>
                  <a:txBody>
                    <a:bodyPr/>
                    <a:lstStyle/>
                    <a:p>
                      <a:pPr algn="r" rtl="0" fontAlgn="ctr"/>
                      <a:r>
                        <a:rPr lang="en-US" sz="1800" b="1" i="0" u="none" strike="noStrike">
                          <a:solidFill>
                            <a:srgbClr val="FFFFFF"/>
                          </a:solidFill>
                          <a:effectLst/>
                          <a:latin typeface="Calibri" panose="020F0502020204030204" pitchFamily="34" charset="0"/>
                        </a:rPr>
                        <a:t>2018</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921F1B"/>
                    </a:solidFill>
                  </a:tcPr>
                </a:tc>
                <a:tc>
                  <a:txBody>
                    <a:bodyPr/>
                    <a:lstStyle/>
                    <a:p>
                      <a:pPr algn="r" rtl="0" fontAlgn="ctr"/>
                      <a:r>
                        <a:rPr lang="en-US" sz="1800" b="1" i="0" u="none" strike="noStrike">
                          <a:solidFill>
                            <a:srgbClr val="FFFFFF"/>
                          </a:solidFill>
                          <a:effectLst/>
                          <a:latin typeface="Calibri" panose="020F0502020204030204" pitchFamily="34" charset="0"/>
                        </a:rPr>
                        <a:t>2019</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921F1B"/>
                    </a:solidFill>
                  </a:tcPr>
                </a:tc>
                <a:tc>
                  <a:txBody>
                    <a:bodyPr/>
                    <a:lstStyle/>
                    <a:p>
                      <a:pPr algn="r" rtl="0" fontAlgn="ctr"/>
                      <a:r>
                        <a:rPr lang="en-US" sz="1800" b="1" i="0" u="none" strike="noStrike" dirty="0">
                          <a:solidFill>
                            <a:srgbClr val="FFFFFF"/>
                          </a:solidFill>
                          <a:effectLst/>
                          <a:latin typeface="Calibri" panose="020F0502020204030204" pitchFamily="34" charset="0"/>
                        </a:rPr>
                        <a:t>2020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921F1B"/>
                    </a:solidFill>
                  </a:tcPr>
                </a:tc>
                <a:tc>
                  <a:txBody>
                    <a:bodyPr/>
                    <a:lstStyle/>
                    <a:p>
                      <a:pPr algn="r" rtl="0" fontAlgn="ctr"/>
                      <a:r>
                        <a:rPr lang="en-US" sz="1800" b="1" i="0" u="none" strike="noStrike" dirty="0">
                          <a:solidFill>
                            <a:srgbClr val="FFFFFF"/>
                          </a:solidFill>
                          <a:effectLst/>
                          <a:latin typeface="Calibri" panose="020F0502020204030204" pitchFamily="34" charset="0"/>
                        </a:rPr>
                        <a:t>2021</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921F1B"/>
                    </a:solidFill>
                  </a:tcPr>
                </a:tc>
                <a:tc>
                  <a:txBody>
                    <a:bodyPr/>
                    <a:lstStyle/>
                    <a:p>
                      <a:pPr algn="r" rtl="0" fontAlgn="ctr"/>
                      <a:r>
                        <a:rPr lang="en-US" sz="1800" b="1" i="0" u="none" strike="noStrike" dirty="0">
                          <a:solidFill>
                            <a:srgbClr val="FFFFFF"/>
                          </a:solidFill>
                          <a:effectLst/>
                          <a:latin typeface="Calibri" panose="020F0502020204030204" pitchFamily="34" charset="0"/>
                        </a:rPr>
                        <a:t>2022</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921F1B"/>
                    </a:solidFill>
                  </a:tcPr>
                </a:tc>
                <a:tc>
                  <a:txBody>
                    <a:bodyPr/>
                    <a:lstStyle/>
                    <a:p>
                      <a:pPr algn="r" rtl="0" fontAlgn="ctr"/>
                      <a:r>
                        <a:rPr lang="en-US" sz="1800" b="1" i="0" u="none" strike="noStrike" dirty="0">
                          <a:solidFill>
                            <a:srgbClr val="FFFFFF"/>
                          </a:solidFill>
                          <a:effectLst/>
                          <a:latin typeface="Calibri" panose="020F0502020204030204" pitchFamily="34" charset="0"/>
                        </a:rPr>
                        <a:t>2023</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921F1B"/>
                    </a:solidFill>
                  </a:tcPr>
                </a:tc>
                <a:extLst>
                  <a:ext uri="{0D108BD9-81ED-4DB2-BD59-A6C34878D82A}">
                    <a16:rowId xmlns:a16="http://schemas.microsoft.com/office/drawing/2014/main" xmlns="" val="4195693310"/>
                  </a:ext>
                </a:extLst>
              </a:tr>
              <a:tr h="460921">
                <a:tc>
                  <a:txBody>
                    <a:bodyPr/>
                    <a:lstStyle/>
                    <a:p>
                      <a:pPr algn="l" rtl="0" fontAlgn="ctr"/>
                      <a:r>
                        <a:rPr lang="zh-CN" altLang="en-US" sz="1600" b="1" i="0" u="none" strike="noStrike" dirty="0">
                          <a:solidFill>
                            <a:srgbClr val="000000"/>
                          </a:solidFill>
                          <a:effectLst/>
                          <a:latin typeface="Microsoft JhengHei" panose="020B0604030504040204" pitchFamily="34" charset="-120"/>
                          <a:ea typeface="Microsoft JhengHei" panose="020B0604030504040204" pitchFamily="34" charset="-120"/>
                        </a:rPr>
                        <a:t>淨利</a:t>
                      </a:r>
                      <a:endParaRPr lang="en" sz="1600" b="1" i="0" u="none" strike="noStrike" dirty="0">
                        <a:solidFill>
                          <a:srgbClr val="000000"/>
                        </a:solidFill>
                        <a:effectLst/>
                        <a:latin typeface="Microsoft JhengHei" panose="020B0604030504040204" pitchFamily="34" charset="-120"/>
                        <a:ea typeface="Microsoft JhengHei" panose="020B0604030504040204" pitchFamily="34" charset="-120"/>
                      </a:endParaRPr>
                    </a:p>
                  </a:txBody>
                  <a:tcPr marL="36000" marR="0" marT="0" marB="0" anchor="ctr">
                    <a:lnL>
                      <a:noFill/>
                    </a:lnL>
                    <a:lnR w="12700" cap="flat" cmpd="sng" algn="ctr">
                      <a:solidFill>
                        <a:srgbClr val="FFFFFF"/>
                      </a:solidFill>
                      <a:prstDash val="solid"/>
                      <a:round/>
                      <a:headEnd type="none" w="med" len="med"/>
                      <a:tailEnd type="none" w="med" len="med"/>
                    </a:lnR>
                    <a:lnT>
                      <a:noFill/>
                    </a:lnT>
                    <a:lnB>
                      <a:noFill/>
                    </a:lnB>
                  </a:tcPr>
                </a:tc>
                <a:tc>
                  <a:txBody>
                    <a:bodyPr/>
                    <a:lstStyle/>
                    <a:p>
                      <a:pPr algn="r" rtl="0" fontAlgn="ctr"/>
                      <a:r>
                        <a:rPr lang="en-US" sz="1800" b="0" i="0" u="none" strike="noStrike">
                          <a:solidFill>
                            <a:srgbClr val="000000"/>
                          </a:solidFill>
                          <a:effectLst/>
                          <a:latin typeface="Calibri" panose="020F0502020204030204" pitchFamily="34" charset="0"/>
                        </a:rPr>
                        <a:t>205</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rtl="0" fontAlgn="ctr"/>
                      <a:r>
                        <a:rPr lang="en-US" sz="1800" b="0" i="0" u="none" strike="noStrike">
                          <a:solidFill>
                            <a:srgbClr val="000000"/>
                          </a:solidFill>
                          <a:effectLst/>
                          <a:latin typeface="Calibri" panose="020F0502020204030204" pitchFamily="34" charset="0"/>
                        </a:rPr>
                        <a:t>241</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rtl="0" fontAlgn="ctr"/>
                      <a:r>
                        <a:rPr lang="en-US" sz="1800" b="0" i="0" u="none" strike="noStrike" dirty="0">
                          <a:solidFill>
                            <a:srgbClr val="000000"/>
                          </a:solidFill>
                          <a:effectLst/>
                          <a:latin typeface="Calibri" panose="020F0502020204030204" pitchFamily="34" charset="0"/>
                        </a:rPr>
                        <a:t>256</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rtl="0" fontAlgn="ctr"/>
                      <a:r>
                        <a:rPr lang="en-US" sz="1800" b="0" i="0" u="none" strike="noStrike" dirty="0">
                          <a:solidFill>
                            <a:srgbClr val="000000"/>
                          </a:solidFill>
                          <a:effectLst/>
                          <a:latin typeface="Calibri" panose="020F0502020204030204" pitchFamily="34" charset="0"/>
                        </a:rPr>
                        <a:t>365</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rtl="0" fontAlgn="ctr"/>
                      <a:r>
                        <a:rPr lang="en-US" sz="1800" b="0" i="0" u="none" strike="noStrike" dirty="0">
                          <a:solidFill>
                            <a:srgbClr val="000000"/>
                          </a:solidFill>
                          <a:effectLst/>
                          <a:latin typeface="Calibri" panose="020F0502020204030204" pitchFamily="34" charset="0"/>
                        </a:rPr>
                        <a:t>452</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rtl="0" fontAlgn="ctr"/>
                      <a:r>
                        <a:rPr lang="en-US" sz="1800" b="0" i="0" u="none" strike="noStrike" dirty="0">
                          <a:solidFill>
                            <a:srgbClr val="000000"/>
                          </a:solidFill>
                          <a:effectLst/>
                          <a:latin typeface="Calibri" panose="020F0502020204030204" pitchFamily="34" charset="0"/>
                        </a:rPr>
                        <a:t>506</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extLst>
                  <a:ext uri="{0D108BD9-81ED-4DB2-BD59-A6C34878D82A}">
                    <a16:rowId xmlns:a16="http://schemas.microsoft.com/office/drawing/2014/main" xmlns="" val="3577690119"/>
                  </a:ext>
                </a:extLst>
              </a:tr>
              <a:tr h="460921">
                <a:tc>
                  <a:txBody>
                    <a:bodyPr/>
                    <a:lstStyle/>
                    <a:p>
                      <a:pPr algn="l" rtl="0" fontAlgn="ctr"/>
                      <a:r>
                        <a:rPr lang="zh-TW" altLang="en-US" sz="1600" b="1" i="0" u="none" strike="noStrike" dirty="0">
                          <a:solidFill>
                            <a:srgbClr val="000000"/>
                          </a:solidFill>
                          <a:effectLst/>
                          <a:latin typeface="Microsoft JhengHei" panose="020B0604030504040204" pitchFamily="34" charset="-120"/>
                          <a:ea typeface="Microsoft JhengHei" panose="020B0604030504040204" pitchFamily="34" charset="-120"/>
                        </a:rPr>
                        <a:t>淨利率 </a:t>
                      </a:r>
                      <a:r>
                        <a:rPr lang="en-US" altLang="zh-CN" sz="1600" b="1" i="0" u="none" strike="noStrike" dirty="0">
                          <a:solidFill>
                            <a:schemeClr val="tx1"/>
                          </a:solidFill>
                          <a:effectLst/>
                          <a:latin typeface="Microsoft JhengHei" panose="020B0604030504040204" pitchFamily="34" charset="-120"/>
                          <a:ea typeface="Microsoft JhengHei" panose="020B0604030504040204" pitchFamily="34" charset="-120"/>
                        </a:rPr>
                        <a:t>(%)</a:t>
                      </a:r>
                      <a:endParaRPr lang="en" sz="1600" b="1" i="0" u="none" strike="noStrike" dirty="0">
                        <a:solidFill>
                          <a:srgbClr val="000000"/>
                        </a:solidFill>
                        <a:effectLst/>
                        <a:latin typeface="Microsoft JhengHei" panose="020B0604030504040204" pitchFamily="34" charset="-120"/>
                        <a:ea typeface="Microsoft JhengHei" panose="020B0604030504040204" pitchFamily="34" charset="-120"/>
                      </a:endParaRPr>
                    </a:p>
                  </a:txBody>
                  <a:tcPr marL="36000" marR="0" marT="0" marB="0" anchor="ctr">
                    <a:lnL>
                      <a:noFill/>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ctr"/>
                      <a:r>
                        <a:rPr lang="en-US" altLang="zh-TW" sz="1800" b="0" i="0" u="none" strike="noStrike" kern="1200" dirty="0">
                          <a:solidFill>
                            <a:srgbClr val="000000"/>
                          </a:solidFill>
                          <a:effectLst/>
                          <a:latin typeface="Calibri" panose="020F0502020204030204" pitchFamily="34" charset="0"/>
                          <a:ea typeface="+mn-ea"/>
                          <a:cs typeface="+mn-cs"/>
                        </a:rPr>
                        <a:t>13.1%</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ctr"/>
                      <a:r>
                        <a:rPr lang="en-US" altLang="zh-TW" sz="1800" b="0" i="0" u="none" strike="noStrike" kern="1200" dirty="0">
                          <a:solidFill>
                            <a:srgbClr val="000000"/>
                          </a:solidFill>
                          <a:effectLst/>
                          <a:latin typeface="Calibri" panose="020F0502020204030204" pitchFamily="34" charset="0"/>
                          <a:ea typeface="+mn-ea"/>
                          <a:cs typeface="+mn-cs"/>
                        </a:rPr>
                        <a:t>14.5%</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ctr"/>
                      <a:r>
                        <a:rPr lang="en-US" altLang="zh-TW" sz="1800" b="0" i="0" u="none" strike="noStrike" kern="1200" dirty="0">
                          <a:solidFill>
                            <a:srgbClr val="000000"/>
                          </a:solidFill>
                          <a:effectLst/>
                          <a:latin typeface="Calibri" panose="020F0502020204030204" pitchFamily="34" charset="0"/>
                          <a:ea typeface="+mn-ea"/>
                          <a:cs typeface="+mn-cs"/>
                        </a:rPr>
                        <a:t>13.9%</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14.6%</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17.0%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19.5%</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xmlns="" val="3788136373"/>
                  </a:ext>
                </a:extLst>
              </a:tr>
              <a:tr h="460921">
                <a:tc>
                  <a:txBody>
                    <a:bodyPr/>
                    <a:lstStyle/>
                    <a:p>
                      <a:pPr algn="l" rtl="0" fontAlgn="ctr"/>
                      <a:r>
                        <a:rPr lang="zh-TW" altLang="en-US" sz="1600" b="1" i="0" u="none" strike="noStrike" dirty="0">
                          <a:solidFill>
                            <a:srgbClr val="000000"/>
                          </a:solidFill>
                          <a:effectLst/>
                          <a:latin typeface="Microsoft JhengHei" panose="020B0604030504040204" pitchFamily="34" charset="-120"/>
                          <a:ea typeface="Microsoft JhengHei" panose="020B0604030504040204" pitchFamily="34" charset="-120"/>
                        </a:rPr>
                        <a:t>每股盈餘 </a:t>
                      </a:r>
                      <a:r>
                        <a:rPr lang="en" altLang="zh-TW" sz="1600" b="1" i="0" u="none" strike="noStrike" dirty="0">
                          <a:solidFill>
                            <a:srgbClr val="000000"/>
                          </a:solidFill>
                          <a:effectLst/>
                          <a:latin typeface="Microsoft JhengHei" panose="020B0604030504040204" pitchFamily="34" charset="-120"/>
                          <a:ea typeface="Microsoft JhengHei" panose="020B0604030504040204" pitchFamily="34" charset="-120"/>
                        </a:rPr>
                        <a:t>(</a:t>
                      </a:r>
                      <a:r>
                        <a:rPr lang="zh-CN" altLang="en-US" sz="1600" b="1" i="0" u="none" strike="noStrike" dirty="0">
                          <a:solidFill>
                            <a:srgbClr val="000000"/>
                          </a:solidFill>
                          <a:effectLst/>
                          <a:latin typeface="Microsoft JhengHei" panose="020B0604030504040204" pitchFamily="34" charset="-120"/>
                          <a:ea typeface="Microsoft JhengHei" panose="020B0604030504040204" pitchFamily="34" charset="-120"/>
                        </a:rPr>
                        <a:t>元</a:t>
                      </a:r>
                      <a:r>
                        <a:rPr lang="en" altLang="zh-TW" sz="1600" b="1" i="0" u="none" strike="noStrike" dirty="0">
                          <a:solidFill>
                            <a:srgbClr val="000000"/>
                          </a:solidFill>
                          <a:effectLst/>
                          <a:latin typeface="Microsoft JhengHei" panose="020B0604030504040204" pitchFamily="34" charset="-120"/>
                          <a:ea typeface="Microsoft JhengHei" panose="020B0604030504040204" pitchFamily="34" charset="-120"/>
                        </a:rPr>
                        <a:t>)</a:t>
                      </a:r>
                      <a:endParaRPr lang="zh-TW" altLang="en-US" sz="1600" b="1" i="0" u="none" strike="noStrike" dirty="0">
                        <a:solidFill>
                          <a:srgbClr val="000000"/>
                        </a:solidFill>
                        <a:effectLst/>
                        <a:latin typeface="Microsoft JhengHei" panose="020B0604030504040204" pitchFamily="34" charset="-120"/>
                        <a:ea typeface="Microsoft JhengHei" panose="020B0604030504040204" pitchFamily="34" charset="-120"/>
                      </a:endParaRPr>
                    </a:p>
                  </a:txBody>
                  <a:tcPr marL="36000" marR="0" marT="0" marB="0" anchor="ctr">
                    <a:lnL>
                      <a:noFill/>
                    </a:lnL>
                    <a:lnR w="12700" cap="flat" cmpd="sng" algn="ctr">
                      <a:solidFill>
                        <a:srgbClr val="FFFFFF"/>
                      </a:solidFill>
                      <a:prstDash val="solid"/>
                      <a:round/>
                      <a:headEnd type="none" w="med" len="med"/>
                      <a:tailEnd type="none" w="med" len="med"/>
                    </a:lnR>
                    <a:lnT>
                      <a:noFill/>
                    </a:lnT>
                    <a:lnB>
                      <a:noFill/>
                    </a:lnB>
                  </a:tcPr>
                </a:tc>
                <a:tc>
                  <a:txBody>
                    <a:bodyPr/>
                    <a:lstStyle/>
                    <a:p>
                      <a:pPr algn="r" fontAlgn="ctr"/>
                      <a:r>
                        <a:rPr lang="en-US" altLang="zh-TW" sz="1800" b="0" i="0" u="none" strike="noStrike" kern="1200" dirty="0">
                          <a:solidFill>
                            <a:srgbClr val="000000"/>
                          </a:solidFill>
                          <a:effectLst/>
                          <a:latin typeface="Calibri" panose="020F0502020204030204" pitchFamily="34" charset="0"/>
                          <a:ea typeface="+mn-ea"/>
                          <a:cs typeface="+mn-cs"/>
                        </a:rPr>
                        <a:t>2.84 </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fontAlgn="ctr"/>
                      <a:r>
                        <a:rPr lang="en-US" altLang="zh-TW" sz="1800" b="0" i="0" u="none" strike="noStrike" kern="1200" dirty="0">
                          <a:solidFill>
                            <a:srgbClr val="000000"/>
                          </a:solidFill>
                          <a:effectLst/>
                          <a:latin typeface="Calibri" panose="020F0502020204030204" pitchFamily="34" charset="0"/>
                          <a:ea typeface="+mn-ea"/>
                          <a:cs typeface="+mn-cs"/>
                        </a:rPr>
                        <a:t>3.34 </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fontAlgn="ctr"/>
                      <a:r>
                        <a:rPr lang="en-US" altLang="zh-TW" sz="1800" b="0" i="0" u="none" strike="noStrike" kern="1200" dirty="0">
                          <a:solidFill>
                            <a:srgbClr val="000000"/>
                          </a:solidFill>
                          <a:effectLst/>
                          <a:latin typeface="Calibri" panose="020F0502020204030204" pitchFamily="34" charset="0"/>
                          <a:ea typeface="+mn-ea"/>
                          <a:cs typeface="+mn-cs"/>
                        </a:rPr>
                        <a:t>3.55 </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rtl="0" fontAlgn="ctr"/>
                      <a:r>
                        <a:rPr lang="en-US" sz="1800" b="0" i="0" u="none" strike="noStrike" dirty="0">
                          <a:solidFill>
                            <a:srgbClr val="000000"/>
                          </a:solidFill>
                          <a:effectLst/>
                          <a:latin typeface="Calibri" panose="020F0502020204030204" pitchFamily="34" charset="0"/>
                        </a:rPr>
                        <a:t>5.03</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rtl="0" fontAlgn="ctr"/>
                      <a:r>
                        <a:rPr lang="en-US" sz="1800" b="0" i="0" u="none" strike="noStrike" dirty="0">
                          <a:solidFill>
                            <a:srgbClr val="000000"/>
                          </a:solidFill>
                          <a:effectLst/>
                          <a:latin typeface="Calibri" panose="020F0502020204030204" pitchFamily="34" charset="0"/>
                        </a:rPr>
                        <a:t>6.23</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rtl="0" fontAlgn="ctr"/>
                      <a:r>
                        <a:rPr lang="en-US" sz="1800" b="0" i="0" u="none" strike="noStrike" dirty="0">
                          <a:solidFill>
                            <a:srgbClr val="000000"/>
                          </a:solidFill>
                          <a:effectLst/>
                          <a:latin typeface="Calibri" panose="020F0502020204030204" pitchFamily="34" charset="0"/>
                        </a:rPr>
                        <a:t>6.62</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extLst>
                  <a:ext uri="{0D108BD9-81ED-4DB2-BD59-A6C34878D82A}">
                    <a16:rowId xmlns:a16="http://schemas.microsoft.com/office/drawing/2014/main" xmlns="" val="2935543730"/>
                  </a:ext>
                </a:extLst>
              </a:tr>
              <a:tr h="460921">
                <a:tc>
                  <a:txBody>
                    <a:bodyPr/>
                    <a:lstStyle/>
                    <a:p>
                      <a:pPr algn="l" rtl="0" fontAlgn="ctr"/>
                      <a:r>
                        <a:rPr lang="zh-CN" altLang="en-US" sz="1600" b="1" i="0" u="none" strike="noStrike" dirty="0">
                          <a:solidFill>
                            <a:srgbClr val="000000"/>
                          </a:solidFill>
                          <a:effectLst/>
                          <a:latin typeface="Microsoft JhengHei" panose="020B0604030504040204" pitchFamily="34" charset="-120"/>
                          <a:ea typeface="Microsoft JhengHei" panose="020B0604030504040204" pitchFamily="34" charset="-120"/>
                        </a:rPr>
                        <a:t>每股股利</a:t>
                      </a:r>
                      <a:r>
                        <a:rPr lang="en" sz="1600" b="1" i="0" u="none" strike="noStrike" dirty="0">
                          <a:solidFill>
                            <a:srgbClr val="000000"/>
                          </a:solidFill>
                          <a:effectLst/>
                          <a:latin typeface="Microsoft JhengHei" panose="020B0604030504040204" pitchFamily="34" charset="-120"/>
                          <a:ea typeface="Microsoft JhengHei" panose="020B0604030504040204" pitchFamily="34" charset="-120"/>
                        </a:rPr>
                        <a:t> (</a:t>
                      </a:r>
                      <a:r>
                        <a:rPr lang="zh-CN" altLang="en-US" sz="1600" b="1" i="0" u="none" strike="noStrike" dirty="0">
                          <a:solidFill>
                            <a:srgbClr val="000000"/>
                          </a:solidFill>
                          <a:effectLst/>
                          <a:latin typeface="Microsoft JhengHei" panose="020B0604030504040204" pitchFamily="34" charset="-120"/>
                          <a:ea typeface="Microsoft JhengHei" panose="020B0604030504040204" pitchFamily="34" charset="-120"/>
                        </a:rPr>
                        <a:t>元</a:t>
                      </a:r>
                      <a:r>
                        <a:rPr lang="en" sz="1600" b="1" i="0" u="none" strike="noStrike" dirty="0">
                          <a:solidFill>
                            <a:srgbClr val="000000"/>
                          </a:solidFill>
                          <a:effectLst/>
                          <a:latin typeface="Microsoft JhengHei" panose="020B0604030504040204" pitchFamily="34" charset="-120"/>
                          <a:ea typeface="Microsoft JhengHei" panose="020B0604030504040204" pitchFamily="34" charset="-120"/>
                        </a:rPr>
                        <a:t>)</a:t>
                      </a:r>
                    </a:p>
                  </a:txBody>
                  <a:tcPr marL="36000" marR="0" marT="0" marB="0" anchor="ctr">
                    <a:lnL>
                      <a:noFill/>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2.6</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3.0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4.0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4.5</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5</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5.2</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xmlns="" val="2507083891"/>
                  </a:ext>
                </a:extLst>
              </a:tr>
              <a:tr h="460921">
                <a:tc>
                  <a:txBody>
                    <a:bodyPr/>
                    <a:lstStyle/>
                    <a:p>
                      <a:pPr algn="l" rtl="0" fontAlgn="ctr"/>
                      <a:r>
                        <a:rPr lang="zh-CN" altLang="en-US" sz="1600" b="1" i="0" u="none" strike="noStrike" dirty="0">
                          <a:solidFill>
                            <a:schemeClr val="tx1"/>
                          </a:solidFill>
                          <a:effectLst/>
                          <a:latin typeface="Microsoft JhengHei" panose="020B0604030504040204" pitchFamily="34" charset="-120"/>
                          <a:ea typeface="Microsoft JhengHei" panose="020B0604030504040204" pitchFamily="34" charset="-120"/>
                        </a:rPr>
                        <a:t>股利發放率 </a:t>
                      </a:r>
                      <a:r>
                        <a:rPr lang="en-US" altLang="zh-CN" sz="1600" b="1" i="0" u="none" strike="noStrike" dirty="0">
                          <a:solidFill>
                            <a:schemeClr val="tx1"/>
                          </a:solidFill>
                          <a:effectLst/>
                          <a:latin typeface="Microsoft JhengHei" panose="020B0604030504040204" pitchFamily="34" charset="-120"/>
                          <a:ea typeface="Microsoft JhengHei" panose="020B0604030504040204" pitchFamily="34" charset="-120"/>
                        </a:rPr>
                        <a:t>(%)</a:t>
                      </a:r>
                      <a:endParaRPr lang="en" sz="1600" b="1" i="0" u="none" strike="noStrike" dirty="0">
                        <a:solidFill>
                          <a:schemeClr val="tx1"/>
                        </a:solidFill>
                        <a:effectLst/>
                        <a:latin typeface="Microsoft JhengHei" panose="020B0604030504040204" pitchFamily="34" charset="-120"/>
                        <a:ea typeface="Microsoft JhengHei" panose="020B0604030504040204" pitchFamily="34" charset="-120"/>
                      </a:endParaRPr>
                    </a:p>
                  </a:txBody>
                  <a:tcPr marL="36000" marR="0" marT="0" marB="0" anchor="ctr">
                    <a:lnL>
                      <a:noFill/>
                    </a:lnL>
                    <a:lnR w="12700" cap="flat" cmpd="sng" algn="ctr">
                      <a:solidFill>
                        <a:srgbClr val="FFFFFF"/>
                      </a:solidFill>
                      <a:prstDash val="solid"/>
                      <a:round/>
                      <a:headEnd type="none" w="med" len="med"/>
                      <a:tailEnd type="none" w="med" len="med"/>
                    </a:lnR>
                    <a:lnT>
                      <a:noFill/>
                    </a:lnT>
                    <a:lnB>
                      <a:noFill/>
                    </a:lnB>
                    <a:noFill/>
                  </a:tcPr>
                </a:tc>
                <a:tc>
                  <a:txBody>
                    <a:bodyPr/>
                    <a:lstStyle/>
                    <a:p>
                      <a:pPr algn="r" rtl="0" fontAlgn="ctr"/>
                      <a:r>
                        <a:rPr lang="en-US" sz="1800" b="0" i="0" u="none" strike="noStrike">
                          <a:solidFill>
                            <a:srgbClr val="000000"/>
                          </a:solidFill>
                          <a:effectLst/>
                          <a:latin typeface="Calibri" panose="020F0502020204030204" pitchFamily="34" charset="0"/>
                        </a:rPr>
                        <a:t>92%</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r" rtl="0" fontAlgn="ctr"/>
                      <a:r>
                        <a:rPr lang="en-US" sz="1800" b="0" i="0" u="none" strike="noStrike" dirty="0">
                          <a:solidFill>
                            <a:srgbClr val="000000"/>
                          </a:solidFill>
                          <a:effectLst/>
                          <a:latin typeface="Calibri" panose="020F0502020204030204" pitchFamily="34" charset="0"/>
                        </a:rPr>
                        <a:t>90%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r" rtl="0" fontAlgn="ctr"/>
                      <a:r>
                        <a:rPr lang="en-US" sz="1800" b="0" i="0" u="none" strike="noStrike">
                          <a:solidFill>
                            <a:srgbClr val="000000"/>
                          </a:solidFill>
                          <a:effectLst/>
                          <a:latin typeface="Calibri" panose="020F0502020204030204" pitchFamily="34" charset="0"/>
                        </a:rPr>
                        <a:t>113%</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r>
                        <a:rPr lang="en-US" altLang="zh-TW" sz="1800" b="0" i="0" u="none" strike="noStrike" dirty="0">
                          <a:solidFill>
                            <a:srgbClr val="000000"/>
                          </a:solidFill>
                          <a:effectLst/>
                          <a:latin typeface="Calibri" panose="020F0502020204030204" pitchFamily="34" charset="0"/>
                        </a:rPr>
                        <a:t>90%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r>
                        <a:rPr lang="en-US" altLang="zh-TW" sz="1800" b="0" i="0" u="none" strike="noStrike" dirty="0">
                          <a:solidFill>
                            <a:srgbClr val="000000"/>
                          </a:solidFill>
                          <a:effectLst/>
                          <a:latin typeface="Calibri" panose="020F0502020204030204" pitchFamily="34" charset="0"/>
                        </a:rPr>
                        <a:t>80%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r>
                        <a:rPr lang="en-US" altLang="zh-TW" sz="1800" b="0" i="0" u="none" strike="noStrike" dirty="0">
                          <a:solidFill>
                            <a:srgbClr val="000000"/>
                          </a:solidFill>
                          <a:effectLst/>
                          <a:latin typeface="Calibri" panose="020F0502020204030204" pitchFamily="34" charset="0"/>
                        </a:rPr>
                        <a:t>80%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extLst>
                  <a:ext uri="{0D108BD9-81ED-4DB2-BD59-A6C34878D82A}">
                    <a16:rowId xmlns:a16="http://schemas.microsoft.com/office/drawing/2014/main" xmlns="" val="3633486316"/>
                  </a:ext>
                </a:extLst>
              </a:tr>
              <a:tr h="460921">
                <a:tc>
                  <a:txBody>
                    <a:bodyPr/>
                    <a:lstStyle/>
                    <a:p>
                      <a:pPr algn="l" rtl="0" fontAlgn="ctr"/>
                      <a:r>
                        <a:rPr lang="zh-CN" altLang="en-US" sz="1600" b="1" i="0" u="none" strike="noStrike" dirty="0">
                          <a:solidFill>
                            <a:srgbClr val="000000"/>
                          </a:solidFill>
                          <a:effectLst/>
                          <a:latin typeface="Microsoft JhengHei" panose="020B0604030504040204" pitchFamily="34" charset="-120"/>
                          <a:ea typeface="Microsoft JhengHei" panose="020B0604030504040204" pitchFamily="34" charset="-120"/>
                        </a:rPr>
                        <a:t>資本支出</a:t>
                      </a:r>
                      <a:endParaRPr lang="en" sz="1600" b="1" i="0" u="none" strike="noStrike" dirty="0">
                        <a:solidFill>
                          <a:srgbClr val="000000"/>
                        </a:solidFill>
                        <a:effectLst/>
                        <a:latin typeface="Microsoft JhengHei" panose="020B0604030504040204" pitchFamily="34" charset="-120"/>
                        <a:ea typeface="Microsoft JhengHei" panose="020B0604030504040204" pitchFamily="34" charset="-120"/>
                      </a:endParaRPr>
                    </a:p>
                  </a:txBody>
                  <a:tcPr marL="36000" marR="0" marT="0" marB="0" anchor="ctr">
                    <a:lnL>
                      <a:noFill/>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a:solidFill>
                            <a:srgbClr val="000000"/>
                          </a:solidFill>
                          <a:effectLst/>
                          <a:latin typeface="Calibri" panose="020F0502020204030204" pitchFamily="34" charset="0"/>
                        </a:rPr>
                        <a:t>12</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a:solidFill>
                            <a:srgbClr val="000000"/>
                          </a:solidFill>
                          <a:effectLst/>
                          <a:latin typeface="Calibri" panose="020F0502020204030204" pitchFamily="34" charset="0"/>
                        </a:rPr>
                        <a:t>488</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30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89</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163</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255</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xmlns="" val="2689746781"/>
                  </a:ext>
                </a:extLst>
              </a:tr>
              <a:tr h="491650">
                <a:tc>
                  <a:txBody>
                    <a:bodyPr/>
                    <a:lstStyle/>
                    <a:p>
                      <a:pPr algn="l" rtl="0" fontAlgn="ctr"/>
                      <a:r>
                        <a:rPr lang="zh-CN" altLang="en-US" sz="1600" b="1" i="0" u="none" strike="noStrike" dirty="0">
                          <a:solidFill>
                            <a:srgbClr val="000000"/>
                          </a:solidFill>
                          <a:effectLst/>
                          <a:latin typeface="微軟正黑體" panose="020B0604030504040204" pitchFamily="34" charset="-120"/>
                          <a:ea typeface="微軟正黑體" panose="020B0604030504040204" pitchFamily="34" charset="-120"/>
                        </a:rPr>
                        <a:t>資本支出</a:t>
                      </a:r>
                      <a:r>
                        <a:rPr lang="en-US" altLang="zh-TW" sz="1600" b="1" i="0" u="none" strike="noStrike" dirty="0">
                          <a:solidFill>
                            <a:srgbClr val="000000"/>
                          </a:solidFill>
                          <a:effectLst/>
                          <a:latin typeface="微軟正黑體" panose="020B0604030504040204" pitchFamily="34" charset="-120"/>
                          <a:ea typeface="微軟正黑體" panose="020B0604030504040204" pitchFamily="34" charset="-120"/>
                        </a:rPr>
                        <a:t>/</a:t>
                      </a:r>
                      <a:r>
                        <a:rPr lang="zh-TW" altLang="en-US" sz="1600" b="1" i="0" u="none" strike="noStrike" dirty="0">
                          <a:solidFill>
                            <a:srgbClr val="000000"/>
                          </a:solidFill>
                          <a:effectLst/>
                          <a:latin typeface="微軟正黑體" panose="020B0604030504040204" pitchFamily="34" charset="-120"/>
                          <a:ea typeface="微軟正黑體" panose="020B0604030504040204" pitchFamily="34" charset="-120"/>
                        </a:rPr>
                        <a:t>營業收入 </a:t>
                      </a:r>
                      <a:r>
                        <a:rPr lang="en-US" altLang="zh-TW" sz="1600" b="1" i="0" u="none" strike="noStrike" dirty="0">
                          <a:solidFill>
                            <a:srgbClr val="000000"/>
                          </a:solidFill>
                          <a:effectLst/>
                          <a:latin typeface="微軟正黑體" panose="020B0604030504040204" pitchFamily="34" charset="-120"/>
                          <a:ea typeface="微軟正黑體" panose="020B0604030504040204" pitchFamily="34" charset="-120"/>
                        </a:rPr>
                        <a:t>(%)</a:t>
                      </a:r>
                      <a:endParaRPr lang="en" sz="16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36000" marR="0" marT="0" marB="0" anchor="ctr">
                    <a:lnL>
                      <a:noFill/>
                    </a:lnL>
                    <a:lnR w="1270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sz="1800" b="0" i="0" u="none" strike="noStrike" dirty="0">
                          <a:solidFill>
                            <a:srgbClr val="000000"/>
                          </a:solidFill>
                          <a:effectLst/>
                          <a:latin typeface="Calibri" panose="020F0502020204030204" pitchFamily="34" charset="0"/>
                        </a:rPr>
                        <a:t>0.8%</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sz="1800" b="0" i="0" u="none" strike="noStrike">
                          <a:solidFill>
                            <a:srgbClr val="000000"/>
                          </a:solidFill>
                          <a:effectLst/>
                          <a:latin typeface="Calibri" panose="020F0502020204030204" pitchFamily="34" charset="0"/>
                        </a:rPr>
                        <a:t>29.3%</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sz="1800" b="0" i="0" u="none" strike="noStrike" dirty="0">
                          <a:solidFill>
                            <a:srgbClr val="000000"/>
                          </a:solidFill>
                          <a:effectLst/>
                          <a:latin typeface="Calibri" panose="020F0502020204030204" pitchFamily="34" charset="0"/>
                        </a:rPr>
                        <a:t>1.6%</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sz="1800" b="0" i="0" u="none" strike="noStrike" dirty="0">
                          <a:solidFill>
                            <a:srgbClr val="000000"/>
                          </a:solidFill>
                          <a:effectLst/>
                          <a:latin typeface="Calibri" panose="020F0502020204030204" pitchFamily="34" charset="0"/>
                        </a:rPr>
                        <a:t>3.6%</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sz="1800" b="0" i="0" u="none" strike="noStrike" dirty="0">
                          <a:solidFill>
                            <a:srgbClr val="000000"/>
                          </a:solidFill>
                          <a:effectLst/>
                          <a:latin typeface="Calibri" panose="020F0502020204030204" pitchFamily="34" charset="0"/>
                        </a:rPr>
                        <a:t>6.1%</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sz="1800" b="0" i="0" u="none" strike="noStrike" dirty="0">
                          <a:solidFill>
                            <a:srgbClr val="000000"/>
                          </a:solidFill>
                          <a:effectLst/>
                          <a:latin typeface="Calibri" panose="020F0502020204030204" pitchFamily="34" charset="0"/>
                        </a:rPr>
                        <a:t>9.8%</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247070988"/>
                  </a:ext>
                </a:extLst>
              </a:tr>
            </a:tbl>
          </a:graphicData>
        </a:graphic>
      </p:graphicFrame>
      <p:sp>
        <p:nvSpPr>
          <p:cNvPr id="6" name="文字方塊 5">
            <a:extLst>
              <a:ext uri="{FF2B5EF4-FFF2-40B4-BE49-F238E27FC236}">
                <a16:creationId xmlns:a16="http://schemas.microsoft.com/office/drawing/2014/main" xmlns="" id="{4CECA467-57B5-4941-B3F4-A1EC8BDF52F0}"/>
              </a:ext>
            </a:extLst>
          </p:cNvPr>
          <p:cNvSpPr txBox="1"/>
          <p:nvPr/>
        </p:nvSpPr>
        <p:spPr>
          <a:xfrm>
            <a:off x="894933" y="5455015"/>
            <a:ext cx="10402133" cy="338554"/>
          </a:xfrm>
          <a:prstGeom prst="rect">
            <a:avLst/>
          </a:prstGeom>
          <a:noFill/>
        </p:spPr>
        <p:txBody>
          <a:bodyPr wrap="square" rtlCol="0">
            <a:spAutoFit/>
          </a:bodyPr>
          <a:lstStyle/>
          <a:p>
            <a:r>
              <a:rPr lang="zh-TW" altLang="en-US" sz="1600" dirty="0">
                <a:latin typeface="Calibri" panose="020F0502020204030204" pitchFamily="34" charset="0"/>
                <a:ea typeface="Microsoft JhengHei" panose="020B0604030504040204" pitchFamily="34" charset="-120"/>
                <a:cs typeface="Calibri" panose="020F0502020204030204" pitchFamily="34" charset="0"/>
              </a:rPr>
              <a:t>附註：</a:t>
            </a:r>
            <a:r>
              <a:rPr lang="en-US" altLang="zh-TW" sz="1600" dirty="0">
                <a:latin typeface="Calibri" panose="020F0502020204030204" pitchFamily="34" charset="0"/>
                <a:ea typeface="Microsoft JhengHei" panose="020B0604030504040204" pitchFamily="34" charset="-120"/>
                <a:cs typeface="Calibri" panose="020F0502020204030204" pitchFamily="34" charset="0"/>
              </a:rPr>
              <a:t>2018-2023</a:t>
            </a:r>
            <a:r>
              <a:rPr lang="zh-CN" altLang="en-US" sz="1600" dirty="0">
                <a:latin typeface="Calibri" panose="020F0502020204030204" pitchFamily="34" charset="0"/>
                <a:ea typeface="Microsoft JhengHei" panose="020B0604030504040204" pitchFamily="34" charset="-120"/>
                <a:cs typeface="Calibri" panose="020F0502020204030204" pitchFamily="34" charset="0"/>
              </a:rPr>
              <a:t>年</a:t>
            </a:r>
            <a:r>
              <a:rPr lang="zh-TW" altLang="en-US" sz="1600" dirty="0">
                <a:latin typeface="Calibri" panose="020F0502020204030204" pitchFamily="34" charset="0"/>
                <a:ea typeface="Microsoft JhengHei" panose="020B0604030504040204" pitchFamily="34" charset="-120"/>
                <a:cs typeface="Calibri" panose="020F0502020204030204" pitchFamily="34" charset="0"/>
              </a:rPr>
              <a:t>股利殖利率均使用除息日前一日之市值計算</a:t>
            </a:r>
            <a:r>
              <a:rPr lang="zh-CN" altLang="en-US" sz="1600" dirty="0">
                <a:latin typeface="Calibri" panose="020F0502020204030204" pitchFamily="34" charset="0"/>
                <a:ea typeface="Microsoft JhengHei" panose="020B0604030504040204" pitchFamily="34" charset="-120"/>
                <a:cs typeface="Calibri" panose="020F0502020204030204" pitchFamily="34" charset="0"/>
              </a:rPr>
              <a:t>。</a:t>
            </a:r>
            <a:endParaRPr kumimoji="1" lang="zh-TW" altLang="en-US" sz="1600" dirty="0"/>
          </a:p>
        </p:txBody>
      </p:sp>
      <p:cxnSp>
        <p:nvCxnSpPr>
          <p:cNvPr id="12" name="直線接點 11">
            <a:extLst>
              <a:ext uri="{FF2B5EF4-FFF2-40B4-BE49-F238E27FC236}">
                <a16:creationId xmlns:a16="http://schemas.microsoft.com/office/drawing/2014/main" xmlns="" id="{AAD1ED28-505B-8A40-AB8A-1D96F3E7BBB1}"/>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3" name="標題 1">
            <a:extLst>
              <a:ext uri="{FF2B5EF4-FFF2-40B4-BE49-F238E27FC236}">
                <a16:creationId xmlns:a16="http://schemas.microsoft.com/office/drawing/2014/main" xmlns="" id="{F06E9FBF-2002-B347-951A-77FF9505E1BB}"/>
              </a:ext>
            </a:extLst>
          </p:cNvPr>
          <p:cNvSpPr txBox="1">
            <a:spLocks/>
          </p:cNvSpPr>
          <p:nvPr/>
        </p:nvSpPr>
        <p:spPr>
          <a:xfrm>
            <a:off x="273645" y="418286"/>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zh-CN" altLang="en-US" sz="3200" b="1" dirty="0">
                <a:latin typeface="Microsoft JhengHei" panose="020B0604030504040204" pitchFamily="34" charset="-120"/>
                <a:ea typeface="Microsoft JhengHei" panose="020B0604030504040204" pitchFamily="34" charset="-120"/>
                <a:cs typeface="Calibri" panose="020F0502020204030204" pitchFamily="34" charset="0"/>
              </a:rPr>
              <a:t>股利發放與資本支出</a:t>
            </a:r>
            <a:endParaRPr kumimoji="1" lang="zh-TW" altLang="en-US" sz="3200" b="1" dirty="0">
              <a:latin typeface="Microsoft JhengHei" panose="020B0604030504040204" pitchFamily="34" charset="-120"/>
              <a:ea typeface="Microsoft JhengHei" panose="020B0604030504040204" pitchFamily="34" charset="-120"/>
              <a:cs typeface="Calibri" panose="020F0502020204030204" pitchFamily="34" charset="0"/>
            </a:endParaRPr>
          </a:p>
        </p:txBody>
      </p:sp>
      <p:sp>
        <p:nvSpPr>
          <p:cNvPr id="2" name="Slide Number Placeholder 3">
            <a:extLst>
              <a:ext uri="{FF2B5EF4-FFF2-40B4-BE49-F238E27FC236}">
                <a16:creationId xmlns:a16="http://schemas.microsoft.com/office/drawing/2014/main" xmlns="" id="{1344E5B6-20C8-4F51-8E77-8F3DD2AD63C6}"/>
              </a:ext>
            </a:extLst>
          </p:cNvPr>
          <p:cNvSpPr txBox="1">
            <a:spLocks/>
          </p:cNvSpPr>
          <p:nvPr/>
        </p:nvSpPr>
        <p:spPr bwMode="auto">
          <a:xfrm>
            <a:off x="9348444" y="6484315"/>
            <a:ext cx="2844800" cy="3651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rgbClr val="898989"/>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9</a:t>
            </a:fld>
            <a:endParaRPr lang="en-US" altLang="zh-TW" sz="1000" dirty="0">
              <a:solidFill>
                <a:srgbClr val="898989"/>
              </a:solidFill>
              <a:latin typeface="Helvetica" panose="020B0604020202020204" pitchFamily="34" charset="0"/>
              <a:ea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727274731"/>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20076</TotalTime>
  <Words>1783</Words>
  <Application>Microsoft Office PowerPoint</Application>
  <PresentationFormat>自訂</PresentationFormat>
  <Paragraphs>550</Paragraphs>
  <Slides>16</Slides>
  <Notes>16</Notes>
  <HiddenSlides>0</HiddenSlides>
  <MMClips>0</MMClips>
  <ScaleCrop>false</ScaleCrop>
  <HeadingPairs>
    <vt:vector size="4" baseType="variant">
      <vt:variant>
        <vt:lpstr>佈景主題</vt:lpstr>
      </vt:variant>
      <vt:variant>
        <vt:i4>1</vt:i4>
      </vt:variant>
      <vt:variant>
        <vt:lpstr>投影片標題</vt:lpstr>
      </vt:variant>
      <vt:variant>
        <vt:i4>16</vt:i4>
      </vt:variant>
    </vt:vector>
  </HeadingPairs>
  <TitlesOfParts>
    <vt:vector size="17" baseType="lpstr">
      <vt:lpstr>Office 佈景主題</vt:lpstr>
      <vt:lpstr>PowerPoint 簡報</vt:lpstr>
      <vt:lpstr>PowerPoint 簡報</vt:lpstr>
      <vt:lpstr>PowerPoint 簡報</vt:lpstr>
      <vt:lpstr>產品銷售比重</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Milestones</dc:title>
  <dc:creator>Rick Chen</dc:creator>
  <cp:lastModifiedBy>WIN7</cp:lastModifiedBy>
  <cp:revision>887</cp:revision>
  <cp:lastPrinted>2023-08-02T06:20:10Z</cp:lastPrinted>
  <dcterms:created xsi:type="dcterms:W3CDTF">2020-08-14T23:56:39Z</dcterms:created>
  <dcterms:modified xsi:type="dcterms:W3CDTF">2024-04-12T06:09:53Z</dcterms:modified>
</cp:coreProperties>
</file>