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wdp" ContentType="image/vnd.ms-photo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82" r:id="rId2"/>
    <p:sldId id="271" r:id="rId3"/>
    <p:sldId id="272" r:id="rId4"/>
    <p:sldId id="268" r:id="rId5"/>
    <p:sldId id="259" r:id="rId6"/>
    <p:sldId id="270" r:id="rId7"/>
    <p:sldId id="267" r:id="rId8"/>
    <p:sldId id="275" r:id="rId9"/>
    <p:sldId id="274" r:id="rId10"/>
    <p:sldId id="258" r:id="rId11"/>
    <p:sldId id="276" r:id="rId12"/>
    <p:sldId id="280" r:id="rId13"/>
    <p:sldId id="279" r:id="rId14"/>
    <p:sldId id="277" r:id="rId15"/>
  </p:sldIdLst>
  <p:sldSz cx="9144000" cy="5143500" type="screen16x9"/>
  <p:notesSz cx="6858000" cy="9144000"/>
  <p:defaultTextStyle>
    <a:defPPr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中等深淺樣式 3 - 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55" autoAdjust="0"/>
    <p:restoredTop sz="89726" autoAdjust="0"/>
  </p:normalViewPr>
  <p:slideViewPr>
    <p:cSldViewPr snapToGrid="0" snapToObjects="1">
      <p:cViewPr varScale="1">
        <p:scale>
          <a:sx n="85" d="100"/>
          <a:sy n="85" d="100"/>
        </p:scale>
        <p:origin x="-204" y="-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TW"/>
  <c:style val="16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工作表1!$B$1</c:f>
              <c:strCache>
                <c:ptCount val="1"/>
                <c:pt idx="0">
                  <c:v>2011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zh-TW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工作表1!$A$2</c:f>
              <c:numCache>
                <c:formatCode>General</c:formatCode>
                <c:ptCount val="1"/>
              </c:numCache>
            </c:numRef>
          </c:cat>
          <c:val>
            <c:numRef>
              <c:f>工作表1!$B$2</c:f>
              <c:numCache>
                <c:formatCode>#,##0.00;[Red]\-#,##0.00</c:formatCode>
                <c:ptCount val="1"/>
                <c:pt idx="0">
                  <c:v>77.384349999999998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409-4546-A757-BDDBB97C333A}"/>
            </c:ext>
          </c:extLst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2012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zh-TW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工作表1!$A$2</c:f>
              <c:numCache>
                <c:formatCode>General</c:formatCode>
                <c:ptCount val="1"/>
              </c:numCache>
            </c:numRef>
          </c:cat>
          <c:val>
            <c:numRef>
              <c:f>工作表1!$C$2</c:f>
              <c:numCache>
                <c:formatCode>#,##0.00;[Red]\-#,##0.00</c:formatCode>
                <c:ptCount val="1"/>
                <c:pt idx="0">
                  <c:v>85.669999999999987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409-4546-A757-BDDBB97C333A}"/>
            </c:ext>
          </c:extLst>
        </c:ser>
        <c:ser>
          <c:idx val="2"/>
          <c:order val="2"/>
          <c:tx>
            <c:strRef>
              <c:f>工作表1!$D$1</c:f>
              <c:strCache>
                <c:ptCount val="1"/>
                <c:pt idx="0">
                  <c:v>2013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zh-TW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工作表1!$A$2</c:f>
              <c:numCache>
                <c:formatCode>General</c:formatCode>
                <c:ptCount val="1"/>
              </c:numCache>
            </c:numRef>
          </c:cat>
          <c:val>
            <c:numRef>
              <c:f>工作表1!$D$2</c:f>
              <c:numCache>
                <c:formatCode>#,##0.00;[Red]\-#,##0.00</c:formatCode>
                <c:ptCount val="1"/>
                <c:pt idx="0">
                  <c:v>80.619600000000005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409-4546-A757-BDDBB97C333A}"/>
            </c:ext>
          </c:extLst>
        </c:ser>
        <c:ser>
          <c:idx val="3"/>
          <c:order val="3"/>
          <c:tx>
            <c:strRef>
              <c:f>工作表1!$E$1</c:f>
              <c:strCache>
                <c:ptCount val="1"/>
                <c:pt idx="0">
                  <c:v>2014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zh-TW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工作表1!$A$2</c:f>
              <c:numCache>
                <c:formatCode>General</c:formatCode>
                <c:ptCount val="1"/>
              </c:numCache>
            </c:numRef>
          </c:cat>
          <c:val>
            <c:numRef>
              <c:f>工作表1!$E$2</c:f>
              <c:numCache>
                <c:formatCode>#,##0.00;[Red]\-#,##0.00</c:formatCode>
                <c:ptCount val="1"/>
                <c:pt idx="0">
                  <c:v>83.039559999999994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409-4546-A757-BDDBB97C333A}"/>
            </c:ext>
          </c:extLst>
        </c:ser>
        <c:ser>
          <c:idx val="4"/>
          <c:order val="4"/>
          <c:tx>
            <c:strRef>
              <c:f>工作表1!$F$1</c:f>
              <c:strCache>
                <c:ptCount val="1"/>
                <c:pt idx="0">
                  <c:v>2015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zh-TW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工作表1!$A$2</c:f>
              <c:numCache>
                <c:formatCode>General</c:formatCode>
                <c:ptCount val="1"/>
              </c:numCache>
            </c:numRef>
          </c:cat>
          <c:val>
            <c:numRef>
              <c:f>工作表1!$F$2</c:f>
              <c:numCache>
                <c:formatCode>#,##0.00;[Red]\-#,##0.00</c:formatCode>
                <c:ptCount val="1"/>
                <c:pt idx="0">
                  <c:v>81.969170000000005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409-4546-A757-BDDBB97C333A}"/>
            </c:ext>
          </c:extLst>
        </c:ser>
        <c:ser>
          <c:idx val="5"/>
          <c:order val="5"/>
          <c:tx>
            <c:strRef>
              <c:f>工作表1!$G$1</c:f>
              <c:strCache>
                <c:ptCount val="1"/>
                <c:pt idx="0">
                  <c:v>2016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zh-TW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工作表1!$A$2</c:f>
              <c:numCache>
                <c:formatCode>General</c:formatCode>
                <c:ptCount val="1"/>
              </c:numCache>
            </c:numRef>
          </c:cat>
          <c:val>
            <c:numRef>
              <c:f>工作表1!$G$2</c:f>
              <c:numCache>
                <c:formatCode>#,##0.00;[Red]\-#,##0.00</c:formatCode>
                <c:ptCount val="1"/>
                <c:pt idx="0">
                  <c:v>88.625769999999974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F409-4546-A757-BDDBB97C333A}"/>
            </c:ext>
          </c:extLst>
        </c:ser>
        <c:ser>
          <c:idx val="6"/>
          <c:order val="6"/>
          <c:tx>
            <c:strRef>
              <c:f>工作表1!$H$1</c:f>
              <c:strCache>
                <c:ptCount val="1"/>
                <c:pt idx="0">
                  <c:v>2017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zh-TW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工作表1!$A$2</c:f>
              <c:numCache>
                <c:formatCode>General</c:formatCode>
                <c:ptCount val="1"/>
              </c:numCache>
            </c:numRef>
          </c:cat>
          <c:val>
            <c:numRef>
              <c:f>工作表1!$H$2</c:f>
              <c:numCache>
                <c:formatCode>#,##0.00;[Red]\-#,##0.00</c:formatCode>
                <c:ptCount val="1"/>
                <c:pt idx="0">
                  <c:v>104.82763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409-4546-A757-BDDBB97C333A}"/>
            </c:ext>
          </c:extLst>
        </c:ser>
        <c:ser>
          <c:idx val="7"/>
          <c:order val="7"/>
          <c:tx>
            <c:strRef>
              <c:f>工作表1!$I$1</c:f>
              <c:strCache>
                <c:ptCount val="1"/>
                <c:pt idx="0">
                  <c:v>2018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zh-TW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工作表1!$A$2</c:f>
              <c:numCache>
                <c:formatCode>General</c:formatCode>
                <c:ptCount val="1"/>
              </c:numCache>
            </c:numRef>
          </c:cat>
          <c:val>
            <c:numRef>
              <c:f>工作表1!$I$2</c:f>
              <c:numCache>
                <c:formatCode>#,##0.00;[Red]\-#,##0.00</c:formatCode>
                <c:ptCount val="1"/>
                <c:pt idx="0">
                  <c:v>132.98861000000002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F409-4546-A757-BDDBB97C333A}"/>
            </c:ext>
          </c:extLst>
        </c:ser>
        <c:dLbls>
          <c:showVal val="1"/>
        </c:dLbls>
        <c:overlap val="-25"/>
        <c:axId val="94612096"/>
        <c:axId val="94622080"/>
      </c:barChart>
      <c:catAx>
        <c:axId val="94612096"/>
        <c:scaling>
          <c:orientation val="minMax"/>
        </c:scaling>
        <c:axPos val="b"/>
        <c:numFmt formatCode="General" sourceLinked="1"/>
        <c:majorTickMark val="none"/>
        <c:tickLblPos val="nextTo"/>
        <c:crossAx val="94622080"/>
        <c:crosses val="autoZero"/>
        <c:auto val="1"/>
        <c:lblAlgn val="ctr"/>
        <c:lblOffset val="100"/>
      </c:catAx>
      <c:valAx>
        <c:axId val="94622080"/>
        <c:scaling>
          <c:orientation val="minMax"/>
        </c:scaling>
        <c:delete val="1"/>
        <c:axPos val="l"/>
        <c:majorGridlines/>
        <c:numFmt formatCode="#,##0.00;[Red]\-#,##0.00" sourceLinked="1"/>
        <c:majorTickMark val="none"/>
        <c:tickLblPos val="none"/>
        <c:crossAx val="9461209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zh-TW"/>
    </a:p>
  </c:txPr>
  <c:externalData r:id="rId1"/>
</c:chartSpac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9DC8E1-DEBC-824D-8192-66981DD532D5}" type="doc">
      <dgm:prSet loTypeId="urn:microsoft.com/office/officeart/2005/8/layout/matrix1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9FA965C5-BD45-DA4B-91E8-EAD4ECCBB9CA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200" b="1" dirty="0">
              <a:latin typeface="Arial"/>
              <a:cs typeface="Arial"/>
            </a:rPr>
            <a:t>100%</a:t>
          </a:r>
          <a:r>
            <a:rPr lang="zh-TW" altLang="en-US" sz="1200" b="1" dirty="0">
              <a:latin typeface="Arial"/>
              <a:cs typeface="Arial"/>
            </a:rPr>
            <a:t>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200" b="1" dirty="0">
              <a:latin typeface="Arial"/>
              <a:cs typeface="Arial"/>
            </a:rPr>
            <a:t>design</a:t>
          </a:r>
          <a:r>
            <a:rPr lang="zh-TW" altLang="en-US" sz="1200" b="1" dirty="0">
              <a:latin typeface="Arial"/>
              <a:cs typeface="Arial"/>
            </a:rPr>
            <a:t> </a:t>
          </a:r>
          <a:r>
            <a:rPr lang="en-US" altLang="zh-TW" sz="1200" b="1" dirty="0">
              <a:latin typeface="Arial"/>
              <a:cs typeface="Arial"/>
            </a:rPr>
            <a:t>and</a:t>
          </a:r>
          <a:r>
            <a:rPr lang="zh-TW" altLang="en-US" sz="1200" b="1" dirty="0">
              <a:latin typeface="Arial"/>
              <a:cs typeface="Arial"/>
            </a:rPr>
            <a:t> </a:t>
          </a:r>
          <a:r>
            <a:rPr lang="en-US" altLang="zh-TW" sz="1200" b="1" dirty="0">
              <a:latin typeface="Arial"/>
              <a:cs typeface="Arial"/>
            </a:rPr>
            <a:t>fabricate</a:t>
          </a:r>
          <a:r>
            <a:rPr lang="zh-TW" altLang="en-US" sz="1200" b="1" dirty="0">
              <a:latin typeface="Arial"/>
              <a:cs typeface="Arial"/>
            </a:rPr>
            <a:t> </a:t>
          </a:r>
          <a:r>
            <a:rPr lang="en-US" altLang="zh-TW" sz="1200" b="1" dirty="0">
              <a:latin typeface="Arial"/>
              <a:cs typeface="Arial"/>
            </a:rPr>
            <a:t>In house</a:t>
          </a:r>
          <a:endParaRPr lang="zh-TW" altLang="en-US" sz="1200" b="1" dirty="0">
            <a:latin typeface="Arial"/>
            <a:cs typeface="Arial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200" b="1" dirty="0">
              <a:latin typeface="Arial"/>
              <a:cs typeface="Arial"/>
            </a:rPr>
            <a:t>100%</a:t>
          </a:r>
          <a:r>
            <a:rPr lang="zh-TW" altLang="en-US" sz="1200" b="1" dirty="0">
              <a:latin typeface="Arial"/>
              <a:cs typeface="Arial"/>
            </a:rPr>
            <a:t> 自行設計及製造</a:t>
          </a:r>
        </a:p>
      </dgm:t>
    </dgm:pt>
    <dgm:pt modelId="{B33C0B68-ED3E-884F-9E31-F3D0C302959B}" type="parTrans" cxnId="{2BA3BA3D-0CCC-C648-A244-32F0BFC4E965}">
      <dgm:prSet/>
      <dgm:spPr/>
      <dgm:t>
        <a:bodyPr/>
        <a:lstStyle/>
        <a:p>
          <a:endParaRPr lang="zh-TW" altLang="en-US" sz="1400">
            <a:latin typeface="Arial"/>
            <a:cs typeface="Arial"/>
          </a:endParaRPr>
        </a:p>
      </dgm:t>
    </dgm:pt>
    <dgm:pt modelId="{D43FD8E4-8AB6-BB48-8C72-0DF8FD3BB59F}" type="sibTrans" cxnId="{2BA3BA3D-0CCC-C648-A244-32F0BFC4E965}">
      <dgm:prSet/>
      <dgm:spPr/>
      <dgm:t>
        <a:bodyPr/>
        <a:lstStyle/>
        <a:p>
          <a:endParaRPr lang="zh-TW" altLang="en-US" sz="1400">
            <a:latin typeface="Arial"/>
            <a:cs typeface="Arial"/>
          </a:endParaRPr>
        </a:p>
      </dgm:t>
    </dgm:pt>
    <dgm:pt modelId="{4BC7432E-7E85-6244-9162-FA1ADC350BF0}">
      <dgm:prSet phldrT="[文字]" custT="1"/>
      <dgm:spPr/>
      <dgm:t>
        <a:bodyPr/>
        <a:lstStyle/>
        <a:p>
          <a:r>
            <a:rPr lang="en-US" altLang="zh-TW" sz="1400" dirty="0">
              <a:latin typeface="Arial"/>
              <a:cs typeface="Arial"/>
            </a:rPr>
            <a:t>Stamping</a:t>
          </a:r>
          <a:r>
            <a:rPr lang="zh-TW" altLang="en-US" sz="1400" dirty="0">
              <a:latin typeface="Arial"/>
              <a:cs typeface="Arial"/>
            </a:rPr>
            <a:t> </a:t>
          </a:r>
          <a:r>
            <a:rPr lang="en-US" altLang="zh-TW" sz="1400" dirty="0">
              <a:latin typeface="Arial"/>
              <a:cs typeface="Arial"/>
            </a:rPr>
            <a:t>Die</a:t>
          </a:r>
          <a:endParaRPr lang="zh-TW" altLang="en-US" sz="1400" dirty="0">
            <a:latin typeface="Arial"/>
            <a:cs typeface="Arial"/>
          </a:endParaRPr>
        </a:p>
        <a:p>
          <a:r>
            <a:rPr lang="zh-TW" altLang="en-US" sz="1400" dirty="0">
              <a:latin typeface="Arial"/>
              <a:cs typeface="Arial"/>
            </a:rPr>
            <a:t>沖壓模具</a:t>
          </a:r>
        </a:p>
      </dgm:t>
    </dgm:pt>
    <dgm:pt modelId="{DE212272-5DBE-3542-AED8-1ABF321FC2F4}" type="parTrans" cxnId="{B982540B-9D31-294E-9AFD-0D902490BE7B}">
      <dgm:prSet/>
      <dgm:spPr/>
      <dgm:t>
        <a:bodyPr/>
        <a:lstStyle/>
        <a:p>
          <a:endParaRPr lang="zh-TW" altLang="en-US" sz="1400">
            <a:latin typeface="Arial"/>
            <a:cs typeface="Arial"/>
          </a:endParaRPr>
        </a:p>
      </dgm:t>
    </dgm:pt>
    <dgm:pt modelId="{45D27A66-40CF-2F4F-A008-5314389A7876}" type="sibTrans" cxnId="{B982540B-9D31-294E-9AFD-0D902490BE7B}">
      <dgm:prSet/>
      <dgm:spPr/>
      <dgm:t>
        <a:bodyPr/>
        <a:lstStyle/>
        <a:p>
          <a:endParaRPr lang="zh-TW" altLang="en-US" sz="1400">
            <a:latin typeface="Arial"/>
            <a:cs typeface="Arial"/>
          </a:endParaRPr>
        </a:p>
      </dgm:t>
    </dgm:pt>
    <dgm:pt modelId="{116CFB83-850E-5841-945D-3AE9F9CD76A3}">
      <dgm:prSet phldrT="[文字]" custT="1"/>
      <dgm:spPr/>
      <dgm:t>
        <a:bodyPr/>
        <a:lstStyle/>
        <a:p>
          <a:r>
            <a:rPr lang="en-US" altLang="zh-TW" sz="1400" dirty="0">
              <a:latin typeface="Arial"/>
              <a:cs typeface="Arial"/>
            </a:rPr>
            <a:t>Injection</a:t>
          </a:r>
          <a:r>
            <a:rPr lang="zh-TW" altLang="en-US" sz="1400" dirty="0">
              <a:latin typeface="Arial"/>
              <a:cs typeface="Arial"/>
            </a:rPr>
            <a:t> </a:t>
          </a:r>
          <a:r>
            <a:rPr lang="en-US" altLang="zh-TW" sz="1400" dirty="0">
              <a:latin typeface="Arial"/>
              <a:cs typeface="Arial"/>
            </a:rPr>
            <a:t>Mold</a:t>
          </a:r>
          <a:endParaRPr lang="zh-TW" altLang="en-US" sz="1400" dirty="0">
            <a:latin typeface="Arial"/>
            <a:cs typeface="Arial"/>
          </a:endParaRPr>
        </a:p>
        <a:p>
          <a:r>
            <a:rPr lang="zh-TW" altLang="en-US" sz="1400" dirty="0">
              <a:latin typeface="Arial"/>
              <a:cs typeface="Arial"/>
            </a:rPr>
            <a:t>射出模具</a:t>
          </a:r>
        </a:p>
      </dgm:t>
    </dgm:pt>
    <dgm:pt modelId="{7B7D4CD1-D131-B342-AAC8-55A51309E8CC}" type="parTrans" cxnId="{21CEED70-F93D-C344-AB6A-78ACC1AB4F21}">
      <dgm:prSet/>
      <dgm:spPr/>
      <dgm:t>
        <a:bodyPr/>
        <a:lstStyle/>
        <a:p>
          <a:endParaRPr lang="zh-TW" altLang="en-US" sz="1400">
            <a:latin typeface="Arial"/>
            <a:cs typeface="Arial"/>
          </a:endParaRPr>
        </a:p>
      </dgm:t>
    </dgm:pt>
    <dgm:pt modelId="{88E9EE66-FF61-A546-9690-1DCCE6B87DC4}" type="sibTrans" cxnId="{21CEED70-F93D-C344-AB6A-78ACC1AB4F21}">
      <dgm:prSet/>
      <dgm:spPr/>
      <dgm:t>
        <a:bodyPr/>
        <a:lstStyle/>
        <a:p>
          <a:endParaRPr lang="zh-TW" altLang="en-US" sz="1400">
            <a:latin typeface="Arial"/>
            <a:cs typeface="Arial"/>
          </a:endParaRPr>
        </a:p>
      </dgm:t>
    </dgm:pt>
    <dgm:pt modelId="{D9C7B9AC-F90A-8649-A3B1-CAF996744EA4}">
      <dgm:prSet phldrT="[文字]" custT="1"/>
      <dgm:spPr/>
      <dgm:t>
        <a:bodyPr/>
        <a:lstStyle/>
        <a:p>
          <a:r>
            <a:rPr lang="en-US" altLang="zh-TW" sz="1400" dirty="0">
              <a:latin typeface="Arial"/>
              <a:cs typeface="Arial"/>
            </a:rPr>
            <a:t>Assembly</a:t>
          </a:r>
          <a:r>
            <a:rPr lang="zh-TW" altLang="en-US" sz="1400" dirty="0">
              <a:latin typeface="Arial"/>
              <a:cs typeface="Arial"/>
            </a:rPr>
            <a:t> </a:t>
          </a:r>
          <a:r>
            <a:rPr lang="en-US" altLang="zh-TW" sz="1400" dirty="0">
              <a:latin typeface="Arial"/>
              <a:cs typeface="Arial"/>
            </a:rPr>
            <a:t>tooling</a:t>
          </a:r>
          <a:endParaRPr lang="zh-TW" altLang="en-US" sz="1400" dirty="0">
            <a:latin typeface="Arial"/>
            <a:cs typeface="Arial"/>
          </a:endParaRPr>
        </a:p>
        <a:p>
          <a:r>
            <a:rPr lang="zh-TW" altLang="en-US" sz="1400" dirty="0">
              <a:latin typeface="Arial"/>
              <a:cs typeface="Arial"/>
            </a:rPr>
            <a:t>組裝治具</a:t>
          </a:r>
        </a:p>
      </dgm:t>
    </dgm:pt>
    <dgm:pt modelId="{27A4D745-B04B-4B48-91B1-5293AA74AA23}" type="parTrans" cxnId="{AD4FC98C-A191-4B4D-98A1-5BAD78080606}">
      <dgm:prSet/>
      <dgm:spPr/>
      <dgm:t>
        <a:bodyPr/>
        <a:lstStyle/>
        <a:p>
          <a:endParaRPr lang="zh-TW" altLang="en-US" sz="1400">
            <a:latin typeface="Arial"/>
            <a:cs typeface="Arial"/>
          </a:endParaRPr>
        </a:p>
      </dgm:t>
    </dgm:pt>
    <dgm:pt modelId="{0833D4E1-5DE1-E548-841D-57E759574361}" type="sibTrans" cxnId="{AD4FC98C-A191-4B4D-98A1-5BAD78080606}">
      <dgm:prSet/>
      <dgm:spPr/>
      <dgm:t>
        <a:bodyPr/>
        <a:lstStyle/>
        <a:p>
          <a:endParaRPr lang="zh-TW" altLang="en-US" sz="1400">
            <a:latin typeface="Arial"/>
            <a:cs typeface="Arial"/>
          </a:endParaRPr>
        </a:p>
      </dgm:t>
    </dgm:pt>
    <dgm:pt modelId="{104B2A38-746C-7843-8378-68995B33168F}">
      <dgm:prSet phldrT="[文字]" custT="1"/>
      <dgm:spPr/>
      <dgm:t>
        <a:bodyPr/>
        <a:lstStyle/>
        <a:p>
          <a:r>
            <a:rPr lang="en-US" altLang="zh-TW" sz="1400" dirty="0">
              <a:latin typeface="Arial"/>
              <a:cs typeface="Arial"/>
            </a:rPr>
            <a:t>Automation</a:t>
          </a:r>
          <a:r>
            <a:rPr lang="zh-TW" altLang="en-US" sz="1400" dirty="0">
              <a:latin typeface="Arial"/>
              <a:cs typeface="Arial"/>
            </a:rPr>
            <a:t> </a:t>
          </a:r>
          <a:r>
            <a:rPr lang="en-US" altLang="zh-TW" sz="1400" dirty="0">
              <a:latin typeface="Arial"/>
              <a:cs typeface="Arial"/>
            </a:rPr>
            <a:t>Machine</a:t>
          </a:r>
          <a:endParaRPr lang="zh-TW" altLang="en-US" sz="1400" dirty="0">
            <a:latin typeface="Arial"/>
            <a:cs typeface="Arial"/>
          </a:endParaRPr>
        </a:p>
        <a:p>
          <a:r>
            <a:rPr lang="zh-TW" altLang="en-US" sz="1400" dirty="0">
              <a:latin typeface="Arial"/>
              <a:cs typeface="Arial"/>
            </a:rPr>
            <a:t>自動化機台</a:t>
          </a:r>
        </a:p>
      </dgm:t>
    </dgm:pt>
    <dgm:pt modelId="{C33140D5-AE7E-C347-BEA9-8CA10A5E27B0}" type="parTrans" cxnId="{AED03F2D-382C-554F-B5D4-0154B0A9EFA6}">
      <dgm:prSet/>
      <dgm:spPr/>
      <dgm:t>
        <a:bodyPr/>
        <a:lstStyle/>
        <a:p>
          <a:endParaRPr lang="zh-TW" altLang="en-US" sz="1400">
            <a:latin typeface="Arial"/>
            <a:cs typeface="Arial"/>
          </a:endParaRPr>
        </a:p>
      </dgm:t>
    </dgm:pt>
    <dgm:pt modelId="{3DCA8A79-F411-4948-A471-A06FDF2D7156}" type="sibTrans" cxnId="{AED03F2D-382C-554F-B5D4-0154B0A9EFA6}">
      <dgm:prSet/>
      <dgm:spPr/>
      <dgm:t>
        <a:bodyPr/>
        <a:lstStyle/>
        <a:p>
          <a:endParaRPr lang="zh-TW" altLang="en-US" sz="1400">
            <a:latin typeface="Arial"/>
            <a:cs typeface="Arial"/>
          </a:endParaRPr>
        </a:p>
      </dgm:t>
    </dgm:pt>
    <dgm:pt modelId="{3FA93968-E94A-FF43-AF6F-5BCFEFCD90F4}" type="pres">
      <dgm:prSet presAssocID="{FE9DC8E1-DEBC-824D-8192-66981DD532D5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4CBA9B9-D8EB-CB40-A8DA-A51D1BBD4923}" type="pres">
      <dgm:prSet presAssocID="{FE9DC8E1-DEBC-824D-8192-66981DD532D5}" presName="matrix" presStyleCnt="0"/>
      <dgm:spPr/>
    </dgm:pt>
    <dgm:pt modelId="{79E32754-9787-EA46-A7FF-F7559961C9BB}" type="pres">
      <dgm:prSet presAssocID="{FE9DC8E1-DEBC-824D-8192-66981DD532D5}" presName="tile1" presStyleLbl="node1" presStyleIdx="0" presStyleCnt="4" custScaleX="102916" custLinFactNeighborX="1458" custLinFactNeighborY="0"/>
      <dgm:spPr/>
      <dgm:t>
        <a:bodyPr/>
        <a:lstStyle/>
        <a:p>
          <a:endParaRPr lang="zh-TW" altLang="en-US"/>
        </a:p>
      </dgm:t>
    </dgm:pt>
    <dgm:pt modelId="{5529C8A6-BE93-E34A-8F7F-A9275486762F}" type="pres">
      <dgm:prSet presAssocID="{FE9DC8E1-DEBC-824D-8192-66981DD532D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92C3FE6-2720-0C45-A9C6-944E3C231CCC}" type="pres">
      <dgm:prSet presAssocID="{FE9DC8E1-DEBC-824D-8192-66981DD532D5}" presName="tile2" presStyleLbl="node1" presStyleIdx="1" presStyleCnt="4"/>
      <dgm:spPr/>
      <dgm:t>
        <a:bodyPr/>
        <a:lstStyle/>
        <a:p>
          <a:endParaRPr lang="zh-TW" altLang="en-US"/>
        </a:p>
      </dgm:t>
    </dgm:pt>
    <dgm:pt modelId="{70DAA2C0-20DA-F049-B1ED-6788E0C97F14}" type="pres">
      <dgm:prSet presAssocID="{FE9DC8E1-DEBC-824D-8192-66981DD532D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A59D54E-E0D2-AA42-9D8E-90CF082F7A6F}" type="pres">
      <dgm:prSet presAssocID="{FE9DC8E1-DEBC-824D-8192-66981DD532D5}" presName="tile3" presStyleLbl="node1" presStyleIdx="2" presStyleCnt="4"/>
      <dgm:spPr/>
      <dgm:t>
        <a:bodyPr/>
        <a:lstStyle/>
        <a:p>
          <a:endParaRPr lang="zh-TW" altLang="en-US"/>
        </a:p>
      </dgm:t>
    </dgm:pt>
    <dgm:pt modelId="{54544D43-2E02-3046-894F-5C000DF30DBF}" type="pres">
      <dgm:prSet presAssocID="{FE9DC8E1-DEBC-824D-8192-66981DD532D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1E07612-B390-5941-BEC5-B9260F2930A7}" type="pres">
      <dgm:prSet presAssocID="{FE9DC8E1-DEBC-824D-8192-66981DD532D5}" presName="tile4" presStyleLbl="node1" presStyleIdx="3" presStyleCnt="4" custLinFactNeighborX="5737" custLinFactNeighborY="0"/>
      <dgm:spPr/>
      <dgm:t>
        <a:bodyPr/>
        <a:lstStyle/>
        <a:p>
          <a:endParaRPr lang="zh-TW" altLang="en-US"/>
        </a:p>
      </dgm:t>
    </dgm:pt>
    <dgm:pt modelId="{D2A528FD-5E9B-3348-BF20-1C0446514099}" type="pres">
      <dgm:prSet presAssocID="{FE9DC8E1-DEBC-824D-8192-66981DD532D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C7DBA75-0666-6D48-AB46-C3630D143E37}" type="pres">
      <dgm:prSet presAssocID="{FE9DC8E1-DEBC-824D-8192-66981DD532D5}" presName="centerTile" presStyleLbl="fgShp" presStyleIdx="0" presStyleCnt="1" custScaleX="196872" custScaleY="138569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661C141-3960-1444-9B96-6818007F5DCB}" type="presOf" srcId="{9FA965C5-BD45-DA4B-91E8-EAD4ECCBB9CA}" destId="{8C7DBA75-0666-6D48-AB46-C3630D143E37}" srcOrd="0" destOrd="0" presId="urn:microsoft.com/office/officeart/2005/8/layout/matrix1"/>
    <dgm:cxn modelId="{21CEED70-F93D-C344-AB6A-78ACC1AB4F21}" srcId="{9FA965C5-BD45-DA4B-91E8-EAD4ECCBB9CA}" destId="{116CFB83-850E-5841-945D-3AE9F9CD76A3}" srcOrd="1" destOrd="0" parTransId="{7B7D4CD1-D131-B342-AAC8-55A51309E8CC}" sibTransId="{88E9EE66-FF61-A546-9690-1DCCE6B87DC4}"/>
    <dgm:cxn modelId="{EA9FFD79-754C-4A4B-B16F-E9AB04F11A84}" type="presOf" srcId="{4BC7432E-7E85-6244-9162-FA1ADC350BF0}" destId="{5529C8A6-BE93-E34A-8F7F-A9275486762F}" srcOrd="1" destOrd="0" presId="urn:microsoft.com/office/officeart/2005/8/layout/matrix1"/>
    <dgm:cxn modelId="{2BA3BA3D-0CCC-C648-A244-32F0BFC4E965}" srcId="{FE9DC8E1-DEBC-824D-8192-66981DD532D5}" destId="{9FA965C5-BD45-DA4B-91E8-EAD4ECCBB9CA}" srcOrd="0" destOrd="0" parTransId="{B33C0B68-ED3E-884F-9E31-F3D0C302959B}" sibTransId="{D43FD8E4-8AB6-BB48-8C72-0DF8FD3BB59F}"/>
    <dgm:cxn modelId="{548F1EB2-8912-5D4F-9174-0E81B8846C15}" type="presOf" srcId="{D9C7B9AC-F90A-8649-A3B1-CAF996744EA4}" destId="{AA59D54E-E0D2-AA42-9D8E-90CF082F7A6F}" srcOrd="0" destOrd="0" presId="urn:microsoft.com/office/officeart/2005/8/layout/matrix1"/>
    <dgm:cxn modelId="{AD4FC98C-A191-4B4D-98A1-5BAD78080606}" srcId="{9FA965C5-BD45-DA4B-91E8-EAD4ECCBB9CA}" destId="{D9C7B9AC-F90A-8649-A3B1-CAF996744EA4}" srcOrd="2" destOrd="0" parTransId="{27A4D745-B04B-4B48-91B1-5293AA74AA23}" sibTransId="{0833D4E1-5DE1-E548-841D-57E759574361}"/>
    <dgm:cxn modelId="{3F510E14-6F33-5F42-9041-EAFAFB5BECAB}" type="presOf" srcId="{116CFB83-850E-5841-945D-3AE9F9CD76A3}" destId="{70DAA2C0-20DA-F049-B1ED-6788E0C97F14}" srcOrd="1" destOrd="0" presId="urn:microsoft.com/office/officeart/2005/8/layout/matrix1"/>
    <dgm:cxn modelId="{DC41AEA2-83C6-9546-926C-823DD665C322}" type="presOf" srcId="{116CFB83-850E-5841-945D-3AE9F9CD76A3}" destId="{392C3FE6-2720-0C45-A9C6-944E3C231CCC}" srcOrd="0" destOrd="0" presId="urn:microsoft.com/office/officeart/2005/8/layout/matrix1"/>
    <dgm:cxn modelId="{B982540B-9D31-294E-9AFD-0D902490BE7B}" srcId="{9FA965C5-BD45-DA4B-91E8-EAD4ECCBB9CA}" destId="{4BC7432E-7E85-6244-9162-FA1ADC350BF0}" srcOrd="0" destOrd="0" parTransId="{DE212272-5DBE-3542-AED8-1ABF321FC2F4}" sibTransId="{45D27A66-40CF-2F4F-A008-5314389A7876}"/>
    <dgm:cxn modelId="{AABC540C-02A6-9441-B359-80540F15F6ED}" type="presOf" srcId="{D9C7B9AC-F90A-8649-A3B1-CAF996744EA4}" destId="{54544D43-2E02-3046-894F-5C000DF30DBF}" srcOrd="1" destOrd="0" presId="urn:microsoft.com/office/officeart/2005/8/layout/matrix1"/>
    <dgm:cxn modelId="{06E8DCE8-933B-4B41-B4C3-9ACB3406F902}" type="presOf" srcId="{104B2A38-746C-7843-8378-68995B33168F}" destId="{B1E07612-B390-5941-BEC5-B9260F2930A7}" srcOrd="0" destOrd="0" presId="urn:microsoft.com/office/officeart/2005/8/layout/matrix1"/>
    <dgm:cxn modelId="{A058629A-2218-8645-BF57-7C8661869CF2}" type="presOf" srcId="{4BC7432E-7E85-6244-9162-FA1ADC350BF0}" destId="{79E32754-9787-EA46-A7FF-F7559961C9BB}" srcOrd="0" destOrd="0" presId="urn:microsoft.com/office/officeart/2005/8/layout/matrix1"/>
    <dgm:cxn modelId="{AED03F2D-382C-554F-B5D4-0154B0A9EFA6}" srcId="{9FA965C5-BD45-DA4B-91E8-EAD4ECCBB9CA}" destId="{104B2A38-746C-7843-8378-68995B33168F}" srcOrd="3" destOrd="0" parTransId="{C33140D5-AE7E-C347-BEA9-8CA10A5E27B0}" sibTransId="{3DCA8A79-F411-4948-A471-A06FDF2D7156}"/>
    <dgm:cxn modelId="{0E736F5A-B6BC-4A45-ADD5-2DFE48020E0F}" type="presOf" srcId="{104B2A38-746C-7843-8378-68995B33168F}" destId="{D2A528FD-5E9B-3348-BF20-1C0446514099}" srcOrd="1" destOrd="0" presId="urn:microsoft.com/office/officeart/2005/8/layout/matrix1"/>
    <dgm:cxn modelId="{9917B372-0851-134D-BD5D-B7E5FB29A517}" type="presOf" srcId="{FE9DC8E1-DEBC-824D-8192-66981DD532D5}" destId="{3FA93968-E94A-FF43-AF6F-5BCFEFCD90F4}" srcOrd="0" destOrd="0" presId="urn:microsoft.com/office/officeart/2005/8/layout/matrix1"/>
    <dgm:cxn modelId="{52989EFB-02F4-6548-A957-684391DE6588}" type="presParOf" srcId="{3FA93968-E94A-FF43-AF6F-5BCFEFCD90F4}" destId="{34CBA9B9-D8EB-CB40-A8DA-A51D1BBD4923}" srcOrd="0" destOrd="0" presId="urn:microsoft.com/office/officeart/2005/8/layout/matrix1"/>
    <dgm:cxn modelId="{D4CA0E4A-89A5-A84E-BCF3-169F1138227F}" type="presParOf" srcId="{34CBA9B9-D8EB-CB40-A8DA-A51D1BBD4923}" destId="{79E32754-9787-EA46-A7FF-F7559961C9BB}" srcOrd="0" destOrd="0" presId="urn:microsoft.com/office/officeart/2005/8/layout/matrix1"/>
    <dgm:cxn modelId="{449FC834-67E0-4B4B-B103-7E0094AB6365}" type="presParOf" srcId="{34CBA9B9-D8EB-CB40-A8DA-A51D1BBD4923}" destId="{5529C8A6-BE93-E34A-8F7F-A9275486762F}" srcOrd="1" destOrd="0" presId="urn:microsoft.com/office/officeart/2005/8/layout/matrix1"/>
    <dgm:cxn modelId="{BDF5B437-1AEE-0B4D-A817-F3E98A1C79A1}" type="presParOf" srcId="{34CBA9B9-D8EB-CB40-A8DA-A51D1BBD4923}" destId="{392C3FE6-2720-0C45-A9C6-944E3C231CCC}" srcOrd="2" destOrd="0" presId="urn:microsoft.com/office/officeart/2005/8/layout/matrix1"/>
    <dgm:cxn modelId="{3D0C7013-A65E-4943-8A30-3FA3D98A05A1}" type="presParOf" srcId="{34CBA9B9-D8EB-CB40-A8DA-A51D1BBD4923}" destId="{70DAA2C0-20DA-F049-B1ED-6788E0C97F14}" srcOrd="3" destOrd="0" presId="urn:microsoft.com/office/officeart/2005/8/layout/matrix1"/>
    <dgm:cxn modelId="{A6DB375F-0E23-6441-941A-FB54B899770B}" type="presParOf" srcId="{34CBA9B9-D8EB-CB40-A8DA-A51D1BBD4923}" destId="{AA59D54E-E0D2-AA42-9D8E-90CF082F7A6F}" srcOrd="4" destOrd="0" presId="urn:microsoft.com/office/officeart/2005/8/layout/matrix1"/>
    <dgm:cxn modelId="{E59A7053-5C6E-7147-A808-C7D1D96AC95D}" type="presParOf" srcId="{34CBA9B9-D8EB-CB40-A8DA-A51D1BBD4923}" destId="{54544D43-2E02-3046-894F-5C000DF30DBF}" srcOrd="5" destOrd="0" presId="urn:microsoft.com/office/officeart/2005/8/layout/matrix1"/>
    <dgm:cxn modelId="{3ACF93BB-2BD1-9447-9D15-ED826816E07B}" type="presParOf" srcId="{34CBA9B9-D8EB-CB40-A8DA-A51D1BBD4923}" destId="{B1E07612-B390-5941-BEC5-B9260F2930A7}" srcOrd="6" destOrd="0" presId="urn:microsoft.com/office/officeart/2005/8/layout/matrix1"/>
    <dgm:cxn modelId="{D3826234-9CDD-F14B-B555-F3C705F4E9E3}" type="presParOf" srcId="{34CBA9B9-D8EB-CB40-A8DA-A51D1BBD4923}" destId="{D2A528FD-5E9B-3348-BF20-1C0446514099}" srcOrd="7" destOrd="0" presId="urn:microsoft.com/office/officeart/2005/8/layout/matrix1"/>
    <dgm:cxn modelId="{B4AAE96F-E060-0547-AC22-72CC85E54F0A}" type="presParOf" srcId="{3FA93968-E94A-FF43-AF6F-5BCFEFCD90F4}" destId="{8C7DBA75-0666-6D48-AB46-C3630D143E37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9DC8E1-DEBC-824D-8192-66981DD532D5}" type="doc">
      <dgm:prSet loTypeId="urn:microsoft.com/office/officeart/2005/8/layout/matrix1" loCatId="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9FA965C5-BD45-DA4B-91E8-EAD4ECCBB9CA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200" b="1" dirty="0">
              <a:latin typeface="Arial"/>
              <a:cs typeface="Arial"/>
            </a:rPr>
            <a:t>High Speed</a:t>
          </a:r>
          <a:r>
            <a:rPr lang="zh-TW" altLang="en-US" sz="1200" b="1" dirty="0">
              <a:latin typeface="Arial"/>
              <a:cs typeface="Arial"/>
            </a:rPr>
            <a:t> </a:t>
          </a:r>
          <a:r>
            <a:rPr lang="en-US" altLang="zh-TW" sz="1200" b="1" dirty="0">
              <a:latin typeface="Arial"/>
              <a:cs typeface="Arial"/>
            </a:rPr>
            <a:t>Cable</a:t>
          </a:r>
          <a:r>
            <a:rPr lang="zh-TW" altLang="en-US" sz="1200" b="1" dirty="0">
              <a:latin typeface="Arial"/>
              <a:cs typeface="Arial"/>
            </a:rPr>
            <a:t>高速線纜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200" b="1" dirty="0">
              <a:latin typeface="Arial"/>
              <a:cs typeface="Arial"/>
            </a:rPr>
            <a:t>(Optical / Electrical / Active / Passive</a:t>
          </a:r>
          <a:r>
            <a:rPr kumimoji="1" lang="en-US" altLang="zh-TW" sz="1200" dirty="0">
              <a:latin typeface="Arial"/>
              <a:cs typeface="Arial"/>
            </a:rPr>
            <a:t>)</a:t>
          </a:r>
          <a:endParaRPr lang="zh-TW" altLang="en-US" sz="1200" b="1" dirty="0">
            <a:latin typeface="Arial"/>
            <a:cs typeface="Arial"/>
          </a:endParaRPr>
        </a:p>
      </dgm:t>
    </dgm:pt>
    <dgm:pt modelId="{B33C0B68-ED3E-884F-9E31-F3D0C302959B}" type="parTrans" cxnId="{2BA3BA3D-0CCC-C648-A244-32F0BFC4E965}">
      <dgm:prSet/>
      <dgm:spPr/>
      <dgm:t>
        <a:bodyPr/>
        <a:lstStyle/>
        <a:p>
          <a:endParaRPr lang="zh-TW" altLang="en-US" sz="1200">
            <a:latin typeface="Arial"/>
            <a:cs typeface="Arial"/>
          </a:endParaRPr>
        </a:p>
      </dgm:t>
    </dgm:pt>
    <dgm:pt modelId="{D43FD8E4-8AB6-BB48-8C72-0DF8FD3BB59F}" type="sibTrans" cxnId="{2BA3BA3D-0CCC-C648-A244-32F0BFC4E965}">
      <dgm:prSet/>
      <dgm:spPr/>
      <dgm:t>
        <a:bodyPr/>
        <a:lstStyle/>
        <a:p>
          <a:endParaRPr lang="zh-TW" altLang="en-US" sz="1200">
            <a:latin typeface="Arial"/>
            <a:cs typeface="Arial"/>
          </a:endParaRPr>
        </a:p>
      </dgm:t>
    </dgm:pt>
    <dgm:pt modelId="{4BC7432E-7E85-6244-9162-FA1ADC350BF0}">
      <dgm:prSet phldrT="[文字]" custT="1"/>
      <dgm:spPr/>
      <dgm:t>
        <a:bodyPr/>
        <a:lstStyle/>
        <a:p>
          <a:r>
            <a:rPr lang="en-US" altLang="zh-TW" sz="1200" b="1" dirty="0">
              <a:latin typeface="Arial"/>
              <a:cs typeface="Arial"/>
            </a:rPr>
            <a:t>High Speed Socket Design Capability </a:t>
          </a:r>
          <a:r>
            <a:rPr lang="zh-TW" altLang="en-US" sz="1200" b="1" dirty="0">
              <a:latin typeface="Arial"/>
              <a:cs typeface="Arial"/>
            </a:rPr>
            <a:t>高速連接器設計</a:t>
          </a:r>
          <a:endParaRPr lang="zh-TW" altLang="en-US" sz="1200" dirty="0">
            <a:latin typeface="Arial"/>
            <a:cs typeface="Arial"/>
          </a:endParaRPr>
        </a:p>
      </dgm:t>
    </dgm:pt>
    <dgm:pt modelId="{DE212272-5DBE-3542-AED8-1ABF321FC2F4}" type="parTrans" cxnId="{B982540B-9D31-294E-9AFD-0D902490BE7B}">
      <dgm:prSet/>
      <dgm:spPr/>
      <dgm:t>
        <a:bodyPr/>
        <a:lstStyle/>
        <a:p>
          <a:endParaRPr lang="zh-TW" altLang="en-US" sz="1200">
            <a:latin typeface="Arial"/>
            <a:cs typeface="Arial"/>
          </a:endParaRPr>
        </a:p>
      </dgm:t>
    </dgm:pt>
    <dgm:pt modelId="{45D27A66-40CF-2F4F-A008-5314389A7876}" type="sibTrans" cxnId="{B982540B-9D31-294E-9AFD-0D902490BE7B}">
      <dgm:prSet/>
      <dgm:spPr/>
      <dgm:t>
        <a:bodyPr/>
        <a:lstStyle/>
        <a:p>
          <a:endParaRPr lang="zh-TW" altLang="en-US" sz="1200">
            <a:latin typeface="Arial"/>
            <a:cs typeface="Arial"/>
          </a:endParaRPr>
        </a:p>
      </dgm:t>
    </dgm:pt>
    <dgm:pt modelId="{116CFB83-850E-5841-945D-3AE9F9CD76A3}">
      <dgm:prSet phldrT="[文字]" custT="1"/>
      <dgm:spPr/>
      <dgm:t>
        <a:bodyPr/>
        <a:lstStyle/>
        <a:p>
          <a:r>
            <a:rPr lang="en-US" altLang="zh-TW" sz="1200" b="1" dirty="0">
              <a:latin typeface="Arial"/>
              <a:cs typeface="Arial"/>
            </a:rPr>
            <a:t>Precision Micro Lens design capability </a:t>
          </a:r>
          <a:r>
            <a:rPr lang="zh-TW" altLang="en-US" sz="1200" b="1" dirty="0">
              <a:latin typeface="Arial"/>
              <a:cs typeface="Arial"/>
            </a:rPr>
            <a:t>高精光學鏡片設計</a:t>
          </a:r>
          <a:endParaRPr lang="zh-TW" altLang="en-US" sz="1200" dirty="0">
            <a:latin typeface="Arial"/>
            <a:cs typeface="Arial"/>
          </a:endParaRPr>
        </a:p>
      </dgm:t>
    </dgm:pt>
    <dgm:pt modelId="{7B7D4CD1-D131-B342-AAC8-55A51309E8CC}" type="parTrans" cxnId="{21CEED70-F93D-C344-AB6A-78ACC1AB4F21}">
      <dgm:prSet/>
      <dgm:spPr/>
      <dgm:t>
        <a:bodyPr/>
        <a:lstStyle/>
        <a:p>
          <a:endParaRPr lang="zh-TW" altLang="en-US" sz="1200">
            <a:latin typeface="Arial"/>
            <a:cs typeface="Arial"/>
          </a:endParaRPr>
        </a:p>
      </dgm:t>
    </dgm:pt>
    <dgm:pt modelId="{88E9EE66-FF61-A546-9690-1DCCE6B87DC4}" type="sibTrans" cxnId="{21CEED70-F93D-C344-AB6A-78ACC1AB4F21}">
      <dgm:prSet/>
      <dgm:spPr/>
      <dgm:t>
        <a:bodyPr/>
        <a:lstStyle/>
        <a:p>
          <a:endParaRPr lang="zh-TW" altLang="en-US" sz="1200">
            <a:latin typeface="Arial"/>
            <a:cs typeface="Arial"/>
          </a:endParaRPr>
        </a:p>
      </dgm:t>
    </dgm:pt>
    <dgm:pt modelId="{D9C7B9AC-F90A-8649-A3B1-CAF996744EA4}">
      <dgm:prSet phldrT="[文字]" custT="1"/>
      <dgm:spPr/>
      <dgm:t>
        <a:bodyPr/>
        <a:lstStyle/>
        <a:p>
          <a:r>
            <a:rPr lang="en-US" altLang="zh-TW" sz="1200" b="1" dirty="0">
              <a:latin typeface="Arial"/>
              <a:cs typeface="Arial"/>
            </a:rPr>
            <a:t>Precision Die/Wire bond capability</a:t>
          </a:r>
          <a:endParaRPr lang="zh-TW" altLang="en-US" sz="1200" b="1" dirty="0">
            <a:latin typeface="Arial"/>
            <a:cs typeface="Arial"/>
          </a:endParaRPr>
        </a:p>
        <a:p>
          <a:r>
            <a:rPr lang="zh-TW" altLang="en-US" sz="1200" dirty="0">
              <a:latin typeface="Arial"/>
              <a:cs typeface="Arial"/>
            </a:rPr>
            <a:t>高精密固晶打線製程</a:t>
          </a:r>
        </a:p>
      </dgm:t>
    </dgm:pt>
    <dgm:pt modelId="{27A4D745-B04B-4B48-91B1-5293AA74AA23}" type="parTrans" cxnId="{AD4FC98C-A191-4B4D-98A1-5BAD78080606}">
      <dgm:prSet/>
      <dgm:spPr/>
      <dgm:t>
        <a:bodyPr/>
        <a:lstStyle/>
        <a:p>
          <a:endParaRPr lang="zh-TW" altLang="en-US" sz="1200">
            <a:latin typeface="Arial"/>
            <a:cs typeface="Arial"/>
          </a:endParaRPr>
        </a:p>
      </dgm:t>
    </dgm:pt>
    <dgm:pt modelId="{0833D4E1-5DE1-E548-841D-57E759574361}" type="sibTrans" cxnId="{AD4FC98C-A191-4B4D-98A1-5BAD78080606}">
      <dgm:prSet/>
      <dgm:spPr/>
      <dgm:t>
        <a:bodyPr/>
        <a:lstStyle/>
        <a:p>
          <a:endParaRPr lang="zh-TW" altLang="en-US" sz="1200">
            <a:latin typeface="Arial"/>
            <a:cs typeface="Arial"/>
          </a:endParaRPr>
        </a:p>
      </dgm:t>
    </dgm:pt>
    <dgm:pt modelId="{104B2A38-746C-7843-8378-68995B33168F}">
      <dgm:prSet phldrT="[文字]" custT="1"/>
      <dgm:spPr/>
      <dgm:t>
        <a:bodyPr/>
        <a:lstStyle/>
        <a:p>
          <a:r>
            <a:rPr kumimoji="1" lang="en-US" altLang="zh-TW" sz="1200" dirty="0">
              <a:latin typeface="Arial"/>
              <a:cs typeface="Arial"/>
            </a:rPr>
            <a:t>Electrical/Optical Cable HVM </a:t>
          </a:r>
          <a:r>
            <a:rPr kumimoji="1" lang="zh-TW" altLang="en-US" sz="1200" dirty="0">
              <a:latin typeface="Arial"/>
              <a:cs typeface="Arial"/>
            </a:rPr>
            <a:t>電子／光纖線量產能力</a:t>
          </a:r>
        </a:p>
      </dgm:t>
    </dgm:pt>
    <dgm:pt modelId="{C33140D5-AE7E-C347-BEA9-8CA10A5E27B0}" type="parTrans" cxnId="{AED03F2D-382C-554F-B5D4-0154B0A9EFA6}">
      <dgm:prSet/>
      <dgm:spPr/>
      <dgm:t>
        <a:bodyPr/>
        <a:lstStyle/>
        <a:p>
          <a:endParaRPr lang="zh-TW" altLang="en-US" sz="1200">
            <a:latin typeface="Arial"/>
            <a:cs typeface="Arial"/>
          </a:endParaRPr>
        </a:p>
      </dgm:t>
    </dgm:pt>
    <dgm:pt modelId="{3DCA8A79-F411-4948-A471-A06FDF2D7156}" type="sibTrans" cxnId="{AED03F2D-382C-554F-B5D4-0154B0A9EFA6}">
      <dgm:prSet/>
      <dgm:spPr/>
      <dgm:t>
        <a:bodyPr/>
        <a:lstStyle/>
        <a:p>
          <a:endParaRPr lang="zh-TW" altLang="en-US" sz="1200">
            <a:latin typeface="Arial"/>
            <a:cs typeface="Arial"/>
          </a:endParaRPr>
        </a:p>
      </dgm:t>
    </dgm:pt>
    <dgm:pt modelId="{3FA93968-E94A-FF43-AF6F-5BCFEFCD90F4}" type="pres">
      <dgm:prSet presAssocID="{FE9DC8E1-DEBC-824D-8192-66981DD532D5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4CBA9B9-D8EB-CB40-A8DA-A51D1BBD4923}" type="pres">
      <dgm:prSet presAssocID="{FE9DC8E1-DEBC-824D-8192-66981DD532D5}" presName="matrix" presStyleCnt="0"/>
      <dgm:spPr/>
    </dgm:pt>
    <dgm:pt modelId="{79E32754-9787-EA46-A7FF-F7559961C9BB}" type="pres">
      <dgm:prSet presAssocID="{FE9DC8E1-DEBC-824D-8192-66981DD532D5}" presName="tile1" presStyleLbl="node1" presStyleIdx="0" presStyleCnt="4"/>
      <dgm:spPr/>
      <dgm:t>
        <a:bodyPr/>
        <a:lstStyle/>
        <a:p>
          <a:endParaRPr lang="zh-TW" altLang="en-US"/>
        </a:p>
      </dgm:t>
    </dgm:pt>
    <dgm:pt modelId="{5529C8A6-BE93-E34A-8F7F-A9275486762F}" type="pres">
      <dgm:prSet presAssocID="{FE9DC8E1-DEBC-824D-8192-66981DD532D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92C3FE6-2720-0C45-A9C6-944E3C231CCC}" type="pres">
      <dgm:prSet presAssocID="{FE9DC8E1-DEBC-824D-8192-66981DD532D5}" presName="tile2" presStyleLbl="node1" presStyleIdx="1" presStyleCnt="4" custLinFactNeighborX="13805" custLinFactNeighborY="-29221"/>
      <dgm:spPr/>
      <dgm:t>
        <a:bodyPr/>
        <a:lstStyle/>
        <a:p>
          <a:endParaRPr lang="zh-TW" altLang="en-US"/>
        </a:p>
      </dgm:t>
    </dgm:pt>
    <dgm:pt modelId="{70DAA2C0-20DA-F049-B1ED-6788E0C97F14}" type="pres">
      <dgm:prSet presAssocID="{FE9DC8E1-DEBC-824D-8192-66981DD532D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A59D54E-E0D2-AA42-9D8E-90CF082F7A6F}" type="pres">
      <dgm:prSet presAssocID="{FE9DC8E1-DEBC-824D-8192-66981DD532D5}" presName="tile3" presStyleLbl="node1" presStyleIdx="2" presStyleCnt="4"/>
      <dgm:spPr/>
      <dgm:t>
        <a:bodyPr/>
        <a:lstStyle/>
        <a:p>
          <a:endParaRPr lang="zh-TW" altLang="en-US"/>
        </a:p>
      </dgm:t>
    </dgm:pt>
    <dgm:pt modelId="{54544D43-2E02-3046-894F-5C000DF30DBF}" type="pres">
      <dgm:prSet presAssocID="{FE9DC8E1-DEBC-824D-8192-66981DD532D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1E07612-B390-5941-BEC5-B9260F2930A7}" type="pres">
      <dgm:prSet presAssocID="{FE9DC8E1-DEBC-824D-8192-66981DD532D5}" presName="tile4" presStyleLbl="node1" presStyleIdx="3" presStyleCnt="4"/>
      <dgm:spPr/>
      <dgm:t>
        <a:bodyPr/>
        <a:lstStyle/>
        <a:p>
          <a:endParaRPr lang="zh-TW" altLang="en-US"/>
        </a:p>
      </dgm:t>
    </dgm:pt>
    <dgm:pt modelId="{D2A528FD-5E9B-3348-BF20-1C0446514099}" type="pres">
      <dgm:prSet presAssocID="{FE9DC8E1-DEBC-824D-8192-66981DD532D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C7DBA75-0666-6D48-AB46-C3630D143E37}" type="pres">
      <dgm:prSet presAssocID="{FE9DC8E1-DEBC-824D-8192-66981DD532D5}" presName="centerTile" presStyleLbl="fgShp" presStyleIdx="0" presStyleCnt="1" custScaleX="196872" custScaleY="138569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5A2DB4A-88DF-7C45-AEC7-CEDEC1B5C8CE}" type="presOf" srcId="{116CFB83-850E-5841-945D-3AE9F9CD76A3}" destId="{392C3FE6-2720-0C45-A9C6-944E3C231CCC}" srcOrd="0" destOrd="0" presId="urn:microsoft.com/office/officeart/2005/8/layout/matrix1"/>
    <dgm:cxn modelId="{3D131A3F-EFC3-CA41-8BBB-DAB486C0F7D0}" type="presOf" srcId="{104B2A38-746C-7843-8378-68995B33168F}" destId="{D2A528FD-5E9B-3348-BF20-1C0446514099}" srcOrd="1" destOrd="0" presId="urn:microsoft.com/office/officeart/2005/8/layout/matrix1"/>
    <dgm:cxn modelId="{B982540B-9D31-294E-9AFD-0D902490BE7B}" srcId="{9FA965C5-BD45-DA4B-91E8-EAD4ECCBB9CA}" destId="{4BC7432E-7E85-6244-9162-FA1ADC350BF0}" srcOrd="0" destOrd="0" parTransId="{DE212272-5DBE-3542-AED8-1ABF321FC2F4}" sibTransId="{45D27A66-40CF-2F4F-A008-5314389A7876}"/>
    <dgm:cxn modelId="{DDF5D772-6562-4A4F-AA0F-315C3459EED7}" type="presOf" srcId="{FE9DC8E1-DEBC-824D-8192-66981DD532D5}" destId="{3FA93968-E94A-FF43-AF6F-5BCFEFCD90F4}" srcOrd="0" destOrd="0" presId="urn:microsoft.com/office/officeart/2005/8/layout/matrix1"/>
    <dgm:cxn modelId="{55662CDF-C02E-0649-8CD6-2E33D5537974}" type="presOf" srcId="{D9C7B9AC-F90A-8649-A3B1-CAF996744EA4}" destId="{54544D43-2E02-3046-894F-5C000DF30DBF}" srcOrd="1" destOrd="0" presId="urn:microsoft.com/office/officeart/2005/8/layout/matrix1"/>
    <dgm:cxn modelId="{2BA3BA3D-0CCC-C648-A244-32F0BFC4E965}" srcId="{FE9DC8E1-DEBC-824D-8192-66981DD532D5}" destId="{9FA965C5-BD45-DA4B-91E8-EAD4ECCBB9CA}" srcOrd="0" destOrd="0" parTransId="{B33C0B68-ED3E-884F-9E31-F3D0C302959B}" sibTransId="{D43FD8E4-8AB6-BB48-8C72-0DF8FD3BB59F}"/>
    <dgm:cxn modelId="{2BFC4C0B-B4A8-7040-A490-4141379B9C7D}" type="presOf" srcId="{4BC7432E-7E85-6244-9162-FA1ADC350BF0}" destId="{79E32754-9787-EA46-A7FF-F7559961C9BB}" srcOrd="0" destOrd="0" presId="urn:microsoft.com/office/officeart/2005/8/layout/matrix1"/>
    <dgm:cxn modelId="{A75323DE-9E12-C44D-A33E-E8A69784C482}" type="presOf" srcId="{116CFB83-850E-5841-945D-3AE9F9CD76A3}" destId="{70DAA2C0-20DA-F049-B1ED-6788E0C97F14}" srcOrd="1" destOrd="0" presId="urn:microsoft.com/office/officeart/2005/8/layout/matrix1"/>
    <dgm:cxn modelId="{AD4FC98C-A191-4B4D-98A1-5BAD78080606}" srcId="{9FA965C5-BD45-DA4B-91E8-EAD4ECCBB9CA}" destId="{D9C7B9AC-F90A-8649-A3B1-CAF996744EA4}" srcOrd="2" destOrd="0" parTransId="{27A4D745-B04B-4B48-91B1-5293AA74AA23}" sibTransId="{0833D4E1-5DE1-E548-841D-57E759574361}"/>
    <dgm:cxn modelId="{AED03F2D-382C-554F-B5D4-0154B0A9EFA6}" srcId="{9FA965C5-BD45-DA4B-91E8-EAD4ECCBB9CA}" destId="{104B2A38-746C-7843-8378-68995B33168F}" srcOrd="3" destOrd="0" parTransId="{C33140D5-AE7E-C347-BEA9-8CA10A5E27B0}" sibTransId="{3DCA8A79-F411-4948-A471-A06FDF2D7156}"/>
    <dgm:cxn modelId="{2A58C3AB-15D0-0B43-85FC-59BC7BABE2B2}" type="presOf" srcId="{9FA965C5-BD45-DA4B-91E8-EAD4ECCBB9CA}" destId="{8C7DBA75-0666-6D48-AB46-C3630D143E37}" srcOrd="0" destOrd="0" presId="urn:microsoft.com/office/officeart/2005/8/layout/matrix1"/>
    <dgm:cxn modelId="{21CEED70-F93D-C344-AB6A-78ACC1AB4F21}" srcId="{9FA965C5-BD45-DA4B-91E8-EAD4ECCBB9CA}" destId="{116CFB83-850E-5841-945D-3AE9F9CD76A3}" srcOrd="1" destOrd="0" parTransId="{7B7D4CD1-D131-B342-AAC8-55A51309E8CC}" sibTransId="{88E9EE66-FF61-A546-9690-1DCCE6B87DC4}"/>
    <dgm:cxn modelId="{87602F6A-DC74-8948-8DE7-CB656A903BC7}" type="presOf" srcId="{104B2A38-746C-7843-8378-68995B33168F}" destId="{B1E07612-B390-5941-BEC5-B9260F2930A7}" srcOrd="0" destOrd="0" presId="urn:microsoft.com/office/officeart/2005/8/layout/matrix1"/>
    <dgm:cxn modelId="{FF2BB2FB-5FCA-794C-A42F-C2F289D6D605}" type="presOf" srcId="{4BC7432E-7E85-6244-9162-FA1ADC350BF0}" destId="{5529C8A6-BE93-E34A-8F7F-A9275486762F}" srcOrd="1" destOrd="0" presId="urn:microsoft.com/office/officeart/2005/8/layout/matrix1"/>
    <dgm:cxn modelId="{EAE9F44A-1009-A14D-A2A6-201B495864D4}" type="presOf" srcId="{D9C7B9AC-F90A-8649-A3B1-CAF996744EA4}" destId="{AA59D54E-E0D2-AA42-9D8E-90CF082F7A6F}" srcOrd="0" destOrd="0" presId="urn:microsoft.com/office/officeart/2005/8/layout/matrix1"/>
    <dgm:cxn modelId="{DED83F95-998F-CF46-AC24-95C284ADA957}" type="presParOf" srcId="{3FA93968-E94A-FF43-AF6F-5BCFEFCD90F4}" destId="{34CBA9B9-D8EB-CB40-A8DA-A51D1BBD4923}" srcOrd="0" destOrd="0" presId="urn:microsoft.com/office/officeart/2005/8/layout/matrix1"/>
    <dgm:cxn modelId="{FFE13745-152C-5947-B92F-73B3296D51ED}" type="presParOf" srcId="{34CBA9B9-D8EB-CB40-A8DA-A51D1BBD4923}" destId="{79E32754-9787-EA46-A7FF-F7559961C9BB}" srcOrd="0" destOrd="0" presId="urn:microsoft.com/office/officeart/2005/8/layout/matrix1"/>
    <dgm:cxn modelId="{755DE1C3-6F21-FF4A-9097-996E47E137C4}" type="presParOf" srcId="{34CBA9B9-D8EB-CB40-A8DA-A51D1BBD4923}" destId="{5529C8A6-BE93-E34A-8F7F-A9275486762F}" srcOrd="1" destOrd="0" presId="urn:microsoft.com/office/officeart/2005/8/layout/matrix1"/>
    <dgm:cxn modelId="{C1915517-F003-D04B-843D-9DBAF538C125}" type="presParOf" srcId="{34CBA9B9-D8EB-CB40-A8DA-A51D1BBD4923}" destId="{392C3FE6-2720-0C45-A9C6-944E3C231CCC}" srcOrd="2" destOrd="0" presId="urn:microsoft.com/office/officeart/2005/8/layout/matrix1"/>
    <dgm:cxn modelId="{2D111773-C7B4-5A44-9997-347941781732}" type="presParOf" srcId="{34CBA9B9-D8EB-CB40-A8DA-A51D1BBD4923}" destId="{70DAA2C0-20DA-F049-B1ED-6788E0C97F14}" srcOrd="3" destOrd="0" presId="urn:microsoft.com/office/officeart/2005/8/layout/matrix1"/>
    <dgm:cxn modelId="{48D447E9-9402-BF44-982D-F34E9601AEBA}" type="presParOf" srcId="{34CBA9B9-D8EB-CB40-A8DA-A51D1BBD4923}" destId="{AA59D54E-E0D2-AA42-9D8E-90CF082F7A6F}" srcOrd="4" destOrd="0" presId="urn:microsoft.com/office/officeart/2005/8/layout/matrix1"/>
    <dgm:cxn modelId="{FBBC9710-BD36-1744-AF65-014A82E380F1}" type="presParOf" srcId="{34CBA9B9-D8EB-CB40-A8DA-A51D1BBD4923}" destId="{54544D43-2E02-3046-894F-5C000DF30DBF}" srcOrd="5" destOrd="0" presId="urn:microsoft.com/office/officeart/2005/8/layout/matrix1"/>
    <dgm:cxn modelId="{912B0875-74E4-C14F-937E-DE3F6B9C3801}" type="presParOf" srcId="{34CBA9B9-D8EB-CB40-A8DA-A51D1BBD4923}" destId="{B1E07612-B390-5941-BEC5-B9260F2930A7}" srcOrd="6" destOrd="0" presId="urn:microsoft.com/office/officeart/2005/8/layout/matrix1"/>
    <dgm:cxn modelId="{0BB15B7F-4EE3-A04A-BE00-93A02B3104D8}" type="presParOf" srcId="{34CBA9B9-D8EB-CB40-A8DA-A51D1BBD4923}" destId="{D2A528FD-5E9B-3348-BF20-1C0446514099}" srcOrd="7" destOrd="0" presId="urn:microsoft.com/office/officeart/2005/8/layout/matrix1"/>
    <dgm:cxn modelId="{D55F1D8D-5336-064D-BD83-F6FC6E7258D3}" type="presParOf" srcId="{3FA93968-E94A-FF43-AF6F-5BCFEFCD90F4}" destId="{8C7DBA75-0666-6D48-AB46-C3630D143E37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E38551C-18B7-A740-99AE-7CCB5A1C64C2}" type="doc">
      <dgm:prSet loTypeId="urn:microsoft.com/office/officeart/2005/8/layout/pList2#1" loCatId="" qsTypeId="urn:microsoft.com/office/officeart/2005/8/quickstyle/simple5" qsCatId="simple" csTypeId="urn:microsoft.com/office/officeart/2005/8/colors/colorful4" csCatId="colorful" phldr="1"/>
      <dgm:spPr/>
    </dgm:pt>
    <dgm:pt modelId="{5F38FC91-0EDF-1A4A-A1B7-51E632CED50B}">
      <dgm:prSet phldrT="[文字]"/>
      <dgm:spPr/>
      <dgm:t>
        <a:bodyPr/>
        <a:lstStyle/>
        <a:p>
          <a:pPr algn="l"/>
          <a:r>
            <a:rPr lang="en-US" altLang="zh-TW" u="sng" dirty="0">
              <a:solidFill>
                <a:schemeClr val="accent4">
                  <a:lumMod val="75000"/>
                </a:schemeClr>
              </a:solidFill>
            </a:rPr>
            <a:t>Computing</a:t>
          </a:r>
          <a:r>
            <a:rPr lang="en-US" altLang="zh-TW" dirty="0">
              <a:solidFill>
                <a:schemeClr val="accent4">
                  <a:lumMod val="75000"/>
                </a:schemeClr>
              </a:solidFill>
            </a:rPr>
            <a:t>:</a:t>
          </a:r>
        </a:p>
        <a:p>
          <a:pPr algn="l"/>
          <a:r>
            <a:rPr lang="en-US" altLang="zh-TW" dirty="0"/>
            <a:t>CPU socket</a:t>
          </a:r>
        </a:p>
        <a:p>
          <a:pPr algn="l"/>
          <a:r>
            <a:rPr lang="en-US" altLang="zh-TW" dirty="0"/>
            <a:t>DIMM socket</a:t>
          </a:r>
        </a:p>
        <a:p>
          <a:pPr algn="l"/>
          <a:r>
            <a:rPr lang="en-US" altLang="zh-TW" dirty="0"/>
            <a:t>PCIE</a:t>
          </a:r>
        </a:p>
        <a:p>
          <a:pPr algn="l"/>
          <a:r>
            <a:rPr lang="en-US" altLang="zh-TW" dirty="0"/>
            <a:t>I/O</a:t>
          </a:r>
          <a:endParaRPr lang="zh-TW" altLang="en-US" dirty="0"/>
        </a:p>
      </dgm:t>
    </dgm:pt>
    <dgm:pt modelId="{469BD950-CAB8-8F45-8B98-49F588C6EC81}" type="parTrans" cxnId="{16392895-8C54-7E44-9B2D-970D197532D0}">
      <dgm:prSet/>
      <dgm:spPr/>
      <dgm:t>
        <a:bodyPr/>
        <a:lstStyle/>
        <a:p>
          <a:endParaRPr lang="zh-TW" altLang="en-US"/>
        </a:p>
      </dgm:t>
    </dgm:pt>
    <dgm:pt modelId="{A051D828-0F7E-BE47-8EB2-7B8A27E02C11}" type="sibTrans" cxnId="{16392895-8C54-7E44-9B2D-970D197532D0}">
      <dgm:prSet/>
      <dgm:spPr/>
      <dgm:t>
        <a:bodyPr/>
        <a:lstStyle/>
        <a:p>
          <a:endParaRPr lang="zh-TW" altLang="en-US"/>
        </a:p>
      </dgm:t>
    </dgm:pt>
    <dgm:pt modelId="{3DD54D50-E18C-4C45-9EEA-8733FE3BE12F}">
      <dgm:prSet phldrT="[文字]"/>
      <dgm:spPr/>
      <dgm:t>
        <a:bodyPr/>
        <a:lstStyle/>
        <a:p>
          <a:pPr algn="l"/>
          <a:r>
            <a:rPr lang="en-US" altLang="zh-TW" u="sng" dirty="0">
              <a:solidFill>
                <a:srgbClr val="604A7B"/>
              </a:solidFill>
            </a:rPr>
            <a:t>Mobile</a:t>
          </a:r>
          <a:r>
            <a:rPr lang="en-US" altLang="zh-TW" dirty="0">
              <a:solidFill>
                <a:srgbClr val="604A7B"/>
              </a:solidFill>
            </a:rPr>
            <a:t>:</a:t>
          </a:r>
        </a:p>
        <a:p>
          <a:pPr algn="l"/>
          <a:r>
            <a:rPr lang="en-US" altLang="zh-TW" dirty="0"/>
            <a:t>Type C</a:t>
          </a:r>
        </a:p>
        <a:p>
          <a:pPr algn="l"/>
          <a:r>
            <a:rPr lang="en-US" altLang="zh-TW" dirty="0"/>
            <a:t>Type C cable</a:t>
          </a:r>
        </a:p>
        <a:p>
          <a:pPr algn="l"/>
          <a:r>
            <a:rPr lang="en-US" altLang="zh-TW" dirty="0"/>
            <a:t>OTG</a:t>
          </a:r>
          <a:endParaRPr lang="zh-TW" altLang="en-US" dirty="0"/>
        </a:p>
      </dgm:t>
    </dgm:pt>
    <dgm:pt modelId="{F7A9F9CB-4160-FD41-B0DC-600E6E0DD7F7}" type="parTrans" cxnId="{CADF182B-0123-F647-9A14-E430873B5CB9}">
      <dgm:prSet/>
      <dgm:spPr/>
      <dgm:t>
        <a:bodyPr/>
        <a:lstStyle/>
        <a:p>
          <a:endParaRPr lang="zh-TW" altLang="en-US"/>
        </a:p>
      </dgm:t>
    </dgm:pt>
    <dgm:pt modelId="{79700D99-BD50-2249-9EF1-2EE57C55805A}" type="sibTrans" cxnId="{CADF182B-0123-F647-9A14-E430873B5CB9}">
      <dgm:prSet/>
      <dgm:spPr/>
      <dgm:t>
        <a:bodyPr/>
        <a:lstStyle/>
        <a:p>
          <a:endParaRPr lang="zh-TW" altLang="en-US"/>
        </a:p>
      </dgm:t>
    </dgm:pt>
    <dgm:pt modelId="{E9211921-8945-4749-BB0C-A0B1B4164AA2}">
      <dgm:prSet phldrT="[文字]"/>
      <dgm:spPr/>
      <dgm:t>
        <a:bodyPr/>
        <a:lstStyle/>
        <a:p>
          <a:pPr algn="l"/>
          <a:r>
            <a:rPr lang="en-US" altLang="zh-TW" u="sng" dirty="0">
              <a:solidFill>
                <a:srgbClr val="604A7B"/>
              </a:solidFill>
            </a:rPr>
            <a:t>Automotive</a:t>
          </a:r>
          <a:r>
            <a:rPr lang="en-US" altLang="zh-TW" dirty="0">
              <a:solidFill>
                <a:srgbClr val="604A7B"/>
              </a:solidFill>
            </a:rPr>
            <a:t>:</a:t>
          </a:r>
        </a:p>
        <a:p>
          <a:pPr algn="l"/>
          <a:r>
            <a:rPr lang="en-US" altLang="zh-TW" dirty="0"/>
            <a:t>Connector</a:t>
          </a:r>
        </a:p>
        <a:p>
          <a:pPr algn="l"/>
          <a:r>
            <a:rPr lang="en-US" altLang="zh-TW" dirty="0"/>
            <a:t>Plug</a:t>
          </a:r>
        </a:p>
        <a:p>
          <a:pPr algn="l"/>
          <a:r>
            <a:rPr lang="en-US" altLang="zh-TW" dirty="0" err="1"/>
            <a:t>Wireharness</a:t>
          </a:r>
          <a:endParaRPr lang="zh-TW" altLang="en-US" dirty="0"/>
        </a:p>
      </dgm:t>
    </dgm:pt>
    <dgm:pt modelId="{319E1451-EDE6-E247-A23D-AF0F253CFB5F}" type="parTrans" cxnId="{F9534C53-5614-6347-9E2F-5357A4A3D306}">
      <dgm:prSet/>
      <dgm:spPr/>
      <dgm:t>
        <a:bodyPr/>
        <a:lstStyle/>
        <a:p>
          <a:endParaRPr lang="zh-TW" altLang="en-US"/>
        </a:p>
      </dgm:t>
    </dgm:pt>
    <dgm:pt modelId="{1A6A7687-B323-7D4A-B335-AAD40D524514}" type="sibTrans" cxnId="{F9534C53-5614-6347-9E2F-5357A4A3D306}">
      <dgm:prSet/>
      <dgm:spPr/>
      <dgm:t>
        <a:bodyPr/>
        <a:lstStyle/>
        <a:p>
          <a:endParaRPr lang="zh-TW" altLang="en-US"/>
        </a:p>
      </dgm:t>
    </dgm:pt>
    <dgm:pt modelId="{D88B02BC-3AA6-264C-9DFC-769E3732E289}">
      <dgm:prSet/>
      <dgm:spPr/>
      <dgm:t>
        <a:bodyPr/>
        <a:lstStyle/>
        <a:p>
          <a:pPr algn="l"/>
          <a:r>
            <a:rPr lang="en-US" altLang="zh-TW" u="sng" dirty="0">
              <a:solidFill>
                <a:srgbClr val="660066"/>
              </a:solidFill>
            </a:rPr>
            <a:t>Medical</a:t>
          </a:r>
          <a:r>
            <a:rPr lang="en-US" altLang="zh-TW" dirty="0">
              <a:solidFill>
                <a:srgbClr val="660066"/>
              </a:solidFill>
            </a:rPr>
            <a:t>:</a:t>
          </a:r>
        </a:p>
        <a:p>
          <a:pPr algn="l"/>
          <a:r>
            <a:rPr lang="en-US" altLang="zh-TW" dirty="0">
              <a:solidFill>
                <a:schemeClr val="bg1"/>
              </a:solidFill>
            </a:rPr>
            <a:t>Customized connector</a:t>
          </a:r>
          <a:endParaRPr lang="zh-TW" altLang="en-US" dirty="0">
            <a:solidFill>
              <a:schemeClr val="bg1"/>
            </a:solidFill>
          </a:endParaRPr>
        </a:p>
      </dgm:t>
    </dgm:pt>
    <dgm:pt modelId="{2523C9EC-2767-834A-83F0-4A83F8D0B007}" type="parTrans" cxnId="{FF887F7C-FE75-124E-817B-8B32E14CDD84}">
      <dgm:prSet/>
      <dgm:spPr/>
      <dgm:t>
        <a:bodyPr/>
        <a:lstStyle/>
        <a:p>
          <a:endParaRPr lang="zh-TW" altLang="en-US"/>
        </a:p>
      </dgm:t>
    </dgm:pt>
    <dgm:pt modelId="{911C4E00-01B8-7448-95FA-86C8EB1C44D4}" type="sibTrans" cxnId="{FF887F7C-FE75-124E-817B-8B32E14CDD84}">
      <dgm:prSet/>
      <dgm:spPr/>
      <dgm:t>
        <a:bodyPr/>
        <a:lstStyle/>
        <a:p>
          <a:endParaRPr lang="zh-TW" altLang="en-US"/>
        </a:p>
      </dgm:t>
    </dgm:pt>
    <dgm:pt modelId="{C40FB37D-4D0B-CC4D-BB7E-3577F2F2F7D9}" type="pres">
      <dgm:prSet presAssocID="{FE38551C-18B7-A740-99AE-7CCB5A1C64C2}" presName="Name0" presStyleCnt="0">
        <dgm:presLayoutVars>
          <dgm:dir/>
          <dgm:resizeHandles val="exact"/>
        </dgm:presLayoutVars>
      </dgm:prSet>
      <dgm:spPr/>
    </dgm:pt>
    <dgm:pt modelId="{10A2B722-ABBA-CD4D-A499-55F6483437DE}" type="pres">
      <dgm:prSet presAssocID="{FE38551C-18B7-A740-99AE-7CCB5A1C64C2}" presName="bkgdShp" presStyleLbl="alignAccFollowNode1" presStyleIdx="0" presStyleCnt="1" custLinFactNeighborX="-14706"/>
      <dgm:spPr/>
    </dgm:pt>
    <dgm:pt modelId="{16C49720-6FB0-3948-8A3C-EBA2A372FF7C}" type="pres">
      <dgm:prSet presAssocID="{FE38551C-18B7-A740-99AE-7CCB5A1C64C2}" presName="linComp" presStyleCnt="0"/>
      <dgm:spPr/>
    </dgm:pt>
    <dgm:pt modelId="{F5D07E24-94F5-BF4F-BD9F-DED69AA47BD6}" type="pres">
      <dgm:prSet presAssocID="{5F38FC91-0EDF-1A4A-A1B7-51E632CED50B}" presName="compNode" presStyleCnt="0"/>
      <dgm:spPr/>
    </dgm:pt>
    <dgm:pt modelId="{56E5DA5B-D5B0-0443-80A4-6A79626F8B19}" type="pres">
      <dgm:prSet presAssocID="{5F38FC91-0EDF-1A4A-A1B7-51E632CED50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51A20E3-6584-8C48-B008-593CBD6A88DF}" type="pres">
      <dgm:prSet presAssocID="{5F38FC91-0EDF-1A4A-A1B7-51E632CED50B}" presName="invisiNode" presStyleLbl="node1" presStyleIdx="0" presStyleCnt="4"/>
      <dgm:spPr/>
    </dgm:pt>
    <dgm:pt modelId="{EE3424D7-AD2C-3C46-8E61-4ED473B69138}" type="pres">
      <dgm:prSet presAssocID="{5F38FC91-0EDF-1A4A-A1B7-51E632CED50B}" presName="imagNode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07A5C3FD-4AAD-E84E-8543-EB170989D18B}" type="pres">
      <dgm:prSet presAssocID="{A051D828-0F7E-BE47-8EB2-7B8A27E02C11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2F9E6572-0078-3C4F-B604-54977CE3A9AB}" type="pres">
      <dgm:prSet presAssocID="{3DD54D50-E18C-4C45-9EEA-8733FE3BE12F}" presName="compNode" presStyleCnt="0"/>
      <dgm:spPr/>
    </dgm:pt>
    <dgm:pt modelId="{E485DAE5-07F4-F84D-89AA-B98BC3486756}" type="pres">
      <dgm:prSet presAssocID="{3DD54D50-E18C-4C45-9EEA-8733FE3BE12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F38F9A9-8E81-2A42-92C6-1EA7892A0A8C}" type="pres">
      <dgm:prSet presAssocID="{3DD54D50-E18C-4C45-9EEA-8733FE3BE12F}" presName="invisiNode" presStyleLbl="node1" presStyleIdx="1" presStyleCnt="4"/>
      <dgm:spPr/>
    </dgm:pt>
    <dgm:pt modelId="{45C40953-D9A2-F748-BC36-26CEAAECC1DA}" type="pres">
      <dgm:prSet presAssocID="{3DD54D50-E18C-4C45-9EEA-8733FE3BE12F}" presName="imagNode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C58B1765-8D7E-714D-A8D5-12BE4A27665E}" type="pres">
      <dgm:prSet presAssocID="{79700D99-BD50-2249-9EF1-2EE57C55805A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026D25F7-1F7F-F14D-9B52-05E7DED44065}" type="pres">
      <dgm:prSet presAssocID="{E9211921-8945-4749-BB0C-A0B1B4164AA2}" presName="compNode" presStyleCnt="0"/>
      <dgm:spPr/>
    </dgm:pt>
    <dgm:pt modelId="{A3407CA8-6D22-8F49-91FC-45435F1ACB54}" type="pres">
      <dgm:prSet presAssocID="{E9211921-8945-4749-BB0C-A0B1B4164AA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1A3D421-E92C-1645-B961-1E4D6816B495}" type="pres">
      <dgm:prSet presAssocID="{E9211921-8945-4749-BB0C-A0B1B4164AA2}" presName="invisiNode" presStyleLbl="node1" presStyleIdx="2" presStyleCnt="4"/>
      <dgm:spPr/>
    </dgm:pt>
    <dgm:pt modelId="{468F54CE-F41A-C543-B69D-A1E82CF565E1}" type="pres">
      <dgm:prSet presAssocID="{E9211921-8945-4749-BB0C-A0B1B4164AA2}" presName="imagNode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3DC1E303-D029-D448-ACFF-5D12FBBDB54D}" type="pres">
      <dgm:prSet presAssocID="{1A6A7687-B323-7D4A-B335-AAD40D524514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7AD33EF2-4CAA-A04B-8290-059E74BE9F74}" type="pres">
      <dgm:prSet presAssocID="{D88B02BC-3AA6-264C-9DFC-769E3732E289}" presName="compNode" presStyleCnt="0"/>
      <dgm:spPr/>
    </dgm:pt>
    <dgm:pt modelId="{14914649-7160-7147-A030-9C0712D84736}" type="pres">
      <dgm:prSet presAssocID="{D88B02BC-3AA6-264C-9DFC-769E3732E28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133E9A7-E09A-7641-AFA4-D5EE86613045}" type="pres">
      <dgm:prSet presAssocID="{D88B02BC-3AA6-264C-9DFC-769E3732E289}" presName="invisiNode" presStyleLbl="node1" presStyleIdx="3" presStyleCnt="4"/>
      <dgm:spPr/>
    </dgm:pt>
    <dgm:pt modelId="{F3E1FB13-09E8-FA47-AAF2-2B1EBA718EBA}" type="pres">
      <dgm:prSet presAssocID="{D88B02BC-3AA6-264C-9DFC-769E3732E289}" presName="imagNode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46000" r="-46000"/>
          </a:stretch>
        </a:blipFill>
      </dgm:spPr>
    </dgm:pt>
  </dgm:ptLst>
  <dgm:cxnLst>
    <dgm:cxn modelId="{16392895-8C54-7E44-9B2D-970D197532D0}" srcId="{FE38551C-18B7-A740-99AE-7CCB5A1C64C2}" destId="{5F38FC91-0EDF-1A4A-A1B7-51E632CED50B}" srcOrd="0" destOrd="0" parTransId="{469BD950-CAB8-8F45-8B98-49F588C6EC81}" sibTransId="{A051D828-0F7E-BE47-8EB2-7B8A27E02C11}"/>
    <dgm:cxn modelId="{684F0DBD-155B-4D43-9AD0-3535BC45A74C}" type="presOf" srcId="{A051D828-0F7E-BE47-8EB2-7B8A27E02C11}" destId="{07A5C3FD-4AAD-E84E-8543-EB170989D18B}" srcOrd="0" destOrd="0" presId="urn:microsoft.com/office/officeart/2005/8/layout/pList2#1"/>
    <dgm:cxn modelId="{501E6249-6E7E-9047-AA71-596412552670}" type="presOf" srcId="{1A6A7687-B323-7D4A-B335-AAD40D524514}" destId="{3DC1E303-D029-D448-ACFF-5D12FBBDB54D}" srcOrd="0" destOrd="0" presId="urn:microsoft.com/office/officeart/2005/8/layout/pList2#1"/>
    <dgm:cxn modelId="{F9534C53-5614-6347-9E2F-5357A4A3D306}" srcId="{FE38551C-18B7-A740-99AE-7CCB5A1C64C2}" destId="{E9211921-8945-4749-BB0C-A0B1B4164AA2}" srcOrd="2" destOrd="0" parTransId="{319E1451-EDE6-E247-A23D-AF0F253CFB5F}" sibTransId="{1A6A7687-B323-7D4A-B335-AAD40D524514}"/>
    <dgm:cxn modelId="{FF887F7C-FE75-124E-817B-8B32E14CDD84}" srcId="{FE38551C-18B7-A740-99AE-7CCB5A1C64C2}" destId="{D88B02BC-3AA6-264C-9DFC-769E3732E289}" srcOrd="3" destOrd="0" parTransId="{2523C9EC-2767-834A-83F0-4A83F8D0B007}" sibTransId="{911C4E00-01B8-7448-95FA-86C8EB1C44D4}"/>
    <dgm:cxn modelId="{2BF460A5-52BE-5748-BBC3-E2715F3DDCE4}" type="presOf" srcId="{FE38551C-18B7-A740-99AE-7CCB5A1C64C2}" destId="{C40FB37D-4D0B-CC4D-BB7E-3577F2F2F7D9}" srcOrd="0" destOrd="0" presId="urn:microsoft.com/office/officeart/2005/8/layout/pList2#1"/>
    <dgm:cxn modelId="{D16522AD-498A-C64D-AB1D-3CA5989988A9}" type="presOf" srcId="{E9211921-8945-4749-BB0C-A0B1B4164AA2}" destId="{A3407CA8-6D22-8F49-91FC-45435F1ACB54}" srcOrd="0" destOrd="0" presId="urn:microsoft.com/office/officeart/2005/8/layout/pList2#1"/>
    <dgm:cxn modelId="{9D128C87-7836-7144-965F-5C456AFFC345}" type="presOf" srcId="{5F38FC91-0EDF-1A4A-A1B7-51E632CED50B}" destId="{56E5DA5B-D5B0-0443-80A4-6A79626F8B19}" srcOrd="0" destOrd="0" presId="urn:microsoft.com/office/officeart/2005/8/layout/pList2#1"/>
    <dgm:cxn modelId="{CADF182B-0123-F647-9A14-E430873B5CB9}" srcId="{FE38551C-18B7-A740-99AE-7CCB5A1C64C2}" destId="{3DD54D50-E18C-4C45-9EEA-8733FE3BE12F}" srcOrd="1" destOrd="0" parTransId="{F7A9F9CB-4160-FD41-B0DC-600E6E0DD7F7}" sibTransId="{79700D99-BD50-2249-9EF1-2EE57C55805A}"/>
    <dgm:cxn modelId="{CC87CA42-9D26-F84A-AD4D-FC3521C8F428}" type="presOf" srcId="{79700D99-BD50-2249-9EF1-2EE57C55805A}" destId="{C58B1765-8D7E-714D-A8D5-12BE4A27665E}" srcOrd="0" destOrd="0" presId="urn:microsoft.com/office/officeart/2005/8/layout/pList2#1"/>
    <dgm:cxn modelId="{C26B29AB-1579-5E48-9161-90FE0753FE63}" type="presOf" srcId="{D88B02BC-3AA6-264C-9DFC-769E3732E289}" destId="{14914649-7160-7147-A030-9C0712D84736}" srcOrd="0" destOrd="0" presId="urn:microsoft.com/office/officeart/2005/8/layout/pList2#1"/>
    <dgm:cxn modelId="{BD947661-48EC-324A-9DD5-8B5021145348}" type="presOf" srcId="{3DD54D50-E18C-4C45-9EEA-8733FE3BE12F}" destId="{E485DAE5-07F4-F84D-89AA-B98BC3486756}" srcOrd="0" destOrd="0" presId="urn:microsoft.com/office/officeart/2005/8/layout/pList2#1"/>
    <dgm:cxn modelId="{79C21BE8-7379-6F45-95D2-852F6DEEBAD4}" type="presParOf" srcId="{C40FB37D-4D0B-CC4D-BB7E-3577F2F2F7D9}" destId="{10A2B722-ABBA-CD4D-A499-55F6483437DE}" srcOrd="0" destOrd="0" presId="urn:microsoft.com/office/officeart/2005/8/layout/pList2#1"/>
    <dgm:cxn modelId="{EF2880D8-68AD-1A41-9A51-DBFE8A12A643}" type="presParOf" srcId="{C40FB37D-4D0B-CC4D-BB7E-3577F2F2F7D9}" destId="{16C49720-6FB0-3948-8A3C-EBA2A372FF7C}" srcOrd="1" destOrd="0" presId="urn:microsoft.com/office/officeart/2005/8/layout/pList2#1"/>
    <dgm:cxn modelId="{EA29090A-1286-E446-94D1-05BD920DF3C9}" type="presParOf" srcId="{16C49720-6FB0-3948-8A3C-EBA2A372FF7C}" destId="{F5D07E24-94F5-BF4F-BD9F-DED69AA47BD6}" srcOrd="0" destOrd="0" presId="urn:microsoft.com/office/officeart/2005/8/layout/pList2#1"/>
    <dgm:cxn modelId="{956F1C19-B94B-CE45-AC7C-FA4437E84E62}" type="presParOf" srcId="{F5D07E24-94F5-BF4F-BD9F-DED69AA47BD6}" destId="{56E5DA5B-D5B0-0443-80A4-6A79626F8B19}" srcOrd="0" destOrd="0" presId="urn:microsoft.com/office/officeart/2005/8/layout/pList2#1"/>
    <dgm:cxn modelId="{88A5DD45-5CC0-1E4F-8ADD-A1030410E2AB}" type="presParOf" srcId="{F5D07E24-94F5-BF4F-BD9F-DED69AA47BD6}" destId="{E51A20E3-6584-8C48-B008-593CBD6A88DF}" srcOrd="1" destOrd="0" presId="urn:microsoft.com/office/officeart/2005/8/layout/pList2#1"/>
    <dgm:cxn modelId="{54587743-D2AD-1848-88D4-4B72EAA226A5}" type="presParOf" srcId="{F5D07E24-94F5-BF4F-BD9F-DED69AA47BD6}" destId="{EE3424D7-AD2C-3C46-8E61-4ED473B69138}" srcOrd="2" destOrd="0" presId="urn:microsoft.com/office/officeart/2005/8/layout/pList2#1"/>
    <dgm:cxn modelId="{9EB669EB-0422-FD40-89E5-78CAACB206F2}" type="presParOf" srcId="{16C49720-6FB0-3948-8A3C-EBA2A372FF7C}" destId="{07A5C3FD-4AAD-E84E-8543-EB170989D18B}" srcOrd="1" destOrd="0" presId="urn:microsoft.com/office/officeart/2005/8/layout/pList2#1"/>
    <dgm:cxn modelId="{72976ED3-EA1D-1A41-98C0-FA0C6A320661}" type="presParOf" srcId="{16C49720-6FB0-3948-8A3C-EBA2A372FF7C}" destId="{2F9E6572-0078-3C4F-B604-54977CE3A9AB}" srcOrd="2" destOrd="0" presId="urn:microsoft.com/office/officeart/2005/8/layout/pList2#1"/>
    <dgm:cxn modelId="{050BB0BB-F20A-AA45-8BF6-88819260CD0A}" type="presParOf" srcId="{2F9E6572-0078-3C4F-B604-54977CE3A9AB}" destId="{E485DAE5-07F4-F84D-89AA-B98BC3486756}" srcOrd="0" destOrd="0" presId="urn:microsoft.com/office/officeart/2005/8/layout/pList2#1"/>
    <dgm:cxn modelId="{51A15A50-A847-8745-B9DE-2BF24F54F3BA}" type="presParOf" srcId="{2F9E6572-0078-3C4F-B604-54977CE3A9AB}" destId="{6F38F9A9-8E81-2A42-92C6-1EA7892A0A8C}" srcOrd="1" destOrd="0" presId="urn:microsoft.com/office/officeart/2005/8/layout/pList2#1"/>
    <dgm:cxn modelId="{47171205-96EE-CB45-A323-9FD021E90645}" type="presParOf" srcId="{2F9E6572-0078-3C4F-B604-54977CE3A9AB}" destId="{45C40953-D9A2-F748-BC36-26CEAAECC1DA}" srcOrd="2" destOrd="0" presId="urn:microsoft.com/office/officeart/2005/8/layout/pList2#1"/>
    <dgm:cxn modelId="{B0C2D483-0689-C446-964B-92858F3F317C}" type="presParOf" srcId="{16C49720-6FB0-3948-8A3C-EBA2A372FF7C}" destId="{C58B1765-8D7E-714D-A8D5-12BE4A27665E}" srcOrd="3" destOrd="0" presId="urn:microsoft.com/office/officeart/2005/8/layout/pList2#1"/>
    <dgm:cxn modelId="{37A35218-C83C-EE4C-B8D3-188FE99920B6}" type="presParOf" srcId="{16C49720-6FB0-3948-8A3C-EBA2A372FF7C}" destId="{026D25F7-1F7F-F14D-9B52-05E7DED44065}" srcOrd="4" destOrd="0" presId="urn:microsoft.com/office/officeart/2005/8/layout/pList2#1"/>
    <dgm:cxn modelId="{57352259-143D-9A46-ABD2-5DC06064A074}" type="presParOf" srcId="{026D25F7-1F7F-F14D-9B52-05E7DED44065}" destId="{A3407CA8-6D22-8F49-91FC-45435F1ACB54}" srcOrd="0" destOrd="0" presId="urn:microsoft.com/office/officeart/2005/8/layout/pList2#1"/>
    <dgm:cxn modelId="{7EDEB032-B43E-DA45-805F-6D366DA19CE9}" type="presParOf" srcId="{026D25F7-1F7F-F14D-9B52-05E7DED44065}" destId="{91A3D421-E92C-1645-B961-1E4D6816B495}" srcOrd="1" destOrd="0" presId="urn:microsoft.com/office/officeart/2005/8/layout/pList2#1"/>
    <dgm:cxn modelId="{07AF0441-A18F-3C44-A48F-333DF5BDDBFC}" type="presParOf" srcId="{026D25F7-1F7F-F14D-9B52-05E7DED44065}" destId="{468F54CE-F41A-C543-B69D-A1E82CF565E1}" srcOrd="2" destOrd="0" presId="urn:microsoft.com/office/officeart/2005/8/layout/pList2#1"/>
    <dgm:cxn modelId="{5CFCCE5F-7419-6741-B103-DB02329FAD82}" type="presParOf" srcId="{16C49720-6FB0-3948-8A3C-EBA2A372FF7C}" destId="{3DC1E303-D029-D448-ACFF-5D12FBBDB54D}" srcOrd="5" destOrd="0" presId="urn:microsoft.com/office/officeart/2005/8/layout/pList2#1"/>
    <dgm:cxn modelId="{A2E4CA45-D91E-6946-9F02-7415ABE3CA57}" type="presParOf" srcId="{16C49720-6FB0-3948-8A3C-EBA2A372FF7C}" destId="{7AD33EF2-4CAA-A04B-8290-059E74BE9F74}" srcOrd="6" destOrd="0" presId="urn:microsoft.com/office/officeart/2005/8/layout/pList2#1"/>
    <dgm:cxn modelId="{D1174FE4-9ACA-A24B-92C4-FA38B3685730}" type="presParOf" srcId="{7AD33EF2-4CAA-A04B-8290-059E74BE9F74}" destId="{14914649-7160-7147-A030-9C0712D84736}" srcOrd="0" destOrd="0" presId="urn:microsoft.com/office/officeart/2005/8/layout/pList2#1"/>
    <dgm:cxn modelId="{4821EF3F-C77D-7C4A-B4E2-0B800FFA034C}" type="presParOf" srcId="{7AD33EF2-4CAA-A04B-8290-059E74BE9F74}" destId="{C133E9A7-E09A-7641-AFA4-D5EE86613045}" srcOrd="1" destOrd="0" presId="urn:microsoft.com/office/officeart/2005/8/layout/pList2#1"/>
    <dgm:cxn modelId="{A73D80AA-6C1F-A74F-8D9A-6668645FC030}" type="presParOf" srcId="{7AD33EF2-4CAA-A04B-8290-059E74BE9F74}" destId="{F3E1FB13-09E8-FA47-AAF2-2B1EBA718EBA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E32754-9787-EA46-A7FF-F7559961C9BB}">
      <dsp:nvSpPr>
        <dsp:cNvPr id="0" name=""/>
        <dsp:cNvSpPr/>
      </dsp:nvSpPr>
      <dsp:spPr>
        <a:xfrm rot="16200000">
          <a:off x="617632" y="-601820"/>
          <a:ext cx="1028628" cy="2232268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>
              <a:latin typeface="Arial"/>
              <a:cs typeface="Arial"/>
            </a:rPr>
            <a:t>Stamping</a:t>
          </a:r>
          <a:r>
            <a:rPr lang="zh-TW" altLang="en-US" sz="1400" kern="1200" dirty="0">
              <a:latin typeface="Arial"/>
              <a:cs typeface="Arial"/>
            </a:rPr>
            <a:t> </a:t>
          </a:r>
          <a:r>
            <a:rPr lang="en-US" altLang="zh-TW" sz="1400" kern="1200" dirty="0">
              <a:latin typeface="Arial"/>
              <a:cs typeface="Arial"/>
            </a:rPr>
            <a:t>Die</a:t>
          </a:r>
          <a:endParaRPr lang="zh-TW" altLang="en-US" sz="1400" kern="1200" dirty="0">
            <a:latin typeface="Arial"/>
            <a:cs typeface="Arial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>
              <a:latin typeface="Arial"/>
              <a:cs typeface="Arial"/>
            </a:rPr>
            <a:t>沖壓模具</a:t>
          </a:r>
        </a:p>
      </dsp:txBody>
      <dsp:txXfrm rot="16200000">
        <a:off x="746210" y="-730398"/>
        <a:ext cx="771471" cy="2232268"/>
      </dsp:txXfrm>
    </dsp:sp>
    <dsp:sp modelId="{392C3FE6-2720-0C45-A9C6-944E3C231CCC}">
      <dsp:nvSpPr>
        <dsp:cNvPr id="0" name=""/>
        <dsp:cNvSpPr/>
      </dsp:nvSpPr>
      <dsp:spPr>
        <a:xfrm>
          <a:off x="2184832" y="0"/>
          <a:ext cx="2169020" cy="1028628"/>
        </a:xfrm>
        <a:prstGeom prst="round1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>
              <a:latin typeface="Arial"/>
              <a:cs typeface="Arial"/>
            </a:rPr>
            <a:t>Injection</a:t>
          </a:r>
          <a:r>
            <a:rPr lang="zh-TW" altLang="en-US" sz="1400" kern="1200" dirty="0">
              <a:latin typeface="Arial"/>
              <a:cs typeface="Arial"/>
            </a:rPr>
            <a:t> </a:t>
          </a:r>
          <a:r>
            <a:rPr lang="en-US" altLang="zh-TW" sz="1400" kern="1200" dirty="0">
              <a:latin typeface="Arial"/>
              <a:cs typeface="Arial"/>
            </a:rPr>
            <a:t>Mold</a:t>
          </a:r>
          <a:endParaRPr lang="zh-TW" altLang="en-US" sz="1400" kern="1200" dirty="0">
            <a:latin typeface="Arial"/>
            <a:cs typeface="Arial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>
              <a:latin typeface="Arial"/>
              <a:cs typeface="Arial"/>
            </a:rPr>
            <a:t>射出模具</a:t>
          </a:r>
        </a:p>
      </dsp:txBody>
      <dsp:txXfrm>
        <a:off x="2184832" y="0"/>
        <a:ext cx="2169020" cy="771471"/>
      </dsp:txXfrm>
    </dsp:sp>
    <dsp:sp modelId="{AA59D54E-E0D2-AA42-9D8E-90CF082F7A6F}">
      <dsp:nvSpPr>
        <dsp:cNvPr id="0" name=""/>
        <dsp:cNvSpPr/>
      </dsp:nvSpPr>
      <dsp:spPr>
        <a:xfrm rot="10800000">
          <a:off x="15812" y="1028628"/>
          <a:ext cx="2169020" cy="1028628"/>
        </a:xfrm>
        <a:prstGeom prst="round1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>
              <a:latin typeface="Arial"/>
              <a:cs typeface="Arial"/>
            </a:rPr>
            <a:t>Assembly</a:t>
          </a:r>
          <a:r>
            <a:rPr lang="zh-TW" altLang="en-US" sz="1400" kern="1200" dirty="0">
              <a:latin typeface="Arial"/>
              <a:cs typeface="Arial"/>
            </a:rPr>
            <a:t> </a:t>
          </a:r>
          <a:r>
            <a:rPr lang="en-US" altLang="zh-TW" sz="1400" kern="1200" dirty="0">
              <a:latin typeface="Arial"/>
              <a:cs typeface="Arial"/>
            </a:rPr>
            <a:t>tooling</a:t>
          </a:r>
          <a:endParaRPr lang="zh-TW" altLang="en-US" sz="1400" kern="1200" dirty="0">
            <a:latin typeface="Arial"/>
            <a:cs typeface="Arial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>
              <a:latin typeface="Arial"/>
              <a:cs typeface="Arial"/>
            </a:rPr>
            <a:t>組裝治具</a:t>
          </a:r>
        </a:p>
      </dsp:txBody>
      <dsp:txXfrm rot="10800000">
        <a:off x="15812" y="1285785"/>
        <a:ext cx="2169020" cy="771471"/>
      </dsp:txXfrm>
    </dsp:sp>
    <dsp:sp modelId="{B1E07612-B390-5941-BEC5-B9260F2930A7}">
      <dsp:nvSpPr>
        <dsp:cNvPr id="0" name=""/>
        <dsp:cNvSpPr/>
      </dsp:nvSpPr>
      <dsp:spPr>
        <a:xfrm rot="5400000">
          <a:off x="2755028" y="458432"/>
          <a:ext cx="1028628" cy="2169020"/>
        </a:xfrm>
        <a:prstGeom prst="round1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>
              <a:latin typeface="Arial"/>
              <a:cs typeface="Arial"/>
            </a:rPr>
            <a:t>Automation</a:t>
          </a:r>
          <a:r>
            <a:rPr lang="zh-TW" altLang="en-US" sz="1400" kern="1200" dirty="0">
              <a:latin typeface="Arial"/>
              <a:cs typeface="Arial"/>
            </a:rPr>
            <a:t> </a:t>
          </a:r>
          <a:r>
            <a:rPr lang="en-US" altLang="zh-TW" sz="1400" kern="1200" dirty="0">
              <a:latin typeface="Arial"/>
              <a:cs typeface="Arial"/>
            </a:rPr>
            <a:t>Machine</a:t>
          </a:r>
          <a:endParaRPr lang="zh-TW" altLang="en-US" sz="1400" kern="1200" dirty="0">
            <a:latin typeface="Arial"/>
            <a:cs typeface="Arial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>
              <a:latin typeface="Arial"/>
              <a:cs typeface="Arial"/>
            </a:rPr>
            <a:t>自動化機台</a:t>
          </a:r>
        </a:p>
      </dsp:txBody>
      <dsp:txXfrm rot="5400000">
        <a:off x="2883606" y="587010"/>
        <a:ext cx="771471" cy="2169020"/>
      </dsp:txXfrm>
    </dsp:sp>
    <dsp:sp modelId="{8C7DBA75-0666-6D48-AB46-C3630D143E37}">
      <dsp:nvSpPr>
        <dsp:cNvPr id="0" name=""/>
        <dsp:cNvSpPr/>
      </dsp:nvSpPr>
      <dsp:spPr>
        <a:xfrm>
          <a:off x="887962" y="672288"/>
          <a:ext cx="2562115" cy="712679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>
              <a:latin typeface="Arial"/>
              <a:cs typeface="Arial"/>
            </a:rPr>
            <a:t>100%</a:t>
          </a:r>
          <a:r>
            <a:rPr lang="zh-TW" altLang="en-US" sz="1200" b="1" kern="1200" dirty="0">
              <a:latin typeface="Arial"/>
              <a:cs typeface="Arial"/>
            </a:rPr>
            <a:t> 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>
              <a:latin typeface="Arial"/>
              <a:cs typeface="Arial"/>
            </a:rPr>
            <a:t>design</a:t>
          </a:r>
          <a:r>
            <a:rPr lang="zh-TW" altLang="en-US" sz="1200" b="1" kern="1200" dirty="0">
              <a:latin typeface="Arial"/>
              <a:cs typeface="Arial"/>
            </a:rPr>
            <a:t> </a:t>
          </a:r>
          <a:r>
            <a:rPr lang="en-US" altLang="zh-TW" sz="1200" b="1" kern="1200" dirty="0">
              <a:latin typeface="Arial"/>
              <a:cs typeface="Arial"/>
            </a:rPr>
            <a:t>and</a:t>
          </a:r>
          <a:r>
            <a:rPr lang="zh-TW" altLang="en-US" sz="1200" b="1" kern="1200" dirty="0">
              <a:latin typeface="Arial"/>
              <a:cs typeface="Arial"/>
            </a:rPr>
            <a:t> </a:t>
          </a:r>
          <a:r>
            <a:rPr lang="en-US" altLang="zh-TW" sz="1200" b="1" kern="1200" dirty="0">
              <a:latin typeface="Arial"/>
              <a:cs typeface="Arial"/>
            </a:rPr>
            <a:t>fabricate</a:t>
          </a:r>
          <a:r>
            <a:rPr lang="zh-TW" altLang="en-US" sz="1200" b="1" kern="1200" dirty="0">
              <a:latin typeface="Arial"/>
              <a:cs typeface="Arial"/>
            </a:rPr>
            <a:t> </a:t>
          </a:r>
          <a:r>
            <a:rPr lang="en-US" altLang="zh-TW" sz="1200" b="1" kern="1200" dirty="0">
              <a:latin typeface="Arial"/>
              <a:cs typeface="Arial"/>
            </a:rPr>
            <a:t>In house</a:t>
          </a:r>
          <a:endParaRPr lang="zh-TW" altLang="en-US" sz="1200" b="1" kern="1200" dirty="0">
            <a:latin typeface="Arial"/>
            <a:cs typeface="Arial"/>
          </a:endParaRP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>
              <a:latin typeface="Arial"/>
              <a:cs typeface="Arial"/>
            </a:rPr>
            <a:t>100%</a:t>
          </a:r>
          <a:r>
            <a:rPr lang="zh-TW" altLang="en-US" sz="1200" b="1" kern="1200" dirty="0">
              <a:latin typeface="Arial"/>
              <a:cs typeface="Arial"/>
            </a:rPr>
            <a:t> 自行設計及製造</a:t>
          </a:r>
        </a:p>
      </dsp:txBody>
      <dsp:txXfrm>
        <a:off x="887962" y="672288"/>
        <a:ext cx="2562115" cy="71267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E32754-9787-EA46-A7FF-F7559961C9BB}">
      <dsp:nvSpPr>
        <dsp:cNvPr id="0" name=""/>
        <dsp:cNvSpPr/>
      </dsp:nvSpPr>
      <dsp:spPr>
        <a:xfrm rot="16200000">
          <a:off x="535471" y="-535471"/>
          <a:ext cx="1282373" cy="2353316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b="1" kern="1200" dirty="0">
              <a:latin typeface="Arial"/>
              <a:cs typeface="Arial"/>
            </a:rPr>
            <a:t>High Speed Socket Design Capability </a:t>
          </a:r>
          <a:r>
            <a:rPr lang="zh-TW" altLang="en-US" sz="1200" b="1" kern="1200" dirty="0">
              <a:latin typeface="Arial"/>
              <a:cs typeface="Arial"/>
            </a:rPr>
            <a:t>高速連接器設計</a:t>
          </a:r>
          <a:endParaRPr lang="zh-TW" altLang="en-US" sz="1200" kern="1200" dirty="0">
            <a:latin typeface="Arial"/>
            <a:cs typeface="Arial"/>
          </a:endParaRPr>
        </a:p>
      </dsp:txBody>
      <dsp:txXfrm rot="16200000">
        <a:off x="695767" y="-695767"/>
        <a:ext cx="961780" cy="2353316"/>
      </dsp:txXfrm>
    </dsp:sp>
    <dsp:sp modelId="{392C3FE6-2720-0C45-A9C6-944E3C231CCC}">
      <dsp:nvSpPr>
        <dsp:cNvPr id="0" name=""/>
        <dsp:cNvSpPr/>
      </dsp:nvSpPr>
      <dsp:spPr>
        <a:xfrm>
          <a:off x="2353316" y="0"/>
          <a:ext cx="2353316" cy="1282373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b="1" kern="1200" dirty="0">
              <a:latin typeface="Arial"/>
              <a:cs typeface="Arial"/>
            </a:rPr>
            <a:t>Precision Micro Lens design capability </a:t>
          </a:r>
          <a:r>
            <a:rPr lang="zh-TW" altLang="en-US" sz="1200" b="1" kern="1200" dirty="0">
              <a:latin typeface="Arial"/>
              <a:cs typeface="Arial"/>
            </a:rPr>
            <a:t>高精光學鏡片設計</a:t>
          </a:r>
          <a:endParaRPr lang="zh-TW" altLang="en-US" sz="1200" kern="1200" dirty="0">
            <a:latin typeface="Arial"/>
            <a:cs typeface="Arial"/>
          </a:endParaRPr>
        </a:p>
      </dsp:txBody>
      <dsp:txXfrm>
        <a:off x="2353316" y="0"/>
        <a:ext cx="2353316" cy="961780"/>
      </dsp:txXfrm>
    </dsp:sp>
    <dsp:sp modelId="{AA59D54E-E0D2-AA42-9D8E-90CF082F7A6F}">
      <dsp:nvSpPr>
        <dsp:cNvPr id="0" name=""/>
        <dsp:cNvSpPr/>
      </dsp:nvSpPr>
      <dsp:spPr>
        <a:xfrm rot="10800000">
          <a:off x="0" y="1282373"/>
          <a:ext cx="2353316" cy="1282373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b="1" kern="1200" dirty="0">
              <a:latin typeface="Arial"/>
              <a:cs typeface="Arial"/>
            </a:rPr>
            <a:t>Precision Die/Wire bond capability</a:t>
          </a:r>
          <a:endParaRPr lang="zh-TW" altLang="en-US" sz="1200" b="1" kern="1200" dirty="0">
            <a:latin typeface="Arial"/>
            <a:cs typeface="Arial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kern="1200" dirty="0">
              <a:latin typeface="Arial"/>
              <a:cs typeface="Arial"/>
            </a:rPr>
            <a:t>高精密固晶打線製程</a:t>
          </a:r>
        </a:p>
      </dsp:txBody>
      <dsp:txXfrm rot="10800000">
        <a:off x="0" y="1602966"/>
        <a:ext cx="2353316" cy="961780"/>
      </dsp:txXfrm>
    </dsp:sp>
    <dsp:sp modelId="{B1E07612-B390-5941-BEC5-B9260F2930A7}">
      <dsp:nvSpPr>
        <dsp:cNvPr id="0" name=""/>
        <dsp:cNvSpPr/>
      </dsp:nvSpPr>
      <dsp:spPr>
        <a:xfrm rot="5400000">
          <a:off x="2888787" y="746902"/>
          <a:ext cx="1282373" cy="2353316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zh-TW" sz="1200" kern="1200" dirty="0">
              <a:latin typeface="Arial"/>
              <a:cs typeface="Arial"/>
            </a:rPr>
            <a:t>Electrical/Optical Cable HVM </a:t>
          </a:r>
          <a:r>
            <a:rPr kumimoji="1" lang="zh-TW" altLang="en-US" sz="1200" kern="1200" dirty="0">
              <a:latin typeface="Arial"/>
              <a:cs typeface="Arial"/>
            </a:rPr>
            <a:t>電子／光纖線量產能力</a:t>
          </a:r>
        </a:p>
      </dsp:txBody>
      <dsp:txXfrm rot="5400000">
        <a:off x="3049083" y="907198"/>
        <a:ext cx="961780" cy="2353316"/>
      </dsp:txXfrm>
    </dsp:sp>
    <dsp:sp modelId="{8C7DBA75-0666-6D48-AB46-C3630D143E37}">
      <dsp:nvSpPr>
        <dsp:cNvPr id="0" name=""/>
        <dsp:cNvSpPr/>
      </dsp:nvSpPr>
      <dsp:spPr>
        <a:xfrm>
          <a:off x="963409" y="838130"/>
          <a:ext cx="2779812" cy="888486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>
              <a:latin typeface="Arial"/>
              <a:cs typeface="Arial"/>
            </a:rPr>
            <a:t>High Speed</a:t>
          </a:r>
          <a:r>
            <a:rPr lang="zh-TW" altLang="en-US" sz="1200" b="1" kern="1200" dirty="0">
              <a:latin typeface="Arial"/>
              <a:cs typeface="Arial"/>
            </a:rPr>
            <a:t> </a:t>
          </a:r>
          <a:r>
            <a:rPr lang="en-US" altLang="zh-TW" sz="1200" b="1" kern="1200" dirty="0">
              <a:latin typeface="Arial"/>
              <a:cs typeface="Arial"/>
            </a:rPr>
            <a:t>Cable</a:t>
          </a:r>
          <a:r>
            <a:rPr lang="zh-TW" altLang="en-US" sz="1200" b="1" kern="1200" dirty="0">
              <a:latin typeface="Arial"/>
              <a:cs typeface="Arial"/>
            </a:rPr>
            <a:t>高速線纜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>
              <a:latin typeface="Arial"/>
              <a:cs typeface="Arial"/>
            </a:rPr>
            <a:t>(Optical / Electrical / Active / Passive</a:t>
          </a:r>
          <a:r>
            <a:rPr kumimoji="1" lang="en-US" altLang="zh-TW" sz="1200" kern="1200" dirty="0">
              <a:latin typeface="Arial"/>
              <a:cs typeface="Arial"/>
            </a:rPr>
            <a:t>)</a:t>
          </a:r>
          <a:endParaRPr lang="zh-TW" altLang="en-US" sz="1200" b="1" kern="1200" dirty="0">
            <a:latin typeface="Arial"/>
            <a:cs typeface="Arial"/>
          </a:endParaRPr>
        </a:p>
      </dsp:txBody>
      <dsp:txXfrm>
        <a:off x="963409" y="838130"/>
        <a:ext cx="2779812" cy="88848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A2B722-ABBA-CD4D-A499-55F6483437DE}">
      <dsp:nvSpPr>
        <dsp:cNvPr id="0" name=""/>
        <dsp:cNvSpPr/>
      </dsp:nvSpPr>
      <dsp:spPr>
        <a:xfrm>
          <a:off x="0" y="0"/>
          <a:ext cx="4701702" cy="1499521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E3424D7-AD2C-3C46-8E61-4ED473B69138}">
      <dsp:nvSpPr>
        <dsp:cNvPr id="0" name=""/>
        <dsp:cNvSpPr/>
      </dsp:nvSpPr>
      <dsp:spPr>
        <a:xfrm>
          <a:off x="142345" y="199936"/>
          <a:ext cx="1027211" cy="109964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6E5DA5B-D5B0-0443-80A4-6A79626F8B19}">
      <dsp:nvSpPr>
        <dsp:cNvPr id="0" name=""/>
        <dsp:cNvSpPr/>
      </dsp:nvSpPr>
      <dsp:spPr>
        <a:xfrm rot="10800000">
          <a:off x="142345" y="1499521"/>
          <a:ext cx="1027211" cy="1832749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u="sng" kern="1200" dirty="0">
              <a:solidFill>
                <a:schemeClr val="accent4">
                  <a:lumMod val="75000"/>
                </a:schemeClr>
              </a:solidFill>
            </a:rPr>
            <a:t>Computing</a:t>
          </a:r>
          <a:r>
            <a:rPr lang="en-US" altLang="zh-TW" sz="1200" kern="1200" dirty="0">
              <a:solidFill>
                <a:schemeClr val="accent4">
                  <a:lumMod val="75000"/>
                </a:schemeClr>
              </a:solidFill>
            </a:rPr>
            <a:t>: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kern="1200" dirty="0"/>
            <a:t>CPU socket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kern="1200" dirty="0"/>
            <a:t>DIMM socket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kern="1200" dirty="0"/>
            <a:t>PCIE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kern="1200" dirty="0"/>
            <a:t>I/O</a:t>
          </a:r>
          <a:endParaRPr lang="zh-TW" altLang="en-US" sz="1200" kern="1200" dirty="0"/>
        </a:p>
      </dsp:txBody>
      <dsp:txXfrm rot="10800000">
        <a:off x="142345" y="1499521"/>
        <a:ext cx="1027211" cy="1832749"/>
      </dsp:txXfrm>
    </dsp:sp>
    <dsp:sp modelId="{45C40953-D9A2-F748-BC36-26CEAAECC1DA}">
      <dsp:nvSpPr>
        <dsp:cNvPr id="0" name=""/>
        <dsp:cNvSpPr/>
      </dsp:nvSpPr>
      <dsp:spPr>
        <a:xfrm>
          <a:off x="1272278" y="199936"/>
          <a:ext cx="1027211" cy="109964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485DAE5-07F4-F84D-89AA-B98BC3486756}">
      <dsp:nvSpPr>
        <dsp:cNvPr id="0" name=""/>
        <dsp:cNvSpPr/>
      </dsp:nvSpPr>
      <dsp:spPr>
        <a:xfrm rot="10800000">
          <a:off x="1272278" y="1499521"/>
          <a:ext cx="1027211" cy="1832749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u="sng" kern="1200" dirty="0">
              <a:solidFill>
                <a:srgbClr val="604A7B"/>
              </a:solidFill>
            </a:rPr>
            <a:t>Mobile</a:t>
          </a:r>
          <a:r>
            <a:rPr lang="en-US" altLang="zh-TW" sz="1200" kern="1200" dirty="0">
              <a:solidFill>
                <a:srgbClr val="604A7B"/>
              </a:solidFill>
            </a:rPr>
            <a:t>: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kern="1200" dirty="0"/>
            <a:t>Type C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kern="1200" dirty="0"/>
            <a:t>Type C cable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kern="1200" dirty="0"/>
            <a:t>OTG</a:t>
          </a:r>
          <a:endParaRPr lang="zh-TW" altLang="en-US" sz="1200" kern="1200" dirty="0"/>
        </a:p>
      </dsp:txBody>
      <dsp:txXfrm rot="10800000">
        <a:off x="1272278" y="1499521"/>
        <a:ext cx="1027211" cy="1832749"/>
      </dsp:txXfrm>
    </dsp:sp>
    <dsp:sp modelId="{468F54CE-F41A-C543-B69D-A1E82CF565E1}">
      <dsp:nvSpPr>
        <dsp:cNvPr id="0" name=""/>
        <dsp:cNvSpPr/>
      </dsp:nvSpPr>
      <dsp:spPr>
        <a:xfrm>
          <a:off x="2402211" y="199936"/>
          <a:ext cx="1027211" cy="109964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A3407CA8-6D22-8F49-91FC-45435F1ACB54}">
      <dsp:nvSpPr>
        <dsp:cNvPr id="0" name=""/>
        <dsp:cNvSpPr/>
      </dsp:nvSpPr>
      <dsp:spPr>
        <a:xfrm rot="10800000">
          <a:off x="2402211" y="1499521"/>
          <a:ext cx="1027211" cy="1832749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u="sng" kern="1200" dirty="0">
              <a:solidFill>
                <a:srgbClr val="604A7B"/>
              </a:solidFill>
            </a:rPr>
            <a:t>Automotive</a:t>
          </a:r>
          <a:r>
            <a:rPr lang="en-US" altLang="zh-TW" sz="1200" kern="1200" dirty="0">
              <a:solidFill>
                <a:srgbClr val="604A7B"/>
              </a:solidFill>
            </a:rPr>
            <a:t>: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kern="1200" dirty="0"/>
            <a:t>Connector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kern="1200" dirty="0"/>
            <a:t>Plug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kern="1200" dirty="0" err="1"/>
            <a:t>Wireharness</a:t>
          </a:r>
          <a:endParaRPr lang="zh-TW" altLang="en-US" sz="1200" kern="1200" dirty="0"/>
        </a:p>
      </dsp:txBody>
      <dsp:txXfrm rot="10800000">
        <a:off x="2402211" y="1499521"/>
        <a:ext cx="1027211" cy="1832749"/>
      </dsp:txXfrm>
    </dsp:sp>
    <dsp:sp modelId="{F3E1FB13-09E8-FA47-AAF2-2B1EBA718EBA}">
      <dsp:nvSpPr>
        <dsp:cNvPr id="0" name=""/>
        <dsp:cNvSpPr/>
      </dsp:nvSpPr>
      <dsp:spPr>
        <a:xfrm>
          <a:off x="3532144" y="199936"/>
          <a:ext cx="1027211" cy="109964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46000" r="-4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14914649-7160-7147-A030-9C0712D84736}">
      <dsp:nvSpPr>
        <dsp:cNvPr id="0" name=""/>
        <dsp:cNvSpPr/>
      </dsp:nvSpPr>
      <dsp:spPr>
        <a:xfrm rot="10800000">
          <a:off x="3532144" y="1499521"/>
          <a:ext cx="1027211" cy="1832749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u="sng" kern="1200" dirty="0">
              <a:solidFill>
                <a:srgbClr val="660066"/>
              </a:solidFill>
            </a:rPr>
            <a:t>Medical</a:t>
          </a:r>
          <a:r>
            <a:rPr lang="en-US" altLang="zh-TW" sz="1200" kern="1200" dirty="0">
              <a:solidFill>
                <a:srgbClr val="660066"/>
              </a:solidFill>
            </a:rPr>
            <a:t>: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kern="1200" dirty="0">
              <a:solidFill>
                <a:schemeClr val="bg1"/>
              </a:solidFill>
            </a:rPr>
            <a:t>Customized connector</a:t>
          </a:r>
          <a:endParaRPr lang="zh-TW" altLang="en-US" sz="1200" kern="1200" dirty="0">
            <a:solidFill>
              <a:schemeClr val="bg1"/>
            </a:solidFill>
          </a:endParaRPr>
        </a:p>
      </dsp:txBody>
      <dsp:txXfrm rot="10800000">
        <a:off x="3532144" y="1499521"/>
        <a:ext cx="1027211" cy="18327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CCD04-57F4-B045-9D0C-D74BED74D3DE}" type="datetimeFigureOut">
              <a:rPr kumimoji="1" lang="zh-TW" altLang="en-US" smtClean="0"/>
              <a:pPr/>
              <a:t>2019/3/15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8EF3A-FA2D-044B-95EA-DC23A376DC1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5871626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60F04-4AF2-224F-BC7C-D7A140472028}" type="datetimeFigureOut">
              <a:rPr kumimoji="1" lang="zh-TW" altLang="en-US" smtClean="0"/>
              <a:pPr/>
              <a:t>2019/3/15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x-none"/>
              <a:t>按一下以編輯母片文字樣式</a:t>
            </a:r>
          </a:p>
          <a:p>
            <a:pPr lvl="1"/>
            <a:r>
              <a:rPr kumimoji="1" lang="zh-TW" altLang="x-none"/>
              <a:t>第二層</a:t>
            </a:r>
          </a:p>
          <a:p>
            <a:pPr lvl="2"/>
            <a:r>
              <a:rPr kumimoji="1" lang="zh-TW" altLang="x-none"/>
              <a:t>第三層</a:t>
            </a:r>
          </a:p>
          <a:p>
            <a:pPr lvl="3"/>
            <a:r>
              <a:rPr kumimoji="1" lang="zh-TW" altLang="x-none"/>
              <a:t>第四層</a:t>
            </a:r>
          </a:p>
          <a:p>
            <a:pPr lvl="4"/>
            <a:r>
              <a:rPr kumimoji="1" lang="zh-TW" altLang="x-none"/>
              <a:t>第五層</a:t>
            </a:r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61532-32B8-074C-A4A0-A464B7250CA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683919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B167E-AE56-8645-9630-63132C8661D0}" type="slidenum">
              <a:rPr kumimoji="1" lang="zh-TW" altLang="en-US" smtClean="0"/>
              <a:pPr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64480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7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  <a:cs typeface="新細明體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9pPr>
          </a:lstStyle>
          <a:p>
            <a:r>
              <a:rPr kumimoji="0" lang="en-US" altLang="zh-TW" sz="1200"/>
              <a:t>&lt;#&gt;</a:t>
            </a:r>
          </a:p>
        </p:txBody>
      </p:sp>
      <p:sp>
        <p:nvSpPr>
          <p:cNvPr id="22531" name="Rectangle 1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  <a:cs typeface="新細明體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9pPr>
          </a:lstStyle>
          <a:p>
            <a:fld id="{899FD1C0-132F-4347-B533-9937B98A8FDC}" type="slidenum">
              <a:rPr kumimoji="0" lang="en-US" altLang="zh-TW" sz="1200"/>
              <a:pPr/>
              <a:t>7</a:t>
            </a:fld>
            <a:endParaRPr kumimoji="0" lang="en-US" altLang="zh-TW" sz="1200"/>
          </a:p>
        </p:txBody>
      </p:sp>
      <p:sp>
        <p:nvSpPr>
          <p:cNvPr id="22532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955925" y="511175"/>
            <a:ext cx="4410075" cy="2481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53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7366" y="3141597"/>
            <a:ext cx="7567504" cy="2918141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kumimoji="0" lang="en-US" altLang="zh-TW">
              <a:latin typeface="Calibri" charset="0"/>
              <a:ea typeface="新細明體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261532-32B8-074C-A4A0-A464B7250CA5}" type="slidenum">
              <a:rPr kumimoji="1" lang="zh-TW" altLang="en-US" smtClean="0"/>
              <a:pPr/>
              <a:t>12</a:t>
            </a:fld>
            <a:endParaRPr kumimoji="1"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261532-32B8-074C-A4A0-A464B7250CA5}" type="slidenum">
              <a:rPr kumimoji="1" lang="zh-TW" altLang="en-US" smtClean="0"/>
              <a:pPr/>
              <a:t>13</a:t>
            </a:fld>
            <a:endParaRPr kumimoji="1"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90870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kumimoji="1" lang="zh-TW" altLang="x-none"/>
              <a:t>按一下以編輯母片標題樣式</a:t>
            </a:r>
            <a:endParaRPr kumimoji="1" lang="zh-TW" altLang="en-US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TW" altLang="x-none"/>
              <a:t>按一下以編輯母片子標題樣式</a:t>
            </a:r>
            <a:endParaRPr kumimoji="1" lang="zh-TW" altLang="en-US"/>
          </a:p>
        </p:txBody>
      </p:sp>
      <p:sp>
        <p:nvSpPr>
          <p:cNvPr id="7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3200431" y="4869656"/>
            <a:ext cx="2133600" cy="273844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C0504D"/>
                </a:solidFill>
                <a:latin typeface="+mn-lt"/>
              </a:defRPr>
            </a:lvl1pPr>
          </a:lstStyle>
          <a:p>
            <a:fld id="{F3E0CFBD-6BD7-AE4F-AEF2-06DBC011D97E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34130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x-none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x-none"/>
              <a:t>按一下以編輯母片文字樣式</a:t>
            </a:r>
          </a:p>
          <a:p>
            <a:pPr lvl="1"/>
            <a:r>
              <a:rPr kumimoji="1" lang="zh-TW" altLang="x-none"/>
              <a:t>第二層</a:t>
            </a:r>
          </a:p>
          <a:p>
            <a:pPr lvl="2"/>
            <a:r>
              <a:rPr kumimoji="1" lang="zh-TW" altLang="x-none"/>
              <a:t>第三層</a:t>
            </a:r>
          </a:p>
          <a:p>
            <a:pPr lvl="3"/>
            <a:r>
              <a:rPr kumimoji="1" lang="zh-TW" altLang="x-none"/>
              <a:t>第四層</a:t>
            </a:r>
          </a:p>
          <a:p>
            <a:pPr lvl="4"/>
            <a:r>
              <a:rPr kumimoji="1" lang="zh-TW" altLang="x-none"/>
              <a:t>第五層</a:t>
            </a:r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356175" y="4876995"/>
            <a:ext cx="2133600" cy="273844"/>
          </a:xfrm>
          <a:prstGeom prst="rect">
            <a:avLst/>
          </a:prstGeom>
        </p:spPr>
        <p:txBody>
          <a:bodyPr/>
          <a:lstStyle/>
          <a:p>
            <a:fld id="{F3E0CFBD-6BD7-AE4F-AEF2-06DBC011D97E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54457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TW" altLang="x-none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x-none"/>
              <a:t>按一下以編輯母片文字樣式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356175" y="4876995"/>
            <a:ext cx="2133600" cy="273844"/>
          </a:xfrm>
          <a:prstGeom prst="rect">
            <a:avLst/>
          </a:prstGeom>
        </p:spPr>
        <p:txBody>
          <a:bodyPr/>
          <a:lstStyle/>
          <a:p>
            <a:fld id="{F3E0CFBD-6BD7-AE4F-AEF2-06DBC011D97E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537451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x-none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x-none"/>
              <a:t>按一下以編輯母片文字樣式</a:t>
            </a:r>
          </a:p>
          <a:p>
            <a:pPr lvl="1"/>
            <a:r>
              <a:rPr kumimoji="1" lang="zh-TW" altLang="x-none"/>
              <a:t>第二層</a:t>
            </a:r>
          </a:p>
          <a:p>
            <a:pPr lvl="2"/>
            <a:r>
              <a:rPr kumimoji="1" lang="zh-TW" altLang="x-none"/>
              <a:t>第三層</a:t>
            </a:r>
          </a:p>
          <a:p>
            <a:pPr lvl="3"/>
            <a:r>
              <a:rPr kumimoji="1" lang="zh-TW" altLang="x-none"/>
              <a:t>第四層</a:t>
            </a:r>
          </a:p>
          <a:p>
            <a:pPr lvl="4"/>
            <a:r>
              <a:rPr kumimoji="1" lang="zh-TW" altLang="x-none"/>
              <a:t>第五層</a:t>
            </a:r>
            <a:endParaRPr kumimoji="1"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x-none"/>
              <a:t>按一下以編輯母片文字樣式</a:t>
            </a:r>
          </a:p>
          <a:p>
            <a:pPr lvl="1"/>
            <a:r>
              <a:rPr kumimoji="1" lang="zh-TW" altLang="x-none"/>
              <a:t>第二層</a:t>
            </a:r>
          </a:p>
          <a:p>
            <a:pPr lvl="2"/>
            <a:r>
              <a:rPr kumimoji="1" lang="zh-TW" altLang="x-none"/>
              <a:t>第三層</a:t>
            </a:r>
          </a:p>
          <a:p>
            <a:pPr lvl="3"/>
            <a:r>
              <a:rPr kumimoji="1" lang="zh-TW" altLang="x-none"/>
              <a:t>第四層</a:t>
            </a:r>
          </a:p>
          <a:p>
            <a:pPr lvl="4"/>
            <a:r>
              <a:rPr kumimoji="1" lang="zh-TW" altLang="x-none"/>
              <a:t>第五層</a:t>
            </a:r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3356175" y="4876995"/>
            <a:ext cx="2133600" cy="273844"/>
          </a:xfrm>
          <a:prstGeom prst="rect">
            <a:avLst/>
          </a:prstGeom>
        </p:spPr>
        <p:txBody>
          <a:bodyPr/>
          <a:lstStyle/>
          <a:p>
            <a:fld id="{F3E0CFBD-6BD7-AE4F-AEF2-06DBC011D97E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36818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x-none"/>
              <a:t>按一下以編輯母片標題樣式</a:t>
            </a:r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3356175" y="4876995"/>
            <a:ext cx="2133600" cy="273844"/>
          </a:xfrm>
          <a:prstGeom prst="rect">
            <a:avLst/>
          </a:prstGeom>
        </p:spPr>
        <p:txBody>
          <a:bodyPr/>
          <a:lstStyle/>
          <a:p>
            <a:fld id="{F3E0CFBD-6BD7-AE4F-AEF2-06DBC011D97E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82105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3200431" y="4869656"/>
            <a:ext cx="2133600" cy="273844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C0504D"/>
                </a:solidFill>
                <a:latin typeface="+mn-lt"/>
              </a:defRPr>
            </a:lvl1pPr>
          </a:lstStyle>
          <a:p>
            <a:fld id="{F3E0CFBD-6BD7-AE4F-AEF2-06DBC011D97E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7823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dirty="0"/>
              <a:t>按一下以編輯母片文字樣式</a:t>
            </a:r>
          </a:p>
          <a:p>
            <a:pPr lvl="1"/>
            <a:r>
              <a:rPr kumimoji="1" lang="zh-TW" altLang="en-US" dirty="0"/>
              <a:t>第二層</a:t>
            </a:r>
          </a:p>
          <a:p>
            <a:pPr lvl="2"/>
            <a:r>
              <a:rPr kumimoji="1" lang="zh-TW" altLang="en-US" dirty="0"/>
              <a:t>第三層</a:t>
            </a:r>
          </a:p>
          <a:p>
            <a:pPr lvl="3"/>
            <a:r>
              <a:rPr kumimoji="1" lang="zh-TW" altLang="en-US" dirty="0"/>
              <a:t>第四層</a:t>
            </a:r>
          </a:p>
          <a:p>
            <a:pPr lvl="4"/>
            <a:r>
              <a:rPr kumimoji="1" lang="zh-TW" altLang="en-US" dirty="0"/>
              <a:t>第五層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76200" y="4863857"/>
            <a:ext cx="1145795" cy="27918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defTabSz="449263">
              <a:buClr>
                <a:srgbClr val="FF0000"/>
              </a:buClr>
              <a:buSzPct val="100000"/>
              <a:buFont typeface="Nokia Sans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zh-TW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Nokia Sans" charset="0"/>
              </a:rPr>
              <a:t>Confidential</a:t>
            </a: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0" y="4858941"/>
            <a:ext cx="9144000" cy="18053"/>
          </a:xfrm>
          <a:prstGeom prst="line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r="6267"/>
          <a:stretch>
            <a:fillRect/>
          </a:stretch>
        </p:blipFill>
        <p:spPr bwMode="auto">
          <a:xfrm>
            <a:off x="6102530" y="4893470"/>
            <a:ext cx="1174569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7304088" y="4872845"/>
            <a:ext cx="1827212" cy="27918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charset="0"/>
                <a:ea typeface="新細明體" charset="0"/>
                <a:cs typeface="新細明體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charset="0"/>
                <a:ea typeface="新細明體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charset="0"/>
                <a:ea typeface="新細明體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charset="0"/>
                <a:ea typeface="新細明體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charset="0"/>
                <a:ea typeface="新細明體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charset="0"/>
                <a:ea typeface="新細明體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charset="0"/>
                <a:ea typeface="新細明體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charset="0"/>
                <a:ea typeface="新細明體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charset="0"/>
                <a:ea typeface="新細明體" charset="0"/>
              </a:defRPr>
            </a:lvl9pPr>
          </a:lstStyle>
          <a:p>
            <a:pPr algn="ctr">
              <a:buSzPct val="100000"/>
              <a:defRPr/>
            </a:pPr>
            <a:r>
              <a:rPr lang="en-US" sz="1200" b="1" dirty="0">
                <a:solidFill>
                  <a:srgbClr val="FF0000"/>
                </a:solidFill>
                <a:latin typeface="Verdana" charset="0"/>
              </a:rPr>
              <a:t>Always Connecting</a:t>
            </a:r>
          </a:p>
        </p:txBody>
      </p:sp>
      <p:sp>
        <p:nvSpPr>
          <p:cNvPr id="12" name="投影片編號版面配置區 3"/>
          <p:cNvSpPr>
            <a:spLocks noGrp="1"/>
          </p:cNvSpPr>
          <p:nvPr>
            <p:ph type="sldNum" sz="quarter" idx="4"/>
          </p:nvPr>
        </p:nvSpPr>
        <p:spPr>
          <a:xfrm>
            <a:off x="3200431" y="4869656"/>
            <a:ext cx="2133600" cy="273844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C0504D"/>
                </a:solidFill>
                <a:latin typeface="+mn-lt"/>
              </a:defRPr>
            </a:lvl1pPr>
          </a:lstStyle>
          <a:p>
            <a:fld id="{F3E0CFBD-6BD7-AE4F-AEF2-06DBC011D97E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938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Item 0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 rot="16200000">
            <a:off x="364352" y="-377054"/>
            <a:ext cx="5156201" cy="5884905"/>
          </a:xfrm>
          <a:prstGeom prst="rect">
            <a:avLst/>
          </a:prstGeom>
        </p:spPr>
      </p:pic>
      <p:pic>
        <p:nvPicPr>
          <p:cNvPr id="6" name="圖片 5" descr="Item 1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068965" y="0"/>
            <a:ext cx="4075035" cy="514350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5194300" y="292100"/>
            <a:ext cx="15249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>
                <a:solidFill>
                  <a:schemeClr val="bg1"/>
                </a:solidFill>
                <a:latin typeface="Century Gothic"/>
                <a:cs typeface="Century Gothic"/>
              </a:rPr>
              <a:t>Always </a:t>
            </a:r>
          </a:p>
          <a:p>
            <a:r>
              <a:rPr kumimoji="1" lang="en-US" altLang="zh-TW" dirty="0">
                <a:solidFill>
                  <a:schemeClr val="bg1"/>
                </a:solidFill>
                <a:latin typeface="Century Gothic"/>
                <a:cs typeface="Century Gothic"/>
              </a:rPr>
              <a:t>Connecting</a:t>
            </a:r>
            <a:endParaRPr kumimoji="1" lang="zh-TW" altLang="en-US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63500" y="165100"/>
            <a:ext cx="3251200" cy="990600"/>
            <a:chOff x="63500" y="165100"/>
            <a:chExt cx="3251200" cy="990600"/>
          </a:xfrm>
        </p:grpSpPr>
        <p:sp>
          <p:nvSpPr>
            <p:cNvPr id="3" name="矩形 2"/>
            <p:cNvSpPr/>
            <p:nvPr/>
          </p:nvSpPr>
          <p:spPr>
            <a:xfrm>
              <a:off x="152400" y="292100"/>
              <a:ext cx="2451100" cy="863600"/>
            </a:xfrm>
            <a:prstGeom prst="rect">
              <a:avLst/>
            </a:prstGeom>
            <a:solidFill>
              <a:srgbClr val="C40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2" name="圖片 1" descr="KXNF7198.png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500" y="165100"/>
              <a:ext cx="3251200" cy="900508"/>
            </a:xfrm>
            <a:prstGeom prst="rect">
              <a:avLst/>
            </a:prstGeom>
          </p:spPr>
        </p:pic>
      </p:grpSp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78441" y="544676"/>
            <a:ext cx="3617259" cy="1102519"/>
          </a:xfrm>
        </p:spPr>
        <p:txBody>
          <a:bodyPr>
            <a:noAutofit/>
          </a:bodyPr>
          <a:lstStyle/>
          <a:p>
            <a:pPr algn="l"/>
            <a:r>
              <a:rPr kumimoji="1" lang="zh-TW" altLang="en-US" sz="2000" dirty="0">
                <a:solidFill>
                  <a:schemeClr val="bg1"/>
                </a:solidFill>
              </a:rPr>
              <a:t>嘉澤端子工業股份有限公司</a:t>
            </a:r>
          </a:p>
        </p:txBody>
      </p:sp>
      <p:sp>
        <p:nvSpPr>
          <p:cNvPr id="8" name="子標題 7"/>
          <p:cNvSpPr>
            <a:spLocks noGrp="1"/>
          </p:cNvSpPr>
          <p:nvPr>
            <p:ph type="subTitle" idx="1"/>
          </p:nvPr>
        </p:nvSpPr>
        <p:spPr>
          <a:xfrm>
            <a:off x="135217" y="2712194"/>
            <a:ext cx="2819855" cy="131445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kumimoji="1" lang="zh-TW" altLang="en-US" dirty="0" smtClean="0">
                <a:solidFill>
                  <a:schemeClr val="bg1"/>
                </a:solidFill>
              </a:rPr>
              <a:t>凱基論壇簡報</a:t>
            </a:r>
            <a:r>
              <a:rPr kumimoji="1" lang="en-US" altLang="zh-TW" dirty="0" smtClean="0">
                <a:solidFill>
                  <a:schemeClr val="bg1"/>
                </a:solidFill>
              </a:rPr>
              <a:t>2019.03.18</a:t>
            </a:r>
            <a:endParaRPr kumimoji="1"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3031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23870538"/>
              </p:ext>
            </p:extLst>
          </p:nvPr>
        </p:nvGraphicFramePr>
        <p:xfrm>
          <a:off x="160487" y="133283"/>
          <a:ext cx="341306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30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b="1" u="none" dirty="0">
                          <a:solidFill>
                            <a:schemeClr val="tx1"/>
                          </a:solidFill>
                          <a:latin typeface="微軟正黑體" charset="0"/>
                          <a:ea typeface="微軟正黑體" charset="0"/>
                          <a:cs typeface="微軟正黑體" charset="0"/>
                        </a:rPr>
                        <a:t>Server Market Outlook</a:t>
                      </a:r>
                      <a:endParaRPr lang="zh-TW" altLang="en-US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3592747" y="4866101"/>
            <a:ext cx="2133600" cy="273844"/>
          </a:xfrm>
        </p:spPr>
        <p:txBody>
          <a:bodyPr/>
          <a:lstStyle/>
          <a:p>
            <a:fld id="{F3E0CFBD-6BD7-AE4F-AEF2-06DBC011D97E}" type="slidenum">
              <a:rPr kumimoji="1" lang="zh-TW" altLang="en-US"/>
              <a:pPr/>
              <a:t>10</a:t>
            </a:fld>
            <a:endParaRPr kumimoji="1"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512E8886-722A-364D-9EF5-BB221CDEF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50" y="742950"/>
            <a:ext cx="8623300" cy="3657600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C7AEB970-BC40-EE41-AED6-B3CEA6E704A8}"/>
              </a:ext>
            </a:extLst>
          </p:cNvPr>
          <p:cNvSpPr txBox="1"/>
          <p:nvPr/>
        </p:nvSpPr>
        <p:spPr>
          <a:xfrm>
            <a:off x="408790" y="4400550"/>
            <a:ext cx="131638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100" dirty="0"/>
              <a:t>Source: J.P. Morgan</a:t>
            </a:r>
            <a:endParaRPr kumimoji="1" lang="zh-TW" altLang="en-US" sz="1100" dirty="0"/>
          </a:p>
        </p:txBody>
      </p:sp>
    </p:spTree>
    <p:extLst>
      <p:ext uri="{BB962C8B-B14F-4D97-AF65-F5344CB8AC3E}">
        <p14:creationId xmlns="" xmlns:p14="http://schemas.microsoft.com/office/powerpoint/2010/main" val="940323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Financial at glance</a:t>
            </a:r>
            <a:endParaRPr kumimoji="1"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財務概況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3605195" y="4876995"/>
            <a:ext cx="2133600" cy="273844"/>
          </a:xfrm>
        </p:spPr>
        <p:txBody>
          <a:bodyPr/>
          <a:lstStyle/>
          <a:p>
            <a:fld id="{F3E0CFBD-6BD7-AE4F-AEF2-06DBC011D97E}" type="slidenum">
              <a:rPr kumimoji="1" lang="zh-TW" altLang="en-US" smtClean="0"/>
              <a:pPr/>
              <a:t>11</a:t>
            </a:fld>
            <a:endParaRPr kumimoji="1"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62262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4"/>
          <p:cNvSpPr txBox="1">
            <a:spLocks/>
          </p:cNvSpPr>
          <p:nvPr/>
        </p:nvSpPr>
        <p:spPr bwMode="auto">
          <a:xfrm>
            <a:off x="292473" y="124445"/>
            <a:ext cx="3055517" cy="32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000" dirty="0">
                <a:ea typeface="新細明體" charset="0"/>
              </a:rPr>
              <a:t>Revenue trend </a:t>
            </a:r>
            <a:r>
              <a:rPr lang="zh-TW" altLang="en-US" sz="2000" dirty="0">
                <a:ea typeface="新細明體" charset="0"/>
              </a:rPr>
              <a:t>歷年營收</a:t>
            </a:r>
          </a:p>
        </p:txBody>
      </p:sp>
      <p:cxnSp>
        <p:nvCxnSpPr>
          <p:cNvPr id="15" name="直線接點 14"/>
          <p:cNvCxnSpPr/>
          <p:nvPr/>
        </p:nvCxnSpPr>
        <p:spPr>
          <a:xfrm>
            <a:off x="598230" y="420930"/>
            <a:ext cx="2466388" cy="0"/>
          </a:xfrm>
          <a:prstGeom prst="line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投影片編號版面配置區 16"/>
          <p:cNvSpPr>
            <a:spLocks noGrp="1"/>
          </p:cNvSpPr>
          <p:nvPr>
            <p:ph type="sldNum" sz="quarter" idx="12"/>
          </p:nvPr>
        </p:nvSpPr>
        <p:spPr>
          <a:xfrm>
            <a:off x="3617646" y="4876995"/>
            <a:ext cx="2133600" cy="273844"/>
          </a:xfrm>
        </p:spPr>
        <p:txBody>
          <a:bodyPr/>
          <a:lstStyle/>
          <a:p>
            <a:fld id="{F3E0CFBD-6BD7-AE4F-AEF2-06DBC011D97E}" type="slidenum">
              <a:rPr kumimoji="1" lang="zh-TW" altLang="en-US"/>
              <a:pPr/>
              <a:t>12</a:t>
            </a:fld>
            <a:endParaRPr kumimoji="1" lang="zh-TW" altLang="en-US"/>
          </a:p>
        </p:txBody>
      </p:sp>
      <p:graphicFrame>
        <p:nvGraphicFramePr>
          <p:cNvPr id="3" name="圖表 2"/>
          <p:cNvGraphicFramePr/>
          <p:nvPr>
            <p:extLst>
              <p:ext uri="{D42A27DB-BD31-4B8C-83A1-F6EECF244321}">
                <p14:modId xmlns="" xmlns:p14="http://schemas.microsoft.com/office/powerpoint/2010/main" val="187309540"/>
              </p:ext>
            </p:extLst>
          </p:nvPr>
        </p:nvGraphicFramePr>
        <p:xfrm>
          <a:off x="1524000" y="450103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矩形 3"/>
          <p:cNvSpPr/>
          <p:nvPr/>
        </p:nvSpPr>
        <p:spPr>
          <a:xfrm>
            <a:off x="5043359" y="450103"/>
            <a:ext cx="141577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lang="en-US" sz="12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zh-TW" altLang="en-US" dirty="0" smtClean="0"/>
              <a:t>單位：新台幣億元</a:t>
            </a:r>
            <a:endParaRPr lang="en-US" altLang="zh-TW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64337422"/>
              </p:ext>
            </p:extLst>
          </p:nvPr>
        </p:nvGraphicFramePr>
        <p:xfrm>
          <a:off x="1994245" y="4346628"/>
          <a:ext cx="5336552" cy="279400"/>
        </p:xfrm>
        <a:graphic>
          <a:graphicData uri="http://schemas.openxmlformats.org/drawingml/2006/table">
            <a:tbl>
              <a:tblPr/>
              <a:tblGrid>
                <a:gridCol w="6599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2126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4617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5732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4618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3503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2389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46718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2794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b="0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2011</a:t>
                      </a:r>
                      <a:endParaRPr lang="is-IS" sz="12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b="0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2012</a:t>
                      </a:r>
                      <a:endParaRPr lang="is-IS" sz="12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b="0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2013</a:t>
                      </a:r>
                      <a:endParaRPr lang="is-IS" sz="12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b="0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2014</a:t>
                      </a:r>
                      <a:endParaRPr lang="is-IS" sz="12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b="0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2015</a:t>
                      </a:r>
                      <a:endParaRPr lang="is-IS" sz="12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b="0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2016</a:t>
                      </a:r>
                      <a:endParaRPr lang="is-IS" sz="12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b="0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2017</a:t>
                      </a:r>
                      <a:endParaRPr lang="is-IS" sz="12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200" b="0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2018</a:t>
                      </a:r>
                      <a:endParaRPr lang="nb-NO" sz="12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35490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0CFBD-6BD7-AE4F-AEF2-06DBC011D97E}" type="slidenum">
              <a:rPr kumimoji="1" lang="zh-TW" altLang="en-US" smtClean="0"/>
              <a:pPr/>
              <a:t>13</a:t>
            </a:fld>
            <a:endParaRPr kumimoji="1" lang="zh-TW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74641218"/>
              </p:ext>
            </p:extLst>
          </p:nvPr>
        </p:nvGraphicFramePr>
        <p:xfrm>
          <a:off x="346380" y="751629"/>
          <a:ext cx="8408121" cy="3311058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0140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586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3670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7015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979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959005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97095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72154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600" u="none" strike="noStrike" dirty="0" smtClean="0">
                          <a:effectLst/>
                        </a:rPr>
                        <a:t>2011年</a:t>
                      </a:r>
                      <a:endParaRPr lang="is-I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600" u="none" strike="noStrike" dirty="0" smtClean="0">
                          <a:effectLst/>
                        </a:rPr>
                        <a:t>2012年</a:t>
                      </a:r>
                      <a:endParaRPr lang="is-I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600" u="none" strike="noStrike" dirty="0" smtClean="0">
                          <a:effectLst/>
                        </a:rPr>
                        <a:t>2013年</a:t>
                      </a:r>
                      <a:endParaRPr lang="is-I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600" u="none" strike="noStrike" dirty="0" smtClean="0">
                          <a:effectLst/>
                        </a:rPr>
                        <a:t>2014年</a:t>
                      </a:r>
                      <a:endParaRPr lang="is-I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600" u="none" strike="noStrike" dirty="0" smtClean="0">
                          <a:effectLst/>
                        </a:rPr>
                        <a:t>2015年</a:t>
                      </a:r>
                      <a:endParaRPr lang="is-I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600" u="none" strike="noStrike" dirty="0" smtClean="0">
                          <a:effectLst/>
                        </a:rPr>
                        <a:t>2016年</a:t>
                      </a:r>
                      <a:endParaRPr lang="is-I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600" u="none" strike="noStrike" dirty="0" smtClean="0">
                          <a:effectLst/>
                        </a:rPr>
                        <a:t>2017年</a:t>
                      </a:r>
                      <a:endParaRPr lang="is-I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600" u="none" strike="noStrike" dirty="0" smtClean="0">
                          <a:effectLst/>
                        </a:rPr>
                        <a:t>2018年</a:t>
                      </a:r>
                      <a:r>
                        <a:rPr lang="is-IS" sz="1600" u="none" strike="noStrike" dirty="0">
                          <a:effectLst/>
                        </a:rPr>
                        <a:t>1-9月</a:t>
                      </a:r>
                      <a:endParaRPr lang="is-I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993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>
                          <a:effectLst/>
                        </a:rPr>
                        <a:t>營業收入</a:t>
                      </a:r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600" u="none" strike="noStrike" dirty="0">
                          <a:effectLst/>
                        </a:rPr>
                        <a:t>7,738,435 </a:t>
                      </a:r>
                      <a:endParaRPr lang="fi-FI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effectLst/>
                        </a:rPr>
                        <a:t>8,567,000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600" u="none" strike="noStrike" dirty="0">
                          <a:effectLst/>
                        </a:rPr>
                        <a:t>8,061,960 </a:t>
                      </a:r>
                      <a:endParaRPr lang="fi-FI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600" u="none" strike="noStrike" dirty="0">
                          <a:effectLst/>
                        </a:rPr>
                        <a:t>8,303,956 </a:t>
                      </a:r>
                      <a:endParaRPr lang="fi-FI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600" u="none" strike="noStrike" dirty="0">
                          <a:effectLst/>
                        </a:rPr>
                        <a:t>8,196,917 </a:t>
                      </a:r>
                      <a:endParaRPr lang="fi-FI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s-IS" sz="1600" u="none" strike="noStrike" dirty="0">
                          <a:effectLst/>
                        </a:rPr>
                        <a:t>8,862,577 </a:t>
                      </a:r>
                      <a:endParaRPr lang="is-I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s-IS" sz="1600" u="none" strike="noStrike" dirty="0" smtClean="0">
                          <a:effectLst/>
                        </a:rPr>
                        <a:t>10,482,763 </a:t>
                      </a:r>
                      <a:endParaRPr lang="is-I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600" u="none" strike="noStrike" dirty="0" smtClean="0">
                          <a:effectLst/>
                        </a:rPr>
                        <a:t>9,702,945 </a:t>
                      </a:r>
                      <a:endParaRPr lang="fi-FI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993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>
                          <a:effectLst/>
                        </a:rPr>
                        <a:t>營業毛利</a:t>
                      </a:r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s-IS" sz="1600" u="none" strike="noStrike">
                          <a:effectLst/>
                        </a:rPr>
                        <a:t>2,235,567 </a:t>
                      </a:r>
                      <a:endParaRPr lang="is-IS" sz="16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600" u="none" strike="noStrike" dirty="0">
                          <a:effectLst/>
                        </a:rPr>
                        <a:t>2,732,113 </a:t>
                      </a:r>
                      <a:endParaRPr lang="fi-FI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s-IS" sz="1600" u="none" strike="noStrike">
                          <a:effectLst/>
                        </a:rPr>
                        <a:t>2,490,091 </a:t>
                      </a:r>
                      <a:endParaRPr lang="is-IS" sz="16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s-IS" sz="1600" u="none" strike="noStrike">
                          <a:effectLst/>
                        </a:rPr>
                        <a:t>2,834,012 </a:t>
                      </a:r>
                      <a:endParaRPr lang="is-IS" sz="16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600" u="none" strike="noStrike">
                          <a:effectLst/>
                        </a:rPr>
                        <a:t>2,764,954 </a:t>
                      </a:r>
                      <a:endParaRPr lang="fi-FI" sz="16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l-NL" sz="1600" u="none" strike="noStrike" dirty="0">
                          <a:effectLst/>
                        </a:rPr>
                        <a:t>2,817,457 </a:t>
                      </a:r>
                      <a:endParaRPr lang="nl-NL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l-NL" sz="1600" u="none" strike="noStrike" dirty="0" smtClean="0">
                          <a:effectLst/>
                        </a:rPr>
                        <a:t>3,390,515 </a:t>
                      </a:r>
                      <a:endParaRPr lang="nl-NL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600" u="none" strike="noStrike" dirty="0" smtClean="0">
                          <a:effectLst/>
                        </a:rPr>
                        <a:t>3,141,998 </a:t>
                      </a:r>
                      <a:endParaRPr lang="fi-FI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993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>
                          <a:effectLst/>
                        </a:rPr>
                        <a:t>毛利率</a:t>
                      </a:r>
                      <a:endParaRPr lang="zh-TW" altLang="en-US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600" u="none" strike="noStrike">
                          <a:effectLst/>
                        </a:rPr>
                        <a:t>28.89%</a:t>
                      </a:r>
                      <a:endParaRPr lang="hr-HR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u="none" strike="noStrike">
                          <a:effectLst/>
                        </a:rPr>
                        <a:t>31.89%</a:t>
                      </a:r>
                      <a:endParaRPr lang="it-IT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u="none" strike="noStrike">
                          <a:effectLst/>
                        </a:rPr>
                        <a:t>30.89%</a:t>
                      </a:r>
                      <a:endParaRPr lang="it-IT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600" u="none" strike="noStrike">
                          <a:effectLst/>
                        </a:rPr>
                        <a:t>34.13%</a:t>
                      </a:r>
                      <a:endParaRPr lang="hr-HR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600" u="none" strike="noStrike">
                          <a:effectLst/>
                        </a:rPr>
                        <a:t>33.73%</a:t>
                      </a:r>
                      <a:endParaRPr lang="hr-HR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u="none" strike="noStrike" dirty="0">
                          <a:effectLst/>
                        </a:rPr>
                        <a:t>31.79%</a:t>
                      </a: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u="none" strike="noStrike" dirty="0" smtClean="0">
                          <a:effectLst/>
                        </a:rPr>
                        <a:t>32.34%</a:t>
                      </a: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600" u="none" strike="noStrike" dirty="0" smtClean="0">
                          <a:effectLst/>
                        </a:rPr>
                        <a:t>32.</a:t>
                      </a:r>
                      <a:r>
                        <a:rPr lang="en-US" sz="1600" u="none" strike="noStrike" dirty="0" smtClean="0">
                          <a:effectLst/>
                        </a:rPr>
                        <a:t>38</a:t>
                      </a:r>
                      <a:r>
                        <a:rPr lang="hr-HR" sz="1600" u="none" strike="noStrike" dirty="0" smtClean="0">
                          <a:effectLst/>
                        </a:rPr>
                        <a:t>%</a:t>
                      </a:r>
                      <a:endParaRPr lang="hr-HR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993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>
                          <a:effectLst/>
                        </a:rPr>
                        <a:t>營業淨利</a:t>
                      </a:r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600" u="none" strike="noStrike">
                          <a:effectLst/>
                        </a:rPr>
                        <a:t>975,937 </a:t>
                      </a:r>
                      <a:endParaRPr lang="fi-FI" sz="16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600" u="none" strike="noStrike">
                          <a:effectLst/>
                        </a:rPr>
                        <a:t>1,310,916 </a:t>
                      </a:r>
                      <a:endParaRPr lang="fi-FI" sz="16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u="none" strike="noStrike" dirty="0">
                          <a:effectLst/>
                        </a:rPr>
                        <a:t>882,894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s-IS" sz="1600" u="none" strike="noStrike">
                          <a:effectLst/>
                        </a:rPr>
                        <a:t>1,104,289 </a:t>
                      </a:r>
                      <a:endParaRPr lang="is-IS" sz="16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s-IS" sz="1600" u="none" strike="noStrike">
                          <a:effectLst/>
                        </a:rPr>
                        <a:t>780,208 </a:t>
                      </a:r>
                      <a:endParaRPr lang="is-IS" sz="16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600" u="none" strike="noStrike" dirty="0">
                          <a:effectLst/>
                        </a:rPr>
                        <a:t>727,760 </a:t>
                      </a:r>
                      <a:endParaRPr lang="fi-FI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600" u="none" strike="noStrike" dirty="0" smtClean="0">
                          <a:effectLst/>
                        </a:rPr>
                        <a:t>1,219,583</a:t>
                      </a:r>
                      <a:endParaRPr lang="fi-FI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 smtClean="0">
                          <a:effectLst/>
                        </a:rPr>
                        <a:t>1,425,570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993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>
                          <a:effectLst/>
                        </a:rPr>
                        <a:t>淨益率</a:t>
                      </a:r>
                      <a:endParaRPr lang="zh-TW" altLang="en-US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600" u="none" strike="noStrike">
                          <a:effectLst/>
                        </a:rPr>
                        <a:t>12.61%</a:t>
                      </a:r>
                      <a:endParaRPr lang="hr-HR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600" u="none" strike="noStrike">
                          <a:effectLst/>
                        </a:rPr>
                        <a:t>15.30%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600" u="none" strike="noStrike">
                          <a:effectLst/>
                        </a:rPr>
                        <a:t>10.95%</a:t>
                      </a:r>
                      <a:endParaRPr lang="hr-HR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600" u="none" strike="noStrike">
                          <a:effectLst/>
                        </a:rPr>
                        <a:t>13.30%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600" u="none" strike="noStrike">
                          <a:effectLst/>
                        </a:rPr>
                        <a:t>9.52%</a:t>
                      </a:r>
                      <a:endParaRPr lang="hr-HR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600" u="none" strike="noStrike" dirty="0">
                          <a:effectLst/>
                        </a:rPr>
                        <a:t>8.21%</a:t>
                      </a:r>
                      <a:endParaRPr lang="hr-HR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 smtClean="0">
                          <a:effectLst/>
                        </a:rPr>
                        <a:t>11.63</a:t>
                      </a:r>
                      <a:r>
                        <a:rPr lang="hr-HR" sz="1600" u="none" strike="noStrike" dirty="0" smtClean="0">
                          <a:effectLst/>
                        </a:rPr>
                        <a:t>%</a:t>
                      </a:r>
                      <a:endParaRPr lang="hr-HR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600" u="none" strike="noStrike" dirty="0" smtClean="0">
                          <a:effectLst/>
                        </a:rPr>
                        <a:t>14.69%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6993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>
                          <a:effectLst/>
                        </a:rPr>
                        <a:t>稅後淨利</a:t>
                      </a:r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s-IS" sz="1600" u="none" strike="noStrike">
                          <a:effectLst/>
                        </a:rPr>
                        <a:t>926,652 </a:t>
                      </a:r>
                      <a:endParaRPr lang="is-IS" sz="16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600" u="none" strike="noStrike">
                          <a:effectLst/>
                        </a:rPr>
                        <a:t>947,716 </a:t>
                      </a:r>
                      <a:endParaRPr lang="fi-FI" sz="16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u="none" strike="noStrike">
                          <a:effectLst/>
                        </a:rPr>
                        <a:t>725,350 </a:t>
                      </a:r>
                      <a:endParaRPr lang="uk-UA" sz="16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s-IS" sz="1600" u="none" strike="noStrike" dirty="0">
                          <a:effectLst/>
                        </a:rPr>
                        <a:t>1,077,576 </a:t>
                      </a:r>
                      <a:endParaRPr lang="is-I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600" u="none" strike="noStrike">
                          <a:effectLst/>
                        </a:rPr>
                        <a:t>796,260 </a:t>
                      </a:r>
                      <a:endParaRPr lang="fi-FI" sz="16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s-IS" sz="1600" u="none" strike="noStrike" dirty="0">
                          <a:effectLst/>
                        </a:rPr>
                        <a:t>690,324 </a:t>
                      </a:r>
                      <a:endParaRPr lang="is-I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s-IS" sz="1600" u="none" strike="noStrike" dirty="0" smtClean="0">
                          <a:effectLst/>
                        </a:rPr>
                        <a:t>956,301 </a:t>
                      </a:r>
                      <a:endParaRPr lang="is-I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s-IS" sz="1600" u="none" strike="noStrike" dirty="0" smtClean="0">
                          <a:effectLst/>
                        </a:rPr>
                        <a:t>1,125,173 </a:t>
                      </a:r>
                      <a:endParaRPr lang="is-I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6993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EPS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600" u="none" strike="noStrike">
                          <a:effectLst/>
                        </a:rPr>
                        <a:t>9.95 </a:t>
                      </a:r>
                      <a:endParaRPr lang="hr-HR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u="none" strike="noStrike">
                          <a:effectLst/>
                        </a:rPr>
                        <a:t>10.14 </a:t>
                      </a:r>
                      <a:endParaRPr lang="it-IT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600" u="none" strike="noStrike" dirty="0">
                          <a:effectLst/>
                        </a:rPr>
                        <a:t>7.76 </a:t>
                      </a:r>
                      <a:endParaRPr lang="nb-NO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600" u="none" strike="noStrike">
                          <a:effectLst/>
                        </a:rPr>
                        <a:t>11.53 </a:t>
                      </a:r>
                      <a:endParaRPr lang="nb-NO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600" u="none" strike="noStrike">
                          <a:effectLst/>
                        </a:rPr>
                        <a:t>8.52 </a:t>
                      </a:r>
                      <a:endParaRPr lang="hr-HR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600" u="none" strike="noStrike" dirty="0">
                          <a:effectLst/>
                        </a:rPr>
                        <a:t>7.38 </a:t>
                      </a:r>
                      <a:endParaRPr lang="nb-NO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600" u="none" strike="noStrike" dirty="0" smtClean="0">
                          <a:effectLst/>
                        </a:rPr>
                        <a:t>10.23 </a:t>
                      </a:r>
                      <a:endParaRPr lang="nb-NO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 smtClean="0">
                          <a:effectLst/>
                        </a:rPr>
                        <a:t>12.04</a:t>
                      </a:r>
                      <a:r>
                        <a:rPr lang="hr-HR" sz="1600" u="none" strike="noStrike" dirty="0" smtClean="0">
                          <a:effectLst/>
                        </a:rPr>
                        <a:t> </a:t>
                      </a:r>
                      <a:endParaRPr lang="hr-HR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標題 4"/>
          <p:cNvSpPr txBox="1">
            <a:spLocks/>
          </p:cNvSpPr>
          <p:nvPr/>
        </p:nvSpPr>
        <p:spPr bwMode="auto">
          <a:xfrm>
            <a:off x="292473" y="124445"/>
            <a:ext cx="3055517" cy="32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000" dirty="0">
                <a:ea typeface="新細明體" charset="0"/>
              </a:rPr>
              <a:t>Financial at a glance </a:t>
            </a:r>
            <a:r>
              <a:rPr lang="zh-TW" altLang="en-US" sz="2000" dirty="0">
                <a:ea typeface="新細明體" charset="0"/>
              </a:rPr>
              <a:t>財務概況</a:t>
            </a:r>
          </a:p>
        </p:txBody>
      </p:sp>
      <p:cxnSp>
        <p:nvCxnSpPr>
          <p:cNvPr id="5" name="直線接點 4"/>
          <p:cNvCxnSpPr/>
          <p:nvPr/>
        </p:nvCxnSpPr>
        <p:spPr>
          <a:xfrm>
            <a:off x="292473" y="420930"/>
            <a:ext cx="3055517" cy="1017"/>
          </a:xfrm>
          <a:prstGeom prst="line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文字方塊 5"/>
          <p:cNvSpPr txBox="1"/>
          <p:nvPr/>
        </p:nvSpPr>
        <p:spPr>
          <a:xfrm>
            <a:off x="7092280" y="411510"/>
            <a:ext cx="14157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200" dirty="0" smtClean="0"/>
              <a:t>單位：新台幣仟元</a:t>
            </a:r>
            <a:endParaRPr kumimoji="1" lang="zh-TW" altLang="en-US" sz="12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346380" y="4130992"/>
            <a:ext cx="6088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400" dirty="0"/>
              <a:t>註</a:t>
            </a:r>
            <a:r>
              <a:rPr kumimoji="1" lang="en-US" altLang="zh-TW" sz="1400" dirty="0"/>
              <a:t>: </a:t>
            </a:r>
            <a:r>
              <a:rPr kumimoji="1" lang="zh-TW" altLang="de-DE" sz="1400" dirty="0"/>
              <a:t>截至</a:t>
            </a:r>
            <a:r>
              <a:rPr kumimoji="1" lang="de-DE" altLang="zh-TW" sz="1400" dirty="0" smtClean="0"/>
              <a:t>2018</a:t>
            </a:r>
            <a:r>
              <a:rPr kumimoji="1" lang="zh-TW" altLang="de-DE" sz="1400" dirty="0" smtClean="0"/>
              <a:t>年</a:t>
            </a:r>
            <a:r>
              <a:rPr kumimoji="1" lang="de-DE" altLang="zh-TW" sz="1400" dirty="0" smtClean="0"/>
              <a:t>1-12</a:t>
            </a:r>
            <a:r>
              <a:rPr kumimoji="1" lang="zh-TW" altLang="de-DE" sz="1400" dirty="0" smtClean="0"/>
              <a:t>月</a:t>
            </a:r>
            <a:r>
              <a:rPr kumimoji="1" lang="zh-TW" altLang="de-DE" sz="1400" dirty="0"/>
              <a:t>累計自結合併營收</a:t>
            </a:r>
            <a:r>
              <a:rPr kumimoji="1" lang="zh-TW" altLang="de-DE" sz="1400" dirty="0" smtClean="0"/>
              <a:t>達</a:t>
            </a:r>
            <a:r>
              <a:rPr kumimoji="1" lang="de-DE" altLang="zh-TW" sz="1400" dirty="0" smtClean="0"/>
              <a:t>132.99</a:t>
            </a:r>
            <a:r>
              <a:rPr kumimoji="1" lang="zh-TW" altLang="de-DE" sz="1400" dirty="0" smtClean="0"/>
              <a:t>億</a:t>
            </a:r>
            <a:r>
              <a:rPr kumimoji="1" lang="zh-TW" altLang="de-DE" sz="1400" dirty="0"/>
              <a:t>，較去年同期</a:t>
            </a:r>
            <a:r>
              <a:rPr kumimoji="1" lang="zh-TW" altLang="de-DE" sz="1400" dirty="0" smtClean="0"/>
              <a:t>成長</a:t>
            </a:r>
            <a:r>
              <a:rPr kumimoji="1" lang="de-DE" altLang="zh-TW" sz="1400" dirty="0" smtClean="0"/>
              <a:t>27%</a:t>
            </a:r>
            <a:r>
              <a:rPr kumimoji="1" lang="zh-TW" altLang="de-DE" sz="1400" dirty="0"/>
              <a:t>。</a:t>
            </a:r>
            <a:endParaRPr kumimoji="1" lang="zh-TW" alt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1993166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03"/>
          <a:stretch>
            <a:fillRect/>
          </a:stretch>
        </p:blipFill>
        <p:spPr bwMode="auto">
          <a:xfrm>
            <a:off x="2731151" y="2733600"/>
            <a:ext cx="3867150" cy="1493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ECD882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40458C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B7C1EB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0483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3592744" y="4876995"/>
            <a:ext cx="2133600" cy="273844"/>
          </a:xfrm>
        </p:spPr>
        <p:txBody>
          <a:bodyPr/>
          <a:lstStyle/>
          <a:p>
            <a:fld id="{CD47F66A-405E-C942-A125-068A39FDD1AA}" type="slidenum">
              <a:rPr kumimoji="1" lang="en-US" altLang="zh-TW"/>
              <a:pPr/>
              <a:t>14</a:t>
            </a:fld>
            <a:endParaRPr kumimoji="1" lang="en-US" altLang="zh-TW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673434" y="905230"/>
            <a:ext cx="5984179" cy="13534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400050" indent="-400050" algn="ctr" eaLnBrk="0" hangingPunct="0">
              <a:lnSpc>
                <a:spcPct val="129000"/>
              </a:lnSpc>
              <a:spcBef>
                <a:spcPct val="30000"/>
              </a:spcBef>
              <a:buClr>
                <a:schemeClr val="hlink"/>
              </a:buClr>
              <a:buSzPct val="89000"/>
              <a:buFont typeface="Wingdings" charset="0"/>
              <a:buNone/>
              <a:defRPr/>
            </a:pPr>
            <a:r>
              <a:rPr lang="en-US" altLang="zh-TW" sz="6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/>
                <a:cs typeface="Arial Black"/>
              </a:rPr>
              <a:t>Thank you</a:t>
            </a:r>
          </a:p>
        </p:txBody>
      </p:sp>
    </p:spTree>
    <p:extLst>
      <p:ext uri="{BB962C8B-B14F-4D97-AF65-F5344CB8AC3E}">
        <p14:creationId xmlns="" xmlns:p14="http://schemas.microsoft.com/office/powerpoint/2010/main" val="4087083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標題 4"/>
          <p:cNvSpPr>
            <a:spLocks noGrp="1"/>
          </p:cNvSpPr>
          <p:nvPr>
            <p:ph type="title"/>
          </p:nvPr>
        </p:nvSpPr>
        <p:spPr bwMode="auto">
          <a:xfrm>
            <a:off x="292473" y="161795"/>
            <a:ext cx="2073294" cy="32565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altLang="zh-TW" sz="3200" dirty="0">
                <a:ea typeface="新細明體" charset="0"/>
              </a:rPr>
              <a:t>Agenda</a:t>
            </a:r>
            <a:endParaRPr lang="zh-TW" altLang="en-US" sz="3200" dirty="0">
              <a:ea typeface="新細明體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99222" y="956581"/>
            <a:ext cx="4315628" cy="3263504"/>
          </a:xfrm>
        </p:spPr>
        <p:txBody>
          <a:bodyPr>
            <a:noAutofit/>
          </a:bodyPr>
          <a:lstStyle/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  <a:defRPr/>
            </a:pPr>
            <a:r>
              <a:rPr kumimoji="0" lang="x-none" altLang="zh-TW" sz="2400" dirty="0"/>
              <a:t>Company Profile</a:t>
            </a:r>
          </a:p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  <a:defRPr/>
            </a:pPr>
            <a:r>
              <a:rPr lang="x-none" altLang="zh-TW" sz="2400" dirty="0"/>
              <a:t>Business</a:t>
            </a:r>
            <a:r>
              <a:rPr lang="en-US" altLang="zh-TW" sz="2400" dirty="0"/>
              <a:t> Outlook</a:t>
            </a:r>
            <a:endParaRPr lang="x-none" altLang="zh-TW" sz="2400" dirty="0"/>
          </a:p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  <a:defRPr/>
            </a:pPr>
            <a:r>
              <a:rPr lang="x-none" altLang="zh-TW" sz="2400" dirty="0"/>
              <a:t>Financial at Glance</a:t>
            </a:r>
          </a:p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  <a:defRPr/>
            </a:pPr>
            <a:r>
              <a:rPr lang="en-US" altLang="zh-TW" sz="2400" dirty="0"/>
              <a:t>Q &amp; A</a:t>
            </a:r>
            <a:endParaRPr lang="zh-TW" altLang="en-US" sz="2400" dirty="0"/>
          </a:p>
        </p:txBody>
      </p:sp>
      <p:sp>
        <p:nvSpPr>
          <p:cNvPr id="34819" name="內容版面配置區 3"/>
          <p:cNvSpPr>
            <a:spLocks noGrp="1"/>
          </p:cNvSpPr>
          <p:nvPr>
            <p:ph sz="half" idx="2"/>
          </p:nvPr>
        </p:nvSpPr>
        <p:spPr bwMode="auto">
          <a:xfrm>
            <a:off x="4629150" y="956279"/>
            <a:ext cx="4236250" cy="3263503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Autofit/>
          </a:bodyPr>
          <a:lstStyle/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</a:pPr>
            <a:r>
              <a:rPr lang="zh-TW" altLang="en-US" sz="2400" dirty="0"/>
              <a:t>公司簡介</a:t>
            </a:r>
            <a:endParaRPr lang="en-US" altLang="zh-TW" sz="2400" dirty="0"/>
          </a:p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</a:pPr>
            <a:r>
              <a:rPr lang="zh-TW" altLang="en-US" sz="2400" dirty="0"/>
              <a:t>營運概況</a:t>
            </a:r>
            <a:endParaRPr lang="en-US" altLang="zh-TW" sz="2400" dirty="0"/>
          </a:p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</a:pPr>
            <a:r>
              <a:rPr lang="zh-TW" altLang="en-US" sz="2400" dirty="0"/>
              <a:t>財務概況</a:t>
            </a:r>
            <a:endParaRPr lang="en-US" altLang="zh-TW" sz="2400" dirty="0"/>
          </a:p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</a:pPr>
            <a:r>
              <a:rPr lang="zh-TW" altLang="en-US" sz="2400" dirty="0"/>
              <a:t>問答交流</a:t>
            </a:r>
          </a:p>
        </p:txBody>
      </p:sp>
      <p:cxnSp>
        <p:nvCxnSpPr>
          <p:cNvPr id="8" name="直線接點 7"/>
          <p:cNvCxnSpPr/>
          <p:nvPr/>
        </p:nvCxnSpPr>
        <p:spPr>
          <a:xfrm>
            <a:off x="292473" y="674201"/>
            <a:ext cx="1438272" cy="0"/>
          </a:xfrm>
          <a:prstGeom prst="line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標題 4"/>
          <p:cNvSpPr txBox="1">
            <a:spLocks/>
          </p:cNvSpPr>
          <p:nvPr/>
        </p:nvSpPr>
        <p:spPr bwMode="auto">
          <a:xfrm>
            <a:off x="4596964" y="124444"/>
            <a:ext cx="2073294" cy="32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200" dirty="0">
                <a:ea typeface="新細明體" charset="0"/>
              </a:rPr>
              <a:t>今日議程</a:t>
            </a:r>
          </a:p>
        </p:txBody>
      </p:sp>
      <p:cxnSp>
        <p:nvCxnSpPr>
          <p:cNvPr id="11" name="直線接點 10"/>
          <p:cNvCxnSpPr/>
          <p:nvPr/>
        </p:nvCxnSpPr>
        <p:spPr>
          <a:xfrm>
            <a:off x="4731538" y="674201"/>
            <a:ext cx="1792998" cy="0"/>
          </a:xfrm>
          <a:prstGeom prst="line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投影片編號版面配置區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0CFBD-6BD7-AE4F-AEF2-06DBC011D97E}" type="slidenum">
              <a:rPr kumimoji="1" lang="zh-TW" altLang="en-US" smtClean="0"/>
              <a:pPr/>
              <a:t>2</a:t>
            </a:fld>
            <a:endParaRPr kumimoji="1"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37116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Company profile</a:t>
            </a:r>
            <a:endParaRPr kumimoji="1"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公司簡介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3605195" y="4876995"/>
            <a:ext cx="2133600" cy="273844"/>
          </a:xfrm>
        </p:spPr>
        <p:txBody>
          <a:bodyPr/>
          <a:lstStyle/>
          <a:p>
            <a:fld id="{F3E0CFBD-6BD7-AE4F-AEF2-06DBC011D97E}" type="slidenum">
              <a:rPr kumimoji="1" lang="zh-TW" altLang="en-US" smtClean="0"/>
              <a:pPr/>
              <a:t>3</a:t>
            </a:fld>
            <a:endParaRPr kumimoji="1"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49813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標題 4"/>
          <p:cNvSpPr>
            <a:spLocks noGrp="1"/>
          </p:cNvSpPr>
          <p:nvPr>
            <p:ph type="title"/>
          </p:nvPr>
        </p:nvSpPr>
        <p:spPr bwMode="auto">
          <a:xfrm>
            <a:off x="292473" y="124445"/>
            <a:ext cx="1475637" cy="32565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altLang="zh-TW" sz="2000" dirty="0">
                <a:ea typeface="新細明體" charset="0"/>
              </a:rPr>
              <a:t>About</a:t>
            </a:r>
            <a:r>
              <a:rPr lang="zh-TW" altLang="en-US" sz="2000" dirty="0">
                <a:ea typeface="新細明體" charset="0"/>
              </a:rPr>
              <a:t> </a:t>
            </a:r>
            <a:r>
              <a:rPr lang="en-US" altLang="zh-TW" sz="2000" dirty="0">
                <a:ea typeface="新細明體" charset="0"/>
              </a:rPr>
              <a:t>LOTES</a:t>
            </a:r>
            <a:endParaRPr lang="zh-TW" altLang="en-US" sz="2000" dirty="0">
              <a:ea typeface="新細明體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99222" y="570631"/>
            <a:ext cx="4315628" cy="3263504"/>
          </a:xfrm>
        </p:spPr>
        <p:txBody>
          <a:bodyPr>
            <a:noAutofit/>
          </a:bodyPr>
          <a:lstStyle/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  <a:defRPr/>
            </a:pPr>
            <a:r>
              <a:rPr kumimoji="0" lang="en-US" altLang="zh-TW" sz="1400" dirty="0"/>
              <a:t>LOTES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is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specializing in design and manufacture of inter-connection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solutions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including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connectors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and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cables.</a:t>
            </a:r>
            <a:r>
              <a:rPr kumimoji="0" lang="zh-TW" altLang="en-US" sz="1400" dirty="0"/>
              <a:t> </a:t>
            </a:r>
            <a:endParaRPr kumimoji="0" lang="en-US" altLang="zh-TW" sz="1400" dirty="0"/>
          </a:p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  <a:defRPr/>
            </a:pPr>
            <a:r>
              <a:rPr kumimoji="0" lang="en-US" altLang="zh-TW" sz="1400" dirty="0"/>
              <a:t>Top 2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officially qualified CPU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sockets supplier in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the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world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with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aggregate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market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share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over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25%.</a:t>
            </a:r>
          </a:p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  <a:defRPr/>
            </a:pPr>
            <a:r>
              <a:rPr kumimoji="0" lang="en-US" altLang="zh-TW" sz="1400" dirty="0"/>
              <a:t>Fully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integrated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processes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in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house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including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design,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tooling,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molding,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stamping,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electro-plating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and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automation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assembly.</a:t>
            </a:r>
            <a:r>
              <a:rPr kumimoji="0" lang="zh-TW" altLang="en-US" sz="1400" dirty="0"/>
              <a:t> </a:t>
            </a:r>
            <a:endParaRPr kumimoji="0" lang="en-US" altLang="zh-TW" sz="1400" dirty="0">
              <a:solidFill>
                <a:srgbClr val="000000"/>
              </a:solidFill>
            </a:endParaRPr>
          </a:p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  <a:defRPr/>
            </a:pPr>
            <a:r>
              <a:rPr kumimoji="0" lang="en-US" altLang="zh-TW" sz="1400" dirty="0"/>
              <a:t>LOTES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owned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over 2500 patents applied worldwide, top 2 Taiwan connector makers</a:t>
            </a:r>
          </a:p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  <a:defRPr/>
            </a:pPr>
            <a:r>
              <a:rPr kumimoji="0" lang="en-US" altLang="zh-TW" sz="1400" dirty="0"/>
              <a:t>With ISO17025 certification, </a:t>
            </a:r>
            <a:r>
              <a:rPr kumimoji="0" lang="en-US" altLang="zh-TW" sz="1400" dirty="0" err="1"/>
              <a:t>Lotes</a:t>
            </a:r>
            <a:r>
              <a:rPr kumimoji="0" lang="en-US" altLang="zh-TW" sz="1400" dirty="0"/>
              <a:t> reliability test lab capable of providing industry standards test reports and also meeting customers’ test requirements.</a:t>
            </a:r>
          </a:p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  <a:defRPr/>
            </a:pPr>
            <a:r>
              <a:rPr kumimoji="0" lang="en-US" altLang="zh-TW" sz="1400" dirty="0"/>
              <a:t>Certified with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ISO 9001,</a:t>
            </a:r>
            <a:r>
              <a:rPr kumimoji="0" lang="zh-TW" altLang="en-US" sz="1400" dirty="0"/>
              <a:t> </a:t>
            </a:r>
            <a:r>
              <a:rPr lang="en-US" altLang="zh-TW" sz="1400" dirty="0"/>
              <a:t>TS 16949, ISO 13486, AS 9100,</a:t>
            </a:r>
            <a:r>
              <a:rPr lang="zh-TW" altLang="en-US" sz="1400" dirty="0"/>
              <a:t> </a:t>
            </a:r>
            <a:r>
              <a:rPr kumimoji="0" lang="en-US" altLang="zh-TW" sz="1400" dirty="0"/>
              <a:t>ISO 14001,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OHSAS 18001,</a:t>
            </a:r>
            <a:r>
              <a:rPr kumimoji="0" lang="zh-TW" altLang="en-US" sz="1400" dirty="0"/>
              <a:t> </a:t>
            </a:r>
            <a:r>
              <a:rPr kumimoji="0" lang="en-US" altLang="zh-TW" sz="1400" dirty="0"/>
              <a:t>QC 080000, ISO 14064.</a:t>
            </a:r>
            <a:endParaRPr lang="zh-TW" altLang="en-US" sz="1400" dirty="0"/>
          </a:p>
        </p:txBody>
      </p:sp>
      <p:sp>
        <p:nvSpPr>
          <p:cNvPr id="34819" name="內容版面配置區 3"/>
          <p:cNvSpPr>
            <a:spLocks noGrp="1"/>
          </p:cNvSpPr>
          <p:nvPr>
            <p:ph sz="half" idx="2"/>
          </p:nvPr>
        </p:nvSpPr>
        <p:spPr bwMode="auto">
          <a:xfrm>
            <a:off x="4629150" y="570329"/>
            <a:ext cx="4236250" cy="3263503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Autofit/>
          </a:bodyPr>
          <a:lstStyle/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</a:pPr>
            <a:r>
              <a:rPr lang="en-US" altLang="zh-TW" sz="1400" dirty="0"/>
              <a:t>LOTES</a:t>
            </a:r>
            <a:r>
              <a:rPr lang="zh-TW" altLang="en-US" sz="1400" dirty="0"/>
              <a:t>為一專業連接器／連接線製造商</a:t>
            </a:r>
            <a:endParaRPr lang="en-US" altLang="zh-TW" sz="1400" dirty="0"/>
          </a:p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</a:pPr>
            <a:r>
              <a:rPr lang="zh-TW" altLang="en-US" sz="1400" dirty="0"/>
              <a:t>全球第</a:t>
            </a:r>
            <a:r>
              <a:rPr lang="zh-TW" altLang="en-US" sz="1400" b="1" dirty="0"/>
              <a:t>二</a:t>
            </a:r>
            <a:r>
              <a:rPr lang="zh-TW" altLang="en-US" sz="1400" dirty="0"/>
              <a:t>大中央處理器插座供應商，市佔超過</a:t>
            </a:r>
            <a:r>
              <a:rPr lang="en-US" altLang="zh-TW" sz="1400" b="1" dirty="0"/>
              <a:t>25</a:t>
            </a:r>
            <a:r>
              <a:rPr lang="zh-TW" altLang="en-US" sz="1400" dirty="0"/>
              <a:t>％</a:t>
            </a:r>
            <a:endParaRPr lang="en-US" altLang="zh-TW" sz="1400" dirty="0"/>
          </a:p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</a:pPr>
            <a:r>
              <a:rPr lang="zh-TW" altLang="en-US" sz="1400" dirty="0"/>
              <a:t>全製程整合，包括產品設計、模治具及自動化設備開發、射出成型、金屬沖壓、電鍍、組裝等</a:t>
            </a:r>
            <a:endParaRPr lang="en-US" altLang="zh-TW" sz="1400" dirty="0"/>
          </a:p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</a:pPr>
            <a:r>
              <a:rPr lang="en-US" altLang="zh-TW" sz="1400" dirty="0"/>
              <a:t>LOTES</a:t>
            </a:r>
            <a:r>
              <a:rPr lang="zh-TW" altLang="en-US" sz="1400" dirty="0"/>
              <a:t>在全球擁有</a:t>
            </a:r>
            <a:r>
              <a:rPr lang="zh-TW" altLang="en-US" sz="1400" dirty="0" smtClean="0"/>
              <a:t>超過</a:t>
            </a:r>
            <a:r>
              <a:rPr lang="en-US" altLang="zh-TW" sz="1400" b="1" dirty="0" smtClean="0"/>
              <a:t>3,200</a:t>
            </a:r>
            <a:r>
              <a:rPr lang="zh-TW" altLang="en-US" sz="1400" dirty="0" smtClean="0"/>
              <a:t>件</a:t>
            </a:r>
            <a:r>
              <a:rPr lang="zh-TW" altLang="en-US" sz="1400" dirty="0"/>
              <a:t>連接器／連接線專利</a:t>
            </a:r>
            <a:endParaRPr lang="en-US" altLang="zh-TW" sz="1400" dirty="0"/>
          </a:p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</a:pPr>
            <a:r>
              <a:rPr lang="en-US" altLang="zh-TW" sz="1400" dirty="0"/>
              <a:t>LOTES</a:t>
            </a:r>
            <a:r>
              <a:rPr lang="zh-TW" altLang="en-US" sz="1400" dirty="0"/>
              <a:t>信賴性實驗室已取得</a:t>
            </a:r>
            <a:r>
              <a:rPr lang="en-US" altLang="zh-TW" sz="1400" dirty="0"/>
              <a:t> </a:t>
            </a:r>
            <a:r>
              <a:rPr lang="en-US" altLang="zh-TW" sz="1400" b="1" dirty="0"/>
              <a:t>ISO 17025 </a:t>
            </a:r>
            <a:r>
              <a:rPr lang="zh-TW" altLang="en-US" sz="1400" dirty="0"/>
              <a:t>實驗室認證，可出具行業標準報告，亦可依客戶規範進行測試。</a:t>
            </a:r>
            <a:endParaRPr lang="en-US" altLang="zh-TW" sz="1400" dirty="0"/>
          </a:p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</a:pPr>
            <a:r>
              <a:rPr lang="zh-TW" altLang="en-US" sz="1400" dirty="0"/>
              <a:t>已取得 </a:t>
            </a:r>
            <a:r>
              <a:rPr lang="en-US" altLang="zh-TW" sz="1400" dirty="0"/>
              <a:t>ISO 9001,</a:t>
            </a:r>
            <a:r>
              <a:rPr lang="zh-TW" altLang="en-US" sz="1400" dirty="0"/>
              <a:t> </a:t>
            </a:r>
            <a:r>
              <a:rPr lang="en-US" altLang="zh-TW" sz="1400" dirty="0"/>
              <a:t>TS 16949, ISO 13486, AS 9100,</a:t>
            </a:r>
            <a:r>
              <a:rPr lang="zh-TW" altLang="en-US" sz="1400" dirty="0"/>
              <a:t> </a:t>
            </a:r>
            <a:r>
              <a:rPr lang="en-US" altLang="zh-TW" sz="1400" dirty="0"/>
              <a:t>ISO 14001,</a:t>
            </a:r>
            <a:r>
              <a:rPr lang="zh-TW" altLang="en-US" sz="1400" dirty="0"/>
              <a:t> </a:t>
            </a:r>
            <a:r>
              <a:rPr lang="en-US" altLang="zh-TW" sz="1400" dirty="0"/>
              <a:t>OHSAS 18001,</a:t>
            </a:r>
            <a:r>
              <a:rPr lang="zh-TW" altLang="en-US" sz="1400" dirty="0"/>
              <a:t> </a:t>
            </a:r>
            <a:r>
              <a:rPr lang="en-US" altLang="zh-TW" sz="1400" dirty="0"/>
              <a:t>QC 080000 </a:t>
            </a:r>
            <a:r>
              <a:rPr lang="zh-TW" altLang="en-US" sz="1400" dirty="0"/>
              <a:t>及</a:t>
            </a:r>
            <a:r>
              <a:rPr lang="en-US" altLang="zh-TW" sz="1400" dirty="0"/>
              <a:t> </a:t>
            </a:r>
            <a:r>
              <a:rPr lang="en-US" altLang="zh-TW" sz="1400" b="1" dirty="0"/>
              <a:t>ISO 14064</a:t>
            </a:r>
            <a:r>
              <a:rPr lang="zh-TW" altLang="en-US" sz="1400" dirty="0"/>
              <a:t>等品質系統認證</a:t>
            </a:r>
          </a:p>
        </p:txBody>
      </p:sp>
      <p:cxnSp>
        <p:nvCxnSpPr>
          <p:cNvPr id="8" name="直線接點 7"/>
          <p:cNvCxnSpPr/>
          <p:nvPr/>
        </p:nvCxnSpPr>
        <p:spPr>
          <a:xfrm>
            <a:off x="292473" y="420930"/>
            <a:ext cx="1475637" cy="301"/>
          </a:xfrm>
          <a:prstGeom prst="line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標題 4"/>
          <p:cNvSpPr txBox="1">
            <a:spLocks/>
          </p:cNvSpPr>
          <p:nvPr/>
        </p:nvSpPr>
        <p:spPr bwMode="auto">
          <a:xfrm>
            <a:off x="4596964" y="124444"/>
            <a:ext cx="1475637" cy="32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000" dirty="0">
                <a:ea typeface="新細明體" charset="0"/>
              </a:rPr>
              <a:t>關於 </a:t>
            </a:r>
            <a:r>
              <a:rPr lang="en-US" altLang="zh-TW" sz="2000" dirty="0">
                <a:ea typeface="新細明體" charset="0"/>
              </a:rPr>
              <a:t>LOTES</a:t>
            </a:r>
            <a:endParaRPr lang="zh-TW" altLang="en-US" sz="2000" dirty="0">
              <a:ea typeface="新細明體" charset="0"/>
            </a:endParaRPr>
          </a:p>
        </p:txBody>
      </p:sp>
      <p:cxnSp>
        <p:nvCxnSpPr>
          <p:cNvPr id="11" name="直線接點 10"/>
          <p:cNvCxnSpPr/>
          <p:nvPr/>
        </p:nvCxnSpPr>
        <p:spPr>
          <a:xfrm>
            <a:off x="4731538" y="412751"/>
            <a:ext cx="1195335" cy="8480"/>
          </a:xfrm>
          <a:prstGeom prst="line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投影片編號版面配置區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0CFBD-6BD7-AE4F-AEF2-06DBC011D97E}" type="slidenum">
              <a:rPr kumimoji="1" lang="zh-TW" altLang="en-US" smtClean="0"/>
              <a:pPr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14779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/>
          <p:cNvGrpSpPr/>
          <p:nvPr/>
        </p:nvGrpSpPr>
        <p:grpSpPr>
          <a:xfrm>
            <a:off x="0" y="224104"/>
            <a:ext cx="9144000" cy="4482081"/>
            <a:chOff x="303152" y="776726"/>
            <a:chExt cx="8623534" cy="5432161"/>
          </a:xfrm>
        </p:grpSpPr>
        <p:grpSp>
          <p:nvGrpSpPr>
            <p:cNvPr id="30" name="Group 29"/>
            <p:cNvGrpSpPr/>
            <p:nvPr/>
          </p:nvGrpSpPr>
          <p:grpSpPr>
            <a:xfrm>
              <a:off x="303152" y="776726"/>
              <a:ext cx="8560900" cy="5432161"/>
              <a:chOff x="389462" y="903109"/>
              <a:chExt cx="8295922" cy="5305778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=""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89462" y="903109"/>
                <a:ext cx="8295922" cy="5305778"/>
              </a:xfrm>
              <a:prstGeom prst="rect">
                <a:avLst/>
              </a:prstGeom>
            </p:spPr>
          </p:pic>
          <p:sp>
            <p:nvSpPr>
              <p:cNvPr id="17" name="Oval 16"/>
              <p:cNvSpPr/>
              <p:nvPr/>
            </p:nvSpPr>
            <p:spPr>
              <a:xfrm>
                <a:off x="570096" y="5122331"/>
                <a:ext cx="64909" cy="762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570090" y="5393266"/>
                <a:ext cx="64909" cy="76200"/>
              </a:xfrm>
              <a:prstGeom prst="ellipse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6708665" y="3750671"/>
                <a:ext cx="64909" cy="762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6861065" y="3496655"/>
                <a:ext cx="64909" cy="762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6556253" y="4317954"/>
                <a:ext cx="64909" cy="76200"/>
              </a:xfrm>
              <a:prstGeom prst="ellipse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4-Point Star 22"/>
              <p:cNvSpPr/>
              <p:nvPr/>
            </p:nvSpPr>
            <p:spPr>
              <a:xfrm>
                <a:off x="6925972" y="3733737"/>
                <a:ext cx="109826" cy="76200"/>
              </a:xfrm>
              <a:prstGeom prst="star4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1552256" y="3437386"/>
                <a:ext cx="64909" cy="76200"/>
              </a:xfrm>
              <a:prstGeom prst="ellipse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1535316" y="3132568"/>
                <a:ext cx="64909" cy="76200"/>
              </a:xfrm>
              <a:prstGeom prst="ellipse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2128000" y="3538978"/>
                <a:ext cx="64909" cy="76200"/>
              </a:xfrm>
              <a:prstGeom prst="ellipse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4405629" y="2980162"/>
                <a:ext cx="64909" cy="76200"/>
              </a:xfrm>
              <a:prstGeom prst="ellipse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609600" y="4991100"/>
                <a:ext cx="1841500" cy="380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/>
                  <a:t>Manufacturing Sites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601710" y="5279119"/>
                <a:ext cx="1841500" cy="380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/>
                  <a:t>Sales / </a:t>
                </a:r>
                <a:r>
                  <a:rPr lang="en-US" sz="1300" dirty="0" err="1"/>
                  <a:t>Eng</a:t>
                </a:r>
                <a:r>
                  <a:rPr lang="en-US" sz="1300" dirty="0"/>
                  <a:t> support</a:t>
                </a: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2014328" y="3207635"/>
              <a:ext cx="1314688" cy="389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/>
                <a:t>Houston, TX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51454" y="2791173"/>
              <a:ext cx="1314688" cy="389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/>
                <a:t>Beaverton, OR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89556" y="3307366"/>
              <a:ext cx="1314688" cy="389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/>
                <a:t>San Jose, CA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790253" y="2590451"/>
              <a:ext cx="1437531" cy="389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/>
                <a:t>Munich, Germany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934219" y="2787513"/>
              <a:ext cx="1437531" cy="389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/>
                <a:t>Suzhou, China</a:t>
              </a:r>
            </a:p>
          </p:txBody>
        </p:sp>
        <p:cxnSp>
          <p:nvCxnSpPr>
            <p:cNvPr id="44" name="Straight Connector 43"/>
            <p:cNvCxnSpPr/>
            <p:nvPr/>
          </p:nvCxnSpPr>
          <p:spPr>
            <a:xfrm flipH="1" flipV="1">
              <a:off x="6666915" y="3090525"/>
              <a:ext cx="332211" cy="34354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6203631" y="4274560"/>
              <a:ext cx="1437531" cy="389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/>
                <a:t>Singapore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499044" y="3451333"/>
              <a:ext cx="1437531" cy="389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/>
                <a:t>Guangzhou, China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133073" y="3576376"/>
              <a:ext cx="1793613" cy="389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/>
                <a:t>Keelung, Taiwan (HQ)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322463" y="3271034"/>
              <a:ext cx="1578579" cy="389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 err="1"/>
                <a:t>Lintes</a:t>
              </a:r>
              <a:r>
                <a:rPr lang="en-US" sz="1300" dirty="0"/>
                <a:t> Taipei</a:t>
              </a:r>
            </a:p>
          </p:txBody>
        </p:sp>
        <p:cxnSp>
          <p:nvCxnSpPr>
            <p:cNvPr id="51" name="Straight Connector 50"/>
            <p:cNvCxnSpPr/>
            <p:nvPr/>
          </p:nvCxnSpPr>
          <p:spPr>
            <a:xfrm flipV="1">
              <a:off x="7133073" y="3475381"/>
              <a:ext cx="252406" cy="23486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2" name="標題 4"/>
          <p:cNvSpPr txBox="1">
            <a:spLocks/>
          </p:cNvSpPr>
          <p:nvPr/>
        </p:nvSpPr>
        <p:spPr bwMode="auto">
          <a:xfrm>
            <a:off x="292473" y="124445"/>
            <a:ext cx="3193920" cy="32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75000" lnSpcReduction="20000"/>
          </a:bodyPr>
          <a:lstStyle>
            <a:lvl1pPr algn="ctr">
              <a:spcBef>
                <a:spcPct val="0"/>
              </a:spcBef>
              <a:buNone/>
              <a:defRPr sz="2000">
                <a:latin typeface="+mj-lt"/>
                <a:ea typeface="新細明體" charset="0"/>
                <a:cs typeface="+mj-cs"/>
              </a:defRPr>
            </a:lvl1pPr>
          </a:lstStyle>
          <a:p>
            <a:r>
              <a:rPr lang="en-US" altLang="zh-TW" dirty="0"/>
              <a:t>Geographic profile of LOTES </a:t>
            </a:r>
            <a:r>
              <a:rPr lang="zh-TW" altLang="en-US" dirty="0"/>
              <a:t>全球佈局</a:t>
            </a:r>
          </a:p>
        </p:txBody>
      </p:sp>
      <p:cxnSp>
        <p:nvCxnSpPr>
          <p:cNvPr id="33" name="直線接點 32"/>
          <p:cNvCxnSpPr/>
          <p:nvPr/>
        </p:nvCxnSpPr>
        <p:spPr>
          <a:xfrm>
            <a:off x="292473" y="383580"/>
            <a:ext cx="3193920" cy="0"/>
          </a:xfrm>
          <a:prstGeom prst="line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4071616" y="1584406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200" dirty="0"/>
              <a:t>慕尼黑</a:t>
            </a:r>
          </a:p>
        </p:txBody>
      </p:sp>
      <p:sp>
        <p:nvSpPr>
          <p:cNvPr id="39" name="文字方塊 38"/>
          <p:cNvSpPr txBox="1"/>
          <p:nvPr/>
        </p:nvSpPr>
        <p:spPr>
          <a:xfrm>
            <a:off x="6313181" y="1715477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200" dirty="0"/>
              <a:t>蘇州</a:t>
            </a:r>
          </a:p>
        </p:txBody>
      </p:sp>
      <p:sp>
        <p:nvSpPr>
          <p:cNvPr id="43" name="文字方塊 42"/>
          <p:cNvSpPr txBox="1"/>
          <p:nvPr/>
        </p:nvSpPr>
        <p:spPr>
          <a:xfrm>
            <a:off x="6020729" y="2276032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200" dirty="0"/>
              <a:t>廣州</a:t>
            </a:r>
          </a:p>
        </p:txBody>
      </p:sp>
      <p:sp>
        <p:nvSpPr>
          <p:cNvPr id="45" name="文字方塊 44"/>
          <p:cNvSpPr txBox="1"/>
          <p:nvPr/>
        </p:nvSpPr>
        <p:spPr>
          <a:xfrm>
            <a:off x="6359917" y="3293336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200" dirty="0"/>
              <a:t>新加坡</a:t>
            </a:r>
          </a:p>
        </p:txBody>
      </p:sp>
      <p:sp>
        <p:nvSpPr>
          <p:cNvPr id="49" name="文字方塊 48"/>
          <p:cNvSpPr txBox="1"/>
          <p:nvPr/>
        </p:nvSpPr>
        <p:spPr>
          <a:xfrm>
            <a:off x="868398" y="1747726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200" dirty="0"/>
              <a:t>奧瑞岡</a:t>
            </a:r>
          </a:p>
        </p:txBody>
      </p:sp>
      <p:sp>
        <p:nvSpPr>
          <p:cNvPr id="52" name="文字方塊 51"/>
          <p:cNvSpPr txBox="1"/>
          <p:nvPr/>
        </p:nvSpPr>
        <p:spPr>
          <a:xfrm>
            <a:off x="374467" y="2170542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200" dirty="0"/>
              <a:t>聖荷西</a:t>
            </a:r>
          </a:p>
        </p:txBody>
      </p:sp>
      <p:sp>
        <p:nvSpPr>
          <p:cNvPr id="53" name="文字方塊 52"/>
          <p:cNvSpPr txBox="1"/>
          <p:nvPr/>
        </p:nvSpPr>
        <p:spPr>
          <a:xfrm>
            <a:off x="1960706" y="2103845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200" dirty="0"/>
              <a:t>休士頓</a:t>
            </a:r>
          </a:p>
        </p:txBody>
      </p:sp>
      <p:sp>
        <p:nvSpPr>
          <p:cNvPr id="54" name="文字方塊 53"/>
          <p:cNvSpPr txBox="1"/>
          <p:nvPr/>
        </p:nvSpPr>
        <p:spPr>
          <a:xfrm>
            <a:off x="7509775" y="2717264"/>
            <a:ext cx="10340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200" dirty="0"/>
              <a:t>嘉澤</a:t>
            </a:r>
            <a:r>
              <a:rPr kumimoji="1" lang="en-US" altLang="zh-TW" sz="1200" dirty="0"/>
              <a:t> </a:t>
            </a:r>
            <a:r>
              <a:rPr kumimoji="1" lang="zh-TW" altLang="en-US" sz="1200" dirty="0"/>
              <a:t>＆</a:t>
            </a:r>
            <a:r>
              <a:rPr kumimoji="1" lang="en-US" altLang="zh-TW" sz="1200" dirty="0"/>
              <a:t> </a:t>
            </a:r>
            <a:r>
              <a:rPr kumimoji="1" lang="zh-TW" altLang="en-US" sz="1200" dirty="0"/>
              <a:t>嘉基</a:t>
            </a:r>
          </a:p>
        </p:txBody>
      </p:sp>
      <p:sp>
        <p:nvSpPr>
          <p:cNvPr id="55" name="文字方塊 54"/>
          <p:cNvSpPr txBox="1"/>
          <p:nvPr/>
        </p:nvSpPr>
        <p:spPr>
          <a:xfrm>
            <a:off x="1638874" y="3689282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200" dirty="0"/>
              <a:t>工廠</a:t>
            </a:r>
          </a:p>
        </p:txBody>
      </p:sp>
      <p:sp>
        <p:nvSpPr>
          <p:cNvPr id="56" name="文字方塊 55"/>
          <p:cNvSpPr txBox="1"/>
          <p:nvPr/>
        </p:nvSpPr>
        <p:spPr>
          <a:xfrm>
            <a:off x="1641862" y="3928832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200" dirty="0"/>
              <a:t>服務據點</a:t>
            </a:r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0CFBD-6BD7-AE4F-AEF2-06DBC011D97E}" type="slidenum">
              <a:rPr kumimoji="1" lang="zh-TW" altLang="en-US" smtClean="0"/>
              <a:pPr/>
              <a:t>5</a:t>
            </a:fld>
            <a:endParaRPr kumimoji="1"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71489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資料圖表 5"/>
          <p:cNvGraphicFramePr/>
          <p:nvPr>
            <p:extLst>
              <p:ext uri="{D42A27DB-BD31-4B8C-83A1-F6EECF244321}">
                <p14:modId xmlns="" xmlns:p14="http://schemas.microsoft.com/office/powerpoint/2010/main" val="3887165377"/>
              </p:ext>
            </p:extLst>
          </p:nvPr>
        </p:nvGraphicFramePr>
        <p:xfrm>
          <a:off x="330053" y="877241"/>
          <a:ext cx="4338040" cy="205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" name="Line 5"/>
          <p:cNvSpPr>
            <a:spLocks noChangeShapeType="1"/>
          </p:cNvSpPr>
          <p:nvPr/>
        </p:nvSpPr>
        <p:spPr bwMode="auto">
          <a:xfrm>
            <a:off x="115888" y="406107"/>
            <a:ext cx="3396595" cy="0"/>
          </a:xfrm>
          <a:prstGeom prst="line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zh-TW" altLang="en-US"/>
          </a:p>
        </p:txBody>
      </p:sp>
      <p:sp>
        <p:nvSpPr>
          <p:cNvPr id="24" name="矩形 23"/>
          <p:cNvSpPr/>
          <p:nvPr/>
        </p:nvSpPr>
        <p:spPr>
          <a:xfrm>
            <a:off x="115889" y="144279"/>
            <a:ext cx="33965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b="1" dirty="0">
                <a:latin typeface="微軟正黑體" charset="0"/>
                <a:ea typeface="微軟正黑體" charset="0"/>
                <a:cs typeface="微軟正黑體" charset="0"/>
              </a:rPr>
              <a:t>LOTES’ Core Competence </a:t>
            </a:r>
            <a:r>
              <a:rPr lang="zh-TW" altLang="en-US" sz="1400" b="1" dirty="0">
                <a:latin typeface="微軟正黑體" charset="0"/>
                <a:ea typeface="微軟正黑體" charset="0"/>
                <a:cs typeface="微軟正黑體" charset="0"/>
              </a:rPr>
              <a:t>核心競爭力</a:t>
            </a:r>
            <a:endParaRPr lang="en-US" altLang="zh-TW" sz="1400" b="1" dirty="0">
              <a:latin typeface="微軟正黑體" charset="0"/>
              <a:ea typeface="微軟正黑體" charset="0"/>
              <a:cs typeface="微軟正黑體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3586897" y="4869656"/>
            <a:ext cx="2133600" cy="273844"/>
          </a:xfrm>
        </p:spPr>
        <p:txBody>
          <a:bodyPr/>
          <a:lstStyle/>
          <a:p>
            <a:fld id="{F3E0CFBD-6BD7-AE4F-AEF2-06DBC011D97E}" type="slidenum">
              <a:rPr kumimoji="1" lang="zh-TW" altLang="en-US"/>
              <a:pPr/>
              <a:t>6</a:t>
            </a:fld>
            <a:endParaRPr kumimoji="1" lang="zh-TW" altLang="en-US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8233" y="456963"/>
            <a:ext cx="3030360" cy="243000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r="47975"/>
          <a:stretch/>
        </p:blipFill>
        <p:spPr>
          <a:xfrm>
            <a:off x="78058" y="3185832"/>
            <a:ext cx="5403620" cy="168482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48233" y="2886969"/>
            <a:ext cx="3030360" cy="19129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17193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資料圖表 24"/>
          <p:cNvGraphicFramePr/>
          <p:nvPr>
            <p:extLst>
              <p:ext uri="{D42A27DB-BD31-4B8C-83A1-F6EECF244321}">
                <p14:modId xmlns="" xmlns:p14="http://schemas.microsoft.com/office/powerpoint/2010/main" val="3085852425"/>
              </p:ext>
            </p:extLst>
          </p:nvPr>
        </p:nvGraphicFramePr>
        <p:xfrm>
          <a:off x="249028" y="659232"/>
          <a:ext cx="4706632" cy="2564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3605195" y="4876995"/>
            <a:ext cx="2133600" cy="273844"/>
          </a:xfrm>
        </p:spPr>
        <p:txBody>
          <a:bodyPr/>
          <a:lstStyle/>
          <a:p>
            <a:fld id="{F3E0CFBD-6BD7-AE4F-AEF2-06DBC011D97E}" type="slidenum">
              <a:rPr kumimoji="1" lang="zh-TW" altLang="en-US"/>
              <a:pPr/>
              <a:t>7</a:t>
            </a:fld>
            <a:endParaRPr kumimoji="1" lang="zh-TW" altLang="en-US"/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>
            <a:off x="115888" y="406107"/>
            <a:ext cx="3455156" cy="0"/>
          </a:xfrm>
          <a:prstGeom prst="line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115889" y="144279"/>
            <a:ext cx="34551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b="1" dirty="0" err="1">
                <a:latin typeface="微軟正黑體" charset="0"/>
                <a:ea typeface="微軟正黑體" charset="0"/>
                <a:cs typeface="微軟正黑體" charset="0"/>
              </a:rPr>
              <a:t>LINTESʻ</a:t>
            </a:r>
            <a:r>
              <a:rPr lang="en-US" altLang="zh-TW" sz="1400" b="1" dirty="0">
                <a:latin typeface="微軟正黑體" charset="0"/>
                <a:ea typeface="微軟正黑體" charset="0"/>
                <a:cs typeface="微軟正黑體" charset="0"/>
              </a:rPr>
              <a:t> Competiveness </a:t>
            </a:r>
            <a:r>
              <a:rPr lang="zh-TW" altLang="en-US" sz="1400" b="1" dirty="0">
                <a:latin typeface="微軟正黑體" charset="0"/>
                <a:ea typeface="微軟正黑體" charset="0"/>
                <a:cs typeface="微軟正黑體" charset="0"/>
              </a:rPr>
              <a:t>嘉基核心競爭力</a:t>
            </a:r>
            <a:endParaRPr lang="en-US" altLang="zh-TW" sz="1400" b="1" dirty="0">
              <a:latin typeface="微軟正黑體" charset="0"/>
              <a:ea typeface="微軟正黑體" charset="0"/>
              <a:cs typeface="微軟正黑體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75214" y="133139"/>
            <a:ext cx="3248212" cy="2537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文字方塊 4"/>
          <p:cNvSpPr txBox="1"/>
          <p:nvPr/>
        </p:nvSpPr>
        <p:spPr>
          <a:xfrm>
            <a:off x="5796625" y="289900"/>
            <a:ext cx="12618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 dirty="0"/>
              <a:t>AOC </a:t>
            </a:r>
            <a:r>
              <a:rPr kumimoji="1" lang="zh-TW" altLang="en-US" sz="1200" dirty="0"/>
              <a:t>主動式光纖</a:t>
            </a:r>
          </a:p>
        </p:txBody>
      </p:sp>
    </p:spTree>
    <p:extLst>
      <p:ext uri="{BB962C8B-B14F-4D97-AF65-F5344CB8AC3E}">
        <p14:creationId xmlns="" xmlns:p14="http://schemas.microsoft.com/office/powerpoint/2010/main" val="6752307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Business outlook</a:t>
            </a:r>
            <a:endParaRPr kumimoji="1"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營運概況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3605195" y="4876995"/>
            <a:ext cx="2133600" cy="273844"/>
          </a:xfrm>
        </p:spPr>
        <p:txBody>
          <a:bodyPr/>
          <a:lstStyle/>
          <a:p>
            <a:fld id="{F3E0CFBD-6BD7-AE4F-AEF2-06DBC011D97E}" type="slidenum">
              <a:rPr kumimoji="1" lang="zh-TW" altLang="en-US" smtClean="0"/>
              <a:pPr/>
              <a:t>8</a:t>
            </a:fld>
            <a:endParaRPr kumimoji="1"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57333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3598863" y="4869656"/>
            <a:ext cx="2133600" cy="273844"/>
          </a:xfrm>
        </p:spPr>
        <p:txBody>
          <a:bodyPr/>
          <a:lstStyle/>
          <a:p>
            <a:fld id="{F3E0CFBD-6BD7-AE4F-AEF2-06DBC011D97E}" type="slidenum">
              <a:rPr kumimoji="1" lang="zh-TW" altLang="en-US" smtClean="0">
                <a:latin typeface="Arial"/>
                <a:cs typeface="Arial"/>
              </a:rPr>
              <a:pPr/>
              <a:t>9</a:t>
            </a:fld>
            <a:endParaRPr kumimoji="1" lang="zh-TW" altLang="en-US" dirty="0">
              <a:latin typeface="Arial"/>
              <a:cs typeface="Arial"/>
            </a:endParaRPr>
          </a:p>
        </p:txBody>
      </p:sp>
      <p:graphicFrame>
        <p:nvGraphicFramePr>
          <p:cNvPr id="10" name="資料圖表 9"/>
          <p:cNvGraphicFramePr/>
          <p:nvPr>
            <p:extLst>
              <p:ext uri="{D42A27DB-BD31-4B8C-83A1-F6EECF244321}">
                <p14:modId xmlns="" xmlns:p14="http://schemas.microsoft.com/office/powerpoint/2010/main" val="4226300066"/>
              </p:ext>
            </p:extLst>
          </p:nvPr>
        </p:nvGraphicFramePr>
        <p:xfrm>
          <a:off x="116991" y="851005"/>
          <a:ext cx="4701702" cy="3332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標題 4"/>
          <p:cNvSpPr txBox="1">
            <a:spLocks/>
          </p:cNvSpPr>
          <p:nvPr/>
        </p:nvSpPr>
        <p:spPr bwMode="auto">
          <a:xfrm>
            <a:off x="116991" y="124445"/>
            <a:ext cx="2376528" cy="32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000" dirty="0">
                <a:ea typeface="新細明體" charset="0"/>
              </a:rPr>
              <a:t>Business Coverage </a:t>
            </a:r>
            <a:r>
              <a:rPr lang="zh-TW" altLang="en-US" sz="2000" dirty="0">
                <a:ea typeface="新細明體" charset="0"/>
              </a:rPr>
              <a:t>涵蓋行業</a:t>
            </a:r>
          </a:p>
        </p:txBody>
      </p:sp>
      <p:cxnSp>
        <p:nvCxnSpPr>
          <p:cNvPr id="15" name="直線接點 14"/>
          <p:cNvCxnSpPr/>
          <p:nvPr/>
        </p:nvCxnSpPr>
        <p:spPr>
          <a:xfrm>
            <a:off x="216599" y="362951"/>
            <a:ext cx="2186519" cy="0"/>
          </a:xfrm>
          <a:prstGeom prst="line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64899982"/>
      </p:ext>
    </p:extLst>
  </p:cSld>
  <p:clrMapOvr>
    <a:masterClrMapping/>
  </p:clrMapOvr>
</p:sld>
</file>

<file path=ppt/theme/theme1.xml><?xml version="1.0" encoding="utf-8"?>
<a:theme xmlns:a="http://schemas.openxmlformats.org/drawingml/2006/main" name="LO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2933</TotalTime>
  <Words>648</Words>
  <Application>Microsoft Office PowerPoint</Application>
  <PresentationFormat>如螢幕大小 (16:9)</PresentationFormat>
  <Paragraphs>199</Paragraphs>
  <Slides>14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5" baseType="lpstr">
      <vt:lpstr>LOTES</vt:lpstr>
      <vt:lpstr>嘉澤端子工業股份有限公司</vt:lpstr>
      <vt:lpstr>Agenda</vt:lpstr>
      <vt:lpstr>Company profile</vt:lpstr>
      <vt:lpstr>About LOTES</vt:lpstr>
      <vt:lpstr>投影片 5</vt:lpstr>
      <vt:lpstr>投影片 6</vt:lpstr>
      <vt:lpstr>投影片 7</vt:lpstr>
      <vt:lpstr>Business outlook</vt:lpstr>
      <vt:lpstr>投影片 9</vt:lpstr>
      <vt:lpstr>投影片 10</vt:lpstr>
      <vt:lpstr>Financial at glance</vt:lpstr>
      <vt:lpstr>投影片 12</vt:lpstr>
      <vt:lpstr>投影片 13</vt:lpstr>
      <vt:lpstr>投影片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Ray Tsai</dc:creator>
  <cp:lastModifiedBy>Denise 林怡君</cp:lastModifiedBy>
  <cp:revision>177</cp:revision>
  <dcterms:created xsi:type="dcterms:W3CDTF">2017-11-02T09:36:20Z</dcterms:created>
  <dcterms:modified xsi:type="dcterms:W3CDTF">2019-03-15T07:23:20Z</dcterms:modified>
</cp:coreProperties>
</file>