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2" r:id="rId2"/>
    <p:sldId id="271" r:id="rId3"/>
    <p:sldId id="272" r:id="rId4"/>
    <p:sldId id="425" r:id="rId5"/>
    <p:sldId id="426" r:id="rId6"/>
    <p:sldId id="261" r:id="rId7"/>
    <p:sldId id="293" r:id="rId8"/>
    <p:sldId id="270" r:id="rId9"/>
    <p:sldId id="427" r:id="rId10"/>
    <p:sldId id="264" r:id="rId11"/>
    <p:sldId id="265" r:id="rId12"/>
    <p:sldId id="269" r:id="rId13"/>
    <p:sldId id="449" r:id="rId14"/>
    <p:sldId id="446" r:id="rId15"/>
    <p:sldId id="447" r:id="rId16"/>
    <p:sldId id="431" r:id="rId17"/>
  </p:sldIdLst>
  <p:sldSz cx="9144000" cy="5143500" type="screen16x9"/>
  <p:notesSz cx="6805613" cy="99393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3FB79"/>
    <a:srgbClr val="FF9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58"/>
    <p:restoredTop sz="93634"/>
  </p:normalViewPr>
  <p:slideViewPr>
    <p:cSldViewPr snapToGrid="0" snapToObjects="1">
      <p:cViewPr>
        <p:scale>
          <a:sx n="106" d="100"/>
          <a:sy n="106" d="100"/>
        </p:scale>
        <p:origin x="-67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4.7627886094997282E-2"/>
          <c:y val="4.3230453930240033E-2"/>
          <c:w val="0.9286960000000003"/>
          <c:h val="0.8753870000000000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Million USD</c:v>
                </c:pt>
              </c:strCache>
            </c:strRef>
          </c:tx>
          <c:spPr>
            <a:ln w="38100" cap="flat">
              <a:solidFill>
                <a:srgbClr val="FF26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55</c:v>
                </c:pt>
                <c:pt idx="1">
                  <c:v>85</c:v>
                </c:pt>
                <c:pt idx="2">
                  <c:v>103</c:v>
                </c:pt>
                <c:pt idx="3">
                  <c:v>132</c:v>
                </c:pt>
                <c:pt idx="4">
                  <c:v>228</c:v>
                </c:pt>
                <c:pt idx="5">
                  <c:v>263</c:v>
                </c:pt>
                <c:pt idx="6">
                  <c:v>288</c:v>
                </c:pt>
                <c:pt idx="7">
                  <c:v>268</c:v>
                </c:pt>
                <c:pt idx="8">
                  <c:v>276</c:v>
                </c:pt>
                <c:pt idx="9">
                  <c:v>265</c:v>
                </c:pt>
                <c:pt idx="10">
                  <c:v>284</c:v>
                </c:pt>
                <c:pt idx="11">
                  <c:v>340</c:v>
                </c:pt>
                <c:pt idx="12">
                  <c:v>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67-134D-8443-83334F443568}"/>
            </c:ext>
          </c:extLst>
        </c:ser>
        <c:marker val="1"/>
        <c:axId val="76675712"/>
        <c:axId val="76681600"/>
      </c:lineChart>
      <c:catAx>
        <c:axId val="76675712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535353"/>
            </a:solidFill>
            <a:prstDash val="solid"/>
            <a:miter lim="400000"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000000"/>
                </a:solidFill>
                <a:latin typeface="Calibri"/>
              </a:defRPr>
            </a:pPr>
            <a:endParaRPr lang="zh-TW"/>
          </a:p>
        </c:txPr>
        <c:crossAx val="76681600"/>
        <c:crosses val="autoZero"/>
        <c:auto val="1"/>
        <c:lblAlgn val="ctr"/>
        <c:lblOffset val="100"/>
        <c:noMultiLvlLbl val="1"/>
      </c:catAx>
      <c:valAx>
        <c:axId val="76681600"/>
        <c:scaling>
          <c:orientation val="minMax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tickLblPos val="nextTo"/>
        <c:spPr>
          <a:ln w="12700" cap="flat">
            <a:solidFill>
              <a:srgbClr val="535353"/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zh-TW"/>
          </a:p>
        </c:txPr>
        <c:crossAx val="76675712"/>
        <c:crosses val="autoZero"/>
        <c:crossBetween val="midCat"/>
        <c:majorUnit val="125"/>
        <c:minorUnit val="6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07416" y="4721186"/>
            <a:ext cx="4990783" cy="4472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19590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B167E-AE56-8645-9630-63132C8661D0}" type="slidenum">
              <a:rPr kumimoji="1" lang="zh-TW" altLang="en-US" smtClean="0"/>
              <a:pPr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981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r>
              <a:rPr kumimoji="0" lang="en-US" altLang="zh-TW" sz="1200"/>
              <a:t>&lt;#&gt;</a:t>
            </a:r>
          </a:p>
        </p:txBody>
      </p:sp>
      <p:sp>
        <p:nvSpPr>
          <p:cNvPr id="22531" name="Rectangle 1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fld id="{899FD1C0-132F-4347-B533-9937B98A8FDC}" type="slidenum">
              <a:rPr kumimoji="0" lang="en-US" altLang="zh-TW" sz="1200"/>
              <a:pPr/>
              <a:t>9</a:t>
            </a:fld>
            <a:endParaRPr kumimoji="0" lang="en-US" altLang="zh-TW" sz="120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25738" y="555625"/>
            <a:ext cx="4792662" cy="2697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6845" y="3414853"/>
            <a:ext cx="7509697" cy="317195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US" altLang="zh-TW">
              <a:latin typeface="Calibri" charset="0"/>
              <a:ea typeface="新細明體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77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fidential"/>
          <p:cNvSpPr/>
          <p:nvPr/>
        </p:nvSpPr>
        <p:spPr>
          <a:xfrm>
            <a:off x="76200" y="4863856"/>
            <a:ext cx="1145795" cy="27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Confidential</a:t>
            </a:r>
          </a:p>
        </p:txBody>
      </p:sp>
      <p:sp>
        <p:nvSpPr>
          <p:cNvPr id="16" name="線條"/>
          <p:cNvSpPr/>
          <p:nvPr/>
        </p:nvSpPr>
        <p:spPr>
          <a:xfrm>
            <a:off x="0" y="4858940"/>
            <a:ext cx="9144001" cy="18055"/>
          </a:xfrm>
          <a:prstGeom prst="line">
            <a:avLst/>
          </a:prstGeom>
          <a:ln w="3816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7" name="image1.png" descr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2529" y="4893469"/>
            <a:ext cx="1174570" cy="24765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Always Connecting"/>
          <p:cNvSpPr/>
          <p:nvPr/>
        </p:nvSpPr>
        <p:spPr>
          <a:xfrm>
            <a:off x="7304088" y="4872844"/>
            <a:ext cx="1827212" cy="28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Always Connecting</a:t>
            </a:r>
          </a:p>
        </p:txBody>
      </p:sp>
      <p:sp>
        <p:nvSpPr>
          <p:cNvPr id="19" name="大標題文字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286147" y="4876994"/>
            <a:ext cx="273656" cy="264256"/>
          </a:xfrm>
          <a:prstGeom prst="rect">
            <a:avLst/>
          </a:prstGeom>
        </p:spPr>
        <p:txBody>
          <a:bodyPr/>
          <a:lstStyle>
            <a:lvl1pPr algn="ctr" defTabSz="457200">
              <a:defRPr sz="1200">
                <a:solidFill>
                  <a:srgbClr val="FD250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fidential"/>
          <p:cNvSpPr/>
          <p:nvPr/>
        </p:nvSpPr>
        <p:spPr>
          <a:xfrm>
            <a:off x="76200" y="4863856"/>
            <a:ext cx="1145795" cy="279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effectLst/>
              </a:rPr>
              <a:t>Confidential</a:t>
            </a:r>
          </a:p>
        </p:txBody>
      </p:sp>
      <p:sp>
        <p:nvSpPr>
          <p:cNvPr id="29" name="線條"/>
          <p:cNvSpPr/>
          <p:nvPr/>
        </p:nvSpPr>
        <p:spPr>
          <a:xfrm>
            <a:off x="0" y="4858940"/>
            <a:ext cx="9144001" cy="18055"/>
          </a:xfrm>
          <a:prstGeom prst="line">
            <a:avLst/>
          </a:prstGeom>
          <a:ln w="3816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0" name="image1.png" descr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2529" y="4893469"/>
            <a:ext cx="1174570" cy="24765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Always Connecting"/>
          <p:cNvSpPr/>
          <p:nvPr/>
        </p:nvSpPr>
        <p:spPr>
          <a:xfrm>
            <a:off x="7304088" y="4872844"/>
            <a:ext cx="1827212" cy="28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Always Connecting</a:t>
            </a:r>
          </a:p>
        </p:txBody>
      </p:sp>
      <p:sp>
        <p:nvSpPr>
          <p:cNvPr id="32" name="大標題文字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大標題文字</a:t>
            </a:r>
          </a:p>
        </p:txBody>
      </p:sp>
      <p:sp>
        <p:nvSpPr>
          <p:cNvPr id="3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22974" y="4876994"/>
            <a:ext cx="295913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fidential"/>
          <p:cNvSpPr/>
          <p:nvPr/>
        </p:nvSpPr>
        <p:spPr>
          <a:xfrm>
            <a:off x="76200" y="4863856"/>
            <a:ext cx="1145795" cy="27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Confidential</a:t>
            </a:r>
          </a:p>
        </p:txBody>
      </p:sp>
      <p:sp>
        <p:nvSpPr>
          <p:cNvPr id="42" name="線條"/>
          <p:cNvSpPr/>
          <p:nvPr/>
        </p:nvSpPr>
        <p:spPr>
          <a:xfrm>
            <a:off x="0" y="4858940"/>
            <a:ext cx="9144001" cy="18055"/>
          </a:xfrm>
          <a:prstGeom prst="line">
            <a:avLst/>
          </a:prstGeom>
          <a:ln w="3816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3" name="image1.png" descr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2529" y="4893469"/>
            <a:ext cx="1174570" cy="24765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Always Connecting"/>
          <p:cNvSpPr/>
          <p:nvPr/>
        </p:nvSpPr>
        <p:spPr>
          <a:xfrm>
            <a:off x="7304088" y="4872844"/>
            <a:ext cx="1827212" cy="28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Always Connecting</a:t>
            </a:r>
          </a:p>
        </p:txBody>
      </p:sp>
      <p:sp>
        <p:nvSpPr>
          <p:cNvPr id="45" name="線條"/>
          <p:cNvSpPr/>
          <p:nvPr/>
        </p:nvSpPr>
        <p:spPr>
          <a:xfrm>
            <a:off x="162022" y="330248"/>
            <a:ext cx="2990838" cy="1"/>
          </a:xfrm>
          <a:prstGeom prst="line">
            <a:avLst/>
          </a:prstGeom>
          <a:ln>
            <a:solidFill>
              <a:srgbClr val="FF26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大標題文字"/>
          <p:cNvSpPr txBox="1">
            <a:spLocks noGrp="1"/>
          </p:cNvSpPr>
          <p:nvPr>
            <p:ph type="title"/>
          </p:nvPr>
        </p:nvSpPr>
        <p:spPr>
          <a:xfrm>
            <a:off x="155658" y="0"/>
            <a:ext cx="2997201" cy="3528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大標題文字</a:t>
            </a:r>
          </a:p>
        </p:txBody>
      </p:sp>
      <p:sp>
        <p:nvSpPr>
          <p:cNvPr id="4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22974" y="4876994"/>
            <a:ext cx="280800" cy="2946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fidential"/>
          <p:cNvSpPr/>
          <p:nvPr/>
        </p:nvSpPr>
        <p:spPr>
          <a:xfrm>
            <a:off x="76200" y="4863856"/>
            <a:ext cx="1145795" cy="27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Confidential</a:t>
            </a:r>
          </a:p>
        </p:txBody>
      </p:sp>
      <p:sp>
        <p:nvSpPr>
          <p:cNvPr id="62" name="線條"/>
          <p:cNvSpPr/>
          <p:nvPr/>
        </p:nvSpPr>
        <p:spPr>
          <a:xfrm>
            <a:off x="0" y="4858940"/>
            <a:ext cx="9144001" cy="18055"/>
          </a:xfrm>
          <a:prstGeom prst="line">
            <a:avLst/>
          </a:prstGeom>
          <a:ln w="3816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3" name="image1.png" descr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2529" y="4893469"/>
            <a:ext cx="1174570" cy="24765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Always Connecting"/>
          <p:cNvSpPr/>
          <p:nvPr/>
        </p:nvSpPr>
        <p:spPr>
          <a:xfrm>
            <a:off x="7304088" y="4872844"/>
            <a:ext cx="1827212" cy="28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Always Connecting</a:t>
            </a:r>
          </a:p>
        </p:txBody>
      </p:sp>
      <p:sp>
        <p:nvSpPr>
          <p:cNvPr id="65" name="大標題文字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6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3356174" y="4876994"/>
            <a:ext cx="335867" cy="370841"/>
          </a:xfrm>
          <a:prstGeom prst="rect">
            <a:avLst/>
          </a:prstGeom>
        </p:spPr>
        <p:txBody>
          <a:bodyPr/>
          <a:lstStyle>
            <a:lvl1pPr defTabSz="457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nfidential"/>
          <p:cNvSpPr/>
          <p:nvPr/>
        </p:nvSpPr>
        <p:spPr>
          <a:xfrm>
            <a:off x="76200" y="4863856"/>
            <a:ext cx="1145795" cy="27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Confidential</a:t>
            </a:r>
          </a:p>
        </p:txBody>
      </p:sp>
      <p:sp>
        <p:nvSpPr>
          <p:cNvPr id="86" name="線條"/>
          <p:cNvSpPr/>
          <p:nvPr/>
        </p:nvSpPr>
        <p:spPr>
          <a:xfrm>
            <a:off x="0" y="4858940"/>
            <a:ext cx="9144001" cy="18055"/>
          </a:xfrm>
          <a:prstGeom prst="line">
            <a:avLst/>
          </a:prstGeom>
          <a:ln w="3816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87" name="image1.png" descr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2529" y="4893469"/>
            <a:ext cx="1174570" cy="24765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Always Connecting"/>
          <p:cNvSpPr/>
          <p:nvPr/>
        </p:nvSpPr>
        <p:spPr>
          <a:xfrm>
            <a:off x="7304088" y="4872844"/>
            <a:ext cx="1827212" cy="28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Always Connecting</a:t>
            </a:r>
          </a:p>
        </p:txBody>
      </p:sp>
      <p:sp>
        <p:nvSpPr>
          <p:cNvPr id="89" name="大標題文字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90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293663" y="4876994"/>
            <a:ext cx="258624" cy="269241"/>
          </a:xfrm>
          <a:prstGeom prst="rect">
            <a:avLst/>
          </a:prstGeom>
        </p:spPr>
        <p:txBody>
          <a:bodyPr/>
          <a:lstStyle>
            <a:lvl1pPr algn="ctr" defTabSz="457200">
              <a:defRPr sz="1200">
                <a:solidFill>
                  <a:srgbClr val="C0504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nfidential"/>
          <p:cNvSpPr/>
          <p:nvPr/>
        </p:nvSpPr>
        <p:spPr>
          <a:xfrm>
            <a:off x="76200" y="4863856"/>
            <a:ext cx="1145795" cy="27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Confidential</a:t>
            </a:r>
          </a:p>
        </p:txBody>
      </p:sp>
      <p:sp>
        <p:nvSpPr>
          <p:cNvPr id="99" name="線條"/>
          <p:cNvSpPr/>
          <p:nvPr/>
        </p:nvSpPr>
        <p:spPr>
          <a:xfrm>
            <a:off x="0" y="4858940"/>
            <a:ext cx="9144001" cy="18055"/>
          </a:xfrm>
          <a:prstGeom prst="line">
            <a:avLst/>
          </a:prstGeom>
          <a:ln w="3816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0" name="image1.png" descr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2529" y="4893469"/>
            <a:ext cx="1174570" cy="24765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Always Connecting"/>
          <p:cNvSpPr/>
          <p:nvPr/>
        </p:nvSpPr>
        <p:spPr>
          <a:xfrm>
            <a:off x="7304088" y="4872844"/>
            <a:ext cx="1827212" cy="28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Always Connecting</a:t>
            </a:r>
          </a:p>
        </p:txBody>
      </p:sp>
      <p:sp>
        <p:nvSpPr>
          <p:cNvPr id="10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137919" y="4869655"/>
            <a:ext cx="258624" cy="269241"/>
          </a:xfrm>
          <a:prstGeom prst="rect">
            <a:avLst/>
          </a:prstGeom>
        </p:spPr>
        <p:txBody>
          <a:bodyPr/>
          <a:lstStyle>
            <a:lvl1pPr algn="ctr" defTabSz="457200">
              <a:defRPr sz="1200">
                <a:solidFill>
                  <a:srgbClr val="C0504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356175" y="4876995"/>
            <a:ext cx="2133600" cy="273844"/>
          </a:xfrm>
          <a:prstGeom prst="rect">
            <a:avLst/>
          </a:prstGeom>
        </p:spPr>
        <p:txBody>
          <a:bodyPr/>
          <a:lstStyle/>
          <a:p>
            <a:fld id="{F3E0CFBD-6BD7-AE4F-AEF2-06DBC011D97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2716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fidential"/>
          <p:cNvSpPr/>
          <p:nvPr/>
        </p:nvSpPr>
        <p:spPr>
          <a:xfrm>
            <a:off x="76200" y="4863856"/>
            <a:ext cx="1145795" cy="27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Confidential</a:t>
            </a:r>
          </a:p>
        </p:txBody>
      </p:sp>
      <p:sp>
        <p:nvSpPr>
          <p:cNvPr id="3" name="線條"/>
          <p:cNvSpPr/>
          <p:nvPr/>
        </p:nvSpPr>
        <p:spPr>
          <a:xfrm>
            <a:off x="0" y="4858940"/>
            <a:ext cx="9144001" cy="18055"/>
          </a:xfrm>
          <a:prstGeom prst="line">
            <a:avLst/>
          </a:prstGeom>
          <a:ln w="3816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" name="image1.png" descr="image1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2529" y="4893469"/>
            <a:ext cx="1174570" cy="2476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lways Connecting"/>
          <p:cNvSpPr/>
          <p:nvPr/>
        </p:nvSpPr>
        <p:spPr>
          <a:xfrm>
            <a:off x="7304088" y="4872844"/>
            <a:ext cx="1827212" cy="28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Always Connecting</a:t>
            </a:r>
          </a:p>
        </p:txBody>
      </p:sp>
      <p:sp>
        <p:nvSpPr>
          <p:cNvPr id="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22974" y="4876994"/>
            <a:ext cx="2513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342900">
              <a:defRPr sz="1000">
                <a:solidFill>
                  <a:srgbClr val="FF26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" name="大標題文字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8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ransition spd="med"/>
  <p:hf hdr="0" ft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JhengHei"/>
        </a:defRPr>
      </a:lvl1pPr>
      <a:lvl2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JhengHei"/>
        </a:defRPr>
      </a:lvl2pPr>
      <a:lvl3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JhengHei"/>
        </a:defRPr>
      </a:lvl3pPr>
      <a:lvl4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JhengHei"/>
        </a:defRPr>
      </a:lvl4pPr>
      <a:lvl5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JhengHei"/>
        </a:defRPr>
      </a:lvl5pPr>
      <a:lvl6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JhengHei"/>
        </a:defRPr>
      </a:lvl6pPr>
      <a:lvl7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JhengHei"/>
        </a:defRPr>
      </a:lvl7pPr>
      <a:lvl8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JhengHei"/>
        </a:defRPr>
      </a:lvl8pPr>
      <a:lvl9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icrosoft JhengHe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___1.xlsx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Item 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200000">
            <a:off x="364954" y="-377055"/>
            <a:ext cx="5156201" cy="5884905"/>
          </a:xfrm>
          <a:prstGeom prst="rect">
            <a:avLst/>
          </a:prstGeom>
        </p:spPr>
      </p:pic>
      <p:pic>
        <p:nvPicPr>
          <p:cNvPr id="6" name="圖片 5" descr="Item 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68965" y="0"/>
            <a:ext cx="4075035" cy="51435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194300" y="292100"/>
            <a:ext cx="1524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bg1"/>
                </a:solidFill>
                <a:latin typeface="Century Gothic"/>
                <a:cs typeface="Century Gothic"/>
              </a:rPr>
              <a:t>Always </a:t>
            </a:r>
          </a:p>
          <a:p>
            <a:r>
              <a:rPr kumimoji="1" lang="en-US" altLang="zh-TW" dirty="0">
                <a:solidFill>
                  <a:schemeClr val="bg1"/>
                </a:solidFill>
                <a:latin typeface="Century Gothic"/>
                <a:cs typeface="Century Gothic"/>
              </a:rPr>
              <a:t>Connecting</a:t>
            </a:r>
            <a:endParaRPr kumimoji="1" lang="zh-TW" alt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079" y="232335"/>
            <a:ext cx="2451100" cy="863600"/>
          </a:xfrm>
          <a:prstGeom prst="rect">
            <a:avLst/>
          </a:prstGeom>
          <a:solidFill>
            <a:srgbClr val="D22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2" name="圖片 1" descr="KXNF7198.png"/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4" y="165011"/>
            <a:ext cx="3251200" cy="90050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8441" y="544676"/>
            <a:ext cx="3617259" cy="1102519"/>
          </a:xfrm>
        </p:spPr>
        <p:txBody>
          <a:bodyPr>
            <a:noAutofit/>
          </a:bodyPr>
          <a:lstStyle/>
          <a:p>
            <a:pPr algn="l"/>
            <a:r>
              <a:rPr kumimoji="1" lang="zh-TW" altLang="en-US" sz="2000" b="1" dirty="0">
                <a:solidFill>
                  <a:schemeClr val="bg1"/>
                </a:solidFill>
                <a:latin typeface="文鼎新中黑" panose="020B0609010101010101" pitchFamily="49" charset="-120"/>
                <a:ea typeface="文鼎新中黑" panose="020B0609010101010101" pitchFamily="49" charset="-120"/>
                <a:cs typeface="文鼎新中黑" panose="020B0609010101010101" pitchFamily="49" charset="-120"/>
              </a:rPr>
              <a:t>嘉澤端子工業股份有限公司</a:t>
            </a:r>
          </a:p>
        </p:txBody>
      </p:sp>
      <p:sp>
        <p:nvSpPr>
          <p:cNvPr id="8" name="子標題 7"/>
          <p:cNvSpPr>
            <a:spLocks noGrp="1"/>
          </p:cNvSpPr>
          <p:nvPr>
            <p:ph type="subTitle" idx="1"/>
          </p:nvPr>
        </p:nvSpPr>
        <p:spPr>
          <a:xfrm>
            <a:off x="1168342" y="4037611"/>
            <a:ext cx="2468282" cy="71342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endParaRPr kumimoji="1" lang="en-US" altLang="zh-TW" dirty="0">
              <a:solidFill>
                <a:schemeClr val="bg1"/>
              </a:solidFill>
              <a:latin typeface="Frutiger 47LightCn" panose="02000406030000020004" pitchFamily="2" charset="0"/>
              <a:ea typeface="文鼎新中黑" panose="020B0609010101010101" pitchFamily="49" charset="-120"/>
              <a:cs typeface="文鼎新中黑" panose="020B0609010101010101" pitchFamily="49" charset="-120"/>
            </a:endParaRPr>
          </a:p>
          <a:p>
            <a:pPr>
              <a:spcBef>
                <a:spcPct val="0"/>
              </a:spcBef>
            </a:pPr>
            <a:r>
              <a:rPr kumimoji="1" lang="en-US" altLang="zh-TW" dirty="0" smtClean="0">
                <a:solidFill>
                  <a:schemeClr val="bg1"/>
                </a:solidFill>
                <a:latin typeface="Frutiger 47LightCn" panose="02000406030000020004" pitchFamily="2" charset="0"/>
                <a:ea typeface="文鼎新中黑" panose="020B0609010101010101" pitchFamily="49" charset="-120"/>
                <a:cs typeface="文鼎新中黑" panose="020B0609010101010101" pitchFamily="49" charset="-120"/>
              </a:rPr>
              <a:t>2019.11.21</a:t>
            </a:r>
            <a:endParaRPr kumimoji="1" lang="zh-TW" altLang="en-US" dirty="0">
              <a:solidFill>
                <a:schemeClr val="bg1"/>
              </a:solidFill>
              <a:latin typeface="Frutiger 47LightCn" panose="02000406030000020004" pitchFamily="2" charset="0"/>
              <a:ea typeface="文鼎新中黑" panose="020B0609010101010101" pitchFamily="49" charset="-120"/>
              <a:cs typeface="文鼎新中黑" panose="020B0609010101010101" pitchFamily="49" charset="-12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D34BE35D-07A5-7C4E-B3EF-1162C6D6FF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9474663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Business over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Frutiger 47LightCn" panose="02000406030000020004" pitchFamily="2" charset="0"/>
              </a:rPr>
              <a:t>Business overview</a:t>
            </a:r>
          </a:p>
        </p:txBody>
      </p:sp>
      <p:sp>
        <p:nvSpPr>
          <p:cNvPr id="254" name="LOT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文鼎新中黑" panose="020B0609010101010101" pitchFamily="49" charset="-120"/>
                <a:ea typeface="文鼎新中黑" panose="020B0609010101010101" pitchFamily="49" charset="-120"/>
                <a:cs typeface="文鼎新中黑" panose="020B0609010101010101" pitchFamily="49" charset="-120"/>
              </a:rPr>
              <a:t>經營概況</a:t>
            </a:r>
            <a:endParaRPr b="1" dirty="0">
              <a:solidFill>
                <a:schemeClr val="tx1"/>
              </a:solidFill>
              <a:latin typeface="文鼎新中黑" panose="020B0609010101010101" pitchFamily="49" charset="-120"/>
              <a:ea typeface="文鼎新中黑" panose="020B0609010101010101" pitchFamily="49" charset="-120"/>
              <a:cs typeface="文鼎新中黑" panose="020B0609010101010101" pitchFamily="49" charset="-120"/>
            </a:endParaRPr>
          </a:p>
        </p:txBody>
      </p:sp>
      <p:sp>
        <p:nvSpPr>
          <p:cNvPr id="25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22974" y="4876994"/>
            <a:ext cx="1924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ales Reven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l"/>
            <a:r>
              <a:rPr b="1" dirty="0">
                <a:latin typeface="Frutiger 47LightCn" panose="02000406030000020004" pitchFamily="2" charset="0"/>
                <a:ea typeface="文鼎新中黑" panose="020B0609010101010101" pitchFamily="49" charset="-120"/>
                <a:cs typeface="文鼎新中黑" panose="020B0609010101010101" pitchFamily="49" charset="-120"/>
              </a:rPr>
              <a:t>Sales Revenue</a:t>
            </a:r>
            <a:r>
              <a:rPr lang="zh-TW" altLang="en-US" b="1" dirty="0">
                <a:latin typeface="Frutiger 47LightCn" panose="02000406030000020004" pitchFamily="2" charset="0"/>
                <a:ea typeface="文鼎新中黑" panose="020B0609010101010101" pitchFamily="49" charset="-120"/>
                <a:cs typeface="文鼎新中黑" panose="020B0609010101010101" pitchFamily="49" charset="-120"/>
              </a:rPr>
              <a:t> 營收走勢</a:t>
            </a:r>
            <a:endParaRPr b="1" dirty="0">
              <a:latin typeface="Frutiger 47LightCn" panose="02000406030000020004" pitchFamily="2" charset="0"/>
              <a:ea typeface="文鼎新中黑" panose="020B0609010101010101" pitchFamily="49" charset="-120"/>
              <a:cs typeface="文鼎新中黑" panose="020B0609010101010101" pitchFamily="49" charset="-120"/>
            </a:endParaRPr>
          </a:p>
        </p:txBody>
      </p:sp>
      <p:sp>
        <p:nvSpPr>
          <p:cNvPr id="2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graphicFrame>
        <p:nvGraphicFramePr>
          <p:cNvPr id="259" name="2D 折線圖"/>
          <p:cNvGraphicFramePr/>
          <p:nvPr>
            <p:extLst>
              <p:ext uri="{D42A27DB-BD31-4B8C-83A1-F6EECF244321}">
                <p14:modId xmlns="" xmlns:p14="http://schemas.microsoft.com/office/powerpoint/2010/main" val="4185809518"/>
              </p:ext>
            </p:extLst>
          </p:nvPr>
        </p:nvGraphicFramePr>
        <p:xfrm>
          <a:off x="356328" y="864666"/>
          <a:ext cx="8232404" cy="381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0" name="Gain market share from competitor"/>
          <p:cNvSpPr/>
          <p:nvPr/>
        </p:nvSpPr>
        <p:spPr>
          <a:xfrm>
            <a:off x="1256030" y="2951479"/>
            <a:ext cx="1145796" cy="461665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rPr sz="1200" dirty="0">
                <a:latin typeface="Frutiger 47LightCn" panose="02000406030000020004" pitchFamily="2" charset="0"/>
              </a:rPr>
              <a:t>Gain market share from competitor</a:t>
            </a:r>
            <a:r>
              <a:rPr lang="en-US" sz="1200" dirty="0">
                <a:latin typeface="Frutiger 47LightCn" panose="02000406030000020004" pitchFamily="2" charset="0"/>
              </a:rPr>
              <a:t>s</a:t>
            </a:r>
            <a:endParaRPr sz="1200" dirty="0">
              <a:latin typeface="Frutiger 47LightCn" panose="02000406030000020004" pitchFamily="2" charset="0"/>
            </a:endParaRPr>
          </a:p>
        </p:txBody>
      </p:sp>
      <p:sp>
        <p:nvSpPr>
          <p:cNvPr id="261" name="線條"/>
          <p:cNvSpPr/>
          <p:nvPr/>
        </p:nvSpPr>
        <p:spPr>
          <a:xfrm flipV="1">
            <a:off x="2195562" y="3227585"/>
            <a:ext cx="1" cy="352822"/>
          </a:xfrm>
          <a:prstGeom prst="line">
            <a:avLst/>
          </a:prstGeom>
          <a:ln w="12700">
            <a:solidFill>
              <a:srgbClr val="A7A7A7"/>
            </a:solidFill>
          </a:ln>
          <a:effectLst>
            <a:outerShdw blurRad="38100" dist="19999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Frutiger 47LightCn" panose="02000406030000020004" pitchFamily="2" charset="0"/>
            </a:endParaRPr>
          </a:p>
        </p:txBody>
      </p:sp>
      <p:sp>
        <p:nvSpPr>
          <p:cNvPr id="262" name="New product launch…"/>
          <p:cNvSpPr/>
          <p:nvPr/>
        </p:nvSpPr>
        <p:spPr>
          <a:xfrm>
            <a:off x="1903728" y="1980063"/>
            <a:ext cx="1628611" cy="830997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000"/>
            </a:pPr>
            <a:r>
              <a:rPr sz="1200" dirty="0">
                <a:latin typeface="Frutiger 47LightCn" panose="02000406030000020004" pitchFamily="2" charset="0"/>
              </a:rPr>
              <a:t>New product launch</a:t>
            </a:r>
            <a:r>
              <a:rPr lang="en-US" sz="1200" dirty="0">
                <a:latin typeface="Frutiger 47LightCn" panose="02000406030000020004" pitchFamily="2" charset="0"/>
              </a:rPr>
              <a:t>es</a:t>
            </a:r>
            <a:endParaRPr sz="1200" dirty="0">
              <a:latin typeface="Frutiger 47LightCn" panose="02000406030000020004" pitchFamily="2" charset="0"/>
            </a:endParaRPr>
          </a:p>
          <a:p>
            <a:pPr>
              <a:defRPr sz="1000"/>
            </a:pPr>
            <a:r>
              <a:rPr sz="1200" dirty="0">
                <a:latin typeface="Frutiger 47LightCn" panose="02000406030000020004" pitchFamily="2" charset="0"/>
              </a:rPr>
              <a:t>-Server SKT R</a:t>
            </a:r>
          </a:p>
          <a:p>
            <a:pPr>
              <a:defRPr sz="1000"/>
            </a:pPr>
            <a:r>
              <a:rPr sz="1200" dirty="0">
                <a:latin typeface="Frutiger 47LightCn" panose="02000406030000020004" pitchFamily="2" charset="0"/>
              </a:rPr>
              <a:t>-Desktop SKT H</a:t>
            </a:r>
          </a:p>
          <a:p>
            <a:pPr>
              <a:defRPr sz="1000"/>
            </a:pPr>
            <a:r>
              <a:rPr sz="1200" dirty="0">
                <a:latin typeface="Frutiger 47LightCn" panose="02000406030000020004" pitchFamily="2" charset="0"/>
              </a:rPr>
              <a:t>-Laptop SKT G</a:t>
            </a:r>
          </a:p>
        </p:txBody>
      </p:sp>
      <p:sp>
        <p:nvSpPr>
          <p:cNvPr id="263" name="線條"/>
          <p:cNvSpPr/>
          <p:nvPr/>
        </p:nvSpPr>
        <p:spPr>
          <a:xfrm flipV="1">
            <a:off x="2703562" y="2708535"/>
            <a:ext cx="1" cy="691036"/>
          </a:xfrm>
          <a:prstGeom prst="line">
            <a:avLst/>
          </a:prstGeom>
          <a:ln w="12700">
            <a:solidFill>
              <a:srgbClr val="A7A7A7"/>
            </a:solidFill>
          </a:ln>
          <a:effectLst>
            <a:outerShdw blurRad="38100" dist="19999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Frutiger 47LightCn" panose="02000406030000020004" pitchFamily="2" charset="0"/>
            </a:endParaRPr>
          </a:p>
        </p:txBody>
      </p:sp>
      <p:sp>
        <p:nvSpPr>
          <p:cNvPr id="264" name="線條"/>
          <p:cNvSpPr/>
          <p:nvPr/>
        </p:nvSpPr>
        <p:spPr>
          <a:xfrm flipV="1">
            <a:off x="5256262" y="1832235"/>
            <a:ext cx="1" cy="691037"/>
          </a:xfrm>
          <a:prstGeom prst="line">
            <a:avLst/>
          </a:prstGeom>
          <a:ln w="12700">
            <a:solidFill>
              <a:srgbClr val="A7A7A7"/>
            </a:solidFill>
          </a:ln>
          <a:effectLst>
            <a:outerShdw blurRad="38100" dist="19999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Frutiger 47LightCn" panose="02000406030000020004" pitchFamily="2" charset="0"/>
            </a:endParaRPr>
          </a:p>
        </p:txBody>
      </p:sp>
      <p:sp>
        <p:nvSpPr>
          <p:cNvPr id="265" name="Laptop CPU on board started"/>
          <p:cNvSpPr/>
          <p:nvPr/>
        </p:nvSpPr>
        <p:spPr>
          <a:xfrm>
            <a:off x="4227829" y="1522515"/>
            <a:ext cx="1724188" cy="276999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rPr sz="1200">
                <a:latin typeface="Frutiger 47LightCn" panose="02000406030000020004" pitchFamily="2" charset="0"/>
              </a:rPr>
              <a:t>Laptop CPU on board started</a:t>
            </a:r>
          </a:p>
        </p:txBody>
      </p:sp>
      <p:sp>
        <p:nvSpPr>
          <p:cNvPr id="266" name="線條"/>
          <p:cNvSpPr/>
          <p:nvPr/>
        </p:nvSpPr>
        <p:spPr>
          <a:xfrm flipV="1">
            <a:off x="7770861" y="1631845"/>
            <a:ext cx="1" cy="421641"/>
          </a:xfrm>
          <a:prstGeom prst="line">
            <a:avLst/>
          </a:prstGeom>
          <a:ln w="12700">
            <a:solidFill>
              <a:srgbClr val="A7A7A7"/>
            </a:solidFill>
          </a:ln>
          <a:effectLst>
            <a:outerShdw blurRad="38100" dist="19999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Frutiger 47LightCn" panose="02000406030000020004" pitchFamily="2" charset="0"/>
            </a:endParaRPr>
          </a:p>
        </p:txBody>
      </p:sp>
      <p:sp>
        <p:nvSpPr>
          <p:cNvPr id="267" name="-New product launch(DDR4)…"/>
          <p:cNvSpPr/>
          <p:nvPr/>
        </p:nvSpPr>
        <p:spPr>
          <a:xfrm>
            <a:off x="6475729" y="1041039"/>
            <a:ext cx="1592113" cy="830997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rPr lang="en-US" sz="1200" dirty="0">
                <a:latin typeface="Frutiger 47LightCn" panose="02000406030000020004" pitchFamily="2" charset="0"/>
              </a:rPr>
              <a:t>-</a:t>
            </a:r>
            <a:r>
              <a:rPr sz="1200" dirty="0">
                <a:latin typeface="Frutiger 47LightCn" panose="02000406030000020004" pitchFamily="2" charset="0"/>
              </a:rPr>
              <a:t>New product launch</a:t>
            </a:r>
            <a:r>
              <a:rPr lang="en-US" sz="1200" dirty="0">
                <a:latin typeface="Frutiger 47LightCn" panose="02000406030000020004" pitchFamily="2" charset="0"/>
              </a:rPr>
              <a:t> </a:t>
            </a:r>
            <a:r>
              <a:rPr sz="1200" dirty="0">
                <a:latin typeface="Frutiger 47LightCn" panose="02000406030000020004" pitchFamily="2" charset="0"/>
              </a:rPr>
              <a:t>(DDR4)</a:t>
            </a:r>
          </a:p>
          <a:p>
            <a:pPr>
              <a:defRPr sz="1000"/>
            </a:pPr>
            <a:r>
              <a:rPr sz="1200" dirty="0">
                <a:latin typeface="Frutiger 47LightCn" panose="02000406030000020004" pitchFamily="2" charset="0"/>
              </a:rPr>
              <a:t>-Strategic customers start to contribute</a:t>
            </a:r>
          </a:p>
        </p:txBody>
      </p:sp>
      <p:sp>
        <p:nvSpPr>
          <p:cNvPr id="268" name="線條"/>
          <p:cNvSpPr/>
          <p:nvPr/>
        </p:nvSpPr>
        <p:spPr>
          <a:xfrm flipV="1">
            <a:off x="8364219" y="1588665"/>
            <a:ext cx="1" cy="1227274"/>
          </a:xfrm>
          <a:prstGeom prst="line">
            <a:avLst/>
          </a:prstGeom>
          <a:ln w="12700">
            <a:solidFill>
              <a:srgbClr val="A7A7A7"/>
            </a:solidFill>
          </a:ln>
          <a:effectLst>
            <a:outerShdw blurRad="38100" dist="19999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Frutiger 47LightCn" panose="02000406030000020004" pitchFamily="2" charset="0"/>
            </a:endParaRPr>
          </a:p>
        </p:txBody>
      </p:sp>
      <p:sp>
        <p:nvSpPr>
          <p:cNvPr id="269" name="New product launch…"/>
          <p:cNvSpPr/>
          <p:nvPr/>
        </p:nvSpPr>
        <p:spPr>
          <a:xfrm>
            <a:off x="7114506" y="2760683"/>
            <a:ext cx="1592112" cy="830997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rPr sz="1200" dirty="0">
                <a:latin typeface="Frutiger 47LightCn" panose="02000406030000020004" pitchFamily="2" charset="0"/>
              </a:rPr>
              <a:t>New product launch</a:t>
            </a:r>
            <a:r>
              <a:rPr lang="en-US" sz="1200" dirty="0">
                <a:latin typeface="Frutiger 47LightCn" panose="02000406030000020004" pitchFamily="2" charset="0"/>
              </a:rPr>
              <a:t>es</a:t>
            </a:r>
            <a:endParaRPr sz="1200" dirty="0">
              <a:latin typeface="Frutiger 47LightCn" panose="02000406030000020004" pitchFamily="2" charset="0"/>
            </a:endParaRPr>
          </a:p>
          <a:p>
            <a:pPr>
              <a:defRPr sz="1000"/>
            </a:pPr>
            <a:r>
              <a:rPr sz="1200" dirty="0">
                <a:latin typeface="Frutiger 47LightCn" panose="02000406030000020004" pitchFamily="2" charset="0"/>
              </a:rPr>
              <a:t>-Mechanical parts for </a:t>
            </a:r>
            <a:r>
              <a:rPr sz="1200" dirty="0" err="1">
                <a:latin typeface="Frutiger 47LightCn" panose="02000406030000020004" pitchFamily="2" charset="0"/>
              </a:rPr>
              <a:t>Purley</a:t>
            </a:r>
            <a:r>
              <a:rPr sz="1200" dirty="0">
                <a:latin typeface="Frutiger 47LightCn" panose="02000406030000020004" pitchFamily="2" charset="0"/>
              </a:rPr>
              <a:t> </a:t>
            </a:r>
            <a:endParaRPr lang="en-US" sz="1200" dirty="0">
              <a:latin typeface="Frutiger 47LightCn" panose="02000406030000020004" pitchFamily="2" charset="0"/>
            </a:endParaRPr>
          </a:p>
          <a:p>
            <a:pPr>
              <a:defRPr sz="1000"/>
            </a:pPr>
            <a:r>
              <a:rPr sz="1200" dirty="0">
                <a:latin typeface="Frutiger 47LightCn" panose="02000406030000020004" pitchFamily="2" charset="0"/>
              </a:rPr>
              <a:t>-LINTES TBT3 cable series</a:t>
            </a:r>
          </a:p>
        </p:txBody>
      </p:sp>
      <p:sp>
        <p:nvSpPr>
          <p:cNvPr id="270" name="Million USD"/>
          <p:cNvSpPr/>
          <p:nvPr/>
        </p:nvSpPr>
        <p:spPr>
          <a:xfrm>
            <a:off x="7488640" y="726920"/>
            <a:ext cx="75276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342900">
              <a:defRPr sz="1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rPr>
                <a:latin typeface="Frutiger 47LightCn" panose="02000406030000020004" pitchFamily="2" charset="0"/>
              </a:rPr>
              <a:t>Million USD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inancial Da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Frutiger 47LightCn" panose="02000406030000020004" pitchFamily="2" charset="0"/>
              </a:rPr>
              <a:t>Financial Data</a:t>
            </a:r>
          </a:p>
        </p:txBody>
      </p:sp>
      <p:sp>
        <p:nvSpPr>
          <p:cNvPr id="327" name="LOT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Frutiger 47LightCn" panose="02000406030000020004" pitchFamily="2" charset="0"/>
              </a:rPr>
              <a:t>LOTES</a:t>
            </a:r>
          </a:p>
        </p:txBody>
      </p:sp>
      <p:sp>
        <p:nvSpPr>
          <p:cNvPr id="5" name="幻燈片編號">
            <a:extLst>
              <a:ext uri="{FF2B5EF4-FFF2-40B4-BE49-F238E27FC236}">
                <a16:creationId xmlns="" xmlns:a16="http://schemas.microsoft.com/office/drawing/2014/main" id="{03C472D4-40A9-E447-A18F-94596B0B0B4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422974" y="4876994"/>
            <a:ext cx="271867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477E39B-5FEC-C74E-AE9F-2B589398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b="1" dirty="0"/>
              <a:t>Income Statement</a:t>
            </a:r>
            <a:r>
              <a:rPr kumimoji="1" lang="zh-TW" altLang="en-US" b="1" dirty="0"/>
              <a:t> 損益表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85C965D2-F0D4-A049-A18C-2B69FD7343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13</a:t>
            </a:fld>
            <a:endParaRPr lang="en-US" altLang="zh-TW"/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0283C76A-7FB9-F342-B247-6BC22A8A257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59500852"/>
              </p:ext>
            </p:extLst>
          </p:nvPr>
        </p:nvGraphicFramePr>
        <p:xfrm>
          <a:off x="566282" y="559661"/>
          <a:ext cx="7713383" cy="38940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85560">
                  <a:extLst>
                    <a:ext uri="{9D8B030D-6E8A-4147-A177-3AD203B41FA5}">
                      <a16:colId xmlns="" xmlns:a16="http://schemas.microsoft.com/office/drawing/2014/main" val="3370181622"/>
                    </a:ext>
                  </a:extLst>
                </a:gridCol>
                <a:gridCol w="936775">
                  <a:extLst>
                    <a:ext uri="{9D8B030D-6E8A-4147-A177-3AD203B41FA5}">
                      <a16:colId xmlns="" xmlns:a16="http://schemas.microsoft.com/office/drawing/2014/main" val="2955103748"/>
                    </a:ext>
                  </a:extLst>
                </a:gridCol>
                <a:gridCol w="999827">
                  <a:extLst>
                    <a:ext uri="{9D8B030D-6E8A-4147-A177-3AD203B41FA5}">
                      <a16:colId xmlns="" xmlns:a16="http://schemas.microsoft.com/office/drawing/2014/main" val="2849908139"/>
                    </a:ext>
                  </a:extLst>
                </a:gridCol>
                <a:gridCol w="1092905">
                  <a:extLst>
                    <a:ext uri="{9D8B030D-6E8A-4147-A177-3AD203B41FA5}">
                      <a16:colId xmlns="" xmlns:a16="http://schemas.microsoft.com/office/drawing/2014/main" val="3613140045"/>
                    </a:ext>
                  </a:extLst>
                </a:gridCol>
                <a:gridCol w="1044865">
                  <a:extLst>
                    <a:ext uri="{9D8B030D-6E8A-4147-A177-3AD203B41FA5}">
                      <a16:colId xmlns="" xmlns:a16="http://schemas.microsoft.com/office/drawing/2014/main" val="269556928"/>
                    </a:ext>
                  </a:extLst>
                </a:gridCol>
                <a:gridCol w="936775">
                  <a:extLst>
                    <a:ext uri="{9D8B030D-6E8A-4147-A177-3AD203B41FA5}">
                      <a16:colId xmlns="" xmlns:a16="http://schemas.microsoft.com/office/drawing/2014/main" val="328430721"/>
                    </a:ext>
                  </a:extLst>
                </a:gridCol>
                <a:gridCol w="816676">
                  <a:extLst>
                    <a:ext uri="{9D8B030D-6E8A-4147-A177-3AD203B41FA5}">
                      <a16:colId xmlns="" xmlns:a16="http://schemas.microsoft.com/office/drawing/2014/main" val="653626984"/>
                    </a:ext>
                  </a:extLst>
                </a:gridCol>
              </a:tblGrid>
              <a:tr h="471876"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2014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2015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2016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2017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2018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2019.1-9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2390211175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營業收入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8,304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8,197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8,863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10,482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13,311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11,017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3011109481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營業毛利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2,834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2,765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2,817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3,390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4,348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3,826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3705711947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營業費用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1,730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1,985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2,090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2,170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2,366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1,976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3348589619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營業淨利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1,104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780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728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1,220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1,982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1,849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2757744003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本期淨利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1,078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796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690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956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1,608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1,473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3505175733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</a:rPr>
                        <a:t>每股盈餘</a:t>
                      </a:r>
                      <a:r>
                        <a:rPr lang="it-IT" sz="1400" u="none" strike="noStrike" dirty="0" smtClean="0">
                          <a:effectLst/>
                        </a:rPr>
                        <a:t>(</a:t>
                      </a:r>
                      <a:r>
                        <a:rPr lang="it-IT" sz="1400" u="none" strike="noStrike" dirty="0">
                          <a:effectLst/>
                        </a:rPr>
                        <a:t>NT$)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11.53 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8.52 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7.38 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10.23 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17.21 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14.28 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734096839"/>
                  </a:ext>
                </a:extLst>
              </a:tr>
              <a:tr h="2696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</a:rPr>
                        <a:t>每股股息</a:t>
                      </a:r>
                      <a:r>
                        <a:rPr lang="it-IT" sz="1400" u="none" strike="noStrike" dirty="0" smtClean="0">
                          <a:effectLst/>
                        </a:rPr>
                        <a:t> </a:t>
                      </a:r>
                      <a:r>
                        <a:rPr lang="it-IT" sz="1400" u="none" strike="noStrike" dirty="0">
                          <a:effectLst/>
                        </a:rPr>
                        <a:t>(NT$)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5.5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4.5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4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5.5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8.7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-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3738660122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</a:rPr>
                        <a:t>配息率</a:t>
                      </a:r>
                      <a:r>
                        <a:rPr lang="it-IT" sz="1400" u="none" strike="noStrike" dirty="0" smtClean="0">
                          <a:effectLst/>
                        </a:rPr>
                        <a:t>(%)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47.70%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52.82%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54.20%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53.76%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50.55%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-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46906758"/>
                  </a:ext>
                </a:extLst>
              </a:tr>
              <a:tr h="260013">
                <a:tc>
                  <a:txBody>
                    <a:bodyPr/>
                    <a:lstStyle/>
                    <a:p>
                      <a:pPr algn="l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3235464003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</a:rPr>
                        <a:t>毛利率</a:t>
                      </a:r>
                      <a:r>
                        <a:rPr lang="it-IT" sz="1400" u="none" strike="noStrike" dirty="0" smtClean="0">
                          <a:effectLst/>
                        </a:rPr>
                        <a:t>(%)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34.13%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33.73%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31.79%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32.34%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32.67%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34.73%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272188199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</a:rPr>
                        <a:t>營業淨益率</a:t>
                      </a:r>
                      <a:r>
                        <a:rPr lang="it-IT" sz="1400" u="none" strike="noStrike" dirty="0" smtClean="0">
                          <a:effectLst/>
                        </a:rPr>
                        <a:t>(%)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13.30%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9.52%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8.21%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11.63%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14.89%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16.79%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708852870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</a:rPr>
                        <a:t>淨益率</a:t>
                      </a:r>
                      <a:r>
                        <a:rPr lang="it-IT" sz="1400" u="none" strike="noStrike" dirty="0" smtClean="0">
                          <a:effectLst/>
                        </a:rPr>
                        <a:t>(%)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12.98%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9.71%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7.79%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9.12%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12.08%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13.37%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1558291054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EBITDA(NT$/Share)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17.84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14.99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13.55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19.94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31.02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-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2274256722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</a:rPr>
                        <a:t>股東權益報酬率</a:t>
                      </a:r>
                      <a:r>
                        <a:rPr lang="it-IT" sz="1400" u="none" strike="noStrike" dirty="0" smtClean="0">
                          <a:effectLst/>
                        </a:rPr>
                        <a:t>(%)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14.87%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10.00%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8.67%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11.54%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16.92%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-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7133" marR="7133" marT="7133" marB="34237" anchor="ctr"/>
                </a:tc>
                <a:extLst>
                  <a:ext uri="{0D108BD9-81ED-4DB2-BD59-A6C34878D82A}">
                    <a16:rowId xmlns="" xmlns:a16="http://schemas.microsoft.com/office/drawing/2014/main" val="718396945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73E143AF-A7BB-BF4A-82CF-85BB289F299F}"/>
              </a:ext>
            </a:extLst>
          </p:cNvPr>
          <p:cNvSpPr txBox="1"/>
          <p:nvPr/>
        </p:nvSpPr>
        <p:spPr>
          <a:xfrm rot="10800000" flipV="1">
            <a:off x="6757533" y="313440"/>
            <a:ext cx="1522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 sz="1000" dirty="0"/>
              <a:t>Unit: million NTD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31150851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28641C7-0432-C04D-A7CA-B724030C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TW" b="1" dirty="0"/>
              <a:t>Balance Sheet </a:t>
            </a:r>
            <a:r>
              <a:rPr kumimoji="1" lang="zh-TW" altLang="en-US" b="1" dirty="0"/>
              <a:t>資產負債表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70988B40-6F4B-9549-815E-75FE9836788D}"/>
              </a:ext>
            </a:extLst>
          </p:cNvPr>
          <p:cNvSpPr txBox="1"/>
          <p:nvPr/>
        </p:nvSpPr>
        <p:spPr>
          <a:xfrm>
            <a:off x="7242096" y="316619"/>
            <a:ext cx="1415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 sz="1000" dirty="0"/>
              <a:t>Unit: million NTD</a:t>
            </a:r>
            <a:endParaRPr kumimoji="1" lang="zh-TW" altLang="en-US" sz="10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705CFBBD-F403-7B4F-B75E-0778BCED00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14</a:t>
            </a:fld>
            <a:endParaRPr lang="en-US" altLang="zh-TW"/>
          </a:p>
        </p:txBody>
      </p:sp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127AB709-C203-AF4A-964C-5264B67D465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994618771"/>
              </p:ext>
            </p:extLst>
          </p:nvPr>
        </p:nvGraphicFramePr>
        <p:xfrm>
          <a:off x="849780" y="562840"/>
          <a:ext cx="7386547" cy="391638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668549">
                  <a:extLst>
                    <a:ext uri="{9D8B030D-6E8A-4147-A177-3AD203B41FA5}">
                      <a16:colId xmlns="" xmlns:a16="http://schemas.microsoft.com/office/drawing/2014/main" val="2585787053"/>
                    </a:ext>
                  </a:extLst>
                </a:gridCol>
                <a:gridCol w="757869">
                  <a:extLst>
                    <a:ext uri="{9D8B030D-6E8A-4147-A177-3AD203B41FA5}">
                      <a16:colId xmlns="" xmlns:a16="http://schemas.microsoft.com/office/drawing/2014/main" val="1643735810"/>
                    </a:ext>
                  </a:extLst>
                </a:gridCol>
                <a:gridCol w="704498">
                  <a:extLst>
                    <a:ext uri="{9D8B030D-6E8A-4147-A177-3AD203B41FA5}">
                      <a16:colId xmlns="" xmlns:a16="http://schemas.microsoft.com/office/drawing/2014/main" val="947012464"/>
                    </a:ext>
                  </a:extLst>
                </a:gridCol>
                <a:gridCol w="683149">
                  <a:extLst>
                    <a:ext uri="{9D8B030D-6E8A-4147-A177-3AD203B41FA5}">
                      <a16:colId xmlns="" xmlns:a16="http://schemas.microsoft.com/office/drawing/2014/main" val="3006333923"/>
                    </a:ext>
                  </a:extLst>
                </a:gridCol>
                <a:gridCol w="928655">
                  <a:extLst>
                    <a:ext uri="{9D8B030D-6E8A-4147-A177-3AD203B41FA5}">
                      <a16:colId xmlns="" xmlns:a16="http://schemas.microsoft.com/office/drawing/2014/main" val="2629109364"/>
                    </a:ext>
                  </a:extLst>
                </a:gridCol>
                <a:gridCol w="779217">
                  <a:extLst>
                    <a:ext uri="{9D8B030D-6E8A-4147-A177-3AD203B41FA5}">
                      <a16:colId xmlns="" xmlns:a16="http://schemas.microsoft.com/office/drawing/2014/main" val="479506332"/>
                    </a:ext>
                  </a:extLst>
                </a:gridCol>
                <a:gridCol w="864610">
                  <a:extLst>
                    <a:ext uri="{9D8B030D-6E8A-4147-A177-3AD203B41FA5}">
                      <a16:colId xmlns="" xmlns:a16="http://schemas.microsoft.com/office/drawing/2014/main" val="2766032372"/>
                    </a:ext>
                  </a:extLst>
                </a:gridCol>
              </a:tblGrid>
              <a:tr h="205111"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2014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2015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2016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2017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2018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2019.09.30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1043486827"/>
                  </a:ext>
                </a:extLst>
              </a:tr>
              <a:tr h="18658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資產總計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10,500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10,857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10,478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11,753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13,790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15,675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2850228609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現金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1,396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2,041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1,465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1,319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1,448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2,338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1822337624"/>
                  </a:ext>
                </a:extLst>
              </a:tr>
              <a:tr h="1786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應收帳款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3,015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3,263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3,736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4,293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5,291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6,044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3127815632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存貨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1,192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1,277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1,557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1,790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2,228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2,021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2034571553"/>
                  </a:ext>
                </a:extLst>
              </a:tr>
              <a:tr h="18526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不動產、廠房及設備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2,272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2,193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2,528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2,875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3,350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3,505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3289549940"/>
                  </a:ext>
                </a:extLst>
              </a:tr>
              <a:tr h="18658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負債總計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2,664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2,769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2,503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3,321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3,918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4,056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3646192322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短期借款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591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416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108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600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919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286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3922023597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應付帳款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1,213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1,352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1,447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1,701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1,743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1,881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4045524404"/>
                  </a:ext>
                </a:extLst>
              </a:tr>
              <a:tr h="19849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權益總計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7,776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8,039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7,897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8,285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9,506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11,213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541211066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普通股股本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935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935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935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935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935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1,035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714184670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資本公積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2,362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2,366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2,383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2,410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2,466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3,766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993279853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保留盈餘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4,060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4,346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4,616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5,196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6,296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100" u="none" strike="noStrike">
                          <a:effectLst/>
                        </a:rPr>
                        <a:t>6,869 </a:t>
                      </a:r>
                      <a:endParaRPr lang="en-US" altLang="zh-TW" sz="11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2764522592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4008287901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 smtClean="0">
                          <a:effectLst/>
                        </a:rPr>
                        <a:t>流動比率</a:t>
                      </a:r>
                      <a:r>
                        <a:rPr lang="it-IT" sz="1100" u="none" strike="noStrike" dirty="0" smtClean="0">
                          <a:effectLst/>
                        </a:rPr>
                        <a:t>(%)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297.40%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281.06%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287.80%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239.92%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246.79%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321.53%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2972292538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 smtClean="0">
                          <a:effectLst/>
                        </a:rPr>
                        <a:t>負債比率</a:t>
                      </a:r>
                      <a:r>
                        <a:rPr lang="it-IT" sz="1100" u="none" strike="noStrike" dirty="0" smtClean="0">
                          <a:effectLst/>
                        </a:rPr>
                        <a:t>(%)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25.36%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25.50%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23.38%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27.91%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28.41%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25.88%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1837239020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B0604020202020204" pitchFamily="34" charset="0"/>
                        </a:rPr>
                        <a:t>每股淨值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83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86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84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89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102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</a:rPr>
                        <a:t>108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1761259955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應收帳款周轉天數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</a:rPr>
                        <a:t>138 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</a:rPr>
                        <a:t>140 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</a:rPr>
                        <a:t>144 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</a:rPr>
                        <a:t>140 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132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-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4250565289"/>
                  </a:ext>
                </a:extLst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存貨周轉天數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</a:rPr>
                        <a:t>84 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91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>
                          <a:effectLst/>
                        </a:rPr>
                        <a:t>97 </a:t>
                      </a:r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</a:rPr>
                        <a:t>99 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</a:rPr>
                        <a:t>93 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u="none" strike="noStrike" dirty="0">
                          <a:effectLst/>
                        </a:rPr>
                        <a:t>-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6616" marR="6616" marT="6616" marB="31759" anchor="ctr"/>
                </a:tc>
                <a:extLst>
                  <a:ext uri="{0D108BD9-81ED-4DB2-BD59-A6C34878D82A}">
                    <a16:rowId xmlns="" xmlns:a16="http://schemas.microsoft.com/office/drawing/2014/main" val="3182417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73938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3775C42-6DD0-1D47-B9B7-E5FAA09A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86" y="-168230"/>
            <a:ext cx="4701350" cy="762000"/>
          </a:xfrm>
        </p:spPr>
        <p:txBody>
          <a:bodyPr>
            <a:normAutofit/>
          </a:bodyPr>
          <a:lstStyle/>
          <a:p>
            <a:pPr algn="l"/>
            <a:r>
              <a:rPr kumimoji="1" lang="it-IT" altLang="zh-TW" b="1" dirty="0"/>
              <a:t>Consolidated Cash Flows Statement </a:t>
            </a:r>
            <a:r>
              <a:rPr kumimoji="1" lang="zh-TW" altLang="en-US" b="1" dirty="0"/>
              <a:t>現金流量表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973D5F26-BC51-8742-A65E-FF3D987EFF3C}"/>
              </a:ext>
            </a:extLst>
          </p:cNvPr>
          <p:cNvSpPr txBox="1"/>
          <p:nvPr/>
        </p:nvSpPr>
        <p:spPr>
          <a:xfrm>
            <a:off x="6878803" y="607904"/>
            <a:ext cx="1415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 sz="1000" dirty="0"/>
              <a:t>Unit: million NTD</a:t>
            </a:r>
            <a:endParaRPr kumimoji="1" lang="zh-TW" altLang="en-US" sz="10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AD7F895F-4965-6F49-B730-68F1C5B1AD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15</a:t>
            </a:fld>
            <a:endParaRPr lang="en-US" altLang="zh-TW"/>
          </a:p>
        </p:txBody>
      </p:sp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81C43A40-29D2-4643-B2C9-6E78BD87548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79480184"/>
              </p:ext>
            </p:extLst>
          </p:nvPr>
        </p:nvGraphicFramePr>
        <p:xfrm>
          <a:off x="588310" y="854125"/>
          <a:ext cx="7706265" cy="22940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246870">
                  <a:extLst>
                    <a:ext uri="{9D8B030D-6E8A-4147-A177-3AD203B41FA5}">
                      <a16:colId xmlns="" xmlns:a16="http://schemas.microsoft.com/office/drawing/2014/main" val="3378909259"/>
                    </a:ext>
                  </a:extLst>
                </a:gridCol>
                <a:gridCol w="1199052">
                  <a:extLst>
                    <a:ext uri="{9D8B030D-6E8A-4147-A177-3AD203B41FA5}">
                      <a16:colId xmlns="" xmlns:a16="http://schemas.microsoft.com/office/drawing/2014/main" val="2119107068"/>
                    </a:ext>
                  </a:extLst>
                </a:gridCol>
                <a:gridCol w="1199052">
                  <a:extLst>
                    <a:ext uri="{9D8B030D-6E8A-4147-A177-3AD203B41FA5}">
                      <a16:colId xmlns="" xmlns:a16="http://schemas.microsoft.com/office/drawing/2014/main" val="973671406"/>
                    </a:ext>
                  </a:extLst>
                </a:gridCol>
                <a:gridCol w="1118216">
                  <a:extLst>
                    <a:ext uri="{9D8B030D-6E8A-4147-A177-3AD203B41FA5}">
                      <a16:colId xmlns="" xmlns:a16="http://schemas.microsoft.com/office/drawing/2014/main" val="790855013"/>
                    </a:ext>
                  </a:extLst>
                </a:gridCol>
                <a:gridCol w="943075">
                  <a:extLst>
                    <a:ext uri="{9D8B030D-6E8A-4147-A177-3AD203B41FA5}">
                      <a16:colId xmlns="" xmlns:a16="http://schemas.microsoft.com/office/drawing/2014/main" val="3006489976"/>
                    </a:ext>
                  </a:extLst>
                </a:gridCol>
              </a:tblGrid>
              <a:tr h="226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(NT$ 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2016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2017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2018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2019.09.30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extLst>
                  <a:ext uri="{0D108BD9-81ED-4DB2-BD59-A6C34878D82A}">
                    <a16:rowId xmlns="" xmlns:a16="http://schemas.microsoft.com/office/drawing/2014/main" val="1778676618"/>
                  </a:ext>
                </a:extLst>
              </a:tr>
              <a:tr h="2261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營業活動之現金流入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879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1,026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1,508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2,456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extLst>
                  <a:ext uri="{0D108BD9-81ED-4DB2-BD59-A6C34878D82A}">
                    <a16:rowId xmlns="" xmlns:a16="http://schemas.microsoft.com/office/drawing/2014/main" val="3024257919"/>
                  </a:ext>
                </a:extLst>
              </a:tr>
              <a:tr h="2261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投資活動之現金流入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(390)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(1,137)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(1,419)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(1,083)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extLst>
                  <a:ext uri="{0D108BD9-81ED-4DB2-BD59-A6C34878D82A}">
                    <a16:rowId xmlns="" xmlns:a16="http://schemas.microsoft.com/office/drawing/2014/main" val="3523627096"/>
                  </a:ext>
                </a:extLst>
              </a:tr>
              <a:tr h="2261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籌資活動之現金流入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(637)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186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96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(355)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extLst>
                  <a:ext uri="{0D108BD9-81ED-4DB2-BD59-A6C34878D82A}">
                    <a16:rowId xmlns="" xmlns:a16="http://schemas.microsoft.com/office/drawing/2014/main" val="2311811720"/>
                  </a:ext>
                </a:extLst>
              </a:tr>
              <a:tr h="2261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匯率變動對現金及約當現金之影響數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(428)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(221)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(55)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(126)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extLst>
                  <a:ext uri="{0D108BD9-81ED-4DB2-BD59-A6C34878D82A}">
                    <a16:rowId xmlns="" xmlns:a16="http://schemas.microsoft.com/office/drawing/2014/main" val="47093285"/>
                  </a:ext>
                </a:extLst>
              </a:tr>
              <a:tr h="2261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本期現金及約當現金之增加數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(576)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(146)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129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890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extLst>
                  <a:ext uri="{0D108BD9-81ED-4DB2-BD59-A6C34878D82A}">
                    <a16:rowId xmlns="" xmlns:a16="http://schemas.microsoft.com/office/drawing/2014/main" val="2018418133"/>
                  </a:ext>
                </a:extLst>
              </a:tr>
              <a:tr h="2261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期末現金及約當現金餘額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1,465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1,319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1,448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2,338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extLst>
                  <a:ext uri="{0D108BD9-81ED-4DB2-BD59-A6C34878D82A}">
                    <a16:rowId xmlns="" xmlns:a16="http://schemas.microsoft.com/office/drawing/2014/main" val="682455780"/>
                  </a:ext>
                </a:extLst>
              </a:tr>
              <a:tr h="22619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extLst>
                  <a:ext uri="{0D108BD9-81ED-4DB2-BD59-A6C34878D82A}">
                    <a16:rowId xmlns="" xmlns:a16="http://schemas.microsoft.com/office/drawing/2014/main" val="297361794"/>
                  </a:ext>
                </a:extLst>
              </a:tr>
              <a:tr h="2261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 smtClean="0">
                          <a:effectLst/>
                        </a:rPr>
                        <a:t>註</a:t>
                      </a:r>
                      <a:r>
                        <a:rPr lang="it-IT" sz="1200" b="0" u="none" strike="noStrike" dirty="0" smtClean="0">
                          <a:effectLst/>
                        </a:rPr>
                        <a:t>: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2019.09.30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1125533"/>
                  </a:ext>
                </a:extLst>
              </a:tr>
              <a:tr h="22619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資本支出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527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1,045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>
                          <a:effectLst/>
                        </a:rPr>
                        <a:t>1,308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u="none" strike="noStrike" dirty="0">
                          <a:effectLst/>
                        </a:rPr>
                        <a:t>937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B0604020202020204" pitchFamily="34" charset="0"/>
                      </a:endParaRPr>
                    </a:p>
                  </a:txBody>
                  <a:tcPr marL="8021" marR="8021" marT="8021" marB="38501" anchor="ctr"/>
                </a:tc>
                <a:extLst>
                  <a:ext uri="{0D108BD9-81ED-4DB2-BD59-A6C34878D82A}">
                    <a16:rowId xmlns="" xmlns:a16="http://schemas.microsoft.com/office/drawing/2014/main" val="290248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143789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B6F0B362-1EEB-4445-8875-D3C14BE2D751}"/>
              </a:ext>
            </a:extLst>
          </p:cNvPr>
          <p:cNvSpPr txBox="1"/>
          <p:nvPr/>
        </p:nvSpPr>
        <p:spPr>
          <a:xfrm>
            <a:off x="3552346" y="1853547"/>
            <a:ext cx="1324080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altLang="zh-TW" sz="5000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Q&amp;A</a:t>
            </a:r>
            <a:endParaRPr kumimoji="0" lang="zh-TW" altLang="en-US" sz="5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C85E4C24-6663-9649-BE01-FC8CE648E7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9767138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4"/>
          <p:cNvSpPr>
            <a:spLocks noGrp="1"/>
          </p:cNvSpPr>
          <p:nvPr>
            <p:ph type="title"/>
          </p:nvPr>
        </p:nvSpPr>
        <p:spPr bwMode="auto">
          <a:xfrm>
            <a:off x="480363" y="449893"/>
            <a:ext cx="2073294" cy="3256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 sz="3200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Agenda</a:t>
            </a:r>
            <a:endParaRPr lang="zh-TW" altLang="en-US" sz="3200" b="1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7112" y="1244679"/>
            <a:ext cx="4315628" cy="3263504"/>
          </a:xfrm>
        </p:spPr>
        <p:txBody>
          <a:bodyPr>
            <a:noAutofit/>
          </a:bodyPr>
          <a:lstStyle/>
          <a:p>
            <a:pPr marL="198000" indent="-198000" defTabSz="1036638">
              <a:spcBef>
                <a:spcPts val="900"/>
              </a:spcBef>
              <a:buFont typeface="Wingdings" charset="2"/>
              <a:buChar char="ü"/>
              <a:defRPr/>
            </a:pPr>
            <a:r>
              <a:rPr kumimoji="0" lang="x-none" altLang="zh-TW" sz="2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Company Profile</a:t>
            </a:r>
          </a:p>
          <a:p>
            <a:pPr marL="198000" indent="-198000" defTabSz="1036638">
              <a:spcBef>
                <a:spcPts val="900"/>
              </a:spcBef>
              <a:buFont typeface="Wingdings" charset="2"/>
              <a:buChar char="ü"/>
              <a:defRPr/>
            </a:pPr>
            <a:r>
              <a:rPr lang="x-none" altLang="zh-TW" sz="2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Business</a:t>
            </a:r>
            <a:r>
              <a:rPr lang="en-US" altLang="zh-TW" sz="2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Outlook</a:t>
            </a:r>
            <a:endParaRPr lang="x-none" altLang="zh-TW" sz="2400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  <a:p>
            <a:pPr marL="198000" indent="-198000" defTabSz="1036638">
              <a:spcBef>
                <a:spcPts val="900"/>
              </a:spcBef>
              <a:buFont typeface="Wingdings" charset="2"/>
              <a:buChar char="ü"/>
              <a:defRPr/>
            </a:pPr>
            <a:r>
              <a:rPr lang="x-none" altLang="zh-TW" sz="2400">
                <a:latin typeface="Frutiger 47LightCn" panose="02000406030000020004" pitchFamily="2" charset="0"/>
                <a:ea typeface="文鼎新細黑" panose="02010609010101010101" pitchFamily="49" charset="-120"/>
              </a:rPr>
              <a:t>Financial</a:t>
            </a:r>
            <a:r>
              <a:rPr lang="en-US" altLang="zh-TW" sz="2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s</a:t>
            </a:r>
            <a:r>
              <a:rPr lang="x-none" altLang="zh-TW" sz="240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lang="x-none" altLang="zh-TW" sz="2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at Glance</a:t>
            </a:r>
          </a:p>
          <a:p>
            <a:pPr marL="198000" indent="-198000" defTabSz="1036638">
              <a:spcBef>
                <a:spcPts val="900"/>
              </a:spcBef>
              <a:buFont typeface="Wingdings" charset="2"/>
              <a:buChar char="ü"/>
              <a:defRPr/>
            </a:pPr>
            <a:r>
              <a:rPr lang="en-US" altLang="zh-TW" sz="2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Q &amp; A</a:t>
            </a:r>
            <a:endParaRPr lang="zh-TW" altLang="en-US" sz="2400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</p:txBody>
      </p:sp>
      <p:sp>
        <p:nvSpPr>
          <p:cNvPr id="34819" name="內容版面配置區 3"/>
          <p:cNvSpPr>
            <a:spLocks noGrp="1"/>
          </p:cNvSpPr>
          <p:nvPr>
            <p:ph sz="half" idx="2"/>
          </p:nvPr>
        </p:nvSpPr>
        <p:spPr bwMode="auto">
          <a:xfrm>
            <a:off x="4817040" y="1244377"/>
            <a:ext cx="4236250" cy="326350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marL="198000" indent="-198000" defTabSz="1036638">
              <a:spcBef>
                <a:spcPts val="900"/>
              </a:spcBef>
              <a:buFont typeface="Wingdings" charset="2"/>
              <a:buChar char="ü"/>
            </a:pPr>
            <a:r>
              <a:rPr lang="zh-TW" altLang="en-US" sz="2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公司簡介</a:t>
            </a:r>
            <a:endParaRPr lang="en-US" altLang="zh-TW" sz="2400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  <a:p>
            <a:pPr marL="198000" indent="-198000" defTabSz="1036638">
              <a:spcBef>
                <a:spcPts val="900"/>
              </a:spcBef>
              <a:buFont typeface="Wingdings" charset="2"/>
              <a:buChar char="ü"/>
            </a:pPr>
            <a:r>
              <a:rPr lang="zh-TW" altLang="en-US" sz="2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營運概況</a:t>
            </a:r>
            <a:endParaRPr lang="en-US" altLang="zh-TW" sz="2400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  <a:p>
            <a:pPr marL="198000" indent="-198000" defTabSz="1036638">
              <a:spcBef>
                <a:spcPts val="900"/>
              </a:spcBef>
              <a:buFont typeface="Wingdings" charset="2"/>
              <a:buChar char="ü"/>
            </a:pPr>
            <a:r>
              <a:rPr lang="zh-TW" altLang="en-US" sz="2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財務概況</a:t>
            </a:r>
            <a:endParaRPr lang="en-US" altLang="zh-TW" sz="2400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  <a:p>
            <a:pPr marL="198000" indent="-198000" defTabSz="1036638">
              <a:spcBef>
                <a:spcPts val="900"/>
              </a:spcBef>
              <a:buFont typeface="Wingdings" charset="2"/>
              <a:buChar char="ü"/>
            </a:pPr>
            <a:r>
              <a:rPr lang="zh-TW" altLang="en-US" sz="2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問答交流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480363" y="962299"/>
            <a:ext cx="1438272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標題 4"/>
          <p:cNvSpPr txBox="1">
            <a:spLocks/>
          </p:cNvSpPr>
          <p:nvPr/>
        </p:nvSpPr>
        <p:spPr bwMode="auto">
          <a:xfrm>
            <a:off x="4784854" y="412542"/>
            <a:ext cx="2073294" cy="325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議程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4919428" y="962299"/>
            <a:ext cx="1792998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4339940" y="4876995"/>
            <a:ext cx="166069" cy="246221"/>
          </a:xfrm>
        </p:spPr>
        <p:txBody>
          <a:bodyPr/>
          <a:lstStyle/>
          <a:p>
            <a:pPr algn="ctr"/>
            <a:fld id="{F3E0CFBD-6BD7-AE4F-AEF2-06DBC011D97E}" type="slidenum">
              <a:rPr kumimoji="1" lang="zh-TW" altLang="en-US" smtClean="0">
                <a:solidFill>
                  <a:srgbClr val="C00000"/>
                </a:solidFill>
              </a:rPr>
              <a:pPr algn="ctr"/>
              <a:t>2</a:t>
            </a:fld>
            <a:endParaRPr kumimoji="1"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33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2" y="2603720"/>
            <a:ext cx="7772401" cy="1021557"/>
          </a:xfrm>
        </p:spPr>
        <p:txBody>
          <a:bodyPr/>
          <a:lstStyle/>
          <a:p>
            <a:r>
              <a:rPr kumimoji="1" lang="en-US" altLang="zh-TW" dirty="0">
                <a:latin typeface="Frutiger 47LightCn" panose="02000406030000020004" pitchFamily="2" charset="0"/>
              </a:rPr>
              <a:t>Company profile</a:t>
            </a:r>
            <a:endParaRPr kumimoji="1" lang="zh-TW" altLang="en-US" dirty="0">
              <a:latin typeface="Frutiger 47LightCn" panose="02000406030000020004" pitchFamily="2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2" y="1478578"/>
            <a:ext cx="7772401" cy="1125141"/>
          </a:xfrm>
        </p:spPr>
        <p:txBody>
          <a:bodyPr/>
          <a:lstStyle/>
          <a:p>
            <a:r>
              <a:rPr kumimoji="1" lang="zh-TW" altLang="en-US" b="1" dirty="0">
                <a:solidFill>
                  <a:schemeClr val="tx1"/>
                </a:solidFill>
                <a:ea typeface="文鼎新細黑" panose="02010609010101010101" pitchFamily="49" charset="-120"/>
              </a:rPr>
              <a:t>公司簡介</a:t>
            </a:r>
          </a:p>
        </p:txBody>
      </p:sp>
      <p:sp>
        <p:nvSpPr>
          <p:cNvPr id="5" name="投影片編號版面配置區 13">
            <a:extLst>
              <a:ext uri="{FF2B5EF4-FFF2-40B4-BE49-F238E27FC236}">
                <a16:creationId xmlns="" xmlns:a16="http://schemas.microsoft.com/office/drawing/2014/main" id="{2CE48F7F-D6D2-F548-B6E5-AF6928CE943A}"/>
              </a:ext>
            </a:extLst>
          </p:cNvPr>
          <p:cNvSpPr txBox="1">
            <a:spLocks/>
          </p:cNvSpPr>
          <p:nvPr/>
        </p:nvSpPr>
        <p:spPr>
          <a:xfrm>
            <a:off x="4339940" y="4876995"/>
            <a:ext cx="166069" cy="2462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342900">
              <a:defRPr kumimoji="1" sz="1000">
                <a:solidFill>
                  <a:srgbClr val="FF26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F3E0CFBD-6BD7-AE4F-AEF2-06DBC011D97E}" type="slidenum">
              <a:rPr lang="zh-TW" altLang="en-US">
                <a:solidFill>
                  <a:srgbClr val="C00000"/>
                </a:solidFill>
              </a:rPr>
              <a:pPr/>
              <a:t>3</a:t>
            </a:fld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8665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4"/>
          <p:cNvSpPr>
            <a:spLocks noGrp="1"/>
          </p:cNvSpPr>
          <p:nvPr>
            <p:ph type="title"/>
          </p:nvPr>
        </p:nvSpPr>
        <p:spPr bwMode="auto">
          <a:xfrm>
            <a:off x="292473" y="450121"/>
            <a:ext cx="1475637" cy="32565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altLang="zh-TW" sz="2000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About</a:t>
            </a:r>
            <a:r>
              <a:rPr lang="zh-TW" altLang="en-US" sz="2000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lang="en-US" altLang="zh-TW" sz="2000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LOTES</a:t>
            </a:r>
            <a:endParaRPr lang="zh-TW" altLang="en-US" sz="2000" b="1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99222" y="983989"/>
            <a:ext cx="4315628" cy="3263504"/>
          </a:xfrm>
        </p:spPr>
        <p:txBody>
          <a:bodyPr>
            <a:noAutofit/>
          </a:bodyPr>
          <a:lstStyle/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  <a:defRPr/>
            </a:pP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LOTES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specializes in the design and manufacture of inter-connection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solutions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including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connectors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and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cables.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According to Bishop &amp; associate, LOTES rank no.6 in computer and peripheral</a:t>
            </a:r>
            <a:r>
              <a:rPr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s and no.30 worldwide.</a:t>
            </a:r>
          </a:p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  <a:defRPr/>
            </a:pP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Top </a:t>
            </a:r>
            <a:r>
              <a:rPr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3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officially qualified CPU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sockets supplier in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the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world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with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an aggregate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market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share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of over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25%.</a:t>
            </a:r>
          </a:p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  <a:defRPr/>
            </a:pP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Fully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integrated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processes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in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house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including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design,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tooling,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molding,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stamping,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electro-plating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and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automation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assembly.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endParaRPr kumimoji="0" lang="en-US" altLang="zh-TW" sz="1200" dirty="0">
              <a:solidFill>
                <a:srgbClr val="000000"/>
              </a:solidFill>
              <a:latin typeface="Frutiger 47LightCn" panose="02000406030000020004" pitchFamily="2" charset="0"/>
              <a:ea typeface="文鼎新細黑" panose="02010609010101010101" pitchFamily="49" charset="-120"/>
            </a:endParaRPr>
          </a:p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  <a:defRPr/>
            </a:pP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LOTES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owns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over </a:t>
            </a:r>
            <a:r>
              <a:rPr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32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00 patents applied worldwide, top 2 among Taiwan connector makers.</a:t>
            </a:r>
          </a:p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  <a:defRPr/>
            </a:pP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With ISO17025 certification, LOTES reliability test lab is capable of providing industry standard test reports and also meeting customers’ test requirements.</a:t>
            </a:r>
          </a:p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  <a:defRPr/>
            </a:pP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Certified with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ISO 9001,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IATF</a:t>
            </a:r>
            <a:r>
              <a:rPr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16949, ISO 13485, AS 9100,</a:t>
            </a:r>
            <a:r>
              <a:rPr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ISO 14001,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OHSAS 18001,</a:t>
            </a:r>
            <a:r>
              <a:rPr kumimoji="0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0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QC 080000, and ISO 14064.</a:t>
            </a:r>
            <a:endParaRPr lang="zh-TW" altLang="en-US" sz="1200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</p:txBody>
      </p:sp>
      <p:sp>
        <p:nvSpPr>
          <p:cNvPr id="34819" name="內容版面配置區 3"/>
          <p:cNvSpPr>
            <a:spLocks noGrp="1"/>
          </p:cNvSpPr>
          <p:nvPr>
            <p:ph sz="half" idx="2"/>
          </p:nvPr>
        </p:nvSpPr>
        <p:spPr bwMode="auto">
          <a:xfrm>
            <a:off x="4679254" y="983687"/>
            <a:ext cx="4236250" cy="326350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</a:pP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LOTES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為一專業連接器／連接線製造商。依</a:t>
            </a: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Bishop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統計在電腦暨週邊連接器廠商中全球排名第六，不分行業別排名全球排名第三十。</a:t>
            </a:r>
            <a:endParaRPr lang="en-US" altLang="zh-TW" sz="1400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</a:pP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全球前三大中央處理器插座供應商，市佔超過</a:t>
            </a: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25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％</a:t>
            </a:r>
            <a:endParaRPr lang="en-US" altLang="zh-TW" sz="1400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</a:pP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全製程整合，包括產品設計、模治具及自動化設備開發、射出成型、金屬沖壓、電鍍、組裝等</a:t>
            </a:r>
            <a:endParaRPr lang="en-US" altLang="zh-TW" sz="1400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</a:pP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LOTES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在全球擁有超過</a:t>
            </a: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3,200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件連接器／連接線專利</a:t>
            </a:r>
            <a:endParaRPr lang="en-US" altLang="zh-TW" sz="1400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</a:pP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LOTES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信賴性實驗室已取得</a:t>
            </a: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ISO 17025 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實驗室認證，可出具行業標準報告，亦可依客戶規範進行測試。</a:t>
            </a:r>
            <a:endParaRPr lang="en-US" altLang="zh-TW" sz="1400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  <a:p>
            <a:pPr marL="198000" indent="-198000" algn="just" defTabSz="1036638">
              <a:spcBef>
                <a:spcPts val="900"/>
              </a:spcBef>
              <a:buFont typeface="Wingdings" charset="2"/>
              <a:buChar char="ü"/>
            </a:pP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已取得 </a:t>
            </a: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ISO 9001,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IATF 16949, ISO 13485, AS 9100,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ISO 14001,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OHSAS 18001,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QC 080000 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及</a:t>
            </a:r>
            <a:r>
              <a:rPr lang="en-US" altLang="zh-TW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ISO 14064</a:t>
            </a:r>
            <a:r>
              <a:rPr lang="zh-TW" altLang="en-US" sz="14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等品質系統認證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292473" y="746606"/>
            <a:ext cx="1475637" cy="301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標題 4"/>
          <p:cNvSpPr txBox="1">
            <a:spLocks/>
          </p:cNvSpPr>
          <p:nvPr/>
        </p:nvSpPr>
        <p:spPr bwMode="auto">
          <a:xfrm>
            <a:off x="4622016" y="450120"/>
            <a:ext cx="1475637" cy="325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000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關於 </a:t>
            </a:r>
            <a:r>
              <a:rPr lang="en-US" altLang="zh-TW" sz="2000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LOTES</a:t>
            </a:r>
            <a:endParaRPr lang="zh-TW" altLang="en-US" sz="2000" b="1" dirty="0">
              <a:latin typeface="Frutiger 47LightCn" panose="02000406030000020004" pitchFamily="2" charset="0"/>
              <a:ea typeface="文鼎新細黑" panose="02010609010101010101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4731538" y="738427"/>
            <a:ext cx="1195335" cy="848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4339940" y="4876995"/>
            <a:ext cx="166069" cy="246221"/>
          </a:xfrm>
        </p:spPr>
        <p:txBody>
          <a:bodyPr/>
          <a:lstStyle/>
          <a:p>
            <a:pPr algn="ctr"/>
            <a:fld id="{F3E0CFBD-6BD7-AE4F-AEF2-06DBC011D97E}" type="slidenum">
              <a:rPr kumimoji="1" lang="zh-TW" altLang="en-US" smtClean="0">
                <a:solidFill>
                  <a:srgbClr val="C00000"/>
                </a:solidFill>
              </a:rPr>
              <a:pPr algn="ctr"/>
              <a:t>4</a:t>
            </a:fld>
            <a:endParaRPr kumimoji="1"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0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0" y="224104"/>
            <a:ext cx="9144000" cy="4482081"/>
            <a:chOff x="303152" y="776726"/>
            <a:chExt cx="8623534" cy="5432161"/>
          </a:xfrm>
        </p:grpSpPr>
        <p:grpSp>
          <p:nvGrpSpPr>
            <p:cNvPr id="30" name="Group 29"/>
            <p:cNvGrpSpPr/>
            <p:nvPr/>
          </p:nvGrpSpPr>
          <p:grpSpPr>
            <a:xfrm>
              <a:off x="303152" y="776726"/>
              <a:ext cx="8560900" cy="5432161"/>
              <a:chOff x="389462" y="903109"/>
              <a:chExt cx="8295922" cy="53057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9462" y="903109"/>
                <a:ext cx="8295922" cy="5305778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570096" y="5122331"/>
                <a:ext cx="64909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0090" y="5393266"/>
                <a:ext cx="64909" cy="7620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708665" y="3750671"/>
                <a:ext cx="64909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861065" y="3496655"/>
                <a:ext cx="64909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556253" y="4317954"/>
                <a:ext cx="64909" cy="7620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4-Point Star 22"/>
              <p:cNvSpPr/>
              <p:nvPr/>
            </p:nvSpPr>
            <p:spPr>
              <a:xfrm>
                <a:off x="6925972" y="3733737"/>
                <a:ext cx="109826" cy="76200"/>
              </a:xfrm>
              <a:prstGeom prst="star4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552256" y="3437386"/>
                <a:ext cx="64909" cy="7620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535316" y="3132568"/>
                <a:ext cx="64909" cy="7620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128000" y="3538978"/>
                <a:ext cx="64909" cy="7620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05629" y="2980162"/>
                <a:ext cx="64909" cy="7620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9600" y="4991100"/>
                <a:ext cx="1841500" cy="34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Frutiger 47LightCn" panose="02000406030000020004" pitchFamily="2" charset="0"/>
                    <a:ea typeface="文鼎新細黑" panose="02010609010101010101" pitchFamily="49" charset="-120"/>
                  </a:rPr>
                  <a:t>Manufacturing Sites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1710" y="5279119"/>
                <a:ext cx="1841500" cy="34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Frutiger 47LightCn" panose="02000406030000020004" pitchFamily="2" charset="0"/>
                    <a:ea typeface="文鼎新細黑" panose="02010609010101010101" pitchFamily="49" charset="-120"/>
                  </a:rPr>
                  <a:t>Sales / </a:t>
                </a:r>
                <a:r>
                  <a:rPr lang="en-US" sz="1300" dirty="0" err="1">
                    <a:latin typeface="Frutiger 47LightCn" panose="02000406030000020004" pitchFamily="2" charset="0"/>
                    <a:ea typeface="文鼎新細黑" panose="02010609010101010101" pitchFamily="49" charset="-120"/>
                  </a:rPr>
                  <a:t>Eng</a:t>
                </a:r>
                <a:r>
                  <a:rPr lang="en-US" sz="1300" dirty="0">
                    <a:latin typeface="Frutiger 47LightCn" panose="02000406030000020004" pitchFamily="2" charset="0"/>
                    <a:ea typeface="文鼎新細黑" panose="02010609010101010101" pitchFamily="49" charset="-120"/>
                  </a:rPr>
                  <a:t> support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014328" y="3207635"/>
              <a:ext cx="1314688" cy="35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Frutiger 47LightCn" panose="02000406030000020004" pitchFamily="2" charset="0"/>
                </a:rPr>
                <a:t>Houston, TX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1454" y="2791173"/>
              <a:ext cx="1314688" cy="35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Frutiger 47LightCn" panose="02000406030000020004" pitchFamily="2" charset="0"/>
                </a:rPr>
                <a:t>Beaverton, OR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9556" y="3307366"/>
              <a:ext cx="1314688" cy="35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Frutiger 47LightCn" panose="02000406030000020004" pitchFamily="2" charset="0"/>
                </a:rPr>
                <a:t>San Jose, CA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90253" y="2590451"/>
              <a:ext cx="1437531" cy="35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Frutiger 47LightCn" panose="02000406030000020004" pitchFamily="2" charset="0"/>
                </a:rPr>
                <a:t>Stuttgart, Germany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34219" y="2787513"/>
              <a:ext cx="1437531" cy="35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Frutiger 47LightCn" panose="02000406030000020004" pitchFamily="2" charset="0"/>
                </a:rPr>
                <a:t>Suzhou, China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 flipV="1">
              <a:off x="6666915" y="3090525"/>
              <a:ext cx="332211" cy="3435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203631" y="4274560"/>
              <a:ext cx="1437531" cy="35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Frutiger 47LightCn" panose="02000406030000020004" pitchFamily="2" charset="0"/>
                </a:rPr>
                <a:t>Singapore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99044" y="3451333"/>
              <a:ext cx="1437531" cy="35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Frutiger 47LightCn" panose="02000406030000020004" pitchFamily="2" charset="0"/>
                </a:rPr>
                <a:t>Guangzhou, China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33073" y="3576376"/>
              <a:ext cx="1793613" cy="35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Frutiger 47LightCn" panose="02000406030000020004" pitchFamily="2" charset="0"/>
                </a:rPr>
                <a:t>Keelung, Taiwan (HQ)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22463" y="3271034"/>
              <a:ext cx="1578579" cy="35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Frutiger 47LightCn" panose="02000406030000020004" pitchFamily="2" charset="0"/>
                </a:rPr>
                <a:t>LINTES Taipei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7133073" y="3475381"/>
              <a:ext cx="252406" cy="2348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標題 4"/>
          <p:cNvSpPr txBox="1">
            <a:spLocks/>
          </p:cNvSpPr>
          <p:nvPr/>
        </p:nvSpPr>
        <p:spPr bwMode="auto">
          <a:xfrm>
            <a:off x="292473" y="124445"/>
            <a:ext cx="3193920" cy="325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>
              <a:spcBef>
                <a:spcPct val="0"/>
              </a:spcBef>
              <a:buNone/>
              <a:defRPr sz="2000">
                <a:latin typeface="+mj-lt"/>
                <a:ea typeface="新細明體" charset="0"/>
                <a:cs typeface="+mj-cs"/>
              </a:defRPr>
            </a:lvl1pPr>
          </a:lstStyle>
          <a:p>
            <a:pPr algn="l"/>
            <a:r>
              <a:rPr lang="en-US" altLang="zh-TW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Geographic profile of LOTES </a:t>
            </a:r>
            <a:r>
              <a:rPr lang="zh-TW" altLang="en-US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全球佈局</a:t>
            </a:r>
          </a:p>
        </p:txBody>
      </p:sp>
      <p:cxnSp>
        <p:nvCxnSpPr>
          <p:cNvPr id="33" name="直線接點 32"/>
          <p:cNvCxnSpPr/>
          <p:nvPr/>
        </p:nvCxnSpPr>
        <p:spPr>
          <a:xfrm>
            <a:off x="292473" y="383580"/>
            <a:ext cx="3193920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071616" y="158440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斯圖加特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6313181" y="171547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蘇州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6020729" y="227603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廣州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6359917" y="329333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新加坡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868398" y="174772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奧瑞岡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374467" y="217054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聖荷西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1960706" y="210384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休士頓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7509775" y="2717264"/>
            <a:ext cx="1034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嘉澤</a:t>
            </a:r>
            <a:r>
              <a:rPr kumimoji="1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＆</a:t>
            </a:r>
            <a:r>
              <a:rPr kumimoji="1" lang="en-US" altLang="zh-TW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 </a:t>
            </a:r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嘉基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1638874" y="36892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工廠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1641862" y="392883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1200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服務據點</a:t>
            </a:r>
          </a:p>
        </p:txBody>
      </p:sp>
      <p:sp>
        <p:nvSpPr>
          <p:cNvPr id="57" name="投影片編號版面配置區 13">
            <a:extLst>
              <a:ext uri="{FF2B5EF4-FFF2-40B4-BE49-F238E27FC236}">
                <a16:creationId xmlns="" xmlns:a16="http://schemas.microsoft.com/office/drawing/2014/main" id="{02658561-7654-3E4D-A170-1D73CE447D4A}"/>
              </a:ext>
            </a:extLst>
          </p:cNvPr>
          <p:cNvSpPr txBox="1">
            <a:spLocks/>
          </p:cNvSpPr>
          <p:nvPr/>
        </p:nvSpPr>
        <p:spPr>
          <a:xfrm>
            <a:off x="4339940" y="4876995"/>
            <a:ext cx="166069" cy="2462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342900">
              <a:defRPr kumimoji="1" sz="10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F3E0CFBD-6BD7-AE4F-AEF2-06DBC011D97E}" type="slidenum">
              <a:rPr lang="zh-TW" altLang="en-US"/>
              <a:pPr/>
              <a:t>5</a:t>
            </a:fld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A3C87F43-6CCC-D245-AF46-1810B4BA320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9858337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6.png" descr="image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" y="798814"/>
            <a:ext cx="6440022" cy="387594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Geographic profile (2/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b="1" dirty="0">
                <a:latin typeface="Frutiger 47LightCn" panose="02000406030000020004" pitchFamily="2" charset="0"/>
              </a:rPr>
              <a:t>Geographic profile </a:t>
            </a:r>
            <a:r>
              <a:rPr lang="en-US" b="1" dirty="0">
                <a:latin typeface="Frutiger 47LightCn" panose="02000406030000020004" pitchFamily="2" charset="0"/>
              </a:rPr>
              <a:t>in China</a:t>
            </a:r>
            <a:endParaRPr b="1" dirty="0">
              <a:latin typeface="Frutiger 47LightCn" panose="02000406030000020004" pitchFamily="2" charset="0"/>
            </a:endParaRPr>
          </a:p>
        </p:txBody>
      </p:sp>
      <p:sp>
        <p:nvSpPr>
          <p:cNvPr id="16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22974" y="4876994"/>
            <a:ext cx="166069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Frutiger 47LightCn" panose="02000406030000020004" pitchFamily="2" charset="0"/>
              </a:rPr>
              <a:pPr/>
              <a:t>6</a:t>
            </a:fld>
            <a:endParaRPr>
              <a:latin typeface="Frutiger 47LightCn" panose="02000406030000020004" pitchFamily="2" charset="0"/>
            </a:endParaRPr>
          </a:p>
        </p:txBody>
      </p:sp>
      <p:grpSp>
        <p:nvGrpSpPr>
          <p:cNvPr id="167" name="群組"/>
          <p:cNvGrpSpPr/>
          <p:nvPr/>
        </p:nvGrpSpPr>
        <p:grpSpPr>
          <a:xfrm>
            <a:off x="6494682" y="46509"/>
            <a:ext cx="2598741" cy="1925332"/>
            <a:chOff x="0" y="0"/>
            <a:chExt cx="2598739" cy="1925331"/>
          </a:xfrm>
        </p:grpSpPr>
        <p:pic>
          <p:nvPicPr>
            <p:cNvPr id="164" name="image9.jpg" descr="image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98738" cy="12569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" name="Established in 2004…"/>
            <p:cNvSpPr/>
            <p:nvPr/>
          </p:nvSpPr>
          <p:spPr>
            <a:xfrm>
              <a:off x="0" y="1279002"/>
              <a:ext cx="2598739" cy="646329"/>
            </a:xfrm>
            <a:prstGeom prst="rect">
              <a:avLst/>
            </a:prstGeom>
            <a:solidFill>
              <a:srgbClr val="FBCBA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120315" indent="-120315" defTabSz="342900">
                <a:buSzPct val="100000"/>
                <a:buChar char="•"/>
                <a:defRPr sz="9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dirty="0"/>
                <a:t>Established</a:t>
              </a:r>
              <a:r>
                <a:rPr lang="en-US" dirty="0"/>
                <a:t>:</a:t>
              </a:r>
              <a:r>
                <a:rPr dirty="0"/>
                <a:t> 2004</a:t>
              </a:r>
            </a:p>
            <a:p>
              <a:pPr marL="120315" indent="-120315" defTabSz="342900">
                <a:buSzPct val="100000"/>
                <a:buChar char="•"/>
                <a:defRPr sz="9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dirty="0"/>
                <a:t>Employees: 1200</a:t>
              </a:r>
            </a:p>
            <a:p>
              <a:pPr marL="120315" indent="-120315" defTabSz="342900">
                <a:buSzPct val="100000"/>
                <a:buChar char="•"/>
                <a:defRPr sz="9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dirty="0"/>
                <a:t>Function: Product Design, Tooling, Molding, Stamping, </a:t>
              </a:r>
              <a:r>
                <a:rPr lang="en-US" dirty="0" err="1"/>
                <a:t>Eletro</a:t>
              </a:r>
              <a:r>
                <a:rPr dirty="0"/>
                <a:t>-</a:t>
              </a:r>
              <a:r>
                <a:rPr lang="en-US" dirty="0"/>
                <a:t>P</a:t>
              </a:r>
              <a:r>
                <a:rPr dirty="0"/>
                <a:t>lating and Assembly</a:t>
              </a:r>
            </a:p>
          </p:txBody>
        </p:sp>
        <p:sp>
          <p:nvSpPr>
            <p:cNvPr id="166" name="Suzhou"/>
            <p:cNvSpPr/>
            <p:nvPr/>
          </p:nvSpPr>
          <p:spPr>
            <a:xfrm>
              <a:off x="1835667" y="1257534"/>
              <a:ext cx="719105" cy="253914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342900">
                <a:defRPr sz="1500">
                  <a:solidFill>
                    <a:srgbClr val="FF2600"/>
                  </a:solidFill>
                </a:defRPr>
              </a:lvl1pPr>
            </a:lstStyle>
            <a:p>
              <a:r>
                <a:rPr sz="105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Suzhou</a:t>
              </a:r>
              <a:r>
                <a:rPr lang="zh-TW" altLang="en-US" sz="105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蘇州</a:t>
              </a:r>
              <a:endParaRPr sz="1050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</p:txBody>
        </p:sp>
      </p:grpSp>
      <p:grpSp>
        <p:nvGrpSpPr>
          <p:cNvPr id="170" name="群組"/>
          <p:cNvGrpSpPr/>
          <p:nvPr/>
        </p:nvGrpSpPr>
        <p:grpSpPr>
          <a:xfrm>
            <a:off x="6491565" y="2054143"/>
            <a:ext cx="2626539" cy="714102"/>
            <a:chOff x="0" y="0"/>
            <a:chExt cx="2626538" cy="714101"/>
          </a:xfrm>
        </p:grpSpPr>
        <p:sp>
          <p:nvSpPr>
            <p:cNvPr id="168" name="Established in 2011…"/>
            <p:cNvSpPr/>
            <p:nvPr/>
          </p:nvSpPr>
          <p:spPr>
            <a:xfrm>
              <a:off x="0" y="6218"/>
              <a:ext cx="2610023" cy="707883"/>
            </a:xfrm>
            <a:prstGeom prst="rect">
              <a:avLst/>
            </a:prstGeom>
            <a:solidFill>
              <a:srgbClr val="FBCBA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00263" indent="-100263">
                <a:buSzPct val="100000"/>
                <a:buChar char="•"/>
                <a:defRPr sz="1000"/>
              </a:pPr>
              <a:r>
                <a:rPr dirty="0">
                  <a:latin typeface="Frutiger 47LightCn" panose="02000406030000020004" pitchFamily="2" charset="0"/>
                </a:rPr>
                <a:t>Established in 2011</a:t>
              </a:r>
            </a:p>
            <a:p>
              <a:pPr marL="100263" indent="-100263">
                <a:buSzPct val="100000"/>
                <a:buChar char="•"/>
                <a:defRPr sz="1000"/>
              </a:pPr>
              <a:r>
                <a:rPr dirty="0">
                  <a:latin typeface="Frutiger 47LightCn" panose="02000406030000020004" pitchFamily="2" charset="0"/>
                </a:rPr>
                <a:t>Employees : 400</a:t>
              </a:r>
            </a:p>
            <a:p>
              <a:pPr marL="100263" indent="-100263">
                <a:buSzPct val="100000"/>
                <a:buChar char="•"/>
                <a:defRPr sz="1000"/>
              </a:pPr>
              <a:r>
                <a:rPr dirty="0">
                  <a:latin typeface="Frutiger 47LightCn" panose="02000406030000020004" pitchFamily="2" charset="0"/>
                </a:rPr>
                <a:t>Product</a:t>
              </a:r>
              <a:r>
                <a:rPr lang="en-US" dirty="0">
                  <a:latin typeface="Frutiger 47LightCn" panose="02000406030000020004" pitchFamily="2" charset="0"/>
                </a:rPr>
                <a:t>s</a:t>
              </a:r>
              <a:r>
                <a:rPr dirty="0">
                  <a:latin typeface="Frutiger 47LightCn" panose="02000406030000020004" pitchFamily="2" charset="0"/>
                </a:rPr>
                <a:t>: Thunderbolt, Type C, High</a:t>
              </a:r>
              <a:r>
                <a:rPr lang="en-US" dirty="0">
                  <a:latin typeface="Frutiger 47LightCn" panose="02000406030000020004" pitchFamily="2" charset="0"/>
                </a:rPr>
                <a:t> S</a:t>
              </a:r>
              <a:r>
                <a:rPr dirty="0">
                  <a:latin typeface="Frutiger 47LightCn" panose="02000406030000020004" pitchFamily="2" charset="0"/>
                </a:rPr>
                <a:t>peed </a:t>
              </a:r>
              <a:r>
                <a:rPr lang="en-US" dirty="0">
                  <a:latin typeface="Frutiger 47LightCn" panose="02000406030000020004" pitchFamily="2" charset="0"/>
                </a:rPr>
                <a:t>C</a:t>
              </a:r>
              <a:r>
                <a:rPr dirty="0">
                  <a:latin typeface="Frutiger 47LightCn" panose="02000406030000020004" pitchFamily="2" charset="0"/>
                </a:rPr>
                <a:t>able, Active Optical Cable</a:t>
              </a:r>
            </a:p>
          </p:txBody>
        </p:sp>
        <p:sp>
          <p:nvSpPr>
            <p:cNvPr id="169" name="LINTES"/>
            <p:cNvSpPr/>
            <p:nvPr/>
          </p:nvSpPr>
          <p:spPr>
            <a:xfrm>
              <a:off x="1833694" y="0"/>
              <a:ext cx="792844" cy="253914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342900">
                <a:defRPr sz="1400">
                  <a:solidFill>
                    <a:srgbClr val="FF2600"/>
                  </a:solidFill>
                </a:defRPr>
              </a:lvl1pPr>
            </a:lstStyle>
            <a:p>
              <a:r>
                <a:rPr sz="105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 LINTES</a:t>
              </a:r>
              <a:r>
                <a:rPr lang="zh-TW" altLang="en-US" sz="105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中和</a:t>
              </a:r>
              <a:r>
                <a:rPr sz="105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 </a:t>
              </a:r>
            </a:p>
          </p:txBody>
        </p:sp>
      </p:grpSp>
      <p:grpSp>
        <p:nvGrpSpPr>
          <p:cNvPr id="174" name="群組"/>
          <p:cNvGrpSpPr/>
          <p:nvPr/>
        </p:nvGrpSpPr>
        <p:grpSpPr>
          <a:xfrm>
            <a:off x="6485301" y="2874948"/>
            <a:ext cx="2599139" cy="1735102"/>
            <a:chOff x="0" y="0"/>
            <a:chExt cx="2599137" cy="1735101"/>
          </a:xfrm>
        </p:grpSpPr>
        <p:pic>
          <p:nvPicPr>
            <p:cNvPr id="171" name="image7.jpg" descr="image7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97150" cy="1180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Established: 1986…"/>
            <p:cNvSpPr/>
            <p:nvPr/>
          </p:nvSpPr>
          <p:spPr>
            <a:xfrm>
              <a:off x="0" y="1168734"/>
              <a:ext cx="2597150" cy="566367"/>
            </a:xfrm>
            <a:prstGeom prst="rect">
              <a:avLst/>
            </a:prstGeom>
            <a:solidFill>
              <a:srgbClr val="FBCBA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1845" tIns="51845" rIns="51845" bIns="51845" numCol="1" anchor="t">
              <a:spAutoFit/>
            </a:bodyPr>
            <a:lstStyle/>
            <a:p>
              <a:pPr marL="100263" indent="-100263" defTabSz="342900">
                <a:buSzPct val="100000"/>
                <a:buChar char="•"/>
                <a:defRPr sz="10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>
                  <a:latin typeface="Frutiger 47LightCn" panose="02000406030000020004" pitchFamily="2" charset="0"/>
                </a:rPr>
                <a:t>Established: 1986</a:t>
              </a:r>
            </a:p>
            <a:p>
              <a:pPr marL="100263" indent="-100263" defTabSz="342900">
                <a:buSzPct val="100000"/>
                <a:buChar char="•"/>
                <a:defRPr sz="10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>
                  <a:latin typeface="Frutiger 47LightCn" panose="02000406030000020004" pitchFamily="2" charset="0"/>
                </a:rPr>
                <a:t>Employees : 100</a:t>
              </a:r>
            </a:p>
            <a:p>
              <a:pPr marL="100263" indent="-100263" defTabSz="342900">
                <a:buSzPct val="100000"/>
                <a:buChar char="•"/>
                <a:defRPr sz="10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>
                  <a:latin typeface="Frutiger 47LightCn" panose="02000406030000020004" pitchFamily="2" charset="0"/>
                </a:rPr>
                <a:t>Function: R&amp;D, Sales, Finance</a:t>
              </a:r>
            </a:p>
          </p:txBody>
        </p:sp>
        <p:sp>
          <p:nvSpPr>
            <p:cNvPr id="173" name="LOTES"/>
            <p:cNvSpPr/>
            <p:nvPr/>
          </p:nvSpPr>
          <p:spPr>
            <a:xfrm>
              <a:off x="1839958" y="1168734"/>
              <a:ext cx="759179" cy="246219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342900">
                <a:defRPr sz="1400">
                  <a:solidFill>
                    <a:srgbClr val="FF2600"/>
                  </a:solidFill>
                </a:defRPr>
              </a:lvl1pPr>
            </a:lstStyle>
            <a:p>
              <a:r>
                <a:rPr sz="10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  LOTES</a:t>
              </a:r>
              <a:r>
                <a:rPr lang="zh-TW" altLang="en-US" sz="10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基隆</a:t>
              </a:r>
              <a:r>
                <a:rPr sz="10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 </a:t>
              </a:r>
            </a:p>
          </p:txBody>
        </p:sp>
      </p:grpSp>
      <p:grpSp>
        <p:nvGrpSpPr>
          <p:cNvPr id="177" name="群組"/>
          <p:cNvGrpSpPr/>
          <p:nvPr/>
        </p:nvGrpSpPr>
        <p:grpSpPr>
          <a:xfrm>
            <a:off x="209741" y="2114483"/>
            <a:ext cx="2603789" cy="514097"/>
            <a:chOff x="0" y="0"/>
            <a:chExt cx="2603788" cy="514095"/>
          </a:xfrm>
        </p:grpSpPr>
        <p:sp>
          <p:nvSpPr>
            <p:cNvPr id="175" name="Established: 2010…"/>
            <p:cNvSpPr/>
            <p:nvPr/>
          </p:nvSpPr>
          <p:spPr>
            <a:xfrm>
              <a:off x="0" y="6268"/>
              <a:ext cx="2603788" cy="507827"/>
            </a:xfrm>
            <a:prstGeom prst="rect">
              <a:avLst/>
            </a:prstGeom>
            <a:solidFill>
              <a:srgbClr val="FBCBA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20315" indent="-120315" defTabSz="342900">
                <a:buSzPct val="100000"/>
                <a:buChar char="•"/>
                <a:defRPr sz="9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>
                  <a:latin typeface="Frutiger 47LightCn" panose="02000406030000020004" pitchFamily="2" charset="0"/>
                </a:rPr>
                <a:t>Established: 2010</a:t>
              </a:r>
            </a:p>
            <a:p>
              <a:pPr marL="120315" indent="-120315" defTabSz="342900">
                <a:buSzPct val="100000"/>
                <a:buChar char="•"/>
                <a:defRPr sz="9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>
                  <a:latin typeface="Frutiger 47LightCn" panose="02000406030000020004" pitchFamily="2" charset="0"/>
                </a:rPr>
                <a:t>Employees :  1000</a:t>
              </a:r>
            </a:p>
            <a:p>
              <a:pPr marL="120315" indent="-120315" defTabSz="342900">
                <a:buSzPct val="100000"/>
                <a:buChar char="•"/>
                <a:defRPr sz="9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>
                  <a:latin typeface="Frutiger 47LightCn" panose="02000406030000020004" pitchFamily="2" charset="0"/>
                </a:rPr>
                <a:t>Function: Tooling Center, Cable  Assembly</a:t>
              </a:r>
            </a:p>
          </p:txBody>
        </p:sp>
        <p:sp>
          <p:nvSpPr>
            <p:cNvPr id="176" name="Hangnan"/>
            <p:cNvSpPr/>
            <p:nvPr/>
          </p:nvSpPr>
          <p:spPr>
            <a:xfrm>
              <a:off x="1704486" y="0"/>
              <a:ext cx="863376" cy="246218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342900">
                <a:defRPr sz="1400">
                  <a:solidFill>
                    <a:srgbClr val="FF2600"/>
                  </a:solidFill>
                </a:defRPr>
              </a:lvl1pPr>
            </a:lstStyle>
            <a:p>
              <a:r>
                <a:rPr sz="10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  </a:t>
              </a:r>
              <a:r>
                <a:rPr sz="1000" dirty="0" err="1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Hangnan</a:t>
              </a:r>
              <a:r>
                <a:rPr lang="zh-TW" altLang="en-US" sz="10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湖南</a:t>
              </a:r>
              <a:r>
                <a:rPr sz="10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 </a:t>
              </a:r>
            </a:p>
          </p:txBody>
        </p:sp>
      </p:grpSp>
      <p:grpSp>
        <p:nvGrpSpPr>
          <p:cNvPr id="181" name="群組"/>
          <p:cNvGrpSpPr/>
          <p:nvPr/>
        </p:nvGrpSpPr>
        <p:grpSpPr>
          <a:xfrm>
            <a:off x="204790" y="2764688"/>
            <a:ext cx="2598740" cy="1630686"/>
            <a:chOff x="0" y="0"/>
            <a:chExt cx="2598738" cy="1630685"/>
          </a:xfrm>
        </p:grpSpPr>
        <p:sp>
          <p:nvSpPr>
            <p:cNvPr id="178" name="Established: 1993…"/>
            <p:cNvSpPr/>
            <p:nvPr/>
          </p:nvSpPr>
          <p:spPr>
            <a:xfrm>
              <a:off x="0" y="1033540"/>
              <a:ext cx="2598738" cy="597145"/>
            </a:xfrm>
            <a:prstGeom prst="rect">
              <a:avLst/>
            </a:prstGeom>
            <a:solidFill>
              <a:srgbClr val="FBCBA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1845" tIns="51845" rIns="51845" bIns="51845" numCol="1" anchor="t">
              <a:spAutoFit/>
            </a:bodyPr>
            <a:lstStyle/>
            <a:p>
              <a:pPr marL="120315" indent="-120315" defTabSz="342900">
                <a:buSzPct val="100000"/>
                <a:buChar char="•"/>
                <a:defRPr sz="8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dirty="0">
                  <a:latin typeface="Frutiger 47LightCn" panose="02000406030000020004" pitchFamily="2" charset="0"/>
                </a:rPr>
                <a:t>Established: 1993</a:t>
              </a:r>
              <a:endParaRPr dirty="0">
                <a:solidFill>
                  <a:srgbClr val="2F5597"/>
                </a:solidFill>
                <a:latin typeface="Frutiger 47LightCn" panose="02000406030000020004" pitchFamily="2" charset="0"/>
              </a:endParaRPr>
            </a:p>
            <a:p>
              <a:pPr marL="120315" indent="-120315" defTabSz="342900">
                <a:buSzPct val="100000"/>
                <a:buChar char="•"/>
                <a:defRPr sz="8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dirty="0">
                  <a:latin typeface="Frutiger 47LightCn" panose="02000406030000020004" pitchFamily="2" charset="0"/>
                </a:rPr>
                <a:t>Employees :  6000</a:t>
              </a:r>
              <a:endParaRPr dirty="0">
                <a:solidFill>
                  <a:srgbClr val="2F5597"/>
                </a:solidFill>
                <a:latin typeface="Frutiger 47LightCn" panose="02000406030000020004" pitchFamily="2" charset="0"/>
              </a:endParaRPr>
            </a:p>
            <a:p>
              <a:pPr marL="120315" indent="-120315" defTabSz="342900">
                <a:buSzPct val="100000"/>
                <a:buChar char="•"/>
                <a:defRPr sz="8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dirty="0">
                  <a:latin typeface="Frutiger 47LightCn" panose="02000406030000020004" pitchFamily="2" charset="0"/>
                </a:rPr>
                <a:t>Function: R&amp;D, Tooling, Molding, Stamping, </a:t>
              </a:r>
              <a:r>
                <a:rPr lang="en-US" dirty="0">
                  <a:latin typeface="Frutiger 47LightCn" panose="02000406030000020004" pitchFamily="2" charset="0"/>
                </a:rPr>
                <a:t>E</a:t>
              </a:r>
              <a:r>
                <a:rPr dirty="0">
                  <a:latin typeface="Frutiger 47LightCn" panose="02000406030000020004" pitchFamily="2" charset="0"/>
                </a:rPr>
                <a:t>lectro-</a:t>
              </a:r>
              <a:r>
                <a:rPr lang="en-US" dirty="0">
                  <a:latin typeface="Frutiger 47LightCn" panose="02000406030000020004" pitchFamily="2" charset="0"/>
                </a:rPr>
                <a:t>P</a:t>
              </a:r>
              <a:r>
                <a:rPr dirty="0">
                  <a:latin typeface="Frutiger 47LightCn" panose="02000406030000020004" pitchFamily="2" charset="0"/>
                </a:rPr>
                <a:t>lating and Assembly</a:t>
              </a:r>
            </a:p>
          </p:txBody>
        </p:sp>
        <p:pic>
          <p:nvPicPr>
            <p:cNvPr id="179" name="image8.jpg" descr="image8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98737" cy="1034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Guangzhou"/>
            <p:cNvSpPr/>
            <p:nvPr/>
          </p:nvSpPr>
          <p:spPr>
            <a:xfrm>
              <a:off x="1531636" y="1044044"/>
              <a:ext cx="1022072" cy="253914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342900">
                <a:defRPr sz="1400">
                  <a:solidFill>
                    <a:srgbClr val="FF2600"/>
                  </a:solidFill>
                </a:defRPr>
              </a:lvl1pPr>
            </a:lstStyle>
            <a:p>
              <a:r>
                <a:rPr sz="105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  Guangzhou</a:t>
              </a:r>
              <a:r>
                <a:rPr lang="zh-TW" altLang="en-US" sz="105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廣州</a:t>
              </a:r>
              <a:r>
                <a:rPr sz="105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 </a:t>
              </a:r>
            </a:p>
          </p:txBody>
        </p:sp>
      </p:grpSp>
      <p:sp>
        <p:nvSpPr>
          <p:cNvPr id="182" name="線條"/>
          <p:cNvSpPr/>
          <p:nvPr/>
        </p:nvSpPr>
        <p:spPr>
          <a:xfrm flipH="1">
            <a:off x="5746390" y="3561904"/>
            <a:ext cx="725729" cy="238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9050">
            <a:solidFill>
              <a:srgbClr val="FF2600"/>
            </a:solidFill>
            <a:tailEnd type="oval"/>
          </a:ln>
        </p:spPr>
        <p:txBody>
          <a:bodyPr lIns="45719" rIns="45719" anchor="ctr"/>
          <a:lstStyle/>
          <a:p>
            <a:endParaRPr>
              <a:latin typeface="Frutiger 47LightCn" panose="02000406030000020004" pitchFamily="2" charset="0"/>
            </a:endParaRPr>
          </a:p>
        </p:txBody>
      </p:sp>
      <p:sp>
        <p:nvSpPr>
          <p:cNvPr id="183" name="線條"/>
          <p:cNvSpPr/>
          <p:nvPr/>
        </p:nvSpPr>
        <p:spPr>
          <a:xfrm flipH="1">
            <a:off x="5520100" y="1254171"/>
            <a:ext cx="977419" cy="194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9050">
            <a:solidFill>
              <a:srgbClr val="FF2600"/>
            </a:solidFill>
            <a:tailEnd type="oval"/>
          </a:ln>
        </p:spPr>
        <p:txBody>
          <a:bodyPr lIns="45719" rIns="45719" anchor="ctr"/>
          <a:lstStyle/>
          <a:p>
            <a:endParaRPr>
              <a:latin typeface="Frutiger 47LightCn" panose="02000406030000020004" pitchFamily="2" charset="0"/>
            </a:endParaRPr>
          </a:p>
        </p:txBody>
      </p:sp>
      <p:sp>
        <p:nvSpPr>
          <p:cNvPr id="184" name="線條"/>
          <p:cNvSpPr/>
          <p:nvPr/>
        </p:nvSpPr>
        <p:spPr>
          <a:xfrm flipH="1">
            <a:off x="2796120" y="3688904"/>
            <a:ext cx="1939913" cy="454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9050">
            <a:solidFill>
              <a:srgbClr val="FF2600"/>
            </a:solidFill>
            <a:tailEnd type="oval"/>
          </a:ln>
        </p:spPr>
        <p:txBody>
          <a:bodyPr lIns="45719" rIns="45719" anchor="ctr"/>
          <a:lstStyle/>
          <a:p>
            <a:endParaRPr>
              <a:latin typeface="Frutiger 47LightCn" panose="02000406030000020004" pitchFamily="2" charset="0"/>
            </a:endParaRPr>
          </a:p>
        </p:txBody>
      </p:sp>
      <p:sp>
        <p:nvSpPr>
          <p:cNvPr id="185" name="線條"/>
          <p:cNvSpPr/>
          <p:nvPr/>
        </p:nvSpPr>
        <p:spPr>
          <a:xfrm flipH="1">
            <a:off x="2811759" y="2418831"/>
            <a:ext cx="1690720" cy="1098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9050">
            <a:solidFill>
              <a:srgbClr val="FF2600"/>
            </a:solidFill>
            <a:tailEnd type="oval"/>
          </a:ln>
        </p:spPr>
        <p:txBody>
          <a:bodyPr lIns="45719" rIns="45719" anchor="ctr"/>
          <a:lstStyle/>
          <a:p>
            <a:endParaRPr>
              <a:latin typeface="Frutiger 47LightCn" panose="02000406030000020004" pitchFamily="2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7F99C72-4EF9-9445-A610-260E65613CF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l"/>
            <a:r>
              <a:rPr lang="en-US" altLang="zh-TW" b="1" dirty="0" err="1">
                <a:latin typeface="Frutiger 47LightCn" panose="02000406030000020004" pitchFamily="2" charset="0"/>
                <a:ea typeface="文鼎新中黑" panose="020B0609010101010101" pitchFamily="49" charset="-120"/>
                <a:cs typeface="文鼎新中黑" panose="020B0609010101010101" pitchFamily="49" charset="-120"/>
              </a:rPr>
              <a:t>Zhongshan</a:t>
            </a:r>
            <a:r>
              <a:rPr lang="zh-TW" altLang="en-US" b="1" dirty="0">
                <a:latin typeface="Frutiger 47LightCn" panose="02000406030000020004" pitchFamily="2" charset="0"/>
                <a:ea typeface="文鼎新中黑" panose="020B0609010101010101" pitchFamily="49" charset="-120"/>
                <a:cs typeface="文鼎新中黑" panose="020B0609010101010101" pitchFamily="49" charset="-120"/>
              </a:rPr>
              <a:t> 中山廠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03A8BA2-289C-704D-990E-8F3B164C889D}"/>
              </a:ext>
            </a:extLst>
          </p:cNvPr>
          <p:cNvSpPr/>
          <p:nvPr/>
        </p:nvSpPr>
        <p:spPr>
          <a:xfrm>
            <a:off x="746476" y="2156507"/>
            <a:ext cx="4345803" cy="32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5000"/>
              <a:defRPr/>
            </a:pPr>
            <a:r>
              <a:rPr lang="en-US" altLang="zh-TW" sz="1650" b="1" dirty="0">
                <a:latin typeface="Frutiger 47LightCn" panose="02000406030000020004" pitchFamily="2" charset="0"/>
              </a:rPr>
              <a:t>New plant in </a:t>
            </a:r>
            <a:r>
              <a:rPr lang="en-US" altLang="zh-TW" sz="1650" b="1" dirty="0" err="1">
                <a:latin typeface="Frutiger 47LightCn" panose="02000406030000020004" pitchFamily="2" charset="0"/>
              </a:rPr>
              <a:t>Zhongshan</a:t>
            </a:r>
            <a:r>
              <a:rPr lang="en-US" altLang="zh-TW" sz="1650" b="1" dirty="0">
                <a:latin typeface="Frutiger 47LightCn" panose="02000406030000020004" pitchFamily="2" charset="0"/>
              </a:rPr>
              <a:t>: 140,000 sqm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="" xmlns:a16="http://schemas.microsoft.com/office/drawing/2014/main" id="{9D15A1C7-CBAA-BA43-8793-7559C2EAEA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58" y="748046"/>
            <a:ext cx="3729542" cy="139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9E6B0689-F6E1-0440-988F-C0BBBCF7BF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279" y="462346"/>
            <a:ext cx="3052261" cy="4196254"/>
          </a:xfrm>
          <a:prstGeom prst="rect">
            <a:avLst/>
          </a:prstGeom>
        </p:spPr>
      </p:pic>
      <p:graphicFrame>
        <p:nvGraphicFramePr>
          <p:cNvPr id="6" name="Object 9">
            <a:extLst>
              <a:ext uri="{FF2B5EF4-FFF2-40B4-BE49-F238E27FC236}">
                <a16:creationId xmlns="" xmlns:a16="http://schemas.microsoft.com/office/drawing/2014/main" id="{BF4454DF-8B4A-7D44-A4FA-EF479D95A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4028189"/>
              </p:ext>
            </p:extLst>
          </p:nvPr>
        </p:nvGraphicFramePr>
        <p:xfrm>
          <a:off x="914400" y="2679700"/>
          <a:ext cx="3460750" cy="1033463"/>
        </p:xfrm>
        <a:graphic>
          <a:graphicData uri="http://schemas.openxmlformats.org/presentationml/2006/ole">
            <p:oleObj spid="_x0000_s1025" name="工作表" r:id="rId5" imgW="3552692" imgH="1057330" progId="Excel.Sheet.12">
              <p:embed/>
            </p:oleObj>
          </a:graphicData>
        </a:graphic>
      </p:graphicFrame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87F590D0-1A03-B641-B1D4-EDA0C744D601}"/>
              </a:ext>
            </a:extLst>
          </p:cNvPr>
          <p:cNvSpPr txBox="1"/>
          <p:nvPr/>
        </p:nvSpPr>
        <p:spPr>
          <a:xfrm>
            <a:off x="842458" y="3822128"/>
            <a:ext cx="3729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Frutiger 47LightCn" panose="02000406030000020004" pitchFamily="2" charset="0"/>
              </a:rPr>
              <a:t>No CPU socket and LM parts move until at least Phase 3 is complete </a:t>
            </a:r>
          </a:p>
        </p:txBody>
      </p:sp>
      <p:sp>
        <p:nvSpPr>
          <p:cNvPr id="8" name="幻燈片編號">
            <a:extLst>
              <a:ext uri="{FF2B5EF4-FFF2-40B4-BE49-F238E27FC236}">
                <a16:creationId xmlns="" xmlns:a16="http://schemas.microsoft.com/office/drawing/2014/main" id="{E50A2048-C42E-8E44-8864-8704B9E8651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422974" y="4876994"/>
            <a:ext cx="19247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3330131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15888" y="406107"/>
            <a:ext cx="339659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15889" y="144279"/>
            <a:ext cx="3435556" cy="33855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rPr lang="en-US" altLang="zh-TW" sz="1600" b="1" dirty="0">
                <a:latin typeface="Frutiger 47LightCn" panose="02000406030000020004" pitchFamily="2" charset="0"/>
                <a:ea typeface="文鼎新中黑" panose="020B0609010101010101" pitchFamily="49" charset="-120"/>
                <a:cs typeface="文鼎新中黑" panose="020B0609010101010101" pitchFamily="49" charset="-120"/>
              </a:rPr>
              <a:t>LOTES’</a:t>
            </a:r>
            <a:r>
              <a:rPr lang="zh-TW" altLang="en-US" sz="1600" b="1" dirty="0">
                <a:latin typeface="Frutiger 47LightCn" panose="02000406030000020004" pitchFamily="2" charset="0"/>
                <a:ea typeface="文鼎新中黑" panose="020B0609010101010101" pitchFamily="49" charset="-120"/>
                <a:cs typeface="文鼎新中黑" panose="020B0609010101010101" pitchFamily="49" charset="-120"/>
              </a:rPr>
              <a:t> </a:t>
            </a:r>
            <a:r>
              <a:rPr lang="en-US" altLang="zh-TW" sz="1600" b="1" dirty="0">
                <a:latin typeface="Frutiger 47LightCn" panose="02000406030000020004" pitchFamily="2" charset="0"/>
                <a:ea typeface="文鼎新中黑" panose="020B0609010101010101" pitchFamily="49" charset="-120"/>
                <a:cs typeface="文鼎新中黑" panose="020B0609010101010101" pitchFamily="49" charset="-120"/>
              </a:rPr>
              <a:t>Core Competence </a:t>
            </a:r>
            <a:r>
              <a:rPr lang="zh-TW" altLang="en-US" sz="1600" b="1" dirty="0">
                <a:latin typeface="Frutiger 47LightCn" panose="02000406030000020004" pitchFamily="2" charset="0"/>
                <a:ea typeface="文鼎新中黑" panose="020B0609010101010101" pitchFamily="49" charset="-120"/>
                <a:cs typeface="文鼎新中黑" panose="020B0609010101010101" pitchFamily="49" charset="-120"/>
              </a:rPr>
              <a:t>核心競爭力</a:t>
            </a:r>
            <a:endParaRPr lang="en-US" altLang="zh-TW" sz="1600" b="1" dirty="0">
              <a:latin typeface="Frutiger 47LightCn" panose="02000406030000020004" pitchFamily="2" charset="0"/>
              <a:ea typeface="文鼎新中黑" panose="020B0609010101010101" pitchFamily="49" charset="-120"/>
              <a:cs typeface="文鼎新中黑" panose="020B0609010101010101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233" y="482015"/>
            <a:ext cx="3030360" cy="24300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8058" y="3185832"/>
            <a:ext cx="5403620" cy="16848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233" y="2886969"/>
            <a:ext cx="3030360" cy="1912915"/>
          </a:xfrm>
          <a:prstGeom prst="rect">
            <a:avLst/>
          </a:prstGeom>
        </p:spPr>
      </p:pic>
      <p:sp>
        <p:nvSpPr>
          <p:cNvPr id="9" name="投影片編號版面配置區 13">
            <a:extLst>
              <a:ext uri="{FF2B5EF4-FFF2-40B4-BE49-F238E27FC236}">
                <a16:creationId xmlns="" xmlns:a16="http://schemas.microsoft.com/office/drawing/2014/main" id="{7ABCB25C-CA5C-614F-841E-08E4D7087891}"/>
              </a:ext>
            </a:extLst>
          </p:cNvPr>
          <p:cNvSpPr txBox="1">
            <a:spLocks/>
          </p:cNvSpPr>
          <p:nvPr/>
        </p:nvSpPr>
        <p:spPr>
          <a:xfrm>
            <a:off x="4339940" y="4876995"/>
            <a:ext cx="166069" cy="2462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342900">
              <a:defRPr kumimoji="1" sz="10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F3E0CFBD-6BD7-AE4F-AEF2-06DBC011D97E}" type="slidenum">
              <a:rPr lang="zh-TW" altLang="en-US"/>
              <a:pPr/>
              <a:t>8</a:t>
            </a:fld>
            <a:endParaRPr lang="zh-TW" altLang="en-US" dirty="0"/>
          </a:p>
        </p:txBody>
      </p:sp>
      <p:grpSp>
        <p:nvGrpSpPr>
          <p:cNvPr id="10" name="群組">
            <a:extLst>
              <a:ext uri="{FF2B5EF4-FFF2-40B4-BE49-F238E27FC236}">
                <a16:creationId xmlns="" xmlns:a16="http://schemas.microsoft.com/office/drawing/2014/main" id="{1F455845-D0CF-F14C-8DD3-76616503DD64}"/>
              </a:ext>
            </a:extLst>
          </p:cNvPr>
          <p:cNvGrpSpPr/>
          <p:nvPr/>
        </p:nvGrpSpPr>
        <p:grpSpPr>
          <a:xfrm>
            <a:off x="115888" y="590689"/>
            <a:ext cx="5182622" cy="2321332"/>
            <a:chOff x="0" y="0"/>
            <a:chExt cx="3172873" cy="2321331"/>
          </a:xfrm>
        </p:grpSpPr>
        <p:sp>
          <p:nvSpPr>
            <p:cNvPr id="11" name="Stamping Die">
              <a:extLst>
                <a:ext uri="{FF2B5EF4-FFF2-40B4-BE49-F238E27FC236}">
                  <a16:creationId xmlns="" xmlns:a16="http://schemas.microsoft.com/office/drawing/2014/main" id="{7BF1A691-AF98-B54B-8F4B-41EADB524B01}"/>
                </a:ext>
              </a:extLst>
            </p:cNvPr>
            <p:cNvSpPr/>
            <p:nvPr/>
          </p:nvSpPr>
          <p:spPr>
            <a:xfrm>
              <a:off x="0" y="0"/>
              <a:ext cx="1572331" cy="1151730"/>
            </a:xfrm>
            <a:prstGeom prst="roundRect">
              <a:avLst>
                <a:gd name="adj" fmla="val 16540"/>
              </a:avLst>
            </a:prstGeom>
            <a:solidFill>
              <a:srgbClr val="FF7E79"/>
            </a:solidFill>
            <a:ln w="25400" cap="flat">
              <a:solidFill>
                <a:srgbClr val="DDDDD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342900">
                <a:defRPr sz="1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rPr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Stamping Die</a:t>
              </a:r>
              <a:endParaRPr lang="en-US" altLang="zh-TW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r>
                <a:rPr lang="zh-TW" altLang="en-US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沖壓模具</a:t>
              </a:r>
              <a:endParaRPr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</p:txBody>
        </p:sp>
        <p:sp>
          <p:nvSpPr>
            <p:cNvPr id="12" name="Injection Mold">
              <a:extLst>
                <a:ext uri="{FF2B5EF4-FFF2-40B4-BE49-F238E27FC236}">
                  <a16:creationId xmlns="" xmlns:a16="http://schemas.microsoft.com/office/drawing/2014/main" id="{19D35E24-9053-BD42-BF7E-6E45D638DE4A}"/>
                </a:ext>
              </a:extLst>
            </p:cNvPr>
            <p:cNvSpPr/>
            <p:nvPr/>
          </p:nvSpPr>
          <p:spPr>
            <a:xfrm>
              <a:off x="1600543" y="0"/>
              <a:ext cx="1572331" cy="1151730"/>
            </a:xfrm>
            <a:prstGeom prst="roundRect">
              <a:avLst>
                <a:gd name="adj" fmla="val 16540"/>
              </a:avLst>
            </a:prstGeom>
            <a:solidFill>
              <a:srgbClr val="4BACC6"/>
            </a:solidFill>
            <a:ln w="25400" cap="flat">
              <a:solidFill>
                <a:srgbClr val="DDDDD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342900">
                <a:defRPr sz="1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rPr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Injection Mold</a:t>
              </a:r>
              <a:endParaRPr lang="en-US" altLang="zh-TW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r>
                <a:rPr lang="zh-TW" altLang="en-US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塑膠模具</a:t>
              </a:r>
              <a:endParaRPr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</p:txBody>
        </p:sp>
        <p:sp>
          <p:nvSpPr>
            <p:cNvPr id="13" name="Assembly Jigs">
              <a:extLst>
                <a:ext uri="{FF2B5EF4-FFF2-40B4-BE49-F238E27FC236}">
                  <a16:creationId xmlns="" xmlns:a16="http://schemas.microsoft.com/office/drawing/2014/main" id="{1F39CAC2-B31B-4046-A961-2D56896418BE}"/>
                </a:ext>
              </a:extLst>
            </p:cNvPr>
            <p:cNvSpPr/>
            <p:nvPr/>
          </p:nvSpPr>
          <p:spPr>
            <a:xfrm>
              <a:off x="0" y="1169601"/>
              <a:ext cx="1572331" cy="1151731"/>
            </a:xfrm>
            <a:prstGeom prst="roundRect">
              <a:avLst>
                <a:gd name="adj" fmla="val 16540"/>
              </a:avLst>
            </a:prstGeom>
            <a:solidFill>
              <a:srgbClr val="B4CC83"/>
            </a:solidFill>
            <a:ln w="25400" cap="flat">
              <a:solidFill>
                <a:srgbClr val="DDDDD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noAutofit/>
            </a:bodyPr>
            <a:lstStyle>
              <a:lvl1pPr algn="ctr" defTabSz="342900">
                <a:defRPr sz="1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rPr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Assembly Jigs</a:t>
              </a:r>
              <a:endParaRPr lang="en-US" altLang="zh-TW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r>
                <a:rPr lang="zh-TW" altLang="en-US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組裝治具</a:t>
              </a:r>
              <a:endParaRPr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</p:txBody>
        </p:sp>
        <p:sp>
          <p:nvSpPr>
            <p:cNvPr id="14" name="Automation Machines">
              <a:extLst>
                <a:ext uri="{FF2B5EF4-FFF2-40B4-BE49-F238E27FC236}">
                  <a16:creationId xmlns="" xmlns:a16="http://schemas.microsoft.com/office/drawing/2014/main" id="{33A40329-F669-5A42-9A25-6CC48076EDB3}"/>
                </a:ext>
              </a:extLst>
            </p:cNvPr>
            <p:cNvSpPr/>
            <p:nvPr/>
          </p:nvSpPr>
          <p:spPr>
            <a:xfrm>
              <a:off x="1600543" y="1169601"/>
              <a:ext cx="1572331" cy="1151731"/>
            </a:xfrm>
            <a:prstGeom prst="roundRect">
              <a:avLst>
                <a:gd name="adj" fmla="val 16540"/>
              </a:avLst>
            </a:prstGeom>
            <a:solidFill>
              <a:srgbClr val="A7A7A7"/>
            </a:solidFill>
            <a:ln w="25400" cap="flat">
              <a:solidFill>
                <a:srgbClr val="DDDDD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342900">
                <a:defRPr sz="1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endParaRPr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pPr algn="ctr" defTabSz="342900">
                <a:defRPr sz="1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Automation Machines</a:t>
              </a:r>
              <a:endParaRPr lang="en-US" altLang="zh-TW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pPr algn="ctr" defTabSz="342900">
                <a:defRPr sz="1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lang="zh-TW" altLang="en-US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自動機</a:t>
              </a:r>
              <a:endParaRPr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</p:txBody>
        </p:sp>
        <p:sp>
          <p:nvSpPr>
            <p:cNvPr id="15" name="100% design and fabricate in house">
              <a:extLst>
                <a:ext uri="{FF2B5EF4-FFF2-40B4-BE49-F238E27FC236}">
                  <a16:creationId xmlns="" xmlns:a16="http://schemas.microsoft.com/office/drawing/2014/main" id="{0F2A247C-378E-1E4B-BFF0-5A825CA4771D}"/>
                </a:ext>
              </a:extLst>
            </p:cNvPr>
            <p:cNvSpPr/>
            <p:nvPr/>
          </p:nvSpPr>
          <p:spPr>
            <a:xfrm>
              <a:off x="800100" y="820866"/>
              <a:ext cx="1572331" cy="759886"/>
            </a:xfrm>
            <a:prstGeom prst="roundRect">
              <a:avLst>
                <a:gd name="adj" fmla="val 25070"/>
              </a:avLst>
            </a:prstGeom>
            <a:solidFill>
              <a:srgbClr val="FFD479"/>
            </a:solidFill>
            <a:ln w="25400" cap="flat">
              <a:solidFill>
                <a:srgbClr val="DDDDD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342900">
                <a:defRPr sz="12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rPr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100% </a:t>
              </a:r>
              <a:r>
                <a:rPr lang="en-US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of </a:t>
              </a:r>
              <a:r>
                <a:rPr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design and fabricat</a:t>
              </a:r>
              <a:r>
                <a:rPr lang="en-US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ion</a:t>
              </a:r>
              <a:r>
                <a:rPr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 in house</a:t>
              </a:r>
              <a:endParaRPr lang="en-US" altLang="zh-TW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r>
                <a:rPr lang="en-US" altLang="zh-TW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100% </a:t>
              </a:r>
              <a:r>
                <a:rPr lang="zh-TW" altLang="en-US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自行設計及製造</a:t>
              </a: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ED6C0053-802B-4342-82A9-364F6012E0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4269095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15888" y="406107"/>
            <a:ext cx="345515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5889" y="144279"/>
            <a:ext cx="3682418" cy="33855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rPr lang="en-US" altLang="zh-TW" sz="1600" b="1" dirty="0">
                <a:latin typeface="Frutiger 47LightCn" panose="02000406030000020004" pitchFamily="2" charset="0"/>
                <a:ea typeface="文鼎新中黑" panose="020B0609010101010101" pitchFamily="49" charset="-120"/>
                <a:cs typeface="文鼎新中黑" panose="020B0609010101010101" pitchFamily="49" charset="-120"/>
              </a:rPr>
              <a:t>LINTES’ Competiveness </a:t>
            </a:r>
            <a:r>
              <a:rPr lang="zh-TW" altLang="en-US" sz="1600" b="1" dirty="0">
                <a:latin typeface="Frutiger 47LightCn" panose="02000406030000020004" pitchFamily="2" charset="0"/>
                <a:ea typeface="文鼎新中黑" panose="020B0609010101010101" pitchFamily="49" charset="-120"/>
                <a:cs typeface="文鼎新中黑" panose="020B0609010101010101" pitchFamily="49" charset="-120"/>
              </a:rPr>
              <a:t>嘉基核心競爭力</a:t>
            </a:r>
            <a:endParaRPr lang="en-US" altLang="zh-TW" sz="1600" b="1" dirty="0">
              <a:latin typeface="Frutiger 47LightCn" panose="02000406030000020004" pitchFamily="2" charset="0"/>
              <a:ea typeface="文鼎新中黑" panose="020B0609010101010101" pitchFamily="49" charset="-120"/>
              <a:cs typeface="文鼎新中黑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844" y="258399"/>
            <a:ext cx="3248212" cy="253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5677535" y="119899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AOC </a:t>
            </a:r>
            <a:r>
              <a:rPr kumimoji="1" lang="zh-TW" altLang="en-US" sz="1200" b="1" dirty="0">
                <a:latin typeface="Frutiger 47LightCn" panose="02000406030000020004" pitchFamily="2" charset="0"/>
                <a:ea typeface="文鼎新細黑" panose="02010609010101010101" pitchFamily="49" charset="-120"/>
              </a:rPr>
              <a:t>主動式光纖</a:t>
            </a:r>
          </a:p>
        </p:txBody>
      </p:sp>
      <p:sp>
        <p:nvSpPr>
          <p:cNvPr id="9" name="投影片編號版面配置區 13">
            <a:extLst>
              <a:ext uri="{FF2B5EF4-FFF2-40B4-BE49-F238E27FC236}">
                <a16:creationId xmlns="" xmlns:a16="http://schemas.microsoft.com/office/drawing/2014/main" id="{7395F8BB-68F6-2541-BF5C-72DDEB0881D0}"/>
              </a:ext>
            </a:extLst>
          </p:cNvPr>
          <p:cNvSpPr txBox="1">
            <a:spLocks/>
          </p:cNvSpPr>
          <p:nvPr/>
        </p:nvSpPr>
        <p:spPr>
          <a:xfrm>
            <a:off x="4339940" y="4876995"/>
            <a:ext cx="166069" cy="2462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342900">
              <a:defRPr kumimoji="1" sz="10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F3E0CFBD-6BD7-AE4F-AEF2-06DBC011D97E}" type="slidenum">
              <a:rPr lang="zh-TW" altLang="en-US"/>
              <a:pPr/>
              <a:t>9</a:t>
            </a:fld>
            <a:endParaRPr lang="zh-TW" altLang="en-US" dirty="0"/>
          </a:p>
        </p:txBody>
      </p:sp>
      <p:grpSp>
        <p:nvGrpSpPr>
          <p:cNvPr id="10" name="群組">
            <a:extLst>
              <a:ext uri="{FF2B5EF4-FFF2-40B4-BE49-F238E27FC236}">
                <a16:creationId xmlns="" xmlns:a16="http://schemas.microsoft.com/office/drawing/2014/main" id="{201F0CB7-5EBB-194D-882F-E88C44D298BA}"/>
              </a:ext>
            </a:extLst>
          </p:cNvPr>
          <p:cNvGrpSpPr/>
          <p:nvPr/>
        </p:nvGrpSpPr>
        <p:grpSpPr>
          <a:xfrm>
            <a:off x="196816" y="1064612"/>
            <a:ext cx="5278398" cy="2542883"/>
            <a:chOff x="0" y="0"/>
            <a:chExt cx="3172873" cy="2321331"/>
          </a:xfrm>
        </p:grpSpPr>
        <p:sp>
          <p:nvSpPr>
            <p:cNvPr id="11" name="High Speed Socket Design Capability">
              <a:extLst>
                <a:ext uri="{FF2B5EF4-FFF2-40B4-BE49-F238E27FC236}">
                  <a16:creationId xmlns="" xmlns:a16="http://schemas.microsoft.com/office/drawing/2014/main" id="{6FB13E3C-4D01-5043-8687-1FCEB82D2DD7}"/>
                </a:ext>
              </a:extLst>
            </p:cNvPr>
            <p:cNvSpPr/>
            <p:nvPr/>
          </p:nvSpPr>
          <p:spPr>
            <a:xfrm>
              <a:off x="0" y="0"/>
              <a:ext cx="1572331" cy="1151730"/>
            </a:xfrm>
            <a:prstGeom prst="roundRect">
              <a:avLst>
                <a:gd name="adj" fmla="val 16540"/>
              </a:avLst>
            </a:prstGeom>
            <a:solidFill>
              <a:srgbClr val="FF7E79"/>
            </a:solidFill>
            <a:ln w="25400" cap="flat">
              <a:solidFill>
                <a:srgbClr val="DDDDD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342900">
                <a:defRPr sz="1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rPr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High Speed Socket Design Capability</a:t>
              </a:r>
              <a:endParaRPr lang="en-US" altLang="zh-TW" sz="1500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r>
                <a:rPr lang="zh-TW" altLang="en-US"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高速連接器設計</a:t>
              </a:r>
            </a:p>
          </p:txBody>
        </p:sp>
        <p:sp>
          <p:nvSpPr>
            <p:cNvPr id="12" name="Precision Micro Lens design capability">
              <a:extLst>
                <a:ext uri="{FF2B5EF4-FFF2-40B4-BE49-F238E27FC236}">
                  <a16:creationId xmlns="" xmlns:a16="http://schemas.microsoft.com/office/drawing/2014/main" id="{EEDAF5ED-B10E-5349-AE5B-2F58A8F34391}"/>
                </a:ext>
              </a:extLst>
            </p:cNvPr>
            <p:cNvSpPr/>
            <p:nvPr/>
          </p:nvSpPr>
          <p:spPr>
            <a:xfrm>
              <a:off x="1600543" y="0"/>
              <a:ext cx="1572331" cy="1151730"/>
            </a:xfrm>
            <a:prstGeom prst="roundRect">
              <a:avLst>
                <a:gd name="adj" fmla="val 16540"/>
              </a:avLst>
            </a:prstGeom>
            <a:solidFill>
              <a:srgbClr val="4BACC6"/>
            </a:solidFill>
            <a:ln w="25400" cap="flat">
              <a:solidFill>
                <a:srgbClr val="DDDDD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342900">
                <a:defRPr sz="1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rPr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Precision Micro Lens design capability</a:t>
              </a:r>
              <a:endParaRPr lang="en-US" altLang="zh-TW" sz="1500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r>
                <a:rPr lang="zh-TW" altLang="en-US"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高精度光學鏡片設計</a:t>
              </a:r>
            </a:p>
          </p:txBody>
        </p:sp>
        <p:sp>
          <p:nvSpPr>
            <p:cNvPr id="13" name="Precision Die/Wire bond capability">
              <a:extLst>
                <a:ext uri="{FF2B5EF4-FFF2-40B4-BE49-F238E27FC236}">
                  <a16:creationId xmlns="" xmlns:a16="http://schemas.microsoft.com/office/drawing/2014/main" id="{35C5924F-8C26-274C-88AE-BDCCF58F0693}"/>
                </a:ext>
              </a:extLst>
            </p:cNvPr>
            <p:cNvSpPr/>
            <p:nvPr/>
          </p:nvSpPr>
          <p:spPr>
            <a:xfrm>
              <a:off x="0" y="1169601"/>
              <a:ext cx="1572331" cy="1151731"/>
            </a:xfrm>
            <a:prstGeom prst="roundRect">
              <a:avLst>
                <a:gd name="adj" fmla="val 16540"/>
              </a:avLst>
            </a:prstGeom>
            <a:solidFill>
              <a:srgbClr val="B4CC83"/>
            </a:solidFill>
            <a:ln w="25400" cap="flat">
              <a:solidFill>
                <a:srgbClr val="DDDDD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342900">
                <a:defRPr sz="1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endParaRPr sz="1500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pPr algn="ctr" defTabSz="342900">
                <a:defRPr sz="1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Precision Die/Wire </a:t>
              </a:r>
              <a:r>
                <a:rPr lang="en-US"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B</a:t>
              </a:r>
              <a:r>
                <a:rPr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ond </a:t>
              </a:r>
              <a:r>
                <a:rPr lang="en-US"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C</a:t>
              </a:r>
              <a:r>
                <a:rPr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apability</a:t>
              </a:r>
              <a:endParaRPr lang="en-US" altLang="zh-TW" sz="1500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pPr algn="ctr" defTabSz="342900">
                <a:defRPr sz="1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lang="zh-TW" altLang="en-US"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高精密固晶打線製程</a:t>
              </a:r>
            </a:p>
          </p:txBody>
        </p:sp>
        <p:sp>
          <p:nvSpPr>
            <p:cNvPr id="16" name="Electrical/Optical Cable HVM">
              <a:extLst>
                <a:ext uri="{FF2B5EF4-FFF2-40B4-BE49-F238E27FC236}">
                  <a16:creationId xmlns="" xmlns:a16="http://schemas.microsoft.com/office/drawing/2014/main" id="{CCCCB29A-4CE3-0643-B522-B005815DEAFB}"/>
                </a:ext>
              </a:extLst>
            </p:cNvPr>
            <p:cNvSpPr/>
            <p:nvPr/>
          </p:nvSpPr>
          <p:spPr>
            <a:xfrm>
              <a:off x="1600543" y="1169601"/>
              <a:ext cx="1572331" cy="1151731"/>
            </a:xfrm>
            <a:prstGeom prst="roundRect">
              <a:avLst>
                <a:gd name="adj" fmla="val 16540"/>
              </a:avLst>
            </a:prstGeom>
            <a:solidFill>
              <a:srgbClr val="A7A7A7"/>
            </a:solidFill>
            <a:ln w="25400" cap="flat">
              <a:solidFill>
                <a:srgbClr val="DDDDD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342900">
                <a:defRPr sz="1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endParaRPr sz="1500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pPr algn="ctr" defTabSz="342900">
                <a:defRPr sz="1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Electrical/Optical Cable HVM</a:t>
              </a:r>
              <a:endParaRPr lang="en-US" altLang="zh-TW" sz="1500" dirty="0">
                <a:latin typeface="Frutiger 47LightCn" panose="02000406030000020004" pitchFamily="2" charset="0"/>
                <a:ea typeface="文鼎新細黑" panose="02010609010101010101" pitchFamily="49" charset="-120"/>
              </a:endParaRPr>
            </a:p>
            <a:p>
              <a:pPr algn="ctr" defTabSz="342900">
                <a:defRPr sz="1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pPr>
              <a:r>
                <a:rPr lang="zh-TW" altLang="en-US"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電子／光纖線量產能力</a:t>
              </a:r>
            </a:p>
          </p:txBody>
        </p:sp>
        <p:sp>
          <p:nvSpPr>
            <p:cNvPr id="17" name="High Speed Cable (Optical / Electrical / Active / Passive)">
              <a:extLst>
                <a:ext uri="{FF2B5EF4-FFF2-40B4-BE49-F238E27FC236}">
                  <a16:creationId xmlns="" xmlns:a16="http://schemas.microsoft.com/office/drawing/2014/main" id="{B7B1F7FE-B34F-0E44-A81E-358ED74A107D}"/>
                </a:ext>
              </a:extLst>
            </p:cNvPr>
            <p:cNvSpPr/>
            <p:nvPr/>
          </p:nvSpPr>
          <p:spPr>
            <a:xfrm>
              <a:off x="800100" y="820866"/>
              <a:ext cx="1572331" cy="759886"/>
            </a:xfrm>
            <a:prstGeom prst="roundRect">
              <a:avLst>
                <a:gd name="adj" fmla="val 25070"/>
              </a:avLst>
            </a:prstGeom>
            <a:solidFill>
              <a:srgbClr val="FFD479"/>
            </a:solidFill>
            <a:ln w="25400" cap="flat">
              <a:solidFill>
                <a:srgbClr val="DDDDDD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342900">
                <a:defRPr sz="10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rPr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High Speed Cable</a:t>
              </a:r>
              <a:r>
                <a:rPr lang="zh-TW" altLang="en-US"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高速線纜</a:t>
              </a:r>
            </a:p>
            <a:p>
              <a:r>
                <a:rPr sz="1500" dirty="0">
                  <a:latin typeface="Frutiger 47LightCn" panose="02000406030000020004" pitchFamily="2" charset="0"/>
                  <a:ea typeface="文鼎新細黑" panose="02010609010101010101" pitchFamily="49" charset="-120"/>
                </a:rPr>
                <a:t> (Optical / Electrical / Active / Passive)</a:t>
              </a:r>
            </a:p>
          </p:txBody>
        </p:sp>
      </p:grpSp>
      <p:pic>
        <p:nvPicPr>
          <p:cNvPr id="18" name="image26.png" descr="image26.png">
            <a:extLst>
              <a:ext uri="{FF2B5EF4-FFF2-40B4-BE49-F238E27FC236}">
                <a16:creationId xmlns="" xmlns:a16="http://schemas.microsoft.com/office/drawing/2014/main" id="{9842C130-2B9E-5046-A2D7-29B5A88584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5227" y="2698050"/>
            <a:ext cx="1628384" cy="212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Active Copper Cable">
            <a:extLst>
              <a:ext uri="{FF2B5EF4-FFF2-40B4-BE49-F238E27FC236}">
                <a16:creationId xmlns="" xmlns:a16="http://schemas.microsoft.com/office/drawing/2014/main" id="{84CE7F18-C920-3045-974E-23B5359F9E72}"/>
              </a:ext>
            </a:extLst>
          </p:cNvPr>
          <p:cNvSpPr/>
          <p:nvPr/>
        </p:nvSpPr>
        <p:spPr>
          <a:xfrm>
            <a:off x="7753609" y="2865101"/>
            <a:ext cx="963723" cy="22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342900">
              <a:defRPr sz="1000"/>
            </a:lvl1pPr>
          </a:lstStyle>
          <a:p>
            <a:r>
              <a:rPr b="1" dirty="0">
                <a:solidFill>
                  <a:schemeClr val="tx1"/>
                </a:solidFill>
                <a:latin typeface="Frutiger 47LightCn" panose="02000406030000020004" pitchFamily="2" charset="0"/>
                <a:ea typeface="文鼎新細黑" panose="02010609010101010101" pitchFamily="49" charset="-120"/>
              </a:rPr>
              <a:t>ACC</a:t>
            </a:r>
            <a:r>
              <a:rPr lang="zh-TW" altLang="en-US" b="1" dirty="0">
                <a:solidFill>
                  <a:schemeClr val="tx1"/>
                </a:solidFill>
                <a:latin typeface="Frutiger 47LightCn" panose="02000406030000020004" pitchFamily="2" charset="0"/>
                <a:ea typeface="文鼎新細黑" panose="02010609010101010101" pitchFamily="49" charset="-120"/>
              </a:rPr>
              <a:t> 主動式銅線</a:t>
            </a:r>
            <a:endParaRPr b="1" dirty="0">
              <a:solidFill>
                <a:schemeClr val="tx1"/>
              </a:solidFill>
              <a:latin typeface="Frutiger 47LightCn" panose="02000406030000020004" pitchFamily="2" charset="0"/>
              <a:ea typeface="文鼎新細黑" panose="02010609010101010101" pitchFamily="49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11AF3C96-940B-714A-87AF-FB30BF15C8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341441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blurRad="38100" dist="19999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blurRad="38100" dist="19999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22025</TotalTime>
  <Words>1154</Words>
  <Application>Microsoft Office PowerPoint</Application>
  <PresentationFormat>如螢幕大小 (16:9)</PresentationFormat>
  <Paragraphs>417</Paragraphs>
  <Slides>16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White</vt:lpstr>
      <vt:lpstr>Microsoft Office Excel 工作表</vt:lpstr>
      <vt:lpstr>嘉澤端子工業股份有限公司</vt:lpstr>
      <vt:lpstr>Agenda</vt:lpstr>
      <vt:lpstr>Company profile</vt:lpstr>
      <vt:lpstr>About LOTES</vt:lpstr>
      <vt:lpstr>投影片 5</vt:lpstr>
      <vt:lpstr>Geographic profile in China</vt:lpstr>
      <vt:lpstr>Zhongshan 中山廠</vt:lpstr>
      <vt:lpstr>投影片 8</vt:lpstr>
      <vt:lpstr>投影片 9</vt:lpstr>
      <vt:lpstr>Business overview</vt:lpstr>
      <vt:lpstr>Sales Revenue 營收走勢</vt:lpstr>
      <vt:lpstr>Financial Data</vt:lpstr>
      <vt:lpstr>Income Statement 損益表</vt:lpstr>
      <vt:lpstr>Balance Sheet 資產負債表</vt:lpstr>
      <vt:lpstr>Consolidated Cash Flows Statement 現金流量表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詹淑雯</dc:creator>
  <cp:lastModifiedBy>samliu</cp:lastModifiedBy>
  <cp:revision>98</cp:revision>
  <cp:lastPrinted>2019-05-30T09:38:21Z</cp:lastPrinted>
  <dcterms:modified xsi:type="dcterms:W3CDTF">2019-11-19T05:02:56Z</dcterms:modified>
</cp:coreProperties>
</file>