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575" r:id="rId2"/>
    <p:sldId id="569" r:id="rId3"/>
    <p:sldId id="628" r:id="rId4"/>
    <p:sldId id="629" r:id="rId5"/>
    <p:sldId id="641" r:id="rId6"/>
    <p:sldId id="631" r:id="rId7"/>
    <p:sldId id="632" r:id="rId8"/>
    <p:sldId id="637" r:id="rId9"/>
    <p:sldId id="635" r:id="rId10"/>
    <p:sldId id="599" r:id="rId11"/>
    <p:sldId id="612" r:id="rId12"/>
    <p:sldId id="642" r:id="rId13"/>
    <p:sldId id="643" r:id="rId14"/>
    <p:sldId id="644" r:id="rId15"/>
    <p:sldId id="645" r:id="rId16"/>
    <p:sldId id="646" r:id="rId17"/>
    <p:sldId id="579" r:id="rId18"/>
  </p:sldIdLst>
  <p:sldSz cx="9144000" cy="6858000" type="screen4x3"/>
  <p:notesSz cx="6858000" cy="9979025"/>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2060"/>
    <a:srgbClr val="0000FF"/>
    <a:srgbClr val="FFCC66"/>
    <a:srgbClr val="993300"/>
    <a:srgbClr val="FF3399"/>
    <a:srgbClr val="006600"/>
    <a:srgbClr val="0099FF"/>
    <a:srgbClr val="33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3" autoAdjust="0"/>
    <p:restoredTop sz="98422" autoAdjust="0"/>
  </p:normalViewPr>
  <p:slideViewPr>
    <p:cSldViewPr>
      <p:cViewPr>
        <p:scale>
          <a:sx n="80" d="100"/>
          <a:sy n="80" d="100"/>
        </p:scale>
        <p:origin x="-1452" y="-19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p:cViewPr varScale="1">
        <p:scale>
          <a:sx n="36" d="100"/>
          <a:sy n="36" d="100"/>
        </p:scale>
        <p:origin x="-1985" y="-75"/>
      </p:cViewPr>
      <p:guideLst>
        <p:guide orient="horz" pos="314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71800" cy="498952"/>
          </a:xfrm>
          <a:prstGeom prst="rect">
            <a:avLst/>
          </a:prstGeom>
        </p:spPr>
        <p:txBody>
          <a:bodyPr vert="horz" lIns="96176" tIns="48089" rIns="96176" bIns="48089" rtlCol="0"/>
          <a:lstStyle>
            <a:lvl1pPr algn="l">
              <a:defRPr sz="130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84614" y="1"/>
            <a:ext cx="2971800" cy="498952"/>
          </a:xfrm>
          <a:prstGeom prst="rect">
            <a:avLst/>
          </a:prstGeom>
        </p:spPr>
        <p:txBody>
          <a:bodyPr vert="horz" lIns="96176" tIns="48089" rIns="96176" bIns="48089" rtlCol="0"/>
          <a:lstStyle>
            <a:lvl1pPr algn="r">
              <a:defRPr sz="1300">
                <a:ea typeface="新細明體" pitchFamily="18" charset="-120"/>
              </a:defRPr>
            </a:lvl1pPr>
          </a:lstStyle>
          <a:p>
            <a:pPr>
              <a:defRPr/>
            </a:pPr>
            <a:fld id="{B90B3EE6-2EBD-48DB-B867-5B34B2ADE2F0}" type="datetimeFigureOut">
              <a:rPr lang="zh-TW" altLang="en-US"/>
              <a:pPr>
                <a:defRPr/>
              </a:pPr>
              <a:t>2021/11/23</a:t>
            </a:fld>
            <a:endParaRPr lang="zh-TW" altLang="en-US"/>
          </a:p>
        </p:txBody>
      </p:sp>
      <p:sp>
        <p:nvSpPr>
          <p:cNvPr id="4" name="頁尾版面配置區 3"/>
          <p:cNvSpPr>
            <a:spLocks noGrp="1"/>
          </p:cNvSpPr>
          <p:nvPr>
            <p:ph type="ftr" sz="quarter" idx="2"/>
          </p:nvPr>
        </p:nvSpPr>
        <p:spPr>
          <a:xfrm>
            <a:off x="0" y="9478343"/>
            <a:ext cx="2971800" cy="498952"/>
          </a:xfrm>
          <a:prstGeom prst="rect">
            <a:avLst/>
          </a:prstGeom>
        </p:spPr>
        <p:txBody>
          <a:bodyPr vert="horz" lIns="96176" tIns="48089" rIns="96176" bIns="48089" rtlCol="0" anchor="b"/>
          <a:lstStyle>
            <a:lvl1pPr algn="l">
              <a:defRPr sz="130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84614" y="9478343"/>
            <a:ext cx="2971800" cy="498952"/>
          </a:xfrm>
          <a:prstGeom prst="rect">
            <a:avLst/>
          </a:prstGeom>
        </p:spPr>
        <p:txBody>
          <a:bodyPr vert="horz" lIns="96176" tIns="48089" rIns="96176" bIns="48089" rtlCol="0" anchor="b"/>
          <a:lstStyle>
            <a:lvl1pPr algn="r">
              <a:defRPr sz="1300">
                <a:ea typeface="新細明體" pitchFamily="18" charset="-120"/>
              </a:defRPr>
            </a:lvl1pPr>
          </a:lstStyle>
          <a:p>
            <a:pPr>
              <a:defRPr/>
            </a:pPr>
            <a:fld id="{D9740BAF-F558-45D6-A8CC-3D03DF046730}" type="slidenum">
              <a:rPr lang="zh-TW" altLang="en-US"/>
              <a:pPr>
                <a:defRPr/>
              </a:pPr>
              <a:t>‹#›</a:t>
            </a:fld>
            <a:endParaRPr lang="zh-TW" altLang="en-US"/>
          </a:p>
        </p:txBody>
      </p:sp>
    </p:spTree>
    <p:extLst>
      <p:ext uri="{BB962C8B-B14F-4D97-AF65-F5344CB8AC3E}">
        <p14:creationId xmlns:p14="http://schemas.microsoft.com/office/powerpoint/2010/main" val="32942028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71800" cy="498952"/>
          </a:xfrm>
          <a:prstGeom prst="rect">
            <a:avLst/>
          </a:prstGeom>
          <a:noFill/>
          <a:ln w="9525">
            <a:noFill/>
            <a:miter lim="800000"/>
            <a:headEnd/>
            <a:tailEnd/>
          </a:ln>
          <a:effectLst/>
        </p:spPr>
        <p:txBody>
          <a:bodyPr vert="horz" wrap="square" lIns="96176" tIns="48089" rIns="96176" bIns="48089" numCol="1" anchor="t" anchorCtr="0" compatLnSpc="1">
            <a:prstTxWarp prst="textNoShape">
              <a:avLst/>
            </a:prstTxWarp>
          </a:bodyPr>
          <a:lstStyle>
            <a:lvl1pPr>
              <a:defRPr sz="1300">
                <a:ea typeface="新細明體" pitchFamily="18" charset="-120"/>
              </a:defRPr>
            </a:lvl1pPr>
          </a:lstStyle>
          <a:p>
            <a:pPr>
              <a:defRPr/>
            </a:pPr>
            <a:endParaRPr lang="en-US" altLang="zh-TW"/>
          </a:p>
        </p:txBody>
      </p:sp>
      <p:sp>
        <p:nvSpPr>
          <p:cNvPr id="4099" name="Rectangle 3"/>
          <p:cNvSpPr>
            <a:spLocks noGrp="1" noChangeArrowheads="1"/>
          </p:cNvSpPr>
          <p:nvPr>
            <p:ph type="dt" idx="1"/>
          </p:nvPr>
        </p:nvSpPr>
        <p:spPr bwMode="auto">
          <a:xfrm>
            <a:off x="3884614" y="1"/>
            <a:ext cx="2971800" cy="498952"/>
          </a:xfrm>
          <a:prstGeom prst="rect">
            <a:avLst/>
          </a:prstGeom>
          <a:noFill/>
          <a:ln w="9525">
            <a:noFill/>
            <a:miter lim="800000"/>
            <a:headEnd/>
            <a:tailEnd/>
          </a:ln>
          <a:effectLst/>
        </p:spPr>
        <p:txBody>
          <a:bodyPr vert="horz" wrap="square" lIns="96176" tIns="48089" rIns="96176" bIns="48089" numCol="1" anchor="t" anchorCtr="0" compatLnSpc="1">
            <a:prstTxWarp prst="textNoShape">
              <a:avLst/>
            </a:prstTxWarp>
          </a:bodyPr>
          <a:lstStyle>
            <a:lvl1pPr algn="r">
              <a:defRPr sz="1300">
                <a:ea typeface="新細明體" pitchFamily="18" charset="-120"/>
              </a:defRPr>
            </a:lvl1pPr>
          </a:lstStyle>
          <a:p>
            <a:pPr>
              <a:defRPr/>
            </a:pPr>
            <a:endParaRPr lang="en-US" altLang="zh-TW"/>
          </a:p>
        </p:txBody>
      </p:sp>
      <p:sp>
        <p:nvSpPr>
          <p:cNvPr id="18436" name="Rectangle 4"/>
          <p:cNvSpPr>
            <a:spLocks noGrp="1" noRot="1" noChangeAspect="1" noChangeArrowheads="1" noTextEdit="1"/>
          </p:cNvSpPr>
          <p:nvPr>
            <p:ph type="sldImg" idx="2"/>
          </p:nvPr>
        </p:nvSpPr>
        <p:spPr bwMode="auto">
          <a:xfrm>
            <a:off x="935038" y="749300"/>
            <a:ext cx="4987925" cy="37417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740039"/>
            <a:ext cx="5486400" cy="4490561"/>
          </a:xfrm>
          <a:prstGeom prst="rect">
            <a:avLst/>
          </a:prstGeom>
          <a:noFill/>
          <a:ln w="9525">
            <a:noFill/>
            <a:miter lim="800000"/>
            <a:headEnd/>
            <a:tailEnd/>
          </a:ln>
          <a:effectLst/>
        </p:spPr>
        <p:txBody>
          <a:bodyPr vert="horz" wrap="square" lIns="96176" tIns="48089" rIns="96176" bIns="48089"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102" name="Rectangle 6"/>
          <p:cNvSpPr>
            <a:spLocks noGrp="1" noChangeArrowheads="1"/>
          </p:cNvSpPr>
          <p:nvPr>
            <p:ph type="ftr" sz="quarter" idx="4"/>
          </p:nvPr>
        </p:nvSpPr>
        <p:spPr bwMode="auto">
          <a:xfrm>
            <a:off x="0" y="9478343"/>
            <a:ext cx="2971800" cy="498952"/>
          </a:xfrm>
          <a:prstGeom prst="rect">
            <a:avLst/>
          </a:prstGeom>
          <a:noFill/>
          <a:ln w="9525">
            <a:noFill/>
            <a:miter lim="800000"/>
            <a:headEnd/>
            <a:tailEnd/>
          </a:ln>
          <a:effectLst/>
        </p:spPr>
        <p:txBody>
          <a:bodyPr vert="horz" wrap="square" lIns="96176" tIns="48089" rIns="96176" bIns="48089" numCol="1" anchor="b" anchorCtr="0" compatLnSpc="1">
            <a:prstTxWarp prst="textNoShape">
              <a:avLst/>
            </a:prstTxWarp>
          </a:bodyPr>
          <a:lstStyle>
            <a:lvl1pPr>
              <a:defRPr sz="1300">
                <a:ea typeface="新細明體" pitchFamily="18" charset="-120"/>
              </a:defRPr>
            </a:lvl1pPr>
          </a:lstStyle>
          <a:p>
            <a:pPr>
              <a:defRPr/>
            </a:pPr>
            <a:endParaRPr lang="en-US" altLang="zh-TW"/>
          </a:p>
        </p:txBody>
      </p:sp>
      <p:sp>
        <p:nvSpPr>
          <p:cNvPr id="4103" name="Rectangle 7"/>
          <p:cNvSpPr>
            <a:spLocks noGrp="1" noChangeArrowheads="1"/>
          </p:cNvSpPr>
          <p:nvPr>
            <p:ph type="sldNum" sz="quarter" idx="5"/>
          </p:nvPr>
        </p:nvSpPr>
        <p:spPr bwMode="auto">
          <a:xfrm>
            <a:off x="3884614" y="9478343"/>
            <a:ext cx="2971800" cy="498952"/>
          </a:xfrm>
          <a:prstGeom prst="rect">
            <a:avLst/>
          </a:prstGeom>
          <a:noFill/>
          <a:ln w="9525">
            <a:noFill/>
            <a:miter lim="800000"/>
            <a:headEnd/>
            <a:tailEnd/>
          </a:ln>
          <a:effectLst/>
        </p:spPr>
        <p:txBody>
          <a:bodyPr vert="horz" wrap="square" lIns="96176" tIns="48089" rIns="96176" bIns="48089" numCol="1" anchor="b" anchorCtr="0" compatLnSpc="1">
            <a:prstTxWarp prst="textNoShape">
              <a:avLst/>
            </a:prstTxWarp>
          </a:bodyPr>
          <a:lstStyle>
            <a:lvl1pPr algn="r">
              <a:defRPr sz="1300">
                <a:ea typeface="新細明體" pitchFamily="18" charset="-120"/>
              </a:defRPr>
            </a:lvl1pPr>
          </a:lstStyle>
          <a:p>
            <a:pPr>
              <a:defRPr/>
            </a:pPr>
            <a:fld id="{B392108F-4F9A-4A05-9E67-510F38D69512}" type="slidenum">
              <a:rPr lang="en-US" altLang="zh-TW"/>
              <a:pPr>
                <a:defRPr/>
              </a:pPr>
              <a:t>‹#›</a:t>
            </a:fld>
            <a:endParaRPr lang="en-US" altLang="zh-TW"/>
          </a:p>
        </p:txBody>
      </p:sp>
    </p:spTree>
    <p:extLst>
      <p:ext uri="{BB962C8B-B14F-4D97-AF65-F5344CB8AC3E}">
        <p14:creationId xmlns:p14="http://schemas.microsoft.com/office/powerpoint/2010/main" val="415072933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54779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0" lang="zh-TW" altLang="zh-TW" sz="2400">
                <a:latin typeface="Times New Roman" pitchFamily="18" charset="0"/>
                <a:ea typeface="新細明體" pitchFamily="18" charset="-12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kumimoji="0" lang="zh-TW" altLang="zh-TW" sz="2400">
                <a:latin typeface="Times New Roman" pitchFamily="18" charset="0"/>
                <a:ea typeface="新細明體" pitchFamily="18" charset="-12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kumimoji="0" lang="zh-TW" altLang="zh-TW" sz="2400">
                  <a:latin typeface="Times New Roman" pitchFamily="18" charset="0"/>
                  <a:ea typeface="新細明體" pitchFamily="18" charset="-12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kumimoji="0" lang="zh-TW" altLang="zh-TW" sz="2400">
                  <a:latin typeface="Times New Roman" pitchFamily="18" charset="0"/>
                  <a:ea typeface="新細明體" pitchFamily="18" charset="-12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kumimoji="0" lang="zh-TW" altLang="zh-TW" sz="2400">
                  <a:latin typeface="Times New Roman" pitchFamily="18" charset="0"/>
                  <a:ea typeface="新細明體" pitchFamily="18" charset="-12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kumimoji="0" lang="zh-TW" altLang="zh-TW" sz="2400">
                  <a:latin typeface="Times New Roman" pitchFamily="18" charset="0"/>
                  <a:ea typeface="新細明體" pitchFamily="18" charset="-12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kumimoji="0" lang="zh-TW" altLang="zh-TW" sz="2400">
                  <a:latin typeface="Times New Roman" pitchFamily="18" charset="0"/>
                  <a:ea typeface="新細明體" pitchFamily="18" charset="-12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kumimoji="0" lang="zh-TW" altLang="zh-TW" sz="2400">
                  <a:latin typeface="Times New Roman" pitchFamily="18" charset="0"/>
                  <a:ea typeface="新細明體" pitchFamily="18" charset="-12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kumimoji="0" lang="zh-TW" altLang="zh-TW" sz="2400">
                  <a:latin typeface="Times New Roman" pitchFamily="18" charset="0"/>
                  <a:ea typeface="新細明體" pitchFamily="18" charset="-12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kumimoji="0" lang="zh-TW" altLang="zh-TW" sz="2400">
                  <a:latin typeface="Times New Roman" pitchFamily="18" charset="0"/>
                  <a:ea typeface="新細明體" pitchFamily="18" charset="-12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kumimoji="0" lang="zh-TW" altLang="zh-TW" sz="2400">
                  <a:latin typeface="Times New Roman" pitchFamily="18" charset="0"/>
                  <a:ea typeface="新細明體" pitchFamily="18" charset="-12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kumimoji="0" lang="zh-TW" altLang="zh-TW" sz="2400">
                  <a:latin typeface="Times New Roman" pitchFamily="18" charset="0"/>
                  <a:ea typeface="新細明體" pitchFamily="18" charset="-120"/>
                </a:endParaRPr>
              </a:p>
            </p:txBody>
          </p:sp>
        </p:grpSp>
      </p:grpSp>
      <p:sp>
        <p:nvSpPr>
          <p:cNvPr id="7185" name="Rectangle 17"/>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zh-TW" altLang="en-US"/>
              <a:t>按一下以編輯母片標題樣式</a:t>
            </a:r>
          </a:p>
        </p:txBody>
      </p:sp>
      <p:sp>
        <p:nvSpPr>
          <p:cNvPr id="7186" name="Rectangle 18"/>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TW" altLang="en-US"/>
              <a:t>按一下以編輯母片副標題樣式</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2262AF79-AD87-4522-BF7C-9CAB91B1EB7B}" type="slidenum">
              <a:rPr lang="en-US" altLang="zh-TW"/>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457200"/>
            <a:ext cx="2057400" cy="5410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457200"/>
            <a:ext cx="6019800" cy="5410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B83CD19E-CA56-4471-BC12-ADE2D7AF616C}" type="slidenum">
              <a:rPr lang="en-US" altLang="zh-TW"/>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B18DEA03-3521-44DD-B588-97C01732394B}" type="slidenum">
              <a:rPr lang="en-US" altLang="zh-TW"/>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3"/>
          <p:cNvSpPr>
            <a:spLocks noGrp="1" noChangeArrowheads="1"/>
          </p:cNvSpPr>
          <p:nvPr>
            <p:ph type="sldNum" sz="quarter" idx="11"/>
          </p:nvPr>
        </p:nvSpPr>
        <p:spPr>
          <a:ln/>
        </p:spPr>
        <p:txBody>
          <a:bodyPr/>
          <a:lstStyle>
            <a:lvl1pPr>
              <a:defRPr/>
            </a:lvl1pPr>
          </a:lstStyle>
          <a:p>
            <a:pPr>
              <a:defRPr/>
            </a:pPr>
            <a:fld id="{E5CEE22A-2DB9-4D50-8DEF-0F913F54D711}" type="slidenum">
              <a:rPr lang="en-US" altLang="zh-TW"/>
              <a:pPr>
                <a:defRPr/>
              </a:pPr>
              <a:t>‹#›</a:t>
            </a:fld>
            <a:endParaRPr lang="en-US" altLang="zh-TW"/>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28220298-AEBA-47B1-BA90-179A98D9FF38}"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3"/>
          <p:cNvSpPr>
            <a:spLocks noGrp="1" noChangeArrowheads="1"/>
          </p:cNvSpPr>
          <p:nvPr>
            <p:ph type="sldNum" sz="quarter" idx="11"/>
          </p:nvPr>
        </p:nvSpPr>
        <p:spPr>
          <a:ln/>
        </p:spPr>
        <p:txBody>
          <a:bodyPr/>
          <a:lstStyle>
            <a:lvl1pPr>
              <a:defRPr/>
            </a:lvl1pPr>
          </a:lstStyle>
          <a:p>
            <a:pPr>
              <a:defRPr/>
            </a:pPr>
            <a:fld id="{5007C08A-DCCE-43F8-8DE5-09869AD6ED6A}" type="slidenum">
              <a:rPr lang="en-US" altLang="zh-TW"/>
              <a:pPr>
                <a:defRPr/>
              </a:pPr>
              <a:t>‹#›</a:t>
            </a:fld>
            <a:endParaRPr lang="en-US" altLang="zh-TW"/>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3"/>
          <p:cNvSpPr>
            <a:spLocks noGrp="1" noChangeArrowheads="1"/>
          </p:cNvSpPr>
          <p:nvPr>
            <p:ph type="sldNum" sz="quarter" idx="11"/>
          </p:nvPr>
        </p:nvSpPr>
        <p:spPr>
          <a:ln/>
        </p:spPr>
        <p:txBody>
          <a:bodyPr/>
          <a:lstStyle>
            <a:lvl1pPr>
              <a:defRPr/>
            </a:lvl1pPr>
          </a:lstStyle>
          <a:p>
            <a:pPr>
              <a:defRPr/>
            </a:pPr>
            <a:fld id="{8BDDA45A-5E49-4655-9988-84AB1EDCB88C}" type="slidenum">
              <a:rPr lang="en-US" altLang="zh-TW"/>
              <a:pPr>
                <a:defRPr/>
              </a:pPr>
              <a:t>‹#›</a:t>
            </a:fld>
            <a:endParaRPr lang="en-US" altLang="zh-TW"/>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a:ln/>
        </p:spPr>
        <p:txBody>
          <a:bodyPr/>
          <a:lstStyle>
            <a:lvl1pPr>
              <a:defRPr/>
            </a:lvl1pPr>
          </a:lstStyle>
          <a:p>
            <a:pPr>
              <a:defRPr/>
            </a:pPr>
            <a:fld id="{412B8FD8-4200-449A-A5E5-C58B79E5669C}" type="slidenum">
              <a:rPr lang="en-US" altLang="zh-TW"/>
              <a:pPr>
                <a:defRPr/>
              </a:pPr>
              <a:t>‹#›</a:t>
            </a:fld>
            <a:endParaRPr lang="en-US" altLang="zh-TW"/>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9F2F618C-1041-4C27-AC46-0DC197DFBCDC}"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3"/>
          <p:cNvSpPr>
            <a:spLocks noGrp="1" noChangeArrowheads="1"/>
          </p:cNvSpPr>
          <p:nvPr>
            <p:ph type="sldNum" sz="quarter" idx="11"/>
          </p:nvPr>
        </p:nvSpPr>
        <p:spPr>
          <a:ln/>
        </p:spPr>
        <p:txBody>
          <a:bodyPr/>
          <a:lstStyle>
            <a:lvl1pPr>
              <a:defRPr/>
            </a:lvl1pPr>
          </a:lstStyle>
          <a:p>
            <a:pPr>
              <a:defRPr/>
            </a:pPr>
            <a:fld id="{D862AE27-87ED-4801-A3AB-9CE0BAFAD860}" type="slidenum">
              <a:rPr lang="en-US" altLang="zh-TW"/>
              <a:pPr>
                <a:defRPr/>
              </a:pPr>
              <a:t>‹#›</a:t>
            </a:fld>
            <a:endParaRPr lang="en-US" altLang="zh-TW"/>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a typeface="新細明體" pitchFamily="18" charset="-120"/>
              </a:defRPr>
            </a:lvl1pPr>
          </a:lstStyle>
          <a:p>
            <a:pPr>
              <a:defRPr/>
            </a:pPr>
            <a:endParaRPr lang="en-US" altLang="zh-TW"/>
          </a:p>
        </p:txBody>
      </p:sp>
      <p:sp>
        <p:nvSpPr>
          <p:cNvPr id="614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Black" pitchFamily="34" charset="0"/>
                <a:ea typeface="新細明體" pitchFamily="18" charset="-120"/>
              </a:defRPr>
            </a:lvl1pPr>
          </a:lstStyle>
          <a:p>
            <a:pPr>
              <a:defRPr/>
            </a:pPr>
            <a:fld id="{302C8E0F-C0FD-4EE4-863D-5707C724B140}" type="slidenum">
              <a:rPr lang="en-US" altLang="zh-TW"/>
              <a:pPr>
                <a:defRPr/>
              </a:pPr>
              <a:t>‹#›</a:t>
            </a:fld>
            <a:endParaRPr lang="en-US" altLang="zh-TW"/>
          </a:p>
        </p:txBody>
      </p:sp>
      <p:grpSp>
        <p:nvGrpSpPr>
          <p:cNvPr id="5124" name="Group 4"/>
          <p:cNvGrpSpPr>
            <a:grpSpLocks/>
          </p:cNvGrpSpPr>
          <p:nvPr/>
        </p:nvGrpSpPr>
        <p:grpSpPr bwMode="auto">
          <a:xfrm>
            <a:off x="0" y="0"/>
            <a:ext cx="9144000" cy="546100"/>
            <a:chOff x="0" y="0"/>
            <a:chExt cx="5760" cy="344"/>
          </a:xfrm>
        </p:grpSpPr>
        <p:sp>
          <p:nvSpPr>
            <p:cNvPr id="614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0" lang="zh-TW" altLang="zh-TW" sz="2400">
                <a:latin typeface="Times New Roman" pitchFamily="18" charset="0"/>
                <a:ea typeface="新細明體" pitchFamily="18" charset="-120"/>
              </a:endParaRPr>
            </a:p>
          </p:txBody>
        </p:sp>
        <p:sp>
          <p:nvSpPr>
            <p:cNvPr id="615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kumimoji="0" lang="zh-TW" altLang="zh-TW" sz="2400">
                <a:latin typeface="Times New Roman" pitchFamily="18" charset="0"/>
                <a:ea typeface="新細明體" pitchFamily="18" charset="-120"/>
              </a:endParaRPr>
            </a:p>
          </p:txBody>
        </p:sp>
        <p:sp>
          <p:nvSpPr>
            <p:cNvPr id="615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kumimoji="0" lang="zh-TW" altLang="zh-TW">
                <a:solidFill>
                  <a:schemeClr val="hlink"/>
                </a:solidFill>
                <a:ea typeface="新細明體" pitchFamily="18" charset="-120"/>
              </a:endParaRPr>
            </a:p>
          </p:txBody>
        </p:sp>
        <p:sp>
          <p:nvSpPr>
            <p:cNvPr id="615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kumimoji="0" lang="zh-TW" altLang="zh-TW">
                <a:solidFill>
                  <a:schemeClr val="hlink"/>
                </a:solidFill>
                <a:ea typeface="新細明體" pitchFamily="18" charset="-120"/>
              </a:endParaRPr>
            </a:p>
          </p:txBody>
        </p:sp>
        <p:sp>
          <p:nvSpPr>
            <p:cNvPr id="615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kumimoji="0" lang="zh-TW" altLang="zh-TW">
                <a:solidFill>
                  <a:schemeClr val="accent2"/>
                </a:solidFill>
                <a:ea typeface="新細明體" pitchFamily="18" charset="-120"/>
              </a:endParaRPr>
            </a:p>
          </p:txBody>
        </p:sp>
        <p:sp>
          <p:nvSpPr>
            <p:cNvPr id="615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kumimoji="0" lang="zh-TW" altLang="zh-TW">
                <a:solidFill>
                  <a:schemeClr val="hlink"/>
                </a:solidFill>
                <a:ea typeface="新細明體" pitchFamily="18" charset="-120"/>
              </a:endParaRPr>
            </a:p>
          </p:txBody>
        </p:sp>
        <p:sp>
          <p:nvSpPr>
            <p:cNvPr id="615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kumimoji="0" lang="zh-TW" altLang="zh-TW" sz="2400">
                <a:latin typeface="Times New Roman" pitchFamily="18" charset="0"/>
                <a:ea typeface="新細明體" pitchFamily="18" charset="-120"/>
              </a:endParaRPr>
            </a:p>
          </p:txBody>
        </p:sp>
        <p:sp>
          <p:nvSpPr>
            <p:cNvPr id="615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kumimoji="0" lang="zh-TW" altLang="zh-TW">
                <a:solidFill>
                  <a:schemeClr val="accent2"/>
                </a:solidFill>
                <a:ea typeface="新細明體" pitchFamily="18" charset="-120"/>
              </a:endParaRPr>
            </a:p>
          </p:txBody>
        </p:sp>
        <p:sp>
          <p:nvSpPr>
            <p:cNvPr id="615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kumimoji="0" lang="zh-TW" altLang="zh-TW">
                <a:solidFill>
                  <a:schemeClr val="accent2"/>
                </a:solidFill>
                <a:ea typeface="新細明體" pitchFamily="18" charset="-120"/>
              </a:endParaRPr>
            </a:p>
          </p:txBody>
        </p:sp>
      </p:grpSp>
      <p:sp>
        <p:nvSpPr>
          <p:cNvPr id="5125"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126"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6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a typeface="新細明體" pitchFamily="18" charset="-120"/>
              </a:defRPr>
            </a:lvl1pPr>
          </a:lstStyle>
          <a:p>
            <a:pPr>
              <a:defRPr/>
            </a:pPr>
            <a:endParaRPr lang="en-US" altLang="zh-TW"/>
          </a:p>
        </p:txBody>
      </p:sp>
      <p:pic>
        <p:nvPicPr>
          <p:cNvPr id="18" name="圖片 32" descr="LOGO080806.jpg"/>
          <p:cNvPicPr>
            <a:picLocks noChangeAspect="1"/>
          </p:cNvPicPr>
          <p:nvPr/>
        </p:nvPicPr>
        <p:blipFill>
          <a:blip r:embed="rId13" cstate="print"/>
          <a:srcRect/>
          <a:stretch>
            <a:fillRect/>
          </a:stretch>
        </p:blipFill>
        <p:spPr bwMode="auto">
          <a:xfrm>
            <a:off x="6516216" y="121997"/>
            <a:ext cx="2436391" cy="38275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2"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hf sldNum="0" hdr="0" ftr="0" dt="0"/>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新細明體" pitchFamily="18" charset="-120"/>
        </a:defRPr>
      </a:lvl2pPr>
      <a:lvl3pPr algn="l" rtl="0" eaLnBrk="0" fontAlgn="base" hangingPunct="0">
        <a:spcBef>
          <a:spcPct val="0"/>
        </a:spcBef>
        <a:spcAft>
          <a:spcPct val="0"/>
        </a:spcAft>
        <a:defRPr kumimoji="1" sz="4400">
          <a:solidFill>
            <a:schemeClr val="tx1"/>
          </a:solidFill>
          <a:latin typeface="Arial" charset="0"/>
          <a:ea typeface="新細明體" pitchFamily="18" charset="-120"/>
        </a:defRPr>
      </a:lvl3pPr>
      <a:lvl4pPr algn="l" rtl="0" eaLnBrk="0" fontAlgn="base" hangingPunct="0">
        <a:spcBef>
          <a:spcPct val="0"/>
        </a:spcBef>
        <a:spcAft>
          <a:spcPct val="0"/>
        </a:spcAft>
        <a:defRPr kumimoji="1" sz="4400">
          <a:solidFill>
            <a:schemeClr val="tx1"/>
          </a:solidFill>
          <a:latin typeface="Arial" charset="0"/>
          <a:ea typeface="新細明體" pitchFamily="18" charset="-120"/>
        </a:defRPr>
      </a:lvl4pPr>
      <a:lvl5pPr algn="l" rtl="0" eaLnBrk="0" fontAlgn="base" hangingPunct="0">
        <a:spcBef>
          <a:spcPct val="0"/>
        </a:spcBef>
        <a:spcAft>
          <a:spcPct val="0"/>
        </a:spcAft>
        <a:defRPr kumimoji="1" sz="4400">
          <a:solidFill>
            <a:schemeClr val="tx1"/>
          </a:solidFill>
          <a:latin typeface="Arial" charset="0"/>
          <a:ea typeface="新細明體" pitchFamily="18" charset="-120"/>
        </a:defRPr>
      </a:lvl5pPr>
      <a:lvl6pPr marL="457200" algn="l" rtl="0" fontAlgn="base">
        <a:spcBef>
          <a:spcPct val="0"/>
        </a:spcBef>
        <a:spcAft>
          <a:spcPct val="0"/>
        </a:spcAft>
        <a:defRPr kumimoji="1" sz="4400">
          <a:solidFill>
            <a:schemeClr val="tx1"/>
          </a:solidFill>
          <a:latin typeface="Arial" charset="0"/>
          <a:ea typeface="新細明體" pitchFamily="18" charset="-120"/>
        </a:defRPr>
      </a:lvl6pPr>
      <a:lvl7pPr marL="914400" algn="l" rtl="0" fontAlgn="base">
        <a:spcBef>
          <a:spcPct val="0"/>
        </a:spcBef>
        <a:spcAft>
          <a:spcPct val="0"/>
        </a:spcAft>
        <a:defRPr kumimoji="1" sz="4400">
          <a:solidFill>
            <a:schemeClr val="tx1"/>
          </a:solidFill>
          <a:latin typeface="Arial" charset="0"/>
          <a:ea typeface="新細明體" pitchFamily="18" charset="-120"/>
        </a:defRPr>
      </a:lvl7pPr>
      <a:lvl8pPr marL="1371600" algn="l" rtl="0" fontAlgn="base">
        <a:spcBef>
          <a:spcPct val="0"/>
        </a:spcBef>
        <a:spcAft>
          <a:spcPct val="0"/>
        </a:spcAft>
        <a:defRPr kumimoji="1" sz="4400">
          <a:solidFill>
            <a:schemeClr val="tx1"/>
          </a:solidFill>
          <a:latin typeface="Arial" charset="0"/>
          <a:ea typeface="新細明體" pitchFamily="18" charset="-120"/>
        </a:defRPr>
      </a:lvl8pPr>
      <a:lvl9pPr marL="1828800" algn="l" rtl="0" fontAlgn="base">
        <a:spcBef>
          <a:spcPct val="0"/>
        </a:spcBef>
        <a:spcAft>
          <a:spcPct val="0"/>
        </a:spcAft>
        <a:defRPr kumimoji="1" sz="4400">
          <a:solidFill>
            <a:schemeClr val="tx1"/>
          </a:solidFill>
          <a:latin typeface="Arial" charset="0"/>
          <a:ea typeface="新細明體" pitchFamily="18" charset="-12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287586" y="1714500"/>
            <a:ext cx="7892926" cy="3082652"/>
          </a:xfrm>
          <a:prstGeom prst="rect">
            <a:avLst/>
          </a:prstGeom>
        </p:spPr>
        <p:txBody>
          <a:bodyPr anchor="ctr"/>
          <a:lstStyle/>
          <a:p>
            <a:pPr algn="ctr" fontAlgn="auto">
              <a:lnSpc>
                <a:spcPts val="6000"/>
              </a:lnSpc>
              <a:spcBef>
                <a:spcPts val="0"/>
              </a:spcBef>
              <a:spcAft>
                <a:spcPts val="0"/>
              </a:spcAft>
              <a:tabLst>
                <a:tab pos="627063" algn="l"/>
              </a:tabLst>
              <a:defRPr/>
            </a:pPr>
            <a:r>
              <a:rPr kumimoji="0" lang="zh-TW" altLang="en-US" sz="4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       達</a:t>
            </a:r>
            <a:r>
              <a:rPr kumimoji="0" lang="zh-TW" altLang="en-US" sz="4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能</a:t>
            </a:r>
            <a:r>
              <a:rPr kumimoji="0" lang="zh-TW" altLang="en-US" sz="4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科技  法人說明會</a:t>
            </a:r>
            <a:endParaRPr kumimoji="0" lang="en-US" altLang="zh-TW" sz="4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a:p>
            <a:pPr algn="ctr" fontAlgn="auto">
              <a:lnSpc>
                <a:spcPts val="6000"/>
              </a:lnSpc>
              <a:spcBef>
                <a:spcPts val="0"/>
              </a:spcBef>
              <a:spcAft>
                <a:spcPts val="0"/>
              </a:spcAft>
              <a:tabLst>
                <a:tab pos="627063" algn="l"/>
              </a:tabLst>
              <a:defRPr/>
            </a:pPr>
            <a:r>
              <a:rPr kumimoji="0" lang="zh-TW" altLang="en-US" sz="20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股票代碼</a:t>
            </a:r>
            <a:r>
              <a:rPr kumimoji="0"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0" lang="en-US" altLang="zh-TW" sz="20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3686-TW</a:t>
            </a:r>
            <a:r>
              <a:rPr kumimoji="0" lang="zh-TW" altLang="en-US" sz="20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0" lang="en-US" altLang="zh-TW"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Nov. </a:t>
            </a:r>
            <a:r>
              <a:rPr kumimoji="0" lang="en-US" altLang="zh-TW" sz="1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kumimoji="0" lang="en-US" altLang="zh-TW" sz="1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4  2021</a:t>
            </a:r>
          </a:p>
        </p:txBody>
      </p:sp>
      <p:pic>
        <p:nvPicPr>
          <p:cNvPr id="19459" name="圖片 4" descr="danen_fab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05575" y="4286250"/>
            <a:ext cx="2638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圖片 5" descr="solar2.jp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4286250"/>
            <a:ext cx="21431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圖片 6" descr="solar_roof.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428625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descr="http://accesstotools.com/wp-content/uploads/2008/03/solar-p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428625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3249536" y="2932137"/>
            <a:ext cx="4572000" cy="464871"/>
          </a:xfrm>
          <a:prstGeom prst="rect">
            <a:avLst/>
          </a:prstGeom>
        </p:spPr>
        <p:txBody>
          <a:bodyPr>
            <a:spAutoFit/>
          </a:bodyPr>
          <a:lstStyle/>
          <a:p>
            <a:pPr algn="ctr" fontAlgn="auto">
              <a:lnSpc>
                <a:spcPct val="150000"/>
              </a:lnSpc>
              <a:spcBef>
                <a:spcPts val="0"/>
              </a:spcBef>
              <a:spcAft>
                <a:spcPts val="0"/>
              </a:spcAft>
              <a:defRPr/>
            </a:pPr>
            <a:endParaRPr kumimoji="0" lang="zh-TW" altLang="en-US" dirty="0">
              <a:latin typeface="+mn-lt"/>
              <a:ea typeface="+mn-ea"/>
            </a:endParaRPr>
          </a:p>
        </p:txBody>
      </p:sp>
    </p:spTree>
    <p:extLst>
      <p:ext uri="{BB962C8B-B14F-4D97-AF65-F5344CB8AC3E}">
        <p14:creationId xmlns:p14="http://schemas.microsoft.com/office/powerpoint/2010/main" val="4292949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2411760" y="2348880"/>
            <a:ext cx="6732240" cy="1152128"/>
          </a:xfrm>
          <a:prstGeom prst="rect">
            <a:avLst/>
          </a:prstGeom>
        </p:spPr>
        <p:txBody>
          <a:bodyPr anchor="ctr"/>
          <a:lstStyle/>
          <a:p>
            <a:pPr algn="ctr">
              <a:lnSpc>
                <a:spcPct val="150000"/>
              </a:lnSpc>
            </a:pPr>
            <a:r>
              <a:rPr lang="zh-TW" altLang="en-US" sz="4800" b="1" dirty="0" smtClean="0">
                <a:solidFill>
                  <a:schemeClr val="bg1"/>
                </a:solidFill>
                <a:latin typeface="微軟正黑體" panose="020B0604030504040204" pitchFamily="34" charset="-120"/>
                <a:ea typeface="微軟正黑體" panose="020B0604030504040204" pitchFamily="34" charset="-120"/>
              </a:rPr>
              <a:t>國內系統發</a:t>
            </a:r>
            <a:r>
              <a:rPr lang="zh-TW" altLang="en-US" sz="4800" b="1" dirty="0">
                <a:solidFill>
                  <a:schemeClr val="bg1"/>
                </a:solidFill>
                <a:latin typeface="微軟正黑體" panose="020B0604030504040204" pitchFamily="34" charset="-120"/>
                <a:ea typeface="微軟正黑體" panose="020B0604030504040204" pitchFamily="34" charset="-120"/>
              </a:rPr>
              <a:t>展</a:t>
            </a:r>
            <a:r>
              <a:rPr lang="zh-TW" altLang="en-US" sz="4800" b="1" dirty="0" smtClean="0">
                <a:solidFill>
                  <a:schemeClr val="bg1"/>
                </a:solidFill>
                <a:latin typeface="微軟正黑體" panose="020B0604030504040204" pitchFamily="34" charset="-120"/>
                <a:ea typeface="微軟正黑體" panose="020B0604030504040204" pitchFamily="34" charset="-120"/>
              </a:rPr>
              <a:t>趨勢</a:t>
            </a:r>
            <a:endParaRPr kumimoji="0" lang="zh-TW" altLang="en-US" sz="4800" b="1" dirty="0">
              <a:solidFill>
                <a:schemeClr val="bg1"/>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1128665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539552" y="548680"/>
            <a:ext cx="6446420" cy="504056"/>
          </a:xfrm>
        </p:spPr>
        <p:txBody>
          <a:bodyPr/>
          <a:lstStyle/>
          <a:p>
            <a:r>
              <a:rPr lang="zh-TW" altLang="en-US" sz="2800" b="1" kern="1200" dirty="0" smtClean="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未</a:t>
            </a:r>
            <a:r>
              <a:rPr lang="zh-TW" altLang="en-US" sz="2800" b="1" kern="1200" dirty="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來</a:t>
            </a:r>
            <a:r>
              <a:rPr lang="zh-TW" altLang="en-US" sz="2800" b="1" kern="1200" dirty="0" smtClean="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系統電廠市場的發展 </a:t>
            </a:r>
            <a:r>
              <a:rPr lang="en-US" altLang="zh-TW" sz="2800" b="1" kern="1200" dirty="0" smtClean="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sz="2800" b="1" kern="1200" dirty="0" smtClean="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政策是關鍵</a:t>
            </a:r>
            <a:endParaRPr lang="zh-TW" altLang="en-US" sz="2800" b="1" kern="1200" dirty="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39552" y="1340768"/>
            <a:ext cx="7992888" cy="2031325"/>
          </a:xfrm>
          <a:prstGeom prst="rect">
            <a:avLst/>
          </a:prstGeom>
          <a:noFill/>
        </p:spPr>
        <p:txBody>
          <a:bodyPr wrap="square" rtlCol="0">
            <a:spAutoFit/>
          </a:bodyPr>
          <a:lstStyle/>
          <a:p>
            <a:pPr marL="285750" indent="-285750">
              <a:buClr>
                <a:srgbClr val="0000FF"/>
              </a:buClr>
              <a:buSzPct val="85000"/>
              <a:buFont typeface="Wingdings" panose="05000000000000000000" pitchFamily="2" charset="2"/>
              <a:buChar char="n"/>
            </a:pPr>
            <a:r>
              <a:rPr lang="zh-TW" altLang="en-US" b="1" dirty="0" smtClean="0">
                <a:latin typeface="微軟正黑體" panose="020B0604030504040204" pitchFamily="34" charset="-120"/>
                <a:ea typeface="微軟正黑體" panose="020B0604030504040204" pitchFamily="34" charset="-120"/>
              </a:rPr>
              <a:t>小型電站開發生障礙，農地開發的限制為主因。</a:t>
            </a:r>
            <a:endParaRPr lang="en-US" altLang="zh-TW" b="1" dirty="0">
              <a:latin typeface="微軟正黑體" panose="020B0604030504040204" pitchFamily="34" charset="-120"/>
              <a:ea typeface="微軟正黑體" panose="020B0604030504040204" pitchFamily="34" charset="-120"/>
            </a:endParaRPr>
          </a:p>
          <a:p>
            <a:pPr>
              <a:buClr>
                <a:srgbClr val="0000FF"/>
              </a:buClr>
              <a:buSzPct val="85000"/>
            </a:pPr>
            <a:endParaRPr lang="en-US" altLang="zh-TW" b="1" dirty="0" smtClean="0">
              <a:latin typeface="微軟正黑體" panose="020B0604030504040204" pitchFamily="34" charset="-120"/>
              <a:ea typeface="微軟正黑體" panose="020B0604030504040204" pitchFamily="34" charset="-120"/>
            </a:endParaRPr>
          </a:p>
          <a:p>
            <a:pPr marL="285750" indent="-285750">
              <a:buClr>
                <a:srgbClr val="0000FF"/>
              </a:buClr>
              <a:buSzPct val="85000"/>
              <a:buFont typeface="Wingdings" panose="05000000000000000000" pitchFamily="2" charset="2"/>
              <a:buChar char="n"/>
            </a:pPr>
            <a:r>
              <a:rPr lang="zh-TW" altLang="en-US" b="1" dirty="0" smtClean="0">
                <a:latin typeface="微軟正黑體" panose="020B0604030504040204" pitchFamily="34" charset="-120"/>
                <a:ea typeface="微軟正黑體" panose="020B0604030504040204" pitchFamily="34" charset="-120"/>
              </a:rPr>
              <a:t>漁電共生案場受漁獲產出條件限制及開發管道之阻礙，不易快速成長。</a:t>
            </a:r>
            <a:endParaRPr lang="en-US" altLang="zh-TW" b="1" dirty="0" smtClean="0">
              <a:latin typeface="微軟正黑體" panose="020B0604030504040204" pitchFamily="34" charset="-120"/>
              <a:ea typeface="微軟正黑體" panose="020B0604030504040204" pitchFamily="34" charset="-120"/>
            </a:endParaRPr>
          </a:p>
          <a:p>
            <a:pPr>
              <a:buClr>
                <a:srgbClr val="0000FF"/>
              </a:buClr>
              <a:buSzPct val="85000"/>
            </a:pPr>
            <a:endParaRPr lang="en-US" altLang="zh-TW" b="1" dirty="0" smtClean="0">
              <a:latin typeface="微軟正黑體" panose="020B0604030504040204" pitchFamily="34" charset="-120"/>
              <a:ea typeface="微軟正黑體" panose="020B0604030504040204" pitchFamily="34" charset="-120"/>
            </a:endParaRPr>
          </a:p>
          <a:p>
            <a:pPr marL="285750" indent="-285750">
              <a:buClr>
                <a:srgbClr val="0000FF"/>
              </a:buClr>
              <a:buSzPct val="85000"/>
              <a:buFont typeface="Wingdings" panose="05000000000000000000" pitchFamily="2" charset="2"/>
              <a:buChar char="n"/>
            </a:pPr>
            <a:r>
              <a:rPr lang="zh-TW" altLang="en-US" b="1" dirty="0" smtClean="0">
                <a:latin typeface="微軟正黑體" panose="020B0604030504040204" pitchFamily="34" charset="-120"/>
                <a:ea typeface="微軟正黑體" panose="020B0604030504040204" pitchFamily="34" charset="-120"/>
              </a:rPr>
              <a:t>大型國有地釋出，加速大型案場之開發，政策利多的推動將是主要驅動力。</a:t>
            </a:r>
            <a:endParaRPr lang="en-US" altLang="zh-TW" b="1" dirty="0" smtClean="0">
              <a:latin typeface="微軟正黑體" panose="020B0604030504040204" pitchFamily="34" charset="-120"/>
              <a:ea typeface="微軟正黑體" panose="020B0604030504040204" pitchFamily="34" charset="-120"/>
            </a:endParaRPr>
          </a:p>
          <a:p>
            <a:pPr>
              <a:buClr>
                <a:srgbClr val="0000FF"/>
              </a:buClr>
              <a:buSzPct val="85000"/>
            </a:pPr>
            <a:endParaRPr lang="en-US" altLang="zh-TW" b="1" dirty="0" smtClean="0">
              <a:latin typeface="微軟正黑體" panose="020B0604030504040204" pitchFamily="34" charset="-120"/>
              <a:ea typeface="微軟正黑體" panose="020B0604030504040204" pitchFamily="34" charset="-120"/>
            </a:endParaRPr>
          </a:p>
          <a:p>
            <a:pPr marL="285750" indent="-285750">
              <a:buClr>
                <a:srgbClr val="0000FF"/>
              </a:buClr>
              <a:buSzPct val="85000"/>
              <a:buFont typeface="Wingdings" panose="05000000000000000000" pitchFamily="2" charset="2"/>
              <a:buChar char="n"/>
            </a:pPr>
            <a:r>
              <a:rPr lang="zh-TW" altLang="en-US" b="1" dirty="0" smtClean="0">
                <a:latin typeface="微軟正黑體" panose="020B0604030504040204" pitchFamily="34" charset="-120"/>
                <a:ea typeface="微軟正黑體" panose="020B0604030504040204" pitchFamily="34" charset="-120"/>
              </a:rPr>
              <a:t>私有房舍屋頂之分散式安裝推動，亦是未來達成政策目標，必要的推力。</a:t>
            </a:r>
            <a:endParaRPr lang="en-US" altLang="zh-TW"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07505" y="6076793"/>
            <a:ext cx="2280592" cy="246221"/>
          </a:xfrm>
          <a:prstGeom prst="rect">
            <a:avLst/>
          </a:prstGeom>
          <a:noFill/>
        </p:spPr>
        <p:txBody>
          <a:bodyPr wrap="square" rtlCol="0">
            <a:spAutoFit/>
          </a:bodyPr>
          <a:lstStyle/>
          <a:p>
            <a:r>
              <a:rPr lang="en-US" altLang="zh-TW" sz="1000" dirty="0" smtClean="0"/>
              <a:t>Source: </a:t>
            </a:r>
            <a:r>
              <a:rPr lang="zh-TW" altLang="en-US" sz="1000" dirty="0" smtClean="0"/>
              <a:t>行政院主計總</a:t>
            </a:r>
            <a:r>
              <a:rPr lang="zh-TW" altLang="en-US" sz="1000" dirty="0"/>
              <a:t>處</a:t>
            </a:r>
            <a:r>
              <a:rPr lang="en-US" altLang="zh-TW" sz="1000" dirty="0" smtClean="0"/>
              <a:t>, Oct. 2021</a:t>
            </a:r>
            <a:endParaRPr lang="zh-TW" altLang="en-US" sz="1000" dirty="0"/>
          </a:p>
        </p:txBody>
      </p:sp>
      <p:sp>
        <p:nvSpPr>
          <p:cNvPr id="8" name="投影片編號版面配置區 3"/>
          <p:cNvSpPr>
            <a:spLocks noGrp="1"/>
          </p:cNvSpPr>
          <p:nvPr>
            <p:ph type="sldNum" sz="quarter" idx="11"/>
          </p:nvPr>
        </p:nvSpPr>
        <p:spPr>
          <a:xfrm>
            <a:off x="6553200" y="6248400"/>
            <a:ext cx="2133600" cy="457200"/>
          </a:xfrm>
        </p:spPr>
        <p:txBody>
          <a:bodyPr/>
          <a:lstStyle/>
          <a:p>
            <a:fld id="{5B870F1A-D80C-4CC7-AD1F-62C8B5A20BC3}" type="slidenum">
              <a:rPr lang="zh-TW" altLang="en-US" smtClean="0"/>
              <a:pPr/>
              <a:t>11</a:t>
            </a:fld>
            <a:endParaRPr lang="zh-TW"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3776816"/>
            <a:ext cx="4680520" cy="22760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3764" y="3789040"/>
            <a:ext cx="3600400" cy="22760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107505" y="6381328"/>
            <a:ext cx="8208911" cy="307777"/>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註</a:t>
            </a:r>
            <a:r>
              <a:rPr lang="en-US" altLang="zh-TW" sz="1400" dirty="0" smtClean="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太陽能佔比達總再生能源 </a:t>
            </a:r>
            <a:r>
              <a:rPr lang="en-US" altLang="zh-TW" sz="1400" dirty="0" smtClean="0">
                <a:latin typeface="微軟正黑體" panose="020B0604030504040204" pitchFamily="34" charset="-120"/>
                <a:ea typeface="微軟正黑體" panose="020B0604030504040204" pitchFamily="34" charset="-120"/>
              </a:rPr>
              <a:t>64.9%</a:t>
            </a:r>
            <a:r>
              <a:rPr lang="zh-TW" altLang="en-US" sz="1400" dirty="0" smtClean="0">
                <a:latin typeface="微軟正黑體" panose="020B0604030504040204" pitchFamily="34" charset="-120"/>
                <a:ea typeface="微軟正黑體" panose="020B0604030504040204" pitchFamily="34" charset="-120"/>
              </a:rPr>
              <a:t>，且</a:t>
            </a:r>
            <a:r>
              <a:rPr lang="en-US" altLang="zh-TW" sz="1400" dirty="0" smtClean="0">
                <a:latin typeface="微軟正黑體" panose="020B0604030504040204" pitchFamily="34" charset="-120"/>
                <a:ea typeface="微軟正黑體" panose="020B0604030504040204" pitchFamily="34" charset="-120"/>
              </a:rPr>
              <a:t>86.4%</a:t>
            </a:r>
            <a:r>
              <a:rPr lang="zh-TW" altLang="en-US" sz="1400" dirty="0" smtClean="0">
                <a:latin typeface="微軟正黑體" panose="020B0604030504040204" pitchFamily="34" charset="-120"/>
                <a:ea typeface="微軟正黑體" panose="020B0604030504040204" pitchFamily="34" charset="-120"/>
              </a:rPr>
              <a:t>為自主發電設備</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系統廠場</a:t>
            </a:r>
            <a:r>
              <a:rPr lang="en-US" altLang="zh-TW" sz="1400" dirty="0" smtClean="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6008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467544" y="404664"/>
            <a:ext cx="8229600" cy="576064"/>
          </a:xfrm>
        </p:spPr>
        <p:txBody>
          <a:bodyPr/>
          <a:lstStyle/>
          <a:p>
            <a:r>
              <a:rPr lang="zh-TW" altLang="en-US" sz="3200" b="1" kern="1200" dirty="0" smtClean="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系統電廠的市場機會與挑戰。</a:t>
            </a:r>
            <a:endParaRPr lang="zh-TW" altLang="en-US" sz="3200" b="1" kern="1200" dirty="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39552" y="980728"/>
            <a:ext cx="8280920" cy="2862322"/>
          </a:xfrm>
          <a:prstGeom prst="rect">
            <a:avLst/>
          </a:prstGeom>
          <a:noFill/>
        </p:spPr>
        <p:txBody>
          <a:bodyPr wrap="square" rtlCol="0">
            <a:spAutoFit/>
          </a:bodyPr>
          <a:lstStyle/>
          <a:p>
            <a:pPr>
              <a:buClr>
                <a:srgbClr val="0000FF"/>
              </a:buClr>
              <a:buSzPct val="85000"/>
            </a:pP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285750" indent="-285750">
              <a:buClr>
                <a:srgbClr val="0000FF"/>
              </a:buClr>
              <a:buSzPct val="85000"/>
              <a:buFont typeface="Wingdings" panose="05000000000000000000" pitchFamily="2" charset="2"/>
              <a:buChar char="n"/>
            </a:pPr>
            <a:r>
              <a:rPr lang="zh-TW" altLang="en-US" b="1" dirty="0" smtClean="0">
                <a:latin typeface="微軟正黑體" panose="020B0604030504040204" pitchFamily="34" charset="-120"/>
                <a:ea typeface="微軟正黑體" panose="020B0604030504040204" pitchFamily="34" charset="-120"/>
              </a:rPr>
              <a:t>大型案場開發及建置，因需龐大資金的準備及周轉，中小型業者難以承擔，大型企業及財團合作會是推動主力。</a:t>
            </a:r>
            <a:endParaRPr lang="en-US" altLang="zh-TW" b="1" dirty="0" smtClean="0">
              <a:latin typeface="微軟正黑體" panose="020B0604030504040204" pitchFamily="34" charset="-120"/>
              <a:ea typeface="微軟正黑體" panose="020B0604030504040204" pitchFamily="34" charset="-120"/>
            </a:endParaRPr>
          </a:p>
          <a:p>
            <a:pPr>
              <a:buClr>
                <a:srgbClr val="0000FF"/>
              </a:buClr>
              <a:buSzPct val="85000"/>
            </a:pPr>
            <a:endParaRPr lang="en-US" altLang="zh-TW" b="1" dirty="0" smtClean="0">
              <a:latin typeface="微軟正黑體" panose="020B0604030504040204" pitchFamily="34" charset="-120"/>
              <a:ea typeface="微軟正黑體" panose="020B0604030504040204" pitchFamily="34" charset="-120"/>
            </a:endParaRPr>
          </a:p>
          <a:p>
            <a:pPr marL="285750" indent="-285750">
              <a:buClr>
                <a:srgbClr val="0000FF"/>
              </a:buClr>
              <a:buSzPct val="85000"/>
              <a:buFont typeface="Wingdings" panose="05000000000000000000" pitchFamily="2" charset="2"/>
              <a:buChar char="n"/>
            </a:pPr>
            <a:r>
              <a:rPr lang="zh-TW" altLang="en-US" b="1" dirty="0" smtClean="0">
                <a:latin typeface="微軟正黑體" panose="020B0604030504040204" pitchFamily="34" charset="-120"/>
                <a:ea typeface="微軟正黑體" panose="020B0604030504040204" pitchFamily="34" charset="-120"/>
              </a:rPr>
              <a:t>在政策推動下，私有房舍屋頂案場的機會適合擁有技術的中小型開發商，此一市場亦是未來市場成長的重要推力。</a:t>
            </a:r>
            <a:endParaRPr lang="en-US" altLang="zh-TW" b="1" dirty="0">
              <a:latin typeface="微軟正黑體" panose="020B0604030504040204" pitchFamily="34" charset="-120"/>
              <a:ea typeface="微軟正黑體" panose="020B0604030504040204" pitchFamily="34" charset="-120"/>
            </a:endParaRPr>
          </a:p>
          <a:p>
            <a:pPr>
              <a:buClr>
                <a:srgbClr val="0000FF"/>
              </a:buClr>
              <a:buSzPct val="85000"/>
            </a:pPr>
            <a:endParaRPr lang="en-US" altLang="zh-TW" b="1" dirty="0" smtClean="0">
              <a:latin typeface="微軟正黑體" panose="020B0604030504040204" pitchFamily="34" charset="-120"/>
              <a:ea typeface="微軟正黑體" panose="020B0604030504040204" pitchFamily="34" charset="-120"/>
            </a:endParaRPr>
          </a:p>
          <a:p>
            <a:pPr marL="285750" indent="-285750">
              <a:buClr>
                <a:srgbClr val="0000FF"/>
              </a:buClr>
              <a:buSzPct val="85000"/>
              <a:buFont typeface="Wingdings" panose="05000000000000000000" pitchFamily="2" charset="2"/>
              <a:buChar char="n"/>
            </a:pPr>
            <a:r>
              <a:rPr lang="zh-TW" altLang="en-US" b="1" dirty="0" smtClean="0">
                <a:latin typeface="微軟正黑體" panose="020B0604030504040204" pitchFamily="34" charset="-120"/>
                <a:ea typeface="微軟正黑體" panose="020B0604030504040204" pitchFamily="34" charset="-120"/>
              </a:rPr>
              <a:t>由於規模之推升</a:t>
            </a:r>
            <a:r>
              <a:rPr lang="zh-TW" altLang="en-US" b="1" dirty="0">
                <a:latin typeface="微軟正黑體" panose="020B0604030504040204" pitchFamily="34" charset="-120"/>
                <a:ea typeface="微軟正黑體" panose="020B0604030504040204" pitchFamily="34" charset="-120"/>
              </a:rPr>
              <a:t>，案場興建及維運成為</a:t>
            </a:r>
            <a:r>
              <a:rPr lang="zh-TW" altLang="en-US" b="1" dirty="0" smtClean="0">
                <a:latin typeface="微軟正黑體" panose="020B0604030504040204" pitchFamily="34" charset="-120"/>
                <a:ea typeface="微軟正黑體" panose="020B0604030504040204" pitchFamily="34" charset="-120"/>
              </a:rPr>
              <a:t>市場擁有技術能力公司的成長機會，值得關注。</a:t>
            </a:r>
            <a:endParaRPr lang="en-US" altLang="zh-TW" b="1" dirty="0">
              <a:latin typeface="微軟正黑體" panose="020B0604030504040204" pitchFamily="34" charset="-120"/>
              <a:ea typeface="微軟正黑體" panose="020B0604030504040204" pitchFamily="34" charset="-120"/>
            </a:endParaRPr>
          </a:p>
          <a:p>
            <a:pPr marL="742950" lvl="1" indent="-285750">
              <a:buClr>
                <a:srgbClr val="0000FF"/>
              </a:buClr>
              <a:buSzPct val="85000"/>
              <a:buFont typeface="Wingdings" panose="05000000000000000000" pitchFamily="2" charset="2"/>
              <a:buChar char="n"/>
            </a:pPr>
            <a:endParaRPr lang="en-US" altLang="zh-TW"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5220072" y="6263271"/>
            <a:ext cx="2280592" cy="246221"/>
          </a:xfrm>
          <a:prstGeom prst="rect">
            <a:avLst/>
          </a:prstGeom>
          <a:noFill/>
        </p:spPr>
        <p:txBody>
          <a:bodyPr wrap="square" rtlCol="0">
            <a:spAutoFit/>
          </a:bodyPr>
          <a:lstStyle/>
          <a:p>
            <a:r>
              <a:rPr lang="en-US" altLang="zh-TW" sz="1000" dirty="0" smtClean="0"/>
              <a:t>Source: PV </a:t>
            </a:r>
            <a:r>
              <a:rPr lang="en-US" altLang="zh-TW" sz="1000" dirty="0" err="1" smtClean="0"/>
              <a:t>InfoLink</a:t>
            </a:r>
            <a:r>
              <a:rPr lang="en-US" altLang="zh-TW" sz="1000" dirty="0" smtClean="0"/>
              <a:t>, 2021</a:t>
            </a:r>
            <a:endParaRPr lang="zh-TW" altLang="en-US" sz="1000" dirty="0"/>
          </a:p>
        </p:txBody>
      </p:sp>
      <p:sp>
        <p:nvSpPr>
          <p:cNvPr id="8" name="投影片編號版面配置區 3"/>
          <p:cNvSpPr>
            <a:spLocks noGrp="1"/>
          </p:cNvSpPr>
          <p:nvPr>
            <p:ph type="sldNum" sz="quarter" idx="11"/>
          </p:nvPr>
        </p:nvSpPr>
        <p:spPr>
          <a:xfrm>
            <a:off x="6553200" y="6248400"/>
            <a:ext cx="2133600" cy="457200"/>
          </a:xfrm>
        </p:spPr>
        <p:txBody>
          <a:bodyPr/>
          <a:lstStyle/>
          <a:p>
            <a:fld id="{5B870F1A-D80C-4CC7-AD1F-62C8B5A20BC3}" type="slidenum">
              <a:rPr lang="zh-TW" altLang="en-US" smtClean="0"/>
              <a:pPr/>
              <a:t>12</a:t>
            </a:fld>
            <a:endParaRPr lang="zh-TW" altLang="en-US" dirty="0"/>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717031"/>
            <a:ext cx="4248472" cy="25462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717032"/>
            <a:ext cx="3833544" cy="254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字方塊 9"/>
          <p:cNvSpPr txBox="1"/>
          <p:nvPr/>
        </p:nvSpPr>
        <p:spPr>
          <a:xfrm>
            <a:off x="698848" y="6313808"/>
            <a:ext cx="2280592" cy="246221"/>
          </a:xfrm>
          <a:prstGeom prst="rect">
            <a:avLst/>
          </a:prstGeom>
          <a:noFill/>
        </p:spPr>
        <p:txBody>
          <a:bodyPr wrap="square" rtlCol="0">
            <a:spAutoFit/>
          </a:bodyPr>
          <a:lstStyle/>
          <a:p>
            <a:r>
              <a:rPr lang="en-US" altLang="zh-TW" sz="1000" dirty="0" smtClean="0"/>
              <a:t>Source: </a:t>
            </a:r>
            <a:r>
              <a:rPr lang="zh-TW" altLang="en-US" sz="1000" dirty="0" smtClean="0"/>
              <a:t>經濟部能源局</a:t>
            </a:r>
            <a:r>
              <a:rPr lang="en-US" altLang="zh-TW" sz="1000" dirty="0" smtClean="0"/>
              <a:t> 2021</a:t>
            </a:r>
            <a:endParaRPr lang="zh-TW" altLang="en-US" sz="1000" dirty="0"/>
          </a:p>
        </p:txBody>
      </p:sp>
    </p:spTree>
    <p:extLst>
      <p:ext uri="{BB962C8B-B14F-4D97-AF65-F5344CB8AC3E}">
        <p14:creationId xmlns:p14="http://schemas.microsoft.com/office/powerpoint/2010/main" val="96843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2411760" y="2348880"/>
            <a:ext cx="6480720" cy="1152128"/>
          </a:xfrm>
          <a:prstGeom prst="rect">
            <a:avLst/>
          </a:prstGeom>
        </p:spPr>
        <p:txBody>
          <a:bodyPr anchor="ctr"/>
          <a:lstStyle/>
          <a:p>
            <a:pPr algn="ctr">
              <a:lnSpc>
                <a:spcPct val="150000"/>
              </a:lnSpc>
            </a:pPr>
            <a:r>
              <a:rPr lang="zh-TW" altLang="en-US" sz="48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達能科技之營運展望</a:t>
            </a:r>
          </a:p>
        </p:txBody>
      </p:sp>
    </p:spTree>
    <p:extLst>
      <p:ext uri="{BB962C8B-B14F-4D97-AF65-F5344CB8AC3E}">
        <p14:creationId xmlns:p14="http://schemas.microsoft.com/office/powerpoint/2010/main" val="2532221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5575" y="476672"/>
            <a:ext cx="7683653" cy="646331"/>
          </a:xfrm>
          <a:prstGeom prst="rect">
            <a:avLst/>
          </a:prstGeom>
        </p:spPr>
        <p:txBody>
          <a:bodyPr wrap="square">
            <a:spAutoFit/>
          </a:bodyPr>
          <a:lstStyle/>
          <a:p>
            <a:r>
              <a:rPr lang="zh-TW" altLang="en-US" sz="3600" b="1" kern="0" dirty="0">
                <a:solidFill>
                  <a:srgbClr val="333399"/>
                </a:solidFill>
                <a:latin typeface="微軟正黑體" panose="020B0604030504040204" pitchFamily="34" charset="-120"/>
                <a:ea typeface="微軟正黑體" panose="020B0604030504040204" pitchFamily="34" charset="-120"/>
              </a:rPr>
              <a:t>達能 </a:t>
            </a:r>
            <a:r>
              <a:rPr lang="en-US" altLang="zh-TW" sz="3600" b="1" kern="0" dirty="0">
                <a:solidFill>
                  <a:srgbClr val="333399"/>
                </a:solidFill>
                <a:latin typeface="微軟正黑體" panose="020B0604030504040204" pitchFamily="34" charset="-120"/>
                <a:ea typeface="微軟正黑體" panose="020B0604030504040204" pitchFamily="34" charset="-120"/>
              </a:rPr>
              <a:t>–</a:t>
            </a:r>
            <a:r>
              <a:rPr lang="zh-TW" altLang="en-US" sz="3600" b="1" kern="0" dirty="0">
                <a:solidFill>
                  <a:srgbClr val="333399"/>
                </a:solidFill>
                <a:latin typeface="微軟正黑體" panose="020B0604030504040204" pitchFamily="34" charset="-120"/>
                <a:ea typeface="微軟正黑體" panose="020B0604030504040204" pitchFamily="34" charset="-120"/>
              </a:rPr>
              <a:t> </a:t>
            </a:r>
            <a:r>
              <a:rPr lang="zh-TW" altLang="en-US" sz="3600" b="1" kern="0" dirty="0" smtClean="0">
                <a:solidFill>
                  <a:srgbClr val="333399"/>
                </a:solidFill>
                <a:latin typeface="微軟正黑體" panose="020B0604030504040204" pitchFamily="34" charset="-120"/>
                <a:ea typeface="微軟正黑體" panose="020B0604030504040204" pitchFamily="34" charset="-120"/>
              </a:rPr>
              <a:t>營收成長、營運損失減少</a:t>
            </a:r>
            <a:endParaRPr lang="zh-TW" altLang="en-US" sz="3600" b="1" kern="0" dirty="0">
              <a:solidFill>
                <a:srgbClr val="333399"/>
              </a:solidFill>
              <a:latin typeface="微軟正黑體" panose="020B0604030504040204" pitchFamily="34" charset="-120"/>
              <a:ea typeface="微軟正黑體" panose="020B0604030504040204" pitchFamily="34" charset="-120"/>
            </a:endParaRPr>
          </a:p>
        </p:txBody>
      </p:sp>
      <p:sp>
        <p:nvSpPr>
          <p:cNvPr id="4" name="矩形 3"/>
          <p:cNvSpPr/>
          <p:nvPr/>
        </p:nvSpPr>
        <p:spPr>
          <a:xfrm>
            <a:off x="683568" y="1196752"/>
            <a:ext cx="7632847" cy="1384995"/>
          </a:xfrm>
          <a:prstGeom prst="rect">
            <a:avLst/>
          </a:prstGeom>
        </p:spPr>
        <p:txBody>
          <a:bodyPr wrap="square">
            <a:spAutoFit/>
          </a:bodyPr>
          <a:lstStyle/>
          <a:p>
            <a:pPr marL="306000" indent="-285750">
              <a:spcBef>
                <a:spcPts val="600"/>
              </a:spcBef>
              <a:spcAft>
                <a:spcPts val="600"/>
              </a:spcAft>
              <a:buClr>
                <a:srgbClr val="00007D"/>
              </a:buClr>
              <a:buSzPct val="100000"/>
              <a:buFont typeface="Wingdings" pitchFamily="2" charset="2"/>
              <a:buChar char="n"/>
            </a:pPr>
            <a:r>
              <a:rPr lang="zh-TW" altLang="en-US" sz="1600" b="1" dirty="0">
                <a:solidFill>
                  <a:srgbClr val="000000"/>
                </a:solidFill>
                <a:latin typeface="微軟正黑體" pitchFamily="34" charset="-120"/>
                <a:ea typeface="微軟正黑體" pitchFamily="34" charset="-120"/>
              </a:rPr>
              <a:t>累計</a:t>
            </a:r>
            <a:r>
              <a:rPr lang="en-US" altLang="zh-TW" sz="1600" b="1" dirty="0" smtClean="0">
                <a:solidFill>
                  <a:srgbClr val="000000"/>
                </a:solidFill>
                <a:latin typeface="微軟正黑體" pitchFamily="34" charset="-120"/>
                <a:ea typeface="微軟正黑體" pitchFamily="34" charset="-120"/>
              </a:rPr>
              <a:t>2021</a:t>
            </a:r>
            <a:r>
              <a:rPr lang="zh-TW" altLang="en-US" sz="1600" b="1" dirty="0" smtClean="0">
                <a:solidFill>
                  <a:srgbClr val="000000"/>
                </a:solidFill>
                <a:latin typeface="微軟正黑體" pitchFamily="34" charset="-120"/>
                <a:ea typeface="微軟正黑體" pitchFamily="34" charset="-120"/>
              </a:rPr>
              <a:t>前三</a:t>
            </a:r>
            <a:r>
              <a:rPr lang="zh-TW" altLang="en-US" sz="1600" b="1" dirty="0">
                <a:solidFill>
                  <a:srgbClr val="000000"/>
                </a:solidFill>
                <a:latin typeface="微軟正黑體" pitchFamily="34" charset="-120"/>
                <a:ea typeface="微軟正黑體" pitchFamily="34" charset="-120"/>
              </a:rPr>
              <a:t>季營收為</a:t>
            </a:r>
            <a:r>
              <a:rPr lang="zh-TW" altLang="en-US" sz="1600" b="1" dirty="0" smtClean="0">
                <a:solidFill>
                  <a:srgbClr val="000000"/>
                </a:solidFill>
                <a:latin typeface="微軟正黑體" pitchFamily="34" charset="-120"/>
                <a:ea typeface="微軟正黑體" pitchFamily="34" charset="-120"/>
              </a:rPr>
              <a:t>新台幣</a:t>
            </a:r>
            <a:r>
              <a:rPr lang="en-US" altLang="zh-TW" sz="1600" b="1" dirty="0" smtClean="0">
                <a:solidFill>
                  <a:srgbClr val="000000"/>
                </a:solidFill>
                <a:latin typeface="微軟正黑體" pitchFamily="34" charset="-120"/>
                <a:ea typeface="微軟正黑體" pitchFamily="34" charset="-120"/>
              </a:rPr>
              <a:t>1.7</a:t>
            </a:r>
            <a:r>
              <a:rPr lang="zh-TW" altLang="en-US" sz="1600" b="1" dirty="0" smtClean="0">
                <a:solidFill>
                  <a:srgbClr val="000000"/>
                </a:solidFill>
                <a:latin typeface="微軟正黑體" pitchFamily="34" charset="-120"/>
                <a:ea typeface="微軟正黑體" pitchFamily="34" charset="-120"/>
              </a:rPr>
              <a:t>億元</a:t>
            </a:r>
            <a:r>
              <a:rPr lang="zh-TW" altLang="en-US" sz="1600" b="1" dirty="0">
                <a:solidFill>
                  <a:srgbClr val="000000"/>
                </a:solidFill>
                <a:latin typeface="微軟正黑體" pitchFamily="34" charset="-120"/>
                <a:ea typeface="微軟正黑體" pitchFamily="34" charset="-120"/>
              </a:rPr>
              <a:t>。營業毛損為</a:t>
            </a:r>
            <a:r>
              <a:rPr lang="zh-TW" altLang="en-US" sz="1600" b="1" dirty="0" smtClean="0">
                <a:solidFill>
                  <a:srgbClr val="000000"/>
                </a:solidFill>
                <a:latin typeface="微軟正黑體" pitchFamily="34" charset="-120"/>
                <a:ea typeface="微軟正黑體" pitchFamily="34" charset="-120"/>
              </a:rPr>
              <a:t>新台幣</a:t>
            </a:r>
            <a:r>
              <a:rPr lang="en-US" altLang="zh-TW" sz="1600" b="1" dirty="0" smtClean="0">
                <a:solidFill>
                  <a:srgbClr val="000000"/>
                </a:solidFill>
                <a:latin typeface="微軟正黑體" pitchFamily="34" charset="-120"/>
                <a:ea typeface="微軟正黑體" pitchFamily="34" charset="-120"/>
              </a:rPr>
              <a:t>10.2</a:t>
            </a:r>
            <a:r>
              <a:rPr lang="zh-TW" altLang="en-US" sz="1600" b="1" dirty="0" smtClean="0">
                <a:solidFill>
                  <a:srgbClr val="000000"/>
                </a:solidFill>
                <a:latin typeface="微軟正黑體" pitchFamily="34" charset="-120"/>
                <a:ea typeface="微軟正黑體" pitchFamily="34" charset="-120"/>
              </a:rPr>
              <a:t>百萬元</a:t>
            </a:r>
            <a:r>
              <a:rPr lang="zh-TW" altLang="en-US" sz="1600" b="1" dirty="0">
                <a:solidFill>
                  <a:srgbClr val="000000"/>
                </a:solidFill>
                <a:latin typeface="微軟正黑體" pitchFamily="34" charset="-120"/>
                <a:ea typeface="微軟正黑體" pitchFamily="34" charset="-120"/>
              </a:rPr>
              <a:t>，本業虧損大幅</a:t>
            </a:r>
            <a:r>
              <a:rPr lang="zh-TW" altLang="en-US" sz="1600" b="1" dirty="0" smtClean="0">
                <a:solidFill>
                  <a:srgbClr val="000000"/>
                </a:solidFill>
                <a:latin typeface="微軟正黑體" pitchFamily="34" charset="-120"/>
                <a:ea typeface="微軟正黑體" pitchFamily="34" charset="-120"/>
              </a:rPr>
              <a:t>減少。</a:t>
            </a:r>
            <a:endParaRPr lang="en-US" altLang="zh-TW" sz="1600" b="1" dirty="0">
              <a:solidFill>
                <a:srgbClr val="000000"/>
              </a:solidFill>
              <a:latin typeface="微軟正黑體" pitchFamily="34" charset="-120"/>
              <a:ea typeface="微軟正黑體" pitchFamily="34" charset="-120"/>
            </a:endParaRPr>
          </a:p>
          <a:p>
            <a:pPr marL="306000" indent="-285750">
              <a:spcBef>
                <a:spcPts val="600"/>
              </a:spcBef>
              <a:spcAft>
                <a:spcPts val="600"/>
              </a:spcAft>
              <a:buClr>
                <a:srgbClr val="00007D"/>
              </a:buClr>
              <a:buSzPct val="100000"/>
              <a:buFont typeface="Wingdings" pitchFamily="2" charset="2"/>
              <a:buChar char="n"/>
            </a:pPr>
            <a:r>
              <a:rPr lang="zh-TW" altLang="en-US" sz="1600" b="1" dirty="0">
                <a:solidFill>
                  <a:srgbClr val="000000"/>
                </a:solidFill>
                <a:latin typeface="微軟正黑體" pitchFamily="34" charset="-120"/>
                <a:ea typeface="微軟正黑體" pitchFamily="34" charset="-120"/>
              </a:rPr>
              <a:t>每股稅後淨損新台幣</a:t>
            </a:r>
            <a:r>
              <a:rPr lang="en-US" altLang="zh-TW" sz="1600" b="1" dirty="0" smtClean="0">
                <a:solidFill>
                  <a:srgbClr val="000000"/>
                </a:solidFill>
                <a:latin typeface="微軟正黑體" pitchFamily="34" charset="-120"/>
                <a:ea typeface="微軟正黑體" pitchFamily="34" charset="-120"/>
              </a:rPr>
              <a:t>0.81</a:t>
            </a:r>
            <a:r>
              <a:rPr lang="zh-TW" altLang="en-US" sz="1600" b="1" dirty="0" smtClean="0">
                <a:solidFill>
                  <a:srgbClr val="000000"/>
                </a:solidFill>
                <a:latin typeface="微軟正黑體" pitchFamily="34" charset="-120"/>
                <a:ea typeface="微軟正黑體" pitchFamily="34" charset="-120"/>
              </a:rPr>
              <a:t>元</a:t>
            </a:r>
            <a:r>
              <a:rPr lang="zh-TW" altLang="en-US" sz="1600" b="1" dirty="0">
                <a:solidFill>
                  <a:srgbClr val="000000"/>
                </a:solidFill>
                <a:latin typeface="微軟正黑體" pitchFamily="34" charset="-120"/>
                <a:ea typeface="微軟正黑體" pitchFamily="34" charset="-120"/>
              </a:rPr>
              <a:t>，虧損主要</a:t>
            </a:r>
            <a:r>
              <a:rPr lang="zh-TW" altLang="en-US" sz="1600" b="1" dirty="0" smtClean="0">
                <a:solidFill>
                  <a:srgbClr val="000000"/>
                </a:solidFill>
                <a:latin typeface="微軟正黑體" pitchFamily="34" charset="-120"/>
                <a:ea typeface="微軟正黑體" pitchFamily="34" charset="-120"/>
              </a:rPr>
              <a:t>來自一次性的資產評價減</a:t>
            </a:r>
            <a:r>
              <a:rPr lang="zh-TW" altLang="en-US" sz="1600" b="1" dirty="0">
                <a:solidFill>
                  <a:srgbClr val="000000"/>
                </a:solidFill>
                <a:latin typeface="微軟正黑體" pitchFamily="34" charset="-120"/>
                <a:ea typeface="微軟正黑體" pitchFamily="34" charset="-120"/>
              </a:rPr>
              <a:t>損</a:t>
            </a:r>
            <a:r>
              <a:rPr lang="zh-TW" altLang="en-US" sz="1600" b="1" dirty="0" smtClean="0">
                <a:solidFill>
                  <a:srgbClr val="000000"/>
                </a:solidFill>
                <a:latin typeface="微軟正黑體" pitchFamily="34" charset="-120"/>
                <a:ea typeface="微軟正黑體" pitchFamily="34" charset="-120"/>
              </a:rPr>
              <a:t>。</a:t>
            </a:r>
            <a:endParaRPr lang="en-US" altLang="zh-TW" sz="1600" b="1" dirty="0" smtClean="0">
              <a:solidFill>
                <a:srgbClr val="000000"/>
              </a:solidFill>
              <a:latin typeface="微軟正黑體" pitchFamily="34" charset="-120"/>
              <a:ea typeface="微軟正黑體" pitchFamily="34" charset="-120"/>
            </a:endParaRPr>
          </a:p>
          <a:p>
            <a:pPr marL="306000" indent="-285750">
              <a:spcBef>
                <a:spcPts val="600"/>
              </a:spcBef>
              <a:spcAft>
                <a:spcPts val="600"/>
              </a:spcAft>
              <a:buClr>
                <a:srgbClr val="00007D"/>
              </a:buClr>
              <a:buSzPct val="100000"/>
              <a:buFont typeface="Wingdings" pitchFamily="2" charset="2"/>
              <a:buChar char="n"/>
            </a:pPr>
            <a:r>
              <a:rPr lang="zh-TW" altLang="en-US" sz="1600" b="1" dirty="0" smtClean="0">
                <a:solidFill>
                  <a:srgbClr val="000000"/>
                </a:solidFill>
                <a:latin typeface="微軟正黑體" pitchFamily="34" charset="-120"/>
                <a:ea typeface="微軟正黑體" pitchFamily="34" charset="-120"/>
              </a:rPr>
              <a:t>本公司已於</a:t>
            </a:r>
            <a:r>
              <a:rPr lang="en-US" altLang="zh-TW" sz="1600" b="1" dirty="0" smtClean="0">
                <a:solidFill>
                  <a:srgbClr val="000000"/>
                </a:solidFill>
                <a:latin typeface="微軟正黑體" pitchFamily="34" charset="-120"/>
                <a:ea typeface="微軟正黑體" pitchFamily="34" charset="-120"/>
              </a:rPr>
              <a:t>10</a:t>
            </a:r>
            <a:r>
              <a:rPr lang="zh-TW" altLang="en-US" sz="1600" b="1" dirty="0" smtClean="0">
                <a:solidFill>
                  <a:srgbClr val="000000"/>
                </a:solidFill>
                <a:latin typeface="微軟正黑體" pitchFamily="34" charset="-120"/>
                <a:ea typeface="微軟正黑體" pitchFamily="34" charset="-120"/>
              </a:rPr>
              <a:t>月上旬完成建物不動產處分交易簽約，轉型營運之資金更為充沛。</a:t>
            </a:r>
            <a:endParaRPr lang="en-US" altLang="zh-TW" sz="1600" b="1" dirty="0">
              <a:solidFill>
                <a:srgbClr val="000000"/>
              </a:solidFill>
              <a:latin typeface="微軟正黑體" pitchFamily="34" charset="-120"/>
              <a:ea typeface="微軟正黑體" pitchFamily="34" charset="-12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2780928"/>
            <a:ext cx="727280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投影片編號版面配置區 3"/>
          <p:cNvSpPr txBox="1">
            <a:spLocks/>
          </p:cNvSpPr>
          <p:nvPr/>
        </p:nvSpPr>
        <p:spPr>
          <a:xfrm>
            <a:off x="6553200" y="6248400"/>
            <a:ext cx="2133600" cy="457200"/>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algn="r"/>
            <a:fld id="{5B870F1A-D80C-4CC7-AD1F-62C8B5A20BC3}" type="slidenum">
              <a:rPr lang="zh-TW" altLang="en-US" sz="1400" b="1" smtClean="0">
                <a:solidFill>
                  <a:srgbClr val="000000"/>
                </a:solidFill>
              </a:rPr>
              <a:pPr algn="r"/>
              <a:t>14</a:t>
            </a:fld>
            <a:endParaRPr lang="zh-TW" altLang="en-US" sz="1400" b="1" dirty="0">
              <a:solidFill>
                <a:srgbClr val="000000"/>
              </a:solidFill>
            </a:endParaRPr>
          </a:p>
        </p:txBody>
      </p:sp>
    </p:spTree>
    <p:extLst>
      <p:ext uri="{BB962C8B-B14F-4D97-AF65-F5344CB8AC3E}">
        <p14:creationId xmlns:p14="http://schemas.microsoft.com/office/powerpoint/2010/main" val="3213870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504056" y="476672"/>
            <a:ext cx="8316416" cy="595460"/>
          </a:xfrm>
          <a:prstGeom prst="rect">
            <a:avLst/>
          </a:prstGeom>
          <a:noFill/>
        </p:spPr>
        <p:txBody>
          <a:bodyPr/>
          <a:lstStyle/>
          <a:p>
            <a:pPr>
              <a:defRPr/>
            </a:pPr>
            <a:r>
              <a:rPr lang="zh-TW" altLang="en-US" sz="3600" b="1" kern="0" dirty="0" smtClean="0">
                <a:solidFill>
                  <a:srgbClr val="002060"/>
                </a:solidFill>
                <a:latin typeface="微軟正黑體" pitchFamily="34" charset="-120"/>
                <a:ea typeface="微軟正黑體" pitchFamily="34" charset="-120"/>
              </a:rPr>
              <a:t>轉型經營再生能源發電相關事業   </a:t>
            </a:r>
            <a:endParaRPr lang="zh-TW" altLang="en-US" sz="3200" b="1" kern="0" dirty="0">
              <a:solidFill>
                <a:srgbClr val="002060"/>
              </a:solidFill>
              <a:latin typeface="微軟正黑體" pitchFamily="34" charset="-120"/>
              <a:ea typeface="微軟正黑體" pitchFamily="34" charset="-120"/>
            </a:endParaRPr>
          </a:p>
        </p:txBody>
      </p:sp>
      <p:sp>
        <p:nvSpPr>
          <p:cNvPr id="3" name="矩形 2"/>
          <p:cNvSpPr/>
          <p:nvPr/>
        </p:nvSpPr>
        <p:spPr>
          <a:xfrm>
            <a:off x="611560" y="1175607"/>
            <a:ext cx="8208912" cy="4930581"/>
          </a:xfrm>
          <a:prstGeom prst="rect">
            <a:avLst/>
          </a:prstGeom>
          <a:ln>
            <a:solidFill>
              <a:schemeClr val="accent1"/>
            </a:solidFill>
          </a:ln>
        </p:spPr>
        <p:txBody>
          <a:bodyPr wrap="square">
            <a:spAutoFit/>
          </a:bodyPr>
          <a:lstStyle/>
          <a:p>
            <a:pPr marL="342900" indent="-342900" eaLnBrk="0" hangingPunct="0">
              <a:lnSpc>
                <a:spcPct val="120000"/>
              </a:lnSpc>
              <a:spcBef>
                <a:spcPct val="20000"/>
              </a:spcBef>
              <a:buClr>
                <a:srgbClr val="00007D"/>
              </a:buClr>
              <a:buSzPct val="100000"/>
              <a:buFont typeface="Wingdings" pitchFamily="2" charset="2"/>
              <a:buChar char="n"/>
              <a:defRPr/>
            </a:pPr>
            <a:r>
              <a:rPr lang="zh-TW" altLang="en-US" sz="2400" b="1" dirty="0" smtClean="0">
                <a:solidFill>
                  <a:srgbClr val="002060"/>
                </a:solidFill>
                <a:latin typeface="微軟正黑體" pitchFamily="34" charset="-120"/>
                <a:ea typeface="微軟正黑體" pitchFamily="34" charset="-120"/>
                <a:cs typeface="Meiryo" pitchFamily="34" charset="-128"/>
              </a:rPr>
              <a:t>擬轉型</a:t>
            </a:r>
            <a:r>
              <a:rPr lang="zh-TW" altLang="en-US" sz="2400" b="1" dirty="0">
                <a:solidFill>
                  <a:srgbClr val="002060"/>
                </a:solidFill>
                <a:latin typeface="微軟正黑體" pitchFamily="34" charset="-120"/>
                <a:ea typeface="微軟正黑體" pitchFamily="34" charset="-120"/>
                <a:cs typeface="Meiryo" pitchFamily="34" charset="-128"/>
              </a:rPr>
              <a:t>投資及</a:t>
            </a:r>
            <a:r>
              <a:rPr lang="zh-TW" altLang="en-US" sz="2400" b="1" dirty="0" smtClean="0">
                <a:solidFill>
                  <a:srgbClr val="002060"/>
                </a:solidFill>
                <a:latin typeface="微軟正黑體" pitchFamily="34" charset="-120"/>
                <a:ea typeface="微軟正黑體" pitchFamily="34" charset="-120"/>
                <a:cs typeface="Meiryo" pitchFamily="34" charset="-128"/>
              </a:rPr>
              <a:t>經營太陽能電廠發電相關事業</a:t>
            </a:r>
            <a:endParaRPr lang="en-US" altLang="zh-TW" sz="2400" b="1" dirty="0" smtClean="0">
              <a:solidFill>
                <a:srgbClr val="002060"/>
              </a:solidFill>
              <a:latin typeface="微軟正黑體" pitchFamily="34" charset="-120"/>
              <a:ea typeface="微軟正黑體" pitchFamily="34" charset="-120"/>
              <a:cs typeface="Meiryo" pitchFamily="34" charset="-128"/>
            </a:endParaRPr>
          </a:p>
          <a:p>
            <a:pPr marL="800100" lvl="2" indent="-355600" eaLnBrk="0" hangingPunct="0">
              <a:lnSpc>
                <a:spcPct val="120000"/>
              </a:lnSpc>
              <a:spcBef>
                <a:spcPct val="20000"/>
              </a:spcBef>
              <a:buClr>
                <a:srgbClr val="C00000"/>
              </a:buClr>
              <a:buSzPct val="70000"/>
              <a:buFont typeface="Wingdings" panose="05000000000000000000" pitchFamily="2" charset="2"/>
              <a:buChar char="p"/>
              <a:defRPr/>
            </a:pPr>
            <a:r>
              <a:rPr lang="zh-TW" altLang="en-US" b="1" dirty="0" smtClean="0">
                <a:solidFill>
                  <a:srgbClr val="002060"/>
                </a:solidFill>
                <a:latin typeface="微軟正黑體" pitchFamily="34" charset="-120"/>
                <a:ea typeface="微軟正黑體" pitchFamily="34" charset="-120"/>
              </a:rPr>
              <a:t>與</a:t>
            </a:r>
            <a:r>
              <a:rPr lang="zh-TW" altLang="zh-TW" b="1" kern="100" dirty="0" smtClean="0">
                <a:solidFill>
                  <a:srgbClr val="002060"/>
                </a:solidFill>
                <a:ea typeface="微軟正黑體"/>
                <a:cs typeface="Arial"/>
              </a:rPr>
              <a:t>太陽能</a:t>
            </a:r>
            <a:r>
              <a:rPr lang="zh-TW" altLang="zh-TW" b="1" kern="100" dirty="0">
                <a:solidFill>
                  <a:srgbClr val="002060"/>
                </a:solidFill>
                <a:ea typeface="微軟正黑體"/>
                <a:cs typeface="Arial"/>
              </a:rPr>
              <a:t>發電事業領域之</a:t>
            </a:r>
            <a:r>
              <a:rPr lang="zh-TW" altLang="en-US" b="1" dirty="0" smtClean="0">
                <a:solidFill>
                  <a:srgbClr val="002060"/>
                </a:solidFill>
                <a:latin typeface="微軟正黑體" pitchFamily="34" charset="-120"/>
                <a:ea typeface="微軟正黑體" pitchFamily="34" charset="-120"/>
              </a:rPr>
              <a:t>策略合作夥伴結盟</a:t>
            </a:r>
            <a:endParaRPr lang="zh-TW" altLang="en-US" b="1" dirty="0">
              <a:solidFill>
                <a:srgbClr val="002060"/>
              </a:solidFill>
              <a:latin typeface="微軟正黑體" pitchFamily="34" charset="-120"/>
              <a:ea typeface="微軟正黑體" pitchFamily="34" charset="-120"/>
              <a:cs typeface="Meiryo" pitchFamily="34" charset="-128"/>
            </a:endParaRPr>
          </a:p>
          <a:p>
            <a:pPr marL="800100" lvl="2" indent="-355600" eaLnBrk="0" hangingPunct="0">
              <a:lnSpc>
                <a:spcPct val="120000"/>
              </a:lnSpc>
              <a:spcBef>
                <a:spcPct val="20000"/>
              </a:spcBef>
              <a:buClr>
                <a:srgbClr val="C00000"/>
              </a:buClr>
              <a:buSzPct val="70000"/>
              <a:buFont typeface="Wingdings" panose="05000000000000000000" pitchFamily="2" charset="2"/>
              <a:buChar char="p"/>
              <a:defRPr/>
            </a:pPr>
            <a:r>
              <a:rPr lang="zh-TW" altLang="en-US" b="1" dirty="0" smtClean="0">
                <a:solidFill>
                  <a:srgbClr val="002060"/>
                </a:solidFill>
                <a:latin typeface="微軟正黑體" pitchFamily="34" charset="-120"/>
                <a:ea typeface="微軟正黑體" pitchFamily="34" charset="-120"/>
              </a:rPr>
              <a:t>規畫及評估優質的電廠興建標的作為轉型的基石</a:t>
            </a:r>
            <a:endParaRPr lang="en-US" altLang="zh-TW" b="1" dirty="0" smtClean="0">
              <a:solidFill>
                <a:srgbClr val="002060"/>
              </a:solidFill>
              <a:latin typeface="微軟正黑體" pitchFamily="34" charset="-120"/>
              <a:ea typeface="微軟正黑體" pitchFamily="34" charset="-120"/>
            </a:endParaRPr>
          </a:p>
          <a:p>
            <a:pPr marL="800100" lvl="2" indent="-355600" eaLnBrk="0" hangingPunct="0">
              <a:lnSpc>
                <a:spcPct val="120000"/>
              </a:lnSpc>
              <a:spcBef>
                <a:spcPct val="20000"/>
              </a:spcBef>
              <a:buClr>
                <a:srgbClr val="C00000"/>
              </a:buClr>
              <a:buSzPct val="70000"/>
              <a:buFont typeface="Wingdings" panose="05000000000000000000" pitchFamily="2" charset="2"/>
              <a:buChar char="p"/>
              <a:defRPr/>
            </a:pPr>
            <a:r>
              <a:rPr lang="zh-TW" altLang="en-US" b="1" dirty="0" smtClean="0">
                <a:solidFill>
                  <a:srgbClr val="002060"/>
                </a:solidFill>
                <a:latin typeface="微軟正黑體" pitchFamily="34" charset="-120"/>
                <a:ea typeface="微軟正黑體" pitchFamily="34" charset="-120"/>
              </a:rPr>
              <a:t>營運資金來源</a:t>
            </a:r>
            <a:endParaRPr lang="en-US" altLang="zh-TW" b="1" dirty="0" smtClean="0">
              <a:solidFill>
                <a:srgbClr val="002060"/>
              </a:solidFill>
              <a:latin typeface="微軟正黑體" pitchFamily="34" charset="-120"/>
              <a:ea typeface="微軟正黑體" pitchFamily="34" charset="-120"/>
            </a:endParaRPr>
          </a:p>
          <a:p>
            <a:pPr marL="1257300" lvl="3" indent="-355600" eaLnBrk="0" hangingPunct="0">
              <a:lnSpc>
                <a:spcPct val="120000"/>
              </a:lnSpc>
              <a:spcBef>
                <a:spcPct val="20000"/>
              </a:spcBef>
              <a:buClr>
                <a:srgbClr val="C00000"/>
              </a:buClr>
              <a:buSzPct val="70000"/>
              <a:buFont typeface="Wingdings" panose="05000000000000000000" pitchFamily="2" charset="2"/>
              <a:buChar char="p"/>
              <a:defRPr/>
            </a:pPr>
            <a:r>
              <a:rPr lang="zh-TW" altLang="en-US" b="1" dirty="0" smtClean="0">
                <a:solidFill>
                  <a:srgbClr val="002060"/>
                </a:solidFill>
                <a:latin typeface="微軟正黑體" pitchFamily="34" charset="-120"/>
                <a:ea typeface="微軟正黑體" pitchFamily="34" charset="-120"/>
              </a:rPr>
              <a:t>處分資產</a:t>
            </a:r>
            <a:r>
              <a:rPr lang="en-US" altLang="zh-TW" b="1" dirty="0" smtClean="0">
                <a:solidFill>
                  <a:srgbClr val="002060"/>
                </a:solidFill>
                <a:latin typeface="微軟正黑體" pitchFamily="34" charset="-120"/>
                <a:ea typeface="微軟正黑體" pitchFamily="34" charset="-120"/>
              </a:rPr>
              <a:t>-</a:t>
            </a:r>
            <a:r>
              <a:rPr lang="zh-TW" altLang="en-US" b="1" dirty="0" smtClean="0">
                <a:solidFill>
                  <a:srgbClr val="002060"/>
                </a:solidFill>
                <a:latin typeface="微軟正黑體" pitchFamily="34" charset="-120"/>
                <a:ea typeface="微軟正黑體" pitchFamily="34" charset="-120"/>
              </a:rPr>
              <a:t>已完成廠房交易簽約</a:t>
            </a:r>
            <a:endParaRPr lang="en-US" altLang="zh-TW" b="1" dirty="0" smtClean="0">
              <a:solidFill>
                <a:srgbClr val="002060"/>
              </a:solidFill>
              <a:latin typeface="微軟正黑體" pitchFamily="34" charset="-120"/>
              <a:ea typeface="微軟正黑體" pitchFamily="34" charset="-120"/>
            </a:endParaRPr>
          </a:p>
          <a:p>
            <a:pPr marL="1257300" lvl="3" indent="-355600" eaLnBrk="0" hangingPunct="0">
              <a:lnSpc>
                <a:spcPct val="120000"/>
              </a:lnSpc>
              <a:spcBef>
                <a:spcPct val="20000"/>
              </a:spcBef>
              <a:buClr>
                <a:srgbClr val="C00000"/>
              </a:buClr>
              <a:buSzPct val="70000"/>
              <a:buFont typeface="Wingdings" panose="05000000000000000000" pitchFamily="2" charset="2"/>
              <a:buChar char="p"/>
              <a:defRPr/>
            </a:pPr>
            <a:r>
              <a:rPr lang="zh-TW" altLang="en-US" b="1" dirty="0" smtClean="0">
                <a:solidFill>
                  <a:srgbClr val="002060"/>
                </a:solidFill>
                <a:latin typeface="微軟正黑體" pitchFamily="34" charset="-120"/>
                <a:ea typeface="微軟正黑體" pitchFamily="34" charset="-120"/>
              </a:rPr>
              <a:t>銀行融資</a:t>
            </a:r>
            <a:endParaRPr lang="en-US" altLang="zh-TW" b="1" dirty="0" smtClean="0">
              <a:solidFill>
                <a:srgbClr val="002060"/>
              </a:solidFill>
              <a:latin typeface="微軟正黑體" pitchFamily="34" charset="-120"/>
              <a:ea typeface="微軟正黑體" pitchFamily="34" charset="-120"/>
            </a:endParaRPr>
          </a:p>
          <a:p>
            <a:pPr marL="1257300" lvl="3" indent="-355600" eaLnBrk="0" hangingPunct="0">
              <a:lnSpc>
                <a:spcPct val="120000"/>
              </a:lnSpc>
              <a:spcBef>
                <a:spcPct val="20000"/>
              </a:spcBef>
              <a:buClr>
                <a:srgbClr val="C00000"/>
              </a:buClr>
              <a:buSzPct val="70000"/>
              <a:buFont typeface="Wingdings" panose="05000000000000000000" pitchFamily="2" charset="2"/>
              <a:buChar char="p"/>
              <a:defRPr/>
            </a:pPr>
            <a:r>
              <a:rPr lang="zh-TW" altLang="en-US" b="1" dirty="0" smtClean="0">
                <a:solidFill>
                  <a:srgbClr val="002060"/>
                </a:solidFill>
                <a:latin typeface="微軟正黑體" pitchFamily="34" charset="-120"/>
                <a:ea typeface="微軟正黑體" pitchFamily="34" charset="-120"/>
              </a:rPr>
              <a:t>適當時機辦理增資</a:t>
            </a:r>
            <a:r>
              <a:rPr lang="en-US" altLang="zh-TW" b="1" dirty="0" smtClean="0">
                <a:solidFill>
                  <a:srgbClr val="002060"/>
                </a:solidFill>
                <a:latin typeface="微軟正黑體" pitchFamily="34" charset="-120"/>
                <a:ea typeface="微軟正黑體" pitchFamily="34" charset="-120"/>
              </a:rPr>
              <a:t>-</a:t>
            </a:r>
            <a:r>
              <a:rPr lang="zh-TW" altLang="en-US" b="1" dirty="0" smtClean="0">
                <a:solidFill>
                  <a:srgbClr val="002060"/>
                </a:solidFill>
                <a:latin typeface="微軟正黑體" pitchFamily="34" charset="-120"/>
                <a:ea typeface="微軟正黑體" pitchFamily="34" charset="-120"/>
              </a:rPr>
              <a:t>已完成股東會核准程序</a:t>
            </a:r>
            <a:endParaRPr lang="en-US" altLang="zh-TW" b="1" dirty="0">
              <a:solidFill>
                <a:srgbClr val="002060"/>
              </a:solidFill>
              <a:latin typeface="微軟正黑體" pitchFamily="34" charset="-120"/>
              <a:ea typeface="微軟正黑體" pitchFamily="34" charset="-120"/>
            </a:endParaRPr>
          </a:p>
          <a:p>
            <a:pPr marL="342900" indent="-342900" eaLnBrk="0" hangingPunct="0">
              <a:lnSpc>
                <a:spcPct val="120000"/>
              </a:lnSpc>
              <a:spcBef>
                <a:spcPct val="20000"/>
              </a:spcBef>
              <a:buClr>
                <a:srgbClr val="00007D"/>
              </a:buClr>
              <a:buSzPct val="100000"/>
              <a:buFont typeface="Wingdings" pitchFamily="2" charset="2"/>
              <a:buChar char="n"/>
              <a:defRPr/>
            </a:pPr>
            <a:r>
              <a:rPr lang="zh-TW" altLang="en-US" sz="2400" b="1" dirty="0" smtClean="0">
                <a:solidFill>
                  <a:srgbClr val="002060"/>
                </a:solidFill>
                <a:latin typeface="微軟正黑體" pitchFamily="34" charset="-120"/>
                <a:ea typeface="微軟正黑體" pitchFamily="34" charset="-120"/>
                <a:cs typeface="Meiryo" pitchFamily="34" charset="-128"/>
              </a:rPr>
              <a:t>再生能源發電相關事業之展望</a:t>
            </a:r>
            <a:endParaRPr lang="en-US" altLang="zh-TW" sz="2400" b="1" dirty="0" smtClean="0">
              <a:solidFill>
                <a:srgbClr val="002060"/>
              </a:solidFill>
              <a:latin typeface="微軟正黑體" pitchFamily="34" charset="-120"/>
              <a:ea typeface="微軟正黑體" pitchFamily="34" charset="-120"/>
              <a:cs typeface="Meiryo" pitchFamily="34" charset="-128"/>
            </a:endParaRPr>
          </a:p>
          <a:p>
            <a:pPr marL="800100" lvl="2" indent="-355600" eaLnBrk="0" hangingPunct="0">
              <a:lnSpc>
                <a:spcPct val="120000"/>
              </a:lnSpc>
              <a:spcBef>
                <a:spcPct val="20000"/>
              </a:spcBef>
              <a:buClr>
                <a:srgbClr val="C00000"/>
              </a:buClr>
              <a:buSzPct val="70000"/>
              <a:buFont typeface="Wingdings" panose="05000000000000000000" pitchFamily="2" charset="2"/>
              <a:buChar char="p"/>
              <a:defRPr/>
            </a:pPr>
            <a:r>
              <a:rPr lang="zh-TW" altLang="en-US" b="1" dirty="0" smtClean="0">
                <a:solidFill>
                  <a:srgbClr val="002060"/>
                </a:solidFill>
                <a:latin typeface="微軟正黑體" pitchFamily="34" charset="-120"/>
                <a:ea typeface="微軟正黑體" pitchFamily="34" charset="-120"/>
              </a:rPr>
              <a:t>嚴謹規劃與優質團隊，建立業界技術標竿</a:t>
            </a:r>
            <a:endParaRPr lang="en-US" altLang="zh-TW" b="1" dirty="0" smtClean="0">
              <a:solidFill>
                <a:srgbClr val="002060"/>
              </a:solidFill>
              <a:latin typeface="微軟正黑體" pitchFamily="34" charset="-120"/>
              <a:ea typeface="微軟正黑體" pitchFamily="34" charset="-120"/>
            </a:endParaRPr>
          </a:p>
          <a:p>
            <a:pPr marL="800100" lvl="2" indent="-355600" eaLnBrk="0" hangingPunct="0">
              <a:lnSpc>
                <a:spcPct val="120000"/>
              </a:lnSpc>
              <a:spcBef>
                <a:spcPct val="20000"/>
              </a:spcBef>
              <a:buClr>
                <a:srgbClr val="C00000"/>
              </a:buClr>
              <a:buSzPct val="70000"/>
              <a:buFont typeface="Wingdings" panose="05000000000000000000" pitchFamily="2" charset="2"/>
              <a:buChar char="p"/>
              <a:defRPr/>
            </a:pPr>
            <a:r>
              <a:rPr lang="zh-TW" altLang="en-US" b="1" dirty="0" smtClean="0">
                <a:solidFill>
                  <a:srgbClr val="002060"/>
                </a:solidFill>
                <a:latin typeface="微軟正黑體" pitchFamily="34" charset="-120"/>
                <a:ea typeface="微軟正黑體" pitchFamily="34" charset="-120"/>
              </a:rPr>
              <a:t>透過大數據資料分析，提升電廠興建管理及維運效率</a:t>
            </a:r>
            <a:endParaRPr lang="en-US" altLang="zh-TW" b="1" dirty="0" smtClean="0">
              <a:solidFill>
                <a:srgbClr val="002060"/>
              </a:solidFill>
              <a:latin typeface="微軟正黑體" pitchFamily="34" charset="-120"/>
              <a:ea typeface="微軟正黑體" pitchFamily="34" charset="-120"/>
            </a:endParaRPr>
          </a:p>
          <a:p>
            <a:pPr marL="800100" lvl="2" indent="-355600" eaLnBrk="0" hangingPunct="0">
              <a:lnSpc>
                <a:spcPct val="120000"/>
              </a:lnSpc>
              <a:spcBef>
                <a:spcPct val="20000"/>
              </a:spcBef>
              <a:buClr>
                <a:srgbClr val="C00000"/>
              </a:buClr>
              <a:buSzPct val="70000"/>
              <a:buFont typeface="Wingdings" panose="05000000000000000000" pitchFamily="2" charset="2"/>
              <a:buChar char="p"/>
              <a:defRPr/>
            </a:pPr>
            <a:r>
              <a:rPr lang="zh-TW" altLang="en-US" b="1" dirty="0" smtClean="0">
                <a:solidFill>
                  <a:srgbClr val="002060"/>
                </a:solidFill>
                <a:latin typeface="微軟正黑體" pitchFamily="34" charset="-120"/>
                <a:ea typeface="微軟正黑體" pitchFamily="34" charset="-120"/>
              </a:rPr>
              <a:t>經由系統電廠相關收入，</a:t>
            </a:r>
            <a:r>
              <a:rPr lang="zh-TW" altLang="en-US" b="1" dirty="0">
                <a:solidFill>
                  <a:srgbClr val="002060"/>
                </a:solidFill>
                <a:latin typeface="微軟正黑體" pitchFamily="34" charset="-120"/>
                <a:ea typeface="微軟正黑體" pitchFamily="34" charset="-120"/>
              </a:rPr>
              <a:t>維持</a:t>
            </a:r>
            <a:r>
              <a:rPr lang="zh-TW" altLang="en-US" b="1" dirty="0" smtClean="0">
                <a:solidFill>
                  <a:srgbClr val="002060"/>
                </a:solidFill>
                <a:latin typeface="微軟正黑體" pitchFamily="34" charset="-120"/>
                <a:ea typeface="微軟正黑體" pitchFamily="34" charset="-120"/>
              </a:rPr>
              <a:t>穩定之現金流，創造營運績效</a:t>
            </a:r>
            <a:endParaRPr lang="en-US" altLang="zh-TW" b="1" dirty="0" smtClean="0">
              <a:solidFill>
                <a:srgbClr val="002060"/>
              </a:solidFill>
              <a:latin typeface="微軟正黑體" pitchFamily="34" charset="-120"/>
              <a:ea typeface="微軟正黑體" pitchFamily="34" charset="-120"/>
            </a:endParaRPr>
          </a:p>
          <a:p>
            <a:pPr marL="800100" lvl="2" indent="-355600" eaLnBrk="0" hangingPunct="0">
              <a:lnSpc>
                <a:spcPct val="120000"/>
              </a:lnSpc>
              <a:spcBef>
                <a:spcPct val="20000"/>
              </a:spcBef>
              <a:buClr>
                <a:srgbClr val="C00000"/>
              </a:buClr>
              <a:buSzPct val="70000"/>
              <a:buFont typeface="Wingdings" panose="05000000000000000000" pitchFamily="2" charset="2"/>
              <a:buChar char="p"/>
              <a:defRPr/>
            </a:pPr>
            <a:r>
              <a:rPr lang="zh-TW" altLang="en-US" b="1" dirty="0" smtClean="0">
                <a:solidFill>
                  <a:srgbClr val="002060"/>
                </a:solidFill>
                <a:latin typeface="微軟正黑體" pitchFamily="34" charset="-120"/>
                <a:ea typeface="微軟正黑體" pitchFamily="34" charset="-120"/>
              </a:rPr>
              <a:t>為政府的綠能政策及再生能源產業，盡企業之責以服務社會</a:t>
            </a:r>
            <a:endParaRPr lang="en-US" altLang="zh-TW" b="1" dirty="0" smtClean="0">
              <a:solidFill>
                <a:srgbClr val="002060"/>
              </a:solidFill>
              <a:latin typeface="微軟正黑體" pitchFamily="34" charset="-120"/>
              <a:ea typeface="微軟正黑體" pitchFamily="34" charset="-120"/>
            </a:endParaRPr>
          </a:p>
        </p:txBody>
      </p:sp>
      <p:sp>
        <p:nvSpPr>
          <p:cNvPr id="4" name="投影片編號版面配置區 3"/>
          <p:cNvSpPr txBox="1">
            <a:spLocks/>
          </p:cNvSpPr>
          <p:nvPr/>
        </p:nvSpPr>
        <p:spPr>
          <a:xfrm>
            <a:off x="6553200" y="6248400"/>
            <a:ext cx="2133600" cy="457200"/>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algn="r"/>
            <a:fld id="{5B870F1A-D80C-4CC7-AD1F-62C8B5A20BC3}" type="slidenum">
              <a:rPr lang="zh-TW" altLang="en-US" sz="1400" b="1" smtClean="0">
                <a:solidFill>
                  <a:srgbClr val="000000"/>
                </a:solidFill>
              </a:rPr>
              <a:pPr algn="r"/>
              <a:t>15</a:t>
            </a:fld>
            <a:endParaRPr lang="zh-TW" altLang="en-US" sz="1400" b="1" dirty="0">
              <a:solidFill>
                <a:srgbClr val="000000"/>
              </a:solidFill>
            </a:endParaRPr>
          </a:p>
        </p:txBody>
      </p:sp>
    </p:spTree>
    <p:extLst>
      <p:ext uri="{BB962C8B-B14F-4D97-AF65-F5344CB8AC3E}">
        <p14:creationId xmlns:p14="http://schemas.microsoft.com/office/powerpoint/2010/main" val="2884606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457200"/>
            <a:ext cx="7981900" cy="739552"/>
          </a:xfrm>
          <a:prstGeom prst="rect">
            <a:avLst/>
          </a:prstGeom>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新細明體" pitchFamily="18" charset="-120"/>
              </a:defRPr>
            </a:lvl2pPr>
            <a:lvl3pPr algn="l" rtl="0" eaLnBrk="0" fontAlgn="base" hangingPunct="0">
              <a:spcBef>
                <a:spcPct val="0"/>
              </a:spcBef>
              <a:spcAft>
                <a:spcPct val="0"/>
              </a:spcAft>
              <a:defRPr kumimoji="1" sz="4400">
                <a:solidFill>
                  <a:schemeClr val="tx1"/>
                </a:solidFill>
                <a:latin typeface="Arial" charset="0"/>
                <a:ea typeface="新細明體" pitchFamily="18" charset="-120"/>
              </a:defRPr>
            </a:lvl3pPr>
            <a:lvl4pPr algn="l" rtl="0" eaLnBrk="0" fontAlgn="base" hangingPunct="0">
              <a:spcBef>
                <a:spcPct val="0"/>
              </a:spcBef>
              <a:spcAft>
                <a:spcPct val="0"/>
              </a:spcAft>
              <a:defRPr kumimoji="1" sz="4400">
                <a:solidFill>
                  <a:schemeClr val="tx1"/>
                </a:solidFill>
                <a:latin typeface="Arial" charset="0"/>
                <a:ea typeface="新細明體" pitchFamily="18" charset="-120"/>
              </a:defRPr>
            </a:lvl4pPr>
            <a:lvl5pPr algn="l" rtl="0" eaLnBrk="0" fontAlgn="base" hangingPunct="0">
              <a:spcBef>
                <a:spcPct val="0"/>
              </a:spcBef>
              <a:spcAft>
                <a:spcPct val="0"/>
              </a:spcAft>
              <a:defRPr kumimoji="1" sz="4400">
                <a:solidFill>
                  <a:schemeClr val="tx1"/>
                </a:solidFill>
                <a:latin typeface="Arial" charset="0"/>
                <a:ea typeface="新細明體" pitchFamily="18" charset="-120"/>
              </a:defRPr>
            </a:lvl5pPr>
            <a:lvl6pPr marL="457200" algn="l" rtl="0" fontAlgn="base">
              <a:spcBef>
                <a:spcPct val="0"/>
              </a:spcBef>
              <a:spcAft>
                <a:spcPct val="0"/>
              </a:spcAft>
              <a:defRPr kumimoji="1" sz="4400">
                <a:solidFill>
                  <a:schemeClr val="tx1"/>
                </a:solidFill>
                <a:latin typeface="Arial" charset="0"/>
                <a:ea typeface="新細明體" pitchFamily="18" charset="-120"/>
              </a:defRPr>
            </a:lvl6pPr>
            <a:lvl7pPr marL="914400" algn="l" rtl="0" fontAlgn="base">
              <a:spcBef>
                <a:spcPct val="0"/>
              </a:spcBef>
              <a:spcAft>
                <a:spcPct val="0"/>
              </a:spcAft>
              <a:defRPr kumimoji="1" sz="4400">
                <a:solidFill>
                  <a:schemeClr val="tx1"/>
                </a:solidFill>
                <a:latin typeface="Arial" charset="0"/>
                <a:ea typeface="新細明體" pitchFamily="18" charset="-120"/>
              </a:defRPr>
            </a:lvl7pPr>
            <a:lvl8pPr marL="1371600" algn="l" rtl="0" fontAlgn="base">
              <a:spcBef>
                <a:spcPct val="0"/>
              </a:spcBef>
              <a:spcAft>
                <a:spcPct val="0"/>
              </a:spcAft>
              <a:defRPr kumimoji="1" sz="4400">
                <a:solidFill>
                  <a:schemeClr val="tx1"/>
                </a:solidFill>
                <a:latin typeface="Arial" charset="0"/>
                <a:ea typeface="新細明體" pitchFamily="18" charset="-120"/>
              </a:defRPr>
            </a:lvl8pPr>
            <a:lvl9pPr marL="1828800" algn="l" rtl="0" fontAlgn="base">
              <a:spcBef>
                <a:spcPct val="0"/>
              </a:spcBef>
              <a:spcAft>
                <a:spcPct val="0"/>
              </a:spcAft>
              <a:defRPr kumimoji="1" sz="4400">
                <a:solidFill>
                  <a:schemeClr val="tx1"/>
                </a:solidFill>
                <a:latin typeface="Arial" charset="0"/>
                <a:ea typeface="新細明體" pitchFamily="18" charset="-120"/>
              </a:defRPr>
            </a:lvl9pPr>
          </a:lstStyle>
          <a:p>
            <a:pPr algn="ctr"/>
            <a:r>
              <a:rPr lang="zh-TW" altLang="en-US" b="1" kern="0" dirty="0" smtClean="0">
                <a:solidFill>
                  <a:srgbClr val="00007D"/>
                </a:solidFill>
                <a:latin typeface="微軟正黑體" pitchFamily="34" charset="-120"/>
                <a:ea typeface="微軟正黑體" pitchFamily="34" charset="-120"/>
              </a:rPr>
              <a:t>總  結   </a:t>
            </a:r>
            <a:endParaRPr lang="zh-TW" altLang="en-US" b="1" kern="0" dirty="0">
              <a:solidFill>
                <a:srgbClr val="00007D"/>
              </a:solidFill>
              <a:latin typeface="微軟正黑體" pitchFamily="34" charset="-120"/>
              <a:ea typeface="微軟正黑體" pitchFamily="34" charset="-120"/>
            </a:endParaRPr>
          </a:p>
        </p:txBody>
      </p:sp>
      <p:sp>
        <p:nvSpPr>
          <p:cNvPr id="3" name="內容版面配置區 2"/>
          <p:cNvSpPr txBox="1">
            <a:spLocks/>
          </p:cNvSpPr>
          <p:nvPr/>
        </p:nvSpPr>
        <p:spPr>
          <a:xfrm>
            <a:off x="590228" y="1340768"/>
            <a:ext cx="7848872" cy="4824536"/>
          </a:xfrm>
          <a:prstGeom prst="rect">
            <a:avLst/>
          </a:prstGeom>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a:spcBef>
                <a:spcPts val="800"/>
              </a:spcBef>
              <a:spcAft>
                <a:spcPts val="0"/>
              </a:spcAft>
              <a:buClr>
                <a:srgbClr val="00007D"/>
              </a:buClr>
              <a:buSzPct val="70000"/>
            </a:pPr>
            <a:r>
              <a:rPr lang="zh-TW" altLang="zh-TW" sz="2200" b="1" kern="0" dirty="0" smtClean="0">
                <a:solidFill>
                  <a:srgbClr val="003399"/>
                </a:solidFill>
                <a:latin typeface="微軟正黑體" pitchFamily="34" charset="-120"/>
                <a:ea typeface="微軟正黑體" pitchFamily="34" charset="-120"/>
              </a:rPr>
              <a:t>太陽能產業</a:t>
            </a:r>
            <a:r>
              <a:rPr lang="zh-TW" altLang="en-US" sz="2200" b="1" kern="0" dirty="0" smtClean="0">
                <a:solidFill>
                  <a:srgbClr val="003399"/>
                </a:solidFill>
                <a:latin typeface="微軟正黑體" pitchFamily="34" charset="-120"/>
                <a:ea typeface="微軟正黑體" pitchFamily="34" charset="-120"/>
              </a:rPr>
              <a:t>持續成長，政策推動之系統電廠投資風潮不減</a:t>
            </a:r>
            <a:endParaRPr lang="en-US" altLang="zh-TW" sz="2200" b="1" kern="0" dirty="0" smtClean="0">
              <a:solidFill>
                <a:srgbClr val="000000"/>
              </a:solidFill>
              <a:latin typeface="微軟正黑體" pitchFamily="34" charset="-120"/>
              <a:ea typeface="微軟正黑體" pitchFamily="34" charset="-120"/>
            </a:endParaRPr>
          </a:p>
          <a:p>
            <a:pPr marL="0" indent="0">
              <a:spcBef>
                <a:spcPts val="800"/>
              </a:spcBef>
              <a:spcAft>
                <a:spcPts val="0"/>
              </a:spcAft>
              <a:buClr>
                <a:srgbClr val="00007D"/>
              </a:buClr>
              <a:buSzPct val="70000"/>
              <a:buFont typeface="Wingdings" pitchFamily="2" charset="2"/>
              <a:buNone/>
            </a:pPr>
            <a:r>
              <a:rPr lang="zh-TW" altLang="en-US" sz="1800" b="1" kern="0" dirty="0" smtClean="0">
                <a:solidFill>
                  <a:srgbClr val="000000"/>
                </a:solidFill>
                <a:latin typeface="微軟正黑體" pitchFamily="34" charset="-120"/>
                <a:ea typeface="微軟正黑體" pitchFamily="34" charset="-120"/>
              </a:rPr>
              <a:t>     </a:t>
            </a:r>
            <a:r>
              <a:rPr lang="en-US" altLang="zh-TW" sz="1800" b="1" kern="0" dirty="0" smtClean="0">
                <a:solidFill>
                  <a:srgbClr val="000000"/>
                </a:solidFill>
                <a:latin typeface="微軟正黑體" pitchFamily="34" charset="-120"/>
                <a:ea typeface="微軟正黑體" pitchFamily="34" charset="-120"/>
              </a:rPr>
              <a:t>-</a:t>
            </a:r>
            <a:r>
              <a:rPr lang="zh-TW" altLang="en-US" sz="1800" b="1" kern="0" dirty="0" smtClean="0">
                <a:solidFill>
                  <a:srgbClr val="000000"/>
                </a:solidFill>
                <a:latin typeface="微軟正黑體" pitchFamily="34" charset="-120"/>
                <a:ea typeface="微軟正黑體" pitchFamily="34" charset="-120"/>
              </a:rPr>
              <a:t> </a:t>
            </a:r>
            <a:r>
              <a:rPr lang="zh-TW" altLang="en-US" sz="1800" b="1" kern="0" dirty="0">
                <a:solidFill>
                  <a:srgbClr val="000000"/>
                </a:solidFill>
                <a:latin typeface="微軟正黑體" pitchFamily="34" charset="-120"/>
                <a:ea typeface="微軟正黑體" pitchFamily="34" charset="-120"/>
              </a:rPr>
              <a:t>近二年來</a:t>
            </a:r>
            <a:r>
              <a:rPr lang="zh-TW" altLang="en-US" sz="1800" b="1" kern="0" dirty="0" smtClean="0">
                <a:solidFill>
                  <a:srgbClr val="000000"/>
                </a:solidFill>
                <a:latin typeface="微軟正黑體" pitchFamily="34" charset="-120"/>
                <a:ea typeface="微軟正黑體" pitchFamily="34" charset="-120"/>
              </a:rPr>
              <a:t>即使全球各區域受疫</a:t>
            </a:r>
            <a:r>
              <a:rPr lang="zh-TW" altLang="en-US" sz="1800" b="1" kern="0" dirty="0">
                <a:solidFill>
                  <a:srgbClr val="000000"/>
                </a:solidFill>
                <a:latin typeface="微軟正黑體" pitchFamily="34" charset="-120"/>
                <a:ea typeface="微軟正黑體" pitchFamily="34" charset="-120"/>
              </a:rPr>
              <a:t>情</a:t>
            </a:r>
            <a:r>
              <a:rPr lang="zh-TW" altLang="en-US" sz="1800" b="1" kern="0" dirty="0" smtClean="0">
                <a:solidFill>
                  <a:srgbClr val="000000"/>
                </a:solidFill>
                <a:latin typeface="微軟正黑體" pitchFamily="34" charset="-120"/>
                <a:ea typeface="微軟正黑體" pitchFamily="34" charset="-120"/>
              </a:rPr>
              <a:t>影響，因環保議題使太陽能產業仍持續</a:t>
            </a:r>
            <a:endParaRPr lang="en-US" altLang="zh-TW" sz="1800" b="1" kern="0" dirty="0" smtClean="0">
              <a:solidFill>
                <a:srgbClr val="000000"/>
              </a:solidFill>
              <a:latin typeface="微軟正黑體" pitchFamily="34" charset="-120"/>
              <a:ea typeface="微軟正黑體" pitchFamily="34" charset="-120"/>
            </a:endParaRPr>
          </a:p>
          <a:p>
            <a:pPr marL="0" indent="0">
              <a:spcBef>
                <a:spcPts val="800"/>
              </a:spcBef>
              <a:spcAft>
                <a:spcPts val="0"/>
              </a:spcAft>
              <a:buClr>
                <a:srgbClr val="00007D"/>
              </a:buClr>
              <a:buSzPct val="70000"/>
              <a:buFont typeface="Wingdings" pitchFamily="2" charset="2"/>
              <a:buNone/>
            </a:pPr>
            <a:r>
              <a:rPr lang="zh-TW" altLang="en-US" sz="1800" b="1" kern="0" dirty="0">
                <a:solidFill>
                  <a:srgbClr val="000000"/>
                </a:solidFill>
                <a:latin typeface="微軟正黑體" pitchFamily="34" charset="-120"/>
                <a:ea typeface="微軟正黑體" pitchFamily="34" charset="-120"/>
              </a:rPr>
              <a:t> </a:t>
            </a:r>
            <a:r>
              <a:rPr lang="zh-TW" altLang="en-US" sz="1800" b="1" kern="0" dirty="0" smtClean="0">
                <a:solidFill>
                  <a:srgbClr val="000000"/>
                </a:solidFill>
                <a:latin typeface="微軟正黑體" pitchFamily="34" charset="-120"/>
                <a:ea typeface="微軟正黑體" pitchFamily="34" charset="-120"/>
              </a:rPr>
              <a:t>       成長。</a:t>
            </a:r>
            <a:endParaRPr lang="en-US" altLang="zh-TW" sz="1800" b="1" kern="0" dirty="0" smtClean="0">
              <a:solidFill>
                <a:srgbClr val="000000"/>
              </a:solidFill>
              <a:latin typeface="微軟正黑體" pitchFamily="34" charset="-120"/>
              <a:ea typeface="微軟正黑體" pitchFamily="34" charset="-120"/>
            </a:endParaRPr>
          </a:p>
          <a:p>
            <a:pPr marL="0" indent="0">
              <a:spcBef>
                <a:spcPts val="800"/>
              </a:spcBef>
              <a:spcAft>
                <a:spcPts val="0"/>
              </a:spcAft>
              <a:buClr>
                <a:srgbClr val="00007D"/>
              </a:buClr>
              <a:buSzPct val="70000"/>
              <a:buFont typeface="Wingdings" pitchFamily="2" charset="2"/>
              <a:buNone/>
            </a:pPr>
            <a:r>
              <a:rPr lang="zh-TW" altLang="en-US" sz="1800" b="1" kern="0" dirty="0">
                <a:solidFill>
                  <a:srgbClr val="000000"/>
                </a:solidFill>
                <a:latin typeface="微軟正黑體" pitchFamily="34" charset="-120"/>
                <a:ea typeface="微軟正黑體" pitchFamily="34" charset="-120"/>
              </a:rPr>
              <a:t> </a:t>
            </a:r>
            <a:r>
              <a:rPr lang="zh-TW" altLang="en-US" sz="1800" b="1" kern="0" dirty="0" smtClean="0">
                <a:solidFill>
                  <a:srgbClr val="000000"/>
                </a:solidFill>
                <a:latin typeface="微軟正黑體" pitchFamily="34" charset="-120"/>
                <a:ea typeface="微軟正黑體" pitchFamily="34" charset="-120"/>
              </a:rPr>
              <a:t>    </a:t>
            </a:r>
            <a:r>
              <a:rPr lang="en-US" altLang="zh-TW" sz="1800" kern="0" dirty="0" smtClean="0">
                <a:solidFill>
                  <a:srgbClr val="000000"/>
                </a:solidFill>
                <a:latin typeface="微軟正黑體" pitchFamily="34" charset="-120"/>
                <a:ea typeface="微軟正黑體" pitchFamily="34" charset="-120"/>
              </a:rPr>
              <a:t>-</a:t>
            </a:r>
            <a:r>
              <a:rPr lang="zh-TW" altLang="en-US" sz="1800" b="1" kern="0" dirty="0" smtClean="0">
                <a:solidFill>
                  <a:srgbClr val="000000"/>
                </a:solidFill>
                <a:latin typeface="微軟正黑體" pitchFamily="34" charset="-120"/>
                <a:ea typeface="微軟正黑體" pitchFamily="34" charset="-120"/>
              </a:rPr>
              <a:t> </a:t>
            </a:r>
            <a:r>
              <a:rPr lang="zh-TW" altLang="en-US" sz="1800" b="1" kern="0" dirty="0">
                <a:solidFill>
                  <a:srgbClr val="000000"/>
                </a:solidFill>
                <a:latin typeface="微軟正黑體" pitchFamily="34" charset="-120"/>
                <a:ea typeface="微軟正黑體" pitchFamily="34" charset="-120"/>
              </a:rPr>
              <a:t>國內</a:t>
            </a:r>
            <a:r>
              <a:rPr lang="zh-TW" altLang="en-US" sz="1800" b="1" kern="0" dirty="0" smtClean="0">
                <a:solidFill>
                  <a:srgbClr val="000000"/>
                </a:solidFill>
                <a:latin typeface="微軟正黑體" pitchFamily="34" charset="-120"/>
                <a:ea typeface="微軟正黑體" pitchFamily="34" charset="-120"/>
              </a:rPr>
              <a:t>若能提出有效的土地與建物種電使用政策，太陽能安裝設定目標才</a:t>
            </a:r>
            <a:endParaRPr lang="en-US" altLang="zh-TW" sz="1800" b="1" kern="0" dirty="0" smtClean="0">
              <a:solidFill>
                <a:srgbClr val="000000"/>
              </a:solidFill>
              <a:latin typeface="微軟正黑體" pitchFamily="34" charset="-120"/>
              <a:ea typeface="微軟正黑體" pitchFamily="34" charset="-120"/>
            </a:endParaRPr>
          </a:p>
          <a:p>
            <a:pPr marL="0" indent="0">
              <a:spcBef>
                <a:spcPts val="800"/>
              </a:spcBef>
              <a:spcAft>
                <a:spcPts val="0"/>
              </a:spcAft>
              <a:buClr>
                <a:srgbClr val="00007D"/>
              </a:buClr>
              <a:buSzPct val="70000"/>
              <a:buFont typeface="Wingdings" pitchFamily="2" charset="2"/>
              <a:buNone/>
            </a:pPr>
            <a:r>
              <a:rPr lang="zh-TW" altLang="en-US" sz="1800" b="1" kern="0" dirty="0">
                <a:solidFill>
                  <a:srgbClr val="000000"/>
                </a:solidFill>
                <a:latin typeface="微軟正黑體" pitchFamily="34" charset="-120"/>
                <a:ea typeface="微軟正黑體" pitchFamily="34" charset="-120"/>
              </a:rPr>
              <a:t> </a:t>
            </a:r>
            <a:r>
              <a:rPr lang="zh-TW" altLang="en-US" sz="1800" b="1" kern="0" dirty="0" smtClean="0">
                <a:solidFill>
                  <a:srgbClr val="000000"/>
                </a:solidFill>
                <a:latin typeface="微軟正黑體" pitchFamily="34" charset="-120"/>
                <a:ea typeface="微軟正黑體" pitchFamily="34" charset="-120"/>
              </a:rPr>
              <a:t>       能有機會達成。</a:t>
            </a:r>
            <a:endParaRPr lang="zh-TW" altLang="zh-TW" sz="1800" b="1" kern="0" dirty="0" smtClean="0">
              <a:solidFill>
                <a:srgbClr val="000000"/>
              </a:solidFill>
              <a:latin typeface="微軟正黑體" pitchFamily="34" charset="-120"/>
              <a:ea typeface="微軟正黑體" pitchFamily="34" charset="-120"/>
            </a:endParaRPr>
          </a:p>
          <a:p>
            <a:pPr>
              <a:spcBef>
                <a:spcPts val="800"/>
              </a:spcBef>
              <a:spcAft>
                <a:spcPts val="0"/>
              </a:spcAft>
              <a:buClr>
                <a:srgbClr val="00007D"/>
              </a:buClr>
              <a:buSzPct val="70000"/>
            </a:pPr>
            <a:r>
              <a:rPr lang="zh-TW" altLang="en-US" sz="2200" b="1" kern="0" dirty="0" smtClean="0">
                <a:solidFill>
                  <a:srgbClr val="003399"/>
                </a:solidFill>
                <a:latin typeface="微軟正黑體" pitchFamily="34" charset="-120"/>
                <a:ea typeface="微軟正黑體" pitchFamily="34" charset="-120"/>
              </a:rPr>
              <a:t>公司</a:t>
            </a:r>
            <a:r>
              <a:rPr lang="zh-TW" altLang="zh-TW" sz="2200" b="1" kern="0" dirty="0" smtClean="0">
                <a:solidFill>
                  <a:srgbClr val="003399"/>
                </a:solidFill>
                <a:latin typeface="微軟正黑體" pitchFamily="34" charset="-120"/>
                <a:ea typeface="微軟正黑體" pitchFamily="34" charset="-120"/>
              </a:rPr>
              <a:t>財務結構</a:t>
            </a:r>
            <a:r>
              <a:rPr lang="zh-TW" altLang="en-US" sz="2200" b="1" kern="0" dirty="0" smtClean="0">
                <a:solidFill>
                  <a:srgbClr val="003399"/>
                </a:solidFill>
                <a:latin typeface="微軟正黑體" pitchFamily="34" charset="-120"/>
                <a:ea typeface="微軟正黑體" pitchFamily="34" charset="-120"/>
              </a:rPr>
              <a:t>穩</a:t>
            </a:r>
            <a:r>
              <a:rPr lang="zh-TW" altLang="zh-TW" sz="2200" b="1" kern="0" dirty="0" smtClean="0">
                <a:solidFill>
                  <a:srgbClr val="003399"/>
                </a:solidFill>
                <a:latin typeface="微軟正黑體" pitchFamily="34" charset="-120"/>
                <a:ea typeface="微軟正黑體" pitchFamily="34" charset="-120"/>
              </a:rPr>
              <a:t>健</a:t>
            </a:r>
            <a:r>
              <a:rPr lang="zh-TW" altLang="en-US" sz="2200" b="1" kern="0" dirty="0" smtClean="0">
                <a:solidFill>
                  <a:srgbClr val="003399"/>
                </a:solidFill>
                <a:latin typeface="微軟正黑體" pitchFamily="34" charset="-120"/>
                <a:ea typeface="微軟正黑體" pitchFamily="34" charset="-120"/>
              </a:rPr>
              <a:t> </a:t>
            </a:r>
            <a:endParaRPr lang="en-US" altLang="zh-TW" sz="2200" b="1" kern="0" dirty="0" smtClean="0">
              <a:solidFill>
                <a:srgbClr val="003399"/>
              </a:solidFill>
              <a:latin typeface="微軟正黑體" pitchFamily="34" charset="-120"/>
              <a:ea typeface="微軟正黑體" pitchFamily="34" charset="-120"/>
            </a:endParaRPr>
          </a:p>
          <a:p>
            <a:pPr marL="0" indent="0">
              <a:spcBef>
                <a:spcPts val="800"/>
              </a:spcBef>
              <a:spcAft>
                <a:spcPts val="0"/>
              </a:spcAft>
              <a:buClr>
                <a:srgbClr val="00007D"/>
              </a:buClr>
              <a:buSzPct val="70000"/>
              <a:buFont typeface="Wingdings" pitchFamily="2" charset="2"/>
              <a:buNone/>
            </a:pPr>
            <a:r>
              <a:rPr lang="zh-TW" altLang="en-US" sz="2200" b="1" kern="0" dirty="0" smtClean="0">
                <a:solidFill>
                  <a:srgbClr val="000000"/>
                </a:solidFill>
                <a:latin typeface="微軟正黑體" pitchFamily="34" charset="-120"/>
                <a:ea typeface="微軟正黑體" pitchFamily="34" charset="-120"/>
              </a:rPr>
              <a:t>    </a:t>
            </a:r>
            <a:r>
              <a:rPr lang="en-US" altLang="zh-TW" sz="2200" b="1" kern="0" dirty="0" smtClean="0">
                <a:solidFill>
                  <a:srgbClr val="000000"/>
                </a:solidFill>
                <a:latin typeface="微軟正黑體" pitchFamily="34" charset="-120"/>
                <a:ea typeface="微軟正黑體" pitchFamily="34" charset="-120"/>
              </a:rPr>
              <a:t>- </a:t>
            </a:r>
            <a:r>
              <a:rPr lang="zh-TW" altLang="en-US" sz="1800" b="1" kern="0" dirty="0" smtClean="0">
                <a:solidFill>
                  <a:srgbClr val="000000"/>
                </a:solidFill>
                <a:latin typeface="微軟正黑體" pitchFamily="34" charset="-120"/>
                <a:ea typeface="微軟正黑體" pitchFamily="34" charset="-120"/>
              </a:rPr>
              <a:t>本公司處分資產所得價金，足以因應</a:t>
            </a:r>
            <a:r>
              <a:rPr lang="zh-TW" altLang="en-US" sz="1800" b="1" kern="0" dirty="0">
                <a:solidFill>
                  <a:srgbClr val="000000"/>
                </a:solidFill>
                <a:latin typeface="微軟正黑體" pitchFamily="34" charset="-120"/>
                <a:ea typeface="微軟正黑體" pitchFamily="34" charset="-120"/>
              </a:rPr>
              <a:t>初期</a:t>
            </a:r>
            <a:r>
              <a:rPr lang="zh-TW" altLang="en-US" sz="1800" b="1" kern="0" dirty="0" smtClean="0">
                <a:solidFill>
                  <a:srgbClr val="000000"/>
                </a:solidFill>
                <a:latin typeface="微軟正黑體" pitchFamily="34" charset="-120"/>
                <a:ea typeface="微軟正黑體" pitchFamily="34" charset="-120"/>
              </a:rPr>
              <a:t>轉型投資所需資金。</a:t>
            </a:r>
            <a:endParaRPr lang="en-US" altLang="zh-TW" sz="1800" b="1" kern="0" dirty="0" smtClean="0">
              <a:solidFill>
                <a:srgbClr val="000000"/>
              </a:solidFill>
              <a:latin typeface="微軟正黑體" pitchFamily="34" charset="-120"/>
              <a:ea typeface="微軟正黑體" pitchFamily="34" charset="-120"/>
            </a:endParaRPr>
          </a:p>
          <a:p>
            <a:pPr>
              <a:spcBef>
                <a:spcPts val="800"/>
              </a:spcBef>
              <a:spcAft>
                <a:spcPts val="0"/>
              </a:spcAft>
              <a:buClr>
                <a:srgbClr val="00007D"/>
              </a:buClr>
              <a:buSzPct val="70000"/>
            </a:pPr>
            <a:r>
              <a:rPr lang="zh-TW" altLang="zh-TW" sz="2200" b="1" kern="0" dirty="0" smtClean="0">
                <a:solidFill>
                  <a:srgbClr val="003399"/>
                </a:solidFill>
                <a:latin typeface="微軟正黑體" pitchFamily="34" charset="-120"/>
                <a:ea typeface="微軟正黑體" pitchFamily="34" charset="-120"/>
              </a:rPr>
              <a:t>公司</a:t>
            </a:r>
            <a:r>
              <a:rPr lang="zh-TW" altLang="en-US" sz="2200" b="1" kern="0" dirty="0" smtClean="0">
                <a:solidFill>
                  <a:srgbClr val="003399"/>
                </a:solidFill>
                <a:latin typeface="微軟正黑體" pitchFamily="34" charset="-120"/>
                <a:ea typeface="微軟正黑體" pitchFamily="34" charset="-120"/>
              </a:rPr>
              <a:t>未</a:t>
            </a:r>
            <a:r>
              <a:rPr lang="zh-TW" altLang="zh-TW" sz="2200" b="1" kern="0" dirty="0" smtClean="0">
                <a:solidFill>
                  <a:srgbClr val="003399"/>
                </a:solidFill>
                <a:latin typeface="微軟正黑體" pitchFamily="34" charset="-120"/>
                <a:ea typeface="微軟正黑體" pitchFamily="34" charset="-120"/>
              </a:rPr>
              <a:t>來</a:t>
            </a:r>
            <a:r>
              <a:rPr lang="zh-TW" altLang="en-US" sz="2200" b="1" kern="0" dirty="0" smtClean="0">
                <a:solidFill>
                  <a:srgbClr val="003399"/>
                </a:solidFill>
                <a:latin typeface="微軟正黑體" pitchFamily="34" charset="-120"/>
                <a:ea typeface="微軟正黑體" pitchFamily="34" charset="-120"/>
              </a:rPr>
              <a:t>營運</a:t>
            </a:r>
            <a:r>
              <a:rPr lang="zh-TW" altLang="zh-TW" sz="2200" b="1" kern="0" dirty="0" smtClean="0">
                <a:solidFill>
                  <a:srgbClr val="003399"/>
                </a:solidFill>
                <a:latin typeface="微軟正黑體" pitchFamily="34" charset="-120"/>
                <a:ea typeface="微軟正黑體" pitchFamily="34" charset="-120"/>
              </a:rPr>
              <a:t>發展策略：</a:t>
            </a:r>
            <a:endParaRPr lang="en-US" altLang="zh-TW" sz="2200" b="1" kern="0" dirty="0" smtClean="0">
              <a:solidFill>
                <a:srgbClr val="003399"/>
              </a:solidFill>
              <a:latin typeface="微軟正黑體" pitchFamily="34" charset="-120"/>
              <a:ea typeface="微軟正黑體" pitchFamily="34" charset="-120"/>
            </a:endParaRPr>
          </a:p>
          <a:p>
            <a:pPr lvl="1">
              <a:spcBef>
                <a:spcPts val="800"/>
              </a:spcBef>
              <a:spcAft>
                <a:spcPts val="0"/>
              </a:spcAft>
              <a:buClr>
                <a:srgbClr val="9999CC"/>
              </a:buClr>
              <a:buSzPct val="70000"/>
              <a:buFont typeface="Wingdings" pitchFamily="2" charset="2"/>
              <a:buChar char="Ø"/>
            </a:pPr>
            <a:r>
              <a:rPr lang="zh-TW" altLang="en-US" sz="1800" b="1" kern="0" dirty="0" smtClean="0">
                <a:solidFill>
                  <a:srgbClr val="000000"/>
                </a:solidFill>
                <a:latin typeface="微軟正黑體" pitchFamily="34" charset="-120"/>
                <a:ea typeface="微軟正黑體" pitchFamily="34" charset="-120"/>
              </a:rPr>
              <a:t>矽料本業以市場供需情況調整執行策略，以</a:t>
            </a:r>
            <a:r>
              <a:rPr lang="zh-TW" altLang="en-US" sz="1800" b="1" kern="0" dirty="0" smtClean="0">
                <a:latin typeface="微軟正黑體" pitchFamily="34" charset="-120"/>
                <a:ea typeface="微軟正黑體" pitchFamily="34" charset="-120"/>
              </a:rPr>
              <a:t>符合營運目標</a:t>
            </a:r>
            <a:r>
              <a:rPr lang="zh-TW" altLang="en-US" sz="1800" b="1" kern="0" dirty="0" smtClean="0">
                <a:solidFill>
                  <a:srgbClr val="000000"/>
                </a:solidFill>
                <a:latin typeface="微軟正黑體" pitchFamily="34" charset="-120"/>
                <a:ea typeface="微軟正黑體" pitchFamily="34" charset="-120"/>
              </a:rPr>
              <a:t>。</a:t>
            </a:r>
            <a:endParaRPr lang="en-US" altLang="zh-TW" sz="1800" b="1" kern="0" dirty="0" smtClean="0">
              <a:solidFill>
                <a:srgbClr val="000000"/>
              </a:solidFill>
              <a:latin typeface="微軟正黑體" pitchFamily="34" charset="-120"/>
              <a:ea typeface="微軟正黑體" pitchFamily="34" charset="-120"/>
            </a:endParaRPr>
          </a:p>
          <a:p>
            <a:pPr lvl="1">
              <a:spcBef>
                <a:spcPts val="800"/>
              </a:spcBef>
              <a:spcAft>
                <a:spcPts val="0"/>
              </a:spcAft>
              <a:buClr>
                <a:srgbClr val="9999CC"/>
              </a:buClr>
              <a:buSzPct val="70000"/>
              <a:buFont typeface="Wingdings" pitchFamily="2" charset="2"/>
              <a:buChar char="Ø"/>
            </a:pPr>
            <a:r>
              <a:rPr lang="zh-TW" altLang="en-US" sz="1800" b="1" kern="0" dirty="0" smtClean="0">
                <a:solidFill>
                  <a:srgbClr val="000000"/>
                </a:solidFill>
                <a:latin typeface="微軟正黑體" pitchFamily="34" charset="-120"/>
                <a:ea typeface="微軟正黑體" pitchFamily="34" charset="-120"/>
              </a:rPr>
              <a:t>轉型經營</a:t>
            </a:r>
            <a:r>
              <a:rPr lang="zh-TW" altLang="en-US" sz="1800" b="1" kern="0" dirty="0">
                <a:solidFill>
                  <a:srgbClr val="000000"/>
                </a:solidFill>
                <a:latin typeface="微軟正黑體" pitchFamily="34" charset="-120"/>
                <a:ea typeface="微軟正黑體" pitchFamily="34" charset="-120"/>
              </a:rPr>
              <a:t>再生能源</a:t>
            </a:r>
            <a:r>
              <a:rPr lang="zh-TW" altLang="en-US" sz="1800" b="1" kern="0" dirty="0" smtClean="0">
                <a:solidFill>
                  <a:srgbClr val="000000"/>
                </a:solidFill>
                <a:latin typeface="微軟正黑體" pitchFamily="34" charset="-120"/>
                <a:ea typeface="微軟正黑體" pitchFamily="34" charset="-120"/>
              </a:rPr>
              <a:t>發電相關事業，建立業界標竿與嚴謹的管理系統。</a:t>
            </a:r>
            <a:endParaRPr lang="en-US" altLang="zh-TW" sz="1800" b="1" kern="0" dirty="0" smtClean="0">
              <a:solidFill>
                <a:srgbClr val="000000"/>
              </a:solidFill>
              <a:latin typeface="微軟正黑體" pitchFamily="34" charset="-120"/>
              <a:ea typeface="微軟正黑體" pitchFamily="34" charset="-120"/>
            </a:endParaRPr>
          </a:p>
          <a:p>
            <a:pPr lvl="1">
              <a:spcBef>
                <a:spcPts val="800"/>
              </a:spcBef>
              <a:spcAft>
                <a:spcPts val="0"/>
              </a:spcAft>
              <a:buClr>
                <a:srgbClr val="9999CC"/>
              </a:buClr>
              <a:buSzPct val="70000"/>
              <a:buFont typeface="Wingdings" pitchFamily="2" charset="2"/>
              <a:buChar char="Ø"/>
            </a:pPr>
            <a:r>
              <a:rPr lang="zh-TW" altLang="en-US" sz="1800" b="1" kern="0" dirty="0" smtClean="0">
                <a:solidFill>
                  <a:srgbClr val="000000"/>
                </a:solidFill>
                <a:latin typeface="微軟正黑體" pitchFamily="34" charset="-120"/>
                <a:ea typeface="微軟正黑體" pitchFamily="34" charset="-120"/>
              </a:rPr>
              <a:t>視市場發展狀況及營運資金籌措的規劃，持續推動轉型事業之成長</a:t>
            </a:r>
            <a:endParaRPr lang="en-US" altLang="zh-TW" sz="1800" b="1" kern="0" dirty="0" smtClean="0">
              <a:solidFill>
                <a:srgbClr val="000000"/>
              </a:solidFill>
              <a:latin typeface="微軟正黑體" pitchFamily="34" charset="-120"/>
              <a:ea typeface="微軟正黑體" pitchFamily="34" charset="-120"/>
            </a:endParaRPr>
          </a:p>
          <a:p>
            <a:pPr marL="457200" lvl="1" indent="0">
              <a:spcBef>
                <a:spcPts val="800"/>
              </a:spcBef>
              <a:spcAft>
                <a:spcPts val="0"/>
              </a:spcAft>
              <a:buClr>
                <a:srgbClr val="9999CC"/>
              </a:buClr>
              <a:buSzPct val="70000"/>
              <a:buFont typeface="Wingdings" pitchFamily="2" charset="2"/>
              <a:buNone/>
            </a:pPr>
            <a:r>
              <a:rPr lang="zh-TW" altLang="en-US" sz="1800" b="1" kern="0" dirty="0">
                <a:solidFill>
                  <a:srgbClr val="000000"/>
                </a:solidFill>
                <a:latin typeface="微軟正黑體" pitchFamily="34" charset="-120"/>
                <a:ea typeface="微軟正黑體" pitchFamily="34" charset="-120"/>
              </a:rPr>
              <a:t> </a:t>
            </a:r>
            <a:r>
              <a:rPr lang="zh-TW" altLang="en-US" sz="1800" b="1" kern="0" dirty="0" smtClean="0">
                <a:solidFill>
                  <a:srgbClr val="000000"/>
                </a:solidFill>
                <a:latin typeface="微軟正黑體" pitchFamily="34" charset="-120"/>
                <a:ea typeface="微軟正黑體" pitchFamily="34" charset="-120"/>
              </a:rPr>
              <a:t>    及規模。</a:t>
            </a:r>
            <a:endParaRPr lang="en-US" altLang="zh-TW" sz="1800" b="1" kern="0" dirty="0" smtClean="0">
              <a:solidFill>
                <a:srgbClr val="000000"/>
              </a:solidFill>
              <a:latin typeface="微軟正黑體" pitchFamily="34" charset="-120"/>
              <a:ea typeface="微軟正黑體" pitchFamily="34" charset="-120"/>
            </a:endParaRPr>
          </a:p>
        </p:txBody>
      </p:sp>
      <p:sp>
        <p:nvSpPr>
          <p:cNvPr id="4" name="投影片編號版面配置區 3"/>
          <p:cNvSpPr txBox="1">
            <a:spLocks/>
          </p:cNvSpPr>
          <p:nvPr/>
        </p:nvSpPr>
        <p:spPr>
          <a:xfrm>
            <a:off x="6553200" y="6248400"/>
            <a:ext cx="2133600" cy="457200"/>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algn="r"/>
            <a:fld id="{5B870F1A-D80C-4CC7-AD1F-62C8B5A20BC3}" type="slidenum">
              <a:rPr lang="zh-TW" altLang="en-US" sz="1400" b="1" smtClean="0">
                <a:solidFill>
                  <a:srgbClr val="000000"/>
                </a:solidFill>
              </a:rPr>
              <a:pPr algn="r"/>
              <a:t>16</a:t>
            </a:fld>
            <a:endParaRPr lang="zh-TW" altLang="en-US" sz="1400" b="1" dirty="0">
              <a:solidFill>
                <a:srgbClr val="000000"/>
              </a:solidFill>
            </a:endParaRPr>
          </a:p>
        </p:txBody>
      </p:sp>
    </p:spTree>
    <p:extLst>
      <p:ext uri="{BB962C8B-B14F-4D97-AF65-F5344CB8AC3E}">
        <p14:creationId xmlns:p14="http://schemas.microsoft.com/office/powerpoint/2010/main" val="521868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idx="4294967295"/>
          </p:nvPr>
        </p:nvSpPr>
        <p:spPr>
          <a:xfrm>
            <a:off x="714375" y="1785938"/>
            <a:ext cx="7358063" cy="2209800"/>
          </a:xfrm>
        </p:spPr>
        <p:txBody>
          <a:bodyPr>
            <a:normAutofit/>
          </a:bodyPr>
          <a:lstStyle/>
          <a:p>
            <a:pPr algn="ctr" eaLnBrk="1" fontAlgn="auto" hangingPunct="1">
              <a:spcAft>
                <a:spcPts val="0"/>
              </a:spcAft>
              <a:defRPr/>
            </a:pPr>
            <a:r>
              <a:rPr lang="en-US" altLang="zh-TW" sz="9600" dirty="0" smtClean="0">
                <a:ln w="12700">
                  <a:noFill/>
                  <a:prstDash val="solid"/>
                </a:ln>
                <a:solidFill>
                  <a:srgbClr val="99CC00"/>
                </a:solidFill>
                <a:effectLst>
                  <a:glow rad="101600">
                    <a:srgbClr val="FFFFCC"/>
                  </a:glow>
                  <a:outerShdw blurRad="41275" dist="20320" dir="1800000" algn="tl" rotWithShape="0">
                    <a:srgbClr val="000000">
                      <a:alpha val="40000"/>
                    </a:srgbClr>
                  </a:outerShdw>
                </a:effectLst>
                <a:latin typeface="Calibri" pitchFamily="34" charset="0"/>
              </a:rPr>
              <a:t>THANK YOU</a:t>
            </a:r>
            <a:endParaRPr lang="zh-TW" altLang="en-US" sz="9600" dirty="0">
              <a:ln w="12700">
                <a:noFill/>
                <a:prstDash val="solid"/>
              </a:ln>
              <a:solidFill>
                <a:srgbClr val="99CC00"/>
              </a:solidFill>
              <a:effectLst>
                <a:glow rad="101600">
                  <a:srgbClr val="FFFFCC"/>
                </a:glow>
                <a:outerShdw blurRad="41275" dist="20320" dir="1800000" algn="tl" rotWithShape="0">
                  <a:srgbClr val="000000">
                    <a:alpha val="40000"/>
                  </a:srgbClr>
                </a:outerShdw>
              </a:effectLst>
              <a:latin typeface="Calibri" pitchFamily="34" charset="0"/>
            </a:endParaRPr>
          </a:p>
        </p:txBody>
      </p:sp>
      <p:pic>
        <p:nvPicPr>
          <p:cNvPr id="33795" name="Picture 2" descr="C:\Documents and Settings\YMChang\Local Settings\Temporary Internet Files\Content.IE5\HFFHDHY4\MPj04331050000[1].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015038" y="3729038"/>
            <a:ext cx="3128962"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文字方塊 8"/>
          <p:cNvSpPr txBox="1">
            <a:spLocks noChangeArrowheads="1"/>
          </p:cNvSpPr>
          <p:nvPr/>
        </p:nvSpPr>
        <p:spPr bwMode="auto">
          <a:xfrm>
            <a:off x="730250" y="5065713"/>
            <a:ext cx="57705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Aft>
                <a:spcPts val="600"/>
              </a:spcAft>
            </a:pPr>
            <a:r>
              <a:rPr kumimoji="0" lang="en-US" altLang="zh-TW" b="1">
                <a:latin typeface="Calibri" pitchFamily="34" charset="0"/>
              </a:rPr>
              <a:t>DANEN TECHNOLOGY CORP.</a:t>
            </a:r>
          </a:p>
          <a:p>
            <a:pPr eaLnBrk="1" hangingPunct="1">
              <a:spcAft>
                <a:spcPts val="600"/>
              </a:spcAft>
            </a:pPr>
            <a:r>
              <a:rPr kumimoji="0" lang="en-US" altLang="zh-TW" b="1">
                <a:latin typeface="Calibri" pitchFamily="34" charset="0"/>
              </a:rPr>
              <a:t>No. 599, Huan-Nan Rd., Taoyuan High-Tech Industrial Park,</a:t>
            </a:r>
          </a:p>
          <a:p>
            <a:pPr eaLnBrk="1" hangingPunct="1">
              <a:spcAft>
                <a:spcPts val="600"/>
              </a:spcAft>
            </a:pPr>
            <a:r>
              <a:rPr kumimoji="0" lang="en-US" altLang="zh-TW" b="1">
                <a:latin typeface="Calibri" pitchFamily="34" charset="0"/>
              </a:rPr>
              <a:t>Guanyin Shiang, Taoyuan County 328, Taiwan, R.O.C</a:t>
            </a:r>
            <a:endParaRPr kumimoji="0" lang="zh-TW" altLang="en-US" b="1">
              <a:latin typeface="Calibri" pitchFamily="34" charset="0"/>
            </a:endParaRPr>
          </a:p>
        </p:txBody>
      </p:sp>
      <p:pic>
        <p:nvPicPr>
          <p:cNvPr id="33797" name="圖片 9" descr="logo-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 y="4429125"/>
            <a:ext cx="28575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908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b="1" dirty="0" smtClean="0">
                <a:latin typeface="微軟正黑體" panose="020B0604030504040204" pitchFamily="34" charset="-120"/>
                <a:ea typeface="微軟正黑體" panose="020B0604030504040204" pitchFamily="34" charset="-120"/>
              </a:rPr>
              <a:t>投資安全聲明</a:t>
            </a:r>
            <a:endParaRPr lang="zh-TW" altLang="en-US" sz="4000" b="1" dirty="0">
              <a:latin typeface="微軟正黑體" panose="020B0604030504040204" pitchFamily="34" charset="-120"/>
              <a:ea typeface="微軟正黑體" panose="020B0604030504040204" pitchFamily="34" charset="-120"/>
            </a:endParaRPr>
          </a:p>
        </p:txBody>
      </p:sp>
      <p:sp>
        <p:nvSpPr>
          <p:cNvPr id="8" name="內容版面配置區 2"/>
          <p:cNvSpPr>
            <a:spLocks noGrp="1"/>
          </p:cNvSpPr>
          <p:nvPr/>
        </p:nvSpPr>
        <p:spPr>
          <a:xfrm>
            <a:off x="1071538" y="2071678"/>
            <a:ext cx="6929486" cy="3825046"/>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93663" indent="15875">
              <a:lnSpc>
                <a:spcPct val="150000"/>
              </a:lnSpc>
              <a:buNone/>
            </a:pPr>
            <a:r>
              <a:rPr lang="zh-TW" altLang="en-US" sz="2000" b="1" dirty="0" smtClean="0">
                <a:latin typeface="微軟正黑體" pitchFamily="34" charset="-120"/>
                <a:ea typeface="微軟正黑體" pitchFamily="34" charset="-120"/>
              </a:rPr>
              <a:t>除簡報內所提供之歷史信息外，簡報事項係屬預測性陳述，受到風險及不確定因素影響，可能造成實際結果與陳述內容發生顯著不符，這些不確定性因素包括：受到競爭性產品及定價的影響、設計是否及時被客戶接受、新技術是否及時導入利用、新產品大量量產之能力、產業及市場對太陽能產品之供給及需求移轉、產業及市場是否供給過剩、製造產能可得利用情況、終端市場之財務穩定性及其他風險等。</a:t>
            </a:r>
            <a:endParaRPr lang="zh-TW" altLang="en-US" sz="2000" b="1" dirty="0">
              <a:latin typeface="微軟正黑體" pitchFamily="34" charset="-120"/>
              <a:ea typeface="微軟正黑體" pitchFamily="34" charset="-120"/>
            </a:endParaRPr>
          </a:p>
        </p:txBody>
      </p:sp>
      <p:sp>
        <p:nvSpPr>
          <p:cNvPr id="4" name="投影片編號版面配置區 3"/>
          <p:cNvSpPr>
            <a:spLocks noGrp="1"/>
          </p:cNvSpPr>
          <p:nvPr>
            <p:ph type="sldNum" sz="quarter" idx="11"/>
          </p:nvPr>
        </p:nvSpPr>
        <p:spPr>
          <a:xfrm>
            <a:off x="6553200" y="6248400"/>
            <a:ext cx="2133600" cy="457200"/>
          </a:xfrm>
        </p:spPr>
        <p:txBody>
          <a:bodyPr/>
          <a:lstStyle/>
          <a:p>
            <a:fld id="{5B870F1A-D80C-4CC7-AD1F-62C8B5A20BC3}" type="slidenum">
              <a:rPr lang="zh-TW" altLang="en-US" smtClean="0"/>
              <a:pPr/>
              <a:t>2</a:t>
            </a:fld>
            <a:endParaRPr lang="zh-TW" altLang="en-US" dirty="0"/>
          </a:p>
        </p:txBody>
      </p:sp>
    </p:spTree>
    <p:extLst>
      <p:ext uri="{BB962C8B-B14F-4D97-AF65-F5344CB8AC3E}">
        <p14:creationId xmlns:p14="http://schemas.microsoft.com/office/powerpoint/2010/main" val="1293067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620688"/>
            <a:ext cx="6829444" cy="865176"/>
          </a:xfrm>
        </p:spPr>
        <p:txBody>
          <a:bodyPr/>
          <a:lstStyle/>
          <a:p>
            <a:r>
              <a:rPr lang="zh-TW" altLang="en-US" sz="4800" b="1" dirty="0" smtClean="0">
                <a:solidFill>
                  <a:schemeClr val="bg2"/>
                </a:solidFill>
                <a:effectLst>
                  <a:outerShdw blurRad="38100" dist="38100" dir="2700000" algn="tl">
                    <a:srgbClr val="000000">
                      <a:alpha val="43137"/>
                    </a:srgbClr>
                  </a:outerShdw>
                </a:effectLst>
                <a:latin typeface="微軟正黑體" pitchFamily="34" charset="-120"/>
                <a:ea typeface="微軟正黑體" pitchFamily="34" charset="-120"/>
              </a:rPr>
              <a:t>大綱</a:t>
            </a:r>
            <a:endParaRPr lang="zh-TW" altLang="en-US" sz="4800" b="1" dirty="0">
              <a:solidFill>
                <a:schemeClr val="bg2"/>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71600" y="1847056"/>
            <a:ext cx="7272808" cy="3886200"/>
          </a:xfrm>
        </p:spPr>
        <p:txBody>
          <a:bodyPr>
            <a:noAutofit/>
          </a:bodyPr>
          <a:lstStyle/>
          <a:p>
            <a:pPr>
              <a:lnSpc>
                <a:spcPct val="150000"/>
              </a:lnSpc>
            </a:pPr>
            <a:r>
              <a:rPr lang="zh-TW" altLang="en-US" sz="3600" b="1" dirty="0" smtClean="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itchFamily="2" charset="2"/>
              </a:rPr>
              <a:t>全球太陽能市場概況</a:t>
            </a:r>
            <a:endParaRPr lang="en-US" altLang="zh-TW" sz="3600" b="1" dirty="0" smtClean="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itchFamily="2" charset="2"/>
            </a:endParaRPr>
          </a:p>
          <a:p>
            <a:pPr>
              <a:lnSpc>
                <a:spcPct val="150000"/>
              </a:lnSpc>
            </a:pPr>
            <a:r>
              <a:rPr lang="zh-TW" altLang="en-US" sz="3600" b="1" dirty="0" smtClean="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國內系統電廠發</a:t>
            </a:r>
            <a:r>
              <a:rPr lang="zh-TW" altLang="en-US" sz="3600" b="1" dirty="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展</a:t>
            </a:r>
          </a:p>
          <a:p>
            <a:pPr>
              <a:lnSpc>
                <a:spcPct val="150000"/>
              </a:lnSpc>
            </a:pPr>
            <a:r>
              <a:rPr lang="zh-TW" altLang="en-US" sz="3600" b="1" dirty="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達能</a:t>
            </a:r>
            <a:r>
              <a:rPr lang="zh-TW" altLang="en-US" sz="3600" b="1" dirty="0" smtClean="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科技之營運</a:t>
            </a:r>
            <a:r>
              <a:rPr lang="zh-TW" altLang="en-US" sz="3600" b="1" dirty="0" smtClean="0">
                <a:solidFill>
                  <a:schemeClr val="bg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展望</a:t>
            </a:r>
            <a:endParaRPr lang="en-US" altLang="zh-TW" sz="3600" b="1" dirty="0">
              <a:solidFill>
                <a:schemeClr val="bg2"/>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a:p>
            <a:pPr>
              <a:lnSpc>
                <a:spcPct val="150000"/>
              </a:lnSpc>
            </a:pPr>
            <a:r>
              <a:rPr lang="en-US" altLang="zh-TW" sz="3600" b="1" dirty="0" smtClean="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Q&amp;A</a:t>
            </a:r>
            <a:endParaRPr lang="en-US" altLang="zh-TW" sz="3600" b="1" dirty="0">
              <a:solidFill>
                <a:schemeClr val="accent1">
                  <a:lumMod val="50000"/>
                </a:schemeClr>
              </a:solidFill>
              <a:latin typeface="微軟正黑體" pitchFamily="34" charset="-120"/>
              <a:ea typeface="微軟正黑體" pitchFamily="34" charset="-120"/>
              <a:cs typeface="Times New Roman" pitchFamily="18" charset="0"/>
            </a:endParaRPr>
          </a:p>
        </p:txBody>
      </p:sp>
      <p:sp>
        <p:nvSpPr>
          <p:cNvPr id="7" name="投影片編號版面配置區 6"/>
          <p:cNvSpPr>
            <a:spLocks noGrp="1"/>
          </p:cNvSpPr>
          <p:nvPr>
            <p:ph type="sldNum" sz="quarter" idx="11"/>
          </p:nvPr>
        </p:nvSpPr>
        <p:spPr/>
        <p:txBody>
          <a:bodyPr/>
          <a:lstStyle/>
          <a:p>
            <a:fld id="{5B870F1A-D80C-4CC7-AD1F-62C8B5A20BC3}" type="slidenum">
              <a:rPr lang="zh-TW" altLang="en-US" smtClean="0"/>
              <a:pPr/>
              <a:t>3</a:t>
            </a:fld>
            <a:endParaRPr lang="zh-TW" altLang="en-US"/>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368" y="4009518"/>
            <a:ext cx="2628088" cy="246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554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051721" y="2492896"/>
            <a:ext cx="7092280" cy="1569660"/>
          </a:xfrm>
          <a:prstGeom prst="rect">
            <a:avLst/>
          </a:prstGeom>
          <a:noFill/>
        </p:spPr>
        <p:txBody>
          <a:bodyPr wrap="square" rtlCol="0">
            <a:spAutoFit/>
          </a:bodyPr>
          <a:lstStyle/>
          <a:p>
            <a:pPr algn="ctr">
              <a:buClr>
                <a:schemeClr val="bg2"/>
              </a:buClr>
              <a:buSzPct val="85000"/>
            </a:pPr>
            <a:r>
              <a:rPr lang="zh-TW" altLang="en-US" sz="4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sym typeface="Wingdings" pitchFamily="2" charset="2"/>
              </a:rPr>
              <a:t>全球太陽能市場概況</a:t>
            </a:r>
          </a:p>
          <a:p>
            <a:pPr algn="ctr">
              <a:buClr>
                <a:schemeClr val="bg2"/>
              </a:buClr>
              <a:buSzPct val="85000"/>
            </a:pPr>
            <a:endParaRPr lang="en-US" altLang="zh-TW" sz="4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61282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fld id="{5B870F1A-D80C-4CC7-AD1F-62C8B5A20BC3}" type="slidenum">
              <a:rPr lang="zh-TW" altLang="en-US" smtClean="0"/>
              <a:pPr/>
              <a:t>5</a:t>
            </a:fld>
            <a:endParaRPr lang="zh-TW" altLang="en-US" dirty="0"/>
          </a:p>
        </p:txBody>
      </p:sp>
      <p:sp>
        <p:nvSpPr>
          <p:cNvPr id="11" name="矩形 10"/>
          <p:cNvSpPr/>
          <p:nvPr/>
        </p:nvSpPr>
        <p:spPr>
          <a:xfrm>
            <a:off x="35496" y="980728"/>
            <a:ext cx="9036496" cy="2406813"/>
          </a:xfrm>
          <a:prstGeom prst="rect">
            <a:avLst/>
          </a:prstGeom>
        </p:spPr>
        <p:txBody>
          <a:bodyPr wrap="square">
            <a:spAutoFit/>
          </a:bodyPr>
          <a:lstStyle/>
          <a:p>
            <a:pPr marL="342900" indent="-342900" eaLnBrk="0" hangingPunct="0">
              <a:lnSpc>
                <a:spcPct val="150000"/>
              </a:lnSpc>
              <a:spcBef>
                <a:spcPct val="20000"/>
              </a:spcBef>
              <a:buClr>
                <a:schemeClr val="bg2"/>
              </a:buClr>
              <a:buSzPct val="100000"/>
              <a:buFont typeface="Wingdings" pitchFamily="2" charset="2"/>
              <a:buChar char="n"/>
              <a:defRPr/>
            </a:pPr>
            <a:r>
              <a:rPr lang="zh-TW" altLang="en-US" sz="1600" b="1" dirty="0" smtClean="0">
                <a:latin typeface="微軟正黑體" pitchFamily="34" charset="-120"/>
                <a:ea typeface="微軟正黑體" pitchFamily="34" charset="-120"/>
                <a:cs typeface="Meiryo" pitchFamily="34" charset="-128"/>
              </a:rPr>
              <a:t>太陽能市場</a:t>
            </a:r>
            <a:r>
              <a:rPr lang="en-US" altLang="zh-TW" sz="1600" b="1" dirty="0" smtClean="0">
                <a:latin typeface="微軟正黑體" pitchFamily="34" charset="-120"/>
                <a:ea typeface="微軟正黑體" pitchFamily="34" charset="-120"/>
                <a:cs typeface="Meiryo" pitchFamily="34" charset="-128"/>
              </a:rPr>
              <a:t>2021</a:t>
            </a:r>
            <a:r>
              <a:rPr lang="zh-TW" altLang="en-US" sz="1600" b="1" dirty="0" smtClean="0">
                <a:latin typeface="微軟正黑體" pitchFamily="34" charset="-120"/>
                <a:ea typeface="微軟正黑體" pitchFamily="34" charset="-120"/>
                <a:cs typeface="Meiryo" pitchFamily="34" charset="-128"/>
              </a:rPr>
              <a:t>全年度受到上游</a:t>
            </a:r>
            <a:r>
              <a:rPr lang="en-US" altLang="zh-TW" sz="1600" b="1" dirty="0" smtClean="0">
                <a:latin typeface="微軟正黑體" pitchFamily="34" charset="-120"/>
                <a:ea typeface="微軟正黑體" pitchFamily="34" charset="-120"/>
                <a:cs typeface="Meiryo" pitchFamily="34" charset="-128"/>
              </a:rPr>
              <a:t>(</a:t>
            </a:r>
            <a:r>
              <a:rPr lang="zh-TW" altLang="en-US" sz="1600" b="1" dirty="0" smtClean="0">
                <a:latin typeface="微軟正黑體" pitchFamily="34" charset="-120"/>
                <a:ea typeface="微軟正黑體" pitchFamily="34" charset="-120"/>
                <a:cs typeface="Meiryo" pitchFamily="34" charset="-128"/>
              </a:rPr>
              <a:t>矽料，晶片</a:t>
            </a:r>
            <a:r>
              <a:rPr lang="en-US" altLang="zh-TW" sz="1600" b="1" dirty="0" smtClean="0">
                <a:latin typeface="微軟正黑體" pitchFamily="34" charset="-120"/>
                <a:ea typeface="微軟正黑體" pitchFamily="34" charset="-120"/>
                <a:cs typeface="Meiryo" pitchFamily="34" charset="-128"/>
              </a:rPr>
              <a:t>)</a:t>
            </a:r>
            <a:r>
              <a:rPr lang="zh-TW" altLang="en-US" sz="1600" b="1" dirty="0" smtClean="0">
                <a:latin typeface="微軟正黑體" pitchFamily="34" charset="-120"/>
                <a:ea typeface="微軟正黑體" pitchFamily="34" charset="-120"/>
                <a:cs typeface="Meiryo" pitchFamily="34" charset="-128"/>
              </a:rPr>
              <a:t>供不應求衝擊，所幸中國市場</a:t>
            </a:r>
            <a:r>
              <a:rPr lang="zh-TW" altLang="en-US" sz="1600" b="1" dirty="0">
                <a:latin typeface="微軟正黑體" pitchFamily="34" charset="-120"/>
                <a:ea typeface="微軟正黑體" pitchFamily="34" charset="-120"/>
                <a:cs typeface="Meiryo" pitchFamily="34" charset="-128"/>
              </a:rPr>
              <a:t>因</a:t>
            </a:r>
            <a:r>
              <a:rPr lang="zh-TW" altLang="en-US" sz="1600" b="1" dirty="0" smtClean="0">
                <a:latin typeface="微軟正黑體" pitchFamily="34" charset="-120"/>
                <a:ea typeface="微軟正黑體" pitchFamily="34" charset="-120"/>
                <a:cs typeface="Meiryo" pitchFamily="34" charset="-128"/>
              </a:rPr>
              <a:t>政策性安裝需求，即使在能耗雙控影嚮下，整体需求下調幅度不太，加上歐洲市場需求比預期強勁，依</a:t>
            </a:r>
            <a:r>
              <a:rPr lang="en-US" altLang="zh-TW" sz="1600" b="1" dirty="0" err="1" smtClean="0">
                <a:latin typeface="微軟正黑體" pitchFamily="34" charset="-120"/>
                <a:ea typeface="微軟正黑體" pitchFamily="34" charset="-120"/>
                <a:cs typeface="Meiryo" pitchFamily="34" charset="-128"/>
              </a:rPr>
              <a:t>PVInfoLink</a:t>
            </a:r>
            <a:r>
              <a:rPr lang="zh-TW" altLang="en-US" sz="1600" b="1" dirty="0" smtClean="0">
                <a:latin typeface="微軟正黑體" pitchFamily="34" charset="-120"/>
                <a:ea typeface="微軟正黑體" pitchFamily="34" charset="-120"/>
                <a:cs typeface="Meiryo" pitchFamily="34" charset="-128"/>
              </a:rPr>
              <a:t>預估今</a:t>
            </a:r>
            <a:r>
              <a:rPr lang="zh-TW" altLang="en-US" sz="1600" b="1" dirty="0">
                <a:latin typeface="微軟正黑體" pitchFamily="34" charset="-120"/>
                <a:ea typeface="微軟正黑體" pitchFamily="34" charset="-120"/>
                <a:cs typeface="Meiryo" pitchFamily="34" charset="-128"/>
              </a:rPr>
              <a:t>年</a:t>
            </a:r>
            <a:r>
              <a:rPr lang="zh-TW" altLang="en-US" sz="1600" b="1" dirty="0" smtClean="0">
                <a:latin typeface="微軟正黑體" pitchFamily="34" charset="-120"/>
                <a:ea typeface="微軟正黑體" pitchFamily="34" charset="-120"/>
                <a:cs typeface="Meiryo" pitchFamily="34" charset="-128"/>
              </a:rPr>
              <a:t>全年需求仍可達</a:t>
            </a:r>
            <a:r>
              <a:rPr lang="en-US" altLang="zh-TW" sz="1600" b="1" dirty="0" smtClean="0">
                <a:latin typeface="微軟正黑體" pitchFamily="34" charset="-120"/>
                <a:ea typeface="微軟正黑體" pitchFamily="34" charset="-120"/>
                <a:cs typeface="Meiryo" pitchFamily="34" charset="-128"/>
              </a:rPr>
              <a:t>164GW</a:t>
            </a:r>
            <a:r>
              <a:rPr lang="zh-TW" altLang="en-US" sz="1600" b="1" dirty="0" smtClean="0">
                <a:latin typeface="微軟正黑體" pitchFamily="34" charset="-120"/>
                <a:ea typeface="微軟正黑體" pitchFamily="34" charset="-120"/>
                <a:cs typeface="Meiryo" pitchFamily="34" charset="-128"/>
              </a:rPr>
              <a:t>。</a:t>
            </a:r>
            <a:endParaRPr lang="en-US" altLang="zh-TW" sz="1600" b="1" dirty="0" smtClean="0">
              <a:latin typeface="微軟正黑體" pitchFamily="34" charset="-120"/>
              <a:ea typeface="微軟正黑體" pitchFamily="34" charset="-120"/>
              <a:cs typeface="Meiryo" pitchFamily="34" charset="-128"/>
            </a:endParaRPr>
          </a:p>
          <a:p>
            <a:pPr marL="342900" indent="-342900" eaLnBrk="0" hangingPunct="0">
              <a:lnSpc>
                <a:spcPct val="150000"/>
              </a:lnSpc>
              <a:spcBef>
                <a:spcPct val="20000"/>
              </a:spcBef>
              <a:buClr>
                <a:schemeClr val="bg2"/>
              </a:buClr>
              <a:buSzPct val="100000"/>
              <a:buFont typeface="Wingdings" pitchFamily="2" charset="2"/>
              <a:buChar char="n"/>
              <a:defRPr/>
            </a:pPr>
            <a:endParaRPr lang="en-US" altLang="zh-TW" sz="1600" b="1" dirty="0">
              <a:latin typeface="微軟正黑體" pitchFamily="34" charset="-120"/>
              <a:ea typeface="微軟正黑體" pitchFamily="34" charset="-120"/>
              <a:cs typeface="Meiryo" pitchFamily="34" charset="-128"/>
            </a:endParaRPr>
          </a:p>
          <a:p>
            <a:pPr marL="342900" indent="-342900" eaLnBrk="0" hangingPunct="0">
              <a:lnSpc>
                <a:spcPct val="150000"/>
              </a:lnSpc>
              <a:spcBef>
                <a:spcPct val="20000"/>
              </a:spcBef>
              <a:buClr>
                <a:schemeClr val="bg2"/>
              </a:buClr>
              <a:buSzPct val="100000"/>
              <a:buFont typeface="Wingdings" pitchFamily="2" charset="2"/>
              <a:buChar char="n"/>
              <a:defRPr/>
            </a:pPr>
            <a:r>
              <a:rPr lang="zh-TW" altLang="en-US" sz="1600" b="1" dirty="0" smtClean="0">
                <a:latin typeface="微軟正黑體" pitchFamily="34" charset="-120"/>
                <a:ea typeface="微軟正黑體" pitchFamily="34" charset="-120"/>
                <a:cs typeface="Meiryo" pitchFamily="34" charset="-128"/>
                <a:sym typeface="Wingdings" pitchFamily="2" charset="2"/>
              </a:rPr>
              <a:t>展望 </a:t>
            </a:r>
            <a:r>
              <a:rPr lang="en-US" altLang="zh-TW" sz="1600" b="1" dirty="0" smtClean="0">
                <a:latin typeface="微軟正黑體" pitchFamily="34" charset="-120"/>
                <a:ea typeface="微軟正黑體" pitchFamily="34" charset="-120"/>
                <a:cs typeface="Meiryo" pitchFamily="34" charset="-128"/>
                <a:sym typeface="Wingdings" pitchFamily="2" charset="2"/>
              </a:rPr>
              <a:t>2022 </a:t>
            </a:r>
            <a:r>
              <a:rPr lang="zh-TW" altLang="en-US" sz="1600" b="1" dirty="0" smtClean="0">
                <a:latin typeface="微軟正黑體" pitchFamily="34" charset="-120"/>
                <a:ea typeface="微軟正黑體" pitchFamily="34" charset="-120"/>
                <a:cs typeface="Meiryo" pitchFamily="34" charset="-128"/>
                <a:sym typeface="Wingdings" pitchFamily="2" charset="2"/>
              </a:rPr>
              <a:t>年在中國政府持續推動大規模專案將推動內需持續大幅成長，預期</a:t>
            </a:r>
            <a:r>
              <a:rPr lang="en-US" altLang="zh-TW" sz="1600" b="1" dirty="0" smtClean="0">
                <a:latin typeface="微軟正黑體" pitchFamily="34" charset="-120"/>
                <a:ea typeface="微軟正黑體" pitchFamily="34" charset="-120"/>
                <a:cs typeface="Meiryo" pitchFamily="34" charset="-128"/>
                <a:sym typeface="Wingdings" pitchFamily="2" charset="2"/>
              </a:rPr>
              <a:t>2022</a:t>
            </a:r>
            <a:r>
              <a:rPr lang="zh-TW" altLang="en-US" sz="1600" b="1" dirty="0" smtClean="0">
                <a:latin typeface="微軟正黑體" pitchFamily="34" charset="-120"/>
                <a:ea typeface="微軟正黑體" pitchFamily="34" charset="-120"/>
                <a:cs typeface="Meiryo" pitchFamily="34" charset="-128"/>
                <a:sym typeface="Wingdings" pitchFamily="2" charset="2"/>
              </a:rPr>
              <a:t>年全球供應鏈產出有望達近</a:t>
            </a:r>
            <a:r>
              <a:rPr lang="en-US" altLang="zh-TW" sz="1600" b="1" dirty="0" smtClean="0">
                <a:latin typeface="微軟正黑體" pitchFamily="34" charset="-120"/>
                <a:ea typeface="微軟正黑體" pitchFamily="34" charset="-120"/>
                <a:cs typeface="Meiryo" pitchFamily="34" charset="-128"/>
                <a:sym typeface="Wingdings" pitchFamily="2" charset="2"/>
              </a:rPr>
              <a:t>200GW </a:t>
            </a:r>
            <a:r>
              <a:rPr lang="zh-TW" altLang="en-US" sz="1600" b="1" dirty="0" smtClean="0">
                <a:latin typeface="微軟正黑體" pitchFamily="34" charset="-120"/>
                <a:ea typeface="微軟正黑體" pitchFamily="34" charset="-120"/>
                <a:cs typeface="Meiryo" pitchFamily="34" charset="-128"/>
                <a:sym typeface="Wingdings" pitchFamily="2" charset="2"/>
              </a:rPr>
              <a:t>的水準。</a:t>
            </a:r>
            <a:endParaRPr lang="en-US" altLang="zh-TW" sz="1600" b="1" dirty="0">
              <a:latin typeface="微軟正黑體" pitchFamily="34" charset="-120"/>
              <a:ea typeface="微軟正黑體" pitchFamily="34" charset="-120"/>
              <a:sym typeface="Wingdings" pitchFamily="2" charset="2"/>
            </a:endParaRPr>
          </a:p>
        </p:txBody>
      </p:sp>
      <p:sp>
        <p:nvSpPr>
          <p:cNvPr id="2" name="矩形 1"/>
          <p:cNvSpPr/>
          <p:nvPr/>
        </p:nvSpPr>
        <p:spPr>
          <a:xfrm>
            <a:off x="467544" y="476672"/>
            <a:ext cx="7992888" cy="584775"/>
          </a:xfrm>
          <a:prstGeom prst="rect">
            <a:avLst/>
          </a:prstGeom>
        </p:spPr>
        <p:txBody>
          <a:bodyPr wrap="square">
            <a:spAutoFit/>
          </a:bodyPr>
          <a:lstStyle/>
          <a:p>
            <a:r>
              <a:rPr lang="zh-TW" altLang="zh-TW" sz="3200" b="1" dirty="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全球太陽能</a:t>
            </a:r>
            <a:r>
              <a:rPr lang="zh-TW" altLang="en-US" sz="3200" b="1" dirty="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市場</a:t>
            </a:r>
            <a:r>
              <a:rPr lang="zh-TW" altLang="en-US" sz="3200" b="1" dirty="0" smtClean="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分析 </a:t>
            </a:r>
            <a:r>
              <a:rPr lang="en-US" altLang="zh-TW" sz="3200" b="1" dirty="0" smtClean="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I</a:t>
            </a:r>
            <a:endParaRPr lang="zh-TW" altLang="zh-TW" sz="3200" b="1" dirty="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2897560" y="6354842"/>
            <a:ext cx="3312368" cy="246221"/>
          </a:xfrm>
          <a:prstGeom prst="rect">
            <a:avLst/>
          </a:prstGeom>
          <a:noFill/>
        </p:spPr>
        <p:txBody>
          <a:bodyPr wrap="square" rtlCol="0">
            <a:spAutoFit/>
          </a:bodyPr>
          <a:lstStyle/>
          <a:p>
            <a:r>
              <a:rPr lang="en-US" altLang="zh-TW" sz="1000" dirty="0" smtClean="0"/>
              <a:t>Source: PV </a:t>
            </a:r>
            <a:r>
              <a:rPr lang="en-US" altLang="zh-TW" sz="1000" dirty="0" err="1" smtClean="0"/>
              <a:t>InfoLink</a:t>
            </a:r>
            <a:r>
              <a:rPr lang="en-US" altLang="zh-TW" sz="1000" dirty="0" smtClean="0"/>
              <a:t>, Oct. 2021</a:t>
            </a:r>
            <a:endParaRPr lang="zh-TW" altLang="en-US" sz="1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640" y="3717032"/>
            <a:ext cx="4086225" cy="2448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920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fld id="{5B870F1A-D80C-4CC7-AD1F-62C8B5A20BC3}" type="slidenum">
              <a:rPr lang="zh-TW" altLang="en-US" smtClean="0"/>
              <a:pPr/>
              <a:t>6</a:t>
            </a:fld>
            <a:endParaRPr lang="zh-TW" altLang="en-US" dirty="0"/>
          </a:p>
        </p:txBody>
      </p:sp>
      <p:sp>
        <p:nvSpPr>
          <p:cNvPr id="5" name="矩形 4"/>
          <p:cNvSpPr/>
          <p:nvPr/>
        </p:nvSpPr>
        <p:spPr>
          <a:xfrm>
            <a:off x="354291" y="476672"/>
            <a:ext cx="8136904" cy="584775"/>
          </a:xfrm>
          <a:prstGeom prst="rect">
            <a:avLst/>
          </a:prstGeom>
        </p:spPr>
        <p:txBody>
          <a:bodyPr wrap="square">
            <a:spAutoFit/>
          </a:bodyPr>
          <a:lstStyle/>
          <a:p>
            <a:r>
              <a:rPr lang="zh-TW" altLang="zh-TW" sz="3200" b="1" dirty="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全球太陽能</a:t>
            </a:r>
            <a:r>
              <a:rPr lang="zh-TW" altLang="en-US" sz="3200" b="1" dirty="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市場</a:t>
            </a:r>
            <a:r>
              <a:rPr lang="zh-TW" altLang="en-US" sz="3200" b="1" dirty="0" smtClean="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分析 </a:t>
            </a:r>
            <a:r>
              <a:rPr lang="en-US" altLang="zh-TW" sz="3200" b="1" dirty="0" smtClean="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II </a:t>
            </a:r>
            <a:endParaRPr lang="zh-TW" altLang="zh-TW" sz="3200" b="1" dirty="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9" name="矩形 8"/>
          <p:cNvSpPr/>
          <p:nvPr/>
        </p:nvSpPr>
        <p:spPr>
          <a:xfrm>
            <a:off x="246279" y="1082447"/>
            <a:ext cx="8352928" cy="1569660"/>
          </a:xfrm>
          <a:prstGeom prst="rect">
            <a:avLst/>
          </a:prstGeom>
        </p:spPr>
        <p:txBody>
          <a:bodyPr wrap="square">
            <a:spAutoFit/>
          </a:bodyPr>
          <a:lstStyle/>
          <a:p>
            <a:pPr marL="342900" indent="-342900" eaLnBrk="0" hangingPunct="0">
              <a:lnSpc>
                <a:spcPct val="150000"/>
              </a:lnSpc>
              <a:spcBef>
                <a:spcPct val="20000"/>
              </a:spcBef>
              <a:buClr>
                <a:schemeClr val="bg2"/>
              </a:buClr>
              <a:buSzPct val="100000"/>
              <a:buFont typeface="Wingdings" pitchFamily="2" charset="2"/>
              <a:buChar char="n"/>
              <a:defRPr/>
            </a:pPr>
            <a:r>
              <a:rPr lang="zh-TW" altLang="en-US" sz="1600" b="1" dirty="0" smtClean="0">
                <a:latin typeface="微軟正黑體" pitchFamily="34" charset="-120"/>
                <a:ea typeface="微軟正黑體" pitchFamily="34" charset="-120"/>
                <a:cs typeface="Meiryo" pitchFamily="34" charset="-128"/>
              </a:rPr>
              <a:t>供需狀況如下圖中</a:t>
            </a:r>
            <a:r>
              <a:rPr lang="zh-TW" altLang="en-US" sz="1600" b="1" dirty="0">
                <a:latin typeface="微軟正黑體" pitchFamily="34" charset="-120"/>
                <a:ea typeface="微軟正黑體" pitchFamily="34" charset="-120"/>
                <a:cs typeface="Meiryo" pitchFamily="34" charset="-128"/>
              </a:rPr>
              <a:t>，</a:t>
            </a:r>
            <a:r>
              <a:rPr lang="zh-TW" altLang="en-US" sz="1600" b="1" dirty="0" smtClean="0">
                <a:latin typeface="微軟正黑體" pitchFamily="34" charset="-120"/>
                <a:ea typeface="微軟正黑體" pitchFamily="34" charset="-120"/>
                <a:cs typeface="Meiryo" pitchFamily="34" charset="-128"/>
              </a:rPr>
              <a:t>市場</a:t>
            </a:r>
            <a:r>
              <a:rPr lang="zh-TW" altLang="en-US" sz="1600" b="1" dirty="0">
                <a:latin typeface="微軟正黑體" pitchFamily="34" charset="-120"/>
                <a:ea typeface="微軟正黑體" pitchFamily="34" charset="-120"/>
                <a:cs typeface="Meiryo" pitchFamily="34" charset="-128"/>
              </a:rPr>
              <a:t>在</a:t>
            </a:r>
            <a:r>
              <a:rPr lang="en-US" altLang="zh-TW" sz="1600" b="1" dirty="0" smtClean="0">
                <a:latin typeface="微軟正黑體" pitchFamily="34" charset="-120"/>
                <a:ea typeface="微軟正黑體" pitchFamily="34" charset="-120"/>
                <a:cs typeface="Meiryo" pitchFamily="34" charset="-128"/>
              </a:rPr>
              <a:t>2021</a:t>
            </a:r>
            <a:r>
              <a:rPr lang="zh-TW" altLang="en-US" sz="1600" b="1" dirty="0" smtClean="0">
                <a:latin typeface="微軟正黑體" pitchFamily="34" charset="-120"/>
                <a:ea typeface="微軟正黑體" pitchFamily="34" charset="-120"/>
                <a:cs typeface="Meiryo" pitchFamily="34" charset="-128"/>
              </a:rPr>
              <a:t>年</a:t>
            </a:r>
            <a:r>
              <a:rPr lang="zh-TW" altLang="en-US" sz="1600" b="1" dirty="0">
                <a:latin typeface="微軟正黑體" pitchFamily="34" charset="-120"/>
                <a:ea typeface="微軟正黑體" pitchFamily="34" charset="-120"/>
                <a:cs typeface="Meiryo" pitchFamily="34" charset="-128"/>
              </a:rPr>
              <a:t>需求逐步</a:t>
            </a:r>
            <a:r>
              <a:rPr lang="zh-TW" altLang="en-US" sz="1600" b="1" dirty="0" smtClean="0">
                <a:latin typeface="微軟正黑體" pitchFamily="34" charset="-120"/>
                <a:ea typeface="微軟正黑體" pitchFamily="34" charset="-120"/>
                <a:cs typeface="Meiryo" pitchFamily="34" charset="-128"/>
              </a:rPr>
              <a:t>上升。由於中國晶片廠大幅擴廠，導致上游矽原料供不應求，雖然上游原料的價格大漲，但需求強勁，直到第三季度，因</a:t>
            </a:r>
            <a:r>
              <a:rPr lang="zh-TW" altLang="en-US" sz="1600" b="1" dirty="0">
                <a:latin typeface="微軟正黑體" pitchFamily="34" charset="-120"/>
                <a:ea typeface="微軟正黑體" pitchFamily="34" charset="-120"/>
                <a:cs typeface="Meiryo" pitchFamily="34" charset="-128"/>
              </a:rPr>
              <a:t>中國限電</a:t>
            </a:r>
            <a:r>
              <a:rPr lang="en-US" altLang="zh-TW" sz="1600" b="1" dirty="0">
                <a:latin typeface="微軟正黑體" pitchFamily="34" charset="-120"/>
                <a:ea typeface="微軟正黑體" pitchFamily="34" charset="-120"/>
                <a:cs typeface="Meiryo" pitchFamily="34" charset="-128"/>
              </a:rPr>
              <a:t>&amp;</a:t>
            </a:r>
            <a:r>
              <a:rPr lang="zh-TW" altLang="en-US" sz="1600" b="1" dirty="0">
                <a:latin typeface="微軟正黑體" pitchFamily="34" charset="-120"/>
                <a:ea typeface="微軟正黑體" pitchFamily="34" charset="-120"/>
                <a:cs typeface="Meiryo" pitchFamily="34" charset="-128"/>
              </a:rPr>
              <a:t>能耗雙</a:t>
            </a:r>
            <a:r>
              <a:rPr lang="zh-TW" altLang="en-US" sz="1600" b="1" dirty="0" smtClean="0">
                <a:latin typeface="微軟正黑體" pitchFamily="34" charset="-120"/>
                <a:ea typeface="微軟正黑體" pitchFamily="34" charset="-120"/>
                <a:cs typeface="Meiryo" pitchFamily="34" charset="-128"/>
              </a:rPr>
              <a:t>控造成需求稍微滑落，</a:t>
            </a:r>
            <a:r>
              <a:rPr lang="zh-TW" altLang="en-US" sz="1600" b="1" dirty="0">
                <a:latin typeface="微軟正黑體" pitchFamily="34" charset="-120"/>
                <a:ea typeface="微軟正黑體" pitchFamily="34" charset="-120"/>
                <a:cs typeface="Meiryo" pitchFamily="34" charset="-128"/>
              </a:rPr>
              <a:t>但在中國政府持續推動大規模專案，將推動提高光伏供應鏈擴產規模，</a:t>
            </a:r>
            <a:r>
              <a:rPr lang="en-US" altLang="zh-TW" sz="1600" b="1" dirty="0">
                <a:latin typeface="微軟正黑體" pitchFamily="34" charset="-120"/>
                <a:ea typeface="微軟正黑體" pitchFamily="34" charset="-120"/>
                <a:cs typeface="Meiryo" pitchFamily="34" charset="-128"/>
              </a:rPr>
              <a:t>PV </a:t>
            </a:r>
            <a:r>
              <a:rPr lang="en-US" altLang="zh-TW" sz="1600" b="1" dirty="0" err="1" smtClean="0">
                <a:latin typeface="微軟正黑體" pitchFamily="34" charset="-120"/>
                <a:ea typeface="微軟正黑體" pitchFamily="34" charset="-120"/>
                <a:cs typeface="Meiryo" pitchFamily="34" charset="-128"/>
              </a:rPr>
              <a:t>infoLink</a:t>
            </a:r>
            <a:r>
              <a:rPr lang="en-US" altLang="zh-TW" sz="1600" b="1" dirty="0" smtClean="0">
                <a:latin typeface="微軟正黑體" pitchFamily="34" charset="-120"/>
                <a:ea typeface="微軟正黑體" pitchFamily="34" charset="-120"/>
                <a:cs typeface="Meiryo" pitchFamily="34" charset="-128"/>
              </a:rPr>
              <a:t> </a:t>
            </a:r>
            <a:r>
              <a:rPr lang="zh-TW" altLang="en-US" sz="1600" b="1" dirty="0" smtClean="0">
                <a:latin typeface="微軟正黑體" pitchFamily="34" charset="-120"/>
                <a:ea typeface="微軟正黑體" pitchFamily="34" charset="-120"/>
                <a:cs typeface="Meiryo" pitchFamily="34" charset="-128"/>
              </a:rPr>
              <a:t>預測</a:t>
            </a:r>
            <a:r>
              <a:rPr lang="en-US" altLang="zh-TW" sz="1600" b="1" dirty="0" smtClean="0">
                <a:latin typeface="微軟正黑體" pitchFamily="34" charset="-120"/>
                <a:ea typeface="微軟正黑體" pitchFamily="34" charset="-120"/>
                <a:cs typeface="Meiryo" pitchFamily="34" charset="-128"/>
              </a:rPr>
              <a:t>2022</a:t>
            </a:r>
            <a:r>
              <a:rPr lang="zh-TW" altLang="en-US" sz="1600" b="1" dirty="0">
                <a:latin typeface="微軟正黑體" pitchFamily="34" charset="-120"/>
                <a:ea typeface="微軟正黑體" pitchFamily="34" charset="-120"/>
                <a:cs typeface="Meiryo" pitchFamily="34" charset="-128"/>
              </a:rPr>
              <a:t>年</a:t>
            </a:r>
            <a:r>
              <a:rPr lang="zh-TW" altLang="en-US" sz="1600" b="1" dirty="0" smtClean="0">
                <a:latin typeface="微軟正黑體" pitchFamily="34" charset="-120"/>
                <a:ea typeface="微軟正黑體" pitchFamily="34" charset="-120"/>
                <a:cs typeface="Meiryo" pitchFamily="34" charset="-128"/>
              </a:rPr>
              <a:t>終端</a:t>
            </a:r>
            <a:r>
              <a:rPr lang="zh-TW" altLang="en-US" sz="1600" b="1" dirty="0">
                <a:latin typeface="微軟正黑體" pitchFamily="34" charset="-120"/>
                <a:ea typeface="微軟正黑體" pitchFamily="34" charset="-120"/>
                <a:cs typeface="Meiryo" pitchFamily="34" charset="-128"/>
              </a:rPr>
              <a:t>組件需求仍可提升至</a:t>
            </a:r>
            <a:r>
              <a:rPr lang="en-US" altLang="zh-TW" sz="1600" b="1" dirty="0">
                <a:latin typeface="微軟正黑體" pitchFamily="34" charset="-120"/>
                <a:ea typeface="微軟正黑體" pitchFamily="34" charset="-120"/>
                <a:cs typeface="Meiryo" pitchFamily="34" charset="-128"/>
              </a:rPr>
              <a:t>200GW</a:t>
            </a:r>
            <a:r>
              <a:rPr lang="zh-TW" altLang="en-US" sz="1600" b="1" dirty="0">
                <a:latin typeface="微軟正黑體" pitchFamily="34" charset="-120"/>
                <a:ea typeface="微軟正黑體" pitchFamily="34" charset="-120"/>
                <a:cs typeface="Meiryo" pitchFamily="34" charset="-128"/>
              </a:rPr>
              <a:t>左右。</a:t>
            </a:r>
          </a:p>
        </p:txBody>
      </p:sp>
      <p:sp>
        <p:nvSpPr>
          <p:cNvPr id="10" name="文字方塊 9"/>
          <p:cNvSpPr txBox="1"/>
          <p:nvPr/>
        </p:nvSpPr>
        <p:spPr>
          <a:xfrm>
            <a:off x="959436" y="6165304"/>
            <a:ext cx="4968552" cy="400110"/>
          </a:xfrm>
          <a:prstGeom prst="rect">
            <a:avLst/>
          </a:prstGeom>
          <a:noFill/>
        </p:spPr>
        <p:txBody>
          <a:bodyPr wrap="square" rtlCol="0">
            <a:spAutoFit/>
          </a:bodyPr>
          <a:lstStyle/>
          <a:p>
            <a:r>
              <a:rPr lang="zh-TW" altLang="en-US" sz="1000" dirty="0" smtClean="0"/>
              <a:t>註 </a:t>
            </a:r>
            <a:r>
              <a:rPr lang="en-US" altLang="zh-TW" sz="1000" dirty="0" smtClean="0"/>
              <a:t>: </a:t>
            </a:r>
            <a:r>
              <a:rPr lang="zh-TW" altLang="en-US" sz="1000" dirty="0" smtClean="0"/>
              <a:t>供給端僅含括 </a:t>
            </a:r>
            <a:r>
              <a:rPr lang="en-US" altLang="zh-TW" sz="1000" dirty="0" smtClean="0"/>
              <a:t>&gt;</a:t>
            </a:r>
            <a:r>
              <a:rPr lang="zh-TW" altLang="en-US" sz="1000" dirty="0" smtClean="0"/>
              <a:t> </a:t>
            </a:r>
            <a:r>
              <a:rPr lang="en-US" altLang="zh-TW" sz="1000" dirty="0" smtClean="0"/>
              <a:t>10,000MT/1GW</a:t>
            </a:r>
            <a:r>
              <a:rPr lang="zh-TW" altLang="en-US" sz="1000" dirty="0" smtClean="0"/>
              <a:t>之廠商產能。</a:t>
            </a:r>
            <a:endParaRPr lang="en-US" altLang="zh-TW" sz="1000" dirty="0" smtClean="0"/>
          </a:p>
          <a:p>
            <a:r>
              <a:rPr lang="en-US" altLang="zh-TW" sz="1000" dirty="0" smtClean="0"/>
              <a:t>Source: PV </a:t>
            </a:r>
            <a:r>
              <a:rPr lang="en-US" altLang="zh-TW" sz="1000" dirty="0" err="1" smtClean="0"/>
              <a:t>InfoLink</a:t>
            </a:r>
            <a:r>
              <a:rPr lang="en-US" altLang="zh-TW" sz="1000" dirty="0" smtClean="0"/>
              <a:t>, Oct. 2021</a:t>
            </a:r>
            <a:endParaRPr lang="zh-TW" altLang="en-US" sz="1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71" y="2852936"/>
            <a:ext cx="8513712" cy="32403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431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fld id="{5B870F1A-D80C-4CC7-AD1F-62C8B5A20BC3}" type="slidenum">
              <a:rPr lang="zh-TW" altLang="en-US" smtClean="0"/>
              <a:pPr/>
              <a:t>7</a:t>
            </a:fld>
            <a:endParaRPr lang="zh-TW" altLang="en-US" dirty="0"/>
          </a:p>
        </p:txBody>
      </p:sp>
      <p:sp>
        <p:nvSpPr>
          <p:cNvPr id="11" name="矩形 10"/>
          <p:cNvSpPr/>
          <p:nvPr/>
        </p:nvSpPr>
        <p:spPr>
          <a:xfrm>
            <a:off x="0" y="1124744"/>
            <a:ext cx="8914692" cy="2074414"/>
          </a:xfrm>
          <a:prstGeom prst="rect">
            <a:avLst/>
          </a:prstGeom>
        </p:spPr>
        <p:txBody>
          <a:bodyPr wrap="square">
            <a:spAutoFit/>
          </a:bodyPr>
          <a:lstStyle/>
          <a:p>
            <a:pPr marL="342900" indent="-342900" eaLnBrk="0" hangingPunct="0">
              <a:lnSpc>
                <a:spcPct val="150000"/>
              </a:lnSpc>
              <a:spcBef>
                <a:spcPct val="20000"/>
              </a:spcBef>
              <a:buClr>
                <a:schemeClr val="bg2"/>
              </a:buClr>
              <a:buSzPct val="100000"/>
              <a:buFont typeface="Wingdings" pitchFamily="2" charset="2"/>
              <a:buChar char="n"/>
              <a:defRPr/>
            </a:pPr>
            <a:r>
              <a:rPr lang="zh-TW" altLang="en-US" sz="1400" b="1" dirty="0" smtClean="0">
                <a:solidFill>
                  <a:schemeClr val="tx2"/>
                </a:solidFill>
                <a:latin typeface="微軟正黑體" panose="020B0604030504040204" pitchFamily="34" charset="-120"/>
                <a:ea typeface="微軟正黑體" panose="020B0604030504040204" pitchFamily="34" charset="-120"/>
              </a:rPr>
              <a:t>在過去</a:t>
            </a:r>
            <a:r>
              <a:rPr lang="en-US" altLang="zh-TW" sz="1400" b="1" dirty="0">
                <a:solidFill>
                  <a:schemeClr val="tx2"/>
                </a:solidFill>
                <a:latin typeface="微軟正黑體" panose="020B0604030504040204" pitchFamily="34" charset="-120"/>
                <a:ea typeface="微軟正黑體" panose="020B0604030504040204" pitchFamily="34" charset="-120"/>
              </a:rPr>
              <a:t>2</a:t>
            </a:r>
            <a:r>
              <a:rPr lang="zh-TW" altLang="en-US" sz="1400" b="1" dirty="0">
                <a:solidFill>
                  <a:schemeClr val="tx2"/>
                </a:solidFill>
                <a:latin typeface="微軟正黑體" panose="020B0604030504040204" pitchFamily="34" charset="-120"/>
                <a:ea typeface="微軟正黑體" panose="020B0604030504040204" pitchFamily="34" charset="-120"/>
              </a:rPr>
              <a:t>年，</a:t>
            </a:r>
            <a:r>
              <a:rPr lang="zh-TW" altLang="en-US" sz="1400" b="1" dirty="0" smtClean="0">
                <a:solidFill>
                  <a:schemeClr val="tx2"/>
                </a:solidFill>
                <a:latin typeface="微軟正黑體" panose="020B0604030504040204" pitchFamily="34" charset="-120"/>
                <a:ea typeface="微軟正黑體" panose="020B0604030504040204" pitchFamily="34" charset="-120"/>
              </a:rPr>
              <a:t>政府</a:t>
            </a:r>
            <a:r>
              <a:rPr lang="zh-TW" altLang="en-US" sz="1400" b="1" dirty="0">
                <a:solidFill>
                  <a:schemeClr val="tx2"/>
                </a:solidFill>
                <a:latin typeface="微軟正黑體" panose="020B0604030504040204" pitchFamily="34" charset="-120"/>
                <a:ea typeface="微軟正黑體" panose="020B0604030504040204" pitchFamily="34" charset="-120"/>
              </a:rPr>
              <a:t>雖</a:t>
            </a:r>
            <a:r>
              <a:rPr lang="zh-TW" altLang="en-US" sz="1400" b="1" dirty="0" smtClean="0">
                <a:solidFill>
                  <a:schemeClr val="tx2"/>
                </a:solidFill>
                <a:latin typeface="微軟正黑體" panose="020B0604030504040204" pitchFamily="34" charset="-120"/>
                <a:ea typeface="微軟正黑體" panose="020B0604030504040204" pitchFamily="34" charset="-120"/>
              </a:rPr>
              <a:t>擬定</a:t>
            </a:r>
            <a:r>
              <a:rPr lang="zh-TW" altLang="en-US" sz="1400" b="1" dirty="0">
                <a:solidFill>
                  <a:srgbClr val="FF0000"/>
                </a:solidFill>
                <a:latin typeface="微軟正黑體" panose="020B0604030504040204" pitchFamily="34" charset="-120"/>
                <a:ea typeface="微軟正黑體" panose="020B0604030504040204" pitchFamily="34" charset="-120"/>
              </a:rPr>
              <a:t>「太陽光電</a:t>
            </a:r>
            <a:r>
              <a:rPr lang="en-US" altLang="zh-TW" sz="1400" b="1" dirty="0">
                <a:solidFill>
                  <a:srgbClr val="FF0000"/>
                </a:solidFill>
                <a:latin typeface="微軟正黑體" panose="020B0604030504040204" pitchFamily="34" charset="-120"/>
                <a:ea typeface="微軟正黑體" panose="020B0604030504040204" pitchFamily="34" charset="-120"/>
              </a:rPr>
              <a:t>2</a:t>
            </a:r>
            <a:r>
              <a:rPr lang="zh-TW" altLang="en-US" sz="1400" b="1" dirty="0">
                <a:solidFill>
                  <a:srgbClr val="FF0000"/>
                </a:solidFill>
                <a:latin typeface="微軟正黑體" panose="020B0604030504040204" pitchFamily="34" charset="-120"/>
                <a:ea typeface="微軟正黑體" panose="020B0604030504040204" pitchFamily="34" charset="-120"/>
              </a:rPr>
              <a:t>年推動計畫」</a:t>
            </a:r>
            <a:r>
              <a:rPr lang="zh-TW" altLang="en-US" sz="1400" b="1" dirty="0">
                <a:solidFill>
                  <a:schemeClr val="tx2"/>
                </a:solidFill>
                <a:latin typeface="微軟正黑體" panose="020B0604030504040204" pitchFamily="34" charset="-120"/>
                <a:ea typeface="微軟正黑體" panose="020B0604030504040204" pitchFamily="34" charset="-120"/>
              </a:rPr>
              <a:t>以及</a:t>
            </a:r>
            <a:r>
              <a:rPr lang="zh-TW" altLang="en-US" sz="1400" b="1" dirty="0">
                <a:solidFill>
                  <a:srgbClr val="FF0000"/>
                </a:solidFill>
                <a:latin typeface="微軟正黑體" panose="020B0604030504040204" pitchFamily="34" charset="-120"/>
                <a:ea typeface="微軟正黑體" panose="020B0604030504040204" pitchFamily="34" charset="-120"/>
              </a:rPr>
              <a:t>「</a:t>
            </a:r>
            <a:r>
              <a:rPr lang="en-US" altLang="zh-TW" sz="1400" b="1" dirty="0">
                <a:solidFill>
                  <a:srgbClr val="FF0000"/>
                </a:solidFill>
                <a:latin typeface="微軟正黑體" panose="020B0604030504040204" pitchFamily="34" charset="-120"/>
                <a:ea typeface="微軟正黑體" panose="020B0604030504040204" pitchFamily="34" charset="-120"/>
              </a:rPr>
              <a:t>2020</a:t>
            </a:r>
            <a:r>
              <a:rPr lang="zh-TW" altLang="en-US" sz="1400" b="1" dirty="0">
                <a:solidFill>
                  <a:srgbClr val="FF0000"/>
                </a:solidFill>
                <a:latin typeface="微軟正黑體" panose="020B0604030504040204" pitchFamily="34" charset="-120"/>
                <a:ea typeface="微軟正黑體" panose="020B0604030504040204" pitchFamily="34" charset="-120"/>
              </a:rPr>
              <a:t>年太陽光電</a:t>
            </a:r>
            <a:r>
              <a:rPr lang="en-US" altLang="zh-TW" sz="1400" b="1" dirty="0">
                <a:solidFill>
                  <a:srgbClr val="FF0000"/>
                </a:solidFill>
                <a:latin typeface="微軟正黑體" panose="020B0604030504040204" pitchFamily="34" charset="-120"/>
                <a:ea typeface="微軟正黑體" panose="020B0604030504040204" pitchFamily="34" charset="-120"/>
              </a:rPr>
              <a:t>6.5GW</a:t>
            </a:r>
            <a:r>
              <a:rPr lang="zh-TW" altLang="en-US" sz="1400" b="1" dirty="0">
                <a:solidFill>
                  <a:srgbClr val="FF0000"/>
                </a:solidFill>
                <a:latin typeface="微軟正黑體" panose="020B0604030504040204" pitchFamily="34" charset="-120"/>
                <a:ea typeface="微軟正黑體" panose="020B0604030504040204" pitchFamily="34" charset="-120"/>
              </a:rPr>
              <a:t>達標計畫」</a:t>
            </a:r>
            <a:r>
              <a:rPr lang="zh-TW" altLang="en-US" sz="1400" b="1" dirty="0">
                <a:solidFill>
                  <a:schemeClr val="tx2"/>
                </a:solidFill>
                <a:latin typeface="微軟正黑體" panose="020B0604030504040204" pitchFamily="34" charset="-120"/>
                <a:ea typeface="微軟正黑體" panose="020B0604030504040204" pitchFamily="34" charset="-120"/>
              </a:rPr>
              <a:t>，都</a:t>
            </a:r>
            <a:r>
              <a:rPr lang="zh-TW" altLang="en-US" sz="1400" b="1" dirty="0" smtClean="0">
                <a:solidFill>
                  <a:schemeClr val="tx2"/>
                </a:solidFill>
                <a:latin typeface="微軟正黑體" panose="020B0604030504040204" pitchFamily="34" charset="-120"/>
                <a:ea typeface="微軟正黑體" panose="020B0604030504040204" pitchFamily="34" charset="-120"/>
              </a:rPr>
              <a:t>受到其它政策</a:t>
            </a:r>
            <a:r>
              <a:rPr lang="zh-TW" altLang="en-US" sz="1400" b="1" dirty="0">
                <a:solidFill>
                  <a:schemeClr val="tx2"/>
                </a:solidFill>
                <a:latin typeface="微軟正黑體" panose="020B0604030504040204" pitchFamily="34" charset="-120"/>
                <a:ea typeface="微軟正黑體" panose="020B0604030504040204" pitchFamily="34" charset="-120"/>
              </a:rPr>
              <a:t>或法令干擾，或文件審查費時等因素而無法達陣。</a:t>
            </a:r>
            <a:r>
              <a:rPr lang="en-US" altLang="zh-TW" sz="1400" b="1" dirty="0">
                <a:solidFill>
                  <a:srgbClr val="FF0000"/>
                </a:solidFill>
                <a:latin typeface="微軟正黑體" panose="020B0604030504040204" pitchFamily="34" charset="-120"/>
                <a:ea typeface="微軟正黑體" panose="020B0604030504040204" pitchFamily="34" charset="-120"/>
              </a:rPr>
              <a:t>2020</a:t>
            </a:r>
            <a:r>
              <a:rPr lang="zh-TW" altLang="en-US" sz="1400" b="1" dirty="0">
                <a:solidFill>
                  <a:srgbClr val="FF0000"/>
                </a:solidFill>
                <a:latin typeface="微軟正黑體" panose="020B0604030504040204" pitchFamily="34" charset="-120"/>
                <a:ea typeface="微軟正黑體" panose="020B0604030504040204" pitchFamily="34" charset="-120"/>
              </a:rPr>
              <a:t>年原預定目標為</a:t>
            </a:r>
            <a:r>
              <a:rPr lang="en-US" altLang="zh-TW" sz="1400" b="1" dirty="0">
                <a:solidFill>
                  <a:srgbClr val="FF0000"/>
                </a:solidFill>
                <a:latin typeface="微軟正黑體" panose="020B0604030504040204" pitchFamily="34" charset="-120"/>
                <a:ea typeface="微軟正黑體" panose="020B0604030504040204" pitchFamily="34" charset="-120"/>
              </a:rPr>
              <a:t>2.2GW</a:t>
            </a:r>
            <a:r>
              <a:rPr lang="zh-TW" altLang="en-US" sz="1400" b="1" dirty="0">
                <a:solidFill>
                  <a:srgbClr val="FF0000"/>
                </a:solidFill>
                <a:latin typeface="微軟正黑體" panose="020B0604030504040204" pitchFamily="34" charset="-120"/>
                <a:ea typeface="微軟正黑體" panose="020B0604030504040204" pitchFamily="34" charset="-120"/>
              </a:rPr>
              <a:t>，但</a:t>
            </a:r>
            <a:r>
              <a:rPr lang="zh-TW" altLang="en-US" sz="1400" b="1" dirty="0" smtClean="0">
                <a:solidFill>
                  <a:srgbClr val="FF0000"/>
                </a:solidFill>
                <a:latin typeface="微軟正黑體" panose="020B0604030504040204" pitchFamily="34" charset="-120"/>
                <a:ea typeface="微軟正黑體" panose="020B0604030504040204" pitchFamily="34" charset="-120"/>
              </a:rPr>
              <a:t>最後僅</a:t>
            </a:r>
            <a:r>
              <a:rPr lang="en-US" altLang="zh-TW" sz="1400" b="1" dirty="0" smtClean="0">
                <a:solidFill>
                  <a:srgbClr val="FF0000"/>
                </a:solidFill>
                <a:latin typeface="微軟正黑體" panose="020B0604030504040204" pitchFamily="34" charset="-120"/>
                <a:ea typeface="微軟正黑體" panose="020B0604030504040204" pitchFamily="34" charset="-120"/>
              </a:rPr>
              <a:t>1.67GW</a:t>
            </a:r>
            <a:r>
              <a:rPr lang="zh-TW" altLang="en-US" sz="1400" b="1" dirty="0">
                <a:solidFill>
                  <a:srgbClr val="FF0000"/>
                </a:solidFill>
                <a:latin typeface="微軟正黑體" panose="020B0604030504040204" pitchFamily="34" charset="-120"/>
                <a:ea typeface="微軟正黑體" panose="020B0604030504040204" pitchFamily="34" charset="-120"/>
              </a:rPr>
              <a:t>；</a:t>
            </a:r>
            <a:r>
              <a:rPr lang="en-US" altLang="zh-TW" sz="1400" b="1" dirty="0">
                <a:solidFill>
                  <a:srgbClr val="FF0000"/>
                </a:solidFill>
                <a:latin typeface="微軟正黑體" panose="020B0604030504040204" pitchFamily="34" charset="-120"/>
                <a:ea typeface="微軟正黑體" panose="020B0604030504040204" pitchFamily="34" charset="-120"/>
              </a:rPr>
              <a:t>2021</a:t>
            </a:r>
            <a:r>
              <a:rPr lang="zh-TW" altLang="en-US" sz="1400" b="1" dirty="0">
                <a:solidFill>
                  <a:srgbClr val="FF0000"/>
                </a:solidFill>
                <a:latin typeface="微軟正黑體" panose="020B0604030504040204" pitchFamily="34" charset="-120"/>
                <a:ea typeface="微軟正黑體" panose="020B0604030504040204" pitchFamily="34" charset="-120"/>
              </a:rPr>
              <a:t>年原本目標要達到近</a:t>
            </a:r>
            <a:r>
              <a:rPr lang="en-US" altLang="zh-TW" sz="1400" b="1" dirty="0">
                <a:solidFill>
                  <a:srgbClr val="FF0000"/>
                </a:solidFill>
                <a:latin typeface="微軟正黑體" panose="020B0604030504040204" pitchFamily="34" charset="-120"/>
                <a:ea typeface="微軟正黑體" panose="020B0604030504040204" pitchFamily="34" charset="-120"/>
              </a:rPr>
              <a:t>3GW</a:t>
            </a:r>
            <a:r>
              <a:rPr lang="zh-TW" altLang="en-US" sz="1400" b="1" dirty="0">
                <a:solidFill>
                  <a:srgbClr val="FF0000"/>
                </a:solidFill>
                <a:latin typeface="微軟正黑體" panose="020B0604030504040204" pitchFamily="34" charset="-120"/>
                <a:ea typeface="微軟正黑體" panose="020B0604030504040204" pitchFamily="34" charset="-120"/>
              </a:rPr>
              <a:t>的裝置量</a:t>
            </a:r>
            <a:r>
              <a:rPr lang="zh-TW" altLang="en-US" sz="1400" b="1" dirty="0">
                <a:solidFill>
                  <a:schemeClr val="tx2"/>
                </a:solidFill>
                <a:latin typeface="微軟正黑體" panose="020B0604030504040204" pitchFamily="34" charset="-120"/>
                <a:ea typeface="微軟正黑體" panose="020B0604030504040204" pitchFamily="34" charset="-120"/>
              </a:rPr>
              <a:t>，但也因原物料大漲、疫情等因素</a:t>
            </a:r>
            <a:r>
              <a:rPr lang="zh-TW" altLang="en-US" sz="1400" b="1" dirty="0" smtClean="0">
                <a:solidFill>
                  <a:schemeClr val="tx2"/>
                </a:solidFill>
                <a:latin typeface="微軟正黑體" panose="020B0604030504040204" pitchFamily="34" charset="-120"/>
                <a:ea typeface="微軟正黑體" panose="020B0604030504040204" pitchFamily="34" charset="-120"/>
              </a:rPr>
              <a:t>，目前也只</a:t>
            </a:r>
            <a:r>
              <a:rPr lang="zh-TW" altLang="en-US" sz="1400" b="1" dirty="0">
                <a:solidFill>
                  <a:schemeClr val="tx2"/>
                </a:solidFill>
                <a:latin typeface="微軟正黑體" panose="020B0604030504040204" pitchFamily="34" charset="-120"/>
                <a:ea typeface="微軟正黑體" panose="020B0604030504040204" pitchFamily="34" charset="-120"/>
              </a:rPr>
              <a:t>能達到</a:t>
            </a:r>
            <a:r>
              <a:rPr lang="en-US" altLang="zh-TW" sz="1400" b="1" dirty="0">
                <a:solidFill>
                  <a:schemeClr val="tx2"/>
                </a:solidFill>
                <a:latin typeface="微軟正黑體" panose="020B0604030504040204" pitchFamily="34" charset="-120"/>
                <a:ea typeface="微軟正黑體" panose="020B0604030504040204" pitchFamily="34" charset="-120"/>
              </a:rPr>
              <a:t>1.5-1.7GW</a:t>
            </a:r>
            <a:r>
              <a:rPr lang="zh-TW" altLang="en-US" sz="1400" b="1" dirty="0" smtClean="0">
                <a:solidFill>
                  <a:schemeClr val="tx2"/>
                </a:solidFill>
                <a:latin typeface="微軟正黑體" panose="020B0604030504040204" pitchFamily="34" charset="-120"/>
                <a:ea typeface="微軟正黑體" panose="020B0604030504040204" pitchFamily="34" charset="-120"/>
              </a:rPr>
              <a:t>，整體目標仍要往後延。</a:t>
            </a:r>
            <a:endParaRPr lang="zh-TW" altLang="en-US" sz="1400" b="1" dirty="0">
              <a:solidFill>
                <a:schemeClr val="tx2"/>
              </a:solidFill>
              <a:latin typeface="微軟正黑體" panose="020B0604030504040204" pitchFamily="34" charset="-120"/>
              <a:ea typeface="微軟正黑體" panose="020B0604030504040204" pitchFamily="34" charset="-120"/>
            </a:endParaRPr>
          </a:p>
          <a:p>
            <a:pPr marL="342900" indent="-342900" eaLnBrk="0" hangingPunct="0">
              <a:lnSpc>
                <a:spcPct val="150000"/>
              </a:lnSpc>
              <a:spcBef>
                <a:spcPct val="20000"/>
              </a:spcBef>
              <a:buClr>
                <a:schemeClr val="bg2"/>
              </a:buClr>
              <a:buSzPct val="100000"/>
              <a:buFont typeface="Wingdings" pitchFamily="2" charset="2"/>
              <a:buChar char="n"/>
              <a:defRPr/>
            </a:pPr>
            <a:r>
              <a:rPr lang="zh-TW" altLang="en-US" sz="1400" b="1" dirty="0">
                <a:solidFill>
                  <a:schemeClr val="tx2"/>
                </a:solidFill>
                <a:latin typeface="微軟正黑體" panose="020B0604030504040204" pitchFamily="34" charset="-120"/>
                <a:ea typeface="微軟正黑體" panose="020B0604030504040204" pitchFamily="34" charset="-120"/>
              </a:rPr>
              <a:t>依估計，若要在</a:t>
            </a:r>
            <a:r>
              <a:rPr lang="en-US" altLang="zh-TW" sz="1400" b="1" dirty="0">
                <a:solidFill>
                  <a:schemeClr val="tx2"/>
                </a:solidFill>
                <a:latin typeface="微軟正黑體" panose="020B0604030504040204" pitchFamily="34" charset="-120"/>
                <a:ea typeface="微軟正黑體" panose="020B0604030504040204" pitchFamily="34" charset="-120"/>
              </a:rPr>
              <a:t>2025</a:t>
            </a:r>
            <a:r>
              <a:rPr lang="zh-TW" altLang="en-US" sz="1400" b="1" dirty="0">
                <a:solidFill>
                  <a:schemeClr val="tx2"/>
                </a:solidFill>
                <a:latin typeface="微軟正黑體" panose="020B0604030504040204" pitchFamily="34" charset="-120"/>
                <a:ea typeface="微軟正黑體" panose="020B0604030504040204" pitchFamily="34" charset="-120"/>
              </a:rPr>
              <a:t>年太陽能裝機</a:t>
            </a:r>
            <a:r>
              <a:rPr lang="en-US" altLang="zh-TW" sz="1400" b="1" dirty="0">
                <a:solidFill>
                  <a:schemeClr val="tx2"/>
                </a:solidFill>
                <a:latin typeface="微軟正黑體" panose="020B0604030504040204" pitchFamily="34" charset="-120"/>
                <a:ea typeface="微軟正黑體" panose="020B0604030504040204" pitchFamily="34" charset="-120"/>
              </a:rPr>
              <a:t>20GW</a:t>
            </a:r>
            <a:r>
              <a:rPr lang="zh-TW" altLang="en-US" sz="1400" b="1" dirty="0">
                <a:solidFill>
                  <a:schemeClr val="tx2"/>
                </a:solidFill>
                <a:latin typeface="微軟正黑體" panose="020B0604030504040204" pitchFamily="34" charset="-120"/>
                <a:ea typeface="微軟正黑體" panose="020B0604030504040204" pitchFamily="34" charset="-120"/>
              </a:rPr>
              <a:t>的目標，那麼</a:t>
            </a:r>
            <a:r>
              <a:rPr lang="en-US" altLang="zh-TW" sz="1400" b="1" dirty="0">
                <a:solidFill>
                  <a:schemeClr val="tx2"/>
                </a:solidFill>
                <a:latin typeface="微軟正黑體" panose="020B0604030504040204" pitchFamily="34" charset="-120"/>
                <a:ea typeface="微軟正黑體" panose="020B0604030504040204" pitchFamily="34" charset="-120"/>
              </a:rPr>
              <a:t>2022~2025</a:t>
            </a:r>
            <a:r>
              <a:rPr lang="zh-TW" altLang="en-US" sz="1400" b="1" dirty="0">
                <a:solidFill>
                  <a:schemeClr val="tx2"/>
                </a:solidFill>
                <a:latin typeface="微軟正黑體" panose="020B0604030504040204" pitchFamily="34" charset="-120"/>
                <a:ea typeface="微軟正黑體" panose="020B0604030504040204" pitchFamily="34" charset="-120"/>
              </a:rPr>
              <a:t>年每年的太陽能裝機量皆須達</a:t>
            </a:r>
            <a:r>
              <a:rPr lang="en-US" altLang="zh-TW" sz="1400" b="1" dirty="0">
                <a:solidFill>
                  <a:schemeClr val="tx2"/>
                </a:solidFill>
                <a:latin typeface="微軟正黑體" panose="020B0604030504040204" pitchFamily="34" charset="-120"/>
                <a:ea typeface="微軟正黑體" panose="020B0604030504040204" pitchFamily="34" charset="-120"/>
              </a:rPr>
              <a:t>3GW</a:t>
            </a:r>
            <a:r>
              <a:rPr lang="zh-TW" altLang="en-US" sz="1400" b="1" dirty="0">
                <a:solidFill>
                  <a:schemeClr val="tx2"/>
                </a:solidFill>
                <a:latin typeface="微軟正黑體" panose="020B0604030504040204" pitchFamily="34" charset="-120"/>
                <a:ea typeface="微軟正黑體" panose="020B0604030504040204" pitchFamily="34" charset="-120"/>
              </a:rPr>
              <a:t>以上，所以大型的地面太陽能電廠將會成為未來</a:t>
            </a:r>
            <a:r>
              <a:rPr lang="en-US" altLang="zh-TW" sz="1400" b="1" dirty="0">
                <a:solidFill>
                  <a:schemeClr val="tx2"/>
                </a:solidFill>
                <a:latin typeface="微軟正黑體" panose="020B0604030504040204" pitchFamily="34" charset="-120"/>
                <a:ea typeface="微軟正黑體" panose="020B0604030504040204" pitchFamily="34" charset="-120"/>
              </a:rPr>
              <a:t>3~4</a:t>
            </a:r>
            <a:r>
              <a:rPr lang="zh-TW" altLang="en-US" sz="1400" b="1" dirty="0">
                <a:solidFill>
                  <a:schemeClr val="tx2"/>
                </a:solidFill>
                <a:latin typeface="微軟正黑體" panose="020B0604030504040204" pitchFamily="34" charset="-120"/>
                <a:ea typeface="微軟正黑體" panose="020B0604030504040204" pitchFamily="34" charset="-120"/>
              </a:rPr>
              <a:t>年的發展重點。</a:t>
            </a:r>
            <a:endParaRPr lang="en-US" altLang="zh-TW" sz="1400" b="1" dirty="0" smtClean="0">
              <a:solidFill>
                <a:schemeClr val="tx2"/>
              </a:solidFill>
              <a:latin typeface="微軟正黑體" panose="020B0604030504040204" pitchFamily="34" charset="-120"/>
              <a:ea typeface="微軟正黑體" panose="020B0604030504040204" pitchFamily="34" charset="-120"/>
            </a:endParaRPr>
          </a:p>
        </p:txBody>
      </p:sp>
      <p:sp>
        <p:nvSpPr>
          <p:cNvPr id="2" name="矩形 1"/>
          <p:cNvSpPr/>
          <p:nvPr/>
        </p:nvSpPr>
        <p:spPr>
          <a:xfrm>
            <a:off x="255732" y="535380"/>
            <a:ext cx="7992888" cy="584775"/>
          </a:xfrm>
          <a:prstGeom prst="rect">
            <a:avLst/>
          </a:prstGeom>
        </p:spPr>
        <p:txBody>
          <a:bodyPr wrap="square">
            <a:spAutoFit/>
          </a:bodyPr>
          <a:lstStyle/>
          <a:p>
            <a:r>
              <a:rPr lang="zh-TW" altLang="en-US" sz="3200" b="1" dirty="0" smtClean="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台灣</a:t>
            </a:r>
            <a:r>
              <a:rPr lang="zh-TW" altLang="zh-TW" sz="3200" b="1" dirty="0" smtClean="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太陽能裝置</a:t>
            </a:r>
            <a:r>
              <a:rPr lang="en-US" altLang="zh-TW" sz="3200" b="1" dirty="0" smtClean="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2025</a:t>
            </a:r>
            <a:r>
              <a:rPr lang="zh-TW" altLang="zh-TW" sz="3200" b="1" dirty="0" smtClean="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年</a:t>
            </a:r>
            <a:r>
              <a:rPr lang="zh-TW" altLang="zh-TW" sz="3200" b="1" dirty="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要</a:t>
            </a:r>
            <a:r>
              <a:rPr lang="zh-TW" altLang="zh-TW" sz="3200" b="1" dirty="0" smtClean="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達</a:t>
            </a:r>
            <a:r>
              <a:rPr lang="zh-TW" altLang="en-US" sz="3200" b="1" dirty="0" smtClean="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到</a:t>
            </a:r>
            <a:r>
              <a:rPr lang="en-US" altLang="zh-TW" sz="3200" b="1" dirty="0" smtClean="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20GW</a:t>
            </a:r>
            <a:endParaRPr lang="zh-TW" altLang="zh-TW" sz="3200" b="1" dirty="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sp>
        <p:nvSpPr>
          <p:cNvPr id="8" name="文字方塊 7"/>
          <p:cNvSpPr txBox="1"/>
          <p:nvPr/>
        </p:nvSpPr>
        <p:spPr>
          <a:xfrm>
            <a:off x="251520" y="6525344"/>
            <a:ext cx="3096344" cy="246221"/>
          </a:xfrm>
          <a:prstGeom prst="rect">
            <a:avLst/>
          </a:prstGeom>
          <a:noFill/>
        </p:spPr>
        <p:txBody>
          <a:bodyPr wrap="square" rtlCol="0">
            <a:spAutoFit/>
          </a:bodyPr>
          <a:lstStyle/>
          <a:p>
            <a:r>
              <a:rPr lang="en-US" altLang="zh-TW" sz="1000" dirty="0" smtClean="0"/>
              <a:t>Source: </a:t>
            </a:r>
            <a:r>
              <a:rPr lang="zh-TW" altLang="en-US" sz="1000" dirty="0" smtClean="0"/>
              <a:t>行政院主計總處</a:t>
            </a:r>
            <a:r>
              <a:rPr lang="en-US" altLang="zh-TW" sz="1000" dirty="0" smtClean="0"/>
              <a:t> Oct. 2021</a:t>
            </a:r>
            <a:endParaRPr lang="zh-TW" altLang="en-US" sz="1000"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456" y="3717950"/>
            <a:ext cx="3918520" cy="269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8924" y="3607887"/>
            <a:ext cx="4222217" cy="3032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投影片編號版面配置區 3"/>
          <p:cNvSpPr txBox="1">
            <a:spLocks/>
          </p:cNvSpPr>
          <p:nvPr/>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zh-TW"/>
            </a:defPPr>
            <a:lvl1pPr algn="r" rtl="0" fontAlgn="base">
              <a:spcBef>
                <a:spcPct val="0"/>
              </a:spcBef>
              <a:spcAft>
                <a:spcPct val="0"/>
              </a:spcAft>
              <a:defRPr kumimoji="0" sz="1200" kern="1200">
                <a:solidFill>
                  <a:schemeClr val="tx1"/>
                </a:solidFill>
                <a:latin typeface="Arial Black"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fld id="{5B870F1A-D80C-4CC7-AD1F-62C8B5A20BC3}" type="slidenum">
              <a:rPr lang="zh-TW" altLang="en-US" smtClean="0"/>
              <a:pPr/>
              <a:t>7</a:t>
            </a:fld>
            <a:endParaRPr lang="zh-TW" altLang="en-US" dirty="0"/>
          </a:p>
        </p:txBody>
      </p:sp>
    </p:spTree>
    <p:extLst>
      <p:ext uri="{BB962C8B-B14F-4D97-AF65-F5344CB8AC3E}">
        <p14:creationId xmlns:p14="http://schemas.microsoft.com/office/powerpoint/2010/main" val="2377925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1"/>
          </p:nvPr>
        </p:nvSpPr>
        <p:spPr/>
        <p:txBody>
          <a:bodyPr/>
          <a:lstStyle/>
          <a:p>
            <a:fld id="{5B870F1A-D80C-4CC7-AD1F-62C8B5A20BC3}" type="slidenum">
              <a:rPr lang="zh-TW" altLang="en-US" smtClean="0"/>
              <a:pPr/>
              <a:t>8</a:t>
            </a:fld>
            <a:endParaRPr lang="zh-TW" altLang="en-US" dirty="0"/>
          </a:p>
        </p:txBody>
      </p:sp>
      <p:sp>
        <p:nvSpPr>
          <p:cNvPr id="11" name="矩形 10"/>
          <p:cNvSpPr/>
          <p:nvPr/>
        </p:nvSpPr>
        <p:spPr>
          <a:xfrm>
            <a:off x="233872" y="1124744"/>
            <a:ext cx="8658608" cy="2406813"/>
          </a:xfrm>
          <a:prstGeom prst="rect">
            <a:avLst/>
          </a:prstGeom>
        </p:spPr>
        <p:txBody>
          <a:bodyPr wrap="square">
            <a:spAutoFit/>
          </a:bodyPr>
          <a:lstStyle/>
          <a:p>
            <a:pPr marL="342900" lvl="1" indent="-342900" eaLnBrk="0" hangingPunct="0">
              <a:lnSpc>
                <a:spcPct val="150000"/>
              </a:lnSpc>
              <a:spcBef>
                <a:spcPct val="20000"/>
              </a:spcBef>
              <a:buClr>
                <a:schemeClr val="bg2"/>
              </a:buClr>
              <a:buSzPct val="100000"/>
              <a:buFont typeface="Wingdings" pitchFamily="2" charset="2"/>
              <a:buChar char="n"/>
              <a:defRPr/>
            </a:pPr>
            <a:r>
              <a:rPr lang="zh-TW" altLang="en-US" sz="1600" b="1" dirty="0">
                <a:solidFill>
                  <a:schemeClr val="tx2"/>
                </a:solidFill>
                <a:latin typeface="微軟正黑體" panose="020B0604030504040204" pitchFamily="34" charset="-120"/>
                <a:ea typeface="微軟正黑體" panose="020B0604030504040204" pitchFamily="34" charset="-120"/>
              </a:rPr>
              <a:t>展望台灣太陽能產業</a:t>
            </a:r>
            <a:r>
              <a:rPr lang="zh-TW" altLang="en-US" sz="1600" b="1" dirty="0" smtClean="0">
                <a:solidFill>
                  <a:schemeClr val="tx2"/>
                </a:solidFill>
                <a:latin typeface="微軟正黑體" panose="020B0604030504040204" pitchFamily="34" charset="-120"/>
                <a:ea typeface="微軟正黑體" panose="020B0604030504040204" pitchFamily="34" charset="-120"/>
              </a:rPr>
              <a:t>，當前供應鏈以電池片，模組為主，僅有少量矽片產能，上游物料供應必需仰賴中國進口。</a:t>
            </a:r>
            <a:endParaRPr lang="en-US" altLang="zh-TW" sz="1600" b="1" dirty="0" smtClean="0">
              <a:solidFill>
                <a:schemeClr val="tx2"/>
              </a:solidFill>
              <a:latin typeface="微軟正黑體" panose="020B0604030504040204" pitchFamily="34" charset="-120"/>
              <a:ea typeface="微軟正黑體" panose="020B0604030504040204" pitchFamily="34" charset="-120"/>
            </a:endParaRPr>
          </a:p>
          <a:p>
            <a:pPr marL="342900" lvl="1" indent="-342900" eaLnBrk="0" hangingPunct="0">
              <a:lnSpc>
                <a:spcPct val="150000"/>
              </a:lnSpc>
              <a:spcBef>
                <a:spcPct val="20000"/>
              </a:spcBef>
              <a:buClr>
                <a:schemeClr val="bg2"/>
              </a:buClr>
              <a:buSzPct val="100000"/>
              <a:buFont typeface="Wingdings" pitchFamily="2" charset="2"/>
              <a:buChar char="n"/>
              <a:defRPr/>
            </a:pPr>
            <a:r>
              <a:rPr lang="zh-TW" altLang="en-US" sz="1600" b="1" dirty="0" smtClean="0">
                <a:solidFill>
                  <a:schemeClr val="tx2"/>
                </a:solidFill>
                <a:latin typeface="微軟正黑體" panose="020B0604030504040204" pitchFamily="34" charset="-120"/>
                <a:ea typeface="微軟正黑體" panose="020B0604030504040204" pitchFamily="34" charset="-120"/>
              </a:rPr>
              <a:t>技術部份，主要以電池片 單晶</a:t>
            </a:r>
            <a:r>
              <a:rPr lang="en-US" altLang="zh-TW" sz="1600" b="1" dirty="0" smtClean="0">
                <a:solidFill>
                  <a:schemeClr val="tx2"/>
                </a:solidFill>
                <a:latin typeface="微軟正黑體" panose="020B0604030504040204" pitchFamily="34" charset="-120"/>
                <a:ea typeface="微軟正黑體" panose="020B0604030504040204" pitchFamily="34" charset="-120"/>
              </a:rPr>
              <a:t>PERC </a:t>
            </a:r>
            <a:r>
              <a:rPr lang="zh-TW" altLang="en-US" sz="1600" b="1" dirty="0" smtClean="0">
                <a:solidFill>
                  <a:schemeClr val="tx2"/>
                </a:solidFill>
                <a:latin typeface="微軟正黑體" panose="020B0604030504040204" pitchFamily="34" charset="-120"/>
                <a:ea typeface="微軟正黑體" panose="020B0604030504040204" pitchFamily="34" charset="-120"/>
              </a:rPr>
              <a:t>電池片為主，以目前市場的趨勢，</a:t>
            </a:r>
            <a:r>
              <a:rPr lang="en-US" altLang="zh-TW" sz="1600" b="1" dirty="0" smtClean="0">
                <a:solidFill>
                  <a:schemeClr val="tx2"/>
                </a:solidFill>
                <a:latin typeface="微軟正黑體" panose="020B0604030504040204" pitchFamily="34" charset="-120"/>
                <a:ea typeface="微軟正黑體" panose="020B0604030504040204" pitchFamily="34" charset="-120"/>
              </a:rPr>
              <a:t>G1</a:t>
            </a:r>
            <a:r>
              <a:rPr lang="zh-TW" altLang="en-US" sz="1600" b="1" dirty="0" smtClean="0">
                <a:solidFill>
                  <a:schemeClr val="tx2"/>
                </a:solidFill>
                <a:latin typeface="微軟正黑體" panose="020B0604030504040204" pitchFamily="34" charset="-120"/>
                <a:ea typeface="微軟正黑體" panose="020B0604030504040204" pitchFamily="34" charset="-120"/>
              </a:rPr>
              <a:t>即將面臨淘汰，廠家需要進行擴產改造，改造後，電池片，模組總產能將來到</a:t>
            </a:r>
            <a:r>
              <a:rPr lang="en-US" altLang="zh-TW" sz="1600" b="1" dirty="0" smtClean="0">
                <a:solidFill>
                  <a:schemeClr val="tx2"/>
                </a:solidFill>
                <a:latin typeface="微軟正黑體" panose="020B0604030504040204" pitchFamily="34" charset="-120"/>
                <a:ea typeface="微軟正黑體" panose="020B0604030504040204" pitchFamily="34" charset="-120"/>
              </a:rPr>
              <a:t>4GW</a:t>
            </a:r>
            <a:r>
              <a:rPr lang="zh-TW" altLang="en-US" sz="1600" b="1" dirty="0" smtClean="0">
                <a:solidFill>
                  <a:schemeClr val="tx2"/>
                </a:solidFill>
                <a:latin typeface="微軟正黑體" panose="020B0604030504040204" pitchFamily="34" charset="-120"/>
                <a:ea typeface="微軟正黑體" panose="020B0604030504040204" pitchFamily="34" charset="-120"/>
              </a:rPr>
              <a:t>左右。</a:t>
            </a:r>
            <a:endParaRPr lang="en-US" altLang="zh-TW" sz="1600" b="1" dirty="0">
              <a:solidFill>
                <a:schemeClr val="tx2"/>
              </a:solidFill>
              <a:latin typeface="微軟正黑體" panose="020B0604030504040204" pitchFamily="34" charset="-120"/>
              <a:ea typeface="微軟正黑體" panose="020B0604030504040204" pitchFamily="34" charset="-120"/>
            </a:endParaRPr>
          </a:p>
          <a:p>
            <a:pPr marL="342900" lvl="1" indent="-342900" eaLnBrk="0" hangingPunct="0">
              <a:lnSpc>
                <a:spcPct val="150000"/>
              </a:lnSpc>
              <a:spcBef>
                <a:spcPct val="20000"/>
              </a:spcBef>
              <a:buClr>
                <a:schemeClr val="bg2"/>
              </a:buClr>
              <a:buSzPct val="100000"/>
              <a:buFont typeface="Wingdings" pitchFamily="2" charset="2"/>
              <a:buChar char="n"/>
              <a:defRPr/>
            </a:pPr>
            <a:r>
              <a:rPr lang="zh-TW" altLang="en-US" sz="1600" b="1" dirty="0" smtClean="0">
                <a:solidFill>
                  <a:schemeClr val="tx2"/>
                </a:solidFill>
                <a:latin typeface="微軟正黑體" panose="020B0604030504040204" pitchFamily="34" charset="-120"/>
                <a:ea typeface="微軟正黑體" panose="020B0604030504040204" pitchFamily="34" charset="-120"/>
              </a:rPr>
              <a:t>台灣系統安裝市場預估每年至少可達</a:t>
            </a:r>
            <a:r>
              <a:rPr lang="en-US" altLang="zh-TW" sz="1600" b="1" dirty="0" smtClean="0">
                <a:solidFill>
                  <a:schemeClr val="tx2"/>
                </a:solidFill>
                <a:latin typeface="微軟正黑體" panose="020B0604030504040204" pitchFamily="34" charset="-120"/>
                <a:ea typeface="微軟正黑體" panose="020B0604030504040204" pitchFamily="34" charset="-120"/>
              </a:rPr>
              <a:t>1~2GW</a:t>
            </a:r>
            <a:r>
              <a:rPr lang="zh-TW" altLang="en-US" sz="1600" b="1" dirty="0" smtClean="0">
                <a:solidFill>
                  <a:schemeClr val="tx2"/>
                </a:solidFill>
                <a:latin typeface="微軟正黑體" panose="020B0604030504040204" pitchFamily="34" charset="-120"/>
                <a:ea typeface="微軟正黑體" panose="020B0604030504040204" pitchFamily="34" charset="-120"/>
              </a:rPr>
              <a:t>的需求量，以現有產能滿足內需市場需求外，尚有餘力可以外銷歐美。</a:t>
            </a:r>
            <a:endParaRPr lang="en-US" altLang="zh-TW" sz="1600" b="1" dirty="0" smtClean="0">
              <a:solidFill>
                <a:schemeClr val="tx2"/>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78561" y="476672"/>
            <a:ext cx="7992888" cy="584775"/>
          </a:xfrm>
          <a:prstGeom prst="rect">
            <a:avLst/>
          </a:prstGeom>
        </p:spPr>
        <p:txBody>
          <a:bodyPr wrap="square">
            <a:spAutoFit/>
          </a:bodyPr>
          <a:lstStyle/>
          <a:p>
            <a:r>
              <a:rPr lang="zh-TW" altLang="en-US" sz="3200" b="1" dirty="0" smtClean="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台灣</a:t>
            </a:r>
            <a:r>
              <a:rPr lang="zh-TW" altLang="zh-TW" sz="3200" b="1" dirty="0" smtClean="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太陽能</a:t>
            </a:r>
            <a:r>
              <a:rPr lang="zh-TW" altLang="en-US" sz="3200" b="1" dirty="0" smtClean="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產業現況</a:t>
            </a:r>
            <a:endParaRPr lang="zh-TW" altLang="zh-TW" sz="3200" b="1" dirty="0">
              <a:solidFill>
                <a:schemeClr val="bg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sp>
        <p:nvSpPr>
          <p:cNvPr id="12" name="文字方塊 11"/>
          <p:cNvSpPr txBox="1"/>
          <p:nvPr/>
        </p:nvSpPr>
        <p:spPr>
          <a:xfrm>
            <a:off x="192704" y="6540933"/>
            <a:ext cx="3096344" cy="246221"/>
          </a:xfrm>
          <a:prstGeom prst="rect">
            <a:avLst/>
          </a:prstGeom>
          <a:noFill/>
        </p:spPr>
        <p:txBody>
          <a:bodyPr wrap="square" rtlCol="0">
            <a:spAutoFit/>
          </a:bodyPr>
          <a:lstStyle/>
          <a:p>
            <a:r>
              <a:rPr lang="en-US" altLang="zh-TW" sz="1000" dirty="0" smtClean="0"/>
              <a:t>Source: </a:t>
            </a:r>
            <a:r>
              <a:rPr lang="en-US" altLang="zh-TW" sz="1000" dirty="0"/>
              <a:t>PV </a:t>
            </a:r>
            <a:r>
              <a:rPr lang="en-US" altLang="zh-TW" sz="1000" dirty="0" err="1"/>
              <a:t>InfoLink</a:t>
            </a:r>
            <a:r>
              <a:rPr lang="en-US" altLang="zh-TW" sz="1000" dirty="0"/>
              <a:t>, </a:t>
            </a:r>
            <a:r>
              <a:rPr lang="en-US" altLang="zh-TW" sz="1000" dirty="0" smtClean="0"/>
              <a:t>Oct. 2021</a:t>
            </a:r>
            <a:endParaRPr lang="zh-TW" altLang="en-US" sz="1000" dirty="0"/>
          </a:p>
        </p:txBody>
      </p:sp>
      <p:sp>
        <p:nvSpPr>
          <p:cNvPr id="13" name="文字方塊 12"/>
          <p:cNvSpPr txBox="1"/>
          <p:nvPr/>
        </p:nvSpPr>
        <p:spPr>
          <a:xfrm>
            <a:off x="4563176" y="6551198"/>
            <a:ext cx="3096344" cy="246221"/>
          </a:xfrm>
          <a:prstGeom prst="rect">
            <a:avLst/>
          </a:prstGeom>
          <a:noFill/>
        </p:spPr>
        <p:txBody>
          <a:bodyPr wrap="square" rtlCol="0">
            <a:spAutoFit/>
          </a:bodyPr>
          <a:lstStyle/>
          <a:p>
            <a:r>
              <a:rPr lang="en-US" altLang="zh-TW" sz="1000" dirty="0" smtClean="0"/>
              <a:t>Source: </a:t>
            </a:r>
            <a:r>
              <a:rPr lang="en-US" altLang="zh-TW" sz="1000" dirty="0"/>
              <a:t>PV </a:t>
            </a:r>
            <a:r>
              <a:rPr lang="en-US" altLang="zh-TW" sz="1000" dirty="0" err="1"/>
              <a:t>InfoLink</a:t>
            </a:r>
            <a:r>
              <a:rPr lang="en-US" altLang="zh-TW" sz="1000" dirty="0"/>
              <a:t>, </a:t>
            </a:r>
            <a:r>
              <a:rPr lang="en-US" altLang="zh-TW" sz="1000" dirty="0" smtClean="0"/>
              <a:t>Oct. 2021</a:t>
            </a:r>
            <a:endParaRPr lang="zh-TW" altLang="en-US" sz="1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04" y="3861048"/>
            <a:ext cx="4315062" cy="23135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840832"/>
            <a:ext cx="4364533" cy="23135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690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85387" y="1401488"/>
            <a:ext cx="8568952" cy="4662815"/>
          </a:xfrm>
          <a:prstGeom prst="rect">
            <a:avLst/>
          </a:prstGeom>
          <a:ln>
            <a:solidFill>
              <a:schemeClr val="accent1"/>
            </a:solidFill>
          </a:ln>
        </p:spPr>
        <p:txBody>
          <a:bodyPr wrap="square">
            <a:spAutoFit/>
          </a:bodyPr>
          <a:lstStyle/>
          <a:p>
            <a:pPr marL="285750" indent="-285750">
              <a:lnSpc>
                <a:spcPct val="150000"/>
              </a:lnSpc>
              <a:buClr>
                <a:schemeClr val="bg2"/>
              </a:buClr>
              <a:buSzPct val="85000"/>
              <a:buFont typeface="Wingdings" panose="05000000000000000000" pitchFamily="2" charset="2"/>
              <a:buChar char="n"/>
            </a:pPr>
            <a:r>
              <a:rPr lang="zh-TW" altLang="en-US" b="1" dirty="0" smtClean="0">
                <a:solidFill>
                  <a:schemeClr val="tx2"/>
                </a:solidFill>
                <a:latin typeface="微軟正黑體" panose="020B0604030504040204" pitchFamily="34" charset="-120"/>
                <a:ea typeface="微軟正黑體" panose="020B0604030504040204" pitchFamily="34" charset="-120"/>
                <a:cs typeface="Arial" panose="020B0604020202020204" pitchFamily="34" charset="0"/>
                <a:sym typeface="Wingdings" pitchFamily="2" charset="2"/>
              </a:rPr>
              <a:t>全球太陽能市場需求</a:t>
            </a:r>
            <a:r>
              <a:rPr lang="zh-TW" altLang="en-US" b="1" dirty="0">
                <a:solidFill>
                  <a:schemeClr val="tx2"/>
                </a:solidFill>
                <a:latin typeface="微軟正黑體" panose="020B0604030504040204" pitchFamily="34" charset="-120"/>
                <a:ea typeface="微軟正黑體" panose="020B0604030504040204" pitchFamily="34" charset="-120"/>
                <a:cs typeface="Arial" panose="020B0604020202020204" pitchFamily="34" charset="0"/>
                <a:sym typeface="Wingdings" pitchFamily="2" charset="2"/>
              </a:rPr>
              <a:t>仍</a:t>
            </a:r>
            <a:r>
              <a:rPr lang="zh-TW" altLang="en-US" b="1" dirty="0" smtClean="0">
                <a:solidFill>
                  <a:schemeClr val="tx2"/>
                </a:solidFill>
                <a:latin typeface="微軟正黑體" panose="020B0604030504040204" pitchFamily="34" charset="-120"/>
                <a:ea typeface="微軟正黑體" panose="020B0604030504040204" pitchFamily="34" charset="-120"/>
                <a:cs typeface="Arial" panose="020B0604020202020204" pitchFamily="34" charset="0"/>
                <a:sym typeface="Wingdings" pitchFamily="2" charset="2"/>
              </a:rPr>
              <a:t>持續維持一定穩定成長的規模</a:t>
            </a:r>
            <a:endParaRPr lang="en-US" altLang="zh-TW" b="1" dirty="0" smtClean="0">
              <a:latin typeface="微軟正黑體" panose="020B0604030504040204" pitchFamily="34" charset="-120"/>
              <a:ea typeface="微軟正黑體" panose="020B0604030504040204" pitchFamily="34" charset="-120"/>
            </a:endParaRPr>
          </a:p>
          <a:p>
            <a:pPr marL="736600" indent="-285750">
              <a:lnSpc>
                <a:spcPct val="150000"/>
              </a:lnSpc>
              <a:buClr>
                <a:schemeClr val="bg2"/>
              </a:buClr>
              <a:buSzPct val="85000"/>
              <a:buFont typeface="Wingdings" panose="05000000000000000000" pitchFamily="2" charset="2"/>
              <a:buChar char="Ø"/>
            </a:pPr>
            <a:r>
              <a:rPr lang="en-US" altLang="zh-TW" sz="1600" b="1" dirty="0" smtClean="0">
                <a:solidFill>
                  <a:schemeClr val="bg2"/>
                </a:solidFill>
                <a:latin typeface="微軟正黑體" panose="020B0604030504040204" pitchFamily="34" charset="-120"/>
                <a:ea typeface="微軟正黑體" panose="020B0604030504040204" pitchFamily="34" charset="-120"/>
              </a:rPr>
              <a:t>2021</a:t>
            </a:r>
            <a:r>
              <a:rPr lang="zh-TW" altLang="en-US" sz="1600" b="1" dirty="0" smtClean="0">
                <a:solidFill>
                  <a:schemeClr val="bg2"/>
                </a:solidFill>
                <a:latin typeface="微軟正黑體" panose="020B0604030504040204" pitchFamily="34" charset="-120"/>
                <a:ea typeface="微軟正黑體" panose="020B0604030504040204" pitchFamily="34" charset="-120"/>
              </a:rPr>
              <a:t>年全球系統雖因上游供應價格及第四季中國政府政策限電及能耗雙控影嚮，但安裝量可望維持穩定，</a:t>
            </a:r>
            <a:r>
              <a:rPr lang="zh-TW" altLang="en-US" sz="1600" b="1" dirty="0">
                <a:solidFill>
                  <a:schemeClr val="bg2"/>
                </a:solidFill>
                <a:latin typeface="微軟正黑體" panose="020B0604030504040204" pitchFamily="34" charset="-120"/>
                <a:ea typeface="微軟正黑體" panose="020B0604030504040204" pitchFamily="34" charset="-120"/>
              </a:rPr>
              <a:t>全年</a:t>
            </a:r>
            <a:r>
              <a:rPr lang="zh-TW" altLang="en-US" sz="1600" b="1" dirty="0" smtClean="0">
                <a:solidFill>
                  <a:schemeClr val="bg2"/>
                </a:solidFill>
                <a:latin typeface="微軟正黑體" panose="020B0604030504040204" pitchFamily="34" charset="-120"/>
                <a:ea typeface="微軟正黑體" panose="020B0604030504040204" pitchFamily="34" charset="-120"/>
              </a:rPr>
              <a:t>需求仍可達到</a:t>
            </a:r>
            <a:r>
              <a:rPr lang="en-US" altLang="zh-TW" sz="1600" b="1" dirty="0" smtClean="0">
                <a:solidFill>
                  <a:schemeClr val="bg2"/>
                </a:solidFill>
                <a:latin typeface="微軟正黑體" panose="020B0604030504040204" pitchFamily="34" charset="-120"/>
                <a:ea typeface="微軟正黑體" panose="020B0604030504040204" pitchFamily="34" charset="-120"/>
              </a:rPr>
              <a:t>16</a:t>
            </a:r>
            <a:r>
              <a:rPr lang="en-US" altLang="zh-TW" sz="1600" b="1" dirty="0">
                <a:solidFill>
                  <a:schemeClr val="bg2"/>
                </a:solidFill>
                <a:latin typeface="微軟正黑體" panose="020B0604030504040204" pitchFamily="34" charset="-120"/>
                <a:ea typeface="微軟正黑體" panose="020B0604030504040204" pitchFamily="34" charset="-120"/>
              </a:rPr>
              <a:t>4</a:t>
            </a:r>
            <a:r>
              <a:rPr lang="en-US" altLang="zh-TW" sz="1600" b="1" dirty="0" smtClean="0">
                <a:solidFill>
                  <a:schemeClr val="bg2"/>
                </a:solidFill>
                <a:latin typeface="微軟正黑體" panose="020B0604030504040204" pitchFamily="34" charset="-120"/>
                <a:ea typeface="微軟正黑體" panose="020B0604030504040204" pitchFamily="34" charset="-120"/>
              </a:rPr>
              <a:t> GW</a:t>
            </a:r>
            <a:r>
              <a:rPr lang="zh-TW" altLang="en-US" sz="1600" b="1" dirty="0" smtClean="0">
                <a:solidFill>
                  <a:schemeClr val="bg2"/>
                </a:solidFill>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285750" indent="-285750">
              <a:lnSpc>
                <a:spcPct val="150000"/>
              </a:lnSpc>
              <a:buClr>
                <a:schemeClr val="bg2"/>
              </a:buClr>
              <a:buSzPct val="85000"/>
              <a:buFont typeface="Wingdings" panose="05000000000000000000" pitchFamily="2" charset="2"/>
              <a:buChar char="n"/>
            </a:pPr>
            <a:r>
              <a:rPr lang="zh-TW" altLang="en-US" b="1" dirty="0" smtClean="0">
                <a:solidFill>
                  <a:schemeClr val="tx2"/>
                </a:solidFill>
                <a:latin typeface="微軟正黑體" panose="020B0604030504040204" pitchFamily="34" charset="-120"/>
                <a:ea typeface="微軟正黑體" panose="020B0604030504040204" pitchFamily="34" charset="-120"/>
              </a:rPr>
              <a:t>台灣</a:t>
            </a:r>
            <a:r>
              <a:rPr lang="zh-TW" altLang="zh-TW" b="1" dirty="0" smtClean="0">
                <a:solidFill>
                  <a:schemeClr val="tx2"/>
                </a:solidFill>
                <a:latin typeface="微軟正黑體" panose="020B0604030504040204" pitchFamily="34" charset="-120"/>
                <a:ea typeface="微軟正黑體" panose="020B0604030504040204" pitchFamily="34" charset="-120"/>
              </a:rPr>
              <a:t>太陽能</a:t>
            </a:r>
            <a:r>
              <a:rPr lang="zh-TW" altLang="zh-TW" b="1" dirty="0">
                <a:solidFill>
                  <a:schemeClr val="tx2"/>
                </a:solidFill>
                <a:latin typeface="微軟正黑體" panose="020B0604030504040204" pitchFamily="34" charset="-120"/>
                <a:ea typeface="微軟正黑體" panose="020B0604030504040204" pitchFamily="34" charset="-120"/>
              </a:rPr>
              <a:t>產業</a:t>
            </a:r>
            <a:r>
              <a:rPr lang="zh-TW" altLang="zh-TW" b="1" dirty="0" smtClean="0">
                <a:solidFill>
                  <a:schemeClr val="tx2"/>
                </a:solidFill>
                <a:latin typeface="微軟正黑體" panose="020B0604030504040204" pitchFamily="34" charset="-120"/>
                <a:ea typeface="微軟正黑體" panose="020B0604030504040204" pitchFamily="34" charset="-120"/>
              </a:rPr>
              <a:t>鏈</a:t>
            </a:r>
            <a:r>
              <a:rPr lang="zh-TW" altLang="en-US" b="1" dirty="0" smtClean="0">
                <a:solidFill>
                  <a:schemeClr val="tx2"/>
                </a:solidFill>
                <a:latin typeface="微軟正黑體" panose="020B0604030504040204" pitchFamily="34" charset="-120"/>
                <a:ea typeface="微軟正黑體" panose="020B0604030504040204" pitchFamily="34" charset="-120"/>
              </a:rPr>
              <a:t>隨政府政策的利多及價格優勢，業者目前仍積極搶攻本地系統市場</a:t>
            </a:r>
            <a:r>
              <a:rPr lang="zh-TW" altLang="zh-TW" b="1" dirty="0" smtClean="0">
                <a:solidFill>
                  <a:schemeClr val="tx2"/>
                </a:solidFill>
                <a:latin typeface="微軟正黑體" panose="020B0604030504040204" pitchFamily="34" charset="-120"/>
                <a:ea typeface="微軟正黑體" panose="020B0604030504040204" pitchFamily="34" charset="-120"/>
              </a:rPr>
              <a:t>。</a:t>
            </a:r>
            <a:endParaRPr lang="zh-TW" altLang="en-US" sz="1600" b="1" dirty="0">
              <a:solidFill>
                <a:schemeClr val="bg2"/>
              </a:solidFill>
              <a:latin typeface="微軟正黑體" panose="020B0604030504040204" pitchFamily="34" charset="-120"/>
              <a:ea typeface="微軟正黑體" panose="020B0604030504040204" pitchFamily="34" charset="-120"/>
            </a:endParaRPr>
          </a:p>
          <a:p>
            <a:pPr marL="736600" indent="-285750">
              <a:lnSpc>
                <a:spcPct val="150000"/>
              </a:lnSpc>
              <a:buClr>
                <a:schemeClr val="bg2"/>
              </a:buClr>
              <a:buSzPct val="85000"/>
              <a:buFont typeface="Wingdings" panose="05000000000000000000" pitchFamily="2" charset="2"/>
              <a:buChar char="Ø"/>
            </a:pPr>
            <a:r>
              <a:rPr lang="zh-TW" altLang="en-US" sz="1600" b="1" dirty="0" smtClean="0">
                <a:solidFill>
                  <a:schemeClr val="bg2"/>
                </a:solidFill>
                <a:latin typeface="微軟正黑體" panose="020B0604030504040204" pitchFamily="34" charset="-120"/>
                <a:ea typeface="微軟正黑體" panose="020B0604030504040204" pitchFamily="34" charset="-120"/>
              </a:rPr>
              <a:t>台廠利多</a:t>
            </a:r>
            <a:r>
              <a:rPr lang="en-US" altLang="zh-TW" sz="1600" b="1" dirty="0" smtClean="0">
                <a:solidFill>
                  <a:schemeClr val="bg2"/>
                </a:solidFill>
                <a:latin typeface="微軟正黑體" panose="020B0604030504040204" pitchFamily="34" charset="-120"/>
                <a:ea typeface="微軟正黑體" panose="020B0604030504040204" pitchFamily="34" charset="-120"/>
              </a:rPr>
              <a:t>: </a:t>
            </a:r>
            <a:r>
              <a:rPr lang="zh-TW" altLang="en-US" sz="1600" b="1" dirty="0" smtClean="0">
                <a:solidFill>
                  <a:schemeClr val="bg2"/>
                </a:solidFill>
                <a:latin typeface="微軟正黑體" panose="020B0604030504040204" pitchFamily="34" charset="-120"/>
                <a:ea typeface="微軟正黑體" panose="020B0604030504040204" pitchFamily="34" charset="-120"/>
              </a:rPr>
              <a:t>美國反規避的轉單效應，實際仍視市場價格態勢。</a:t>
            </a:r>
            <a:endParaRPr lang="en-US" altLang="zh-TW" sz="1600" b="1" dirty="0" smtClean="0">
              <a:solidFill>
                <a:schemeClr val="bg2"/>
              </a:solidFill>
              <a:latin typeface="微軟正黑體" panose="020B0604030504040204" pitchFamily="34" charset="-120"/>
              <a:ea typeface="微軟正黑體" panose="020B0604030504040204" pitchFamily="34" charset="-120"/>
            </a:endParaRPr>
          </a:p>
          <a:p>
            <a:pPr marL="736600" indent="-285750">
              <a:lnSpc>
                <a:spcPct val="150000"/>
              </a:lnSpc>
              <a:buClr>
                <a:schemeClr val="bg2"/>
              </a:buClr>
              <a:buSzPct val="85000"/>
              <a:buFont typeface="Wingdings" panose="05000000000000000000" pitchFamily="2" charset="2"/>
              <a:buChar char="Ø"/>
            </a:pPr>
            <a:r>
              <a:rPr lang="zh-TW" altLang="en-US" sz="1600" b="1" dirty="0" smtClean="0">
                <a:solidFill>
                  <a:schemeClr val="bg2"/>
                </a:solidFill>
                <a:latin typeface="微軟正黑體" panose="020B0604030504040204" pitchFamily="34" charset="-120"/>
                <a:ea typeface="微軟正黑體" panose="020B0604030504040204" pitchFamily="34" charset="-120"/>
              </a:rPr>
              <a:t>台廠利空</a:t>
            </a:r>
            <a:endParaRPr lang="en-US" altLang="zh-TW" sz="1600" b="1" dirty="0" smtClean="0">
              <a:solidFill>
                <a:schemeClr val="bg2"/>
              </a:solidFill>
              <a:latin typeface="微軟正黑體" panose="020B0604030504040204" pitchFamily="34" charset="-120"/>
              <a:ea typeface="微軟正黑體" panose="020B0604030504040204" pitchFamily="34" charset="-120"/>
            </a:endParaRPr>
          </a:p>
          <a:p>
            <a:pPr marL="1250950" lvl="1" indent="-342900">
              <a:lnSpc>
                <a:spcPct val="150000"/>
              </a:lnSpc>
              <a:buClr>
                <a:schemeClr val="bg2"/>
              </a:buClr>
              <a:buSzPct val="85000"/>
              <a:buFont typeface="+mj-lt"/>
              <a:buAutoNum type="arabicPeriod"/>
            </a:pPr>
            <a:r>
              <a:rPr lang="zh-TW" altLang="en-US" sz="1600" b="1" dirty="0" smtClean="0">
                <a:solidFill>
                  <a:schemeClr val="bg2"/>
                </a:solidFill>
                <a:latin typeface="微軟正黑體" panose="020B0604030504040204" pitchFamily="34" charset="-120"/>
                <a:ea typeface="微軟正黑體" panose="020B0604030504040204" pitchFamily="34" charset="-120"/>
              </a:rPr>
              <a:t>非主流尺寸影嚮原料供應的穩定性</a:t>
            </a:r>
            <a:r>
              <a:rPr lang="zh-TW" altLang="en-US" sz="1600" b="1" dirty="0">
                <a:solidFill>
                  <a:schemeClr val="bg2"/>
                </a:solidFill>
                <a:latin typeface="微軟正黑體" panose="020B0604030504040204" pitchFamily="34" charset="-120"/>
                <a:ea typeface="微軟正黑體" panose="020B0604030504040204" pitchFamily="34" charset="-120"/>
              </a:rPr>
              <a:t>，</a:t>
            </a:r>
            <a:r>
              <a:rPr lang="zh-TW" altLang="en-US" sz="1600" b="1" dirty="0" smtClean="0">
                <a:solidFill>
                  <a:schemeClr val="bg2"/>
                </a:solidFill>
                <a:latin typeface="微軟正黑體" panose="020B0604030504040204" pitchFamily="34" charset="-120"/>
                <a:ea typeface="微軟正黑體" panose="020B0604030504040204" pitchFamily="34" charset="-120"/>
              </a:rPr>
              <a:t>目前上游矽片皆來自海外，隨著矽片大尺寸</a:t>
            </a:r>
            <a:r>
              <a:rPr lang="zh-TW" altLang="en-US" sz="1600" b="1" dirty="0">
                <a:solidFill>
                  <a:schemeClr val="bg2"/>
                </a:solidFill>
                <a:latin typeface="微軟正黑體" panose="020B0604030504040204" pitchFamily="34" charset="-120"/>
                <a:ea typeface="微軟正黑體" panose="020B0604030504040204" pitchFamily="34" charset="-120"/>
              </a:rPr>
              <a:t>變更，</a:t>
            </a:r>
            <a:r>
              <a:rPr lang="zh-TW" altLang="en-US" sz="1600" b="1" dirty="0" smtClean="0">
                <a:solidFill>
                  <a:schemeClr val="bg2"/>
                </a:solidFill>
                <a:latin typeface="微軟正黑體" panose="020B0604030504040204" pitchFamily="34" charset="-120"/>
                <a:ea typeface="微軟正黑體" panose="020B0604030504040204" pitchFamily="34" charset="-120"/>
              </a:rPr>
              <a:t>未來廠</a:t>
            </a:r>
            <a:r>
              <a:rPr lang="zh-TW" altLang="en-US" sz="1600" b="1" dirty="0">
                <a:solidFill>
                  <a:schemeClr val="bg2"/>
                </a:solidFill>
                <a:latin typeface="微軟正黑體" panose="020B0604030504040204" pitchFamily="34" charset="-120"/>
                <a:ea typeface="微軟正黑體" panose="020B0604030504040204" pitchFamily="34" charset="-120"/>
              </a:rPr>
              <a:t>商</a:t>
            </a:r>
            <a:r>
              <a:rPr lang="zh-TW" altLang="en-US" sz="1600" b="1" dirty="0" smtClean="0">
                <a:solidFill>
                  <a:schemeClr val="bg2"/>
                </a:solidFill>
                <a:latin typeface="微軟正黑體" panose="020B0604030504040204" pitchFamily="34" charset="-120"/>
                <a:ea typeface="微軟正黑體" panose="020B0604030504040204" pitchFamily="34" charset="-120"/>
              </a:rPr>
              <a:t>要</a:t>
            </a:r>
            <a:r>
              <a:rPr lang="zh-TW" altLang="en-US" sz="1600" b="1" dirty="0">
                <a:solidFill>
                  <a:schemeClr val="bg2"/>
                </a:solidFill>
                <a:latin typeface="微軟正黑體" panose="020B0604030504040204" pitchFamily="34" charset="-120"/>
                <a:ea typeface="微軟正黑體" panose="020B0604030504040204" pitchFamily="34" charset="-120"/>
              </a:rPr>
              <a:t>如何採購到</a:t>
            </a:r>
            <a:r>
              <a:rPr lang="zh-TW" altLang="en-US" sz="1600" b="1" dirty="0" smtClean="0">
                <a:solidFill>
                  <a:schemeClr val="bg2"/>
                </a:solidFill>
                <a:latin typeface="微軟正黑體" panose="020B0604030504040204" pitchFamily="34" charset="-120"/>
                <a:ea typeface="微軟正黑體" panose="020B0604030504040204" pitchFamily="34" charset="-120"/>
              </a:rPr>
              <a:t>足</a:t>
            </a:r>
            <a:r>
              <a:rPr lang="zh-TW" altLang="en-US" sz="1600" b="1" dirty="0" smtClean="0">
                <a:solidFill>
                  <a:schemeClr val="accent1">
                    <a:lumMod val="25000"/>
                  </a:schemeClr>
                </a:solidFill>
                <a:latin typeface="微軟正黑體" panose="020B0604030504040204" pitchFamily="34" charset="-120"/>
                <a:ea typeface="微軟正黑體" panose="020B0604030504040204" pitchFamily="34" charset="-120"/>
              </a:rPr>
              <a:t>夠</a:t>
            </a:r>
            <a:r>
              <a:rPr lang="zh-TW" altLang="en-US" sz="1600" b="1" dirty="0" smtClean="0">
                <a:solidFill>
                  <a:schemeClr val="bg2"/>
                </a:solidFill>
                <a:latin typeface="微軟正黑體" panose="020B0604030504040204" pitchFamily="34" charset="-120"/>
                <a:ea typeface="微軟正黑體" panose="020B0604030504040204" pitchFamily="34" charset="-120"/>
              </a:rPr>
              <a:t>多</a:t>
            </a:r>
            <a:r>
              <a:rPr lang="zh-TW" altLang="en-US" sz="1600" b="1" dirty="0">
                <a:solidFill>
                  <a:schemeClr val="bg2"/>
                </a:solidFill>
                <a:latin typeface="微軟正黑體" panose="020B0604030504040204" pitchFamily="34" charset="-120"/>
                <a:ea typeface="微軟正黑體" panose="020B0604030504040204" pitchFamily="34" charset="-120"/>
              </a:rPr>
              <a:t>的矽片供應市場將是要直接面對的問題</a:t>
            </a:r>
            <a:r>
              <a:rPr lang="zh-TW" altLang="en-US" sz="1600" b="1" dirty="0" smtClean="0">
                <a:solidFill>
                  <a:schemeClr val="bg2"/>
                </a:solidFill>
                <a:latin typeface="微軟正黑體" panose="020B0604030504040204" pitchFamily="34" charset="-120"/>
                <a:ea typeface="微軟正黑體" panose="020B0604030504040204" pitchFamily="34" charset="-120"/>
              </a:rPr>
              <a:t>。</a:t>
            </a:r>
            <a:endParaRPr lang="en-US" altLang="zh-TW" sz="1600" b="1" dirty="0" smtClean="0">
              <a:solidFill>
                <a:schemeClr val="bg2"/>
              </a:solidFill>
              <a:latin typeface="微軟正黑體" panose="020B0604030504040204" pitchFamily="34" charset="-120"/>
              <a:ea typeface="微軟正黑體" panose="020B0604030504040204" pitchFamily="34" charset="-120"/>
            </a:endParaRPr>
          </a:p>
          <a:p>
            <a:pPr marL="1250950" lvl="1" indent="-342900">
              <a:lnSpc>
                <a:spcPct val="150000"/>
              </a:lnSpc>
              <a:buClr>
                <a:schemeClr val="bg2"/>
              </a:buClr>
              <a:buSzPct val="85000"/>
              <a:buFont typeface="+mj-lt"/>
              <a:buAutoNum type="arabicPeriod"/>
            </a:pPr>
            <a:r>
              <a:rPr lang="zh-TW" altLang="en-US" sz="1600" b="1" dirty="0" smtClean="0">
                <a:solidFill>
                  <a:schemeClr val="bg2"/>
                </a:solidFill>
                <a:latin typeface="微軟正黑體" panose="020B0604030504040204" pitchFamily="34" charset="-120"/>
                <a:ea typeface="微軟正黑體" panose="020B0604030504040204" pitchFamily="34" charset="-120"/>
              </a:rPr>
              <a:t>模組價格飆漲，若東南亞模組加速進入 ，台灣太陽能模組成本偏高，海外競爭力偏弱，如何因應有待觀察</a:t>
            </a:r>
            <a:r>
              <a:rPr lang="zh-TW" altLang="en-US" sz="1600" b="1" dirty="0">
                <a:solidFill>
                  <a:schemeClr val="bg2"/>
                </a:solidFill>
                <a:latin typeface="微軟正黑體" panose="020B0604030504040204" pitchFamily="34" charset="-120"/>
                <a:ea typeface="微軟正黑體" panose="020B0604030504040204" pitchFamily="34" charset="-120"/>
              </a:rPr>
              <a:t>。</a:t>
            </a:r>
            <a:endParaRPr lang="en-US" altLang="zh-TW" sz="1600" b="1" dirty="0" smtClean="0">
              <a:solidFill>
                <a:schemeClr val="bg2"/>
              </a:solidFill>
              <a:latin typeface="微軟正黑體" panose="020B0604030504040204" pitchFamily="34" charset="-120"/>
              <a:ea typeface="微軟正黑體" panose="020B0604030504040204" pitchFamily="34" charset="-120"/>
            </a:endParaRPr>
          </a:p>
          <a:p>
            <a:pPr marL="736600" indent="-285750">
              <a:lnSpc>
                <a:spcPct val="150000"/>
              </a:lnSpc>
              <a:buClr>
                <a:schemeClr val="bg2"/>
              </a:buClr>
              <a:buSzPct val="85000"/>
              <a:buFont typeface="Wingdings" panose="05000000000000000000" pitchFamily="2" charset="2"/>
              <a:buChar char="Ø"/>
            </a:pPr>
            <a:endParaRPr lang="en-US" altLang="zh-TW" sz="1600" b="1" dirty="0" smtClean="0">
              <a:latin typeface="微軟正黑體" panose="020B0604030504040204" pitchFamily="34" charset="-120"/>
              <a:ea typeface="微軟正黑體" panose="020B0604030504040204" pitchFamily="34" charset="-120"/>
            </a:endParaRPr>
          </a:p>
        </p:txBody>
      </p:sp>
      <p:sp>
        <p:nvSpPr>
          <p:cNvPr id="2" name="矩形 1"/>
          <p:cNvSpPr/>
          <p:nvPr/>
        </p:nvSpPr>
        <p:spPr>
          <a:xfrm>
            <a:off x="478561" y="476672"/>
            <a:ext cx="6048672" cy="646331"/>
          </a:xfrm>
          <a:prstGeom prst="rect">
            <a:avLst/>
          </a:prstGeom>
        </p:spPr>
        <p:txBody>
          <a:bodyPr wrap="square">
            <a:spAutoFit/>
          </a:bodyPr>
          <a:lstStyle/>
          <a:p>
            <a:r>
              <a:rPr lang="zh-TW" altLang="en-US" sz="3600" b="1" dirty="0">
                <a:solidFill>
                  <a:srgbClr val="0033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市場概況總結</a:t>
            </a:r>
          </a:p>
        </p:txBody>
      </p:sp>
      <p:sp>
        <p:nvSpPr>
          <p:cNvPr id="5" name="投影片編號版面配置區 3"/>
          <p:cNvSpPr txBox="1">
            <a:spLocks/>
          </p:cNvSpPr>
          <p:nvPr/>
        </p:nvSpPr>
        <p:spPr>
          <a:xfrm>
            <a:off x="6553200" y="6248400"/>
            <a:ext cx="2133600" cy="457200"/>
          </a:xfrm>
          <a:prstGeom prst="rect">
            <a:avLst/>
          </a:prstGeom>
        </p:spPr>
        <p:txBody>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algn="r"/>
            <a:fld id="{5B870F1A-D80C-4CC7-AD1F-62C8B5A20BC3}" type="slidenum">
              <a:rPr lang="zh-TW" altLang="en-US" sz="1400" b="1" smtClean="0">
                <a:solidFill>
                  <a:srgbClr val="000000"/>
                </a:solidFill>
              </a:rPr>
              <a:pPr algn="r"/>
              <a:t>9</a:t>
            </a:fld>
            <a:endParaRPr lang="zh-TW" altLang="en-US" sz="1400" b="1" dirty="0">
              <a:solidFill>
                <a:srgbClr val="000000"/>
              </a:solidFill>
            </a:endParaRPr>
          </a:p>
        </p:txBody>
      </p:sp>
    </p:spTree>
    <p:extLst>
      <p:ext uri="{BB962C8B-B14F-4D97-AF65-F5344CB8AC3E}">
        <p14:creationId xmlns:p14="http://schemas.microsoft.com/office/powerpoint/2010/main" val="2939267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49740</TotalTime>
  <Words>1456</Words>
  <Application>Microsoft Office PowerPoint</Application>
  <PresentationFormat>如螢幕大小 (4:3)</PresentationFormat>
  <Paragraphs>105</Paragraphs>
  <Slides>17</Slides>
  <Notes>1</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Pixel</vt:lpstr>
      <vt:lpstr>PowerPoint 簡報</vt:lpstr>
      <vt:lpstr>投資安全聲明</vt:lpstr>
      <vt:lpstr>大綱</vt:lpstr>
      <vt:lpstr>PowerPoint 簡報</vt:lpstr>
      <vt:lpstr>PowerPoint 簡報</vt:lpstr>
      <vt:lpstr>PowerPoint 簡報</vt:lpstr>
      <vt:lpstr>PowerPoint 簡報</vt:lpstr>
      <vt:lpstr>PowerPoint 簡報</vt:lpstr>
      <vt:lpstr>PowerPoint 簡報</vt:lpstr>
      <vt:lpstr>PowerPoint 簡報</vt:lpstr>
      <vt:lpstr>未來系統電廠市場的發展 : 政策是關鍵</vt:lpstr>
      <vt:lpstr>系統電廠的市場機會與挑戰。</vt:lpstr>
      <vt:lpstr>PowerPoint 簡報</vt:lpstr>
      <vt:lpstr>PowerPoint 簡報</vt:lpstr>
      <vt:lpstr>PowerPoint 簡報</vt:lpstr>
      <vt:lpstr>PowerPoint 簡報</vt:lpstr>
      <vt:lpstr>THANK YOU</vt:lpstr>
    </vt:vector>
  </TitlesOfParts>
  <Company>Box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Demand/Supply of Global Market &amp; Wafer Price Trend Forecast</dc:title>
  <dc:creator>SS Chen</dc:creator>
  <cp:lastModifiedBy>AD20 Stacy Yang </cp:lastModifiedBy>
  <cp:revision>1848</cp:revision>
  <cp:lastPrinted>2021-11-23T01:00:44Z</cp:lastPrinted>
  <dcterms:created xsi:type="dcterms:W3CDTF">2008-02-25T02:22:53Z</dcterms:created>
  <dcterms:modified xsi:type="dcterms:W3CDTF">2021-11-23T01:03:28Z</dcterms:modified>
</cp:coreProperties>
</file>