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8"/>
  </p:notesMasterIdLst>
  <p:handoutMasterIdLst>
    <p:handoutMasterId r:id="rId19"/>
  </p:handoutMasterIdLst>
  <p:sldIdLst>
    <p:sldId id="575" r:id="rId2"/>
    <p:sldId id="671" r:id="rId3"/>
    <p:sldId id="673" r:id="rId4"/>
    <p:sldId id="648" r:id="rId5"/>
    <p:sldId id="672" r:id="rId6"/>
    <p:sldId id="666" r:id="rId7"/>
    <p:sldId id="647" r:id="rId8"/>
    <p:sldId id="675" r:id="rId9"/>
    <p:sldId id="676" r:id="rId10"/>
    <p:sldId id="677" r:id="rId11"/>
    <p:sldId id="678" r:id="rId12"/>
    <p:sldId id="643" r:id="rId13"/>
    <p:sldId id="670" r:id="rId14"/>
    <p:sldId id="649" r:id="rId15"/>
    <p:sldId id="674" r:id="rId16"/>
    <p:sldId id="579" r:id="rId17"/>
  </p:sldIdLst>
  <p:sldSz cx="9144000" cy="6858000" type="screen4x3"/>
  <p:notesSz cx="6858000" cy="9979025"/>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99"/>
    <a:srgbClr val="002060"/>
    <a:srgbClr val="009900"/>
    <a:srgbClr val="FFCC66"/>
    <a:srgbClr val="993300"/>
    <a:srgbClr val="FF3399"/>
    <a:srgbClr val="006600"/>
    <a:srgbClr val="0099FF"/>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13" autoAdjust="0"/>
    <p:restoredTop sz="98422" autoAdjust="0"/>
  </p:normalViewPr>
  <p:slideViewPr>
    <p:cSldViewPr>
      <p:cViewPr>
        <p:scale>
          <a:sx n="80" d="100"/>
          <a:sy n="80" d="100"/>
        </p:scale>
        <p:origin x="-1267" y="-144"/>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notesViewPr>
    <p:cSldViewPr>
      <p:cViewPr varScale="1">
        <p:scale>
          <a:sx n="36" d="100"/>
          <a:sy n="36" d="100"/>
        </p:scale>
        <p:origin x="-1985" y="-75"/>
      </p:cViewPr>
      <p:guideLst>
        <p:guide orient="horz" pos="314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2971800" cy="498952"/>
          </a:xfrm>
          <a:prstGeom prst="rect">
            <a:avLst/>
          </a:prstGeom>
        </p:spPr>
        <p:txBody>
          <a:bodyPr vert="horz" lIns="96176" tIns="48089" rIns="96176" bIns="48089" rtlCol="0"/>
          <a:lstStyle>
            <a:lvl1pPr algn="l">
              <a:defRPr sz="1300">
                <a:ea typeface="新細明體" pitchFamily="18" charset="-120"/>
              </a:defRPr>
            </a:lvl1pPr>
          </a:lstStyle>
          <a:p>
            <a:pPr>
              <a:defRPr/>
            </a:pPr>
            <a:endParaRPr lang="zh-TW" altLang="en-US"/>
          </a:p>
        </p:txBody>
      </p:sp>
      <p:sp>
        <p:nvSpPr>
          <p:cNvPr id="3" name="日期版面配置區 2"/>
          <p:cNvSpPr>
            <a:spLocks noGrp="1"/>
          </p:cNvSpPr>
          <p:nvPr>
            <p:ph type="dt" sz="quarter" idx="1"/>
          </p:nvPr>
        </p:nvSpPr>
        <p:spPr>
          <a:xfrm>
            <a:off x="3884614" y="1"/>
            <a:ext cx="2971800" cy="498952"/>
          </a:xfrm>
          <a:prstGeom prst="rect">
            <a:avLst/>
          </a:prstGeom>
        </p:spPr>
        <p:txBody>
          <a:bodyPr vert="horz" lIns="96176" tIns="48089" rIns="96176" bIns="48089" rtlCol="0"/>
          <a:lstStyle>
            <a:lvl1pPr algn="r">
              <a:defRPr sz="1300">
                <a:ea typeface="新細明體" pitchFamily="18" charset="-120"/>
              </a:defRPr>
            </a:lvl1pPr>
          </a:lstStyle>
          <a:p>
            <a:pPr>
              <a:defRPr/>
            </a:pPr>
            <a:fld id="{B90B3EE6-2EBD-48DB-B867-5B34B2ADE2F0}" type="datetimeFigureOut">
              <a:rPr lang="zh-TW" altLang="en-US"/>
              <a:pPr>
                <a:defRPr/>
              </a:pPr>
              <a:t>2022/12/16</a:t>
            </a:fld>
            <a:endParaRPr lang="zh-TW" altLang="en-US"/>
          </a:p>
        </p:txBody>
      </p:sp>
      <p:sp>
        <p:nvSpPr>
          <p:cNvPr id="4" name="頁尾版面配置區 3"/>
          <p:cNvSpPr>
            <a:spLocks noGrp="1"/>
          </p:cNvSpPr>
          <p:nvPr>
            <p:ph type="ftr" sz="quarter" idx="2"/>
          </p:nvPr>
        </p:nvSpPr>
        <p:spPr>
          <a:xfrm>
            <a:off x="0" y="9478343"/>
            <a:ext cx="2971800" cy="498952"/>
          </a:xfrm>
          <a:prstGeom prst="rect">
            <a:avLst/>
          </a:prstGeom>
        </p:spPr>
        <p:txBody>
          <a:bodyPr vert="horz" lIns="96176" tIns="48089" rIns="96176" bIns="48089" rtlCol="0" anchor="b"/>
          <a:lstStyle>
            <a:lvl1pPr algn="l">
              <a:defRPr sz="1300">
                <a:ea typeface="新細明體" pitchFamily="18" charset="-120"/>
              </a:defRPr>
            </a:lvl1pPr>
          </a:lstStyle>
          <a:p>
            <a:pPr>
              <a:defRPr/>
            </a:pPr>
            <a:endParaRPr lang="zh-TW" altLang="en-US"/>
          </a:p>
        </p:txBody>
      </p:sp>
      <p:sp>
        <p:nvSpPr>
          <p:cNvPr id="5" name="投影片編號版面配置區 4"/>
          <p:cNvSpPr>
            <a:spLocks noGrp="1"/>
          </p:cNvSpPr>
          <p:nvPr>
            <p:ph type="sldNum" sz="quarter" idx="3"/>
          </p:nvPr>
        </p:nvSpPr>
        <p:spPr>
          <a:xfrm>
            <a:off x="3884614" y="9478343"/>
            <a:ext cx="2971800" cy="498952"/>
          </a:xfrm>
          <a:prstGeom prst="rect">
            <a:avLst/>
          </a:prstGeom>
        </p:spPr>
        <p:txBody>
          <a:bodyPr vert="horz" lIns="96176" tIns="48089" rIns="96176" bIns="48089" rtlCol="0" anchor="b"/>
          <a:lstStyle>
            <a:lvl1pPr algn="r">
              <a:defRPr sz="1300">
                <a:ea typeface="新細明體" pitchFamily="18" charset="-120"/>
              </a:defRPr>
            </a:lvl1pPr>
          </a:lstStyle>
          <a:p>
            <a:pPr>
              <a:defRPr/>
            </a:pPr>
            <a:fld id="{D9740BAF-F558-45D6-A8CC-3D03DF046730}" type="slidenum">
              <a:rPr lang="zh-TW" altLang="en-US"/>
              <a:pPr>
                <a:defRPr/>
              </a:pPr>
              <a:t>‹#›</a:t>
            </a:fld>
            <a:endParaRPr lang="zh-TW" altLang="en-US"/>
          </a:p>
        </p:txBody>
      </p:sp>
    </p:spTree>
    <p:extLst>
      <p:ext uri="{BB962C8B-B14F-4D97-AF65-F5344CB8AC3E}">
        <p14:creationId xmlns:p14="http://schemas.microsoft.com/office/powerpoint/2010/main" val="32942028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2971800" cy="498952"/>
          </a:xfrm>
          <a:prstGeom prst="rect">
            <a:avLst/>
          </a:prstGeom>
          <a:noFill/>
          <a:ln w="9525">
            <a:noFill/>
            <a:miter lim="800000"/>
            <a:headEnd/>
            <a:tailEnd/>
          </a:ln>
          <a:effectLst/>
        </p:spPr>
        <p:txBody>
          <a:bodyPr vert="horz" wrap="square" lIns="96176" tIns="48089" rIns="96176" bIns="48089" numCol="1" anchor="t" anchorCtr="0" compatLnSpc="1">
            <a:prstTxWarp prst="textNoShape">
              <a:avLst/>
            </a:prstTxWarp>
          </a:bodyPr>
          <a:lstStyle>
            <a:lvl1pPr>
              <a:defRPr sz="1300">
                <a:ea typeface="新細明體" pitchFamily="18" charset="-120"/>
              </a:defRPr>
            </a:lvl1pPr>
          </a:lstStyle>
          <a:p>
            <a:pPr>
              <a:defRPr/>
            </a:pPr>
            <a:endParaRPr lang="en-US" altLang="zh-TW"/>
          </a:p>
        </p:txBody>
      </p:sp>
      <p:sp>
        <p:nvSpPr>
          <p:cNvPr id="4099" name="Rectangle 3"/>
          <p:cNvSpPr>
            <a:spLocks noGrp="1" noChangeArrowheads="1"/>
          </p:cNvSpPr>
          <p:nvPr>
            <p:ph type="dt" idx="1"/>
          </p:nvPr>
        </p:nvSpPr>
        <p:spPr bwMode="auto">
          <a:xfrm>
            <a:off x="3884614" y="1"/>
            <a:ext cx="2971800" cy="498952"/>
          </a:xfrm>
          <a:prstGeom prst="rect">
            <a:avLst/>
          </a:prstGeom>
          <a:noFill/>
          <a:ln w="9525">
            <a:noFill/>
            <a:miter lim="800000"/>
            <a:headEnd/>
            <a:tailEnd/>
          </a:ln>
          <a:effectLst/>
        </p:spPr>
        <p:txBody>
          <a:bodyPr vert="horz" wrap="square" lIns="96176" tIns="48089" rIns="96176" bIns="48089" numCol="1" anchor="t" anchorCtr="0" compatLnSpc="1">
            <a:prstTxWarp prst="textNoShape">
              <a:avLst/>
            </a:prstTxWarp>
          </a:bodyPr>
          <a:lstStyle>
            <a:lvl1pPr algn="r">
              <a:defRPr sz="1300">
                <a:ea typeface="新細明體" pitchFamily="18" charset="-120"/>
              </a:defRPr>
            </a:lvl1pPr>
          </a:lstStyle>
          <a:p>
            <a:pPr>
              <a:defRPr/>
            </a:pPr>
            <a:endParaRPr lang="en-US" altLang="zh-TW"/>
          </a:p>
        </p:txBody>
      </p:sp>
      <p:sp>
        <p:nvSpPr>
          <p:cNvPr id="18436" name="Rectangle 4"/>
          <p:cNvSpPr>
            <a:spLocks noGrp="1" noRot="1" noChangeAspect="1" noChangeArrowheads="1" noTextEdit="1"/>
          </p:cNvSpPr>
          <p:nvPr>
            <p:ph type="sldImg" idx="2"/>
          </p:nvPr>
        </p:nvSpPr>
        <p:spPr bwMode="auto">
          <a:xfrm>
            <a:off x="935038" y="749300"/>
            <a:ext cx="4987925" cy="3741738"/>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740039"/>
            <a:ext cx="5486400" cy="4490561"/>
          </a:xfrm>
          <a:prstGeom prst="rect">
            <a:avLst/>
          </a:prstGeom>
          <a:noFill/>
          <a:ln w="9525">
            <a:noFill/>
            <a:miter lim="800000"/>
            <a:headEnd/>
            <a:tailEnd/>
          </a:ln>
          <a:effectLst/>
        </p:spPr>
        <p:txBody>
          <a:bodyPr vert="horz" wrap="square" lIns="96176" tIns="48089" rIns="96176" bIns="48089"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4102" name="Rectangle 6"/>
          <p:cNvSpPr>
            <a:spLocks noGrp="1" noChangeArrowheads="1"/>
          </p:cNvSpPr>
          <p:nvPr>
            <p:ph type="ftr" sz="quarter" idx="4"/>
          </p:nvPr>
        </p:nvSpPr>
        <p:spPr bwMode="auto">
          <a:xfrm>
            <a:off x="0" y="9478343"/>
            <a:ext cx="2971800" cy="498952"/>
          </a:xfrm>
          <a:prstGeom prst="rect">
            <a:avLst/>
          </a:prstGeom>
          <a:noFill/>
          <a:ln w="9525">
            <a:noFill/>
            <a:miter lim="800000"/>
            <a:headEnd/>
            <a:tailEnd/>
          </a:ln>
          <a:effectLst/>
        </p:spPr>
        <p:txBody>
          <a:bodyPr vert="horz" wrap="square" lIns="96176" tIns="48089" rIns="96176" bIns="48089" numCol="1" anchor="b" anchorCtr="0" compatLnSpc="1">
            <a:prstTxWarp prst="textNoShape">
              <a:avLst/>
            </a:prstTxWarp>
          </a:bodyPr>
          <a:lstStyle>
            <a:lvl1pPr>
              <a:defRPr sz="1300">
                <a:ea typeface="新細明體" pitchFamily="18" charset="-120"/>
              </a:defRPr>
            </a:lvl1pPr>
          </a:lstStyle>
          <a:p>
            <a:pPr>
              <a:defRPr/>
            </a:pPr>
            <a:endParaRPr lang="en-US" altLang="zh-TW"/>
          </a:p>
        </p:txBody>
      </p:sp>
      <p:sp>
        <p:nvSpPr>
          <p:cNvPr id="4103" name="Rectangle 7"/>
          <p:cNvSpPr>
            <a:spLocks noGrp="1" noChangeArrowheads="1"/>
          </p:cNvSpPr>
          <p:nvPr>
            <p:ph type="sldNum" sz="quarter" idx="5"/>
          </p:nvPr>
        </p:nvSpPr>
        <p:spPr bwMode="auto">
          <a:xfrm>
            <a:off x="3884614" y="9478343"/>
            <a:ext cx="2971800" cy="498952"/>
          </a:xfrm>
          <a:prstGeom prst="rect">
            <a:avLst/>
          </a:prstGeom>
          <a:noFill/>
          <a:ln w="9525">
            <a:noFill/>
            <a:miter lim="800000"/>
            <a:headEnd/>
            <a:tailEnd/>
          </a:ln>
          <a:effectLst/>
        </p:spPr>
        <p:txBody>
          <a:bodyPr vert="horz" wrap="square" lIns="96176" tIns="48089" rIns="96176" bIns="48089" numCol="1" anchor="b" anchorCtr="0" compatLnSpc="1">
            <a:prstTxWarp prst="textNoShape">
              <a:avLst/>
            </a:prstTxWarp>
          </a:bodyPr>
          <a:lstStyle>
            <a:lvl1pPr algn="r">
              <a:defRPr sz="1300">
                <a:ea typeface="新細明體" pitchFamily="18" charset="-120"/>
              </a:defRPr>
            </a:lvl1pPr>
          </a:lstStyle>
          <a:p>
            <a:pPr>
              <a:defRPr/>
            </a:pPr>
            <a:fld id="{B392108F-4F9A-4A05-9E67-510F38D69512}" type="slidenum">
              <a:rPr lang="en-US" altLang="zh-TW"/>
              <a:pPr>
                <a:defRPr/>
              </a:pPr>
              <a:t>‹#›</a:t>
            </a:fld>
            <a:endParaRPr lang="en-US" altLang="zh-TW"/>
          </a:p>
        </p:txBody>
      </p:sp>
    </p:spTree>
    <p:extLst>
      <p:ext uri="{BB962C8B-B14F-4D97-AF65-F5344CB8AC3E}">
        <p14:creationId xmlns:p14="http://schemas.microsoft.com/office/powerpoint/2010/main" val="415072933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0" lang="zh-TW" altLang="zh-TW" sz="2400">
                <a:latin typeface="Times New Roman" pitchFamily="18" charset="0"/>
                <a:ea typeface="新細明體" pitchFamily="18" charset="-12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grpSp>
      </p:grpSp>
      <p:sp>
        <p:nvSpPr>
          <p:cNvPr id="7185" name="Rectangle 17"/>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zh-TW" altLang="en-US"/>
              <a:t>按一下以編輯母片標題樣式</a:t>
            </a:r>
          </a:p>
        </p:txBody>
      </p:sp>
      <p:sp>
        <p:nvSpPr>
          <p:cNvPr id="7186" name="Rectangle 18"/>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zh-TW" altLang="en-US"/>
              <a:t>按一下以編輯母片副標題樣式</a:t>
            </a:r>
          </a:p>
        </p:txBody>
      </p:sp>
      <p:sp>
        <p:nvSpPr>
          <p:cNvPr id="19"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5" name="Rectangle 3"/>
          <p:cNvSpPr>
            <a:spLocks noGrp="1" noChangeArrowheads="1"/>
          </p:cNvSpPr>
          <p:nvPr>
            <p:ph type="sldNum" sz="quarter" idx="11"/>
          </p:nvPr>
        </p:nvSpPr>
        <p:spPr>
          <a:ln/>
        </p:spPr>
        <p:txBody>
          <a:bodyPr/>
          <a:lstStyle>
            <a:lvl1pPr>
              <a:defRPr/>
            </a:lvl1pPr>
          </a:lstStyle>
          <a:p>
            <a:pPr>
              <a:defRPr/>
            </a:pPr>
            <a:fld id="{2262AF79-AD87-4522-BF7C-9CAB91B1EB7B}" type="slidenum">
              <a:rPr lang="en-US" altLang="zh-TW"/>
              <a:pPr>
                <a:defRPr/>
              </a:pPr>
              <a:t>‹#›</a:t>
            </a:fld>
            <a:endParaRPr lang="en-US" altLang="zh-TW"/>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457200"/>
            <a:ext cx="2057400" cy="5410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457200"/>
            <a:ext cx="6019800" cy="54102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5" name="Rectangle 3"/>
          <p:cNvSpPr>
            <a:spLocks noGrp="1" noChangeArrowheads="1"/>
          </p:cNvSpPr>
          <p:nvPr>
            <p:ph type="sldNum" sz="quarter" idx="11"/>
          </p:nvPr>
        </p:nvSpPr>
        <p:spPr>
          <a:ln/>
        </p:spPr>
        <p:txBody>
          <a:bodyPr/>
          <a:lstStyle>
            <a:lvl1pPr>
              <a:defRPr/>
            </a:lvl1pPr>
          </a:lstStyle>
          <a:p>
            <a:pPr>
              <a:defRPr/>
            </a:pPr>
            <a:fld id="{B83CD19E-CA56-4471-BC12-ADE2D7AF616C}" type="slidenum">
              <a:rPr lang="en-US" altLang="zh-TW"/>
              <a:pPr>
                <a:defRPr/>
              </a:pPr>
              <a:t>‹#›</a:t>
            </a:fld>
            <a:endParaRPr lang="en-US" altLang="zh-TW"/>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5" name="Rectangle 3"/>
          <p:cNvSpPr>
            <a:spLocks noGrp="1" noChangeArrowheads="1"/>
          </p:cNvSpPr>
          <p:nvPr>
            <p:ph type="sldNum" sz="quarter" idx="11"/>
          </p:nvPr>
        </p:nvSpPr>
        <p:spPr>
          <a:ln/>
        </p:spPr>
        <p:txBody>
          <a:bodyPr/>
          <a:lstStyle>
            <a:lvl1pPr>
              <a:defRPr/>
            </a:lvl1pPr>
          </a:lstStyle>
          <a:p>
            <a:pPr>
              <a:defRPr/>
            </a:pPr>
            <a:fld id="{B18DEA03-3521-44DD-B588-97C01732394B}" type="slidenum">
              <a:rPr lang="en-US" altLang="zh-TW"/>
              <a:pPr>
                <a:defRPr/>
              </a:pPr>
              <a:t>‹#›</a:t>
            </a:fld>
            <a:endParaRPr lang="en-US" altLang="zh-TW"/>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5" name="Rectangle 3"/>
          <p:cNvSpPr>
            <a:spLocks noGrp="1" noChangeArrowheads="1"/>
          </p:cNvSpPr>
          <p:nvPr>
            <p:ph type="sldNum" sz="quarter" idx="11"/>
          </p:nvPr>
        </p:nvSpPr>
        <p:spPr>
          <a:ln/>
        </p:spPr>
        <p:txBody>
          <a:bodyPr/>
          <a:lstStyle>
            <a:lvl1pPr>
              <a:defRPr/>
            </a:lvl1pPr>
          </a:lstStyle>
          <a:p>
            <a:pPr>
              <a:defRPr/>
            </a:pPr>
            <a:fld id="{E5CEE22A-2DB9-4D50-8DEF-0F913F54D711}" type="slidenum">
              <a:rPr lang="en-US" altLang="zh-TW"/>
              <a:pPr>
                <a:defRPr/>
              </a:pPr>
              <a:t>‹#›</a:t>
            </a:fld>
            <a:endParaRPr lang="en-US" altLang="zh-TW"/>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6" name="Rectangle 3"/>
          <p:cNvSpPr>
            <a:spLocks noGrp="1" noChangeArrowheads="1"/>
          </p:cNvSpPr>
          <p:nvPr>
            <p:ph type="sldNum" sz="quarter" idx="11"/>
          </p:nvPr>
        </p:nvSpPr>
        <p:spPr>
          <a:ln/>
        </p:spPr>
        <p:txBody>
          <a:bodyPr/>
          <a:lstStyle>
            <a:lvl1pPr>
              <a:defRPr/>
            </a:lvl1pPr>
          </a:lstStyle>
          <a:p>
            <a:pPr>
              <a:defRPr/>
            </a:pPr>
            <a:fld id="{28220298-AEBA-47B1-BA90-179A98D9FF38}" type="slidenum">
              <a:rPr lang="en-US" altLang="zh-TW"/>
              <a:pPr>
                <a:defRPr/>
              </a:pPr>
              <a:t>‹#›</a:t>
            </a:fld>
            <a:endParaRPr lang="en-US" altLang="zh-TW"/>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8" name="Rectangle 3"/>
          <p:cNvSpPr>
            <a:spLocks noGrp="1" noChangeArrowheads="1"/>
          </p:cNvSpPr>
          <p:nvPr>
            <p:ph type="sldNum" sz="quarter" idx="11"/>
          </p:nvPr>
        </p:nvSpPr>
        <p:spPr>
          <a:ln/>
        </p:spPr>
        <p:txBody>
          <a:bodyPr/>
          <a:lstStyle>
            <a:lvl1pPr>
              <a:defRPr/>
            </a:lvl1pPr>
          </a:lstStyle>
          <a:p>
            <a:pPr>
              <a:defRPr/>
            </a:pPr>
            <a:fld id="{5007C08A-DCCE-43F8-8DE5-09869AD6ED6A}" type="slidenum">
              <a:rPr lang="en-US" altLang="zh-TW"/>
              <a:pPr>
                <a:defRPr/>
              </a:pPr>
              <a:t>‹#›</a:t>
            </a:fld>
            <a:endParaRPr lang="en-US" altLang="zh-TW"/>
          </a:p>
        </p:txBody>
      </p:sp>
      <p:sp>
        <p:nvSpPr>
          <p:cNvPr id="9"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4" name="Rectangle 3"/>
          <p:cNvSpPr>
            <a:spLocks noGrp="1" noChangeArrowheads="1"/>
          </p:cNvSpPr>
          <p:nvPr>
            <p:ph type="sldNum" sz="quarter" idx="11"/>
          </p:nvPr>
        </p:nvSpPr>
        <p:spPr>
          <a:ln/>
        </p:spPr>
        <p:txBody>
          <a:bodyPr/>
          <a:lstStyle>
            <a:lvl1pPr>
              <a:defRPr/>
            </a:lvl1pPr>
          </a:lstStyle>
          <a:p>
            <a:pPr>
              <a:defRPr/>
            </a:pPr>
            <a:fld id="{8BDDA45A-5E49-4655-9988-84AB1EDCB88C}" type="slidenum">
              <a:rPr lang="en-US" altLang="zh-TW"/>
              <a:pPr>
                <a:defRPr/>
              </a:pPr>
              <a:t>‹#›</a:t>
            </a:fld>
            <a:endParaRPr lang="en-US" altLang="zh-TW"/>
          </a:p>
        </p:txBody>
      </p:sp>
      <p:sp>
        <p:nvSpPr>
          <p:cNvPr id="5"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3" name="Rectangle 3"/>
          <p:cNvSpPr>
            <a:spLocks noGrp="1" noChangeArrowheads="1"/>
          </p:cNvSpPr>
          <p:nvPr>
            <p:ph type="sldNum" sz="quarter" idx="11"/>
          </p:nvPr>
        </p:nvSpPr>
        <p:spPr>
          <a:ln/>
        </p:spPr>
        <p:txBody>
          <a:bodyPr/>
          <a:lstStyle>
            <a:lvl1pPr>
              <a:defRPr/>
            </a:lvl1pPr>
          </a:lstStyle>
          <a:p>
            <a:pPr>
              <a:defRPr/>
            </a:pPr>
            <a:fld id="{412B8FD8-4200-449A-A5E5-C58B79E5669C}" type="slidenum">
              <a:rPr lang="en-US" altLang="zh-TW"/>
              <a:pPr>
                <a:defRPr/>
              </a:pPr>
              <a:t>‹#›</a:t>
            </a:fld>
            <a:endParaRPr lang="en-US" altLang="zh-TW"/>
          </a:p>
        </p:txBody>
      </p:sp>
      <p:sp>
        <p:nvSpPr>
          <p:cNvPr id="4"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6" name="Rectangle 3"/>
          <p:cNvSpPr>
            <a:spLocks noGrp="1" noChangeArrowheads="1"/>
          </p:cNvSpPr>
          <p:nvPr>
            <p:ph type="sldNum" sz="quarter" idx="11"/>
          </p:nvPr>
        </p:nvSpPr>
        <p:spPr>
          <a:ln/>
        </p:spPr>
        <p:txBody>
          <a:bodyPr/>
          <a:lstStyle>
            <a:lvl1pPr>
              <a:defRPr/>
            </a:lvl1pPr>
          </a:lstStyle>
          <a:p>
            <a:pPr>
              <a:defRPr/>
            </a:pPr>
            <a:fld id="{9F2F618C-1041-4C27-AC46-0DC197DFBCDC}" type="slidenum">
              <a:rPr lang="en-US" altLang="zh-TW"/>
              <a:pPr>
                <a:defRPr/>
              </a:pPr>
              <a:t>‹#›</a:t>
            </a:fld>
            <a:endParaRPr lang="en-US" altLang="zh-TW"/>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zh-TW"/>
          </a:p>
        </p:txBody>
      </p:sp>
      <p:sp>
        <p:nvSpPr>
          <p:cNvPr id="6" name="Rectangle 3"/>
          <p:cNvSpPr>
            <a:spLocks noGrp="1" noChangeArrowheads="1"/>
          </p:cNvSpPr>
          <p:nvPr>
            <p:ph type="sldNum" sz="quarter" idx="11"/>
          </p:nvPr>
        </p:nvSpPr>
        <p:spPr>
          <a:ln/>
        </p:spPr>
        <p:txBody>
          <a:bodyPr/>
          <a:lstStyle>
            <a:lvl1pPr>
              <a:defRPr/>
            </a:lvl1pPr>
          </a:lstStyle>
          <a:p>
            <a:pPr>
              <a:defRPr/>
            </a:pPr>
            <a:fld id="{D862AE27-87ED-4801-A3AB-9CE0BAFAD860}" type="slidenum">
              <a:rPr lang="en-US" altLang="zh-TW"/>
              <a:pPr>
                <a:defRPr/>
              </a:pPr>
              <a:t>‹#›</a:t>
            </a:fld>
            <a:endParaRPr lang="en-US" altLang="zh-TW"/>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kumimoji="0" sz="1200">
                <a:ea typeface="新細明體" pitchFamily="18" charset="-120"/>
              </a:defRPr>
            </a:lvl1pPr>
          </a:lstStyle>
          <a:p>
            <a:pPr>
              <a:defRPr/>
            </a:pPr>
            <a:endParaRPr lang="en-US" altLang="zh-TW"/>
          </a:p>
        </p:txBody>
      </p:sp>
      <p:sp>
        <p:nvSpPr>
          <p:cNvPr id="614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0" sz="1200">
                <a:latin typeface="Arial Black" pitchFamily="34" charset="0"/>
                <a:ea typeface="新細明體" pitchFamily="18" charset="-120"/>
              </a:defRPr>
            </a:lvl1pPr>
          </a:lstStyle>
          <a:p>
            <a:pPr>
              <a:defRPr/>
            </a:pPr>
            <a:fld id="{302C8E0F-C0FD-4EE4-863D-5707C724B140}" type="slidenum">
              <a:rPr lang="en-US" altLang="zh-TW"/>
              <a:pPr>
                <a:defRPr/>
              </a:pPr>
              <a:t>‹#›</a:t>
            </a:fld>
            <a:endParaRPr lang="en-US" altLang="zh-TW"/>
          </a:p>
        </p:txBody>
      </p:sp>
      <p:grpSp>
        <p:nvGrpSpPr>
          <p:cNvPr id="5124" name="Group 4"/>
          <p:cNvGrpSpPr>
            <a:grpSpLocks/>
          </p:cNvGrpSpPr>
          <p:nvPr/>
        </p:nvGrpSpPr>
        <p:grpSpPr bwMode="auto">
          <a:xfrm>
            <a:off x="0" y="0"/>
            <a:ext cx="9144000" cy="546100"/>
            <a:chOff x="0" y="0"/>
            <a:chExt cx="5760" cy="344"/>
          </a:xfrm>
        </p:grpSpPr>
        <p:sp>
          <p:nvSpPr>
            <p:cNvPr id="614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0" lang="zh-TW" altLang="zh-TW" sz="2400">
                <a:latin typeface="Times New Roman" pitchFamily="18" charset="0"/>
                <a:ea typeface="新細明體" pitchFamily="18" charset="-120"/>
              </a:endParaRPr>
            </a:p>
          </p:txBody>
        </p:sp>
        <p:sp>
          <p:nvSpPr>
            <p:cNvPr id="615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615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kumimoji="0" lang="zh-TW" altLang="zh-TW">
                <a:solidFill>
                  <a:schemeClr val="hlink"/>
                </a:solidFill>
                <a:ea typeface="新細明體" pitchFamily="18" charset="-120"/>
              </a:endParaRPr>
            </a:p>
          </p:txBody>
        </p:sp>
        <p:sp>
          <p:nvSpPr>
            <p:cNvPr id="615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kumimoji="0" lang="zh-TW" altLang="zh-TW">
                <a:solidFill>
                  <a:schemeClr val="hlink"/>
                </a:solidFill>
                <a:ea typeface="新細明體" pitchFamily="18" charset="-120"/>
              </a:endParaRPr>
            </a:p>
          </p:txBody>
        </p:sp>
        <p:sp>
          <p:nvSpPr>
            <p:cNvPr id="615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kumimoji="0" lang="zh-TW" altLang="zh-TW">
                <a:solidFill>
                  <a:schemeClr val="accent2"/>
                </a:solidFill>
                <a:ea typeface="新細明體" pitchFamily="18" charset="-120"/>
              </a:endParaRPr>
            </a:p>
          </p:txBody>
        </p:sp>
        <p:sp>
          <p:nvSpPr>
            <p:cNvPr id="615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kumimoji="0" lang="zh-TW" altLang="zh-TW">
                <a:solidFill>
                  <a:schemeClr val="hlink"/>
                </a:solidFill>
                <a:ea typeface="新細明體" pitchFamily="18" charset="-120"/>
              </a:endParaRPr>
            </a:p>
          </p:txBody>
        </p:sp>
        <p:sp>
          <p:nvSpPr>
            <p:cNvPr id="615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615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kumimoji="0" lang="zh-TW" altLang="zh-TW">
                <a:solidFill>
                  <a:schemeClr val="accent2"/>
                </a:solidFill>
                <a:ea typeface="新細明體" pitchFamily="18" charset="-120"/>
              </a:endParaRPr>
            </a:p>
          </p:txBody>
        </p:sp>
        <p:sp>
          <p:nvSpPr>
            <p:cNvPr id="615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kumimoji="0" lang="zh-TW" altLang="zh-TW">
                <a:solidFill>
                  <a:schemeClr val="accent2"/>
                </a:solidFill>
                <a:ea typeface="新細明體" pitchFamily="18" charset="-120"/>
              </a:endParaRPr>
            </a:p>
          </p:txBody>
        </p:sp>
      </p:grpSp>
      <p:sp>
        <p:nvSpPr>
          <p:cNvPr id="5125"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5126"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616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0" sz="1200">
                <a:ea typeface="新細明體" pitchFamily="18" charset="-120"/>
              </a:defRPr>
            </a:lvl1pPr>
          </a:lstStyle>
          <a:p>
            <a:pPr>
              <a:defRPr/>
            </a:pPr>
            <a:endParaRPr lang="en-US" altLang="zh-TW"/>
          </a:p>
        </p:txBody>
      </p:sp>
      <p:pic>
        <p:nvPicPr>
          <p:cNvPr id="18" name="圖片 32" descr="LOGO080806.jpg"/>
          <p:cNvPicPr>
            <a:picLocks noChangeAspect="1"/>
          </p:cNvPicPr>
          <p:nvPr/>
        </p:nvPicPr>
        <p:blipFill>
          <a:blip r:embed="rId13" cstate="print"/>
          <a:srcRect/>
          <a:stretch>
            <a:fillRect/>
          </a:stretch>
        </p:blipFill>
        <p:spPr bwMode="auto">
          <a:xfrm>
            <a:off x="6516216" y="121997"/>
            <a:ext cx="2436391" cy="38275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2"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hf sldNum="0" hdr="0" ftr="0" dt="0"/>
  <p:txStyles>
    <p:titleStyle>
      <a:lvl1pPr algn="l" rtl="0" eaLnBrk="0" fontAlgn="base" hangingPunct="0">
        <a:spcBef>
          <a:spcPct val="0"/>
        </a:spcBef>
        <a:spcAft>
          <a:spcPct val="0"/>
        </a:spcAft>
        <a:defRPr kumimoji="1" sz="4400">
          <a:solidFill>
            <a:schemeClr val="tx1"/>
          </a:solidFill>
          <a:latin typeface="+mj-lt"/>
          <a:ea typeface="+mj-ea"/>
          <a:cs typeface="+mj-cs"/>
        </a:defRPr>
      </a:lvl1pPr>
      <a:lvl2pPr algn="l" rtl="0" eaLnBrk="0" fontAlgn="base" hangingPunct="0">
        <a:spcBef>
          <a:spcPct val="0"/>
        </a:spcBef>
        <a:spcAft>
          <a:spcPct val="0"/>
        </a:spcAft>
        <a:defRPr kumimoji="1" sz="4400">
          <a:solidFill>
            <a:schemeClr val="tx1"/>
          </a:solidFill>
          <a:latin typeface="Arial" charset="0"/>
          <a:ea typeface="新細明體" pitchFamily="18" charset="-120"/>
        </a:defRPr>
      </a:lvl2pPr>
      <a:lvl3pPr algn="l" rtl="0" eaLnBrk="0" fontAlgn="base" hangingPunct="0">
        <a:spcBef>
          <a:spcPct val="0"/>
        </a:spcBef>
        <a:spcAft>
          <a:spcPct val="0"/>
        </a:spcAft>
        <a:defRPr kumimoji="1" sz="4400">
          <a:solidFill>
            <a:schemeClr val="tx1"/>
          </a:solidFill>
          <a:latin typeface="Arial" charset="0"/>
          <a:ea typeface="新細明體" pitchFamily="18" charset="-120"/>
        </a:defRPr>
      </a:lvl3pPr>
      <a:lvl4pPr algn="l" rtl="0" eaLnBrk="0" fontAlgn="base" hangingPunct="0">
        <a:spcBef>
          <a:spcPct val="0"/>
        </a:spcBef>
        <a:spcAft>
          <a:spcPct val="0"/>
        </a:spcAft>
        <a:defRPr kumimoji="1" sz="4400">
          <a:solidFill>
            <a:schemeClr val="tx1"/>
          </a:solidFill>
          <a:latin typeface="Arial" charset="0"/>
          <a:ea typeface="新細明體" pitchFamily="18" charset="-120"/>
        </a:defRPr>
      </a:lvl4pPr>
      <a:lvl5pPr algn="l" rtl="0" eaLnBrk="0" fontAlgn="base" hangingPunct="0">
        <a:spcBef>
          <a:spcPct val="0"/>
        </a:spcBef>
        <a:spcAft>
          <a:spcPct val="0"/>
        </a:spcAft>
        <a:defRPr kumimoji="1" sz="4400">
          <a:solidFill>
            <a:schemeClr val="tx1"/>
          </a:solidFill>
          <a:latin typeface="Arial" charset="0"/>
          <a:ea typeface="新細明體" pitchFamily="18" charset="-120"/>
        </a:defRPr>
      </a:lvl5pPr>
      <a:lvl6pPr marL="457200" algn="l" rtl="0" fontAlgn="base">
        <a:spcBef>
          <a:spcPct val="0"/>
        </a:spcBef>
        <a:spcAft>
          <a:spcPct val="0"/>
        </a:spcAft>
        <a:defRPr kumimoji="1" sz="4400">
          <a:solidFill>
            <a:schemeClr val="tx1"/>
          </a:solidFill>
          <a:latin typeface="Arial" charset="0"/>
          <a:ea typeface="新細明體" pitchFamily="18" charset="-120"/>
        </a:defRPr>
      </a:lvl6pPr>
      <a:lvl7pPr marL="914400" algn="l" rtl="0" fontAlgn="base">
        <a:spcBef>
          <a:spcPct val="0"/>
        </a:spcBef>
        <a:spcAft>
          <a:spcPct val="0"/>
        </a:spcAft>
        <a:defRPr kumimoji="1" sz="4400">
          <a:solidFill>
            <a:schemeClr val="tx1"/>
          </a:solidFill>
          <a:latin typeface="Arial" charset="0"/>
          <a:ea typeface="新細明體" pitchFamily="18" charset="-120"/>
        </a:defRPr>
      </a:lvl7pPr>
      <a:lvl8pPr marL="1371600" algn="l" rtl="0" fontAlgn="base">
        <a:spcBef>
          <a:spcPct val="0"/>
        </a:spcBef>
        <a:spcAft>
          <a:spcPct val="0"/>
        </a:spcAft>
        <a:defRPr kumimoji="1" sz="4400">
          <a:solidFill>
            <a:schemeClr val="tx1"/>
          </a:solidFill>
          <a:latin typeface="Arial" charset="0"/>
          <a:ea typeface="新細明體" pitchFamily="18" charset="-120"/>
        </a:defRPr>
      </a:lvl8pPr>
      <a:lvl9pPr marL="1828800" algn="l" rtl="0" fontAlgn="base">
        <a:spcBef>
          <a:spcPct val="0"/>
        </a:spcBef>
        <a:spcAft>
          <a:spcPct val="0"/>
        </a:spcAft>
        <a:defRPr kumimoji="1" sz="4400">
          <a:solidFill>
            <a:schemeClr val="tx1"/>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kumimoji="1"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bg2"/>
        </a:buClr>
        <a:buFont typeface="Wingdings" pitchFamily="2" charset="2"/>
        <a:buChar char="§"/>
        <a:defRPr kumimoji="1" sz="2000">
          <a:solidFill>
            <a:schemeClr val="tx1"/>
          </a:solidFill>
          <a:latin typeface="+mn-lt"/>
          <a:ea typeface="+mn-ea"/>
        </a:defRPr>
      </a:lvl5pPr>
      <a:lvl6pPr marL="25146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249536" y="2932137"/>
            <a:ext cx="4572000" cy="464871"/>
          </a:xfrm>
          <a:prstGeom prst="rect">
            <a:avLst/>
          </a:prstGeom>
        </p:spPr>
        <p:txBody>
          <a:bodyPr>
            <a:spAutoFit/>
          </a:bodyPr>
          <a:lstStyle/>
          <a:p>
            <a:pPr algn="ctr" fontAlgn="auto">
              <a:lnSpc>
                <a:spcPct val="150000"/>
              </a:lnSpc>
              <a:spcBef>
                <a:spcPts val="0"/>
              </a:spcBef>
              <a:spcAft>
                <a:spcPts val="0"/>
              </a:spcAft>
              <a:defRPr/>
            </a:pPr>
            <a:endParaRPr kumimoji="0" lang="zh-TW" altLang="en-US" dirty="0">
              <a:latin typeface="+mn-lt"/>
              <a:ea typeface="+mn-ea"/>
            </a:endParaRPr>
          </a:p>
        </p:txBody>
      </p:sp>
      <p:sp>
        <p:nvSpPr>
          <p:cNvPr id="9" name="投影片編號版面配置區 3"/>
          <p:cNvSpPr txBox="1">
            <a:spLocks/>
          </p:cNvSpPr>
          <p:nvPr/>
        </p:nvSpPr>
        <p:spPr>
          <a:xfrm>
            <a:off x="6553200" y="6248400"/>
            <a:ext cx="2133600" cy="457200"/>
          </a:xfrm>
          <a:prstGeom prst="rect">
            <a:avLst/>
          </a:prstGeom>
        </p:spPr>
        <p:txBody>
          <a:bodyPr/>
          <a:ls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lgn="r"/>
            <a:fld id="{5B870F1A-D80C-4CC7-AD1F-62C8B5A20BC3}" type="slidenum">
              <a:rPr lang="zh-TW" altLang="en-US" sz="1400" b="1" smtClean="0"/>
              <a:pPr algn="r"/>
              <a:t>1</a:t>
            </a:fld>
            <a:endParaRPr lang="zh-TW" altLang="en-US" sz="1400" b="1" dirty="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4392579"/>
            <a:ext cx="2850936" cy="195636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018" y="4392580"/>
            <a:ext cx="2941797" cy="1977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4392580"/>
            <a:ext cx="2736304" cy="1977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標題 1"/>
          <p:cNvSpPr txBox="1">
            <a:spLocks/>
          </p:cNvSpPr>
          <p:nvPr/>
        </p:nvSpPr>
        <p:spPr>
          <a:xfrm>
            <a:off x="2555776" y="1772816"/>
            <a:ext cx="6552728" cy="2520280"/>
          </a:xfrm>
          <a:prstGeom prst="rect">
            <a:avLst/>
          </a:prstGeom>
        </p:spPr>
        <p:txBody>
          <a:bodyPr anchor="ctr"/>
          <a:lstStyle/>
          <a:p>
            <a:pPr algn="ctr" fontAlgn="auto">
              <a:lnSpc>
                <a:spcPts val="6000"/>
              </a:lnSpc>
              <a:spcBef>
                <a:spcPts val="0"/>
              </a:spcBef>
              <a:spcAft>
                <a:spcPts val="0"/>
              </a:spcAft>
              <a:tabLst>
                <a:tab pos="627063" algn="l"/>
              </a:tabLst>
              <a:defRPr/>
            </a:pPr>
            <a:r>
              <a:rPr kumimoji="0" lang="en-US"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DANEN Technology  </a:t>
            </a:r>
          </a:p>
          <a:p>
            <a:pPr algn="ctr" fontAlgn="auto">
              <a:lnSpc>
                <a:spcPts val="6000"/>
              </a:lnSpc>
              <a:spcBef>
                <a:spcPts val="0"/>
              </a:spcBef>
              <a:spcAft>
                <a:spcPts val="0"/>
              </a:spcAft>
              <a:tabLst>
                <a:tab pos="627063" algn="l"/>
              </a:tabLst>
              <a:defRPr/>
            </a:pPr>
            <a:r>
              <a:rPr kumimoji="0" lang="zh-TW" altLang="en-US" sz="44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  </a:t>
            </a:r>
            <a:r>
              <a:rPr kumimoji="0" lang="en-US" altLang="zh-TW" sz="28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Investor Conference</a:t>
            </a:r>
          </a:p>
          <a:p>
            <a:pPr algn="ctr" fontAlgn="auto">
              <a:lnSpc>
                <a:spcPts val="6000"/>
              </a:lnSpc>
              <a:spcBef>
                <a:spcPts val="0"/>
              </a:spcBef>
              <a:spcAft>
                <a:spcPts val="0"/>
              </a:spcAft>
              <a:tabLst>
                <a:tab pos="627063" algn="l"/>
              </a:tabLst>
              <a:defRPr/>
            </a:pPr>
            <a:r>
              <a:rPr kumimoji="0" lang="en-US" altLang="zh-TW" sz="16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Stock code : 3686-TW         </a:t>
            </a:r>
            <a:r>
              <a:rPr kumimoji="0" lang="en-US" altLang="zh-TW" sz="12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Dec. 21  2022</a:t>
            </a:r>
            <a:endParaRPr kumimoji="0" lang="zh-TW" altLang="en-US" sz="36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endParaRPr>
          </a:p>
        </p:txBody>
      </p:sp>
    </p:spTree>
    <p:extLst>
      <p:ext uri="{BB962C8B-B14F-4D97-AF65-F5344CB8AC3E}">
        <p14:creationId xmlns:p14="http://schemas.microsoft.com/office/powerpoint/2010/main" val="4292949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10</a:t>
            </a:fld>
            <a:endParaRPr lang="zh-TW" altLang="en-US" dirty="0"/>
          </a:p>
        </p:txBody>
      </p:sp>
      <p:sp>
        <p:nvSpPr>
          <p:cNvPr id="2" name="矩形 1"/>
          <p:cNvSpPr/>
          <p:nvPr/>
        </p:nvSpPr>
        <p:spPr>
          <a:xfrm>
            <a:off x="465394" y="476672"/>
            <a:ext cx="7992888" cy="523220"/>
          </a:xfrm>
          <a:prstGeom prst="rect">
            <a:avLst/>
          </a:prstGeom>
        </p:spPr>
        <p:txBody>
          <a:bodyPr wrap="square">
            <a:spAutoFit/>
          </a:bodyPr>
          <a:lstStyle/>
          <a:p>
            <a:r>
              <a:rPr lang="en-US" altLang="zh-TW" sz="28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Taiwan </a:t>
            </a:r>
            <a:r>
              <a:rPr lang="en-US" altLang="zh-TW" sz="2800" b="1" dirty="0"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E-Moto </a:t>
            </a:r>
            <a:r>
              <a:rPr lang="en-US" altLang="zh-TW" sz="28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Market Overview </a:t>
            </a:r>
          </a:p>
        </p:txBody>
      </p:sp>
      <p:sp>
        <p:nvSpPr>
          <p:cNvPr id="6" name="文字方塊 5"/>
          <p:cNvSpPr txBox="1"/>
          <p:nvPr/>
        </p:nvSpPr>
        <p:spPr>
          <a:xfrm>
            <a:off x="251520" y="1052736"/>
            <a:ext cx="8640960" cy="3539430"/>
          </a:xfrm>
          <a:prstGeom prst="rect">
            <a:avLst/>
          </a:prstGeom>
          <a:noFill/>
        </p:spPr>
        <p:txBody>
          <a:bodyPr wrap="square" rtlCol="0">
            <a:spAutoFit/>
          </a:bodyPr>
          <a:lstStyle/>
          <a:p>
            <a:pPr marL="285750" indent="-285750">
              <a:buFont typeface="Wingdings" panose="05000000000000000000" pitchFamily="2" charset="2"/>
              <a:buChar char="p"/>
            </a:pPr>
            <a:r>
              <a:rPr lang="en-US" altLang="zh-TW" sz="1400" b="1" dirty="0" smtClean="0">
                <a:latin typeface="微軟正黑體" panose="020B0604030504040204" pitchFamily="34" charset="-120"/>
                <a:ea typeface="微軟正黑體" panose="020B0604030504040204" pitchFamily="34" charset="-120"/>
              </a:rPr>
              <a:t>Domestic market </a:t>
            </a:r>
            <a:r>
              <a:rPr lang="en-US" altLang="zh-TW" sz="1400" b="1" dirty="0">
                <a:latin typeface="微軟正黑體" panose="020B0604030504040204" pitchFamily="34" charset="-120"/>
                <a:ea typeface="微軟正黑體" panose="020B0604030504040204" pitchFamily="34" charset="-120"/>
              </a:rPr>
              <a:t>status</a:t>
            </a:r>
            <a:r>
              <a:rPr lang="en-US" altLang="zh-TW" sz="1400" b="1" dirty="0" smtClean="0">
                <a:latin typeface="微軟正黑體" panose="020B0604030504040204" pitchFamily="34" charset="-120"/>
                <a:ea typeface="微軟正黑體" panose="020B0604030504040204" pitchFamily="34" charset="-120"/>
              </a:rPr>
              <a:t>:</a:t>
            </a:r>
          </a:p>
          <a:p>
            <a:pPr marL="285750" indent="-285750">
              <a:buFont typeface="Wingdings" panose="05000000000000000000" pitchFamily="2" charset="2"/>
              <a:buChar char="p"/>
            </a:pPr>
            <a:endParaRPr lang="en-US" altLang="zh-TW" sz="1400" b="1" dirty="0" smtClean="0">
              <a:latin typeface="微軟正黑體" panose="020B0604030504040204" pitchFamily="34" charset="-120"/>
              <a:ea typeface="微軟正黑體" panose="020B0604030504040204" pitchFamily="34" charset="-120"/>
            </a:endParaRPr>
          </a:p>
          <a:p>
            <a:pPr marL="742950" lvl="1" indent="-285750">
              <a:buFont typeface="Wingdings" panose="05000000000000000000" pitchFamily="2" charset="2"/>
              <a:buChar char="n"/>
            </a:pPr>
            <a:r>
              <a:rPr lang="en-US" altLang="zh-TW" sz="1400" b="1" dirty="0">
                <a:latin typeface="微軟正黑體" panose="020B0604030504040204" pitchFamily="34" charset="-120"/>
                <a:ea typeface="微軟正黑體" panose="020B0604030504040204" pitchFamily="34" charset="-120"/>
              </a:rPr>
              <a:t>Demand: According to the statistics of the General </a:t>
            </a:r>
            <a:r>
              <a:rPr lang="en-US" altLang="zh-TW" sz="1400" b="1" dirty="0" smtClean="0">
                <a:latin typeface="微軟正黑體" panose="020B0604030504040204" pitchFamily="34" charset="-120"/>
                <a:ea typeface="微軟正黑體" panose="020B0604030504040204" pitchFamily="34" charset="-120"/>
              </a:rPr>
              <a:t>Directorate </a:t>
            </a:r>
            <a:r>
              <a:rPr lang="en-US" altLang="zh-TW" sz="1400" b="1" dirty="0">
                <a:latin typeface="微軟正黑體" panose="020B0604030504040204" pitchFamily="34" charset="-120"/>
                <a:ea typeface="微軟正黑體" panose="020B0604030504040204" pitchFamily="34" charset="-120"/>
              </a:rPr>
              <a:t>of Highways, as of August 2022, the total number of registered </a:t>
            </a:r>
            <a:r>
              <a:rPr lang="en-US" altLang="zh-TW" sz="1400" b="1" dirty="0" smtClean="0">
                <a:latin typeface="微軟正黑體" panose="020B0604030504040204" pitchFamily="34" charset="-120"/>
                <a:ea typeface="微軟正黑體" panose="020B0604030504040204" pitchFamily="34" charset="-120"/>
              </a:rPr>
              <a:t>motorcycles </a:t>
            </a:r>
            <a:r>
              <a:rPr lang="en-US" altLang="zh-TW" sz="1400" b="1" dirty="0">
                <a:latin typeface="微軟正黑體" panose="020B0604030504040204" pitchFamily="34" charset="-120"/>
                <a:ea typeface="微軟正黑體" panose="020B0604030504040204" pitchFamily="34" charset="-120"/>
              </a:rPr>
              <a:t>in Taiwan is as high as 14.34 million. It is estimated that electric vehicles </a:t>
            </a:r>
            <a:r>
              <a:rPr lang="en-US" altLang="zh-TW" sz="1400" b="1" dirty="0" smtClean="0">
                <a:latin typeface="微軟正黑體" panose="020B0604030504040204" pitchFamily="34" charset="-120"/>
                <a:ea typeface="微軟正黑體" panose="020B0604030504040204" pitchFamily="34" charset="-120"/>
              </a:rPr>
              <a:t>account </a:t>
            </a:r>
            <a:r>
              <a:rPr lang="en-US" altLang="zh-TW" sz="1400" b="1" dirty="0">
                <a:latin typeface="微軟正黑體" panose="020B0604030504040204" pitchFamily="34" charset="-120"/>
                <a:ea typeface="微軟正黑體" panose="020B0604030504040204" pitchFamily="34" charset="-120"/>
              </a:rPr>
              <a:t>for about 20% of the total power vehicle market this year, and the </a:t>
            </a:r>
            <a:r>
              <a:rPr lang="en-US" altLang="zh-TW" sz="1400" b="1" dirty="0" smtClean="0">
                <a:latin typeface="微軟正黑體" panose="020B0604030504040204" pitchFamily="34" charset="-120"/>
                <a:ea typeface="微軟正黑體" panose="020B0604030504040204" pitchFamily="34" charset="-120"/>
              </a:rPr>
              <a:t>market </a:t>
            </a:r>
            <a:r>
              <a:rPr lang="en-US" altLang="zh-TW" sz="1400" b="1" dirty="0">
                <a:latin typeface="微軟正黑體" panose="020B0604030504040204" pitchFamily="34" charset="-120"/>
                <a:ea typeface="微軟正黑體" panose="020B0604030504040204" pitchFamily="34" charset="-120"/>
              </a:rPr>
              <a:t>value is estimated to </a:t>
            </a:r>
            <a:r>
              <a:rPr lang="en-US" altLang="zh-TW" sz="1400" b="1" dirty="0" smtClean="0">
                <a:latin typeface="微軟正黑體" panose="020B0604030504040204" pitchFamily="34" charset="-120"/>
                <a:ea typeface="微軟正黑體" panose="020B0604030504040204" pitchFamily="34" charset="-120"/>
              </a:rPr>
              <a:t>reach NT </a:t>
            </a:r>
            <a:r>
              <a:rPr lang="en-US" altLang="zh-TW" sz="1400" b="1" dirty="0">
                <a:latin typeface="微軟正黑體" panose="020B0604030504040204" pitchFamily="34" charset="-120"/>
                <a:ea typeface="微軟正黑體" panose="020B0604030504040204" pitchFamily="34" charset="-120"/>
              </a:rPr>
              <a:t>7.7 billion. This represents </a:t>
            </a:r>
            <a:r>
              <a:rPr lang="en-US" altLang="zh-TW" sz="1400" b="1" dirty="0" smtClean="0">
                <a:latin typeface="微軟正黑體" panose="020B0604030504040204" pitchFamily="34" charset="-120"/>
                <a:ea typeface="微軟正黑體" panose="020B0604030504040204" pitchFamily="34" charset="-120"/>
              </a:rPr>
              <a:t>market  </a:t>
            </a:r>
            <a:r>
              <a:rPr lang="en-US" altLang="zh-TW" sz="1400" b="1" dirty="0">
                <a:latin typeface="微軟正黑體" panose="020B0604030504040204" pitchFamily="34" charset="-120"/>
                <a:ea typeface="微軟正黑體" panose="020B0604030504040204" pitchFamily="34" charset="-120"/>
              </a:rPr>
              <a:t>growth </a:t>
            </a:r>
            <a:r>
              <a:rPr lang="en-US" altLang="zh-TW" sz="1400" b="1" dirty="0" smtClean="0">
                <a:latin typeface="微軟正黑體" panose="020B0604030504040204" pitchFamily="34" charset="-120"/>
                <a:ea typeface="微軟正黑體" panose="020B0604030504040204" pitchFamily="34" charset="-120"/>
              </a:rPr>
              <a:t>can be expected.</a:t>
            </a:r>
          </a:p>
          <a:p>
            <a:pPr lvl="1"/>
            <a:endParaRPr lang="en-US" altLang="zh-TW" sz="1400" b="1" dirty="0" smtClean="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p"/>
            </a:pPr>
            <a:r>
              <a:rPr lang="en-US" altLang="zh-TW" sz="1400" b="1" dirty="0" smtClean="0">
                <a:latin typeface="微軟正黑體" panose="020B0604030504040204" pitchFamily="34" charset="-120"/>
                <a:ea typeface="微軟正黑體" panose="020B0604030504040204" pitchFamily="34" charset="-120"/>
              </a:rPr>
              <a:t>Opportunity and Challenges</a:t>
            </a:r>
          </a:p>
          <a:p>
            <a:endParaRPr lang="en-US" altLang="zh-TW" sz="1400" b="1" dirty="0" smtClean="0">
              <a:latin typeface="微軟正黑體" panose="020B0604030504040204" pitchFamily="34" charset="-120"/>
              <a:ea typeface="微軟正黑體" panose="020B0604030504040204" pitchFamily="34" charset="-120"/>
            </a:endParaRPr>
          </a:p>
          <a:p>
            <a:pPr marL="742950" lvl="1" indent="-285750">
              <a:buFont typeface="Wingdings" panose="05000000000000000000" pitchFamily="2" charset="2"/>
              <a:buChar char="n"/>
            </a:pPr>
            <a:r>
              <a:rPr lang="en-US" altLang="zh-TW" sz="1400" b="1" dirty="0">
                <a:latin typeface="微軟正黑體" panose="020B0604030504040204" pitchFamily="34" charset="-120"/>
                <a:ea typeface="微軟正黑體" panose="020B0604030504040204" pitchFamily="34" charset="-120"/>
              </a:rPr>
              <a:t>&lt;Opportunity&gt; At present, the proportion of electric vehicles is only less than 20%, and the replacement market will be </a:t>
            </a:r>
            <a:r>
              <a:rPr lang="en-US" altLang="zh-TW" sz="1400" b="1" dirty="0" smtClean="0">
                <a:latin typeface="微軟正黑體" panose="020B0604030504040204" pitchFamily="34" charset="-120"/>
                <a:ea typeface="微軟正黑體" panose="020B0604030504040204" pitchFamily="34" charset="-120"/>
              </a:rPr>
              <a:t>big enough for the growth in the future.</a:t>
            </a:r>
          </a:p>
          <a:p>
            <a:pPr marL="742950" lvl="1" indent="-285750">
              <a:buFont typeface="Wingdings" panose="05000000000000000000" pitchFamily="2" charset="2"/>
              <a:buChar char="n"/>
            </a:pPr>
            <a:r>
              <a:rPr lang="en-US" altLang="zh-TW" sz="1400" b="1" dirty="0">
                <a:latin typeface="微軟正黑體" panose="020B0604030504040204" pitchFamily="34" charset="-120"/>
                <a:ea typeface="微軟正黑體" panose="020B0604030504040204" pitchFamily="34" charset="-120"/>
              </a:rPr>
              <a:t>&lt;Challenge&gt; The key impact of government subsidy policies, because policies </a:t>
            </a:r>
            <a:r>
              <a:rPr lang="en-US" altLang="zh-TW" sz="1400" b="1" dirty="0" smtClean="0">
                <a:latin typeface="微軟正黑體" panose="020B0604030504040204" pitchFamily="34" charset="-120"/>
                <a:ea typeface="微軟正黑體" panose="020B0604030504040204" pitchFamily="34" charset="-120"/>
              </a:rPr>
              <a:t>can </a:t>
            </a:r>
            <a:r>
              <a:rPr lang="en-US" altLang="zh-TW" sz="1400" b="1" dirty="0">
                <a:latin typeface="微軟正黑體" panose="020B0604030504040204" pitchFamily="34" charset="-120"/>
                <a:ea typeface="微軟正黑體" panose="020B0604030504040204" pitchFamily="34" charset="-120"/>
              </a:rPr>
              <a:t>also change the ecology of the industry,</a:t>
            </a:r>
            <a:endParaRPr lang="en-US" altLang="zh-TW" sz="1400" b="1" dirty="0" smtClean="0">
              <a:latin typeface="微軟正黑體" panose="020B0604030504040204" pitchFamily="34" charset="-120"/>
              <a:ea typeface="微軟正黑體" panose="020B0604030504040204" pitchFamily="34" charset="-120"/>
            </a:endParaRPr>
          </a:p>
          <a:p>
            <a:pPr marL="742950" lvl="1" indent="-285750">
              <a:buFont typeface="Wingdings" panose="05000000000000000000" pitchFamily="2" charset="2"/>
              <a:buChar char="n"/>
            </a:pPr>
            <a:r>
              <a:rPr lang="en-US" altLang="zh-TW" sz="1400" b="1" dirty="0">
                <a:latin typeface="微軟正黑體" panose="020B0604030504040204" pitchFamily="34" charset="-120"/>
                <a:ea typeface="微軟正黑體" panose="020B0604030504040204" pitchFamily="34" charset="-120"/>
              </a:rPr>
              <a:t>&lt;</a:t>
            </a:r>
            <a:r>
              <a:rPr lang="en-US" altLang="zh-TW" sz="1400" b="1" dirty="0" smtClean="0">
                <a:latin typeface="微軟正黑體" panose="020B0604030504040204" pitchFamily="34" charset="-120"/>
                <a:ea typeface="微軟正黑體" panose="020B0604030504040204" pitchFamily="34" charset="-120"/>
              </a:rPr>
              <a:t>Challenge&gt; To </a:t>
            </a:r>
            <a:r>
              <a:rPr lang="en-US" altLang="zh-TW" sz="1400" b="1" dirty="0">
                <a:latin typeface="微軟正黑體" panose="020B0604030504040204" pitchFamily="34" charset="-120"/>
                <a:ea typeface="微軟正黑體" panose="020B0604030504040204" pitchFamily="34" charset="-120"/>
              </a:rPr>
              <a:t>i</a:t>
            </a:r>
            <a:r>
              <a:rPr lang="en-US" altLang="zh-TW" sz="1400" b="1" dirty="0" smtClean="0">
                <a:latin typeface="微軟正黑體" panose="020B0604030504040204" pitchFamily="34" charset="-120"/>
                <a:ea typeface="微軟正黑體" panose="020B0604030504040204" pitchFamily="34" charset="-120"/>
              </a:rPr>
              <a:t>mprove </a:t>
            </a:r>
            <a:r>
              <a:rPr lang="en-US" altLang="zh-TW" sz="1400" b="1" dirty="0">
                <a:latin typeface="微軟正黑體" panose="020B0604030504040204" pitchFamily="34" charset="-120"/>
                <a:ea typeface="微軟正黑體" panose="020B0604030504040204" pitchFamily="34" charset="-120"/>
              </a:rPr>
              <a:t>the </a:t>
            </a:r>
            <a:r>
              <a:rPr lang="en-US" altLang="zh-TW" sz="1400" b="1" dirty="0" smtClean="0">
                <a:latin typeface="微軟正黑體" panose="020B0604030504040204" pitchFamily="34" charset="-120"/>
                <a:ea typeface="微軟正黑體" panose="020B0604030504040204" pitchFamily="34" charset="-120"/>
              </a:rPr>
              <a:t>user </a:t>
            </a:r>
            <a:r>
              <a:rPr lang="en-US" altLang="zh-TW" sz="1400" b="1" dirty="0">
                <a:latin typeface="微軟正黑體" panose="020B0604030504040204" pitchFamily="34" charset="-120"/>
                <a:ea typeface="微軟正黑體" panose="020B0604030504040204" pitchFamily="34" charset="-120"/>
              </a:rPr>
              <a:t>environment and improve the convenience and willingness of the </a:t>
            </a:r>
            <a:r>
              <a:rPr lang="en-US" altLang="zh-TW" sz="1400" b="1" dirty="0" smtClean="0">
                <a:latin typeface="微軟正黑體" panose="020B0604030504040204" pitchFamily="34" charset="-120"/>
                <a:ea typeface="微軟正黑體" panose="020B0604030504040204" pitchFamily="34" charset="-120"/>
              </a:rPr>
              <a:t>public circumstances.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9" y="4796075"/>
            <a:ext cx="3778269" cy="182008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字方塊 8"/>
          <p:cNvSpPr txBox="1"/>
          <p:nvPr/>
        </p:nvSpPr>
        <p:spPr>
          <a:xfrm>
            <a:off x="812262" y="6586866"/>
            <a:ext cx="3312368" cy="246221"/>
          </a:xfrm>
          <a:prstGeom prst="rect">
            <a:avLst/>
          </a:prstGeom>
          <a:noFill/>
        </p:spPr>
        <p:txBody>
          <a:bodyPr wrap="square" rtlCol="0">
            <a:spAutoFit/>
          </a:bodyPr>
          <a:lstStyle/>
          <a:p>
            <a:r>
              <a:rPr lang="en-US" altLang="zh-TW" sz="1000" dirty="0" smtClean="0"/>
              <a:t>Source: </a:t>
            </a:r>
            <a:r>
              <a:rPr lang="en-US" altLang="zh-TW" sz="1000" dirty="0"/>
              <a:t> </a:t>
            </a:r>
            <a:r>
              <a:rPr lang="en-US" altLang="zh-TW" sz="1000" dirty="0" smtClean="0"/>
              <a:t>Data from ITRI, summary by </a:t>
            </a:r>
            <a:r>
              <a:rPr lang="en-US" altLang="zh-TW" sz="1000" dirty="0" err="1" smtClean="0"/>
              <a:t>danen</a:t>
            </a:r>
            <a:r>
              <a:rPr lang="en-US" altLang="zh-TW" sz="1000" dirty="0" smtClean="0"/>
              <a:t>. 2022</a:t>
            </a:r>
            <a:endParaRPr lang="zh-TW" altLang="en-US" sz="1000" dirty="0"/>
          </a:p>
        </p:txBody>
      </p:sp>
      <p:sp>
        <p:nvSpPr>
          <p:cNvPr id="10" name="文字方塊 9"/>
          <p:cNvSpPr txBox="1"/>
          <p:nvPr/>
        </p:nvSpPr>
        <p:spPr>
          <a:xfrm>
            <a:off x="5497942" y="6618241"/>
            <a:ext cx="3312368" cy="246221"/>
          </a:xfrm>
          <a:prstGeom prst="rect">
            <a:avLst/>
          </a:prstGeom>
          <a:noFill/>
        </p:spPr>
        <p:txBody>
          <a:bodyPr wrap="square" rtlCol="0">
            <a:spAutoFit/>
          </a:bodyPr>
          <a:lstStyle/>
          <a:p>
            <a:r>
              <a:rPr lang="en-US" altLang="zh-TW" sz="1000" dirty="0" smtClean="0"/>
              <a:t>Source: </a:t>
            </a:r>
            <a:r>
              <a:rPr lang="en-US" altLang="zh-TW" sz="1000" dirty="0"/>
              <a:t> </a:t>
            </a:r>
            <a:r>
              <a:rPr lang="en-US" altLang="zh-TW" sz="1000" dirty="0" smtClean="0"/>
              <a:t>Data from ITRI, summary by </a:t>
            </a:r>
            <a:r>
              <a:rPr lang="en-US" altLang="zh-TW" sz="1000" dirty="0" err="1" smtClean="0"/>
              <a:t>danen</a:t>
            </a:r>
            <a:r>
              <a:rPr lang="en-US" altLang="zh-TW" sz="1000" dirty="0" smtClean="0"/>
              <a:t>. 2022</a:t>
            </a:r>
            <a:endParaRPr lang="zh-TW" altLang="en-US" sz="1000"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7942" y="4796075"/>
            <a:ext cx="2602450" cy="18200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9533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32" y="4365105"/>
            <a:ext cx="5314463" cy="217513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投影片編號版面配置區 3"/>
          <p:cNvSpPr>
            <a:spLocks noGrp="1"/>
          </p:cNvSpPr>
          <p:nvPr>
            <p:ph type="sldNum" sz="quarter" idx="11"/>
          </p:nvPr>
        </p:nvSpPr>
        <p:spPr/>
        <p:txBody>
          <a:bodyPr/>
          <a:lstStyle/>
          <a:p>
            <a:fld id="{5B870F1A-D80C-4CC7-AD1F-62C8B5A20BC3}" type="slidenum">
              <a:rPr lang="zh-TW" altLang="en-US" smtClean="0"/>
              <a:pPr/>
              <a:t>11</a:t>
            </a:fld>
            <a:endParaRPr lang="zh-TW" altLang="en-US" dirty="0"/>
          </a:p>
        </p:txBody>
      </p:sp>
      <p:sp>
        <p:nvSpPr>
          <p:cNvPr id="6" name="矩形 5"/>
          <p:cNvSpPr/>
          <p:nvPr/>
        </p:nvSpPr>
        <p:spPr>
          <a:xfrm>
            <a:off x="449856" y="332656"/>
            <a:ext cx="7992888" cy="584775"/>
          </a:xfrm>
          <a:prstGeom prst="rect">
            <a:avLst/>
          </a:prstGeom>
        </p:spPr>
        <p:txBody>
          <a:bodyPr wrap="square">
            <a:spAutoFit/>
          </a:bodyPr>
          <a:lstStyle/>
          <a:p>
            <a:r>
              <a:rPr lang="en-US" altLang="zh-TW" sz="32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Taiwan </a:t>
            </a:r>
            <a:r>
              <a:rPr lang="en-US" altLang="zh-TW" sz="3200" b="1" dirty="0"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E-Bike </a:t>
            </a:r>
            <a:r>
              <a:rPr lang="en-US" altLang="zh-TW" sz="32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Market Overview </a:t>
            </a:r>
          </a:p>
        </p:txBody>
      </p:sp>
      <p:sp>
        <p:nvSpPr>
          <p:cNvPr id="8" name="矩形 7"/>
          <p:cNvSpPr/>
          <p:nvPr/>
        </p:nvSpPr>
        <p:spPr>
          <a:xfrm>
            <a:off x="-23570" y="836712"/>
            <a:ext cx="9035392" cy="3367076"/>
          </a:xfrm>
          <a:prstGeom prst="rect">
            <a:avLst/>
          </a:prstGeom>
        </p:spPr>
        <p:txBody>
          <a:bodyPr wrap="square">
            <a:spAutoFit/>
          </a:bodyPr>
          <a:lstStyle/>
          <a:p>
            <a:pPr marL="342900" lvl="1" indent="-342900" eaLnBrk="0" hangingPunct="0">
              <a:lnSpc>
                <a:spcPct val="150000"/>
              </a:lnSpc>
              <a:spcBef>
                <a:spcPct val="20000"/>
              </a:spcBef>
              <a:buClr>
                <a:schemeClr val="bg2"/>
              </a:buClr>
              <a:buSzPct val="100000"/>
              <a:buFont typeface="Wingdings" panose="05000000000000000000" pitchFamily="2" charset="2"/>
              <a:buChar char="p"/>
              <a:defRPr/>
            </a:pPr>
            <a:r>
              <a:rPr lang="en-US" altLang="zh-TW" sz="1400" b="1" dirty="0">
                <a:solidFill>
                  <a:schemeClr val="tx2"/>
                </a:solidFill>
                <a:latin typeface="微軟正黑體" panose="020B0604030504040204" pitchFamily="34" charset="-120"/>
                <a:ea typeface="微軟正黑體" panose="020B0604030504040204" pitchFamily="34" charset="-120"/>
              </a:rPr>
              <a:t>Domestic market status</a:t>
            </a:r>
            <a:r>
              <a:rPr lang="en-US" altLang="zh-TW" sz="1400" b="1" dirty="0" smtClean="0">
                <a:solidFill>
                  <a:schemeClr val="tx2"/>
                </a:solidFill>
                <a:latin typeface="微軟正黑體" panose="020B0604030504040204" pitchFamily="34" charset="-120"/>
                <a:ea typeface="微軟正黑體" panose="020B0604030504040204" pitchFamily="34" charset="-120"/>
              </a:rPr>
              <a:t>:</a:t>
            </a:r>
          </a:p>
          <a:p>
            <a:pPr marL="800100" lvl="2" indent="-342900" eaLnBrk="0" hangingPunct="0">
              <a:spcBef>
                <a:spcPct val="20000"/>
              </a:spcBef>
              <a:buClr>
                <a:schemeClr val="bg2"/>
              </a:buClr>
              <a:buSzPct val="100000"/>
              <a:buFont typeface="Wingdings" panose="05000000000000000000" pitchFamily="2" charset="2"/>
              <a:buChar char="n"/>
              <a:defRPr/>
            </a:pPr>
            <a:r>
              <a:rPr lang="en-US" altLang="zh-TW" sz="1400" b="1" dirty="0">
                <a:latin typeface="微軟正黑體" panose="020B0604030504040204" pitchFamily="34" charset="-120"/>
                <a:ea typeface="微軟正黑體" panose="020B0604030504040204" pitchFamily="34" charset="-120"/>
              </a:rPr>
              <a:t>Exports have grown </a:t>
            </a:r>
            <a:r>
              <a:rPr lang="en-US" altLang="zh-TW" sz="1400" b="1" dirty="0" smtClean="0">
                <a:latin typeface="微軟正黑體" panose="020B0604030504040204" pitchFamily="34" charset="-120"/>
                <a:ea typeface="微軟正黑體" panose="020B0604030504040204" pitchFamily="34" charset="-120"/>
              </a:rPr>
              <a:t>with </a:t>
            </a:r>
            <a:r>
              <a:rPr lang="en-US" altLang="zh-TW" sz="1400" b="1" dirty="0">
                <a:latin typeface="微軟正黑體" panose="020B0604030504040204" pitchFamily="34" charset="-120"/>
                <a:ea typeface="微軟正黑體" panose="020B0604030504040204" pitchFamily="34" charset="-120"/>
              </a:rPr>
              <a:t>double digits for five consecutive years, </a:t>
            </a:r>
            <a:r>
              <a:rPr lang="en-US" altLang="zh-TW" sz="1400" b="1" dirty="0" smtClean="0">
                <a:latin typeface="微軟正黑體" panose="020B0604030504040204" pitchFamily="34" charset="-120"/>
                <a:ea typeface="微軟正黑體" panose="020B0604030504040204" pitchFamily="34" charset="-120"/>
              </a:rPr>
              <a:t>and the export will exceed conventional bike before 2025.</a:t>
            </a:r>
          </a:p>
          <a:p>
            <a:pPr marL="800100" lvl="2" indent="-342900" eaLnBrk="0" hangingPunct="0">
              <a:spcBef>
                <a:spcPct val="20000"/>
              </a:spcBef>
              <a:buClr>
                <a:schemeClr val="bg2"/>
              </a:buClr>
              <a:buSzPct val="100000"/>
              <a:buFont typeface="Wingdings" panose="05000000000000000000" pitchFamily="2" charset="2"/>
              <a:buChar char="n"/>
              <a:defRPr/>
            </a:pPr>
            <a:r>
              <a:rPr lang="en-US" altLang="zh-TW" sz="1400" b="1" dirty="0" smtClean="0">
                <a:latin typeface="微軟正黑體" panose="020B0604030504040204" pitchFamily="34" charset="-120"/>
                <a:ea typeface="微軟正黑體" panose="020B0604030504040204" pitchFamily="34" charset="-120"/>
              </a:rPr>
              <a:t>The </a:t>
            </a:r>
            <a:r>
              <a:rPr lang="en-US" altLang="zh-TW" sz="1400" b="1" dirty="0">
                <a:latin typeface="微軟正黑體" panose="020B0604030504040204" pitchFamily="34" charset="-120"/>
                <a:ea typeface="微軟正黑體" panose="020B0604030504040204" pitchFamily="34" charset="-120"/>
              </a:rPr>
              <a:t>major domestic manufacturers such as </a:t>
            </a:r>
            <a:r>
              <a:rPr lang="en-US" altLang="zh-TW" sz="1400" b="1" dirty="0" smtClean="0">
                <a:latin typeface="微軟正黑體" panose="020B0604030504040204" pitchFamily="34" charset="-120"/>
                <a:ea typeface="微軟正黑體" panose="020B0604030504040204" pitchFamily="34" charset="-120"/>
              </a:rPr>
              <a:t>GIANT , MERID, DARFON, IDEAL, </a:t>
            </a:r>
            <a:r>
              <a:rPr lang="en-US" altLang="zh-TW" sz="1400" b="1" dirty="0">
                <a:latin typeface="微軟正黑體" panose="020B0604030504040204" pitchFamily="34" charset="-120"/>
                <a:ea typeface="微軟正黑體" panose="020B0604030504040204" pitchFamily="34" charset="-120"/>
              </a:rPr>
              <a:t>etc. are actively expanding the </a:t>
            </a:r>
            <a:r>
              <a:rPr lang="en-US" altLang="zh-TW" sz="1400" b="1" dirty="0" smtClean="0">
                <a:latin typeface="微軟正黑體" panose="020B0604030504040204" pitchFamily="34" charset="-120"/>
                <a:ea typeface="微軟正黑體" panose="020B0604030504040204" pitchFamily="34" charset="-120"/>
              </a:rPr>
              <a:t>major Euro &amp;US market</a:t>
            </a:r>
            <a:r>
              <a:rPr lang="zh-TW" altLang="en-US" sz="1400" b="1" dirty="0" smtClean="0">
                <a:latin typeface="微軟正黑體" panose="020B0604030504040204" pitchFamily="34" charset="-120"/>
                <a:ea typeface="微軟正黑體" panose="020B0604030504040204" pitchFamily="34" charset="-120"/>
              </a:rPr>
              <a:t>。</a:t>
            </a:r>
            <a:endParaRPr lang="en-US" altLang="zh-TW" sz="1400" b="1" dirty="0">
              <a:latin typeface="微軟正黑體" panose="020B0604030504040204" pitchFamily="34" charset="-120"/>
              <a:ea typeface="微軟正黑體" panose="020B0604030504040204" pitchFamily="34" charset="-120"/>
            </a:endParaRPr>
          </a:p>
          <a:p>
            <a:pPr marL="342900" lvl="1" indent="-342900" eaLnBrk="0" hangingPunct="0">
              <a:lnSpc>
                <a:spcPct val="150000"/>
              </a:lnSpc>
              <a:spcBef>
                <a:spcPct val="20000"/>
              </a:spcBef>
              <a:buClr>
                <a:schemeClr val="bg2"/>
              </a:buClr>
              <a:buSzPct val="100000"/>
              <a:buFont typeface="Wingdings" panose="05000000000000000000" pitchFamily="2" charset="2"/>
              <a:buChar char="p"/>
              <a:defRPr/>
            </a:pPr>
            <a:r>
              <a:rPr lang="en-US" altLang="zh-TW" sz="1400" b="1" dirty="0">
                <a:latin typeface="微軟正黑體" panose="020B0604030504040204" pitchFamily="34" charset="-120"/>
                <a:ea typeface="微軟正黑體" panose="020B0604030504040204" pitchFamily="34" charset="-120"/>
              </a:rPr>
              <a:t>Opportunity and Challenges</a:t>
            </a:r>
          </a:p>
          <a:p>
            <a:pPr marL="800100" lvl="2" indent="-342900" eaLnBrk="0" hangingPunct="0">
              <a:spcBef>
                <a:spcPct val="20000"/>
              </a:spcBef>
              <a:buClr>
                <a:schemeClr val="bg2"/>
              </a:buClr>
              <a:buSzPct val="100000"/>
              <a:buFont typeface="Wingdings" panose="05000000000000000000" pitchFamily="2" charset="2"/>
              <a:buChar char="n"/>
              <a:defRPr/>
            </a:pPr>
            <a:r>
              <a:rPr lang="en-US" altLang="zh-TW" sz="1400" b="1" dirty="0">
                <a:latin typeface="微軟正黑體" panose="020B0604030504040204" pitchFamily="34" charset="-120"/>
                <a:ea typeface="微軟正黑體" panose="020B0604030504040204" pitchFamily="34" charset="-120"/>
              </a:rPr>
              <a:t>&lt;Opportunity&gt; Excellent </a:t>
            </a:r>
            <a:r>
              <a:rPr lang="en-US" altLang="zh-TW" sz="1400" b="1" dirty="0" smtClean="0">
                <a:latin typeface="微軟正黑體" panose="020B0604030504040204" pitchFamily="34" charset="-120"/>
                <a:ea typeface="微軟正黑體" panose="020B0604030504040204" pitchFamily="34" charset="-120"/>
              </a:rPr>
              <a:t>ride ability </a:t>
            </a:r>
            <a:r>
              <a:rPr lang="en-US" altLang="zh-TW" sz="1400" b="1" dirty="0">
                <a:latin typeface="微軟正黑體" panose="020B0604030504040204" pitchFamily="34" charset="-120"/>
                <a:ea typeface="微軟正黑體" panose="020B0604030504040204" pitchFamily="34" charset="-120"/>
              </a:rPr>
              <a:t>and convenience are niches for future demand growth, and Taiwan's </a:t>
            </a:r>
            <a:r>
              <a:rPr lang="en-US" altLang="zh-TW" sz="1400" b="1" dirty="0" smtClean="0">
                <a:latin typeface="微軟正黑體" panose="020B0604030504040204" pitchFamily="34" charset="-120"/>
                <a:ea typeface="微軟正黑體" panose="020B0604030504040204" pitchFamily="34" charset="-120"/>
              </a:rPr>
              <a:t>E-Bike manufacturers with good technique occupy </a:t>
            </a:r>
            <a:r>
              <a:rPr lang="en-US" altLang="zh-TW" sz="1400" b="1" dirty="0">
                <a:latin typeface="微軟正黑體" panose="020B0604030504040204" pitchFamily="34" charset="-120"/>
                <a:ea typeface="微軟正黑體" panose="020B0604030504040204" pitchFamily="34" charset="-120"/>
              </a:rPr>
              <a:t>an excellent position</a:t>
            </a:r>
            <a:r>
              <a:rPr lang="en-US" altLang="zh-TW" sz="1400" b="1" dirty="0" smtClean="0">
                <a:latin typeface="微軟正黑體" panose="020B0604030504040204" pitchFamily="34" charset="-120"/>
                <a:ea typeface="微軟正黑體" panose="020B0604030504040204" pitchFamily="34" charset="-120"/>
              </a:rPr>
              <a:t>.</a:t>
            </a:r>
          </a:p>
          <a:p>
            <a:pPr marL="800100" lvl="2" indent="-342900" eaLnBrk="0" hangingPunct="0">
              <a:spcBef>
                <a:spcPct val="20000"/>
              </a:spcBef>
              <a:buClr>
                <a:schemeClr val="bg2"/>
              </a:buClr>
              <a:buSzPct val="100000"/>
              <a:buFont typeface="Wingdings" panose="05000000000000000000" pitchFamily="2" charset="2"/>
              <a:buChar char="n"/>
              <a:defRPr/>
            </a:pPr>
            <a:r>
              <a:rPr lang="en-US" altLang="zh-TW" sz="1400" b="1" dirty="0">
                <a:latin typeface="微軟正黑體" panose="020B0604030504040204" pitchFamily="34" charset="-120"/>
                <a:ea typeface="微軟正黑體" panose="020B0604030504040204" pitchFamily="34" charset="-120"/>
              </a:rPr>
              <a:t>&lt;Challenge&gt;The selling price is still on the high side, and it is not easy to expand into markets outside Europe and America in the short term</a:t>
            </a:r>
            <a:r>
              <a:rPr lang="en-US" altLang="zh-TW" sz="1400" b="1" dirty="0" smtClean="0">
                <a:latin typeface="微軟正黑體" panose="020B0604030504040204" pitchFamily="34" charset="-120"/>
                <a:ea typeface="微軟正黑體" panose="020B0604030504040204" pitchFamily="34" charset="-120"/>
              </a:rPr>
              <a:t>.</a:t>
            </a:r>
          </a:p>
          <a:p>
            <a:pPr marL="800100" lvl="2" indent="-342900" eaLnBrk="0" hangingPunct="0">
              <a:spcBef>
                <a:spcPct val="20000"/>
              </a:spcBef>
              <a:buClr>
                <a:schemeClr val="bg2"/>
              </a:buClr>
              <a:buSzPct val="100000"/>
              <a:buFont typeface="Wingdings" panose="05000000000000000000" pitchFamily="2" charset="2"/>
              <a:buChar char="n"/>
              <a:defRPr/>
            </a:pPr>
            <a:r>
              <a:rPr lang="en-US" altLang="zh-TW" sz="1400" b="1" dirty="0">
                <a:latin typeface="微軟正黑體" panose="020B0604030504040204" pitchFamily="34" charset="-120"/>
                <a:ea typeface="微軟正黑體" panose="020B0604030504040204" pitchFamily="34" charset="-120"/>
              </a:rPr>
              <a:t>&lt;Challenge&gt; The </a:t>
            </a:r>
            <a:r>
              <a:rPr lang="en-US" altLang="zh-TW" sz="1400" b="1" dirty="0" smtClean="0">
                <a:latin typeface="微軟正黑體" panose="020B0604030504040204" pitchFamily="34" charset="-120"/>
                <a:ea typeface="微軟正黑體" panose="020B0604030504040204" pitchFamily="34" charset="-120"/>
              </a:rPr>
              <a:t>key </a:t>
            </a:r>
            <a:r>
              <a:rPr lang="en-US" altLang="zh-TW" sz="1400" b="1" dirty="0">
                <a:latin typeface="微軟正黑體" panose="020B0604030504040204" pitchFamily="34" charset="-120"/>
                <a:ea typeface="微軟正黑體" panose="020B0604030504040204" pitchFamily="34" charset="-120"/>
              </a:rPr>
              <a:t>components </a:t>
            </a:r>
            <a:r>
              <a:rPr lang="en-US" altLang="zh-TW" sz="1400" b="1" dirty="0">
                <a:solidFill>
                  <a:schemeClr val="tx2"/>
                </a:solidFill>
                <a:latin typeface="微軟正黑體" panose="020B0604030504040204" pitchFamily="34" charset="-120"/>
                <a:ea typeface="微軟正黑體" panose="020B0604030504040204" pitchFamily="34" charset="-120"/>
              </a:rPr>
              <a:t>are </a:t>
            </a:r>
            <a:r>
              <a:rPr lang="en-US" altLang="zh-TW" sz="1400" b="1" dirty="0" smtClean="0">
                <a:solidFill>
                  <a:schemeClr val="tx2"/>
                </a:solidFill>
                <a:latin typeface="微軟正黑體" panose="020B0604030504040204" pitchFamily="34" charset="-120"/>
                <a:ea typeface="微軟正黑體" panose="020B0604030504040204" pitchFamily="34" charset="-120"/>
              </a:rPr>
              <a:t>still controlled by </a:t>
            </a:r>
            <a:r>
              <a:rPr lang="en-US" altLang="zh-TW" sz="1400" b="1" dirty="0">
                <a:solidFill>
                  <a:schemeClr val="tx2"/>
                </a:solidFill>
                <a:latin typeface="微軟正黑體" panose="020B0604030504040204" pitchFamily="34" charset="-120"/>
                <a:ea typeface="微軟正黑體" panose="020B0604030504040204" pitchFamily="34" charset="-120"/>
              </a:rPr>
              <a:t>international manufacturers. </a:t>
            </a:r>
            <a:r>
              <a:rPr lang="en-US" altLang="zh-TW" sz="1400" b="1" dirty="0" smtClean="0">
                <a:solidFill>
                  <a:schemeClr val="tx2"/>
                </a:solidFill>
                <a:latin typeface="微軟正黑體" panose="020B0604030504040204" pitchFamily="34" charset="-120"/>
                <a:ea typeface="微軟正黑體" panose="020B0604030504040204" pitchFamily="34" charset="-120"/>
              </a:rPr>
              <a:t>short-term </a:t>
            </a:r>
            <a:r>
              <a:rPr lang="en-US" altLang="zh-TW" sz="1400" b="1" dirty="0">
                <a:solidFill>
                  <a:schemeClr val="tx2"/>
                </a:solidFill>
                <a:latin typeface="微軟正黑體" panose="020B0604030504040204" pitchFamily="34" charset="-120"/>
                <a:ea typeface="微軟正黑體" panose="020B0604030504040204" pitchFamily="34" charset="-120"/>
              </a:rPr>
              <a:t>supply shortage </a:t>
            </a:r>
            <a:r>
              <a:rPr lang="en-US" altLang="zh-TW" sz="1400" b="1" dirty="0" smtClean="0">
                <a:solidFill>
                  <a:schemeClr val="tx2"/>
                </a:solidFill>
                <a:latin typeface="微軟正黑體" panose="020B0604030504040204" pitchFamily="34" charset="-120"/>
                <a:ea typeface="微軟正黑體" panose="020B0604030504040204" pitchFamily="34" charset="-120"/>
              </a:rPr>
              <a:t>and </a:t>
            </a:r>
            <a:r>
              <a:rPr lang="en-US" altLang="zh-TW" sz="1400" b="1" dirty="0">
                <a:solidFill>
                  <a:schemeClr val="tx2"/>
                </a:solidFill>
                <a:latin typeface="微軟正黑體" panose="020B0604030504040204" pitchFamily="34" charset="-120"/>
                <a:ea typeface="微軟正黑體" panose="020B0604030504040204" pitchFamily="34" charset="-120"/>
              </a:rPr>
              <a:t>inventory control will </a:t>
            </a:r>
            <a:r>
              <a:rPr lang="en-US" altLang="zh-TW" sz="1400" b="1" dirty="0" smtClean="0">
                <a:solidFill>
                  <a:schemeClr val="tx2"/>
                </a:solidFill>
                <a:latin typeface="微軟正黑體" panose="020B0604030504040204" pitchFamily="34" charset="-120"/>
                <a:ea typeface="微軟正黑體" panose="020B0604030504040204" pitchFamily="34" charset="-120"/>
              </a:rPr>
              <a:t>challenge </a:t>
            </a:r>
            <a:r>
              <a:rPr lang="en-US" altLang="zh-TW" sz="1400" b="1" dirty="0">
                <a:solidFill>
                  <a:schemeClr val="tx2"/>
                </a:solidFill>
                <a:latin typeface="微軟正黑體" panose="020B0604030504040204" pitchFamily="34" charset="-120"/>
                <a:ea typeface="微軟正黑體" panose="020B0604030504040204" pitchFamily="34" charset="-120"/>
              </a:rPr>
              <a:t>the operation of each manufacturer.</a:t>
            </a:r>
            <a:endParaRPr lang="en-US" altLang="zh-TW" sz="1400" b="1" dirty="0" smtClean="0">
              <a:solidFill>
                <a:schemeClr val="tx2"/>
              </a:solidFill>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268029" y="6556244"/>
            <a:ext cx="4492208" cy="246221"/>
          </a:xfrm>
          <a:prstGeom prst="rect">
            <a:avLst/>
          </a:prstGeom>
          <a:noFill/>
        </p:spPr>
        <p:txBody>
          <a:bodyPr wrap="square" rtlCol="0">
            <a:spAutoFit/>
          </a:bodyPr>
          <a:lstStyle/>
          <a:p>
            <a:r>
              <a:rPr lang="en-US" altLang="zh-TW" sz="1000" dirty="0" smtClean="0"/>
              <a:t>Source: Reference from TBA and summary by </a:t>
            </a:r>
            <a:r>
              <a:rPr lang="en-US" altLang="zh-TW" sz="1000" dirty="0" err="1" smtClean="0"/>
              <a:t>Danen</a:t>
            </a:r>
            <a:r>
              <a:rPr lang="en-US" altLang="zh-TW" sz="1000" dirty="0" smtClean="0"/>
              <a:t> Oct. 2022</a:t>
            </a:r>
            <a:endParaRPr lang="zh-TW" altLang="en-US" sz="1000" dirty="0"/>
          </a:p>
        </p:txBody>
      </p:sp>
      <p:sp>
        <p:nvSpPr>
          <p:cNvPr id="2" name="文字方塊 1"/>
          <p:cNvSpPr txBox="1"/>
          <p:nvPr/>
        </p:nvSpPr>
        <p:spPr>
          <a:xfrm>
            <a:off x="121166" y="4365105"/>
            <a:ext cx="3010674" cy="307777"/>
          </a:xfrm>
          <a:prstGeom prst="rect">
            <a:avLst/>
          </a:prstGeom>
          <a:noFill/>
        </p:spPr>
        <p:txBody>
          <a:bodyPr wrap="square" rtlCol="0">
            <a:spAutoFit/>
          </a:bodyPr>
          <a:lstStyle/>
          <a:p>
            <a:r>
              <a:rPr lang="en-US" altLang="zh-TW" sz="1400" b="1" dirty="0">
                <a:latin typeface="微軟正黑體" panose="020B0604030504040204" pitchFamily="34" charset="-120"/>
                <a:ea typeface="微軟正黑體" panose="020B0604030504040204" pitchFamily="34" charset="-120"/>
              </a:rPr>
              <a:t>E-Bike export value growth rate</a:t>
            </a:r>
            <a:endParaRPr lang="zh-TW" altLang="en-US" sz="1400" b="1"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5308050" y="6611779"/>
            <a:ext cx="3878142" cy="246221"/>
          </a:xfrm>
          <a:prstGeom prst="rect">
            <a:avLst/>
          </a:prstGeom>
          <a:noFill/>
        </p:spPr>
        <p:txBody>
          <a:bodyPr wrap="square" rtlCol="0">
            <a:spAutoFit/>
          </a:bodyPr>
          <a:lstStyle/>
          <a:p>
            <a:r>
              <a:rPr lang="en-US" altLang="zh-TW" sz="1000" dirty="0" smtClean="0"/>
              <a:t>Source: Reference from TBA and summary by </a:t>
            </a:r>
            <a:r>
              <a:rPr lang="en-US" altLang="zh-TW" sz="1000" dirty="0" err="1" smtClean="0"/>
              <a:t>Danen</a:t>
            </a:r>
            <a:r>
              <a:rPr lang="en-US" altLang="zh-TW" sz="1000" dirty="0" smtClean="0"/>
              <a:t> Oct. 2022</a:t>
            </a:r>
            <a:endParaRPr lang="zh-TW" altLang="en-US" sz="1000"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1601" y="4365105"/>
            <a:ext cx="3247994" cy="217513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08580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1907704" y="2636912"/>
            <a:ext cx="6984776" cy="1152128"/>
          </a:xfrm>
          <a:prstGeom prst="rect">
            <a:avLst/>
          </a:prstGeom>
        </p:spPr>
        <p:txBody>
          <a:bodyPr anchor="ctr"/>
          <a:lstStyle/>
          <a:p>
            <a:pPr algn="ctr">
              <a:lnSpc>
                <a:spcPct val="150000"/>
              </a:lnSpc>
            </a:pPr>
            <a:r>
              <a:rPr lang="en-US" altLang="zh-TW" sz="4800" b="1" dirty="0">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Market summary &amp; Outlook of DANEN </a:t>
            </a:r>
            <a:endParaRPr lang="zh-TW" altLang="en-US" sz="4800" b="1" dirty="0">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投影片編號版面配置區 3"/>
          <p:cNvSpPr txBox="1">
            <a:spLocks/>
          </p:cNvSpPr>
          <p:nvPr/>
        </p:nvSpPr>
        <p:spPr>
          <a:xfrm>
            <a:off x="6553200" y="6248400"/>
            <a:ext cx="2133600" cy="457200"/>
          </a:xfrm>
          <a:prstGeom prst="rect">
            <a:avLst/>
          </a:prstGeom>
        </p:spPr>
        <p:txBody>
          <a:bodyPr/>
          <a:ls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lgn="r"/>
            <a:fld id="{5B870F1A-D80C-4CC7-AD1F-62C8B5A20BC3}" type="slidenum">
              <a:rPr lang="zh-TW" altLang="en-US" sz="1400" b="1" smtClean="0">
                <a:solidFill>
                  <a:srgbClr val="000000"/>
                </a:solidFill>
              </a:rPr>
              <a:pPr algn="r"/>
              <a:t>12</a:t>
            </a:fld>
            <a:endParaRPr lang="zh-TW" altLang="en-US" sz="1400" b="1" dirty="0">
              <a:solidFill>
                <a:srgbClr val="000000"/>
              </a:solidFill>
            </a:endParaRPr>
          </a:p>
        </p:txBody>
      </p:sp>
    </p:spTree>
    <p:extLst>
      <p:ext uri="{BB962C8B-B14F-4D97-AF65-F5344CB8AC3E}">
        <p14:creationId xmlns:p14="http://schemas.microsoft.com/office/powerpoint/2010/main" val="25322212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23529" y="476672"/>
            <a:ext cx="8496944" cy="523220"/>
          </a:xfrm>
          <a:prstGeom prst="rect">
            <a:avLst/>
          </a:prstGeom>
        </p:spPr>
        <p:txBody>
          <a:bodyPr wrap="square">
            <a:spAutoFit/>
          </a:bodyPr>
          <a:lstStyle/>
          <a:p>
            <a:r>
              <a:rPr lang="en-US" altLang="zh-TW" sz="2800" b="1" kern="0" dirty="0">
                <a:solidFill>
                  <a:srgbClr val="333399"/>
                </a:solidFill>
                <a:latin typeface="微軟正黑體" panose="020B0604030504040204" pitchFamily="34" charset="-120"/>
                <a:ea typeface="微軟正黑體" panose="020B0604030504040204" pitchFamily="34" charset="-120"/>
              </a:rPr>
              <a:t>Operating loss reduced, </a:t>
            </a:r>
            <a:r>
              <a:rPr lang="en-US" altLang="zh-TW" sz="2800" b="1" kern="0" dirty="0" smtClean="0">
                <a:solidFill>
                  <a:srgbClr val="003399"/>
                </a:solidFill>
                <a:latin typeface="微軟正黑體" panose="020B0604030504040204" pitchFamily="34" charset="-120"/>
                <a:ea typeface="微軟正黑體" panose="020B0604030504040204" pitchFamily="34" charset="-120"/>
              </a:rPr>
              <a:t>moving</a:t>
            </a:r>
            <a:r>
              <a:rPr lang="en-US" altLang="zh-TW" sz="2800" b="1" kern="0" dirty="0" smtClean="0">
                <a:solidFill>
                  <a:srgbClr val="333399"/>
                </a:solidFill>
                <a:latin typeface="微軟正黑體" panose="020B0604030504040204" pitchFamily="34" charset="-120"/>
                <a:ea typeface="微軟正黑體" panose="020B0604030504040204" pitchFamily="34" charset="-120"/>
              </a:rPr>
              <a:t> positive</a:t>
            </a:r>
            <a:endParaRPr lang="zh-TW" altLang="en-US" sz="2800" b="1" kern="0" dirty="0">
              <a:solidFill>
                <a:srgbClr val="333399"/>
              </a:solidFill>
              <a:latin typeface="微軟正黑體" panose="020B0604030504040204" pitchFamily="34" charset="-120"/>
              <a:ea typeface="微軟正黑體" panose="020B0604030504040204" pitchFamily="34" charset="-120"/>
            </a:endParaRPr>
          </a:p>
        </p:txBody>
      </p:sp>
      <p:sp>
        <p:nvSpPr>
          <p:cNvPr id="4" name="矩形 3"/>
          <p:cNvSpPr/>
          <p:nvPr/>
        </p:nvSpPr>
        <p:spPr>
          <a:xfrm>
            <a:off x="683568" y="1196752"/>
            <a:ext cx="7632847" cy="2862322"/>
          </a:xfrm>
          <a:prstGeom prst="rect">
            <a:avLst/>
          </a:prstGeom>
        </p:spPr>
        <p:txBody>
          <a:bodyPr wrap="square">
            <a:spAutoFit/>
          </a:bodyPr>
          <a:lstStyle/>
          <a:p>
            <a:pPr marL="306000" indent="-285750">
              <a:spcBef>
                <a:spcPts val="600"/>
              </a:spcBef>
              <a:spcAft>
                <a:spcPts val="600"/>
              </a:spcAft>
              <a:buClr>
                <a:srgbClr val="00007D"/>
              </a:buClr>
              <a:buSzPct val="100000"/>
              <a:buFont typeface="Wingdings" pitchFamily="2" charset="2"/>
              <a:buChar char="n"/>
            </a:pPr>
            <a:r>
              <a:rPr lang="en-US" altLang="zh-TW" sz="1600" b="1" dirty="0">
                <a:solidFill>
                  <a:srgbClr val="000000"/>
                </a:solidFill>
                <a:latin typeface="微軟正黑體" pitchFamily="34" charset="-120"/>
                <a:ea typeface="微軟正黑體" pitchFamily="34" charset="-120"/>
              </a:rPr>
              <a:t>In </a:t>
            </a:r>
            <a:r>
              <a:rPr lang="en-US" altLang="zh-TW" sz="1600" b="1" dirty="0">
                <a:latin typeface="微軟正黑體" pitchFamily="34" charset="-120"/>
                <a:ea typeface="微軟正黑體" pitchFamily="34" charset="-120"/>
              </a:rPr>
              <a:t>2022, the company </a:t>
            </a:r>
            <a:r>
              <a:rPr lang="en-US" altLang="zh-TW" sz="1600" b="1" dirty="0" smtClean="0">
                <a:latin typeface="微軟正黑體" pitchFamily="34" charset="-120"/>
                <a:ea typeface="微軟正黑體" pitchFamily="34" charset="-120"/>
              </a:rPr>
              <a:t>adjusted </a:t>
            </a:r>
            <a:r>
              <a:rPr lang="en-US" altLang="zh-TW" sz="1600" b="1" dirty="0">
                <a:latin typeface="微軟正黑體" pitchFamily="34" charset="-120"/>
                <a:ea typeface="微軟正黑體" pitchFamily="34" charset="-120"/>
              </a:rPr>
              <a:t>its operating strategy, aiming </a:t>
            </a:r>
            <a:r>
              <a:rPr lang="en-US" altLang="zh-TW" sz="1600" b="1" dirty="0" smtClean="0">
                <a:latin typeface="微軟正黑體" pitchFamily="34" charset="-120"/>
                <a:ea typeface="微軟正黑體" pitchFamily="34" charset="-120"/>
              </a:rPr>
              <a:t>toward </a:t>
            </a:r>
            <a:r>
              <a:rPr lang="en-US" altLang="zh-TW" sz="1600" b="1" dirty="0">
                <a:latin typeface="微軟正黑體" pitchFamily="34" charset="-120"/>
                <a:ea typeface="微軟正黑體" pitchFamily="34" charset="-120"/>
              </a:rPr>
              <a:t>stable operation and reducing losses. Although the </a:t>
            </a:r>
            <a:r>
              <a:rPr lang="en-US" altLang="zh-TW" sz="1600" b="1" dirty="0" smtClean="0">
                <a:latin typeface="微軟正黑體" pitchFamily="34" charset="-120"/>
                <a:ea typeface="微軟正黑體" pitchFamily="34" charset="-120"/>
              </a:rPr>
              <a:t>revenue of </a:t>
            </a:r>
            <a:r>
              <a:rPr lang="en-US" altLang="zh-TW" sz="1600" b="1" dirty="0">
                <a:latin typeface="微軟正黑體" pitchFamily="34" charset="-120"/>
                <a:ea typeface="微軟正黑體" pitchFamily="34" charset="-120"/>
              </a:rPr>
              <a:t>the first three quarters has </a:t>
            </a:r>
            <a:r>
              <a:rPr lang="en-US" altLang="zh-TW" sz="1600" b="1" dirty="0" smtClean="0">
                <a:latin typeface="微軟正黑體" pitchFamily="34" charset="-120"/>
                <a:ea typeface="微軟正黑體" pitchFamily="34" charset="-120"/>
              </a:rPr>
              <a:t>declined, </a:t>
            </a:r>
            <a:r>
              <a:rPr lang="en-US" altLang="zh-TW" sz="1600" b="1" dirty="0">
                <a:latin typeface="微軟正黑體" pitchFamily="34" charset="-120"/>
                <a:ea typeface="微軟正黑體" pitchFamily="34" charset="-120"/>
              </a:rPr>
              <a:t>compared with the same period last year, the operating loss has been greatly reduced and the expected operating results have been achieved</a:t>
            </a:r>
            <a:r>
              <a:rPr lang="en-US" altLang="zh-TW" sz="1600" b="1" dirty="0" smtClean="0">
                <a:latin typeface="微軟正黑體" pitchFamily="34" charset="-120"/>
                <a:ea typeface="微軟正黑體" pitchFamily="34" charset="-120"/>
              </a:rPr>
              <a:t>.</a:t>
            </a:r>
            <a:endParaRPr lang="en-US" altLang="zh-TW" sz="1600" b="1" dirty="0">
              <a:latin typeface="微軟正黑體" pitchFamily="34" charset="-120"/>
              <a:ea typeface="微軟正黑體" pitchFamily="34" charset="-120"/>
            </a:endParaRPr>
          </a:p>
          <a:p>
            <a:pPr marL="306000" indent="-285750">
              <a:spcBef>
                <a:spcPts val="600"/>
              </a:spcBef>
              <a:spcAft>
                <a:spcPts val="600"/>
              </a:spcAft>
              <a:buClr>
                <a:srgbClr val="00007D"/>
              </a:buClr>
              <a:buSzPct val="100000"/>
              <a:buFont typeface="Wingdings" pitchFamily="2" charset="2"/>
              <a:buChar char="n"/>
            </a:pPr>
            <a:r>
              <a:rPr lang="en-US" altLang="zh-TW" sz="1600" b="1" dirty="0">
                <a:latin typeface="微軟正黑體" pitchFamily="34" charset="-120"/>
                <a:ea typeface="微軟正黑體" pitchFamily="34" charset="-120"/>
              </a:rPr>
              <a:t>EPS </a:t>
            </a:r>
            <a:r>
              <a:rPr lang="en-US" altLang="zh-TW" sz="1600" b="1" dirty="0" smtClean="0">
                <a:latin typeface="微軟正黑體" pitchFamily="34" charset="-120"/>
                <a:ea typeface="微軟正黑體" pitchFamily="34" charset="-120"/>
              </a:rPr>
              <a:t> -0.31</a:t>
            </a:r>
            <a:r>
              <a:rPr lang="en-US" altLang="zh-TW" sz="1600" b="1" dirty="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the loss </a:t>
            </a:r>
            <a:r>
              <a:rPr lang="en-US" altLang="zh-TW" sz="1600" b="1" dirty="0">
                <a:latin typeface="微軟正黑體" pitchFamily="34" charset="-120"/>
                <a:ea typeface="微軟正黑體" pitchFamily="34" charset="-120"/>
              </a:rPr>
              <a:t>was mainly due to the </a:t>
            </a:r>
            <a:r>
              <a:rPr lang="en-US" altLang="zh-TW" sz="1600" b="1" dirty="0" smtClean="0">
                <a:latin typeface="微軟正黑體" pitchFamily="34" charset="-120"/>
                <a:ea typeface="微軟正黑體" pitchFamily="34" charset="-120"/>
              </a:rPr>
              <a:t>write off of </a:t>
            </a:r>
            <a:r>
              <a:rPr lang="en-US" altLang="zh-TW" sz="1600" b="1" dirty="0">
                <a:latin typeface="微軟正黑體" pitchFamily="34" charset="-120"/>
                <a:ea typeface="微軟正黑體" pitchFamily="34" charset="-120"/>
              </a:rPr>
              <a:t>a one-time investment appraisal impairment</a:t>
            </a:r>
            <a:r>
              <a:rPr lang="en-US" altLang="zh-TW" sz="1600" b="1" dirty="0" smtClean="0">
                <a:latin typeface="微軟正黑體" pitchFamily="34" charset="-120"/>
                <a:ea typeface="微軟正黑體" pitchFamily="34" charset="-120"/>
              </a:rPr>
              <a:t>.</a:t>
            </a:r>
          </a:p>
          <a:p>
            <a:pPr marL="306000" indent="-285750">
              <a:spcBef>
                <a:spcPts val="600"/>
              </a:spcBef>
              <a:spcAft>
                <a:spcPts val="600"/>
              </a:spcAft>
              <a:buClr>
                <a:srgbClr val="00007D"/>
              </a:buClr>
              <a:buSzPct val="100000"/>
              <a:buFont typeface="Wingdings" pitchFamily="2" charset="2"/>
              <a:buChar char="n"/>
            </a:pPr>
            <a:r>
              <a:rPr lang="en-US" altLang="zh-TW" sz="1600" b="1" dirty="0">
                <a:latin typeface="微軟正黑體" pitchFamily="34" charset="-120"/>
                <a:ea typeface="微軟正黑體" pitchFamily="34" charset="-120"/>
              </a:rPr>
              <a:t>In </a:t>
            </a:r>
            <a:r>
              <a:rPr lang="en-US" altLang="zh-TW" sz="1600" b="1" dirty="0" smtClean="0">
                <a:latin typeface="微軟正黑體" pitchFamily="34" charset="-120"/>
                <a:ea typeface="微軟正黑體" pitchFamily="34" charset="-120"/>
              </a:rPr>
              <a:t>Q4 , </a:t>
            </a:r>
            <a:r>
              <a:rPr lang="en-US" altLang="zh-TW" sz="1600" b="1" dirty="0">
                <a:latin typeface="微軟正黑體" pitchFamily="34" charset="-120"/>
                <a:ea typeface="微軟正黑體" pitchFamily="34" charset="-120"/>
              </a:rPr>
              <a:t>the company added </a:t>
            </a:r>
            <a:r>
              <a:rPr lang="en-US" altLang="zh-TW" sz="1600" b="1" dirty="0" smtClean="0">
                <a:latin typeface="微軟正黑體" pitchFamily="34" charset="-120"/>
                <a:ea typeface="微軟正黑體" pitchFamily="34" charset="-120"/>
              </a:rPr>
              <a:t>E-Bike related components into the business , </a:t>
            </a:r>
            <a:r>
              <a:rPr lang="en-US" altLang="zh-TW" sz="1600" b="1" dirty="0">
                <a:latin typeface="微軟正黑體" pitchFamily="34" charset="-120"/>
                <a:ea typeface="微軟正黑體" pitchFamily="34" charset="-120"/>
              </a:rPr>
              <a:t>which is expected to reflect the </a:t>
            </a:r>
            <a:r>
              <a:rPr lang="en-US" altLang="zh-TW" sz="1600" b="1" dirty="0" smtClean="0">
                <a:latin typeface="微軟正黑體" pitchFamily="34" charset="-120"/>
                <a:ea typeface="微軟正黑體" pitchFamily="34" charset="-120"/>
              </a:rPr>
              <a:t>preliminary </a:t>
            </a:r>
            <a:r>
              <a:rPr lang="en-US" altLang="zh-TW" sz="1600" b="1" dirty="0">
                <a:latin typeface="微軟正黑體" pitchFamily="34" charset="-120"/>
                <a:ea typeface="微軟正黑體" pitchFamily="34" charset="-120"/>
              </a:rPr>
              <a:t>operating results of </a:t>
            </a:r>
            <a:r>
              <a:rPr lang="en-US" altLang="zh-TW" sz="1600" b="1" dirty="0" smtClean="0">
                <a:latin typeface="微軟正黑體" pitchFamily="34" charset="-120"/>
                <a:ea typeface="微軟正黑體" pitchFamily="34" charset="-120"/>
              </a:rPr>
              <a:t>the company </a:t>
            </a:r>
            <a:r>
              <a:rPr lang="en-US" altLang="zh-TW" sz="1600" b="1" dirty="0">
                <a:latin typeface="微軟正黑體" pitchFamily="34" charset="-120"/>
                <a:ea typeface="微軟正黑體" pitchFamily="34" charset="-120"/>
              </a:rPr>
              <a:t>transformation.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028" y="4059074"/>
            <a:ext cx="7273925" cy="2484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4650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14</a:t>
            </a:fld>
            <a:endParaRPr lang="zh-TW" altLang="en-US" dirty="0"/>
          </a:p>
        </p:txBody>
      </p:sp>
      <p:sp>
        <p:nvSpPr>
          <p:cNvPr id="11" name="矩形 10"/>
          <p:cNvSpPr/>
          <p:nvPr/>
        </p:nvSpPr>
        <p:spPr>
          <a:xfrm>
            <a:off x="191774" y="1052736"/>
            <a:ext cx="8612585" cy="3693319"/>
          </a:xfrm>
          <a:prstGeom prst="rect">
            <a:avLst/>
          </a:prstGeom>
          <a:ln>
            <a:solidFill>
              <a:schemeClr val="accent1"/>
            </a:solidFill>
          </a:ln>
        </p:spPr>
        <p:txBody>
          <a:bodyPr wrap="square">
            <a:spAutoFit/>
          </a:bodyPr>
          <a:lstStyle/>
          <a:p>
            <a:pPr marL="342900" indent="-342900">
              <a:buClr>
                <a:schemeClr val="bg2"/>
              </a:buClr>
              <a:buSzPct val="85000"/>
              <a:buFont typeface="Wingdings" panose="05000000000000000000" pitchFamily="2" charset="2"/>
              <a:buChar char="p"/>
            </a:pP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With </a:t>
            </a:r>
            <a:r>
              <a:rPr lang="en-US" altLang="zh-TW" b="1" dirty="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the trend of </a:t>
            </a: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emphasizing </a:t>
            </a:r>
            <a:r>
              <a:rPr lang="en-US" altLang="zh-TW" b="1" dirty="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energy saving and </a:t>
            </a: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carbon </a:t>
            </a:r>
            <a:r>
              <a:rPr lang="en-US" altLang="zh-TW" b="1" dirty="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reduction </a:t>
            </a: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round </a:t>
            </a:r>
            <a:r>
              <a:rPr lang="en-US" altLang="zh-TW" b="1" dirty="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the </a:t>
            </a: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world, </a:t>
            </a:r>
            <a:r>
              <a:rPr lang="en-US" altLang="zh-TW" b="1" dirty="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the electrification of transportation vehicles has been listed as one of the twelve important policy indicators for net zero carbon emissions in 2050, and the subsidy policies of various countries will continue to support </a:t>
            </a: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it extensively.</a:t>
            </a:r>
          </a:p>
          <a:p>
            <a:pPr>
              <a:buClr>
                <a:schemeClr val="bg2"/>
              </a:buClr>
              <a:buSzPct val="85000"/>
            </a:pPr>
            <a:endParaRPr lang="en-US" altLang="zh-TW" b="1" dirty="0">
              <a:latin typeface="微軟正黑體" panose="020B0604030504040204" pitchFamily="34" charset="-120"/>
              <a:ea typeface="微軟正黑體" panose="020B0604030504040204" pitchFamily="34" charset="-120"/>
              <a:cs typeface="Arial" panose="020B0604020202020204" pitchFamily="34" charset="0"/>
              <a:sym typeface="Wingdings" pitchFamily="2" charset="2"/>
            </a:endParaRPr>
          </a:p>
          <a:p>
            <a:pPr>
              <a:buClr>
                <a:schemeClr val="bg2"/>
              </a:buClr>
              <a:buSzPct val="85000"/>
            </a:pPr>
            <a:endPar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endParaRPr>
          </a:p>
          <a:p>
            <a:pPr marL="342900" indent="-342900">
              <a:buClr>
                <a:schemeClr val="bg2"/>
              </a:buClr>
              <a:buSzPct val="85000"/>
              <a:buFont typeface="Wingdings" panose="05000000000000000000" pitchFamily="2" charset="2"/>
              <a:buChar char="p"/>
            </a:pPr>
            <a:r>
              <a:rPr lang="en-US" altLang="zh-TW" b="1" dirty="0" smtClean="0">
                <a:latin typeface="微軟正黑體" panose="020B0604030504040204" pitchFamily="34" charset="-120"/>
                <a:ea typeface="微軟正黑體" panose="020B0604030504040204" pitchFamily="34" charset="-120"/>
              </a:rPr>
              <a:t>There </a:t>
            </a:r>
            <a:r>
              <a:rPr lang="en-US" altLang="zh-TW" b="1" dirty="0">
                <a:latin typeface="微軟正黑體" panose="020B0604030504040204" pitchFamily="34" charset="-120"/>
                <a:ea typeface="微軟正黑體" panose="020B0604030504040204" pitchFamily="34" charset="-120"/>
              </a:rPr>
              <a:t>will be more manufacturers investing in the E-Drive industry </a:t>
            </a:r>
            <a:r>
              <a:rPr lang="en-US" altLang="zh-TW" b="1" dirty="0" smtClean="0">
                <a:latin typeface="微軟正黑體" panose="020B0604030504040204" pitchFamily="34" charset="-120"/>
                <a:ea typeface="微軟正黑體" panose="020B0604030504040204" pitchFamily="34" charset="-120"/>
              </a:rPr>
              <a:t>supply chain</a:t>
            </a:r>
            <a:r>
              <a:rPr lang="en-US" altLang="zh-TW" b="1" dirty="0">
                <a:latin typeface="微軟正黑體" panose="020B0604030504040204" pitchFamily="34" charset="-120"/>
                <a:ea typeface="微軟正黑體" panose="020B0604030504040204" pitchFamily="34" charset="-120"/>
              </a:rPr>
              <a:t>, and the technology will be more mature and </a:t>
            </a:r>
            <a:r>
              <a:rPr lang="en-US" altLang="zh-TW" b="1" dirty="0" smtClean="0">
                <a:latin typeface="微軟正黑體" panose="020B0604030504040204" pitchFamily="34" charset="-120"/>
                <a:ea typeface="微軟正黑體" panose="020B0604030504040204" pitchFamily="34" charset="-120"/>
              </a:rPr>
              <a:t>perfect gradually.</a:t>
            </a:r>
          </a:p>
          <a:p>
            <a:pPr>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marL="342900" indent="-342900">
              <a:buClr>
                <a:schemeClr val="bg2"/>
              </a:buClr>
              <a:buSzPct val="85000"/>
              <a:buFont typeface="Wingdings" panose="05000000000000000000" pitchFamily="2" charset="2"/>
              <a:buChar char="p"/>
            </a:pPr>
            <a:r>
              <a:rPr lang="en-US" altLang="zh-TW" b="1" dirty="0" smtClean="0">
                <a:latin typeface="微軟正黑體" panose="020B0604030504040204" pitchFamily="34" charset="-120"/>
                <a:ea typeface="微軟正黑體" panose="020B0604030504040204" pitchFamily="34" charset="-120"/>
              </a:rPr>
              <a:t>In </a:t>
            </a:r>
            <a:r>
              <a:rPr lang="en-US" altLang="zh-TW" b="1" dirty="0">
                <a:latin typeface="微軟正黑體" panose="020B0604030504040204" pitchFamily="34" charset="-120"/>
                <a:ea typeface="微軟正黑體" panose="020B0604030504040204" pitchFamily="34" charset="-120"/>
              </a:rPr>
              <a:t>the future, with the introduction of intelligence, it will provide more development opportunities for the </a:t>
            </a:r>
            <a:r>
              <a:rPr lang="en-US" altLang="zh-TW" b="1" dirty="0" smtClean="0">
                <a:latin typeface="微軟正黑體" panose="020B0604030504040204" pitchFamily="34" charset="-120"/>
                <a:ea typeface="微軟正黑體" panose="020B0604030504040204" pitchFamily="34" charset="-120"/>
              </a:rPr>
              <a:t>whole industrial supply </a:t>
            </a:r>
            <a:r>
              <a:rPr lang="en-US" altLang="zh-TW" b="1" dirty="0">
                <a:latin typeface="微軟正黑體" panose="020B0604030504040204" pitchFamily="34" charset="-120"/>
                <a:ea typeface="微軟正黑體" panose="020B0604030504040204" pitchFamily="34" charset="-120"/>
              </a:rPr>
              <a:t>chain</a:t>
            </a:r>
            <a:r>
              <a:rPr lang="en-US" altLang="zh-TW" b="1" dirty="0" smtClean="0">
                <a:latin typeface="微軟正黑體" panose="020B0604030504040204" pitchFamily="34" charset="-120"/>
                <a:ea typeface="微軟正黑體" panose="020B0604030504040204" pitchFamily="34" charset="-120"/>
              </a:rPr>
              <a:t>.</a:t>
            </a:r>
          </a:p>
        </p:txBody>
      </p:sp>
      <p:sp>
        <p:nvSpPr>
          <p:cNvPr id="2" name="矩形 1"/>
          <p:cNvSpPr/>
          <p:nvPr/>
        </p:nvSpPr>
        <p:spPr>
          <a:xfrm>
            <a:off x="436171" y="404664"/>
            <a:ext cx="8368188" cy="523220"/>
          </a:xfrm>
          <a:prstGeom prst="rect">
            <a:avLst/>
          </a:prstGeom>
        </p:spPr>
        <p:txBody>
          <a:bodyPr wrap="square">
            <a:spAutoFit/>
          </a:bodyPr>
          <a:lstStyle/>
          <a:p>
            <a:r>
              <a:rPr lang="en-US" altLang="zh-TW" sz="2800" b="1" dirty="0" smtClean="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E-Drive</a:t>
            </a:r>
            <a:r>
              <a:rPr lang="en-US" altLang="zh-TW" sz="2800" b="1" dirty="0"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 Market summary   </a:t>
            </a:r>
            <a:endParaRPr lang="zh-TW" altLang="en-US" sz="28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endParaRPr>
          </a:p>
        </p:txBody>
      </p:sp>
    </p:spTree>
    <p:extLst>
      <p:ext uri="{BB962C8B-B14F-4D97-AF65-F5344CB8AC3E}">
        <p14:creationId xmlns:p14="http://schemas.microsoft.com/office/powerpoint/2010/main" val="30922697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15</a:t>
            </a:fld>
            <a:endParaRPr lang="zh-TW" altLang="en-US" dirty="0"/>
          </a:p>
        </p:txBody>
      </p:sp>
      <p:sp>
        <p:nvSpPr>
          <p:cNvPr id="11" name="矩形 10"/>
          <p:cNvSpPr/>
          <p:nvPr/>
        </p:nvSpPr>
        <p:spPr>
          <a:xfrm>
            <a:off x="251520" y="1124744"/>
            <a:ext cx="8619274" cy="5078313"/>
          </a:xfrm>
          <a:prstGeom prst="rect">
            <a:avLst/>
          </a:prstGeom>
          <a:ln>
            <a:solidFill>
              <a:schemeClr val="accent1"/>
            </a:solidFill>
          </a:ln>
        </p:spPr>
        <p:txBody>
          <a:bodyPr wrap="square">
            <a:spAutoFit/>
          </a:bodyPr>
          <a:lstStyle/>
          <a:p>
            <a:pPr marL="742950" lvl="1" indent="-285750">
              <a:buClr>
                <a:schemeClr val="bg2"/>
              </a:buClr>
              <a:buSzPct val="85000"/>
              <a:buFont typeface="Wingdings" panose="05000000000000000000" pitchFamily="2" charset="2"/>
              <a:buChar char="p"/>
            </a:pPr>
            <a:r>
              <a:rPr lang="en-US" altLang="zh-TW" b="1" dirty="0" smtClean="0">
                <a:latin typeface="微軟正黑體" panose="020B0604030504040204" pitchFamily="34" charset="-120"/>
                <a:ea typeface="微軟正黑體" panose="020B0604030504040204" pitchFamily="34" charset="-120"/>
              </a:rPr>
              <a:t>The </a:t>
            </a:r>
            <a:r>
              <a:rPr lang="en-US" altLang="zh-TW" b="1" dirty="0">
                <a:latin typeface="微軟正黑體" panose="020B0604030504040204" pitchFamily="34" charset="-120"/>
                <a:ea typeface="微軟正黑體" panose="020B0604030504040204" pitchFamily="34" charset="-120"/>
              </a:rPr>
              <a:t>green </a:t>
            </a:r>
            <a:r>
              <a:rPr lang="en-US" altLang="zh-TW" b="1" dirty="0" smtClean="0">
                <a:latin typeface="微軟正黑體" panose="020B0604030504040204" pitchFamily="34" charset="-120"/>
                <a:ea typeface="微軟正黑體" panose="020B0604030504040204" pitchFamily="34" charset="-120"/>
              </a:rPr>
              <a:t>energy and carbon reduction </a:t>
            </a:r>
            <a:r>
              <a:rPr lang="en-US" altLang="zh-TW" b="1" dirty="0">
                <a:latin typeface="微軟正黑體" panose="020B0604030504040204" pitchFamily="34" charset="-120"/>
                <a:ea typeface="微軟正黑體" panose="020B0604030504040204" pitchFamily="34" charset="-120"/>
              </a:rPr>
              <a:t>industry has been listed as the company's key transformation direction</a:t>
            </a:r>
            <a:r>
              <a:rPr lang="en-US" altLang="zh-TW" b="1" dirty="0" smtClean="0">
                <a:latin typeface="微軟正黑體" panose="020B0604030504040204" pitchFamily="34" charset="-120"/>
                <a:ea typeface="微軟正黑體" panose="020B0604030504040204" pitchFamily="34" charset="-120"/>
              </a:rPr>
              <a:t>. The company </a:t>
            </a:r>
            <a:r>
              <a:rPr lang="en-US" altLang="zh-TW" b="1" dirty="0">
                <a:latin typeface="微軟正黑體" panose="020B0604030504040204" pitchFamily="34" charset="-120"/>
                <a:ea typeface="微軟正黑體" panose="020B0604030504040204" pitchFamily="34" charset="-120"/>
              </a:rPr>
              <a:t>will strictly </a:t>
            </a:r>
            <a:r>
              <a:rPr lang="en-US" altLang="zh-TW" b="1" dirty="0" smtClean="0">
                <a:latin typeface="微軟正黑體" panose="020B0604030504040204" pitchFamily="34" charset="-120"/>
                <a:ea typeface="微軟正黑體" panose="020B0604030504040204" pitchFamily="34" charset="-120"/>
              </a:rPr>
              <a:t>choose strategic collaboration partners </a:t>
            </a:r>
            <a:r>
              <a:rPr lang="en-US" altLang="zh-TW" b="1" dirty="0">
                <a:latin typeface="微軟正黑體" panose="020B0604030504040204" pitchFamily="34" charset="-120"/>
                <a:ea typeface="微軟正黑體" panose="020B0604030504040204" pitchFamily="34" charset="-120"/>
              </a:rPr>
              <a:t>and establish </a:t>
            </a:r>
            <a:r>
              <a:rPr lang="en-US" altLang="zh-TW" b="1" dirty="0" smtClean="0">
                <a:latin typeface="微軟正黑體" panose="020B0604030504040204" pitchFamily="34" charset="-120"/>
                <a:ea typeface="微軟正黑體" panose="020B0604030504040204" pitchFamily="34" charset="-120"/>
              </a:rPr>
              <a:t>an excellent and qualified team for the company.</a:t>
            </a:r>
          </a:p>
          <a:p>
            <a:pPr lvl="1">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lvl="1">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marL="742950" lvl="1" indent="-285750">
              <a:buClr>
                <a:schemeClr val="bg2"/>
              </a:buClr>
              <a:buSzPct val="85000"/>
              <a:buFont typeface="Wingdings" panose="05000000000000000000" pitchFamily="2" charset="2"/>
              <a:buChar char="p"/>
            </a:pPr>
            <a:r>
              <a:rPr lang="en-US" altLang="zh-TW" b="1" dirty="0" smtClean="0">
                <a:latin typeface="微軟正黑體" panose="020B0604030504040204" pitchFamily="34" charset="-120"/>
                <a:ea typeface="微軟正黑體" panose="020B0604030504040204" pitchFamily="34" charset="-120"/>
              </a:rPr>
              <a:t>DANEN will </a:t>
            </a:r>
            <a:r>
              <a:rPr lang="en-US" altLang="zh-TW" b="1" dirty="0">
                <a:latin typeface="微軟正黑體" panose="020B0604030504040204" pitchFamily="34" charset="-120"/>
                <a:ea typeface="微軟正黑體" panose="020B0604030504040204" pitchFamily="34" charset="-120"/>
              </a:rPr>
              <a:t>invest in part of the E-Drive supply chain according to its own financial ability, and move towards the planned development direction through new collaboration </a:t>
            </a:r>
            <a:r>
              <a:rPr lang="en-US" altLang="zh-TW" b="1" dirty="0" smtClean="0">
                <a:latin typeface="微軟正黑體" panose="020B0604030504040204" pitchFamily="34" charset="-120"/>
                <a:ea typeface="微軟正黑體" panose="020B0604030504040204" pitchFamily="34" charset="-120"/>
              </a:rPr>
              <a:t>opportunities.</a:t>
            </a:r>
          </a:p>
          <a:p>
            <a:pPr lvl="1">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lvl="1">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marL="742950" lvl="1" indent="-285750">
              <a:buClr>
                <a:schemeClr val="bg2"/>
              </a:buClr>
              <a:buSzPct val="85000"/>
              <a:buFont typeface="Wingdings" panose="05000000000000000000" pitchFamily="2" charset="2"/>
              <a:buChar char="p"/>
            </a:pPr>
            <a:r>
              <a:rPr lang="en-US" altLang="zh-TW" b="1" dirty="0" smtClean="0">
                <a:latin typeface="微軟正黑體" panose="020B0604030504040204" pitchFamily="34" charset="-120"/>
                <a:ea typeface="微軟正黑體" panose="020B0604030504040204" pitchFamily="34" charset="-120"/>
              </a:rPr>
              <a:t>DANEN's </a:t>
            </a:r>
            <a:r>
              <a:rPr lang="en-US" altLang="zh-TW" b="1" dirty="0">
                <a:latin typeface="微軟正黑體" panose="020B0604030504040204" pitchFamily="34" charset="-120"/>
                <a:ea typeface="微軟正黑體" panose="020B0604030504040204" pitchFamily="34" charset="-120"/>
              </a:rPr>
              <a:t>financial structure is </a:t>
            </a:r>
            <a:r>
              <a:rPr lang="en-US" altLang="zh-TW" b="1" dirty="0" smtClean="0">
                <a:latin typeface="微軟正黑體" panose="020B0604030504040204" pitchFamily="34" charset="-120"/>
                <a:ea typeface="微軟正黑體" panose="020B0604030504040204" pitchFamily="34" charset="-120"/>
              </a:rPr>
              <a:t>solid: </a:t>
            </a:r>
            <a:r>
              <a:rPr lang="en-US" altLang="zh-TW" b="1" dirty="0">
                <a:latin typeface="微軟正黑體" panose="020B0604030504040204" pitchFamily="34" charset="-120"/>
                <a:ea typeface="微軟正黑體" panose="020B0604030504040204" pitchFamily="34" charset="-120"/>
              </a:rPr>
              <a:t>T</a:t>
            </a:r>
            <a:r>
              <a:rPr lang="en-US" altLang="zh-TW" b="1" dirty="0" smtClean="0">
                <a:latin typeface="微軟正黑體" panose="020B0604030504040204" pitchFamily="34" charset="-120"/>
                <a:ea typeface="微軟正黑體" panose="020B0604030504040204" pitchFamily="34" charset="-120"/>
              </a:rPr>
              <a:t>he company</a:t>
            </a:r>
            <a:r>
              <a:rPr lang="en-US" altLang="zh-TW" b="1" dirty="0">
                <a:latin typeface="微軟正黑體" panose="020B0604030504040204" pitchFamily="34" charset="-120"/>
                <a:ea typeface="微軟正黑體" panose="020B0604030504040204" pitchFamily="34" charset="-120"/>
              </a:rPr>
              <a:t> </a:t>
            </a:r>
            <a:r>
              <a:rPr lang="en-US" altLang="zh-TW" b="1" dirty="0" smtClean="0">
                <a:latin typeface="微軟正黑體" panose="020B0604030504040204" pitchFamily="34" charset="-120"/>
                <a:ea typeface="微軟正黑體" panose="020B0604030504040204" pitchFamily="34" charset="-120"/>
              </a:rPr>
              <a:t>will proceed with </a:t>
            </a:r>
            <a:r>
              <a:rPr lang="en-US" altLang="zh-TW" b="1" dirty="0">
                <a:latin typeface="微軟正黑體" panose="020B0604030504040204" pitchFamily="34" charset="-120"/>
                <a:ea typeface="微軟正黑體" panose="020B0604030504040204" pitchFamily="34" charset="-120"/>
              </a:rPr>
              <a:t>the disposal </a:t>
            </a:r>
            <a:r>
              <a:rPr lang="en-US" altLang="zh-TW" b="1" dirty="0" smtClean="0">
                <a:latin typeface="微軟正黑體" panose="020B0604030504040204" pitchFamily="34" charset="-120"/>
                <a:ea typeface="微軟正黑體" panose="020B0604030504040204" pitchFamily="34" charset="-120"/>
              </a:rPr>
              <a:t>fund of factory assets </a:t>
            </a:r>
            <a:r>
              <a:rPr lang="en-US" altLang="zh-TW" b="1" dirty="0">
                <a:latin typeface="微軟正黑體" panose="020B0604030504040204" pitchFamily="34" charset="-120"/>
                <a:ea typeface="微軟正黑體" panose="020B0604030504040204" pitchFamily="34" charset="-120"/>
              </a:rPr>
              <a:t>in </a:t>
            </a:r>
            <a:r>
              <a:rPr lang="en-US" altLang="zh-TW" b="1" dirty="0" smtClean="0">
                <a:latin typeface="微軟正黑體" panose="020B0604030504040204" pitchFamily="34" charset="-120"/>
                <a:ea typeface="微軟正黑體" panose="020B0604030504040204" pitchFamily="34" charset="-120"/>
              </a:rPr>
              <a:t>2021,and should be </a:t>
            </a:r>
            <a:r>
              <a:rPr lang="en-US" altLang="zh-TW" b="1" dirty="0">
                <a:latin typeface="微軟正黑體" panose="020B0604030504040204" pitchFamily="34" charset="-120"/>
                <a:ea typeface="微軟正黑體" panose="020B0604030504040204" pitchFamily="34" charset="-120"/>
              </a:rPr>
              <a:t>sufficient to meet the </a:t>
            </a:r>
            <a:r>
              <a:rPr lang="en-US" altLang="zh-TW" b="1" dirty="0" smtClean="0">
                <a:latin typeface="微軟正黑體" panose="020B0604030504040204" pitchFamily="34" charset="-120"/>
                <a:ea typeface="微軟正黑體" panose="020B0604030504040204" pitchFamily="34" charset="-120"/>
              </a:rPr>
              <a:t>capital </a:t>
            </a:r>
            <a:r>
              <a:rPr lang="en-US" altLang="zh-TW" b="1" dirty="0">
                <a:latin typeface="微軟正黑體" panose="020B0604030504040204" pitchFamily="34" charset="-120"/>
                <a:ea typeface="微軟正黑體" panose="020B0604030504040204" pitchFamily="34" charset="-120"/>
              </a:rPr>
              <a:t>required for initial transformation </a:t>
            </a:r>
            <a:r>
              <a:rPr lang="en-US" altLang="zh-TW" b="1" dirty="0" smtClean="0">
                <a:latin typeface="微軟正黑體" panose="020B0604030504040204" pitchFamily="34" charset="-120"/>
                <a:ea typeface="微軟正黑體" panose="020B0604030504040204" pitchFamily="34" charset="-120"/>
              </a:rPr>
              <a:t>investment.</a:t>
            </a:r>
          </a:p>
          <a:p>
            <a:pPr lvl="1">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lvl="1">
              <a:buClr>
                <a:schemeClr val="bg2"/>
              </a:buClr>
              <a:buSzPct val="85000"/>
            </a:pPr>
            <a:endParaRPr lang="en-US" altLang="zh-TW" b="1" dirty="0" smtClean="0">
              <a:latin typeface="微軟正黑體" panose="020B0604030504040204" pitchFamily="34" charset="-120"/>
              <a:ea typeface="微軟正黑體" panose="020B0604030504040204" pitchFamily="34" charset="-120"/>
            </a:endParaRPr>
          </a:p>
          <a:p>
            <a:pPr marL="742950" lvl="1" indent="-285750">
              <a:buClr>
                <a:schemeClr val="bg2"/>
              </a:buClr>
              <a:buSzPct val="85000"/>
              <a:buFont typeface="Wingdings" panose="05000000000000000000" pitchFamily="2" charset="2"/>
              <a:buChar char="p"/>
            </a:pPr>
            <a:r>
              <a:rPr lang="en-US" altLang="zh-TW" b="1" dirty="0">
                <a:latin typeface="微軟正黑體" panose="020B0604030504040204" pitchFamily="34" charset="-120"/>
                <a:ea typeface="微軟正黑體" panose="020B0604030504040204" pitchFamily="34" charset="-120"/>
              </a:rPr>
              <a:t>Fulfill corporate responsibilities and move forward with strategic actions drawn up in the direction of ESG.</a:t>
            </a:r>
            <a:endParaRPr lang="zh-TW" altLang="en-US" b="1" dirty="0">
              <a:latin typeface="微軟正黑體" panose="020B0604030504040204" pitchFamily="34" charset="-120"/>
              <a:ea typeface="微軟正黑體" panose="020B0604030504040204" pitchFamily="34" charset="-120"/>
            </a:endParaRPr>
          </a:p>
        </p:txBody>
      </p:sp>
      <p:sp>
        <p:nvSpPr>
          <p:cNvPr id="2" name="矩形 1"/>
          <p:cNvSpPr/>
          <p:nvPr/>
        </p:nvSpPr>
        <p:spPr>
          <a:xfrm>
            <a:off x="502606" y="404664"/>
            <a:ext cx="8368188" cy="523220"/>
          </a:xfrm>
          <a:prstGeom prst="rect">
            <a:avLst/>
          </a:prstGeom>
        </p:spPr>
        <p:txBody>
          <a:bodyPr wrap="square">
            <a:spAutoFit/>
          </a:bodyPr>
          <a:lstStyle/>
          <a:p>
            <a:r>
              <a:rPr lang="en-US" altLang="zh-TW" sz="2800" b="1" dirty="0"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Outlook </a:t>
            </a:r>
            <a:r>
              <a:rPr lang="en-US" altLang="zh-TW" sz="2800" b="1" dirty="0" smtClean="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of</a:t>
            </a:r>
            <a:r>
              <a:rPr lang="en-US" altLang="zh-TW" sz="2800" b="1" dirty="0"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 DANEN </a:t>
            </a:r>
            <a:endParaRPr lang="zh-TW" altLang="en-US" sz="28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endParaRPr>
          </a:p>
        </p:txBody>
      </p:sp>
    </p:spTree>
    <p:extLst>
      <p:ext uri="{BB962C8B-B14F-4D97-AF65-F5344CB8AC3E}">
        <p14:creationId xmlns:p14="http://schemas.microsoft.com/office/powerpoint/2010/main" val="6079338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ctrTitle" idx="4294967295"/>
          </p:nvPr>
        </p:nvSpPr>
        <p:spPr>
          <a:xfrm>
            <a:off x="714375" y="1785938"/>
            <a:ext cx="7358063" cy="2209800"/>
          </a:xfrm>
        </p:spPr>
        <p:txBody>
          <a:bodyPr>
            <a:normAutofit/>
          </a:bodyPr>
          <a:lstStyle/>
          <a:p>
            <a:pPr algn="ctr" eaLnBrk="1" fontAlgn="auto" hangingPunct="1">
              <a:spcAft>
                <a:spcPts val="0"/>
              </a:spcAft>
              <a:defRPr/>
            </a:pPr>
            <a:r>
              <a:rPr lang="en-US" altLang="zh-TW" sz="9600" dirty="0" smtClean="0">
                <a:ln w="12700">
                  <a:noFill/>
                  <a:prstDash val="solid"/>
                </a:ln>
                <a:solidFill>
                  <a:srgbClr val="99CC00"/>
                </a:solidFill>
                <a:effectLst>
                  <a:glow rad="101600">
                    <a:srgbClr val="FFFFCC"/>
                  </a:glow>
                  <a:outerShdw blurRad="41275" dist="20320" dir="1800000" algn="tl" rotWithShape="0">
                    <a:srgbClr val="000000">
                      <a:alpha val="40000"/>
                    </a:srgbClr>
                  </a:outerShdw>
                </a:effectLst>
                <a:latin typeface="Calibri" pitchFamily="34" charset="0"/>
              </a:rPr>
              <a:t>THANK YOU</a:t>
            </a:r>
            <a:endParaRPr lang="zh-TW" altLang="en-US" sz="9600" dirty="0">
              <a:ln w="12700">
                <a:noFill/>
                <a:prstDash val="solid"/>
              </a:ln>
              <a:solidFill>
                <a:srgbClr val="99CC00"/>
              </a:solidFill>
              <a:effectLst>
                <a:glow rad="101600">
                  <a:srgbClr val="FFFFCC"/>
                </a:glow>
                <a:outerShdw blurRad="41275" dist="20320" dir="1800000" algn="tl" rotWithShape="0">
                  <a:srgbClr val="000000">
                    <a:alpha val="40000"/>
                  </a:srgbClr>
                </a:outerShdw>
              </a:effectLst>
              <a:latin typeface="Calibri" pitchFamily="34" charset="0"/>
            </a:endParaRPr>
          </a:p>
        </p:txBody>
      </p:sp>
      <p:pic>
        <p:nvPicPr>
          <p:cNvPr id="33795" name="Picture 2" descr="C:\Documents and Settings\YMChang\Local Settings\Temporary Internet Files\Content.IE5\HFFHDHY4\MPj04331050000[1].jpg"/>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015038" y="3729038"/>
            <a:ext cx="3128962"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文字方塊 8"/>
          <p:cNvSpPr txBox="1">
            <a:spLocks noChangeArrowheads="1"/>
          </p:cNvSpPr>
          <p:nvPr/>
        </p:nvSpPr>
        <p:spPr bwMode="auto">
          <a:xfrm>
            <a:off x="539552" y="5065713"/>
            <a:ext cx="567322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spcAft>
                <a:spcPts val="600"/>
              </a:spcAft>
            </a:pPr>
            <a:r>
              <a:rPr kumimoji="0" lang="en-US" altLang="zh-TW" b="1" dirty="0">
                <a:latin typeface="Calibri" pitchFamily="34" charset="0"/>
              </a:rPr>
              <a:t>DANEN TECHNOLOGY CORP.</a:t>
            </a:r>
          </a:p>
          <a:p>
            <a:pPr eaLnBrk="1" hangingPunct="1">
              <a:spcAft>
                <a:spcPts val="600"/>
              </a:spcAft>
            </a:pPr>
            <a:r>
              <a:rPr kumimoji="0" lang="en-US" altLang="zh-TW" b="1" dirty="0">
                <a:latin typeface="Calibri" pitchFamily="34" charset="0"/>
              </a:rPr>
              <a:t>19F-8, No. 118, </a:t>
            </a:r>
            <a:r>
              <a:rPr kumimoji="0" lang="en-US" altLang="zh-TW" b="1" dirty="0" err="1">
                <a:latin typeface="Calibri" pitchFamily="34" charset="0"/>
              </a:rPr>
              <a:t>Ciyun</a:t>
            </a:r>
            <a:r>
              <a:rPr kumimoji="0" lang="en-US" altLang="zh-TW" b="1" dirty="0">
                <a:latin typeface="Calibri" pitchFamily="34" charset="0"/>
              </a:rPr>
              <a:t> Rd., East Dist., Hsinchu City 300196</a:t>
            </a:r>
            <a:r>
              <a:rPr kumimoji="0" lang="en-US" altLang="zh-TW" b="1" dirty="0" smtClean="0">
                <a:latin typeface="Calibri" pitchFamily="34" charset="0"/>
              </a:rPr>
              <a:t>,</a:t>
            </a:r>
          </a:p>
          <a:p>
            <a:pPr eaLnBrk="1" hangingPunct="1">
              <a:spcAft>
                <a:spcPts val="600"/>
              </a:spcAft>
            </a:pPr>
            <a:r>
              <a:rPr kumimoji="0" lang="en-US" altLang="zh-TW" b="1" dirty="0" smtClean="0">
                <a:latin typeface="Calibri" pitchFamily="34" charset="0"/>
              </a:rPr>
              <a:t>Taiwan </a:t>
            </a:r>
            <a:r>
              <a:rPr kumimoji="0" lang="en-US" altLang="zh-TW" b="1" dirty="0">
                <a:latin typeface="Calibri" pitchFamily="34" charset="0"/>
              </a:rPr>
              <a:t>(R.O.C.)</a:t>
            </a:r>
            <a:endParaRPr kumimoji="0" lang="zh-TW" altLang="en-US" b="1" dirty="0">
              <a:latin typeface="Calibri" pitchFamily="34" charset="0"/>
            </a:endParaRPr>
          </a:p>
        </p:txBody>
      </p:sp>
      <p:pic>
        <p:nvPicPr>
          <p:cNvPr id="33797" name="圖片 9" descr="logo-1.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375" y="4429125"/>
            <a:ext cx="28575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3"/>
          <p:cNvSpPr>
            <a:spLocks noGrp="1"/>
          </p:cNvSpPr>
          <p:nvPr>
            <p:ph type="sldNum" sz="quarter" idx="11"/>
          </p:nvPr>
        </p:nvSpPr>
        <p:spPr>
          <a:xfrm>
            <a:off x="6553200" y="6248400"/>
            <a:ext cx="2133600" cy="457200"/>
          </a:xfrm>
        </p:spPr>
        <p:txBody>
          <a:bodyPr/>
          <a:lstStyle/>
          <a:p>
            <a:fld id="{5B870F1A-D80C-4CC7-AD1F-62C8B5A20BC3}" type="slidenum">
              <a:rPr lang="zh-TW" altLang="en-US" smtClean="0"/>
              <a:pPr/>
              <a:t>16</a:t>
            </a:fld>
            <a:endParaRPr lang="zh-TW" altLang="en-US" dirty="0"/>
          </a:p>
        </p:txBody>
      </p:sp>
    </p:spTree>
    <p:extLst>
      <p:ext uri="{BB962C8B-B14F-4D97-AF65-F5344CB8AC3E}">
        <p14:creationId xmlns:p14="http://schemas.microsoft.com/office/powerpoint/2010/main" val="2866908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7584" y="476672"/>
            <a:ext cx="4536504" cy="920080"/>
          </a:xfrm>
        </p:spPr>
        <p:txBody>
          <a:bodyPr/>
          <a:lstStyle/>
          <a:p>
            <a:r>
              <a:rPr lang="en-US" altLang="zh-TW" sz="2800" b="1" dirty="0">
                <a:solidFill>
                  <a:srgbClr val="003399"/>
                </a:solidFill>
                <a:latin typeface="微軟正黑體" pitchFamily="34" charset="-120"/>
                <a:ea typeface="微軟正黑體" pitchFamily="34" charset="-120"/>
              </a:rPr>
              <a:t>Legal </a:t>
            </a:r>
            <a:r>
              <a:rPr lang="en-US" altLang="zh-TW" sz="2800" b="1" dirty="0" smtClean="0">
                <a:solidFill>
                  <a:srgbClr val="003399"/>
                </a:solidFill>
                <a:latin typeface="微軟正黑體" pitchFamily="34" charset="-120"/>
                <a:ea typeface="微軟正黑體" pitchFamily="34" charset="-120"/>
              </a:rPr>
              <a:t>Disclaimer</a:t>
            </a:r>
            <a:endParaRPr lang="zh-TW" altLang="en-US" sz="2800" b="1" dirty="0">
              <a:solidFill>
                <a:srgbClr val="003399"/>
              </a:solidFill>
              <a:latin typeface="微軟正黑體" pitchFamily="34" charset="-120"/>
              <a:ea typeface="微軟正黑體" pitchFamily="34" charset="-120"/>
            </a:endParaRPr>
          </a:p>
        </p:txBody>
      </p:sp>
      <p:sp>
        <p:nvSpPr>
          <p:cNvPr id="3" name="內容版面配置區 2"/>
          <p:cNvSpPr>
            <a:spLocks noGrp="1"/>
          </p:cNvSpPr>
          <p:nvPr>
            <p:ph idx="1"/>
          </p:nvPr>
        </p:nvSpPr>
        <p:spPr>
          <a:xfrm>
            <a:off x="899592" y="1772816"/>
            <a:ext cx="7272808" cy="4392488"/>
          </a:xfrm>
        </p:spPr>
        <p:txBody>
          <a:bodyPr/>
          <a:lstStyle/>
          <a:p>
            <a:pPr marL="0" indent="0">
              <a:buNone/>
            </a:pPr>
            <a:r>
              <a:rPr lang="en-US" altLang="zh-TW" sz="1800" b="1" dirty="0" smtClean="0">
                <a:solidFill>
                  <a:srgbClr val="003399"/>
                </a:solidFill>
                <a:latin typeface="微軟正黑體" pitchFamily="34" charset="-120"/>
                <a:ea typeface="微軟正黑體" pitchFamily="34" charset="-120"/>
              </a:rPr>
              <a:t>This </a:t>
            </a:r>
            <a:r>
              <a:rPr lang="en-US" altLang="zh-TW" sz="1800" b="1" dirty="0">
                <a:solidFill>
                  <a:srgbClr val="003399"/>
                </a:solidFill>
                <a:latin typeface="微軟正黑體" pitchFamily="34" charset="-120"/>
                <a:ea typeface="微軟正黑體" pitchFamily="34" charset="-120"/>
              </a:rPr>
              <a:t>document is for informational purposes only and is not an offer to buy or the solicitation of an offer to sell any securities. </a:t>
            </a:r>
            <a:endParaRPr lang="en-US" altLang="zh-TW" sz="1800" b="1" dirty="0" smtClean="0">
              <a:solidFill>
                <a:srgbClr val="003399"/>
              </a:solidFill>
              <a:latin typeface="微軟正黑體" pitchFamily="34" charset="-120"/>
              <a:ea typeface="微軟正黑體" pitchFamily="34" charset="-120"/>
            </a:endParaRPr>
          </a:p>
          <a:p>
            <a:pPr marL="0" indent="0">
              <a:buNone/>
            </a:pPr>
            <a:endParaRPr lang="zh-TW" altLang="zh-TW" sz="1800" b="1" dirty="0">
              <a:solidFill>
                <a:srgbClr val="003399"/>
              </a:solidFill>
              <a:latin typeface="微軟正黑體" pitchFamily="34" charset="-120"/>
              <a:ea typeface="微軟正黑體" pitchFamily="34" charset="-120"/>
            </a:endParaRPr>
          </a:p>
          <a:p>
            <a:pPr marL="0" indent="0">
              <a:buNone/>
            </a:pPr>
            <a:r>
              <a:rPr lang="en-US" altLang="zh-TW" sz="2000" b="1" dirty="0" smtClean="0">
                <a:solidFill>
                  <a:srgbClr val="003399"/>
                </a:solidFill>
                <a:latin typeface="Calibri" pitchFamily="34" charset="0"/>
                <a:ea typeface="微軟正黑體" pitchFamily="34" charset="-120"/>
              </a:rPr>
              <a:t>DANEN’s </a:t>
            </a:r>
            <a:r>
              <a:rPr lang="en-US" altLang="zh-TW" sz="1800" b="1" dirty="0">
                <a:solidFill>
                  <a:srgbClr val="003399"/>
                </a:solidFill>
                <a:latin typeface="微軟正黑體" pitchFamily="34" charset="-120"/>
                <a:ea typeface="微軟正黑體" pitchFamily="34" charset="-120"/>
              </a:rPr>
              <a:t>statements that are not historical facts are forward-looking statements that indicate actions or results of actions that may occur in the future, based on current available information and underlying assumptions. </a:t>
            </a:r>
            <a:endParaRPr lang="en-US" altLang="zh-TW" sz="1800" b="1" dirty="0" smtClean="0">
              <a:solidFill>
                <a:srgbClr val="003399"/>
              </a:solidFill>
              <a:latin typeface="微軟正黑體" pitchFamily="34" charset="-120"/>
              <a:ea typeface="微軟正黑體" pitchFamily="34" charset="-120"/>
            </a:endParaRPr>
          </a:p>
          <a:p>
            <a:pPr marL="0" indent="0">
              <a:buNone/>
            </a:pPr>
            <a:endParaRPr lang="zh-TW" altLang="zh-TW" sz="1800" b="1" dirty="0">
              <a:solidFill>
                <a:srgbClr val="003399"/>
              </a:solidFill>
              <a:latin typeface="微軟正黑體" pitchFamily="34" charset="-120"/>
              <a:ea typeface="微軟正黑體" pitchFamily="34" charset="-120"/>
            </a:endParaRPr>
          </a:p>
          <a:p>
            <a:pPr marL="0" indent="0">
              <a:buNone/>
            </a:pPr>
            <a:r>
              <a:rPr lang="en-US" altLang="zh-TW" sz="2000" b="1" dirty="0" smtClean="0">
                <a:solidFill>
                  <a:srgbClr val="003399"/>
                </a:solidFill>
                <a:latin typeface="Calibri" pitchFamily="34" charset="0"/>
                <a:ea typeface="微軟正黑體" pitchFamily="34" charset="-120"/>
              </a:rPr>
              <a:t>DANEN</a:t>
            </a:r>
            <a:r>
              <a:rPr lang="en-US" altLang="zh-TW" sz="1800" b="1" dirty="0" smtClean="0">
                <a:solidFill>
                  <a:srgbClr val="003399"/>
                </a:solidFill>
                <a:latin typeface="微軟正黑體" pitchFamily="34" charset="-120"/>
                <a:ea typeface="微軟正黑體" pitchFamily="34" charset="-120"/>
              </a:rPr>
              <a:t> </a:t>
            </a:r>
            <a:r>
              <a:rPr lang="en-US" altLang="zh-TW" sz="1800" b="1" dirty="0">
                <a:solidFill>
                  <a:srgbClr val="003399"/>
                </a:solidFill>
                <a:latin typeface="微軟正黑體" pitchFamily="34" charset="-120"/>
                <a:ea typeface="微軟正黑體" pitchFamily="34" charset="-120"/>
              </a:rPr>
              <a:t>does not warranty their accuracy, reliability and completeness. There are a number of factors such as economic conditions, firms abilities, industry environment that could cause actual results and developments to differ materially from those expressed or implied by forward looking statements. Investors should not place undue reliance on them.</a:t>
            </a:r>
            <a:endParaRPr lang="zh-TW" altLang="zh-TW" sz="1800" b="1" dirty="0">
              <a:solidFill>
                <a:srgbClr val="003399"/>
              </a:solidFill>
              <a:latin typeface="微軟正黑體" pitchFamily="34" charset="-120"/>
              <a:ea typeface="微軟正黑體" pitchFamily="34" charset="-120"/>
            </a:endParaRPr>
          </a:p>
          <a:p>
            <a:endParaRPr lang="zh-TW" altLang="en-US" sz="1800" dirty="0">
              <a:solidFill>
                <a:srgbClr val="003399"/>
              </a:solidFill>
              <a:latin typeface="微軟正黑體" pitchFamily="34" charset="-120"/>
              <a:ea typeface="微軟正黑體" pitchFamily="34" charset="-120"/>
            </a:endParaRPr>
          </a:p>
        </p:txBody>
      </p:sp>
      <p:sp>
        <p:nvSpPr>
          <p:cNvPr id="4"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2</a:t>
            </a:fld>
            <a:endParaRPr lang="zh-TW" altLang="en-US" dirty="0"/>
          </a:p>
        </p:txBody>
      </p:sp>
    </p:spTree>
    <p:extLst>
      <p:ext uri="{BB962C8B-B14F-4D97-AF65-F5344CB8AC3E}">
        <p14:creationId xmlns:p14="http://schemas.microsoft.com/office/powerpoint/2010/main" val="23996465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980728"/>
            <a:ext cx="8147248" cy="848072"/>
          </a:xfrm>
        </p:spPr>
        <p:txBody>
          <a:bodyPr/>
          <a:lstStyle/>
          <a:p>
            <a:r>
              <a:rPr lang="en-US" altLang="zh-TW" sz="4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Outline</a:t>
            </a:r>
            <a:endParaRPr lang="zh-TW" altLang="en-US" sz="48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 name="內容版面配置區 2"/>
          <p:cNvSpPr>
            <a:spLocks noGrp="1"/>
          </p:cNvSpPr>
          <p:nvPr>
            <p:ph idx="1"/>
          </p:nvPr>
        </p:nvSpPr>
        <p:spPr>
          <a:xfrm>
            <a:off x="179512" y="2035981"/>
            <a:ext cx="8661648" cy="4057315"/>
          </a:xfrm>
        </p:spPr>
        <p:txBody>
          <a:bodyPr/>
          <a:lstStyle/>
          <a:p>
            <a:pPr>
              <a:lnSpc>
                <a:spcPct val="150000"/>
              </a:lnSpc>
            </a:pPr>
            <a:r>
              <a:rPr lang="zh-TW" altLang="en-US" dirty="0" smtClean="0"/>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Operating overview of DANEN</a:t>
            </a:r>
          </a:p>
          <a:p>
            <a:pPr>
              <a:lnSpc>
                <a:spcPct val="150000"/>
              </a:lnSpc>
            </a:pP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Global </a:t>
            </a:r>
            <a:r>
              <a:rPr lang="en-US" altLang="zh-TW"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Market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of </a:t>
            </a:r>
            <a:r>
              <a:rPr lang="en-US" altLang="zh-TW"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E-Drive </a:t>
            </a:r>
            <a:endParaRPr lang="zh-TW" altLang="en-US"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150000"/>
              </a:lnSpc>
            </a:pPr>
            <a:r>
              <a:rPr lang="zh-TW" altLang="en-US"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Market summary &amp;</a:t>
            </a:r>
            <a:r>
              <a:rPr lang="en-US" altLang="zh-TW"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Outlook of DANEN </a:t>
            </a:r>
            <a:endParaRPr lang="en-US" altLang="zh-TW"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150000"/>
              </a:lnSpc>
            </a:pP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Q</a:t>
            </a:r>
            <a:r>
              <a:rPr lang="zh-TW" altLang="en-US"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&amp;</a:t>
            </a:r>
            <a:r>
              <a:rPr lang="zh-TW" altLang="en-US"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A</a:t>
            </a:r>
            <a:r>
              <a:rPr lang="zh-TW" altLang="en-US"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endParaRPr lang="zh-TW" altLang="en-US" dirty="0">
              <a:effectLst>
                <a:outerShdw blurRad="38100" dist="38100" dir="2700000" algn="tl">
                  <a:srgbClr val="000000">
                    <a:alpha val="43137"/>
                  </a:srgbClr>
                </a:outerShdw>
              </a:effectLst>
            </a:endParaRPr>
          </a:p>
        </p:txBody>
      </p:sp>
      <p:pic>
        <p:nvPicPr>
          <p:cNvPr id="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5368" y="4389958"/>
            <a:ext cx="2628088" cy="2468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3</a:t>
            </a:fld>
            <a:endParaRPr lang="zh-TW" altLang="en-US" dirty="0"/>
          </a:p>
        </p:txBody>
      </p:sp>
    </p:spTree>
    <p:extLst>
      <p:ext uri="{BB962C8B-B14F-4D97-AF65-F5344CB8AC3E}">
        <p14:creationId xmlns:p14="http://schemas.microsoft.com/office/powerpoint/2010/main" val="1214544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4</a:t>
            </a:fld>
            <a:endParaRPr lang="zh-TW" altLang="en-US" dirty="0"/>
          </a:p>
        </p:txBody>
      </p:sp>
      <p:sp>
        <p:nvSpPr>
          <p:cNvPr id="2" name="矩形 1"/>
          <p:cNvSpPr/>
          <p:nvPr/>
        </p:nvSpPr>
        <p:spPr>
          <a:xfrm>
            <a:off x="536131" y="609314"/>
            <a:ext cx="7405807" cy="584775"/>
          </a:xfrm>
          <a:prstGeom prst="rect">
            <a:avLst/>
          </a:prstGeom>
        </p:spPr>
        <p:txBody>
          <a:bodyPr wrap="square">
            <a:spAutoFit/>
          </a:bodyPr>
          <a:lstStyle/>
          <a:p>
            <a:r>
              <a:rPr lang="en-US" altLang="zh-TW" sz="32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Operating overview of </a:t>
            </a:r>
            <a:r>
              <a:rPr lang="en-US" altLang="zh-TW" sz="3200" b="1" dirty="0" err="1"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Danen</a:t>
            </a:r>
            <a:endParaRPr lang="en-US" altLang="zh-TW" sz="32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endParaRPr>
          </a:p>
        </p:txBody>
      </p:sp>
      <p:sp>
        <p:nvSpPr>
          <p:cNvPr id="3" name="文字方塊 2"/>
          <p:cNvSpPr txBox="1"/>
          <p:nvPr/>
        </p:nvSpPr>
        <p:spPr>
          <a:xfrm>
            <a:off x="448096" y="1340768"/>
            <a:ext cx="8341911" cy="3262432"/>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p"/>
            </a:pPr>
            <a:r>
              <a:rPr lang="en-US" altLang="zh-TW" sz="1400" b="1" dirty="0">
                <a:latin typeface="微軟正黑體" panose="020B0604030504040204" pitchFamily="34" charset="-120"/>
                <a:ea typeface="微軟正黑體" panose="020B0604030504040204" pitchFamily="34" charset="-120"/>
              </a:rPr>
              <a:t>In 2022, the global economy </a:t>
            </a:r>
            <a:r>
              <a:rPr lang="en-US" altLang="zh-TW" sz="1400" b="1" dirty="0" smtClean="0">
                <a:latin typeface="微軟正黑體" panose="020B0604030504040204" pitchFamily="34" charset="-120"/>
                <a:ea typeface="微軟正黑體" panose="020B0604030504040204" pitchFamily="34" charset="-120"/>
              </a:rPr>
              <a:t>was </a:t>
            </a:r>
            <a:r>
              <a:rPr lang="en-US" altLang="zh-TW" sz="1400" b="1" dirty="0">
                <a:latin typeface="微軟正黑體" panose="020B0604030504040204" pitchFamily="34" charset="-120"/>
                <a:ea typeface="微軟正黑體" panose="020B0604030504040204" pitchFamily="34" charset="-120"/>
              </a:rPr>
              <a:t>greatly affected by Russo-Ukrainian </a:t>
            </a:r>
            <a:r>
              <a:rPr lang="en-US" altLang="zh-TW" sz="1400" b="1" dirty="0" smtClean="0">
                <a:latin typeface="微軟正黑體" panose="020B0604030504040204" pitchFamily="34" charset="-120"/>
                <a:ea typeface="微軟正黑體" panose="020B0604030504040204" pitchFamily="34" charset="-120"/>
              </a:rPr>
              <a:t>War and the policy of Chinese Pandemic lockdown. </a:t>
            </a:r>
            <a:r>
              <a:rPr lang="en-US" altLang="zh-TW" sz="1400" b="1" dirty="0">
                <a:latin typeface="微軟正黑體" panose="020B0604030504040204" pitchFamily="34" charset="-120"/>
                <a:ea typeface="微軟正黑體" panose="020B0604030504040204" pitchFamily="34" charset="-120"/>
              </a:rPr>
              <a:t>As a result, Taiwan’s development prospects for various domestic industries </a:t>
            </a:r>
            <a:r>
              <a:rPr lang="en-US" altLang="zh-TW" sz="1400" b="1" dirty="0" smtClean="0">
                <a:latin typeface="微軟正黑體" panose="020B0604030504040204" pitchFamily="34" charset="-120"/>
                <a:ea typeface="微軟正黑體" panose="020B0604030504040204" pitchFamily="34" charset="-120"/>
              </a:rPr>
              <a:t>were also </a:t>
            </a:r>
            <a:r>
              <a:rPr lang="en-US" altLang="zh-TW" sz="1400" b="1" dirty="0">
                <a:latin typeface="微軟正黑體" panose="020B0604030504040204" pitchFamily="34" charset="-120"/>
                <a:ea typeface="微軟正黑體" panose="020B0604030504040204" pitchFamily="34" charset="-120"/>
              </a:rPr>
              <a:t>greatly affected by the unsettled COVID-19 epidemic and the uncertain international economy. The impact of the </a:t>
            </a:r>
            <a:r>
              <a:rPr lang="en-US" altLang="zh-TW" sz="1400" b="1" dirty="0" smtClean="0">
                <a:latin typeface="微軟正黑體" panose="020B0604030504040204" pitchFamily="34" charset="-120"/>
                <a:ea typeface="微軟正黑體" panose="020B0604030504040204" pitchFamily="34" charset="-120"/>
              </a:rPr>
              <a:t>issue </a:t>
            </a:r>
            <a:r>
              <a:rPr lang="en-US" altLang="zh-TW" sz="1400" b="1" dirty="0">
                <a:latin typeface="微軟正黑體" panose="020B0604030504040204" pitchFamily="34" charset="-120"/>
                <a:ea typeface="微軟正黑體" panose="020B0604030504040204" pitchFamily="34" charset="-120"/>
              </a:rPr>
              <a:t>has prompted </a:t>
            </a:r>
            <a:r>
              <a:rPr lang="en-US" altLang="zh-TW" sz="1400" b="1" dirty="0" smtClean="0">
                <a:latin typeface="微軟正黑體" panose="020B0604030504040204" pitchFamily="34" charset="-120"/>
                <a:ea typeface="微軟正黑體" panose="020B0604030504040204" pitchFamily="34" charset="-120"/>
              </a:rPr>
              <a:t>DANEN </a:t>
            </a:r>
            <a:r>
              <a:rPr lang="en-US" altLang="zh-TW" sz="1400" b="1" dirty="0">
                <a:latin typeface="微軟正黑體" panose="020B0604030504040204" pitchFamily="34" charset="-120"/>
                <a:ea typeface="微軟正黑體" panose="020B0604030504040204" pitchFamily="34" charset="-120"/>
              </a:rPr>
              <a:t>Technology to be more cautious in the process of transformation assessment</a:t>
            </a:r>
            <a:r>
              <a:rPr lang="en-US" altLang="zh-TW" sz="1400" b="1" dirty="0" smtClean="0">
                <a:latin typeface="微軟正黑體" panose="020B0604030504040204" pitchFamily="34" charset="-120"/>
                <a:ea typeface="微軟正黑體" panose="020B0604030504040204" pitchFamily="34" charset="-120"/>
              </a:rPr>
              <a:t>.</a:t>
            </a:r>
          </a:p>
          <a:p>
            <a:pPr marL="285750" indent="-285750">
              <a:spcBef>
                <a:spcPts val="600"/>
              </a:spcBef>
              <a:spcAft>
                <a:spcPts val="600"/>
              </a:spcAft>
              <a:buFont typeface="Wingdings" panose="05000000000000000000" pitchFamily="2" charset="2"/>
              <a:buChar char="p"/>
            </a:pPr>
            <a:r>
              <a:rPr lang="en-US" altLang="zh-TW" sz="1400" b="1" dirty="0">
                <a:latin typeface="微軟正黑體" panose="020B0604030504040204" pitchFamily="34" charset="-120"/>
                <a:ea typeface="微軟正黑體" panose="020B0604030504040204" pitchFamily="34" charset="-120"/>
              </a:rPr>
              <a:t>In recent years, </a:t>
            </a:r>
            <a:r>
              <a:rPr lang="en-US" altLang="zh-TW" sz="1400" b="1" dirty="0" smtClean="0">
                <a:latin typeface="微軟正黑體" panose="020B0604030504040204" pitchFamily="34" charset="-120"/>
                <a:ea typeface="微軟正黑體" panose="020B0604030504040204" pitchFamily="34" charset="-120"/>
              </a:rPr>
              <a:t>DANEN </a:t>
            </a:r>
            <a:r>
              <a:rPr lang="en-US" altLang="zh-TW" sz="1400" b="1" dirty="0">
                <a:latin typeface="微軟正黑體" panose="020B0604030504040204" pitchFamily="34" charset="-120"/>
                <a:ea typeface="微軟正黑體" panose="020B0604030504040204" pitchFamily="34" charset="-120"/>
              </a:rPr>
              <a:t>has evaluated the possibility of investing in the development of the green energy industry </a:t>
            </a:r>
            <a:r>
              <a:rPr lang="en-US" altLang="zh-TW" sz="1400" b="1" dirty="0" smtClean="0">
                <a:latin typeface="微軟正黑體" panose="020B0604030504040204" pitchFamily="34" charset="-120"/>
                <a:ea typeface="微軟正黑體" panose="020B0604030504040204" pitchFamily="34" charset="-120"/>
              </a:rPr>
              <a:t>value chain</a:t>
            </a:r>
            <a:r>
              <a:rPr lang="en-US" altLang="zh-TW" sz="1400" b="1" dirty="0">
                <a:latin typeface="微軟正黑體" panose="020B0604030504040204" pitchFamily="34" charset="-120"/>
                <a:ea typeface="微軟正黑體" panose="020B0604030504040204" pitchFamily="34" charset="-120"/>
              </a:rPr>
              <a:t>. During the evaluation period, it has evaluated the power plant management and maintenance related businesses of solar power generation. </a:t>
            </a:r>
            <a:r>
              <a:rPr lang="en-US" altLang="zh-TW" sz="1400" b="1" dirty="0" smtClean="0">
                <a:latin typeface="微軟正黑體" panose="020B0604030504040204" pitchFamily="34" charset="-120"/>
                <a:ea typeface="微軟正黑體" panose="020B0604030504040204" pitchFamily="34" charset="-120"/>
              </a:rPr>
              <a:t>Due the </a:t>
            </a:r>
            <a:r>
              <a:rPr lang="en-US" altLang="zh-TW" sz="1400" b="1" dirty="0">
                <a:latin typeface="微軟正黑體" panose="020B0604030504040204" pitchFamily="34" charset="-120"/>
                <a:ea typeface="微軟正黑體" panose="020B0604030504040204" pitchFamily="34" charset="-120"/>
              </a:rPr>
              <a:t>investment </a:t>
            </a:r>
            <a:r>
              <a:rPr lang="en-US" altLang="zh-TW" sz="1400" b="1" dirty="0" smtClean="0">
                <a:latin typeface="微軟正黑體" panose="020B0604030504040204" pitchFamily="34" charset="-120"/>
                <a:ea typeface="微軟正黑體" panose="020B0604030504040204" pitchFamily="34" charset="-120"/>
              </a:rPr>
              <a:t>return </a:t>
            </a:r>
            <a:r>
              <a:rPr lang="en-US" altLang="zh-TW" sz="1400" b="1" dirty="0">
                <a:latin typeface="微軟正黑體" panose="020B0604030504040204" pitchFamily="34" charset="-120"/>
                <a:ea typeface="微軟正黑體" panose="020B0604030504040204" pitchFamily="34" charset="-120"/>
              </a:rPr>
              <a:t>period is long, </a:t>
            </a:r>
            <a:r>
              <a:rPr lang="en-US" altLang="zh-TW" sz="1400" b="1" dirty="0" smtClean="0">
                <a:latin typeface="微軟正黑體" panose="020B0604030504040204" pitchFamily="34" charset="-120"/>
                <a:ea typeface="微軟正黑體" panose="020B0604030504040204" pitchFamily="34" charset="-120"/>
              </a:rPr>
              <a:t>which could have a </a:t>
            </a:r>
            <a:r>
              <a:rPr lang="en-US" altLang="zh-TW" sz="1400" b="1" dirty="0">
                <a:latin typeface="微軟正黑體" panose="020B0604030504040204" pitchFamily="34" charset="-120"/>
                <a:ea typeface="微軟正黑體" panose="020B0604030504040204" pitchFamily="34" charset="-120"/>
              </a:rPr>
              <a:t>great impact on the company's financial planning. After </a:t>
            </a:r>
            <a:r>
              <a:rPr lang="en-US" altLang="zh-TW" sz="1400" b="1" dirty="0" smtClean="0">
                <a:latin typeface="微軟正黑體" panose="020B0604030504040204" pitchFamily="34" charset="-120"/>
                <a:ea typeface="微軟正黑體" panose="020B0604030504040204" pitchFamily="34" charset="-120"/>
              </a:rPr>
              <a:t>a further re-evaluation</a:t>
            </a:r>
            <a:r>
              <a:rPr lang="en-US" altLang="zh-TW" sz="1400" b="1" dirty="0">
                <a:latin typeface="微軟正黑體" panose="020B0604030504040204" pitchFamily="34" charset="-120"/>
                <a:ea typeface="微軟正黑體" panose="020B0604030504040204" pitchFamily="34" charset="-120"/>
              </a:rPr>
              <a:t>, the company plans to choose </a:t>
            </a:r>
            <a:r>
              <a:rPr lang="en-US" altLang="zh-TW" sz="1400" b="1" dirty="0" smtClean="0">
                <a:latin typeface="微軟正黑體" panose="020B0604030504040204" pitchFamily="34" charset="-120"/>
                <a:ea typeface="微軟正黑體" panose="020B0604030504040204" pitchFamily="34" charset="-120"/>
              </a:rPr>
              <a:t>the electric drive vehicle (E-Drive) market as it's new target </a:t>
            </a:r>
            <a:r>
              <a:rPr lang="en-US" altLang="zh-TW" sz="1400" b="1" dirty="0">
                <a:latin typeface="微軟正黑體" panose="020B0604030504040204" pitchFamily="34" charset="-120"/>
                <a:ea typeface="微軟正黑體" panose="020B0604030504040204" pitchFamily="34" charset="-120"/>
              </a:rPr>
              <a:t>, </a:t>
            </a:r>
            <a:r>
              <a:rPr lang="en-US" altLang="zh-TW" sz="1400" b="1" dirty="0" smtClean="0">
                <a:latin typeface="微軟正黑體" panose="020B0604030504040204" pitchFamily="34" charset="-120"/>
                <a:ea typeface="微軟正黑體" panose="020B0604030504040204" pitchFamily="34" charset="-120"/>
              </a:rPr>
              <a:t>Because it has </a:t>
            </a:r>
            <a:r>
              <a:rPr lang="en-US" altLang="zh-TW" sz="1400" b="1" dirty="0">
                <a:latin typeface="微軟正黑體" panose="020B0604030504040204" pitchFamily="34" charset="-120"/>
                <a:ea typeface="微軟正黑體" panose="020B0604030504040204" pitchFamily="34" charset="-120"/>
              </a:rPr>
              <a:t>great development potential. We look forward to </a:t>
            </a:r>
            <a:r>
              <a:rPr lang="en-US" altLang="zh-TW" sz="1400" b="1" dirty="0" smtClean="0">
                <a:latin typeface="微軟正黑體" panose="020B0604030504040204" pitchFamily="34" charset="-120"/>
                <a:ea typeface="微軟正黑體" panose="020B0604030504040204" pitchFamily="34" charset="-120"/>
              </a:rPr>
              <a:t>collaborating with premium partners </a:t>
            </a:r>
            <a:r>
              <a:rPr lang="en-US" altLang="zh-TW" sz="1400" b="1" dirty="0">
                <a:latin typeface="微軟正黑體" panose="020B0604030504040204" pitchFamily="34" charset="-120"/>
                <a:ea typeface="微軟正黑體" panose="020B0604030504040204" pitchFamily="34" charset="-120"/>
              </a:rPr>
              <a:t>in </a:t>
            </a:r>
            <a:r>
              <a:rPr lang="en-US" altLang="zh-TW" sz="1400" b="1" dirty="0" smtClean="0">
                <a:latin typeface="微軟正黑體" panose="020B0604030504040204" pitchFamily="34" charset="-120"/>
                <a:ea typeface="微軟正黑體" panose="020B0604030504040204" pitchFamily="34" charset="-120"/>
              </a:rPr>
              <a:t> </a:t>
            </a:r>
            <a:r>
              <a:rPr lang="en-US" altLang="zh-TW" sz="1400" b="1" dirty="0">
                <a:latin typeface="微軟正黑體" panose="020B0604030504040204" pitchFamily="34" charset="-120"/>
                <a:ea typeface="微軟正黑體" panose="020B0604030504040204" pitchFamily="34" charset="-120"/>
              </a:rPr>
              <a:t>energy-saving and environmental protection industry </a:t>
            </a:r>
            <a:r>
              <a:rPr lang="en-US" altLang="zh-TW" sz="1400" b="1" dirty="0" smtClean="0">
                <a:latin typeface="微軟正黑體" panose="020B0604030504040204" pitchFamily="34" charset="-120"/>
                <a:ea typeface="微軟正黑體" panose="020B0604030504040204" pitchFamily="34" charset="-120"/>
              </a:rPr>
              <a:t>value chain </a:t>
            </a:r>
            <a:r>
              <a:rPr lang="en-US" altLang="zh-TW" sz="1400" b="1" dirty="0">
                <a:latin typeface="微軟正黑體" panose="020B0604030504040204" pitchFamily="34" charset="-120"/>
                <a:ea typeface="微軟正黑體" panose="020B0604030504040204" pitchFamily="34" charset="-120"/>
              </a:rPr>
              <a:t>to open up new opportunities </a:t>
            </a:r>
            <a:r>
              <a:rPr lang="en-US" altLang="zh-TW" sz="1400" b="1" dirty="0" smtClean="0">
                <a:latin typeface="微軟正黑體" panose="020B0604030504040204" pitchFamily="34" charset="-120"/>
                <a:ea typeface="微軟正黑體" panose="020B0604030504040204" pitchFamily="34" charset="-120"/>
              </a:rPr>
              <a:t>of </a:t>
            </a:r>
            <a:r>
              <a:rPr lang="en-US" altLang="zh-TW" sz="1400" b="1" dirty="0">
                <a:latin typeface="微軟正黑體" panose="020B0604030504040204" pitchFamily="34" charset="-120"/>
                <a:ea typeface="微軟正黑體" panose="020B0604030504040204" pitchFamily="34" charset="-120"/>
              </a:rPr>
              <a:t>green energy, </a:t>
            </a:r>
            <a:r>
              <a:rPr lang="en-US" altLang="zh-TW" sz="1400" b="1" dirty="0" smtClean="0">
                <a:latin typeface="微軟正黑體" panose="020B0604030504040204" pitchFamily="34" charset="-120"/>
                <a:ea typeface="微軟正黑體" panose="020B0604030504040204" pitchFamily="34" charset="-120"/>
              </a:rPr>
              <a:t>involving in carbon </a:t>
            </a:r>
            <a:r>
              <a:rPr lang="en-US" altLang="zh-TW" sz="1400" b="1" dirty="0">
                <a:latin typeface="微軟正黑體" panose="020B0604030504040204" pitchFamily="34" charset="-120"/>
                <a:ea typeface="微軟正黑體" panose="020B0604030504040204" pitchFamily="34" charset="-120"/>
              </a:rPr>
              <a:t>reduction, electric drive and other related industries</a:t>
            </a:r>
            <a:r>
              <a:rPr lang="en-US" altLang="zh-TW" sz="1400" b="1" dirty="0" smtClean="0">
                <a:latin typeface="微軟正黑體" panose="020B0604030504040204" pitchFamily="34" charset="-120"/>
                <a:ea typeface="微軟正黑體" panose="020B0604030504040204" pitchFamily="34" charset="-120"/>
              </a:rPr>
              <a:t>. </a:t>
            </a:r>
            <a:endParaRPr lang="zh-TW" altLang="en-US" sz="1400" b="1" dirty="0">
              <a:latin typeface="微軟正黑體" panose="020B0604030504040204" pitchFamily="34" charset="-120"/>
              <a:ea typeface="微軟正黑體" panose="020B0604030504040204" pitchFamily="34" charset="-12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4941168"/>
            <a:ext cx="5976664" cy="178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86956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9"/>
          <p:cNvSpPr>
            <a:spLocks noGrp="1"/>
          </p:cNvSpPr>
          <p:nvPr>
            <p:ph type="ctrTitle"/>
          </p:nvPr>
        </p:nvSpPr>
        <p:spPr>
          <a:xfrm>
            <a:off x="539552" y="836712"/>
            <a:ext cx="8458200" cy="2574618"/>
          </a:xfrm>
        </p:spPr>
        <p:txBody>
          <a:bodyPr>
            <a:noAutofit/>
          </a:bodyPr>
          <a:lstStyle/>
          <a:p>
            <a:pPr>
              <a:lnSpc>
                <a:spcPct val="200000"/>
              </a:lnSpc>
            </a:pPr>
            <a:r>
              <a:rPr lang="en-US" altLang="zh-TW" sz="2400" dirty="0" smtClean="0">
                <a:solidFill>
                  <a:srgbClr val="FFFF00"/>
                </a:solidFill>
              </a:rPr>
              <a:t/>
            </a:r>
            <a:br>
              <a:rPr lang="en-US" altLang="zh-TW" sz="2400" dirty="0" smtClean="0">
                <a:solidFill>
                  <a:srgbClr val="FFFF00"/>
                </a:solidFill>
              </a:rPr>
            </a:br>
            <a:endParaRPr lang="zh-TW" altLang="en-US" sz="2400" dirty="0"/>
          </a:p>
        </p:txBody>
      </p:sp>
      <p:sp>
        <p:nvSpPr>
          <p:cNvPr id="2" name="文字方塊 1"/>
          <p:cNvSpPr txBox="1"/>
          <p:nvPr/>
        </p:nvSpPr>
        <p:spPr>
          <a:xfrm>
            <a:off x="1547664" y="2492896"/>
            <a:ext cx="7488832" cy="1323439"/>
          </a:xfrm>
          <a:prstGeom prst="rect">
            <a:avLst/>
          </a:prstGeom>
          <a:noFill/>
        </p:spPr>
        <p:txBody>
          <a:bodyPr wrap="square" rtlCol="0">
            <a:spAutoFit/>
          </a:bodyPr>
          <a:lstStyle/>
          <a:p>
            <a:pPr algn="ctr"/>
            <a:r>
              <a:rPr lang="en-US" altLang="zh-TW" sz="4000" b="1" dirty="0" smtClean="0">
                <a:solidFill>
                  <a:schemeClr val="bg1"/>
                </a:solidFill>
                <a:latin typeface="微軟正黑體" pitchFamily="34" charset="-120"/>
                <a:ea typeface="微軟正黑體" pitchFamily="34" charset="-120"/>
              </a:rPr>
              <a:t>Global market outlook </a:t>
            </a:r>
          </a:p>
          <a:p>
            <a:pPr algn="ctr"/>
            <a:r>
              <a:rPr lang="en-US" altLang="zh-TW" sz="4000" b="1" dirty="0" smtClean="0">
                <a:solidFill>
                  <a:schemeClr val="bg1"/>
                </a:solidFill>
                <a:latin typeface="微軟正黑體" pitchFamily="34" charset="-120"/>
                <a:ea typeface="微軟正黑體" pitchFamily="34" charset="-120"/>
              </a:rPr>
              <a:t>of E-Drive </a:t>
            </a:r>
            <a:endParaRPr lang="zh-TW" altLang="en-US" sz="4000" b="1" dirty="0">
              <a:solidFill>
                <a:schemeClr val="bg1"/>
              </a:solidFill>
              <a:latin typeface="微軟正黑體" pitchFamily="34" charset="-120"/>
              <a:ea typeface="微軟正黑體" pitchFamily="34" charset="-120"/>
            </a:endParaRPr>
          </a:p>
        </p:txBody>
      </p:sp>
      <p:sp>
        <p:nvSpPr>
          <p:cNvPr id="4"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5</a:t>
            </a:fld>
            <a:endParaRPr lang="zh-TW" altLang="en-US" dirty="0"/>
          </a:p>
        </p:txBody>
      </p:sp>
    </p:spTree>
    <p:extLst>
      <p:ext uri="{BB962C8B-B14F-4D97-AF65-F5344CB8AC3E}">
        <p14:creationId xmlns:p14="http://schemas.microsoft.com/office/powerpoint/2010/main" val="879804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6</a:t>
            </a:fld>
            <a:endParaRPr lang="zh-TW" altLang="en-US" dirty="0"/>
          </a:p>
        </p:txBody>
      </p:sp>
      <p:sp>
        <p:nvSpPr>
          <p:cNvPr id="2" name="矩形 1"/>
          <p:cNvSpPr/>
          <p:nvPr/>
        </p:nvSpPr>
        <p:spPr>
          <a:xfrm>
            <a:off x="364228" y="431121"/>
            <a:ext cx="7992888" cy="584775"/>
          </a:xfrm>
          <a:prstGeom prst="rect">
            <a:avLst/>
          </a:prstGeom>
        </p:spPr>
        <p:txBody>
          <a:bodyPr wrap="square">
            <a:spAutoFit/>
          </a:bodyPr>
          <a:lstStyle/>
          <a:p>
            <a:r>
              <a:rPr lang="en-US" altLang="zh-TW" sz="3200" b="1" dirty="0"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What is E-Drive ?</a:t>
            </a:r>
            <a:endParaRPr lang="zh-TW" altLang="zh-TW" sz="32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矩形 2"/>
          <p:cNvSpPr/>
          <p:nvPr/>
        </p:nvSpPr>
        <p:spPr>
          <a:xfrm>
            <a:off x="340376" y="1003340"/>
            <a:ext cx="8712967" cy="954107"/>
          </a:xfrm>
          <a:prstGeom prst="rect">
            <a:avLst/>
          </a:prstGeom>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E-Drive: G</a:t>
            </a:r>
            <a:r>
              <a:rPr lang="en-US" altLang="zh-TW" sz="1400" b="1" dirty="0" smtClean="0">
                <a:latin typeface="微軟正黑體" panose="020B0604030504040204" pitchFamily="34" charset="-120"/>
                <a:ea typeface="微軟正黑體" panose="020B0604030504040204" pitchFamily="34" charset="-120"/>
              </a:rPr>
              <a:t>enerally </a:t>
            </a:r>
            <a:r>
              <a:rPr lang="en-US" altLang="zh-TW" sz="1400" b="1" dirty="0">
                <a:latin typeface="微軟正黑體" panose="020B0604030504040204" pitchFamily="34" charset="-120"/>
                <a:ea typeface="微軟正黑體" panose="020B0604030504040204" pitchFamily="34" charset="-120"/>
              </a:rPr>
              <a:t>refers to </a:t>
            </a:r>
            <a:r>
              <a:rPr lang="en-US" altLang="zh-TW" sz="1400" b="1" dirty="0" smtClean="0">
                <a:latin typeface="微軟正黑體" panose="020B0604030504040204" pitchFamily="34" charset="-120"/>
                <a:ea typeface="微軟正黑體" panose="020B0604030504040204" pitchFamily="34" charset="-120"/>
              </a:rPr>
              <a:t>an </a:t>
            </a:r>
            <a:r>
              <a:rPr lang="en-US" altLang="zh-TW" sz="1400" b="1" dirty="0">
                <a:latin typeface="微軟正黑體" panose="020B0604030504040204" pitchFamily="34" charset="-120"/>
                <a:ea typeface="微軟正黑體" panose="020B0604030504040204" pitchFamily="34" charset="-120"/>
              </a:rPr>
              <a:t>electric load that is powered by equipment outside the </a:t>
            </a:r>
            <a:r>
              <a:rPr lang="en-US" altLang="zh-TW" sz="1400" b="1" dirty="0" smtClean="0">
                <a:latin typeface="微軟正黑體" panose="020B0604030504040204" pitchFamily="34" charset="-120"/>
                <a:ea typeface="微軟正黑體" panose="020B0604030504040204" pitchFamily="34" charset="-120"/>
              </a:rPr>
              <a:t>traffic vehicle </a:t>
            </a:r>
            <a:r>
              <a:rPr lang="en-US" altLang="zh-TW" sz="1400" b="1" dirty="0">
                <a:latin typeface="微軟正黑體" panose="020B0604030504040204" pitchFamily="34" charset="-120"/>
                <a:ea typeface="微軟正黑體" panose="020B0604030504040204" pitchFamily="34" charset="-120"/>
              </a:rPr>
              <a:t>(such as batteries, solar panels or generators) through a</a:t>
            </a:r>
            <a:r>
              <a:rPr lang="en-US" altLang="zh-TW" sz="1400" b="1" dirty="0" smtClean="0">
                <a:latin typeface="微軟正黑體" panose="020B0604030504040204" pitchFamily="34" charset="-120"/>
                <a:ea typeface="微軟正黑體" panose="020B0604030504040204" pitchFamily="34" charset="-120"/>
              </a:rPr>
              <a:t> </a:t>
            </a:r>
            <a:r>
              <a:rPr lang="en-US" altLang="zh-TW" sz="1400" b="1" dirty="0">
                <a:latin typeface="微軟正黑體" panose="020B0604030504040204" pitchFamily="34" charset="-120"/>
                <a:ea typeface="微軟正黑體" panose="020B0604030504040204" pitchFamily="34" charset="-120"/>
              </a:rPr>
              <a:t>power collection system to supply power to one or more electric motors or traction </a:t>
            </a:r>
            <a:r>
              <a:rPr lang="en-US" altLang="zh-TW" sz="1400" b="1" dirty="0" smtClean="0">
                <a:latin typeface="微軟正黑體" panose="020B0604030504040204" pitchFamily="34" charset="-120"/>
                <a:ea typeface="微軟正黑體" panose="020B0604030504040204" pitchFamily="34" charset="-120"/>
              </a:rPr>
              <a:t>motors, </a:t>
            </a:r>
            <a:r>
              <a:rPr lang="en-US" altLang="zh-TW" sz="1400" b="1" dirty="0">
                <a:latin typeface="微軟正黑體" panose="020B0604030504040204" pitchFamily="34" charset="-120"/>
                <a:ea typeface="微軟正黑體" panose="020B0604030504040204" pitchFamily="34" charset="-120"/>
              </a:rPr>
              <a:t>also known as EV. Due to the wide variety of markets, this market overview </a:t>
            </a:r>
            <a:r>
              <a:rPr lang="en-US" altLang="zh-TW" sz="1400" b="1" dirty="0" smtClean="0">
                <a:latin typeface="微軟正黑體" panose="020B0604030504040204" pitchFamily="34" charset="-120"/>
                <a:ea typeface="微軟正黑體" panose="020B0604030504040204" pitchFamily="34" charset="-120"/>
              </a:rPr>
              <a:t>firstly </a:t>
            </a:r>
            <a:r>
              <a:rPr lang="en-US" altLang="zh-TW" sz="1400" b="1" dirty="0">
                <a:latin typeface="微軟正黑體" panose="020B0604030504040204" pitchFamily="34" charset="-120"/>
                <a:ea typeface="微軟正黑體" panose="020B0604030504040204" pitchFamily="34" charset="-120"/>
              </a:rPr>
              <a:t>focuses on </a:t>
            </a:r>
            <a:r>
              <a:rPr lang="en-US" altLang="zh-TW" sz="1400" b="1" dirty="0" smtClean="0">
                <a:latin typeface="微軟正黑體" panose="020B0604030504040204" pitchFamily="34" charset="-120"/>
                <a:ea typeface="微軟正黑體" panose="020B0604030504040204" pitchFamily="34" charset="-120"/>
              </a:rPr>
              <a:t>EV , E-moto, </a:t>
            </a:r>
            <a:r>
              <a:rPr lang="en-US" altLang="zh-TW" sz="1400" b="1" dirty="0">
                <a:latin typeface="微軟正黑體" panose="020B0604030504040204" pitchFamily="34" charset="-120"/>
                <a:ea typeface="微軟正黑體" panose="020B0604030504040204" pitchFamily="34" charset="-120"/>
              </a:rPr>
              <a:t>and </a:t>
            </a:r>
            <a:r>
              <a:rPr lang="en-US" altLang="zh-TW" sz="1400" b="1" dirty="0" smtClean="0">
                <a:latin typeface="微軟正黑體" panose="020B0604030504040204" pitchFamily="34" charset="-120"/>
                <a:ea typeface="微軟正黑體" panose="020B0604030504040204" pitchFamily="34" charset="-120"/>
              </a:rPr>
              <a:t>E-Bike .</a:t>
            </a:r>
            <a:endParaRPr lang="en-US" altLang="zh-TW" sz="1400" dirty="0" smtClean="0">
              <a:latin typeface="微軟正黑體" panose="020B0604030504040204" pitchFamily="34" charset="-120"/>
              <a:ea typeface="微軟正黑體" panose="020B0604030504040204" pitchFamily="34" charset="-120"/>
            </a:endParaRPr>
          </a:p>
        </p:txBody>
      </p:sp>
      <p:pic>
        <p:nvPicPr>
          <p:cNvPr id="103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835" y="4869160"/>
            <a:ext cx="2738141" cy="1139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432" y="1935986"/>
            <a:ext cx="3384583" cy="1815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2"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2051" y="4548408"/>
            <a:ext cx="1952625" cy="1565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文字方塊 12"/>
          <p:cNvSpPr txBox="1"/>
          <p:nvPr/>
        </p:nvSpPr>
        <p:spPr>
          <a:xfrm>
            <a:off x="3695976" y="4434492"/>
            <a:ext cx="2566392" cy="646331"/>
          </a:xfrm>
          <a:prstGeom prst="rect">
            <a:avLst/>
          </a:prstGeom>
          <a:noFill/>
        </p:spPr>
        <p:txBody>
          <a:bodyPr wrap="square" rtlCol="0">
            <a:spAutoFit/>
          </a:bodyPr>
          <a:lstStyle/>
          <a:p>
            <a:pPr algn="ctr"/>
            <a:r>
              <a:rPr lang="en-US" altLang="zh-TW" sz="3600" dirty="0" smtClean="0">
                <a:solidFill>
                  <a:srgbClr val="009900"/>
                </a:solidFill>
                <a:latin typeface="Cooper Black" panose="0208090404030B020404" pitchFamily="18" charset="0"/>
              </a:rPr>
              <a:t>E</a:t>
            </a:r>
            <a:r>
              <a:rPr lang="en-US" altLang="zh-TW" sz="3600" dirty="0" smtClean="0">
                <a:latin typeface="Cooper Black" panose="0208090404030B020404" pitchFamily="18" charset="0"/>
              </a:rPr>
              <a:t>- DRIVE</a:t>
            </a:r>
            <a:endParaRPr lang="zh-TW" altLang="en-US" sz="3600" dirty="0">
              <a:latin typeface="Cooper Black" panose="0208090404030B020404" pitchFamily="18" charset="0"/>
            </a:endParaRPr>
          </a:p>
        </p:txBody>
      </p:sp>
      <p:pic>
        <p:nvPicPr>
          <p:cNvPr id="104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2132856"/>
            <a:ext cx="3170903" cy="1774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文字方塊 14"/>
          <p:cNvSpPr txBox="1"/>
          <p:nvPr/>
        </p:nvSpPr>
        <p:spPr>
          <a:xfrm>
            <a:off x="1223606" y="3972827"/>
            <a:ext cx="1872208" cy="461665"/>
          </a:xfrm>
          <a:prstGeom prst="rect">
            <a:avLst/>
          </a:prstGeom>
          <a:noFill/>
        </p:spPr>
        <p:txBody>
          <a:bodyPr wrap="square" rtlCol="0">
            <a:spAutoFit/>
          </a:bodyPr>
          <a:lstStyle/>
          <a:p>
            <a:r>
              <a:rPr lang="en-US" altLang="zh-TW" sz="2400" dirty="0" smtClean="0">
                <a:solidFill>
                  <a:srgbClr val="009900"/>
                </a:solidFill>
                <a:latin typeface="Cooper Black" panose="0208090404030B020404" pitchFamily="18" charset="0"/>
              </a:rPr>
              <a:t>E</a:t>
            </a:r>
            <a:r>
              <a:rPr lang="en-US" altLang="zh-TW" sz="2400" dirty="0" smtClean="0">
                <a:latin typeface="Cooper Black" panose="0208090404030B020404" pitchFamily="18" charset="0"/>
              </a:rPr>
              <a:t>-BUSES</a:t>
            </a:r>
            <a:endParaRPr lang="zh-TW" altLang="en-US" sz="2400" dirty="0">
              <a:latin typeface="Cooper Black" panose="0208090404030B020404" pitchFamily="18" charset="0"/>
            </a:endParaRPr>
          </a:p>
        </p:txBody>
      </p:sp>
      <p:sp>
        <p:nvSpPr>
          <p:cNvPr id="43" name="文字方塊 42"/>
          <p:cNvSpPr txBox="1"/>
          <p:nvPr/>
        </p:nvSpPr>
        <p:spPr>
          <a:xfrm>
            <a:off x="1331640" y="6032191"/>
            <a:ext cx="1512168" cy="461665"/>
          </a:xfrm>
          <a:prstGeom prst="rect">
            <a:avLst/>
          </a:prstGeom>
          <a:noFill/>
        </p:spPr>
        <p:txBody>
          <a:bodyPr wrap="square" rtlCol="0">
            <a:spAutoFit/>
          </a:bodyPr>
          <a:lstStyle/>
          <a:p>
            <a:pPr algn="ctr"/>
            <a:r>
              <a:rPr lang="en-US" altLang="zh-TW" sz="2400" dirty="0" smtClean="0">
                <a:solidFill>
                  <a:srgbClr val="009900"/>
                </a:solidFill>
                <a:latin typeface="Cooper Black" panose="0208090404030B020404" pitchFamily="18" charset="0"/>
              </a:rPr>
              <a:t>E</a:t>
            </a:r>
            <a:r>
              <a:rPr lang="en-US" altLang="zh-TW" sz="2400" dirty="0" smtClean="0">
                <a:latin typeface="Cooper Black" panose="0208090404030B020404" pitchFamily="18" charset="0"/>
              </a:rPr>
              <a:t>-BIKE</a:t>
            </a:r>
            <a:endParaRPr lang="zh-TW" altLang="en-US" sz="2400" dirty="0">
              <a:latin typeface="Cooper Black" panose="0208090404030B020404" pitchFamily="18" charset="0"/>
            </a:endParaRPr>
          </a:p>
        </p:txBody>
      </p:sp>
      <p:sp>
        <p:nvSpPr>
          <p:cNvPr id="44" name="文字方塊 43"/>
          <p:cNvSpPr txBox="1"/>
          <p:nvPr/>
        </p:nvSpPr>
        <p:spPr>
          <a:xfrm>
            <a:off x="7164288" y="6099886"/>
            <a:ext cx="1512168" cy="461665"/>
          </a:xfrm>
          <a:prstGeom prst="rect">
            <a:avLst/>
          </a:prstGeom>
          <a:noFill/>
        </p:spPr>
        <p:txBody>
          <a:bodyPr wrap="square" rtlCol="0">
            <a:spAutoFit/>
          </a:bodyPr>
          <a:lstStyle/>
          <a:p>
            <a:r>
              <a:rPr lang="en-US" altLang="zh-TW" sz="2400" dirty="0" smtClean="0">
                <a:solidFill>
                  <a:srgbClr val="009900"/>
                </a:solidFill>
                <a:latin typeface="Cooper Black" panose="0208090404030B020404" pitchFamily="18" charset="0"/>
              </a:rPr>
              <a:t>E</a:t>
            </a:r>
            <a:r>
              <a:rPr lang="en-US" altLang="zh-TW" sz="2400" dirty="0" smtClean="0">
                <a:latin typeface="Cooper Black" panose="0208090404030B020404" pitchFamily="18" charset="0"/>
              </a:rPr>
              <a:t>-Moto</a:t>
            </a:r>
            <a:endParaRPr lang="zh-TW" altLang="en-US" sz="2400" dirty="0">
              <a:latin typeface="Cooper Black" panose="0208090404030B020404" pitchFamily="18" charset="0"/>
            </a:endParaRPr>
          </a:p>
        </p:txBody>
      </p:sp>
      <p:sp>
        <p:nvSpPr>
          <p:cNvPr id="45" name="文字方塊 44"/>
          <p:cNvSpPr txBox="1"/>
          <p:nvPr/>
        </p:nvSpPr>
        <p:spPr>
          <a:xfrm>
            <a:off x="7164288" y="3966436"/>
            <a:ext cx="1512168" cy="461665"/>
          </a:xfrm>
          <a:prstGeom prst="rect">
            <a:avLst/>
          </a:prstGeom>
          <a:noFill/>
        </p:spPr>
        <p:txBody>
          <a:bodyPr wrap="square" rtlCol="0">
            <a:spAutoFit/>
          </a:bodyPr>
          <a:lstStyle/>
          <a:p>
            <a:pPr algn="ctr"/>
            <a:r>
              <a:rPr lang="en-US" altLang="zh-TW" sz="2400" dirty="0" smtClean="0">
                <a:solidFill>
                  <a:srgbClr val="009900"/>
                </a:solidFill>
                <a:latin typeface="Cooper Black" panose="0208090404030B020404" pitchFamily="18" charset="0"/>
              </a:rPr>
              <a:t>E</a:t>
            </a:r>
            <a:r>
              <a:rPr lang="en-US" altLang="zh-TW" sz="2400" dirty="0" smtClean="0">
                <a:latin typeface="Cooper Black" panose="0208090404030B020404" pitchFamily="18" charset="0"/>
              </a:rPr>
              <a:t>-CAR</a:t>
            </a:r>
            <a:endParaRPr lang="zh-TW" altLang="en-US" sz="2400" dirty="0">
              <a:latin typeface="Cooper Black" panose="0208090404030B020404" pitchFamily="18" charset="0"/>
            </a:endParaRPr>
          </a:p>
        </p:txBody>
      </p:sp>
      <p:sp>
        <p:nvSpPr>
          <p:cNvPr id="46" name="文字方塊 45"/>
          <p:cNvSpPr txBox="1"/>
          <p:nvPr/>
        </p:nvSpPr>
        <p:spPr>
          <a:xfrm>
            <a:off x="310681" y="6561551"/>
            <a:ext cx="4032448" cy="246221"/>
          </a:xfrm>
          <a:prstGeom prst="rect">
            <a:avLst/>
          </a:prstGeom>
          <a:noFill/>
        </p:spPr>
        <p:txBody>
          <a:bodyPr wrap="square" rtlCol="0">
            <a:spAutoFit/>
          </a:bodyPr>
          <a:lstStyle/>
          <a:p>
            <a:r>
              <a:rPr lang="en-US" altLang="zh-TW" sz="1000" dirty="0" smtClean="0"/>
              <a:t>Source : The </a:t>
            </a:r>
            <a:r>
              <a:rPr lang="en-US" altLang="zh-TW" sz="1000" dirty="0"/>
              <a:t>pictures are all licensed by CC on the Internet</a:t>
            </a:r>
            <a:endParaRPr lang="zh-TW" altLang="en-US" sz="1000" dirty="0"/>
          </a:p>
        </p:txBody>
      </p:sp>
    </p:spTree>
    <p:extLst>
      <p:ext uri="{BB962C8B-B14F-4D97-AF65-F5344CB8AC3E}">
        <p14:creationId xmlns:p14="http://schemas.microsoft.com/office/powerpoint/2010/main" val="1508435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7</a:t>
            </a:fld>
            <a:endParaRPr lang="zh-TW" altLang="en-US" dirty="0"/>
          </a:p>
        </p:txBody>
      </p:sp>
      <p:sp>
        <p:nvSpPr>
          <p:cNvPr id="11" name="矩形 10"/>
          <p:cNvSpPr/>
          <p:nvPr/>
        </p:nvSpPr>
        <p:spPr>
          <a:xfrm>
            <a:off x="120005" y="1124744"/>
            <a:ext cx="9036496" cy="3410164"/>
          </a:xfrm>
          <a:prstGeom prst="rect">
            <a:avLst/>
          </a:prstGeom>
        </p:spPr>
        <p:txBody>
          <a:bodyPr wrap="square">
            <a:spAutoFit/>
          </a:bodyPr>
          <a:lstStyle/>
          <a:p>
            <a:pPr marL="285750" indent="-285750" eaLnBrk="0" hangingPunct="0">
              <a:lnSpc>
                <a:spcPct val="150000"/>
              </a:lnSpc>
              <a:spcBef>
                <a:spcPct val="20000"/>
              </a:spcBef>
              <a:buClr>
                <a:schemeClr val="bg2"/>
              </a:buClr>
              <a:buSzPct val="100000"/>
              <a:buFont typeface="Wingdings" panose="05000000000000000000" pitchFamily="2" charset="2"/>
              <a:buChar char="p"/>
              <a:defRPr/>
            </a:pPr>
            <a:r>
              <a:rPr lang="en-US" altLang="zh-TW" sz="1400" b="1" dirty="0">
                <a:latin typeface="微軟正黑體" pitchFamily="34" charset="-120"/>
                <a:ea typeface="微軟正黑體" pitchFamily="34" charset="-120"/>
                <a:cs typeface="Meiryo" pitchFamily="34" charset="-128"/>
              </a:rPr>
              <a:t>Global sales of </a:t>
            </a:r>
            <a:r>
              <a:rPr lang="en-US" altLang="zh-TW" sz="1400" b="1" dirty="0" smtClean="0">
                <a:latin typeface="微軟正黑體" pitchFamily="34" charset="-120"/>
                <a:ea typeface="微軟正黑體" pitchFamily="34" charset="-120"/>
                <a:cs typeface="Meiryo" pitchFamily="34" charset="-128"/>
              </a:rPr>
              <a:t>EV were </a:t>
            </a:r>
            <a:r>
              <a:rPr lang="en-US" altLang="zh-TW" sz="1400" b="1" dirty="0">
                <a:latin typeface="微軟正黑體" pitchFamily="34" charset="-120"/>
                <a:ea typeface="微軟正黑體" pitchFamily="34" charset="-120"/>
                <a:cs typeface="Meiryo" pitchFamily="34" charset="-128"/>
              </a:rPr>
              <a:t>growing </a:t>
            </a:r>
            <a:r>
              <a:rPr lang="en-US" altLang="zh-TW" sz="1400" b="1" dirty="0" smtClean="0">
                <a:latin typeface="微軟正黑體" pitchFamily="34" charset="-120"/>
                <a:ea typeface="微軟正黑體" pitchFamily="34" charset="-120"/>
                <a:cs typeface="Meiryo" pitchFamily="34" charset="-128"/>
              </a:rPr>
              <a:t>gradually , It has reached 6.7 </a:t>
            </a:r>
            <a:r>
              <a:rPr lang="en-US" altLang="zh-TW" sz="1400" b="1" dirty="0">
                <a:latin typeface="微軟正黑體" pitchFamily="34" charset="-120"/>
                <a:ea typeface="微軟正黑體" pitchFamily="34" charset="-120"/>
                <a:cs typeface="Meiryo" pitchFamily="34" charset="-128"/>
              </a:rPr>
              <a:t>million in 2021, and it is estimated to reach 9.5 million in 2022. The main reason is that the continuous increase of subsidies and incentive policies has also prompted the automobile manufacturing industry to continue to increase the production of electric vehicles and launch new models.</a:t>
            </a:r>
            <a:endParaRPr lang="en-US" altLang="zh-TW" sz="1400" b="1" dirty="0" smtClean="0">
              <a:latin typeface="微軟正黑體" pitchFamily="34" charset="-120"/>
              <a:ea typeface="微軟正黑體" pitchFamily="34" charset="-120"/>
              <a:cs typeface="Meiryo" pitchFamily="34" charset="-128"/>
            </a:endParaRPr>
          </a:p>
          <a:p>
            <a:pPr marL="285750" indent="-285750" eaLnBrk="0" hangingPunct="0">
              <a:lnSpc>
                <a:spcPct val="150000"/>
              </a:lnSpc>
              <a:spcBef>
                <a:spcPct val="20000"/>
              </a:spcBef>
              <a:buClr>
                <a:schemeClr val="bg2"/>
              </a:buClr>
              <a:buSzPct val="100000"/>
              <a:buFont typeface="Wingdings" panose="05000000000000000000" pitchFamily="2" charset="2"/>
              <a:buChar char="p"/>
              <a:defRPr/>
            </a:pPr>
            <a:r>
              <a:rPr lang="en-US" altLang="zh-TW" sz="1400" b="1" dirty="0">
                <a:latin typeface="微軟正黑體" pitchFamily="34" charset="-120"/>
                <a:ea typeface="微軟正黑體" pitchFamily="34" charset="-120"/>
                <a:cs typeface="Meiryo" pitchFamily="34" charset="-128"/>
              </a:rPr>
              <a:t>Future outlook </a:t>
            </a:r>
            <a:r>
              <a:rPr lang="en-US" altLang="zh-TW" sz="1400" b="1" dirty="0" smtClean="0">
                <a:latin typeface="微軟正黑體" pitchFamily="34" charset="-120"/>
                <a:ea typeface="微軟正黑體" pitchFamily="34" charset="-120"/>
                <a:cs typeface="Meiryo" pitchFamily="34" charset="-128"/>
              </a:rPr>
              <a:t>of EV: </a:t>
            </a:r>
            <a:r>
              <a:rPr lang="en-US" altLang="zh-TW" sz="1400" b="1" dirty="0">
                <a:latin typeface="微軟正黑體" pitchFamily="34" charset="-120"/>
                <a:ea typeface="微軟正黑體" pitchFamily="34" charset="-120"/>
                <a:cs typeface="Meiryo" pitchFamily="34" charset="-128"/>
              </a:rPr>
              <a:t>Currently, more than 120 countries around the world have announced the goal of "net-zero carbon emissions" by 2050. In addition, major car manufacturers have also announced that they will launch compliant models and promise to reduce carbon emissions in the supply chain. </a:t>
            </a:r>
            <a:endParaRPr lang="en-US" altLang="zh-TW" sz="1400" b="1" dirty="0" smtClean="0">
              <a:latin typeface="微軟正黑體" pitchFamily="34" charset="-120"/>
              <a:ea typeface="微軟正黑體" pitchFamily="34" charset="-120"/>
              <a:cs typeface="Meiryo" pitchFamily="34" charset="-128"/>
            </a:endParaRPr>
          </a:p>
          <a:p>
            <a:pPr marL="285750" indent="-285750" eaLnBrk="0" hangingPunct="0">
              <a:lnSpc>
                <a:spcPct val="150000"/>
              </a:lnSpc>
              <a:spcBef>
                <a:spcPct val="20000"/>
              </a:spcBef>
              <a:buClr>
                <a:schemeClr val="bg2"/>
              </a:buClr>
              <a:buSzPct val="100000"/>
              <a:buFont typeface="Wingdings" panose="05000000000000000000" pitchFamily="2" charset="2"/>
              <a:buChar char="p"/>
              <a:defRPr/>
            </a:pPr>
            <a:r>
              <a:rPr lang="en-US" altLang="zh-TW" sz="1400" b="1" dirty="0" smtClean="0">
                <a:latin typeface="微軟正黑體" pitchFamily="34" charset="-120"/>
                <a:ea typeface="微軟正黑體" pitchFamily="34" charset="-120"/>
                <a:cs typeface="Meiryo" pitchFamily="34" charset="-128"/>
              </a:rPr>
              <a:t>Challenges of EV  development in the future : (1) The supply of automotive chips is still tight due to the disruption of the COVID-19  (2) The direction of government subsidy policies (3) Improvements in technology and services, such as charging efficiency improvement and after-sales service...</a:t>
            </a:r>
          </a:p>
        </p:txBody>
      </p:sp>
      <p:sp>
        <p:nvSpPr>
          <p:cNvPr id="2" name="矩形 1"/>
          <p:cNvSpPr/>
          <p:nvPr/>
        </p:nvSpPr>
        <p:spPr>
          <a:xfrm>
            <a:off x="465394" y="539969"/>
            <a:ext cx="7992888" cy="584775"/>
          </a:xfrm>
          <a:prstGeom prst="rect">
            <a:avLst/>
          </a:prstGeom>
        </p:spPr>
        <p:txBody>
          <a:bodyPr wrap="square">
            <a:spAutoFit/>
          </a:bodyPr>
          <a:lstStyle/>
          <a:p>
            <a:r>
              <a:rPr lang="en-US" altLang="zh-TW" sz="32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Global E-Drive Market </a:t>
            </a:r>
            <a:endParaRPr lang="zh-TW" altLang="zh-TW" sz="32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2259757" y="6466987"/>
            <a:ext cx="3312368" cy="246221"/>
          </a:xfrm>
          <a:prstGeom prst="rect">
            <a:avLst/>
          </a:prstGeom>
          <a:noFill/>
        </p:spPr>
        <p:txBody>
          <a:bodyPr wrap="square" rtlCol="0">
            <a:spAutoFit/>
          </a:bodyPr>
          <a:lstStyle/>
          <a:p>
            <a:r>
              <a:rPr lang="en-US" altLang="zh-TW" sz="1000" dirty="0" smtClean="0"/>
              <a:t>Source: </a:t>
            </a:r>
            <a:r>
              <a:rPr lang="en-US" altLang="zh-TW" sz="1000" dirty="0"/>
              <a:t> </a:t>
            </a:r>
            <a:r>
              <a:rPr lang="en-US" altLang="zh-TW" sz="1000" dirty="0" smtClean="0"/>
              <a:t>Summary by ARTC . 2022</a:t>
            </a:r>
            <a:endParaRPr lang="zh-TW" altLang="en-US" sz="10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581128"/>
            <a:ext cx="4176464" cy="180398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文字方塊 2"/>
          <p:cNvSpPr txBox="1"/>
          <p:nvPr/>
        </p:nvSpPr>
        <p:spPr>
          <a:xfrm>
            <a:off x="3237702" y="4806444"/>
            <a:ext cx="2448272" cy="369332"/>
          </a:xfrm>
          <a:prstGeom prst="rect">
            <a:avLst/>
          </a:prstGeom>
          <a:noFill/>
        </p:spPr>
        <p:txBody>
          <a:bodyPr wrap="square" rtlCol="0">
            <a:spAutoFit/>
          </a:bodyPr>
          <a:lstStyle/>
          <a:p>
            <a:r>
              <a:rPr lang="en-US" altLang="zh-TW" dirty="0"/>
              <a:t>Global </a:t>
            </a:r>
            <a:r>
              <a:rPr lang="en-US" altLang="zh-TW" dirty="0" smtClean="0"/>
              <a:t>EV </a:t>
            </a:r>
            <a:r>
              <a:rPr lang="en-US" altLang="zh-TW" dirty="0"/>
              <a:t>Sales</a:t>
            </a:r>
            <a:endParaRPr lang="zh-TW" altLang="en-US" dirty="0"/>
          </a:p>
        </p:txBody>
      </p:sp>
    </p:spTree>
    <p:extLst>
      <p:ext uri="{BB962C8B-B14F-4D97-AF65-F5344CB8AC3E}">
        <p14:creationId xmlns:p14="http://schemas.microsoft.com/office/powerpoint/2010/main" val="13073071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2123728" y="2492896"/>
            <a:ext cx="6948264" cy="1152128"/>
          </a:xfrm>
          <a:prstGeom prst="rect">
            <a:avLst/>
          </a:prstGeom>
        </p:spPr>
        <p:txBody>
          <a:bodyPr anchor="ctr"/>
          <a:lstStyle/>
          <a:p>
            <a:pPr algn="ctr">
              <a:lnSpc>
                <a:spcPct val="150000"/>
              </a:lnSpc>
            </a:pPr>
            <a:r>
              <a:rPr lang="en-US" altLang="zh-TW" sz="3600" b="1" dirty="0">
                <a:solidFill>
                  <a:schemeClr val="bg1"/>
                </a:solidFill>
                <a:latin typeface="微軟正黑體" panose="020B0604030504040204" pitchFamily="34" charset="-120"/>
                <a:ea typeface="微軟正黑體" panose="020B0604030504040204" pitchFamily="34" charset="-120"/>
              </a:rPr>
              <a:t>E-Drive Industry Development Status (Domestic)</a:t>
            </a:r>
            <a:endParaRPr lang="zh-TW" altLang="en-US" sz="3600" b="1" dirty="0">
              <a:solidFill>
                <a:schemeClr val="bg1"/>
              </a:solidFill>
              <a:latin typeface="微軟正黑體" panose="020B0604030504040204" pitchFamily="34" charset="-120"/>
              <a:ea typeface="微軟正黑體" panose="020B0604030504040204" pitchFamily="34" charset="-120"/>
            </a:endParaRPr>
          </a:p>
        </p:txBody>
      </p:sp>
      <p:sp>
        <p:nvSpPr>
          <p:cNvPr id="3" name="投影片編號版面配置區 3"/>
          <p:cNvSpPr txBox="1">
            <a:spLocks/>
          </p:cNvSpPr>
          <p:nvPr/>
        </p:nvSpPr>
        <p:spPr>
          <a:xfrm>
            <a:off x="6553200" y="6248400"/>
            <a:ext cx="2133600" cy="457200"/>
          </a:xfrm>
          <a:prstGeom prst="rect">
            <a:avLst/>
          </a:prstGeom>
        </p:spPr>
        <p:txBody>
          <a:bodyPr/>
          <a:ls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lgn="r"/>
            <a:fld id="{5B870F1A-D80C-4CC7-AD1F-62C8B5A20BC3}" type="slidenum">
              <a:rPr lang="zh-TW" altLang="en-US" sz="1400" b="1" smtClean="0"/>
              <a:pPr algn="r"/>
              <a:t>8</a:t>
            </a:fld>
            <a:endParaRPr lang="zh-TW" altLang="en-US" sz="1400" b="1" dirty="0"/>
          </a:p>
        </p:txBody>
      </p:sp>
    </p:spTree>
    <p:extLst>
      <p:ext uri="{BB962C8B-B14F-4D97-AF65-F5344CB8AC3E}">
        <p14:creationId xmlns:p14="http://schemas.microsoft.com/office/powerpoint/2010/main" val="28606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827" y="4947157"/>
            <a:ext cx="4248472" cy="16689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投影片編號版面配置區 3"/>
          <p:cNvSpPr>
            <a:spLocks noGrp="1"/>
          </p:cNvSpPr>
          <p:nvPr>
            <p:ph type="sldNum" sz="quarter" idx="11"/>
          </p:nvPr>
        </p:nvSpPr>
        <p:spPr/>
        <p:txBody>
          <a:bodyPr/>
          <a:lstStyle/>
          <a:p>
            <a:fld id="{5B870F1A-D80C-4CC7-AD1F-62C8B5A20BC3}" type="slidenum">
              <a:rPr lang="zh-TW" altLang="en-US" smtClean="0"/>
              <a:pPr/>
              <a:t>9</a:t>
            </a:fld>
            <a:endParaRPr lang="zh-TW" altLang="en-US" dirty="0"/>
          </a:p>
        </p:txBody>
      </p:sp>
      <p:sp>
        <p:nvSpPr>
          <p:cNvPr id="2" name="矩形 1"/>
          <p:cNvSpPr/>
          <p:nvPr/>
        </p:nvSpPr>
        <p:spPr>
          <a:xfrm>
            <a:off x="510246" y="419619"/>
            <a:ext cx="7992888" cy="523220"/>
          </a:xfrm>
          <a:prstGeom prst="rect">
            <a:avLst/>
          </a:prstGeom>
        </p:spPr>
        <p:txBody>
          <a:bodyPr wrap="square">
            <a:spAutoFit/>
          </a:bodyPr>
          <a:lstStyle/>
          <a:p>
            <a:r>
              <a:rPr lang="en-US" altLang="zh-TW" sz="28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Taiwan </a:t>
            </a:r>
            <a:r>
              <a:rPr lang="en-US" altLang="zh-TW" sz="2800" b="1" dirty="0" smtClean="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EV Market </a:t>
            </a:r>
            <a:r>
              <a:rPr lang="en-US" altLang="zh-TW" sz="28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Overview </a:t>
            </a:r>
            <a:endParaRPr lang="zh-TW" altLang="zh-TW" sz="2800" b="1" dirty="0">
              <a:solidFill>
                <a:schemeClr val="bg2">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166309" y="924569"/>
            <a:ext cx="8743221" cy="3970318"/>
          </a:xfrm>
          <a:prstGeom prst="rect">
            <a:avLst/>
          </a:prstGeom>
          <a:noFill/>
        </p:spPr>
        <p:txBody>
          <a:bodyPr wrap="square" rtlCol="0">
            <a:spAutoFit/>
          </a:bodyPr>
          <a:lstStyle/>
          <a:p>
            <a:pPr marL="285750" indent="-285750">
              <a:buFont typeface="Wingdings" panose="05000000000000000000" pitchFamily="2" charset="2"/>
              <a:buChar char="p"/>
            </a:pPr>
            <a:r>
              <a:rPr lang="en-US" altLang="zh-TW" sz="1400" b="1" dirty="0">
                <a:latin typeface="微軟正黑體" panose="020B0604030504040204" pitchFamily="34" charset="-120"/>
                <a:ea typeface="微軟正黑體" panose="020B0604030504040204" pitchFamily="34" charset="-120"/>
              </a:rPr>
              <a:t>Policy </a:t>
            </a:r>
            <a:r>
              <a:rPr lang="en-US" altLang="zh-TW" sz="1400" b="1" dirty="0" smtClean="0">
                <a:latin typeface="微軟正黑體" panose="020B0604030504040204" pitchFamily="34" charset="-120"/>
                <a:ea typeface="微軟正黑體" panose="020B0604030504040204" pitchFamily="34" charset="-120"/>
              </a:rPr>
              <a:t>: </a:t>
            </a:r>
            <a:r>
              <a:rPr lang="en-US" altLang="zh-TW" sz="1400" b="1" dirty="0">
                <a:latin typeface="微軟正黑體" panose="020B0604030504040204" pitchFamily="34" charset="-120"/>
                <a:ea typeface="微軟正黑體" panose="020B0604030504040204" pitchFamily="34" charset="-120"/>
              </a:rPr>
              <a:t>In 2025, the </a:t>
            </a:r>
            <a:r>
              <a:rPr lang="en-US" altLang="zh-TW" sz="1400" b="1" dirty="0" smtClean="0">
                <a:latin typeface="微軟正黑體" panose="020B0604030504040204" pitchFamily="34" charset="-120"/>
                <a:ea typeface="微軟正黑體" panose="020B0604030504040204" pitchFamily="34" charset="-120"/>
              </a:rPr>
              <a:t>market </a:t>
            </a:r>
            <a:r>
              <a:rPr lang="en-US" altLang="zh-TW" sz="1400" b="1" dirty="0">
                <a:latin typeface="微軟正黑體" panose="020B0604030504040204" pitchFamily="34" charset="-120"/>
                <a:ea typeface="微軟正黑體" panose="020B0604030504040204" pitchFamily="34" charset="-120"/>
              </a:rPr>
              <a:t>value of electric vehicles in Taiwan will be 600 billion. </a:t>
            </a:r>
            <a:r>
              <a:rPr lang="en-US" altLang="zh-TW" sz="1400" b="1" dirty="0" smtClean="0">
                <a:latin typeface="微軟正黑體" panose="020B0604030504040204" pitchFamily="34" charset="-120"/>
                <a:ea typeface="微軟正黑體" panose="020B0604030504040204" pitchFamily="34" charset="-120"/>
              </a:rPr>
              <a:t>MOEA </a:t>
            </a:r>
            <a:r>
              <a:rPr lang="en-US" altLang="zh-TW" sz="1400" b="1" dirty="0">
                <a:latin typeface="微軟正黑體" panose="020B0604030504040204" pitchFamily="34" charset="-120"/>
                <a:ea typeface="微軟正黑體" panose="020B0604030504040204" pitchFamily="34" charset="-120"/>
              </a:rPr>
              <a:t>expects that electric vehicles will account for 100% of new vehicles sold in 2040. The </a:t>
            </a:r>
            <a:r>
              <a:rPr lang="en-US" altLang="zh-TW" sz="1400" b="1" dirty="0" smtClean="0">
                <a:latin typeface="微軟正黑體" panose="020B0604030504040204" pitchFamily="34" charset="-120"/>
                <a:ea typeface="微軟正黑體" panose="020B0604030504040204" pitchFamily="34" charset="-120"/>
              </a:rPr>
              <a:t>goal </a:t>
            </a:r>
            <a:r>
              <a:rPr lang="en-US" altLang="zh-TW" sz="1400" b="1" dirty="0">
                <a:latin typeface="微軟正黑體" panose="020B0604030504040204" pitchFamily="34" charset="-120"/>
                <a:ea typeface="微軟正黑體" panose="020B0604030504040204" pitchFamily="34" charset="-120"/>
              </a:rPr>
              <a:t>is to subsidize local production and development of key components, and strive to enter the </a:t>
            </a:r>
            <a:r>
              <a:rPr lang="en-US" altLang="zh-TW" sz="1400" b="1" dirty="0" smtClean="0">
                <a:latin typeface="微軟正黑體" panose="020B0604030504040204" pitchFamily="34" charset="-120"/>
                <a:ea typeface="微軟正黑體" panose="020B0604030504040204" pitchFamily="34" charset="-120"/>
              </a:rPr>
              <a:t>international </a:t>
            </a:r>
            <a:r>
              <a:rPr lang="en-US" altLang="zh-TW" sz="1400" b="1" dirty="0">
                <a:latin typeface="微軟正黑體" panose="020B0604030504040204" pitchFamily="34" charset="-120"/>
                <a:ea typeface="微軟正黑體" panose="020B0604030504040204" pitchFamily="34" charset="-120"/>
              </a:rPr>
              <a:t>supply chain </a:t>
            </a:r>
            <a:r>
              <a:rPr lang="en-US" altLang="zh-TW" sz="1400" b="1" dirty="0" smtClean="0">
                <a:latin typeface="微軟正黑體" panose="020B0604030504040204" pitchFamily="34" charset="-120"/>
                <a:ea typeface="微軟正黑體" panose="020B0604030504040204" pitchFamily="34" charset="-120"/>
              </a:rPr>
              <a:t>and drives </a:t>
            </a:r>
            <a:r>
              <a:rPr lang="en-US" altLang="zh-TW" sz="1400" b="1" dirty="0">
                <a:latin typeface="微軟正黑體" panose="020B0604030504040204" pitchFamily="34" charset="-120"/>
                <a:ea typeface="微軟正黑體" panose="020B0604030504040204" pitchFamily="34" charset="-120"/>
              </a:rPr>
              <a:t>the domestic </a:t>
            </a:r>
            <a:r>
              <a:rPr lang="en-US" altLang="zh-TW" sz="1400" b="1" dirty="0" smtClean="0">
                <a:latin typeface="微軟正黑體" panose="020B0604030504040204" pitchFamily="34" charset="-120"/>
                <a:ea typeface="微軟正黑體" panose="020B0604030504040204" pitchFamily="34" charset="-120"/>
              </a:rPr>
              <a:t>EV market.</a:t>
            </a:r>
          </a:p>
          <a:p>
            <a:endParaRPr lang="en-US" altLang="zh-TW" sz="1400" b="1" dirty="0" smtClean="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p"/>
            </a:pPr>
            <a:r>
              <a:rPr lang="en-US" altLang="zh-TW" sz="1400" b="1" dirty="0">
                <a:latin typeface="微軟正黑體" panose="020B0604030504040204" pitchFamily="34" charset="-120"/>
                <a:ea typeface="微軟正黑體" panose="020B0604030504040204" pitchFamily="34" charset="-120"/>
              </a:rPr>
              <a:t>Domestic </a:t>
            </a:r>
            <a:r>
              <a:rPr lang="en-US" altLang="zh-TW" sz="1400" b="1" dirty="0" smtClean="0">
                <a:latin typeface="微軟正黑體" panose="020B0604030504040204" pitchFamily="34" charset="-120"/>
                <a:ea typeface="微軟正黑體" panose="020B0604030504040204" pitchFamily="34" charset="-120"/>
              </a:rPr>
              <a:t> EV </a:t>
            </a:r>
            <a:r>
              <a:rPr lang="en-US" altLang="zh-TW" sz="1400" b="1" dirty="0">
                <a:latin typeface="微軟正黑體" panose="020B0604030504040204" pitchFamily="34" charset="-120"/>
                <a:ea typeface="微軟正黑體" panose="020B0604030504040204" pitchFamily="34" charset="-120"/>
              </a:rPr>
              <a:t>market status</a:t>
            </a:r>
            <a:r>
              <a:rPr lang="en-US" altLang="zh-TW" sz="1400" b="1" dirty="0" smtClean="0">
                <a:latin typeface="微軟正黑體" panose="020B0604030504040204" pitchFamily="34" charset="-120"/>
                <a:ea typeface="微軟正黑體" panose="020B0604030504040204" pitchFamily="34" charset="-120"/>
              </a:rPr>
              <a:t>:</a:t>
            </a:r>
          </a:p>
          <a:p>
            <a:pPr marL="742950" lvl="1" indent="-285750">
              <a:buFont typeface="Wingdings" panose="05000000000000000000" pitchFamily="2" charset="2"/>
              <a:buChar char="n"/>
            </a:pPr>
            <a:r>
              <a:rPr lang="en-US" altLang="zh-TW" sz="1400" b="1" dirty="0">
                <a:latin typeface="微軟正黑體" panose="020B0604030504040204" pitchFamily="34" charset="-120"/>
                <a:ea typeface="微軟正黑體" panose="020B0604030504040204" pitchFamily="34" charset="-120"/>
              </a:rPr>
              <a:t>Sales: Cumulative sales </a:t>
            </a:r>
            <a:r>
              <a:rPr lang="en-US" altLang="zh-TW" sz="1400" b="1" dirty="0" smtClean="0">
                <a:latin typeface="微軟正黑體" panose="020B0604030504040204" pitchFamily="34" charset="-120"/>
                <a:ea typeface="微軟正黑體" panose="020B0604030504040204" pitchFamily="34" charset="-120"/>
              </a:rPr>
              <a:t>up to </a:t>
            </a:r>
            <a:r>
              <a:rPr lang="en-US" altLang="zh-TW" sz="1400" b="1" dirty="0">
                <a:latin typeface="微軟正黑體" panose="020B0604030504040204" pitchFamily="34" charset="-120"/>
                <a:ea typeface="微軟正黑體" panose="020B0604030504040204" pitchFamily="34" charset="-120"/>
              </a:rPr>
              <a:t>September </a:t>
            </a:r>
            <a:r>
              <a:rPr lang="en-US" altLang="zh-TW" sz="1400" b="1" dirty="0" smtClean="0">
                <a:latin typeface="微軟正黑體" panose="020B0604030504040204" pitchFamily="34" charset="-120"/>
                <a:ea typeface="微軟正黑體" panose="020B0604030504040204" pitchFamily="34" charset="-120"/>
              </a:rPr>
              <a:t>2022 achieved </a:t>
            </a:r>
            <a:r>
              <a:rPr lang="en-US" altLang="zh-TW" sz="1400" b="1" dirty="0">
                <a:latin typeface="微軟正黑體" panose="020B0604030504040204" pitchFamily="34" charset="-120"/>
                <a:ea typeface="微軟正黑體" panose="020B0604030504040204" pitchFamily="34" charset="-120"/>
              </a:rPr>
              <a:t>9,800 units, </a:t>
            </a:r>
            <a:r>
              <a:rPr lang="en-US" altLang="zh-TW" sz="1400" b="1" dirty="0" smtClean="0">
                <a:latin typeface="微軟正黑體" panose="020B0604030504040204" pitchFamily="34" charset="-120"/>
                <a:ea typeface="微軟正黑體" panose="020B0604030504040204" pitchFamily="34" charset="-120"/>
              </a:rPr>
              <a:t>expected </a:t>
            </a:r>
            <a:r>
              <a:rPr lang="en-US" altLang="zh-TW" sz="1400" b="1" dirty="0">
                <a:latin typeface="微軟正黑體" panose="020B0604030504040204" pitchFamily="34" charset="-120"/>
                <a:ea typeface="微軟正黑體" panose="020B0604030504040204" pitchFamily="34" charset="-120"/>
              </a:rPr>
              <a:t>to double that of 2021</a:t>
            </a:r>
            <a:r>
              <a:rPr lang="en-US" altLang="zh-TW" sz="1400" b="1" dirty="0" smtClean="0">
                <a:latin typeface="微軟正黑體" panose="020B0604030504040204" pitchFamily="34" charset="-120"/>
                <a:ea typeface="微軟正黑體" panose="020B0604030504040204" pitchFamily="34" charset="-120"/>
              </a:rPr>
              <a:t>.</a:t>
            </a:r>
          </a:p>
          <a:p>
            <a:pPr marL="742950" lvl="1" indent="-285750">
              <a:buFont typeface="Wingdings" panose="05000000000000000000" pitchFamily="2" charset="2"/>
              <a:buChar char="n"/>
            </a:pPr>
            <a:r>
              <a:rPr lang="en-US" altLang="zh-TW" sz="1400" b="1" dirty="0" smtClean="0">
                <a:latin typeface="微軟正黑體" panose="020B0604030504040204" pitchFamily="34" charset="-120"/>
                <a:ea typeface="微軟正黑體" panose="020B0604030504040204" pitchFamily="34" charset="-120"/>
              </a:rPr>
              <a:t>Plans </a:t>
            </a:r>
            <a:r>
              <a:rPr lang="en-US" altLang="zh-TW" sz="1400" b="1" dirty="0">
                <a:latin typeface="微軟正黑體" panose="020B0604030504040204" pitchFamily="34" charset="-120"/>
                <a:ea typeface="微軟正黑體" panose="020B0604030504040204" pitchFamily="34" charset="-120"/>
              </a:rPr>
              <a:t>of domestic automakers: The complete vehicle part is </a:t>
            </a:r>
            <a:r>
              <a:rPr lang="en-US" altLang="zh-TW" sz="1400" b="1" dirty="0" smtClean="0">
                <a:latin typeface="微軟正黑體" panose="020B0604030504040204" pitchFamily="34" charset="-120"/>
                <a:ea typeface="微軟正黑體" panose="020B0604030504040204" pitchFamily="34" charset="-120"/>
              </a:rPr>
              <a:t>achieved  </a:t>
            </a:r>
            <a:r>
              <a:rPr lang="en-US" altLang="zh-TW" sz="1400" b="1" dirty="0">
                <a:latin typeface="微軟正黑體" panose="020B0604030504040204" pitchFamily="34" charset="-120"/>
                <a:ea typeface="微軟正黑體" panose="020B0604030504040204" pitchFamily="34" charset="-120"/>
              </a:rPr>
              <a:t>by FOXCONN  (with actual experience in the development of pure electric vehicles), and the commissioned production part, such as Ford </a:t>
            </a:r>
            <a:r>
              <a:rPr lang="en-US" altLang="zh-TW" sz="1400" b="1" dirty="0" smtClean="0">
                <a:latin typeface="微軟正黑體" panose="020B0604030504040204" pitchFamily="34" charset="-120"/>
                <a:ea typeface="微軟正黑體" panose="020B0604030504040204" pitchFamily="34" charset="-120"/>
              </a:rPr>
              <a:t>, Toyota,  </a:t>
            </a:r>
            <a:r>
              <a:rPr lang="en-US" altLang="zh-TW" sz="1400" b="1" dirty="0">
                <a:latin typeface="微軟正黑體" panose="020B0604030504040204" pitchFamily="34" charset="-120"/>
                <a:ea typeface="微軟正黑體" panose="020B0604030504040204" pitchFamily="34" charset="-120"/>
              </a:rPr>
              <a:t>Mitsubishi, </a:t>
            </a:r>
            <a:r>
              <a:rPr lang="en-US" altLang="zh-TW" sz="1400" b="1" dirty="0" smtClean="0">
                <a:latin typeface="微軟正黑體" panose="020B0604030504040204" pitchFamily="34" charset="-120"/>
                <a:ea typeface="微軟正黑體" panose="020B0604030504040204" pitchFamily="34" charset="-120"/>
              </a:rPr>
              <a:t>SYM Hyundai</a:t>
            </a:r>
            <a:r>
              <a:rPr lang="en-US" altLang="zh-TW" sz="1400" b="1" dirty="0">
                <a:latin typeface="微軟正黑體" panose="020B0604030504040204" pitchFamily="34" charset="-120"/>
                <a:ea typeface="微軟正黑體" panose="020B0604030504040204" pitchFamily="34" charset="-120"/>
              </a:rPr>
              <a:t>, etc</a:t>
            </a:r>
            <a:r>
              <a:rPr lang="en-US" altLang="zh-TW" sz="1400" b="1" dirty="0" smtClean="0">
                <a:latin typeface="微軟正黑體" panose="020B0604030504040204" pitchFamily="34" charset="-120"/>
                <a:ea typeface="微軟正黑體" panose="020B0604030504040204" pitchFamily="34" charset="-120"/>
              </a:rPr>
              <a:t>.</a:t>
            </a:r>
          </a:p>
          <a:p>
            <a:pPr marL="742950" lvl="1" indent="-285750">
              <a:buFont typeface="Wingdings" panose="05000000000000000000" pitchFamily="2" charset="2"/>
              <a:buChar char="Ø"/>
            </a:pPr>
            <a:endParaRPr lang="en-US" altLang="zh-TW" sz="1400" b="1" dirty="0" smtClean="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p"/>
            </a:pPr>
            <a:r>
              <a:rPr lang="en-US" altLang="zh-TW" sz="1400" b="1" dirty="0">
                <a:latin typeface="微軟正黑體" panose="020B0604030504040204" pitchFamily="34" charset="-120"/>
                <a:ea typeface="微軟正黑體" panose="020B0604030504040204" pitchFamily="34" charset="-120"/>
              </a:rPr>
              <a:t>Opportunity and Challenges</a:t>
            </a:r>
          </a:p>
          <a:p>
            <a:pPr marL="742950" lvl="1" indent="-285750">
              <a:buFont typeface="Wingdings" panose="05000000000000000000" pitchFamily="2" charset="2"/>
              <a:buChar char="n"/>
            </a:pPr>
            <a:r>
              <a:rPr lang="en-US" altLang="zh-TW" sz="1400" b="1" dirty="0" smtClean="0">
                <a:latin typeface="微軟正黑體" panose="020B0604030504040204" pitchFamily="34" charset="-120"/>
                <a:ea typeface="微軟正黑體" panose="020B0604030504040204" pitchFamily="34" charset="-120"/>
              </a:rPr>
              <a:t>&lt;Opportunity&gt; </a:t>
            </a:r>
            <a:r>
              <a:rPr lang="en-US" altLang="zh-TW" sz="1400" b="1" dirty="0">
                <a:latin typeface="微軟正黑體" panose="020B0604030504040204" pitchFamily="34" charset="-120"/>
                <a:ea typeface="微軟正黑體" panose="020B0604030504040204" pitchFamily="34" charset="-120"/>
              </a:rPr>
              <a:t>Policies support the </a:t>
            </a:r>
            <a:r>
              <a:rPr lang="en-US" altLang="zh-TW" sz="1400" b="1" dirty="0" smtClean="0">
                <a:latin typeface="微軟正黑體" panose="020B0604030504040204" pitchFamily="34" charset="-120"/>
                <a:ea typeface="微軟正黑體" panose="020B0604030504040204" pitchFamily="34" charset="-120"/>
              </a:rPr>
              <a:t>electric </a:t>
            </a:r>
            <a:r>
              <a:rPr lang="en-US" altLang="zh-TW" sz="1400" b="1" dirty="0">
                <a:latin typeface="微軟正黑體" panose="020B0604030504040204" pitchFamily="34" charset="-120"/>
                <a:ea typeface="微軟正黑體" panose="020B0604030504040204" pitchFamily="34" charset="-120"/>
              </a:rPr>
              <a:t>vehicles. The establishment of the hardware and software platform, the alliance between </a:t>
            </a:r>
            <a:r>
              <a:rPr lang="en-US" altLang="zh-TW" sz="1400" b="1" dirty="0" smtClean="0">
                <a:latin typeface="微軟正黑體" panose="020B0604030504040204" pitchFamily="34" charset="-120"/>
                <a:ea typeface="微軟正黑體" panose="020B0604030504040204" pitchFamily="34" charset="-120"/>
              </a:rPr>
              <a:t>FOXCONN and  </a:t>
            </a:r>
            <a:r>
              <a:rPr lang="en-US" altLang="zh-TW" sz="1400" b="1" dirty="0" err="1" smtClean="0">
                <a:latin typeface="微軟正黑體" panose="020B0604030504040204" pitchFamily="34" charset="-120"/>
                <a:ea typeface="微軟正黑體" panose="020B0604030504040204" pitchFamily="34" charset="-120"/>
              </a:rPr>
              <a:t>Yulon</a:t>
            </a:r>
            <a:r>
              <a:rPr lang="en-US" altLang="zh-TW" sz="1400" b="1" dirty="0" smtClean="0">
                <a:latin typeface="微軟正黑體" panose="020B0604030504040204" pitchFamily="34" charset="-120"/>
                <a:ea typeface="微軟正黑體" panose="020B0604030504040204" pitchFamily="34" charset="-120"/>
              </a:rPr>
              <a:t> to </a:t>
            </a:r>
            <a:r>
              <a:rPr lang="en-US" altLang="zh-TW" sz="1400" b="1" dirty="0">
                <a:latin typeface="微軟正黑體" panose="020B0604030504040204" pitchFamily="34" charset="-120"/>
                <a:ea typeface="微軟正黑體" panose="020B0604030504040204" pitchFamily="34" charset="-120"/>
              </a:rPr>
              <a:t>establish the MIH platform alliance, will be the key to Taiwan's global </a:t>
            </a:r>
            <a:r>
              <a:rPr lang="en-US" altLang="zh-TW" sz="1400" b="1" dirty="0" smtClean="0">
                <a:latin typeface="微軟正黑體" panose="020B0604030504040204" pitchFamily="34" charset="-120"/>
                <a:ea typeface="微軟正黑體" panose="020B0604030504040204" pitchFamily="34" charset="-120"/>
              </a:rPr>
              <a:t>pla</a:t>
            </a:r>
            <a:r>
              <a:rPr lang="en-US" altLang="zh-TW" sz="1400" b="1" dirty="0">
                <a:latin typeface="微軟正黑體" panose="020B0604030504040204" pitchFamily="34" charset="-120"/>
                <a:ea typeface="微軟正黑體" panose="020B0604030504040204" pitchFamily="34" charset="-120"/>
              </a:rPr>
              <a:t>n</a:t>
            </a:r>
            <a:r>
              <a:rPr lang="en-US" altLang="zh-TW" sz="1400" b="1" dirty="0" smtClean="0">
                <a:latin typeface="微軟正黑體" panose="020B0604030504040204" pitchFamily="34" charset="-120"/>
                <a:ea typeface="微軟正黑體" panose="020B0604030504040204" pitchFamily="34" charset="-120"/>
              </a:rPr>
              <a:t> </a:t>
            </a:r>
            <a:r>
              <a:rPr lang="en-US" altLang="zh-TW" sz="1400" b="1" dirty="0">
                <a:latin typeface="微軟正黑體" panose="020B0604030504040204" pitchFamily="34" charset="-120"/>
                <a:ea typeface="微軟正黑體" panose="020B0604030504040204" pitchFamily="34" charset="-120"/>
              </a:rPr>
              <a:t>of the electric vehicle market. </a:t>
            </a:r>
            <a:endParaRPr lang="en-US" altLang="zh-TW" sz="1400" b="1" dirty="0" smtClean="0">
              <a:latin typeface="微軟正黑體" panose="020B0604030504040204" pitchFamily="34" charset="-120"/>
              <a:ea typeface="微軟正黑體" panose="020B0604030504040204" pitchFamily="34" charset="-120"/>
            </a:endParaRPr>
          </a:p>
          <a:p>
            <a:pPr marL="742950" lvl="1" indent="-285750">
              <a:buFont typeface="Wingdings" panose="05000000000000000000" pitchFamily="2" charset="2"/>
              <a:buChar char="n"/>
            </a:pPr>
            <a:r>
              <a:rPr lang="en-US" altLang="zh-TW" sz="1400" b="1" dirty="0" smtClean="0">
                <a:latin typeface="微軟正黑體" panose="020B0604030504040204" pitchFamily="34" charset="-120"/>
                <a:ea typeface="微軟正黑體" panose="020B0604030504040204" pitchFamily="34" charset="-120"/>
              </a:rPr>
              <a:t>&lt;</a:t>
            </a:r>
            <a:r>
              <a:rPr lang="en-US" altLang="zh-TW" sz="1400" b="1" dirty="0">
                <a:latin typeface="微軟正黑體" panose="020B0604030504040204" pitchFamily="34" charset="-120"/>
                <a:ea typeface="微軟正黑體" panose="020B0604030504040204" pitchFamily="34" charset="-120"/>
              </a:rPr>
              <a:t>Challenge&gt; The power shortage problem has always </a:t>
            </a:r>
            <a:r>
              <a:rPr lang="en-US" altLang="zh-TW" sz="1400" b="1" dirty="0" smtClean="0">
                <a:latin typeface="微軟正黑體" panose="020B0604030504040204" pitchFamily="34" charset="-120"/>
                <a:ea typeface="微軟正黑體" panose="020B0604030504040204" pitchFamily="34" charset="-120"/>
              </a:rPr>
              <a:t>existed, as </a:t>
            </a:r>
            <a:r>
              <a:rPr lang="en-US" altLang="zh-TW" sz="1400" b="1" dirty="0">
                <a:latin typeface="微軟正黑體" panose="020B0604030504040204" pitchFamily="34" charset="-120"/>
                <a:ea typeface="微軟正黑體" panose="020B0604030504040204" pitchFamily="34" charset="-120"/>
              </a:rPr>
              <a:t>the market expands, stable electricity will be very important.</a:t>
            </a:r>
            <a:endParaRPr lang="zh-TW" altLang="en-US" sz="1400" b="1" dirty="0" smtClean="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611560" y="6634491"/>
            <a:ext cx="3312368" cy="246221"/>
          </a:xfrm>
          <a:prstGeom prst="rect">
            <a:avLst/>
          </a:prstGeom>
          <a:noFill/>
        </p:spPr>
        <p:txBody>
          <a:bodyPr wrap="square" rtlCol="0">
            <a:spAutoFit/>
          </a:bodyPr>
          <a:lstStyle/>
          <a:p>
            <a:r>
              <a:rPr lang="en-US" altLang="zh-TW" sz="1000" dirty="0" smtClean="0"/>
              <a:t>Source: </a:t>
            </a:r>
            <a:r>
              <a:rPr lang="en-US" altLang="zh-TW" sz="1000" dirty="0"/>
              <a:t> </a:t>
            </a:r>
            <a:r>
              <a:rPr lang="en-US" altLang="zh-TW" sz="1000" dirty="0" smtClean="0"/>
              <a:t>Data from MOT,  summary by </a:t>
            </a:r>
            <a:r>
              <a:rPr lang="en-US" altLang="zh-TW" sz="1000" dirty="0" err="1" smtClean="0"/>
              <a:t>danen</a:t>
            </a:r>
            <a:r>
              <a:rPr lang="en-US" altLang="zh-TW" sz="1000" dirty="0" smtClean="0"/>
              <a:t>. 2022</a:t>
            </a:r>
            <a:endParaRPr lang="zh-TW" altLang="en-US" sz="1000" dirty="0"/>
          </a:p>
        </p:txBody>
      </p:sp>
      <p:sp>
        <p:nvSpPr>
          <p:cNvPr id="3" name="文字方塊 2"/>
          <p:cNvSpPr txBox="1"/>
          <p:nvPr/>
        </p:nvSpPr>
        <p:spPr>
          <a:xfrm>
            <a:off x="768259" y="4894887"/>
            <a:ext cx="1983804" cy="461665"/>
          </a:xfrm>
          <a:prstGeom prst="rect">
            <a:avLst/>
          </a:prstGeom>
          <a:noFill/>
        </p:spPr>
        <p:txBody>
          <a:bodyPr wrap="square" rtlCol="0">
            <a:spAutoFit/>
          </a:bodyPr>
          <a:lstStyle/>
          <a:p>
            <a:pPr algn="ctr"/>
            <a:r>
              <a:rPr lang="en-US" altLang="zh-TW" sz="1200" dirty="0">
                <a:latin typeface="微軟正黑體" panose="020B0604030504040204" pitchFamily="34" charset="-120"/>
                <a:ea typeface="微軟正黑體" panose="020B0604030504040204" pitchFamily="34" charset="-120"/>
              </a:rPr>
              <a:t>The growth trend of </a:t>
            </a:r>
            <a:r>
              <a:rPr lang="en-US" altLang="zh-TW" sz="1200" dirty="0" smtClean="0">
                <a:latin typeface="微軟正黑體" panose="020B0604030504040204" pitchFamily="34" charset="-120"/>
                <a:ea typeface="微軟正黑體" panose="020B0604030504040204" pitchFamily="34" charset="-120"/>
              </a:rPr>
              <a:t>EV </a:t>
            </a:r>
            <a:r>
              <a:rPr lang="en-US" altLang="zh-TW" sz="1200" dirty="0">
                <a:latin typeface="微軟正黑體" panose="020B0604030504040204" pitchFamily="34" charset="-120"/>
                <a:ea typeface="微軟正黑體" panose="020B0604030504040204" pitchFamily="34" charset="-120"/>
              </a:rPr>
              <a:t>in Taiwan</a:t>
            </a:r>
            <a:endParaRPr lang="zh-TW" altLang="en-US" sz="1200" dirty="0">
              <a:latin typeface="微軟正黑體" panose="020B0604030504040204" pitchFamily="34" charset="-120"/>
              <a:ea typeface="微軟正黑體" panose="020B0604030504040204" pitchFamily="34" charset="-12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1747" y="4961848"/>
            <a:ext cx="2574669" cy="167944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文字方塊 9"/>
          <p:cNvSpPr txBox="1"/>
          <p:nvPr/>
        </p:nvSpPr>
        <p:spPr>
          <a:xfrm>
            <a:off x="5652120" y="6616155"/>
            <a:ext cx="3312368" cy="246221"/>
          </a:xfrm>
          <a:prstGeom prst="rect">
            <a:avLst/>
          </a:prstGeom>
          <a:noFill/>
        </p:spPr>
        <p:txBody>
          <a:bodyPr wrap="square" rtlCol="0">
            <a:spAutoFit/>
          </a:bodyPr>
          <a:lstStyle/>
          <a:p>
            <a:r>
              <a:rPr lang="en-US" altLang="zh-TW" sz="1000" dirty="0" smtClean="0"/>
              <a:t>Source: </a:t>
            </a:r>
            <a:r>
              <a:rPr lang="en-US" altLang="zh-TW" sz="1000" dirty="0"/>
              <a:t> </a:t>
            </a:r>
            <a:r>
              <a:rPr lang="en-US" altLang="zh-TW" sz="1000" dirty="0" smtClean="0"/>
              <a:t>Data from MOT, summary by </a:t>
            </a:r>
            <a:r>
              <a:rPr lang="en-US" altLang="zh-TW" sz="1000" dirty="0" err="1" smtClean="0"/>
              <a:t>danen</a:t>
            </a:r>
            <a:r>
              <a:rPr lang="en-US" altLang="zh-TW" sz="1000" dirty="0" smtClean="0"/>
              <a:t>. 2022</a:t>
            </a:r>
            <a:endParaRPr lang="zh-TW" altLang="en-US" sz="1000" dirty="0"/>
          </a:p>
        </p:txBody>
      </p:sp>
    </p:spTree>
    <p:extLst>
      <p:ext uri="{BB962C8B-B14F-4D97-AF65-F5344CB8AC3E}">
        <p14:creationId xmlns:p14="http://schemas.microsoft.com/office/powerpoint/2010/main" val="2049914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宣紙">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52481</TotalTime>
  <Words>1593</Words>
  <Application>Microsoft Office PowerPoint</Application>
  <PresentationFormat>如螢幕大小 (4:3)</PresentationFormat>
  <Paragraphs>114</Paragraphs>
  <Slides>16</Slides>
  <Notes>0</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Pixel</vt:lpstr>
      <vt:lpstr>PowerPoint 簡報</vt:lpstr>
      <vt:lpstr>Legal Disclaimer</vt:lpstr>
      <vt:lpstr>Outline</vt:lpstr>
      <vt:lpstr>PowerPoint 簡報</vt:lpstr>
      <vt:lpstr>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THANK YOU</vt:lpstr>
    </vt:vector>
  </TitlesOfParts>
  <Company>Box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Demand/Supply of Global Market &amp; Wafer Price Trend Forecast</dc:title>
  <dc:creator>SS Chen</dc:creator>
  <cp:lastModifiedBy>AD20 ZYWang AD20 王振益</cp:lastModifiedBy>
  <cp:revision>2109</cp:revision>
  <cp:lastPrinted>2018-11-14T00:16:27Z</cp:lastPrinted>
  <dcterms:created xsi:type="dcterms:W3CDTF">2008-02-25T02:22:53Z</dcterms:created>
  <dcterms:modified xsi:type="dcterms:W3CDTF">2022-12-16T08:32:36Z</dcterms:modified>
</cp:coreProperties>
</file>