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Default Extension="wdp" ContentType="image/vnd.ms-photo"/>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61" r:id="rId2"/>
    <p:sldId id="276" r:id="rId3"/>
    <p:sldId id="277" r:id="rId4"/>
    <p:sldId id="286" r:id="rId5"/>
    <p:sldId id="300" r:id="rId6"/>
    <p:sldId id="279" r:id="rId7"/>
    <p:sldId id="299" r:id="rId8"/>
    <p:sldId id="334" r:id="rId9"/>
    <p:sldId id="345" r:id="rId10"/>
    <p:sldId id="331" r:id="rId11"/>
    <p:sldId id="293" r:id="rId12"/>
    <p:sldId id="294" r:id="rId13"/>
    <p:sldId id="295" r:id="rId14"/>
    <p:sldId id="298" r:id="rId15"/>
    <p:sldId id="339" r:id="rId16"/>
    <p:sldId id="341" r:id="rId17"/>
    <p:sldId id="342" r:id="rId18"/>
    <p:sldId id="347" r:id="rId19"/>
    <p:sldId id="346" r:id="rId20"/>
    <p:sldId id="344" r:id="rId21"/>
    <p:sldId id="263" r:id="rId22"/>
    <p:sldId id="348" r:id="rId23"/>
    <p:sldId id="340" r:id="rId24"/>
    <p:sldId id="332" r:id="rId25"/>
    <p:sldId id="330" r:id="rId26"/>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a:srgbClr val="3399FF"/>
    <a:srgbClr val="0099FF"/>
    <a:srgbClr val="CCECFF"/>
    <a:srgbClr val="FF0000"/>
    <a:srgbClr val="FFFFCC"/>
    <a:srgbClr val="CCCCFF"/>
    <a:srgbClr val="66FFFF"/>
    <a:srgbClr val="CC00FF"/>
  </p:clrMru>
</p:presentationPr>
</file>

<file path=ppt/tableStyles.xml><?xml version="1.0" encoding="utf-8"?>
<a:tblStyleLst xmlns:a="http://schemas.openxmlformats.org/drawingml/2006/main" def="{5C22544A-7EE6-4342-B048-85BDC9FD1C3A}">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佈景主題樣式 2 - 輔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44" autoAdjust="0"/>
    <p:restoredTop sz="94677" autoAdjust="0"/>
  </p:normalViewPr>
  <p:slideViewPr>
    <p:cSldViewPr>
      <p:cViewPr>
        <p:scale>
          <a:sx n="50" d="100"/>
          <a:sy n="50" d="100"/>
        </p:scale>
        <p:origin x="-629" y="-6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YSH20170808\YSH\&#27861;&#35498;&#26371;20240920\&#27861;&#35498;&#26371;%20&#26399;&#27604;&#36611;&#24046;&#30064;&#35498;&#26126;-20240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chart>
    <c:plotArea>
      <c:layout>
        <c:manualLayout>
          <c:layoutTarget val="inner"/>
          <c:xMode val="edge"/>
          <c:yMode val="edge"/>
          <c:x val="9.3085739282589702E-2"/>
          <c:y val="5.1400554097404488E-2"/>
          <c:w val="0.88545734908136231"/>
          <c:h val="0.8326195683872849"/>
        </c:manualLayout>
      </c:layout>
      <c:barChart>
        <c:barDir val="col"/>
        <c:grouping val="clustered"/>
        <c:ser>
          <c:idx val="0"/>
          <c:order val="0"/>
          <c:tx>
            <c:v>EPS</c:v>
          </c:tx>
          <c:spPr>
            <a:solidFill>
              <a:srgbClr val="92D050"/>
            </a:solidFill>
          </c:spPr>
          <c:val>
            <c:numRef>
              <c:f>'EPS(英)'!$C$10:$C$16</c:f>
              <c:numCache>
                <c:formatCode>#,##0.00;\-#,##0.00</c:formatCode>
                <c:ptCount val="7"/>
                <c:pt idx="0">
                  <c:v>1.9300000000000013</c:v>
                </c:pt>
                <c:pt idx="1">
                  <c:v>2.64</c:v>
                </c:pt>
                <c:pt idx="2">
                  <c:v>2.8099999999999987</c:v>
                </c:pt>
                <c:pt idx="3">
                  <c:v>2.9699999999999998</c:v>
                </c:pt>
                <c:pt idx="4">
                  <c:v>2.77</c:v>
                </c:pt>
                <c:pt idx="5">
                  <c:v>3.15</c:v>
                </c:pt>
                <c:pt idx="6">
                  <c:v>3.11</c:v>
                </c:pt>
              </c:numCache>
            </c:numRef>
          </c:val>
        </c:ser>
        <c:ser>
          <c:idx val="1"/>
          <c:order val="1"/>
          <c:tx>
            <c:v>Dividen</c:v>
          </c:tx>
          <c:spPr>
            <a:solidFill>
              <a:srgbClr val="0099FF"/>
            </a:solidFill>
          </c:spPr>
          <c:val>
            <c:numRef>
              <c:f>'EPS(英)'!$D$10:$D$16</c:f>
              <c:numCache>
                <c:formatCode>_-* #,##0.00_-;\-* #,##0.00_-;_-* "-"??_-;_-@_-</c:formatCode>
                <c:ptCount val="7"/>
                <c:pt idx="0">
                  <c:v>1.8</c:v>
                </c:pt>
                <c:pt idx="1">
                  <c:v>2.2000000000000002</c:v>
                </c:pt>
                <c:pt idx="2">
                  <c:v>2.2000000000000002</c:v>
                </c:pt>
                <c:pt idx="3">
                  <c:v>2</c:v>
                </c:pt>
                <c:pt idx="4">
                  <c:v>1.7</c:v>
                </c:pt>
                <c:pt idx="5">
                  <c:v>2.2999999999999998</c:v>
                </c:pt>
                <c:pt idx="6">
                  <c:v>2.2999999999999998</c:v>
                </c:pt>
              </c:numCache>
            </c:numRef>
          </c:val>
        </c:ser>
        <c:axId val="359409920"/>
        <c:axId val="359694720"/>
      </c:barChart>
      <c:catAx>
        <c:axId val="359409920"/>
        <c:scaling>
          <c:orientation val="minMax"/>
        </c:scaling>
        <c:delete val="1"/>
        <c:axPos val="b"/>
        <c:tickLblPos val="none"/>
        <c:crossAx val="359694720"/>
        <c:crosses val="autoZero"/>
        <c:auto val="1"/>
        <c:lblAlgn val="ctr"/>
        <c:lblOffset val="100"/>
      </c:catAx>
      <c:valAx>
        <c:axId val="359694720"/>
        <c:scaling>
          <c:orientation val="minMax"/>
        </c:scaling>
        <c:axPos val="l"/>
        <c:numFmt formatCode="#,##0.00;\-#,##0.00" sourceLinked="1"/>
        <c:tickLblPos val="nextTo"/>
        <c:txPr>
          <a:bodyPr/>
          <a:lstStyle/>
          <a:p>
            <a:pPr>
              <a:defRPr sz="1400"/>
            </a:pPr>
            <a:endParaRPr lang="zh-TW"/>
          </a:p>
        </c:txPr>
        <c:crossAx val="359409920"/>
        <c:crosses val="autoZero"/>
        <c:crossBetween val="between"/>
      </c:valAx>
    </c:plotArea>
    <c:legend>
      <c:legendPos val="r"/>
      <c:layout>
        <c:manualLayout>
          <c:xMode val="edge"/>
          <c:yMode val="edge"/>
          <c:x val="0.11465419947506568"/>
          <c:y val="2.2764289880431603E-2"/>
          <c:w val="0.13256802274715659"/>
          <c:h val="0.16743438320210025"/>
        </c:manualLayout>
      </c:layout>
      <c:txPr>
        <a:bodyPr/>
        <a:lstStyle/>
        <a:p>
          <a:pPr>
            <a:defRPr sz="1400"/>
          </a:pPr>
          <a:endParaRPr lang="zh-TW"/>
        </a:p>
      </c:txPr>
    </c:legend>
    <c:plotVisOnly val="1"/>
  </c:chart>
  <c:txPr>
    <a:bodyPr/>
    <a:lstStyle/>
    <a:p>
      <a:pPr>
        <a:defRPr sz="1200" b="1"/>
      </a:pPr>
      <a:endParaRPr lang="zh-TW"/>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1026"/>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zh-TW"/>
          </a:p>
        </p:txBody>
      </p:sp>
      <p:sp>
        <p:nvSpPr>
          <p:cNvPr id="44035" name="Rectangle 1027"/>
          <p:cNvSpPr>
            <a:spLocks noGrp="1" noChangeArrowheads="1"/>
          </p:cNvSpPr>
          <p:nvPr>
            <p:ph type="dt" idx="1"/>
          </p:nvPr>
        </p:nvSpPr>
        <p:spPr bwMode="auto">
          <a:xfrm>
            <a:off x="3852016"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zh-TW"/>
          </a:p>
        </p:txBody>
      </p:sp>
      <p:sp>
        <p:nvSpPr>
          <p:cNvPr id="44036" name="Rectangle 1028"/>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4037" name="Rectangle 1029"/>
          <p:cNvSpPr>
            <a:spLocks noGrp="1" noChangeArrowheads="1"/>
          </p:cNvSpPr>
          <p:nvPr>
            <p:ph type="body" sz="quarter" idx="3"/>
          </p:nvPr>
        </p:nvSpPr>
        <p:spPr bwMode="auto">
          <a:xfrm>
            <a:off x="906357" y="4715153"/>
            <a:ext cx="4984962"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4038" name="Rectangle 1030"/>
          <p:cNvSpPr>
            <a:spLocks noGrp="1" noChangeArrowheads="1"/>
          </p:cNvSpPr>
          <p:nvPr>
            <p:ph type="ftr" sz="quarter" idx="4"/>
          </p:nvPr>
        </p:nvSpPr>
        <p:spPr bwMode="auto">
          <a:xfrm>
            <a:off x="0" y="9430306"/>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zh-TW"/>
          </a:p>
        </p:txBody>
      </p:sp>
      <p:sp>
        <p:nvSpPr>
          <p:cNvPr id="44039" name="Rectangle 1031"/>
          <p:cNvSpPr>
            <a:spLocks noGrp="1" noChangeArrowheads="1"/>
          </p:cNvSpPr>
          <p:nvPr>
            <p:ph type="sldNum" sz="quarter" idx="5"/>
          </p:nvPr>
        </p:nvSpPr>
        <p:spPr bwMode="auto">
          <a:xfrm>
            <a:off x="3852016" y="9430306"/>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48A567D-746C-4271-9A29-298723FA04CE}" type="slidenum">
              <a:rPr lang="en-US" altLang="zh-TW"/>
              <a:pPr/>
              <a:t>‹#›</a:t>
            </a:fld>
            <a:endParaRPr lang="en-US" altLang="zh-TW"/>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fontAlgn="base">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fontAlgn="base">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fontAlgn="base">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fontAlgn="base">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348A567D-746C-4271-9A29-298723FA04CE}" type="slidenum">
              <a:rPr lang="en-US" altLang="zh-TW" smtClean="0"/>
              <a:pPr/>
              <a:t>1</a:t>
            </a:fld>
            <a:endParaRPr lang="en-US"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348A567D-746C-4271-9A29-298723FA04CE}" type="slidenum">
              <a:rPr lang="en-US" altLang="zh-TW" smtClean="0"/>
              <a:pPr/>
              <a:t>10</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a:ln/>
        </p:spPr>
      </p:sp>
      <p:sp>
        <p:nvSpPr>
          <p:cNvPr id="8195" name="備忘稿版面配置區 2"/>
          <p:cNvSpPr>
            <a:spLocks noGrp="1"/>
          </p:cNvSpPr>
          <p:nvPr>
            <p:ph type="body" idx="1"/>
          </p:nvPr>
        </p:nvSpPr>
        <p:spPr>
          <a:noFill/>
          <a:ln/>
        </p:spPr>
        <p:txBody>
          <a:bodyPr/>
          <a:lstStyle/>
          <a:p>
            <a:endParaRPr lang="zh-TW" altLang="en-US" smtClean="0"/>
          </a:p>
        </p:txBody>
      </p:sp>
      <p:sp>
        <p:nvSpPr>
          <p:cNvPr id="8196" name="投影片編號版面配置區 3"/>
          <p:cNvSpPr>
            <a:spLocks noGrp="1"/>
          </p:cNvSpPr>
          <p:nvPr>
            <p:ph type="sldNum" sz="quarter" idx="5"/>
          </p:nvPr>
        </p:nvSpPr>
        <p:spPr>
          <a:noFill/>
        </p:spPr>
        <p:txBody>
          <a:bodyPr/>
          <a:lstStyle/>
          <a:p>
            <a:fld id="{A0BF7970-E2A9-44F3-B07E-84BDDFA1B2DF}" type="slidenum">
              <a:rPr lang="en-US" altLang="zh-TW" smtClean="0"/>
              <a:pPr/>
              <a:t>11</a:t>
            </a:fld>
            <a:endParaRPr lang="en-US" altLang="zh-TW"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348A567D-746C-4271-9A29-298723FA04CE}" type="slidenum">
              <a:rPr lang="en-US" altLang="zh-TW" smtClean="0"/>
              <a:pPr/>
              <a:t>15</a:t>
            </a:fld>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C7310C81-7FCC-409A-B8F4-119C8EA4BE3C}" type="slidenum">
              <a:rPr lang="zh-TW" altLang="en-US" smtClean="0"/>
              <a:pPr>
                <a:defRPr/>
              </a:pPr>
              <a:t>18</a:t>
            </a:fld>
            <a:endParaRPr lang="zh-TW" altLang="en-US"/>
          </a:p>
        </p:txBody>
      </p:sp>
    </p:spTree>
    <p:extLst>
      <p:ext uri="{BB962C8B-B14F-4D97-AF65-F5344CB8AC3E}">
        <p14:creationId xmlns:p14="http://schemas.microsoft.com/office/powerpoint/2010/main" xmlns="" val="743627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348A567D-746C-4271-9A29-298723FA04CE}" type="slidenum">
              <a:rPr lang="en-US" altLang="zh-TW" smtClean="0"/>
              <a:pPr/>
              <a:t>25</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43F36D21-EB93-4DD6-B5FB-C5EA74CB8CCE}" type="slidenum">
              <a:rPr lang="en-US" altLang="zh-TW"/>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05270AF5-D00E-461F-AF25-B4248A8D319F}" type="slidenum">
              <a:rPr lang="en-US" altLang="zh-TW"/>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47B2CB58-C16B-4C29-9CC1-7001C91AB63D}" type="slidenum">
              <a:rPr lang="en-US" altLang="zh-TW"/>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3"/>
          </p:nvPr>
        </p:nvSpPr>
        <p:spPr>
          <a:xfrm>
            <a:off x="687248" y="6403150"/>
            <a:ext cx="6477000" cy="250825"/>
          </a:xfrm>
          <a:prstGeom prst="rect">
            <a:avLst/>
          </a:prstGeom>
        </p:spPr>
        <p:txBody>
          <a:bodyPr/>
          <a:lstStyle>
            <a:lvl1pPr>
              <a:defRPr sz="900" baseline="0">
                <a:solidFill>
                  <a:srgbClr val="6685A3"/>
                </a:solidFill>
              </a:defRPr>
            </a:lvl1pPr>
          </a:lstStyle>
          <a:p>
            <a:endParaRPr lang="en-US" dirty="0"/>
          </a:p>
        </p:txBody>
      </p:sp>
      <p:sp>
        <p:nvSpPr>
          <p:cNvPr id="5" name="Slide Number Placeholder 5"/>
          <p:cNvSpPr>
            <a:spLocks noGrp="1"/>
          </p:cNvSpPr>
          <p:nvPr>
            <p:ph type="sldNum" sz="quarter" idx="4"/>
          </p:nvPr>
        </p:nvSpPr>
        <p:spPr>
          <a:xfrm>
            <a:off x="538116" y="6403149"/>
            <a:ext cx="400035" cy="252000"/>
          </a:xfrm>
          <a:prstGeom prst="rect">
            <a:avLst/>
          </a:prstGeom>
        </p:spPr>
        <p:txBody>
          <a:bodyPr/>
          <a:lstStyle>
            <a:lvl1pPr>
              <a:defRPr sz="900" baseline="0">
                <a:solidFill>
                  <a:srgbClr val="6685A3"/>
                </a:solidFill>
              </a:defRPr>
            </a:lvl1pPr>
          </a:lstStyle>
          <a:p>
            <a:fld id="{E66AA3EA-0569-43EF-BBA3-83FDB109D582}" type="slidenum">
              <a:rPr lang="en-US" smtClean="0"/>
              <a:pPr/>
              <a:t>‹#›</a:t>
            </a:fld>
            <a:endParaRPr lang="en-US" smtClean="0"/>
          </a:p>
        </p:txBody>
      </p:sp>
    </p:spTree>
    <p:extLst>
      <p:ext uri="{BB962C8B-B14F-4D97-AF65-F5344CB8AC3E}">
        <p14:creationId xmlns:p14="http://schemas.microsoft.com/office/powerpoint/2010/main" xmlns="" val="370435245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3B1429D5-4E61-4E1D-9775-4D88B6B5D94E}" type="slidenum">
              <a:rPr lang="en-US" altLang="zh-TW"/>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393E8295-8E1D-4BF1-AA9A-9B5C56EF4999}" type="slidenum">
              <a:rPr lang="en-US" altLang="zh-TW"/>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2E96AC73-C896-4775-8547-C8F1C6DACD41}" type="slidenum">
              <a:rPr lang="en-US" altLang="zh-TW"/>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p>
        </p:txBody>
      </p:sp>
      <p:sp>
        <p:nvSpPr>
          <p:cNvPr id="8" name="頁尾版面配置區 7"/>
          <p:cNvSpPr>
            <a:spLocks noGrp="1"/>
          </p:cNvSpPr>
          <p:nvPr>
            <p:ph type="ftr" sz="quarter" idx="11"/>
          </p:nvPr>
        </p:nvSpPr>
        <p:spPr/>
        <p:txBody>
          <a:bodyPr/>
          <a:lstStyle>
            <a:lvl1pPr>
              <a:defRPr/>
            </a:lvl1pPr>
          </a:lstStyle>
          <a:p>
            <a:endParaRPr lang="en-US" altLang="zh-TW"/>
          </a:p>
        </p:txBody>
      </p:sp>
      <p:sp>
        <p:nvSpPr>
          <p:cNvPr id="9" name="投影片編號版面配置區 8"/>
          <p:cNvSpPr>
            <a:spLocks noGrp="1"/>
          </p:cNvSpPr>
          <p:nvPr>
            <p:ph type="sldNum" sz="quarter" idx="12"/>
          </p:nvPr>
        </p:nvSpPr>
        <p:spPr/>
        <p:txBody>
          <a:bodyPr/>
          <a:lstStyle>
            <a:lvl1pPr>
              <a:defRPr/>
            </a:lvl1pPr>
          </a:lstStyle>
          <a:p>
            <a:fld id="{DE70D1B6-DC26-4431-B7AA-12E58B9B471E}" type="slidenum">
              <a:rPr lang="en-US" altLang="zh-TW"/>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p>
        </p:txBody>
      </p:sp>
      <p:sp>
        <p:nvSpPr>
          <p:cNvPr id="4" name="頁尾版面配置區 3"/>
          <p:cNvSpPr>
            <a:spLocks noGrp="1"/>
          </p:cNvSpPr>
          <p:nvPr>
            <p:ph type="ftr" sz="quarter" idx="11"/>
          </p:nvPr>
        </p:nvSpPr>
        <p:spPr/>
        <p:txBody>
          <a:bodyPr/>
          <a:lstStyle>
            <a:lvl1pPr>
              <a:defRPr/>
            </a:lvl1pPr>
          </a:lstStyle>
          <a:p>
            <a:endParaRPr lang="en-US" altLang="zh-TW"/>
          </a:p>
        </p:txBody>
      </p:sp>
      <p:sp>
        <p:nvSpPr>
          <p:cNvPr id="5" name="投影片編號版面配置區 4"/>
          <p:cNvSpPr>
            <a:spLocks noGrp="1"/>
          </p:cNvSpPr>
          <p:nvPr>
            <p:ph type="sldNum" sz="quarter" idx="12"/>
          </p:nvPr>
        </p:nvSpPr>
        <p:spPr/>
        <p:txBody>
          <a:bodyPr/>
          <a:lstStyle>
            <a:lvl1pPr>
              <a:defRPr/>
            </a:lvl1pPr>
          </a:lstStyle>
          <a:p>
            <a:fld id="{88A4C974-F671-4DC4-8682-2B9842F2E967}" type="slidenum">
              <a:rPr lang="en-US" altLang="zh-TW"/>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p>
        </p:txBody>
      </p:sp>
      <p:sp>
        <p:nvSpPr>
          <p:cNvPr id="3" name="頁尾版面配置區 2"/>
          <p:cNvSpPr>
            <a:spLocks noGrp="1"/>
          </p:cNvSpPr>
          <p:nvPr>
            <p:ph type="ftr" sz="quarter" idx="11"/>
          </p:nvPr>
        </p:nvSpPr>
        <p:spPr/>
        <p:txBody>
          <a:bodyPr/>
          <a:lstStyle>
            <a:lvl1pPr>
              <a:defRPr/>
            </a:lvl1pPr>
          </a:lstStyle>
          <a:p>
            <a:endParaRPr lang="en-US" altLang="zh-TW"/>
          </a:p>
        </p:txBody>
      </p:sp>
      <p:sp>
        <p:nvSpPr>
          <p:cNvPr id="4" name="投影片編號版面配置區 3"/>
          <p:cNvSpPr>
            <a:spLocks noGrp="1"/>
          </p:cNvSpPr>
          <p:nvPr>
            <p:ph type="sldNum" sz="quarter" idx="12"/>
          </p:nvPr>
        </p:nvSpPr>
        <p:spPr/>
        <p:txBody>
          <a:bodyPr/>
          <a:lstStyle>
            <a:lvl1pPr>
              <a:defRPr/>
            </a:lvl1pPr>
          </a:lstStyle>
          <a:p>
            <a:fld id="{CBD45373-3844-4ACC-A087-731C6DF52C45}" type="slidenum">
              <a:rPr lang="en-US" altLang="zh-TW"/>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4A242CA2-9D33-4E21-B495-F0F525ADC85C}" type="slidenum">
              <a:rPr lang="en-US" altLang="zh-TW"/>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130CD75B-B438-480B-88A6-6351EFDB15E2}" type="slidenum">
              <a:rPr lang="en-US" altLang="zh-TW"/>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2" name="Group 7"/>
          <p:cNvGrpSpPr>
            <a:grpSpLocks/>
          </p:cNvGrpSpPr>
          <p:nvPr/>
        </p:nvGrpSpPr>
        <p:grpSpPr bwMode="auto">
          <a:xfrm>
            <a:off x="0" y="0"/>
            <a:ext cx="9144000" cy="6854825"/>
            <a:chOff x="0" y="0"/>
            <a:chExt cx="5760" cy="4318"/>
          </a:xfrm>
        </p:grpSpPr>
        <p:pic>
          <p:nvPicPr>
            <p:cNvPr id="1033" name="Picture 8" descr="C:\Documents and Settings\u26182\My Documents\My Pictures\簡報-永信（淺）.jpg"/>
            <p:cNvPicPr>
              <a:picLocks noChangeAspect="1" noChangeArrowheads="1"/>
            </p:cNvPicPr>
            <p:nvPr userDrawn="1"/>
          </p:nvPicPr>
          <p:blipFill>
            <a:blip r:embed="rId14" cstate="print"/>
            <a:srcRect/>
            <a:stretch>
              <a:fillRect/>
            </a:stretch>
          </p:blipFill>
          <p:spPr bwMode="auto">
            <a:xfrm>
              <a:off x="0" y="1"/>
              <a:ext cx="5760" cy="4317"/>
            </a:xfrm>
            <a:prstGeom prst="rect">
              <a:avLst/>
            </a:prstGeom>
            <a:noFill/>
            <a:ln w="9525">
              <a:noFill/>
              <a:miter lim="800000"/>
              <a:headEnd/>
              <a:tailEnd/>
            </a:ln>
          </p:spPr>
        </p:pic>
        <p:pic>
          <p:nvPicPr>
            <p:cNvPr id="1034" name="Picture 9"/>
            <p:cNvPicPr>
              <a:picLocks noChangeAspect="1" noChangeArrowheads="1"/>
            </p:cNvPicPr>
            <p:nvPr userDrawn="1"/>
          </p:nvPicPr>
          <p:blipFill>
            <a:blip r:embed="rId15" cstate="print"/>
            <a:srcRect/>
            <a:stretch>
              <a:fillRect/>
            </a:stretch>
          </p:blipFill>
          <p:spPr bwMode="auto">
            <a:xfrm>
              <a:off x="0" y="0"/>
              <a:ext cx="768" cy="687"/>
            </a:xfrm>
            <a:prstGeom prst="rect">
              <a:avLst/>
            </a:prstGeom>
            <a:noFill/>
            <a:ln w="9525">
              <a:noFill/>
              <a:miter lim="800000"/>
              <a:headEnd/>
              <a:tailEnd/>
            </a:ln>
          </p:spPr>
        </p:pic>
      </p:grpSp>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6540500" y="62579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charset="0"/>
                <a:ea typeface="標楷體" pitchFamily="65" charset="-120"/>
              </a:defRPr>
            </a:lvl1pPr>
          </a:lstStyle>
          <a:p>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charset="0"/>
                <a:ea typeface="標楷體" pitchFamily="65" charset="-120"/>
              </a:defRPr>
            </a:lvl1pPr>
          </a:lstStyle>
          <a:p>
            <a:endParaRPr lang="en-US" altLang="zh-TW"/>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39E7C109-9D01-40A0-A65B-FFC32A31988E}" type="slidenum">
              <a:rPr lang="en-US" altLang="zh-TW"/>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1" fontAlgn="base" hangingPunct="1">
        <a:spcBef>
          <a:spcPct val="0"/>
        </a:spcBef>
        <a:spcAft>
          <a:spcPct val="0"/>
        </a:spcAft>
        <a:defRPr kumimoji="1" sz="4400">
          <a:solidFill>
            <a:schemeClr val="tx2"/>
          </a:solidFill>
          <a:latin typeface="+mj-lt"/>
          <a:ea typeface="+mj-ea"/>
          <a:cs typeface="+mj-cs"/>
        </a:defRPr>
      </a:lvl1pPr>
      <a:lvl2pPr algn="ctr" rtl="0" eaLnBrk="1" fontAlgn="base" hangingPunct="1">
        <a:spcBef>
          <a:spcPct val="0"/>
        </a:spcBef>
        <a:spcAft>
          <a:spcPct val="0"/>
        </a:spcAft>
        <a:defRPr kumimoji="1" sz="4400">
          <a:solidFill>
            <a:schemeClr val="tx2"/>
          </a:solidFill>
          <a:latin typeface="Arial" charset="0"/>
          <a:ea typeface="新細明體" pitchFamily="18" charset="-120"/>
        </a:defRPr>
      </a:lvl2pPr>
      <a:lvl3pPr algn="ctr" rtl="0" eaLnBrk="1" fontAlgn="base" hangingPunct="1">
        <a:spcBef>
          <a:spcPct val="0"/>
        </a:spcBef>
        <a:spcAft>
          <a:spcPct val="0"/>
        </a:spcAft>
        <a:defRPr kumimoji="1" sz="4400">
          <a:solidFill>
            <a:schemeClr val="tx2"/>
          </a:solidFill>
          <a:latin typeface="Arial" charset="0"/>
          <a:ea typeface="新細明體" pitchFamily="18" charset="-120"/>
        </a:defRPr>
      </a:lvl3pPr>
      <a:lvl4pPr algn="ctr" rtl="0" eaLnBrk="1" fontAlgn="base" hangingPunct="1">
        <a:spcBef>
          <a:spcPct val="0"/>
        </a:spcBef>
        <a:spcAft>
          <a:spcPct val="0"/>
        </a:spcAft>
        <a:defRPr kumimoji="1" sz="4400">
          <a:solidFill>
            <a:schemeClr val="tx2"/>
          </a:solidFill>
          <a:latin typeface="Arial" charset="0"/>
          <a:ea typeface="新細明體" pitchFamily="18" charset="-120"/>
        </a:defRPr>
      </a:lvl4pPr>
      <a:lvl5pPr algn="ctr" rtl="0" eaLnBrk="1" fontAlgn="base" hangingPunct="1">
        <a:spcBef>
          <a:spcPct val="0"/>
        </a:spcBef>
        <a:spcAft>
          <a:spcPct val="0"/>
        </a:spcAft>
        <a:defRPr kumimoji="1" sz="4400">
          <a:solidFill>
            <a:schemeClr val="tx2"/>
          </a:solidFill>
          <a:latin typeface="Arial" charset="0"/>
          <a:ea typeface="新細明體" pitchFamily="18" charset="-120"/>
        </a:defRPr>
      </a:lvl5pPr>
      <a:lvl6pPr marL="457200" algn="ctr" rtl="0" eaLnBrk="1" fontAlgn="base" hangingPunct="1">
        <a:spcBef>
          <a:spcPct val="0"/>
        </a:spcBef>
        <a:spcAft>
          <a:spcPct val="0"/>
        </a:spcAft>
        <a:defRPr kumimoji="1" sz="4400">
          <a:solidFill>
            <a:schemeClr val="tx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tx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tx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1" fontAlgn="base"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mn-ea"/>
        </a:defRPr>
      </a:lvl2pPr>
      <a:lvl3pPr marL="1143000" indent="-228600" algn="l" rtl="0" eaLnBrk="1" fontAlgn="base" hangingPunct="1">
        <a:spcBef>
          <a:spcPct val="20000"/>
        </a:spcBef>
        <a:spcAft>
          <a:spcPct val="0"/>
        </a:spcAft>
        <a:buChar char="•"/>
        <a:defRPr kumimoji="1" sz="2400">
          <a:solidFill>
            <a:schemeClr val="tx1"/>
          </a:solidFill>
          <a:latin typeface="+mn-lt"/>
          <a:ea typeface="+mn-ea"/>
        </a:defRPr>
      </a:lvl3pPr>
      <a:lvl4pPr marL="1600200" indent="-228600" algn="l" rtl="0" eaLnBrk="1" fontAlgn="base" hangingPunct="1">
        <a:spcBef>
          <a:spcPct val="20000"/>
        </a:spcBef>
        <a:spcAft>
          <a:spcPct val="0"/>
        </a:spcAft>
        <a:buChar char="–"/>
        <a:defRPr kumimoji="1" sz="2000">
          <a:solidFill>
            <a:schemeClr val="tx1"/>
          </a:solidFill>
          <a:latin typeface="+mn-lt"/>
          <a:ea typeface="+mn-ea"/>
        </a:defRPr>
      </a:lvl4pPr>
      <a:lvl5pPr marL="2057400" indent="-228600" algn="l" rtl="0" eaLnBrk="1" fontAlgn="base" hangingPunct="1">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4.png"/><Relationship Id="rId1" Type="http://schemas.openxmlformats.org/officeDocument/2006/relationships/slideLayout" Target="../slideLayouts/slideLayout12.xml"/><Relationship Id="rId6" Type="http://schemas.openxmlformats.org/officeDocument/2006/relationships/image" Target="../media/image67.jpe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microsoft.com/office/2007/relationships/hdphoto" Target="../media/hdphoto1.wdp"/><Relationship Id="rId9" Type="http://schemas.openxmlformats.org/officeDocument/2006/relationships/image" Target="../media/image70.png"/></Relationships>
</file>

<file path=ppt/slides/_rels/slide2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jpeg"/><Relationship Id="rId12" Type="http://schemas.openxmlformats.org/officeDocument/2006/relationships/image" Target="../media/image85.pn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23.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39.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38.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3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jpeg"/><Relationship Id="rId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jpeg"/><Relationship Id="rId4" Type="http://schemas.openxmlformats.org/officeDocument/2006/relationships/image" Target="../media/image9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image" Target="../media/image10.png"/><Relationship Id="rId16" Type="http://schemas.openxmlformats.org/officeDocument/2006/relationships/image" Target="../media/image27.png"/><Relationship Id="rId20"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png"/><Relationship Id="rId5" Type="http://schemas.openxmlformats.org/officeDocument/2006/relationships/image" Target="../media/image6.png"/><Relationship Id="rId15" Type="http://schemas.openxmlformats.org/officeDocument/2006/relationships/image" Target="../media/image26.png"/><Relationship Id="rId10" Type="http://schemas.openxmlformats.org/officeDocument/2006/relationships/image" Target="../media/image21.png"/><Relationship Id="rId19" Type="http://schemas.openxmlformats.org/officeDocument/2006/relationships/image" Target="../media/image30.jpeg"/><Relationship Id="rId4" Type="http://schemas.openxmlformats.org/officeDocument/2006/relationships/image" Target="../media/image17.png"/><Relationship Id="rId9" Type="http://schemas.openxmlformats.org/officeDocument/2006/relationships/image" Target="../media/image20.jpe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22.png"/><Relationship Id="rId18" Type="http://schemas.openxmlformats.org/officeDocument/2006/relationships/image" Target="../media/image43.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27.png"/><Relationship Id="rId17" Type="http://schemas.openxmlformats.org/officeDocument/2006/relationships/image" Target="../media/image21.png"/><Relationship Id="rId2" Type="http://schemas.openxmlformats.org/officeDocument/2006/relationships/image" Target="../media/image32.jpeg"/><Relationship Id="rId16" Type="http://schemas.openxmlformats.org/officeDocument/2006/relationships/image" Target="../media/image42.png"/><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6.jpeg"/><Relationship Id="rId11" Type="http://schemas.openxmlformats.org/officeDocument/2006/relationships/image" Target="../media/image23.png"/><Relationship Id="rId5" Type="http://schemas.openxmlformats.org/officeDocument/2006/relationships/image" Target="../media/image35.png"/><Relationship Id="rId15" Type="http://schemas.openxmlformats.org/officeDocument/2006/relationships/image" Target="../media/image24.png"/><Relationship Id="rId10" Type="http://schemas.openxmlformats.org/officeDocument/2006/relationships/image" Target="../media/image40.png"/><Relationship Id="rId19" Type="http://schemas.openxmlformats.org/officeDocument/2006/relationships/image" Target="../media/image44.jpeg"/><Relationship Id="rId4" Type="http://schemas.openxmlformats.org/officeDocument/2006/relationships/image" Target="../media/image34.jpeg"/><Relationship Id="rId9" Type="http://schemas.openxmlformats.org/officeDocument/2006/relationships/image" Target="../media/image39.png"/><Relationship Id="rId14" Type="http://schemas.openxmlformats.org/officeDocument/2006/relationships/image" Target="../media/image41.pn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144338" y="1125538"/>
            <a:ext cx="8820150" cy="1501775"/>
          </a:xfrm>
        </p:spPr>
        <p:txBody>
          <a:bodyPr/>
          <a:lstStyle/>
          <a:p>
            <a:pPr eaLnBrk="1" hangingPunct="1"/>
            <a:r>
              <a:rPr lang="en-US" altLang="zh-TW" sz="3600" b="1" dirty="0" err="1" smtClean="0">
                <a:solidFill>
                  <a:srgbClr val="002060"/>
                </a:solidFill>
                <a:ea typeface="微軟正黑體" pitchFamily="34" charset="-120"/>
              </a:rPr>
              <a:t>YungShin</a:t>
            </a:r>
            <a:r>
              <a:rPr lang="en-US" altLang="zh-TW" sz="3600" b="1" dirty="0" smtClean="0">
                <a:solidFill>
                  <a:srgbClr val="002060"/>
                </a:solidFill>
                <a:ea typeface="微軟正黑體" pitchFamily="34" charset="-120"/>
              </a:rPr>
              <a:t> Global Holding Corporation</a:t>
            </a:r>
            <a:br>
              <a:rPr lang="en-US" altLang="zh-TW" sz="3600" b="1" dirty="0" smtClean="0">
                <a:solidFill>
                  <a:srgbClr val="002060"/>
                </a:solidFill>
                <a:ea typeface="微軟正黑體" pitchFamily="34" charset="-120"/>
              </a:rPr>
            </a:br>
            <a:r>
              <a:rPr lang="en-US" altLang="zh-TW" sz="3600" b="1" dirty="0" smtClean="0">
                <a:solidFill>
                  <a:srgbClr val="002060"/>
                </a:solidFill>
                <a:ea typeface="微軟正黑體" pitchFamily="34" charset="-120"/>
              </a:rPr>
              <a:t>     Investor Conference</a:t>
            </a:r>
            <a:endParaRPr lang="zh-TW" altLang="en-US" sz="3600" b="1" dirty="0" smtClean="0">
              <a:solidFill>
                <a:srgbClr val="002060"/>
              </a:solidFill>
              <a:ea typeface="微軟正黑體" pitchFamily="34" charset="-120"/>
            </a:endParaRPr>
          </a:p>
        </p:txBody>
      </p:sp>
      <p:sp>
        <p:nvSpPr>
          <p:cNvPr id="5123" name="Rectangle 7"/>
          <p:cNvSpPr>
            <a:spLocks noGrp="1" noChangeArrowheads="1"/>
          </p:cNvSpPr>
          <p:nvPr>
            <p:ph type="subTitle" idx="1"/>
          </p:nvPr>
        </p:nvSpPr>
        <p:spPr>
          <a:xfrm>
            <a:off x="1331640" y="5589240"/>
            <a:ext cx="6408738" cy="719138"/>
          </a:xfrm>
        </p:spPr>
        <p:txBody>
          <a:bodyPr lIns="92075" tIns="46038" rIns="92075" bIns="46038"/>
          <a:lstStyle/>
          <a:p>
            <a:pPr marL="2282825" indent="-2282825" eaLnBrk="1" hangingPunct="1">
              <a:defRPr/>
            </a:pPr>
            <a:r>
              <a:rPr lang="en-US" altLang="zh-TW" sz="2400" b="1" dirty="0" smtClean="0">
                <a:solidFill>
                  <a:srgbClr val="002060"/>
                </a:solidFill>
                <a:latin typeface="+mj-lt"/>
                <a:cs typeface="Arial" charset="0"/>
              </a:rPr>
              <a:t>Dec. 26, 2024</a:t>
            </a:r>
          </a:p>
        </p:txBody>
      </p:sp>
      <p:sp>
        <p:nvSpPr>
          <p:cNvPr id="12" name="文字方塊 11"/>
          <p:cNvSpPr txBox="1"/>
          <p:nvPr/>
        </p:nvSpPr>
        <p:spPr>
          <a:xfrm>
            <a:off x="1259632" y="3678123"/>
            <a:ext cx="6624736" cy="830997"/>
          </a:xfrm>
          <a:prstGeom prst="rect">
            <a:avLst/>
          </a:prstGeom>
          <a:noFill/>
        </p:spPr>
        <p:txBody>
          <a:bodyPr wrap="square" rtlCol="0">
            <a:spAutoFit/>
          </a:bodyPr>
          <a:lstStyle/>
          <a:p>
            <a:pPr algn="ctr"/>
            <a:r>
              <a:rPr lang="en-US" altLang="zh-TW" sz="2400" b="1" dirty="0" smtClean="0">
                <a:solidFill>
                  <a:srgbClr val="00B050"/>
                </a:solidFill>
                <a:latin typeface="+mj-lt"/>
                <a:ea typeface="微軟正黑體" pitchFamily="34" charset="-120"/>
              </a:rPr>
              <a:t>Provide the best products </a:t>
            </a:r>
          </a:p>
          <a:p>
            <a:pPr algn="ctr"/>
            <a:r>
              <a:rPr lang="en-US" altLang="zh-TW" sz="2400" b="1" dirty="0" smtClean="0">
                <a:solidFill>
                  <a:srgbClr val="00B050"/>
                </a:solidFill>
                <a:latin typeface="+mj-lt"/>
                <a:ea typeface="微軟正黑體" pitchFamily="34" charset="-120"/>
              </a:rPr>
              <a:t>to improve human health</a:t>
            </a:r>
            <a:endParaRPr lang="zh-TW" altLang="en-US" sz="2400" b="1" dirty="0">
              <a:solidFill>
                <a:srgbClr val="00B050"/>
              </a:solidFill>
              <a:latin typeface="+mj-lt"/>
              <a:ea typeface="微軟正黑體" pitchFamily="34" charset="-120"/>
            </a:endParaRPr>
          </a:p>
        </p:txBody>
      </p:sp>
      <p:sp>
        <p:nvSpPr>
          <p:cNvPr id="14" name="文字方塊 13"/>
          <p:cNvSpPr txBox="1"/>
          <p:nvPr/>
        </p:nvSpPr>
        <p:spPr>
          <a:xfrm>
            <a:off x="0" y="6488668"/>
            <a:ext cx="1475656" cy="369332"/>
          </a:xfrm>
          <a:prstGeom prst="rect">
            <a:avLst/>
          </a:prstGeom>
          <a:noFill/>
        </p:spPr>
        <p:txBody>
          <a:bodyPr wrap="square" rtlCol="0">
            <a:spAutoFit/>
          </a:bodyPr>
          <a:lstStyle/>
          <a:p>
            <a:r>
              <a:rPr lang="en-US" altLang="zh-TW" dirty="0" smtClean="0"/>
              <a:t>1/24</a:t>
            </a:r>
            <a:endParaRPr lang="zh-TW" altLang="en-US" dirty="0"/>
          </a:p>
        </p:txBody>
      </p:sp>
      <p:cxnSp>
        <p:nvCxnSpPr>
          <p:cNvPr id="6" name="直線接點 5"/>
          <p:cNvCxnSpPr/>
          <p:nvPr/>
        </p:nvCxnSpPr>
        <p:spPr>
          <a:xfrm>
            <a:off x="1547664" y="4509120"/>
            <a:ext cx="5976664" cy="0"/>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7"/>
          <p:cNvSpPr>
            <a:spLocks noGrp="1" noChangeArrowheads="1"/>
          </p:cNvSpPr>
          <p:nvPr>
            <p:ph type="subTitle" idx="1"/>
          </p:nvPr>
        </p:nvSpPr>
        <p:spPr>
          <a:xfrm>
            <a:off x="0" y="1556792"/>
            <a:ext cx="9144000" cy="719138"/>
          </a:xfrm>
        </p:spPr>
        <p:txBody>
          <a:bodyPr lIns="92075" tIns="46038" rIns="92075" bIns="46038"/>
          <a:lstStyle/>
          <a:p>
            <a:pPr>
              <a:lnSpc>
                <a:spcPct val="150000"/>
              </a:lnSpc>
              <a:buClr>
                <a:srgbClr val="FFFF00"/>
              </a:buClr>
              <a:defRPr/>
            </a:pPr>
            <a:r>
              <a:rPr lang="en-US" altLang="zh-TW" b="1" dirty="0" smtClean="0">
                <a:solidFill>
                  <a:srgbClr val="002060"/>
                </a:solidFill>
                <a:effectLst>
                  <a:glow rad="63500">
                    <a:schemeClr val="accent3">
                      <a:satMod val="175000"/>
                      <a:alpha val="40000"/>
                    </a:schemeClr>
                  </a:glow>
                </a:effectLst>
                <a:latin typeface="Arial" pitchFamily="34" charset="0"/>
                <a:ea typeface="微軟正黑體" pitchFamily="34" charset="-120"/>
                <a:cs typeface="Arial" pitchFamily="34" charset="0"/>
              </a:rPr>
              <a:t>Operational Results for the year of 2024Q1-Q3</a:t>
            </a:r>
          </a:p>
        </p:txBody>
      </p:sp>
      <p:sp>
        <p:nvSpPr>
          <p:cNvPr id="14" name="矩形 13"/>
          <p:cNvSpPr/>
          <p:nvPr/>
        </p:nvSpPr>
        <p:spPr>
          <a:xfrm>
            <a:off x="2339752" y="3717032"/>
            <a:ext cx="4572000" cy="769441"/>
          </a:xfrm>
          <a:prstGeom prst="rect">
            <a:avLst/>
          </a:prstGeom>
        </p:spPr>
        <p:txBody>
          <a:bodyPr>
            <a:spAutoFit/>
          </a:bodyPr>
          <a:lstStyle/>
          <a:p>
            <a:pPr algn="ctr"/>
            <a:r>
              <a:rPr lang="en-US" altLang="zh-TW" sz="2200" b="1" dirty="0" smtClean="0">
                <a:solidFill>
                  <a:srgbClr val="00B050"/>
                </a:solidFill>
                <a:ea typeface="微軟正黑體" pitchFamily="34" charset="-120"/>
              </a:rPr>
              <a:t>Provide the best products </a:t>
            </a:r>
          </a:p>
          <a:p>
            <a:pPr algn="ctr"/>
            <a:r>
              <a:rPr lang="en-US" altLang="zh-TW" sz="2200" b="1" dirty="0" smtClean="0">
                <a:solidFill>
                  <a:srgbClr val="00B050"/>
                </a:solidFill>
                <a:ea typeface="微軟正黑體" pitchFamily="34" charset="-120"/>
              </a:rPr>
              <a:t>to improve human health</a:t>
            </a:r>
            <a:endParaRPr lang="zh-TW" altLang="en-US" sz="2200" b="1" dirty="0">
              <a:solidFill>
                <a:srgbClr val="00B050"/>
              </a:solidFill>
              <a:ea typeface="微軟正黑體" pitchFamily="34" charset="-120"/>
            </a:endParaRPr>
          </a:p>
        </p:txBody>
      </p:sp>
      <p:sp>
        <p:nvSpPr>
          <p:cNvPr id="12" name="文字方塊 11"/>
          <p:cNvSpPr txBox="1"/>
          <p:nvPr/>
        </p:nvSpPr>
        <p:spPr>
          <a:xfrm>
            <a:off x="0" y="6488668"/>
            <a:ext cx="1475656" cy="369332"/>
          </a:xfrm>
          <a:prstGeom prst="rect">
            <a:avLst/>
          </a:prstGeom>
          <a:noFill/>
        </p:spPr>
        <p:txBody>
          <a:bodyPr wrap="square" rtlCol="0">
            <a:spAutoFit/>
          </a:bodyPr>
          <a:lstStyle/>
          <a:p>
            <a:r>
              <a:rPr lang="en-US" altLang="zh-TW" dirty="0" smtClean="0"/>
              <a:t>10/24</a:t>
            </a:r>
            <a:endParaRPr lang="zh-TW" altLang="en-US" dirty="0"/>
          </a:p>
        </p:txBody>
      </p:sp>
      <p:cxnSp>
        <p:nvCxnSpPr>
          <p:cNvPr id="15" name="直線接點 14"/>
          <p:cNvCxnSpPr/>
          <p:nvPr/>
        </p:nvCxnSpPr>
        <p:spPr>
          <a:xfrm>
            <a:off x="1547664" y="4509120"/>
            <a:ext cx="5976664" cy="0"/>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3"/>
          <p:cNvSpPr>
            <a:spLocks noGrp="1"/>
          </p:cNvSpPr>
          <p:nvPr>
            <p:ph type="title"/>
          </p:nvPr>
        </p:nvSpPr>
        <p:spPr>
          <a:xfrm>
            <a:off x="1151112" y="548680"/>
            <a:ext cx="7885384" cy="936104"/>
          </a:xfrm>
        </p:spPr>
        <p:txBody>
          <a:bodyPr/>
          <a:lstStyle/>
          <a:p>
            <a:pPr algn="l"/>
            <a:r>
              <a:rPr lang="en-US" altLang="zh-TW" sz="2800" b="1" dirty="0" smtClean="0">
                <a:solidFill>
                  <a:srgbClr val="002060"/>
                </a:solidFill>
                <a:ea typeface="微軟正黑體" pitchFamily="34" charset="-120"/>
              </a:rPr>
              <a:t>YSH Consolidated Statements of Income</a:t>
            </a:r>
            <a:br>
              <a:rPr lang="en-US" altLang="zh-TW" sz="2800" b="1" dirty="0" smtClean="0">
                <a:solidFill>
                  <a:srgbClr val="002060"/>
                </a:solidFill>
                <a:ea typeface="微軟正黑體" pitchFamily="34" charset="-120"/>
              </a:rPr>
            </a:br>
            <a:r>
              <a:rPr lang="en-US" altLang="zh-TW" sz="2000" dirty="0" smtClean="0">
                <a:solidFill>
                  <a:srgbClr val="002060"/>
                </a:solidFill>
                <a:ea typeface="微軟正黑體" pitchFamily="34" charset="-120"/>
              </a:rPr>
              <a:t>Operating revenue increased by 15.60% and</a:t>
            </a:r>
            <a:br>
              <a:rPr lang="en-US" altLang="zh-TW" sz="2000" dirty="0" smtClean="0">
                <a:solidFill>
                  <a:srgbClr val="002060"/>
                </a:solidFill>
                <a:ea typeface="微軟正黑體" pitchFamily="34" charset="-120"/>
              </a:rPr>
            </a:br>
            <a:r>
              <a:rPr lang="en-US" altLang="zh-TW" sz="2000" dirty="0" smtClean="0">
                <a:solidFill>
                  <a:srgbClr val="002060"/>
                </a:solidFill>
                <a:ea typeface="微軟正黑體" pitchFamily="34" charset="-120"/>
              </a:rPr>
              <a:t>Profit for the period increased by 38.93%% from Jan to Sep for the  year </a:t>
            </a:r>
            <a:r>
              <a:rPr kumimoji="0" lang="en-US" altLang="zh-TW" sz="2000" dirty="0" smtClean="0">
                <a:solidFill>
                  <a:srgbClr val="002060"/>
                </a:solidFill>
                <a:ea typeface="微軟正黑體" pitchFamily="34" charset="-120"/>
              </a:rPr>
              <a:t>2024 and 2023.</a:t>
            </a:r>
            <a:r>
              <a:rPr lang="zh-TW" altLang="en-US" sz="2200" dirty="0" smtClean="0">
                <a:solidFill>
                  <a:srgbClr val="002060"/>
                </a:solidFill>
                <a:latin typeface="Calibri" pitchFamily="34" charset="0"/>
                <a:ea typeface="微軟正黑體" pitchFamily="34" charset="-120"/>
              </a:rPr>
              <a:t/>
            </a:r>
            <a:br>
              <a:rPr lang="zh-TW" altLang="en-US" sz="2200" dirty="0" smtClean="0">
                <a:solidFill>
                  <a:srgbClr val="002060"/>
                </a:solidFill>
                <a:latin typeface="Calibri" pitchFamily="34" charset="0"/>
                <a:ea typeface="微軟正黑體" pitchFamily="34" charset="-120"/>
              </a:rPr>
            </a:br>
            <a:endParaRPr lang="zh-TW" altLang="en-US" sz="2200" dirty="0" smtClean="0">
              <a:latin typeface="Calibri" pitchFamily="34" charset="0"/>
              <a:ea typeface="微軟正黑體" pitchFamily="34" charset="-120"/>
            </a:endParaRPr>
          </a:p>
        </p:txBody>
      </p:sp>
      <p:sp>
        <p:nvSpPr>
          <p:cNvPr id="7" name="標題 3"/>
          <p:cNvSpPr txBox="1">
            <a:spLocks/>
          </p:cNvSpPr>
          <p:nvPr/>
        </p:nvSpPr>
        <p:spPr bwMode="auto">
          <a:xfrm>
            <a:off x="6084168" y="1196752"/>
            <a:ext cx="2808312" cy="360040"/>
          </a:xfrm>
          <a:prstGeom prst="rect">
            <a:avLst/>
          </a:prstGeom>
          <a:noFill/>
          <a:ln w="9525">
            <a:noFill/>
            <a:miter lim="800000"/>
            <a:headEnd/>
            <a:tailEnd/>
          </a:ln>
        </p:spPr>
        <p:txBody>
          <a:bodyPr anchor="ctr"/>
          <a:lstStyle/>
          <a:p>
            <a:pPr algn="ctr">
              <a:defRPr/>
            </a:pPr>
            <a:r>
              <a:rPr lang="en-US" altLang="zh-TW" sz="1600" dirty="0" smtClean="0">
                <a:solidFill>
                  <a:srgbClr val="002060"/>
                </a:solidFill>
                <a:latin typeface="Calibri" pitchFamily="34" charset="0"/>
                <a:ea typeface="微軟正黑體" pitchFamily="34" charset="-120"/>
              </a:rPr>
              <a:t>(Expressed in millions of NTD)</a:t>
            </a:r>
            <a:endParaRPr lang="zh-TW" altLang="en-US" sz="1600" dirty="0">
              <a:solidFill>
                <a:srgbClr val="002060"/>
              </a:solidFill>
              <a:latin typeface="Calibri" pitchFamily="34" charset="0"/>
              <a:ea typeface="微軟正黑體" pitchFamily="34" charset="-120"/>
              <a:cs typeface="Arial" pitchFamily="34" charset="0"/>
            </a:endParaRPr>
          </a:p>
        </p:txBody>
      </p:sp>
      <p:sp>
        <p:nvSpPr>
          <p:cNvPr id="8" name="文字方塊 7"/>
          <p:cNvSpPr txBox="1"/>
          <p:nvPr/>
        </p:nvSpPr>
        <p:spPr>
          <a:xfrm>
            <a:off x="0" y="6516052"/>
            <a:ext cx="1475656" cy="369332"/>
          </a:xfrm>
          <a:prstGeom prst="rect">
            <a:avLst/>
          </a:prstGeom>
          <a:noFill/>
        </p:spPr>
        <p:txBody>
          <a:bodyPr wrap="square" rtlCol="0">
            <a:spAutoFit/>
          </a:bodyPr>
          <a:lstStyle/>
          <a:p>
            <a:r>
              <a:rPr lang="en-US" altLang="zh-TW" dirty="0" smtClean="0"/>
              <a:t>11/24</a:t>
            </a:r>
            <a:endParaRPr lang="zh-TW" altLang="en-US" dirty="0"/>
          </a:p>
        </p:txBody>
      </p:sp>
      <p:pic>
        <p:nvPicPr>
          <p:cNvPr id="1028" name="Picture 4"/>
          <p:cNvPicPr>
            <a:picLocks noChangeAspect="1" noChangeArrowheads="1"/>
          </p:cNvPicPr>
          <p:nvPr/>
        </p:nvPicPr>
        <p:blipFill>
          <a:blip r:embed="rId3" cstate="print"/>
          <a:srcRect/>
          <a:stretch>
            <a:fillRect/>
          </a:stretch>
        </p:blipFill>
        <p:spPr bwMode="auto">
          <a:xfrm>
            <a:off x="584398" y="1556792"/>
            <a:ext cx="8020050" cy="4752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a:xfrm>
            <a:off x="1115616" y="345852"/>
            <a:ext cx="7632848" cy="850900"/>
          </a:xfrm>
        </p:spPr>
        <p:txBody>
          <a:bodyPr/>
          <a:lstStyle/>
          <a:p>
            <a:pPr algn="l">
              <a:defRPr/>
            </a:pPr>
            <a:r>
              <a:rPr lang="en-US" altLang="zh-TW" sz="2800" b="1" dirty="0" smtClean="0">
                <a:solidFill>
                  <a:srgbClr val="002060"/>
                </a:solidFill>
                <a:latin typeface="+mn-lt"/>
                <a:ea typeface="微軟正黑體" pitchFamily="34" charset="-120"/>
              </a:rPr>
              <a:t>YSH Consolidated balance sheet (1/2)</a:t>
            </a:r>
            <a:br>
              <a:rPr lang="en-US" altLang="zh-TW" sz="2800" b="1" dirty="0" smtClean="0">
                <a:solidFill>
                  <a:srgbClr val="002060"/>
                </a:solidFill>
                <a:latin typeface="+mn-lt"/>
                <a:ea typeface="微軟正黑體" pitchFamily="34" charset="-120"/>
              </a:rPr>
            </a:br>
            <a:r>
              <a:rPr kumimoji="0" lang="en-US" altLang="zh-TW" sz="2000" dirty="0" smtClean="0">
                <a:solidFill>
                  <a:srgbClr val="002060"/>
                </a:solidFill>
                <a:ea typeface="微軟正黑體" pitchFamily="34" charset="-120"/>
              </a:rPr>
              <a:t> Comparing </a:t>
            </a:r>
            <a:r>
              <a:rPr lang="en-US" altLang="zh-TW" sz="2000" dirty="0" smtClean="0">
                <a:solidFill>
                  <a:srgbClr val="002060"/>
                </a:solidFill>
                <a:latin typeface="+mn-lt"/>
                <a:ea typeface="微軟正黑體" pitchFamily="34" charset="-120"/>
              </a:rPr>
              <a:t>total assets increased by 17</a:t>
            </a:r>
            <a:r>
              <a:rPr kumimoji="0" lang="en-US" altLang="zh-TW" sz="2000" dirty="0" smtClean="0">
                <a:solidFill>
                  <a:srgbClr val="002060"/>
                </a:solidFill>
                <a:latin typeface="+mn-lt"/>
                <a:ea typeface="微軟正黑體" pitchFamily="34" charset="-120"/>
                <a:sym typeface="Wingdings"/>
              </a:rPr>
              <a:t>.26</a:t>
            </a:r>
            <a:r>
              <a:rPr kumimoji="0" lang="en-US" altLang="zh-CN" sz="2000" dirty="0" smtClean="0">
                <a:solidFill>
                  <a:srgbClr val="002060"/>
                </a:solidFill>
                <a:latin typeface="+mn-lt"/>
                <a:ea typeface="微軟正黑體" pitchFamily="34" charset="-120"/>
                <a:sym typeface="Wingdings"/>
              </a:rPr>
              <a:t>% </a:t>
            </a:r>
            <a:r>
              <a:rPr kumimoji="0" lang="en-US" altLang="zh-TW" sz="2000" dirty="0" smtClean="0">
                <a:solidFill>
                  <a:srgbClr val="002060"/>
                </a:solidFill>
                <a:ea typeface="微軟正黑體" pitchFamily="34" charset="-120"/>
              </a:rPr>
              <a:t>in 2024 and 2023.</a:t>
            </a:r>
            <a:r>
              <a:rPr lang="en-US" altLang="zh-TW" sz="2400" dirty="0" smtClean="0">
                <a:solidFill>
                  <a:srgbClr val="002060"/>
                </a:solidFill>
                <a:ea typeface="微軟正黑體" pitchFamily="34" charset="-120"/>
              </a:rPr>
              <a:t/>
            </a:r>
            <a:br>
              <a:rPr lang="en-US" altLang="zh-TW" sz="2400" dirty="0" smtClean="0">
                <a:solidFill>
                  <a:srgbClr val="002060"/>
                </a:solidFill>
                <a:ea typeface="微軟正黑體" pitchFamily="34" charset="-120"/>
              </a:rPr>
            </a:br>
            <a:endParaRPr kumimoji="0" lang="zh-TW" altLang="en-US" sz="2200" dirty="0" smtClean="0">
              <a:solidFill>
                <a:srgbClr val="002060"/>
              </a:solidFill>
              <a:latin typeface="+mn-lt"/>
              <a:ea typeface="微軟正黑體" pitchFamily="34" charset="-120"/>
              <a:sym typeface="Wingdings"/>
            </a:endParaRPr>
          </a:p>
        </p:txBody>
      </p:sp>
      <p:sp>
        <p:nvSpPr>
          <p:cNvPr id="8" name="標題 3"/>
          <p:cNvSpPr txBox="1">
            <a:spLocks/>
          </p:cNvSpPr>
          <p:nvPr/>
        </p:nvSpPr>
        <p:spPr bwMode="auto">
          <a:xfrm>
            <a:off x="7236296" y="836712"/>
            <a:ext cx="1692722" cy="503684"/>
          </a:xfrm>
          <a:prstGeom prst="rect">
            <a:avLst/>
          </a:prstGeom>
          <a:noFill/>
          <a:ln w="9525">
            <a:noFill/>
            <a:miter lim="800000"/>
            <a:headEnd/>
            <a:tailEnd/>
          </a:ln>
        </p:spPr>
        <p:txBody>
          <a:bodyPr anchor="ctr"/>
          <a:lstStyle/>
          <a:p>
            <a:pPr algn="ctr">
              <a:defRPr/>
            </a:pPr>
            <a:endParaRPr lang="zh-TW" altLang="en-US" sz="1600" dirty="0">
              <a:solidFill>
                <a:srgbClr val="002060"/>
              </a:solidFill>
              <a:latin typeface="Calibri" pitchFamily="34" charset="0"/>
              <a:ea typeface="微軟正黑體" pitchFamily="34" charset="-120"/>
              <a:cs typeface="Arial" pitchFamily="34" charset="0"/>
            </a:endParaRPr>
          </a:p>
        </p:txBody>
      </p:sp>
      <p:sp>
        <p:nvSpPr>
          <p:cNvPr id="10" name="標題 3"/>
          <p:cNvSpPr txBox="1">
            <a:spLocks/>
          </p:cNvSpPr>
          <p:nvPr/>
        </p:nvSpPr>
        <p:spPr bwMode="auto">
          <a:xfrm>
            <a:off x="5796136" y="1196752"/>
            <a:ext cx="2808312" cy="360040"/>
          </a:xfrm>
          <a:prstGeom prst="rect">
            <a:avLst/>
          </a:prstGeom>
          <a:noFill/>
          <a:ln w="9525">
            <a:noFill/>
            <a:miter lim="800000"/>
            <a:headEnd/>
            <a:tailEnd/>
          </a:ln>
        </p:spPr>
        <p:txBody>
          <a:bodyPr anchor="ctr"/>
          <a:lstStyle/>
          <a:p>
            <a:pPr algn="ctr">
              <a:defRPr/>
            </a:pPr>
            <a:r>
              <a:rPr lang="en-US" altLang="zh-TW" sz="1600" dirty="0" smtClean="0">
                <a:solidFill>
                  <a:srgbClr val="002060"/>
                </a:solidFill>
                <a:latin typeface="Calibri" pitchFamily="34" charset="0"/>
                <a:ea typeface="微軟正黑體" pitchFamily="34" charset="-120"/>
              </a:rPr>
              <a:t>(Expressed in millions of NTD)</a:t>
            </a:r>
            <a:endParaRPr lang="zh-TW" altLang="en-US" sz="1600" dirty="0">
              <a:solidFill>
                <a:srgbClr val="002060"/>
              </a:solidFill>
              <a:latin typeface="Calibri" pitchFamily="34" charset="0"/>
              <a:ea typeface="微軟正黑體" pitchFamily="34" charset="-120"/>
              <a:cs typeface="Arial" pitchFamily="34" charset="0"/>
            </a:endParaRPr>
          </a:p>
        </p:txBody>
      </p:sp>
      <p:sp>
        <p:nvSpPr>
          <p:cNvPr id="9" name="文字方塊 8"/>
          <p:cNvSpPr txBox="1"/>
          <p:nvPr/>
        </p:nvSpPr>
        <p:spPr>
          <a:xfrm>
            <a:off x="0" y="6488668"/>
            <a:ext cx="1475656" cy="369332"/>
          </a:xfrm>
          <a:prstGeom prst="rect">
            <a:avLst/>
          </a:prstGeom>
          <a:noFill/>
        </p:spPr>
        <p:txBody>
          <a:bodyPr wrap="square" rtlCol="0">
            <a:spAutoFit/>
          </a:bodyPr>
          <a:lstStyle/>
          <a:p>
            <a:r>
              <a:rPr lang="en-US" altLang="zh-TW" dirty="0" smtClean="0"/>
              <a:t>12/24</a:t>
            </a:r>
            <a:endParaRPr lang="zh-TW" altLang="en-US" dirty="0"/>
          </a:p>
        </p:txBody>
      </p:sp>
      <p:pic>
        <p:nvPicPr>
          <p:cNvPr id="2" name="Picture 2"/>
          <p:cNvPicPr>
            <a:picLocks noChangeAspect="1" noChangeArrowheads="1"/>
          </p:cNvPicPr>
          <p:nvPr/>
        </p:nvPicPr>
        <p:blipFill>
          <a:blip r:embed="rId2" cstate="print"/>
          <a:srcRect/>
          <a:stretch>
            <a:fillRect/>
          </a:stretch>
        </p:blipFill>
        <p:spPr bwMode="auto">
          <a:xfrm>
            <a:off x="611560" y="1556792"/>
            <a:ext cx="7920880" cy="4752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a:xfrm>
            <a:off x="1115616" y="116632"/>
            <a:ext cx="7776864" cy="1008112"/>
          </a:xfrm>
        </p:spPr>
        <p:txBody>
          <a:bodyPr/>
          <a:lstStyle/>
          <a:p>
            <a:pPr algn="l">
              <a:defRPr/>
            </a:pPr>
            <a:r>
              <a:rPr lang="en-US" altLang="zh-TW" sz="2800" b="1" dirty="0" smtClean="0">
                <a:solidFill>
                  <a:srgbClr val="002060"/>
                </a:solidFill>
                <a:ea typeface="微軟正黑體" pitchFamily="34" charset="-120"/>
              </a:rPr>
              <a:t>YSH Consolidated balance sheet (2/2)</a:t>
            </a:r>
            <a:r>
              <a:rPr lang="en-US" altLang="zh-TW" sz="2800" b="1" dirty="0" smtClean="0">
                <a:solidFill>
                  <a:srgbClr val="002060"/>
                </a:solidFill>
                <a:latin typeface="Calibri" pitchFamily="34" charset="0"/>
                <a:ea typeface="微軟正黑體" pitchFamily="34" charset="-120"/>
              </a:rPr>
              <a:t/>
            </a:r>
            <a:br>
              <a:rPr lang="en-US" altLang="zh-TW" sz="2800" b="1" dirty="0" smtClean="0">
                <a:solidFill>
                  <a:srgbClr val="002060"/>
                </a:solidFill>
                <a:latin typeface="Calibri" pitchFamily="34" charset="0"/>
                <a:ea typeface="微軟正黑體" pitchFamily="34" charset="-120"/>
              </a:rPr>
            </a:br>
            <a:r>
              <a:rPr kumimoji="0" lang="en-US" altLang="zh-TW" sz="2200" dirty="0" smtClean="0">
                <a:solidFill>
                  <a:srgbClr val="002060"/>
                </a:solidFill>
                <a:latin typeface="Calibri" pitchFamily="34" charset="0"/>
                <a:ea typeface="微軟正黑體" pitchFamily="34" charset="-120"/>
              </a:rPr>
              <a:t> </a:t>
            </a:r>
            <a:r>
              <a:rPr kumimoji="0" lang="en-US" altLang="zh-TW" sz="2000" dirty="0" smtClean="0">
                <a:solidFill>
                  <a:srgbClr val="002060"/>
                </a:solidFill>
                <a:latin typeface="+mn-lt"/>
                <a:ea typeface="微軟正黑體" pitchFamily="34" charset="-120"/>
              </a:rPr>
              <a:t>Comparing </a:t>
            </a:r>
            <a:r>
              <a:rPr lang="en-US" altLang="zh-TW" sz="2000" dirty="0" smtClean="0">
                <a:solidFill>
                  <a:srgbClr val="002060"/>
                </a:solidFill>
                <a:latin typeface="+mn-lt"/>
                <a:ea typeface="微軟正黑體" pitchFamily="34" charset="-120"/>
              </a:rPr>
              <a:t>total shareholder's equity increased by 22.00</a:t>
            </a:r>
            <a:r>
              <a:rPr lang="en-US" altLang="zh-CN" sz="2000" dirty="0" smtClean="0">
                <a:solidFill>
                  <a:srgbClr val="002060"/>
                </a:solidFill>
                <a:latin typeface="+mn-lt"/>
                <a:ea typeface="微軟正黑體" pitchFamily="34" charset="-120"/>
              </a:rPr>
              <a:t>% </a:t>
            </a:r>
            <a:r>
              <a:rPr kumimoji="0" lang="en-US" altLang="zh-TW" sz="2000" dirty="0" smtClean="0">
                <a:solidFill>
                  <a:srgbClr val="002060"/>
                </a:solidFill>
                <a:latin typeface="+mn-lt"/>
                <a:ea typeface="微軟正黑體" pitchFamily="34" charset="-120"/>
              </a:rPr>
              <a:t>in 2024 and 2023</a:t>
            </a:r>
            <a:r>
              <a:rPr kumimoji="0" lang="en-US" altLang="zh-TW" sz="2400" dirty="0" smtClean="0">
                <a:solidFill>
                  <a:srgbClr val="002060"/>
                </a:solidFill>
                <a:ea typeface="微軟正黑體" pitchFamily="34" charset="-120"/>
              </a:rPr>
              <a:t>.</a:t>
            </a:r>
            <a:endParaRPr lang="zh-TW" altLang="en-US" sz="2200" dirty="0" smtClean="0">
              <a:solidFill>
                <a:srgbClr val="002060"/>
              </a:solidFill>
              <a:latin typeface="Calibri" pitchFamily="34" charset="0"/>
              <a:ea typeface="微軟正黑體" pitchFamily="34" charset="-120"/>
            </a:endParaRPr>
          </a:p>
        </p:txBody>
      </p:sp>
      <p:sp>
        <p:nvSpPr>
          <p:cNvPr id="5" name="標題 3"/>
          <p:cNvSpPr txBox="1">
            <a:spLocks/>
          </p:cNvSpPr>
          <p:nvPr/>
        </p:nvSpPr>
        <p:spPr bwMode="auto">
          <a:xfrm>
            <a:off x="7451278" y="1053108"/>
            <a:ext cx="1692722" cy="503684"/>
          </a:xfrm>
          <a:prstGeom prst="rect">
            <a:avLst/>
          </a:prstGeom>
          <a:noFill/>
          <a:ln w="9525">
            <a:noFill/>
            <a:miter lim="800000"/>
            <a:headEnd/>
            <a:tailEnd/>
          </a:ln>
        </p:spPr>
        <p:txBody>
          <a:bodyPr anchor="ctr"/>
          <a:lstStyle/>
          <a:p>
            <a:pPr algn="ctr">
              <a:defRPr/>
            </a:pPr>
            <a:endParaRPr lang="zh-TW" altLang="en-US" sz="1600" dirty="0">
              <a:solidFill>
                <a:srgbClr val="002060"/>
              </a:solidFill>
              <a:latin typeface="Calibri" pitchFamily="34" charset="0"/>
              <a:ea typeface="微軟正黑體" pitchFamily="34" charset="-120"/>
              <a:cs typeface="Arial" pitchFamily="34" charset="0"/>
            </a:endParaRPr>
          </a:p>
        </p:txBody>
      </p:sp>
      <p:sp>
        <p:nvSpPr>
          <p:cNvPr id="9" name="標題 3"/>
          <p:cNvSpPr txBox="1">
            <a:spLocks/>
          </p:cNvSpPr>
          <p:nvPr/>
        </p:nvSpPr>
        <p:spPr bwMode="auto">
          <a:xfrm>
            <a:off x="6084168" y="980728"/>
            <a:ext cx="2808312" cy="360040"/>
          </a:xfrm>
          <a:prstGeom prst="rect">
            <a:avLst/>
          </a:prstGeom>
          <a:noFill/>
          <a:ln w="9525">
            <a:noFill/>
            <a:miter lim="800000"/>
            <a:headEnd/>
            <a:tailEnd/>
          </a:ln>
        </p:spPr>
        <p:txBody>
          <a:bodyPr anchor="ctr"/>
          <a:lstStyle/>
          <a:p>
            <a:pPr algn="ctr">
              <a:defRPr/>
            </a:pPr>
            <a:r>
              <a:rPr lang="en-US" altLang="zh-TW" sz="1600" dirty="0" smtClean="0">
                <a:solidFill>
                  <a:srgbClr val="002060"/>
                </a:solidFill>
                <a:latin typeface="Calibri" pitchFamily="34" charset="0"/>
                <a:ea typeface="微軟正黑體" pitchFamily="34" charset="-120"/>
              </a:rPr>
              <a:t>(Expressed in millions of NTD)</a:t>
            </a:r>
            <a:endParaRPr lang="zh-TW" altLang="en-US" sz="1600" dirty="0">
              <a:solidFill>
                <a:srgbClr val="002060"/>
              </a:solidFill>
              <a:latin typeface="Calibri" pitchFamily="34" charset="0"/>
              <a:ea typeface="微軟正黑體" pitchFamily="34" charset="-120"/>
              <a:cs typeface="Arial" pitchFamily="34" charset="0"/>
            </a:endParaRPr>
          </a:p>
        </p:txBody>
      </p:sp>
      <p:sp>
        <p:nvSpPr>
          <p:cNvPr id="7" name="文字方塊 6"/>
          <p:cNvSpPr txBox="1"/>
          <p:nvPr/>
        </p:nvSpPr>
        <p:spPr>
          <a:xfrm>
            <a:off x="0" y="6488668"/>
            <a:ext cx="1475656" cy="369332"/>
          </a:xfrm>
          <a:prstGeom prst="rect">
            <a:avLst/>
          </a:prstGeom>
          <a:noFill/>
        </p:spPr>
        <p:txBody>
          <a:bodyPr wrap="square" rtlCol="0">
            <a:spAutoFit/>
          </a:bodyPr>
          <a:lstStyle/>
          <a:p>
            <a:r>
              <a:rPr lang="en-US" altLang="zh-TW" dirty="0" smtClean="0"/>
              <a:t>13/24</a:t>
            </a:r>
            <a:endParaRPr lang="zh-TW" altLang="en-US" dirty="0"/>
          </a:p>
        </p:txBody>
      </p:sp>
      <p:pic>
        <p:nvPicPr>
          <p:cNvPr id="3074" name="Picture 2"/>
          <p:cNvPicPr>
            <a:picLocks noChangeAspect="1" noChangeArrowheads="1"/>
          </p:cNvPicPr>
          <p:nvPr/>
        </p:nvPicPr>
        <p:blipFill>
          <a:blip r:embed="rId2" cstate="print"/>
          <a:srcRect/>
          <a:stretch>
            <a:fillRect/>
          </a:stretch>
        </p:blipFill>
        <p:spPr bwMode="auto">
          <a:xfrm>
            <a:off x="611560" y="1412776"/>
            <a:ext cx="7920880" cy="4752528"/>
          </a:xfrm>
          <a:prstGeom prst="rect">
            <a:avLst/>
          </a:prstGeom>
          <a:noFill/>
          <a:ln w="9525">
            <a:noFill/>
            <a:miter lim="800000"/>
            <a:headEnd/>
            <a:tailEnd/>
          </a:ln>
          <a:effectLst/>
        </p:spPr>
      </p:pic>
      <p:sp>
        <p:nvSpPr>
          <p:cNvPr id="8" name="矩形 7"/>
          <p:cNvSpPr/>
          <p:nvPr/>
        </p:nvSpPr>
        <p:spPr>
          <a:xfrm>
            <a:off x="611560" y="4797152"/>
            <a:ext cx="7920880" cy="6480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15616" y="116632"/>
            <a:ext cx="8028384" cy="1008112"/>
          </a:xfrm>
        </p:spPr>
        <p:txBody>
          <a:bodyPr/>
          <a:lstStyle/>
          <a:p>
            <a:pPr algn="l">
              <a:defRPr/>
            </a:pPr>
            <a:r>
              <a:rPr lang="en-US" altLang="zh-TW" sz="2800" b="1" dirty="0" smtClean="0">
                <a:solidFill>
                  <a:srgbClr val="002060"/>
                </a:solidFill>
                <a:latin typeface="Calibri" pitchFamily="34" charset="0"/>
                <a:ea typeface="微軟正黑體" pitchFamily="34" charset="-120"/>
              </a:rPr>
              <a:t/>
            </a:r>
            <a:br>
              <a:rPr lang="en-US" altLang="zh-TW" sz="2800" b="1" dirty="0" smtClean="0">
                <a:solidFill>
                  <a:srgbClr val="002060"/>
                </a:solidFill>
                <a:latin typeface="Calibri" pitchFamily="34" charset="0"/>
                <a:ea typeface="微軟正黑體" pitchFamily="34" charset="-120"/>
              </a:rPr>
            </a:br>
            <a:r>
              <a:rPr lang="en-US" altLang="zh-TW" sz="2800" b="1" dirty="0" smtClean="0">
                <a:solidFill>
                  <a:srgbClr val="002060"/>
                </a:solidFill>
                <a:ea typeface="微軟正黑體" pitchFamily="34" charset="-120"/>
              </a:rPr>
              <a:t>YSH Consolidated Operating Revenue by area </a:t>
            </a:r>
            <a:r>
              <a:rPr kumimoji="0" lang="en-US" altLang="zh-TW" sz="2000" dirty="0" smtClean="0">
                <a:solidFill>
                  <a:srgbClr val="002060"/>
                </a:solidFill>
                <a:latin typeface="+mn-lt"/>
                <a:ea typeface="微軟正黑體" pitchFamily="34" charset="-120"/>
              </a:rPr>
              <a:t>Comparing </a:t>
            </a:r>
            <a:r>
              <a:rPr lang="en-US" altLang="zh-TW" sz="2000" dirty="0" smtClean="0">
                <a:solidFill>
                  <a:srgbClr val="002060"/>
                </a:solidFill>
                <a:latin typeface="+mn-lt"/>
                <a:ea typeface="微軟正黑體" pitchFamily="34" charset="-120"/>
              </a:rPr>
              <a:t>consolidated revenue increased by 15.59</a:t>
            </a:r>
            <a:r>
              <a:rPr lang="en-US" altLang="zh-CN" sz="2000" dirty="0" smtClean="0">
                <a:solidFill>
                  <a:srgbClr val="002060"/>
                </a:solidFill>
                <a:latin typeface="+mn-lt"/>
                <a:ea typeface="微軟正黑體" pitchFamily="34" charset="-120"/>
              </a:rPr>
              <a:t>%</a:t>
            </a:r>
            <a:r>
              <a:rPr lang="en-US" altLang="zh-TW" sz="2000" dirty="0" smtClean="0">
                <a:solidFill>
                  <a:srgbClr val="002060"/>
                </a:solidFill>
                <a:latin typeface="+mn-lt"/>
                <a:ea typeface="微軟正黑體" pitchFamily="34" charset="-120"/>
              </a:rPr>
              <a:t> from Jan to Sep for the year </a:t>
            </a:r>
            <a:r>
              <a:rPr kumimoji="0" lang="en-US" altLang="zh-TW" sz="2000" dirty="0" smtClean="0">
                <a:solidFill>
                  <a:srgbClr val="002060"/>
                </a:solidFill>
                <a:latin typeface="+mn-lt"/>
                <a:ea typeface="微軟正黑體" pitchFamily="34" charset="-120"/>
              </a:rPr>
              <a:t>2024 and 2023. </a:t>
            </a:r>
            <a:r>
              <a:rPr lang="en-US" altLang="zh-TW" sz="2200" b="1" dirty="0" smtClean="0">
                <a:solidFill>
                  <a:srgbClr val="002060"/>
                </a:solidFill>
                <a:latin typeface="Calibri" pitchFamily="34" charset="0"/>
                <a:ea typeface="微軟正黑體" pitchFamily="34" charset="-120"/>
              </a:rPr>
              <a:t/>
            </a:r>
            <a:br>
              <a:rPr lang="en-US" altLang="zh-TW" sz="2200" b="1" dirty="0" smtClean="0">
                <a:solidFill>
                  <a:srgbClr val="002060"/>
                </a:solidFill>
                <a:latin typeface="Calibri" pitchFamily="34" charset="0"/>
                <a:ea typeface="微軟正黑體" pitchFamily="34" charset="-120"/>
              </a:rPr>
            </a:br>
            <a:endParaRPr lang="zh-TW" altLang="en-US" sz="2200" b="1" dirty="0" smtClean="0">
              <a:solidFill>
                <a:srgbClr val="002060"/>
              </a:solidFill>
              <a:latin typeface="Calibri" pitchFamily="34" charset="0"/>
              <a:ea typeface="微軟正黑體" pitchFamily="34" charset="-120"/>
            </a:endParaRPr>
          </a:p>
        </p:txBody>
      </p:sp>
      <p:sp>
        <p:nvSpPr>
          <p:cNvPr id="4" name="標題 3"/>
          <p:cNvSpPr txBox="1">
            <a:spLocks/>
          </p:cNvSpPr>
          <p:nvPr/>
        </p:nvSpPr>
        <p:spPr bwMode="auto">
          <a:xfrm>
            <a:off x="5831632" y="1340768"/>
            <a:ext cx="3203849" cy="490963"/>
          </a:xfrm>
          <a:prstGeom prst="rect">
            <a:avLst/>
          </a:prstGeom>
          <a:noFill/>
          <a:ln w="9525">
            <a:noFill/>
            <a:miter lim="800000"/>
            <a:headEnd/>
            <a:tailEnd/>
          </a:ln>
        </p:spPr>
        <p:txBody>
          <a:bodyPr anchor="ctr"/>
          <a:lstStyle/>
          <a:p>
            <a:pPr algn="ctr">
              <a:defRPr/>
            </a:pPr>
            <a:endParaRPr lang="zh-TW" altLang="en-US" sz="1600" dirty="0">
              <a:solidFill>
                <a:srgbClr val="002060"/>
              </a:solidFill>
              <a:latin typeface="Calibri" pitchFamily="34" charset="0"/>
              <a:ea typeface="微軟正黑體" pitchFamily="34" charset="-120"/>
              <a:cs typeface="Arial" pitchFamily="34" charset="0"/>
            </a:endParaRPr>
          </a:p>
        </p:txBody>
      </p:sp>
      <p:sp>
        <p:nvSpPr>
          <p:cNvPr id="6" name="文字方塊 5"/>
          <p:cNvSpPr txBox="1"/>
          <p:nvPr/>
        </p:nvSpPr>
        <p:spPr>
          <a:xfrm>
            <a:off x="251520" y="5157192"/>
            <a:ext cx="8712968" cy="923330"/>
          </a:xfrm>
          <a:prstGeom prst="rect">
            <a:avLst/>
          </a:prstGeom>
          <a:noFill/>
        </p:spPr>
        <p:txBody>
          <a:bodyPr wrap="square" rtlCol="0">
            <a:spAutoFit/>
          </a:bodyPr>
          <a:lstStyle/>
          <a:p>
            <a:pPr marL="342900" indent="-342900">
              <a:buAutoNum type="arabicPeriod"/>
            </a:pPr>
            <a:r>
              <a:rPr lang="en-US" altLang="zh-TW" dirty="0" smtClean="0">
                <a:solidFill>
                  <a:srgbClr val="002060"/>
                </a:solidFill>
                <a:latin typeface="Arial" pitchFamily="34" charset="0"/>
                <a:ea typeface="微軟正黑體" pitchFamily="34" charset="-120"/>
                <a:cs typeface="Arial" pitchFamily="34" charset="0"/>
              </a:rPr>
              <a:t>The list the revenues of companies that YSH holding only more than 50% shares.</a:t>
            </a:r>
          </a:p>
          <a:p>
            <a:pPr marL="342900" indent="-342900">
              <a:buAutoNum type="arabicPeriod"/>
            </a:pPr>
            <a:r>
              <a:rPr lang="en-US" altLang="zh-TW" dirty="0" smtClean="0">
                <a:solidFill>
                  <a:srgbClr val="002060"/>
                </a:solidFill>
                <a:latin typeface="Arial" pitchFamily="34" charset="0"/>
                <a:ea typeface="微軟正黑體" pitchFamily="34" charset="-120"/>
                <a:cs typeface="Arial" pitchFamily="34" charset="0"/>
              </a:rPr>
              <a:t>Operating revenue by area is based on financial report, and the growth rate is calculated in local currency.</a:t>
            </a:r>
            <a:endParaRPr lang="zh-TW" altLang="en-US" dirty="0">
              <a:solidFill>
                <a:srgbClr val="002060"/>
              </a:solidFill>
              <a:latin typeface="Arial" pitchFamily="34" charset="0"/>
              <a:ea typeface="微軟正黑體" pitchFamily="34" charset="-120"/>
              <a:cs typeface="Arial" pitchFamily="34" charset="0"/>
            </a:endParaRPr>
          </a:p>
        </p:txBody>
      </p:sp>
      <p:sp>
        <p:nvSpPr>
          <p:cNvPr id="10" name="標題 3"/>
          <p:cNvSpPr txBox="1">
            <a:spLocks/>
          </p:cNvSpPr>
          <p:nvPr/>
        </p:nvSpPr>
        <p:spPr bwMode="auto">
          <a:xfrm>
            <a:off x="5004048" y="1196752"/>
            <a:ext cx="3960440" cy="351259"/>
          </a:xfrm>
          <a:prstGeom prst="rect">
            <a:avLst/>
          </a:prstGeom>
          <a:noFill/>
          <a:ln w="9525">
            <a:noFill/>
            <a:miter lim="800000"/>
            <a:headEnd/>
            <a:tailEnd/>
          </a:ln>
        </p:spPr>
        <p:txBody>
          <a:bodyPr anchor="ctr"/>
          <a:lstStyle/>
          <a:p>
            <a:pPr algn="ctr">
              <a:defRPr/>
            </a:pPr>
            <a:r>
              <a:rPr lang="en-US" altLang="zh-TW" sz="1500" dirty="0" smtClean="0">
                <a:solidFill>
                  <a:srgbClr val="002060"/>
                </a:solidFill>
                <a:latin typeface="+mn-lt"/>
                <a:ea typeface="微軟正黑體" pitchFamily="34" charset="-120"/>
              </a:rPr>
              <a:t>(Expressed in thousands of local currency)</a:t>
            </a:r>
            <a:endParaRPr lang="zh-TW" altLang="en-US" sz="1500" dirty="0">
              <a:solidFill>
                <a:srgbClr val="002060"/>
              </a:solidFill>
              <a:latin typeface="+mn-lt"/>
              <a:ea typeface="微軟正黑體" pitchFamily="34" charset="-120"/>
              <a:cs typeface="Arial" pitchFamily="34" charset="0"/>
            </a:endParaRPr>
          </a:p>
        </p:txBody>
      </p:sp>
      <p:sp>
        <p:nvSpPr>
          <p:cNvPr id="9" name="文字方塊 8"/>
          <p:cNvSpPr txBox="1"/>
          <p:nvPr/>
        </p:nvSpPr>
        <p:spPr>
          <a:xfrm>
            <a:off x="0" y="6488668"/>
            <a:ext cx="1475656" cy="369332"/>
          </a:xfrm>
          <a:prstGeom prst="rect">
            <a:avLst/>
          </a:prstGeom>
          <a:noFill/>
        </p:spPr>
        <p:txBody>
          <a:bodyPr wrap="square" rtlCol="0">
            <a:spAutoFit/>
          </a:bodyPr>
          <a:lstStyle/>
          <a:p>
            <a:r>
              <a:rPr lang="en-US" altLang="zh-TW" dirty="0" smtClean="0"/>
              <a:t>14/24</a:t>
            </a:r>
            <a:endParaRPr lang="zh-TW" altLang="en-US" dirty="0"/>
          </a:p>
        </p:txBody>
      </p:sp>
      <p:pic>
        <p:nvPicPr>
          <p:cNvPr id="3" name="Picture 2"/>
          <p:cNvPicPr>
            <a:picLocks noChangeAspect="1" noChangeArrowheads="1"/>
          </p:cNvPicPr>
          <p:nvPr/>
        </p:nvPicPr>
        <p:blipFill>
          <a:blip r:embed="rId2" cstate="print"/>
          <a:srcRect/>
          <a:stretch>
            <a:fillRect/>
          </a:stretch>
        </p:blipFill>
        <p:spPr bwMode="auto">
          <a:xfrm>
            <a:off x="539552" y="1556792"/>
            <a:ext cx="8136903" cy="35283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7"/>
          <p:cNvSpPr>
            <a:spLocks noGrp="1" noChangeArrowheads="1"/>
          </p:cNvSpPr>
          <p:nvPr>
            <p:ph type="subTitle" idx="1"/>
          </p:nvPr>
        </p:nvSpPr>
        <p:spPr>
          <a:xfrm>
            <a:off x="827584" y="1556792"/>
            <a:ext cx="7560840" cy="719138"/>
          </a:xfrm>
        </p:spPr>
        <p:txBody>
          <a:bodyPr lIns="92075" tIns="46038" rIns="92075" bIns="46038"/>
          <a:lstStyle/>
          <a:p>
            <a:pPr>
              <a:lnSpc>
                <a:spcPct val="150000"/>
              </a:lnSpc>
              <a:buClr>
                <a:srgbClr val="FFFF00"/>
              </a:buClr>
              <a:defRPr/>
            </a:pPr>
            <a:r>
              <a:rPr lang="en-US" altLang="zh-TW" sz="4400" b="1" dirty="0" smtClean="0">
                <a:solidFill>
                  <a:srgbClr val="002060"/>
                </a:solidFill>
                <a:effectLst>
                  <a:glow rad="63500">
                    <a:schemeClr val="accent3">
                      <a:satMod val="175000"/>
                      <a:alpha val="40000"/>
                    </a:schemeClr>
                  </a:glow>
                </a:effectLst>
                <a:latin typeface="Arial" pitchFamily="34" charset="0"/>
                <a:ea typeface="微軟正黑體" pitchFamily="34" charset="-120"/>
                <a:cs typeface="Arial" pitchFamily="34" charset="0"/>
              </a:rPr>
              <a:t>Business Strategy</a:t>
            </a:r>
            <a:endParaRPr lang="zh-TW" altLang="en-US" sz="4400" b="1" dirty="0">
              <a:solidFill>
                <a:srgbClr val="002060"/>
              </a:solidFill>
              <a:effectLst>
                <a:glow rad="63500">
                  <a:schemeClr val="accent3">
                    <a:satMod val="175000"/>
                    <a:alpha val="40000"/>
                  </a:schemeClr>
                </a:glow>
              </a:effectLst>
              <a:latin typeface="Arial" pitchFamily="34" charset="0"/>
              <a:ea typeface="微軟正黑體" pitchFamily="34" charset="-120"/>
              <a:cs typeface="Arial" pitchFamily="34" charset="0"/>
            </a:endParaRPr>
          </a:p>
        </p:txBody>
      </p:sp>
      <p:sp>
        <p:nvSpPr>
          <p:cNvPr id="14" name="矩形 13"/>
          <p:cNvSpPr/>
          <p:nvPr/>
        </p:nvSpPr>
        <p:spPr>
          <a:xfrm>
            <a:off x="2267744" y="3645024"/>
            <a:ext cx="4572000" cy="769441"/>
          </a:xfrm>
          <a:prstGeom prst="rect">
            <a:avLst/>
          </a:prstGeom>
        </p:spPr>
        <p:txBody>
          <a:bodyPr>
            <a:spAutoFit/>
          </a:bodyPr>
          <a:lstStyle/>
          <a:p>
            <a:pPr algn="ctr"/>
            <a:r>
              <a:rPr lang="en-US" altLang="zh-TW" sz="2200" b="1" dirty="0" smtClean="0">
                <a:solidFill>
                  <a:srgbClr val="00B050"/>
                </a:solidFill>
                <a:ea typeface="微軟正黑體" pitchFamily="34" charset="-120"/>
              </a:rPr>
              <a:t>Provide the best products </a:t>
            </a:r>
          </a:p>
          <a:p>
            <a:pPr algn="ctr"/>
            <a:r>
              <a:rPr lang="en-US" altLang="zh-TW" sz="2200" b="1" dirty="0" smtClean="0">
                <a:solidFill>
                  <a:srgbClr val="00B050"/>
                </a:solidFill>
                <a:ea typeface="微軟正黑體" pitchFamily="34" charset="-120"/>
              </a:rPr>
              <a:t>to improve human health</a:t>
            </a:r>
            <a:endParaRPr lang="zh-TW" altLang="en-US" sz="2200" b="1" dirty="0">
              <a:solidFill>
                <a:srgbClr val="00B050"/>
              </a:solidFill>
              <a:ea typeface="微軟正黑體" pitchFamily="34" charset="-120"/>
            </a:endParaRPr>
          </a:p>
        </p:txBody>
      </p:sp>
      <p:sp>
        <p:nvSpPr>
          <p:cNvPr id="12" name="文字方塊 11"/>
          <p:cNvSpPr txBox="1"/>
          <p:nvPr/>
        </p:nvSpPr>
        <p:spPr>
          <a:xfrm>
            <a:off x="0" y="6488668"/>
            <a:ext cx="1475656" cy="369332"/>
          </a:xfrm>
          <a:prstGeom prst="rect">
            <a:avLst/>
          </a:prstGeom>
          <a:noFill/>
        </p:spPr>
        <p:txBody>
          <a:bodyPr wrap="square" rtlCol="0">
            <a:spAutoFit/>
          </a:bodyPr>
          <a:lstStyle/>
          <a:p>
            <a:r>
              <a:rPr lang="en-US" altLang="zh-TW" dirty="0" smtClean="0"/>
              <a:t>15/24</a:t>
            </a:r>
            <a:endParaRPr lang="zh-TW" altLang="en-US" dirty="0"/>
          </a:p>
        </p:txBody>
      </p:sp>
      <p:cxnSp>
        <p:nvCxnSpPr>
          <p:cNvPr id="15" name="直線接點 14"/>
          <p:cNvCxnSpPr/>
          <p:nvPr/>
        </p:nvCxnSpPr>
        <p:spPr>
          <a:xfrm>
            <a:off x="1547664" y="4509120"/>
            <a:ext cx="5976664" cy="0"/>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347864" y="1412776"/>
            <a:ext cx="2658537" cy="936104"/>
          </a:xfrm>
          <a:prstGeom prst="rect">
            <a:avLst/>
          </a:prstGeom>
          <a:noFill/>
          <a:ln w="9525">
            <a:noFill/>
            <a:miter lim="800000"/>
            <a:headEnd/>
            <a:tailEnd/>
          </a:ln>
        </p:spPr>
      </p:pic>
      <p:sp>
        <p:nvSpPr>
          <p:cNvPr id="2" name="標題 1"/>
          <p:cNvSpPr>
            <a:spLocks noGrp="1"/>
          </p:cNvSpPr>
          <p:nvPr>
            <p:ph type="title"/>
          </p:nvPr>
        </p:nvSpPr>
        <p:spPr>
          <a:xfrm>
            <a:off x="1259632" y="0"/>
            <a:ext cx="8064896" cy="1143000"/>
          </a:xfrm>
        </p:spPr>
        <p:txBody>
          <a:bodyPr/>
          <a:lstStyle/>
          <a:p>
            <a:pPr algn="l"/>
            <a:r>
              <a:rPr lang="en-US" altLang="zh-TW" sz="2800" b="1" dirty="0" smtClean="0">
                <a:solidFill>
                  <a:srgbClr val="002060"/>
                </a:solidFill>
                <a:latin typeface="Arial" pitchFamily="34" charset="0"/>
                <a:ea typeface="微軟正黑體" pitchFamily="34" charset="-120"/>
                <a:cs typeface="Arial" pitchFamily="34" charset="0"/>
              </a:rPr>
              <a:t>Operating Strategy of YSH</a:t>
            </a:r>
            <a:r>
              <a:rPr lang="en-US" altLang="zh-TW" sz="2800" b="1" dirty="0">
                <a:solidFill>
                  <a:srgbClr val="002060"/>
                </a:solidFill>
                <a:latin typeface="Arial" pitchFamily="34" charset="0"/>
                <a:ea typeface="微軟正黑體" pitchFamily="34" charset="-120"/>
                <a:cs typeface="Arial" pitchFamily="34" charset="0"/>
              </a:rPr>
              <a:t/>
            </a:r>
            <a:br>
              <a:rPr lang="en-US" altLang="zh-TW" sz="2800" b="1" dirty="0">
                <a:solidFill>
                  <a:srgbClr val="002060"/>
                </a:solidFill>
                <a:latin typeface="Arial" pitchFamily="34" charset="0"/>
                <a:ea typeface="微軟正黑體" pitchFamily="34" charset="-120"/>
                <a:cs typeface="Arial" pitchFamily="34" charset="0"/>
              </a:rPr>
            </a:br>
            <a:r>
              <a:rPr lang="en-US" altLang="zh-TW" sz="2200" dirty="0" smtClean="0">
                <a:solidFill>
                  <a:srgbClr val="002060"/>
                </a:solidFill>
                <a:latin typeface="Arial" pitchFamily="34" charset="0"/>
                <a:ea typeface="微軟正黑體" pitchFamily="34" charset="-120"/>
                <a:cs typeface="Arial" pitchFamily="34" charset="0"/>
              </a:rPr>
              <a:t>Eight aspects to accomplish steady investment and pragmatic operation for creating the best interests of shareholders.</a:t>
            </a:r>
            <a:endParaRPr lang="zh-TW" altLang="en-US" sz="2400" b="1" dirty="0">
              <a:solidFill>
                <a:schemeClr val="accent2">
                  <a:lumMod val="50000"/>
                </a:schemeClr>
              </a:solidFill>
              <a:latin typeface="Arial" pitchFamily="34" charset="0"/>
              <a:ea typeface="微軟正黑體" pitchFamily="34" charset="-120"/>
              <a:cs typeface="Arial" pitchFamily="34" charset="0"/>
            </a:endParaRPr>
          </a:p>
        </p:txBody>
      </p:sp>
      <p:grpSp>
        <p:nvGrpSpPr>
          <p:cNvPr id="3" name="Group 3"/>
          <p:cNvGrpSpPr>
            <a:grpSpLocks/>
          </p:cNvGrpSpPr>
          <p:nvPr/>
        </p:nvGrpSpPr>
        <p:grpSpPr bwMode="auto">
          <a:xfrm>
            <a:off x="755576" y="1268760"/>
            <a:ext cx="7632848" cy="1718617"/>
            <a:chOff x="477" y="1416"/>
            <a:chExt cx="5226" cy="1417"/>
          </a:xfrm>
        </p:grpSpPr>
        <p:sp>
          <p:nvSpPr>
            <p:cNvPr id="7" name="Arc 4"/>
            <p:cNvSpPr>
              <a:spLocks/>
            </p:cNvSpPr>
            <p:nvPr/>
          </p:nvSpPr>
          <p:spPr bwMode="auto">
            <a:xfrm>
              <a:off x="3085" y="1416"/>
              <a:ext cx="2618" cy="1417"/>
            </a:xfrm>
            <a:custGeom>
              <a:avLst/>
              <a:gdLst>
                <a:gd name="T0" fmla="*/ 0 w 21600"/>
                <a:gd name="T1" fmla="*/ 0 h 21825"/>
                <a:gd name="T2" fmla="*/ 0 w 21600"/>
                <a:gd name="T3" fmla="*/ 0 h 21825"/>
                <a:gd name="T4" fmla="*/ 0 w 21600"/>
                <a:gd name="T5" fmla="*/ 0 h 21825"/>
                <a:gd name="T6" fmla="*/ 0 60000 65536"/>
                <a:gd name="T7" fmla="*/ 0 60000 65536"/>
                <a:gd name="T8" fmla="*/ 0 60000 65536"/>
                <a:gd name="T9" fmla="*/ 0 w 21600"/>
                <a:gd name="T10" fmla="*/ 0 h 21825"/>
                <a:gd name="T11" fmla="*/ 21600 w 21600"/>
                <a:gd name="T12" fmla="*/ 21825 h 21825"/>
              </a:gdLst>
              <a:ahLst/>
              <a:cxnLst>
                <a:cxn ang="T6">
                  <a:pos x="T0" y="T1"/>
                </a:cxn>
                <a:cxn ang="T7">
                  <a:pos x="T2" y="T3"/>
                </a:cxn>
                <a:cxn ang="T8">
                  <a:pos x="T4" y="T5"/>
                </a:cxn>
              </a:cxnLst>
              <a:rect l="T9" t="T10" r="T11" b="T12"/>
              <a:pathLst>
                <a:path w="21600" h="21825" fill="none" extrusionOk="0">
                  <a:moveTo>
                    <a:pt x="-1" y="0"/>
                  </a:moveTo>
                  <a:cubicBezTo>
                    <a:pt x="11929" y="0"/>
                    <a:pt x="21600" y="9670"/>
                    <a:pt x="21600" y="21600"/>
                  </a:cubicBezTo>
                  <a:cubicBezTo>
                    <a:pt x="21600" y="21675"/>
                    <a:pt x="21599" y="21750"/>
                    <a:pt x="21598" y="21824"/>
                  </a:cubicBezTo>
                </a:path>
                <a:path w="21600" h="21825" stroke="0" extrusionOk="0">
                  <a:moveTo>
                    <a:pt x="-1" y="0"/>
                  </a:moveTo>
                  <a:cubicBezTo>
                    <a:pt x="11929" y="0"/>
                    <a:pt x="21600" y="9670"/>
                    <a:pt x="21600" y="21600"/>
                  </a:cubicBezTo>
                  <a:cubicBezTo>
                    <a:pt x="21600" y="21675"/>
                    <a:pt x="21599" y="21750"/>
                    <a:pt x="21598" y="21824"/>
                  </a:cubicBezTo>
                  <a:lnTo>
                    <a:pt x="0" y="21600"/>
                  </a:lnTo>
                  <a:lnTo>
                    <a:pt x="-1" y="0"/>
                  </a:lnTo>
                  <a:close/>
                </a:path>
              </a:pathLst>
            </a:custGeom>
            <a:noFill/>
            <a:ln w="28575">
              <a:solidFill>
                <a:srgbClr val="002060"/>
              </a:solidFill>
              <a:round/>
              <a:headEnd/>
              <a:tailEnd/>
            </a:ln>
          </p:spPr>
          <p:txBody>
            <a:bodyPr wrap="none" anchor="ctr"/>
            <a:lstStyle/>
            <a:p>
              <a:endParaRPr lang="zh-TW" altLang="en-US"/>
            </a:p>
          </p:txBody>
        </p:sp>
        <p:sp>
          <p:nvSpPr>
            <p:cNvPr id="8" name="Arc 5"/>
            <p:cNvSpPr>
              <a:spLocks/>
            </p:cNvSpPr>
            <p:nvPr/>
          </p:nvSpPr>
          <p:spPr bwMode="auto">
            <a:xfrm rot="-5400000">
              <a:off x="1082" y="811"/>
              <a:ext cx="1407" cy="261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002060"/>
              </a:solidFill>
              <a:round/>
              <a:headEnd/>
              <a:tailEnd/>
            </a:ln>
          </p:spPr>
          <p:txBody>
            <a:bodyPr wrap="none" anchor="ctr"/>
            <a:lstStyle/>
            <a:p>
              <a:endParaRPr lang="zh-TW" altLang="en-US"/>
            </a:p>
          </p:txBody>
        </p:sp>
      </p:grpSp>
      <p:sp>
        <p:nvSpPr>
          <p:cNvPr id="10" name="Arc 9"/>
          <p:cNvSpPr>
            <a:spLocks/>
          </p:cNvSpPr>
          <p:nvPr/>
        </p:nvSpPr>
        <p:spPr bwMode="auto">
          <a:xfrm>
            <a:off x="1547664" y="2420888"/>
            <a:ext cx="720080" cy="57626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1" name="Arc 10"/>
          <p:cNvSpPr>
            <a:spLocks/>
          </p:cNvSpPr>
          <p:nvPr/>
        </p:nvSpPr>
        <p:spPr bwMode="auto">
          <a:xfrm rot="16200000">
            <a:off x="847335" y="2356289"/>
            <a:ext cx="636587" cy="7657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2" name="Arc 9"/>
          <p:cNvSpPr>
            <a:spLocks/>
          </p:cNvSpPr>
          <p:nvPr/>
        </p:nvSpPr>
        <p:spPr bwMode="auto">
          <a:xfrm>
            <a:off x="3059832" y="2348880"/>
            <a:ext cx="720080" cy="57626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3" name="Arc 10"/>
          <p:cNvSpPr>
            <a:spLocks/>
          </p:cNvSpPr>
          <p:nvPr/>
        </p:nvSpPr>
        <p:spPr bwMode="auto">
          <a:xfrm rot="16200000">
            <a:off x="2359503" y="2284281"/>
            <a:ext cx="636587" cy="7657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4" name="Arc 9"/>
          <p:cNvSpPr>
            <a:spLocks/>
          </p:cNvSpPr>
          <p:nvPr/>
        </p:nvSpPr>
        <p:spPr bwMode="auto">
          <a:xfrm>
            <a:off x="4572000" y="2276874"/>
            <a:ext cx="720080" cy="57626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5" name="Arc 10"/>
          <p:cNvSpPr>
            <a:spLocks/>
          </p:cNvSpPr>
          <p:nvPr/>
        </p:nvSpPr>
        <p:spPr bwMode="auto">
          <a:xfrm rot="16200000">
            <a:off x="3871671" y="2212275"/>
            <a:ext cx="636587" cy="7657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6" name="Arc 9"/>
          <p:cNvSpPr>
            <a:spLocks/>
          </p:cNvSpPr>
          <p:nvPr/>
        </p:nvSpPr>
        <p:spPr bwMode="auto">
          <a:xfrm>
            <a:off x="6084168" y="2288358"/>
            <a:ext cx="720080" cy="57626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7" name="Arc 10"/>
          <p:cNvSpPr>
            <a:spLocks/>
          </p:cNvSpPr>
          <p:nvPr/>
        </p:nvSpPr>
        <p:spPr bwMode="auto">
          <a:xfrm rot="16200000">
            <a:off x="5383839" y="2223759"/>
            <a:ext cx="636587" cy="7657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8" name="Arc 9"/>
          <p:cNvSpPr>
            <a:spLocks/>
          </p:cNvSpPr>
          <p:nvPr/>
        </p:nvSpPr>
        <p:spPr bwMode="auto">
          <a:xfrm>
            <a:off x="7596336" y="2288358"/>
            <a:ext cx="720080" cy="57626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sp>
        <p:nvSpPr>
          <p:cNvPr id="19" name="Arc 10"/>
          <p:cNvSpPr>
            <a:spLocks/>
          </p:cNvSpPr>
          <p:nvPr/>
        </p:nvSpPr>
        <p:spPr bwMode="auto">
          <a:xfrm rot="16200000">
            <a:off x="6896007" y="2223759"/>
            <a:ext cx="636587" cy="7657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rgbClr val="002060"/>
            </a:solidFill>
            <a:round/>
            <a:headEnd/>
            <a:tailEnd/>
          </a:ln>
        </p:spPr>
        <p:txBody>
          <a:bodyPr wrap="none" anchor="ctr"/>
          <a:lstStyle/>
          <a:p>
            <a:endParaRPr lang="zh-TW" altLang="en-US"/>
          </a:p>
        </p:txBody>
      </p:sp>
      <p:grpSp>
        <p:nvGrpSpPr>
          <p:cNvPr id="4" name="群組 3">
            <a:extLst>
              <a:ext uri="{FF2B5EF4-FFF2-40B4-BE49-F238E27FC236}">
                <a16:creationId xmlns="" xmlns:a16="http://schemas.microsoft.com/office/drawing/2014/main" id="{F6BB5156-606A-774C-9A93-D7196FA65118}"/>
              </a:ext>
            </a:extLst>
          </p:cNvPr>
          <p:cNvGrpSpPr/>
          <p:nvPr/>
        </p:nvGrpSpPr>
        <p:grpSpPr>
          <a:xfrm>
            <a:off x="720988" y="2739180"/>
            <a:ext cx="1731844" cy="3637268"/>
            <a:chOff x="-14404" y="2716190"/>
            <a:chExt cx="1731844" cy="3637268"/>
          </a:xfrm>
        </p:grpSpPr>
        <p:sp>
          <p:nvSpPr>
            <p:cNvPr id="23" name="文字方塊 22"/>
            <p:cNvSpPr txBox="1"/>
            <p:nvPr/>
          </p:nvSpPr>
          <p:spPr>
            <a:xfrm>
              <a:off x="179512" y="3102494"/>
              <a:ext cx="1305745" cy="446276"/>
            </a:xfrm>
            <a:prstGeom prst="rect">
              <a:avLst/>
            </a:prstGeom>
            <a:solidFill>
              <a:srgbClr val="002060"/>
            </a:solidFill>
          </p:spPr>
          <p:txBody>
            <a:bodyPr wrap="square" rtlCol="0" anchor="ctr">
              <a:spAutoFit/>
            </a:bodyPr>
            <a:lstStyle/>
            <a:p>
              <a:pPr algn="ctr"/>
              <a:r>
                <a:rPr lang="en-US" altLang="zh-TW" sz="1200" b="1" dirty="0" smtClean="0">
                  <a:solidFill>
                    <a:schemeClr val="bg1"/>
                  </a:solidFill>
                  <a:latin typeface="+mj-lt"/>
                  <a:ea typeface="微軟正黑體" pitchFamily="34" charset="-120"/>
                </a:rPr>
                <a:t>Unity </a:t>
              </a:r>
              <a:r>
                <a:rPr lang="zh-TW" altLang="en-US" sz="1200" b="1" dirty="0" smtClean="0">
                  <a:solidFill>
                    <a:schemeClr val="bg1"/>
                  </a:solidFill>
                  <a:latin typeface="+mj-lt"/>
                  <a:ea typeface="微軟正黑體" pitchFamily="34" charset="-120"/>
                </a:rPr>
                <a:t>＆</a:t>
              </a:r>
              <a:r>
                <a:rPr lang="en-US" altLang="zh-TW" sz="1200" b="1" dirty="0" smtClean="0">
                  <a:solidFill>
                    <a:schemeClr val="bg1"/>
                  </a:solidFill>
                  <a:latin typeface="+mj-lt"/>
                  <a:ea typeface="微軟正黑體" pitchFamily="34" charset="-120"/>
                </a:rPr>
                <a:t> </a:t>
              </a:r>
              <a:r>
                <a:rPr lang="en-US" altLang="zh-TW" sz="1100" b="1" dirty="0" smtClean="0">
                  <a:solidFill>
                    <a:schemeClr val="bg1"/>
                  </a:solidFill>
                  <a:latin typeface="+mj-lt"/>
                  <a:ea typeface="微軟正黑體" pitchFamily="34" charset="-120"/>
                </a:rPr>
                <a:t>Communication</a:t>
              </a:r>
              <a:endParaRPr lang="zh-TW" altLang="en-US" sz="1100" b="1" dirty="0">
                <a:solidFill>
                  <a:schemeClr val="bg1"/>
                </a:solidFill>
                <a:latin typeface="+mj-lt"/>
                <a:ea typeface="微軟正黑體" pitchFamily="34" charset="-120"/>
              </a:endParaRPr>
            </a:p>
          </p:txBody>
        </p:sp>
        <p:sp>
          <p:nvSpPr>
            <p:cNvPr id="28" name="文字方塊 27"/>
            <p:cNvSpPr txBox="1"/>
            <p:nvPr/>
          </p:nvSpPr>
          <p:spPr>
            <a:xfrm>
              <a:off x="107504" y="3645024"/>
              <a:ext cx="1609936" cy="2708434"/>
            </a:xfrm>
            <a:prstGeom prst="rect">
              <a:avLst/>
            </a:prstGeom>
            <a:noFill/>
            <a:ln>
              <a:noFill/>
            </a:ln>
          </p:spPr>
          <p:txBody>
            <a:bodyPr wrap="square" rtlCol="0">
              <a:spAutoFit/>
            </a:bodyPr>
            <a:lstStyle/>
            <a:p>
              <a:pPr marL="142875" indent="-142875">
                <a:buFontTx/>
                <a:buChar char="-"/>
              </a:pPr>
              <a:r>
                <a:rPr lang="en-US" altLang="zh-TW" sz="1200" b="1" dirty="0" smtClean="0">
                  <a:latin typeface="+mj-lt"/>
                  <a:ea typeface="微軟正黑體" pitchFamily="34" charset="-120"/>
                </a:rPr>
                <a:t>YSH</a:t>
              </a:r>
              <a:r>
                <a:rPr lang="en-US" altLang="zh-CN" sz="1200" b="1" dirty="0" smtClean="0">
                  <a:latin typeface="+mj-lt"/>
                  <a:ea typeface="微軟正黑體" pitchFamily="34" charset="-120"/>
                </a:rPr>
                <a:t> Strategy Committee</a:t>
              </a:r>
              <a:endParaRPr lang="en-US" altLang="zh-CN" sz="1200" b="1" dirty="0">
                <a:latin typeface="+mj-lt"/>
                <a:ea typeface="微軟正黑體" pitchFamily="34" charset="-120"/>
              </a:endParaRPr>
            </a:p>
            <a:p>
              <a:pPr marL="142875" indent="-142875">
                <a:buFontTx/>
                <a:buChar char="-"/>
              </a:pPr>
              <a:r>
                <a:rPr lang="en-US" altLang="zh-CN" sz="1200" b="1" dirty="0" smtClean="0">
                  <a:latin typeface="+mj-lt"/>
                  <a:ea typeface="微軟正黑體" pitchFamily="34" charset="-120"/>
                </a:rPr>
                <a:t>Functional group</a:t>
              </a:r>
              <a:endParaRPr lang="en-US" altLang="zh-CN" sz="1200" b="1" dirty="0">
                <a:latin typeface="+mj-lt"/>
                <a:ea typeface="微軟正黑體" pitchFamily="34" charset="-120"/>
              </a:endParaRPr>
            </a:p>
            <a:p>
              <a:pPr marL="142875" indent="-142875">
                <a:buFontTx/>
                <a:buChar char="-"/>
              </a:pPr>
              <a:endParaRPr lang="en-US" altLang="zh-TW" sz="1400" b="1" dirty="0">
                <a:latin typeface="+mj-lt"/>
                <a:ea typeface="微軟正黑體" pitchFamily="34" charset="-120"/>
              </a:endParaRPr>
            </a:p>
            <a:p>
              <a:pPr marL="231775" indent="-231775">
                <a:buFont typeface="+mj-lt"/>
                <a:buAutoNum type="arabicPeriod"/>
              </a:pPr>
              <a:r>
                <a:rPr lang="en-US" altLang="zh-TW" sz="1200" b="1" dirty="0" smtClean="0">
                  <a:latin typeface="+mj-lt"/>
                  <a:ea typeface="微軟正黑體" pitchFamily="34" charset="-120"/>
                </a:rPr>
                <a:t>Unity </a:t>
              </a:r>
              <a:r>
                <a:rPr lang="zh-TW" altLang="en-US" sz="1200" b="1" dirty="0" smtClean="0">
                  <a:latin typeface="+mj-lt"/>
                  <a:ea typeface="微軟正黑體" pitchFamily="34" charset="-120"/>
                </a:rPr>
                <a:t>：</a:t>
              </a:r>
              <a:r>
                <a:rPr lang="en-US" altLang="zh-TW" sz="1200" dirty="0" smtClean="0">
                  <a:latin typeface="+mj-lt"/>
                  <a:ea typeface="微軟正黑體" pitchFamily="34" charset="-120"/>
                </a:rPr>
                <a:t> selfless sharing and support</a:t>
              </a:r>
              <a:endParaRPr lang="zh-TW" altLang="en-US" sz="1200" dirty="0">
                <a:latin typeface="+mj-lt"/>
                <a:ea typeface="微軟正黑體" pitchFamily="34" charset="-120"/>
              </a:endParaRPr>
            </a:p>
            <a:p>
              <a:pPr marL="231775" indent="-231775">
                <a:buFont typeface="+mj-lt"/>
                <a:buAutoNum type="arabicPeriod"/>
              </a:pPr>
              <a:r>
                <a:rPr lang="en-US" altLang="zh-TW" sz="1200" b="1" dirty="0" smtClean="0">
                  <a:latin typeface="+mj-lt"/>
                  <a:ea typeface="微軟正黑體" pitchFamily="34" charset="-120"/>
                </a:rPr>
                <a:t>Mutual trust</a:t>
              </a:r>
              <a:r>
                <a:rPr lang="zh-TW" altLang="en-US" sz="1200" b="1" dirty="0" smtClean="0">
                  <a:latin typeface="+mj-lt"/>
                  <a:ea typeface="微軟正黑體" pitchFamily="34" charset="-120"/>
                </a:rPr>
                <a:t> ：</a:t>
              </a:r>
              <a:r>
                <a:rPr lang="en-US" altLang="zh-TW" sz="1200" dirty="0" smtClean="0">
                  <a:latin typeface="+mj-lt"/>
                  <a:ea typeface="微軟正黑體" pitchFamily="34" charset="-120"/>
                </a:rPr>
                <a:t>Appropriate information transparency</a:t>
              </a:r>
              <a:endParaRPr lang="en-US" altLang="zh-TW" sz="1200" dirty="0">
                <a:latin typeface="+mj-lt"/>
                <a:ea typeface="微軟正黑體" pitchFamily="34" charset="-120"/>
              </a:endParaRPr>
            </a:p>
            <a:p>
              <a:pPr marL="231775" indent="-231775">
                <a:buFont typeface="+mj-lt"/>
                <a:buAutoNum type="arabicPeriod"/>
              </a:pPr>
              <a:r>
                <a:rPr lang="en-US" altLang="zh-TW" sz="1200" b="1" dirty="0" smtClean="0">
                  <a:latin typeface="+mj-lt"/>
                  <a:ea typeface="微軟正黑體" pitchFamily="34" charset="-120"/>
                </a:rPr>
                <a:t>Time accumulation, Results sharing</a:t>
              </a:r>
              <a:endParaRPr lang="en-US" altLang="zh-TW" sz="1200" b="1" dirty="0">
                <a:latin typeface="+mj-lt"/>
                <a:ea typeface="微軟正黑體" pitchFamily="34" charset="-120"/>
              </a:endParaRPr>
            </a:p>
          </p:txBody>
        </p:sp>
        <p:grpSp>
          <p:nvGrpSpPr>
            <p:cNvPr id="5" name="群組 32">
              <a:extLst>
                <a:ext uri="{FF2B5EF4-FFF2-40B4-BE49-F238E27FC236}">
                  <a16:creationId xmlns="" xmlns:a16="http://schemas.microsoft.com/office/drawing/2014/main" id="{BB745488-4814-3B45-A97E-F41117DFFA69}"/>
                </a:ext>
              </a:extLst>
            </p:cNvPr>
            <p:cNvGrpSpPr/>
            <p:nvPr/>
          </p:nvGrpSpPr>
          <p:grpSpPr>
            <a:xfrm>
              <a:off x="-14404" y="2716190"/>
              <a:ext cx="609697" cy="466165"/>
              <a:chOff x="2160421" y="627529"/>
              <a:chExt cx="609697" cy="466165"/>
            </a:xfrm>
          </p:grpSpPr>
          <p:sp>
            <p:nvSpPr>
              <p:cNvPr id="37" name="橢圓 36">
                <a:extLst>
                  <a:ext uri="{FF2B5EF4-FFF2-40B4-BE49-F238E27FC236}">
                    <a16:creationId xmlns="" xmlns:a16="http://schemas.microsoft.com/office/drawing/2014/main" id="{48B32699-47CA-FD48-A130-074B3ABE14C1}"/>
                  </a:ext>
                </a:extLst>
              </p:cNvPr>
              <p:cNvSpPr/>
              <p:nvPr/>
            </p:nvSpPr>
            <p:spPr>
              <a:xfrm>
                <a:off x="2248364" y="627529"/>
                <a:ext cx="441048" cy="46616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38" name="文字方塊 37">
                <a:extLst>
                  <a:ext uri="{FF2B5EF4-FFF2-40B4-BE49-F238E27FC236}">
                    <a16:creationId xmlns="" xmlns:a16="http://schemas.microsoft.com/office/drawing/2014/main" id="{894C016A-8C20-6D47-8238-3C4A0B0F1369}"/>
                  </a:ext>
                </a:extLst>
              </p:cNvPr>
              <p:cNvSpPr txBox="1"/>
              <p:nvPr/>
            </p:nvSpPr>
            <p:spPr>
              <a:xfrm>
                <a:off x="2160421" y="685314"/>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A1</a:t>
                </a:r>
                <a:endParaRPr kumimoji="1" lang="zh-TW" altLang="en-US" b="1" dirty="0">
                  <a:solidFill>
                    <a:schemeClr val="bg1"/>
                  </a:solidFill>
                  <a:latin typeface="Bookman Old Style" panose="02050604050505020204" pitchFamily="18" charset="0"/>
                </a:endParaRPr>
              </a:p>
            </p:txBody>
          </p:sp>
        </p:grpSp>
      </p:grpSp>
      <p:grpSp>
        <p:nvGrpSpPr>
          <p:cNvPr id="6" name="群組 4">
            <a:extLst>
              <a:ext uri="{FF2B5EF4-FFF2-40B4-BE49-F238E27FC236}">
                <a16:creationId xmlns="" xmlns:a16="http://schemas.microsoft.com/office/drawing/2014/main" id="{DFF7D12D-1CDF-7841-938B-1A45D009CCDA}"/>
              </a:ext>
            </a:extLst>
          </p:cNvPr>
          <p:cNvGrpSpPr/>
          <p:nvPr/>
        </p:nvGrpSpPr>
        <p:grpSpPr>
          <a:xfrm>
            <a:off x="2228157" y="2739370"/>
            <a:ext cx="1551755" cy="2484038"/>
            <a:chOff x="1492560" y="2722109"/>
            <a:chExt cx="1551755" cy="2484038"/>
          </a:xfrm>
        </p:grpSpPr>
        <p:sp>
          <p:nvSpPr>
            <p:cNvPr id="32" name="文字方塊 31"/>
            <p:cNvSpPr txBox="1"/>
            <p:nvPr/>
          </p:nvSpPr>
          <p:spPr>
            <a:xfrm>
              <a:off x="1676163" y="3636487"/>
              <a:ext cx="1368152" cy="1569660"/>
            </a:xfrm>
            <a:prstGeom prst="rect">
              <a:avLst/>
            </a:prstGeom>
            <a:noFill/>
          </p:spPr>
          <p:txBody>
            <a:bodyPr wrap="square" rtlCol="0">
              <a:spAutoFit/>
            </a:bodyPr>
            <a:lstStyle/>
            <a:p>
              <a:pPr marL="231775" indent="-231775">
                <a:buFont typeface="+mj-lt"/>
                <a:buAutoNum type="arabicPeriod"/>
              </a:pPr>
              <a:r>
                <a:rPr lang="en-US" altLang="zh-TW" sz="1200" b="1" dirty="0" smtClean="0">
                  <a:latin typeface="+mj-lt"/>
                  <a:ea typeface="微軟正黑體" pitchFamily="34" charset="-120"/>
                </a:rPr>
                <a:t>United  factory inspection  annually</a:t>
              </a:r>
              <a:endParaRPr lang="en-US" altLang="zh-TW" sz="1200" b="1" dirty="0">
                <a:latin typeface="+mj-lt"/>
                <a:ea typeface="微軟正黑體" pitchFamily="34" charset="-120"/>
              </a:endParaRPr>
            </a:p>
            <a:p>
              <a:pPr marL="231775" indent="-231775">
                <a:buFont typeface="+mj-lt"/>
                <a:buAutoNum type="arabicPeriod"/>
              </a:pPr>
              <a:r>
                <a:rPr lang="en-US" altLang="zh-CN" sz="1200" b="1" dirty="0" smtClean="0">
                  <a:latin typeface="+mj-lt"/>
                  <a:ea typeface="微軟正黑體" pitchFamily="34" charset="-120"/>
                </a:rPr>
                <a:t>Functional group</a:t>
              </a:r>
            </a:p>
            <a:p>
              <a:pPr marL="231775" indent="-231775">
                <a:buFont typeface="+mj-lt"/>
                <a:buAutoNum type="arabicPeriod"/>
              </a:pPr>
              <a:r>
                <a:rPr lang="en-US" altLang="zh-TW" sz="1200" b="1" dirty="0" smtClean="0">
                  <a:latin typeface="+mj-lt"/>
                  <a:ea typeface="微軟正黑體" pitchFamily="34" charset="-120"/>
                </a:rPr>
                <a:t>Connect meeting </a:t>
              </a:r>
              <a:endParaRPr lang="en-US" altLang="zh-TW" sz="1200" b="1" dirty="0">
                <a:latin typeface="+mj-lt"/>
                <a:ea typeface="微軟正黑體" pitchFamily="34" charset="-120"/>
              </a:endParaRPr>
            </a:p>
          </p:txBody>
        </p:sp>
        <p:sp>
          <p:nvSpPr>
            <p:cNvPr id="27" name="文字方塊 26"/>
            <p:cNvSpPr txBox="1"/>
            <p:nvPr/>
          </p:nvSpPr>
          <p:spPr>
            <a:xfrm>
              <a:off x="1740886" y="2907683"/>
              <a:ext cx="1238538" cy="738664"/>
            </a:xfrm>
            <a:prstGeom prst="rect">
              <a:avLst/>
            </a:prstGeom>
            <a:solidFill>
              <a:srgbClr val="002060"/>
            </a:solidFill>
          </p:spPr>
          <p:txBody>
            <a:bodyPr wrap="square" rtlCol="0" anchor="ctr">
              <a:spAutoFit/>
            </a:bodyPr>
            <a:lstStyle/>
            <a:p>
              <a:pPr algn="ctr"/>
              <a:r>
                <a:rPr lang="en-US" altLang="zh-TW" sz="1050" b="1" dirty="0" smtClean="0">
                  <a:solidFill>
                    <a:schemeClr val="bg1"/>
                  </a:solidFill>
                  <a:latin typeface="+mj-lt"/>
                  <a:ea typeface="微軟正黑體" pitchFamily="34" charset="-120"/>
                </a:rPr>
                <a:t>Quality ,  Production , Industrial Safety and Purchase</a:t>
              </a:r>
              <a:endParaRPr lang="zh-TW" altLang="en-US" sz="1050" b="1" dirty="0">
                <a:solidFill>
                  <a:schemeClr val="bg1"/>
                </a:solidFill>
                <a:latin typeface="+mj-lt"/>
                <a:ea typeface="微軟正黑體" pitchFamily="34" charset="-120"/>
              </a:endParaRPr>
            </a:p>
          </p:txBody>
        </p:sp>
        <p:grpSp>
          <p:nvGrpSpPr>
            <p:cNvPr id="9" name="群組 38">
              <a:extLst>
                <a:ext uri="{FF2B5EF4-FFF2-40B4-BE49-F238E27FC236}">
                  <a16:creationId xmlns="" xmlns:a16="http://schemas.microsoft.com/office/drawing/2014/main" id="{C94DFD0E-3ADD-C145-981B-136E94E41105}"/>
                </a:ext>
              </a:extLst>
            </p:cNvPr>
            <p:cNvGrpSpPr/>
            <p:nvPr/>
          </p:nvGrpSpPr>
          <p:grpSpPr>
            <a:xfrm>
              <a:off x="1492560" y="2722109"/>
              <a:ext cx="609697" cy="466165"/>
              <a:chOff x="2160421" y="627529"/>
              <a:chExt cx="609697" cy="466165"/>
            </a:xfrm>
          </p:grpSpPr>
          <p:sp>
            <p:nvSpPr>
              <p:cNvPr id="40" name="橢圓 39">
                <a:extLst>
                  <a:ext uri="{FF2B5EF4-FFF2-40B4-BE49-F238E27FC236}">
                    <a16:creationId xmlns="" xmlns:a16="http://schemas.microsoft.com/office/drawing/2014/main" id="{7411C367-C289-C247-B14C-86F5EA720908}"/>
                  </a:ext>
                </a:extLst>
              </p:cNvPr>
              <p:cNvSpPr/>
              <p:nvPr/>
            </p:nvSpPr>
            <p:spPr>
              <a:xfrm>
                <a:off x="2248364" y="627529"/>
                <a:ext cx="441048" cy="46616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41" name="文字方塊 40">
                <a:extLst>
                  <a:ext uri="{FF2B5EF4-FFF2-40B4-BE49-F238E27FC236}">
                    <a16:creationId xmlns="" xmlns:a16="http://schemas.microsoft.com/office/drawing/2014/main" id="{0D63143E-CDA6-2440-9F89-55F0F930D0C1}"/>
                  </a:ext>
                </a:extLst>
              </p:cNvPr>
              <p:cNvSpPr txBox="1"/>
              <p:nvPr/>
            </p:nvSpPr>
            <p:spPr>
              <a:xfrm>
                <a:off x="2160421" y="685314"/>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A2</a:t>
                </a:r>
                <a:endParaRPr kumimoji="1" lang="zh-TW" altLang="en-US" b="1" dirty="0">
                  <a:solidFill>
                    <a:schemeClr val="bg1"/>
                  </a:solidFill>
                  <a:latin typeface="Bookman Old Style" panose="02050604050505020204" pitchFamily="18" charset="0"/>
                </a:endParaRPr>
              </a:p>
            </p:txBody>
          </p:sp>
        </p:grpSp>
      </p:grpSp>
      <p:grpSp>
        <p:nvGrpSpPr>
          <p:cNvPr id="20" name="群組 8">
            <a:extLst>
              <a:ext uri="{FF2B5EF4-FFF2-40B4-BE49-F238E27FC236}">
                <a16:creationId xmlns="" xmlns:a16="http://schemas.microsoft.com/office/drawing/2014/main" id="{9CBBB61F-12E0-0E41-81C1-76D2F1FC0D43}"/>
              </a:ext>
            </a:extLst>
          </p:cNvPr>
          <p:cNvGrpSpPr/>
          <p:nvPr/>
        </p:nvGrpSpPr>
        <p:grpSpPr>
          <a:xfrm>
            <a:off x="2187327" y="4941168"/>
            <a:ext cx="1736601" cy="1759550"/>
            <a:chOff x="2925402" y="2798106"/>
            <a:chExt cx="1736601" cy="1759550"/>
          </a:xfrm>
        </p:grpSpPr>
        <p:sp>
          <p:nvSpPr>
            <p:cNvPr id="34" name="文字方塊 33"/>
            <p:cNvSpPr txBox="1"/>
            <p:nvPr/>
          </p:nvSpPr>
          <p:spPr>
            <a:xfrm>
              <a:off x="3230251" y="3087332"/>
              <a:ext cx="1224136" cy="461665"/>
            </a:xfrm>
            <a:prstGeom prst="rect">
              <a:avLst/>
            </a:prstGeom>
            <a:solidFill>
              <a:srgbClr val="002060"/>
            </a:solidFill>
          </p:spPr>
          <p:txBody>
            <a:bodyPr wrap="square" rtlCol="0" anchor="ctr">
              <a:spAutoFit/>
            </a:bodyPr>
            <a:lstStyle/>
            <a:p>
              <a:pPr algn="ctr"/>
              <a:r>
                <a:rPr lang="en-US" altLang="zh-TW" sz="1200" b="1" dirty="0" smtClean="0">
                  <a:solidFill>
                    <a:schemeClr val="bg1"/>
                  </a:solidFill>
                  <a:latin typeface="+mj-lt"/>
                  <a:ea typeface="微軟正黑體" pitchFamily="34" charset="-120"/>
                </a:rPr>
                <a:t>IT system sharing</a:t>
              </a:r>
              <a:endParaRPr lang="zh-TW" altLang="en-US" sz="1400" b="1" dirty="0">
                <a:solidFill>
                  <a:schemeClr val="bg1"/>
                </a:solidFill>
                <a:latin typeface="+mj-lt"/>
                <a:ea typeface="微軟正黑體" pitchFamily="34" charset="-120"/>
              </a:endParaRPr>
            </a:p>
          </p:txBody>
        </p:sp>
        <p:sp>
          <p:nvSpPr>
            <p:cNvPr id="35" name="文字方塊 34"/>
            <p:cNvSpPr txBox="1"/>
            <p:nvPr/>
          </p:nvSpPr>
          <p:spPr>
            <a:xfrm>
              <a:off x="3005819" y="3541993"/>
              <a:ext cx="1656184" cy="1015663"/>
            </a:xfrm>
            <a:prstGeom prst="rect">
              <a:avLst/>
            </a:prstGeom>
            <a:noFill/>
          </p:spPr>
          <p:txBody>
            <a:bodyPr wrap="square" rtlCol="0">
              <a:spAutoFit/>
            </a:bodyPr>
            <a:lstStyle/>
            <a:p>
              <a:pPr marL="360363" indent="-233363">
                <a:buAutoNum type="arabicPeriod"/>
              </a:pPr>
              <a:r>
                <a:rPr lang="en-US" altLang="zh-TW" sz="1200" b="1" dirty="0" smtClean="0">
                  <a:latin typeface="+mj-lt"/>
                  <a:ea typeface="微軟正黑體" pitchFamily="34" charset="-120"/>
                </a:rPr>
                <a:t>Administrative Operating </a:t>
              </a:r>
              <a:r>
                <a:rPr lang="en-US" altLang="zh-TW" sz="1200" dirty="0" smtClean="0">
                  <a:latin typeface="+mj-lt"/>
                  <a:ea typeface="微軟正黑體" pitchFamily="34" charset="-120"/>
                </a:rPr>
                <a:t>System</a:t>
              </a:r>
            </a:p>
            <a:p>
              <a:pPr marL="360363" indent="-233363">
                <a:buAutoNum type="arabicPeriod"/>
              </a:pPr>
              <a:r>
                <a:rPr lang="en-US" altLang="zh-TW" sz="1200" b="1" dirty="0" smtClean="0">
                  <a:latin typeface="+mj-lt"/>
                  <a:ea typeface="微軟正黑體" pitchFamily="34" charset="-120"/>
                </a:rPr>
                <a:t>Quality Control </a:t>
              </a:r>
              <a:r>
                <a:rPr lang="en-US" altLang="zh-TW" sz="1200" dirty="0" smtClean="0">
                  <a:latin typeface="+mj-lt"/>
                  <a:ea typeface="微軟正黑體" pitchFamily="34" charset="-120"/>
                </a:rPr>
                <a:t>System</a:t>
              </a:r>
              <a:endParaRPr lang="en-US" altLang="zh-TW" sz="1200" dirty="0">
                <a:latin typeface="+mj-lt"/>
                <a:ea typeface="微軟正黑體" pitchFamily="34" charset="-120"/>
              </a:endParaRPr>
            </a:p>
          </p:txBody>
        </p:sp>
        <p:grpSp>
          <p:nvGrpSpPr>
            <p:cNvPr id="21" name="群組 41">
              <a:extLst>
                <a:ext uri="{FF2B5EF4-FFF2-40B4-BE49-F238E27FC236}">
                  <a16:creationId xmlns="" xmlns:a16="http://schemas.microsoft.com/office/drawing/2014/main" id="{E7BA4433-386A-684E-824A-624C4725A519}"/>
                </a:ext>
              </a:extLst>
            </p:cNvPr>
            <p:cNvGrpSpPr/>
            <p:nvPr/>
          </p:nvGrpSpPr>
          <p:grpSpPr>
            <a:xfrm>
              <a:off x="2925402" y="2798106"/>
              <a:ext cx="609697" cy="466165"/>
              <a:chOff x="2160421" y="707357"/>
              <a:chExt cx="609697" cy="466165"/>
            </a:xfrm>
          </p:grpSpPr>
          <p:sp>
            <p:nvSpPr>
              <p:cNvPr id="43" name="橢圓 42">
                <a:extLst>
                  <a:ext uri="{FF2B5EF4-FFF2-40B4-BE49-F238E27FC236}">
                    <a16:creationId xmlns="" xmlns:a16="http://schemas.microsoft.com/office/drawing/2014/main" id="{6818C02A-6D7F-D843-858A-8A2784982C0A}"/>
                  </a:ext>
                </a:extLst>
              </p:cNvPr>
              <p:cNvSpPr/>
              <p:nvPr/>
            </p:nvSpPr>
            <p:spPr>
              <a:xfrm>
                <a:off x="2248364" y="707357"/>
                <a:ext cx="441048" cy="46616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44" name="文字方塊 43">
                <a:extLst>
                  <a:ext uri="{FF2B5EF4-FFF2-40B4-BE49-F238E27FC236}">
                    <a16:creationId xmlns="" xmlns:a16="http://schemas.microsoft.com/office/drawing/2014/main" id="{326C8A3E-4152-664E-A4D7-147383E5E3A1}"/>
                  </a:ext>
                </a:extLst>
              </p:cNvPr>
              <p:cNvSpPr txBox="1"/>
              <p:nvPr/>
            </p:nvSpPr>
            <p:spPr>
              <a:xfrm>
                <a:off x="2160421" y="757738"/>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A3</a:t>
                </a:r>
                <a:endParaRPr kumimoji="1" lang="zh-TW" altLang="en-US" b="1" dirty="0">
                  <a:solidFill>
                    <a:schemeClr val="bg1"/>
                  </a:solidFill>
                  <a:latin typeface="Bookman Old Style" panose="02050604050505020204" pitchFamily="18" charset="0"/>
                </a:endParaRPr>
              </a:p>
            </p:txBody>
          </p:sp>
        </p:grpSp>
      </p:grpSp>
      <p:grpSp>
        <p:nvGrpSpPr>
          <p:cNvPr id="25" name="群組 20">
            <a:extLst>
              <a:ext uri="{FF2B5EF4-FFF2-40B4-BE49-F238E27FC236}">
                <a16:creationId xmlns="" xmlns:a16="http://schemas.microsoft.com/office/drawing/2014/main" id="{8BF32E30-669D-104D-9722-A11CEC007D4E}"/>
              </a:ext>
            </a:extLst>
          </p:cNvPr>
          <p:cNvGrpSpPr/>
          <p:nvPr/>
        </p:nvGrpSpPr>
        <p:grpSpPr>
          <a:xfrm>
            <a:off x="3699086" y="2739180"/>
            <a:ext cx="1809018" cy="2896516"/>
            <a:chOff x="4413539" y="2718278"/>
            <a:chExt cx="1809018" cy="2896516"/>
          </a:xfrm>
        </p:grpSpPr>
        <p:sp>
          <p:nvSpPr>
            <p:cNvPr id="22" name="文字方塊 21"/>
            <p:cNvSpPr txBox="1"/>
            <p:nvPr/>
          </p:nvSpPr>
          <p:spPr>
            <a:xfrm>
              <a:off x="4693857" y="3094800"/>
              <a:ext cx="1305745" cy="461665"/>
            </a:xfrm>
            <a:prstGeom prst="rect">
              <a:avLst/>
            </a:prstGeom>
            <a:solidFill>
              <a:srgbClr val="002060"/>
            </a:solidFill>
          </p:spPr>
          <p:txBody>
            <a:bodyPr wrap="square" rtlCol="0" anchor="ctr">
              <a:spAutoFit/>
            </a:bodyPr>
            <a:lstStyle/>
            <a:p>
              <a:pPr algn="ctr"/>
              <a:r>
                <a:rPr lang="en-US" altLang="zh-TW" sz="1200" b="1" dirty="0" smtClean="0">
                  <a:solidFill>
                    <a:schemeClr val="bg1"/>
                  </a:solidFill>
                  <a:latin typeface="+mj-lt"/>
                  <a:ea typeface="微軟正黑體" pitchFamily="34" charset="-120"/>
                </a:rPr>
                <a:t>Investment </a:t>
              </a:r>
              <a:r>
                <a:rPr lang="zh-TW" altLang="en-US" sz="1200" b="1" dirty="0" smtClean="0">
                  <a:solidFill>
                    <a:schemeClr val="bg1"/>
                  </a:solidFill>
                  <a:latin typeface="+mj-lt"/>
                  <a:ea typeface="微軟正黑體" pitchFamily="34" charset="-120"/>
                </a:rPr>
                <a:t>＆</a:t>
              </a:r>
              <a:r>
                <a:rPr lang="en-US" altLang="zh-TW" sz="1200" b="1" dirty="0" smtClean="0">
                  <a:solidFill>
                    <a:schemeClr val="bg1"/>
                  </a:solidFill>
                  <a:latin typeface="+mj-lt"/>
                  <a:ea typeface="微軟正黑體" pitchFamily="34" charset="-120"/>
                </a:rPr>
                <a:t> Operation</a:t>
              </a:r>
              <a:endParaRPr lang="zh-TW" altLang="en-US" sz="1200" b="1" dirty="0">
                <a:solidFill>
                  <a:schemeClr val="bg1"/>
                </a:solidFill>
                <a:latin typeface="+mj-lt"/>
                <a:ea typeface="微軟正黑體" pitchFamily="34" charset="-120"/>
              </a:endParaRPr>
            </a:p>
          </p:txBody>
        </p:sp>
        <p:sp>
          <p:nvSpPr>
            <p:cNvPr id="29" name="文字方塊 28"/>
            <p:cNvSpPr txBox="1"/>
            <p:nvPr/>
          </p:nvSpPr>
          <p:spPr>
            <a:xfrm>
              <a:off x="4638381" y="3645024"/>
              <a:ext cx="1584176" cy="1969770"/>
            </a:xfrm>
            <a:prstGeom prst="rect">
              <a:avLst/>
            </a:prstGeom>
            <a:noFill/>
          </p:spPr>
          <p:txBody>
            <a:bodyPr wrap="square" rtlCol="0">
              <a:spAutoFit/>
            </a:bodyPr>
            <a:lstStyle/>
            <a:p>
              <a:r>
                <a:rPr lang="en-US" altLang="zh-TW" sz="1200" dirty="0" smtClean="0">
                  <a:latin typeface="+mj-lt"/>
                  <a:ea typeface="微軟正黑體" pitchFamily="34" charset="-120"/>
                </a:rPr>
                <a:t>According to </a:t>
              </a:r>
              <a:r>
                <a:rPr lang="en-US" altLang="zh-TW" sz="1200" b="1" dirty="0" smtClean="0">
                  <a:latin typeface="+mj-lt"/>
                  <a:ea typeface="微軟正黑體" pitchFamily="34" charset="-120"/>
                </a:rPr>
                <a:t>the affiliate</a:t>
              </a:r>
              <a:r>
                <a:rPr lang="en-US" altLang="zh-TW" sz="1200" b="1" dirty="0" smtClean="0">
                  <a:latin typeface="+mj-lt"/>
                  <a:ea typeface="Arial Unicode MS" pitchFamily="34" charset="-120"/>
                  <a:cs typeface="Arial Unicode MS" pitchFamily="34" charset="-120"/>
                </a:rPr>
                <a:t>’</a:t>
              </a:r>
              <a:r>
                <a:rPr lang="en-US" altLang="zh-TW" sz="1200" b="1" dirty="0" smtClean="0">
                  <a:latin typeface="+mj-lt"/>
                  <a:ea typeface="微軟正黑體" pitchFamily="34" charset="-120"/>
                </a:rPr>
                <a:t>s investment amount and profitability  </a:t>
              </a:r>
              <a:r>
                <a:rPr lang="en-US" altLang="zh-TW" sz="1200" dirty="0" smtClean="0">
                  <a:latin typeface="+mj-lt"/>
                  <a:ea typeface="微軟正黑體" pitchFamily="34" charset="-120"/>
                </a:rPr>
                <a:t>for segmental management </a:t>
              </a:r>
              <a:r>
                <a:rPr lang="zh-TW" altLang="en-US" sz="1200" dirty="0" smtClean="0">
                  <a:latin typeface="+mj-lt"/>
                  <a:ea typeface="微軟正黑體" pitchFamily="34" charset="-120"/>
                </a:rPr>
                <a:t>：</a:t>
              </a:r>
              <a:endParaRPr lang="en-US" altLang="zh-TW" sz="1200" dirty="0">
                <a:latin typeface="+mj-lt"/>
                <a:ea typeface="微軟正黑體" pitchFamily="34" charset="-120"/>
              </a:endParaRPr>
            </a:p>
            <a:p>
              <a:pPr marL="153988" indent="-153988"/>
              <a:r>
                <a:rPr lang="en-US" altLang="zh-TW" sz="1200" dirty="0">
                  <a:latin typeface="+mj-lt"/>
                  <a:ea typeface="微軟正黑體" pitchFamily="34" charset="-120"/>
                </a:rPr>
                <a:t>1. </a:t>
              </a:r>
              <a:r>
                <a:rPr lang="en-US" altLang="zh-TW" sz="1200" dirty="0" smtClean="0">
                  <a:latin typeface="+mj-lt"/>
                  <a:ea typeface="微軟正黑體" pitchFamily="34" charset="-120"/>
                </a:rPr>
                <a:t>Counseling period</a:t>
              </a:r>
              <a:endParaRPr lang="en-US" altLang="zh-TW" sz="1200" dirty="0">
                <a:latin typeface="+mj-lt"/>
                <a:ea typeface="微軟正黑體" pitchFamily="34" charset="-120"/>
              </a:endParaRPr>
            </a:p>
            <a:p>
              <a:pPr marL="342900" indent="-342900"/>
              <a:r>
                <a:rPr lang="en-US" altLang="zh-TW" sz="1200" dirty="0">
                  <a:latin typeface="+mj-lt"/>
                  <a:ea typeface="微軟正黑體" pitchFamily="34" charset="-120"/>
                </a:rPr>
                <a:t>2. </a:t>
              </a:r>
              <a:r>
                <a:rPr lang="en-US" altLang="zh-TW" sz="1200" dirty="0" smtClean="0">
                  <a:latin typeface="+mj-lt"/>
                  <a:ea typeface="微軟正黑體" pitchFamily="34" charset="-120"/>
                </a:rPr>
                <a:t>Growth period</a:t>
              </a:r>
              <a:endParaRPr lang="en-US" altLang="zh-TW" sz="1200" dirty="0">
                <a:latin typeface="+mj-lt"/>
                <a:ea typeface="微軟正黑體" pitchFamily="34" charset="-120"/>
              </a:endParaRPr>
            </a:p>
            <a:p>
              <a:pPr marL="342900" indent="-342900"/>
              <a:r>
                <a:rPr lang="en-US" altLang="zh-TW" sz="1200" dirty="0">
                  <a:latin typeface="+mj-lt"/>
                  <a:ea typeface="微軟正黑體" pitchFamily="34" charset="-120"/>
                </a:rPr>
                <a:t>3. </a:t>
              </a:r>
              <a:r>
                <a:rPr lang="en-US" altLang="zh-TW" sz="1200" dirty="0" smtClean="0">
                  <a:latin typeface="+mj-lt"/>
                  <a:ea typeface="微軟正黑體" pitchFamily="34" charset="-120"/>
                </a:rPr>
                <a:t>Maturity period</a:t>
              </a:r>
              <a:endParaRPr lang="en-US" altLang="zh-TW" sz="1200" dirty="0">
                <a:latin typeface="+mj-lt"/>
                <a:ea typeface="微軟正黑體" pitchFamily="34" charset="-120"/>
              </a:endParaRPr>
            </a:p>
            <a:p>
              <a:pPr marL="342900" indent="-342900"/>
              <a:endParaRPr lang="en-US" altLang="zh-TW" sz="1400" b="1" dirty="0">
                <a:latin typeface="微軟正黑體" pitchFamily="34" charset="-120"/>
                <a:ea typeface="微軟正黑體" pitchFamily="34" charset="-120"/>
              </a:endParaRPr>
            </a:p>
          </p:txBody>
        </p:sp>
        <p:grpSp>
          <p:nvGrpSpPr>
            <p:cNvPr id="33" name="群組 2">
              <a:extLst>
                <a:ext uri="{FF2B5EF4-FFF2-40B4-BE49-F238E27FC236}">
                  <a16:creationId xmlns="" xmlns:a16="http://schemas.microsoft.com/office/drawing/2014/main" id="{2F6B03AC-35DC-4748-B11C-7A7B5D86ADEA}"/>
                </a:ext>
              </a:extLst>
            </p:cNvPr>
            <p:cNvGrpSpPr/>
            <p:nvPr/>
          </p:nvGrpSpPr>
          <p:grpSpPr>
            <a:xfrm>
              <a:off x="4413539" y="2718278"/>
              <a:ext cx="609697" cy="466165"/>
              <a:chOff x="4413539" y="2718278"/>
              <a:chExt cx="609697" cy="466165"/>
            </a:xfrm>
          </p:grpSpPr>
          <p:sp>
            <p:nvSpPr>
              <p:cNvPr id="46" name="橢圓 45">
                <a:extLst>
                  <a:ext uri="{FF2B5EF4-FFF2-40B4-BE49-F238E27FC236}">
                    <a16:creationId xmlns="" xmlns:a16="http://schemas.microsoft.com/office/drawing/2014/main" id="{33E76E28-AA2A-5A4F-9BF8-4F29DD25BA7F}"/>
                  </a:ext>
                </a:extLst>
              </p:cNvPr>
              <p:cNvSpPr/>
              <p:nvPr/>
            </p:nvSpPr>
            <p:spPr>
              <a:xfrm>
                <a:off x="4501482" y="2718278"/>
                <a:ext cx="441048" cy="46616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47" name="文字方塊 46">
                <a:extLst>
                  <a:ext uri="{FF2B5EF4-FFF2-40B4-BE49-F238E27FC236}">
                    <a16:creationId xmlns="" xmlns:a16="http://schemas.microsoft.com/office/drawing/2014/main" id="{8AAC3B70-ABF3-6840-80A0-92B145DD297B}"/>
                  </a:ext>
                </a:extLst>
              </p:cNvPr>
              <p:cNvSpPr txBox="1"/>
              <p:nvPr/>
            </p:nvSpPr>
            <p:spPr>
              <a:xfrm>
                <a:off x="4413539" y="2776063"/>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B</a:t>
                </a:r>
                <a:endParaRPr kumimoji="1" lang="zh-TW" altLang="en-US" b="1" dirty="0">
                  <a:solidFill>
                    <a:schemeClr val="bg1"/>
                  </a:solidFill>
                  <a:latin typeface="Bookman Old Style" panose="02050604050505020204" pitchFamily="18" charset="0"/>
                </a:endParaRPr>
              </a:p>
            </p:txBody>
          </p:sp>
        </p:grpSp>
      </p:grpSp>
      <p:grpSp>
        <p:nvGrpSpPr>
          <p:cNvPr id="36" name="群組 24">
            <a:extLst>
              <a:ext uri="{FF2B5EF4-FFF2-40B4-BE49-F238E27FC236}">
                <a16:creationId xmlns="" xmlns:a16="http://schemas.microsoft.com/office/drawing/2014/main" id="{B17872F2-A7E2-AF47-8E7F-C111337962B6}"/>
              </a:ext>
            </a:extLst>
          </p:cNvPr>
          <p:cNvGrpSpPr/>
          <p:nvPr/>
        </p:nvGrpSpPr>
        <p:grpSpPr>
          <a:xfrm>
            <a:off x="5333680" y="2750022"/>
            <a:ext cx="1866820" cy="2191146"/>
            <a:chOff x="5909437" y="2727083"/>
            <a:chExt cx="1866820" cy="2191146"/>
          </a:xfrm>
        </p:grpSpPr>
        <p:sp>
          <p:nvSpPr>
            <p:cNvPr id="24" name="文字方塊 23"/>
            <p:cNvSpPr txBox="1"/>
            <p:nvPr/>
          </p:nvSpPr>
          <p:spPr>
            <a:xfrm>
              <a:off x="6228184" y="3094800"/>
              <a:ext cx="1224136" cy="461665"/>
            </a:xfrm>
            <a:prstGeom prst="rect">
              <a:avLst/>
            </a:prstGeom>
            <a:solidFill>
              <a:srgbClr val="002060"/>
            </a:solidFill>
          </p:spPr>
          <p:txBody>
            <a:bodyPr wrap="square" rtlCol="0" anchor="ctr">
              <a:spAutoFit/>
            </a:bodyPr>
            <a:lstStyle/>
            <a:p>
              <a:pPr algn="ctr"/>
              <a:r>
                <a:rPr lang="en-US" altLang="zh-TW" sz="1200" b="1" dirty="0" smtClean="0">
                  <a:solidFill>
                    <a:schemeClr val="bg1"/>
                  </a:solidFill>
                  <a:latin typeface="+mj-lt"/>
                  <a:ea typeface="微軟正黑體" pitchFamily="34" charset="-120"/>
                </a:rPr>
                <a:t>Financial</a:t>
              </a:r>
              <a:r>
                <a:rPr lang="zh-TW" altLang="en-US" sz="1200" b="1" dirty="0" smtClean="0">
                  <a:solidFill>
                    <a:schemeClr val="bg1"/>
                  </a:solidFill>
                  <a:latin typeface="+mj-lt"/>
                  <a:ea typeface="微軟正黑體" pitchFamily="34" charset="-120"/>
                </a:rPr>
                <a:t> ＆</a:t>
              </a:r>
              <a:r>
                <a:rPr lang="en-US" altLang="zh-TW" sz="1200" b="1" dirty="0" smtClean="0">
                  <a:solidFill>
                    <a:schemeClr val="bg1"/>
                  </a:solidFill>
                  <a:latin typeface="+mj-lt"/>
                  <a:ea typeface="微軟正黑體" pitchFamily="34" charset="-120"/>
                </a:rPr>
                <a:t> Accounting</a:t>
              </a:r>
              <a:endParaRPr lang="zh-TW" altLang="en-US" sz="1200" b="1" dirty="0">
                <a:solidFill>
                  <a:schemeClr val="bg1"/>
                </a:solidFill>
                <a:latin typeface="+mj-lt"/>
                <a:ea typeface="微軟正黑體" pitchFamily="34" charset="-120"/>
              </a:endParaRPr>
            </a:p>
          </p:txBody>
        </p:sp>
        <p:sp>
          <p:nvSpPr>
            <p:cNvPr id="30" name="文字方塊 29"/>
            <p:cNvSpPr txBox="1"/>
            <p:nvPr/>
          </p:nvSpPr>
          <p:spPr>
            <a:xfrm>
              <a:off x="5976057" y="3533234"/>
              <a:ext cx="1800200" cy="1384995"/>
            </a:xfrm>
            <a:prstGeom prst="rect">
              <a:avLst/>
            </a:prstGeom>
            <a:noFill/>
          </p:spPr>
          <p:txBody>
            <a:bodyPr wrap="square" rtlCol="0">
              <a:spAutoFit/>
            </a:bodyPr>
            <a:lstStyle/>
            <a:p>
              <a:pPr marL="231775" indent="-231775">
                <a:buAutoNum type="arabicPeriod"/>
              </a:pPr>
              <a:r>
                <a:rPr lang="en-US" altLang="zh-CN" sz="1200" dirty="0" smtClean="0">
                  <a:latin typeface="+mj-lt"/>
                  <a:ea typeface="微軟正黑體" pitchFamily="34" charset="-120"/>
                </a:rPr>
                <a:t>Evaluating </a:t>
              </a:r>
              <a:r>
                <a:rPr lang="en-US" altLang="zh-CN" sz="1200" b="1" dirty="0" smtClean="0">
                  <a:latin typeface="+mj-lt"/>
                  <a:ea typeface="微軟正黑體" pitchFamily="34" charset="-120"/>
                </a:rPr>
                <a:t>new investment</a:t>
              </a:r>
              <a:endParaRPr lang="en-US" altLang="zh-CN" sz="1200" dirty="0">
                <a:latin typeface="+mj-lt"/>
                <a:ea typeface="微軟正黑體" pitchFamily="34" charset="-120"/>
              </a:endParaRPr>
            </a:p>
            <a:p>
              <a:pPr marL="231775" indent="-231775">
                <a:buAutoNum type="arabicPeriod"/>
              </a:pPr>
              <a:r>
                <a:rPr lang="en-US" altLang="zh-CN" sz="1200" dirty="0" smtClean="0">
                  <a:latin typeface="+mj-lt"/>
                  <a:ea typeface="微軟正黑體" pitchFamily="34" charset="-120"/>
                </a:rPr>
                <a:t>Increase or decrease </a:t>
              </a:r>
              <a:r>
                <a:rPr lang="en-US" altLang="zh-TW" sz="1200" dirty="0" smtClean="0">
                  <a:latin typeface="+mj-lt"/>
                </a:rPr>
                <a:t>investment of affiliate</a:t>
              </a:r>
              <a:r>
                <a:rPr lang="en-US" altLang="zh-TW" sz="1200" b="1" dirty="0" smtClean="0">
                  <a:latin typeface="+mj-lt"/>
                  <a:ea typeface="微軟正黑體" pitchFamily="34" charset="-120"/>
                </a:rPr>
                <a:t> </a:t>
              </a:r>
              <a:r>
                <a:rPr lang="en-US" altLang="zh-TW" sz="1200" dirty="0" smtClean="0">
                  <a:latin typeface="+mj-lt"/>
                </a:rPr>
                <a:t>according to operating results</a:t>
              </a:r>
              <a:endParaRPr lang="en-US" altLang="zh-TW" sz="1200" dirty="0">
                <a:latin typeface="+mj-lt"/>
                <a:ea typeface="微軟正黑體" pitchFamily="34" charset="-120"/>
              </a:endParaRPr>
            </a:p>
          </p:txBody>
        </p:sp>
        <p:grpSp>
          <p:nvGrpSpPr>
            <p:cNvPr id="39" name="群組 47">
              <a:extLst>
                <a:ext uri="{FF2B5EF4-FFF2-40B4-BE49-F238E27FC236}">
                  <a16:creationId xmlns="" xmlns:a16="http://schemas.microsoft.com/office/drawing/2014/main" id="{69DA4626-03C9-3048-8BF6-5495A2C6E5B8}"/>
                </a:ext>
              </a:extLst>
            </p:cNvPr>
            <p:cNvGrpSpPr/>
            <p:nvPr/>
          </p:nvGrpSpPr>
          <p:grpSpPr>
            <a:xfrm>
              <a:off x="5909437" y="2727083"/>
              <a:ext cx="609697" cy="466165"/>
              <a:chOff x="4413539" y="2718278"/>
              <a:chExt cx="609697" cy="466165"/>
            </a:xfrm>
          </p:grpSpPr>
          <p:sp>
            <p:nvSpPr>
              <p:cNvPr id="49" name="橢圓 48">
                <a:extLst>
                  <a:ext uri="{FF2B5EF4-FFF2-40B4-BE49-F238E27FC236}">
                    <a16:creationId xmlns="" xmlns:a16="http://schemas.microsoft.com/office/drawing/2014/main" id="{3F302139-3773-8C4A-8C98-AD8E8A7CDDF0}"/>
                  </a:ext>
                </a:extLst>
              </p:cNvPr>
              <p:cNvSpPr/>
              <p:nvPr/>
            </p:nvSpPr>
            <p:spPr>
              <a:xfrm>
                <a:off x="4501482" y="2718278"/>
                <a:ext cx="441048" cy="46616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50" name="文字方塊 49">
                <a:extLst>
                  <a:ext uri="{FF2B5EF4-FFF2-40B4-BE49-F238E27FC236}">
                    <a16:creationId xmlns="" xmlns:a16="http://schemas.microsoft.com/office/drawing/2014/main" id="{00AB613F-25F0-4548-8281-45BD5693AFB1}"/>
                  </a:ext>
                </a:extLst>
              </p:cNvPr>
              <p:cNvSpPr txBox="1"/>
              <p:nvPr/>
            </p:nvSpPr>
            <p:spPr>
              <a:xfrm>
                <a:off x="4413539" y="2776063"/>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C1</a:t>
                </a:r>
                <a:endParaRPr kumimoji="1" lang="zh-TW" altLang="en-US" b="1" dirty="0">
                  <a:solidFill>
                    <a:schemeClr val="bg1"/>
                  </a:solidFill>
                  <a:latin typeface="Bookman Old Style" panose="02050604050505020204" pitchFamily="18" charset="0"/>
                </a:endParaRPr>
              </a:p>
            </p:txBody>
          </p:sp>
        </p:grpSp>
      </p:grpSp>
      <p:grpSp>
        <p:nvGrpSpPr>
          <p:cNvPr id="42" name="群組 44">
            <a:extLst>
              <a:ext uri="{FF2B5EF4-FFF2-40B4-BE49-F238E27FC236}">
                <a16:creationId xmlns="" xmlns:a16="http://schemas.microsoft.com/office/drawing/2014/main" id="{715C6936-3A04-9B44-ADA9-BF765A1ED861}"/>
              </a:ext>
            </a:extLst>
          </p:cNvPr>
          <p:cNvGrpSpPr/>
          <p:nvPr/>
        </p:nvGrpSpPr>
        <p:grpSpPr>
          <a:xfrm>
            <a:off x="7098782" y="2771234"/>
            <a:ext cx="1433658" cy="1757631"/>
            <a:chOff x="7530830" y="2718390"/>
            <a:chExt cx="1433658" cy="1757631"/>
          </a:xfrm>
        </p:grpSpPr>
        <p:sp>
          <p:nvSpPr>
            <p:cNvPr id="26" name="文字方塊 25"/>
            <p:cNvSpPr txBox="1"/>
            <p:nvPr/>
          </p:nvSpPr>
          <p:spPr>
            <a:xfrm>
              <a:off x="7740352" y="3094800"/>
              <a:ext cx="1224136" cy="461665"/>
            </a:xfrm>
            <a:prstGeom prst="rect">
              <a:avLst/>
            </a:prstGeom>
            <a:solidFill>
              <a:srgbClr val="002060"/>
            </a:solidFill>
          </p:spPr>
          <p:txBody>
            <a:bodyPr wrap="square" rtlCol="0" anchor="ctr">
              <a:spAutoFit/>
            </a:bodyPr>
            <a:lstStyle/>
            <a:p>
              <a:pPr algn="ctr"/>
              <a:r>
                <a:rPr lang="en-US" altLang="zh-TW" sz="1200" b="1" dirty="0" smtClean="0">
                  <a:solidFill>
                    <a:schemeClr val="bg1"/>
                  </a:solidFill>
                  <a:latin typeface="+mj-lt"/>
                  <a:ea typeface="微軟正黑體" pitchFamily="34" charset="-120"/>
                </a:rPr>
                <a:t>Talent Development</a:t>
              </a:r>
              <a:endParaRPr lang="zh-TW" altLang="en-US" sz="1200" b="1" dirty="0">
                <a:solidFill>
                  <a:schemeClr val="bg1"/>
                </a:solidFill>
                <a:latin typeface="+mj-lt"/>
                <a:ea typeface="微軟正黑體" pitchFamily="34" charset="-120"/>
              </a:endParaRPr>
            </a:p>
          </p:txBody>
        </p:sp>
        <p:sp>
          <p:nvSpPr>
            <p:cNvPr id="31" name="文字方塊 30"/>
            <p:cNvSpPr txBox="1"/>
            <p:nvPr/>
          </p:nvSpPr>
          <p:spPr>
            <a:xfrm>
              <a:off x="7668344" y="3645024"/>
              <a:ext cx="1296144" cy="830997"/>
            </a:xfrm>
            <a:prstGeom prst="rect">
              <a:avLst/>
            </a:prstGeom>
            <a:noFill/>
          </p:spPr>
          <p:txBody>
            <a:bodyPr wrap="square" rtlCol="0">
              <a:spAutoFit/>
            </a:bodyPr>
            <a:lstStyle/>
            <a:p>
              <a:r>
                <a:rPr lang="en-US" altLang="zh-TW" sz="1200" b="1" dirty="0" smtClean="0">
                  <a:latin typeface="+mj-lt"/>
                  <a:ea typeface="微軟正黑體" pitchFamily="34" charset="-120"/>
                </a:rPr>
                <a:t>Middle and senior managers development</a:t>
              </a:r>
              <a:endParaRPr lang="zh-TW" altLang="en-US" sz="1200" b="1" dirty="0">
                <a:latin typeface="+mj-lt"/>
                <a:ea typeface="微軟正黑體" pitchFamily="34" charset="-120"/>
              </a:endParaRPr>
            </a:p>
          </p:txBody>
        </p:sp>
        <p:grpSp>
          <p:nvGrpSpPr>
            <p:cNvPr id="45" name="群組 50">
              <a:extLst>
                <a:ext uri="{FF2B5EF4-FFF2-40B4-BE49-F238E27FC236}">
                  <a16:creationId xmlns="" xmlns:a16="http://schemas.microsoft.com/office/drawing/2014/main" id="{FEC4FDBF-D178-7C4D-84F0-5B3BE0C776DA}"/>
                </a:ext>
              </a:extLst>
            </p:cNvPr>
            <p:cNvGrpSpPr/>
            <p:nvPr/>
          </p:nvGrpSpPr>
          <p:grpSpPr>
            <a:xfrm>
              <a:off x="7530830" y="2718390"/>
              <a:ext cx="609697" cy="466165"/>
              <a:chOff x="4413539" y="2718278"/>
              <a:chExt cx="609697" cy="466165"/>
            </a:xfrm>
          </p:grpSpPr>
          <p:sp>
            <p:nvSpPr>
              <p:cNvPr id="52" name="橢圓 51">
                <a:extLst>
                  <a:ext uri="{FF2B5EF4-FFF2-40B4-BE49-F238E27FC236}">
                    <a16:creationId xmlns="" xmlns:a16="http://schemas.microsoft.com/office/drawing/2014/main" id="{E43E9C81-2E77-E64F-AECC-E549D1BE4F22}"/>
                  </a:ext>
                </a:extLst>
              </p:cNvPr>
              <p:cNvSpPr/>
              <p:nvPr/>
            </p:nvSpPr>
            <p:spPr>
              <a:xfrm>
                <a:off x="4501482" y="2718278"/>
                <a:ext cx="441048" cy="4661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53" name="文字方塊 52">
                <a:extLst>
                  <a:ext uri="{FF2B5EF4-FFF2-40B4-BE49-F238E27FC236}">
                    <a16:creationId xmlns="" xmlns:a16="http://schemas.microsoft.com/office/drawing/2014/main" id="{4D526A6B-71C9-2E40-93C0-25FB446F3691}"/>
                  </a:ext>
                </a:extLst>
              </p:cNvPr>
              <p:cNvSpPr txBox="1"/>
              <p:nvPr/>
            </p:nvSpPr>
            <p:spPr>
              <a:xfrm>
                <a:off x="4413539" y="2776063"/>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D</a:t>
                </a:r>
                <a:endParaRPr kumimoji="1" lang="zh-TW" altLang="en-US" b="1" dirty="0">
                  <a:solidFill>
                    <a:schemeClr val="bg1"/>
                  </a:solidFill>
                  <a:latin typeface="Bookman Old Style" panose="02050604050505020204" pitchFamily="18" charset="0"/>
                </a:endParaRPr>
              </a:p>
            </p:txBody>
          </p:sp>
        </p:grpSp>
      </p:grpSp>
      <p:grpSp>
        <p:nvGrpSpPr>
          <p:cNvPr id="48" name="群組 35">
            <a:extLst>
              <a:ext uri="{FF2B5EF4-FFF2-40B4-BE49-F238E27FC236}">
                <a16:creationId xmlns="" xmlns:a16="http://schemas.microsoft.com/office/drawing/2014/main" id="{9D02D52C-8379-E745-9191-BD9FC5B4D876}"/>
              </a:ext>
            </a:extLst>
          </p:cNvPr>
          <p:cNvGrpSpPr/>
          <p:nvPr/>
        </p:nvGrpSpPr>
        <p:grpSpPr>
          <a:xfrm>
            <a:off x="5402463" y="4941168"/>
            <a:ext cx="1833833" cy="1913410"/>
            <a:chOff x="7068991" y="5396076"/>
            <a:chExt cx="1833833" cy="1913410"/>
          </a:xfrm>
        </p:grpSpPr>
        <p:sp>
          <p:nvSpPr>
            <p:cNvPr id="55" name="文字方塊 54">
              <a:extLst>
                <a:ext uri="{FF2B5EF4-FFF2-40B4-BE49-F238E27FC236}">
                  <a16:creationId xmlns="" xmlns:a16="http://schemas.microsoft.com/office/drawing/2014/main" id="{7E7A08EA-457F-E345-A5D2-39320A60372A}"/>
                </a:ext>
              </a:extLst>
            </p:cNvPr>
            <p:cNvSpPr txBox="1"/>
            <p:nvPr/>
          </p:nvSpPr>
          <p:spPr>
            <a:xfrm>
              <a:off x="7318648" y="5662765"/>
              <a:ext cx="1296144" cy="461665"/>
            </a:xfrm>
            <a:prstGeom prst="rect">
              <a:avLst/>
            </a:prstGeom>
            <a:solidFill>
              <a:srgbClr val="002060"/>
            </a:solidFill>
          </p:spPr>
          <p:txBody>
            <a:bodyPr wrap="square" rtlCol="0" anchor="ctr">
              <a:spAutoFit/>
            </a:bodyPr>
            <a:lstStyle/>
            <a:p>
              <a:pPr algn="ctr"/>
              <a:r>
                <a:rPr lang="en-US" altLang="zh-CN" sz="1200" b="1" dirty="0" smtClean="0">
                  <a:solidFill>
                    <a:schemeClr val="bg1"/>
                  </a:solidFill>
                  <a:latin typeface="+mj-lt"/>
                  <a:ea typeface="微軟正黑體" pitchFamily="34" charset="-120"/>
                </a:rPr>
                <a:t>Legal Representative</a:t>
              </a:r>
              <a:endParaRPr lang="zh-TW" altLang="en-US" sz="1200" b="1" dirty="0">
                <a:solidFill>
                  <a:schemeClr val="bg1"/>
                </a:solidFill>
                <a:latin typeface="+mj-lt"/>
                <a:ea typeface="微軟正黑體" pitchFamily="34" charset="-120"/>
              </a:endParaRPr>
            </a:p>
          </p:txBody>
        </p:sp>
        <p:sp>
          <p:nvSpPr>
            <p:cNvPr id="56" name="文字方塊 55">
              <a:extLst>
                <a:ext uri="{FF2B5EF4-FFF2-40B4-BE49-F238E27FC236}">
                  <a16:creationId xmlns="" xmlns:a16="http://schemas.microsoft.com/office/drawing/2014/main" id="{598B5893-52A0-2E43-A0D2-3056994644B8}"/>
                </a:ext>
              </a:extLst>
            </p:cNvPr>
            <p:cNvSpPr txBox="1"/>
            <p:nvPr/>
          </p:nvSpPr>
          <p:spPr>
            <a:xfrm>
              <a:off x="7246640" y="6109157"/>
              <a:ext cx="1656184" cy="1200329"/>
            </a:xfrm>
            <a:prstGeom prst="rect">
              <a:avLst/>
            </a:prstGeom>
            <a:noFill/>
          </p:spPr>
          <p:txBody>
            <a:bodyPr wrap="square" rtlCol="0">
              <a:spAutoFit/>
            </a:bodyPr>
            <a:lstStyle/>
            <a:p>
              <a:r>
                <a:rPr lang="en-US" altLang="zh-CN" sz="1200" b="1" dirty="0" smtClean="0">
                  <a:latin typeface="+mj-lt"/>
                  <a:ea typeface="微軟正黑體" pitchFamily="34" charset="-120"/>
                </a:rPr>
                <a:t>Participating </a:t>
              </a:r>
              <a:r>
                <a:rPr lang="en-US" altLang="zh-TW" sz="1200" b="1" dirty="0" smtClean="0">
                  <a:latin typeface="+mj-lt"/>
                </a:rPr>
                <a:t>operation of </a:t>
              </a:r>
              <a:r>
                <a:rPr lang="en-US" altLang="zh-TW" sz="1200" b="1" dirty="0" smtClean="0">
                  <a:latin typeface="+mj-lt"/>
                  <a:ea typeface="微軟正黑體" pitchFamily="34" charset="-120"/>
                </a:rPr>
                <a:t>affiliate and associate </a:t>
              </a:r>
              <a:r>
                <a:rPr lang="en-US" altLang="zh-CN" sz="1200" b="1" dirty="0" smtClean="0">
                  <a:latin typeface="+mj-lt"/>
                  <a:ea typeface="微軟正黑體" pitchFamily="34" charset="-120"/>
                </a:rPr>
                <a:t>through legal representative appointment</a:t>
              </a:r>
              <a:endParaRPr lang="zh-TW" altLang="en-US" sz="1200" b="1" dirty="0">
                <a:latin typeface="+mj-lt"/>
                <a:ea typeface="微軟正黑體" pitchFamily="34" charset="-120"/>
              </a:endParaRPr>
            </a:p>
          </p:txBody>
        </p:sp>
        <p:grpSp>
          <p:nvGrpSpPr>
            <p:cNvPr id="51" name="群組 56">
              <a:extLst>
                <a:ext uri="{FF2B5EF4-FFF2-40B4-BE49-F238E27FC236}">
                  <a16:creationId xmlns="" xmlns:a16="http://schemas.microsoft.com/office/drawing/2014/main" id="{09A67391-0893-4744-8E1A-A0CE28A4EF0E}"/>
                </a:ext>
              </a:extLst>
            </p:cNvPr>
            <p:cNvGrpSpPr/>
            <p:nvPr/>
          </p:nvGrpSpPr>
          <p:grpSpPr>
            <a:xfrm>
              <a:off x="7068991" y="5396076"/>
              <a:ext cx="609697" cy="466165"/>
              <a:chOff x="4301396" y="2931831"/>
              <a:chExt cx="609697" cy="466165"/>
            </a:xfrm>
          </p:grpSpPr>
          <p:sp>
            <p:nvSpPr>
              <p:cNvPr id="58" name="橢圓 57">
                <a:extLst>
                  <a:ext uri="{FF2B5EF4-FFF2-40B4-BE49-F238E27FC236}">
                    <a16:creationId xmlns="" xmlns:a16="http://schemas.microsoft.com/office/drawing/2014/main" id="{1D01D18A-6CB5-ED47-980A-CD3A14DC78BB}"/>
                  </a:ext>
                </a:extLst>
              </p:cNvPr>
              <p:cNvSpPr/>
              <p:nvPr/>
            </p:nvSpPr>
            <p:spPr>
              <a:xfrm>
                <a:off x="4389339" y="2931831"/>
                <a:ext cx="441048" cy="46616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59" name="文字方塊 58">
                <a:extLst>
                  <a:ext uri="{FF2B5EF4-FFF2-40B4-BE49-F238E27FC236}">
                    <a16:creationId xmlns="" xmlns:a16="http://schemas.microsoft.com/office/drawing/2014/main" id="{0C2BBF82-71F9-A64D-A871-6F7387DACD14}"/>
                  </a:ext>
                </a:extLst>
              </p:cNvPr>
              <p:cNvSpPr txBox="1"/>
              <p:nvPr/>
            </p:nvSpPr>
            <p:spPr>
              <a:xfrm>
                <a:off x="4301396" y="2989616"/>
                <a:ext cx="609697" cy="369332"/>
              </a:xfrm>
              <a:prstGeom prst="rect">
                <a:avLst/>
              </a:prstGeom>
              <a:noFill/>
            </p:spPr>
            <p:txBody>
              <a:bodyPr wrap="square" rtlCol="0">
                <a:spAutoFit/>
              </a:bodyPr>
              <a:lstStyle/>
              <a:p>
                <a:pPr algn="ctr"/>
                <a:r>
                  <a:rPr kumimoji="1" lang="en-US" altLang="zh-TW" b="1" dirty="0">
                    <a:solidFill>
                      <a:schemeClr val="bg1"/>
                    </a:solidFill>
                    <a:latin typeface="Bookman Old Style" panose="02050604050505020204" pitchFamily="18" charset="0"/>
                  </a:rPr>
                  <a:t>C2</a:t>
                </a:r>
                <a:endParaRPr kumimoji="1" lang="zh-TW" altLang="en-US" b="1" dirty="0">
                  <a:solidFill>
                    <a:schemeClr val="bg1"/>
                  </a:solidFill>
                  <a:latin typeface="Bookman Old Style" panose="02050604050505020204" pitchFamily="18" charset="0"/>
                </a:endParaRPr>
              </a:p>
            </p:txBody>
          </p:sp>
        </p:grpSp>
      </p:grpSp>
      <p:cxnSp>
        <p:nvCxnSpPr>
          <p:cNvPr id="62" name="直線接點 61"/>
          <p:cNvCxnSpPr/>
          <p:nvPr/>
        </p:nvCxnSpPr>
        <p:spPr>
          <a:xfrm>
            <a:off x="3851920" y="3284984"/>
            <a:ext cx="0" cy="3312368"/>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5436096" y="3212976"/>
            <a:ext cx="0" cy="3312368"/>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65" name="直線接點 64"/>
          <p:cNvCxnSpPr/>
          <p:nvPr/>
        </p:nvCxnSpPr>
        <p:spPr>
          <a:xfrm>
            <a:off x="7092280" y="3212976"/>
            <a:ext cx="0" cy="3312368"/>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63" name="文字方塊 62"/>
          <p:cNvSpPr txBox="1"/>
          <p:nvPr/>
        </p:nvSpPr>
        <p:spPr>
          <a:xfrm>
            <a:off x="0" y="6488668"/>
            <a:ext cx="1187624" cy="369332"/>
          </a:xfrm>
          <a:prstGeom prst="rect">
            <a:avLst/>
          </a:prstGeom>
          <a:noFill/>
        </p:spPr>
        <p:txBody>
          <a:bodyPr wrap="square" rtlCol="0">
            <a:spAutoFit/>
          </a:bodyPr>
          <a:lstStyle/>
          <a:p>
            <a:r>
              <a:rPr lang="en-US" altLang="zh-TW" dirty="0" smtClean="0"/>
              <a:t>16/24</a:t>
            </a:r>
            <a:endParaRPr lang="zh-TW" altLang="en-US" dirty="0"/>
          </a:p>
        </p:txBody>
      </p:sp>
      <p:grpSp>
        <p:nvGrpSpPr>
          <p:cNvPr id="66" name="群組 65">
            <a:extLst>
              <a:ext uri="{FF2B5EF4-FFF2-40B4-BE49-F238E27FC236}">
                <a16:creationId xmlns="" xmlns:a16="http://schemas.microsoft.com/office/drawing/2014/main" id="{715C6936-3A04-9B44-ADA9-BF765A1ED861}"/>
              </a:ext>
            </a:extLst>
          </p:cNvPr>
          <p:cNvGrpSpPr/>
          <p:nvPr/>
        </p:nvGrpSpPr>
        <p:grpSpPr>
          <a:xfrm>
            <a:off x="7236296" y="4798893"/>
            <a:ext cx="1433658" cy="1438419"/>
            <a:chOff x="7530830" y="2718390"/>
            <a:chExt cx="1433658" cy="1438419"/>
          </a:xfrm>
        </p:grpSpPr>
        <p:sp>
          <p:nvSpPr>
            <p:cNvPr id="67" name="文字方塊 66"/>
            <p:cNvSpPr txBox="1"/>
            <p:nvPr/>
          </p:nvSpPr>
          <p:spPr>
            <a:xfrm>
              <a:off x="7740352" y="3140968"/>
              <a:ext cx="1152128" cy="369332"/>
            </a:xfrm>
            <a:prstGeom prst="rect">
              <a:avLst/>
            </a:prstGeom>
            <a:solidFill>
              <a:srgbClr val="002060"/>
            </a:solidFill>
          </p:spPr>
          <p:txBody>
            <a:bodyPr wrap="square" rtlCol="0" anchor="ctr">
              <a:spAutoFit/>
            </a:bodyPr>
            <a:lstStyle/>
            <a:p>
              <a:pPr algn="ctr"/>
              <a:r>
                <a:rPr lang="en-US" altLang="zh-TW" b="1" dirty="0" smtClean="0">
                  <a:solidFill>
                    <a:schemeClr val="bg1"/>
                  </a:solidFill>
                  <a:latin typeface="微軟正黑體" pitchFamily="34" charset="-120"/>
                  <a:ea typeface="微軟正黑體" pitchFamily="34" charset="-120"/>
                </a:rPr>
                <a:t>ESG</a:t>
              </a:r>
              <a:endParaRPr lang="zh-TW" altLang="en-US" b="1" dirty="0">
                <a:solidFill>
                  <a:schemeClr val="bg1"/>
                </a:solidFill>
                <a:latin typeface="微軟正黑體" pitchFamily="34" charset="-120"/>
                <a:ea typeface="微軟正黑體" pitchFamily="34" charset="-120"/>
              </a:endParaRPr>
            </a:p>
          </p:txBody>
        </p:sp>
        <p:sp>
          <p:nvSpPr>
            <p:cNvPr id="68" name="文字方塊 67"/>
            <p:cNvSpPr txBox="1"/>
            <p:nvPr/>
          </p:nvSpPr>
          <p:spPr>
            <a:xfrm>
              <a:off x="7668344" y="3510478"/>
              <a:ext cx="1296144" cy="646331"/>
            </a:xfrm>
            <a:prstGeom prst="rect">
              <a:avLst/>
            </a:prstGeom>
            <a:noFill/>
          </p:spPr>
          <p:txBody>
            <a:bodyPr wrap="square" rtlCol="0">
              <a:spAutoFit/>
            </a:bodyPr>
            <a:lstStyle/>
            <a:p>
              <a:r>
                <a:rPr lang="en-US" altLang="zh-TW" sz="1200" b="1" dirty="0" smtClean="0">
                  <a:latin typeface="微軟正黑體" pitchFamily="34" charset="-120"/>
                  <a:ea typeface="微軟正黑體" pitchFamily="34" charset="-120"/>
                </a:rPr>
                <a:t>Carbon Tracking</a:t>
              </a:r>
            </a:p>
            <a:p>
              <a:r>
                <a:rPr lang="en-US" altLang="zh-TW" sz="1200" b="1" dirty="0" smtClean="0">
                  <a:latin typeface="微軟正黑體" pitchFamily="34" charset="-120"/>
                  <a:ea typeface="微軟正黑體" pitchFamily="34" charset="-120"/>
                </a:rPr>
                <a:t>Social balance</a:t>
              </a:r>
            </a:p>
          </p:txBody>
        </p:sp>
        <p:grpSp>
          <p:nvGrpSpPr>
            <p:cNvPr id="69" name="群組 50">
              <a:extLst>
                <a:ext uri="{FF2B5EF4-FFF2-40B4-BE49-F238E27FC236}">
                  <a16:creationId xmlns="" xmlns:a16="http://schemas.microsoft.com/office/drawing/2014/main" id="{FEC4FDBF-D178-7C4D-84F0-5B3BE0C776DA}"/>
                </a:ext>
              </a:extLst>
            </p:cNvPr>
            <p:cNvGrpSpPr/>
            <p:nvPr/>
          </p:nvGrpSpPr>
          <p:grpSpPr>
            <a:xfrm>
              <a:off x="7530830" y="2718390"/>
              <a:ext cx="609697" cy="466165"/>
              <a:chOff x="4413539" y="2718278"/>
              <a:chExt cx="609697" cy="466165"/>
            </a:xfrm>
          </p:grpSpPr>
          <p:sp>
            <p:nvSpPr>
              <p:cNvPr id="70" name="橢圓 69">
                <a:extLst>
                  <a:ext uri="{FF2B5EF4-FFF2-40B4-BE49-F238E27FC236}">
                    <a16:creationId xmlns="" xmlns:a16="http://schemas.microsoft.com/office/drawing/2014/main" id="{E43E9C81-2E77-E64F-AECC-E549D1BE4F22}"/>
                  </a:ext>
                </a:extLst>
              </p:cNvPr>
              <p:cNvSpPr/>
              <p:nvPr/>
            </p:nvSpPr>
            <p:spPr>
              <a:xfrm>
                <a:off x="4501482" y="2718278"/>
                <a:ext cx="441048" cy="4661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dirty="0">
                  <a:latin typeface="Bookman Old Style" panose="02050604050505020204" pitchFamily="18" charset="0"/>
                </a:endParaRPr>
              </a:p>
            </p:txBody>
          </p:sp>
          <p:sp>
            <p:nvSpPr>
              <p:cNvPr id="71" name="文字方塊 70">
                <a:extLst>
                  <a:ext uri="{FF2B5EF4-FFF2-40B4-BE49-F238E27FC236}">
                    <a16:creationId xmlns="" xmlns:a16="http://schemas.microsoft.com/office/drawing/2014/main" id="{4D526A6B-71C9-2E40-93C0-25FB446F3691}"/>
                  </a:ext>
                </a:extLst>
              </p:cNvPr>
              <p:cNvSpPr txBox="1"/>
              <p:nvPr/>
            </p:nvSpPr>
            <p:spPr>
              <a:xfrm>
                <a:off x="4413539" y="2776063"/>
                <a:ext cx="609697" cy="369332"/>
              </a:xfrm>
              <a:prstGeom prst="rect">
                <a:avLst/>
              </a:prstGeom>
              <a:noFill/>
            </p:spPr>
            <p:txBody>
              <a:bodyPr wrap="square" rtlCol="0">
                <a:spAutoFit/>
              </a:bodyPr>
              <a:lstStyle/>
              <a:p>
                <a:pPr algn="ctr"/>
                <a:r>
                  <a:rPr lang="en-US" altLang="zh-TW" b="1" dirty="0">
                    <a:solidFill>
                      <a:schemeClr val="bg1"/>
                    </a:solidFill>
                    <a:latin typeface="Bookman Old Style" panose="02050604050505020204" pitchFamily="18" charset="0"/>
                  </a:rPr>
                  <a:t>E</a:t>
                </a:r>
                <a:endParaRPr kumimoji="1" lang="zh-TW" altLang="en-US" b="1" dirty="0">
                  <a:solidFill>
                    <a:schemeClr val="bg1"/>
                  </a:solidFill>
                  <a:latin typeface="Bookman Old Style" panose="02050604050505020204" pitchFamily="18" charset="0"/>
                </a:endParaRPr>
              </a:p>
            </p:txBody>
          </p:sp>
        </p:grpSp>
      </p:grpSp>
    </p:spTree>
    <p:extLst>
      <p:ext uri="{BB962C8B-B14F-4D97-AF65-F5344CB8AC3E}">
        <p14:creationId xmlns="" xmlns:p14="http://schemas.microsoft.com/office/powerpoint/2010/main" val="982424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395536" y="1694700"/>
            <a:ext cx="2520280" cy="584775"/>
          </a:xfrm>
          <a:prstGeom prst="rect">
            <a:avLst/>
          </a:prstGeom>
          <a:solidFill>
            <a:srgbClr val="002060"/>
          </a:solidFill>
          <a:ln w="28575">
            <a:solidFill>
              <a:schemeClr val="accent5">
                <a:lumMod val="50000"/>
              </a:schemeClr>
            </a:solidFill>
            <a:miter lim="800000"/>
            <a:headEnd/>
            <a:tailEnd/>
          </a:ln>
          <a:scene3d>
            <a:camera prst="orthographicFront"/>
            <a:lightRig rig="threePt" dir="t"/>
          </a:scene3d>
          <a:sp3d>
            <a:bevelT prst="angle"/>
          </a:sp3d>
        </p:spPr>
        <p:txBody>
          <a:bodyPr lIns="35238" tIns="44758" rIns="35238" bIns="44758" anchor="ctr"/>
          <a:lstStyle>
            <a:defPPr>
              <a:defRPr lang="en-US"/>
            </a:defPPr>
            <a:lvl1pPr marL="85549" indent="-85549">
              <a:defRPr sz="1800" b="1">
                <a:solidFill>
                  <a:schemeClr val="bg1"/>
                </a:solidFill>
              </a:defRPr>
            </a:lvl1pPr>
          </a:lstStyle>
          <a:p>
            <a:pPr algn="ctr">
              <a:defRPr/>
            </a:pPr>
            <a:r>
              <a:rPr lang="zh-TW" altLang="en-US" dirty="0" smtClean="0">
                <a:latin typeface="+mj-lt"/>
                <a:ea typeface="微軟正黑體" pitchFamily="34" charset="-120"/>
              </a:rPr>
              <a:t> </a:t>
            </a:r>
            <a:r>
              <a:rPr lang="en-US" altLang="zh-TW" dirty="0" smtClean="0">
                <a:latin typeface="+mj-lt"/>
                <a:ea typeface="微軟正黑體" pitchFamily="34" charset="-120"/>
              </a:rPr>
              <a:t>Internal investment management</a:t>
            </a:r>
            <a:endParaRPr lang="zh-TW" altLang="en-US" dirty="0">
              <a:latin typeface="+mj-lt"/>
              <a:ea typeface="微軟正黑體" pitchFamily="34" charset="-120"/>
            </a:endParaRPr>
          </a:p>
        </p:txBody>
      </p:sp>
      <p:sp>
        <p:nvSpPr>
          <p:cNvPr id="6" name="內容版面配置區 2"/>
          <p:cNvSpPr txBox="1">
            <a:spLocks/>
          </p:cNvSpPr>
          <p:nvPr/>
        </p:nvSpPr>
        <p:spPr bwMode="gray">
          <a:xfrm>
            <a:off x="6156176" y="2354282"/>
            <a:ext cx="2736304" cy="4171062"/>
          </a:xfrm>
          <a:prstGeom prst="rect">
            <a:avLst/>
          </a:prstGeom>
          <a:solidFill>
            <a:schemeClr val="accent5"/>
          </a:solidFill>
          <a:ln>
            <a:headEnd/>
            <a:tailEnd/>
          </a:ln>
        </p:spPr>
        <p:style>
          <a:lnRef idx="0">
            <a:schemeClr val="accent2"/>
          </a:lnRef>
          <a:fillRef idx="3">
            <a:schemeClr val="accent2"/>
          </a:fillRef>
          <a:effectRef idx="3">
            <a:schemeClr val="accent2"/>
          </a:effectRef>
          <a:fontRef idx="minor">
            <a:schemeClr val="lt1"/>
          </a:fontRef>
        </p:style>
        <p:txBody>
          <a:bodyPr tIns="90000"/>
          <a:lstStyle/>
          <a:p>
            <a:pPr marL="266700" indent="-266700" algn="l" defTabSz="876300" eaLnBrk="1" hangingPunct="1">
              <a:lnSpc>
                <a:spcPct val="95000"/>
              </a:lnSpc>
              <a:spcBef>
                <a:spcPct val="40000"/>
              </a:spcBef>
              <a:spcAft>
                <a:spcPct val="20000"/>
              </a:spcAft>
              <a:buClr>
                <a:schemeClr val="hlink"/>
              </a:buClr>
              <a:buSzPct val="110000"/>
              <a:buFont typeface="Wingdings" pitchFamily="2" charset="2"/>
              <a:buChar char="§"/>
              <a:defRPr/>
            </a:pPr>
            <a:endParaRPr lang="en-US" altLang="zh-TW" sz="1200" kern="0" dirty="0">
              <a:solidFill>
                <a:schemeClr val="tx2"/>
              </a:solidFill>
              <a:ea typeface="ＭＳ Ｐゴシック" pitchFamily="34" charset="-128"/>
            </a:endParaRPr>
          </a:p>
          <a:p>
            <a:pPr marL="622300" lvl="1" indent="-165100" algn="l" defTabSz="876300" eaLnBrk="1" hangingPunct="1">
              <a:lnSpc>
                <a:spcPct val="95000"/>
              </a:lnSpc>
              <a:spcBef>
                <a:spcPct val="40000"/>
              </a:spcBef>
              <a:spcAft>
                <a:spcPct val="20000"/>
              </a:spcAft>
              <a:buClr>
                <a:schemeClr val="hlink"/>
              </a:buClr>
              <a:buSzPct val="50000"/>
              <a:buFont typeface="Wingdings" pitchFamily="2" charset="2"/>
              <a:buChar char="l"/>
              <a:defRPr/>
            </a:pPr>
            <a:endParaRPr lang="en-US" altLang="zh-TW" sz="1200" kern="0" dirty="0">
              <a:solidFill>
                <a:schemeClr val="tx2"/>
              </a:solidFill>
              <a:ea typeface="ＭＳ Ｐゴシック" pitchFamily="34" charset="-128"/>
            </a:endParaRPr>
          </a:p>
        </p:txBody>
      </p:sp>
      <p:sp>
        <p:nvSpPr>
          <p:cNvPr id="8" name="文字方塊 7"/>
          <p:cNvSpPr txBox="1"/>
          <p:nvPr/>
        </p:nvSpPr>
        <p:spPr>
          <a:xfrm>
            <a:off x="6156176" y="1692096"/>
            <a:ext cx="2736304" cy="620990"/>
          </a:xfrm>
          <a:prstGeom prst="rect">
            <a:avLst/>
          </a:prstGeom>
          <a:solidFill>
            <a:srgbClr val="002060"/>
          </a:solidFill>
          <a:ln w="28575">
            <a:solidFill>
              <a:schemeClr val="accent5">
                <a:lumMod val="50000"/>
              </a:schemeClr>
            </a:solidFill>
            <a:miter lim="800000"/>
            <a:headEnd/>
            <a:tailEnd/>
          </a:ln>
          <a:scene3d>
            <a:camera prst="orthographicFront"/>
            <a:lightRig rig="threePt" dir="t"/>
          </a:scene3d>
          <a:sp3d>
            <a:bevelT prst="angle"/>
          </a:sp3d>
        </p:spPr>
        <p:txBody>
          <a:bodyPr lIns="35238" tIns="44758" rIns="35238" bIns="44758" anchor="ctr"/>
          <a:lstStyle>
            <a:defPPr>
              <a:defRPr lang="en-US"/>
            </a:defPPr>
            <a:lvl1pPr marL="85549" indent="-85549">
              <a:defRPr sz="1200" b="1">
                <a:solidFill>
                  <a:schemeClr val="bg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pPr algn="ctr">
              <a:defRPr/>
            </a:pPr>
            <a:r>
              <a:rPr lang="en-US" altLang="zh-TW" sz="1800" dirty="0" smtClean="0">
                <a:latin typeface="+mj-lt"/>
                <a:ea typeface="微軟正黑體" pitchFamily="34" charset="-120"/>
              </a:rPr>
              <a:t>External M&amp;A</a:t>
            </a:r>
            <a:endParaRPr lang="en-US" altLang="zh-TW" sz="1800" dirty="0">
              <a:latin typeface="+mj-lt"/>
              <a:ea typeface="微軟正黑體" pitchFamily="34" charset="-120"/>
            </a:endParaRPr>
          </a:p>
        </p:txBody>
      </p:sp>
      <p:pic>
        <p:nvPicPr>
          <p:cNvPr id="9" name="Picture 4"/>
          <p:cNvPicPr>
            <a:picLocks noChangeAspect="1" noChangeArrowheads="1"/>
          </p:cNvPicPr>
          <p:nvPr/>
        </p:nvPicPr>
        <p:blipFill>
          <a:blip r:embed="rId2" cstate="print"/>
          <a:srcRect/>
          <a:stretch>
            <a:fillRect/>
          </a:stretch>
        </p:blipFill>
        <p:spPr bwMode="auto">
          <a:xfrm>
            <a:off x="3067050" y="1703412"/>
            <a:ext cx="2894013" cy="4821932"/>
          </a:xfrm>
          <a:prstGeom prst="rect">
            <a:avLst/>
          </a:prstGeom>
          <a:noFill/>
          <a:ln w="9525">
            <a:noFill/>
            <a:miter lim="800000"/>
            <a:headEnd/>
            <a:tailEnd/>
          </a:ln>
        </p:spPr>
      </p:pic>
      <p:cxnSp>
        <p:nvCxnSpPr>
          <p:cNvPr id="10" name="直線單箭頭接點 34"/>
          <p:cNvCxnSpPr>
            <a:cxnSpLocks noChangeShapeType="1"/>
          </p:cNvCxnSpPr>
          <p:nvPr/>
        </p:nvCxnSpPr>
        <p:spPr bwMode="auto">
          <a:xfrm>
            <a:off x="2692400" y="2324125"/>
            <a:ext cx="2058988" cy="868362"/>
          </a:xfrm>
          <a:prstGeom prst="straightConnector1">
            <a:avLst/>
          </a:prstGeom>
          <a:noFill/>
          <a:ln w="57150" algn="ctr">
            <a:solidFill>
              <a:srgbClr val="00CC00"/>
            </a:solidFill>
            <a:round/>
            <a:headEnd/>
            <a:tailEnd type="arrow" w="med" len="med"/>
          </a:ln>
        </p:spPr>
      </p:cxnSp>
      <p:sp>
        <p:nvSpPr>
          <p:cNvPr id="11" name="內容版面配置區 2"/>
          <p:cNvSpPr txBox="1">
            <a:spLocks/>
          </p:cNvSpPr>
          <p:nvPr/>
        </p:nvSpPr>
        <p:spPr bwMode="gray">
          <a:xfrm>
            <a:off x="388716" y="2320671"/>
            <a:ext cx="2527100" cy="4204673"/>
          </a:xfrm>
          <a:prstGeom prst="rect">
            <a:avLst/>
          </a:prstGeom>
          <a:solidFill>
            <a:schemeClr val="accent5"/>
          </a:solidFill>
          <a:ln>
            <a:headEnd/>
            <a:tailEnd/>
          </a:ln>
        </p:spPr>
        <p:style>
          <a:lnRef idx="0">
            <a:schemeClr val="accent2"/>
          </a:lnRef>
          <a:fillRef idx="3">
            <a:schemeClr val="accent2"/>
          </a:fillRef>
          <a:effectRef idx="3">
            <a:schemeClr val="accent2"/>
          </a:effectRef>
          <a:fontRef idx="minor">
            <a:schemeClr val="lt1"/>
          </a:fontRef>
        </p:style>
        <p:txBody>
          <a:bodyPr tIns="90000"/>
          <a:lstStyle/>
          <a:p>
            <a:pPr algn="l" defTabSz="876300" eaLnBrk="1" hangingPunct="1">
              <a:lnSpc>
                <a:spcPct val="95000"/>
              </a:lnSpc>
              <a:spcBef>
                <a:spcPct val="40000"/>
              </a:spcBef>
              <a:spcAft>
                <a:spcPct val="20000"/>
              </a:spcAft>
              <a:buClr>
                <a:schemeClr val="hlink"/>
              </a:buClr>
              <a:buSzPct val="110000"/>
              <a:defRPr/>
            </a:pPr>
            <a:endParaRPr lang="en-US" altLang="zh-TW" sz="1200" kern="0" dirty="0">
              <a:solidFill>
                <a:schemeClr val="tx2"/>
              </a:solidFill>
              <a:ea typeface="ＭＳ Ｐゴシック" pitchFamily="34" charset="-128"/>
            </a:endParaRPr>
          </a:p>
        </p:txBody>
      </p:sp>
      <p:pic>
        <p:nvPicPr>
          <p:cNvPr id="12" name="Picture 2" descr="C:\Users\SHENSO1\Pictures\imagesCA34KW46.jpg"/>
          <p:cNvPicPr>
            <a:picLocks noChangeAspect="1" noChangeArrowheads="1"/>
          </p:cNvPicPr>
          <p:nvPr/>
        </p:nvPicPr>
        <p:blipFill>
          <a:blip r:embed="rId3" cstate="print"/>
          <a:srcRect/>
          <a:stretch>
            <a:fillRect/>
          </a:stretch>
        </p:blipFill>
        <p:spPr bwMode="auto">
          <a:xfrm>
            <a:off x="107950" y="1556792"/>
            <a:ext cx="438150" cy="444500"/>
          </a:xfrm>
          <a:prstGeom prst="rect">
            <a:avLst/>
          </a:prstGeom>
          <a:noFill/>
          <a:ln w="9525">
            <a:noFill/>
            <a:miter lim="800000"/>
            <a:headEnd/>
            <a:tailEnd/>
          </a:ln>
        </p:spPr>
      </p:pic>
      <p:pic>
        <p:nvPicPr>
          <p:cNvPr id="13" name="Picture 3" descr="C:\Users\SHENSO1\Pictures\imagesCAQEAOF4.jpg"/>
          <p:cNvPicPr>
            <a:picLocks noChangeAspect="1" noChangeArrowheads="1"/>
          </p:cNvPicPr>
          <p:nvPr/>
        </p:nvPicPr>
        <p:blipFill>
          <a:blip r:embed="rId4" cstate="print"/>
          <a:srcRect/>
          <a:stretch>
            <a:fillRect/>
          </a:stretch>
        </p:blipFill>
        <p:spPr bwMode="auto">
          <a:xfrm>
            <a:off x="8570788" y="1556792"/>
            <a:ext cx="393700" cy="528638"/>
          </a:xfrm>
          <a:prstGeom prst="rect">
            <a:avLst/>
          </a:prstGeom>
          <a:noFill/>
          <a:ln w="9525">
            <a:noFill/>
            <a:miter lim="800000"/>
            <a:headEnd/>
            <a:tailEnd/>
          </a:ln>
        </p:spPr>
      </p:pic>
      <p:cxnSp>
        <p:nvCxnSpPr>
          <p:cNvPr id="15" name="直線單箭頭接點 16"/>
          <p:cNvCxnSpPr>
            <a:cxnSpLocks noChangeShapeType="1"/>
          </p:cNvCxnSpPr>
          <p:nvPr/>
        </p:nvCxnSpPr>
        <p:spPr bwMode="auto">
          <a:xfrm flipH="1">
            <a:off x="5045076" y="3645024"/>
            <a:ext cx="1111100" cy="631726"/>
          </a:xfrm>
          <a:prstGeom prst="straightConnector1">
            <a:avLst/>
          </a:prstGeom>
          <a:noFill/>
          <a:ln w="57150" algn="ctr">
            <a:solidFill>
              <a:srgbClr val="00CC00"/>
            </a:solidFill>
            <a:round/>
            <a:headEnd/>
            <a:tailEnd type="arrow" w="med" len="med"/>
          </a:ln>
        </p:spPr>
      </p:cxnSp>
      <p:pic>
        <p:nvPicPr>
          <p:cNvPr id="18" name="Picture 2"/>
          <p:cNvPicPr>
            <a:picLocks noChangeAspect="1" noChangeArrowheads="1"/>
          </p:cNvPicPr>
          <p:nvPr/>
        </p:nvPicPr>
        <p:blipFill>
          <a:blip r:embed="rId5" cstate="print"/>
          <a:srcRect/>
          <a:stretch>
            <a:fillRect/>
          </a:stretch>
        </p:blipFill>
        <p:spPr bwMode="auto">
          <a:xfrm>
            <a:off x="4860032" y="6021288"/>
            <a:ext cx="1002353" cy="352941"/>
          </a:xfrm>
          <a:prstGeom prst="rect">
            <a:avLst/>
          </a:prstGeom>
          <a:noFill/>
          <a:ln w="9525">
            <a:noFill/>
            <a:miter lim="800000"/>
            <a:headEnd/>
            <a:tailEnd/>
          </a:ln>
        </p:spPr>
      </p:pic>
      <p:sp>
        <p:nvSpPr>
          <p:cNvPr id="19" name="文字方塊 18"/>
          <p:cNvSpPr txBox="1"/>
          <p:nvPr/>
        </p:nvSpPr>
        <p:spPr>
          <a:xfrm>
            <a:off x="395536" y="2308054"/>
            <a:ext cx="2520280" cy="4124206"/>
          </a:xfrm>
          <a:prstGeom prst="rect">
            <a:avLst/>
          </a:prstGeom>
          <a:noFill/>
        </p:spPr>
        <p:txBody>
          <a:bodyPr wrap="square" rtlCol="0">
            <a:spAutoFit/>
          </a:bodyPr>
          <a:lstStyle/>
          <a:p>
            <a:pPr>
              <a:buFont typeface="Arial" pitchFamily="34" charset="0"/>
              <a:buChar char="•"/>
            </a:pPr>
            <a:r>
              <a:rPr lang="en-US" altLang="zh-TW" sz="1400" b="1" dirty="0" smtClean="0">
                <a:solidFill>
                  <a:srgbClr val="7030A0"/>
                </a:solidFill>
                <a:latin typeface="+mj-lt"/>
                <a:ea typeface="微軟正黑體" pitchFamily="34" charset="-120"/>
              </a:rPr>
              <a:t>Production</a:t>
            </a:r>
          </a:p>
          <a:p>
            <a:r>
              <a:rPr lang="en-US" altLang="zh-TW" sz="1200" b="1" dirty="0" smtClean="0">
                <a:latin typeface="+mj-lt"/>
                <a:ea typeface="微軟正黑體" pitchFamily="34" charset="-120"/>
              </a:rPr>
              <a:t>Cross company platform communication  and production experience optimization</a:t>
            </a:r>
          </a:p>
          <a:p>
            <a:pPr>
              <a:buFont typeface="Arial" pitchFamily="34" charset="0"/>
              <a:buChar char="•"/>
            </a:pPr>
            <a:r>
              <a:rPr lang="en-US" altLang="zh-TW" sz="1400" b="1" dirty="0" smtClean="0">
                <a:solidFill>
                  <a:srgbClr val="7030A0"/>
                </a:solidFill>
                <a:latin typeface="+mj-lt"/>
                <a:ea typeface="微軟正黑體" pitchFamily="34" charset="-120"/>
              </a:rPr>
              <a:t>Marketing</a:t>
            </a:r>
          </a:p>
          <a:p>
            <a:r>
              <a:rPr lang="en-US" altLang="zh-TW" sz="1200" b="1" dirty="0" smtClean="0">
                <a:latin typeface="+mj-lt"/>
                <a:ea typeface="微軟正黑體" pitchFamily="34" charset="-120"/>
              </a:rPr>
              <a:t>Search, supply, marketing promotion </a:t>
            </a:r>
            <a:r>
              <a:rPr lang="en-US" altLang="zh-TW" sz="1200" b="1" dirty="0" err="1" smtClean="0">
                <a:latin typeface="+mj-lt"/>
                <a:ea typeface="微軟正黑體" pitchFamily="34" charset="-120"/>
              </a:rPr>
              <a:t>transnationally</a:t>
            </a:r>
            <a:endParaRPr lang="en-US" altLang="zh-TW" sz="1200" b="1" dirty="0" smtClean="0">
              <a:latin typeface="+mj-lt"/>
              <a:ea typeface="微軟正黑體" pitchFamily="34" charset="-120"/>
            </a:endParaRPr>
          </a:p>
          <a:p>
            <a:pPr>
              <a:buFont typeface="Arial" pitchFamily="34" charset="0"/>
              <a:buChar char="•"/>
            </a:pPr>
            <a:r>
              <a:rPr lang="en-US" altLang="zh-TW" sz="1400" b="1" dirty="0" smtClean="0">
                <a:solidFill>
                  <a:srgbClr val="7030A0"/>
                </a:solidFill>
                <a:latin typeface="+mj-lt"/>
                <a:ea typeface="微軟正黑體" pitchFamily="34" charset="-120"/>
              </a:rPr>
              <a:t>Personnel(ESG)</a:t>
            </a:r>
          </a:p>
          <a:p>
            <a:r>
              <a:rPr lang="en-US" altLang="zh-TW" sz="1200" b="1" dirty="0" smtClean="0">
                <a:latin typeface="+mj-lt"/>
                <a:ea typeface="微軟正黑體" pitchFamily="34" charset="-120"/>
              </a:rPr>
              <a:t>Integrate experiences communication of joint factory inspection for national laws and regulations</a:t>
            </a:r>
          </a:p>
          <a:p>
            <a:pPr>
              <a:buFont typeface="Arial" pitchFamily="34" charset="0"/>
              <a:buChar char="•"/>
            </a:pPr>
            <a:r>
              <a:rPr lang="en-US" altLang="zh-TW" sz="1400" b="1" dirty="0" smtClean="0">
                <a:solidFill>
                  <a:srgbClr val="7030A0"/>
                </a:solidFill>
                <a:latin typeface="+mj-lt"/>
                <a:ea typeface="微軟正黑體" pitchFamily="34" charset="-120"/>
              </a:rPr>
              <a:t>R&amp;D</a:t>
            </a:r>
          </a:p>
          <a:p>
            <a:r>
              <a:rPr lang="en-US" altLang="zh-TW" sz="1200" b="1" dirty="0" smtClean="0">
                <a:latin typeface="+mj-lt"/>
                <a:ea typeface="微軟正黑體" pitchFamily="34" charset="-120"/>
              </a:rPr>
              <a:t>Project coordination, R&amp;D technology transfer reducing investment</a:t>
            </a:r>
          </a:p>
          <a:p>
            <a:pPr>
              <a:buFont typeface="Arial" pitchFamily="34" charset="0"/>
              <a:buChar char="•"/>
            </a:pPr>
            <a:r>
              <a:rPr lang="en-US" altLang="zh-TW" sz="1400" b="1" dirty="0" smtClean="0">
                <a:solidFill>
                  <a:srgbClr val="7030A0"/>
                </a:solidFill>
                <a:latin typeface="+mj-lt"/>
                <a:ea typeface="微軟正黑體" pitchFamily="34" charset="-120"/>
              </a:rPr>
              <a:t>Finance</a:t>
            </a:r>
          </a:p>
          <a:p>
            <a:r>
              <a:rPr lang="en-US" altLang="zh-TW" sz="1200" b="1" dirty="0" smtClean="0">
                <a:latin typeface="+mj-lt"/>
                <a:ea typeface="微軟正黑體" pitchFamily="34" charset="-120"/>
              </a:rPr>
              <a:t>Supervising by YSH, apply endorsement and guarantee to </a:t>
            </a:r>
          </a:p>
          <a:p>
            <a:r>
              <a:rPr lang="en-US" altLang="zh-TW" sz="1200" b="1" dirty="0" smtClean="0">
                <a:latin typeface="+mj-lt"/>
                <a:ea typeface="微軟正黑體" pitchFamily="34" charset="-120"/>
              </a:rPr>
              <a:t>reduce financial burden and increase investment efficiency</a:t>
            </a:r>
            <a:endParaRPr lang="zh-TW" altLang="en-US" sz="1200" b="1" dirty="0">
              <a:latin typeface="+mj-lt"/>
              <a:ea typeface="微軟正黑體" pitchFamily="34" charset="-120"/>
            </a:endParaRPr>
          </a:p>
        </p:txBody>
      </p:sp>
      <p:sp>
        <p:nvSpPr>
          <p:cNvPr id="20" name="文字方塊 19"/>
          <p:cNvSpPr txBox="1"/>
          <p:nvPr/>
        </p:nvSpPr>
        <p:spPr>
          <a:xfrm>
            <a:off x="6084168" y="2350035"/>
            <a:ext cx="2880320" cy="3877985"/>
          </a:xfrm>
          <a:prstGeom prst="rect">
            <a:avLst/>
          </a:prstGeom>
          <a:noFill/>
        </p:spPr>
        <p:txBody>
          <a:bodyPr wrap="square" rtlCol="0">
            <a:spAutoFit/>
          </a:bodyPr>
          <a:lstStyle/>
          <a:p>
            <a:pPr>
              <a:buFont typeface="Arial" pitchFamily="34" charset="0"/>
              <a:buChar char="•"/>
            </a:pPr>
            <a:r>
              <a:rPr lang="en-US" altLang="zh-TW" sz="1400" b="1" dirty="0" smtClean="0">
                <a:solidFill>
                  <a:srgbClr val="7030A0"/>
                </a:solidFill>
                <a:latin typeface="+mj-lt"/>
                <a:ea typeface="微軟正黑體" pitchFamily="34" charset="-120"/>
              </a:rPr>
              <a:t>New business</a:t>
            </a:r>
          </a:p>
          <a:p>
            <a:pPr marL="228600" indent="-228600">
              <a:buFont typeface="+mj-lt"/>
              <a:buAutoNum type="arabicPeriod"/>
            </a:pPr>
            <a:r>
              <a:rPr lang="en-US" altLang="zh-TW" sz="1200" b="1" dirty="0" smtClean="0">
                <a:latin typeface="+mj-lt"/>
                <a:ea typeface="微軟正黑體" pitchFamily="34" charset="-120"/>
              </a:rPr>
              <a:t>Obtaining factories, products and technologies and enter into the market of feed additives by merger</a:t>
            </a:r>
            <a:r>
              <a:rPr lang="zh-TW" altLang="en-US" sz="1200" b="1" dirty="0" smtClean="0">
                <a:latin typeface="+mj-lt"/>
                <a:ea typeface="微軟正黑體" pitchFamily="34" charset="-120"/>
              </a:rPr>
              <a:t> </a:t>
            </a:r>
            <a:r>
              <a:rPr lang="en-US" altLang="zh-TW" sz="1200" b="1" dirty="0" smtClean="0">
                <a:latin typeface="+mj-lt"/>
                <a:ea typeface="微軟正黑體" pitchFamily="34" charset="-120"/>
              </a:rPr>
              <a:t>and acquisition of Pfizer Inc.(</a:t>
            </a:r>
            <a:r>
              <a:rPr lang="en-US" altLang="zh-TW" sz="1200" b="1" dirty="0" err="1" smtClean="0">
                <a:latin typeface="+mj-lt"/>
                <a:ea typeface="微軟正黑體" pitchFamily="34" charset="-120"/>
              </a:rPr>
              <a:t>Hsinchu</a:t>
            </a:r>
            <a:r>
              <a:rPr lang="en-US" altLang="zh-TW" sz="1200" b="1" dirty="0" smtClean="0">
                <a:latin typeface="+mj-lt"/>
                <a:ea typeface="微軟正黑體" pitchFamily="34" charset="-120"/>
              </a:rPr>
              <a:t> plant)</a:t>
            </a:r>
          </a:p>
          <a:p>
            <a:pPr marL="228600" indent="-228600">
              <a:buFont typeface="+mj-lt"/>
              <a:buAutoNum type="arabicPeriod"/>
            </a:pPr>
            <a:r>
              <a:rPr lang="en-US" altLang="zh-TW" sz="1200" b="1" dirty="0" smtClean="0">
                <a:latin typeface="+mj-lt"/>
                <a:ea typeface="微軟正黑體" pitchFamily="34" charset="-120"/>
              </a:rPr>
              <a:t>Multi-angle consideration relating to health industry</a:t>
            </a:r>
          </a:p>
          <a:p>
            <a:pPr>
              <a:buFont typeface="Arial" pitchFamily="34" charset="0"/>
              <a:buChar char="•"/>
            </a:pPr>
            <a:r>
              <a:rPr lang="en-US" altLang="zh-TW" sz="1400" b="1" dirty="0" smtClean="0">
                <a:solidFill>
                  <a:srgbClr val="7030A0"/>
                </a:solidFill>
                <a:latin typeface="+mj-lt"/>
                <a:ea typeface="微軟正黑體" pitchFamily="34" charset="-120"/>
              </a:rPr>
              <a:t>New market</a:t>
            </a:r>
          </a:p>
          <a:p>
            <a:pPr marL="228600" indent="-228600">
              <a:buAutoNum type="arabicPeriod"/>
            </a:pPr>
            <a:r>
              <a:rPr lang="en-US" altLang="zh-TW" sz="1200" b="1" dirty="0" smtClean="0">
                <a:latin typeface="+mj-lt"/>
                <a:ea typeface="微軟正黑體" pitchFamily="34" charset="-120"/>
              </a:rPr>
              <a:t>Entering into OEM business by merger</a:t>
            </a:r>
            <a:r>
              <a:rPr lang="zh-TW" altLang="en-US" sz="1200" b="1" dirty="0" smtClean="0">
                <a:latin typeface="+mj-lt"/>
                <a:ea typeface="微軟正黑體" pitchFamily="34" charset="-120"/>
              </a:rPr>
              <a:t> </a:t>
            </a:r>
            <a:r>
              <a:rPr lang="en-US" altLang="zh-TW" sz="1200" b="1" dirty="0" smtClean="0">
                <a:latin typeface="+mj-lt"/>
                <a:ea typeface="微軟正黑體" pitchFamily="34" charset="-120"/>
              </a:rPr>
              <a:t>and acquisition of Alpha-Active</a:t>
            </a:r>
            <a:r>
              <a:rPr lang="zh-TW" altLang="en-US" sz="1200" b="1" dirty="0" smtClean="0">
                <a:latin typeface="+mj-lt"/>
                <a:ea typeface="微軟正黑體" pitchFamily="34" charset="-120"/>
              </a:rPr>
              <a:t> </a:t>
            </a:r>
            <a:r>
              <a:rPr lang="en-US" altLang="zh-TW" sz="1200" b="1" dirty="0" smtClean="0">
                <a:latin typeface="+mj-lt"/>
                <a:ea typeface="微軟正黑體" pitchFamily="34" charset="-120"/>
              </a:rPr>
              <a:t>and</a:t>
            </a:r>
            <a:r>
              <a:rPr lang="zh-TW" altLang="en-US" sz="1200" b="1" dirty="0" smtClean="0">
                <a:latin typeface="+mj-lt"/>
                <a:ea typeface="微軟正黑體" pitchFamily="34" charset="-120"/>
              </a:rPr>
              <a:t> </a:t>
            </a:r>
            <a:r>
              <a:rPr lang="en-US" altLang="zh-TW" sz="1200" b="1" dirty="0" smtClean="0">
                <a:latin typeface="+mj-lt"/>
                <a:ea typeface="微軟正黑體" pitchFamily="34" charset="-120"/>
              </a:rPr>
              <a:t>Taiwan </a:t>
            </a:r>
            <a:r>
              <a:rPr lang="en-US" altLang="zh-TW" sz="1200" b="1" dirty="0" err="1" smtClean="0">
                <a:latin typeface="+mj-lt"/>
                <a:ea typeface="微軟正黑體" pitchFamily="34" charset="-120"/>
              </a:rPr>
              <a:t>Wa</a:t>
            </a:r>
            <a:r>
              <a:rPr lang="en-US" altLang="zh-TW" sz="1200" b="1" dirty="0" smtClean="0">
                <a:latin typeface="+mj-lt"/>
                <a:ea typeface="微軟正黑體" pitchFamily="34" charset="-120"/>
              </a:rPr>
              <a:t>- </a:t>
            </a:r>
            <a:r>
              <a:rPr lang="en-US" altLang="zh-TW" sz="1200" b="1" dirty="0" err="1" smtClean="0">
                <a:latin typeface="+mj-lt"/>
                <a:ea typeface="微軟正黑體" pitchFamily="34" charset="-120"/>
              </a:rPr>
              <a:t>Chein</a:t>
            </a:r>
            <a:r>
              <a:rPr lang="en-US" altLang="zh-TW" sz="1200" b="1" dirty="0" smtClean="0">
                <a:latin typeface="+mj-lt"/>
                <a:ea typeface="微軟正黑體" pitchFamily="34" charset="-120"/>
              </a:rPr>
              <a:t> Ind. Co., Ltd.</a:t>
            </a:r>
          </a:p>
          <a:p>
            <a:pPr marL="228600" indent="-228600">
              <a:buAutoNum type="arabicPeriod"/>
            </a:pPr>
            <a:r>
              <a:rPr lang="en-US" altLang="zh-TW" sz="1200" b="1" dirty="0" smtClean="0">
                <a:latin typeface="+mj-lt"/>
                <a:ea typeface="微軟正黑體" pitchFamily="34" charset="-120"/>
              </a:rPr>
              <a:t>New market evaluation such as in Europe…etc.</a:t>
            </a:r>
          </a:p>
          <a:p>
            <a:pPr>
              <a:buFont typeface="Arial" pitchFamily="34" charset="0"/>
              <a:buChar char="•"/>
            </a:pPr>
            <a:r>
              <a:rPr lang="en-US" altLang="zh-TW" sz="1400" b="1" dirty="0" smtClean="0">
                <a:solidFill>
                  <a:srgbClr val="7030A0"/>
                </a:solidFill>
                <a:latin typeface="+mj-lt"/>
                <a:ea typeface="微軟正黑體" pitchFamily="34" charset="-120"/>
              </a:rPr>
              <a:t>New product/technology</a:t>
            </a:r>
            <a:r>
              <a:rPr lang="zh-TW" altLang="en-US" sz="1400" b="1" dirty="0" smtClean="0">
                <a:solidFill>
                  <a:srgbClr val="7030A0"/>
                </a:solidFill>
                <a:latin typeface="+mj-lt"/>
                <a:ea typeface="微軟正黑體" pitchFamily="34" charset="-120"/>
              </a:rPr>
              <a:t> </a:t>
            </a:r>
            <a:endParaRPr lang="en-US" altLang="zh-TW" sz="1400" b="1" dirty="0" smtClean="0">
              <a:solidFill>
                <a:srgbClr val="7030A0"/>
              </a:solidFill>
              <a:latin typeface="+mj-lt"/>
              <a:ea typeface="微軟正黑體" pitchFamily="34" charset="-120"/>
            </a:endParaRPr>
          </a:p>
          <a:p>
            <a:pPr marL="228600" indent="-228600">
              <a:buFont typeface="+mj-lt"/>
              <a:buAutoNum type="arabicPeriod"/>
            </a:pPr>
            <a:r>
              <a:rPr lang="en-US" altLang="zh-TW" sz="1200" b="1" dirty="0" smtClean="0">
                <a:latin typeface="+mj-lt"/>
                <a:ea typeface="微軟正黑體" pitchFamily="34" charset="-120"/>
              </a:rPr>
              <a:t>Obtain manufacturing technology from </a:t>
            </a:r>
            <a:r>
              <a:rPr lang="en-US" altLang="zh-TW" sz="1200" b="1" dirty="0" err="1" smtClean="0">
                <a:latin typeface="+mj-lt"/>
                <a:ea typeface="微軟正黑體" pitchFamily="34" charset="-120"/>
              </a:rPr>
              <a:t>GlyTech</a:t>
            </a:r>
            <a:r>
              <a:rPr lang="en-US" altLang="zh-TW" sz="1200" b="1" dirty="0" smtClean="0">
                <a:latin typeface="+mj-lt"/>
                <a:ea typeface="微軟正黑體" pitchFamily="34" charset="-120"/>
              </a:rPr>
              <a:t> Inc.</a:t>
            </a:r>
          </a:p>
          <a:p>
            <a:pPr marL="228600" indent="-228600">
              <a:buFont typeface="+mj-lt"/>
              <a:buAutoNum type="arabicPeriod"/>
            </a:pPr>
            <a:r>
              <a:rPr lang="en-US" altLang="zh-TW" sz="1200" b="1" dirty="0" smtClean="0">
                <a:latin typeface="+mj-lt"/>
                <a:ea typeface="微軟正黑體" pitchFamily="34" charset="-120"/>
              </a:rPr>
              <a:t>Evaluating biological medicine, cell therapy and other fields.</a:t>
            </a:r>
          </a:p>
        </p:txBody>
      </p:sp>
      <p:sp>
        <p:nvSpPr>
          <p:cNvPr id="21" name="文字方塊 20"/>
          <p:cNvSpPr txBox="1"/>
          <p:nvPr/>
        </p:nvSpPr>
        <p:spPr>
          <a:xfrm>
            <a:off x="1331640" y="-27384"/>
            <a:ext cx="7812360" cy="1200329"/>
          </a:xfrm>
          <a:prstGeom prst="rect">
            <a:avLst/>
          </a:prstGeom>
          <a:noFill/>
        </p:spPr>
        <p:txBody>
          <a:bodyPr wrap="square" rtlCol="0">
            <a:spAutoFit/>
          </a:bodyPr>
          <a:lstStyle/>
          <a:p>
            <a:r>
              <a:rPr lang="en-US" altLang="zh-TW" sz="2800" b="1" dirty="0" smtClean="0">
                <a:solidFill>
                  <a:srgbClr val="002060"/>
                </a:solidFill>
                <a:latin typeface="Arial" pitchFamily="34" charset="0"/>
                <a:ea typeface="微軟正黑體" pitchFamily="34" charset="-120"/>
                <a:cs typeface="Arial" pitchFamily="34" charset="0"/>
              </a:rPr>
              <a:t>Business Strategy of YSH</a:t>
            </a:r>
          </a:p>
          <a:p>
            <a:r>
              <a:rPr lang="en-US" altLang="zh-TW" sz="2200" dirty="0" smtClean="0">
                <a:solidFill>
                  <a:srgbClr val="002060"/>
                </a:solidFill>
                <a:latin typeface="Arial" pitchFamily="34" charset="0"/>
                <a:ea typeface="微軟正黑體" pitchFamily="34" charset="-120"/>
                <a:cs typeface="Arial" pitchFamily="34" charset="0"/>
              </a:rPr>
              <a:t>Internal investment management</a:t>
            </a:r>
            <a:r>
              <a:rPr lang="zh-TW" altLang="en-US" sz="2200" dirty="0" smtClean="0">
                <a:solidFill>
                  <a:srgbClr val="002060"/>
                </a:solidFill>
                <a:latin typeface="Arial" pitchFamily="34" charset="0"/>
                <a:ea typeface="微軟正黑體" pitchFamily="34" charset="-120"/>
                <a:cs typeface="Arial" pitchFamily="34" charset="0"/>
              </a:rPr>
              <a:t> </a:t>
            </a:r>
            <a:r>
              <a:rPr lang="en-US" altLang="zh-TW" sz="2200" dirty="0" smtClean="0">
                <a:solidFill>
                  <a:srgbClr val="002060"/>
                </a:solidFill>
                <a:latin typeface="Arial" pitchFamily="34" charset="0"/>
                <a:ea typeface="微軟正黑體" pitchFamily="34" charset="-120"/>
                <a:cs typeface="Arial" pitchFamily="34" charset="0"/>
              </a:rPr>
              <a:t>and external M&amp;A for strengthening group efficiency</a:t>
            </a:r>
            <a:endParaRPr lang="zh-TW" altLang="en-US" sz="2200" dirty="0">
              <a:solidFill>
                <a:srgbClr val="002060"/>
              </a:solidFill>
              <a:latin typeface="Arial" pitchFamily="34" charset="0"/>
              <a:ea typeface="微軟正黑體" pitchFamily="34" charset="-120"/>
              <a:cs typeface="Arial" pitchFamily="34" charset="0"/>
            </a:endParaRPr>
          </a:p>
        </p:txBody>
      </p:sp>
      <p:sp>
        <p:nvSpPr>
          <p:cNvPr id="16" name="文字方塊 15"/>
          <p:cNvSpPr txBox="1"/>
          <p:nvPr/>
        </p:nvSpPr>
        <p:spPr>
          <a:xfrm>
            <a:off x="0" y="6453336"/>
            <a:ext cx="1187624" cy="369332"/>
          </a:xfrm>
          <a:prstGeom prst="rect">
            <a:avLst/>
          </a:prstGeom>
          <a:noFill/>
        </p:spPr>
        <p:txBody>
          <a:bodyPr wrap="square" rtlCol="0">
            <a:spAutoFit/>
          </a:bodyPr>
          <a:lstStyle/>
          <a:p>
            <a:r>
              <a:rPr lang="en-US" altLang="zh-TW" dirty="0" smtClean="0"/>
              <a:t>17/24</a:t>
            </a:r>
            <a:endParaRPr lang="zh-TW" altLang="en-US" dirty="0"/>
          </a:p>
        </p:txBody>
      </p:sp>
      <p:sp>
        <p:nvSpPr>
          <p:cNvPr id="5" name="內容版面配置區 3"/>
          <p:cNvSpPr>
            <a:spLocks noGrp="1"/>
          </p:cNvSpPr>
          <p:nvPr>
            <p:ph idx="1"/>
          </p:nvPr>
        </p:nvSpPr>
        <p:spPr>
          <a:xfrm>
            <a:off x="35496" y="1124744"/>
            <a:ext cx="9071992" cy="360040"/>
          </a:xfrm>
          <a:solidFill>
            <a:srgbClr val="00B0F0"/>
          </a:solidFill>
        </p:spPr>
        <p:txBody>
          <a:bodyPr/>
          <a:lstStyle/>
          <a:p>
            <a:pPr algn="ctr">
              <a:buNone/>
            </a:pPr>
            <a:r>
              <a:rPr lang="en-US" altLang="zh-TW" sz="1400" b="1" dirty="0" smtClean="0">
                <a:solidFill>
                  <a:schemeClr val="bg1"/>
                </a:solidFill>
                <a:latin typeface="+mj-lt"/>
                <a:ea typeface="微軟正黑體" pitchFamily="34" charset="-120"/>
                <a:sym typeface="Wingdings" pitchFamily="2" charset="2"/>
              </a:rPr>
              <a:t>The strategy will balance short, medium and long term group development and shareholders' equity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xmlns="" id="{053E47C9-F28D-4597-B0D6-9D9052277F0D}"/>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2373" t="21426" r="9428" b="7130"/>
          <a:stretch/>
        </p:blipFill>
        <p:spPr>
          <a:xfrm>
            <a:off x="301549" y="994566"/>
            <a:ext cx="4032449" cy="2506442"/>
          </a:xfrm>
          <a:prstGeom prst="rect">
            <a:avLst/>
          </a:prstGeom>
        </p:spPr>
      </p:pic>
      <p:sp>
        <p:nvSpPr>
          <p:cNvPr id="11" name="矩形 10">
            <a:extLst>
              <a:ext uri="{FF2B5EF4-FFF2-40B4-BE49-F238E27FC236}">
                <a16:creationId xmlns:a16="http://schemas.microsoft.com/office/drawing/2014/main" xmlns="" id="{44A23168-C0A7-40D7-8417-4D6A7E9F2E7E}"/>
              </a:ext>
            </a:extLst>
          </p:cNvPr>
          <p:cNvSpPr/>
          <p:nvPr/>
        </p:nvSpPr>
        <p:spPr>
          <a:xfrm>
            <a:off x="4391472" y="692696"/>
            <a:ext cx="4752528" cy="2426305"/>
          </a:xfrm>
          <a:prstGeom prst="rect">
            <a:avLst/>
          </a:prstGeom>
        </p:spPr>
        <p:txBody>
          <a:bodyPr wrap="square">
            <a:spAutoFit/>
          </a:bodyPr>
          <a:lstStyle/>
          <a:p>
            <a:pPr>
              <a:lnSpc>
                <a:spcPts val="2600"/>
              </a:lnSpc>
            </a:pPr>
            <a:r>
              <a:rPr lang="en-US" altLang="zh-TW" sz="1400" dirty="0" smtClean="0"/>
              <a:t>Founded on June 8, 1978, and rooted in the active pharmaceutical ingredient industry for over 40 years, we are the first domestic pharmaceutical ingredient manufacturer to obtain GMP certification from the Taiwan Department of Health. We have also successively passed international certifications from US FDA, MHRA, PMDA, KFDA, HALAL, and KOSHER.</a:t>
            </a:r>
            <a:endParaRPr lang="en-US" altLang="zh-TW" sz="1400" dirty="0">
              <a:latin typeface="微軟正黑體" pitchFamily="34" charset="-120"/>
              <a:ea typeface="微軟正黑體" pitchFamily="34" charset="-120"/>
            </a:endParaRPr>
          </a:p>
        </p:txBody>
      </p:sp>
      <p:sp>
        <p:nvSpPr>
          <p:cNvPr id="15" name="標題 1">
            <a:extLst>
              <a:ext uri="{FF2B5EF4-FFF2-40B4-BE49-F238E27FC236}">
                <a16:creationId xmlns:a16="http://schemas.microsoft.com/office/drawing/2014/main" xmlns="" id="{1836C967-C4A4-444D-8B2B-39B839AFD7A8}"/>
              </a:ext>
            </a:extLst>
          </p:cNvPr>
          <p:cNvSpPr>
            <a:spLocks noGrp="1"/>
          </p:cNvSpPr>
          <p:nvPr>
            <p:ph type="title"/>
          </p:nvPr>
        </p:nvSpPr>
        <p:spPr>
          <a:xfrm>
            <a:off x="1331640" y="116632"/>
            <a:ext cx="8229600" cy="777875"/>
          </a:xfrm>
        </p:spPr>
        <p:txBody>
          <a:bodyPr/>
          <a:lstStyle/>
          <a:p>
            <a:pPr algn="l" eaLnBrk="1" hangingPunct="1"/>
            <a:r>
              <a:rPr lang="en-US" altLang="zh-TW" sz="2800" b="1" dirty="0" smtClean="0">
                <a:solidFill>
                  <a:srgbClr val="002060"/>
                </a:solidFill>
                <a:latin typeface="微軟正黑體" pitchFamily="34" charset="-120"/>
                <a:ea typeface="微軟正黑體" pitchFamily="34" charset="-120"/>
              </a:rPr>
              <a:t>Yung Zip Chemical IND CO., LTD</a:t>
            </a:r>
            <a:br>
              <a:rPr lang="en-US" altLang="zh-TW" sz="2800" b="1" dirty="0" smtClean="0">
                <a:solidFill>
                  <a:srgbClr val="002060"/>
                </a:solidFill>
                <a:latin typeface="微軟正黑體" pitchFamily="34" charset="-120"/>
                <a:ea typeface="微軟正黑體" pitchFamily="34" charset="-120"/>
              </a:rPr>
            </a:br>
            <a:r>
              <a:rPr lang="en-US" altLang="zh-TW" sz="2400" b="1" dirty="0" smtClean="0">
                <a:solidFill>
                  <a:srgbClr val="002060"/>
                </a:solidFill>
                <a:latin typeface="微軟正黑體" pitchFamily="34" charset="-120"/>
                <a:ea typeface="微軟正黑體" pitchFamily="34" charset="-120"/>
              </a:rPr>
              <a:t>Book in financial report from Jun 2024</a:t>
            </a:r>
            <a:endParaRPr lang="zh-TW" altLang="en-US" sz="2400" b="1" dirty="0">
              <a:solidFill>
                <a:srgbClr val="002060"/>
              </a:solidFill>
              <a:latin typeface="微軟正黑體" pitchFamily="34" charset="-120"/>
              <a:ea typeface="微軟正黑體" pitchFamily="34" charset="-120"/>
            </a:endParaRPr>
          </a:p>
        </p:txBody>
      </p:sp>
      <p:cxnSp>
        <p:nvCxnSpPr>
          <p:cNvPr id="18" name="弧形接點 8">
            <a:extLst>
              <a:ext uri="{FF2B5EF4-FFF2-40B4-BE49-F238E27FC236}">
                <a16:creationId xmlns:a16="http://schemas.microsoft.com/office/drawing/2014/main" xmlns="" id="{BD664C37-8960-4674-912C-57C7A738B6C9}"/>
              </a:ext>
            </a:extLst>
          </p:cNvPr>
          <p:cNvCxnSpPr>
            <a:cxnSpLocks/>
          </p:cNvCxnSpPr>
          <p:nvPr/>
        </p:nvCxnSpPr>
        <p:spPr>
          <a:xfrm flipV="1">
            <a:off x="2262639" y="4708932"/>
            <a:ext cx="2424731" cy="962026"/>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19" name="弧形接點 25">
            <a:extLst>
              <a:ext uri="{FF2B5EF4-FFF2-40B4-BE49-F238E27FC236}">
                <a16:creationId xmlns:a16="http://schemas.microsoft.com/office/drawing/2014/main" xmlns="" id="{14C2F571-A9B8-4832-85BE-C2DBE11B4822}"/>
              </a:ext>
            </a:extLst>
          </p:cNvPr>
          <p:cNvCxnSpPr>
            <a:cxnSpLocks/>
          </p:cNvCxnSpPr>
          <p:nvPr/>
        </p:nvCxnSpPr>
        <p:spPr>
          <a:xfrm flipV="1">
            <a:off x="3670585" y="4389112"/>
            <a:ext cx="2256403" cy="830376"/>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25" name="弧形接點 38">
            <a:extLst>
              <a:ext uri="{FF2B5EF4-FFF2-40B4-BE49-F238E27FC236}">
                <a16:creationId xmlns:a16="http://schemas.microsoft.com/office/drawing/2014/main" xmlns="" id="{8C010E67-8DC3-41AF-A4B1-EA4929855AA7}"/>
              </a:ext>
            </a:extLst>
          </p:cNvPr>
          <p:cNvCxnSpPr>
            <a:cxnSpLocks/>
          </p:cNvCxnSpPr>
          <p:nvPr/>
        </p:nvCxnSpPr>
        <p:spPr>
          <a:xfrm flipV="1">
            <a:off x="5076056" y="3854197"/>
            <a:ext cx="2258878" cy="893869"/>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27" name="矩形圖說文字 43">
            <a:extLst>
              <a:ext uri="{FF2B5EF4-FFF2-40B4-BE49-F238E27FC236}">
                <a16:creationId xmlns:a16="http://schemas.microsoft.com/office/drawing/2014/main" xmlns="" id="{7CEF8759-F804-4018-8534-591A0F73C533}"/>
              </a:ext>
            </a:extLst>
          </p:cNvPr>
          <p:cNvSpPr/>
          <p:nvPr/>
        </p:nvSpPr>
        <p:spPr>
          <a:xfrm>
            <a:off x="769997" y="4317059"/>
            <a:ext cx="2577867" cy="581663"/>
          </a:xfrm>
          <a:prstGeom prst="wedgeRectCallout">
            <a:avLst>
              <a:gd name="adj1" fmla="val 29836"/>
              <a:gd name="adj2" fmla="val 116635"/>
            </a:avLst>
          </a:prstGeom>
        </p:spPr>
        <p:style>
          <a:lnRef idx="2">
            <a:schemeClr val="accent2"/>
          </a:lnRef>
          <a:fillRef idx="1">
            <a:schemeClr val="lt1"/>
          </a:fillRef>
          <a:effectRef idx="0">
            <a:schemeClr val="accent2"/>
          </a:effectRef>
          <a:fontRef idx="minor">
            <a:schemeClr val="dk1"/>
          </a:fontRef>
        </p:style>
        <p:txBody>
          <a:bodyPr/>
          <a:lstStyle/>
          <a:p>
            <a:pPr>
              <a:defRPr/>
            </a:pPr>
            <a:r>
              <a:rPr lang="en-US" altLang="zh-TW" sz="1200" b="1" dirty="0">
                <a:solidFill>
                  <a:srgbClr val="0000FF"/>
                </a:solidFill>
                <a:latin typeface="微軟正黑體" panose="020B0604030504040204" pitchFamily="34" charset="-120"/>
                <a:ea typeface="微軟正黑體" panose="020B0604030504040204" pitchFamily="34" charset="-120"/>
              </a:rPr>
              <a:t>1</a:t>
            </a:r>
            <a:r>
              <a:rPr lang="en-US" altLang="zh-TW" sz="1200" b="1" dirty="0" smtClean="0">
                <a:solidFill>
                  <a:srgbClr val="0000FF"/>
                </a:solidFill>
                <a:latin typeface="微軟正黑體" panose="020B0604030504040204" pitchFamily="34" charset="-120"/>
                <a:ea typeface="微軟正黑體" panose="020B0604030504040204" pitchFamily="34" charset="-120"/>
              </a:rPr>
              <a:t>. Focus on core business  The revenue from API and </a:t>
            </a:r>
            <a:r>
              <a:rPr lang="en-US" altLang="zh-TW" sz="1200" b="1" dirty="0" err="1" smtClean="0">
                <a:solidFill>
                  <a:srgbClr val="0000FF"/>
                </a:solidFill>
                <a:latin typeface="微軟正黑體" panose="020B0604030504040204" pitchFamily="34" charset="-120"/>
                <a:ea typeface="微軟正黑體" panose="020B0604030504040204" pitchFamily="34" charset="-120"/>
              </a:rPr>
              <a:t>excipients</a:t>
            </a:r>
            <a:r>
              <a:rPr lang="en-US" altLang="zh-TW" sz="1200" b="1" dirty="0" smtClean="0">
                <a:solidFill>
                  <a:srgbClr val="0000FF"/>
                </a:solidFill>
                <a:latin typeface="微軟正黑體" panose="020B0604030504040204" pitchFamily="34" charset="-120"/>
                <a:ea typeface="微軟正黑體" panose="020B0604030504040204" pitchFamily="34" charset="-120"/>
              </a:rPr>
              <a:t> accounts for 58.5%.</a:t>
            </a:r>
            <a:endParaRPr lang="en-US" altLang="zh-TW" sz="1200" b="1" dirty="0">
              <a:latin typeface="微軟正黑體" panose="020B0604030504040204" pitchFamily="34" charset="-120"/>
              <a:ea typeface="微軟正黑體" panose="020B0604030504040204" pitchFamily="34" charset="-120"/>
            </a:endParaRPr>
          </a:p>
        </p:txBody>
      </p:sp>
      <p:sp>
        <p:nvSpPr>
          <p:cNvPr id="28" name="矩形圖說文字 44">
            <a:extLst>
              <a:ext uri="{FF2B5EF4-FFF2-40B4-BE49-F238E27FC236}">
                <a16:creationId xmlns:a16="http://schemas.microsoft.com/office/drawing/2014/main" xmlns="" id="{82982CF0-1A9C-4B46-89F5-C2509DAA7374}"/>
              </a:ext>
            </a:extLst>
          </p:cNvPr>
          <p:cNvSpPr/>
          <p:nvPr/>
        </p:nvSpPr>
        <p:spPr>
          <a:xfrm>
            <a:off x="5537799" y="5200967"/>
            <a:ext cx="2258879" cy="748313"/>
          </a:xfrm>
          <a:prstGeom prst="wedgeRectCallout">
            <a:avLst>
              <a:gd name="adj1" fmla="val -51002"/>
              <a:gd name="adj2" fmla="val -121008"/>
            </a:avLst>
          </a:prstGeom>
        </p:spPr>
        <p:style>
          <a:lnRef idx="2">
            <a:schemeClr val="accent2"/>
          </a:lnRef>
          <a:fillRef idx="1">
            <a:schemeClr val="lt1"/>
          </a:fillRef>
          <a:effectRef idx="0">
            <a:schemeClr val="accent2"/>
          </a:effectRef>
          <a:fontRef idx="minor">
            <a:schemeClr val="dk1"/>
          </a:fontRef>
        </p:style>
        <p:txBody>
          <a:bodyPr/>
          <a:lstStyle/>
          <a:p>
            <a:pPr>
              <a:defRPr/>
            </a:pPr>
            <a:r>
              <a:rPr lang="en-US" altLang="zh-TW" sz="1200" b="1" dirty="0">
                <a:solidFill>
                  <a:srgbClr val="0000FF"/>
                </a:solidFill>
                <a:latin typeface="微軟正黑體" panose="020B0604030504040204" pitchFamily="34" charset="-120"/>
                <a:ea typeface="微軟正黑體" panose="020B0604030504040204" pitchFamily="34" charset="-120"/>
              </a:rPr>
              <a:t>3</a:t>
            </a:r>
            <a:r>
              <a:rPr lang="en-US" altLang="zh-TW" sz="1200" b="1" dirty="0" smtClean="0">
                <a:solidFill>
                  <a:srgbClr val="0000FF"/>
                </a:solidFill>
                <a:ea typeface="微軟正黑體" panose="020B0604030504040204" pitchFamily="34" charset="-120"/>
              </a:rPr>
              <a:t>.</a:t>
            </a:r>
            <a:r>
              <a:rPr lang="en-US" altLang="zh-TW" sz="1200" b="1" dirty="0" smtClean="0">
                <a:solidFill>
                  <a:srgbClr val="0000FF"/>
                </a:solidFill>
              </a:rPr>
              <a:t> Specialty chemicals and international trade</a:t>
            </a:r>
            <a:endParaRPr lang="en-US" altLang="zh-TW" sz="1200" b="1" dirty="0">
              <a:solidFill>
                <a:srgbClr val="0000FF"/>
              </a:solidFill>
              <a:ea typeface="微軟正黑體" panose="020B0604030504040204" pitchFamily="34" charset="-120"/>
            </a:endParaRPr>
          </a:p>
          <a:p>
            <a:pPr>
              <a:defRPr/>
            </a:pPr>
            <a:r>
              <a:rPr lang="en-US" altLang="zh-TW" sz="1200" b="1" dirty="0" smtClean="0">
                <a:latin typeface="微軟正黑體" panose="020B0604030504040204" pitchFamily="34" charset="-120"/>
                <a:ea typeface="微軟正黑體" panose="020B0604030504040204" pitchFamily="34" charset="-120"/>
              </a:rPr>
              <a:t>Revenue account for </a:t>
            </a:r>
            <a:r>
              <a:rPr lang="en-US" altLang="zh-TW" sz="1200" b="1" dirty="0" smtClean="0">
                <a:solidFill>
                  <a:schemeClr val="tx1"/>
                </a:solidFill>
                <a:latin typeface="微軟正黑體" panose="020B0604030504040204" pitchFamily="34" charset="-120"/>
              </a:rPr>
              <a:t>0.2</a:t>
            </a:r>
            <a:r>
              <a:rPr lang="en-US" altLang="zh-TW" sz="1200" b="1" dirty="0">
                <a:solidFill>
                  <a:schemeClr val="tx1"/>
                </a:solidFill>
                <a:latin typeface="微軟正黑體" panose="020B0604030504040204" pitchFamily="34" charset="-120"/>
              </a:rPr>
              <a:t>%</a:t>
            </a:r>
            <a:r>
              <a:rPr lang="zh-TW" altLang="en-US" sz="1200" b="1" dirty="0" smtClean="0">
                <a:solidFill>
                  <a:schemeClr val="tx1"/>
                </a:solidFill>
                <a:latin typeface="微軟正黑體" panose="020B0604030504040204" pitchFamily="34" charset="-120"/>
              </a:rPr>
              <a:t>。</a:t>
            </a:r>
            <a:endParaRPr lang="zh-TW" altLang="en-US" sz="1200" b="1" dirty="0">
              <a:solidFill>
                <a:schemeClr val="tx1"/>
              </a:solidFill>
              <a:latin typeface="微軟正黑體" panose="020B0604030504040204" pitchFamily="34" charset="-120"/>
              <a:ea typeface="微軟正黑體" panose="020B0604030504040204" pitchFamily="34" charset="-120"/>
            </a:endParaRPr>
          </a:p>
        </p:txBody>
      </p:sp>
      <p:sp>
        <p:nvSpPr>
          <p:cNvPr id="29" name="矩形圖說文字 46">
            <a:extLst>
              <a:ext uri="{FF2B5EF4-FFF2-40B4-BE49-F238E27FC236}">
                <a16:creationId xmlns:a16="http://schemas.microsoft.com/office/drawing/2014/main" xmlns="" id="{2AA534ED-953A-498F-8D87-FB161C373AB6}"/>
              </a:ext>
            </a:extLst>
          </p:cNvPr>
          <p:cNvSpPr/>
          <p:nvPr/>
        </p:nvSpPr>
        <p:spPr>
          <a:xfrm>
            <a:off x="6768714" y="4213478"/>
            <a:ext cx="1980672" cy="655682"/>
          </a:xfrm>
          <a:prstGeom prst="wedgeRectCallout">
            <a:avLst>
              <a:gd name="adj1" fmla="val -39611"/>
              <a:gd name="adj2" fmla="val -95890"/>
            </a:avLst>
          </a:prstGeom>
        </p:spPr>
        <p:style>
          <a:lnRef idx="2">
            <a:schemeClr val="accent2"/>
          </a:lnRef>
          <a:fillRef idx="1">
            <a:schemeClr val="lt1"/>
          </a:fillRef>
          <a:effectRef idx="0">
            <a:schemeClr val="accent2"/>
          </a:effectRef>
          <a:fontRef idx="minor">
            <a:schemeClr val="dk1"/>
          </a:fontRef>
        </p:style>
        <p:txBody>
          <a:bodyPr/>
          <a:lstStyle/>
          <a:p>
            <a:pPr>
              <a:defRPr/>
            </a:pPr>
            <a:r>
              <a:rPr lang="en-US" altLang="zh-TW" sz="1200" b="1" dirty="0" smtClean="0">
                <a:solidFill>
                  <a:srgbClr val="0000FF"/>
                </a:solidFill>
                <a:latin typeface="微軟正黑體" panose="020B0604030504040204" pitchFamily="34" charset="-120"/>
                <a:ea typeface="微軟正黑體" panose="020B0604030504040204" pitchFamily="34" charset="-120"/>
              </a:rPr>
              <a:t>4.Food Subsidiary-</a:t>
            </a:r>
            <a:r>
              <a:rPr lang="en-US" altLang="zh-TW" sz="1200" b="1" dirty="0" smtClean="0">
                <a:latin typeface="微軟正黑體" panose="020B0604030504040204" pitchFamily="34" charset="-120"/>
                <a:ea typeface="微軟正黑體" panose="020B0604030504040204" pitchFamily="34" charset="-120"/>
              </a:rPr>
              <a:t> Revenue account for 14.5</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p:txBody>
      </p:sp>
      <p:cxnSp>
        <p:nvCxnSpPr>
          <p:cNvPr id="34" name="弧形接點 23">
            <a:extLst>
              <a:ext uri="{FF2B5EF4-FFF2-40B4-BE49-F238E27FC236}">
                <a16:creationId xmlns:a16="http://schemas.microsoft.com/office/drawing/2014/main" xmlns="" id="{27C28147-3CAA-43BD-891A-8DA8D22624A2}"/>
              </a:ext>
            </a:extLst>
          </p:cNvPr>
          <p:cNvCxnSpPr>
            <a:cxnSpLocks/>
          </p:cNvCxnSpPr>
          <p:nvPr/>
        </p:nvCxnSpPr>
        <p:spPr>
          <a:xfrm flipV="1">
            <a:off x="694284" y="5237703"/>
            <a:ext cx="2547802" cy="842343"/>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36" name="矩形圖說文字 39">
            <a:extLst>
              <a:ext uri="{FF2B5EF4-FFF2-40B4-BE49-F238E27FC236}">
                <a16:creationId xmlns:a16="http://schemas.microsoft.com/office/drawing/2014/main" xmlns="" id="{D066C2CB-4A87-40ED-A977-E8D8817231A5}"/>
              </a:ext>
            </a:extLst>
          </p:cNvPr>
          <p:cNvSpPr/>
          <p:nvPr/>
        </p:nvSpPr>
        <p:spPr>
          <a:xfrm>
            <a:off x="2993116" y="5468453"/>
            <a:ext cx="1949639" cy="654865"/>
          </a:xfrm>
          <a:prstGeom prst="wedgeRectCallout">
            <a:avLst>
              <a:gd name="adj1" fmla="val 823"/>
              <a:gd name="adj2" fmla="val -146138"/>
            </a:avLst>
          </a:prstGeom>
        </p:spPr>
        <p:style>
          <a:lnRef idx="2">
            <a:schemeClr val="accent2"/>
          </a:lnRef>
          <a:fillRef idx="1">
            <a:schemeClr val="lt1"/>
          </a:fillRef>
          <a:effectRef idx="0">
            <a:schemeClr val="accent2"/>
          </a:effectRef>
          <a:fontRef idx="minor">
            <a:schemeClr val="dk1"/>
          </a:fontRef>
        </p:style>
        <p:txBody>
          <a:bodyPr/>
          <a:lstStyle/>
          <a:p>
            <a:pPr>
              <a:defRPr/>
            </a:pPr>
            <a:r>
              <a:rPr lang="en-US" altLang="zh-TW" sz="1200" b="1" dirty="0" smtClean="0">
                <a:solidFill>
                  <a:srgbClr val="0000FF"/>
                </a:solidFill>
                <a:latin typeface="微軟正黑體" panose="020B0604030504040204" pitchFamily="34" charset="-120"/>
                <a:ea typeface="微軟正黑體" panose="020B0604030504040204" pitchFamily="34" charset="-120"/>
              </a:rPr>
              <a:t>2.CMO</a:t>
            </a:r>
            <a:r>
              <a:rPr lang="zh-TW" altLang="en-US" sz="1200" b="1" dirty="0" smtClean="0">
                <a:solidFill>
                  <a:srgbClr val="0000FF"/>
                </a:solidFill>
                <a:latin typeface="微軟正黑體" panose="020B0604030504040204" pitchFamily="34" charset="-120"/>
                <a:ea typeface="微軟正黑體" panose="020B0604030504040204" pitchFamily="34" charset="-120"/>
              </a:rPr>
              <a:t>：。</a:t>
            </a:r>
            <a:endParaRPr lang="en-US" altLang="zh-TW" sz="1200" b="1" dirty="0">
              <a:solidFill>
                <a:srgbClr val="0000FF"/>
              </a:solidFill>
              <a:latin typeface="微軟正黑體" panose="020B0604030504040204" pitchFamily="34" charset="-120"/>
              <a:ea typeface="微軟正黑體" panose="020B0604030504040204" pitchFamily="34" charset="-120"/>
            </a:endParaRPr>
          </a:p>
          <a:p>
            <a:pPr>
              <a:defRPr/>
            </a:pPr>
            <a:r>
              <a:rPr lang="en-US" altLang="zh-TW" sz="1200" b="1" dirty="0" smtClean="0">
                <a:latin typeface="微軟正黑體" panose="020B0604030504040204" pitchFamily="34" charset="-120"/>
                <a:ea typeface="微軟正黑體" panose="020B0604030504040204" pitchFamily="34" charset="-120"/>
              </a:rPr>
              <a:t>Revenue account for 26.8</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p:txBody>
      </p:sp>
      <p:sp>
        <p:nvSpPr>
          <p:cNvPr id="37" name="文字方塊 17">
            <a:extLst>
              <a:ext uri="{FF2B5EF4-FFF2-40B4-BE49-F238E27FC236}">
                <a16:creationId xmlns:a16="http://schemas.microsoft.com/office/drawing/2014/main" xmlns="" id="{0FEE170B-5252-4A12-99B1-855C2CA2EBDC}"/>
              </a:ext>
            </a:extLst>
          </p:cNvPr>
          <p:cNvSpPr txBox="1">
            <a:spLocks noChangeArrowheads="1"/>
          </p:cNvSpPr>
          <p:nvPr/>
        </p:nvSpPr>
        <p:spPr bwMode="auto">
          <a:xfrm>
            <a:off x="2558620" y="6325843"/>
            <a:ext cx="5109724"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9pPr>
          </a:lstStyle>
          <a:p>
            <a:pPr algn="ctr">
              <a:lnSpc>
                <a:spcPct val="100000"/>
              </a:lnSpc>
              <a:spcBef>
                <a:spcPct val="0"/>
              </a:spcBef>
              <a:buFontTx/>
              <a:buNone/>
            </a:pPr>
            <a:r>
              <a:rPr lang="zh-TW" altLang="en-US" sz="1600" b="1" dirty="0" smtClean="0">
                <a:solidFill>
                  <a:srgbClr val="0000FF"/>
                </a:solidFill>
                <a:latin typeface="微軟正黑體" panose="020B0604030504040204" pitchFamily="34" charset="-120"/>
                <a:ea typeface="微軟正黑體" panose="020B0604030504040204" pitchFamily="34" charset="-120"/>
              </a:rPr>
              <a:t>  </a:t>
            </a:r>
            <a:r>
              <a:rPr lang="en-US" altLang="zh-TW" sz="1600" b="1" dirty="0" smtClean="0">
                <a:solidFill>
                  <a:srgbClr val="0000FF"/>
                </a:solidFill>
                <a:latin typeface="微軟正黑體" panose="020B0604030504040204" pitchFamily="34" charset="-120"/>
                <a:ea typeface="微軟正黑體" panose="020B0604030504040204" pitchFamily="34" charset="-120"/>
              </a:rPr>
              <a:t>2024/01~2024/09</a:t>
            </a:r>
            <a:r>
              <a:rPr lang="zh-TW" altLang="en-US" sz="1600" b="1" dirty="0" smtClean="0">
                <a:solidFill>
                  <a:srgbClr val="0000FF"/>
                </a:solidFill>
                <a:latin typeface="微軟正黑體" panose="020B0604030504040204" pitchFamily="34" charset="-120"/>
                <a:ea typeface="微軟正黑體" panose="020B0604030504040204" pitchFamily="34" charset="-120"/>
              </a:rPr>
              <a:t> </a:t>
            </a:r>
            <a:r>
              <a:rPr lang="en-US" altLang="zh-TW" sz="1600" b="1" dirty="0" smtClean="0">
                <a:solidFill>
                  <a:srgbClr val="0000FF"/>
                </a:solidFill>
                <a:latin typeface="微軟正黑體" panose="020B0604030504040204" pitchFamily="34" charset="-120"/>
                <a:ea typeface="微軟正黑體" panose="020B0604030504040204" pitchFamily="34" charset="-120"/>
              </a:rPr>
              <a:t>Revenue NT481,424Thousand</a:t>
            </a:r>
            <a:endParaRPr lang="zh-TW" altLang="en-US" sz="1600" b="1" dirty="0">
              <a:solidFill>
                <a:srgbClr val="0000FF"/>
              </a:solidFill>
              <a:latin typeface="微軟正黑體" panose="020B0604030504040204" pitchFamily="34" charset="-120"/>
              <a:ea typeface="微軟正黑體" panose="020B0604030504040204" pitchFamily="34" charset="-120"/>
            </a:endParaRPr>
          </a:p>
        </p:txBody>
      </p:sp>
      <p:sp>
        <p:nvSpPr>
          <p:cNvPr id="38" name="文字方塊 40">
            <a:extLst>
              <a:ext uri="{FF2B5EF4-FFF2-40B4-BE49-F238E27FC236}">
                <a16:creationId xmlns:a16="http://schemas.microsoft.com/office/drawing/2014/main" xmlns="" id="{48A902EA-B2A8-4C6F-9E7F-CD6843A32EBF}"/>
              </a:ext>
            </a:extLst>
          </p:cNvPr>
          <p:cNvSpPr txBox="1">
            <a:spLocks noChangeArrowheads="1"/>
          </p:cNvSpPr>
          <p:nvPr/>
        </p:nvSpPr>
        <p:spPr bwMode="auto">
          <a:xfrm>
            <a:off x="500382" y="3541522"/>
            <a:ext cx="1623345"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新細明體" panose="02020500000000000000" pitchFamily="18" charset="-120"/>
              </a:defRPr>
            </a:lvl9pPr>
          </a:lstStyle>
          <a:p>
            <a:pPr algn="ctr">
              <a:lnSpc>
                <a:spcPct val="100000"/>
              </a:lnSpc>
              <a:spcBef>
                <a:spcPct val="0"/>
              </a:spcBef>
              <a:buFontTx/>
              <a:buNone/>
            </a:pPr>
            <a:r>
              <a:rPr lang="en-US" altLang="zh-TW" sz="1600" b="1" dirty="0" smtClean="0">
                <a:solidFill>
                  <a:srgbClr val="0000FF"/>
                </a:solidFill>
                <a:latin typeface="微軟正黑體" panose="020B0604030504040204" pitchFamily="34" charset="-120"/>
                <a:ea typeface="微軟正黑體" panose="020B0604030504040204" pitchFamily="34" charset="-120"/>
              </a:rPr>
              <a:t>Development</a:t>
            </a:r>
            <a:endParaRPr lang="zh-TW" altLang="en-US" sz="1600" b="1" dirty="0">
              <a:solidFill>
                <a:srgbClr val="0000FF"/>
              </a:solidFill>
              <a:latin typeface="微軟正黑體" panose="020B0604030504040204" pitchFamily="34" charset="-120"/>
              <a:ea typeface="微軟正黑體" panose="020B0604030504040204" pitchFamily="34" charset="-120"/>
            </a:endParaRPr>
          </a:p>
        </p:txBody>
      </p:sp>
      <p:cxnSp>
        <p:nvCxnSpPr>
          <p:cNvPr id="55" name="直線單箭頭接點 54">
            <a:extLst>
              <a:ext uri="{FF2B5EF4-FFF2-40B4-BE49-F238E27FC236}">
                <a16:creationId xmlns:a16="http://schemas.microsoft.com/office/drawing/2014/main" xmlns="" id="{BFC5456C-CDB0-4431-83AA-68EE50C7933C}"/>
              </a:ext>
            </a:extLst>
          </p:cNvPr>
          <p:cNvCxnSpPr>
            <a:cxnSpLocks/>
          </p:cNvCxnSpPr>
          <p:nvPr/>
        </p:nvCxnSpPr>
        <p:spPr>
          <a:xfrm flipV="1">
            <a:off x="694284" y="3900614"/>
            <a:ext cx="0" cy="252127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7" name="直線單箭頭接點 56">
            <a:extLst>
              <a:ext uri="{FF2B5EF4-FFF2-40B4-BE49-F238E27FC236}">
                <a16:creationId xmlns:a16="http://schemas.microsoft.com/office/drawing/2014/main" xmlns="" id="{9F63E20E-7F0C-436C-9343-3E2CC0E7DDF9}"/>
              </a:ext>
            </a:extLst>
          </p:cNvPr>
          <p:cNvCxnSpPr/>
          <p:nvPr/>
        </p:nvCxnSpPr>
        <p:spPr>
          <a:xfrm>
            <a:off x="571601" y="6277713"/>
            <a:ext cx="783306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1" name="文字方塊 60">
            <a:extLst>
              <a:ext uri="{FF2B5EF4-FFF2-40B4-BE49-F238E27FC236}">
                <a16:creationId xmlns:a16="http://schemas.microsoft.com/office/drawing/2014/main" xmlns="" id="{24D5907B-C2DB-4750-855D-B4A52FBC4950}"/>
              </a:ext>
            </a:extLst>
          </p:cNvPr>
          <p:cNvSpPr txBox="1"/>
          <p:nvPr/>
        </p:nvSpPr>
        <p:spPr>
          <a:xfrm>
            <a:off x="4355976" y="2996952"/>
            <a:ext cx="4680520" cy="646331"/>
          </a:xfrm>
          <a:prstGeom prst="rect">
            <a:avLst/>
          </a:prstGeom>
          <a:noFill/>
        </p:spPr>
        <p:txBody>
          <a:bodyPr wrap="square" rtlCol="0">
            <a:spAutoFit/>
          </a:bodyPr>
          <a:lstStyle/>
          <a:p>
            <a:r>
              <a:rPr lang="en-US" altLang="zh-TW" sz="1200" b="1" dirty="0" smtClean="0">
                <a:solidFill>
                  <a:srgbClr val="FF0000"/>
                </a:solidFill>
              </a:rPr>
              <a:t>In response to changing international circumstances, the company is seeking growth and transformation opportunities to build a continuous growth engine.</a:t>
            </a:r>
            <a:endParaRPr lang="zh-TW" altLang="en-US" sz="1200" b="1" dirty="0">
              <a:solidFill>
                <a:srgbClr val="FF0000"/>
              </a:solidFill>
              <a:latin typeface="微軟正黑體" pitchFamily="34" charset="-120"/>
              <a:ea typeface="微軟正黑體" pitchFamily="34" charset="-120"/>
            </a:endParaRPr>
          </a:p>
        </p:txBody>
      </p:sp>
      <p:sp>
        <p:nvSpPr>
          <p:cNvPr id="20" name="矩形 19"/>
          <p:cNvSpPr/>
          <p:nvPr/>
        </p:nvSpPr>
        <p:spPr>
          <a:xfrm>
            <a:off x="0" y="6488668"/>
            <a:ext cx="761747" cy="369332"/>
          </a:xfrm>
          <a:prstGeom prst="rect">
            <a:avLst/>
          </a:prstGeom>
        </p:spPr>
        <p:txBody>
          <a:bodyPr wrap="none">
            <a:spAutoFit/>
          </a:bodyPr>
          <a:lstStyle/>
          <a:p>
            <a:r>
              <a:rPr lang="en-US" altLang="zh-TW" dirty="0" smtClean="0"/>
              <a:t>18/24</a:t>
            </a:r>
            <a:endParaRPr lang="zh-TW" altLang="en-US" dirty="0"/>
          </a:p>
        </p:txBody>
      </p:sp>
    </p:spTree>
    <p:extLst>
      <p:ext uri="{BB962C8B-B14F-4D97-AF65-F5344CB8AC3E}">
        <p14:creationId xmlns:p14="http://schemas.microsoft.com/office/powerpoint/2010/main" xmlns="" val="2396009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74065" y="320293"/>
            <a:ext cx="8100564" cy="538123"/>
          </a:xfrm>
        </p:spPr>
        <p:txBody>
          <a:bodyPr>
            <a:normAutofit fontScale="90000"/>
          </a:bodyPr>
          <a:lstStyle/>
          <a:p>
            <a:pPr algn="l"/>
            <a:r>
              <a:rPr lang="en-US" altLang="zh-TW" sz="3100" b="1" dirty="0" err="1" smtClean="0">
                <a:solidFill>
                  <a:srgbClr val="002060"/>
                </a:solidFill>
                <a:latin typeface="微軟正黑體" pitchFamily="34" charset="-120"/>
                <a:ea typeface="微軟正黑體" pitchFamily="34" charset="-120"/>
                <a:cs typeface="Arial" pitchFamily="34" charset="0"/>
              </a:rPr>
              <a:t>CarlsbadTech</a:t>
            </a:r>
            <a:r>
              <a:rPr lang="en-US" altLang="zh-TW" sz="3100" b="1" dirty="0" smtClean="0">
                <a:solidFill>
                  <a:srgbClr val="002060"/>
                </a:solidFill>
                <a:latin typeface="微軟正黑體" pitchFamily="34" charset="-120"/>
                <a:ea typeface="微軟正黑體" pitchFamily="34" charset="-120"/>
                <a:cs typeface="Arial" pitchFamily="34" charset="0"/>
              </a:rPr>
              <a:t> (</a:t>
            </a:r>
            <a:r>
              <a:rPr lang="en-US" altLang="zh-TW" sz="3100" b="1" dirty="0" err="1" smtClean="0">
                <a:solidFill>
                  <a:srgbClr val="002060"/>
                </a:solidFill>
                <a:latin typeface="微軟正黑體" pitchFamily="34" charset="-120"/>
                <a:ea typeface="微軟正黑體" pitchFamily="34" charset="-120"/>
                <a:cs typeface="Arial" pitchFamily="34" charset="0"/>
              </a:rPr>
              <a:t>YungShin</a:t>
            </a:r>
            <a:r>
              <a:rPr lang="en-US" altLang="zh-TW" sz="3100" b="1" dirty="0" smtClean="0">
                <a:solidFill>
                  <a:srgbClr val="002060"/>
                </a:solidFill>
                <a:latin typeface="微軟正黑體" pitchFamily="34" charset="-120"/>
                <a:ea typeface="微軟正黑體" pitchFamily="34" charset="-120"/>
                <a:cs typeface="Arial" pitchFamily="34" charset="0"/>
              </a:rPr>
              <a:t> US)</a:t>
            </a:r>
            <a:r>
              <a:rPr lang="en-US" altLang="zh-TW" sz="3100" dirty="0" smtClean="0">
                <a:solidFill>
                  <a:srgbClr val="002060"/>
                </a:solidFill>
                <a:latin typeface="Arial" pitchFamily="34" charset="0"/>
                <a:cs typeface="Arial" pitchFamily="34" charset="0"/>
              </a:rPr>
              <a:t/>
            </a:r>
            <a:br>
              <a:rPr lang="en-US" altLang="zh-TW" sz="3100" dirty="0" smtClean="0">
                <a:solidFill>
                  <a:srgbClr val="002060"/>
                </a:solidFill>
                <a:latin typeface="Arial" pitchFamily="34" charset="0"/>
                <a:cs typeface="Arial" pitchFamily="34" charset="0"/>
              </a:rPr>
            </a:br>
            <a:r>
              <a:rPr lang="en-US" altLang="zh-TW" sz="2200" dirty="0" smtClean="0">
                <a:solidFill>
                  <a:srgbClr val="002060"/>
                </a:solidFill>
                <a:latin typeface="Arial" pitchFamily="34" charset="0"/>
                <a:cs typeface="Arial" pitchFamily="34" charset="0"/>
              </a:rPr>
              <a:t>Total solution from production to marketing as window for Asia company to enter US market.</a:t>
            </a:r>
            <a:endParaRPr lang="zh-TW" altLang="en-US" sz="2200" b="0" dirty="0">
              <a:solidFill>
                <a:srgbClr val="002060"/>
              </a:solidFill>
              <a:latin typeface="微軟正黑體" pitchFamily="34" charset="-120"/>
              <a:ea typeface="微軟正黑體" pitchFamily="34" charset="-120"/>
              <a:cs typeface="Arial" pitchFamily="34" charset="0"/>
            </a:endParaRPr>
          </a:p>
        </p:txBody>
      </p:sp>
      <p:sp>
        <p:nvSpPr>
          <p:cNvPr id="4" name="投影片編號版面配置區 3"/>
          <p:cNvSpPr>
            <a:spLocks noGrp="1"/>
          </p:cNvSpPr>
          <p:nvPr>
            <p:ph type="sldNum" sz="quarter" idx="12"/>
          </p:nvPr>
        </p:nvSpPr>
        <p:spPr>
          <a:xfrm>
            <a:off x="0" y="6613878"/>
            <a:ext cx="2057400" cy="182461"/>
          </a:xfrm>
        </p:spPr>
        <p:txBody>
          <a:bodyPr/>
          <a:lstStyle/>
          <a:p>
            <a:fld id="{5FDF7D31-FCB7-7B48-9CEB-BD32482F48ED}" type="slidenum">
              <a:rPr kumimoji="1" lang="zh-TW" altLang="en-US" smtClean="0">
                <a:solidFill>
                  <a:schemeClr val="tx1"/>
                </a:solidFill>
              </a:rPr>
              <a:pPr/>
              <a:t>19</a:t>
            </a:fld>
            <a:r>
              <a:rPr kumimoji="1" lang="en-US" altLang="zh-TW" dirty="0" smtClean="0">
                <a:solidFill>
                  <a:schemeClr val="tx1"/>
                </a:solidFill>
              </a:rPr>
              <a:t>/24</a:t>
            </a:r>
            <a:endParaRPr kumimoji="1" lang="zh-TW" altLang="en-US" dirty="0">
              <a:solidFill>
                <a:schemeClr val="tx1"/>
              </a:solidFill>
            </a:endParaRPr>
          </a:p>
        </p:txBody>
      </p:sp>
      <p:pic>
        <p:nvPicPr>
          <p:cNvPr id="5" name="Picture 2" descr="C:\Users\User\Desktop\Work\Carlsbad Pharma\Carlsbad 2015\Carlsbad PowerPoint\Pics\Long Beach 2-09.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5402" r="13512" b="1366"/>
          <a:stretch/>
        </p:blipFill>
        <p:spPr bwMode="auto">
          <a:xfrm>
            <a:off x="827584" y="1124745"/>
            <a:ext cx="3024336" cy="1944215"/>
          </a:xfrm>
          <a:prstGeom prst="rect">
            <a:avLst/>
          </a:prstGeom>
          <a:noFill/>
          <a:extLst>
            <a:ext uri="{909E8E84-426E-40DD-AFC4-6F175D3DCCD1}">
              <a14:hiddenFill xmlns="" xmlns:a14="http://schemas.microsoft.com/office/drawing/2010/main">
                <a:solidFill>
                  <a:srgbClr val="FFFFFF"/>
                </a:solidFill>
              </a14:hiddenFill>
            </a:ext>
          </a:extLst>
        </p:spPr>
      </p:pic>
      <p:sp>
        <p:nvSpPr>
          <p:cNvPr id="6" name="矩形 5"/>
          <p:cNvSpPr/>
          <p:nvPr/>
        </p:nvSpPr>
        <p:spPr>
          <a:xfrm>
            <a:off x="4355976" y="1353537"/>
            <a:ext cx="4788024" cy="4770537"/>
          </a:xfrm>
          <a:prstGeom prst="rect">
            <a:avLst/>
          </a:prstGeom>
        </p:spPr>
        <p:txBody>
          <a:bodyPr wrap="square">
            <a:spAutoFit/>
          </a:bodyPr>
          <a:lstStyle/>
          <a:p>
            <a:r>
              <a:rPr lang="en-US" altLang="zh-TW" sz="1600" b="1" dirty="0" smtClean="0">
                <a:latin typeface="Arial" pitchFamily="34" charset="0"/>
                <a:cs typeface="Arial" pitchFamily="34" charset="0"/>
              </a:rPr>
              <a:t>History: </a:t>
            </a:r>
          </a:p>
          <a:p>
            <a:r>
              <a:rPr lang="en-US" altLang="zh-TW" sz="1600" dirty="0" smtClean="0">
                <a:latin typeface="Arial" pitchFamily="34" charset="0"/>
                <a:cs typeface="Arial" pitchFamily="34" charset="0"/>
              </a:rPr>
              <a:t> </a:t>
            </a:r>
            <a:r>
              <a:rPr lang="en-US" altLang="zh-TW" sz="1600" i="1" dirty="0" smtClean="0">
                <a:latin typeface="Arial" pitchFamily="34" charset="0"/>
                <a:cs typeface="Arial" pitchFamily="34" charset="0"/>
              </a:rPr>
              <a:t>Company started in 1990 and facility operated in 1998</a:t>
            </a:r>
            <a:r>
              <a:rPr lang="en-US" altLang="zh-TW" sz="1600" dirty="0" smtClean="0">
                <a:latin typeface="Arial" pitchFamily="34" charset="0"/>
                <a:cs typeface="Arial" pitchFamily="34" charset="0"/>
              </a:rPr>
              <a:t>.</a:t>
            </a:r>
          </a:p>
          <a:p>
            <a:endParaRPr lang="en-US" altLang="zh-TW" sz="1600" dirty="0" smtClean="0">
              <a:latin typeface="Arial" pitchFamily="34" charset="0"/>
              <a:cs typeface="Arial" pitchFamily="34" charset="0"/>
            </a:endParaRPr>
          </a:p>
          <a:p>
            <a:r>
              <a:rPr lang="en-US" altLang="zh-TW" sz="1600" b="1" dirty="0" smtClean="0">
                <a:latin typeface="Arial" pitchFamily="34" charset="0"/>
                <a:cs typeface="Arial" pitchFamily="34" charset="0"/>
              </a:rPr>
              <a:t>Location:</a:t>
            </a:r>
            <a:r>
              <a:rPr lang="en-US" altLang="zh-TW" sz="1600" dirty="0" smtClean="0">
                <a:latin typeface="Arial" pitchFamily="34" charset="0"/>
                <a:cs typeface="Arial" pitchFamily="34" charset="0"/>
              </a:rPr>
              <a:t> </a:t>
            </a:r>
          </a:p>
          <a:p>
            <a:r>
              <a:rPr lang="en-US" altLang="zh-TW" sz="1600" dirty="0" smtClean="0">
                <a:latin typeface="Arial" pitchFamily="34" charset="0"/>
                <a:cs typeface="Arial" pitchFamily="34" charset="0"/>
              </a:rPr>
              <a:t> </a:t>
            </a:r>
            <a:r>
              <a:rPr lang="en-US" altLang="zh-TW" sz="1600" i="1" dirty="0" smtClean="0">
                <a:latin typeface="Arial" pitchFamily="34" charset="0"/>
                <a:cs typeface="Arial" pitchFamily="34" charset="0"/>
              </a:rPr>
              <a:t>Located 30 miles north of San Diego, 130 miles south of LAX, 90 miles from Port of Los Angeles.</a:t>
            </a:r>
          </a:p>
          <a:p>
            <a:endParaRPr lang="en-US" altLang="zh-TW" sz="1600" i="1" dirty="0" smtClean="0">
              <a:latin typeface="Arial" pitchFamily="34" charset="0"/>
              <a:cs typeface="Arial" pitchFamily="34" charset="0"/>
            </a:endParaRPr>
          </a:p>
          <a:p>
            <a:r>
              <a:rPr lang="en-US" altLang="zh-TW" sz="1600" b="1" dirty="0" smtClean="0">
                <a:latin typeface="Arial" pitchFamily="34" charset="0"/>
                <a:cs typeface="Arial" pitchFamily="34" charset="0"/>
              </a:rPr>
              <a:t>Space: </a:t>
            </a:r>
          </a:p>
          <a:p>
            <a:r>
              <a:rPr lang="en-US" altLang="zh-TW" sz="1600" dirty="0" smtClean="0">
                <a:latin typeface="Arial" pitchFamily="34" charset="0"/>
                <a:cs typeface="Arial" pitchFamily="34" charset="0"/>
              </a:rPr>
              <a:t> </a:t>
            </a:r>
            <a:r>
              <a:rPr lang="en-US" altLang="zh-TW" sz="1600" i="1" dirty="0" err="1" smtClean="0">
                <a:latin typeface="Arial" pitchFamily="34" charset="0"/>
                <a:cs typeface="Arial" pitchFamily="34" charset="0"/>
              </a:rPr>
              <a:t>cGMP</a:t>
            </a:r>
            <a:r>
              <a:rPr lang="en-US" altLang="zh-TW" sz="1600" i="1" dirty="0" smtClean="0">
                <a:latin typeface="Arial" pitchFamily="34" charset="0"/>
                <a:cs typeface="Arial" pitchFamily="34" charset="0"/>
              </a:rPr>
              <a:t> compliance solid dosage form manufacturing facility (Approx. 21,000 </a:t>
            </a:r>
            <a:r>
              <a:rPr lang="en-US" altLang="zh-TW" sz="1600" i="1" dirty="0" err="1" smtClean="0">
                <a:latin typeface="Arial" pitchFamily="34" charset="0"/>
                <a:cs typeface="Arial" pitchFamily="34" charset="0"/>
              </a:rPr>
              <a:t>sq.ft</a:t>
            </a:r>
            <a:r>
              <a:rPr lang="en-US" altLang="zh-TW" sz="1600" i="1" dirty="0" smtClean="0">
                <a:latin typeface="Arial" pitchFamily="34" charset="0"/>
                <a:cs typeface="Arial" pitchFamily="34" charset="0"/>
              </a:rPr>
              <a:t>.).</a:t>
            </a:r>
          </a:p>
          <a:p>
            <a:endParaRPr lang="en-US" altLang="zh-TW" sz="1600" i="1" dirty="0" smtClean="0">
              <a:latin typeface="Arial" pitchFamily="34" charset="0"/>
              <a:cs typeface="Arial" pitchFamily="34" charset="0"/>
            </a:endParaRPr>
          </a:p>
          <a:p>
            <a:r>
              <a:rPr lang="en-US" altLang="zh-TW" sz="1600" b="1" dirty="0" smtClean="0">
                <a:latin typeface="Arial" pitchFamily="34" charset="0"/>
                <a:cs typeface="Arial" pitchFamily="34" charset="0"/>
              </a:rPr>
              <a:t>Production Capabilit</a:t>
            </a:r>
            <a:r>
              <a:rPr lang="en-US" altLang="zh-TW" sz="1600" dirty="0" smtClean="0">
                <a:latin typeface="Arial" pitchFamily="34" charset="0"/>
                <a:cs typeface="Arial" pitchFamily="34" charset="0"/>
              </a:rPr>
              <a:t>y: </a:t>
            </a:r>
          </a:p>
          <a:p>
            <a:r>
              <a:rPr lang="en-US" altLang="zh-TW" sz="1600" i="1" dirty="0" smtClean="0">
                <a:latin typeface="Arial" pitchFamily="34" charset="0"/>
                <a:cs typeface="Arial" pitchFamily="34" charset="0"/>
              </a:rPr>
              <a:t> About 800mio to 1,000mio tabs capacity per year.</a:t>
            </a:r>
          </a:p>
          <a:p>
            <a:endParaRPr lang="en-US" altLang="zh-TW" sz="1600" i="1" dirty="0" smtClean="0">
              <a:latin typeface="Arial" pitchFamily="34" charset="0"/>
              <a:cs typeface="Arial" pitchFamily="34" charset="0"/>
            </a:endParaRPr>
          </a:p>
          <a:p>
            <a:r>
              <a:rPr lang="en-US" altLang="zh-TW" sz="1600" b="1" dirty="0" smtClean="0">
                <a:latin typeface="Arial" pitchFamily="34" charset="0"/>
                <a:cs typeface="Arial" pitchFamily="34" charset="0"/>
              </a:rPr>
              <a:t>Customer:</a:t>
            </a:r>
            <a:r>
              <a:rPr lang="en-US" altLang="zh-TW" sz="1600" dirty="0" smtClean="0">
                <a:latin typeface="Arial" pitchFamily="34" charset="0"/>
                <a:cs typeface="Arial" pitchFamily="34" charset="0"/>
              </a:rPr>
              <a:t> </a:t>
            </a:r>
          </a:p>
          <a:p>
            <a:r>
              <a:rPr lang="en-US" altLang="zh-TW" sz="1600" i="1" dirty="0" smtClean="0">
                <a:latin typeface="Arial" pitchFamily="34" charset="0"/>
                <a:cs typeface="Arial" pitchFamily="34" charset="0"/>
              </a:rPr>
              <a:t>Cover US 96% customers in sales channel with 50 stats selling permit.</a:t>
            </a:r>
          </a:p>
          <a:p>
            <a:endParaRPr lang="en-US" altLang="zh-TW" sz="1600" b="1" dirty="0" smtClean="0">
              <a:latin typeface="微軟正黑體" pitchFamily="34" charset="-120"/>
              <a:ea typeface="微軟正黑體" pitchFamily="34" charset="-120"/>
              <a:cs typeface="Arial" pitchFamily="34" charset="0"/>
            </a:endParaRPr>
          </a:p>
        </p:txBody>
      </p:sp>
      <p:sp>
        <p:nvSpPr>
          <p:cNvPr id="8" name="矩形 7"/>
          <p:cNvSpPr/>
          <p:nvPr/>
        </p:nvSpPr>
        <p:spPr>
          <a:xfrm>
            <a:off x="1691680" y="2420888"/>
            <a:ext cx="2195863" cy="53184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Picture 6"/>
          <p:cNvPicPr>
            <a:picLocks noChangeAspect="1"/>
          </p:cNvPicPr>
          <p:nvPr/>
        </p:nvPicPr>
        <p:blipFill>
          <a:blip r:embed="rId3" cstate="print"/>
          <a:stretch>
            <a:fillRect/>
          </a:stretch>
        </p:blipFill>
        <p:spPr>
          <a:xfrm>
            <a:off x="323528" y="3212976"/>
            <a:ext cx="1944216" cy="1456658"/>
          </a:xfrm>
          <a:prstGeom prst="rect">
            <a:avLst/>
          </a:prstGeom>
        </p:spPr>
      </p:pic>
      <p:pic>
        <p:nvPicPr>
          <p:cNvPr id="10" name="Picture 8"/>
          <p:cNvPicPr>
            <a:picLocks noChangeAspect="1"/>
          </p:cNvPicPr>
          <p:nvPr/>
        </p:nvPicPr>
        <p:blipFill>
          <a:blip r:embed="rId4" cstate="print"/>
          <a:stretch>
            <a:fillRect/>
          </a:stretch>
        </p:blipFill>
        <p:spPr>
          <a:xfrm>
            <a:off x="2411760" y="3212976"/>
            <a:ext cx="1982249" cy="1483664"/>
          </a:xfrm>
          <a:prstGeom prst="rect">
            <a:avLst/>
          </a:prstGeom>
        </p:spPr>
      </p:pic>
      <p:sp>
        <p:nvSpPr>
          <p:cNvPr id="11" name="文字方塊 10"/>
          <p:cNvSpPr txBox="1"/>
          <p:nvPr/>
        </p:nvSpPr>
        <p:spPr>
          <a:xfrm>
            <a:off x="395536" y="4725144"/>
            <a:ext cx="1800200" cy="307777"/>
          </a:xfrm>
          <a:prstGeom prst="rect">
            <a:avLst/>
          </a:prstGeom>
          <a:noFill/>
        </p:spPr>
        <p:txBody>
          <a:bodyPr wrap="square" rtlCol="0">
            <a:spAutoFit/>
          </a:bodyPr>
          <a:lstStyle/>
          <a:p>
            <a:pPr algn="ctr"/>
            <a:r>
              <a:rPr lang="en-US" altLang="zh-TW" sz="1400" b="1" dirty="0" smtClean="0">
                <a:latin typeface="微軟正黑體" pitchFamily="34" charset="-120"/>
                <a:ea typeface="微軟正黑體" pitchFamily="34" charset="-120"/>
              </a:rPr>
              <a:t>Production</a:t>
            </a:r>
            <a:endParaRPr lang="zh-TW" altLang="en-US" sz="1400" b="1" dirty="0">
              <a:latin typeface="微軟正黑體" pitchFamily="34" charset="-120"/>
              <a:ea typeface="微軟正黑體" pitchFamily="34" charset="-120"/>
            </a:endParaRPr>
          </a:p>
        </p:txBody>
      </p:sp>
      <p:sp>
        <p:nvSpPr>
          <p:cNvPr id="12" name="文字方塊 11"/>
          <p:cNvSpPr txBox="1"/>
          <p:nvPr/>
        </p:nvSpPr>
        <p:spPr>
          <a:xfrm>
            <a:off x="2483768" y="4725144"/>
            <a:ext cx="1728192" cy="307777"/>
          </a:xfrm>
          <a:prstGeom prst="rect">
            <a:avLst/>
          </a:prstGeom>
          <a:noFill/>
        </p:spPr>
        <p:txBody>
          <a:bodyPr wrap="square" rtlCol="0">
            <a:spAutoFit/>
          </a:bodyPr>
          <a:lstStyle/>
          <a:p>
            <a:pPr algn="ctr"/>
            <a:r>
              <a:rPr lang="en-US" altLang="zh-TW" sz="1400" b="1" dirty="0" err="1" smtClean="0">
                <a:latin typeface="微軟正黑體" pitchFamily="34" charset="-120"/>
                <a:ea typeface="微軟正黑體" pitchFamily="34" charset="-120"/>
              </a:rPr>
              <a:t>Labatory</a:t>
            </a:r>
            <a:endParaRPr lang="zh-TW" altLang="en-US" sz="1400" b="1" dirty="0">
              <a:latin typeface="微軟正黑體" pitchFamily="34" charset="-120"/>
              <a:ea typeface="微軟正黑體" pitchFamily="34" charset="-120"/>
            </a:endParaRPr>
          </a:p>
        </p:txBody>
      </p:sp>
      <p:pic>
        <p:nvPicPr>
          <p:cNvPr id="13" name="圖片 12" descr="Diclofenac Sodium 75mg 1000ct.png"/>
          <p:cNvPicPr>
            <a:picLocks noChangeAspect="1"/>
          </p:cNvPicPr>
          <p:nvPr/>
        </p:nvPicPr>
        <p:blipFill>
          <a:blip r:embed="rId5" cstate="print"/>
          <a:srcRect l="27427" t="12727" r="27424" b="8524"/>
          <a:stretch>
            <a:fillRect/>
          </a:stretch>
        </p:blipFill>
        <p:spPr>
          <a:xfrm>
            <a:off x="780945" y="5157192"/>
            <a:ext cx="576064" cy="1004763"/>
          </a:xfrm>
          <a:prstGeom prst="rect">
            <a:avLst/>
          </a:prstGeom>
        </p:spPr>
      </p:pic>
      <p:pic>
        <p:nvPicPr>
          <p:cNvPr id="14" name="圖片 13" descr="200mg 500.png"/>
          <p:cNvPicPr>
            <a:picLocks noChangeAspect="1"/>
          </p:cNvPicPr>
          <p:nvPr/>
        </p:nvPicPr>
        <p:blipFill>
          <a:blip r:embed="rId6" cstate="print"/>
          <a:srcRect l="28959" t="13667" r="28242" b="7154"/>
          <a:stretch>
            <a:fillRect/>
          </a:stretch>
        </p:blipFill>
        <p:spPr>
          <a:xfrm>
            <a:off x="1429017" y="5232800"/>
            <a:ext cx="504056" cy="932504"/>
          </a:xfrm>
          <a:prstGeom prst="rect">
            <a:avLst/>
          </a:prstGeom>
        </p:spPr>
      </p:pic>
      <p:pic>
        <p:nvPicPr>
          <p:cNvPr id="15" name="圖片 14" descr="400mg 500.png"/>
          <p:cNvPicPr>
            <a:picLocks noChangeAspect="1"/>
          </p:cNvPicPr>
          <p:nvPr/>
        </p:nvPicPr>
        <p:blipFill>
          <a:blip r:embed="rId7" cstate="print"/>
          <a:srcRect l="28234" t="12867" r="27398" b="8481"/>
          <a:stretch>
            <a:fillRect/>
          </a:stretch>
        </p:blipFill>
        <p:spPr>
          <a:xfrm>
            <a:off x="2005081" y="5229200"/>
            <a:ext cx="530400" cy="940256"/>
          </a:xfrm>
          <a:prstGeom prst="rect">
            <a:avLst/>
          </a:prstGeom>
        </p:spPr>
      </p:pic>
      <p:pic>
        <p:nvPicPr>
          <p:cNvPr id="16" name="圖片 15" descr="800mg 500.png"/>
          <p:cNvPicPr>
            <a:picLocks noChangeAspect="1"/>
          </p:cNvPicPr>
          <p:nvPr/>
        </p:nvPicPr>
        <p:blipFill>
          <a:blip r:embed="rId8" cstate="print"/>
          <a:srcRect l="26654" t="13147" r="27668" b="9399"/>
          <a:stretch>
            <a:fillRect/>
          </a:stretch>
        </p:blipFill>
        <p:spPr>
          <a:xfrm>
            <a:off x="2581145" y="5229200"/>
            <a:ext cx="527368" cy="894232"/>
          </a:xfrm>
          <a:prstGeom prst="rect">
            <a:avLst/>
          </a:prstGeom>
        </p:spPr>
      </p:pic>
      <p:pic>
        <p:nvPicPr>
          <p:cNvPr id="17" name="圖片 16" descr="Famotidine 20mg 1000CT.png"/>
          <p:cNvPicPr>
            <a:picLocks noChangeAspect="1"/>
          </p:cNvPicPr>
          <p:nvPr/>
        </p:nvPicPr>
        <p:blipFill>
          <a:blip r:embed="rId9" cstate="print"/>
          <a:srcRect l="28913" t="13163" r="29088" b="9138"/>
          <a:stretch>
            <a:fillRect/>
          </a:stretch>
        </p:blipFill>
        <p:spPr>
          <a:xfrm>
            <a:off x="3157209" y="5183306"/>
            <a:ext cx="504056" cy="932503"/>
          </a:xfrm>
          <a:prstGeom prst="rect">
            <a:avLst/>
          </a:prstGeom>
        </p:spPr>
      </p:pic>
      <p:pic>
        <p:nvPicPr>
          <p:cNvPr id="18" name="圖片 17" descr="Famotidine 40mg 1000ct.png"/>
          <p:cNvPicPr>
            <a:picLocks noChangeAspect="1"/>
          </p:cNvPicPr>
          <p:nvPr/>
        </p:nvPicPr>
        <p:blipFill>
          <a:blip r:embed="rId10" cstate="print"/>
          <a:srcRect l="28395" t="12727" r="26506" b="8768"/>
          <a:stretch>
            <a:fillRect/>
          </a:stretch>
        </p:blipFill>
        <p:spPr>
          <a:xfrm>
            <a:off x="3733273" y="5157192"/>
            <a:ext cx="550695" cy="958617"/>
          </a:xfrm>
          <a:prstGeom prst="rect">
            <a:avLst/>
          </a:prstGeom>
        </p:spPr>
      </p:pic>
      <p:sp>
        <p:nvSpPr>
          <p:cNvPr id="19" name="文字方塊 18"/>
          <p:cNvSpPr txBox="1"/>
          <p:nvPr/>
        </p:nvSpPr>
        <p:spPr>
          <a:xfrm>
            <a:off x="4644008" y="5797713"/>
            <a:ext cx="3672408" cy="1015663"/>
          </a:xfrm>
          <a:prstGeom prst="rect">
            <a:avLst/>
          </a:prstGeom>
          <a:solidFill>
            <a:srgbClr val="0099FF"/>
          </a:solidFill>
        </p:spPr>
        <p:txBody>
          <a:bodyPr wrap="square" rtlCol="0">
            <a:spAutoFit/>
          </a:bodyPr>
          <a:lstStyle/>
          <a:p>
            <a:pPr algn="ctr"/>
            <a:r>
              <a:rPr lang="en-US" altLang="zh-TW" sz="2000" b="1" dirty="0" smtClean="0">
                <a:solidFill>
                  <a:schemeClr val="bg1"/>
                </a:solidFill>
                <a:latin typeface="微軟正黑體" pitchFamily="34" charset="-120"/>
                <a:ea typeface="微軟正黑體" pitchFamily="34" charset="-120"/>
              </a:rPr>
              <a:t>OWN BRAND</a:t>
            </a:r>
            <a:r>
              <a:rPr lang="zh-TW" altLang="en-US" sz="2000" b="1" dirty="0" smtClean="0">
                <a:solidFill>
                  <a:schemeClr val="bg1"/>
                </a:solidFill>
                <a:latin typeface="微軟正黑體" pitchFamily="34" charset="-120"/>
                <a:ea typeface="微軟正黑體" pitchFamily="34" charset="-120"/>
              </a:rPr>
              <a:t>、</a:t>
            </a:r>
            <a:r>
              <a:rPr lang="en-US" altLang="zh-TW" sz="2000" b="1" dirty="0" smtClean="0">
                <a:solidFill>
                  <a:schemeClr val="bg1"/>
                </a:solidFill>
                <a:latin typeface="微軟正黑體" pitchFamily="34" charset="-120"/>
                <a:ea typeface="微軟正黑體" pitchFamily="34" charset="-120"/>
              </a:rPr>
              <a:t>CMO</a:t>
            </a:r>
            <a:r>
              <a:rPr lang="zh-TW" altLang="en-US" sz="2000" b="1" dirty="0" smtClean="0">
                <a:solidFill>
                  <a:schemeClr val="bg1"/>
                </a:solidFill>
                <a:latin typeface="微軟正黑體" pitchFamily="34" charset="-120"/>
                <a:ea typeface="微軟正黑體" pitchFamily="34" charset="-120"/>
              </a:rPr>
              <a:t>、</a:t>
            </a:r>
            <a:r>
              <a:rPr lang="en-US" altLang="zh-TW" sz="2000" b="1" dirty="0" smtClean="0">
                <a:solidFill>
                  <a:schemeClr val="bg1"/>
                </a:solidFill>
                <a:latin typeface="微軟正黑體" pitchFamily="34" charset="-120"/>
                <a:ea typeface="微軟正黑體" pitchFamily="34" charset="-120"/>
              </a:rPr>
              <a:t>CDMO</a:t>
            </a:r>
            <a:r>
              <a:rPr lang="zh-TW" altLang="en-US" sz="2000" b="1" dirty="0" smtClean="0">
                <a:solidFill>
                  <a:schemeClr val="bg1"/>
                </a:solidFill>
                <a:latin typeface="微軟正黑體" pitchFamily="34" charset="-120"/>
                <a:ea typeface="微軟正黑體" pitchFamily="34" charset="-120"/>
              </a:rPr>
              <a:t>、</a:t>
            </a:r>
            <a:r>
              <a:rPr lang="en-US" altLang="zh-TW" sz="2000" b="1" dirty="0" smtClean="0">
                <a:solidFill>
                  <a:schemeClr val="bg1"/>
                </a:solidFill>
                <a:latin typeface="微軟正黑體" pitchFamily="34" charset="-120"/>
                <a:ea typeface="微軟正黑體" pitchFamily="34" charset="-120"/>
              </a:rPr>
              <a:t>PACKING</a:t>
            </a:r>
            <a:r>
              <a:rPr lang="zh-TW" altLang="en-US" sz="2000" b="1" dirty="0" smtClean="0">
                <a:solidFill>
                  <a:schemeClr val="bg1"/>
                </a:solidFill>
                <a:latin typeface="微軟正黑體" pitchFamily="34" charset="-120"/>
                <a:ea typeface="微軟正黑體" pitchFamily="34" charset="-120"/>
              </a:rPr>
              <a:t>、</a:t>
            </a:r>
            <a:r>
              <a:rPr lang="en-US" altLang="zh-TW" sz="2000" b="1" dirty="0" smtClean="0">
                <a:solidFill>
                  <a:schemeClr val="bg1"/>
                </a:solidFill>
                <a:latin typeface="微軟正黑體" pitchFamily="34" charset="-120"/>
                <a:ea typeface="微軟正黑體" pitchFamily="34" charset="-120"/>
              </a:rPr>
              <a:t>RA</a:t>
            </a:r>
          </a:p>
          <a:p>
            <a:pPr algn="ctr"/>
            <a:r>
              <a:rPr lang="en-US" altLang="zh-TW" sz="2000" b="1" dirty="0" smtClean="0">
                <a:solidFill>
                  <a:schemeClr val="bg1"/>
                </a:solidFill>
                <a:latin typeface="微軟正黑體" pitchFamily="34" charset="-120"/>
                <a:ea typeface="微軟正黑體" pitchFamily="34" charset="-120"/>
              </a:rPr>
              <a:t>US market total solution</a:t>
            </a:r>
            <a:endParaRPr lang="zh-TW" altLang="en-US" sz="2000" b="1" dirty="0">
              <a:solidFill>
                <a:schemeClr val="bg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p:txBody>
          <a:bodyPr/>
          <a:lstStyle/>
          <a:p>
            <a:pPr>
              <a:defRPr/>
            </a:pPr>
            <a:r>
              <a:rPr lang="en-US" altLang="zh-TW" sz="3600" b="1" dirty="0" smtClean="0">
                <a:solidFill>
                  <a:srgbClr val="002060"/>
                </a:solidFill>
                <a:latin typeface="Arial" pitchFamily="34" charset="0"/>
                <a:ea typeface="微軟正黑體" pitchFamily="34" charset="-120"/>
                <a:cs typeface="Arial" pitchFamily="34" charset="0"/>
              </a:rPr>
              <a:t>Disclaimers</a:t>
            </a:r>
            <a:endParaRPr lang="zh-TW" altLang="en-US" sz="3600" b="1" dirty="0" smtClean="0">
              <a:solidFill>
                <a:srgbClr val="002060"/>
              </a:solidFill>
              <a:latin typeface="Arial" pitchFamily="34" charset="0"/>
              <a:ea typeface="微軟正黑體" pitchFamily="34" charset="-120"/>
              <a:cs typeface="Arial" pitchFamily="34" charset="0"/>
            </a:endParaRPr>
          </a:p>
        </p:txBody>
      </p:sp>
      <p:sp>
        <p:nvSpPr>
          <p:cNvPr id="6147" name="內容版面配置區 2"/>
          <p:cNvSpPr>
            <a:spLocks noGrp="1"/>
          </p:cNvSpPr>
          <p:nvPr>
            <p:ph idx="1"/>
          </p:nvPr>
        </p:nvSpPr>
        <p:spPr>
          <a:xfrm>
            <a:off x="467544" y="1567333"/>
            <a:ext cx="8229600" cy="4525963"/>
          </a:xfrm>
        </p:spPr>
        <p:txBody>
          <a:bodyPr/>
          <a:lstStyle/>
          <a:p>
            <a:pPr marL="0" indent="0" algn="just" eaLnBrk="1" hangingPunct="1">
              <a:lnSpc>
                <a:spcPts val="4000"/>
              </a:lnSpc>
              <a:buNone/>
              <a:defRPr/>
            </a:pPr>
            <a:r>
              <a:rPr lang="en-US" altLang="zh-TW" sz="2400" dirty="0" smtClean="0">
                <a:solidFill>
                  <a:srgbClr val="002060"/>
                </a:solidFill>
                <a:effectLst>
                  <a:innerShdw blurRad="63500" dist="50800" dir="8100000">
                    <a:prstClr val="black">
                      <a:alpha val="50000"/>
                    </a:prstClr>
                  </a:innerShdw>
                </a:effectLst>
                <a:latin typeface="Arial" pitchFamily="34" charset="0"/>
                <a:ea typeface="微軟正黑體" pitchFamily="34" charset="-120"/>
                <a:cs typeface="Arial" pitchFamily="34" charset="0"/>
              </a:rPr>
              <a:t>This presentation is based on the information obtained from various sources which the Company believes to be reliable. But at some point in the future, there are a variety of factors which could cause actual results to differ materially from those statements. Therefore, please refer to the information on MOPS website as the main basis if any adjustment has been made. (</a:t>
            </a:r>
            <a:r>
              <a:rPr lang="en-US" altLang="zh-TW" sz="2400" u="sng" dirty="0" smtClean="0">
                <a:solidFill>
                  <a:srgbClr val="002060"/>
                </a:solidFill>
                <a:effectLst>
                  <a:innerShdw blurRad="63500" dist="50800" dir="8100000">
                    <a:prstClr val="black">
                      <a:alpha val="50000"/>
                    </a:prstClr>
                  </a:innerShdw>
                </a:effectLst>
                <a:latin typeface="Arial" pitchFamily="34" charset="0"/>
                <a:ea typeface="微軟正黑體" pitchFamily="34" charset="-120"/>
                <a:cs typeface="Arial" pitchFamily="34" charset="0"/>
              </a:rPr>
              <a:t>http://mops.twse.com.tw/mops/web/index</a:t>
            </a:r>
            <a:r>
              <a:rPr lang="en-US" altLang="zh-TW" sz="2400" dirty="0" smtClean="0">
                <a:solidFill>
                  <a:srgbClr val="002060"/>
                </a:solidFill>
                <a:effectLst>
                  <a:innerShdw blurRad="63500" dist="50800" dir="8100000">
                    <a:prstClr val="black">
                      <a:alpha val="50000"/>
                    </a:prstClr>
                  </a:innerShdw>
                </a:effectLst>
                <a:latin typeface="Arial" pitchFamily="34" charset="0"/>
                <a:ea typeface="微軟正黑體" pitchFamily="34" charset="-120"/>
                <a:cs typeface="Arial" pitchFamily="34" charset="0"/>
              </a:rPr>
              <a:t>)</a:t>
            </a:r>
            <a:endParaRPr lang="zh-TW" altLang="en-US" sz="2400" dirty="0" smtClean="0">
              <a:solidFill>
                <a:srgbClr val="002060"/>
              </a:solidFill>
              <a:effectLst>
                <a:innerShdw blurRad="63500" dist="50800" dir="8100000">
                  <a:prstClr val="black">
                    <a:alpha val="50000"/>
                  </a:prstClr>
                </a:innerShdw>
              </a:effectLst>
              <a:latin typeface="Arial" pitchFamily="34" charset="0"/>
              <a:ea typeface="微軟正黑體" pitchFamily="34" charset="-120"/>
              <a:cs typeface="Arial" pitchFamily="34" charset="0"/>
            </a:endParaRPr>
          </a:p>
        </p:txBody>
      </p:sp>
      <p:sp>
        <p:nvSpPr>
          <p:cNvPr id="5" name="文字方塊 4"/>
          <p:cNvSpPr txBox="1"/>
          <p:nvPr/>
        </p:nvSpPr>
        <p:spPr>
          <a:xfrm>
            <a:off x="0" y="6488668"/>
            <a:ext cx="1475656" cy="369332"/>
          </a:xfrm>
          <a:prstGeom prst="rect">
            <a:avLst/>
          </a:prstGeom>
          <a:noFill/>
        </p:spPr>
        <p:txBody>
          <a:bodyPr wrap="square" rtlCol="0">
            <a:spAutoFit/>
          </a:bodyPr>
          <a:lstStyle/>
          <a:p>
            <a:r>
              <a:rPr lang="en-US" altLang="zh-TW" dirty="0" smtClean="0"/>
              <a:t>2/24</a:t>
            </a:r>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0"/>
            <a:ext cx="7283152" cy="1143000"/>
          </a:xfrm>
        </p:spPr>
        <p:txBody>
          <a:bodyPr/>
          <a:lstStyle/>
          <a:p>
            <a:pPr algn="l"/>
            <a:r>
              <a:rPr lang="en-US" altLang="zh-TW" sz="2000" b="1" dirty="0" smtClean="0">
                <a:latin typeface="微軟正黑體" pitchFamily="34" charset="-120"/>
                <a:ea typeface="微軟正黑體" pitchFamily="34" charset="-120"/>
              </a:rPr>
              <a:t>Create New Value for Share Holder Enter Capital Market </a:t>
            </a:r>
            <a:br>
              <a:rPr lang="en-US" altLang="zh-TW" sz="2000" b="1" dirty="0" smtClean="0">
                <a:latin typeface="微軟正黑體" pitchFamily="34" charset="-120"/>
                <a:ea typeface="微軟正黑體" pitchFamily="34" charset="-120"/>
              </a:rPr>
            </a:br>
            <a:r>
              <a:rPr lang="en-US" altLang="zh-TW" sz="2000" b="1" dirty="0" smtClean="0">
                <a:latin typeface="微軟正黑體" pitchFamily="34" charset="-120"/>
                <a:ea typeface="微軟正黑體" pitchFamily="34" charset="-120"/>
              </a:rPr>
              <a:t>Be approval of listing in Q2 2025</a:t>
            </a:r>
            <a:endParaRPr lang="zh-TW" altLang="en-US" sz="2000" b="1" dirty="0">
              <a:latin typeface="微軟正黑體" pitchFamily="34" charset="-120"/>
              <a:ea typeface="微軟正黑體" pitchFamily="34" charset="-120"/>
            </a:endParaRPr>
          </a:p>
        </p:txBody>
      </p:sp>
      <p:sp>
        <p:nvSpPr>
          <p:cNvPr id="4" name="投影片編號版面配置區 3"/>
          <p:cNvSpPr>
            <a:spLocks noGrp="1"/>
          </p:cNvSpPr>
          <p:nvPr>
            <p:ph type="sldNum" sz="quarter" idx="4"/>
          </p:nvPr>
        </p:nvSpPr>
        <p:spPr/>
        <p:txBody>
          <a:bodyPr/>
          <a:lstStyle/>
          <a:p>
            <a:fld id="{E66AA3EA-0569-43EF-BBA3-83FDB109D582}" type="slidenum">
              <a:rPr lang="en-US" smtClean="0"/>
              <a:pPr/>
              <a:t>20</a:t>
            </a:fld>
            <a:endParaRPr lang="en-US" smtClean="0"/>
          </a:p>
        </p:txBody>
      </p:sp>
      <p:grpSp>
        <p:nvGrpSpPr>
          <p:cNvPr id="3" name="群組 5">
            <a:extLst>
              <a:ext uri="{FF2B5EF4-FFF2-40B4-BE49-F238E27FC236}">
                <a16:creationId xmlns:a16="http://schemas.microsoft.com/office/drawing/2014/main" xmlns="" id="{2DF7BFB2-582C-AEE9-4C21-746ED218E782}"/>
              </a:ext>
            </a:extLst>
          </p:cNvPr>
          <p:cNvGrpSpPr/>
          <p:nvPr/>
        </p:nvGrpSpPr>
        <p:grpSpPr>
          <a:xfrm>
            <a:off x="107504" y="1052736"/>
            <a:ext cx="9036496" cy="3960440"/>
            <a:chOff x="171800" y="2278299"/>
            <a:chExt cx="11827416" cy="3672596"/>
          </a:xfrm>
        </p:grpSpPr>
        <p:sp>
          <p:nvSpPr>
            <p:cNvPr id="7" name="箭號: 向右 64">
              <a:extLst>
                <a:ext uri="{FF2B5EF4-FFF2-40B4-BE49-F238E27FC236}">
                  <a16:creationId xmlns:a16="http://schemas.microsoft.com/office/drawing/2014/main" xmlns="" id="{1192F81D-CE0B-BE49-ABE9-2EF22082CB83}"/>
                </a:ext>
              </a:extLst>
            </p:cNvPr>
            <p:cNvSpPr/>
            <p:nvPr/>
          </p:nvSpPr>
          <p:spPr>
            <a:xfrm>
              <a:off x="9386977" y="2787876"/>
              <a:ext cx="2612239" cy="997526"/>
            </a:xfrm>
            <a:prstGeom prst="rightArrow">
              <a:avLst>
                <a:gd name="adj1" fmla="val 57560"/>
                <a:gd name="adj2" fmla="val 3585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手繪多邊形: 圖案 7">
              <a:extLst>
                <a:ext uri="{FF2B5EF4-FFF2-40B4-BE49-F238E27FC236}">
                  <a16:creationId xmlns:a16="http://schemas.microsoft.com/office/drawing/2014/main" xmlns="" id="{02A1CBDE-FCA2-F549-A096-88D30CD6C2BB}"/>
                </a:ext>
              </a:extLst>
            </p:cNvPr>
            <p:cNvSpPr/>
            <p:nvPr/>
          </p:nvSpPr>
          <p:spPr>
            <a:xfrm>
              <a:off x="1550489" y="2995688"/>
              <a:ext cx="1515600" cy="576000"/>
            </a:xfrm>
            <a:custGeom>
              <a:avLst/>
              <a:gdLst>
                <a:gd name="connsiteX0" fmla="*/ 0 w 2352644"/>
                <a:gd name="connsiteY0" fmla="*/ 0 h 577515"/>
                <a:gd name="connsiteX1" fmla="*/ 2063887 w 2352644"/>
                <a:gd name="connsiteY1" fmla="*/ 0 h 577515"/>
                <a:gd name="connsiteX2" fmla="*/ 2352644 w 2352644"/>
                <a:gd name="connsiteY2" fmla="*/ 288758 h 577515"/>
                <a:gd name="connsiteX3" fmla="*/ 2063887 w 2352644"/>
                <a:gd name="connsiteY3" fmla="*/ 577515 h 577515"/>
                <a:gd name="connsiteX4" fmla="*/ 0 w 2352644"/>
                <a:gd name="connsiteY4" fmla="*/ 577515 h 577515"/>
                <a:gd name="connsiteX5" fmla="*/ 288758 w 2352644"/>
                <a:gd name="connsiteY5" fmla="*/ 288758 h 577515"/>
                <a:gd name="connsiteX6" fmla="*/ 0 w 2352644"/>
                <a:gd name="connsiteY6" fmla="*/ 0 h 577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2644" h="577515">
                  <a:moveTo>
                    <a:pt x="0" y="0"/>
                  </a:moveTo>
                  <a:lnTo>
                    <a:pt x="2063887" y="0"/>
                  </a:lnTo>
                  <a:lnTo>
                    <a:pt x="2352644" y="288758"/>
                  </a:lnTo>
                  <a:lnTo>
                    <a:pt x="2063887" y="577515"/>
                  </a:lnTo>
                  <a:lnTo>
                    <a:pt x="0" y="577515"/>
                  </a:lnTo>
                  <a:lnTo>
                    <a:pt x="288758" y="288758"/>
                  </a:lnTo>
                  <a:lnTo>
                    <a:pt x="0" y="0"/>
                  </a:lnTo>
                  <a:close/>
                </a:path>
              </a:pathLst>
            </a:custGeom>
            <a:solidFill>
              <a:srgbClr val="FC1010"/>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52766" tIns="21336" rIns="310093" bIns="21336" numCol="1" spcCol="1270" anchor="ctr" anchorCtr="0">
              <a:noAutofit/>
            </a:bodyPr>
            <a:lstStyle/>
            <a:p>
              <a:pPr marL="0" lvl="0" indent="0" algn="ctr" defTabSz="711200">
                <a:lnSpc>
                  <a:spcPts val="1440"/>
                </a:lnSpc>
                <a:spcBef>
                  <a:spcPct val="0"/>
                </a:spcBef>
                <a:buFontTx/>
                <a:buNone/>
              </a:pPr>
              <a:r>
                <a:rPr lang="en-US" altLang="zh-TW" sz="1200" b="1" dirty="0" smtClean="0">
                  <a:latin typeface="微軟正黑體" panose="020B0604030504040204" pitchFamily="34" charset="-120"/>
                  <a:ea typeface="微軟正黑體" panose="020B0604030504040204" pitchFamily="34" charset="-120"/>
                  <a:cs typeface="ヒラギノ角ゴ Pro W3"/>
                </a:rPr>
                <a:t>Wyeth</a:t>
              </a:r>
              <a:endParaRPr lang="en-US" altLang="zh-TW" sz="1200" b="1" kern="1200" dirty="0">
                <a:latin typeface="微軟正黑體" panose="020B0604030504040204" pitchFamily="34" charset="-120"/>
                <a:ea typeface="微軟正黑體" panose="020B0604030504040204" pitchFamily="34" charset="-120"/>
                <a:cs typeface="ヒラギノ角ゴ Pro W3"/>
              </a:endParaRPr>
            </a:p>
          </p:txBody>
        </p:sp>
        <p:sp>
          <p:nvSpPr>
            <p:cNvPr id="9" name="手繪多邊形: 圖案 8">
              <a:extLst>
                <a:ext uri="{FF2B5EF4-FFF2-40B4-BE49-F238E27FC236}">
                  <a16:creationId xmlns:a16="http://schemas.microsoft.com/office/drawing/2014/main" xmlns="" id="{54E33C84-154C-4649-9B57-B84F0C085CB1}"/>
                </a:ext>
              </a:extLst>
            </p:cNvPr>
            <p:cNvSpPr/>
            <p:nvPr/>
          </p:nvSpPr>
          <p:spPr>
            <a:xfrm>
              <a:off x="2929178" y="2995688"/>
              <a:ext cx="1515600" cy="576000"/>
            </a:xfrm>
            <a:custGeom>
              <a:avLst/>
              <a:gdLst>
                <a:gd name="connsiteX0" fmla="*/ 0 w 2352644"/>
                <a:gd name="connsiteY0" fmla="*/ 0 h 577515"/>
                <a:gd name="connsiteX1" fmla="*/ 2063887 w 2352644"/>
                <a:gd name="connsiteY1" fmla="*/ 0 h 577515"/>
                <a:gd name="connsiteX2" fmla="*/ 2352644 w 2352644"/>
                <a:gd name="connsiteY2" fmla="*/ 288758 h 577515"/>
                <a:gd name="connsiteX3" fmla="*/ 2063887 w 2352644"/>
                <a:gd name="connsiteY3" fmla="*/ 577515 h 577515"/>
                <a:gd name="connsiteX4" fmla="*/ 0 w 2352644"/>
                <a:gd name="connsiteY4" fmla="*/ 577515 h 577515"/>
                <a:gd name="connsiteX5" fmla="*/ 288758 w 2352644"/>
                <a:gd name="connsiteY5" fmla="*/ 288758 h 577515"/>
                <a:gd name="connsiteX6" fmla="*/ 0 w 2352644"/>
                <a:gd name="connsiteY6" fmla="*/ 0 h 577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2644" h="577515">
                  <a:moveTo>
                    <a:pt x="0" y="0"/>
                  </a:moveTo>
                  <a:lnTo>
                    <a:pt x="2063887" y="0"/>
                  </a:lnTo>
                  <a:lnTo>
                    <a:pt x="2352644" y="288758"/>
                  </a:lnTo>
                  <a:lnTo>
                    <a:pt x="2063887" y="577515"/>
                  </a:lnTo>
                  <a:lnTo>
                    <a:pt x="0" y="577515"/>
                  </a:lnTo>
                  <a:lnTo>
                    <a:pt x="288758" y="288758"/>
                  </a:lnTo>
                  <a:lnTo>
                    <a:pt x="0" y="0"/>
                  </a:lnTo>
                  <a:close/>
                </a:path>
              </a:pathLst>
            </a:custGeom>
            <a:solidFill>
              <a:srgbClr val="32BCED"/>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52766" tIns="21336" rIns="310093" bIns="21336" numCol="1" spcCol="1270" anchor="ctr" anchorCtr="0">
              <a:noAutofit/>
            </a:bodyPr>
            <a:lstStyle/>
            <a:p>
              <a:pPr marL="0" lvl="0" indent="0" algn="ctr" defTabSz="711200">
                <a:lnSpc>
                  <a:spcPts val="1440"/>
                </a:lnSpc>
                <a:spcBef>
                  <a:spcPct val="0"/>
                </a:spcBef>
                <a:buFontTx/>
                <a:buNone/>
              </a:pPr>
              <a:r>
                <a:rPr lang="en-US" altLang="zh-TW" sz="1200" b="1" dirty="0" smtClean="0">
                  <a:latin typeface="微軟正黑體" panose="020B0604030504040204" pitchFamily="34" charset="-120"/>
                  <a:ea typeface="微軟正黑體" panose="020B0604030504040204" pitchFamily="34" charset="-120"/>
                  <a:cs typeface="ヒラギノ角ゴ Pro W3"/>
                </a:rPr>
                <a:t>Pfizer</a:t>
              </a:r>
              <a:endParaRPr lang="en-US" altLang="zh-TW" sz="1200" b="1" kern="1200" dirty="0">
                <a:latin typeface="微軟正黑體" panose="020B0604030504040204" pitchFamily="34" charset="-120"/>
                <a:ea typeface="微軟正黑體" panose="020B0604030504040204" pitchFamily="34" charset="-120"/>
                <a:cs typeface="ヒラギノ角ゴ Pro W3"/>
              </a:endParaRPr>
            </a:p>
          </p:txBody>
        </p:sp>
        <p:sp>
          <p:nvSpPr>
            <p:cNvPr id="10" name="手繪多邊形: 圖案 9">
              <a:extLst>
                <a:ext uri="{FF2B5EF4-FFF2-40B4-BE49-F238E27FC236}">
                  <a16:creationId xmlns:a16="http://schemas.microsoft.com/office/drawing/2014/main" xmlns="" id="{D329884F-66AE-5744-9E61-0813ABFF3BB9}"/>
                </a:ext>
              </a:extLst>
            </p:cNvPr>
            <p:cNvSpPr/>
            <p:nvPr/>
          </p:nvSpPr>
          <p:spPr>
            <a:xfrm>
              <a:off x="4307867" y="2995688"/>
              <a:ext cx="1515600" cy="576000"/>
            </a:xfrm>
            <a:custGeom>
              <a:avLst/>
              <a:gdLst>
                <a:gd name="connsiteX0" fmla="*/ 0 w 2352644"/>
                <a:gd name="connsiteY0" fmla="*/ 0 h 577515"/>
                <a:gd name="connsiteX1" fmla="*/ 2063887 w 2352644"/>
                <a:gd name="connsiteY1" fmla="*/ 0 h 577515"/>
                <a:gd name="connsiteX2" fmla="*/ 2352644 w 2352644"/>
                <a:gd name="connsiteY2" fmla="*/ 288758 h 577515"/>
                <a:gd name="connsiteX3" fmla="*/ 2063887 w 2352644"/>
                <a:gd name="connsiteY3" fmla="*/ 577515 h 577515"/>
                <a:gd name="connsiteX4" fmla="*/ 0 w 2352644"/>
                <a:gd name="connsiteY4" fmla="*/ 577515 h 577515"/>
                <a:gd name="connsiteX5" fmla="*/ 288758 w 2352644"/>
                <a:gd name="connsiteY5" fmla="*/ 288758 h 577515"/>
                <a:gd name="connsiteX6" fmla="*/ 0 w 2352644"/>
                <a:gd name="connsiteY6" fmla="*/ 0 h 577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2644" h="577515">
                  <a:moveTo>
                    <a:pt x="0" y="0"/>
                  </a:moveTo>
                  <a:lnTo>
                    <a:pt x="2063887" y="0"/>
                  </a:lnTo>
                  <a:lnTo>
                    <a:pt x="2352644" y="288758"/>
                  </a:lnTo>
                  <a:lnTo>
                    <a:pt x="2063887" y="577515"/>
                  </a:lnTo>
                  <a:lnTo>
                    <a:pt x="0" y="577515"/>
                  </a:lnTo>
                  <a:lnTo>
                    <a:pt x="288758" y="288758"/>
                  </a:lnTo>
                  <a:lnTo>
                    <a:pt x="0" y="0"/>
                  </a:lnTo>
                  <a:close/>
                </a:path>
              </a:pathLst>
            </a:cu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52766" tIns="21336" rIns="310093" bIns="21336" numCol="1" spcCol="1270" anchor="ctr" anchorCtr="0">
              <a:noAutofit/>
            </a:bodyPr>
            <a:lstStyle/>
            <a:p>
              <a:pPr marL="0" lvl="0" indent="0" algn="ctr" defTabSz="711200">
                <a:lnSpc>
                  <a:spcPts val="1440"/>
                </a:lnSpc>
                <a:spcBef>
                  <a:spcPct val="0"/>
                </a:spcBef>
                <a:buFontTx/>
                <a:buNone/>
              </a:pPr>
              <a:r>
                <a:rPr lang="en-US" altLang="zh-TW" sz="1200" b="1" dirty="0" err="1" smtClean="0">
                  <a:latin typeface="微軟正黑體" panose="020B0604030504040204" pitchFamily="34" charset="-120"/>
                  <a:ea typeface="微軟正黑體" panose="020B0604030504040204" pitchFamily="34" charset="-120"/>
                  <a:cs typeface="ヒラギノ角ゴ Pro W3"/>
                </a:rPr>
                <a:t>Zotis</a:t>
              </a:r>
              <a:endParaRPr lang="en-US" altLang="zh-TW" sz="1200" b="1" kern="1200" dirty="0">
                <a:latin typeface="微軟正黑體" panose="020B0604030504040204" pitchFamily="34" charset="-120"/>
                <a:ea typeface="微軟正黑體" panose="020B0604030504040204" pitchFamily="34" charset="-120"/>
                <a:cs typeface="ヒラギノ角ゴ Pro W3"/>
              </a:endParaRPr>
            </a:p>
          </p:txBody>
        </p:sp>
        <p:sp>
          <p:nvSpPr>
            <p:cNvPr id="11" name="手繪多邊形: 圖案 6">
              <a:extLst>
                <a:ext uri="{FF2B5EF4-FFF2-40B4-BE49-F238E27FC236}">
                  <a16:creationId xmlns:a16="http://schemas.microsoft.com/office/drawing/2014/main" xmlns="" id="{A35B61CE-62CA-EF48-B510-18434B30A1B5}"/>
                </a:ext>
              </a:extLst>
            </p:cNvPr>
            <p:cNvSpPr/>
            <p:nvPr/>
          </p:nvSpPr>
          <p:spPr>
            <a:xfrm>
              <a:off x="171800" y="2995688"/>
              <a:ext cx="1515600" cy="576000"/>
            </a:xfrm>
            <a:custGeom>
              <a:avLst/>
              <a:gdLst>
                <a:gd name="connsiteX0" fmla="*/ 0 w 2352644"/>
                <a:gd name="connsiteY0" fmla="*/ 0 h 577515"/>
                <a:gd name="connsiteX1" fmla="*/ 2063887 w 2352644"/>
                <a:gd name="connsiteY1" fmla="*/ 0 h 577515"/>
                <a:gd name="connsiteX2" fmla="*/ 2352644 w 2352644"/>
                <a:gd name="connsiteY2" fmla="*/ 288758 h 577515"/>
                <a:gd name="connsiteX3" fmla="*/ 2063887 w 2352644"/>
                <a:gd name="connsiteY3" fmla="*/ 577515 h 577515"/>
                <a:gd name="connsiteX4" fmla="*/ 0 w 2352644"/>
                <a:gd name="connsiteY4" fmla="*/ 577515 h 577515"/>
                <a:gd name="connsiteX5" fmla="*/ 288758 w 2352644"/>
                <a:gd name="connsiteY5" fmla="*/ 288758 h 577515"/>
                <a:gd name="connsiteX6" fmla="*/ 0 w 2352644"/>
                <a:gd name="connsiteY6" fmla="*/ 0 h 577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2644" h="577515">
                  <a:moveTo>
                    <a:pt x="0" y="0"/>
                  </a:moveTo>
                  <a:lnTo>
                    <a:pt x="2063887" y="0"/>
                  </a:lnTo>
                  <a:lnTo>
                    <a:pt x="2352644" y="288758"/>
                  </a:lnTo>
                  <a:lnTo>
                    <a:pt x="2063887" y="577515"/>
                  </a:lnTo>
                  <a:lnTo>
                    <a:pt x="0" y="577515"/>
                  </a:lnTo>
                  <a:lnTo>
                    <a:pt x="288758" y="288758"/>
                  </a:lnTo>
                  <a:lnTo>
                    <a:pt x="0" y="0"/>
                  </a:lnTo>
                  <a:close/>
                </a:path>
              </a:pathLst>
            </a:custGeom>
            <a:solidFill>
              <a:srgbClr val="293873"/>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52766" tIns="21336" rIns="310093" bIns="21336" numCol="1" spcCol="1270" anchor="ctr" anchorCtr="0">
              <a:noAutofit/>
            </a:bodyPr>
            <a:lstStyle/>
            <a:p>
              <a:pPr marL="0" lvl="0" indent="0" algn="ctr" defTabSz="711200">
                <a:lnSpc>
                  <a:spcPts val="1440"/>
                </a:lnSpc>
                <a:spcBef>
                  <a:spcPct val="0"/>
                </a:spcBef>
                <a:buNone/>
              </a:pPr>
              <a:r>
                <a:rPr lang="en-US" altLang="zh-TW" sz="1200" b="1" dirty="0" smtClean="0">
                  <a:latin typeface="微軟正黑體" panose="020B0604030504040204" pitchFamily="34" charset="-120"/>
                  <a:ea typeface="微軟正黑體" panose="020B0604030504040204" pitchFamily="34" charset="-120"/>
                  <a:cs typeface="ヒラギノ角ゴ Pro W3"/>
                </a:rPr>
                <a:t>Cyanamid</a:t>
              </a:r>
              <a:endParaRPr lang="en-US" altLang="zh-TW" sz="1200" b="1" kern="1200" dirty="0">
                <a:latin typeface="微軟正黑體" panose="020B0604030504040204" pitchFamily="34" charset="-120"/>
                <a:ea typeface="微軟正黑體" panose="020B0604030504040204" pitchFamily="34" charset="-120"/>
                <a:cs typeface="ヒラギノ角ゴ Pro W3"/>
              </a:endParaRPr>
            </a:p>
          </p:txBody>
        </p:sp>
        <p:pic>
          <p:nvPicPr>
            <p:cNvPr id="12" name="Picture 77" descr="WyethLogo_Slide">
              <a:extLst>
                <a:ext uri="{FF2B5EF4-FFF2-40B4-BE49-F238E27FC236}">
                  <a16:creationId xmlns:a16="http://schemas.microsoft.com/office/drawing/2014/main" xmlns="" id="{26E07C1C-B8C5-3E4A-8D10-409E9F58AC59}"/>
                </a:ext>
              </a:extLst>
            </p:cNvPr>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1823909" y="2597304"/>
              <a:ext cx="968760" cy="3236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3" name="圖片 1">
              <a:extLst>
                <a:ext uri="{FF2B5EF4-FFF2-40B4-BE49-F238E27FC236}">
                  <a16:creationId xmlns:a16="http://schemas.microsoft.com/office/drawing/2014/main" xmlns="" id="{E339C0D8-0053-9D4C-B237-F27690B8A424}"/>
                </a:ext>
              </a:extLst>
            </p:cNvPr>
            <p:cNvPicPr>
              <a:picLocks noChangeAspect="1"/>
            </p:cNvPicPr>
            <p:nvPr/>
          </p:nvPicPr>
          <p:blipFill>
            <a:blip r:embed="rId3" cstate="email">
              <a:extLst>
                <a:ext uri="{BEBA8EAE-BF5A-486C-A8C5-ECC9F3942E4B}">
                  <a14:imgProps xmlns:a14="http://schemas.microsoft.com/office/drawing/2010/main" xmlns="">
                    <a14:imgLayer r:embed="rId4">
                      <a14:imgEffect>
                        <a14:backgroundRemoval t="0" b="87805" l="2791" r="99070">
                          <a14:foregroundMark x1="19070" y1="12195" x2="19070" y2="12195"/>
                          <a14:foregroundMark x1="13488" y1="14634" x2="13488" y2="14634"/>
                          <a14:foregroundMark x1="13488" y1="14634" x2="13488" y2="14634"/>
                          <a14:foregroundMark x1="13488" y1="14634" x2="13488" y2="14634"/>
                          <a14:foregroundMark x1="13488" y1="14634" x2="13488" y2="14634"/>
                          <a14:foregroundMark x1="7442" y1="17073" x2="7442" y2="17073"/>
                          <a14:foregroundMark x1="5581" y1="19512" x2="5581" y2="19512"/>
                          <a14:foregroundMark x1="5581" y1="19512" x2="5581" y2="19512"/>
                          <a14:foregroundMark x1="6977" y1="48780" x2="6977" y2="48780"/>
                          <a14:foregroundMark x1="6512" y1="73171" x2="6512" y2="73171"/>
                          <a14:foregroundMark x1="13023" y1="78049" x2="13023" y2="78049"/>
                          <a14:foregroundMark x1="14419" y1="78049" x2="14419" y2="78049"/>
                          <a14:foregroundMark x1="15814" y1="53659" x2="15814" y2="53659"/>
                          <a14:foregroundMark x1="18605" y1="31707" x2="24651" y2="17073"/>
                          <a14:foregroundMark x1="26047" y1="17073" x2="27442" y2="17073"/>
                          <a14:foregroundMark x1="28837" y1="17073" x2="32093" y2="17073"/>
                          <a14:foregroundMark x1="34419" y1="17073" x2="36744" y2="17073"/>
                          <a14:foregroundMark x1="38605" y1="17073" x2="40465" y2="19512"/>
                          <a14:foregroundMark x1="46047" y1="19512" x2="48372" y2="19512"/>
                          <a14:foregroundMark x1="51628" y1="19512" x2="53953" y2="21951"/>
                          <a14:foregroundMark x1="54419" y1="21951" x2="55814" y2="21951"/>
                          <a14:foregroundMark x1="58140" y1="21951" x2="63256" y2="24390"/>
                          <a14:foregroundMark x1="65116" y1="24390" x2="70698" y2="29268"/>
                          <a14:foregroundMark x1="74884" y1="29268" x2="76744" y2="29268"/>
                          <a14:foregroundMark x1="78140" y1="29268" x2="80930" y2="29268"/>
                          <a14:foregroundMark x1="84186" y1="26829" x2="86977" y2="29268"/>
                          <a14:foregroundMark x1="88837" y1="29268" x2="90233" y2="29268"/>
                          <a14:foregroundMark x1="91628" y1="29268" x2="93488" y2="29268"/>
                          <a14:foregroundMark x1="93953" y1="29268" x2="95349" y2="29268"/>
                          <a14:foregroundMark x1="95349" y1="29268" x2="95349" y2="29268"/>
                          <a14:foregroundMark x1="90233" y1="29268" x2="81395" y2="29268"/>
                          <a14:foregroundMark x1="70233" y1="29268" x2="67442" y2="29268"/>
                          <a14:foregroundMark x1="63721" y1="29268" x2="61860" y2="31707"/>
                          <a14:foregroundMark x1="57674" y1="31707" x2="53488" y2="31707"/>
                          <a14:foregroundMark x1="47442" y1="31707" x2="44186" y2="31707"/>
                          <a14:foregroundMark x1="41860" y1="29268" x2="38605" y2="29268"/>
                          <a14:foregroundMark x1="34884" y1="24390" x2="34884" y2="24390"/>
                          <a14:foregroundMark x1="33488" y1="24390" x2="33488" y2="24390"/>
                          <a14:foregroundMark x1="58140" y1="19512" x2="58140" y2="19512"/>
                          <a14:foregroundMark x1="58605" y1="19512" x2="58605" y2="19512"/>
                          <a14:foregroundMark x1="52558" y1="21951" x2="50233" y2="24390"/>
                          <a14:foregroundMark x1="49302" y1="26829" x2="49302" y2="26829"/>
                          <a14:foregroundMark x1="43256" y1="29268" x2="37674" y2="31707"/>
                          <a14:foregroundMark x1="29767" y1="29268" x2="22791" y2="31707"/>
                          <a14:foregroundMark x1="20930" y1="31707" x2="19535" y2="31707"/>
                          <a14:foregroundMark x1="16744" y1="31707" x2="10698" y2="31707"/>
                          <a14:foregroundMark x1="8837" y1="31707" x2="8837" y2="31707"/>
                          <a14:foregroundMark x1="8372" y1="29268" x2="5581" y2="29268"/>
                          <a14:foregroundMark x1="5116" y1="26829" x2="3256" y2="26829"/>
                          <a14:foregroundMark x1="2791" y1="26829" x2="2791" y2="26829"/>
                          <a14:foregroundMark x1="3721" y1="14634" x2="6977" y2="12195"/>
                          <a14:foregroundMark x1="14884" y1="9756" x2="21395" y2="14634"/>
                          <a14:foregroundMark x1="26977" y1="19512" x2="34884" y2="31707"/>
                          <a14:foregroundMark x1="37209" y1="31707" x2="37209" y2="31707"/>
                          <a14:foregroundMark x1="39535" y1="26829" x2="39535" y2="26829"/>
                          <a14:foregroundMark x1="39070" y1="21951" x2="39070" y2="21951"/>
                          <a14:foregroundMark x1="38140" y1="17073" x2="47442" y2="17073"/>
                          <a14:foregroundMark x1="49767" y1="17073" x2="51163" y2="26829"/>
                          <a14:foregroundMark x1="52558" y1="26829" x2="63721" y2="26829"/>
                          <a14:foregroundMark x1="67907" y1="24390" x2="72093" y2="26829"/>
                          <a14:foregroundMark x1="73953" y1="29268" x2="77674" y2="31707"/>
                          <a14:foregroundMark x1="79535" y1="21951" x2="81395" y2="24390"/>
                          <a14:foregroundMark x1="81395" y1="24390" x2="81395" y2="34146"/>
                          <a14:foregroundMark x1="74884" y1="31707" x2="67907" y2="34146"/>
                          <a14:foregroundMark x1="66977" y1="31707" x2="66977" y2="36585"/>
                          <a14:foregroundMark x1="68837" y1="36585" x2="73488" y2="39024"/>
                          <a14:foregroundMark x1="77209" y1="31707" x2="82326" y2="31707"/>
                          <a14:foregroundMark x1="90233" y1="26829" x2="91163" y2="26829"/>
                          <a14:foregroundMark x1="91628" y1="26829" x2="93953" y2="34146"/>
                          <a14:foregroundMark x1="94419" y1="34146" x2="95814" y2="34146"/>
                          <a14:foregroundMark x1="96744" y1="31707" x2="85581" y2="14634"/>
                          <a14:foregroundMark x1="77674" y1="7317" x2="62791" y2="7317"/>
                          <a14:foregroundMark x1="59535" y1="7317" x2="55814" y2="7317"/>
                          <a14:foregroundMark x1="53488" y1="7317" x2="52093" y2="7317"/>
                          <a14:foregroundMark x1="50698" y1="7317" x2="50698" y2="7317"/>
                          <a14:foregroundMark x1="58140" y1="7317" x2="57674" y2="14634"/>
                          <a14:foregroundMark x1="44651" y1="17073" x2="36279" y2="17073"/>
                          <a14:foregroundMark x1="29302" y1="14634" x2="13488" y2="14634"/>
                          <a14:foregroundMark x1="11628" y1="12195" x2="6047" y2="17073"/>
                          <a14:foregroundMark x1="5116" y1="17073" x2="5116" y2="17073"/>
                          <a14:foregroundMark x1="4651" y1="17073" x2="3256" y2="26829"/>
                          <a14:foregroundMark x1="3256" y1="39024" x2="6977" y2="48780"/>
                          <a14:foregroundMark x1="17674" y1="31707" x2="13953" y2="48780"/>
                          <a14:foregroundMark x1="13953" y1="48780" x2="13953" y2="48780"/>
                          <a14:foregroundMark x1="88837" y1="39024" x2="88837" y2="39024"/>
                          <a14:foregroundMark x1="93953" y1="29268" x2="95349" y2="29268"/>
                          <a14:foregroundMark x1="95814" y1="26829" x2="97209" y2="26829"/>
                          <a14:foregroundMark x1="97209" y1="24390" x2="97209" y2="24390"/>
                          <a14:foregroundMark x1="99070" y1="24390" x2="99070" y2="24390"/>
                        </a14:backgroundRemoval>
                      </a14:imgEffect>
                    </a14:imgLayer>
                  </a14:imgProps>
                </a:ext>
                <a:ext uri="{28A0092B-C50C-407E-A947-70E740481C1C}">
                  <a14:useLocalDpi xmlns:a14="http://schemas.microsoft.com/office/drawing/2010/main" xmlns=""/>
                </a:ext>
              </a:extLst>
            </a:blip>
            <a:srcRect/>
            <a:stretch>
              <a:fillRect/>
            </a:stretch>
          </p:blipFill>
          <p:spPr bwMode="auto">
            <a:xfrm>
              <a:off x="461114" y="2694551"/>
              <a:ext cx="1048582" cy="191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圖片 13">
              <a:extLst>
                <a:ext uri="{FF2B5EF4-FFF2-40B4-BE49-F238E27FC236}">
                  <a16:creationId xmlns:a16="http://schemas.microsoft.com/office/drawing/2014/main" xmlns="" id="{666464D3-89AE-9E42-A279-3A92440B0876}"/>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723622" y="2639945"/>
              <a:ext cx="684089" cy="261243"/>
            </a:xfrm>
            <a:prstGeom prst="rect">
              <a:avLst/>
            </a:prstGeom>
          </p:spPr>
        </p:pic>
        <p:pic>
          <p:nvPicPr>
            <p:cNvPr id="15" name="圖片 14">
              <a:extLst>
                <a:ext uri="{FF2B5EF4-FFF2-40B4-BE49-F238E27FC236}">
                  <a16:creationId xmlns:a16="http://schemas.microsoft.com/office/drawing/2014/main" xmlns="" id="{A7ECBAEC-460B-B44B-9D00-8F5938D3F804}"/>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339641" y="2507867"/>
              <a:ext cx="696336" cy="413081"/>
            </a:xfrm>
            <a:prstGeom prst="rect">
              <a:avLst/>
            </a:prstGeom>
          </p:spPr>
        </p:pic>
        <p:sp>
          <p:nvSpPr>
            <p:cNvPr id="16" name="＞形箭號 15">
              <a:extLst>
                <a:ext uri="{FF2B5EF4-FFF2-40B4-BE49-F238E27FC236}">
                  <a16:creationId xmlns:a16="http://schemas.microsoft.com/office/drawing/2014/main" xmlns="" id="{D3815400-8301-0743-97FF-CD1B0266066A}"/>
                </a:ext>
              </a:extLst>
            </p:cNvPr>
            <p:cNvSpPr/>
            <p:nvPr/>
          </p:nvSpPr>
          <p:spPr>
            <a:xfrm>
              <a:off x="5699895" y="2995688"/>
              <a:ext cx="6124258" cy="576000"/>
            </a:xfrm>
            <a:prstGeom prst="chevron">
              <a:avLst>
                <a:gd name="adj" fmla="val 32510"/>
              </a:avLst>
            </a:prstGeom>
            <a:solidFill>
              <a:srgbClr val="59A3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pic>
          <p:nvPicPr>
            <p:cNvPr id="17" name="圖片 16" descr="一張含有 物件 的圖片&#10;&#10;描述是以非常高的可信度產生">
              <a:extLst>
                <a:ext uri="{FF2B5EF4-FFF2-40B4-BE49-F238E27FC236}">
                  <a16:creationId xmlns:a16="http://schemas.microsoft.com/office/drawing/2014/main" xmlns="" id="{8C6C3E36-F5D1-8440-8EC8-CB5E1C0BC9AC}"/>
                </a:ext>
              </a:extLst>
            </p:cNvPr>
            <p:cNvPicPr>
              <a:picLocks noChangeAspect="1"/>
            </p:cNvPicPr>
            <p:nvPr/>
          </p:nvPicPr>
          <p:blipFill>
            <a:blip r:embed="rId7" cstate="print">
              <a:extLst>
                <a:ext uri="{28A0092B-C50C-407E-A947-70E740481C1C}">
                  <a14:useLocalDpi xmlns:a14="http://schemas.microsoft.com/office/drawing/2010/main" xmlns=""/>
                </a:ext>
              </a:extLst>
            </a:blip>
            <a:srcRect/>
            <a:stretch>
              <a:fillRect/>
            </a:stretch>
          </p:blipFill>
          <p:spPr bwMode="auto">
            <a:xfrm>
              <a:off x="6982007" y="2278299"/>
              <a:ext cx="3249554" cy="723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矩形 17">
              <a:extLst>
                <a:ext uri="{FF2B5EF4-FFF2-40B4-BE49-F238E27FC236}">
                  <a16:creationId xmlns:a16="http://schemas.microsoft.com/office/drawing/2014/main" xmlns="" id="{738BFD99-96A6-9841-B12D-6A922381290E}"/>
                </a:ext>
              </a:extLst>
            </p:cNvPr>
            <p:cNvSpPr/>
            <p:nvPr/>
          </p:nvSpPr>
          <p:spPr>
            <a:xfrm>
              <a:off x="7629665" y="3139621"/>
              <a:ext cx="1954245" cy="316802"/>
            </a:xfrm>
            <a:prstGeom prst="rect">
              <a:avLst/>
            </a:prstGeom>
          </p:spPr>
          <p:txBody>
            <a:bodyPr wrap="none">
              <a:spAutoFit/>
            </a:bodyPr>
            <a:lstStyle/>
            <a:p>
              <a:pPr algn="ctr">
                <a:lnSpc>
                  <a:spcPct val="90000"/>
                </a:lnSpc>
                <a:spcAft>
                  <a:spcPts val="840"/>
                </a:spcAft>
              </a:pPr>
              <a:r>
                <a:rPr lang="en-US" altLang="zh-TW" b="1" dirty="0" err="1" smtClean="0">
                  <a:solidFill>
                    <a:srgbClr val="FFFFFF"/>
                  </a:solidFill>
                  <a:latin typeface="微軟正黑體" panose="020B0604030504040204" pitchFamily="34" charset="-120"/>
                  <a:ea typeface="微軟正黑體" panose="020B0604030504040204" pitchFamily="34" charset="-120"/>
                </a:rPr>
                <a:t>Vetnostrum</a:t>
              </a:r>
              <a:endParaRPr lang="zh-TW" altLang="zh-TW" dirty="0">
                <a:effectLst/>
              </a:endParaRPr>
            </a:p>
          </p:txBody>
        </p:sp>
        <p:sp>
          <p:nvSpPr>
            <p:cNvPr id="19" name="Text Box 73">
              <a:extLst>
                <a:ext uri="{FF2B5EF4-FFF2-40B4-BE49-F238E27FC236}">
                  <a16:creationId xmlns:a16="http://schemas.microsoft.com/office/drawing/2014/main" xmlns="" id="{2BB090A5-3B31-9747-840A-1AEF392ADA5F}"/>
                </a:ext>
              </a:extLst>
            </p:cNvPr>
            <p:cNvSpPr txBox="1">
              <a:spLocks noChangeArrowheads="1"/>
            </p:cNvSpPr>
            <p:nvPr/>
          </p:nvSpPr>
          <p:spPr bwMode="auto">
            <a:xfrm>
              <a:off x="3061856" y="3695088"/>
              <a:ext cx="1171534" cy="7723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None/>
              </a:pPr>
              <a:r>
                <a:rPr lang="en-US" altLang="zh-TW" sz="12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2010</a:t>
              </a:r>
              <a:endParaRPr lang="en-US" altLang="zh-TW" sz="1200" b="1" dirty="0">
                <a:solidFill>
                  <a:schemeClr val="bg2">
                    <a:lumMod val="50000"/>
                  </a:schemeClr>
                </a:solidFill>
                <a:latin typeface="微軟正黑體" panose="020B0604030504040204" pitchFamily="34" charset="-120"/>
                <a:ea typeface="微軟正黑體" panose="020B0604030504040204" pitchFamily="34" charset="-120"/>
                <a:cs typeface="ヒラギノ角ゴ Pro W3"/>
              </a:endParaRPr>
            </a:p>
            <a:p>
              <a:pPr algn="ctr" eaLnBrk="1" hangingPunct="1">
                <a:buNone/>
              </a:pPr>
              <a:r>
                <a:rPr lang="en-US" altLang="zh-TW" sz="12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Pfizer acquire Wyeth</a:t>
              </a:r>
              <a:endParaRPr lang="en-US" altLang="zh-TW"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sp>
          <p:nvSpPr>
            <p:cNvPr id="20" name="Text Box 72">
              <a:extLst>
                <a:ext uri="{FF2B5EF4-FFF2-40B4-BE49-F238E27FC236}">
                  <a16:creationId xmlns:a16="http://schemas.microsoft.com/office/drawing/2014/main" xmlns="" id="{653CFE8E-E3B1-624C-BDF4-19FEAB87BECC}"/>
                </a:ext>
              </a:extLst>
            </p:cNvPr>
            <p:cNvSpPr txBox="1">
              <a:spLocks noChangeArrowheads="1"/>
            </p:cNvSpPr>
            <p:nvPr/>
          </p:nvSpPr>
          <p:spPr bwMode="auto">
            <a:xfrm>
              <a:off x="4190903" y="3695088"/>
              <a:ext cx="1749524" cy="7723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FontTx/>
                <a:buNone/>
              </a:pPr>
              <a:r>
                <a:rPr lang="en-US" altLang="zh-TW" sz="12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2</a:t>
              </a:r>
              <a:r>
                <a:rPr lang="en-US" altLang="zh-TW" sz="12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014</a:t>
              </a:r>
              <a:endParaRPr lang="en-US" altLang="zh-TW"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a:p>
              <a:pPr algn="ctr" eaLnBrk="1" hangingPunct="1">
                <a:buFontTx/>
                <a:buNone/>
              </a:pPr>
              <a:r>
                <a:rPr lang="zh-TW" altLang="en-US"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t>
              </a:r>
              <a:r>
                <a:rPr lang="en-US" altLang="zh-TW" sz="1200" b="1" dirty="0" err="1"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Zoetis</a:t>
              </a:r>
              <a:r>
                <a:rPr lang="en-US" altLang="zh-TW" sz="12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 independent from Pfizer</a:t>
              </a:r>
              <a:endParaRPr lang="en-US" altLang="zh-TW"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sp>
          <p:nvSpPr>
            <p:cNvPr id="21" name="Text Box 60">
              <a:extLst>
                <a:ext uri="{FF2B5EF4-FFF2-40B4-BE49-F238E27FC236}">
                  <a16:creationId xmlns:a16="http://schemas.microsoft.com/office/drawing/2014/main" xmlns="" id="{0402D6EC-2A92-8D4C-80DF-04501A8F5DDC}"/>
                </a:ext>
              </a:extLst>
            </p:cNvPr>
            <p:cNvSpPr txBox="1">
              <a:spLocks noChangeArrowheads="1"/>
            </p:cNvSpPr>
            <p:nvPr/>
          </p:nvSpPr>
          <p:spPr bwMode="auto">
            <a:xfrm>
              <a:off x="303421" y="3695088"/>
              <a:ext cx="1106670" cy="4298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None/>
              </a:pPr>
              <a:r>
                <a:rPr lang="en-US" altLang="zh-TW" sz="12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1960</a:t>
              </a:r>
              <a:r>
                <a:rPr lang="zh-TW" altLang="en-US" sz="12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 </a:t>
              </a:r>
              <a:r>
                <a:rPr lang="en-US" altLang="zh-TW" sz="12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built</a:t>
              </a:r>
              <a:endParaRPr lang="en-US" altLang="zh-TW"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sp>
          <p:nvSpPr>
            <p:cNvPr id="22" name="Text Box 71">
              <a:extLst>
                <a:ext uri="{FF2B5EF4-FFF2-40B4-BE49-F238E27FC236}">
                  <a16:creationId xmlns:a16="http://schemas.microsoft.com/office/drawing/2014/main" xmlns="" id="{0BDBCA52-D3E1-E345-91BE-D91449B5E030}"/>
                </a:ext>
              </a:extLst>
            </p:cNvPr>
            <p:cNvSpPr txBox="1">
              <a:spLocks noChangeArrowheads="1"/>
            </p:cNvSpPr>
            <p:nvPr/>
          </p:nvSpPr>
          <p:spPr bwMode="auto">
            <a:xfrm>
              <a:off x="1700673" y="3695088"/>
              <a:ext cx="1298557" cy="8008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FontTx/>
                <a:buNone/>
              </a:pPr>
              <a:r>
                <a:rPr lang="en-US" altLang="zh-TW" sz="12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1994</a:t>
              </a:r>
              <a:r>
                <a:rPr lang="en-US" altLang="zh-TW"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r>
              <a:br>
                <a:rPr lang="en-US" altLang="zh-TW" sz="12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br>
              <a:r>
                <a:rPr lang="en-US" altLang="zh-TW" sz="12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Wyeth acquire Cyanamid</a:t>
              </a:r>
              <a:r>
                <a:rPr lang="en-US" altLang="zh-TW"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t>
              </a:r>
              <a:endParaRPr lang="en-US" altLang="zh-TW" sz="14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pic>
          <p:nvPicPr>
            <p:cNvPr id="23" name="圖片 22" descr="一張含有 文字 的圖片&#10;&#10;自動產生的描述">
              <a:extLst>
                <a:ext uri="{FF2B5EF4-FFF2-40B4-BE49-F238E27FC236}">
                  <a16:creationId xmlns:a16="http://schemas.microsoft.com/office/drawing/2014/main" xmlns="" id="{DD8D1178-C577-264C-ACC4-CB5D8A18F514}"/>
                </a:ext>
              </a:extLst>
            </p:cNvPr>
            <p:cNvPicPr>
              <a:picLocks noChangeAspect="1"/>
            </p:cNvPicPr>
            <p:nvPr/>
          </p:nvPicPr>
          <p:blipFill>
            <a:blip r:embed="rId8" cstate="print">
              <a:alphaModFix amt="90000"/>
              <a:extLst>
                <a:ext uri="{28A0092B-C50C-407E-A947-70E740481C1C}">
                  <a14:useLocalDpi xmlns:a14="http://schemas.microsoft.com/office/drawing/2010/main" xmlns="" val="0"/>
                </a:ext>
              </a:extLst>
            </a:blip>
            <a:stretch>
              <a:fillRect/>
            </a:stretch>
          </p:blipFill>
          <p:spPr>
            <a:xfrm>
              <a:off x="1811367" y="4618666"/>
              <a:ext cx="2422024" cy="609360"/>
            </a:xfrm>
            <a:prstGeom prst="rect">
              <a:avLst/>
            </a:prstGeom>
            <a:effectLst/>
          </p:spPr>
        </p:pic>
        <p:sp>
          <p:nvSpPr>
            <p:cNvPr id="24" name="Text Box 61">
              <a:extLst>
                <a:ext uri="{FF2B5EF4-FFF2-40B4-BE49-F238E27FC236}">
                  <a16:creationId xmlns:a16="http://schemas.microsoft.com/office/drawing/2014/main" xmlns="" id="{E35AD03E-4F91-A147-AE99-4486BED0DF00}"/>
                </a:ext>
              </a:extLst>
            </p:cNvPr>
            <p:cNvSpPr txBox="1">
              <a:spLocks noChangeArrowheads="1"/>
            </p:cNvSpPr>
            <p:nvPr/>
          </p:nvSpPr>
          <p:spPr bwMode="auto">
            <a:xfrm>
              <a:off x="5393212" y="4541722"/>
              <a:ext cx="2281409" cy="9435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FontTx/>
                <a:buNone/>
              </a:pPr>
              <a:r>
                <a:rPr lang="en-US" altLang="zh-TW"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2016</a:t>
              </a:r>
              <a:endParaRPr lang="en-US" altLang="zh-TW" sz="1400" b="1" dirty="0">
                <a:solidFill>
                  <a:schemeClr val="bg2">
                    <a:lumMod val="50000"/>
                  </a:schemeClr>
                </a:solidFill>
                <a:latin typeface="微軟正黑體" panose="020B0604030504040204" pitchFamily="34" charset="-120"/>
                <a:ea typeface="微軟正黑體" panose="020B0604030504040204" pitchFamily="34" charset="-120"/>
                <a:cs typeface="ヒラギノ角ゴ Pro W3"/>
              </a:endParaRPr>
            </a:p>
            <a:p>
              <a:pPr algn="ctr" eaLnBrk="1" hangingPunct="1">
                <a:buFontTx/>
                <a:buNone/>
              </a:pPr>
              <a:r>
                <a:rPr lang="zh-TW" altLang="en-US" sz="14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t>
              </a:r>
              <a:r>
                <a:rPr lang="en-US" altLang="zh-TW" sz="1800" b="1" dirty="0" smtClean="0">
                  <a:solidFill>
                    <a:srgbClr val="0070C0"/>
                  </a:solidFill>
                  <a:latin typeface="微軟正黑體" panose="020B0604030504040204" pitchFamily="34" charset="-120"/>
                  <a:ea typeface="微軟正黑體" panose="020B0604030504040204" pitchFamily="34" charset="-120"/>
                  <a:cs typeface="ヒラギノ角ゴ Pro W3"/>
                </a:rPr>
                <a:t>YSP</a:t>
              </a:r>
              <a:r>
                <a:rPr lang="zh-TW" altLang="en-US" sz="14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 </a:t>
              </a: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acquire </a:t>
              </a:r>
              <a:r>
                <a:rPr lang="en-US" altLang="zh-TW" sz="1400" b="1" dirty="0" err="1"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Zoetis</a:t>
              </a: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 TW to build </a:t>
              </a:r>
              <a:r>
                <a:rPr lang="en-US" altLang="zh-TW" sz="1400" b="1" dirty="0" err="1"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Vetnostrum</a:t>
              </a:r>
              <a:r>
                <a:rPr lang="en-US" altLang="zh-TW"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t>
              </a:r>
              <a:endParaRPr lang="en-US" altLang="zh-TW" sz="14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pic>
          <p:nvPicPr>
            <p:cNvPr id="25" name="圖片 24">
              <a:extLst>
                <a:ext uri="{FF2B5EF4-FFF2-40B4-BE49-F238E27FC236}">
                  <a16:creationId xmlns:a16="http://schemas.microsoft.com/office/drawing/2014/main" xmlns="" id="{5BC219D2-9391-7A4E-933E-EE08F0F3F9AE}"/>
                </a:ext>
              </a:extLst>
            </p:cNvPr>
            <p:cNvPicPr>
              <a:picLocks noChangeAspect="1"/>
            </p:cNvPicPr>
            <p:nvPr/>
          </p:nvPicPr>
          <p:blipFill>
            <a:blip r:embed="rId9" cstate="print">
              <a:clrChange>
                <a:clrFrom>
                  <a:srgbClr val="FFFFFF"/>
                </a:clrFrom>
                <a:clrTo>
                  <a:srgbClr val="FFFFFF">
                    <a:alpha val="0"/>
                  </a:srgbClr>
                </a:clrTo>
              </a:clrChange>
            </a:blip>
            <a:stretch>
              <a:fillRect/>
            </a:stretch>
          </p:blipFill>
          <p:spPr>
            <a:xfrm>
              <a:off x="9459531" y="5520518"/>
              <a:ext cx="1113455" cy="413730"/>
            </a:xfrm>
            <a:prstGeom prst="rect">
              <a:avLst/>
            </a:prstGeom>
          </p:spPr>
        </p:pic>
        <p:pic>
          <p:nvPicPr>
            <p:cNvPr id="26" name="圖片 25">
              <a:extLst>
                <a:ext uri="{FF2B5EF4-FFF2-40B4-BE49-F238E27FC236}">
                  <a16:creationId xmlns:a16="http://schemas.microsoft.com/office/drawing/2014/main" xmlns="" id="{373ED4CB-ED24-F642-A9B8-C684B2BBC494}"/>
                </a:ext>
              </a:extLst>
            </p:cNvPr>
            <p:cNvPicPr>
              <a:picLocks noChangeAspect="1"/>
            </p:cNvPicPr>
            <p:nvPr/>
          </p:nvPicPr>
          <p:blipFill>
            <a:blip r:embed="rId10" cstate="print">
              <a:clrChange>
                <a:clrFrom>
                  <a:srgbClr val="FFFFFF"/>
                </a:clrFrom>
                <a:clrTo>
                  <a:srgbClr val="FFFFFF">
                    <a:alpha val="0"/>
                  </a:srgbClr>
                </a:clrTo>
              </a:clrChange>
            </a:blip>
            <a:stretch>
              <a:fillRect/>
            </a:stretch>
          </p:blipFill>
          <p:spPr>
            <a:xfrm>
              <a:off x="8933208" y="5520518"/>
              <a:ext cx="479455" cy="430377"/>
            </a:xfrm>
            <a:prstGeom prst="rect">
              <a:avLst/>
            </a:prstGeom>
          </p:spPr>
        </p:pic>
        <p:sp>
          <p:nvSpPr>
            <p:cNvPr id="27" name="Text Box 61">
              <a:extLst>
                <a:ext uri="{FF2B5EF4-FFF2-40B4-BE49-F238E27FC236}">
                  <a16:creationId xmlns:a16="http://schemas.microsoft.com/office/drawing/2014/main" xmlns="" id="{9B6CAE5A-3FE6-C043-AD04-49D62E397D85}"/>
                </a:ext>
              </a:extLst>
            </p:cNvPr>
            <p:cNvSpPr txBox="1">
              <a:spLocks noChangeArrowheads="1"/>
            </p:cNvSpPr>
            <p:nvPr/>
          </p:nvSpPr>
          <p:spPr bwMode="auto">
            <a:xfrm>
              <a:off x="7510487" y="4153581"/>
              <a:ext cx="1614841" cy="10862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FontTx/>
                <a:buNone/>
              </a:pPr>
              <a:r>
                <a:rPr lang="en-US" altLang="zh-TW"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2017</a:t>
              </a:r>
              <a:r>
                <a:rPr lang="zh-TW" altLang="en-US"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t>
              </a:r>
              <a:r>
                <a:rPr lang="en-US" altLang="zh-TW" sz="1400" b="1" dirty="0" err="1"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Vetnostrum</a:t>
              </a: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 merge YSP animal division</a:t>
              </a:r>
              <a:r>
                <a:rPr lang="en-US" altLang="zh-TW"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 </a:t>
              </a:r>
              <a:endParaRPr lang="en-US" altLang="zh-TW" sz="14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sp>
          <p:nvSpPr>
            <p:cNvPr id="28" name="Text Box 61">
              <a:extLst>
                <a:ext uri="{FF2B5EF4-FFF2-40B4-BE49-F238E27FC236}">
                  <a16:creationId xmlns:a16="http://schemas.microsoft.com/office/drawing/2014/main" xmlns="" id="{3104BCCB-7006-8348-99AE-7673A872F6B6}"/>
                </a:ext>
              </a:extLst>
            </p:cNvPr>
            <p:cNvSpPr txBox="1">
              <a:spLocks noChangeArrowheads="1"/>
            </p:cNvSpPr>
            <p:nvPr/>
          </p:nvSpPr>
          <p:spPr bwMode="auto">
            <a:xfrm>
              <a:off x="8933208" y="4618666"/>
              <a:ext cx="1688022" cy="6867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FontTx/>
                <a:buNone/>
              </a:pPr>
              <a:r>
                <a:rPr lang="en-US" altLang="zh-TW" sz="1400" b="1" dirty="0" smtClean="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rPr>
                <a:t>2020</a:t>
              </a:r>
              <a:endParaRPr lang="en-US" altLang="zh-TW" sz="1400" b="1" dirty="0">
                <a:solidFill>
                  <a:schemeClr val="bg2">
                    <a:lumMod val="50000"/>
                  </a:schemeClr>
                </a:solidFill>
                <a:latin typeface="微軟正黑體" panose="020B0604030504040204" pitchFamily="34" charset="-120"/>
                <a:ea typeface="微軟正黑體" panose="020B0604030504040204" pitchFamily="34" charset="-120"/>
                <a:cs typeface="ヒラギノ角ゴ Pro W3"/>
              </a:endParaRPr>
            </a:p>
            <a:p>
              <a:pPr algn="ctr" eaLnBrk="1" hangingPunct="1">
                <a:buFontTx/>
                <a:buNone/>
              </a:pP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Launch new brand </a:t>
              </a:r>
              <a:r>
                <a:rPr lang="zh-TW" altLang="en-US" sz="1400" b="1" dirty="0" smtClean="0">
                  <a:solidFill>
                    <a:schemeClr val="bg2">
                      <a:lumMod val="50000"/>
                    </a:schemeClr>
                  </a:solidFill>
                  <a:latin typeface="微軟正黑體" panose="020B0604030504040204" pitchFamily="34" charset="-120"/>
                  <a:ea typeface="微軟正黑體" panose="020B0604030504040204" pitchFamily="34" charset="-120"/>
                  <a:cs typeface="ヒラギノ角ゴ Pro W3"/>
                </a:rPr>
                <a:t> </a:t>
              </a:r>
              <a:endParaRPr lang="en-US" altLang="zh-TW" sz="1400" b="1" dirty="0">
                <a:solidFill>
                  <a:schemeClr val="bg2">
                    <a:lumMod val="50000"/>
                  </a:schemeClr>
                </a:solidFill>
                <a:effectLst/>
                <a:latin typeface="微軟正黑體" panose="020B0604030504040204" pitchFamily="34" charset="-120"/>
                <a:ea typeface="微軟正黑體" panose="020B0604030504040204" pitchFamily="34" charset="-120"/>
                <a:cs typeface="ヒラギノ角ゴ Pro W3"/>
              </a:endParaRPr>
            </a:p>
          </p:txBody>
        </p:sp>
        <p:sp>
          <p:nvSpPr>
            <p:cNvPr id="29" name="Text Box 61">
              <a:extLst>
                <a:ext uri="{FF2B5EF4-FFF2-40B4-BE49-F238E27FC236}">
                  <a16:creationId xmlns:a16="http://schemas.microsoft.com/office/drawing/2014/main" xmlns="" id="{14A636ED-952C-C440-84F7-4904A14979B5}"/>
                </a:ext>
              </a:extLst>
            </p:cNvPr>
            <p:cNvSpPr txBox="1">
              <a:spLocks noChangeArrowheads="1"/>
            </p:cNvSpPr>
            <p:nvPr/>
          </p:nvSpPr>
          <p:spPr bwMode="auto">
            <a:xfrm>
              <a:off x="10581885" y="4134277"/>
              <a:ext cx="1282114" cy="886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3296" tIns="46648" rIns="93296" bIns="46648">
              <a:spAutoFit/>
            </a:bodyPr>
            <a:lstStyle>
              <a:lvl1pPr eaLnBrk="0" hangingPunct="0">
                <a:buFont typeface="Arial" panose="020B0604020202020204" pitchFamily="34" charset="0"/>
                <a:buChar char="•"/>
                <a:defRPr sz="1600">
                  <a:solidFill>
                    <a:schemeClr val="tx1"/>
                  </a:solidFill>
                  <a:latin typeface="Arial" panose="020B0604020202020204" pitchFamily="34" charset="0"/>
                </a:defRPr>
              </a:lvl1pPr>
              <a:lvl2pPr marL="742950" indent="-285750" eaLnBrk="0" hangingPunct="0">
                <a:buFont typeface="Arial" panose="020B0604020202020204" pitchFamily="34" charset="0"/>
                <a:buChar char="–"/>
                <a:defRPr sz="1600">
                  <a:solidFill>
                    <a:schemeClr val="tx1"/>
                  </a:solidFill>
                  <a:latin typeface="Arial" panose="020B0604020202020204" pitchFamily="34" charset="0"/>
                </a:defRPr>
              </a:lvl2pPr>
              <a:lvl3pPr marL="1143000" indent="-228600" eaLnBrk="0" hangingPunct="0">
                <a:buFont typeface="Arial" panose="020B0604020202020204" pitchFamily="34" charset="0"/>
                <a:buChar char="•"/>
                <a:defRPr sz="1600">
                  <a:solidFill>
                    <a:schemeClr val="tx1"/>
                  </a:solidFill>
                  <a:latin typeface="Arial" panose="020B0604020202020204" pitchFamily="34" charset="0"/>
                </a:defRPr>
              </a:lvl3pPr>
              <a:lvl4pPr marL="1600200" indent="-228600" eaLnBrk="0" hangingPunct="0">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buFont typeface="Arial" panose="020B0604020202020204" pitchFamily="34" charset="0"/>
                <a:buChar char="•"/>
                <a:defRPr sz="1600">
                  <a:solidFill>
                    <a:schemeClr val="tx1"/>
                  </a:solidFill>
                  <a:latin typeface="Arial" panose="020B0604020202020204" pitchFamily="34" charset="0"/>
                </a:defRPr>
              </a:lvl5pPr>
              <a:lvl6pPr marL="25146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defTabSz="457200" eaLnBrk="0" fontAlgn="base" hangingPunct="0">
                <a:spcBef>
                  <a:spcPct val="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algn="ctr" eaLnBrk="1" hangingPunct="1">
                <a:buFontTx/>
                <a:buNone/>
              </a:pP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rPr>
                <a:t> </a:t>
              </a:r>
              <a:r>
                <a:rPr lang="zh-TW" altLang="en-US" sz="600" b="1" dirty="0" smtClean="0">
                  <a:solidFill>
                    <a:schemeClr val="bg2">
                      <a:lumMod val="50000"/>
                    </a:schemeClr>
                  </a:solidFill>
                  <a:latin typeface="微軟正黑體" panose="020B0604030504040204" pitchFamily="34" charset="-120"/>
                  <a:ea typeface="微軟正黑體" panose="020B0604030504040204" pitchFamily="34" charset="-120"/>
                </a:rPr>
                <a:t> </a:t>
              </a:r>
              <a:endParaRPr lang="en-US" altLang="zh-TW" sz="600" b="1" dirty="0">
                <a:solidFill>
                  <a:schemeClr val="bg2">
                    <a:lumMod val="50000"/>
                  </a:schemeClr>
                </a:solidFill>
                <a:latin typeface="微軟正黑體" panose="020B0604030504040204" pitchFamily="34" charset="-120"/>
                <a:ea typeface="微軟正黑體" panose="020B0604030504040204" pitchFamily="34" charset="-120"/>
              </a:endParaRPr>
            </a:p>
            <a:p>
              <a:pPr algn="ctr" eaLnBrk="1" hangingPunct="1">
                <a:buFontTx/>
                <a:buNone/>
              </a:pP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rPr>
                <a:t>2023Q3 </a:t>
              </a:r>
              <a:endParaRPr lang="en-US" altLang="zh-TW" sz="1400" b="1" dirty="0">
                <a:solidFill>
                  <a:schemeClr val="bg2">
                    <a:lumMod val="50000"/>
                  </a:schemeClr>
                </a:solidFill>
                <a:latin typeface="微軟正黑體" panose="020B0604030504040204" pitchFamily="34" charset="-120"/>
                <a:ea typeface="微軟正黑體" panose="020B0604030504040204" pitchFamily="34" charset="-120"/>
              </a:endParaRPr>
            </a:p>
            <a:p>
              <a:pPr algn="ctr" eaLnBrk="1" hangingPunct="1">
                <a:buFontTx/>
                <a:buNone/>
              </a:pPr>
              <a:r>
                <a:rPr lang="en-US" altLang="zh-TW" sz="1400" b="1" dirty="0" smtClean="0">
                  <a:solidFill>
                    <a:schemeClr val="bg2">
                      <a:lumMod val="50000"/>
                    </a:schemeClr>
                  </a:solidFill>
                  <a:latin typeface="微軟正黑體" panose="020B0604030504040204" pitchFamily="34" charset="-120"/>
                  <a:ea typeface="微軟正黑體" panose="020B0604030504040204" pitchFamily="34" charset="-120"/>
                </a:rPr>
                <a:t>IPO apply</a:t>
              </a:r>
              <a:endParaRPr lang="zh-TW" altLang="zh-TW" sz="1400" b="1" dirty="0">
                <a:solidFill>
                  <a:schemeClr val="bg2">
                    <a:lumMod val="50000"/>
                  </a:schemeClr>
                </a:solidFill>
                <a:latin typeface="微軟正黑體" panose="020B0604030504040204" pitchFamily="34" charset="-120"/>
                <a:ea typeface="微軟正黑體" panose="020B0604030504040204" pitchFamily="34" charset="-120"/>
              </a:endParaRPr>
            </a:p>
          </p:txBody>
        </p:sp>
        <p:cxnSp>
          <p:nvCxnSpPr>
            <p:cNvPr id="30" name="直線接點 29">
              <a:extLst>
                <a:ext uri="{FF2B5EF4-FFF2-40B4-BE49-F238E27FC236}">
                  <a16:creationId xmlns:a16="http://schemas.microsoft.com/office/drawing/2014/main" xmlns="" id="{3346C687-3658-1640-A74E-377D1412970F}"/>
                </a:ext>
              </a:extLst>
            </p:cNvPr>
            <p:cNvCxnSpPr>
              <a:cxnSpLocks/>
            </p:cNvCxnSpPr>
            <p:nvPr/>
          </p:nvCxnSpPr>
          <p:spPr>
            <a:xfrm flipH="1">
              <a:off x="11306427" y="3559905"/>
              <a:ext cx="1" cy="439189"/>
            </a:xfrm>
            <a:prstGeom prst="line">
              <a:avLst/>
            </a:prstGeom>
            <a:ln w="28575" cmpd="sng">
              <a:solidFill>
                <a:schemeClr val="accent6">
                  <a:lumMod val="7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xmlns="" id="{4EEDE2AA-B600-6E43-A1C5-1248EF334D04}"/>
                </a:ext>
              </a:extLst>
            </p:cNvPr>
            <p:cNvCxnSpPr>
              <a:cxnSpLocks/>
            </p:cNvCxnSpPr>
            <p:nvPr/>
          </p:nvCxnSpPr>
          <p:spPr>
            <a:xfrm flipH="1">
              <a:off x="9777221" y="3559905"/>
              <a:ext cx="1" cy="942886"/>
            </a:xfrm>
            <a:prstGeom prst="line">
              <a:avLst/>
            </a:prstGeom>
            <a:ln w="28575" cmpd="sng">
              <a:solidFill>
                <a:schemeClr val="accent6">
                  <a:lumMod val="7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xmlns="" id="{B873D966-91B3-1743-A57E-0DFDC1B0BDB2}"/>
                </a:ext>
              </a:extLst>
            </p:cNvPr>
            <p:cNvCxnSpPr>
              <a:cxnSpLocks/>
            </p:cNvCxnSpPr>
            <p:nvPr/>
          </p:nvCxnSpPr>
          <p:spPr>
            <a:xfrm flipH="1">
              <a:off x="8228437" y="3571688"/>
              <a:ext cx="1" cy="439189"/>
            </a:xfrm>
            <a:prstGeom prst="line">
              <a:avLst/>
            </a:prstGeom>
            <a:ln w="28575" cmpd="sng">
              <a:solidFill>
                <a:schemeClr val="accent6">
                  <a:lumMod val="7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xmlns="" id="{25F220FE-E8D5-F941-8DA5-E5673945A7D6}"/>
                </a:ext>
              </a:extLst>
            </p:cNvPr>
            <p:cNvCxnSpPr>
              <a:cxnSpLocks/>
            </p:cNvCxnSpPr>
            <p:nvPr/>
          </p:nvCxnSpPr>
          <p:spPr>
            <a:xfrm>
              <a:off x="6534134" y="3559905"/>
              <a:ext cx="1" cy="864668"/>
            </a:xfrm>
            <a:prstGeom prst="line">
              <a:avLst/>
            </a:prstGeom>
            <a:ln w="28575" cmpd="sng">
              <a:solidFill>
                <a:schemeClr val="accent6">
                  <a:lumMod val="75000"/>
                </a:schemeClr>
              </a:solidFill>
              <a:tailEnd type="oval" w="lg" len="lg"/>
            </a:ln>
          </p:spPr>
          <p:style>
            <a:lnRef idx="1">
              <a:schemeClr val="accent1"/>
            </a:lnRef>
            <a:fillRef idx="0">
              <a:schemeClr val="accent1"/>
            </a:fillRef>
            <a:effectRef idx="0">
              <a:schemeClr val="accent1"/>
            </a:effectRef>
            <a:fontRef idx="minor">
              <a:schemeClr val="tx1"/>
            </a:fontRef>
          </p:style>
        </p:cxnSp>
      </p:grpSp>
      <p:pic>
        <p:nvPicPr>
          <p:cNvPr id="34" name="圖片 1">
            <a:extLst>
              <a:ext uri="{FF2B5EF4-FFF2-40B4-BE49-F238E27FC236}">
                <a16:creationId xmlns:a16="http://schemas.microsoft.com/office/drawing/2014/main" xmlns="" id="{6CD4E45F-E221-FA2E-73DF-74ED5E5E1EFA}"/>
              </a:ext>
            </a:extLst>
          </p:cNvPr>
          <p:cNvPicPr>
            <a:picLocks noChangeAspect="1" noChangeArrowheads="1"/>
          </p:cNvPicPr>
          <p:nvPr/>
        </p:nvPicPr>
        <p:blipFill>
          <a:blip r:embed="rId11" cstate="print">
            <a:extLst>
              <a:ext uri="{28A0092B-C50C-407E-A947-70E740481C1C}">
                <a14:useLocalDpi xmlns:a14="http://schemas.microsoft.com/office/drawing/2010/main" xmlns="" val="0"/>
              </a:ext>
            </a:extLst>
          </a:blip>
          <a:stretch>
            <a:fillRect/>
          </a:stretch>
        </p:blipFill>
        <p:spPr bwMode="auto">
          <a:xfrm>
            <a:off x="611560" y="5013176"/>
            <a:ext cx="3067427" cy="163340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 name="圖片 1">
            <a:extLst>
              <a:ext uri="{FF2B5EF4-FFF2-40B4-BE49-F238E27FC236}">
                <a16:creationId xmlns:a16="http://schemas.microsoft.com/office/drawing/2014/main" xmlns="" id="{A84CCE4F-5535-27F7-9929-0A4F48388958}"/>
              </a:ext>
            </a:extLst>
          </p:cNvPr>
          <p:cNvPicPr>
            <a:picLocks noChangeAspect="1" noChangeArrowheads="1"/>
          </p:cNvPicPr>
          <p:nvPr/>
        </p:nvPicPr>
        <p:blipFill>
          <a:blip r:embed="rId12" cstate="print">
            <a:extLst>
              <a:ext uri="{28A0092B-C50C-407E-A947-70E740481C1C}">
                <a14:useLocalDpi xmlns:a14="http://schemas.microsoft.com/office/drawing/2010/main" xmlns="" val="0"/>
              </a:ext>
            </a:extLst>
          </a:blip>
          <a:stretch>
            <a:fillRect/>
          </a:stretch>
        </p:blipFill>
        <p:spPr bwMode="auto">
          <a:xfrm>
            <a:off x="3779912" y="5013176"/>
            <a:ext cx="3096343" cy="1656543"/>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文字方塊 35"/>
          <p:cNvSpPr txBox="1"/>
          <p:nvPr/>
        </p:nvSpPr>
        <p:spPr>
          <a:xfrm>
            <a:off x="611560" y="4705399"/>
            <a:ext cx="4824536" cy="307777"/>
          </a:xfrm>
          <a:prstGeom prst="rect">
            <a:avLst/>
          </a:prstGeom>
          <a:noFill/>
        </p:spPr>
        <p:txBody>
          <a:bodyPr wrap="square" rtlCol="0">
            <a:spAutoFit/>
          </a:bodyPr>
          <a:lstStyle/>
          <a:p>
            <a:r>
              <a:rPr lang="en-US" altLang="zh-TW" sz="1400" b="1" dirty="0" smtClean="0">
                <a:solidFill>
                  <a:srgbClr val="FF0000"/>
                </a:solidFill>
                <a:latin typeface="微軟正黑體" pitchFamily="34" charset="-120"/>
                <a:ea typeface="微軟正黑體" pitchFamily="34" charset="-120"/>
              </a:rPr>
              <a:t>TW only high potency and general inj. Manufacture</a:t>
            </a:r>
            <a:endParaRPr lang="zh-TW" altLang="en-US" sz="1400" b="1" dirty="0">
              <a:solidFill>
                <a:srgbClr val="FF0000"/>
              </a:solidFill>
              <a:latin typeface="微軟正黑體" pitchFamily="34" charset="-120"/>
              <a:ea typeface="微軟正黑體" pitchFamily="34" charset="-120"/>
            </a:endParaRPr>
          </a:p>
        </p:txBody>
      </p:sp>
      <p:sp>
        <p:nvSpPr>
          <p:cNvPr id="37" name="文字方塊 36"/>
          <p:cNvSpPr txBox="1"/>
          <p:nvPr/>
        </p:nvSpPr>
        <p:spPr>
          <a:xfrm>
            <a:off x="0" y="6597352"/>
            <a:ext cx="1043608" cy="369332"/>
          </a:xfrm>
          <a:prstGeom prst="rect">
            <a:avLst/>
          </a:prstGeom>
          <a:noFill/>
        </p:spPr>
        <p:txBody>
          <a:bodyPr wrap="square" rtlCol="0">
            <a:spAutoFit/>
          </a:bodyPr>
          <a:lstStyle/>
          <a:p>
            <a:r>
              <a:rPr lang="en-US" altLang="zh-TW" dirty="0" smtClean="0"/>
              <a:t>20/24</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p:cNvPicPr>
            <a:picLocks noChangeAspect="1" noChangeArrowheads="1"/>
          </p:cNvPicPr>
          <p:nvPr/>
        </p:nvPicPr>
        <p:blipFill>
          <a:blip r:embed="rId2" cstate="print"/>
          <a:srcRect/>
          <a:stretch>
            <a:fillRect/>
          </a:stretch>
        </p:blipFill>
        <p:spPr bwMode="auto">
          <a:xfrm>
            <a:off x="251520" y="1684090"/>
            <a:ext cx="1517650" cy="1312862"/>
          </a:xfrm>
          <a:prstGeom prst="rect">
            <a:avLst/>
          </a:prstGeom>
          <a:noFill/>
          <a:ln w="9525">
            <a:noFill/>
            <a:miter lim="800000"/>
            <a:headEnd/>
            <a:tailEnd/>
          </a:ln>
        </p:spPr>
      </p:pic>
      <p:sp>
        <p:nvSpPr>
          <p:cNvPr id="15363" name="矩形 4"/>
          <p:cNvSpPr>
            <a:spLocks noChangeArrowheads="1"/>
          </p:cNvSpPr>
          <p:nvPr/>
        </p:nvSpPr>
        <p:spPr bwMode="auto">
          <a:xfrm>
            <a:off x="1331640" y="-65132"/>
            <a:ext cx="7740352" cy="1261884"/>
          </a:xfrm>
          <a:prstGeom prst="rect">
            <a:avLst/>
          </a:prstGeom>
          <a:noFill/>
          <a:ln w="9525">
            <a:noFill/>
            <a:miter lim="800000"/>
            <a:headEnd/>
            <a:tailEnd/>
          </a:ln>
        </p:spPr>
        <p:txBody>
          <a:bodyPr wrap="square">
            <a:spAutoFit/>
          </a:bodyPr>
          <a:lstStyle/>
          <a:p>
            <a:r>
              <a:rPr lang="en-US" altLang="zh-TW" sz="2800" b="1" dirty="0" smtClean="0">
                <a:solidFill>
                  <a:srgbClr val="002060"/>
                </a:solidFill>
                <a:latin typeface="+mj-lt"/>
                <a:ea typeface="微軟正黑體" pitchFamily="34" charset="-120"/>
                <a:cs typeface="+mj-cs"/>
              </a:rPr>
              <a:t>Maximize Value Chain Based on Product</a:t>
            </a:r>
          </a:p>
          <a:p>
            <a:r>
              <a:rPr lang="en-US" altLang="zh-TW" sz="2400" dirty="0" smtClean="0">
                <a:solidFill>
                  <a:srgbClr val="002060"/>
                </a:solidFill>
                <a:latin typeface="+mj-lt"/>
                <a:ea typeface="微軟正黑體" pitchFamily="34" charset="-120"/>
                <a:cs typeface="+mj-cs"/>
              </a:rPr>
              <a:t>Strengthen the competitiveness of the group through vertical integration and horizontal expansion</a:t>
            </a:r>
          </a:p>
        </p:txBody>
      </p:sp>
      <p:grpSp>
        <p:nvGrpSpPr>
          <p:cNvPr id="16" name="群組 15"/>
          <p:cNvGrpSpPr/>
          <p:nvPr/>
        </p:nvGrpSpPr>
        <p:grpSpPr>
          <a:xfrm>
            <a:off x="323528" y="2853159"/>
            <a:ext cx="2374900" cy="2232025"/>
            <a:chOff x="514350" y="2493119"/>
            <a:chExt cx="2374900" cy="2232025"/>
          </a:xfrm>
        </p:grpSpPr>
        <p:sp>
          <p:nvSpPr>
            <p:cNvPr id="4101" name="橢圓 5"/>
            <p:cNvSpPr>
              <a:spLocks noChangeArrowheads="1"/>
            </p:cNvSpPr>
            <p:nvPr/>
          </p:nvSpPr>
          <p:spPr bwMode="auto">
            <a:xfrm>
              <a:off x="514350" y="2493119"/>
              <a:ext cx="2374900" cy="2232025"/>
            </a:xfrm>
            <a:prstGeom prst="ellipse">
              <a:avLst/>
            </a:prstGeom>
            <a:solidFill>
              <a:srgbClr val="92D050"/>
            </a:solidFill>
            <a:ln w="9525" algn="ctr">
              <a:noFill/>
              <a:round/>
              <a:headEnd/>
              <a:tailEnd/>
            </a:ln>
          </p:spPr>
          <p:txBody>
            <a:bodyPr/>
            <a:lstStyle/>
            <a:p>
              <a:endParaRPr lang="zh-TW" altLang="en-US">
                <a:latin typeface="Calibri" pitchFamily="34" charset="0"/>
              </a:endParaRPr>
            </a:p>
          </p:txBody>
        </p:sp>
        <p:sp>
          <p:nvSpPr>
            <p:cNvPr id="4102" name="文字方塊 6"/>
            <p:cNvSpPr txBox="1">
              <a:spLocks noChangeArrowheads="1"/>
            </p:cNvSpPr>
            <p:nvPr/>
          </p:nvSpPr>
          <p:spPr bwMode="auto">
            <a:xfrm>
              <a:off x="781447" y="3212976"/>
              <a:ext cx="1918345" cy="830997"/>
            </a:xfrm>
            <a:prstGeom prst="rect">
              <a:avLst/>
            </a:prstGeom>
            <a:noFill/>
            <a:ln w="9525">
              <a:noFill/>
              <a:miter lim="800000"/>
              <a:headEnd/>
              <a:tailEnd/>
            </a:ln>
          </p:spPr>
          <p:txBody>
            <a:bodyPr wrap="square">
              <a:spAutoFit/>
            </a:bodyPr>
            <a:lstStyle/>
            <a:p>
              <a:pPr algn="ctr"/>
              <a:r>
                <a:rPr lang="en-US" altLang="zh-TW" sz="2400" b="1" dirty="0">
                  <a:latin typeface="+mj-lt"/>
                </a:rPr>
                <a:t>Maximize </a:t>
              </a:r>
              <a:r>
                <a:rPr lang="en-US" altLang="zh-TW" sz="2400" b="1" dirty="0" smtClean="0">
                  <a:latin typeface="+mj-lt"/>
                </a:rPr>
                <a:t>Value Chain </a:t>
              </a:r>
              <a:endParaRPr lang="en-US" altLang="zh-TW" sz="2400" b="1" dirty="0">
                <a:latin typeface="+mj-lt"/>
              </a:endParaRPr>
            </a:p>
          </p:txBody>
        </p:sp>
      </p:grpSp>
      <p:sp>
        <p:nvSpPr>
          <p:cNvPr id="8" name="文字方塊 7"/>
          <p:cNvSpPr txBox="1"/>
          <p:nvPr/>
        </p:nvSpPr>
        <p:spPr bwMode="gray">
          <a:xfrm>
            <a:off x="3275856" y="1475199"/>
            <a:ext cx="5544616" cy="2185214"/>
          </a:xfrm>
          <a:prstGeom prst="rect">
            <a:avLst/>
          </a:prstGeom>
          <a:solidFill>
            <a:schemeClr val="accent5"/>
          </a:solidFill>
          <a:ln w="12700">
            <a:solidFill>
              <a:schemeClr val="accent6"/>
            </a:solidFill>
            <a:miter lim="800000"/>
            <a:headEnd type="none" w="sm" len="sm"/>
            <a:tailEnd type="none" w="sm" len="sm"/>
          </a:ln>
          <a:effectLst/>
        </p:spPr>
        <p:txBody>
          <a:bodyPr wrap="square">
            <a:spAutoFit/>
          </a:bodyPr>
          <a:lstStyle/>
          <a:p>
            <a:r>
              <a:rPr lang="en-US" altLang="zh-TW" sz="1600" b="1" dirty="0" smtClean="0">
                <a:solidFill>
                  <a:srgbClr val="7030A0"/>
                </a:solidFill>
                <a:latin typeface="+mj-lt"/>
                <a:ea typeface="微軟正黑體" pitchFamily="34" charset="-120"/>
              </a:rPr>
              <a:t>Vertical integration :</a:t>
            </a:r>
            <a:r>
              <a:rPr lang="zh-TW" altLang="en-US" sz="1600" b="1" dirty="0" smtClean="0">
                <a:solidFill>
                  <a:srgbClr val="7030A0"/>
                </a:solidFill>
                <a:latin typeface="+mj-lt"/>
                <a:ea typeface="微軟正黑體" pitchFamily="34" charset="-120"/>
              </a:rPr>
              <a:t> </a:t>
            </a:r>
            <a:r>
              <a:rPr lang="en-US" altLang="zh-TW" sz="1600" b="1" dirty="0" smtClean="0">
                <a:latin typeface="+mj-lt"/>
                <a:ea typeface="微軟正黑體" pitchFamily="34" charset="-120"/>
              </a:rPr>
              <a:t>Maximize </a:t>
            </a:r>
            <a:r>
              <a:rPr lang="en-US" altLang="zh-TW" sz="1600" b="1" dirty="0">
                <a:latin typeface="+mj-lt"/>
                <a:ea typeface="微軟正黑體" pitchFamily="34" charset="-120"/>
              </a:rPr>
              <a:t>Production </a:t>
            </a:r>
            <a:r>
              <a:rPr lang="en-US" altLang="zh-TW" sz="1600" b="1" dirty="0" smtClean="0">
                <a:latin typeface="+mj-lt"/>
                <a:ea typeface="微軟正黑體" pitchFamily="34" charset="-120"/>
              </a:rPr>
              <a:t>Value Chain </a:t>
            </a:r>
          </a:p>
          <a:p>
            <a:pPr marL="233363" indent="-117475">
              <a:buFontTx/>
              <a:buChar char="-"/>
            </a:pPr>
            <a:r>
              <a:rPr lang="en-US" altLang="zh-TW" sz="1500" dirty="0" smtClean="0">
                <a:latin typeface="+mj-lt"/>
                <a:ea typeface="微軟正黑體" pitchFamily="34" charset="-120"/>
              </a:rPr>
              <a:t>Vertical integration of main products through manufacturing and marketing of intermediate, API and FDF. </a:t>
            </a:r>
            <a:endParaRPr lang="en-US" altLang="zh-TW" sz="1500" dirty="0">
              <a:latin typeface="+mj-lt"/>
              <a:ea typeface="微軟正黑體" pitchFamily="34" charset="-120"/>
            </a:endParaRPr>
          </a:p>
          <a:p>
            <a:pPr marL="233363" indent="-117475">
              <a:buFontTx/>
              <a:buChar char="-"/>
            </a:pPr>
            <a:r>
              <a:rPr lang="en-US" altLang="zh-TW" sz="1500" dirty="0" smtClean="0">
                <a:latin typeface="+mj-lt"/>
                <a:ea typeface="微軟正黑體" pitchFamily="34" charset="-120"/>
              </a:rPr>
              <a:t> Master raw material intermediate suppliers through investment and contract manufacture.</a:t>
            </a:r>
          </a:p>
          <a:p>
            <a:pPr marL="233363" indent="-117475">
              <a:buFontTx/>
              <a:buChar char="-"/>
            </a:pPr>
            <a:r>
              <a:rPr lang="en-US" altLang="zh-TW" sz="1500" dirty="0" smtClean="0">
                <a:latin typeface="+mj-lt"/>
                <a:ea typeface="微軟正黑體" pitchFamily="34" charset="-120"/>
              </a:rPr>
              <a:t>Local production reduce the risk of trade barriers.</a:t>
            </a:r>
          </a:p>
          <a:p>
            <a:pPr marL="233363" indent="-117475">
              <a:buFontTx/>
              <a:buChar char="-"/>
            </a:pPr>
            <a:r>
              <a:rPr lang="en-US" altLang="zh-TW" sz="1500" dirty="0" smtClean="0">
                <a:latin typeface="+mj-lt"/>
                <a:ea typeface="微軟正黑體" pitchFamily="34" charset="-120"/>
              </a:rPr>
              <a:t>Sharing R&amp;D resource from in Taiwan and Malaysia lab.</a:t>
            </a:r>
          </a:p>
          <a:p>
            <a:pPr marL="233363" indent="-117475">
              <a:buFontTx/>
              <a:buChar char="-"/>
            </a:pPr>
            <a:r>
              <a:rPr lang="en-US" altLang="zh-TW" sz="1500" dirty="0" smtClean="0">
                <a:latin typeface="+mj-lt"/>
                <a:ea typeface="微軟正黑體" pitchFamily="34" charset="-120"/>
              </a:rPr>
              <a:t>Continually strengthen product line competitiveness (integrate value chain and expand production batch size)</a:t>
            </a:r>
          </a:p>
        </p:txBody>
      </p:sp>
      <p:sp>
        <p:nvSpPr>
          <p:cNvPr id="15367" name="文字方塊 8"/>
          <p:cNvSpPr txBox="1">
            <a:spLocks noChangeArrowheads="1"/>
          </p:cNvSpPr>
          <p:nvPr/>
        </p:nvSpPr>
        <p:spPr bwMode="gray">
          <a:xfrm>
            <a:off x="3275856" y="4077072"/>
            <a:ext cx="5544616" cy="2292935"/>
          </a:xfrm>
          <a:prstGeom prst="rect">
            <a:avLst/>
          </a:prstGeom>
          <a:solidFill>
            <a:schemeClr val="accent5"/>
          </a:solidFill>
          <a:ln w="12700">
            <a:solidFill>
              <a:schemeClr val="accent6"/>
            </a:solidFill>
            <a:miter lim="800000"/>
            <a:headEnd type="none" w="sm" len="sm"/>
            <a:tailEnd type="none" w="sm" len="sm"/>
          </a:ln>
        </p:spPr>
        <p:txBody>
          <a:bodyPr wrap="square">
            <a:spAutoFit/>
          </a:bodyPr>
          <a:lstStyle/>
          <a:p>
            <a:r>
              <a:rPr lang="en-US" altLang="zh-TW" sz="1600" b="1" dirty="0" smtClean="0">
                <a:solidFill>
                  <a:srgbClr val="7030A0"/>
                </a:solidFill>
                <a:latin typeface="+mj-lt"/>
                <a:ea typeface="微軟正黑體" pitchFamily="34" charset="-120"/>
              </a:rPr>
              <a:t>Horizontal expansion :</a:t>
            </a:r>
            <a:r>
              <a:rPr lang="zh-TW" altLang="en-US" sz="1600" b="1" dirty="0" smtClean="0">
                <a:solidFill>
                  <a:srgbClr val="7030A0"/>
                </a:solidFill>
                <a:latin typeface="+mj-lt"/>
                <a:ea typeface="微軟正黑體" pitchFamily="34" charset="-120"/>
              </a:rPr>
              <a:t> </a:t>
            </a:r>
            <a:r>
              <a:rPr lang="en-US" altLang="zh-TW" sz="1600" b="1" dirty="0" smtClean="0">
                <a:latin typeface="+mj-lt"/>
                <a:ea typeface="微軟正黑體" pitchFamily="34" charset="-120"/>
              </a:rPr>
              <a:t>Maximize </a:t>
            </a:r>
            <a:r>
              <a:rPr lang="en-US" altLang="zh-TW" sz="1600" b="1" dirty="0">
                <a:latin typeface="+mj-lt"/>
                <a:ea typeface="微軟正黑體" pitchFamily="34" charset="-120"/>
              </a:rPr>
              <a:t>Sales </a:t>
            </a:r>
            <a:r>
              <a:rPr lang="en-US" altLang="zh-TW" sz="1600" b="1" dirty="0" smtClean="0">
                <a:latin typeface="+mj-lt"/>
                <a:ea typeface="微軟正黑體" pitchFamily="34" charset="-120"/>
              </a:rPr>
              <a:t>Value</a:t>
            </a:r>
            <a:r>
              <a:rPr lang="zh-TW" altLang="en-US" sz="1600" b="1" dirty="0" smtClean="0">
                <a:latin typeface="+mj-lt"/>
                <a:ea typeface="微軟正黑體" pitchFamily="34" charset="-120"/>
              </a:rPr>
              <a:t> </a:t>
            </a:r>
            <a:r>
              <a:rPr lang="en-US" altLang="zh-TW" sz="1600" b="1" dirty="0" smtClean="0">
                <a:latin typeface="+mj-lt"/>
                <a:ea typeface="微軟正黑體" pitchFamily="34" charset="-120"/>
              </a:rPr>
              <a:t>Chain </a:t>
            </a:r>
          </a:p>
          <a:p>
            <a:pPr marL="233363" indent="-117475">
              <a:buFontTx/>
              <a:buChar char="-"/>
            </a:pPr>
            <a:r>
              <a:rPr lang="en-US" altLang="zh-TW" sz="1600" dirty="0" smtClean="0">
                <a:latin typeface="+mj-lt"/>
                <a:ea typeface="微軟正黑體" pitchFamily="34" charset="-120"/>
              </a:rPr>
              <a:t>Future product lines drive from market orientation</a:t>
            </a:r>
          </a:p>
          <a:p>
            <a:pPr marL="233363" indent="-117475">
              <a:buFontTx/>
              <a:buChar char="-"/>
            </a:pPr>
            <a:r>
              <a:rPr lang="en-US" altLang="zh-TW" sz="1600" dirty="0" smtClean="0">
                <a:latin typeface="+mj-lt"/>
                <a:ea typeface="微軟正黑體" pitchFamily="34" charset="-120"/>
              </a:rPr>
              <a:t>Deep development of digestive tract, pain, hypersensitivity and anticancer fields. </a:t>
            </a:r>
          </a:p>
          <a:p>
            <a:pPr marL="233363" indent="-117475">
              <a:buFontTx/>
              <a:buChar char="-"/>
            </a:pPr>
            <a:r>
              <a:rPr lang="en-US" altLang="zh-TW" sz="1600" dirty="0" smtClean="0">
                <a:latin typeface="+mj-lt"/>
                <a:ea typeface="微軟正黑體" pitchFamily="34" charset="-120"/>
              </a:rPr>
              <a:t>Increasing investment benefit through Integration product lines in various countries, mutual distribution, technology transfer, and development together.</a:t>
            </a:r>
          </a:p>
          <a:p>
            <a:pPr marL="233363" indent="-117475">
              <a:buFontTx/>
              <a:buChar char="-"/>
            </a:pPr>
            <a:r>
              <a:rPr lang="en-US" altLang="zh-TW" sz="1600" dirty="0" smtClean="0">
                <a:latin typeface="+mj-lt"/>
                <a:ea typeface="微軟正黑體" pitchFamily="34" charset="-120"/>
              </a:rPr>
              <a:t>Expansion of four major business: API, FDF, OTC and animal drugs</a:t>
            </a:r>
            <a:r>
              <a:rPr lang="zh-TW" altLang="en-US" sz="1600" dirty="0" smtClean="0">
                <a:latin typeface="+mj-lt"/>
                <a:ea typeface="微軟正黑體" pitchFamily="34" charset="-120"/>
              </a:rPr>
              <a:t> </a:t>
            </a:r>
            <a:endParaRPr lang="zh-TW" altLang="en-US" sz="1600" dirty="0">
              <a:latin typeface="+mj-lt"/>
              <a:ea typeface="微軟正黑體" pitchFamily="34" charset="-120"/>
            </a:endParaRPr>
          </a:p>
        </p:txBody>
      </p:sp>
      <p:cxnSp>
        <p:nvCxnSpPr>
          <p:cNvPr id="4106" name="直線單箭頭接點 11"/>
          <p:cNvCxnSpPr>
            <a:cxnSpLocks noChangeShapeType="1"/>
            <a:stCxn id="4101" idx="7"/>
            <a:endCxn id="8" idx="1"/>
          </p:cNvCxnSpPr>
          <p:nvPr/>
        </p:nvCxnSpPr>
        <p:spPr bwMode="auto">
          <a:xfrm flipV="1">
            <a:off x="2350632" y="2567806"/>
            <a:ext cx="925224" cy="612225"/>
          </a:xfrm>
          <a:prstGeom prst="straightConnector1">
            <a:avLst/>
          </a:prstGeom>
          <a:noFill/>
          <a:ln w="38100" algn="ctr">
            <a:solidFill>
              <a:srgbClr val="FF0000"/>
            </a:solidFill>
            <a:round/>
            <a:headEnd/>
            <a:tailEnd type="triangle" w="med" len="med"/>
          </a:ln>
        </p:spPr>
      </p:cxnSp>
      <p:cxnSp>
        <p:nvCxnSpPr>
          <p:cNvPr id="4108" name="直線單箭頭接點 13"/>
          <p:cNvCxnSpPr>
            <a:cxnSpLocks noChangeShapeType="1"/>
            <a:stCxn id="4101" idx="5"/>
            <a:endCxn id="15367" idx="1"/>
          </p:cNvCxnSpPr>
          <p:nvPr/>
        </p:nvCxnSpPr>
        <p:spPr bwMode="auto">
          <a:xfrm>
            <a:off x="2350632" y="4758312"/>
            <a:ext cx="925224" cy="465228"/>
          </a:xfrm>
          <a:prstGeom prst="straightConnector1">
            <a:avLst/>
          </a:prstGeom>
          <a:noFill/>
          <a:ln w="38100" algn="ctr">
            <a:solidFill>
              <a:srgbClr val="FF0000"/>
            </a:solidFill>
            <a:round/>
            <a:headEnd/>
            <a:tailEnd type="triangle" w="med" len="med"/>
          </a:ln>
        </p:spPr>
      </p:cxnSp>
      <p:sp>
        <p:nvSpPr>
          <p:cNvPr id="11" name="文字方塊 10"/>
          <p:cNvSpPr txBox="1"/>
          <p:nvPr/>
        </p:nvSpPr>
        <p:spPr>
          <a:xfrm>
            <a:off x="0" y="6488668"/>
            <a:ext cx="1475656" cy="369332"/>
          </a:xfrm>
          <a:prstGeom prst="rect">
            <a:avLst/>
          </a:prstGeom>
          <a:noFill/>
        </p:spPr>
        <p:txBody>
          <a:bodyPr wrap="square" rtlCol="0">
            <a:spAutoFit/>
          </a:bodyPr>
          <a:lstStyle/>
          <a:p>
            <a:r>
              <a:rPr lang="en-US" altLang="zh-TW" dirty="0" smtClean="0"/>
              <a:t>21/24</a:t>
            </a:r>
            <a:endParaRPr lang="zh-TW" alt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CBD45373-3844-4ACC-A087-731C6DF52C45}" type="slidenum">
              <a:rPr lang="en-US" altLang="zh-TW" smtClean="0"/>
              <a:pPr/>
              <a:t>22</a:t>
            </a:fld>
            <a:endParaRPr lang="en-US" altLang="zh-TW"/>
          </a:p>
        </p:txBody>
      </p:sp>
      <p:pic>
        <p:nvPicPr>
          <p:cNvPr id="1026" name="Picture 2" descr="288,300+ 項世界地圖插圖檔、免版稅向量圖形及美工圖案- iStock"/>
          <p:cNvPicPr>
            <a:picLocks noChangeAspect="1" noChangeArrowheads="1"/>
          </p:cNvPicPr>
          <p:nvPr/>
        </p:nvPicPr>
        <p:blipFill>
          <a:blip r:embed="rId2" cstate="print"/>
          <a:srcRect/>
          <a:stretch>
            <a:fillRect/>
          </a:stretch>
        </p:blipFill>
        <p:spPr bwMode="auto">
          <a:xfrm>
            <a:off x="0" y="1124744"/>
            <a:ext cx="9144000" cy="5733256"/>
          </a:xfrm>
          <a:prstGeom prst="rect">
            <a:avLst/>
          </a:prstGeom>
          <a:noFill/>
        </p:spPr>
      </p:pic>
      <p:pic>
        <p:nvPicPr>
          <p:cNvPr id="1029" name="Picture 5"/>
          <p:cNvPicPr>
            <a:picLocks noChangeAspect="1" noChangeArrowheads="1"/>
          </p:cNvPicPr>
          <p:nvPr/>
        </p:nvPicPr>
        <p:blipFill>
          <a:blip r:embed="rId3" cstate="print"/>
          <a:srcRect/>
          <a:stretch>
            <a:fillRect/>
          </a:stretch>
        </p:blipFill>
        <p:spPr bwMode="auto">
          <a:xfrm>
            <a:off x="301708" y="3356992"/>
            <a:ext cx="2686116" cy="375601"/>
          </a:xfrm>
          <a:prstGeom prst="rect">
            <a:avLst/>
          </a:prstGeom>
          <a:noFill/>
          <a:ln w="9525">
            <a:noFill/>
            <a:miter lim="800000"/>
            <a:headEnd/>
            <a:tailEnd/>
          </a:ln>
        </p:spPr>
      </p:pic>
      <p:pic>
        <p:nvPicPr>
          <p:cNvPr id="1030" name="Picture 6"/>
          <p:cNvPicPr>
            <a:picLocks noChangeAspect="1" noChangeArrowheads="1"/>
          </p:cNvPicPr>
          <p:nvPr/>
        </p:nvPicPr>
        <p:blipFill>
          <a:blip r:embed="rId4" cstate="print"/>
          <a:srcRect/>
          <a:stretch>
            <a:fillRect/>
          </a:stretch>
        </p:blipFill>
        <p:spPr bwMode="auto">
          <a:xfrm>
            <a:off x="7236296" y="3861048"/>
            <a:ext cx="947936" cy="423609"/>
          </a:xfrm>
          <a:prstGeom prst="rect">
            <a:avLst/>
          </a:prstGeom>
          <a:noFill/>
          <a:ln w="9525">
            <a:noFill/>
            <a:miter lim="800000"/>
            <a:headEnd/>
            <a:tailEnd/>
          </a:ln>
        </p:spPr>
      </p:pic>
      <p:pic>
        <p:nvPicPr>
          <p:cNvPr id="1031" name="Picture 7"/>
          <p:cNvPicPr>
            <a:picLocks noChangeAspect="1" noChangeArrowheads="1"/>
          </p:cNvPicPr>
          <p:nvPr/>
        </p:nvPicPr>
        <p:blipFill>
          <a:blip r:embed="rId5" cstate="print"/>
          <a:srcRect/>
          <a:stretch>
            <a:fillRect/>
          </a:stretch>
        </p:blipFill>
        <p:spPr bwMode="auto">
          <a:xfrm>
            <a:off x="1763688" y="3861048"/>
            <a:ext cx="1080120" cy="388956"/>
          </a:xfrm>
          <a:prstGeom prst="rect">
            <a:avLst/>
          </a:prstGeom>
          <a:noFill/>
          <a:ln w="9525">
            <a:noFill/>
            <a:miter lim="800000"/>
            <a:headEnd/>
            <a:tailEnd/>
          </a:ln>
        </p:spPr>
      </p:pic>
      <p:pic>
        <p:nvPicPr>
          <p:cNvPr id="1032" name="Picture 8"/>
          <p:cNvPicPr>
            <a:picLocks noChangeAspect="1" noChangeArrowheads="1"/>
          </p:cNvPicPr>
          <p:nvPr/>
        </p:nvPicPr>
        <p:blipFill>
          <a:blip r:embed="rId6" cstate="print"/>
          <a:srcRect/>
          <a:stretch>
            <a:fillRect/>
          </a:stretch>
        </p:blipFill>
        <p:spPr bwMode="auto">
          <a:xfrm>
            <a:off x="6084168" y="4293096"/>
            <a:ext cx="934273" cy="399384"/>
          </a:xfrm>
          <a:prstGeom prst="rect">
            <a:avLst/>
          </a:prstGeom>
          <a:noFill/>
          <a:ln w="9525">
            <a:noFill/>
            <a:miter lim="800000"/>
            <a:headEnd/>
            <a:tailEnd/>
          </a:ln>
        </p:spPr>
      </p:pic>
      <p:pic>
        <p:nvPicPr>
          <p:cNvPr id="1033" name="Picture 9"/>
          <p:cNvPicPr>
            <a:picLocks noChangeAspect="1" noChangeArrowheads="1"/>
          </p:cNvPicPr>
          <p:nvPr/>
        </p:nvPicPr>
        <p:blipFill>
          <a:blip r:embed="rId7" cstate="print"/>
          <a:srcRect/>
          <a:stretch>
            <a:fillRect/>
          </a:stretch>
        </p:blipFill>
        <p:spPr bwMode="auto">
          <a:xfrm>
            <a:off x="7308304" y="3501008"/>
            <a:ext cx="1611834" cy="271150"/>
          </a:xfrm>
          <a:prstGeom prst="rect">
            <a:avLst/>
          </a:prstGeom>
          <a:noFill/>
          <a:ln w="9525">
            <a:noFill/>
            <a:miter lim="800000"/>
            <a:headEnd/>
            <a:tailEnd/>
          </a:ln>
        </p:spPr>
      </p:pic>
      <p:pic>
        <p:nvPicPr>
          <p:cNvPr id="1034" name="Picture 10"/>
          <p:cNvPicPr>
            <a:picLocks noChangeAspect="1" noChangeArrowheads="1"/>
          </p:cNvPicPr>
          <p:nvPr/>
        </p:nvPicPr>
        <p:blipFill>
          <a:blip r:embed="rId8" cstate="print"/>
          <a:srcRect/>
          <a:stretch>
            <a:fillRect/>
          </a:stretch>
        </p:blipFill>
        <p:spPr bwMode="auto">
          <a:xfrm>
            <a:off x="5652120" y="3645024"/>
            <a:ext cx="1279291" cy="360040"/>
          </a:xfrm>
          <a:prstGeom prst="rect">
            <a:avLst/>
          </a:prstGeom>
          <a:noFill/>
          <a:ln w="9525">
            <a:noFill/>
            <a:miter lim="800000"/>
            <a:headEnd/>
            <a:tailEnd/>
          </a:ln>
        </p:spPr>
      </p:pic>
      <p:pic>
        <p:nvPicPr>
          <p:cNvPr id="1035" name="Picture 11"/>
          <p:cNvPicPr>
            <a:picLocks noChangeAspect="1" noChangeArrowheads="1"/>
          </p:cNvPicPr>
          <p:nvPr/>
        </p:nvPicPr>
        <p:blipFill>
          <a:blip r:embed="rId9" cstate="print"/>
          <a:srcRect/>
          <a:stretch>
            <a:fillRect/>
          </a:stretch>
        </p:blipFill>
        <p:spPr bwMode="auto">
          <a:xfrm>
            <a:off x="7596337" y="4451112"/>
            <a:ext cx="864096" cy="285883"/>
          </a:xfrm>
          <a:prstGeom prst="rect">
            <a:avLst/>
          </a:prstGeom>
          <a:noFill/>
          <a:ln w="9525">
            <a:noFill/>
            <a:miter lim="800000"/>
            <a:headEnd/>
            <a:tailEnd/>
          </a:ln>
        </p:spPr>
      </p:pic>
      <p:pic>
        <p:nvPicPr>
          <p:cNvPr id="1036" name="Picture 12"/>
          <p:cNvPicPr>
            <a:picLocks noChangeAspect="1" noChangeArrowheads="1"/>
          </p:cNvPicPr>
          <p:nvPr/>
        </p:nvPicPr>
        <p:blipFill>
          <a:blip r:embed="rId10" cstate="print"/>
          <a:srcRect/>
          <a:stretch>
            <a:fillRect/>
          </a:stretch>
        </p:blipFill>
        <p:spPr bwMode="auto">
          <a:xfrm>
            <a:off x="7884368" y="4941168"/>
            <a:ext cx="1023766" cy="432048"/>
          </a:xfrm>
          <a:prstGeom prst="rect">
            <a:avLst/>
          </a:prstGeom>
          <a:noFill/>
          <a:ln w="9525">
            <a:noFill/>
            <a:miter lim="800000"/>
            <a:headEnd/>
            <a:tailEnd/>
          </a:ln>
        </p:spPr>
      </p:pic>
      <p:pic>
        <p:nvPicPr>
          <p:cNvPr id="1037" name="Picture 13"/>
          <p:cNvPicPr>
            <a:picLocks noChangeAspect="1" noChangeArrowheads="1"/>
          </p:cNvPicPr>
          <p:nvPr/>
        </p:nvPicPr>
        <p:blipFill>
          <a:blip r:embed="rId11" cstate="print"/>
          <a:srcRect/>
          <a:stretch>
            <a:fillRect/>
          </a:stretch>
        </p:blipFill>
        <p:spPr bwMode="auto">
          <a:xfrm>
            <a:off x="1259632" y="2708920"/>
            <a:ext cx="1363787" cy="548910"/>
          </a:xfrm>
          <a:prstGeom prst="rect">
            <a:avLst/>
          </a:prstGeom>
          <a:noFill/>
          <a:ln w="9525">
            <a:noFill/>
            <a:miter lim="800000"/>
            <a:headEnd/>
            <a:tailEnd/>
          </a:ln>
        </p:spPr>
      </p:pic>
      <p:pic>
        <p:nvPicPr>
          <p:cNvPr id="1038" name="Picture 14"/>
          <p:cNvPicPr>
            <a:picLocks noChangeAspect="1" noChangeArrowheads="1"/>
          </p:cNvPicPr>
          <p:nvPr/>
        </p:nvPicPr>
        <p:blipFill>
          <a:blip r:embed="rId12" cstate="print"/>
          <a:srcRect/>
          <a:stretch>
            <a:fillRect/>
          </a:stretch>
        </p:blipFill>
        <p:spPr bwMode="auto">
          <a:xfrm>
            <a:off x="6228184" y="4797152"/>
            <a:ext cx="1114487" cy="432048"/>
          </a:xfrm>
          <a:prstGeom prst="rect">
            <a:avLst/>
          </a:prstGeom>
          <a:noFill/>
          <a:ln w="9525">
            <a:noFill/>
            <a:miter lim="800000"/>
            <a:headEnd/>
            <a:tailEnd/>
          </a:ln>
        </p:spPr>
      </p:pic>
      <p:sp>
        <p:nvSpPr>
          <p:cNvPr id="15" name="文字方塊 14"/>
          <p:cNvSpPr txBox="1"/>
          <p:nvPr/>
        </p:nvSpPr>
        <p:spPr>
          <a:xfrm>
            <a:off x="1403648" y="116632"/>
            <a:ext cx="7344816" cy="1261884"/>
          </a:xfrm>
          <a:prstGeom prst="rect">
            <a:avLst/>
          </a:prstGeom>
          <a:noFill/>
        </p:spPr>
        <p:txBody>
          <a:bodyPr wrap="square" rtlCol="0">
            <a:spAutoFit/>
          </a:bodyPr>
          <a:lstStyle/>
          <a:p>
            <a:r>
              <a:rPr lang="en-US" altLang="zh-TW" sz="2800" b="1" dirty="0" err="1" smtClean="0">
                <a:solidFill>
                  <a:srgbClr val="002060"/>
                </a:solidFill>
                <a:latin typeface="微軟正黑體" pitchFamily="34" charset="-120"/>
                <a:ea typeface="微軟正黑體" pitchFamily="34" charset="-120"/>
              </a:rPr>
              <a:t>YungShin</a:t>
            </a:r>
            <a:r>
              <a:rPr lang="en-US" altLang="zh-TW" sz="2800" b="1" dirty="0" smtClean="0">
                <a:solidFill>
                  <a:srgbClr val="002060"/>
                </a:solidFill>
                <a:latin typeface="微軟正黑體" pitchFamily="34" charset="-120"/>
                <a:ea typeface="微軟正黑體" pitchFamily="34" charset="-120"/>
              </a:rPr>
              <a:t> group CDMO</a:t>
            </a:r>
          </a:p>
          <a:p>
            <a:r>
              <a:rPr lang="en-US" altLang="zh-TW" sz="2400" b="1" dirty="0" smtClean="0">
                <a:solidFill>
                  <a:srgbClr val="002060"/>
                </a:solidFill>
                <a:latin typeface="微軟正黑體" pitchFamily="34" charset="-120"/>
                <a:ea typeface="微軟正黑體" pitchFamily="34" charset="-120"/>
              </a:rPr>
              <a:t>Business cover from API, Originator, Brand, Food supplement and Vet Drug</a:t>
            </a:r>
          </a:p>
        </p:txBody>
      </p:sp>
      <p:sp>
        <p:nvSpPr>
          <p:cNvPr id="16" name="矩形 15"/>
          <p:cNvSpPr/>
          <p:nvPr/>
        </p:nvSpPr>
        <p:spPr>
          <a:xfrm>
            <a:off x="0" y="6488668"/>
            <a:ext cx="761747" cy="369332"/>
          </a:xfrm>
          <a:prstGeom prst="rect">
            <a:avLst/>
          </a:prstGeom>
        </p:spPr>
        <p:txBody>
          <a:bodyPr wrap="none">
            <a:spAutoFit/>
          </a:bodyPr>
          <a:lstStyle/>
          <a:p>
            <a:r>
              <a:rPr lang="en-US" altLang="zh-TW" dirty="0" smtClean="0"/>
              <a:t>22/24</a:t>
            </a:r>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7624" y="44624"/>
            <a:ext cx="8064896" cy="1143000"/>
          </a:xfrm>
        </p:spPr>
        <p:txBody>
          <a:bodyPr>
            <a:normAutofit fontScale="90000"/>
          </a:bodyPr>
          <a:lstStyle/>
          <a:p>
            <a:pPr algn="l"/>
            <a:r>
              <a:rPr lang="en-US" altLang="zh-TW" sz="3100" b="1" dirty="0" smtClean="0">
                <a:solidFill>
                  <a:srgbClr val="002060"/>
                </a:solidFill>
                <a:ea typeface="微軟正黑體" pitchFamily="34" charset="-120"/>
              </a:rPr>
              <a:t>Diversified Business Map </a:t>
            </a:r>
            <a:r>
              <a:rPr lang="en-US" altLang="zh-TW" sz="2800" b="1" dirty="0" smtClean="0">
                <a:solidFill>
                  <a:srgbClr val="002060"/>
                </a:solidFill>
                <a:ea typeface="微軟正黑體" pitchFamily="34" charset="-120"/>
              </a:rPr>
              <a:t/>
            </a:r>
            <a:br>
              <a:rPr lang="en-US" altLang="zh-TW" sz="2800" b="1" dirty="0" smtClean="0">
                <a:solidFill>
                  <a:srgbClr val="002060"/>
                </a:solidFill>
                <a:ea typeface="微軟正黑體" pitchFamily="34" charset="-120"/>
              </a:rPr>
            </a:br>
            <a:r>
              <a:rPr lang="en-US" altLang="zh-TW" sz="2200" dirty="0" smtClean="0">
                <a:solidFill>
                  <a:srgbClr val="002060"/>
                </a:solidFill>
                <a:ea typeface="微軟正黑體" pitchFamily="34" charset="-120"/>
              </a:rPr>
              <a:t>Expansion and exposure </a:t>
            </a:r>
            <a:r>
              <a:rPr lang="en-US" altLang="zh-TW" sz="2200" kern="1200" dirty="0" smtClean="0">
                <a:solidFill>
                  <a:srgbClr val="002060"/>
                </a:solidFill>
                <a:ea typeface="微軟正黑體" pitchFamily="34" charset="-120"/>
              </a:rPr>
              <a:t>new business based on core health care relative business </a:t>
            </a:r>
            <a:endParaRPr lang="zh-TW" altLang="en-US" sz="2200" kern="1200" dirty="0">
              <a:solidFill>
                <a:srgbClr val="002060"/>
              </a:solidFill>
              <a:ea typeface="微軟正黑體" pitchFamily="34" charset="-120"/>
            </a:endParaRPr>
          </a:p>
        </p:txBody>
      </p:sp>
      <p:sp>
        <p:nvSpPr>
          <p:cNvPr id="50" name="文字方塊 49"/>
          <p:cNvSpPr txBox="1"/>
          <p:nvPr/>
        </p:nvSpPr>
        <p:spPr>
          <a:xfrm>
            <a:off x="0" y="6381328"/>
            <a:ext cx="1331640" cy="369332"/>
          </a:xfrm>
          <a:prstGeom prst="rect">
            <a:avLst/>
          </a:prstGeom>
          <a:noFill/>
        </p:spPr>
        <p:txBody>
          <a:bodyPr wrap="square" rtlCol="0">
            <a:spAutoFit/>
          </a:bodyPr>
          <a:lstStyle/>
          <a:p>
            <a:r>
              <a:rPr lang="en-US" altLang="zh-TW" dirty="0" smtClean="0">
                <a:latin typeface="+mn-lt"/>
              </a:rPr>
              <a:t>23/24</a:t>
            </a:r>
            <a:endParaRPr lang="zh-TW" altLang="en-US" dirty="0">
              <a:latin typeface="+mn-lt"/>
            </a:endParaRPr>
          </a:p>
        </p:txBody>
      </p:sp>
      <p:grpSp>
        <p:nvGrpSpPr>
          <p:cNvPr id="51" name="群組 50"/>
          <p:cNvGrpSpPr/>
          <p:nvPr/>
        </p:nvGrpSpPr>
        <p:grpSpPr>
          <a:xfrm>
            <a:off x="395536" y="1187101"/>
            <a:ext cx="8760339" cy="5410251"/>
            <a:chOff x="395536" y="764704"/>
            <a:chExt cx="8760339" cy="5410251"/>
          </a:xfrm>
        </p:grpSpPr>
        <p:sp>
          <p:nvSpPr>
            <p:cNvPr id="4" name="橢圓 3"/>
            <p:cNvSpPr/>
            <p:nvPr/>
          </p:nvSpPr>
          <p:spPr>
            <a:xfrm>
              <a:off x="2555776" y="1907540"/>
              <a:ext cx="4104456" cy="3744416"/>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b="1"/>
            </a:p>
          </p:txBody>
        </p:sp>
        <p:grpSp>
          <p:nvGrpSpPr>
            <p:cNvPr id="46" name="群組 45"/>
            <p:cNvGrpSpPr/>
            <p:nvPr/>
          </p:nvGrpSpPr>
          <p:grpSpPr>
            <a:xfrm>
              <a:off x="395536" y="764704"/>
              <a:ext cx="8760339" cy="5410251"/>
              <a:chOff x="395536" y="764704"/>
              <a:chExt cx="8760339" cy="5410251"/>
            </a:xfrm>
          </p:grpSpPr>
          <p:sp>
            <p:nvSpPr>
              <p:cNvPr id="7" name="文字方塊 6"/>
              <p:cNvSpPr txBox="1"/>
              <p:nvPr/>
            </p:nvSpPr>
            <p:spPr>
              <a:xfrm>
                <a:off x="4067944" y="1484784"/>
                <a:ext cx="936104" cy="307777"/>
              </a:xfrm>
              <a:prstGeom prst="rect">
                <a:avLst/>
              </a:prstGeom>
              <a:noFill/>
            </p:spPr>
            <p:txBody>
              <a:bodyPr wrap="square" rtlCol="0">
                <a:spAutoFit/>
              </a:bodyPr>
              <a:lstStyle/>
              <a:p>
                <a:pPr algn="ctr"/>
                <a:r>
                  <a:rPr lang="en-US" altLang="zh-TW" sz="1400" b="1" dirty="0" smtClean="0">
                    <a:latin typeface="+mn-lt"/>
                    <a:ea typeface="微軟正黑體" pitchFamily="34" charset="-120"/>
                  </a:rPr>
                  <a:t>API</a:t>
                </a:r>
              </a:p>
            </p:txBody>
          </p:sp>
          <p:sp>
            <p:nvSpPr>
              <p:cNvPr id="8" name="文字方塊 7"/>
              <p:cNvSpPr txBox="1"/>
              <p:nvPr/>
            </p:nvSpPr>
            <p:spPr>
              <a:xfrm>
                <a:off x="5364088" y="1422427"/>
                <a:ext cx="1656184" cy="738664"/>
              </a:xfrm>
              <a:prstGeom prst="rect">
                <a:avLst/>
              </a:prstGeom>
              <a:noFill/>
            </p:spPr>
            <p:txBody>
              <a:bodyPr wrap="square" rtlCol="0">
                <a:spAutoFit/>
              </a:bodyPr>
              <a:lstStyle/>
              <a:p>
                <a:r>
                  <a:rPr lang="en-US" altLang="zh-TW" sz="1400" b="1" dirty="0" smtClean="0">
                    <a:latin typeface="+mn-lt"/>
                    <a:ea typeface="微軟正黑體" pitchFamily="34" charset="-120"/>
                  </a:rPr>
                  <a:t>Small molecule prescription drugs</a:t>
                </a:r>
              </a:p>
            </p:txBody>
          </p:sp>
          <p:sp>
            <p:nvSpPr>
              <p:cNvPr id="9" name="文字方塊 8"/>
              <p:cNvSpPr txBox="1"/>
              <p:nvPr/>
            </p:nvSpPr>
            <p:spPr>
              <a:xfrm>
                <a:off x="6156176" y="2277231"/>
                <a:ext cx="2592288" cy="307777"/>
              </a:xfrm>
              <a:prstGeom prst="rect">
                <a:avLst/>
              </a:prstGeom>
              <a:noFill/>
            </p:spPr>
            <p:txBody>
              <a:bodyPr wrap="square" rtlCol="0">
                <a:spAutoFit/>
              </a:bodyPr>
              <a:lstStyle/>
              <a:p>
                <a:r>
                  <a:rPr lang="en-US" altLang="zh-TW" sz="1400" b="1" dirty="0" smtClean="0">
                    <a:latin typeface="+mn-lt"/>
                    <a:ea typeface="微軟正黑體" pitchFamily="34" charset="-120"/>
                  </a:rPr>
                  <a:t>Protein medicine</a:t>
                </a:r>
                <a:endParaRPr lang="en-US" altLang="zh-TW" sz="1400" b="1" dirty="0" smtClean="0">
                  <a:solidFill>
                    <a:srgbClr val="FF0000"/>
                  </a:solidFill>
                  <a:latin typeface="+mn-lt"/>
                  <a:ea typeface="微軟正黑體" pitchFamily="34" charset="-120"/>
                </a:endParaRPr>
              </a:p>
            </p:txBody>
          </p:sp>
          <p:sp>
            <p:nvSpPr>
              <p:cNvPr id="10" name="文字方塊 9"/>
              <p:cNvSpPr txBox="1"/>
              <p:nvPr/>
            </p:nvSpPr>
            <p:spPr>
              <a:xfrm>
                <a:off x="6516216" y="2925303"/>
                <a:ext cx="1584176" cy="307777"/>
              </a:xfrm>
              <a:prstGeom prst="rect">
                <a:avLst/>
              </a:prstGeom>
              <a:noFill/>
            </p:spPr>
            <p:txBody>
              <a:bodyPr wrap="square" rtlCol="0">
                <a:spAutoFit/>
              </a:bodyPr>
              <a:lstStyle/>
              <a:p>
                <a:r>
                  <a:rPr lang="en-US" altLang="zh-TW" sz="1400" b="1" dirty="0" smtClean="0">
                    <a:latin typeface="+mn-lt"/>
                    <a:ea typeface="微軟正黑體" pitchFamily="34" charset="-120"/>
                  </a:rPr>
                  <a:t>Cell therapy</a:t>
                </a:r>
              </a:p>
            </p:txBody>
          </p:sp>
          <p:sp>
            <p:nvSpPr>
              <p:cNvPr id="11" name="文字方塊 10"/>
              <p:cNvSpPr txBox="1"/>
              <p:nvPr/>
            </p:nvSpPr>
            <p:spPr>
              <a:xfrm>
                <a:off x="6660232" y="3491716"/>
                <a:ext cx="1368152" cy="307777"/>
              </a:xfrm>
              <a:prstGeom prst="rect">
                <a:avLst/>
              </a:prstGeom>
              <a:noFill/>
            </p:spPr>
            <p:txBody>
              <a:bodyPr wrap="square" rtlCol="0">
                <a:spAutoFit/>
              </a:bodyPr>
              <a:lstStyle/>
              <a:p>
                <a:r>
                  <a:rPr lang="en-US" altLang="zh-TW" sz="1400" b="1" dirty="0" smtClean="0">
                    <a:latin typeface="+mn-lt"/>
                    <a:ea typeface="微軟正黑體" pitchFamily="34" charset="-120"/>
                  </a:rPr>
                  <a:t>Vaccine</a:t>
                </a:r>
              </a:p>
            </p:txBody>
          </p:sp>
          <p:sp>
            <p:nvSpPr>
              <p:cNvPr id="12" name="文字方塊 11"/>
              <p:cNvSpPr txBox="1"/>
              <p:nvPr/>
            </p:nvSpPr>
            <p:spPr>
              <a:xfrm>
                <a:off x="6516216" y="4211796"/>
                <a:ext cx="1224136" cy="307777"/>
              </a:xfrm>
              <a:prstGeom prst="rect">
                <a:avLst/>
              </a:prstGeom>
              <a:noFill/>
            </p:spPr>
            <p:txBody>
              <a:bodyPr wrap="square" rtlCol="0">
                <a:spAutoFit/>
              </a:bodyPr>
              <a:lstStyle/>
              <a:p>
                <a:r>
                  <a:rPr lang="en-US" altLang="zh-TW" sz="1400" b="1" dirty="0" smtClean="0">
                    <a:latin typeface="+mn-lt"/>
                    <a:ea typeface="微軟正黑體" pitchFamily="34" charset="-120"/>
                  </a:rPr>
                  <a:t>OTC</a:t>
                </a:r>
              </a:p>
            </p:txBody>
          </p:sp>
          <p:sp>
            <p:nvSpPr>
              <p:cNvPr id="13" name="文字方塊 12"/>
              <p:cNvSpPr txBox="1"/>
              <p:nvPr/>
            </p:nvSpPr>
            <p:spPr>
              <a:xfrm>
                <a:off x="6228184" y="4806803"/>
                <a:ext cx="1440160" cy="523220"/>
              </a:xfrm>
              <a:prstGeom prst="rect">
                <a:avLst/>
              </a:prstGeom>
              <a:noFill/>
            </p:spPr>
            <p:txBody>
              <a:bodyPr wrap="square" rtlCol="0">
                <a:spAutoFit/>
              </a:bodyPr>
              <a:lstStyle/>
              <a:p>
                <a:r>
                  <a:rPr lang="en-US" altLang="zh-TW" sz="1400" b="1" dirty="0" smtClean="0">
                    <a:latin typeface="+mn-lt"/>
                    <a:ea typeface="微軟正黑體" pitchFamily="34" charset="-120"/>
                  </a:rPr>
                  <a:t>Functional food products</a:t>
                </a:r>
              </a:p>
            </p:txBody>
          </p:sp>
          <p:sp>
            <p:nvSpPr>
              <p:cNvPr id="14" name="文字方塊 13"/>
              <p:cNvSpPr txBox="1"/>
              <p:nvPr/>
            </p:nvSpPr>
            <p:spPr>
              <a:xfrm>
                <a:off x="5508104" y="5382867"/>
                <a:ext cx="2952328" cy="307777"/>
              </a:xfrm>
              <a:prstGeom prst="rect">
                <a:avLst/>
              </a:prstGeom>
              <a:noFill/>
            </p:spPr>
            <p:txBody>
              <a:bodyPr wrap="square" rtlCol="0">
                <a:spAutoFit/>
              </a:bodyPr>
              <a:lstStyle/>
              <a:p>
                <a:r>
                  <a:rPr lang="en-US" altLang="zh-TW" sz="1400" b="1" dirty="0" smtClean="0">
                    <a:latin typeface="+mn-lt"/>
                    <a:ea typeface="微軟正黑體" pitchFamily="34" charset="-120"/>
                  </a:rPr>
                  <a:t>Hospital test reagents</a:t>
                </a:r>
              </a:p>
            </p:txBody>
          </p:sp>
          <p:sp>
            <p:nvSpPr>
              <p:cNvPr id="15" name="文字方塊 14"/>
              <p:cNvSpPr txBox="1"/>
              <p:nvPr/>
            </p:nvSpPr>
            <p:spPr>
              <a:xfrm>
                <a:off x="3707904" y="5651735"/>
                <a:ext cx="2088232" cy="523220"/>
              </a:xfrm>
              <a:prstGeom prst="rect">
                <a:avLst/>
              </a:prstGeom>
              <a:noFill/>
            </p:spPr>
            <p:txBody>
              <a:bodyPr wrap="square" rtlCol="0">
                <a:spAutoFit/>
              </a:bodyPr>
              <a:lstStyle/>
              <a:p>
                <a:r>
                  <a:rPr lang="en-US" altLang="zh-TW" sz="1400" b="1" dirty="0" smtClean="0">
                    <a:latin typeface="+mn-lt"/>
                    <a:ea typeface="微軟正黑體" pitchFamily="34" charset="-120"/>
                  </a:rPr>
                  <a:t>Hospital Medical device </a:t>
                </a:r>
              </a:p>
            </p:txBody>
          </p:sp>
          <p:sp>
            <p:nvSpPr>
              <p:cNvPr id="16" name="文字方塊 15"/>
              <p:cNvSpPr txBox="1"/>
              <p:nvPr/>
            </p:nvSpPr>
            <p:spPr>
              <a:xfrm>
                <a:off x="1547664" y="5382867"/>
                <a:ext cx="2088232" cy="523220"/>
              </a:xfrm>
              <a:prstGeom prst="rect">
                <a:avLst/>
              </a:prstGeom>
              <a:noFill/>
            </p:spPr>
            <p:txBody>
              <a:bodyPr wrap="square" rtlCol="0">
                <a:spAutoFit/>
              </a:bodyPr>
              <a:lstStyle/>
              <a:p>
                <a:pPr algn="r"/>
                <a:r>
                  <a:rPr lang="en-US" altLang="zh-TW" sz="1400" b="1" dirty="0" smtClean="0">
                    <a:latin typeface="+mn-lt"/>
                    <a:ea typeface="微軟正黑體" pitchFamily="34" charset="-120"/>
                  </a:rPr>
                  <a:t>Household medical device</a:t>
                </a:r>
              </a:p>
            </p:txBody>
          </p:sp>
          <p:sp>
            <p:nvSpPr>
              <p:cNvPr id="17" name="文字方塊 16"/>
              <p:cNvSpPr txBox="1"/>
              <p:nvPr/>
            </p:nvSpPr>
            <p:spPr>
              <a:xfrm>
                <a:off x="395536" y="4787639"/>
                <a:ext cx="2592288" cy="523220"/>
              </a:xfrm>
              <a:prstGeom prst="rect">
                <a:avLst/>
              </a:prstGeom>
              <a:noFill/>
            </p:spPr>
            <p:txBody>
              <a:bodyPr wrap="square" rtlCol="0">
                <a:spAutoFit/>
              </a:bodyPr>
              <a:lstStyle/>
              <a:p>
                <a:pPr algn="r"/>
                <a:r>
                  <a:rPr lang="en-US" altLang="zh-TW" sz="1400" b="1" dirty="0" smtClean="0">
                    <a:latin typeface="+mn-lt"/>
                    <a:ea typeface="微軟正黑體" pitchFamily="34" charset="-120"/>
                  </a:rPr>
                  <a:t>Laboratory equipment or consumables</a:t>
                </a:r>
              </a:p>
            </p:txBody>
          </p:sp>
          <p:sp>
            <p:nvSpPr>
              <p:cNvPr id="18" name="文字方塊 17"/>
              <p:cNvSpPr txBox="1"/>
              <p:nvPr/>
            </p:nvSpPr>
            <p:spPr>
              <a:xfrm>
                <a:off x="1619672" y="3942707"/>
                <a:ext cx="1224136" cy="523220"/>
              </a:xfrm>
              <a:prstGeom prst="rect">
                <a:avLst/>
              </a:prstGeom>
              <a:noFill/>
            </p:spPr>
            <p:txBody>
              <a:bodyPr wrap="square" rtlCol="0">
                <a:spAutoFit/>
              </a:bodyPr>
              <a:lstStyle/>
              <a:p>
                <a:r>
                  <a:rPr lang="en-US" altLang="zh-TW" sz="1400" b="1" dirty="0" smtClean="0">
                    <a:latin typeface="+mn-lt"/>
                    <a:ea typeface="微軟正黑體" pitchFamily="34" charset="-120"/>
                  </a:rPr>
                  <a:t>Animal medicine</a:t>
                </a:r>
              </a:p>
            </p:txBody>
          </p:sp>
          <p:sp>
            <p:nvSpPr>
              <p:cNvPr id="19" name="文字方塊 18"/>
              <p:cNvSpPr txBox="1"/>
              <p:nvPr/>
            </p:nvSpPr>
            <p:spPr>
              <a:xfrm>
                <a:off x="1259632" y="3006603"/>
                <a:ext cx="1368152" cy="523220"/>
              </a:xfrm>
              <a:prstGeom prst="rect">
                <a:avLst/>
              </a:prstGeom>
              <a:noFill/>
            </p:spPr>
            <p:txBody>
              <a:bodyPr wrap="square" rtlCol="0">
                <a:spAutoFit/>
              </a:bodyPr>
              <a:lstStyle/>
              <a:p>
                <a:pPr algn="r"/>
                <a:r>
                  <a:rPr lang="en-US" altLang="zh-TW" sz="1400" b="1" dirty="0" smtClean="0">
                    <a:latin typeface="+mn-lt"/>
                    <a:ea typeface="微軟正黑體" pitchFamily="34" charset="-120"/>
                  </a:rPr>
                  <a:t>Feed additives</a:t>
                </a:r>
              </a:p>
            </p:txBody>
          </p:sp>
          <p:sp>
            <p:nvSpPr>
              <p:cNvPr id="20" name="文字方塊 19"/>
              <p:cNvSpPr txBox="1"/>
              <p:nvPr/>
            </p:nvSpPr>
            <p:spPr>
              <a:xfrm>
                <a:off x="1907704" y="2214515"/>
                <a:ext cx="1368152" cy="523220"/>
              </a:xfrm>
              <a:prstGeom prst="rect">
                <a:avLst/>
              </a:prstGeom>
              <a:noFill/>
            </p:spPr>
            <p:txBody>
              <a:bodyPr wrap="square" rtlCol="0">
                <a:spAutoFit/>
              </a:bodyPr>
              <a:lstStyle/>
              <a:p>
                <a:r>
                  <a:rPr lang="en-US" altLang="zh-TW" sz="1400" b="1" dirty="0" smtClean="0">
                    <a:latin typeface="+mn-lt"/>
                    <a:ea typeface="微軟正黑體" pitchFamily="34" charset="-120"/>
                  </a:rPr>
                  <a:t>Pet health products</a:t>
                </a:r>
              </a:p>
            </p:txBody>
          </p:sp>
          <p:sp>
            <p:nvSpPr>
              <p:cNvPr id="21" name="文字方塊 20"/>
              <p:cNvSpPr txBox="1"/>
              <p:nvPr/>
            </p:nvSpPr>
            <p:spPr>
              <a:xfrm>
                <a:off x="1547664" y="1638451"/>
                <a:ext cx="2304256" cy="307777"/>
              </a:xfrm>
              <a:prstGeom prst="rect">
                <a:avLst/>
              </a:prstGeom>
              <a:noFill/>
            </p:spPr>
            <p:txBody>
              <a:bodyPr wrap="square" rtlCol="0">
                <a:spAutoFit/>
              </a:bodyPr>
              <a:lstStyle/>
              <a:p>
                <a:pPr algn="r"/>
                <a:r>
                  <a:rPr lang="en-US" altLang="zh-TW" sz="1400" b="1" dirty="0" smtClean="0">
                    <a:latin typeface="+mn-lt"/>
                    <a:ea typeface="微軟正黑體" pitchFamily="34" charset="-120"/>
                  </a:rPr>
                  <a:t>CRO clinical trials</a:t>
                </a:r>
                <a:endParaRPr lang="zh-TW" altLang="en-US" sz="1400" b="1" dirty="0">
                  <a:latin typeface="+mn-lt"/>
                  <a:ea typeface="微軟正黑體" pitchFamily="34" charset="-120"/>
                </a:endParaRPr>
              </a:p>
            </p:txBody>
          </p:sp>
          <p:pic>
            <p:nvPicPr>
              <p:cNvPr id="22" name="Picture 7"/>
              <p:cNvPicPr>
                <a:picLocks noChangeAspect="1" noChangeArrowheads="1"/>
              </p:cNvPicPr>
              <p:nvPr/>
            </p:nvPicPr>
            <p:blipFill>
              <a:blip r:embed="rId2" cstate="print"/>
              <a:srcRect/>
              <a:stretch>
                <a:fillRect/>
              </a:stretch>
            </p:blipFill>
            <p:spPr bwMode="auto">
              <a:xfrm>
                <a:off x="4499992" y="764704"/>
                <a:ext cx="432048" cy="430471"/>
              </a:xfrm>
              <a:prstGeom prst="rect">
                <a:avLst/>
              </a:prstGeom>
              <a:noFill/>
              <a:ln w="9525">
                <a:noFill/>
                <a:miter lim="800000"/>
                <a:headEnd/>
                <a:tailEnd/>
              </a:ln>
            </p:spPr>
          </p:pic>
          <p:pic>
            <p:nvPicPr>
              <p:cNvPr id="24" name="Picture 3"/>
              <p:cNvPicPr>
                <a:picLocks noChangeAspect="1" noChangeArrowheads="1"/>
              </p:cNvPicPr>
              <p:nvPr/>
            </p:nvPicPr>
            <p:blipFill>
              <a:blip r:embed="rId3" cstate="print"/>
              <a:srcRect/>
              <a:stretch>
                <a:fillRect/>
              </a:stretch>
            </p:blipFill>
            <p:spPr bwMode="auto">
              <a:xfrm>
                <a:off x="3635896" y="836712"/>
                <a:ext cx="882228" cy="279731"/>
              </a:xfrm>
              <a:prstGeom prst="rect">
                <a:avLst/>
              </a:prstGeom>
              <a:noFill/>
              <a:ln w="9525">
                <a:noFill/>
                <a:miter lim="800000"/>
                <a:headEnd/>
                <a:tailEnd/>
              </a:ln>
            </p:spPr>
          </p:pic>
          <p:pic>
            <p:nvPicPr>
              <p:cNvPr id="25" name="Picture 7"/>
              <p:cNvPicPr>
                <a:picLocks noChangeAspect="1" noChangeArrowheads="1"/>
              </p:cNvPicPr>
              <p:nvPr/>
            </p:nvPicPr>
            <p:blipFill>
              <a:blip r:embed="rId2" cstate="print"/>
              <a:srcRect/>
              <a:stretch>
                <a:fillRect/>
              </a:stretch>
            </p:blipFill>
            <p:spPr bwMode="auto">
              <a:xfrm>
                <a:off x="6732240" y="1628800"/>
                <a:ext cx="432048" cy="430471"/>
              </a:xfrm>
              <a:prstGeom prst="rect">
                <a:avLst/>
              </a:prstGeom>
              <a:noFill/>
              <a:ln w="9525">
                <a:noFill/>
                <a:miter lim="800000"/>
                <a:headEnd/>
                <a:tailEnd/>
              </a:ln>
            </p:spPr>
          </p:pic>
          <p:pic>
            <p:nvPicPr>
              <p:cNvPr id="28" name="Picture 4"/>
              <p:cNvPicPr>
                <a:picLocks noChangeAspect="1" noChangeArrowheads="1"/>
              </p:cNvPicPr>
              <p:nvPr/>
            </p:nvPicPr>
            <p:blipFill>
              <a:blip r:embed="rId4" cstate="print"/>
              <a:srcRect/>
              <a:stretch>
                <a:fillRect/>
              </a:stretch>
            </p:blipFill>
            <p:spPr bwMode="auto">
              <a:xfrm>
                <a:off x="6804248" y="1340768"/>
                <a:ext cx="652686" cy="215510"/>
              </a:xfrm>
              <a:prstGeom prst="rect">
                <a:avLst/>
              </a:prstGeom>
              <a:noFill/>
              <a:ln w="9525">
                <a:noFill/>
                <a:miter lim="800000"/>
                <a:headEnd/>
                <a:tailEnd/>
              </a:ln>
            </p:spPr>
          </p:pic>
          <p:pic>
            <p:nvPicPr>
              <p:cNvPr id="32" name="Picture 2"/>
              <p:cNvPicPr>
                <a:picLocks noChangeAspect="1" noChangeArrowheads="1"/>
              </p:cNvPicPr>
              <p:nvPr/>
            </p:nvPicPr>
            <p:blipFill>
              <a:blip r:embed="rId5" cstate="print"/>
              <a:srcRect/>
              <a:stretch>
                <a:fillRect/>
              </a:stretch>
            </p:blipFill>
            <p:spPr bwMode="auto">
              <a:xfrm>
                <a:off x="4572000" y="1196752"/>
                <a:ext cx="1211206" cy="302311"/>
              </a:xfrm>
              <a:prstGeom prst="rect">
                <a:avLst/>
              </a:prstGeom>
              <a:noFill/>
              <a:ln w="9525">
                <a:noFill/>
                <a:miter lim="800000"/>
                <a:headEnd/>
                <a:tailEnd/>
              </a:ln>
            </p:spPr>
          </p:pic>
          <p:pic>
            <p:nvPicPr>
              <p:cNvPr id="33" name="Picture 2"/>
              <p:cNvPicPr>
                <a:picLocks noChangeAspect="1" noChangeArrowheads="1"/>
              </p:cNvPicPr>
              <p:nvPr/>
            </p:nvPicPr>
            <p:blipFill>
              <a:blip r:embed="rId6" cstate="print"/>
              <a:srcRect/>
              <a:stretch>
                <a:fillRect/>
              </a:stretch>
            </p:blipFill>
            <p:spPr bwMode="auto">
              <a:xfrm>
                <a:off x="3635896" y="1124744"/>
                <a:ext cx="864096" cy="381606"/>
              </a:xfrm>
              <a:prstGeom prst="rect">
                <a:avLst/>
              </a:prstGeom>
              <a:noFill/>
              <a:ln w="9525">
                <a:noFill/>
                <a:miter lim="800000"/>
                <a:headEnd/>
                <a:tailEnd/>
              </a:ln>
            </p:spPr>
          </p:pic>
          <p:pic>
            <p:nvPicPr>
              <p:cNvPr id="34" name="Picture 2"/>
              <p:cNvPicPr>
                <a:picLocks noChangeAspect="1" noChangeArrowheads="1"/>
              </p:cNvPicPr>
              <p:nvPr/>
            </p:nvPicPr>
            <p:blipFill>
              <a:blip r:embed="rId6" cstate="print"/>
              <a:srcRect/>
              <a:stretch>
                <a:fillRect/>
              </a:stretch>
            </p:blipFill>
            <p:spPr bwMode="auto">
              <a:xfrm>
                <a:off x="7236296" y="1620393"/>
                <a:ext cx="792088" cy="349805"/>
              </a:xfrm>
              <a:prstGeom prst="rect">
                <a:avLst/>
              </a:prstGeom>
              <a:noFill/>
              <a:ln w="9525">
                <a:noFill/>
                <a:miter lim="800000"/>
                <a:headEnd/>
                <a:tailEnd/>
              </a:ln>
            </p:spPr>
          </p:pic>
          <p:pic>
            <p:nvPicPr>
              <p:cNvPr id="36" name="Picture 2"/>
              <p:cNvPicPr>
                <a:picLocks noChangeAspect="1" noChangeArrowheads="1"/>
              </p:cNvPicPr>
              <p:nvPr/>
            </p:nvPicPr>
            <p:blipFill>
              <a:blip r:embed="rId6" cstate="print"/>
              <a:srcRect/>
              <a:stretch>
                <a:fillRect/>
              </a:stretch>
            </p:blipFill>
            <p:spPr bwMode="auto">
              <a:xfrm>
                <a:off x="7164288" y="4036864"/>
                <a:ext cx="864096" cy="381606"/>
              </a:xfrm>
              <a:prstGeom prst="rect">
                <a:avLst/>
              </a:prstGeom>
              <a:noFill/>
              <a:ln w="9525">
                <a:noFill/>
                <a:miter lim="800000"/>
                <a:headEnd/>
                <a:tailEnd/>
              </a:ln>
            </p:spPr>
          </p:pic>
          <p:pic>
            <p:nvPicPr>
              <p:cNvPr id="38" name="Picture 2"/>
              <p:cNvPicPr>
                <a:picLocks noChangeAspect="1" noChangeArrowheads="1"/>
              </p:cNvPicPr>
              <p:nvPr/>
            </p:nvPicPr>
            <p:blipFill>
              <a:blip r:embed="rId6" cstate="print"/>
              <a:srcRect/>
              <a:stretch>
                <a:fillRect/>
              </a:stretch>
            </p:blipFill>
            <p:spPr bwMode="auto">
              <a:xfrm>
                <a:off x="7524328" y="4828952"/>
                <a:ext cx="864096" cy="381606"/>
              </a:xfrm>
              <a:prstGeom prst="rect">
                <a:avLst/>
              </a:prstGeom>
              <a:noFill/>
              <a:ln w="9525">
                <a:noFill/>
                <a:miter lim="800000"/>
                <a:headEnd/>
                <a:tailEnd/>
              </a:ln>
            </p:spPr>
          </p:pic>
          <p:pic>
            <p:nvPicPr>
              <p:cNvPr id="40" name="圖片 39"/>
              <p:cNvPicPr/>
              <p:nvPr/>
            </p:nvPicPr>
            <p:blipFill>
              <a:blip r:embed="rId7" cstate="print"/>
              <a:srcRect/>
              <a:stretch>
                <a:fillRect/>
              </a:stretch>
            </p:blipFill>
            <p:spPr bwMode="auto">
              <a:xfrm>
                <a:off x="8273647" y="5157192"/>
                <a:ext cx="864096" cy="288032"/>
              </a:xfrm>
              <a:prstGeom prst="rect">
                <a:avLst/>
              </a:prstGeom>
              <a:noFill/>
              <a:ln w="9525">
                <a:noFill/>
                <a:miter lim="800000"/>
                <a:headEnd/>
                <a:tailEnd/>
              </a:ln>
            </p:spPr>
          </p:pic>
          <p:pic>
            <p:nvPicPr>
              <p:cNvPr id="43" name="Picture 4"/>
              <p:cNvPicPr>
                <a:picLocks noChangeAspect="1" noChangeArrowheads="1"/>
              </p:cNvPicPr>
              <p:nvPr/>
            </p:nvPicPr>
            <p:blipFill>
              <a:blip r:embed="rId8" cstate="print"/>
              <a:srcRect/>
              <a:stretch>
                <a:fillRect/>
              </a:stretch>
            </p:blipFill>
            <p:spPr bwMode="auto">
              <a:xfrm>
                <a:off x="502543" y="3861048"/>
                <a:ext cx="1045121" cy="284315"/>
              </a:xfrm>
              <a:prstGeom prst="rect">
                <a:avLst/>
              </a:prstGeom>
              <a:noFill/>
              <a:ln w="9525">
                <a:noFill/>
                <a:miter lim="800000"/>
                <a:headEnd/>
                <a:tailEnd/>
              </a:ln>
            </p:spPr>
          </p:pic>
          <p:pic>
            <p:nvPicPr>
              <p:cNvPr id="45" name="Picture 4"/>
              <p:cNvPicPr>
                <a:picLocks noChangeAspect="1" noChangeArrowheads="1"/>
              </p:cNvPicPr>
              <p:nvPr/>
            </p:nvPicPr>
            <p:blipFill>
              <a:blip r:embed="rId8" cstate="print"/>
              <a:srcRect/>
              <a:stretch>
                <a:fillRect/>
              </a:stretch>
            </p:blipFill>
            <p:spPr bwMode="auto">
              <a:xfrm>
                <a:off x="971600" y="2934595"/>
                <a:ext cx="1045121" cy="284315"/>
              </a:xfrm>
              <a:prstGeom prst="rect">
                <a:avLst/>
              </a:prstGeom>
              <a:noFill/>
              <a:ln w="9525">
                <a:noFill/>
                <a:miter lim="800000"/>
                <a:headEnd/>
                <a:tailEnd/>
              </a:ln>
            </p:spPr>
          </p:pic>
          <p:pic>
            <p:nvPicPr>
              <p:cNvPr id="47" name="Picture 4"/>
              <p:cNvPicPr>
                <a:picLocks noChangeAspect="1" noChangeArrowheads="1"/>
              </p:cNvPicPr>
              <p:nvPr/>
            </p:nvPicPr>
            <p:blipFill>
              <a:blip r:embed="rId8" cstate="print"/>
              <a:srcRect/>
              <a:stretch>
                <a:fillRect/>
              </a:stretch>
            </p:blipFill>
            <p:spPr bwMode="auto">
              <a:xfrm>
                <a:off x="899592" y="2358531"/>
                <a:ext cx="1045121" cy="284315"/>
              </a:xfrm>
              <a:prstGeom prst="rect">
                <a:avLst/>
              </a:prstGeom>
              <a:noFill/>
              <a:ln w="9525">
                <a:noFill/>
                <a:miter lim="800000"/>
                <a:headEnd/>
                <a:tailEnd/>
              </a:ln>
            </p:spPr>
          </p:pic>
          <p:pic>
            <p:nvPicPr>
              <p:cNvPr id="5" name="Picture 2"/>
              <p:cNvPicPr>
                <a:picLocks noChangeAspect="1" noChangeArrowheads="1"/>
              </p:cNvPicPr>
              <p:nvPr/>
            </p:nvPicPr>
            <p:blipFill>
              <a:blip r:embed="rId9" cstate="print"/>
              <a:srcRect b="2774"/>
              <a:stretch>
                <a:fillRect/>
              </a:stretch>
            </p:blipFill>
            <p:spPr bwMode="auto">
              <a:xfrm>
                <a:off x="2771800" y="2996952"/>
                <a:ext cx="3689117" cy="1368152"/>
              </a:xfrm>
              <a:prstGeom prst="rect">
                <a:avLst/>
              </a:prstGeom>
              <a:noFill/>
              <a:ln w="9525">
                <a:noFill/>
                <a:miter lim="800000"/>
                <a:headEnd/>
                <a:tailEnd/>
              </a:ln>
            </p:spPr>
          </p:pic>
          <p:pic>
            <p:nvPicPr>
              <p:cNvPr id="49" name="Picture 3"/>
              <p:cNvPicPr>
                <a:picLocks noChangeAspect="1" noChangeArrowheads="1"/>
              </p:cNvPicPr>
              <p:nvPr/>
            </p:nvPicPr>
            <p:blipFill>
              <a:blip r:embed="rId3" cstate="print"/>
              <a:srcRect/>
              <a:stretch>
                <a:fillRect/>
              </a:stretch>
            </p:blipFill>
            <p:spPr bwMode="auto">
              <a:xfrm>
                <a:off x="8273647" y="5445224"/>
                <a:ext cx="882228" cy="279731"/>
              </a:xfrm>
              <a:prstGeom prst="rect">
                <a:avLst/>
              </a:prstGeom>
              <a:noFill/>
              <a:ln w="9525">
                <a:noFill/>
                <a:miter lim="800000"/>
                <a:headEnd/>
                <a:tailEnd/>
              </a:ln>
            </p:spPr>
          </p:pic>
          <p:pic>
            <p:nvPicPr>
              <p:cNvPr id="46082" name="Picture 2"/>
              <p:cNvPicPr>
                <a:picLocks noChangeAspect="1" noChangeArrowheads="1"/>
              </p:cNvPicPr>
              <p:nvPr/>
            </p:nvPicPr>
            <p:blipFill>
              <a:blip r:embed="rId10" cstate="print"/>
              <a:srcRect/>
              <a:stretch>
                <a:fillRect/>
              </a:stretch>
            </p:blipFill>
            <p:spPr bwMode="auto">
              <a:xfrm>
                <a:off x="1115616" y="3222627"/>
                <a:ext cx="571242" cy="576064"/>
              </a:xfrm>
              <a:prstGeom prst="rect">
                <a:avLst/>
              </a:prstGeom>
              <a:noFill/>
              <a:ln w="9525">
                <a:noFill/>
                <a:miter lim="800000"/>
                <a:headEnd/>
                <a:tailEnd/>
              </a:ln>
              <a:effectLst/>
            </p:spPr>
          </p:pic>
          <p:pic>
            <p:nvPicPr>
              <p:cNvPr id="48" name="Picture 2"/>
              <p:cNvPicPr>
                <a:picLocks noChangeAspect="1" noChangeArrowheads="1"/>
              </p:cNvPicPr>
              <p:nvPr/>
            </p:nvPicPr>
            <p:blipFill>
              <a:blip r:embed="rId10" cstate="print"/>
              <a:srcRect/>
              <a:stretch>
                <a:fillRect/>
              </a:stretch>
            </p:blipFill>
            <p:spPr bwMode="auto">
              <a:xfrm>
                <a:off x="971600" y="4149080"/>
                <a:ext cx="571242" cy="576064"/>
              </a:xfrm>
              <a:prstGeom prst="rect">
                <a:avLst/>
              </a:prstGeom>
              <a:noFill/>
              <a:ln w="9525">
                <a:noFill/>
                <a:miter lim="800000"/>
                <a:headEnd/>
                <a:tailEnd/>
              </a:ln>
              <a:effectLst/>
            </p:spPr>
          </p:pic>
          <p:pic>
            <p:nvPicPr>
              <p:cNvPr id="46084" name="Picture 4"/>
              <p:cNvPicPr>
                <a:picLocks noChangeAspect="1" noChangeArrowheads="1"/>
              </p:cNvPicPr>
              <p:nvPr/>
            </p:nvPicPr>
            <p:blipFill>
              <a:blip r:embed="rId11" cstate="print"/>
              <a:srcRect/>
              <a:stretch>
                <a:fillRect/>
              </a:stretch>
            </p:blipFill>
            <p:spPr bwMode="auto">
              <a:xfrm>
                <a:off x="7380312" y="1988842"/>
                <a:ext cx="576064" cy="232966"/>
              </a:xfrm>
              <a:prstGeom prst="rect">
                <a:avLst/>
              </a:prstGeom>
              <a:noFill/>
              <a:ln w="9525">
                <a:noFill/>
                <a:miter lim="800000"/>
                <a:headEnd/>
                <a:tailEnd/>
              </a:ln>
              <a:effectLst/>
            </p:spPr>
          </p:pic>
        </p:grpSp>
      </p:grpSp>
      <p:pic>
        <p:nvPicPr>
          <p:cNvPr id="52" name="Picture 1"/>
          <p:cNvPicPr>
            <a:picLocks noChangeAspect="1" noChangeArrowheads="1"/>
          </p:cNvPicPr>
          <p:nvPr/>
        </p:nvPicPr>
        <p:blipFill>
          <a:blip r:embed="rId12" cstate="print"/>
          <a:srcRect/>
          <a:stretch>
            <a:fillRect/>
          </a:stretch>
        </p:blipFill>
        <p:spPr bwMode="auto">
          <a:xfrm>
            <a:off x="8100392" y="2132856"/>
            <a:ext cx="601042" cy="200915"/>
          </a:xfrm>
          <a:prstGeom prst="rect">
            <a:avLst/>
          </a:prstGeom>
          <a:noFill/>
          <a:ln w="9525">
            <a:noFill/>
            <a:miter lim="800000"/>
            <a:headEnd/>
            <a:tailEnd/>
          </a:ln>
        </p:spPr>
      </p:pic>
      <p:pic>
        <p:nvPicPr>
          <p:cNvPr id="59" name="Picture 1"/>
          <p:cNvPicPr>
            <a:picLocks noChangeAspect="1" noChangeArrowheads="1"/>
          </p:cNvPicPr>
          <p:nvPr/>
        </p:nvPicPr>
        <p:blipFill>
          <a:blip r:embed="rId12" cstate="print"/>
          <a:srcRect/>
          <a:stretch>
            <a:fillRect/>
          </a:stretch>
        </p:blipFill>
        <p:spPr bwMode="auto">
          <a:xfrm>
            <a:off x="7236296" y="4869160"/>
            <a:ext cx="601042" cy="200915"/>
          </a:xfrm>
          <a:prstGeom prst="rect">
            <a:avLst/>
          </a:prstGeom>
          <a:noFill/>
          <a:ln w="9525">
            <a:noFill/>
            <a:miter lim="800000"/>
            <a:headEnd/>
            <a:tailEnd/>
          </a:ln>
        </p:spPr>
      </p:pic>
      <p:pic>
        <p:nvPicPr>
          <p:cNvPr id="60" name="Picture 1"/>
          <p:cNvPicPr>
            <a:picLocks noChangeAspect="1" noChangeArrowheads="1"/>
          </p:cNvPicPr>
          <p:nvPr/>
        </p:nvPicPr>
        <p:blipFill>
          <a:blip r:embed="rId12" cstate="print"/>
          <a:srcRect/>
          <a:stretch>
            <a:fillRect/>
          </a:stretch>
        </p:blipFill>
        <p:spPr bwMode="auto">
          <a:xfrm>
            <a:off x="8363446" y="5301208"/>
            <a:ext cx="601042" cy="200915"/>
          </a:xfrm>
          <a:prstGeom prst="rect">
            <a:avLst/>
          </a:prstGeom>
          <a:noFill/>
          <a:ln w="9525">
            <a:noFill/>
            <a:miter lim="800000"/>
            <a:headEnd/>
            <a:tailEnd/>
          </a:ln>
        </p:spPr>
      </p:pic>
      <p:pic>
        <p:nvPicPr>
          <p:cNvPr id="61" name="Picture 1"/>
          <p:cNvPicPr>
            <a:picLocks noChangeAspect="1" noChangeArrowheads="1"/>
          </p:cNvPicPr>
          <p:nvPr/>
        </p:nvPicPr>
        <p:blipFill>
          <a:blip r:embed="rId12" cstate="print"/>
          <a:srcRect/>
          <a:stretch>
            <a:fillRect/>
          </a:stretch>
        </p:blipFill>
        <p:spPr bwMode="auto">
          <a:xfrm>
            <a:off x="5724128" y="6237312"/>
            <a:ext cx="601042" cy="200915"/>
          </a:xfrm>
          <a:prstGeom prst="rect">
            <a:avLst/>
          </a:prstGeom>
          <a:noFill/>
          <a:ln w="9525">
            <a:noFill/>
            <a:miter lim="800000"/>
            <a:headEnd/>
            <a:tailEnd/>
          </a:ln>
        </p:spPr>
      </p:pic>
      <p:pic>
        <p:nvPicPr>
          <p:cNvPr id="62" name="Picture 1"/>
          <p:cNvPicPr>
            <a:picLocks noChangeAspect="1" noChangeArrowheads="1"/>
          </p:cNvPicPr>
          <p:nvPr/>
        </p:nvPicPr>
        <p:blipFill>
          <a:blip r:embed="rId12" cstate="print"/>
          <a:srcRect/>
          <a:stretch>
            <a:fillRect/>
          </a:stretch>
        </p:blipFill>
        <p:spPr bwMode="auto">
          <a:xfrm>
            <a:off x="3851920" y="6612461"/>
            <a:ext cx="601042" cy="200915"/>
          </a:xfrm>
          <a:prstGeom prst="rect">
            <a:avLst/>
          </a:prstGeom>
          <a:noFill/>
          <a:ln w="9525">
            <a:noFill/>
            <a:miter lim="800000"/>
            <a:headEnd/>
            <a:tailEnd/>
          </a:ln>
        </p:spPr>
      </p:pic>
      <p:pic>
        <p:nvPicPr>
          <p:cNvPr id="63" name="Picture 1"/>
          <p:cNvPicPr>
            <a:picLocks noChangeAspect="1" noChangeArrowheads="1"/>
          </p:cNvPicPr>
          <p:nvPr/>
        </p:nvPicPr>
        <p:blipFill>
          <a:blip r:embed="rId12" cstate="print"/>
          <a:srcRect/>
          <a:stretch>
            <a:fillRect/>
          </a:stretch>
        </p:blipFill>
        <p:spPr bwMode="auto">
          <a:xfrm>
            <a:off x="2051720" y="6165304"/>
            <a:ext cx="601042" cy="200915"/>
          </a:xfrm>
          <a:prstGeom prst="rect">
            <a:avLst/>
          </a:prstGeom>
          <a:noFill/>
          <a:ln w="9525">
            <a:noFill/>
            <a:miter lim="800000"/>
            <a:headEnd/>
            <a:tailEnd/>
          </a:ln>
        </p:spPr>
      </p:pic>
      <p:pic>
        <p:nvPicPr>
          <p:cNvPr id="64" name="Picture 2"/>
          <p:cNvPicPr>
            <a:picLocks noChangeAspect="1" noChangeArrowheads="1"/>
          </p:cNvPicPr>
          <p:nvPr/>
        </p:nvPicPr>
        <p:blipFill>
          <a:blip r:embed="rId13" cstate="print"/>
          <a:srcRect/>
          <a:stretch>
            <a:fillRect/>
          </a:stretch>
        </p:blipFill>
        <p:spPr bwMode="auto">
          <a:xfrm>
            <a:off x="8100392" y="2420888"/>
            <a:ext cx="648072" cy="22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B1429D5-4E61-4E1D-9775-4D88B6B5D94E}" type="slidenum">
              <a:rPr lang="en-US" altLang="zh-TW" smtClean="0"/>
              <a:pPr/>
              <a:t>24</a:t>
            </a:fld>
            <a:endParaRPr lang="en-US" altLang="zh-TW"/>
          </a:p>
        </p:txBody>
      </p:sp>
      <p:pic>
        <p:nvPicPr>
          <p:cNvPr id="6149" name="Picture 5"/>
          <p:cNvPicPr>
            <a:picLocks noChangeAspect="1" noChangeArrowheads="1"/>
          </p:cNvPicPr>
          <p:nvPr/>
        </p:nvPicPr>
        <p:blipFill>
          <a:blip r:embed="rId2" cstate="print"/>
          <a:srcRect/>
          <a:stretch>
            <a:fillRect/>
          </a:stretch>
        </p:blipFill>
        <p:spPr bwMode="auto">
          <a:xfrm>
            <a:off x="7229941" y="0"/>
            <a:ext cx="1914060" cy="1124744"/>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1457400"/>
            <a:ext cx="9144000" cy="5400600"/>
          </a:xfrm>
          <a:prstGeom prst="rect">
            <a:avLst/>
          </a:prstGeom>
          <a:noFill/>
          <a:ln w="9525">
            <a:noFill/>
            <a:miter lim="800000"/>
            <a:headEnd/>
            <a:tailEnd/>
          </a:ln>
        </p:spPr>
      </p:pic>
      <p:sp>
        <p:nvSpPr>
          <p:cNvPr id="9" name="文字方塊 8"/>
          <p:cNvSpPr txBox="1"/>
          <p:nvPr/>
        </p:nvSpPr>
        <p:spPr>
          <a:xfrm>
            <a:off x="1187624" y="764704"/>
            <a:ext cx="7848872" cy="1631216"/>
          </a:xfrm>
          <a:prstGeom prst="rect">
            <a:avLst/>
          </a:prstGeom>
          <a:noFill/>
        </p:spPr>
        <p:txBody>
          <a:bodyPr wrap="square" rtlCol="0">
            <a:spAutoFit/>
          </a:bodyPr>
          <a:lstStyle/>
          <a:p>
            <a:r>
              <a:rPr lang="en-US" altLang="zh-TW" sz="2800" b="1" dirty="0" smtClean="0">
                <a:solidFill>
                  <a:srgbClr val="002060"/>
                </a:solidFill>
                <a:latin typeface="+mj-lt"/>
                <a:ea typeface="微軟正黑體" pitchFamily="34" charset="-120"/>
              </a:rPr>
              <a:t>Core Value of </a:t>
            </a:r>
            <a:r>
              <a:rPr lang="en-US" altLang="zh-TW" sz="2800" b="1" dirty="0" err="1" smtClean="0">
                <a:solidFill>
                  <a:srgbClr val="002060"/>
                </a:solidFill>
                <a:latin typeface="+mj-lt"/>
                <a:ea typeface="微軟正黑體" pitchFamily="34" charset="-120"/>
              </a:rPr>
              <a:t>YungShin</a:t>
            </a:r>
            <a:r>
              <a:rPr lang="en-US" altLang="zh-TW" sz="2800" b="1" dirty="0" smtClean="0">
                <a:solidFill>
                  <a:srgbClr val="002060"/>
                </a:solidFill>
                <a:latin typeface="+mj-lt"/>
                <a:ea typeface="微軟正黑體" pitchFamily="34" charset="-120"/>
              </a:rPr>
              <a:t> Group</a:t>
            </a:r>
          </a:p>
          <a:p>
            <a:r>
              <a:rPr lang="en-US" altLang="zh-TW" sz="2400" b="1" dirty="0" smtClean="0">
                <a:solidFill>
                  <a:srgbClr val="002060"/>
                </a:solidFill>
                <a:latin typeface="+mj-lt"/>
                <a:ea typeface="微軟正黑體" pitchFamily="34" charset="-120"/>
              </a:rPr>
              <a:t>Provide the best products to improve human health from Taiwan</a:t>
            </a:r>
          </a:p>
          <a:p>
            <a:endParaRPr lang="zh-TW" altLang="en-US" sz="2400" b="1" dirty="0">
              <a:solidFill>
                <a:srgbClr val="002060"/>
              </a:solidFill>
              <a:latin typeface="微軟正黑體" pitchFamily="34" charset="-120"/>
              <a:ea typeface="微軟正黑體" pitchFamily="34" charset="-120"/>
            </a:endParaRPr>
          </a:p>
        </p:txBody>
      </p:sp>
      <p:sp>
        <p:nvSpPr>
          <p:cNvPr id="6" name="文字方塊 5"/>
          <p:cNvSpPr txBox="1"/>
          <p:nvPr/>
        </p:nvSpPr>
        <p:spPr>
          <a:xfrm>
            <a:off x="0" y="6488668"/>
            <a:ext cx="1475656" cy="369332"/>
          </a:xfrm>
          <a:prstGeom prst="rect">
            <a:avLst/>
          </a:prstGeom>
          <a:noFill/>
        </p:spPr>
        <p:txBody>
          <a:bodyPr wrap="square" rtlCol="0">
            <a:spAutoFit/>
          </a:bodyPr>
          <a:lstStyle/>
          <a:p>
            <a:r>
              <a:rPr lang="en-US" altLang="zh-TW" dirty="0" smtClean="0"/>
              <a:t>24/24</a:t>
            </a:r>
            <a:endParaRPr lang="zh-TW" altLang="en-US" dirty="0"/>
          </a:p>
        </p:txBody>
      </p:sp>
      <p:sp>
        <p:nvSpPr>
          <p:cNvPr id="7" name="文字方塊 6"/>
          <p:cNvSpPr txBox="1"/>
          <p:nvPr/>
        </p:nvSpPr>
        <p:spPr>
          <a:xfrm>
            <a:off x="467544" y="5112474"/>
            <a:ext cx="7704856" cy="2492990"/>
          </a:xfrm>
          <a:prstGeom prst="rect">
            <a:avLst/>
          </a:prstGeom>
          <a:noFill/>
        </p:spPr>
        <p:txBody>
          <a:bodyPr wrap="square" rtlCol="0">
            <a:spAutoFit/>
          </a:bodyPr>
          <a:lstStyle/>
          <a:p>
            <a:r>
              <a:rPr lang="en-US" altLang="zh-TW" b="1" u="sng" dirty="0" smtClean="0">
                <a:solidFill>
                  <a:srgbClr val="002060"/>
                </a:solidFill>
                <a:latin typeface="+mn-lt"/>
                <a:ea typeface="微軟正黑體" pitchFamily="34" charset="-120"/>
              </a:rPr>
              <a:t>Spirit of </a:t>
            </a:r>
            <a:r>
              <a:rPr lang="en-US" altLang="zh-TW" b="1" u="sng" dirty="0" err="1" smtClean="0">
                <a:solidFill>
                  <a:srgbClr val="002060"/>
                </a:solidFill>
                <a:latin typeface="+mn-lt"/>
                <a:ea typeface="微軟正黑體" pitchFamily="34" charset="-120"/>
              </a:rPr>
              <a:t>YungShin</a:t>
            </a:r>
            <a:r>
              <a:rPr lang="en-US" altLang="zh-TW" b="1" u="sng" dirty="0" smtClean="0">
                <a:solidFill>
                  <a:srgbClr val="002060"/>
                </a:solidFill>
                <a:latin typeface="+mn-lt"/>
                <a:ea typeface="微軟正黑體" pitchFamily="34" charset="-120"/>
              </a:rPr>
              <a:t> Group</a:t>
            </a:r>
            <a:r>
              <a:rPr lang="zh-TW" altLang="en-US" b="1" u="sng" dirty="0" smtClean="0">
                <a:solidFill>
                  <a:srgbClr val="002060"/>
                </a:solidFill>
                <a:latin typeface="+mn-lt"/>
                <a:ea typeface="微軟正黑體" pitchFamily="34" charset="-120"/>
              </a:rPr>
              <a:t>：</a:t>
            </a:r>
            <a:endParaRPr lang="en-US" altLang="zh-TW" b="1" u="sng" dirty="0" smtClean="0">
              <a:solidFill>
                <a:srgbClr val="002060"/>
              </a:solidFill>
              <a:latin typeface="+mn-lt"/>
              <a:ea typeface="微軟正黑體" pitchFamily="34" charset="-120"/>
            </a:endParaRPr>
          </a:p>
          <a:p>
            <a:r>
              <a:rPr lang="en-US" altLang="zh-TW" b="1" dirty="0" smtClean="0">
                <a:solidFill>
                  <a:srgbClr val="002060"/>
                </a:solidFill>
                <a:latin typeface="+mn-lt"/>
                <a:ea typeface="微軟正黑體" pitchFamily="34" charset="-120"/>
              </a:rPr>
              <a:t>We produce medicine that we would give it to our own families.</a:t>
            </a:r>
          </a:p>
          <a:p>
            <a:endParaRPr lang="en-US" altLang="zh-TW" sz="600" b="1" dirty="0" smtClean="0">
              <a:solidFill>
                <a:srgbClr val="002060"/>
              </a:solidFill>
              <a:latin typeface="+mn-lt"/>
              <a:ea typeface="微軟正黑體" pitchFamily="34" charset="-120"/>
            </a:endParaRPr>
          </a:p>
          <a:p>
            <a:r>
              <a:rPr lang="en-US" altLang="zh-TW" b="1" dirty="0" smtClean="0">
                <a:solidFill>
                  <a:srgbClr val="002060"/>
                </a:solidFill>
                <a:latin typeface="+mn-lt"/>
                <a:ea typeface="微軟正黑體" pitchFamily="34" charset="-120"/>
              </a:rPr>
              <a:t>We establish Nursing Home</a:t>
            </a:r>
            <a:r>
              <a:rPr lang="zh-TW" altLang="en-US" b="1" dirty="0" smtClean="0">
                <a:solidFill>
                  <a:srgbClr val="002060"/>
                </a:solidFill>
                <a:latin typeface="+mn-lt"/>
                <a:ea typeface="微軟正黑體" pitchFamily="34" charset="-120"/>
              </a:rPr>
              <a:t> </a:t>
            </a:r>
            <a:r>
              <a:rPr lang="en-US" altLang="zh-TW" b="1" dirty="0" smtClean="0">
                <a:solidFill>
                  <a:srgbClr val="002060"/>
                </a:solidFill>
                <a:latin typeface="+mn-lt"/>
                <a:ea typeface="微軟正黑體" pitchFamily="34" charset="-120"/>
              </a:rPr>
              <a:t>that our elders would love to go to.</a:t>
            </a:r>
          </a:p>
          <a:p>
            <a:endParaRPr lang="en-US" altLang="zh-TW" sz="600" b="1" dirty="0" smtClean="0">
              <a:solidFill>
                <a:srgbClr val="002060"/>
              </a:solidFill>
              <a:latin typeface="+mn-lt"/>
              <a:ea typeface="微軟正黑體" pitchFamily="34" charset="-120"/>
            </a:endParaRPr>
          </a:p>
          <a:p>
            <a:r>
              <a:rPr lang="en-US" altLang="zh-TW" b="1" dirty="0" smtClean="0">
                <a:solidFill>
                  <a:srgbClr val="002060"/>
                </a:solidFill>
                <a:latin typeface="+mn-lt"/>
                <a:ea typeface="微軟正黑體" pitchFamily="34" charset="-120"/>
              </a:rPr>
              <a:t>Social welfare covered by cooperate social responsibility</a:t>
            </a:r>
          </a:p>
          <a:p>
            <a:endParaRPr lang="en-US" altLang="zh-TW" b="1" dirty="0" smtClean="0">
              <a:solidFill>
                <a:srgbClr val="002060"/>
              </a:solidFill>
              <a:latin typeface="微軟正黑體" pitchFamily="34" charset="-120"/>
              <a:ea typeface="微軟正黑體" pitchFamily="34" charset="-120"/>
            </a:endParaRPr>
          </a:p>
          <a:p>
            <a:endParaRPr lang="en-US" altLang="zh-TW" b="1" dirty="0" smtClean="0">
              <a:solidFill>
                <a:srgbClr val="002060"/>
              </a:solidFill>
              <a:latin typeface="微軟正黑體" pitchFamily="34" charset="-120"/>
              <a:ea typeface="微軟正黑體" pitchFamily="34" charset="-120"/>
            </a:endParaRPr>
          </a:p>
          <a:p>
            <a:endParaRPr lang="en-US" altLang="zh-TW" b="1" dirty="0" smtClean="0">
              <a:solidFill>
                <a:srgbClr val="002060"/>
              </a:solidFill>
              <a:latin typeface="微軟正黑體" pitchFamily="34" charset="-120"/>
              <a:ea typeface="微軟正黑體" pitchFamily="34" charset="-120"/>
            </a:endParaRPr>
          </a:p>
          <a:p>
            <a:endParaRPr lang="zh-TW" altLang="en-US" b="1" dirty="0" smtClean="0">
              <a:solidFill>
                <a:srgbClr val="002060"/>
              </a:solidFill>
              <a:latin typeface="微軟正黑體" pitchFamily="34" charset="-120"/>
              <a:ea typeface="微軟正黑體" pitchFamily="34" charset="-120"/>
            </a:endParaRPr>
          </a:p>
        </p:txBody>
      </p:sp>
      <p:grpSp>
        <p:nvGrpSpPr>
          <p:cNvPr id="8" name="群組 31"/>
          <p:cNvGrpSpPr/>
          <p:nvPr/>
        </p:nvGrpSpPr>
        <p:grpSpPr>
          <a:xfrm>
            <a:off x="7516147" y="1844824"/>
            <a:ext cx="1487488" cy="4100122"/>
            <a:chOff x="7669340" y="114300"/>
            <a:chExt cx="1487488" cy="4100122"/>
          </a:xfrm>
        </p:grpSpPr>
        <p:sp>
          <p:nvSpPr>
            <p:cNvPr id="10" name="Rectangle 21"/>
            <p:cNvSpPr>
              <a:spLocks noChangeArrowheads="1"/>
            </p:cNvSpPr>
            <p:nvPr/>
          </p:nvSpPr>
          <p:spPr bwMode="auto">
            <a:xfrm>
              <a:off x="7739190" y="1779588"/>
              <a:ext cx="184731" cy="261610"/>
            </a:xfrm>
            <a:prstGeom prst="rect">
              <a:avLst/>
            </a:prstGeom>
            <a:noFill/>
            <a:ln w="9525">
              <a:noFill/>
              <a:miter lim="800000"/>
              <a:headEnd/>
              <a:tailEnd/>
            </a:ln>
            <a:effectLst/>
          </p:spPr>
          <p:txBody>
            <a:bodyPr wrap="none">
              <a:spAutoFit/>
            </a:bodyPr>
            <a:lstStyle/>
            <a:p>
              <a:pPr>
                <a:spcBef>
                  <a:spcPct val="50000"/>
                </a:spcBef>
              </a:pPr>
              <a:endParaRPr lang="zh-TW" altLang="en-US" sz="1100" dirty="0">
                <a:latin typeface="Arial" charset="0"/>
                <a:ea typeface="標楷體" pitchFamily="65" charset="-120"/>
              </a:endParaRPr>
            </a:p>
          </p:txBody>
        </p:sp>
        <p:pic>
          <p:nvPicPr>
            <p:cNvPr id="11" name="Picture 22" descr="22"/>
            <p:cNvPicPr>
              <a:picLocks noChangeAspect="1" noChangeArrowheads="1"/>
            </p:cNvPicPr>
            <p:nvPr/>
          </p:nvPicPr>
          <p:blipFill>
            <a:blip r:embed="rId4" cstate="print"/>
            <a:srcRect/>
            <a:stretch>
              <a:fillRect/>
            </a:stretch>
          </p:blipFill>
          <p:spPr bwMode="auto">
            <a:xfrm>
              <a:off x="7902703" y="2095500"/>
              <a:ext cx="1254125" cy="812800"/>
            </a:xfrm>
            <a:prstGeom prst="rect">
              <a:avLst/>
            </a:prstGeom>
            <a:noFill/>
          </p:spPr>
        </p:pic>
        <p:pic>
          <p:nvPicPr>
            <p:cNvPr id="12" name="Picture 24" descr="pic10"/>
            <p:cNvPicPr>
              <a:picLocks noChangeAspect="1" noChangeArrowheads="1"/>
            </p:cNvPicPr>
            <p:nvPr/>
          </p:nvPicPr>
          <p:blipFill>
            <a:blip r:embed="rId5" cstate="print"/>
            <a:srcRect/>
            <a:stretch>
              <a:fillRect/>
            </a:stretch>
          </p:blipFill>
          <p:spPr bwMode="auto">
            <a:xfrm>
              <a:off x="7922547" y="1068388"/>
              <a:ext cx="1214437" cy="760413"/>
            </a:xfrm>
            <a:prstGeom prst="rect">
              <a:avLst/>
            </a:prstGeom>
            <a:noFill/>
            <a:ln w="19050">
              <a:solidFill>
                <a:schemeClr val="bg1"/>
              </a:solidFill>
              <a:miter lim="800000"/>
              <a:headEnd/>
              <a:tailEnd/>
            </a:ln>
          </p:spPr>
        </p:pic>
        <p:pic>
          <p:nvPicPr>
            <p:cNvPr id="13" name="Picture 25"/>
            <p:cNvPicPr>
              <a:picLocks noChangeAspect="1" noChangeArrowheads="1"/>
            </p:cNvPicPr>
            <p:nvPr/>
          </p:nvPicPr>
          <p:blipFill>
            <a:blip r:embed="rId6" cstate="print"/>
            <a:srcRect/>
            <a:stretch>
              <a:fillRect/>
            </a:stretch>
          </p:blipFill>
          <p:spPr bwMode="auto">
            <a:xfrm>
              <a:off x="7910640" y="114300"/>
              <a:ext cx="1238250" cy="765175"/>
            </a:xfrm>
            <a:prstGeom prst="rect">
              <a:avLst/>
            </a:prstGeom>
            <a:noFill/>
          </p:spPr>
        </p:pic>
        <p:sp>
          <p:nvSpPr>
            <p:cNvPr id="14" name="Rectangle 26"/>
            <p:cNvSpPr>
              <a:spLocks noChangeArrowheads="1"/>
            </p:cNvSpPr>
            <p:nvPr/>
          </p:nvSpPr>
          <p:spPr bwMode="auto">
            <a:xfrm>
              <a:off x="7669340" y="2922588"/>
              <a:ext cx="184731" cy="261610"/>
            </a:xfrm>
            <a:prstGeom prst="rect">
              <a:avLst/>
            </a:prstGeom>
            <a:noFill/>
            <a:ln w="9525">
              <a:noFill/>
              <a:miter lim="800000"/>
              <a:headEnd/>
              <a:tailEnd/>
            </a:ln>
            <a:effectLst/>
          </p:spPr>
          <p:txBody>
            <a:bodyPr wrap="none">
              <a:spAutoFit/>
            </a:bodyPr>
            <a:lstStyle/>
            <a:p>
              <a:endParaRPr lang="zh-TW" altLang="en-US" sz="1100" dirty="0">
                <a:latin typeface="Arial" charset="0"/>
                <a:ea typeface="標楷體" pitchFamily="65" charset="-120"/>
              </a:endParaRPr>
            </a:p>
          </p:txBody>
        </p:sp>
        <p:sp>
          <p:nvSpPr>
            <p:cNvPr id="15" name="Rectangle 27"/>
            <p:cNvSpPr>
              <a:spLocks noChangeArrowheads="1"/>
            </p:cNvSpPr>
            <p:nvPr/>
          </p:nvSpPr>
          <p:spPr bwMode="auto">
            <a:xfrm>
              <a:off x="7739190" y="828675"/>
              <a:ext cx="184731" cy="261610"/>
            </a:xfrm>
            <a:prstGeom prst="rect">
              <a:avLst/>
            </a:prstGeom>
            <a:noFill/>
            <a:ln w="9525">
              <a:noFill/>
              <a:miter lim="800000"/>
              <a:headEnd/>
              <a:tailEnd/>
            </a:ln>
            <a:effectLst/>
          </p:spPr>
          <p:txBody>
            <a:bodyPr wrap="none">
              <a:spAutoFit/>
            </a:bodyPr>
            <a:lstStyle/>
            <a:p>
              <a:pPr>
                <a:spcBef>
                  <a:spcPct val="50000"/>
                </a:spcBef>
              </a:pPr>
              <a:endParaRPr lang="zh-TW" altLang="en-US" sz="1100" dirty="0">
                <a:latin typeface="Arial" charset="0"/>
                <a:ea typeface="標楷體" pitchFamily="65" charset="-120"/>
              </a:endParaRPr>
            </a:p>
          </p:txBody>
        </p:sp>
        <p:sp>
          <p:nvSpPr>
            <p:cNvPr id="16" name="Rectangle 26"/>
            <p:cNvSpPr>
              <a:spLocks noChangeArrowheads="1"/>
            </p:cNvSpPr>
            <p:nvPr/>
          </p:nvSpPr>
          <p:spPr bwMode="auto">
            <a:xfrm>
              <a:off x="7943707" y="3952812"/>
              <a:ext cx="184731" cy="261610"/>
            </a:xfrm>
            <a:prstGeom prst="rect">
              <a:avLst/>
            </a:prstGeom>
            <a:noFill/>
            <a:ln w="9525">
              <a:noFill/>
              <a:miter lim="800000"/>
              <a:headEnd/>
              <a:tailEnd/>
            </a:ln>
            <a:effectLst/>
          </p:spPr>
          <p:txBody>
            <a:bodyPr wrap="none">
              <a:spAutoFit/>
            </a:bodyPr>
            <a:lstStyle/>
            <a:p>
              <a:endParaRPr lang="zh-TW" altLang="en-US" sz="1100" dirty="0">
                <a:latin typeface="Arial" charset="0"/>
                <a:ea typeface="標楷體" pitchFamily="65" charset="-120"/>
              </a:endParaRPr>
            </a:p>
          </p:txBody>
        </p:sp>
        <p:pic>
          <p:nvPicPr>
            <p:cNvPr id="17" name="Picture 21" descr="D:\Ethel\00-副董交辦事項\2019\20190408_永信集團簡介 to 新任獨董\醫藥文物館\b4056_1.jpg"/>
            <p:cNvPicPr>
              <a:picLocks noChangeAspect="1" noChangeArrowheads="1"/>
            </p:cNvPicPr>
            <p:nvPr/>
          </p:nvPicPr>
          <p:blipFill>
            <a:blip r:embed="rId7" cstate="print"/>
            <a:srcRect/>
            <a:stretch>
              <a:fillRect/>
            </a:stretch>
          </p:blipFill>
          <p:spPr bwMode="auto">
            <a:xfrm>
              <a:off x="7904039" y="3157728"/>
              <a:ext cx="1251453" cy="822706"/>
            </a:xfrm>
            <a:prstGeom prst="rect">
              <a:avLst/>
            </a:prstGeom>
            <a:noFill/>
          </p:spPr>
        </p:pic>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2339752" y="3645024"/>
            <a:ext cx="4572000" cy="769441"/>
          </a:xfrm>
          <a:prstGeom prst="rect">
            <a:avLst/>
          </a:prstGeom>
        </p:spPr>
        <p:txBody>
          <a:bodyPr>
            <a:spAutoFit/>
          </a:bodyPr>
          <a:lstStyle/>
          <a:p>
            <a:pPr algn="ctr"/>
            <a:r>
              <a:rPr lang="en-US" altLang="zh-TW" sz="2200" b="1" dirty="0" smtClean="0">
                <a:solidFill>
                  <a:srgbClr val="00B050"/>
                </a:solidFill>
                <a:latin typeface="+mj-lt"/>
                <a:ea typeface="微軟正黑體" pitchFamily="34" charset="-120"/>
              </a:rPr>
              <a:t>Provide the best products </a:t>
            </a:r>
          </a:p>
          <a:p>
            <a:pPr algn="ctr"/>
            <a:r>
              <a:rPr lang="en-US" altLang="zh-TW" sz="2200" b="1" dirty="0" smtClean="0">
                <a:solidFill>
                  <a:srgbClr val="00B050"/>
                </a:solidFill>
                <a:latin typeface="+mj-lt"/>
                <a:ea typeface="微軟正黑體" pitchFamily="34" charset="-120"/>
              </a:rPr>
              <a:t>to improve human health</a:t>
            </a:r>
            <a:endParaRPr lang="zh-TW" altLang="en-US" sz="2200" dirty="0">
              <a:latin typeface="+mj-lt"/>
            </a:endParaRPr>
          </a:p>
        </p:txBody>
      </p:sp>
      <p:sp>
        <p:nvSpPr>
          <p:cNvPr id="16" name="Rectangle 7"/>
          <p:cNvSpPr>
            <a:spLocks noGrp="1" noChangeArrowheads="1"/>
          </p:cNvSpPr>
          <p:nvPr>
            <p:ph type="subTitle" idx="1"/>
          </p:nvPr>
        </p:nvSpPr>
        <p:spPr>
          <a:xfrm>
            <a:off x="827088" y="1557338"/>
            <a:ext cx="7561262" cy="719137"/>
          </a:xfrm>
        </p:spPr>
        <p:txBody>
          <a:bodyPr lIns="92075" tIns="46038" rIns="92075" bIns="46038"/>
          <a:lstStyle/>
          <a:p>
            <a:pPr>
              <a:defRPr/>
            </a:pPr>
            <a:r>
              <a:rPr lang="en-US" altLang="zh-TW" sz="6000" b="1" dirty="0" smtClean="0">
                <a:solidFill>
                  <a:srgbClr val="002060"/>
                </a:solidFill>
                <a:latin typeface="+mj-lt"/>
                <a:ea typeface="微軟正黑體" pitchFamily="34" charset="-120"/>
              </a:rPr>
              <a:t>Q&amp;A</a:t>
            </a:r>
            <a:endParaRPr lang="en-US" altLang="zh-TW" sz="6000" b="1" dirty="0">
              <a:solidFill>
                <a:srgbClr val="002060"/>
              </a:solidFill>
              <a:latin typeface="+mj-lt"/>
              <a:ea typeface="微軟正黑體" pitchFamily="34" charset="-120"/>
            </a:endParaRPr>
          </a:p>
        </p:txBody>
      </p:sp>
      <p:cxnSp>
        <p:nvCxnSpPr>
          <p:cNvPr id="12" name="直線接點 11"/>
          <p:cNvCxnSpPr/>
          <p:nvPr/>
        </p:nvCxnSpPr>
        <p:spPr>
          <a:xfrm>
            <a:off x="1547664" y="4509120"/>
            <a:ext cx="5976664" cy="0"/>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195736" y="1214438"/>
            <a:ext cx="4876800" cy="1143000"/>
          </a:xfrm>
          <a:prstGeom prst="rect">
            <a:avLst/>
          </a:prstGeom>
          <a:noFill/>
          <a:ln w="38100">
            <a:noFill/>
            <a:miter lim="800000"/>
            <a:headEnd/>
            <a:tailEnd/>
          </a:ln>
          <a:effectLst/>
        </p:spPr>
        <p:txBody>
          <a:bodyPr anchor="ctr"/>
          <a:lstStyle/>
          <a:p>
            <a:pPr>
              <a:defRPr/>
            </a:pPr>
            <a:r>
              <a:rPr lang="en-US" altLang="zh-TW" sz="4400" b="1" dirty="0" smtClean="0">
                <a:solidFill>
                  <a:srgbClr val="002060"/>
                </a:solidFill>
                <a:effectLst>
                  <a:glow rad="63500">
                    <a:schemeClr val="accent3">
                      <a:satMod val="175000"/>
                      <a:alpha val="40000"/>
                    </a:schemeClr>
                  </a:glow>
                </a:effectLst>
                <a:latin typeface="+mj-lt"/>
                <a:ea typeface="微軟正黑體" pitchFamily="34" charset="-120"/>
              </a:rPr>
              <a:t>Table of Contents</a:t>
            </a:r>
            <a:endParaRPr lang="zh-TW" altLang="en-US" sz="4400" b="1" dirty="0">
              <a:solidFill>
                <a:srgbClr val="002060"/>
              </a:solidFill>
              <a:effectLst>
                <a:glow rad="63500">
                  <a:schemeClr val="accent3">
                    <a:satMod val="175000"/>
                    <a:alpha val="40000"/>
                  </a:schemeClr>
                </a:glow>
              </a:effectLst>
              <a:latin typeface="+mj-lt"/>
              <a:ea typeface="微軟正黑體" pitchFamily="34" charset="-120"/>
            </a:endParaRPr>
          </a:p>
        </p:txBody>
      </p:sp>
      <p:sp>
        <p:nvSpPr>
          <p:cNvPr id="13" name="Rectangle 2"/>
          <p:cNvSpPr txBox="1">
            <a:spLocks noChangeArrowheads="1"/>
          </p:cNvSpPr>
          <p:nvPr/>
        </p:nvSpPr>
        <p:spPr bwMode="auto">
          <a:xfrm>
            <a:off x="2195736" y="2492027"/>
            <a:ext cx="6912768" cy="3097213"/>
          </a:xfrm>
          <a:prstGeom prst="rect">
            <a:avLst/>
          </a:prstGeom>
          <a:noFill/>
          <a:ln w="38100">
            <a:noFill/>
            <a:miter lim="800000"/>
            <a:headEnd/>
            <a:tailEnd/>
          </a:ln>
          <a:effectLst/>
        </p:spPr>
        <p:txBody>
          <a:bodyPr anchor="ctr"/>
          <a:lstStyle/>
          <a:p>
            <a:pPr algn="l">
              <a:lnSpc>
                <a:spcPct val="150000"/>
              </a:lnSpc>
              <a:buClr>
                <a:srgbClr val="FFFF00"/>
              </a:buClr>
              <a:buFont typeface="Wingdings" pitchFamily="2" charset="2"/>
              <a:buChar char="l"/>
              <a:defRPr/>
            </a:pPr>
            <a:r>
              <a:rPr lang="en-US" altLang="zh-TW" sz="2400" b="1" dirty="0" err="1" smtClean="0">
                <a:solidFill>
                  <a:srgbClr val="002060"/>
                </a:solidFill>
                <a:effectLst>
                  <a:glow rad="63500">
                    <a:schemeClr val="accent3">
                      <a:satMod val="175000"/>
                      <a:alpha val="40000"/>
                    </a:schemeClr>
                  </a:glow>
                </a:effectLst>
                <a:latin typeface="+mj-lt"/>
                <a:ea typeface="微軟正黑體" pitchFamily="34" charset="-120"/>
                <a:cs typeface="Arial" pitchFamily="34" charset="0"/>
              </a:rPr>
              <a:t>YungShin</a:t>
            </a:r>
            <a:r>
              <a:rPr lang="en-US" altLang="zh-TW" sz="2400" b="1" dirty="0" smtClean="0">
                <a:solidFill>
                  <a:srgbClr val="002060"/>
                </a:solidFill>
                <a:effectLst>
                  <a:glow rad="63500">
                    <a:schemeClr val="accent3">
                      <a:satMod val="175000"/>
                      <a:alpha val="40000"/>
                    </a:schemeClr>
                  </a:glow>
                </a:effectLst>
                <a:latin typeface="+mj-lt"/>
                <a:ea typeface="微軟正黑體" pitchFamily="34" charset="-120"/>
                <a:cs typeface="Arial" pitchFamily="34" charset="0"/>
              </a:rPr>
              <a:t> Group Overview</a:t>
            </a:r>
            <a:endParaRPr lang="en-US" altLang="zh-TW" sz="2400" b="1" dirty="0">
              <a:solidFill>
                <a:srgbClr val="002060"/>
              </a:solidFill>
              <a:effectLst>
                <a:glow rad="63500">
                  <a:schemeClr val="accent3">
                    <a:satMod val="175000"/>
                    <a:alpha val="40000"/>
                  </a:schemeClr>
                </a:glow>
              </a:effectLst>
              <a:latin typeface="+mj-lt"/>
              <a:ea typeface="微軟正黑體" pitchFamily="34" charset="-120"/>
              <a:cs typeface="Arial" pitchFamily="34" charset="0"/>
            </a:endParaRPr>
          </a:p>
          <a:p>
            <a:pPr>
              <a:lnSpc>
                <a:spcPct val="150000"/>
              </a:lnSpc>
              <a:buClr>
                <a:srgbClr val="FFFF00"/>
              </a:buClr>
              <a:buFont typeface="Wingdings" pitchFamily="2" charset="2"/>
              <a:buChar char="l"/>
              <a:defRPr/>
            </a:pPr>
            <a:r>
              <a:rPr lang="en-US" altLang="zh-TW" sz="2400" b="1" dirty="0" smtClean="0">
                <a:solidFill>
                  <a:srgbClr val="002060"/>
                </a:solidFill>
                <a:effectLst>
                  <a:glow rad="63500">
                    <a:schemeClr val="accent3">
                      <a:satMod val="175000"/>
                      <a:alpha val="40000"/>
                    </a:schemeClr>
                  </a:glow>
                </a:effectLst>
                <a:latin typeface="+mj-lt"/>
                <a:ea typeface="微軟正黑體" pitchFamily="34" charset="-120"/>
                <a:cs typeface="Arial" pitchFamily="34" charset="0"/>
              </a:rPr>
              <a:t>Operational Results for Q1-Q3 of  </a:t>
            </a:r>
            <a:r>
              <a:rPr lang="en-US" altLang="zh-TW" sz="2400" b="1" dirty="0" smtClean="0">
                <a:solidFill>
                  <a:srgbClr val="002060"/>
                </a:solidFill>
                <a:effectLst>
                  <a:glow rad="63500">
                    <a:schemeClr val="accent3">
                      <a:satMod val="175000"/>
                      <a:alpha val="40000"/>
                    </a:schemeClr>
                  </a:glow>
                </a:effectLst>
                <a:ea typeface="微軟正黑體" pitchFamily="34" charset="-120"/>
                <a:cs typeface="Arial" pitchFamily="34" charset="0"/>
              </a:rPr>
              <a:t>year </a:t>
            </a:r>
            <a:r>
              <a:rPr lang="en-US" altLang="zh-TW" sz="2400" b="1" dirty="0" smtClean="0">
                <a:solidFill>
                  <a:srgbClr val="002060"/>
                </a:solidFill>
                <a:effectLst>
                  <a:glow rad="63500">
                    <a:schemeClr val="accent3">
                      <a:satMod val="175000"/>
                      <a:alpha val="40000"/>
                    </a:schemeClr>
                  </a:glow>
                </a:effectLst>
                <a:latin typeface="+mj-lt"/>
                <a:ea typeface="微軟正黑體" pitchFamily="34" charset="-120"/>
                <a:cs typeface="Arial" pitchFamily="34" charset="0"/>
              </a:rPr>
              <a:t>2024</a:t>
            </a:r>
            <a:r>
              <a:rPr lang="zh-TW" altLang="en-US" sz="2400" b="1" dirty="0" smtClean="0">
                <a:solidFill>
                  <a:srgbClr val="002060"/>
                </a:solidFill>
                <a:effectLst>
                  <a:glow rad="63500">
                    <a:schemeClr val="accent3">
                      <a:satMod val="175000"/>
                      <a:alpha val="40000"/>
                    </a:schemeClr>
                  </a:glow>
                </a:effectLst>
                <a:latin typeface="+mj-lt"/>
                <a:ea typeface="微軟正黑體" pitchFamily="34" charset="-120"/>
                <a:cs typeface="Arial" pitchFamily="34" charset="0"/>
              </a:rPr>
              <a:t> </a:t>
            </a:r>
            <a:endParaRPr lang="en-US" altLang="zh-TW" sz="2400" b="1" dirty="0" smtClean="0">
              <a:solidFill>
                <a:srgbClr val="002060"/>
              </a:solidFill>
              <a:effectLst>
                <a:glow rad="63500">
                  <a:schemeClr val="accent3">
                    <a:satMod val="175000"/>
                    <a:alpha val="40000"/>
                  </a:schemeClr>
                </a:glow>
              </a:effectLst>
              <a:latin typeface="+mj-lt"/>
              <a:ea typeface="微軟正黑體" pitchFamily="34" charset="-120"/>
              <a:cs typeface="Arial" pitchFamily="34" charset="0"/>
            </a:endParaRPr>
          </a:p>
          <a:p>
            <a:pPr algn="l">
              <a:lnSpc>
                <a:spcPct val="150000"/>
              </a:lnSpc>
              <a:buClr>
                <a:srgbClr val="FFFF00"/>
              </a:buClr>
              <a:buFont typeface="Wingdings" pitchFamily="2" charset="2"/>
              <a:buChar char="l"/>
              <a:defRPr/>
            </a:pPr>
            <a:r>
              <a:rPr lang="en-US" altLang="zh-TW" sz="2400" b="1" dirty="0" smtClean="0">
                <a:solidFill>
                  <a:srgbClr val="002060"/>
                </a:solidFill>
                <a:effectLst>
                  <a:glow rad="63500">
                    <a:schemeClr val="accent3">
                      <a:satMod val="175000"/>
                      <a:alpha val="40000"/>
                    </a:schemeClr>
                  </a:glow>
                </a:effectLst>
                <a:latin typeface="+mj-lt"/>
                <a:ea typeface="微軟正黑體" pitchFamily="34" charset="-120"/>
                <a:cs typeface="Arial" pitchFamily="34" charset="0"/>
              </a:rPr>
              <a:t>Business Strategy</a:t>
            </a:r>
            <a:endParaRPr lang="zh-TW" altLang="en-US" sz="2400" b="1" dirty="0">
              <a:solidFill>
                <a:srgbClr val="002060"/>
              </a:solidFill>
              <a:effectLst>
                <a:glow rad="63500">
                  <a:schemeClr val="accent3">
                    <a:satMod val="175000"/>
                    <a:alpha val="40000"/>
                  </a:schemeClr>
                </a:glow>
              </a:effectLst>
              <a:latin typeface="+mj-lt"/>
              <a:ea typeface="微軟正黑體" pitchFamily="34" charset="-120"/>
              <a:cs typeface="Arial" pitchFamily="34" charset="0"/>
            </a:endParaRPr>
          </a:p>
          <a:p>
            <a:pPr algn="l">
              <a:buClr>
                <a:srgbClr val="0070C0"/>
              </a:buClr>
              <a:buFont typeface="Arial" charset="0"/>
              <a:buChar char="•"/>
              <a:defRPr/>
            </a:pPr>
            <a:endParaRPr lang="en-US" altLang="zh-TW" sz="3200" dirty="0">
              <a:solidFill>
                <a:srgbClr val="002060"/>
              </a:solidFill>
              <a:effectLst>
                <a:glow rad="63500">
                  <a:schemeClr val="accent3">
                    <a:satMod val="175000"/>
                    <a:alpha val="40000"/>
                  </a:schemeClr>
                </a:glow>
                <a:outerShdw blurRad="38100" dist="38100" dir="2700000" algn="tl">
                  <a:srgbClr val="000000">
                    <a:alpha val="43137"/>
                  </a:srgbClr>
                </a:outerShdw>
              </a:effectLst>
              <a:latin typeface="Calibri" pitchFamily="34" charset="0"/>
              <a:ea typeface="微軟正黑體" pitchFamily="34" charset="-120"/>
              <a:cs typeface="Arial" pitchFamily="34" charset="0"/>
            </a:endParaRPr>
          </a:p>
        </p:txBody>
      </p:sp>
      <p:pic>
        <p:nvPicPr>
          <p:cNvPr id="6150" name="Picture 11" descr="http://www.wpromote.com/blog/wp-content/uploads/2009/02/global_side.gif"/>
          <p:cNvPicPr>
            <a:picLocks noChangeAspect="1" noChangeArrowheads="1"/>
          </p:cNvPicPr>
          <p:nvPr/>
        </p:nvPicPr>
        <p:blipFill>
          <a:blip r:embed="rId2" cstate="print"/>
          <a:srcRect/>
          <a:stretch>
            <a:fillRect/>
          </a:stretch>
        </p:blipFill>
        <p:spPr bwMode="auto">
          <a:xfrm>
            <a:off x="179512" y="2349500"/>
            <a:ext cx="2092325" cy="2819400"/>
          </a:xfrm>
          <a:prstGeom prst="rect">
            <a:avLst/>
          </a:prstGeom>
          <a:noFill/>
          <a:ln w="9525">
            <a:noFill/>
            <a:miter lim="800000"/>
            <a:headEnd/>
            <a:tailEnd/>
          </a:ln>
        </p:spPr>
      </p:pic>
      <p:sp>
        <p:nvSpPr>
          <p:cNvPr id="11" name="文字方塊 10"/>
          <p:cNvSpPr txBox="1"/>
          <p:nvPr/>
        </p:nvSpPr>
        <p:spPr>
          <a:xfrm>
            <a:off x="0" y="6488668"/>
            <a:ext cx="1475656" cy="369332"/>
          </a:xfrm>
          <a:prstGeom prst="rect">
            <a:avLst/>
          </a:prstGeom>
          <a:noFill/>
        </p:spPr>
        <p:txBody>
          <a:bodyPr wrap="square" rtlCol="0">
            <a:spAutoFit/>
          </a:bodyPr>
          <a:lstStyle/>
          <a:p>
            <a:r>
              <a:rPr lang="en-US" altLang="zh-TW" dirty="0" smtClean="0"/>
              <a:t>3/24</a:t>
            </a:r>
            <a:endParaRPr lang="zh-TW" altLang="en-US" dirty="0"/>
          </a:p>
        </p:txBody>
      </p:sp>
      <p:cxnSp>
        <p:nvCxnSpPr>
          <p:cNvPr id="12" name="直線接點 11"/>
          <p:cNvCxnSpPr/>
          <p:nvPr/>
        </p:nvCxnSpPr>
        <p:spPr>
          <a:xfrm>
            <a:off x="2267744" y="2132856"/>
            <a:ext cx="5976664" cy="0"/>
          </a:xfrm>
          <a:prstGeom prst="line">
            <a:avLst/>
          </a:prstGeom>
          <a:ln w="63500">
            <a:solidFill>
              <a:srgbClr val="7030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259632" y="-99392"/>
            <a:ext cx="7884368"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defRPr/>
            </a:pPr>
            <a:r>
              <a:rPr lang="en-US" altLang="zh-TW" sz="2800" b="1" kern="0" dirty="0" smtClean="0">
                <a:solidFill>
                  <a:srgbClr val="002060"/>
                </a:solidFill>
                <a:latin typeface="+mj-lt"/>
                <a:ea typeface="微軟正黑體" pitchFamily="34" charset="-120"/>
                <a:cs typeface="+mj-cs"/>
              </a:rPr>
              <a:t>Introduction of </a:t>
            </a:r>
            <a:r>
              <a:rPr lang="en-US" altLang="zh-TW" sz="2800" b="1" kern="0" dirty="0" err="1" smtClean="0">
                <a:solidFill>
                  <a:srgbClr val="002060"/>
                </a:solidFill>
                <a:latin typeface="+mj-lt"/>
                <a:ea typeface="微軟正黑體" pitchFamily="34" charset="-120"/>
                <a:cs typeface="+mj-cs"/>
              </a:rPr>
              <a:t>YungShin</a:t>
            </a:r>
            <a:r>
              <a:rPr lang="en-US" altLang="zh-TW" sz="2800" b="1" kern="0" dirty="0" smtClean="0">
                <a:solidFill>
                  <a:srgbClr val="002060"/>
                </a:solidFill>
                <a:latin typeface="+mj-lt"/>
                <a:ea typeface="微軟正黑體" pitchFamily="34" charset="-120"/>
                <a:cs typeface="+mj-cs"/>
              </a:rPr>
              <a:t> Group</a:t>
            </a:r>
          </a:p>
          <a:p>
            <a:pPr lvl="0">
              <a:defRPr/>
            </a:pPr>
            <a:r>
              <a:rPr lang="en-US" altLang="zh-TW" sz="2200" kern="0" dirty="0" smtClean="0">
                <a:solidFill>
                  <a:srgbClr val="002060"/>
                </a:solidFill>
                <a:latin typeface="+mj-lt"/>
                <a:ea typeface="微軟正黑體" pitchFamily="34" charset="-120"/>
                <a:cs typeface="+mj-cs"/>
              </a:rPr>
              <a:t>A pharmaceutical Group have been established over 60 years, looking forward being a-century enterprise.</a:t>
            </a:r>
            <a:endParaRPr lang="zh-TW" altLang="en-US" sz="2200" kern="0" dirty="0" smtClean="0">
              <a:solidFill>
                <a:srgbClr val="002060"/>
              </a:solidFill>
              <a:latin typeface="+mj-lt"/>
              <a:ea typeface="微軟正黑體" pitchFamily="34" charset="-120"/>
              <a:cs typeface="+mj-cs"/>
            </a:endParaRPr>
          </a:p>
        </p:txBody>
      </p:sp>
      <p:sp>
        <p:nvSpPr>
          <p:cNvPr id="6" name="AutoShape 11"/>
          <p:cNvSpPr>
            <a:spLocks noChangeArrowheads="1"/>
          </p:cNvSpPr>
          <p:nvPr/>
        </p:nvSpPr>
        <p:spPr bwMode="auto">
          <a:xfrm>
            <a:off x="35496" y="1052736"/>
            <a:ext cx="2304256" cy="504006"/>
          </a:xfrm>
          <a:prstGeom prst="chevron">
            <a:avLst>
              <a:gd name="adj" fmla="val 26811"/>
            </a:avLst>
          </a:prstGeom>
          <a:solidFill>
            <a:srgbClr val="A0A0C0"/>
          </a:solidFill>
          <a:ln w="28575" algn="ctr">
            <a:solidFill>
              <a:srgbClr val="333399"/>
            </a:solidFill>
            <a:miter lim="800000"/>
            <a:headEnd/>
            <a:tailEnd/>
          </a:ln>
          <a:effectLst/>
        </p:spPr>
        <p:txBody>
          <a:bodyPr wrap="none" anchor="ctr"/>
          <a:lstStyle/>
          <a:p>
            <a:endParaRPr lang="zh-TW" altLang="en-US" sz="2400" dirty="0">
              <a:latin typeface="+mj-lt"/>
              <a:ea typeface="微軟正黑體" pitchFamily="34" charset="-120"/>
            </a:endParaRPr>
          </a:p>
        </p:txBody>
      </p:sp>
      <p:sp>
        <p:nvSpPr>
          <p:cNvPr id="7" name="AutoShape 12"/>
          <p:cNvSpPr>
            <a:spLocks noChangeArrowheads="1"/>
          </p:cNvSpPr>
          <p:nvPr/>
        </p:nvSpPr>
        <p:spPr bwMode="auto">
          <a:xfrm>
            <a:off x="2123728" y="1052736"/>
            <a:ext cx="2664296" cy="504006"/>
          </a:xfrm>
          <a:prstGeom prst="chevron">
            <a:avLst>
              <a:gd name="adj" fmla="val 26811"/>
            </a:avLst>
          </a:prstGeom>
          <a:solidFill>
            <a:srgbClr val="99CCFF"/>
          </a:solidFill>
          <a:ln w="28575" algn="ctr">
            <a:solidFill>
              <a:srgbClr val="333399"/>
            </a:solidFill>
            <a:miter lim="800000"/>
            <a:headEnd/>
            <a:tailEnd/>
          </a:ln>
          <a:effectLst/>
        </p:spPr>
        <p:txBody>
          <a:bodyPr wrap="none" anchor="ctr"/>
          <a:lstStyle/>
          <a:p>
            <a:endParaRPr lang="zh-TW" altLang="en-US">
              <a:latin typeface="+mj-lt"/>
            </a:endParaRPr>
          </a:p>
        </p:txBody>
      </p:sp>
      <p:sp>
        <p:nvSpPr>
          <p:cNvPr id="8" name="AutoShape 13"/>
          <p:cNvSpPr>
            <a:spLocks noChangeArrowheads="1"/>
          </p:cNvSpPr>
          <p:nvPr/>
        </p:nvSpPr>
        <p:spPr bwMode="auto">
          <a:xfrm>
            <a:off x="4211960" y="1052736"/>
            <a:ext cx="2952328" cy="504006"/>
          </a:xfrm>
          <a:prstGeom prst="chevron">
            <a:avLst>
              <a:gd name="adj" fmla="val 26811"/>
            </a:avLst>
          </a:prstGeom>
          <a:solidFill>
            <a:srgbClr val="8FFFFF"/>
          </a:solidFill>
          <a:ln w="28575" algn="ctr">
            <a:solidFill>
              <a:srgbClr val="008080"/>
            </a:solidFill>
            <a:miter lim="800000"/>
            <a:headEnd/>
            <a:tailEnd/>
          </a:ln>
          <a:effectLst/>
        </p:spPr>
        <p:txBody>
          <a:bodyPr wrap="none" anchor="ctr"/>
          <a:lstStyle/>
          <a:p>
            <a:endParaRPr lang="zh-TW" altLang="en-US">
              <a:latin typeface="+mj-lt"/>
            </a:endParaRPr>
          </a:p>
        </p:txBody>
      </p:sp>
      <p:sp>
        <p:nvSpPr>
          <p:cNvPr id="9" name="AutoShape 14"/>
          <p:cNvSpPr>
            <a:spLocks noChangeArrowheads="1"/>
          </p:cNvSpPr>
          <p:nvPr/>
        </p:nvSpPr>
        <p:spPr bwMode="auto">
          <a:xfrm>
            <a:off x="6732240" y="1052736"/>
            <a:ext cx="2376264" cy="504006"/>
          </a:xfrm>
          <a:prstGeom prst="chevron">
            <a:avLst>
              <a:gd name="adj" fmla="val 26811"/>
            </a:avLst>
          </a:prstGeom>
          <a:solidFill>
            <a:srgbClr val="B1B1FF"/>
          </a:solidFill>
          <a:ln w="28575" algn="ctr">
            <a:solidFill>
              <a:srgbClr val="0000FF"/>
            </a:solidFill>
            <a:miter lim="800000"/>
            <a:headEnd/>
            <a:tailEnd/>
          </a:ln>
          <a:effectLst/>
        </p:spPr>
        <p:txBody>
          <a:bodyPr wrap="none" anchor="ctr"/>
          <a:lstStyle/>
          <a:p>
            <a:endParaRPr lang="zh-TW" altLang="en-US">
              <a:latin typeface="+mj-lt"/>
            </a:endParaRPr>
          </a:p>
        </p:txBody>
      </p:sp>
      <p:sp>
        <p:nvSpPr>
          <p:cNvPr id="11" name="矩形 10"/>
          <p:cNvSpPr/>
          <p:nvPr/>
        </p:nvSpPr>
        <p:spPr>
          <a:xfrm>
            <a:off x="2645506" y="1095127"/>
            <a:ext cx="1475084" cy="400110"/>
          </a:xfrm>
          <a:prstGeom prst="rect">
            <a:avLst/>
          </a:prstGeom>
        </p:spPr>
        <p:txBody>
          <a:bodyPr wrap="none">
            <a:spAutoFit/>
          </a:bodyPr>
          <a:lstStyle/>
          <a:p>
            <a:r>
              <a:rPr lang="en-US" altLang="zh-TW" sz="2000" b="1" dirty="0" smtClean="0">
                <a:latin typeface="+mj-lt"/>
                <a:ea typeface="微軟正黑體" pitchFamily="34" charset="-120"/>
              </a:rPr>
              <a:t>1970~1990</a:t>
            </a:r>
            <a:endParaRPr lang="zh-TW" altLang="en-US" sz="2000" b="1" dirty="0">
              <a:latin typeface="+mj-lt"/>
              <a:ea typeface="微軟正黑體" pitchFamily="34" charset="-120"/>
            </a:endParaRPr>
          </a:p>
        </p:txBody>
      </p:sp>
      <p:sp>
        <p:nvSpPr>
          <p:cNvPr id="12" name="矩形 11"/>
          <p:cNvSpPr/>
          <p:nvPr/>
        </p:nvSpPr>
        <p:spPr>
          <a:xfrm>
            <a:off x="4860032" y="1084674"/>
            <a:ext cx="1475084" cy="400110"/>
          </a:xfrm>
          <a:prstGeom prst="rect">
            <a:avLst/>
          </a:prstGeom>
        </p:spPr>
        <p:txBody>
          <a:bodyPr wrap="none">
            <a:spAutoFit/>
          </a:bodyPr>
          <a:lstStyle/>
          <a:p>
            <a:r>
              <a:rPr lang="en-US" altLang="zh-TW" sz="2000" b="1" dirty="0" smtClean="0">
                <a:latin typeface="+mj-lt"/>
                <a:ea typeface="微軟正黑體" pitchFamily="34" charset="-120"/>
              </a:rPr>
              <a:t>1990~2010</a:t>
            </a:r>
            <a:endParaRPr lang="zh-TW" altLang="en-US" sz="2000" b="1" dirty="0">
              <a:latin typeface="+mj-lt"/>
              <a:ea typeface="微軟正黑體" pitchFamily="34" charset="-120"/>
            </a:endParaRPr>
          </a:p>
        </p:txBody>
      </p:sp>
      <p:sp>
        <p:nvSpPr>
          <p:cNvPr id="13" name="矩形 12"/>
          <p:cNvSpPr/>
          <p:nvPr/>
        </p:nvSpPr>
        <p:spPr>
          <a:xfrm>
            <a:off x="7254018" y="1095127"/>
            <a:ext cx="1475084" cy="400110"/>
          </a:xfrm>
          <a:prstGeom prst="rect">
            <a:avLst/>
          </a:prstGeom>
        </p:spPr>
        <p:txBody>
          <a:bodyPr wrap="none">
            <a:spAutoFit/>
          </a:bodyPr>
          <a:lstStyle/>
          <a:p>
            <a:r>
              <a:rPr lang="en-US" altLang="zh-TW" sz="2000" b="1" dirty="0" smtClean="0">
                <a:latin typeface="+mj-lt"/>
                <a:ea typeface="微軟正黑體" pitchFamily="34" charset="-120"/>
              </a:rPr>
              <a:t>2010~2021</a:t>
            </a:r>
            <a:endParaRPr lang="zh-TW" altLang="en-US" sz="2000" b="1" dirty="0">
              <a:latin typeface="+mj-lt"/>
              <a:ea typeface="微軟正黑體" pitchFamily="34" charset="-120"/>
            </a:endParaRPr>
          </a:p>
        </p:txBody>
      </p:sp>
      <p:sp>
        <p:nvSpPr>
          <p:cNvPr id="14" name="Rectangle 232"/>
          <p:cNvSpPr>
            <a:spLocks noChangeArrowheads="1"/>
          </p:cNvSpPr>
          <p:nvPr/>
        </p:nvSpPr>
        <p:spPr bwMode="auto">
          <a:xfrm>
            <a:off x="179512" y="2201808"/>
            <a:ext cx="504056" cy="288032"/>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lIns="18000" tIns="46800" rIns="18000" bIns="46800"/>
          <a:lstStyle/>
          <a:p>
            <a:pPr algn="ctr">
              <a:lnSpc>
                <a:spcPct val="90000"/>
              </a:lnSpc>
            </a:pPr>
            <a:r>
              <a:rPr kumimoji="0" lang="en-US" altLang="zh-TW" sz="1400" b="1" dirty="0" smtClean="0">
                <a:latin typeface="+mj-lt"/>
                <a:ea typeface="微軟正黑體" pitchFamily="34" charset="-120"/>
              </a:rPr>
              <a:t>1952</a:t>
            </a:r>
            <a:r>
              <a:rPr kumimoji="0" lang="zh-TW" altLang="en-US" sz="1400" b="1" dirty="0" smtClean="0">
                <a:latin typeface="+mj-lt"/>
                <a:ea typeface="微軟正黑體" pitchFamily="34" charset="-120"/>
              </a:rPr>
              <a:t> </a:t>
            </a:r>
            <a:endParaRPr kumimoji="0" lang="zh-TW" altLang="en-US" sz="1400" b="1" dirty="0">
              <a:latin typeface="+mj-lt"/>
              <a:ea typeface="微軟正黑體" pitchFamily="34" charset="-120"/>
            </a:endParaRPr>
          </a:p>
        </p:txBody>
      </p:sp>
      <p:sp>
        <p:nvSpPr>
          <p:cNvPr id="15" name="Rectangle 232"/>
          <p:cNvSpPr>
            <a:spLocks noChangeArrowheads="1"/>
          </p:cNvSpPr>
          <p:nvPr/>
        </p:nvSpPr>
        <p:spPr bwMode="auto">
          <a:xfrm>
            <a:off x="1490170" y="1916832"/>
            <a:ext cx="489542" cy="216024"/>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lIns="18000" tIns="46800" rIns="18000" bIns="46800"/>
          <a:lstStyle/>
          <a:p>
            <a:pPr algn="ctr">
              <a:lnSpc>
                <a:spcPct val="90000"/>
              </a:lnSpc>
            </a:pPr>
            <a:r>
              <a:rPr kumimoji="0" lang="en-US" altLang="zh-TW" sz="1400" b="1" dirty="0" smtClean="0">
                <a:latin typeface="+mj-lt"/>
                <a:ea typeface="微軟正黑體" pitchFamily="34" charset="-120"/>
              </a:rPr>
              <a:t>1965 </a:t>
            </a:r>
          </a:p>
        </p:txBody>
      </p:sp>
      <p:cxnSp>
        <p:nvCxnSpPr>
          <p:cNvPr id="17" name="直線接點 16"/>
          <p:cNvCxnSpPr/>
          <p:nvPr/>
        </p:nvCxnSpPr>
        <p:spPr>
          <a:xfrm>
            <a:off x="395536" y="1556792"/>
            <a:ext cx="0" cy="648072"/>
          </a:xfrm>
          <a:prstGeom prst="line">
            <a:avLst/>
          </a:prstGeom>
        </p:spPr>
        <p:style>
          <a:lnRef idx="1">
            <a:schemeClr val="accent2"/>
          </a:lnRef>
          <a:fillRef idx="0">
            <a:schemeClr val="accent2"/>
          </a:fillRef>
          <a:effectRef idx="0">
            <a:schemeClr val="accent2"/>
          </a:effectRef>
          <a:fontRef idx="minor">
            <a:schemeClr val="tx1"/>
          </a:fontRef>
        </p:style>
      </p:cxnSp>
      <p:cxnSp>
        <p:nvCxnSpPr>
          <p:cNvPr id="19" name="直線接點 18"/>
          <p:cNvCxnSpPr/>
          <p:nvPr/>
        </p:nvCxnSpPr>
        <p:spPr>
          <a:xfrm>
            <a:off x="1691680" y="1556792"/>
            <a:ext cx="0" cy="360040"/>
          </a:xfrm>
          <a:prstGeom prst="line">
            <a:avLst/>
          </a:prstGeom>
        </p:spPr>
        <p:style>
          <a:lnRef idx="1">
            <a:schemeClr val="accent2"/>
          </a:lnRef>
          <a:fillRef idx="0">
            <a:schemeClr val="accent2"/>
          </a:fillRef>
          <a:effectRef idx="0">
            <a:schemeClr val="accent2"/>
          </a:effectRef>
          <a:fontRef idx="minor">
            <a:schemeClr val="tx1"/>
          </a:fontRef>
        </p:style>
      </p:cxnSp>
      <p:sp>
        <p:nvSpPr>
          <p:cNvPr id="20" name="Rectangle 269"/>
          <p:cNvSpPr>
            <a:spLocks noChangeArrowheads="1"/>
          </p:cNvSpPr>
          <p:nvPr/>
        </p:nvSpPr>
        <p:spPr bwMode="auto">
          <a:xfrm>
            <a:off x="2123728" y="2420888"/>
            <a:ext cx="648072" cy="288032"/>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solidFill>
                  <a:schemeClr val="dk1"/>
                </a:solidFill>
                <a:latin typeface="+mj-lt"/>
                <a:ea typeface="微軟正黑體" pitchFamily="34" charset="-120"/>
              </a:rPr>
              <a:t>1978</a:t>
            </a:r>
          </a:p>
        </p:txBody>
      </p:sp>
      <p:sp>
        <p:nvSpPr>
          <p:cNvPr id="21" name="Rectangle 270"/>
          <p:cNvSpPr>
            <a:spLocks noChangeArrowheads="1"/>
          </p:cNvSpPr>
          <p:nvPr/>
        </p:nvSpPr>
        <p:spPr bwMode="auto">
          <a:xfrm>
            <a:off x="3347864" y="1772816"/>
            <a:ext cx="504056" cy="288032"/>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latin typeface="+mj-lt"/>
                <a:ea typeface="微軟正黑體" pitchFamily="34" charset="-120"/>
              </a:rPr>
              <a:t>1987</a:t>
            </a:r>
            <a:r>
              <a:rPr kumimoji="0" lang="zh-TW" altLang="en-US" sz="1400" b="1" dirty="0" smtClean="0">
                <a:latin typeface="+mj-lt"/>
                <a:ea typeface="微軟正黑體" pitchFamily="34" charset="-120"/>
              </a:rPr>
              <a:t> </a:t>
            </a:r>
            <a:endParaRPr kumimoji="0" lang="en-US" altLang="zh-TW" sz="1400" b="1" dirty="0" smtClean="0">
              <a:latin typeface="+mj-lt"/>
              <a:ea typeface="微軟正黑體" pitchFamily="34" charset="-120"/>
            </a:endParaRPr>
          </a:p>
          <a:p>
            <a:pPr marL="342900" indent="-342900" algn="ctr">
              <a:lnSpc>
                <a:spcPct val="90000"/>
              </a:lnSpc>
            </a:pPr>
            <a:endParaRPr kumimoji="0" lang="zh-TW" altLang="en-US" sz="1400" b="1" dirty="0">
              <a:latin typeface="+mj-lt"/>
              <a:ea typeface="微軟正黑體" pitchFamily="34" charset="-120"/>
            </a:endParaRPr>
          </a:p>
        </p:txBody>
      </p:sp>
      <p:cxnSp>
        <p:nvCxnSpPr>
          <p:cNvPr id="23" name="直線接點 22"/>
          <p:cNvCxnSpPr/>
          <p:nvPr/>
        </p:nvCxnSpPr>
        <p:spPr>
          <a:xfrm>
            <a:off x="2411760" y="1556792"/>
            <a:ext cx="0" cy="864096"/>
          </a:xfrm>
          <a:prstGeom prst="line">
            <a:avLst/>
          </a:prstGeom>
        </p:spPr>
        <p:style>
          <a:lnRef idx="1">
            <a:schemeClr val="accent2"/>
          </a:lnRef>
          <a:fillRef idx="0">
            <a:schemeClr val="accent2"/>
          </a:fillRef>
          <a:effectRef idx="0">
            <a:schemeClr val="accent2"/>
          </a:effectRef>
          <a:fontRef idx="minor">
            <a:schemeClr val="tx1"/>
          </a:fontRef>
        </p:style>
      </p:cxnSp>
      <p:cxnSp>
        <p:nvCxnSpPr>
          <p:cNvPr id="24" name="直線接點 23"/>
          <p:cNvCxnSpPr/>
          <p:nvPr/>
        </p:nvCxnSpPr>
        <p:spPr>
          <a:xfrm>
            <a:off x="3563888" y="1556792"/>
            <a:ext cx="0" cy="216024"/>
          </a:xfrm>
          <a:prstGeom prst="line">
            <a:avLst/>
          </a:prstGeom>
        </p:spPr>
        <p:style>
          <a:lnRef idx="1">
            <a:schemeClr val="accent2"/>
          </a:lnRef>
          <a:fillRef idx="0">
            <a:schemeClr val="accent2"/>
          </a:fillRef>
          <a:effectRef idx="0">
            <a:schemeClr val="accent2"/>
          </a:effectRef>
          <a:fontRef idx="minor">
            <a:schemeClr val="tx1"/>
          </a:fontRef>
        </p:style>
      </p:cxnSp>
      <p:sp>
        <p:nvSpPr>
          <p:cNvPr id="25" name="Rectangle 273"/>
          <p:cNvSpPr>
            <a:spLocks noChangeArrowheads="1"/>
          </p:cNvSpPr>
          <p:nvPr/>
        </p:nvSpPr>
        <p:spPr bwMode="auto">
          <a:xfrm>
            <a:off x="4753892" y="1772816"/>
            <a:ext cx="504056" cy="216024"/>
          </a:xfrm>
          <a:prstGeom prst="rect">
            <a:avLst/>
          </a:prstGeom>
          <a:noFill/>
          <a:ln w="12700">
            <a:noFill/>
            <a:miter lim="800000"/>
            <a:headEnd/>
            <a:tailEnd/>
          </a:ln>
          <a:effectLst/>
        </p:spPr>
        <p:txBody>
          <a:bodyPr lIns="18000" tIns="46800" rIns="18000" bIns="46800"/>
          <a:lstStyle/>
          <a:p>
            <a:pPr algn="ctr">
              <a:lnSpc>
                <a:spcPct val="90000"/>
              </a:lnSpc>
              <a:defRPr/>
            </a:pPr>
            <a:r>
              <a:rPr kumimoji="0" lang="en-US" altLang="zh-TW" sz="1400" b="1" dirty="0">
                <a:latin typeface="+mj-lt"/>
                <a:ea typeface="微軟正黑體" pitchFamily="34" charset="-120"/>
              </a:rPr>
              <a:t>1994 </a:t>
            </a:r>
            <a:endParaRPr kumimoji="0" lang="en-US" altLang="zh-TW" sz="1400" b="1" dirty="0" smtClean="0">
              <a:latin typeface="+mj-lt"/>
              <a:ea typeface="微軟正黑體" pitchFamily="34" charset="-120"/>
            </a:endParaRPr>
          </a:p>
        </p:txBody>
      </p:sp>
      <p:sp>
        <p:nvSpPr>
          <p:cNvPr id="26" name="Rectangle 275"/>
          <p:cNvSpPr>
            <a:spLocks noChangeArrowheads="1"/>
          </p:cNvSpPr>
          <p:nvPr/>
        </p:nvSpPr>
        <p:spPr bwMode="auto">
          <a:xfrm>
            <a:off x="5619652" y="2327862"/>
            <a:ext cx="504056" cy="216024"/>
          </a:xfrm>
          <a:prstGeom prst="rect">
            <a:avLst/>
          </a:prstGeom>
          <a:noFill/>
          <a:ln w="12700">
            <a:noFill/>
            <a:miter lim="800000"/>
            <a:headEnd/>
            <a:tailEnd/>
          </a:ln>
          <a:effectLst/>
        </p:spPr>
        <p:txBody>
          <a:bodyPr lIns="18000" tIns="46800" rIns="18000" bIns="46800"/>
          <a:lstStyle/>
          <a:p>
            <a:pPr algn="ctr">
              <a:lnSpc>
                <a:spcPct val="90000"/>
              </a:lnSpc>
              <a:defRPr/>
            </a:pPr>
            <a:r>
              <a:rPr kumimoji="0" lang="en-US" altLang="zh-TW" sz="1400" b="1" dirty="0">
                <a:latin typeface="+mj-lt"/>
                <a:ea typeface="微軟正黑體" pitchFamily="34" charset="-120"/>
              </a:rPr>
              <a:t>2004 </a:t>
            </a:r>
            <a:endParaRPr kumimoji="0" lang="en-US" altLang="zh-TW" sz="1400" b="1" dirty="0" smtClean="0">
              <a:latin typeface="+mj-lt"/>
              <a:ea typeface="微軟正黑體" pitchFamily="34" charset="-120"/>
            </a:endParaRPr>
          </a:p>
        </p:txBody>
      </p:sp>
      <p:sp>
        <p:nvSpPr>
          <p:cNvPr id="27" name="Rectangle 276"/>
          <p:cNvSpPr>
            <a:spLocks noChangeArrowheads="1"/>
          </p:cNvSpPr>
          <p:nvPr/>
        </p:nvSpPr>
        <p:spPr bwMode="auto">
          <a:xfrm>
            <a:off x="6238901" y="2564904"/>
            <a:ext cx="504056" cy="288032"/>
          </a:xfrm>
          <a:prstGeom prst="rect">
            <a:avLst/>
          </a:prstGeom>
          <a:noFill/>
          <a:ln w="12700">
            <a:noFill/>
            <a:miter lim="800000"/>
            <a:headEnd/>
            <a:tailEnd/>
          </a:ln>
          <a:effectLst/>
        </p:spPr>
        <p:txBody>
          <a:bodyPr lIns="18000" tIns="46800" rIns="18000" bIns="46800"/>
          <a:lstStyle/>
          <a:p>
            <a:pPr marL="342900" indent="-342900" algn="ctr">
              <a:lnSpc>
                <a:spcPct val="90000"/>
              </a:lnSpc>
              <a:defRPr/>
            </a:pPr>
            <a:r>
              <a:rPr lang="en-US" altLang="zh-TW" sz="1400" b="1" dirty="0" smtClean="0">
                <a:latin typeface="+mj-lt"/>
                <a:ea typeface="微軟正黑體" pitchFamily="34" charset="-120"/>
              </a:rPr>
              <a:t>2007</a:t>
            </a:r>
          </a:p>
        </p:txBody>
      </p:sp>
      <p:cxnSp>
        <p:nvCxnSpPr>
          <p:cNvPr id="50" name="直線接點 49"/>
          <p:cNvCxnSpPr/>
          <p:nvPr/>
        </p:nvCxnSpPr>
        <p:spPr>
          <a:xfrm>
            <a:off x="5041924" y="1556792"/>
            <a:ext cx="0" cy="216024"/>
          </a:xfrm>
          <a:prstGeom prst="line">
            <a:avLst/>
          </a:prstGeom>
        </p:spPr>
        <p:style>
          <a:lnRef idx="1">
            <a:schemeClr val="accent2"/>
          </a:lnRef>
          <a:fillRef idx="0">
            <a:schemeClr val="accent2"/>
          </a:fillRef>
          <a:effectRef idx="0">
            <a:schemeClr val="accent2"/>
          </a:effectRef>
          <a:fontRef idx="minor">
            <a:schemeClr val="tx1"/>
          </a:fontRef>
        </p:style>
      </p:cxnSp>
      <p:cxnSp>
        <p:nvCxnSpPr>
          <p:cNvPr id="58" name="直線接點 57"/>
          <p:cNvCxnSpPr/>
          <p:nvPr/>
        </p:nvCxnSpPr>
        <p:spPr>
          <a:xfrm>
            <a:off x="6491137" y="1556792"/>
            <a:ext cx="0" cy="1080120"/>
          </a:xfrm>
          <a:prstGeom prst="line">
            <a:avLst/>
          </a:prstGeom>
        </p:spPr>
        <p:style>
          <a:lnRef idx="1">
            <a:schemeClr val="accent2"/>
          </a:lnRef>
          <a:fillRef idx="0">
            <a:schemeClr val="accent2"/>
          </a:fillRef>
          <a:effectRef idx="0">
            <a:schemeClr val="accent2"/>
          </a:effectRef>
          <a:fontRef idx="minor">
            <a:schemeClr val="tx1"/>
          </a:fontRef>
        </p:style>
      </p:cxnSp>
      <p:sp>
        <p:nvSpPr>
          <p:cNvPr id="33" name="Rectangle 283"/>
          <p:cNvSpPr>
            <a:spLocks noChangeArrowheads="1"/>
          </p:cNvSpPr>
          <p:nvPr/>
        </p:nvSpPr>
        <p:spPr bwMode="auto">
          <a:xfrm>
            <a:off x="6758983" y="2060848"/>
            <a:ext cx="504056" cy="288032"/>
          </a:xfrm>
          <a:prstGeom prst="rect">
            <a:avLst/>
          </a:prstGeom>
          <a:noFill/>
          <a:ln w="12700">
            <a:noFill/>
            <a:miter lim="800000"/>
            <a:headEnd/>
            <a:tailEnd/>
          </a:ln>
        </p:spPr>
        <p:txBody>
          <a:bodyPr lIns="18000" tIns="46800" rIns="18000" bIns="46800"/>
          <a:lstStyle/>
          <a:p>
            <a:pPr algn="ctr">
              <a:lnSpc>
                <a:spcPct val="90000"/>
              </a:lnSpc>
              <a:defRPr/>
            </a:pPr>
            <a:r>
              <a:rPr kumimoji="0" lang="en-US" altLang="zh-TW" sz="1400" b="1" dirty="0" smtClean="0">
                <a:latin typeface="+mj-lt"/>
                <a:ea typeface="微軟正黑體" pitchFamily="34" charset="-120"/>
              </a:rPr>
              <a:t>2011</a:t>
            </a:r>
          </a:p>
        </p:txBody>
      </p:sp>
      <p:sp>
        <p:nvSpPr>
          <p:cNvPr id="35" name="Rectangle 283"/>
          <p:cNvSpPr>
            <a:spLocks noChangeArrowheads="1"/>
          </p:cNvSpPr>
          <p:nvPr/>
        </p:nvSpPr>
        <p:spPr bwMode="auto">
          <a:xfrm>
            <a:off x="8351380" y="1686641"/>
            <a:ext cx="482054" cy="230191"/>
          </a:xfrm>
          <a:prstGeom prst="rect">
            <a:avLst/>
          </a:prstGeom>
          <a:noFill/>
          <a:ln w="12700">
            <a:noFill/>
            <a:miter lim="800000"/>
            <a:headEnd/>
            <a:tailEnd/>
          </a:ln>
        </p:spPr>
        <p:txBody>
          <a:bodyPr lIns="18000" tIns="46800" rIns="18000" bIns="46800"/>
          <a:lstStyle/>
          <a:p>
            <a:pPr algn="ctr">
              <a:lnSpc>
                <a:spcPct val="90000"/>
              </a:lnSpc>
              <a:defRPr/>
            </a:pPr>
            <a:r>
              <a:rPr kumimoji="0" lang="en-US" altLang="zh-TW" sz="1400" b="1" dirty="0" smtClean="0">
                <a:latin typeface="+mj-lt"/>
                <a:ea typeface="微軟正黑體" pitchFamily="34" charset="-120"/>
              </a:rPr>
              <a:t>2016</a:t>
            </a:r>
          </a:p>
        </p:txBody>
      </p:sp>
      <p:sp>
        <p:nvSpPr>
          <p:cNvPr id="42" name="Rectangle 283"/>
          <p:cNvSpPr>
            <a:spLocks noChangeArrowheads="1"/>
          </p:cNvSpPr>
          <p:nvPr/>
        </p:nvSpPr>
        <p:spPr bwMode="auto">
          <a:xfrm>
            <a:off x="4524056" y="1772816"/>
            <a:ext cx="504056" cy="216024"/>
          </a:xfrm>
          <a:prstGeom prst="rect">
            <a:avLst/>
          </a:prstGeom>
          <a:noFill/>
          <a:ln w="12700">
            <a:noFill/>
            <a:miter lim="800000"/>
            <a:headEnd/>
            <a:tailEnd/>
          </a:ln>
        </p:spPr>
        <p:txBody>
          <a:bodyPr lIns="18000" tIns="46800" rIns="18000" bIns="46800"/>
          <a:lstStyle/>
          <a:p>
            <a:pPr algn="ctr">
              <a:lnSpc>
                <a:spcPct val="90000"/>
              </a:lnSpc>
              <a:defRPr/>
            </a:pPr>
            <a:endParaRPr kumimoji="0" lang="en-US" altLang="zh-TW" sz="1600" b="1" dirty="0" smtClean="0">
              <a:latin typeface="+mj-lt"/>
              <a:ea typeface="微軟正黑體" pitchFamily="34" charset="-120"/>
            </a:endParaRPr>
          </a:p>
        </p:txBody>
      </p:sp>
      <p:sp>
        <p:nvSpPr>
          <p:cNvPr id="44" name="Rectangle 283"/>
          <p:cNvSpPr>
            <a:spLocks noChangeArrowheads="1"/>
          </p:cNvSpPr>
          <p:nvPr/>
        </p:nvSpPr>
        <p:spPr bwMode="auto">
          <a:xfrm>
            <a:off x="2843808" y="1700808"/>
            <a:ext cx="540568" cy="216024"/>
          </a:xfrm>
          <a:prstGeom prst="rect">
            <a:avLst/>
          </a:prstGeom>
          <a:noFill/>
          <a:ln w="12700">
            <a:noFill/>
            <a:miter lim="800000"/>
            <a:headEnd/>
            <a:tailEnd/>
          </a:ln>
        </p:spPr>
        <p:txBody>
          <a:bodyPr lIns="18000" tIns="46800" rIns="18000" bIns="46800"/>
          <a:lstStyle/>
          <a:p>
            <a:pPr algn="ctr">
              <a:lnSpc>
                <a:spcPct val="90000"/>
              </a:lnSpc>
              <a:defRPr/>
            </a:pPr>
            <a:r>
              <a:rPr kumimoji="0" lang="en-US" altLang="zh-TW" sz="1400" b="1" dirty="0" smtClean="0">
                <a:latin typeface="+mj-lt"/>
                <a:ea typeface="微軟正黑體" pitchFamily="34" charset="-120"/>
              </a:rPr>
              <a:t>1985</a:t>
            </a:r>
          </a:p>
        </p:txBody>
      </p:sp>
      <p:cxnSp>
        <p:nvCxnSpPr>
          <p:cNvPr id="46" name="直線接點 45"/>
          <p:cNvCxnSpPr/>
          <p:nvPr/>
        </p:nvCxnSpPr>
        <p:spPr>
          <a:xfrm>
            <a:off x="3059832" y="1556792"/>
            <a:ext cx="0" cy="144016"/>
          </a:xfrm>
          <a:prstGeom prst="line">
            <a:avLst/>
          </a:prstGeom>
        </p:spPr>
        <p:style>
          <a:lnRef idx="1">
            <a:schemeClr val="accent2"/>
          </a:lnRef>
          <a:fillRef idx="0">
            <a:schemeClr val="accent2"/>
          </a:fillRef>
          <a:effectRef idx="0">
            <a:schemeClr val="accent2"/>
          </a:effectRef>
          <a:fontRef idx="minor">
            <a:schemeClr val="tx1"/>
          </a:fontRef>
        </p:style>
      </p:cxnSp>
      <p:cxnSp>
        <p:nvCxnSpPr>
          <p:cNvPr id="79" name="直線接點 78"/>
          <p:cNvCxnSpPr/>
          <p:nvPr/>
        </p:nvCxnSpPr>
        <p:spPr>
          <a:xfrm>
            <a:off x="6989521" y="1556792"/>
            <a:ext cx="0" cy="432048"/>
          </a:xfrm>
          <a:prstGeom prst="line">
            <a:avLst/>
          </a:prstGeom>
        </p:spPr>
        <p:style>
          <a:lnRef idx="1">
            <a:schemeClr val="accent2"/>
          </a:lnRef>
          <a:fillRef idx="0">
            <a:schemeClr val="accent2"/>
          </a:fillRef>
          <a:effectRef idx="0">
            <a:schemeClr val="accent2"/>
          </a:effectRef>
          <a:fontRef idx="minor">
            <a:schemeClr val="tx1"/>
          </a:fontRef>
        </p:style>
      </p:cxnSp>
      <p:cxnSp>
        <p:nvCxnSpPr>
          <p:cNvPr id="81" name="直線接點 80"/>
          <p:cNvCxnSpPr/>
          <p:nvPr/>
        </p:nvCxnSpPr>
        <p:spPr>
          <a:xfrm>
            <a:off x="8513086" y="1556792"/>
            <a:ext cx="0" cy="144016"/>
          </a:xfrm>
          <a:prstGeom prst="line">
            <a:avLst/>
          </a:prstGeom>
        </p:spPr>
        <p:style>
          <a:lnRef idx="1">
            <a:schemeClr val="accent2"/>
          </a:lnRef>
          <a:fillRef idx="0">
            <a:schemeClr val="accent2"/>
          </a:fillRef>
          <a:effectRef idx="0">
            <a:schemeClr val="accent2"/>
          </a:effectRef>
          <a:fontRef idx="minor">
            <a:schemeClr val="tx1"/>
          </a:fontRef>
        </p:style>
      </p:cxnSp>
      <p:sp>
        <p:nvSpPr>
          <p:cNvPr id="88" name="矩形 87"/>
          <p:cNvSpPr/>
          <p:nvPr/>
        </p:nvSpPr>
        <p:spPr>
          <a:xfrm>
            <a:off x="341250" y="1095127"/>
            <a:ext cx="1475084" cy="400110"/>
          </a:xfrm>
          <a:prstGeom prst="rect">
            <a:avLst/>
          </a:prstGeom>
        </p:spPr>
        <p:txBody>
          <a:bodyPr wrap="none">
            <a:spAutoFit/>
          </a:bodyPr>
          <a:lstStyle/>
          <a:p>
            <a:r>
              <a:rPr lang="en-US" altLang="zh-TW" sz="2000" b="1" dirty="0" smtClean="0">
                <a:latin typeface="+mj-lt"/>
                <a:ea typeface="微軟正黑體" pitchFamily="34" charset="-120"/>
              </a:rPr>
              <a:t>1952~1970</a:t>
            </a:r>
            <a:endParaRPr lang="zh-TW" altLang="en-US" sz="2000" b="1" dirty="0">
              <a:latin typeface="+mj-lt"/>
              <a:ea typeface="微軟正黑體" pitchFamily="34" charset="-120"/>
            </a:endParaRPr>
          </a:p>
        </p:txBody>
      </p:sp>
      <p:sp>
        <p:nvSpPr>
          <p:cNvPr id="112" name="文字方塊 111"/>
          <p:cNvSpPr txBox="1"/>
          <p:nvPr/>
        </p:nvSpPr>
        <p:spPr>
          <a:xfrm>
            <a:off x="4032564" y="2132856"/>
            <a:ext cx="430887" cy="1700145"/>
          </a:xfrm>
          <a:prstGeom prst="rect">
            <a:avLst/>
          </a:prstGeom>
          <a:noFill/>
        </p:spPr>
        <p:txBody>
          <a:bodyPr vert="eaVert" wrap="none" rtlCol="0">
            <a:spAutoFit/>
          </a:bodyPr>
          <a:lstStyle/>
          <a:p>
            <a:r>
              <a:rPr lang="en-US" altLang="zh-TW" sz="1600" dirty="0" smtClean="0">
                <a:latin typeface="+mj-lt"/>
                <a:ea typeface="微軟正黑體" pitchFamily="34" charset="-120"/>
                <a:cs typeface="Arial Unicode MS" pitchFamily="34" charset="-120"/>
              </a:rPr>
              <a:t>Carlsbad (U.S.A.)</a:t>
            </a:r>
            <a:endParaRPr lang="zh-TW" altLang="en-US" sz="1600" dirty="0">
              <a:latin typeface="+mj-lt"/>
              <a:ea typeface="微軟正黑體" pitchFamily="34" charset="-120"/>
              <a:cs typeface="Arial Unicode MS" pitchFamily="34" charset="-120"/>
            </a:endParaRPr>
          </a:p>
        </p:txBody>
      </p:sp>
      <p:sp>
        <p:nvSpPr>
          <p:cNvPr id="122" name="Rectangle 270"/>
          <p:cNvSpPr>
            <a:spLocks noChangeArrowheads="1"/>
          </p:cNvSpPr>
          <p:nvPr/>
        </p:nvSpPr>
        <p:spPr bwMode="auto">
          <a:xfrm>
            <a:off x="3960556" y="1916832"/>
            <a:ext cx="504056" cy="1973244"/>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latin typeface="+mj-lt"/>
                <a:ea typeface="微軟正黑體" pitchFamily="34" charset="-120"/>
              </a:rPr>
              <a:t>1990</a:t>
            </a:r>
            <a:r>
              <a:rPr kumimoji="0" lang="zh-TW" altLang="en-US" sz="1400" b="1" dirty="0" smtClean="0">
                <a:latin typeface="+mj-lt"/>
                <a:ea typeface="微軟正黑體" pitchFamily="34" charset="-120"/>
              </a:rPr>
              <a:t> </a:t>
            </a:r>
            <a:endParaRPr kumimoji="0" lang="en-US" altLang="zh-TW" sz="1400" b="1" dirty="0" smtClean="0">
              <a:latin typeface="+mj-lt"/>
              <a:ea typeface="微軟正黑體" pitchFamily="34" charset="-120"/>
            </a:endParaRPr>
          </a:p>
          <a:p>
            <a:pPr marL="342900" indent="-342900" algn="ctr">
              <a:lnSpc>
                <a:spcPct val="90000"/>
              </a:lnSpc>
            </a:pPr>
            <a:endParaRPr kumimoji="0" lang="en-US" altLang="zh-TW" sz="1400" b="1" dirty="0" smtClean="0">
              <a:latin typeface="+mj-lt"/>
              <a:ea typeface="微軟正黑體" pitchFamily="34" charset="-120"/>
            </a:endParaRPr>
          </a:p>
          <a:p>
            <a:pPr marL="342900" indent="-342900" algn="ctr">
              <a:lnSpc>
                <a:spcPct val="90000"/>
              </a:lnSpc>
            </a:pPr>
            <a:endParaRPr kumimoji="0" lang="zh-TW" altLang="en-US" sz="1400" b="1" dirty="0">
              <a:latin typeface="+mj-lt"/>
              <a:ea typeface="微軟正黑體" pitchFamily="34" charset="-120"/>
            </a:endParaRPr>
          </a:p>
        </p:txBody>
      </p:sp>
      <p:cxnSp>
        <p:nvCxnSpPr>
          <p:cNvPr id="123" name="直線接點 122"/>
          <p:cNvCxnSpPr/>
          <p:nvPr/>
        </p:nvCxnSpPr>
        <p:spPr>
          <a:xfrm>
            <a:off x="4239951" y="1556792"/>
            <a:ext cx="0" cy="368424"/>
          </a:xfrm>
          <a:prstGeom prst="line">
            <a:avLst/>
          </a:prstGeom>
        </p:spPr>
        <p:style>
          <a:lnRef idx="1">
            <a:schemeClr val="accent2"/>
          </a:lnRef>
          <a:fillRef idx="0">
            <a:schemeClr val="accent2"/>
          </a:fillRef>
          <a:effectRef idx="0">
            <a:schemeClr val="accent2"/>
          </a:effectRef>
          <a:fontRef idx="minor">
            <a:schemeClr val="tx1"/>
          </a:fontRef>
        </p:style>
      </p:cxnSp>
      <p:pic>
        <p:nvPicPr>
          <p:cNvPr id="1026" name="Picture 2"/>
          <p:cNvPicPr>
            <a:picLocks noChangeAspect="1" noChangeArrowheads="1"/>
          </p:cNvPicPr>
          <p:nvPr/>
        </p:nvPicPr>
        <p:blipFill>
          <a:blip r:embed="rId2" cstate="print"/>
          <a:srcRect/>
          <a:stretch>
            <a:fillRect/>
          </a:stretch>
        </p:blipFill>
        <p:spPr bwMode="auto">
          <a:xfrm>
            <a:off x="107504" y="4365104"/>
            <a:ext cx="1326593" cy="93610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259632" y="3912471"/>
            <a:ext cx="902023" cy="308617"/>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979712" y="4341576"/>
            <a:ext cx="864096" cy="239552"/>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5483025" y="6669360"/>
            <a:ext cx="936104" cy="194671"/>
          </a:xfrm>
          <a:prstGeom prst="rect">
            <a:avLst/>
          </a:prstGeom>
          <a:noFill/>
          <a:ln w="9525">
            <a:noFill/>
            <a:miter lim="800000"/>
            <a:headEnd/>
            <a:tailEnd/>
          </a:ln>
        </p:spPr>
      </p:pic>
      <p:pic>
        <p:nvPicPr>
          <p:cNvPr id="75" name="Picture 3"/>
          <p:cNvPicPr>
            <a:picLocks noChangeAspect="1" noChangeArrowheads="1"/>
          </p:cNvPicPr>
          <p:nvPr/>
        </p:nvPicPr>
        <p:blipFill>
          <a:blip r:embed="rId6" cstate="print"/>
          <a:srcRect/>
          <a:stretch>
            <a:fillRect/>
          </a:stretch>
        </p:blipFill>
        <p:spPr bwMode="auto">
          <a:xfrm>
            <a:off x="7668344" y="5068687"/>
            <a:ext cx="506574" cy="448545"/>
          </a:xfrm>
          <a:prstGeom prst="rect">
            <a:avLst/>
          </a:prstGeom>
          <a:noFill/>
          <a:ln w="9525">
            <a:noFill/>
            <a:miter lim="800000"/>
            <a:headEnd/>
            <a:tailEnd/>
          </a:ln>
        </p:spPr>
      </p:pic>
      <p:pic>
        <p:nvPicPr>
          <p:cNvPr id="76" name="Picture 2"/>
          <p:cNvPicPr>
            <a:picLocks noChangeAspect="1" noChangeArrowheads="1"/>
          </p:cNvPicPr>
          <p:nvPr/>
        </p:nvPicPr>
        <p:blipFill>
          <a:blip r:embed="rId7" cstate="print"/>
          <a:srcRect/>
          <a:stretch>
            <a:fillRect/>
          </a:stretch>
        </p:blipFill>
        <p:spPr bwMode="auto">
          <a:xfrm>
            <a:off x="3391069" y="3974106"/>
            <a:ext cx="1036915" cy="246982"/>
          </a:xfrm>
          <a:prstGeom prst="rect">
            <a:avLst/>
          </a:prstGeom>
          <a:noFill/>
          <a:ln w="9525">
            <a:noFill/>
            <a:miter lim="800000"/>
            <a:headEnd/>
            <a:tailEnd/>
          </a:ln>
        </p:spPr>
      </p:pic>
      <p:pic>
        <p:nvPicPr>
          <p:cNvPr id="78" name="Picture 2"/>
          <p:cNvPicPr>
            <a:picLocks noChangeAspect="1" noChangeArrowheads="1"/>
          </p:cNvPicPr>
          <p:nvPr/>
        </p:nvPicPr>
        <p:blipFill>
          <a:blip r:embed="rId8" cstate="print"/>
          <a:srcRect/>
          <a:stretch>
            <a:fillRect/>
          </a:stretch>
        </p:blipFill>
        <p:spPr bwMode="auto">
          <a:xfrm>
            <a:off x="6660232" y="6237312"/>
            <a:ext cx="981748" cy="360040"/>
          </a:xfrm>
          <a:prstGeom prst="rect">
            <a:avLst/>
          </a:prstGeom>
          <a:noFill/>
          <a:ln w="9525">
            <a:noFill/>
            <a:miter lim="800000"/>
            <a:headEnd/>
            <a:tailEnd/>
          </a:ln>
        </p:spPr>
      </p:pic>
      <p:pic>
        <p:nvPicPr>
          <p:cNvPr id="1030" name="Picture 6"/>
          <p:cNvPicPr>
            <a:picLocks noChangeAspect="1" noChangeArrowheads="1"/>
          </p:cNvPicPr>
          <p:nvPr/>
        </p:nvPicPr>
        <p:blipFill>
          <a:blip r:embed="rId9" cstate="print"/>
          <a:srcRect/>
          <a:stretch>
            <a:fillRect/>
          </a:stretch>
        </p:blipFill>
        <p:spPr bwMode="auto">
          <a:xfrm>
            <a:off x="8241279" y="3910734"/>
            <a:ext cx="723209" cy="166338"/>
          </a:xfrm>
          <a:prstGeom prst="rect">
            <a:avLst/>
          </a:prstGeom>
          <a:noFill/>
          <a:ln w="9525">
            <a:noFill/>
            <a:miter lim="800000"/>
            <a:headEnd/>
            <a:tailEnd/>
          </a:ln>
        </p:spPr>
      </p:pic>
      <p:sp>
        <p:nvSpPr>
          <p:cNvPr id="60" name="文字方塊 59"/>
          <p:cNvSpPr txBox="1"/>
          <p:nvPr/>
        </p:nvSpPr>
        <p:spPr>
          <a:xfrm>
            <a:off x="7740352" y="3501008"/>
            <a:ext cx="430887" cy="2778005"/>
          </a:xfrm>
          <a:prstGeom prst="rect">
            <a:avLst/>
          </a:prstGeom>
          <a:noFill/>
        </p:spPr>
        <p:txBody>
          <a:bodyPr vert="eaVert" wrap="square" rtlCol="0">
            <a:spAutoFit/>
          </a:bodyPr>
          <a:lstStyle/>
          <a:p>
            <a:r>
              <a:rPr lang="en-US" altLang="zh-TW" sz="1600" dirty="0" err="1" smtClean="0">
                <a:latin typeface="+mj-lt"/>
                <a:ea typeface="微軟正黑體" pitchFamily="34" charset="-120"/>
                <a:cs typeface="Arial Unicode MS" pitchFamily="34" charset="-120"/>
              </a:rPr>
              <a:t>Chemix</a:t>
            </a:r>
            <a:r>
              <a:rPr lang="en-US" altLang="zh-TW" sz="1600" dirty="0" smtClean="0">
                <a:latin typeface="+mj-lt"/>
                <a:ea typeface="微軟正黑體" pitchFamily="34" charset="-120"/>
                <a:cs typeface="Arial Unicode MS" pitchFamily="34" charset="-120"/>
              </a:rPr>
              <a:t>  (Japan)</a:t>
            </a:r>
          </a:p>
        </p:txBody>
      </p:sp>
      <p:cxnSp>
        <p:nvCxnSpPr>
          <p:cNvPr id="61" name="直線接點 60"/>
          <p:cNvCxnSpPr/>
          <p:nvPr/>
        </p:nvCxnSpPr>
        <p:spPr>
          <a:xfrm>
            <a:off x="7947323" y="1556792"/>
            <a:ext cx="0" cy="1656184"/>
          </a:xfrm>
          <a:prstGeom prst="line">
            <a:avLst/>
          </a:prstGeom>
        </p:spPr>
        <p:style>
          <a:lnRef idx="1">
            <a:schemeClr val="accent2"/>
          </a:lnRef>
          <a:fillRef idx="0">
            <a:schemeClr val="accent2"/>
          </a:fillRef>
          <a:effectRef idx="0">
            <a:schemeClr val="accent2"/>
          </a:effectRef>
          <a:fontRef idx="minor">
            <a:schemeClr val="tx1"/>
          </a:fontRef>
        </p:style>
      </p:cxnSp>
      <p:sp>
        <p:nvSpPr>
          <p:cNvPr id="62" name="Rectangle 276"/>
          <p:cNvSpPr>
            <a:spLocks noChangeArrowheads="1"/>
          </p:cNvSpPr>
          <p:nvPr/>
        </p:nvSpPr>
        <p:spPr bwMode="auto">
          <a:xfrm>
            <a:off x="7756381" y="3284667"/>
            <a:ext cx="504056" cy="351656"/>
          </a:xfrm>
          <a:prstGeom prst="rect">
            <a:avLst/>
          </a:prstGeom>
          <a:noFill/>
          <a:ln w="12700">
            <a:noFill/>
            <a:miter lim="800000"/>
            <a:headEnd/>
            <a:tailEnd/>
          </a:ln>
          <a:effectLst/>
        </p:spPr>
        <p:txBody>
          <a:bodyPr lIns="18000" tIns="46800" rIns="18000" bIns="46800"/>
          <a:lstStyle/>
          <a:p>
            <a:pPr marL="342900" indent="-342900" algn="ctr">
              <a:lnSpc>
                <a:spcPct val="90000"/>
              </a:lnSpc>
              <a:defRPr/>
            </a:pPr>
            <a:r>
              <a:rPr lang="en-US" altLang="zh-TW" sz="1400" b="1" dirty="0" smtClean="0">
                <a:latin typeface="+mj-lt"/>
                <a:ea typeface="微軟正黑體" pitchFamily="34" charset="-120"/>
              </a:rPr>
              <a:t>2013</a:t>
            </a:r>
          </a:p>
        </p:txBody>
      </p:sp>
      <p:sp>
        <p:nvSpPr>
          <p:cNvPr id="64" name="矩形 63"/>
          <p:cNvSpPr/>
          <p:nvPr/>
        </p:nvSpPr>
        <p:spPr>
          <a:xfrm>
            <a:off x="1476817" y="2204864"/>
            <a:ext cx="430887" cy="1800200"/>
          </a:xfrm>
          <a:prstGeom prst="rect">
            <a:avLst/>
          </a:prstGeom>
        </p:spPr>
        <p:txBody>
          <a:bodyPr vert="vert" wrap="square">
            <a:spAutoFit/>
          </a:bodyPr>
          <a:lstStyle/>
          <a:p>
            <a:r>
              <a:rPr lang="en-US" altLang="zh-TW" sz="1600" dirty="0" smtClean="0">
                <a:latin typeface="+mj-lt"/>
                <a:ea typeface="微軟正黑體" pitchFamily="34" charset="-120"/>
                <a:cs typeface="Arial Unicode MS" pitchFamily="34" charset="-120"/>
              </a:rPr>
              <a:t>Yung Shin(Taiwan)</a:t>
            </a:r>
            <a:endParaRPr lang="zh-TW" altLang="en-US" sz="1600" dirty="0">
              <a:latin typeface="+mj-lt"/>
              <a:ea typeface="微軟正黑體" pitchFamily="34" charset="-120"/>
              <a:cs typeface="Arial Unicode MS" pitchFamily="34" charset="-120"/>
            </a:endParaRPr>
          </a:p>
        </p:txBody>
      </p:sp>
      <p:sp>
        <p:nvSpPr>
          <p:cNvPr id="65" name="矩形 64"/>
          <p:cNvSpPr/>
          <p:nvPr/>
        </p:nvSpPr>
        <p:spPr>
          <a:xfrm>
            <a:off x="2196897" y="2636912"/>
            <a:ext cx="430887" cy="1731756"/>
          </a:xfrm>
          <a:prstGeom prst="rect">
            <a:avLst/>
          </a:prstGeom>
        </p:spPr>
        <p:txBody>
          <a:bodyPr vert="vert" wrap="none">
            <a:spAutoFit/>
          </a:bodyPr>
          <a:lstStyle/>
          <a:p>
            <a:r>
              <a:rPr lang="en-US" altLang="zh-TW" sz="1600" dirty="0" smtClean="0">
                <a:latin typeface="+mj-lt"/>
                <a:ea typeface="微軟正黑體" pitchFamily="34" charset="-120"/>
                <a:cs typeface="Arial Unicode MS" pitchFamily="34" charset="-120"/>
              </a:rPr>
              <a:t>Yung Zip (Taiwan)</a:t>
            </a:r>
            <a:endParaRPr lang="zh-TW" altLang="en-US" sz="1600" dirty="0">
              <a:latin typeface="+mj-lt"/>
              <a:ea typeface="微軟正黑體" pitchFamily="34" charset="-120"/>
              <a:cs typeface="Arial Unicode MS" pitchFamily="34" charset="-120"/>
            </a:endParaRPr>
          </a:p>
        </p:txBody>
      </p:sp>
      <p:sp>
        <p:nvSpPr>
          <p:cNvPr id="67" name="矩形 66"/>
          <p:cNvSpPr/>
          <p:nvPr/>
        </p:nvSpPr>
        <p:spPr>
          <a:xfrm>
            <a:off x="2885039" y="1988840"/>
            <a:ext cx="430887" cy="2187330"/>
          </a:xfrm>
          <a:prstGeom prst="rect">
            <a:avLst/>
          </a:prstGeom>
        </p:spPr>
        <p:txBody>
          <a:bodyPr vert="vert" wrap="none">
            <a:spAutoFit/>
          </a:bodyPr>
          <a:lstStyle/>
          <a:p>
            <a:r>
              <a:rPr lang="en-US" altLang="zh-TW" sz="1600" dirty="0" smtClean="0">
                <a:latin typeface="+mj-lt"/>
                <a:ea typeface="微軟正黑體" pitchFamily="34" charset="-120"/>
                <a:cs typeface="Arial Unicode MS" pitchFamily="34" charset="-120"/>
              </a:rPr>
              <a:t>Yung Shin(Hong Kong)</a:t>
            </a:r>
            <a:endParaRPr lang="zh-TW" altLang="en-US" sz="1600" dirty="0">
              <a:latin typeface="+mj-lt"/>
              <a:ea typeface="微軟正黑體" pitchFamily="34" charset="-120"/>
              <a:cs typeface="Arial Unicode MS" pitchFamily="34" charset="-120"/>
            </a:endParaRPr>
          </a:p>
        </p:txBody>
      </p:sp>
      <p:sp>
        <p:nvSpPr>
          <p:cNvPr id="87" name="矩形 86"/>
          <p:cNvSpPr/>
          <p:nvPr/>
        </p:nvSpPr>
        <p:spPr>
          <a:xfrm>
            <a:off x="-25478" y="2420888"/>
            <a:ext cx="677108" cy="1914820"/>
          </a:xfrm>
          <a:prstGeom prst="rect">
            <a:avLst/>
          </a:prstGeom>
        </p:spPr>
        <p:txBody>
          <a:bodyPr vert="vert" wrap="none">
            <a:spAutoFit/>
          </a:bodyPr>
          <a:lstStyle/>
          <a:p>
            <a:r>
              <a:rPr lang="en-US" altLang="zh-TW" sz="1600" dirty="0" err="1" smtClean="0">
                <a:latin typeface="+mj-lt"/>
                <a:ea typeface="微軟正黑體" pitchFamily="34" charset="-120"/>
                <a:cs typeface="Arial Unicode MS" pitchFamily="34" charset="-120"/>
              </a:rPr>
              <a:t>Yungshin</a:t>
            </a:r>
            <a:r>
              <a:rPr lang="en-US" altLang="zh-TW" sz="1600" dirty="0" smtClean="0">
                <a:latin typeface="+mj-lt"/>
                <a:ea typeface="微軟正黑體" pitchFamily="34" charset="-120"/>
                <a:cs typeface="Arial Unicode MS" pitchFamily="34" charset="-120"/>
              </a:rPr>
              <a:t> Pharmacy</a:t>
            </a:r>
          </a:p>
          <a:p>
            <a:r>
              <a:rPr lang="en-US" altLang="zh-TW" sz="1600" dirty="0" smtClean="0">
                <a:latin typeface="+mj-lt"/>
                <a:ea typeface="微軟正黑體" pitchFamily="34" charset="-120"/>
                <a:cs typeface="Arial Unicode MS" pitchFamily="34" charset="-120"/>
              </a:rPr>
              <a:t>(Taiwan)</a:t>
            </a:r>
            <a:endParaRPr lang="zh-TW" altLang="en-US" sz="1600" dirty="0">
              <a:latin typeface="+mj-lt"/>
              <a:ea typeface="微軟正黑體" pitchFamily="34" charset="-120"/>
              <a:cs typeface="Arial Unicode MS" pitchFamily="34" charset="-120"/>
            </a:endParaRPr>
          </a:p>
        </p:txBody>
      </p:sp>
      <p:sp>
        <p:nvSpPr>
          <p:cNvPr id="89" name="矩形 88"/>
          <p:cNvSpPr/>
          <p:nvPr/>
        </p:nvSpPr>
        <p:spPr>
          <a:xfrm>
            <a:off x="3389095" y="1988840"/>
            <a:ext cx="430887" cy="1970924"/>
          </a:xfrm>
          <a:prstGeom prst="rect">
            <a:avLst/>
          </a:prstGeom>
        </p:spPr>
        <p:txBody>
          <a:bodyPr vert="vert" wrap="none">
            <a:spAutoFit/>
          </a:bodyPr>
          <a:lstStyle/>
          <a:p>
            <a:r>
              <a:rPr lang="en-US" altLang="zh-TW" sz="1600" dirty="0" smtClean="0">
                <a:latin typeface="+mj-lt"/>
                <a:ea typeface="微軟正黑體" pitchFamily="34" charset="-120"/>
                <a:cs typeface="Arial Unicode MS" pitchFamily="34" charset="-120"/>
              </a:rPr>
              <a:t>Yung Shin(Malaysia)</a:t>
            </a:r>
            <a:endParaRPr lang="zh-TW" altLang="en-US" sz="1600" dirty="0">
              <a:latin typeface="+mj-lt"/>
              <a:ea typeface="微軟正黑體" pitchFamily="34" charset="-120"/>
              <a:cs typeface="Arial Unicode MS" pitchFamily="34" charset="-120"/>
            </a:endParaRPr>
          </a:p>
        </p:txBody>
      </p:sp>
      <p:sp>
        <p:nvSpPr>
          <p:cNvPr id="90" name="文字方塊 89"/>
          <p:cNvSpPr txBox="1"/>
          <p:nvPr/>
        </p:nvSpPr>
        <p:spPr>
          <a:xfrm>
            <a:off x="4652848" y="1988840"/>
            <a:ext cx="677108" cy="2160240"/>
          </a:xfrm>
          <a:prstGeom prst="rect">
            <a:avLst/>
          </a:prstGeom>
          <a:noFill/>
        </p:spPr>
        <p:txBody>
          <a:bodyPr vert="eaVert" wrap="square" rtlCol="0">
            <a:spAutoFit/>
          </a:bodyPr>
          <a:lstStyle/>
          <a:p>
            <a:r>
              <a:rPr lang="en-US" altLang="zh-TW" sz="1600" dirty="0" smtClean="0">
                <a:latin typeface="+mj-lt"/>
                <a:ea typeface="微軟正黑體" pitchFamily="34" charset="-120"/>
                <a:cs typeface="Arial Unicode MS" pitchFamily="34" charset="-120"/>
              </a:rPr>
              <a:t>Yung Zip (Shanghai)</a:t>
            </a:r>
          </a:p>
          <a:p>
            <a:r>
              <a:rPr lang="en-US" altLang="zh-TW" sz="1600" dirty="0" smtClean="0">
                <a:latin typeface="+mj-lt"/>
                <a:ea typeface="微軟正黑體" pitchFamily="34" charset="-120"/>
                <a:cs typeface="Arial Unicode MS" pitchFamily="34" charset="-120"/>
              </a:rPr>
              <a:t>Yung Shin </a:t>
            </a:r>
            <a:r>
              <a:rPr lang="zh-TW" altLang="en-US" sz="1600" dirty="0" smtClean="0">
                <a:latin typeface="+mj-lt"/>
                <a:ea typeface="微軟正黑體" pitchFamily="34" charset="-120"/>
                <a:cs typeface="Arial Unicode MS" pitchFamily="34" charset="-120"/>
              </a:rPr>
              <a:t> </a:t>
            </a:r>
            <a:r>
              <a:rPr lang="en-US" altLang="zh-TW" sz="1600" dirty="0" smtClean="0">
                <a:latin typeface="+mj-lt"/>
                <a:ea typeface="微軟正黑體" pitchFamily="34" charset="-120"/>
                <a:cs typeface="Arial Unicode MS" pitchFamily="34" charset="-120"/>
              </a:rPr>
              <a:t>(</a:t>
            </a:r>
            <a:r>
              <a:rPr lang="en-US" altLang="zh-TW" sz="1600" dirty="0" err="1" smtClean="0">
                <a:latin typeface="+mj-lt"/>
                <a:ea typeface="微軟正黑體" pitchFamily="34" charset="-120"/>
                <a:cs typeface="Arial Unicode MS" pitchFamily="34" charset="-120"/>
              </a:rPr>
              <a:t>Kunshan</a:t>
            </a:r>
            <a:r>
              <a:rPr lang="en-US" altLang="zh-TW" sz="1600" dirty="0" smtClean="0">
                <a:latin typeface="+mj-lt"/>
                <a:ea typeface="微軟正黑體" pitchFamily="34" charset="-120"/>
                <a:cs typeface="Arial Unicode MS" pitchFamily="34" charset="-120"/>
              </a:rPr>
              <a:t>)</a:t>
            </a:r>
            <a:endParaRPr lang="zh-TW" altLang="en-US" sz="1600" dirty="0">
              <a:latin typeface="+mj-lt"/>
              <a:ea typeface="微軟正黑體" pitchFamily="34" charset="-120"/>
              <a:cs typeface="Arial Unicode MS" pitchFamily="34" charset="-120"/>
            </a:endParaRPr>
          </a:p>
        </p:txBody>
      </p:sp>
      <p:sp>
        <p:nvSpPr>
          <p:cNvPr id="92" name="文字方塊 91"/>
          <p:cNvSpPr txBox="1"/>
          <p:nvPr/>
        </p:nvSpPr>
        <p:spPr>
          <a:xfrm>
            <a:off x="5546183" y="2525780"/>
            <a:ext cx="677108" cy="2304256"/>
          </a:xfrm>
          <a:prstGeom prst="rect">
            <a:avLst/>
          </a:prstGeom>
          <a:noFill/>
        </p:spPr>
        <p:txBody>
          <a:bodyPr vert="eaVert" wrap="square" rtlCol="0">
            <a:spAutoFit/>
          </a:bodyPr>
          <a:lstStyle/>
          <a:p>
            <a:r>
              <a:rPr lang="en-US" altLang="zh-TW" sz="1600" dirty="0" smtClean="0">
                <a:latin typeface="+mj-lt"/>
                <a:ea typeface="微軟正黑體" pitchFamily="34" charset="-120"/>
                <a:cs typeface="Arial Unicode MS" pitchFamily="34" charset="-120"/>
              </a:rPr>
              <a:t>Yung Shin (Indonesia)</a:t>
            </a:r>
          </a:p>
          <a:p>
            <a:r>
              <a:rPr lang="en-US" altLang="zh-TW" sz="1600" dirty="0" smtClean="0">
                <a:latin typeface="+mj-lt"/>
                <a:ea typeface="微軟正黑體" pitchFamily="34" charset="-120"/>
                <a:cs typeface="Arial Unicode MS" pitchFamily="34" charset="-120"/>
              </a:rPr>
              <a:t>YSP SAH (Malaysia)</a:t>
            </a:r>
            <a:endParaRPr lang="zh-TW" altLang="en-US" sz="1600" dirty="0">
              <a:latin typeface="+mj-lt"/>
              <a:ea typeface="微軟正黑體" pitchFamily="34" charset="-120"/>
              <a:cs typeface="Arial Unicode MS" pitchFamily="34" charset="-120"/>
            </a:endParaRPr>
          </a:p>
        </p:txBody>
      </p:sp>
      <p:sp>
        <p:nvSpPr>
          <p:cNvPr id="94" name="文字方塊 93"/>
          <p:cNvSpPr txBox="1"/>
          <p:nvPr/>
        </p:nvSpPr>
        <p:spPr>
          <a:xfrm>
            <a:off x="6300192" y="2780928"/>
            <a:ext cx="430887" cy="1982274"/>
          </a:xfrm>
          <a:prstGeom prst="rect">
            <a:avLst/>
          </a:prstGeom>
          <a:noFill/>
        </p:spPr>
        <p:txBody>
          <a:bodyPr vert="eaVert" wrap="square" rtlCol="0">
            <a:spAutoFit/>
          </a:bodyPr>
          <a:lstStyle/>
          <a:p>
            <a:r>
              <a:rPr lang="en-US" altLang="zh-TW" sz="1600" dirty="0" smtClean="0">
                <a:latin typeface="+mj-lt"/>
                <a:ea typeface="微軟正黑體" pitchFamily="34" charset="-120"/>
                <a:cs typeface="Arial Unicode MS" pitchFamily="34" charset="-120"/>
              </a:rPr>
              <a:t>Yung Shin (Vietnam)</a:t>
            </a:r>
            <a:endParaRPr lang="zh-TW" altLang="en-US" sz="1600" dirty="0">
              <a:latin typeface="+mj-lt"/>
              <a:ea typeface="微軟正黑體" pitchFamily="34" charset="-120"/>
              <a:cs typeface="Arial Unicode MS" pitchFamily="34" charset="-120"/>
            </a:endParaRPr>
          </a:p>
        </p:txBody>
      </p:sp>
      <p:sp>
        <p:nvSpPr>
          <p:cNvPr id="96" name="文字方塊 95"/>
          <p:cNvSpPr txBox="1"/>
          <p:nvPr/>
        </p:nvSpPr>
        <p:spPr>
          <a:xfrm>
            <a:off x="6805409" y="2276872"/>
            <a:ext cx="430887" cy="2448272"/>
          </a:xfrm>
          <a:prstGeom prst="rect">
            <a:avLst/>
          </a:prstGeom>
          <a:noFill/>
        </p:spPr>
        <p:txBody>
          <a:bodyPr vert="eaVert" wrap="square" rtlCol="0">
            <a:spAutoFit/>
          </a:bodyPr>
          <a:lstStyle/>
          <a:p>
            <a:r>
              <a:rPr lang="en-US" altLang="zh-TW" sz="1600" dirty="0" err="1" smtClean="0">
                <a:latin typeface="+mj-lt"/>
                <a:ea typeface="微軟正黑體" pitchFamily="34" charset="-120"/>
                <a:cs typeface="Arial Unicode MS" pitchFamily="34" charset="-120"/>
              </a:rPr>
              <a:t>YungShin</a:t>
            </a:r>
            <a:r>
              <a:rPr lang="en-US" altLang="zh-TW" sz="1600" dirty="0" smtClean="0">
                <a:latin typeface="+mj-lt"/>
                <a:ea typeface="微軟正黑體" pitchFamily="34" charset="-120"/>
                <a:cs typeface="Arial Unicode MS" pitchFamily="34" charset="-120"/>
              </a:rPr>
              <a:t> Global Holding</a:t>
            </a:r>
            <a:endParaRPr lang="zh-TW" altLang="en-US" sz="1600" dirty="0">
              <a:latin typeface="+mj-lt"/>
              <a:ea typeface="微軟正黑體" pitchFamily="34" charset="-120"/>
              <a:cs typeface="Arial Unicode MS" pitchFamily="34" charset="-120"/>
            </a:endParaRPr>
          </a:p>
        </p:txBody>
      </p:sp>
      <p:sp>
        <p:nvSpPr>
          <p:cNvPr id="99" name="文字方塊 98"/>
          <p:cNvSpPr txBox="1"/>
          <p:nvPr/>
        </p:nvSpPr>
        <p:spPr>
          <a:xfrm>
            <a:off x="8351380" y="1916832"/>
            <a:ext cx="430887" cy="1982274"/>
          </a:xfrm>
          <a:prstGeom prst="rect">
            <a:avLst/>
          </a:prstGeom>
          <a:noFill/>
        </p:spPr>
        <p:txBody>
          <a:bodyPr vert="eaVert" wrap="square" rtlCol="0">
            <a:spAutoFit/>
          </a:bodyPr>
          <a:lstStyle/>
          <a:p>
            <a:r>
              <a:rPr lang="en-US" altLang="zh-TW" sz="1600" dirty="0" err="1" smtClean="0">
                <a:latin typeface="+mj-lt"/>
                <a:ea typeface="微軟正黑體" pitchFamily="34" charset="-120"/>
                <a:cs typeface="Arial Unicode MS" pitchFamily="34" charset="-120"/>
              </a:rPr>
              <a:t>Vetnostrum</a:t>
            </a:r>
            <a:r>
              <a:rPr lang="en-US" altLang="zh-TW" sz="1600" dirty="0" smtClean="0">
                <a:latin typeface="+mj-lt"/>
                <a:ea typeface="微軟正黑體" pitchFamily="34" charset="-120"/>
                <a:cs typeface="Arial Unicode MS" pitchFamily="34" charset="-120"/>
              </a:rPr>
              <a:t> (Taiwan)</a:t>
            </a:r>
            <a:endParaRPr lang="zh-TW" altLang="en-US" sz="1600" dirty="0">
              <a:latin typeface="+mj-lt"/>
              <a:ea typeface="微軟正黑體" pitchFamily="34" charset="-120"/>
              <a:cs typeface="Arial Unicode MS" pitchFamily="34" charset="-120"/>
            </a:endParaRPr>
          </a:p>
        </p:txBody>
      </p:sp>
      <p:sp>
        <p:nvSpPr>
          <p:cNvPr id="69" name="文字方塊 68"/>
          <p:cNvSpPr txBox="1"/>
          <p:nvPr/>
        </p:nvSpPr>
        <p:spPr>
          <a:xfrm>
            <a:off x="4366277" y="4552100"/>
            <a:ext cx="430887" cy="1480021"/>
          </a:xfrm>
          <a:prstGeom prst="rect">
            <a:avLst/>
          </a:prstGeom>
          <a:noFill/>
        </p:spPr>
        <p:txBody>
          <a:bodyPr vert="eaVert" wrap="none" rtlCol="0">
            <a:spAutoFit/>
          </a:bodyPr>
          <a:lstStyle/>
          <a:p>
            <a:r>
              <a:rPr lang="en-US" altLang="zh-TW" sz="1600" b="1" dirty="0" smtClean="0">
                <a:solidFill>
                  <a:srgbClr val="00B050"/>
                </a:solidFill>
                <a:latin typeface="+mj-lt"/>
                <a:ea typeface="微軟正黑體" pitchFamily="34" charset="-120"/>
              </a:rPr>
              <a:t>Listing of YSP</a:t>
            </a:r>
            <a:endParaRPr lang="zh-TW" altLang="en-US" sz="1600" b="1" dirty="0">
              <a:solidFill>
                <a:srgbClr val="00B050"/>
              </a:solidFill>
              <a:latin typeface="+mj-lt"/>
              <a:ea typeface="微軟正黑體" pitchFamily="34" charset="-120"/>
              <a:cs typeface="Arial Unicode MS" pitchFamily="34" charset="-120"/>
            </a:endParaRPr>
          </a:p>
        </p:txBody>
      </p:sp>
      <p:sp>
        <p:nvSpPr>
          <p:cNvPr id="70" name="Rectangle 270"/>
          <p:cNvSpPr>
            <a:spLocks noChangeArrowheads="1"/>
          </p:cNvSpPr>
          <p:nvPr/>
        </p:nvSpPr>
        <p:spPr bwMode="auto">
          <a:xfrm>
            <a:off x="4294269" y="4336076"/>
            <a:ext cx="504056" cy="1973244"/>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solidFill>
                  <a:srgbClr val="00B050"/>
                </a:solidFill>
                <a:latin typeface="+mj-lt"/>
                <a:ea typeface="微軟正黑體" pitchFamily="34" charset="-120"/>
              </a:rPr>
              <a:t>1993</a:t>
            </a:r>
            <a:r>
              <a:rPr kumimoji="0" lang="zh-TW" altLang="en-US" sz="1400" b="1" dirty="0" smtClean="0">
                <a:solidFill>
                  <a:srgbClr val="00B050"/>
                </a:solidFill>
                <a:latin typeface="+mj-lt"/>
                <a:ea typeface="微軟正黑體" pitchFamily="34" charset="-120"/>
              </a:rPr>
              <a:t> </a:t>
            </a: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zh-TW" altLang="en-US" sz="1400" b="1" dirty="0">
              <a:solidFill>
                <a:srgbClr val="00B050"/>
              </a:solidFill>
              <a:latin typeface="+mj-lt"/>
              <a:ea typeface="微軟正黑體" pitchFamily="34" charset="-120"/>
            </a:endParaRPr>
          </a:p>
        </p:txBody>
      </p:sp>
      <p:cxnSp>
        <p:nvCxnSpPr>
          <p:cNvPr id="71" name="直線接點 70"/>
          <p:cNvCxnSpPr/>
          <p:nvPr/>
        </p:nvCxnSpPr>
        <p:spPr>
          <a:xfrm>
            <a:off x="4582301" y="1556792"/>
            <a:ext cx="0" cy="2736304"/>
          </a:xfrm>
          <a:prstGeom prst="line">
            <a:avLst/>
          </a:prstGeom>
          <a:ln w="9525">
            <a:solidFill>
              <a:srgbClr val="00B050"/>
            </a:solidFill>
          </a:ln>
        </p:spPr>
        <p:style>
          <a:lnRef idx="1">
            <a:schemeClr val="accent2"/>
          </a:lnRef>
          <a:fillRef idx="0">
            <a:schemeClr val="accent2"/>
          </a:fillRef>
          <a:effectRef idx="0">
            <a:schemeClr val="accent2"/>
          </a:effectRef>
          <a:fontRef idx="minor">
            <a:schemeClr val="tx1"/>
          </a:fontRef>
        </p:style>
      </p:cxnSp>
      <p:sp>
        <p:nvSpPr>
          <p:cNvPr id="80" name="文字方塊 79"/>
          <p:cNvSpPr txBox="1"/>
          <p:nvPr/>
        </p:nvSpPr>
        <p:spPr>
          <a:xfrm>
            <a:off x="5165490" y="4995486"/>
            <a:ext cx="430887" cy="1480021"/>
          </a:xfrm>
          <a:prstGeom prst="rect">
            <a:avLst/>
          </a:prstGeom>
          <a:noFill/>
        </p:spPr>
        <p:txBody>
          <a:bodyPr vert="eaVert" wrap="none" rtlCol="0">
            <a:spAutoFit/>
          </a:bodyPr>
          <a:lstStyle/>
          <a:p>
            <a:r>
              <a:rPr lang="en-US" altLang="zh-TW" sz="1600" b="1" dirty="0" smtClean="0">
                <a:solidFill>
                  <a:srgbClr val="00B050"/>
                </a:solidFill>
                <a:latin typeface="+mj-lt"/>
                <a:ea typeface="微軟正黑體" pitchFamily="34" charset="-120"/>
              </a:rPr>
              <a:t>Listing of YZC</a:t>
            </a:r>
            <a:endParaRPr lang="zh-TW" altLang="en-US" sz="1600" b="1" dirty="0">
              <a:solidFill>
                <a:srgbClr val="00B050"/>
              </a:solidFill>
              <a:latin typeface="+mj-lt"/>
              <a:ea typeface="微軟正黑體" pitchFamily="34" charset="-120"/>
              <a:cs typeface="Arial Unicode MS" pitchFamily="34" charset="-120"/>
            </a:endParaRPr>
          </a:p>
        </p:txBody>
      </p:sp>
      <p:sp>
        <p:nvSpPr>
          <p:cNvPr id="83" name="Rectangle 270"/>
          <p:cNvSpPr>
            <a:spLocks noChangeArrowheads="1"/>
          </p:cNvSpPr>
          <p:nvPr/>
        </p:nvSpPr>
        <p:spPr bwMode="auto">
          <a:xfrm>
            <a:off x="5102535" y="4779462"/>
            <a:ext cx="504056" cy="1973244"/>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solidFill>
                  <a:srgbClr val="00B050"/>
                </a:solidFill>
                <a:latin typeface="+mj-lt"/>
                <a:ea typeface="微軟正黑體" pitchFamily="34" charset="-120"/>
              </a:rPr>
              <a:t>2000</a:t>
            </a:r>
            <a:r>
              <a:rPr kumimoji="0" lang="zh-TW" altLang="en-US" sz="1400" b="1" dirty="0" smtClean="0">
                <a:solidFill>
                  <a:srgbClr val="00B050"/>
                </a:solidFill>
                <a:latin typeface="+mj-lt"/>
                <a:ea typeface="微軟正黑體" pitchFamily="34" charset="-120"/>
              </a:rPr>
              <a:t> </a:t>
            </a: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zh-TW" altLang="en-US" sz="1400" b="1" dirty="0">
              <a:solidFill>
                <a:srgbClr val="00B050"/>
              </a:solidFill>
              <a:latin typeface="+mj-lt"/>
              <a:ea typeface="微軟正黑體" pitchFamily="34" charset="-120"/>
            </a:endParaRPr>
          </a:p>
        </p:txBody>
      </p:sp>
      <p:sp>
        <p:nvSpPr>
          <p:cNvPr id="86" name="文字方塊 85"/>
          <p:cNvSpPr txBox="1"/>
          <p:nvPr/>
        </p:nvSpPr>
        <p:spPr>
          <a:xfrm>
            <a:off x="5653281" y="4725144"/>
            <a:ext cx="430887" cy="1965218"/>
          </a:xfrm>
          <a:prstGeom prst="rect">
            <a:avLst/>
          </a:prstGeom>
          <a:noFill/>
        </p:spPr>
        <p:txBody>
          <a:bodyPr vert="eaVert" wrap="none" rtlCol="0">
            <a:spAutoFit/>
          </a:bodyPr>
          <a:lstStyle/>
          <a:p>
            <a:r>
              <a:rPr lang="en-US" altLang="zh-TW" sz="1600" b="1" dirty="0" smtClean="0">
                <a:solidFill>
                  <a:srgbClr val="00B050"/>
                </a:solidFill>
                <a:latin typeface="+mj-lt"/>
                <a:ea typeface="微軟正黑體" pitchFamily="34" charset="-120"/>
              </a:rPr>
              <a:t>Listing of YSP SAH</a:t>
            </a:r>
            <a:endParaRPr lang="zh-TW" altLang="en-US" sz="1600" b="1" dirty="0">
              <a:solidFill>
                <a:srgbClr val="00B050"/>
              </a:solidFill>
              <a:latin typeface="+mj-lt"/>
              <a:ea typeface="微軟正黑體" pitchFamily="34" charset="-120"/>
              <a:cs typeface="Arial Unicode MS" pitchFamily="34" charset="-120"/>
            </a:endParaRPr>
          </a:p>
        </p:txBody>
      </p:sp>
      <p:sp>
        <p:nvSpPr>
          <p:cNvPr id="97" name="文字方塊 96"/>
          <p:cNvSpPr txBox="1"/>
          <p:nvPr/>
        </p:nvSpPr>
        <p:spPr>
          <a:xfrm>
            <a:off x="6768452" y="4746070"/>
            <a:ext cx="430887" cy="1491242"/>
          </a:xfrm>
          <a:prstGeom prst="rect">
            <a:avLst/>
          </a:prstGeom>
          <a:noFill/>
        </p:spPr>
        <p:txBody>
          <a:bodyPr vert="eaVert" wrap="none" rtlCol="0">
            <a:spAutoFit/>
          </a:bodyPr>
          <a:lstStyle/>
          <a:p>
            <a:r>
              <a:rPr lang="en-US" altLang="zh-TW" sz="1600" b="1" dirty="0" smtClean="0">
                <a:solidFill>
                  <a:srgbClr val="00B050"/>
                </a:solidFill>
                <a:latin typeface="+mj-lt"/>
                <a:ea typeface="微軟正黑體" pitchFamily="34" charset="-120"/>
              </a:rPr>
              <a:t>Listing of YSH</a:t>
            </a:r>
            <a:endParaRPr lang="zh-TW" altLang="en-US" sz="1600" b="1" dirty="0">
              <a:solidFill>
                <a:srgbClr val="00B050"/>
              </a:solidFill>
              <a:latin typeface="+mj-lt"/>
              <a:ea typeface="微軟正黑體" pitchFamily="34" charset="-120"/>
              <a:cs typeface="Arial Unicode MS" pitchFamily="34" charset="-120"/>
            </a:endParaRPr>
          </a:p>
        </p:txBody>
      </p:sp>
      <p:sp>
        <p:nvSpPr>
          <p:cNvPr id="101" name="Rectangle 270"/>
          <p:cNvSpPr>
            <a:spLocks noChangeArrowheads="1"/>
          </p:cNvSpPr>
          <p:nvPr/>
        </p:nvSpPr>
        <p:spPr bwMode="auto">
          <a:xfrm>
            <a:off x="8316416" y="3645024"/>
            <a:ext cx="504056" cy="1685212"/>
          </a:xfrm>
          <a:prstGeom prst="rect">
            <a:avLst/>
          </a:prstGeom>
          <a:noFill/>
          <a:ln w="12700">
            <a:noFill/>
            <a:miter lim="800000"/>
            <a:headEnd/>
            <a:tailEnd/>
          </a:ln>
          <a:effectLst/>
        </p:spPr>
        <p:txBody>
          <a:bodyPr lIns="18000" tIns="46800" rIns="18000" bIns="46800"/>
          <a:lstStyle/>
          <a:p>
            <a:pPr marL="342900" indent="-342900" algn="ctr">
              <a:lnSpc>
                <a:spcPct val="90000"/>
              </a:lnSpc>
            </a:pPr>
            <a:endParaRPr kumimoji="0" lang="en-US" altLang="zh-TW" sz="1200" b="1" dirty="0" smtClean="0">
              <a:solidFill>
                <a:srgbClr val="00B050"/>
              </a:solidFill>
              <a:latin typeface="+mj-lt"/>
              <a:ea typeface="微軟正黑體" pitchFamily="34" charset="-120"/>
            </a:endParaRPr>
          </a:p>
          <a:p>
            <a:pPr marL="342900" indent="-342900" algn="ctr">
              <a:lnSpc>
                <a:spcPct val="90000"/>
              </a:lnSpc>
            </a:pPr>
            <a:endParaRPr kumimoji="0" lang="en-US" altLang="zh-TW" sz="1200" b="1" dirty="0" smtClean="0">
              <a:solidFill>
                <a:srgbClr val="00B050"/>
              </a:solidFill>
              <a:latin typeface="+mj-lt"/>
              <a:ea typeface="微軟正黑體" pitchFamily="34" charset="-120"/>
            </a:endParaRPr>
          </a:p>
          <a:p>
            <a:pPr marL="342900" indent="-342900" algn="ctr">
              <a:lnSpc>
                <a:spcPct val="90000"/>
              </a:lnSpc>
            </a:pPr>
            <a:endParaRPr kumimoji="0" lang="zh-TW" altLang="en-US" sz="1200" b="1" dirty="0">
              <a:solidFill>
                <a:srgbClr val="00B050"/>
              </a:solidFill>
              <a:latin typeface="+mj-lt"/>
              <a:ea typeface="微軟正黑體" pitchFamily="34" charset="-120"/>
            </a:endParaRPr>
          </a:p>
        </p:txBody>
      </p:sp>
      <p:sp>
        <p:nvSpPr>
          <p:cNvPr id="110" name="Rectangle 270"/>
          <p:cNvSpPr>
            <a:spLocks noChangeArrowheads="1"/>
          </p:cNvSpPr>
          <p:nvPr/>
        </p:nvSpPr>
        <p:spPr bwMode="auto">
          <a:xfrm>
            <a:off x="5580112" y="4552100"/>
            <a:ext cx="504056" cy="1973244"/>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solidFill>
                  <a:srgbClr val="00B050"/>
                </a:solidFill>
                <a:latin typeface="+mj-lt"/>
                <a:ea typeface="微軟正黑體" pitchFamily="34" charset="-120"/>
              </a:rPr>
              <a:t>2004</a:t>
            </a:r>
            <a:r>
              <a:rPr kumimoji="0" lang="zh-TW" altLang="en-US" sz="1400" b="1" dirty="0" smtClean="0">
                <a:solidFill>
                  <a:srgbClr val="00B050"/>
                </a:solidFill>
                <a:latin typeface="+mj-lt"/>
                <a:ea typeface="微軟正黑體" pitchFamily="34" charset="-120"/>
              </a:rPr>
              <a:t> </a:t>
            </a: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zh-TW" altLang="en-US" sz="1400" b="1" dirty="0">
              <a:solidFill>
                <a:srgbClr val="00B050"/>
              </a:solidFill>
              <a:latin typeface="+mj-lt"/>
              <a:ea typeface="微軟正黑體" pitchFamily="34" charset="-120"/>
            </a:endParaRPr>
          </a:p>
        </p:txBody>
      </p:sp>
      <p:cxnSp>
        <p:nvCxnSpPr>
          <p:cNvPr id="129" name="直線接點 128"/>
          <p:cNvCxnSpPr/>
          <p:nvPr/>
        </p:nvCxnSpPr>
        <p:spPr>
          <a:xfrm>
            <a:off x="5376190" y="1556792"/>
            <a:ext cx="0" cy="3240360"/>
          </a:xfrm>
          <a:prstGeom prst="line">
            <a:avLst/>
          </a:prstGeom>
          <a:ln w="9525">
            <a:solidFill>
              <a:srgbClr val="00B050"/>
            </a:solidFill>
          </a:ln>
        </p:spPr>
        <p:style>
          <a:lnRef idx="1">
            <a:schemeClr val="accent2"/>
          </a:lnRef>
          <a:fillRef idx="0">
            <a:schemeClr val="accent2"/>
          </a:fillRef>
          <a:effectRef idx="0">
            <a:schemeClr val="accent2"/>
          </a:effectRef>
          <a:fontRef idx="minor">
            <a:schemeClr val="tx1"/>
          </a:fontRef>
        </p:style>
      </p:cxnSp>
      <p:sp>
        <p:nvSpPr>
          <p:cNvPr id="134" name="Rectangle 270"/>
          <p:cNvSpPr>
            <a:spLocks noChangeArrowheads="1"/>
          </p:cNvSpPr>
          <p:nvPr/>
        </p:nvSpPr>
        <p:spPr bwMode="auto">
          <a:xfrm>
            <a:off x="6762193" y="4552100"/>
            <a:ext cx="504056" cy="1973244"/>
          </a:xfrm>
          <a:prstGeom prst="rect">
            <a:avLst/>
          </a:prstGeom>
          <a:noFill/>
          <a:ln w="12700">
            <a:noFill/>
            <a:miter lim="800000"/>
            <a:headEnd/>
            <a:tailEnd/>
          </a:ln>
          <a:effectLst/>
        </p:spPr>
        <p:txBody>
          <a:bodyPr lIns="18000" tIns="46800" rIns="18000" bIns="46800"/>
          <a:lstStyle/>
          <a:p>
            <a:pPr marL="342900" indent="-342900" algn="ctr">
              <a:lnSpc>
                <a:spcPct val="90000"/>
              </a:lnSpc>
            </a:pPr>
            <a:r>
              <a:rPr kumimoji="0" lang="en-US" altLang="zh-TW" sz="1400" b="1" dirty="0" smtClean="0">
                <a:solidFill>
                  <a:srgbClr val="00B050"/>
                </a:solidFill>
                <a:latin typeface="+mj-lt"/>
                <a:ea typeface="微軟正黑體" pitchFamily="34" charset="-120"/>
              </a:rPr>
              <a:t>2011</a:t>
            </a:r>
            <a:r>
              <a:rPr kumimoji="0" lang="zh-TW" altLang="en-US" sz="1400" b="1" dirty="0" smtClean="0">
                <a:solidFill>
                  <a:srgbClr val="00B050"/>
                </a:solidFill>
                <a:latin typeface="+mj-lt"/>
                <a:ea typeface="微軟正黑體" pitchFamily="34" charset="-120"/>
              </a:rPr>
              <a:t> </a:t>
            </a: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en-US" altLang="zh-TW" sz="1400" b="1" dirty="0" smtClean="0">
              <a:solidFill>
                <a:srgbClr val="00B050"/>
              </a:solidFill>
              <a:latin typeface="+mj-lt"/>
              <a:ea typeface="微軟正黑體" pitchFamily="34" charset="-120"/>
            </a:endParaRPr>
          </a:p>
          <a:p>
            <a:pPr marL="342900" indent="-342900" algn="ctr">
              <a:lnSpc>
                <a:spcPct val="90000"/>
              </a:lnSpc>
            </a:pPr>
            <a:endParaRPr kumimoji="0" lang="zh-TW" altLang="en-US" sz="1400" b="1" dirty="0">
              <a:solidFill>
                <a:srgbClr val="00B050"/>
              </a:solidFill>
              <a:latin typeface="+mj-lt"/>
              <a:ea typeface="微軟正黑體" pitchFamily="34" charset="-120"/>
            </a:endParaRPr>
          </a:p>
        </p:txBody>
      </p:sp>
      <p:cxnSp>
        <p:nvCxnSpPr>
          <p:cNvPr id="136" name="直線接點 135"/>
          <p:cNvCxnSpPr/>
          <p:nvPr/>
        </p:nvCxnSpPr>
        <p:spPr>
          <a:xfrm flipH="1">
            <a:off x="5834428" y="1556792"/>
            <a:ext cx="1248" cy="792088"/>
          </a:xfrm>
          <a:prstGeom prst="line">
            <a:avLst/>
          </a:prstGeom>
        </p:spPr>
        <p:style>
          <a:lnRef idx="1">
            <a:schemeClr val="accent2"/>
          </a:lnRef>
          <a:fillRef idx="0">
            <a:schemeClr val="accent2"/>
          </a:fillRef>
          <a:effectRef idx="0">
            <a:schemeClr val="accent2"/>
          </a:effectRef>
          <a:fontRef idx="minor">
            <a:schemeClr val="tx1"/>
          </a:fontRef>
        </p:style>
      </p:cxnSp>
      <p:sp>
        <p:nvSpPr>
          <p:cNvPr id="84" name="文字方塊 83"/>
          <p:cNvSpPr txBox="1"/>
          <p:nvPr/>
        </p:nvSpPr>
        <p:spPr>
          <a:xfrm>
            <a:off x="0" y="6488668"/>
            <a:ext cx="1475656" cy="369332"/>
          </a:xfrm>
          <a:prstGeom prst="rect">
            <a:avLst/>
          </a:prstGeom>
          <a:noFill/>
        </p:spPr>
        <p:txBody>
          <a:bodyPr wrap="square" rtlCol="0">
            <a:spAutoFit/>
          </a:bodyPr>
          <a:lstStyle/>
          <a:p>
            <a:r>
              <a:rPr lang="en-US" altLang="zh-TW" dirty="0" smtClean="0">
                <a:latin typeface="+mj-lt"/>
              </a:rPr>
              <a:t>4/24</a:t>
            </a:r>
            <a:endParaRPr lang="zh-TW" altLang="en-US"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78"/>
          <p:cNvSpPr>
            <a:spLocks noChangeArrowheads="1"/>
          </p:cNvSpPr>
          <p:nvPr/>
        </p:nvSpPr>
        <p:spPr bwMode="auto">
          <a:xfrm>
            <a:off x="899592" y="1268760"/>
            <a:ext cx="8064896" cy="4608512"/>
          </a:xfrm>
          <a:prstGeom prst="rect">
            <a:avLst/>
          </a:prstGeom>
          <a:noFill/>
          <a:ln w="19050">
            <a:noFill/>
            <a:miter lim="800000"/>
            <a:headEnd/>
            <a:tailEnd/>
          </a:ln>
        </p:spPr>
        <p:txBody>
          <a:bodyPr lIns="18000" tIns="46800" rIns="18000" bIns="46800"/>
          <a:lstStyle/>
          <a:p>
            <a:pPr marL="228600" indent="-228600" algn="just">
              <a:lnSpc>
                <a:spcPct val="90000"/>
              </a:lnSpc>
              <a:spcBef>
                <a:spcPts val="600"/>
              </a:spcBef>
              <a:spcAft>
                <a:spcPts val="600"/>
              </a:spcAft>
              <a:buFont typeface="Wingdings" pitchFamily="2" charset="2"/>
              <a:buChar char="Ø"/>
              <a:defRPr/>
            </a:pPr>
            <a:r>
              <a:rPr lang="en-US" altLang="zh-TW" sz="2200" dirty="0" smtClean="0">
                <a:solidFill>
                  <a:schemeClr val="tx2"/>
                </a:solidFill>
                <a:latin typeface="+mj-lt"/>
                <a:ea typeface="微軟正黑體" pitchFamily="34" charset="-120"/>
              </a:rPr>
              <a:t>1993- Listing of </a:t>
            </a:r>
            <a:r>
              <a:rPr lang="en-US" altLang="zh-TW" sz="2200" dirty="0" err="1" smtClean="0">
                <a:solidFill>
                  <a:schemeClr val="tx2"/>
                </a:solidFill>
                <a:latin typeface="+mj-lt"/>
                <a:ea typeface="微軟正黑體" pitchFamily="34" charset="-120"/>
              </a:rPr>
              <a:t>Yungshin</a:t>
            </a:r>
            <a:r>
              <a:rPr lang="en-US" altLang="zh-TW" sz="2200" dirty="0" smtClean="0">
                <a:solidFill>
                  <a:schemeClr val="tx2"/>
                </a:solidFill>
                <a:latin typeface="+mj-lt"/>
                <a:ea typeface="微軟正黑體" pitchFamily="34" charset="-120"/>
              </a:rPr>
              <a:t> Pharmaceutical, Taiwan </a:t>
            </a:r>
          </a:p>
          <a:p>
            <a:pPr marL="228600" indent="-228600" algn="just">
              <a:lnSpc>
                <a:spcPct val="90000"/>
              </a:lnSpc>
              <a:spcBef>
                <a:spcPts val="600"/>
              </a:spcBef>
              <a:spcAft>
                <a:spcPts val="600"/>
              </a:spcAft>
              <a:defRPr/>
            </a:pPr>
            <a:endParaRPr lang="en-US" altLang="zh-TW" sz="2200" dirty="0">
              <a:solidFill>
                <a:schemeClr val="tx2"/>
              </a:solidFill>
              <a:latin typeface="+mj-lt"/>
              <a:ea typeface="微軟正黑體" pitchFamily="34" charset="-120"/>
            </a:endParaRPr>
          </a:p>
          <a:p>
            <a:pPr marL="228600" indent="-228600" algn="just">
              <a:lnSpc>
                <a:spcPct val="90000"/>
              </a:lnSpc>
              <a:spcBef>
                <a:spcPts val="600"/>
              </a:spcBef>
              <a:spcAft>
                <a:spcPts val="600"/>
              </a:spcAft>
              <a:buFont typeface="Wingdings" pitchFamily="2" charset="2"/>
              <a:buChar char="Ø"/>
              <a:defRPr/>
            </a:pPr>
            <a:r>
              <a:rPr lang="en-US" altLang="zh-TW" sz="2200" dirty="0" smtClean="0">
                <a:solidFill>
                  <a:schemeClr val="tx2"/>
                </a:solidFill>
                <a:latin typeface="+mj-lt"/>
                <a:ea typeface="微軟正黑體" pitchFamily="34" charset="-120"/>
              </a:rPr>
              <a:t>2000-Listing of </a:t>
            </a:r>
            <a:r>
              <a:rPr lang="en-US" altLang="zh-TW" sz="2200" dirty="0" smtClean="0">
                <a:latin typeface="+mj-lt"/>
                <a:ea typeface="微軟正黑體" pitchFamily="34" charset="-120"/>
              </a:rPr>
              <a:t>Yung Zip Chemical, Taiwan</a:t>
            </a:r>
          </a:p>
          <a:p>
            <a:pPr marL="228600" indent="-228600" algn="just">
              <a:lnSpc>
                <a:spcPct val="90000"/>
              </a:lnSpc>
              <a:spcBef>
                <a:spcPts val="600"/>
              </a:spcBef>
              <a:spcAft>
                <a:spcPts val="600"/>
              </a:spcAft>
              <a:defRPr/>
            </a:pPr>
            <a:r>
              <a:rPr lang="en-US" altLang="zh-TW" sz="2200" dirty="0" smtClean="0">
                <a:solidFill>
                  <a:schemeClr val="tx2"/>
                </a:solidFill>
                <a:latin typeface="+mj-lt"/>
                <a:ea typeface="微軟正黑體" pitchFamily="34" charset="-120"/>
              </a:rPr>
              <a:t> </a:t>
            </a:r>
            <a:endParaRPr lang="en-US" altLang="zh-TW" sz="2200" dirty="0">
              <a:solidFill>
                <a:schemeClr val="tx2"/>
              </a:solidFill>
              <a:latin typeface="+mj-lt"/>
              <a:ea typeface="微軟正黑體" pitchFamily="34" charset="-120"/>
            </a:endParaRPr>
          </a:p>
          <a:p>
            <a:pPr indent="-228600" algn="just">
              <a:lnSpc>
                <a:spcPct val="90000"/>
              </a:lnSpc>
              <a:spcBef>
                <a:spcPts val="600"/>
              </a:spcBef>
              <a:spcAft>
                <a:spcPts val="600"/>
              </a:spcAft>
              <a:buFont typeface="Wingdings" pitchFamily="2" charset="2"/>
              <a:buChar char="Ø"/>
              <a:defRPr/>
            </a:pPr>
            <a:r>
              <a:rPr lang="en-US" altLang="zh-TW" sz="2200" dirty="0" smtClean="0">
                <a:solidFill>
                  <a:schemeClr val="tx2"/>
                </a:solidFill>
                <a:latin typeface="+mj-lt"/>
                <a:ea typeface="微軟正黑體" pitchFamily="34" charset="-120"/>
              </a:rPr>
              <a:t>2004-</a:t>
            </a:r>
            <a:r>
              <a:rPr lang="en-US" altLang="zh-TW" sz="2200" dirty="0" smtClean="0">
                <a:latin typeface="+mj-lt"/>
                <a:ea typeface="微軟正黑體" pitchFamily="34" charset="-120"/>
              </a:rPr>
              <a:t>Listing of Y.S.P. Southeast Asia Holding, Malaysia</a:t>
            </a:r>
            <a:endParaRPr lang="en-US" altLang="zh-TW" sz="2200" dirty="0" smtClean="0">
              <a:solidFill>
                <a:schemeClr val="tx2"/>
              </a:solidFill>
              <a:latin typeface="+mj-lt"/>
              <a:ea typeface="微軟正黑體" pitchFamily="34" charset="-120"/>
            </a:endParaRPr>
          </a:p>
          <a:p>
            <a:pPr indent="-228600" algn="just">
              <a:lnSpc>
                <a:spcPct val="90000"/>
              </a:lnSpc>
              <a:spcBef>
                <a:spcPts val="600"/>
              </a:spcBef>
              <a:spcAft>
                <a:spcPts val="600"/>
              </a:spcAft>
              <a:buFont typeface="Wingdings" pitchFamily="2" charset="2"/>
              <a:buChar char="Ø"/>
              <a:defRPr/>
            </a:pPr>
            <a:endParaRPr lang="en-US" altLang="zh-TW" sz="2200" dirty="0">
              <a:solidFill>
                <a:schemeClr val="tx2"/>
              </a:solidFill>
              <a:latin typeface="+mj-lt"/>
              <a:ea typeface="微軟正黑體" pitchFamily="34" charset="-120"/>
            </a:endParaRPr>
          </a:p>
          <a:p>
            <a:pPr indent="-228600" algn="just">
              <a:lnSpc>
                <a:spcPct val="90000"/>
              </a:lnSpc>
              <a:spcBef>
                <a:spcPts val="600"/>
              </a:spcBef>
              <a:spcAft>
                <a:spcPts val="600"/>
              </a:spcAft>
              <a:buFont typeface="Wingdings" pitchFamily="2" charset="2"/>
              <a:buChar char="Ø"/>
              <a:defRPr/>
            </a:pPr>
            <a:r>
              <a:rPr lang="en-US" altLang="zh-TW" sz="2200" dirty="0" smtClean="0">
                <a:solidFill>
                  <a:schemeClr val="tx2"/>
                </a:solidFill>
                <a:latin typeface="+mj-lt"/>
                <a:ea typeface="微軟正黑體" pitchFamily="34" charset="-120"/>
              </a:rPr>
              <a:t>2011-Listing of </a:t>
            </a:r>
            <a:r>
              <a:rPr lang="en-US" altLang="zh-TW" sz="2200" dirty="0" err="1" smtClean="0">
                <a:solidFill>
                  <a:schemeClr val="tx2"/>
                </a:solidFill>
                <a:latin typeface="+mj-lt"/>
                <a:ea typeface="微軟正黑體" pitchFamily="34" charset="-120"/>
              </a:rPr>
              <a:t>YungShin</a:t>
            </a:r>
            <a:r>
              <a:rPr lang="en-US" altLang="zh-TW" sz="2200" dirty="0" smtClean="0">
                <a:solidFill>
                  <a:schemeClr val="tx2"/>
                </a:solidFill>
                <a:latin typeface="+mj-lt"/>
                <a:ea typeface="微軟正黑體" pitchFamily="34" charset="-120"/>
              </a:rPr>
              <a:t> Global Holding, Taiwan</a:t>
            </a:r>
          </a:p>
          <a:p>
            <a:pPr indent="-228600" algn="just">
              <a:lnSpc>
                <a:spcPct val="90000"/>
              </a:lnSpc>
              <a:spcBef>
                <a:spcPts val="600"/>
              </a:spcBef>
              <a:spcAft>
                <a:spcPts val="600"/>
              </a:spcAft>
              <a:buFont typeface="Wingdings" pitchFamily="2" charset="2"/>
              <a:buChar char="Ø"/>
              <a:defRPr/>
            </a:pPr>
            <a:endParaRPr lang="en-US" altLang="zh-TW" sz="2200" dirty="0" smtClean="0">
              <a:solidFill>
                <a:schemeClr val="tx2"/>
              </a:solidFill>
              <a:latin typeface="+mj-lt"/>
              <a:ea typeface="微軟正黑體" pitchFamily="34" charset="-120"/>
            </a:endParaRPr>
          </a:p>
          <a:p>
            <a:pPr indent="-228600" algn="just">
              <a:lnSpc>
                <a:spcPct val="90000"/>
              </a:lnSpc>
              <a:spcBef>
                <a:spcPts val="600"/>
              </a:spcBef>
              <a:spcAft>
                <a:spcPts val="600"/>
              </a:spcAft>
              <a:buFont typeface="Wingdings" pitchFamily="2" charset="2"/>
              <a:buChar char="Ø"/>
              <a:defRPr/>
            </a:pPr>
            <a:r>
              <a:rPr lang="en-US" altLang="zh-TW" sz="2200" dirty="0" smtClean="0">
                <a:solidFill>
                  <a:schemeClr val="tx2"/>
                </a:solidFill>
                <a:latin typeface="+mn-lt"/>
                <a:ea typeface="微軟正黑體" pitchFamily="34" charset="-120"/>
              </a:rPr>
              <a:t>2023-Listing of </a:t>
            </a:r>
            <a:r>
              <a:rPr lang="en-US" altLang="zh-TW" sz="2200" dirty="0" err="1" smtClean="0">
                <a:solidFill>
                  <a:schemeClr val="tx2"/>
                </a:solidFill>
                <a:latin typeface="+mn-lt"/>
                <a:ea typeface="微軟正黑體" pitchFamily="34" charset="-120"/>
              </a:rPr>
              <a:t>Vetnostrum</a:t>
            </a:r>
            <a:r>
              <a:rPr lang="en-US" altLang="zh-TW" sz="2200" dirty="0" smtClean="0">
                <a:solidFill>
                  <a:schemeClr val="tx2"/>
                </a:solidFill>
                <a:latin typeface="+mn-lt"/>
                <a:ea typeface="微軟正黑體" pitchFamily="34" charset="-120"/>
              </a:rPr>
              <a:t>, Taiwan emerging stock market</a:t>
            </a:r>
          </a:p>
          <a:p>
            <a:pPr indent="-228600" algn="just">
              <a:lnSpc>
                <a:spcPct val="90000"/>
              </a:lnSpc>
              <a:spcBef>
                <a:spcPts val="600"/>
              </a:spcBef>
              <a:spcAft>
                <a:spcPts val="600"/>
              </a:spcAft>
              <a:buFont typeface="Wingdings" pitchFamily="2" charset="2"/>
              <a:buChar char="Ø"/>
              <a:defRPr/>
            </a:pPr>
            <a:endParaRPr lang="en-US" altLang="zh-TW" sz="2200" dirty="0" smtClean="0">
              <a:solidFill>
                <a:schemeClr val="tx2"/>
              </a:solidFill>
              <a:latin typeface="+mj-lt"/>
              <a:ea typeface="微軟正黑體" pitchFamily="34" charset="-120"/>
            </a:endParaRPr>
          </a:p>
          <a:p>
            <a:pPr indent="-228600" algn="just">
              <a:lnSpc>
                <a:spcPct val="90000"/>
              </a:lnSpc>
              <a:spcBef>
                <a:spcPts val="600"/>
              </a:spcBef>
              <a:spcAft>
                <a:spcPts val="600"/>
              </a:spcAft>
              <a:defRPr/>
            </a:pPr>
            <a:endParaRPr lang="en-US" altLang="zh-TW" sz="2200" dirty="0">
              <a:solidFill>
                <a:schemeClr val="tx2"/>
              </a:solidFill>
              <a:latin typeface="+mj-lt"/>
              <a:ea typeface="微軟正黑體" pitchFamily="34" charset="-120"/>
            </a:endParaRPr>
          </a:p>
          <a:p>
            <a:pPr>
              <a:lnSpc>
                <a:spcPct val="90000"/>
              </a:lnSpc>
              <a:spcBef>
                <a:spcPct val="20000"/>
              </a:spcBef>
              <a:buFont typeface="Wingdings" pitchFamily="2" charset="2"/>
              <a:buChar char="Ø"/>
              <a:defRPr/>
            </a:pPr>
            <a:endParaRPr kumimoji="0" lang="en-US" altLang="zh-TW" sz="1400" dirty="0">
              <a:solidFill>
                <a:schemeClr val="tx2"/>
              </a:solidFill>
              <a:latin typeface="Calibri" pitchFamily="34" charset="0"/>
              <a:ea typeface="微軟正黑體" pitchFamily="34" charset="-120"/>
            </a:endParaRPr>
          </a:p>
        </p:txBody>
      </p:sp>
      <p:pic>
        <p:nvPicPr>
          <p:cNvPr id="3075"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164288" y="980728"/>
            <a:ext cx="1152128" cy="845599"/>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6456485" y="2418209"/>
            <a:ext cx="1859931" cy="434727"/>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3707904" y="3429000"/>
            <a:ext cx="2721124" cy="595999"/>
          </a:xfrm>
          <a:prstGeom prst="rect">
            <a:avLst/>
          </a:prstGeom>
          <a:noFill/>
          <a:ln w="9525">
            <a:noFill/>
            <a:miter lim="800000"/>
            <a:headEnd/>
            <a:tailEnd/>
          </a:ln>
        </p:spPr>
      </p:pic>
      <p:sp>
        <p:nvSpPr>
          <p:cNvPr id="8" name="文字方塊 7"/>
          <p:cNvSpPr txBox="1"/>
          <p:nvPr/>
        </p:nvSpPr>
        <p:spPr>
          <a:xfrm>
            <a:off x="1259632" y="188640"/>
            <a:ext cx="7884368" cy="892552"/>
          </a:xfrm>
          <a:prstGeom prst="rect">
            <a:avLst/>
          </a:prstGeom>
          <a:noFill/>
        </p:spPr>
        <p:txBody>
          <a:bodyPr wrap="square" rtlCol="0">
            <a:spAutoFit/>
          </a:bodyPr>
          <a:lstStyle/>
          <a:p>
            <a:r>
              <a:rPr lang="en-US" altLang="zh-TW" sz="2800" b="1" dirty="0" smtClean="0">
                <a:solidFill>
                  <a:srgbClr val="002060"/>
                </a:solidFill>
                <a:latin typeface="+mj-lt"/>
                <a:ea typeface="微軟正黑體" pitchFamily="34" charset="-120"/>
              </a:rPr>
              <a:t>Listing History</a:t>
            </a:r>
          </a:p>
          <a:p>
            <a:r>
              <a:rPr lang="en-US" altLang="zh-TW" sz="2200" dirty="0" smtClean="0">
                <a:solidFill>
                  <a:srgbClr val="002060"/>
                </a:solidFill>
                <a:latin typeface="+mj-lt"/>
                <a:ea typeface="微軟正黑體" pitchFamily="34" charset="-120"/>
              </a:rPr>
              <a:t>Three subsidiaries list in TW, CN and MY.</a:t>
            </a:r>
            <a:endParaRPr lang="zh-TW" altLang="en-US" sz="2200" dirty="0">
              <a:solidFill>
                <a:srgbClr val="002060"/>
              </a:solidFill>
              <a:latin typeface="+mj-lt"/>
              <a:ea typeface="微軟正黑體" pitchFamily="34" charset="-120"/>
            </a:endParaRPr>
          </a:p>
        </p:txBody>
      </p:sp>
      <p:pic>
        <p:nvPicPr>
          <p:cNvPr id="10"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021173" y="3933056"/>
            <a:ext cx="1151227" cy="844938"/>
          </a:xfrm>
          <a:prstGeom prst="rect">
            <a:avLst/>
          </a:prstGeom>
          <a:noFill/>
          <a:ln w="9525">
            <a:noFill/>
            <a:miter lim="800000"/>
            <a:headEnd/>
            <a:tailEnd/>
          </a:ln>
        </p:spPr>
      </p:pic>
      <p:sp>
        <p:nvSpPr>
          <p:cNvPr id="11" name="文字方塊 10"/>
          <p:cNvSpPr txBox="1"/>
          <p:nvPr/>
        </p:nvSpPr>
        <p:spPr>
          <a:xfrm>
            <a:off x="0" y="6488668"/>
            <a:ext cx="1475656" cy="369332"/>
          </a:xfrm>
          <a:prstGeom prst="rect">
            <a:avLst/>
          </a:prstGeom>
          <a:noFill/>
        </p:spPr>
        <p:txBody>
          <a:bodyPr wrap="square" rtlCol="0">
            <a:spAutoFit/>
          </a:bodyPr>
          <a:lstStyle/>
          <a:p>
            <a:r>
              <a:rPr lang="en-US" altLang="zh-TW" dirty="0" smtClean="0"/>
              <a:t>5/24</a:t>
            </a:r>
            <a:endParaRPr lang="zh-TW" altLang="en-US" dirty="0"/>
          </a:p>
        </p:txBody>
      </p:sp>
      <p:pic>
        <p:nvPicPr>
          <p:cNvPr id="9" name="Picture 4"/>
          <p:cNvPicPr>
            <a:picLocks noChangeAspect="1" noChangeArrowheads="1"/>
          </p:cNvPicPr>
          <p:nvPr/>
        </p:nvPicPr>
        <p:blipFill>
          <a:blip r:embed="rId3" cstate="print"/>
          <a:srcRect/>
          <a:stretch>
            <a:fillRect/>
          </a:stretch>
        </p:blipFill>
        <p:spPr bwMode="auto">
          <a:xfrm>
            <a:off x="6156176" y="5445224"/>
            <a:ext cx="1859931" cy="4347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3"/>
          <p:cNvSpPr txBox="1">
            <a:spLocks/>
          </p:cNvSpPr>
          <p:nvPr/>
        </p:nvSpPr>
        <p:spPr>
          <a:xfrm>
            <a:off x="1115616" y="-27384"/>
            <a:ext cx="8208912" cy="864096"/>
          </a:xfrm>
          <a:prstGeom prst="rect">
            <a:avLst/>
          </a:prstGeom>
        </p:spPr>
        <p:txBody>
          <a:bodyPr/>
          <a:lstStyle/>
          <a:p>
            <a:pPr eaLnBrk="0" hangingPunct="0">
              <a:defRPr/>
            </a:pPr>
            <a:r>
              <a:rPr lang="en-US" altLang="zh-TW" sz="2800" b="1" dirty="0" smtClean="0">
                <a:solidFill>
                  <a:srgbClr val="002060"/>
                </a:solidFill>
                <a:latin typeface="Arial" pitchFamily="34" charset="0"/>
                <a:ea typeface="微軟正黑體" pitchFamily="34" charset="-120"/>
                <a:cs typeface="Arial" pitchFamily="34" charset="0"/>
              </a:rPr>
              <a:t>R&amp;D and Production Planning Worldwide </a:t>
            </a:r>
          </a:p>
          <a:p>
            <a:pPr eaLnBrk="0" hangingPunct="0">
              <a:defRPr/>
            </a:pPr>
            <a:r>
              <a:rPr lang="en-US" altLang="zh-TW" sz="2200" dirty="0" smtClean="0">
                <a:solidFill>
                  <a:srgbClr val="002060"/>
                </a:solidFill>
                <a:latin typeface="Arial" pitchFamily="34" charset="0"/>
                <a:ea typeface="微軟正黑體" pitchFamily="34" charset="-120"/>
                <a:cs typeface="Arial" pitchFamily="34" charset="0"/>
              </a:rPr>
              <a:t>Night manufacturing and</a:t>
            </a:r>
            <a:r>
              <a:rPr lang="zh-TW" altLang="en-US" sz="2200" dirty="0" smtClean="0">
                <a:solidFill>
                  <a:srgbClr val="002060"/>
                </a:solidFill>
                <a:latin typeface="Arial" pitchFamily="34" charset="0"/>
                <a:ea typeface="微軟正黑體" pitchFamily="34" charset="-120"/>
                <a:cs typeface="Arial" pitchFamily="34" charset="0"/>
              </a:rPr>
              <a:t> </a:t>
            </a:r>
            <a:r>
              <a:rPr lang="en-US" altLang="zh-TW" sz="2200" dirty="0" smtClean="0">
                <a:solidFill>
                  <a:srgbClr val="002060"/>
                </a:solidFill>
                <a:latin typeface="Arial" pitchFamily="34" charset="0"/>
                <a:ea typeface="微軟正黑體" pitchFamily="34" charset="-120"/>
                <a:cs typeface="Arial" pitchFamily="34" charset="0"/>
              </a:rPr>
              <a:t>operating bases cross US, CN, JP and South Asia.</a:t>
            </a:r>
            <a:endParaRPr lang="zh-TW" altLang="en-US" sz="2200" dirty="0">
              <a:solidFill>
                <a:srgbClr val="002060"/>
              </a:solidFill>
              <a:latin typeface="Arial" pitchFamily="34" charset="0"/>
              <a:ea typeface="微軟正黑體" pitchFamily="34" charset="-120"/>
              <a:cs typeface="Arial" pitchFamily="34" charset="0"/>
            </a:endParaRPr>
          </a:p>
        </p:txBody>
      </p:sp>
      <p:sp>
        <p:nvSpPr>
          <p:cNvPr id="7" name="文字方塊 6"/>
          <p:cNvSpPr txBox="1"/>
          <p:nvPr/>
        </p:nvSpPr>
        <p:spPr>
          <a:xfrm>
            <a:off x="0" y="6488668"/>
            <a:ext cx="1475656" cy="369332"/>
          </a:xfrm>
          <a:prstGeom prst="rect">
            <a:avLst/>
          </a:prstGeom>
          <a:noFill/>
        </p:spPr>
        <p:txBody>
          <a:bodyPr wrap="square" rtlCol="0">
            <a:spAutoFit/>
          </a:bodyPr>
          <a:lstStyle/>
          <a:p>
            <a:r>
              <a:rPr lang="en-US" altLang="zh-TW" dirty="0" smtClean="0"/>
              <a:t>6/24</a:t>
            </a:r>
            <a:endParaRPr lang="zh-TW" altLang="en-US" dirty="0"/>
          </a:p>
        </p:txBody>
      </p:sp>
      <p:pic>
        <p:nvPicPr>
          <p:cNvPr id="5" name="Picture 1"/>
          <p:cNvPicPr>
            <a:picLocks noChangeAspect="1" noChangeArrowheads="1"/>
          </p:cNvPicPr>
          <p:nvPr/>
        </p:nvPicPr>
        <p:blipFill>
          <a:blip r:embed="rId2" cstate="print"/>
          <a:srcRect/>
          <a:stretch>
            <a:fillRect/>
          </a:stretch>
        </p:blipFill>
        <p:spPr bwMode="auto">
          <a:xfrm>
            <a:off x="0" y="1196751"/>
            <a:ext cx="9144000" cy="50405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62"/>
          <p:cNvGrpSpPr>
            <a:grpSpLocks/>
          </p:cNvGrpSpPr>
          <p:nvPr/>
        </p:nvGrpSpPr>
        <p:grpSpPr bwMode="auto">
          <a:xfrm>
            <a:off x="2771800" y="1412776"/>
            <a:ext cx="5424442" cy="1080120"/>
            <a:chOff x="-647021" y="1532164"/>
            <a:chExt cx="3359491" cy="715811"/>
          </a:xfrm>
        </p:grpSpPr>
        <p:cxnSp>
          <p:nvCxnSpPr>
            <p:cNvPr id="5" name="直線單箭頭接點 58"/>
            <p:cNvCxnSpPr>
              <a:cxnSpLocks noChangeShapeType="1"/>
            </p:cNvCxnSpPr>
            <p:nvPr/>
          </p:nvCxnSpPr>
          <p:spPr bwMode="auto">
            <a:xfrm>
              <a:off x="-647021" y="1616378"/>
              <a:ext cx="3344725" cy="11228"/>
            </a:xfrm>
            <a:prstGeom prst="straightConnector1">
              <a:avLst/>
            </a:prstGeom>
            <a:noFill/>
            <a:ln w="25400" algn="ctr">
              <a:solidFill>
                <a:srgbClr val="CC00FF"/>
              </a:solidFill>
              <a:round/>
              <a:headEnd/>
              <a:tailEnd type="arrow" w="med" len="med"/>
            </a:ln>
          </p:spPr>
        </p:cxnSp>
        <p:sp>
          <p:nvSpPr>
            <p:cNvPr id="6" name="Oval 299"/>
            <p:cNvSpPr>
              <a:spLocks noChangeArrowheads="1"/>
            </p:cNvSpPr>
            <p:nvPr/>
          </p:nvSpPr>
          <p:spPr bwMode="auto">
            <a:xfrm>
              <a:off x="590576" y="1532165"/>
              <a:ext cx="152400" cy="152400"/>
            </a:xfrm>
            <a:prstGeom prst="ellipse">
              <a:avLst/>
            </a:prstGeom>
            <a:solidFill>
              <a:srgbClr val="FF5050"/>
            </a:solidFill>
            <a:ln w="9525">
              <a:solidFill>
                <a:schemeClr val="bg1"/>
              </a:solidFill>
              <a:round/>
              <a:headEnd/>
              <a:tailEnd/>
            </a:ln>
          </p:spPr>
          <p:txBody>
            <a:bodyPr wrap="none" anchor="ctr"/>
            <a:lstStyle/>
            <a:p>
              <a:endParaRPr lang="zh-TW" altLang="en-US" b="1">
                <a:solidFill>
                  <a:srgbClr val="002060"/>
                </a:solidFill>
                <a:latin typeface="Calibri" pitchFamily="34" charset="0"/>
              </a:endParaRPr>
            </a:p>
          </p:txBody>
        </p:sp>
        <p:sp>
          <p:nvSpPr>
            <p:cNvPr id="7" name="Rectangle 285"/>
            <p:cNvSpPr>
              <a:spLocks noChangeArrowheads="1"/>
            </p:cNvSpPr>
            <p:nvPr/>
          </p:nvSpPr>
          <p:spPr bwMode="auto">
            <a:xfrm>
              <a:off x="1508030" y="1708059"/>
              <a:ext cx="813228" cy="539916"/>
            </a:xfrm>
            <a:prstGeom prst="rect">
              <a:avLst/>
            </a:prstGeom>
            <a:noFill/>
            <a:ln w="9525">
              <a:noFill/>
              <a:miter lim="800000"/>
              <a:headEnd/>
              <a:tailEnd/>
            </a:ln>
          </p:spPr>
          <p:txBody>
            <a:bodyPr wrap="square">
              <a:spAutoFit/>
            </a:bodyPr>
            <a:lstStyle/>
            <a:p>
              <a:r>
                <a:rPr lang="en-US" altLang="zh-TW" b="1" dirty="0" smtClean="0">
                  <a:solidFill>
                    <a:srgbClr val="002060"/>
                  </a:solidFill>
                  <a:latin typeface="Calibri" pitchFamily="34" charset="0"/>
                  <a:ea typeface="微軟正黑體" pitchFamily="34" charset="-120"/>
                </a:rPr>
                <a:t>2004 </a:t>
              </a:r>
              <a:endParaRPr lang="en-US" altLang="zh-TW" b="1" dirty="0">
                <a:solidFill>
                  <a:srgbClr val="002060"/>
                </a:solidFill>
                <a:latin typeface="Calibri" pitchFamily="34" charset="0"/>
                <a:ea typeface="微軟正黑體" pitchFamily="34" charset="-120"/>
              </a:endParaRPr>
            </a:p>
            <a:p>
              <a:r>
                <a:rPr lang="en-US" altLang="zh-TW" b="1" dirty="0" err="1" smtClean="0">
                  <a:solidFill>
                    <a:srgbClr val="002060"/>
                  </a:solidFill>
                  <a:latin typeface="Calibri" pitchFamily="34" charset="0"/>
                  <a:ea typeface="微軟正黑體" pitchFamily="34" charset="-120"/>
                </a:rPr>
                <a:t>YungShin</a:t>
              </a:r>
              <a:endParaRPr lang="en-US" altLang="zh-TW" b="1" dirty="0" smtClean="0">
                <a:solidFill>
                  <a:srgbClr val="002060"/>
                </a:solidFill>
                <a:latin typeface="Calibri" pitchFamily="34" charset="0"/>
                <a:ea typeface="微軟正黑體" pitchFamily="34" charset="-120"/>
              </a:endParaRPr>
            </a:p>
            <a:p>
              <a:r>
                <a:rPr lang="en-US" altLang="zh-TW" b="1" dirty="0" smtClean="0">
                  <a:solidFill>
                    <a:srgbClr val="002060"/>
                  </a:solidFill>
                  <a:latin typeface="Calibri" pitchFamily="34" charset="0"/>
                  <a:ea typeface="微軟正黑體" pitchFamily="34" charset="-120"/>
                </a:rPr>
                <a:t>(Taiwan)</a:t>
              </a:r>
              <a:endParaRPr lang="zh-TW" altLang="en-US" b="1" dirty="0">
                <a:solidFill>
                  <a:srgbClr val="002060"/>
                </a:solidFill>
                <a:latin typeface="Calibri" pitchFamily="34" charset="0"/>
                <a:ea typeface="微軟正黑體" pitchFamily="34" charset="-120"/>
              </a:endParaRPr>
            </a:p>
          </p:txBody>
        </p:sp>
        <p:sp>
          <p:nvSpPr>
            <p:cNvPr id="8" name="Rectangle 285"/>
            <p:cNvSpPr>
              <a:spLocks noChangeArrowheads="1"/>
            </p:cNvSpPr>
            <p:nvPr/>
          </p:nvSpPr>
          <p:spPr bwMode="auto">
            <a:xfrm>
              <a:off x="-535929" y="1700591"/>
              <a:ext cx="777649" cy="539916"/>
            </a:xfrm>
            <a:prstGeom prst="rect">
              <a:avLst/>
            </a:prstGeom>
            <a:noFill/>
            <a:ln w="9525">
              <a:noFill/>
              <a:miter lim="800000"/>
              <a:headEnd/>
              <a:tailEnd/>
            </a:ln>
          </p:spPr>
          <p:txBody>
            <a:bodyPr wrap="square">
              <a:spAutoFit/>
            </a:bodyPr>
            <a:lstStyle/>
            <a:p>
              <a:r>
                <a:rPr lang="en-US" altLang="zh-TW" b="1" dirty="0" smtClean="0">
                  <a:solidFill>
                    <a:srgbClr val="002060"/>
                  </a:solidFill>
                  <a:latin typeface="Calibri" pitchFamily="34" charset="0"/>
                  <a:ea typeface="微軟正黑體" pitchFamily="34" charset="-120"/>
                </a:rPr>
                <a:t>1990 </a:t>
              </a:r>
              <a:endParaRPr lang="en-US" altLang="zh-TW" b="1" dirty="0">
                <a:solidFill>
                  <a:srgbClr val="002060"/>
                </a:solidFill>
                <a:latin typeface="Calibri" pitchFamily="34" charset="0"/>
                <a:ea typeface="微軟正黑體" pitchFamily="34" charset="-120"/>
              </a:endParaRPr>
            </a:p>
            <a:p>
              <a:r>
                <a:rPr lang="en-US" altLang="zh-TW" b="1" dirty="0" smtClean="0">
                  <a:solidFill>
                    <a:srgbClr val="002060"/>
                  </a:solidFill>
                  <a:latin typeface="Calibri" pitchFamily="34" charset="0"/>
                  <a:ea typeface="微軟正黑體" pitchFamily="34" charset="-120"/>
                </a:rPr>
                <a:t>Yung Zip</a:t>
              </a:r>
            </a:p>
            <a:p>
              <a:r>
                <a:rPr lang="en-US" altLang="zh-TW" b="1" dirty="0" smtClean="0">
                  <a:solidFill>
                    <a:srgbClr val="002060"/>
                  </a:solidFill>
                  <a:latin typeface="Calibri" pitchFamily="34" charset="0"/>
                  <a:ea typeface="微軟正黑體" pitchFamily="34" charset="-120"/>
                </a:rPr>
                <a:t>(Taiwan)</a:t>
              </a:r>
              <a:endParaRPr lang="zh-TW" altLang="en-US" b="1" dirty="0">
                <a:solidFill>
                  <a:srgbClr val="002060"/>
                </a:solidFill>
                <a:latin typeface="Calibri" pitchFamily="34" charset="0"/>
                <a:ea typeface="微軟正黑體" pitchFamily="34" charset="-120"/>
              </a:endParaRPr>
            </a:p>
          </p:txBody>
        </p:sp>
        <p:sp>
          <p:nvSpPr>
            <p:cNvPr id="9" name="Oval 299"/>
            <p:cNvSpPr>
              <a:spLocks noChangeArrowheads="1"/>
            </p:cNvSpPr>
            <p:nvPr/>
          </p:nvSpPr>
          <p:spPr bwMode="auto">
            <a:xfrm>
              <a:off x="-443715" y="1532164"/>
              <a:ext cx="152400" cy="152400"/>
            </a:xfrm>
            <a:prstGeom prst="ellipse">
              <a:avLst/>
            </a:prstGeom>
            <a:solidFill>
              <a:srgbClr val="FF5050"/>
            </a:solidFill>
            <a:ln w="9525">
              <a:solidFill>
                <a:schemeClr val="bg1"/>
              </a:solidFill>
              <a:round/>
              <a:headEnd/>
              <a:tailEnd/>
            </a:ln>
          </p:spPr>
          <p:txBody>
            <a:bodyPr wrap="none" anchor="ctr"/>
            <a:lstStyle/>
            <a:p>
              <a:endParaRPr lang="zh-TW" altLang="en-US" b="1">
                <a:solidFill>
                  <a:srgbClr val="002060"/>
                </a:solidFill>
                <a:latin typeface="Calibri" pitchFamily="34" charset="0"/>
              </a:endParaRPr>
            </a:p>
          </p:txBody>
        </p:sp>
        <p:sp>
          <p:nvSpPr>
            <p:cNvPr id="10" name="Oval 299"/>
            <p:cNvSpPr>
              <a:spLocks noChangeArrowheads="1"/>
            </p:cNvSpPr>
            <p:nvPr/>
          </p:nvSpPr>
          <p:spPr bwMode="auto">
            <a:xfrm>
              <a:off x="1603415" y="1532165"/>
              <a:ext cx="152400" cy="152400"/>
            </a:xfrm>
            <a:prstGeom prst="ellipse">
              <a:avLst/>
            </a:prstGeom>
            <a:solidFill>
              <a:srgbClr val="FF5050"/>
            </a:solidFill>
            <a:ln w="9525">
              <a:solidFill>
                <a:schemeClr val="bg1"/>
              </a:solidFill>
              <a:round/>
              <a:headEnd/>
              <a:tailEnd/>
            </a:ln>
          </p:spPr>
          <p:txBody>
            <a:bodyPr wrap="none" anchor="ctr"/>
            <a:lstStyle/>
            <a:p>
              <a:endParaRPr lang="zh-TW" altLang="en-US" b="1">
                <a:solidFill>
                  <a:srgbClr val="002060"/>
                </a:solidFill>
                <a:latin typeface="Calibri" pitchFamily="34" charset="0"/>
              </a:endParaRPr>
            </a:p>
          </p:txBody>
        </p:sp>
        <p:sp>
          <p:nvSpPr>
            <p:cNvPr id="11" name="Rectangle 285"/>
            <p:cNvSpPr>
              <a:spLocks noChangeArrowheads="1"/>
            </p:cNvSpPr>
            <p:nvPr/>
          </p:nvSpPr>
          <p:spPr bwMode="auto">
            <a:xfrm>
              <a:off x="468592" y="1700590"/>
              <a:ext cx="519513" cy="539916"/>
            </a:xfrm>
            <a:prstGeom prst="rect">
              <a:avLst/>
            </a:prstGeom>
            <a:noFill/>
            <a:ln w="9525">
              <a:noFill/>
              <a:miter lim="800000"/>
              <a:headEnd/>
              <a:tailEnd/>
            </a:ln>
          </p:spPr>
          <p:txBody>
            <a:bodyPr wrap="none">
              <a:spAutoFit/>
            </a:bodyPr>
            <a:lstStyle/>
            <a:p>
              <a:r>
                <a:rPr lang="en-US" altLang="zh-TW" b="1" dirty="0" smtClean="0">
                  <a:solidFill>
                    <a:srgbClr val="002060"/>
                  </a:solidFill>
                  <a:latin typeface="Calibri" pitchFamily="34" charset="0"/>
                  <a:ea typeface="微軟正黑體" pitchFamily="34" charset="-120"/>
                </a:rPr>
                <a:t>1998</a:t>
              </a:r>
              <a:endParaRPr lang="en-US" altLang="zh-TW" b="1" dirty="0">
                <a:solidFill>
                  <a:srgbClr val="002060"/>
                </a:solidFill>
                <a:latin typeface="Calibri" pitchFamily="34" charset="0"/>
                <a:ea typeface="微軟正黑體" pitchFamily="34" charset="-120"/>
              </a:endParaRPr>
            </a:p>
            <a:p>
              <a:r>
                <a:rPr lang="en-US" altLang="zh-TW" b="1" dirty="0" smtClean="0">
                  <a:solidFill>
                    <a:srgbClr val="002060"/>
                  </a:solidFill>
                  <a:latin typeface="Calibri" pitchFamily="34" charset="0"/>
                  <a:ea typeface="微軟正黑體" pitchFamily="34" charset="-120"/>
                </a:rPr>
                <a:t>Carlsbad</a:t>
              </a:r>
            </a:p>
            <a:p>
              <a:r>
                <a:rPr lang="en-US" altLang="zh-TW" b="1" dirty="0" smtClean="0">
                  <a:solidFill>
                    <a:srgbClr val="002060"/>
                  </a:solidFill>
                  <a:latin typeface="Calibri" pitchFamily="34" charset="0"/>
                  <a:ea typeface="微軟正黑體" pitchFamily="34" charset="-120"/>
                </a:rPr>
                <a:t>(USA)</a:t>
              </a:r>
              <a:endParaRPr lang="zh-TW" altLang="en-US" b="1" dirty="0">
                <a:solidFill>
                  <a:srgbClr val="002060"/>
                </a:solidFill>
                <a:latin typeface="Calibri" pitchFamily="34" charset="0"/>
                <a:ea typeface="微軟正黑體" pitchFamily="34" charset="-120"/>
              </a:endParaRPr>
            </a:p>
          </p:txBody>
        </p:sp>
        <p:sp>
          <p:nvSpPr>
            <p:cNvPr id="13" name="Rectangle 285"/>
            <p:cNvSpPr>
              <a:spLocks noChangeArrowheads="1"/>
            </p:cNvSpPr>
            <p:nvPr/>
          </p:nvSpPr>
          <p:spPr bwMode="auto">
            <a:xfrm>
              <a:off x="2598062" y="1708060"/>
              <a:ext cx="114408" cy="244761"/>
            </a:xfrm>
            <a:prstGeom prst="rect">
              <a:avLst/>
            </a:prstGeom>
            <a:noFill/>
            <a:ln w="9525">
              <a:noFill/>
              <a:miter lim="800000"/>
              <a:headEnd/>
              <a:tailEnd/>
            </a:ln>
          </p:spPr>
          <p:txBody>
            <a:bodyPr wrap="none">
              <a:spAutoFit/>
            </a:bodyPr>
            <a:lstStyle/>
            <a:p>
              <a:endParaRPr lang="zh-TW" altLang="en-US" b="1" dirty="0">
                <a:solidFill>
                  <a:srgbClr val="002060"/>
                </a:solidFill>
                <a:latin typeface="Calibri" pitchFamily="34" charset="0"/>
                <a:ea typeface="微軟正黑體" pitchFamily="34" charset="-120"/>
              </a:endParaRPr>
            </a:p>
          </p:txBody>
        </p:sp>
      </p:grpSp>
      <p:sp>
        <p:nvSpPr>
          <p:cNvPr id="40" name="文字方塊 39"/>
          <p:cNvSpPr txBox="1"/>
          <p:nvPr/>
        </p:nvSpPr>
        <p:spPr>
          <a:xfrm>
            <a:off x="1187624" y="-27384"/>
            <a:ext cx="7956376" cy="1785104"/>
          </a:xfrm>
          <a:prstGeom prst="rect">
            <a:avLst/>
          </a:prstGeom>
          <a:noFill/>
        </p:spPr>
        <p:txBody>
          <a:bodyPr wrap="square" rtlCol="0">
            <a:spAutoFit/>
          </a:bodyPr>
          <a:lstStyle/>
          <a:p>
            <a:r>
              <a:rPr lang="en-US" altLang="zh-TW" sz="2800" b="1" dirty="0" err="1" smtClean="0">
                <a:solidFill>
                  <a:srgbClr val="002060"/>
                </a:solidFill>
                <a:latin typeface="Arial" pitchFamily="34" charset="0"/>
                <a:ea typeface="微軟正黑體" pitchFamily="34" charset="-120"/>
                <a:cs typeface="Arial" pitchFamily="34" charset="0"/>
              </a:rPr>
              <a:t>YungShin</a:t>
            </a:r>
            <a:r>
              <a:rPr lang="en-US" altLang="zh-TW" sz="2800" b="1" dirty="0" smtClean="0">
                <a:solidFill>
                  <a:srgbClr val="002060"/>
                </a:solidFill>
                <a:latin typeface="Arial" pitchFamily="34" charset="0"/>
                <a:ea typeface="微軟正黑體" pitchFamily="34" charset="-120"/>
                <a:cs typeface="Arial" pitchFamily="34" charset="0"/>
              </a:rPr>
              <a:t> Group Main Production Bases(1/2) </a:t>
            </a:r>
          </a:p>
          <a:p>
            <a:r>
              <a:rPr lang="en-US" altLang="zh-TW" sz="2000" dirty="0" smtClean="0">
                <a:solidFill>
                  <a:srgbClr val="002060"/>
                </a:solidFill>
                <a:latin typeface="Arial" pitchFamily="34" charset="0"/>
                <a:ea typeface="微軟正黑體" pitchFamily="34" charset="-120"/>
                <a:cs typeface="Arial" pitchFamily="34" charset="0"/>
              </a:rPr>
              <a:t>Subsidiaries in TW</a:t>
            </a:r>
            <a:r>
              <a:rPr lang="zh-TW" altLang="en-US" sz="2000" dirty="0" smtClean="0">
                <a:solidFill>
                  <a:srgbClr val="002060"/>
                </a:solidFill>
                <a:latin typeface="Arial" pitchFamily="34" charset="0"/>
                <a:ea typeface="微軟正黑體" pitchFamily="34" charset="-120"/>
                <a:cs typeface="Arial" pitchFamily="34" charset="0"/>
              </a:rPr>
              <a:t> </a:t>
            </a:r>
            <a:r>
              <a:rPr lang="en-US" altLang="zh-TW" sz="2000" dirty="0" smtClean="0">
                <a:solidFill>
                  <a:srgbClr val="002060"/>
                </a:solidFill>
                <a:latin typeface="Arial" pitchFamily="34" charset="0"/>
                <a:ea typeface="微軟正黑體" pitchFamily="34" charset="-120"/>
                <a:cs typeface="Arial" pitchFamily="34" charset="0"/>
              </a:rPr>
              <a:t>and US have been certified by USFDA.</a:t>
            </a:r>
          </a:p>
          <a:p>
            <a:r>
              <a:rPr lang="en-US" altLang="zh-TW" sz="2000" dirty="0" smtClean="0">
                <a:solidFill>
                  <a:srgbClr val="002060"/>
                </a:solidFill>
                <a:latin typeface="Arial" pitchFamily="34" charset="0"/>
                <a:ea typeface="微軟正黑體" pitchFamily="34" charset="-120"/>
                <a:cs typeface="Arial" pitchFamily="34" charset="0"/>
              </a:rPr>
              <a:t>Production bases of YSG have covered 5 continents and products sold over 35 countries.</a:t>
            </a:r>
          </a:p>
          <a:p>
            <a:endParaRPr lang="en-US" altLang="zh-TW" sz="2200" dirty="0" smtClean="0">
              <a:solidFill>
                <a:srgbClr val="002060"/>
              </a:solidFill>
              <a:latin typeface="Calibri" pitchFamily="34" charset="0"/>
              <a:ea typeface="微軟正黑體" pitchFamily="34" charset="-120"/>
            </a:endParaRPr>
          </a:p>
        </p:txBody>
      </p:sp>
      <p:pic>
        <p:nvPicPr>
          <p:cNvPr id="41" name="Picture 2"/>
          <p:cNvPicPr>
            <a:picLocks noChangeAspect="1" noChangeArrowheads="1"/>
          </p:cNvPicPr>
          <p:nvPr/>
        </p:nvPicPr>
        <p:blipFill>
          <a:blip r:embed="rId2" cstate="print"/>
          <a:srcRect/>
          <a:stretch>
            <a:fillRect/>
          </a:stretch>
        </p:blipFill>
        <p:spPr bwMode="auto">
          <a:xfrm>
            <a:off x="9396536" y="1700808"/>
            <a:ext cx="2434893" cy="892957"/>
          </a:xfrm>
          <a:prstGeom prst="rect">
            <a:avLst/>
          </a:prstGeom>
          <a:noFill/>
          <a:ln w="9525">
            <a:noFill/>
            <a:miter lim="800000"/>
            <a:headEnd/>
            <a:tailEnd/>
          </a:ln>
        </p:spPr>
      </p:pic>
      <p:sp>
        <p:nvSpPr>
          <p:cNvPr id="26" name="文字方塊 25"/>
          <p:cNvSpPr txBox="1"/>
          <p:nvPr/>
        </p:nvSpPr>
        <p:spPr>
          <a:xfrm>
            <a:off x="0" y="6488668"/>
            <a:ext cx="1475656" cy="369332"/>
          </a:xfrm>
          <a:prstGeom prst="rect">
            <a:avLst/>
          </a:prstGeom>
          <a:noFill/>
        </p:spPr>
        <p:txBody>
          <a:bodyPr wrap="square" rtlCol="0">
            <a:spAutoFit/>
          </a:bodyPr>
          <a:lstStyle/>
          <a:p>
            <a:r>
              <a:rPr lang="en-US" altLang="zh-TW" dirty="0" smtClean="0"/>
              <a:t>7/24</a:t>
            </a:r>
            <a:endParaRPr lang="zh-TW" altLang="en-US" dirty="0"/>
          </a:p>
        </p:txBody>
      </p:sp>
      <p:pic>
        <p:nvPicPr>
          <p:cNvPr id="63" name="Picture 6"/>
          <p:cNvPicPr>
            <a:picLocks noChangeAspect="1" noChangeArrowheads="1"/>
          </p:cNvPicPr>
          <p:nvPr/>
        </p:nvPicPr>
        <p:blipFill>
          <a:blip r:embed="rId3" cstate="print"/>
          <a:srcRect/>
          <a:stretch>
            <a:fillRect/>
          </a:stretch>
        </p:blipFill>
        <p:spPr bwMode="auto">
          <a:xfrm>
            <a:off x="72008" y="1427870"/>
            <a:ext cx="1979712" cy="993018"/>
          </a:xfrm>
          <a:prstGeom prst="rect">
            <a:avLst/>
          </a:prstGeom>
          <a:noFill/>
          <a:ln w="9525">
            <a:noFill/>
            <a:miter lim="800000"/>
            <a:headEnd/>
            <a:tailEnd/>
          </a:ln>
        </p:spPr>
      </p:pic>
      <p:pic>
        <p:nvPicPr>
          <p:cNvPr id="35" name="Picture 3"/>
          <p:cNvPicPr>
            <a:picLocks noChangeAspect="1" noChangeArrowheads="1"/>
          </p:cNvPicPr>
          <p:nvPr/>
        </p:nvPicPr>
        <p:blipFill>
          <a:blip r:embed="rId4" cstate="print"/>
          <a:srcRect/>
          <a:stretch>
            <a:fillRect/>
          </a:stretch>
        </p:blipFill>
        <p:spPr bwMode="auto">
          <a:xfrm>
            <a:off x="6893203" y="2502049"/>
            <a:ext cx="1195353" cy="408976"/>
          </a:xfrm>
          <a:prstGeom prst="rect">
            <a:avLst/>
          </a:prstGeom>
          <a:noFill/>
          <a:ln w="9525">
            <a:noFill/>
            <a:miter lim="800000"/>
            <a:headEnd/>
            <a:tailEnd/>
          </a:ln>
        </p:spPr>
      </p:pic>
      <p:pic>
        <p:nvPicPr>
          <p:cNvPr id="42" name="Picture 4"/>
          <p:cNvPicPr>
            <a:picLocks noChangeAspect="1" noChangeArrowheads="1"/>
          </p:cNvPicPr>
          <p:nvPr/>
        </p:nvPicPr>
        <p:blipFill>
          <a:blip r:embed="rId5" cstate="print"/>
          <a:srcRect/>
          <a:stretch>
            <a:fillRect/>
          </a:stretch>
        </p:blipFill>
        <p:spPr bwMode="auto">
          <a:xfrm>
            <a:off x="1874617" y="2559309"/>
            <a:ext cx="1491006" cy="413348"/>
          </a:xfrm>
          <a:prstGeom prst="rect">
            <a:avLst/>
          </a:prstGeom>
          <a:noFill/>
          <a:ln w="9525">
            <a:noFill/>
            <a:miter lim="800000"/>
            <a:headEnd/>
            <a:tailEnd/>
          </a:ln>
        </p:spPr>
      </p:pic>
      <p:pic>
        <p:nvPicPr>
          <p:cNvPr id="43" name="Picture 2"/>
          <p:cNvPicPr>
            <a:picLocks noChangeAspect="1" noChangeArrowheads="1"/>
          </p:cNvPicPr>
          <p:nvPr/>
        </p:nvPicPr>
        <p:blipFill>
          <a:blip r:embed="rId6" cstate="print"/>
          <a:srcRect/>
          <a:stretch>
            <a:fillRect/>
          </a:stretch>
        </p:blipFill>
        <p:spPr bwMode="auto">
          <a:xfrm>
            <a:off x="4372179" y="2588805"/>
            <a:ext cx="1489716" cy="354836"/>
          </a:xfrm>
          <a:prstGeom prst="rect">
            <a:avLst/>
          </a:prstGeom>
          <a:noFill/>
          <a:ln w="9525">
            <a:noFill/>
            <a:miter lim="800000"/>
            <a:headEnd/>
            <a:tailEnd/>
          </a:ln>
        </p:spPr>
      </p:pic>
      <p:pic>
        <p:nvPicPr>
          <p:cNvPr id="44" name="Picture 2"/>
          <p:cNvPicPr preferRelativeResize="0">
            <a:picLocks noChangeArrowheads="1"/>
          </p:cNvPicPr>
          <p:nvPr/>
        </p:nvPicPr>
        <p:blipFill>
          <a:blip r:embed="rId7" cstate="print"/>
          <a:srcRect/>
          <a:stretch>
            <a:fillRect/>
          </a:stretch>
        </p:blipFill>
        <p:spPr bwMode="auto">
          <a:xfrm>
            <a:off x="4228163" y="3001396"/>
            <a:ext cx="1800000" cy="1080000"/>
          </a:xfrm>
          <a:prstGeom prst="rect">
            <a:avLst/>
          </a:prstGeom>
          <a:noFill/>
          <a:ln w="9525">
            <a:noFill/>
            <a:miter lim="800000"/>
            <a:headEnd/>
            <a:tailEnd/>
          </a:ln>
        </p:spPr>
      </p:pic>
      <p:pic>
        <p:nvPicPr>
          <p:cNvPr id="45" name="Picture 4"/>
          <p:cNvPicPr preferRelativeResize="0">
            <a:picLocks noChangeArrowheads="1"/>
          </p:cNvPicPr>
          <p:nvPr/>
        </p:nvPicPr>
        <p:blipFill>
          <a:blip r:embed="rId8" cstate="print"/>
          <a:srcRect/>
          <a:stretch>
            <a:fillRect/>
          </a:stretch>
        </p:blipFill>
        <p:spPr bwMode="auto">
          <a:xfrm>
            <a:off x="1763688" y="2993564"/>
            <a:ext cx="1800000" cy="1080000"/>
          </a:xfrm>
          <a:prstGeom prst="rect">
            <a:avLst/>
          </a:prstGeom>
          <a:noFill/>
          <a:ln w="9525">
            <a:noFill/>
            <a:miter lim="800000"/>
            <a:headEnd/>
            <a:tailEnd/>
          </a:ln>
        </p:spPr>
      </p:pic>
      <p:pic>
        <p:nvPicPr>
          <p:cNvPr id="46" name="Picture 2" descr="C:\Users\B0060\AppData\Local\Microsoft\Windows\Temporary Internet Files\Content.Outlook\1P5BRL5K\YSP幼獅一廠.jpg"/>
          <p:cNvPicPr preferRelativeResize="0">
            <a:picLocks noChangeArrowheads="1"/>
          </p:cNvPicPr>
          <p:nvPr/>
        </p:nvPicPr>
        <p:blipFill>
          <a:blip r:embed="rId9" cstate="print"/>
          <a:srcRect/>
          <a:stretch>
            <a:fillRect/>
          </a:stretch>
        </p:blipFill>
        <p:spPr bwMode="auto">
          <a:xfrm>
            <a:off x="6577630" y="2996148"/>
            <a:ext cx="1800000" cy="1080000"/>
          </a:xfrm>
          <a:prstGeom prst="rect">
            <a:avLst/>
          </a:prstGeom>
          <a:noFill/>
        </p:spPr>
      </p:pic>
      <p:pic>
        <p:nvPicPr>
          <p:cNvPr id="47" name="Picture 1"/>
          <p:cNvPicPr>
            <a:picLocks noChangeAspect="1" noChangeArrowheads="1"/>
          </p:cNvPicPr>
          <p:nvPr/>
        </p:nvPicPr>
        <p:blipFill>
          <a:blip r:embed="rId10" cstate="print"/>
          <a:srcRect/>
          <a:stretch>
            <a:fillRect/>
          </a:stretch>
        </p:blipFill>
        <p:spPr bwMode="auto">
          <a:xfrm>
            <a:off x="1995915" y="6309320"/>
            <a:ext cx="1259632" cy="351647"/>
          </a:xfrm>
          <a:prstGeom prst="rect">
            <a:avLst/>
          </a:prstGeom>
          <a:noFill/>
          <a:ln w="9525">
            <a:noFill/>
            <a:miter lim="800000"/>
            <a:headEnd/>
            <a:tailEnd/>
          </a:ln>
          <a:effectLst/>
        </p:spPr>
      </p:pic>
      <p:pic>
        <p:nvPicPr>
          <p:cNvPr id="48" name="Picture 3"/>
          <p:cNvPicPr>
            <a:picLocks noChangeAspect="1" noChangeArrowheads="1"/>
          </p:cNvPicPr>
          <p:nvPr/>
        </p:nvPicPr>
        <p:blipFill>
          <a:blip r:embed="rId11" cstate="print"/>
          <a:srcRect/>
          <a:stretch>
            <a:fillRect/>
          </a:stretch>
        </p:blipFill>
        <p:spPr bwMode="auto">
          <a:xfrm>
            <a:off x="2211939" y="4869160"/>
            <a:ext cx="1205880" cy="321568"/>
          </a:xfrm>
          <a:prstGeom prst="rect">
            <a:avLst/>
          </a:prstGeom>
          <a:noFill/>
          <a:ln w="9525">
            <a:noFill/>
            <a:miter lim="800000"/>
            <a:headEnd/>
            <a:tailEnd/>
          </a:ln>
          <a:effectLst/>
        </p:spPr>
      </p:pic>
      <p:pic>
        <p:nvPicPr>
          <p:cNvPr id="49" name="Picture 4"/>
          <p:cNvPicPr>
            <a:picLocks noChangeAspect="1" noChangeArrowheads="1"/>
          </p:cNvPicPr>
          <p:nvPr/>
        </p:nvPicPr>
        <p:blipFill>
          <a:blip r:embed="rId12" cstate="print"/>
          <a:srcRect/>
          <a:stretch>
            <a:fillRect/>
          </a:stretch>
        </p:blipFill>
        <p:spPr bwMode="auto">
          <a:xfrm>
            <a:off x="1779891" y="5301208"/>
            <a:ext cx="1724025" cy="381000"/>
          </a:xfrm>
          <a:prstGeom prst="rect">
            <a:avLst/>
          </a:prstGeom>
          <a:noFill/>
          <a:ln w="9525">
            <a:noFill/>
            <a:miter lim="800000"/>
            <a:headEnd/>
            <a:tailEnd/>
          </a:ln>
          <a:effectLst/>
        </p:spPr>
      </p:pic>
      <p:pic>
        <p:nvPicPr>
          <p:cNvPr id="50" name="Picture 5"/>
          <p:cNvPicPr>
            <a:picLocks noChangeAspect="1" noChangeArrowheads="1"/>
          </p:cNvPicPr>
          <p:nvPr/>
        </p:nvPicPr>
        <p:blipFill>
          <a:blip r:embed="rId13" cstate="print"/>
          <a:srcRect/>
          <a:stretch>
            <a:fillRect/>
          </a:stretch>
        </p:blipFill>
        <p:spPr bwMode="auto">
          <a:xfrm>
            <a:off x="1779891" y="5805264"/>
            <a:ext cx="648072" cy="479675"/>
          </a:xfrm>
          <a:prstGeom prst="rect">
            <a:avLst/>
          </a:prstGeom>
          <a:noFill/>
          <a:ln w="9525">
            <a:noFill/>
            <a:miter lim="800000"/>
            <a:headEnd/>
            <a:tailEnd/>
          </a:ln>
          <a:effectLst/>
        </p:spPr>
      </p:pic>
      <p:pic>
        <p:nvPicPr>
          <p:cNvPr id="51" name="Picture 8"/>
          <p:cNvPicPr>
            <a:picLocks noChangeAspect="1" noChangeArrowheads="1"/>
          </p:cNvPicPr>
          <p:nvPr/>
        </p:nvPicPr>
        <p:blipFill>
          <a:blip r:embed="rId14" cstate="print"/>
          <a:srcRect/>
          <a:stretch>
            <a:fillRect/>
          </a:stretch>
        </p:blipFill>
        <p:spPr bwMode="auto">
          <a:xfrm>
            <a:off x="6538093" y="4725144"/>
            <a:ext cx="1080120" cy="627977"/>
          </a:xfrm>
          <a:prstGeom prst="rect">
            <a:avLst/>
          </a:prstGeom>
          <a:noFill/>
          <a:ln w="9525">
            <a:noFill/>
            <a:miter lim="800000"/>
            <a:headEnd/>
            <a:tailEnd/>
          </a:ln>
          <a:effectLst/>
        </p:spPr>
      </p:pic>
      <p:pic>
        <p:nvPicPr>
          <p:cNvPr id="58" name="Picture 12"/>
          <p:cNvPicPr>
            <a:picLocks noChangeAspect="1" noChangeArrowheads="1"/>
          </p:cNvPicPr>
          <p:nvPr/>
        </p:nvPicPr>
        <p:blipFill>
          <a:blip r:embed="rId15" cstate="print"/>
          <a:srcRect/>
          <a:stretch>
            <a:fillRect/>
          </a:stretch>
        </p:blipFill>
        <p:spPr bwMode="auto">
          <a:xfrm>
            <a:off x="6538093" y="6165304"/>
            <a:ext cx="1922339" cy="286852"/>
          </a:xfrm>
          <a:prstGeom prst="rect">
            <a:avLst/>
          </a:prstGeom>
          <a:noFill/>
          <a:ln w="9525">
            <a:noFill/>
            <a:miter lim="800000"/>
            <a:headEnd/>
            <a:tailEnd/>
          </a:ln>
          <a:effectLst/>
        </p:spPr>
      </p:pic>
      <p:pic>
        <p:nvPicPr>
          <p:cNvPr id="64" name="Picture 4"/>
          <p:cNvPicPr>
            <a:picLocks noChangeAspect="1" noChangeArrowheads="1"/>
          </p:cNvPicPr>
          <p:nvPr/>
        </p:nvPicPr>
        <p:blipFill>
          <a:blip r:embed="rId12" cstate="print"/>
          <a:srcRect/>
          <a:stretch>
            <a:fillRect/>
          </a:stretch>
        </p:blipFill>
        <p:spPr bwMode="auto">
          <a:xfrm>
            <a:off x="6610101" y="5445224"/>
            <a:ext cx="1724025" cy="381000"/>
          </a:xfrm>
          <a:prstGeom prst="rect">
            <a:avLst/>
          </a:prstGeom>
          <a:noFill/>
          <a:ln w="9525">
            <a:noFill/>
            <a:miter lim="800000"/>
            <a:headEnd/>
            <a:tailEnd/>
          </a:ln>
          <a:effectLst/>
        </p:spPr>
      </p:pic>
      <p:pic>
        <p:nvPicPr>
          <p:cNvPr id="65" name="Picture 11"/>
          <p:cNvPicPr>
            <a:picLocks noChangeAspect="1" noChangeArrowheads="1"/>
          </p:cNvPicPr>
          <p:nvPr/>
        </p:nvPicPr>
        <p:blipFill>
          <a:blip r:embed="rId16" cstate="print"/>
          <a:srcRect/>
          <a:stretch>
            <a:fillRect/>
          </a:stretch>
        </p:blipFill>
        <p:spPr bwMode="auto">
          <a:xfrm>
            <a:off x="7762229" y="4869160"/>
            <a:ext cx="570930" cy="570930"/>
          </a:xfrm>
          <a:prstGeom prst="rect">
            <a:avLst/>
          </a:prstGeom>
          <a:noFill/>
          <a:ln w="9525">
            <a:noFill/>
            <a:miter lim="800000"/>
            <a:headEnd/>
            <a:tailEnd/>
          </a:ln>
          <a:effectLst/>
        </p:spPr>
      </p:pic>
      <p:pic>
        <p:nvPicPr>
          <p:cNvPr id="66" name="Picture 7"/>
          <p:cNvPicPr>
            <a:picLocks noChangeAspect="1" noChangeArrowheads="1"/>
          </p:cNvPicPr>
          <p:nvPr/>
        </p:nvPicPr>
        <p:blipFill>
          <a:blip r:embed="rId17" cstate="print"/>
          <a:srcRect/>
          <a:stretch>
            <a:fillRect/>
          </a:stretch>
        </p:blipFill>
        <p:spPr bwMode="auto">
          <a:xfrm>
            <a:off x="2499971" y="5877272"/>
            <a:ext cx="792088" cy="352548"/>
          </a:xfrm>
          <a:prstGeom prst="rect">
            <a:avLst/>
          </a:prstGeom>
          <a:noFill/>
          <a:ln w="9525">
            <a:noFill/>
            <a:miter lim="800000"/>
            <a:headEnd/>
            <a:tailEnd/>
          </a:ln>
          <a:effectLst/>
        </p:spPr>
      </p:pic>
      <p:pic>
        <p:nvPicPr>
          <p:cNvPr id="67" name="Picture 1"/>
          <p:cNvPicPr>
            <a:picLocks noChangeAspect="1" noChangeArrowheads="1"/>
          </p:cNvPicPr>
          <p:nvPr/>
        </p:nvPicPr>
        <p:blipFill>
          <a:blip r:embed="rId10" cstate="print"/>
          <a:srcRect/>
          <a:stretch>
            <a:fillRect/>
          </a:stretch>
        </p:blipFill>
        <p:spPr bwMode="auto">
          <a:xfrm>
            <a:off x="6898133" y="5805264"/>
            <a:ext cx="1259632" cy="351647"/>
          </a:xfrm>
          <a:prstGeom prst="rect">
            <a:avLst/>
          </a:prstGeom>
          <a:noFill/>
          <a:ln w="9525">
            <a:noFill/>
            <a:miter lim="800000"/>
            <a:headEnd/>
            <a:tailEnd/>
          </a:ln>
          <a:effectLst/>
        </p:spPr>
      </p:pic>
      <p:pic>
        <p:nvPicPr>
          <p:cNvPr id="68" name="Picture 9"/>
          <p:cNvPicPr>
            <a:picLocks noChangeAspect="1" noChangeArrowheads="1"/>
          </p:cNvPicPr>
          <p:nvPr/>
        </p:nvPicPr>
        <p:blipFill>
          <a:blip r:embed="rId18" cstate="print"/>
          <a:srcRect/>
          <a:stretch>
            <a:fillRect/>
          </a:stretch>
        </p:blipFill>
        <p:spPr bwMode="auto">
          <a:xfrm>
            <a:off x="2555776" y="4293096"/>
            <a:ext cx="864096" cy="368303"/>
          </a:xfrm>
          <a:prstGeom prst="rect">
            <a:avLst/>
          </a:prstGeom>
          <a:noFill/>
          <a:ln w="9525">
            <a:noFill/>
            <a:miter lim="800000"/>
            <a:headEnd/>
            <a:tailEnd/>
          </a:ln>
          <a:effectLst/>
        </p:spPr>
      </p:pic>
      <p:pic>
        <p:nvPicPr>
          <p:cNvPr id="69" name="Picture 2" descr="美國國旗圖片PNG去背圖| 矢量圖案素材| 免费下载| Pngtree"/>
          <p:cNvPicPr>
            <a:picLocks noChangeAspect="1" noChangeArrowheads="1"/>
          </p:cNvPicPr>
          <p:nvPr/>
        </p:nvPicPr>
        <p:blipFill>
          <a:blip r:embed="rId19" cstate="print"/>
          <a:srcRect/>
          <a:stretch>
            <a:fillRect/>
          </a:stretch>
        </p:blipFill>
        <p:spPr bwMode="auto">
          <a:xfrm>
            <a:off x="1835696" y="4149080"/>
            <a:ext cx="692696" cy="692696"/>
          </a:xfrm>
          <a:prstGeom prst="rect">
            <a:avLst/>
          </a:prstGeom>
          <a:noFill/>
        </p:spPr>
      </p:pic>
      <p:pic>
        <p:nvPicPr>
          <p:cNvPr id="70" name="Picture 9"/>
          <p:cNvPicPr>
            <a:picLocks noChangeAspect="1" noChangeArrowheads="1"/>
          </p:cNvPicPr>
          <p:nvPr/>
        </p:nvPicPr>
        <p:blipFill>
          <a:blip r:embed="rId18" cstate="print"/>
          <a:srcRect/>
          <a:stretch>
            <a:fillRect/>
          </a:stretch>
        </p:blipFill>
        <p:spPr bwMode="auto">
          <a:xfrm>
            <a:off x="4932040" y="4293096"/>
            <a:ext cx="864096" cy="368303"/>
          </a:xfrm>
          <a:prstGeom prst="rect">
            <a:avLst/>
          </a:prstGeom>
          <a:noFill/>
          <a:ln w="9525">
            <a:noFill/>
            <a:miter lim="800000"/>
            <a:headEnd/>
            <a:tailEnd/>
          </a:ln>
          <a:effectLst/>
        </p:spPr>
      </p:pic>
      <p:pic>
        <p:nvPicPr>
          <p:cNvPr id="71" name="Picture 2" descr="美國國旗圖片PNG去背圖| 矢量圖案素材| 免费下载| Pngtree"/>
          <p:cNvPicPr>
            <a:picLocks noChangeAspect="1" noChangeArrowheads="1"/>
          </p:cNvPicPr>
          <p:nvPr/>
        </p:nvPicPr>
        <p:blipFill>
          <a:blip r:embed="rId19" cstate="print"/>
          <a:srcRect/>
          <a:stretch>
            <a:fillRect/>
          </a:stretch>
        </p:blipFill>
        <p:spPr bwMode="auto">
          <a:xfrm>
            <a:off x="4211960" y="4149080"/>
            <a:ext cx="692696" cy="692696"/>
          </a:xfrm>
          <a:prstGeom prst="rect">
            <a:avLst/>
          </a:prstGeom>
          <a:noFill/>
        </p:spPr>
      </p:pic>
      <p:pic>
        <p:nvPicPr>
          <p:cNvPr id="72" name="Picture 9"/>
          <p:cNvPicPr>
            <a:picLocks noChangeAspect="1" noChangeArrowheads="1"/>
          </p:cNvPicPr>
          <p:nvPr/>
        </p:nvPicPr>
        <p:blipFill>
          <a:blip r:embed="rId18" cstate="print"/>
          <a:srcRect/>
          <a:stretch>
            <a:fillRect/>
          </a:stretch>
        </p:blipFill>
        <p:spPr bwMode="auto">
          <a:xfrm>
            <a:off x="7380312" y="4221088"/>
            <a:ext cx="977623" cy="368303"/>
          </a:xfrm>
          <a:prstGeom prst="rect">
            <a:avLst/>
          </a:prstGeom>
          <a:noFill/>
          <a:ln w="9525">
            <a:noFill/>
            <a:miter lim="800000"/>
            <a:headEnd/>
            <a:tailEnd/>
          </a:ln>
          <a:effectLst/>
        </p:spPr>
      </p:pic>
      <p:pic>
        <p:nvPicPr>
          <p:cNvPr id="73" name="Picture 2" descr="美國國旗圖片PNG去背圖| 矢量圖案素材| 免费下载| Pngtree"/>
          <p:cNvPicPr>
            <a:picLocks noChangeAspect="1" noChangeArrowheads="1"/>
          </p:cNvPicPr>
          <p:nvPr/>
        </p:nvPicPr>
        <p:blipFill>
          <a:blip r:embed="rId20" cstate="print"/>
          <a:srcRect/>
          <a:stretch>
            <a:fillRect/>
          </a:stretch>
        </p:blipFill>
        <p:spPr bwMode="auto">
          <a:xfrm>
            <a:off x="6660233" y="4077072"/>
            <a:ext cx="783704" cy="69269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B0060\AppData\Local\Microsoft\Windows\Temporary Internet Files\Content.Outlook\1P5BRL5K\SAH YSPI (2).jpg"/>
          <p:cNvPicPr preferRelativeResize="0">
            <a:picLocks noChangeArrowheads="1"/>
          </p:cNvPicPr>
          <p:nvPr/>
        </p:nvPicPr>
        <p:blipFill>
          <a:blip r:embed="rId2" cstate="print"/>
          <a:srcRect/>
          <a:stretch>
            <a:fillRect/>
          </a:stretch>
        </p:blipFill>
        <p:spPr bwMode="auto">
          <a:xfrm>
            <a:off x="539552" y="2137990"/>
            <a:ext cx="1800000" cy="1080000"/>
          </a:xfrm>
          <a:prstGeom prst="rect">
            <a:avLst/>
          </a:prstGeom>
          <a:noFill/>
        </p:spPr>
      </p:pic>
      <p:pic>
        <p:nvPicPr>
          <p:cNvPr id="12" name="Picture 1" descr="YSPIV picture 1.jpg"/>
          <p:cNvPicPr>
            <a:picLocks noChangeAspect="1"/>
          </p:cNvPicPr>
          <p:nvPr/>
        </p:nvPicPr>
        <p:blipFill>
          <a:blip r:embed="rId3" cstate="print"/>
          <a:srcRect/>
          <a:stretch>
            <a:fillRect/>
          </a:stretch>
        </p:blipFill>
        <p:spPr bwMode="auto">
          <a:xfrm>
            <a:off x="2915816" y="2137990"/>
            <a:ext cx="1800200" cy="1080120"/>
          </a:xfrm>
          <a:prstGeom prst="rect">
            <a:avLst/>
          </a:prstGeom>
          <a:noFill/>
          <a:ln w="9525">
            <a:noFill/>
            <a:miter lim="800000"/>
            <a:headEnd/>
            <a:tailEnd/>
          </a:ln>
        </p:spPr>
      </p:pic>
      <p:pic>
        <p:nvPicPr>
          <p:cNvPr id="13" name="Picture 2" descr="C:\Users\graceyap\Pictures\Indonesia\factory 2.jpg"/>
          <p:cNvPicPr>
            <a:picLocks noChangeAspect="1" noChangeArrowheads="1"/>
          </p:cNvPicPr>
          <p:nvPr/>
        </p:nvPicPr>
        <p:blipFill>
          <a:blip r:embed="rId4" cstate="print"/>
          <a:srcRect/>
          <a:stretch>
            <a:fillRect/>
          </a:stretch>
        </p:blipFill>
        <p:spPr bwMode="auto">
          <a:xfrm>
            <a:off x="5148064" y="2137991"/>
            <a:ext cx="1657896" cy="1080120"/>
          </a:xfrm>
          <a:prstGeom prst="rect">
            <a:avLst/>
          </a:prstGeom>
          <a:noFill/>
          <a:ln w="9525">
            <a:noFill/>
            <a:miter lim="800000"/>
            <a:headEnd/>
            <a:tailEnd/>
          </a:ln>
        </p:spPr>
      </p:pic>
      <p:pic>
        <p:nvPicPr>
          <p:cNvPr id="16" name="Picture 4"/>
          <p:cNvPicPr>
            <a:picLocks noChangeAspect="1" noChangeArrowheads="1"/>
          </p:cNvPicPr>
          <p:nvPr/>
        </p:nvPicPr>
        <p:blipFill>
          <a:blip r:embed="rId5" cstate="print"/>
          <a:srcRect/>
          <a:stretch>
            <a:fillRect/>
          </a:stretch>
        </p:blipFill>
        <p:spPr bwMode="auto">
          <a:xfrm>
            <a:off x="3491880" y="1528817"/>
            <a:ext cx="576064" cy="232966"/>
          </a:xfrm>
          <a:prstGeom prst="rect">
            <a:avLst/>
          </a:prstGeom>
          <a:noFill/>
          <a:ln w="9525">
            <a:noFill/>
            <a:miter lim="800000"/>
            <a:headEnd/>
            <a:tailEnd/>
          </a:ln>
          <a:effectLst/>
        </p:spPr>
      </p:pic>
      <p:sp>
        <p:nvSpPr>
          <p:cNvPr id="18" name="文字方塊 17"/>
          <p:cNvSpPr txBox="1"/>
          <p:nvPr/>
        </p:nvSpPr>
        <p:spPr>
          <a:xfrm>
            <a:off x="611560" y="1763524"/>
            <a:ext cx="1800200" cy="369332"/>
          </a:xfrm>
          <a:prstGeom prst="rect">
            <a:avLst/>
          </a:prstGeom>
          <a:noFill/>
        </p:spPr>
        <p:txBody>
          <a:bodyPr wrap="square" rtlCol="0">
            <a:spAutoFit/>
          </a:bodyPr>
          <a:lstStyle/>
          <a:p>
            <a:pPr algn="ctr"/>
            <a:r>
              <a:rPr lang="en-US" altLang="zh-TW" b="1" dirty="0" smtClean="0">
                <a:latin typeface="微軟正黑體" pitchFamily="34" charset="-120"/>
                <a:ea typeface="微軟正黑體" pitchFamily="34" charset="-120"/>
                <a:cs typeface="Arial Unicode MS" pitchFamily="34" charset="-120"/>
              </a:rPr>
              <a:t>(Malaysia)</a:t>
            </a:r>
            <a:endParaRPr lang="zh-TW" altLang="en-US" b="1" dirty="0" smtClean="0">
              <a:latin typeface="微軟正黑體" pitchFamily="34" charset="-120"/>
              <a:ea typeface="微軟正黑體" pitchFamily="34" charset="-120"/>
              <a:cs typeface="Arial Unicode MS" pitchFamily="34" charset="-120"/>
            </a:endParaRPr>
          </a:p>
        </p:txBody>
      </p:sp>
      <p:sp>
        <p:nvSpPr>
          <p:cNvPr id="19" name="文字方塊 18"/>
          <p:cNvSpPr txBox="1"/>
          <p:nvPr/>
        </p:nvSpPr>
        <p:spPr>
          <a:xfrm>
            <a:off x="3131840" y="1761783"/>
            <a:ext cx="1440160" cy="369332"/>
          </a:xfrm>
          <a:prstGeom prst="rect">
            <a:avLst/>
          </a:prstGeom>
          <a:noFill/>
        </p:spPr>
        <p:txBody>
          <a:bodyPr wrap="square" rtlCol="0">
            <a:spAutoFit/>
          </a:bodyPr>
          <a:lstStyle/>
          <a:p>
            <a:r>
              <a:rPr lang="en-US" altLang="zh-TW" b="1" dirty="0" smtClean="0">
                <a:latin typeface="微軟正黑體" pitchFamily="34" charset="-120"/>
                <a:ea typeface="微軟正黑體" pitchFamily="34" charset="-120"/>
                <a:cs typeface="Arial Unicode MS" pitchFamily="34" charset="-120"/>
              </a:rPr>
              <a:t> (Vietnam)</a:t>
            </a:r>
            <a:endParaRPr lang="zh-TW" altLang="en-US" b="1" dirty="0">
              <a:latin typeface="微軟正黑體" pitchFamily="34" charset="-120"/>
              <a:ea typeface="微軟正黑體" pitchFamily="34" charset="-120"/>
              <a:cs typeface="Arial Unicode MS" pitchFamily="34" charset="-120"/>
            </a:endParaRPr>
          </a:p>
        </p:txBody>
      </p:sp>
      <p:sp>
        <p:nvSpPr>
          <p:cNvPr id="20" name="文字方塊 19"/>
          <p:cNvSpPr txBox="1"/>
          <p:nvPr/>
        </p:nvSpPr>
        <p:spPr>
          <a:xfrm>
            <a:off x="5292080" y="1761783"/>
            <a:ext cx="1584176" cy="369332"/>
          </a:xfrm>
          <a:prstGeom prst="rect">
            <a:avLst/>
          </a:prstGeom>
          <a:noFill/>
        </p:spPr>
        <p:txBody>
          <a:bodyPr wrap="square" rtlCol="0">
            <a:spAutoFit/>
          </a:bodyPr>
          <a:lstStyle/>
          <a:p>
            <a:r>
              <a:rPr lang="en-US" altLang="zh-TW" b="1" dirty="0" smtClean="0">
                <a:latin typeface="微軟正黑體" pitchFamily="34" charset="-120"/>
                <a:ea typeface="微軟正黑體" pitchFamily="34" charset="-120"/>
                <a:cs typeface="Arial Unicode MS" pitchFamily="34" charset="-120"/>
              </a:rPr>
              <a:t> (Indonesia)</a:t>
            </a:r>
          </a:p>
        </p:txBody>
      </p:sp>
      <p:pic>
        <p:nvPicPr>
          <p:cNvPr id="25" name="Picture 10"/>
          <p:cNvPicPr>
            <a:picLocks noChangeAspect="1" noChangeArrowheads="1"/>
          </p:cNvPicPr>
          <p:nvPr/>
        </p:nvPicPr>
        <p:blipFill>
          <a:blip r:embed="rId6" cstate="print"/>
          <a:srcRect/>
          <a:stretch>
            <a:fillRect/>
          </a:stretch>
        </p:blipFill>
        <p:spPr bwMode="auto">
          <a:xfrm>
            <a:off x="7238008" y="2132856"/>
            <a:ext cx="1512168" cy="1080120"/>
          </a:xfrm>
          <a:prstGeom prst="rect">
            <a:avLst/>
          </a:prstGeom>
          <a:noFill/>
          <a:ln w="9525">
            <a:noFill/>
            <a:miter lim="800000"/>
            <a:headEnd/>
            <a:tailEnd/>
          </a:ln>
          <a:effectLst/>
        </p:spPr>
      </p:pic>
      <p:pic>
        <p:nvPicPr>
          <p:cNvPr id="26" name="Picture 8"/>
          <p:cNvPicPr>
            <a:picLocks noChangeAspect="1" noChangeArrowheads="1"/>
          </p:cNvPicPr>
          <p:nvPr/>
        </p:nvPicPr>
        <p:blipFill>
          <a:blip r:embed="rId7" cstate="print"/>
          <a:srcRect/>
          <a:stretch>
            <a:fillRect/>
          </a:stretch>
        </p:blipFill>
        <p:spPr bwMode="auto">
          <a:xfrm>
            <a:off x="7452320" y="1187460"/>
            <a:ext cx="1004441" cy="862013"/>
          </a:xfrm>
          <a:prstGeom prst="rect">
            <a:avLst/>
          </a:prstGeom>
          <a:noFill/>
          <a:ln w="9525">
            <a:noFill/>
            <a:miter lim="800000"/>
            <a:headEnd/>
            <a:tailEnd/>
          </a:ln>
          <a:effectLst/>
        </p:spPr>
      </p:pic>
      <p:sp>
        <p:nvSpPr>
          <p:cNvPr id="24" name="文字方塊 23"/>
          <p:cNvSpPr txBox="1"/>
          <p:nvPr/>
        </p:nvSpPr>
        <p:spPr>
          <a:xfrm>
            <a:off x="1187624" y="-27384"/>
            <a:ext cx="7956376" cy="1200329"/>
          </a:xfrm>
          <a:prstGeom prst="rect">
            <a:avLst/>
          </a:prstGeom>
          <a:noFill/>
        </p:spPr>
        <p:txBody>
          <a:bodyPr wrap="square" rtlCol="0">
            <a:spAutoFit/>
          </a:bodyPr>
          <a:lstStyle/>
          <a:p>
            <a:r>
              <a:rPr lang="en-US" altLang="zh-TW" sz="2800" b="1" dirty="0" err="1" smtClean="0">
                <a:solidFill>
                  <a:srgbClr val="002060"/>
                </a:solidFill>
                <a:latin typeface="Arial" pitchFamily="34" charset="0"/>
                <a:ea typeface="微軟正黑體" pitchFamily="34" charset="-120"/>
                <a:cs typeface="Arial" pitchFamily="34" charset="0"/>
              </a:rPr>
              <a:t>YungShin</a:t>
            </a:r>
            <a:r>
              <a:rPr lang="en-US" altLang="zh-TW" sz="2800" b="1" dirty="0" smtClean="0">
                <a:solidFill>
                  <a:srgbClr val="002060"/>
                </a:solidFill>
                <a:latin typeface="Arial" pitchFamily="34" charset="0"/>
                <a:ea typeface="微軟正黑體" pitchFamily="34" charset="-120"/>
                <a:cs typeface="Arial" pitchFamily="34" charset="0"/>
              </a:rPr>
              <a:t> Group Main Production Bases(2/2) </a:t>
            </a:r>
          </a:p>
          <a:p>
            <a:r>
              <a:rPr lang="en-US" altLang="zh-TW" sz="2200" dirty="0" smtClean="0">
                <a:solidFill>
                  <a:srgbClr val="002060"/>
                </a:solidFill>
                <a:latin typeface="Arial" pitchFamily="34" charset="0"/>
                <a:ea typeface="微軟正黑體" pitchFamily="34" charset="-120"/>
                <a:cs typeface="Arial" pitchFamily="34" charset="0"/>
              </a:rPr>
              <a:t>MY, VN and IN sites have exported to Southeast Asia, middle East, North Africa and Oceania.</a:t>
            </a:r>
          </a:p>
        </p:txBody>
      </p:sp>
      <p:pic>
        <p:nvPicPr>
          <p:cNvPr id="27" name="Picture 1"/>
          <p:cNvPicPr>
            <a:picLocks noChangeAspect="1" noChangeArrowheads="1"/>
          </p:cNvPicPr>
          <p:nvPr/>
        </p:nvPicPr>
        <p:blipFill>
          <a:blip r:embed="rId8" cstate="print"/>
          <a:srcRect/>
          <a:stretch>
            <a:fillRect/>
          </a:stretch>
        </p:blipFill>
        <p:spPr bwMode="auto">
          <a:xfrm>
            <a:off x="1187624" y="1545759"/>
            <a:ext cx="601042" cy="200915"/>
          </a:xfrm>
          <a:prstGeom prst="rect">
            <a:avLst/>
          </a:prstGeom>
          <a:noFill/>
          <a:ln w="9525">
            <a:noFill/>
            <a:miter lim="800000"/>
            <a:headEnd/>
            <a:tailEnd/>
          </a:ln>
        </p:spPr>
      </p:pic>
      <p:pic>
        <p:nvPicPr>
          <p:cNvPr id="28" name="Picture 2"/>
          <p:cNvPicPr>
            <a:picLocks noChangeAspect="1" noChangeArrowheads="1"/>
          </p:cNvPicPr>
          <p:nvPr/>
        </p:nvPicPr>
        <p:blipFill>
          <a:blip r:embed="rId9" cstate="print"/>
          <a:srcRect/>
          <a:stretch>
            <a:fillRect/>
          </a:stretch>
        </p:blipFill>
        <p:spPr bwMode="auto">
          <a:xfrm>
            <a:off x="5580112" y="1537658"/>
            <a:ext cx="648072" cy="224125"/>
          </a:xfrm>
          <a:prstGeom prst="rect">
            <a:avLst/>
          </a:prstGeom>
          <a:noFill/>
          <a:ln w="9525">
            <a:noFill/>
            <a:miter lim="800000"/>
            <a:headEnd/>
            <a:tailEnd/>
          </a:ln>
        </p:spPr>
      </p:pic>
      <p:sp>
        <p:nvSpPr>
          <p:cNvPr id="29" name="文字方塊 28"/>
          <p:cNvSpPr txBox="1"/>
          <p:nvPr/>
        </p:nvSpPr>
        <p:spPr>
          <a:xfrm>
            <a:off x="7236296" y="1763524"/>
            <a:ext cx="1584176" cy="369332"/>
          </a:xfrm>
          <a:prstGeom prst="rect">
            <a:avLst/>
          </a:prstGeom>
          <a:noFill/>
        </p:spPr>
        <p:txBody>
          <a:bodyPr wrap="square" rtlCol="0">
            <a:spAutoFit/>
          </a:bodyPr>
          <a:lstStyle/>
          <a:p>
            <a:pPr algn="ctr"/>
            <a:r>
              <a:rPr lang="en-US" altLang="zh-TW" b="1" dirty="0" smtClean="0">
                <a:latin typeface="微軟正黑體" pitchFamily="34" charset="-120"/>
                <a:ea typeface="微軟正黑體" pitchFamily="34" charset="-120"/>
                <a:cs typeface="Arial Unicode MS" pitchFamily="34" charset="-120"/>
              </a:rPr>
              <a:t>(Malaysia)</a:t>
            </a:r>
            <a:endParaRPr lang="zh-TW" altLang="en-US" b="1" dirty="0" smtClean="0">
              <a:latin typeface="微軟正黑體" pitchFamily="34" charset="-120"/>
              <a:ea typeface="微軟正黑體" pitchFamily="34" charset="-120"/>
              <a:cs typeface="Arial Unicode MS" pitchFamily="34" charset="-120"/>
            </a:endParaRPr>
          </a:p>
        </p:txBody>
      </p:sp>
      <p:sp>
        <p:nvSpPr>
          <p:cNvPr id="30" name="投影片編號版面配置區 1"/>
          <p:cNvSpPr>
            <a:spLocks noGrp="1"/>
          </p:cNvSpPr>
          <p:nvPr>
            <p:ph type="sldNum" sz="quarter" idx="12"/>
          </p:nvPr>
        </p:nvSpPr>
        <p:spPr>
          <a:xfrm>
            <a:off x="0" y="6381750"/>
            <a:ext cx="2133600" cy="476250"/>
          </a:xfrm>
        </p:spPr>
        <p:txBody>
          <a:bodyPr/>
          <a:lstStyle/>
          <a:p>
            <a:fld id="{CBD45373-3844-4ACC-A087-731C6DF52C45}" type="slidenum">
              <a:rPr lang="en-US" altLang="zh-TW" sz="1800" smtClean="0"/>
              <a:pPr/>
              <a:t>8</a:t>
            </a:fld>
            <a:r>
              <a:rPr lang="en-US" altLang="zh-TW" sz="1800" dirty="0" smtClean="0"/>
              <a:t>/24</a:t>
            </a:r>
            <a:endParaRPr lang="en-US" altLang="zh-TW" sz="1800" dirty="0"/>
          </a:p>
        </p:txBody>
      </p:sp>
      <p:pic>
        <p:nvPicPr>
          <p:cNvPr id="31" name="Picture 10"/>
          <p:cNvPicPr>
            <a:picLocks noChangeAspect="1" noChangeArrowheads="1"/>
          </p:cNvPicPr>
          <p:nvPr/>
        </p:nvPicPr>
        <p:blipFill>
          <a:blip r:embed="rId10" cstate="print"/>
          <a:srcRect/>
          <a:stretch>
            <a:fillRect/>
          </a:stretch>
        </p:blipFill>
        <p:spPr bwMode="auto">
          <a:xfrm>
            <a:off x="2105980" y="3789040"/>
            <a:ext cx="1642279" cy="498922"/>
          </a:xfrm>
          <a:prstGeom prst="rect">
            <a:avLst/>
          </a:prstGeom>
          <a:noFill/>
          <a:ln w="9525">
            <a:noFill/>
            <a:miter lim="800000"/>
            <a:headEnd/>
            <a:tailEnd/>
          </a:ln>
          <a:effectLst/>
        </p:spPr>
      </p:pic>
      <p:pic>
        <p:nvPicPr>
          <p:cNvPr id="32" name="Picture 4"/>
          <p:cNvPicPr>
            <a:picLocks noChangeAspect="1" noChangeArrowheads="1"/>
          </p:cNvPicPr>
          <p:nvPr/>
        </p:nvPicPr>
        <p:blipFill>
          <a:blip r:embed="rId11" cstate="print"/>
          <a:srcRect/>
          <a:stretch>
            <a:fillRect/>
          </a:stretch>
        </p:blipFill>
        <p:spPr bwMode="auto">
          <a:xfrm>
            <a:off x="3978188" y="3789040"/>
            <a:ext cx="2264593" cy="500463"/>
          </a:xfrm>
          <a:prstGeom prst="rect">
            <a:avLst/>
          </a:prstGeom>
          <a:noFill/>
          <a:ln w="9525">
            <a:noFill/>
            <a:miter lim="800000"/>
            <a:headEnd/>
            <a:tailEnd/>
          </a:ln>
          <a:effectLst/>
        </p:spPr>
      </p:pic>
      <p:pic>
        <p:nvPicPr>
          <p:cNvPr id="33" name="Picture 11"/>
          <p:cNvPicPr>
            <a:picLocks noChangeAspect="1" noChangeArrowheads="1"/>
          </p:cNvPicPr>
          <p:nvPr/>
        </p:nvPicPr>
        <p:blipFill>
          <a:blip r:embed="rId12" cstate="print"/>
          <a:srcRect/>
          <a:stretch>
            <a:fillRect/>
          </a:stretch>
        </p:blipFill>
        <p:spPr bwMode="auto">
          <a:xfrm>
            <a:off x="4499992" y="4509120"/>
            <a:ext cx="936104" cy="936104"/>
          </a:xfrm>
          <a:prstGeom prst="rect">
            <a:avLst/>
          </a:prstGeom>
          <a:noFill/>
          <a:ln w="9525">
            <a:noFill/>
            <a:miter lim="800000"/>
            <a:headEnd/>
            <a:tailEnd/>
          </a:ln>
          <a:effectLst/>
        </p:spPr>
      </p:pic>
      <p:pic>
        <p:nvPicPr>
          <p:cNvPr id="34" name="Picture 3"/>
          <p:cNvPicPr>
            <a:picLocks noChangeAspect="1" noChangeArrowheads="1"/>
          </p:cNvPicPr>
          <p:nvPr/>
        </p:nvPicPr>
        <p:blipFill>
          <a:blip r:embed="rId13" cstate="print"/>
          <a:srcRect/>
          <a:stretch>
            <a:fillRect/>
          </a:stretch>
        </p:blipFill>
        <p:spPr bwMode="auto">
          <a:xfrm>
            <a:off x="6570476" y="3861048"/>
            <a:ext cx="1745940" cy="465584"/>
          </a:xfrm>
          <a:prstGeom prst="rect">
            <a:avLst/>
          </a:prstGeom>
          <a:noFill/>
          <a:ln w="9525">
            <a:noFill/>
            <a:miter lim="800000"/>
            <a:headEnd/>
            <a:tailEnd/>
          </a:ln>
          <a:effectLst/>
        </p:spPr>
      </p:pic>
      <p:pic>
        <p:nvPicPr>
          <p:cNvPr id="35" name="Picture 13"/>
          <p:cNvPicPr>
            <a:picLocks noChangeAspect="1" noChangeArrowheads="1"/>
          </p:cNvPicPr>
          <p:nvPr/>
        </p:nvPicPr>
        <p:blipFill>
          <a:blip r:embed="rId14" cstate="print"/>
          <a:srcRect/>
          <a:stretch>
            <a:fillRect/>
          </a:stretch>
        </p:blipFill>
        <p:spPr bwMode="auto">
          <a:xfrm>
            <a:off x="3059832" y="4653136"/>
            <a:ext cx="1152128" cy="640070"/>
          </a:xfrm>
          <a:prstGeom prst="rect">
            <a:avLst/>
          </a:prstGeom>
          <a:noFill/>
          <a:ln w="9525">
            <a:noFill/>
            <a:miter lim="800000"/>
            <a:headEnd/>
            <a:tailEnd/>
          </a:ln>
          <a:effectLst/>
        </p:spPr>
      </p:pic>
      <p:pic>
        <p:nvPicPr>
          <p:cNvPr id="36" name="Picture 5"/>
          <p:cNvPicPr>
            <a:picLocks noChangeAspect="1" noChangeArrowheads="1"/>
          </p:cNvPicPr>
          <p:nvPr/>
        </p:nvPicPr>
        <p:blipFill>
          <a:blip r:embed="rId15" cstate="print"/>
          <a:srcRect/>
          <a:stretch>
            <a:fillRect/>
          </a:stretch>
        </p:blipFill>
        <p:spPr bwMode="auto">
          <a:xfrm>
            <a:off x="5940152" y="4509120"/>
            <a:ext cx="1152128" cy="852756"/>
          </a:xfrm>
          <a:prstGeom prst="rect">
            <a:avLst/>
          </a:prstGeom>
          <a:noFill/>
          <a:ln w="9525">
            <a:noFill/>
            <a:miter lim="800000"/>
            <a:headEnd/>
            <a:tailEnd/>
          </a:ln>
          <a:effectLst/>
        </p:spPr>
      </p:pic>
      <p:pic>
        <p:nvPicPr>
          <p:cNvPr id="37" name="Picture 3"/>
          <p:cNvPicPr>
            <a:picLocks noChangeAspect="1" noChangeArrowheads="1"/>
          </p:cNvPicPr>
          <p:nvPr/>
        </p:nvPicPr>
        <p:blipFill>
          <a:blip r:embed="rId16" cstate="print"/>
          <a:srcRect/>
          <a:stretch>
            <a:fillRect/>
          </a:stretch>
        </p:blipFill>
        <p:spPr bwMode="auto">
          <a:xfrm>
            <a:off x="7452320" y="4365104"/>
            <a:ext cx="1152128" cy="1146361"/>
          </a:xfrm>
          <a:prstGeom prst="rect">
            <a:avLst/>
          </a:prstGeom>
          <a:noFill/>
          <a:ln w="9525">
            <a:noFill/>
            <a:miter lim="800000"/>
            <a:headEnd/>
            <a:tailEnd/>
          </a:ln>
          <a:effectLst/>
        </p:spPr>
      </p:pic>
      <p:pic>
        <p:nvPicPr>
          <p:cNvPr id="38" name="Picture 1"/>
          <p:cNvPicPr>
            <a:picLocks noChangeAspect="1" noChangeArrowheads="1"/>
          </p:cNvPicPr>
          <p:nvPr/>
        </p:nvPicPr>
        <p:blipFill>
          <a:blip r:embed="rId17" cstate="print"/>
          <a:srcRect/>
          <a:stretch>
            <a:fillRect/>
          </a:stretch>
        </p:blipFill>
        <p:spPr bwMode="auto">
          <a:xfrm>
            <a:off x="683568" y="4725144"/>
            <a:ext cx="2033450" cy="567671"/>
          </a:xfrm>
          <a:prstGeom prst="rect">
            <a:avLst/>
          </a:prstGeom>
          <a:noFill/>
          <a:ln w="9525">
            <a:noFill/>
            <a:miter lim="800000"/>
            <a:headEnd/>
            <a:tailEnd/>
          </a:ln>
          <a:effectLst/>
        </p:spPr>
      </p:pic>
      <p:pic>
        <p:nvPicPr>
          <p:cNvPr id="39" name="Picture 5" descr="A logistical overview of the Gulf Cooperation Countries in the Middle East  – United Forwarders Network"/>
          <p:cNvPicPr>
            <a:picLocks noChangeAspect="1" noChangeArrowheads="1"/>
          </p:cNvPicPr>
          <p:nvPr/>
        </p:nvPicPr>
        <p:blipFill>
          <a:blip r:embed="rId18" cstate="print"/>
          <a:srcRect/>
          <a:stretch>
            <a:fillRect/>
          </a:stretch>
        </p:blipFill>
        <p:spPr bwMode="auto">
          <a:xfrm>
            <a:off x="971600" y="3573016"/>
            <a:ext cx="870706" cy="866749"/>
          </a:xfrm>
          <a:prstGeom prst="rect">
            <a:avLst/>
          </a:prstGeom>
          <a:noFill/>
        </p:spPr>
      </p:pic>
      <p:pic>
        <p:nvPicPr>
          <p:cNvPr id="40" name="Picture 2" descr="Australia's TGA - Global Regulatory Partners, Inc."/>
          <p:cNvPicPr>
            <a:picLocks noChangeAspect="1" noChangeArrowheads="1"/>
          </p:cNvPicPr>
          <p:nvPr/>
        </p:nvPicPr>
        <p:blipFill>
          <a:blip r:embed="rId19" cstate="print"/>
          <a:srcRect/>
          <a:stretch>
            <a:fillRect/>
          </a:stretch>
        </p:blipFill>
        <p:spPr bwMode="auto">
          <a:xfrm>
            <a:off x="1691679" y="5301208"/>
            <a:ext cx="2385539" cy="1296144"/>
          </a:xfrm>
          <a:prstGeom prst="rect">
            <a:avLst/>
          </a:prstGeom>
          <a:noFill/>
        </p:spPr>
      </p:pic>
      <p:pic>
        <p:nvPicPr>
          <p:cNvPr id="41" name="Picture 4" descr="Guideline on the Regulation of Therapeutic Products in New Zealand"/>
          <p:cNvPicPr>
            <a:picLocks noChangeAspect="1" noChangeArrowheads="1"/>
          </p:cNvPicPr>
          <p:nvPr/>
        </p:nvPicPr>
        <p:blipFill>
          <a:blip r:embed="rId20" cstate="print"/>
          <a:srcRect/>
          <a:stretch>
            <a:fillRect/>
          </a:stretch>
        </p:blipFill>
        <p:spPr bwMode="auto">
          <a:xfrm>
            <a:off x="4824031" y="5733256"/>
            <a:ext cx="1764193" cy="50405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332656"/>
            <a:ext cx="7283152" cy="1084982"/>
          </a:xfrm>
        </p:spPr>
        <p:txBody>
          <a:bodyPr/>
          <a:lstStyle/>
          <a:p>
            <a:pPr algn="l"/>
            <a:r>
              <a:rPr lang="en-US" altLang="zh-TW" sz="2800" b="1" dirty="0" smtClean="0">
                <a:latin typeface="微軟正黑體" pitchFamily="34" charset="-120"/>
                <a:ea typeface="微軟正黑體" pitchFamily="34" charset="-120"/>
              </a:rPr>
              <a:t>YSH Stable Business</a:t>
            </a:r>
            <a:br>
              <a:rPr lang="en-US" altLang="zh-TW" sz="2800" b="1" dirty="0" smtClean="0">
                <a:latin typeface="微軟正黑體" pitchFamily="34" charset="-120"/>
                <a:ea typeface="微軟正黑體" pitchFamily="34" charset="-120"/>
              </a:rPr>
            </a:br>
            <a:r>
              <a:rPr lang="en-US" altLang="zh-TW" sz="2400" b="1" dirty="0" smtClean="0">
                <a:latin typeface="+mn-lt"/>
                <a:ea typeface="微軟正黑體" pitchFamily="34" charset="-120"/>
              </a:rPr>
              <a:t>Stable payout dividend in every </a:t>
            </a:r>
            <a:r>
              <a:rPr lang="en-US" altLang="zh-TW" sz="2400" b="1" dirty="0" smtClean="0">
                <a:latin typeface="+mn-lt"/>
              </a:rPr>
              <a:t>economy</a:t>
            </a:r>
            <a:r>
              <a:rPr lang="en-US" altLang="zh-TW" sz="2400" b="1" dirty="0" smtClean="0">
                <a:latin typeface="+mn-lt"/>
                <a:ea typeface="微軟正黑體" pitchFamily="34" charset="-120"/>
              </a:rPr>
              <a:t> cycle </a:t>
            </a:r>
            <a:endParaRPr lang="zh-TW" altLang="en-US" sz="2400" b="1" dirty="0">
              <a:latin typeface="+mn-lt"/>
              <a:ea typeface="微軟正黑體" pitchFamily="34" charset="-120"/>
            </a:endParaRPr>
          </a:p>
        </p:txBody>
      </p:sp>
      <p:sp>
        <p:nvSpPr>
          <p:cNvPr id="4" name="投影片編號版面配置區 3"/>
          <p:cNvSpPr>
            <a:spLocks noGrp="1"/>
          </p:cNvSpPr>
          <p:nvPr>
            <p:ph type="sldNum" sz="quarter" idx="4"/>
          </p:nvPr>
        </p:nvSpPr>
        <p:spPr>
          <a:xfrm>
            <a:off x="0" y="6403149"/>
            <a:ext cx="793524" cy="454851"/>
          </a:xfrm>
        </p:spPr>
        <p:txBody>
          <a:bodyPr/>
          <a:lstStyle/>
          <a:p>
            <a:r>
              <a:rPr lang="en-US" altLang="zh-TW" sz="1800" dirty="0" smtClean="0">
                <a:solidFill>
                  <a:srgbClr val="002060"/>
                </a:solidFill>
              </a:rPr>
              <a:t>9/24</a:t>
            </a:r>
            <a:endParaRPr lang="zh-TW" altLang="en-US" sz="1800" dirty="0">
              <a:solidFill>
                <a:srgbClr val="002060"/>
              </a:solidFill>
            </a:endParaRPr>
          </a:p>
        </p:txBody>
      </p:sp>
      <p:sp>
        <p:nvSpPr>
          <p:cNvPr id="10" name="矩形 9"/>
          <p:cNvSpPr/>
          <p:nvPr/>
        </p:nvSpPr>
        <p:spPr>
          <a:xfrm>
            <a:off x="467544" y="1340768"/>
            <a:ext cx="971741" cy="307777"/>
          </a:xfrm>
          <a:prstGeom prst="rect">
            <a:avLst/>
          </a:prstGeom>
        </p:spPr>
        <p:txBody>
          <a:bodyPr wrap="none">
            <a:spAutoFit/>
          </a:bodyPr>
          <a:lstStyle/>
          <a:p>
            <a:r>
              <a:rPr lang="en-US" altLang="zh-TW" sz="1400" b="1" dirty="0" smtClean="0"/>
              <a:t>NT/Share</a:t>
            </a:r>
            <a:endParaRPr lang="zh-TW" altLang="en-US" sz="1400" b="1" dirty="0"/>
          </a:p>
        </p:txBody>
      </p:sp>
      <p:graphicFrame>
        <p:nvGraphicFramePr>
          <p:cNvPr id="8" name="圖表 7"/>
          <p:cNvGraphicFramePr/>
          <p:nvPr/>
        </p:nvGraphicFramePr>
        <p:xfrm>
          <a:off x="395536" y="1412776"/>
          <a:ext cx="8208912" cy="4968552"/>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直線單箭頭接點 8"/>
          <p:cNvCxnSpPr/>
          <p:nvPr/>
        </p:nvCxnSpPr>
        <p:spPr>
          <a:xfrm flipV="1">
            <a:off x="1691680" y="2132856"/>
            <a:ext cx="5760640" cy="936104"/>
          </a:xfrm>
          <a:prstGeom prst="straightConnector1">
            <a:avLst/>
          </a:prstGeom>
          <a:ln>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1331640" y="5949280"/>
            <a:ext cx="7416824" cy="369332"/>
          </a:xfrm>
          <a:prstGeom prst="rect">
            <a:avLst/>
          </a:prstGeom>
          <a:noFill/>
        </p:spPr>
        <p:txBody>
          <a:bodyPr wrap="square" rtlCol="0">
            <a:spAutoFit/>
          </a:bodyPr>
          <a:lstStyle/>
          <a:p>
            <a:r>
              <a:rPr lang="en-US" altLang="zh-TW" dirty="0" smtClean="0"/>
              <a:t>2017        2018        2019        2020         2021        2022        2023</a:t>
            </a:r>
            <a:endParaRPr lang="zh-TW" altLang="en-US" dirty="0"/>
          </a:p>
        </p:txBody>
      </p:sp>
    </p:spTree>
  </p:cSld>
  <p:clrMapOvr>
    <a:masterClrMapping/>
  </p:clrMapOvr>
</p:sld>
</file>

<file path=ppt/theme/theme1.xml><?xml version="1.0" encoding="utf-8"?>
<a:theme xmlns:a="http://schemas.openxmlformats.org/drawingml/2006/main" name="YSH公司簡報格式">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YSH公司簡報格式</Template>
  <TotalTime>14197</TotalTime>
  <Words>1381</Words>
  <Application>Microsoft Office PowerPoint</Application>
  <PresentationFormat>如螢幕大小 (4:3)</PresentationFormat>
  <Paragraphs>295</Paragraphs>
  <Slides>25</Slides>
  <Notes>6</Notes>
  <HiddenSlides>0</HiddenSlides>
  <MMClips>0</MMClips>
  <ScaleCrop>false</ScaleCrop>
  <HeadingPairs>
    <vt:vector size="4" baseType="variant">
      <vt:variant>
        <vt:lpstr>佈景主題</vt:lpstr>
      </vt:variant>
      <vt:variant>
        <vt:i4>1</vt:i4>
      </vt:variant>
      <vt:variant>
        <vt:lpstr>投影片標題</vt:lpstr>
      </vt:variant>
      <vt:variant>
        <vt:i4>25</vt:i4>
      </vt:variant>
    </vt:vector>
  </HeadingPairs>
  <TitlesOfParts>
    <vt:vector size="26" baseType="lpstr">
      <vt:lpstr>YSH公司簡報格式</vt:lpstr>
      <vt:lpstr>YungShin Global Holding Corporation      Investor Conference</vt:lpstr>
      <vt:lpstr>Disclaimers</vt:lpstr>
      <vt:lpstr>投影片 3</vt:lpstr>
      <vt:lpstr>投影片 4</vt:lpstr>
      <vt:lpstr>投影片 5</vt:lpstr>
      <vt:lpstr>投影片 6</vt:lpstr>
      <vt:lpstr>投影片 7</vt:lpstr>
      <vt:lpstr>投影片 8</vt:lpstr>
      <vt:lpstr>YSH Stable Business Stable payout dividend in every economy cycle </vt:lpstr>
      <vt:lpstr>投影片 10</vt:lpstr>
      <vt:lpstr>YSH Consolidated Statements of Income Operating revenue increased by 15.60% and Profit for the period increased by 38.93%% from Jan to Sep for the  year 2024 and 2023. </vt:lpstr>
      <vt:lpstr>YSH Consolidated balance sheet (1/2)  Comparing total assets increased by 17.26% in 2024 and 2023. </vt:lpstr>
      <vt:lpstr>YSH Consolidated balance sheet (2/2)  Comparing total shareholder's equity increased by 22.00% in 2024 and 2023.</vt:lpstr>
      <vt:lpstr> YSH Consolidated Operating Revenue by area Comparing consolidated revenue increased by 15.59% from Jan to Sep for the year 2024 and 2023.  </vt:lpstr>
      <vt:lpstr>投影片 15</vt:lpstr>
      <vt:lpstr>Operating Strategy of YSH Eight aspects to accomplish steady investment and pragmatic operation for creating the best interests of shareholders.</vt:lpstr>
      <vt:lpstr>投影片 17</vt:lpstr>
      <vt:lpstr>Yung Zip Chemical IND CO., LTD Book in financial report from Jun 2024</vt:lpstr>
      <vt:lpstr>CarlsbadTech (YungShin US) Total solution from production to marketing as window for Asia company to enter US market.</vt:lpstr>
      <vt:lpstr>Create New Value for Share Holder Enter Capital Market  Be approval of listing in Q2 2025</vt:lpstr>
      <vt:lpstr>投影片 21</vt:lpstr>
      <vt:lpstr>投影片 22</vt:lpstr>
      <vt:lpstr>Diversified Business Map  Expansion and exposure new business based on core health care relative business </vt:lpstr>
      <vt:lpstr>投影片 24</vt:lpstr>
      <vt:lpstr>投影片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b0069</dc:creator>
  <cp:lastModifiedBy>Windows 使用者</cp:lastModifiedBy>
  <cp:revision>612</cp:revision>
  <dcterms:created xsi:type="dcterms:W3CDTF">2018-07-11T06:33:17Z</dcterms:created>
  <dcterms:modified xsi:type="dcterms:W3CDTF">2024-12-11T02:03:32Z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000800f4000000000000010243110207f74006b004c800</vt:lpwstr>
  </property>
</Properties>
</file>