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6"/>
  </p:notesMasterIdLst>
  <p:handoutMasterIdLst>
    <p:handoutMasterId r:id="rId37"/>
  </p:handoutMasterIdLst>
  <p:sldIdLst>
    <p:sldId id="325" r:id="rId3"/>
    <p:sldId id="444" r:id="rId4"/>
    <p:sldId id="434" r:id="rId5"/>
    <p:sldId id="379" r:id="rId6"/>
    <p:sldId id="393" r:id="rId7"/>
    <p:sldId id="435" r:id="rId8"/>
    <p:sldId id="462" r:id="rId9"/>
    <p:sldId id="436" r:id="rId10"/>
    <p:sldId id="469" r:id="rId11"/>
    <p:sldId id="438" r:id="rId12"/>
    <p:sldId id="439" r:id="rId13"/>
    <p:sldId id="440" r:id="rId14"/>
    <p:sldId id="441" r:id="rId15"/>
    <p:sldId id="442" r:id="rId16"/>
    <p:sldId id="443" r:id="rId17"/>
    <p:sldId id="452" r:id="rId18"/>
    <p:sldId id="454" r:id="rId19"/>
    <p:sldId id="349" r:id="rId20"/>
    <p:sldId id="467" r:id="rId21"/>
    <p:sldId id="471" r:id="rId22"/>
    <p:sldId id="455" r:id="rId23"/>
    <p:sldId id="472" r:id="rId24"/>
    <p:sldId id="457" r:id="rId25"/>
    <p:sldId id="461" r:id="rId26"/>
    <p:sldId id="460" r:id="rId27"/>
    <p:sldId id="445" r:id="rId28"/>
    <p:sldId id="446" r:id="rId29"/>
    <p:sldId id="447" r:id="rId30"/>
    <p:sldId id="448" r:id="rId31"/>
    <p:sldId id="449" r:id="rId32"/>
    <p:sldId id="450" r:id="rId33"/>
    <p:sldId id="392" r:id="rId34"/>
    <p:sldId id="463" r:id="rId35"/>
  </p:sldIdLst>
  <p:sldSz cx="9144000" cy="6858000" type="screen4x3"/>
  <p:notesSz cx="6735763" cy="9866313"/>
  <p:defaultTextStyle>
    <a:defPPr>
      <a:defRPr lang="zh-TW"/>
    </a:defPPr>
    <a:lvl1pPr algn="l" rtl="0" eaLnBrk="0" fontAlgn="base" hangingPunct="0">
      <a:spcBef>
        <a:spcPct val="0"/>
      </a:spcBef>
      <a:spcAft>
        <a:spcPct val="0"/>
      </a:spcAft>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1pPr>
    <a:lvl2pPr marL="457200" algn="l" rtl="0" eaLnBrk="0" fontAlgn="base" hangingPunct="0">
      <a:spcBef>
        <a:spcPct val="0"/>
      </a:spcBef>
      <a:spcAft>
        <a:spcPct val="0"/>
      </a:spcAft>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2pPr>
    <a:lvl3pPr marL="914400" algn="l" rtl="0" eaLnBrk="0" fontAlgn="base" hangingPunct="0">
      <a:spcBef>
        <a:spcPct val="0"/>
      </a:spcBef>
      <a:spcAft>
        <a:spcPct val="0"/>
      </a:spcAft>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3pPr>
    <a:lvl4pPr marL="1371600" algn="l" rtl="0" eaLnBrk="0" fontAlgn="base" hangingPunct="0">
      <a:spcBef>
        <a:spcPct val="0"/>
      </a:spcBef>
      <a:spcAft>
        <a:spcPct val="0"/>
      </a:spcAft>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4pPr>
    <a:lvl5pPr marL="1828800" algn="l" rtl="0" eaLnBrk="0" fontAlgn="base" hangingPunct="0">
      <a:spcBef>
        <a:spcPct val="0"/>
      </a:spcBef>
      <a:spcAft>
        <a:spcPct val="0"/>
      </a:spcAft>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5pPr>
    <a:lvl6pPr marL="2286000" algn="l" defTabSz="914400" rtl="0" eaLnBrk="1" latinLnBrk="0" hangingPunct="1">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6pPr>
    <a:lvl7pPr marL="2743200" algn="l" defTabSz="914400" rtl="0" eaLnBrk="1" latinLnBrk="0" hangingPunct="1">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7pPr>
    <a:lvl8pPr marL="3200400" algn="l" defTabSz="914400" rtl="0" eaLnBrk="1" latinLnBrk="0" hangingPunct="1">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8pPr>
    <a:lvl9pPr marL="3657600" algn="l" defTabSz="914400" rtl="0" eaLnBrk="1" latinLnBrk="0" hangingPunct="1">
      <a:defRPr kumimoji="1" sz="1200" kern="1200">
        <a:solidFill>
          <a:srgbClr val="000000"/>
        </a:solidFill>
        <a:latin typeface="Arial" panose="020B0604020202020204" pitchFamily="34" charset="0"/>
        <a:ea typeface="新細明體" panose="02020500000000000000" pitchFamily="18" charset="-120"/>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5F2"/>
    <a:srgbClr val="9FE6FF"/>
    <a:srgbClr val="00CC66"/>
    <a:srgbClr val="0099FF"/>
    <a:srgbClr val="0000CC"/>
    <a:srgbClr val="CCCC00"/>
    <a:srgbClr val="DAD63E"/>
    <a:srgbClr val="DDD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5131" autoAdjust="0"/>
  </p:normalViewPr>
  <p:slideViewPr>
    <p:cSldViewPr>
      <p:cViewPr varScale="1">
        <p:scale>
          <a:sx n="82" d="100"/>
          <a:sy n="82" d="100"/>
        </p:scale>
        <p:origin x="1445"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32929;&#21209;\0.&#32929;&#21209;\&#20844;&#21496;&#37325;&#35201;&#26371;&#35696;\&#27861;&#20154;&#35498;&#26126;&#26371;\110&#24180;&#27861;&#20154;&#35498;&#26126;&#26371;\&#25910;&#21040;&#36039;&#26009;\2021&#27861;&#35498;&#26371;&#30456;&#38364;&#27284;-&#26332;&#20126;-PPT&#2999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E06022-&#30408;&#33841;\e06022\&#23560;&#26696;\&#27861;&#35498;&#26371;\&#27861;&#35498;&#26371;&#30456;&#38364;&#27284;&#8594;2021Q4.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D:\E06022-&#30408;&#33841;\e06022\&#23560;&#26696;\&#27861;&#35498;&#26371;\&#27861;&#35498;&#26371;&#30456;&#38364;&#27284;&#8594;2021Q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floor>
    <c:sideWall>
      <c:thickness val="0"/>
    </c:sideWall>
    <c:backWall>
      <c:thickness val="0"/>
    </c:backWall>
    <c:plotArea>
      <c:layout>
        <c:manualLayout>
          <c:layoutTarget val="inner"/>
          <c:xMode val="edge"/>
          <c:yMode val="edge"/>
          <c:x val="0"/>
          <c:y val="5.9732903022820569E-2"/>
          <c:w val="0.98905896317138919"/>
          <c:h val="0.93795223525988813"/>
        </c:manualLayout>
      </c:layout>
      <c:pie3DChart>
        <c:varyColors val="1"/>
        <c:ser>
          <c:idx val="0"/>
          <c:order val="0"/>
          <c:tx>
            <c:strRef>
              <c:f>曜亞產業概況!$A$2</c:f>
              <c:strCache>
                <c:ptCount val="1"/>
                <c:pt idx="0">
                  <c:v>2016亞洲市場銷售額</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曜亞產業概況!$B$1:$F$1</c:f>
              <c:strCache>
                <c:ptCount val="5"/>
                <c:pt idx="0">
                  <c:v>雷射/脈衝光</c:v>
                </c:pt>
                <c:pt idx="1">
                  <c:v>身體雕塑/皮膚緊緻</c:v>
                </c:pt>
                <c:pt idx="2">
                  <c:v>皮下植入式填充劑</c:v>
                </c:pt>
                <c:pt idx="3">
                  <c:v>肉毒桿菌素注射</c:v>
                </c:pt>
                <c:pt idx="4">
                  <c:v>其他</c:v>
                </c:pt>
              </c:strCache>
            </c:strRef>
          </c:cat>
          <c:val>
            <c:numRef>
              <c:f>曜亞產業概況!$B$2:$F$2</c:f>
            </c:numRef>
          </c:val>
          <c:extLst>
            <c:ext xmlns:c16="http://schemas.microsoft.com/office/drawing/2014/chart" uri="{C3380CC4-5D6E-409C-BE32-E72D297353CC}">
              <c16:uniqueId val="{00000000-5B71-4854-AEA0-B31B8DCC04A9}"/>
            </c:ext>
          </c:extLst>
        </c:ser>
        <c:ser>
          <c:idx val="2"/>
          <c:order val="1"/>
          <c:tx>
            <c:strRef>
              <c:f>曜亞產業概況!$A$5</c:f>
              <c:strCache>
                <c:ptCount val="1"/>
                <c:pt idx="0">
                  <c:v>2018年亞洲市場銷售比率</c:v>
                </c:pt>
              </c:strCache>
            </c:strRef>
          </c:tx>
          <c:dPt>
            <c:idx val="0"/>
            <c:bubble3D val="0"/>
            <c:spPr>
              <a:solidFill>
                <a:schemeClr val="accent2">
                  <a:lumMod val="20000"/>
                  <a:lumOff val="80000"/>
                </a:schemeClr>
              </a:solidFill>
            </c:spPr>
            <c:extLst>
              <c:ext xmlns:c16="http://schemas.microsoft.com/office/drawing/2014/chart" uri="{C3380CC4-5D6E-409C-BE32-E72D297353CC}">
                <c16:uniqueId val="{00000002-5B71-4854-AEA0-B31B8DCC04A9}"/>
              </c:ext>
            </c:extLst>
          </c:dPt>
          <c:dPt>
            <c:idx val="1"/>
            <c:bubble3D val="0"/>
            <c:spPr>
              <a:solidFill>
                <a:srgbClr val="CCECFF"/>
              </a:solidFill>
            </c:spPr>
            <c:extLst>
              <c:ext xmlns:c16="http://schemas.microsoft.com/office/drawing/2014/chart" uri="{C3380CC4-5D6E-409C-BE32-E72D297353CC}">
                <c16:uniqueId val="{00000004-5B71-4854-AEA0-B31B8DCC04A9}"/>
              </c:ext>
            </c:extLst>
          </c:dPt>
          <c:dPt>
            <c:idx val="2"/>
            <c:bubble3D val="0"/>
            <c:spPr>
              <a:solidFill>
                <a:srgbClr val="70AD47">
                  <a:lumMod val="40000"/>
                  <a:lumOff val="60000"/>
                </a:srgbClr>
              </a:solidFill>
            </c:spPr>
            <c:extLst>
              <c:ext xmlns:c16="http://schemas.microsoft.com/office/drawing/2014/chart" uri="{C3380CC4-5D6E-409C-BE32-E72D297353CC}">
                <c16:uniqueId val="{00000006-5B71-4854-AEA0-B31B8DCC04A9}"/>
              </c:ext>
            </c:extLst>
          </c:dPt>
          <c:dPt>
            <c:idx val="3"/>
            <c:bubble3D val="0"/>
            <c:spPr>
              <a:solidFill>
                <a:srgbClr val="FFFFCC"/>
              </a:solidFill>
            </c:spPr>
            <c:extLst>
              <c:ext xmlns:c16="http://schemas.microsoft.com/office/drawing/2014/chart" uri="{C3380CC4-5D6E-409C-BE32-E72D297353CC}">
                <c16:uniqueId val="{00000008-5B71-4854-AEA0-B31B8DCC04A9}"/>
              </c:ext>
            </c:extLst>
          </c:dPt>
          <c:dPt>
            <c:idx val="4"/>
            <c:bubble3D val="0"/>
            <c:spPr>
              <a:solidFill>
                <a:schemeClr val="bg1">
                  <a:lumMod val="95000"/>
                </a:schemeClr>
              </a:solidFill>
            </c:spPr>
            <c:extLst>
              <c:ext xmlns:c16="http://schemas.microsoft.com/office/drawing/2014/chart" uri="{C3380CC4-5D6E-409C-BE32-E72D297353CC}">
                <c16:uniqueId val="{0000000A-5B71-4854-AEA0-B31B8DCC04A9}"/>
              </c:ext>
            </c:extLst>
          </c:dPt>
          <c:dLbls>
            <c:dLbl>
              <c:idx val="0"/>
              <c:layout>
                <c:manualLayout>
                  <c:x val="-0.17581883928037775"/>
                  <c:y val="2.1709458976060497E-2"/>
                </c:manualLayout>
              </c:layout>
              <c:tx>
                <c:rich>
                  <a:bodyPr/>
                  <a:lstStyle/>
                  <a:p>
                    <a:r>
                      <a:rPr lang="zh-TW" altLang="en-US" dirty="0"/>
                      <a:t>雷射</a:t>
                    </a:r>
                    <a:r>
                      <a:rPr lang="en-US" altLang="zh-TW" dirty="0"/>
                      <a:t>/</a:t>
                    </a:r>
                    <a:r>
                      <a:rPr lang="zh-TW" altLang="en-US" dirty="0"/>
                      <a:t>脈衝光</a:t>
                    </a:r>
                    <a:r>
                      <a:rPr lang="en-US" altLang="zh-TW" dirty="0"/>
                      <a:t>, 15%-20%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71-4854-AEA0-B31B8DCC04A9}"/>
                </c:ext>
              </c:extLst>
            </c:dLbl>
            <c:dLbl>
              <c:idx val="1"/>
              <c:layout>
                <c:manualLayout>
                  <c:x val="-2.8658033835548533E-2"/>
                  <c:y val="-1.262477728478293E-2"/>
                </c:manualLayout>
              </c:layout>
              <c:tx>
                <c:rich>
                  <a:bodyPr/>
                  <a:lstStyle/>
                  <a:p>
                    <a:r>
                      <a:rPr lang="zh-TW" altLang="en-US" dirty="0"/>
                      <a:t>身體雕塑</a:t>
                    </a:r>
                    <a:r>
                      <a:rPr lang="en-US" altLang="zh-TW" dirty="0"/>
                      <a:t>/</a:t>
                    </a:r>
                    <a:r>
                      <a:rPr lang="zh-TW" altLang="en-US" dirty="0"/>
                      <a:t>皮膚緊緻</a:t>
                    </a:r>
                    <a:r>
                      <a:rPr lang="en-US" altLang="zh-TW"/>
                      <a:t>, 10%-15%</a:t>
                    </a:r>
                    <a:endParaRPr lang="zh-TW" altLang="en-US" dirty="0"/>
                  </a:p>
                </c:rich>
              </c:tx>
              <c:showLegendKey val="0"/>
              <c:showVal val="1"/>
              <c:showCatName val="1"/>
              <c:showSerName val="0"/>
              <c:showPercent val="0"/>
              <c:showBubbleSize val="0"/>
              <c:extLst>
                <c:ext xmlns:c15="http://schemas.microsoft.com/office/drawing/2012/chart" uri="{CE6537A1-D6FC-4f65-9D91-7224C49458BB}">
                  <c15:layout>
                    <c:manualLayout>
                      <c:w val="0.24085874677590655"/>
                      <c:h val="7.8890131729169727E-2"/>
                    </c:manualLayout>
                  </c15:layout>
                </c:ext>
                <c:ext xmlns:c16="http://schemas.microsoft.com/office/drawing/2014/chart" uri="{C3380CC4-5D6E-409C-BE32-E72D297353CC}">
                  <c16:uniqueId val="{00000004-5B71-4854-AEA0-B31B8DCC04A9}"/>
                </c:ext>
              </c:extLst>
            </c:dLbl>
            <c:dLbl>
              <c:idx val="2"/>
              <c:tx>
                <c:rich>
                  <a:bodyPr/>
                  <a:lstStyle/>
                  <a:p>
                    <a:r>
                      <a:rPr lang="zh-TW" altLang="en-US" dirty="0"/>
                      <a:t>皮下植入式填充劑</a:t>
                    </a:r>
                    <a:r>
                      <a:rPr lang="en-US" altLang="zh-TW"/>
                      <a:t>, 25%-30%</a:t>
                    </a:r>
                    <a:endParaRPr lang="zh-TW" alt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71-4854-AEA0-B31B8DCC04A9}"/>
                </c:ext>
              </c:extLst>
            </c:dLbl>
            <c:dLbl>
              <c:idx val="3"/>
              <c:tx>
                <c:rich>
                  <a:bodyPr/>
                  <a:lstStyle/>
                  <a:p>
                    <a:r>
                      <a:rPr lang="zh-TW" altLang="en-US" dirty="0"/>
                      <a:t>肉毒桿菌素注射</a:t>
                    </a:r>
                    <a:r>
                      <a:rPr lang="en-US" altLang="zh-TW"/>
                      <a:t>, 20%-25%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71-4854-AEA0-B31B8DCC04A9}"/>
                </c:ext>
              </c:extLst>
            </c:dLbl>
            <c:dLbl>
              <c:idx val="4"/>
              <c:tx>
                <c:rich>
                  <a:bodyPr/>
                  <a:lstStyle/>
                  <a:p>
                    <a:r>
                      <a:rPr lang="zh-TW" altLang="en-US" dirty="0"/>
                      <a:t>其他</a:t>
                    </a:r>
                    <a:r>
                      <a:rPr lang="en-US" altLang="zh-TW"/>
                      <a:t>, 15%-20%</a:t>
                    </a:r>
                    <a:endParaRPr lang="zh-TW" alt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71-4854-AEA0-B31B8DCC04A9}"/>
                </c:ext>
              </c:extLst>
            </c:dLbl>
            <c:spPr>
              <a:noFill/>
              <a:ln>
                <a:noFill/>
              </a:ln>
              <a:effectLst/>
            </c:spPr>
            <c:txPr>
              <a:bodyPr/>
              <a:lstStyle/>
              <a:p>
                <a:pPr>
                  <a:defRPr>
                    <a:latin typeface="標楷體" pitchFamily="65" charset="-120"/>
                    <a:ea typeface="標楷體" pitchFamily="65" charset="-120"/>
                  </a:defRPr>
                </a:pPr>
                <a:endParaRPr lang="zh-TW"/>
              </a:p>
            </c:txPr>
            <c:showLegendKey val="0"/>
            <c:showVal val="1"/>
            <c:showCatName val="1"/>
            <c:showSerName val="0"/>
            <c:showPercent val="0"/>
            <c:showBubbleSize val="0"/>
            <c:showLeaderLines val="1"/>
            <c:extLst>
              <c:ext xmlns:c15="http://schemas.microsoft.com/office/drawing/2012/chart" uri="{CE6537A1-D6FC-4f65-9D91-7224C49458BB}"/>
            </c:extLst>
          </c:dLbls>
          <c:cat>
            <c:strRef>
              <c:f>曜亞產業概況!$B$1:$F$1</c:f>
              <c:strCache>
                <c:ptCount val="5"/>
                <c:pt idx="0">
                  <c:v>雷射/脈衝光</c:v>
                </c:pt>
                <c:pt idx="1">
                  <c:v>身體雕塑/皮膚緊緻</c:v>
                </c:pt>
                <c:pt idx="2">
                  <c:v>皮下植入式填充劑</c:v>
                </c:pt>
                <c:pt idx="3">
                  <c:v>肉毒桿菌素注射</c:v>
                </c:pt>
                <c:pt idx="4">
                  <c:v>其他</c:v>
                </c:pt>
              </c:strCache>
            </c:strRef>
          </c:cat>
          <c:val>
            <c:numRef>
              <c:f>曜亞產業概況!$B$5:$F$5</c:f>
              <c:numCache>
                <c:formatCode>0.00%</c:formatCode>
                <c:ptCount val="5"/>
                <c:pt idx="0">
                  <c:v>0.18615384615384614</c:v>
                </c:pt>
                <c:pt idx="1">
                  <c:v>0.12230769230769231</c:v>
                </c:pt>
                <c:pt idx="2">
                  <c:v>0.27500000000000002</c:v>
                </c:pt>
                <c:pt idx="3">
                  <c:v>0.23423076923076919</c:v>
                </c:pt>
                <c:pt idx="4">
                  <c:v>0.18230769230769309</c:v>
                </c:pt>
              </c:numCache>
            </c:numRef>
          </c:val>
          <c:extLst>
            <c:ext xmlns:c16="http://schemas.microsoft.com/office/drawing/2014/chart" uri="{C3380CC4-5D6E-409C-BE32-E72D297353CC}">
              <c16:uniqueId val="{0000000B-5B71-4854-AEA0-B31B8DCC04A9}"/>
            </c:ext>
          </c:extLst>
        </c:ser>
        <c:dLbls>
          <c:showLegendKey val="0"/>
          <c:showVal val="1"/>
          <c:showCatName val="1"/>
          <c:showSerName val="0"/>
          <c:showPercent val="0"/>
          <c:showBubbleSize val="0"/>
          <c:showLeaderLines val="1"/>
        </c:dLbls>
      </c:pie3DChart>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0069991251109"/>
          <c:y val="2.2464201856667476E-2"/>
          <c:w val="0.77817147856519053"/>
          <c:h val="0.76358533404183371"/>
        </c:manualLayout>
      </c:layout>
      <c:barChart>
        <c:barDir val="col"/>
        <c:grouping val="clustered"/>
        <c:varyColors val="0"/>
        <c:ser>
          <c:idx val="0"/>
          <c:order val="0"/>
          <c:tx>
            <c:strRef>
              <c:f>財務概況!$A$18</c:f>
              <c:strCache>
                <c:ptCount val="1"/>
                <c:pt idx="0">
                  <c:v>合併營業淨利</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財務概況!$G$17:$I$17</c:f>
              <c:numCache>
                <c:formatCode>General</c:formatCode>
                <c:ptCount val="3"/>
                <c:pt idx="0">
                  <c:v>2019</c:v>
                </c:pt>
                <c:pt idx="1">
                  <c:v>2020</c:v>
                </c:pt>
                <c:pt idx="2">
                  <c:v>2021</c:v>
                </c:pt>
              </c:numCache>
            </c:numRef>
          </c:cat>
          <c:val>
            <c:numRef>
              <c:f>財務概況!$G$18:$I$18</c:f>
              <c:numCache>
                <c:formatCode>_-* #,##0_-;\-* #,##0_-;_-* "-"??_-;_-@_-</c:formatCode>
                <c:ptCount val="3"/>
                <c:pt idx="0">
                  <c:v>464039</c:v>
                </c:pt>
                <c:pt idx="1">
                  <c:v>529070</c:v>
                </c:pt>
                <c:pt idx="2">
                  <c:v>595026</c:v>
                </c:pt>
              </c:numCache>
            </c:numRef>
          </c:val>
          <c:extLst>
            <c:ext xmlns:c16="http://schemas.microsoft.com/office/drawing/2014/chart" uri="{C3380CC4-5D6E-409C-BE32-E72D297353CC}">
              <c16:uniqueId val="{00000000-4BA1-4F4F-8BCB-E2F19344412A}"/>
            </c:ext>
          </c:extLst>
        </c:ser>
        <c:dLbls>
          <c:showLegendKey val="0"/>
          <c:showVal val="1"/>
          <c:showCatName val="0"/>
          <c:showSerName val="0"/>
          <c:showPercent val="0"/>
          <c:showBubbleSize val="0"/>
        </c:dLbls>
        <c:gapWidth val="150"/>
        <c:axId val="119126272"/>
        <c:axId val="123731968"/>
      </c:barChart>
      <c:catAx>
        <c:axId val="119126272"/>
        <c:scaling>
          <c:orientation val="minMax"/>
        </c:scaling>
        <c:delete val="1"/>
        <c:axPos val="b"/>
        <c:numFmt formatCode="General" sourceLinked="1"/>
        <c:majorTickMark val="none"/>
        <c:minorTickMark val="none"/>
        <c:tickLblPos val="none"/>
        <c:crossAx val="123731968"/>
        <c:crosses val="autoZero"/>
        <c:auto val="1"/>
        <c:lblAlgn val="ctr"/>
        <c:lblOffset val="100"/>
        <c:noMultiLvlLbl val="0"/>
      </c:catAx>
      <c:valAx>
        <c:axId val="123731968"/>
        <c:scaling>
          <c:orientation val="minMax"/>
        </c:scaling>
        <c:delete val="1"/>
        <c:axPos val="l"/>
        <c:numFmt formatCode="_-* #,##0_-;\-* #,##0_-;_-* &quot;-&quot;??_-;_-@_-" sourceLinked="1"/>
        <c:majorTickMark val="none"/>
        <c:minorTickMark val="none"/>
        <c:tickLblPos val="none"/>
        <c:crossAx val="119126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0069991251109"/>
          <c:y val="2.2464201856667476E-2"/>
          <c:w val="0.77817147856519053"/>
          <c:h val="0.76358533404183371"/>
        </c:manualLayout>
      </c:layout>
      <c:barChart>
        <c:barDir val="col"/>
        <c:grouping val="clustered"/>
        <c:varyColors val="0"/>
        <c:ser>
          <c:idx val="0"/>
          <c:order val="0"/>
          <c:tx>
            <c:strRef>
              <c:f>財務概況!$A$66</c:f>
              <c:strCache>
                <c:ptCount val="1"/>
                <c:pt idx="0">
                  <c:v>EPS</c:v>
                </c:pt>
              </c:strCache>
            </c:strRef>
          </c:tx>
          <c:spPr>
            <a:solidFill>
              <a:srgbClr val="00B0F0"/>
            </a:solidFill>
          </c:spPr>
          <c:invertIfNegative val="0"/>
          <c:dLbls>
            <c:spPr>
              <a:noFill/>
              <a:ln>
                <a:noFill/>
              </a:ln>
              <a:effectLst/>
            </c:spPr>
            <c:txPr>
              <a:bodyPr rot="0" vert="horz"/>
              <a:lstStyle/>
              <a:p>
                <a:pPr>
                  <a:defRPr sz="1100" b="1"/>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財務概況!$G$65:$I$65</c:f>
              <c:numCache>
                <c:formatCode>General</c:formatCode>
                <c:ptCount val="3"/>
                <c:pt idx="0">
                  <c:v>2019</c:v>
                </c:pt>
                <c:pt idx="1">
                  <c:v>2020</c:v>
                </c:pt>
                <c:pt idx="2">
                  <c:v>2021</c:v>
                </c:pt>
              </c:numCache>
            </c:numRef>
          </c:cat>
          <c:val>
            <c:numRef>
              <c:f>財務概況!$G$66:$I$66</c:f>
              <c:numCache>
                <c:formatCode>_(* #,##0.00_);_(* \(#,##0.00\);_(* "-"??_);_(@_)</c:formatCode>
                <c:ptCount val="3"/>
                <c:pt idx="0">
                  <c:v>4.0199999999999996</c:v>
                </c:pt>
                <c:pt idx="1">
                  <c:v>4.0599999999999996</c:v>
                </c:pt>
                <c:pt idx="2">
                  <c:v>4.3</c:v>
                </c:pt>
              </c:numCache>
            </c:numRef>
          </c:val>
          <c:extLst>
            <c:ext xmlns:c16="http://schemas.microsoft.com/office/drawing/2014/chart" uri="{C3380CC4-5D6E-409C-BE32-E72D297353CC}">
              <c16:uniqueId val="{00000000-EC5F-4520-B94D-2397B388F3D8}"/>
            </c:ext>
          </c:extLst>
        </c:ser>
        <c:dLbls>
          <c:showLegendKey val="0"/>
          <c:showVal val="1"/>
          <c:showCatName val="0"/>
          <c:showSerName val="0"/>
          <c:showPercent val="0"/>
          <c:showBubbleSize val="0"/>
        </c:dLbls>
        <c:gapWidth val="150"/>
        <c:axId val="123846656"/>
        <c:axId val="124026880"/>
      </c:barChart>
      <c:catAx>
        <c:axId val="123846656"/>
        <c:scaling>
          <c:orientation val="minMax"/>
        </c:scaling>
        <c:delete val="1"/>
        <c:axPos val="b"/>
        <c:numFmt formatCode="General" sourceLinked="1"/>
        <c:majorTickMark val="none"/>
        <c:minorTickMark val="none"/>
        <c:tickLblPos val="none"/>
        <c:crossAx val="124026880"/>
        <c:crosses val="autoZero"/>
        <c:auto val="1"/>
        <c:lblAlgn val="ctr"/>
        <c:lblOffset val="100"/>
        <c:noMultiLvlLbl val="0"/>
      </c:catAx>
      <c:valAx>
        <c:axId val="124026880"/>
        <c:scaling>
          <c:orientation val="minMax"/>
        </c:scaling>
        <c:delete val="1"/>
        <c:axPos val="l"/>
        <c:numFmt formatCode="_(* #,##0.00_);_(* \(#,##0.00\);_(* &quot;-&quot;??_);_(@_)" sourceLinked="1"/>
        <c:majorTickMark val="none"/>
        <c:minorTickMark val="none"/>
        <c:tickLblPos val="none"/>
        <c:crossAx val="123846656"/>
        <c:crosses val="autoZero"/>
        <c:crossBetween val="between"/>
      </c:valAx>
      <c:dTable>
        <c:showHorzBorder val="1"/>
        <c:showVertBorder val="1"/>
        <c:showOutline val="1"/>
        <c:showKeys val="1"/>
        <c:txPr>
          <a:bodyPr/>
          <a:lstStyle/>
          <a:p>
            <a:pPr rtl="0">
              <a:defRPr b="1"/>
            </a:pPr>
            <a:endParaRPr lang="zh-TW"/>
          </a:p>
        </c:txPr>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16682-EA75-470D-B372-F69D7EE26EBE}" type="doc">
      <dgm:prSet loTypeId="urn:microsoft.com/office/officeart/2005/8/layout/arrow2" loCatId="process" qsTypeId="urn:microsoft.com/office/officeart/2005/8/quickstyle/3d1" qsCatId="3D" csTypeId="urn:microsoft.com/office/officeart/2005/8/colors/accent2_2" csCatId="accent2" phldr="1"/>
      <dgm:spPr/>
    </dgm:pt>
    <dgm:pt modelId="{0F04D399-1FC4-4E8B-806B-69EEA3FC5817}">
      <dgm:prSet phldrT="[文字]" custT="1"/>
      <dgm:spPr/>
      <dgm:t>
        <a:bodyPr/>
        <a:lstStyle/>
        <a:p>
          <a:r>
            <a:rPr lang="zh-TW" altLang="en-US" sz="2400" b="1" dirty="0">
              <a:latin typeface="標楷體" panose="03000509000000000000" pitchFamily="65" charset="-120"/>
              <a:ea typeface="標楷體" panose="03000509000000000000" pitchFamily="65" charset="-120"/>
            </a:rPr>
            <a:t>短期計畫</a:t>
          </a:r>
        </a:p>
      </dgm:t>
    </dgm:pt>
    <dgm:pt modelId="{4DA8E137-EE50-4891-BFFA-CC73A083FD7B}" type="par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7039CD4D-8248-4E2A-AA07-8F1099C4670D}" type="sib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AF30F1C5-3B3E-4CFC-8335-B977DA06146B}">
      <dgm:prSet phldrT="[文字]" custT="1"/>
      <dgm:spPr/>
      <dgm:t>
        <a:bodyPr/>
        <a:lstStyle/>
        <a:p>
          <a:r>
            <a:rPr lang="zh-TW" altLang="en-US" sz="2400" b="1" dirty="0">
              <a:latin typeface="標楷體" panose="03000509000000000000" pitchFamily="65" charset="-120"/>
              <a:ea typeface="標楷體" panose="03000509000000000000" pitchFamily="65" charset="-120"/>
            </a:rPr>
            <a:t>中期計畫</a:t>
          </a:r>
        </a:p>
      </dgm:t>
    </dgm:pt>
    <dgm:pt modelId="{7B086C18-8C73-4DFD-BA6A-90183E567747}" type="par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B87C6F1B-4145-4820-88BD-82A28B23C716}" type="sib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73D122B7-EF87-45FA-A4E7-D3B120A28EFA}">
      <dgm:prSet phldrT="[文字]" custT="1"/>
      <dgm:spPr/>
      <dgm:t>
        <a:bodyPr/>
        <a:lstStyle/>
        <a:p>
          <a:r>
            <a:rPr lang="zh-TW" altLang="en-US" sz="2400" b="1" dirty="0">
              <a:latin typeface="標楷體" panose="03000509000000000000" pitchFamily="65" charset="-120"/>
              <a:ea typeface="標楷體" panose="03000509000000000000" pitchFamily="65" charset="-120"/>
            </a:rPr>
            <a:t>長期計畫</a:t>
          </a:r>
        </a:p>
      </dgm:t>
    </dgm:pt>
    <dgm:pt modelId="{D0DFD358-EA28-4C09-8E62-AB0E74732289}" type="par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845B287A-79BF-45F1-9DD4-FDC9A5D04A0D}" type="sib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96B213E5-DFE4-425D-A3DB-799530358372}" type="pres">
      <dgm:prSet presAssocID="{11816682-EA75-470D-B372-F69D7EE26EBE}" presName="arrowDiagram" presStyleCnt="0">
        <dgm:presLayoutVars>
          <dgm:chMax val="5"/>
          <dgm:dir/>
          <dgm:resizeHandles val="exact"/>
        </dgm:presLayoutVars>
      </dgm:prSet>
      <dgm:spPr/>
    </dgm:pt>
    <dgm:pt modelId="{767F0E2F-9004-469E-BC11-652389A63936}" type="pres">
      <dgm:prSet presAssocID="{11816682-EA75-470D-B372-F69D7EE26EBE}" presName="arrow" presStyleLbl="bgShp" presStyleIdx="0" presStyleCnt="1"/>
      <dgm:spPr>
        <a:solidFill>
          <a:schemeClr val="tx2">
            <a:lumMod val="60000"/>
            <a:lumOff val="40000"/>
          </a:schemeClr>
        </a:solidFill>
      </dgm:spPr>
    </dgm:pt>
    <dgm:pt modelId="{9DA09809-75BC-4A6F-B5A9-7A9CF631BD5F}" type="pres">
      <dgm:prSet presAssocID="{11816682-EA75-470D-B372-F69D7EE26EBE}" presName="arrowDiagram3" presStyleCnt="0"/>
      <dgm:spPr/>
    </dgm:pt>
    <dgm:pt modelId="{A500C440-B996-44F8-ACA7-5F65F01AAC45}" type="pres">
      <dgm:prSet presAssocID="{0F04D399-1FC4-4E8B-806B-69EEA3FC5817}" presName="bullet3a" presStyleLbl="node1" presStyleIdx="0" presStyleCnt="3"/>
      <dgm:spPr>
        <a:solidFill>
          <a:schemeClr val="accent6">
            <a:lumMod val="75000"/>
          </a:schemeClr>
        </a:solidFill>
      </dgm:spPr>
    </dgm:pt>
    <dgm:pt modelId="{6265548B-B1BC-4675-9564-B9363810977A}" type="pres">
      <dgm:prSet presAssocID="{0F04D399-1FC4-4E8B-806B-69EEA3FC5817}" presName="textBox3a" presStyleLbl="revTx" presStyleIdx="0" presStyleCnt="3">
        <dgm:presLayoutVars>
          <dgm:bulletEnabled val="1"/>
        </dgm:presLayoutVars>
      </dgm:prSet>
      <dgm:spPr/>
    </dgm:pt>
    <dgm:pt modelId="{49657B14-F61A-4040-96E7-E6D8108DDDB8}" type="pres">
      <dgm:prSet presAssocID="{AF30F1C5-3B3E-4CFC-8335-B977DA06146B}" presName="bullet3b" presStyleLbl="node1" presStyleIdx="1" presStyleCnt="3"/>
      <dgm:spPr>
        <a:solidFill>
          <a:schemeClr val="accent6">
            <a:lumMod val="75000"/>
          </a:schemeClr>
        </a:solidFill>
      </dgm:spPr>
    </dgm:pt>
    <dgm:pt modelId="{3D34285B-13A5-4B52-A959-9F0EFC241811}" type="pres">
      <dgm:prSet presAssocID="{AF30F1C5-3B3E-4CFC-8335-B977DA06146B}" presName="textBox3b" presStyleLbl="revTx" presStyleIdx="1" presStyleCnt="3">
        <dgm:presLayoutVars>
          <dgm:bulletEnabled val="1"/>
        </dgm:presLayoutVars>
      </dgm:prSet>
      <dgm:spPr/>
    </dgm:pt>
    <dgm:pt modelId="{C16D925D-4DCD-4E42-93E9-380643CBF1DF}" type="pres">
      <dgm:prSet presAssocID="{73D122B7-EF87-45FA-A4E7-D3B120A28EFA}" presName="bullet3c" presStyleLbl="node1" presStyleIdx="2" presStyleCnt="3"/>
      <dgm:spPr>
        <a:solidFill>
          <a:schemeClr val="accent6">
            <a:lumMod val="75000"/>
          </a:schemeClr>
        </a:solidFill>
      </dgm:spPr>
    </dgm:pt>
    <dgm:pt modelId="{D8192A8F-A013-4B50-A114-6078C7A81FBD}" type="pres">
      <dgm:prSet presAssocID="{73D122B7-EF87-45FA-A4E7-D3B120A28EFA}" presName="textBox3c" presStyleLbl="revTx" presStyleIdx="2" presStyleCnt="3">
        <dgm:presLayoutVars>
          <dgm:bulletEnabled val="1"/>
        </dgm:presLayoutVars>
      </dgm:prSet>
      <dgm:spPr/>
    </dgm:pt>
  </dgm:ptLst>
  <dgm:cxnLst>
    <dgm:cxn modelId="{C65A4408-BE2B-49F6-9ACB-5B8E0C073498}" srcId="{11816682-EA75-470D-B372-F69D7EE26EBE}" destId="{73D122B7-EF87-45FA-A4E7-D3B120A28EFA}" srcOrd="2" destOrd="0" parTransId="{D0DFD358-EA28-4C09-8E62-AB0E74732289}" sibTransId="{845B287A-79BF-45F1-9DD4-FDC9A5D04A0D}"/>
    <dgm:cxn modelId="{9E3DBF7F-1B6C-49FF-B49C-03E7E4100BAE}" type="presOf" srcId="{73D122B7-EF87-45FA-A4E7-D3B120A28EFA}" destId="{D8192A8F-A013-4B50-A114-6078C7A81FBD}" srcOrd="0" destOrd="0" presId="urn:microsoft.com/office/officeart/2005/8/layout/arrow2"/>
    <dgm:cxn modelId="{01113199-4B5A-4411-BF56-9C8BCBFC969A}" type="presOf" srcId="{11816682-EA75-470D-B372-F69D7EE26EBE}" destId="{96B213E5-DFE4-425D-A3DB-799530358372}" srcOrd="0" destOrd="0" presId="urn:microsoft.com/office/officeart/2005/8/layout/arrow2"/>
    <dgm:cxn modelId="{09F010C6-25F5-463E-877C-62C908A8B6FC}" srcId="{11816682-EA75-470D-B372-F69D7EE26EBE}" destId="{0F04D399-1FC4-4E8B-806B-69EEA3FC5817}" srcOrd="0" destOrd="0" parTransId="{4DA8E137-EE50-4891-BFFA-CC73A083FD7B}" sibTransId="{7039CD4D-8248-4E2A-AA07-8F1099C4670D}"/>
    <dgm:cxn modelId="{ED035FEC-81CA-465F-90B8-295CA65D3D2D}" type="presOf" srcId="{AF30F1C5-3B3E-4CFC-8335-B977DA06146B}" destId="{3D34285B-13A5-4B52-A959-9F0EFC241811}" srcOrd="0" destOrd="0" presId="urn:microsoft.com/office/officeart/2005/8/layout/arrow2"/>
    <dgm:cxn modelId="{86678AEC-4C28-4A1E-B19E-1B612FA88AAA}" type="presOf" srcId="{0F04D399-1FC4-4E8B-806B-69EEA3FC5817}" destId="{6265548B-B1BC-4675-9564-B9363810977A}" srcOrd="0" destOrd="0" presId="urn:microsoft.com/office/officeart/2005/8/layout/arrow2"/>
    <dgm:cxn modelId="{5C27D7F7-E020-4DD6-8646-A6E571504EA7}" srcId="{11816682-EA75-470D-B372-F69D7EE26EBE}" destId="{AF30F1C5-3B3E-4CFC-8335-B977DA06146B}" srcOrd="1" destOrd="0" parTransId="{7B086C18-8C73-4DFD-BA6A-90183E567747}" sibTransId="{B87C6F1B-4145-4820-88BD-82A28B23C716}"/>
    <dgm:cxn modelId="{36BBD2A5-3415-4B63-B74A-6F15F0C9672E}" type="presParOf" srcId="{96B213E5-DFE4-425D-A3DB-799530358372}" destId="{767F0E2F-9004-469E-BC11-652389A63936}" srcOrd="0" destOrd="0" presId="urn:microsoft.com/office/officeart/2005/8/layout/arrow2"/>
    <dgm:cxn modelId="{1698F8AC-CF25-4876-963F-608DD0F59DA6}" type="presParOf" srcId="{96B213E5-DFE4-425D-A3DB-799530358372}" destId="{9DA09809-75BC-4A6F-B5A9-7A9CF631BD5F}" srcOrd="1" destOrd="0" presId="urn:microsoft.com/office/officeart/2005/8/layout/arrow2"/>
    <dgm:cxn modelId="{4F928AEB-815B-4720-B564-9DE80105239B}" type="presParOf" srcId="{9DA09809-75BC-4A6F-B5A9-7A9CF631BD5F}" destId="{A500C440-B996-44F8-ACA7-5F65F01AAC45}" srcOrd="0" destOrd="0" presId="urn:microsoft.com/office/officeart/2005/8/layout/arrow2"/>
    <dgm:cxn modelId="{A0B72FE9-E89F-4C5B-AD01-B27DA067D009}" type="presParOf" srcId="{9DA09809-75BC-4A6F-B5A9-7A9CF631BD5F}" destId="{6265548B-B1BC-4675-9564-B9363810977A}" srcOrd="1" destOrd="0" presId="urn:microsoft.com/office/officeart/2005/8/layout/arrow2"/>
    <dgm:cxn modelId="{3DB93079-7CB5-4359-90E8-F10372983F84}" type="presParOf" srcId="{9DA09809-75BC-4A6F-B5A9-7A9CF631BD5F}" destId="{49657B14-F61A-4040-96E7-E6D8108DDDB8}" srcOrd="2" destOrd="0" presId="urn:microsoft.com/office/officeart/2005/8/layout/arrow2"/>
    <dgm:cxn modelId="{F4E90145-6F3F-4036-8FDD-358E0FEC5C6A}" type="presParOf" srcId="{9DA09809-75BC-4A6F-B5A9-7A9CF631BD5F}" destId="{3D34285B-13A5-4B52-A959-9F0EFC241811}" srcOrd="3" destOrd="0" presId="urn:microsoft.com/office/officeart/2005/8/layout/arrow2"/>
    <dgm:cxn modelId="{1186F83A-EB52-45DA-B9A9-1861269A8AF0}" type="presParOf" srcId="{9DA09809-75BC-4A6F-B5A9-7A9CF631BD5F}" destId="{C16D925D-4DCD-4E42-93E9-380643CBF1DF}" srcOrd="4" destOrd="0" presId="urn:microsoft.com/office/officeart/2005/8/layout/arrow2"/>
    <dgm:cxn modelId="{57933FC9-E1CD-43CF-9DB6-78302047CDBB}" type="presParOf" srcId="{9DA09809-75BC-4A6F-B5A9-7A9CF631BD5F}" destId="{D8192A8F-A013-4B50-A114-6078C7A81F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16682-EA75-470D-B372-F69D7EE26EBE}" type="doc">
      <dgm:prSet loTypeId="urn:microsoft.com/office/officeart/2005/8/layout/arrow2" loCatId="process" qsTypeId="urn:microsoft.com/office/officeart/2005/8/quickstyle/3d1" qsCatId="3D" csTypeId="urn:microsoft.com/office/officeart/2005/8/colors/accent2_2" csCatId="accent2" phldr="1"/>
      <dgm:spPr/>
    </dgm:pt>
    <dgm:pt modelId="{0F04D399-1FC4-4E8B-806B-69EEA3FC5817}">
      <dgm:prSet phldrT="[文字]" custT="1"/>
      <dgm:spPr/>
      <dgm:t>
        <a:bodyPr/>
        <a:lstStyle/>
        <a:p>
          <a:r>
            <a:rPr lang="zh-TW" altLang="en-US" sz="2400" b="1" dirty="0">
              <a:latin typeface="標楷體" panose="03000509000000000000" pitchFamily="65" charset="-120"/>
              <a:ea typeface="標楷體" panose="03000509000000000000" pitchFamily="65" charset="-120"/>
            </a:rPr>
            <a:t>短期計畫</a:t>
          </a:r>
        </a:p>
      </dgm:t>
    </dgm:pt>
    <dgm:pt modelId="{4DA8E137-EE50-4891-BFFA-CC73A083FD7B}" type="par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7039CD4D-8248-4E2A-AA07-8F1099C4670D}" type="sib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AF30F1C5-3B3E-4CFC-8335-B977DA06146B}">
      <dgm:prSet phldrT="[文字]" custT="1"/>
      <dgm:spPr/>
      <dgm:t>
        <a:bodyPr/>
        <a:lstStyle/>
        <a:p>
          <a:r>
            <a:rPr lang="zh-TW" altLang="en-US" sz="2400" b="1" dirty="0">
              <a:latin typeface="標楷體" panose="03000509000000000000" pitchFamily="65" charset="-120"/>
              <a:ea typeface="標楷體" panose="03000509000000000000" pitchFamily="65" charset="-120"/>
            </a:rPr>
            <a:t>中期計畫</a:t>
          </a:r>
        </a:p>
      </dgm:t>
    </dgm:pt>
    <dgm:pt modelId="{7B086C18-8C73-4DFD-BA6A-90183E567747}" type="par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B87C6F1B-4145-4820-88BD-82A28B23C716}" type="sib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73D122B7-EF87-45FA-A4E7-D3B120A28EFA}">
      <dgm:prSet phldrT="[文字]" custT="1"/>
      <dgm:spPr/>
      <dgm:t>
        <a:bodyPr/>
        <a:lstStyle/>
        <a:p>
          <a:r>
            <a:rPr lang="zh-TW" altLang="en-US" sz="2400" b="1" dirty="0">
              <a:latin typeface="標楷體" panose="03000509000000000000" pitchFamily="65" charset="-120"/>
              <a:ea typeface="標楷體" panose="03000509000000000000" pitchFamily="65" charset="-120"/>
            </a:rPr>
            <a:t>長期計畫</a:t>
          </a:r>
        </a:p>
      </dgm:t>
    </dgm:pt>
    <dgm:pt modelId="{D0DFD358-EA28-4C09-8E62-AB0E74732289}" type="par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845B287A-79BF-45F1-9DD4-FDC9A5D04A0D}" type="sib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96B213E5-DFE4-425D-A3DB-799530358372}" type="pres">
      <dgm:prSet presAssocID="{11816682-EA75-470D-B372-F69D7EE26EBE}" presName="arrowDiagram" presStyleCnt="0">
        <dgm:presLayoutVars>
          <dgm:chMax val="5"/>
          <dgm:dir/>
          <dgm:resizeHandles val="exact"/>
        </dgm:presLayoutVars>
      </dgm:prSet>
      <dgm:spPr/>
    </dgm:pt>
    <dgm:pt modelId="{767F0E2F-9004-469E-BC11-652389A63936}" type="pres">
      <dgm:prSet presAssocID="{11816682-EA75-470D-B372-F69D7EE26EBE}" presName="arrow" presStyleLbl="bgShp" presStyleIdx="0" presStyleCnt="1" custLinFactNeighborX="-2323" custLinFactNeighborY="-4470"/>
      <dgm:spPr>
        <a:solidFill>
          <a:schemeClr val="tx2">
            <a:lumMod val="60000"/>
            <a:lumOff val="40000"/>
          </a:schemeClr>
        </a:solidFill>
      </dgm:spPr>
    </dgm:pt>
    <dgm:pt modelId="{9DA09809-75BC-4A6F-B5A9-7A9CF631BD5F}" type="pres">
      <dgm:prSet presAssocID="{11816682-EA75-470D-B372-F69D7EE26EBE}" presName="arrowDiagram3" presStyleCnt="0"/>
      <dgm:spPr/>
    </dgm:pt>
    <dgm:pt modelId="{A500C440-B996-44F8-ACA7-5F65F01AAC45}" type="pres">
      <dgm:prSet presAssocID="{0F04D399-1FC4-4E8B-806B-69EEA3FC5817}" presName="bullet3a" presStyleLbl="node1" presStyleIdx="0" presStyleCnt="3"/>
      <dgm:spPr>
        <a:solidFill>
          <a:schemeClr val="accent6">
            <a:lumMod val="75000"/>
          </a:schemeClr>
        </a:solidFill>
      </dgm:spPr>
    </dgm:pt>
    <dgm:pt modelId="{6265548B-B1BC-4675-9564-B9363810977A}" type="pres">
      <dgm:prSet presAssocID="{0F04D399-1FC4-4E8B-806B-69EEA3FC5817}" presName="textBox3a" presStyleLbl="revTx" presStyleIdx="0" presStyleCnt="3">
        <dgm:presLayoutVars>
          <dgm:bulletEnabled val="1"/>
        </dgm:presLayoutVars>
      </dgm:prSet>
      <dgm:spPr/>
    </dgm:pt>
    <dgm:pt modelId="{49657B14-F61A-4040-96E7-E6D8108DDDB8}" type="pres">
      <dgm:prSet presAssocID="{AF30F1C5-3B3E-4CFC-8335-B977DA06146B}" presName="bullet3b" presStyleLbl="node1" presStyleIdx="1" presStyleCnt="3"/>
      <dgm:spPr>
        <a:solidFill>
          <a:schemeClr val="accent6">
            <a:lumMod val="75000"/>
          </a:schemeClr>
        </a:solidFill>
      </dgm:spPr>
    </dgm:pt>
    <dgm:pt modelId="{3D34285B-13A5-4B52-A959-9F0EFC241811}" type="pres">
      <dgm:prSet presAssocID="{AF30F1C5-3B3E-4CFC-8335-B977DA06146B}" presName="textBox3b" presStyleLbl="revTx" presStyleIdx="1" presStyleCnt="3">
        <dgm:presLayoutVars>
          <dgm:bulletEnabled val="1"/>
        </dgm:presLayoutVars>
      </dgm:prSet>
      <dgm:spPr/>
    </dgm:pt>
    <dgm:pt modelId="{C16D925D-4DCD-4E42-93E9-380643CBF1DF}" type="pres">
      <dgm:prSet presAssocID="{73D122B7-EF87-45FA-A4E7-D3B120A28EFA}" presName="bullet3c" presStyleLbl="node1" presStyleIdx="2" presStyleCnt="3"/>
      <dgm:spPr>
        <a:solidFill>
          <a:schemeClr val="accent6">
            <a:lumMod val="75000"/>
          </a:schemeClr>
        </a:solidFill>
      </dgm:spPr>
    </dgm:pt>
    <dgm:pt modelId="{D8192A8F-A013-4B50-A114-6078C7A81FBD}" type="pres">
      <dgm:prSet presAssocID="{73D122B7-EF87-45FA-A4E7-D3B120A28EFA}" presName="textBox3c" presStyleLbl="revTx" presStyleIdx="2" presStyleCnt="3">
        <dgm:presLayoutVars>
          <dgm:bulletEnabled val="1"/>
        </dgm:presLayoutVars>
      </dgm:prSet>
      <dgm:spPr/>
    </dgm:pt>
  </dgm:ptLst>
  <dgm:cxnLst>
    <dgm:cxn modelId="{C65A4408-BE2B-49F6-9ACB-5B8E0C073498}" srcId="{11816682-EA75-470D-B372-F69D7EE26EBE}" destId="{73D122B7-EF87-45FA-A4E7-D3B120A28EFA}" srcOrd="2" destOrd="0" parTransId="{D0DFD358-EA28-4C09-8E62-AB0E74732289}" sibTransId="{845B287A-79BF-45F1-9DD4-FDC9A5D04A0D}"/>
    <dgm:cxn modelId="{5E686513-4E53-4783-994D-673C37230D6B}" type="presOf" srcId="{AF30F1C5-3B3E-4CFC-8335-B977DA06146B}" destId="{3D34285B-13A5-4B52-A959-9F0EFC241811}" srcOrd="0" destOrd="0" presId="urn:microsoft.com/office/officeart/2005/8/layout/arrow2"/>
    <dgm:cxn modelId="{7046737A-6257-478C-8CC2-E94C27F8EDB3}" type="presOf" srcId="{11816682-EA75-470D-B372-F69D7EE26EBE}" destId="{96B213E5-DFE4-425D-A3DB-799530358372}" srcOrd="0" destOrd="0" presId="urn:microsoft.com/office/officeart/2005/8/layout/arrow2"/>
    <dgm:cxn modelId="{26E8E595-5F0B-4A57-B71C-BADAF1B9F7E6}" type="presOf" srcId="{0F04D399-1FC4-4E8B-806B-69EEA3FC5817}" destId="{6265548B-B1BC-4675-9564-B9363810977A}" srcOrd="0" destOrd="0" presId="urn:microsoft.com/office/officeart/2005/8/layout/arrow2"/>
    <dgm:cxn modelId="{09F010C6-25F5-463E-877C-62C908A8B6FC}" srcId="{11816682-EA75-470D-B372-F69D7EE26EBE}" destId="{0F04D399-1FC4-4E8B-806B-69EEA3FC5817}" srcOrd="0" destOrd="0" parTransId="{4DA8E137-EE50-4891-BFFA-CC73A083FD7B}" sibTransId="{7039CD4D-8248-4E2A-AA07-8F1099C4670D}"/>
    <dgm:cxn modelId="{6AEE22EC-9CD1-4F7E-A90B-215A03E5BDC0}" type="presOf" srcId="{73D122B7-EF87-45FA-A4E7-D3B120A28EFA}" destId="{D8192A8F-A013-4B50-A114-6078C7A81FBD}" srcOrd="0" destOrd="0" presId="urn:microsoft.com/office/officeart/2005/8/layout/arrow2"/>
    <dgm:cxn modelId="{5C27D7F7-E020-4DD6-8646-A6E571504EA7}" srcId="{11816682-EA75-470D-B372-F69D7EE26EBE}" destId="{AF30F1C5-3B3E-4CFC-8335-B977DA06146B}" srcOrd="1" destOrd="0" parTransId="{7B086C18-8C73-4DFD-BA6A-90183E567747}" sibTransId="{B87C6F1B-4145-4820-88BD-82A28B23C716}"/>
    <dgm:cxn modelId="{EF8C3097-DD19-4320-A435-28DA1AD76F24}" type="presParOf" srcId="{96B213E5-DFE4-425D-A3DB-799530358372}" destId="{767F0E2F-9004-469E-BC11-652389A63936}" srcOrd="0" destOrd="0" presId="urn:microsoft.com/office/officeart/2005/8/layout/arrow2"/>
    <dgm:cxn modelId="{A5B553E2-CBCA-4254-9637-0941DAD99DB2}" type="presParOf" srcId="{96B213E5-DFE4-425D-A3DB-799530358372}" destId="{9DA09809-75BC-4A6F-B5A9-7A9CF631BD5F}" srcOrd="1" destOrd="0" presId="urn:microsoft.com/office/officeart/2005/8/layout/arrow2"/>
    <dgm:cxn modelId="{D8379B03-0768-40D6-93A4-4B40E8D3C568}" type="presParOf" srcId="{9DA09809-75BC-4A6F-B5A9-7A9CF631BD5F}" destId="{A500C440-B996-44F8-ACA7-5F65F01AAC45}" srcOrd="0" destOrd="0" presId="urn:microsoft.com/office/officeart/2005/8/layout/arrow2"/>
    <dgm:cxn modelId="{3EEDFD34-02C7-423E-A45D-D9F92EB013A1}" type="presParOf" srcId="{9DA09809-75BC-4A6F-B5A9-7A9CF631BD5F}" destId="{6265548B-B1BC-4675-9564-B9363810977A}" srcOrd="1" destOrd="0" presId="urn:microsoft.com/office/officeart/2005/8/layout/arrow2"/>
    <dgm:cxn modelId="{1B7CF461-592A-4FDE-8471-7A66F3E9AAD7}" type="presParOf" srcId="{9DA09809-75BC-4A6F-B5A9-7A9CF631BD5F}" destId="{49657B14-F61A-4040-96E7-E6D8108DDDB8}" srcOrd="2" destOrd="0" presId="urn:microsoft.com/office/officeart/2005/8/layout/arrow2"/>
    <dgm:cxn modelId="{0046C116-FE16-4BFA-BB57-837DF543F0D6}" type="presParOf" srcId="{9DA09809-75BC-4A6F-B5A9-7A9CF631BD5F}" destId="{3D34285B-13A5-4B52-A959-9F0EFC241811}" srcOrd="3" destOrd="0" presId="urn:microsoft.com/office/officeart/2005/8/layout/arrow2"/>
    <dgm:cxn modelId="{2E14FB24-37E3-4024-80FF-0155035B2D0A}" type="presParOf" srcId="{9DA09809-75BC-4A6F-B5A9-7A9CF631BD5F}" destId="{C16D925D-4DCD-4E42-93E9-380643CBF1DF}" srcOrd="4" destOrd="0" presId="urn:microsoft.com/office/officeart/2005/8/layout/arrow2"/>
    <dgm:cxn modelId="{9AB1105D-03A2-4E3B-B2EE-C3C94D14606A}" type="presParOf" srcId="{9DA09809-75BC-4A6F-B5A9-7A9CF631BD5F}" destId="{D8192A8F-A013-4B50-A114-6078C7A81F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16682-EA75-470D-B372-F69D7EE26EBE}" type="doc">
      <dgm:prSet loTypeId="urn:microsoft.com/office/officeart/2005/8/layout/arrow2" loCatId="process" qsTypeId="urn:microsoft.com/office/officeart/2005/8/quickstyle/3d1" qsCatId="3D" csTypeId="urn:microsoft.com/office/officeart/2005/8/colors/accent2_2" csCatId="accent2" phldr="1"/>
      <dgm:spPr/>
    </dgm:pt>
    <dgm:pt modelId="{0F04D399-1FC4-4E8B-806B-69EEA3FC5817}">
      <dgm:prSet phldrT="[文字]" custT="1"/>
      <dgm:spPr/>
      <dgm:t>
        <a:bodyPr/>
        <a:lstStyle/>
        <a:p>
          <a:r>
            <a:rPr lang="zh-TW" altLang="en-US" sz="2400" b="1" dirty="0">
              <a:latin typeface="標楷體" panose="03000509000000000000" pitchFamily="65" charset="-120"/>
              <a:ea typeface="標楷體" panose="03000509000000000000" pitchFamily="65" charset="-120"/>
            </a:rPr>
            <a:t>短期計畫</a:t>
          </a:r>
        </a:p>
      </dgm:t>
    </dgm:pt>
    <dgm:pt modelId="{4DA8E137-EE50-4891-BFFA-CC73A083FD7B}" type="par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7039CD4D-8248-4E2A-AA07-8F1099C4670D}" type="sib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AF30F1C5-3B3E-4CFC-8335-B977DA06146B}">
      <dgm:prSet phldrT="[文字]" custT="1"/>
      <dgm:spPr/>
      <dgm:t>
        <a:bodyPr/>
        <a:lstStyle/>
        <a:p>
          <a:pPr>
            <a:spcAft>
              <a:spcPts val="0"/>
            </a:spcAft>
          </a:pPr>
          <a:r>
            <a:rPr lang="zh-TW" altLang="en-US" sz="2400" b="1" dirty="0">
              <a:latin typeface="標楷體" panose="03000509000000000000" pitchFamily="65" charset="-120"/>
              <a:ea typeface="標楷體" panose="03000509000000000000" pitchFamily="65" charset="-120"/>
            </a:rPr>
            <a:t>中期計畫</a:t>
          </a:r>
        </a:p>
      </dgm:t>
    </dgm:pt>
    <dgm:pt modelId="{7B086C18-8C73-4DFD-BA6A-90183E567747}" type="par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B87C6F1B-4145-4820-88BD-82A28B23C716}" type="sib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73D122B7-EF87-45FA-A4E7-D3B120A28EFA}">
      <dgm:prSet phldrT="[文字]" custT="1"/>
      <dgm:spPr/>
      <dgm:t>
        <a:bodyPr/>
        <a:lstStyle/>
        <a:p>
          <a:r>
            <a:rPr lang="zh-TW" altLang="en-US" sz="2400" b="1" dirty="0">
              <a:latin typeface="標楷體" panose="03000509000000000000" pitchFamily="65" charset="-120"/>
              <a:ea typeface="標楷體" panose="03000509000000000000" pitchFamily="65" charset="-120"/>
            </a:rPr>
            <a:t>長期計畫</a:t>
          </a:r>
        </a:p>
      </dgm:t>
    </dgm:pt>
    <dgm:pt modelId="{D0DFD358-EA28-4C09-8E62-AB0E74732289}" type="par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845B287A-79BF-45F1-9DD4-FDC9A5D04A0D}" type="sib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96B213E5-DFE4-425D-A3DB-799530358372}" type="pres">
      <dgm:prSet presAssocID="{11816682-EA75-470D-B372-F69D7EE26EBE}" presName="arrowDiagram" presStyleCnt="0">
        <dgm:presLayoutVars>
          <dgm:chMax val="5"/>
          <dgm:dir/>
          <dgm:resizeHandles val="exact"/>
        </dgm:presLayoutVars>
      </dgm:prSet>
      <dgm:spPr/>
    </dgm:pt>
    <dgm:pt modelId="{767F0E2F-9004-469E-BC11-652389A63936}" type="pres">
      <dgm:prSet presAssocID="{11816682-EA75-470D-B372-F69D7EE26EBE}" presName="arrow" presStyleLbl="bgShp" presStyleIdx="0" presStyleCnt="1" custLinFactNeighborX="-2282" custLinFactNeighborY="1535"/>
      <dgm:spPr>
        <a:solidFill>
          <a:schemeClr val="tx2">
            <a:lumMod val="60000"/>
            <a:lumOff val="40000"/>
          </a:schemeClr>
        </a:solidFill>
      </dgm:spPr>
    </dgm:pt>
    <dgm:pt modelId="{9DA09809-75BC-4A6F-B5A9-7A9CF631BD5F}" type="pres">
      <dgm:prSet presAssocID="{11816682-EA75-470D-B372-F69D7EE26EBE}" presName="arrowDiagram3" presStyleCnt="0"/>
      <dgm:spPr/>
    </dgm:pt>
    <dgm:pt modelId="{A500C440-B996-44F8-ACA7-5F65F01AAC45}" type="pres">
      <dgm:prSet presAssocID="{0F04D399-1FC4-4E8B-806B-69EEA3FC5817}" presName="bullet3a" presStyleLbl="node1" presStyleIdx="0" presStyleCnt="3" custLinFactX="-100000" custLinFactNeighborX="-144171" custLinFactNeighborY="74997"/>
      <dgm:spPr>
        <a:solidFill>
          <a:schemeClr val="accent6">
            <a:lumMod val="75000"/>
          </a:schemeClr>
        </a:solidFill>
      </dgm:spPr>
    </dgm:pt>
    <dgm:pt modelId="{6265548B-B1BC-4675-9564-B9363810977A}" type="pres">
      <dgm:prSet presAssocID="{0F04D399-1FC4-4E8B-806B-69EEA3FC5817}" presName="textBox3a" presStyleLbl="revTx" presStyleIdx="0" presStyleCnt="3" custLinFactNeighborX="-24592" custLinFactNeighborY="8909">
        <dgm:presLayoutVars>
          <dgm:bulletEnabled val="1"/>
        </dgm:presLayoutVars>
      </dgm:prSet>
      <dgm:spPr/>
    </dgm:pt>
    <dgm:pt modelId="{49657B14-F61A-4040-96E7-E6D8108DDDB8}" type="pres">
      <dgm:prSet presAssocID="{AF30F1C5-3B3E-4CFC-8335-B977DA06146B}" presName="bullet3b" presStyleLbl="node1" presStyleIdx="1" presStyleCnt="3" custLinFactNeighborX="-51869" custLinFactNeighborY="15119"/>
      <dgm:spPr>
        <a:solidFill>
          <a:schemeClr val="accent6">
            <a:lumMod val="75000"/>
          </a:schemeClr>
        </a:solidFill>
      </dgm:spPr>
    </dgm:pt>
    <dgm:pt modelId="{3D34285B-13A5-4B52-A959-9F0EFC241811}" type="pres">
      <dgm:prSet presAssocID="{AF30F1C5-3B3E-4CFC-8335-B977DA06146B}" presName="textBox3b" presStyleLbl="revTx" presStyleIdx="1" presStyleCnt="3" custLinFactNeighborX="-3961" custLinFactNeighborY="821">
        <dgm:presLayoutVars>
          <dgm:bulletEnabled val="1"/>
        </dgm:presLayoutVars>
      </dgm:prSet>
      <dgm:spPr/>
    </dgm:pt>
    <dgm:pt modelId="{C16D925D-4DCD-4E42-93E9-380643CBF1DF}" type="pres">
      <dgm:prSet presAssocID="{73D122B7-EF87-45FA-A4E7-D3B120A28EFA}" presName="bullet3c" presStyleLbl="node1" presStyleIdx="2" presStyleCnt="3" custLinFactX="42980" custLinFactNeighborX="100000" custLinFactNeighborY="-36649"/>
      <dgm:spPr>
        <a:solidFill>
          <a:schemeClr val="accent6">
            <a:lumMod val="75000"/>
          </a:schemeClr>
        </a:solidFill>
      </dgm:spPr>
    </dgm:pt>
    <dgm:pt modelId="{D8192A8F-A013-4B50-A114-6078C7A81FBD}" type="pres">
      <dgm:prSet presAssocID="{73D122B7-EF87-45FA-A4E7-D3B120A28EFA}" presName="textBox3c" presStyleLbl="revTx" presStyleIdx="2" presStyleCnt="3" custLinFactNeighborX="37174" custLinFactNeighborY="-6341">
        <dgm:presLayoutVars>
          <dgm:bulletEnabled val="1"/>
        </dgm:presLayoutVars>
      </dgm:prSet>
      <dgm:spPr/>
    </dgm:pt>
  </dgm:ptLst>
  <dgm:cxnLst>
    <dgm:cxn modelId="{C65A4408-BE2B-49F6-9ACB-5B8E0C073498}" srcId="{11816682-EA75-470D-B372-F69D7EE26EBE}" destId="{73D122B7-EF87-45FA-A4E7-D3B120A28EFA}" srcOrd="2" destOrd="0" parTransId="{D0DFD358-EA28-4C09-8E62-AB0E74732289}" sibTransId="{845B287A-79BF-45F1-9DD4-FDC9A5D04A0D}"/>
    <dgm:cxn modelId="{849D3915-167E-4989-97DD-4196D95FD7FD}" type="presOf" srcId="{AF30F1C5-3B3E-4CFC-8335-B977DA06146B}" destId="{3D34285B-13A5-4B52-A959-9F0EFC241811}" srcOrd="0" destOrd="0" presId="urn:microsoft.com/office/officeart/2005/8/layout/arrow2"/>
    <dgm:cxn modelId="{7AC3F388-DCEB-4232-83A9-6F5C6258333A}" type="presOf" srcId="{73D122B7-EF87-45FA-A4E7-D3B120A28EFA}" destId="{D8192A8F-A013-4B50-A114-6078C7A81FBD}" srcOrd="0" destOrd="0" presId="urn:microsoft.com/office/officeart/2005/8/layout/arrow2"/>
    <dgm:cxn modelId="{09F010C6-25F5-463E-877C-62C908A8B6FC}" srcId="{11816682-EA75-470D-B372-F69D7EE26EBE}" destId="{0F04D399-1FC4-4E8B-806B-69EEA3FC5817}" srcOrd="0" destOrd="0" parTransId="{4DA8E137-EE50-4891-BFFA-CC73A083FD7B}" sibTransId="{7039CD4D-8248-4E2A-AA07-8F1099C4670D}"/>
    <dgm:cxn modelId="{673281F6-EE63-4FFB-8968-EC398F734ED2}" type="presOf" srcId="{0F04D399-1FC4-4E8B-806B-69EEA3FC5817}" destId="{6265548B-B1BC-4675-9564-B9363810977A}" srcOrd="0" destOrd="0" presId="urn:microsoft.com/office/officeart/2005/8/layout/arrow2"/>
    <dgm:cxn modelId="{5C27D7F7-E020-4DD6-8646-A6E571504EA7}" srcId="{11816682-EA75-470D-B372-F69D7EE26EBE}" destId="{AF30F1C5-3B3E-4CFC-8335-B977DA06146B}" srcOrd="1" destOrd="0" parTransId="{7B086C18-8C73-4DFD-BA6A-90183E567747}" sibTransId="{B87C6F1B-4145-4820-88BD-82A28B23C716}"/>
    <dgm:cxn modelId="{684B7DFA-1EB6-4569-93FC-F51C770BD020}" type="presOf" srcId="{11816682-EA75-470D-B372-F69D7EE26EBE}" destId="{96B213E5-DFE4-425D-A3DB-799530358372}" srcOrd="0" destOrd="0" presId="urn:microsoft.com/office/officeart/2005/8/layout/arrow2"/>
    <dgm:cxn modelId="{4027D9D8-5A3D-4B23-B391-83581F2F59B4}" type="presParOf" srcId="{96B213E5-DFE4-425D-A3DB-799530358372}" destId="{767F0E2F-9004-469E-BC11-652389A63936}" srcOrd="0" destOrd="0" presId="urn:microsoft.com/office/officeart/2005/8/layout/arrow2"/>
    <dgm:cxn modelId="{7E98C780-6EBC-4DB9-96C1-80B773D1F2B7}" type="presParOf" srcId="{96B213E5-DFE4-425D-A3DB-799530358372}" destId="{9DA09809-75BC-4A6F-B5A9-7A9CF631BD5F}" srcOrd="1" destOrd="0" presId="urn:microsoft.com/office/officeart/2005/8/layout/arrow2"/>
    <dgm:cxn modelId="{E63639A3-8214-4DF2-9CD9-3C7D65C03F02}" type="presParOf" srcId="{9DA09809-75BC-4A6F-B5A9-7A9CF631BD5F}" destId="{A500C440-B996-44F8-ACA7-5F65F01AAC45}" srcOrd="0" destOrd="0" presId="urn:microsoft.com/office/officeart/2005/8/layout/arrow2"/>
    <dgm:cxn modelId="{72CC029D-5DB4-4FB0-A558-F6440FD75E29}" type="presParOf" srcId="{9DA09809-75BC-4A6F-B5A9-7A9CF631BD5F}" destId="{6265548B-B1BC-4675-9564-B9363810977A}" srcOrd="1" destOrd="0" presId="urn:microsoft.com/office/officeart/2005/8/layout/arrow2"/>
    <dgm:cxn modelId="{7098609F-9A50-4427-931F-EB28AD39A3DF}" type="presParOf" srcId="{9DA09809-75BC-4A6F-B5A9-7A9CF631BD5F}" destId="{49657B14-F61A-4040-96E7-E6D8108DDDB8}" srcOrd="2" destOrd="0" presId="urn:microsoft.com/office/officeart/2005/8/layout/arrow2"/>
    <dgm:cxn modelId="{E77AEA43-B0A0-405A-8F27-639EEE468A3B}" type="presParOf" srcId="{9DA09809-75BC-4A6F-B5A9-7A9CF631BD5F}" destId="{3D34285B-13A5-4B52-A959-9F0EFC241811}" srcOrd="3" destOrd="0" presId="urn:microsoft.com/office/officeart/2005/8/layout/arrow2"/>
    <dgm:cxn modelId="{F5B23436-2DDF-41FB-AB15-B9C60F83FD2E}" type="presParOf" srcId="{9DA09809-75BC-4A6F-B5A9-7A9CF631BD5F}" destId="{C16D925D-4DCD-4E42-93E9-380643CBF1DF}" srcOrd="4" destOrd="0" presId="urn:microsoft.com/office/officeart/2005/8/layout/arrow2"/>
    <dgm:cxn modelId="{8F28E361-D52A-4C9E-B1F9-E8B13D6A66ED}" type="presParOf" srcId="{9DA09809-75BC-4A6F-B5A9-7A9CF631BD5F}" destId="{D8192A8F-A013-4B50-A114-6078C7A81F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F0E2F-9004-469E-BC11-652389A63936}">
      <dsp:nvSpPr>
        <dsp:cNvPr id="0" name=""/>
        <dsp:cNvSpPr/>
      </dsp:nvSpPr>
      <dsp:spPr>
        <a:xfrm>
          <a:off x="0" y="14445"/>
          <a:ext cx="7344816" cy="4590510"/>
        </a:xfrm>
        <a:prstGeom prst="swooshArrow">
          <a:avLst>
            <a:gd name="adj1" fmla="val 25000"/>
            <a:gd name="adj2" fmla="val 25000"/>
          </a:avLst>
        </a:prstGeom>
        <a:solidFill>
          <a:schemeClr val="tx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00C440-B996-44F8-ACA7-5F65F01AAC45}">
      <dsp:nvSpPr>
        <dsp:cNvPr id="0" name=""/>
        <dsp:cNvSpPr/>
      </dsp:nvSpPr>
      <dsp:spPr>
        <a:xfrm>
          <a:off x="932791" y="3182815"/>
          <a:ext cx="190965" cy="190965"/>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65548B-B1BC-4675-9564-B9363810977A}">
      <dsp:nvSpPr>
        <dsp:cNvPr id="0" name=""/>
        <dsp:cNvSpPr/>
      </dsp:nvSpPr>
      <dsp:spPr>
        <a:xfrm>
          <a:off x="1028274" y="3278298"/>
          <a:ext cx="1711342" cy="132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89"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短期計畫</a:t>
          </a:r>
        </a:p>
      </dsp:txBody>
      <dsp:txXfrm>
        <a:off x="1028274" y="3278298"/>
        <a:ext cx="1711342" cy="1326657"/>
      </dsp:txXfrm>
    </dsp:sp>
    <dsp:sp modelId="{49657B14-F61A-4040-96E7-E6D8108DDDB8}">
      <dsp:nvSpPr>
        <dsp:cNvPr id="0" name=""/>
        <dsp:cNvSpPr/>
      </dsp:nvSpPr>
      <dsp:spPr>
        <a:xfrm>
          <a:off x="2618426" y="1935114"/>
          <a:ext cx="345206" cy="345206"/>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34285B-13A5-4B52-A959-9F0EFC241811}">
      <dsp:nvSpPr>
        <dsp:cNvPr id="0" name=""/>
        <dsp:cNvSpPr/>
      </dsp:nvSpPr>
      <dsp:spPr>
        <a:xfrm>
          <a:off x="2791030" y="2107718"/>
          <a:ext cx="1762755" cy="249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18"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中期計畫</a:t>
          </a:r>
        </a:p>
      </dsp:txBody>
      <dsp:txXfrm>
        <a:off x="2791030" y="2107718"/>
        <a:ext cx="1762755" cy="2497237"/>
      </dsp:txXfrm>
    </dsp:sp>
    <dsp:sp modelId="{C16D925D-4DCD-4E42-93E9-380643CBF1DF}">
      <dsp:nvSpPr>
        <dsp:cNvPr id="0" name=""/>
        <dsp:cNvSpPr/>
      </dsp:nvSpPr>
      <dsp:spPr>
        <a:xfrm>
          <a:off x="4645596" y="1175844"/>
          <a:ext cx="477413" cy="477413"/>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192A8F-A013-4B50-A114-6078C7A81FBD}">
      <dsp:nvSpPr>
        <dsp:cNvPr id="0" name=""/>
        <dsp:cNvSpPr/>
      </dsp:nvSpPr>
      <dsp:spPr>
        <a:xfrm>
          <a:off x="4884302" y="1414551"/>
          <a:ext cx="1762755" cy="319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971"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長期計畫</a:t>
          </a:r>
        </a:p>
      </dsp:txBody>
      <dsp:txXfrm>
        <a:off x="4884302" y="1414551"/>
        <a:ext cx="1762755" cy="3190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F0E2F-9004-469E-BC11-652389A63936}">
      <dsp:nvSpPr>
        <dsp:cNvPr id="0" name=""/>
        <dsp:cNvSpPr/>
      </dsp:nvSpPr>
      <dsp:spPr>
        <a:xfrm>
          <a:off x="0" y="0"/>
          <a:ext cx="7344816" cy="4590510"/>
        </a:xfrm>
        <a:prstGeom prst="swooshArrow">
          <a:avLst>
            <a:gd name="adj1" fmla="val 25000"/>
            <a:gd name="adj2" fmla="val 25000"/>
          </a:avLst>
        </a:prstGeom>
        <a:solidFill>
          <a:schemeClr val="tx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00C440-B996-44F8-ACA7-5F65F01AAC45}">
      <dsp:nvSpPr>
        <dsp:cNvPr id="0" name=""/>
        <dsp:cNvSpPr/>
      </dsp:nvSpPr>
      <dsp:spPr>
        <a:xfrm>
          <a:off x="932791" y="3182815"/>
          <a:ext cx="190965" cy="190965"/>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65548B-B1BC-4675-9564-B9363810977A}">
      <dsp:nvSpPr>
        <dsp:cNvPr id="0" name=""/>
        <dsp:cNvSpPr/>
      </dsp:nvSpPr>
      <dsp:spPr>
        <a:xfrm>
          <a:off x="1028274" y="3278298"/>
          <a:ext cx="1711342" cy="132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89"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短期計畫</a:t>
          </a:r>
        </a:p>
      </dsp:txBody>
      <dsp:txXfrm>
        <a:off x="1028274" y="3278298"/>
        <a:ext cx="1711342" cy="1326657"/>
      </dsp:txXfrm>
    </dsp:sp>
    <dsp:sp modelId="{49657B14-F61A-4040-96E7-E6D8108DDDB8}">
      <dsp:nvSpPr>
        <dsp:cNvPr id="0" name=""/>
        <dsp:cNvSpPr/>
      </dsp:nvSpPr>
      <dsp:spPr>
        <a:xfrm>
          <a:off x="2618426" y="1935114"/>
          <a:ext cx="345206" cy="345206"/>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34285B-13A5-4B52-A959-9F0EFC241811}">
      <dsp:nvSpPr>
        <dsp:cNvPr id="0" name=""/>
        <dsp:cNvSpPr/>
      </dsp:nvSpPr>
      <dsp:spPr>
        <a:xfrm>
          <a:off x="2791030" y="2107718"/>
          <a:ext cx="1762755" cy="249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18"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中期計畫</a:t>
          </a:r>
        </a:p>
      </dsp:txBody>
      <dsp:txXfrm>
        <a:off x="2791030" y="2107718"/>
        <a:ext cx="1762755" cy="2497237"/>
      </dsp:txXfrm>
    </dsp:sp>
    <dsp:sp modelId="{C16D925D-4DCD-4E42-93E9-380643CBF1DF}">
      <dsp:nvSpPr>
        <dsp:cNvPr id="0" name=""/>
        <dsp:cNvSpPr/>
      </dsp:nvSpPr>
      <dsp:spPr>
        <a:xfrm>
          <a:off x="4645596" y="1175844"/>
          <a:ext cx="477413" cy="477413"/>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192A8F-A013-4B50-A114-6078C7A81FBD}">
      <dsp:nvSpPr>
        <dsp:cNvPr id="0" name=""/>
        <dsp:cNvSpPr/>
      </dsp:nvSpPr>
      <dsp:spPr>
        <a:xfrm>
          <a:off x="4884302" y="1414551"/>
          <a:ext cx="1762755" cy="319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971"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長期計畫</a:t>
          </a:r>
        </a:p>
      </dsp:txBody>
      <dsp:txXfrm>
        <a:off x="4884302" y="1414551"/>
        <a:ext cx="1762755" cy="3190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F0E2F-9004-469E-BC11-652389A63936}">
      <dsp:nvSpPr>
        <dsp:cNvPr id="0" name=""/>
        <dsp:cNvSpPr/>
      </dsp:nvSpPr>
      <dsp:spPr>
        <a:xfrm>
          <a:off x="144032" y="0"/>
          <a:ext cx="7506254" cy="4691409"/>
        </a:xfrm>
        <a:prstGeom prst="swooshArrow">
          <a:avLst>
            <a:gd name="adj1" fmla="val 25000"/>
            <a:gd name="adj2" fmla="val 25000"/>
          </a:avLst>
        </a:prstGeom>
        <a:solidFill>
          <a:schemeClr val="tx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00C440-B996-44F8-ACA7-5F65F01AAC45}">
      <dsp:nvSpPr>
        <dsp:cNvPr id="0" name=""/>
        <dsp:cNvSpPr/>
      </dsp:nvSpPr>
      <dsp:spPr>
        <a:xfrm>
          <a:off x="792088" y="3384376"/>
          <a:ext cx="195162" cy="195162"/>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65548B-B1BC-4675-9564-B9363810977A}">
      <dsp:nvSpPr>
        <dsp:cNvPr id="0" name=""/>
        <dsp:cNvSpPr/>
      </dsp:nvSpPr>
      <dsp:spPr>
        <a:xfrm>
          <a:off x="936096" y="3335591"/>
          <a:ext cx="1748957" cy="135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13"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短期計畫</a:t>
          </a:r>
        </a:p>
      </dsp:txBody>
      <dsp:txXfrm>
        <a:off x="936096" y="3335591"/>
        <a:ext cx="1748957" cy="1355817"/>
      </dsp:txXfrm>
    </dsp:sp>
    <dsp:sp modelId="{49657B14-F61A-4040-96E7-E6D8108DDDB8}">
      <dsp:nvSpPr>
        <dsp:cNvPr id="0" name=""/>
        <dsp:cNvSpPr/>
      </dsp:nvSpPr>
      <dsp:spPr>
        <a:xfrm>
          <a:off x="2808313" y="2016224"/>
          <a:ext cx="352793" cy="352793"/>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34285B-13A5-4B52-A959-9F0EFC241811}">
      <dsp:nvSpPr>
        <dsp:cNvPr id="0" name=""/>
        <dsp:cNvSpPr/>
      </dsp:nvSpPr>
      <dsp:spPr>
        <a:xfrm>
          <a:off x="3096344" y="2139282"/>
          <a:ext cx="1801501" cy="2552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38" tIns="0" rIns="0" bIns="0" numCol="1" spcCol="1270" anchor="t" anchorCtr="0">
          <a:noAutofit/>
        </a:bodyPr>
        <a:lstStyle/>
        <a:p>
          <a:pPr marL="0" lvl="0" indent="0" algn="l" defTabSz="1066800">
            <a:lnSpc>
              <a:spcPct val="90000"/>
            </a:lnSpc>
            <a:spcBef>
              <a:spcPct val="0"/>
            </a:spcBef>
            <a:spcAft>
              <a:spcPts val="0"/>
            </a:spcAft>
            <a:buNone/>
          </a:pPr>
          <a:r>
            <a:rPr lang="zh-TW" altLang="en-US" sz="2400" b="1" kern="1200" dirty="0">
              <a:latin typeface="標楷體" panose="03000509000000000000" pitchFamily="65" charset="-120"/>
              <a:ea typeface="標楷體" panose="03000509000000000000" pitchFamily="65" charset="-120"/>
            </a:rPr>
            <a:t>中期計畫</a:t>
          </a:r>
        </a:p>
      </dsp:txBody>
      <dsp:txXfrm>
        <a:off x="3096344" y="2139282"/>
        <a:ext cx="1801501" cy="2552126"/>
      </dsp:txXfrm>
    </dsp:sp>
    <dsp:sp modelId="{C16D925D-4DCD-4E42-93E9-380643CBF1DF}">
      <dsp:nvSpPr>
        <dsp:cNvPr id="0" name=""/>
        <dsp:cNvSpPr/>
      </dsp:nvSpPr>
      <dsp:spPr>
        <a:xfrm>
          <a:off x="5760639" y="1008113"/>
          <a:ext cx="487906" cy="487906"/>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192A8F-A013-4B50-A114-6078C7A81FBD}">
      <dsp:nvSpPr>
        <dsp:cNvPr id="0" name=""/>
        <dsp:cNvSpPr/>
      </dsp:nvSpPr>
      <dsp:spPr>
        <a:xfrm>
          <a:off x="5976673" y="1224129"/>
          <a:ext cx="1801501" cy="326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532" tIns="0" rIns="0" bIns="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長期計畫</a:t>
          </a:r>
        </a:p>
      </dsp:txBody>
      <dsp:txXfrm>
        <a:off x="5976673" y="1224129"/>
        <a:ext cx="1801501" cy="326052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drawing1.xml><?xml version="1.0" encoding="utf-8"?>
<c:userShapes xmlns:c="http://schemas.openxmlformats.org/drawingml/2006/chart">
  <cdr:relSizeAnchor xmlns:cdr="http://schemas.openxmlformats.org/drawingml/2006/chartDrawing">
    <cdr:from>
      <cdr:x>0.23625</cdr:x>
      <cdr:y>0.02625</cdr:y>
    </cdr:from>
    <cdr:to>
      <cdr:x>0.69299</cdr:x>
      <cdr:y>0.21</cdr:y>
    </cdr:to>
    <cdr:sp macro="" textlink="">
      <cdr:nvSpPr>
        <cdr:cNvPr id="3" name="文字方塊 2"/>
        <cdr:cNvSpPr txBox="1"/>
      </cdr:nvSpPr>
      <cdr:spPr>
        <a:xfrm xmlns:a="http://schemas.openxmlformats.org/drawingml/2006/main">
          <a:off x="1080120" y="72008"/>
          <a:ext cx="208823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0.04725</cdr:x>
      <cdr:y>0.07875</cdr:y>
    </cdr:from>
    <cdr:to>
      <cdr:x>0.92924</cdr:x>
      <cdr:y>0.21</cdr:y>
    </cdr:to>
    <cdr:sp macro="" textlink="">
      <cdr:nvSpPr>
        <cdr:cNvPr id="4" name="文字方塊 3"/>
        <cdr:cNvSpPr txBox="1"/>
      </cdr:nvSpPr>
      <cdr:spPr>
        <a:xfrm xmlns:a="http://schemas.openxmlformats.org/drawingml/2006/main">
          <a:off x="216024" y="216024"/>
          <a:ext cx="403244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zh-TW" altLang="en-US" sz="1800" b="1" dirty="0">
              <a:latin typeface="標楷體" pitchFamily="65" charset="-120"/>
              <a:ea typeface="標楷體" pitchFamily="65" charset="-120"/>
            </a:rPr>
            <a:t>亞洲醫美市場銷售佔比</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a:extLst/>
          </p:cNvPr>
          <p:cNvSpPr>
            <a:spLocks noGrp="1" noChangeArrowheads="1"/>
          </p:cNvSpPr>
          <p:nvPr>
            <p:ph type="hdr" sz="quarter"/>
          </p:nvPr>
        </p:nvSpPr>
        <p:spPr bwMode="auto">
          <a:xfrm>
            <a:off x="0" y="1"/>
            <a:ext cx="2919233" cy="492780"/>
          </a:xfrm>
          <a:prstGeom prst="rect">
            <a:avLst/>
          </a:prstGeom>
          <a:noFill/>
          <a:ln w="9525">
            <a:noFill/>
            <a:miter lim="800000"/>
            <a:headEnd/>
            <a:tailEnd/>
          </a:ln>
        </p:spPr>
        <p:txBody>
          <a:bodyPr vert="horz" wrap="square" lIns="87491" tIns="43746" rIns="87491" bIns="43746" numCol="1" anchor="t" anchorCtr="0" compatLnSpc="1">
            <a:prstTxWarp prst="textNoShape">
              <a:avLst/>
            </a:prstTxWarp>
          </a:bodyPr>
          <a:lstStyle>
            <a:lvl1pPr defTabSz="875340" eaLnBrk="1" hangingPunct="1">
              <a:defRPr kumimoji="1">
                <a:solidFill>
                  <a:schemeClr val="tx1"/>
                </a:solidFill>
              </a:defRPr>
            </a:lvl1pPr>
          </a:lstStyle>
          <a:p>
            <a:pPr>
              <a:defRPr/>
            </a:pPr>
            <a:endParaRPr lang="en-US" altLang="zh-TW"/>
          </a:p>
        </p:txBody>
      </p:sp>
      <p:sp>
        <p:nvSpPr>
          <p:cNvPr id="205827" name="Rectangle 3">
            <a:extLst/>
          </p:cNvPr>
          <p:cNvSpPr>
            <a:spLocks noGrp="1" noChangeArrowheads="1"/>
          </p:cNvSpPr>
          <p:nvPr>
            <p:ph type="dt" sz="quarter" idx="1"/>
          </p:nvPr>
        </p:nvSpPr>
        <p:spPr bwMode="auto">
          <a:xfrm>
            <a:off x="3815026" y="1"/>
            <a:ext cx="2919233" cy="492780"/>
          </a:xfrm>
          <a:prstGeom prst="rect">
            <a:avLst/>
          </a:prstGeom>
          <a:noFill/>
          <a:ln w="9525">
            <a:noFill/>
            <a:miter lim="800000"/>
            <a:headEnd/>
            <a:tailEnd/>
          </a:ln>
        </p:spPr>
        <p:txBody>
          <a:bodyPr vert="horz" wrap="square" lIns="87491" tIns="43746" rIns="87491" bIns="43746" numCol="1" anchor="t" anchorCtr="0" compatLnSpc="1">
            <a:prstTxWarp prst="textNoShape">
              <a:avLst/>
            </a:prstTxWarp>
          </a:bodyPr>
          <a:lstStyle>
            <a:lvl1pPr algn="r" defTabSz="875340" eaLnBrk="1" hangingPunct="1">
              <a:defRPr kumimoji="1">
                <a:solidFill>
                  <a:schemeClr val="tx1"/>
                </a:solidFill>
              </a:defRPr>
            </a:lvl1pPr>
          </a:lstStyle>
          <a:p>
            <a:pPr>
              <a:defRPr/>
            </a:pPr>
            <a:endParaRPr lang="en-US" altLang="zh-TW"/>
          </a:p>
        </p:txBody>
      </p:sp>
      <p:sp>
        <p:nvSpPr>
          <p:cNvPr id="205828" name="Rectangle 4">
            <a:extLst/>
          </p:cNvPr>
          <p:cNvSpPr>
            <a:spLocks noGrp="1" noChangeArrowheads="1"/>
          </p:cNvSpPr>
          <p:nvPr>
            <p:ph type="ftr" sz="quarter" idx="2"/>
          </p:nvPr>
        </p:nvSpPr>
        <p:spPr bwMode="auto">
          <a:xfrm>
            <a:off x="0" y="9372003"/>
            <a:ext cx="2919233" cy="492780"/>
          </a:xfrm>
          <a:prstGeom prst="rect">
            <a:avLst/>
          </a:prstGeom>
          <a:noFill/>
          <a:ln w="9525">
            <a:noFill/>
            <a:miter lim="800000"/>
            <a:headEnd/>
            <a:tailEnd/>
          </a:ln>
        </p:spPr>
        <p:txBody>
          <a:bodyPr vert="horz" wrap="square" lIns="87491" tIns="43746" rIns="87491" bIns="43746" numCol="1" anchor="b" anchorCtr="0" compatLnSpc="1">
            <a:prstTxWarp prst="textNoShape">
              <a:avLst/>
            </a:prstTxWarp>
          </a:bodyPr>
          <a:lstStyle>
            <a:lvl1pPr defTabSz="875340" eaLnBrk="1" hangingPunct="1">
              <a:defRPr kumimoji="1">
                <a:solidFill>
                  <a:schemeClr val="tx1"/>
                </a:solidFill>
              </a:defRPr>
            </a:lvl1pPr>
          </a:lstStyle>
          <a:p>
            <a:pPr>
              <a:defRPr/>
            </a:pPr>
            <a:endParaRPr lang="en-US" altLang="zh-TW"/>
          </a:p>
        </p:txBody>
      </p:sp>
      <p:sp>
        <p:nvSpPr>
          <p:cNvPr id="205829" name="Rectangle 5">
            <a:extLst/>
          </p:cNvPr>
          <p:cNvSpPr>
            <a:spLocks noGrp="1" noChangeArrowheads="1"/>
          </p:cNvSpPr>
          <p:nvPr>
            <p:ph type="sldNum" sz="quarter" idx="3"/>
          </p:nvPr>
        </p:nvSpPr>
        <p:spPr bwMode="auto">
          <a:xfrm>
            <a:off x="3815026" y="9372003"/>
            <a:ext cx="2919233" cy="492780"/>
          </a:xfrm>
          <a:prstGeom prst="rect">
            <a:avLst/>
          </a:prstGeom>
          <a:noFill/>
          <a:ln w="9525">
            <a:noFill/>
            <a:miter lim="800000"/>
            <a:headEnd/>
            <a:tailEnd/>
          </a:ln>
        </p:spPr>
        <p:txBody>
          <a:bodyPr vert="horz" wrap="square" lIns="87491" tIns="43746" rIns="87491" bIns="43746" numCol="1" anchor="b" anchorCtr="0" compatLnSpc="1">
            <a:prstTxWarp prst="textNoShape">
              <a:avLst/>
            </a:prstTxWarp>
          </a:bodyPr>
          <a:lstStyle>
            <a:lvl1pPr algn="r" defTabSz="874082" eaLnBrk="1" hangingPunct="1">
              <a:defRPr>
                <a:solidFill>
                  <a:schemeClr val="tx1"/>
                </a:solidFill>
              </a:defRPr>
            </a:lvl1pPr>
          </a:lstStyle>
          <a:p>
            <a:pPr>
              <a:defRPr/>
            </a:pPr>
            <a:fld id="{0A5A6519-ECC6-4C68-9D9E-2C1F33DAFE4C}" type="slidenum">
              <a:rPr lang="en-US" altLang="zh-TW"/>
              <a:pPr>
                <a:defRPr/>
              </a:pPr>
              <a:t>‹#›</a:t>
            </a:fld>
            <a:endParaRPr lang="en-US" altLang="zh-TW"/>
          </a:p>
        </p:txBody>
      </p:sp>
    </p:spTree>
    <p:extLst>
      <p:ext uri="{BB962C8B-B14F-4D97-AF65-F5344CB8AC3E}">
        <p14:creationId xmlns:p14="http://schemas.microsoft.com/office/powerpoint/2010/main" val="213313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p:cNvPr>
          <p:cNvSpPr>
            <a:spLocks noGrp="1" noChangeArrowheads="1"/>
          </p:cNvSpPr>
          <p:nvPr>
            <p:ph type="hdr" sz="quarter"/>
          </p:nvPr>
        </p:nvSpPr>
        <p:spPr bwMode="auto">
          <a:xfrm>
            <a:off x="0" y="1"/>
            <a:ext cx="2919233" cy="492780"/>
          </a:xfrm>
          <a:prstGeom prst="rect">
            <a:avLst/>
          </a:prstGeom>
          <a:noFill/>
          <a:ln w="9525">
            <a:noFill/>
            <a:miter lim="800000"/>
            <a:headEnd/>
            <a:tailEnd/>
          </a:ln>
        </p:spPr>
        <p:txBody>
          <a:bodyPr vert="horz" wrap="square" lIns="94770" tIns="47385" rIns="94770" bIns="47385" numCol="1" anchor="t" anchorCtr="0" compatLnSpc="1">
            <a:prstTxWarp prst="textNoShape">
              <a:avLst/>
            </a:prstTxWarp>
          </a:bodyPr>
          <a:lstStyle>
            <a:lvl1pPr defTabSz="947761" eaLnBrk="1" hangingPunct="1">
              <a:defRPr kumimoji="1" sz="1300">
                <a:solidFill>
                  <a:schemeClr val="tx1"/>
                </a:solidFill>
              </a:defRPr>
            </a:lvl1pPr>
          </a:lstStyle>
          <a:p>
            <a:pPr>
              <a:defRPr/>
            </a:pPr>
            <a:endParaRPr lang="en-US" altLang="zh-TW"/>
          </a:p>
        </p:txBody>
      </p:sp>
      <p:sp>
        <p:nvSpPr>
          <p:cNvPr id="4099" name="Rectangle 3">
            <a:extLst/>
          </p:cNvPr>
          <p:cNvSpPr>
            <a:spLocks noGrp="1" noChangeArrowheads="1"/>
          </p:cNvSpPr>
          <p:nvPr>
            <p:ph type="dt" idx="1"/>
          </p:nvPr>
        </p:nvSpPr>
        <p:spPr bwMode="auto">
          <a:xfrm>
            <a:off x="3815026" y="1"/>
            <a:ext cx="2919233" cy="492780"/>
          </a:xfrm>
          <a:prstGeom prst="rect">
            <a:avLst/>
          </a:prstGeom>
          <a:noFill/>
          <a:ln w="9525">
            <a:noFill/>
            <a:miter lim="800000"/>
            <a:headEnd/>
            <a:tailEnd/>
          </a:ln>
        </p:spPr>
        <p:txBody>
          <a:bodyPr vert="horz" wrap="square" lIns="94770" tIns="47385" rIns="94770" bIns="47385" numCol="1" anchor="t" anchorCtr="0" compatLnSpc="1">
            <a:prstTxWarp prst="textNoShape">
              <a:avLst/>
            </a:prstTxWarp>
          </a:bodyPr>
          <a:lstStyle>
            <a:lvl1pPr algn="r" defTabSz="947761" eaLnBrk="1" hangingPunct="1">
              <a:defRPr kumimoji="1" sz="1300">
                <a:solidFill>
                  <a:schemeClr val="tx1"/>
                </a:solidFill>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p:cNvPr>
          <p:cNvSpPr>
            <a:spLocks noGrp="1" noChangeArrowheads="1"/>
          </p:cNvSpPr>
          <p:nvPr>
            <p:ph type="body" sz="quarter" idx="3"/>
          </p:nvPr>
        </p:nvSpPr>
        <p:spPr bwMode="auto">
          <a:xfrm>
            <a:off x="672975" y="4686002"/>
            <a:ext cx="5389814" cy="4439611"/>
          </a:xfrm>
          <a:prstGeom prst="rect">
            <a:avLst/>
          </a:prstGeom>
          <a:noFill/>
          <a:ln w="9525">
            <a:noFill/>
            <a:miter lim="800000"/>
            <a:headEnd/>
            <a:tailEnd/>
          </a:ln>
        </p:spPr>
        <p:txBody>
          <a:bodyPr vert="horz" wrap="square" lIns="94770" tIns="47385" rIns="94770" bIns="4738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a:extLst/>
          </p:cNvPr>
          <p:cNvSpPr>
            <a:spLocks noGrp="1" noChangeArrowheads="1"/>
          </p:cNvSpPr>
          <p:nvPr>
            <p:ph type="ftr" sz="quarter" idx="4"/>
          </p:nvPr>
        </p:nvSpPr>
        <p:spPr bwMode="auto">
          <a:xfrm>
            <a:off x="0" y="9372003"/>
            <a:ext cx="2919233" cy="492780"/>
          </a:xfrm>
          <a:prstGeom prst="rect">
            <a:avLst/>
          </a:prstGeom>
          <a:noFill/>
          <a:ln w="9525">
            <a:noFill/>
            <a:miter lim="800000"/>
            <a:headEnd/>
            <a:tailEnd/>
          </a:ln>
        </p:spPr>
        <p:txBody>
          <a:bodyPr vert="horz" wrap="square" lIns="94770" tIns="47385" rIns="94770" bIns="47385" numCol="1" anchor="b" anchorCtr="0" compatLnSpc="1">
            <a:prstTxWarp prst="textNoShape">
              <a:avLst/>
            </a:prstTxWarp>
          </a:bodyPr>
          <a:lstStyle>
            <a:lvl1pPr defTabSz="947761" eaLnBrk="1" hangingPunct="1">
              <a:defRPr kumimoji="1" sz="1300">
                <a:solidFill>
                  <a:schemeClr val="tx1"/>
                </a:solidFill>
              </a:defRPr>
            </a:lvl1pPr>
          </a:lstStyle>
          <a:p>
            <a:pPr>
              <a:defRPr/>
            </a:pPr>
            <a:endParaRPr lang="en-US" altLang="zh-TW"/>
          </a:p>
        </p:txBody>
      </p:sp>
      <p:sp>
        <p:nvSpPr>
          <p:cNvPr id="4103" name="Rectangle 7">
            <a:extLst/>
          </p:cNvPr>
          <p:cNvSpPr>
            <a:spLocks noGrp="1" noChangeArrowheads="1"/>
          </p:cNvSpPr>
          <p:nvPr>
            <p:ph type="sldNum" sz="quarter" idx="5"/>
          </p:nvPr>
        </p:nvSpPr>
        <p:spPr bwMode="auto">
          <a:xfrm>
            <a:off x="3815026" y="9372003"/>
            <a:ext cx="2919233" cy="492780"/>
          </a:xfrm>
          <a:prstGeom prst="rect">
            <a:avLst/>
          </a:prstGeom>
          <a:noFill/>
          <a:ln w="9525">
            <a:noFill/>
            <a:miter lim="800000"/>
            <a:headEnd/>
            <a:tailEnd/>
          </a:ln>
        </p:spPr>
        <p:txBody>
          <a:bodyPr vert="horz" wrap="square" lIns="94770" tIns="47385" rIns="94770" bIns="47385" numCol="1" anchor="b" anchorCtr="0" compatLnSpc="1">
            <a:prstTxWarp prst="textNoShape">
              <a:avLst/>
            </a:prstTxWarp>
          </a:bodyPr>
          <a:lstStyle>
            <a:lvl1pPr algn="r" defTabSz="947049" eaLnBrk="1" hangingPunct="1">
              <a:defRPr sz="1300">
                <a:solidFill>
                  <a:schemeClr val="tx1"/>
                </a:solidFill>
              </a:defRPr>
            </a:lvl1pPr>
          </a:lstStyle>
          <a:p>
            <a:pPr>
              <a:defRPr/>
            </a:pPr>
            <a:fld id="{A94D8A39-3AD2-409E-A61B-08046F250342}" type="slidenum">
              <a:rPr lang="en-US" altLang="zh-TW"/>
              <a:pPr>
                <a:defRPr/>
              </a:pPr>
              <a:t>‹#›</a:t>
            </a:fld>
            <a:endParaRPr lang="en-US" altLang="zh-TW"/>
          </a:p>
        </p:txBody>
      </p:sp>
    </p:spTree>
    <p:extLst>
      <p:ext uri="{BB962C8B-B14F-4D97-AF65-F5344CB8AC3E}">
        <p14:creationId xmlns:p14="http://schemas.microsoft.com/office/powerpoint/2010/main" val="4210894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55510BE-4D8E-4CD4-BFC9-18313CCB082B}" type="slidenum">
              <a:rPr lang="en-US" altLang="zh-TW" sz="1300"/>
              <a:pPr>
                <a:spcBef>
                  <a:spcPct val="0"/>
                </a:spcBef>
              </a:pPr>
              <a:t>1</a:t>
            </a:fld>
            <a:endParaRPr lang="en-US" altLang="zh-TW" sz="13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263358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ChangeArrowheads="1" noTextEdit="1"/>
          </p:cNvSpPr>
          <p:nvPr>
            <p:ph type="sldImg"/>
          </p:nvPr>
        </p:nvSpPr>
        <p:spPr>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銷售獎金減少</a:t>
            </a:r>
            <a:r>
              <a:rPr lang="en-US" altLang="zh-TW" dirty="0">
                <a:latin typeface="Arial" panose="020B0604020202020204" pitchFamily="34" charset="0"/>
              </a:rPr>
              <a:t>9M</a:t>
            </a:r>
            <a:r>
              <a:rPr lang="zh-TW" altLang="en-US" dirty="0">
                <a:latin typeface="Arial" panose="020B0604020202020204" pitchFamily="34" charset="0"/>
              </a:rPr>
              <a:t>及存貨報廢增加</a:t>
            </a:r>
            <a:r>
              <a:rPr lang="en-US" altLang="zh-TW" dirty="0">
                <a:latin typeface="Arial" panose="020B0604020202020204" pitchFamily="34" charset="0"/>
              </a:rPr>
              <a:t>2M</a:t>
            </a:r>
            <a:endParaRPr lang="zh-TW" altLang="en-US" dirty="0">
              <a:latin typeface="Arial" panose="020B0604020202020204" pitchFamily="34" charset="0"/>
            </a:endParaRPr>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197A0C0-FEF4-4AB8-A6DB-EBDD302FEF9C}" type="slidenum">
              <a:rPr lang="zh-TW" altLang="en-US" sz="1300"/>
              <a:pPr>
                <a:spcBef>
                  <a:spcPct val="0"/>
                </a:spcBef>
              </a:pPr>
              <a:t>13</a:t>
            </a:fld>
            <a:endParaRPr lang="en-US" altLang="zh-TW" sz="1300"/>
          </a:p>
        </p:txBody>
      </p:sp>
    </p:spTree>
    <p:extLst>
      <p:ext uri="{BB962C8B-B14F-4D97-AF65-F5344CB8AC3E}">
        <p14:creationId xmlns:p14="http://schemas.microsoft.com/office/powerpoint/2010/main" val="384390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ChangeArrowheads="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a:latin typeface="Arial" panose="020B0604020202020204" pitchFamily="34" charset="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4DAD96F-FAF8-49BC-9A56-13A6C91CA119}" type="slidenum">
              <a:rPr lang="zh-TW" altLang="en-US" sz="1300"/>
              <a:pPr>
                <a:spcBef>
                  <a:spcPct val="0"/>
                </a:spcBef>
              </a:pPr>
              <a:t>14</a:t>
            </a:fld>
            <a:endParaRPr lang="en-US" altLang="zh-TW" sz="1300"/>
          </a:p>
        </p:txBody>
      </p:sp>
    </p:spTree>
    <p:extLst>
      <p:ext uri="{BB962C8B-B14F-4D97-AF65-F5344CB8AC3E}">
        <p14:creationId xmlns:p14="http://schemas.microsoft.com/office/powerpoint/2010/main" val="188914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ChangeArrowheads="1" noTextEdit="1"/>
          </p:cNvSpPr>
          <p:nvPr>
            <p:ph type="sldImg"/>
          </p:nvPr>
        </p:nvSpPr>
        <p:spPr>
          <a:ln/>
        </p:spPr>
      </p:sp>
      <p:sp>
        <p:nvSpPr>
          <p:cNvPr id="317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dirty="0">
              <a:latin typeface="Arial" panose="020B0604020202020204" pitchFamily="34" charset="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FCCBB68-7848-4BB1-921A-3FB6547B92A1}" type="slidenum">
              <a:rPr lang="zh-TW" altLang="en-US" sz="1300"/>
              <a:pPr>
                <a:spcBef>
                  <a:spcPct val="0"/>
                </a:spcBef>
              </a:pPr>
              <a:t>15</a:t>
            </a:fld>
            <a:endParaRPr lang="en-US" altLang="zh-TW" sz="1300"/>
          </a:p>
        </p:txBody>
      </p:sp>
    </p:spTree>
    <p:extLst>
      <p:ext uri="{BB962C8B-B14F-4D97-AF65-F5344CB8AC3E}">
        <p14:creationId xmlns:p14="http://schemas.microsoft.com/office/powerpoint/2010/main" val="17411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ChangeArrowheads="1" noTextEdit="1"/>
          </p:cNvSpPr>
          <p:nvPr>
            <p:ph type="sldImg"/>
          </p:nvPr>
        </p:nvSpPr>
        <p:spPr>
          <a:ln/>
        </p:spPr>
      </p:sp>
      <p:sp>
        <p:nvSpPr>
          <p:cNvPr id="337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a:latin typeface="Arial" panose="020B0604020202020204" pitchFamily="34" charset="0"/>
            </a:endParaRPr>
          </a:p>
        </p:txBody>
      </p:sp>
      <p:sp>
        <p:nvSpPr>
          <p:cNvPr id="337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50D7983-DE7F-4FED-9D3D-82DF961F6C51}" type="slidenum">
              <a:rPr lang="zh-TW" altLang="en-US" sz="1300"/>
              <a:pPr>
                <a:spcBef>
                  <a:spcPct val="0"/>
                </a:spcBef>
              </a:pPr>
              <a:t>16</a:t>
            </a:fld>
            <a:endParaRPr lang="en-US" altLang="zh-TW" sz="1300"/>
          </a:p>
        </p:txBody>
      </p:sp>
    </p:spTree>
    <p:extLst>
      <p:ext uri="{BB962C8B-B14F-4D97-AF65-F5344CB8AC3E}">
        <p14:creationId xmlns:p14="http://schemas.microsoft.com/office/powerpoint/2010/main" val="334675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31268E1-34E8-4C81-9CCF-4F62E575765F}" type="slidenum">
              <a:rPr lang="en-US" altLang="zh-TW" sz="1300"/>
              <a:pPr>
                <a:spcBef>
                  <a:spcPct val="0"/>
                </a:spcBef>
              </a:pPr>
              <a:t>20</a:t>
            </a:fld>
            <a:endParaRPr lang="en-US" altLang="zh-TW"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388792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F56C35C-E67B-46A7-90D0-2868D10D5197}" type="slidenum">
              <a:rPr lang="en-US" altLang="zh-TW" sz="1300"/>
              <a:pPr>
                <a:spcBef>
                  <a:spcPct val="0"/>
                </a:spcBef>
              </a:pPr>
              <a:t>21</a:t>
            </a:fld>
            <a:endParaRPr lang="en-US" altLang="zh-TW"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較去年少，因受疫情影響使得收入減少及防疫成本與費用大增，而合作設備租金因發展單科，使得相關儀器及裝潢工程租金增加，以致成本及費用遠超過收入增加數，再加上公司端定存息減少，借款息增加，機構所得稅增加</a:t>
            </a:r>
            <a:r>
              <a:rPr lang="en-US" altLang="zh-TW" dirty="0">
                <a:latin typeface="Arial" panose="020B0604020202020204" pitchFamily="34" charset="0"/>
              </a:rPr>
              <a:t>(</a:t>
            </a:r>
            <a:r>
              <a:rPr lang="zh-TW" altLang="en-US" dirty="0">
                <a:latin typeface="Arial" panose="020B0604020202020204" pitchFamily="34" charset="0"/>
              </a:rPr>
              <a:t>長照損益增加</a:t>
            </a:r>
            <a:r>
              <a:rPr lang="en-US" altLang="zh-TW" dirty="0">
                <a:latin typeface="Arial" panose="020B0604020202020204" pitchFamily="34" charset="0"/>
              </a:rPr>
              <a:t>)</a:t>
            </a:r>
            <a:r>
              <a:rPr lang="zh-TW" altLang="en-US" dirty="0">
                <a:latin typeface="Arial" panose="020B0604020202020204" pitchFamily="34" charset="0"/>
              </a:rPr>
              <a:t>，故整體損益下降。</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長照床數減少景美</a:t>
            </a:r>
            <a:r>
              <a:rPr lang="en-US" altLang="zh-TW" dirty="0">
                <a:latin typeface="Arial" panose="020B0604020202020204" pitchFamily="34" charset="0"/>
              </a:rPr>
              <a:t>28</a:t>
            </a:r>
            <a:r>
              <a:rPr lang="zh-TW" altLang="en-US" dirty="0">
                <a:latin typeface="Arial" panose="020B0604020202020204" pitchFamily="34" charset="0"/>
              </a:rPr>
              <a:t>床</a:t>
            </a:r>
            <a:r>
              <a:rPr lang="en-US" altLang="zh-TW" dirty="0">
                <a:latin typeface="Arial" panose="020B0604020202020204" pitchFamily="34" charset="0"/>
              </a:rPr>
              <a:t>(</a:t>
            </a:r>
            <a:r>
              <a:rPr lang="zh-TW" altLang="en-US" dirty="0">
                <a:latin typeface="Arial" panose="020B0604020202020204" pitchFamily="34" charset="0"/>
              </a:rPr>
              <a:t>因轉骨科影響</a:t>
            </a:r>
            <a:r>
              <a:rPr lang="en-US" altLang="zh-TW" dirty="0">
                <a:latin typeface="Arial" panose="020B0604020202020204" pitchFamily="34" charset="0"/>
              </a:rPr>
              <a:t>)</a:t>
            </a:r>
            <a:endParaRPr lang="zh-TW" altLang="zh-TW" dirty="0">
              <a:latin typeface="Arial" panose="020B0604020202020204" pitchFamily="34" charset="0"/>
            </a:endParaRPr>
          </a:p>
        </p:txBody>
      </p:sp>
    </p:spTree>
    <p:extLst>
      <p:ext uri="{BB962C8B-B14F-4D97-AF65-F5344CB8AC3E}">
        <p14:creationId xmlns:p14="http://schemas.microsoft.com/office/powerpoint/2010/main" val="130321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ChangeArrowheads="1" noTextEdit="1"/>
          </p:cNvSpPr>
          <p:nvPr>
            <p:ph type="sldImg"/>
          </p:nvPr>
        </p:nvSpPr>
        <p:spPr>
          <a:ln/>
        </p:spPr>
      </p:sp>
      <p:sp>
        <p:nvSpPr>
          <p:cNvPr id="440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dirty="0">
              <a:latin typeface="Arial" panose="020B0604020202020204" pitchFamily="34" charset="0"/>
            </a:endParaRPr>
          </a:p>
        </p:txBody>
      </p:sp>
      <p:sp>
        <p:nvSpPr>
          <p:cNvPr id="440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E8F5661-9B61-43F1-A837-9EE96106A595}" type="slidenum">
              <a:rPr lang="zh-TW" altLang="en-US" sz="1300"/>
              <a:pPr>
                <a:spcBef>
                  <a:spcPct val="0"/>
                </a:spcBef>
              </a:pPr>
              <a:t>23</a:t>
            </a:fld>
            <a:endParaRPr lang="en-US" altLang="zh-TW" sz="1300"/>
          </a:p>
        </p:txBody>
      </p:sp>
    </p:spTree>
    <p:extLst>
      <p:ext uri="{BB962C8B-B14F-4D97-AF65-F5344CB8AC3E}">
        <p14:creationId xmlns:p14="http://schemas.microsoft.com/office/powerpoint/2010/main" val="132700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ChangeArrowheads="1" noTextEdit="1"/>
          </p:cNvSpPr>
          <p:nvPr>
            <p:ph type="sldImg"/>
          </p:nvPr>
        </p:nvSpPr>
        <p:spPr>
          <a:ln/>
        </p:spPr>
      </p:sp>
      <p:sp>
        <p:nvSpPr>
          <p:cNvPr id="460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dirty="0">
              <a:latin typeface="Arial" panose="020B0604020202020204" pitchFamily="34" charset="0"/>
            </a:endParaRPr>
          </a:p>
        </p:txBody>
      </p:sp>
      <p:sp>
        <p:nvSpPr>
          <p:cNvPr id="460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14A09BC-CA30-446B-9553-51BCC06396B1}" type="slidenum">
              <a:rPr lang="zh-TW" altLang="en-US" sz="1300"/>
              <a:pPr>
                <a:spcBef>
                  <a:spcPct val="0"/>
                </a:spcBef>
              </a:pPr>
              <a:t>24</a:t>
            </a:fld>
            <a:endParaRPr lang="en-US" altLang="zh-TW" sz="1300"/>
          </a:p>
        </p:txBody>
      </p:sp>
    </p:spTree>
    <p:extLst>
      <p:ext uri="{BB962C8B-B14F-4D97-AF65-F5344CB8AC3E}">
        <p14:creationId xmlns:p14="http://schemas.microsoft.com/office/powerpoint/2010/main" val="3862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ChangeArrowheads="1" noTextEdit="1"/>
          </p:cNvSpPr>
          <p:nvPr>
            <p:ph type="sldImg"/>
          </p:nvPr>
        </p:nvSpPr>
        <p:spPr>
          <a:ln/>
        </p:spPr>
      </p:sp>
      <p:sp>
        <p:nvSpPr>
          <p:cNvPr id="48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dirty="0">
              <a:latin typeface="Arial" panose="020B0604020202020204" pitchFamily="34" charset="0"/>
            </a:endParaRPr>
          </a:p>
        </p:txBody>
      </p:sp>
      <p:sp>
        <p:nvSpPr>
          <p:cNvPr id="48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D302A87-8963-477B-B4E7-B915601165AC}" type="slidenum">
              <a:rPr lang="zh-TW" altLang="en-US" sz="1300"/>
              <a:pPr>
                <a:spcBef>
                  <a:spcPct val="0"/>
                </a:spcBef>
              </a:pPr>
              <a:t>25</a:t>
            </a:fld>
            <a:endParaRPr lang="en-US" altLang="zh-TW" sz="1300"/>
          </a:p>
        </p:txBody>
      </p:sp>
    </p:spTree>
    <p:extLst>
      <p:ext uri="{BB962C8B-B14F-4D97-AF65-F5344CB8AC3E}">
        <p14:creationId xmlns:p14="http://schemas.microsoft.com/office/powerpoint/2010/main" val="1806737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ChangeArrowheads="1" noTextEdit="1"/>
          </p:cNvSpPr>
          <p:nvPr>
            <p:ph type="sldImg"/>
          </p:nvPr>
        </p:nvSpPr>
        <p:spPr>
          <a:ln/>
        </p:spPr>
      </p:sp>
      <p:sp>
        <p:nvSpPr>
          <p:cNvPr id="501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501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BD81EC4-071A-45E8-A41C-D5E90C527ACC}" type="slidenum">
              <a:rPr lang="zh-TW" altLang="en-US" sz="1300"/>
              <a:pPr>
                <a:spcBef>
                  <a:spcPct val="0"/>
                </a:spcBef>
              </a:pPr>
              <a:t>26</a:t>
            </a:fld>
            <a:endParaRPr lang="en-US" altLang="zh-TW" sz="1300"/>
          </a:p>
        </p:txBody>
      </p:sp>
    </p:spTree>
    <p:extLst>
      <p:ext uri="{BB962C8B-B14F-4D97-AF65-F5344CB8AC3E}">
        <p14:creationId xmlns:p14="http://schemas.microsoft.com/office/powerpoint/2010/main" val="319579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114859F-6778-4E61-BF70-8D6A4A00C9D9}" type="slidenum">
              <a:rPr lang="en-US" altLang="zh-TW" sz="1300"/>
              <a:pPr>
                <a:spcBef>
                  <a:spcPct val="0"/>
                </a:spcBef>
              </a:pPr>
              <a:t>2</a:t>
            </a:fld>
            <a:endParaRPr lang="en-US" altLang="zh-TW" sz="1300"/>
          </a:p>
        </p:txBody>
      </p:sp>
      <p:sp>
        <p:nvSpPr>
          <p:cNvPr id="8195" name="Rectangle 2"/>
          <p:cNvSpPr>
            <a:spLocks noGrp="1" noRot="1" noChangeAspect="1" noChangeArrowheads="1" noTextEdit="1"/>
          </p:cNvSpPr>
          <p:nvPr>
            <p:ph type="sldImg"/>
          </p:nvPr>
        </p:nvSpPr>
        <p:spPr>
          <a:xfrm>
            <a:off x="901700" y="739775"/>
            <a:ext cx="4932363" cy="3700463"/>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1115765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ChangeArrowheads="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D44D643-E2E0-4657-96A4-26E540042F70}" type="slidenum">
              <a:rPr lang="zh-TW" altLang="en-US" sz="1300"/>
              <a:pPr>
                <a:spcBef>
                  <a:spcPct val="0"/>
                </a:spcBef>
              </a:pPr>
              <a:t>27</a:t>
            </a:fld>
            <a:endParaRPr lang="en-US" altLang="zh-TW" sz="1300"/>
          </a:p>
        </p:txBody>
      </p:sp>
    </p:spTree>
    <p:extLst>
      <p:ext uri="{BB962C8B-B14F-4D97-AF65-F5344CB8AC3E}">
        <p14:creationId xmlns:p14="http://schemas.microsoft.com/office/powerpoint/2010/main" val="183689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ChangeArrowheads="1" noTextEdit="1"/>
          </p:cNvSpPr>
          <p:nvPr>
            <p:ph type="sldImg"/>
          </p:nvPr>
        </p:nvSpPr>
        <p:spPr>
          <a:ln/>
        </p:spPr>
      </p:sp>
      <p:sp>
        <p:nvSpPr>
          <p:cNvPr id="542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542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91DFCD9-6AC7-4E8A-A275-B370EBC12B96}" type="slidenum">
              <a:rPr lang="zh-TW" altLang="en-US" sz="1300"/>
              <a:pPr>
                <a:spcBef>
                  <a:spcPct val="0"/>
                </a:spcBef>
              </a:pPr>
              <a:t>28</a:t>
            </a:fld>
            <a:endParaRPr lang="en-US" altLang="zh-TW" sz="1300"/>
          </a:p>
        </p:txBody>
      </p:sp>
    </p:spTree>
    <p:extLst>
      <p:ext uri="{BB962C8B-B14F-4D97-AF65-F5344CB8AC3E}">
        <p14:creationId xmlns:p14="http://schemas.microsoft.com/office/powerpoint/2010/main" val="167853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ChangeArrowheads="1" noTextEdit="1"/>
          </p:cNvSpPr>
          <p:nvPr>
            <p:ph type="sldImg"/>
          </p:nvPr>
        </p:nvSpPr>
        <p:spPr>
          <a:ln/>
        </p:spPr>
      </p:sp>
      <p:sp>
        <p:nvSpPr>
          <p:cNvPr id="563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563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C5BAC32-520D-49F2-9F57-104AC441F3BF}" type="slidenum">
              <a:rPr lang="zh-TW" altLang="en-US" sz="1300"/>
              <a:pPr>
                <a:spcBef>
                  <a:spcPct val="0"/>
                </a:spcBef>
              </a:pPr>
              <a:t>29</a:t>
            </a:fld>
            <a:endParaRPr lang="en-US" altLang="zh-TW" sz="1300"/>
          </a:p>
        </p:txBody>
      </p:sp>
    </p:spTree>
    <p:extLst>
      <p:ext uri="{BB962C8B-B14F-4D97-AF65-F5344CB8AC3E}">
        <p14:creationId xmlns:p14="http://schemas.microsoft.com/office/powerpoint/2010/main" val="1023523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EB120AD-2939-4EA3-9523-8D6700523D1E}" type="slidenum">
              <a:rPr lang="en-US" altLang="zh-TW" sz="1300"/>
              <a:pPr>
                <a:spcBef>
                  <a:spcPct val="0"/>
                </a:spcBef>
              </a:pPr>
              <a:t>33</a:t>
            </a:fld>
            <a:endParaRPr lang="en-US" altLang="zh-TW"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329474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ChangeArrowheads="1" noTextEdit="1"/>
          </p:cNvSpPr>
          <p:nvPr>
            <p:ph type="sldImg"/>
          </p:nvPr>
        </p:nvSpPr>
        <p:spPr>
          <a:ln/>
        </p:spPr>
      </p:sp>
      <p:sp>
        <p:nvSpPr>
          <p:cNvPr id="11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a:latin typeface="Arial" panose="020B0604020202020204" pitchFamily="34" charset="0"/>
            </a:endParaRPr>
          </a:p>
        </p:txBody>
      </p:sp>
      <p:sp>
        <p:nvSpPr>
          <p:cNvPr id="11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32C0999-F137-4EA8-AABD-E194CECF2CE5}" type="slidenum">
              <a:rPr lang="zh-TW" altLang="en-US" sz="1300"/>
              <a:pPr>
                <a:spcBef>
                  <a:spcPct val="0"/>
                </a:spcBef>
              </a:pPr>
              <a:t>4</a:t>
            </a:fld>
            <a:endParaRPr lang="en-US" altLang="zh-TW" sz="1300"/>
          </a:p>
        </p:txBody>
      </p:sp>
    </p:spTree>
    <p:extLst>
      <p:ext uri="{BB962C8B-B14F-4D97-AF65-F5344CB8AC3E}">
        <p14:creationId xmlns:p14="http://schemas.microsoft.com/office/powerpoint/2010/main" val="393789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F6B18E0-F01B-48D6-A2D0-BA81A50E1F03}" type="slidenum">
              <a:rPr lang="en-US" altLang="zh-TW" sz="1300"/>
              <a:pPr>
                <a:spcBef>
                  <a:spcPct val="0"/>
                </a:spcBef>
              </a:pPr>
              <a:t>5</a:t>
            </a:fld>
            <a:endParaRPr lang="en-US" altLang="zh-TW"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83949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ChangeArrowheads="1" noTextEdit="1"/>
          </p:cNvSpPr>
          <p:nvPr>
            <p:ph type="sldImg"/>
          </p:nvPr>
        </p:nvSpPr>
        <p:spPr>
          <a:ln/>
        </p:spPr>
      </p:sp>
      <p:sp>
        <p:nvSpPr>
          <p:cNvPr id="17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dirty="0">
                <a:latin typeface="Arial" panose="020B0604020202020204" pitchFamily="34" charset="0"/>
              </a:rPr>
              <a:t>2020</a:t>
            </a:r>
            <a:r>
              <a:rPr lang="zh-TW" altLang="en-US" dirty="0">
                <a:latin typeface="Arial" panose="020B0604020202020204" pitchFamily="34" charset="0"/>
              </a:rPr>
              <a:t>年度的預算</a:t>
            </a:r>
            <a:r>
              <a:rPr lang="en-US" altLang="zh-TW" dirty="0">
                <a:latin typeface="Arial" panose="020B0604020202020204" pitchFamily="34" charset="0"/>
              </a:rPr>
              <a:t>,</a:t>
            </a:r>
            <a:r>
              <a:rPr lang="zh-TW" altLang="en-US" dirty="0">
                <a:latin typeface="Arial" panose="020B0604020202020204" pitchFamily="34" charset="0"/>
              </a:rPr>
              <a:t>其年報約</a:t>
            </a:r>
            <a:r>
              <a:rPr lang="en-US" altLang="zh-TW" dirty="0">
                <a:latin typeface="Arial" panose="020B0604020202020204" pitchFamily="34" charset="0"/>
              </a:rPr>
              <a:t>92,000</a:t>
            </a:r>
            <a:r>
              <a:rPr lang="zh-TW" altLang="en-US" dirty="0">
                <a:latin typeface="Arial" panose="020B0604020202020204" pitchFamily="34" charset="0"/>
              </a:rPr>
              <a:t>多人</a:t>
            </a:r>
            <a:r>
              <a:rPr lang="en-US" altLang="zh-TW" dirty="0">
                <a:latin typeface="Arial" panose="020B0604020202020204" pitchFamily="34" charset="0"/>
              </a:rPr>
              <a:t>,</a:t>
            </a:r>
            <a:r>
              <a:rPr lang="zh-TW" altLang="en-US" dirty="0">
                <a:latin typeface="Arial" panose="020B0604020202020204" pitchFamily="34" charset="0"/>
              </a:rPr>
              <a:t>與此</a:t>
            </a:r>
            <a:r>
              <a:rPr lang="en-US" altLang="zh-TW" dirty="0">
                <a:latin typeface="Arial" panose="020B0604020202020204" pitchFamily="34" charset="0"/>
              </a:rPr>
              <a:t>89,588</a:t>
            </a:r>
            <a:r>
              <a:rPr lang="zh-TW" altLang="en-US" dirty="0">
                <a:latin typeface="Arial" panose="020B0604020202020204" pitchFamily="34" charset="0"/>
              </a:rPr>
              <a:t>人有所差異</a:t>
            </a:r>
            <a:r>
              <a:rPr lang="en-US" altLang="zh-TW" dirty="0">
                <a:latin typeface="Arial" panose="020B0604020202020204" pitchFamily="34" charset="0"/>
              </a:rPr>
              <a:t>,</a:t>
            </a:r>
          </a:p>
          <a:p>
            <a:pPr eaLnBrk="1" hangingPunct="1">
              <a:spcBef>
                <a:spcPct val="0"/>
              </a:spcBef>
            </a:pPr>
            <a:r>
              <a:rPr lang="zh-TW" altLang="en-US" dirty="0">
                <a:latin typeface="Arial" panose="020B0604020202020204" pitchFamily="34" charset="0"/>
              </a:rPr>
              <a:t>是因年報編製時間較前</a:t>
            </a:r>
            <a:r>
              <a:rPr lang="en-US" altLang="zh-TW" dirty="0">
                <a:latin typeface="Arial" panose="020B0604020202020204" pitchFamily="34" charset="0"/>
              </a:rPr>
              <a:t>,</a:t>
            </a:r>
            <a:r>
              <a:rPr lang="zh-TW" altLang="en-US" dirty="0">
                <a:latin typeface="Arial" panose="020B0604020202020204" pitchFamily="34" charset="0"/>
              </a:rPr>
              <a:t>當時數據尚未出來</a:t>
            </a:r>
            <a:r>
              <a:rPr lang="en-US" altLang="zh-TW" dirty="0">
                <a:latin typeface="Arial" panose="020B0604020202020204" pitchFamily="34" charset="0"/>
              </a:rPr>
              <a:t>,</a:t>
            </a:r>
            <a:r>
              <a:rPr lang="zh-TW" altLang="en-US" dirty="0">
                <a:latin typeface="Arial" panose="020B0604020202020204" pitchFamily="34" charset="0"/>
              </a:rPr>
              <a:t>故以業務提供之市場報導人數</a:t>
            </a:r>
            <a:r>
              <a:rPr lang="en-US" altLang="zh-TW" dirty="0">
                <a:latin typeface="Arial" panose="020B0604020202020204" pitchFamily="34" charset="0"/>
              </a:rPr>
              <a:t>,</a:t>
            </a:r>
          </a:p>
          <a:p>
            <a:pPr eaLnBrk="1" hangingPunct="1">
              <a:spcBef>
                <a:spcPct val="0"/>
              </a:spcBef>
            </a:pPr>
            <a:r>
              <a:rPr lang="zh-TW" altLang="en-US" dirty="0">
                <a:latin typeface="Arial" panose="020B0604020202020204" pitchFamily="34" charset="0"/>
              </a:rPr>
              <a:t>但此</a:t>
            </a:r>
            <a:r>
              <a:rPr lang="en-US" altLang="zh-TW" dirty="0">
                <a:latin typeface="Arial" panose="020B0604020202020204" pitchFamily="34" charset="0"/>
              </a:rPr>
              <a:t>PPT</a:t>
            </a:r>
            <a:r>
              <a:rPr lang="zh-TW" altLang="en-US" dirty="0">
                <a:latin typeface="Arial" panose="020B0604020202020204" pitchFamily="34" charset="0"/>
              </a:rPr>
              <a:t>是依健保網站已確定之數據</a:t>
            </a:r>
          </a:p>
        </p:txBody>
      </p:sp>
      <p:sp>
        <p:nvSpPr>
          <p:cNvPr id="17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EE748A2-F8E7-4C52-9147-52044AE3D78C}" type="slidenum">
              <a:rPr lang="zh-TW" altLang="en-US" sz="1300"/>
              <a:pPr>
                <a:spcBef>
                  <a:spcPct val="0"/>
                </a:spcBef>
              </a:pPr>
              <a:t>8</a:t>
            </a:fld>
            <a:endParaRPr lang="en-US" altLang="zh-TW" sz="1300"/>
          </a:p>
        </p:txBody>
      </p:sp>
    </p:spTree>
    <p:extLst>
      <p:ext uri="{BB962C8B-B14F-4D97-AF65-F5344CB8AC3E}">
        <p14:creationId xmlns:p14="http://schemas.microsoft.com/office/powerpoint/2010/main" val="101530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ChangeArrowheads="1" noTextEdit="1"/>
          </p:cNvSpPr>
          <p:nvPr>
            <p:ph type="sldImg"/>
          </p:nvPr>
        </p:nvSpPr>
        <p:spPr>
          <a:xfrm>
            <a:off x="901700" y="739775"/>
            <a:ext cx="4932363" cy="3700463"/>
          </a:xfrm>
          <a:ln/>
        </p:spPr>
      </p:sp>
      <p:sp>
        <p:nvSpPr>
          <p:cNvPr id="19459" name="備忘稿版面配置區 2"/>
          <p:cNvSpPr>
            <a:spLocks noGrp="1"/>
          </p:cNvSpPr>
          <p:nvPr>
            <p:ph type="body" idx="1"/>
          </p:nvPr>
        </p:nvSpPr>
        <p:spPr>
          <a:noFill/>
          <a:ln/>
        </p:spPr>
        <p:txBody>
          <a:bodyPr/>
          <a:lstStyle/>
          <a:p>
            <a:pPr eaLnBrk="1" hangingPunct="1">
              <a:spcBef>
                <a:spcPct val="0"/>
              </a:spcBef>
            </a:pPr>
            <a:endParaRPr lang="zh-TW" altLang="en-US" dirty="0">
              <a:latin typeface="Arial" pitchFamily="34" charset="0"/>
            </a:endParaRPr>
          </a:p>
        </p:txBody>
      </p:sp>
      <p:sp>
        <p:nvSpPr>
          <p:cNvPr id="19460" name="投影片編號版面配置區 3"/>
          <p:cNvSpPr>
            <a:spLocks noGrp="1"/>
          </p:cNvSpPr>
          <p:nvPr>
            <p:ph type="sldNum" sz="quarter" idx="5"/>
          </p:nvPr>
        </p:nvSpPr>
        <p:spPr>
          <a:noFill/>
        </p:spPr>
        <p:txBody>
          <a:bodyPr/>
          <a:lstStyle/>
          <a:p>
            <a:fld id="{671AF4DA-E770-4960-A80E-DAC1A0FDEFC5}" type="slidenum">
              <a:rPr lang="zh-TW" altLang="en-US"/>
              <a:pPr/>
              <a:t>9</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ChangeArrowheads="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fontAlgn="ctr"/>
            <a:r>
              <a:rPr lang="en-US" altLang="zh-TW" b="1" dirty="0" err="1">
                <a:latin typeface="微軟正黑體" pitchFamily="34" charset="-120"/>
                <a:ea typeface="微軟正黑體" pitchFamily="34" charset="-120"/>
              </a:rPr>
              <a:t>Viatris</a:t>
            </a:r>
            <a:r>
              <a:rPr lang="en-US" altLang="zh-TW" b="1" dirty="0">
                <a:latin typeface="微軟正黑體" pitchFamily="34" charset="-120"/>
                <a:ea typeface="微軟正黑體" pitchFamily="34" charset="-120"/>
              </a:rPr>
              <a:t> </a:t>
            </a:r>
            <a:r>
              <a:rPr lang="zh-TW" altLang="en-US" b="1" dirty="0">
                <a:latin typeface="微軟正黑體" pitchFamily="34" charset="-120"/>
                <a:ea typeface="微軟正黑體" pitchFamily="34" charset="-120"/>
              </a:rPr>
              <a:t>暉致    </a:t>
            </a:r>
            <a:r>
              <a:rPr lang="en-US" altLang="zh-TW" b="1" dirty="0">
                <a:latin typeface="微軟正黑體" pitchFamily="34" charset="-120"/>
                <a:ea typeface="微軟正黑體" pitchFamily="34" charset="-120"/>
              </a:rPr>
              <a:t>Shionogi</a:t>
            </a:r>
            <a:r>
              <a:rPr lang="zh-TW" altLang="en-US" b="1" dirty="0">
                <a:latin typeface="微軟正黑體" pitchFamily="34" charset="-120"/>
                <a:ea typeface="微軟正黑體" pitchFamily="34" charset="-120"/>
              </a:rPr>
              <a:t>塩野義   </a:t>
            </a:r>
            <a:r>
              <a:rPr lang="en-US" altLang="zh-TW" b="1" dirty="0">
                <a:latin typeface="微軟正黑體" pitchFamily="34" charset="-120"/>
                <a:ea typeface="微軟正黑體" pitchFamily="34" charset="-120"/>
              </a:rPr>
              <a:t>Novartis </a:t>
            </a:r>
            <a:r>
              <a:rPr lang="zh-TW" altLang="en-US" b="1" dirty="0">
                <a:latin typeface="微軟正黑體" pitchFamily="34" charset="-120"/>
                <a:ea typeface="微軟正黑體" pitchFamily="34" charset="-120"/>
              </a:rPr>
              <a:t>諾華 </a:t>
            </a:r>
            <a:r>
              <a:rPr lang="en-US" altLang="zh-TW" b="1" dirty="0">
                <a:latin typeface="微軟正黑體" pitchFamily="34" charset="-120"/>
                <a:ea typeface="微軟正黑體" pitchFamily="34" charset="-120"/>
              </a:rPr>
              <a:t>Lotus </a:t>
            </a:r>
            <a:r>
              <a:rPr lang="zh-TW" altLang="en-US" b="1" dirty="0">
                <a:latin typeface="微軟正黑體" pitchFamily="34" charset="-120"/>
                <a:ea typeface="微軟正黑體" pitchFamily="34" charset="-120"/>
              </a:rPr>
              <a:t>美時</a:t>
            </a:r>
            <a:endParaRPr lang="zh-TW" altLang="en-US" b="1" dirty="0">
              <a:solidFill>
                <a:srgbClr val="000000"/>
              </a:solidFill>
              <a:latin typeface="微軟正黑體" pitchFamily="34" charset="-120"/>
              <a:ea typeface="微軟正黑體" pitchFamily="34" charset="-120"/>
            </a:endParaRPr>
          </a:p>
          <a:p>
            <a:pPr eaLnBrk="1" hangingPunct="1">
              <a:spcBef>
                <a:spcPct val="0"/>
              </a:spcBef>
            </a:pP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註</a:t>
            </a:r>
            <a:r>
              <a:rPr lang="en-US" altLang="zh-TW" dirty="0">
                <a:latin typeface="Arial" panose="020B0604020202020204" pitchFamily="34" charset="0"/>
              </a:rPr>
              <a:t>:</a:t>
            </a:r>
            <a:r>
              <a:rPr lang="zh-TW" altLang="en-US" dirty="0">
                <a:latin typeface="Arial" panose="020B0604020202020204" pitchFamily="34" charset="0"/>
              </a:rPr>
              <a:t>參考</a:t>
            </a:r>
            <a:r>
              <a:rPr lang="en-US" altLang="zh-TW" dirty="0">
                <a:latin typeface="Arial" panose="020B0604020202020204" pitchFamily="34" charset="0"/>
              </a:rPr>
              <a:t>”</a:t>
            </a:r>
            <a:r>
              <a:rPr lang="zh-TW" altLang="en-US" dirty="0">
                <a:latin typeface="Arial" panose="020B0604020202020204" pitchFamily="34" charset="0"/>
              </a:rPr>
              <a:t>久裕簡報</a:t>
            </a:r>
            <a:r>
              <a:rPr lang="en-US" altLang="zh-TW" dirty="0">
                <a:latin typeface="Arial" panose="020B0604020202020204" pitchFamily="34" charset="0"/>
              </a:rPr>
              <a:t>”,</a:t>
            </a:r>
            <a:r>
              <a:rPr lang="zh-TW" altLang="en-US" dirty="0">
                <a:latin typeface="Arial" panose="020B0604020202020204" pitchFamily="34" charset="0"/>
              </a:rPr>
              <a:t>唯</a:t>
            </a:r>
            <a:r>
              <a:rPr lang="en-US" altLang="zh-TW" dirty="0">
                <a:latin typeface="Arial" panose="020B0604020202020204" pitchFamily="34" charset="0"/>
              </a:rPr>
              <a:t>”</a:t>
            </a:r>
            <a:r>
              <a:rPr lang="zh-TW" altLang="en-US" dirty="0">
                <a:solidFill>
                  <a:srgbClr val="FF0000"/>
                </a:solidFill>
                <a:latin typeface="Arial" panose="020B0604020202020204" pitchFamily="34" charset="0"/>
              </a:rPr>
              <a:t>圖表</a:t>
            </a:r>
            <a:r>
              <a:rPr lang="en-US" altLang="zh-TW" dirty="0">
                <a:latin typeface="Arial" panose="020B0604020202020204" pitchFamily="34" charset="0"/>
              </a:rPr>
              <a:t>”</a:t>
            </a:r>
            <a:r>
              <a:rPr lang="zh-TW" altLang="en-US" dirty="0">
                <a:latin typeface="Arial" panose="020B0604020202020204" pitchFamily="34" charset="0"/>
              </a:rPr>
              <a:t>要自行上網找</a:t>
            </a:r>
            <a:endParaRPr lang="en-US" altLang="zh-TW" dirty="0">
              <a:latin typeface="Arial" panose="020B0604020202020204" pitchFamily="34" charset="0"/>
            </a:endParaRPr>
          </a:p>
          <a:p>
            <a:pPr eaLnBrk="1" hangingPunct="1">
              <a:spcBef>
                <a:spcPct val="0"/>
              </a:spcBef>
            </a:pPr>
            <a:endParaRPr lang="zh-TW" altLang="en-US" dirty="0">
              <a:latin typeface="Arial" panose="020B0604020202020204" pitchFamily="34" charset="0"/>
            </a:endParaRPr>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66AAEF5-248F-40F4-9A17-97530A5E49BE}" type="slidenum">
              <a:rPr lang="zh-TW" altLang="en-US" sz="1300"/>
              <a:pPr>
                <a:spcBef>
                  <a:spcPct val="0"/>
                </a:spcBef>
              </a:pPr>
              <a:t>10</a:t>
            </a:fld>
            <a:endParaRPr lang="en-US" altLang="zh-TW" sz="1300"/>
          </a:p>
        </p:txBody>
      </p:sp>
    </p:spTree>
    <p:extLst>
      <p:ext uri="{BB962C8B-B14F-4D97-AF65-F5344CB8AC3E}">
        <p14:creationId xmlns:p14="http://schemas.microsoft.com/office/powerpoint/2010/main" val="156144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ChangeArrowheads="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dirty="0">
              <a:latin typeface="Arial" panose="020B0604020202020204" pitchFamily="34" charset="0"/>
            </a:endParaRPr>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5309695-48C8-4161-B8FE-90A2CA091C04}" type="slidenum">
              <a:rPr lang="zh-TW" altLang="en-US" sz="1300"/>
              <a:pPr>
                <a:spcBef>
                  <a:spcPct val="0"/>
                </a:spcBef>
              </a:pPr>
              <a:t>11</a:t>
            </a:fld>
            <a:endParaRPr lang="en-US" altLang="zh-TW" sz="1300"/>
          </a:p>
        </p:txBody>
      </p:sp>
    </p:spTree>
    <p:extLst>
      <p:ext uri="{BB962C8B-B14F-4D97-AF65-F5344CB8AC3E}">
        <p14:creationId xmlns:p14="http://schemas.microsoft.com/office/powerpoint/2010/main" val="376049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ChangeArrowheads="1" noTextEdit="1"/>
          </p:cNvSpPr>
          <p:nvPr>
            <p:ph type="sldImg"/>
          </p:nvPr>
        </p:nvSpPr>
        <p:spPr>
          <a:ln/>
        </p:spPr>
      </p:sp>
      <p:sp>
        <p:nvSpPr>
          <p:cNvPr id="25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ClrTx/>
              <a:buSzTx/>
              <a:buFontTx/>
              <a:buNone/>
            </a:pPr>
            <a:r>
              <a:rPr lang="zh-TW" altLang="en-US" dirty="0">
                <a:solidFill>
                  <a:srgbClr val="FF0000"/>
                </a:solidFill>
                <a:latin typeface="標楷體" panose="03000509000000000000" pitchFamily="65" charset="-120"/>
                <a:ea typeface="標楷體" panose="03000509000000000000" pitchFamily="65" charset="-120"/>
              </a:rPr>
              <a:t>曜亞</a:t>
            </a:r>
            <a:r>
              <a:rPr lang="en-US" altLang="zh-TW" dirty="0">
                <a:solidFill>
                  <a:srgbClr val="FF0000"/>
                </a:solidFill>
                <a:latin typeface="標楷體" panose="03000509000000000000" pitchFamily="65" charset="-120"/>
                <a:ea typeface="標楷體" panose="03000509000000000000" pitchFamily="65" charset="-120"/>
              </a:rPr>
              <a:t>2019</a:t>
            </a:r>
            <a:r>
              <a:rPr lang="zh-TW" altLang="en-US" dirty="0">
                <a:solidFill>
                  <a:srgbClr val="FF0000"/>
                </a:solidFill>
                <a:latin typeface="標楷體" panose="03000509000000000000" pitchFamily="65" charset="-120"/>
                <a:ea typeface="標楷體" panose="03000509000000000000" pitchFamily="65" charset="-120"/>
              </a:rPr>
              <a:t>年的產品別比率與去年法說不同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是因</a:t>
            </a:r>
            <a:r>
              <a:rPr lang="en-US" altLang="zh-TW" dirty="0">
                <a:solidFill>
                  <a:srgbClr val="FF0000"/>
                </a:solidFill>
                <a:latin typeface="標楷體" panose="03000509000000000000" pitchFamily="65" charset="-120"/>
                <a:ea typeface="標楷體" panose="03000509000000000000" pitchFamily="65" charset="-120"/>
              </a:rPr>
              <a:t>109</a:t>
            </a:r>
            <a:r>
              <a:rPr lang="zh-TW" altLang="en-US" dirty="0">
                <a:solidFill>
                  <a:srgbClr val="FF0000"/>
                </a:solidFill>
                <a:latin typeface="標楷體" panose="03000509000000000000" pitchFamily="65" charset="-120"/>
                <a:ea typeface="標楷體" panose="03000509000000000000" pitchFamily="65" charset="-120"/>
              </a:rPr>
              <a:t>年財報有重分類所致。</a:t>
            </a:r>
            <a:endParaRPr lang="en-US" altLang="zh-TW" dirty="0">
              <a:solidFill>
                <a:srgbClr val="FF0000"/>
              </a:solidFill>
              <a:latin typeface="標楷體" panose="03000509000000000000" pitchFamily="65" charset="-120"/>
              <a:ea typeface="標楷體" panose="03000509000000000000" pitchFamily="65" charset="-120"/>
            </a:endParaRPr>
          </a:p>
          <a:p>
            <a:pPr algn="just">
              <a:spcBef>
                <a:spcPct val="0"/>
              </a:spcBef>
              <a:buClrTx/>
              <a:buSzTx/>
              <a:buFontTx/>
              <a:buNone/>
            </a:pP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22">
              <a:spcBef>
                <a:spcPct val="30000"/>
              </a:spcBef>
              <a:defRPr kumimoji="1" sz="1200">
                <a:solidFill>
                  <a:schemeClr val="tx1"/>
                </a:solidFill>
                <a:latin typeface="Arial" panose="020B0604020202020204" pitchFamily="34" charset="0"/>
                <a:ea typeface="新細明體" panose="02020500000000000000" pitchFamily="18" charset="-120"/>
              </a:defRPr>
            </a:lvl1pPr>
            <a:lvl2pPr marL="709827" indent="-272076" defTabSz="945422">
              <a:spcBef>
                <a:spcPct val="30000"/>
              </a:spcBef>
              <a:defRPr kumimoji="1" sz="1200">
                <a:solidFill>
                  <a:schemeClr val="tx1"/>
                </a:solidFill>
                <a:latin typeface="Arial" panose="020B0604020202020204" pitchFamily="34" charset="0"/>
                <a:ea typeface="新細明體" panose="02020500000000000000" pitchFamily="18" charset="-120"/>
              </a:defRPr>
            </a:lvl2pPr>
            <a:lvl3pPr marL="1092860"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3pPr>
            <a:lvl4pPr marL="1530611"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4pPr>
            <a:lvl5pPr marL="1968363" indent="-217357" defTabSz="945422">
              <a:spcBef>
                <a:spcPct val="30000"/>
              </a:spcBef>
              <a:defRPr kumimoji="1" sz="1200">
                <a:solidFill>
                  <a:schemeClr val="tx1"/>
                </a:solidFill>
                <a:latin typeface="Arial" panose="020B0604020202020204" pitchFamily="34" charset="0"/>
                <a:ea typeface="新細明體" panose="02020500000000000000" pitchFamily="18" charset="-120"/>
              </a:defRPr>
            </a:lvl5pPr>
            <a:lvl6pPr marL="2406114"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843866"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281618"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719369" indent="-217357" defTabSz="94542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F1B3D35-6333-4765-830C-E8B05269C6AF}" type="slidenum">
              <a:rPr lang="zh-TW" altLang="en-US" sz="1300"/>
              <a:pPr>
                <a:spcBef>
                  <a:spcPct val="0"/>
                </a:spcBef>
              </a:pPr>
              <a:t>12</a:t>
            </a:fld>
            <a:endParaRPr lang="en-US" altLang="zh-TW" sz="1300"/>
          </a:p>
        </p:txBody>
      </p:sp>
    </p:spTree>
    <p:extLst>
      <p:ext uri="{BB962C8B-B14F-4D97-AF65-F5344CB8AC3E}">
        <p14:creationId xmlns:p14="http://schemas.microsoft.com/office/powerpoint/2010/main" val="152360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E321939D-0A97-40B4-8339-85B44864C358}" type="slidenum">
              <a:rPr lang="en-US" altLang="zh-TW"/>
              <a:pPr>
                <a:defRPr/>
              </a:pPr>
              <a:t>‹#›</a:t>
            </a:fld>
            <a:endParaRPr lang="en-US" altLang="zh-TW"/>
          </a:p>
        </p:txBody>
      </p:sp>
    </p:spTree>
    <p:extLst>
      <p:ext uri="{BB962C8B-B14F-4D97-AF65-F5344CB8AC3E}">
        <p14:creationId xmlns:p14="http://schemas.microsoft.com/office/powerpoint/2010/main" val="14377678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BDC3B26D-7D28-4A2F-B161-D20BA61A90CB}" type="slidenum">
              <a:rPr lang="en-US" altLang="zh-TW"/>
              <a:pPr>
                <a:defRPr/>
              </a:pPr>
              <a:t>‹#›</a:t>
            </a:fld>
            <a:endParaRPr lang="en-US" altLang="zh-TW"/>
          </a:p>
        </p:txBody>
      </p:sp>
    </p:spTree>
    <p:extLst>
      <p:ext uri="{BB962C8B-B14F-4D97-AF65-F5344CB8AC3E}">
        <p14:creationId xmlns:p14="http://schemas.microsoft.com/office/powerpoint/2010/main" val="25878672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0488"/>
            <a:ext cx="2057400" cy="67675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90488"/>
            <a:ext cx="6019800" cy="67675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047BAC2C-78A2-4240-80AE-4C2D55ABE180}" type="slidenum">
              <a:rPr lang="en-US" altLang="zh-TW"/>
              <a:pPr>
                <a:defRPr/>
              </a:pPr>
              <a:t>‹#›</a:t>
            </a:fld>
            <a:endParaRPr lang="en-US" altLang="zh-TW"/>
          </a:p>
        </p:txBody>
      </p:sp>
    </p:spTree>
    <p:extLst>
      <p:ext uri="{BB962C8B-B14F-4D97-AF65-F5344CB8AC3E}">
        <p14:creationId xmlns:p14="http://schemas.microsoft.com/office/powerpoint/2010/main" val="21205905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90488"/>
            <a:ext cx="8229600" cy="6767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Text Box 4">
            <a:extLst/>
          </p:cNvPr>
          <p:cNvSpPr txBox="1">
            <a:spLocks noGrp="1" noChangeArrowheads="1"/>
          </p:cNvSpPr>
          <p:nvPr>
            <p:ph type="sldNum" sz="quarter" idx="10"/>
          </p:nvPr>
        </p:nvSpPr>
        <p:spPr>
          <a:ln/>
        </p:spPr>
        <p:txBody>
          <a:bodyPr/>
          <a:lstStyle>
            <a:lvl1pPr>
              <a:defRPr/>
            </a:lvl1pPr>
          </a:lstStyle>
          <a:p>
            <a:pPr>
              <a:defRPr/>
            </a:pPr>
            <a:fld id="{D97301A9-9080-488D-A064-E1C2BBF71CAE}" type="slidenum">
              <a:rPr lang="en-US" altLang="zh-TW"/>
              <a:pPr>
                <a:defRPr/>
              </a:pPr>
              <a:t>‹#›</a:t>
            </a:fld>
            <a:endParaRPr lang="en-US" altLang="zh-TW"/>
          </a:p>
        </p:txBody>
      </p:sp>
    </p:spTree>
    <p:extLst>
      <p:ext uri="{BB962C8B-B14F-4D97-AF65-F5344CB8AC3E}">
        <p14:creationId xmlns:p14="http://schemas.microsoft.com/office/powerpoint/2010/main" val="9522591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B47FD55-BCC9-43BC-9AE8-A7471C2BD38D}" type="slidenum">
              <a:rPr lang="en-US" altLang="zh-TW"/>
              <a:pPr>
                <a:defRPr/>
              </a:pPr>
              <a:t>‹#›</a:t>
            </a:fld>
            <a:endParaRPr lang="en-US" altLang="zh-TW"/>
          </a:p>
        </p:txBody>
      </p:sp>
    </p:spTree>
    <p:extLst>
      <p:ext uri="{BB962C8B-B14F-4D97-AF65-F5344CB8AC3E}">
        <p14:creationId xmlns:p14="http://schemas.microsoft.com/office/powerpoint/2010/main" val="226427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4DFFE925-A602-4A1E-85E3-8C004FDD6824}" type="slidenum">
              <a:rPr lang="en-US" altLang="zh-TW"/>
              <a:pPr>
                <a:defRPr/>
              </a:pPr>
              <a:t>‹#›</a:t>
            </a:fld>
            <a:endParaRPr lang="en-US" altLang="zh-TW"/>
          </a:p>
        </p:txBody>
      </p:sp>
    </p:spTree>
    <p:extLst>
      <p:ext uri="{BB962C8B-B14F-4D97-AF65-F5344CB8AC3E}">
        <p14:creationId xmlns:p14="http://schemas.microsoft.com/office/powerpoint/2010/main" val="2193326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14BBE9DF-635E-4C1E-B5A6-C1ECE778300E}" type="slidenum">
              <a:rPr lang="en-US" altLang="zh-TW"/>
              <a:pPr>
                <a:defRPr/>
              </a:pPr>
              <a:t>‹#›</a:t>
            </a:fld>
            <a:endParaRPr lang="en-US" altLang="zh-TW"/>
          </a:p>
        </p:txBody>
      </p:sp>
    </p:spTree>
    <p:extLst>
      <p:ext uri="{BB962C8B-B14F-4D97-AF65-F5344CB8AC3E}">
        <p14:creationId xmlns:p14="http://schemas.microsoft.com/office/powerpoint/2010/main" val="809974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14388" y="1585913"/>
            <a:ext cx="28479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3814763" y="1585913"/>
            <a:ext cx="28479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1F375B3C-52ED-4A89-91D4-7207557EA2E8}" type="slidenum">
              <a:rPr lang="en-US" altLang="zh-TW"/>
              <a:pPr>
                <a:defRPr/>
              </a:pPr>
              <a:t>‹#›</a:t>
            </a:fld>
            <a:endParaRPr lang="en-US" altLang="zh-TW"/>
          </a:p>
        </p:txBody>
      </p:sp>
    </p:spTree>
    <p:extLst>
      <p:ext uri="{BB962C8B-B14F-4D97-AF65-F5344CB8AC3E}">
        <p14:creationId xmlns:p14="http://schemas.microsoft.com/office/powerpoint/2010/main" val="266735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F4630D2B-9885-427C-B70C-904F4BA19BA8}" type="slidenum">
              <a:rPr lang="en-US" altLang="zh-TW"/>
              <a:pPr>
                <a:defRPr/>
              </a:pPr>
              <a:t>‹#›</a:t>
            </a:fld>
            <a:endParaRPr lang="en-US" altLang="zh-TW"/>
          </a:p>
        </p:txBody>
      </p:sp>
    </p:spTree>
    <p:extLst>
      <p:ext uri="{BB962C8B-B14F-4D97-AF65-F5344CB8AC3E}">
        <p14:creationId xmlns:p14="http://schemas.microsoft.com/office/powerpoint/2010/main" val="251616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A6AE587C-C295-45B6-8BCF-72FF551D613B}" type="slidenum">
              <a:rPr lang="en-US" altLang="zh-TW"/>
              <a:pPr>
                <a:defRPr/>
              </a:pPr>
              <a:t>‹#›</a:t>
            </a:fld>
            <a:endParaRPr lang="en-US" altLang="zh-TW"/>
          </a:p>
        </p:txBody>
      </p:sp>
    </p:spTree>
    <p:extLst>
      <p:ext uri="{BB962C8B-B14F-4D97-AF65-F5344CB8AC3E}">
        <p14:creationId xmlns:p14="http://schemas.microsoft.com/office/powerpoint/2010/main" val="78292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1DC00BD8-0C27-49B2-9E43-F44A95373B2D}" type="slidenum">
              <a:rPr lang="en-US" altLang="zh-TW"/>
              <a:pPr>
                <a:defRPr/>
              </a:pPr>
              <a:t>‹#›</a:t>
            </a:fld>
            <a:endParaRPr lang="en-US" altLang="zh-TW"/>
          </a:p>
        </p:txBody>
      </p:sp>
    </p:spTree>
    <p:extLst>
      <p:ext uri="{BB962C8B-B14F-4D97-AF65-F5344CB8AC3E}">
        <p14:creationId xmlns:p14="http://schemas.microsoft.com/office/powerpoint/2010/main" val="25238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23154420-A35B-4156-9EEF-79481A57B498}" type="slidenum">
              <a:rPr lang="en-US" altLang="zh-TW"/>
              <a:pPr>
                <a:defRPr/>
              </a:pPr>
              <a:t>‹#›</a:t>
            </a:fld>
            <a:endParaRPr lang="en-US" altLang="zh-TW"/>
          </a:p>
        </p:txBody>
      </p:sp>
    </p:spTree>
    <p:extLst>
      <p:ext uri="{BB962C8B-B14F-4D97-AF65-F5344CB8AC3E}">
        <p14:creationId xmlns:p14="http://schemas.microsoft.com/office/powerpoint/2010/main" val="41662732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C92C487B-03C2-47E1-A8E4-86DA0DAE788E}" type="slidenum">
              <a:rPr lang="en-US" altLang="zh-TW"/>
              <a:pPr>
                <a:defRPr/>
              </a:pPr>
              <a:t>‹#›</a:t>
            </a:fld>
            <a:endParaRPr lang="en-US" altLang="zh-TW"/>
          </a:p>
        </p:txBody>
      </p:sp>
    </p:spTree>
    <p:extLst>
      <p:ext uri="{BB962C8B-B14F-4D97-AF65-F5344CB8AC3E}">
        <p14:creationId xmlns:p14="http://schemas.microsoft.com/office/powerpoint/2010/main" val="26125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F3DE85F7-FFCC-424B-AE3E-5DF3C0FD52DA}" type="slidenum">
              <a:rPr lang="en-US" altLang="zh-TW"/>
              <a:pPr>
                <a:defRPr/>
              </a:pPr>
              <a:t>‹#›</a:t>
            </a:fld>
            <a:endParaRPr lang="en-US" altLang="zh-TW"/>
          </a:p>
        </p:txBody>
      </p:sp>
    </p:spTree>
    <p:extLst>
      <p:ext uri="{BB962C8B-B14F-4D97-AF65-F5344CB8AC3E}">
        <p14:creationId xmlns:p14="http://schemas.microsoft.com/office/powerpoint/2010/main" val="3021556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18D24A7B-78D2-41CC-9784-3584D575ACD8}" type="slidenum">
              <a:rPr lang="en-US" altLang="zh-TW"/>
              <a:pPr>
                <a:defRPr/>
              </a:pPr>
              <a:t>‹#›</a:t>
            </a:fld>
            <a:endParaRPr lang="en-US" altLang="zh-TW"/>
          </a:p>
        </p:txBody>
      </p:sp>
    </p:spTree>
    <p:extLst>
      <p:ext uri="{BB962C8B-B14F-4D97-AF65-F5344CB8AC3E}">
        <p14:creationId xmlns:p14="http://schemas.microsoft.com/office/powerpoint/2010/main" val="1846389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62713" y="587375"/>
            <a:ext cx="1881187" cy="57991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14388" y="587375"/>
            <a:ext cx="5495925" cy="57991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EB4E68FB-47C0-4852-8A2A-5DFD2EA91BF4}" type="slidenum">
              <a:rPr lang="en-US" altLang="zh-TW"/>
              <a:pPr>
                <a:defRPr/>
              </a:pPr>
              <a:t>‹#›</a:t>
            </a:fld>
            <a:endParaRPr lang="en-US" altLang="zh-TW"/>
          </a:p>
        </p:txBody>
      </p:sp>
    </p:spTree>
    <p:extLst>
      <p:ext uri="{BB962C8B-B14F-4D97-AF65-F5344CB8AC3E}">
        <p14:creationId xmlns:p14="http://schemas.microsoft.com/office/powerpoint/2010/main" val="269849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8CA51564-94C1-4ED1-B851-2DA66F878118}" type="slidenum">
              <a:rPr lang="en-US" altLang="zh-TW"/>
              <a:pPr>
                <a:defRPr/>
              </a:pPr>
              <a:t>‹#›</a:t>
            </a:fld>
            <a:endParaRPr lang="en-US" altLang="zh-TW"/>
          </a:p>
        </p:txBody>
      </p:sp>
    </p:spTree>
    <p:extLst>
      <p:ext uri="{BB962C8B-B14F-4D97-AF65-F5344CB8AC3E}">
        <p14:creationId xmlns:p14="http://schemas.microsoft.com/office/powerpoint/2010/main" val="35678803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Text Box 4">
            <a:extLst/>
          </p:cNvPr>
          <p:cNvSpPr txBox="1">
            <a:spLocks noGrp="1" noChangeArrowheads="1"/>
          </p:cNvSpPr>
          <p:nvPr>
            <p:ph type="sldNum" sz="quarter" idx="10"/>
          </p:nvPr>
        </p:nvSpPr>
        <p:spPr>
          <a:ln/>
        </p:spPr>
        <p:txBody>
          <a:bodyPr/>
          <a:lstStyle>
            <a:lvl1pPr>
              <a:defRPr/>
            </a:lvl1pPr>
          </a:lstStyle>
          <a:p>
            <a:pPr>
              <a:defRPr/>
            </a:pPr>
            <a:fld id="{287E5174-BBBE-4266-BCEB-7974C989DDFB}" type="slidenum">
              <a:rPr lang="en-US" altLang="zh-TW"/>
              <a:pPr>
                <a:defRPr/>
              </a:pPr>
              <a:t>‹#›</a:t>
            </a:fld>
            <a:endParaRPr lang="en-US" altLang="zh-TW"/>
          </a:p>
        </p:txBody>
      </p:sp>
    </p:spTree>
    <p:extLst>
      <p:ext uri="{BB962C8B-B14F-4D97-AF65-F5344CB8AC3E}">
        <p14:creationId xmlns:p14="http://schemas.microsoft.com/office/powerpoint/2010/main" val="23900957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Text Box 4">
            <a:extLst/>
          </p:cNvPr>
          <p:cNvSpPr txBox="1">
            <a:spLocks noGrp="1" noChangeArrowheads="1"/>
          </p:cNvSpPr>
          <p:nvPr>
            <p:ph type="sldNum" sz="quarter" idx="10"/>
          </p:nvPr>
        </p:nvSpPr>
        <p:spPr>
          <a:ln/>
        </p:spPr>
        <p:txBody>
          <a:bodyPr/>
          <a:lstStyle>
            <a:lvl1pPr>
              <a:defRPr/>
            </a:lvl1pPr>
          </a:lstStyle>
          <a:p>
            <a:pPr>
              <a:defRPr/>
            </a:pPr>
            <a:fld id="{FCEDC953-3657-4A4C-96D5-E2136A082EEA}" type="slidenum">
              <a:rPr lang="en-US" altLang="zh-TW"/>
              <a:pPr>
                <a:defRPr/>
              </a:pPr>
              <a:t>‹#›</a:t>
            </a:fld>
            <a:endParaRPr lang="en-US" altLang="zh-TW"/>
          </a:p>
        </p:txBody>
      </p:sp>
    </p:spTree>
    <p:extLst>
      <p:ext uri="{BB962C8B-B14F-4D97-AF65-F5344CB8AC3E}">
        <p14:creationId xmlns:p14="http://schemas.microsoft.com/office/powerpoint/2010/main" val="24923287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Text Box 4">
            <a:extLst/>
          </p:cNvPr>
          <p:cNvSpPr txBox="1">
            <a:spLocks noGrp="1" noChangeArrowheads="1"/>
          </p:cNvSpPr>
          <p:nvPr>
            <p:ph type="sldNum" sz="quarter" idx="10"/>
          </p:nvPr>
        </p:nvSpPr>
        <p:spPr>
          <a:ln/>
        </p:spPr>
        <p:txBody>
          <a:bodyPr/>
          <a:lstStyle>
            <a:lvl1pPr>
              <a:defRPr/>
            </a:lvl1pPr>
          </a:lstStyle>
          <a:p>
            <a:pPr>
              <a:defRPr/>
            </a:pPr>
            <a:fld id="{BF1990EB-69C8-42C9-8E2D-0A1F18D4A3EA}" type="slidenum">
              <a:rPr lang="en-US" altLang="zh-TW"/>
              <a:pPr>
                <a:defRPr/>
              </a:pPr>
              <a:t>‹#›</a:t>
            </a:fld>
            <a:endParaRPr lang="en-US" altLang="zh-TW"/>
          </a:p>
        </p:txBody>
      </p:sp>
    </p:spTree>
    <p:extLst>
      <p:ext uri="{BB962C8B-B14F-4D97-AF65-F5344CB8AC3E}">
        <p14:creationId xmlns:p14="http://schemas.microsoft.com/office/powerpoint/2010/main" val="13233484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4">
            <a:extLst/>
          </p:cNvPr>
          <p:cNvSpPr txBox="1">
            <a:spLocks noGrp="1" noChangeArrowheads="1"/>
          </p:cNvSpPr>
          <p:nvPr>
            <p:ph type="sldNum" sz="quarter" idx="10"/>
          </p:nvPr>
        </p:nvSpPr>
        <p:spPr>
          <a:ln/>
        </p:spPr>
        <p:txBody>
          <a:bodyPr/>
          <a:lstStyle>
            <a:lvl1pPr>
              <a:defRPr/>
            </a:lvl1pPr>
          </a:lstStyle>
          <a:p>
            <a:pPr>
              <a:defRPr/>
            </a:pPr>
            <a:fld id="{934940FF-967A-47BF-BA5F-496719AF9095}" type="slidenum">
              <a:rPr lang="en-US" altLang="zh-TW"/>
              <a:pPr>
                <a:defRPr/>
              </a:pPr>
              <a:t>‹#›</a:t>
            </a:fld>
            <a:endParaRPr lang="en-US" altLang="zh-TW"/>
          </a:p>
        </p:txBody>
      </p:sp>
    </p:spTree>
    <p:extLst>
      <p:ext uri="{BB962C8B-B14F-4D97-AF65-F5344CB8AC3E}">
        <p14:creationId xmlns:p14="http://schemas.microsoft.com/office/powerpoint/2010/main" val="21826190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4">
            <a:extLst/>
          </p:cNvPr>
          <p:cNvSpPr txBox="1">
            <a:spLocks noGrp="1" noChangeArrowheads="1"/>
          </p:cNvSpPr>
          <p:nvPr>
            <p:ph type="sldNum" sz="quarter" idx="10"/>
          </p:nvPr>
        </p:nvSpPr>
        <p:spPr>
          <a:ln/>
        </p:spPr>
        <p:txBody>
          <a:bodyPr/>
          <a:lstStyle>
            <a:lvl1pPr>
              <a:defRPr/>
            </a:lvl1pPr>
          </a:lstStyle>
          <a:p>
            <a:pPr>
              <a:defRPr/>
            </a:pPr>
            <a:fld id="{664C0D1C-21DB-4AAB-B7B0-D1B4B6AF3EB8}" type="slidenum">
              <a:rPr lang="en-US" altLang="zh-TW"/>
              <a:pPr>
                <a:defRPr/>
              </a:pPr>
              <a:t>‹#›</a:t>
            </a:fld>
            <a:endParaRPr lang="en-US" altLang="zh-TW"/>
          </a:p>
        </p:txBody>
      </p:sp>
    </p:spTree>
    <p:extLst>
      <p:ext uri="{BB962C8B-B14F-4D97-AF65-F5344CB8AC3E}">
        <p14:creationId xmlns:p14="http://schemas.microsoft.com/office/powerpoint/2010/main" val="35933147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sym typeface="Arial" charset="0"/>
            </a:endParaRP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4">
            <a:extLst/>
          </p:cNvPr>
          <p:cNvSpPr txBox="1">
            <a:spLocks noGrp="1" noChangeArrowheads="1"/>
          </p:cNvSpPr>
          <p:nvPr>
            <p:ph type="sldNum" sz="quarter" idx="10"/>
          </p:nvPr>
        </p:nvSpPr>
        <p:spPr>
          <a:ln/>
        </p:spPr>
        <p:txBody>
          <a:bodyPr/>
          <a:lstStyle>
            <a:lvl1pPr>
              <a:defRPr/>
            </a:lvl1pPr>
          </a:lstStyle>
          <a:p>
            <a:pPr>
              <a:defRPr/>
            </a:pPr>
            <a:fld id="{41B80C7B-C674-4104-803F-F909F1A9F368}" type="slidenum">
              <a:rPr lang="en-US" altLang="zh-TW"/>
              <a:pPr>
                <a:defRPr/>
              </a:pPr>
              <a:t>‹#›</a:t>
            </a:fld>
            <a:endParaRPr lang="en-US" altLang="zh-TW"/>
          </a:p>
        </p:txBody>
      </p:sp>
    </p:spTree>
    <p:extLst>
      <p:ext uri="{BB962C8B-B14F-4D97-AF65-F5344CB8AC3E}">
        <p14:creationId xmlns:p14="http://schemas.microsoft.com/office/powerpoint/2010/main" val="4045346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zh-TW" altLang="en-US">
                <a:sym typeface="Arial" panose="020B0604020202020204" pitchFamily="34" charset="0"/>
              </a:rPr>
              <a:t>按一下以編輯母片標題樣式</a:t>
            </a:r>
          </a:p>
        </p:txBody>
      </p:sp>
      <p:sp>
        <p:nvSpPr>
          <p:cNvPr id="1027" name="Rectangle 3"/>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zh-TW" altLang="en-US">
                <a:sym typeface="Arial" panose="020B0604020202020204" pitchFamily="34" charset="0"/>
              </a:rPr>
              <a:t>按一下以編輯母片</a:t>
            </a:r>
          </a:p>
          <a:p>
            <a:pPr lvl="1"/>
            <a:r>
              <a:rPr lang="zh-TW" altLang="en-US">
                <a:sym typeface="Arial" panose="020B0604020202020204" pitchFamily="34" charset="0"/>
              </a:rPr>
              <a:t>第二層</a:t>
            </a:r>
          </a:p>
          <a:p>
            <a:pPr lvl="2"/>
            <a:r>
              <a:rPr lang="zh-TW" altLang="en-US">
                <a:sym typeface="Arial" panose="020B0604020202020204" pitchFamily="34" charset="0"/>
              </a:rPr>
              <a:t>第三層</a:t>
            </a:r>
          </a:p>
          <a:p>
            <a:pPr lvl="3"/>
            <a:r>
              <a:rPr lang="zh-TW" altLang="en-US">
                <a:sym typeface="Arial" panose="020B0604020202020204" pitchFamily="34" charset="0"/>
              </a:rPr>
              <a:t>第四層</a:t>
            </a:r>
          </a:p>
          <a:p>
            <a:pPr lvl="4"/>
            <a:r>
              <a:rPr lang="zh-TW" altLang="en-US">
                <a:sym typeface="Arial" panose="020B0604020202020204" pitchFamily="34" charset="0"/>
              </a:rPr>
              <a:t>第五層</a:t>
            </a:r>
          </a:p>
        </p:txBody>
      </p:sp>
      <p:sp>
        <p:nvSpPr>
          <p:cNvPr id="40964" name="Text Box 4">
            <a:extLst/>
          </p:cNvPr>
          <p:cNvSpPr txBox="1">
            <a:spLocks noGrp="1" noChangeArrowheads="1"/>
          </p:cNvSpPr>
          <p:nvPr>
            <p:ph type="sldNum" sz="quarter" idx="4"/>
          </p:nvPr>
        </p:nvSpPr>
        <p:spPr bwMode="auto">
          <a:xfrm>
            <a:off x="8788400" y="65532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kumimoji="0" sz="1400">
                <a:solidFill>
                  <a:schemeClr val="tx1"/>
                </a:solidFill>
                <a:cs typeface="Arial" panose="020B0604020202020204" pitchFamily="34" charset="0"/>
              </a:defRPr>
            </a:lvl1pPr>
          </a:lstStyle>
          <a:p>
            <a:pPr>
              <a:defRPr/>
            </a:pPr>
            <a:fld id="{A6B0D468-3388-49DE-BD44-0C58291B84F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2pPr>
      <a:lvl3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3pPr>
      <a:lvl4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4pPr>
      <a:lvl5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427038" indent="-285750" algn="l" rtl="0" eaLnBrk="0" fontAlgn="base" hangingPunct="0">
        <a:spcBef>
          <a:spcPts val="600"/>
        </a:spcBef>
        <a:spcAft>
          <a:spcPct val="0"/>
        </a:spcAft>
        <a:buClr>
          <a:srgbClr val="000000"/>
        </a:buClr>
        <a:buSzPct val="100000"/>
        <a:buFont typeface="Arial" panose="020B0604020202020204" pitchFamily="34" charset="0"/>
        <a:buChar char="–"/>
        <a:defRPr sz="2800">
          <a:solidFill>
            <a:schemeClr val="tx1"/>
          </a:solidFill>
          <a:latin typeface="+mn-lt"/>
          <a:sym typeface="Arial" panose="020B0604020202020204" pitchFamily="34" charset="0"/>
        </a:defRPr>
      </a:lvl2pPr>
      <a:lvl3pPr marL="827088"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sym typeface="Arial" panose="020B0604020202020204" pitchFamily="34" charset="0"/>
        </a:defRPr>
      </a:lvl3pPr>
      <a:lvl4pPr marL="1284288"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sym typeface="Arial" panose="020B0604020202020204" pitchFamily="34" charset="0"/>
        </a:defRPr>
      </a:lvl4pPr>
      <a:lvl5pPr marL="1741488"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sym typeface="Arial" panose="020B0604020202020204" pitchFamily="34" charset="0"/>
        </a:defRPr>
      </a:lvl5pPr>
      <a:lvl6pPr marL="2198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655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113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570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814388" y="1585913"/>
            <a:ext cx="5848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4" tIns="43632" rIns="87264" bIns="43632" numCol="1" anchor="t" anchorCtr="0" compatLnSpc="1">
            <a:prstTxWarp prst="textNoShape">
              <a:avLst/>
            </a:prstTxWarp>
          </a:bodyPr>
          <a:lstStyle/>
          <a:p>
            <a:pPr lvl="0"/>
            <a:r>
              <a:rPr lang="en-US" altLang="zh-TW"/>
              <a:t>T1</a:t>
            </a:r>
          </a:p>
          <a:p>
            <a:pPr lvl="1"/>
            <a:r>
              <a:rPr lang="en-US" altLang="zh-TW"/>
              <a:t>T2</a:t>
            </a:r>
          </a:p>
          <a:p>
            <a:pPr lvl="2"/>
            <a:r>
              <a:rPr lang="en-US" altLang="zh-TW"/>
              <a:t>T3</a:t>
            </a:r>
          </a:p>
          <a:p>
            <a:pPr lvl="3"/>
            <a:r>
              <a:rPr lang="en-US" altLang="zh-TW"/>
              <a:t>T4</a:t>
            </a:r>
          </a:p>
          <a:p>
            <a:pPr lvl="3"/>
            <a:r>
              <a:rPr lang="en-US" altLang="zh-TW"/>
              <a:t>T5</a:t>
            </a:r>
          </a:p>
        </p:txBody>
      </p:sp>
      <p:sp>
        <p:nvSpPr>
          <p:cNvPr id="2051" name="Rectangle 2"/>
          <p:cNvSpPr>
            <a:spLocks noGrp="1" noChangeArrowheads="1"/>
          </p:cNvSpPr>
          <p:nvPr>
            <p:ph type="title"/>
          </p:nvPr>
        </p:nvSpPr>
        <p:spPr bwMode="invGray">
          <a:xfrm>
            <a:off x="814388" y="587375"/>
            <a:ext cx="7529512" cy="436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264" tIns="43632" rIns="87264" bIns="43632" numCol="1" anchor="ctr" anchorCtr="0" compatLnSpc="1">
            <a:prstTxWarp prst="textNoShape">
              <a:avLst/>
            </a:prstTxWarp>
          </a:bodyPr>
          <a:lstStyle/>
          <a:p>
            <a:pPr lvl="0"/>
            <a:r>
              <a:rPr lang="en-US" altLang="zh-TW"/>
              <a:t>Master </a:t>
            </a:r>
            <a:r>
              <a:rPr lang="zh-TW" altLang="en-US"/>
              <a:t>标楷体</a:t>
            </a:r>
          </a:p>
        </p:txBody>
      </p:sp>
      <p:sp>
        <p:nvSpPr>
          <p:cNvPr id="28676" name="Rectangle 4">
            <a:extLst/>
          </p:cNvPr>
          <p:cNvSpPr>
            <a:spLocks noGrp="1" noChangeArrowheads="1"/>
          </p:cNvSpPr>
          <p:nvPr>
            <p:ph type="dt" sz="half" idx="2"/>
          </p:nvPr>
        </p:nvSpPr>
        <p:spPr bwMode="auto">
          <a:xfrm>
            <a:off x="2090738" y="6386513"/>
            <a:ext cx="1062037" cy="476250"/>
          </a:xfrm>
          <a:prstGeom prst="rect">
            <a:avLst/>
          </a:prstGeom>
          <a:noFill/>
          <a:ln w="9525">
            <a:noFill/>
            <a:miter lim="800000"/>
            <a:headEnd/>
            <a:tailEnd/>
          </a:ln>
          <a:effectLst/>
        </p:spPr>
        <p:txBody>
          <a:bodyPr vert="horz" wrap="square" lIns="87264" tIns="43632" rIns="87264" bIns="43632" numCol="1" anchor="t" anchorCtr="0" compatLnSpc="1">
            <a:prstTxWarp prst="textNoShape">
              <a:avLst/>
            </a:prstTxWarp>
          </a:bodyPr>
          <a:lstStyle>
            <a:lvl1pPr eaLnBrk="1" hangingPunct="1">
              <a:defRPr kumimoji="0" sz="800">
                <a:solidFill>
                  <a:schemeClr val="tx1"/>
                </a:solidFill>
                <a:latin typeface="Arial" charset="0"/>
                <a:sym typeface="Arial" charset="0"/>
              </a:defRPr>
            </a:lvl1pPr>
          </a:lstStyle>
          <a:p>
            <a:pPr>
              <a:defRPr/>
            </a:pPr>
            <a:endParaRPr lang="en-US" altLang="zh-TW"/>
          </a:p>
        </p:txBody>
      </p:sp>
      <p:sp>
        <p:nvSpPr>
          <p:cNvPr id="28677" name="Rectangle 5">
            <a:extLst/>
          </p:cNvPr>
          <p:cNvSpPr>
            <a:spLocks noGrp="1" noChangeArrowheads="1"/>
          </p:cNvSpPr>
          <p:nvPr>
            <p:ph type="ftr" sz="quarter" idx="3"/>
          </p:nvPr>
        </p:nvSpPr>
        <p:spPr bwMode="auto">
          <a:xfrm>
            <a:off x="3152775" y="6381750"/>
            <a:ext cx="2908300" cy="476250"/>
          </a:xfrm>
          <a:prstGeom prst="rect">
            <a:avLst/>
          </a:prstGeom>
          <a:noFill/>
          <a:ln w="9525">
            <a:noFill/>
            <a:miter lim="800000"/>
            <a:headEnd/>
            <a:tailEnd/>
          </a:ln>
          <a:effectLst/>
        </p:spPr>
        <p:txBody>
          <a:bodyPr vert="horz" wrap="square" lIns="87264" tIns="43632" rIns="87264" bIns="43632" numCol="1" anchor="t" anchorCtr="0" compatLnSpc="1">
            <a:prstTxWarp prst="textNoShape">
              <a:avLst/>
            </a:prstTxWarp>
          </a:bodyPr>
          <a:lstStyle>
            <a:lvl1pPr eaLnBrk="1" hangingPunct="1">
              <a:defRPr kumimoji="0" sz="800">
                <a:solidFill>
                  <a:schemeClr val="tx1"/>
                </a:solidFill>
                <a:latin typeface="Arial" charset="0"/>
                <a:sym typeface="Arial" charset="0"/>
              </a:defRPr>
            </a:lvl1pPr>
          </a:lstStyle>
          <a:p>
            <a:pPr>
              <a:defRPr/>
            </a:pPr>
            <a:endParaRPr lang="en-US" altLang="zh-TW"/>
          </a:p>
        </p:txBody>
      </p:sp>
      <p:sp>
        <p:nvSpPr>
          <p:cNvPr id="28678" name="Rectangle 6">
            <a:extLst/>
          </p:cNvPr>
          <p:cNvSpPr>
            <a:spLocks noGrp="1" noChangeArrowheads="1"/>
          </p:cNvSpPr>
          <p:nvPr>
            <p:ph type="sldNum" sz="quarter" idx="4"/>
          </p:nvPr>
        </p:nvSpPr>
        <p:spPr bwMode="auto">
          <a:xfrm>
            <a:off x="825500" y="6392863"/>
            <a:ext cx="7524750" cy="246062"/>
          </a:xfrm>
          <a:prstGeom prst="rect">
            <a:avLst/>
          </a:prstGeom>
          <a:noFill/>
          <a:ln w="9525">
            <a:noFill/>
            <a:miter lim="800000"/>
            <a:headEnd/>
            <a:tailEnd/>
          </a:ln>
          <a:effectLst/>
        </p:spPr>
        <p:txBody>
          <a:bodyPr vert="horz" wrap="square" lIns="87264" tIns="43632" rIns="87264" bIns="43632" numCol="1" anchor="t" anchorCtr="0" compatLnSpc="1">
            <a:prstTxWarp prst="textNoShape">
              <a:avLst/>
            </a:prstTxWarp>
          </a:bodyPr>
          <a:lstStyle>
            <a:lvl1pPr algn="ctr" eaLnBrk="1" hangingPunct="1">
              <a:defRPr kumimoji="0" sz="1000">
                <a:solidFill>
                  <a:schemeClr val="tx1"/>
                </a:solidFill>
              </a:defRPr>
            </a:lvl1pPr>
          </a:lstStyle>
          <a:p>
            <a:pPr>
              <a:defRPr/>
            </a:pPr>
            <a:fld id="{05CE74BD-13E2-48A8-90CC-A2C88827898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871538" rtl="0" eaLnBrk="0" fontAlgn="base" hangingPunct="0">
        <a:spcBef>
          <a:spcPct val="0"/>
        </a:spcBef>
        <a:spcAft>
          <a:spcPct val="0"/>
        </a:spcAft>
        <a:defRPr kumimoji="1" sz="4400" b="1">
          <a:solidFill>
            <a:srgbClr val="000066"/>
          </a:solidFill>
          <a:latin typeface="+mj-lt"/>
          <a:ea typeface="+mj-ea"/>
          <a:cs typeface="+mj-cs"/>
        </a:defRPr>
      </a:lvl1pPr>
      <a:lvl2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2pPr>
      <a:lvl3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3pPr>
      <a:lvl4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4pPr>
      <a:lvl5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5pPr>
      <a:lvl6pPr marL="457200" algn="l" defTabSz="871538" rtl="0" fontAlgn="base">
        <a:spcBef>
          <a:spcPct val="0"/>
        </a:spcBef>
        <a:spcAft>
          <a:spcPct val="0"/>
        </a:spcAft>
        <a:defRPr kumimoji="1" b="1">
          <a:solidFill>
            <a:srgbClr val="000066"/>
          </a:solidFill>
          <a:latin typeface="Times New Roman" pitchFamily="18" charset="0"/>
          <a:ea typeface="新細明體" pitchFamily="18" charset="-120"/>
        </a:defRPr>
      </a:lvl6pPr>
      <a:lvl7pPr marL="914400" algn="l" defTabSz="871538" rtl="0" fontAlgn="base">
        <a:spcBef>
          <a:spcPct val="0"/>
        </a:spcBef>
        <a:spcAft>
          <a:spcPct val="0"/>
        </a:spcAft>
        <a:defRPr kumimoji="1" b="1">
          <a:solidFill>
            <a:srgbClr val="000066"/>
          </a:solidFill>
          <a:latin typeface="Times New Roman" pitchFamily="18" charset="0"/>
          <a:ea typeface="新細明體" pitchFamily="18" charset="-120"/>
        </a:defRPr>
      </a:lvl7pPr>
      <a:lvl8pPr marL="1371600" algn="l" defTabSz="871538" rtl="0" fontAlgn="base">
        <a:spcBef>
          <a:spcPct val="0"/>
        </a:spcBef>
        <a:spcAft>
          <a:spcPct val="0"/>
        </a:spcAft>
        <a:defRPr kumimoji="1" b="1">
          <a:solidFill>
            <a:srgbClr val="000066"/>
          </a:solidFill>
          <a:latin typeface="Times New Roman" pitchFamily="18" charset="0"/>
          <a:ea typeface="新細明體" pitchFamily="18" charset="-120"/>
        </a:defRPr>
      </a:lvl8pPr>
      <a:lvl9pPr marL="1828800" algn="l" defTabSz="871538" rtl="0" fontAlgn="base">
        <a:spcBef>
          <a:spcPct val="0"/>
        </a:spcBef>
        <a:spcAft>
          <a:spcPct val="0"/>
        </a:spcAft>
        <a:defRPr kumimoji="1" b="1">
          <a:solidFill>
            <a:srgbClr val="000066"/>
          </a:solidFill>
          <a:latin typeface="Times New Roman" pitchFamily="18" charset="0"/>
          <a:ea typeface="新細明體" pitchFamily="18" charset="-120"/>
        </a:defRPr>
      </a:lvl9pPr>
    </p:titleStyle>
    <p:bodyStyle>
      <a:lvl1pPr marL="300038" indent="-300038" algn="l" defTabSz="871538" rtl="0" eaLnBrk="0" fontAlgn="base" hangingPunct="0">
        <a:lnSpc>
          <a:spcPct val="110000"/>
        </a:lnSpc>
        <a:spcBef>
          <a:spcPct val="20000"/>
        </a:spcBef>
        <a:spcAft>
          <a:spcPct val="0"/>
        </a:spcAft>
        <a:buChar char="•"/>
        <a:defRPr kumimoji="1" sz="1100">
          <a:solidFill>
            <a:schemeClr val="tx1"/>
          </a:solidFill>
          <a:latin typeface="+mn-lt"/>
          <a:ea typeface="+mn-ea"/>
          <a:cs typeface="+mn-cs"/>
        </a:defRPr>
      </a:lvl1pPr>
      <a:lvl2pPr marL="255588" indent="-1588" algn="l" defTabSz="871538" rtl="0" eaLnBrk="0" fontAlgn="base" hangingPunct="0">
        <a:lnSpc>
          <a:spcPct val="110000"/>
        </a:lnSpc>
        <a:spcBef>
          <a:spcPct val="20000"/>
        </a:spcBef>
        <a:spcAft>
          <a:spcPct val="0"/>
        </a:spcAft>
        <a:buChar char="–"/>
        <a:defRPr kumimoji="1" sz="1100">
          <a:solidFill>
            <a:schemeClr val="tx1"/>
          </a:solidFill>
          <a:latin typeface="+mn-lt"/>
          <a:ea typeface="+mn-ea"/>
        </a:defRPr>
      </a:lvl2pPr>
      <a:lvl3pPr marL="511175" indent="403225" algn="l" defTabSz="871538" rtl="0" eaLnBrk="0" fontAlgn="base" hangingPunct="0">
        <a:lnSpc>
          <a:spcPct val="110000"/>
        </a:lnSpc>
        <a:spcBef>
          <a:spcPct val="20000"/>
        </a:spcBef>
        <a:spcAft>
          <a:spcPct val="0"/>
        </a:spcAft>
        <a:buChar char="•"/>
        <a:defRPr kumimoji="1" sz="900">
          <a:solidFill>
            <a:schemeClr val="tx1"/>
          </a:solidFill>
          <a:latin typeface="+mn-lt"/>
          <a:ea typeface="+mn-ea"/>
        </a:defRPr>
      </a:lvl3pPr>
      <a:lvl4pPr marL="769938" indent="601663" algn="l" defTabSz="871538" rtl="0" eaLnBrk="0" fontAlgn="base" hangingPunct="0">
        <a:lnSpc>
          <a:spcPct val="110000"/>
        </a:lnSpc>
        <a:spcBef>
          <a:spcPct val="20000"/>
        </a:spcBef>
        <a:spcAft>
          <a:spcPct val="0"/>
        </a:spcAft>
        <a:buChar char="–"/>
        <a:defRPr kumimoji="1" sz="900">
          <a:solidFill>
            <a:schemeClr val="tx1"/>
          </a:solidFill>
          <a:latin typeface="+mn-lt"/>
          <a:ea typeface="+mn-ea"/>
        </a:defRPr>
      </a:lvl4pPr>
      <a:lvl5pPr marL="1962150" indent="-217488" algn="l" defTabSz="871538" rtl="0" eaLnBrk="0" fontAlgn="base" hangingPunct="0">
        <a:spcBef>
          <a:spcPct val="20000"/>
        </a:spcBef>
        <a:spcAft>
          <a:spcPct val="0"/>
        </a:spcAft>
        <a:buChar char="»"/>
        <a:defRPr kumimoji="1" sz="1900">
          <a:solidFill>
            <a:schemeClr val="tx1"/>
          </a:solidFill>
          <a:latin typeface="+mn-lt"/>
          <a:ea typeface="+mn-ea"/>
        </a:defRPr>
      </a:lvl5pPr>
      <a:lvl6pPr marL="2419350" indent="-217488" algn="l" defTabSz="871538" rtl="0" fontAlgn="base">
        <a:spcBef>
          <a:spcPct val="20000"/>
        </a:spcBef>
        <a:spcAft>
          <a:spcPct val="0"/>
        </a:spcAft>
        <a:buChar char="»"/>
        <a:defRPr kumimoji="1" sz="1900">
          <a:solidFill>
            <a:schemeClr val="tx1"/>
          </a:solidFill>
          <a:latin typeface="+mn-lt"/>
          <a:ea typeface="+mn-ea"/>
        </a:defRPr>
      </a:lvl6pPr>
      <a:lvl7pPr marL="2876550" indent="-217488" algn="l" defTabSz="871538" rtl="0" fontAlgn="base">
        <a:spcBef>
          <a:spcPct val="20000"/>
        </a:spcBef>
        <a:spcAft>
          <a:spcPct val="0"/>
        </a:spcAft>
        <a:buChar char="»"/>
        <a:defRPr kumimoji="1" sz="1900">
          <a:solidFill>
            <a:schemeClr val="tx1"/>
          </a:solidFill>
          <a:latin typeface="+mn-lt"/>
          <a:ea typeface="+mn-ea"/>
        </a:defRPr>
      </a:lvl7pPr>
      <a:lvl8pPr marL="3333750" indent="-217488" algn="l" defTabSz="871538" rtl="0" fontAlgn="base">
        <a:spcBef>
          <a:spcPct val="20000"/>
        </a:spcBef>
        <a:spcAft>
          <a:spcPct val="0"/>
        </a:spcAft>
        <a:buChar char="»"/>
        <a:defRPr kumimoji="1" sz="1900">
          <a:solidFill>
            <a:schemeClr val="tx1"/>
          </a:solidFill>
          <a:latin typeface="+mn-lt"/>
          <a:ea typeface="+mn-ea"/>
        </a:defRPr>
      </a:lvl8pPr>
      <a:lvl9pPr marL="3790950" indent="-217488" algn="l" defTabSz="871538" rtl="0" fontAlgn="base">
        <a:spcBef>
          <a:spcPct val="20000"/>
        </a:spcBef>
        <a:spcAft>
          <a:spcPct val="0"/>
        </a:spcAft>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eg"/><Relationship Id="rId3" Type="http://schemas.openxmlformats.org/officeDocument/2006/relationships/notesSlide" Target="../notesSlides/notesSlide5.xml"/><Relationship Id="rId7" Type="http://schemas.openxmlformats.org/officeDocument/2006/relationships/image" Target="../media/image12.png"/><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1.bin"/><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1_佳醫公司簡介ppt_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extLst/>
          </p:cNvPr>
          <p:cNvSpPr txBox="1">
            <a:spLocks noChangeArrowheads="1"/>
          </p:cNvSpPr>
          <p:nvPr/>
        </p:nvSpPr>
        <p:spPr bwMode="auto">
          <a:xfrm>
            <a:off x="2845634" y="4941888"/>
            <a:ext cx="3570208" cy="1045671"/>
          </a:xfrm>
          <a:prstGeom prst="rect">
            <a:avLst/>
          </a:prstGeom>
          <a:noFill/>
          <a:ln>
            <a:noFill/>
          </a:ln>
          <a:extLst/>
        </p:spPr>
        <p:txBody>
          <a:bodyPr wrap="none">
            <a:spAutoFit/>
          </a:bodyPr>
          <a:lstStyle>
            <a:lvl1pPr eaLnBrk="0" hangingPunct="0">
              <a:defRPr sz="1200">
                <a:solidFill>
                  <a:srgbClr val="000000"/>
                </a:solidFill>
                <a:latin typeface="Arial" pitchFamily="34" charset="0"/>
                <a:ea typeface="新細明體" pitchFamily="18" charset="-120"/>
                <a:sym typeface="Arial" pitchFamily="34" charset="0"/>
              </a:defRPr>
            </a:lvl1pPr>
            <a:lvl2pPr marL="742950" indent="-285750" eaLnBrk="0" hangingPunct="0">
              <a:defRPr sz="1200">
                <a:solidFill>
                  <a:srgbClr val="000000"/>
                </a:solidFill>
                <a:latin typeface="Arial" pitchFamily="34" charset="0"/>
                <a:ea typeface="新細明體" pitchFamily="18" charset="-120"/>
                <a:sym typeface="Arial" pitchFamily="34" charset="0"/>
              </a:defRPr>
            </a:lvl2pPr>
            <a:lvl3pPr marL="1143000" indent="-228600" eaLnBrk="0" hangingPunct="0">
              <a:defRPr sz="1200">
                <a:solidFill>
                  <a:srgbClr val="000000"/>
                </a:solidFill>
                <a:latin typeface="Arial" pitchFamily="34" charset="0"/>
                <a:ea typeface="新細明體" pitchFamily="18" charset="-120"/>
                <a:sym typeface="Arial" pitchFamily="34" charset="0"/>
              </a:defRPr>
            </a:lvl3pPr>
            <a:lvl4pPr marL="1600200" indent="-228600" eaLnBrk="0" hangingPunct="0">
              <a:defRPr sz="1200">
                <a:solidFill>
                  <a:srgbClr val="000000"/>
                </a:solidFill>
                <a:latin typeface="Arial" pitchFamily="34" charset="0"/>
                <a:ea typeface="新細明體" pitchFamily="18" charset="-120"/>
                <a:sym typeface="Arial" pitchFamily="34" charset="0"/>
              </a:defRPr>
            </a:lvl4pPr>
            <a:lvl5pPr marL="2057400" indent="-228600" eaLnBrk="0" hangingPunct="0">
              <a:defRPr sz="1200">
                <a:solidFill>
                  <a:srgbClr val="000000"/>
                </a:solidFill>
                <a:latin typeface="Arial" pitchFamily="34" charset="0"/>
                <a:ea typeface="新細明體" pitchFamily="18" charset="-12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9pPr>
          </a:lstStyle>
          <a:p>
            <a:pPr algn="ctr" eaLnBrk="1" fontAlgn="auto" hangingPunct="1">
              <a:lnSpc>
                <a:spcPct val="150000"/>
              </a:lnSpc>
              <a:spcBef>
                <a:spcPts val="0"/>
              </a:spcBef>
              <a:spcAft>
                <a:spcPts val="0"/>
              </a:spcAft>
              <a:defRPr/>
            </a:pPr>
            <a:r>
              <a:rPr kumimoji="0" lang="zh-TW" altLang="en-US" sz="2200" b="1" dirty="0">
                <a:solidFill>
                  <a:schemeClr val="tx2">
                    <a:lumMod val="75000"/>
                  </a:schemeClr>
                </a:solidFill>
                <a:effectLst>
                  <a:outerShdw blurRad="38100" dist="38100" dir="2700000" algn="tl">
                    <a:srgbClr val="000000">
                      <a:alpha val="43137"/>
                    </a:srgbClr>
                  </a:outerShdw>
                </a:effectLst>
                <a:ea typeface="華康儷中黑"/>
                <a:cs typeface="華康儷中黑"/>
              </a:rPr>
              <a:t>佳醫健康事業股份有限公司</a:t>
            </a:r>
            <a:endParaRPr kumimoji="0" lang="en-US" altLang="zh-TW" sz="2200" b="1" dirty="0">
              <a:solidFill>
                <a:schemeClr val="tx2">
                  <a:lumMod val="75000"/>
                </a:schemeClr>
              </a:solidFill>
              <a:effectLst>
                <a:outerShdw blurRad="38100" dist="38100" dir="2700000" algn="tl">
                  <a:srgbClr val="000000">
                    <a:alpha val="43137"/>
                  </a:srgbClr>
                </a:outerShdw>
              </a:effectLst>
              <a:ea typeface="華康儷中黑"/>
              <a:cs typeface="華康儷中黑"/>
            </a:endParaRPr>
          </a:p>
          <a:p>
            <a:pPr algn="ctr" eaLnBrk="1" fontAlgn="auto" hangingPunct="1">
              <a:lnSpc>
                <a:spcPct val="150000"/>
              </a:lnSpc>
              <a:spcBef>
                <a:spcPts val="0"/>
              </a:spcBef>
              <a:spcAft>
                <a:spcPts val="0"/>
              </a:spcAft>
              <a:defRPr/>
            </a:pPr>
            <a:r>
              <a:rPr kumimoji="0" lang="zh-TW" altLang="en-US" sz="2200" b="1" dirty="0">
                <a:solidFill>
                  <a:schemeClr val="tx2">
                    <a:lumMod val="75000"/>
                  </a:schemeClr>
                </a:solidFill>
                <a:effectLst>
                  <a:outerShdw blurRad="38100" dist="38100" dir="2700000" algn="tl">
                    <a:srgbClr val="000000">
                      <a:alpha val="43137"/>
                    </a:srgbClr>
                  </a:outerShdw>
                </a:effectLst>
                <a:ea typeface="華康儷中黑"/>
              </a:rPr>
              <a:t>法人說明會</a:t>
            </a:r>
            <a:r>
              <a:rPr kumimoji="0" lang="en-US" altLang="zh-TW" sz="2200" b="1" dirty="0">
                <a:solidFill>
                  <a:schemeClr val="tx2">
                    <a:lumMod val="75000"/>
                  </a:schemeClr>
                </a:solidFill>
                <a:effectLst>
                  <a:outerShdw blurRad="38100" dist="38100" dir="2700000" algn="tl">
                    <a:srgbClr val="000000">
                      <a:alpha val="43137"/>
                    </a:srgbClr>
                  </a:outerShdw>
                </a:effectLst>
                <a:ea typeface="華康儷中黑"/>
              </a:rPr>
              <a:t>-2022/4/28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5EC2BBF9-DFED-4E42-8724-370FA40C9E7D}" type="slidenum">
              <a:rPr lang="en-US" altLang="zh-TW" sz="1400" smtClean="0"/>
              <a:pPr>
                <a:spcBef>
                  <a:spcPct val="0"/>
                </a:spcBef>
                <a:buClrTx/>
                <a:buSzTx/>
                <a:buFontTx/>
                <a:buNone/>
              </a:pPr>
              <a:t>10</a:t>
            </a:fld>
            <a:endParaRPr lang="en-US" altLang="zh-TW" sz="1400"/>
          </a:p>
        </p:txBody>
      </p:sp>
      <p:sp>
        <p:nvSpPr>
          <p:cNvPr id="9" name="Text Box 2">
            <a:extLst/>
          </p:cNvPr>
          <p:cNvSpPr txBox="1">
            <a:spLocks noChangeArrowheads="1"/>
          </p:cNvSpPr>
          <p:nvPr/>
        </p:nvSpPr>
        <p:spPr bwMode="auto">
          <a:xfrm>
            <a:off x="179388" y="620713"/>
            <a:ext cx="2406650" cy="592137"/>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久裕</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醫藥物流</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20484"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20485" name="文字方塊 10"/>
          <p:cNvSpPr txBox="1">
            <a:spLocks noChangeArrowheads="1"/>
          </p:cNvSpPr>
          <p:nvPr/>
        </p:nvSpPr>
        <p:spPr bwMode="auto">
          <a:xfrm>
            <a:off x="467543" y="1428736"/>
            <a:ext cx="83539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buNone/>
            </a:pPr>
            <a:r>
              <a:rPr lang="zh-TW" altLang="en-US" sz="2000" dirty="0">
                <a:latin typeface="標楷體" pitchFamily="65" charset="-120"/>
                <a:ea typeface="標楷體" pitchFamily="65" charset="-120"/>
              </a:rPr>
              <a:t>台灣全民健康保險藥品給付約為健保總支出的四分之一，雖然台灣藥品市場持續成長，但各國際大廠在健保藥價逐年調低之情況下，因考量成本及維持利潤率，仍持續提高業務銷售推廣和經銷物流之委外作業。</a:t>
            </a:r>
            <a:endParaRPr lang="en-US" altLang="zh-TW" sz="2000" dirty="0">
              <a:latin typeface="標楷體" pitchFamily="65" charset="-120"/>
              <a:ea typeface="標楷體" pitchFamily="65" charset="-120"/>
            </a:endParaRPr>
          </a:p>
        </p:txBody>
      </p:sp>
      <p:sp>
        <p:nvSpPr>
          <p:cNvPr id="10" name="文字方塊 9"/>
          <p:cNvSpPr txBox="1"/>
          <p:nvPr/>
        </p:nvSpPr>
        <p:spPr>
          <a:xfrm>
            <a:off x="323528" y="6581001"/>
            <a:ext cx="3385071" cy="276999"/>
          </a:xfrm>
          <a:prstGeom prst="rect">
            <a:avLst/>
          </a:prstGeom>
          <a:noFill/>
        </p:spPr>
        <p:txBody>
          <a:bodyPr wrap="square" rtlCol="0">
            <a:spAutoFit/>
          </a:bodyPr>
          <a:lstStyle/>
          <a:p>
            <a:r>
              <a:rPr lang="zh-TW" altLang="en-US" dirty="0"/>
              <a:t>資料來源：衛生福利部中央健康保險署網站</a:t>
            </a:r>
          </a:p>
        </p:txBody>
      </p:sp>
      <p:pic>
        <p:nvPicPr>
          <p:cNvPr id="11" name="圖片 10">
            <a:extLst>
              <a:ext uri="{FF2B5EF4-FFF2-40B4-BE49-F238E27FC236}">
                <a16:creationId xmlns:a16="http://schemas.microsoft.com/office/drawing/2014/main" id="{050E51F0-61EA-46BC-8A47-662FB480FE23}"/>
              </a:ext>
            </a:extLst>
          </p:cNvPr>
          <p:cNvPicPr>
            <a:picLocks noChangeAspect="1"/>
          </p:cNvPicPr>
          <p:nvPr/>
        </p:nvPicPr>
        <p:blipFill>
          <a:blip r:embed="rId3" cstate="print"/>
          <a:stretch>
            <a:fillRect/>
          </a:stretch>
        </p:blipFill>
        <p:spPr>
          <a:xfrm>
            <a:off x="5586620" y="2750350"/>
            <a:ext cx="3234843" cy="3175892"/>
          </a:xfrm>
          <a:prstGeom prst="rect">
            <a:avLst/>
          </a:prstGeom>
        </p:spPr>
      </p:pic>
      <p:pic>
        <p:nvPicPr>
          <p:cNvPr id="2" name="圖片 1">
            <a:extLst>
              <a:ext uri="{FF2B5EF4-FFF2-40B4-BE49-F238E27FC236}">
                <a16:creationId xmlns:a16="http://schemas.microsoft.com/office/drawing/2014/main" id="{913E459E-99F7-47ED-818C-9E93C9CDC449}"/>
              </a:ext>
            </a:extLst>
          </p:cNvPr>
          <p:cNvPicPr>
            <a:picLocks noChangeAspect="1"/>
          </p:cNvPicPr>
          <p:nvPr/>
        </p:nvPicPr>
        <p:blipFill>
          <a:blip r:embed="rId4"/>
          <a:stretch>
            <a:fillRect/>
          </a:stretch>
        </p:blipFill>
        <p:spPr>
          <a:xfrm>
            <a:off x="431920" y="2947423"/>
            <a:ext cx="5079505" cy="3104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33084A03-88D2-45CE-AED5-D67ACD34B548}" type="slidenum">
              <a:rPr lang="en-US" altLang="zh-TW" sz="1400" smtClean="0"/>
              <a:pPr>
                <a:spcBef>
                  <a:spcPct val="0"/>
                </a:spcBef>
                <a:buClrTx/>
                <a:buSzTx/>
                <a:buFontTx/>
                <a:buNone/>
              </a:pPr>
              <a:t>11</a:t>
            </a:fld>
            <a:endParaRPr lang="en-US" altLang="zh-TW" sz="1400"/>
          </a:p>
        </p:txBody>
      </p:sp>
      <p:sp>
        <p:nvSpPr>
          <p:cNvPr id="22532" name="文字方塊 7"/>
          <p:cNvSpPr txBox="1">
            <a:spLocks noChangeArrowheads="1"/>
          </p:cNvSpPr>
          <p:nvPr/>
        </p:nvSpPr>
        <p:spPr bwMode="auto">
          <a:xfrm>
            <a:off x="2643188" y="-74613"/>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a:solidFill>
                  <a:srgbClr val="000000"/>
                </a:solidFill>
                <a:latin typeface="標楷體" panose="03000509000000000000" pitchFamily="65" charset="-120"/>
                <a:ea typeface="標楷體" panose="03000509000000000000" pitchFamily="65" charset="-120"/>
              </a:rPr>
              <a:t>營  運  概  況 </a:t>
            </a:r>
          </a:p>
        </p:txBody>
      </p:sp>
      <p:sp>
        <p:nvSpPr>
          <p:cNvPr id="9" name="Text Box 2">
            <a:extLst/>
          </p:cNvPr>
          <p:cNvSpPr txBox="1">
            <a:spLocks noChangeArrowheads="1"/>
          </p:cNvSpPr>
          <p:nvPr/>
        </p:nvSpPr>
        <p:spPr bwMode="auto">
          <a:xfrm>
            <a:off x="179388" y="620713"/>
            <a:ext cx="2406650" cy="592137"/>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佳醫</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血液透析</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22534"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22535" name="文字方塊 2"/>
          <p:cNvSpPr txBox="1">
            <a:spLocks noChangeArrowheads="1"/>
          </p:cNvSpPr>
          <p:nvPr/>
        </p:nvSpPr>
        <p:spPr bwMode="auto">
          <a:xfrm>
            <a:off x="4675834" y="1392971"/>
            <a:ext cx="4416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佳醫營業淨利</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年度為新台幣</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344,234</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仟元、</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2020</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年度為新台幣</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319,114</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仟元，成長幅度為</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7.9%</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主要係因高毛利產品銷售增加及受進口匯率下降使毛利增加所致。</a:t>
            </a:r>
          </a:p>
        </p:txBody>
      </p:sp>
      <p:sp>
        <p:nvSpPr>
          <p:cNvPr id="22546" name="文字方塊 36"/>
          <p:cNvSpPr txBox="1">
            <a:spLocks noChangeArrowheads="1"/>
          </p:cNvSpPr>
          <p:nvPr/>
        </p:nvSpPr>
        <p:spPr bwMode="auto">
          <a:xfrm>
            <a:off x="179512" y="4149080"/>
            <a:ext cx="445955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年度佳醫透析產品占其營業收入</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52%</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、外科產品占其營業收入</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37%</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、其他</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血袋、造口、預防醫學、健康家電</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產品占其營業收入</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年度營業收入較去年同期增加，主要係因外科及家電銷售增加所致。</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年度透析產品減少</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、外科產品成長</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8.3%</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，使得整體營業收入成長</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4.1%</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buClrTx/>
              <a:buSzTx/>
              <a:buFontTx/>
              <a:buNone/>
            </a:pPr>
            <a:endParaRPr kumimoji="0" lang="zh-TW" altLang="en-US" sz="1600" dirty="0">
              <a:solidFill>
                <a:srgbClr val="000000"/>
              </a:solidFill>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1AB9E795-7F04-45C8-B8A3-C5D6AC3E87D7}"/>
              </a:ext>
            </a:extLst>
          </p:cNvPr>
          <p:cNvPicPr>
            <a:picLocks noChangeAspect="1"/>
          </p:cNvPicPr>
          <p:nvPr/>
        </p:nvPicPr>
        <p:blipFill>
          <a:blip r:embed="rId3"/>
          <a:stretch>
            <a:fillRect/>
          </a:stretch>
        </p:blipFill>
        <p:spPr>
          <a:xfrm>
            <a:off x="4803607" y="3006229"/>
            <a:ext cx="4160881" cy="3093988"/>
          </a:xfrm>
          <a:prstGeom prst="rect">
            <a:avLst/>
          </a:prstGeom>
        </p:spPr>
      </p:pic>
      <p:sp>
        <p:nvSpPr>
          <p:cNvPr id="22536" name="文字方塊 20"/>
          <p:cNvSpPr txBox="1">
            <a:spLocks noChangeArrowheads="1"/>
          </p:cNvSpPr>
          <p:nvPr/>
        </p:nvSpPr>
        <p:spPr bwMode="auto">
          <a:xfrm>
            <a:off x="7591668" y="2761732"/>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pic>
        <p:nvPicPr>
          <p:cNvPr id="5" name="圖片 4">
            <a:extLst>
              <a:ext uri="{FF2B5EF4-FFF2-40B4-BE49-F238E27FC236}">
                <a16:creationId xmlns:a16="http://schemas.microsoft.com/office/drawing/2014/main" id="{DF63646D-F329-44CA-B566-BE35F543F0F5}"/>
              </a:ext>
            </a:extLst>
          </p:cNvPr>
          <p:cNvPicPr>
            <a:picLocks noChangeAspect="1"/>
          </p:cNvPicPr>
          <p:nvPr/>
        </p:nvPicPr>
        <p:blipFill>
          <a:blip r:embed="rId4"/>
          <a:stretch>
            <a:fillRect/>
          </a:stretch>
        </p:blipFill>
        <p:spPr>
          <a:xfrm>
            <a:off x="158789" y="1237988"/>
            <a:ext cx="4366638" cy="2911092"/>
          </a:xfrm>
          <a:prstGeom prst="rect">
            <a:avLst/>
          </a:prstGeom>
        </p:spPr>
      </p:pic>
      <p:sp>
        <p:nvSpPr>
          <p:cNvPr id="13" name="文字方塊 20"/>
          <p:cNvSpPr txBox="1">
            <a:spLocks noChangeArrowheads="1"/>
          </p:cNvSpPr>
          <p:nvPr/>
        </p:nvSpPr>
        <p:spPr bwMode="auto">
          <a:xfrm>
            <a:off x="3203848" y="1340768"/>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73D61B81-8803-4C40-9C02-B633BDC40CCA}" type="slidenum">
              <a:rPr lang="en-US" altLang="zh-TW" sz="1400" smtClean="0"/>
              <a:pPr>
                <a:spcBef>
                  <a:spcPct val="0"/>
                </a:spcBef>
                <a:buClrTx/>
                <a:buSzTx/>
                <a:buFontTx/>
                <a:buNone/>
              </a:pPr>
              <a:t>12</a:t>
            </a:fld>
            <a:endParaRPr lang="en-US" altLang="zh-TW" sz="1400"/>
          </a:p>
        </p:txBody>
      </p:sp>
      <p:sp>
        <p:nvSpPr>
          <p:cNvPr id="9" name="Text Box 2">
            <a:extLst/>
          </p:cNvPr>
          <p:cNvSpPr txBox="1">
            <a:spLocks noChangeArrowheads="1"/>
          </p:cNvSpPr>
          <p:nvPr/>
        </p:nvSpPr>
        <p:spPr bwMode="auto">
          <a:xfrm>
            <a:off x="179388" y="620713"/>
            <a:ext cx="2406650" cy="592137"/>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曜亞</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醫學美容</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24582"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24583" name="文字方塊 2"/>
          <p:cNvSpPr txBox="1">
            <a:spLocks noChangeArrowheads="1"/>
          </p:cNvSpPr>
          <p:nvPr/>
        </p:nvSpPr>
        <p:spPr bwMode="auto">
          <a:xfrm>
            <a:off x="4580732" y="1480628"/>
            <a:ext cx="43640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just">
              <a:spcBef>
                <a:spcPct val="0"/>
              </a:spcBef>
              <a:buClrTx/>
              <a:buSzTx/>
              <a:buFontTx/>
              <a:buNone/>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曜亞營業淨利</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年度為新台幣</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160,418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仟元，</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年度為新台幣</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140,848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仟元，成長幅度為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13.9%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，主要係</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因生活美容產品及療程服務成長且積極優化銷售產品組合所致。</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36"/>
          <p:cNvSpPr txBox="1">
            <a:spLocks noChangeArrowheads="1"/>
          </p:cNvSpPr>
          <p:nvPr/>
        </p:nvSpPr>
        <p:spPr bwMode="auto">
          <a:xfrm>
            <a:off x="179388" y="4107908"/>
            <a:ext cx="457317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年度醫學美容設備占其營業收入</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17%</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、醫學美容耗材及零件占其營業收入</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60%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、維修收入及其他占其營業收入</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23%</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年度營業收入較去年同期增加，</a:t>
            </a:r>
            <a:r>
              <a:rPr lang="zh-TW" altLang="zh-TW" sz="1600" dirty="0">
                <a:latin typeface="標楷體" pitchFamily="65" charset="-120"/>
                <a:ea typeface="標楷體" pitchFamily="65" charset="-120"/>
              </a:rPr>
              <a:t>主要係因生活美容產品及療程服務成長所致</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年度醫學美容設備減少</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29.5%</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、醫學美容耗材及零件增加</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11.9%</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、維修收入及其他成長</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13.4%</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，使得整體營業收入增加</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1.9%</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4" name="圖片 3">
            <a:extLst>
              <a:ext uri="{FF2B5EF4-FFF2-40B4-BE49-F238E27FC236}">
                <a16:creationId xmlns:a16="http://schemas.microsoft.com/office/drawing/2014/main" id="{AACCA1F9-FEB0-491A-9FED-344BB76A8394}"/>
              </a:ext>
            </a:extLst>
          </p:cNvPr>
          <p:cNvPicPr>
            <a:picLocks noChangeAspect="1"/>
          </p:cNvPicPr>
          <p:nvPr/>
        </p:nvPicPr>
        <p:blipFill>
          <a:blip r:embed="rId3"/>
          <a:stretch>
            <a:fillRect/>
          </a:stretch>
        </p:blipFill>
        <p:spPr>
          <a:xfrm>
            <a:off x="4710832" y="2960676"/>
            <a:ext cx="4077568" cy="3051776"/>
          </a:xfrm>
          <a:prstGeom prst="rect">
            <a:avLst/>
          </a:prstGeom>
        </p:spPr>
      </p:pic>
      <p:sp>
        <p:nvSpPr>
          <p:cNvPr id="24584" name="文字方塊 20"/>
          <p:cNvSpPr txBox="1">
            <a:spLocks noChangeArrowheads="1"/>
          </p:cNvSpPr>
          <p:nvPr/>
        </p:nvSpPr>
        <p:spPr bwMode="auto">
          <a:xfrm>
            <a:off x="7298029" y="2635691"/>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pic>
        <p:nvPicPr>
          <p:cNvPr id="5" name="圖片 4">
            <a:extLst>
              <a:ext uri="{FF2B5EF4-FFF2-40B4-BE49-F238E27FC236}">
                <a16:creationId xmlns:a16="http://schemas.microsoft.com/office/drawing/2014/main" id="{D6A29A8C-0867-4961-B543-BE67885F409A}"/>
              </a:ext>
            </a:extLst>
          </p:cNvPr>
          <p:cNvPicPr>
            <a:picLocks noChangeAspect="1"/>
          </p:cNvPicPr>
          <p:nvPr/>
        </p:nvPicPr>
        <p:blipFill>
          <a:blip r:embed="rId4"/>
          <a:stretch>
            <a:fillRect/>
          </a:stretch>
        </p:blipFill>
        <p:spPr>
          <a:xfrm>
            <a:off x="250825" y="1252541"/>
            <a:ext cx="4194109" cy="2766300"/>
          </a:xfrm>
          <a:prstGeom prst="rect">
            <a:avLst/>
          </a:prstGeom>
        </p:spPr>
      </p:pic>
      <p:sp>
        <p:nvSpPr>
          <p:cNvPr id="24585" name="文字方塊 13"/>
          <p:cNvSpPr txBox="1">
            <a:spLocks noChangeArrowheads="1"/>
          </p:cNvSpPr>
          <p:nvPr/>
        </p:nvSpPr>
        <p:spPr bwMode="auto">
          <a:xfrm>
            <a:off x="3059832" y="1311671"/>
            <a:ext cx="165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EE583B99-C2F4-4D9B-98DB-03888E82B1A6}" type="slidenum">
              <a:rPr lang="en-US" altLang="zh-TW" sz="1400" smtClean="0"/>
              <a:pPr>
                <a:spcBef>
                  <a:spcPct val="0"/>
                </a:spcBef>
                <a:buClrTx/>
                <a:buSzTx/>
                <a:buFontTx/>
                <a:buNone/>
              </a:pPr>
              <a:t>13</a:t>
            </a:fld>
            <a:endParaRPr lang="en-US" altLang="zh-TW" sz="1400"/>
          </a:p>
        </p:txBody>
      </p:sp>
      <p:sp>
        <p:nvSpPr>
          <p:cNvPr id="9" name="Text Box 2">
            <a:extLst/>
          </p:cNvPr>
          <p:cNvSpPr txBox="1">
            <a:spLocks noChangeArrowheads="1"/>
          </p:cNvSpPr>
          <p:nvPr/>
        </p:nvSpPr>
        <p:spPr bwMode="auto">
          <a:xfrm>
            <a:off x="179388" y="620713"/>
            <a:ext cx="2406650" cy="592137"/>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久裕</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醫藥物流</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26629"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26632" name="文字方塊 16"/>
          <p:cNvSpPr txBox="1">
            <a:spLocks noChangeArrowheads="1"/>
          </p:cNvSpPr>
          <p:nvPr/>
        </p:nvSpPr>
        <p:spPr bwMode="auto">
          <a:xfrm>
            <a:off x="202714" y="4695378"/>
            <a:ext cx="43640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just">
              <a:spcBef>
                <a:spcPct val="0"/>
              </a:spcBef>
              <a:buClrTx/>
              <a:buSzTx/>
              <a:buFontTx/>
              <a:buNone/>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年度久裕銷售推廣占其營業收入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、經銷物流占其營業收入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ct val="0"/>
              </a:spcBef>
              <a:buClrTx/>
              <a:buSzTx/>
              <a:buNone/>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年度營業收入較去年同期減少，主要係因受疫情影響。</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639" name="文字方塊 2"/>
          <p:cNvSpPr txBox="1">
            <a:spLocks noChangeArrowheads="1"/>
          </p:cNvSpPr>
          <p:nvPr/>
        </p:nvSpPr>
        <p:spPr bwMode="auto">
          <a:xfrm>
            <a:off x="4643408" y="1373949"/>
            <a:ext cx="43210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just">
              <a:spcBef>
                <a:spcPct val="0"/>
              </a:spcBef>
              <a:buClrTx/>
              <a:buSzTx/>
              <a:buNone/>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久裕營業淨利</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年度為新台幣</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54,430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仟元，</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2020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年度為新台幣</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48,329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仟元，成長幅度為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，主要係因</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受疫情影響，銷售推廣收入減少，另經銷物流業績增加使毛利上升</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所致。</a:t>
            </a:r>
          </a:p>
        </p:txBody>
      </p:sp>
      <p:pic>
        <p:nvPicPr>
          <p:cNvPr id="3" name="圖片 2">
            <a:extLst>
              <a:ext uri="{FF2B5EF4-FFF2-40B4-BE49-F238E27FC236}">
                <a16:creationId xmlns:a16="http://schemas.microsoft.com/office/drawing/2014/main" id="{667C1A3A-8774-4DF0-8022-050C8D446948}"/>
              </a:ext>
            </a:extLst>
          </p:cNvPr>
          <p:cNvPicPr>
            <a:picLocks noChangeAspect="1"/>
          </p:cNvPicPr>
          <p:nvPr/>
        </p:nvPicPr>
        <p:blipFill>
          <a:blip r:embed="rId3"/>
          <a:stretch>
            <a:fillRect/>
          </a:stretch>
        </p:blipFill>
        <p:spPr>
          <a:xfrm>
            <a:off x="325110" y="1566042"/>
            <a:ext cx="4142706" cy="2796782"/>
          </a:xfrm>
          <a:prstGeom prst="rect">
            <a:avLst/>
          </a:prstGeom>
        </p:spPr>
      </p:pic>
      <p:sp>
        <p:nvSpPr>
          <p:cNvPr id="26631" name="文字方塊 11"/>
          <p:cNvSpPr txBox="1">
            <a:spLocks noChangeArrowheads="1"/>
          </p:cNvSpPr>
          <p:nvPr/>
        </p:nvSpPr>
        <p:spPr bwMode="auto">
          <a:xfrm>
            <a:off x="3131840" y="1671637"/>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pic>
        <p:nvPicPr>
          <p:cNvPr id="4" name="圖片 3">
            <a:extLst>
              <a:ext uri="{FF2B5EF4-FFF2-40B4-BE49-F238E27FC236}">
                <a16:creationId xmlns:a16="http://schemas.microsoft.com/office/drawing/2014/main" id="{1C0E023E-12F5-4C9A-A70B-BBB89FDB57A1}"/>
              </a:ext>
            </a:extLst>
          </p:cNvPr>
          <p:cNvPicPr>
            <a:picLocks noChangeAspect="1"/>
          </p:cNvPicPr>
          <p:nvPr/>
        </p:nvPicPr>
        <p:blipFill>
          <a:blip r:embed="rId4"/>
          <a:stretch>
            <a:fillRect/>
          </a:stretch>
        </p:blipFill>
        <p:spPr>
          <a:xfrm>
            <a:off x="4660888" y="3215997"/>
            <a:ext cx="4127511" cy="2766300"/>
          </a:xfrm>
          <a:prstGeom prst="rect">
            <a:avLst/>
          </a:prstGeom>
        </p:spPr>
      </p:pic>
      <p:sp>
        <p:nvSpPr>
          <p:cNvPr id="26630" name="文字方塊 20"/>
          <p:cNvSpPr txBox="1">
            <a:spLocks noChangeArrowheads="1"/>
          </p:cNvSpPr>
          <p:nvPr/>
        </p:nvSpPr>
        <p:spPr bwMode="auto">
          <a:xfrm>
            <a:off x="7522615" y="2913606"/>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D3B78C02-0CB1-45D0-AF35-45EE0AEF9A9B}" type="slidenum">
              <a:rPr lang="en-US" altLang="zh-TW" sz="1400" smtClean="0"/>
              <a:pPr>
                <a:spcBef>
                  <a:spcPct val="0"/>
                </a:spcBef>
                <a:buClrTx/>
                <a:buSzTx/>
                <a:buFontTx/>
                <a:buNone/>
              </a:pPr>
              <a:t>14</a:t>
            </a:fld>
            <a:endParaRPr lang="en-US" altLang="zh-TW" sz="1400"/>
          </a:p>
        </p:txBody>
      </p:sp>
      <p:sp>
        <p:nvSpPr>
          <p:cNvPr id="28678" name="文字方塊 7"/>
          <p:cNvSpPr txBox="1">
            <a:spLocks noChangeArrowheads="1"/>
          </p:cNvSpPr>
          <p:nvPr/>
        </p:nvSpPr>
        <p:spPr bwMode="auto">
          <a:xfrm>
            <a:off x="2643188" y="-74613"/>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a:solidFill>
                  <a:srgbClr val="000000"/>
                </a:solidFill>
                <a:latin typeface="標楷體" panose="03000509000000000000" pitchFamily="65" charset="-120"/>
                <a:ea typeface="標楷體" panose="03000509000000000000" pitchFamily="65" charset="-120"/>
              </a:rPr>
              <a:t>財  務  概  況 </a:t>
            </a:r>
          </a:p>
        </p:txBody>
      </p:sp>
      <p:pic>
        <p:nvPicPr>
          <p:cNvPr id="4102" name="Picture 6"/>
          <p:cNvPicPr>
            <a:picLocks noChangeAspect="1" noChangeArrowheads="1"/>
          </p:cNvPicPr>
          <p:nvPr/>
        </p:nvPicPr>
        <p:blipFill>
          <a:blip r:embed="rId3" cstate="print"/>
          <a:srcRect/>
          <a:stretch>
            <a:fillRect/>
          </a:stretch>
        </p:blipFill>
        <p:spPr bwMode="auto">
          <a:xfrm>
            <a:off x="4139952" y="3140968"/>
            <a:ext cx="384043" cy="144016"/>
          </a:xfrm>
          <a:prstGeom prst="rect">
            <a:avLst/>
          </a:prstGeom>
          <a:noFill/>
          <a:ln w="9525">
            <a:noFill/>
            <a:miter lim="800000"/>
            <a:headEnd/>
            <a:tailEnd/>
          </a:ln>
        </p:spPr>
      </p:pic>
      <p:pic>
        <p:nvPicPr>
          <p:cNvPr id="15" name="Picture 6"/>
          <p:cNvPicPr>
            <a:picLocks noChangeAspect="1" noChangeArrowheads="1"/>
          </p:cNvPicPr>
          <p:nvPr/>
        </p:nvPicPr>
        <p:blipFill>
          <a:blip r:embed="rId3" cstate="print"/>
          <a:srcRect/>
          <a:stretch>
            <a:fillRect/>
          </a:stretch>
        </p:blipFill>
        <p:spPr bwMode="auto">
          <a:xfrm>
            <a:off x="8388424" y="3140968"/>
            <a:ext cx="514343" cy="360040"/>
          </a:xfrm>
          <a:prstGeom prst="rect">
            <a:avLst/>
          </a:prstGeom>
          <a:noFill/>
          <a:ln w="9525">
            <a:noFill/>
            <a:miter lim="800000"/>
            <a:headEnd/>
            <a:tailEnd/>
          </a:ln>
        </p:spPr>
      </p:pic>
      <p:graphicFrame>
        <p:nvGraphicFramePr>
          <p:cNvPr id="16" name="圖表 15">
            <a:extLst>
              <a:ext uri="{FF2B5EF4-FFF2-40B4-BE49-F238E27FC236}">
                <a16:creationId xmlns:a16="http://schemas.microsoft.com/office/drawing/2014/main" id="{00000000-0008-0000-0B00-000004000000}"/>
              </a:ext>
            </a:extLst>
          </p:cNvPr>
          <p:cNvGraphicFramePr>
            <a:graphicFrameLocks noChangeAspect="1"/>
          </p:cNvGraphicFramePr>
          <p:nvPr>
            <p:extLst>
              <p:ext uri="{D42A27DB-BD31-4B8C-83A1-F6EECF244321}">
                <p14:modId xmlns:p14="http://schemas.microsoft.com/office/powerpoint/2010/main" val="3715780950"/>
              </p:ext>
            </p:extLst>
          </p:nvPr>
        </p:nvGraphicFramePr>
        <p:xfrm>
          <a:off x="1823326" y="3573016"/>
          <a:ext cx="4302321" cy="2814743"/>
        </p:xfrm>
        <a:graphic>
          <a:graphicData uri="http://schemas.openxmlformats.org/drawingml/2006/chart">
            <c:chart xmlns:c="http://schemas.openxmlformats.org/drawingml/2006/chart" xmlns:r="http://schemas.openxmlformats.org/officeDocument/2006/relationships" r:id="rId4"/>
          </a:graphicData>
        </a:graphic>
      </p:graphicFrame>
      <p:sp>
        <p:nvSpPr>
          <p:cNvPr id="28681" name="文字方塊 24"/>
          <p:cNvSpPr txBox="1">
            <a:spLocks noChangeArrowheads="1"/>
          </p:cNvSpPr>
          <p:nvPr/>
        </p:nvSpPr>
        <p:spPr bwMode="auto">
          <a:xfrm>
            <a:off x="5628058" y="3645024"/>
            <a:ext cx="183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600" dirty="0">
                <a:solidFill>
                  <a:schemeClr val="accent2"/>
                </a:solidFill>
                <a:latin typeface="標楷體" panose="03000509000000000000" pitchFamily="65" charset="-120"/>
                <a:ea typeface="標楷體" panose="03000509000000000000" pitchFamily="65" charset="-120"/>
              </a:rPr>
              <a:t>合併營業淨利</a:t>
            </a:r>
            <a:endParaRPr kumimoji="0" lang="en-US" altLang="zh-TW" sz="1600" dirty="0">
              <a:solidFill>
                <a:schemeClr val="accent2"/>
              </a:solidFill>
              <a:latin typeface="標楷體" panose="03000509000000000000" pitchFamily="65" charset="-120"/>
              <a:ea typeface="標楷體" panose="03000509000000000000" pitchFamily="65" charset="-120"/>
            </a:endParaRPr>
          </a:p>
          <a:p>
            <a:pPr>
              <a:spcBef>
                <a:spcPct val="0"/>
              </a:spcBef>
              <a:buClrTx/>
              <a:buSzTx/>
              <a:buFontTx/>
              <a:buNone/>
            </a:pPr>
            <a:r>
              <a:rPr kumimoji="0" lang="zh-TW" altLang="en-US" sz="1400" dirty="0">
                <a:solidFill>
                  <a:schemeClr val="accent2"/>
                </a:solidFill>
                <a:latin typeface="標楷體" panose="03000509000000000000" pitchFamily="65" charset="-120"/>
                <a:ea typeface="標楷體" panose="03000509000000000000" pitchFamily="65" charset="-120"/>
              </a:rPr>
              <a:t>單位</a:t>
            </a:r>
            <a:r>
              <a:rPr kumimoji="0" lang="en-US" altLang="zh-TW" sz="1400" dirty="0">
                <a:solidFill>
                  <a:schemeClr val="accent2"/>
                </a:solidFill>
                <a:latin typeface="標楷體" panose="03000509000000000000" pitchFamily="65" charset="-120"/>
                <a:ea typeface="標楷體" panose="03000509000000000000" pitchFamily="65" charset="-120"/>
              </a:rPr>
              <a:t>:</a:t>
            </a:r>
            <a:r>
              <a:rPr kumimoji="0" lang="zh-TW" altLang="en-US" sz="1400" dirty="0">
                <a:solidFill>
                  <a:schemeClr val="accent2"/>
                </a:solidFill>
                <a:latin typeface="標楷體" panose="03000509000000000000" pitchFamily="65" charset="-120"/>
                <a:ea typeface="標楷體" panose="03000509000000000000" pitchFamily="65" charset="-120"/>
              </a:rPr>
              <a:t>新台幣仟元</a:t>
            </a:r>
          </a:p>
        </p:txBody>
      </p:sp>
      <p:pic>
        <p:nvPicPr>
          <p:cNvPr id="2" name="圖片 1">
            <a:extLst>
              <a:ext uri="{FF2B5EF4-FFF2-40B4-BE49-F238E27FC236}">
                <a16:creationId xmlns:a16="http://schemas.microsoft.com/office/drawing/2014/main" id="{DA311EFA-7118-416B-B017-523AF7B77261}"/>
              </a:ext>
            </a:extLst>
          </p:cNvPr>
          <p:cNvPicPr>
            <a:picLocks noChangeAspect="1"/>
          </p:cNvPicPr>
          <p:nvPr/>
        </p:nvPicPr>
        <p:blipFill>
          <a:blip r:embed="rId5"/>
          <a:stretch>
            <a:fillRect/>
          </a:stretch>
        </p:blipFill>
        <p:spPr>
          <a:xfrm>
            <a:off x="323528" y="786089"/>
            <a:ext cx="3549261" cy="2858935"/>
          </a:xfrm>
          <a:prstGeom prst="rect">
            <a:avLst/>
          </a:prstGeom>
        </p:spPr>
      </p:pic>
      <p:sp>
        <p:nvSpPr>
          <p:cNvPr id="28679" name="文字方塊 9"/>
          <p:cNvSpPr txBox="1">
            <a:spLocks noChangeArrowheads="1"/>
          </p:cNvSpPr>
          <p:nvPr/>
        </p:nvSpPr>
        <p:spPr bwMode="auto">
          <a:xfrm>
            <a:off x="3140743" y="664003"/>
            <a:ext cx="1836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600" dirty="0">
                <a:solidFill>
                  <a:schemeClr val="accent2"/>
                </a:solidFill>
                <a:latin typeface="標楷體" panose="03000509000000000000" pitchFamily="65" charset="-120"/>
                <a:ea typeface="標楷體" panose="03000509000000000000" pitchFamily="65" charset="-120"/>
              </a:rPr>
              <a:t>合併營業收入</a:t>
            </a:r>
            <a:endParaRPr kumimoji="0" lang="en-US" altLang="zh-TW" sz="1600" dirty="0">
              <a:solidFill>
                <a:schemeClr val="accent2"/>
              </a:solidFill>
              <a:latin typeface="標楷體" panose="03000509000000000000" pitchFamily="65" charset="-120"/>
              <a:ea typeface="標楷體" panose="03000509000000000000" pitchFamily="65" charset="-120"/>
            </a:endParaRPr>
          </a:p>
          <a:p>
            <a:pPr>
              <a:spcBef>
                <a:spcPct val="0"/>
              </a:spcBef>
              <a:buClrTx/>
              <a:buSzTx/>
              <a:buFontTx/>
              <a:buNone/>
            </a:pPr>
            <a:r>
              <a:rPr kumimoji="0" lang="zh-TW" altLang="en-US" sz="1400" dirty="0">
                <a:solidFill>
                  <a:schemeClr val="accent2"/>
                </a:solidFill>
                <a:latin typeface="標楷體" panose="03000509000000000000" pitchFamily="65" charset="-120"/>
                <a:ea typeface="標楷體" panose="03000509000000000000" pitchFamily="65" charset="-120"/>
              </a:rPr>
              <a:t>單位</a:t>
            </a:r>
            <a:r>
              <a:rPr kumimoji="0" lang="en-US" altLang="zh-TW" sz="1400" dirty="0">
                <a:solidFill>
                  <a:schemeClr val="accent2"/>
                </a:solidFill>
                <a:latin typeface="標楷體" panose="03000509000000000000" pitchFamily="65" charset="-120"/>
                <a:ea typeface="標楷體" panose="03000509000000000000" pitchFamily="65" charset="-120"/>
              </a:rPr>
              <a:t>:</a:t>
            </a:r>
            <a:r>
              <a:rPr kumimoji="0" lang="zh-TW" altLang="en-US" sz="1400" dirty="0">
                <a:solidFill>
                  <a:schemeClr val="accent2"/>
                </a:solidFill>
                <a:latin typeface="標楷體" panose="03000509000000000000" pitchFamily="65" charset="-120"/>
                <a:ea typeface="標楷體" panose="03000509000000000000" pitchFamily="65" charset="-120"/>
              </a:rPr>
              <a:t>新台幣仟元</a:t>
            </a:r>
          </a:p>
        </p:txBody>
      </p:sp>
      <p:pic>
        <p:nvPicPr>
          <p:cNvPr id="3" name="圖片 2">
            <a:extLst>
              <a:ext uri="{FF2B5EF4-FFF2-40B4-BE49-F238E27FC236}">
                <a16:creationId xmlns:a16="http://schemas.microsoft.com/office/drawing/2014/main" id="{DDE61B20-3AFF-42D2-91D9-D78B7E8276DC}"/>
              </a:ext>
            </a:extLst>
          </p:cNvPr>
          <p:cNvPicPr>
            <a:picLocks noChangeAspect="1"/>
          </p:cNvPicPr>
          <p:nvPr/>
        </p:nvPicPr>
        <p:blipFill>
          <a:blip r:embed="rId6"/>
          <a:stretch>
            <a:fillRect/>
          </a:stretch>
        </p:blipFill>
        <p:spPr>
          <a:xfrm>
            <a:off x="4572000" y="758273"/>
            <a:ext cx="3444538" cy="2814743"/>
          </a:xfrm>
          <a:prstGeom prst="rect">
            <a:avLst/>
          </a:prstGeom>
        </p:spPr>
      </p:pic>
      <p:sp>
        <p:nvSpPr>
          <p:cNvPr id="28680" name="文字方塊 21"/>
          <p:cNvSpPr txBox="1">
            <a:spLocks noChangeArrowheads="1"/>
          </p:cNvSpPr>
          <p:nvPr/>
        </p:nvSpPr>
        <p:spPr bwMode="auto">
          <a:xfrm>
            <a:off x="7668344" y="686263"/>
            <a:ext cx="1836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600" dirty="0">
                <a:solidFill>
                  <a:schemeClr val="accent2"/>
                </a:solidFill>
                <a:latin typeface="標楷體" panose="03000509000000000000" pitchFamily="65" charset="-120"/>
                <a:ea typeface="標楷體" panose="03000509000000000000" pitchFamily="65" charset="-120"/>
              </a:rPr>
              <a:t>合併營業毛利</a:t>
            </a:r>
            <a:endParaRPr kumimoji="0" lang="en-US" altLang="zh-TW" sz="1600" dirty="0">
              <a:solidFill>
                <a:schemeClr val="accent2"/>
              </a:solidFill>
              <a:latin typeface="標楷體" panose="03000509000000000000" pitchFamily="65" charset="-120"/>
              <a:ea typeface="標楷體" panose="03000509000000000000" pitchFamily="65" charset="-120"/>
            </a:endParaRPr>
          </a:p>
          <a:p>
            <a:pPr>
              <a:spcBef>
                <a:spcPct val="0"/>
              </a:spcBef>
              <a:buClrTx/>
              <a:buSzTx/>
              <a:buFontTx/>
              <a:buNone/>
            </a:pPr>
            <a:r>
              <a:rPr kumimoji="0" lang="zh-TW" altLang="en-US" sz="1400" dirty="0">
                <a:solidFill>
                  <a:schemeClr val="accent2"/>
                </a:solidFill>
                <a:latin typeface="標楷體" panose="03000509000000000000" pitchFamily="65" charset="-120"/>
                <a:ea typeface="標楷體" panose="03000509000000000000" pitchFamily="65" charset="-120"/>
              </a:rPr>
              <a:t>單位</a:t>
            </a:r>
            <a:r>
              <a:rPr kumimoji="0" lang="en-US" altLang="zh-TW" sz="1400" dirty="0">
                <a:solidFill>
                  <a:schemeClr val="accent2"/>
                </a:solidFill>
                <a:latin typeface="標楷體" panose="03000509000000000000" pitchFamily="65" charset="-120"/>
                <a:ea typeface="標楷體" panose="03000509000000000000" pitchFamily="65" charset="-120"/>
              </a:rPr>
              <a:t>:</a:t>
            </a:r>
            <a:r>
              <a:rPr kumimoji="0" lang="zh-TW" altLang="en-US" sz="1400" dirty="0">
                <a:solidFill>
                  <a:schemeClr val="accent2"/>
                </a:solidFill>
                <a:latin typeface="標楷體" panose="03000509000000000000" pitchFamily="65" charset="-120"/>
                <a:ea typeface="標楷體" panose="03000509000000000000" pitchFamily="65" charset="-120"/>
              </a:rPr>
              <a:t>新台幣仟元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EA97D040-4EAF-4269-AB8A-8781E9242F27}" type="slidenum">
              <a:rPr lang="en-US" altLang="zh-TW" sz="1400" smtClean="0"/>
              <a:pPr>
                <a:spcBef>
                  <a:spcPct val="0"/>
                </a:spcBef>
                <a:buClrTx/>
                <a:buSzTx/>
                <a:buFontTx/>
                <a:buNone/>
              </a:pPr>
              <a:t>15</a:t>
            </a:fld>
            <a:endParaRPr lang="en-US" altLang="zh-TW" sz="1400"/>
          </a:p>
        </p:txBody>
      </p:sp>
      <p:pic>
        <p:nvPicPr>
          <p:cNvPr id="4" name="圖片 3">
            <a:extLst>
              <a:ext uri="{FF2B5EF4-FFF2-40B4-BE49-F238E27FC236}">
                <a16:creationId xmlns:a16="http://schemas.microsoft.com/office/drawing/2014/main" id="{547AC4D6-5934-47CE-BB0F-49342D802DF8}"/>
              </a:ext>
            </a:extLst>
          </p:cNvPr>
          <p:cNvPicPr>
            <a:picLocks noChangeAspect="1"/>
          </p:cNvPicPr>
          <p:nvPr/>
        </p:nvPicPr>
        <p:blipFill>
          <a:blip r:embed="rId3"/>
          <a:stretch>
            <a:fillRect/>
          </a:stretch>
        </p:blipFill>
        <p:spPr>
          <a:xfrm>
            <a:off x="112191" y="588353"/>
            <a:ext cx="4919242" cy="2644768"/>
          </a:xfrm>
          <a:prstGeom prst="rect">
            <a:avLst/>
          </a:prstGeom>
        </p:spPr>
      </p:pic>
      <p:sp>
        <p:nvSpPr>
          <p:cNvPr id="30724" name="文字方塊 11"/>
          <p:cNvSpPr txBox="1">
            <a:spLocks noChangeArrowheads="1"/>
          </p:cNvSpPr>
          <p:nvPr/>
        </p:nvSpPr>
        <p:spPr bwMode="auto">
          <a:xfrm>
            <a:off x="3707904" y="695442"/>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pic>
        <p:nvPicPr>
          <p:cNvPr id="5" name="圖片 4">
            <a:extLst>
              <a:ext uri="{FF2B5EF4-FFF2-40B4-BE49-F238E27FC236}">
                <a16:creationId xmlns:a16="http://schemas.microsoft.com/office/drawing/2014/main" id="{D7A87B65-9171-4336-8319-68174495DB58}"/>
              </a:ext>
            </a:extLst>
          </p:cNvPr>
          <p:cNvPicPr>
            <a:picLocks noChangeAspect="1"/>
          </p:cNvPicPr>
          <p:nvPr/>
        </p:nvPicPr>
        <p:blipFill>
          <a:blip r:embed="rId4"/>
          <a:stretch>
            <a:fillRect/>
          </a:stretch>
        </p:blipFill>
        <p:spPr>
          <a:xfrm>
            <a:off x="5031433" y="2708920"/>
            <a:ext cx="4000376" cy="3429297"/>
          </a:xfrm>
          <a:prstGeom prst="rect">
            <a:avLst/>
          </a:prstGeom>
        </p:spPr>
      </p:pic>
      <p:sp>
        <p:nvSpPr>
          <p:cNvPr id="30725" name="文字方塊 11"/>
          <p:cNvSpPr txBox="1">
            <a:spLocks noChangeArrowheads="1"/>
          </p:cNvSpPr>
          <p:nvPr/>
        </p:nvSpPr>
        <p:spPr bwMode="auto">
          <a:xfrm>
            <a:off x="7668344" y="2432695"/>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F5238D7D-4154-4862-82BB-79839385D944}" type="slidenum">
              <a:rPr lang="en-US" altLang="zh-TW" sz="1400" smtClean="0"/>
              <a:pPr>
                <a:spcBef>
                  <a:spcPct val="0"/>
                </a:spcBef>
                <a:buClrTx/>
                <a:buSzTx/>
                <a:buFontTx/>
                <a:buNone/>
              </a:pPr>
              <a:t>16</a:t>
            </a:fld>
            <a:endParaRPr lang="en-US" altLang="zh-TW" sz="1400"/>
          </a:p>
        </p:txBody>
      </p:sp>
      <p:pic>
        <p:nvPicPr>
          <p:cNvPr id="4" name="圖片 3">
            <a:extLst>
              <a:ext uri="{FF2B5EF4-FFF2-40B4-BE49-F238E27FC236}">
                <a16:creationId xmlns:a16="http://schemas.microsoft.com/office/drawing/2014/main" id="{5495E437-F09F-4655-813A-672984FAFDC3}"/>
              </a:ext>
            </a:extLst>
          </p:cNvPr>
          <p:cNvPicPr>
            <a:picLocks noChangeAspect="1"/>
          </p:cNvPicPr>
          <p:nvPr/>
        </p:nvPicPr>
        <p:blipFill>
          <a:blip r:embed="rId3"/>
          <a:stretch>
            <a:fillRect/>
          </a:stretch>
        </p:blipFill>
        <p:spPr>
          <a:xfrm>
            <a:off x="107503" y="751844"/>
            <a:ext cx="4720479" cy="3358994"/>
          </a:xfrm>
          <a:prstGeom prst="rect">
            <a:avLst/>
          </a:prstGeom>
        </p:spPr>
      </p:pic>
      <p:sp>
        <p:nvSpPr>
          <p:cNvPr id="32772" name="文字方塊 11"/>
          <p:cNvSpPr txBox="1">
            <a:spLocks noChangeArrowheads="1"/>
          </p:cNvSpPr>
          <p:nvPr/>
        </p:nvSpPr>
        <p:spPr bwMode="auto">
          <a:xfrm>
            <a:off x="3635896" y="771722"/>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 新台幣仟元</a:t>
            </a:r>
          </a:p>
        </p:txBody>
      </p:sp>
      <p:graphicFrame>
        <p:nvGraphicFramePr>
          <p:cNvPr id="9" name="圖表 8">
            <a:extLst>
              <a:ext uri="{FF2B5EF4-FFF2-40B4-BE49-F238E27FC236}">
                <a16:creationId xmlns:a16="http://schemas.microsoft.com/office/drawing/2014/main" id="{00000000-0008-0000-0B00-000007000000}"/>
              </a:ext>
            </a:extLst>
          </p:cNvPr>
          <p:cNvGraphicFramePr>
            <a:graphicFrameLocks/>
          </p:cNvGraphicFramePr>
          <p:nvPr>
            <p:extLst>
              <p:ext uri="{D42A27DB-BD31-4B8C-83A1-F6EECF244321}">
                <p14:modId xmlns:p14="http://schemas.microsoft.com/office/powerpoint/2010/main" val="1001313692"/>
              </p:ext>
            </p:extLst>
          </p:nvPr>
        </p:nvGraphicFramePr>
        <p:xfrm>
          <a:off x="4283968" y="3140968"/>
          <a:ext cx="4033837" cy="3201003"/>
        </p:xfrm>
        <a:graphic>
          <a:graphicData uri="http://schemas.openxmlformats.org/drawingml/2006/chart">
            <c:chart xmlns:c="http://schemas.openxmlformats.org/drawingml/2006/chart" xmlns:r="http://schemas.openxmlformats.org/officeDocument/2006/relationships" r:id="rId4"/>
          </a:graphicData>
        </a:graphic>
      </p:graphicFrame>
      <p:sp>
        <p:nvSpPr>
          <p:cNvPr id="32771" name="文字方塊 11"/>
          <p:cNvSpPr txBox="1">
            <a:spLocks noChangeArrowheads="1"/>
          </p:cNvSpPr>
          <p:nvPr/>
        </p:nvSpPr>
        <p:spPr bwMode="auto">
          <a:xfrm>
            <a:off x="7129490" y="2864743"/>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200" dirty="0">
                <a:solidFill>
                  <a:srgbClr val="000000"/>
                </a:solidFill>
                <a:latin typeface="標楷體" panose="03000509000000000000" pitchFamily="65" charset="-120"/>
                <a:ea typeface="標楷體" panose="03000509000000000000" pitchFamily="65" charset="-120"/>
              </a:rPr>
              <a:t>單位</a:t>
            </a:r>
            <a:r>
              <a:rPr kumimoji="0" lang="en-US" altLang="zh-TW" sz="1200" dirty="0">
                <a:solidFill>
                  <a:srgbClr val="000000"/>
                </a:solidFill>
                <a:latin typeface="標楷體" panose="03000509000000000000" pitchFamily="65" charset="-120"/>
                <a:ea typeface="標楷體" panose="03000509000000000000" pitchFamily="65" charset="-120"/>
              </a:rPr>
              <a:t>:</a:t>
            </a:r>
            <a:r>
              <a:rPr kumimoji="0" lang="zh-TW" altLang="en-US" sz="1200" dirty="0">
                <a:solidFill>
                  <a:srgbClr val="000000"/>
                </a:solidFill>
                <a:latin typeface="標楷體" panose="03000509000000000000" pitchFamily="65" charset="-120"/>
                <a:ea typeface="標楷體" panose="03000509000000000000" pitchFamily="65" charset="-120"/>
              </a:rPr>
              <a:t>每股盈餘為元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ChangeArrowheads="1"/>
          </p:cNvSpPr>
          <p:nvPr/>
        </p:nvSpPr>
        <p:spPr bwMode="auto">
          <a:xfrm>
            <a:off x="250825" y="693738"/>
            <a:ext cx="8637588"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zh-TW" altLang="en-US" sz="2400" b="1" dirty="0">
                <a:solidFill>
                  <a:schemeClr val="bg1"/>
                </a:solidFill>
                <a:ea typeface="華康儷中黑"/>
                <a:cs typeface="華康儷中黑"/>
              </a:rPr>
              <a:t>血液透析通路 </a:t>
            </a:r>
            <a:r>
              <a:rPr lang="en-US" altLang="zh-TW" sz="2400" b="1" dirty="0">
                <a:solidFill>
                  <a:schemeClr val="bg1"/>
                </a:solidFill>
                <a:ea typeface="華康儷中黑"/>
                <a:cs typeface="華康儷中黑"/>
              </a:rPr>
              <a:t>– </a:t>
            </a:r>
            <a:r>
              <a:rPr lang="zh-TW" altLang="en-US" sz="2400" b="1" dirty="0">
                <a:solidFill>
                  <a:schemeClr val="bg1"/>
                </a:solidFill>
                <a:ea typeface="華康儷中黑"/>
                <a:cs typeface="華康儷中黑"/>
              </a:rPr>
              <a:t> </a:t>
            </a:r>
            <a:r>
              <a:rPr lang="en-US" altLang="zh-TW" sz="2400" b="1" dirty="0">
                <a:solidFill>
                  <a:schemeClr val="bg1"/>
                </a:solidFill>
                <a:ea typeface="華康儷中黑"/>
                <a:cs typeface="華康儷中黑"/>
              </a:rPr>
              <a:t>Excelsior Renal Service Co., Limited</a:t>
            </a:r>
          </a:p>
          <a:p>
            <a:pPr eaLnBrk="1" hangingPunct="1">
              <a:spcBef>
                <a:spcPct val="0"/>
              </a:spcBef>
              <a:buClrTx/>
              <a:buSzTx/>
              <a:buFontTx/>
              <a:buNone/>
            </a:pPr>
            <a:r>
              <a:rPr lang="zh-TW" altLang="en-US" sz="2400" b="1" dirty="0">
                <a:solidFill>
                  <a:schemeClr val="bg1"/>
                </a:solidFill>
                <a:ea typeface="華康儷中黑"/>
                <a:cs typeface="華康儷中黑"/>
              </a:rPr>
              <a:t>                           </a:t>
            </a:r>
            <a:r>
              <a:rPr lang="en-US" altLang="zh-TW" sz="2400" b="1" dirty="0">
                <a:solidFill>
                  <a:schemeClr val="bg1"/>
                </a:solidFill>
                <a:ea typeface="華康儷中黑"/>
                <a:cs typeface="華康儷中黑"/>
              </a:rPr>
              <a:t>&amp;</a:t>
            </a:r>
            <a:r>
              <a:rPr lang="zh-TW" altLang="en-US" sz="2400" b="1" dirty="0">
                <a:solidFill>
                  <a:schemeClr val="bg1"/>
                </a:solidFill>
                <a:ea typeface="華康儷中黑"/>
                <a:cs typeface="華康儷中黑"/>
              </a:rPr>
              <a:t>佳特健康事業股份有限公司</a:t>
            </a:r>
          </a:p>
        </p:txBody>
      </p:sp>
      <p:sp>
        <p:nvSpPr>
          <p:cNvPr id="34819" name="Text Box 6"/>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7431ECCE-33C9-43BD-ACB8-8C7C65F022DD}" type="slidenum">
              <a:rPr kumimoji="0" lang="en-US" altLang="zh-TW" sz="1400">
                <a:cs typeface="Arial" panose="020B0604020202020204" pitchFamily="34" charset="0"/>
              </a:rPr>
              <a:pPr algn="ctr" eaLnBrk="1" hangingPunct="1">
                <a:spcBef>
                  <a:spcPct val="0"/>
                </a:spcBef>
                <a:buClrTx/>
                <a:buSzTx/>
                <a:buFontTx/>
                <a:buNone/>
              </a:pPr>
              <a:t>17</a:t>
            </a:fld>
            <a:endParaRPr kumimoji="0" lang="en-US" altLang="zh-TW" sz="1400">
              <a:cs typeface="Arial" panose="020B0604020202020204" pitchFamily="34" charset="0"/>
            </a:endParaRPr>
          </a:p>
        </p:txBody>
      </p:sp>
      <p:sp>
        <p:nvSpPr>
          <p:cNvPr id="34820" name="投影片編號版面配置區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83171515-C6F9-472C-9C23-23D34790AB18}" type="slidenum">
              <a:rPr lang="en-US" altLang="zh-TW" sz="1400" smtClean="0"/>
              <a:pPr>
                <a:spcBef>
                  <a:spcPct val="0"/>
                </a:spcBef>
                <a:buClrTx/>
                <a:buSzTx/>
                <a:buFontTx/>
                <a:buNone/>
              </a:pPr>
              <a:t>17</a:t>
            </a:fld>
            <a:endParaRPr lang="en-US" altLang="zh-TW" sz="1400"/>
          </a:p>
        </p:txBody>
      </p:sp>
      <p:sp>
        <p:nvSpPr>
          <p:cNvPr id="34821" name="Text Box 6"/>
          <p:cNvSpPr txBox="1">
            <a:spLocks noChangeArrowheads="1"/>
          </p:cNvSpPr>
          <p:nvPr/>
        </p:nvSpPr>
        <p:spPr bwMode="auto">
          <a:xfrm>
            <a:off x="900113" y="4292600"/>
            <a:ext cx="74898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just" eaLnBrk="1" hangingPunct="1">
              <a:lnSpc>
                <a:spcPts val="2300"/>
              </a:lnSpc>
              <a:spcBef>
                <a:spcPct val="0"/>
              </a:spcBef>
              <a:buClrTx/>
              <a:buSzTx/>
              <a:buFontTx/>
              <a:buNone/>
            </a:pPr>
            <a:r>
              <a:rPr kumimoji="0" lang="en-US" altLang="zh-TW" sz="1700" dirty="0">
                <a:solidFill>
                  <a:srgbClr val="4D4D4D"/>
                </a:solidFill>
                <a:latin typeface="新細明體" panose="02020500000000000000" pitchFamily="18" charset="-120"/>
              </a:rPr>
              <a:t>【</a:t>
            </a:r>
            <a:r>
              <a:rPr kumimoji="0" lang="zh-TW" altLang="en-US" sz="1700" dirty="0">
                <a:solidFill>
                  <a:srgbClr val="4D4D4D"/>
                </a:solidFill>
                <a:latin typeface="新細明體" panose="02020500000000000000" pitchFamily="18" charset="-120"/>
              </a:rPr>
              <a:t>血液透析通路介紹</a:t>
            </a:r>
            <a:r>
              <a:rPr kumimoji="0" lang="en-US" altLang="zh-TW" sz="1700" dirty="0">
                <a:solidFill>
                  <a:srgbClr val="4D4D4D"/>
                </a:solidFill>
                <a:latin typeface="新細明體" panose="02020500000000000000" pitchFamily="18" charset="-120"/>
              </a:rPr>
              <a:t>】</a:t>
            </a:r>
          </a:p>
          <a:p>
            <a:pPr algn="just" eaLnBrk="1" hangingPunct="1">
              <a:lnSpc>
                <a:spcPts val="2300"/>
              </a:lnSpc>
              <a:spcBef>
                <a:spcPct val="0"/>
              </a:spcBef>
              <a:buClrTx/>
              <a:buSzTx/>
              <a:buFontTx/>
              <a:buNone/>
            </a:pPr>
            <a:r>
              <a:rPr kumimoji="0" lang="zh-TW" altLang="en-US" sz="1700" dirty="0">
                <a:solidFill>
                  <a:srgbClr val="4D4D4D"/>
                </a:solidFill>
                <a:latin typeface="新細明體" panose="02020500000000000000" pitchFamily="18" charset="-120"/>
              </a:rPr>
              <a:t>佳醫與全世界最大的透析產品製造商 </a:t>
            </a:r>
            <a:r>
              <a:rPr kumimoji="0" lang="en-US" altLang="zh-TW" sz="1700" dirty="0">
                <a:solidFill>
                  <a:srgbClr val="4D4D4D"/>
                </a:solidFill>
                <a:latin typeface="新細明體" panose="02020500000000000000" pitchFamily="18" charset="-120"/>
              </a:rPr>
              <a:t>Fresenius</a:t>
            </a:r>
            <a:r>
              <a:rPr kumimoji="0" lang="zh-TW" altLang="en-US" sz="1700" dirty="0">
                <a:solidFill>
                  <a:srgbClr val="4D4D4D"/>
                </a:solidFill>
                <a:latin typeface="新細明體" panose="02020500000000000000" pitchFamily="18" charset="-120"/>
              </a:rPr>
              <a:t>合資，與超過百家洗腎中心建立起長期合作關係，是全台規模最完整的專業醫療整合管理服務供應商。</a:t>
            </a:r>
          </a:p>
          <a:p>
            <a:pPr algn="just" eaLnBrk="1" hangingPunct="1">
              <a:lnSpc>
                <a:spcPts val="2300"/>
              </a:lnSpc>
              <a:spcBef>
                <a:spcPct val="0"/>
              </a:spcBef>
              <a:buClrTx/>
              <a:buSzTx/>
              <a:buFontTx/>
              <a:buNone/>
            </a:pPr>
            <a:r>
              <a:rPr kumimoji="0" lang="zh-TW" altLang="en-US" sz="1700" dirty="0">
                <a:solidFill>
                  <a:srgbClr val="4D4D4D"/>
                </a:solidFill>
                <a:latin typeface="新細明體" panose="02020500000000000000" pitchFamily="18" charset="-120"/>
              </a:rPr>
              <a:t>佳醫血液透析專業團隊輔導透析中心之經營管理，提供最優質透析儀器衛耗材、專業教育訓練、及醫療顧問團隊資源，協助醫護人員提供病患最好的照護品質和營養衛教服務。</a:t>
            </a:r>
          </a:p>
        </p:txBody>
      </p:sp>
      <p:pic>
        <p:nvPicPr>
          <p:cNvPr id="3482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557338"/>
            <a:ext cx="22336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 descr="C:\Documents and Settings\e99005\桌面\佳醫素材資料\Still Images1228\佳特\佳醫3－1_佳特009.jpg"/>
          <p:cNvPicPr>
            <a:picLocks noChangeAspect="1" noChangeArrowheads="1"/>
          </p:cNvPicPr>
          <p:nvPr/>
        </p:nvPicPr>
        <p:blipFill>
          <a:blip r:embed="rId3" cstate="print">
            <a:extLst>
              <a:ext uri="{28A0092B-C50C-407E-A947-70E740481C1C}">
                <a14:useLocalDpi xmlns:a14="http://schemas.microsoft.com/office/drawing/2010/main" val="0"/>
              </a:ext>
            </a:extLst>
          </a:blip>
          <a:srcRect t="-111"/>
          <a:stretch>
            <a:fillRect/>
          </a:stretch>
        </p:blipFill>
        <p:spPr bwMode="auto">
          <a:xfrm>
            <a:off x="3851275" y="1557338"/>
            <a:ext cx="28146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C:\Documents and Settings\e99005\桌面\佳醫素材資料\Still Images1228\佳特\佳醫2_佳特002.jpg"/>
          <p:cNvPicPr>
            <a:picLocks noChangeAspect="1" noChangeArrowheads="1"/>
          </p:cNvPicPr>
          <p:nvPr/>
        </p:nvPicPr>
        <p:blipFill>
          <a:blip r:embed="rId4" cstate="print">
            <a:extLst>
              <a:ext uri="{28A0092B-C50C-407E-A947-70E740481C1C}">
                <a14:useLocalDpi xmlns:a14="http://schemas.microsoft.com/office/drawing/2010/main" val="0"/>
              </a:ext>
            </a:extLst>
          </a:blip>
          <a:srcRect t="-473" b="4367"/>
          <a:stretch>
            <a:fillRect/>
          </a:stretch>
        </p:blipFill>
        <p:spPr bwMode="auto">
          <a:xfrm>
            <a:off x="4859338" y="2959100"/>
            <a:ext cx="290671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文字方塊 7"/>
          <p:cNvSpPr txBox="1">
            <a:spLocks noChangeArrowheads="1"/>
          </p:cNvSpPr>
          <p:nvPr/>
        </p:nvSpPr>
        <p:spPr bwMode="auto">
          <a:xfrm>
            <a:off x="2484438" y="-74613"/>
            <a:ext cx="4449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a:solidFill>
                  <a:srgbClr val="000000"/>
                </a:solidFill>
                <a:latin typeface="標楷體" panose="03000509000000000000" pitchFamily="65" charset="-120"/>
                <a:ea typeface="標楷體" panose="03000509000000000000" pitchFamily="65" charset="-120"/>
              </a:rPr>
              <a:t>轉  投  資  概  況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p:cNvSpPr>
            <a:spLocks noChangeArrowheads="1"/>
          </p:cNvSpPr>
          <p:nvPr/>
        </p:nvSpPr>
        <p:spPr bwMode="auto">
          <a:xfrm>
            <a:off x="250825" y="693738"/>
            <a:ext cx="8637588"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zh-TW" altLang="en-US" sz="2400" b="1">
                <a:solidFill>
                  <a:schemeClr val="bg1"/>
                </a:solidFill>
                <a:ea typeface="華康儷中黑"/>
                <a:cs typeface="華康儷中黑"/>
              </a:rPr>
              <a:t>血液透析通路 </a:t>
            </a:r>
            <a:r>
              <a:rPr lang="en-US" altLang="zh-TW" sz="2400" b="1">
                <a:solidFill>
                  <a:schemeClr val="bg1"/>
                </a:solidFill>
                <a:ea typeface="華康儷中黑"/>
                <a:cs typeface="華康儷中黑"/>
              </a:rPr>
              <a:t>– </a:t>
            </a:r>
            <a:r>
              <a:rPr lang="zh-TW" altLang="en-US" sz="2400" b="1">
                <a:solidFill>
                  <a:schemeClr val="bg1"/>
                </a:solidFill>
                <a:ea typeface="華康儷中黑"/>
                <a:cs typeface="華康儷中黑"/>
              </a:rPr>
              <a:t> </a:t>
            </a:r>
            <a:r>
              <a:rPr lang="en-US" altLang="zh-TW" sz="2400" b="1">
                <a:solidFill>
                  <a:schemeClr val="bg1"/>
                </a:solidFill>
                <a:ea typeface="華康儷中黑"/>
                <a:cs typeface="華康儷中黑"/>
              </a:rPr>
              <a:t>Excelsior Renal Service Co., Limited</a:t>
            </a:r>
          </a:p>
          <a:p>
            <a:pPr eaLnBrk="1" hangingPunct="1">
              <a:spcBef>
                <a:spcPct val="0"/>
              </a:spcBef>
              <a:buClrTx/>
              <a:buSzTx/>
              <a:buFontTx/>
              <a:buNone/>
            </a:pPr>
            <a:r>
              <a:rPr lang="zh-TW" altLang="en-US" sz="2400" b="1">
                <a:solidFill>
                  <a:schemeClr val="bg1"/>
                </a:solidFill>
                <a:ea typeface="華康儷中黑"/>
                <a:cs typeface="華康儷中黑"/>
              </a:rPr>
              <a:t>                           </a:t>
            </a:r>
            <a:r>
              <a:rPr lang="en-US" altLang="zh-TW" sz="2400" b="1">
                <a:solidFill>
                  <a:schemeClr val="bg1"/>
                </a:solidFill>
                <a:ea typeface="華康儷中黑"/>
                <a:cs typeface="華康儷中黑"/>
              </a:rPr>
              <a:t>&amp;</a:t>
            </a:r>
            <a:r>
              <a:rPr lang="zh-TW" altLang="en-US" sz="2400" b="1">
                <a:solidFill>
                  <a:schemeClr val="bg1"/>
                </a:solidFill>
                <a:ea typeface="華康儷中黑"/>
                <a:cs typeface="華康儷中黑"/>
              </a:rPr>
              <a:t>佳特健康事業股份有限公司</a:t>
            </a:r>
          </a:p>
        </p:txBody>
      </p:sp>
      <p:sp>
        <p:nvSpPr>
          <p:cNvPr id="35843" name="Text Box 6"/>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A4AD25BE-696E-452C-93E3-28270252BC59}" type="slidenum">
              <a:rPr kumimoji="0" lang="en-US" altLang="zh-TW" sz="1400">
                <a:cs typeface="Arial" panose="020B0604020202020204" pitchFamily="34" charset="0"/>
              </a:rPr>
              <a:pPr algn="ctr" eaLnBrk="1" hangingPunct="1">
                <a:spcBef>
                  <a:spcPct val="0"/>
                </a:spcBef>
                <a:buClrTx/>
                <a:buSzTx/>
                <a:buFontTx/>
                <a:buNone/>
              </a:pPr>
              <a:t>18</a:t>
            </a:fld>
            <a:endParaRPr kumimoji="0" lang="en-US" altLang="zh-TW" sz="1400">
              <a:cs typeface="Arial" panose="020B0604020202020204" pitchFamily="34" charset="0"/>
            </a:endParaRPr>
          </a:p>
        </p:txBody>
      </p:sp>
      <p:sp>
        <p:nvSpPr>
          <p:cNvPr id="35844" name="投影片編號版面配置區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46089A1B-0A97-4041-8DD3-60079A1CBFAA}" type="slidenum">
              <a:rPr lang="en-US" altLang="zh-TW" sz="1400" smtClean="0"/>
              <a:pPr>
                <a:spcBef>
                  <a:spcPct val="0"/>
                </a:spcBef>
                <a:buClrTx/>
                <a:buSzTx/>
                <a:buFontTx/>
                <a:buNone/>
              </a:pPr>
              <a:t>18</a:t>
            </a:fld>
            <a:endParaRPr lang="en-US" altLang="zh-TW" sz="1400"/>
          </a:p>
        </p:txBody>
      </p:sp>
      <p:pic>
        <p:nvPicPr>
          <p:cNvPr id="3" name="圖片 2">
            <a:extLst>
              <a:ext uri="{FF2B5EF4-FFF2-40B4-BE49-F238E27FC236}">
                <a16:creationId xmlns:a16="http://schemas.microsoft.com/office/drawing/2014/main" id="{747AF974-092F-47C8-8669-BFD438B27CE7}"/>
              </a:ext>
            </a:extLst>
          </p:cNvPr>
          <p:cNvPicPr>
            <a:picLocks noChangeAspect="1"/>
          </p:cNvPicPr>
          <p:nvPr/>
        </p:nvPicPr>
        <p:blipFill>
          <a:blip r:embed="rId2"/>
          <a:stretch>
            <a:fillRect/>
          </a:stretch>
        </p:blipFill>
        <p:spPr>
          <a:xfrm>
            <a:off x="711571" y="1844824"/>
            <a:ext cx="6380709" cy="3960440"/>
          </a:xfrm>
          <a:prstGeom prst="rect">
            <a:avLst/>
          </a:prstGeom>
        </p:spPr>
      </p:pic>
      <p:sp>
        <p:nvSpPr>
          <p:cNvPr id="9" name="文字方塊 11">
            <a:extLst>
              <a:ext uri="{FF2B5EF4-FFF2-40B4-BE49-F238E27FC236}">
                <a16:creationId xmlns:a16="http://schemas.microsoft.com/office/drawing/2014/main" id="{1E3E83A5-0CEE-4D6E-AE66-FE907073F5DB}"/>
              </a:ext>
            </a:extLst>
          </p:cNvPr>
          <p:cNvSpPr txBox="1">
            <a:spLocks noChangeArrowheads="1"/>
          </p:cNvSpPr>
          <p:nvPr/>
        </p:nvSpPr>
        <p:spPr bwMode="auto">
          <a:xfrm>
            <a:off x="668674" y="5302138"/>
            <a:ext cx="1872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en-US" altLang="zh-TW" sz="1200" dirty="0">
                <a:solidFill>
                  <a:srgbClr val="000000"/>
                </a:solidFill>
                <a:latin typeface="微軟正黑體" panose="020B0604030504040204" pitchFamily="34" charset="-120"/>
                <a:ea typeface="微軟正黑體" panose="020B0604030504040204" pitchFamily="34" charset="-120"/>
              </a:rPr>
              <a:t>ERS</a:t>
            </a:r>
            <a:r>
              <a:rPr kumimoji="0" lang="zh-TW" altLang="en-US" sz="1200" dirty="0">
                <a:solidFill>
                  <a:srgbClr val="000000"/>
                </a:solidFill>
                <a:latin typeface="微軟正黑體" panose="020B0604030504040204" pitchFamily="34" charset="-120"/>
                <a:ea typeface="微軟正黑體" panose="020B0604030504040204" pitchFamily="34" charset="-120"/>
              </a:rPr>
              <a:t>本期淨利</a:t>
            </a:r>
            <a:endParaRPr kumimoji="0" lang="en-US" altLang="zh-TW" sz="1200" dirty="0">
              <a:solidFill>
                <a:srgbClr val="000000"/>
              </a:solidFill>
              <a:latin typeface="微軟正黑體" panose="020B0604030504040204" pitchFamily="34" charset="-120"/>
              <a:ea typeface="微軟正黑體" panose="020B0604030504040204" pitchFamily="34" charset="-120"/>
            </a:endParaRPr>
          </a:p>
          <a:p>
            <a:pPr>
              <a:spcBef>
                <a:spcPct val="0"/>
              </a:spcBef>
              <a:buClrTx/>
              <a:buSzTx/>
              <a:buFontTx/>
              <a:buNone/>
            </a:pPr>
            <a:r>
              <a:rPr kumimoji="0" lang="en-US" altLang="zh-TW" sz="1200" dirty="0">
                <a:solidFill>
                  <a:srgbClr val="000000"/>
                </a:solidFill>
                <a:latin typeface="微軟正黑體" panose="020B0604030504040204" pitchFamily="34" charset="-120"/>
                <a:ea typeface="微軟正黑體" panose="020B0604030504040204" pitchFamily="34" charset="-120"/>
              </a:rPr>
              <a:t>(</a:t>
            </a:r>
            <a:r>
              <a:rPr kumimoji="0" lang="zh-TW" altLang="en-US" sz="1200" dirty="0">
                <a:solidFill>
                  <a:srgbClr val="000000"/>
                </a:solidFill>
                <a:latin typeface="微軟正黑體" panose="020B0604030504040204" pitchFamily="34" charset="-120"/>
                <a:ea typeface="微軟正黑體" panose="020B0604030504040204" pitchFamily="34" charset="-120"/>
              </a:rPr>
              <a:t>新台幣仟元</a:t>
            </a:r>
            <a:r>
              <a:rPr kumimoji="0" lang="en-US" altLang="zh-TW" sz="1200" dirty="0">
                <a:solidFill>
                  <a:srgbClr val="000000"/>
                </a:solidFill>
                <a:latin typeface="微軟正黑體" panose="020B0604030504040204" pitchFamily="34" charset="-120"/>
                <a:ea typeface="微軟正黑體" panose="020B0604030504040204" pitchFamily="34" charset="-120"/>
              </a:rPr>
              <a:t>)</a:t>
            </a:r>
            <a:endParaRPr kumimoji="0" lang="zh-TW" altLang="en-US" sz="1200" dirty="0">
              <a:solidFill>
                <a:srgbClr val="000000"/>
              </a:solidFill>
              <a:latin typeface="微軟正黑體" panose="020B0604030504040204" pitchFamily="34" charset="-120"/>
              <a:ea typeface="微軟正黑體" panose="020B0604030504040204" pitchFamily="34" charset="-120"/>
            </a:endParaRPr>
          </a:p>
        </p:txBody>
      </p:sp>
      <p:sp>
        <p:nvSpPr>
          <p:cNvPr id="10" name="文字方塊 11">
            <a:extLst>
              <a:ext uri="{FF2B5EF4-FFF2-40B4-BE49-F238E27FC236}">
                <a16:creationId xmlns:a16="http://schemas.microsoft.com/office/drawing/2014/main" id="{26B6DC57-A5BC-4FE2-B226-71BD5991E814}"/>
              </a:ext>
            </a:extLst>
          </p:cNvPr>
          <p:cNvSpPr txBox="1">
            <a:spLocks noChangeArrowheads="1"/>
          </p:cNvSpPr>
          <p:nvPr/>
        </p:nvSpPr>
        <p:spPr bwMode="auto">
          <a:xfrm>
            <a:off x="6244482" y="5276988"/>
            <a:ext cx="1872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en-US" altLang="zh-TW" sz="1200" dirty="0">
                <a:solidFill>
                  <a:srgbClr val="000000"/>
                </a:solidFill>
                <a:latin typeface="微軟正黑體" panose="020B0604030504040204" pitchFamily="34" charset="-120"/>
                <a:ea typeface="微軟正黑體" panose="020B0604030504040204" pitchFamily="34" charset="-120"/>
              </a:rPr>
              <a:t>ERS</a:t>
            </a:r>
            <a:r>
              <a:rPr kumimoji="0" lang="zh-TW" altLang="en-US" sz="1200" dirty="0">
                <a:solidFill>
                  <a:srgbClr val="000000"/>
                </a:solidFill>
                <a:latin typeface="微軟正黑體" panose="020B0604030504040204" pitchFamily="34" charset="-120"/>
                <a:ea typeface="微軟正黑體" panose="020B0604030504040204" pitchFamily="34" charset="-120"/>
              </a:rPr>
              <a:t>機構數</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55"/>
          <p:cNvGrpSpPr>
            <a:grpSpLocks/>
          </p:cNvGrpSpPr>
          <p:nvPr/>
        </p:nvGrpSpPr>
        <p:grpSpPr bwMode="auto">
          <a:xfrm>
            <a:off x="4919663" y="1077913"/>
            <a:ext cx="4211637" cy="5732462"/>
            <a:chOff x="4932363" y="1125538"/>
            <a:chExt cx="4211637" cy="5732462"/>
          </a:xfrm>
        </p:grpSpPr>
        <p:sp>
          <p:nvSpPr>
            <p:cNvPr id="55" name="橢圓 54"/>
            <p:cNvSpPr/>
            <p:nvPr/>
          </p:nvSpPr>
          <p:spPr bwMode="auto">
            <a:xfrm>
              <a:off x="6211888" y="3108325"/>
              <a:ext cx="2397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73" name="橢圓 72"/>
            <p:cNvSpPr/>
            <p:nvPr/>
          </p:nvSpPr>
          <p:spPr bwMode="auto">
            <a:xfrm>
              <a:off x="6923088" y="3463925"/>
              <a:ext cx="200025"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89" name="橢圓 88"/>
            <p:cNvSpPr/>
            <p:nvPr/>
          </p:nvSpPr>
          <p:spPr bwMode="auto">
            <a:xfrm>
              <a:off x="6230938" y="5451475"/>
              <a:ext cx="20002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1" name="橢圓 90"/>
            <p:cNvSpPr/>
            <p:nvPr/>
          </p:nvSpPr>
          <p:spPr bwMode="auto">
            <a:xfrm>
              <a:off x="5646738" y="5284788"/>
              <a:ext cx="200025"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3" name="橢圓 92"/>
            <p:cNvSpPr/>
            <p:nvPr/>
          </p:nvSpPr>
          <p:spPr bwMode="auto">
            <a:xfrm>
              <a:off x="5507038" y="4762500"/>
              <a:ext cx="19843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5" name="橢圓 94"/>
            <p:cNvSpPr/>
            <p:nvPr/>
          </p:nvSpPr>
          <p:spPr bwMode="auto">
            <a:xfrm>
              <a:off x="5884863" y="4046538"/>
              <a:ext cx="200025"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7" name="橢圓 96"/>
            <p:cNvSpPr/>
            <p:nvPr/>
          </p:nvSpPr>
          <p:spPr bwMode="auto">
            <a:xfrm>
              <a:off x="5745163" y="3684588"/>
              <a:ext cx="201612"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9" name="橢圓 98"/>
            <p:cNvSpPr/>
            <p:nvPr/>
          </p:nvSpPr>
          <p:spPr bwMode="auto">
            <a:xfrm>
              <a:off x="7042150" y="4864100"/>
              <a:ext cx="19843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1" name="橢圓 100"/>
            <p:cNvSpPr/>
            <p:nvPr/>
          </p:nvSpPr>
          <p:spPr bwMode="auto">
            <a:xfrm>
              <a:off x="7693025" y="3554413"/>
              <a:ext cx="201613"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3" name="橢圓 102"/>
            <p:cNvSpPr/>
            <p:nvPr/>
          </p:nvSpPr>
          <p:spPr bwMode="auto">
            <a:xfrm>
              <a:off x="8153400" y="2392363"/>
              <a:ext cx="201613"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5" name="橢圓 104"/>
            <p:cNvSpPr/>
            <p:nvPr/>
          </p:nvSpPr>
          <p:spPr bwMode="auto">
            <a:xfrm>
              <a:off x="6346825" y="2968625"/>
              <a:ext cx="201613"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7" name="橢圓 106"/>
            <p:cNvSpPr/>
            <p:nvPr/>
          </p:nvSpPr>
          <p:spPr bwMode="auto">
            <a:xfrm>
              <a:off x="6880225" y="2559050"/>
              <a:ext cx="200025"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79" name="橢圓 78"/>
            <p:cNvSpPr/>
            <p:nvPr/>
          </p:nvSpPr>
          <p:spPr bwMode="auto">
            <a:xfrm>
              <a:off x="6988175" y="1978025"/>
              <a:ext cx="20002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75" name="橢圓 74"/>
            <p:cNvSpPr/>
            <p:nvPr/>
          </p:nvSpPr>
          <p:spPr bwMode="auto">
            <a:xfrm>
              <a:off x="7418388" y="1781175"/>
              <a:ext cx="201612"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42" name="橢圓 41"/>
            <p:cNvSpPr/>
            <p:nvPr/>
          </p:nvSpPr>
          <p:spPr bwMode="auto">
            <a:xfrm>
              <a:off x="8377238" y="1517650"/>
              <a:ext cx="201612"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77" name="橢圓 76"/>
            <p:cNvSpPr/>
            <p:nvPr/>
          </p:nvSpPr>
          <p:spPr bwMode="auto">
            <a:xfrm>
              <a:off x="8031163" y="1497013"/>
              <a:ext cx="20002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36954"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1125538"/>
              <a:ext cx="42116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 Box 2"/>
          <p:cNvSpPr txBox="1">
            <a:spLocks noChangeArrowheads="1"/>
          </p:cNvSpPr>
          <p:nvPr/>
        </p:nvSpPr>
        <p:spPr bwMode="auto">
          <a:xfrm>
            <a:off x="44450" y="5837238"/>
            <a:ext cx="8120063" cy="592137"/>
          </a:xfrm>
          <a:prstGeom prst="rect">
            <a:avLst/>
          </a:prstGeom>
          <a:noFill/>
          <a:ln w="9525">
            <a:noFill/>
            <a:miter lim="800000"/>
            <a:headEnd/>
            <a:tailEnd/>
          </a:ln>
          <a:effectLst/>
        </p:spPr>
        <p:txBody>
          <a:bodyPr>
            <a:spAutoFit/>
          </a:bodyPr>
          <a:lstStyle/>
          <a:p>
            <a:pPr algn="ctr" eaLnBrk="1" fontAlgn="auto" hangingPunct="1">
              <a:lnSpc>
                <a:spcPct val="125000"/>
              </a:lnSpc>
              <a:spcBef>
                <a:spcPts val="0"/>
              </a:spcBef>
              <a:spcAft>
                <a:spcPts val="0"/>
              </a:spcAft>
              <a:defRPr/>
            </a:pPr>
            <a:r>
              <a:rPr kumimoji="0"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血 液 透 析 通 路</a:t>
            </a:r>
          </a:p>
        </p:txBody>
      </p:sp>
      <p:graphicFrame>
        <p:nvGraphicFramePr>
          <p:cNvPr id="13" name="表格 12"/>
          <p:cNvGraphicFramePr>
            <a:graphicFrameLocks noGrp="1"/>
          </p:cNvGraphicFramePr>
          <p:nvPr>
            <p:extLst>
              <p:ext uri="{D42A27DB-BD31-4B8C-83A1-F6EECF244321}">
                <p14:modId xmlns:p14="http://schemas.microsoft.com/office/powerpoint/2010/main" val="1797449624"/>
              </p:ext>
            </p:extLst>
          </p:nvPr>
        </p:nvGraphicFramePr>
        <p:xfrm>
          <a:off x="395288" y="657225"/>
          <a:ext cx="4256087" cy="1695450"/>
        </p:xfrm>
        <a:graphic>
          <a:graphicData uri="http://schemas.openxmlformats.org/drawingml/2006/table">
            <a:tbl>
              <a:tblPr/>
              <a:tblGrid>
                <a:gridCol w="819150">
                  <a:extLst>
                    <a:ext uri="{9D8B030D-6E8A-4147-A177-3AD203B41FA5}">
                      <a16:colId xmlns:a16="http://schemas.microsoft.com/office/drawing/2014/main" val="20000"/>
                    </a:ext>
                  </a:extLst>
                </a:gridCol>
                <a:gridCol w="1176337">
                  <a:extLst>
                    <a:ext uri="{9D8B030D-6E8A-4147-A177-3AD203B41FA5}">
                      <a16:colId xmlns:a16="http://schemas.microsoft.com/office/drawing/2014/main" val="20001"/>
                    </a:ext>
                  </a:extLst>
                </a:gridCol>
                <a:gridCol w="1245121">
                  <a:extLst>
                    <a:ext uri="{9D8B030D-6E8A-4147-A177-3AD203B41FA5}">
                      <a16:colId xmlns:a16="http://schemas.microsoft.com/office/drawing/2014/main" val="20002"/>
                    </a:ext>
                  </a:extLst>
                </a:gridCol>
                <a:gridCol w="1015479">
                  <a:extLst>
                    <a:ext uri="{9D8B030D-6E8A-4147-A177-3AD203B41FA5}">
                      <a16:colId xmlns:a16="http://schemas.microsoft.com/office/drawing/2014/main" val="20003"/>
                    </a:ext>
                  </a:extLst>
                </a:gridCol>
              </a:tblGrid>
              <a:tr h="282575">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儷中黑"/>
                          <a:sym typeface="Arial" panose="020B0604020202020204" pitchFamily="34" charset="0"/>
                        </a:rPr>
                        <a:t>地區</a:t>
                      </a:r>
                    </a:p>
                  </a:txBody>
                  <a:tcPr marL="121905" marR="121905" marT="34303" marB="343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儷中黑"/>
                          <a:sym typeface="Arial" panose="020B0604020202020204" pitchFamily="34" charset="0"/>
                        </a:rPr>
                        <a:t>總機構數</a:t>
                      </a:r>
                    </a:p>
                  </a:txBody>
                  <a:tcPr marL="121905" marR="121905" marT="34303" marB="343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儷中黑"/>
                          <a:sym typeface="Arial" panose="020B0604020202020204" pitchFamily="34" charset="0"/>
                        </a:rPr>
                        <a:t>ERS</a:t>
                      </a:r>
                      <a:r>
                        <a:rPr kumimoji="1"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儷中黑"/>
                          <a:sym typeface="Arial" panose="020B0604020202020204" pitchFamily="34" charset="0"/>
                        </a:rPr>
                        <a:t>機構數</a:t>
                      </a:r>
                    </a:p>
                  </a:txBody>
                  <a:tcPr marL="121905" marR="121905" marT="34303" marB="343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儷中黑"/>
                          <a:sym typeface="Arial" panose="020B0604020202020204" pitchFamily="34" charset="0"/>
                        </a:rPr>
                        <a:t>占比</a:t>
                      </a:r>
                    </a:p>
                  </a:txBody>
                  <a:tcPr marL="121905" marR="121905" marT="34303" marB="343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zh-TW" altLang="en-GB"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Arial" panose="020B0604020202020204" pitchFamily="34" charset="0"/>
                        </a:rPr>
                        <a:t>北部</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91</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3</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5</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12.0</a:t>
                      </a: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zh-TW" altLang="en-GB"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sym typeface="Arial" panose="020B0604020202020204" pitchFamily="34" charset="0"/>
                        </a:rPr>
                        <a:t>中部</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202</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4</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5</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a:t>
                      </a: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.3%</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82575">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zh-TW" altLang="en-GB"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sym typeface="Arial" panose="020B0604020202020204" pitchFamily="34" charset="0"/>
                        </a:rPr>
                        <a:t>南部</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19</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6</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0.7</a:t>
                      </a: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2575">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zh-TW" altLang="en-GB"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sym typeface="Arial" panose="020B0604020202020204" pitchFamily="34" charset="0"/>
                        </a:rPr>
                        <a:t>其他</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3</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8</a:t>
                      </a:r>
                      <a:endPar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a:t>
                      </a:r>
                      <a:r>
                        <a:rPr kumimoji="1" lang="en-US"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6</a:t>
                      </a:r>
                      <a:r>
                        <a:rPr kumimoji="1" lang="en-GB" altLang="zh-TW" sz="1400" b="0"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82575">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200" b="1" i="0" u="none" strike="noStrike" cap="none" normalizeH="0" baseline="0">
                          <a:ln>
                            <a:noFill/>
                          </a:ln>
                          <a:solidFill>
                            <a:srgbClr val="000000"/>
                          </a:solidFill>
                          <a:effectLst/>
                          <a:latin typeface="標楷體" panose="03000509000000000000" pitchFamily="65" charset="-120"/>
                          <a:ea typeface="標楷體" panose="03000509000000000000" pitchFamily="65" charset="-120"/>
                          <a:sym typeface="Arial" panose="020B0604020202020204" pitchFamily="34" charset="0"/>
                        </a:rPr>
                        <a:t>Total</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US"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727</a:t>
                      </a:r>
                      <a:endParaRPr kumimoji="1" lang="en-GB"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10</a:t>
                      </a:r>
                      <a:r>
                        <a:rPr kumimoji="1" lang="en-US"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2</a:t>
                      </a:r>
                      <a:endParaRPr kumimoji="1" lang="en-GB"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700"/>
                        </a:spcBef>
                        <a:buClr>
                          <a:srgbClr val="000000"/>
                        </a:buClr>
                        <a:buSzPct val="100000"/>
                        <a:buFont typeface="Arial" panose="020B0604020202020204" pitchFamily="34" charset="0"/>
                        <a:defRPr sz="28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defRPr sz="24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1" lang="en-GB"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1</a:t>
                      </a:r>
                      <a:r>
                        <a:rPr kumimoji="1" lang="en-US"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4.0</a:t>
                      </a:r>
                      <a:r>
                        <a:rPr kumimoji="1" lang="en-GB" altLang="zh-TW" sz="1400" b="1" i="0" u="none" strike="noStrike" cap="none" normalizeH="0" baseline="0" dirty="0">
                          <a:ln>
                            <a:noFill/>
                          </a:ln>
                          <a:solidFill>
                            <a:srgbClr val="000000"/>
                          </a:solidFill>
                          <a:effectLst/>
                          <a:latin typeface="Yu Gothic" panose="020B0400000000000000" pitchFamily="34" charset="-128"/>
                          <a:ea typeface="Yu Gothic" panose="020B0400000000000000" pitchFamily="34" charset="-128"/>
                          <a:sym typeface="Arial" panose="020B0604020202020204" pitchFamily="34" charset="0"/>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3" name="矩形 22"/>
          <p:cNvSpPr/>
          <p:nvPr/>
        </p:nvSpPr>
        <p:spPr>
          <a:xfrm>
            <a:off x="8018463" y="901700"/>
            <a:ext cx="758635" cy="28139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dirty="0"/>
              <a:t> </a:t>
            </a:r>
            <a:r>
              <a:rPr kumimoji="0" lang="zh-TW" altLang="en-US" sz="1400" dirty="0"/>
              <a:t>基隆</a:t>
            </a:r>
          </a:p>
        </p:txBody>
      </p:sp>
      <p:cxnSp>
        <p:nvCxnSpPr>
          <p:cNvPr id="24" name="直線接點 23"/>
          <p:cNvCxnSpPr>
            <a:cxnSpLocks/>
            <a:stCxn id="23" idx="2"/>
            <a:endCxn id="42" idx="0"/>
          </p:cNvCxnSpPr>
          <p:nvPr/>
        </p:nvCxnSpPr>
        <p:spPr>
          <a:xfrm>
            <a:off x="8397781" y="1183097"/>
            <a:ext cx="67563" cy="286928"/>
          </a:xfrm>
          <a:prstGeom prst="line">
            <a:avLst/>
          </a:prstGeom>
        </p:spPr>
        <p:style>
          <a:lnRef idx="2">
            <a:schemeClr val="accent1"/>
          </a:lnRef>
          <a:fillRef idx="1">
            <a:schemeClr val="lt1"/>
          </a:fillRef>
          <a:effectRef idx="0">
            <a:schemeClr val="accent1"/>
          </a:effectRef>
          <a:fontRef idx="minor">
            <a:schemeClr val="dk1"/>
          </a:fontRef>
        </p:style>
      </p:cxnSp>
      <p:sp>
        <p:nvSpPr>
          <p:cNvPr id="27" name="矩形 26"/>
          <p:cNvSpPr/>
          <p:nvPr/>
        </p:nvSpPr>
        <p:spPr>
          <a:xfrm>
            <a:off x="6894622" y="720920"/>
            <a:ext cx="846028" cy="28139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dirty="0"/>
              <a:t> </a:t>
            </a:r>
            <a:r>
              <a:rPr kumimoji="0" lang="zh-TW" altLang="en-US" sz="1400" dirty="0"/>
              <a:t>台北</a:t>
            </a:r>
          </a:p>
        </p:txBody>
      </p:sp>
      <p:sp>
        <p:nvSpPr>
          <p:cNvPr id="28" name="矩形 27"/>
          <p:cNvSpPr/>
          <p:nvPr/>
        </p:nvSpPr>
        <p:spPr>
          <a:xfrm>
            <a:off x="8105857" y="3861198"/>
            <a:ext cx="758634" cy="28535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宜蘭</a:t>
            </a:r>
          </a:p>
        </p:txBody>
      </p:sp>
      <p:sp>
        <p:nvSpPr>
          <p:cNvPr id="31" name="矩形 30"/>
          <p:cNvSpPr/>
          <p:nvPr/>
        </p:nvSpPr>
        <p:spPr>
          <a:xfrm>
            <a:off x="7740651" y="4868863"/>
            <a:ext cx="823912" cy="29507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屏東</a:t>
            </a:r>
          </a:p>
        </p:txBody>
      </p:sp>
      <p:sp>
        <p:nvSpPr>
          <p:cNvPr id="32" name="矩形 31"/>
          <p:cNvSpPr/>
          <p:nvPr/>
        </p:nvSpPr>
        <p:spPr>
          <a:xfrm>
            <a:off x="3792538" y="4895847"/>
            <a:ext cx="1023939" cy="2952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台南</a:t>
            </a:r>
          </a:p>
        </p:txBody>
      </p:sp>
      <p:sp>
        <p:nvSpPr>
          <p:cNvPr id="33" name="矩形 32"/>
          <p:cNvSpPr/>
          <p:nvPr/>
        </p:nvSpPr>
        <p:spPr>
          <a:xfrm>
            <a:off x="3792539" y="5300662"/>
            <a:ext cx="1035050" cy="27939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高雄</a:t>
            </a:r>
          </a:p>
        </p:txBody>
      </p:sp>
      <p:sp>
        <p:nvSpPr>
          <p:cNvPr id="34" name="矩形 33"/>
          <p:cNvSpPr/>
          <p:nvPr/>
        </p:nvSpPr>
        <p:spPr>
          <a:xfrm>
            <a:off x="3792538" y="4598988"/>
            <a:ext cx="1023939" cy="2174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嘉義</a:t>
            </a:r>
          </a:p>
        </p:txBody>
      </p:sp>
      <p:sp>
        <p:nvSpPr>
          <p:cNvPr id="35" name="矩形 34"/>
          <p:cNvSpPr/>
          <p:nvPr/>
        </p:nvSpPr>
        <p:spPr>
          <a:xfrm>
            <a:off x="3792538" y="4238625"/>
            <a:ext cx="1023939" cy="2254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雲林</a:t>
            </a:r>
          </a:p>
        </p:txBody>
      </p:sp>
      <p:sp>
        <p:nvSpPr>
          <p:cNvPr id="36" name="矩形 35"/>
          <p:cNvSpPr/>
          <p:nvPr/>
        </p:nvSpPr>
        <p:spPr>
          <a:xfrm>
            <a:off x="3805238" y="3500438"/>
            <a:ext cx="1014413" cy="2698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台中</a:t>
            </a:r>
          </a:p>
        </p:txBody>
      </p:sp>
      <p:sp>
        <p:nvSpPr>
          <p:cNvPr id="37" name="矩形 36"/>
          <p:cNvSpPr/>
          <p:nvPr/>
        </p:nvSpPr>
        <p:spPr>
          <a:xfrm>
            <a:off x="3798888" y="3188396"/>
            <a:ext cx="1011238" cy="2365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苗栗</a:t>
            </a:r>
          </a:p>
        </p:txBody>
      </p:sp>
      <p:sp>
        <p:nvSpPr>
          <p:cNvPr id="38" name="矩形 37"/>
          <p:cNvSpPr/>
          <p:nvPr/>
        </p:nvSpPr>
        <p:spPr>
          <a:xfrm>
            <a:off x="3797301" y="2817733"/>
            <a:ext cx="1014412" cy="2698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新竹</a:t>
            </a:r>
          </a:p>
        </p:txBody>
      </p:sp>
      <p:sp>
        <p:nvSpPr>
          <p:cNvPr id="39" name="矩形 38"/>
          <p:cNvSpPr/>
          <p:nvPr/>
        </p:nvSpPr>
        <p:spPr>
          <a:xfrm>
            <a:off x="3805238" y="2419351"/>
            <a:ext cx="1014413" cy="3143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桃園</a:t>
            </a:r>
          </a:p>
        </p:txBody>
      </p:sp>
      <p:cxnSp>
        <p:nvCxnSpPr>
          <p:cNvPr id="72" name="直線接點 71"/>
          <p:cNvCxnSpPr>
            <a:cxnSpLocks/>
            <a:stCxn id="129" idx="1"/>
            <a:endCxn id="73" idx="0"/>
          </p:cNvCxnSpPr>
          <p:nvPr/>
        </p:nvCxnSpPr>
        <p:spPr>
          <a:xfrm flipH="1" flipV="1">
            <a:off x="7010401" y="3416300"/>
            <a:ext cx="909526" cy="1146969"/>
          </a:xfrm>
          <a:prstGeom prst="line">
            <a:avLst/>
          </a:prstGeom>
        </p:spPr>
        <p:style>
          <a:lnRef idx="2">
            <a:schemeClr val="accent1"/>
          </a:lnRef>
          <a:fillRef idx="1">
            <a:schemeClr val="lt1"/>
          </a:fillRef>
          <a:effectRef idx="0">
            <a:schemeClr val="accent1"/>
          </a:effectRef>
          <a:fontRef idx="minor">
            <a:schemeClr val="dk1"/>
          </a:fontRef>
        </p:style>
      </p:cxnSp>
      <p:cxnSp>
        <p:nvCxnSpPr>
          <p:cNvPr id="74" name="直線接點 73"/>
          <p:cNvCxnSpPr>
            <a:cxnSpLocks/>
            <a:stCxn id="39" idx="3"/>
            <a:endCxn id="75" idx="0"/>
          </p:cNvCxnSpPr>
          <p:nvPr/>
        </p:nvCxnSpPr>
        <p:spPr>
          <a:xfrm flipV="1">
            <a:off x="4819651" y="1733550"/>
            <a:ext cx="2686843" cy="842964"/>
          </a:xfrm>
          <a:prstGeom prst="line">
            <a:avLst/>
          </a:prstGeom>
        </p:spPr>
        <p:style>
          <a:lnRef idx="2">
            <a:schemeClr val="accent1"/>
          </a:lnRef>
          <a:fillRef idx="1">
            <a:schemeClr val="lt1"/>
          </a:fillRef>
          <a:effectRef idx="0">
            <a:schemeClr val="accent1"/>
          </a:effectRef>
          <a:fontRef idx="minor">
            <a:schemeClr val="dk1"/>
          </a:fontRef>
        </p:style>
      </p:cxnSp>
      <p:cxnSp>
        <p:nvCxnSpPr>
          <p:cNvPr id="76" name="直線接點 75"/>
          <p:cNvCxnSpPr>
            <a:cxnSpLocks/>
            <a:stCxn id="27" idx="2"/>
            <a:endCxn id="77" idx="0"/>
          </p:cNvCxnSpPr>
          <p:nvPr/>
        </p:nvCxnSpPr>
        <p:spPr>
          <a:xfrm>
            <a:off x="7317636" y="1002317"/>
            <a:ext cx="800840" cy="447071"/>
          </a:xfrm>
          <a:prstGeom prst="line">
            <a:avLst/>
          </a:prstGeom>
        </p:spPr>
        <p:style>
          <a:lnRef idx="2">
            <a:schemeClr val="accent1"/>
          </a:lnRef>
          <a:fillRef idx="1">
            <a:schemeClr val="lt1"/>
          </a:fillRef>
          <a:effectRef idx="0">
            <a:schemeClr val="accent1"/>
          </a:effectRef>
          <a:fontRef idx="minor">
            <a:schemeClr val="dk1"/>
          </a:fontRef>
        </p:style>
      </p:cxnSp>
      <p:cxnSp>
        <p:nvCxnSpPr>
          <p:cNvPr id="78" name="直線接點 77"/>
          <p:cNvCxnSpPr>
            <a:cxnSpLocks/>
            <a:stCxn id="38" idx="3"/>
            <a:endCxn id="79" idx="0"/>
          </p:cNvCxnSpPr>
          <p:nvPr/>
        </p:nvCxnSpPr>
        <p:spPr>
          <a:xfrm flipV="1">
            <a:off x="4811713" y="1930400"/>
            <a:ext cx="2263775" cy="1022271"/>
          </a:xfrm>
          <a:prstGeom prst="line">
            <a:avLst/>
          </a:prstGeom>
        </p:spPr>
        <p:style>
          <a:lnRef idx="2">
            <a:schemeClr val="accent1"/>
          </a:lnRef>
          <a:fillRef idx="1">
            <a:schemeClr val="lt1"/>
          </a:fillRef>
          <a:effectRef idx="0">
            <a:schemeClr val="accent1"/>
          </a:effectRef>
          <a:fontRef idx="minor">
            <a:schemeClr val="dk1"/>
          </a:fontRef>
        </p:style>
      </p:cxnSp>
      <p:cxnSp>
        <p:nvCxnSpPr>
          <p:cNvPr id="88" name="直線接點 87"/>
          <p:cNvCxnSpPr>
            <a:cxnSpLocks/>
            <a:stCxn id="31" idx="1"/>
            <a:endCxn id="89" idx="0"/>
          </p:cNvCxnSpPr>
          <p:nvPr/>
        </p:nvCxnSpPr>
        <p:spPr>
          <a:xfrm flipH="1">
            <a:off x="6318251" y="5016402"/>
            <a:ext cx="1422400" cy="387448"/>
          </a:xfrm>
          <a:prstGeom prst="line">
            <a:avLst/>
          </a:prstGeom>
        </p:spPr>
        <p:style>
          <a:lnRef idx="2">
            <a:schemeClr val="accent1"/>
          </a:lnRef>
          <a:fillRef idx="1">
            <a:schemeClr val="lt1"/>
          </a:fillRef>
          <a:effectRef idx="0">
            <a:schemeClr val="accent1"/>
          </a:effectRef>
          <a:fontRef idx="minor">
            <a:schemeClr val="dk1"/>
          </a:fontRef>
        </p:style>
      </p:cxnSp>
      <p:cxnSp>
        <p:nvCxnSpPr>
          <p:cNvPr id="90" name="直線接點 89"/>
          <p:cNvCxnSpPr>
            <a:cxnSpLocks/>
            <a:stCxn id="33" idx="3"/>
            <a:endCxn id="91" idx="0"/>
          </p:cNvCxnSpPr>
          <p:nvPr/>
        </p:nvCxnSpPr>
        <p:spPr>
          <a:xfrm flipV="1">
            <a:off x="4827589" y="5237163"/>
            <a:ext cx="906462" cy="203199"/>
          </a:xfrm>
          <a:prstGeom prst="line">
            <a:avLst/>
          </a:prstGeom>
        </p:spPr>
        <p:style>
          <a:lnRef idx="2">
            <a:schemeClr val="accent1"/>
          </a:lnRef>
          <a:fillRef idx="1">
            <a:schemeClr val="lt1"/>
          </a:fillRef>
          <a:effectRef idx="0">
            <a:schemeClr val="accent1"/>
          </a:effectRef>
          <a:fontRef idx="minor">
            <a:schemeClr val="dk1"/>
          </a:fontRef>
        </p:style>
      </p:cxnSp>
      <p:cxnSp>
        <p:nvCxnSpPr>
          <p:cNvPr id="92" name="直線接點 91"/>
          <p:cNvCxnSpPr>
            <a:cxnSpLocks/>
            <a:stCxn id="32" idx="3"/>
            <a:endCxn id="93" idx="0"/>
          </p:cNvCxnSpPr>
          <p:nvPr/>
        </p:nvCxnSpPr>
        <p:spPr>
          <a:xfrm flipV="1">
            <a:off x="4816477" y="4714875"/>
            <a:ext cx="777080" cy="328610"/>
          </a:xfrm>
          <a:prstGeom prst="line">
            <a:avLst/>
          </a:prstGeom>
        </p:spPr>
        <p:style>
          <a:lnRef idx="2">
            <a:schemeClr val="accent1"/>
          </a:lnRef>
          <a:fillRef idx="1">
            <a:schemeClr val="lt1"/>
          </a:fillRef>
          <a:effectRef idx="0">
            <a:schemeClr val="accent1"/>
          </a:effectRef>
          <a:fontRef idx="minor">
            <a:schemeClr val="dk1"/>
          </a:fontRef>
        </p:style>
      </p:cxnSp>
      <p:cxnSp>
        <p:nvCxnSpPr>
          <p:cNvPr id="94" name="直線接點 93"/>
          <p:cNvCxnSpPr>
            <a:cxnSpLocks/>
            <a:stCxn id="34" idx="3"/>
            <a:endCxn id="95" idx="0"/>
          </p:cNvCxnSpPr>
          <p:nvPr/>
        </p:nvCxnSpPr>
        <p:spPr>
          <a:xfrm flipV="1">
            <a:off x="4816477" y="3998913"/>
            <a:ext cx="1155699" cy="708819"/>
          </a:xfrm>
          <a:prstGeom prst="line">
            <a:avLst/>
          </a:prstGeom>
        </p:spPr>
        <p:style>
          <a:lnRef idx="2">
            <a:schemeClr val="accent1"/>
          </a:lnRef>
          <a:fillRef idx="1">
            <a:schemeClr val="lt1"/>
          </a:fillRef>
          <a:effectRef idx="0">
            <a:schemeClr val="accent1"/>
          </a:effectRef>
          <a:fontRef idx="minor">
            <a:schemeClr val="dk1"/>
          </a:fontRef>
        </p:style>
      </p:cxnSp>
      <p:cxnSp>
        <p:nvCxnSpPr>
          <p:cNvPr id="96" name="直線接點 95"/>
          <p:cNvCxnSpPr>
            <a:cxnSpLocks/>
            <a:stCxn id="35" idx="3"/>
            <a:endCxn id="97" idx="0"/>
          </p:cNvCxnSpPr>
          <p:nvPr/>
        </p:nvCxnSpPr>
        <p:spPr>
          <a:xfrm flipV="1">
            <a:off x="4816477" y="3636963"/>
            <a:ext cx="1016792" cy="714375"/>
          </a:xfrm>
          <a:prstGeom prst="line">
            <a:avLst/>
          </a:prstGeom>
        </p:spPr>
        <p:style>
          <a:lnRef idx="2">
            <a:schemeClr val="accent1"/>
          </a:lnRef>
          <a:fillRef idx="1">
            <a:schemeClr val="lt1"/>
          </a:fillRef>
          <a:effectRef idx="0">
            <a:schemeClr val="accent1"/>
          </a:effectRef>
          <a:fontRef idx="minor">
            <a:schemeClr val="dk1"/>
          </a:fontRef>
        </p:style>
      </p:cxnSp>
      <p:cxnSp>
        <p:nvCxnSpPr>
          <p:cNvPr id="102" name="直線接點 101"/>
          <p:cNvCxnSpPr>
            <a:cxnSpLocks/>
            <a:stCxn id="28" idx="0"/>
            <a:endCxn id="103" idx="0"/>
          </p:cNvCxnSpPr>
          <p:nvPr/>
        </p:nvCxnSpPr>
        <p:spPr>
          <a:xfrm flipH="1" flipV="1">
            <a:off x="8241507" y="2344738"/>
            <a:ext cx="243667" cy="1516460"/>
          </a:xfrm>
          <a:prstGeom prst="line">
            <a:avLst/>
          </a:prstGeom>
        </p:spPr>
        <p:style>
          <a:lnRef idx="2">
            <a:schemeClr val="accent1"/>
          </a:lnRef>
          <a:fillRef idx="1">
            <a:schemeClr val="lt1"/>
          </a:fillRef>
          <a:effectRef idx="0">
            <a:schemeClr val="accent1"/>
          </a:effectRef>
          <a:fontRef idx="minor">
            <a:schemeClr val="dk1"/>
          </a:fontRef>
        </p:style>
      </p:cxnSp>
      <p:cxnSp>
        <p:nvCxnSpPr>
          <p:cNvPr id="104" name="直線接點 103"/>
          <p:cNvCxnSpPr>
            <a:cxnSpLocks/>
            <a:stCxn id="36" idx="3"/>
            <a:endCxn id="105" idx="0"/>
          </p:cNvCxnSpPr>
          <p:nvPr/>
        </p:nvCxnSpPr>
        <p:spPr>
          <a:xfrm flipV="1">
            <a:off x="4819651" y="2921000"/>
            <a:ext cx="1615281" cy="714376"/>
          </a:xfrm>
          <a:prstGeom prst="line">
            <a:avLst/>
          </a:prstGeom>
        </p:spPr>
        <p:style>
          <a:lnRef idx="2">
            <a:schemeClr val="accent1"/>
          </a:lnRef>
          <a:fillRef idx="1">
            <a:schemeClr val="lt1"/>
          </a:fillRef>
          <a:effectRef idx="0">
            <a:schemeClr val="accent1"/>
          </a:effectRef>
          <a:fontRef idx="minor">
            <a:schemeClr val="dk1"/>
          </a:fontRef>
        </p:style>
      </p:cxnSp>
      <p:cxnSp>
        <p:nvCxnSpPr>
          <p:cNvPr id="106" name="直線接點 105"/>
          <p:cNvCxnSpPr>
            <a:cxnSpLocks/>
            <a:stCxn id="37" idx="3"/>
            <a:endCxn id="107" idx="0"/>
          </p:cNvCxnSpPr>
          <p:nvPr/>
        </p:nvCxnSpPr>
        <p:spPr>
          <a:xfrm flipV="1">
            <a:off x="4810126" y="2511425"/>
            <a:ext cx="2157412" cy="795240"/>
          </a:xfrm>
          <a:prstGeom prst="line">
            <a:avLst/>
          </a:prstGeom>
        </p:spPr>
        <p:style>
          <a:lnRef idx="2">
            <a:schemeClr val="accent1"/>
          </a:lnRef>
          <a:fillRef idx="1">
            <a:schemeClr val="lt1"/>
          </a:fillRef>
          <a:effectRef idx="0">
            <a:schemeClr val="accent1"/>
          </a:effectRef>
          <a:fontRef idx="minor">
            <a:schemeClr val="dk1"/>
          </a:fontRef>
        </p:style>
      </p:cxnSp>
      <p:sp>
        <p:nvSpPr>
          <p:cNvPr id="129" name="矩形 128"/>
          <p:cNvSpPr/>
          <p:nvPr/>
        </p:nvSpPr>
        <p:spPr>
          <a:xfrm>
            <a:off x="7919927" y="4411662"/>
            <a:ext cx="828537" cy="3032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南投</a:t>
            </a:r>
          </a:p>
        </p:txBody>
      </p:sp>
      <p:sp>
        <p:nvSpPr>
          <p:cNvPr id="53" name="矩形 52"/>
          <p:cNvSpPr/>
          <p:nvPr/>
        </p:nvSpPr>
        <p:spPr>
          <a:xfrm>
            <a:off x="3792538" y="3879850"/>
            <a:ext cx="1023939" cy="2460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sz="1400" dirty="0"/>
              <a:t>彰化</a:t>
            </a:r>
          </a:p>
        </p:txBody>
      </p:sp>
      <p:cxnSp>
        <p:nvCxnSpPr>
          <p:cNvPr id="54" name="直線接點 53"/>
          <p:cNvCxnSpPr>
            <a:cxnSpLocks/>
            <a:stCxn id="53" idx="3"/>
            <a:endCxn id="55" idx="2"/>
          </p:cNvCxnSpPr>
          <p:nvPr/>
        </p:nvCxnSpPr>
        <p:spPr>
          <a:xfrm flipV="1">
            <a:off x="4816477" y="3167857"/>
            <a:ext cx="1382711" cy="835025"/>
          </a:xfrm>
          <a:prstGeom prst="line">
            <a:avLst/>
          </a:prstGeom>
        </p:spPr>
        <p:style>
          <a:lnRef idx="2">
            <a:schemeClr val="accent1"/>
          </a:lnRef>
          <a:fillRef idx="1">
            <a:schemeClr val="lt1"/>
          </a:fillRef>
          <a:effectRef idx="0">
            <a:schemeClr val="accent1"/>
          </a:effectRef>
          <a:fontRef idx="minor">
            <a:schemeClr val="dk1"/>
          </a:fontRef>
        </p:style>
      </p:cxnSp>
      <p:pic>
        <p:nvPicPr>
          <p:cNvPr id="3693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223" y="2637210"/>
            <a:ext cx="1549521" cy="142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8585" y="4194969"/>
            <a:ext cx="1576506" cy="138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5" name="Picture 2" descr="C:\Documents and Settings\e99005\桌面\佳醫素材資料\Still Images1228\佳特\佳醫3－1_佳特0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27" y="4218187"/>
            <a:ext cx="1649504" cy="13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6" name="投影片編號版面配置區 5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96CFF4BF-A01E-442B-9EF3-B5D90C8CF2DB}" type="slidenum">
              <a:rPr lang="en-US" altLang="zh-TW" sz="1400" smtClean="0"/>
              <a:pPr>
                <a:spcBef>
                  <a:spcPct val="0"/>
                </a:spcBef>
                <a:buClrTx/>
                <a:buSzTx/>
                <a:buFontTx/>
                <a:buNone/>
              </a:pPr>
              <a:t>19</a:t>
            </a:fld>
            <a:endParaRPr lang="en-US" altLang="zh-TW" sz="1400"/>
          </a:p>
        </p:txBody>
      </p:sp>
      <p:pic>
        <p:nvPicPr>
          <p:cNvPr id="36937" name="Picture 3"/>
          <p:cNvPicPr>
            <a:picLocks noChangeAspect="1"/>
          </p:cNvPicPr>
          <p:nvPr/>
        </p:nvPicPr>
        <p:blipFill>
          <a:blip r:embed="rId6" cstate="print">
            <a:extLst>
              <a:ext uri="{28A0092B-C50C-407E-A947-70E740481C1C}">
                <a14:useLocalDpi xmlns:a14="http://schemas.microsoft.com/office/drawing/2010/main" val="0"/>
              </a:ext>
            </a:extLst>
          </a:blip>
          <a:srcRect b="24071"/>
          <a:stretch>
            <a:fillRect/>
          </a:stretch>
        </p:blipFill>
        <p:spPr bwMode="auto">
          <a:xfrm>
            <a:off x="365171" y="2637210"/>
            <a:ext cx="1658960" cy="142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矩形 55">
            <a:extLst>
              <a:ext uri="{FF2B5EF4-FFF2-40B4-BE49-F238E27FC236}">
                <a16:creationId xmlns:a16="http://schemas.microsoft.com/office/drawing/2014/main" id="{CBE59D3A-B661-4FBB-A0DF-6C9E0A0878BA}"/>
              </a:ext>
            </a:extLst>
          </p:cNvPr>
          <p:cNvSpPr/>
          <p:nvPr/>
        </p:nvSpPr>
        <p:spPr>
          <a:xfrm>
            <a:off x="6318250" y="1125150"/>
            <a:ext cx="809221" cy="30062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zh-TW" altLang="en-US" dirty="0"/>
              <a:t> </a:t>
            </a:r>
            <a:r>
              <a:rPr kumimoji="0" lang="zh-TW" altLang="en-US" sz="1400" dirty="0"/>
              <a:t>新北</a:t>
            </a:r>
          </a:p>
        </p:txBody>
      </p:sp>
      <p:cxnSp>
        <p:nvCxnSpPr>
          <p:cNvPr id="57" name="直線接點 56">
            <a:extLst>
              <a:ext uri="{FF2B5EF4-FFF2-40B4-BE49-F238E27FC236}">
                <a16:creationId xmlns:a16="http://schemas.microsoft.com/office/drawing/2014/main" id="{BE3E41BD-EDCD-48AE-8C27-A246DAC4229C}"/>
              </a:ext>
            </a:extLst>
          </p:cNvPr>
          <p:cNvCxnSpPr>
            <a:cxnSpLocks/>
          </p:cNvCxnSpPr>
          <p:nvPr/>
        </p:nvCxnSpPr>
        <p:spPr>
          <a:xfrm>
            <a:off x="7122094" y="1257301"/>
            <a:ext cx="1042419" cy="608806"/>
          </a:xfrm>
          <a:prstGeom prst="line">
            <a:avLst/>
          </a:prstGeom>
        </p:spPr>
        <p:style>
          <a:lnRef idx="2">
            <a:schemeClr val="accent1"/>
          </a:lnRef>
          <a:fillRef idx="1">
            <a:schemeClr val="lt1"/>
          </a:fillRef>
          <a:effectRef idx="0">
            <a:schemeClr val="accent1"/>
          </a:effectRef>
          <a:fontRef idx="minor">
            <a:schemeClr val="dk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Text Box 2">
            <a:extLst/>
          </p:cNvPr>
          <p:cNvSpPr txBox="1">
            <a:spLocks noChangeArrowheads="1"/>
          </p:cNvSpPr>
          <p:nvPr/>
        </p:nvSpPr>
        <p:spPr bwMode="auto">
          <a:xfrm>
            <a:off x="250825" y="620713"/>
            <a:ext cx="4876800" cy="588962"/>
          </a:xfrm>
          <a:prstGeom prst="rect">
            <a:avLst/>
          </a:prstGeom>
          <a:noFill/>
          <a:ln w="9525">
            <a:noFill/>
            <a:miter lim="800000"/>
            <a:headEnd/>
            <a:tailEnd/>
          </a:ln>
          <a:effectLst/>
        </p:spPr>
        <p:txBody>
          <a:bodyPr>
            <a:spAutoFit/>
          </a:bodyPr>
          <a:lstStyle/>
          <a:p>
            <a:pPr>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免 責 聲 明</a:t>
            </a:r>
          </a:p>
        </p:txBody>
      </p:sp>
      <p:sp>
        <p:nvSpPr>
          <p:cNvPr id="7171" name="Text Box 6"/>
          <p:cNvSpPr txBox="1">
            <a:spLocks noChangeArrowheads="1"/>
          </p:cNvSpPr>
          <p:nvPr/>
        </p:nvSpPr>
        <p:spPr bwMode="auto">
          <a:xfrm>
            <a:off x="323850" y="1401763"/>
            <a:ext cx="8424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lnSpc>
                <a:spcPct val="150000"/>
              </a:lnSpc>
              <a:spcBef>
                <a:spcPct val="0"/>
              </a:spcBef>
              <a:buClrTx/>
              <a:buSzTx/>
              <a:buFontTx/>
              <a:buNone/>
            </a:pPr>
            <a:r>
              <a:rPr lang="zh-TW" altLang="en-US" sz="2000" b="1" dirty="0">
                <a:solidFill>
                  <a:srgbClr val="4D4D4D"/>
                </a:solidFill>
                <a:latin typeface="新細明體" panose="02020500000000000000" pitchFamily="18" charset="-120"/>
              </a:rPr>
              <a:t>本簡報內容係依據會計師簽證之財務報表</a:t>
            </a:r>
            <a:r>
              <a:rPr lang="en-US" altLang="zh-TW" sz="2000" b="1" dirty="0">
                <a:solidFill>
                  <a:srgbClr val="4D4D4D"/>
                </a:solidFill>
                <a:latin typeface="新細明體" panose="02020500000000000000" pitchFamily="18" charset="-120"/>
              </a:rPr>
              <a:t>(IFRS)</a:t>
            </a:r>
            <a:r>
              <a:rPr lang="zh-TW" altLang="en-US" sz="2000" b="1" dirty="0">
                <a:solidFill>
                  <a:srgbClr val="4D4D4D"/>
                </a:solidFill>
                <a:latin typeface="新細明體" panose="02020500000000000000" pitchFamily="18" charset="-120"/>
              </a:rPr>
              <a:t>編制，完整內容及數據須依據公開資訊觀測站之財務報表為準。</a:t>
            </a:r>
          </a:p>
          <a:p>
            <a:pPr eaLnBrk="1" hangingPunct="1">
              <a:lnSpc>
                <a:spcPct val="150000"/>
              </a:lnSpc>
              <a:spcBef>
                <a:spcPct val="0"/>
              </a:spcBef>
              <a:buClrTx/>
              <a:buSzTx/>
              <a:buFontTx/>
              <a:buNone/>
            </a:pPr>
            <a:r>
              <a:rPr lang="zh-TW" altLang="en-US" sz="2000" b="1" dirty="0">
                <a:solidFill>
                  <a:srgbClr val="4D4D4D"/>
                </a:solidFill>
                <a:latin typeface="新細明體" panose="02020500000000000000" pitchFamily="18" charset="-120"/>
              </a:rPr>
              <a:t>簡報所提供之資訊可能含有前瞻性或預測性的敘述，實際結果可能受無法控制之因素而有所差異。簡報資料中所提供之資訊並未明示或暗示的表達或保證其具有正確性及完整性，亦不代表佳醫健康事業股份有限公司</a:t>
            </a:r>
            <a:r>
              <a:rPr lang="en-US" altLang="zh-TW" sz="2000" b="1" dirty="0">
                <a:solidFill>
                  <a:srgbClr val="4D4D4D"/>
                </a:solidFill>
                <a:latin typeface="新細明體" panose="02020500000000000000" pitchFamily="18" charset="-120"/>
              </a:rPr>
              <a:t>(</a:t>
            </a:r>
            <a:r>
              <a:rPr lang="zh-TW" altLang="en-US" sz="2000" b="1" dirty="0">
                <a:solidFill>
                  <a:srgbClr val="4D4D4D"/>
                </a:solidFill>
                <a:latin typeface="新細明體" panose="02020500000000000000" pitchFamily="18" charset="-120"/>
              </a:rPr>
              <a:t>本公司</a:t>
            </a:r>
            <a:r>
              <a:rPr lang="en-US" altLang="zh-TW" sz="2000" b="1" dirty="0">
                <a:solidFill>
                  <a:srgbClr val="4D4D4D"/>
                </a:solidFill>
                <a:latin typeface="新細明體" panose="02020500000000000000" pitchFamily="18" charset="-120"/>
              </a:rPr>
              <a:t>)</a:t>
            </a:r>
            <a:r>
              <a:rPr lang="zh-TW" altLang="en-US" sz="2000" b="1" dirty="0">
                <a:solidFill>
                  <a:srgbClr val="4D4D4D"/>
                </a:solidFill>
                <a:latin typeface="新細明體" panose="02020500000000000000" pitchFamily="18" charset="-120"/>
              </a:rPr>
              <a:t>對產業狀況或重大發展的完整論述。</a:t>
            </a:r>
          </a:p>
          <a:p>
            <a:pPr eaLnBrk="1" hangingPunct="1">
              <a:lnSpc>
                <a:spcPct val="150000"/>
              </a:lnSpc>
              <a:spcBef>
                <a:spcPct val="0"/>
              </a:spcBef>
              <a:buClrTx/>
              <a:buSzTx/>
              <a:buFontTx/>
              <a:buNone/>
            </a:pPr>
            <a:r>
              <a:rPr lang="zh-TW" altLang="en-US" sz="2000" b="1" dirty="0">
                <a:solidFill>
                  <a:srgbClr val="4D4D4D"/>
                </a:solidFill>
                <a:latin typeface="新細明體" panose="02020500000000000000" pitchFamily="18" charset="-120"/>
              </a:rPr>
              <a:t>此簡報及其內容未經本公司書面許可，任何第三者不得任意取用。</a:t>
            </a:r>
          </a:p>
        </p:txBody>
      </p:sp>
      <p:sp>
        <p:nvSpPr>
          <p:cNvPr id="7172"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7173"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D450CF91-AABE-4157-8453-4B70ACB4D2F1}" type="slidenum">
              <a:rPr kumimoji="0" lang="en-US" altLang="zh-TW" sz="1400">
                <a:cs typeface="Arial" panose="020B0604020202020204" pitchFamily="34" charset="0"/>
              </a:rPr>
              <a:pPr algn="ctr" eaLnBrk="1" hangingPunct="1">
                <a:spcBef>
                  <a:spcPct val="0"/>
                </a:spcBef>
                <a:buClrTx/>
                <a:buSzTx/>
                <a:buFontTx/>
                <a:buNone/>
              </a:pPr>
              <a:t>2</a:t>
            </a:fld>
            <a:endParaRPr kumimoji="0" lang="en-US" altLang="zh-TW" sz="140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250825" y="692150"/>
            <a:ext cx="8642350" cy="719138"/>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zh-TW" altLang="en-US" sz="2400" b="1" dirty="0">
                <a:solidFill>
                  <a:schemeClr val="bg1"/>
                </a:solidFill>
                <a:ea typeface="華康儷中黑"/>
                <a:cs typeface="華康儷中黑"/>
              </a:rPr>
              <a:t>長期照護通路 </a:t>
            </a:r>
            <a:r>
              <a:rPr lang="en-US" altLang="zh-TW" sz="2400" b="1" dirty="0">
                <a:solidFill>
                  <a:schemeClr val="bg1"/>
                </a:solidFill>
                <a:ea typeface="華康儷中黑"/>
                <a:cs typeface="華康儷中黑"/>
              </a:rPr>
              <a:t>– Asia Best Healthcare</a:t>
            </a:r>
            <a:r>
              <a:rPr lang="zh-TW" altLang="en-US" sz="2400" b="1" dirty="0">
                <a:solidFill>
                  <a:schemeClr val="bg1"/>
                </a:solidFill>
                <a:ea typeface="華康儷中黑"/>
                <a:cs typeface="華康儷中黑"/>
              </a:rPr>
              <a:t> </a:t>
            </a:r>
            <a:r>
              <a:rPr lang="en-US" altLang="zh-TW" sz="2400" b="1" dirty="0">
                <a:solidFill>
                  <a:schemeClr val="bg1"/>
                </a:solidFill>
                <a:ea typeface="華康儷中黑"/>
                <a:cs typeface="華康儷中黑"/>
              </a:rPr>
              <a:t>Co., Ltd.</a:t>
            </a:r>
            <a:endParaRPr lang="zh-TW" altLang="en-US" sz="2400" b="1" dirty="0">
              <a:solidFill>
                <a:schemeClr val="bg1"/>
              </a:solidFill>
              <a:ea typeface="華康儷中黑"/>
              <a:cs typeface="華康儷中黑"/>
            </a:endParaRPr>
          </a:p>
        </p:txBody>
      </p:sp>
      <p:sp>
        <p:nvSpPr>
          <p:cNvPr id="37891" name="Text Box 8"/>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F274F146-B446-4EC0-911D-5C9CE558B2CE}" type="slidenum">
              <a:rPr kumimoji="0" lang="en-US" altLang="zh-TW" sz="1400">
                <a:cs typeface="Arial" panose="020B0604020202020204" pitchFamily="34" charset="0"/>
              </a:rPr>
              <a:pPr algn="ctr" eaLnBrk="1" hangingPunct="1">
                <a:spcBef>
                  <a:spcPct val="0"/>
                </a:spcBef>
                <a:buClrTx/>
                <a:buSzTx/>
                <a:buFontTx/>
                <a:buNone/>
              </a:pPr>
              <a:t>20</a:t>
            </a:fld>
            <a:endParaRPr kumimoji="0" lang="en-US" altLang="zh-TW" sz="1400">
              <a:cs typeface="Arial" panose="020B0604020202020204" pitchFamily="34" charset="0"/>
            </a:endParaRPr>
          </a:p>
        </p:txBody>
      </p:sp>
      <p:sp>
        <p:nvSpPr>
          <p:cNvPr id="9" name="文字方塊 8"/>
          <p:cNvSpPr txBox="1"/>
          <p:nvPr/>
        </p:nvSpPr>
        <p:spPr>
          <a:xfrm>
            <a:off x="323850" y="1474788"/>
            <a:ext cx="2492375" cy="400050"/>
          </a:xfrm>
          <a:prstGeom prst="rect">
            <a:avLst/>
          </a:prstGeom>
          <a:noFill/>
        </p:spPr>
        <p:txBody>
          <a:bodyPr wrap="none">
            <a:spAutoFit/>
          </a:bodyPr>
          <a:lstStyle/>
          <a:p>
            <a:pPr eaLnBrk="1" hangingPunct="1">
              <a:defRPr/>
            </a:pPr>
            <a:r>
              <a:rPr kumimoji="0" lang="zh-TW" altLang="en-US" sz="2000" b="1" dirty="0">
                <a:effectLst>
                  <a:outerShdw blurRad="38100" dist="38100" dir="2700000" algn="tl">
                    <a:srgbClr val="000000">
                      <a:alpha val="43137"/>
                    </a:srgbClr>
                  </a:outerShdw>
                </a:effectLst>
              </a:rPr>
              <a:t>汐止護理之家旗艦店</a:t>
            </a:r>
          </a:p>
        </p:txBody>
      </p:sp>
      <p:sp>
        <p:nvSpPr>
          <p:cNvPr id="13" name="圓角矩形 12"/>
          <p:cNvSpPr/>
          <p:nvPr/>
        </p:nvSpPr>
        <p:spPr>
          <a:xfrm>
            <a:off x="5429250" y="3271838"/>
            <a:ext cx="2232025" cy="360362"/>
          </a:xfrm>
          <a:prstGeom prst="round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sz="2400" b="1" dirty="0">
                <a:solidFill>
                  <a:schemeClr val="bg1"/>
                </a:solidFill>
                <a:latin typeface="標楷體" pitchFamily="65" charset="-120"/>
                <a:ea typeface="華康儷中黑"/>
                <a:cs typeface="華康儷中黑"/>
              </a:rPr>
              <a:t>內部配置</a:t>
            </a:r>
          </a:p>
        </p:txBody>
      </p:sp>
      <p:sp>
        <p:nvSpPr>
          <p:cNvPr id="14" name="圓角矩形 13"/>
          <p:cNvSpPr/>
          <p:nvPr/>
        </p:nvSpPr>
        <p:spPr>
          <a:xfrm>
            <a:off x="1612900" y="6108700"/>
            <a:ext cx="2232025" cy="360363"/>
          </a:xfrm>
          <a:prstGeom prst="round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sz="2400" b="1" dirty="0">
                <a:solidFill>
                  <a:schemeClr val="bg1"/>
                </a:solidFill>
                <a:latin typeface="標楷體" pitchFamily="65" charset="-120"/>
                <a:ea typeface="華康儷中黑"/>
                <a:cs typeface="華康儷中黑"/>
              </a:rPr>
              <a:t>招大廳</a:t>
            </a:r>
          </a:p>
        </p:txBody>
      </p:sp>
      <p:sp>
        <p:nvSpPr>
          <p:cNvPr id="37896" name="投影片編號版面配置區 1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B513BE39-FEC6-48AB-AFF0-924D0C459E7C}" type="slidenum">
              <a:rPr lang="en-US" altLang="zh-TW" sz="1400" smtClean="0"/>
              <a:pPr>
                <a:spcBef>
                  <a:spcPct val="0"/>
                </a:spcBef>
                <a:buClrTx/>
                <a:buSzTx/>
                <a:buFontTx/>
                <a:buNone/>
              </a:pPr>
              <a:t>20</a:t>
            </a:fld>
            <a:endParaRPr lang="en-US" altLang="zh-TW" sz="1400"/>
          </a:p>
        </p:txBody>
      </p:sp>
      <p:pic>
        <p:nvPicPr>
          <p:cNvPr id="37897" name="圖片 16" descr="D:\Documents\Photos照片\20111201_汐止佳醫護理之家宣傳照\20111102宣傳照\IMG_7287.JPG"/>
          <p:cNvPicPr>
            <a:picLocks noChangeAspect="1" noChangeArrowheads="1"/>
          </p:cNvPicPr>
          <p:nvPr/>
        </p:nvPicPr>
        <p:blipFill>
          <a:blip r:embed="rId3" cstate="print">
            <a:extLst>
              <a:ext uri="{28A0092B-C50C-407E-A947-70E740481C1C}">
                <a14:useLocalDpi xmlns:a14="http://schemas.microsoft.com/office/drawing/2010/main" val="0"/>
              </a:ext>
            </a:extLst>
          </a:blip>
          <a:srcRect t="15938" b="46162"/>
          <a:stretch>
            <a:fillRect/>
          </a:stretch>
        </p:blipFill>
        <p:spPr bwMode="auto">
          <a:xfrm>
            <a:off x="5220072" y="3140968"/>
            <a:ext cx="28797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3" descr="D:\Documents\Photos照片\20111201_汐止佳醫護理之家宣傳照\20111102宣傳照(挑選)\4.jpg"/>
          <p:cNvPicPr>
            <a:picLocks noChangeAspect="1" noChangeArrowheads="1"/>
          </p:cNvPicPr>
          <p:nvPr/>
        </p:nvPicPr>
        <p:blipFill>
          <a:blip r:embed="rId4" cstate="print">
            <a:extLst>
              <a:ext uri="{28A0092B-C50C-407E-A947-70E740481C1C}">
                <a14:useLocalDpi xmlns:a14="http://schemas.microsoft.com/office/drawing/2010/main" val="0"/>
              </a:ext>
            </a:extLst>
          </a:blip>
          <a:srcRect t="10374" b="29619"/>
          <a:stretch>
            <a:fillRect/>
          </a:stretch>
        </p:blipFill>
        <p:spPr bwMode="auto">
          <a:xfrm>
            <a:off x="4355976" y="1916832"/>
            <a:ext cx="2694895" cy="121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矩形 19"/>
          <p:cNvSpPr>
            <a:spLocks noChangeArrowheads="1"/>
          </p:cNvSpPr>
          <p:nvPr/>
        </p:nvSpPr>
        <p:spPr bwMode="auto">
          <a:xfrm>
            <a:off x="395536" y="4365104"/>
            <a:ext cx="7992888" cy="215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just" eaLnBrk="1" hangingPunct="1">
              <a:lnSpc>
                <a:spcPts val="2300"/>
              </a:lnSpc>
              <a:spcBef>
                <a:spcPct val="0"/>
              </a:spcBef>
              <a:buClrTx/>
              <a:buSzTx/>
              <a:buFontTx/>
              <a:buNone/>
            </a:pPr>
            <a:r>
              <a:rPr kumimoji="0" lang="en-US" altLang="zh-TW" sz="1700" dirty="0">
                <a:solidFill>
                  <a:srgbClr val="4D4D4D"/>
                </a:solidFill>
                <a:latin typeface="新細明體" panose="02020500000000000000" pitchFamily="18" charset="-120"/>
              </a:rPr>
              <a:t>【</a:t>
            </a:r>
            <a:r>
              <a:rPr kumimoji="0" lang="zh-TW" altLang="en-US" sz="1700" dirty="0">
                <a:solidFill>
                  <a:srgbClr val="4D4D4D"/>
                </a:solidFill>
                <a:latin typeface="新細明體" panose="02020500000000000000" pitchFamily="18" charset="-120"/>
              </a:rPr>
              <a:t>長期照護通路介紹</a:t>
            </a:r>
            <a:r>
              <a:rPr kumimoji="0" lang="en-US" altLang="zh-TW" sz="1700" dirty="0">
                <a:solidFill>
                  <a:srgbClr val="4D4D4D"/>
                </a:solidFill>
                <a:latin typeface="新細明體" panose="02020500000000000000" pitchFamily="18" charset="-120"/>
              </a:rPr>
              <a:t>】</a:t>
            </a:r>
            <a:endParaRPr kumimoji="0" lang="zh-TW" altLang="en-US" sz="1700" dirty="0">
              <a:solidFill>
                <a:srgbClr val="4D4D4D"/>
              </a:solidFill>
              <a:latin typeface="新細明體" panose="02020500000000000000" pitchFamily="18" charset="-120"/>
            </a:endParaRPr>
          </a:p>
          <a:p>
            <a:pPr algn="just" eaLnBrk="1" hangingPunct="1">
              <a:lnSpc>
                <a:spcPts val="2300"/>
              </a:lnSpc>
              <a:spcBef>
                <a:spcPct val="0"/>
              </a:spcBef>
              <a:buClrTx/>
              <a:buSzTx/>
              <a:buFontTx/>
              <a:buNone/>
            </a:pPr>
            <a:r>
              <a:rPr kumimoji="0" lang="zh-TW" altLang="en-US" sz="1700" dirty="0">
                <a:solidFill>
                  <a:srgbClr val="4D4D4D"/>
                </a:solidFill>
                <a:latin typeface="新細明體" panose="02020500000000000000" pitchFamily="18" charset="-120"/>
              </a:rPr>
              <a:t>佳醫集團結合原有醫療產業之經驗及優勢，以創新概念建構高於業界服務標準的長期照護機構，同時提供機構型與在宅居家型的專業醫療照護服務，且配合長期照顧十年計畫，積極籌設長照社團法人，結合日照中心與診所共同照護民眾健康，加強照顧服務職能分級，提供醫養合一之照護模式。</a:t>
            </a:r>
            <a:endParaRPr kumimoji="0" lang="en-US" altLang="zh-TW" sz="1700" dirty="0">
              <a:solidFill>
                <a:srgbClr val="4D4D4D"/>
              </a:solidFill>
              <a:latin typeface="新細明體" panose="02020500000000000000" pitchFamily="18" charset="-120"/>
            </a:endParaRPr>
          </a:p>
          <a:p>
            <a:pPr algn="just" eaLnBrk="1" hangingPunct="1">
              <a:lnSpc>
                <a:spcPts val="2300"/>
              </a:lnSpc>
              <a:spcBef>
                <a:spcPct val="0"/>
              </a:spcBef>
              <a:buClrTx/>
              <a:buSzTx/>
              <a:buFontTx/>
              <a:buNone/>
            </a:pPr>
            <a:r>
              <a:rPr kumimoji="0" lang="zh-TW" altLang="en-US" sz="1700" dirty="0">
                <a:solidFill>
                  <a:srgbClr val="4D4D4D"/>
                </a:solidFill>
                <a:latin typeface="新細明體" panose="02020500000000000000" pitchFamily="18" charset="-120"/>
              </a:rPr>
              <a:t>佳醫長照中心更與地區醫院，醫學中心等建立完善的後送機制，保障住民的緊急救護需求。</a:t>
            </a:r>
            <a:endParaRPr kumimoji="0" lang="en-US" altLang="zh-TW" sz="1700" dirty="0">
              <a:solidFill>
                <a:srgbClr val="4D4D4D"/>
              </a:solidFill>
              <a:latin typeface="新細明體" panose="02020500000000000000" pitchFamily="18" charset="-120"/>
            </a:endParaRPr>
          </a:p>
        </p:txBody>
      </p:sp>
      <p:pic>
        <p:nvPicPr>
          <p:cNvPr id="3" name="圖片 2">
            <a:extLst>
              <a:ext uri="{FF2B5EF4-FFF2-40B4-BE49-F238E27FC236}">
                <a16:creationId xmlns:a16="http://schemas.microsoft.com/office/drawing/2014/main" id="{8ED2D6E7-ACB8-4B11-A87C-3CB30813D29A}"/>
              </a:ext>
            </a:extLst>
          </p:cNvPr>
          <p:cNvPicPr>
            <a:picLocks noChangeAspect="1"/>
          </p:cNvPicPr>
          <p:nvPr/>
        </p:nvPicPr>
        <p:blipFill>
          <a:blip r:embed="rId5"/>
          <a:stretch>
            <a:fillRect/>
          </a:stretch>
        </p:blipFill>
        <p:spPr>
          <a:xfrm>
            <a:off x="457116" y="1938338"/>
            <a:ext cx="3610233" cy="2280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250825" y="692150"/>
            <a:ext cx="8642350" cy="719138"/>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zh-TW" altLang="en-US" sz="2400" b="1">
                <a:solidFill>
                  <a:schemeClr val="bg1"/>
                </a:solidFill>
                <a:ea typeface="華康儷中黑"/>
                <a:cs typeface="華康儷中黑"/>
              </a:rPr>
              <a:t>長期照護通路 </a:t>
            </a:r>
            <a:r>
              <a:rPr lang="en-US" altLang="zh-TW" sz="2400" b="1">
                <a:solidFill>
                  <a:schemeClr val="bg1"/>
                </a:solidFill>
                <a:ea typeface="華康儷中黑"/>
                <a:cs typeface="華康儷中黑"/>
              </a:rPr>
              <a:t>– Asia Best Healthcare</a:t>
            </a:r>
            <a:r>
              <a:rPr lang="zh-TW" altLang="en-US" sz="2400" b="1">
                <a:solidFill>
                  <a:schemeClr val="bg1"/>
                </a:solidFill>
                <a:ea typeface="華康儷中黑"/>
                <a:cs typeface="華康儷中黑"/>
              </a:rPr>
              <a:t> </a:t>
            </a:r>
            <a:r>
              <a:rPr lang="en-US" altLang="zh-TW" sz="2400" b="1">
                <a:solidFill>
                  <a:schemeClr val="bg1"/>
                </a:solidFill>
                <a:ea typeface="華康儷中黑"/>
                <a:cs typeface="華康儷中黑"/>
              </a:rPr>
              <a:t>Co., Ltd.</a:t>
            </a:r>
            <a:endParaRPr lang="zh-TW" altLang="en-US" sz="2400" b="1">
              <a:solidFill>
                <a:schemeClr val="bg1"/>
              </a:solidFill>
              <a:ea typeface="華康儷中黑"/>
              <a:cs typeface="華康儷中黑"/>
            </a:endParaRPr>
          </a:p>
        </p:txBody>
      </p:sp>
      <p:sp>
        <p:nvSpPr>
          <p:cNvPr id="39939" name="Text Box 8"/>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1FE780A2-47FD-420C-A732-CC30950DA233}" type="slidenum">
              <a:rPr kumimoji="0" lang="en-US" altLang="zh-TW" sz="1400">
                <a:cs typeface="Arial" panose="020B0604020202020204" pitchFamily="34" charset="0"/>
              </a:rPr>
              <a:pPr algn="ctr" eaLnBrk="1" hangingPunct="1">
                <a:spcBef>
                  <a:spcPct val="0"/>
                </a:spcBef>
                <a:buClrTx/>
                <a:buSzTx/>
                <a:buFontTx/>
                <a:buNone/>
              </a:pPr>
              <a:t>21</a:t>
            </a:fld>
            <a:endParaRPr kumimoji="0" lang="en-US" altLang="zh-TW" sz="1400">
              <a:cs typeface="Arial" panose="020B0604020202020204" pitchFamily="34" charset="0"/>
            </a:endParaRPr>
          </a:p>
        </p:txBody>
      </p:sp>
      <p:sp>
        <p:nvSpPr>
          <p:cNvPr id="14" name="圓角矩形 13">
            <a:extLst/>
          </p:cNvPr>
          <p:cNvSpPr/>
          <p:nvPr/>
        </p:nvSpPr>
        <p:spPr>
          <a:xfrm>
            <a:off x="1612900" y="6108700"/>
            <a:ext cx="2232025" cy="360363"/>
          </a:xfrm>
          <a:prstGeom prst="round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sz="2400" b="1" dirty="0">
                <a:solidFill>
                  <a:schemeClr val="bg1"/>
                </a:solidFill>
                <a:latin typeface="標楷體" pitchFamily="65" charset="-120"/>
                <a:ea typeface="華康儷中黑"/>
                <a:cs typeface="華康儷中黑"/>
              </a:rPr>
              <a:t>招大廳</a:t>
            </a:r>
          </a:p>
        </p:txBody>
      </p:sp>
      <p:sp>
        <p:nvSpPr>
          <p:cNvPr id="39941" name="投影片編號版面配置區 1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183E03CE-8091-47B0-A356-5677688FF194}" type="slidenum">
              <a:rPr lang="en-US" altLang="zh-TW" sz="1400" smtClean="0"/>
              <a:pPr>
                <a:spcBef>
                  <a:spcPct val="0"/>
                </a:spcBef>
                <a:buClrTx/>
                <a:buSzTx/>
                <a:buFontTx/>
                <a:buNone/>
              </a:pPr>
              <a:t>21</a:t>
            </a:fld>
            <a:endParaRPr lang="en-US" altLang="zh-TW" sz="1400"/>
          </a:p>
        </p:txBody>
      </p:sp>
      <p:pic>
        <p:nvPicPr>
          <p:cNvPr id="4" name="圖片 3">
            <a:extLst>
              <a:ext uri="{FF2B5EF4-FFF2-40B4-BE49-F238E27FC236}">
                <a16:creationId xmlns:a16="http://schemas.microsoft.com/office/drawing/2014/main" id="{D5AFB990-3E50-4406-B6FE-0D1D9374F246}"/>
              </a:ext>
            </a:extLst>
          </p:cNvPr>
          <p:cNvPicPr>
            <a:picLocks noChangeAspect="1"/>
          </p:cNvPicPr>
          <p:nvPr/>
        </p:nvPicPr>
        <p:blipFill>
          <a:blip r:embed="rId3"/>
          <a:stretch>
            <a:fillRect/>
          </a:stretch>
        </p:blipFill>
        <p:spPr>
          <a:xfrm>
            <a:off x="467544" y="1689001"/>
            <a:ext cx="6222408" cy="4203768"/>
          </a:xfrm>
          <a:prstGeom prst="rect">
            <a:avLst/>
          </a:prstGeom>
        </p:spPr>
      </p:pic>
      <p:sp>
        <p:nvSpPr>
          <p:cNvPr id="8" name="文字方塊 11">
            <a:extLst>
              <a:ext uri="{FF2B5EF4-FFF2-40B4-BE49-F238E27FC236}">
                <a16:creationId xmlns:a16="http://schemas.microsoft.com/office/drawing/2014/main" id="{FD429FA0-6EA3-48D1-A61D-419048E52EC4}"/>
              </a:ext>
            </a:extLst>
          </p:cNvPr>
          <p:cNvSpPr txBox="1">
            <a:spLocks noChangeArrowheads="1"/>
          </p:cNvSpPr>
          <p:nvPr/>
        </p:nvSpPr>
        <p:spPr bwMode="auto">
          <a:xfrm>
            <a:off x="395536" y="5289779"/>
            <a:ext cx="1872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en-US" altLang="zh-TW" sz="1200" dirty="0">
                <a:solidFill>
                  <a:srgbClr val="000000"/>
                </a:solidFill>
                <a:latin typeface="微軟正黑體" panose="020B0604030504040204" pitchFamily="34" charset="-120"/>
                <a:ea typeface="微軟正黑體" panose="020B0604030504040204" pitchFamily="34" charset="-120"/>
              </a:rPr>
              <a:t>ABH</a:t>
            </a:r>
            <a:r>
              <a:rPr kumimoji="0" lang="zh-TW" altLang="en-US" sz="1200" dirty="0">
                <a:solidFill>
                  <a:srgbClr val="000000"/>
                </a:solidFill>
                <a:latin typeface="微軟正黑體" panose="020B0604030504040204" pitchFamily="34" charset="-120"/>
                <a:ea typeface="微軟正黑體" panose="020B0604030504040204" pitchFamily="34" charset="-120"/>
              </a:rPr>
              <a:t>本期淨利</a:t>
            </a:r>
            <a:endParaRPr kumimoji="0" lang="en-US" altLang="zh-TW" sz="1200" dirty="0">
              <a:solidFill>
                <a:srgbClr val="000000"/>
              </a:solidFill>
              <a:latin typeface="微軟正黑體" panose="020B0604030504040204" pitchFamily="34" charset="-120"/>
              <a:ea typeface="微軟正黑體" panose="020B0604030504040204" pitchFamily="34" charset="-120"/>
            </a:endParaRPr>
          </a:p>
          <a:p>
            <a:pPr>
              <a:spcBef>
                <a:spcPct val="0"/>
              </a:spcBef>
              <a:buClrTx/>
              <a:buSzTx/>
              <a:buFontTx/>
              <a:buNone/>
            </a:pPr>
            <a:r>
              <a:rPr kumimoji="0" lang="en-US" altLang="zh-TW" sz="1200" dirty="0">
                <a:solidFill>
                  <a:srgbClr val="000000"/>
                </a:solidFill>
                <a:latin typeface="微軟正黑體" panose="020B0604030504040204" pitchFamily="34" charset="-120"/>
                <a:ea typeface="微軟正黑體" panose="020B0604030504040204" pitchFamily="34" charset="-120"/>
              </a:rPr>
              <a:t>(</a:t>
            </a:r>
            <a:r>
              <a:rPr kumimoji="0" lang="zh-TW" altLang="en-US" sz="1200" dirty="0">
                <a:solidFill>
                  <a:srgbClr val="000000"/>
                </a:solidFill>
                <a:latin typeface="微軟正黑體" panose="020B0604030504040204" pitchFamily="34" charset="-120"/>
                <a:ea typeface="微軟正黑體" panose="020B0604030504040204" pitchFamily="34" charset="-120"/>
              </a:rPr>
              <a:t>新台幣仟元</a:t>
            </a:r>
            <a:r>
              <a:rPr kumimoji="0" lang="en-US" altLang="zh-TW" sz="1200" dirty="0">
                <a:solidFill>
                  <a:srgbClr val="000000"/>
                </a:solidFill>
                <a:latin typeface="微軟正黑體" panose="020B0604030504040204" pitchFamily="34" charset="-120"/>
                <a:ea typeface="微軟正黑體" panose="020B0604030504040204" pitchFamily="34" charset="-120"/>
              </a:rPr>
              <a:t>)</a:t>
            </a:r>
            <a:endParaRPr kumimoji="0" lang="zh-TW" altLang="en-US" sz="1200" dirty="0">
              <a:solidFill>
                <a:srgbClr val="000000"/>
              </a:solidFill>
              <a:latin typeface="微軟正黑體" panose="020B0604030504040204" pitchFamily="34" charset="-120"/>
              <a:ea typeface="微軟正黑體" panose="020B0604030504040204" pitchFamily="34" charset="-120"/>
            </a:endParaRPr>
          </a:p>
        </p:txBody>
      </p:sp>
      <p:sp>
        <p:nvSpPr>
          <p:cNvPr id="9" name="文字方塊 11">
            <a:extLst>
              <a:ext uri="{FF2B5EF4-FFF2-40B4-BE49-F238E27FC236}">
                <a16:creationId xmlns:a16="http://schemas.microsoft.com/office/drawing/2014/main" id="{DEACD811-F2C3-41BE-9B0C-DA429DAC4E64}"/>
              </a:ext>
            </a:extLst>
          </p:cNvPr>
          <p:cNvSpPr txBox="1">
            <a:spLocks noChangeArrowheads="1"/>
          </p:cNvSpPr>
          <p:nvPr/>
        </p:nvSpPr>
        <p:spPr bwMode="auto">
          <a:xfrm>
            <a:off x="6012160" y="5289778"/>
            <a:ext cx="1872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en-US" altLang="zh-TW" sz="1200" dirty="0">
                <a:solidFill>
                  <a:srgbClr val="000000"/>
                </a:solidFill>
                <a:latin typeface="微軟正黑體" panose="020B0604030504040204" pitchFamily="34" charset="-120"/>
                <a:ea typeface="微軟正黑體" panose="020B0604030504040204" pitchFamily="34" charset="-120"/>
              </a:rPr>
              <a:t>ABH</a:t>
            </a:r>
            <a:r>
              <a:rPr kumimoji="0" lang="zh-TW" altLang="en-US" sz="1200" dirty="0">
                <a:solidFill>
                  <a:srgbClr val="000000"/>
                </a:solidFill>
                <a:latin typeface="微軟正黑體" panose="020B0604030504040204" pitchFamily="34" charset="-120"/>
                <a:ea typeface="微軟正黑體" panose="020B0604030504040204" pitchFamily="34" charset="-120"/>
              </a:rPr>
              <a:t>床數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群組 44"/>
          <p:cNvGrpSpPr>
            <a:grpSpLocks/>
          </p:cNvGrpSpPr>
          <p:nvPr/>
        </p:nvGrpSpPr>
        <p:grpSpPr bwMode="auto">
          <a:xfrm>
            <a:off x="4967288" y="1025525"/>
            <a:ext cx="4176712" cy="5832475"/>
            <a:chOff x="2420888" y="2635324"/>
            <a:chExt cx="3784600" cy="5753100"/>
          </a:xfrm>
        </p:grpSpPr>
        <p:sp>
          <p:nvSpPr>
            <p:cNvPr id="40" name="橢圓 39"/>
            <p:cNvSpPr/>
            <p:nvPr/>
          </p:nvSpPr>
          <p:spPr>
            <a:xfrm>
              <a:off x="3145874" y="6758327"/>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sp>
          <p:nvSpPr>
            <p:cNvPr id="22" name="橢圓 21"/>
            <p:cNvSpPr/>
            <p:nvPr/>
          </p:nvSpPr>
          <p:spPr>
            <a:xfrm>
              <a:off x="5565372" y="2976689"/>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sp>
          <p:nvSpPr>
            <p:cNvPr id="26" name="橢圓 25"/>
            <p:cNvSpPr/>
            <p:nvPr/>
          </p:nvSpPr>
          <p:spPr>
            <a:xfrm>
              <a:off x="5286310" y="3261682"/>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sp>
          <p:nvSpPr>
            <p:cNvPr id="28" name="橢圓 27"/>
            <p:cNvSpPr/>
            <p:nvPr/>
          </p:nvSpPr>
          <p:spPr>
            <a:xfrm>
              <a:off x="4725308" y="3220969"/>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sp>
          <p:nvSpPr>
            <p:cNvPr id="30" name="橢圓 29"/>
            <p:cNvSpPr/>
            <p:nvPr/>
          </p:nvSpPr>
          <p:spPr>
            <a:xfrm>
              <a:off x="3778799" y="4401654"/>
              <a:ext cx="145284"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sp>
          <p:nvSpPr>
            <p:cNvPr id="32" name="橢圓 31"/>
            <p:cNvSpPr/>
            <p:nvPr/>
          </p:nvSpPr>
          <p:spPr>
            <a:xfrm>
              <a:off x="3563029" y="4675686"/>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sp>
          <p:nvSpPr>
            <p:cNvPr id="34" name="橢圓 33"/>
            <p:cNvSpPr/>
            <p:nvPr/>
          </p:nvSpPr>
          <p:spPr>
            <a:xfrm>
              <a:off x="3361644" y="5486820"/>
              <a:ext cx="145284"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p>
          </p:txBody>
        </p:sp>
        <p:pic>
          <p:nvPicPr>
            <p:cNvPr id="42038"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888" y="2635324"/>
              <a:ext cx="3784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表格 5"/>
          <p:cNvGraphicFramePr>
            <a:graphicFrameLocks noGrp="1"/>
          </p:cNvGraphicFramePr>
          <p:nvPr>
            <p:extLst/>
          </p:nvPr>
        </p:nvGraphicFramePr>
        <p:xfrm>
          <a:off x="387350" y="695325"/>
          <a:ext cx="3968750" cy="1127148"/>
        </p:xfrm>
        <a:graphic>
          <a:graphicData uri="http://schemas.openxmlformats.org/drawingml/2006/table">
            <a:tbl>
              <a:tblPr/>
              <a:tblGrid>
                <a:gridCol w="1984375">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tblGrid>
              <a:tr h="281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醫院</a:t>
                      </a:r>
                      <a:r>
                        <a:rPr kumimoji="1" lang="en-US" altLang="zh-TW" sz="1400" b="1"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a:t>
                      </a:r>
                      <a:r>
                        <a:rPr kumimoji="1" lang="zh-TW" altLang="en-US" sz="1400" b="1"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長照</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173" marB="341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床數</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173" marB="341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18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醫院</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173" marB="341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  504</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227" marB="342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818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長照</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173" marB="341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2,732</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227" marB="342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818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新細明體" pitchFamily="18" charset="-120"/>
                          <a:ea typeface="新細明體" pitchFamily="18" charset="-120"/>
                          <a:sym typeface="Arial" pitchFamily="34" charset="0"/>
                        </a:rPr>
                        <a:t>總計</a:t>
                      </a:r>
                      <a:endParaRPr kumimoji="1" lang="zh-TW" altLang="en-US" sz="1400" b="1"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173" marB="341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rPr>
                        <a:t>3,236</a:t>
                      </a:r>
                      <a:endParaRPr kumimoji="1" lang="zh-TW" altLang="en-US" sz="1400" b="0" i="0" u="none" strike="noStrike" cap="none" normalizeH="0" baseline="0" dirty="0">
                        <a:ln>
                          <a:noFill/>
                        </a:ln>
                        <a:solidFill>
                          <a:schemeClr val="tx1"/>
                        </a:solidFill>
                        <a:effectLst/>
                        <a:latin typeface="新細明體" pitchFamily="18" charset="-120"/>
                        <a:ea typeface="華康儷中黑"/>
                        <a:cs typeface="華康儷中黑"/>
                        <a:sym typeface="Arial" pitchFamily="34" charset="0"/>
                      </a:endParaRPr>
                    </a:p>
                  </a:txBody>
                  <a:tcPr marL="121920" marR="121920" marT="34227" marB="342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46" name="Text Box 2"/>
          <p:cNvSpPr txBox="1">
            <a:spLocks noChangeArrowheads="1"/>
          </p:cNvSpPr>
          <p:nvPr/>
        </p:nvSpPr>
        <p:spPr bwMode="auto">
          <a:xfrm>
            <a:off x="4211638" y="549275"/>
            <a:ext cx="3630612" cy="592138"/>
          </a:xfrm>
          <a:prstGeom prst="rect">
            <a:avLst/>
          </a:prstGeom>
          <a:noFill/>
          <a:ln w="9525">
            <a:noFill/>
            <a:miter lim="800000"/>
            <a:headEnd/>
            <a:tailEnd/>
          </a:ln>
          <a:effectLst/>
        </p:spPr>
        <p:txBody>
          <a:bodyPr>
            <a:spAutoFit/>
          </a:bodyPr>
          <a:lstStyle/>
          <a:p>
            <a:pPr algn="ct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長 期 照 護 通 路</a:t>
            </a:r>
          </a:p>
        </p:txBody>
      </p:sp>
      <p:pic>
        <p:nvPicPr>
          <p:cNvPr id="42006" name="圖片 12" descr="DSC_3847.jpg"/>
          <p:cNvPicPr>
            <a:picLocks noGrp="1" noChangeAspect="1"/>
          </p:cNvPicPr>
          <p:nvPr isPhoto="1"/>
        </p:nvPicPr>
        <p:blipFill>
          <a:blip r:embed="rId3" cstate="print">
            <a:extLst>
              <a:ext uri="{28A0092B-C50C-407E-A947-70E740481C1C}">
                <a14:useLocalDpi xmlns:a14="http://schemas.microsoft.com/office/drawing/2010/main" val="0"/>
              </a:ext>
            </a:extLst>
          </a:blip>
          <a:srcRect b="22673"/>
          <a:stretch>
            <a:fillRect/>
          </a:stretch>
        </p:blipFill>
        <p:spPr bwMode="auto">
          <a:xfrm>
            <a:off x="458170" y="5128671"/>
            <a:ext cx="283553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圖片 10" descr="DSC_4098.jpg"/>
          <p:cNvPicPr>
            <a:picLocks noGrp="1" noChangeAspect="1"/>
          </p:cNvPicPr>
          <p:nvPr isPhoto="1"/>
        </p:nvPicPr>
        <p:blipFill>
          <a:blip r:embed="rId4" cstate="print">
            <a:extLst>
              <a:ext uri="{28A0092B-C50C-407E-A947-70E740481C1C}">
                <a14:useLocalDpi xmlns:a14="http://schemas.microsoft.com/office/drawing/2010/main" val="0"/>
              </a:ext>
            </a:extLst>
          </a:blip>
          <a:srcRect b="15758"/>
          <a:stretch>
            <a:fillRect/>
          </a:stretch>
        </p:blipFill>
        <p:spPr bwMode="auto">
          <a:xfrm>
            <a:off x="468312" y="4104405"/>
            <a:ext cx="2800948" cy="1324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4085034" y="6309321"/>
            <a:ext cx="991047" cy="30344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高雄市</a:t>
            </a:r>
          </a:p>
        </p:txBody>
      </p:sp>
      <p:cxnSp>
        <p:nvCxnSpPr>
          <p:cNvPr id="41" name="直線接點 40"/>
          <p:cNvCxnSpPr>
            <a:cxnSpLocks/>
            <a:stCxn id="18" idx="3"/>
          </p:cNvCxnSpPr>
          <p:nvPr/>
        </p:nvCxnSpPr>
        <p:spPr>
          <a:xfrm flipV="1">
            <a:off x="5076081" y="5301209"/>
            <a:ext cx="720055" cy="1159832"/>
          </a:xfrm>
          <a:prstGeom prst="line">
            <a:avLst/>
          </a:prstGeom>
        </p:spPr>
        <p:style>
          <a:lnRef idx="2">
            <a:schemeClr val="accent1"/>
          </a:lnRef>
          <a:fillRef idx="1">
            <a:schemeClr val="lt1"/>
          </a:fillRef>
          <a:effectRef idx="0">
            <a:schemeClr val="accent1"/>
          </a:effectRef>
          <a:fontRef idx="minor">
            <a:schemeClr val="dk1"/>
          </a:fontRef>
        </p:style>
      </p:cxnSp>
      <p:cxnSp>
        <p:nvCxnSpPr>
          <p:cNvPr id="33" name="直線接點 32"/>
          <p:cNvCxnSpPr>
            <a:cxnSpLocks/>
            <a:stCxn id="17" idx="3"/>
          </p:cNvCxnSpPr>
          <p:nvPr/>
        </p:nvCxnSpPr>
        <p:spPr>
          <a:xfrm flipV="1">
            <a:off x="5076825" y="3643313"/>
            <a:ext cx="995363" cy="1445416"/>
          </a:xfrm>
          <a:prstGeom prst="line">
            <a:avLst/>
          </a:prstGeom>
        </p:spPr>
        <p:style>
          <a:lnRef idx="2">
            <a:schemeClr val="accent1"/>
          </a:lnRef>
          <a:fillRef idx="1">
            <a:schemeClr val="lt1"/>
          </a:fillRef>
          <a:effectRef idx="0">
            <a:schemeClr val="accent1"/>
          </a:effectRef>
          <a:fontRef idx="minor">
            <a:schemeClr val="dk1"/>
          </a:fontRef>
        </p:style>
      </p:cxnSp>
      <p:sp>
        <p:nvSpPr>
          <p:cNvPr id="17" name="矩形 16"/>
          <p:cNvSpPr/>
          <p:nvPr/>
        </p:nvSpPr>
        <p:spPr>
          <a:xfrm>
            <a:off x="4085034" y="4929188"/>
            <a:ext cx="991791" cy="31908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雲林縣</a:t>
            </a:r>
          </a:p>
        </p:txBody>
      </p:sp>
      <p:cxnSp>
        <p:nvCxnSpPr>
          <p:cNvPr id="31" name="直線接點 30"/>
          <p:cNvCxnSpPr>
            <a:cxnSpLocks/>
            <a:stCxn id="16" idx="3"/>
            <a:endCxn id="32" idx="2"/>
          </p:cNvCxnSpPr>
          <p:nvPr/>
        </p:nvCxnSpPr>
        <p:spPr>
          <a:xfrm flipV="1">
            <a:off x="5076825" y="3167063"/>
            <a:ext cx="1150938" cy="1440580"/>
          </a:xfrm>
          <a:prstGeom prst="line">
            <a:avLst/>
          </a:prstGeom>
        </p:spPr>
        <p:style>
          <a:lnRef idx="2">
            <a:schemeClr val="accent1"/>
          </a:lnRef>
          <a:fillRef idx="1">
            <a:schemeClr val="lt1"/>
          </a:fillRef>
          <a:effectRef idx="0">
            <a:schemeClr val="accent1"/>
          </a:effectRef>
          <a:fontRef idx="minor">
            <a:schemeClr val="dk1"/>
          </a:fontRef>
        </p:style>
      </p:cxnSp>
      <p:cxnSp>
        <p:nvCxnSpPr>
          <p:cNvPr id="25" name="直線接點 24"/>
          <p:cNvCxnSpPr>
            <a:cxnSpLocks/>
            <a:stCxn id="85" idx="3"/>
          </p:cNvCxnSpPr>
          <p:nvPr/>
        </p:nvCxnSpPr>
        <p:spPr>
          <a:xfrm flipV="1">
            <a:off x="5076825" y="1554452"/>
            <a:ext cx="3132137" cy="1667732"/>
          </a:xfrm>
          <a:prstGeom prst="line">
            <a:avLst/>
          </a:prstGeom>
        </p:spPr>
        <p:style>
          <a:lnRef idx="2">
            <a:schemeClr val="accent1"/>
          </a:lnRef>
          <a:fillRef idx="1">
            <a:schemeClr val="lt1"/>
          </a:fillRef>
          <a:effectRef idx="0">
            <a:schemeClr val="accent1"/>
          </a:effectRef>
          <a:fontRef idx="minor">
            <a:schemeClr val="dk1"/>
          </a:fontRef>
        </p:style>
      </p:cxnSp>
      <p:sp>
        <p:nvSpPr>
          <p:cNvPr id="12" name="矩形 11"/>
          <p:cNvSpPr/>
          <p:nvPr/>
        </p:nvSpPr>
        <p:spPr>
          <a:xfrm>
            <a:off x="4067176" y="2060576"/>
            <a:ext cx="1009649" cy="27487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基隆市</a:t>
            </a:r>
          </a:p>
        </p:txBody>
      </p:sp>
      <p:cxnSp>
        <p:nvCxnSpPr>
          <p:cNvPr id="20" name="直線接點 19"/>
          <p:cNvCxnSpPr>
            <a:cxnSpLocks/>
            <a:stCxn id="12" idx="3"/>
            <a:endCxn id="22" idx="2"/>
          </p:cNvCxnSpPr>
          <p:nvPr/>
        </p:nvCxnSpPr>
        <p:spPr>
          <a:xfrm flipV="1">
            <a:off x="5076825" y="1444625"/>
            <a:ext cx="3360738" cy="753391"/>
          </a:xfrm>
          <a:prstGeom prst="line">
            <a:avLst/>
          </a:prstGeom>
        </p:spPr>
        <p:style>
          <a:lnRef idx="2">
            <a:schemeClr val="accent1"/>
          </a:lnRef>
          <a:fillRef idx="1">
            <a:schemeClr val="lt1"/>
          </a:fillRef>
          <a:effectRef idx="0">
            <a:schemeClr val="accent1"/>
          </a:effectRef>
          <a:fontRef idx="minor">
            <a:schemeClr val="dk1"/>
          </a:fontRef>
        </p:style>
      </p:cxnSp>
      <p:sp>
        <p:nvSpPr>
          <p:cNvPr id="85" name="矩形 84"/>
          <p:cNvSpPr/>
          <p:nvPr/>
        </p:nvSpPr>
        <p:spPr>
          <a:xfrm>
            <a:off x="4067176" y="3068639"/>
            <a:ext cx="1009649" cy="30709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台北市</a:t>
            </a:r>
            <a:endParaRPr kumimoji="0" lang="en-US" altLang="zh-TW" sz="800" dirty="0"/>
          </a:p>
        </p:txBody>
      </p:sp>
      <p:sp>
        <p:nvSpPr>
          <p:cNvPr id="16" name="矩形 15"/>
          <p:cNvSpPr/>
          <p:nvPr/>
        </p:nvSpPr>
        <p:spPr>
          <a:xfrm>
            <a:off x="4088465" y="4437063"/>
            <a:ext cx="988360" cy="34116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彰化縣</a:t>
            </a:r>
          </a:p>
        </p:txBody>
      </p:sp>
      <p:pic>
        <p:nvPicPr>
          <p:cNvPr id="42018" name="圖片 14" descr="DSC_4745.jpg"/>
          <p:cNvPicPr>
            <a:picLocks noGrp="1" noChangeAspect="1"/>
          </p:cNvPicPr>
          <p:nvPr isPhoto="1"/>
        </p:nvPicPr>
        <p:blipFill>
          <a:blip r:embed="rId5" cstate="print">
            <a:extLst>
              <a:ext uri="{28A0092B-C50C-407E-A947-70E740481C1C}">
                <a14:useLocalDpi xmlns:a14="http://schemas.microsoft.com/office/drawing/2010/main" val="0"/>
              </a:ext>
            </a:extLst>
          </a:blip>
          <a:srcRect b="21280"/>
          <a:stretch>
            <a:fillRect/>
          </a:stretch>
        </p:blipFill>
        <p:spPr bwMode="auto">
          <a:xfrm>
            <a:off x="458170" y="2953107"/>
            <a:ext cx="2723509" cy="13151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27" name="直線接點 26"/>
          <p:cNvCxnSpPr>
            <a:cxnSpLocks/>
            <a:stCxn id="14" idx="3"/>
            <a:endCxn id="28" idx="2"/>
          </p:cNvCxnSpPr>
          <p:nvPr/>
        </p:nvCxnSpPr>
        <p:spPr>
          <a:xfrm flipV="1">
            <a:off x="5076825" y="1692275"/>
            <a:ext cx="2433638" cy="1009945"/>
          </a:xfrm>
          <a:prstGeom prst="line">
            <a:avLst/>
          </a:prstGeom>
        </p:spPr>
        <p:style>
          <a:lnRef idx="2">
            <a:schemeClr val="accent1"/>
          </a:lnRef>
          <a:fillRef idx="1">
            <a:schemeClr val="lt1"/>
          </a:fillRef>
          <a:effectRef idx="0">
            <a:schemeClr val="accent1"/>
          </a:effectRef>
          <a:fontRef idx="minor">
            <a:schemeClr val="dk1"/>
          </a:fontRef>
        </p:style>
      </p:cxnSp>
      <p:cxnSp>
        <p:nvCxnSpPr>
          <p:cNvPr id="29" name="直線接點 28"/>
          <p:cNvCxnSpPr>
            <a:cxnSpLocks/>
            <a:stCxn id="15" idx="3"/>
            <a:endCxn id="30" idx="2"/>
          </p:cNvCxnSpPr>
          <p:nvPr/>
        </p:nvCxnSpPr>
        <p:spPr>
          <a:xfrm flipV="1">
            <a:off x="5076825" y="2889250"/>
            <a:ext cx="1389063" cy="1215155"/>
          </a:xfrm>
          <a:prstGeom prst="line">
            <a:avLst/>
          </a:prstGeom>
        </p:spPr>
        <p:style>
          <a:lnRef idx="2">
            <a:schemeClr val="accent1"/>
          </a:lnRef>
          <a:fillRef idx="1">
            <a:schemeClr val="lt1"/>
          </a:fillRef>
          <a:effectRef idx="0">
            <a:schemeClr val="accent1"/>
          </a:effectRef>
          <a:fontRef idx="minor">
            <a:schemeClr val="dk1"/>
          </a:fontRef>
        </p:style>
      </p:cxnSp>
      <p:sp>
        <p:nvSpPr>
          <p:cNvPr id="14" name="矩形 13"/>
          <p:cNvSpPr/>
          <p:nvPr/>
        </p:nvSpPr>
        <p:spPr>
          <a:xfrm>
            <a:off x="4067176" y="2565400"/>
            <a:ext cx="1009649" cy="27364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桃園市</a:t>
            </a:r>
          </a:p>
        </p:txBody>
      </p:sp>
      <p:sp>
        <p:nvSpPr>
          <p:cNvPr id="15" name="矩形 14"/>
          <p:cNvSpPr/>
          <p:nvPr/>
        </p:nvSpPr>
        <p:spPr>
          <a:xfrm>
            <a:off x="4088465" y="3933825"/>
            <a:ext cx="988360" cy="34116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台中市</a:t>
            </a:r>
          </a:p>
        </p:txBody>
      </p:sp>
      <p:sp>
        <p:nvSpPr>
          <p:cNvPr id="42023" name="文字方塊 142"/>
          <p:cNvSpPr txBox="1">
            <a:spLocks noChangeArrowheads="1"/>
          </p:cNvSpPr>
          <p:nvPr/>
        </p:nvSpPr>
        <p:spPr bwMode="auto">
          <a:xfrm>
            <a:off x="107950" y="2205038"/>
            <a:ext cx="400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r>
              <a:rPr lang="zh-TW" altLang="en-US" sz="1400">
                <a:latin typeface="新細明體" panose="02020500000000000000" pitchFamily="18" charset="-120"/>
              </a:rPr>
              <a:t>汐止</a:t>
            </a:r>
          </a:p>
        </p:txBody>
      </p:sp>
      <p:sp>
        <p:nvSpPr>
          <p:cNvPr id="42024" name="文字方塊 143"/>
          <p:cNvSpPr txBox="1">
            <a:spLocks noChangeArrowheads="1"/>
          </p:cNvSpPr>
          <p:nvPr/>
        </p:nvSpPr>
        <p:spPr bwMode="auto">
          <a:xfrm>
            <a:off x="107950" y="3284538"/>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r>
              <a:rPr lang="zh-TW" altLang="en-US" sz="1400">
                <a:latin typeface="新細明體" panose="02020500000000000000" pitchFamily="18" charset="-120"/>
              </a:rPr>
              <a:t>平鎮</a:t>
            </a:r>
          </a:p>
        </p:txBody>
      </p:sp>
      <p:sp>
        <p:nvSpPr>
          <p:cNvPr id="42025" name="文字方塊 144"/>
          <p:cNvSpPr txBox="1">
            <a:spLocks noChangeArrowheads="1"/>
          </p:cNvSpPr>
          <p:nvPr/>
        </p:nvSpPr>
        <p:spPr bwMode="auto">
          <a:xfrm>
            <a:off x="107950" y="4292600"/>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r>
              <a:rPr lang="zh-TW" altLang="en-US" sz="1400">
                <a:latin typeface="新細明體" panose="02020500000000000000" pitchFamily="18" charset="-120"/>
              </a:rPr>
              <a:t>台中</a:t>
            </a:r>
          </a:p>
        </p:txBody>
      </p:sp>
      <p:sp>
        <p:nvSpPr>
          <p:cNvPr id="42026" name="文字方塊 145"/>
          <p:cNvSpPr txBox="1">
            <a:spLocks noChangeArrowheads="1"/>
          </p:cNvSpPr>
          <p:nvPr/>
        </p:nvSpPr>
        <p:spPr bwMode="auto">
          <a:xfrm>
            <a:off x="107950" y="5373688"/>
            <a:ext cx="400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r>
              <a:rPr lang="zh-TW" altLang="en-US" sz="1400">
                <a:latin typeface="新細明體" panose="02020500000000000000" pitchFamily="18" charset="-120"/>
              </a:rPr>
              <a:t>高雄</a:t>
            </a:r>
          </a:p>
        </p:txBody>
      </p:sp>
      <p:sp>
        <p:nvSpPr>
          <p:cNvPr id="42027" name="Text Box 8"/>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ACDD0E2C-F82A-44CA-BF9F-F70712A276B1}" type="slidenum">
              <a:rPr kumimoji="0" lang="en-US" altLang="zh-TW" sz="1400">
                <a:cs typeface="Arial" panose="020B0604020202020204" pitchFamily="34" charset="0"/>
              </a:rPr>
              <a:pPr algn="ctr" eaLnBrk="1" hangingPunct="1">
                <a:spcBef>
                  <a:spcPct val="0"/>
                </a:spcBef>
                <a:buClrTx/>
                <a:buSzTx/>
                <a:buFontTx/>
                <a:buNone/>
              </a:pPr>
              <a:t>22</a:t>
            </a:fld>
            <a:endParaRPr kumimoji="0" lang="en-US" altLang="zh-TW" sz="1400">
              <a:cs typeface="Arial" panose="020B0604020202020204" pitchFamily="34" charset="0"/>
            </a:endParaRPr>
          </a:p>
        </p:txBody>
      </p:sp>
      <p:sp>
        <p:nvSpPr>
          <p:cNvPr id="42028" name="投影片編號版面配置區 1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DFFB64A5-CD2C-4987-ABCC-DF0EB2B2FE3B}" type="slidenum">
              <a:rPr lang="en-US" altLang="zh-TW" sz="1400" smtClean="0"/>
              <a:pPr>
                <a:spcBef>
                  <a:spcPct val="0"/>
                </a:spcBef>
                <a:buClrTx/>
                <a:buSzTx/>
                <a:buFontTx/>
                <a:buNone/>
              </a:pPr>
              <a:t>22</a:t>
            </a:fld>
            <a:endParaRPr lang="en-US" altLang="zh-TW" sz="1400"/>
          </a:p>
        </p:txBody>
      </p:sp>
      <p:sp>
        <p:nvSpPr>
          <p:cNvPr id="39" name="矩形 38"/>
          <p:cNvSpPr/>
          <p:nvPr/>
        </p:nvSpPr>
        <p:spPr>
          <a:xfrm>
            <a:off x="4076700" y="5429250"/>
            <a:ext cx="995363" cy="28431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南投縣</a:t>
            </a:r>
          </a:p>
        </p:txBody>
      </p:sp>
      <p:cxnSp>
        <p:nvCxnSpPr>
          <p:cNvPr id="42" name="直線接點 41"/>
          <p:cNvCxnSpPr/>
          <p:nvPr/>
        </p:nvCxnSpPr>
        <p:spPr>
          <a:xfrm rot="5400000" flipH="1" flipV="1">
            <a:off x="4898231" y="3745707"/>
            <a:ext cx="1990725" cy="1643062"/>
          </a:xfrm>
          <a:prstGeom prst="line">
            <a:avLst/>
          </a:prstGeom>
        </p:spPr>
        <p:style>
          <a:lnRef idx="2">
            <a:schemeClr val="accent1"/>
          </a:lnRef>
          <a:fillRef idx="1">
            <a:schemeClr val="lt1"/>
          </a:fillRef>
          <a:effectRef idx="0">
            <a:schemeClr val="accent1"/>
          </a:effectRef>
          <a:fontRef idx="minor">
            <a:schemeClr val="dk1"/>
          </a:fontRef>
        </p:style>
      </p:cxnSp>
      <p:sp>
        <p:nvSpPr>
          <p:cNvPr id="44" name="矩形 43"/>
          <p:cNvSpPr/>
          <p:nvPr/>
        </p:nvSpPr>
        <p:spPr>
          <a:xfrm>
            <a:off x="4085034" y="5877272"/>
            <a:ext cx="991047" cy="30344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 台南市</a:t>
            </a:r>
          </a:p>
        </p:txBody>
      </p:sp>
      <p:cxnSp>
        <p:nvCxnSpPr>
          <p:cNvPr id="45" name="直線接點 44"/>
          <p:cNvCxnSpPr/>
          <p:nvPr/>
        </p:nvCxnSpPr>
        <p:spPr>
          <a:xfrm flipV="1">
            <a:off x="5076056" y="4725144"/>
            <a:ext cx="648047" cy="1304603"/>
          </a:xfrm>
          <a:prstGeom prst="line">
            <a:avLst/>
          </a:prstGeom>
        </p:spPr>
        <p:style>
          <a:lnRef idx="2">
            <a:schemeClr val="accent1"/>
          </a:lnRef>
          <a:fillRef idx="1">
            <a:schemeClr val="lt1"/>
          </a:fillRef>
          <a:effectRef idx="0">
            <a:schemeClr val="accent1"/>
          </a:effectRef>
          <a:fontRef idx="minor">
            <a:schemeClr val="dk1"/>
          </a:fontRef>
        </p:style>
      </p:cxnSp>
      <p:pic>
        <p:nvPicPr>
          <p:cNvPr id="43" name="圖片 42">
            <a:extLst>
              <a:ext uri="{FF2B5EF4-FFF2-40B4-BE49-F238E27FC236}">
                <a16:creationId xmlns:a16="http://schemas.microsoft.com/office/drawing/2014/main" id="{CC98851C-4044-4E69-B402-0BA291A959D3}"/>
              </a:ext>
            </a:extLst>
          </p:cNvPr>
          <p:cNvPicPr>
            <a:picLocks noChangeAspect="1"/>
          </p:cNvPicPr>
          <p:nvPr/>
        </p:nvPicPr>
        <p:blipFill>
          <a:blip r:embed="rId6"/>
          <a:stretch>
            <a:fillRect/>
          </a:stretch>
        </p:blipFill>
        <p:spPr>
          <a:xfrm>
            <a:off x="468313" y="1922341"/>
            <a:ext cx="2800947" cy="1324846"/>
          </a:xfrm>
          <a:prstGeom prst="rect">
            <a:avLst/>
          </a:prstGeom>
        </p:spPr>
      </p:pic>
      <p:sp>
        <p:nvSpPr>
          <p:cNvPr id="47" name="矩形 46">
            <a:extLst>
              <a:ext uri="{FF2B5EF4-FFF2-40B4-BE49-F238E27FC236}">
                <a16:creationId xmlns:a16="http://schemas.microsoft.com/office/drawing/2014/main" id="{50138D8A-924B-43BA-A51E-B808CE91BA65}"/>
              </a:ext>
            </a:extLst>
          </p:cNvPr>
          <p:cNvSpPr/>
          <p:nvPr/>
        </p:nvSpPr>
        <p:spPr>
          <a:xfrm>
            <a:off x="4088465" y="3482271"/>
            <a:ext cx="995363" cy="28577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kumimoji="0" lang="zh-TW" altLang="en-US" sz="1400" dirty="0"/>
              <a:t>新北市</a:t>
            </a:r>
            <a:endParaRPr kumimoji="0" lang="en-US" altLang="zh-TW" sz="800" dirty="0"/>
          </a:p>
        </p:txBody>
      </p:sp>
      <p:cxnSp>
        <p:nvCxnSpPr>
          <p:cNvPr id="48" name="直線接點 47">
            <a:extLst>
              <a:ext uri="{FF2B5EF4-FFF2-40B4-BE49-F238E27FC236}">
                <a16:creationId xmlns:a16="http://schemas.microsoft.com/office/drawing/2014/main" id="{8B99CEA8-B6AB-4DA5-9BAD-92CAE745297C}"/>
              </a:ext>
            </a:extLst>
          </p:cNvPr>
          <p:cNvCxnSpPr>
            <a:cxnSpLocks/>
            <a:stCxn id="47" idx="3"/>
          </p:cNvCxnSpPr>
          <p:nvPr/>
        </p:nvCxnSpPr>
        <p:spPr>
          <a:xfrm flipV="1">
            <a:off x="5083828" y="1879603"/>
            <a:ext cx="3037823" cy="1745554"/>
          </a:xfrm>
          <a:prstGeom prst="line">
            <a:avLst/>
          </a:prstGeom>
        </p:spPr>
        <p:style>
          <a:lnRef idx="2">
            <a:schemeClr val="accent1"/>
          </a:lnRef>
          <a:fillRef idx="1">
            <a:schemeClr val="lt1"/>
          </a:fillRef>
          <a:effectRef idx="0">
            <a:schemeClr val="accent1"/>
          </a:effectRef>
          <a:fontRef idx="minor">
            <a:schemeClr val="dk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6F6658B3-5E28-460F-8727-084DD0EEF969}" type="slidenum">
              <a:rPr lang="en-US" altLang="zh-TW" sz="1400" smtClean="0"/>
              <a:pPr>
                <a:spcBef>
                  <a:spcPct val="0"/>
                </a:spcBef>
                <a:buClrTx/>
                <a:buSzTx/>
                <a:buFontTx/>
                <a:buNone/>
              </a:pPr>
              <a:t>23</a:t>
            </a:fld>
            <a:endParaRPr lang="en-US" altLang="zh-TW" sz="1400"/>
          </a:p>
        </p:txBody>
      </p:sp>
      <p:sp>
        <p:nvSpPr>
          <p:cNvPr id="9" name="Text Box 2">
            <a:extLst/>
          </p:cNvPr>
          <p:cNvSpPr txBox="1">
            <a:spLocks noChangeArrowheads="1"/>
          </p:cNvSpPr>
          <p:nvPr/>
        </p:nvSpPr>
        <p:spPr bwMode="auto">
          <a:xfrm>
            <a:off x="179388" y="593725"/>
            <a:ext cx="2406650" cy="544513"/>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佳醫</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血液透析</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43012"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graphicFrame>
        <p:nvGraphicFramePr>
          <p:cNvPr id="6" name="資料庫圖表 5">
            <a:extLst/>
          </p:cNvPr>
          <p:cNvGraphicFramePr/>
          <p:nvPr/>
        </p:nvGraphicFramePr>
        <p:xfrm>
          <a:off x="611560" y="1052736"/>
          <a:ext cx="7344816" cy="46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4" name="文字方塊 16"/>
          <p:cNvSpPr txBox="1">
            <a:spLocks noChangeArrowheads="1"/>
          </p:cNvSpPr>
          <p:nvPr/>
        </p:nvSpPr>
        <p:spPr bwMode="auto">
          <a:xfrm>
            <a:off x="1691780" y="4701599"/>
            <a:ext cx="194560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擴大血液透析通路布局，將取得</a:t>
            </a:r>
            <a:r>
              <a:rPr kumimoji="0" lang="en-US" altLang="zh-TW" sz="1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NC</a:t>
            </a:r>
            <a:r>
              <a:rPr kumimoji="0" lang="zh-TW" altLang="en-US" sz="1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與</a:t>
            </a:r>
            <a:r>
              <a:rPr kumimoji="0" lang="en-US" altLang="zh-TW" sz="1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CMS 49%</a:t>
            </a:r>
            <a:r>
              <a:rPr kumimoji="0" lang="zh-TW" altLang="en-US" sz="1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股權，另積極尋求代理其他醫療專科所需之醫療產品，以期發展多樣化之產品銷售業務。</a:t>
            </a:r>
            <a:endParaRPr kumimoji="0" lang="en-US" altLang="zh-TW" sz="1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015" name="文字方塊 17"/>
          <p:cNvSpPr txBox="1">
            <a:spLocks noChangeArrowheads="1"/>
          </p:cNvSpPr>
          <p:nvPr/>
        </p:nvSpPr>
        <p:spPr bwMode="auto">
          <a:xfrm>
            <a:off x="3707905" y="3573016"/>
            <a:ext cx="19456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400" b="1" dirty="0">
                <a:solidFill>
                  <a:schemeClr val="tx2"/>
                </a:solidFill>
                <a:latin typeface="標楷體" panose="03000509000000000000" pitchFamily="65" charset="-120"/>
                <a:ea typeface="標楷體" panose="03000509000000000000" pitchFamily="65" charset="-120"/>
              </a:rPr>
              <a:t>對外整合上下游醫療資源，引進醫療具競爭力之新產品，增加異業策略夥伴，持續擴大醫療通路。對內則精簡組織降低各項管銷成本，提高經營績效。</a:t>
            </a:r>
            <a:endParaRPr kumimoji="0" lang="en-US" altLang="zh-TW" sz="1400" b="1" dirty="0">
              <a:solidFill>
                <a:schemeClr val="tx2"/>
              </a:solidFill>
              <a:latin typeface="標楷體" panose="03000509000000000000" pitchFamily="65" charset="-120"/>
              <a:ea typeface="標楷體" panose="03000509000000000000" pitchFamily="65" charset="-120"/>
            </a:endParaRPr>
          </a:p>
        </p:txBody>
      </p:sp>
      <p:sp>
        <p:nvSpPr>
          <p:cNvPr id="43016" name="文字方塊 18"/>
          <p:cNvSpPr txBox="1">
            <a:spLocks noChangeArrowheads="1"/>
          </p:cNvSpPr>
          <p:nvPr/>
        </p:nvSpPr>
        <p:spPr bwMode="auto">
          <a:xfrm>
            <a:off x="5867401" y="2924175"/>
            <a:ext cx="194560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r>
              <a:rPr kumimoji="0" lang="zh-TW" altLang="en-US" sz="1400" b="1" dirty="0">
                <a:solidFill>
                  <a:schemeClr val="tx2"/>
                </a:solidFill>
                <a:latin typeface="標楷體" panose="03000509000000000000" pitchFamily="65" charset="-120"/>
                <a:ea typeface="標楷體" panose="03000509000000000000" pitchFamily="65" charset="-120"/>
              </a:rPr>
              <a:t>向上垂直整合血液透析事業，併購馬來西亞透析藥水工廠，後續完成查廠後，將擴大既有客戶，發展東南亞，配合政府啟動新南向計畫。</a:t>
            </a:r>
            <a:endParaRPr kumimoji="0" lang="en-US" altLang="zh-TW" sz="1400" b="1" dirty="0">
              <a:solidFill>
                <a:schemeClr val="tx2"/>
              </a:solidFill>
              <a:latin typeface="標楷體" panose="03000509000000000000" pitchFamily="65" charset="-120"/>
              <a:ea typeface="標楷體" panose="03000509000000000000" pitchFamily="65" charset="-120"/>
            </a:endParaRPr>
          </a:p>
        </p:txBody>
      </p:sp>
      <p:sp>
        <p:nvSpPr>
          <p:cNvPr id="43017" name="文字方塊 7"/>
          <p:cNvSpPr txBox="1">
            <a:spLocks noChangeArrowheads="1"/>
          </p:cNvSpPr>
          <p:nvPr/>
        </p:nvSpPr>
        <p:spPr bwMode="auto">
          <a:xfrm>
            <a:off x="2643188" y="-74613"/>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en-US" altLang="zh-TW" sz="3600" dirty="0">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en-US" sz="3600" dirty="0">
                <a:latin typeface="標楷體" panose="03000509000000000000" pitchFamily="65" charset="-120"/>
                <a:ea typeface="標楷體" panose="03000509000000000000" pitchFamily="65" charset="-120"/>
              </a:rPr>
              <a:t>策略及展望</a:t>
            </a:r>
            <a:endParaRPr kumimoji="0" lang="zh-TW" altLang="en-US" sz="3600"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670EB74E-5707-4EAA-B137-BF9C71D6C912}" type="slidenum">
              <a:rPr lang="en-US" altLang="zh-TW" sz="1400" smtClean="0"/>
              <a:pPr>
                <a:spcBef>
                  <a:spcPct val="0"/>
                </a:spcBef>
                <a:buClrTx/>
                <a:buSzTx/>
                <a:buFontTx/>
                <a:buNone/>
              </a:pPr>
              <a:t>24</a:t>
            </a:fld>
            <a:endParaRPr lang="en-US" altLang="zh-TW" sz="1400"/>
          </a:p>
        </p:txBody>
      </p:sp>
      <p:sp>
        <p:nvSpPr>
          <p:cNvPr id="9" name="Text Box 2">
            <a:extLst/>
          </p:cNvPr>
          <p:cNvSpPr txBox="1">
            <a:spLocks noChangeArrowheads="1"/>
          </p:cNvSpPr>
          <p:nvPr/>
        </p:nvSpPr>
        <p:spPr bwMode="auto">
          <a:xfrm>
            <a:off x="179388" y="593725"/>
            <a:ext cx="2406650" cy="592138"/>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曜亞</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醫學美容</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45060"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graphicFrame>
        <p:nvGraphicFramePr>
          <p:cNvPr id="6" name="資料庫圖表 5">
            <a:extLst/>
          </p:cNvPr>
          <p:cNvGraphicFramePr/>
          <p:nvPr>
            <p:extLst>
              <p:ext uri="{D42A27DB-BD31-4B8C-83A1-F6EECF244321}">
                <p14:modId xmlns:p14="http://schemas.microsoft.com/office/powerpoint/2010/main" val="3580533624"/>
              </p:ext>
            </p:extLst>
          </p:nvPr>
        </p:nvGraphicFramePr>
        <p:xfrm>
          <a:off x="611560" y="1052736"/>
          <a:ext cx="7344816" cy="46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字方塊 10">
            <a:extLst>
              <a:ext uri="{FF2B5EF4-FFF2-40B4-BE49-F238E27FC236}">
                <a16:creationId xmlns:a16="http://schemas.microsoft.com/office/drawing/2014/main" id="{48C7E552-5235-4F83-964E-04FBE17CC66F}"/>
              </a:ext>
            </a:extLst>
          </p:cNvPr>
          <p:cNvSpPr txBox="1"/>
          <p:nvPr/>
        </p:nvSpPr>
        <p:spPr>
          <a:xfrm>
            <a:off x="1475656" y="4725144"/>
            <a:ext cx="2537538" cy="1569660"/>
          </a:xfrm>
          <a:prstGeom prst="rect">
            <a:avLst/>
          </a:prstGeom>
          <a:noFill/>
        </p:spPr>
        <p:txBody>
          <a:bodyPr wrap="square" rtlCol="0">
            <a:spAutoFit/>
          </a:bodyPr>
          <a:lstStyle/>
          <a:p>
            <a:pPr marL="285750" indent="-285750">
              <a:buFont typeface="Wingdings" panose="05000000000000000000" pitchFamily="2" charset="2"/>
              <a:buChar char="ü"/>
              <a:defRPr/>
            </a:pPr>
            <a:r>
              <a:rPr lang="zh-TW" altLang="en-US" sz="1600" b="1" dirty="0">
                <a:solidFill>
                  <a:schemeClr val="tx2">
                    <a:lumMod val="50000"/>
                  </a:schemeClr>
                </a:solidFill>
                <a:latin typeface="標楷體" panose="03000509000000000000" pitchFamily="65" charset="-120"/>
                <a:ea typeface="標楷體" panose="03000509000000000000" pitchFamily="65" charset="-120"/>
              </a:rPr>
              <a:t>肉毒桿菌產品上市</a:t>
            </a:r>
            <a:endParaRPr lang="en-US" altLang="zh-TW" sz="1600" b="1" dirty="0">
              <a:solidFill>
                <a:schemeClr val="tx2">
                  <a:lumMod val="50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50000"/>
                  </a:schemeClr>
                </a:solidFill>
                <a:latin typeface="標楷體" panose="03000509000000000000" pitchFamily="65" charset="-120"/>
                <a:ea typeface="標楷體" panose="03000509000000000000" pitchFamily="65" charset="-120"/>
              </a:rPr>
              <a:t>增肌減脂儀器上市</a:t>
            </a:r>
            <a:endParaRPr lang="en-US" altLang="zh-TW" sz="1600" b="1" dirty="0">
              <a:solidFill>
                <a:schemeClr val="tx2">
                  <a:lumMod val="50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50000"/>
                  </a:schemeClr>
                </a:solidFill>
                <a:latin typeface="標楷體" panose="03000509000000000000" pitchFamily="65" charset="-120"/>
                <a:ea typeface="標楷體" panose="03000509000000000000" pitchFamily="65" charset="-120"/>
              </a:rPr>
              <a:t>氫氧水飛梭上市</a:t>
            </a:r>
            <a:endParaRPr lang="en-US" altLang="zh-TW" sz="1600" b="1" dirty="0">
              <a:solidFill>
                <a:schemeClr val="tx2">
                  <a:lumMod val="50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明星產品市場深耕</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提升耗材產品銷售比重</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生活美容通路擴展</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F7DE428A-0DC2-4EDA-BBBD-D6A0C87E880F}"/>
              </a:ext>
            </a:extLst>
          </p:cNvPr>
          <p:cNvSpPr txBox="1"/>
          <p:nvPr/>
        </p:nvSpPr>
        <p:spPr>
          <a:xfrm>
            <a:off x="3473134" y="3553232"/>
            <a:ext cx="2808312" cy="1323439"/>
          </a:xfrm>
          <a:prstGeom prst="rect">
            <a:avLst/>
          </a:prstGeom>
          <a:noFill/>
        </p:spPr>
        <p:txBody>
          <a:bodyPr wrap="square" rtlCol="0">
            <a:spAutoFit/>
          </a:bodyPr>
          <a:lstStyle/>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預防醫學</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生活美容產品開發</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身體雕塑與健體市場開發</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整外</a:t>
            </a:r>
            <a:r>
              <a:rPr lang="en-US" altLang="zh-TW" sz="1600" b="1" dirty="0">
                <a:solidFill>
                  <a:schemeClr val="tx2">
                    <a:lumMod val="75000"/>
                  </a:schemeClr>
                </a:solidFill>
                <a:latin typeface="標楷體" panose="03000509000000000000" pitchFamily="65" charset="-120"/>
                <a:ea typeface="標楷體" panose="03000509000000000000" pitchFamily="65" charset="-120"/>
              </a:rPr>
              <a:t>/</a:t>
            </a:r>
            <a:r>
              <a:rPr lang="zh-TW" altLang="en-US" sz="1600" b="1" dirty="0">
                <a:solidFill>
                  <a:schemeClr val="tx2">
                    <a:lumMod val="75000"/>
                  </a:schemeClr>
                </a:solidFill>
                <a:latin typeface="標楷體" panose="03000509000000000000" pitchFamily="65" charset="-120"/>
                <a:ea typeface="標楷體" panose="03000509000000000000" pitchFamily="65" charset="-120"/>
              </a:rPr>
              <a:t>耗材產品開發</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品牌多元化</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070C33C8-430E-4911-9677-85549C0FE43C}"/>
              </a:ext>
            </a:extLst>
          </p:cNvPr>
          <p:cNvSpPr txBox="1"/>
          <p:nvPr/>
        </p:nvSpPr>
        <p:spPr>
          <a:xfrm>
            <a:off x="5724128" y="2924944"/>
            <a:ext cx="2808312" cy="830997"/>
          </a:xfrm>
          <a:prstGeom prst="rect">
            <a:avLst/>
          </a:prstGeom>
          <a:noFill/>
        </p:spPr>
        <p:txBody>
          <a:bodyPr wrap="square" rtlCol="0">
            <a:spAutoFit/>
          </a:bodyPr>
          <a:lstStyle/>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醫美產品市場定位者</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擴展東南亞醫美市場</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defRPr/>
            </a:pPr>
            <a:r>
              <a:rPr lang="zh-TW" altLang="en-US" sz="1600" b="1" dirty="0">
                <a:solidFill>
                  <a:schemeClr val="tx2">
                    <a:lumMod val="75000"/>
                  </a:schemeClr>
                </a:solidFill>
                <a:latin typeface="標楷體" panose="03000509000000000000" pitchFamily="65" charset="-120"/>
                <a:ea typeface="標楷體" panose="03000509000000000000" pitchFamily="65" charset="-120"/>
              </a:rPr>
              <a:t>亞洲醫美市場策略聯盟</a:t>
            </a:r>
            <a:endParaRPr lang="en-US" altLang="zh-TW" sz="1600" b="1" dirty="0">
              <a:solidFill>
                <a:schemeClr val="tx2">
                  <a:lumMod val="75000"/>
                </a:schemeClr>
              </a:solidFill>
              <a:latin typeface="標楷體" panose="03000509000000000000" pitchFamily="65" charset="-120"/>
              <a:ea typeface="標楷體" panose="03000509000000000000"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A1A64C36-FA42-401C-88A5-7374DE6E919C}" type="slidenum">
              <a:rPr lang="en-US" altLang="zh-TW" sz="1400" smtClean="0"/>
              <a:pPr>
                <a:spcBef>
                  <a:spcPct val="0"/>
                </a:spcBef>
                <a:buClrTx/>
                <a:buSzTx/>
                <a:buFontTx/>
                <a:buNone/>
              </a:pPr>
              <a:t>25</a:t>
            </a:fld>
            <a:endParaRPr lang="en-US" altLang="zh-TW" sz="1400"/>
          </a:p>
        </p:txBody>
      </p:sp>
      <p:sp>
        <p:nvSpPr>
          <p:cNvPr id="9" name="Text Box 2">
            <a:extLst/>
          </p:cNvPr>
          <p:cNvSpPr txBox="1">
            <a:spLocks noChangeArrowheads="1"/>
          </p:cNvSpPr>
          <p:nvPr/>
        </p:nvSpPr>
        <p:spPr bwMode="auto">
          <a:xfrm>
            <a:off x="179388" y="593725"/>
            <a:ext cx="2406650" cy="544513"/>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久裕</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醫藥物流</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47108"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graphicFrame>
        <p:nvGraphicFramePr>
          <p:cNvPr id="6" name="資料庫圖表 5">
            <a:extLst/>
          </p:cNvPr>
          <p:cNvGraphicFramePr/>
          <p:nvPr>
            <p:extLst>
              <p:ext uri="{D42A27DB-BD31-4B8C-83A1-F6EECF244321}">
                <p14:modId xmlns:p14="http://schemas.microsoft.com/office/powerpoint/2010/main" val="32168993"/>
              </p:ext>
            </p:extLst>
          </p:nvPr>
        </p:nvGraphicFramePr>
        <p:xfrm>
          <a:off x="683568" y="764704"/>
          <a:ext cx="8136904" cy="4691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10" name="文字方塊 6"/>
          <p:cNvSpPr txBox="1">
            <a:spLocks noChangeArrowheads="1"/>
          </p:cNvSpPr>
          <p:nvPr/>
        </p:nvSpPr>
        <p:spPr bwMode="auto">
          <a:xfrm>
            <a:off x="1109874" y="4347056"/>
            <a:ext cx="2670038"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indent="-108000">
              <a:spcBef>
                <a:spcPts val="0"/>
              </a:spcBef>
              <a:buNone/>
              <a:defRPr/>
            </a:pPr>
            <a:r>
              <a:rPr lang="zh-TW" altLang="en-US" sz="1600" b="1" dirty="0">
                <a:solidFill>
                  <a:srgbClr val="002060"/>
                </a:solidFill>
                <a:latin typeface="標楷體" panose="03000509000000000000" pitchFamily="65" charset="-120"/>
                <a:ea typeface="標楷體" panose="03000509000000000000" pitchFamily="65" charset="-120"/>
              </a:rPr>
              <a:t> </a:t>
            </a: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銷售推廣：</a:t>
            </a:r>
            <a:endPar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080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處方</a:t>
            </a: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指示用藥：現有通路擴展產品線，強化市場涵蓋率。</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080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由診所藥局通路擴充至大型醫療院所。</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indent="-108000">
              <a:spcBef>
                <a:spcPts val="0"/>
              </a:spcBef>
              <a:buNone/>
              <a:defRPr/>
            </a:pP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經銷物流：</a:t>
            </a:r>
            <a:endPar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080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維持各主要原廠之穩定合作關係 。</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080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超低温冷鏈建構。</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111" name="文字方塊 7"/>
          <p:cNvSpPr txBox="1">
            <a:spLocks noChangeArrowheads="1"/>
          </p:cNvSpPr>
          <p:nvPr/>
        </p:nvSpPr>
        <p:spPr bwMode="auto">
          <a:xfrm>
            <a:off x="3923928" y="3261495"/>
            <a:ext cx="2520280" cy="255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ts val="0"/>
              </a:spcBef>
              <a:buNone/>
              <a:defRPr/>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銷售推廣</a:t>
            </a:r>
            <a:endPar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133350">
              <a:spcBef>
                <a:spcPts val="0"/>
              </a:spcBef>
              <a:buNone/>
              <a:defRPr/>
            </a:pP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積極拓展原廠推廣契機及爭取新產品代理。 </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buNone/>
              <a:defRPr/>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經銷物流：</a:t>
            </a:r>
            <a:endPar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39725" indent="-1778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拓展藥品物流基礎拓展，醫材市場。</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39725" indent="-1778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採行差異化策略，結合各大醫療院所之需求與國際大藥廠之供應，發展更具競爭力之價值鏈服務。</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buNone/>
              <a:defRPr/>
            </a:pPr>
            <a:endParaRPr kumimoji="0" lang="en-US" altLang="zh-TW" sz="1400" b="1" dirty="0">
              <a:solidFill>
                <a:srgbClr val="002060"/>
              </a:solidFill>
              <a:latin typeface="新細明體" pitchFamily="18" charset="-120"/>
            </a:endParaRPr>
          </a:p>
        </p:txBody>
      </p:sp>
      <p:sp>
        <p:nvSpPr>
          <p:cNvPr id="47112" name="文字方塊 9"/>
          <p:cNvSpPr txBox="1">
            <a:spLocks noChangeArrowheads="1"/>
          </p:cNvSpPr>
          <p:nvPr/>
        </p:nvSpPr>
        <p:spPr bwMode="auto">
          <a:xfrm>
            <a:off x="6516216" y="2492896"/>
            <a:ext cx="258492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ts val="0"/>
              </a:spcBef>
              <a:buNone/>
              <a:defRPr/>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銷售推廣</a:t>
            </a:r>
            <a:endPar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778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積極尋求戰略合作對象，擴充團隊產品系列的完整性。</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778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整合集團洗腎中心及長照通路，切入潛力市場。</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buNone/>
              <a:defRPr/>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經銷物流</a:t>
            </a:r>
            <a:endPar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778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配合原廠建構客製化物流中心。</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177800">
              <a:spcBef>
                <a:spcPts val="0"/>
              </a:spcBef>
              <a:buNone/>
              <a:defRPr/>
            </a:pPr>
            <a:r>
              <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持續投資發展自動化資訊與倉儲管理系統。</a:t>
            </a:r>
            <a:endParaRPr lang="en-US" altLang="zh-TW" sz="1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lang="zh-TW" altLang="en-US" sz="2400" b="1">
              <a:solidFill>
                <a:schemeClr val="bg1"/>
              </a:solidFill>
              <a:ea typeface="華康儷中黑"/>
              <a:cs typeface="華康儷中黑"/>
            </a:endParaRPr>
          </a:p>
        </p:txBody>
      </p:sp>
      <p:sp>
        <p:nvSpPr>
          <p:cNvPr id="49155"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2D32F9F3-3729-4943-9AFE-F8375143E16F}" type="slidenum">
              <a:rPr kumimoji="0" lang="en-US" altLang="zh-TW" sz="1400">
                <a:cs typeface="Arial" panose="020B0604020202020204" pitchFamily="34" charset="0"/>
              </a:rPr>
              <a:pPr algn="ctr" eaLnBrk="1" hangingPunct="1">
                <a:spcBef>
                  <a:spcPct val="0"/>
                </a:spcBef>
                <a:buClrTx/>
                <a:buSzTx/>
                <a:buFontTx/>
                <a:buNone/>
              </a:pPr>
              <a:t>26</a:t>
            </a:fld>
            <a:endParaRPr kumimoji="0" lang="en-US" altLang="zh-TW" sz="1400">
              <a:cs typeface="Arial" panose="020B0604020202020204" pitchFamily="34" charset="0"/>
            </a:endParaRPr>
          </a:p>
        </p:txBody>
      </p:sp>
      <p:sp>
        <p:nvSpPr>
          <p:cNvPr id="49263" name="文字方塊 7"/>
          <p:cNvSpPr txBox="1">
            <a:spLocks noChangeArrowheads="1"/>
          </p:cNvSpPr>
          <p:nvPr/>
        </p:nvSpPr>
        <p:spPr bwMode="auto">
          <a:xfrm>
            <a:off x="2484438" y="-74613"/>
            <a:ext cx="4449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a:solidFill>
                  <a:srgbClr val="000000"/>
                </a:solidFill>
                <a:latin typeface="標楷體" panose="03000509000000000000" pitchFamily="65" charset="-120"/>
                <a:ea typeface="標楷體" panose="03000509000000000000" pitchFamily="65" charset="-120"/>
              </a:rPr>
              <a:t>補  充  資  料</a:t>
            </a:r>
          </a:p>
        </p:txBody>
      </p:sp>
      <p:sp>
        <p:nvSpPr>
          <p:cNvPr id="7" name="標題 4">
            <a:extLst/>
          </p:cNvPr>
          <p:cNvSpPr txBox="1">
            <a:spLocks/>
          </p:cNvSpPr>
          <p:nvPr/>
        </p:nvSpPr>
        <p:spPr bwMode="auto">
          <a:xfrm>
            <a:off x="3491880" y="895709"/>
            <a:ext cx="1817672"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kumimoji="0" lang="zh-TW" altLang="en-US" sz="2600" kern="0" dirty="0">
                <a:solidFill>
                  <a:schemeClr val="tx1"/>
                </a:solidFill>
                <a:latin typeface="華康儷中黑"/>
                <a:ea typeface="標楷體" pitchFamily="65" charset="-120"/>
                <a:cs typeface="+mj-cs"/>
              </a:rPr>
              <a:t>資產負債表</a:t>
            </a:r>
            <a:endParaRPr kumimoji="0" lang="en-US" altLang="zh-TW" sz="2600" kern="0" dirty="0">
              <a:solidFill>
                <a:schemeClr val="tx1"/>
              </a:solidFill>
              <a:latin typeface="華康儷中黑"/>
              <a:ea typeface="標楷體" pitchFamily="65" charset="-120"/>
              <a:cs typeface="+mj-cs"/>
            </a:endParaRPr>
          </a:p>
        </p:txBody>
      </p:sp>
      <p:pic>
        <p:nvPicPr>
          <p:cNvPr id="4" name="圖片 3">
            <a:extLst>
              <a:ext uri="{FF2B5EF4-FFF2-40B4-BE49-F238E27FC236}">
                <a16:creationId xmlns:a16="http://schemas.microsoft.com/office/drawing/2014/main" id="{179F623D-78E9-4C80-8129-A6267EA00305}"/>
              </a:ext>
            </a:extLst>
          </p:cNvPr>
          <p:cNvPicPr>
            <a:picLocks noChangeAspect="1"/>
          </p:cNvPicPr>
          <p:nvPr/>
        </p:nvPicPr>
        <p:blipFill>
          <a:blip r:embed="rId3"/>
          <a:stretch>
            <a:fillRect/>
          </a:stretch>
        </p:blipFill>
        <p:spPr>
          <a:xfrm>
            <a:off x="323528" y="1470730"/>
            <a:ext cx="8280920" cy="4491561"/>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83107401-21AC-45FB-B7C1-F612E909A6A6}" type="slidenum">
              <a:rPr kumimoji="0" lang="en-US" altLang="zh-TW" sz="1400">
                <a:cs typeface="Arial" panose="020B0604020202020204" pitchFamily="34" charset="0"/>
              </a:rPr>
              <a:pPr algn="ctr" eaLnBrk="1" hangingPunct="1">
                <a:spcBef>
                  <a:spcPct val="0"/>
                </a:spcBef>
                <a:buClrTx/>
                <a:buSzTx/>
                <a:buFontTx/>
                <a:buNone/>
              </a:pPr>
              <a:t>27</a:t>
            </a:fld>
            <a:endParaRPr kumimoji="0" lang="en-US" altLang="zh-TW" sz="1400">
              <a:cs typeface="Arial" panose="020B0604020202020204" pitchFamily="34" charset="0"/>
            </a:endParaRPr>
          </a:p>
        </p:txBody>
      </p:sp>
      <p:sp>
        <p:nvSpPr>
          <p:cNvPr id="51325"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lang="zh-TW" altLang="en-US" sz="2400" b="1">
              <a:solidFill>
                <a:schemeClr val="bg1"/>
              </a:solidFill>
              <a:ea typeface="華康儷中黑"/>
              <a:cs typeface="華康儷中黑"/>
            </a:endParaRPr>
          </a:p>
        </p:txBody>
      </p:sp>
      <p:sp>
        <p:nvSpPr>
          <p:cNvPr id="6" name="標題 4">
            <a:extLst/>
          </p:cNvPr>
          <p:cNvSpPr txBox="1">
            <a:spLocks/>
          </p:cNvSpPr>
          <p:nvPr/>
        </p:nvSpPr>
        <p:spPr bwMode="auto">
          <a:xfrm>
            <a:off x="3491880" y="895709"/>
            <a:ext cx="1817672"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kumimoji="0" lang="zh-TW" altLang="en-US" sz="2600" kern="0" dirty="0">
                <a:solidFill>
                  <a:schemeClr val="tx1"/>
                </a:solidFill>
                <a:latin typeface="華康儷中黑"/>
                <a:ea typeface="標楷體" pitchFamily="65" charset="-120"/>
                <a:cs typeface="+mj-cs"/>
              </a:rPr>
              <a:t>資產負債表</a:t>
            </a:r>
            <a:endParaRPr kumimoji="0" lang="en-US" altLang="zh-TW" sz="2600" kern="0" dirty="0">
              <a:solidFill>
                <a:schemeClr val="tx1"/>
              </a:solidFill>
              <a:latin typeface="華康儷中黑"/>
              <a:ea typeface="標楷體" pitchFamily="65" charset="-120"/>
              <a:cs typeface="+mj-cs"/>
            </a:endParaRPr>
          </a:p>
        </p:txBody>
      </p:sp>
      <p:pic>
        <p:nvPicPr>
          <p:cNvPr id="2" name="圖片 1">
            <a:extLst>
              <a:ext uri="{FF2B5EF4-FFF2-40B4-BE49-F238E27FC236}">
                <a16:creationId xmlns:a16="http://schemas.microsoft.com/office/drawing/2014/main" id="{47D9652D-8563-4510-B61C-A3D4D85594FB}"/>
              </a:ext>
            </a:extLst>
          </p:cNvPr>
          <p:cNvPicPr>
            <a:picLocks noChangeAspect="1"/>
          </p:cNvPicPr>
          <p:nvPr/>
        </p:nvPicPr>
        <p:blipFill>
          <a:blip r:embed="rId3"/>
          <a:stretch>
            <a:fillRect/>
          </a:stretch>
        </p:blipFill>
        <p:spPr>
          <a:xfrm>
            <a:off x="395536" y="1462722"/>
            <a:ext cx="8208912" cy="4630574"/>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22"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2E204449-0B12-41E8-8E0C-F214FE1F1C39}" type="slidenum">
              <a:rPr kumimoji="0" lang="en-US" altLang="zh-TW" sz="1400">
                <a:cs typeface="Arial" panose="020B0604020202020204" pitchFamily="34" charset="0"/>
              </a:rPr>
              <a:pPr algn="ctr" eaLnBrk="1" hangingPunct="1">
                <a:spcBef>
                  <a:spcPct val="0"/>
                </a:spcBef>
                <a:buClrTx/>
                <a:buSzTx/>
                <a:buFontTx/>
                <a:buNone/>
              </a:pPr>
              <a:t>28</a:t>
            </a:fld>
            <a:endParaRPr kumimoji="0" lang="en-US" altLang="zh-TW" sz="1400">
              <a:cs typeface="Arial" panose="020B0604020202020204" pitchFamily="34" charset="0"/>
            </a:endParaRPr>
          </a:p>
        </p:txBody>
      </p:sp>
      <p:sp>
        <p:nvSpPr>
          <p:cNvPr id="53323"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lang="zh-TW" altLang="en-US" sz="2400" b="1">
              <a:solidFill>
                <a:schemeClr val="bg1"/>
              </a:solidFill>
              <a:ea typeface="華康儷中黑"/>
              <a:cs typeface="華康儷中黑"/>
            </a:endParaRPr>
          </a:p>
        </p:txBody>
      </p:sp>
      <p:sp>
        <p:nvSpPr>
          <p:cNvPr id="8" name="標題 4">
            <a:extLst/>
          </p:cNvPr>
          <p:cNvSpPr txBox="1">
            <a:spLocks/>
          </p:cNvSpPr>
          <p:nvPr/>
        </p:nvSpPr>
        <p:spPr bwMode="auto">
          <a:xfrm>
            <a:off x="3491880" y="895709"/>
            <a:ext cx="1817672"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kumimoji="0" lang="zh-TW" altLang="en-US" sz="2600" kern="0" dirty="0">
                <a:solidFill>
                  <a:schemeClr val="tx1"/>
                </a:solidFill>
                <a:latin typeface="華康儷中黑"/>
                <a:ea typeface="標楷體" pitchFamily="65" charset="-120"/>
                <a:cs typeface="+mj-cs"/>
              </a:rPr>
              <a:t>損益表</a:t>
            </a:r>
            <a:endParaRPr kumimoji="0" lang="en-US" altLang="zh-TW" sz="2600" kern="0" dirty="0">
              <a:solidFill>
                <a:schemeClr val="tx1"/>
              </a:solidFill>
              <a:latin typeface="華康儷中黑"/>
              <a:ea typeface="標楷體" pitchFamily="65" charset="-120"/>
              <a:cs typeface="+mj-cs"/>
            </a:endParaRPr>
          </a:p>
        </p:txBody>
      </p:sp>
      <p:pic>
        <p:nvPicPr>
          <p:cNvPr id="3" name="圖片 2">
            <a:extLst>
              <a:ext uri="{FF2B5EF4-FFF2-40B4-BE49-F238E27FC236}">
                <a16:creationId xmlns:a16="http://schemas.microsoft.com/office/drawing/2014/main" id="{CA9A6EE1-02AE-4F9D-B337-DB0E2C639A2B}"/>
              </a:ext>
            </a:extLst>
          </p:cNvPr>
          <p:cNvPicPr>
            <a:picLocks noChangeAspect="1"/>
          </p:cNvPicPr>
          <p:nvPr/>
        </p:nvPicPr>
        <p:blipFill>
          <a:blip r:embed="rId3"/>
          <a:stretch>
            <a:fillRect/>
          </a:stretch>
        </p:blipFill>
        <p:spPr>
          <a:xfrm>
            <a:off x="404272" y="1457749"/>
            <a:ext cx="8128168" cy="4504542"/>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C7BE0737-8E4A-4A55-9F4E-B952E714B14A}" type="slidenum">
              <a:rPr kumimoji="0" lang="en-US" altLang="zh-TW" sz="1400">
                <a:cs typeface="Arial" panose="020B0604020202020204" pitchFamily="34" charset="0"/>
              </a:rPr>
              <a:pPr algn="ctr" eaLnBrk="1" hangingPunct="1">
                <a:spcBef>
                  <a:spcPct val="0"/>
                </a:spcBef>
                <a:buClrTx/>
                <a:buSzTx/>
                <a:buFontTx/>
                <a:buNone/>
              </a:pPr>
              <a:t>29</a:t>
            </a:fld>
            <a:endParaRPr kumimoji="0" lang="en-US" altLang="zh-TW" sz="1400">
              <a:cs typeface="Arial" panose="020B0604020202020204" pitchFamily="34" charset="0"/>
            </a:endParaRPr>
          </a:p>
        </p:txBody>
      </p:sp>
      <p:sp>
        <p:nvSpPr>
          <p:cNvPr id="55366"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lang="zh-TW" altLang="en-US" sz="2400" b="1">
              <a:solidFill>
                <a:schemeClr val="bg1"/>
              </a:solidFill>
              <a:ea typeface="華康儷中黑"/>
              <a:cs typeface="華康儷中黑"/>
            </a:endParaRPr>
          </a:p>
        </p:txBody>
      </p:sp>
      <p:sp>
        <p:nvSpPr>
          <p:cNvPr id="7" name="標題 4">
            <a:extLst/>
          </p:cNvPr>
          <p:cNvSpPr txBox="1">
            <a:spLocks/>
          </p:cNvSpPr>
          <p:nvPr/>
        </p:nvSpPr>
        <p:spPr bwMode="auto">
          <a:xfrm>
            <a:off x="3491880" y="895709"/>
            <a:ext cx="1817672"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kumimoji="0" lang="zh-TW" altLang="en-US" sz="2600" kern="0" dirty="0">
                <a:solidFill>
                  <a:schemeClr val="tx1"/>
                </a:solidFill>
                <a:latin typeface="華康儷中黑"/>
                <a:ea typeface="標楷體" pitchFamily="65" charset="-120"/>
                <a:cs typeface="+mj-cs"/>
              </a:rPr>
              <a:t>現金流量表</a:t>
            </a:r>
            <a:endParaRPr kumimoji="0" lang="en-US" altLang="zh-TW" sz="2600" kern="0" dirty="0">
              <a:solidFill>
                <a:schemeClr val="tx1"/>
              </a:solidFill>
              <a:latin typeface="華康儷中黑"/>
              <a:ea typeface="標楷體" pitchFamily="65" charset="-120"/>
              <a:cs typeface="+mj-cs"/>
            </a:endParaRPr>
          </a:p>
        </p:txBody>
      </p:sp>
      <p:pic>
        <p:nvPicPr>
          <p:cNvPr id="3" name="圖片 2">
            <a:extLst>
              <a:ext uri="{FF2B5EF4-FFF2-40B4-BE49-F238E27FC236}">
                <a16:creationId xmlns:a16="http://schemas.microsoft.com/office/drawing/2014/main" id="{686D10FB-725B-45EB-BAE3-E024F7C816F7}"/>
              </a:ext>
            </a:extLst>
          </p:cNvPr>
          <p:cNvPicPr>
            <a:picLocks noChangeAspect="1"/>
          </p:cNvPicPr>
          <p:nvPr/>
        </p:nvPicPr>
        <p:blipFill>
          <a:blip r:embed="rId3"/>
          <a:stretch>
            <a:fillRect/>
          </a:stretch>
        </p:blipFill>
        <p:spPr>
          <a:xfrm>
            <a:off x="311712" y="1470730"/>
            <a:ext cx="8292735" cy="3974493"/>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AE7CAF9A-58F2-41DB-BFB5-D1897E733645}" type="slidenum">
              <a:rPr lang="en-US" altLang="zh-TW" sz="1400" smtClean="0"/>
              <a:pPr>
                <a:spcBef>
                  <a:spcPct val="0"/>
                </a:spcBef>
                <a:buClrTx/>
                <a:buSzTx/>
                <a:buFontTx/>
                <a:buNone/>
              </a:pPr>
              <a:t>3</a:t>
            </a:fld>
            <a:endParaRPr lang="en-US" altLang="zh-TW" sz="1400"/>
          </a:p>
        </p:txBody>
      </p:sp>
      <p:sp>
        <p:nvSpPr>
          <p:cNvPr id="3" name="圓角矩形 2">
            <a:extLst/>
          </p:cNvPr>
          <p:cNvSpPr/>
          <p:nvPr/>
        </p:nvSpPr>
        <p:spPr bwMode="auto">
          <a:xfrm>
            <a:off x="444500" y="981075"/>
            <a:ext cx="7000875"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1.</a:t>
            </a:r>
            <a:r>
              <a:rPr kumimoji="0" lang="zh-TW" altLang="en-US" sz="3000" dirty="0">
                <a:latin typeface="標楷體" pitchFamily="65" charset="-120"/>
                <a:ea typeface="標楷體" pitchFamily="65" charset="-120"/>
              </a:rPr>
              <a:t>公司概況</a:t>
            </a:r>
            <a:r>
              <a:rPr kumimoji="0" lang="en-US" altLang="zh-TW" sz="2000" dirty="0">
                <a:latin typeface="標楷體" pitchFamily="65" charset="-120"/>
                <a:ea typeface="標楷體" pitchFamily="65" charset="-120"/>
              </a:rPr>
              <a:t>(Corporate Overview)</a:t>
            </a:r>
            <a:endParaRPr kumimoji="0" lang="zh-TW" altLang="en-US" sz="2000" dirty="0">
              <a:latin typeface="標楷體" pitchFamily="65" charset="-120"/>
              <a:ea typeface="標楷體" pitchFamily="65" charset="-120"/>
            </a:endParaRPr>
          </a:p>
        </p:txBody>
      </p:sp>
      <p:sp>
        <p:nvSpPr>
          <p:cNvPr id="4" name="圓角矩形 3">
            <a:extLst/>
          </p:cNvPr>
          <p:cNvSpPr/>
          <p:nvPr/>
        </p:nvSpPr>
        <p:spPr bwMode="auto">
          <a:xfrm>
            <a:off x="444500" y="1695450"/>
            <a:ext cx="7000875"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2.</a:t>
            </a:r>
            <a:r>
              <a:rPr kumimoji="0" lang="zh-TW" altLang="en-US" sz="3000" dirty="0">
                <a:latin typeface="標楷體" pitchFamily="65" charset="-120"/>
                <a:ea typeface="標楷體" pitchFamily="65" charset="-120"/>
              </a:rPr>
              <a:t>市場概況</a:t>
            </a:r>
            <a:r>
              <a:rPr kumimoji="0" lang="en-US" altLang="zh-TW" sz="2000" dirty="0">
                <a:latin typeface="標楷體" pitchFamily="65" charset="-120"/>
                <a:ea typeface="標楷體" pitchFamily="65" charset="-120"/>
              </a:rPr>
              <a:t>(Market Overview)</a:t>
            </a:r>
            <a:endParaRPr kumimoji="0" lang="zh-TW" altLang="en-US" sz="2000" dirty="0">
              <a:latin typeface="標楷體" pitchFamily="65" charset="-120"/>
              <a:ea typeface="標楷體" pitchFamily="65" charset="-120"/>
            </a:endParaRPr>
          </a:p>
        </p:txBody>
      </p:sp>
      <p:sp>
        <p:nvSpPr>
          <p:cNvPr id="5" name="圓角矩形 4">
            <a:extLst/>
          </p:cNvPr>
          <p:cNvSpPr/>
          <p:nvPr/>
        </p:nvSpPr>
        <p:spPr bwMode="auto">
          <a:xfrm>
            <a:off x="428625" y="2409825"/>
            <a:ext cx="7016750"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3.</a:t>
            </a:r>
            <a:r>
              <a:rPr kumimoji="0" lang="zh-TW" altLang="en-US" sz="3000" dirty="0">
                <a:latin typeface="標楷體" pitchFamily="65" charset="-120"/>
                <a:ea typeface="標楷體" pitchFamily="65" charset="-120"/>
              </a:rPr>
              <a:t>營運概況</a:t>
            </a:r>
            <a:r>
              <a:rPr kumimoji="0" lang="en-US" altLang="zh-TW" sz="2000" dirty="0">
                <a:latin typeface="標楷體" pitchFamily="65" charset="-120"/>
                <a:ea typeface="標楷體" pitchFamily="65" charset="-120"/>
              </a:rPr>
              <a:t>(Business Overview)</a:t>
            </a:r>
            <a:endParaRPr kumimoji="0" lang="zh-TW" altLang="en-US" sz="2000" dirty="0">
              <a:latin typeface="標楷體" pitchFamily="65" charset="-120"/>
              <a:ea typeface="標楷體" pitchFamily="65" charset="-120"/>
            </a:endParaRPr>
          </a:p>
        </p:txBody>
      </p:sp>
      <p:sp>
        <p:nvSpPr>
          <p:cNvPr id="6" name="圓角矩形 5">
            <a:extLst/>
          </p:cNvPr>
          <p:cNvSpPr/>
          <p:nvPr/>
        </p:nvSpPr>
        <p:spPr bwMode="auto">
          <a:xfrm>
            <a:off x="428625" y="3124200"/>
            <a:ext cx="7016750"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4.</a:t>
            </a:r>
            <a:r>
              <a:rPr kumimoji="0" lang="zh-TW" altLang="en-US" sz="3000" dirty="0">
                <a:latin typeface="標楷體" pitchFamily="65" charset="-120"/>
                <a:ea typeface="標楷體" pitchFamily="65" charset="-120"/>
              </a:rPr>
              <a:t>財務概況</a:t>
            </a:r>
            <a:r>
              <a:rPr kumimoji="0" lang="en-US" altLang="zh-TW" sz="2000" dirty="0">
                <a:latin typeface="標楷體" pitchFamily="65" charset="-120"/>
                <a:ea typeface="標楷體" pitchFamily="65" charset="-120"/>
              </a:rPr>
              <a:t>(Financial Overview)</a:t>
            </a:r>
            <a:endParaRPr kumimoji="0" lang="zh-TW" altLang="en-US" sz="2000" dirty="0">
              <a:latin typeface="標楷體" pitchFamily="65" charset="-120"/>
              <a:ea typeface="標楷體" pitchFamily="65" charset="-120"/>
            </a:endParaRPr>
          </a:p>
        </p:txBody>
      </p:sp>
      <p:sp>
        <p:nvSpPr>
          <p:cNvPr id="7" name="圓角矩形 6">
            <a:extLst/>
          </p:cNvPr>
          <p:cNvSpPr/>
          <p:nvPr/>
        </p:nvSpPr>
        <p:spPr bwMode="auto">
          <a:xfrm>
            <a:off x="444500" y="4573588"/>
            <a:ext cx="7000875"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6.2022</a:t>
            </a:r>
            <a:r>
              <a:rPr kumimoji="0" lang="zh-TW" altLang="en-US" sz="3000" dirty="0">
                <a:latin typeface="標楷體" pitchFamily="65" charset="-120"/>
                <a:ea typeface="標楷體" pitchFamily="65" charset="-120"/>
              </a:rPr>
              <a:t>策略及展望</a:t>
            </a:r>
            <a:r>
              <a:rPr kumimoji="0" lang="en-US" altLang="zh-TW" sz="2000" dirty="0">
                <a:latin typeface="標楷體" pitchFamily="65" charset="-120"/>
                <a:ea typeface="標楷體" pitchFamily="65" charset="-120"/>
              </a:rPr>
              <a:t>(2022 Strategies and Outlook)      </a:t>
            </a:r>
            <a:endParaRPr kumimoji="0" lang="zh-TW" altLang="en-US" sz="2000" dirty="0">
              <a:latin typeface="標楷體" pitchFamily="65" charset="-120"/>
              <a:ea typeface="標楷體" pitchFamily="65" charset="-120"/>
            </a:endParaRPr>
          </a:p>
        </p:txBody>
      </p:sp>
      <p:sp>
        <p:nvSpPr>
          <p:cNvPr id="8" name="圓角矩形 7">
            <a:extLst/>
          </p:cNvPr>
          <p:cNvSpPr/>
          <p:nvPr/>
        </p:nvSpPr>
        <p:spPr bwMode="auto">
          <a:xfrm>
            <a:off x="444500" y="5287963"/>
            <a:ext cx="7000875"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7.</a:t>
            </a:r>
            <a:r>
              <a:rPr kumimoji="0" lang="zh-TW" altLang="en-US" sz="3000" dirty="0">
                <a:latin typeface="標楷體" pitchFamily="65" charset="-120"/>
                <a:ea typeface="標楷體" pitchFamily="65" charset="-120"/>
              </a:rPr>
              <a:t>補充資料</a:t>
            </a:r>
            <a:r>
              <a:rPr kumimoji="0" lang="en-US" altLang="zh-TW" sz="2000" dirty="0">
                <a:latin typeface="標楷體" pitchFamily="65" charset="-120"/>
                <a:ea typeface="標楷體" pitchFamily="65" charset="-120"/>
              </a:rPr>
              <a:t>(Appendix)      </a:t>
            </a:r>
            <a:endParaRPr kumimoji="0" lang="zh-TW" altLang="en-US" sz="2000" dirty="0">
              <a:latin typeface="標楷體" pitchFamily="65" charset="-120"/>
              <a:ea typeface="標楷體" pitchFamily="65" charset="-120"/>
            </a:endParaRPr>
          </a:p>
        </p:txBody>
      </p:sp>
      <p:sp>
        <p:nvSpPr>
          <p:cNvPr id="9" name="流程圖: 顯示 8">
            <a:extLst/>
          </p:cNvPr>
          <p:cNvSpPr/>
          <p:nvPr/>
        </p:nvSpPr>
        <p:spPr bwMode="auto">
          <a:xfrm>
            <a:off x="7588250" y="980728"/>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P.4</a:t>
            </a:r>
            <a:endParaRPr kumimoji="0" lang="zh-TW" altLang="en-US" sz="2400" dirty="0">
              <a:latin typeface="標楷體" pitchFamily="65" charset="-120"/>
              <a:ea typeface="標楷體" pitchFamily="65" charset="-120"/>
            </a:endParaRPr>
          </a:p>
        </p:txBody>
      </p:sp>
      <p:sp>
        <p:nvSpPr>
          <p:cNvPr id="10" name="流程圖: 顯示 9">
            <a:extLst/>
          </p:cNvPr>
          <p:cNvSpPr/>
          <p:nvPr/>
        </p:nvSpPr>
        <p:spPr bwMode="auto">
          <a:xfrm>
            <a:off x="7588250" y="1695103"/>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P.8</a:t>
            </a:r>
            <a:endParaRPr kumimoji="0" lang="zh-TW" altLang="en-US" sz="2400" dirty="0">
              <a:latin typeface="標楷體" pitchFamily="65" charset="-120"/>
              <a:ea typeface="標楷體" pitchFamily="65" charset="-120"/>
            </a:endParaRPr>
          </a:p>
        </p:txBody>
      </p:sp>
      <p:sp>
        <p:nvSpPr>
          <p:cNvPr id="11" name="流程圖: 顯示 10">
            <a:extLst/>
          </p:cNvPr>
          <p:cNvSpPr/>
          <p:nvPr/>
        </p:nvSpPr>
        <p:spPr bwMode="auto">
          <a:xfrm>
            <a:off x="7588250" y="2409478"/>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P.11</a:t>
            </a:r>
            <a:endParaRPr kumimoji="0" lang="zh-TW" altLang="en-US" sz="2400" dirty="0">
              <a:latin typeface="標楷體" pitchFamily="65" charset="-120"/>
              <a:ea typeface="標楷體" pitchFamily="65" charset="-120"/>
            </a:endParaRPr>
          </a:p>
        </p:txBody>
      </p:sp>
      <p:sp>
        <p:nvSpPr>
          <p:cNvPr id="12" name="流程圖: 顯示 11">
            <a:extLst/>
          </p:cNvPr>
          <p:cNvSpPr/>
          <p:nvPr/>
        </p:nvSpPr>
        <p:spPr bwMode="auto">
          <a:xfrm>
            <a:off x="7588250" y="3123853"/>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P.14</a:t>
            </a:r>
            <a:endParaRPr kumimoji="0" lang="zh-TW" altLang="en-US" sz="2400" dirty="0">
              <a:latin typeface="標楷體" pitchFamily="65" charset="-120"/>
              <a:ea typeface="標楷體" pitchFamily="65" charset="-120"/>
            </a:endParaRPr>
          </a:p>
        </p:txBody>
      </p:sp>
      <p:sp>
        <p:nvSpPr>
          <p:cNvPr id="13" name="流程圖: 顯示 12">
            <a:extLst/>
          </p:cNvPr>
          <p:cNvSpPr/>
          <p:nvPr/>
        </p:nvSpPr>
        <p:spPr bwMode="auto">
          <a:xfrm>
            <a:off x="7588250" y="4573240"/>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P.23</a:t>
            </a:r>
            <a:endParaRPr kumimoji="0" lang="zh-TW" altLang="en-US" sz="2400" dirty="0">
              <a:latin typeface="標楷體" pitchFamily="65" charset="-120"/>
              <a:ea typeface="標楷體" pitchFamily="65" charset="-120"/>
            </a:endParaRPr>
          </a:p>
        </p:txBody>
      </p:sp>
      <p:sp>
        <p:nvSpPr>
          <p:cNvPr id="14" name="流程圖: 顯示 13">
            <a:extLst/>
          </p:cNvPr>
          <p:cNvSpPr/>
          <p:nvPr/>
        </p:nvSpPr>
        <p:spPr bwMode="auto">
          <a:xfrm>
            <a:off x="7588250" y="5287615"/>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P.26</a:t>
            </a:r>
            <a:endParaRPr kumimoji="0" lang="zh-TW" altLang="en-US" sz="2400" dirty="0">
              <a:latin typeface="標楷體" pitchFamily="65" charset="-120"/>
              <a:ea typeface="標楷體" pitchFamily="65" charset="-120"/>
            </a:endParaRPr>
          </a:p>
        </p:txBody>
      </p:sp>
      <p:sp>
        <p:nvSpPr>
          <p:cNvPr id="9243" name="文字方塊 15"/>
          <p:cNvSpPr txBox="1">
            <a:spLocks noChangeArrowheads="1"/>
          </p:cNvSpPr>
          <p:nvPr/>
        </p:nvSpPr>
        <p:spPr bwMode="auto">
          <a:xfrm>
            <a:off x="2643188" y="-74613"/>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dirty="0">
                <a:solidFill>
                  <a:srgbClr val="000000"/>
                </a:solidFill>
                <a:latin typeface="標楷體" panose="03000509000000000000" pitchFamily="65" charset="-120"/>
                <a:ea typeface="標楷體" panose="03000509000000000000" pitchFamily="65" charset="-120"/>
              </a:rPr>
              <a:t>內  容  綱  要 </a:t>
            </a:r>
          </a:p>
        </p:txBody>
      </p:sp>
      <p:sp>
        <p:nvSpPr>
          <p:cNvPr id="17" name="圓角矩形 6">
            <a:extLst/>
          </p:cNvPr>
          <p:cNvSpPr/>
          <p:nvPr/>
        </p:nvSpPr>
        <p:spPr bwMode="auto">
          <a:xfrm>
            <a:off x="449263" y="3859213"/>
            <a:ext cx="7000875" cy="5715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3000" dirty="0">
                <a:latin typeface="標楷體" pitchFamily="65" charset="-120"/>
                <a:ea typeface="標楷體" pitchFamily="65" charset="-120"/>
              </a:rPr>
              <a:t>5.</a:t>
            </a:r>
            <a:r>
              <a:rPr kumimoji="0" lang="zh-TW" altLang="en-US" sz="3000" dirty="0">
                <a:latin typeface="標楷體" pitchFamily="65" charset="-120"/>
                <a:ea typeface="標楷體" pitchFamily="65" charset="-120"/>
              </a:rPr>
              <a:t>轉投資概況</a:t>
            </a:r>
            <a:r>
              <a:rPr kumimoji="0" lang="en-US" altLang="zh-TW" sz="2000" dirty="0">
                <a:latin typeface="標楷體" pitchFamily="65" charset="-120"/>
                <a:ea typeface="標楷體" pitchFamily="65" charset="-120"/>
              </a:rPr>
              <a:t>(Investment Overview)      </a:t>
            </a:r>
            <a:endParaRPr kumimoji="0" lang="zh-TW" altLang="en-US" sz="2000" dirty="0">
              <a:latin typeface="標楷體" pitchFamily="65" charset="-120"/>
              <a:ea typeface="標楷體" pitchFamily="65" charset="-120"/>
            </a:endParaRPr>
          </a:p>
        </p:txBody>
      </p:sp>
      <p:sp>
        <p:nvSpPr>
          <p:cNvPr id="18" name="流程圖: 顯示 17">
            <a:extLst/>
          </p:cNvPr>
          <p:cNvSpPr/>
          <p:nvPr/>
        </p:nvSpPr>
        <p:spPr bwMode="auto">
          <a:xfrm>
            <a:off x="7593013" y="3847753"/>
            <a:ext cx="1214437"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kumimoji="0" lang="en-US" altLang="zh-TW" sz="2400" dirty="0">
                <a:latin typeface="標楷體" pitchFamily="65" charset="-120"/>
                <a:ea typeface="標楷體" pitchFamily="65" charset="-120"/>
              </a:rPr>
              <a:t>P.17</a:t>
            </a:r>
            <a:endParaRPr kumimoji="0" lang="zh-TW" altLang="en-US" sz="2400" dirty="0">
              <a:latin typeface="標楷體" pitchFamily="65" charset="-120"/>
              <a:ea typeface="標楷體" pitchFamily="65" charset="-12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14"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lang="zh-TW" altLang="en-US" sz="2400" b="1">
              <a:solidFill>
                <a:schemeClr val="bg1"/>
              </a:solidFill>
              <a:ea typeface="華康儷中黑"/>
              <a:cs typeface="華康儷中黑"/>
            </a:endParaRPr>
          </a:p>
        </p:txBody>
      </p:sp>
      <p:sp>
        <p:nvSpPr>
          <p:cNvPr id="8" name="標題 4">
            <a:extLst/>
          </p:cNvPr>
          <p:cNvSpPr txBox="1">
            <a:spLocks/>
          </p:cNvSpPr>
          <p:nvPr/>
        </p:nvSpPr>
        <p:spPr bwMode="auto">
          <a:xfrm>
            <a:off x="3491880" y="895709"/>
            <a:ext cx="1817672"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kumimoji="0" lang="zh-TW" altLang="en-US" sz="2600" kern="0" dirty="0">
                <a:solidFill>
                  <a:schemeClr val="tx1"/>
                </a:solidFill>
                <a:latin typeface="華康儷中黑"/>
                <a:ea typeface="標楷體" pitchFamily="65" charset="-120"/>
                <a:cs typeface="+mj-cs"/>
              </a:rPr>
              <a:t>現金流量表</a:t>
            </a:r>
            <a:endParaRPr kumimoji="0" lang="en-US" altLang="zh-TW" sz="2600" kern="0" dirty="0">
              <a:solidFill>
                <a:schemeClr val="tx1"/>
              </a:solidFill>
              <a:latin typeface="華康儷中黑"/>
              <a:ea typeface="標楷體" pitchFamily="65" charset="-120"/>
              <a:cs typeface="+mj-cs"/>
            </a:endParaRPr>
          </a:p>
        </p:txBody>
      </p:sp>
      <p:sp>
        <p:nvSpPr>
          <p:cNvPr id="57416"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CDD3ADC7-592B-4996-8894-14B6C549F7E6}" type="slidenum">
              <a:rPr kumimoji="0" lang="en-US" altLang="zh-TW" sz="1400">
                <a:cs typeface="Arial" panose="020B0604020202020204" pitchFamily="34" charset="0"/>
              </a:rPr>
              <a:pPr algn="ctr" eaLnBrk="1" hangingPunct="1">
                <a:spcBef>
                  <a:spcPct val="0"/>
                </a:spcBef>
                <a:buClrTx/>
                <a:buSzTx/>
                <a:buFontTx/>
                <a:buNone/>
              </a:pPr>
              <a:t>30</a:t>
            </a:fld>
            <a:endParaRPr kumimoji="0" lang="en-US" altLang="zh-TW" sz="1400">
              <a:cs typeface="Arial" panose="020B0604020202020204" pitchFamily="34" charset="0"/>
            </a:endParaRPr>
          </a:p>
        </p:txBody>
      </p:sp>
      <p:pic>
        <p:nvPicPr>
          <p:cNvPr id="4" name="圖片 3">
            <a:extLst>
              <a:ext uri="{FF2B5EF4-FFF2-40B4-BE49-F238E27FC236}">
                <a16:creationId xmlns:a16="http://schemas.microsoft.com/office/drawing/2014/main" id="{62720330-C48C-4255-8BD9-D6AEE5B3299C}"/>
              </a:ext>
            </a:extLst>
          </p:cNvPr>
          <p:cNvPicPr>
            <a:picLocks noChangeAspect="1"/>
          </p:cNvPicPr>
          <p:nvPr/>
        </p:nvPicPr>
        <p:blipFill>
          <a:blip r:embed="rId2"/>
          <a:stretch>
            <a:fillRect/>
          </a:stretch>
        </p:blipFill>
        <p:spPr>
          <a:xfrm>
            <a:off x="285750" y="1478032"/>
            <a:ext cx="8390706" cy="4327231"/>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48"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lang="zh-TW" altLang="en-US" sz="2400" b="1">
              <a:solidFill>
                <a:schemeClr val="bg1"/>
              </a:solidFill>
              <a:ea typeface="華康儷中黑"/>
              <a:cs typeface="華康儷中黑"/>
            </a:endParaRPr>
          </a:p>
        </p:txBody>
      </p:sp>
      <p:sp>
        <p:nvSpPr>
          <p:cNvPr id="8" name="標題 4">
            <a:extLst/>
          </p:cNvPr>
          <p:cNvSpPr txBox="1">
            <a:spLocks/>
          </p:cNvSpPr>
          <p:nvPr/>
        </p:nvSpPr>
        <p:spPr bwMode="auto">
          <a:xfrm>
            <a:off x="3491880" y="895709"/>
            <a:ext cx="1817672"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kumimoji="0" lang="zh-TW" altLang="en-US" sz="2600" kern="0" dirty="0">
                <a:solidFill>
                  <a:schemeClr val="tx1"/>
                </a:solidFill>
                <a:latin typeface="華康儷中黑"/>
                <a:ea typeface="標楷體" pitchFamily="65" charset="-120"/>
                <a:cs typeface="+mj-cs"/>
              </a:rPr>
              <a:t>現金流量表</a:t>
            </a:r>
            <a:endParaRPr kumimoji="0" lang="en-US" altLang="zh-TW" sz="2600" kern="0" dirty="0">
              <a:solidFill>
                <a:schemeClr val="tx1"/>
              </a:solidFill>
              <a:latin typeface="華康儷中黑"/>
              <a:ea typeface="標楷體" pitchFamily="65" charset="-120"/>
              <a:cs typeface="+mj-cs"/>
            </a:endParaRPr>
          </a:p>
        </p:txBody>
      </p:sp>
      <p:sp>
        <p:nvSpPr>
          <p:cNvPr id="58450" name="Text Box 9"/>
          <p:cNvSpPr txBox="1">
            <a:spLocks noChangeArrowheads="1"/>
          </p:cNvSpPr>
          <p:nvPr/>
        </p:nvSpPr>
        <p:spPr bwMode="auto">
          <a:xfrm>
            <a:off x="8788400" y="655320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ClrTx/>
              <a:buSzTx/>
              <a:buFontTx/>
              <a:buNone/>
            </a:pPr>
            <a:fld id="{95243A07-5310-44B0-B845-A682FC207743}" type="slidenum">
              <a:rPr kumimoji="0" lang="en-US" altLang="zh-TW" sz="1400">
                <a:cs typeface="Arial" panose="020B0604020202020204" pitchFamily="34" charset="0"/>
              </a:rPr>
              <a:pPr algn="ctr" eaLnBrk="1" hangingPunct="1">
                <a:spcBef>
                  <a:spcPct val="0"/>
                </a:spcBef>
                <a:buClrTx/>
                <a:buSzTx/>
                <a:buFontTx/>
                <a:buNone/>
              </a:pPr>
              <a:t>31</a:t>
            </a:fld>
            <a:endParaRPr kumimoji="0" lang="en-US" altLang="zh-TW" sz="1400">
              <a:cs typeface="Arial" panose="020B0604020202020204" pitchFamily="34" charset="0"/>
            </a:endParaRPr>
          </a:p>
        </p:txBody>
      </p:sp>
      <p:pic>
        <p:nvPicPr>
          <p:cNvPr id="4" name="圖片 3">
            <a:extLst>
              <a:ext uri="{FF2B5EF4-FFF2-40B4-BE49-F238E27FC236}">
                <a16:creationId xmlns:a16="http://schemas.microsoft.com/office/drawing/2014/main" id="{E0CFA076-0749-4FF2-A622-B88B492A9649}"/>
              </a:ext>
            </a:extLst>
          </p:cNvPr>
          <p:cNvPicPr>
            <a:picLocks noChangeAspect="1"/>
          </p:cNvPicPr>
          <p:nvPr/>
        </p:nvPicPr>
        <p:blipFill>
          <a:blip r:embed="rId2"/>
          <a:stretch>
            <a:fillRect/>
          </a:stretch>
        </p:blipFill>
        <p:spPr>
          <a:xfrm>
            <a:off x="395536" y="1470730"/>
            <a:ext cx="8208912" cy="4491561"/>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p:cNvPr>
          <p:cNvSpPr txBox="1">
            <a:spLocks noChangeArrowheads="1"/>
          </p:cNvSpPr>
          <p:nvPr/>
        </p:nvSpPr>
        <p:spPr bwMode="auto">
          <a:xfrm>
            <a:off x="388938" y="531813"/>
            <a:ext cx="8120062" cy="593725"/>
          </a:xfrm>
          <a:prstGeom prst="rect">
            <a:avLst/>
          </a:prstGeom>
          <a:noFill/>
          <a:ln w="9525">
            <a:noFill/>
            <a:miter lim="800000"/>
            <a:headEnd/>
            <a:tailEnd/>
          </a:ln>
          <a:effectLst/>
        </p:spPr>
        <p:txBody>
          <a:bodyPr>
            <a:spAutoFit/>
          </a:bodyPr>
          <a:lstStyle/>
          <a:p>
            <a:pPr eaLnBrk="1" fontAlgn="auto" hangingPunct="1">
              <a:lnSpc>
                <a:spcPct val="125000"/>
              </a:lnSpc>
              <a:spcBef>
                <a:spcPts val="0"/>
              </a:spcBef>
              <a:spcAft>
                <a:spcPts val="0"/>
              </a:spcAft>
              <a:defRPr/>
            </a:pPr>
            <a:r>
              <a:rPr kumimoji="0"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與 夥 伴 長 期 合 作 不 斷 壯 大</a:t>
            </a:r>
          </a:p>
        </p:txBody>
      </p:sp>
      <p:sp>
        <p:nvSpPr>
          <p:cNvPr id="59395" name="Rectangle 7"/>
          <p:cNvSpPr>
            <a:spLocks noChangeArrowheads="1"/>
          </p:cNvSpPr>
          <p:nvPr/>
        </p:nvSpPr>
        <p:spPr bwMode="auto">
          <a:xfrm>
            <a:off x="309563" y="1096963"/>
            <a:ext cx="8159750" cy="28575"/>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latin typeface="Calibri" panose="020F0502020204030204" pitchFamily="34" charset="0"/>
            </a:endParaRPr>
          </a:p>
        </p:txBody>
      </p:sp>
      <p:sp>
        <p:nvSpPr>
          <p:cNvPr id="59396" name="Text Box 6"/>
          <p:cNvSpPr txBox="1">
            <a:spLocks noChangeArrowheads="1"/>
          </p:cNvSpPr>
          <p:nvPr/>
        </p:nvSpPr>
        <p:spPr bwMode="auto">
          <a:xfrm>
            <a:off x="250825" y="1239838"/>
            <a:ext cx="8558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lnSpc>
                <a:spcPts val="3500"/>
              </a:lnSpc>
              <a:spcBef>
                <a:spcPct val="0"/>
              </a:spcBef>
              <a:buClrTx/>
              <a:buSzTx/>
              <a:buFontTx/>
              <a:buNone/>
            </a:pPr>
            <a:r>
              <a:rPr kumimoji="0" lang="zh-TW" altLang="en-US" sz="1800" dirty="0">
                <a:solidFill>
                  <a:srgbClr val="4D4D4D"/>
                </a:solidFill>
                <a:ea typeface="華康儷中黑"/>
                <a:cs typeface="華康儷中黑"/>
              </a:rPr>
              <a:t>佳醫三十多年經營以來，憑藉所累積之核心競爭力，以新觀念、新模式整合各個醫療專業領域；佳醫持續在亞洲市場深根，業務範圍包含了台灣、香港、中國、菲律賓、馬來西亞等地區。透過不斷的合作與結合，期許成為亞洲最有價值之整合性醫療健康產業集團。</a:t>
            </a:r>
            <a:endParaRPr kumimoji="0" lang="en-US" altLang="zh-TW" sz="1800" dirty="0">
              <a:solidFill>
                <a:srgbClr val="4D4D4D"/>
              </a:solidFill>
              <a:ea typeface="華康儷中黑"/>
              <a:cs typeface="華康儷中黑"/>
            </a:endParaRPr>
          </a:p>
        </p:txBody>
      </p:sp>
      <p:pic>
        <p:nvPicPr>
          <p:cNvPr id="59397" name="Picture 2" descr="http://iap.esa.int/c/sme/news/183/picture/Public-Private.jpg"/>
          <p:cNvPicPr>
            <a:picLocks noChangeAspect="1" noChangeArrowheads="1"/>
          </p:cNvPicPr>
          <p:nvPr/>
        </p:nvPicPr>
        <p:blipFill>
          <a:blip r:embed="rId2" cstate="print">
            <a:extLst>
              <a:ext uri="{28A0092B-C50C-407E-A947-70E740481C1C}">
                <a14:useLocalDpi xmlns:a14="http://schemas.microsoft.com/office/drawing/2010/main" val="0"/>
              </a:ext>
            </a:extLst>
          </a:blip>
          <a:srcRect t="4466" b="28535"/>
          <a:stretch>
            <a:fillRect/>
          </a:stretch>
        </p:blipFill>
        <p:spPr bwMode="auto">
          <a:xfrm>
            <a:off x="827088" y="3068638"/>
            <a:ext cx="72485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投影片編號版面配置區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A2B60A58-2C33-46D8-95C2-D8E9EB8D50A6}" type="slidenum">
              <a:rPr lang="en-US" altLang="zh-TW" sz="1400" smtClean="0"/>
              <a:pPr>
                <a:spcBef>
                  <a:spcPct val="0"/>
                </a:spcBef>
                <a:buClrTx/>
                <a:buSzTx/>
                <a:buFontTx/>
                <a:buNone/>
              </a:pPr>
              <a:t>32</a:t>
            </a:fld>
            <a:endParaRPr lang="en-US" altLang="zh-TW"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01_佳醫公司簡介ppt_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extLst/>
          </p:cNvPr>
          <p:cNvSpPr txBox="1">
            <a:spLocks noChangeArrowheads="1"/>
          </p:cNvSpPr>
          <p:nvPr/>
        </p:nvSpPr>
        <p:spPr bwMode="auto">
          <a:xfrm>
            <a:off x="2846388" y="4941888"/>
            <a:ext cx="3568700" cy="1046162"/>
          </a:xfrm>
          <a:prstGeom prst="rect">
            <a:avLst/>
          </a:prstGeom>
          <a:noFill/>
          <a:ln>
            <a:noFill/>
          </a:ln>
          <a:extLst/>
        </p:spPr>
        <p:txBody>
          <a:bodyPr wrap="none">
            <a:spAutoFit/>
          </a:bodyPr>
          <a:lstStyle>
            <a:lvl1pPr eaLnBrk="0" hangingPunct="0">
              <a:defRPr sz="1200">
                <a:solidFill>
                  <a:srgbClr val="000000"/>
                </a:solidFill>
                <a:latin typeface="Arial" pitchFamily="34" charset="0"/>
                <a:ea typeface="新細明體" pitchFamily="18" charset="-120"/>
                <a:sym typeface="Arial" pitchFamily="34" charset="0"/>
              </a:defRPr>
            </a:lvl1pPr>
            <a:lvl2pPr marL="742950" indent="-285750" eaLnBrk="0" hangingPunct="0">
              <a:defRPr sz="1200">
                <a:solidFill>
                  <a:srgbClr val="000000"/>
                </a:solidFill>
                <a:latin typeface="Arial" pitchFamily="34" charset="0"/>
                <a:ea typeface="新細明體" pitchFamily="18" charset="-120"/>
                <a:sym typeface="Arial" pitchFamily="34" charset="0"/>
              </a:defRPr>
            </a:lvl2pPr>
            <a:lvl3pPr marL="1143000" indent="-228600" eaLnBrk="0" hangingPunct="0">
              <a:defRPr sz="1200">
                <a:solidFill>
                  <a:srgbClr val="000000"/>
                </a:solidFill>
                <a:latin typeface="Arial" pitchFamily="34" charset="0"/>
                <a:ea typeface="新細明體" pitchFamily="18" charset="-120"/>
                <a:sym typeface="Arial" pitchFamily="34" charset="0"/>
              </a:defRPr>
            </a:lvl3pPr>
            <a:lvl4pPr marL="1600200" indent="-228600" eaLnBrk="0" hangingPunct="0">
              <a:defRPr sz="1200">
                <a:solidFill>
                  <a:srgbClr val="000000"/>
                </a:solidFill>
                <a:latin typeface="Arial" pitchFamily="34" charset="0"/>
                <a:ea typeface="新細明體" pitchFamily="18" charset="-120"/>
                <a:sym typeface="Arial" pitchFamily="34" charset="0"/>
              </a:defRPr>
            </a:lvl4pPr>
            <a:lvl5pPr marL="2057400" indent="-228600" eaLnBrk="0" hangingPunct="0">
              <a:defRPr sz="1200">
                <a:solidFill>
                  <a:srgbClr val="000000"/>
                </a:solidFill>
                <a:latin typeface="Arial" pitchFamily="34" charset="0"/>
                <a:ea typeface="新細明體" pitchFamily="18" charset="-12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9pPr>
          </a:lstStyle>
          <a:p>
            <a:pPr algn="ctr" eaLnBrk="1" fontAlgn="auto" hangingPunct="1">
              <a:lnSpc>
                <a:spcPct val="150000"/>
              </a:lnSpc>
              <a:spcBef>
                <a:spcPts val="0"/>
              </a:spcBef>
              <a:spcAft>
                <a:spcPts val="0"/>
              </a:spcAft>
              <a:defRPr/>
            </a:pPr>
            <a:r>
              <a:rPr kumimoji="0" lang="zh-TW" altLang="en-US" sz="2200" b="1" dirty="0">
                <a:solidFill>
                  <a:schemeClr val="tx2">
                    <a:lumMod val="75000"/>
                  </a:schemeClr>
                </a:solidFill>
                <a:effectLst>
                  <a:outerShdw blurRad="38100" dist="38100" dir="2700000" algn="tl">
                    <a:srgbClr val="000000">
                      <a:alpha val="43137"/>
                    </a:srgbClr>
                  </a:outerShdw>
                </a:effectLst>
                <a:ea typeface="華康儷中黑"/>
                <a:cs typeface="華康儷中黑"/>
              </a:rPr>
              <a:t>佳醫健康事業股份有限公司</a:t>
            </a:r>
            <a:endParaRPr kumimoji="0" lang="en-US" altLang="zh-TW" sz="2200" b="1" dirty="0">
              <a:solidFill>
                <a:schemeClr val="tx2">
                  <a:lumMod val="75000"/>
                </a:schemeClr>
              </a:solidFill>
              <a:effectLst>
                <a:outerShdw blurRad="38100" dist="38100" dir="2700000" algn="tl">
                  <a:srgbClr val="000000">
                    <a:alpha val="43137"/>
                  </a:srgbClr>
                </a:outerShdw>
              </a:effectLst>
              <a:ea typeface="華康儷中黑"/>
              <a:cs typeface="華康儷中黑"/>
            </a:endParaRPr>
          </a:p>
          <a:p>
            <a:pPr algn="ctr" eaLnBrk="1" fontAlgn="auto" hangingPunct="1">
              <a:lnSpc>
                <a:spcPct val="150000"/>
              </a:lnSpc>
              <a:spcBef>
                <a:spcPts val="0"/>
              </a:spcBef>
              <a:spcAft>
                <a:spcPts val="0"/>
              </a:spcAft>
              <a:defRPr/>
            </a:pPr>
            <a:r>
              <a:rPr kumimoji="0" lang="zh-TW" altLang="en-US" sz="2200" b="1" dirty="0">
                <a:solidFill>
                  <a:schemeClr val="tx2">
                    <a:lumMod val="75000"/>
                  </a:schemeClr>
                </a:solidFill>
                <a:effectLst>
                  <a:outerShdw blurRad="38100" dist="38100" dir="2700000" algn="tl">
                    <a:srgbClr val="000000">
                      <a:alpha val="43137"/>
                    </a:srgbClr>
                  </a:outerShdw>
                </a:effectLst>
                <a:ea typeface="華康儷中黑"/>
              </a:rPr>
              <a:t>法人說明會</a:t>
            </a:r>
            <a:r>
              <a:rPr kumimoji="0" lang="en-US" altLang="zh-TW" sz="2200" b="1" dirty="0">
                <a:solidFill>
                  <a:schemeClr val="tx2">
                    <a:lumMod val="75000"/>
                  </a:schemeClr>
                </a:solidFill>
                <a:effectLst>
                  <a:outerShdw blurRad="38100" dist="38100" dir="2700000" algn="tl">
                    <a:srgbClr val="000000">
                      <a:alpha val="43137"/>
                    </a:srgbClr>
                  </a:outerShdw>
                </a:effectLst>
                <a:ea typeface="華康儷中黑"/>
              </a:rPr>
              <a:t>-2017Q2</a:t>
            </a:r>
          </a:p>
        </p:txBody>
      </p:sp>
      <p:pic>
        <p:nvPicPr>
          <p:cNvPr id="60420" name="Picture 2" descr="b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A62B09CA-D95A-4BF9-B290-12A091E5DB49}" type="slidenum">
              <a:rPr lang="en-US" altLang="zh-TW" sz="1400" smtClean="0"/>
              <a:pPr>
                <a:spcBef>
                  <a:spcPct val="0"/>
                </a:spcBef>
                <a:buClrTx/>
                <a:buSzTx/>
                <a:buFontTx/>
                <a:buNone/>
              </a:pPr>
              <a:t>4</a:t>
            </a:fld>
            <a:endParaRPr lang="en-US" altLang="zh-TW" sz="1400"/>
          </a:p>
        </p:txBody>
      </p:sp>
      <p:sp>
        <p:nvSpPr>
          <p:cNvPr id="17" name="Text Box 4">
            <a:extLst/>
          </p:cNvPr>
          <p:cNvSpPr txBox="1">
            <a:spLocks noChangeArrowheads="1"/>
          </p:cNvSpPr>
          <p:nvPr/>
        </p:nvSpPr>
        <p:spPr bwMode="auto">
          <a:xfrm>
            <a:off x="1204913" y="3611188"/>
            <a:ext cx="3152775" cy="1004888"/>
          </a:xfrm>
          <a:prstGeom prst="rect">
            <a:avLst/>
          </a:prstGeom>
          <a:noFill/>
          <a:ln>
            <a:noFill/>
          </a:ln>
          <a:extLst/>
        </p:spPr>
        <p:txBody>
          <a:bodyPr wrap="none">
            <a:spAutoFit/>
          </a:bodyPr>
          <a:lstStyle>
            <a:lvl1pPr eaLnBrk="0" hangingPunct="0">
              <a:defRPr sz="1200">
                <a:solidFill>
                  <a:srgbClr val="000000"/>
                </a:solidFill>
                <a:latin typeface="Arial" pitchFamily="34" charset="0"/>
                <a:ea typeface="新細明體" pitchFamily="18" charset="-120"/>
                <a:sym typeface="Arial" pitchFamily="34" charset="0"/>
              </a:defRPr>
            </a:lvl1pPr>
            <a:lvl2pPr marL="742950" indent="-285750" eaLnBrk="0" hangingPunct="0">
              <a:defRPr sz="1200">
                <a:solidFill>
                  <a:srgbClr val="000000"/>
                </a:solidFill>
                <a:latin typeface="Arial" pitchFamily="34" charset="0"/>
                <a:ea typeface="新細明體" pitchFamily="18" charset="-120"/>
                <a:sym typeface="Arial" pitchFamily="34" charset="0"/>
              </a:defRPr>
            </a:lvl2pPr>
            <a:lvl3pPr marL="1143000" indent="-228600" eaLnBrk="0" hangingPunct="0">
              <a:defRPr sz="1200">
                <a:solidFill>
                  <a:srgbClr val="000000"/>
                </a:solidFill>
                <a:latin typeface="Arial" pitchFamily="34" charset="0"/>
                <a:ea typeface="新細明體" pitchFamily="18" charset="-120"/>
                <a:sym typeface="Arial" pitchFamily="34" charset="0"/>
              </a:defRPr>
            </a:lvl3pPr>
            <a:lvl4pPr marL="1600200" indent="-228600" eaLnBrk="0" hangingPunct="0">
              <a:defRPr sz="1200">
                <a:solidFill>
                  <a:srgbClr val="000000"/>
                </a:solidFill>
                <a:latin typeface="Arial" pitchFamily="34" charset="0"/>
                <a:ea typeface="新細明體" pitchFamily="18" charset="-120"/>
                <a:sym typeface="Arial" pitchFamily="34" charset="0"/>
              </a:defRPr>
            </a:lvl4pPr>
            <a:lvl5pPr marL="2057400" indent="-228600" eaLnBrk="0" hangingPunct="0">
              <a:defRPr sz="1200">
                <a:solidFill>
                  <a:srgbClr val="000000"/>
                </a:solidFill>
                <a:latin typeface="Arial" pitchFamily="34" charset="0"/>
                <a:ea typeface="新細明體" pitchFamily="18" charset="-12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9pPr>
          </a:lstStyle>
          <a:p>
            <a:pPr algn="ctr" eaLnBrk="1" fontAlgn="auto" hangingPunct="1">
              <a:spcBef>
                <a:spcPts val="0"/>
              </a:spcBef>
              <a:spcAft>
                <a:spcPts val="0"/>
              </a:spcAft>
              <a:defRPr/>
            </a:pPr>
            <a:r>
              <a:rPr kumimoji="0" lang="zh-TW" altLang="en-US" sz="1600" dirty="0">
                <a:solidFill>
                  <a:schemeClr val="tx2">
                    <a:lumMod val="75000"/>
                  </a:schemeClr>
                </a:solidFill>
                <a:ea typeface="華康儷中黑"/>
                <a:cs typeface="華康儷中黑"/>
              </a:rPr>
              <a:t>董事長  </a:t>
            </a:r>
            <a:r>
              <a:rPr kumimoji="0" lang="en-US" altLang="zh-TW" sz="1600" dirty="0">
                <a:solidFill>
                  <a:schemeClr val="tx2">
                    <a:lumMod val="75000"/>
                  </a:schemeClr>
                </a:solidFill>
                <a:ea typeface="華康儷中黑"/>
                <a:cs typeface="華康儷中黑"/>
              </a:rPr>
              <a:t>Chairman</a:t>
            </a:r>
          </a:p>
          <a:p>
            <a:pPr algn="ctr" eaLnBrk="1" fontAlgn="auto" hangingPunct="1">
              <a:spcBef>
                <a:spcPts val="0"/>
              </a:spcBef>
              <a:spcAft>
                <a:spcPts val="0"/>
              </a:spcAft>
              <a:defRPr/>
            </a:pPr>
            <a:r>
              <a:rPr kumimoji="0" lang="zh-TW" altLang="en-US" sz="1600" dirty="0">
                <a:solidFill>
                  <a:schemeClr val="tx2">
                    <a:lumMod val="75000"/>
                  </a:schemeClr>
                </a:solidFill>
                <a:ea typeface="華康儷中黑"/>
                <a:cs typeface="華康儷中黑"/>
              </a:rPr>
              <a:t>集團總裁  </a:t>
            </a:r>
            <a:r>
              <a:rPr kumimoji="0" lang="en-US" altLang="zh-TW" sz="1600" dirty="0">
                <a:solidFill>
                  <a:schemeClr val="tx2">
                    <a:lumMod val="75000"/>
                  </a:schemeClr>
                </a:solidFill>
                <a:ea typeface="華康儷中黑"/>
                <a:cs typeface="華康儷中黑"/>
              </a:rPr>
              <a:t>Group President</a:t>
            </a:r>
          </a:p>
          <a:p>
            <a:pPr algn="ctr" eaLnBrk="1" fontAlgn="auto" hangingPunct="1">
              <a:lnSpc>
                <a:spcPct val="150000"/>
              </a:lnSpc>
              <a:spcBef>
                <a:spcPts val="0"/>
              </a:spcBef>
              <a:spcAft>
                <a:spcPts val="0"/>
              </a:spcAft>
              <a:defRPr/>
            </a:pPr>
            <a:r>
              <a:rPr kumimoji="0" lang="zh-TW" altLang="en-US" sz="2000" b="1" dirty="0">
                <a:solidFill>
                  <a:schemeClr val="tx2">
                    <a:lumMod val="75000"/>
                  </a:schemeClr>
                </a:solidFill>
                <a:effectLst>
                  <a:outerShdw blurRad="38100" dist="38100" dir="2700000" algn="tl">
                    <a:srgbClr val="000000">
                      <a:alpha val="43137"/>
                    </a:srgbClr>
                  </a:outerShdw>
                </a:effectLst>
                <a:ea typeface="華康儷中黑"/>
                <a:cs typeface="華康儷中黑"/>
              </a:rPr>
              <a:t>傅輝東  </a:t>
            </a:r>
            <a:r>
              <a:rPr kumimoji="0" lang="en-US" altLang="zh-TW" sz="2000" b="1" dirty="0">
                <a:solidFill>
                  <a:schemeClr val="tx2">
                    <a:lumMod val="75000"/>
                  </a:schemeClr>
                </a:solidFill>
                <a:effectLst>
                  <a:outerShdw blurRad="38100" dist="38100" dir="2700000" algn="tl">
                    <a:srgbClr val="000000">
                      <a:alpha val="43137"/>
                    </a:srgbClr>
                  </a:outerShdw>
                </a:effectLst>
                <a:ea typeface="華康儷中黑"/>
                <a:cs typeface="華康儷中黑"/>
              </a:rPr>
              <a:t>Tony Fu</a:t>
            </a:r>
          </a:p>
        </p:txBody>
      </p:sp>
      <p:pic>
        <p:nvPicPr>
          <p:cNvPr id="10244" name="Picture 5" descr="精神標語_用心自主創新前瞻B_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813" y="714375"/>
            <a:ext cx="47148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
          <p:cNvSpPr txBox="1">
            <a:spLocks noChangeArrowheads="1"/>
          </p:cNvSpPr>
          <p:nvPr/>
        </p:nvSpPr>
        <p:spPr bwMode="auto">
          <a:xfrm>
            <a:off x="1196975" y="4540250"/>
            <a:ext cx="67500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lnSpc>
                <a:spcPts val="2200"/>
              </a:lnSpc>
              <a:spcBef>
                <a:spcPct val="0"/>
              </a:spcBef>
              <a:buClrTx/>
              <a:buSzTx/>
              <a:buFontTx/>
              <a:buNone/>
            </a:pPr>
            <a:r>
              <a:rPr kumimoji="0" lang="zh-TW" altLang="en-US" sz="1600" dirty="0">
                <a:solidFill>
                  <a:srgbClr val="4D4D4D"/>
                </a:solidFill>
                <a:ea typeface="華康儷中黑"/>
                <a:cs typeface="華康儷中黑"/>
              </a:rPr>
              <a:t>「用心、自主、創新、前瞻」為佳醫之核心價值。</a:t>
            </a:r>
          </a:p>
          <a:p>
            <a:pPr algn="ctr" eaLnBrk="1" hangingPunct="1">
              <a:lnSpc>
                <a:spcPts val="2200"/>
              </a:lnSpc>
              <a:spcBef>
                <a:spcPct val="0"/>
              </a:spcBef>
              <a:buClrTx/>
              <a:buSzTx/>
              <a:buFontTx/>
              <a:buNone/>
            </a:pPr>
            <a:r>
              <a:rPr kumimoji="0" lang="zh-TW" altLang="en-US" sz="1600" dirty="0">
                <a:solidFill>
                  <a:srgbClr val="4D4D4D"/>
                </a:solidFill>
                <a:ea typeface="華康儷中黑"/>
                <a:cs typeface="華康儷中黑"/>
              </a:rPr>
              <a:t>由於醫療為以「人」為本之服務業，佳醫特地將「用心」擺在第一位，</a:t>
            </a:r>
          </a:p>
          <a:p>
            <a:pPr algn="ctr" eaLnBrk="1" hangingPunct="1">
              <a:lnSpc>
                <a:spcPts val="2200"/>
              </a:lnSpc>
              <a:spcBef>
                <a:spcPct val="0"/>
              </a:spcBef>
              <a:buClrTx/>
              <a:buSzTx/>
              <a:buFontTx/>
              <a:buNone/>
            </a:pPr>
            <a:r>
              <a:rPr kumimoji="0" lang="zh-TW" altLang="en-US" sz="1600" dirty="0">
                <a:solidFill>
                  <a:srgbClr val="4D4D4D"/>
                </a:solidFill>
                <a:ea typeface="華康儷中黑"/>
                <a:cs typeface="華康儷中黑"/>
              </a:rPr>
              <a:t>以關心大眾健康為出發，採用創新的管理模式，</a:t>
            </a:r>
          </a:p>
          <a:p>
            <a:pPr algn="ctr" eaLnBrk="1" hangingPunct="1">
              <a:lnSpc>
                <a:spcPts val="2200"/>
              </a:lnSpc>
              <a:spcBef>
                <a:spcPct val="0"/>
              </a:spcBef>
              <a:buClrTx/>
              <a:buSzTx/>
              <a:buFontTx/>
              <a:buNone/>
            </a:pPr>
            <a:r>
              <a:rPr kumimoji="0" lang="zh-TW" altLang="en-US" sz="1600" dirty="0">
                <a:solidFill>
                  <a:srgbClr val="4D4D4D"/>
                </a:solidFill>
                <a:ea typeface="華康儷中黑"/>
                <a:cs typeface="華康儷中黑"/>
              </a:rPr>
              <a:t>提供最適合市場之醫療健康服務與產品為使命，</a:t>
            </a:r>
            <a:br>
              <a:rPr kumimoji="0" lang="zh-TW" altLang="en-US" sz="1600" dirty="0">
                <a:solidFill>
                  <a:srgbClr val="4D4D4D"/>
                </a:solidFill>
                <a:ea typeface="華康儷中黑"/>
                <a:cs typeface="華康儷中黑"/>
              </a:rPr>
            </a:br>
            <a:r>
              <a:rPr kumimoji="0" lang="zh-TW" altLang="en-US" sz="1600" dirty="0">
                <a:solidFill>
                  <a:srgbClr val="4D4D4D"/>
                </a:solidFill>
                <a:ea typeface="華康儷中黑"/>
                <a:cs typeface="華康儷中黑"/>
              </a:rPr>
              <a:t>藉以達成「亞洲最有價值之全方位專業醫療健康投資經營團隊」之願景！</a:t>
            </a:r>
          </a:p>
        </p:txBody>
      </p:sp>
      <p:sp>
        <p:nvSpPr>
          <p:cNvPr id="10246" name="文字方塊 7"/>
          <p:cNvSpPr txBox="1">
            <a:spLocks noChangeArrowheads="1"/>
          </p:cNvSpPr>
          <p:nvPr/>
        </p:nvSpPr>
        <p:spPr bwMode="auto">
          <a:xfrm>
            <a:off x="2643188" y="-74613"/>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dirty="0">
                <a:solidFill>
                  <a:srgbClr val="000000"/>
                </a:solidFill>
                <a:latin typeface="標楷體" panose="03000509000000000000" pitchFamily="65" charset="-120"/>
                <a:ea typeface="標楷體" panose="03000509000000000000" pitchFamily="65" charset="-120"/>
              </a:rPr>
              <a:t>公  司  概  況 </a:t>
            </a:r>
          </a:p>
        </p:txBody>
      </p:sp>
      <p:pic>
        <p:nvPicPr>
          <p:cNvPr id="9" name="Picture 4"/>
          <p:cNvPicPr>
            <a:picLocks noChangeAspect="1" noChangeArrowheads="1"/>
          </p:cNvPicPr>
          <p:nvPr/>
        </p:nvPicPr>
        <p:blipFill>
          <a:blip r:embed="rId4" cstate="print"/>
          <a:srcRect l="6218" t="2689" r="8773" b="13968"/>
          <a:stretch>
            <a:fillRect/>
          </a:stretch>
        </p:blipFill>
        <p:spPr bwMode="auto">
          <a:xfrm>
            <a:off x="1907704" y="841284"/>
            <a:ext cx="1786380" cy="262702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Text Box 2">
            <a:extLst/>
          </p:cNvPr>
          <p:cNvSpPr txBox="1">
            <a:spLocks noChangeArrowheads="1"/>
          </p:cNvSpPr>
          <p:nvPr/>
        </p:nvSpPr>
        <p:spPr bwMode="auto">
          <a:xfrm>
            <a:off x="179388" y="620713"/>
            <a:ext cx="8115300" cy="588962"/>
          </a:xfrm>
          <a:prstGeom prst="rect">
            <a:avLst/>
          </a:prstGeom>
          <a:noFill/>
          <a:ln w="9525">
            <a:noFill/>
            <a:miter lim="800000"/>
            <a:headEnd/>
            <a:tailEnd/>
          </a:ln>
          <a:effectLst/>
        </p:spPr>
        <p:txBody>
          <a:bodyPr wrap="none">
            <a:spAutoFit/>
          </a:bodyPr>
          <a:lstStyle/>
          <a:p>
            <a:pPr algn="ct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亞 洲 最 有 價 值 健 康 醫 療 產 業 投 資 經 營 團 隊！ </a:t>
            </a:r>
          </a:p>
        </p:txBody>
      </p:sp>
      <p:grpSp>
        <p:nvGrpSpPr>
          <p:cNvPr id="12291" name="Group 3"/>
          <p:cNvGrpSpPr>
            <a:grpSpLocks/>
          </p:cNvGrpSpPr>
          <p:nvPr/>
        </p:nvGrpSpPr>
        <p:grpSpPr bwMode="auto">
          <a:xfrm>
            <a:off x="0" y="5661025"/>
            <a:ext cx="9144000" cy="863600"/>
            <a:chOff x="0" y="3476"/>
            <a:chExt cx="5760" cy="680"/>
          </a:xfrm>
        </p:grpSpPr>
        <p:pic>
          <p:nvPicPr>
            <p:cNvPr id="12295" name="Picture 4" descr="未命名-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76"/>
              <a:ext cx="304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未命名-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 y="3476"/>
              <a:ext cx="2789"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502" name="Text Box 6">
            <a:extLst/>
          </p:cNvPr>
          <p:cNvSpPr txBox="1">
            <a:spLocks noChangeArrowheads="1"/>
          </p:cNvSpPr>
          <p:nvPr/>
        </p:nvSpPr>
        <p:spPr bwMode="auto">
          <a:xfrm>
            <a:off x="323850" y="1341438"/>
            <a:ext cx="8424863" cy="4152996"/>
          </a:xfrm>
          <a:prstGeom prst="rect">
            <a:avLst/>
          </a:prstGeom>
          <a:noFill/>
          <a:ln w="9525">
            <a:noFill/>
            <a:miter lim="800000"/>
            <a:headEnd/>
            <a:tailEnd/>
          </a:ln>
          <a:effectLst/>
        </p:spPr>
        <p:txBody>
          <a:bodyPr>
            <a:spAutoFit/>
          </a:bodyPr>
          <a:lstStyle/>
          <a:p>
            <a:pPr eaLnBrk="1" hangingPunct="1">
              <a:lnSpc>
                <a:spcPct val="150000"/>
              </a:lnSpc>
              <a:defRPr/>
            </a:pP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佳醫創立於</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1988</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年</a:t>
            </a:r>
            <a:r>
              <a:rPr lang="zh-TW" altLang="en-US" sz="1700" dirty="0">
                <a:solidFill>
                  <a:schemeClr val="tx1"/>
                </a:solidFill>
                <a:latin typeface="Arial" charset="0"/>
                <a:ea typeface="華康儷中黑" pitchFamily="49" charset="-120"/>
                <a:sym typeface="Arial" charset="0"/>
              </a:rPr>
              <a:t>，</a:t>
            </a:r>
            <a:r>
              <a:rPr lang="zh-TW" altLang="en-US" sz="1700" dirty="0">
                <a:solidFill>
                  <a:srgbClr val="4D4D4D"/>
                </a:solidFill>
                <a:latin typeface="Arial" charset="0"/>
                <a:ea typeface="華康儷中黑" pitchFamily="49" charset="-120"/>
                <a:sym typeface="Arial" charset="0"/>
              </a:rPr>
              <a:t>初期以經營代理血液透析設備耗材，逐步轉型為醫療服務</a:t>
            </a:r>
          </a:p>
          <a:p>
            <a:pPr eaLnBrk="1" hangingPunct="1">
              <a:lnSpc>
                <a:spcPct val="150000"/>
              </a:lnSpc>
              <a:defRPr/>
            </a:pPr>
            <a:r>
              <a:rPr lang="zh-TW" altLang="en-US" sz="1700" dirty="0">
                <a:solidFill>
                  <a:srgbClr val="4D4D4D"/>
                </a:solidFill>
                <a:latin typeface="Arial" charset="0"/>
                <a:ea typeface="華康儷中黑" pitchFamily="49" charset="-120"/>
                <a:sym typeface="Arial" charset="0"/>
              </a:rPr>
              <a:t>整合通路商，並於</a:t>
            </a:r>
            <a:r>
              <a:rPr lang="en-US" altLang="zh-TW" sz="1700" dirty="0">
                <a:solidFill>
                  <a:srgbClr val="4D4D4D"/>
                </a:solidFill>
                <a:latin typeface="Arial" charset="0"/>
                <a:ea typeface="華康儷中黑" pitchFamily="49" charset="-120"/>
                <a:sym typeface="Arial" charset="0"/>
              </a:rPr>
              <a:t>2001</a:t>
            </a:r>
            <a:r>
              <a:rPr lang="zh-TW" altLang="en-US" sz="1700" dirty="0">
                <a:solidFill>
                  <a:srgbClr val="4D4D4D"/>
                </a:solidFill>
                <a:latin typeface="Arial" charset="0"/>
                <a:ea typeface="華康儷中黑" pitchFamily="49" charset="-120"/>
                <a:sym typeface="Arial" charset="0"/>
              </a:rPr>
              <a:t>年成功以「東貿國際股份有限公司」掛牌上櫃。</a:t>
            </a:r>
          </a:p>
          <a:p>
            <a:pPr eaLnBrk="1" hangingPunct="1">
              <a:lnSpc>
                <a:spcPct val="150000"/>
              </a:lnSpc>
              <a:defRPr/>
            </a:pPr>
            <a:endParaRPr lang="zh-TW" altLang="en-US" sz="1000" dirty="0">
              <a:solidFill>
                <a:schemeClr val="tx1"/>
              </a:solidFill>
              <a:latin typeface="Arial" charset="0"/>
              <a:ea typeface="華康儷中黑" pitchFamily="49" charset="-120"/>
              <a:sym typeface="Arial" charset="0"/>
            </a:endParaRPr>
          </a:p>
          <a:p>
            <a:pPr eaLnBrk="1" hangingPunct="1">
              <a:lnSpc>
                <a:spcPct val="150000"/>
              </a:lnSpc>
              <a:defRPr/>
            </a:pPr>
            <a:r>
              <a:rPr lang="zh-TW" altLang="en-US" sz="1700" dirty="0">
                <a:solidFill>
                  <a:srgbClr val="4D4D4D"/>
                </a:solidFill>
                <a:latin typeface="Arial" charset="0"/>
                <a:ea typeface="華康儷中黑" pitchFamily="49" charset="-120"/>
                <a:sym typeface="Arial" charset="0"/>
              </a:rPr>
              <a:t>結合多年醫療通路服務經驗與多角化經營策略，東貿國際於</a:t>
            </a:r>
            <a:r>
              <a:rPr lang="en-US" altLang="zh-TW" sz="1700" dirty="0">
                <a:solidFill>
                  <a:srgbClr val="4D4D4D"/>
                </a:solidFill>
                <a:latin typeface="Arial" charset="0"/>
                <a:ea typeface="華康儷中黑" pitchFamily="49" charset="-120"/>
                <a:sym typeface="Arial" charset="0"/>
              </a:rPr>
              <a:t>2007</a:t>
            </a:r>
            <a:r>
              <a:rPr lang="zh-TW" altLang="en-US" sz="1700" dirty="0">
                <a:solidFill>
                  <a:srgbClr val="4D4D4D"/>
                </a:solidFill>
                <a:latin typeface="Arial" charset="0"/>
                <a:ea typeface="華康儷中黑" pitchFamily="49" charset="-120"/>
                <a:sym typeface="Arial" charset="0"/>
              </a:rPr>
              <a:t>年正式轉上市，</a:t>
            </a:r>
          </a:p>
          <a:p>
            <a:pPr eaLnBrk="1" hangingPunct="1">
              <a:lnSpc>
                <a:spcPct val="150000"/>
              </a:lnSpc>
              <a:defRPr/>
            </a:pPr>
            <a:r>
              <a:rPr lang="zh-TW" altLang="en-US" sz="1700" dirty="0">
                <a:solidFill>
                  <a:srgbClr val="4D4D4D"/>
                </a:solidFill>
                <a:latin typeface="Arial" charset="0"/>
                <a:ea typeface="華康儷中黑" pitchFamily="49" charset="-120"/>
                <a:sym typeface="Arial" charset="0"/>
              </a:rPr>
              <a:t>並於</a:t>
            </a:r>
            <a:r>
              <a:rPr lang="en-US" altLang="zh-TW" sz="1700" dirty="0">
                <a:solidFill>
                  <a:srgbClr val="4D4D4D"/>
                </a:solidFill>
                <a:latin typeface="Arial" charset="0"/>
                <a:ea typeface="華康儷中黑" pitchFamily="49" charset="-120"/>
                <a:sym typeface="Arial" charset="0"/>
              </a:rPr>
              <a:t>2009</a:t>
            </a:r>
            <a:r>
              <a:rPr lang="zh-TW" altLang="en-US" sz="1700" dirty="0">
                <a:solidFill>
                  <a:srgbClr val="4D4D4D"/>
                </a:solidFill>
                <a:latin typeface="Arial" charset="0"/>
                <a:ea typeface="華康儷中黑" pitchFamily="49" charset="-120"/>
                <a:sym typeface="Arial" charset="0"/>
              </a:rPr>
              <a:t>年更名為「</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佳醫健康事業股份有限公司</a:t>
            </a:r>
            <a:r>
              <a:rPr lang="zh-TW" altLang="en-US" sz="1700" dirty="0">
                <a:solidFill>
                  <a:srgbClr val="4D4D4D"/>
                </a:solidFill>
                <a:latin typeface="Arial" charset="0"/>
                <a:ea typeface="華康儷中黑" pitchFamily="49" charset="-120"/>
                <a:sym typeface="Arial" charset="0"/>
              </a:rPr>
              <a:t>」。</a:t>
            </a:r>
            <a:endParaRPr lang="en-US" altLang="zh-TW" sz="1700" dirty="0">
              <a:solidFill>
                <a:srgbClr val="4D4D4D"/>
              </a:solidFill>
              <a:latin typeface="Arial" charset="0"/>
              <a:ea typeface="華康儷中黑" pitchFamily="49" charset="-120"/>
              <a:sym typeface="Arial" charset="0"/>
            </a:endParaRPr>
          </a:p>
          <a:p>
            <a:pPr eaLnBrk="1" hangingPunct="1">
              <a:lnSpc>
                <a:spcPct val="150000"/>
              </a:lnSpc>
              <a:defRPr/>
            </a:pPr>
            <a:endParaRPr lang="en-US" altLang="zh-TW" sz="1000" dirty="0">
              <a:solidFill>
                <a:schemeClr val="tx1"/>
              </a:solidFill>
              <a:latin typeface="Arial" charset="0"/>
              <a:ea typeface="華康儷中黑" pitchFamily="49" charset="-120"/>
              <a:sym typeface="Arial" charset="0"/>
            </a:endParaRPr>
          </a:p>
          <a:p>
            <a:pPr eaLnBrk="1" hangingPunct="1">
              <a:lnSpc>
                <a:spcPct val="150000"/>
              </a:lnSpc>
              <a:defRPr/>
            </a:pPr>
            <a:r>
              <a:rPr lang="zh-TW" altLang="en-US" sz="1700" dirty="0">
                <a:solidFill>
                  <a:srgbClr val="4D4D4D"/>
                </a:solidFill>
                <a:latin typeface="Arial" charset="0"/>
                <a:ea typeface="華康儷中黑" pitchFamily="49" charset="-120"/>
                <a:sym typeface="Arial" charset="0"/>
              </a:rPr>
              <a:t>截至目前集團旗下共有三家台灣上市櫃公司</a:t>
            </a:r>
            <a:endParaRPr lang="en-US" altLang="zh-TW" sz="1700" dirty="0">
              <a:solidFill>
                <a:srgbClr val="4D4D4D"/>
              </a:solidFill>
              <a:latin typeface="Arial" charset="0"/>
              <a:ea typeface="華康儷中黑" pitchFamily="49" charset="-120"/>
              <a:sym typeface="Arial" charset="0"/>
            </a:endParaRPr>
          </a:p>
          <a:p>
            <a:pPr eaLnBrk="1" hangingPunct="1">
              <a:lnSpc>
                <a:spcPct val="150000"/>
              </a:lnSpc>
              <a:defRPr/>
            </a:pPr>
            <a:r>
              <a:rPr lang="en-US" altLang="zh-TW" sz="1700" dirty="0">
                <a:solidFill>
                  <a:srgbClr val="4D4D4D"/>
                </a:solidFill>
                <a:latin typeface="Arial" charset="0"/>
                <a:ea typeface="華康儷中黑" pitchFamily="49" charset="-120"/>
                <a:sym typeface="Arial" charset="0"/>
              </a:rPr>
              <a:t>(</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佳醫</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股票代碼</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4104</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、曜亞</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股票代碼</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4138</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、久裕</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股票代碼</a:t>
            </a:r>
            <a:r>
              <a:rPr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4173</a:t>
            </a:r>
            <a:r>
              <a:rPr lang="en-US" altLang="zh-TW" sz="1700" dirty="0">
                <a:solidFill>
                  <a:srgbClr val="4D4D4D"/>
                </a:solidFill>
                <a:latin typeface="Arial" charset="0"/>
                <a:ea typeface="華康儷中黑" pitchFamily="49" charset="-120"/>
                <a:sym typeface="Arial" charset="0"/>
              </a:rPr>
              <a:t>)</a:t>
            </a:r>
            <a:r>
              <a:rPr lang="zh-TW" altLang="en-US" sz="1700" dirty="0">
                <a:solidFill>
                  <a:srgbClr val="4D4D4D"/>
                </a:solidFill>
                <a:latin typeface="Arial" charset="0"/>
                <a:ea typeface="華康儷中黑" pitchFamily="49" charset="-120"/>
                <a:sym typeface="Arial" charset="0"/>
              </a:rPr>
              <a:t>。</a:t>
            </a:r>
            <a:endParaRPr lang="en-US" altLang="zh-TW" sz="1700" dirty="0">
              <a:solidFill>
                <a:srgbClr val="4D4D4D"/>
              </a:solidFill>
              <a:latin typeface="Arial" charset="0"/>
              <a:ea typeface="華康儷中黑" pitchFamily="49" charset="-120"/>
              <a:sym typeface="Arial" charset="0"/>
            </a:endParaRPr>
          </a:p>
          <a:p>
            <a:pPr eaLnBrk="1" hangingPunct="1">
              <a:lnSpc>
                <a:spcPct val="150000"/>
              </a:lnSpc>
              <a:defRPr/>
            </a:pPr>
            <a:endParaRPr lang="zh-TW" altLang="en-US" sz="1000" dirty="0">
              <a:solidFill>
                <a:srgbClr val="4D4D4D"/>
              </a:solidFill>
              <a:latin typeface="Arial" charset="0"/>
              <a:ea typeface="華康儷中黑" pitchFamily="49" charset="-120"/>
              <a:sym typeface="Arial" charset="0"/>
            </a:endParaRPr>
          </a:p>
          <a:p>
            <a:pPr eaLnBrk="1" hangingPunct="1">
              <a:lnSpc>
                <a:spcPct val="150000"/>
              </a:lnSpc>
              <a:defRPr/>
            </a:pPr>
            <a:r>
              <a:rPr lang="zh-TW" altLang="en-US" sz="1700" dirty="0">
                <a:solidFill>
                  <a:srgbClr val="4D4D4D"/>
                </a:solidFill>
                <a:latin typeface="Arial" charset="0"/>
                <a:ea typeface="華康儷中黑" pitchFamily="49" charset="-120"/>
                <a:sym typeface="Arial" charset="0"/>
              </a:rPr>
              <a:t>憑藉累積多年之核心競爭力，佳醫</a:t>
            </a:r>
            <a:r>
              <a:rPr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持續擴大生技與醫療產業的投資與經營</a:t>
            </a:r>
            <a:r>
              <a:rPr lang="zh-TW" altLang="en-US" sz="1800" dirty="0">
                <a:solidFill>
                  <a:schemeClr val="tx1"/>
                </a:solidFill>
                <a:latin typeface="Arial" charset="0"/>
                <a:ea typeface="華康儷中黑" pitchFamily="49" charset="-120"/>
                <a:sym typeface="Arial" charset="0"/>
              </a:rPr>
              <a:t>，</a:t>
            </a:r>
          </a:p>
          <a:p>
            <a:pPr eaLnBrk="1" hangingPunct="1">
              <a:lnSpc>
                <a:spcPct val="150000"/>
              </a:lnSpc>
              <a:defRPr/>
            </a:pPr>
            <a:r>
              <a:rPr lang="zh-TW" altLang="en-US" sz="1700" dirty="0">
                <a:solidFill>
                  <a:srgbClr val="4D4D4D"/>
                </a:solidFill>
                <a:latin typeface="Arial" charset="0"/>
                <a:ea typeface="華康儷中黑" pitchFamily="49" charset="-120"/>
                <a:sym typeface="Arial" charset="0"/>
              </a:rPr>
              <a:t>同時佈局東南亞地區與集團國際化的腳步，以達到立足台灣、放眼國際。</a:t>
            </a:r>
            <a:endParaRPr lang="zh-TW" altLang="en-US" sz="1700" dirty="0">
              <a:solidFill>
                <a:srgbClr val="4D4D4D"/>
              </a:solidFill>
              <a:latin typeface="Arial" charset="0"/>
              <a:sym typeface="Arial" charset="0"/>
            </a:endParaRPr>
          </a:p>
        </p:txBody>
      </p:sp>
      <p:sp>
        <p:nvSpPr>
          <p:cNvPr id="12293"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12294" name="投影片編號版面配置區 9"/>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BDA56C76-318D-49FB-8F9E-69D60A328024}" type="slidenum">
              <a:rPr lang="en-US" altLang="zh-TW" sz="1400" smtClean="0"/>
              <a:pPr>
                <a:spcBef>
                  <a:spcPct val="0"/>
                </a:spcBef>
                <a:buClrTx/>
                <a:buSzTx/>
                <a:buFontTx/>
                <a:buNone/>
              </a:pPr>
              <a:t>5</a:t>
            </a:fld>
            <a:endParaRPr lang="en-US" altLang="zh-TW" sz="1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141345B8-EF6D-417C-A12E-A21AD63137D4}" type="slidenum">
              <a:rPr lang="en-US" altLang="zh-TW" sz="1400" smtClean="0"/>
              <a:pPr>
                <a:spcBef>
                  <a:spcPct val="0"/>
                </a:spcBef>
                <a:buClrTx/>
                <a:buSzTx/>
                <a:buFontTx/>
                <a:buNone/>
              </a:pPr>
              <a:t>6</a:t>
            </a:fld>
            <a:endParaRPr lang="en-US" altLang="zh-TW" sz="1400"/>
          </a:p>
        </p:txBody>
      </p:sp>
      <p:sp>
        <p:nvSpPr>
          <p:cNvPr id="95" name="Text Box 2">
            <a:extLst/>
          </p:cNvPr>
          <p:cNvSpPr txBox="1">
            <a:spLocks noChangeArrowheads="1"/>
          </p:cNvSpPr>
          <p:nvPr/>
        </p:nvSpPr>
        <p:spPr bwMode="auto">
          <a:xfrm>
            <a:off x="179388" y="620713"/>
            <a:ext cx="2852737" cy="544512"/>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營收主要來源組成</a:t>
            </a:r>
          </a:p>
        </p:txBody>
      </p:sp>
      <p:sp>
        <p:nvSpPr>
          <p:cNvPr id="14341"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14342" name="文字方塊 97"/>
          <p:cNvSpPr txBox="1">
            <a:spLocks noChangeArrowheads="1"/>
          </p:cNvSpPr>
          <p:nvPr/>
        </p:nvSpPr>
        <p:spPr bwMode="auto">
          <a:xfrm>
            <a:off x="179388" y="1549400"/>
            <a:ext cx="849706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佳醫</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110</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年度合併營收超過新台幣</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65</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億，營業收入來源主要可區分為佳醫</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血液透析</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、曜亞</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醫學美容</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、久裕</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醫藥物流</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及其他。佳醫事業群可按其功能區分為貿易代理、醫療通路及醫藥物流。</a:t>
            </a:r>
          </a:p>
        </p:txBody>
      </p:sp>
      <p:sp>
        <p:nvSpPr>
          <p:cNvPr id="8" name="文字方塊 7"/>
          <p:cNvSpPr txBox="1"/>
          <p:nvPr/>
        </p:nvSpPr>
        <p:spPr>
          <a:xfrm>
            <a:off x="6251944" y="2643182"/>
            <a:ext cx="391758" cy="276999"/>
          </a:xfrm>
          <a:prstGeom prst="rect">
            <a:avLst/>
          </a:prstGeom>
          <a:solidFill>
            <a:schemeClr val="bg1"/>
          </a:solidFill>
        </p:spPr>
        <p:txBody>
          <a:bodyPr wrap="square" rtlCol="0">
            <a:spAutoFit/>
          </a:bodyPr>
          <a:lstStyle/>
          <a:p>
            <a:endParaRPr lang="zh-TW" altLang="en-US" dirty="0"/>
          </a:p>
        </p:txBody>
      </p:sp>
      <p:pic>
        <p:nvPicPr>
          <p:cNvPr id="2" name="圖片 1">
            <a:extLst>
              <a:ext uri="{FF2B5EF4-FFF2-40B4-BE49-F238E27FC236}">
                <a16:creationId xmlns:a16="http://schemas.microsoft.com/office/drawing/2014/main" id="{2CE8F0AA-6CE5-445B-B8D6-F8E0E13F0EE7}"/>
              </a:ext>
            </a:extLst>
          </p:cNvPr>
          <p:cNvPicPr>
            <a:picLocks noChangeAspect="1"/>
          </p:cNvPicPr>
          <p:nvPr/>
        </p:nvPicPr>
        <p:blipFill>
          <a:blip r:embed="rId2"/>
          <a:stretch>
            <a:fillRect/>
          </a:stretch>
        </p:blipFill>
        <p:spPr>
          <a:xfrm>
            <a:off x="755576" y="2643182"/>
            <a:ext cx="5888126" cy="345560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2"/>
          <p:cNvSpPr txBox="1">
            <a:spLocks noChangeArrowheads="1"/>
          </p:cNvSpPr>
          <p:nvPr/>
        </p:nvSpPr>
        <p:spPr bwMode="auto">
          <a:xfrm>
            <a:off x="3102859" y="548680"/>
            <a:ext cx="3147015" cy="1117357"/>
          </a:xfrm>
          <a:prstGeom prst="rect">
            <a:avLst/>
          </a:prstGeom>
          <a:noFill/>
          <a:ln w="9525">
            <a:noFill/>
            <a:miter lim="800000"/>
            <a:headEnd/>
            <a:tailEnd/>
          </a:ln>
          <a:effectLst/>
        </p:spPr>
        <p:txBody>
          <a:bodyPr wrap="none">
            <a:spAutoFit/>
          </a:bodyPr>
          <a:lstStyle/>
          <a:p>
            <a:pPr algn="ctr">
              <a:lnSpc>
                <a:spcPct val="125000"/>
              </a:lnSpc>
              <a:defRPr/>
            </a:pPr>
            <a:r>
              <a:rPr lang="zh-TW" altLang="en-US" sz="2800" b="1" dirty="0">
                <a:solidFill>
                  <a:srgbClr val="7030A0"/>
                </a:solidFill>
                <a:latin typeface="微軟正黑體" panose="020B0604030504040204" pitchFamily="34" charset="-120"/>
                <a:ea typeface="微軟正黑體" panose="020B0604030504040204" pitchFamily="34" charset="-120"/>
                <a:sym typeface="Arial" charset="0"/>
              </a:rPr>
              <a:t>佳醫集團主要事業 </a:t>
            </a:r>
          </a:p>
          <a:p>
            <a:pPr algn="ctr">
              <a:lnSpc>
                <a:spcPct val="125000"/>
              </a:lnSpc>
              <a:defRPr/>
            </a:pPr>
            <a:r>
              <a:rPr kumimoji="1" lang="zh-TW" altLang="en-US" sz="2800" b="1" dirty="0">
                <a:solidFill>
                  <a:schemeClr val="tx1"/>
                </a:solidFill>
                <a:latin typeface="微軟正黑體" panose="020B0604030504040204" pitchFamily="34" charset="-120"/>
                <a:ea typeface="微軟正黑體" panose="020B0604030504040204" pitchFamily="34" charset="-120"/>
                <a:sym typeface="Arial" charset="0"/>
              </a:rPr>
              <a:t> </a:t>
            </a:r>
          </a:p>
        </p:txBody>
      </p:sp>
      <p:cxnSp>
        <p:nvCxnSpPr>
          <p:cNvPr id="5" name="直線接點 4"/>
          <p:cNvCxnSpPr/>
          <p:nvPr/>
        </p:nvCxnSpPr>
        <p:spPr bwMode="auto">
          <a:xfrm>
            <a:off x="842064" y="1124744"/>
            <a:ext cx="74318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 name="群組 61"/>
          <p:cNvGrpSpPr>
            <a:grpSpLocks/>
          </p:cNvGrpSpPr>
          <p:nvPr/>
        </p:nvGrpSpPr>
        <p:grpSpPr bwMode="auto">
          <a:xfrm>
            <a:off x="3271838" y="2933909"/>
            <a:ext cx="2527300" cy="2373312"/>
            <a:chOff x="3273425" y="3015356"/>
            <a:chExt cx="2527300" cy="2373313"/>
          </a:xfrm>
        </p:grpSpPr>
        <p:sp>
          <p:nvSpPr>
            <p:cNvPr id="56" name="橢圓 55">
              <a:extLst>
                <a:ext uri="{FF2B5EF4-FFF2-40B4-BE49-F238E27FC236}">
                  <a16:creationId xmlns:a16="http://schemas.microsoft.com/office/drawing/2014/main" id="{261172DE-ECFF-4B26-8A07-ECD9390AADAD}"/>
                </a:ext>
              </a:extLst>
            </p:cNvPr>
            <p:cNvSpPr/>
            <p:nvPr/>
          </p:nvSpPr>
          <p:spPr bwMode="auto">
            <a:xfrm>
              <a:off x="3562350" y="3266181"/>
              <a:ext cx="1947862" cy="1949451"/>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endParaRPr lang="zh-TW" altLang="en-US" sz="800" kern="0" dirty="0">
                <a:solidFill>
                  <a:sysClr val="windowText" lastClr="000000"/>
                </a:solidFill>
                <a:latin typeface="新細明體" pitchFamily="18" charset="-120"/>
                <a:ea typeface="新細明體"/>
              </a:endParaRPr>
            </a:p>
          </p:txBody>
        </p:sp>
        <p:pic>
          <p:nvPicPr>
            <p:cNvPr id="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075" y="3637656"/>
              <a:ext cx="1268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橢圓 57">
              <a:extLst>
                <a:ext uri="{FF2B5EF4-FFF2-40B4-BE49-F238E27FC236}">
                  <a16:creationId xmlns:a16="http://schemas.microsoft.com/office/drawing/2014/main" id="{7F0A663F-A2DB-427D-A502-167D2892AFB1}"/>
                </a:ext>
              </a:extLst>
            </p:cNvPr>
            <p:cNvSpPr/>
            <p:nvPr/>
          </p:nvSpPr>
          <p:spPr bwMode="auto">
            <a:xfrm>
              <a:off x="4200525" y="3015356"/>
              <a:ext cx="671512" cy="669925"/>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zh-TW" altLang="en-US" sz="1100" kern="0" dirty="0">
                  <a:solidFill>
                    <a:sysClr val="windowText" lastClr="000000"/>
                  </a:solidFill>
                  <a:latin typeface="新細明體" pitchFamily="18" charset="-120"/>
                  <a:ea typeface="新細明體"/>
                </a:rPr>
                <a:t>產品企劃</a:t>
              </a:r>
            </a:p>
          </p:txBody>
        </p:sp>
        <p:sp>
          <p:nvSpPr>
            <p:cNvPr id="59" name="橢圓 58">
              <a:extLst>
                <a:ext uri="{FF2B5EF4-FFF2-40B4-BE49-F238E27FC236}">
                  <a16:creationId xmlns:a16="http://schemas.microsoft.com/office/drawing/2014/main" id="{7323E5B8-EBEA-481F-8918-ED9F9EEBD3E2}"/>
                </a:ext>
              </a:extLst>
            </p:cNvPr>
            <p:cNvSpPr/>
            <p:nvPr/>
          </p:nvSpPr>
          <p:spPr bwMode="auto">
            <a:xfrm>
              <a:off x="5130800" y="3537643"/>
              <a:ext cx="669925" cy="669925"/>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zh-TW" altLang="en-US" sz="1100" kern="0" dirty="0">
                  <a:solidFill>
                    <a:sysClr val="windowText" lastClr="000000"/>
                  </a:solidFill>
                  <a:latin typeface="新細明體" pitchFamily="18" charset="-120"/>
                  <a:ea typeface="新細明體"/>
                </a:rPr>
                <a:t>販賣促進</a:t>
              </a:r>
            </a:p>
          </p:txBody>
        </p:sp>
        <p:sp>
          <p:nvSpPr>
            <p:cNvPr id="60" name="橢圓 59">
              <a:extLst>
                <a:ext uri="{FF2B5EF4-FFF2-40B4-BE49-F238E27FC236}">
                  <a16:creationId xmlns:a16="http://schemas.microsoft.com/office/drawing/2014/main" id="{D4C7A9B1-8A35-4B3C-89A2-38BD2B3D1C2C}"/>
                </a:ext>
              </a:extLst>
            </p:cNvPr>
            <p:cNvSpPr/>
            <p:nvPr/>
          </p:nvSpPr>
          <p:spPr bwMode="auto">
            <a:xfrm>
              <a:off x="4733925" y="4720332"/>
              <a:ext cx="669925" cy="668337"/>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zh-TW" altLang="en-US" sz="1100" kern="0" dirty="0">
                  <a:solidFill>
                    <a:sysClr val="windowText" lastClr="000000"/>
                  </a:solidFill>
                  <a:latin typeface="新細明體" pitchFamily="18" charset="-120"/>
                  <a:ea typeface="新細明體"/>
                </a:rPr>
                <a:t>創意開發</a:t>
              </a:r>
            </a:p>
          </p:txBody>
        </p:sp>
        <p:sp>
          <p:nvSpPr>
            <p:cNvPr id="61" name="橢圓 60">
              <a:extLst>
                <a:ext uri="{FF2B5EF4-FFF2-40B4-BE49-F238E27FC236}">
                  <a16:creationId xmlns:a16="http://schemas.microsoft.com/office/drawing/2014/main" id="{305D612F-3CED-4E61-BE0D-42395B3C94FD}"/>
                </a:ext>
              </a:extLst>
            </p:cNvPr>
            <p:cNvSpPr/>
            <p:nvPr/>
          </p:nvSpPr>
          <p:spPr bwMode="auto">
            <a:xfrm>
              <a:off x="3668712" y="4720332"/>
              <a:ext cx="669925" cy="668337"/>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zh-TW" altLang="en-US" sz="1100" kern="0" dirty="0">
                  <a:solidFill>
                    <a:sysClr val="windowText" lastClr="000000"/>
                  </a:solidFill>
                  <a:latin typeface="新細明體" pitchFamily="18" charset="-120"/>
                  <a:ea typeface="新細明體"/>
                </a:rPr>
                <a:t>市場管理</a:t>
              </a:r>
            </a:p>
          </p:txBody>
        </p:sp>
        <p:sp>
          <p:nvSpPr>
            <p:cNvPr id="62" name="橢圓 61">
              <a:extLst>
                <a:ext uri="{FF2B5EF4-FFF2-40B4-BE49-F238E27FC236}">
                  <a16:creationId xmlns:a16="http://schemas.microsoft.com/office/drawing/2014/main" id="{B87B75EB-B6BD-40BB-860C-6952D3A725DE}"/>
                </a:ext>
              </a:extLst>
            </p:cNvPr>
            <p:cNvSpPr/>
            <p:nvPr/>
          </p:nvSpPr>
          <p:spPr bwMode="auto">
            <a:xfrm>
              <a:off x="3273425" y="3609081"/>
              <a:ext cx="668337" cy="669925"/>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zh-TW" altLang="en-US" sz="1100" kern="0" dirty="0">
                  <a:solidFill>
                    <a:sysClr val="windowText" lastClr="000000"/>
                  </a:solidFill>
                  <a:latin typeface="新細明體" pitchFamily="18" charset="-120"/>
                  <a:ea typeface="新細明體"/>
                </a:rPr>
                <a:t>情報分析</a:t>
              </a:r>
            </a:p>
          </p:txBody>
        </p:sp>
      </p:grpSp>
      <p:sp>
        <p:nvSpPr>
          <p:cNvPr id="8" name="Oval 20">
            <a:extLst>
              <a:ext uri="{FF2B5EF4-FFF2-40B4-BE49-F238E27FC236}">
                <a16:creationId xmlns:a16="http://schemas.microsoft.com/office/drawing/2014/main" id="{1CBA118D-EED8-41DF-8705-49426B9A5482}"/>
              </a:ext>
            </a:extLst>
          </p:cNvPr>
          <p:cNvSpPr>
            <a:spLocks noChangeArrowheads="1"/>
          </p:cNvSpPr>
          <p:nvPr/>
        </p:nvSpPr>
        <p:spPr bwMode="auto">
          <a:xfrm>
            <a:off x="2122948" y="4528240"/>
            <a:ext cx="1512948" cy="1512947"/>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1" fontAlgn="auto" hangingPunct="1">
              <a:spcBef>
                <a:spcPts val="0"/>
              </a:spcBef>
              <a:spcAft>
                <a:spcPts val="0"/>
              </a:spcAft>
              <a:defRPr/>
            </a:pPr>
            <a:endParaRPr lang="zh-TW" altLang="zh-TW" sz="1800" kern="0">
              <a:solidFill>
                <a:srgbClr val="CCFF33"/>
              </a:solidFill>
              <a:latin typeface="新細明體" pitchFamily="18" charset="-120"/>
              <a:ea typeface="新細明體"/>
            </a:endParaRPr>
          </a:p>
        </p:txBody>
      </p:sp>
      <p:sp>
        <p:nvSpPr>
          <p:cNvPr id="9" name="Rectangle 25">
            <a:extLst>
              <a:ext uri="{FF2B5EF4-FFF2-40B4-BE49-F238E27FC236}">
                <a16:creationId xmlns:a16="http://schemas.microsoft.com/office/drawing/2014/main" id="{EEBBE59E-675E-4EFE-AB79-F4AB60AF0178}"/>
              </a:ext>
            </a:extLst>
          </p:cNvPr>
          <p:cNvSpPr>
            <a:spLocks noChangeArrowheads="1"/>
          </p:cNvSpPr>
          <p:nvPr/>
        </p:nvSpPr>
        <p:spPr bwMode="auto">
          <a:xfrm>
            <a:off x="2168525" y="5197684"/>
            <a:ext cx="1422400" cy="173037"/>
          </a:xfrm>
          <a:prstGeom prst="rect">
            <a:avLst/>
          </a:prstGeom>
          <a:noFill/>
          <a:ln w="9525">
            <a:noFill/>
            <a:miter lim="800000"/>
            <a:headEnd/>
            <a:tailEnd/>
          </a:ln>
        </p:spPr>
        <p:txBody>
          <a:bodyPr wrap="none" anchor="ctr"/>
          <a:lstStyle/>
          <a:p>
            <a:pPr algn="ctr" eaLnBrk="1" fontAlgn="auto" hangingPunct="1">
              <a:spcBef>
                <a:spcPts val="0"/>
              </a:spcBef>
              <a:spcAft>
                <a:spcPts val="0"/>
              </a:spcAft>
              <a:defRPr/>
            </a:pPr>
            <a:r>
              <a:rPr lang="zh-TW" altLang="en-US" sz="2000" b="1" kern="0" dirty="0">
                <a:solidFill>
                  <a:sysClr val="window" lastClr="FFFFFF"/>
                </a:solidFill>
                <a:latin typeface="新細明體" pitchFamily="18" charset="-120"/>
                <a:ea typeface="華康儷中黑"/>
                <a:cs typeface="華康儷中黑"/>
              </a:rPr>
              <a:t>醫療通路</a:t>
            </a:r>
          </a:p>
        </p:txBody>
      </p:sp>
      <p:sp>
        <p:nvSpPr>
          <p:cNvPr id="10" name="AutoShape 21">
            <a:extLst>
              <a:ext uri="{FF2B5EF4-FFF2-40B4-BE49-F238E27FC236}">
                <a16:creationId xmlns:a16="http://schemas.microsoft.com/office/drawing/2014/main" id="{5331171E-AE9F-4BAC-9878-67508E975E10}"/>
              </a:ext>
            </a:extLst>
          </p:cNvPr>
          <p:cNvSpPr>
            <a:spLocks noChangeArrowheads="1"/>
          </p:cNvSpPr>
          <p:nvPr/>
        </p:nvSpPr>
        <p:spPr bwMode="auto">
          <a:xfrm>
            <a:off x="342900" y="4535696"/>
            <a:ext cx="1258888" cy="252413"/>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5A58"/>
                </a:solidFill>
                <a:latin typeface="新細明體" pitchFamily="18" charset="-120"/>
                <a:ea typeface="華康儷中黑"/>
                <a:cs typeface="華康儷中黑"/>
              </a:rPr>
              <a:t>透析中心</a:t>
            </a:r>
          </a:p>
        </p:txBody>
      </p:sp>
      <p:sp>
        <p:nvSpPr>
          <p:cNvPr id="11" name="AutoShape 22">
            <a:extLst>
              <a:ext uri="{FF2B5EF4-FFF2-40B4-BE49-F238E27FC236}">
                <a16:creationId xmlns:a16="http://schemas.microsoft.com/office/drawing/2014/main" id="{F3609F68-D6C5-465E-A892-5C3400109BCE}"/>
              </a:ext>
            </a:extLst>
          </p:cNvPr>
          <p:cNvSpPr>
            <a:spLocks noChangeArrowheads="1"/>
          </p:cNvSpPr>
          <p:nvPr/>
        </p:nvSpPr>
        <p:spPr bwMode="auto">
          <a:xfrm>
            <a:off x="342900" y="5778709"/>
            <a:ext cx="1258888" cy="250825"/>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5A58"/>
                </a:solidFill>
                <a:latin typeface="新細明體" pitchFamily="18" charset="-120"/>
                <a:ea typeface="華康儷中黑"/>
                <a:cs typeface="華康儷中黑"/>
              </a:rPr>
              <a:t>眼</a:t>
            </a:r>
            <a:r>
              <a:rPr lang="en-US" altLang="zh-TW" sz="1300" kern="0" dirty="0">
                <a:solidFill>
                  <a:srgbClr val="005A58"/>
                </a:solidFill>
                <a:latin typeface="新細明體" pitchFamily="18" charset="-120"/>
                <a:ea typeface="華康儷中黑"/>
                <a:cs typeface="華康儷中黑"/>
              </a:rPr>
              <a:t>/</a:t>
            </a:r>
            <a:r>
              <a:rPr lang="zh-TW" altLang="en-US" sz="1300" kern="0">
                <a:solidFill>
                  <a:srgbClr val="005A58"/>
                </a:solidFill>
                <a:latin typeface="新細明體" pitchFamily="18" charset="-120"/>
                <a:ea typeface="華康儷中黑"/>
                <a:cs typeface="華康儷中黑"/>
              </a:rPr>
              <a:t>牙科診所</a:t>
            </a:r>
          </a:p>
        </p:txBody>
      </p:sp>
      <p:sp>
        <p:nvSpPr>
          <p:cNvPr id="12" name="AutoShape 23">
            <a:extLst>
              <a:ext uri="{FF2B5EF4-FFF2-40B4-BE49-F238E27FC236}">
                <a16:creationId xmlns:a16="http://schemas.microsoft.com/office/drawing/2014/main" id="{95CBCED3-6D22-4C55-983E-9D303DE5C536}"/>
              </a:ext>
            </a:extLst>
          </p:cNvPr>
          <p:cNvSpPr>
            <a:spLocks noChangeArrowheads="1"/>
          </p:cNvSpPr>
          <p:nvPr/>
        </p:nvSpPr>
        <p:spPr bwMode="auto">
          <a:xfrm>
            <a:off x="342900" y="4845259"/>
            <a:ext cx="1258888" cy="254000"/>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5A58"/>
                </a:solidFill>
                <a:latin typeface="新細明體" pitchFamily="18" charset="-120"/>
                <a:ea typeface="華康儷中黑"/>
                <a:cs typeface="華康儷中黑"/>
              </a:rPr>
              <a:t>醫美診所</a:t>
            </a:r>
          </a:p>
        </p:txBody>
      </p:sp>
      <p:sp>
        <p:nvSpPr>
          <p:cNvPr id="13" name="AutoShape 24">
            <a:extLst>
              <a:ext uri="{FF2B5EF4-FFF2-40B4-BE49-F238E27FC236}">
                <a16:creationId xmlns:a16="http://schemas.microsoft.com/office/drawing/2014/main" id="{1E236B4F-827E-40EA-A173-AD5145E005D6}"/>
              </a:ext>
            </a:extLst>
          </p:cNvPr>
          <p:cNvSpPr>
            <a:spLocks noChangeArrowheads="1"/>
          </p:cNvSpPr>
          <p:nvPr/>
        </p:nvSpPr>
        <p:spPr bwMode="auto">
          <a:xfrm>
            <a:off x="342900" y="5156409"/>
            <a:ext cx="1258888" cy="252412"/>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5A58"/>
                </a:solidFill>
                <a:latin typeface="新細明體" pitchFamily="18" charset="-120"/>
                <a:ea typeface="華康儷中黑"/>
                <a:cs typeface="華康儷中黑"/>
              </a:rPr>
              <a:t>長期照護</a:t>
            </a:r>
          </a:p>
        </p:txBody>
      </p:sp>
      <p:sp>
        <p:nvSpPr>
          <p:cNvPr id="14" name="AutoShape 24">
            <a:extLst>
              <a:ext uri="{FF2B5EF4-FFF2-40B4-BE49-F238E27FC236}">
                <a16:creationId xmlns:a16="http://schemas.microsoft.com/office/drawing/2014/main" id="{1494DDFB-34BB-40BC-9D14-CD1E3CF65544}"/>
              </a:ext>
            </a:extLst>
          </p:cNvPr>
          <p:cNvSpPr>
            <a:spLocks noChangeArrowheads="1"/>
          </p:cNvSpPr>
          <p:nvPr/>
        </p:nvSpPr>
        <p:spPr bwMode="auto">
          <a:xfrm>
            <a:off x="342900" y="5465971"/>
            <a:ext cx="1258888" cy="254000"/>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5A58"/>
                </a:solidFill>
                <a:latin typeface="新細明體" pitchFamily="18" charset="-120"/>
                <a:ea typeface="華康儷中黑"/>
                <a:cs typeface="華康儷中黑"/>
              </a:rPr>
              <a:t>地區醫院</a:t>
            </a:r>
          </a:p>
        </p:txBody>
      </p:sp>
      <p:sp>
        <p:nvSpPr>
          <p:cNvPr id="15" name="Oval 14">
            <a:extLst>
              <a:ext uri="{FF2B5EF4-FFF2-40B4-BE49-F238E27FC236}">
                <a16:creationId xmlns:a16="http://schemas.microsoft.com/office/drawing/2014/main" id="{C5CA0202-7F01-49C1-B02D-650F3D1B11E4}"/>
              </a:ext>
            </a:extLst>
          </p:cNvPr>
          <p:cNvSpPr>
            <a:spLocks noChangeArrowheads="1"/>
          </p:cNvSpPr>
          <p:nvPr/>
        </p:nvSpPr>
        <p:spPr bwMode="auto">
          <a:xfrm>
            <a:off x="5436096" y="4528240"/>
            <a:ext cx="1512948" cy="1512947"/>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1" fontAlgn="auto" hangingPunct="1">
              <a:spcBef>
                <a:spcPts val="0"/>
              </a:spcBef>
              <a:spcAft>
                <a:spcPts val="0"/>
              </a:spcAft>
              <a:defRPr/>
            </a:pPr>
            <a:endParaRPr lang="zh-TW" altLang="zh-TW" sz="1800" kern="0">
              <a:solidFill>
                <a:srgbClr val="CCFF33"/>
              </a:solidFill>
              <a:latin typeface="新細明體" pitchFamily="18" charset="-120"/>
              <a:ea typeface="新細明體"/>
            </a:endParaRPr>
          </a:p>
        </p:txBody>
      </p:sp>
      <p:sp>
        <p:nvSpPr>
          <p:cNvPr id="16" name="Rectangle 19">
            <a:extLst>
              <a:ext uri="{FF2B5EF4-FFF2-40B4-BE49-F238E27FC236}">
                <a16:creationId xmlns:a16="http://schemas.microsoft.com/office/drawing/2014/main" id="{0728A0D2-E440-4F38-987B-000B5FC88E19}"/>
              </a:ext>
            </a:extLst>
          </p:cNvPr>
          <p:cNvSpPr>
            <a:spLocks noChangeArrowheads="1"/>
          </p:cNvSpPr>
          <p:nvPr/>
        </p:nvSpPr>
        <p:spPr bwMode="auto">
          <a:xfrm>
            <a:off x="5481638" y="5077034"/>
            <a:ext cx="1422400" cy="293687"/>
          </a:xfrm>
          <a:prstGeom prst="rect">
            <a:avLst/>
          </a:prstGeom>
          <a:noFill/>
          <a:ln w="9525">
            <a:noFill/>
            <a:miter lim="800000"/>
            <a:headEnd/>
            <a:tailEnd/>
          </a:ln>
        </p:spPr>
        <p:txBody>
          <a:bodyPr wrap="none" anchor="ctr"/>
          <a:lstStyle/>
          <a:p>
            <a:pPr algn="ctr" eaLnBrk="1" fontAlgn="auto" hangingPunct="1">
              <a:spcBef>
                <a:spcPts val="0"/>
              </a:spcBef>
              <a:spcAft>
                <a:spcPts val="0"/>
              </a:spcAft>
              <a:defRPr/>
            </a:pPr>
            <a:r>
              <a:rPr lang="zh-TW" altLang="en-US" sz="2000" b="1" kern="0" dirty="0">
                <a:solidFill>
                  <a:sysClr val="window" lastClr="FFFFFF"/>
                </a:solidFill>
                <a:latin typeface="新細明體" pitchFamily="18" charset="-120"/>
                <a:ea typeface="華康儷中黑"/>
                <a:cs typeface="華康儷中黑"/>
              </a:rPr>
              <a:t>醫藥物流</a:t>
            </a:r>
          </a:p>
        </p:txBody>
      </p:sp>
      <p:sp>
        <p:nvSpPr>
          <p:cNvPr id="17" name="AutoShape 15">
            <a:extLst>
              <a:ext uri="{FF2B5EF4-FFF2-40B4-BE49-F238E27FC236}">
                <a16:creationId xmlns:a16="http://schemas.microsoft.com/office/drawing/2014/main" id="{96010EE6-A53E-4B08-A21C-D53F9765F207}"/>
              </a:ext>
            </a:extLst>
          </p:cNvPr>
          <p:cNvSpPr>
            <a:spLocks noChangeArrowheads="1"/>
          </p:cNvSpPr>
          <p:nvPr/>
        </p:nvSpPr>
        <p:spPr bwMode="auto">
          <a:xfrm>
            <a:off x="7542213" y="4535696"/>
            <a:ext cx="1260475" cy="252413"/>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dirty="0">
                <a:solidFill>
                  <a:srgbClr val="FF3300"/>
                </a:solidFill>
                <a:latin typeface="新細明體" pitchFamily="18" charset="-120"/>
                <a:ea typeface="華康儷中黑"/>
                <a:cs typeface="華康儷中黑"/>
              </a:rPr>
              <a:t>業務推廣</a:t>
            </a:r>
          </a:p>
        </p:txBody>
      </p:sp>
      <p:sp>
        <p:nvSpPr>
          <p:cNvPr id="18" name="AutoShape 16">
            <a:extLst>
              <a:ext uri="{FF2B5EF4-FFF2-40B4-BE49-F238E27FC236}">
                <a16:creationId xmlns:a16="http://schemas.microsoft.com/office/drawing/2014/main" id="{A5C085EA-BDC1-4F51-9D1A-B8F37A198B91}"/>
              </a:ext>
            </a:extLst>
          </p:cNvPr>
          <p:cNvSpPr>
            <a:spLocks noChangeArrowheads="1"/>
          </p:cNvSpPr>
          <p:nvPr/>
        </p:nvSpPr>
        <p:spPr bwMode="auto">
          <a:xfrm>
            <a:off x="7542213" y="5778709"/>
            <a:ext cx="1260475" cy="250825"/>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FF3300"/>
                </a:solidFill>
                <a:latin typeface="新細明體" pitchFamily="18" charset="-120"/>
                <a:ea typeface="華康儷中黑"/>
                <a:cs typeface="華康儷中黑"/>
              </a:rPr>
              <a:t>專業維修</a:t>
            </a:r>
          </a:p>
        </p:txBody>
      </p:sp>
      <p:sp>
        <p:nvSpPr>
          <p:cNvPr id="19" name="AutoShape 17">
            <a:extLst>
              <a:ext uri="{FF2B5EF4-FFF2-40B4-BE49-F238E27FC236}">
                <a16:creationId xmlns:a16="http://schemas.microsoft.com/office/drawing/2014/main" id="{039654B1-811C-43D1-A32B-2E5E56034FB8}"/>
              </a:ext>
            </a:extLst>
          </p:cNvPr>
          <p:cNvSpPr>
            <a:spLocks noChangeArrowheads="1"/>
          </p:cNvSpPr>
          <p:nvPr/>
        </p:nvSpPr>
        <p:spPr bwMode="auto">
          <a:xfrm>
            <a:off x="7542213" y="4845259"/>
            <a:ext cx="1260475" cy="254000"/>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dirty="0">
                <a:solidFill>
                  <a:srgbClr val="FF3300"/>
                </a:solidFill>
                <a:latin typeface="新細明體" pitchFamily="18" charset="-120"/>
                <a:ea typeface="華康儷中黑"/>
                <a:cs typeface="華康儷中黑"/>
              </a:rPr>
              <a:t>醫藥配銷</a:t>
            </a:r>
          </a:p>
        </p:txBody>
      </p:sp>
      <p:sp>
        <p:nvSpPr>
          <p:cNvPr id="20" name="AutoShape 18">
            <a:extLst>
              <a:ext uri="{FF2B5EF4-FFF2-40B4-BE49-F238E27FC236}">
                <a16:creationId xmlns:a16="http://schemas.microsoft.com/office/drawing/2014/main" id="{0C4C88A1-4160-4CB0-997A-3F6585F7052E}"/>
              </a:ext>
            </a:extLst>
          </p:cNvPr>
          <p:cNvSpPr>
            <a:spLocks noChangeArrowheads="1"/>
          </p:cNvSpPr>
          <p:nvPr/>
        </p:nvSpPr>
        <p:spPr bwMode="auto">
          <a:xfrm>
            <a:off x="7542213" y="5156409"/>
            <a:ext cx="1260475" cy="252412"/>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dirty="0">
                <a:solidFill>
                  <a:srgbClr val="FF3300"/>
                </a:solidFill>
                <a:latin typeface="新細明體" pitchFamily="18" charset="-120"/>
                <a:ea typeface="華康儷中黑"/>
                <a:cs typeface="華康儷中黑"/>
              </a:rPr>
              <a:t>醫材配銷</a:t>
            </a:r>
          </a:p>
        </p:txBody>
      </p:sp>
      <p:sp>
        <p:nvSpPr>
          <p:cNvPr id="21" name="AutoShape 18">
            <a:extLst>
              <a:ext uri="{FF2B5EF4-FFF2-40B4-BE49-F238E27FC236}">
                <a16:creationId xmlns:a16="http://schemas.microsoft.com/office/drawing/2014/main" id="{0338BE98-CD03-4D1C-AF8D-DB16C230B6FB}"/>
              </a:ext>
            </a:extLst>
          </p:cNvPr>
          <p:cNvSpPr>
            <a:spLocks noChangeArrowheads="1"/>
          </p:cNvSpPr>
          <p:nvPr/>
        </p:nvSpPr>
        <p:spPr bwMode="auto">
          <a:xfrm>
            <a:off x="7542213" y="5465971"/>
            <a:ext cx="1260475" cy="254000"/>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en-US" altLang="zh-TW" sz="1300" kern="0" dirty="0">
                <a:solidFill>
                  <a:srgbClr val="FF3300"/>
                </a:solidFill>
                <a:latin typeface="新細明體" pitchFamily="18" charset="-120"/>
                <a:ea typeface="華康儷中黑"/>
                <a:cs typeface="華康儷中黑"/>
              </a:rPr>
              <a:t>GMP</a:t>
            </a:r>
            <a:r>
              <a:rPr lang="zh-TW" altLang="en-US" sz="1300" kern="0" dirty="0">
                <a:solidFill>
                  <a:srgbClr val="FF3300"/>
                </a:solidFill>
                <a:latin typeface="新細明體" pitchFamily="18" charset="-120"/>
                <a:ea typeface="華康儷中黑"/>
                <a:cs typeface="華康儷中黑"/>
              </a:rPr>
              <a:t> </a:t>
            </a:r>
            <a:r>
              <a:rPr lang="en-US" altLang="zh-TW" sz="1300" kern="0" dirty="0">
                <a:solidFill>
                  <a:srgbClr val="FF3300"/>
                </a:solidFill>
                <a:latin typeface="新細明體" pitchFamily="18" charset="-120"/>
                <a:ea typeface="華康儷中黑"/>
                <a:cs typeface="華康儷中黑"/>
              </a:rPr>
              <a:t>GDP</a:t>
            </a:r>
            <a:r>
              <a:rPr lang="zh-TW" altLang="en-US" sz="1300" kern="0" dirty="0">
                <a:solidFill>
                  <a:srgbClr val="FF3300"/>
                </a:solidFill>
                <a:latin typeface="新細明體" pitchFamily="18" charset="-120"/>
                <a:ea typeface="華康儷中黑"/>
                <a:cs typeface="華康儷中黑"/>
              </a:rPr>
              <a:t> </a:t>
            </a:r>
            <a:r>
              <a:rPr lang="en-US" altLang="zh-TW" sz="1300" kern="0" dirty="0">
                <a:solidFill>
                  <a:srgbClr val="FF3300"/>
                </a:solidFill>
                <a:latin typeface="新細明體" pitchFamily="18" charset="-120"/>
                <a:ea typeface="華康儷中黑"/>
                <a:cs typeface="華康儷中黑"/>
              </a:rPr>
              <a:t>ISO</a:t>
            </a:r>
            <a:endParaRPr lang="zh-TW" altLang="en-US" sz="1300" kern="0" dirty="0">
              <a:solidFill>
                <a:srgbClr val="FF3300"/>
              </a:solidFill>
              <a:latin typeface="新細明體" pitchFamily="18" charset="-120"/>
              <a:ea typeface="華康儷中黑"/>
              <a:cs typeface="華康儷中黑"/>
            </a:endParaRPr>
          </a:p>
        </p:txBody>
      </p:sp>
      <p:sp>
        <p:nvSpPr>
          <p:cNvPr id="22" name="Oval 3">
            <a:extLst>
              <a:ext uri="{FF2B5EF4-FFF2-40B4-BE49-F238E27FC236}">
                <a16:creationId xmlns:a16="http://schemas.microsoft.com/office/drawing/2014/main" id="{DD500FFD-C157-4024-9849-5BF1A08467CF}"/>
              </a:ext>
            </a:extLst>
          </p:cNvPr>
          <p:cNvSpPr>
            <a:spLocks noChangeArrowheads="1"/>
          </p:cNvSpPr>
          <p:nvPr/>
        </p:nvSpPr>
        <p:spPr bwMode="auto">
          <a:xfrm>
            <a:off x="3777703" y="1340768"/>
            <a:ext cx="1515173" cy="1512947"/>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1" fontAlgn="auto" hangingPunct="1">
              <a:spcBef>
                <a:spcPts val="0"/>
              </a:spcBef>
              <a:spcAft>
                <a:spcPts val="0"/>
              </a:spcAft>
              <a:defRPr/>
            </a:pPr>
            <a:endParaRPr lang="zh-TW" altLang="zh-TW" sz="1800" kern="0" dirty="0">
              <a:solidFill>
                <a:srgbClr val="CCFF33"/>
              </a:solidFill>
              <a:latin typeface="新細明體" pitchFamily="18" charset="-120"/>
              <a:ea typeface="新細明體"/>
            </a:endParaRPr>
          </a:p>
        </p:txBody>
      </p:sp>
      <p:sp>
        <p:nvSpPr>
          <p:cNvPr id="23" name="Rectangle 8">
            <a:extLst>
              <a:ext uri="{FF2B5EF4-FFF2-40B4-BE49-F238E27FC236}">
                <a16:creationId xmlns:a16="http://schemas.microsoft.com/office/drawing/2014/main" id="{6FD91CEB-9888-4F70-B31F-8856A74216EF}"/>
              </a:ext>
            </a:extLst>
          </p:cNvPr>
          <p:cNvSpPr>
            <a:spLocks noChangeArrowheads="1"/>
          </p:cNvSpPr>
          <p:nvPr/>
        </p:nvSpPr>
        <p:spPr bwMode="auto">
          <a:xfrm>
            <a:off x="3822700" y="2011571"/>
            <a:ext cx="1425575" cy="173038"/>
          </a:xfrm>
          <a:prstGeom prst="rect">
            <a:avLst/>
          </a:prstGeom>
          <a:noFill/>
          <a:ln w="9525">
            <a:noFill/>
            <a:miter lim="800000"/>
            <a:headEnd/>
            <a:tailEnd/>
          </a:ln>
        </p:spPr>
        <p:txBody>
          <a:bodyPr wrap="none" anchor="ctr"/>
          <a:lstStyle/>
          <a:p>
            <a:pPr algn="ctr" eaLnBrk="1" fontAlgn="auto" hangingPunct="1">
              <a:spcBef>
                <a:spcPts val="0"/>
              </a:spcBef>
              <a:spcAft>
                <a:spcPts val="0"/>
              </a:spcAft>
              <a:defRPr/>
            </a:pPr>
            <a:r>
              <a:rPr lang="zh-TW" altLang="en-US" sz="2000" b="1" kern="0" dirty="0">
                <a:solidFill>
                  <a:sysClr val="window" lastClr="FFFFFF"/>
                </a:solidFill>
                <a:latin typeface="微軟正黑體" panose="020B0604030504040204" pitchFamily="34" charset="-120"/>
                <a:ea typeface="華康儷中黑"/>
                <a:cs typeface="華康儷中黑"/>
              </a:rPr>
              <a:t>貿易代理</a:t>
            </a:r>
          </a:p>
        </p:txBody>
      </p:sp>
      <p:sp>
        <p:nvSpPr>
          <p:cNvPr id="24" name="AutoShape 4">
            <a:extLst>
              <a:ext uri="{FF2B5EF4-FFF2-40B4-BE49-F238E27FC236}">
                <a16:creationId xmlns:a16="http://schemas.microsoft.com/office/drawing/2014/main" id="{347676FA-1E2E-44C8-BDA5-3EC509A8D5A5}"/>
              </a:ext>
            </a:extLst>
          </p:cNvPr>
          <p:cNvSpPr>
            <a:spLocks noChangeArrowheads="1"/>
          </p:cNvSpPr>
          <p:nvPr/>
        </p:nvSpPr>
        <p:spPr bwMode="auto">
          <a:xfrm>
            <a:off x="5953125" y="1352759"/>
            <a:ext cx="1262063" cy="250825"/>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9900"/>
                </a:solidFill>
                <a:latin typeface="新細明體" pitchFamily="18" charset="-120"/>
                <a:ea typeface="華康儷中黑"/>
                <a:cs typeface="華康儷中黑"/>
              </a:rPr>
              <a:t>透析產品</a:t>
            </a:r>
          </a:p>
        </p:txBody>
      </p:sp>
      <p:sp>
        <p:nvSpPr>
          <p:cNvPr id="25" name="AutoShape 6">
            <a:extLst>
              <a:ext uri="{FF2B5EF4-FFF2-40B4-BE49-F238E27FC236}">
                <a16:creationId xmlns:a16="http://schemas.microsoft.com/office/drawing/2014/main" id="{3D69FCFC-0DE5-4C9A-A49C-1856409AED3B}"/>
              </a:ext>
            </a:extLst>
          </p:cNvPr>
          <p:cNvSpPr>
            <a:spLocks noChangeArrowheads="1"/>
          </p:cNvSpPr>
          <p:nvPr/>
        </p:nvSpPr>
        <p:spPr bwMode="auto">
          <a:xfrm>
            <a:off x="5953125" y="1662321"/>
            <a:ext cx="1262063" cy="250825"/>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9900"/>
                </a:solidFill>
                <a:latin typeface="新細明體" pitchFamily="18" charset="-120"/>
                <a:ea typeface="華康儷中黑"/>
                <a:cs typeface="華康儷中黑"/>
              </a:rPr>
              <a:t>醫學美容</a:t>
            </a:r>
          </a:p>
        </p:txBody>
      </p:sp>
      <p:sp>
        <p:nvSpPr>
          <p:cNvPr id="26" name="AutoShape 7">
            <a:extLst>
              <a:ext uri="{FF2B5EF4-FFF2-40B4-BE49-F238E27FC236}">
                <a16:creationId xmlns:a16="http://schemas.microsoft.com/office/drawing/2014/main" id="{71ED87E4-7F34-4404-92F5-825A476D1B52}"/>
              </a:ext>
            </a:extLst>
          </p:cNvPr>
          <p:cNvSpPr>
            <a:spLocks noChangeArrowheads="1"/>
          </p:cNvSpPr>
          <p:nvPr/>
        </p:nvSpPr>
        <p:spPr bwMode="auto">
          <a:xfrm>
            <a:off x="5953125" y="2283034"/>
            <a:ext cx="1262063" cy="250825"/>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9900"/>
                </a:solidFill>
                <a:latin typeface="新細明體" pitchFamily="18" charset="-120"/>
                <a:ea typeface="華康儷中黑"/>
                <a:cs typeface="華康儷中黑"/>
              </a:rPr>
              <a:t>醫療耗材</a:t>
            </a:r>
          </a:p>
        </p:txBody>
      </p:sp>
      <p:sp>
        <p:nvSpPr>
          <p:cNvPr id="27" name="AutoShape 7">
            <a:extLst>
              <a:ext uri="{FF2B5EF4-FFF2-40B4-BE49-F238E27FC236}">
                <a16:creationId xmlns:a16="http://schemas.microsoft.com/office/drawing/2014/main" id="{39E180AB-6CFB-47C4-9629-13DC11611495}"/>
              </a:ext>
            </a:extLst>
          </p:cNvPr>
          <p:cNvSpPr>
            <a:spLocks noChangeArrowheads="1"/>
          </p:cNvSpPr>
          <p:nvPr/>
        </p:nvSpPr>
        <p:spPr bwMode="auto">
          <a:xfrm>
            <a:off x="5953125" y="1970296"/>
            <a:ext cx="1262063" cy="254000"/>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9900"/>
                </a:solidFill>
                <a:latin typeface="新細明體" pitchFamily="18" charset="-120"/>
                <a:ea typeface="華康儷中黑"/>
                <a:cs typeface="華康儷中黑"/>
              </a:rPr>
              <a:t>醫療設備</a:t>
            </a:r>
          </a:p>
        </p:txBody>
      </p:sp>
      <p:sp>
        <p:nvSpPr>
          <p:cNvPr id="28" name="AutoShape 7">
            <a:extLst>
              <a:ext uri="{FF2B5EF4-FFF2-40B4-BE49-F238E27FC236}">
                <a16:creationId xmlns:a16="http://schemas.microsoft.com/office/drawing/2014/main" id="{EC3BF674-7494-4905-9F89-BF3818FB2E2B}"/>
              </a:ext>
            </a:extLst>
          </p:cNvPr>
          <p:cNvSpPr>
            <a:spLocks noChangeArrowheads="1"/>
          </p:cNvSpPr>
          <p:nvPr/>
        </p:nvSpPr>
        <p:spPr bwMode="auto">
          <a:xfrm>
            <a:off x="5953125" y="2591009"/>
            <a:ext cx="1262063" cy="252412"/>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zh-TW" altLang="en-US" sz="1300" kern="0">
                <a:solidFill>
                  <a:srgbClr val="009900"/>
                </a:solidFill>
                <a:latin typeface="新細明體" pitchFamily="18" charset="-120"/>
                <a:ea typeface="華康儷中黑"/>
                <a:cs typeface="華康儷中黑"/>
              </a:rPr>
              <a:t>健康家電</a:t>
            </a:r>
          </a:p>
        </p:txBody>
      </p:sp>
      <p:cxnSp>
        <p:nvCxnSpPr>
          <p:cNvPr id="29" name="肘形接點 121"/>
          <p:cNvCxnSpPr>
            <a:cxnSpLocks noChangeShapeType="1"/>
            <a:stCxn id="24" idx="1"/>
            <a:endCxn id="33" idx="0"/>
          </p:cNvCxnSpPr>
          <p:nvPr/>
        </p:nvCxnSpPr>
        <p:spPr bwMode="auto">
          <a:xfrm rot="10800000" flipV="1">
            <a:off x="5730875" y="1476584"/>
            <a:ext cx="222250" cy="520700"/>
          </a:xfrm>
          <a:prstGeom prst="bentConnector2">
            <a:avLst/>
          </a:prstGeom>
          <a:noFill/>
          <a:ln w="9525" algn="ctr">
            <a:solidFill>
              <a:srgbClr val="98B954"/>
            </a:solidFill>
            <a:miter lim="800000"/>
            <a:headEnd/>
            <a:tailEnd/>
          </a:ln>
          <a:extLst>
            <a:ext uri="{909E8E84-426E-40DD-AFC4-6F175D3DCCD1}">
              <a14:hiddenFill xmlns:a14="http://schemas.microsoft.com/office/drawing/2010/main">
                <a:noFill/>
              </a14:hiddenFill>
            </a:ext>
          </a:extLst>
        </p:spPr>
      </p:cxnSp>
      <p:cxnSp>
        <p:nvCxnSpPr>
          <p:cNvPr id="30" name="肘形接點 124"/>
          <p:cNvCxnSpPr>
            <a:cxnSpLocks noChangeShapeType="1"/>
            <a:stCxn id="25" idx="1"/>
            <a:endCxn id="33" idx="0"/>
          </p:cNvCxnSpPr>
          <p:nvPr/>
        </p:nvCxnSpPr>
        <p:spPr bwMode="auto">
          <a:xfrm rot="10800000" flipV="1">
            <a:off x="5730875" y="1787734"/>
            <a:ext cx="222250" cy="209550"/>
          </a:xfrm>
          <a:prstGeom prst="bentConnector2">
            <a:avLst/>
          </a:prstGeom>
          <a:noFill/>
          <a:ln w="9525" algn="ctr">
            <a:solidFill>
              <a:srgbClr val="98B954"/>
            </a:solidFill>
            <a:miter lim="800000"/>
            <a:headEnd/>
            <a:tailEnd/>
          </a:ln>
          <a:extLst>
            <a:ext uri="{909E8E84-426E-40DD-AFC4-6F175D3DCCD1}">
              <a14:hiddenFill xmlns:a14="http://schemas.microsoft.com/office/drawing/2010/main">
                <a:noFill/>
              </a14:hiddenFill>
            </a:ext>
          </a:extLst>
        </p:spPr>
      </p:cxnSp>
      <p:cxnSp>
        <p:nvCxnSpPr>
          <p:cNvPr id="31" name="肘形接點 125"/>
          <p:cNvCxnSpPr>
            <a:cxnSpLocks noChangeShapeType="1"/>
            <a:stCxn id="26" idx="1"/>
            <a:endCxn id="33" idx="4"/>
          </p:cNvCxnSpPr>
          <p:nvPr/>
        </p:nvCxnSpPr>
        <p:spPr bwMode="auto">
          <a:xfrm rot="10800000">
            <a:off x="5730875" y="2197309"/>
            <a:ext cx="222250" cy="209550"/>
          </a:xfrm>
          <a:prstGeom prst="bentConnector2">
            <a:avLst/>
          </a:prstGeom>
          <a:noFill/>
          <a:ln w="9525" algn="ctr">
            <a:solidFill>
              <a:srgbClr val="98B954"/>
            </a:solidFill>
            <a:miter lim="800000"/>
            <a:headEnd/>
            <a:tailEnd/>
          </a:ln>
          <a:extLst>
            <a:ext uri="{909E8E84-426E-40DD-AFC4-6F175D3DCCD1}">
              <a14:hiddenFill xmlns:a14="http://schemas.microsoft.com/office/drawing/2010/main">
                <a:noFill/>
              </a14:hiddenFill>
            </a:ext>
          </a:extLst>
        </p:spPr>
      </p:cxnSp>
      <p:cxnSp>
        <p:nvCxnSpPr>
          <p:cNvPr id="32" name="肘形接點 126"/>
          <p:cNvCxnSpPr>
            <a:cxnSpLocks noChangeShapeType="1"/>
            <a:stCxn id="28" idx="1"/>
            <a:endCxn id="33" idx="4"/>
          </p:cNvCxnSpPr>
          <p:nvPr/>
        </p:nvCxnSpPr>
        <p:spPr bwMode="auto">
          <a:xfrm rot="10800000">
            <a:off x="5730875" y="2197309"/>
            <a:ext cx="222250" cy="520700"/>
          </a:xfrm>
          <a:prstGeom prst="bentConnector2">
            <a:avLst/>
          </a:prstGeom>
          <a:noFill/>
          <a:ln w="9525" algn="ctr">
            <a:solidFill>
              <a:srgbClr val="98B954"/>
            </a:solidFill>
            <a:miter lim="800000"/>
            <a:headEnd/>
            <a:tailEnd/>
          </a:ln>
          <a:extLst>
            <a:ext uri="{909E8E84-426E-40DD-AFC4-6F175D3DCCD1}">
              <a14:hiddenFill xmlns:a14="http://schemas.microsoft.com/office/drawing/2010/main">
                <a:noFill/>
              </a14:hiddenFill>
            </a:ext>
          </a:extLst>
        </p:spPr>
      </p:cxnSp>
      <p:sp>
        <p:nvSpPr>
          <p:cNvPr id="33" name="橢圓 32">
            <a:extLst>
              <a:ext uri="{FF2B5EF4-FFF2-40B4-BE49-F238E27FC236}">
                <a16:creationId xmlns:a16="http://schemas.microsoft.com/office/drawing/2014/main" id="{D31AF645-F2BF-406C-8315-04DE0E4E8D12}"/>
              </a:ext>
            </a:extLst>
          </p:cNvPr>
          <p:cNvSpPr/>
          <p:nvPr/>
        </p:nvSpPr>
        <p:spPr>
          <a:xfrm>
            <a:off x="5630863" y="1997284"/>
            <a:ext cx="203200" cy="200025"/>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zh-TW" altLang="en-US" sz="1800" kern="0">
              <a:solidFill>
                <a:sysClr val="window" lastClr="FFFFFF"/>
              </a:solidFill>
              <a:latin typeface="新細明體" pitchFamily="18" charset="-120"/>
              <a:ea typeface="新細明體"/>
            </a:endParaRPr>
          </a:p>
        </p:txBody>
      </p:sp>
      <p:cxnSp>
        <p:nvCxnSpPr>
          <p:cNvPr id="34" name="直線接點 132"/>
          <p:cNvCxnSpPr>
            <a:cxnSpLocks noChangeShapeType="1"/>
            <a:endCxn id="33" idx="2"/>
          </p:cNvCxnSpPr>
          <p:nvPr/>
        </p:nvCxnSpPr>
        <p:spPr bwMode="auto">
          <a:xfrm>
            <a:off x="5292725" y="2097296"/>
            <a:ext cx="338138" cy="0"/>
          </a:xfrm>
          <a:prstGeom prst="line">
            <a:avLst/>
          </a:prstGeom>
          <a:noFill/>
          <a:ln w="9525" algn="ctr">
            <a:solidFill>
              <a:srgbClr val="98B954"/>
            </a:solidFill>
            <a:round/>
            <a:headEnd/>
            <a:tailEnd/>
          </a:ln>
          <a:extLst>
            <a:ext uri="{909E8E84-426E-40DD-AFC4-6F175D3DCCD1}">
              <a14:hiddenFill xmlns:a14="http://schemas.microsoft.com/office/drawing/2010/main">
                <a:noFill/>
              </a14:hiddenFill>
            </a:ext>
          </a:extLst>
        </p:spPr>
      </p:cxnSp>
      <p:cxnSp>
        <p:nvCxnSpPr>
          <p:cNvPr id="35" name="直線接點 133"/>
          <p:cNvCxnSpPr>
            <a:cxnSpLocks noChangeShapeType="1"/>
            <a:stCxn id="33" idx="6"/>
            <a:endCxn id="27" idx="1"/>
          </p:cNvCxnSpPr>
          <p:nvPr/>
        </p:nvCxnSpPr>
        <p:spPr bwMode="auto">
          <a:xfrm>
            <a:off x="5834063" y="2097296"/>
            <a:ext cx="119062" cy="0"/>
          </a:xfrm>
          <a:prstGeom prst="line">
            <a:avLst/>
          </a:prstGeom>
          <a:noFill/>
          <a:ln w="9525" algn="ctr">
            <a:solidFill>
              <a:srgbClr val="98B954"/>
            </a:solidFill>
            <a:round/>
            <a:headEnd/>
            <a:tailEnd/>
          </a:ln>
          <a:extLst>
            <a:ext uri="{909E8E84-426E-40DD-AFC4-6F175D3DCCD1}">
              <a14:hiddenFill xmlns:a14="http://schemas.microsoft.com/office/drawing/2010/main">
                <a:noFill/>
              </a14:hiddenFill>
            </a:ext>
          </a:extLst>
        </p:spPr>
      </p:cxnSp>
      <p:cxnSp>
        <p:nvCxnSpPr>
          <p:cNvPr id="36" name="直線接點 134"/>
          <p:cNvCxnSpPr>
            <a:cxnSpLocks noChangeShapeType="1"/>
            <a:stCxn id="33" idx="2"/>
            <a:endCxn id="33" idx="6"/>
          </p:cNvCxnSpPr>
          <p:nvPr/>
        </p:nvCxnSpPr>
        <p:spPr bwMode="auto">
          <a:xfrm>
            <a:off x="5630863" y="2097296"/>
            <a:ext cx="203200" cy="0"/>
          </a:xfrm>
          <a:prstGeom prst="line">
            <a:avLst/>
          </a:prstGeom>
          <a:noFill/>
          <a:ln w="9525" algn="ctr">
            <a:solidFill>
              <a:srgbClr val="98B954"/>
            </a:solidFill>
            <a:round/>
            <a:headEnd/>
            <a:tailEnd/>
          </a:ln>
          <a:extLst>
            <a:ext uri="{909E8E84-426E-40DD-AFC4-6F175D3DCCD1}">
              <a14:hiddenFill xmlns:a14="http://schemas.microsoft.com/office/drawing/2010/main">
                <a:noFill/>
              </a14:hiddenFill>
            </a:ext>
          </a:extLst>
        </p:spPr>
      </p:cxnSp>
      <p:cxnSp>
        <p:nvCxnSpPr>
          <p:cNvPr id="37" name="直線接點 135"/>
          <p:cNvCxnSpPr>
            <a:cxnSpLocks noChangeShapeType="1"/>
            <a:stCxn id="33" idx="4"/>
            <a:endCxn id="33" idx="0"/>
          </p:cNvCxnSpPr>
          <p:nvPr/>
        </p:nvCxnSpPr>
        <p:spPr bwMode="auto">
          <a:xfrm flipV="1">
            <a:off x="5730875" y="1997284"/>
            <a:ext cx="0" cy="200025"/>
          </a:xfrm>
          <a:prstGeom prst="line">
            <a:avLst/>
          </a:prstGeom>
          <a:noFill/>
          <a:ln w="9525" algn="ctr">
            <a:solidFill>
              <a:srgbClr val="98B954"/>
            </a:solidFill>
            <a:round/>
            <a:headEnd/>
            <a:tailEnd/>
          </a:ln>
          <a:extLst>
            <a:ext uri="{909E8E84-426E-40DD-AFC4-6F175D3DCCD1}">
              <a14:hiddenFill xmlns:a14="http://schemas.microsoft.com/office/drawing/2010/main">
                <a:noFill/>
              </a14:hiddenFill>
            </a:ext>
          </a:extLst>
        </p:spPr>
      </p:cxnSp>
      <p:cxnSp>
        <p:nvCxnSpPr>
          <p:cNvPr id="38" name="肘形接點 121"/>
          <p:cNvCxnSpPr>
            <a:cxnSpLocks noChangeShapeType="1"/>
            <a:stCxn id="17" idx="1"/>
            <a:endCxn id="42" idx="0"/>
          </p:cNvCxnSpPr>
          <p:nvPr/>
        </p:nvCxnSpPr>
        <p:spPr bwMode="auto">
          <a:xfrm rot="10800000" flipV="1">
            <a:off x="7318375" y="4662696"/>
            <a:ext cx="223838" cy="519113"/>
          </a:xfrm>
          <a:prstGeom prst="bentConnector2">
            <a:avLst/>
          </a:prstGeom>
          <a:noFill/>
          <a:ln w="9525" algn="ctr">
            <a:solidFill>
              <a:srgbClr val="F69240"/>
            </a:solidFill>
            <a:miter lim="800000"/>
            <a:headEnd/>
            <a:tailEnd/>
          </a:ln>
          <a:extLst>
            <a:ext uri="{909E8E84-426E-40DD-AFC4-6F175D3DCCD1}">
              <a14:hiddenFill xmlns:a14="http://schemas.microsoft.com/office/drawing/2010/main">
                <a:noFill/>
              </a14:hiddenFill>
            </a:ext>
          </a:extLst>
        </p:spPr>
      </p:cxnSp>
      <p:cxnSp>
        <p:nvCxnSpPr>
          <p:cNvPr id="39" name="肘形接點 124"/>
          <p:cNvCxnSpPr>
            <a:cxnSpLocks noChangeShapeType="1"/>
            <a:stCxn id="19" idx="1"/>
            <a:endCxn id="42" idx="0"/>
          </p:cNvCxnSpPr>
          <p:nvPr/>
        </p:nvCxnSpPr>
        <p:spPr bwMode="auto">
          <a:xfrm rot="10800000" flipV="1">
            <a:off x="7318375" y="4972259"/>
            <a:ext cx="223838" cy="209550"/>
          </a:xfrm>
          <a:prstGeom prst="bentConnector2">
            <a:avLst/>
          </a:prstGeom>
          <a:noFill/>
          <a:ln w="9525" algn="ctr">
            <a:solidFill>
              <a:srgbClr val="F69240"/>
            </a:solidFill>
            <a:miter lim="800000"/>
            <a:headEnd/>
            <a:tailEnd/>
          </a:ln>
          <a:extLst>
            <a:ext uri="{909E8E84-426E-40DD-AFC4-6F175D3DCCD1}">
              <a14:hiddenFill xmlns:a14="http://schemas.microsoft.com/office/drawing/2010/main">
                <a:noFill/>
              </a14:hiddenFill>
            </a:ext>
          </a:extLst>
        </p:spPr>
      </p:cxnSp>
      <p:cxnSp>
        <p:nvCxnSpPr>
          <p:cNvPr id="40" name="肘形接點 125"/>
          <p:cNvCxnSpPr>
            <a:cxnSpLocks noChangeShapeType="1"/>
            <a:stCxn id="21" idx="1"/>
            <a:endCxn id="42" idx="4"/>
          </p:cNvCxnSpPr>
          <p:nvPr/>
        </p:nvCxnSpPr>
        <p:spPr bwMode="auto">
          <a:xfrm rot="10800000">
            <a:off x="7318375" y="5383421"/>
            <a:ext cx="223838" cy="209550"/>
          </a:xfrm>
          <a:prstGeom prst="bentConnector2">
            <a:avLst/>
          </a:prstGeom>
          <a:noFill/>
          <a:ln w="9525" algn="ctr">
            <a:solidFill>
              <a:srgbClr val="F69240"/>
            </a:solidFill>
            <a:miter lim="800000"/>
            <a:headEnd/>
            <a:tailEnd/>
          </a:ln>
          <a:extLst>
            <a:ext uri="{909E8E84-426E-40DD-AFC4-6F175D3DCCD1}">
              <a14:hiddenFill xmlns:a14="http://schemas.microsoft.com/office/drawing/2010/main">
                <a:noFill/>
              </a14:hiddenFill>
            </a:ext>
          </a:extLst>
        </p:spPr>
      </p:cxnSp>
      <p:cxnSp>
        <p:nvCxnSpPr>
          <p:cNvPr id="41" name="肘形接點 126"/>
          <p:cNvCxnSpPr>
            <a:cxnSpLocks noChangeShapeType="1"/>
            <a:stCxn id="18" idx="1"/>
            <a:endCxn id="42" idx="4"/>
          </p:cNvCxnSpPr>
          <p:nvPr/>
        </p:nvCxnSpPr>
        <p:spPr bwMode="auto">
          <a:xfrm rot="10800000">
            <a:off x="7318375" y="5383421"/>
            <a:ext cx="223838" cy="519113"/>
          </a:xfrm>
          <a:prstGeom prst="bentConnector2">
            <a:avLst/>
          </a:prstGeom>
          <a:noFill/>
          <a:ln w="9525" algn="ctr">
            <a:solidFill>
              <a:srgbClr val="F69240"/>
            </a:solidFill>
            <a:miter lim="800000"/>
            <a:headEnd/>
            <a:tailEnd/>
          </a:ln>
          <a:extLst>
            <a:ext uri="{909E8E84-426E-40DD-AFC4-6F175D3DCCD1}">
              <a14:hiddenFill xmlns:a14="http://schemas.microsoft.com/office/drawing/2010/main">
                <a:noFill/>
              </a14:hiddenFill>
            </a:ext>
          </a:extLst>
        </p:spPr>
      </p:cxnSp>
      <p:sp>
        <p:nvSpPr>
          <p:cNvPr id="42" name="橢圓 41">
            <a:extLst>
              <a:ext uri="{FF2B5EF4-FFF2-40B4-BE49-F238E27FC236}">
                <a16:creationId xmlns:a16="http://schemas.microsoft.com/office/drawing/2014/main" id="{FCAAAD75-0F83-463E-9400-05806E8B4E21}"/>
              </a:ext>
            </a:extLst>
          </p:cNvPr>
          <p:cNvSpPr/>
          <p:nvPr/>
        </p:nvSpPr>
        <p:spPr>
          <a:xfrm>
            <a:off x="7216775" y="5181809"/>
            <a:ext cx="201613" cy="201612"/>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zh-TW" altLang="en-US" sz="1800" kern="0">
              <a:solidFill>
                <a:sysClr val="window" lastClr="FFFFFF"/>
              </a:solidFill>
              <a:latin typeface="新細明體" pitchFamily="18" charset="-120"/>
              <a:ea typeface="新細明體"/>
            </a:endParaRPr>
          </a:p>
        </p:txBody>
      </p:sp>
      <p:cxnSp>
        <p:nvCxnSpPr>
          <p:cNvPr id="43" name="直線接點 141"/>
          <p:cNvCxnSpPr>
            <a:cxnSpLocks noChangeShapeType="1"/>
            <a:endCxn id="42" idx="2"/>
          </p:cNvCxnSpPr>
          <p:nvPr/>
        </p:nvCxnSpPr>
        <p:spPr bwMode="auto">
          <a:xfrm>
            <a:off x="6950075" y="5283409"/>
            <a:ext cx="266700" cy="0"/>
          </a:xfrm>
          <a:prstGeom prst="line">
            <a:avLst/>
          </a:prstGeom>
          <a:noFill/>
          <a:ln w="9525" algn="ctr">
            <a:solidFill>
              <a:srgbClr val="F69240"/>
            </a:solidFill>
            <a:round/>
            <a:headEnd/>
            <a:tailEnd/>
          </a:ln>
          <a:extLst>
            <a:ext uri="{909E8E84-426E-40DD-AFC4-6F175D3DCCD1}">
              <a14:hiddenFill xmlns:a14="http://schemas.microsoft.com/office/drawing/2010/main">
                <a:noFill/>
              </a14:hiddenFill>
            </a:ext>
          </a:extLst>
        </p:spPr>
      </p:cxnSp>
      <p:cxnSp>
        <p:nvCxnSpPr>
          <p:cNvPr id="44" name="直線接點 142"/>
          <p:cNvCxnSpPr>
            <a:cxnSpLocks noChangeShapeType="1"/>
            <a:stCxn id="42" idx="6"/>
            <a:endCxn id="20" idx="1"/>
          </p:cNvCxnSpPr>
          <p:nvPr/>
        </p:nvCxnSpPr>
        <p:spPr bwMode="auto">
          <a:xfrm>
            <a:off x="7418388" y="5283409"/>
            <a:ext cx="123825" cy="0"/>
          </a:xfrm>
          <a:prstGeom prst="line">
            <a:avLst/>
          </a:prstGeom>
          <a:noFill/>
          <a:ln w="9525" algn="ctr">
            <a:solidFill>
              <a:srgbClr val="F69240"/>
            </a:solidFill>
            <a:round/>
            <a:headEnd/>
            <a:tailEnd/>
          </a:ln>
          <a:extLst>
            <a:ext uri="{909E8E84-426E-40DD-AFC4-6F175D3DCCD1}">
              <a14:hiddenFill xmlns:a14="http://schemas.microsoft.com/office/drawing/2010/main">
                <a:noFill/>
              </a14:hiddenFill>
            </a:ext>
          </a:extLst>
        </p:spPr>
      </p:cxnSp>
      <p:cxnSp>
        <p:nvCxnSpPr>
          <p:cNvPr id="45" name="直線接點 143"/>
          <p:cNvCxnSpPr>
            <a:cxnSpLocks noChangeShapeType="1"/>
            <a:stCxn id="42" idx="2"/>
            <a:endCxn id="42" idx="6"/>
          </p:cNvCxnSpPr>
          <p:nvPr/>
        </p:nvCxnSpPr>
        <p:spPr bwMode="auto">
          <a:xfrm>
            <a:off x="7216775" y="5283409"/>
            <a:ext cx="201613" cy="0"/>
          </a:xfrm>
          <a:prstGeom prst="line">
            <a:avLst/>
          </a:prstGeom>
          <a:noFill/>
          <a:ln w="9525" algn="ctr">
            <a:solidFill>
              <a:srgbClr val="F69240"/>
            </a:solidFill>
            <a:round/>
            <a:headEnd/>
            <a:tailEnd/>
          </a:ln>
          <a:extLst>
            <a:ext uri="{909E8E84-426E-40DD-AFC4-6F175D3DCCD1}">
              <a14:hiddenFill xmlns:a14="http://schemas.microsoft.com/office/drawing/2010/main">
                <a:noFill/>
              </a14:hiddenFill>
            </a:ext>
          </a:extLst>
        </p:spPr>
      </p:cxnSp>
      <p:cxnSp>
        <p:nvCxnSpPr>
          <p:cNvPr id="46" name="直線接點 144"/>
          <p:cNvCxnSpPr>
            <a:cxnSpLocks noChangeShapeType="1"/>
            <a:stCxn id="42" idx="4"/>
            <a:endCxn id="42" idx="0"/>
          </p:cNvCxnSpPr>
          <p:nvPr/>
        </p:nvCxnSpPr>
        <p:spPr bwMode="auto">
          <a:xfrm flipV="1">
            <a:off x="7318375" y="5181809"/>
            <a:ext cx="0" cy="201612"/>
          </a:xfrm>
          <a:prstGeom prst="line">
            <a:avLst/>
          </a:prstGeom>
          <a:noFill/>
          <a:ln w="9525" algn="ctr">
            <a:solidFill>
              <a:srgbClr val="F69240"/>
            </a:solidFill>
            <a:round/>
            <a:headEnd/>
            <a:tailEnd/>
          </a:ln>
          <a:extLst>
            <a:ext uri="{909E8E84-426E-40DD-AFC4-6F175D3DCCD1}">
              <a14:hiddenFill xmlns:a14="http://schemas.microsoft.com/office/drawing/2010/main">
                <a:noFill/>
              </a14:hiddenFill>
            </a:ext>
          </a:extLst>
        </p:spPr>
      </p:cxnSp>
      <p:cxnSp>
        <p:nvCxnSpPr>
          <p:cNvPr id="47" name="肘形接點 121"/>
          <p:cNvCxnSpPr>
            <a:cxnSpLocks noChangeShapeType="1"/>
            <a:stCxn id="10" idx="3"/>
            <a:endCxn id="51" idx="0"/>
          </p:cNvCxnSpPr>
          <p:nvPr/>
        </p:nvCxnSpPr>
        <p:spPr bwMode="auto">
          <a:xfrm>
            <a:off x="1601788" y="4662696"/>
            <a:ext cx="220662" cy="519113"/>
          </a:xfrm>
          <a:prstGeom prst="bentConnector2">
            <a:avLst/>
          </a:prstGeom>
          <a:noFill/>
          <a:ln w="9525"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48" name="肘形接點 124"/>
          <p:cNvCxnSpPr>
            <a:cxnSpLocks noChangeShapeType="1"/>
            <a:stCxn id="12" idx="3"/>
            <a:endCxn id="51" idx="0"/>
          </p:cNvCxnSpPr>
          <p:nvPr/>
        </p:nvCxnSpPr>
        <p:spPr bwMode="auto">
          <a:xfrm>
            <a:off x="1601788" y="4972259"/>
            <a:ext cx="220662" cy="209550"/>
          </a:xfrm>
          <a:prstGeom prst="bentConnector2">
            <a:avLst/>
          </a:prstGeom>
          <a:noFill/>
          <a:ln w="9525"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49" name="肘形接點 125"/>
          <p:cNvCxnSpPr>
            <a:cxnSpLocks noChangeShapeType="1"/>
            <a:stCxn id="14" idx="3"/>
            <a:endCxn id="51" idx="4"/>
          </p:cNvCxnSpPr>
          <p:nvPr/>
        </p:nvCxnSpPr>
        <p:spPr bwMode="auto">
          <a:xfrm flipV="1">
            <a:off x="1601788" y="5383421"/>
            <a:ext cx="220662" cy="209550"/>
          </a:xfrm>
          <a:prstGeom prst="bentConnector2">
            <a:avLst/>
          </a:prstGeom>
          <a:noFill/>
          <a:ln w="9525"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50" name="肘形接點 126"/>
          <p:cNvCxnSpPr>
            <a:cxnSpLocks noChangeShapeType="1"/>
            <a:stCxn id="11" idx="3"/>
            <a:endCxn id="51" idx="4"/>
          </p:cNvCxnSpPr>
          <p:nvPr/>
        </p:nvCxnSpPr>
        <p:spPr bwMode="auto">
          <a:xfrm flipV="1">
            <a:off x="1601788" y="5383421"/>
            <a:ext cx="220662" cy="519113"/>
          </a:xfrm>
          <a:prstGeom prst="bentConnector2">
            <a:avLst/>
          </a:prstGeom>
          <a:noFill/>
          <a:ln w="9525" algn="ctr">
            <a:solidFill>
              <a:srgbClr val="4A7EBB"/>
            </a:solidFill>
            <a:miter lim="800000"/>
            <a:headEnd/>
            <a:tailEnd/>
          </a:ln>
          <a:extLst>
            <a:ext uri="{909E8E84-426E-40DD-AFC4-6F175D3DCCD1}">
              <a14:hiddenFill xmlns:a14="http://schemas.microsoft.com/office/drawing/2010/main">
                <a:noFill/>
              </a14:hiddenFill>
            </a:ext>
          </a:extLst>
        </p:spPr>
      </p:cxnSp>
      <p:sp>
        <p:nvSpPr>
          <p:cNvPr id="51" name="橢圓 50">
            <a:extLst>
              <a:ext uri="{FF2B5EF4-FFF2-40B4-BE49-F238E27FC236}">
                <a16:creationId xmlns:a16="http://schemas.microsoft.com/office/drawing/2014/main" id="{3884CAFC-905A-4C01-B2C8-CB23B8D7B605}"/>
              </a:ext>
            </a:extLst>
          </p:cNvPr>
          <p:cNvSpPr/>
          <p:nvPr/>
        </p:nvSpPr>
        <p:spPr>
          <a:xfrm>
            <a:off x="1719263" y="5181809"/>
            <a:ext cx="203200" cy="201612"/>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zh-TW" altLang="en-US" sz="1800" kern="0">
              <a:solidFill>
                <a:sysClr val="window" lastClr="FFFFFF"/>
              </a:solidFill>
              <a:latin typeface="新細明體" pitchFamily="18" charset="-120"/>
              <a:ea typeface="新細明體"/>
            </a:endParaRPr>
          </a:p>
        </p:txBody>
      </p:sp>
      <p:cxnSp>
        <p:nvCxnSpPr>
          <p:cNvPr id="52" name="直線接點 150"/>
          <p:cNvCxnSpPr>
            <a:cxnSpLocks noChangeShapeType="1"/>
            <a:endCxn id="51" idx="6"/>
          </p:cNvCxnSpPr>
          <p:nvPr/>
        </p:nvCxnSpPr>
        <p:spPr bwMode="auto">
          <a:xfrm flipH="1">
            <a:off x="1922463" y="5283409"/>
            <a:ext cx="200025"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53" name="直線接點 151"/>
          <p:cNvCxnSpPr>
            <a:cxnSpLocks noChangeShapeType="1"/>
            <a:stCxn id="51" idx="2"/>
            <a:endCxn id="13" idx="3"/>
          </p:cNvCxnSpPr>
          <p:nvPr/>
        </p:nvCxnSpPr>
        <p:spPr bwMode="auto">
          <a:xfrm flipH="1">
            <a:off x="1601788" y="5283409"/>
            <a:ext cx="117475"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54" name="直線接點 152"/>
          <p:cNvCxnSpPr>
            <a:cxnSpLocks noChangeShapeType="1"/>
            <a:stCxn id="51" idx="2"/>
            <a:endCxn id="51" idx="6"/>
          </p:cNvCxnSpPr>
          <p:nvPr/>
        </p:nvCxnSpPr>
        <p:spPr bwMode="auto">
          <a:xfrm>
            <a:off x="1719263" y="5283409"/>
            <a:ext cx="2032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55" name="直線接點 153"/>
          <p:cNvCxnSpPr>
            <a:cxnSpLocks noChangeShapeType="1"/>
            <a:stCxn id="51" idx="4"/>
            <a:endCxn id="51" idx="0"/>
          </p:cNvCxnSpPr>
          <p:nvPr/>
        </p:nvCxnSpPr>
        <p:spPr bwMode="auto">
          <a:xfrm flipV="1">
            <a:off x="1822450" y="5181809"/>
            <a:ext cx="0" cy="201612"/>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09715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BC7EF4F8-31D3-47ED-9CDD-CB38680A6186}" type="slidenum">
              <a:rPr lang="en-US" altLang="zh-TW" sz="1400" smtClean="0"/>
              <a:pPr>
                <a:spcBef>
                  <a:spcPct val="0"/>
                </a:spcBef>
                <a:buClrTx/>
                <a:buSzTx/>
                <a:buFontTx/>
                <a:buNone/>
              </a:pPr>
              <a:t>8</a:t>
            </a:fld>
            <a:endParaRPr lang="en-US" altLang="zh-TW" sz="1400"/>
          </a:p>
        </p:txBody>
      </p:sp>
      <p:sp>
        <p:nvSpPr>
          <p:cNvPr id="16387" name="文字方塊 7"/>
          <p:cNvSpPr txBox="1">
            <a:spLocks noChangeArrowheads="1"/>
          </p:cNvSpPr>
          <p:nvPr/>
        </p:nvSpPr>
        <p:spPr bwMode="auto">
          <a:xfrm>
            <a:off x="2643188" y="-74613"/>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3600" dirty="0">
                <a:solidFill>
                  <a:srgbClr val="000000"/>
                </a:solidFill>
                <a:latin typeface="標楷體" panose="03000509000000000000" pitchFamily="65" charset="-120"/>
                <a:ea typeface="標楷體" panose="03000509000000000000" pitchFamily="65" charset="-120"/>
              </a:rPr>
              <a:t>市  場  概  況 </a:t>
            </a:r>
          </a:p>
        </p:txBody>
      </p:sp>
      <p:sp>
        <p:nvSpPr>
          <p:cNvPr id="9" name="Text Box 2">
            <a:extLst/>
          </p:cNvPr>
          <p:cNvSpPr txBox="1">
            <a:spLocks noChangeArrowheads="1"/>
          </p:cNvSpPr>
          <p:nvPr/>
        </p:nvSpPr>
        <p:spPr bwMode="auto">
          <a:xfrm>
            <a:off x="179388" y="620713"/>
            <a:ext cx="2406650" cy="592137"/>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佳醫</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血液透析</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16389"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endParaRPr kumimoji="0" lang="zh-TW" altLang="en-US" sz="1200">
              <a:solidFill>
                <a:srgbClr val="000000"/>
              </a:solidFill>
            </a:endParaRPr>
          </a:p>
        </p:txBody>
      </p:sp>
      <p:sp>
        <p:nvSpPr>
          <p:cNvPr id="16390" name="文字方塊 10"/>
          <p:cNvSpPr txBox="1">
            <a:spLocks noChangeArrowheads="1"/>
          </p:cNvSpPr>
          <p:nvPr/>
        </p:nvSpPr>
        <p:spPr bwMode="auto">
          <a:xfrm>
            <a:off x="393702" y="1285861"/>
            <a:ext cx="81788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台灣受惠於</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1995</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年實施全民健保制度，且隨著血液透析技術及品質逐漸成熟，病人的存活率亦逐漸提升，依據衛生福利部中央健康保險署的統計，截至</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年第四季為止，台灣須接受定期血液透析及腹膜透析總人數已達</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89,588</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人。</a:t>
            </a:r>
          </a:p>
        </p:txBody>
      </p:sp>
      <p:sp>
        <p:nvSpPr>
          <p:cNvPr id="14" name="AutoShape 16">
            <a:extLst/>
          </p:cNvPr>
          <p:cNvSpPr>
            <a:spLocks noChangeArrowheads="1"/>
          </p:cNvSpPr>
          <p:nvPr/>
        </p:nvSpPr>
        <p:spPr bwMode="auto">
          <a:xfrm>
            <a:off x="5957947" y="3140967"/>
            <a:ext cx="2614581" cy="377031"/>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kumimoji="0" lang="zh-TW" altLang="en-US" sz="1600" b="1" dirty="0">
                <a:solidFill>
                  <a:schemeClr val="bg1"/>
                </a:solidFill>
                <a:latin typeface="新細明體" pitchFamily="18" charset="-120"/>
                <a:ea typeface="華康儷中黑"/>
                <a:cs typeface="華康儷中黑"/>
              </a:rPr>
              <a:t>血液透析品牌</a:t>
            </a:r>
          </a:p>
        </p:txBody>
      </p:sp>
      <p:pic>
        <p:nvPicPr>
          <p:cNvPr id="1639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0727" y="4205288"/>
            <a:ext cx="596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9402" y="3717925"/>
            <a:ext cx="9429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7327" y="3789363"/>
            <a:ext cx="12255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0052" y="4622800"/>
            <a:ext cx="917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0502" y="4219575"/>
            <a:ext cx="16795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5990" y="5099064"/>
            <a:ext cx="11049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7327" y="4573588"/>
            <a:ext cx="13620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50825" y="6538296"/>
            <a:ext cx="3385071" cy="276999"/>
          </a:xfrm>
          <a:prstGeom prst="rect">
            <a:avLst/>
          </a:prstGeom>
          <a:noFill/>
        </p:spPr>
        <p:txBody>
          <a:bodyPr wrap="square" rtlCol="0">
            <a:spAutoFit/>
          </a:bodyPr>
          <a:lstStyle/>
          <a:p>
            <a:r>
              <a:rPr lang="zh-TW" altLang="en-US" dirty="0"/>
              <a:t>資料來源：衛生福利部中央健康保險署網站</a:t>
            </a:r>
          </a:p>
        </p:txBody>
      </p:sp>
      <p:sp>
        <p:nvSpPr>
          <p:cNvPr id="2" name="Rectangle 2">
            <a:extLst>
              <a:ext uri="{FF2B5EF4-FFF2-40B4-BE49-F238E27FC236}">
                <a16:creationId xmlns:a16="http://schemas.microsoft.com/office/drawing/2014/main" id="{72FF1B0B-997F-4B3E-9318-A3EBD7B0C3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a:extLst>
              <a:ext uri="{FF2B5EF4-FFF2-40B4-BE49-F238E27FC236}">
                <a16:creationId xmlns:a16="http://schemas.microsoft.com/office/drawing/2014/main" id="{A537D242-6308-472E-8289-FD7429F55FBB}"/>
              </a:ext>
            </a:extLst>
          </p:cNvPr>
          <p:cNvGraphicFramePr>
            <a:graphicFrameLocks noChangeAspect="1"/>
          </p:cNvGraphicFramePr>
          <p:nvPr>
            <p:extLst>
              <p:ext uri="{D42A27DB-BD31-4B8C-83A1-F6EECF244321}">
                <p14:modId xmlns:p14="http://schemas.microsoft.com/office/powerpoint/2010/main" val="4233142183"/>
              </p:ext>
            </p:extLst>
          </p:nvPr>
        </p:nvGraphicFramePr>
        <p:xfrm>
          <a:off x="5998566" y="5519576"/>
          <a:ext cx="685800" cy="396875"/>
        </p:xfrm>
        <a:graphic>
          <a:graphicData uri="http://schemas.openxmlformats.org/presentationml/2006/ole">
            <mc:AlternateContent xmlns:mc="http://schemas.openxmlformats.org/markup-compatibility/2006">
              <mc:Choice xmlns:v="urn:schemas-microsoft-com:vml" Requires="v">
                <p:oleObj spid="_x0000_s1115" name="Picture" r:id="rId11" imgW="800480" imgH="463276" progId="Word.Picture.8">
                  <p:embed/>
                </p:oleObj>
              </mc:Choice>
              <mc:Fallback>
                <p:oleObj name="Picture" r:id="rId11" imgW="800480" imgH="463276" progId="Word.Picture.8">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8566" y="5519576"/>
                        <a:ext cx="6858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7C8281EC-00CE-4E1B-86B9-74E17AFD111F}"/>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31" name="Picture 7" descr="安星">
            <a:extLst>
              <a:ext uri="{FF2B5EF4-FFF2-40B4-BE49-F238E27FC236}">
                <a16:creationId xmlns:a16="http://schemas.microsoft.com/office/drawing/2014/main" id="{621E5ED0-DC9F-439B-9520-7B105105F9A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7467" y="5441604"/>
            <a:ext cx="839962" cy="47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braun">
            <a:extLst>
              <a:ext uri="{FF2B5EF4-FFF2-40B4-BE49-F238E27FC236}">
                <a16:creationId xmlns:a16="http://schemas.microsoft.com/office/drawing/2014/main" id="{661F3CDF-01E0-4318-A8D5-73AEAC43CF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6138" y="5645021"/>
            <a:ext cx="1133475" cy="29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a:extLst>
              <a:ext uri="{FF2B5EF4-FFF2-40B4-BE49-F238E27FC236}">
                <a16:creationId xmlns:a16="http://schemas.microsoft.com/office/drawing/2014/main" id="{284576F0-8225-4942-B6EC-4555B3B085A6}"/>
              </a:ext>
            </a:extLst>
          </p:cNvPr>
          <p:cNvPicPr>
            <a:picLocks noChangeAspect="1"/>
          </p:cNvPicPr>
          <p:nvPr/>
        </p:nvPicPr>
        <p:blipFill>
          <a:blip r:embed="rId15"/>
          <a:stretch>
            <a:fillRect/>
          </a:stretch>
        </p:blipFill>
        <p:spPr>
          <a:xfrm>
            <a:off x="238667" y="2661673"/>
            <a:ext cx="5601185" cy="3406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1"/>
          <p:cNvSpPr>
            <a:spLocks noGrp="1"/>
          </p:cNvSpPr>
          <p:nvPr>
            <p:ph type="sldNum" sz="quarter" idx="4294967295"/>
          </p:nvPr>
        </p:nvSpPr>
        <p:spPr>
          <a:xfrm>
            <a:off x="8773616" y="6492876"/>
            <a:ext cx="370384" cy="365125"/>
          </a:xfrm>
          <a:prstGeom prst="rect">
            <a:avLst/>
          </a:prstGeom>
          <a:noFill/>
        </p:spPr>
        <p:txBody>
          <a:bodyPr/>
          <a:lstStyle/>
          <a:p>
            <a:fld id="{28D51AF7-0B5B-48B0-A01F-DB60F03B47D8}" type="slidenum">
              <a:rPr lang="en-US" altLang="zh-TW" sz="1400">
                <a:solidFill>
                  <a:schemeClr val="tx1"/>
                </a:solidFill>
              </a:rPr>
              <a:pPr/>
              <a:t>9</a:t>
            </a:fld>
            <a:endParaRPr lang="en-US" altLang="zh-TW" sz="1400" dirty="0">
              <a:solidFill>
                <a:schemeClr val="tx1"/>
              </a:solidFill>
            </a:endParaRPr>
          </a:p>
        </p:txBody>
      </p:sp>
      <p:sp>
        <p:nvSpPr>
          <p:cNvPr id="9" name="Text Box 2">
            <a:extLst>
              <a:ext uri="{FF2B5EF4-FFF2-40B4-BE49-F238E27FC236}">
                <a16:creationId xmlns:a16="http://schemas.microsoft.com/office/drawing/2014/main" id="{1A518B3A-906F-4E80-BB19-447045508C29}"/>
              </a:ext>
            </a:extLst>
          </p:cNvPr>
          <p:cNvSpPr txBox="1">
            <a:spLocks noChangeArrowheads="1"/>
          </p:cNvSpPr>
          <p:nvPr/>
        </p:nvSpPr>
        <p:spPr bwMode="auto">
          <a:xfrm>
            <a:off x="323528" y="404664"/>
            <a:ext cx="2406428" cy="543867"/>
          </a:xfrm>
          <a:prstGeom prst="rect">
            <a:avLst/>
          </a:prstGeom>
          <a:noFill/>
          <a:ln w="9525">
            <a:noFill/>
            <a:miter lim="800000"/>
            <a:headEnd/>
            <a:tailEnd/>
          </a:ln>
          <a:effectLst/>
        </p:spPr>
        <p:txBody>
          <a:bodyPr wrap="none">
            <a:spAutoFit/>
          </a:bodyPr>
          <a:lstStyle/>
          <a:p>
            <a:pPr eaLnBrk="1" hangingPunct="1">
              <a:lnSpc>
                <a:spcPct val="125000"/>
              </a:lnSpc>
              <a:defRPr/>
            </a:pP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曜亞</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r>
              <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醫學美容</a:t>
            </a: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18436" name="Rectangle 7"/>
          <p:cNvSpPr>
            <a:spLocks noChangeArrowheads="1"/>
          </p:cNvSpPr>
          <p:nvPr/>
        </p:nvSpPr>
        <p:spPr bwMode="auto">
          <a:xfrm>
            <a:off x="223235" y="944446"/>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18437" name="文字方塊 10"/>
          <p:cNvSpPr txBox="1">
            <a:spLocks noChangeArrowheads="1"/>
          </p:cNvSpPr>
          <p:nvPr/>
        </p:nvSpPr>
        <p:spPr bwMode="auto">
          <a:xfrm>
            <a:off x="172295" y="1164233"/>
            <a:ext cx="8792913" cy="1477328"/>
          </a:xfrm>
          <a:prstGeom prst="rect">
            <a:avLst/>
          </a:prstGeom>
          <a:noFill/>
          <a:ln w="9525">
            <a:noFill/>
            <a:miter lim="800000"/>
            <a:headEnd/>
            <a:tailEnd/>
          </a:ln>
        </p:spPr>
        <p:txBody>
          <a:bodyPr wrap="square">
            <a:spAutoFit/>
          </a:bodyPr>
          <a:lstStyle/>
          <a:p>
            <a:pPr algn="just"/>
            <a:r>
              <a:rPr lang="zh-TW" altLang="en-US" sz="1800" dirty="0">
                <a:latin typeface="Times New Roman" panose="02020603050405020304" pitchFamily="18" charset="0"/>
                <a:ea typeface="標楷體" pitchFamily="65" charset="-120"/>
                <a:cs typeface="Times New Roman" panose="02020603050405020304" pitchFamily="18" charset="0"/>
              </a:rPr>
              <a:t>根據</a:t>
            </a:r>
            <a:r>
              <a:rPr lang="en-US" altLang="zh-TW" sz="1800" dirty="0">
                <a:latin typeface="Times New Roman" panose="02020603050405020304" pitchFamily="18" charset="0"/>
                <a:ea typeface="標楷體" pitchFamily="65" charset="-120"/>
                <a:cs typeface="Times New Roman" panose="02020603050405020304" pitchFamily="18" charset="0"/>
              </a:rPr>
              <a:t>2022</a:t>
            </a:r>
            <a:r>
              <a:rPr lang="zh-TW" altLang="en-US" sz="1800" dirty="0">
                <a:latin typeface="Times New Roman" panose="02020603050405020304" pitchFamily="18" charset="0"/>
                <a:ea typeface="標楷體" pitchFamily="65" charset="-120"/>
                <a:cs typeface="Times New Roman" panose="02020603050405020304" pitchFamily="18" charset="0"/>
              </a:rPr>
              <a:t>年</a:t>
            </a:r>
            <a:r>
              <a:rPr lang="en-US" altLang="zh-TW" sz="1800" dirty="0">
                <a:latin typeface="Times New Roman" panose="02020603050405020304" pitchFamily="18" charset="0"/>
                <a:ea typeface="標楷體" pitchFamily="65" charset="-120"/>
                <a:cs typeface="Times New Roman" panose="02020603050405020304" pitchFamily="18" charset="0"/>
              </a:rPr>
              <a:t>3</a:t>
            </a:r>
            <a:r>
              <a:rPr lang="zh-TW" altLang="en-US" sz="1800" dirty="0">
                <a:latin typeface="Times New Roman" panose="02020603050405020304" pitchFamily="18" charset="0"/>
                <a:ea typeface="標楷體" pitchFamily="65" charset="-120"/>
                <a:cs typeface="Times New Roman" panose="02020603050405020304" pitchFamily="18" charset="0"/>
              </a:rPr>
              <a:t>月美國</a:t>
            </a:r>
            <a:r>
              <a:rPr lang="en-US" altLang="zh-TW" sz="1800" dirty="0">
                <a:latin typeface="Times New Roman" panose="02020603050405020304" pitchFamily="18" charset="0"/>
                <a:ea typeface="標楷體" pitchFamily="65" charset="-120"/>
                <a:cs typeface="Times New Roman" panose="02020603050405020304" pitchFamily="18" charset="0"/>
              </a:rPr>
              <a:t>Medical Insight</a:t>
            </a:r>
            <a:r>
              <a:rPr lang="zh-TW" altLang="en-US" sz="1800" dirty="0">
                <a:latin typeface="Times New Roman" panose="02020603050405020304" pitchFamily="18" charset="0"/>
                <a:ea typeface="標楷體" pitchFamily="65" charset="-120"/>
                <a:cs typeface="Times New Roman" panose="02020603050405020304" pitchFamily="18" charset="0"/>
              </a:rPr>
              <a:t>公司針對亞洲醫學美容市場的分析報告，</a:t>
            </a:r>
            <a:r>
              <a:rPr lang="zh-TW" altLang="en-US" sz="1800" b="1" dirty="0">
                <a:latin typeface="Times New Roman" panose="02020603050405020304" pitchFamily="18" charset="0"/>
                <a:ea typeface="標楷體" pitchFamily="65" charset="-120"/>
                <a:cs typeface="Times New Roman" panose="02020603050405020304" pitchFamily="18" charset="0"/>
              </a:rPr>
              <a:t>「雷射、脈衝光」</a:t>
            </a:r>
            <a:r>
              <a:rPr lang="zh-TW" altLang="en-US" sz="1800" dirty="0">
                <a:latin typeface="Times New Roman" panose="02020603050405020304" pitchFamily="18" charset="0"/>
                <a:ea typeface="標楷體" pitchFamily="65" charset="-120"/>
                <a:cs typeface="Times New Roman" panose="02020603050405020304" pitchFamily="18" charset="0"/>
              </a:rPr>
              <a:t>、</a:t>
            </a:r>
            <a:r>
              <a:rPr lang="zh-TW" altLang="en-US" sz="1800" b="1" dirty="0">
                <a:latin typeface="Times New Roman" panose="02020603050405020304" pitchFamily="18" charset="0"/>
                <a:ea typeface="標楷體" pitchFamily="65" charset="-120"/>
                <a:cs typeface="Times New Roman" panose="02020603050405020304" pitchFamily="18" charset="0"/>
              </a:rPr>
              <a:t>「身體雕塑</a:t>
            </a:r>
            <a:r>
              <a:rPr lang="en-US" altLang="zh-TW" sz="1800" b="1" dirty="0">
                <a:latin typeface="Times New Roman" panose="02020603050405020304" pitchFamily="18" charset="0"/>
                <a:ea typeface="標楷體" pitchFamily="65" charset="-120"/>
                <a:cs typeface="Times New Roman" panose="02020603050405020304" pitchFamily="18" charset="0"/>
              </a:rPr>
              <a:t>/</a:t>
            </a:r>
            <a:r>
              <a:rPr lang="zh-TW" altLang="en-US" sz="1800" b="1" dirty="0">
                <a:latin typeface="Times New Roman" panose="02020603050405020304" pitchFamily="18" charset="0"/>
                <a:ea typeface="標楷體" pitchFamily="65" charset="-120"/>
                <a:cs typeface="Times New Roman" panose="02020603050405020304" pitchFamily="18" charset="0"/>
              </a:rPr>
              <a:t>皮膚緊緻」</a:t>
            </a:r>
            <a:r>
              <a:rPr lang="zh-TW" altLang="en-US" sz="1800" dirty="0">
                <a:latin typeface="Times New Roman" panose="02020603050405020304" pitchFamily="18" charset="0"/>
                <a:ea typeface="標楷體" pitchFamily="65" charset="-120"/>
                <a:cs typeface="Times New Roman" panose="02020603050405020304" pitchFamily="18" charset="0"/>
              </a:rPr>
              <a:t>、</a:t>
            </a:r>
            <a:r>
              <a:rPr lang="zh-TW" altLang="en-US" sz="1800" b="1" dirty="0">
                <a:latin typeface="Times New Roman" panose="02020603050405020304" pitchFamily="18" charset="0"/>
                <a:ea typeface="標楷體" pitchFamily="65" charset="-120"/>
                <a:cs typeface="Times New Roman" panose="02020603050405020304" pitchFamily="18" charset="0"/>
              </a:rPr>
              <a:t>「肉毒桿菌素注射」</a:t>
            </a:r>
            <a:r>
              <a:rPr lang="zh-TW" altLang="en-US" sz="1800" dirty="0">
                <a:latin typeface="Times New Roman" panose="02020603050405020304" pitchFamily="18" charset="0"/>
                <a:ea typeface="標楷體" pitchFamily="65" charset="-120"/>
                <a:cs typeface="Times New Roman" panose="02020603050405020304" pitchFamily="18" charset="0"/>
              </a:rPr>
              <a:t>與</a:t>
            </a:r>
            <a:r>
              <a:rPr lang="zh-TW" altLang="en-US" sz="1800" b="1" dirty="0">
                <a:latin typeface="Times New Roman" panose="02020603050405020304" pitchFamily="18" charset="0"/>
                <a:ea typeface="標楷體" pitchFamily="65" charset="-120"/>
                <a:cs typeface="Times New Roman" panose="02020603050405020304" pitchFamily="18" charset="0"/>
              </a:rPr>
              <a:t>「皮下植入式填充劑」</a:t>
            </a:r>
            <a:r>
              <a:rPr lang="zh-TW" altLang="en-US" sz="1800" dirty="0">
                <a:latin typeface="Times New Roman" panose="02020603050405020304" pitchFamily="18" charset="0"/>
                <a:ea typeface="標楷體" pitchFamily="65" charset="-120"/>
                <a:cs typeface="Times New Roman" panose="02020603050405020304" pitchFamily="18" charset="0"/>
              </a:rPr>
              <a:t>為亞洲醫美市場發展四大明星商品。上述四大明星商品，</a:t>
            </a:r>
            <a:r>
              <a:rPr lang="en-US" altLang="zh-TW" sz="1800" dirty="0">
                <a:latin typeface="Times New Roman" panose="02020603050405020304" pitchFamily="18" charset="0"/>
                <a:ea typeface="標楷體" pitchFamily="65" charset="-120"/>
                <a:cs typeface="Times New Roman" panose="02020603050405020304" pitchFamily="18" charset="0"/>
              </a:rPr>
              <a:t>2020</a:t>
            </a:r>
            <a:r>
              <a:rPr lang="zh-TW" altLang="en-US" sz="1800" dirty="0">
                <a:latin typeface="Times New Roman" panose="02020603050405020304" pitchFamily="18" charset="0"/>
                <a:ea typeface="標楷體" pitchFamily="65" charset="-120"/>
                <a:cs typeface="Times New Roman" panose="02020603050405020304" pitchFamily="18" charset="0"/>
              </a:rPr>
              <a:t>年亞洲銷售額達</a:t>
            </a:r>
            <a:r>
              <a:rPr lang="en-US" altLang="zh-TW" sz="1800" dirty="0">
                <a:latin typeface="Times New Roman" panose="02020603050405020304" pitchFamily="18" charset="0"/>
                <a:ea typeface="標楷體" pitchFamily="65" charset="-120"/>
                <a:cs typeface="Times New Roman" panose="02020603050405020304" pitchFamily="18" charset="0"/>
              </a:rPr>
              <a:t>27</a:t>
            </a:r>
            <a:r>
              <a:rPr lang="zh-TW" altLang="en-US" sz="1800" dirty="0">
                <a:latin typeface="Times New Roman" panose="02020603050405020304" pitchFamily="18" charset="0"/>
                <a:ea typeface="標楷體" pitchFamily="65" charset="-120"/>
                <a:cs typeface="Times New Roman" panose="02020603050405020304" pitchFamily="18" charset="0"/>
              </a:rPr>
              <a:t>億美元，至</a:t>
            </a:r>
            <a:r>
              <a:rPr lang="en-US" altLang="zh-TW" sz="1800" dirty="0">
                <a:latin typeface="Times New Roman" panose="02020603050405020304" pitchFamily="18" charset="0"/>
                <a:ea typeface="標楷體" pitchFamily="65" charset="-120"/>
                <a:cs typeface="Times New Roman" panose="02020603050405020304" pitchFamily="18" charset="0"/>
              </a:rPr>
              <a:t>2025</a:t>
            </a:r>
            <a:r>
              <a:rPr lang="zh-TW" altLang="en-US" sz="1800" dirty="0">
                <a:latin typeface="Times New Roman" panose="02020603050405020304" pitchFamily="18" charset="0"/>
                <a:ea typeface="標楷體" pitchFamily="65" charset="-120"/>
                <a:cs typeface="Times New Roman" panose="02020603050405020304" pitchFamily="18" charset="0"/>
              </a:rPr>
              <a:t>年預計市場年成長率為</a:t>
            </a:r>
            <a:r>
              <a:rPr lang="en-US" altLang="zh-TW" sz="1800" dirty="0">
                <a:latin typeface="Times New Roman" panose="02020603050405020304" pitchFamily="18" charset="0"/>
                <a:ea typeface="標楷體" pitchFamily="65" charset="-120"/>
                <a:cs typeface="Times New Roman" panose="02020603050405020304" pitchFamily="18" charset="0"/>
              </a:rPr>
              <a:t>16.4%</a:t>
            </a:r>
            <a:r>
              <a:rPr lang="zh-TW" altLang="en-US" sz="1800" dirty="0">
                <a:latin typeface="Times New Roman" panose="02020603050405020304" pitchFamily="18" charset="0"/>
                <a:ea typeface="標楷體" pitchFamily="65" charset="-120"/>
                <a:cs typeface="Times New Roman" panose="02020603050405020304" pitchFamily="18" charset="0"/>
              </a:rPr>
              <a:t>。曜亞所代理的醫學美容產品涵蓋上述四大明星商品。</a:t>
            </a:r>
          </a:p>
        </p:txBody>
      </p:sp>
      <p:sp>
        <p:nvSpPr>
          <p:cNvPr id="10" name="AutoShape 16">
            <a:extLst>
              <a:ext uri="{FF2B5EF4-FFF2-40B4-BE49-F238E27FC236}">
                <a16:creationId xmlns:a16="http://schemas.microsoft.com/office/drawing/2014/main" id="{5EF93ACC-BB02-4F03-9570-873492503590}"/>
              </a:ext>
            </a:extLst>
          </p:cNvPr>
          <p:cNvSpPr>
            <a:spLocks noChangeArrowheads="1"/>
          </p:cNvSpPr>
          <p:nvPr/>
        </p:nvSpPr>
        <p:spPr bwMode="auto">
          <a:xfrm>
            <a:off x="6084172" y="3178529"/>
            <a:ext cx="2400267" cy="323851"/>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zh-TW" altLang="en-US" sz="1600" b="1" dirty="0">
                <a:solidFill>
                  <a:schemeClr val="bg1"/>
                </a:solidFill>
                <a:latin typeface="新細明體" pitchFamily="18" charset="-120"/>
                <a:ea typeface="華康儷中黑"/>
                <a:cs typeface="華康儷中黑"/>
              </a:rPr>
              <a:t>醫學美容品牌</a:t>
            </a:r>
          </a:p>
        </p:txBody>
      </p:sp>
      <p:pic>
        <p:nvPicPr>
          <p:cNvPr id="18443" name="Picture 16"/>
          <p:cNvPicPr>
            <a:picLocks noChangeAspect="1" noChangeArrowheads="1"/>
          </p:cNvPicPr>
          <p:nvPr/>
        </p:nvPicPr>
        <p:blipFill>
          <a:blip r:embed="rId3" cstate="print"/>
          <a:srcRect/>
          <a:stretch>
            <a:fillRect/>
          </a:stretch>
        </p:blipFill>
        <p:spPr bwMode="auto">
          <a:xfrm>
            <a:off x="7164288" y="3621022"/>
            <a:ext cx="604838" cy="342900"/>
          </a:xfrm>
          <a:prstGeom prst="rect">
            <a:avLst/>
          </a:prstGeom>
          <a:noFill/>
          <a:ln w="9525">
            <a:noFill/>
            <a:miter lim="800000"/>
            <a:headEnd/>
            <a:tailEnd/>
          </a:ln>
        </p:spPr>
      </p:pic>
      <p:pic>
        <p:nvPicPr>
          <p:cNvPr id="18444" name="Picture 20"/>
          <p:cNvPicPr>
            <a:picLocks noChangeAspect="1" noChangeArrowheads="1"/>
          </p:cNvPicPr>
          <p:nvPr/>
        </p:nvPicPr>
        <p:blipFill>
          <a:blip r:embed="rId4" cstate="print"/>
          <a:srcRect/>
          <a:stretch>
            <a:fillRect/>
          </a:stretch>
        </p:blipFill>
        <p:spPr bwMode="auto">
          <a:xfrm>
            <a:off x="8054979" y="3621021"/>
            <a:ext cx="404813" cy="406400"/>
          </a:xfrm>
          <a:prstGeom prst="rect">
            <a:avLst/>
          </a:prstGeom>
          <a:noFill/>
          <a:ln w="9525">
            <a:noFill/>
            <a:miter lim="800000"/>
            <a:headEnd/>
            <a:tailEnd/>
          </a:ln>
        </p:spPr>
      </p:pic>
      <p:pic>
        <p:nvPicPr>
          <p:cNvPr id="18445" name="Picture 29"/>
          <p:cNvPicPr>
            <a:picLocks noChangeAspect="1" noChangeArrowheads="1"/>
          </p:cNvPicPr>
          <p:nvPr/>
        </p:nvPicPr>
        <p:blipFill>
          <a:blip r:embed="rId5" cstate="print"/>
          <a:srcRect/>
          <a:stretch>
            <a:fillRect/>
          </a:stretch>
        </p:blipFill>
        <p:spPr bwMode="auto">
          <a:xfrm>
            <a:off x="6084892" y="3621021"/>
            <a:ext cx="719137" cy="360363"/>
          </a:xfrm>
          <a:prstGeom prst="rect">
            <a:avLst/>
          </a:prstGeom>
          <a:noFill/>
          <a:ln w="9525">
            <a:noFill/>
            <a:miter lim="800000"/>
            <a:headEnd/>
            <a:tailEnd/>
          </a:ln>
        </p:spPr>
      </p:pic>
      <p:pic>
        <p:nvPicPr>
          <p:cNvPr id="18449" name="Picture 6"/>
          <p:cNvPicPr>
            <a:picLocks noChangeAspect="1" noChangeArrowheads="1"/>
          </p:cNvPicPr>
          <p:nvPr/>
        </p:nvPicPr>
        <p:blipFill>
          <a:blip r:embed="rId6" cstate="print"/>
          <a:srcRect/>
          <a:stretch>
            <a:fillRect/>
          </a:stretch>
        </p:blipFill>
        <p:spPr bwMode="auto">
          <a:xfrm>
            <a:off x="7812361" y="4197086"/>
            <a:ext cx="919163" cy="195263"/>
          </a:xfrm>
          <a:prstGeom prst="rect">
            <a:avLst/>
          </a:prstGeom>
          <a:noFill/>
          <a:ln w="9525">
            <a:noFill/>
            <a:miter lim="800000"/>
            <a:headEnd/>
            <a:tailEnd/>
          </a:ln>
        </p:spPr>
      </p:pic>
      <p:pic>
        <p:nvPicPr>
          <p:cNvPr id="18450" name="Picture 2" descr="\\192.168.24.31\行銷部\Sandra\●FAITH各式製作物\元素\FAITH LOGO\FAITH LOGO-04.jpg"/>
          <p:cNvPicPr>
            <a:picLocks noChangeAspect="1" noChangeArrowheads="1"/>
          </p:cNvPicPr>
          <p:nvPr/>
        </p:nvPicPr>
        <p:blipFill>
          <a:blip r:embed="rId7" cstate="print"/>
          <a:srcRect l="15395" t="30048" r="10071" b="30048"/>
          <a:stretch>
            <a:fillRect/>
          </a:stretch>
        </p:blipFill>
        <p:spPr bwMode="auto">
          <a:xfrm>
            <a:off x="8028384" y="4773150"/>
            <a:ext cx="897326" cy="330929"/>
          </a:xfrm>
          <a:prstGeom prst="rect">
            <a:avLst/>
          </a:prstGeom>
          <a:noFill/>
          <a:ln w="9525">
            <a:noFill/>
            <a:miter lim="800000"/>
            <a:headEnd/>
            <a:tailEnd/>
          </a:ln>
        </p:spPr>
      </p:pic>
      <p:pic>
        <p:nvPicPr>
          <p:cNvPr id="18451" name="Picture 3"/>
          <p:cNvPicPr>
            <a:picLocks noChangeAspect="1" noChangeArrowheads="1"/>
          </p:cNvPicPr>
          <p:nvPr/>
        </p:nvPicPr>
        <p:blipFill>
          <a:blip r:embed="rId8" cstate="print"/>
          <a:srcRect/>
          <a:stretch>
            <a:fillRect/>
          </a:stretch>
        </p:blipFill>
        <p:spPr bwMode="auto">
          <a:xfrm>
            <a:off x="6073779" y="4197086"/>
            <a:ext cx="1558925" cy="161925"/>
          </a:xfrm>
          <a:prstGeom prst="rect">
            <a:avLst/>
          </a:prstGeom>
          <a:noFill/>
          <a:ln w="9525">
            <a:noFill/>
            <a:miter lim="800000"/>
            <a:headEnd/>
            <a:tailEnd/>
          </a:ln>
        </p:spPr>
      </p:pic>
      <p:pic>
        <p:nvPicPr>
          <p:cNvPr id="18452" name="Picture 5"/>
          <p:cNvPicPr>
            <a:picLocks noChangeAspect="1" noChangeArrowheads="1"/>
          </p:cNvPicPr>
          <p:nvPr/>
        </p:nvPicPr>
        <p:blipFill>
          <a:blip r:embed="rId9" cstate="print"/>
          <a:srcRect/>
          <a:stretch>
            <a:fillRect/>
          </a:stretch>
        </p:blipFill>
        <p:spPr bwMode="auto">
          <a:xfrm>
            <a:off x="7524238" y="5253204"/>
            <a:ext cx="1619763" cy="291273"/>
          </a:xfrm>
          <a:prstGeom prst="rect">
            <a:avLst/>
          </a:prstGeom>
          <a:noFill/>
          <a:ln w="9525">
            <a:noFill/>
            <a:miter lim="800000"/>
            <a:headEnd/>
            <a:tailEnd/>
          </a:ln>
        </p:spPr>
      </p:pic>
      <p:pic>
        <p:nvPicPr>
          <p:cNvPr id="19" name="圖片 18" descr="螢幕快照 2020-08-18 下午2.25.32.png"/>
          <p:cNvPicPr>
            <a:picLocks noChangeAspect="1"/>
          </p:cNvPicPr>
          <p:nvPr/>
        </p:nvPicPr>
        <p:blipFill>
          <a:blip r:embed="rId10" cstate="print"/>
          <a:stretch>
            <a:fillRect/>
          </a:stretch>
        </p:blipFill>
        <p:spPr>
          <a:xfrm>
            <a:off x="5940152" y="4485118"/>
            <a:ext cx="1853912" cy="462105"/>
          </a:xfrm>
          <a:prstGeom prst="rect">
            <a:avLst/>
          </a:prstGeom>
          <a:ln>
            <a:noFill/>
          </a:ln>
          <a:effectLst>
            <a:outerShdw blurRad="292100" dist="139700" dir="2700000" algn="tl" rotWithShape="0">
              <a:srgbClr val="333333">
                <a:alpha val="65000"/>
              </a:srgbClr>
            </a:outerShdw>
          </a:effectLst>
        </p:spPr>
      </p:pic>
      <p:pic>
        <p:nvPicPr>
          <p:cNvPr id="22" name="圖片 21" descr="螢幕快照 2020-08-18 下午2.26.45.png"/>
          <p:cNvPicPr>
            <a:picLocks noChangeAspect="1"/>
          </p:cNvPicPr>
          <p:nvPr/>
        </p:nvPicPr>
        <p:blipFill>
          <a:blip r:embed="rId11" cstate="print"/>
          <a:stretch>
            <a:fillRect/>
          </a:stretch>
        </p:blipFill>
        <p:spPr>
          <a:xfrm>
            <a:off x="7524328" y="5637245"/>
            <a:ext cx="1440880" cy="478699"/>
          </a:xfrm>
          <a:prstGeom prst="rect">
            <a:avLst/>
          </a:prstGeom>
          <a:ln>
            <a:noFill/>
          </a:ln>
          <a:effectLst>
            <a:outerShdw blurRad="292100" dist="139700" dir="2700000" algn="tl" rotWithShape="0">
              <a:srgbClr val="333333">
                <a:alpha val="65000"/>
              </a:srgbClr>
            </a:outerShdw>
          </a:effectLst>
        </p:spPr>
      </p:pic>
      <p:pic>
        <p:nvPicPr>
          <p:cNvPr id="21" name="圖片 20">
            <a:extLst>
              <a:ext uri="{FF2B5EF4-FFF2-40B4-BE49-F238E27FC236}">
                <a16:creationId xmlns:a16="http://schemas.microsoft.com/office/drawing/2014/main" id="{445CBE5B-4861-0E4F-882D-B288AA98ED68}"/>
              </a:ext>
            </a:extLst>
          </p:cNvPr>
          <p:cNvPicPr>
            <a:picLocks noChangeAspect="1"/>
          </p:cNvPicPr>
          <p:nvPr/>
        </p:nvPicPr>
        <p:blipFill>
          <a:blip r:embed="rId12" cstate="print"/>
          <a:stretch>
            <a:fillRect/>
          </a:stretch>
        </p:blipFill>
        <p:spPr>
          <a:xfrm>
            <a:off x="5904986" y="5061182"/>
            <a:ext cx="1331311" cy="542601"/>
          </a:xfrm>
          <a:prstGeom prst="rect">
            <a:avLst/>
          </a:prstGeom>
        </p:spPr>
      </p:pic>
      <p:sp>
        <p:nvSpPr>
          <p:cNvPr id="20" name="文字方塊 19"/>
          <p:cNvSpPr txBox="1"/>
          <p:nvPr/>
        </p:nvSpPr>
        <p:spPr>
          <a:xfrm>
            <a:off x="179512" y="2756926"/>
            <a:ext cx="5616624" cy="338554"/>
          </a:xfrm>
          <a:prstGeom prst="rect">
            <a:avLst/>
          </a:prstGeom>
          <a:noFill/>
        </p:spPr>
        <p:txBody>
          <a:bodyPr wrap="square" rtlCol="0">
            <a:spAutoFit/>
          </a:bodyPr>
          <a:lstStyle/>
          <a:p>
            <a:endParaRPr lang="zh-TW" altLang="zh-TW" sz="1600" dirty="0">
              <a:latin typeface="標楷體" pitchFamily="65" charset="-120"/>
              <a:ea typeface="標楷體" pitchFamily="65" charset="-120"/>
            </a:endParaRPr>
          </a:p>
        </p:txBody>
      </p:sp>
      <p:pic>
        <p:nvPicPr>
          <p:cNvPr id="24" name="Picture 19"/>
          <p:cNvPicPr>
            <a:picLocks noChangeAspect="1" noChangeArrowheads="1"/>
          </p:cNvPicPr>
          <p:nvPr/>
        </p:nvPicPr>
        <p:blipFill>
          <a:blip r:embed="rId13" cstate="print"/>
          <a:srcRect/>
          <a:stretch>
            <a:fillRect/>
          </a:stretch>
        </p:blipFill>
        <p:spPr bwMode="auto">
          <a:xfrm>
            <a:off x="6084168" y="5733257"/>
            <a:ext cx="978148" cy="375337"/>
          </a:xfrm>
          <a:prstGeom prst="rect">
            <a:avLst/>
          </a:prstGeom>
          <a:noFill/>
          <a:ln w="9525">
            <a:noFill/>
            <a:miter lim="800000"/>
            <a:headEnd/>
            <a:tailEnd/>
          </a:ln>
        </p:spPr>
      </p:pic>
      <p:graphicFrame>
        <p:nvGraphicFramePr>
          <p:cNvPr id="25" name="圖表 24">
            <a:extLst>
              <a:ext uri="{FF2B5EF4-FFF2-40B4-BE49-F238E27FC236}">
                <a16:creationId xmlns:a16="http://schemas.microsoft.com/office/drawing/2014/main" id="{742195D8-42D3-47AC-AF96-DF7C2F710088}"/>
              </a:ext>
            </a:extLst>
          </p:cNvPr>
          <p:cNvGraphicFramePr/>
          <p:nvPr>
            <p:extLst>
              <p:ext uri="{D42A27DB-BD31-4B8C-83A1-F6EECF244321}">
                <p14:modId xmlns:p14="http://schemas.microsoft.com/office/powerpoint/2010/main" val="3346383082"/>
              </p:ext>
            </p:extLst>
          </p:nvPr>
        </p:nvGraphicFramePr>
        <p:xfrm>
          <a:off x="323528" y="2576906"/>
          <a:ext cx="5220072" cy="4668518"/>
        </p:xfrm>
        <a:graphic>
          <a:graphicData uri="http://schemas.openxmlformats.org/drawingml/2006/chart">
            <c:chart xmlns:c="http://schemas.openxmlformats.org/drawingml/2006/chart" xmlns:r="http://schemas.openxmlformats.org/officeDocument/2006/relationships" r:id="rId14"/>
          </a:graphicData>
        </a:graphic>
      </p:graphicFrame>
    </p:spTree>
  </p:cSld>
  <p:clrMapOvr>
    <a:masterClrMapping/>
  </p:clrMapOvr>
</p:sld>
</file>

<file path=ppt/theme/theme1.xml><?xml version="1.0" encoding="utf-8"?>
<a:theme xmlns:a="http://schemas.openxmlformats.org/drawingml/2006/main" name="excelsi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celsi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400" dirty="0" smtClean="0"/>
        </a:defPPr>
      </a:lstStyle>
      <a:style>
        <a:lnRef idx="2">
          <a:schemeClr val="accent1"/>
        </a:lnRef>
        <a:fillRef idx="1">
          <a:schemeClr val="lt1"/>
        </a:fillRef>
        <a:effectRef idx="0">
          <a:schemeClr val="accent1"/>
        </a:effectRef>
        <a:fontRef idx="minor">
          <a:schemeClr val="dk1"/>
        </a:fontRef>
      </a: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200" b="0" i="0" u="none" strike="noStrike" cap="none" normalizeH="0" baseline="0" smtClean="0">
            <a:ln>
              <a:noFill/>
            </a:ln>
            <a:solidFill>
              <a:srgbClr val="000000"/>
            </a:solidFill>
            <a:effectLst/>
            <a:latin typeface="Arial" charset="0"/>
            <a:ea typeface="新細明體" pitchFamily="18" charset="-120"/>
            <a:sym typeface="Arial" charset="0"/>
          </a:defRPr>
        </a:defPPr>
      </a:lstStyle>
    </a:lnDef>
  </a:objectDefaults>
  <a:extraClrSchemeLst>
    <a:extraClrScheme>
      <a:clrScheme name="excels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RMAL-BAR">
  <a:themeElements>
    <a:clrScheme name="NORMAL-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MAL-BAR">
      <a:majorFont>
        <a:latin typeface="Times New Roman"/>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200" b="0" i="0" u="none" strike="noStrike" cap="none" normalizeH="0" baseline="0" smtClean="0">
            <a:ln>
              <a:noFill/>
            </a:ln>
            <a:solidFill>
              <a:srgbClr val="000000"/>
            </a:solidFill>
            <a:effectLst/>
            <a:latin typeface="Arial" charset="0"/>
            <a:ea typeface="新細明體" pitchFamily="18" charset="-12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200" b="0" i="0" u="none" strike="noStrike" cap="none" normalizeH="0" baseline="0" smtClean="0">
            <a:ln>
              <a:noFill/>
            </a:ln>
            <a:solidFill>
              <a:srgbClr val="000000"/>
            </a:solidFill>
            <a:effectLst/>
            <a:latin typeface="Arial" charset="0"/>
            <a:ea typeface="新細明體" pitchFamily="18" charset="-120"/>
            <a:sym typeface="Arial" charset="0"/>
          </a:defRPr>
        </a:defPPr>
      </a:lstStyle>
    </a:lnDef>
  </a:objectDefaults>
  <a:extraClrSchemeLst>
    <a:extraClrScheme>
      <a:clrScheme name="NORMAL-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MAL-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MAL-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MAL-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MAL-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MAL-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MAL-B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MAL-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MAL-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MAL-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MAL-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MAL-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excelsior</Template>
  <TotalTime>14989</TotalTime>
  <Words>2600</Words>
  <Application>Microsoft Office PowerPoint</Application>
  <PresentationFormat>如螢幕大小 (4:3)</PresentationFormat>
  <Paragraphs>331</Paragraphs>
  <Slides>33</Slides>
  <Notes>23</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1</vt:i4>
      </vt:variant>
      <vt:variant>
        <vt:lpstr>投影片標題</vt:lpstr>
      </vt:variant>
      <vt:variant>
        <vt:i4>33</vt:i4>
      </vt:variant>
    </vt:vector>
  </HeadingPairs>
  <TitlesOfParts>
    <vt:vector size="45" baseType="lpstr">
      <vt:lpstr>Yu Gothic</vt:lpstr>
      <vt:lpstr>華康儷中黑</vt:lpstr>
      <vt:lpstr>微軟正黑體</vt:lpstr>
      <vt:lpstr>新細明體</vt:lpstr>
      <vt:lpstr>標楷體</vt:lpstr>
      <vt:lpstr>Arial</vt:lpstr>
      <vt:lpstr>Calibri</vt:lpstr>
      <vt:lpstr>Times New Roman</vt:lpstr>
      <vt:lpstr>Wingdings</vt:lpstr>
      <vt:lpstr>excelsior</vt:lpstr>
      <vt:lpstr>NORMAL-BAR</vt:lpstr>
      <vt:lpstr>Picture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USER1</dc:creator>
  <cp:lastModifiedBy>李盈萱</cp:lastModifiedBy>
  <cp:revision>914</cp:revision>
  <cp:lastPrinted>2022-04-14T10:10:30Z</cp:lastPrinted>
  <dcterms:created xsi:type="dcterms:W3CDTF">2010-04-15T14:04:57Z</dcterms:created>
  <dcterms:modified xsi:type="dcterms:W3CDTF">2022-04-14T10:14:38Z</dcterms:modified>
</cp:coreProperties>
</file>