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6"/>
  </p:notesMasterIdLst>
  <p:handoutMasterIdLst>
    <p:handoutMasterId r:id="rId37"/>
  </p:handoutMasterIdLst>
  <p:sldIdLst>
    <p:sldId id="325" r:id="rId3"/>
    <p:sldId id="444" r:id="rId4"/>
    <p:sldId id="434" r:id="rId5"/>
    <p:sldId id="379" r:id="rId6"/>
    <p:sldId id="393" r:id="rId7"/>
    <p:sldId id="435" r:id="rId8"/>
    <p:sldId id="475" r:id="rId9"/>
    <p:sldId id="436" r:id="rId10"/>
    <p:sldId id="474" r:id="rId11"/>
    <p:sldId id="471" r:id="rId12"/>
    <p:sldId id="439" r:id="rId13"/>
    <p:sldId id="462" r:id="rId14"/>
    <p:sldId id="472" r:id="rId15"/>
    <p:sldId id="442" r:id="rId16"/>
    <p:sldId id="443" r:id="rId17"/>
    <p:sldId id="452" r:id="rId18"/>
    <p:sldId id="454" r:id="rId19"/>
    <p:sldId id="349" r:id="rId20"/>
    <p:sldId id="427" r:id="rId21"/>
    <p:sldId id="397" r:id="rId22"/>
    <p:sldId id="455" r:id="rId23"/>
    <p:sldId id="431" r:id="rId24"/>
    <p:sldId id="465" r:id="rId25"/>
    <p:sldId id="470" r:id="rId26"/>
    <p:sldId id="466" r:id="rId27"/>
    <p:sldId id="445" r:id="rId28"/>
    <p:sldId id="446" r:id="rId29"/>
    <p:sldId id="447" r:id="rId30"/>
    <p:sldId id="448" r:id="rId31"/>
    <p:sldId id="449" r:id="rId32"/>
    <p:sldId id="450" r:id="rId33"/>
    <p:sldId id="392" r:id="rId34"/>
    <p:sldId id="473" r:id="rId35"/>
  </p:sldIdLst>
  <p:sldSz cx="9144000" cy="6858000" type="screen4x3"/>
  <p:notesSz cx="6735763" cy="9866313"/>
  <p:defaultTextStyle>
    <a:defPPr>
      <a:defRPr lang="zh-TW"/>
    </a:defPPr>
    <a:lvl1pPr algn="l" rtl="0" eaLnBrk="0" fontAlgn="base" hangingPunct="0">
      <a:spcBef>
        <a:spcPct val="0"/>
      </a:spcBef>
      <a:spcAft>
        <a:spcPct val="0"/>
      </a:spcAft>
      <a:defRPr sz="1200" kern="1200">
        <a:solidFill>
          <a:srgbClr val="000000"/>
        </a:solidFill>
        <a:latin typeface="Arial" pitchFamily="34" charset="0"/>
        <a:ea typeface="新細明體" pitchFamily="18" charset="-120"/>
        <a:cs typeface="+mn-cs"/>
        <a:sym typeface="Arial" pitchFamily="34" charset="0"/>
      </a:defRPr>
    </a:lvl1pPr>
    <a:lvl2pPr marL="457200" algn="l" rtl="0" eaLnBrk="0" fontAlgn="base" hangingPunct="0">
      <a:spcBef>
        <a:spcPct val="0"/>
      </a:spcBef>
      <a:spcAft>
        <a:spcPct val="0"/>
      </a:spcAft>
      <a:defRPr sz="1200" kern="1200">
        <a:solidFill>
          <a:srgbClr val="000000"/>
        </a:solidFill>
        <a:latin typeface="Arial" pitchFamily="34" charset="0"/>
        <a:ea typeface="新細明體" pitchFamily="18" charset="-120"/>
        <a:cs typeface="+mn-cs"/>
        <a:sym typeface="Arial" pitchFamily="34" charset="0"/>
      </a:defRPr>
    </a:lvl2pPr>
    <a:lvl3pPr marL="914400" algn="l" rtl="0" eaLnBrk="0" fontAlgn="base" hangingPunct="0">
      <a:spcBef>
        <a:spcPct val="0"/>
      </a:spcBef>
      <a:spcAft>
        <a:spcPct val="0"/>
      </a:spcAft>
      <a:defRPr sz="1200" kern="1200">
        <a:solidFill>
          <a:srgbClr val="000000"/>
        </a:solidFill>
        <a:latin typeface="Arial" pitchFamily="34" charset="0"/>
        <a:ea typeface="新細明體" pitchFamily="18" charset="-120"/>
        <a:cs typeface="+mn-cs"/>
        <a:sym typeface="Arial" pitchFamily="34" charset="0"/>
      </a:defRPr>
    </a:lvl3pPr>
    <a:lvl4pPr marL="1371600" algn="l" rtl="0" eaLnBrk="0" fontAlgn="base" hangingPunct="0">
      <a:spcBef>
        <a:spcPct val="0"/>
      </a:spcBef>
      <a:spcAft>
        <a:spcPct val="0"/>
      </a:spcAft>
      <a:defRPr sz="1200" kern="1200">
        <a:solidFill>
          <a:srgbClr val="000000"/>
        </a:solidFill>
        <a:latin typeface="Arial" pitchFamily="34" charset="0"/>
        <a:ea typeface="新細明體" pitchFamily="18" charset="-120"/>
        <a:cs typeface="+mn-cs"/>
        <a:sym typeface="Arial" pitchFamily="34" charset="0"/>
      </a:defRPr>
    </a:lvl4pPr>
    <a:lvl5pPr marL="1828800" algn="l" rtl="0" eaLnBrk="0" fontAlgn="base" hangingPunct="0">
      <a:spcBef>
        <a:spcPct val="0"/>
      </a:spcBef>
      <a:spcAft>
        <a:spcPct val="0"/>
      </a:spcAft>
      <a:defRPr sz="1200" kern="1200">
        <a:solidFill>
          <a:srgbClr val="000000"/>
        </a:solidFill>
        <a:latin typeface="Arial" pitchFamily="34" charset="0"/>
        <a:ea typeface="新細明體" pitchFamily="18" charset="-120"/>
        <a:cs typeface="+mn-cs"/>
        <a:sym typeface="Arial" pitchFamily="34" charset="0"/>
      </a:defRPr>
    </a:lvl5pPr>
    <a:lvl6pPr marL="2286000" algn="l" defTabSz="914400" rtl="0" eaLnBrk="1" latinLnBrk="0" hangingPunct="1">
      <a:defRPr sz="1200" kern="1200">
        <a:solidFill>
          <a:srgbClr val="000000"/>
        </a:solidFill>
        <a:latin typeface="Arial" pitchFamily="34" charset="0"/>
        <a:ea typeface="新細明體" pitchFamily="18" charset="-120"/>
        <a:cs typeface="+mn-cs"/>
        <a:sym typeface="Arial" pitchFamily="34" charset="0"/>
      </a:defRPr>
    </a:lvl6pPr>
    <a:lvl7pPr marL="2743200" algn="l" defTabSz="914400" rtl="0" eaLnBrk="1" latinLnBrk="0" hangingPunct="1">
      <a:defRPr sz="1200" kern="1200">
        <a:solidFill>
          <a:srgbClr val="000000"/>
        </a:solidFill>
        <a:latin typeface="Arial" pitchFamily="34" charset="0"/>
        <a:ea typeface="新細明體" pitchFamily="18" charset="-120"/>
        <a:cs typeface="+mn-cs"/>
        <a:sym typeface="Arial" pitchFamily="34" charset="0"/>
      </a:defRPr>
    </a:lvl7pPr>
    <a:lvl8pPr marL="3200400" algn="l" defTabSz="914400" rtl="0" eaLnBrk="1" latinLnBrk="0" hangingPunct="1">
      <a:defRPr sz="1200" kern="1200">
        <a:solidFill>
          <a:srgbClr val="000000"/>
        </a:solidFill>
        <a:latin typeface="Arial" pitchFamily="34" charset="0"/>
        <a:ea typeface="新細明體" pitchFamily="18" charset="-120"/>
        <a:cs typeface="+mn-cs"/>
        <a:sym typeface="Arial" pitchFamily="34" charset="0"/>
      </a:defRPr>
    </a:lvl8pPr>
    <a:lvl9pPr marL="3657600" algn="l" defTabSz="914400" rtl="0" eaLnBrk="1" latinLnBrk="0" hangingPunct="1">
      <a:defRPr sz="1200" kern="1200">
        <a:solidFill>
          <a:srgbClr val="000000"/>
        </a:solidFill>
        <a:latin typeface="Arial" pitchFamily="34" charset="0"/>
        <a:ea typeface="新細明體" pitchFamily="18" charset="-120"/>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858"/>
    <a:srgbClr val="565656"/>
    <a:srgbClr val="0000CC"/>
    <a:srgbClr val="66FF66"/>
    <a:srgbClr val="FC9204"/>
    <a:srgbClr val="F8EC54"/>
    <a:srgbClr val="CCCC00"/>
    <a:srgbClr val="DAD63E"/>
    <a:srgbClr val="DDDA4E"/>
    <a:srgbClr val="DFD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4" autoAdjust="0"/>
    <p:restoredTop sz="79342" autoAdjust="0"/>
  </p:normalViewPr>
  <p:slideViewPr>
    <p:cSldViewPr>
      <p:cViewPr varScale="1">
        <p:scale>
          <a:sx n="86" d="100"/>
          <a:sy n="86" d="100"/>
        </p:scale>
        <p:origin x="1387" y="58"/>
      </p:cViewPr>
      <p:guideLst>
        <p:guide orient="horz" pos="2160"/>
        <p:guide pos="2880"/>
      </p:guideLst>
    </p:cSldViewPr>
  </p:slideViewPr>
  <p:outlineViewPr>
    <p:cViewPr>
      <p:scale>
        <a:sx n="33" d="100"/>
        <a:sy n="33" d="100"/>
      </p:scale>
      <p:origin x="0" y="451"/>
    </p:cViewPr>
  </p:outlineViewPr>
  <p:notesTextViewPr>
    <p:cViewPr>
      <p:scale>
        <a:sx n="100" d="100"/>
        <a:sy n="100" d="100"/>
      </p:scale>
      <p:origin x="0" y="0"/>
    </p:cViewPr>
  </p:notesTextViewPr>
  <p:sorterViewPr>
    <p:cViewPr>
      <p:scale>
        <a:sx n="66" d="100"/>
        <a:sy n="66" d="100"/>
      </p:scale>
      <p:origin x="0" y="15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32929;&#21209;\0.&#32929;&#21209;\&#20844;&#21496;&#37325;&#35201;&#26371;&#35696;\&#27861;&#20154;&#35498;&#26126;&#26371;\110&#24180;&#27861;&#20154;&#35498;&#26126;&#26371;\&#25910;&#21040;&#36039;&#26009;\2021&#27861;&#35498;&#26371;&#30456;&#38364;&#27284;-&#26332;&#20126;-PPT&#299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view3D>
    <c:floor>
      <c:thickness val="0"/>
    </c:floor>
    <c:sideWall>
      <c:thickness val="0"/>
    </c:sideWall>
    <c:backWall>
      <c:thickness val="0"/>
    </c:backWall>
    <c:plotArea>
      <c:layout>
        <c:manualLayout>
          <c:layoutTarget val="inner"/>
          <c:xMode val="edge"/>
          <c:yMode val="edge"/>
          <c:x val="5.1388888888888887E-2"/>
          <c:y val="0.22453703703703751"/>
          <c:w val="0.81388888888889044"/>
          <c:h val="0.77314814814815014"/>
        </c:manualLayout>
      </c:layout>
      <c:pie3DChart>
        <c:varyColors val="1"/>
        <c:ser>
          <c:idx val="1"/>
          <c:order val="2"/>
          <c:tx>
            <c:strRef>
              <c:f>'產業-英'!$A$5</c:f>
              <c:strCache>
                <c:ptCount val="1"/>
                <c:pt idx="0">
                  <c:v>Percentage of sales in Asian</c:v>
                </c:pt>
              </c:strCache>
            </c:strRef>
          </c:tx>
          <c:dPt>
            <c:idx val="0"/>
            <c:bubble3D val="0"/>
            <c:spPr>
              <a:solidFill>
                <a:schemeClr val="accent2">
                  <a:lumMod val="20000"/>
                  <a:lumOff val="80000"/>
                </a:schemeClr>
              </a:solidFill>
            </c:spPr>
            <c:extLst>
              <c:ext xmlns:c16="http://schemas.microsoft.com/office/drawing/2014/chart" uri="{C3380CC4-5D6E-409C-BE32-E72D297353CC}">
                <c16:uniqueId val="{00000000-1E40-491B-8D40-EDF483CAA7E8}"/>
              </c:ext>
            </c:extLst>
          </c:dPt>
          <c:dPt>
            <c:idx val="1"/>
            <c:bubble3D val="0"/>
            <c:spPr>
              <a:solidFill>
                <a:schemeClr val="accent1">
                  <a:lumMod val="20000"/>
                  <a:lumOff val="80000"/>
                </a:schemeClr>
              </a:solidFill>
            </c:spPr>
            <c:extLst>
              <c:ext xmlns:c16="http://schemas.microsoft.com/office/drawing/2014/chart" uri="{C3380CC4-5D6E-409C-BE32-E72D297353CC}">
                <c16:uniqueId val="{00000001-1E40-491B-8D40-EDF483CAA7E8}"/>
              </c:ext>
            </c:extLst>
          </c:dPt>
          <c:dPt>
            <c:idx val="2"/>
            <c:bubble3D val="0"/>
            <c:spPr>
              <a:solidFill>
                <a:schemeClr val="accent3">
                  <a:lumMod val="40000"/>
                  <a:lumOff val="60000"/>
                </a:schemeClr>
              </a:solidFill>
            </c:spPr>
            <c:extLst>
              <c:ext xmlns:c16="http://schemas.microsoft.com/office/drawing/2014/chart" uri="{C3380CC4-5D6E-409C-BE32-E72D297353CC}">
                <c16:uniqueId val="{00000002-1E40-491B-8D40-EDF483CAA7E8}"/>
              </c:ext>
            </c:extLst>
          </c:dPt>
          <c:dPt>
            <c:idx val="3"/>
            <c:bubble3D val="0"/>
            <c:spPr>
              <a:solidFill>
                <a:srgbClr val="FFFFCC"/>
              </a:solidFill>
            </c:spPr>
            <c:extLst>
              <c:ext xmlns:c16="http://schemas.microsoft.com/office/drawing/2014/chart" uri="{C3380CC4-5D6E-409C-BE32-E72D297353CC}">
                <c16:uniqueId val="{00000003-1E40-491B-8D40-EDF483CAA7E8}"/>
              </c:ext>
            </c:extLst>
          </c:dPt>
          <c:dPt>
            <c:idx val="4"/>
            <c:bubble3D val="0"/>
            <c:spPr>
              <a:solidFill>
                <a:schemeClr val="bg1">
                  <a:lumMod val="95000"/>
                </a:schemeClr>
              </a:solidFill>
            </c:spPr>
            <c:extLst>
              <c:ext xmlns:c16="http://schemas.microsoft.com/office/drawing/2014/chart" uri="{C3380CC4-5D6E-409C-BE32-E72D297353CC}">
                <c16:uniqueId val="{00000004-1E40-491B-8D40-EDF483CAA7E8}"/>
              </c:ext>
            </c:extLst>
          </c:dPt>
          <c:dLbls>
            <c:dLbl>
              <c:idx val="0"/>
              <c:layout>
                <c:manualLayout>
                  <c:x val="-0.15894844794144014"/>
                  <c:y val="1.954372758644991E-2"/>
                </c:manualLayout>
              </c:layout>
              <c:tx>
                <c:rich>
                  <a:bodyPr/>
                  <a:lstStyle/>
                  <a:p>
                    <a:fld id="{E03AA6A1-61AA-442D-AE4B-449F8939C31A}" type="CATEGORYNAME">
                      <a:rPr lang="en-US" altLang="zh-TW"/>
                      <a:pPr/>
                      <a:t>[類別名稱]</a:t>
                    </a:fld>
                    <a:r>
                      <a:rPr lang="en-US" altLang="zh-TW" baseline="0"/>
                      <a:t>, 15-20%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40-491B-8D40-EDF483CAA7E8}"/>
                </c:ext>
              </c:extLst>
            </c:dLbl>
            <c:dLbl>
              <c:idx val="1"/>
              <c:layout>
                <c:manualLayout>
                  <c:x val="-8.9309613708038055E-2"/>
                  <c:y val="-2.9986672908130729E-2"/>
                </c:manualLayout>
              </c:layout>
              <c:tx>
                <c:rich>
                  <a:bodyPr/>
                  <a:lstStyle/>
                  <a:p>
                    <a:fld id="{00246C45-1849-4970-BCD0-78003AF595BF}" type="CATEGORYNAME">
                      <a:rPr lang="en-US" altLang="zh-TW"/>
                      <a:pPr/>
                      <a:t>[類別名稱]</a:t>
                    </a:fld>
                    <a:r>
                      <a:rPr lang="en-US" altLang="zh-TW" baseline="0"/>
                      <a:t>, 10-15%</a:t>
                    </a:r>
                  </a:p>
                </c:rich>
              </c:tx>
              <c:showLegendKey val="0"/>
              <c:showVal val="1"/>
              <c:showCatName val="1"/>
              <c:showSerName val="0"/>
              <c:showPercent val="0"/>
              <c:showBubbleSize val="0"/>
              <c:extLst>
                <c:ext xmlns:c15="http://schemas.microsoft.com/office/drawing/2012/chart" uri="{CE6537A1-D6FC-4f65-9D91-7224C49458BB}">
                  <c15:layout>
                    <c:manualLayout>
                      <c:w val="0.15866930780771796"/>
                      <c:h val="0.22592537221173625"/>
                    </c:manualLayout>
                  </c15:layout>
                  <c15:dlblFieldTable/>
                  <c15:showDataLabelsRange val="0"/>
                </c:ext>
                <c:ext xmlns:c16="http://schemas.microsoft.com/office/drawing/2014/chart" uri="{C3380CC4-5D6E-409C-BE32-E72D297353CC}">
                  <c16:uniqueId val="{00000001-1E40-491B-8D40-EDF483CAA7E8}"/>
                </c:ext>
              </c:extLst>
            </c:dLbl>
            <c:dLbl>
              <c:idx val="2"/>
              <c:layout>
                <c:manualLayout>
                  <c:x val="-0.20776088404647844"/>
                  <c:y val="-0.25089682848445305"/>
                </c:manualLayout>
              </c:layout>
              <c:tx>
                <c:rich>
                  <a:bodyPr/>
                  <a:lstStyle/>
                  <a:p>
                    <a:fld id="{EBDB04E6-4625-4931-B297-A8DB88D1C197}" type="CATEGORYNAME">
                      <a:rPr lang="en-US" altLang="zh-TW"/>
                      <a:pPr/>
                      <a:t>[類別名稱]</a:t>
                    </a:fld>
                    <a:r>
                      <a:rPr lang="en-US" altLang="zh-TW" baseline="0"/>
                      <a:t>, 25-30%</a:t>
                    </a:r>
                  </a:p>
                </c:rich>
              </c:tx>
              <c:showLegendKey val="0"/>
              <c:showVal val="1"/>
              <c:showCatName val="1"/>
              <c:showSerName val="0"/>
              <c:showPercent val="0"/>
              <c:showBubbleSize val="0"/>
              <c:extLst>
                <c:ext xmlns:c15="http://schemas.microsoft.com/office/drawing/2012/chart" uri="{CE6537A1-D6FC-4f65-9D91-7224C49458BB}">
                  <c15:layout>
                    <c:manualLayout>
                      <c:w val="0.28139923381587428"/>
                      <c:h val="0.11866787227283117"/>
                    </c:manualLayout>
                  </c15:layout>
                  <c15:dlblFieldTable/>
                  <c15:showDataLabelsRange val="0"/>
                </c:ext>
                <c:ext xmlns:c16="http://schemas.microsoft.com/office/drawing/2014/chart" uri="{C3380CC4-5D6E-409C-BE32-E72D297353CC}">
                  <c16:uniqueId val="{00000002-1E40-491B-8D40-EDF483CAA7E8}"/>
                </c:ext>
              </c:extLst>
            </c:dLbl>
            <c:dLbl>
              <c:idx val="3"/>
              <c:tx>
                <c:rich>
                  <a:bodyPr/>
                  <a:lstStyle/>
                  <a:p>
                    <a:fld id="{1FB22969-BA92-428F-A290-91B79A6A94B1}" type="CATEGORYNAME">
                      <a:rPr lang="en-US" altLang="zh-TW"/>
                      <a:pPr/>
                      <a:t>[類別名稱]</a:t>
                    </a:fld>
                    <a:r>
                      <a:rPr lang="en-US" altLang="zh-TW" baseline="0"/>
                      <a:t>, 20-25%</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40-491B-8D40-EDF483CAA7E8}"/>
                </c:ext>
              </c:extLst>
            </c:dLbl>
            <c:dLbl>
              <c:idx val="4"/>
              <c:tx>
                <c:rich>
                  <a:bodyPr/>
                  <a:lstStyle/>
                  <a:p>
                    <a:fld id="{5908A3F2-6BA5-48BC-A387-52E94720679C}" type="CATEGORYNAME">
                      <a:rPr lang="en-US" altLang="zh-TW"/>
                      <a:pPr/>
                      <a:t>[類別名稱]</a:t>
                    </a:fld>
                    <a:r>
                      <a:rPr lang="en-US" altLang="zh-TW" baseline="0"/>
                      <a:t>, 15-20%</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E40-491B-8D40-EDF483CAA7E8}"/>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'產業-英'!$B$1:$F$1</c:f>
              <c:strCache>
                <c:ptCount val="5"/>
                <c:pt idx="0">
                  <c:v>Enargy-Based Device</c:v>
                </c:pt>
                <c:pt idx="1">
                  <c:v>Body Shaping and Skin Tightening</c:v>
                </c:pt>
                <c:pt idx="2">
                  <c:v>Dermal Filler</c:v>
                </c:pt>
                <c:pt idx="3">
                  <c:v>Botox injection </c:v>
                </c:pt>
                <c:pt idx="4">
                  <c:v>Others</c:v>
                </c:pt>
              </c:strCache>
            </c:strRef>
          </c:cat>
          <c:val>
            <c:numRef>
              <c:f>'產業-英'!$B$5:$F$5</c:f>
              <c:numCache>
                <c:formatCode>0.00%</c:formatCode>
                <c:ptCount val="5"/>
                <c:pt idx="0">
                  <c:v>0.18615384615384614</c:v>
                </c:pt>
                <c:pt idx="1">
                  <c:v>0.12230769230769231</c:v>
                </c:pt>
                <c:pt idx="2">
                  <c:v>0.27500000000000002</c:v>
                </c:pt>
                <c:pt idx="3">
                  <c:v>0.23423076923076919</c:v>
                </c:pt>
                <c:pt idx="4">
                  <c:v>0.18230769230769248</c:v>
                </c:pt>
              </c:numCache>
            </c:numRef>
          </c:val>
          <c:extLst>
            <c:ext xmlns:c16="http://schemas.microsoft.com/office/drawing/2014/chart" uri="{C3380CC4-5D6E-409C-BE32-E72D297353CC}">
              <c16:uniqueId val="{00000005-1E40-491B-8D40-EDF483CAA7E8}"/>
            </c:ext>
          </c:extLst>
        </c:ser>
        <c:ser>
          <c:idx val="3"/>
          <c:order val="3"/>
          <c:tx>
            <c:strRef>
              <c:f>'產業-英'!$A$4</c:f>
              <c:strCache>
                <c:ptCount val="1"/>
                <c:pt idx="0">
                  <c:v>total Asian sales in 2018</c:v>
                </c:pt>
              </c:strCache>
            </c:strRef>
          </c:tx>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'產業-英'!$B$1:$F$1</c:f>
              <c:strCache>
                <c:ptCount val="5"/>
                <c:pt idx="0">
                  <c:v>Enargy-Based Device</c:v>
                </c:pt>
                <c:pt idx="1">
                  <c:v>Body Shaping and Skin Tightening</c:v>
                </c:pt>
                <c:pt idx="2">
                  <c:v>Dermal Filler</c:v>
                </c:pt>
                <c:pt idx="3">
                  <c:v>Botox injection </c:v>
                </c:pt>
                <c:pt idx="4">
                  <c:v>Others</c:v>
                </c:pt>
              </c:strCache>
            </c:strRef>
          </c:cat>
          <c:val>
            <c:numRef>
              <c:f>'產業-英'!$B$4:$F$4</c:f>
            </c:numRef>
          </c:val>
          <c:extLst>
            <c:ext xmlns:c16="http://schemas.microsoft.com/office/drawing/2014/chart" uri="{C3380CC4-5D6E-409C-BE32-E72D297353CC}">
              <c16:uniqueId val="{00000006-1E40-491B-8D40-EDF483CAA7E8}"/>
            </c:ext>
          </c:extLst>
        </c:ser>
        <c:ser>
          <c:idx val="4"/>
          <c:order val="4"/>
          <c:tx>
            <c:strRef>
              <c:f>'產業-英'!$A$3</c:f>
              <c:strCache>
                <c:ptCount val="1"/>
                <c:pt idx="0">
                  <c:v>2017亞洲市場銷售額</c:v>
                </c:pt>
              </c:strCache>
            </c:strRef>
          </c:tx>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'產業-英'!$B$1:$F$1</c:f>
              <c:strCache>
                <c:ptCount val="5"/>
                <c:pt idx="0">
                  <c:v>Enargy-Based Device</c:v>
                </c:pt>
                <c:pt idx="1">
                  <c:v>Body Shaping and Skin Tightening</c:v>
                </c:pt>
                <c:pt idx="2">
                  <c:v>Dermal Filler</c:v>
                </c:pt>
                <c:pt idx="3">
                  <c:v>Botox injection </c:v>
                </c:pt>
                <c:pt idx="4">
                  <c:v>Others</c:v>
                </c:pt>
              </c:strCache>
            </c:strRef>
          </c:cat>
          <c:val>
            <c:numRef>
              <c:f>'產業-英'!$B$3:$F$3</c:f>
            </c:numRef>
          </c:val>
          <c:extLst>
            <c:ext xmlns:c16="http://schemas.microsoft.com/office/drawing/2014/chart" uri="{C3380CC4-5D6E-409C-BE32-E72D297353CC}">
              <c16:uniqueId val="{00000007-1E40-491B-8D40-EDF483CAA7E8}"/>
            </c:ext>
          </c:extLst>
        </c:ser>
        <c:ser>
          <c:idx val="5"/>
          <c:order val="5"/>
          <c:tx>
            <c:strRef>
              <c:f>'產業-英'!$A$2</c:f>
              <c:strCache>
                <c:ptCount val="1"/>
                <c:pt idx="0">
                  <c:v>2016亞洲市場銷售額</c:v>
                </c:pt>
              </c:strCache>
            </c:strRef>
          </c:tx>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'產業-英'!$B$1:$F$1</c:f>
              <c:strCache>
                <c:ptCount val="5"/>
                <c:pt idx="0">
                  <c:v>Enargy-Based Device</c:v>
                </c:pt>
                <c:pt idx="1">
                  <c:v>Body Shaping and Skin Tightening</c:v>
                </c:pt>
                <c:pt idx="2">
                  <c:v>Dermal Filler</c:v>
                </c:pt>
                <c:pt idx="3">
                  <c:v>Botox injection </c:v>
                </c:pt>
                <c:pt idx="4">
                  <c:v>Others</c:v>
                </c:pt>
              </c:strCache>
            </c:strRef>
          </c:cat>
          <c:val>
            <c:numRef>
              <c:f>'產業-英'!$B$2:$F$2</c:f>
            </c:numRef>
          </c:val>
          <c:extLst>
            <c:ext xmlns:c16="http://schemas.microsoft.com/office/drawing/2014/chart" uri="{C3380CC4-5D6E-409C-BE32-E72D297353CC}">
              <c16:uniqueId val="{00000008-1E40-491B-8D40-EDF483CAA7E8}"/>
            </c:ext>
          </c:extLst>
        </c:ser>
        <c:ser>
          <c:idx val="0"/>
          <c:order val="0"/>
          <c:tx>
            <c:strRef>
              <c:f>曜亞產業概況!$A$2</c:f>
              <c:strCache>
                <c:ptCount val="1"/>
                <c:pt idx="0">
                  <c:v>2016亞洲市場銷售額</c:v>
                </c:pt>
              </c:strCache>
            </c:strRef>
          </c:tx>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曜亞產業概況!$B$1:$F$1</c:f>
              <c:strCache>
                <c:ptCount val="5"/>
                <c:pt idx="0">
                  <c:v>雷射/脈衝光</c:v>
                </c:pt>
                <c:pt idx="1">
                  <c:v>身體雕塑/皮膚緊緻</c:v>
                </c:pt>
                <c:pt idx="2">
                  <c:v>皮下植入式填充劑</c:v>
                </c:pt>
                <c:pt idx="3">
                  <c:v>肉毒桿菌素注射</c:v>
                </c:pt>
                <c:pt idx="4">
                  <c:v>其他</c:v>
                </c:pt>
              </c:strCache>
            </c:strRef>
          </c:cat>
          <c:val>
            <c:numRef>
              <c:f>曜亞產業概況!$B$2:$F$2</c:f>
            </c:numRef>
          </c:val>
          <c:extLst>
            <c:ext xmlns:c16="http://schemas.microsoft.com/office/drawing/2014/chart" uri="{C3380CC4-5D6E-409C-BE32-E72D297353CC}">
              <c16:uniqueId val="{00000009-1E40-491B-8D40-EDF483CAA7E8}"/>
            </c:ext>
          </c:extLst>
        </c:ser>
        <c:ser>
          <c:idx val="2"/>
          <c:order val="1"/>
          <c:tx>
            <c:strRef>
              <c:f>曜亞產業概況!$A$5</c:f>
              <c:strCache>
                <c:ptCount val="1"/>
                <c:pt idx="0">
                  <c:v>2018年亞洲市場銷售比率</c:v>
                </c:pt>
              </c:strCache>
            </c:strRef>
          </c:tx>
          <c:dPt>
            <c:idx val="0"/>
            <c:bubble3D val="0"/>
            <c:spPr>
              <a:solidFill>
                <a:schemeClr val="accent2">
                  <a:lumMod val="20000"/>
                  <a:lumOff val="80000"/>
                </a:schemeClr>
              </a:solidFill>
            </c:spPr>
            <c:extLst>
              <c:ext xmlns:c16="http://schemas.microsoft.com/office/drawing/2014/chart" uri="{C3380CC4-5D6E-409C-BE32-E72D297353CC}">
                <c16:uniqueId val="{0000000A-1E40-491B-8D40-EDF483CAA7E8}"/>
              </c:ext>
            </c:extLst>
          </c:dPt>
          <c:dPt>
            <c:idx val="1"/>
            <c:bubble3D val="0"/>
            <c:spPr>
              <a:solidFill>
                <a:srgbClr val="CCECFF"/>
              </a:solidFill>
            </c:spPr>
            <c:extLst>
              <c:ext xmlns:c16="http://schemas.microsoft.com/office/drawing/2014/chart" uri="{C3380CC4-5D6E-409C-BE32-E72D297353CC}">
                <c16:uniqueId val="{0000000B-1E40-491B-8D40-EDF483CAA7E8}"/>
              </c:ext>
            </c:extLst>
          </c:dPt>
          <c:dPt>
            <c:idx val="2"/>
            <c:bubble3D val="0"/>
            <c:spPr>
              <a:solidFill>
                <a:srgbClr val="70AD47">
                  <a:lumMod val="40000"/>
                  <a:lumOff val="60000"/>
                </a:srgbClr>
              </a:solidFill>
            </c:spPr>
            <c:extLst>
              <c:ext xmlns:c16="http://schemas.microsoft.com/office/drawing/2014/chart" uri="{C3380CC4-5D6E-409C-BE32-E72D297353CC}">
                <c16:uniqueId val="{0000000C-1E40-491B-8D40-EDF483CAA7E8}"/>
              </c:ext>
            </c:extLst>
          </c:dPt>
          <c:dPt>
            <c:idx val="3"/>
            <c:bubble3D val="0"/>
            <c:spPr>
              <a:solidFill>
                <a:srgbClr val="FFFFCC"/>
              </a:solidFill>
            </c:spPr>
            <c:extLst>
              <c:ext xmlns:c16="http://schemas.microsoft.com/office/drawing/2014/chart" uri="{C3380CC4-5D6E-409C-BE32-E72D297353CC}">
                <c16:uniqueId val="{0000000D-1E40-491B-8D40-EDF483CAA7E8}"/>
              </c:ext>
            </c:extLst>
          </c:dPt>
          <c:dPt>
            <c:idx val="4"/>
            <c:bubble3D val="0"/>
            <c:spPr>
              <a:solidFill>
                <a:schemeClr val="bg1">
                  <a:lumMod val="95000"/>
                </a:schemeClr>
              </a:solidFill>
            </c:spPr>
            <c:extLst>
              <c:ext xmlns:c16="http://schemas.microsoft.com/office/drawing/2014/chart" uri="{C3380CC4-5D6E-409C-BE32-E72D297353CC}">
                <c16:uniqueId val="{0000000E-1E40-491B-8D40-EDF483CAA7E8}"/>
              </c:ext>
            </c:extLst>
          </c:dPt>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曜亞產業概況!$B$1:$F$1</c:f>
              <c:strCache>
                <c:ptCount val="5"/>
                <c:pt idx="0">
                  <c:v>雷射/脈衝光</c:v>
                </c:pt>
                <c:pt idx="1">
                  <c:v>身體雕塑/皮膚緊緻</c:v>
                </c:pt>
                <c:pt idx="2">
                  <c:v>皮下植入式填充劑</c:v>
                </c:pt>
                <c:pt idx="3">
                  <c:v>肉毒桿菌素注射</c:v>
                </c:pt>
                <c:pt idx="4">
                  <c:v>其他</c:v>
                </c:pt>
              </c:strCache>
            </c:strRef>
          </c:cat>
          <c:val>
            <c:numRef>
              <c:f>曜亞產業概況!$B$5:$F$5</c:f>
              <c:numCache>
                <c:formatCode>0.00%</c:formatCode>
                <c:ptCount val="5"/>
                <c:pt idx="0">
                  <c:v>0.18615384615384614</c:v>
                </c:pt>
                <c:pt idx="1">
                  <c:v>0.12230769230769231</c:v>
                </c:pt>
                <c:pt idx="2">
                  <c:v>0.27500000000000002</c:v>
                </c:pt>
                <c:pt idx="3">
                  <c:v>0.23423076923076919</c:v>
                </c:pt>
                <c:pt idx="4">
                  <c:v>0.18230769230769248</c:v>
                </c:pt>
              </c:numCache>
            </c:numRef>
          </c:val>
          <c:extLst>
            <c:ext xmlns:c16="http://schemas.microsoft.com/office/drawing/2014/chart" uri="{C3380CC4-5D6E-409C-BE32-E72D297353CC}">
              <c16:uniqueId val="{0000000F-1E40-491B-8D40-EDF483CAA7E8}"/>
            </c:ext>
          </c:extLst>
        </c:ser>
        <c:dLbls>
          <c:showLegendKey val="0"/>
          <c:showVal val="1"/>
          <c:showCatName val="1"/>
          <c:showSerName val="0"/>
          <c:showPercent val="0"/>
          <c:showBubbleSize val="0"/>
          <c:showLeaderLines val="1"/>
        </c:dLbls>
      </c:pie3D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16682-EA75-470D-B372-F69D7EE26EBE}" type="doc">
      <dgm:prSet loTypeId="urn:microsoft.com/office/officeart/2005/8/layout/arrow2" loCatId="process" qsTypeId="urn:microsoft.com/office/officeart/2005/8/quickstyle/3d1" qsCatId="3D" csTypeId="urn:microsoft.com/office/officeart/2005/8/colors/accent2_2" csCatId="accent2" phldr="1"/>
      <dgm:spPr/>
    </dgm:pt>
    <dgm:pt modelId="{0F04D399-1FC4-4E8B-806B-69EEA3FC5817}">
      <dgm:prSet phldrT="[文字]" custT="1"/>
      <dgm:spPr/>
      <dgm:t>
        <a:bodyPr/>
        <a:lstStyle/>
        <a:p>
          <a:r>
            <a:rPr lang="en-US" altLang="zh-TW" sz="1800" b="1" dirty="0">
              <a:latin typeface="+mn-lt"/>
              <a:ea typeface="標楷體" panose="03000509000000000000" pitchFamily="65" charset="-120"/>
            </a:rPr>
            <a:t>Short-Term Plan</a:t>
          </a:r>
          <a:endParaRPr lang="zh-TW" altLang="en-US" sz="1800" b="1" dirty="0">
            <a:latin typeface="+mn-lt"/>
            <a:ea typeface="標楷體" panose="03000509000000000000" pitchFamily="65" charset="-120"/>
          </a:endParaRPr>
        </a:p>
      </dgm:t>
    </dgm:pt>
    <dgm:pt modelId="{4DA8E137-EE50-4891-BFFA-CC73A083FD7B}" type="parTrans" cxnId="{09F010C6-25F5-463E-877C-62C908A8B6FC}">
      <dgm:prSet/>
      <dgm:spPr/>
      <dgm:t>
        <a:bodyPr/>
        <a:lstStyle/>
        <a:p>
          <a:endParaRPr lang="zh-TW" altLang="en-US" sz="2400">
            <a:latin typeface="標楷體" panose="03000509000000000000" pitchFamily="65" charset="-120"/>
            <a:ea typeface="標楷體" panose="03000509000000000000" pitchFamily="65" charset="-120"/>
          </a:endParaRPr>
        </a:p>
      </dgm:t>
    </dgm:pt>
    <dgm:pt modelId="{7039CD4D-8248-4E2A-AA07-8F1099C4670D}" type="sibTrans" cxnId="{09F010C6-25F5-463E-877C-62C908A8B6FC}">
      <dgm:prSet/>
      <dgm:spPr/>
      <dgm:t>
        <a:bodyPr/>
        <a:lstStyle/>
        <a:p>
          <a:endParaRPr lang="zh-TW" altLang="en-US" sz="2400">
            <a:latin typeface="標楷體" panose="03000509000000000000" pitchFamily="65" charset="-120"/>
            <a:ea typeface="標楷體" panose="03000509000000000000" pitchFamily="65" charset="-120"/>
          </a:endParaRPr>
        </a:p>
      </dgm:t>
    </dgm:pt>
    <dgm:pt modelId="{AF30F1C5-3B3E-4CFC-8335-B977DA06146B}">
      <dgm:prSet phldrT="[文字]" custT="1"/>
      <dgm:spPr/>
      <dgm:t>
        <a:bodyPr/>
        <a:lstStyle/>
        <a:p>
          <a:r>
            <a:rPr lang="en-US" altLang="zh-TW" sz="1800" b="1" dirty="0">
              <a:latin typeface="+mn-lt"/>
              <a:ea typeface="標楷體" panose="03000509000000000000" pitchFamily="65" charset="-120"/>
            </a:rPr>
            <a:t>Mid-Term Planning</a:t>
          </a:r>
          <a:endParaRPr lang="zh-TW" altLang="en-US" sz="1800" b="1" dirty="0">
            <a:latin typeface="+mn-lt"/>
            <a:ea typeface="標楷體" panose="03000509000000000000" pitchFamily="65" charset="-120"/>
          </a:endParaRPr>
        </a:p>
      </dgm:t>
    </dgm:pt>
    <dgm:pt modelId="{7B086C18-8C73-4DFD-BA6A-90183E567747}" type="parTrans" cxnId="{5C27D7F7-E020-4DD6-8646-A6E571504EA7}">
      <dgm:prSet/>
      <dgm:spPr/>
      <dgm:t>
        <a:bodyPr/>
        <a:lstStyle/>
        <a:p>
          <a:endParaRPr lang="zh-TW" altLang="en-US" sz="2400">
            <a:latin typeface="標楷體" panose="03000509000000000000" pitchFamily="65" charset="-120"/>
            <a:ea typeface="標楷體" panose="03000509000000000000" pitchFamily="65" charset="-120"/>
          </a:endParaRPr>
        </a:p>
      </dgm:t>
    </dgm:pt>
    <dgm:pt modelId="{B87C6F1B-4145-4820-88BD-82A28B23C716}" type="sibTrans" cxnId="{5C27D7F7-E020-4DD6-8646-A6E571504EA7}">
      <dgm:prSet/>
      <dgm:spPr/>
      <dgm:t>
        <a:bodyPr/>
        <a:lstStyle/>
        <a:p>
          <a:endParaRPr lang="zh-TW" altLang="en-US" sz="2400">
            <a:latin typeface="標楷體" panose="03000509000000000000" pitchFamily="65" charset="-120"/>
            <a:ea typeface="標楷體" panose="03000509000000000000" pitchFamily="65" charset="-120"/>
          </a:endParaRPr>
        </a:p>
      </dgm:t>
    </dgm:pt>
    <dgm:pt modelId="{73D122B7-EF87-45FA-A4E7-D3B120A28EFA}">
      <dgm:prSet phldrT="[文字]" custT="1"/>
      <dgm:spPr/>
      <dgm:t>
        <a:bodyPr/>
        <a:lstStyle/>
        <a:p>
          <a:r>
            <a:rPr lang="en-US" altLang="zh-TW" sz="1800" b="1" dirty="0">
              <a:latin typeface="+mn-lt"/>
              <a:ea typeface="標楷體" panose="03000509000000000000" pitchFamily="65" charset="-120"/>
            </a:rPr>
            <a:t>Long-Term Planning</a:t>
          </a:r>
          <a:endParaRPr lang="zh-TW" altLang="en-US" sz="1800" b="1" dirty="0">
            <a:latin typeface="+mn-lt"/>
            <a:ea typeface="標楷體" panose="03000509000000000000" pitchFamily="65" charset="-120"/>
          </a:endParaRPr>
        </a:p>
      </dgm:t>
    </dgm:pt>
    <dgm:pt modelId="{D0DFD358-EA28-4C09-8E62-AB0E74732289}" type="parTrans" cxnId="{C65A4408-BE2B-49F6-9ACB-5B8E0C073498}">
      <dgm:prSet/>
      <dgm:spPr/>
      <dgm:t>
        <a:bodyPr/>
        <a:lstStyle/>
        <a:p>
          <a:endParaRPr lang="zh-TW" altLang="en-US" sz="2400">
            <a:latin typeface="標楷體" panose="03000509000000000000" pitchFamily="65" charset="-120"/>
            <a:ea typeface="標楷體" panose="03000509000000000000" pitchFamily="65" charset="-120"/>
          </a:endParaRPr>
        </a:p>
      </dgm:t>
    </dgm:pt>
    <dgm:pt modelId="{845B287A-79BF-45F1-9DD4-FDC9A5D04A0D}" type="sibTrans" cxnId="{C65A4408-BE2B-49F6-9ACB-5B8E0C073498}">
      <dgm:prSet/>
      <dgm:spPr/>
      <dgm:t>
        <a:bodyPr/>
        <a:lstStyle/>
        <a:p>
          <a:endParaRPr lang="zh-TW" altLang="en-US" sz="2400">
            <a:latin typeface="標楷體" panose="03000509000000000000" pitchFamily="65" charset="-120"/>
            <a:ea typeface="標楷體" panose="03000509000000000000" pitchFamily="65" charset="-120"/>
          </a:endParaRPr>
        </a:p>
      </dgm:t>
    </dgm:pt>
    <dgm:pt modelId="{96B213E5-DFE4-425D-A3DB-799530358372}" type="pres">
      <dgm:prSet presAssocID="{11816682-EA75-470D-B372-F69D7EE26EBE}" presName="arrowDiagram" presStyleCnt="0">
        <dgm:presLayoutVars>
          <dgm:chMax val="5"/>
          <dgm:dir/>
          <dgm:resizeHandles val="exact"/>
        </dgm:presLayoutVars>
      </dgm:prSet>
      <dgm:spPr/>
    </dgm:pt>
    <dgm:pt modelId="{767F0E2F-9004-469E-BC11-652389A63936}" type="pres">
      <dgm:prSet presAssocID="{11816682-EA75-470D-B372-F69D7EE26EBE}" presName="arrow" presStyleLbl="bgShp" presStyleIdx="0" presStyleCnt="1" custLinFactNeighborX="96" custLinFactNeighborY="-3058"/>
      <dgm:spPr>
        <a:solidFill>
          <a:schemeClr val="tx2">
            <a:lumMod val="60000"/>
            <a:lumOff val="40000"/>
          </a:schemeClr>
        </a:solidFill>
      </dgm:spPr>
    </dgm:pt>
    <dgm:pt modelId="{9DA09809-75BC-4A6F-B5A9-7A9CF631BD5F}" type="pres">
      <dgm:prSet presAssocID="{11816682-EA75-470D-B372-F69D7EE26EBE}" presName="arrowDiagram3" presStyleCnt="0"/>
      <dgm:spPr/>
    </dgm:pt>
    <dgm:pt modelId="{A500C440-B996-44F8-ACA7-5F65F01AAC45}" type="pres">
      <dgm:prSet presAssocID="{0F04D399-1FC4-4E8B-806B-69EEA3FC5817}" presName="bullet3a" presStyleLbl="node1" presStyleIdx="0" presStyleCnt="3" custLinFactX="-74591" custLinFactY="5163" custLinFactNeighborX="-100000" custLinFactNeighborY="100000"/>
      <dgm:spPr>
        <a:solidFill>
          <a:schemeClr val="accent6">
            <a:lumMod val="75000"/>
          </a:schemeClr>
        </a:solidFill>
      </dgm:spPr>
    </dgm:pt>
    <dgm:pt modelId="{6265548B-B1BC-4675-9564-B9363810977A}" type="pres">
      <dgm:prSet presAssocID="{0F04D399-1FC4-4E8B-806B-69EEA3FC5817}" presName="textBox3a" presStyleLbl="revTx" presStyleIdx="0" presStyleCnt="3" custScaleX="116444" custScaleY="84008" custLinFactNeighborX="-8637" custLinFactNeighborY="-56">
        <dgm:presLayoutVars>
          <dgm:bulletEnabled val="1"/>
        </dgm:presLayoutVars>
      </dgm:prSet>
      <dgm:spPr/>
    </dgm:pt>
    <dgm:pt modelId="{49657B14-F61A-4040-96E7-E6D8108DDDB8}" type="pres">
      <dgm:prSet presAssocID="{AF30F1C5-3B3E-4CFC-8335-B977DA06146B}" presName="bullet3b" presStyleLbl="node1" presStyleIdx="1" presStyleCnt="3" custLinFactNeighborX="16193" custLinFactNeighborY="-48052"/>
      <dgm:spPr>
        <a:solidFill>
          <a:schemeClr val="accent6">
            <a:lumMod val="75000"/>
          </a:schemeClr>
        </a:solidFill>
      </dgm:spPr>
    </dgm:pt>
    <dgm:pt modelId="{3D34285B-13A5-4B52-A959-9F0EFC241811}" type="pres">
      <dgm:prSet presAssocID="{AF30F1C5-3B3E-4CFC-8335-B977DA06146B}" presName="textBox3b" presStyleLbl="revTx" presStyleIdx="1" presStyleCnt="3" custScaleX="147059" custScaleY="84260" custLinFactNeighborX="32837" custLinFactNeighborY="-15803">
        <dgm:presLayoutVars>
          <dgm:bulletEnabled val="1"/>
        </dgm:presLayoutVars>
      </dgm:prSet>
      <dgm:spPr/>
    </dgm:pt>
    <dgm:pt modelId="{C16D925D-4DCD-4E42-93E9-380643CBF1DF}" type="pres">
      <dgm:prSet presAssocID="{73D122B7-EF87-45FA-A4E7-D3B120A28EFA}" presName="bullet3c" presStyleLbl="node1" presStyleIdx="2" presStyleCnt="3" custLinFactNeighborX="49322" custLinFactNeighborY="-22732"/>
      <dgm:spPr>
        <a:solidFill>
          <a:schemeClr val="accent6">
            <a:lumMod val="75000"/>
          </a:schemeClr>
        </a:solidFill>
      </dgm:spPr>
    </dgm:pt>
    <dgm:pt modelId="{D8192A8F-A013-4B50-A114-6078C7A81FBD}" type="pres">
      <dgm:prSet presAssocID="{73D122B7-EF87-45FA-A4E7-D3B120A28EFA}" presName="textBox3c" presStyleLbl="revTx" presStyleIdx="2" presStyleCnt="3" custScaleX="139461" custScaleY="84852" custLinFactNeighborX="47420" custLinFactNeighborY="-11857">
        <dgm:presLayoutVars>
          <dgm:bulletEnabled val="1"/>
        </dgm:presLayoutVars>
      </dgm:prSet>
      <dgm:spPr/>
    </dgm:pt>
  </dgm:ptLst>
  <dgm:cxnLst>
    <dgm:cxn modelId="{C65A4408-BE2B-49F6-9ACB-5B8E0C073498}" srcId="{11816682-EA75-470D-B372-F69D7EE26EBE}" destId="{73D122B7-EF87-45FA-A4E7-D3B120A28EFA}" srcOrd="2" destOrd="0" parTransId="{D0DFD358-EA28-4C09-8E62-AB0E74732289}" sibTransId="{845B287A-79BF-45F1-9DD4-FDC9A5D04A0D}"/>
    <dgm:cxn modelId="{849F0B14-C306-4886-ADEA-03E180BEC1D3}" type="presOf" srcId="{AF30F1C5-3B3E-4CFC-8335-B977DA06146B}" destId="{3D34285B-13A5-4B52-A959-9F0EFC241811}" srcOrd="0" destOrd="0" presId="urn:microsoft.com/office/officeart/2005/8/layout/arrow2"/>
    <dgm:cxn modelId="{55EEDB50-9C8F-43CC-B355-C42E9E61CD4B}" type="presOf" srcId="{0F04D399-1FC4-4E8B-806B-69EEA3FC5817}" destId="{6265548B-B1BC-4675-9564-B9363810977A}" srcOrd="0" destOrd="0" presId="urn:microsoft.com/office/officeart/2005/8/layout/arrow2"/>
    <dgm:cxn modelId="{682ED473-3808-42EA-930A-1739FAB322AC}" type="presOf" srcId="{73D122B7-EF87-45FA-A4E7-D3B120A28EFA}" destId="{D8192A8F-A013-4B50-A114-6078C7A81FBD}" srcOrd="0" destOrd="0" presId="urn:microsoft.com/office/officeart/2005/8/layout/arrow2"/>
    <dgm:cxn modelId="{09F010C6-25F5-463E-877C-62C908A8B6FC}" srcId="{11816682-EA75-470D-B372-F69D7EE26EBE}" destId="{0F04D399-1FC4-4E8B-806B-69EEA3FC5817}" srcOrd="0" destOrd="0" parTransId="{4DA8E137-EE50-4891-BFFA-CC73A083FD7B}" sibTransId="{7039CD4D-8248-4E2A-AA07-8F1099C4670D}"/>
    <dgm:cxn modelId="{5C27D7F7-E020-4DD6-8646-A6E571504EA7}" srcId="{11816682-EA75-470D-B372-F69D7EE26EBE}" destId="{AF30F1C5-3B3E-4CFC-8335-B977DA06146B}" srcOrd="1" destOrd="0" parTransId="{7B086C18-8C73-4DFD-BA6A-90183E567747}" sibTransId="{B87C6F1B-4145-4820-88BD-82A28B23C716}"/>
    <dgm:cxn modelId="{88121DFE-7CB9-4048-A0C6-77E24CE44664}" type="presOf" srcId="{11816682-EA75-470D-B372-F69D7EE26EBE}" destId="{96B213E5-DFE4-425D-A3DB-799530358372}" srcOrd="0" destOrd="0" presId="urn:microsoft.com/office/officeart/2005/8/layout/arrow2"/>
    <dgm:cxn modelId="{6E626CDB-6D2C-4DCA-9F8C-3EA7495C802D}" type="presParOf" srcId="{96B213E5-DFE4-425D-A3DB-799530358372}" destId="{767F0E2F-9004-469E-BC11-652389A63936}" srcOrd="0" destOrd="0" presId="urn:microsoft.com/office/officeart/2005/8/layout/arrow2"/>
    <dgm:cxn modelId="{511AF834-864E-4072-A376-B79082424A35}" type="presParOf" srcId="{96B213E5-DFE4-425D-A3DB-799530358372}" destId="{9DA09809-75BC-4A6F-B5A9-7A9CF631BD5F}" srcOrd="1" destOrd="0" presId="urn:microsoft.com/office/officeart/2005/8/layout/arrow2"/>
    <dgm:cxn modelId="{A76FE290-BDD1-45D4-9B2F-0DF33350CC3F}" type="presParOf" srcId="{9DA09809-75BC-4A6F-B5A9-7A9CF631BD5F}" destId="{A500C440-B996-44F8-ACA7-5F65F01AAC45}" srcOrd="0" destOrd="0" presId="urn:microsoft.com/office/officeart/2005/8/layout/arrow2"/>
    <dgm:cxn modelId="{02F9B645-C859-4AEC-883C-4B36601565D6}" type="presParOf" srcId="{9DA09809-75BC-4A6F-B5A9-7A9CF631BD5F}" destId="{6265548B-B1BC-4675-9564-B9363810977A}" srcOrd="1" destOrd="0" presId="urn:microsoft.com/office/officeart/2005/8/layout/arrow2"/>
    <dgm:cxn modelId="{7D1D4115-2E05-4E3C-8DEF-65A395E08263}" type="presParOf" srcId="{9DA09809-75BC-4A6F-B5A9-7A9CF631BD5F}" destId="{49657B14-F61A-4040-96E7-E6D8108DDDB8}" srcOrd="2" destOrd="0" presId="urn:microsoft.com/office/officeart/2005/8/layout/arrow2"/>
    <dgm:cxn modelId="{BEE9CCDE-720E-4ACD-9667-59A7BED604D3}" type="presParOf" srcId="{9DA09809-75BC-4A6F-B5A9-7A9CF631BD5F}" destId="{3D34285B-13A5-4B52-A959-9F0EFC241811}" srcOrd="3" destOrd="0" presId="urn:microsoft.com/office/officeart/2005/8/layout/arrow2"/>
    <dgm:cxn modelId="{76C02DCB-2C50-4348-B8F9-C5F170265856}" type="presParOf" srcId="{9DA09809-75BC-4A6F-B5A9-7A9CF631BD5F}" destId="{C16D925D-4DCD-4E42-93E9-380643CBF1DF}" srcOrd="4" destOrd="0" presId="urn:microsoft.com/office/officeart/2005/8/layout/arrow2"/>
    <dgm:cxn modelId="{141BF6C3-2415-424D-A3AC-CCF57800709C}" type="presParOf" srcId="{9DA09809-75BC-4A6F-B5A9-7A9CF631BD5F}" destId="{D8192A8F-A013-4B50-A114-6078C7A81FB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16682-EA75-470D-B372-F69D7EE26EBE}" type="doc">
      <dgm:prSet loTypeId="urn:microsoft.com/office/officeart/2005/8/layout/arrow2" loCatId="process" qsTypeId="urn:microsoft.com/office/officeart/2005/8/quickstyle/3d1" qsCatId="3D" csTypeId="urn:microsoft.com/office/officeart/2005/8/colors/accent2_2" csCatId="accent2" phldr="1"/>
      <dgm:spPr/>
    </dgm:pt>
    <dgm:pt modelId="{0F04D399-1FC4-4E8B-806B-69EEA3FC5817}">
      <dgm:prSet phldrT="[文字]" custT="1"/>
      <dgm:spPr/>
      <dgm:t>
        <a:bodyPr/>
        <a:lstStyle/>
        <a:p>
          <a:r>
            <a:rPr lang="en-US" altLang="zh-TW" sz="1800" b="1" dirty="0">
              <a:latin typeface="+mn-lt"/>
              <a:ea typeface="標楷體" panose="03000509000000000000" pitchFamily="65" charset="-120"/>
            </a:rPr>
            <a:t>Short-Term Plan</a:t>
          </a:r>
          <a:endParaRPr lang="zh-TW" altLang="en-US" sz="1800" b="1" dirty="0">
            <a:latin typeface="+mn-lt"/>
            <a:ea typeface="標楷體" panose="03000509000000000000" pitchFamily="65" charset="-120"/>
          </a:endParaRPr>
        </a:p>
      </dgm:t>
    </dgm:pt>
    <dgm:pt modelId="{4DA8E137-EE50-4891-BFFA-CC73A083FD7B}" type="parTrans" cxnId="{09F010C6-25F5-463E-877C-62C908A8B6FC}">
      <dgm:prSet/>
      <dgm:spPr/>
      <dgm:t>
        <a:bodyPr/>
        <a:lstStyle/>
        <a:p>
          <a:endParaRPr lang="zh-TW" altLang="en-US" sz="2400">
            <a:latin typeface="標楷體" panose="03000509000000000000" pitchFamily="65" charset="-120"/>
            <a:ea typeface="標楷體" panose="03000509000000000000" pitchFamily="65" charset="-120"/>
          </a:endParaRPr>
        </a:p>
      </dgm:t>
    </dgm:pt>
    <dgm:pt modelId="{7039CD4D-8248-4E2A-AA07-8F1099C4670D}" type="sibTrans" cxnId="{09F010C6-25F5-463E-877C-62C908A8B6FC}">
      <dgm:prSet/>
      <dgm:spPr/>
      <dgm:t>
        <a:bodyPr/>
        <a:lstStyle/>
        <a:p>
          <a:endParaRPr lang="zh-TW" altLang="en-US" sz="2400">
            <a:latin typeface="標楷體" panose="03000509000000000000" pitchFamily="65" charset="-120"/>
            <a:ea typeface="標楷體" panose="03000509000000000000" pitchFamily="65" charset="-120"/>
          </a:endParaRPr>
        </a:p>
      </dgm:t>
    </dgm:pt>
    <dgm:pt modelId="{AF30F1C5-3B3E-4CFC-8335-B977DA06146B}">
      <dgm:prSet phldrT="[文字]" custT="1"/>
      <dgm:spPr/>
      <dgm:t>
        <a:bodyPr/>
        <a:lstStyle/>
        <a:p>
          <a:r>
            <a:rPr lang="en-US" altLang="zh-TW" sz="1800" b="1" dirty="0">
              <a:latin typeface="+mn-lt"/>
              <a:ea typeface="標楷體" panose="03000509000000000000" pitchFamily="65" charset="-120"/>
            </a:rPr>
            <a:t>Mid-Term Planning</a:t>
          </a:r>
          <a:endParaRPr lang="zh-TW" altLang="en-US" sz="1800" b="1" dirty="0">
            <a:latin typeface="+mn-lt"/>
            <a:ea typeface="標楷體" panose="03000509000000000000" pitchFamily="65" charset="-120"/>
          </a:endParaRPr>
        </a:p>
      </dgm:t>
    </dgm:pt>
    <dgm:pt modelId="{7B086C18-8C73-4DFD-BA6A-90183E567747}" type="parTrans" cxnId="{5C27D7F7-E020-4DD6-8646-A6E571504EA7}">
      <dgm:prSet/>
      <dgm:spPr/>
      <dgm:t>
        <a:bodyPr/>
        <a:lstStyle/>
        <a:p>
          <a:endParaRPr lang="zh-TW" altLang="en-US" sz="2400">
            <a:latin typeface="標楷體" panose="03000509000000000000" pitchFamily="65" charset="-120"/>
            <a:ea typeface="標楷體" panose="03000509000000000000" pitchFamily="65" charset="-120"/>
          </a:endParaRPr>
        </a:p>
      </dgm:t>
    </dgm:pt>
    <dgm:pt modelId="{B87C6F1B-4145-4820-88BD-82A28B23C716}" type="sibTrans" cxnId="{5C27D7F7-E020-4DD6-8646-A6E571504EA7}">
      <dgm:prSet/>
      <dgm:spPr/>
      <dgm:t>
        <a:bodyPr/>
        <a:lstStyle/>
        <a:p>
          <a:endParaRPr lang="zh-TW" altLang="en-US" sz="2400">
            <a:latin typeface="標楷體" panose="03000509000000000000" pitchFamily="65" charset="-120"/>
            <a:ea typeface="標楷體" panose="03000509000000000000" pitchFamily="65" charset="-120"/>
          </a:endParaRPr>
        </a:p>
      </dgm:t>
    </dgm:pt>
    <dgm:pt modelId="{73D122B7-EF87-45FA-A4E7-D3B120A28EFA}">
      <dgm:prSet phldrT="[文字]" custT="1"/>
      <dgm:spPr/>
      <dgm:t>
        <a:bodyPr/>
        <a:lstStyle/>
        <a:p>
          <a:r>
            <a:rPr lang="en-US" altLang="zh-TW" sz="1800" b="1" dirty="0">
              <a:latin typeface="+mn-lt"/>
              <a:ea typeface="標楷體" panose="03000509000000000000" pitchFamily="65" charset="-120"/>
            </a:rPr>
            <a:t>Long-Term Planning</a:t>
          </a:r>
          <a:endParaRPr lang="zh-TW" altLang="en-US" sz="1800" b="1" dirty="0">
            <a:latin typeface="+mn-lt"/>
            <a:ea typeface="標楷體" panose="03000509000000000000" pitchFamily="65" charset="-120"/>
          </a:endParaRPr>
        </a:p>
      </dgm:t>
    </dgm:pt>
    <dgm:pt modelId="{D0DFD358-EA28-4C09-8E62-AB0E74732289}" type="parTrans" cxnId="{C65A4408-BE2B-49F6-9ACB-5B8E0C073498}">
      <dgm:prSet/>
      <dgm:spPr/>
      <dgm:t>
        <a:bodyPr/>
        <a:lstStyle/>
        <a:p>
          <a:endParaRPr lang="zh-TW" altLang="en-US" sz="2400">
            <a:latin typeface="標楷體" panose="03000509000000000000" pitchFamily="65" charset="-120"/>
            <a:ea typeface="標楷體" panose="03000509000000000000" pitchFamily="65" charset="-120"/>
          </a:endParaRPr>
        </a:p>
      </dgm:t>
    </dgm:pt>
    <dgm:pt modelId="{845B287A-79BF-45F1-9DD4-FDC9A5D04A0D}" type="sibTrans" cxnId="{C65A4408-BE2B-49F6-9ACB-5B8E0C073498}">
      <dgm:prSet/>
      <dgm:spPr/>
      <dgm:t>
        <a:bodyPr/>
        <a:lstStyle/>
        <a:p>
          <a:endParaRPr lang="zh-TW" altLang="en-US" sz="2400">
            <a:latin typeface="標楷體" panose="03000509000000000000" pitchFamily="65" charset="-120"/>
            <a:ea typeface="標楷體" panose="03000509000000000000" pitchFamily="65" charset="-120"/>
          </a:endParaRPr>
        </a:p>
      </dgm:t>
    </dgm:pt>
    <dgm:pt modelId="{96B213E5-DFE4-425D-A3DB-799530358372}" type="pres">
      <dgm:prSet presAssocID="{11816682-EA75-470D-B372-F69D7EE26EBE}" presName="arrowDiagram" presStyleCnt="0">
        <dgm:presLayoutVars>
          <dgm:chMax val="5"/>
          <dgm:dir/>
          <dgm:resizeHandles val="exact"/>
        </dgm:presLayoutVars>
      </dgm:prSet>
      <dgm:spPr/>
    </dgm:pt>
    <dgm:pt modelId="{767F0E2F-9004-469E-BC11-652389A63936}" type="pres">
      <dgm:prSet presAssocID="{11816682-EA75-470D-B372-F69D7EE26EBE}" presName="arrow" presStyleLbl="bgShp" presStyleIdx="0" presStyleCnt="1"/>
      <dgm:spPr>
        <a:solidFill>
          <a:schemeClr val="tx2">
            <a:lumMod val="60000"/>
            <a:lumOff val="40000"/>
          </a:schemeClr>
        </a:solidFill>
      </dgm:spPr>
    </dgm:pt>
    <dgm:pt modelId="{9DA09809-75BC-4A6F-B5A9-7A9CF631BD5F}" type="pres">
      <dgm:prSet presAssocID="{11816682-EA75-470D-B372-F69D7EE26EBE}" presName="arrowDiagram3" presStyleCnt="0"/>
      <dgm:spPr/>
    </dgm:pt>
    <dgm:pt modelId="{A500C440-B996-44F8-ACA7-5F65F01AAC45}" type="pres">
      <dgm:prSet presAssocID="{0F04D399-1FC4-4E8B-806B-69EEA3FC5817}" presName="bullet3a" presStyleLbl="node1" presStyleIdx="0" presStyleCnt="3"/>
      <dgm:spPr>
        <a:solidFill>
          <a:schemeClr val="accent6">
            <a:lumMod val="75000"/>
          </a:schemeClr>
        </a:solidFill>
      </dgm:spPr>
    </dgm:pt>
    <dgm:pt modelId="{6265548B-B1BC-4675-9564-B9363810977A}" type="pres">
      <dgm:prSet presAssocID="{0F04D399-1FC4-4E8B-806B-69EEA3FC5817}" presName="textBox3a" presStyleLbl="revTx" presStyleIdx="0" presStyleCnt="3" custScaleX="116444" custScaleY="84008">
        <dgm:presLayoutVars>
          <dgm:bulletEnabled val="1"/>
        </dgm:presLayoutVars>
      </dgm:prSet>
      <dgm:spPr/>
    </dgm:pt>
    <dgm:pt modelId="{49657B14-F61A-4040-96E7-E6D8108DDDB8}" type="pres">
      <dgm:prSet presAssocID="{AF30F1C5-3B3E-4CFC-8335-B977DA06146B}" presName="bullet3b" presStyleLbl="node1" presStyleIdx="1" presStyleCnt="3"/>
      <dgm:spPr>
        <a:solidFill>
          <a:schemeClr val="accent6">
            <a:lumMod val="75000"/>
          </a:schemeClr>
        </a:solidFill>
      </dgm:spPr>
    </dgm:pt>
    <dgm:pt modelId="{3D34285B-13A5-4B52-A959-9F0EFC241811}" type="pres">
      <dgm:prSet presAssocID="{AF30F1C5-3B3E-4CFC-8335-B977DA06146B}" presName="textBox3b" presStyleLbl="revTx" presStyleIdx="1" presStyleCnt="3" custScaleX="147059" custScaleY="84260" custLinFactNeighborX="28595" custLinFactNeighborY="-11534">
        <dgm:presLayoutVars>
          <dgm:bulletEnabled val="1"/>
        </dgm:presLayoutVars>
      </dgm:prSet>
      <dgm:spPr/>
    </dgm:pt>
    <dgm:pt modelId="{C16D925D-4DCD-4E42-93E9-380643CBF1DF}" type="pres">
      <dgm:prSet presAssocID="{73D122B7-EF87-45FA-A4E7-D3B120A28EFA}" presName="bullet3c" presStyleLbl="node1" presStyleIdx="2" presStyleCnt="3"/>
      <dgm:spPr>
        <a:solidFill>
          <a:schemeClr val="accent6">
            <a:lumMod val="75000"/>
          </a:schemeClr>
        </a:solidFill>
      </dgm:spPr>
    </dgm:pt>
    <dgm:pt modelId="{D8192A8F-A013-4B50-A114-6078C7A81FBD}" type="pres">
      <dgm:prSet presAssocID="{73D122B7-EF87-45FA-A4E7-D3B120A28EFA}" presName="textBox3c" presStyleLbl="revTx" presStyleIdx="2" presStyleCnt="3" custScaleX="139461" custScaleY="84852" custLinFactNeighborX="24510" custLinFactNeighborY="-6771">
        <dgm:presLayoutVars>
          <dgm:bulletEnabled val="1"/>
        </dgm:presLayoutVars>
      </dgm:prSet>
      <dgm:spPr/>
    </dgm:pt>
  </dgm:ptLst>
  <dgm:cxnLst>
    <dgm:cxn modelId="{C65A4408-BE2B-49F6-9ACB-5B8E0C073498}" srcId="{11816682-EA75-470D-B372-F69D7EE26EBE}" destId="{73D122B7-EF87-45FA-A4E7-D3B120A28EFA}" srcOrd="2" destOrd="0" parTransId="{D0DFD358-EA28-4C09-8E62-AB0E74732289}" sibTransId="{845B287A-79BF-45F1-9DD4-FDC9A5D04A0D}"/>
    <dgm:cxn modelId="{50EE133D-1D4B-4DF5-BC9E-647CCC9FA7B1}" type="presOf" srcId="{AF30F1C5-3B3E-4CFC-8335-B977DA06146B}" destId="{3D34285B-13A5-4B52-A959-9F0EFC241811}" srcOrd="0" destOrd="0" presId="urn:microsoft.com/office/officeart/2005/8/layout/arrow2"/>
    <dgm:cxn modelId="{787B5C62-B5AF-4B0A-8EE5-87A62B324E1F}" type="presOf" srcId="{73D122B7-EF87-45FA-A4E7-D3B120A28EFA}" destId="{D8192A8F-A013-4B50-A114-6078C7A81FBD}" srcOrd="0" destOrd="0" presId="urn:microsoft.com/office/officeart/2005/8/layout/arrow2"/>
    <dgm:cxn modelId="{09F010C6-25F5-463E-877C-62C908A8B6FC}" srcId="{11816682-EA75-470D-B372-F69D7EE26EBE}" destId="{0F04D399-1FC4-4E8B-806B-69EEA3FC5817}" srcOrd="0" destOrd="0" parTransId="{4DA8E137-EE50-4891-BFFA-CC73A083FD7B}" sibTransId="{7039CD4D-8248-4E2A-AA07-8F1099C4670D}"/>
    <dgm:cxn modelId="{614F11D0-705B-4157-8A9D-E9E0C6342E3D}" type="presOf" srcId="{11816682-EA75-470D-B372-F69D7EE26EBE}" destId="{96B213E5-DFE4-425D-A3DB-799530358372}" srcOrd="0" destOrd="0" presId="urn:microsoft.com/office/officeart/2005/8/layout/arrow2"/>
    <dgm:cxn modelId="{271570E0-F1FB-4D50-9E7F-DDBE9B8DE465}" type="presOf" srcId="{0F04D399-1FC4-4E8B-806B-69EEA3FC5817}" destId="{6265548B-B1BC-4675-9564-B9363810977A}" srcOrd="0" destOrd="0" presId="urn:microsoft.com/office/officeart/2005/8/layout/arrow2"/>
    <dgm:cxn modelId="{5C27D7F7-E020-4DD6-8646-A6E571504EA7}" srcId="{11816682-EA75-470D-B372-F69D7EE26EBE}" destId="{AF30F1C5-3B3E-4CFC-8335-B977DA06146B}" srcOrd="1" destOrd="0" parTransId="{7B086C18-8C73-4DFD-BA6A-90183E567747}" sibTransId="{B87C6F1B-4145-4820-88BD-82A28B23C716}"/>
    <dgm:cxn modelId="{F3358F74-5AFD-463B-A938-54213EE34DD9}" type="presParOf" srcId="{96B213E5-DFE4-425D-A3DB-799530358372}" destId="{767F0E2F-9004-469E-BC11-652389A63936}" srcOrd="0" destOrd="0" presId="urn:microsoft.com/office/officeart/2005/8/layout/arrow2"/>
    <dgm:cxn modelId="{130CED73-05A0-4894-85BD-D905E01EE405}" type="presParOf" srcId="{96B213E5-DFE4-425D-A3DB-799530358372}" destId="{9DA09809-75BC-4A6F-B5A9-7A9CF631BD5F}" srcOrd="1" destOrd="0" presId="urn:microsoft.com/office/officeart/2005/8/layout/arrow2"/>
    <dgm:cxn modelId="{F88FAFA2-3324-4A12-93B3-211E693B29A9}" type="presParOf" srcId="{9DA09809-75BC-4A6F-B5A9-7A9CF631BD5F}" destId="{A500C440-B996-44F8-ACA7-5F65F01AAC45}" srcOrd="0" destOrd="0" presId="urn:microsoft.com/office/officeart/2005/8/layout/arrow2"/>
    <dgm:cxn modelId="{B8509A5A-B8E4-4737-BCFD-E5F9BCEBBF7F}" type="presParOf" srcId="{9DA09809-75BC-4A6F-B5A9-7A9CF631BD5F}" destId="{6265548B-B1BC-4675-9564-B9363810977A}" srcOrd="1" destOrd="0" presId="urn:microsoft.com/office/officeart/2005/8/layout/arrow2"/>
    <dgm:cxn modelId="{1780DCED-E554-4700-8229-FFC5C4CEE1B6}" type="presParOf" srcId="{9DA09809-75BC-4A6F-B5A9-7A9CF631BD5F}" destId="{49657B14-F61A-4040-96E7-E6D8108DDDB8}" srcOrd="2" destOrd="0" presId="urn:microsoft.com/office/officeart/2005/8/layout/arrow2"/>
    <dgm:cxn modelId="{8876E226-EE4D-488F-BEBB-DC28459BE7AD}" type="presParOf" srcId="{9DA09809-75BC-4A6F-B5A9-7A9CF631BD5F}" destId="{3D34285B-13A5-4B52-A959-9F0EFC241811}" srcOrd="3" destOrd="0" presId="urn:microsoft.com/office/officeart/2005/8/layout/arrow2"/>
    <dgm:cxn modelId="{082B27FF-F843-44AD-BEF9-ABE486BAA385}" type="presParOf" srcId="{9DA09809-75BC-4A6F-B5A9-7A9CF631BD5F}" destId="{C16D925D-4DCD-4E42-93E9-380643CBF1DF}" srcOrd="4" destOrd="0" presId="urn:microsoft.com/office/officeart/2005/8/layout/arrow2"/>
    <dgm:cxn modelId="{E9E56CB7-06BC-4C6A-B38C-E6F0DD7B5657}" type="presParOf" srcId="{9DA09809-75BC-4A6F-B5A9-7A9CF631BD5F}" destId="{D8192A8F-A013-4B50-A114-6078C7A81FB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F0E2F-9004-469E-BC11-652389A63936}">
      <dsp:nvSpPr>
        <dsp:cNvPr id="0" name=""/>
        <dsp:cNvSpPr/>
      </dsp:nvSpPr>
      <dsp:spPr>
        <a:xfrm>
          <a:off x="357194" y="0"/>
          <a:ext cx="7475246" cy="4672029"/>
        </a:xfrm>
        <a:prstGeom prst="swooshArrow">
          <a:avLst>
            <a:gd name="adj1" fmla="val 25000"/>
            <a:gd name="adj2" fmla="val 25000"/>
          </a:avLst>
        </a:prstGeom>
        <a:solidFill>
          <a:schemeClr val="tx2">
            <a:lumMod val="60000"/>
            <a:lumOff val="4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500C440-B996-44F8-ACA7-5F65F01AAC45}">
      <dsp:nvSpPr>
        <dsp:cNvPr id="0" name=""/>
        <dsp:cNvSpPr/>
      </dsp:nvSpPr>
      <dsp:spPr>
        <a:xfrm>
          <a:off x="960045" y="3429025"/>
          <a:ext cx="194356" cy="194356"/>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65548B-B1BC-4675-9564-B9363810977A}">
      <dsp:nvSpPr>
        <dsp:cNvPr id="0" name=""/>
        <dsp:cNvSpPr/>
      </dsp:nvSpPr>
      <dsp:spPr>
        <a:xfrm>
          <a:off x="1102913" y="3429019"/>
          <a:ext cx="2028142" cy="1134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85" tIns="0" rIns="0" bIns="0" numCol="1" spcCol="1270" anchor="t" anchorCtr="0">
          <a:noAutofit/>
        </a:bodyPr>
        <a:lstStyle/>
        <a:p>
          <a:pPr marL="0" lvl="0" indent="0" algn="l" defTabSz="800100">
            <a:lnSpc>
              <a:spcPct val="90000"/>
            </a:lnSpc>
            <a:spcBef>
              <a:spcPct val="0"/>
            </a:spcBef>
            <a:spcAft>
              <a:spcPct val="35000"/>
            </a:spcAft>
            <a:buNone/>
          </a:pPr>
          <a:r>
            <a:rPr lang="en-US" altLang="zh-TW" sz="1800" b="1" kern="1200" dirty="0">
              <a:latin typeface="+mn-lt"/>
              <a:ea typeface="標楷體" panose="03000509000000000000" pitchFamily="65" charset="-120"/>
            </a:rPr>
            <a:t>Short-Term Plan</a:t>
          </a:r>
          <a:endParaRPr lang="zh-TW" altLang="en-US" sz="1800" b="1" kern="1200" dirty="0">
            <a:latin typeface="+mn-lt"/>
            <a:ea typeface="標楷體" panose="03000509000000000000" pitchFamily="65" charset="-120"/>
          </a:endParaRPr>
        </a:p>
      </dsp:txBody>
      <dsp:txXfrm>
        <a:off x="1102913" y="3429019"/>
        <a:ext cx="2028142" cy="1134289"/>
      </dsp:txXfrm>
    </dsp:sp>
    <dsp:sp modelId="{49657B14-F61A-4040-96E7-E6D8108DDDB8}">
      <dsp:nvSpPr>
        <dsp:cNvPr id="0" name=""/>
        <dsp:cNvSpPr/>
      </dsp:nvSpPr>
      <dsp:spPr>
        <a:xfrm>
          <a:off x="3071835" y="1785952"/>
          <a:ext cx="351336" cy="351336"/>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34285B-13A5-4B52-A959-9F0EFC241811}">
      <dsp:nvSpPr>
        <dsp:cNvPr id="0" name=""/>
        <dsp:cNvSpPr/>
      </dsp:nvSpPr>
      <dsp:spPr>
        <a:xfrm>
          <a:off x="3357593" y="1928821"/>
          <a:ext cx="2638325" cy="214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66" tIns="0" rIns="0" bIns="0" numCol="1" spcCol="1270" anchor="t" anchorCtr="0">
          <a:noAutofit/>
        </a:bodyPr>
        <a:lstStyle/>
        <a:p>
          <a:pPr marL="0" lvl="0" indent="0" algn="l" defTabSz="800100">
            <a:lnSpc>
              <a:spcPct val="90000"/>
            </a:lnSpc>
            <a:spcBef>
              <a:spcPct val="0"/>
            </a:spcBef>
            <a:spcAft>
              <a:spcPct val="35000"/>
            </a:spcAft>
            <a:buNone/>
          </a:pPr>
          <a:r>
            <a:rPr lang="en-US" altLang="zh-TW" sz="1800" b="1" kern="1200" dirty="0">
              <a:latin typeface="+mn-lt"/>
              <a:ea typeface="標楷體" panose="03000509000000000000" pitchFamily="65" charset="-120"/>
            </a:rPr>
            <a:t>Mid-Term Planning</a:t>
          </a:r>
          <a:endParaRPr lang="zh-TW" altLang="en-US" sz="1800" b="1" kern="1200" dirty="0">
            <a:latin typeface="+mn-lt"/>
            <a:ea typeface="標楷體" panose="03000509000000000000" pitchFamily="65" charset="-120"/>
          </a:endParaRPr>
        </a:p>
      </dsp:txBody>
      <dsp:txXfrm>
        <a:off x="3357593" y="1928821"/>
        <a:ext cx="2638325" cy="2141538"/>
      </dsp:txXfrm>
    </dsp:sp>
    <dsp:sp modelId="{C16D925D-4DCD-4E42-93E9-380643CBF1DF}">
      <dsp:nvSpPr>
        <dsp:cNvPr id="0" name=""/>
        <dsp:cNvSpPr/>
      </dsp:nvSpPr>
      <dsp:spPr>
        <a:xfrm>
          <a:off x="5317762" y="1071570"/>
          <a:ext cx="485891" cy="485891"/>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8192A8F-A013-4B50-A114-6078C7A81FBD}">
      <dsp:nvSpPr>
        <dsp:cNvPr id="0" name=""/>
        <dsp:cNvSpPr/>
      </dsp:nvSpPr>
      <dsp:spPr>
        <a:xfrm>
          <a:off x="5673269" y="1285897"/>
          <a:ext cx="2502012" cy="275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464" tIns="0" rIns="0" bIns="0" numCol="1" spcCol="1270" anchor="t" anchorCtr="0">
          <a:noAutofit/>
        </a:bodyPr>
        <a:lstStyle/>
        <a:p>
          <a:pPr marL="0" lvl="0" indent="0" algn="l" defTabSz="800100">
            <a:lnSpc>
              <a:spcPct val="90000"/>
            </a:lnSpc>
            <a:spcBef>
              <a:spcPct val="0"/>
            </a:spcBef>
            <a:spcAft>
              <a:spcPct val="35000"/>
            </a:spcAft>
            <a:buNone/>
          </a:pPr>
          <a:r>
            <a:rPr lang="en-US" altLang="zh-TW" sz="1800" b="1" kern="1200" dirty="0">
              <a:latin typeface="+mn-lt"/>
              <a:ea typeface="標楷體" panose="03000509000000000000" pitchFamily="65" charset="-120"/>
            </a:rPr>
            <a:t>Long-Term Planning</a:t>
          </a:r>
          <a:endParaRPr lang="zh-TW" altLang="en-US" sz="1800" b="1" kern="1200" dirty="0">
            <a:latin typeface="+mn-lt"/>
            <a:ea typeface="標楷體" panose="03000509000000000000" pitchFamily="65" charset="-120"/>
          </a:endParaRPr>
        </a:p>
      </dsp:txBody>
      <dsp:txXfrm>
        <a:off x="5673269" y="1285897"/>
        <a:ext cx="2502012" cy="2755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F0E2F-9004-469E-BC11-652389A63936}">
      <dsp:nvSpPr>
        <dsp:cNvPr id="0" name=""/>
        <dsp:cNvSpPr/>
      </dsp:nvSpPr>
      <dsp:spPr>
        <a:xfrm>
          <a:off x="0" y="14445"/>
          <a:ext cx="7344816" cy="4590510"/>
        </a:xfrm>
        <a:prstGeom prst="swooshArrow">
          <a:avLst>
            <a:gd name="adj1" fmla="val 25000"/>
            <a:gd name="adj2" fmla="val 25000"/>
          </a:avLst>
        </a:prstGeom>
        <a:solidFill>
          <a:schemeClr val="tx2">
            <a:lumMod val="60000"/>
            <a:lumOff val="4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500C440-B996-44F8-ACA7-5F65F01AAC45}">
      <dsp:nvSpPr>
        <dsp:cNvPr id="0" name=""/>
        <dsp:cNvSpPr/>
      </dsp:nvSpPr>
      <dsp:spPr>
        <a:xfrm>
          <a:off x="932791" y="3182815"/>
          <a:ext cx="190965" cy="190965"/>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65548B-B1BC-4675-9564-B9363810977A}">
      <dsp:nvSpPr>
        <dsp:cNvPr id="0" name=""/>
        <dsp:cNvSpPr/>
      </dsp:nvSpPr>
      <dsp:spPr>
        <a:xfrm>
          <a:off x="887567" y="3384377"/>
          <a:ext cx="1992755" cy="1114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89" tIns="0" rIns="0" bIns="0" numCol="1" spcCol="1270" anchor="t" anchorCtr="0">
          <a:noAutofit/>
        </a:bodyPr>
        <a:lstStyle/>
        <a:p>
          <a:pPr marL="0" lvl="0" indent="0" algn="l" defTabSz="800100">
            <a:lnSpc>
              <a:spcPct val="90000"/>
            </a:lnSpc>
            <a:spcBef>
              <a:spcPct val="0"/>
            </a:spcBef>
            <a:spcAft>
              <a:spcPct val="35000"/>
            </a:spcAft>
            <a:buNone/>
          </a:pPr>
          <a:r>
            <a:rPr lang="en-US" altLang="zh-TW" sz="1800" b="1" kern="1200" dirty="0">
              <a:latin typeface="+mn-lt"/>
              <a:ea typeface="標楷體" panose="03000509000000000000" pitchFamily="65" charset="-120"/>
            </a:rPr>
            <a:t>Short-Term Plan</a:t>
          </a:r>
          <a:endParaRPr lang="zh-TW" altLang="en-US" sz="1800" b="1" kern="1200" dirty="0">
            <a:latin typeface="+mn-lt"/>
            <a:ea typeface="標楷體" panose="03000509000000000000" pitchFamily="65" charset="-120"/>
          </a:endParaRPr>
        </a:p>
      </dsp:txBody>
      <dsp:txXfrm>
        <a:off x="887567" y="3384377"/>
        <a:ext cx="1992755" cy="1114498"/>
      </dsp:txXfrm>
    </dsp:sp>
    <dsp:sp modelId="{49657B14-F61A-4040-96E7-E6D8108DDDB8}">
      <dsp:nvSpPr>
        <dsp:cNvPr id="0" name=""/>
        <dsp:cNvSpPr/>
      </dsp:nvSpPr>
      <dsp:spPr>
        <a:xfrm>
          <a:off x="2618426" y="1935114"/>
          <a:ext cx="345206" cy="345206"/>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34285B-13A5-4B52-A959-9F0EFC241811}">
      <dsp:nvSpPr>
        <dsp:cNvPr id="0" name=""/>
        <dsp:cNvSpPr/>
      </dsp:nvSpPr>
      <dsp:spPr>
        <a:xfrm>
          <a:off x="2880322" y="2016219"/>
          <a:ext cx="2592291" cy="2104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918" tIns="0" rIns="0" bIns="0" numCol="1" spcCol="1270" anchor="t" anchorCtr="0">
          <a:noAutofit/>
        </a:bodyPr>
        <a:lstStyle/>
        <a:p>
          <a:pPr marL="0" lvl="0" indent="0" algn="l" defTabSz="800100">
            <a:lnSpc>
              <a:spcPct val="90000"/>
            </a:lnSpc>
            <a:spcBef>
              <a:spcPct val="0"/>
            </a:spcBef>
            <a:spcAft>
              <a:spcPct val="35000"/>
            </a:spcAft>
            <a:buNone/>
          </a:pPr>
          <a:r>
            <a:rPr lang="en-US" altLang="zh-TW" sz="1800" b="1" kern="1200" dirty="0">
              <a:latin typeface="+mn-lt"/>
              <a:ea typeface="標楷體" panose="03000509000000000000" pitchFamily="65" charset="-120"/>
            </a:rPr>
            <a:t>Mid-Term Planning</a:t>
          </a:r>
          <a:endParaRPr lang="zh-TW" altLang="en-US" sz="1800" b="1" kern="1200" dirty="0">
            <a:latin typeface="+mn-lt"/>
            <a:ea typeface="標楷體" panose="03000509000000000000" pitchFamily="65" charset="-120"/>
          </a:endParaRPr>
        </a:p>
      </dsp:txBody>
      <dsp:txXfrm>
        <a:off x="2880322" y="2016219"/>
        <a:ext cx="2592291" cy="2104172"/>
      </dsp:txXfrm>
    </dsp:sp>
    <dsp:sp modelId="{C16D925D-4DCD-4E42-93E9-380643CBF1DF}">
      <dsp:nvSpPr>
        <dsp:cNvPr id="0" name=""/>
        <dsp:cNvSpPr/>
      </dsp:nvSpPr>
      <dsp:spPr>
        <a:xfrm>
          <a:off x="4645596" y="1175844"/>
          <a:ext cx="477413" cy="477413"/>
        </a:xfrm>
        <a:prstGeom prst="ellips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8192A8F-A013-4B50-A114-6078C7A81FBD}">
      <dsp:nvSpPr>
        <dsp:cNvPr id="0" name=""/>
        <dsp:cNvSpPr/>
      </dsp:nvSpPr>
      <dsp:spPr>
        <a:xfrm>
          <a:off x="4886459" y="1440169"/>
          <a:ext cx="2458356" cy="270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971" tIns="0" rIns="0" bIns="0" numCol="1" spcCol="1270" anchor="t" anchorCtr="0">
          <a:noAutofit/>
        </a:bodyPr>
        <a:lstStyle/>
        <a:p>
          <a:pPr marL="0" lvl="0" indent="0" algn="l" defTabSz="800100">
            <a:lnSpc>
              <a:spcPct val="90000"/>
            </a:lnSpc>
            <a:spcBef>
              <a:spcPct val="0"/>
            </a:spcBef>
            <a:spcAft>
              <a:spcPct val="35000"/>
            </a:spcAft>
            <a:buNone/>
          </a:pPr>
          <a:r>
            <a:rPr lang="en-US" altLang="zh-TW" sz="1800" b="1" kern="1200" dirty="0">
              <a:latin typeface="+mn-lt"/>
              <a:ea typeface="標楷體" panose="03000509000000000000" pitchFamily="65" charset="-120"/>
            </a:rPr>
            <a:t>Long-Term Planning</a:t>
          </a:r>
          <a:endParaRPr lang="zh-TW" altLang="en-US" sz="1800" b="1" kern="1200" dirty="0">
            <a:latin typeface="+mn-lt"/>
            <a:ea typeface="標楷體" panose="03000509000000000000" pitchFamily="65" charset="-120"/>
          </a:endParaRPr>
        </a:p>
      </dsp:txBody>
      <dsp:txXfrm>
        <a:off x="4886459" y="1440169"/>
        <a:ext cx="2458356" cy="270712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a:extLst/>
          </p:cNvPr>
          <p:cNvSpPr>
            <a:spLocks noGrp="1" noChangeArrowheads="1"/>
          </p:cNvSpPr>
          <p:nvPr>
            <p:ph type="hdr" sz="quarter"/>
          </p:nvPr>
        </p:nvSpPr>
        <p:spPr bwMode="auto">
          <a:xfrm>
            <a:off x="0" y="1"/>
            <a:ext cx="2919233" cy="492780"/>
          </a:xfrm>
          <a:prstGeom prst="rect">
            <a:avLst/>
          </a:prstGeom>
          <a:noFill/>
          <a:ln w="9525">
            <a:noFill/>
            <a:miter lim="800000"/>
            <a:headEnd/>
            <a:tailEnd/>
          </a:ln>
        </p:spPr>
        <p:txBody>
          <a:bodyPr vert="horz" wrap="square" lIns="87553" tIns="43777" rIns="87553" bIns="43777" numCol="1" anchor="t" anchorCtr="0" compatLnSpc="1">
            <a:prstTxWarp prst="textNoShape">
              <a:avLst/>
            </a:prstTxWarp>
          </a:bodyPr>
          <a:lstStyle>
            <a:lvl1pPr defTabSz="875963" eaLnBrk="1" hangingPunct="1">
              <a:defRPr kumimoji="1">
                <a:solidFill>
                  <a:schemeClr val="tx1"/>
                </a:solidFill>
              </a:defRPr>
            </a:lvl1pPr>
          </a:lstStyle>
          <a:p>
            <a:pPr>
              <a:defRPr/>
            </a:pPr>
            <a:endParaRPr lang="en-US" altLang="zh-TW"/>
          </a:p>
        </p:txBody>
      </p:sp>
      <p:sp>
        <p:nvSpPr>
          <p:cNvPr id="205827" name="Rectangle 3">
            <a:extLst/>
          </p:cNvPr>
          <p:cNvSpPr>
            <a:spLocks noGrp="1" noChangeArrowheads="1"/>
          </p:cNvSpPr>
          <p:nvPr>
            <p:ph type="dt" sz="quarter" idx="1"/>
          </p:nvPr>
        </p:nvSpPr>
        <p:spPr bwMode="auto">
          <a:xfrm>
            <a:off x="3815026" y="1"/>
            <a:ext cx="2919233" cy="492780"/>
          </a:xfrm>
          <a:prstGeom prst="rect">
            <a:avLst/>
          </a:prstGeom>
          <a:noFill/>
          <a:ln w="9525">
            <a:noFill/>
            <a:miter lim="800000"/>
            <a:headEnd/>
            <a:tailEnd/>
          </a:ln>
        </p:spPr>
        <p:txBody>
          <a:bodyPr vert="horz" wrap="square" lIns="87553" tIns="43777" rIns="87553" bIns="43777" numCol="1" anchor="t" anchorCtr="0" compatLnSpc="1">
            <a:prstTxWarp prst="textNoShape">
              <a:avLst/>
            </a:prstTxWarp>
          </a:bodyPr>
          <a:lstStyle>
            <a:lvl1pPr algn="r" defTabSz="875963" eaLnBrk="1" hangingPunct="1">
              <a:defRPr kumimoji="1">
                <a:solidFill>
                  <a:schemeClr val="tx1"/>
                </a:solidFill>
              </a:defRPr>
            </a:lvl1pPr>
          </a:lstStyle>
          <a:p>
            <a:pPr>
              <a:defRPr/>
            </a:pPr>
            <a:endParaRPr lang="en-US" altLang="zh-TW"/>
          </a:p>
        </p:txBody>
      </p:sp>
      <p:sp>
        <p:nvSpPr>
          <p:cNvPr id="205828" name="Rectangle 4">
            <a:extLst/>
          </p:cNvPr>
          <p:cNvSpPr>
            <a:spLocks noGrp="1" noChangeArrowheads="1"/>
          </p:cNvSpPr>
          <p:nvPr>
            <p:ph type="ftr" sz="quarter" idx="2"/>
          </p:nvPr>
        </p:nvSpPr>
        <p:spPr bwMode="auto">
          <a:xfrm>
            <a:off x="0" y="9372003"/>
            <a:ext cx="2919233" cy="492780"/>
          </a:xfrm>
          <a:prstGeom prst="rect">
            <a:avLst/>
          </a:prstGeom>
          <a:noFill/>
          <a:ln w="9525">
            <a:noFill/>
            <a:miter lim="800000"/>
            <a:headEnd/>
            <a:tailEnd/>
          </a:ln>
        </p:spPr>
        <p:txBody>
          <a:bodyPr vert="horz" wrap="square" lIns="87553" tIns="43777" rIns="87553" bIns="43777" numCol="1" anchor="b" anchorCtr="0" compatLnSpc="1">
            <a:prstTxWarp prst="textNoShape">
              <a:avLst/>
            </a:prstTxWarp>
          </a:bodyPr>
          <a:lstStyle>
            <a:lvl1pPr defTabSz="875963" eaLnBrk="1" hangingPunct="1">
              <a:defRPr kumimoji="1">
                <a:solidFill>
                  <a:schemeClr val="tx1"/>
                </a:solidFill>
              </a:defRPr>
            </a:lvl1pPr>
          </a:lstStyle>
          <a:p>
            <a:pPr>
              <a:defRPr/>
            </a:pPr>
            <a:endParaRPr lang="en-US" altLang="zh-TW"/>
          </a:p>
        </p:txBody>
      </p:sp>
      <p:sp>
        <p:nvSpPr>
          <p:cNvPr id="205829" name="Rectangle 5">
            <a:extLst/>
          </p:cNvPr>
          <p:cNvSpPr>
            <a:spLocks noGrp="1" noChangeArrowheads="1"/>
          </p:cNvSpPr>
          <p:nvPr>
            <p:ph type="sldNum" sz="quarter" idx="3"/>
          </p:nvPr>
        </p:nvSpPr>
        <p:spPr bwMode="auto">
          <a:xfrm>
            <a:off x="3815026" y="9372003"/>
            <a:ext cx="2919233" cy="492780"/>
          </a:xfrm>
          <a:prstGeom prst="rect">
            <a:avLst/>
          </a:prstGeom>
          <a:noFill/>
          <a:ln w="9525">
            <a:noFill/>
            <a:miter lim="800000"/>
            <a:headEnd/>
            <a:tailEnd/>
          </a:ln>
        </p:spPr>
        <p:txBody>
          <a:bodyPr vert="horz" wrap="square" lIns="87553" tIns="43777" rIns="87553" bIns="43777" numCol="1" anchor="b" anchorCtr="0" compatLnSpc="1">
            <a:prstTxWarp prst="textNoShape">
              <a:avLst/>
            </a:prstTxWarp>
          </a:bodyPr>
          <a:lstStyle>
            <a:lvl1pPr algn="r" eaLnBrk="1" hangingPunct="1">
              <a:defRPr kumimoji="1" smtClean="0">
                <a:solidFill>
                  <a:schemeClr val="tx1"/>
                </a:solidFill>
              </a:defRPr>
            </a:lvl1pPr>
          </a:lstStyle>
          <a:p>
            <a:pPr>
              <a:defRPr/>
            </a:pPr>
            <a:fld id="{DB614BBA-FF87-495D-9528-F41DC937BF0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p:cNvPr>
          <p:cNvSpPr>
            <a:spLocks noGrp="1" noChangeArrowheads="1"/>
          </p:cNvSpPr>
          <p:nvPr>
            <p:ph type="hdr" sz="quarter"/>
          </p:nvPr>
        </p:nvSpPr>
        <p:spPr bwMode="auto">
          <a:xfrm>
            <a:off x="0" y="1"/>
            <a:ext cx="2919233" cy="492780"/>
          </a:xfrm>
          <a:prstGeom prst="rect">
            <a:avLst/>
          </a:prstGeom>
          <a:noFill/>
          <a:ln w="9525">
            <a:noFill/>
            <a:miter lim="800000"/>
            <a:headEnd/>
            <a:tailEnd/>
          </a:ln>
        </p:spPr>
        <p:txBody>
          <a:bodyPr vert="horz" wrap="square" lIns="94838" tIns="47419" rIns="94838" bIns="47419" numCol="1" anchor="t" anchorCtr="0" compatLnSpc="1">
            <a:prstTxWarp prst="textNoShape">
              <a:avLst/>
            </a:prstTxWarp>
          </a:bodyPr>
          <a:lstStyle>
            <a:lvl1pPr defTabSz="948436" eaLnBrk="1" hangingPunct="1">
              <a:defRPr kumimoji="1" sz="1300">
                <a:solidFill>
                  <a:schemeClr val="tx1"/>
                </a:solidFill>
              </a:defRPr>
            </a:lvl1pPr>
          </a:lstStyle>
          <a:p>
            <a:pPr>
              <a:defRPr/>
            </a:pPr>
            <a:endParaRPr lang="en-US" altLang="zh-TW"/>
          </a:p>
        </p:txBody>
      </p:sp>
      <p:sp>
        <p:nvSpPr>
          <p:cNvPr id="4099" name="Rectangle 3">
            <a:extLst/>
          </p:cNvPr>
          <p:cNvSpPr>
            <a:spLocks noGrp="1" noChangeArrowheads="1"/>
          </p:cNvSpPr>
          <p:nvPr>
            <p:ph type="dt" idx="1"/>
          </p:nvPr>
        </p:nvSpPr>
        <p:spPr bwMode="auto">
          <a:xfrm>
            <a:off x="3815026" y="1"/>
            <a:ext cx="2919233" cy="492780"/>
          </a:xfrm>
          <a:prstGeom prst="rect">
            <a:avLst/>
          </a:prstGeom>
          <a:noFill/>
          <a:ln w="9525">
            <a:noFill/>
            <a:miter lim="800000"/>
            <a:headEnd/>
            <a:tailEnd/>
          </a:ln>
        </p:spPr>
        <p:txBody>
          <a:bodyPr vert="horz" wrap="square" lIns="94838" tIns="47419" rIns="94838" bIns="47419" numCol="1" anchor="t" anchorCtr="0" compatLnSpc="1">
            <a:prstTxWarp prst="textNoShape">
              <a:avLst/>
            </a:prstTxWarp>
          </a:bodyPr>
          <a:lstStyle>
            <a:lvl1pPr algn="r" defTabSz="948436" eaLnBrk="1" hangingPunct="1">
              <a:defRPr kumimoji="1" sz="1300">
                <a:solidFill>
                  <a:schemeClr val="tx1"/>
                </a:solidFill>
              </a:defRPr>
            </a:lvl1pPr>
          </a:lstStyle>
          <a:p>
            <a:pPr>
              <a:defRPr/>
            </a:pPr>
            <a:endParaRPr lang="en-US" altLang="zh-TW"/>
          </a:p>
        </p:txBody>
      </p:sp>
      <p:sp>
        <p:nvSpPr>
          <p:cNvPr id="36868"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p:spPr>
      </p:sp>
      <p:sp>
        <p:nvSpPr>
          <p:cNvPr id="4101" name="Rectangle 5">
            <a:extLst/>
          </p:cNvPr>
          <p:cNvSpPr>
            <a:spLocks noGrp="1" noChangeArrowheads="1"/>
          </p:cNvSpPr>
          <p:nvPr>
            <p:ph type="body" sz="quarter" idx="3"/>
          </p:nvPr>
        </p:nvSpPr>
        <p:spPr bwMode="auto">
          <a:xfrm>
            <a:off x="672975" y="4686002"/>
            <a:ext cx="5389814" cy="4439611"/>
          </a:xfrm>
          <a:prstGeom prst="rect">
            <a:avLst/>
          </a:prstGeom>
          <a:noFill/>
          <a:ln w="9525">
            <a:noFill/>
            <a:miter lim="800000"/>
            <a:headEnd/>
            <a:tailEnd/>
          </a:ln>
        </p:spPr>
        <p:txBody>
          <a:bodyPr vert="horz" wrap="square" lIns="94838" tIns="47419" rIns="94838" bIns="4741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102" name="Rectangle 6">
            <a:extLst/>
          </p:cNvPr>
          <p:cNvSpPr>
            <a:spLocks noGrp="1" noChangeArrowheads="1"/>
          </p:cNvSpPr>
          <p:nvPr>
            <p:ph type="ftr" sz="quarter" idx="4"/>
          </p:nvPr>
        </p:nvSpPr>
        <p:spPr bwMode="auto">
          <a:xfrm>
            <a:off x="0" y="9372003"/>
            <a:ext cx="2919233" cy="492780"/>
          </a:xfrm>
          <a:prstGeom prst="rect">
            <a:avLst/>
          </a:prstGeom>
          <a:noFill/>
          <a:ln w="9525">
            <a:noFill/>
            <a:miter lim="800000"/>
            <a:headEnd/>
            <a:tailEnd/>
          </a:ln>
        </p:spPr>
        <p:txBody>
          <a:bodyPr vert="horz" wrap="square" lIns="94838" tIns="47419" rIns="94838" bIns="47419" numCol="1" anchor="b" anchorCtr="0" compatLnSpc="1">
            <a:prstTxWarp prst="textNoShape">
              <a:avLst/>
            </a:prstTxWarp>
          </a:bodyPr>
          <a:lstStyle>
            <a:lvl1pPr defTabSz="948436" eaLnBrk="1" hangingPunct="1">
              <a:defRPr kumimoji="1" sz="1300">
                <a:solidFill>
                  <a:schemeClr val="tx1"/>
                </a:solidFill>
              </a:defRPr>
            </a:lvl1pPr>
          </a:lstStyle>
          <a:p>
            <a:pPr>
              <a:defRPr/>
            </a:pPr>
            <a:endParaRPr lang="en-US" altLang="zh-TW"/>
          </a:p>
        </p:txBody>
      </p:sp>
      <p:sp>
        <p:nvSpPr>
          <p:cNvPr id="4103" name="Rectangle 7">
            <a:extLst/>
          </p:cNvPr>
          <p:cNvSpPr>
            <a:spLocks noGrp="1" noChangeArrowheads="1"/>
          </p:cNvSpPr>
          <p:nvPr>
            <p:ph type="sldNum" sz="quarter" idx="5"/>
          </p:nvPr>
        </p:nvSpPr>
        <p:spPr bwMode="auto">
          <a:xfrm>
            <a:off x="3815026" y="9372003"/>
            <a:ext cx="2919233" cy="492780"/>
          </a:xfrm>
          <a:prstGeom prst="rect">
            <a:avLst/>
          </a:prstGeom>
          <a:noFill/>
          <a:ln w="9525">
            <a:noFill/>
            <a:miter lim="800000"/>
            <a:headEnd/>
            <a:tailEnd/>
          </a:ln>
        </p:spPr>
        <p:txBody>
          <a:bodyPr vert="horz" wrap="square" lIns="94838" tIns="47419" rIns="94838" bIns="47419" numCol="1" anchor="b" anchorCtr="0" compatLnSpc="1">
            <a:prstTxWarp prst="textNoShape">
              <a:avLst/>
            </a:prstTxWarp>
          </a:bodyPr>
          <a:lstStyle>
            <a:lvl1pPr algn="r" defTabSz="946942" eaLnBrk="1" hangingPunct="1">
              <a:defRPr kumimoji="1" sz="1300" smtClean="0">
                <a:solidFill>
                  <a:schemeClr val="tx1"/>
                </a:solidFill>
              </a:defRPr>
            </a:lvl1pPr>
          </a:lstStyle>
          <a:p>
            <a:pPr>
              <a:defRPr/>
            </a:pPr>
            <a:fld id="{1B7426AC-3C47-412D-81A7-0D9A820391F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45422"/>
            <a:fld id="{796B43B7-9E5E-428E-A641-BEE11086DE91}" type="slidenum">
              <a:rPr lang="en-US" altLang="zh-TW"/>
              <a:pPr defTabSz="945422"/>
              <a:t>1</a:t>
            </a:fld>
            <a:endParaRPr lang="en-US" altLang="zh-TW"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ChangeArrowheads="1" noTextEdit="1"/>
          </p:cNvSpPr>
          <p:nvPr>
            <p:ph type="sldImg"/>
          </p:nvPr>
        </p:nvSpPr>
        <p:spPr>
          <a:ln/>
        </p:spPr>
      </p:sp>
      <p:sp>
        <p:nvSpPr>
          <p:cNvPr id="46083" name="備忘稿版面配置區 2"/>
          <p:cNvSpPr>
            <a:spLocks noGrp="1"/>
          </p:cNvSpPr>
          <p:nvPr>
            <p:ph type="body" idx="1"/>
          </p:nvPr>
        </p:nvSpPr>
        <p:spPr>
          <a:noFill/>
          <a:ln/>
        </p:spPr>
        <p:txBody>
          <a:bodyPr/>
          <a:lstStyle/>
          <a:p>
            <a:pPr eaLnBrk="1" hangingPunct="1">
              <a:spcBef>
                <a:spcPct val="0"/>
              </a:spcBef>
            </a:pPr>
            <a:endParaRPr lang="zh-TW" altLang="en-US">
              <a:latin typeface="Arial" pitchFamily="34" charset="0"/>
            </a:endParaRPr>
          </a:p>
        </p:txBody>
      </p:sp>
      <p:sp>
        <p:nvSpPr>
          <p:cNvPr id="46084" name="投影片編號版面配置區 3"/>
          <p:cNvSpPr>
            <a:spLocks noGrp="1"/>
          </p:cNvSpPr>
          <p:nvPr>
            <p:ph type="sldNum" sz="quarter" idx="5"/>
          </p:nvPr>
        </p:nvSpPr>
        <p:spPr>
          <a:noFill/>
        </p:spPr>
        <p:txBody>
          <a:bodyPr/>
          <a:lstStyle/>
          <a:p>
            <a:pPr defTabSz="945422"/>
            <a:fld id="{0F7AFB7C-8690-492B-9AAB-968C726C8411}" type="slidenum">
              <a:rPr lang="zh-TW" altLang="en-US"/>
              <a:pPr defTabSz="945422"/>
              <a:t>14</a:t>
            </a:fld>
            <a:endParaRPr lang="en-US" altLang="zh-TW"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ChangeArrowheads="1" noTextEdit="1"/>
          </p:cNvSpPr>
          <p:nvPr>
            <p:ph type="sldImg"/>
          </p:nvPr>
        </p:nvSpPr>
        <p:spPr>
          <a:ln/>
        </p:spPr>
      </p:sp>
      <p:sp>
        <p:nvSpPr>
          <p:cNvPr id="47107" name="備忘稿版面配置區 2"/>
          <p:cNvSpPr>
            <a:spLocks noGrp="1"/>
          </p:cNvSpPr>
          <p:nvPr>
            <p:ph type="body" idx="1"/>
          </p:nvPr>
        </p:nvSpPr>
        <p:spPr>
          <a:noFill/>
          <a:ln/>
        </p:spPr>
        <p:txBody>
          <a:bodyPr/>
          <a:lstStyle/>
          <a:p>
            <a:pPr eaLnBrk="1" hangingPunct="1">
              <a:spcBef>
                <a:spcPct val="0"/>
              </a:spcBef>
            </a:pPr>
            <a:endParaRPr lang="zh-TW" altLang="en-US">
              <a:latin typeface="Arial" pitchFamily="34" charset="0"/>
            </a:endParaRPr>
          </a:p>
        </p:txBody>
      </p:sp>
      <p:sp>
        <p:nvSpPr>
          <p:cNvPr id="47108" name="投影片編號版面配置區 3"/>
          <p:cNvSpPr>
            <a:spLocks noGrp="1"/>
          </p:cNvSpPr>
          <p:nvPr>
            <p:ph type="sldNum" sz="quarter" idx="5"/>
          </p:nvPr>
        </p:nvSpPr>
        <p:spPr>
          <a:noFill/>
        </p:spPr>
        <p:txBody>
          <a:bodyPr/>
          <a:lstStyle/>
          <a:p>
            <a:pPr defTabSz="945422"/>
            <a:fld id="{BBAF313E-1BA4-4253-94D9-1E9A54147284}" type="slidenum">
              <a:rPr lang="zh-TW" altLang="en-US"/>
              <a:pPr defTabSz="945422"/>
              <a:t>15</a:t>
            </a:fld>
            <a:endParaRPr lang="en-US" altLang="zh-TW"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ChangeArrowheads="1" noTextEdit="1"/>
          </p:cNvSpPr>
          <p:nvPr>
            <p:ph type="sldImg"/>
          </p:nvPr>
        </p:nvSpPr>
        <p:spPr>
          <a:ln/>
        </p:spPr>
      </p:sp>
      <p:sp>
        <p:nvSpPr>
          <p:cNvPr id="48131" name="備忘稿版面配置區 2"/>
          <p:cNvSpPr>
            <a:spLocks noGrp="1"/>
          </p:cNvSpPr>
          <p:nvPr>
            <p:ph type="body" idx="1"/>
          </p:nvPr>
        </p:nvSpPr>
        <p:spPr>
          <a:noFill/>
          <a:ln/>
        </p:spPr>
        <p:txBody>
          <a:bodyPr/>
          <a:lstStyle/>
          <a:p>
            <a:pPr eaLnBrk="1" hangingPunct="1">
              <a:spcBef>
                <a:spcPct val="0"/>
              </a:spcBef>
            </a:pPr>
            <a:endParaRPr lang="zh-TW" altLang="en-US">
              <a:latin typeface="Arial" pitchFamily="34" charset="0"/>
            </a:endParaRPr>
          </a:p>
        </p:txBody>
      </p:sp>
      <p:sp>
        <p:nvSpPr>
          <p:cNvPr id="48132" name="投影片編號版面配置區 3"/>
          <p:cNvSpPr>
            <a:spLocks noGrp="1"/>
          </p:cNvSpPr>
          <p:nvPr>
            <p:ph type="sldNum" sz="quarter" idx="5"/>
          </p:nvPr>
        </p:nvSpPr>
        <p:spPr>
          <a:noFill/>
        </p:spPr>
        <p:txBody>
          <a:bodyPr/>
          <a:lstStyle/>
          <a:p>
            <a:pPr defTabSz="945422"/>
            <a:fld id="{42C806EB-CB9B-4DE7-93A5-B0979483276D}" type="slidenum">
              <a:rPr lang="zh-TW" altLang="en-US"/>
              <a:pPr defTabSz="945422"/>
              <a:t>16</a:t>
            </a:fld>
            <a:endParaRPr lang="en-US" altLang="zh-TW"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45422"/>
            <a:fld id="{4726D868-45B4-4615-8DBB-5E59A2CA4246}" type="slidenum">
              <a:rPr lang="en-US" altLang="zh-TW"/>
              <a:pPr defTabSz="945422"/>
              <a:t>20</a:t>
            </a:fld>
            <a:endParaRPr lang="en-US" altLang="zh-TW"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TW" altLang="zh-TW" dirty="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45422"/>
            <a:fld id="{90E61DE7-F2C9-4527-88E7-4D01209FA4ED}" type="slidenum">
              <a:rPr lang="en-US" altLang="zh-TW"/>
              <a:pPr defTabSz="945422"/>
              <a:t>21</a:t>
            </a:fld>
            <a:endParaRPr lang="en-US" altLang="zh-TW"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ChangeArrowheads="1" noTextEdit="1"/>
          </p:cNvSpPr>
          <p:nvPr>
            <p:ph type="sldImg"/>
          </p:nvPr>
        </p:nvSpPr>
        <p:spPr>
          <a:ln/>
        </p:spPr>
      </p:sp>
      <p:sp>
        <p:nvSpPr>
          <p:cNvPr id="51203" name="備忘稿版面配置區 2"/>
          <p:cNvSpPr>
            <a:spLocks noGrp="1"/>
          </p:cNvSpPr>
          <p:nvPr>
            <p:ph type="body" idx="1"/>
          </p:nvPr>
        </p:nvSpPr>
        <p:spPr>
          <a:noFill/>
          <a:ln/>
        </p:spPr>
        <p:txBody>
          <a:bodyPr/>
          <a:lstStyle/>
          <a:p>
            <a:pPr eaLnBrk="1" hangingPunct="1">
              <a:spcBef>
                <a:spcPct val="0"/>
              </a:spcBef>
            </a:pPr>
            <a:endParaRPr lang="zh-TW" altLang="en-US">
              <a:latin typeface="Arial" pitchFamily="34" charset="0"/>
            </a:endParaRPr>
          </a:p>
        </p:txBody>
      </p:sp>
      <p:sp>
        <p:nvSpPr>
          <p:cNvPr id="51204" name="投影片編號版面配置區 3"/>
          <p:cNvSpPr>
            <a:spLocks noGrp="1"/>
          </p:cNvSpPr>
          <p:nvPr>
            <p:ph type="sldNum" sz="quarter" idx="5"/>
          </p:nvPr>
        </p:nvSpPr>
        <p:spPr>
          <a:noFill/>
        </p:spPr>
        <p:txBody>
          <a:bodyPr/>
          <a:lstStyle/>
          <a:p>
            <a:pPr defTabSz="945422"/>
            <a:fld id="{4DE1972A-E4E9-4422-BD05-6DDB5506653C}" type="slidenum">
              <a:rPr lang="zh-TW" altLang="en-US"/>
              <a:pPr defTabSz="945422"/>
              <a:t>23</a:t>
            </a:fld>
            <a:endParaRPr lang="en-US" altLang="zh-TW"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ChangeArrowheads="1" noTextEdit="1"/>
          </p:cNvSpPr>
          <p:nvPr>
            <p:ph type="sldImg"/>
          </p:nvPr>
        </p:nvSpPr>
        <p:spPr>
          <a:ln/>
        </p:spPr>
      </p:sp>
      <p:sp>
        <p:nvSpPr>
          <p:cNvPr id="52227" name="備忘稿版面配置區 2"/>
          <p:cNvSpPr>
            <a:spLocks noGrp="1"/>
          </p:cNvSpPr>
          <p:nvPr>
            <p:ph type="body" idx="1"/>
          </p:nvPr>
        </p:nvSpPr>
        <p:spPr>
          <a:noFill/>
          <a:ln/>
        </p:spPr>
        <p:txBody>
          <a:bodyPr/>
          <a:lstStyle/>
          <a:p>
            <a:pPr eaLnBrk="1" hangingPunct="1">
              <a:spcBef>
                <a:spcPct val="0"/>
              </a:spcBef>
            </a:pPr>
            <a:endParaRPr lang="zh-TW" altLang="en-US" dirty="0">
              <a:latin typeface="Arial" pitchFamily="34" charset="0"/>
            </a:endParaRPr>
          </a:p>
        </p:txBody>
      </p:sp>
      <p:sp>
        <p:nvSpPr>
          <p:cNvPr id="52228" name="投影片編號版面配置區 3"/>
          <p:cNvSpPr>
            <a:spLocks noGrp="1"/>
          </p:cNvSpPr>
          <p:nvPr>
            <p:ph type="sldNum" sz="quarter" idx="5"/>
          </p:nvPr>
        </p:nvSpPr>
        <p:spPr>
          <a:noFill/>
        </p:spPr>
        <p:txBody>
          <a:bodyPr/>
          <a:lstStyle/>
          <a:p>
            <a:pPr defTabSz="945422"/>
            <a:fld id="{607B07E4-815F-46B6-80B0-08D5717A3ADE}" type="slidenum">
              <a:rPr lang="zh-TW" altLang="en-US"/>
              <a:pPr defTabSz="945422"/>
              <a:t>24</a:t>
            </a:fld>
            <a:endParaRPr lang="en-US" altLang="zh-TW"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ChangeArrowheads="1" noTextEdit="1"/>
          </p:cNvSpPr>
          <p:nvPr>
            <p:ph type="sldImg"/>
          </p:nvPr>
        </p:nvSpPr>
        <p:spPr>
          <a:ln/>
        </p:spPr>
      </p:sp>
      <p:sp>
        <p:nvSpPr>
          <p:cNvPr id="53251" name="備忘稿版面配置區 2"/>
          <p:cNvSpPr>
            <a:spLocks noGrp="1"/>
          </p:cNvSpPr>
          <p:nvPr>
            <p:ph type="body" idx="1"/>
          </p:nvPr>
        </p:nvSpPr>
        <p:spPr>
          <a:noFill/>
          <a:ln/>
        </p:spPr>
        <p:txBody>
          <a:bodyPr/>
          <a:lstStyle/>
          <a:p>
            <a:pPr eaLnBrk="1" hangingPunct="1">
              <a:spcBef>
                <a:spcPct val="0"/>
              </a:spcBef>
            </a:pPr>
            <a:endParaRPr lang="zh-TW" altLang="en-US" dirty="0">
              <a:solidFill>
                <a:srgbClr val="FF0000"/>
              </a:solidFill>
              <a:latin typeface="Arial" pitchFamily="34" charset="0"/>
            </a:endParaRPr>
          </a:p>
        </p:txBody>
      </p:sp>
      <p:sp>
        <p:nvSpPr>
          <p:cNvPr id="53252" name="投影片編號版面配置區 3"/>
          <p:cNvSpPr>
            <a:spLocks noGrp="1"/>
          </p:cNvSpPr>
          <p:nvPr>
            <p:ph type="sldNum" sz="quarter" idx="5"/>
          </p:nvPr>
        </p:nvSpPr>
        <p:spPr>
          <a:noFill/>
        </p:spPr>
        <p:txBody>
          <a:bodyPr/>
          <a:lstStyle/>
          <a:p>
            <a:pPr defTabSz="945422"/>
            <a:fld id="{87EF08C0-2FC5-44D3-B3A2-BA4C153221A5}" type="slidenum">
              <a:rPr lang="zh-TW" altLang="en-US"/>
              <a:pPr defTabSz="945422"/>
              <a:t>25</a:t>
            </a:fld>
            <a:endParaRPr lang="en-US" altLang="zh-TW"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ChangeArrowheads="1" noTextEdit="1"/>
          </p:cNvSpPr>
          <p:nvPr>
            <p:ph type="sldImg"/>
          </p:nvPr>
        </p:nvSpPr>
        <p:spPr>
          <a:ln/>
        </p:spPr>
      </p:sp>
      <p:sp>
        <p:nvSpPr>
          <p:cNvPr id="54275" name="備忘稿版面配置區 2"/>
          <p:cNvSpPr>
            <a:spLocks noGrp="1"/>
          </p:cNvSpPr>
          <p:nvPr>
            <p:ph type="body" idx="1"/>
          </p:nvPr>
        </p:nvSpPr>
        <p:spPr>
          <a:noFill/>
          <a:ln/>
        </p:spPr>
        <p:txBody>
          <a:bodyPr/>
          <a:lstStyle/>
          <a:p>
            <a:endParaRPr lang="zh-TW" altLang="en-US">
              <a:latin typeface="Arial" pitchFamily="34" charset="0"/>
            </a:endParaRPr>
          </a:p>
        </p:txBody>
      </p:sp>
      <p:sp>
        <p:nvSpPr>
          <p:cNvPr id="54276" name="投影片編號版面配置區 3"/>
          <p:cNvSpPr>
            <a:spLocks noGrp="1"/>
          </p:cNvSpPr>
          <p:nvPr>
            <p:ph type="sldNum" sz="quarter" idx="5"/>
          </p:nvPr>
        </p:nvSpPr>
        <p:spPr>
          <a:noFill/>
        </p:spPr>
        <p:txBody>
          <a:bodyPr/>
          <a:lstStyle/>
          <a:p>
            <a:pPr defTabSz="945422"/>
            <a:fld id="{49261810-F088-44A8-8FF4-3B84411B1DF8}" type="slidenum">
              <a:rPr lang="zh-TW" altLang="en-US"/>
              <a:pPr defTabSz="945422"/>
              <a:t>26</a:t>
            </a:fld>
            <a:endParaRPr lang="en-US" altLang="zh-TW"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ChangeArrowheads="1" noTextEdit="1"/>
          </p:cNvSpPr>
          <p:nvPr>
            <p:ph type="sldImg"/>
          </p:nvPr>
        </p:nvSpPr>
        <p:spPr>
          <a:ln/>
        </p:spPr>
      </p:sp>
      <p:sp>
        <p:nvSpPr>
          <p:cNvPr id="55299" name="備忘稿版面配置區 2"/>
          <p:cNvSpPr>
            <a:spLocks noGrp="1"/>
          </p:cNvSpPr>
          <p:nvPr>
            <p:ph type="body" idx="1"/>
          </p:nvPr>
        </p:nvSpPr>
        <p:spPr>
          <a:noFill/>
          <a:ln/>
        </p:spPr>
        <p:txBody>
          <a:bodyPr/>
          <a:lstStyle/>
          <a:p>
            <a:endParaRPr lang="zh-TW" altLang="en-US">
              <a:latin typeface="Arial" pitchFamily="34" charset="0"/>
            </a:endParaRPr>
          </a:p>
        </p:txBody>
      </p:sp>
      <p:sp>
        <p:nvSpPr>
          <p:cNvPr id="55300" name="投影片編號版面配置區 3"/>
          <p:cNvSpPr>
            <a:spLocks noGrp="1"/>
          </p:cNvSpPr>
          <p:nvPr>
            <p:ph type="sldNum" sz="quarter" idx="5"/>
          </p:nvPr>
        </p:nvSpPr>
        <p:spPr>
          <a:noFill/>
        </p:spPr>
        <p:txBody>
          <a:bodyPr/>
          <a:lstStyle/>
          <a:p>
            <a:pPr defTabSz="945422"/>
            <a:fld id="{F9918A9F-0F4F-4728-9C47-CE3F2E2DAFEC}" type="slidenum">
              <a:rPr lang="zh-TW" altLang="en-US"/>
              <a:pPr defTabSz="945422"/>
              <a:t>27</a:t>
            </a:fld>
            <a:endParaRPr lang="en-US" altLang="zh-TW"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45422"/>
            <a:fld id="{11593849-1137-4C6D-89A4-B16D5238E720}" type="slidenum">
              <a:rPr lang="en-US" altLang="zh-TW"/>
              <a:pPr defTabSz="945422"/>
              <a:t>2</a:t>
            </a:fld>
            <a:endParaRPr lang="en-US" altLang="zh-TW" dirty="0"/>
          </a:p>
        </p:txBody>
      </p:sp>
      <p:sp>
        <p:nvSpPr>
          <p:cNvPr id="38915" name="Rectangle 2"/>
          <p:cNvSpPr>
            <a:spLocks noGrp="1" noRot="1" noChangeAspect="1" noChangeArrowheads="1" noTextEdit="1"/>
          </p:cNvSpPr>
          <p:nvPr>
            <p:ph type="sldImg"/>
          </p:nvPr>
        </p:nvSpPr>
        <p:spPr>
          <a:xfrm>
            <a:off x="901700" y="739775"/>
            <a:ext cx="4932363" cy="3700463"/>
          </a:xfrm>
          <a:ln/>
        </p:spPr>
      </p:sp>
      <p:sp>
        <p:nvSpPr>
          <p:cNvPr id="38916"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ChangeArrowheads="1" noTextEdit="1"/>
          </p:cNvSpPr>
          <p:nvPr>
            <p:ph type="sldImg"/>
          </p:nvPr>
        </p:nvSpPr>
        <p:spPr>
          <a:ln/>
        </p:spPr>
      </p:sp>
      <p:sp>
        <p:nvSpPr>
          <p:cNvPr id="56323" name="備忘稿版面配置區 2"/>
          <p:cNvSpPr>
            <a:spLocks noGrp="1"/>
          </p:cNvSpPr>
          <p:nvPr>
            <p:ph type="body" idx="1"/>
          </p:nvPr>
        </p:nvSpPr>
        <p:spPr>
          <a:noFill/>
          <a:ln/>
        </p:spPr>
        <p:txBody>
          <a:bodyPr/>
          <a:lstStyle/>
          <a:p>
            <a:endParaRPr lang="zh-TW" altLang="en-US">
              <a:latin typeface="Arial" pitchFamily="34" charset="0"/>
            </a:endParaRPr>
          </a:p>
        </p:txBody>
      </p:sp>
      <p:sp>
        <p:nvSpPr>
          <p:cNvPr id="56324" name="投影片編號版面配置區 3"/>
          <p:cNvSpPr>
            <a:spLocks noGrp="1"/>
          </p:cNvSpPr>
          <p:nvPr>
            <p:ph type="sldNum" sz="quarter" idx="5"/>
          </p:nvPr>
        </p:nvSpPr>
        <p:spPr>
          <a:noFill/>
        </p:spPr>
        <p:txBody>
          <a:bodyPr/>
          <a:lstStyle/>
          <a:p>
            <a:pPr defTabSz="945422"/>
            <a:fld id="{2CB287DF-6A52-46C6-871A-A3EEC712BDE2}" type="slidenum">
              <a:rPr lang="zh-TW" altLang="en-US"/>
              <a:pPr defTabSz="945422"/>
              <a:t>28</a:t>
            </a:fld>
            <a:endParaRPr lang="en-US" altLang="zh-TW"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ChangeArrowheads="1" noTextEdit="1"/>
          </p:cNvSpPr>
          <p:nvPr>
            <p:ph type="sldImg"/>
          </p:nvPr>
        </p:nvSpPr>
        <p:spPr>
          <a:ln/>
        </p:spPr>
      </p:sp>
      <p:sp>
        <p:nvSpPr>
          <p:cNvPr id="57347" name="備忘稿版面配置區 2"/>
          <p:cNvSpPr>
            <a:spLocks noGrp="1"/>
          </p:cNvSpPr>
          <p:nvPr>
            <p:ph type="body" idx="1"/>
          </p:nvPr>
        </p:nvSpPr>
        <p:spPr>
          <a:noFill/>
          <a:ln/>
        </p:spPr>
        <p:txBody>
          <a:bodyPr/>
          <a:lstStyle/>
          <a:p>
            <a:endParaRPr lang="zh-TW" altLang="en-US">
              <a:latin typeface="Arial" pitchFamily="34" charset="0"/>
            </a:endParaRPr>
          </a:p>
        </p:txBody>
      </p:sp>
      <p:sp>
        <p:nvSpPr>
          <p:cNvPr id="57348" name="投影片編號版面配置區 3"/>
          <p:cNvSpPr>
            <a:spLocks noGrp="1"/>
          </p:cNvSpPr>
          <p:nvPr>
            <p:ph type="sldNum" sz="quarter" idx="5"/>
          </p:nvPr>
        </p:nvSpPr>
        <p:spPr>
          <a:noFill/>
        </p:spPr>
        <p:txBody>
          <a:bodyPr/>
          <a:lstStyle/>
          <a:p>
            <a:pPr defTabSz="945422"/>
            <a:fld id="{718DA678-94CF-4F3D-99CF-0CB15D4A8854}" type="slidenum">
              <a:rPr lang="zh-TW" altLang="en-US"/>
              <a:pPr defTabSz="945422"/>
              <a:t>29</a:t>
            </a:fld>
            <a:endParaRPr lang="en-US" altLang="zh-TW"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ChangeArrowheads="1" noTextEdit="1"/>
          </p:cNvSpPr>
          <p:nvPr>
            <p:ph type="sldImg"/>
          </p:nvPr>
        </p:nvSpPr>
        <p:spPr>
          <a:ln/>
        </p:spPr>
      </p:sp>
      <p:sp>
        <p:nvSpPr>
          <p:cNvPr id="39939" name="備忘稿版面配置區 2"/>
          <p:cNvSpPr>
            <a:spLocks noGrp="1"/>
          </p:cNvSpPr>
          <p:nvPr>
            <p:ph type="body" idx="1"/>
          </p:nvPr>
        </p:nvSpPr>
        <p:spPr>
          <a:noFill/>
          <a:ln/>
        </p:spPr>
        <p:txBody>
          <a:bodyPr/>
          <a:lstStyle/>
          <a:p>
            <a:pPr eaLnBrk="1" hangingPunct="1">
              <a:spcBef>
                <a:spcPct val="0"/>
              </a:spcBef>
            </a:pPr>
            <a:endParaRPr lang="zh-TW" altLang="en-US">
              <a:latin typeface="Arial" pitchFamily="34" charset="0"/>
            </a:endParaRPr>
          </a:p>
        </p:txBody>
      </p:sp>
      <p:sp>
        <p:nvSpPr>
          <p:cNvPr id="39940" name="投影片編號版面配置區 3"/>
          <p:cNvSpPr>
            <a:spLocks noGrp="1"/>
          </p:cNvSpPr>
          <p:nvPr>
            <p:ph type="sldNum" sz="quarter" idx="5"/>
          </p:nvPr>
        </p:nvSpPr>
        <p:spPr>
          <a:noFill/>
        </p:spPr>
        <p:txBody>
          <a:bodyPr/>
          <a:lstStyle/>
          <a:p>
            <a:pPr defTabSz="945422"/>
            <a:fld id="{394AE50A-BE9C-4BF2-879F-F651861AC379}" type="slidenum">
              <a:rPr lang="zh-TW" altLang="en-US"/>
              <a:pPr defTabSz="945422"/>
              <a:t>4</a:t>
            </a:fld>
            <a:endParaRPr lang="en-US" altLang="zh-TW"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45422"/>
            <a:fld id="{22F22DC7-C4BF-43C9-9BA1-EDBEFC57C2F7}" type="slidenum">
              <a:rPr lang="en-US" altLang="zh-TW"/>
              <a:pPr defTabSz="945422"/>
              <a:t>5</a:t>
            </a:fld>
            <a:endParaRPr lang="en-US" altLang="zh-TW"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zh-TW" altLang="zh-TW">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ChangeArrowheads="1" noTextEdit="1"/>
          </p:cNvSpPr>
          <p:nvPr>
            <p:ph type="sldImg"/>
          </p:nvPr>
        </p:nvSpPr>
        <p:spPr>
          <a:ln/>
        </p:spPr>
      </p:sp>
      <p:sp>
        <p:nvSpPr>
          <p:cNvPr id="41987" name="備忘稿版面配置區 2"/>
          <p:cNvSpPr>
            <a:spLocks noGrp="1"/>
          </p:cNvSpPr>
          <p:nvPr>
            <p:ph type="body" idx="1"/>
          </p:nvPr>
        </p:nvSpPr>
        <p:spPr>
          <a:noFill/>
          <a:ln/>
        </p:spPr>
        <p:txBody>
          <a:bodyPr/>
          <a:lstStyle/>
          <a:p>
            <a:pPr eaLnBrk="1" hangingPunct="1">
              <a:spcBef>
                <a:spcPct val="0"/>
              </a:spcBef>
            </a:pPr>
            <a:endParaRPr lang="zh-TW" altLang="en-US">
              <a:latin typeface="Arial" pitchFamily="34" charset="0"/>
            </a:endParaRPr>
          </a:p>
        </p:txBody>
      </p:sp>
      <p:sp>
        <p:nvSpPr>
          <p:cNvPr id="41988" name="投影片編號版面配置區 3"/>
          <p:cNvSpPr>
            <a:spLocks noGrp="1"/>
          </p:cNvSpPr>
          <p:nvPr>
            <p:ph type="sldNum" sz="quarter" idx="5"/>
          </p:nvPr>
        </p:nvSpPr>
        <p:spPr>
          <a:noFill/>
        </p:spPr>
        <p:txBody>
          <a:bodyPr/>
          <a:lstStyle/>
          <a:p>
            <a:pPr defTabSz="945422"/>
            <a:fld id="{B94E8B01-AEF3-4D3E-B5A6-B669A8EA6F3F}" type="slidenum">
              <a:rPr lang="zh-TW" altLang="en-US"/>
              <a:pPr defTabSz="945422"/>
              <a:t>8</a:t>
            </a:fld>
            <a:endParaRPr lang="en-US" altLang="zh-TW"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ChangeArrowheads="1" noTextEdit="1"/>
          </p:cNvSpPr>
          <p:nvPr>
            <p:ph type="sldImg"/>
          </p:nvPr>
        </p:nvSpPr>
        <p:spPr>
          <a:xfrm>
            <a:off x="901700" y="739775"/>
            <a:ext cx="4932363" cy="3700463"/>
          </a:xfrm>
          <a:ln/>
        </p:spPr>
      </p:sp>
      <p:sp>
        <p:nvSpPr>
          <p:cNvPr id="19459" name="備忘稿版面配置區 2"/>
          <p:cNvSpPr>
            <a:spLocks noGrp="1"/>
          </p:cNvSpPr>
          <p:nvPr>
            <p:ph type="body" idx="1"/>
          </p:nvPr>
        </p:nvSpPr>
        <p:spPr>
          <a:noFill/>
          <a:ln/>
        </p:spPr>
        <p:txBody>
          <a:bodyPr/>
          <a:lstStyle/>
          <a:p>
            <a:pPr eaLnBrk="1" hangingPunct="1">
              <a:spcBef>
                <a:spcPct val="0"/>
              </a:spcBef>
            </a:pPr>
            <a:endParaRPr lang="zh-TW" altLang="en-US">
              <a:latin typeface="Arial" pitchFamily="34" charset="0"/>
            </a:endParaRPr>
          </a:p>
        </p:txBody>
      </p:sp>
      <p:sp>
        <p:nvSpPr>
          <p:cNvPr id="19460" name="投影片編號版面配置區 3"/>
          <p:cNvSpPr>
            <a:spLocks noGrp="1"/>
          </p:cNvSpPr>
          <p:nvPr>
            <p:ph type="sldNum" sz="quarter" idx="5"/>
          </p:nvPr>
        </p:nvSpPr>
        <p:spPr>
          <a:noFill/>
        </p:spPr>
        <p:txBody>
          <a:bodyPr/>
          <a:lstStyle/>
          <a:p>
            <a:fld id="{671AF4DA-E770-4960-A80E-DAC1A0FDEFC5}" type="slidenum">
              <a:rPr lang="zh-TW" altLang="en-US"/>
              <a:pPr/>
              <a:t>9</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ChangeArrowheads="1" noTextEdit="1"/>
          </p:cNvSpPr>
          <p:nvPr>
            <p:ph type="sldImg"/>
          </p:nvPr>
        </p:nvSpPr>
        <p:spPr>
          <a:ln/>
        </p:spPr>
      </p:sp>
      <p:sp>
        <p:nvSpPr>
          <p:cNvPr id="44035" name="備忘稿版面配置區 2"/>
          <p:cNvSpPr>
            <a:spLocks noGrp="1"/>
          </p:cNvSpPr>
          <p:nvPr>
            <p:ph type="body" idx="1"/>
          </p:nvPr>
        </p:nvSpPr>
        <p:spPr>
          <a:noFill/>
          <a:ln/>
        </p:spPr>
        <p:txBody>
          <a:bodyPr/>
          <a:lstStyle/>
          <a:p>
            <a:pPr eaLnBrk="1" hangingPunct="1">
              <a:spcBef>
                <a:spcPct val="0"/>
              </a:spcBef>
            </a:pPr>
            <a:endParaRPr lang="zh-TW" altLang="en-US" dirty="0">
              <a:latin typeface="Arial" pitchFamily="34" charset="0"/>
            </a:endParaRPr>
          </a:p>
        </p:txBody>
      </p:sp>
      <p:sp>
        <p:nvSpPr>
          <p:cNvPr id="44036" name="投影片編號版面配置區 3"/>
          <p:cNvSpPr>
            <a:spLocks noGrp="1"/>
          </p:cNvSpPr>
          <p:nvPr>
            <p:ph type="sldNum" sz="quarter" idx="5"/>
          </p:nvPr>
        </p:nvSpPr>
        <p:spPr>
          <a:noFill/>
        </p:spPr>
        <p:txBody>
          <a:bodyPr/>
          <a:lstStyle/>
          <a:p>
            <a:pPr defTabSz="945422"/>
            <a:fld id="{161EE4D1-E45E-491A-A34A-72E1F4B715C0}" type="slidenum">
              <a:rPr lang="zh-TW" altLang="en-US"/>
              <a:pPr defTabSz="945422"/>
              <a:t>11</a:t>
            </a:fld>
            <a:endParaRPr lang="en-US" altLang="zh-TW"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ChangeArrowheads="1" noTextEdit="1"/>
          </p:cNvSpPr>
          <p:nvPr>
            <p:ph type="sldImg"/>
          </p:nvPr>
        </p:nvSpPr>
        <p:spPr>
          <a:ln/>
        </p:spPr>
      </p:sp>
      <p:sp>
        <p:nvSpPr>
          <p:cNvPr id="45059" name="備忘稿版面配置區 2"/>
          <p:cNvSpPr>
            <a:spLocks noGrp="1"/>
          </p:cNvSpPr>
          <p:nvPr>
            <p:ph type="body" idx="1"/>
          </p:nvPr>
        </p:nvSpPr>
        <p:spPr>
          <a:noFill/>
          <a:ln/>
        </p:spPr>
        <p:txBody>
          <a:bodyPr/>
          <a:lstStyle/>
          <a:p>
            <a:endParaRPr lang="zh-TW" altLang="en-US" dirty="0">
              <a:latin typeface="Arial" pitchFamily="34" charset="0"/>
            </a:endParaRPr>
          </a:p>
        </p:txBody>
      </p:sp>
      <p:sp>
        <p:nvSpPr>
          <p:cNvPr id="45060" name="投影片編號版面配置區 3"/>
          <p:cNvSpPr>
            <a:spLocks noGrp="1"/>
          </p:cNvSpPr>
          <p:nvPr>
            <p:ph type="sldNum" sz="quarter" idx="5"/>
          </p:nvPr>
        </p:nvSpPr>
        <p:spPr>
          <a:noFill/>
        </p:spPr>
        <p:txBody>
          <a:bodyPr/>
          <a:lstStyle/>
          <a:p>
            <a:pPr defTabSz="945422"/>
            <a:fld id="{44AD851B-AE45-40E4-BAEB-3F114B7C7EDB}" type="slidenum">
              <a:rPr lang="zh-TW" altLang="en-US"/>
              <a:pPr defTabSz="945422"/>
              <a:t>12</a:t>
            </a:fld>
            <a:endParaRPr lang="en-US" altLang="zh-TW"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待改</a:t>
            </a:r>
          </a:p>
        </p:txBody>
      </p:sp>
      <p:sp>
        <p:nvSpPr>
          <p:cNvPr id="4" name="投影片編號版面配置區 3"/>
          <p:cNvSpPr>
            <a:spLocks noGrp="1"/>
          </p:cNvSpPr>
          <p:nvPr>
            <p:ph type="sldNum" sz="quarter" idx="10"/>
          </p:nvPr>
        </p:nvSpPr>
        <p:spPr/>
        <p:txBody>
          <a:bodyPr/>
          <a:lstStyle/>
          <a:p>
            <a:pPr>
              <a:defRPr/>
            </a:pPr>
            <a:fld id="{1B7426AC-3C47-412D-81A7-0D9A820391FF}" type="slidenum">
              <a:rPr lang="en-US" altLang="zh-TW" smtClean="0"/>
              <a:pPr>
                <a:defRPr/>
              </a:pPr>
              <a:t>13</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Text Box 4">
            <a:extLst/>
          </p:cNvPr>
          <p:cNvSpPr txBox="1">
            <a:spLocks noGrp="1" noChangeArrowheads="1"/>
          </p:cNvSpPr>
          <p:nvPr>
            <p:ph type="sldNum" sz="quarter" idx="10"/>
          </p:nvPr>
        </p:nvSpPr>
        <p:spPr>
          <a:ln/>
        </p:spPr>
        <p:txBody>
          <a:bodyPr/>
          <a:lstStyle>
            <a:lvl1pPr>
              <a:defRPr/>
            </a:lvl1pPr>
          </a:lstStyle>
          <a:p>
            <a:pPr>
              <a:defRPr/>
            </a:pPr>
            <a:fld id="{38C35549-2B84-4167-BC4C-16065F08BCF7}" type="slidenum">
              <a:rPr lang="en-US" altLang="zh-TW"/>
              <a:pPr>
                <a:defRPr/>
              </a:pPr>
              <a:t>‹#›</a:t>
            </a:fld>
            <a:endParaRPr lang="en-US" altLang="zh-TW"/>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Text Box 4">
            <a:extLst/>
          </p:cNvPr>
          <p:cNvSpPr txBox="1">
            <a:spLocks noGrp="1" noChangeArrowheads="1"/>
          </p:cNvSpPr>
          <p:nvPr>
            <p:ph type="sldNum" sz="quarter" idx="10"/>
          </p:nvPr>
        </p:nvSpPr>
        <p:spPr>
          <a:ln/>
        </p:spPr>
        <p:txBody>
          <a:bodyPr/>
          <a:lstStyle>
            <a:lvl1pPr>
              <a:defRPr/>
            </a:lvl1pPr>
          </a:lstStyle>
          <a:p>
            <a:pPr>
              <a:defRPr/>
            </a:pPr>
            <a:fld id="{EC73FBD7-A4FF-4F86-B7DB-00B6C9183499}" type="slidenum">
              <a:rPr lang="en-US" altLang="zh-TW"/>
              <a:pPr>
                <a:defRPr/>
              </a:pPr>
              <a:t>‹#›</a:t>
            </a:fld>
            <a:endParaRPr lang="en-US" altLang="zh-TW"/>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0488"/>
            <a:ext cx="2057400" cy="67675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90488"/>
            <a:ext cx="6019800" cy="67675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Text Box 4">
            <a:extLst/>
          </p:cNvPr>
          <p:cNvSpPr txBox="1">
            <a:spLocks noGrp="1" noChangeArrowheads="1"/>
          </p:cNvSpPr>
          <p:nvPr>
            <p:ph type="sldNum" sz="quarter" idx="10"/>
          </p:nvPr>
        </p:nvSpPr>
        <p:spPr>
          <a:ln/>
        </p:spPr>
        <p:txBody>
          <a:bodyPr/>
          <a:lstStyle>
            <a:lvl1pPr>
              <a:defRPr/>
            </a:lvl1pPr>
          </a:lstStyle>
          <a:p>
            <a:pPr>
              <a:defRPr/>
            </a:pPr>
            <a:fld id="{56041EFD-018E-4EE5-8D03-BAEA5532A1DE}" type="slidenum">
              <a:rPr lang="en-US" altLang="zh-TW"/>
              <a:pPr>
                <a:defRPr/>
              </a:pPr>
              <a:t>‹#›</a:t>
            </a:fld>
            <a:endParaRPr lang="en-US" altLang="zh-TW"/>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90488"/>
            <a:ext cx="8229600" cy="6767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Text Box 4">
            <a:extLst/>
          </p:cNvPr>
          <p:cNvSpPr txBox="1">
            <a:spLocks noGrp="1" noChangeArrowheads="1"/>
          </p:cNvSpPr>
          <p:nvPr>
            <p:ph type="sldNum" sz="quarter" idx="10"/>
          </p:nvPr>
        </p:nvSpPr>
        <p:spPr>
          <a:ln/>
        </p:spPr>
        <p:txBody>
          <a:bodyPr/>
          <a:lstStyle>
            <a:lvl1pPr>
              <a:defRPr/>
            </a:lvl1pPr>
          </a:lstStyle>
          <a:p>
            <a:pPr>
              <a:defRPr/>
            </a:pPr>
            <a:fld id="{44BF2D06-F85F-4D37-B60F-ACF314E196E8}" type="slidenum">
              <a:rPr lang="en-US" altLang="zh-TW"/>
              <a:pPr>
                <a:defRPr/>
              </a:pPr>
              <a:t>‹#›</a:t>
            </a:fld>
            <a:endParaRPr lang="en-US" altLang="zh-TW"/>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91F820FE-C92E-4182-A806-49D5396B8DBC}"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E4C700C9-E52E-459D-A7C6-557880F8BA87}"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F8E92568-9B4A-4728-B41E-78BDB64C3185}" type="slidenum">
              <a:rPr lang="en-US" altLang="zh-TW"/>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14388" y="1585913"/>
            <a:ext cx="28479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3814763" y="1585913"/>
            <a:ext cx="28479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C3840295-15E1-46DE-840D-BDD0CA8A3F8C}" type="slidenum">
              <a:rPr lang="en-US" altLang="zh-TW"/>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p:cNvPr>
          <p:cNvSpPr>
            <a:spLocks noGrp="1" noChangeArrowheads="1"/>
          </p:cNvSpPr>
          <p:nvPr>
            <p:ph type="sldNum" sz="quarter" idx="12"/>
          </p:nvPr>
        </p:nvSpPr>
        <p:spPr>
          <a:ln/>
        </p:spPr>
        <p:txBody>
          <a:bodyPr/>
          <a:lstStyle>
            <a:lvl1pPr>
              <a:defRPr/>
            </a:lvl1pPr>
          </a:lstStyle>
          <a:p>
            <a:pPr>
              <a:defRPr/>
            </a:pPr>
            <a:fld id="{E00CA6B8-EE26-4D37-9B12-5DC6D09B6327}" type="slidenum">
              <a:rPr lang="en-US" altLang="zh-TW"/>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p:cNvPr>
          <p:cNvSpPr>
            <a:spLocks noGrp="1" noChangeArrowheads="1"/>
          </p:cNvSpPr>
          <p:nvPr>
            <p:ph type="sldNum" sz="quarter" idx="12"/>
          </p:nvPr>
        </p:nvSpPr>
        <p:spPr>
          <a:ln/>
        </p:spPr>
        <p:txBody>
          <a:bodyPr/>
          <a:lstStyle>
            <a:lvl1pPr>
              <a:defRPr/>
            </a:lvl1pPr>
          </a:lstStyle>
          <a:p>
            <a:pPr>
              <a:defRPr/>
            </a:pPr>
            <a:fld id="{5545D1A0-F8D1-4A15-B3CB-9C1A54FD2A58}" type="slidenum">
              <a:rPr lang="en-US" altLang="zh-TW"/>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p:cNvPr>
          <p:cNvSpPr>
            <a:spLocks noGrp="1" noChangeArrowheads="1"/>
          </p:cNvSpPr>
          <p:nvPr>
            <p:ph type="sldNum" sz="quarter" idx="12"/>
          </p:nvPr>
        </p:nvSpPr>
        <p:spPr>
          <a:ln/>
        </p:spPr>
        <p:txBody>
          <a:bodyPr/>
          <a:lstStyle>
            <a:lvl1pPr>
              <a:defRPr/>
            </a:lvl1pPr>
          </a:lstStyle>
          <a:p>
            <a:pPr>
              <a:defRPr/>
            </a:pPr>
            <a:fld id="{5137F226-E7A5-4A1A-8864-57ED68D5D8D5}"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Text Box 4">
            <a:extLst/>
          </p:cNvPr>
          <p:cNvSpPr txBox="1">
            <a:spLocks noGrp="1" noChangeArrowheads="1"/>
          </p:cNvSpPr>
          <p:nvPr>
            <p:ph type="sldNum" sz="quarter" idx="10"/>
          </p:nvPr>
        </p:nvSpPr>
        <p:spPr>
          <a:ln/>
        </p:spPr>
        <p:txBody>
          <a:bodyPr/>
          <a:lstStyle>
            <a:lvl1pPr>
              <a:defRPr/>
            </a:lvl1pPr>
          </a:lstStyle>
          <a:p>
            <a:pPr>
              <a:defRPr/>
            </a:pPr>
            <a:fld id="{7F020200-14F6-42C5-8C5C-DD9408840126}" type="slidenum">
              <a:rPr lang="en-US" altLang="zh-TW"/>
              <a:pPr>
                <a:defRPr/>
              </a:pPr>
              <a:t>‹#›</a:t>
            </a:fld>
            <a:endParaRPr lang="en-US" altLang="zh-TW"/>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6F8927C6-9E70-4EC1-8616-625F3AFAC60D}" type="slidenum">
              <a:rPr lang="en-US" altLang="zh-TW"/>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3F573052-F346-4081-B2C7-DA493D1AA9AC}"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7F6FB83E-C2D3-4F5D-98F2-A7053495A04D}" type="slidenum">
              <a:rPr lang="en-US" altLang="zh-TW"/>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62713" y="587375"/>
            <a:ext cx="1881187" cy="57991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14388" y="587375"/>
            <a:ext cx="5495925" cy="57991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EC0CFD71-1FE2-4298-AD11-FD9AC3D061DB}"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Text Box 4">
            <a:extLst/>
          </p:cNvPr>
          <p:cNvSpPr txBox="1">
            <a:spLocks noGrp="1" noChangeArrowheads="1"/>
          </p:cNvSpPr>
          <p:nvPr>
            <p:ph type="sldNum" sz="quarter" idx="10"/>
          </p:nvPr>
        </p:nvSpPr>
        <p:spPr>
          <a:ln/>
        </p:spPr>
        <p:txBody>
          <a:bodyPr/>
          <a:lstStyle>
            <a:lvl1pPr>
              <a:defRPr/>
            </a:lvl1pPr>
          </a:lstStyle>
          <a:p>
            <a:pPr>
              <a:defRPr/>
            </a:pPr>
            <a:fld id="{993D508F-5729-41F2-BE5C-3C71E9C09A45}" type="slidenum">
              <a:rPr lang="en-US" altLang="zh-TW"/>
              <a:pPr>
                <a:defRPr/>
              </a:pPr>
              <a:t>‹#›</a:t>
            </a:fld>
            <a:endParaRPr lang="en-US" altLang="zh-TW"/>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Text Box 4">
            <a:extLst/>
          </p:cNvPr>
          <p:cNvSpPr txBox="1">
            <a:spLocks noGrp="1" noChangeArrowheads="1"/>
          </p:cNvSpPr>
          <p:nvPr>
            <p:ph type="sldNum" sz="quarter" idx="10"/>
          </p:nvPr>
        </p:nvSpPr>
        <p:spPr>
          <a:ln/>
        </p:spPr>
        <p:txBody>
          <a:bodyPr/>
          <a:lstStyle>
            <a:lvl1pPr>
              <a:defRPr/>
            </a:lvl1pPr>
          </a:lstStyle>
          <a:p>
            <a:pPr>
              <a:defRPr/>
            </a:pPr>
            <a:fld id="{D0C64B8A-D83F-48BB-AF3C-08278E225F44}" type="slidenum">
              <a:rPr lang="en-US" altLang="zh-TW"/>
              <a:pPr>
                <a:defRPr/>
              </a:pPr>
              <a:t>‹#›</a:t>
            </a:fld>
            <a:endParaRPr lang="en-US" altLang="zh-TW"/>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Text Box 4">
            <a:extLst/>
          </p:cNvPr>
          <p:cNvSpPr txBox="1">
            <a:spLocks noGrp="1" noChangeArrowheads="1"/>
          </p:cNvSpPr>
          <p:nvPr>
            <p:ph type="sldNum" sz="quarter" idx="10"/>
          </p:nvPr>
        </p:nvSpPr>
        <p:spPr>
          <a:ln/>
        </p:spPr>
        <p:txBody>
          <a:bodyPr/>
          <a:lstStyle>
            <a:lvl1pPr>
              <a:defRPr/>
            </a:lvl1pPr>
          </a:lstStyle>
          <a:p>
            <a:pPr>
              <a:defRPr/>
            </a:pPr>
            <a:fld id="{10110AB2-386A-4851-A0B5-F3B986181393}" type="slidenum">
              <a:rPr lang="en-US" altLang="zh-TW"/>
              <a:pPr>
                <a:defRPr/>
              </a:pPr>
              <a:t>‹#›</a:t>
            </a:fld>
            <a:endParaRPr lang="en-US" altLang="zh-TW"/>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Text Box 4">
            <a:extLst/>
          </p:cNvPr>
          <p:cNvSpPr txBox="1">
            <a:spLocks noGrp="1" noChangeArrowheads="1"/>
          </p:cNvSpPr>
          <p:nvPr>
            <p:ph type="sldNum" sz="quarter" idx="10"/>
          </p:nvPr>
        </p:nvSpPr>
        <p:spPr>
          <a:ln/>
        </p:spPr>
        <p:txBody>
          <a:bodyPr/>
          <a:lstStyle>
            <a:lvl1pPr>
              <a:defRPr/>
            </a:lvl1pPr>
          </a:lstStyle>
          <a:p>
            <a:pPr>
              <a:defRPr/>
            </a:pPr>
            <a:fld id="{BA751704-E929-463E-9A77-5CC5D8AA7324}" type="slidenum">
              <a:rPr lang="en-US" altLang="zh-TW"/>
              <a:pPr>
                <a:defRPr/>
              </a:pPr>
              <a:t>‹#›</a:t>
            </a:fld>
            <a:endParaRPr lang="en-US" altLang="zh-TW"/>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 Box 4">
            <a:extLst/>
          </p:cNvPr>
          <p:cNvSpPr txBox="1">
            <a:spLocks noGrp="1" noChangeArrowheads="1"/>
          </p:cNvSpPr>
          <p:nvPr>
            <p:ph type="sldNum" sz="quarter" idx="10"/>
          </p:nvPr>
        </p:nvSpPr>
        <p:spPr>
          <a:ln/>
        </p:spPr>
        <p:txBody>
          <a:bodyPr/>
          <a:lstStyle>
            <a:lvl1pPr>
              <a:defRPr/>
            </a:lvl1pPr>
          </a:lstStyle>
          <a:p>
            <a:pPr>
              <a:defRPr/>
            </a:pPr>
            <a:fld id="{99DF8004-C74B-45BB-B47B-0FF676C9C271}" type="slidenum">
              <a:rPr lang="en-US" altLang="zh-TW"/>
              <a:pPr>
                <a:defRPr/>
              </a:pPr>
              <a:t>‹#›</a:t>
            </a:fld>
            <a:endParaRPr lang="en-US" altLang="zh-TW"/>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Box 4">
            <a:extLst/>
          </p:cNvPr>
          <p:cNvSpPr txBox="1">
            <a:spLocks noGrp="1" noChangeArrowheads="1"/>
          </p:cNvSpPr>
          <p:nvPr>
            <p:ph type="sldNum" sz="quarter" idx="10"/>
          </p:nvPr>
        </p:nvSpPr>
        <p:spPr>
          <a:ln/>
        </p:spPr>
        <p:txBody>
          <a:bodyPr/>
          <a:lstStyle>
            <a:lvl1pPr>
              <a:defRPr/>
            </a:lvl1pPr>
          </a:lstStyle>
          <a:p>
            <a:pPr>
              <a:defRPr/>
            </a:pPr>
            <a:fld id="{CAC69754-B909-40B4-8AAF-BECBB16A427B}" type="slidenum">
              <a:rPr lang="en-US" altLang="zh-TW"/>
              <a:pPr>
                <a:defRPr/>
              </a:pPr>
              <a:t>‹#›</a:t>
            </a:fld>
            <a:endParaRPr lang="en-US" altLang="zh-TW"/>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sym typeface="Arial" charset="0"/>
            </a:endParaRP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Box 4">
            <a:extLst/>
          </p:cNvPr>
          <p:cNvSpPr txBox="1">
            <a:spLocks noGrp="1" noChangeArrowheads="1"/>
          </p:cNvSpPr>
          <p:nvPr>
            <p:ph type="sldNum" sz="quarter" idx="10"/>
          </p:nvPr>
        </p:nvSpPr>
        <p:spPr>
          <a:ln/>
        </p:spPr>
        <p:txBody>
          <a:bodyPr/>
          <a:lstStyle>
            <a:lvl1pPr>
              <a:defRPr/>
            </a:lvl1pPr>
          </a:lstStyle>
          <a:p>
            <a:pPr>
              <a:defRPr/>
            </a:pPr>
            <a:fld id="{F69E8820-79CF-46AA-94E8-E9F8A3381852}" type="slidenum">
              <a:rPr lang="en-US" altLang="zh-TW"/>
              <a:pPr>
                <a:defRPr/>
              </a:pPr>
              <a:t>‹#›</a:t>
            </a:fld>
            <a:endParaRPr lang="en-US" altLang="zh-TW"/>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488"/>
            <a:ext cx="8229600" cy="1509712"/>
          </a:xfrm>
          <a:prstGeom prst="rect">
            <a:avLst/>
          </a:prstGeom>
          <a:noFill/>
          <a:ln w="12700">
            <a:noFill/>
            <a:miter lim="800000"/>
            <a:headEnd/>
            <a:tailEnd/>
          </a:ln>
        </p:spPr>
        <p:txBody>
          <a:bodyPr vert="horz" wrap="square" lIns="50800" tIns="50800" rIns="91440" bIns="50800" numCol="1" anchor="ctr" anchorCtr="0" compatLnSpc="1">
            <a:prstTxWarp prst="textNoShape">
              <a:avLst/>
            </a:prstTxWarp>
          </a:bodyPr>
          <a:lstStyle/>
          <a:p>
            <a:pPr lvl="0"/>
            <a:r>
              <a:rPr lang="zh-TW" altLang="en-US">
                <a:sym typeface="Arial" pitchFamily="34" charset="0"/>
              </a:rPr>
              <a:t>按一下以編輯母片標題樣式</a:t>
            </a:r>
          </a:p>
        </p:txBody>
      </p:sp>
      <p:sp>
        <p:nvSpPr>
          <p:cNvPr id="1027" name="Rectangle 3"/>
          <p:cNvSpPr>
            <a:spLocks noGrp="1" noChangeArrowheads="1"/>
          </p:cNvSpPr>
          <p:nvPr>
            <p:ph type="body" idx="1"/>
          </p:nvPr>
        </p:nvSpPr>
        <p:spPr bwMode="auto">
          <a:xfrm>
            <a:off x="457200" y="1600200"/>
            <a:ext cx="8229600" cy="5257800"/>
          </a:xfrm>
          <a:prstGeom prst="rect">
            <a:avLst/>
          </a:prstGeom>
          <a:noFill/>
          <a:ln w="12700">
            <a:noFill/>
            <a:miter lim="800000"/>
            <a:headEnd/>
            <a:tailEnd/>
          </a:ln>
        </p:spPr>
        <p:txBody>
          <a:bodyPr vert="horz" wrap="square" lIns="50800" tIns="50800" rIns="91440" bIns="50800" numCol="1" anchor="t" anchorCtr="0" compatLnSpc="1">
            <a:prstTxWarp prst="textNoShape">
              <a:avLst/>
            </a:prstTxWarp>
          </a:bodyPr>
          <a:lstStyle/>
          <a:p>
            <a:pPr lvl="0"/>
            <a:r>
              <a:rPr lang="zh-TW" altLang="en-US">
                <a:sym typeface="Arial" pitchFamily="34" charset="0"/>
              </a:rPr>
              <a:t>按一下以編輯母片</a:t>
            </a:r>
          </a:p>
          <a:p>
            <a:pPr lvl="1"/>
            <a:r>
              <a:rPr lang="zh-TW" altLang="en-US">
                <a:sym typeface="Arial" pitchFamily="34" charset="0"/>
              </a:rPr>
              <a:t>第二層</a:t>
            </a:r>
          </a:p>
          <a:p>
            <a:pPr lvl="2"/>
            <a:r>
              <a:rPr lang="zh-TW" altLang="en-US">
                <a:sym typeface="Arial" pitchFamily="34" charset="0"/>
              </a:rPr>
              <a:t>第三層</a:t>
            </a:r>
          </a:p>
          <a:p>
            <a:pPr lvl="3"/>
            <a:r>
              <a:rPr lang="zh-TW" altLang="en-US">
                <a:sym typeface="Arial" pitchFamily="34" charset="0"/>
              </a:rPr>
              <a:t>第四層</a:t>
            </a:r>
          </a:p>
          <a:p>
            <a:pPr lvl="4"/>
            <a:r>
              <a:rPr lang="zh-TW" altLang="en-US">
                <a:sym typeface="Arial" pitchFamily="34" charset="0"/>
              </a:rPr>
              <a:t>第五層</a:t>
            </a:r>
          </a:p>
        </p:txBody>
      </p:sp>
      <p:sp>
        <p:nvSpPr>
          <p:cNvPr id="40964" name="Text Box 4">
            <a:extLst/>
          </p:cNvPr>
          <p:cNvSpPr txBox="1">
            <a:spLocks noGrp="1" noChangeArrowheads="1"/>
          </p:cNvSpPr>
          <p:nvPr>
            <p:ph type="sldNum" sz="quarter" idx="4"/>
          </p:nvPr>
        </p:nvSpPr>
        <p:spPr bwMode="auto">
          <a:xfrm>
            <a:off x="8788400" y="6553200"/>
            <a:ext cx="312738"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eaLnBrk="1" hangingPunct="1">
              <a:defRPr sz="1400" smtClean="0">
                <a:solidFill>
                  <a:schemeClr val="tx1"/>
                </a:solidFill>
                <a:cs typeface="Arial" pitchFamily="34" charset="0"/>
              </a:defRPr>
            </a:lvl1pPr>
          </a:lstStyle>
          <a:p>
            <a:pPr>
              <a:defRPr/>
            </a:pPr>
            <a:fld id="{9A6745EC-5B8B-473A-88F0-D60187840AA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Arial" pitchFamily="34" charset="0"/>
        </a:defRPr>
      </a:lvl1pPr>
      <a:lvl2pPr marL="39688" indent="-39688" algn="ctr" rtl="0" eaLnBrk="0" fontAlgn="base" hangingPunct="0">
        <a:spcBef>
          <a:spcPct val="0"/>
        </a:spcBef>
        <a:spcAft>
          <a:spcPct val="0"/>
        </a:spcAft>
        <a:defRPr sz="4400">
          <a:solidFill>
            <a:schemeClr val="tx1"/>
          </a:solidFill>
          <a:latin typeface="Arial" charset="0"/>
          <a:sym typeface="Arial" pitchFamily="34" charset="0"/>
        </a:defRPr>
      </a:lvl2pPr>
      <a:lvl3pPr marL="39688" indent="-39688" algn="ctr" rtl="0" eaLnBrk="0" fontAlgn="base" hangingPunct="0">
        <a:spcBef>
          <a:spcPct val="0"/>
        </a:spcBef>
        <a:spcAft>
          <a:spcPct val="0"/>
        </a:spcAft>
        <a:defRPr sz="4400">
          <a:solidFill>
            <a:schemeClr val="tx1"/>
          </a:solidFill>
          <a:latin typeface="Arial" charset="0"/>
          <a:sym typeface="Arial" pitchFamily="34" charset="0"/>
        </a:defRPr>
      </a:lvl3pPr>
      <a:lvl4pPr marL="39688" indent="-39688" algn="ctr" rtl="0" eaLnBrk="0" fontAlgn="base" hangingPunct="0">
        <a:spcBef>
          <a:spcPct val="0"/>
        </a:spcBef>
        <a:spcAft>
          <a:spcPct val="0"/>
        </a:spcAft>
        <a:defRPr sz="4400">
          <a:solidFill>
            <a:schemeClr val="tx1"/>
          </a:solidFill>
          <a:latin typeface="Arial" charset="0"/>
          <a:sym typeface="Arial" pitchFamily="34" charset="0"/>
        </a:defRPr>
      </a:lvl4pPr>
      <a:lvl5pPr marL="39688" indent="-39688" algn="ctr" rtl="0" eaLnBrk="0" fontAlgn="base" hangingPunct="0">
        <a:spcBef>
          <a:spcPct val="0"/>
        </a:spcBef>
        <a:spcAft>
          <a:spcPct val="0"/>
        </a:spcAft>
        <a:defRPr sz="4400">
          <a:solidFill>
            <a:schemeClr val="tx1"/>
          </a:solidFill>
          <a:latin typeface="Arial" charset="0"/>
          <a:sym typeface="Arial" pitchFamily="34" charset="0"/>
        </a:defRPr>
      </a:lvl5pPr>
      <a:lvl6pPr marL="496888" algn="ctr" rtl="0" fontAlgn="base">
        <a:spcBef>
          <a:spcPct val="0"/>
        </a:spcBef>
        <a:spcAft>
          <a:spcPct val="0"/>
        </a:spcAft>
        <a:defRPr sz="4400">
          <a:solidFill>
            <a:schemeClr val="tx1"/>
          </a:solidFill>
          <a:latin typeface="Arial" charset="0"/>
          <a:sym typeface="Arial" charset="0"/>
        </a:defRPr>
      </a:lvl6pPr>
      <a:lvl7pPr marL="954088" algn="ctr" rtl="0" fontAlgn="base">
        <a:spcBef>
          <a:spcPct val="0"/>
        </a:spcBef>
        <a:spcAft>
          <a:spcPct val="0"/>
        </a:spcAft>
        <a:defRPr sz="4400">
          <a:solidFill>
            <a:schemeClr val="tx1"/>
          </a:solidFill>
          <a:latin typeface="Arial" charset="0"/>
          <a:sym typeface="Arial" charset="0"/>
        </a:defRPr>
      </a:lvl7pPr>
      <a:lvl8pPr marL="1411288" algn="ctr" rtl="0" fontAlgn="base">
        <a:spcBef>
          <a:spcPct val="0"/>
        </a:spcBef>
        <a:spcAft>
          <a:spcPct val="0"/>
        </a:spcAft>
        <a:defRPr sz="4400">
          <a:solidFill>
            <a:schemeClr val="tx1"/>
          </a:solidFill>
          <a:latin typeface="Arial" charset="0"/>
          <a:sym typeface="Arial" charset="0"/>
        </a:defRPr>
      </a:lvl8pPr>
      <a:lvl9pPr marL="1868488" algn="ctr" rtl="0" fontAlgn="base">
        <a:spcBef>
          <a:spcPct val="0"/>
        </a:spcBef>
        <a:spcAft>
          <a:spcPct val="0"/>
        </a:spcAft>
        <a:defRPr sz="4400">
          <a:solidFill>
            <a:schemeClr val="tx1"/>
          </a:solidFill>
          <a:latin typeface="Arial" charset="0"/>
          <a:sym typeface="Arial" charset="0"/>
        </a:defRPr>
      </a:lvl9pPr>
    </p:titleStyle>
    <p:bodyStyle>
      <a:lvl1pPr marL="382588" indent="-342900" algn="l" rtl="0" eaLnBrk="0" fontAlgn="base" hangingPunct="0">
        <a:spcBef>
          <a:spcPts val="700"/>
        </a:spcBef>
        <a:spcAft>
          <a:spcPct val="0"/>
        </a:spcAft>
        <a:buClr>
          <a:srgbClr val="000000"/>
        </a:buClr>
        <a:buSzPct val="100000"/>
        <a:buFont typeface="Arial" pitchFamily="34" charset="0"/>
        <a:buChar char="•"/>
        <a:defRPr sz="3200">
          <a:solidFill>
            <a:schemeClr val="tx1"/>
          </a:solidFill>
          <a:latin typeface="+mn-lt"/>
          <a:ea typeface="+mn-ea"/>
          <a:cs typeface="+mn-cs"/>
          <a:sym typeface="Arial" pitchFamily="34" charset="0"/>
        </a:defRPr>
      </a:lvl1pPr>
      <a:lvl2pPr marL="427038" indent="-285750" algn="l" rtl="0" eaLnBrk="0" fontAlgn="base" hangingPunct="0">
        <a:spcBef>
          <a:spcPts val="600"/>
        </a:spcBef>
        <a:spcAft>
          <a:spcPct val="0"/>
        </a:spcAft>
        <a:buClr>
          <a:srgbClr val="000000"/>
        </a:buClr>
        <a:buSzPct val="100000"/>
        <a:buFont typeface="Arial" pitchFamily="34" charset="0"/>
        <a:buChar char="–"/>
        <a:defRPr sz="2800">
          <a:solidFill>
            <a:schemeClr val="tx1"/>
          </a:solidFill>
          <a:latin typeface="+mn-lt"/>
          <a:sym typeface="Arial" pitchFamily="34" charset="0"/>
        </a:defRPr>
      </a:lvl2pPr>
      <a:lvl3pPr marL="827088"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sym typeface="Arial" pitchFamily="34" charset="0"/>
        </a:defRPr>
      </a:lvl3pPr>
      <a:lvl4pPr marL="1284288"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sym typeface="Arial" pitchFamily="34" charset="0"/>
        </a:defRPr>
      </a:lvl4pPr>
      <a:lvl5pPr marL="1741488"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sym typeface="Arial" pitchFamily="34" charset="0"/>
        </a:defRPr>
      </a:lvl5pPr>
      <a:lvl6pPr marL="21986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6pPr>
      <a:lvl7pPr marL="26558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7pPr>
      <a:lvl8pPr marL="31130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8pPr>
      <a:lvl9pPr marL="3570288" indent="-228600" algn="l" rtl="0" fontAlgn="base">
        <a:spcBef>
          <a:spcPts val="500"/>
        </a:spcBef>
        <a:spcAft>
          <a:spcPct val="0"/>
        </a:spcAft>
        <a:buClr>
          <a:srgbClr val="000000"/>
        </a:buClr>
        <a:buSzPct val="100000"/>
        <a:buFont typeface="Arial" charset="0"/>
        <a:buChar char="»"/>
        <a:defRPr sz="2000">
          <a:solidFill>
            <a:schemeClr val="tx1"/>
          </a:solidFill>
          <a:latin typeface="+mn-lt"/>
          <a:sym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814388" y="1585913"/>
            <a:ext cx="5848350" cy="4800600"/>
          </a:xfrm>
          <a:prstGeom prst="rect">
            <a:avLst/>
          </a:prstGeom>
          <a:noFill/>
          <a:ln w="9525">
            <a:noFill/>
            <a:miter lim="800000"/>
            <a:headEnd/>
            <a:tailEnd/>
          </a:ln>
        </p:spPr>
        <p:txBody>
          <a:bodyPr vert="horz" wrap="square" lIns="87264" tIns="43632" rIns="87264" bIns="43632" numCol="1" anchor="t" anchorCtr="0" compatLnSpc="1">
            <a:prstTxWarp prst="textNoShape">
              <a:avLst/>
            </a:prstTxWarp>
          </a:bodyPr>
          <a:lstStyle/>
          <a:p>
            <a:pPr lvl="0"/>
            <a:r>
              <a:rPr lang="en-US" altLang="zh-TW"/>
              <a:t>T1</a:t>
            </a:r>
          </a:p>
          <a:p>
            <a:pPr lvl="1"/>
            <a:r>
              <a:rPr lang="en-US" altLang="zh-TW"/>
              <a:t>T2</a:t>
            </a:r>
          </a:p>
          <a:p>
            <a:pPr lvl="2"/>
            <a:r>
              <a:rPr lang="en-US" altLang="zh-TW"/>
              <a:t>T3</a:t>
            </a:r>
          </a:p>
          <a:p>
            <a:pPr lvl="3"/>
            <a:r>
              <a:rPr lang="en-US" altLang="zh-TW"/>
              <a:t>T4</a:t>
            </a:r>
          </a:p>
          <a:p>
            <a:pPr lvl="3"/>
            <a:r>
              <a:rPr lang="en-US" altLang="zh-TW"/>
              <a:t>T5</a:t>
            </a:r>
          </a:p>
        </p:txBody>
      </p:sp>
      <p:sp>
        <p:nvSpPr>
          <p:cNvPr id="2051" name="Rectangle 2"/>
          <p:cNvSpPr>
            <a:spLocks noGrp="1" noChangeArrowheads="1"/>
          </p:cNvSpPr>
          <p:nvPr>
            <p:ph type="title"/>
          </p:nvPr>
        </p:nvSpPr>
        <p:spPr bwMode="invGray">
          <a:xfrm>
            <a:off x="814388" y="587375"/>
            <a:ext cx="7529512" cy="436563"/>
          </a:xfrm>
          <a:prstGeom prst="rect">
            <a:avLst/>
          </a:prstGeom>
          <a:solidFill>
            <a:schemeClr val="accent1"/>
          </a:solidFill>
          <a:ln w="9525">
            <a:noFill/>
            <a:miter lim="800000"/>
            <a:headEnd/>
            <a:tailEnd/>
          </a:ln>
        </p:spPr>
        <p:txBody>
          <a:bodyPr vert="horz" wrap="square" lIns="87264" tIns="43632" rIns="87264" bIns="43632" numCol="1" anchor="ctr" anchorCtr="0" compatLnSpc="1">
            <a:prstTxWarp prst="textNoShape">
              <a:avLst/>
            </a:prstTxWarp>
          </a:bodyPr>
          <a:lstStyle/>
          <a:p>
            <a:pPr lvl="0"/>
            <a:r>
              <a:rPr lang="en-US" altLang="zh-TW"/>
              <a:t>Master </a:t>
            </a:r>
            <a:r>
              <a:rPr lang="zh-TW" altLang="en-US"/>
              <a:t>标楷体</a:t>
            </a:r>
          </a:p>
        </p:txBody>
      </p:sp>
      <p:sp>
        <p:nvSpPr>
          <p:cNvPr id="28676" name="Rectangle 4">
            <a:extLst/>
          </p:cNvPr>
          <p:cNvSpPr>
            <a:spLocks noGrp="1" noChangeArrowheads="1"/>
          </p:cNvSpPr>
          <p:nvPr>
            <p:ph type="dt" sz="half" idx="2"/>
          </p:nvPr>
        </p:nvSpPr>
        <p:spPr bwMode="auto">
          <a:xfrm>
            <a:off x="2090738" y="6386513"/>
            <a:ext cx="1062037" cy="476250"/>
          </a:xfrm>
          <a:prstGeom prst="rect">
            <a:avLst/>
          </a:prstGeom>
          <a:noFill/>
          <a:ln w="9525">
            <a:noFill/>
            <a:miter lim="800000"/>
            <a:headEnd/>
            <a:tailEnd/>
          </a:ln>
          <a:effectLst/>
        </p:spPr>
        <p:txBody>
          <a:bodyPr vert="horz" wrap="square" lIns="87264" tIns="43632" rIns="87264" bIns="43632" numCol="1" anchor="t" anchorCtr="0" compatLnSpc="1">
            <a:prstTxWarp prst="textNoShape">
              <a:avLst/>
            </a:prstTxWarp>
          </a:bodyPr>
          <a:lstStyle>
            <a:lvl1pPr eaLnBrk="1" hangingPunct="1">
              <a:defRPr sz="800">
                <a:solidFill>
                  <a:schemeClr val="tx1"/>
                </a:solidFill>
                <a:latin typeface="Arial" charset="0"/>
                <a:sym typeface="Arial" charset="0"/>
              </a:defRPr>
            </a:lvl1pPr>
          </a:lstStyle>
          <a:p>
            <a:pPr>
              <a:defRPr/>
            </a:pPr>
            <a:endParaRPr lang="en-US" altLang="zh-TW"/>
          </a:p>
        </p:txBody>
      </p:sp>
      <p:sp>
        <p:nvSpPr>
          <p:cNvPr id="28677" name="Rectangle 5">
            <a:extLst/>
          </p:cNvPr>
          <p:cNvSpPr>
            <a:spLocks noGrp="1" noChangeArrowheads="1"/>
          </p:cNvSpPr>
          <p:nvPr>
            <p:ph type="ftr" sz="quarter" idx="3"/>
          </p:nvPr>
        </p:nvSpPr>
        <p:spPr bwMode="auto">
          <a:xfrm>
            <a:off x="3152775" y="6381750"/>
            <a:ext cx="2908300" cy="476250"/>
          </a:xfrm>
          <a:prstGeom prst="rect">
            <a:avLst/>
          </a:prstGeom>
          <a:noFill/>
          <a:ln w="9525">
            <a:noFill/>
            <a:miter lim="800000"/>
            <a:headEnd/>
            <a:tailEnd/>
          </a:ln>
          <a:effectLst/>
        </p:spPr>
        <p:txBody>
          <a:bodyPr vert="horz" wrap="square" lIns="87264" tIns="43632" rIns="87264" bIns="43632" numCol="1" anchor="t" anchorCtr="0" compatLnSpc="1">
            <a:prstTxWarp prst="textNoShape">
              <a:avLst/>
            </a:prstTxWarp>
          </a:bodyPr>
          <a:lstStyle>
            <a:lvl1pPr eaLnBrk="1" hangingPunct="1">
              <a:defRPr sz="800">
                <a:solidFill>
                  <a:schemeClr val="tx1"/>
                </a:solidFill>
                <a:latin typeface="Arial" charset="0"/>
                <a:sym typeface="Arial" charset="0"/>
              </a:defRPr>
            </a:lvl1pPr>
          </a:lstStyle>
          <a:p>
            <a:pPr>
              <a:defRPr/>
            </a:pPr>
            <a:endParaRPr lang="en-US" altLang="zh-TW"/>
          </a:p>
        </p:txBody>
      </p:sp>
      <p:sp>
        <p:nvSpPr>
          <p:cNvPr id="28678" name="Rectangle 6">
            <a:extLst/>
          </p:cNvPr>
          <p:cNvSpPr>
            <a:spLocks noGrp="1" noChangeArrowheads="1"/>
          </p:cNvSpPr>
          <p:nvPr>
            <p:ph type="sldNum" sz="quarter" idx="4"/>
          </p:nvPr>
        </p:nvSpPr>
        <p:spPr bwMode="auto">
          <a:xfrm>
            <a:off x="825500" y="6392863"/>
            <a:ext cx="7524750" cy="246062"/>
          </a:xfrm>
          <a:prstGeom prst="rect">
            <a:avLst/>
          </a:prstGeom>
          <a:noFill/>
          <a:ln w="9525">
            <a:noFill/>
            <a:miter lim="800000"/>
            <a:headEnd/>
            <a:tailEnd/>
          </a:ln>
          <a:effectLst/>
        </p:spPr>
        <p:txBody>
          <a:bodyPr vert="horz" wrap="square" lIns="87264" tIns="43632" rIns="87264" bIns="43632" numCol="1" anchor="t" anchorCtr="0" compatLnSpc="1">
            <a:prstTxWarp prst="textNoShape">
              <a:avLst/>
            </a:prstTxWarp>
          </a:bodyPr>
          <a:lstStyle>
            <a:lvl1pPr algn="ctr" eaLnBrk="1" hangingPunct="1">
              <a:defRPr sz="1000" smtClean="0">
                <a:solidFill>
                  <a:schemeClr val="tx1"/>
                </a:solidFill>
              </a:defRPr>
            </a:lvl1pPr>
          </a:lstStyle>
          <a:p>
            <a:pPr>
              <a:defRPr/>
            </a:pPr>
            <a:fld id="{9A9F6CA4-FE56-4989-B4AA-DA516C9BBAC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871538" rtl="0" eaLnBrk="0" fontAlgn="base" hangingPunct="0">
        <a:spcBef>
          <a:spcPct val="0"/>
        </a:spcBef>
        <a:spcAft>
          <a:spcPct val="0"/>
        </a:spcAft>
        <a:defRPr kumimoji="1" sz="4400" b="1">
          <a:solidFill>
            <a:srgbClr val="000066"/>
          </a:solidFill>
          <a:latin typeface="+mj-lt"/>
          <a:ea typeface="+mj-ea"/>
          <a:cs typeface="+mj-cs"/>
        </a:defRPr>
      </a:lvl1pPr>
      <a:lvl2pPr algn="l" defTabSz="871538" rtl="0" eaLnBrk="0" fontAlgn="base" hangingPunct="0">
        <a:spcBef>
          <a:spcPct val="0"/>
        </a:spcBef>
        <a:spcAft>
          <a:spcPct val="0"/>
        </a:spcAft>
        <a:defRPr kumimoji="1" sz="4400" b="1">
          <a:solidFill>
            <a:srgbClr val="000066"/>
          </a:solidFill>
          <a:latin typeface="Times New Roman" pitchFamily="18" charset="0"/>
          <a:ea typeface="新細明體" pitchFamily="18" charset="-120"/>
        </a:defRPr>
      </a:lvl2pPr>
      <a:lvl3pPr algn="l" defTabSz="871538" rtl="0" eaLnBrk="0" fontAlgn="base" hangingPunct="0">
        <a:spcBef>
          <a:spcPct val="0"/>
        </a:spcBef>
        <a:spcAft>
          <a:spcPct val="0"/>
        </a:spcAft>
        <a:defRPr kumimoji="1" sz="4400" b="1">
          <a:solidFill>
            <a:srgbClr val="000066"/>
          </a:solidFill>
          <a:latin typeface="Times New Roman" pitchFamily="18" charset="0"/>
          <a:ea typeface="新細明體" pitchFamily="18" charset="-120"/>
        </a:defRPr>
      </a:lvl3pPr>
      <a:lvl4pPr algn="l" defTabSz="871538" rtl="0" eaLnBrk="0" fontAlgn="base" hangingPunct="0">
        <a:spcBef>
          <a:spcPct val="0"/>
        </a:spcBef>
        <a:spcAft>
          <a:spcPct val="0"/>
        </a:spcAft>
        <a:defRPr kumimoji="1" sz="4400" b="1">
          <a:solidFill>
            <a:srgbClr val="000066"/>
          </a:solidFill>
          <a:latin typeface="Times New Roman" pitchFamily="18" charset="0"/>
          <a:ea typeface="新細明體" pitchFamily="18" charset="-120"/>
        </a:defRPr>
      </a:lvl4pPr>
      <a:lvl5pPr algn="l" defTabSz="871538" rtl="0" eaLnBrk="0" fontAlgn="base" hangingPunct="0">
        <a:spcBef>
          <a:spcPct val="0"/>
        </a:spcBef>
        <a:spcAft>
          <a:spcPct val="0"/>
        </a:spcAft>
        <a:defRPr kumimoji="1" sz="4400" b="1">
          <a:solidFill>
            <a:srgbClr val="000066"/>
          </a:solidFill>
          <a:latin typeface="Times New Roman" pitchFamily="18" charset="0"/>
          <a:ea typeface="新細明體" pitchFamily="18" charset="-120"/>
        </a:defRPr>
      </a:lvl5pPr>
      <a:lvl6pPr marL="457200" algn="l" defTabSz="871538" rtl="0" fontAlgn="base">
        <a:spcBef>
          <a:spcPct val="0"/>
        </a:spcBef>
        <a:spcAft>
          <a:spcPct val="0"/>
        </a:spcAft>
        <a:defRPr kumimoji="1" b="1">
          <a:solidFill>
            <a:srgbClr val="000066"/>
          </a:solidFill>
          <a:latin typeface="Times New Roman" pitchFamily="18" charset="0"/>
          <a:ea typeface="新細明體" pitchFamily="18" charset="-120"/>
        </a:defRPr>
      </a:lvl6pPr>
      <a:lvl7pPr marL="914400" algn="l" defTabSz="871538" rtl="0" fontAlgn="base">
        <a:spcBef>
          <a:spcPct val="0"/>
        </a:spcBef>
        <a:spcAft>
          <a:spcPct val="0"/>
        </a:spcAft>
        <a:defRPr kumimoji="1" b="1">
          <a:solidFill>
            <a:srgbClr val="000066"/>
          </a:solidFill>
          <a:latin typeface="Times New Roman" pitchFamily="18" charset="0"/>
          <a:ea typeface="新細明體" pitchFamily="18" charset="-120"/>
        </a:defRPr>
      </a:lvl7pPr>
      <a:lvl8pPr marL="1371600" algn="l" defTabSz="871538" rtl="0" fontAlgn="base">
        <a:spcBef>
          <a:spcPct val="0"/>
        </a:spcBef>
        <a:spcAft>
          <a:spcPct val="0"/>
        </a:spcAft>
        <a:defRPr kumimoji="1" b="1">
          <a:solidFill>
            <a:srgbClr val="000066"/>
          </a:solidFill>
          <a:latin typeface="Times New Roman" pitchFamily="18" charset="0"/>
          <a:ea typeface="新細明體" pitchFamily="18" charset="-120"/>
        </a:defRPr>
      </a:lvl8pPr>
      <a:lvl9pPr marL="1828800" algn="l" defTabSz="871538" rtl="0" fontAlgn="base">
        <a:spcBef>
          <a:spcPct val="0"/>
        </a:spcBef>
        <a:spcAft>
          <a:spcPct val="0"/>
        </a:spcAft>
        <a:defRPr kumimoji="1" b="1">
          <a:solidFill>
            <a:srgbClr val="000066"/>
          </a:solidFill>
          <a:latin typeface="Times New Roman" pitchFamily="18" charset="0"/>
          <a:ea typeface="新細明體" pitchFamily="18" charset="-120"/>
        </a:defRPr>
      </a:lvl9pPr>
    </p:titleStyle>
    <p:bodyStyle>
      <a:lvl1pPr marL="300038" indent="-300038" algn="l" defTabSz="871538" rtl="0" eaLnBrk="0" fontAlgn="base" hangingPunct="0">
        <a:lnSpc>
          <a:spcPct val="110000"/>
        </a:lnSpc>
        <a:spcBef>
          <a:spcPct val="20000"/>
        </a:spcBef>
        <a:spcAft>
          <a:spcPct val="0"/>
        </a:spcAft>
        <a:buChar char="•"/>
        <a:defRPr kumimoji="1" sz="1100">
          <a:solidFill>
            <a:schemeClr val="tx1"/>
          </a:solidFill>
          <a:latin typeface="+mn-lt"/>
          <a:ea typeface="+mn-ea"/>
          <a:cs typeface="+mn-cs"/>
        </a:defRPr>
      </a:lvl1pPr>
      <a:lvl2pPr marL="255588" indent="-1588" algn="l" defTabSz="871538" rtl="0" eaLnBrk="0" fontAlgn="base" hangingPunct="0">
        <a:lnSpc>
          <a:spcPct val="110000"/>
        </a:lnSpc>
        <a:spcBef>
          <a:spcPct val="20000"/>
        </a:spcBef>
        <a:spcAft>
          <a:spcPct val="0"/>
        </a:spcAft>
        <a:buChar char="–"/>
        <a:defRPr kumimoji="1" sz="1100">
          <a:solidFill>
            <a:schemeClr val="tx1"/>
          </a:solidFill>
          <a:latin typeface="+mn-lt"/>
          <a:ea typeface="+mn-ea"/>
        </a:defRPr>
      </a:lvl2pPr>
      <a:lvl3pPr marL="511175" indent="403225" algn="l" defTabSz="871538" rtl="0" eaLnBrk="0" fontAlgn="base" hangingPunct="0">
        <a:lnSpc>
          <a:spcPct val="110000"/>
        </a:lnSpc>
        <a:spcBef>
          <a:spcPct val="20000"/>
        </a:spcBef>
        <a:spcAft>
          <a:spcPct val="0"/>
        </a:spcAft>
        <a:buChar char="•"/>
        <a:defRPr kumimoji="1" sz="900">
          <a:solidFill>
            <a:schemeClr val="tx1"/>
          </a:solidFill>
          <a:latin typeface="+mn-lt"/>
          <a:ea typeface="+mn-ea"/>
        </a:defRPr>
      </a:lvl3pPr>
      <a:lvl4pPr marL="769938" indent="601663" algn="l" defTabSz="871538" rtl="0" eaLnBrk="0" fontAlgn="base" hangingPunct="0">
        <a:lnSpc>
          <a:spcPct val="110000"/>
        </a:lnSpc>
        <a:spcBef>
          <a:spcPct val="20000"/>
        </a:spcBef>
        <a:spcAft>
          <a:spcPct val="0"/>
        </a:spcAft>
        <a:buChar char="–"/>
        <a:defRPr kumimoji="1" sz="900">
          <a:solidFill>
            <a:schemeClr val="tx1"/>
          </a:solidFill>
          <a:latin typeface="+mn-lt"/>
          <a:ea typeface="+mn-ea"/>
        </a:defRPr>
      </a:lvl4pPr>
      <a:lvl5pPr marL="1962150" indent="-217488" algn="l" defTabSz="871538" rtl="0" eaLnBrk="0" fontAlgn="base" hangingPunct="0">
        <a:spcBef>
          <a:spcPct val="20000"/>
        </a:spcBef>
        <a:spcAft>
          <a:spcPct val="0"/>
        </a:spcAft>
        <a:buChar char="»"/>
        <a:defRPr kumimoji="1" sz="1900">
          <a:solidFill>
            <a:schemeClr val="tx1"/>
          </a:solidFill>
          <a:latin typeface="+mn-lt"/>
          <a:ea typeface="+mn-ea"/>
        </a:defRPr>
      </a:lvl5pPr>
      <a:lvl6pPr marL="2419350" indent="-217488" algn="l" defTabSz="871538" rtl="0" fontAlgn="base">
        <a:spcBef>
          <a:spcPct val="20000"/>
        </a:spcBef>
        <a:spcAft>
          <a:spcPct val="0"/>
        </a:spcAft>
        <a:buChar char="»"/>
        <a:defRPr kumimoji="1" sz="1900">
          <a:solidFill>
            <a:schemeClr val="tx1"/>
          </a:solidFill>
          <a:latin typeface="+mn-lt"/>
          <a:ea typeface="+mn-ea"/>
        </a:defRPr>
      </a:lvl6pPr>
      <a:lvl7pPr marL="2876550" indent="-217488" algn="l" defTabSz="871538" rtl="0" fontAlgn="base">
        <a:spcBef>
          <a:spcPct val="20000"/>
        </a:spcBef>
        <a:spcAft>
          <a:spcPct val="0"/>
        </a:spcAft>
        <a:buChar char="»"/>
        <a:defRPr kumimoji="1" sz="1900">
          <a:solidFill>
            <a:schemeClr val="tx1"/>
          </a:solidFill>
          <a:latin typeface="+mn-lt"/>
          <a:ea typeface="+mn-ea"/>
        </a:defRPr>
      </a:lvl7pPr>
      <a:lvl8pPr marL="3333750" indent="-217488" algn="l" defTabSz="871538" rtl="0" fontAlgn="base">
        <a:spcBef>
          <a:spcPct val="20000"/>
        </a:spcBef>
        <a:spcAft>
          <a:spcPct val="0"/>
        </a:spcAft>
        <a:buChar char="»"/>
        <a:defRPr kumimoji="1" sz="1900">
          <a:solidFill>
            <a:schemeClr val="tx1"/>
          </a:solidFill>
          <a:latin typeface="+mn-lt"/>
          <a:ea typeface="+mn-ea"/>
        </a:defRPr>
      </a:lvl8pPr>
      <a:lvl9pPr marL="3790950" indent="-217488" algn="l" defTabSz="871538" rtl="0" fontAlgn="base">
        <a:spcBef>
          <a:spcPct val="20000"/>
        </a:spcBef>
        <a:spcAft>
          <a:spcPct val="0"/>
        </a:spcAft>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2.png"/><Relationship Id="rId12"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8.wmf"/><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oleObject" Target="../embeddings/oleObject1.bin"/><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chart" Target="../charts/chart1.xml"/><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1_佳醫公司簡介ppt_封面"/>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 Box 4">
            <a:extLst/>
          </p:cNvPr>
          <p:cNvSpPr txBox="1">
            <a:spLocks noChangeArrowheads="1"/>
          </p:cNvSpPr>
          <p:nvPr/>
        </p:nvSpPr>
        <p:spPr bwMode="auto">
          <a:xfrm>
            <a:off x="2528888" y="4941888"/>
            <a:ext cx="4086225" cy="1553054"/>
          </a:xfrm>
          <a:prstGeom prst="rect">
            <a:avLst/>
          </a:prstGeom>
          <a:noFill/>
          <a:ln>
            <a:noFill/>
          </a:ln>
          <a:extLst/>
        </p:spPr>
        <p:txBody>
          <a:bodyPr>
            <a:spAutoFit/>
          </a:bodyPr>
          <a:lstStyle>
            <a:lvl1pPr eaLnBrk="0" hangingPunct="0">
              <a:defRPr sz="1200">
                <a:solidFill>
                  <a:srgbClr val="000000"/>
                </a:solidFill>
                <a:latin typeface="Arial" pitchFamily="34" charset="0"/>
                <a:ea typeface="新細明體" pitchFamily="18" charset="-120"/>
                <a:sym typeface="Arial" pitchFamily="34" charset="0"/>
              </a:defRPr>
            </a:lvl1pPr>
            <a:lvl2pPr marL="742950" indent="-285750" eaLnBrk="0" hangingPunct="0">
              <a:defRPr sz="1200">
                <a:solidFill>
                  <a:srgbClr val="000000"/>
                </a:solidFill>
                <a:latin typeface="Arial" pitchFamily="34" charset="0"/>
                <a:ea typeface="新細明體" pitchFamily="18" charset="-120"/>
                <a:sym typeface="Arial" pitchFamily="34" charset="0"/>
              </a:defRPr>
            </a:lvl2pPr>
            <a:lvl3pPr marL="1143000" indent="-228600" eaLnBrk="0" hangingPunct="0">
              <a:defRPr sz="1200">
                <a:solidFill>
                  <a:srgbClr val="000000"/>
                </a:solidFill>
                <a:latin typeface="Arial" pitchFamily="34" charset="0"/>
                <a:ea typeface="新細明體" pitchFamily="18" charset="-120"/>
                <a:sym typeface="Arial" pitchFamily="34" charset="0"/>
              </a:defRPr>
            </a:lvl3pPr>
            <a:lvl4pPr marL="1600200" indent="-228600" eaLnBrk="0" hangingPunct="0">
              <a:defRPr sz="1200">
                <a:solidFill>
                  <a:srgbClr val="000000"/>
                </a:solidFill>
                <a:latin typeface="Arial" pitchFamily="34" charset="0"/>
                <a:ea typeface="新細明體" pitchFamily="18" charset="-120"/>
                <a:sym typeface="Arial" pitchFamily="34" charset="0"/>
              </a:defRPr>
            </a:lvl4pPr>
            <a:lvl5pPr marL="2057400" indent="-228600" eaLnBrk="0" hangingPunct="0">
              <a:defRPr sz="1200">
                <a:solidFill>
                  <a:srgbClr val="000000"/>
                </a:solidFill>
                <a:latin typeface="Arial" pitchFamily="34" charset="0"/>
                <a:ea typeface="新細明體" pitchFamily="18" charset="-12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9pPr>
          </a:lstStyle>
          <a:p>
            <a:pPr algn="ctr" eaLnBrk="1" fontAlgn="auto" hangingPunct="1">
              <a:lnSpc>
                <a:spcPct val="150000"/>
              </a:lnSpc>
              <a:spcBef>
                <a:spcPts val="0"/>
              </a:spcBef>
              <a:spcAft>
                <a:spcPts val="0"/>
              </a:spcAft>
              <a:defRPr/>
            </a:pPr>
            <a:r>
              <a:rPr lang="en-US" altLang="en-US" sz="2200" b="1" dirty="0">
                <a:solidFill>
                  <a:schemeClr val="tx2">
                    <a:lumMod val="75000"/>
                  </a:schemeClr>
                </a:solidFill>
                <a:effectLst>
                  <a:outerShdw blurRad="38100" dist="38100" dir="2700000" algn="tl">
                    <a:srgbClr val="000000">
                      <a:alpha val="43137"/>
                    </a:srgbClr>
                  </a:outerShdw>
                </a:effectLst>
                <a:ea typeface="華康儷中黑"/>
              </a:rPr>
              <a:t>Excelsior Medical Co., Ltd.</a:t>
            </a:r>
          </a:p>
          <a:p>
            <a:pPr algn="ctr" eaLnBrk="1" fontAlgn="auto" hangingPunct="1">
              <a:lnSpc>
                <a:spcPct val="150000"/>
              </a:lnSpc>
              <a:spcBef>
                <a:spcPts val="0"/>
              </a:spcBef>
              <a:spcAft>
                <a:spcPts val="0"/>
              </a:spcAft>
              <a:defRPr/>
            </a:pPr>
            <a:r>
              <a:rPr lang="en-US" altLang="zh-TW" sz="2200" b="1" dirty="0">
                <a:solidFill>
                  <a:schemeClr val="tx2">
                    <a:lumMod val="75000"/>
                  </a:schemeClr>
                </a:solidFill>
                <a:effectLst>
                  <a:outerShdw blurRad="38100" dist="38100" dir="2700000" algn="tl">
                    <a:srgbClr val="000000">
                      <a:alpha val="43137"/>
                    </a:srgbClr>
                  </a:outerShdw>
                </a:effectLst>
                <a:ea typeface="華康儷中黑"/>
              </a:rPr>
              <a:t> Investor Conference</a:t>
            </a:r>
          </a:p>
          <a:p>
            <a:pPr algn="ctr" eaLnBrk="1" fontAlgn="auto" hangingPunct="1">
              <a:lnSpc>
                <a:spcPct val="150000"/>
              </a:lnSpc>
              <a:spcBef>
                <a:spcPts val="0"/>
              </a:spcBef>
              <a:spcAft>
                <a:spcPts val="0"/>
              </a:spcAft>
              <a:defRPr/>
            </a:pPr>
            <a:r>
              <a:rPr lang="en-US" altLang="zh-TW" sz="2200" b="1" dirty="0">
                <a:solidFill>
                  <a:schemeClr val="tx2">
                    <a:lumMod val="75000"/>
                  </a:schemeClr>
                </a:solidFill>
                <a:effectLst>
                  <a:outerShdw blurRad="38100" dist="38100" dir="2700000" algn="tl">
                    <a:srgbClr val="000000">
                      <a:alpha val="43137"/>
                    </a:srgbClr>
                  </a:outerShdw>
                </a:effectLst>
                <a:ea typeface="華康儷中黑"/>
              </a:rPr>
              <a:t>2022/9/27</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字方塊 10"/>
          <p:cNvSpPr txBox="1">
            <a:spLocks noChangeArrowheads="1"/>
          </p:cNvSpPr>
          <p:nvPr/>
        </p:nvSpPr>
        <p:spPr bwMode="auto">
          <a:xfrm>
            <a:off x="176213" y="1212850"/>
            <a:ext cx="8597900" cy="1076325"/>
          </a:xfrm>
          <a:prstGeom prst="rect">
            <a:avLst/>
          </a:prstGeom>
          <a:noFill/>
          <a:ln w="9525">
            <a:noFill/>
            <a:miter lim="800000"/>
            <a:headEnd/>
            <a:tailEnd/>
          </a:ln>
        </p:spPr>
        <p:txBody>
          <a:bodyPr>
            <a:spAutoFit/>
          </a:bodyPr>
          <a:lstStyle/>
          <a:p>
            <a:pPr algn="just" eaLnBrk="1" hangingPunct="1"/>
            <a:r>
              <a:rPr lang="en-US" altLang="zh-TW" sz="1600" dirty="0"/>
              <a:t>    Medicines cover cost approximately 1/4 of National Health Insurance expenditures. In Taiwan, although demand for medication is growing, but the prices approved/reimbursed by NHI are declining.  Consequently the multinational pharmaceutical companies keep on outsourcing, for the sake of cost down, the distribution/logistic service more and more.</a:t>
            </a:r>
          </a:p>
        </p:txBody>
      </p:sp>
      <p:sp>
        <p:nvSpPr>
          <p:cNvPr id="24" name="矩形 23"/>
          <p:cNvSpPr/>
          <p:nvPr/>
        </p:nvSpPr>
        <p:spPr>
          <a:xfrm>
            <a:off x="142875" y="458788"/>
            <a:ext cx="6215063" cy="492125"/>
          </a:xfrm>
          <a:prstGeom prst="rect">
            <a:avLst/>
          </a:prstGeom>
        </p:spPr>
        <p:txBody>
          <a:bodyPr>
            <a:spAutoFit/>
          </a:bodyPr>
          <a:lstStyle/>
          <a:p>
            <a:pPr>
              <a:defRPr/>
            </a:pPr>
            <a:r>
              <a:rPr lang="en-US" altLang="zh-TW" sz="2600" b="1" dirty="0" err="1">
                <a:solidFill>
                  <a:schemeClr val="accent1">
                    <a:lumMod val="50000"/>
                  </a:schemeClr>
                </a:solidFill>
                <a:effectLst>
                  <a:outerShdw blurRad="38100" dist="38100" dir="2700000" algn="tl">
                    <a:srgbClr val="000000">
                      <a:alpha val="43137"/>
                    </a:srgbClr>
                  </a:outerShdw>
                </a:effectLst>
              </a:rPr>
              <a:t>Arich</a:t>
            </a:r>
            <a:r>
              <a:rPr lang="en-US" altLang="zh-TW" sz="2600" b="1" dirty="0">
                <a:solidFill>
                  <a:schemeClr val="accent1">
                    <a:lumMod val="50000"/>
                  </a:schemeClr>
                </a:solidFill>
                <a:effectLst>
                  <a:outerShdw blurRad="38100" dist="38100" dir="2700000" algn="tl">
                    <a:srgbClr val="000000">
                      <a:alpha val="43137"/>
                    </a:srgbClr>
                  </a:outerShdw>
                </a:effectLst>
              </a:rPr>
              <a:t> (Pharmaceutical Logistics) </a:t>
            </a:r>
            <a:endParaRPr lang="zh-TW" altLang="en-US" sz="2600" b="1" dirty="0">
              <a:solidFill>
                <a:schemeClr val="accent1">
                  <a:lumMod val="50000"/>
                </a:schemeClr>
              </a:solidFill>
              <a:effectLst>
                <a:outerShdw blurRad="38100" dist="38100" dir="2700000" algn="tl">
                  <a:srgbClr val="000000">
                    <a:alpha val="43137"/>
                  </a:srgbClr>
                </a:outerShdw>
              </a:effectLst>
            </a:endParaRPr>
          </a:p>
        </p:txBody>
      </p:sp>
      <p:sp>
        <p:nvSpPr>
          <p:cNvPr id="12292" name="投影片編號版面配置區 11"/>
          <p:cNvSpPr>
            <a:spLocks noGrp="1"/>
          </p:cNvSpPr>
          <p:nvPr>
            <p:ph type="sldNum" sz="quarter" idx="10"/>
          </p:nvPr>
        </p:nvSpPr>
        <p:spPr>
          <a:xfrm>
            <a:off x="8774113" y="6492875"/>
            <a:ext cx="369887" cy="365125"/>
          </a:xfrm>
          <a:noFill/>
        </p:spPr>
        <p:txBody>
          <a:bodyPr/>
          <a:lstStyle/>
          <a:p>
            <a:fld id="{3ED9C9B9-5F62-45FD-A266-EE419ED7FA5C}" type="slidenum">
              <a:rPr lang="en-US" altLang="zh-TW"/>
              <a:pPr/>
              <a:t>10</a:t>
            </a:fld>
            <a:endParaRPr lang="en-US" altLang="zh-TW"/>
          </a:p>
        </p:txBody>
      </p:sp>
      <p:sp>
        <p:nvSpPr>
          <p:cNvPr id="12299" name="Rectangle 7"/>
          <p:cNvSpPr>
            <a:spLocks noChangeArrowheads="1"/>
          </p:cNvSpPr>
          <p:nvPr/>
        </p:nvSpPr>
        <p:spPr bwMode="auto">
          <a:xfrm>
            <a:off x="223838" y="944563"/>
            <a:ext cx="8064500" cy="36512"/>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12" name="文字方塊 17"/>
          <p:cNvSpPr txBox="1">
            <a:spLocks noChangeArrowheads="1"/>
          </p:cNvSpPr>
          <p:nvPr/>
        </p:nvSpPr>
        <p:spPr bwMode="auto">
          <a:xfrm>
            <a:off x="323528" y="6581775"/>
            <a:ext cx="3973513" cy="276225"/>
          </a:xfrm>
          <a:prstGeom prst="rect">
            <a:avLst/>
          </a:prstGeom>
          <a:noFill/>
          <a:ln w="9525">
            <a:noFill/>
            <a:miter lim="800000"/>
            <a:headEnd/>
            <a:tailEnd/>
          </a:ln>
        </p:spPr>
        <p:txBody>
          <a:bodyPr>
            <a:spAutoFit/>
          </a:bodyPr>
          <a:lstStyle/>
          <a:p>
            <a:r>
              <a:rPr lang="en-US" altLang="zh-TW" dirty="0"/>
              <a:t>Data Source: National Health Insurance Administration</a:t>
            </a:r>
            <a:endParaRPr lang="zh-TW" altLang="en-US" dirty="0"/>
          </a:p>
        </p:txBody>
      </p:sp>
      <p:pic>
        <p:nvPicPr>
          <p:cNvPr id="2" name="圖片 1">
            <a:extLst>
              <a:ext uri="{FF2B5EF4-FFF2-40B4-BE49-F238E27FC236}">
                <a16:creationId xmlns:a16="http://schemas.microsoft.com/office/drawing/2014/main" id="{EDDD5133-A57C-4FE7-A720-113DE69D42EB}"/>
              </a:ext>
            </a:extLst>
          </p:cNvPr>
          <p:cNvPicPr>
            <a:picLocks noChangeAspect="1"/>
          </p:cNvPicPr>
          <p:nvPr/>
        </p:nvPicPr>
        <p:blipFill>
          <a:blip r:embed="rId2"/>
          <a:stretch>
            <a:fillRect/>
          </a:stretch>
        </p:blipFill>
        <p:spPr>
          <a:xfrm>
            <a:off x="369884" y="2558263"/>
            <a:ext cx="4928249" cy="3086887"/>
          </a:xfrm>
          <a:prstGeom prst="rect">
            <a:avLst/>
          </a:prstGeom>
        </p:spPr>
      </p:pic>
      <p:sp>
        <p:nvSpPr>
          <p:cNvPr id="11" name="AutoShape 16">
            <a:extLst>
              <a:ext uri="{FF2B5EF4-FFF2-40B4-BE49-F238E27FC236}">
                <a16:creationId xmlns:a16="http://schemas.microsoft.com/office/drawing/2014/main" id="{666DE6A5-D7F1-4BDD-A2F7-12BBBB905052}"/>
              </a:ext>
            </a:extLst>
          </p:cNvPr>
          <p:cNvSpPr>
            <a:spLocks noChangeArrowheads="1"/>
          </p:cNvSpPr>
          <p:nvPr/>
        </p:nvSpPr>
        <p:spPr bwMode="auto">
          <a:xfrm>
            <a:off x="5652120" y="2608200"/>
            <a:ext cx="3017246" cy="316483"/>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lang="zh-TW" altLang="en-US" sz="1600" b="1" dirty="0">
                <a:solidFill>
                  <a:schemeClr val="bg1"/>
                </a:solidFill>
                <a:latin typeface="新細明體" pitchFamily="18" charset="-120"/>
                <a:ea typeface="華康儷中黑"/>
                <a:cs typeface="華康儷中黑"/>
              </a:rPr>
              <a:t>國際原廠客戶</a:t>
            </a:r>
          </a:p>
        </p:txBody>
      </p:sp>
      <p:pic>
        <p:nvPicPr>
          <p:cNvPr id="13" name="圖片 12">
            <a:extLst>
              <a:ext uri="{FF2B5EF4-FFF2-40B4-BE49-F238E27FC236}">
                <a16:creationId xmlns:a16="http://schemas.microsoft.com/office/drawing/2014/main" id="{343B6B42-FBF3-4A49-B29B-0384ABCCEABB}"/>
              </a:ext>
            </a:extLst>
          </p:cNvPr>
          <p:cNvPicPr>
            <a:picLocks noChangeAspect="1"/>
          </p:cNvPicPr>
          <p:nvPr/>
        </p:nvPicPr>
        <p:blipFill>
          <a:blip r:embed="rId3"/>
          <a:stretch>
            <a:fillRect/>
          </a:stretch>
        </p:blipFill>
        <p:spPr>
          <a:xfrm>
            <a:off x="5652120" y="2930847"/>
            <a:ext cx="1152128" cy="633293"/>
          </a:xfrm>
          <a:prstGeom prst="rect">
            <a:avLst/>
          </a:prstGeom>
        </p:spPr>
      </p:pic>
      <p:pic>
        <p:nvPicPr>
          <p:cNvPr id="14" name="Picture 2">
            <a:extLst>
              <a:ext uri="{FF2B5EF4-FFF2-40B4-BE49-F238E27FC236}">
                <a16:creationId xmlns:a16="http://schemas.microsoft.com/office/drawing/2014/main" id="{BB0EA9F3-9391-4DFC-B890-29E5F3312DD2}"/>
              </a:ext>
            </a:extLst>
          </p:cNvPr>
          <p:cNvPicPr>
            <a:picLocks noChangeAspect="1" noChangeArrowheads="1"/>
          </p:cNvPicPr>
          <p:nvPr/>
        </p:nvPicPr>
        <p:blipFill>
          <a:blip r:embed="rId4" cstate="print"/>
          <a:srcRect/>
          <a:stretch>
            <a:fillRect/>
          </a:stretch>
        </p:blipFill>
        <p:spPr bwMode="auto">
          <a:xfrm>
            <a:off x="6901918" y="3037089"/>
            <a:ext cx="1669777" cy="391911"/>
          </a:xfrm>
          <a:prstGeom prst="rect">
            <a:avLst/>
          </a:prstGeom>
          <a:noFill/>
          <a:ln w="9525">
            <a:noFill/>
            <a:miter lim="800000"/>
            <a:headEnd/>
            <a:tailEnd/>
          </a:ln>
        </p:spPr>
      </p:pic>
      <p:pic>
        <p:nvPicPr>
          <p:cNvPr id="15" name="圖片 14">
            <a:extLst>
              <a:ext uri="{FF2B5EF4-FFF2-40B4-BE49-F238E27FC236}">
                <a16:creationId xmlns:a16="http://schemas.microsoft.com/office/drawing/2014/main" id="{64019BBD-B26D-43DE-A376-4EBAAB5CD2F0}"/>
              </a:ext>
            </a:extLst>
          </p:cNvPr>
          <p:cNvPicPr>
            <a:picLocks noChangeAspect="1"/>
          </p:cNvPicPr>
          <p:nvPr/>
        </p:nvPicPr>
        <p:blipFill>
          <a:blip r:embed="rId5" cstate="print"/>
          <a:stretch>
            <a:fillRect/>
          </a:stretch>
        </p:blipFill>
        <p:spPr>
          <a:xfrm>
            <a:off x="5652120" y="3568101"/>
            <a:ext cx="1152128" cy="533605"/>
          </a:xfrm>
          <a:prstGeom prst="rect">
            <a:avLst/>
          </a:prstGeom>
        </p:spPr>
      </p:pic>
      <p:pic>
        <p:nvPicPr>
          <p:cNvPr id="16" name="Picture 2" descr="D:\daily\久裕\久裕業務\久裕經銷物流\久裕康威特_20170918\CVT_合約報價\CVT_20181009_合約\image001.jpg">
            <a:extLst>
              <a:ext uri="{FF2B5EF4-FFF2-40B4-BE49-F238E27FC236}">
                <a16:creationId xmlns:a16="http://schemas.microsoft.com/office/drawing/2014/main" id="{3CF46002-49EA-4030-AC54-CACC5800FE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8431" y="3564140"/>
            <a:ext cx="1562145" cy="252494"/>
          </a:xfrm>
          <a:prstGeom prst="rect">
            <a:avLst/>
          </a:prstGeom>
          <a:noFill/>
          <a:extLst>
            <a:ext uri="{909E8E84-426E-40DD-AFC4-6F175D3DCCD1}">
              <a14:hiddenFill xmlns:a14="http://schemas.microsoft.com/office/drawing/2010/main">
                <a:solidFill>
                  <a:srgbClr val="FFFFFF"/>
                </a:solidFill>
              </a14:hiddenFill>
            </a:ext>
          </a:extLst>
        </p:spPr>
      </p:pic>
      <p:pic>
        <p:nvPicPr>
          <p:cNvPr id="17" name="圖片 16">
            <a:extLst>
              <a:ext uri="{FF2B5EF4-FFF2-40B4-BE49-F238E27FC236}">
                <a16:creationId xmlns:a16="http://schemas.microsoft.com/office/drawing/2014/main" id="{2ECFC1DA-BFE6-4F9F-88A0-4D45627CBAAE}"/>
              </a:ext>
            </a:extLst>
          </p:cNvPr>
          <p:cNvPicPr>
            <a:picLocks noChangeAspect="1"/>
          </p:cNvPicPr>
          <p:nvPr/>
        </p:nvPicPr>
        <p:blipFill>
          <a:blip r:embed="rId7"/>
          <a:stretch>
            <a:fillRect/>
          </a:stretch>
        </p:blipFill>
        <p:spPr>
          <a:xfrm>
            <a:off x="5652120" y="4101706"/>
            <a:ext cx="1562146" cy="489256"/>
          </a:xfrm>
          <a:prstGeom prst="rect">
            <a:avLst/>
          </a:prstGeom>
        </p:spPr>
      </p:pic>
      <p:pic>
        <p:nvPicPr>
          <p:cNvPr id="18" name="Picture 2">
            <a:extLst>
              <a:ext uri="{FF2B5EF4-FFF2-40B4-BE49-F238E27FC236}">
                <a16:creationId xmlns:a16="http://schemas.microsoft.com/office/drawing/2014/main" id="{CB616ECB-D415-499B-8587-0F9EA36FC0A9}"/>
              </a:ext>
            </a:extLst>
          </p:cNvPr>
          <p:cNvPicPr>
            <a:picLocks noChangeAspect="1" noChangeArrowheads="1"/>
          </p:cNvPicPr>
          <p:nvPr/>
        </p:nvPicPr>
        <p:blipFill>
          <a:blip r:embed="rId8" cstate="print"/>
          <a:srcRect/>
          <a:stretch>
            <a:fillRect/>
          </a:stretch>
        </p:blipFill>
        <p:spPr bwMode="auto">
          <a:xfrm>
            <a:off x="7254132" y="4101706"/>
            <a:ext cx="1262705" cy="387580"/>
          </a:xfrm>
          <a:prstGeom prst="rect">
            <a:avLst/>
          </a:prstGeom>
          <a:noFill/>
          <a:ln w="9525">
            <a:noFill/>
            <a:miter lim="800000"/>
            <a:headEnd/>
            <a:tailEnd/>
          </a:ln>
        </p:spPr>
      </p:pic>
      <p:pic>
        <p:nvPicPr>
          <p:cNvPr id="19" name="Picture 4">
            <a:extLst>
              <a:ext uri="{FF2B5EF4-FFF2-40B4-BE49-F238E27FC236}">
                <a16:creationId xmlns:a16="http://schemas.microsoft.com/office/drawing/2014/main" id="{BFEC7AD9-B891-4304-BCFD-1CDED7BE1D1E}"/>
              </a:ext>
            </a:extLst>
          </p:cNvPr>
          <p:cNvPicPr>
            <a:picLocks noChangeAspect="1" noChangeArrowheads="1"/>
          </p:cNvPicPr>
          <p:nvPr/>
        </p:nvPicPr>
        <p:blipFill>
          <a:blip r:embed="rId9" cstate="print"/>
          <a:srcRect/>
          <a:stretch>
            <a:fillRect/>
          </a:stretch>
        </p:blipFill>
        <p:spPr bwMode="auto">
          <a:xfrm>
            <a:off x="5697268" y="4635311"/>
            <a:ext cx="2037128" cy="329368"/>
          </a:xfrm>
          <a:prstGeom prst="rect">
            <a:avLst/>
          </a:prstGeom>
          <a:noFill/>
          <a:ln w="9525">
            <a:noFill/>
            <a:miter lim="800000"/>
            <a:headEnd/>
            <a:tailEnd/>
          </a:ln>
        </p:spPr>
      </p:pic>
      <p:pic>
        <p:nvPicPr>
          <p:cNvPr id="20" name="Picture 1">
            <a:extLst>
              <a:ext uri="{FF2B5EF4-FFF2-40B4-BE49-F238E27FC236}">
                <a16:creationId xmlns:a16="http://schemas.microsoft.com/office/drawing/2014/main" id="{C365A9A4-B0BB-4CDA-B305-55B83058363B}"/>
              </a:ext>
            </a:extLst>
          </p:cNvPr>
          <p:cNvPicPr>
            <a:picLocks noChangeAspect="1" noChangeArrowheads="1"/>
          </p:cNvPicPr>
          <p:nvPr/>
        </p:nvPicPr>
        <p:blipFill>
          <a:blip r:embed="rId10" cstate="print"/>
          <a:srcRect/>
          <a:stretch>
            <a:fillRect/>
          </a:stretch>
        </p:blipFill>
        <p:spPr bwMode="auto">
          <a:xfrm>
            <a:off x="7734396" y="4635311"/>
            <a:ext cx="953624" cy="685015"/>
          </a:xfrm>
          <a:prstGeom prst="rect">
            <a:avLst/>
          </a:prstGeom>
          <a:noFill/>
          <a:ln w="9525">
            <a:noFill/>
            <a:miter lim="800000"/>
            <a:headEnd/>
            <a:tailEnd/>
          </a:ln>
        </p:spPr>
      </p:pic>
      <p:pic>
        <p:nvPicPr>
          <p:cNvPr id="21" name="圖片 20">
            <a:extLst>
              <a:ext uri="{FF2B5EF4-FFF2-40B4-BE49-F238E27FC236}">
                <a16:creationId xmlns:a16="http://schemas.microsoft.com/office/drawing/2014/main" id="{C6FE91E6-7D82-48A6-A3D8-7A7D8EC4491F}"/>
              </a:ext>
            </a:extLst>
          </p:cNvPr>
          <p:cNvPicPr>
            <a:picLocks noChangeAspect="1"/>
          </p:cNvPicPr>
          <p:nvPr/>
        </p:nvPicPr>
        <p:blipFill>
          <a:blip r:embed="rId11"/>
          <a:stretch>
            <a:fillRect/>
          </a:stretch>
        </p:blipFill>
        <p:spPr>
          <a:xfrm>
            <a:off x="5697268" y="5042120"/>
            <a:ext cx="1516998" cy="403104"/>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B6256D2-AC8A-4E78-93FA-EB7AAA90DD17}"/>
              </a:ext>
            </a:extLst>
          </p:cNvPr>
          <p:cNvPicPr>
            <a:picLocks noChangeAspect="1"/>
          </p:cNvPicPr>
          <p:nvPr/>
        </p:nvPicPr>
        <p:blipFill>
          <a:blip r:embed="rId3"/>
          <a:stretch>
            <a:fillRect/>
          </a:stretch>
        </p:blipFill>
        <p:spPr>
          <a:xfrm>
            <a:off x="4551603" y="3192176"/>
            <a:ext cx="4397121" cy="2888699"/>
          </a:xfrm>
          <a:prstGeom prst="rect">
            <a:avLst/>
          </a:prstGeom>
        </p:spPr>
      </p:pic>
      <p:pic>
        <p:nvPicPr>
          <p:cNvPr id="2" name="圖片 1">
            <a:extLst>
              <a:ext uri="{FF2B5EF4-FFF2-40B4-BE49-F238E27FC236}">
                <a16:creationId xmlns:a16="http://schemas.microsoft.com/office/drawing/2014/main" id="{7434C1C6-4563-40B2-A83F-F9DBB7C477D1}"/>
              </a:ext>
            </a:extLst>
          </p:cNvPr>
          <p:cNvPicPr>
            <a:picLocks noChangeAspect="1"/>
          </p:cNvPicPr>
          <p:nvPr/>
        </p:nvPicPr>
        <p:blipFill>
          <a:blip r:embed="rId4"/>
          <a:stretch>
            <a:fillRect/>
          </a:stretch>
        </p:blipFill>
        <p:spPr>
          <a:xfrm>
            <a:off x="112672" y="1188504"/>
            <a:ext cx="4397121" cy="2772358"/>
          </a:xfrm>
          <a:prstGeom prst="rect">
            <a:avLst/>
          </a:prstGeom>
        </p:spPr>
      </p:pic>
      <p:sp>
        <p:nvSpPr>
          <p:cNvPr id="13316" name="投影片編號版面配置區 11"/>
          <p:cNvSpPr>
            <a:spLocks noGrp="1"/>
          </p:cNvSpPr>
          <p:nvPr>
            <p:ph type="sldNum" sz="quarter" idx="10"/>
          </p:nvPr>
        </p:nvSpPr>
        <p:spPr>
          <a:noFill/>
        </p:spPr>
        <p:txBody>
          <a:bodyPr/>
          <a:lstStyle/>
          <a:p>
            <a:fld id="{0CEEE224-9E8E-49C5-B7C4-68EC8D834876}" type="slidenum">
              <a:rPr lang="en-US" altLang="zh-TW"/>
              <a:pPr/>
              <a:t>11</a:t>
            </a:fld>
            <a:endParaRPr lang="en-US" altLang="zh-TW"/>
          </a:p>
        </p:txBody>
      </p:sp>
      <p:sp>
        <p:nvSpPr>
          <p:cNvPr id="13317" name="文字方塊 7"/>
          <p:cNvSpPr txBox="1">
            <a:spLocks noChangeArrowheads="1"/>
          </p:cNvSpPr>
          <p:nvPr/>
        </p:nvSpPr>
        <p:spPr bwMode="auto">
          <a:xfrm>
            <a:off x="2643188" y="-74613"/>
            <a:ext cx="4214812" cy="646113"/>
          </a:xfrm>
          <a:prstGeom prst="rect">
            <a:avLst/>
          </a:prstGeom>
          <a:noFill/>
          <a:ln w="9525">
            <a:noFill/>
            <a:miter lim="800000"/>
            <a:headEnd/>
            <a:tailEnd/>
          </a:ln>
        </p:spPr>
        <p:txBody>
          <a:bodyPr>
            <a:spAutoFit/>
          </a:bodyPr>
          <a:lstStyle/>
          <a:p>
            <a:pPr eaLnBrk="1" hangingPunct="1"/>
            <a:r>
              <a:rPr lang="en-US" altLang="zh-TW" sz="3600" dirty="0">
                <a:ea typeface="標楷體" pitchFamily="65" charset="-120"/>
                <a:cs typeface="Arial" panose="020B0604020202020204" pitchFamily="34" charset="0"/>
              </a:rPr>
              <a:t>Business Overview</a:t>
            </a:r>
            <a:endParaRPr lang="zh-TW" altLang="en-US" sz="3600" dirty="0">
              <a:ea typeface="標楷體" pitchFamily="65" charset="-120"/>
              <a:cs typeface="Arial" panose="020B0604020202020204" pitchFamily="34" charset="0"/>
            </a:endParaRPr>
          </a:p>
        </p:txBody>
      </p:sp>
      <p:sp>
        <p:nvSpPr>
          <p:cNvPr id="13318"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22535" name="文字方塊 2"/>
          <p:cNvSpPr txBox="1">
            <a:spLocks noChangeArrowheads="1"/>
          </p:cNvSpPr>
          <p:nvPr/>
        </p:nvSpPr>
        <p:spPr bwMode="auto">
          <a:xfrm>
            <a:off x="4426842" y="1214438"/>
            <a:ext cx="4717157" cy="1815882"/>
          </a:xfrm>
          <a:prstGeom prst="rect">
            <a:avLst/>
          </a:prstGeom>
          <a:noFill/>
          <a:ln w="9525">
            <a:noFill/>
            <a:miter lim="800000"/>
            <a:headEnd/>
            <a:tailEnd/>
          </a:ln>
        </p:spPr>
        <p:txBody>
          <a:bodyPr wrap="square">
            <a:spAutoFit/>
          </a:bodyPr>
          <a:lstStyle/>
          <a:p>
            <a:r>
              <a:rPr lang="en-US" altLang="zh-TW" sz="1600" dirty="0">
                <a:latin typeface="+mj-ea"/>
                <a:ea typeface="+mj-ea"/>
              </a:rPr>
              <a:t>   Excelsior’s operating income was NT $ 344,234 thousands in 2021 and NT $ 319,114 thousands in 2020; the growth rate was 7.9%. The operating income</a:t>
            </a:r>
            <a:r>
              <a:rPr lang="en-US" altLang="zh-TW" sz="1600" dirty="0">
                <a:latin typeface="+mj-ea"/>
              </a:rPr>
              <a:t> </a:t>
            </a:r>
            <a:r>
              <a:rPr lang="en-US" altLang="zh-TW" sz="1600" dirty="0">
                <a:latin typeface="+mj-ea"/>
                <a:ea typeface="+mj-ea"/>
              </a:rPr>
              <a:t>in 2022 H1 than which of 2021 H1 is increased because of the increase in sales of high-margin products and </a:t>
            </a:r>
            <a:r>
              <a:rPr lang="en-US" altLang="zh-TW" sz="1600" dirty="0">
                <a:latin typeface="+mj-ea"/>
              </a:rPr>
              <a:t>the depreciation in the import exchange rate</a:t>
            </a:r>
            <a:r>
              <a:rPr lang="en-US" altLang="zh-TW" sz="1600" dirty="0"/>
              <a:t>.</a:t>
            </a:r>
            <a:endParaRPr lang="zh-TW" altLang="en-US" sz="1600" dirty="0">
              <a:latin typeface="+mj-ea"/>
              <a:ea typeface="+mj-ea"/>
            </a:endParaRPr>
          </a:p>
        </p:txBody>
      </p:sp>
      <p:sp>
        <p:nvSpPr>
          <p:cNvPr id="22537" name="文字方塊 20"/>
          <p:cNvSpPr txBox="1">
            <a:spLocks noChangeArrowheads="1"/>
          </p:cNvSpPr>
          <p:nvPr/>
        </p:nvSpPr>
        <p:spPr bwMode="auto">
          <a:xfrm>
            <a:off x="7286624" y="2961195"/>
            <a:ext cx="1857375" cy="461962"/>
          </a:xfrm>
          <a:prstGeom prst="rect">
            <a:avLst/>
          </a:prstGeom>
          <a:noFill/>
          <a:ln w="9525">
            <a:noFill/>
            <a:miter lim="800000"/>
            <a:headEnd/>
            <a:tailEnd/>
          </a:ln>
        </p:spPr>
        <p:txBody>
          <a:bodyPr>
            <a:spAutoFit/>
          </a:bodyPr>
          <a:lstStyle/>
          <a:p>
            <a:pPr>
              <a:defRPr/>
            </a:pPr>
            <a:r>
              <a:rPr lang="en-US" altLang="zh-TW" dirty="0">
                <a:solidFill>
                  <a:schemeClr val="accent6">
                    <a:lumMod val="75000"/>
                  </a:schemeClr>
                </a:solidFill>
                <a:latin typeface="+mj-lt"/>
                <a:ea typeface="標楷體" pitchFamily="65" charset="-120"/>
              </a:rPr>
              <a:t>Unit:</a:t>
            </a:r>
            <a:r>
              <a:rPr lang="zh-TW" altLang="en-US" dirty="0">
                <a:solidFill>
                  <a:schemeClr val="accent6">
                    <a:lumMod val="75000"/>
                  </a:schemeClr>
                </a:solidFill>
                <a:latin typeface="+mj-lt"/>
                <a:ea typeface="標楷體" pitchFamily="65" charset="-120"/>
              </a:rPr>
              <a:t> </a:t>
            </a:r>
            <a:r>
              <a:rPr lang="en-US" altLang="zh-TW" dirty="0">
                <a:solidFill>
                  <a:schemeClr val="accent6">
                    <a:lumMod val="75000"/>
                  </a:schemeClr>
                </a:solidFill>
                <a:latin typeface="+mj-lt"/>
                <a:ea typeface="標楷體" pitchFamily="65" charset="-120"/>
              </a:rPr>
              <a:t>NTD in thousands</a:t>
            </a:r>
            <a:endParaRPr lang="zh-TW" altLang="en-US" dirty="0">
              <a:solidFill>
                <a:schemeClr val="accent6">
                  <a:lumMod val="75000"/>
                </a:schemeClr>
              </a:solidFill>
              <a:latin typeface="+mj-lt"/>
              <a:ea typeface="標楷體" pitchFamily="65" charset="-120"/>
            </a:endParaRPr>
          </a:p>
          <a:p>
            <a:pPr>
              <a:defRPr/>
            </a:pPr>
            <a:endParaRPr lang="zh-TW" altLang="en-US" dirty="0">
              <a:latin typeface="+mj-lt"/>
              <a:ea typeface="標楷體" pitchFamily="65" charset="-120"/>
            </a:endParaRPr>
          </a:p>
        </p:txBody>
      </p:sp>
      <p:sp>
        <p:nvSpPr>
          <p:cNvPr id="22548" name="文字方塊 36"/>
          <p:cNvSpPr txBox="1">
            <a:spLocks noChangeArrowheads="1"/>
          </p:cNvSpPr>
          <p:nvPr/>
        </p:nvSpPr>
        <p:spPr bwMode="auto">
          <a:xfrm>
            <a:off x="-35553" y="3843278"/>
            <a:ext cx="4717157" cy="2862322"/>
          </a:xfrm>
          <a:prstGeom prst="rect">
            <a:avLst/>
          </a:prstGeom>
          <a:noFill/>
          <a:ln w="9525">
            <a:noFill/>
            <a:miter lim="800000"/>
            <a:headEnd/>
            <a:tailEnd/>
          </a:ln>
        </p:spPr>
        <p:txBody>
          <a:bodyPr wrap="square">
            <a:spAutoFit/>
          </a:bodyPr>
          <a:lstStyle/>
          <a:p>
            <a:r>
              <a:rPr lang="en-US" altLang="zh-TW" sz="1500" dirty="0">
                <a:latin typeface="+mj-ea"/>
                <a:ea typeface="+mj-ea"/>
              </a:rPr>
              <a:t>   In 2022 H1, Excelsior’s hemodialysis products accounted for 51% of its operating revenue, the surgical products accounted for 36%, the other products (blood bags, ostomy, preventive healthcare and home appliances) accounted for 13%. </a:t>
            </a:r>
          </a:p>
          <a:p>
            <a:r>
              <a:rPr lang="en-US" altLang="zh-TW" sz="1500" dirty="0">
                <a:latin typeface="+mj-ea"/>
                <a:ea typeface="+mj-ea"/>
              </a:rPr>
              <a:t>  </a:t>
            </a:r>
            <a:r>
              <a:rPr lang="en-US" altLang="zh-TW" sz="1500" dirty="0">
                <a:latin typeface="+mj-ea"/>
              </a:rPr>
              <a:t>The greater revenues of 2022 H1 than which of 2021 H1 is </a:t>
            </a:r>
            <a:r>
              <a:rPr lang="en-US" altLang="zh-TW" sz="1500" dirty="0"/>
              <a:t>due to </a:t>
            </a:r>
            <a:r>
              <a:rPr lang="en-US" altLang="zh-TW" sz="1500" dirty="0">
                <a:latin typeface="+mj-ea"/>
              </a:rPr>
              <a:t>the increase in sales of hemodialysis and home appliances.</a:t>
            </a:r>
            <a:endParaRPr lang="en-US" altLang="zh-TW" sz="1500" dirty="0"/>
          </a:p>
          <a:p>
            <a:r>
              <a:rPr lang="en-US" altLang="zh-TW" sz="1500" dirty="0">
                <a:latin typeface="+mj-ea"/>
                <a:ea typeface="+mj-ea"/>
              </a:rPr>
              <a:t>   In 2021 the sales of hemodialysis products decreased by 1%, meanwhile the sales of surgical products increased by 8.3%. The overall operating revenue increased by 4.1%.</a:t>
            </a:r>
            <a:endParaRPr lang="zh-TW" altLang="en-US" sz="1500" dirty="0">
              <a:latin typeface="+mj-ea"/>
              <a:ea typeface="+mj-ea"/>
            </a:endParaRPr>
          </a:p>
        </p:txBody>
      </p:sp>
      <p:sp>
        <p:nvSpPr>
          <p:cNvPr id="25" name="Text Box 2">
            <a:extLst/>
          </p:cNvPr>
          <p:cNvSpPr txBox="1">
            <a:spLocks noChangeArrowheads="1"/>
          </p:cNvSpPr>
          <p:nvPr/>
        </p:nvSpPr>
        <p:spPr bwMode="auto">
          <a:xfrm>
            <a:off x="179388" y="620713"/>
            <a:ext cx="4137671" cy="592470"/>
          </a:xfrm>
          <a:prstGeom prst="rect">
            <a:avLst/>
          </a:prstGeom>
          <a:noFill/>
          <a:ln w="9525">
            <a:noFill/>
            <a:miter lim="800000"/>
            <a:headEnd/>
            <a:tailEnd/>
          </a:ln>
          <a:effectLst/>
        </p:spPr>
        <p:txBody>
          <a:bodyPr wrap="none">
            <a:spAutoFit/>
          </a:bodyPr>
          <a:lstStyle/>
          <a:p>
            <a:pPr eaLnBrk="1" hangingPunct="1">
              <a:lnSpc>
                <a:spcPct val="125000"/>
              </a:lnSpc>
              <a:defRPr/>
            </a:pPr>
            <a:r>
              <a:rPr kumimoji="1" lang="en-US"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Excelsior(</a:t>
            </a:r>
            <a:r>
              <a:rPr kumimoji="1" lang="en-US" altLang="zh-TW" sz="2600" b="1" dirty="0" err="1">
                <a:solidFill>
                  <a:srgbClr val="003366"/>
                </a:solidFill>
                <a:effectLst>
                  <a:outerShdw blurRad="38100" dist="38100" dir="2700000" algn="tl">
                    <a:srgbClr val="C0C0C0"/>
                  </a:outerShdw>
                </a:effectLst>
                <a:latin typeface="Arial" charset="0"/>
                <a:ea typeface="華康儷中黑" pitchFamily="49" charset="-120"/>
                <a:sym typeface="Arial" charset="0"/>
              </a:rPr>
              <a:t>H</a:t>
            </a:r>
            <a:r>
              <a:rPr kumimoji="1" lang="en-US" altLang="en-US" sz="2600" b="1" dirty="0" err="1">
                <a:solidFill>
                  <a:srgbClr val="003366"/>
                </a:solidFill>
                <a:effectLst>
                  <a:outerShdw blurRad="38100" dist="38100" dir="2700000" algn="tl">
                    <a:srgbClr val="C0C0C0"/>
                  </a:outerShdw>
                </a:effectLst>
                <a:latin typeface="Arial" charset="0"/>
                <a:ea typeface="華康儷中黑" pitchFamily="49" charset="-120"/>
                <a:sym typeface="Arial" charset="0"/>
              </a:rPr>
              <a:t>emodialysis</a:t>
            </a:r>
            <a:r>
              <a:rPr kumimoji="1" lang="en-US"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kumimoji="1" lang="zh-TW" altLang="en-US" sz="2600" b="1" dirty="0" err="1">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26" name="文字方塊 20"/>
          <p:cNvSpPr txBox="1">
            <a:spLocks noChangeArrowheads="1"/>
          </p:cNvSpPr>
          <p:nvPr/>
        </p:nvSpPr>
        <p:spPr bwMode="auto">
          <a:xfrm>
            <a:off x="2967104" y="1315090"/>
            <a:ext cx="1714500" cy="430212"/>
          </a:xfrm>
          <a:prstGeom prst="rect">
            <a:avLst/>
          </a:prstGeom>
          <a:noFill/>
          <a:ln w="9525">
            <a:noFill/>
            <a:miter lim="800000"/>
            <a:headEnd/>
            <a:tailEnd/>
          </a:ln>
        </p:spPr>
        <p:txBody>
          <a:bodyPr>
            <a:spAutoFit/>
          </a:bodyPr>
          <a:lstStyle/>
          <a:p>
            <a:pPr>
              <a:defRPr/>
            </a:pPr>
            <a:r>
              <a:rPr lang="en-US" altLang="zh-TW" sz="1000" dirty="0">
                <a:solidFill>
                  <a:schemeClr val="accent6">
                    <a:lumMod val="75000"/>
                  </a:schemeClr>
                </a:solidFill>
                <a:latin typeface="+mj-lt"/>
                <a:ea typeface="標楷體" pitchFamily="65" charset="-120"/>
              </a:rPr>
              <a:t>Unit:</a:t>
            </a:r>
            <a:r>
              <a:rPr lang="zh-TW" altLang="en-US" sz="1000" dirty="0">
                <a:solidFill>
                  <a:schemeClr val="accent6">
                    <a:lumMod val="75000"/>
                  </a:schemeClr>
                </a:solidFill>
                <a:latin typeface="+mj-lt"/>
                <a:ea typeface="標楷體" pitchFamily="65" charset="-120"/>
              </a:rPr>
              <a:t> </a:t>
            </a:r>
            <a:r>
              <a:rPr lang="en-US" altLang="zh-TW" sz="1000" dirty="0">
                <a:solidFill>
                  <a:schemeClr val="accent6">
                    <a:lumMod val="75000"/>
                  </a:schemeClr>
                </a:solidFill>
                <a:latin typeface="+mj-lt"/>
                <a:ea typeface="標楷體" pitchFamily="65" charset="-120"/>
              </a:rPr>
              <a:t>NTD in thousands</a:t>
            </a:r>
            <a:endParaRPr lang="zh-TW" altLang="en-US" sz="1000" dirty="0">
              <a:solidFill>
                <a:schemeClr val="accent6">
                  <a:lumMod val="75000"/>
                </a:schemeClr>
              </a:solidFill>
              <a:latin typeface="+mj-lt"/>
              <a:ea typeface="標楷體" pitchFamily="65" charset="-120"/>
            </a:endParaRPr>
          </a:p>
          <a:p>
            <a:pPr>
              <a:defRPr/>
            </a:pPr>
            <a:endParaRPr lang="zh-TW" altLang="en-US" dirty="0">
              <a:latin typeface="標楷體" pitchFamily="65" charset="-120"/>
              <a:ea typeface="標楷體" pitchFamily="65" charset="-12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729FB7C3-D46C-47E3-8D19-7F9E742C5B14}"/>
              </a:ext>
            </a:extLst>
          </p:cNvPr>
          <p:cNvPicPr>
            <a:picLocks noChangeAspect="1"/>
          </p:cNvPicPr>
          <p:nvPr/>
        </p:nvPicPr>
        <p:blipFill>
          <a:blip r:embed="rId3"/>
          <a:stretch>
            <a:fillRect/>
          </a:stretch>
        </p:blipFill>
        <p:spPr>
          <a:xfrm>
            <a:off x="4654376" y="3308998"/>
            <a:ext cx="4310112" cy="2766299"/>
          </a:xfrm>
          <a:prstGeom prst="rect">
            <a:avLst/>
          </a:prstGeom>
        </p:spPr>
      </p:pic>
      <p:pic>
        <p:nvPicPr>
          <p:cNvPr id="5" name="圖片 4">
            <a:extLst>
              <a:ext uri="{FF2B5EF4-FFF2-40B4-BE49-F238E27FC236}">
                <a16:creationId xmlns:a16="http://schemas.microsoft.com/office/drawing/2014/main" id="{F3553B10-9F98-48BB-8A05-29DFA85AC675}"/>
              </a:ext>
            </a:extLst>
          </p:cNvPr>
          <p:cNvPicPr>
            <a:picLocks noChangeAspect="1"/>
          </p:cNvPicPr>
          <p:nvPr/>
        </p:nvPicPr>
        <p:blipFill>
          <a:blip r:embed="rId4"/>
          <a:stretch>
            <a:fillRect/>
          </a:stretch>
        </p:blipFill>
        <p:spPr>
          <a:xfrm>
            <a:off x="53265" y="992626"/>
            <a:ext cx="4436359" cy="2766300"/>
          </a:xfrm>
          <a:prstGeom prst="rect">
            <a:avLst/>
          </a:prstGeom>
        </p:spPr>
      </p:pic>
      <p:sp>
        <p:nvSpPr>
          <p:cNvPr id="14339" name="投影片編號版面配置區 11"/>
          <p:cNvSpPr>
            <a:spLocks noGrp="1"/>
          </p:cNvSpPr>
          <p:nvPr>
            <p:ph type="sldNum" sz="quarter" idx="10"/>
          </p:nvPr>
        </p:nvSpPr>
        <p:spPr>
          <a:xfrm>
            <a:off x="8845550" y="6492875"/>
            <a:ext cx="298450" cy="365125"/>
          </a:xfrm>
          <a:noFill/>
        </p:spPr>
        <p:txBody>
          <a:bodyPr/>
          <a:lstStyle/>
          <a:p>
            <a:fld id="{14854CEB-E478-4AC3-95A5-3B5A92016982}" type="slidenum">
              <a:rPr lang="en-US" altLang="zh-TW"/>
              <a:pPr/>
              <a:t>12</a:t>
            </a:fld>
            <a:endParaRPr lang="en-US" altLang="zh-TW"/>
          </a:p>
        </p:txBody>
      </p:sp>
      <p:sp>
        <p:nvSpPr>
          <p:cNvPr id="9" name="Text Box 2">
            <a:extLst/>
          </p:cNvPr>
          <p:cNvSpPr txBox="1">
            <a:spLocks noChangeArrowheads="1"/>
          </p:cNvSpPr>
          <p:nvPr/>
        </p:nvSpPr>
        <p:spPr bwMode="auto">
          <a:xfrm>
            <a:off x="179388" y="368300"/>
            <a:ext cx="4616970" cy="543354"/>
          </a:xfrm>
          <a:prstGeom prst="rect">
            <a:avLst/>
          </a:prstGeom>
          <a:noFill/>
          <a:ln w="9525">
            <a:noFill/>
            <a:miter lim="800000"/>
            <a:headEnd/>
            <a:tailEnd/>
          </a:ln>
          <a:effectLst/>
        </p:spPr>
        <p:txBody>
          <a:bodyPr wrap="none">
            <a:spAutoFit/>
          </a:bodyPr>
          <a:lstStyle/>
          <a:p>
            <a:pPr>
              <a:lnSpc>
                <a:spcPct val="125000"/>
              </a:lnSpc>
              <a:defRPr/>
            </a:pPr>
            <a:r>
              <a:rPr kumimoji="1"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Dynamic(Aesthetic Medical)</a:t>
            </a:r>
            <a:endParaRPr kumimoji="1"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14341" name="Rectangle 7"/>
          <p:cNvSpPr>
            <a:spLocks noChangeArrowheads="1"/>
          </p:cNvSpPr>
          <p:nvPr/>
        </p:nvSpPr>
        <p:spPr bwMode="auto">
          <a:xfrm>
            <a:off x="250825" y="944563"/>
            <a:ext cx="8064500" cy="36512"/>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14343" name="文字方塊 2"/>
          <p:cNvSpPr txBox="1">
            <a:spLocks noChangeArrowheads="1"/>
          </p:cNvSpPr>
          <p:nvPr/>
        </p:nvSpPr>
        <p:spPr bwMode="auto">
          <a:xfrm>
            <a:off x="4486589" y="1013984"/>
            <a:ext cx="4707160" cy="2123658"/>
          </a:xfrm>
          <a:prstGeom prst="rect">
            <a:avLst/>
          </a:prstGeom>
          <a:noFill/>
          <a:ln w="9525">
            <a:noFill/>
            <a:miter lim="800000"/>
            <a:headEnd/>
            <a:tailEnd/>
          </a:ln>
        </p:spPr>
        <p:txBody>
          <a:bodyPr wrap="square">
            <a:spAutoFit/>
          </a:bodyPr>
          <a:lstStyle/>
          <a:p>
            <a:r>
              <a:rPr lang="en-US" altLang="zh-TW" sz="1400" dirty="0">
                <a:latin typeface="+mj-ea"/>
              </a:rPr>
              <a:t>   Dynamic’s </a:t>
            </a:r>
            <a:r>
              <a:rPr lang="en-US" altLang="zh-TW" sz="1500" dirty="0">
                <a:latin typeface="+mj-ea"/>
              </a:rPr>
              <a:t>o</a:t>
            </a:r>
            <a:r>
              <a:rPr lang="en-US" altLang="zh-TW" sz="1500" dirty="0"/>
              <a:t>perating income were NT $ 160,418 thousands in 2021 and NT $ 140,848 thousands in 2020</a:t>
            </a:r>
            <a:r>
              <a:rPr lang="en-US" altLang="zh-TW" sz="1400" dirty="0">
                <a:latin typeface="+mj-ea"/>
              </a:rPr>
              <a:t>; the growth rate was 13.9%. The o</a:t>
            </a:r>
            <a:r>
              <a:rPr lang="en-US" altLang="zh-TW" sz="1400" dirty="0"/>
              <a:t>perating income </a:t>
            </a:r>
            <a:r>
              <a:rPr lang="en-US" altLang="zh-TW" sz="1400" dirty="0">
                <a:latin typeface="+mj-ea"/>
              </a:rPr>
              <a:t> in 2022 H1 than which of 2021 H1 is </a:t>
            </a:r>
            <a:r>
              <a:rPr lang="en-US" altLang="zh-TW" sz="1500" dirty="0">
                <a:latin typeface="+mj-ea"/>
              </a:rPr>
              <a:t>increased</a:t>
            </a:r>
            <a:r>
              <a:rPr lang="en-US" altLang="zh-TW" sz="1600" dirty="0">
                <a:latin typeface="+mj-ea"/>
              </a:rPr>
              <a:t> </a:t>
            </a:r>
            <a:r>
              <a:rPr lang="en-US" altLang="zh-TW" sz="1500" dirty="0">
                <a:latin typeface="+mj-ea"/>
              </a:rPr>
              <a:t>because</a:t>
            </a:r>
            <a:r>
              <a:rPr lang="en-US" altLang="zh-TW" sz="1500" dirty="0"/>
              <a:t> </a:t>
            </a:r>
            <a:r>
              <a:rPr lang="en-US" altLang="zh-TW" sz="1400" dirty="0">
                <a:latin typeface="+mj-ea"/>
              </a:rPr>
              <a:t>the new products were launched and the gross profit margin was improved through a diversified product sales mix. Although the expenses of ad and expansion increased,</a:t>
            </a:r>
            <a:r>
              <a:rPr lang="en-US" altLang="zh-TW" sz="1400" dirty="0"/>
              <a:t> the </a:t>
            </a:r>
            <a:r>
              <a:rPr lang="en-US" altLang="zh-TW" sz="1400" dirty="0">
                <a:latin typeface="+mj-ea"/>
              </a:rPr>
              <a:t>overall operating income still increased compared with the same period last year.</a:t>
            </a:r>
            <a:endParaRPr lang="zh-TW" altLang="zh-TW" sz="1400" dirty="0">
              <a:latin typeface="+mj-ea"/>
            </a:endParaRPr>
          </a:p>
        </p:txBody>
      </p:sp>
      <p:sp>
        <p:nvSpPr>
          <p:cNvPr id="14345" name="文字方塊 24"/>
          <p:cNvSpPr txBox="1">
            <a:spLocks noChangeArrowheads="1"/>
          </p:cNvSpPr>
          <p:nvPr/>
        </p:nvSpPr>
        <p:spPr bwMode="auto">
          <a:xfrm>
            <a:off x="0" y="3645024"/>
            <a:ext cx="4707160" cy="3323987"/>
          </a:xfrm>
          <a:prstGeom prst="rect">
            <a:avLst/>
          </a:prstGeom>
          <a:noFill/>
          <a:ln w="9525">
            <a:noFill/>
            <a:miter lim="800000"/>
            <a:headEnd/>
            <a:tailEnd/>
          </a:ln>
        </p:spPr>
        <p:txBody>
          <a:bodyPr wrap="square">
            <a:spAutoFit/>
          </a:bodyPr>
          <a:lstStyle/>
          <a:p>
            <a:r>
              <a:rPr lang="zh-TW" altLang="en-US" sz="1500" dirty="0">
                <a:latin typeface="+mj-lt"/>
              </a:rPr>
              <a:t>   </a:t>
            </a:r>
            <a:r>
              <a:rPr lang="en-US" altLang="zh-TW" sz="1500" dirty="0">
                <a:latin typeface="+mj-lt"/>
              </a:rPr>
              <a:t>In 2022 H1, Dynamic’s </a:t>
            </a:r>
            <a:r>
              <a:rPr lang="en-US" altLang="zh-TW" sz="1500" dirty="0" err="1">
                <a:latin typeface="+mj-lt"/>
              </a:rPr>
              <a:t>equipments</a:t>
            </a:r>
            <a:r>
              <a:rPr lang="en-US" altLang="zh-TW" sz="1500" dirty="0">
                <a:latin typeface="+mj-lt"/>
              </a:rPr>
              <a:t> accounted for 20% of the revenue, </a:t>
            </a:r>
            <a:r>
              <a:rPr lang="en-US" altLang="zh-TW" sz="1500" dirty="0">
                <a:latin typeface="+mj-ea"/>
              </a:rPr>
              <a:t>supplies and parts</a:t>
            </a:r>
            <a:r>
              <a:rPr lang="en-US" altLang="zh-TW" sz="1500" dirty="0">
                <a:latin typeface="+mj-lt"/>
              </a:rPr>
              <a:t> accounted for 58%, maintenance and others accounted for 22%. </a:t>
            </a:r>
          </a:p>
          <a:p>
            <a:r>
              <a:rPr lang="zh-TW" altLang="en-US" sz="1500" dirty="0">
                <a:latin typeface="+mj-ea"/>
              </a:rPr>
              <a:t>   </a:t>
            </a:r>
            <a:r>
              <a:rPr lang="en-US" altLang="zh-TW" sz="1500" dirty="0">
                <a:latin typeface="+mj-ea"/>
              </a:rPr>
              <a:t>The greater revenues of 2022 H1 than which of 2021 H1 is due the steady growth of new machines, neurotoxic and dermal filler, as well as the growth of beauty treatment revenue driven by the expansion of beauty shops. </a:t>
            </a:r>
            <a:endParaRPr lang="zh-TW" altLang="zh-TW" sz="1500" dirty="0">
              <a:latin typeface="+mj-ea"/>
            </a:endParaRPr>
          </a:p>
          <a:p>
            <a:r>
              <a:rPr lang="en-US" altLang="zh-TW" sz="1500" dirty="0">
                <a:latin typeface="+mj-ea"/>
              </a:rPr>
              <a:t>   In 2021 the sales of </a:t>
            </a:r>
            <a:r>
              <a:rPr lang="en-US" altLang="zh-TW" sz="1500" dirty="0"/>
              <a:t>equipments </a:t>
            </a:r>
            <a:r>
              <a:rPr lang="en-US" altLang="zh-TW" sz="1500" dirty="0">
                <a:latin typeface="+mj-ea"/>
              </a:rPr>
              <a:t>decreased by 29.5%, meanwhile the sales of supplies and parts  increased by 11.9%</a:t>
            </a:r>
            <a:r>
              <a:rPr lang="en-US" altLang="zh-TW" sz="1500" dirty="0"/>
              <a:t> and maintenance and others </a:t>
            </a:r>
            <a:r>
              <a:rPr lang="en-US" altLang="zh-TW" sz="1500" dirty="0">
                <a:latin typeface="+mj-ea"/>
              </a:rPr>
              <a:t>increased by </a:t>
            </a:r>
            <a:r>
              <a:rPr lang="en-US" altLang="zh-TW" sz="1500" dirty="0"/>
              <a:t>13.4%.</a:t>
            </a:r>
            <a:r>
              <a:rPr lang="en-US" altLang="zh-TW" sz="1500" dirty="0">
                <a:latin typeface="+mj-ea"/>
              </a:rPr>
              <a:t> The overall operating revenue increased by 1.9%.</a:t>
            </a:r>
            <a:endParaRPr lang="zh-TW" altLang="zh-TW" sz="1500" dirty="0">
              <a:latin typeface="+mj-lt"/>
            </a:endParaRPr>
          </a:p>
          <a:p>
            <a:r>
              <a:rPr lang="en-US" altLang="zh-TW" sz="1500" dirty="0">
                <a:latin typeface="+mj-lt"/>
              </a:rPr>
              <a:t> </a:t>
            </a:r>
            <a:endParaRPr lang="zh-TW" altLang="zh-TW" sz="1500" dirty="0">
              <a:latin typeface="+mj-lt"/>
            </a:endParaRPr>
          </a:p>
        </p:txBody>
      </p:sp>
      <p:sp>
        <p:nvSpPr>
          <p:cNvPr id="27" name="文字方塊 2">
            <a:extLst/>
          </p:cNvPr>
          <p:cNvSpPr txBox="1">
            <a:spLocks noChangeArrowheads="1"/>
          </p:cNvSpPr>
          <p:nvPr/>
        </p:nvSpPr>
        <p:spPr bwMode="auto">
          <a:xfrm>
            <a:off x="7239536" y="3106865"/>
            <a:ext cx="1954213" cy="276225"/>
          </a:xfrm>
          <a:prstGeom prst="rect">
            <a:avLst/>
          </a:prstGeom>
          <a:noFill/>
          <a:ln w="9525">
            <a:noFill/>
            <a:miter lim="800000"/>
            <a:headEnd/>
            <a:tailEnd/>
          </a:ln>
        </p:spPr>
        <p:txBody>
          <a:bodyPr>
            <a:spAutoFit/>
          </a:bodyPr>
          <a:lstStyle/>
          <a:p>
            <a:pPr>
              <a:defRPr/>
            </a:pPr>
            <a:r>
              <a:rPr lang="en-US" altLang="zh-TW" dirty="0">
                <a:solidFill>
                  <a:schemeClr val="accent6">
                    <a:lumMod val="75000"/>
                  </a:schemeClr>
                </a:solidFill>
                <a:ea typeface="標楷體" pitchFamily="65" charset="-120"/>
              </a:rPr>
              <a:t>Unit:</a:t>
            </a:r>
            <a:r>
              <a:rPr lang="zh-TW" altLang="en-US" dirty="0">
                <a:solidFill>
                  <a:schemeClr val="accent6">
                    <a:lumMod val="75000"/>
                  </a:schemeClr>
                </a:solidFill>
                <a:ea typeface="標楷體" pitchFamily="65" charset="-120"/>
              </a:rPr>
              <a:t> </a:t>
            </a:r>
            <a:r>
              <a:rPr lang="en-US" altLang="zh-TW" dirty="0">
                <a:solidFill>
                  <a:schemeClr val="accent6">
                    <a:lumMod val="75000"/>
                  </a:schemeClr>
                </a:solidFill>
                <a:ea typeface="標楷體" pitchFamily="65" charset="-120"/>
              </a:rPr>
              <a:t>NTD in thousands</a:t>
            </a:r>
            <a:endParaRPr lang="zh-TW" altLang="en-US" dirty="0">
              <a:solidFill>
                <a:schemeClr val="accent6">
                  <a:lumMod val="75000"/>
                </a:schemeClr>
              </a:solidFill>
              <a:ea typeface="標楷體" pitchFamily="65" charset="-120"/>
            </a:endParaRPr>
          </a:p>
        </p:txBody>
      </p:sp>
      <p:sp>
        <p:nvSpPr>
          <p:cNvPr id="24" name="文字方塊 20"/>
          <p:cNvSpPr txBox="1">
            <a:spLocks noChangeArrowheads="1"/>
          </p:cNvSpPr>
          <p:nvPr/>
        </p:nvSpPr>
        <p:spPr bwMode="auto">
          <a:xfrm>
            <a:off x="2849785" y="1013984"/>
            <a:ext cx="1857375" cy="461962"/>
          </a:xfrm>
          <a:prstGeom prst="rect">
            <a:avLst/>
          </a:prstGeom>
          <a:noFill/>
          <a:ln w="9525">
            <a:noFill/>
            <a:miter lim="800000"/>
            <a:headEnd/>
            <a:tailEnd/>
          </a:ln>
        </p:spPr>
        <p:txBody>
          <a:bodyPr>
            <a:spAutoFit/>
          </a:bodyPr>
          <a:lstStyle/>
          <a:p>
            <a:pPr>
              <a:defRPr/>
            </a:pPr>
            <a:r>
              <a:rPr lang="en-US" altLang="zh-TW" dirty="0">
                <a:solidFill>
                  <a:schemeClr val="accent6">
                    <a:lumMod val="75000"/>
                  </a:schemeClr>
                </a:solidFill>
                <a:latin typeface="+mj-lt"/>
                <a:ea typeface="標楷體" pitchFamily="65" charset="-120"/>
              </a:rPr>
              <a:t>Unit:</a:t>
            </a:r>
            <a:r>
              <a:rPr lang="zh-TW" altLang="en-US" dirty="0">
                <a:solidFill>
                  <a:schemeClr val="accent6">
                    <a:lumMod val="75000"/>
                  </a:schemeClr>
                </a:solidFill>
                <a:latin typeface="+mj-lt"/>
                <a:ea typeface="標楷體" pitchFamily="65" charset="-120"/>
              </a:rPr>
              <a:t> </a:t>
            </a:r>
            <a:r>
              <a:rPr lang="en-US" altLang="zh-TW" dirty="0">
                <a:solidFill>
                  <a:schemeClr val="accent6">
                    <a:lumMod val="75000"/>
                  </a:schemeClr>
                </a:solidFill>
                <a:latin typeface="+mj-lt"/>
                <a:ea typeface="標楷體" pitchFamily="65" charset="-120"/>
              </a:rPr>
              <a:t>NTD in thousands</a:t>
            </a:r>
            <a:endParaRPr lang="zh-TW" altLang="en-US" dirty="0">
              <a:solidFill>
                <a:schemeClr val="accent6">
                  <a:lumMod val="75000"/>
                </a:schemeClr>
              </a:solidFill>
              <a:latin typeface="+mj-lt"/>
              <a:ea typeface="標楷體" pitchFamily="65" charset="-120"/>
            </a:endParaRPr>
          </a:p>
          <a:p>
            <a:pPr>
              <a:defRPr/>
            </a:pPr>
            <a:endParaRPr lang="zh-TW" altLang="en-US" dirty="0">
              <a:latin typeface="+mj-lt"/>
              <a:ea typeface="標楷體" pitchFamily="65" charset="-12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BC4901F-7B86-43B4-9701-B2F822F72C47}"/>
              </a:ext>
            </a:extLst>
          </p:cNvPr>
          <p:cNvPicPr>
            <a:picLocks noChangeAspect="1"/>
          </p:cNvPicPr>
          <p:nvPr/>
        </p:nvPicPr>
        <p:blipFill>
          <a:blip r:embed="rId3"/>
          <a:stretch>
            <a:fillRect/>
          </a:stretch>
        </p:blipFill>
        <p:spPr>
          <a:xfrm>
            <a:off x="107771" y="1049803"/>
            <a:ext cx="4570873" cy="3480629"/>
          </a:xfrm>
          <a:prstGeom prst="rect">
            <a:avLst/>
          </a:prstGeom>
        </p:spPr>
      </p:pic>
      <p:sp>
        <p:nvSpPr>
          <p:cNvPr id="15363" name="文字方塊 2"/>
          <p:cNvSpPr txBox="1">
            <a:spLocks noChangeArrowheads="1"/>
          </p:cNvSpPr>
          <p:nvPr/>
        </p:nvSpPr>
        <p:spPr bwMode="auto">
          <a:xfrm>
            <a:off x="4814054" y="1049803"/>
            <a:ext cx="4194536" cy="2739211"/>
          </a:xfrm>
          <a:prstGeom prst="rect">
            <a:avLst/>
          </a:prstGeom>
          <a:noFill/>
          <a:ln w="9525">
            <a:noFill/>
            <a:miter lim="800000"/>
            <a:headEnd/>
            <a:tailEnd/>
          </a:ln>
        </p:spPr>
        <p:txBody>
          <a:bodyPr wrap="square">
            <a:spAutoFit/>
          </a:bodyPr>
          <a:lstStyle/>
          <a:p>
            <a:r>
              <a:rPr lang="en-US" altLang="zh-TW" sz="1400" dirty="0">
                <a:solidFill>
                  <a:schemeClr val="tx1"/>
                </a:solidFill>
                <a:cs typeface="Arial" panose="020B0604020202020204" pitchFamily="34" charset="0"/>
              </a:rPr>
              <a:t>    </a:t>
            </a:r>
            <a:r>
              <a:rPr lang="en-US" altLang="zh-TW" sz="1400" dirty="0" err="1">
                <a:solidFill>
                  <a:schemeClr val="tx1"/>
                </a:solidFill>
                <a:cs typeface="Arial" panose="020B0604020202020204" pitchFamily="34" charset="0"/>
              </a:rPr>
              <a:t>Arich’s</a:t>
            </a:r>
            <a:r>
              <a:rPr lang="en-US" altLang="zh-TW" sz="1400" dirty="0">
                <a:solidFill>
                  <a:schemeClr val="tx1"/>
                </a:solidFill>
                <a:cs typeface="Arial" panose="020B0604020202020204" pitchFamily="34" charset="0"/>
              </a:rPr>
              <a:t> operating income was NT$ 54,430 thousands in 2021 and NT$ 48,329 thousands in 2020</a:t>
            </a:r>
            <a:r>
              <a:rPr lang="en-US" altLang="zh-TW" sz="1400" dirty="0">
                <a:latin typeface="+mj-ea"/>
              </a:rPr>
              <a:t>; the growth rate was 12.6%.</a:t>
            </a:r>
            <a:r>
              <a:rPr lang="en-US" altLang="zh-TW" sz="1400" dirty="0">
                <a:solidFill>
                  <a:schemeClr val="tx1"/>
                </a:solidFill>
                <a:cs typeface="Arial" panose="020B0604020202020204" pitchFamily="34" charset="0"/>
              </a:rPr>
              <a:t> Mainly due to the decrease in sales and promotion revenue and  the impact of the COVID-19 in 2021, but the increase in distribution and logistics revenue, resulting in the increase in gross profit.</a:t>
            </a:r>
          </a:p>
          <a:p>
            <a:r>
              <a:rPr lang="en-US" altLang="zh-TW" sz="1400" dirty="0"/>
              <a:t>    The decrease in margin in 2022 H1, is mainly due to inflation that increased operating costs. However,</a:t>
            </a:r>
            <a:r>
              <a:rPr lang="zh-TW" altLang="en-US" sz="1400" dirty="0"/>
              <a:t> </a:t>
            </a:r>
            <a:r>
              <a:rPr lang="en-US" altLang="zh-TW" sz="1400" dirty="0"/>
              <a:t>the operating income is increased in 2022 H1 by retrenching expenses.</a:t>
            </a:r>
            <a:endParaRPr lang="en-US" altLang="zh-TW" sz="1400" dirty="0">
              <a:solidFill>
                <a:schemeClr val="tx1"/>
              </a:solidFill>
            </a:endParaRPr>
          </a:p>
          <a:p>
            <a:endParaRPr lang="en-US" altLang="zh-TW" sz="1400" dirty="0">
              <a:solidFill>
                <a:schemeClr val="tx1"/>
              </a:solidFill>
              <a:cs typeface="Arial" panose="020B0604020202020204" pitchFamily="34" charset="0"/>
            </a:endParaRPr>
          </a:p>
        </p:txBody>
      </p:sp>
      <p:sp>
        <p:nvSpPr>
          <p:cNvPr id="25604" name="文字方塊 16"/>
          <p:cNvSpPr txBox="1">
            <a:spLocks noChangeArrowheads="1"/>
          </p:cNvSpPr>
          <p:nvPr/>
        </p:nvSpPr>
        <p:spPr bwMode="auto">
          <a:xfrm>
            <a:off x="84100" y="4517629"/>
            <a:ext cx="4795280" cy="2439129"/>
          </a:xfrm>
          <a:prstGeom prst="rect">
            <a:avLst/>
          </a:prstGeom>
          <a:noFill/>
          <a:ln>
            <a:noFill/>
          </a:ln>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buNone/>
            </a:pPr>
            <a:r>
              <a:rPr lang="en-US" altLang="zh-TW" sz="1500" dirty="0"/>
              <a:t>   In 2022 H1, </a:t>
            </a:r>
            <a:r>
              <a:rPr lang="en-US" altLang="zh-TW" sz="1500" dirty="0" err="1"/>
              <a:t>Arich’s</a:t>
            </a:r>
            <a:r>
              <a:rPr lang="en-US" altLang="zh-TW" sz="1500" dirty="0"/>
              <a:t> sales and promotion revenue accounted for 66% of ARICH’s operating revenue; distribution and logistics revenue accounted for 34% of ARICH’s operating revenue. </a:t>
            </a:r>
          </a:p>
          <a:p>
            <a:pPr>
              <a:buNone/>
            </a:pPr>
            <a:r>
              <a:rPr lang="en-US" altLang="zh-TW" sz="1500" dirty="0"/>
              <a:t>  The greater revenues of 2022 H1 than which of 2021 H1 is due to the collaboration with new principals.</a:t>
            </a:r>
          </a:p>
          <a:p>
            <a:pPr>
              <a:buNone/>
            </a:pPr>
            <a:r>
              <a:rPr lang="en-US" altLang="zh-TW" sz="1500" dirty="0"/>
              <a:t>  Affected by COVID-19, </a:t>
            </a:r>
            <a:r>
              <a:rPr lang="en-US" altLang="zh-TW" sz="1500" dirty="0" err="1">
                <a:cs typeface="Arial" panose="020B0604020202020204" pitchFamily="34" charset="0"/>
              </a:rPr>
              <a:t>Arich’s</a:t>
            </a:r>
            <a:r>
              <a:rPr lang="en-US" altLang="zh-TW" sz="1500" dirty="0"/>
              <a:t> operating revenue in  2021 was lower than 2020.</a:t>
            </a:r>
            <a:endParaRPr lang="zh-TW" altLang="zh-TW" sz="1500" dirty="0"/>
          </a:p>
          <a:p>
            <a:pPr>
              <a:buNone/>
            </a:pPr>
            <a:endParaRPr lang="en-US" altLang="zh-TW" sz="1500" dirty="0"/>
          </a:p>
        </p:txBody>
      </p:sp>
      <p:sp>
        <p:nvSpPr>
          <p:cNvPr id="27" name="矩形 26"/>
          <p:cNvSpPr/>
          <p:nvPr/>
        </p:nvSpPr>
        <p:spPr>
          <a:xfrm>
            <a:off x="250825" y="419100"/>
            <a:ext cx="6215063" cy="492125"/>
          </a:xfrm>
          <a:prstGeom prst="rect">
            <a:avLst/>
          </a:prstGeom>
        </p:spPr>
        <p:txBody>
          <a:bodyPr>
            <a:spAutoFit/>
          </a:bodyPr>
          <a:lstStyle/>
          <a:p>
            <a:pPr>
              <a:defRPr/>
            </a:pPr>
            <a:r>
              <a:rPr lang="en-US" altLang="zh-TW" sz="2600" b="1" dirty="0" err="1">
                <a:solidFill>
                  <a:schemeClr val="accent1">
                    <a:lumMod val="50000"/>
                  </a:schemeClr>
                </a:solidFill>
                <a:effectLst>
                  <a:outerShdw blurRad="38100" dist="38100" dir="2700000" algn="tl">
                    <a:srgbClr val="000000">
                      <a:alpha val="43137"/>
                    </a:srgbClr>
                  </a:outerShdw>
                </a:effectLst>
              </a:rPr>
              <a:t>Arich</a:t>
            </a:r>
            <a:r>
              <a:rPr lang="en-US" altLang="zh-TW" sz="2600" b="1" dirty="0">
                <a:solidFill>
                  <a:schemeClr val="accent1">
                    <a:lumMod val="50000"/>
                  </a:schemeClr>
                </a:solidFill>
                <a:effectLst>
                  <a:outerShdw blurRad="38100" dist="38100" dir="2700000" algn="tl">
                    <a:srgbClr val="000000">
                      <a:alpha val="43137"/>
                    </a:srgbClr>
                  </a:outerShdw>
                </a:effectLst>
              </a:rPr>
              <a:t> (Pharmaceutical Logistics) </a:t>
            </a:r>
            <a:endParaRPr lang="zh-TW" altLang="en-US" sz="2600" b="1" dirty="0">
              <a:solidFill>
                <a:schemeClr val="accent1">
                  <a:lumMod val="50000"/>
                </a:schemeClr>
              </a:solidFill>
              <a:effectLst>
                <a:outerShdw blurRad="38100" dist="38100" dir="2700000" algn="tl">
                  <a:srgbClr val="000000">
                    <a:alpha val="43137"/>
                  </a:srgbClr>
                </a:outerShdw>
              </a:effectLst>
            </a:endParaRPr>
          </a:p>
        </p:txBody>
      </p:sp>
      <p:sp>
        <p:nvSpPr>
          <p:cNvPr id="15367" name="投影片編號版面配置區 11"/>
          <p:cNvSpPr>
            <a:spLocks noGrp="1"/>
          </p:cNvSpPr>
          <p:nvPr>
            <p:ph type="sldNum" sz="quarter" idx="10"/>
          </p:nvPr>
        </p:nvSpPr>
        <p:spPr>
          <a:noFill/>
        </p:spPr>
        <p:txBody>
          <a:bodyPr/>
          <a:lstStyle/>
          <a:p>
            <a:fld id="{046143B6-22FD-45A3-BEC8-398F6BEEBDFE}" type="slidenum">
              <a:rPr lang="en-US" altLang="zh-TW"/>
              <a:pPr/>
              <a:t>13</a:t>
            </a:fld>
            <a:endParaRPr lang="en-US" altLang="zh-TW"/>
          </a:p>
        </p:txBody>
      </p:sp>
      <p:sp>
        <p:nvSpPr>
          <p:cNvPr id="15370" name="Rectangle 7"/>
          <p:cNvSpPr>
            <a:spLocks noChangeArrowheads="1"/>
          </p:cNvSpPr>
          <p:nvPr/>
        </p:nvSpPr>
        <p:spPr bwMode="auto">
          <a:xfrm>
            <a:off x="250825" y="944563"/>
            <a:ext cx="8064500" cy="36512"/>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21" name="文字方塊 20"/>
          <p:cNvSpPr txBox="1">
            <a:spLocks noChangeArrowheads="1"/>
          </p:cNvSpPr>
          <p:nvPr/>
        </p:nvSpPr>
        <p:spPr bwMode="auto">
          <a:xfrm>
            <a:off x="7347026" y="3415723"/>
            <a:ext cx="1857375" cy="276225"/>
          </a:xfrm>
          <a:prstGeom prst="rect">
            <a:avLst/>
          </a:prstGeom>
          <a:noFill/>
          <a:ln w="9525">
            <a:noFill/>
            <a:miter lim="800000"/>
            <a:headEnd/>
            <a:tailEnd/>
          </a:ln>
        </p:spPr>
        <p:txBody>
          <a:bodyPr>
            <a:spAutoFit/>
          </a:bodyPr>
          <a:lstStyle/>
          <a:p>
            <a:pPr>
              <a:defRPr/>
            </a:pPr>
            <a:r>
              <a:rPr lang="en-US" altLang="zh-TW" dirty="0">
                <a:solidFill>
                  <a:schemeClr val="accent6">
                    <a:lumMod val="75000"/>
                  </a:schemeClr>
                </a:solidFill>
                <a:latin typeface="+mj-lt"/>
                <a:ea typeface="標楷體" pitchFamily="65" charset="-120"/>
              </a:rPr>
              <a:t>Unit:</a:t>
            </a:r>
            <a:r>
              <a:rPr lang="zh-TW" altLang="en-US" dirty="0">
                <a:solidFill>
                  <a:schemeClr val="accent6">
                    <a:lumMod val="75000"/>
                  </a:schemeClr>
                </a:solidFill>
                <a:latin typeface="+mj-lt"/>
                <a:ea typeface="標楷體" pitchFamily="65" charset="-120"/>
              </a:rPr>
              <a:t> </a:t>
            </a:r>
            <a:r>
              <a:rPr lang="en-US" altLang="zh-TW" dirty="0">
                <a:solidFill>
                  <a:schemeClr val="accent6">
                    <a:lumMod val="75000"/>
                  </a:schemeClr>
                </a:solidFill>
                <a:latin typeface="+mj-lt"/>
                <a:ea typeface="標楷體" pitchFamily="65" charset="-120"/>
              </a:rPr>
              <a:t>NTD in thousands</a:t>
            </a:r>
            <a:endParaRPr lang="zh-TW" altLang="en-US" dirty="0">
              <a:latin typeface="+mj-lt"/>
              <a:ea typeface="標楷體" pitchFamily="65" charset="-120"/>
            </a:endParaRPr>
          </a:p>
        </p:txBody>
      </p:sp>
      <p:sp>
        <p:nvSpPr>
          <p:cNvPr id="19" name="文字方塊 20"/>
          <p:cNvSpPr txBox="1">
            <a:spLocks noChangeArrowheads="1"/>
          </p:cNvSpPr>
          <p:nvPr/>
        </p:nvSpPr>
        <p:spPr bwMode="auto">
          <a:xfrm>
            <a:off x="3131840" y="1202531"/>
            <a:ext cx="1857375" cy="461963"/>
          </a:xfrm>
          <a:prstGeom prst="rect">
            <a:avLst/>
          </a:prstGeom>
          <a:noFill/>
          <a:ln w="9525">
            <a:noFill/>
            <a:miter lim="800000"/>
            <a:headEnd/>
            <a:tailEnd/>
          </a:ln>
        </p:spPr>
        <p:txBody>
          <a:bodyPr>
            <a:spAutoFit/>
          </a:bodyPr>
          <a:lstStyle/>
          <a:p>
            <a:pPr>
              <a:defRPr/>
            </a:pPr>
            <a:r>
              <a:rPr lang="en-US" altLang="zh-TW" dirty="0">
                <a:solidFill>
                  <a:schemeClr val="accent6">
                    <a:lumMod val="75000"/>
                  </a:schemeClr>
                </a:solidFill>
                <a:latin typeface="+mj-lt"/>
                <a:ea typeface="標楷體" pitchFamily="65" charset="-120"/>
              </a:rPr>
              <a:t>Unit:</a:t>
            </a:r>
            <a:r>
              <a:rPr lang="zh-TW" altLang="en-US" dirty="0">
                <a:solidFill>
                  <a:schemeClr val="accent6">
                    <a:lumMod val="75000"/>
                  </a:schemeClr>
                </a:solidFill>
                <a:latin typeface="+mj-lt"/>
                <a:ea typeface="標楷體" pitchFamily="65" charset="-120"/>
              </a:rPr>
              <a:t> </a:t>
            </a:r>
            <a:r>
              <a:rPr lang="en-US" altLang="zh-TW" dirty="0">
                <a:solidFill>
                  <a:schemeClr val="accent6">
                    <a:lumMod val="75000"/>
                  </a:schemeClr>
                </a:solidFill>
                <a:latin typeface="+mj-lt"/>
                <a:ea typeface="標楷體" pitchFamily="65" charset="-120"/>
              </a:rPr>
              <a:t>NTD in thousands</a:t>
            </a:r>
            <a:endParaRPr lang="zh-TW" altLang="en-US" dirty="0">
              <a:solidFill>
                <a:schemeClr val="accent6">
                  <a:lumMod val="75000"/>
                </a:schemeClr>
              </a:solidFill>
              <a:latin typeface="+mj-lt"/>
              <a:ea typeface="標楷體" pitchFamily="65" charset="-120"/>
            </a:endParaRPr>
          </a:p>
          <a:p>
            <a:pPr>
              <a:defRPr/>
            </a:pPr>
            <a:endParaRPr lang="zh-TW" altLang="en-US" dirty="0">
              <a:latin typeface="+mj-lt"/>
              <a:ea typeface="標楷體" pitchFamily="65" charset="-120"/>
            </a:endParaRPr>
          </a:p>
        </p:txBody>
      </p:sp>
      <p:pic>
        <p:nvPicPr>
          <p:cNvPr id="2" name="圖片 1">
            <a:extLst>
              <a:ext uri="{FF2B5EF4-FFF2-40B4-BE49-F238E27FC236}">
                <a16:creationId xmlns:a16="http://schemas.microsoft.com/office/drawing/2014/main" id="{271EDC85-208E-4BC5-A2FD-6D9CEA6B90CF}"/>
              </a:ext>
            </a:extLst>
          </p:cNvPr>
          <p:cNvPicPr>
            <a:picLocks noChangeAspect="1"/>
          </p:cNvPicPr>
          <p:nvPr/>
        </p:nvPicPr>
        <p:blipFill>
          <a:blip r:embed="rId4"/>
          <a:stretch>
            <a:fillRect/>
          </a:stretch>
        </p:blipFill>
        <p:spPr>
          <a:xfrm>
            <a:off x="4874455" y="3606519"/>
            <a:ext cx="4058484" cy="2511709"/>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DC738BBD-7FA8-4BA9-8D8C-0684083371DC}"/>
              </a:ext>
            </a:extLst>
          </p:cNvPr>
          <p:cNvPicPr>
            <a:picLocks noChangeAspect="1"/>
          </p:cNvPicPr>
          <p:nvPr/>
        </p:nvPicPr>
        <p:blipFill>
          <a:blip r:embed="rId3"/>
          <a:stretch>
            <a:fillRect/>
          </a:stretch>
        </p:blipFill>
        <p:spPr>
          <a:xfrm>
            <a:off x="2051720" y="3660337"/>
            <a:ext cx="3816424" cy="2892863"/>
          </a:xfrm>
          <a:prstGeom prst="rect">
            <a:avLst/>
          </a:prstGeom>
        </p:spPr>
      </p:pic>
      <p:pic>
        <p:nvPicPr>
          <p:cNvPr id="5" name="圖片 4">
            <a:extLst>
              <a:ext uri="{FF2B5EF4-FFF2-40B4-BE49-F238E27FC236}">
                <a16:creationId xmlns:a16="http://schemas.microsoft.com/office/drawing/2014/main" id="{5340AC41-2F63-43BC-BF23-6800F373F15A}"/>
              </a:ext>
            </a:extLst>
          </p:cNvPr>
          <p:cNvPicPr>
            <a:picLocks noChangeAspect="1"/>
          </p:cNvPicPr>
          <p:nvPr/>
        </p:nvPicPr>
        <p:blipFill>
          <a:blip r:embed="rId4"/>
          <a:stretch>
            <a:fillRect/>
          </a:stretch>
        </p:blipFill>
        <p:spPr>
          <a:xfrm>
            <a:off x="4740688" y="651675"/>
            <a:ext cx="3705191" cy="2836291"/>
          </a:xfrm>
          <a:prstGeom prst="rect">
            <a:avLst/>
          </a:prstGeom>
        </p:spPr>
      </p:pic>
      <p:pic>
        <p:nvPicPr>
          <p:cNvPr id="3" name="圖片 2">
            <a:extLst>
              <a:ext uri="{FF2B5EF4-FFF2-40B4-BE49-F238E27FC236}">
                <a16:creationId xmlns:a16="http://schemas.microsoft.com/office/drawing/2014/main" id="{A2AB2072-3B83-4D54-BF68-DA7234DB5D09}"/>
              </a:ext>
            </a:extLst>
          </p:cNvPr>
          <p:cNvPicPr>
            <a:picLocks noChangeAspect="1"/>
          </p:cNvPicPr>
          <p:nvPr/>
        </p:nvPicPr>
        <p:blipFill>
          <a:blip r:embed="rId5"/>
          <a:stretch>
            <a:fillRect/>
          </a:stretch>
        </p:blipFill>
        <p:spPr>
          <a:xfrm>
            <a:off x="54205" y="491325"/>
            <a:ext cx="4233920" cy="3088837"/>
          </a:xfrm>
          <a:prstGeom prst="rect">
            <a:avLst/>
          </a:prstGeom>
        </p:spPr>
      </p:pic>
      <p:sp>
        <p:nvSpPr>
          <p:cNvPr id="16389" name="投影片編號版面配置區 11"/>
          <p:cNvSpPr>
            <a:spLocks noGrp="1"/>
          </p:cNvSpPr>
          <p:nvPr>
            <p:ph type="sldNum" sz="quarter" idx="10"/>
          </p:nvPr>
        </p:nvSpPr>
        <p:spPr>
          <a:noFill/>
        </p:spPr>
        <p:txBody>
          <a:bodyPr/>
          <a:lstStyle/>
          <a:p>
            <a:fld id="{26F3B7AD-9ABB-402B-9EF5-8D98B6071318}" type="slidenum">
              <a:rPr lang="en-US" altLang="zh-TW"/>
              <a:pPr/>
              <a:t>14</a:t>
            </a:fld>
            <a:endParaRPr lang="en-US" altLang="zh-TW"/>
          </a:p>
        </p:txBody>
      </p:sp>
      <p:sp>
        <p:nvSpPr>
          <p:cNvPr id="16390" name="文字方塊 7"/>
          <p:cNvSpPr txBox="1">
            <a:spLocks noChangeArrowheads="1"/>
          </p:cNvSpPr>
          <p:nvPr/>
        </p:nvSpPr>
        <p:spPr bwMode="auto">
          <a:xfrm>
            <a:off x="2643188" y="-74613"/>
            <a:ext cx="5286375" cy="646113"/>
          </a:xfrm>
          <a:prstGeom prst="rect">
            <a:avLst/>
          </a:prstGeom>
          <a:noFill/>
          <a:ln w="9525">
            <a:noFill/>
            <a:miter lim="800000"/>
            <a:headEnd/>
            <a:tailEnd/>
          </a:ln>
        </p:spPr>
        <p:txBody>
          <a:bodyPr>
            <a:spAutoFit/>
          </a:bodyPr>
          <a:lstStyle/>
          <a:p>
            <a:pPr eaLnBrk="1" hangingPunct="1"/>
            <a:r>
              <a:rPr lang="en-US" altLang="zh-TW" sz="3600" dirty="0">
                <a:latin typeface="Times New Roman" panose="02020603050405020304" pitchFamily="18" charset="0"/>
                <a:ea typeface="標楷體" pitchFamily="65" charset="-120"/>
                <a:cs typeface="Times New Roman" panose="02020603050405020304" pitchFamily="18" charset="0"/>
              </a:rPr>
              <a:t>Financial Overview</a:t>
            </a:r>
            <a:endParaRPr lang="zh-TW" altLang="en-US" sz="3600" dirty="0">
              <a:latin typeface="Times New Roman" panose="02020603050405020304" pitchFamily="18" charset="0"/>
              <a:ea typeface="標楷體" pitchFamily="65" charset="-120"/>
              <a:cs typeface="Times New Roman" panose="02020603050405020304" pitchFamily="18" charset="0"/>
            </a:endParaRPr>
          </a:p>
        </p:txBody>
      </p:sp>
      <p:pic>
        <p:nvPicPr>
          <p:cNvPr id="3077" name="Picture 5"/>
          <p:cNvPicPr>
            <a:picLocks noChangeAspect="1" noChangeArrowheads="1"/>
          </p:cNvPicPr>
          <p:nvPr/>
        </p:nvPicPr>
        <p:blipFill>
          <a:blip r:embed="rId6" cstate="print"/>
          <a:srcRect/>
          <a:stretch>
            <a:fillRect/>
          </a:stretch>
        </p:blipFill>
        <p:spPr bwMode="auto">
          <a:xfrm>
            <a:off x="8604448" y="3212976"/>
            <a:ext cx="400050" cy="180975"/>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4211960" y="3284984"/>
            <a:ext cx="400050" cy="180975"/>
          </a:xfrm>
          <a:prstGeom prst="rect">
            <a:avLst/>
          </a:prstGeom>
          <a:noFill/>
          <a:ln w="9525">
            <a:noFill/>
            <a:miter lim="800000"/>
            <a:headEnd/>
            <a:tailEnd/>
          </a:ln>
        </p:spPr>
      </p:pic>
      <p:pic>
        <p:nvPicPr>
          <p:cNvPr id="14" name="Picture 6"/>
          <p:cNvPicPr>
            <a:picLocks noChangeAspect="1" noChangeArrowheads="1"/>
          </p:cNvPicPr>
          <p:nvPr/>
        </p:nvPicPr>
        <p:blipFill>
          <a:blip r:embed="rId7" cstate="print"/>
          <a:srcRect/>
          <a:stretch>
            <a:fillRect/>
          </a:stretch>
        </p:blipFill>
        <p:spPr bwMode="auto">
          <a:xfrm>
            <a:off x="8676456" y="3191374"/>
            <a:ext cx="236599" cy="165619"/>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4644008" y="3140968"/>
            <a:ext cx="236599" cy="165619"/>
          </a:xfrm>
          <a:prstGeom prst="rect">
            <a:avLst/>
          </a:prstGeom>
          <a:noFill/>
          <a:ln w="9525">
            <a:noFill/>
            <a:miter lim="800000"/>
            <a:headEnd/>
            <a:tailEnd/>
          </a:ln>
        </p:spPr>
      </p:pic>
      <p:sp>
        <p:nvSpPr>
          <p:cNvPr id="16391" name="文字方塊 21"/>
          <p:cNvSpPr txBox="1">
            <a:spLocks noChangeArrowheads="1"/>
          </p:cNvSpPr>
          <p:nvPr/>
        </p:nvSpPr>
        <p:spPr bwMode="auto">
          <a:xfrm>
            <a:off x="7380312" y="600254"/>
            <a:ext cx="1836738" cy="430887"/>
          </a:xfrm>
          <a:prstGeom prst="rect">
            <a:avLst/>
          </a:prstGeom>
          <a:noFill/>
          <a:ln w="9525">
            <a:noFill/>
            <a:miter lim="800000"/>
            <a:headEnd/>
            <a:tailEnd/>
          </a:ln>
        </p:spPr>
        <p:txBody>
          <a:bodyPr>
            <a:spAutoFit/>
          </a:bodyPr>
          <a:lstStyle/>
          <a:p>
            <a:pPr>
              <a:defRPr/>
            </a:pPr>
            <a:r>
              <a:rPr lang="en-US" altLang="zh-TW" sz="1100" dirty="0">
                <a:solidFill>
                  <a:schemeClr val="accent2"/>
                </a:solidFill>
                <a:latin typeface="+mj-lt"/>
                <a:ea typeface="標楷體" pitchFamily="65" charset="-120"/>
              </a:rPr>
              <a:t>Consolidated gross profit</a:t>
            </a:r>
          </a:p>
          <a:p>
            <a:pPr>
              <a:defRPr/>
            </a:pPr>
            <a:r>
              <a:rPr lang="en-US" altLang="zh-TW" sz="1100" dirty="0">
                <a:solidFill>
                  <a:schemeClr val="accent2"/>
                </a:solidFill>
                <a:latin typeface="+mj-lt"/>
                <a:ea typeface="標楷體" pitchFamily="65" charset="-120"/>
              </a:rPr>
              <a:t>Unit: NTD in thousands</a:t>
            </a:r>
            <a:endParaRPr lang="zh-TW" altLang="en-US" sz="1100" dirty="0">
              <a:solidFill>
                <a:schemeClr val="accent2"/>
              </a:solidFill>
              <a:latin typeface="+mj-lt"/>
              <a:ea typeface="標楷體" pitchFamily="65" charset="-120"/>
            </a:endParaRPr>
          </a:p>
        </p:txBody>
      </p:sp>
      <p:sp>
        <p:nvSpPr>
          <p:cNvPr id="2" name="文字方塊 9"/>
          <p:cNvSpPr txBox="1">
            <a:spLocks noChangeArrowheads="1"/>
          </p:cNvSpPr>
          <p:nvPr/>
        </p:nvSpPr>
        <p:spPr bwMode="auto">
          <a:xfrm>
            <a:off x="3043869" y="571500"/>
            <a:ext cx="1836738" cy="430888"/>
          </a:xfrm>
          <a:prstGeom prst="rect">
            <a:avLst/>
          </a:prstGeom>
          <a:noFill/>
          <a:ln w="9525">
            <a:noFill/>
            <a:miter lim="800000"/>
            <a:headEnd/>
            <a:tailEnd/>
          </a:ln>
        </p:spPr>
        <p:txBody>
          <a:bodyPr wrap="square">
            <a:spAutoFit/>
          </a:bodyPr>
          <a:lstStyle/>
          <a:p>
            <a:pPr>
              <a:defRPr/>
            </a:pPr>
            <a:r>
              <a:rPr lang="en-US" altLang="zh-TW" sz="1100" dirty="0">
                <a:solidFill>
                  <a:schemeClr val="accent2"/>
                </a:solidFill>
                <a:latin typeface="+mj-lt"/>
                <a:ea typeface="標楷體" pitchFamily="65" charset="-120"/>
              </a:rPr>
              <a:t>Consolidated revenue</a:t>
            </a:r>
          </a:p>
          <a:p>
            <a:pPr>
              <a:defRPr/>
            </a:pPr>
            <a:r>
              <a:rPr lang="en-US" altLang="zh-TW" sz="1100" dirty="0">
                <a:solidFill>
                  <a:schemeClr val="accent2"/>
                </a:solidFill>
                <a:latin typeface="+mj-lt"/>
                <a:ea typeface="標楷體" pitchFamily="65" charset="-120"/>
              </a:rPr>
              <a:t>Unit: NTD in thousands</a:t>
            </a:r>
            <a:endParaRPr lang="zh-TW" altLang="en-US" sz="1100" dirty="0">
              <a:solidFill>
                <a:schemeClr val="accent2"/>
              </a:solidFill>
              <a:latin typeface="+mj-lt"/>
              <a:ea typeface="標楷體" pitchFamily="65" charset="-120"/>
            </a:endParaRPr>
          </a:p>
        </p:txBody>
      </p:sp>
      <p:sp>
        <p:nvSpPr>
          <p:cNvPr id="16393" name="文字方塊 24"/>
          <p:cNvSpPr txBox="1">
            <a:spLocks noChangeArrowheads="1"/>
          </p:cNvSpPr>
          <p:nvPr/>
        </p:nvSpPr>
        <p:spPr bwMode="auto">
          <a:xfrm>
            <a:off x="5286375" y="3643929"/>
            <a:ext cx="2448272" cy="430887"/>
          </a:xfrm>
          <a:prstGeom prst="rect">
            <a:avLst/>
          </a:prstGeom>
          <a:noFill/>
          <a:ln w="9525">
            <a:noFill/>
            <a:miter lim="800000"/>
            <a:headEnd/>
            <a:tailEnd/>
          </a:ln>
        </p:spPr>
        <p:txBody>
          <a:bodyPr wrap="square">
            <a:spAutoFit/>
          </a:bodyPr>
          <a:lstStyle/>
          <a:p>
            <a:pPr>
              <a:defRPr/>
            </a:pPr>
            <a:r>
              <a:rPr lang="en-US" altLang="zh-TW" sz="1100" dirty="0">
                <a:solidFill>
                  <a:schemeClr val="accent2"/>
                </a:solidFill>
                <a:latin typeface="+mj-lt"/>
                <a:ea typeface="標楷體" pitchFamily="65" charset="-120"/>
              </a:rPr>
              <a:t>Consolidated operating Income</a:t>
            </a:r>
          </a:p>
          <a:p>
            <a:pPr>
              <a:defRPr/>
            </a:pPr>
            <a:r>
              <a:rPr lang="en-US" altLang="zh-TW" sz="1100" dirty="0">
                <a:solidFill>
                  <a:schemeClr val="accent2"/>
                </a:solidFill>
                <a:latin typeface="+mj-lt"/>
                <a:ea typeface="標楷體" pitchFamily="65" charset="-120"/>
              </a:rPr>
              <a:t>Unit: NTD in thousands</a:t>
            </a:r>
            <a:endParaRPr lang="zh-TW" altLang="en-US" sz="1100" dirty="0">
              <a:solidFill>
                <a:schemeClr val="accent2"/>
              </a:solidFill>
              <a:latin typeface="+mj-lt"/>
              <a:ea typeface="標楷體" pitchFamily="65" charset="-12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49F14916-7232-41AD-874F-C15135BA7AB3}"/>
              </a:ext>
            </a:extLst>
          </p:cNvPr>
          <p:cNvPicPr>
            <a:picLocks noChangeAspect="1"/>
          </p:cNvPicPr>
          <p:nvPr/>
        </p:nvPicPr>
        <p:blipFill>
          <a:blip r:embed="rId3"/>
          <a:stretch>
            <a:fillRect/>
          </a:stretch>
        </p:blipFill>
        <p:spPr>
          <a:xfrm>
            <a:off x="20713" y="404664"/>
            <a:ext cx="5199359" cy="2796782"/>
          </a:xfrm>
          <a:prstGeom prst="rect">
            <a:avLst/>
          </a:prstGeom>
        </p:spPr>
      </p:pic>
      <p:sp>
        <p:nvSpPr>
          <p:cNvPr id="17410" name="投影片編號版面配置區 11"/>
          <p:cNvSpPr>
            <a:spLocks noGrp="1"/>
          </p:cNvSpPr>
          <p:nvPr>
            <p:ph type="sldNum" sz="quarter" idx="10"/>
          </p:nvPr>
        </p:nvSpPr>
        <p:spPr>
          <a:noFill/>
        </p:spPr>
        <p:txBody>
          <a:bodyPr/>
          <a:lstStyle/>
          <a:p>
            <a:fld id="{96E8E74D-0388-4DCB-892B-C1DD25671F98}" type="slidenum">
              <a:rPr lang="en-US" altLang="zh-TW"/>
              <a:pPr/>
              <a:t>15</a:t>
            </a:fld>
            <a:endParaRPr lang="en-US" altLang="zh-TW"/>
          </a:p>
        </p:txBody>
      </p:sp>
      <p:sp>
        <p:nvSpPr>
          <p:cNvPr id="17424" name="文字方塊 11"/>
          <p:cNvSpPr txBox="1">
            <a:spLocks noChangeArrowheads="1"/>
          </p:cNvSpPr>
          <p:nvPr/>
        </p:nvSpPr>
        <p:spPr bwMode="auto">
          <a:xfrm>
            <a:off x="7524328" y="2807349"/>
            <a:ext cx="1787649" cy="261610"/>
          </a:xfrm>
          <a:prstGeom prst="rect">
            <a:avLst/>
          </a:prstGeom>
          <a:noFill/>
          <a:ln w="9525">
            <a:noFill/>
            <a:miter lim="800000"/>
            <a:headEnd/>
            <a:tailEnd/>
          </a:ln>
        </p:spPr>
        <p:txBody>
          <a:bodyPr wrap="square">
            <a:spAutoFit/>
          </a:bodyPr>
          <a:lstStyle/>
          <a:p>
            <a:pPr>
              <a:defRPr/>
            </a:pPr>
            <a:r>
              <a:rPr lang="en-US" altLang="zh-TW" sz="1100" dirty="0">
                <a:solidFill>
                  <a:schemeClr val="accent2"/>
                </a:solidFill>
                <a:latin typeface="+mj-lt"/>
                <a:ea typeface="標楷體" pitchFamily="65" charset="-120"/>
              </a:rPr>
              <a:t>Unit: NTD in thousands</a:t>
            </a:r>
            <a:endParaRPr lang="zh-TW" altLang="en-US" sz="1100" dirty="0">
              <a:solidFill>
                <a:schemeClr val="accent2"/>
              </a:solidFill>
              <a:latin typeface="+mj-lt"/>
              <a:ea typeface="標楷體" pitchFamily="65" charset="-120"/>
            </a:endParaRPr>
          </a:p>
        </p:txBody>
      </p:sp>
      <p:sp>
        <p:nvSpPr>
          <p:cNvPr id="17413" name="文字方塊 11"/>
          <p:cNvSpPr txBox="1">
            <a:spLocks noChangeArrowheads="1"/>
          </p:cNvSpPr>
          <p:nvPr/>
        </p:nvSpPr>
        <p:spPr bwMode="auto">
          <a:xfrm>
            <a:off x="3671900" y="638679"/>
            <a:ext cx="1800200" cy="261610"/>
          </a:xfrm>
          <a:prstGeom prst="rect">
            <a:avLst/>
          </a:prstGeom>
          <a:noFill/>
          <a:ln w="9525">
            <a:noFill/>
            <a:miter lim="800000"/>
            <a:headEnd/>
            <a:tailEnd/>
          </a:ln>
        </p:spPr>
        <p:txBody>
          <a:bodyPr wrap="square">
            <a:spAutoFit/>
          </a:bodyPr>
          <a:lstStyle/>
          <a:p>
            <a:pPr>
              <a:defRPr/>
            </a:pPr>
            <a:r>
              <a:rPr lang="en-US" altLang="zh-TW" sz="1100" dirty="0">
                <a:solidFill>
                  <a:schemeClr val="accent2"/>
                </a:solidFill>
                <a:latin typeface="+mj-lt"/>
                <a:ea typeface="標楷體" pitchFamily="65" charset="-120"/>
              </a:rPr>
              <a:t>Unit: NTD in thousands</a:t>
            </a:r>
            <a:endParaRPr lang="zh-TW" altLang="en-US" sz="1100" dirty="0">
              <a:solidFill>
                <a:schemeClr val="accent2"/>
              </a:solidFill>
              <a:latin typeface="+mj-lt"/>
              <a:ea typeface="標楷體" pitchFamily="65" charset="-120"/>
            </a:endParaRPr>
          </a:p>
        </p:txBody>
      </p:sp>
      <p:pic>
        <p:nvPicPr>
          <p:cNvPr id="7" name="圖片 6">
            <a:extLst>
              <a:ext uri="{FF2B5EF4-FFF2-40B4-BE49-F238E27FC236}">
                <a16:creationId xmlns:a16="http://schemas.microsoft.com/office/drawing/2014/main" id="{11AF88E4-3DA4-4D7F-86F3-2CB5EFEB2A8E}"/>
              </a:ext>
            </a:extLst>
          </p:cNvPr>
          <p:cNvPicPr>
            <a:picLocks noChangeAspect="1"/>
          </p:cNvPicPr>
          <p:nvPr/>
        </p:nvPicPr>
        <p:blipFill>
          <a:blip r:embed="rId4"/>
          <a:stretch>
            <a:fillRect/>
          </a:stretch>
        </p:blipFill>
        <p:spPr>
          <a:xfrm>
            <a:off x="4716016" y="3187882"/>
            <a:ext cx="4385122" cy="2905413"/>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9787B798-C138-4B9C-89F4-B4D869AC2409}"/>
              </a:ext>
            </a:extLst>
          </p:cNvPr>
          <p:cNvPicPr>
            <a:picLocks noChangeAspect="1"/>
          </p:cNvPicPr>
          <p:nvPr/>
        </p:nvPicPr>
        <p:blipFill>
          <a:blip r:embed="rId3"/>
          <a:stretch>
            <a:fillRect/>
          </a:stretch>
        </p:blipFill>
        <p:spPr>
          <a:xfrm>
            <a:off x="253545" y="548680"/>
            <a:ext cx="4573003" cy="3106117"/>
          </a:xfrm>
          <a:prstGeom prst="rect">
            <a:avLst/>
          </a:prstGeom>
        </p:spPr>
      </p:pic>
      <p:pic>
        <p:nvPicPr>
          <p:cNvPr id="6" name="圖片 5">
            <a:extLst>
              <a:ext uri="{FF2B5EF4-FFF2-40B4-BE49-F238E27FC236}">
                <a16:creationId xmlns:a16="http://schemas.microsoft.com/office/drawing/2014/main" id="{79DBC796-6FD5-4C72-B28A-27A815D649C6}"/>
              </a:ext>
            </a:extLst>
          </p:cNvPr>
          <p:cNvPicPr>
            <a:picLocks noChangeAspect="1"/>
          </p:cNvPicPr>
          <p:nvPr/>
        </p:nvPicPr>
        <p:blipFill>
          <a:blip r:embed="rId4"/>
          <a:stretch>
            <a:fillRect/>
          </a:stretch>
        </p:blipFill>
        <p:spPr>
          <a:xfrm>
            <a:off x="5121446" y="3086261"/>
            <a:ext cx="3893351" cy="2968602"/>
          </a:xfrm>
          <a:prstGeom prst="rect">
            <a:avLst/>
          </a:prstGeom>
        </p:spPr>
      </p:pic>
      <p:sp>
        <p:nvSpPr>
          <p:cNvPr id="18434" name="投影片編號版面配置區 11"/>
          <p:cNvSpPr>
            <a:spLocks noGrp="1"/>
          </p:cNvSpPr>
          <p:nvPr>
            <p:ph type="sldNum" sz="quarter" idx="10"/>
          </p:nvPr>
        </p:nvSpPr>
        <p:spPr>
          <a:noFill/>
        </p:spPr>
        <p:txBody>
          <a:bodyPr/>
          <a:lstStyle/>
          <a:p>
            <a:fld id="{DC4DE362-C77E-423C-8BE5-F326F56F4168}" type="slidenum">
              <a:rPr lang="en-US" altLang="zh-TW"/>
              <a:pPr/>
              <a:t>16</a:t>
            </a:fld>
            <a:endParaRPr lang="en-US" altLang="zh-TW"/>
          </a:p>
        </p:txBody>
      </p:sp>
      <p:sp>
        <p:nvSpPr>
          <p:cNvPr id="18443" name="文字方塊 11"/>
          <p:cNvSpPr txBox="1">
            <a:spLocks noChangeArrowheads="1"/>
          </p:cNvSpPr>
          <p:nvPr/>
        </p:nvSpPr>
        <p:spPr bwMode="auto">
          <a:xfrm>
            <a:off x="3491880" y="782674"/>
            <a:ext cx="1936750" cy="276225"/>
          </a:xfrm>
          <a:prstGeom prst="rect">
            <a:avLst/>
          </a:prstGeom>
          <a:noFill/>
          <a:ln w="9525">
            <a:noFill/>
            <a:miter lim="800000"/>
            <a:headEnd/>
            <a:tailEnd/>
          </a:ln>
        </p:spPr>
        <p:txBody>
          <a:bodyPr>
            <a:spAutoFit/>
          </a:bodyPr>
          <a:lstStyle/>
          <a:p>
            <a:pPr>
              <a:defRPr/>
            </a:pPr>
            <a:r>
              <a:rPr lang="en-US" altLang="zh-TW" dirty="0">
                <a:solidFill>
                  <a:schemeClr val="accent2"/>
                </a:solidFill>
                <a:latin typeface="+mj-lt"/>
                <a:ea typeface="標楷體" pitchFamily="65" charset="-120"/>
              </a:rPr>
              <a:t>Unit: NTD in thousands</a:t>
            </a:r>
            <a:endParaRPr lang="zh-TW" altLang="en-US" dirty="0">
              <a:solidFill>
                <a:schemeClr val="accent2"/>
              </a:solidFill>
              <a:latin typeface="+mj-lt"/>
              <a:ea typeface="標楷體" pitchFamily="65" charset="-120"/>
            </a:endParaRPr>
          </a:p>
        </p:txBody>
      </p:sp>
      <p:sp>
        <p:nvSpPr>
          <p:cNvPr id="32771" name="文字方塊 11"/>
          <p:cNvSpPr txBox="1">
            <a:spLocks noChangeArrowheads="1"/>
          </p:cNvSpPr>
          <p:nvPr/>
        </p:nvSpPr>
        <p:spPr bwMode="auto">
          <a:xfrm>
            <a:off x="7452320" y="3151078"/>
            <a:ext cx="1857375" cy="276225"/>
          </a:xfrm>
          <a:prstGeom prst="rect">
            <a:avLst/>
          </a:prstGeom>
          <a:noFill/>
          <a:ln w="9525">
            <a:noFill/>
            <a:miter lim="800000"/>
            <a:headEnd/>
            <a:tailEnd/>
          </a:ln>
        </p:spPr>
        <p:txBody>
          <a:bodyPr>
            <a:spAutoFit/>
          </a:bodyPr>
          <a:lstStyle/>
          <a:p>
            <a:pPr>
              <a:defRPr/>
            </a:pPr>
            <a:r>
              <a:rPr lang="en-US" altLang="zh-TW" dirty="0">
                <a:solidFill>
                  <a:schemeClr val="accent6">
                    <a:lumMod val="50000"/>
                  </a:schemeClr>
                </a:solidFill>
                <a:latin typeface="+mj-lt"/>
                <a:ea typeface="標楷體" pitchFamily="65" charset="-120"/>
              </a:rPr>
              <a:t>Unit : NTD in Dollars</a:t>
            </a:r>
            <a:endParaRPr lang="zh-TW" altLang="en-US" dirty="0">
              <a:solidFill>
                <a:schemeClr val="accent6">
                  <a:lumMod val="50000"/>
                </a:schemeClr>
              </a:solidFill>
              <a:latin typeface="+mj-lt"/>
              <a:ea typeface="標楷體" pitchFamily="65" charset="-12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6"/>
          <p:cNvSpPr txBox="1">
            <a:spLocks noChangeArrowheads="1"/>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D2C15D20-F8A5-4439-AA6B-3CAB2956D936}" type="slidenum">
              <a:rPr lang="en-US" altLang="zh-TW" sz="1400">
                <a:solidFill>
                  <a:schemeClr val="tx1"/>
                </a:solidFill>
                <a:cs typeface="Arial" pitchFamily="34" charset="0"/>
              </a:rPr>
              <a:pPr algn="ctr" eaLnBrk="1" hangingPunct="1"/>
              <a:t>17</a:t>
            </a:fld>
            <a:endParaRPr lang="en-US" altLang="zh-TW" sz="1400">
              <a:solidFill>
                <a:schemeClr val="tx1"/>
              </a:solidFill>
              <a:cs typeface="Arial" pitchFamily="34" charset="0"/>
            </a:endParaRPr>
          </a:p>
        </p:txBody>
      </p:sp>
      <p:sp>
        <p:nvSpPr>
          <p:cNvPr id="19460" name="投影片編號版面配置區 6"/>
          <p:cNvSpPr>
            <a:spLocks noGrp="1"/>
          </p:cNvSpPr>
          <p:nvPr>
            <p:ph type="sldNum" sz="quarter" idx="10"/>
          </p:nvPr>
        </p:nvSpPr>
        <p:spPr>
          <a:noFill/>
        </p:spPr>
        <p:txBody>
          <a:bodyPr/>
          <a:lstStyle/>
          <a:p>
            <a:fld id="{FB2ABEB3-2B43-4C7A-AE01-7D1E8CEFDDAD}" type="slidenum">
              <a:rPr lang="en-US" altLang="zh-TW"/>
              <a:pPr/>
              <a:t>17</a:t>
            </a:fld>
            <a:endParaRPr lang="en-US" altLang="zh-TW"/>
          </a:p>
        </p:txBody>
      </p:sp>
      <p:sp>
        <p:nvSpPr>
          <p:cNvPr id="19461" name="Text Box 6"/>
          <p:cNvSpPr txBox="1">
            <a:spLocks noChangeArrowheads="1"/>
          </p:cNvSpPr>
          <p:nvPr/>
        </p:nvSpPr>
        <p:spPr bwMode="auto">
          <a:xfrm>
            <a:off x="344150" y="4086003"/>
            <a:ext cx="8210550" cy="2419060"/>
          </a:xfrm>
          <a:prstGeom prst="rect">
            <a:avLst/>
          </a:prstGeom>
          <a:noFill/>
          <a:ln w="9525">
            <a:noFill/>
            <a:miter lim="800000"/>
            <a:headEnd/>
            <a:tailEnd/>
          </a:ln>
        </p:spPr>
        <p:txBody>
          <a:bodyPr>
            <a:spAutoFit/>
          </a:bodyPr>
          <a:lstStyle/>
          <a:p>
            <a:pPr algn="just" eaLnBrk="1" hangingPunct="1">
              <a:lnSpc>
                <a:spcPts val="2300"/>
              </a:lnSpc>
            </a:pPr>
            <a:r>
              <a:rPr lang="en-US" altLang="zh-TW" sz="1700" dirty="0">
                <a:solidFill>
                  <a:srgbClr val="4D4D4D"/>
                </a:solidFill>
                <a:latin typeface="新細明體" pitchFamily="18" charset="-120"/>
              </a:rPr>
              <a:t>【</a:t>
            </a:r>
            <a:r>
              <a:rPr kumimoji="1" lang="en-US" altLang="en-US" sz="1800" b="1" dirty="0">
                <a:solidFill>
                  <a:schemeClr val="bg1"/>
                </a:solidFill>
                <a:ea typeface="華康儷中黑"/>
                <a:cs typeface="華康儷中黑"/>
              </a:rPr>
              <a:t> </a:t>
            </a:r>
            <a:r>
              <a:rPr kumimoji="1" lang="en-US" altLang="en-US" sz="1800" b="1" dirty="0" err="1">
                <a:solidFill>
                  <a:schemeClr val="tx1"/>
                </a:solidFill>
                <a:ea typeface="華康儷中黑"/>
                <a:cs typeface="華康儷中黑"/>
              </a:rPr>
              <a:t>Hemodialysis</a:t>
            </a:r>
            <a:r>
              <a:rPr kumimoji="1" lang="en-US" altLang="en-US" sz="1800" b="1" dirty="0">
                <a:solidFill>
                  <a:schemeClr val="tx1"/>
                </a:solidFill>
                <a:ea typeface="華康儷中黑"/>
                <a:cs typeface="華康儷中黑"/>
              </a:rPr>
              <a:t> channel</a:t>
            </a:r>
            <a:r>
              <a:rPr lang="en-US" altLang="zh-TW" sz="1800" dirty="0"/>
              <a:t>  </a:t>
            </a:r>
            <a:r>
              <a:rPr kumimoji="1" lang="en-US" altLang="en-US" sz="1800" b="1" dirty="0">
                <a:solidFill>
                  <a:schemeClr val="tx1"/>
                </a:solidFill>
                <a:ea typeface="華康儷中黑"/>
                <a:cs typeface="華康儷中黑"/>
              </a:rPr>
              <a:t>Introduction </a:t>
            </a:r>
            <a:r>
              <a:rPr lang="en-US" altLang="zh-TW" sz="1700" dirty="0">
                <a:solidFill>
                  <a:srgbClr val="4D4D4D"/>
                </a:solidFill>
                <a:latin typeface="新細明體" pitchFamily="18" charset="-120"/>
              </a:rPr>
              <a:t>】</a:t>
            </a:r>
          </a:p>
          <a:p>
            <a:pPr algn="just" eaLnBrk="1" hangingPunct="1">
              <a:lnSpc>
                <a:spcPts val="2300"/>
              </a:lnSpc>
            </a:pPr>
            <a:r>
              <a:rPr lang="en-US" altLang="zh-TW" sz="1400" dirty="0"/>
              <a:t>Excelsior has entered into a  joint venture with Fresenius which is the world's largest manufacturer of dialysis products, and has established long-term cooperative relationship with more than 100 Hemodialysis Centers, Excelsior acquire the 49% shares of NC and CMS, also ERS is the largest professional medical management services provider. Excelsior’s professional hemodialysis team counsels dialysis Centers  management, provides dialysis equipment and consumables with the highest quality, professional  training, and medical advisory team to help medical staff to provide the best care to patients with quality care and nutrition services.</a:t>
            </a:r>
            <a:endParaRPr lang="zh-TW" altLang="en-US" sz="1400" dirty="0"/>
          </a:p>
        </p:txBody>
      </p:sp>
      <p:pic>
        <p:nvPicPr>
          <p:cNvPr id="19462" name="Picture 3"/>
          <p:cNvPicPr>
            <a:picLocks noChangeAspect="1"/>
          </p:cNvPicPr>
          <p:nvPr/>
        </p:nvPicPr>
        <p:blipFill>
          <a:blip r:embed="rId2" cstate="print"/>
          <a:srcRect/>
          <a:stretch>
            <a:fillRect/>
          </a:stretch>
        </p:blipFill>
        <p:spPr bwMode="auto">
          <a:xfrm>
            <a:off x="961791" y="1627981"/>
            <a:ext cx="2233612" cy="2316162"/>
          </a:xfrm>
          <a:prstGeom prst="rect">
            <a:avLst/>
          </a:prstGeom>
          <a:noFill/>
          <a:ln w="9525">
            <a:noFill/>
            <a:miter lim="800000"/>
            <a:headEnd/>
            <a:tailEnd/>
          </a:ln>
        </p:spPr>
      </p:pic>
      <p:sp>
        <p:nvSpPr>
          <p:cNvPr id="9" name="矩形 8"/>
          <p:cNvSpPr/>
          <p:nvPr/>
        </p:nvSpPr>
        <p:spPr>
          <a:xfrm>
            <a:off x="2643188" y="88900"/>
            <a:ext cx="4357687" cy="554038"/>
          </a:xfrm>
          <a:prstGeom prst="rect">
            <a:avLst/>
          </a:prstGeom>
        </p:spPr>
        <p:txBody>
          <a:bodyPr>
            <a:spAutoFit/>
          </a:bodyPr>
          <a:lstStyle/>
          <a:p>
            <a:pPr>
              <a:defRPr/>
            </a:pPr>
            <a:r>
              <a:rPr lang="en-US" altLang="zh-TW" sz="3000" dirty="0">
                <a:latin typeface="+mj-lt"/>
                <a:ea typeface="標楷體" pitchFamily="65" charset="-120"/>
              </a:rPr>
              <a:t>Investment Overview </a:t>
            </a:r>
            <a:endParaRPr lang="zh-TW" altLang="en-US" sz="3000" dirty="0">
              <a:latin typeface="+mj-lt"/>
            </a:endParaRPr>
          </a:p>
        </p:txBody>
      </p:sp>
      <p:sp>
        <p:nvSpPr>
          <p:cNvPr id="10" name="AutoShape 4">
            <a:extLst>
              <a:ext uri="{FF2B5EF4-FFF2-40B4-BE49-F238E27FC236}">
                <a16:creationId xmlns:a16="http://schemas.microsoft.com/office/drawing/2014/main" id="{0C8B3EA4-3C98-4DD2-823B-AB5C2C0ED1AD}"/>
              </a:ext>
            </a:extLst>
          </p:cNvPr>
          <p:cNvSpPr>
            <a:spLocks noChangeArrowheads="1"/>
          </p:cNvSpPr>
          <p:nvPr/>
        </p:nvSpPr>
        <p:spPr bwMode="auto">
          <a:xfrm>
            <a:off x="0" y="548680"/>
            <a:ext cx="9144000" cy="1008658"/>
          </a:xfrm>
          <a:prstGeom prst="roundRect">
            <a:avLst>
              <a:gd name="adj" fmla="val 16667"/>
            </a:avLst>
          </a:prstGeom>
          <a:gradFill rotWithShape="1">
            <a:gsLst>
              <a:gs pos="0">
                <a:schemeClr val="hlink"/>
              </a:gs>
              <a:gs pos="100000">
                <a:srgbClr val="79E5FF">
                  <a:alpha val="60001"/>
                </a:srgbClr>
              </a:gs>
            </a:gsLst>
            <a:lin ang="0" scaled="1"/>
          </a:gradFill>
          <a:ln w="9525" algn="ctr">
            <a:noFill/>
            <a:round/>
            <a:headEnd/>
            <a:tailEnd/>
          </a:ln>
        </p:spPr>
        <p:txBody>
          <a:bodyPr wrap="none" anchor="ctr"/>
          <a:lstStyle/>
          <a:p>
            <a:pPr eaLnBrk="1" hangingPunct="1"/>
            <a:r>
              <a:rPr kumimoji="1" lang="en-US" altLang="en-US" sz="2400" b="1" dirty="0">
                <a:solidFill>
                  <a:schemeClr val="bg1"/>
                </a:solidFill>
                <a:ea typeface="華康儷中黑"/>
                <a:cs typeface="華康儷中黑"/>
              </a:rPr>
              <a:t>Hemodialysis channel</a:t>
            </a:r>
            <a:r>
              <a:rPr kumimoji="1" lang="zh-TW" altLang="en-US" sz="2400" b="1" dirty="0">
                <a:solidFill>
                  <a:schemeClr val="bg1"/>
                </a:solidFill>
                <a:ea typeface="華康儷中黑"/>
                <a:cs typeface="華康儷中黑"/>
              </a:rPr>
              <a:t> </a:t>
            </a:r>
            <a:r>
              <a:rPr kumimoji="1" lang="en-US" altLang="zh-TW" sz="2400" b="1" dirty="0">
                <a:solidFill>
                  <a:schemeClr val="bg1"/>
                </a:solidFill>
                <a:ea typeface="華康儷中黑"/>
                <a:cs typeface="華康儷中黑"/>
              </a:rPr>
              <a:t>– </a:t>
            </a:r>
            <a:r>
              <a:rPr kumimoji="1" lang="zh-TW" altLang="en-US" sz="2400" b="1" dirty="0">
                <a:solidFill>
                  <a:schemeClr val="bg1"/>
                </a:solidFill>
                <a:ea typeface="華康儷中黑"/>
                <a:cs typeface="華康儷中黑"/>
              </a:rPr>
              <a:t> </a:t>
            </a:r>
            <a:r>
              <a:rPr kumimoji="1" lang="en-US" altLang="zh-TW" sz="2400" b="1" dirty="0">
                <a:solidFill>
                  <a:schemeClr val="bg1"/>
                </a:solidFill>
                <a:ea typeface="華康儷中黑"/>
                <a:cs typeface="華康儷中黑"/>
              </a:rPr>
              <a:t>Excelsior Renal Service Co., Limited</a:t>
            </a:r>
          </a:p>
          <a:p>
            <a:pPr eaLnBrk="1" hangingPunct="1"/>
            <a:r>
              <a:rPr lang="en-US" altLang="zh-TW" sz="2400" b="1" dirty="0">
                <a:solidFill>
                  <a:schemeClr val="bg1"/>
                </a:solidFill>
              </a:rPr>
              <a:t>                                           </a:t>
            </a:r>
            <a:r>
              <a:rPr lang="en-US" altLang="zh-TW" sz="2400" b="1" dirty="0" err="1">
                <a:solidFill>
                  <a:schemeClr val="bg1"/>
                </a:solidFill>
              </a:rPr>
              <a:t>NephroCare</a:t>
            </a:r>
            <a:r>
              <a:rPr lang="en-US" altLang="zh-TW" sz="2400" b="1" dirty="0">
                <a:solidFill>
                  <a:schemeClr val="bg1"/>
                </a:solidFill>
              </a:rPr>
              <a:t> Limited</a:t>
            </a:r>
          </a:p>
          <a:p>
            <a:pPr eaLnBrk="1" hangingPunct="1"/>
            <a:r>
              <a:rPr kumimoji="1" lang="en-US" altLang="zh-TW" sz="2400" b="1" dirty="0">
                <a:solidFill>
                  <a:schemeClr val="bg1"/>
                </a:solidFill>
                <a:ea typeface="華康儷中黑"/>
                <a:cs typeface="華康儷中黑"/>
              </a:rPr>
              <a:t>                                           </a:t>
            </a:r>
            <a:r>
              <a:rPr lang="en-US" altLang="zh-TW" sz="2400" b="1" dirty="0">
                <a:solidFill>
                  <a:schemeClr val="bg1"/>
                </a:solidFill>
              </a:rPr>
              <a:t>Cardinal Medical Services Ltd.</a:t>
            </a:r>
            <a:endParaRPr kumimoji="1" lang="zh-TW" altLang="en-US" sz="2400" b="1" dirty="0">
              <a:solidFill>
                <a:schemeClr val="bg1"/>
              </a:solidFill>
              <a:ea typeface="華康儷中黑"/>
              <a:cs typeface="華康儷中黑"/>
            </a:endParaRPr>
          </a:p>
        </p:txBody>
      </p:sp>
      <p:pic>
        <p:nvPicPr>
          <p:cNvPr id="11" name="圖片 1">
            <a:extLst>
              <a:ext uri="{FF2B5EF4-FFF2-40B4-BE49-F238E27FC236}">
                <a16:creationId xmlns:a16="http://schemas.microsoft.com/office/drawing/2014/main" id="{5D910951-B91A-4F5A-AD6F-182E7C738DCB}"/>
              </a:ext>
            </a:extLst>
          </p:cNvPr>
          <p:cNvPicPr>
            <a:picLocks noChangeAspect="1"/>
          </p:cNvPicPr>
          <p:nvPr/>
        </p:nvPicPr>
        <p:blipFill>
          <a:blip r:embed="rId3" cstate="print"/>
          <a:srcRect/>
          <a:stretch>
            <a:fillRect/>
          </a:stretch>
        </p:blipFill>
        <p:spPr bwMode="auto">
          <a:xfrm>
            <a:off x="3442130" y="1627982"/>
            <a:ext cx="2520280" cy="1178831"/>
          </a:xfrm>
          <a:prstGeom prst="rect">
            <a:avLst/>
          </a:prstGeom>
          <a:noFill/>
          <a:ln w="9525">
            <a:noFill/>
            <a:miter lim="800000"/>
            <a:headEnd/>
            <a:tailEnd/>
          </a:ln>
        </p:spPr>
      </p:pic>
      <p:pic>
        <p:nvPicPr>
          <p:cNvPr id="12" name="圖片 2">
            <a:extLst>
              <a:ext uri="{FF2B5EF4-FFF2-40B4-BE49-F238E27FC236}">
                <a16:creationId xmlns:a16="http://schemas.microsoft.com/office/drawing/2014/main" id="{166CCE68-A8D9-4FC9-AF45-B985AB8FF6B1}"/>
              </a:ext>
            </a:extLst>
          </p:cNvPr>
          <p:cNvPicPr>
            <a:picLocks noChangeAspect="1"/>
          </p:cNvPicPr>
          <p:nvPr/>
        </p:nvPicPr>
        <p:blipFill>
          <a:blip r:embed="rId4" cstate="print"/>
          <a:srcRect/>
          <a:stretch>
            <a:fillRect/>
          </a:stretch>
        </p:blipFill>
        <p:spPr bwMode="auto">
          <a:xfrm>
            <a:off x="5962410" y="1685134"/>
            <a:ext cx="2592290" cy="1121680"/>
          </a:xfrm>
          <a:prstGeom prst="rect">
            <a:avLst/>
          </a:prstGeom>
          <a:noFill/>
          <a:ln w="9525">
            <a:noFill/>
            <a:miter lim="800000"/>
            <a:headEnd/>
            <a:tailEnd/>
          </a:ln>
        </p:spPr>
      </p:pic>
      <p:pic>
        <p:nvPicPr>
          <p:cNvPr id="13" name="圖片 3">
            <a:extLst>
              <a:ext uri="{FF2B5EF4-FFF2-40B4-BE49-F238E27FC236}">
                <a16:creationId xmlns:a16="http://schemas.microsoft.com/office/drawing/2014/main" id="{E80C8313-744B-40C5-ADCC-E87AFB25E9DC}"/>
              </a:ext>
            </a:extLst>
          </p:cNvPr>
          <p:cNvPicPr>
            <a:picLocks noChangeAspect="1"/>
          </p:cNvPicPr>
          <p:nvPr/>
        </p:nvPicPr>
        <p:blipFill>
          <a:blip r:embed="rId5" cstate="print"/>
          <a:srcRect/>
          <a:stretch>
            <a:fillRect/>
          </a:stretch>
        </p:blipFill>
        <p:spPr bwMode="auto">
          <a:xfrm>
            <a:off x="4420825" y="2806813"/>
            <a:ext cx="3272527" cy="1178830"/>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9EB850B2-0945-43F2-BA99-3D1CF1C83FE3}"/>
              </a:ext>
            </a:extLst>
          </p:cNvPr>
          <p:cNvPicPr>
            <a:picLocks noChangeAspect="1"/>
          </p:cNvPicPr>
          <p:nvPr/>
        </p:nvPicPr>
        <p:blipFill>
          <a:blip r:embed="rId2"/>
          <a:stretch>
            <a:fillRect/>
          </a:stretch>
        </p:blipFill>
        <p:spPr>
          <a:xfrm>
            <a:off x="755576" y="1529214"/>
            <a:ext cx="6480720" cy="4032448"/>
          </a:xfrm>
          <a:prstGeom prst="rect">
            <a:avLst/>
          </a:prstGeom>
        </p:spPr>
      </p:pic>
      <p:sp>
        <p:nvSpPr>
          <p:cNvPr id="20482" name="AutoShape 4"/>
          <p:cNvSpPr>
            <a:spLocks noChangeArrowheads="1"/>
          </p:cNvSpPr>
          <p:nvPr/>
        </p:nvSpPr>
        <p:spPr bwMode="auto">
          <a:xfrm>
            <a:off x="0" y="404664"/>
            <a:ext cx="9144000" cy="1008211"/>
          </a:xfrm>
          <a:prstGeom prst="roundRect">
            <a:avLst>
              <a:gd name="adj" fmla="val 16667"/>
            </a:avLst>
          </a:prstGeom>
          <a:gradFill rotWithShape="1">
            <a:gsLst>
              <a:gs pos="0">
                <a:schemeClr val="hlink"/>
              </a:gs>
              <a:gs pos="100000">
                <a:srgbClr val="79E5FF">
                  <a:alpha val="60001"/>
                </a:srgbClr>
              </a:gs>
            </a:gsLst>
            <a:lin ang="0" scaled="1"/>
          </a:gradFill>
          <a:ln w="9525" algn="ctr">
            <a:noFill/>
            <a:round/>
            <a:headEnd/>
            <a:tailEnd/>
          </a:ln>
        </p:spPr>
        <p:txBody>
          <a:bodyPr wrap="none" anchor="ctr"/>
          <a:lstStyle/>
          <a:p>
            <a:pPr eaLnBrk="1" hangingPunct="1"/>
            <a:r>
              <a:rPr kumimoji="1" lang="en-US" altLang="en-US" sz="2400" b="1" dirty="0">
                <a:solidFill>
                  <a:schemeClr val="bg1"/>
                </a:solidFill>
                <a:ea typeface="華康儷中黑"/>
                <a:cs typeface="華康儷中黑"/>
              </a:rPr>
              <a:t>Hemodialysis channel</a:t>
            </a:r>
            <a:r>
              <a:rPr kumimoji="1" lang="zh-TW" altLang="en-US" sz="2400" b="1" dirty="0">
                <a:solidFill>
                  <a:schemeClr val="bg1"/>
                </a:solidFill>
                <a:ea typeface="華康儷中黑"/>
                <a:cs typeface="華康儷中黑"/>
              </a:rPr>
              <a:t> </a:t>
            </a:r>
            <a:r>
              <a:rPr kumimoji="1" lang="en-US" altLang="zh-TW" sz="2400" b="1" dirty="0">
                <a:solidFill>
                  <a:schemeClr val="bg1"/>
                </a:solidFill>
                <a:ea typeface="華康儷中黑"/>
                <a:cs typeface="華康儷中黑"/>
              </a:rPr>
              <a:t>– </a:t>
            </a:r>
            <a:r>
              <a:rPr kumimoji="1" lang="zh-TW" altLang="en-US" sz="2400" b="1" dirty="0">
                <a:solidFill>
                  <a:schemeClr val="bg1"/>
                </a:solidFill>
                <a:ea typeface="華康儷中黑"/>
                <a:cs typeface="華康儷中黑"/>
              </a:rPr>
              <a:t> </a:t>
            </a:r>
            <a:r>
              <a:rPr kumimoji="1" lang="en-US" altLang="zh-TW" sz="2400" b="1" dirty="0">
                <a:solidFill>
                  <a:schemeClr val="bg1"/>
                </a:solidFill>
                <a:ea typeface="華康儷中黑"/>
                <a:cs typeface="華康儷中黑"/>
              </a:rPr>
              <a:t>Excelsior Renal Service Co., Limited</a:t>
            </a:r>
          </a:p>
          <a:p>
            <a:pPr eaLnBrk="1" hangingPunct="1"/>
            <a:r>
              <a:rPr lang="en-US" altLang="zh-TW" sz="2400" b="1" dirty="0">
                <a:solidFill>
                  <a:schemeClr val="bg1"/>
                </a:solidFill>
              </a:rPr>
              <a:t>                                           </a:t>
            </a:r>
            <a:r>
              <a:rPr lang="en-US" altLang="zh-TW" sz="2400" b="1" dirty="0" err="1">
                <a:solidFill>
                  <a:schemeClr val="bg1"/>
                </a:solidFill>
              </a:rPr>
              <a:t>NephroCare</a:t>
            </a:r>
            <a:r>
              <a:rPr lang="en-US" altLang="zh-TW" sz="2400" b="1" dirty="0">
                <a:solidFill>
                  <a:schemeClr val="bg1"/>
                </a:solidFill>
              </a:rPr>
              <a:t> Limited</a:t>
            </a:r>
          </a:p>
          <a:p>
            <a:pPr eaLnBrk="1" hangingPunct="1"/>
            <a:r>
              <a:rPr kumimoji="1" lang="en-US" altLang="zh-TW" sz="2400" b="1" dirty="0">
                <a:solidFill>
                  <a:schemeClr val="bg1"/>
                </a:solidFill>
                <a:ea typeface="華康儷中黑"/>
                <a:cs typeface="華康儷中黑"/>
              </a:rPr>
              <a:t>                                           </a:t>
            </a:r>
            <a:r>
              <a:rPr lang="en-US" altLang="zh-TW" sz="2400" b="1" dirty="0">
                <a:solidFill>
                  <a:schemeClr val="bg1"/>
                </a:solidFill>
              </a:rPr>
              <a:t>Cardinal Medical Services Ltd.</a:t>
            </a:r>
            <a:endParaRPr kumimoji="1" lang="zh-TW" altLang="en-US" sz="2400" b="1" dirty="0">
              <a:solidFill>
                <a:schemeClr val="bg1"/>
              </a:solidFill>
              <a:ea typeface="華康儷中黑"/>
              <a:cs typeface="華康儷中黑"/>
            </a:endParaRPr>
          </a:p>
        </p:txBody>
      </p:sp>
      <p:sp>
        <p:nvSpPr>
          <p:cNvPr id="20483" name="Text Box 6"/>
          <p:cNvSpPr txBox="1">
            <a:spLocks noChangeArrowheads="1"/>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772B2D41-1BC7-497E-9421-9D8BD84EE33F}" type="slidenum">
              <a:rPr lang="en-US" altLang="zh-TW" sz="1400">
                <a:solidFill>
                  <a:schemeClr val="tx1"/>
                </a:solidFill>
                <a:cs typeface="Arial" pitchFamily="34" charset="0"/>
              </a:rPr>
              <a:pPr algn="ctr" eaLnBrk="1" hangingPunct="1"/>
              <a:t>18</a:t>
            </a:fld>
            <a:endParaRPr lang="en-US" altLang="zh-TW" sz="1400">
              <a:solidFill>
                <a:schemeClr val="tx1"/>
              </a:solidFill>
              <a:cs typeface="Arial" pitchFamily="34" charset="0"/>
            </a:endParaRPr>
          </a:p>
        </p:txBody>
      </p:sp>
      <p:sp>
        <p:nvSpPr>
          <p:cNvPr id="20484" name="投影片編號版面配置區 6"/>
          <p:cNvSpPr>
            <a:spLocks noGrp="1"/>
          </p:cNvSpPr>
          <p:nvPr>
            <p:ph type="sldNum" sz="quarter" idx="10"/>
          </p:nvPr>
        </p:nvSpPr>
        <p:spPr>
          <a:noFill/>
        </p:spPr>
        <p:txBody>
          <a:bodyPr/>
          <a:lstStyle/>
          <a:p>
            <a:fld id="{9795C980-D358-4178-9CD6-21587368D3D1}" type="slidenum">
              <a:rPr lang="en-US" altLang="zh-TW"/>
              <a:pPr/>
              <a:t>18</a:t>
            </a:fld>
            <a:endParaRPr lang="en-US" altLang="zh-TW"/>
          </a:p>
        </p:txBody>
      </p:sp>
      <p:sp>
        <p:nvSpPr>
          <p:cNvPr id="7" name="文字方塊 11">
            <a:extLst>
              <a:ext uri="{FF2B5EF4-FFF2-40B4-BE49-F238E27FC236}">
                <a16:creationId xmlns:a16="http://schemas.microsoft.com/office/drawing/2014/main" id="{DA9DF69A-F46A-4278-BE2B-32D1C7D53CCA}"/>
              </a:ext>
            </a:extLst>
          </p:cNvPr>
          <p:cNvSpPr txBox="1">
            <a:spLocks noChangeArrowheads="1"/>
          </p:cNvSpPr>
          <p:nvPr/>
        </p:nvSpPr>
        <p:spPr bwMode="auto">
          <a:xfrm>
            <a:off x="251520" y="5099997"/>
            <a:ext cx="1656184" cy="461665"/>
          </a:xfrm>
          <a:prstGeom prst="rect">
            <a:avLst/>
          </a:prstGeom>
          <a:noFill/>
          <a:ln w="9525">
            <a:noFill/>
            <a:miter lim="800000"/>
            <a:headEnd/>
            <a:tailEnd/>
          </a:ln>
        </p:spPr>
        <p:txBody>
          <a:bodyPr wrap="square">
            <a:spAutoFit/>
          </a:bodyPr>
          <a:lstStyle/>
          <a:p>
            <a:pPr>
              <a:defRPr/>
            </a:pPr>
            <a:r>
              <a:rPr lang="en-US" altLang="zh-TW" dirty="0">
                <a:solidFill>
                  <a:srgbClr val="585858"/>
                </a:solidFill>
                <a:latin typeface="+mj-lt"/>
                <a:ea typeface="標楷體" pitchFamily="65" charset="-120"/>
              </a:rPr>
              <a:t>     Profit after Tax</a:t>
            </a:r>
          </a:p>
          <a:p>
            <a:pPr>
              <a:defRPr/>
            </a:pPr>
            <a:r>
              <a:rPr lang="en-US" altLang="zh-TW" dirty="0">
                <a:solidFill>
                  <a:srgbClr val="585858"/>
                </a:solidFill>
                <a:latin typeface="+mj-lt"/>
                <a:ea typeface="標楷體" pitchFamily="65" charset="-120"/>
              </a:rPr>
              <a:t>  (NTD in thousands)</a:t>
            </a:r>
            <a:endParaRPr lang="zh-TW" altLang="en-US" dirty="0">
              <a:solidFill>
                <a:srgbClr val="585858"/>
              </a:solidFill>
              <a:latin typeface="+mj-lt"/>
              <a:ea typeface="標楷體" pitchFamily="65" charset="-120"/>
            </a:endParaRPr>
          </a:p>
        </p:txBody>
      </p:sp>
      <p:sp>
        <p:nvSpPr>
          <p:cNvPr id="20485" name="文字方塊 11"/>
          <p:cNvSpPr txBox="1">
            <a:spLocks noChangeArrowheads="1"/>
          </p:cNvSpPr>
          <p:nvPr/>
        </p:nvSpPr>
        <p:spPr bwMode="auto">
          <a:xfrm>
            <a:off x="6228184" y="5044606"/>
            <a:ext cx="1944216" cy="276999"/>
          </a:xfrm>
          <a:prstGeom prst="rect">
            <a:avLst/>
          </a:prstGeom>
          <a:noFill/>
          <a:ln w="9525">
            <a:noFill/>
            <a:miter lim="800000"/>
            <a:headEnd/>
            <a:tailEnd/>
          </a:ln>
        </p:spPr>
        <p:txBody>
          <a:bodyPr wrap="square">
            <a:spAutoFit/>
          </a:bodyPr>
          <a:lstStyle/>
          <a:p>
            <a:pPr>
              <a:defRPr/>
            </a:pPr>
            <a:r>
              <a:rPr lang="en-US" altLang="zh-TW" dirty="0">
                <a:solidFill>
                  <a:srgbClr val="565656"/>
                </a:solidFill>
                <a:latin typeface="+mj-lt"/>
                <a:ea typeface="標楷體" pitchFamily="65" charset="-120"/>
              </a:rPr>
              <a:t>Number of  channels</a:t>
            </a:r>
            <a:endParaRPr lang="zh-TW" altLang="en-US" dirty="0">
              <a:solidFill>
                <a:srgbClr val="565656"/>
              </a:solidFill>
              <a:latin typeface="+mj-lt"/>
              <a:ea typeface="標楷體" pitchFamily="65" charset="-120"/>
            </a:endParaRPr>
          </a:p>
        </p:txBody>
      </p:sp>
      <p:sp>
        <p:nvSpPr>
          <p:cNvPr id="9" name="文字方塊 11">
            <a:extLst>
              <a:ext uri="{FF2B5EF4-FFF2-40B4-BE49-F238E27FC236}">
                <a16:creationId xmlns:a16="http://schemas.microsoft.com/office/drawing/2014/main" id="{2664721D-50CF-4152-B87B-C07C4FDD9DB5}"/>
              </a:ext>
            </a:extLst>
          </p:cNvPr>
          <p:cNvSpPr txBox="1">
            <a:spLocks noChangeArrowheads="1"/>
          </p:cNvSpPr>
          <p:nvPr/>
        </p:nvSpPr>
        <p:spPr bwMode="auto">
          <a:xfrm>
            <a:off x="683568" y="5703150"/>
            <a:ext cx="7560840" cy="461665"/>
          </a:xfrm>
          <a:prstGeom prst="rect">
            <a:avLst/>
          </a:prstGeom>
          <a:noFill/>
          <a:ln w="9525">
            <a:noFill/>
            <a:miter lim="800000"/>
            <a:headEnd/>
            <a:tailEnd/>
          </a:ln>
        </p:spPr>
        <p:txBody>
          <a:bodyPr wrap="square">
            <a:spAutoFit/>
          </a:bodyPr>
          <a:lstStyle/>
          <a:p>
            <a:r>
              <a:rPr lang="en-US" altLang="zh-TW" dirty="0"/>
              <a:t>&lt;Note&gt;In 2022 H1, the hemodialysis channel increased due to </a:t>
            </a:r>
            <a:r>
              <a:rPr lang="en-US" altLang="zh-TW" dirty="0" err="1"/>
              <a:t>NephroCare</a:t>
            </a:r>
            <a:r>
              <a:rPr lang="en-US" altLang="zh-TW" dirty="0"/>
              <a:t> Limited </a:t>
            </a:r>
          </a:p>
          <a:p>
            <a:r>
              <a:rPr lang="en-US" altLang="zh-TW" dirty="0"/>
              <a:t>            and Cardinal Medical Services Ltd..</a:t>
            </a:r>
            <a:endParaRPr lang="zh-TW"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群組 55"/>
          <p:cNvGrpSpPr>
            <a:grpSpLocks/>
          </p:cNvGrpSpPr>
          <p:nvPr/>
        </p:nvGrpSpPr>
        <p:grpSpPr bwMode="auto">
          <a:xfrm>
            <a:off x="4913868" y="1089277"/>
            <a:ext cx="4211637" cy="5732462"/>
            <a:chOff x="4932363" y="1125538"/>
            <a:chExt cx="4211637" cy="5732462"/>
          </a:xfrm>
        </p:grpSpPr>
        <p:sp>
          <p:nvSpPr>
            <p:cNvPr id="55" name="橢圓 54">
              <a:extLst/>
            </p:cNvPr>
            <p:cNvSpPr/>
            <p:nvPr/>
          </p:nvSpPr>
          <p:spPr bwMode="auto">
            <a:xfrm>
              <a:off x="6211888" y="3108325"/>
              <a:ext cx="239712"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3" name="橢圓 72">
              <a:extLst/>
            </p:cNvPr>
            <p:cNvSpPr/>
            <p:nvPr/>
          </p:nvSpPr>
          <p:spPr bwMode="auto">
            <a:xfrm>
              <a:off x="6923088" y="3463925"/>
              <a:ext cx="200025" cy="17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89" name="橢圓 88">
              <a:extLst/>
            </p:cNvPr>
            <p:cNvSpPr/>
            <p:nvPr/>
          </p:nvSpPr>
          <p:spPr bwMode="auto">
            <a:xfrm>
              <a:off x="6230938" y="5451475"/>
              <a:ext cx="200025" cy="180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1" name="橢圓 90">
              <a:extLst/>
            </p:cNvPr>
            <p:cNvSpPr/>
            <p:nvPr/>
          </p:nvSpPr>
          <p:spPr bwMode="auto">
            <a:xfrm>
              <a:off x="5646738" y="5284788"/>
              <a:ext cx="200025" cy="17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3" name="橢圓 92">
              <a:extLst/>
            </p:cNvPr>
            <p:cNvSpPr/>
            <p:nvPr/>
          </p:nvSpPr>
          <p:spPr bwMode="auto">
            <a:xfrm>
              <a:off x="5507038" y="4762500"/>
              <a:ext cx="198437"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5" name="橢圓 94">
              <a:extLst/>
            </p:cNvPr>
            <p:cNvSpPr/>
            <p:nvPr/>
          </p:nvSpPr>
          <p:spPr bwMode="auto">
            <a:xfrm>
              <a:off x="5884863" y="4046538"/>
              <a:ext cx="200025"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7" name="橢圓 96">
              <a:extLst/>
            </p:cNvPr>
            <p:cNvSpPr/>
            <p:nvPr/>
          </p:nvSpPr>
          <p:spPr bwMode="auto">
            <a:xfrm>
              <a:off x="5745163" y="3684588"/>
              <a:ext cx="201612"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9" name="橢圓 98">
              <a:extLst/>
            </p:cNvPr>
            <p:cNvSpPr/>
            <p:nvPr/>
          </p:nvSpPr>
          <p:spPr bwMode="auto">
            <a:xfrm>
              <a:off x="7042150" y="4864100"/>
              <a:ext cx="198438"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1" name="橢圓 100">
              <a:extLst/>
            </p:cNvPr>
            <p:cNvSpPr/>
            <p:nvPr/>
          </p:nvSpPr>
          <p:spPr bwMode="auto">
            <a:xfrm>
              <a:off x="7693025" y="3554413"/>
              <a:ext cx="201613" cy="180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3" name="橢圓 102">
              <a:extLst/>
            </p:cNvPr>
            <p:cNvSpPr/>
            <p:nvPr/>
          </p:nvSpPr>
          <p:spPr bwMode="auto">
            <a:xfrm>
              <a:off x="8153400" y="2392363"/>
              <a:ext cx="201613"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5" name="橢圓 104">
              <a:extLst/>
            </p:cNvPr>
            <p:cNvSpPr/>
            <p:nvPr/>
          </p:nvSpPr>
          <p:spPr bwMode="auto">
            <a:xfrm>
              <a:off x="6346825" y="2968625"/>
              <a:ext cx="201613"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7" name="橢圓 106">
              <a:extLst/>
            </p:cNvPr>
            <p:cNvSpPr/>
            <p:nvPr/>
          </p:nvSpPr>
          <p:spPr bwMode="auto">
            <a:xfrm>
              <a:off x="6880225" y="2559050"/>
              <a:ext cx="200025" cy="17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9" name="橢圓 78">
              <a:extLst/>
            </p:cNvPr>
            <p:cNvSpPr/>
            <p:nvPr/>
          </p:nvSpPr>
          <p:spPr bwMode="auto">
            <a:xfrm>
              <a:off x="6988175" y="1978025"/>
              <a:ext cx="200025" cy="180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5" name="橢圓 74">
              <a:extLst/>
            </p:cNvPr>
            <p:cNvSpPr/>
            <p:nvPr/>
          </p:nvSpPr>
          <p:spPr bwMode="auto">
            <a:xfrm>
              <a:off x="7418388" y="1781175"/>
              <a:ext cx="201612" cy="17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2" name="橢圓 41">
              <a:extLst/>
            </p:cNvPr>
            <p:cNvSpPr/>
            <p:nvPr/>
          </p:nvSpPr>
          <p:spPr bwMode="auto">
            <a:xfrm>
              <a:off x="8377238" y="1517650"/>
              <a:ext cx="201612"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7" name="橢圓 76">
              <a:extLst/>
            </p:cNvPr>
            <p:cNvSpPr/>
            <p:nvPr/>
          </p:nvSpPr>
          <p:spPr bwMode="auto">
            <a:xfrm>
              <a:off x="8031163" y="1497013"/>
              <a:ext cx="200025" cy="180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21594" name="Picture 28"/>
            <p:cNvPicPr>
              <a:picLocks noChangeAspect="1" noChangeArrowheads="1"/>
            </p:cNvPicPr>
            <p:nvPr/>
          </p:nvPicPr>
          <p:blipFill>
            <a:blip r:embed="rId2" cstate="print"/>
            <a:srcRect/>
            <a:stretch>
              <a:fillRect/>
            </a:stretch>
          </p:blipFill>
          <p:spPr bwMode="auto">
            <a:xfrm>
              <a:off x="4932363" y="1125538"/>
              <a:ext cx="4211637" cy="5732462"/>
            </a:xfrm>
            <a:prstGeom prst="rect">
              <a:avLst/>
            </a:prstGeom>
            <a:noFill/>
            <a:ln w="9525">
              <a:noFill/>
              <a:miter lim="800000"/>
              <a:headEnd/>
              <a:tailEnd/>
            </a:ln>
          </p:spPr>
        </p:pic>
      </p:grpSp>
      <p:sp>
        <p:nvSpPr>
          <p:cNvPr id="2" name="Text Box 2">
            <a:extLst/>
          </p:cNvPr>
          <p:cNvSpPr txBox="1">
            <a:spLocks noChangeArrowheads="1"/>
          </p:cNvSpPr>
          <p:nvPr/>
        </p:nvSpPr>
        <p:spPr bwMode="auto">
          <a:xfrm>
            <a:off x="44450" y="5837238"/>
            <a:ext cx="8120063" cy="577850"/>
          </a:xfrm>
          <a:prstGeom prst="rect">
            <a:avLst/>
          </a:prstGeom>
          <a:noFill/>
          <a:ln w="9525">
            <a:noFill/>
            <a:miter lim="800000"/>
            <a:headEnd/>
            <a:tailEnd/>
          </a:ln>
          <a:effectLst/>
        </p:spPr>
        <p:txBody>
          <a:bodyPr>
            <a:spAutoFit/>
          </a:bodyPr>
          <a:lstStyle/>
          <a:p>
            <a:pPr algn="ctr" eaLnBrk="1" fontAlgn="auto" hangingPunct="1">
              <a:lnSpc>
                <a:spcPct val="125000"/>
              </a:lnSpc>
              <a:spcBef>
                <a:spcPts val="0"/>
              </a:spcBef>
              <a:spcAft>
                <a:spcPts val="0"/>
              </a:spcAft>
              <a:defRPr/>
            </a:pPr>
            <a:r>
              <a:rPr kumimoji="1" lang="en-US" altLang="en-US" sz="2800" b="1" dirty="0" err="1">
                <a:solidFill>
                  <a:schemeClr val="tx1">
                    <a:lumMod val="95000"/>
                    <a:lumOff val="5000"/>
                  </a:schemeClr>
                </a:solidFill>
                <a:ea typeface="華康儷中黑"/>
                <a:cs typeface="華康儷中黑"/>
                <a:sym typeface="Arial" charset="0"/>
              </a:rPr>
              <a:t>Hemodialysis</a:t>
            </a:r>
            <a:r>
              <a:rPr kumimoji="1" lang="en-US" altLang="en-US" sz="2800" b="1" dirty="0">
                <a:solidFill>
                  <a:schemeClr val="tx1">
                    <a:lumMod val="95000"/>
                    <a:lumOff val="5000"/>
                  </a:schemeClr>
                </a:solidFill>
                <a:ea typeface="華康儷中黑"/>
                <a:cs typeface="華康儷中黑"/>
                <a:sym typeface="Arial" charset="0"/>
              </a:rPr>
              <a:t> channels</a:t>
            </a:r>
            <a:endParaRPr lang="zh-TW" altLang="en-US" sz="2600" b="1" dirty="0">
              <a:solidFill>
                <a:schemeClr val="tx1">
                  <a:lumMod val="95000"/>
                  <a:lumOff val="5000"/>
                </a:schemeClr>
              </a:solidFill>
              <a:effectLst>
                <a:outerShdw blurRad="38100" dist="38100" dir="2700000" algn="tl">
                  <a:srgbClr val="C0C0C0"/>
                </a:outerShdw>
              </a:effectLst>
              <a:latin typeface="Arial" charset="0"/>
              <a:ea typeface="華康儷中黑" pitchFamily="49" charset="-120"/>
              <a:sym typeface="Arial"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1380790348"/>
              </p:ext>
            </p:extLst>
          </p:nvPr>
        </p:nvGraphicFramePr>
        <p:xfrm>
          <a:off x="357188" y="500063"/>
          <a:ext cx="4256087" cy="1908201"/>
        </p:xfrm>
        <a:graphic>
          <a:graphicData uri="http://schemas.openxmlformats.org/drawingml/2006/table">
            <a:tbl>
              <a:tblPr/>
              <a:tblGrid>
                <a:gridCol w="819150">
                  <a:extLst>
                    <a:ext uri="{9D8B030D-6E8A-4147-A177-3AD203B41FA5}">
                      <a16:colId xmlns:a16="http://schemas.microsoft.com/office/drawing/2014/main" val="20000"/>
                    </a:ext>
                  </a:extLst>
                </a:gridCol>
                <a:gridCol w="1176337">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tblGrid>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a:ln>
                            <a:noFill/>
                          </a:ln>
                          <a:solidFill>
                            <a:schemeClr val="tx1"/>
                          </a:solidFill>
                          <a:effectLst/>
                          <a:latin typeface="Arial" pitchFamily="34" charset="0"/>
                          <a:ea typeface="華康儷中黑"/>
                          <a:cs typeface="華康儷中黑"/>
                          <a:sym typeface="Arial" pitchFamily="34" charset="0"/>
                        </a:rPr>
                        <a:t>Area</a:t>
                      </a:r>
                      <a:endParaRPr kumimoji="1" lang="zh-TW" altLang="en-US" sz="1400" b="1" i="0" u="none" strike="noStrike" cap="none" normalizeH="0" baseline="0" dirty="0">
                        <a:ln>
                          <a:noFill/>
                        </a:ln>
                        <a:solidFill>
                          <a:schemeClr val="tx1"/>
                        </a:solidFill>
                        <a:effectLst/>
                        <a:latin typeface="Arial" pitchFamily="34" charset="0"/>
                        <a:ea typeface="華康儷中黑"/>
                        <a:cs typeface="華康儷中黑"/>
                        <a:sym typeface="Arial" pitchFamily="34" charset="0"/>
                      </a:endParaRPr>
                    </a:p>
                  </a:txBody>
                  <a:tcPr marL="121905" marR="121905"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a:ln>
                            <a:noFill/>
                          </a:ln>
                          <a:solidFill>
                            <a:schemeClr val="tx1"/>
                          </a:solidFill>
                          <a:effectLst/>
                          <a:latin typeface="Arial" pitchFamily="34" charset="0"/>
                          <a:ea typeface="華康儷中黑"/>
                          <a:cs typeface="華康儷中黑"/>
                          <a:sym typeface="Arial" pitchFamily="34" charset="0"/>
                        </a:rPr>
                        <a:t>Total channels</a:t>
                      </a:r>
                      <a:endParaRPr kumimoji="1" lang="zh-TW" altLang="en-US" sz="1400" b="1" i="0" u="none" strike="noStrike" cap="none" normalizeH="0" baseline="0">
                        <a:ln>
                          <a:noFill/>
                        </a:ln>
                        <a:solidFill>
                          <a:schemeClr val="tx1"/>
                        </a:solidFill>
                        <a:effectLst/>
                        <a:latin typeface="Arial" pitchFamily="34" charset="0"/>
                        <a:ea typeface="華康儷中黑"/>
                        <a:cs typeface="華康儷中黑"/>
                        <a:sym typeface="Arial" pitchFamily="34" charset="0"/>
                      </a:endParaRPr>
                    </a:p>
                  </a:txBody>
                  <a:tcPr marL="121905" marR="121905"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a:ln>
                            <a:noFill/>
                          </a:ln>
                          <a:solidFill>
                            <a:schemeClr val="tx1"/>
                          </a:solidFill>
                          <a:effectLst/>
                          <a:latin typeface="Arial" pitchFamily="34" charset="0"/>
                          <a:ea typeface="華康儷中黑"/>
                          <a:cs typeface="華康儷中黑"/>
                          <a:sym typeface="Arial" pitchFamily="34" charset="0"/>
                        </a:rPr>
                        <a:t>ERS/NC/CMS</a:t>
                      </a:r>
                      <a:r>
                        <a:rPr kumimoji="1" lang="zh-TW" altLang="en-US" sz="1400" b="1" i="0" u="none" strike="noStrike" cap="none" normalizeH="0" baseline="0" dirty="0">
                          <a:ln>
                            <a:noFill/>
                          </a:ln>
                          <a:solidFill>
                            <a:schemeClr val="tx1"/>
                          </a:solidFill>
                          <a:effectLst/>
                          <a:latin typeface="Arial" pitchFamily="34" charset="0"/>
                          <a:ea typeface="華康儷中黑"/>
                          <a:cs typeface="華康儷中黑"/>
                          <a:sym typeface="Arial" pitchFamily="34" charset="0"/>
                        </a:rPr>
                        <a:t> </a:t>
                      </a:r>
                      <a:r>
                        <a:rPr kumimoji="1" lang="en-US" altLang="zh-TW" sz="1400" b="1" i="0" u="none" strike="noStrike" cap="none" normalizeH="0" baseline="0" dirty="0">
                          <a:ln>
                            <a:noFill/>
                          </a:ln>
                          <a:solidFill>
                            <a:schemeClr val="tx1"/>
                          </a:solidFill>
                          <a:effectLst/>
                          <a:latin typeface="Arial" pitchFamily="34" charset="0"/>
                          <a:ea typeface="華康儷中黑"/>
                          <a:cs typeface="華康儷中黑"/>
                          <a:sym typeface="Arial" pitchFamily="34" charset="0"/>
                        </a:rPr>
                        <a:t>channels</a:t>
                      </a:r>
                      <a:endParaRPr kumimoji="1" lang="zh-TW" altLang="en-US" sz="1400" b="1" i="0" u="none" strike="noStrike" cap="none" normalizeH="0" baseline="0" dirty="0">
                        <a:ln>
                          <a:noFill/>
                        </a:ln>
                        <a:solidFill>
                          <a:schemeClr val="tx1"/>
                        </a:solidFill>
                        <a:effectLst/>
                        <a:latin typeface="Arial" pitchFamily="34" charset="0"/>
                        <a:ea typeface="華康儷中黑"/>
                        <a:cs typeface="華康儷中黑"/>
                        <a:sym typeface="Arial" pitchFamily="34" charset="0"/>
                      </a:endParaRPr>
                    </a:p>
                  </a:txBody>
                  <a:tcPr marL="121905" marR="121905"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000" b="1" i="0" u="none" strike="noStrike" cap="none" normalizeH="0" baseline="0">
                          <a:ln>
                            <a:noFill/>
                          </a:ln>
                          <a:solidFill>
                            <a:schemeClr val="tx1"/>
                          </a:solidFill>
                          <a:effectLst/>
                          <a:latin typeface="Arial" pitchFamily="34" charset="0"/>
                          <a:ea typeface="華康儷中黑"/>
                          <a:cs typeface="華康儷中黑"/>
                          <a:sym typeface="Arial" pitchFamily="34" charset="0"/>
                        </a:rPr>
                        <a:t>%</a:t>
                      </a:r>
                      <a:endParaRPr kumimoji="1" lang="zh-TW" altLang="en-US" sz="1000" b="1" i="0" u="none" strike="noStrike" cap="none" normalizeH="0" baseline="0">
                        <a:ln>
                          <a:noFill/>
                        </a:ln>
                        <a:solidFill>
                          <a:schemeClr val="tx1"/>
                        </a:solidFill>
                        <a:effectLst/>
                        <a:latin typeface="Arial" pitchFamily="34" charset="0"/>
                        <a:ea typeface="華康儷中黑"/>
                        <a:cs typeface="華康儷中黑"/>
                        <a:sym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1000" b="1" i="0" u="none" strike="noStrike" cap="none" normalizeH="0" baseline="0">
                        <a:ln>
                          <a:noFill/>
                        </a:ln>
                        <a:solidFill>
                          <a:schemeClr val="tx1"/>
                        </a:solidFill>
                        <a:effectLst/>
                        <a:latin typeface="Arial" pitchFamily="34" charset="0"/>
                        <a:ea typeface="華康儷中黑"/>
                        <a:cs typeface="華康儷中黑"/>
                        <a:sym typeface="Arial" pitchFamily="34" charset="0"/>
                      </a:endParaRPr>
                    </a:p>
                  </a:txBody>
                  <a:tcPr marL="121905" marR="121905" marT="34303" marB="343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2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US" altLang="zh-TW" sz="1600" b="0" i="0" u="none" strike="noStrike" cap="none" normalizeH="0" baseline="0">
                          <a:ln>
                            <a:noFill/>
                          </a:ln>
                          <a:solidFill>
                            <a:srgbClr val="000000"/>
                          </a:solidFill>
                          <a:effectLst/>
                          <a:latin typeface="Arial" pitchFamily="34" charset="0"/>
                          <a:ea typeface="新細明體" pitchFamily="18" charset="-120"/>
                          <a:sym typeface="Arial" pitchFamily="34" charset="0"/>
                        </a:rPr>
                        <a:t>North</a:t>
                      </a:r>
                      <a:endParaRPr kumimoji="1" lang="zh-TW" altLang="en-GB" sz="1600" b="0" i="0" u="none" strike="noStrike" cap="none" normalizeH="0" baseline="0">
                        <a:ln>
                          <a:noFill/>
                        </a:ln>
                        <a:solidFill>
                          <a:srgbClr val="000000"/>
                        </a:solidFill>
                        <a:effectLst/>
                        <a:latin typeface="Arial" pitchFamily="34" charset="0"/>
                        <a:ea typeface="新細明體" pitchFamily="18" charset="-120"/>
                        <a:sym typeface="Arial"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US"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296</a:t>
                      </a:r>
                      <a:endPar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59</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1</a:t>
                      </a:r>
                      <a:r>
                        <a:rPr kumimoji="1" lang="en-US"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9.9</a:t>
                      </a: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82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US" altLang="zh-TW" sz="1600" b="0" i="0" u="none" strike="noStrike" cap="none" normalizeH="0" baseline="0">
                          <a:ln>
                            <a:noFill/>
                          </a:ln>
                          <a:solidFill>
                            <a:srgbClr val="000000"/>
                          </a:solidFill>
                          <a:effectLst/>
                          <a:latin typeface="Arial" pitchFamily="34" charset="0"/>
                          <a:ea typeface="新細明體" pitchFamily="18" charset="-120"/>
                          <a:sym typeface="Arial" pitchFamily="34" charset="0"/>
                        </a:rPr>
                        <a:t>Central</a:t>
                      </a:r>
                      <a:endParaRPr kumimoji="1" lang="zh-TW" altLang="en-GB" sz="1600" b="0" i="0" u="none" strike="noStrike" cap="none" normalizeH="0" baseline="0">
                        <a:ln>
                          <a:noFill/>
                        </a:ln>
                        <a:solidFill>
                          <a:srgbClr val="000000"/>
                        </a:solidFill>
                        <a:effectLst/>
                        <a:latin typeface="Arial" pitchFamily="34" charset="0"/>
                        <a:ea typeface="新細明體" pitchFamily="18" charset="-120"/>
                        <a:sym typeface="Arial"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US"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205</a:t>
                      </a:r>
                      <a:endPar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64</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31.2%</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82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US" altLang="zh-TW" sz="1600" b="0" i="0" u="none" strike="noStrike" cap="none" normalizeH="0" baseline="0">
                          <a:ln>
                            <a:noFill/>
                          </a:ln>
                          <a:solidFill>
                            <a:srgbClr val="000000"/>
                          </a:solidFill>
                          <a:effectLst/>
                          <a:latin typeface="Arial" pitchFamily="34" charset="0"/>
                          <a:ea typeface="新細明體" pitchFamily="18" charset="-120"/>
                          <a:sym typeface="Arial" pitchFamily="34" charset="0"/>
                        </a:rPr>
                        <a:t>South</a:t>
                      </a:r>
                      <a:endParaRPr kumimoji="1" lang="zh-TW" altLang="en-GB" sz="1600" b="0" i="0" u="none" strike="noStrike" cap="none" normalizeH="0" baseline="0">
                        <a:ln>
                          <a:noFill/>
                        </a:ln>
                        <a:solidFill>
                          <a:srgbClr val="000000"/>
                        </a:solidFill>
                        <a:effectLst/>
                        <a:latin typeface="Arial" pitchFamily="34" charset="0"/>
                        <a:ea typeface="新細明體" pitchFamily="18" charset="-120"/>
                        <a:sym typeface="Arial"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19</a:t>
                      </a:r>
                      <a:r>
                        <a:rPr kumimoji="1" lang="en-US"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7</a:t>
                      </a:r>
                      <a:endPar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29</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1</a:t>
                      </a:r>
                      <a:r>
                        <a:rPr kumimoji="1" lang="en-US"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4.7</a:t>
                      </a: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82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US" altLang="zh-TW" sz="1600" b="0" i="0" u="none" strike="noStrike" cap="none" normalizeH="0" baseline="0">
                          <a:ln>
                            <a:noFill/>
                          </a:ln>
                          <a:solidFill>
                            <a:srgbClr val="000000"/>
                          </a:solidFill>
                          <a:effectLst/>
                          <a:latin typeface="Arial" pitchFamily="34" charset="0"/>
                          <a:ea typeface="新細明體" pitchFamily="18" charset="-120"/>
                          <a:sym typeface="Arial" pitchFamily="34" charset="0"/>
                        </a:rPr>
                        <a:t>other</a:t>
                      </a:r>
                      <a:endParaRPr kumimoji="1" lang="zh-TW" altLang="en-GB" sz="1600" b="0" i="0" u="none" strike="noStrike" cap="none" normalizeH="0" baseline="0">
                        <a:ln>
                          <a:noFill/>
                        </a:ln>
                        <a:solidFill>
                          <a:srgbClr val="000000"/>
                        </a:solidFill>
                        <a:effectLst/>
                        <a:latin typeface="Arial" pitchFamily="34" charset="0"/>
                        <a:ea typeface="新細明體" pitchFamily="18" charset="-120"/>
                        <a:sym typeface="Arial"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3</a:t>
                      </a:r>
                      <a:r>
                        <a:rPr kumimoji="1" lang="en-US"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8</a:t>
                      </a:r>
                      <a:endPar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2</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0" i="0" u="none" strike="noStrike" cap="none" normalizeH="0" baseline="0" dirty="0">
                          <a:ln>
                            <a:noFill/>
                          </a:ln>
                          <a:solidFill>
                            <a:srgbClr val="000000"/>
                          </a:solidFill>
                          <a:effectLst/>
                          <a:latin typeface="Arial" pitchFamily="34" charset="0"/>
                          <a:ea typeface="標楷體" pitchFamily="65" charset="-120"/>
                          <a:sym typeface="Arial" pitchFamily="34" charset="0"/>
                        </a:rPr>
                        <a:t>5.3%</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825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200" b="1" i="0" u="none" strike="noStrike" cap="none" normalizeH="0" baseline="0">
                          <a:ln>
                            <a:noFill/>
                          </a:ln>
                          <a:solidFill>
                            <a:srgbClr val="000000"/>
                          </a:solidFill>
                          <a:effectLst/>
                          <a:latin typeface="Arial" pitchFamily="34" charset="0"/>
                          <a:ea typeface="新細明體" pitchFamily="18" charset="-120"/>
                          <a:sym typeface="Arial" pitchFamily="34" charset="0"/>
                        </a:rPr>
                        <a:t>Total</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US" altLang="zh-TW" sz="1400" b="1" i="0" u="none" strike="noStrike" cap="none" normalizeH="0" baseline="0" dirty="0">
                          <a:ln>
                            <a:noFill/>
                          </a:ln>
                          <a:solidFill>
                            <a:srgbClr val="000000"/>
                          </a:solidFill>
                          <a:effectLst/>
                          <a:latin typeface="Arial" pitchFamily="34" charset="0"/>
                          <a:ea typeface="標楷體" pitchFamily="65" charset="-120"/>
                          <a:sym typeface="Arial" pitchFamily="34" charset="0"/>
                        </a:rPr>
                        <a:t>736</a:t>
                      </a:r>
                      <a:endParaRPr kumimoji="1" lang="en-GB" altLang="zh-TW" sz="1400" b="1" i="0" u="none" strike="noStrike" cap="none" normalizeH="0" baseline="0" dirty="0">
                        <a:ln>
                          <a:noFill/>
                        </a:ln>
                        <a:solidFill>
                          <a:srgbClr val="000000"/>
                        </a:solidFill>
                        <a:effectLst/>
                        <a:latin typeface="Arial" pitchFamily="34" charset="0"/>
                        <a:ea typeface="標楷體" pitchFamily="65" charset="-120"/>
                        <a:sym typeface="Arial" pitchFamily="34"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1" i="0" u="none" strike="noStrike" cap="none" normalizeH="0" baseline="0" dirty="0">
                          <a:ln>
                            <a:noFill/>
                          </a:ln>
                          <a:solidFill>
                            <a:srgbClr val="000000"/>
                          </a:solidFill>
                          <a:effectLst/>
                          <a:latin typeface="Arial" pitchFamily="34" charset="0"/>
                          <a:ea typeface="標楷體" pitchFamily="65" charset="-120"/>
                          <a:sym typeface="Arial" pitchFamily="34" charset="0"/>
                        </a:rPr>
                        <a:t>154</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1" lang="en-GB" altLang="zh-TW" sz="1400" b="1" i="0" u="none" strike="noStrike" cap="none" normalizeH="0" baseline="0" dirty="0">
                          <a:ln>
                            <a:noFill/>
                          </a:ln>
                          <a:solidFill>
                            <a:srgbClr val="000000"/>
                          </a:solidFill>
                          <a:effectLst/>
                          <a:latin typeface="Arial" pitchFamily="34" charset="0"/>
                          <a:ea typeface="標楷體" pitchFamily="65" charset="-120"/>
                          <a:sym typeface="Arial" pitchFamily="34" charset="0"/>
                        </a:rPr>
                        <a:t>20.9%</a:t>
                      </a: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23" name="矩形 22">
            <a:extLst/>
          </p:cNvPr>
          <p:cNvSpPr/>
          <p:nvPr/>
        </p:nvSpPr>
        <p:spPr>
          <a:xfrm>
            <a:off x="8018463" y="901701"/>
            <a:ext cx="952501" cy="222249"/>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zh-TW" altLang="en-US" dirty="0"/>
              <a:t> </a:t>
            </a:r>
            <a:r>
              <a:rPr lang="en-US" altLang="zh-TW" dirty="0" err="1"/>
              <a:t>keelung</a:t>
            </a:r>
            <a:endParaRPr lang="zh-TW" altLang="en-US" dirty="0"/>
          </a:p>
        </p:txBody>
      </p:sp>
      <p:cxnSp>
        <p:nvCxnSpPr>
          <p:cNvPr id="24" name="直線接點 23">
            <a:extLst/>
          </p:cNvPr>
          <p:cNvCxnSpPr>
            <a:cxnSpLocks/>
            <a:stCxn id="23" idx="2"/>
            <a:endCxn id="42" idx="0"/>
          </p:cNvCxnSpPr>
          <p:nvPr/>
        </p:nvCxnSpPr>
        <p:spPr>
          <a:xfrm flipH="1">
            <a:off x="8459549" y="1123950"/>
            <a:ext cx="35165" cy="357439"/>
          </a:xfrm>
          <a:prstGeom prst="line">
            <a:avLst/>
          </a:prstGeom>
        </p:spPr>
        <p:style>
          <a:lnRef idx="2">
            <a:schemeClr val="accent1"/>
          </a:lnRef>
          <a:fillRef idx="1">
            <a:schemeClr val="lt1"/>
          </a:fillRef>
          <a:effectRef idx="0">
            <a:schemeClr val="accent1"/>
          </a:effectRef>
          <a:fontRef idx="minor">
            <a:schemeClr val="dk1"/>
          </a:fontRef>
        </p:style>
      </p:cxnSp>
      <p:sp>
        <p:nvSpPr>
          <p:cNvPr id="27" name="矩形 26">
            <a:extLst/>
          </p:cNvPr>
          <p:cNvSpPr/>
          <p:nvPr/>
        </p:nvSpPr>
        <p:spPr>
          <a:xfrm>
            <a:off x="6535738" y="908051"/>
            <a:ext cx="869950" cy="2159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zh-TW" altLang="en-US" dirty="0"/>
              <a:t> </a:t>
            </a:r>
            <a:r>
              <a:rPr lang="en-US" altLang="zh-TW" dirty="0"/>
              <a:t>Taipei</a:t>
            </a:r>
            <a:endParaRPr lang="zh-TW" altLang="en-US" dirty="0"/>
          </a:p>
        </p:txBody>
      </p:sp>
      <p:sp>
        <p:nvSpPr>
          <p:cNvPr id="28" name="矩形 27">
            <a:extLst/>
          </p:cNvPr>
          <p:cNvSpPr/>
          <p:nvPr/>
        </p:nvSpPr>
        <p:spPr>
          <a:xfrm>
            <a:off x="8225640" y="3439979"/>
            <a:ext cx="782553" cy="222249"/>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err="1"/>
              <a:t>Yilan</a:t>
            </a:r>
            <a:endParaRPr lang="zh-TW" altLang="en-US" dirty="0"/>
          </a:p>
        </p:txBody>
      </p:sp>
      <p:sp>
        <p:nvSpPr>
          <p:cNvPr id="31" name="矩形 30">
            <a:extLst/>
          </p:cNvPr>
          <p:cNvSpPr/>
          <p:nvPr/>
        </p:nvSpPr>
        <p:spPr>
          <a:xfrm>
            <a:off x="7718425" y="5509707"/>
            <a:ext cx="892175" cy="20952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Pingtung</a:t>
            </a:r>
            <a:endParaRPr lang="zh-TW" altLang="en-US" dirty="0"/>
          </a:p>
        </p:txBody>
      </p:sp>
      <p:sp>
        <p:nvSpPr>
          <p:cNvPr id="32" name="矩形 31">
            <a:extLst/>
          </p:cNvPr>
          <p:cNvSpPr/>
          <p:nvPr/>
        </p:nvSpPr>
        <p:spPr>
          <a:xfrm>
            <a:off x="3906838" y="4941888"/>
            <a:ext cx="1146175" cy="2952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Tainan</a:t>
            </a:r>
            <a:endParaRPr lang="zh-TW" altLang="en-US" dirty="0"/>
          </a:p>
        </p:txBody>
      </p:sp>
      <p:sp>
        <p:nvSpPr>
          <p:cNvPr id="33" name="矩形 32">
            <a:extLst/>
          </p:cNvPr>
          <p:cNvSpPr/>
          <p:nvPr/>
        </p:nvSpPr>
        <p:spPr>
          <a:xfrm>
            <a:off x="3900488" y="5357813"/>
            <a:ext cx="1146175" cy="22701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Kaohsiung</a:t>
            </a:r>
            <a:endParaRPr lang="zh-TW" altLang="en-US" dirty="0"/>
          </a:p>
        </p:txBody>
      </p:sp>
      <p:sp>
        <p:nvSpPr>
          <p:cNvPr id="34" name="矩形 33">
            <a:extLst/>
          </p:cNvPr>
          <p:cNvSpPr/>
          <p:nvPr/>
        </p:nvSpPr>
        <p:spPr>
          <a:xfrm>
            <a:off x="3906838" y="4598988"/>
            <a:ext cx="1146175" cy="2952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Chiayi</a:t>
            </a:r>
            <a:endParaRPr lang="zh-TW" altLang="en-US" dirty="0"/>
          </a:p>
        </p:txBody>
      </p:sp>
      <p:sp>
        <p:nvSpPr>
          <p:cNvPr id="35" name="矩形 34">
            <a:extLst/>
          </p:cNvPr>
          <p:cNvSpPr/>
          <p:nvPr/>
        </p:nvSpPr>
        <p:spPr>
          <a:xfrm>
            <a:off x="3906838" y="4238625"/>
            <a:ext cx="1146175" cy="27699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Yunlin</a:t>
            </a:r>
            <a:endParaRPr lang="zh-TW" altLang="en-US" dirty="0"/>
          </a:p>
        </p:txBody>
      </p:sp>
      <p:sp>
        <p:nvSpPr>
          <p:cNvPr id="36" name="矩形 35">
            <a:extLst/>
          </p:cNvPr>
          <p:cNvSpPr/>
          <p:nvPr/>
        </p:nvSpPr>
        <p:spPr>
          <a:xfrm>
            <a:off x="3919538" y="3500437"/>
            <a:ext cx="1146175" cy="306387"/>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Taichung</a:t>
            </a:r>
            <a:endParaRPr lang="zh-TW" altLang="en-US" dirty="0"/>
          </a:p>
        </p:txBody>
      </p:sp>
      <p:sp>
        <p:nvSpPr>
          <p:cNvPr id="37" name="矩形 36">
            <a:extLst/>
          </p:cNvPr>
          <p:cNvSpPr/>
          <p:nvPr/>
        </p:nvSpPr>
        <p:spPr>
          <a:xfrm>
            <a:off x="3919538" y="3141663"/>
            <a:ext cx="1146175" cy="28178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Miaoli</a:t>
            </a:r>
            <a:endParaRPr lang="zh-TW" altLang="en-US" dirty="0"/>
          </a:p>
        </p:txBody>
      </p:sp>
      <p:sp>
        <p:nvSpPr>
          <p:cNvPr id="38" name="矩形 37">
            <a:extLst/>
          </p:cNvPr>
          <p:cNvSpPr/>
          <p:nvPr/>
        </p:nvSpPr>
        <p:spPr>
          <a:xfrm>
            <a:off x="3923928" y="2781300"/>
            <a:ext cx="1141785" cy="27781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Hsinchu</a:t>
            </a:r>
            <a:endParaRPr lang="zh-TW" altLang="en-US" dirty="0"/>
          </a:p>
        </p:txBody>
      </p:sp>
      <p:sp>
        <p:nvSpPr>
          <p:cNvPr id="39" name="矩形 38">
            <a:extLst/>
          </p:cNvPr>
          <p:cNvSpPr/>
          <p:nvPr/>
        </p:nvSpPr>
        <p:spPr>
          <a:xfrm>
            <a:off x="3923928" y="2438401"/>
            <a:ext cx="1141785" cy="2349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Taoyuan</a:t>
            </a:r>
            <a:endParaRPr lang="zh-TW" altLang="en-US" dirty="0"/>
          </a:p>
        </p:txBody>
      </p:sp>
      <p:cxnSp>
        <p:nvCxnSpPr>
          <p:cNvPr id="72" name="直線接點 71">
            <a:extLst/>
          </p:cNvPr>
          <p:cNvCxnSpPr>
            <a:cxnSpLocks/>
            <a:stCxn id="129" idx="1"/>
            <a:endCxn id="73" idx="0"/>
          </p:cNvCxnSpPr>
          <p:nvPr/>
        </p:nvCxnSpPr>
        <p:spPr>
          <a:xfrm flipH="1" flipV="1">
            <a:off x="7004606" y="3427664"/>
            <a:ext cx="691240" cy="1689560"/>
          </a:xfrm>
          <a:prstGeom prst="line">
            <a:avLst/>
          </a:prstGeom>
        </p:spPr>
        <p:style>
          <a:lnRef idx="2">
            <a:schemeClr val="accent1"/>
          </a:lnRef>
          <a:fillRef idx="1">
            <a:schemeClr val="lt1"/>
          </a:fillRef>
          <a:effectRef idx="0">
            <a:schemeClr val="accent1"/>
          </a:effectRef>
          <a:fontRef idx="minor">
            <a:schemeClr val="dk1"/>
          </a:fontRef>
        </p:style>
      </p:cxnSp>
      <p:cxnSp>
        <p:nvCxnSpPr>
          <p:cNvPr id="74" name="直線接點 73">
            <a:extLst/>
          </p:cNvPr>
          <p:cNvCxnSpPr>
            <a:cxnSpLocks/>
            <a:stCxn id="39" idx="3"/>
            <a:endCxn id="75" idx="0"/>
          </p:cNvCxnSpPr>
          <p:nvPr/>
        </p:nvCxnSpPr>
        <p:spPr>
          <a:xfrm flipV="1">
            <a:off x="5065713" y="1744914"/>
            <a:ext cx="2434986" cy="810962"/>
          </a:xfrm>
          <a:prstGeom prst="line">
            <a:avLst/>
          </a:prstGeom>
        </p:spPr>
        <p:style>
          <a:lnRef idx="2">
            <a:schemeClr val="accent1"/>
          </a:lnRef>
          <a:fillRef idx="1">
            <a:schemeClr val="lt1"/>
          </a:fillRef>
          <a:effectRef idx="0">
            <a:schemeClr val="accent1"/>
          </a:effectRef>
          <a:fontRef idx="minor">
            <a:schemeClr val="dk1"/>
          </a:fontRef>
        </p:style>
      </p:cxnSp>
      <p:cxnSp>
        <p:nvCxnSpPr>
          <p:cNvPr id="76" name="直線接點 75">
            <a:extLst/>
          </p:cNvPr>
          <p:cNvCxnSpPr>
            <a:cxnSpLocks/>
            <a:stCxn id="27" idx="2"/>
            <a:endCxn id="77" idx="0"/>
          </p:cNvCxnSpPr>
          <p:nvPr/>
        </p:nvCxnSpPr>
        <p:spPr>
          <a:xfrm>
            <a:off x="6970713" y="1123951"/>
            <a:ext cx="1141968" cy="336801"/>
          </a:xfrm>
          <a:prstGeom prst="line">
            <a:avLst/>
          </a:prstGeom>
        </p:spPr>
        <p:style>
          <a:lnRef idx="2">
            <a:schemeClr val="accent1"/>
          </a:lnRef>
          <a:fillRef idx="1">
            <a:schemeClr val="lt1"/>
          </a:fillRef>
          <a:effectRef idx="0">
            <a:schemeClr val="accent1"/>
          </a:effectRef>
          <a:fontRef idx="minor">
            <a:schemeClr val="dk1"/>
          </a:fontRef>
        </p:style>
      </p:cxnSp>
      <p:cxnSp>
        <p:nvCxnSpPr>
          <p:cNvPr id="78" name="直線接點 77">
            <a:extLst/>
          </p:cNvPr>
          <p:cNvCxnSpPr>
            <a:cxnSpLocks/>
            <a:stCxn id="38" idx="3"/>
            <a:endCxn id="79" idx="0"/>
          </p:cNvCxnSpPr>
          <p:nvPr/>
        </p:nvCxnSpPr>
        <p:spPr>
          <a:xfrm flipV="1">
            <a:off x="5065713" y="1941764"/>
            <a:ext cx="2003980" cy="978443"/>
          </a:xfrm>
          <a:prstGeom prst="line">
            <a:avLst/>
          </a:prstGeom>
        </p:spPr>
        <p:style>
          <a:lnRef idx="2">
            <a:schemeClr val="accent1"/>
          </a:lnRef>
          <a:fillRef idx="1">
            <a:schemeClr val="lt1"/>
          </a:fillRef>
          <a:effectRef idx="0">
            <a:schemeClr val="accent1"/>
          </a:effectRef>
          <a:fontRef idx="minor">
            <a:schemeClr val="dk1"/>
          </a:fontRef>
        </p:style>
      </p:cxnSp>
      <p:cxnSp>
        <p:nvCxnSpPr>
          <p:cNvPr id="88" name="直線接點 87">
            <a:extLst/>
          </p:cNvPr>
          <p:cNvCxnSpPr>
            <a:cxnSpLocks/>
            <a:stCxn id="31" idx="1"/>
            <a:endCxn id="89" idx="0"/>
          </p:cNvCxnSpPr>
          <p:nvPr/>
        </p:nvCxnSpPr>
        <p:spPr>
          <a:xfrm flipH="1" flipV="1">
            <a:off x="6312456" y="5415214"/>
            <a:ext cx="1405969" cy="199255"/>
          </a:xfrm>
          <a:prstGeom prst="line">
            <a:avLst/>
          </a:prstGeom>
        </p:spPr>
        <p:style>
          <a:lnRef idx="2">
            <a:schemeClr val="accent1"/>
          </a:lnRef>
          <a:fillRef idx="1">
            <a:schemeClr val="lt1"/>
          </a:fillRef>
          <a:effectRef idx="0">
            <a:schemeClr val="accent1"/>
          </a:effectRef>
          <a:fontRef idx="minor">
            <a:schemeClr val="dk1"/>
          </a:fontRef>
        </p:style>
      </p:cxnSp>
      <p:cxnSp>
        <p:nvCxnSpPr>
          <p:cNvPr id="90" name="直線接點 89">
            <a:extLst/>
          </p:cNvPr>
          <p:cNvCxnSpPr>
            <a:cxnSpLocks/>
            <a:stCxn id="33" idx="3"/>
            <a:endCxn id="91" idx="0"/>
          </p:cNvCxnSpPr>
          <p:nvPr/>
        </p:nvCxnSpPr>
        <p:spPr>
          <a:xfrm flipV="1">
            <a:off x="5046663" y="5248527"/>
            <a:ext cx="681593" cy="222792"/>
          </a:xfrm>
          <a:prstGeom prst="line">
            <a:avLst/>
          </a:prstGeom>
        </p:spPr>
        <p:style>
          <a:lnRef idx="2">
            <a:schemeClr val="accent1"/>
          </a:lnRef>
          <a:fillRef idx="1">
            <a:schemeClr val="lt1"/>
          </a:fillRef>
          <a:effectRef idx="0">
            <a:schemeClr val="accent1"/>
          </a:effectRef>
          <a:fontRef idx="minor">
            <a:schemeClr val="dk1"/>
          </a:fontRef>
        </p:style>
      </p:cxnSp>
      <p:cxnSp>
        <p:nvCxnSpPr>
          <p:cNvPr id="92" name="直線接點 91">
            <a:extLst/>
          </p:cNvPr>
          <p:cNvCxnSpPr>
            <a:cxnSpLocks/>
            <a:stCxn id="32" idx="3"/>
            <a:endCxn id="93" idx="0"/>
          </p:cNvCxnSpPr>
          <p:nvPr/>
        </p:nvCxnSpPr>
        <p:spPr>
          <a:xfrm flipV="1">
            <a:off x="5053013" y="4726239"/>
            <a:ext cx="534749" cy="363287"/>
          </a:xfrm>
          <a:prstGeom prst="line">
            <a:avLst/>
          </a:prstGeom>
        </p:spPr>
        <p:style>
          <a:lnRef idx="2">
            <a:schemeClr val="accent1"/>
          </a:lnRef>
          <a:fillRef idx="1">
            <a:schemeClr val="lt1"/>
          </a:fillRef>
          <a:effectRef idx="0">
            <a:schemeClr val="accent1"/>
          </a:effectRef>
          <a:fontRef idx="minor">
            <a:schemeClr val="dk1"/>
          </a:fontRef>
        </p:style>
      </p:cxnSp>
      <p:cxnSp>
        <p:nvCxnSpPr>
          <p:cNvPr id="94" name="直線接點 93">
            <a:extLst/>
          </p:cNvPr>
          <p:cNvCxnSpPr>
            <a:cxnSpLocks/>
            <a:stCxn id="34" idx="3"/>
            <a:endCxn id="95" idx="0"/>
          </p:cNvCxnSpPr>
          <p:nvPr/>
        </p:nvCxnSpPr>
        <p:spPr>
          <a:xfrm flipV="1">
            <a:off x="5053013" y="4010277"/>
            <a:ext cx="913368" cy="736349"/>
          </a:xfrm>
          <a:prstGeom prst="line">
            <a:avLst/>
          </a:prstGeom>
        </p:spPr>
        <p:style>
          <a:lnRef idx="2">
            <a:schemeClr val="accent1"/>
          </a:lnRef>
          <a:fillRef idx="1">
            <a:schemeClr val="lt1"/>
          </a:fillRef>
          <a:effectRef idx="0">
            <a:schemeClr val="accent1"/>
          </a:effectRef>
          <a:fontRef idx="minor">
            <a:schemeClr val="dk1"/>
          </a:fontRef>
        </p:style>
      </p:cxnSp>
      <p:cxnSp>
        <p:nvCxnSpPr>
          <p:cNvPr id="96" name="直線接點 95">
            <a:extLst/>
          </p:cNvPr>
          <p:cNvCxnSpPr>
            <a:cxnSpLocks/>
            <a:stCxn id="35" idx="3"/>
            <a:endCxn id="97" idx="0"/>
          </p:cNvCxnSpPr>
          <p:nvPr/>
        </p:nvCxnSpPr>
        <p:spPr>
          <a:xfrm flipV="1">
            <a:off x="5053013" y="3648327"/>
            <a:ext cx="774461" cy="728795"/>
          </a:xfrm>
          <a:prstGeom prst="line">
            <a:avLst/>
          </a:prstGeom>
        </p:spPr>
        <p:style>
          <a:lnRef idx="2">
            <a:schemeClr val="accent1"/>
          </a:lnRef>
          <a:fillRef idx="1">
            <a:schemeClr val="lt1"/>
          </a:fillRef>
          <a:effectRef idx="0">
            <a:schemeClr val="accent1"/>
          </a:effectRef>
          <a:fontRef idx="minor">
            <a:schemeClr val="dk1"/>
          </a:fontRef>
        </p:style>
      </p:cxnSp>
      <p:cxnSp>
        <p:nvCxnSpPr>
          <p:cNvPr id="102" name="直線接點 101">
            <a:extLst/>
          </p:cNvPr>
          <p:cNvCxnSpPr>
            <a:cxnSpLocks/>
            <a:stCxn id="28" idx="0"/>
            <a:endCxn id="103" idx="0"/>
          </p:cNvCxnSpPr>
          <p:nvPr/>
        </p:nvCxnSpPr>
        <p:spPr>
          <a:xfrm flipH="1" flipV="1">
            <a:off x="8235712" y="2356102"/>
            <a:ext cx="381205" cy="1083877"/>
          </a:xfrm>
          <a:prstGeom prst="line">
            <a:avLst/>
          </a:prstGeom>
        </p:spPr>
        <p:style>
          <a:lnRef idx="2">
            <a:schemeClr val="accent1"/>
          </a:lnRef>
          <a:fillRef idx="1">
            <a:schemeClr val="lt1"/>
          </a:fillRef>
          <a:effectRef idx="0">
            <a:schemeClr val="accent1"/>
          </a:effectRef>
          <a:fontRef idx="minor">
            <a:schemeClr val="dk1"/>
          </a:fontRef>
        </p:style>
      </p:cxnSp>
      <p:cxnSp>
        <p:nvCxnSpPr>
          <p:cNvPr id="104" name="直線接點 103">
            <a:extLst/>
          </p:cNvPr>
          <p:cNvCxnSpPr>
            <a:cxnSpLocks/>
            <a:stCxn id="36" idx="3"/>
            <a:endCxn id="105" idx="0"/>
          </p:cNvCxnSpPr>
          <p:nvPr/>
        </p:nvCxnSpPr>
        <p:spPr>
          <a:xfrm flipV="1">
            <a:off x="5065713" y="2932364"/>
            <a:ext cx="1363424" cy="721267"/>
          </a:xfrm>
          <a:prstGeom prst="line">
            <a:avLst/>
          </a:prstGeom>
        </p:spPr>
        <p:style>
          <a:lnRef idx="2">
            <a:schemeClr val="accent1"/>
          </a:lnRef>
          <a:fillRef idx="1">
            <a:schemeClr val="lt1"/>
          </a:fillRef>
          <a:effectRef idx="0">
            <a:schemeClr val="accent1"/>
          </a:effectRef>
          <a:fontRef idx="minor">
            <a:schemeClr val="dk1"/>
          </a:fontRef>
        </p:style>
      </p:cxnSp>
      <p:cxnSp>
        <p:nvCxnSpPr>
          <p:cNvPr id="106" name="直線接點 105">
            <a:extLst/>
          </p:cNvPr>
          <p:cNvCxnSpPr>
            <a:cxnSpLocks/>
            <a:stCxn id="37" idx="3"/>
            <a:endCxn id="107" idx="0"/>
          </p:cNvCxnSpPr>
          <p:nvPr/>
        </p:nvCxnSpPr>
        <p:spPr>
          <a:xfrm flipV="1">
            <a:off x="5065713" y="2522789"/>
            <a:ext cx="1896030" cy="759765"/>
          </a:xfrm>
          <a:prstGeom prst="line">
            <a:avLst/>
          </a:prstGeom>
        </p:spPr>
        <p:style>
          <a:lnRef idx="2">
            <a:schemeClr val="accent1"/>
          </a:lnRef>
          <a:fillRef idx="1">
            <a:schemeClr val="lt1"/>
          </a:fillRef>
          <a:effectRef idx="0">
            <a:schemeClr val="accent1"/>
          </a:effectRef>
          <a:fontRef idx="minor">
            <a:schemeClr val="dk1"/>
          </a:fontRef>
        </p:style>
      </p:cxnSp>
      <p:sp>
        <p:nvSpPr>
          <p:cNvPr id="129" name="矩形 128">
            <a:extLst/>
          </p:cNvPr>
          <p:cNvSpPr/>
          <p:nvPr/>
        </p:nvSpPr>
        <p:spPr>
          <a:xfrm>
            <a:off x="7695846" y="5012462"/>
            <a:ext cx="863599" cy="20952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Nantou</a:t>
            </a:r>
            <a:endParaRPr lang="zh-TW" altLang="en-US" dirty="0"/>
          </a:p>
        </p:txBody>
      </p:sp>
      <p:sp>
        <p:nvSpPr>
          <p:cNvPr id="53" name="矩形 52">
            <a:extLst/>
          </p:cNvPr>
          <p:cNvSpPr/>
          <p:nvPr/>
        </p:nvSpPr>
        <p:spPr>
          <a:xfrm>
            <a:off x="3906838" y="3879850"/>
            <a:ext cx="1146175" cy="276994"/>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Changhua</a:t>
            </a:r>
            <a:endParaRPr lang="zh-TW" altLang="en-US" dirty="0"/>
          </a:p>
        </p:txBody>
      </p:sp>
      <p:cxnSp>
        <p:nvCxnSpPr>
          <p:cNvPr id="54" name="直線接點 53">
            <a:extLst/>
          </p:cNvPr>
          <p:cNvCxnSpPr>
            <a:cxnSpLocks/>
            <a:stCxn id="53" idx="3"/>
            <a:endCxn id="55" idx="2"/>
          </p:cNvCxnSpPr>
          <p:nvPr/>
        </p:nvCxnSpPr>
        <p:spPr>
          <a:xfrm flipV="1">
            <a:off x="5053013" y="3179221"/>
            <a:ext cx="1140380" cy="839126"/>
          </a:xfrm>
          <a:prstGeom prst="line">
            <a:avLst/>
          </a:prstGeom>
        </p:spPr>
        <p:style>
          <a:lnRef idx="2">
            <a:schemeClr val="accent1"/>
          </a:lnRef>
          <a:fillRef idx="1">
            <a:schemeClr val="lt1"/>
          </a:fillRef>
          <a:effectRef idx="0">
            <a:schemeClr val="accent1"/>
          </a:effectRef>
          <a:fontRef idx="minor">
            <a:schemeClr val="dk1"/>
          </a:fontRef>
        </p:style>
      </p:cxnSp>
      <p:pic>
        <p:nvPicPr>
          <p:cNvPr id="21573" name="Picture 2"/>
          <p:cNvPicPr>
            <a:picLocks noChangeAspect="1"/>
          </p:cNvPicPr>
          <p:nvPr/>
        </p:nvPicPr>
        <p:blipFill>
          <a:blip r:embed="rId3" cstate="print"/>
          <a:srcRect/>
          <a:stretch>
            <a:fillRect/>
          </a:stretch>
        </p:blipFill>
        <p:spPr bwMode="auto">
          <a:xfrm>
            <a:off x="2122884" y="2688438"/>
            <a:ext cx="1630760" cy="1386681"/>
          </a:xfrm>
          <a:prstGeom prst="rect">
            <a:avLst/>
          </a:prstGeom>
          <a:noFill/>
          <a:ln w="9525">
            <a:noFill/>
            <a:miter lim="800000"/>
            <a:headEnd/>
            <a:tailEnd/>
          </a:ln>
        </p:spPr>
      </p:pic>
      <p:pic>
        <p:nvPicPr>
          <p:cNvPr id="21574" name="Picture 5"/>
          <p:cNvPicPr>
            <a:picLocks noChangeAspect="1"/>
          </p:cNvPicPr>
          <p:nvPr/>
        </p:nvPicPr>
        <p:blipFill>
          <a:blip r:embed="rId4" cstate="print"/>
          <a:srcRect/>
          <a:stretch>
            <a:fillRect/>
          </a:stretch>
        </p:blipFill>
        <p:spPr bwMode="auto">
          <a:xfrm>
            <a:off x="2139950" y="4178300"/>
            <a:ext cx="1563689" cy="1442244"/>
          </a:xfrm>
          <a:prstGeom prst="rect">
            <a:avLst/>
          </a:prstGeom>
          <a:noFill/>
          <a:ln w="9525">
            <a:noFill/>
            <a:miter lim="800000"/>
            <a:headEnd/>
            <a:tailEnd/>
          </a:ln>
        </p:spPr>
      </p:pic>
      <p:pic>
        <p:nvPicPr>
          <p:cNvPr id="21575" name="Picture 2" descr="C:\Documents and Settings\e99005\桌面\佳醫素材資料\Still Images1228\佳特\佳醫3－1_佳特012.jpg"/>
          <p:cNvPicPr>
            <a:picLocks noChangeAspect="1" noChangeArrowheads="1"/>
          </p:cNvPicPr>
          <p:nvPr/>
        </p:nvPicPr>
        <p:blipFill>
          <a:blip r:embed="rId5" cstate="print"/>
          <a:srcRect/>
          <a:stretch>
            <a:fillRect/>
          </a:stretch>
        </p:blipFill>
        <p:spPr bwMode="auto">
          <a:xfrm>
            <a:off x="336949" y="4178301"/>
            <a:ext cx="1718864" cy="1479110"/>
          </a:xfrm>
          <a:prstGeom prst="rect">
            <a:avLst/>
          </a:prstGeom>
          <a:noFill/>
          <a:ln w="9525">
            <a:noFill/>
            <a:miter lim="800000"/>
            <a:headEnd/>
            <a:tailEnd/>
          </a:ln>
        </p:spPr>
      </p:pic>
      <p:sp>
        <p:nvSpPr>
          <p:cNvPr id="21576" name="投影片編號版面配置區 56"/>
          <p:cNvSpPr>
            <a:spLocks noGrp="1"/>
          </p:cNvSpPr>
          <p:nvPr>
            <p:ph type="sldNum" sz="quarter" idx="10"/>
          </p:nvPr>
        </p:nvSpPr>
        <p:spPr>
          <a:noFill/>
        </p:spPr>
        <p:txBody>
          <a:bodyPr/>
          <a:lstStyle/>
          <a:p>
            <a:fld id="{7C4AE36B-4CA3-4989-BED1-D97F360EAB2A}" type="slidenum">
              <a:rPr lang="en-US" altLang="zh-TW"/>
              <a:pPr/>
              <a:t>19</a:t>
            </a:fld>
            <a:endParaRPr lang="en-US" altLang="zh-TW"/>
          </a:p>
        </p:txBody>
      </p:sp>
      <p:pic>
        <p:nvPicPr>
          <p:cNvPr id="21577" name="Picture 3"/>
          <p:cNvPicPr>
            <a:picLocks noChangeAspect="1"/>
          </p:cNvPicPr>
          <p:nvPr/>
        </p:nvPicPr>
        <p:blipFill>
          <a:blip r:embed="rId6" cstate="print"/>
          <a:srcRect b="24071"/>
          <a:stretch>
            <a:fillRect/>
          </a:stretch>
        </p:blipFill>
        <p:spPr bwMode="auto">
          <a:xfrm>
            <a:off x="311427" y="2696003"/>
            <a:ext cx="1755378" cy="1386681"/>
          </a:xfrm>
          <a:prstGeom prst="rect">
            <a:avLst/>
          </a:prstGeom>
          <a:noFill/>
          <a:ln w="9525">
            <a:noFill/>
            <a:miter lim="800000"/>
            <a:headEnd/>
            <a:tailEnd/>
          </a:ln>
        </p:spPr>
      </p:pic>
      <p:sp>
        <p:nvSpPr>
          <p:cNvPr id="82" name="矩形 81">
            <a:extLst>
              <a:ext uri="{FF2B5EF4-FFF2-40B4-BE49-F238E27FC236}">
                <a16:creationId xmlns:a16="http://schemas.microsoft.com/office/drawing/2014/main" id="{59DAAE43-92CE-4DF6-AA49-A1D3D562BFB1}"/>
              </a:ext>
            </a:extLst>
          </p:cNvPr>
          <p:cNvSpPr/>
          <p:nvPr/>
        </p:nvSpPr>
        <p:spPr>
          <a:xfrm>
            <a:off x="5593557" y="1274295"/>
            <a:ext cx="1275746" cy="24970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New Taipei City</a:t>
            </a:r>
            <a:endParaRPr lang="zh-TW" altLang="en-US" dirty="0"/>
          </a:p>
        </p:txBody>
      </p:sp>
      <p:cxnSp>
        <p:nvCxnSpPr>
          <p:cNvPr id="83" name="直線接點 82">
            <a:extLst>
              <a:ext uri="{FF2B5EF4-FFF2-40B4-BE49-F238E27FC236}">
                <a16:creationId xmlns:a16="http://schemas.microsoft.com/office/drawing/2014/main" id="{78D380F9-61B6-484E-842E-022368D9C4AD}"/>
              </a:ext>
            </a:extLst>
          </p:cNvPr>
          <p:cNvCxnSpPr>
            <a:cxnSpLocks/>
          </p:cNvCxnSpPr>
          <p:nvPr/>
        </p:nvCxnSpPr>
        <p:spPr>
          <a:xfrm>
            <a:off x="6861572" y="1373981"/>
            <a:ext cx="1302941" cy="394305"/>
          </a:xfrm>
          <a:prstGeom prst="line">
            <a:avLst/>
          </a:prstGeom>
        </p:spPr>
        <p:style>
          <a:lnRef idx="2">
            <a:schemeClr val="accent1"/>
          </a:lnRef>
          <a:fillRef idx="1">
            <a:schemeClr val="lt1"/>
          </a:fillRef>
          <a:effectRef idx="0">
            <a:schemeClr val="accent1"/>
          </a:effectRef>
          <a:fontRef idx="minor">
            <a:schemeClr val="dk1"/>
          </a:fontRef>
        </p:style>
      </p:cxnSp>
      <p:sp>
        <p:nvSpPr>
          <p:cNvPr id="60" name="矩形 59">
            <a:extLst>
              <a:ext uri="{FF2B5EF4-FFF2-40B4-BE49-F238E27FC236}">
                <a16:creationId xmlns:a16="http://schemas.microsoft.com/office/drawing/2014/main" id="{F9F1E9EB-56D7-4FFC-B971-191798B562E4}"/>
              </a:ext>
            </a:extLst>
          </p:cNvPr>
          <p:cNvSpPr/>
          <p:nvPr/>
        </p:nvSpPr>
        <p:spPr>
          <a:xfrm>
            <a:off x="8024498" y="4244907"/>
            <a:ext cx="782553" cy="222249"/>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altLang="zh-TW" dirty="0"/>
              <a:t>Hualien</a:t>
            </a:r>
            <a:endParaRPr lang="zh-TW" altLang="en-US" dirty="0"/>
          </a:p>
        </p:txBody>
      </p:sp>
      <p:cxnSp>
        <p:nvCxnSpPr>
          <p:cNvPr id="61" name="直線接點 60">
            <a:extLst>
              <a:ext uri="{FF2B5EF4-FFF2-40B4-BE49-F238E27FC236}">
                <a16:creationId xmlns:a16="http://schemas.microsoft.com/office/drawing/2014/main" id="{8F4F893F-8B1D-4EA8-AAC1-13DDDA29D4F4}"/>
              </a:ext>
            </a:extLst>
          </p:cNvPr>
          <p:cNvCxnSpPr>
            <a:cxnSpLocks/>
            <a:stCxn id="60" idx="0"/>
          </p:cNvCxnSpPr>
          <p:nvPr/>
        </p:nvCxnSpPr>
        <p:spPr>
          <a:xfrm flipH="1" flipV="1">
            <a:off x="7772069" y="3478599"/>
            <a:ext cx="643706" cy="766308"/>
          </a:xfrm>
          <a:prstGeom prst="line">
            <a:avLst/>
          </a:prstGeom>
        </p:spPr>
        <p:style>
          <a:lnRef idx="2">
            <a:schemeClr val="accent1"/>
          </a:lnRef>
          <a:fillRef idx="1">
            <a:schemeClr val="lt1"/>
          </a:fillRef>
          <a:effectRef idx="0">
            <a:schemeClr val="accent1"/>
          </a:effectRef>
          <a:fontRef idx="minor">
            <a:schemeClr val="dk1"/>
          </a:fontRef>
        </p:style>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Text Box 2">
            <a:extLst/>
          </p:cNvPr>
          <p:cNvSpPr txBox="1">
            <a:spLocks noChangeArrowheads="1"/>
          </p:cNvSpPr>
          <p:nvPr/>
        </p:nvSpPr>
        <p:spPr bwMode="auto">
          <a:xfrm>
            <a:off x="285750" y="428625"/>
            <a:ext cx="4876800" cy="542925"/>
          </a:xfrm>
          <a:prstGeom prst="rect">
            <a:avLst/>
          </a:prstGeom>
          <a:noFill/>
          <a:ln w="9525">
            <a:noFill/>
            <a:miter lim="800000"/>
            <a:headEnd/>
            <a:tailEnd/>
          </a:ln>
          <a:effectLst/>
        </p:spPr>
        <p:txBody>
          <a:bodyPr>
            <a:spAutoFit/>
          </a:bodyPr>
          <a:lstStyle/>
          <a:p>
            <a:pPr>
              <a:lnSpc>
                <a:spcPct val="125000"/>
              </a:lnSpc>
              <a:defRPr/>
            </a:pPr>
            <a:r>
              <a:rPr kumimoji="1"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Disclaimer</a:t>
            </a:r>
            <a:endParaRPr kumimoji="1"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4099" name="Text Box 6"/>
          <p:cNvSpPr txBox="1">
            <a:spLocks noChangeArrowheads="1"/>
          </p:cNvSpPr>
          <p:nvPr/>
        </p:nvSpPr>
        <p:spPr bwMode="auto">
          <a:xfrm>
            <a:off x="428625" y="1000125"/>
            <a:ext cx="8424863" cy="5575309"/>
          </a:xfrm>
          <a:prstGeom prst="rect">
            <a:avLst/>
          </a:prstGeom>
          <a:noFill/>
          <a:ln w="9525">
            <a:noFill/>
            <a:miter lim="800000"/>
            <a:headEnd/>
            <a:tailEnd/>
          </a:ln>
        </p:spPr>
        <p:txBody>
          <a:bodyPr>
            <a:spAutoFit/>
          </a:bodyPr>
          <a:lstStyle/>
          <a:p>
            <a:pPr eaLnBrk="1" hangingPunct="1">
              <a:lnSpc>
                <a:spcPct val="150000"/>
              </a:lnSpc>
            </a:pPr>
            <a:r>
              <a:rPr kumimoji="1" lang="en-US" altLang="zh-TW" sz="2000" b="1" dirty="0">
                <a:solidFill>
                  <a:schemeClr val="tx1"/>
                </a:solidFill>
              </a:rPr>
              <a:t>This presentation is prepared according to the audited</a:t>
            </a:r>
            <a:r>
              <a:rPr kumimoji="1" lang="zh-TW" altLang="en-US" sz="2000" b="1" dirty="0">
                <a:solidFill>
                  <a:schemeClr val="tx1"/>
                </a:solidFill>
              </a:rPr>
              <a:t> </a:t>
            </a:r>
            <a:r>
              <a:rPr kumimoji="1" lang="en-US" altLang="zh-TW" sz="2000" b="1" dirty="0">
                <a:solidFill>
                  <a:schemeClr val="tx1"/>
                </a:solidFill>
              </a:rPr>
              <a:t>or reviewed financial statements by CPA and the financial figures hereby are based on IFRS, please refer to the published financial statements for full content. </a:t>
            </a:r>
          </a:p>
          <a:p>
            <a:pPr eaLnBrk="1" hangingPunct="1">
              <a:lnSpc>
                <a:spcPct val="150000"/>
              </a:lnSpc>
            </a:pPr>
            <a:r>
              <a:rPr kumimoji="1" lang="en-US" altLang="zh-TW" sz="2000" b="1" dirty="0">
                <a:solidFill>
                  <a:schemeClr val="tx1"/>
                </a:solidFill>
              </a:rPr>
              <a:t>The presentation may contain forward-looking information and may differ  materially from the actual results. Excelsior does not warranty as to the  accuracy or completeness of such information and nor assume any undertaking further information becomes available or in light of changing circumstances. You shall not place undue reliance on any forward-looking information.</a:t>
            </a:r>
          </a:p>
          <a:p>
            <a:pPr eaLnBrk="1" hangingPunct="1">
              <a:lnSpc>
                <a:spcPct val="150000"/>
              </a:lnSpc>
            </a:pPr>
            <a:r>
              <a:rPr kumimoji="1" lang="en-US" altLang="zh-TW" sz="2000" b="1" dirty="0">
                <a:solidFill>
                  <a:schemeClr val="tx1"/>
                </a:solidFill>
              </a:rPr>
              <a:t>The presentation and its contents may not be reproduced to a third party without the prior written consent by Excelsior.</a:t>
            </a:r>
            <a:endParaRPr kumimoji="1" lang="zh-TW" altLang="en-US" sz="2000" b="1" dirty="0">
              <a:solidFill>
                <a:schemeClr val="tx1"/>
              </a:solidFill>
            </a:endParaRPr>
          </a:p>
        </p:txBody>
      </p:sp>
      <p:sp>
        <p:nvSpPr>
          <p:cNvPr id="4100" name="Rectangle 7"/>
          <p:cNvSpPr>
            <a:spLocks noChangeArrowheads="1"/>
          </p:cNvSpPr>
          <p:nvPr/>
        </p:nvSpPr>
        <p:spPr bwMode="auto">
          <a:xfrm>
            <a:off x="285750" y="928688"/>
            <a:ext cx="8064500" cy="36512"/>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4101" name="Text Box 9"/>
          <p:cNvSpPr txBox="1">
            <a:spLocks noChangeArrowheads="1"/>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41841CA3-01CA-49A1-9424-E72EC8CE741B}" type="slidenum">
              <a:rPr lang="en-US" altLang="zh-TW" sz="1400">
                <a:solidFill>
                  <a:schemeClr val="tx1"/>
                </a:solidFill>
                <a:cs typeface="Arial" pitchFamily="34" charset="0"/>
              </a:rPr>
              <a:pPr algn="ctr" eaLnBrk="1" hangingPunct="1"/>
              <a:t>2</a:t>
            </a:fld>
            <a:endParaRPr lang="en-US" altLang="zh-TW" sz="1400">
              <a:solidFill>
                <a:schemeClr val="tx1"/>
              </a:solidFill>
              <a:cs typeface="Arial"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214313" y="428625"/>
            <a:ext cx="8642350" cy="719138"/>
          </a:xfrm>
          <a:prstGeom prst="roundRect">
            <a:avLst>
              <a:gd name="adj" fmla="val 16667"/>
            </a:avLst>
          </a:prstGeom>
          <a:gradFill rotWithShape="1">
            <a:gsLst>
              <a:gs pos="0">
                <a:schemeClr val="hlink"/>
              </a:gs>
              <a:gs pos="100000">
                <a:srgbClr val="79E5FF">
                  <a:alpha val="60001"/>
                </a:srgbClr>
              </a:gs>
            </a:gsLst>
            <a:lin ang="0" scaled="1"/>
          </a:gradFill>
          <a:ln w="9525" algn="ctr">
            <a:noFill/>
            <a:round/>
            <a:headEnd/>
            <a:tailEnd/>
          </a:ln>
        </p:spPr>
        <p:txBody>
          <a:bodyPr wrap="none" anchor="ctr"/>
          <a:lstStyle/>
          <a:p>
            <a:pPr eaLnBrk="1" hangingPunct="1"/>
            <a:r>
              <a:rPr kumimoji="1" lang="en-US" altLang="zh-TW" sz="2400" b="1">
                <a:solidFill>
                  <a:schemeClr val="bg1"/>
                </a:solidFill>
                <a:ea typeface="華康儷中黑"/>
                <a:cs typeface="華康儷中黑"/>
              </a:rPr>
              <a:t>Long-Term Care Channels– Asia Best Healthcare</a:t>
            </a:r>
            <a:r>
              <a:rPr kumimoji="1" lang="zh-TW" altLang="en-US" sz="2400" b="1">
                <a:solidFill>
                  <a:schemeClr val="bg1"/>
                </a:solidFill>
                <a:ea typeface="華康儷中黑"/>
                <a:cs typeface="華康儷中黑"/>
              </a:rPr>
              <a:t> </a:t>
            </a:r>
            <a:r>
              <a:rPr kumimoji="1" lang="en-US" altLang="zh-TW" sz="2400" b="1">
                <a:solidFill>
                  <a:schemeClr val="bg1"/>
                </a:solidFill>
                <a:ea typeface="華康儷中黑"/>
                <a:cs typeface="華康儷中黑"/>
              </a:rPr>
              <a:t>Co., Ltd.</a:t>
            </a:r>
            <a:endParaRPr kumimoji="1" lang="zh-TW" altLang="en-US" sz="2400" b="1">
              <a:solidFill>
                <a:schemeClr val="bg1"/>
              </a:solidFill>
              <a:ea typeface="華康儷中黑"/>
              <a:cs typeface="華康儷中黑"/>
            </a:endParaRPr>
          </a:p>
        </p:txBody>
      </p:sp>
      <p:sp>
        <p:nvSpPr>
          <p:cNvPr id="22531" name="Text Box 8"/>
          <p:cNvSpPr txBox="1">
            <a:spLocks noChangeArrowheads="1"/>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88A3F312-386C-4002-8826-D8056EF42FAE}" type="slidenum">
              <a:rPr lang="en-US" altLang="zh-TW" sz="1400">
                <a:solidFill>
                  <a:schemeClr val="tx1"/>
                </a:solidFill>
                <a:cs typeface="Arial" pitchFamily="34" charset="0"/>
              </a:rPr>
              <a:pPr algn="ctr" eaLnBrk="1" hangingPunct="1"/>
              <a:t>20</a:t>
            </a:fld>
            <a:endParaRPr lang="en-US" altLang="zh-TW" sz="1400">
              <a:solidFill>
                <a:schemeClr val="tx1"/>
              </a:solidFill>
              <a:cs typeface="Arial" pitchFamily="34" charset="0"/>
            </a:endParaRPr>
          </a:p>
        </p:txBody>
      </p:sp>
      <p:sp>
        <p:nvSpPr>
          <p:cNvPr id="9" name="文字方塊 8">
            <a:extLst/>
          </p:cNvPr>
          <p:cNvSpPr txBox="1"/>
          <p:nvPr/>
        </p:nvSpPr>
        <p:spPr>
          <a:xfrm>
            <a:off x="357188" y="1214438"/>
            <a:ext cx="2692400" cy="400050"/>
          </a:xfrm>
          <a:prstGeom prst="rect">
            <a:avLst/>
          </a:prstGeom>
          <a:noFill/>
        </p:spPr>
        <p:txBody>
          <a:bodyPr wrap="none">
            <a:spAutoFit/>
          </a:bodyPr>
          <a:lstStyle/>
          <a:p>
            <a:pPr eaLnBrk="1" hangingPunct="1">
              <a:defRPr/>
            </a:pPr>
            <a:r>
              <a:rPr lang="en-US" altLang="zh-TW" sz="2000" b="1" dirty="0">
                <a:effectLst>
                  <a:outerShdw blurRad="38100" dist="38100" dir="2700000" algn="tl">
                    <a:srgbClr val="000000">
                      <a:alpha val="43137"/>
                    </a:srgbClr>
                  </a:outerShdw>
                </a:effectLst>
              </a:rPr>
              <a:t>Xizhi Nursing Home</a:t>
            </a:r>
            <a:endParaRPr lang="zh-TW" altLang="en-US" sz="2000" b="1" dirty="0">
              <a:effectLst>
                <a:outerShdw blurRad="38100" dist="38100" dir="2700000" algn="tl">
                  <a:srgbClr val="000000">
                    <a:alpha val="43137"/>
                  </a:srgbClr>
                </a:outerShdw>
              </a:effectLst>
            </a:endParaRPr>
          </a:p>
        </p:txBody>
      </p:sp>
      <p:sp>
        <p:nvSpPr>
          <p:cNvPr id="13" name="圓角矩形 12">
            <a:extLst/>
          </p:cNvPr>
          <p:cNvSpPr/>
          <p:nvPr/>
        </p:nvSpPr>
        <p:spPr>
          <a:xfrm>
            <a:off x="5429250" y="3271838"/>
            <a:ext cx="2232025" cy="360362"/>
          </a:xfrm>
          <a:prstGeom prst="round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400" b="1" dirty="0">
                <a:solidFill>
                  <a:schemeClr val="bg1"/>
                </a:solidFill>
                <a:latin typeface="標楷體" pitchFamily="65" charset="-120"/>
                <a:ea typeface="華康儷中黑"/>
                <a:cs typeface="華康儷中黑"/>
              </a:rPr>
              <a:t>內部配置</a:t>
            </a:r>
          </a:p>
        </p:txBody>
      </p:sp>
      <p:sp>
        <p:nvSpPr>
          <p:cNvPr id="14" name="圓角矩形 13">
            <a:extLst/>
          </p:cNvPr>
          <p:cNvSpPr/>
          <p:nvPr/>
        </p:nvSpPr>
        <p:spPr>
          <a:xfrm>
            <a:off x="1612900" y="6108700"/>
            <a:ext cx="2232025" cy="360363"/>
          </a:xfrm>
          <a:prstGeom prst="round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400" b="1" dirty="0">
                <a:solidFill>
                  <a:schemeClr val="bg1"/>
                </a:solidFill>
                <a:latin typeface="標楷體" pitchFamily="65" charset="-120"/>
                <a:ea typeface="華康儷中黑"/>
                <a:cs typeface="華康儷中黑"/>
              </a:rPr>
              <a:t>招大廳</a:t>
            </a:r>
          </a:p>
        </p:txBody>
      </p:sp>
      <p:sp>
        <p:nvSpPr>
          <p:cNvPr id="22536" name="投影片編號版面配置區 14"/>
          <p:cNvSpPr>
            <a:spLocks noGrp="1"/>
          </p:cNvSpPr>
          <p:nvPr>
            <p:ph type="sldNum" sz="quarter" idx="10"/>
          </p:nvPr>
        </p:nvSpPr>
        <p:spPr>
          <a:noFill/>
        </p:spPr>
        <p:txBody>
          <a:bodyPr/>
          <a:lstStyle/>
          <a:p>
            <a:fld id="{6BA39840-A0D8-4983-BED9-C2AD58D3C15A}" type="slidenum">
              <a:rPr lang="en-US" altLang="zh-TW"/>
              <a:pPr/>
              <a:t>20</a:t>
            </a:fld>
            <a:endParaRPr lang="en-US" altLang="zh-TW"/>
          </a:p>
        </p:txBody>
      </p:sp>
      <p:pic>
        <p:nvPicPr>
          <p:cNvPr id="22537" name="圖片 16" descr="D:\Documents\Photos照片\20111201_汐止佳醫護理之家宣傳照\20111102宣傳照\IMG_7287.JPG"/>
          <p:cNvPicPr>
            <a:picLocks noChangeAspect="1" noChangeArrowheads="1"/>
          </p:cNvPicPr>
          <p:nvPr/>
        </p:nvPicPr>
        <p:blipFill>
          <a:blip r:embed="rId3" cstate="print"/>
          <a:srcRect t="15938" b="46162"/>
          <a:stretch>
            <a:fillRect/>
          </a:stretch>
        </p:blipFill>
        <p:spPr bwMode="auto">
          <a:xfrm>
            <a:off x="5572125" y="3000375"/>
            <a:ext cx="2879725" cy="1223963"/>
          </a:xfrm>
          <a:prstGeom prst="rect">
            <a:avLst/>
          </a:prstGeom>
          <a:noFill/>
          <a:ln w="9525">
            <a:noFill/>
            <a:miter lim="800000"/>
            <a:headEnd/>
            <a:tailEnd/>
          </a:ln>
        </p:spPr>
      </p:pic>
      <p:pic>
        <p:nvPicPr>
          <p:cNvPr id="22538" name="Picture 13" descr="D:\Documents\Photos照片\20111201_汐止佳醫護理之家宣傳照\20111102宣傳照(挑選)\4.jpg"/>
          <p:cNvPicPr>
            <a:picLocks noChangeAspect="1" noChangeArrowheads="1"/>
          </p:cNvPicPr>
          <p:nvPr/>
        </p:nvPicPr>
        <p:blipFill>
          <a:blip r:embed="rId4" cstate="print"/>
          <a:srcRect t="10374" b="29619"/>
          <a:stretch>
            <a:fillRect/>
          </a:stretch>
        </p:blipFill>
        <p:spPr bwMode="auto">
          <a:xfrm>
            <a:off x="4572000" y="1643063"/>
            <a:ext cx="2879725" cy="1296987"/>
          </a:xfrm>
          <a:prstGeom prst="rect">
            <a:avLst/>
          </a:prstGeom>
          <a:noFill/>
          <a:ln w="9525">
            <a:noFill/>
            <a:miter lim="800000"/>
            <a:headEnd/>
            <a:tailEnd/>
          </a:ln>
        </p:spPr>
      </p:pic>
      <p:sp>
        <p:nvSpPr>
          <p:cNvPr id="22539" name="矩形 19"/>
          <p:cNvSpPr>
            <a:spLocks noChangeArrowheads="1"/>
          </p:cNvSpPr>
          <p:nvPr/>
        </p:nvSpPr>
        <p:spPr bwMode="auto">
          <a:xfrm>
            <a:off x="323528" y="4077072"/>
            <a:ext cx="8496944" cy="2326278"/>
          </a:xfrm>
          <a:prstGeom prst="rect">
            <a:avLst/>
          </a:prstGeom>
          <a:noFill/>
          <a:ln w="9525">
            <a:noFill/>
            <a:miter lim="800000"/>
            <a:headEnd/>
            <a:tailEnd/>
          </a:ln>
        </p:spPr>
        <p:txBody>
          <a:bodyPr wrap="square">
            <a:spAutoFit/>
          </a:bodyPr>
          <a:lstStyle/>
          <a:p>
            <a:pPr algn="just" eaLnBrk="1" hangingPunct="1">
              <a:lnSpc>
                <a:spcPts val="2300"/>
              </a:lnSpc>
            </a:pPr>
            <a:r>
              <a:rPr kumimoji="1" lang="en-US" altLang="zh-TW" sz="1600" b="1" dirty="0">
                <a:solidFill>
                  <a:schemeClr val="tx1"/>
                </a:solidFill>
                <a:ea typeface="華康儷中黑"/>
                <a:cs typeface="華康儷中黑"/>
              </a:rPr>
              <a:t>【 Long-Term Care Channels</a:t>
            </a:r>
            <a:r>
              <a:rPr kumimoji="1" lang="en-US" altLang="en-US" sz="1600" b="1" dirty="0">
                <a:solidFill>
                  <a:schemeClr val="tx1"/>
                </a:solidFill>
                <a:ea typeface="華康儷中黑"/>
                <a:cs typeface="華康儷中黑"/>
              </a:rPr>
              <a:t> Introduction </a:t>
            </a:r>
            <a:r>
              <a:rPr lang="en-US" altLang="zh-TW" sz="1700" dirty="0">
                <a:solidFill>
                  <a:srgbClr val="4D4D4D"/>
                </a:solidFill>
                <a:latin typeface="新細明體" pitchFamily="18" charset="-120"/>
              </a:rPr>
              <a:t>】</a:t>
            </a:r>
            <a:endParaRPr lang="zh-TW" altLang="en-US" sz="1700" dirty="0">
              <a:solidFill>
                <a:srgbClr val="4D4D4D"/>
              </a:solidFill>
              <a:latin typeface="新細明體" pitchFamily="18" charset="-120"/>
            </a:endParaRPr>
          </a:p>
          <a:p>
            <a:r>
              <a:rPr lang="zh-TW" altLang="en-US" sz="1400" dirty="0">
                <a:latin typeface="+mj-ea"/>
                <a:ea typeface="+mj-ea"/>
              </a:rPr>
              <a:t> </a:t>
            </a:r>
            <a:r>
              <a:rPr lang="en-US" altLang="zh-TW" sz="1400" dirty="0">
                <a:latin typeface="+mj-ea"/>
                <a:ea typeface="+mj-ea"/>
              </a:rPr>
              <a:t>Excelsior combines the experiences and advantages in the medical industry, with innovative concepts to build higher service standards of long-term care channels. We provide Long Term Care Facility Services and also provided Home-Based Care with professional medical care. Moreover, along with the implementation of the Ten-Year Long-term Care Program, we are now actively setting up a legal entity for  long-term care. Together with daycare centers and medical clinics, we provide fine care for residents’ health. Not only to enhance grading of care service for different levels, but we are also providing a care pattern that combines medical service with daily care. Furthermore, Excelsior Group have established a strengthening system with regional hospitals and medical centers to protect the residents of emergency medical requirements.</a:t>
            </a:r>
            <a:endParaRPr lang="zh-TW" altLang="zh-TW" sz="1400" dirty="0">
              <a:latin typeface="+mj-ea"/>
              <a:ea typeface="+mj-ea"/>
            </a:endParaRPr>
          </a:p>
        </p:txBody>
      </p:sp>
      <p:pic>
        <p:nvPicPr>
          <p:cNvPr id="12" name="圖片 11">
            <a:extLst>
              <a:ext uri="{FF2B5EF4-FFF2-40B4-BE49-F238E27FC236}">
                <a16:creationId xmlns:a16="http://schemas.microsoft.com/office/drawing/2014/main" id="{10EADE12-0CC1-4D1C-A2D7-295ACE4B26DD}"/>
              </a:ext>
            </a:extLst>
          </p:cNvPr>
          <p:cNvPicPr>
            <a:picLocks noChangeAspect="1"/>
          </p:cNvPicPr>
          <p:nvPr/>
        </p:nvPicPr>
        <p:blipFill>
          <a:blip r:embed="rId5"/>
          <a:stretch>
            <a:fillRect/>
          </a:stretch>
        </p:blipFill>
        <p:spPr>
          <a:xfrm>
            <a:off x="467544" y="1658471"/>
            <a:ext cx="3846190" cy="2373957"/>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5715598-85EA-4A3C-8D2C-AD5DEA19F37A}"/>
              </a:ext>
            </a:extLst>
          </p:cNvPr>
          <p:cNvPicPr>
            <a:picLocks noChangeAspect="1"/>
          </p:cNvPicPr>
          <p:nvPr/>
        </p:nvPicPr>
        <p:blipFill>
          <a:blip r:embed="rId3"/>
          <a:stretch>
            <a:fillRect/>
          </a:stretch>
        </p:blipFill>
        <p:spPr>
          <a:xfrm>
            <a:off x="727272" y="1638818"/>
            <a:ext cx="6739743" cy="3331799"/>
          </a:xfrm>
          <a:prstGeom prst="rect">
            <a:avLst/>
          </a:prstGeom>
        </p:spPr>
      </p:pic>
      <p:sp>
        <p:nvSpPr>
          <p:cNvPr id="23555" name="AutoShape 2"/>
          <p:cNvSpPr>
            <a:spLocks noChangeArrowheads="1"/>
          </p:cNvSpPr>
          <p:nvPr/>
        </p:nvSpPr>
        <p:spPr bwMode="auto">
          <a:xfrm>
            <a:off x="250825" y="692150"/>
            <a:ext cx="8642350" cy="719138"/>
          </a:xfrm>
          <a:prstGeom prst="roundRect">
            <a:avLst>
              <a:gd name="adj" fmla="val 16667"/>
            </a:avLst>
          </a:prstGeom>
          <a:gradFill rotWithShape="1">
            <a:gsLst>
              <a:gs pos="0">
                <a:schemeClr val="hlink"/>
              </a:gs>
              <a:gs pos="100000">
                <a:srgbClr val="79E5FF">
                  <a:alpha val="60001"/>
                </a:srgbClr>
              </a:gs>
            </a:gsLst>
            <a:lin ang="0" scaled="1"/>
          </a:gradFill>
          <a:ln w="9525" algn="ctr">
            <a:noFill/>
            <a:round/>
            <a:headEnd/>
            <a:tailEnd/>
          </a:ln>
        </p:spPr>
        <p:txBody>
          <a:bodyPr wrap="none" anchor="ctr"/>
          <a:lstStyle/>
          <a:p>
            <a:pPr eaLnBrk="1" hangingPunct="1"/>
            <a:r>
              <a:rPr kumimoji="1" lang="en-US" altLang="zh-TW" sz="2400" b="1">
                <a:solidFill>
                  <a:schemeClr val="bg1"/>
                </a:solidFill>
                <a:ea typeface="華康儷中黑"/>
                <a:cs typeface="華康儷中黑"/>
              </a:rPr>
              <a:t>Long-Term Care Channels– Asia Best Healthcare</a:t>
            </a:r>
            <a:r>
              <a:rPr kumimoji="1" lang="zh-TW" altLang="en-US" sz="2400" b="1">
                <a:solidFill>
                  <a:schemeClr val="bg1"/>
                </a:solidFill>
                <a:ea typeface="華康儷中黑"/>
                <a:cs typeface="華康儷中黑"/>
              </a:rPr>
              <a:t> </a:t>
            </a:r>
            <a:r>
              <a:rPr kumimoji="1" lang="en-US" altLang="zh-TW" sz="2400" b="1">
                <a:solidFill>
                  <a:schemeClr val="bg1"/>
                </a:solidFill>
                <a:ea typeface="華康儷中黑"/>
                <a:cs typeface="華康儷中黑"/>
              </a:rPr>
              <a:t>Co., Ltd.</a:t>
            </a:r>
            <a:endParaRPr kumimoji="1" lang="zh-TW" altLang="en-US" sz="2400" b="1">
              <a:solidFill>
                <a:schemeClr val="bg1"/>
              </a:solidFill>
              <a:ea typeface="華康儷中黑"/>
              <a:cs typeface="華康儷中黑"/>
            </a:endParaRPr>
          </a:p>
        </p:txBody>
      </p:sp>
      <p:sp>
        <p:nvSpPr>
          <p:cNvPr id="23556" name="Text Box 8"/>
          <p:cNvSpPr txBox="1">
            <a:spLocks noChangeArrowheads="1"/>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734B75BC-E780-40B5-8B64-FCC6280C9B45}" type="slidenum">
              <a:rPr lang="en-US" altLang="zh-TW" sz="1400">
                <a:solidFill>
                  <a:schemeClr val="tx1"/>
                </a:solidFill>
                <a:cs typeface="Arial" pitchFamily="34" charset="0"/>
              </a:rPr>
              <a:pPr algn="ctr" eaLnBrk="1" hangingPunct="1"/>
              <a:t>21</a:t>
            </a:fld>
            <a:endParaRPr lang="en-US" altLang="zh-TW" sz="1400">
              <a:solidFill>
                <a:schemeClr val="tx1"/>
              </a:solidFill>
              <a:cs typeface="Arial" pitchFamily="34" charset="0"/>
            </a:endParaRPr>
          </a:p>
        </p:txBody>
      </p:sp>
      <p:sp>
        <p:nvSpPr>
          <p:cNvPr id="14" name="圓角矩形 13">
            <a:extLst/>
          </p:cNvPr>
          <p:cNvSpPr/>
          <p:nvPr/>
        </p:nvSpPr>
        <p:spPr>
          <a:xfrm>
            <a:off x="1612900" y="6108700"/>
            <a:ext cx="2232025" cy="360363"/>
          </a:xfrm>
          <a:prstGeom prst="round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400" b="1" dirty="0">
                <a:solidFill>
                  <a:schemeClr val="bg1"/>
                </a:solidFill>
                <a:latin typeface="標楷體" pitchFamily="65" charset="-120"/>
                <a:ea typeface="華康儷中黑"/>
                <a:cs typeface="華康儷中黑"/>
              </a:rPr>
              <a:t>招大廳</a:t>
            </a:r>
          </a:p>
        </p:txBody>
      </p:sp>
      <p:sp>
        <p:nvSpPr>
          <p:cNvPr id="23558" name="投影片編號版面配置區 14"/>
          <p:cNvSpPr>
            <a:spLocks noGrp="1"/>
          </p:cNvSpPr>
          <p:nvPr>
            <p:ph type="sldNum" sz="quarter" idx="10"/>
          </p:nvPr>
        </p:nvSpPr>
        <p:spPr>
          <a:noFill/>
        </p:spPr>
        <p:txBody>
          <a:bodyPr/>
          <a:lstStyle/>
          <a:p>
            <a:fld id="{E01159F4-D0BB-456A-9C98-50762D88EF0A}" type="slidenum">
              <a:rPr lang="en-US" altLang="zh-TW"/>
              <a:pPr/>
              <a:t>21</a:t>
            </a:fld>
            <a:endParaRPr lang="en-US" altLang="zh-TW"/>
          </a:p>
        </p:txBody>
      </p:sp>
      <p:pic>
        <p:nvPicPr>
          <p:cNvPr id="4" name="圖片 3">
            <a:extLst>
              <a:ext uri="{FF2B5EF4-FFF2-40B4-BE49-F238E27FC236}">
                <a16:creationId xmlns:a16="http://schemas.microsoft.com/office/drawing/2014/main" id="{1C51E577-B72A-49B7-83E6-05E02024E9E7}"/>
              </a:ext>
            </a:extLst>
          </p:cNvPr>
          <p:cNvPicPr>
            <a:picLocks noChangeAspect="1"/>
          </p:cNvPicPr>
          <p:nvPr/>
        </p:nvPicPr>
        <p:blipFill>
          <a:blip r:embed="rId4"/>
          <a:stretch>
            <a:fillRect/>
          </a:stretch>
        </p:blipFill>
        <p:spPr>
          <a:xfrm>
            <a:off x="2195736" y="5341282"/>
            <a:ext cx="3802816" cy="507868"/>
          </a:xfrm>
          <a:prstGeom prst="rect">
            <a:avLst/>
          </a:prstGeom>
        </p:spPr>
      </p:pic>
      <p:sp>
        <p:nvSpPr>
          <p:cNvPr id="11" name="文字方塊 11">
            <a:extLst>
              <a:ext uri="{FF2B5EF4-FFF2-40B4-BE49-F238E27FC236}">
                <a16:creationId xmlns:a16="http://schemas.microsoft.com/office/drawing/2014/main" id="{403E3FEC-BE61-48F3-8F38-0DFDA2017343}"/>
              </a:ext>
            </a:extLst>
          </p:cNvPr>
          <p:cNvSpPr txBox="1">
            <a:spLocks noChangeArrowheads="1"/>
          </p:cNvSpPr>
          <p:nvPr/>
        </p:nvSpPr>
        <p:spPr bwMode="auto">
          <a:xfrm>
            <a:off x="323528" y="4997801"/>
            <a:ext cx="1656184" cy="461665"/>
          </a:xfrm>
          <a:prstGeom prst="rect">
            <a:avLst/>
          </a:prstGeom>
          <a:noFill/>
          <a:ln w="9525">
            <a:noFill/>
            <a:miter lim="800000"/>
            <a:headEnd/>
            <a:tailEnd/>
          </a:ln>
        </p:spPr>
        <p:txBody>
          <a:bodyPr wrap="square">
            <a:spAutoFit/>
          </a:bodyPr>
          <a:lstStyle/>
          <a:p>
            <a:pPr>
              <a:defRPr/>
            </a:pPr>
            <a:r>
              <a:rPr lang="en-US" altLang="zh-TW" dirty="0">
                <a:solidFill>
                  <a:srgbClr val="585858"/>
                </a:solidFill>
                <a:latin typeface="+mj-lt"/>
                <a:ea typeface="標楷體" pitchFamily="65" charset="-120"/>
              </a:rPr>
              <a:t>ABH’s Profit after tax</a:t>
            </a:r>
          </a:p>
          <a:p>
            <a:pPr>
              <a:defRPr/>
            </a:pPr>
            <a:r>
              <a:rPr lang="en-US" altLang="zh-TW" dirty="0">
                <a:solidFill>
                  <a:srgbClr val="585858"/>
                </a:solidFill>
                <a:latin typeface="+mj-lt"/>
                <a:ea typeface="標楷體" pitchFamily="65" charset="-120"/>
              </a:rPr>
              <a:t>  (NTD in thousands)</a:t>
            </a:r>
            <a:endParaRPr lang="zh-TW" altLang="en-US" dirty="0">
              <a:solidFill>
                <a:srgbClr val="585858"/>
              </a:solidFill>
              <a:latin typeface="+mj-lt"/>
              <a:ea typeface="標楷體" pitchFamily="65" charset="-120"/>
            </a:endParaRPr>
          </a:p>
        </p:txBody>
      </p:sp>
      <p:sp>
        <p:nvSpPr>
          <p:cNvPr id="12" name="文字方塊 11">
            <a:extLst>
              <a:ext uri="{FF2B5EF4-FFF2-40B4-BE49-F238E27FC236}">
                <a16:creationId xmlns:a16="http://schemas.microsoft.com/office/drawing/2014/main" id="{D08904CB-29C8-4577-8D64-E066FC55343C}"/>
              </a:ext>
            </a:extLst>
          </p:cNvPr>
          <p:cNvSpPr txBox="1">
            <a:spLocks noChangeArrowheads="1"/>
          </p:cNvSpPr>
          <p:nvPr/>
        </p:nvSpPr>
        <p:spPr bwMode="auto">
          <a:xfrm>
            <a:off x="6444208" y="4942429"/>
            <a:ext cx="1722314" cy="276999"/>
          </a:xfrm>
          <a:prstGeom prst="rect">
            <a:avLst/>
          </a:prstGeom>
          <a:noFill/>
          <a:ln w="9525">
            <a:noFill/>
            <a:miter lim="800000"/>
            <a:headEnd/>
            <a:tailEnd/>
          </a:ln>
        </p:spPr>
        <p:txBody>
          <a:bodyPr wrap="square">
            <a:spAutoFit/>
          </a:bodyPr>
          <a:lstStyle/>
          <a:p>
            <a:pPr>
              <a:defRPr/>
            </a:pPr>
            <a:r>
              <a:rPr lang="en-US" altLang="zh-TW" dirty="0">
                <a:solidFill>
                  <a:srgbClr val="565656"/>
                </a:solidFill>
                <a:latin typeface="+mj-lt"/>
                <a:ea typeface="標楷體" pitchFamily="65" charset="-120"/>
              </a:rPr>
              <a:t>Number of ABH Beds</a:t>
            </a:r>
            <a:endParaRPr lang="zh-TW" altLang="en-US" dirty="0">
              <a:solidFill>
                <a:srgbClr val="565656"/>
              </a:solidFill>
              <a:latin typeface="+mj-lt"/>
              <a:ea typeface="標楷體" pitchFamily="65" charset="-12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群組 44"/>
          <p:cNvGrpSpPr>
            <a:grpSpLocks/>
          </p:cNvGrpSpPr>
          <p:nvPr/>
        </p:nvGrpSpPr>
        <p:grpSpPr bwMode="auto">
          <a:xfrm>
            <a:off x="4967288" y="1025525"/>
            <a:ext cx="4176712" cy="5832475"/>
            <a:chOff x="2420888" y="2635324"/>
            <a:chExt cx="3784600" cy="5753100"/>
          </a:xfrm>
        </p:grpSpPr>
        <p:sp>
          <p:nvSpPr>
            <p:cNvPr id="40" name="橢圓 39">
              <a:extLst/>
            </p:cNvPr>
            <p:cNvSpPr/>
            <p:nvPr/>
          </p:nvSpPr>
          <p:spPr>
            <a:xfrm>
              <a:off x="3145874" y="6758327"/>
              <a:ext cx="143846"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2" name="橢圓 21">
              <a:extLst/>
            </p:cNvPr>
            <p:cNvSpPr/>
            <p:nvPr/>
          </p:nvSpPr>
          <p:spPr>
            <a:xfrm>
              <a:off x="5565372" y="2976689"/>
              <a:ext cx="143846"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6" name="橢圓 25">
              <a:extLst/>
            </p:cNvPr>
            <p:cNvSpPr/>
            <p:nvPr/>
          </p:nvSpPr>
          <p:spPr>
            <a:xfrm>
              <a:off x="5286310" y="3261682"/>
              <a:ext cx="143846"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8" name="橢圓 27">
              <a:extLst/>
            </p:cNvPr>
            <p:cNvSpPr/>
            <p:nvPr/>
          </p:nvSpPr>
          <p:spPr>
            <a:xfrm>
              <a:off x="4725308" y="3220969"/>
              <a:ext cx="143846"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0" name="橢圓 29">
              <a:extLst/>
            </p:cNvPr>
            <p:cNvSpPr/>
            <p:nvPr/>
          </p:nvSpPr>
          <p:spPr>
            <a:xfrm>
              <a:off x="3778799" y="4401654"/>
              <a:ext cx="145284"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2" name="橢圓 31">
              <a:extLst/>
            </p:cNvPr>
            <p:cNvSpPr/>
            <p:nvPr/>
          </p:nvSpPr>
          <p:spPr>
            <a:xfrm>
              <a:off x="3563029" y="4675686"/>
              <a:ext cx="143846"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4" name="橢圓 33">
              <a:extLst/>
            </p:cNvPr>
            <p:cNvSpPr/>
            <p:nvPr/>
          </p:nvSpPr>
          <p:spPr>
            <a:xfrm>
              <a:off x="3361644" y="5486820"/>
              <a:ext cx="145284" cy="144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24630" name="Picture 28"/>
            <p:cNvPicPr>
              <a:picLocks noChangeAspect="1" noChangeArrowheads="1"/>
            </p:cNvPicPr>
            <p:nvPr/>
          </p:nvPicPr>
          <p:blipFill>
            <a:blip r:embed="rId2" cstate="print"/>
            <a:srcRect/>
            <a:stretch>
              <a:fillRect/>
            </a:stretch>
          </p:blipFill>
          <p:spPr bwMode="auto">
            <a:xfrm>
              <a:off x="2420888" y="2635324"/>
              <a:ext cx="3784600" cy="5753100"/>
            </a:xfrm>
            <a:prstGeom prst="rect">
              <a:avLst/>
            </a:prstGeom>
            <a:noFill/>
            <a:ln w="9525">
              <a:noFill/>
              <a:miter lim="800000"/>
              <a:headEnd/>
              <a:tailEnd/>
            </a:ln>
          </p:spPr>
        </p:pic>
      </p:grpSp>
      <p:graphicFrame>
        <p:nvGraphicFramePr>
          <p:cNvPr id="6" name="表格 5">
            <a:extLst/>
          </p:cNvPr>
          <p:cNvGraphicFramePr>
            <a:graphicFrameLocks noGrp="1"/>
          </p:cNvGraphicFramePr>
          <p:nvPr>
            <p:extLst>
              <p:ext uri="{D42A27DB-BD31-4B8C-83A1-F6EECF244321}">
                <p14:modId xmlns:p14="http://schemas.microsoft.com/office/powerpoint/2010/main" val="1110298105"/>
              </p:ext>
            </p:extLst>
          </p:nvPr>
        </p:nvGraphicFramePr>
        <p:xfrm>
          <a:off x="387350" y="695325"/>
          <a:ext cx="3968750" cy="1127124"/>
        </p:xfrm>
        <a:graphic>
          <a:graphicData uri="http://schemas.openxmlformats.org/drawingml/2006/table">
            <a:tbl>
              <a:tblPr/>
              <a:tblGrid>
                <a:gridCol w="1984375">
                  <a:extLst>
                    <a:ext uri="{9D8B030D-6E8A-4147-A177-3AD203B41FA5}">
                      <a16:colId xmlns:a16="http://schemas.microsoft.com/office/drawing/2014/main" val="20000"/>
                    </a:ext>
                  </a:extLst>
                </a:gridCol>
                <a:gridCol w="1984375">
                  <a:extLst>
                    <a:ext uri="{9D8B030D-6E8A-4147-A177-3AD203B41FA5}">
                      <a16:colId xmlns:a16="http://schemas.microsoft.com/office/drawing/2014/main" val="20001"/>
                    </a:ext>
                  </a:extLst>
                </a:gridCol>
              </a:tblGrid>
              <a:tr h="2817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lt"/>
                          <a:ea typeface="新細明體" pitchFamily="18" charset="-120"/>
                          <a:sym typeface="Arial" pitchFamily="34" charset="0"/>
                        </a:rPr>
                        <a:t>Hospital/long-term care</a:t>
                      </a:r>
                      <a:endParaRPr kumimoji="1" lang="zh-TW" altLang="en-US" sz="1200" b="1" i="0" u="none" strike="noStrike" cap="none" normalizeH="0" baseline="0" dirty="0">
                        <a:ln>
                          <a:noFill/>
                        </a:ln>
                        <a:solidFill>
                          <a:schemeClr val="tx1"/>
                        </a:solidFill>
                        <a:effectLst/>
                        <a:latin typeface="+mj-lt"/>
                        <a:ea typeface="華康儷中黑"/>
                        <a:cs typeface="華康儷中黑"/>
                        <a:sym typeface="Arial" pitchFamily="34" charset="0"/>
                      </a:endParaRPr>
                    </a:p>
                  </a:txBody>
                  <a:tcPr marL="121920" marR="121920" marT="34226" marB="342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lt"/>
                          <a:ea typeface="新細明體" pitchFamily="18" charset="-120"/>
                          <a:sym typeface="Arial" pitchFamily="34" charset="0"/>
                        </a:rPr>
                        <a:t>Beds</a:t>
                      </a:r>
                      <a:endParaRPr kumimoji="1" lang="zh-TW" altLang="en-US" sz="1200" b="1" i="0" u="none" strike="noStrike" cap="none" normalizeH="0" baseline="0" dirty="0">
                        <a:ln>
                          <a:noFill/>
                        </a:ln>
                        <a:solidFill>
                          <a:schemeClr val="tx1"/>
                        </a:solidFill>
                        <a:effectLst/>
                        <a:latin typeface="+mj-lt"/>
                        <a:ea typeface="華康儷中黑"/>
                        <a:cs typeface="華康儷中黑"/>
                        <a:sym typeface="Arial" pitchFamily="34" charset="0"/>
                      </a:endParaRPr>
                    </a:p>
                  </a:txBody>
                  <a:tcPr marL="121920" marR="121920" marT="34226" marB="342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17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lt"/>
                          <a:ea typeface="新細明體" pitchFamily="18" charset="-120"/>
                          <a:sym typeface="Arial" pitchFamily="34" charset="0"/>
                        </a:rPr>
                        <a:t>Hospital</a:t>
                      </a:r>
                      <a:endParaRPr kumimoji="1" lang="zh-TW" altLang="en-US" sz="1200" b="1" i="0" u="none" strike="noStrike" cap="none" normalizeH="0" baseline="0" dirty="0">
                        <a:ln>
                          <a:noFill/>
                        </a:ln>
                        <a:solidFill>
                          <a:schemeClr val="tx1"/>
                        </a:solidFill>
                        <a:effectLst/>
                        <a:latin typeface="+mj-lt"/>
                        <a:ea typeface="華康儷中黑"/>
                        <a:cs typeface="華康儷中黑"/>
                        <a:sym typeface="Arial" pitchFamily="34" charset="0"/>
                      </a:endParaRPr>
                    </a:p>
                  </a:txBody>
                  <a:tcPr marL="121920" marR="121920" marT="34226" marB="342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lt"/>
                          <a:ea typeface="新細明體" pitchFamily="18" charset="-120"/>
                          <a:sym typeface="Arial" pitchFamily="34" charset="0"/>
                        </a:rPr>
                        <a:t>508</a:t>
                      </a:r>
                      <a:endParaRPr kumimoji="1" lang="zh-TW" altLang="en-US" sz="1200" b="1" i="0" u="none" strike="noStrike" cap="none" normalizeH="0" baseline="0" dirty="0">
                        <a:ln>
                          <a:noFill/>
                        </a:ln>
                        <a:solidFill>
                          <a:schemeClr val="tx1"/>
                        </a:solidFill>
                        <a:effectLst/>
                        <a:latin typeface="+mj-lt"/>
                        <a:ea typeface="華康儷中黑"/>
                        <a:cs typeface="華康儷中黑"/>
                        <a:sym typeface="Arial" pitchFamily="34" charset="0"/>
                      </a:endParaRPr>
                    </a:p>
                  </a:txBody>
                  <a:tcPr marL="121920" marR="121920" marT="34226" marB="342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817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lt"/>
                          <a:ea typeface="新細明體" pitchFamily="18" charset="-120"/>
                          <a:sym typeface="Arial" pitchFamily="34" charset="0"/>
                        </a:rPr>
                        <a:t>Long-term care</a:t>
                      </a:r>
                      <a:endParaRPr kumimoji="1" lang="zh-TW" altLang="en-US" sz="1200" b="1" i="0" u="none" strike="noStrike" cap="none" normalizeH="0" baseline="0" dirty="0">
                        <a:ln>
                          <a:noFill/>
                        </a:ln>
                        <a:solidFill>
                          <a:schemeClr val="tx1"/>
                        </a:solidFill>
                        <a:effectLst/>
                        <a:latin typeface="+mj-lt"/>
                        <a:ea typeface="華康儷中黑"/>
                        <a:cs typeface="華康儷中黑"/>
                        <a:sym typeface="Arial" pitchFamily="34" charset="0"/>
                      </a:endParaRPr>
                    </a:p>
                  </a:txBody>
                  <a:tcPr marL="121920" marR="121920" marT="34226" marB="342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lt"/>
                          <a:ea typeface="新細明體" pitchFamily="18" charset="-120"/>
                          <a:sym typeface="Arial" pitchFamily="34" charset="0"/>
                        </a:rPr>
                        <a:t>2,732</a:t>
                      </a:r>
                      <a:endParaRPr kumimoji="1" lang="zh-TW" altLang="en-US" sz="1200" b="1" i="0" u="none" strike="noStrike" cap="none" normalizeH="0" baseline="0" dirty="0">
                        <a:ln>
                          <a:noFill/>
                        </a:ln>
                        <a:solidFill>
                          <a:schemeClr val="tx1"/>
                        </a:solidFill>
                        <a:effectLst/>
                        <a:latin typeface="+mj-lt"/>
                        <a:ea typeface="華康儷中黑"/>
                        <a:cs typeface="華康儷中黑"/>
                        <a:sym typeface="Arial" pitchFamily="34" charset="0"/>
                      </a:endParaRPr>
                    </a:p>
                  </a:txBody>
                  <a:tcPr marL="121920" marR="121920" marT="34226" marB="342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2817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lt"/>
                          <a:ea typeface="新細明體" pitchFamily="18" charset="-120"/>
                          <a:cs typeface="華康儷中黑"/>
                          <a:sym typeface="Arial" pitchFamily="34" charset="0"/>
                        </a:rPr>
                        <a:t>Total</a:t>
                      </a:r>
                      <a:endParaRPr kumimoji="1" lang="zh-TW" altLang="en-US" sz="1200" b="1" i="0" u="none" strike="noStrike" cap="none" normalizeH="0" baseline="0" dirty="0">
                        <a:ln>
                          <a:noFill/>
                        </a:ln>
                        <a:solidFill>
                          <a:schemeClr val="tx1"/>
                        </a:solidFill>
                        <a:effectLst/>
                        <a:latin typeface="+mj-lt"/>
                        <a:ea typeface="華康儷中黑"/>
                        <a:cs typeface="華康儷中黑"/>
                        <a:sym typeface="Arial" pitchFamily="34" charset="0"/>
                      </a:endParaRPr>
                    </a:p>
                  </a:txBody>
                  <a:tcPr marL="121920" marR="121920" marT="34226" marB="342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tx1"/>
                          </a:solidFill>
                          <a:effectLst/>
                          <a:latin typeface="+mj-lt"/>
                          <a:ea typeface="華康儷中黑"/>
                          <a:cs typeface="華康儷中黑"/>
                          <a:sym typeface="Arial" pitchFamily="34" charset="0"/>
                        </a:rPr>
                        <a:t>3,240</a:t>
                      </a:r>
                      <a:endParaRPr kumimoji="1" lang="zh-TW" altLang="en-US" sz="1200" b="1" i="0" u="none" strike="noStrike" cap="none" normalizeH="0" baseline="0" dirty="0">
                        <a:ln>
                          <a:noFill/>
                        </a:ln>
                        <a:solidFill>
                          <a:schemeClr val="tx1"/>
                        </a:solidFill>
                        <a:effectLst/>
                        <a:latin typeface="+mj-lt"/>
                        <a:ea typeface="華康儷中黑"/>
                        <a:cs typeface="華康儷中黑"/>
                        <a:sym typeface="Arial" pitchFamily="34" charset="0"/>
                      </a:endParaRPr>
                    </a:p>
                  </a:txBody>
                  <a:tcPr marL="121920" marR="121920" marT="34226" marB="342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bl>
          </a:graphicData>
        </a:graphic>
      </p:graphicFrame>
      <p:sp>
        <p:nvSpPr>
          <p:cNvPr id="46" name="Text Box 2">
            <a:extLst/>
          </p:cNvPr>
          <p:cNvSpPr txBox="1">
            <a:spLocks noChangeArrowheads="1"/>
          </p:cNvSpPr>
          <p:nvPr/>
        </p:nvSpPr>
        <p:spPr bwMode="auto">
          <a:xfrm>
            <a:off x="4427984" y="548680"/>
            <a:ext cx="3630612" cy="630238"/>
          </a:xfrm>
          <a:prstGeom prst="rect">
            <a:avLst/>
          </a:prstGeom>
          <a:noFill/>
          <a:ln w="9525">
            <a:noFill/>
            <a:miter lim="800000"/>
            <a:headEnd/>
            <a:tailEnd/>
          </a:ln>
          <a:effectLst/>
        </p:spPr>
        <p:txBody>
          <a:bodyPr>
            <a:spAutoFit/>
          </a:bodyPr>
          <a:lstStyle/>
          <a:p>
            <a:pPr algn="ctr" eaLnBrk="1" hangingPunct="1">
              <a:lnSpc>
                <a:spcPct val="125000"/>
              </a:lnSpc>
              <a:defRPr/>
            </a:pPr>
            <a:r>
              <a:rPr kumimoji="1" lang="en-US" altLang="zh-TW" sz="2800" b="1" dirty="0">
                <a:solidFill>
                  <a:schemeClr val="tx1"/>
                </a:solidFill>
                <a:latin typeface="新細明體" pitchFamily="18" charset="-120"/>
              </a:rPr>
              <a:t>Long-term care channels</a:t>
            </a:r>
            <a:endParaRPr kumimoji="1"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pic>
        <p:nvPicPr>
          <p:cNvPr id="24597" name="圖片 17" descr="D:\Documents\Photos照片\20111201_汐止佳醫護理之家宣傳照\20111102宣傳照(挑選)\1.jpg"/>
          <p:cNvPicPr>
            <a:picLocks noChangeAspect="1" noChangeArrowheads="1"/>
          </p:cNvPicPr>
          <p:nvPr/>
        </p:nvPicPr>
        <p:blipFill>
          <a:blip r:embed="rId3" cstate="print"/>
          <a:srcRect/>
          <a:stretch>
            <a:fillRect/>
          </a:stretch>
        </p:blipFill>
        <p:spPr bwMode="auto">
          <a:xfrm>
            <a:off x="975345" y="1979611"/>
            <a:ext cx="2216175" cy="1225743"/>
          </a:xfrm>
          <a:prstGeom prst="rect">
            <a:avLst/>
          </a:prstGeom>
          <a:noFill/>
          <a:ln w="9525">
            <a:noFill/>
            <a:miter lim="800000"/>
            <a:headEnd/>
            <a:tailEnd/>
          </a:ln>
        </p:spPr>
      </p:pic>
      <p:pic>
        <p:nvPicPr>
          <p:cNvPr id="24598" name="圖片 12" descr="DSC_3847.jpg"/>
          <p:cNvPicPr>
            <a:picLocks noGrp="1" noChangeAspect="1"/>
          </p:cNvPicPr>
          <p:nvPr isPhoto="1"/>
        </p:nvPicPr>
        <p:blipFill>
          <a:blip r:embed="rId4" cstate="print"/>
          <a:srcRect b="22673"/>
          <a:stretch>
            <a:fillRect/>
          </a:stretch>
        </p:blipFill>
        <p:spPr bwMode="auto">
          <a:xfrm>
            <a:off x="962733" y="5204634"/>
            <a:ext cx="2249165" cy="1164777"/>
          </a:xfrm>
          <a:prstGeom prst="rect">
            <a:avLst/>
          </a:prstGeom>
          <a:noFill/>
          <a:ln w="9525">
            <a:noFill/>
            <a:miter lim="800000"/>
            <a:headEnd/>
            <a:tailEnd/>
          </a:ln>
        </p:spPr>
      </p:pic>
      <p:pic>
        <p:nvPicPr>
          <p:cNvPr id="24599" name="圖片 10" descr="DSC_4098.jpg"/>
          <p:cNvPicPr>
            <a:picLocks noGrp="1" noChangeAspect="1"/>
          </p:cNvPicPr>
          <p:nvPr isPhoto="1"/>
        </p:nvPicPr>
        <p:blipFill>
          <a:blip r:embed="rId5" cstate="print"/>
          <a:srcRect b="15758"/>
          <a:stretch>
            <a:fillRect/>
          </a:stretch>
        </p:blipFill>
        <p:spPr bwMode="auto">
          <a:xfrm>
            <a:off x="950912" y="4186380"/>
            <a:ext cx="2265040" cy="1093764"/>
          </a:xfrm>
          <a:prstGeom prst="rect">
            <a:avLst/>
          </a:prstGeom>
          <a:solidFill>
            <a:schemeClr val="accent1"/>
          </a:solidFill>
          <a:ln w="9525">
            <a:noFill/>
            <a:miter lim="800000"/>
            <a:headEnd/>
            <a:tailEnd/>
          </a:ln>
        </p:spPr>
      </p:pic>
      <p:sp>
        <p:nvSpPr>
          <p:cNvPr id="18" name="矩形 17">
            <a:extLst/>
          </p:cNvPr>
          <p:cNvSpPr/>
          <p:nvPr/>
        </p:nvSpPr>
        <p:spPr>
          <a:xfrm>
            <a:off x="3589382" y="6381328"/>
            <a:ext cx="1482681" cy="32584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altLang="zh-TW" sz="1400" dirty="0"/>
              <a:t>Kaohsiung</a:t>
            </a:r>
            <a:endParaRPr lang="zh-TW" altLang="en-US" sz="1400" dirty="0"/>
          </a:p>
        </p:txBody>
      </p:sp>
      <p:cxnSp>
        <p:nvCxnSpPr>
          <p:cNvPr id="41" name="直線接點 40">
            <a:extLst/>
          </p:cNvPr>
          <p:cNvCxnSpPr>
            <a:cxnSpLocks/>
            <a:stCxn id="18" idx="3"/>
          </p:cNvCxnSpPr>
          <p:nvPr/>
        </p:nvCxnSpPr>
        <p:spPr>
          <a:xfrm flipV="1">
            <a:off x="5072063" y="5229201"/>
            <a:ext cx="724073" cy="1315050"/>
          </a:xfrm>
          <a:prstGeom prst="line">
            <a:avLst/>
          </a:prstGeom>
        </p:spPr>
        <p:style>
          <a:lnRef idx="2">
            <a:schemeClr val="accent1"/>
          </a:lnRef>
          <a:fillRef idx="1">
            <a:schemeClr val="lt1"/>
          </a:fillRef>
          <a:effectRef idx="0">
            <a:schemeClr val="accent1"/>
          </a:effectRef>
          <a:fontRef idx="minor">
            <a:schemeClr val="dk1"/>
          </a:fontRef>
        </p:style>
      </p:cxnSp>
      <p:cxnSp>
        <p:nvCxnSpPr>
          <p:cNvPr id="33" name="直線接點 32">
            <a:extLst/>
          </p:cNvPr>
          <p:cNvCxnSpPr>
            <a:cxnSpLocks/>
            <a:stCxn id="17" idx="3"/>
          </p:cNvCxnSpPr>
          <p:nvPr/>
        </p:nvCxnSpPr>
        <p:spPr>
          <a:xfrm flipV="1">
            <a:off x="5076825" y="3643314"/>
            <a:ext cx="995363" cy="1463898"/>
          </a:xfrm>
          <a:prstGeom prst="line">
            <a:avLst/>
          </a:prstGeom>
        </p:spPr>
        <p:style>
          <a:lnRef idx="2">
            <a:schemeClr val="accent1"/>
          </a:lnRef>
          <a:fillRef idx="1">
            <a:schemeClr val="lt1"/>
          </a:fillRef>
          <a:effectRef idx="0">
            <a:schemeClr val="accent1"/>
          </a:effectRef>
          <a:fontRef idx="minor">
            <a:schemeClr val="dk1"/>
          </a:fontRef>
        </p:style>
      </p:cxnSp>
      <p:sp>
        <p:nvSpPr>
          <p:cNvPr id="17" name="矩形 16">
            <a:extLst/>
          </p:cNvPr>
          <p:cNvSpPr/>
          <p:nvPr/>
        </p:nvSpPr>
        <p:spPr>
          <a:xfrm>
            <a:off x="3590152" y="4929189"/>
            <a:ext cx="1486673" cy="35604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altLang="zh-TW" sz="1400" dirty="0"/>
              <a:t>Yunlin</a:t>
            </a:r>
            <a:endParaRPr lang="zh-TW" altLang="en-US" sz="1400" dirty="0"/>
          </a:p>
        </p:txBody>
      </p:sp>
      <p:cxnSp>
        <p:nvCxnSpPr>
          <p:cNvPr id="31" name="直線接點 30">
            <a:extLst/>
          </p:cNvPr>
          <p:cNvCxnSpPr>
            <a:cxnSpLocks/>
            <a:stCxn id="16" idx="3"/>
            <a:endCxn id="32" idx="2"/>
          </p:cNvCxnSpPr>
          <p:nvPr/>
        </p:nvCxnSpPr>
        <p:spPr>
          <a:xfrm flipV="1">
            <a:off x="5072063" y="3167063"/>
            <a:ext cx="1155700" cy="1434555"/>
          </a:xfrm>
          <a:prstGeom prst="line">
            <a:avLst/>
          </a:prstGeom>
        </p:spPr>
        <p:style>
          <a:lnRef idx="2">
            <a:schemeClr val="accent1"/>
          </a:lnRef>
          <a:fillRef idx="1">
            <a:schemeClr val="lt1"/>
          </a:fillRef>
          <a:effectRef idx="0">
            <a:schemeClr val="accent1"/>
          </a:effectRef>
          <a:fontRef idx="minor">
            <a:schemeClr val="dk1"/>
          </a:fontRef>
        </p:style>
      </p:cxnSp>
      <p:cxnSp>
        <p:nvCxnSpPr>
          <p:cNvPr id="25" name="直線接點 24">
            <a:extLst/>
          </p:cNvPr>
          <p:cNvCxnSpPr>
            <a:cxnSpLocks/>
            <a:stCxn id="85" idx="3"/>
          </p:cNvCxnSpPr>
          <p:nvPr/>
        </p:nvCxnSpPr>
        <p:spPr>
          <a:xfrm flipV="1">
            <a:off x="5072063" y="1439837"/>
            <a:ext cx="3115988" cy="1732572"/>
          </a:xfrm>
          <a:prstGeom prst="line">
            <a:avLst/>
          </a:prstGeom>
        </p:spPr>
        <p:style>
          <a:lnRef idx="2">
            <a:schemeClr val="accent1"/>
          </a:lnRef>
          <a:fillRef idx="1">
            <a:schemeClr val="lt1"/>
          </a:fillRef>
          <a:effectRef idx="0">
            <a:schemeClr val="accent1"/>
          </a:effectRef>
          <a:fontRef idx="minor">
            <a:schemeClr val="dk1"/>
          </a:fontRef>
        </p:style>
      </p:cxnSp>
      <p:sp>
        <p:nvSpPr>
          <p:cNvPr id="12" name="矩形 11">
            <a:extLst/>
          </p:cNvPr>
          <p:cNvSpPr/>
          <p:nvPr/>
        </p:nvSpPr>
        <p:spPr>
          <a:xfrm>
            <a:off x="3590154" y="2060575"/>
            <a:ext cx="1486671" cy="30105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zh-TW" altLang="en-US" sz="1400" dirty="0"/>
              <a:t> </a:t>
            </a:r>
            <a:r>
              <a:rPr lang="en-US" altLang="zh-TW" sz="1400" dirty="0" err="1"/>
              <a:t>keelung</a:t>
            </a:r>
            <a:endParaRPr lang="zh-TW" altLang="en-US" sz="1400" dirty="0"/>
          </a:p>
        </p:txBody>
      </p:sp>
      <p:cxnSp>
        <p:nvCxnSpPr>
          <p:cNvPr id="20" name="直線接點 19">
            <a:extLst/>
          </p:cNvPr>
          <p:cNvCxnSpPr>
            <a:cxnSpLocks/>
            <a:stCxn id="12" idx="3"/>
            <a:endCxn id="22" idx="2"/>
          </p:cNvCxnSpPr>
          <p:nvPr/>
        </p:nvCxnSpPr>
        <p:spPr>
          <a:xfrm flipV="1">
            <a:off x="5076825" y="1444625"/>
            <a:ext cx="3360738" cy="766478"/>
          </a:xfrm>
          <a:prstGeom prst="line">
            <a:avLst/>
          </a:prstGeom>
        </p:spPr>
        <p:style>
          <a:lnRef idx="2">
            <a:schemeClr val="accent1"/>
          </a:lnRef>
          <a:fillRef idx="1">
            <a:schemeClr val="lt1"/>
          </a:fillRef>
          <a:effectRef idx="0">
            <a:schemeClr val="accent1"/>
          </a:effectRef>
          <a:fontRef idx="minor">
            <a:schemeClr val="dk1"/>
          </a:fontRef>
        </p:style>
      </p:cxnSp>
      <p:sp>
        <p:nvSpPr>
          <p:cNvPr id="85" name="矩形 84">
            <a:extLst/>
          </p:cNvPr>
          <p:cNvSpPr/>
          <p:nvPr/>
        </p:nvSpPr>
        <p:spPr>
          <a:xfrm>
            <a:off x="3590154" y="3012654"/>
            <a:ext cx="1481909" cy="319509"/>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zh-TW" altLang="en-US" sz="1400" dirty="0"/>
              <a:t> </a:t>
            </a:r>
            <a:r>
              <a:rPr lang="en-US" altLang="zh-TW" sz="1400" dirty="0"/>
              <a:t>Taipei</a:t>
            </a:r>
          </a:p>
        </p:txBody>
      </p:sp>
      <p:sp>
        <p:nvSpPr>
          <p:cNvPr id="16" name="矩形 15">
            <a:extLst/>
          </p:cNvPr>
          <p:cNvSpPr/>
          <p:nvPr/>
        </p:nvSpPr>
        <p:spPr>
          <a:xfrm>
            <a:off x="3590153" y="4437063"/>
            <a:ext cx="1481910" cy="32911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altLang="zh-TW" sz="1400" dirty="0"/>
              <a:t>Changhua</a:t>
            </a:r>
            <a:endParaRPr lang="zh-TW" altLang="en-US" sz="1400" dirty="0"/>
          </a:p>
        </p:txBody>
      </p:sp>
      <p:pic>
        <p:nvPicPr>
          <p:cNvPr id="24610" name="圖片 14" descr="DSC_4745.jpg"/>
          <p:cNvPicPr>
            <a:picLocks noGrp="1" noChangeAspect="1"/>
          </p:cNvPicPr>
          <p:nvPr isPhoto="1"/>
        </p:nvPicPr>
        <p:blipFill>
          <a:blip r:embed="rId6" cstate="print"/>
          <a:srcRect b="21280"/>
          <a:stretch>
            <a:fillRect/>
          </a:stretch>
        </p:blipFill>
        <p:spPr bwMode="auto">
          <a:xfrm>
            <a:off x="975068" y="3139283"/>
            <a:ext cx="2204662" cy="1064608"/>
          </a:xfrm>
          <a:prstGeom prst="rect">
            <a:avLst/>
          </a:prstGeom>
          <a:solidFill>
            <a:schemeClr val="accent1"/>
          </a:solidFill>
          <a:ln w="9525">
            <a:noFill/>
            <a:miter lim="800000"/>
            <a:headEnd/>
            <a:tailEnd/>
          </a:ln>
        </p:spPr>
      </p:pic>
      <p:cxnSp>
        <p:nvCxnSpPr>
          <p:cNvPr id="27" name="直線接點 26">
            <a:extLst/>
          </p:cNvPr>
          <p:cNvCxnSpPr>
            <a:cxnSpLocks/>
            <a:stCxn id="14" idx="3"/>
            <a:endCxn id="28" idx="2"/>
          </p:cNvCxnSpPr>
          <p:nvPr/>
        </p:nvCxnSpPr>
        <p:spPr>
          <a:xfrm flipV="1">
            <a:off x="5076825" y="1692275"/>
            <a:ext cx="2433638" cy="1001292"/>
          </a:xfrm>
          <a:prstGeom prst="line">
            <a:avLst/>
          </a:prstGeom>
        </p:spPr>
        <p:style>
          <a:lnRef idx="2">
            <a:schemeClr val="accent1"/>
          </a:lnRef>
          <a:fillRef idx="1">
            <a:schemeClr val="lt1"/>
          </a:fillRef>
          <a:effectRef idx="0">
            <a:schemeClr val="accent1"/>
          </a:effectRef>
          <a:fontRef idx="minor">
            <a:schemeClr val="dk1"/>
          </a:fontRef>
        </p:style>
      </p:cxnSp>
      <p:cxnSp>
        <p:nvCxnSpPr>
          <p:cNvPr id="29" name="直線接點 28">
            <a:extLst/>
          </p:cNvPr>
          <p:cNvCxnSpPr>
            <a:cxnSpLocks/>
            <a:stCxn id="15" idx="3"/>
            <a:endCxn id="30" idx="2"/>
          </p:cNvCxnSpPr>
          <p:nvPr/>
        </p:nvCxnSpPr>
        <p:spPr>
          <a:xfrm flipV="1">
            <a:off x="5072063" y="2889250"/>
            <a:ext cx="1393825" cy="1202714"/>
          </a:xfrm>
          <a:prstGeom prst="line">
            <a:avLst/>
          </a:prstGeom>
        </p:spPr>
        <p:style>
          <a:lnRef idx="2">
            <a:schemeClr val="accent1"/>
          </a:lnRef>
          <a:fillRef idx="1">
            <a:schemeClr val="lt1"/>
          </a:fillRef>
          <a:effectRef idx="0">
            <a:schemeClr val="accent1"/>
          </a:effectRef>
          <a:fontRef idx="minor">
            <a:schemeClr val="dk1"/>
          </a:fontRef>
        </p:style>
      </p:cxnSp>
      <p:sp>
        <p:nvSpPr>
          <p:cNvPr id="14" name="矩形 13">
            <a:extLst/>
          </p:cNvPr>
          <p:cNvSpPr/>
          <p:nvPr/>
        </p:nvSpPr>
        <p:spPr>
          <a:xfrm>
            <a:off x="3590154" y="2565401"/>
            <a:ext cx="1486671" cy="256331"/>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altLang="zh-TW" sz="1400" dirty="0"/>
              <a:t>Taoyuan</a:t>
            </a:r>
            <a:endParaRPr lang="zh-TW" altLang="en-US" sz="1400" dirty="0"/>
          </a:p>
        </p:txBody>
      </p:sp>
      <p:sp>
        <p:nvSpPr>
          <p:cNvPr id="15" name="矩形 14">
            <a:extLst/>
          </p:cNvPr>
          <p:cNvSpPr/>
          <p:nvPr/>
        </p:nvSpPr>
        <p:spPr>
          <a:xfrm>
            <a:off x="3590154" y="3933826"/>
            <a:ext cx="1481909" cy="3162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zh-TW" altLang="en-US" sz="1400" dirty="0"/>
              <a:t> </a:t>
            </a:r>
            <a:r>
              <a:rPr lang="en-US" altLang="zh-TW" sz="1400" dirty="0"/>
              <a:t>Taichung</a:t>
            </a:r>
            <a:endParaRPr lang="zh-TW" altLang="en-US" sz="1400" dirty="0"/>
          </a:p>
        </p:txBody>
      </p:sp>
      <p:sp>
        <p:nvSpPr>
          <p:cNvPr id="24615" name="文字方塊 142"/>
          <p:cNvSpPr txBox="1">
            <a:spLocks noChangeArrowheads="1"/>
          </p:cNvSpPr>
          <p:nvPr/>
        </p:nvSpPr>
        <p:spPr bwMode="auto">
          <a:xfrm>
            <a:off x="432939" y="1954917"/>
            <a:ext cx="585788" cy="246221"/>
          </a:xfrm>
          <a:prstGeom prst="rect">
            <a:avLst/>
          </a:prstGeom>
          <a:noFill/>
          <a:ln w="9525">
            <a:noFill/>
            <a:miter lim="800000"/>
            <a:headEnd/>
            <a:tailEnd/>
          </a:ln>
        </p:spPr>
        <p:txBody>
          <a:bodyPr>
            <a:spAutoFit/>
          </a:bodyPr>
          <a:lstStyle/>
          <a:p>
            <a:pPr algn="ctr" eaLnBrk="1" hangingPunct="1">
              <a:defRPr/>
            </a:pPr>
            <a:r>
              <a:rPr kumimoji="1" lang="en-US" altLang="zh-TW" sz="1000" dirty="0" err="1">
                <a:solidFill>
                  <a:schemeClr val="tx1"/>
                </a:solidFill>
                <a:latin typeface="+mj-lt"/>
              </a:rPr>
              <a:t>Xizhi</a:t>
            </a:r>
            <a:endParaRPr kumimoji="1" lang="zh-TW" altLang="en-US" sz="1000" dirty="0">
              <a:solidFill>
                <a:schemeClr val="tx1"/>
              </a:solidFill>
              <a:latin typeface="+mj-lt"/>
            </a:endParaRPr>
          </a:p>
        </p:txBody>
      </p:sp>
      <p:sp>
        <p:nvSpPr>
          <p:cNvPr id="24616" name="文字方塊 143"/>
          <p:cNvSpPr txBox="1">
            <a:spLocks noChangeArrowheads="1"/>
          </p:cNvSpPr>
          <p:nvPr/>
        </p:nvSpPr>
        <p:spPr bwMode="auto">
          <a:xfrm>
            <a:off x="203812" y="3182779"/>
            <a:ext cx="758921" cy="246221"/>
          </a:xfrm>
          <a:prstGeom prst="rect">
            <a:avLst/>
          </a:prstGeom>
          <a:noFill/>
          <a:ln w="9525">
            <a:noFill/>
            <a:miter lim="800000"/>
            <a:headEnd/>
            <a:tailEnd/>
          </a:ln>
        </p:spPr>
        <p:txBody>
          <a:bodyPr wrap="square">
            <a:spAutoFit/>
          </a:bodyPr>
          <a:lstStyle/>
          <a:p>
            <a:pPr algn="ctr" eaLnBrk="1" hangingPunct="1">
              <a:defRPr/>
            </a:pPr>
            <a:r>
              <a:rPr kumimoji="1" lang="en-US" altLang="zh-TW" sz="1000" dirty="0">
                <a:solidFill>
                  <a:schemeClr val="tx1"/>
                </a:solidFill>
                <a:latin typeface="+mj-lt"/>
              </a:rPr>
              <a:t>Ping-</a:t>
            </a:r>
            <a:r>
              <a:rPr kumimoji="1" lang="en-US" altLang="zh-TW" sz="1000" dirty="0" err="1">
                <a:solidFill>
                  <a:schemeClr val="tx1"/>
                </a:solidFill>
                <a:latin typeface="+mj-lt"/>
              </a:rPr>
              <a:t>zhen</a:t>
            </a:r>
            <a:endParaRPr kumimoji="1" lang="zh-TW" altLang="en-US" sz="1000" dirty="0">
              <a:solidFill>
                <a:schemeClr val="tx1"/>
              </a:solidFill>
              <a:latin typeface="+mj-lt"/>
            </a:endParaRPr>
          </a:p>
        </p:txBody>
      </p:sp>
      <p:sp>
        <p:nvSpPr>
          <p:cNvPr id="24617" name="文字方塊 144"/>
          <p:cNvSpPr txBox="1">
            <a:spLocks noChangeArrowheads="1"/>
          </p:cNvSpPr>
          <p:nvPr/>
        </p:nvSpPr>
        <p:spPr bwMode="auto">
          <a:xfrm>
            <a:off x="79314" y="4250101"/>
            <a:ext cx="994792" cy="246221"/>
          </a:xfrm>
          <a:prstGeom prst="rect">
            <a:avLst/>
          </a:prstGeom>
          <a:noFill/>
          <a:ln w="9525">
            <a:noFill/>
            <a:miter lim="800000"/>
            <a:headEnd/>
            <a:tailEnd/>
          </a:ln>
        </p:spPr>
        <p:txBody>
          <a:bodyPr wrap="square">
            <a:spAutoFit/>
          </a:bodyPr>
          <a:lstStyle/>
          <a:p>
            <a:pPr algn="ctr" eaLnBrk="1" hangingPunct="1">
              <a:defRPr/>
            </a:pPr>
            <a:r>
              <a:rPr lang="en-US" altLang="zh-TW" sz="1000" dirty="0">
                <a:latin typeface="+mj-lt"/>
              </a:rPr>
              <a:t>Taichung</a:t>
            </a:r>
            <a:endParaRPr kumimoji="1" lang="zh-TW" altLang="en-US" sz="1000" dirty="0">
              <a:solidFill>
                <a:schemeClr val="tx1"/>
              </a:solidFill>
              <a:latin typeface="+mj-lt"/>
            </a:endParaRPr>
          </a:p>
        </p:txBody>
      </p:sp>
      <p:sp>
        <p:nvSpPr>
          <p:cNvPr id="24618" name="文字方塊 145"/>
          <p:cNvSpPr txBox="1">
            <a:spLocks noChangeArrowheads="1"/>
          </p:cNvSpPr>
          <p:nvPr/>
        </p:nvSpPr>
        <p:spPr bwMode="auto">
          <a:xfrm>
            <a:off x="-16850" y="5343865"/>
            <a:ext cx="1090956" cy="246221"/>
          </a:xfrm>
          <a:prstGeom prst="rect">
            <a:avLst/>
          </a:prstGeom>
          <a:noFill/>
          <a:ln w="9525">
            <a:noFill/>
            <a:miter lim="800000"/>
            <a:headEnd/>
            <a:tailEnd/>
          </a:ln>
        </p:spPr>
        <p:txBody>
          <a:bodyPr wrap="square">
            <a:spAutoFit/>
          </a:bodyPr>
          <a:lstStyle/>
          <a:p>
            <a:pPr algn="ctr" eaLnBrk="1" hangingPunct="1">
              <a:defRPr/>
            </a:pPr>
            <a:r>
              <a:rPr lang="en-US" altLang="zh-TW" sz="1000" dirty="0">
                <a:latin typeface="+mj-lt"/>
              </a:rPr>
              <a:t>Kaohsiung</a:t>
            </a:r>
            <a:endParaRPr kumimoji="1" lang="zh-TW" altLang="en-US" sz="1000" dirty="0">
              <a:solidFill>
                <a:schemeClr val="tx1"/>
              </a:solidFill>
              <a:latin typeface="+mj-lt"/>
            </a:endParaRPr>
          </a:p>
        </p:txBody>
      </p:sp>
      <p:sp>
        <p:nvSpPr>
          <p:cNvPr id="24619" name="Text Box 8"/>
          <p:cNvSpPr txBox="1">
            <a:spLocks noChangeArrowheads="1"/>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0B2F69AA-9CA4-422B-A287-76B6111A864D}" type="slidenum">
              <a:rPr lang="en-US" altLang="zh-TW" sz="1400">
                <a:solidFill>
                  <a:schemeClr val="tx1"/>
                </a:solidFill>
                <a:cs typeface="Arial" pitchFamily="34" charset="0"/>
              </a:rPr>
              <a:pPr algn="ctr" eaLnBrk="1" hangingPunct="1"/>
              <a:t>22</a:t>
            </a:fld>
            <a:endParaRPr lang="en-US" altLang="zh-TW" sz="1400">
              <a:solidFill>
                <a:schemeClr val="tx1"/>
              </a:solidFill>
              <a:cs typeface="Arial" pitchFamily="34" charset="0"/>
            </a:endParaRPr>
          </a:p>
        </p:txBody>
      </p:sp>
      <p:sp>
        <p:nvSpPr>
          <p:cNvPr id="24620" name="投影片編號版面配置區 14"/>
          <p:cNvSpPr>
            <a:spLocks noGrp="1"/>
          </p:cNvSpPr>
          <p:nvPr>
            <p:ph type="sldNum" sz="quarter" idx="10"/>
          </p:nvPr>
        </p:nvSpPr>
        <p:spPr>
          <a:noFill/>
        </p:spPr>
        <p:txBody>
          <a:bodyPr/>
          <a:lstStyle/>
          <a:p>
            <a:fld id="{2884078C-4C59-41A1-8588-A72F9C8A1B53}" type="slidenum">
              <a:rPr lang="en-US" altLang="zh-TW"/>
              <a:pPr/>
              <a:t>22</a:t>
            </a:fld>
            <a:endParaRPr lang="en-US" altLang="zh-TW"/>
          </a:p>
        </p:txBody>
      </p:sp>
      <p:sp>
        <p:nvSpPr>
          <p:cNvPr id="39" name="矩形 38">
            <a:extLst/>
          </p:cNvPr>
          <p:cNvSpPr/>
          <p:nvPr/>
        </p:nvSpPr>
        <p:spPr>
          <a:xfrm>
            <a:off x="3593578" y="5429250"/>
            <a:ext cx="1478485" cy="35777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altLang="zh-TW" sz="1400" dirty="0"/>
              <a:t>Nantou</a:t>
            </a:r>
            <a:endParaRPr lang="zh-TW" altLang="en-US" sz="1400" dirty="0"/>
          </a:p>
        </p:txBody>
      </p:sp>
      <p:cxnSp>
        <p:nvCxnSpPr>
          <p:cNvPr id="42" name="直線接點 41">
            <a:extLst/>
          </p:cNvPr>
          <p:cNvCxnSpPr/>
          <p:nvPr/>
        </p:nvCxnSpPr>
        <p:spPr>
          <a:xfrm rot="5400000" flipH="1" flipV="1">
            <a:off x="4830216" y="3674839"/>
            <a:ext cx="1990725" cy="1643062"/>
          </a:xfrm>
          <a:prstGeom prst="line">
            <a:avLst/>
          </a:prstGeom>
        </p:spPr>
        <p:style>
          <a:lnRef idx="2">
            <a:schemeClr val="accent1"/>
          </a:lnRef>
          <a:fillRef idx="1">
            <a:schemeClr val="lt1"/>
          </a:fillRef>
          <a:effectRef idx="0">
            <a:schemeClr val="accent1"/>
          </a:effectRef>
          <a:fontRef idx="minor">
            <a:schemeClr val="dk1"/>
          </a:fontRef>
        </p:style>
      </p:cxnSp>
      <p:sp>
        <p:nvSpPr>
          <p:cNvPr id="43" name="矩形 42">
            <a:extLst/>
          </p:cNvPr>
          <p:cNvSpPr/>
          <p:nvPr/>
        </p:nvSpPr>
        <p:spPr>
          <a:xfrm>
            <a:off x="3589382" y="5877272"/>
            <a:ext cx="1486674" cy="32603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altLang="zh-TW" sz="1400" dirty="0"/>
              <a:t>Tainan</a:t>
            </a:r>
            <a:endParaRPr lang="zh-TW" altLang="en-US" sz="1400" dirty="0"/>
          </a:p>
        </p:txBody>
      </p:sp>
      <p:cxnSp>
        <p:nvCxnSpPr>
          <p:cNvPr id="45" name="直線接點 44">
            <a:extLst/>
          </p:cNvPr>
          <p:cNvCxnSpPr>
            <a:cxnSpLocks/>
            <a:stCxn id="43" idx="3"/>
          </p:cNvCxnSpPr>
          <p:nvPr/>
        </p:nvCxnSpPr>
        <p:spPr>
          <a:xfrm flipV="1">
            <a:off x="5076056" y="4725145"/>
            <a:ext cx="648072" cy="1315144"/>
          </a:xfrm>
          <a:prstGeom prst="line">
            <a:avLst/>
          </a:prstGeom>
        </p:spPr>
        <p:style>
          <a:lnRef idx="2">
            <a:schemeClr val="accent1"/>
          </a:lnRef>
          <a:fillRef idx="1">
            <a:schemeClr val="lt1"/>
          </a:fillRef>
          <a:effectRef idx="0">
            <a:schemeClr val="accent1"/>
          </a:effectRef>
          <a:fontRef idx="minor">
            <a:schemeClr val="dk1"/>
          </a:fontRef>
        </p:style>
      </p:cxnSp>
      <p:sp>
        <p:nvSpPr>
          <p:cNvPr id="44" name="矩形 43">
            <a:extLst>
              <a:ext uri="{FF2B5EF4-FFF2-40B4-BE49-F238E27FC236}">
                <a16:creationId xmlns:a16="http://schemas.microsoft.com/office/drawing/2014/main" id="{6BA9D90D-11FC-4E48-8394-1C508765C13F}"/>
              </a:ext>
            </a:extLst>
          </p:cNvPr>
          <p:cNvSpPr/>
          <p:nvPr/>
        </p:nvSpPr>
        <p:spPr>
          <a:xfrm>
            <a:off x="3594347" y="3437529"/>
            <a:ext cx="1481909" cy="3162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zh-TW" altLang="en-US" sz="1400" dirty="0"/>
              <a:t> </a:t>
            </a:r>
            <a:r>
              <a:rPr lang="en-US" altLang="zh-TW" sz="1400" dirty="0"/>
              <a:t>New Taipei City</a:t>
            </a:r>
            <a:endParaRPr lang="zh-TW" altLang="en-US" sz="1400" dirty="0"/>
          </a:p>
        </p:txBody>
      </p:sp>
      <p:cxnSp>
        <p:nvCxnSpPr>
          <p:cNvPr id="47" name="直線接點 46">
            <a:extLst>
              <a:ext uri="{FF2B5EF4-FFF2-40B4-BE49-F238E27FC236}">
                <a16:creationId xmlns:a16="http://schemas.microsoft.com/office/drawing/2014/main" id="{DC297758-206D-4536-A996-561955ADEDAD}"/>
              </a:ext>
            </a:extLst>
          </p:cNvPr>
          <p:cNvCxnSpPr>
            <a:cxnSpLocks/>
          </p:cNvCxnSpPr>
          <p:nvPr/>
        </p:nvCxnSpPr>
        <p:spPr>
          <a:xfrm flipV="1">
            <a:off x="5130526" y="1765300"/>
            <a:ext cx="2999062" cy="1817690"/>
          </a:xfrm>
          <a:prstGeom prst="line">
            <a:avLst/>
          </a:prstGeom>
        </p:spPr>
        <p:style>
          <a:lnRef idx="2">
            <a:schemeClr val="accent1"/>
          </a:lnRef>
          <a:fillRef idx="1">
            <a:schemeClr val="lt1"/>
          </a:fillRef>
          <a:effectRef idx="0">
            <a:schemeClr val="accent1"/>
          </a:effectRef>
          <a:fontRef idx="minor">
            <a:schemeClr val="dk1"/>
          </a:fontRef>
        </p:style>
      </p:cxn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11"/>
          <p:cNvSpPr>
            <a:spLocks noGrp="1"/>
          </p:cNvSpPr>
          <p:nvPr>
            <p:ph type="sldNum" sz="quarter" idx="10"/>
          </p:nvPr>
        </p:nvSpPr>
        <p:spPr>
          <a:noFill/>
        </p:spPr>
        <p:txBody>
          <a:bodyPr/>
          <a:lstStyle/>
          <a:p>
            <a:fld id="{C6BF6FD1-3AFE-4715-9AB7-3DDD1E6A0B6C}" type="slidenum">
              <a:rPr lang="en-US" altLang="zh-TW"/>
              <a:pPr/>
              <a:t>23</a:t>
            </a:fld>
            <a:endParaRPr lang="en-US" altLang="zh-TW"/>
          </a:p>
        </p:txBody>
      </p:sp>
      <p:sp>
        <p:nvSpPr>
          <p:cNvPr id="9" name="Text Box 2">
            <a:extLst/>
          </p:cNvPr>
          <p:cNvSpPr txBox="1">
            <a:spLocks noChangeArrowheads="1"/>
          </p:cNvSpPr>
          <p:nvPr/>
        </p:nvSpPr>
        <p:spPr bwMode="auto">
          <a:xfrm>
            <a:off x="179388" y="593725"/>
            <a:ext cx="4044950" cy="592138"/>
          </a:xfrm>
          <a:prstGeom prst="rect">
            <a:avLst/>
          </a:prstGeom>
          <a:noFill/>
          <a:ln w="9525">
            <a:noFill/>
            <a:miter lim="800000"/>
            <a:headEnd/>
            <a:tailEnd/>
          </a:ln>
          <a:effectLst/>
        </p:spPr>
        <p:txBody>
          <a:bodyPr wrap="none">
            <a:spAutoFit/>
          </a:bodyPr>
          <a:lstStyle/>
          <a:p>
            <a:pPr eaLnBrk="1" hangingPunct="1">
              <a:lnSpc>
                <a:spcPct val="125000"/>
              </a:lnSpc>
              <a:defRPr/>
            </a:pPr>
            <a:r>
              <a:rPr kumimoji="1" lang="en-US"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Excelsior(</a:t>
            </a:r>
            <a:r>
              <a:rPr kumimoji="1" lang="en-US" altLang="en-US" sz="2600" b="1" dirty="0" err="1">
                <a:solidFill>
                  <a:srgbClr val="003366"/>
                </a:solidFill>
                <a:effectLst>
                  <a:outerShdw blurRad="38100" dist="38100" dir="2700000" algn="tl">
                    <a:srgbClr val="C0C0C0"/>
                  </a:outerShdw>
                </a:effectLst>
                <a:latin typeface="Arial" charset="0"/>
                <a:ea typeface="華康儷中黑" pitchFamily="49" charset="-120"/>
                <a:sym typeface="Arial" charset="0"/>
              </a:rPr>
              <a:t>Hemodialysis</a:t>
            </a:r>
            <a:r>
              <a:rPr kumimoji="1" lang="en-US"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kumimoji="1" lang="zh-TW" altLang="en-US" sz="2600" b="1" dirty="0" err="1">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25604"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graphicFrame>
        <p:nvGraphicFramePr>
          <p:cNvPr id="6" name="資料庫圖表 5">
            <a:extLst/>
          </p:cNvPr>
          <p:cNvGraphicFramePr/>
          <p:nvPr/>
        </p:nvGraphicFramePr>
        <p:xfrm>
          <a:off x="571472" y="714356"/>
          <a:ext cx="8175282" cy="4672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6" name="文字方塊 16"/>
          <p:cNvSpPr txBox="1">
            <a:spLocks noChangeArrowheads="1"/>
          </p:cNvSpPr>
          <p:nvPr/>
        </p:nvSpPr>
        <p:spPr bwMode="auto">
          <a:xfrm>
            <a:off x="945355" y="4437112"/>
            <a:ext cx="2952329" cy="1600438"/>
          </a:xfrm>
          <a:prstGeom prst="rect">
            <a:avLst/>
          </a:prstGeom>
          <a:noFill/>
          <a:ln>
            <a:noFill/>
          </a:ln>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buNone/>
            </a:pPr>
            <a:r>
              <a:rPr lang="en-US" altLang="zh-TW" sz="1400" dirty="0">
                <a:solidFill>
                  <a:schemeClr val="tx2">
                    <a:lumMod val="75000"/>
                  </a:schemeClr>
                </a:solidFill>
                <a:ea typeface="SimSun" pitchFamily="2" charset="-122"/>
              </a:rPr>
              <a:t>To expand the channel of hemodialysis , the Company invested in NC and CMS, we will actively pursue agency for other medical products needed by other medical fields to develop diversified products.</a:t>
            </a:r>
          </a:p>
        </p:txBody>
      </p:sp>
      <p:sp>
        <p:nvSpPr>
          <p:cNvPr id="40967" name="文字方塊 17"/>
          <p:cNvSpPr txBox="1">
            <a:spLocks noChangeArrowheads="1"/>
          </p:cNvSpPr>
          <p:nvPr/>
        </p:nvSpPr>
        <p:spPr bwMode="auto">
          <a:xfrm>
            <a:off x="3707904" y="3013358"/>
            <a:ext cx="2952328" cy="2970044"/>
          </a:xfrm>
          <a:prstGeom prst="rect">
            <a:avLst/>
          </a:prstGeom>
          <a:noFill/>
          <a:ln>
            <a:noFill/>
          </a:ln>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marL="122238" indent="-122238">
              <a:spcBef>
                <a:spcPct val="0"/>
              </a:spcBef>
              <a:buClrTx/>
              <a:buSzTx/>
              <a:buFont typeface="Wingdings" pitchFamily="2" charset="2"/>
              <a:buChar char="l"/>
              <a:defRPr/>
            </a:pPr>
            <a:r>
              <a:rPr lang="en-US" altLang="zh-TW" sz="1400" dirty="0">
                <a:solidFill>
                  <a:schemeClr val="tx2">
                    <a:lumMod val="75000"/>
                  </a:schemeClr>
                </a:solidFill>
                <a:latin typeface="+mn-lt"/>
              </a:rPr>
              <a:t>Externally, the Company will integrate medical resources, introduce competitive new products related to medical and health care, seek strategic partners, continue to expand medical channels.</a:t>
            </a:r>
          </a:p>
          <a:p>
            <a:pPr marL="122238" indent="-122238">
              <a:spcBef>
                <a:spcPts val="600"/>
              </a:spcBef>
              <a:buClrTx/>
              <a:buSzTx/>
              <a:buFont typeface="Wingdings" pitchFamily="2" charset="2"/>
              <a:buChar char="l"/>
              <a:defRPr/>
            </a:pPr>
            <a:r>
              <a:rPr lang="en-US" altLang="zh-TW" sz="1400" dirty="0">
                <a:solidFill>
                  <a:schemeClr val="tx2">
                    <a:lumMod val="75000"/>
                  </a:schemeClr>
                </a:solidFill>
                <a:latin typeface="+mn-lt"/>
              </a:rPr>
              <a:t>Internally, we will simplify the organizational structure to reduce various administrative and marketing expense and increase operation performance.</a:t>
            </a:r>
          </a:p>
          <a:p>
            <a:pPr>
              <a:spcBef>
                <a:spcPct val="0"/>
              </a:spcBef>
              <a:buClrTx/>
              <a:buSzTx/>
              <a:buFontTx/>
              <a:buNone/>
              <a:defRPr/>
            </a:pPr>
            <a:endParaRPr lang="en-US" altLang="zh-TW" sz="1400" dirty="0">
              <a:solidFill>
                <a:schemeClr val="tx2">
                  <a:lumMod val="75000"/>
                </a:schemeClr>
              </a:solidFill>
            </a:endParaRPr>
          </a:p>
        </p:txBody>
      </p:sp>
      <p:sp>
        <p:nvSpPr>
          <p:cNvPr id="40968" name="文字方塊 18"/>
          <p:cNvSpPr txBox="1">
            <a:spLocks noChangeArrowheads="1"/>
          </p:cNvSpPr>
          <p:nvPr/>
        </p:nvSpPr>
        <p:spPr bwMode="auto">
          <a:xfrm>
            <a:off x="6370637" y="2420888"/>
            <a:ext cx="2773363" cy="2677656"/>
          </a:xfrm>
          <a:prstGeom prst="rect">
            <a:avLst/>
          </a:prstGeom>
          <a:noFill/>
          <a:ln>
            <a:noFill/>
          </a:ln>
          <a:extLst/>
        </p:spPr>
        <p:txBody>
          <a:bodyPr>
            <a:spAutoFit/>
          </a:bodyPr>
          <a:lstStyle>
            <a:lvl1pPr marL="173038" indent="-173038">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defRPr/>
            </a:pPr>
            <a:r>
              <a:rPr lang="en-US" altLang="zh-TW" sz="1400" dirty="0">
                <a:solidFill>
                  <a:schemeClr val="tx2">
                    <a:lumMod val="75000"/>
                  </a:schemeClr>
                </a:solidFill>
                <a:latin typeface="+mn-lt"/>
              </a:rPr>
              <a:t>   Backward </a:t>
            </a:r>
            <a:r>
              <a:rPr lang="en-US" altLang="zh-TW" sz="1400" dirty="0">
                <a:solidFill>
                  <a:schemeClr val="tx2">
                    <a:lumMod val="75000"/>
                  </a:schemeClr>
                </a:solidFill>
                <a:ea typeface="SimSun" pitchFamily="2" charset="-122"/>
              </a:rPr>
              <a:t>integration of the hemodialysis business through acquisition of a hemodialysis solution factory in Malaysia. After the follow-up inspection of the factory, the customer base will be expanded, and we will proceed to focus on Southeast Asia and follow the government’s “The New Southbound Policy”.</a:t>
            </a:r>
          </a:p>
        </p:txBody>
      </p:sp>
      <p:sp>
        <p:nvSpPr>
          <p:cNvPr id="25609" name="文字方塊 7"/>
          <p:cNvSpPr txBox="1">
            <a:spLocks noChangeArrowheads="1"/>
          </p:cNvSpPr>
          <p:nvPr/>
        </p:nvSpPr>
        <p:spPr bwMode="auto">
          <a:xfrm>
            <a:off x="1500188" y="-74613"/>
            <a:ext cx="6500812" cy="646113"/>
          </a:xfrm>
          <a:prstGeom prst="rect">
            <a:avLst/>
          </a:prstGeom>
          <a:noFill/>
          <a:ln w="9525">
            <a:noFill/>
            <a:miter lim="800000"/>
            <a:headEnd/>
            <a:tailEnd/>
          </a:ln>
        </p:spPr>
        <p:txBody>
          <a:bodyPr>
            <a:spAutoFit/>
          </a:bodyPr>
          <a:lstStyle/>
          <a:p>
            <a:pPr eaLnBrk="1" hangingPunct="1"/>
            <a:r>
              <a:rPr lang="en-US" altLang="zh-TW" sz="3600" dirty="0">
                <a:latin typeface="Times New Roman" panose="02020603050405020304" pitchFamily="18" charset="0"/>
                <a:ea typeface="標楷體" pitchFamily="65" charset="-120"/>
                <a:cs typeface="Times New Roman" panose="02020603050405020304" pitchFamily="18" charset="0"/>
              </a:rPr>
              <a:t>       Strategies and Outlook</a:t>
            </a:r>
            <a:endParaRPr lang="zh-TW" altLang="en-US" sz="3600" dirty="0">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11"/>
          <p:cNvSpPr>
            <a:spLocks noGrp="1"/>
          </p:cNvSpPr>
          <p:nvPr>
            <p:ph type="sldNum" sz="quarter" idx="10"/>
          </p:nvPr>
        </p:nvSpPr>
        <p:spPr>
          <a:noFill/>
        </p:spPr>
        <p:txBody>
          <a:bodyPr/>
          <a:lstStyle/>
          <a:p>
            <a:fld id="{DF047721-0112-4A31-80D2-E3579CABB977}" type="slidenum">
              <a:rPr lang="en-US" altLang="zh-TW"/>
              <a:pPr/>
              <a:t>24</a:t>
            </a:fld>
            <a:endParaRPr lang="en-US" altLang="zh-TW"/>
          </a:p>
        </p:txBody>
      </p:sp>
      <p:sp>
        <p:nvSpPr>
          <p:cNvPr id="26627"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graphicFrame>
        <p:nvGraphicFramePr>
          <p:cNvPr id="6" name="資料庫圖表 5">
            <a:extLst/>
          </p:cNvPr>
          <p:cNvGraphicFramePr/>
          <p:nvPr/>
        </p:nvGraphicFramePr>
        <p:xfrm>
          <a:off x="611560" y="1052736"/>
          <a:ext cx="7344816" cy="461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2">
            <a:extLst/>
          </p:cNvPr>
          <p:cNvSpPr txBox="1">
            <a:spLocks noChangeArrowheads="1"/>
          </p:cNvSpPr>
          <p:nvPr/>
        </p:nvSpPr>
        <p:spPr bwMode="auto">
          <a:xfrm>
            <a:off x="285750" y="500063"/>
            <a:ext cx="4616970" cy="543354"/>
          </a:xfrm>
          <a:prstGeom prst="rect">
            <a:avLst/>
          </a:prstGeom>
          <a:noFill/>
          <a:ln w="9525">
            <a:noFill/>
            <a:miter lim="800000"/>
            <a:headEnd/>
            <a:tailEnd/>
          </a:ln>
          <a:effectLst/>
        </p:spPr>
        <p:txBody>
          <a:bodyPr wrap="none">
            <a:spAutoFit/>
          </a:bodyPr>
          <a:lstStyle/>
          <a:p>
            <a:pPr>
              <a:lnSpc>
                <a:spcPct val="125000"/>
              </a:lnSpc>
              <a:defRPr/>
            </a:pPr>
            <a:r>
              <a:rPr kumimoji="1"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Dynamic(Aesthetic Medical)</a:t>
            </a:r>
            <a:endParaRPr kumimoji="1"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11" name="文字方塊 10">
            <a:extLst>
              <a:ext uri="{FF2B5EF4-FFF2-40B4-BE49-F238E27FC236}">
                <a16:creationId xmlns:a16="http://schemas.microsoft.com/office/drawing/2014/main" id="{48C7E552-5235-4F83-964E-04FBE17CC66F}"/>
              </a:ext>
            </a:extLst>
          </p:cNvPr>
          <p:cNvSpPr txBox="1"/>
          <p:nvPr/>
        </p:nvSpPr>
        <p:spPr>
          <a:xfrm>
            <a:off x="611561" y="4737318"/>
            <a:ext cx="3384376" cy="2031325"/>
          </a:xfrm>
          <a:prstGeom prst="rect">
            <a:avLst/>
          </a:prstGeom>
          <a:noFill/>
        </p:spPr>
        <p:txBody>
          <a:bodyPr wrap="square" rtlCol="0">
            <a:spAutoFit/>
          </a:bodyPr>
          <a:lstStyle/>
          <a:p>
            <a:pPr marL="285750" lvl="0" indent="-285750">
              <a:buFont typeface="Wingdings" panose="05000000000000000000" pitchFamily="2" charset="2"/>
              <a:buChar char="ü"/>
              <a:defRPr/>
            </a:pPr>
            <a:r>
              <a:rPr lang="en-US" altLang="zh-TW" sz="1400" b="1" dirty="0">
                <a:solidFill>
                  <a:schemeClr val="tx2">
                    <a:lumMod val="75000"/>
                  </a:schemeClr>
                </a:solidFill>
                <a:latin typeface="+mn-lt"/>
                <a:ea typeface="標楷體" panose="03000509000000000000" pitchFamily="65" charset="-120"/>
              </a:rPr>
              <a:t>Launching Cosmetic Neurotoxin: </a:t>
            </a:r>
            <a:r>
              <a:rPr lang="en-US" altLang="zh-TW" sz="1400" b="1" dirty="0" err="1">
                <a:solidFill>
                  <a:schemeClr val="tx2">
                    <a:lumMod val="75000"/>
                  </a:schemeClr>
                </a:solidFill>
                <a:latin typeface="+mn-lt"/>
                <a:ea typeface="標楷體" panose="03000509000000000000" pitchFamily="65" charset="-120"/>
              </a:rPr>
              <a:t>Medytox</a:t>
            </a:r>
            <a:endParaRPr lang="en-US" altLang="zh-TW" sz="1400" b="1" dirty="0">
              <a:solidFill>
                <a:schemeClr val="tx2">
                  <a:lumMod val="75000"/>
                </a:schemeClr>
              </a:solidFill>
              <a:latin typeface="+mn-lt"/>
              <a:ea typeface="標楷體" panose="03000509000000000000" pitchFamily="65" charset="-120"/>
            </a:endParaRPr>
          </a:p>
          <a:p>
            <a:pPr marL="285750" lvl="0" indent="-285750">
              <a:buFont typeface="Wingdings" panose="05000000000000000000" pitchFamily="2" charset="2"/>
              <a:buChar char="ü"/>
              <a:defRPr/>
            </a:pPr>
            <a:r>
              <a:rPr lang="en-US" altLang="zh-TW" sz="1400" b="1" dirty="0">
                <a:solidFill>
                  <a:schemeClr val="tx2">
                    <a:lumMod val="75000"/>
                  </a:schemeClr>
                </a:solidFill>
                <a:latin typeface="+mn-lt"/>
                <a:ea typeface="標楷體" panose="03000509000000000000" pitchFamily="65" charset="-120"/>
              </a:rPr>
              <a:t>Launching </a:t>
            </a:r>
            <a:r>
              <a:rPr lang="en-US" altLang="zh-TW" sz="1400" b="1" dirty="0" err="1">
                <a:solidFill>
                  <a:schemeClr val="tx2">
                    <a:lumMod val="75000"/>
                  </a:schemeClr>
                </a:solidFill>
                <a:latin typeface="+mn-lt"/>
                <a:ea typeface="標楷體" panose="03000509000000000000" pitchFamily="65" charset="-120"/>
              </a:rPr>
              <a:t>Launching</a:t>
            </a:r>
            <a:r>
              <a:rPr lang="en-US" altLang="zh-TW" sz="1400" b="1" dirty="0">
                <a:solidFill>
                  <a:schemeClr val="tx2">
                    <a:lumMod val="75000"/>
                  </a:schemeClr>
                </a:solidFill>
                <a:latin typeface="+mn-lt"/>
                <a:ea typeface="標楷體" panose="03000509000000000000" pitchFamily="65" charset="-120"/>
              </a:rPr>
              <a:t> Gold </a:t>
            </a:r>
            <a:r>
              <a:rPr lang="en-US" altLang="zh-TW" sz="1400" b="1" dirty="0" err="1">
                <a:solidFill>
                  <a:schemeClr val="tx2">
                    <a:lumMod val="75000"/>
                  </a:schemeClr>
                </a:solidFill>
                <a:latin typeface="+mn-lt"/>
                <a:ea typeface="標楷體" panose="03000509000000000000" pitchFamily="65" charset="-120"/>
              </a:rPr>
              <a:t>Ptt</a:t>
            </a:r>
            <a:endParaRPr lang="en-US" altLang="zh-TW" sz="1400" b="1" dirty="0">
              <a:solidFill>
                <a:schemeClr val="tx2">
                  <a:lumMod val="75000"/>
                </a:schemeClr>
              </a:solidFill>
              <a:latin typeface="+mn-lt"/>
              <a:ea typeface="標楷體" panose="03000509000000000000" pitchFamily="65" charset="-120"/>
            </a:endParaRPr>
          </a:p>
          <a:p>
            <a:pPr marL="285750" lvl="0" indent="-285750">
              <a:buFont typeface="Wingdings" panose="05000000000000000000" pitchFamily="2" charset="2"/>
              <a:buChar char="ü"/>
              <a:defRPr/>
            </a:pPr>
            <a:r>
              <a:rPr lang="en-US" altLang="zh-TW" sz="1400" b="1" dirty="0">
                <a:solidFill>
                  <a:schemeClr val="tx2">
                    <a:lumMod val="75000"/>
                  </a:schemeClr>
                </a:solidFill>
                <a:latin typeface="+mn-lt"/>
                <a:ea typeface="標楷體" panose="03000509000000000000" pitchFamily="65" charset="-120"/>
              </a:rPr>
              <a:t>LPG/Launching Muscle Toning Device/</a:t>
            </a:r>
            <a:r>
              <a:rPr lang="en-US" altLang="zh-TW" sz="1400" b="1" dirty="0" err="1">
                <a:solidFill>
                  <a:schemeClr val="tx2">
                    <a:lumMod val="75000"/>
                  </a:schemeClr>
                </a:solidFill>
                <a:latin typeface="+mn-lt"/>
                <a:ea typeface="標楷體" panose="03000509000000000000" pitchFamily="65" charset="-120"/>
              </a:rPr>
              <a:t>Cooltech</a:t>
            </a:r>
            <a:r>
              <a:rPr lang="en-US" altLang="zh-TW" sz="1400" b="1" dirty="0">
                <a:solidFill>
                  <a:schemeClr val="tx2">
                    <a:lumMod val="75000"/>
                  </a:schemeClr>
                </a:solidFill>
                <a:latin typeface="+mn-lt"/>
                <a:ea typeface="標楷體" panose="03000509000000000000" pitchFamily="65" charset="-120"/>
              </a:rPr>
              <a:t> Promote</a:t>
            </a:r>
          </a:p>
          <a:p>
            <a:pPr marL="285750" indent="-285750">
              <a:buFont typeface="Wingdings" panose="05000000000000000000" pitchFamily="2" charset="2"/>
              <a:buChar char="ü"/>
              <a:defRPr/>
            </a:pPr>
            <a:r>
              <a:rPr lang="en-US" altLang="zh-TW" sz="1400" b="1" dirty="0">
                <a:solidFill>
                  <a:schemeClr val="tx2">
                    <a:lumMod val="75000"/>
                  </a:schemeClr>
                </a:solidFill>
                <a:latin typeface="+mn-lt"/>
                <a:ea typeface="標楷體" panose="03000509000000000000" pitchFamily="65" charset="-120"/>
              </a:rPr>
              <a:t>DR.CYJ Brand Expansion</a:t>
            </a:r>
          </a:p>
          <a:p>
            <a:pPr marL="285750" indent="-285750">
              <a:buFont typeface="Wingdings" panose="05000000000000000000" pitchFamily="2" charset="2"/>
              <a:buChar char="ü"/>
              <a:defRPr/>
            </a:pPr>
            <a:r>
              <a:rPr lang="en-US" altLang="zh-TW" sz="1400" b="1" dirty="0">
                <a:solidFill>
                  <a:schemeClr val="tx2">
                    <a:lumMod val="75000"/>
                  </a:schemeClr>
                </a:solidFill>
                <a:latin typeface="+mn-lt"/>
                <a:ea typeface="標楷體" panose="03000509000000000000" pitchFamily="65" charset="-120"/>
              </a:rPr>
              <a:t>Devote on Star Product Promote</a:t>
            </a:r>
          </a:p>
          <a:p>
            <a:pPr marL="285750" indent="-285750">
              <a:buFont typeface="Wingdings" panose="05000000000000000000" pitchFamily="2" charset="2"/>
              <a:buChar char="ü"/>
              <a:defRPr/>
            </a:pPr>
            <a:r>
              <a:rPr lang="en-US" altLang="zh-TW" sz="1400" b="1" dirty="0">
                <a:solidFill>
                  <a:schemeClr val="tx2">
                    <a:lumMod val="75000"/>
                  </a:schemeClr>
                </a:solidFill>
                <a:latin typeface="+mn-lt"/>
                <a:ea typeface="標楷體" panose="03000509000000000000" pitchFamily="65" charset="-120"/>
              </a:rPr>
              <a:t>Enhance the Sales of Aesthetic Consumables</a:t>
            </a:r>
          </a:p>
        </p:txBody>
      </p:sp>
      <p:sp>
        <p:nvSpPr>
          <p:cNvPr id="12" name="文字方塊 11">
            <a:extLst>
              <a:ext uri="{FF2B5EF4-FFF2-40B4-BE49-F238E27FC236}">
                <a16:creationId xmlns:a16="http://schemas.microsoft.com/office/drawing/2014/main" id="{F7DE428A-0DC2-4EDA-BBBD-D6A0C87E880F}"/>
              </a:ext>
            </a:extLst>
          </p:cNvPr>
          <p:cNvSpPr txBox="1"/>
          <p:nvPr/>
        </p:nvSpPr>
        <p:spPr>
          <a:xfrm>
            <a:off x="3635896" y="3356992"/>
            <a:ext cx="3168352" cy="1384995"/>
          </a:xfrm>
          <a:prstGeom prst="rect">
            <a:avLst/>
          </a:prstGeom>
          <a:noFill/>
        </p:spPr>
        <p:txBody>
          <a:bodyPr wrap="square" rtlCol="0">
            <a:spAutoFit/>
          </a:bodyPr>
          <a:lstStyle/>
          <a:p>
            <a:pPr marL="285750" indent="-285750">
              <a:buFont typeface="Wingdings" panose="05000000000000000000" pitchFamily="2" charset="2"/>
              <a:buChar char="ü"/>
              <a:defRPr/>
            </a:pPr>
            <a:r>
              <a:rPr lang="en-US" altLang="zh-TW" sz="1400" b="1" dirty="0">
                <a:solidFill>
                  <a:schemeClr val="tx2">
                    <a:lumMod val="75000"/>
                  </a:schemeClr>
                </a:solidFill>
                <a:ea typeface="標楷體" panose="03000509000000000000" pitchFamily="65" charset="-120"/>
              </a:rPr>
              <a:t>Preventive Medicine</a:t>
            </a:r>
          </a:p>
          <a:p>
            <a:pPr marL="285750" indent="-285750">
              <a:buFont typeface="Wingdings" panose="05000000000000000000" pitchFamily="2" charset="2"/>
              <a:buChar char="ü"/>
              <a:defRPr/>
            </a:pPr>
            <a:r>
              <a:rPr lang="en-US" altLang="zh-TW" sz="1400" b="1" dirty="0">
                <a:solidFill>
                  <a:schemeClr val="tx2">
                    <a:lumMod val="75000"/>
                  </a:schemeClr>
                </a:solidFill>
                <a:ea typeface="標楷體" panose="03000509000000000000" pitchFamily="65" charset="-120"/>
              </a:rPr>
              <a:t>Home-Use Beauty Device</a:t>
            </a:r>
          </a:p>
          <a:p>
            <a:pPr marL="285750" indent="-285750">
              <a:buFont typeface="Wingdings" panose="05000000000000000000" pitchFamily="2" charset="2"/>
              <a:buChar char="ü"/>
              <a:defRPr/>
            </a:pPr>
            <a:r>
              <a:rPr lang="en-US" altLang="zh-TW" sz="1400" b="1" dirty="0">
                <a:solidFill>
                  <a:schemeClr val="tx2">
                    <a:lumMod val="75000"/>
                  </a:schemeClr>
                </a:solidFill>
                <a:ea typeface="標楷體" panose="03000509000000000000" pitchFamily="65" charset="-120"/>
              </a:rPr>
              <a:t>Body Contouring Market Development</a:t>
            </a:r>
          </a:p>
          <a:p>
            <a:pPr marL="285750" indent="-285750">
              <a:buFont typeface="Wingdings" panose="05000000000000000000" pitchFamily="2" charset="2"/>
              <a:buChar char="ü"/>
              <a:defRPr/>
            </a:pPr>
            <a:r>
              <a:rPr lang="en-US" altLang="zh-TW" sz="1400" b="1" dirty="0">
                <a:solidFill>
                  <a:schemeClr val="tx2">
                    <a:lumMod val="75000"/>
                  </a:schemeClr>
                </a:solidFill>
                <a:ea typeface="標楷體" panose="03000509000000000000" pitchFamily="65" charset="-120"/>
              </a:rPr>
              <a:t>Aesthetic Consumables</a:t>
            </a:r>
          </a:p>
          <a:p>
            <a:pPr marL="285750" indent="-285750">
              <a:buFont typeface="Wingdings" panose="05000000000000000000" pitchFamily="2" charset="2"/>
              <a:buChar char="ü"/>
              <a:defRPr/>
            </a:pPr>
            <a:r>
              <a:rPr lang="en-US" altLang="zh-TW" sz="1400" b="1" dirty="0">
                <a:solidFill>
                  <a:schemeClr val="tx2">
                    <a:lumMod val="75000"/>
                  </a:schemeClr>
                </a:solidFill>
                <a:ea typeface="標楷體" panose="03000509000000000000" pitchFamily="65" charset="-120"/>
              </a:rPr>
              <a:t>Channel Expansion</a:t>
            </a:r>
          </a:p>
        </p:txBody>
      </p:sp>
      <p:sp>
        <p:nvSpPr>
          <p:cNvPr id="13" name="文字方塊 12">
            <a:extLst>
              <a:ext uri="{FF2B5EF4-FFF2-40B4-BE49-F238E27FC236}">
                <a16:creationId xmlns:a16="http://schemas.microsoft.com/office/drawing/2014/main" id="{070C33C8-430E-4911-9677-85549C0FE43C}"/>
              </a:ext>
            </a:extLst>
          </p:cNvPr>
          <p:cNvSpPr txBox="1"/>
          <p:nvPr/>
        </p:nvSpPr>
        <p:spPr>
          <a:xfrm>
            <a:off x="6300192" y="2852936"/>
            <a:ext cx="2461404" cy="954107"/>
          </a:xfrm>
          <a:prstGeom prst="rect">
            <a:avLst/>
          </a:prstGeom>
          <a:noFill/>
        </p:spPr>
        <p:txBody>
          <a:bodyPr wrap="square" rtlCol="0">
            <a:spAutoFit/>
          </a:bodyPr>
          <a:lstStyle/>
          <a:p>
            <a:pPr marL="285750" indent="-285750">
              <a:buFont typeface="Wingdings" panose="05000000000000000000" pitchFamily="2" charset="2"/>
              <a:buChar char="ü"/>
              <a:defRPr/>
            </a:pPr>
            <a:r>
              <a:rPr lang="en-US" altLang="zh-TW" sz="1400" b="1" dirty="0">
                <a:solidFill>
                  <a:schemeClr val="tx2">
                    <a:lumMod val="75000"/>
                  </a:schemeClr>
                </a:solidFill>
                <a:ea typeface="標楷體" panose="03000509000000000000" pitchFamily="65" charset="-120"/>
              </a:rPr>
              <a:t>Market leader</a:t>
            </a:r>
          </a:p>
          <a:p>
            <a:pPr marL="285750" indent="-285750">
              <a:buFont typeface="Wingdings" panose="05000000000000000000" pitchFamily="2" charset="2"/>
              <a:buChar char="ü"/>
              <a:defRPr/>
            </a:pPr>
            <a:r>
              <a:rPr lang="en-US" altLang="zh-TW" sz="1400" b="1" dirty="0">
                <a:solidFill>
                  <a:schemeClr val="tx2">
                    <a:lumMod val="75000"/>
                  </a:schemeClr>
                </a:solidFill>
                <a:ea typeface="標楷體" panose="03000509000000000000" pitchFamily="65" charset="-120"/>
              </a:rPr>
              <a:t>Southeast Asia Market</a:t>
            </a:r>
            <a:endParaRPr lang="en-US" altLang="zh-TW" sz="1400" b="1" dirty="0">
              <a:solidFill>
                <a:schemeClr val="tx2">
                  <a:lumMod val="75000"/>
                </a:schemeClr>
              </a:solidFill>
              <a:latin typeface="+mn-lt"/>
              <a:ea typeface="標楷體" panose="03000509000000000000" pitchFamily="65" charset="-120"/>
            </a:endParaRPr>
          </a:p>
          <a:p>
            <a:pPr marL="285750" indent="-285750">
              <a:buFont typeface="Wingdings" panose="05000000000000000000" pitchFamily="2" charset="2"/>
              <a:buChar char="ü"/>
              <a:defRPr/>
            </a:pPr>
            <a:r>
              <a:rPr lang="en-US" altLang="zh-TW" sz="1400" b="1" dirty="0">
                <a:solidFill>
                  <a:schemeClr val="tx2">
                    <a:lumMod val="75000"/>
                  </a:schemeClr>
                </a:solidFill>
                <a:latin typeface="+mn-lt"/>
                <a:ea typeface="標楷體" panose="03000509000000000000" pitchFamily="65" charset="-120"/>
              </a:rPr>
              <a:t>Strategic Alliance </a:t>
            </a:r>
          </a:p>
          <a:p>
            <a:pPr marL="285750" indent="-285750">
              <a:buFont typeface="Wingdings" panose="05000000000000000000" pitchFamily="2" charset="2"/>
              <a:buChar char="ü"/>
              <a:defRPr/>
            </a:pPr>
            <a:endParaRPr lang="en-US" altLang="zh-TW" sz="1400" b="1" dirty="0">
              <a:solidFill>
                <a:schemeClr val="tx2">
                  <a:lumMod val="75000"/>
                </a:schemeClr>
              </a:solidFill>
              <a:latin typeface="標楷體" panose="03000509000000000000" pitchFamily="65" charset="-120"/>
              <a:ea typeface="標楷體" panose="03000509000000000000" pitchFamily="65" charset="-12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 3"/>
          <p:cNvSpPr/>
          <p:nvPr/>
        </p:nvSpPr>
        <p:spPr>
          <a:xfrm>
            <a:off x="467544" y="332656"/>
            <a:ext cx="8215370" cy="5643601"/>
          </a:xfrm>
          <a:prstGeom prst="swooshArrow">
            <a:avLst>
              <a:gd name="adj1" fmla="val 25000"/>
              <a:gd name="adj2" fmla="val 25000"/>
            </a:avLst>
          </a:prstGeom>
          <a:solidFill>
            <a:schemeClr val="tx2">
              <a:lumMod val="60000"/>
              <a:lumOff val="40000"/>
            </a:schemeClr>
          </a:solidFill>
          <a:scene3d>
            <a:camera prst="orthographicFront"/>
            <a:lightRig rig="flat" dir="t"/>
          </a:scene3d>
          <a:sp3d z="-190500" extrusionH="12700" prstMaterial="plastic">
            <a:bevelT w="50800" h="50800"/>
          </a:sp3d>
        </p:spPr>
        <p:style>
          <a:lnRef idx="0">
            <a:schemeClr val="accent2">
              <a:hueOff val="0"/>
              <a:satOff val="0"/>
              <a:lumOff val="0"/>
              <a:alphaOff val="0"/>
            </a:schemeClr>
          </a:lnRef>
          <a:fillRef idx="3">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7653" name="投影片編號版面配置區 11"/>
          <p:cNvSpPr>
            <a:spLocks noGrp="1"/>
          </p:cNvSpPr>
          <p:nvPr>
            <p:ph type="sldNum" sz="quarter" idx="10"/>
          </p:nvPr>
        </p:nvSpPr>
        <p:spPr>
          <a:noFill/>
        </p:spPr>
        <p:txBody>
          <a:bodyPr/>
          <a:lstStyle/>
          <a:p>
            <a:fld id="{56FFE23D-96F1-4D5B-A0DD-031285C01119}" type="slidenum">
              <a:rPr lang="en-US" altLang="zh-TW"/>
              <a:pPr/>
              <a:t>25</a:t>
            </a:fld>
            <a:endParaRPr lang="en-US" altLang="zh-TW"/>
          </a:p>
        </p:txBody>
      </p:sp>
      <p:sp>
        <p:nvSpPr>
          <p:cNvPr id="9" name="Text Box 2">
            <a:extLst/>
          </p:cNvPr>
          <p:cNvSpPr txBox="1">
            <a:spLocks noChangeArrowheads="1"/>
          </p:cNvSpPr>
          <p:nvPr/>
        </p:nvSpPr>
        <p:spPr bwMode="auto">
          <a:xfrm>
            <a:off x="179388" y="593725"/>
            <a:ext cx="5378395" cy="592470"/>
          </a:xfrm>
          <a:prstGeom prst="rect">
            <a:avLst/>
          </a:prstGeom>
          <a:noFill/>
          <a:ln w="9525">
            <a:noFill/>
            <a:miter lim="800000"/>
            <a:headEnd/>
            <a:tailEnd/>
          </a:ln>
          <a:effectLst/>
        </p:spPr>
        <p:txBody>
          <a:bodyPr wrap="none">
            <a:spAutoFit/>
          </a:bodyPr>
          <a:lstStyle/>
          <a:p>
            <a:pPr eaLnBrk="1" hangingPunct="1">
              <a:lnSpc>
                <a:spcPct val="125000"/>
              </a:lnSpc>
              <a:defRPr/>
            </a:pPr>
            <a:r>
              <a:rPr lang="en-US" altLang="zh-TW" sz="2600" b="1" dirty="0" err="1">
                <a:solidFill>
                  <a:schemeClr val="accent1">
                    <a:lumMod val="50000"/>
                  </a:schemeClr>
                </a:solidFill>
                <a:effectLst>
                  <a:outerShdw blurRad="38100" dist="38100" dir="2700000" algn="tl">
                    <a:srgbClr val="000000">
                      <a:alpha val="43137"/>
                    </a:srgbClr>
                  </a:outerShdw>
                </a:effectLst>
              </a:rPr>
              <a:t>Arich</a:t>
            </a:r>
            <a:r>
              <a:rPr lang="en-US" altLang="zh-TW" sz="2600" b="1" dirty="0">
                <a:solidFill>
                  <a:schemeClr val="accent1">
                    <a:lumMod val="50000"/>
                  </a:schemeClr>
                </a:solidFill>
                <a:effectLst>
                  <a:outerShdw blurRad="38100" dist="38100" dir="2700000" algn="tl">
                    <a:srgbClr val="000000">
                      <a:alpha val="43137"/>
                    </a:srgbClr>
                  </a:outerShdw>
                </a:effectLst>
              </a:rPr>
              <a:t> (Pharmaceutical Logistics)</a:t>
            </a:r>
            <a:endParaRPr kumimoji="1" lang="zh-TW" altLang="en-US" sz="2600" b="1" dirty="0">
              <a:solidFill>
                <a:schemeClr val="accent1">
                  <a:lumMod val="50000"/>
                </a:schemeClr>
              </a:solidFill>
              <a:effectLst>
                <a:outerShdw blurRad="38100" dist="38100" dir="2700000" algn="tl">
                  <a:srgbClr val="000000">
                    <a:alpha val="43137"/>
                  </a:srgbClr>
                </a:outerShdw>
              </a:effectLst>
              <a:latin typeface="Arial" charset="0"/>
              <a:ea typeface="華康儷中黑" pitchFamily="49" charset="-120"/>
              <a:sym typeface="Arial" charset="0"/>
            </a:endParaRPr>
          </a:p>
        </p:txBody>
      </p:sp>
      <p:sp>
        <p:nvSpPr>
          <p:cNvPr id="27655"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2" name="文字方塊 6"/>
          <p:cNvSpPr txBox="1">
            <a:spLocks noChangeArrowheads="1"/>
          </p:cNvSpPr>
          <p:nvPr/>
        </p:nvSpPr>
        <p:spPr bwMode="auto">
          <a:xfrm>
            <a:off x="1169694" y="4387714"/>
            <a:ext cx="3389185" cy="2708434"/>
          </a:xfrm>
          <a:prstGeom prst="rect">
            <a:avLst/>
          </a:prstGeom>
          <a:noFill/>
          <a:ln w="9525">
            <a:noFill/>
            <a:miter lim="800000"/>
            <a:headEnd/>
            <a:tailEnd/>
          </a:ln>
        </p:spPr>
        <p:txBody>
          <a:bodyPr wrap="square">
            <a:spAutoFit/>
          </a:bodyPr>
          <a:lstStyle/>
          <a:p>
            <a:pPr>
              <a:defRPr/>
            </a:pPr>
            <a:r>
              <a:rPr lang="en-US" altLang="zh-TW" sz="1300" dirty="0">
                <a:solidFill>
                  <a:schemeClr val="tx2">
                    <a:lumMod val="75000"/>
                  </a:schemeClr>
                </a:solidFill>
                <a:latin typeface="+mn-lt"/>
              </a:rPr>
              <a:t>1.Sales and Promotion</a:t>
            </a:r>
          </a:p>
          <a:p>
            <a:pPr>
              <a:defRPr/>
            </a:pPr>
            <a:r>
              <a:rPr lang="zh-TW" altLang="en-US" sz="1300" dirty="0">
                <a:solidFill>
                  <a:schemeClr val="tx2">
                    <a:lumMod val="75000"/>
                  </a:schemeClr>
                </a:solidFill>
                <a:latin typeface="+mn-lt"/>
              </a:rPr>
              <a:t>   </a:t>
            </a:r>
            <a:r>
              <a:rPr lang="en-US" altLang="zh-TW" sz="1300" dirty="0">
                <a:solidFill>
                  <a:schemeClr val="tx2">
                    <a:lumMod val="75000"/>
                  </a:schemeClr>
                </a:solidFill>
                <a:latin typeface="+mn-lt"/>
              </a:rPr>
              <a:t>A. Instruction medicine expand   </a:t>
            </a:r>
          </a:p>
          <a:p>
            <a:pPr>
              <a:defRPr/>
            </a:pPr>
            <a:r>
              <a:rPr lang="en-US" altLang="zh-TW" sz="1300" dirty="0">
                <a:solidFill>
                  <a:schemeClr val="tx2">
                    <a:lumMod val="75000"/>
                  </a:schemeClr>
                </a:solidFill>
                <a:latin typeface="+mn-lt"/>
              </a:rPr>
              <a:t>       the product line to strengthen  </a:t>
            </a:r>
          </a:p>
          <a:p>
            <a:pPr>
              <a:defRPr/>
            </a:pPr>
            <a:r>
              <a:rPr lang="en-US" altLang="zh-TW" sz="1300" dirty="0">
                <a:solidFill>
                  <a:schemeClr val="tx2">
                    <a:lumMod val="75000"/>
                  </a:schemeClr>
                </a:solidFill>
                <a:latin typeface="+mn-lt"/>
              </a:rPr>
              <a:t>       the coverage market.</a:t>
            </a:r>
          </a:p>
          <a:p>
            <a:pPr>
              <a:spcBef>
                <a:spcPts val="0"/>
              </a:spcBef>
              <a:buFont typeface="Arial" panose="020B0604020202020204" pitchFamily="34" charset="0"/>
              <a:buNone/>
              <a:defRPr/>
            </a:pPr>
            <a:r>
              <a:rPr lang="zh-TW" altLang="en-US" sz="1300" dirty="0">
                <a:solidFill>
                  <a:schemeClr val="tx2">
                    <a:lumMod val="75000"/>
                  </a:schemeClr>
                </a:solidFill>
                <a:latin typeface="+mn-lt"/>
              </a:rPr>
              <a:t>   </a:t>
            </a:r>
            <a:r>
              <a:rPr lang="en-US" altLang="zh-TW" sz="1300" dirty="0">
                <a:solidFill>
                  <a:schemeClr val="tx2">
                    <a:lumMod val="75000"/>
                  </a:schemeClr>
                </a:solidFill>
                <a:latin typeface="+mn-lt"/>
              </a:rPr>
              <a:t>B. </a:t>
            </a:r>
            <a:r>
              <a:rPr lang="en-US" altLang="zh-TW" sz="1300" dirty="0">
                <a:solidFill>
                  <a:schemeClr val="tx2">
                    <a:lumMod val="75000"/>
                  </a:schemeClr>
                </a:solidFill>
                <a:latin typeface="+mn-lt"/>
                <a:ea typeface="微軟正黑體" pitchFamily="34" charset="-120"/>
              </a:rPr>
              <a:t>Extend the channel of </a:t>
            </a:r>
          </a:p>
          <a:p>
            <a:pPr>
              <a:spcBef>
                <a:spcPts val="0"/>
              </a:spcBef>
              <a:buFont typeface="Arial" panose="020B0604020202020204" pitchFamily="34" charset="0"/>
              <a:buNone/>
              <a:defRPr/>
            </a:pPr>
            <a:r>
              <a:rPr lang="en-US" altLang="zh-TW" sz="1300" dirty="0">
                <a:solidFill>
                  <a:schemeClr val="tx2">
                    <a:lumMod val="75000"/>
                  </a:schemeClr>
                </a:solidFill>
                <a:latin typeface="+mn-lt"/>
                <a:ea typeface="微軟正黑體" pitchFamily="34" charset="-120"/>
              </a:rPr>
              <a:t>       distribution from pharmacy to </a:t>
            </a:r>
          </a:p>
          <a:p>
            <a:pPr>
              <a:spcBef>
                <a:spcPts val="0"/>
              </a:spcBef>
              <a:buFont typeface="Arial" panose="020B0604020202020204" pitchFamily="34" charset="0"/>
              <a:buNone/>
              <a:defRPr/>
            </a:pPr>
            <a:r>
              <a:rPr lang="en-US" altLang="zh-TW" sz="1300" dirty="0">
                <a:solidFill>
                  <a:schemeClr val="tx2">
                    <a:lumMod val="75000"/>
                  </a:schemeClr>
                </a:solidFill>
                <a:latin typeface="+mn-lt"/>
                <a:ea typeface="微軟正黑體" pitchFamily="34" charset="-120"/>
              </a:rPr>
              <a:t>       hospital</a:t>
            </a:r>
            <a:r>
              <a:rPr lang="en-US" altLang="zh-TW" sz="1300" dirty="0">
                <a:solidFill>
                  <a:schemeClr val="tx2">
                    <a:lumMod val="75000"/>
                  </a:schemeClr>
                </a:solidFill>
                <a:latin typeface="+mn-lt"/>
              </a:rPr>
              <a:t>.</a:t>
            </a:r>
          </a:p>
          <a:p>
            <a:pPr>
              <a:spcBef>
                <a:spcPts val="0"/>
              </a:spcBef>
              <a:buNone/>
              <a:defRPr/>
            </a:pPr>
            <a:r>
              <a:rPr lang="en-US" altLang="zh-TW" sz="1300" dirty="0">
                <a:solidFill>
                  <a:schemeClr val="tx2">
                    <a:lumMod val="75000"/>
                  </a:schemeClr>
                </a:solidFill>
                <a:latin typeface="+mn-lt"/>
              </a:rPr>
              <a:t>2.Distribution and Logistics</a:t>
            </a:r>
          </a:p>
          <a:p>
            <a:pPr>
              <a:defRPr/>
            </a:pPr>
            <a:r>
              <a:rPr lang="zh-TW" altLang="en-US" sz="1300" dirty="0">
                <a:solidFill>
                  <a:schemeClr val="tx2">
                    <a:lumMod val="75000"/>
                  </a:schemeClr>
                </a:solidFill>
                <a:latin typeface="+mn-lt"/>
              </a:rPr>
              <a:t>   </a:t>
            </a:r>
            <a:r>
              <a:rPr lang="en-US" altLang="zh-TW" sz="1300" dirty="0">
                <a:solidFill>
                  <a:schemeClr val="tx2">
                    <a:lumMod val="75000"/>
                  </a:schemeClr>
                </a:solidFill>
                <a:latin typeface="+mn-lt"/>
              </a:rPr>
              <a:t>A. To stabilize relationship with </a:t>
            </a:r>
          </a:p>
          <a:p>
            <a:pPr>
              <a:defRPr/>
            </a:pPr>
            <a:r>
              <a:rPr lang="en-US" altLang="zh-TW" sz="1300" dirty="0">
                <a:solidFill>
                  <a:schemeClr val="tx2">
                    <a:lumMod val="75000"/>
                  </a:schemeClr>
                </a:solidFill>
                <a:latin typeface="+mn-lt"/>
              </a:rPr>
              <a:t>      key customers/pharmaceutical </a:t>
            </a:r>
          </a:p>
          <a:p>
            <a:pPr>
              <a:defRPr/>
            </a:pPr>
            <a:r>
              <a:rPr lang="en-US" altLang="zh-TW" sz="1300" dirty="0">
                <a:solidFill>
                  <a:schemeClr val="tx2">
                    <a:lumMod val="75000"/>
                  </a:schemeClr>
                </a:solidFill>
                <a:latin typeface="+mn-lt"/>
              </a:rPr>
              <a:t>      companies.</a:t>
            </a:r>
          </a:p>
          <a:p>
            <a:pPr>
              <a:defRPr/>
            </a:pPr>
            <a:r>
              <a:rPr lang="en-US" altLang="zh-TW" sz="1300" dirty="0">
                <a:solidFill>
                  <a:schemeClr val="tx2">
                    <a:lumMod val="75000"/>
                  </a:schemeClr>
                </a:solidFill>
                <a:latin typeface="+mn-lt"/>
              </a:rPr>
              <a:t>   B. </a:t>
            </a:r>
            <a:r>
              <a:rPr lang="en-US" altLang="zh-TW" sz="1300" dirty="0" err="1">
                <a:solidFill>
                  <a:schemeClr val="tx2">
                    <a:lumMod val="75000"/>
                  </a:schemeClr>
                </a:solidFill>
                <a:latin typeface="+mn-lt"/>
              </a:rPr>
              <a:t>Uitra</a:t>
            </a:r>
            <a:r>
              <a:rPr lang="en-US" altLang="zh-TW" sz="1300" dirty="0">
                <a:solidFill>
                  <a:schemeClr val="tx2">
                    <a:lumMod val="75000"/>
                  </a:schemeClr>
                </a:solidFill>
                <a:latin typeface="+mn-lt"/>
              </a:rPr>
              <a:t>-low temperature cold chain.</a:t>
            </a:r>
            <a:endParaRPr lang="en-US" altLang="zh-TW" sz="1300" b="1" dirty="0">
              <a:solidFill>
                <a:schemeClr val="tx2">
                  <a:lumMod val="75000"/>
                </a:schemeClr>
              </a:solidFill>
              <a:latin typeface="+mn-lt"/>
            </a:endParaRPr>
          </a:p>
          <a:p>
            <a:pPr>
              <a:defRPr/>
            </a:pPr>
            <a:endParaRPr lang="en-US" altLang="zh-TW" sz="1400" dirty="0">
              <a:solidFill>
                <a:schemeClr val="tx2">
                  <a:lumMod val="75000"/>
                </a:schemeClr>
              </a:solidFill>
              <a:latin typeface="+mj-lt"/>
            </a:endParaRPr>
          </a:p>
        </p:txBody>
      </p:sp>
      <p:sp>
        <p:nvSpPr>
          <p:cNvPr id="45065" name="文字方塊 7"/>
          <p:cNvSpPr txBox="1">
            <a:spLocks noChangeArrowheads="1"/>
          </p:cNvSpPr>
          <p:nvPr/>
        </p:nvSpPr>
        <p:spPr bwMode="auto">
          <a:xfrm>
            <a:off x="3851920" y="2996952"/>
            <a:ext cx="2736304" cy="2292935"/>
          </a:xfrm>
          <a:prstGeom prst="rect">
            <a:avLst/>
          </a:prstGeom>
          <a:noFill/>
          <a:ln>
            <a:noFill/>
          </a:ln>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defRPr/>
            </a:pPr>
            <a:r>
              <a:rPr lang="en-US" altLang="zh-TW" sz="1300" dirty="0">
                <a:solidFill>
                  <a:schemeClr val="tx2">
                    <a:lumMod val="75000"/>
                  </a:schemeClr>
                </a:solidFill>
                <a:latin typeface="+mn-lt"/>
              </a:rPr>
              <a:t>1.Sales and </a:t>
            </a:r>
            <a:r>
              <a:rPr lang="en-US" altLang="zh-TW" sz="1300" dirty="0">
                <a:solidFill>
                  <a:schemeClr val="tx2">
                    <a:lumMod val="75000"/>
                  </a:schemeClr>
                </a:solidFill>
              </a:rPr>
              <a:t>Promotion</a:t>
            </a:r>
            <a:endParaRPr lang="en-US" altLang="zh-TW" sz="1300" dirty="0">
              <a:solidFill>
                <a:schemeClr val="tx2">
                  <a:lumMod val="75000"/>
                </a:schemeClr>
              </a:solidFill>
              <a:latin typeface="+mn-lt"/>
            </a:endParaRPr>
          </a:p>
          <a:p>
            <a:pPr>
              <a:spcBef>
                <a:spcPct val="0"/>
              </a:spcBef>
              <a:buClrTx/>
              <a:buSzTx/>
              <a:buFontTx/>
              <a:buNone/>
              <a:defRPr/>
            </a:pPr>
            <a:r>
              <a:rPr lang="zh-TW" altLang="en-US" sz="1300" dirty="0">
                <a:solidFill>
                  <a:schemeClr val="tx2">
                    <a:lumMod val="75000"/>
                  </a:schemeClr>
                </a:solidFill>
                <a:latin typeface="+mn-lt"/>
              </a:rPr>
              <a:t>   </a:t>
            </a:r>
            <a:r>
              <a:rPr lang="en-US" altLang="zh-TW" sz="1300" dirty="0">
                <a:solidFill>
                  <a:schemeClr val="tx2">
                    <a:lumMod val="75000"/>
                  </a:schemeClr>
                </a:solidFill>
                <a:latin typeface="+mn-lt"/>
              </a:rPr>
              <a:t>   Actively looking  for the </a:t>
            </a:r>
          </a:p>
          <a:p>
            <a:pPr>
              <a:spcBef>
                <a:spcPct val="0"/>
              </a:spcBef>
              <a:buClrTx/>
              <a:buSzTx/>
              <a:buFontTx/>
              <a:buNone/>
              <a:defRPr/>
            </a:pPr>
            <a:r>
              <a:rPr lang="en-US" altLang="zh-TW" sz="1300" dirty="0">
                <a:solidFill>
                  <a:schemeClr val="tx2">
                    <a:lumMod val="75000"/>
                  </a:schemeClr>
                </a:solidFill>
                <a:latin typeface="+mn-lt"/>
              </a:rPr>
              <a:t>      opportunity of promotion of </a:t>
            </a:r>
          </a:p>
          <a:p>
            <a:pPr>
              <a:spcBef>
                <a:spcPct val="0"/>
              </a:spcBef>
              <a:buClrTx/>
              <a:buSzTx/>
              <a:buFontTx/>
              <a:buNone/>
              <a:defRPr/>
            </a:pPr>
            <a:r>
              <a:rPr lang="en-US" altLang="zh-TW" sz="1300" dirty="0">
                <a:solidFill>
                  <a:schemeClr val="tx2">
                    <a:lumMod val="75000"/>
                  </a:schemeClr>
                </a:solidFill>
                <a:latin typeface="+mn-lt"/>
              </a:rPr>
              <a:t>      new products.</a:t>
            </a:r>
          </a:p>
          <a:p>
            <a:pPr>
              <a:spcBef>
                <a:spcPts val="0"/>
              </a:spcBef>
              <a:buNone/>
              <a:defRPr/>
            </a:pPr>
            <a:r>
              <a:rPr lang="en-US" altLang="zh-TW" sz="1300" dirty="0">
                <a:solidFill>
                  <a:schemeClr val="tx2">
                    <a:lumMod val="75000"/>
                  </a:schemeClr>
                </a:solidFill>
                <a:latin typeface="+mn-lt"/>
              </a:rPr>
              <a:t>2.Distribution </a:t>
            </a:r>
            <a:r>
              <a:rPr lang="en-US" altLang="zh-TW" sz="1300" dirty="0">
                <a:solidFill>
                  <a:schemeClr val="tx2">
                    <a:lumMod val="75000"/>
                  </a:schemeClr>
                </a:solidFill>
              </a:rPr>
              <a:t>and Logistics</a:t>
            </a:r>
            <a:endParaRPr lang="en-US" altLang="zh-TW" sz="1300" dirty="0">
              <a:solidFill>
                <a:schemeClr val="tx2">
                  <a:lumMod val="75000"/>
                </a:schemeClr>
              </a:solidFill>
              <a:latin typeface="+mn-lt"/>
            </a:endParaRPr>
          </a:p>
          <a:p>
            <a:pPr>
              <a:spcBef>
                <a:spcPct val="0"/>
              </a:spcBef>
              <a:buClrTx/>
              <a:buSzTx/>
              <a:buFontTx/>
              <a:buNone/>
              <a:defRPr/>
            </a:pPr>
            <a:r>
              <a:rPr lang="zh-TW" altLang="en-US" sz="1300" dirty="0">
                <a:solidFill>
                  <a:schemeClr val="tx2">
                    <a:lumMod val="75000"/>
                  </a:schemeClr>
                </a:solidFill>
                <a:latin typeface="+mn-lt"/>
              </a:rPr>
              <a:t>   </a:t>
            </a:r>
            <a:r>
              <a:rPr lang="en-US" altLang="zh-TW" sz="1300" dirty="0">
                <a:solidFill>
                  <a:schemeClr val="tx2">
                    <a:lumMod val="75000"/>
                  </a:schemeClr>
                </a:solidFill>
                <a:latin typeface="+mn-lt"/>
              </a:rPr>
              <a:t>A. To find business </a:t>
            </a:r>
          </a:p>
          <a:p>
            <a:pPr>
              <a:spcBef>
                <a:spcPct val="0"/>
              </a:spcBef>
              <a:buClrTx/>
              <a:buSzTx/>
              <a:buFontTx/>
              <a:buNone/>
              <a:defRPr/>
            </a:pPr>
            <a:r>
              <a:rPr lang="en-US" altLang="zh-TW" sz="1300" dirty="0">
                <a:solidFill>
                  <a:schemeClr val="tx2">
                    <a:lumMod val="75000"/>
                  </a:schemeClr>
                </a:solidFill>
                <a:latin typeface="+mn-lt"/>
              </a:rPr>
              <a:t>      opportunities in medical </a:t>
            </a:r>
          </a:p>
          <a:p>
            <a:pPr>
              <a:spcBef>
                <a:spcPct val="0"/>
              </a:spcBef>
              <a:buClrTx/>
              <a:buSzTx/>
              <a:buFontTx/>
              <a:buNone/>
              <a:defRPr/>
            </a:pPr>
            <a:r>
              <a:rPr lang="en-US" altLang="zh-TW" sz="1300" dirty="0">
                <a:solidFill>
                  <a:schemeClr val="tx2">
                    <a:lumMod val="75000"/>
                  </a:schemeClr>
                </a:solidFill>
                <a:latin typeface="+mn-lt"/>
              </a:rPr>
              <a:t>      device logistic market.</a:t>
            </a:r>
          </a:p>
          <a:p>
            <a:pPr>
              <a:spcBef>
                <a:spcPct val="0"/>
              </a:spcBef>
              <a:buClrTx/>
              <a:buSzTx/>
              <a:buFontTx/>
              <a:buNone/>
              <a:defRPr/>
            </a:pPr>
            <a:r>
              <a:rPr lang="en-US" altLang="zh-TW" sz="1300" dirty="0">
                <a:solidFill>
                  <a:schemeClr val="tx2">
                    <a:lumMod val="75000"/>
                  </a:schemeClr>
                </a:solidFill>
                <a:latin typeface="+mn-lt"/>
              </a:rPr>
              <a:t>   B. Differentiation strategy, </a:t>
            </a:r>
          </a:p>
          <a:p>
            <a:pPr>
              <a:spcBef>
                <a:spcPct val="0"/>
              </a:spcBef>
              <a:buClrTx/>
              <a:buSzTx/>
              <a:buFontTx/>
              <a:buNone/>
              <a:defRPr/>
            </a:pPr>
            <a:r>
              <a:rPr lang="en-US" altLang="zh-TW" sz="1300" dirty="0">
                <a:solidFill>
                  <a:schemeClr val="tx2">
                    <a:lumMod val="75000"/>
                  </a:schemeClr>
                </a:solidFill>
                <a:latin typeface="+mn-lt"/>
              </a:rPr>
              <a:t>      provide tailor-made service to </a:t>
            </a:r>
          </a:p>
          <a:p>
            <a:pPr>
              <a:spcBef>
                <a:spcPct val="0"/>
              </a:spcBef>
              <a:buClrTx/>
              <a:buSzTx/>
              <a:buFontTx/>
              <a:buNone/>
              <a:defRPr/>
            </a:pPr>
            <a:r>
              <a:rPr lang="en-US" altLang="zh-TW" sz="1300" dirty="0">
                <a:solidFill>
                  <a:schemeClr val="tx2">
                    <a:lumMod val="75000"/>
                  </a:schemeClr>
                </a:solidFill>
                <a:latin typeface="+mn-lt"/>
              </a:rPr>
              <a:t>      fulfill  customers’ requirements.</a:t>
            </a:r>
            <a:endParaRPr lang="en-US" altLang="zh-TW" sz="1300" b="1" dirty="0">
              <a:solidFill>
                <a:schemeClr val="tx2">
                  <a:lumMod val="75000"/>
                </a:schemeClr>
              </a:solidFill>
              <a:latin typeface="+mn-lt"/>
            </a:endParaRPr>
          </a:p>
        </p:txBody>
      </p:sp>
      <p:sp>
        <p:nvSpPr>
          <p:cNvPr id="45066" name="文字方塊 9"/>
          <p:cNvSpPr txBox="1">
            <a:spLocks noChangeArrowheads="1"/>
          </p:cNvSpPr>
          <p:nvPr/>
        </p:nvSpPr>
        <p:spPr bwMode="auto">
          <a:xfrm>
            <a:off x="6444208" y="2060848"/>
            <a:ext cx="2843808" cy="2893100"/>
          </a:xfrm>
          <a:prstGeom prst="rect">
            <a:avLst/>
          </a:prstGeom>
          <a:noFill/>
          <a:ln>
            <a:noFill/>
          </a:ln>
          <a:extLst/>
        </p:spPr>
        <p:txBody>
          <a:bodyPr wrap="square">
            <a:spAutoFit/>
          </a:bodyPr>
          <a:lstStyle>
            <a:lvl1pPr>
              <a:spcBef>
                <a:spcPts val="700"/>
              </a:spcBef>
              <a:buClr>
                <a:srgbClr val="000000"/>
              </a:buClr>
              <a:buSzPct val="100000"/>
              <a:buFont typeface="Arial" panose="020B0604020202020204" pitchFamily="34"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000000"/>
              </a:buClr>
              <a:buSzPct val="100000"/>
              <a:buFont typeface="Arial" panose="020B0604020202020204" pitchFamily="34"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defRPr/>
            </a:pPr>
            <a:r>
              <a:rPr lang="en-US" altLang="zh-TW" sz="1300" dirty="0">
                <a:solidFill>
                  <a:schemeClr val="tx2">
                    <a:lumMod val="75000"/>
                  </a:schemeClr>
                </a:solidFill>
                <a:latin typeface="+mn-lt"/>
              </a:rPr>
              <a:t>1.Sales and Promotion</a:t>
            </a:r>
          </a:p>
          <a:p>
            <a:pPr>
              <a:spcBef>
                <a:spcPct val="0"/>
              </a:spcBef>
              <a:buClrTx/>
              <a:buSzTx/>
              <a:buFontTx/>
              <a:buNone/>
              <a:defRPr/>
            </a:pPr>
            <a:r>
              <a:rPr lang="en-US" altLang="zh-TW" sz="1300" dirty="0">
                <a:solidFill>
                  <a:schemeClr val="tx2">
                    <a:lumMod val="75000"/>
                  </a:schemeClr>
                </a:solidFill>
                <a:latin typeface="+mn-lt"/>
              </a:rPr>
              <a:t>   A. To seek strategic partners </a:t>
            </a:r>
          </a:p>
          <a:p>
            <a:pPr>
              <a:spcBef>
                <a:spcPct val="0"/>
              </a:spcBef>
              <a:buClrTx/>
              <a:buSzTx/>
              <a:buFontTx/>
              <a:buNone/>
              <a:defRPr/>
            </a:pPr>
            <a:r>
              <a:rPr lang="en-US" altLang="zh-TW" sz="1300" dirty="0">
                <a:solidFill>
                  <a:schemeClr val="tx2">
                    <a:lumMod val="75000"/>
                  </a:schemeClr>
                </a:solidFill>
                <a:latin typeface="+mn-lt"/>
              </a:rPr>
              <a:t>      and to expand the variety of </a:t>
            </a:r>
          </a:p>
          <a:p>
            <a:pPr>
              <a:spcBef>
                <a:spcPct val="0"/>
              </a:spcBef>
              <a:buClrTx/>
              <a:buSzTx/>
              <a:buFontTx/>
              <a:buNone/>
              <a:defRPr/>
            </a:pPr>
            <a:r>
              <a:rPr lang="en-US" altLang="zh-TW" sz="1300" dirty="0">
                <a:solidFill>
                  <a:schemeClr val="tx2">
                    <a:lumMod val="75000"/>
                  </a:schemeClr>
                </a:solidFill>
                <a:latin typeface="+mn-lt"/>
              </a:rPr>
              <a:t>      our products.</a:t>
            </a:r>
          </a:p>
          <a:p>
            <a:pPr>
              <a:spcBef>
                <a:spcPct val="0"/>
              </a:spcBef>
              <a:buClrTx/>
              <a:buSzTx/>
              <a:buFontTx/>
              <a:buNone/>
              <a:defRPr/>
            </a:pPr>
            <a:r>
              <a:rPr lang="en-US" altLang="zh-TW" sz="1300" dirty="0">
                <a:solidFill>
                  <a:schemeClr val="tx2">
                    <a:lumMod val="75000"/>
                  </a:schemeClr>
                </a:solidFill>
              </a:rPr>
              <a:t>   </a:t>
            </a:r>
            <a:r>
              <a:rPr lang="en-US" altLang="zh-TW" sz="1300" dirty="0">
                <a:solidFill>
                  <a:schemeClr val="tx2">
                    <a:lumMod val="75000"/>
                  </a:schemeClr>
                </a:solidFill>
                <a:latin typeface="+mn-lt"/>
                <a:ea typeface="微軟正黑體" pitchFamily="34" charset="-120"/>
              </a:rPr>
              <a:t>B. To integrate Excelsior group’s </a:t>
            </a:r>
          </a:p>
          <a:p>
            <a:pPr>
              <a:spcBef>
                <a:spcPct val="0"/>
              </a:spcBef>
              <a:buClrTx/>
              <a:buSzTx/>
              <a:buFontTx/>
              <a:buNone/>
              <a:defRPr/>
            </a:pPr>
            <a:r>
              <a:rPr lang="en-US" altLang="zh-TW" sz="1300" dirty="0">
                <a:solidFill>
                  <a:schemeClr val="tx2">
                    <a:lumMod val="75000"/>
                  </a:schemeClr>
                </a:solidFill>
                <a:latin typeface="+mn-lt"/>
                <a:ea typeface="微軟正黑體" pitchFamily="34" charset="-120"/>
              </a:rPr>
              <a:t>      dialysis and long term care </a:t>
            </a:r>
          </a:p>
          <a:p>
            <a:pPr>
              <a:spcBef>
                <a:spcPct val="0"/>
              </a:spcBef>
              <a:buClrTx/>
              <a:buSzTx/>
              <a:buFontTx/>
              <a:buNone/>
              <a:defRPr/>
            </a:pPr>
            <a:r>
              <a:rPr lang="en-US" altLang="zh-TW" sz="1300" dirty="0">
                <a:solidFill>
                  <a:schemeClr val="tx2">
                    <a:lumMod val="75000"/>
                  </a:schemeClr>
                </a:solidFill>
                <a:latin typeface="+mn-lt"/>
                <a:ea typeface="微軟正黑體" pitchFamily="34" charset="-120"/>
              </a:rPr>
              <a:t>      centers and to enter into </a:t>
            </a:r>
          </a:p>
          <a:p>
            <a:pPr>
              <a:spcBef>
                <a:spcPct val="0"/>
              </a:spcBef>
              <a:buClrTx/>
              <a:buSzTx/>
              <a:buFontTx/>
              <a:buNone/>
              <a:defRPr/>
            </a:pPr>
            <a:r>
              <a:rPr lang="en-US" altLang="zh-TW" sz="1300" dirty="0">
                <a:solidFill>
                  <a:schemeClr val="tx2">
                    <a:lumMod val="75000"/>
                  </a:schemeClr>
                </a:solidFill>
                <a:latin typeface="+mn-lt"/>
                <a:ea typeface="微軟正黑體" pitchFamily="34" charset="-120"/>
              </a:rPr>
              <a:t>      potential market</a:t>
            </a:r>
            <a:r>
              <a:rPr lang="en-US" altLang="zh-TW" sz="1300" dirty="0">
                <a:solidFill>
                  <a:schemeClr val="tx2">
                    <a:lumMod val="75000"/>
                  </a:schemeClr>
                </a:solidFill>
                <a:latin typeface="+mn-lt"/>
              </a:rPr>
              <a:t>.</a:t>
            </a:r>
          </a:p>
          <a:p>
            <a:pPr>
              <a:spcBef>
                <a:spcPct val="0"/>
              </a:spcBef>
              <a:buClrTx/>
              <a:buSzTx/>
              <a:buNone/>
              <a:defRPr/>
            </a:pPr>
            <a:r>
              <a:rPr lang="en-US" altLang="zh-TW" sz="1300" dirty="0">
                <a:solidFill>
                  <a:schemeClr val="tx2">
                    <a:lumMod val="75000"/>
                  </a:schemeClr>
                </a:solidFill>
                <a:latin typeface="+mn-lt"/>
              </a:rPr>
              <a:t>2.</a:t>
            </a:r>
            <a:r>
              <a:rPr lang="en-US" altLang="en-US" sz="1300" dirty="0">
                <a:solidFill>
                  <a:schemeClr val="tx2">
                    <a:lumMod val="75000"/>
                  </a:schemeClr>
                </a:solidFill>
                <a:latin typeface="+mn-lt"/>
              </a:rPr>
              <a:t>Distribution </a:t>
            </a:r>
            <a:r>
              <a:rPr lang="en-US" altLang="zh-TW" sz="1300" dirty="0">
                <a:solidFill>
                  <a:schemeClr val="tx2">
                    <a:lumMod val="75000"/>
                  </a:schemeClr>
                </a:solidFill>
              </a:rPr>
              <a:t>and Logistics</a:t>
            </a:r>
            <a:endParaRPr lang="en-US" altLang="zh-TW" sz="1300" dirty="0">
              <a:solidFill>
                <a:schemeClr val="tx2">
                  <a:lumMod val="75000"/>
                </a:schemeClr>
              </a:solidFill>
              <a:latin typeface="+mn-lt"/>
            </a:endParaRPr>
          </a:p>
          <a:p>
            <a:pPr>
              <a:spcBef>
                <a:spcPct val="0"/>
              </a:spcBef>
              <a:buClrTx/>
              <a:buSzTx/>
              <a:buNone/>
              <a:defRPr/>
            </a:pPr>
            <a:r>
              <a:rPr lang="en-US" altLang="zh-TW" sz="1300" dirty="0">
                <a:solidFill>
                  <a:schemeClr val="tx2">
                    <a:lumMod val="75000"/>
                  </a:schemeClr>
                </a:solidFill>
                <a:latin typeface="+mn-lt"/>
              </a:rPr>
              <a:t>   A. To establish an custom made </a:t>
            </a:r>
          </a:p>
          <a:p>
            <a:pPr>
              <a:spcBef>
                <a:spcPct val="0"/>
              </a:spcBef>
              <a:buClrTx/>
              <a:buSzTx/>
              <a:buNone/>
              <a:defRPr/>
            </a:pPr>
            <a:r>
              <a:rPr lang="en-US" altLang="zh-TW" sz="1300" dirty="0">
                <a:solidFill>
                  <a:schemeClr val="tx2">
                    <a:lumMod val="75000"/>
                  </a:schemeClr>
                </a:solidFill>
                <a:latin typeface="+mn-lt"/>
              </a:rPr>
              <a:t>       logistic center according to </a:t>
            </a:r>
          </a:p>
          <a:p>
            <a:pPr>
              <a:spcBef>
                <a:spcPct val="0"/>
              </a:spcBef>
              <a:buClrTx/>
              <a:buSzTx/>
              <a:buNone/>
              <a:defRPr/>
            </a:pPr>
            <a:r>
              <a:rPr lang="en-US" altLang="zh-TW" sz="1300" dirty="0">
                <a:solidFill>
                  <a:schemeClr val="tx2">
                    <a:lumMod val="75000"/>
                  </a:schemeClr>
                </a:solidFill>
                <a:latin typeface="+mn-lt"/>
              </a:rPr>
              <a:t>       Principal’s request.   </a:t>
            </a:r>
          </a:p>
          <a:p>
            <a:pPr>
              <a:spcBef>
                <a:spcPct val="0"/>
              </a:spcBef>
              <a:buClrTx/>
              <a:buSzTx/>
              <a:buFontTx/>
              <a:buNone/>
              <a:defRPr/>
            </a:pPr>
            <a:r>
              <a:rPr lang="en-US" altLang="zh-TW" sz="1300" dirty="0">
                <a:solidFill>
                  <a:schemeClr val="tx2">
                    <a:lumMod val="75000"/>
                  </a:schemeClr>
                </a:solidFill>
                <a:latin typeface="+mn-lt"/>
              </a:rPr>
              <a:t>   B. To keep investing in IT and </a:t>
            </a:r>
          </a:p>
          <a:p>
            <a:pPr>
              <a:spcBef>
                <a:spcPct val="0"/>
              </a:spcBef>
              <a:buClrTx/>
              <a:buSzTx/>
              <a:buFontTx/>
              <a:buNone/>
              <a:defRPr/>
            </a:pPr>
            <a:r>
              <a:rPr lang="en-US" altLang="zh-TW" sz="1300" dirty="0">
                <a:solidFill>
                  <a:schemeClr val="tx2">
                    <a:lumMod val="75000"/>
                  </a:schemeClr>
                </a:solidFill>
                <a:ea typeface="微軟正黑體" pitchFamily="34" charset="-120"/>
              </a:rPr>
              <a:t>       </a:t>
            </a:r>
            <a:r>
              <a:rPr lang="en-US" altLang="zh-TW" sz="1300" dirty="0">
                <a:solidFill>
                  <a:schemeClr val="tx2">
                    <a:lumMod val="75000"/>
                  </a:schemeClr>
                </a:solidFill>
                <a:latin typeface="+mn-lt"/>
              </a:rPr>
              <a:t>warehousing system.</a:t>
            </a:r>
          </a:p>
        </p:txBody>
      </p:sp>
      <p:sp>
        <p:nvSpPr>
          <p:cNvPr id="12" name="橢圓 11"/>
          <p:cNvSpPr/>
          <p:nvPr/>
        </p:nvSpPr>
        <p:spPr>
          <a:xfrm>
            <a:off x="1331640" y="4221088"/>
            <a:ext cx="192167" cy="192167"/>
          </a:xfrm>
          <a:prstGeom prst="ellipse">
            <a:avLst/>
          </a:pr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grpSp>
        <p:nvGrpSpPr>
          <p:cNvPr id="27662" name="群組 12"/>
          <p:cNvGrpSpPr>
            <a:grpSpLocks/>
          </p:cNvGrpSpPr>
          <p:nvPr/>
        </p:nvGrpSpPr>
        <p:grpSpPr bwMode="auto">
          <a:xfrm>
            <a:off x="1478919" y="3789041"/>
            <a:ext cx="4461728" cy="1721802"/>
            <a:chOff x="1254839" y="3356430"/>
            <a:chExt cx="4461004" cy="1722414"/>
          </a:xfrm>
        </p:grpSpPr>
        <p:sp>
          <p:nvSpPr>
            <p:cNvPr id="22" name="矩形 21"/>
            <p:cNvSpPr/>
            <p:nvPr/>
          </p:nvSpPr>
          <p:spPr>
            <a:xfrm>
              <a:off x="1971539" y="3356430"/>
              <a:ext cx="3744304" cy="13355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矩形 22"/>
            <p:cNvSpPr/>
            <p:nvPr/>
          </p:nvSpPr>
          <p:spPr>
            <a:xfrm>
              <a:off x="1254839" y="3743284"/>
              <a:ext cx="3744305" cy="13355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01825" tIns="0" rIns="0" bIns="0" spcCol="1270"/>
            <a:lstStyle/>
            <a:p>
              <a:pPr defTabSz="800100">
                <a:lnSpc>
                  <a:spcPct val="90000"/>
                </a:lnSpc>
                <a:spcAft>
                  <a:spcPct val="35000"/>
                </a:spcAft>
                <a:defRPr/>
              </a:pPr>
              <a:r>
                <a:rPr lang="en-US" altLang="zh-TW" sz="1800" b="1" dirty="0">
                  <a:ea typeface="標楷體" panose="03000509000000000000" pitchFamily="65" charset="-120"/>
                </a:rPr>
                <a:t>Short-Term Planning</a:t>
              </a:r>
              <a:endParaRPr lang="zh-TW" altLang="en-US" sz="1800" b="1" dirty="0">
                <a:ea typeface="標楷體" panose="03000509000000000000" pitchFamily="65" charset="-120"/>
              </a:endParaRPr>
            </a:p>
          </p:txBody>
        </p:sp>
      </p:grpSp>
      <p:sp>
        <p:nvSpPr>
          <p:cNvPr id="14" name="橢圓 13"/>
          <p:cNvSpPr/>
          <p:nvPr/>
        </p:nvSpPr>
        <p:spPr>
          <a:xfrm>
            <a:off x="3491880" y="2636912"/>
            <a:ext cx="347378" cy="347378"/>
          </a:xfrm>
          <a:prstGeom prst="ellipse">
            <a:avLst/>
          </a:pr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grpSp>
        <p:nvGrpSpPr>
          <p:cNvPr id="27666" name="群組 14"/>
          <p:cNvGrpSpPr>
            <a:grpSpLocks/>
          </p:cNvGrpSpPr>
          <p:nvPr/>
        </p:nvGrpSpPr>
        <p:grpSpPr bwMode="auto">
          <a:xfrm>
            <a:off x="3500438" y="2708920"/>
            <a:ext cx="2875036" cy="2939405"/>
            <a:chOff x="3237646" y="1662040"/>
            <a:chExt cx="2874898" cy="2939141"/>
          </a:xfrm>
        </p:grpSpPr>
        <p:sp>
          <p:nvSpPr>
            <p:cNvPr id="20" name="矩形 19"/>
            <p:cNvSpPr/>
            <p:nvPr/>
          </p:nvSpPr>
          <p:spPr>
            <a:xfrm>
              <a:off x="3237646" y="2088395"/>
              <a:ext cx="2595437" cy="25127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矩形 20"/>
            <p:cNvSpPr/>
            <p:nvPr/>
          </p:nvSpPr>
          <p:spPr>
            <a:xfrm>
              <a:off x="3517107" y="1662040"/>
              <a:ext cx="2595437" cy="25127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84069" tIns="0" rIns="0" bIns="0" spcCol="1270"/>
            <a:lstStyle/>
            <a:p>
              <a:pPr defTabSz="800100">
                <a:lnSpc>
                  <a:spcPct val="90000"/>
                </a:lnSpc>
                <a:spcAft>
                  <a:spcPct val="35000"/>
                </a:spcAft>
                <a:defRPr/>
              </a:pPr>
              <a:r>
                <a:rPr lang="en-US" altLang="zh-TW" sz="1800" b="1" dirty="0">
                  <a:ea typeface="標楷體" panose="03000509000000000000" pitchFamily="65" charset="-120"/>
                </a:rPr>
                <a:t>Mid-Term</a:t>
              </a:r>
              <a:r>
                <a:rPr lang="zh-TW" altLang="en-US" sz="1800" b="1" dirty="0">
                  <a:ea typeface="標楷體" panose="03000509000000000000" pitchFamily="65" charset="-120"/>
                </a:rPr>
                <a:t> </a:t>
              </a:r>
              <a:r>
                <a:rPr lang="en-US" altLang="zh-TW" sz="1800" b="1" dirty="0">
                  <a:ea typeface="標楷體" panose="03000509000000000000" pitchFamily="65" charset="-120"/>
                </a:rPr>
                <a:t>Planning</a:t>
              </a:r>
              <a:endParaRPr lang="zh-TW" altLang="en-US" sz="1800" b="1" dirty="0">
                <a:latin typeface="標楷體" panose="03000509000000000000" pitchFamily="65" charset="-120"/>
                <a:ea typeface="標楷體" panose="03000509000000000000" pitchFamily="65" charset="-120"/>
              </a:endParaRPr>
            </a:p>
          </p:txBody>
        </p:sp>
      </p:grpSp>
      <p:sp>
        <p:nvSpPr>
          <p:cNvPr id="16" name="橢圓 15"/>
          <p:cNvSpPr/>
          <p:nvPr/>
        </p:nvSpPr>
        <p:spPr>
          <a:xfrm>
            <a:off x="6079958" y="1652317"/>
            <a:ext cx="480417" cy="480417"/>
          </a:xfrm>
          <a:prstGeom prst="ellipse">
            <a:avLst/>
          </a:pr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grpSp>
        <p:nvGrpSpPr>
          <p:cNvPr id="27670" name="群組 16"/>
          <p:cNvGrpSpPr>
            <a:grpSpLocks/>
          </p:cNvGrpSpPr>
          <p:nvPr/>
        </p:nvGrpSpPr>
        <p:grpSpPr bwMode="auto">
          <a:xfrm>
            <a:off x="6215063" y="1782763"/>
            <a:ext cx="2798762" cy="3427412"/>
            <a:chOff x="5611357" y="1191601"/>
            <a:chExt cx="2799198" cy="3427799"/>
          </a:xfrm>
        </p:grpSpPr>
        <p:sp>
          <p:nvSpPr>
            <p:cNvPr id="18" name="矩形 17"/>
            <p:cNvSpPr/>
            <p:nvPr/>
          </p:nvSpPr>
          <p:spPr>
            <a:xfrm>
              <a:off x="5611357" y="1409113"/>
              <a:ext cx="2597555" cy="32102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矩形 18"/>
            <p:cNvSpPr/>
            <p:nvPr/>
          </p:nvSpPr>
          <p:spPr>
            <a:xfrm>
              <a:off x="5813000" y="1191601"/>
              <a:ext cx="2597555" cy="32102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54563" tIns="0" rIns="0" bIns="0" spcCol="1270"/>
            <a:lstStyle/>
            <a:p>
              <a:pPr defTabSz="800100">
                <a:lnSpc>
                  <a:spcPct val="90000"/>
                </a:lnSpc>
                <a:spcAft>
                  <a:spcPct val="35000"/>
                </a:spcAft>
                <a:defRPr/>
              </a:pPr>
              <a:r>
                <a:rPr lang="zh-TW" altLang="en-US" sz="1800" b="1" dirty="0">
                  <a:ea typeface="標楷體" panose="03000509000000000000" pitchFamily="65" charset="-120"/>
                </a:rPr>
                <a:t> </a:t>
              </a:r>
              <a:r>
                <a:rPr lang="en-US" altLang="zh-TW" sz="1800" b="1" dirty="0">
                  <a:ea typeface="標楷體" panose="03000509000000000000" pitchFamily="65" charset="-120"/>
                </a:rPr>
                <a:t>Long-Term</a:t>
              </a:r>
              <a:r>
                <a:rPr lang="zh-TW" altLang="en-US" sz="1800" b="1" dirty="0">
                  <a:ea typeface="標楷體" panose="03000509000000000000" pitchFamily="65" charset="-120"/>
                </a:rPr>
                <a:t> </a:t>
              </a:r>
              <a:r>
                <a:rPr lang="en-US" altLang="zh-TW" sz="1800" b="1" dirty="0">
                  <a:ea typeface="標楷體" panose="03000509000000000000" pitchFamily="65" charset="-120"/>
                </a:rPr>
                <a:t>Planning</a:t>
              </a:r>
              <a:endParaRPr lang="zh-TW" altLang="en-US" sz="1800" b="1" dirty="0">
                <a:latin typeface="標楷體" panose="03000509000000000000" pitchFamily="65" charset="-120"/>
                <a:ea typeface="標楷體" panose="03000509000000000000" pitchFamily="65" charset="-120"/>
              </a:endParaRP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285750" y="693738"/>
            <a:ext cx="8429625" cy="719137"/>
          </a:xfrm>
          <a:prstGeom prst="roundRect">
            <a:avLst>
              <a:gd name="adj" fmla="val 16667"/>
            </a:avLst>
          </a:prstGeom>
          <a:gradFill rotWithShape="1">
            <a:gsLst>
              <a:gs pos="0">
                <a:schemeClr val="hlink"/>
              </a:gs>
              <a:gs pos="100000">
                <a:srgbClr val="79E5FF">
                  <a:alpha val="60001"/>
                </a:srgbClr>
              </a:gs>
            </a:gsLst>
            <a:lin ang="0" scaled="1"/>
          </a:gradFill>
          <a:ln w="9525" algn="ctr">
            <a:noFill/>
            <a:round/>
            <a:headEnd/>
            <a:tailEnd/>
          </a:ln>
        </p:spPr>
        <p:txBody>
          <a:bodyPr wrap="none" anchor="ctr"/>
          <a:lstStyle/>
          <a:p>
            <a:pPr eaLnBrk="1" hangingPunct="1"/>
            <a:endParaRPr kumimoji="1" lang="zh-TW" altLang="en-US" sz="2400" b="1">
              <a:solidFill>
                <a:schemeClr val="bg1"/>
              </a:solidFill>
              <a:ea typeface="華康儷中黑"/>
              <a:cs typeface="華康儷中黑"/>
            </a:endParaRPr>
          </a:p>
        </p:txBody>
      </p:sp>
      <p:sp>
        <p:nvSpPr>
          <p:cNvPr id="28675" name="Text Box 9"/>
          <p:cNvSpPr txBox="1">
            <a:spLocks noChangeArrowheads="1"/>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C1C2F6C8-05D8-4434-8260-A67B99326698}" type="slidenum">
              <a:rPr lang="en-US" altLang="zh-TW" sz="1400">
                <a:solidFill>
                  <a:schemeClr val="tx1"/>
                </a:solidFill>
                <a:cs typeface="Arial" pitchFamily="34" charset="0"/>
              </a:rPr>
              <a:pPr algn="ctr" eaLnBrk="1" hangingPunct="1"/>
              <a:t>26</a:t>
            </a:fld>
            <a:endParaRPr lang="en-US" altLang="zh-TW" sz="1400">
              <a:solidFill>
                <a:schemeClr val="tx1"/>
              </a:solidFill>
              <a:cs typeface="Arial" pitchFamily="34" charset="0"/>
            </a:endParaRPr>
          </a:p>
        </p:txBody>
      </p:sp>
      <p:sp>
        <p:nvSpPr>
          <p:cNvPr id="28778" name="文字方塊 7"/>
          <p:cNvSpPr txBox="1">
            <a:spLocks noChangeArrowheads="1"/>
          </p:cNvSpPr>
          <p:nvPr/>
        </p:nvSpPr>
        <p:spPr bwMode="auto">
          <a:xfrm>
            <a:off x="3571875" y="0"/>
            <a:ext cx="2373313" cy="646113"/>
          </a:xfrm>
          <a:prstGeom prst="rect">
            <a:avLst/>
          </a:prstGeom>
          <a:noFill/>
          <a:ln w="9525">
            <a:noFill/>
            <a:miter lim="800000"/>
            <a:headEnd/>
            <a:tailEnd/>
          </a:ln>
        </p:spPr>
        <p:txBody>
          <a:bodyPr>
            <a:spAutoFit/>
          </a:bodyPr>
          <a:lstStyle/>
          <a:p>
            <a:pPr eaLnBrk="1" hangingPunct="1">
              <a:defRPr/>
            </a:pPr>
            <a:r>
              <a:rPr lang="en-US" altLang="zh-TW" sz="3600" dirty="0">
                <a:latin typeface="+mj-lt"/>
                <a:ea typeface="標楷體" pitchFamily="65" charset="-120"/>
              </a:rPr>
              <a:t>Appendix</a:t>
            </a:r>
            <a:endParaRPr lang="zh-TW" altLang="en-US" sz="3600" dirty="0">
              <a:latin typeface="+mj-lt"/>
              <a:ea typeface="標楷體" pitchFamily="65" charset="-120"/>
            </a:endParaRPr>
          </a:p>
        </p:txBody>
      </p:sp>
      <p:sp>
        <p:nvSpPr>
          <p:cNvPr id="7" name="標題 4">
            <a:extLst/>
          </p:cNvPr>
          <p:cNvSpPr txBox="1">
            <a:spLocks/>
          </p:cNvSpPr>
          <p:nvPr/>
        </p:nvSpPr>
        <p:spPr bwMode="auto">
          <a:xfrm>
            <a:off x="3491880" y="895709"/>
            <a:ext cx="2508880" cy="373051"/>
          </a:xfrm>
          <a:prstGeom prst="rect">
            <a:avLst/>
          </a:prstGeom>
          <a:noFill/>
          <a:ln w="12700">
            <a:noFill/>
            <a:miter lim="800000"/>
            <a:headEnd/>
            <a:tailEnd/>
          </a:ln>
          <a:scene3d>
            <a:camera prst="perspectiveAbove"/>
            <a:lightRig rig="threePt" dir="t"/>
          </a:scene3d>
        </p:spPr>
        <p:txBody>
          <a:bodyPr lIns="50800" tIns="50800" bIns="50800" anchor="ctr"/>
          <a:lstStyle/>
          <a:p>
            <a:pPr>
              <a:defRPr/>
            </a:pPr>
            <a:r>
              <a:rPr lang="en-US" altLang="zh-TW" sz="2600" kern="0" dirty="0">
                <a:solidFill>
                  <a:schemeClr val="tx1"/>
                </a:solidFill>
                <a:latin typeface="+mj-lt"/>
                <a:ea typeface="標楷體" pitchFamily="65" charset="-120"/>
              </a:rPr>
              <a:t>Balance Sheet</a:t>
            </a:r>
          </a:p>
        </p:txBody>
      </p:sp>
      <p:pic>
        <p:nvPicPr>
          <p:cNvPr id="2" name="圖片 1">
            <a:extLst>
              <a:ext uri="{FF2B5EF4-FFF2-40B4-BE49-F238E27FC236}">
                <a16:creationId xmlns:a16="http://schemas.microsoft.com/office/drawing/2014/main" id="{53733D06-BCCD-4AC9-A6DE-6EEC0D61F5E8}"/>
              </a:ext>
            </a:extLst>
          </p:cNvPr>
          <p:cNvPicPr>
            <a:picLocks noChangeAspect="1"/>
          </p:cNvPicPr>
          <p:nvPr/>
        </p:nvPicPr>
        <p:blipFill>
          <a:blip r:embed="rId3"/>
          <a:stretch>
            <a:fillRect/>
          </a:stretch>
        </p:blipFill>
        <p:spPr>
          <a:xfrm>
            <a:off x="285749" y="1415093"/>
            <a:ext cx="8429625" cy="4606196"/>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9"/>
          <p:cNvSpPr txBox="1">
            <a:spLocks noChangeArrowheads="1"/>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C4375327-6666-4226-B5A5-52A99F26B405}" type="slidenum">
              <a:rPr lang="en-US" altLang="zh-TW" sz="1400">
                <a:solidFill>
                  <a:schemeClr val="tx1"/>
                </a:solidFill>
                <a:cs typeface="Arial" pitchFamily="34" charset="0"/>
              </a:rPr>
              <a:pPr algn="ctr" eaLnBrk="1" hangingPunct="1"/>
              <a:t>27</a:t>
            </a:fld>
            <a:endParaRPr lang="en-US" altLang="zh-TW" sz="1400">
              <a:solidFill>
                <a:schemeClr val="tx1"/>
              </a:solidFill>
              <a:cs typeface="Arial" pitchFamily="34" charset="0"/>
            </a:endParaRPr>
          </a:p>
        </p:txBody>
      </p:sp>
      <p:sp>
        <p:nvSpPr>
          <p:cNvPr id="29700" name="AutoShape 2"/>
          <p:cNvSpPr>
            <a:spLocks noChangeArrowheads="1"/>
          </p:cNvSpPr>
          <p:nvPr/>
        </p:nvSpPr>
        <p:spPr bwMode="auto">
          <a:xfrm>
            <a:off x="285750" y="622300"/>
            <a:ext cx="8429625" cy="719138"/>
          </a:xfrm>
          <a:prstGeom prst="roundRect">
            <a:avLst>
              <a:gd name="adj" fmla="val 16667"/>
            </a:avLst>
          </a:prstGeom>
          <a:gradFill rotWithShape="1">
            <a:gsLst>
              <a:gs pos="0">
                <a:schemeClr val="hlink"/>
              </a:gs>
              <a:gs pos="100000">
                <a:srgbClr val="79E5FF">
                  <a:alpha val="60001"/>
                </a:srgbClr>
              </a:gs>
            </a:gsLst>
            <a:lin ang="0" scaled="1"/>
          </a:gradFill>
          <a:ln w="9525" algn="ctr">
            <a:noFill/>
            <a:round/>
            <a:headEnd/>
            <a:tailEnd/>
          </a:ln>
        </p:spPr>
        <p:txBody>
          <a:bodyPr wrap="none" anchor="ctr"/>
          <a:lstStyle/>
          <a:p>
            <a:pPr eaLnBrk="1" hangingPunct="1"/>
            <a:endParaRPr kumimoji="1" lang="zh-TW" altLang="en-US" sz="2400" b="1">
              <a:solidFill>
                <a:schemeClr val="bg1"/>
              </a:solidFill>
              <a:ea typeface="華康儷中黑"/>
              <a:cs typeface="華康儷中黑"/>
            </a:endParaRPr>
          </a:p>
        </p:txBody>
      </p:sp>
      <p:sp>
        <p:nvSpPr>
          <p:cNvPr id="9" name="標題 4">
            <a:extLst/>
          </p:cNvPr>
          <p:cNvSpPr txBox="1">
            <a:spLocks/>
          </p:cNvSpPr>
          <p:nvPr/>
        </p:nvSpPr>
        <p:spPr bwMode="auto">
          <a:xfrm>
            <a:off x="3491880" y="794722"/>
            <a:ext cx="2508880" cy="373051"/>
          </a:xfrm>
          <a:prstGeom prst="rect">
            <a:avLst/>
          </a:prstGeom>
          <a:noFill/>
          <a:ln w="12700">
            <a:noFill/>
            <a:miter lim="800000"/>
            <a:headEnd/>
            <a:tailEnd/>
          </a:ln>
          <a:scene3d>
            <a:camera prst="perspectiveAbove"/>
            <a:lightRig rig="threePt" dir="t"/>
          </a:scene3d>
        </p:spPr>
        <p:txBody>
          <a:bodyPr lIns="50800" tIns="50800" bIns="50800" anchor="ctr"/>
          <a:lstStyle/>
          <a:p>
            <a:pPr>
              <a:defRPr/>
            </a:pPr>
            <a:r>
              <a:rPr lang="en-US" altLang="zh-TW" sz="2600" kern="0" dirty="0">
                <a:solidFill>
                  <a:schemeClr val="tx1"/>
                </a:solidFill>
                <a:latin typeface="+mj-lt"/>
                <a:ea typeface="標楷體" pitchFamily="65" charset="-120"/>
              </a:rPr>
              <a:t>Balance Sheet</a:t>
            </a:r>
          </a:p>
        </p:txBody>
      </p:sp>
      <p:pic>
        <p:nvPicPr>
          <p:cNvPr id="2" name="圖片 1">
            <a:extLst>
              <a:ext uri="{FF2B5EF4-FFF2-40B4-BE49-F238E27FC236}">
                <a16:creationId xmlns:a16="http://schemas.microsoft.com/office/drawing/2014/main" id="{C18C58B7-9E7E-452E-B7C9-2023D8D58275}"/>
              </a:ext>
            </a:extLst>
          </p:cNvPr>
          <p:cNvPicPr>
            <a:picLocks noChangeAspect="1"/>
          </p:cNvPicPr>
          <p:nvPr/>
        </p:nvPicPr>
        <p:blipFill>
          <a:blip r:embed="rId3"/>
          <a:stretch>
            <a:fillRect/>
          </a:stretch>
        </p:blipFill>
        <p:spPr>
          <a:xfrm>
            <a:off x="285750" y="1288729"/>
            <a:ext cx="8429625" cy="4774549"/>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9"/>
          <p:cNvSpPr txBox="1">
            <a:spLocks noChangeArrowheads="1"/>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9F045335-9A93-490D-9B5D-35AD9C3C271D}" type="slidenum">
              <a:rPr lang="en-US" altLang="zh-TW" sz="1400">
                <a:solidFill>
                  <a:schemeClr val="tx1"/>
                </a:solidFill>
                <a:cs typeface="Arial" pitchFamily="34" charset="0"/>
              </a:rPr>
              <a:pPr algn="ctr" eaLnBrk="1" hangingPunct="1"/>
              <a:t>28</a:t>
            </a:fld>
            <a:endParaRPr lang="en-US" altLang="zh-TW" sz="1400">
              <a:solidFill>
                <a:schemeClr val="tx1"/>
              </a:solidFill>
              <a:cs typeface="Arial" pitchFamily="34" charset="0"/>
            </a:endParaRPr>
          </a:p>
        </p:txBody>
      </p:sp>
      <p:sp>
        <p:nvSpPr>
          <p:cNvPr id="30723" name="AutoShape 2"/>
          <p:cNvSpPr>
            <a:spLocks noChangeArrowheads="1"/>
          </p:cNvSpPr>
          <p:nvPr/>
        </p:nvSpPr>
        <p:spPr bwMode="auto">
          <a:xfrm>
            <a:off x="285750" y="693738"/>
            <a:ext cx="8429625" cy="719137"/>
          </a:xfrm>
          <a:prstGeom prst="roundRect">
            <a:avLst>
              <a:gd name="adj" fmla="val 16667"/>
            </a:avLst>
          </a:prstGeom>
          <a:gradFill rotWithShape="1">
            <a:gsLst>
              <a:gs pos="0">
                <a:schemeClr val="hlink"/>
              </a:gs>
              <a:gs pos="100000">
                <a:srgbClr val="79E5FF">
                  <a:alpha val="60001"/>
                </a:srgbClr>
              </a:gs>
            </a:gsLst>
            <a:lin ang="0" scaled="1"/>
          </a:gradFill>
          <a:ln w="9525" algn="ctr">
            <a:noFill/>
            <a:round/>
            <a:headEnd/>
            <a:tailEnd/>
          </a:ln>
        </p:spPr>
        <p:txBody>
          <a:bodyPr wrap="none" anchor="ctr"/>
          <a:lstStyle/>
          <a:p>
            <a:pPr eaLnBrk="1" hangingPunct="1"/>
            <a:r>
              <a:rPr lang="en-US" altLang="zh-TW" sz="2400"/>
              <a:t>                    Statement of Comprehensive Income </a:t>
            </a:r>
            <a:endParaRPr kumimoji="1" lang="zh-TW" altLang="en-US" sz="2400" b="1">
              <a:solidFill>
                <a:schemeClr val="bg1"/>
              </a:solidFill>
              <a:ea typeface="華康儷中黑"/>
              <a:cs typeface="華康儷中黑"/>
            </a:endParaRPr>
          </a:p>
        </p:txBody>
      </p:sp>
      <p:pic>
        <p:nvPicPr>
          <p:cNvPr id="4" name="圖片 3">
            <a:extLst>
              <a:ext uri="{FF2B5EF4-FFF2-40B4-BE49-F238E27FC236}">
                <a16:creationId xmlns:a16="http://schemas.microsoft.com/office/drawing/2014/main" id="{4B25A827-5652-4F8B-BEB5-0B47FDAC09BB}"/>
              </a:ext>
            </a:extLst>
          </p:cNvPr>
          <p:cNvPicPr>
            <a:picLocks noChangeAspect="1"/>
          </p:cNvPicPr>
          <p:nvPr/>
        </p:nvPicPr>
        <p:blipFill>
          <a:blip r:embed="rId3"/>
          <a:stretch>
            <a:fillRect/>
          </a:stretch>
        </p:blipFill>
        <p:spPr>
          <a:xfrm>
            <a:off x="324098" y="1412875"/>
            <a:ext cx="8352928" cy="4320382"/>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9"/>
          <p:cNvSpPr txBox="1">
            <a:spLocks noChangeArrowheads="1"/>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969DC3E3-4804-461B-873B-1F420AC4DA72}" type="slidenum">
              <a:rPr lang="en-US" altLang="zh-TW" sz="1400">
                <a:solidFill>
                  <a:schemeClr val="tx1"/>
                </a:solidFill>
                <a:cs typeface="Arial" pitchFamily="34" charset="0"/>
              </a:rPr>
              <a:pPr algn="ctr" eaLnBrk="1" hangingPunct="1"/>
              <a:t>29</a:t>
            </a:fld>
            <a:endParaRPr lang="en-US" altLang="zh-TW" sz="1400">
              <a:solidFill>
                <a:schemeClr val="tx1"/>
              </a:solidFill>
              <a:cs typeface="Arial" pitchFamily="34" charset="0"/>
            </a:endParaRPr>
          </a:p>
        </p:txBody>
      </p:sp>
      <p:sp>
        <p:nvSpPr>
          <p:cNvPr id="31747" name="AutoShape 2"/>
          <p:cNvSpPr>
            <a:spLocks noChangeArrowheads="1"/>
          </p:cNvSpPr>
          <p:nvPr/>
        </p:nvSpPr>
        <p:spPr bwMode="auto">
          <a:xfrm>
            <a:off x="285750" y="714375"/>
            <a:ext cx="8429625" cy="719138"/>
          </a:xfrm>
          <a:prstGeom prst="roundRect">
            <a:avLst>
              <a:gd name="adj" fmla="val 16667"/>
            </a:avLst>
          </a:prstGeom>
          <a:gradFill rotWithShape="1">
            <a:gsLst>
              <a:gs pos="0">
                <a:schemeClr val="hlink"/>
              </a:gs>
              <a:gs pos="100000">
                <a:srgbClr val="79E5FF">
                  <a:alpha val="60001"/>
                </a:srgbClr>
              </a:gs>
            </a:gsLst>
            <a:lin ang="0" scaled="1"/>
          </a:gradFill>
          <a:ln w="9525" algn="ctr">
            <a:noFill/>
            <a:round/>
            <a:headEnd/>
            <a:tailEnd/>
          </a:ln>
        </p:spPr>
        <p:txBody>
          <a:bodyPr wrap="none" anchor="ctr"/>
          <a:lstStyle/>
          <a:p>
            <a:pPr eaLnBrk="1" hangingPunct="1"/>
            <a:endParaRPr kumimoji="1" lang="zh-TW" altLang="en-US" sz="2400" b="1">
              <a:solidFill>
                <a:schemeClr val="bg1"/>
              </a:solidFill>
              <a:ea typeface="華康儷中黑"/>
              <a:cs typeface="華康儷中黑"/>
            </a:endParaRPr>
          </a:p>
        </p:txBody>
      </p:sp>
      <p:sp>
        <p:nvSpPr>
          <p:cNvPr id="7" name="標題 4">
            <a:extLst/>
          </p:cNvPr>
          <p:cNvSpPr txBox="1">
            <a:spLocks/>
          </p:cNvSpPr>
          <p:nvPr/>
        </p:nvSpPr>
        <p:spPr bwMode="auto">
          <a:xfrm>
            <a:off x="285749" y="895709"/>
            <a:ext cx="8429625" cy="373051"/>
          </a:xfrm>
          <a:prstGeom prst="rect">
            <a:avLst/>
          </a:prstGeom>
          <a:noFill/>
          <a:ln w="12700">
            <a:noFill/>
            <a:miter lim="800000"/>
            <a:headEnd/>
            <a:tailEnd/>
          </a:ln>
          <a:scene3d>
            <a:camera prst="perspectiveAbove"/>
            <a:lightRig rig="threePt" dir="t"/>
          </a:scene3d>
        </p:spPr>
        <p:txBody>
          <a:bodyPr lIns="50800" tIns="50800" bIns="50800" anchor="ctr"/>
          <a:lstStyle/>
          <a:p>
            <a:pPr algn="ctr">
              <a:defRPr/>
            </a:pPr>
            <a:r>
              <a:rPr lang="en-US" sz="2400" dirty="0"/>
              <a:t>Statements </a:t>
            </a:r>
            <a:r>
              <a:rPr lang="en-US" altLang="zh-TW" sz="2400" dirty="0"/>
              <a:t>o</a:t>
            </a:r>
            <a:r>
              <a:rPr lang="en-US" sz="2400" dirty="0"/>
              <a:t>f Cash Flows</a:t>
            </a:r>
            <a:endParaRPr lang="zh-TW" altLang="en-US" sz="2400" dirty="0"/>
          </a:p>
        </p:txBody>
      </p:sp>
      <p:pic>
        <p:nvPicPr>
          <p:cNvPr id="2" name="圖片 1">
            <a:extLst>
              <a:ext uri="{FF2B5EF4-FFF2-40B4-BE49-F238E27FC236}">
                <a16:creationId xmlns:a16="http://schemas.microsoft.com/office/drawing/2014/main" id="{4299F636-37F6-40E2-897D-65B61A1E3CFD}"/>
              </a:ext>
            </a:extLst>
          </p:cNvPr>
          <p:cNvPicPr>
            <a:picLocks noChangeAspect="1"/>
          </p:cNvPicPr>
          <p:nvPr/>
        </p:nvPicPr>
        <p:blipFill>
          <a:blip r:embed="rId3"/>
          <a:stretch>
            <a:fillRect/>
          </a:stretch>
        </p:blipFill>
        <p:spPr>
          <a:xfrm>
            <a:off x="293646" y="1450094"/>
            <a:ext cx="8310802" cy="435517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1"/>
          <p:cNvSpPr>
            <a:spLocks noGrp="1"/>
          </p:cNvSpPr>
          <p:nvPr>
            <p:ph type="sldNum" sz="quarter" idx="10"/>
          </p:nvPr>
        </p:nvSpPr>
        <p:spPr>
          <a:noFill/>
        </p:spPr>
        <p:txBody>
          <a:bodyPr/>
          <a:lstStyle/>
          <a:p>
            <a:fld id="{5CCBDBFE-2EA2-4D92-B463-5207C0A4F95D}" type="slidenum">
              <a:rPr lang="en-US" altLang="zh-TW"/>
              <a:pPr/>
              <a:t>3</a:t>
            </a:fld>
            <a:endParaRPr lang="en-US" altLang="zh-TW"/>
          </a:p>
        </p:txBody>
      </p:sp>
      <p:sp>
        <p:nvSpPr>
          <p:cNvPr id="3" name="圓角矩形 2">
            <a:extLst/>
          </p:cNvPr>
          <p:cNvSpPr/>
          <p:nvPr/>
        </p:nvSpPr>
        <p:spPr bwMode="auto">
          <a:xfrm>
            <a:off x="683568" y="981075"/>
            <a:ext cx="6761807" cy="55086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3000" dirty="0">
                <a:latin typeface="Times New Roman" panose="02020603050405020304" pitchFamily="18" charset="0"/>
                <a:ea typeface="標楷體" pitchFamily="65" charset="-120"/>
                <a:cs typeface="Times New Roman" panose="02020603050405020304" pitchFamily="18" charset="0"/>
              </a:rPr>
              <a:t>1.</a:t>
            </a:r>
            <a:r>
              <a:rPr lang="zh-TW" altLang="en-US" sz="3000" dirty="0">
                <a:latin typeface="Times New Roman" panose="02020603050405020304" pitchFamily="18" charset="0"/>
                <a:ea typeface="標楷體" pitchFamily="65" charset="-120"/>
                <a:cs typeface="Times New Roman" panose="02020603050405020304" pitchFamily="18" charset="0"/>
              </a:rPr>
              <a:t>公司概況</a:t>
            </a:r>
            <a:r>
              <a:rPr lang="en-US" altLang="zh-TW" sz="2000" dirty="0">
                <a:latin typeface="Times New Roman" panose="02020603050405020304" pitchFamily="18" charset="0"/>
                <a:ea typeface="標楷體" pitchFamily="65" charset="-120"/>
                <a:cs typeface="Times New Roman" panose="02020603050405020304" pitchFamily="18" charset="0"/>
              </a:rPr>
              <a:t>(Corporate Overview)</a:t>
            </a:r>
            <a:endParaRPr lang="zh-TW" altLang="en-US" sz="2000" dirty="0">
              <a:latin typeface="Times New Roman" panose="02020603050405020304" pitchFamily="18" charset="0"/>
              <a:ea typeface="標楷體" pitchFamily="65" charset="-120"/>
              <a:cs typeface="Times New Roman" panose="02020603050405020304" pitchFamily="18" charset="0"/>
            </a:endParaRPr>
          </a:p>
        </p:txBody>
      </p:sp>
      <p:sp>
        <p:nvSpPr>
          <p:cNvPr id="4" name="圓角矩形 3">
            <a:extLst/>
          </p:cNvPr>
          <p:cNvSpPr/>
          <p:nvPr/>
        </p:nvSpPr>
        <p:spPr bwMode="auto">
          <a:xfrm>
            <a:off x="683568" y="1695450"/>
            <a:ext cx="6761807" cy="55086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3000" dirty="0">
                <a:latin typeface="Times New Roman" panose="02020603050405020304" pitchFamily="18" charset="0"/>
                <a:ea typeface="標楷體" pitchFamily="65" charset="-120"/>
                <a:cs typeface="Times New Roman" panose="02020603050405020304" pitchFamily="18" charset="0"/>
              </a:rPr>
              <a:t>2.</a:t>
            </a:r>
            <a:r>
              <a:rPr lang="zh-TW" altLang="en-US" sz="3000" dirty="0">
                <a:latin typeface="Times New Roman" panose="02020603050405020304" pitchFamily="18" charset="0"/>
                <a:ea typeface="標楷體" pitchFamily="65" charset="-120"/>
                <a:cs typeface="Times New Roman" panose="02020603050405020304" pitchFamily="18" charset="0"/>
              </a:rPr>
              <a:t>市場概況</a:t>
            </a:r>
            <a:r>
              <a:rPr lang="en-US" altLang="zh-TW" sz="2000" dirty="0">
                <a:latin typeface="Times New Roman" panose="02020603050405020304" pitchFamily="18" charset="0"/>
                <a:ea typeface="標楷體" pitchFamily="65" charset="-120"/>
                <a:cs typeface="Times New Roman" panose="02020603050405020304" pitchFamily="18" charset="0"/>
              </a:rPr>
              <a:t>(Market Overview)</a:t>
            </a:r>
            <a:endParaRPr lang="zh-TW" altLang="en-US" sz="2000" dirty="0">
              <a:latin typeface="Times New Roman" panose="02020603050405020304" pitchFamily="18" charset="0"/>
              <a:ea typeface="標楷體" pitchFamily="65" charset="-120"/>
              <a:cs typeface="Times New Roman" panose="02020603050405020304" pitchFamily="18" charset="0"/>
            </a:endParaRPr>
          </a:p>
        </p:txBody>
      </p:sp>
      <p:sp>
        <p:nvSpPr>
          <p:cNvPr id="5" name="圓角矩形 4">
            <a:extLst/>
          </p:cNvPr>
          <p:cNvSpPr/>
          <p:nvPr/>
        </p:nvSpPr>
        <p:spPr bwMode="auto">
          <a:xfrm>
            <a:off x="683567" y="2409825"/>
            <a:ext cx="6761807" cy="571153"/>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3000" dirty="0">
                <a:latin typeface="Times New Roman" panose="02020603050405020304" pitchFamily="18" charset="0"/>
                <a:ea typeface="標楷體" pitchFamily="65" charset="-120"/>
                <a:cs typeface="Times New Roman" panose="02020603050405020304" pitchFamily="18" charset="0"/>
              </a:rPr>
              <a:t>3.</a:t>
            </a:r>
            <a:r>
              <a:rPr lang="zh-TW" altLang="en-US" sz="3000" dirty="0">
                <a:latin typeface="Times New Roman" panose="02020603050405020304" pitchFamily="18" charset="0"/>
                <a:ea typeface="標楷體" pitchFamily="65" charset="-120"/>
                <a:cs typeface="Times New Roman" panose="02020603050405020304" pitchFamily="18" charset="0"/>
              </a:rPr>
              <a:t>營運概況</a:t>
            </a:r>
            <a:r>
              <a:rPr lang="en-US" altLang="zh-TW" sz="2000" dirty="0">
                <a:latin typeface="Times New Roman" panose="02020603050405020304" pitchFamily="18" charset="0"/>
                <a:ea typeface="標楷體" pitchFamily="65" charset="-120"/>
                <a:cs typeface="Times New Roman" panose="02020603050405020304" pitchFamily="18" charset="0"/>
              </a:rPr>
              <a:t>(Business Overview)</a:t>
            </a:r>
            <a:endParaRPr lang="zh-TW" altLang="en-US" sz="2000" dirty="0">
              <a:latin typeface="Times New Roman" panose="02020603050405020304" pitchFamily="18" charset="0"/>
              <a:ea typeface="標楷體" pitchFamily="65" charset="-120"/>
              <a:cs typeface="Times New Roman" panose="02020603050405020304" pitchFamily="18" charset="0"/>
            </a:endParaRPr>
          </a:p>
        </p:txBody>
      </p:sp>
      <p:sp>
        <p:nvSpPr>
          <p:cNvPr id="6" name="圓角矩形 5">
            <a:extLst/>
          </p:cNvPr>
          <p:cNvSpPr/>
          <p:nvPr/>
        </p:nvSpPr>
        <p:spPr bwMode="auto">
          <a:xfrm>
            <a:off x="683567" y="3124200"/>
            <a:ext cx="6761807" cy="55086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3000" dirty="0">
                <a:latin typeface="Times New Roman" panose="02020603050405020304" pitchFamily="18" charset="0"/>
                <a:ea typeface="標楷體" pitchFamily="65" charset="-120"/>
                <a:cs typeface="Times New Roman" panose="02020603050405020304" pitchFamily="18" charset="0"/>
              </a:rPr>
              <a:t>4.</a:t>
            </a:r>
            <a:r>
              <a:rPr lang="zh-TW" altLang="en-US" sz="3000" dirty="0">
                <a:latin typeface="Times New Roman" panose="02020603050405020304" pitchFamily="18" charset="0"/>
                <a:ea typeface="標楷體" pitchFamily="65" charset="-120"/>
                <a:cs typeface="Times New Roman" panose="02020603050405020304" pitchFamily="18" charset="0"/>
              </a:rPr>
              <a:t>財務概況</a:t>
            </a:r>
            <a:r>
              <a:rPr lang="en-US" altLang="zh-TW" sz="2000" dirty="0">
                <a:latin typeface="Times New Roman" panose="02020603050405020304" pitchFamily="18" charset="0"/>
                <a:ea typeface="標楷體" pitchFamily="65" charset="-120"/>
                <a:cs typeface="Times New Roman" panose="02020603050405020304" pitchFamily="18" charset="0"/>
              </a:rPr>
              <a:t>(Financial Overview)</a:t>
            </a:r>
            <a:endParaRPr lang="zh-TW" altLang="en-US" sz="2000" dirty="0">
              <a:latin typeface="Times New Roman" panose="02020603050405020304" pitchFamily="18" charset="0"/>
              <a:ea typeface="標楷體" pitchFamily="65" charset="-120"/>
              <a:cs typeface="Times New Roman" panose="02020603050405020304" pitchFamily="18" charset="0"/>
            </a:endParaRPr>
          </a:p>
        </p:txBody>
      </p:sp>
      <p:sp>
        <p:nvSpPr>
          <p:cNvPr id="7" name="圓角矩形 6">
            <a:extLst/>
          </p:cNvPr>
          <p:cNvSpPr/>
          <p:nvPr/>
        </p:nvSpPr>
        <p:spPr bwMode="auto">
          <a:xfrm>
            <a:off x="678804" y="4573588"/>
            <a:ext cx="6766571" cy="55086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3000" dirty="0">
                <a:latin typeface="Times New Roman" panose="02020603050405020304" pitchFamily="18" charset="0"/>
                <a:ea typeface="標楷體" pitchFamily="65" charset="-120"/>
                <a:cs typeface="Times New Roman" panose="02020603050405020304" pitchFamily="18" charset="0"/>
              </a:rPr>
              <a:t>6.</a:t>
            </a:r>
            <a:r>
              <a:rPr lang="zh-TW" altLang="en-US" sz="3000" dirty="0">
                <a:latin typeface="Times New Roman" panose="02020603050405020304" pitchFamily="18" charset="0"/>
                <a:ea typeface="標楷體" pitchFamily="65" charset="-120"/>
                <a:cs typeface="Times New Roman" panose="02020603050405020304" pitchFamily="18" charset="0"/>
              </a:rPr>
              <a:t>策略及展望</a:t>
            </a:r>
            <a:r>
              <a:rPr lang="en-US" altLang="zh-TW" sz="2000" dirty="0">
                <a:latin typeface="Times New Roman" panose="02020603050405020304" pitchFamily="18" charset="0"/>
                <a:ea typeface="標楷體" pitchFamily="65" charset="-120"/>
                <a:cs typeface="Times New Roman" panose="02020603050405020304" pitchFamily="18" charset="0"/>
              </a:rPr>
              <a:t>(Strategies and Outlook)      </a:t>
            </a:r>
            <a:endParaRPr lang="zh-TW" altLang="en-US" sz="2000" dirty="0">
              <a:latin typeface="Times New Roman" panose="02020603050405020304" pitchFamily="18" charset="0"/>
              <a:ea typeface="標楷體" pitchFamily="65" charset="-120"/>
              <a:cs typeface="Times New Roman" panose="02020603050405020304" pitchFamily="18" charset="0"/>
            </a:endParaRPr>
          </a:p>
        </p:txBody>
      </p:sp>
      <p:sp>
        <p:nvSpPr>
          <p:cNvPr id="8" name="圓角矩形 7">
            <a:extLst/>
          </p:cNvPr>
          <p:cNvSpPr/>
          <p:nvPr/>
        </p:nvSpPr>
        <p:spPr bwMode="auto">
          <a:xfrm>
            <a:off x="678804" y="5287963"/>
            <a:ext cx="6766571" cy="58896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3000" dirty="0">
                <a:latin typeface="Times New Roman" panose="02020603050405020304" pitchFamily="18" charset="0"/>
                <a:ea typeface="標楷體" pitchFamily="65" charset="-120"/>
                <a:cs typeface="Times New Roman" panose="02020603050405020304" pitchFamily="18" charset="0"/>
              </a:rPr>
              <a:t>7.</a:t>
            </a:r>
            <a:r>
              <a:rPr lang="zh-TW" altLang="en-US" sz="3000" dirty="0">
                <a:latin typeface="Times New Roman" panose="02020603050405020304" pitchFamily="18" charset="0"/>
                <a:ea typeface="標楷體" pitchFamily="65" charset="-120"/>
                <a:cs typeface="Times New Roman" panose="02020603050405020304" pitchFamily="18" charset="0"/>
              </a:rPr>
              <a:t>補充資料</a:t>
            </a:r>
            <a:r>
              <a:rPr lang="en-US" altLang="zh-TW" sz="2000" dirty="0">
                <a:latin typeface="Times New Roman" panose="02020603050405020304" pitchFamily="18" charset="0"/>
                <a:ea typeface="標楷體" pitchFamily="65" charset="-120"/>
                <a:cs typeface="Times New Roman" panose="02020603050405020304" pitchFamily="18" charset="0"/>
              </a:rPr>
              <a:t>(Appendix)      </a:t>
            </a:r>
            <a:endParaRPr lang="zh-TW" altLang="en-US" sz="2000" dirty="0">
              <a:latin typeface="Times New Roman" panose="02020603050405020304" pitchFamily="18" charset="0"/>
              <a:ea typeface="標楷體" pitchFamily="65" charset="-120"/>
              <a:cs typeface="Times New Roman" panose="02020603050405020304" pitchFamily="18" charset="0"/>
            </a:endParaRPr>
          </a:p>
        </p:txBody>
      </p:sp>
      <p:sp>
        <p:nvSpPr>
          <p:cNvPr id="9" name="流程圖: 顯示 8">
            <a:extLst/>
          </p:cNvPr>
          <p:cNvSpPr/>
          <p:nvPr/>
        </p:nvSpPr>
        <p:spPr bwMode="auto">
          <a:xfrm>
            <a:off x="7588250" y="980728"/>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2400" dirty="0">
                <a:latin typeface="Times New Roman" panose="02020603050405020304" pitchFamily="18" charset="0"/>
                <a:ea typeface="標楷體" pitchFamily="65" charset="-120"/>
                <a:cs typeface="Times New Roman" panose="02020603050405020304" pitchFamily="18" charset="0"/>
              </a:rPr>
              <a:t>P.4</a:t>
            </a:r>
            <a:endParaRPr lang="zh-TW" altLang="en-US" sz="2400" dirty="0">
              <a:latin typeface="Times New Roman" panose="02020603050405020304" pitchFamily="18" charset="0"/>
              <a:ea typeface="標楷體" pitchFamily="65" charset="-120"/>
              <a:cs typeface="Times New Roman" panose="02020603050405020304" pitchFamily="18" charset="0"/>
            </a:endParaRPr>
          </a:p>
        </p:txBody>
      </p:sp>
      <p:sp>
        <p:nvSpPr>
          <p:cNvPr id="10" name="流程圖: 顯示 9">
            <a:extLst/>
          </p:cNvPr>
          <p:cNvSpPr/>
          <p:nvPr/>
        </p:nvSpPr>
        <p:spPr bwMode="auto">
          <a:xfrm>
            <a:off x="7588250" y="1695103"/>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2400" dirty="0">
                <a:latin typeface="Times New Roman" panose="02020603050405020304" pitchFamily="18" charset="0"/>
                <a:ea typeface="標楷體" pitchFamily="65" charset="-120"/>
                <a:cs typeface="Times New Roman" panose="02020603050405020304" pitchFamily="18" charset="0"/>
              </a:rPr>
              <a:t>P.8</a:t>
            </a:r>
            <a:endParaRPr lang="zh-TW" altLang="en-US" sz="2400" dirty="0">
              <a:latin typeface="Times New Roman" panose="02020603050405020304" pitchFamily="18" charset="0"/>
              <a:ea typeface="標楷體" pitchFamily="65" charset="-120"/>
              <a:cs typeface="Times New Roman" panose="02020603050405020304" pitchFamily="18" charset="0"/>
            </a:endParaRPr>
          </a:p>
        </p:txBody>
      </p:sp>
      <p:sp>
        <p:nvSpPr>
          <p:cNvPr id="11" name="流程圖: 顯示 10">
            <a:extLst/>
          </p:cNvPr>
          <p:cNvSpPr/>
          <p:nvPr/>
        </p:nvSpPr>
        <p:spPr bwMode="auto">
          <a:xfrm>
            <a:off x="7588250" y="2409478"/>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2400" dirty="0">
                <a:latin typeface="Times New Roman" panose="02020603050405020304" pitchFamily="18" charset="0"/>
                <a:ea typeface="標楷體" pitchFamily="65" charset="-120"/>
                <a:cs typeface="Times New Roman" panose="02020603050405020304" pitchFamily="18" charset="0"/>
              </a:rPr>
              <a:t>P.11</a:t>
            </a:r>
            <a:endParaRPr lang="zh-TW" altLang="en-US" sz="2400" dirty="0">
              <a:latin typeface="Times New Roman" panose="02020603050405020304" pitchFamily="18" charset="0"/>
              <a:ea typeface="標楷體" pitchFamily="65" charset="-120"/>
              <a:cs typeface="Times New Roman" panose="02020603050405020304" pitchFamily="18" charset="0"/>
            </a:endParaRPr>
          </a:p>
        </p:txBody>
      </p:sp>
      <p:sp>
        <p:nvSpPr>
          <p:cNvPr id="12" name="流程圖: 顯示 11">
            <a:extLst/>
          </p:cNvPr>
          <p:cNvSpPr/>
          <p:nvPr/>
        </p:nvSpPr>
        <p:spPr bwMode="auto">
          <a:xfrm>
            <a:off x="7588250" y="3123853"/>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2400" dirty="0">
                <a:latin typeface="Times New Roman" panose="02020603050405020304" pitchFamily="18" charset="0"/>
                <a:ea typeface="標楷體" pitchFamily="65" charset="-120"/>
                <a:cs typeface="Times New Roman" panose="02020603050405020304" pitchFamily="18" charset="0"/>
              </a:rPr>
              <a:t>P.14</a:t>
            </a:r>
            <a:endParaRPr lang="zh-TW" altLang="en-US" sz="2400" dirty="0">
              <a:latin typeface="Times New Roman" panose="02020603050405020304" pitchFamily="18" charset="0"/>
              <a:ea typeface="標楷體" pitchFamily="65" charset="-120"/>
              <a:cs typeface="Times New Roman" panose="02020603050405020304" pitchFamily="18" charset="0"/>
            </a:endParaRPr>
          </a:p>
        </p:txBody>
      </p:sp>
      <p:sp>
        <p:nvSpPr>
          <p:cNvPr id="13" name="流程圖: 顯示 12">
            <a:extLst/>
          </p:cNvPr>
          <p:cNvSpPr/>
          <p:nvPr/>
        </p:nvSpPr>
        <p:spPr bwMode="auto">
          <a:xfrm>
            <a:off x="7588250" y="4573240"/>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2400" dirty="0">
                <a:latin typeface="Times New Roman" panose="02020603050405020304" pitchFamily="18" charset="0"/>
                <a:ea typeface="標楷體" pitchFamily="65" charset="-120"/>
                <a:cs typeface="Times New Roman" panose="02020603050405020304" pitchFamily="18" charset="0"/>
              </a:rPr>
              <a:t>P.23</a:t>
            </a:r>
            <a:endParaRPr lang="zh-TW" altLang="en-US" sz="2400" dirty="0">
              <a:latin typeface="Times New Roman" panose="02020603050405020304" pitchFamily="18" charset="0"/>
              <a:ea typeface="標楷體" pitchFamily="65" charset="-120"/>
              <a:cs typeface="Times New Roman" panose="02020603050405020304" pitchFamily="18" charset="0"/>
            </a:endParaRPr>
          </a:p>
        </p:txBody>
      </p:sp>
      <p:sp>
        <p:nvSpPr>
          <p:cNvPr id="14" name="流程圖: 顯示 13">
            <a:extLst/>
          </p:cNvPr>
          <p:cNvSpPr/>
          <p:nvPr/>
        </p:nvSpPr>
        <p:spPr bwMode="auto">
          <a:xfrm>
            <a:off x="7588250" y="5287615"/>
            <a:ext cx="1214438"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2400" dirty="0">
                <a:latin typeface="Times New Roman" panose="02020603050405020304" pitchFamily="18" charset="0"/>
                <a:ea typeface="標楷體" pitchFamily="65" charset="-120"/>
                <a:cs typeface="Times New Roman" panose="02020603050405020304" pitchFamily="18" charset="0"/>
              </a:rPr>
              <a:t>P.26</a:t>
            </a:r>
            <a:endParaRPr lang="zh-TW" altLang="en-US" sz="2400" dirty="0">
              <a:latin typeface="Times New Roman" panose="02020603050405020304" pitchFamily="18" charset="0"/>
              <a:ea typeface="標楷體" pitchFamily="65" charset="-120"/>
              <a:cs typeface="Times New Roman" panose="02020603050405020304" pitchFamily="18" charset="0"/>
            </a:endParaRPr>
          </a:p>
        </p:txBody>
      </p:sp>
      <p:sp>
        <p:nvSpPr>
          <p:cNvPr id="5147" name="文字方塊 15"/>
          <p:cNvSpPr txBox="1">
            <a:spLocks noChangeArrowheads="1"/>
          </p:cNvSpPr>
          <p:nvPr/>
        </p:nvSpPr>
        <p:spPr bwMode="auto">
          <a:xfrm>
            <a:off x="2428875" y="285750"/>
            <a:ext cx="5000625" cy="646113"/>
          </a:xfrm>
          <a:prstGeom prst="rect">
            <a:avLst/>
          </a:prstGeom>
          <a:noFill/>
          <a:ln w="9525">
            <a:noFill/>
            <a:miter lim="800000"/>
            <a:headEnd/>
            <a:tailEnd/>
          </a:ln>
        </p:spPr>
        <p:txBody>
          <a:bodyPr>
            <a:spAutoFit/>
          </a:bodyPr>
          <a:lstStyle/>
          <a:p>
            <a:pPr eaLnBrk="1" hangingPunct="1">
              <a:defRPr/>
            </a:pPr>
            <a:r>
              <a:rPr lang="en-US" altLang="zh-TW" sz="3600" dirty="0">
                <a:latin typeface="+mj-lt"/>
                <a:ea typeface="標楷體" pitchFamily="65" charset="-120"/>
              </a:rPr>
              <a:t>Table of Contents</a:t>
            </a:r>
            <a:r>
              <a:rPr lang="zh-TW" altLang="en-US" sz="3600" dirty="0">
                <a:latin typeface="+mj-lt"/>
                <a:ea typeface="標楷體" pitchFamily="65" charset="-120"/>
              </a:rPr>
              <a:t> </a:t>
            </a:r>
          </a:p>
        </p:txBody>
      </p:sp>
      <p:sp>
        <p:nvSpPr>
          <p:cNvPr id="17" name="圓角矩形 6">
            <a:extLst/>
          </p:cNvPr>
          <p:cNvSpPr/>
          <p:nvPr/>
        </p:nvSpPr>
        <p:spPr bwMode="auto">
          <a:xfrm>
            <a:off x="683567" y="3859213"/>
            <a:ext cx="6766571" cy="55086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3000" dirty="0">
                <a:latin typeface="Times New Roman" panose="02020603050405020304" pitchFamily="18" charset="0"/>
                <a:ea typeface="標楷體" pitchFamily="65" charset="-120"/>
                <a:cs typeface="Times New Roman" panose="02020603050405020304" pitchFamily="18" charset="0"/>
              </a:rPr>
              <a:t>5.</a:t>
            </a:r>
            <a:r>
              <a:rPr lang="zh-TW" altLang="en-US" sz="3000" dirty="0">
                <a:latin typeface="Times New Roman" panose="02020603050405020304" pitchFamily="18" charset="0"/>
                <a:ea typeface="標楷體" pitchFamily="65" charset="-120"/>
                <a:cs typeface="Times New Roman" panose="02020603050405020304" pitchFamily="18" charset="0"/>
              </a:rPr>
              <a:t>轉投資概況</a:t>
            </a:r>
            <a:r>
              <a:rPr lang="en-US" altLang="zh-TW" sz="2000" dirty="0">
                <a:latin typeface="Times New Roman" panose="02020603050405020304" pitchFamily="18" charset="0"/>
                <a:ea typeface="標楷體" pitchFamily="65" charset="-120"/>
                <a:cs typeface="Times New Roman" panose="02020603050405020304" pitchFamily="18" charset="0"/>
              </a:rPr>
              <a:t>(Investment Overview)      </a:t>
            </a:r>
            <a:endParaRPr lang="zh-TW" altLang="en-US" sz="2000" dirty="0">
              <a:latin typeface="Times New Roman" panose="02020603050405020304" pitchFamily="18" charset="0"/>
              <a:ea typeface="標楷體" pitchFamily="65" charset="-120"/>
              <a:cs typeface="Times New Roman" panose="02020603050405020304" pitchFamily="18" charset="0"/>
            </a:endParaRPr>
          </a:p>
        </p:txBody>
      </p:sp>
      <p:sp>
        <p:nvSpPr>
          <p:cNvPr id="18" name="流程圖: 顯示 17">
            <a:extLst/>
          </p:cNvPr>
          <p:cNvSpPr/>
          <p:nvPr/>
        </p:nvSpPr>
        <p:spPr bwMode="auto">
          <a:xfrm>
            <a:off x="7593013" y="3847753"/>
            <a:ext cx="1214437" cy="571500"/>
          </a:xfrm>
          <a:prstGeom prst="flowChartDisplay">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US" altLang="zh-TW" sz="2400" dirty="0">
                <a:latin typeface="Times New Roman" panose="02020603050405020304" pitchFamily="18" charset="0"/>
                <a:ea typeface="標楷體" pitchFamily="65" charset="-120"/>
                <a:cs typeface="Times New Roman" panose="02020603050405020304" pitchFamily="18" charset="0"/>
              </a:rPr>
              <a:t>P.17</a:t>
            </a:r>
            <a:endParaRPr lang="zh-TW" altLang="en-US" sz="2400" dirty="0">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1"/>
          <p:cNvSpPr>
            <a:spLocks noGrp="1"/>
          </p:cNvSpPr>
          <p:nvPr>
            <p:ph type="sldNum" sz="quarter" idx="10"/>
          </p:nvPr>
        </p:nvSpPr>
        <p:spPr>
          <a:xfrm>
            <a:off x="0" y="0"/>
            <a:ext cx="0" cy="0"/>
          </a:xfrm>
          <a:noFill/>
          <a:ln w="9525"/>
        </p:spPr>
        <p:txBody>
          <a:bodyPr wrap="square"/>
          <a:lstStyle/>
          <a:p>
            <a:pPr algn="l"/>
            <a:fld id="{CCE7FA37-D7A5-4EEC-9ACA-C6ADE8C27665}" type="slidenum">
              <a:rPr lang="en-US" altLang="zh-TW" sz="1000"/>
              <a:pPr algn="l"/>
              <a:t>30</a:t>
            </a:fld>
            <a:endParaRPr lang="en-US" altLang="zh-TW" sz="1000"/>
          </a:p>
        </p:txBody>
      </p:sp>
      <p:sp>
        <p:nvSpPr>
          <p:cNvPr id="32771" name="AutoShape 2"/>
          <p:cNvSpPr>
            <a:spLocks noChangeArrowheads="1"/>
          </p:cNvSpPr>
          <p:nvPr/>
        </p:nvSpPr>
        <p:spPr bwMode="auto">
          <a:xfrm>
            <a:off x="285749" y="550847"/>
            <a:ext cx="8429625" cy="719137"/>
          </a:xfrm>
          <a:prstGeom prst="roundRect">
            <a:avLst>
              <a:gd name="adj" fmla="val 16667"/>
            </a:avLst>
          </a:prstGeom>
          <a:gradFill rotWithShape="1">
            <a:gsLst>
              <a:gs pos="0">
                <a:schemeClr val="hlink"/>
              </a:gs>
              <a:gs pos="100000">
                <a:srgbClr val="79E5FF">
                  <a:alpha val="60001"/>
                </a:srgbClr>
              </a:gs>
            </a:gsLst>
            <a:lin ang="0" scaled="1"/>
          </a:gradFill>
          <a:ln w="9525" algn="ctr">
            <a:noFill/>
            <a:round/>
            <a:headEnd/>
            <a:tailEnd/>
          </a:ln>
        </p:spPr>
        <p:txBody>
          <a:bodyPr wrap="none" anchor="ctr"/>
          <a:lstStyle/>
          <a:p>
            <a:pPr eaLnBrk="1" hangingPunct="1"/>
            <a:endParaRPr kumimoji="1" lang="zh-TW" altLang="en-US" sz="2400" b="1">
              <a:solidFill>
                <a:schemeClr val="bg1"/>
              </a:solidFill>
              <a:ea typeface="華康儷中黑"/>
              <a:cs typeface="華康儷中黑"/>
            </a:endParaRPr>
          </a:p>
        </p:txBody>
      </p:sp>
      <p:sp>
        <p:nvSpPr>
          <p:cNvPr id="32772" name="投影片編號版面配置區 11"/>
          <p:cNvSpPr txBox="1">
            <a:spLocks/>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83AF6ECA-5CE5-41B2-85AC-762489811C32}" type="slidenum">
              <a:rPr lang="en-US" altLang="zh-TW" sz="1400">
                <a:solidFill>
                  <a:schemeClr val="tx1"/>
                </a:solidFill>
                <a:cs typeface="Arial" pitchFamily="34" charset="0"/>
              </a:rPr>
              <a:pPr algn="ctr" eaLnBrk="1" hangingPunct="1"/>
              <a:t>30</a:t>
            </a:fld>
            <a:endParaRPr lang="en-US" altLang="zh-TW" sz="1400">
              <a:solidFill>
                <a:schemeClr val="tx1"/>
              </a:solidFill>
              <a:cs typeface="Arial" pitchFamily="34" charset="0"/>
            </a:endParaRPr>
          </a:p>
        </p:txBody>
      </p:sp>
      <p:sp>
        <p:nvSpPr>
          <p:cNvPr id="7" name="標題 4">
            <a:extLst/>
          </p:cNvPr>
          <p:cNvSpPr txBox="1">
            <a:spLocks/>
          </p:cNvSpPr>
          <p:nvPr/>
        </p:nvSpPr>
        <p:spPr bwMode="auto">
          <a:xfrm>
            <a:off x="285749" y="895709"/>
            <a:ext cx="8429625" cy="373051"/>
          </a:xfrm>
          <a:prstGeom prst="rect">
            <a:avLst/>
          </a:prstGeom>
          <a:noFill/>
          <a:ln w="12700">
            <a:noFill/>
            <a:miter lim="800000"/>
            <a:headEnd/>
            <a:tailEnd/>
          </a:ln>
          <a:scene3d>
            <a:camera prst="perspectiveAbove"/>
            <a:lightRig rig="threePt" dir="t"/>
          </a:scene3d>
        </p:spPr>
        <p:txBody>
          <a:bodyPr lIns="50800" tIns="50800" bIns="50800" anchor="ctr"/>
          <a:lstStyle/>
          <a:p>
            <a:pPr algn="ctr">
              <a:defRPr/>
            </a:pPr>
            <a:r>
              <a:rPr lang="en-US" sz="2400" dirty="0"/>
              <a:t>Statements </a:t>
            </a:r>
            <a:r>
              <a:rPr lang="en-US" altLang="zh-TW" sz="2400" dirty="0"/>
              <a:t>o</a:t>
            </a:r>
            <a:r>
              <a:rPr lang="en-US" sz="2400" dirty="0"/>
              <a:t>f Cash Flows</a:t>
            </a:r>
            <a:endParaRPr lang="zh-TW" altLang="en-US" sz="2400" dirty="0"/>
          </a:p>
        </p:txBody>
      </p:sp>
      <p:pic>
        <p:nvPicPr>
          <p:cNvPr id="2" name="圖片 1">
            <a:extLst>
              <a:ext uri="{FF2B5EF4-FFF2-40B4-BE49-F238E27FC236}">
                <a16:creationId xmlns:a16="http://schemas.microsoft.com/office/drawing/2014/main" id="{12AB9531-CD47-40A4-9357-17FF0572FCDE}"/>
              </a:ext>
            </a:extLst>
          </p:cNvPr>
          <p:cNvPicPr>
            <a:picLocks noChangeAspect="1"/>
          </p:cNvPicPr>
          <p:nvPr/>
        </p:nvPicPr>
        <p:blipFill>
          <a:blip r:embed="rId2"/>
          <a:stretch>
            <a:fillRect/>
          </a:stretch>
        </p:blipFill>
        <p:spPr>
          <a:xfrm>
            <a:off x="285749" y="1268760"/>
            <a:ext cx="8318699" cy="4824536"/>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1"/>
          <p:cNvSpPr>
            <a:spLocks noGrp="1"/>
          </p:cNvSpPr>
          <p:nvPr>
            <p:ph type="sldNum" sz="quarter" idx="10"/>
          </p:nvPr>
        </p:nvSpPr>
        <p:spPr>
          <a:xfrm>
            <a:off x="0" y="0"/>
            <a:ext cx="0" cy="0"/>
          </a:xfrm>
          <a:noFill/>
          <a:ln w="9525"/>
        </p:spPr>
        <p:txBody>
          <a:bodyPr wrap="square"/>
          <a:lstStyle/>
          <a:p>
            <a:pPr algn="l"/>
            <a:fld id="{3FC0F5AA-5356-4D27-AF3B-C6B8912C3952}" type="slidenum">
              <a:rPr lang="en-US" altLang="zh-TW" sz="1000"/>
              <a:pPr algn="l"/>
              <a:t>31</a:t>
            </a:fld>
            <a:endParaRPr lang="en-US" altLang="zh-TW" sz="1000"/>
          </a:p>
        </p:txBody>
      </p:sp>
      <p:sp>
        <p:nvSpPr>
          <p:cNvPr id="33795" name="投影片編號版面配置區 11"/>
          <p:cNvSpPr txBox="1">
            <a:spLocks/>
          </p:cNvSpPr>
          <p:nvPr/>
        </p:nvSpPr>
        <p:spPr bwMode="auto">
          <a:xfrm>
            <a:off x="8788400" y="6553200"/>
            <a:ext cx="312738" cy="304800"/>
          </a:xfrm>
          <a:prstGeom prst="rect">
            <a:avLst/>
          </a:prstGeom>
          <a:noFill/>
          <a:ln w="12700">
            <a:noFill/>
            <a:miter lim="800000"/>
            <a:headEnd/>
            <a:tailEnd/>
          </a:ln>
        </p:spPr>
        <p:txBody>
          <a:bodyPr wrap="none"/>
          <a:lstStyle/>
          <a:p>
            <a:pPr algn="ctr" eaLnBrk="1" hangingPunct="1"/>
            <a:fld id="{DFC350A3-93D1-45D2-9790-438733DE94F2}" type="slidenum">
              <a:rPr lang="en-US" altLang="zh-TW" sz="1400">
                <a:solidFill>
                  <a:schemeClr val="tx1"/>
                </a:solidFill>
                <a:cs typeface="Arial" pitchFamily="34" charset="0"/>
              </a:rPr>
              <a:pPr algn="ctr" eaLnBrk="1" hangingPunct="1"/>
              <a:t>31</a:t>
            </a:fld>
            <a:endParaRPr lang="en-US" altLang="zh-TW" sz="1400">
              <a:solidFill>
                <a:schemeClr val="tx1"/>
              </a:solidFill>
              <a:cs typeface="Arial" pitchFamily="34" charset="0"/>
            </a:endParaRPr>
          </a:p>
        </p:txBody>
      </p:sp>
      <p:sp>
        <p:nvSpPr>
          <p:cNvPr id="33796" name="AutoShape 2"/>
          <p:cNvSpPr>
            <a:spLocks noChangeArrowheads="1"/>
          </p:cNvSpPr>
          <p:nvPr/>
        </p:nvSpPr>
        <p:spPr bwMode="auto">
          <a:xfrm>
            <a:off x="285746" y="593076"/>
            <a:ext cx="8429625" cy="719137"/>
          </a:xfrm>
          <a:prstGeom prst="roundRect">
            <a:avLst>
              <a:gd name="adj" fmla="val 16667"/>
            </a:avLst>
          </a:prstGeom>
          <a:gradFill rotWithShape="1">
            <a:gsLst>
              <a:gs pos="0">
                <a:schemeClr val="hlink"/>
              </a:gs>
              <a:gs pos="100000">
                <a:srgbClr val="79E5FF">
                  <a:alpha val="60001"/>
                </a:srgbClr>
              </a:gs>
            </a:gsLst>
            <a:lin ang="0" scaled="1"/>
          </a:gradFill>
          <a:ln w="9525" algn="ctr">
            <a:noFill/>
            <a:round/>
            <a:headEnd/>
            <a:tailEnd/>
          </a:ln>
        </p:spPr>
        <p:txBody>
          <a:bodyPr wrap="none" anchor="ctr"/>
          <a:lstStyle/>
          <a:p>
            <a:pPr eaLnBrk="1" hangingPunct="1"/>
            <a:endParaRPr kumimoji="1" lang="zh-TW" altLang="en-US" sz="2400" b="1">
              <a:solidFill>
                <a:schemeClr val="bg1"/>
              </a:solidFill>
              <a:ea typeface="華康儷中黑"/>
              <a:cs typeface="華康儷中黑"/>
            </a:endParaRPr>
          </a:p>
        </p:txBody>
      </p:sp>
      <p:sp>
        <p:nvSpPr>
          <p:cNvPr id="10" name="標題 4">
            <a:extLst/>
          </p:cNvPr>
          <p:cNvSpPr txBox="1">
            <a:spLocks/>
          </p:cNvSpPr>
          <p:nvPr/>
        </p:nvSpPr>
        <p:spPr bwMode="auto">
          <a:xfrm>
            <a:off x="285749" y="895709"/>
            <a:ext cx="8429625" cy="373051"/>
          </a:xfrm>
          <a:prstGeom prst="rect">
            <a:avLst/>
          </a:prstGeom>
          <a:noFill/>
          <a:ln w="12700">
            <a:noFill/>
            <a:miter lim="800000"/>
            <a:headEnd/>
            <a:tailEnd/>
          </a:ln>
          <a:scene3d>
            <a:camera prst="perspectiveAbove"/>
            <a:lightRig rig="threePt" dir="t"/>
          </a:scene3d>
        </p:spPr>
        <p:txBody>
          <a:bodyPr lIns="50800" tIns="50800" bIns="50800" anchor="ctr"/>
          <a:lstStyle/>
          <a:p>
            <a:pPr algn="ctr">
              <a:defRPr/>
            </a:pPr>
            <a:r>
              <a:rPr lang="en-US" sz="2400" dirty="0"/>
              <a:t>Statements </a:t>
            </a:r>
            <a:r>
              <a:rPr lang="en-US" altLang="zh-TW" sz="2400" dirty="0"/>
              <a:t>o</a:t>
            </a:r>
            <a:r>
              <a:rPr lang="en-US" sz="2400" dirty="0"/>
              <a:t>f Cash Flows</a:t>
            </a:r>
            <a:endParaRPr lang="zh-TW" altLang="en-US" sz="2400" dirty="0"/>
          </a:p>
        </p:txBody>
      </p:sp>
      <p:pic>
        <p:nvPicPr>
          <p:cNvPr id="2" name="圖片 1">
            <a:extLst>
              <a:ext uri="{FF2B5EF4-FFF2-40B4-BE49-F238E27FC236}">
                <a16:creationId xmlns:a16="http://schemas.microsoft.com/office/drawing/2014/main" id="{9805BD01-961E-48CA-B3CC-D8611EE62386}"/>
              </a:ext>
            </a:extLst>
          </p:cNvPr>
          <p:cNvPicPr>
            <a:picLocks noChangeAspect="1"/>
          </p:cNvPicPr>
          <p:nvPr/>
        </p:nvPicPr>
        <p:blipFill>
          <a:blip r:embed="rId2"/>
          <a:stretch>
            <a:fillRect/>
          </a:stretch>
        </p:blipFill>
        <p:spPr>
          <a:xfrm>
            <a:off x="285744" y="1312213"/>
            <a:ext cx="8429624" cy="4807896"/>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p:cNvPr>
          <p:cNvSpPr txBox="1">
            <a:spLocks noChangeArrowheads="1"/>
          </p:cNvSpPr>
          <p:nvPr/>
        </p:nvSpPr>
        <p:spPr bwMode="auto">
          <a:xfrm>
            <a:off x="388938" y="531813"/>
            <a:ext cx="8755062" cy="542925"/>
          </a:xfrm>
          <a:prstGeom prst="rect">
            <a:avLst/>
          </a:prstGeom>
          <a:noFill/>
          <a:ln w="9525">
            <a:noFill/>
            <a:miter lim="800000"/>
            <a:headEnd/>
            <a:tailEnd/>
          </a:ln>
          <a:effectLst/>
        </p:spPr>
        <p:txBody>
          <a:bodyPr>
            <a:spAutoFit/>
          </a:bodyPr>
          <a:lstStyle/>
          <a:p>
            <a:pPr eaLnBrk="1" fontAlgn="auto" hangingPunct="1">
              <a:lnSpc>
                <a:spcPct val="125000"/>
              </a:lnSpc>
              <a:spcBef>
                <a:spcPts val="0"/>
              </a:spcBef>
              <a:spcAft>
                <a:spcPts val="0"/>
              </a:spcAft>
              <a:defRPr/>
            </a:pP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Growing up with Long-term partners </a:t>
            </a:r>
            <a:endPar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34819" name="Rectangle 7"/>
          <p:cNvSpPr>
            <a:spLocks noChangeArrowheads="1"/>
          </p:cNvSpPr>
          <p:nvPr/>
        </p:nvSpPr>
        <p:spPr bwMode="auto">
          <a:xfrm>
            <a:off x="309563" y="1096963"/>
            <a:ext cx="8159750" cy="28575"/>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latin typeface="Calibri" pitchFamily="34" charset="0"/>
            </a:endParaRPr>
          </a:p>
        </p:txBody>
      </p:sp>
      <p:pic>
        <p:nvPicPr>
          <p:cNvPr id="34820" name="Picture 2" descr="http://iap.esa.int/c/sme/news/183/picture/Public-Private.jpg"/>
          <p:cNvPicPr>
            <a:picLocks noChangeAspect="1" noChangeArrowheads="1"/>
          </p:cNvPicPr>
          <p:nvPr/>
        </p:nvPicPr>
        <p:blipFill>
          <a:blip r:embed="rId2" cstate="print"/>
          <a:srcRect t="4466" b="28535"/>
          <a:stretch>
            <a:fillRect/>
          </a:stretch>
        </p:blipFill>
        <p:spPr bwMode="auto">
          <a:xfrm>
            <a:off x="250825" y="3786188"/>
            <a:ext cx="8688388" cy="2790825"/>
          </a:xfrm>
          <a:prstGeom prst="rect">
            <a:avLst/>
          </a:prstGeom>
          <a:blipFill dpi="0" rotWithShape="1">
            <a:blip r:embed="rId3" cstate="print">
              <a:alphaModFix amt="93000"/>
            </a:blip>
            <a:srcRect t="4466" b="28535"/>
            <a:stretch>
              <a:fillRect/>
            </a:stretch>
          </a:blipFill>
          <a:ln w="9525">
            <a:solidFill>
              <a:schemeClr val="accent1">
                <a:alpha val="10980"/>
              </a:schemeClr>
            </a:solidFill>
            <a:miter lim="800000"/>
            <a:headEnd/>
            <a:tailEnd/>
          </a:ln>
        </p:spPr>
      </p:pic>
      <p:sp>
        <p:nvSpPr>
          <p:cNvPr id="3" name="Text Box 6"/>
          <p:cNvSpPr txBox="1">
            <a:spLocks noChangeArrowheads="1"/>
          </p:cNvSpPr>
          <p:nvPr/>
        </p:nvSpPr>
        <p:spPr bwMode="auto">
          <a:xfrm>
            <a:off x="285750" y="1214438"/>
            <a:ext cx="8558213" cy="2786062"/>
          </a:xfrm>
          <a:prstGeom prst="rect">
            <a:avLst/>
          </a:prstGeom>
          <a:noFill/>
          <a:ln w="9525">
            <a:noFill/>
            <a:miter lim="800000"/>
            <a:headEnd/>
            <a:tailEnd/>
          </a:ln>
        </p:spPr>
        <p:txBody>
          <a:bodyPr>
            <a:spAutoFit/>
          </a:bodyPr>
          <a:lstStyle/>
          <a:p>
            <a:pPr algn="just" eaLnBrk="1" hangingPunct="1">
              <a:lnSpc>
                <a:spcPts val="3500"/>
              </a:lnSpc>
              <a:defRPr/>
            </a:pPr>
            <a:r>
              <a:rPr lang="en-US" altLang="zh-TW" sz="1800" dirty="0">
                <a:solidFill>
                  <a:schemeClr val="tx1">
                    <a:lumMod val="85000"/>
                    <a:lumOff val="15000"/>
                  </a:schemeClr>
                </a:solidFill>
                <a:ea typeface="華康儷中黑"/>
                <a:cs typeface="華康儷中黑"/>
              </a:rPr>
              <a:t>Excelsior has been operating for 30 years, accumulated core competitiveness with new ideas created, new models to integrate various professional medical fields. Excelsior will </a:t>
            </a:r>
            <a:r>
              <a:rPr lang="en-US" altLang="zh-TW" sz="1800">
                <a:solidFill>
                  <a:schemeClr val="tx1">
                    <a:lumMod val="85000"/>
                    <a:lumOff val="15000"/>
                  </a:schemeClr>
                </a:solidFill>
                <a:ea typeface="華康儷中黑"/>
                <a:cs typeface="華康儷中黑"/>
              </a:rPr>
              <a:t>keep taking </a:t>
            </a:r>
            <a:r>
              <a:rPr lang="en-US" altLang="zh-TW" sz="1800" dirty="0">
                <a:solidFill>
                  <a:schemeClr val="tx1">
                    <a:lumMod val="85000"/>
                    <a:lumOff val="15000"/>
                  </a:schemeClr>
                </a:solidFill>
                <a:ea typeface="華康儷中黑"/>
                <a:cs typeface="華康儷中黑"/>
              </a:rPr>
              <a:t>root in the Asia market, the business scope includes Taiwan, Hong Kong, China, Philippines and Malaysia.  Through  continuously cooperate and integrate with long-term partners, Excelsior expects to become Asia's most valuable Integrated medical healthcare provider.</a:t>
            </a:r>
          </a:p>
        </p:txBody>
      </p:sp>
      <p:sp>
        <p:nvSpPr>
          <p:cNvPr id="34822" name="投影片編號版面配置區 6"/>
          <p:cNvSpPr>
            <a:spLocks noGrp="1"/>
          </p:cNvSpPr>
          <p:nvPr>
            <p:ph type="sldNum" sz="quarter" idx="10"/>
          </p:nvPr>
        </p:nvSpPr>
        <p:spPr>
          <a:noFill/>
        </p:spPr>
        <p:txBody>
          <a:bodyPr/>
          <a:lstStyle/>
          <a:p>
            <a:fld id="{37AE1894-56C7-4773-BAD6-AA2EAEDE89A7}" type="slidenum">
              <a:rPr lang="en-US" altLang="zh-TW"/>
              <a:pPr/>
              <a:t>32</a:t>
            </a:fld>
            <a:endParaRPr lang="en-US" altLang="zh-TW"/>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p:cNvPr>
          <p:cNvSpPr txBox="1">
            <a:spLocks noChangeArrowheads="1"/>
          </p:cNvSpPr>
          <p:nvPr/>
        </p:nvSpPr>
        <p:spPr bwMode="auto">
          <a:xfrm>
            <a:off x="388938" y="531813"/>
            <a:ext cx="8755062" cy="542925"/>
          </a:xfrm>
          <a:prstGeom prst="rect">
            <a:avLst/>
          </a:prstGeom>
          <a:noFill/>
          <a:ln w="9525">
            <a:noFill/>
            <a:miter lim="800000"/>
            <a:headEnd/>
            <a:tailEnd/>
          </a:ln>
          <a:effectLst/>
        </p:spPr>
        <p:txBody>
          <a:bodyPr>
            <a:spAutoFit/>
          </a:bodyPr>
          <a:lstStyle/>
          <a:p>
            <a:pPr eaLnBrk="1" fontAlgn="auto" hangingPunct="1">
              <a:lnSpc>
                <a:spcPct val="125000"/>
              </a:lnSpc>
              <a:spcBef>
                <a:spcPts val="0"/>
              </a:spcBef>
              <a:spcAft>
                <a:spcPts val="0"/>
              </a:spcAft>
              <a:defRPr/>
            </a:pPr>
            <a:r>
              <a:rPr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Growing up with Long-term partners </a:t>
            </a:r>
            <a:endParaRPr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35843" name="Rectangle 7"/>
          <p:cNvSpPr>
            <a:spLocks noChangeArrowheads="1"/>
          </p:cNvSpPr>
          <p:nvPr/>
        </p:nvSpPr>
        <p:spPr bwMode="auto">
          <a:xfrm>
            <a:off x="309563" y="1096963"/>
            <a:ext cx="8159750" cy="28575"/>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latin typeface="Calibri" pitchFamily="34" charset="0"/>
            </a:endParaRPr>
          </a:p>
        </p:txBody>
      </p:sp>
      <p:pic>
        <p:nvPicPr>
          <p:cNvPr id="35844" name="Picture 2" descr="http://iap.esa.int/c/sme/news/183/picture/Public-Private.jpg"/>
          <p:cNvPicPr>
            <a:picLocks noChangeAspect="1" noChangeArrowheads="1"/>
          </p:cNvPicPr>
          <p:nvPr/>
        </p:nvPicPr>
        <p:blipFill>
          <a:blip r:embed="rId2" cstate="print"/>
          <a:srcRect t="4466" b="28535"/>
          <a:stretch>
            <a:fillRect/>
          </a:stretch>
        </p:blipFill>
        <p:spPr bwMode="auto">
          <a:xfrm>
            <a:off x="250825" y="3786188"/>
            <a:ext cx="8688388" cy="2790825"/>
          </a:xfrm>
          <a:prstGeom prst="rect">
            <a:avLst/>
          </a:prstGeom>
          <a:blipFill dpi="0" rotWithShape="1">
            <a:blip r:embed="rId3" cstate="print">
              <a:alphaModFix amt="93000"/>
            </a:blip>
            <a:srcRect t="4466" b="28535"/>
            <a:stretch>
              <a:fillRect/>
            </a:stretch>
          </a:blipFill>
          <a:ln w="9525">
            <a:solidFill>
              <a:schemeClr val="accent1">
                <a:alpha val="10980"/>
              </a:schemeClr>
            </a:solidFill>
            <a:miter lim="800000"/>
            <a:headEnd/>
            <a:tailEnd/>
          </a:ln>
        </p:spPr>
      </p:pic>
      <p:sp>
        <p:nvSpPr>
          <p:cNvPr id="3" name="Text Box 6"/>
          <p:cNvSpPr txBox="1">
            <a:spLocks noChangeArrowheads="1"/>
          </p:cNvSpPr>
          <p:nvPr/>
        </p:nvSpPr>
        <p:spPr bwMode="auto">
          <a:xfrm>
            <a:off x="285750" y="1214438"/>
            <a:ext cx="8558213" cy="2786062"/>
          </a:xfrm>
          <a:prstGeom prst="rect">
            <a:avLst/>
          </a:prstGeom>
          <a:noFill/>
          <a:ln w="9525">
            <a:noFill/>
            <a:miter lim="800000"/>
            <a:headEnd/>
            <a:tailEnd/>
          </a:ln>
        </p:spPr>
        <p:txBody>
          <a:bodyPr>
            <a:spAutoFit/>
          </a:bodyPr>
          <a:lstStyle/>
          <a:p>
            <a:pPr eaLnBrk="1" hangingPunct="1">
              <a:lnSpc>
                <a:spcPts val="3500"/>
              </a:lnSpc>
              <a:defRPr/>
            </a:pPr>
            <a:r>
              <a:rPr lang="en-US" altLang="zh-TW" sz="1800" dirty="0">
                <a:solidFill>
                  <a:schemeClr val="tx1">
                    <a:lumMod val="85000"/>
                    <a:lumOff val="15000"/>
                  </a:schemeClr>
                </a:solidFill>
                <a:ea typeface="華康儷中黑"/>
                <a:cs typeface="華康儷中黑"/>
              </a:rPr>
              <a:t>Excelsior has been operating for 30 years, accumulated core competitiveness with new ideas created, new models to integrate variously professional medical fields. Excelsior will keep take root in the Asia market, the business scope includes Taiwan, Hong Kong, China and Philippines regions .Through  continuously cooperate and integrate with long-term partners, Excelsior expect to become Asia's most valuable Total healthcare solution provider.</a:t>
            </a:r>
          </a:p>
        </p:txBody>
      </p:sp>
      <p:sp>
        <p:nvSpPr>
          <p:cNvPr id="35846" name="投影片編號版面配置區 6"/>
          <p:cNvSpPr>
            <a:spLocks noGrp="1"/>
          </p:cNvSpPr>
          <p:nvPr>
            <p:ph type="sldNum" sz="quarter" idx="10"/>
          </p:nvPr>
        </p:nvSpPr>
        <p:spPr>
          <a:noFill/>
        </p:spPr>
        <p:txBody>
          <a:bodyPr/>
          <a:lstStyle/>
          <a:p>
            <a:fld id="{5868C77A-F96E-460A-9D89-2167AE700A29}" type="slidenum">
              <a:rPr lang="en-US" altLang="zh-TW"/>
              <a:pPr/>
              <a:t>33</a:t>
            </a:fld>
            <a:endParaRPr lang="en-US" altLang="zh-TW"/>
          </a:p>
        </p:txBody>
      </p:sp>
      <p:pic>
        <p:nvPicPr>
          <p:cNvPr id="35847" name="Picture 2" descr="b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11"/>
          <p:cNvSpPr>
            <a:spLocks noGrp="1"/>
          </p:cNvSpPr>
          <p:nvPr>
            <p:ph type="sldNum" sz="quarter" idx="10"/>
          </p:nvPr>
        </p:nvSpPr>
        <p:spPr>
          <a:noFill/>
        </p:spPr>
        <p:txBody>
          <a:bodyPr/>
          <a:lstStyle/>
          <a:p>
            <a:fld id="{12C94707-91A3-4733-AC6D-AF00399CDEB8}" type="slidenum">
              <a:rPr lang="en-US" altLang="zh-TW"/>
              <a:pPr/>
              <a:t>4</a:t>
            </a:fld>
            <a:endParaRPr lang="en-US" altLang="zh-TW"/>
          </a:p>
        </p:txBody>
      </p:sp>
      <p:sp>
        <p:nvSpPr>
          <p:cNvPr id="17" name="Text Box 4">
            <a:extLst/>
          </p:cNvPr>
          <p:cNvSpPr txBox="1">
            <a:spLocks noChangeArrowheads="1"/>
          </p:cNvSpPr>
          <p:nvPr/>
        </p:nvSpPr>
        <p:spPr bwMode="auto">
          <a:xfrm>
            <a:off x="1474788" y="3192463"/>
            <a:ext cx="1795462" cy="1046162"/>
          </a:xfrm>
          <a:prstGeom prst="rect">
            <a:avLst/>
          </a:prstGeom>
          <a:noFill/>
          <a:ln>
            <a:noFill/>
          </a:ln>
          <a:extLst/>
        </p:spPr>
        <p:txBody>
          <a:bodyPr>
            <a:spAutoFit/>
          </a:bodyPr>
          <a:lstStyle>
            <a:lvl1pPr eaLnBrk="0" hangingPunct="0">
              <a:defRPr sz="1200">
                <a:solidFill>
                  <a:srgbClr val="000000"/>
                </a:solidFill>
                <a:latin typeface="Arial" pitchFamily="34" charset="0"/>
                <a:ea typeface="新細明體" pitchFamily="18" charset="-120"/>
                <a:sym typeface="Arial" pitchFamily="34" charset="0"/>
              </a:defRPr>
            </a:lvl1pPr>
            <a:lvl2pPr marL="742950" indent="-285750" eaLnBrk="0" hangingPunct="0">
              <a:defRPr sz="1200">
                <a:solidFill>
                  <a:srgbClr val="000000"/>
                </a:solidFill>
                <a:latin typeface="Arial" pitchFamily="34" charset="0"/>
                <a:ea typeface="新細明體" pitchFamily="18" charset="-120"/>
                <a:sym typeface="Arial" pitchFamily="34" charset="0"/>
              </a:defRPr>
            </a:lvl2pPr>
            <a:lvl3pPr marL="1143000" indent="-228600" eaLnBrk="0" hangingPunct="0">
              <a:defRPr sz="1200">
                <a:solidFill>
                  <a:srgbClr val="000000"/>
                </a:solidFill>
                <a:latin typeface="Arial" pitchFamily="34" charset="0"/>
                <a:ea typeface="新細明體" pitchFamily="18" charset="-120"/>
                <a:sym typeface="Arial" pitchFamily="34" charset="0"/>
              </a:defRPr>
            </a:lvl3pPr>
            <a:lvl4pPr marL="1600200" indent="-228600" eaLnBrk="0" hangingPunct="0">
              <a:defRPr sz="1200">
                <a:solidFill>
                  <a:srgbClr val="000000"/>
                </a:solidFill>
                <a:latin typeface="Arial" pitchFamily="34" charset="0"/>
                <a:ea typeface="新細明體" pitchFamily="18" charset="-120"/>
                <a:sym typeface="Arial" pitchFamily="34" charset="0"/>
              </a:defRPr>
            </a:lvl4pPr>
            <a:lvl5pPr marL="2057400" indent="-228600" eaLnBrk="0" hangingPunct="0">
              <a:defRPr sz="1200">
                <a:solidFill>
                  <a:srgbClr val="000000"/>
                </a:solidFill>
                <a:latin typeface="Arial" pitchFamily="34" charset="0"/>
                <a:ea typeface="新細明體" pitchFamily="18" charset="-12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新細明體" pitchFamily="18" charset="-120"/>
                <a:sym typeface="Arial" pitchFamily="34" charset="0"/>
              </a:defRPr>
            </a:lvl9pPr>
          </a:lstStyle>
          <a:p>
            <a:pPr algn="ctr" eaLnBrk="1" fontAlgn="auto" hangingPunct="1">
              <a:spcBef>
                <a:spcPts val="0"/>
              </a:spcBef>
              <a:spcAft>
                <a:spcPts val="0"/>
              </a:spcAft>
              <a:defRPr/>
            </a:pPr>
            <a:r>
              <a:rPr lang="zh-TW" altLang="en-US" sz="1600" dirty="0">
                <a:solidFill>
                  <a:schemeClr val="tx2">
                    <a:lumMod val="75000"/>
                  </a:schemeClr>
                </a:solidFill>
                <a:ea typeface="華康儷中黑"/>
                <a:cs typeface="華康儷中黑"/>
              </a:rPr>
              <a:t> </a:t>
            </a:r>
            <a:r>
              <a:rPr lang="en-US" altLang="zh-TW" sz="1600" dirty="0">
                <a:solidFill>
                  <a:schemeClr val="tx2">
                    <a:lumMod val="75000"/>
                  </a:schemeClr>
                </a:solidFill>
                <a:ea typeface="華康儷中黑"/>
                <a:cs typeface="華康儷中黑"/>
              </a:rPr>
              <a:t>Chairman</a:t>
            </a:r>
          </a:p>
          <a:p>
            <a:pPr algn="ctr" eaLnBrk="1" fontAlgn="auto" hangingPunct="1">
              <a:spcBef>
                <a:spcPts val="0"/>
              </a:spcBef>
              <a:spcAft>
                <a:spcPts val="0"/>
              </a:spcAft>
              <a:defRPr/>
            </a:pPr>
            <a:r>
              <a:rPr lang="zh-TW" altLang="en-US" sz="1600" dirty="0">
                <a:solidFill>
                  <a:schemeClr val="tx2">
                    <a:lumMod val="75000"/>
                  </a:schemeClr>
                </a:solidFill>
                <a:ea typeface="華康儷中黑"/>
                <a:cs typeface="華康儷中黑"/>
              </a:rPr>
              <a:t>  </a:t>
            </a:r>
            <a:r>
              <a:rPr lang="en-US" altLang="zh-TW" sz="1600" dirty="0">
                <a:solidFill>
                  <a:schemeClr val="tx2">
                    <a:lumMod val="75000"/>
                  </a:schemeClr>
                </a:solidFill>
                <a:ea typeface="華康儷中黑"/>
                <a:cs typeface="華康儷中黑"/>
              </a:rPr>
              <a:t>Group President</a:t>
            </a:r>
          </a:p>
          <a:p>
            <a:pPr algn="ctr" eaLnBrk="1" fontAlgn="auto" hangingPunct="1">
              <a:lnSpc>
                <a:spcPct val="150000"/>
              </a:lnSpc>
              <a:spcBef>
                <a:spcPts val="0"/>
              </a:spcBef>
              <a:spcAft>
                <a:spcPts val="0"/>
              </a:spcAft>
              <a:defRPr/>
            </a:pPr>
            <a:r>
              <a:rPr lang="zh-TW" altLang="en-US" sz="2000" b="1" dirty="0">
                <a:solidFill>
                  <a:schemeClr val="tx2">
                    <a:lumMod val="75000"/>
                  </a:schemeClr>
                </a:solidFill>
                <a:effectLst>
                  <a:outerShdw blurRad="38100" dist="38100" dir="2700000" algn="tl">
                    <a:srgbClr val="000000">
                      <a:alpha val="43137"/>
                    </a:srgbClr>
                  </a:outerShdw>
                </a:effectLst>
                <a:ea typeface="華康儷中黑"/>
                <a:cs typeface="華康儷中黑"/>
              </a:rPr>
              <a:t> </a:t>
            </a:r>
            <a:r>
              <a:rPr lang="en-US" altLang="zh-TW" sz="1800" b="1" dirty="0">
                <a:solidFill>
                  <a:schemeClr val="tx2">
                    <a:lumMod val="75000"/>
                  </a:schemeClr>
                </a:solidFill>
                <a:effectLst>
                  <a:outerShdw blurRad="38100" dist="38100" dir="2700000" algn="tl">
                    <a:srgbClr val="000000">
                      <a:alpha val="43137"/>
                    </a:srgbClr>
                  </a:outerShdw>
                </a:effectLst>
                <a:ea typeface="華康儷中黑"/>
                <a:cs typeface="華康儷中黑"/>
              </a:rPr>
              <a:t>Tony Fu</a:t>
            </a:r>
          </a:p>
        </p:txBody>
      </p:sp>
      <p:pic>
        <p:nvPicPr>
          <p:cNvPr id="6148" name="Picture 5" descr="精神標語_用心自主創新前瞻B_鳥"/>
          <p:cNvPicPr>
            <a:picLocks noChangeAspect="1" noChangeArrowheads="1"/>
          </p:cNvPicPr>
          <p:nvPr/>
        </p:nvPicPr>
        <p:blipFill>
          <a:blip r:embed="rId3" cstate="print"/>
          <a:srcRect/>
          <a:stretch>
            <a:fillRect/>
          </a:stretch>
        </p:blipFill>
        <p:spPr bwMode="auto">
          <a:xfrm>
            <a:off x="3832225" y="692150"/>
            <a:ext cx="4714875" cy="2928938"/>
          </a:xfrm>
          <a:prstGeom prst="rect">
            <a:avLst/>
          </a:prstGeom>
          <a:noFill/>
          <a:ln w="9525">
            <a:noFill/>
            <a:miter lim="800000"/>
            <a:headEnd/>
            <a:tailEnd/>
          </a:ln>
        </p:spPr>
      </p:pic>
      <p:sp>
        <p:nvSpPr>
          <p:cNvPr id="6149" name="Text Box 4"/>
          <p:cNvSpPr txBox="1">
            <a:spLocks noChangeArrowheads="1"/>
          </p:cNvSpPr>
          <p:nvPr/>
        </p:nvSpPr>
        <p:spPr bwMode="auto">
          <a:xfrm>
            <a:off x="846138" y="4149725"/>
            <a:ext cx="7505700" cy="2325508"/>
          </a:xfrm>
          <a:prstGeom prst="rect">
            <a:avLst/>
          </a:prstGeom>
          <a:noFill/>
          <a:ln w="9525">
            <a:noFill/>
            <a:miter lim="800000"/>
            <a:headEnd/>
            <a:tailEnd/>
          </a:ln>
        </p:spPr>
        <p:txBody>
          <a:bodyPr>
            <a:spAutoFit/>
          </a:bodyPr>
          <a:lstStyle/>
          <a:p>
            <a:pPr algn="ctr" eaLnBrk="1" hangingPunct="1">
              <a:lnSpc>
                <a:spcPts val="2200"/>
              </a:lnSpc>
            </a:pPr>
            <a:r>
              <a:rPr lang="en-US" altLang="zh-TW" sz="1600" dirty="0">
                <a:solidFill>
                  <a:srgbClr val="4D4D4D"/>
                </a:solidFill>
                <a:ea typeface="華康儷中黑"/>
                <a:cs typeface="華康儷中黑"/>
              </a:rPr>
              <a:t>“Dedication, Discipline, Innovation, Proactive” are the core values of Excelsior.</a:t>
            </a:r>
          </a:p>
          <a:p>
            <a:pPr algn="ctr" eaLnBrk="1" hangingPunct="1">
              <a:lnSpc>
                <a:spcPts val="2200"/>
              </a:lnSpc>
            </a:pPr>
            <a:r>
              <a:rPr lang="en-US" altLang="zh-TW" sz="1600" dirty="0">
                <a:solidFill>
                  <a:srgbClr val="4D4D4D"/>
                </a:solidFill>
                <a:ea typeface="華康儷中黑"/>
                <a:cs typeface="華康儷中黑"/>
              </a:rPr>
              <a:t>“Human Healthcare” is the basis of medical service industry.</a:t>
            </a:r>
          </a:p>
          <a:p>
            <a:pPr algn="ctr" eaLnBrk="1" hangingPunct="1">
              <a:lnSpc>
                <a:spcPts val="2200"/>
              </a:lnSpc>
            </a:pPr>
            <a:r>
              <a:rPr lang="en-US" altLang="zh-TW" sz="1600" dirty="0">
                <a:solidFill>
                  <a:srgbClr val="4D4D4D"/>
                </a:solidFill>
                <a:ea typeface="華康儷中黑"/>
                <a:cs typeface="華康儷中黑"/>
              </a:rPr>
              <a:t>Therefore, “Dedication” to our service target is what matters the most.</a:t>
            </a:r>
          </a:p>
          <a:p>
            <a:pPr algn="ctr" eaLnBrk="1" hangingPunct="1">
              <a:lnSpc>
                <a:spcPts val="2200"/>
              </a:lnSpc>
            </a:pPr>
            <a:r>
              <a:rPr lang="en-US" altLang="zh-TW" sz="1600" dirty="0">
                <a:solidFill>
                  <a:srgbClr val="4D4D4D"/>
                </a:solidFill>
                <a:ea typeface="華康儷中黑"/>
                <a:cs typeface="華康儷中黑"/>
              </a:rPr>
              <a:t>We focus on public healthcare, using the innovative management model,</a:t>
            </a:r>
          </a:p>
          <a:p>
            <a:pPr algn="ctr" eaLnBrk="1" hangingPunct="1">
              <a:lnSpc>
                <a:spcPts val="2200"/>
              </a:lnSpc>
            </a:pPr>
            <a:r>
              <a:rPr lang="en-US" altLang="zh-TW" sz="1600" dirty="0">
                <a:solidFill>
                  <a:srgbClr val="4D4D4D"/>
                </a:solidFill>
                <a:ea typeface="華康儷中黑"/>
                <a:cs typeface="華康儷中黑"/>
              </a:rPr>
              <a:t>providing the most suitable product and service to the market.</a:t>
            </a:r>
          </a:p>
          <a:p>
            <a:pPr algn="ctr" eaLnBrk="1" hangingPunct="1">
              <a:lnSpc>
                <a:spcPts val="2200"/>
              </a:lnSpc>
            </a:pPr>
            <a:r>
              <a:rPr lang="en-US" altLang="zh-TW" sz="1600" dirty="0">
                <a:solidFill>
                  <a:srgbClr val="4D4D4D"/>
                </a:solidFill>
                <a:ea typeface="華康儷中黑"/>
                <a:cs typeface="華康儷中黑"/>
              </a:rPr>
              <a:t>Meanwhile, achieve our vision of becoming</a:t>
            </a:r>
          </a:p>
          <a:p>
            <a:pPr algn="ctr" eaLnBrk="1" hangingPunct="1">
              <a:lnSpc>
                <a:spcPts val="2200"/>
              </a:lnSpc>
            </a:pPr>
            <a:r>
              <a:rPr lang="en-US" altLang="zh-TW" sz="1600" dirty="0">
                <a:solidFill>
                  <a:srgbClr val="4D4D4D"/>
                </a:solidFill>
                <a:ea typeface="華康儷中黑"/>
                <a:cs typeface="華康儷中黑"/>
              </a:rPr>
              <a:t>the most valuable total healthcare solution provider among Asia</a:t>
            </a:r>
            <a:r>
              <a:rPr lang="zh-TW" altLang="en-US" sz="1600" dirty="0">
                <a:solidFill>
                  <a:srgbClr val="4D4D4D"/>
                </a:solidFill>
                <a:ea typeface="華康儷中黑"/>
                <a:cs typeface="華康儷中黑"/>
              </a:rPr>
              <a:t> </a:t>
            </a:r>
            <a:r>
              <a:rPr lang="en-US" altLang="zh-TW" sz="1600" dirty="0">
                <a:solidFill>
                  <a:srgbClr val="4D4D4D"/>
                </a:solidFill>
                <a:ea typeface="華康儷中黑"/>
                <a:cs typeface="華康儷中黑"/>
              </a:rPr>
              <a:t>with exceptional </a:t>
            </a:r>
          </a:p>
          <a:p>
            <a:pPr algn="ctr" eaLnBrk="1" hangingPunct="1">
              <a:lnSpc>
                <a:spcPts val="2200"/>
              </a:lnSpc>
            </a:pPr>
            <a:r>
              <a:rPr lang="en-US" altLang="zh-TW" sz="1600" dirty="0">
                <a:solidFill>
                  <a:srgbClr val="4D4D4D"/>
                </a:solidFill>
                <a:ea typeface="華康儷中黑"/>
                <a:cs typeface="華康儷中黑"/>
              </a:rPr>
              <a:t>investing and operating teams !</a:t>
            </a:r>
            <a:endParaRPr lang="zh-TW" altLang="en-US" sz="1600" dirty="0">
              <a:solidFill>
                <a:srgbClr val="4D4D4D"/>
              </a:solidFill>
              <a:ea typeface="華康儷中黑"/>
              <a:cs typeface="華康儷中黑"/>
            </a:endParaRPr>
          </a:p>
        </p:txBody>
      </p:sp>
      <p:sp>
        <p:nvSpPr>
          <p:cNvPr id="6150" name="文字方塊 7"/>
          <p:cNvSpPr txBox="1">
            <a:spLocks noChangeArrowheads="1"/>
          </p:cNvSpPr>
          <p:nvPr/>
        </p:nvSpPr>
        <p:spPr bwMode="auto">
          <a:xfrm>
            <a:off x="2643188" y="-74613"/>
            <a:ext cx="4572000" cy="646113"/>
          </a:xfrm>
          <a:prstGeom prst="rect">
            <a:avLst/>
          </a:prstGeom>
          <a:noFill/>
          <a:ln w="9525">
            <a:noFill/>
            <a:miter lim="800000"/>
            <a:headEnd/>
            <a:tailEnd/>
          </a:ln>
        </p:spPr>
        <p:txBody>
          <a:bodyPr>
            <a:spAutoFit/>
          </a:bodyPr>
          <a:lstStyle/>
          <a:p>
            <a:pPr eaLnBrk="1" hangingPunct="1"/>
            <a:r>
              <a:rPr lang="en-US" altLang="zh-TW" sz="3600" b="1" dirty="0">
                <a:latin typeface="Times New Roman" panose="02020603050405020304" pitchFamily="18" charset="0"/>
                <a:ea typeface="標楷體" pitchFamily="65" charset="-120"/>
                <a:cs typeface="Times New Roman" panose="02020603050405020304" pitchFamily="18" charset="0"/>
              </a:rPr>
              <a:t>Corporate Overview</a:t>
            </a:r>
            <a:endParaRPr lang="zh-TW" altLang="en-US" sz="3600" b="1" dirty="0">
              <a:latin typeface="Times New Roman" panose="02020603050405020304" pitchFamily="18" charset="0"/>
              <a:ea typeface="標楷體" pitchFamily="65" charset="-120"/>
              <a:cs typeface="Times New Roman" panose="02020603050405020304" pitchFamily="18" charset="0"/>
            </a:endParaRPr>
          </a:p>
        </p:txBody>
      </p:sp>
      <p:pic>
        <p:nvPicPr>
          <p:cNvPr id="6151" name="圖片 1"/>
          <p:cNvPicPr>
            <a:picLocks noChangeAspect="1"/>
          </p:cNvPicPr>
          <p:nvPr/>
        </p:nvPicPr>
        <p:blipFill>
          <a:blip r:embed="rId4" cstate="print"/>
          <a:srcRect/>
          <a:stretch>
            <a:fillRect/>
          </a:stretch>
        </p:blipFill>
        <p:spPr bwMode="auto">
          <a:xfrm>
            <a:off x="1184275" y="401638"/>
            <a:ext cx="2376488" cy="321945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Text Box 2">
            <a:extLst/>
          </p:cNvPr>
          <p:cNvSpPr txBox="1">
            <a:spLocks noChangeArrowheads="1"/>
          </p:cNvSpPr>
          <p:nvPr/>
        </p:nvSpPr>
        <p:spPr bwMode="auto">
          <a:xfrm>
            <a:off x="0" y="357188"/>
            <a:ext cx="9144000" cy="824393"/>
          </a:xfrm>
          <a:prstGeom prst="rect">
            <a:avLst/>
          </a:prstGeom>
          <a:noFill/>
          <a:ln w="9525">
            <a:noFill/>
            <a:miter lim="800000"/>
            <a:headEnd/>
            <a:tailEnd/>
          </a:ln>
          <a:effectLst/>
        </p:spPr>
        <p:txBody>
          <a:bodyPr>
            <a:spAutoFit/>
          </a:bodyPr>
          <a:lstStyle/>
          <a:p>
            <a:pPr algn="ctr" eaLnBrk="1" hangingPunct="1">
              <a:lnSpc>
                <a:spcPct val="125000"/>
              </a:lnSpc>
              <a:defRPr/>
            </a:pPr>
            <a:r>
              <a:rPr kumimoji="1" lang="en-US" altLang="zh-TW"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The Most Valuable Total Healthcare Solution Provider</a:t>
            </a:r>
          </a:p>
          <a:p>
            <a:pPr algn="ctr" eaLnBrk="1" hangingPunct="1">
              <a:lnSpc>
                <a:spcPct val="125000"/>
              </a:lnSpc>
              <a:defRPr/>
            </a:pPr>
            <a:r>
              <a:rPr kumimoji="1" lang="en-US" altLang="zh-TW"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 among  Asia with Exceptional Investing and Operating Teams</a:t>
            </a:r>
            <a:r>
              <a:rPr kumimoji="1"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 </a:t>
            </a:r>
          </a:p>
        </p:txBody>
      </p:sp>
      <p:grpSp>
        <p:nvGrpSpPr>
          <p:cNvPr id="7171" name="Group 3"/>
          <p:cNvGrpSpPr>
            <a:grpSpLocks/>
          </p:cNvGrpSpPr>
          <p:nvPr/>
        </p:nvGrpSpPr>
        <p:grpSpPr bwMode="auto">
          <a:xfrm>
            <a:off x="0" y="5661025"/>
            <a:ext cx="9144000" cy="863600"/>
            <a:chOff x="0" y="3476"/>
            <a:chExt cx="5760" cy="680"/>
          </a:xfrm>
        </p:grpSpPr>
        <p:pic>
          <p:nvPicPr>
            <p:cNvPr id="7175" name="Picture 4" descr="未命名-1"/>
            <p:cNvPicPr>
              <a:picLocks noChangeAspect="1" noChangeArrowheads="1"/>
            </p:cNvPicPr>
            <p:nvPr/>
          </p:nvPicPr>
          <p:blipFill>
            <a:blip r:embed="rId3" cstate="print"/>
            <a:srcRect/>
            <a:stretch>
              <a:fillRect/>
            </a:stretch>
          </p:blipFill>
          <p:spPr bwMode="auto">
            <a:xfrm>
              <a:off x="0" y="3476"/>
              <a:ext cx="3040" cy="680"/>
            </a:xfrm>
            <a:prstGeom prst="rect">
              <a:avLst/>
            </a:prstGeom>
            <a:noFill/>
            <a:ln w="9525">
              <a:noFill/>
              <a:miter lim="800000"/>
              <a:headEnd/>
              <a:tailEnd/>
            </a:ln>
          </p:spPr>
        </p:pic>
        <p:pic>
          <p:nvPicPr>
            <p:cNvPr id="7176" name="Picture 5" descr="未命名-1"/>
            <p:cNvPicPr>
              <a:picLocks noChangeAspect="1" noChangeArrowheads="1"/>
            </p:cNvPicPr>
            <p:nvPr/>
          </p:nvPicPr>
          <p:blipFill>
            <a:blip r:embed="rId3" cstate="print"/>
            <a:srcRect/>
            <a:stretch>
              <a:fillRect/>
            </a:stretch>
          </p:blipFill>
          <p:spPr bwMode="auto">
            <a:xfrm>
              <a:off x="2971" y="3476"/>
              <a:ext cx="2789" cy="680"/>
            </a:xfrm>
            <a:prstGeom prst="rect">
              <a:avLst/>
            </a:prstGeom>
            <a:noFill/>
            <a:ln w="9525">
              <a:noFill/>
              <a:miter lim="800000"/>
              <a:headEnd/>
              <a:tailEnd/>
            </a:ln>
          </p:spPr>
        </p:pic>
      </p:grpSp>
      <p:sp>
        <p:nvSpPr>
          <p:cNvPr id="106502" name="Text Box 6">
            <a:extLst/>
          </p:cNvPr>
          <p:cNvSpPr txBox="1">
            <a:spLocks noChangeArrowheads="1"/>
          </p:cNvSpPr>
          <p:nvPr/>
        </p:nvSpPr>
        <p:spPr bwMode="auto">
          <a:xfrm>
            <a:off x="357188" y="1214438"/>
            <a:ext cx="8424862" cy="5124450"/>
          </a:xfrm>
          <a:prstGeom prst="rect">
            <a:avLst/>
          </a:prstGeom>
          <a:noFill/>
          <a:ln w="9525">
            <a:noFill/>
            <a:miter lim="800000"/>
            <a:headEnd/>
            <a:tailEnd/>
          </a:ln>
          <a:effectLst/>
        </p:spPr>
        <p:txBody>
          <a:bodyPr>
            <a:spAutoFit/>
          </a:bodyPr>
          <a:lstStyle/>
          <a:p>
            <a:pPr eaLnBrk="1" hangingPunct="1">
              <a:lnSpc>
                <a:spcPct val="150000"/>
              </a:lnSpc>
              <a:defRPr/>
            </a:pPr>
            <a:r>
              <a:rPr kumimoji="1" lang="en-US" altLang="zh-TW"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Excelsior Medical Co., Ltd. was established in 1988, </a:t>
            </a:r>
            <a:r>
              <a:rPr lang="en-US" altLang="zh-TW" sz="1800" dirty="0">
                <a:sym typeface="Arial" charset="0"/>
              </a:rPr>
              <a:t>Excelsior started with the distribution of hemodialysis equipments and supplies.</a:t>
            </a:r>
            <a:r>
              <a:rPr lang="en-US" sz="1800" dirty="0"/>
              <a:t> Gradually transformed into integrated medical services channel provider.</a:t>
            </a:r>
          </a:p>
          <a:p>
            <a:pPr eaLnBrk="1" hangingPunct="1">
              <a:lnSpc>
                <a:spcPct val="150000"/>
              </a:lnSpc>
              <a:defRPr/>
            </a:pPr>
            <a:r>
              <a:rPr lang="en-US" sz="1800" dirty="0"/>
              <a:t>In 2001 “Enfield Medical Co., Ltd.“ successfully listed on the OTC. With the success in integration and diversification, Enfield  became a listed company in Taiwan Stock Exchange (TSE) in 2007. Enfield  was later renamed as </a:t>
            </a:r>
            <a:r>
              <a:rPr kumimoji="1" lang="en-US" altLang="zh-TW" sz="2000" b="1" dirty="0">
                <a:solidFill>
                  <a:srgbClr val="003366"/>
                </a:solidFill>
                <a:effectLst>
                  <a:outerShdw blurRad="38100" dist="38100" dir="2700000" algn="tl">
                    <a:srgbClr val="C0C0C0"/>
                  </a:outerShdw>
                </a:effectLst>
                <a:latin typeface="Arial" charset="0"/>
                <a:ea typeface="華康儷中黑" pitchFamily="49" charset="-120"/>
                <a:sym typeface="Arial" charset="0"/>
              </a:rPr>
              <a:t>Excelsior in 2009.   </a:t>
            </a:r>
            <a:endParaRPr kumimoji="1" lang="zh-TW" altLang="en-US" sz="20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a:p>
            <a:pPr eaLnBrk="1" hangingPunct="1">
              <a:lnSpc>
                <a:spcPct val="150000"/>
              </a:lnSpc>
              <a:defRPr/>
            </a:pPr>
            <a:r>
              <a:rPr lang="en-US" sz="1800" dirty="0"/>
              <a:t>Up to now the Group has three listed </a:t>
            </a:r>
            <a:r>
              <a:rPr lang="en-US" altLang="zh-TW" sz="1600" dirty="0">
                <a:sym typeface="Arial" charset="0"/>
              </a:rPr>
              <a:t>companies </a:t>
            </a:r>
            <a:r>
              <a:rPr kumimoji="1" lang="en-US" altLang="zh-TW" sz="1600" b="1" dirty="0">
                <a:solidFill>
                  <a:srgbClr val="003366"/>
                </a:solidFill>
                <a:effectLst>
                  <a:outerShdw blurRad="38100" dist="38100" dir="2700000" algn="tl">
                    <a:srgbClr val="C0C0C0"/>
                  </a:outerShdw>
                </a:effectLst>
                <a:latin typeface="Arial" charset="0"/>
                <a:ea typeface="華康儷中黑" pitchFamily="49" charset="-120"/>
                <a:sym typeface="Arial" charset="0"/>
              </a:rPr>
              <a:t>( Excelsior : listed at TSE ,stock code 4104. Dynamic and  </a:t>
            </a:r>
            <a:r>
              <a:rPr kumimoji="1" lang="en-US" altLang="zh-TW" sz="1600" b="1" dirty="0" err="1">
                <a:solidFill>
                  <a:srgbClr val="003366"/>
                </a:solidFill>
                <a:effectLst>
                  <a:outerShdw blurRad="38100" dist="38100" dir="2700000" algn="tl">
                    <a:srgbClr val="C0C0C0"/>
                  </a:outerShdw>
                </a:effectLst>
                <a:latin typeface="Arial" charset="0"/>
                <a:ea typeface="華康儷中黑" pitchFamily="49" charset="-120"/>
                <a:sym typeface="Arial" charset="0"/>
              </a:rPr>
              <a:t>Arich</a:t>
            </a:r>
            <a:r>
              <a:rPr kumimoji="1" lang="en-US" altLang="zh-TW" sz="1600" b="1" dirty="0">
                <a:solidFill>
                  <a:srgbClr val="003366"/>
                </a:solidFill>
                <a:effectLst>
                  <a:outerShdw blurRad="38100" dist="38100" dir="2700000" algn="tl">
                    <a:srgbClr val="C0C0C0"/>
                  </a:outerShdw>
                </a:effectLst>
                <a:latin typeface="Arial" charset="0"/>
                <a:ea typeface="華康儷中黑" pitchFamily="49" charset="-120"/>
                <a:sym typeface="Arial" charset="0"/>
              </a:rPr>
              <a:t> : listed at OTC, stock code 4138 and 4173).</a:t>
            </a:r>
            <a:endParaRPr kumimoji="1" lang="zh-TW" altLang="en-US" sz="1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a:p>
            <a:pPr eaLnBrk="1" hangingPunct="1">
              <a:lnSpc>
                <a:spcPct val="150000"/>
              </a:lnSpc>
              <a:defRPr/>
            </a:pPr>
            <a:r>
              <a:rPr lang="en-US" altLang="zh-TW" sz="1800" dirty="0">
                <a:sym typeface="Arial" charset="0"/>
              </a:rPr>
              <a:t>In the future,</a:t>
            </a:r>
            <a:r>
              <a:rPr kumimoji="1" lang="en-US" altLang="zh-TW" sz="1800" b="1" dirty="0">
                <a:solidFill>
                  <a:srgbClr val="003366"/>
                </a:solidFill>
                <a:effectLst>
                  <a:outerShdw blurRad="38100" dist="38100" dir="2700000" algn="tl">
                    <a:srgbClr val="C0C0C0"/>
                  </a:outerShdw>
                </a:effectLst>
                <a:latin typeface="Arial" charset="0"/>
                <a:ea typeface="華康儷中黑" pitchFamily="49" charset="-120"/>
                <a:sym typeface="Arial" charset="0"/>
              </a:rPr>
              <a:t> </a:t>
            </a:r>
            <a:r>
              <a:rPr lang="en-US" altLang="zh-TW" sz="1800" dirty="0">
                <a:sym typeface="Arial" charset="0"/>
              </a:rPr>
              <a:t>Excelsior  will continue to</a:t>
            </a:r>
            <a:r>
              <a:rPr lang="en-US" altLang="zh-TW" sz="1800" b="1" dirty="0">
                <a:sym typeface="Arial" charset="0"/>
              </a:rPr>
              <a:t> </a:t>
            </a:r>
            <a:r>
              <a:rPr kumimoji="1" lang="en-US" altLang="zh-TW" sz="1600" b="1" dirty="0">
                <a:solidFill>
                  <a:srgbClr val="003366"/>
                </a:solidFill>
                <a:effectLst>
                  <a:outerShdw blurRad="38100" dist="38100" dir="2700000" algn="tl">
                    <a:srgbClr val="000000">
                      <a:alpha val="43137"/>
                    </a:srgbClr>
                  </a:outerShdw>
                </a:effectLst>
                <a:latin typeface="Arial" charset="0"/>
                <a:ea typeface="華康儷中黑" pitchFamily="49" charset="-120"/>
                <a:sym typeface="Arial" charset="0"/>
              </a:rPr>
              <a:t>expand its investment and operation in biotechnology and medical industries,</a:t>
            </a:r>
            <a:r>
              <a:rPr kumimoji="1" lang="en-US" altLang="zh-TW" sz="1600" b="1" dirty="0">
                <a:solidFill>
                  <a:srgbClr val="003366"/>
                </a:solidFill>
                <a:effectLst>
                  <a:outerShdw blurRad="38100" dist="38100" dir="2700000" algn="tl">
                    <a:srgbClr val="C0C0C0"/>
                  </a:outerShdw>
                </a:effectLst>
                <a:latin typeface="Arial" charset="0"/>
                <a:ea typeface="華康儷中黑" pitchFamily="49" charset="-120"/>
                <a:sym typeface="Arial" charset="0"/>
              </a:rPr>
              <a:t> </a:t>
            </a:r>
            <a:r>
              <a:rPr lang="en-US" altLang="zh-TW" sz="1800" dirty="0">
                <a:sym typeface="Arial" charset="0"/>
              </a:rPr>
              <a:t>in t</a:t>
            </a:r>
            <a:r>
              <a:rPr lang="en-US" sz="1800" dirty="0"/>
              <a:t>he Southeast Asia region and countries around the world.</a:t>
            </a:r>
            <a:endParaRPr lang="zh-TW" altLang="en-US" sz="1800" dirty="0">
              <a:sym typeface="Arial" charset="0"/>
            </a:endParaRPr>
          </a:p>
        </p:txBody>
      </p:sp>
      <p:sp>
        <p:nvSpPr>
          <p:cNvPr id="7173"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7174" name="投影片編號版面配置區 9"/>
          <p:cNvSpPr>
            <a:spLocks noGrp="1"/>
          </p:cNvSpPr>
          <p:nvPr>
            <p:ph type="sldNum" sz="quarter" idx="10"/>
          </p:nvPr>
        </p:nvSpPr>
        <p:spPr>
          <a:noFill/>
        </p:spPr>
        <p:txBody>
          <a:bodyPr/>
          <a:lstStyle/>
          <a:p>
            <a:fld id="{05EAEB54-8715-496A-84A2-7B0E34E13924}" type="slidenum">
              <a:rPr lang="en-US" altLang="zh-TW"/>
              <a:pPr/>
              <a:t>5</a:t>
            </a:fld>
            <a:endParaRPr lang="en-US" altLang="zh-TW"/>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1"/>
          <p:cNvSpPr>
            <a:spLocks noGrp="1" noChangeArrowheads="1"/>
          </p:cNvSpPr>
          <p:nvPr>
            <p:ph type="sldNum" sz="quarter" idx="10"/>
          </p:nvPr>
        </p:nvSpPr>
        <p:spPr>
          <a:noFill/>
        </p:spPr>
        <p:txBody>
          <a:bodyPr/>
          <a:lstStyle/>
          <a:p>
            <a:fld id="{33439DD6-B359-431B-ABBE-848905D6EF2B}" type="slidenum">
              <a:rPr lang="en-US" altLang="zh-TW"/>
              <a:pPr/>
              <a:t>6</a:t>
            </a:fld>
            <a:endParaRPr lang="en-US" altLang="zh-TW"/>
          </a:p>
        </p:txBody>
      </p:sp>
      <p:sp>
        <p:nvSpPr>
          <p:cNvPr id="95" name="Text Box 2">
            <a:extLst/>
          </p:cNvPr>
          <p:cNvSpPr txBox="1">
            <a:spLocks noChangeArrowheads="1"/>
          </p:cNvSpPr>
          <p:nvPr/>
        </p:nvSpPr>
        <p:spPr bwMode="auto">
          <a:xfrm>
            <a:off x="285750" y="428625"/>
            <a:ext cx="3114675" cy="542925"/>
          </a:xfrm>
          <a:prstGeom prst="rect">
            <a:avLst/>
          </a:prstGeom>
          <a:noFill/>
          <a:ln w="9525">
            <a:noFill/>
            <a:miter lim="800000"/>
            <a:headEnd/>
            <a:tailEnd/>
          </a:ln>
          <a:effectLst/>
        </p:spPr>
        <p:txBody>
          <a:bodyPr wrap="none">
            <a:spAutoFit/>
          </a:bodyPr>
          <a:lstStyle/>
          <a:p>
            <a:pPr eaLnBrk="1" hangingPunct="1">
              <a:lnSpc>
                <a:spcPct val="125000"/>
              </a:lnSpc>
              <a:defRPr/>
            </a:pPr>
            <a:r>
              <a:rPr kumimoji="1"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Revenue structure</a:t>
            </a:r>
            <a:endParaRPr kumimoji="1"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8198" name="Rectangle 7"/>
          <p:cNvSpPr>
            <a:spLocks noChangeArrowheads="1"/>
          </p:cNvSpPr>
          <p:nvPr/>
        </p:nvSpPr>
        <p:spPr bwMode="auto">
          <a:xfrm>
            <a:off x="214313" y="928688"/>
            <a:ext cx="8064500" cy="36512"/>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9222" name="文字方塊 97"/>
          <p:cNvSpPr txBox="1">
            <a:spLocks noChangeArrowheads="1"/>
          </p:cNvSpPr>
          <p:nvPr/>
        </p:nvSpPr>
        <p:spPr bwMode="auto">
          <a:xfrm>
            <a:off x="214313" y="1071546"/>
            <a:ext cx="8929687" cy="1631216"/>
          </a:xfrm>
          <a:prstGeom prst="rect">
            <a:avLst/>
          </a:prstGeom>
          <a:noFill/>
          <a:ln w="9525">
            <a:noFill/>
            <a:miter lim="800000"/>
            <a:headEnd/>
            <a:tailEnd/>
          </a:ln>
        </p:spPr>
        <p:txBody>
          <a:bodyPr wrap="square">
            <a:spAutoFit/>
          </a:bodyPr>
          <a:lstStyle/>
          <a:p>
            <a:pPr eaLnBrk="1" hangingPunct="1">
              <a:defRPr/>
            </a:pPr>
            <a:r>
              <a:rPr lang="en-US" altLang="zh-TW" sz="2000" dirty="0"/>
              <a:t>Excelsior yearly consolidated sales is more than NT $ 6.5 billion in 2021, the </a:t>
            </a:r>
            <a:r>
              <a:rPr lang="en-US" sz="2000" dirty="0"/>
              <a:t>primary</a:t>
            </a:r>
            <a:r>
              <a:rPr lang="en-US" altLang="zh-TW" sz="2000" dirty="0"/>
              <a:t> </a:t>
            </a:r>
            <a:r>
              <a:rPr lang="en-US" altLang="zh-TW" sz="2000" dirty="0">
                <a:sym typeface="Arial" charset="0"/>
              </a:rPr>
              <a:t>revenue</a:t>
            </a:r>
            <a:r>
              <a:rPr lang="en-US" altLang="zh-TW" sz="2000" dirty="0"/>
              <a:t> </a:t>
            </a:r>
            <a:r>
              <a:rPr lang="en-US" sz="2000" dirty="0"/>
              <a:t>comes from </a:t>
            </a:r>
            <a:r>
              <a:rPr lang="en-US" altLang="zh-TW" sz="2000" dirty="0"/>
              <a:t>Excelsior (Hemodialysis), Dynamic (Aesthetic Medical),  </a:t>
            </a:r>
            <a:r>
              <a:rPr lang="en-US" altLang="zh-TW" sz="2000" dirty="0" err="1"/>
              <a:t>Arich</a:t>
            </a:r>
            <a:r>
              <a:rPr lang="en-US" altLang="zh-TW" sz="2000" dirty="0"/>
              <a:t> (Pharmaceutical Logistics) and others. </a:t>
            </a:r>
            <a:endParaRPr lang="en-US" altLang="zh-TW" sz="2000" strike="dblStrike" dirty="0">
              <a:solidFill>
                <a:srgbClr val="00B0F0"/>
              </a:solidFill>
            </a:endParaRPr>
          </a:p>
          <a:p>
            <a:pPr eaLnBrk="1" hangingPunct="1">
              <a:defRPr/>
            </a:pPr>
            <a:r>
              <a:rPr lang="en-US" altLang="zh-TW" sz="2000" dirty="0"/>
              <a:t>According to the company’s function, the business type can be characterized as a trading business, medical service provider </a:t>
            </a:r>
            <a:r>
              <a:rPr lang="en-US" altLang="zh-TW" sz="2000" dirty="0">
                <a:solidFill>
                  <a:schemeClr val="tx1">
                    <a:lumMod val="85000"/>
                    <a:lumOff val="15000"/>
                  </a:schemeClr>
                </a:solidFill>
              </a:rPr>
              <a:t>and</a:t>
            </a:r>
            <a:r>
              <a:rPr lang="en-US" altLang="zh-TW" sz="2000" dirty="0"/>
              <a:t> pharmaceutical logistic</a:t>
            </a:r>
            <a:r>
              <a:rPr lang="en-US" altLang="zh-TW" sz="2000" dirty="0">
                <a:solidFill>
                  <a:schemeClr val="tx1">
                    <a:lumMod val="85000"/>
                    <a:lumOff val="15000"/>
                  </a:schemeClr>
                </a:solidFill>
              </a:rPr>
              <a:t>.</a:t>
            </a:r>
            <a:endParaRPr lang="zh-TW" altLang="en-US" sz="2000" dirty="0">
              <a:solidFill>
                <a:schemeClr val="tx1">
                  <a:lumMod val="85000"/>
                  <a:lumOff val="15000"/>
                </a:schemeClr>
              </a:solidFill>
              <a:latin typeface="標楷體" pitchFamily="65" charset="-120"/>
              <a:ea typeface="標楷體" pitchFamily="65" charset="-120"/>
            </a:endParaRPr>
          </a:p>
        </p:txBody>
      </p:sp>
      <p:pic>
        <p:nvPicPr>
          <p:cNvPr id="3" name="圖片 2">
            <a:extLst>
              <a:ext uri="{FF2B5EF4-FFF2-40B4-BE49-F238E27FC236}">
                <a16:creationId xmlns:a16="http://schemas.microsoft.com/office/drawing/2014/main" id="{41141FCD-3025-482E-B284-E94E8CD7C64C}"/>
              </a:ext>
            </a:extLst>
          </p:cNvPr>
          <p:cNvPicPr>
            <a:picLocks noChangeAspect="1"/>
          </p:cNvPicPr>
          <p:nvPr/>
        </p:nvPicPr>
        <p:blipFill>
          <a:blip r:embed="rId2"/>
          <a:stretch>
            <a:fillRect/>
          </a:stretch>
        </p:blipFill>
        <p:spPr>
          <a:xfrm>
            <a:off x="755576" y="2822759"/>
            <a:ext cx="5832648" cy="3730441"/>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Box 2">
            <a:extLst/>
          </p:cNvPr>
          <p:cNvSpPr txBox="1">
            <a:spLocks noChangeArrowheads="1"/>
          </p:cNvSpPr>
          <p:nvPr/>
        </p:nvSpPr>
        <p:spPr bwMode="auto">
          <a:xfrm>
            <a:off x="179388" y="620713"/>
            <a:ext cx="3387725" cy="592137"/>
          </a:xfrm>
          <a:prstGeom prst="rect">
            <a:avLst/>
          </a:prstGeom>
          <a:noFill/>
          <a:ln w="9525">
            <a:noFill/>
            <a:miter lim="800000"/>
            <a:headEnd/>
            <a:tailEnd/>
          </a:ln>
          <a:effectLst/>
        </p:spPr>
        <p:txBody>
          <a:bodyPr wrap="none">
            <a:spAutoFit/>
          </a:bodyPr>
          <a:lstStyle/>
          <a:p>
            <a:pPr eaLnBrk="1" hangingPunct="1">
              <a:lnSpc>
                <a:spcPct val="125000"/>
              </a:lnSpc>
              <a:defRPr/>
            </a:pPr>
            <a:r>
              <a:rPr kumimoji="1"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The Business Types</a:t>
            </a:r>
            <a:endParaRPr kumimoji="1" lang="zh-TW"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9219"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9220" name="投影片編號版面配置區 70"/>
          <p:cNvSpPr>
            <a:spLocks noGrp="1"/>
          </p:cNvSpPr>
          <p:nvPr>
            <p:ph type="sldNum" sz="quarter" idx="10"/>
          </p:nvPr>
        </p:nvSpPr>
        <p:spPr>
          <a:noFill/>
        </p:spPr>
        <p:txBody>
          <a:bodyPr/>
          <a:lstStyle/>
          <a:p>
            <a:fld id="{921DE1B7-FD69-46A7-AD2C-749884CEE831}" type="slidenum">
              <a:rPr lang="en-US" altLang="zh-TW"/>
              <a:pPr/>
              <a:t>7</a:t>
            </a:fld>
            <a:endParaRPr lang="en-US" altLang="zh-TW"/>
          </a:p>
        </p:txBody>
      </p:sp>
      <p:grpSp>
        <p:nvGrpSpPr>
          <p:cNvPr id="9221" name="群組 1"/>
          <p:cNvGrpSpPr>
            <a:grpSpLocks/>
          </p:cNvGrpSpPr>
          <p:nvPr/>
        </p:nvGrpSpPr>
        <p:grpSpPr bwMode="auto">
          <a:xfrm>
            <a:off x="214313" y="1411288"/>
            <a:ext cx="8869815" cy="4700549"/>
            <a:chOff x="217235" y="1411997"/>
            <a:chExt cx="8666210" cy="4700419"/>
          </a:xfrm>
        </p:grpSpPr>
        <p:grpSp>
          <p:nvGrpSpPr>
            <p:cNvPr id="9222" name="群組 61"/>
            <p:cNvGrpSpPr>
              <a:grpSpLocks/>
            </p:cNvGrpSpPr>
            <p:nvPr/>
          </p:nvGrpSpPr>
          <p:grpSpPr bwMode="auto">
            <a:xfrm>
              <a:off x="3271838" y="3005138"/>
              <a:ext cx="2527300" cy="2373312"/>
              <a:chOff x="3273425" y="3015356"/>
              <a:chExt cx="2527300" cy="2373313"/>
            </a:xfrm>
          </p:grpSpPr>
          <p:sp>
            <p:nvSpPr>
              <p:cNvPr id="7" name="橢圓 6">
                <a:extLst/>
              </p:cNvPr>
              <p:cNvSpPr/>
              <p:nvPr/>
            </p:nvSpPr>
            <p:spPr bwMode="auto">
              <a:xfrm>
                <a:off x="3561354" y="3266839"/>
                <a:ext cx="1949682" cy="1949397"/>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endParaRPr lang="zh-TW" altLang="en-US" sz="800" kern="0" dirty="0">
                  <a:solidFill>
                    <a:sysClr val="windowText" lastClr="000000"/>
                  </a:solidFill>
                  <a:latin typeface="新細明體" pitchFamily="18" charset="-120"/>
                  <a:ea typeface="新細明體"/>
                </a:endParaRPr>
              </a:p>
            </p:txBody>
          </p:sp>
          <p:pic>
            <p:nvPicPr>
              <p:cNvPr id="9278" name="Picture 3"/>
              <p:cNvPicPr>
                <a:picLocks noChangeAspect="1" noChangeArrowheads="1"/>
              </p:cNvPicPr>
              <p:nvPr/>
            </p:nvPicPr>
            <p:blipFill>
              <a:blip r:embed="rId2" cstate="print"/>
              <a:srcRect/>
              <a:stretch>
                <a:fillRect/>
              </a:stretch>
            </p:blipFill>
            <p:spPr bwMode="auto">
              <a:xfrm>
                <a:off x="3902075" y="3637656"/>
                <a:ext cx="1268413" cy="1077913"/>
              </a:xfrm>
              <a:prstGeom prst="rect">
                <a:avLst/>
              </a:prstGeom>
              <a:noFill/>
              <a:ln w="9525">
                <a:noFill/>
                <a:miter lim="800000"/>
                <a:headEnd/>
                <a:tailEnd/>
              </a:ln>
            </p:spPr>
          </p:pic>
          <p:sp>
            <p:nvSpPr>
              <p:cNvPr id="9" name="橢圓 8">
                <a:extLst/>
              </p:cNvPr>
              <p:cNvSpPr/>
              <p:nvPr/>
            </p:nvSpPr>
            <p:spPr bwMode="auto">
              <a:xfrm>
                <a:off x="4200391" y="3016021"/>
                <a:ext cx="671609" cy="669907"/>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r>
                  <a:rPr lang="en-US" altLang="zh-TW" sz="1100" kern="0" dirty="0">
                    <a:solidFill>
                      <a:sysClr val="windowText" lastClr="000000"/>
                    </a:solidFill>
                    <a:latin typeface="新細明體" pitchFamily="18" charset="-120"/>
                    <a:ea typeface="新細明體"/>
                  </a:rPr>
                  <a:t>Product </a:t>
                </a:r>
              </a:p>
              <a:p>
                <a:pPr algn="ctr" eaLnBrk="1" fontAlgn="auto" hangingPunct="1">
                  <a:spcBef>
                    <a:spcPts val="0"/>
                  </a:spcBef>
                  <a:spcAft>
                    <a:spcPts val="0"/>
                  </a:spcAft>
                  <a:defRPr/>
                </a:pPr>
                <a:r>
                  <a:rPr lang="en-US" altLang="zh-TW" sz="1100" kern="0" dirty="0">
                    <a:solidFill>
                      <a:sysClr val="windowText" lastClr="000000"/>
                    </a:solidFill>
                    <a:latin typeface="新細明體" pitchFamily="18" charset="-120"/>
                    <a:ea typeface="新細明體"/>
                  </a:rPr>
                  <a:t>Planning</a:t>
                </a:r>
                <a:endParaRPr lang="zh-TW" altLang="en-US" sz="1100" kern="0" dirty="0">
                  <a:solidFill>
                    <a:sysClr val="windowText" lastClr="000000"/>
                  </a:solidFill>
                  <a:latin typeface="新細明體" pitchFamily="18" charset="-120"/>
                  <a:ea typeface="新細明體"/>
                </a:endParaRPr>
              </a:p>
            </p:txBody>
          </p:sp>
          <p:sp>
            <p:nvSpPr>
              <p:cNvPr id="10" name="橢圓 9">
                <a:extLst/>
              </p:cNvPr>
              <p:cNvSpPr/>
              <p:nvPr/>
            </p:nvSpPr>
            <p:spPr bwMode="auto">
              <a:xfrm>
                <a:off x="5131027" y="3538294"/>
                <a:ext cx="670058" cy="669907"/>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r>
                  <a:rPr lang="en-US" altLang="zh-TW" sz="1100" kern="0" dirty="0">
                    <a:solidFill>
                      <a:sysClr val="windowText" lastClr="000000"/>
                    </a:solidFill>
                    <a:latin typeface="新細明體" pitchFamily="18" charset="-120"/>
                    <a:ea typeface="新細明體"/>
                  </a:rPr>
                  <a:t>Sales </a:t>
                </a:r>
              </a:p>
              <a:p>
                <a:pPr algn="ctr" eaLnBrk="1" fontAlgn="auto" hangingPunct="1">
                  <a:spcBef>
                    <a:spcPts val="0"/>
                  </a:spcBef>
                  <a:spcAft>
                    <a:spcPts val="0"/>
                  </a:spcAft>
                  <a:defRPr/>
                </a:pPr>
                <a:r>
                  <a:rPr lang="en-US" altLang="zh-TW" sz="1100" kern="0" dirty="0">
                    <a:solidFill>
                      <a:sysClr val="windowText" lastClr="000000"/>
                    </a:solidFill>
                    <a:latin typeface="新細明體" pitchFamily="18" charset="-120"/>
                    <a:ea typeface="新細明體"/>
                  </a:rPr>
                  <a:t>Promotion</a:t>
                </a:r>
                <a:endParaRPr lang="zh-TW" altLang="en-US" sz="1100" kern="0" dirty="0">
                  <a:solidFill>
                    <a:sysClr val="windowText" lastClr="000000"/>
                  </a:solidFill>
                  <a:latin typeface="新細明體" pitchFamily="18" charset="-120"/>
                  <a:ea typeface="新細明體"/>
                </a:endParaRPr>
              </a:p>
            </p:txBody>
          </p:sp>
          <p:sp>
            <p:nvSpPr>
              <p:cNvPr id="11" name="橢圓 10">
                <a:extLst/>
              </p:cNvPr>
              <p:cNvSpPr/>
              <p:nvPr/>
            </p:nvSpPr>
            <p:spPr bwMode="auto">
              <a:xfrm>
                <a:off x="4733956" y="4720949"/>
                <a:ext cx="670058" cy="668319"/>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r>
                  <a:rPr lang="en-US" altLang="zh-TW" sz="1000" kern="0" dirty="0">
                    <a:solidFill>
                      <a:sysClr val="windowText" lastClr="000000"/>
                    </a:solidFill>
                    <a:latin typeface="新細明體" pitchFamily="18" charset="-120"/>
                    <a:ea typeface="新細明體"/>
                  </a:rPr>
                  <a:t>Creative </a:t>
                </a:r>
              </a:p>
              <a:p>
                <a:pPr algn="ctr" eaLnBrk="1" fontAlgn="auto" hangingPunct="1">
                  <a:spcBef>
                    <a:spcPts val="0"/>
                  </a:spcBef>
                  <a:spcAft>
                    <a:spcPts val="0"/>
                  </a:spcAft>
                  <a:defRPr/>
                </a:pPr>
                <a:r>
                  <a:rPr lang="en-US" altLang="zh-TW" sz="1000" kern="0" dirty="0">
                    <a:solidFill>
                      <a:sysClr val="windowText" lastClr="000000"/>
                    </a:solidFill>
                    <a:latin typeface="新細明體" pitchFamily="18" charset="-120"/>
                    <a:ea typeface="新細明體"/>
                  </a:rPr>
                  <a:t>Development</a:t>
                </a:r>
                <a:endParaRPr lang="zh-TW" altLang="en-US" sz="1000" kern="0" dirty="0">
                  <a:solidFill>
                    <a:sysClr val="windowText" lastClr="000000"/>
                  </a:solidFill>
                  <a:latin typeface="新細明體" pitchFamily="18" charset="-120"/>
                  <a:ea typeface="新細明體"/>
                </a:endParaRPr>
              </a:p>
            </p:txBody>
          </p:sp>
          <p:sp>
            <p:nvSpPr>
              <p:cNvPr id="12" name="橢圓 11">
                <a:extLst/>
              </p:cNvPr>
              <p:cNvSpPr/>
              <p:nvPr/>
            </p:nvSpPr>
            <p:spPr bwMode="auto">
              <a:xfrm>
                <a:off x="3668378" y="4720949"/>
                <a:ext cx="670058" cy="668319"/>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r>
                  <a:rPr lang="en-US" altLang="zh-TW" sz="1000" kern="0" dirty="0">
                    <a:solidFill>
                      <a:sysClr val="windowText" lastClr="000000"/>
                    </a:solidFill>
                    <a:latin typeface="新細明體" pitchFamily="18" charset="-120"/>
                    <a:ea typeface="新細明體"/>
                  </a:rPr>
                  <a:t>Market</a:t>
                </a:r>
              </a:p>
              <a:p>
                <a:pPr algn="ctr" eaLnBrk="1" fontAlgn="auto" hangingPunct="1">
                  <a:spcBef>
                    <a:spcPts val="0"/>
                  </a:spcBef>
                  <a:spcAft>
                    <a:spcPts val="0"/>
                  </a:spcAft>
                  <a:defRPr/>
                </a:pPr>
                <a:r>
                  <a:rPr lang="en-US" altLang="zh-TW" sz="1000" kern="0" dirty="0">
                    <a:solidFill>
                      <a:sysClr val="windowText" lastClr="000000"/>
                    </a:solidFill>
                    <a:latin typeface="新細明體" pitchFamily="18" charset="-120"/>
                    <a:ea typeface="新細明體"/>
                  </a:rPr>
                  <a:t> Management</a:t>
                </a:r>
              </a:p>
            </p:txBody>
          </p:sp>
          <p:sp>
            <p:nvSpPr>
              <p:cNvPr id="13" name="橢圓 12">
                <a:extLst/>
              </p:cNvPr>
              <p:cNvSpPr/>
              <p:nvPr/>
            </p:nvSpPr>
            <p:spPr bwMode="auto">
              <a:xfrm>
                <a:off x="3272857" y="3609730"/>
                <a:ext cx="668507" cy="669907"/>
              </a:xfrm>
              <a:prstGeom prst="ellipse">
                <a:avLst/>
              </a:prstGeom>
              <a:solidFill>
                <a:sysClr val="window" lastClr="FFFFFF"/>
              </a:solidFill>
              <a:ln w="25400" cap="flat" cmpd="sng" algn="ctr">
                <a:solidFill>
                  <a:srgbClr val="4F81BD"/>
                </a:solidFill>
                <a:prstDash val="solid"/>
              </a:ln>
              <a:effectLst/>
            </p:spPr>
            <p:txBody>
              <a:bodyPr wrap="none" anchor="ctr"/>
              <a:lstStyle/>
              <a:p>
                <a:pPr algn="ctr" eaLnBrk="1" fontAlgn="auto" hangingPunct="1">
                  <a:spcBef>
                    <a:spcPts val="0"/>
                  </a:spcBef>
                  <a:spcAft>
                    <a:spcPts val="0"/>
                  </a:spcAft>
                  <a:defRPr/>
                </a:pPr>
                <a:r>
                  <a:rPr lang="en-US" altLang="zh-TW" sz="1000" kern="0" dirty="0">
                    <a:solidFill>
                      <a:sysClr val="windowText" lastClr="000000"/>
                    </a:solidFill>
                    <a:latin typeface="新細明體" pitchFamily="18" charset="-120"/>
                    <a:ea typeface="新細明體"/>
                  </a:rPr>
                  <a:t>Information </a:t>
                </a:r>
              </a:p>
              <a:p>
                <a:pPr algn="ctr" eaLnBrk="1" fontAlgn="auto" hangingPunct="1">
                  <a:spcBef>
                    <a:spcPts val="0"/>
                  </a:spcBef>
                  <a:spcAft>
                    <a:spcPts val="0"/>
                  </a:spcAft>
                  <a:defRPr/>
                </a:pPr>
                <a:r>
                  <a:rPr lang="en-US" altLang="zh-TW" sz="1000" kern="0" dirty="0">
                    <a:solidFill>
                      <a:sysClr val="windowText" lastClr="000000"/>
                    </a:solidFill>
                    <a:latin typeface="新細明體" pitchFamily="18" charset="-120"/>
                    <a:ea typeface="新細明體"/>
                  </a:rPr>
                  <a:t>Analysis</a:t>
                </a:r>
                <a:endParaRPr lang="zh-TW" altLang="en-US" sz="1000" kern="0" dirty="0">
                  <a:solidFill>
                    <a:sysClr val="windowText" lastClr="000000"/>
                  </a:solidFill>
                  <a:latin typeface="新細明體" pitchFamily="18" charset="-120"/>
                  <a:ea typeface="新細明體"/>
                </a:endParaRPr>
              </a:p>
            </p:txBody>
          </p:sp>
        </p:grpSp>
        <p:sp>
          <p:nvSpPr>
            <p:cNvPr id="14" name="Oval 20">
              <a:extLst/>
            </p:cNvPr>
            <p:cNvSpPr>
              <a:spLocks noChangeArrowheads="1"/>
            </p:cNvSpPr>
            <p:nvPr/>
          </p:nvSpPr>
          <p:spPr bwMode="auto">
            <a:xfrm>
              <a:off x="2122948" y="4599469"/>
              <a:ext cx="1512948" cy="1512947"/>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1" fontAlgn="auto" hangingPunct="1">
                <a:spcBef>
                  <a:spcPts val="0"/>
                </a:spcBef>
                <a:spcAft>
                  <a:spcPts val="0"/>
                </a:spcAft>
                <a:defRPr/>
              </a:pPr>
              <a:endParaRPr lang="zh-TW" altLang="zh-TW" sz="1800" kern="0">
                <a:solidFill>
                  <a:srgbClr val="CCFF33"/>
                </a:solidFill>
                <a:latin typeface="新細明體" pitchFamily="18" charset="-120"/>
                <a:ea typeface="新細明體"/>
              </a:endParaRPr>
            </a:p>
          </p:txBody>
        </p:sp>
        <p:sp>
          <p:nvSpPr>
            <p:cNvPr id="15" name="Rectangle 25">
              <a:extLst/>
            </p:cNvPr>
            <p:cNvSpPr>
              <a:spLocks noChangeArrowheads="1"/>
            </p:cNvSpPr>
            <p:nvPr/>
          </p:nvSpPr>
          <p:spPr bwMode="auto">
            <a:xfrm>
              <a:off x="2168468" y="5269515"/>
              <a:ext cx="1422321" cy="173032"/>
            </a:xfrm>
            <a:prstGeom prst="rect">
              <a:avLst/>
            </a:prstGeom>
            <a:noFill/>
            <a:ln w="9525">
              <a:noFill/>
              <a:miter lim="800000"/>
              <a:headEnd/>
              <a:tailEnd/>
            </a:ln>
          </p:spPr>
          <p:txBody>
            <a:bodyPr wrap="none" anchor="ctr"/>
            <a:lstStyle/>
            <a:p>
              <a:pPr algn="ctr" eaLnBrk="1" fontAlgn="auto" hangingPunct="1">
                <a:spcBef>
                  <a:spcPts val="0"/>
                </a:spcBef>
                <a:spcAft>
                  <a:spcPts val="0"/>
                </a:spcAft>
                <a:defRPr/>
              </a:pPr>
              <a:r>
                <a:rPr lang="en-US" altLang="zh-TW" sz="1600" b="1" kern="0" dirty="0">
                  <a:solidFill>
                    <a:sysClr val="window" lastClr="FFFFFF"/>
                  </a:solidFill>
                  <a:latin typeface="新細明體" pitchFamily="18" charset="-120"/>
                  <a:ea typeface="華康儷中黑"/>
                  <a:cs typeface="華康儷中黑"/>
                </a:rPr>
                <a:t>Medical Service</a:t>
              </a:r>
            </a:p>
            <a:p>
              <a:pPr algn="ctr" eaLnBrk="1" fontAlgn="auto" hangingPunct="1">
                <a:spcBef>
                  <a:spcPts val="0"/>
                </a:spcBef>
                <a:spcAft>
                  <a:spcPts val="0"/>
                </a:spcAft>
                <a:defRPr/>
              </a:pPr>
              <a:r>
                <a:rPr lang="en-US" altLang="zh-TW" sz="1600" b="1" kern="0" dirty="0">
                  <a:solidFill>
                    <a:sysClr val="window" lastClr="FFFFFF"/>
                  </a:solidFill>
                  <a:latin typeface="新細明體" pitchFamily="18" charset="-120"/>
                  <a:ea typeface="華康儷中黑"/>
                  <a:cs typeface="華康儷中黑"/>
                </a:rPr>
                <a:t> Provider</a:t>
              </a:r>
              <a:endParaRPr lang="zh-TW" altLang="en-US" sz="1600" b="1" kern="0" dirty="0">
                <a:solidFill>
                  <a:sysClr val="window" lastClr="FFFFFF"/>
                </a:solidFill>
                <a:latin typeface="新細明體" pitchFamily="18" charset="-120"/>
                <a:ea typeface="華康儷中黑"/>
                <a:cs typeface="華康儷中黑"/>
              </a:endParaRPr>
            </a:p>
          </p:txBody>
        </p:sp>
        <p:sp>
          <p:nvSpPr>
            <p:cNvPr id="16" name="AutoShape 21">
              <a:extLst/>
            </p:cNvPr>
            <p:cNvSpPr>
              <a:spLocks noChangeArrowheads="1"/>
            </p:cNvSpPr>
            <p:nvPr/>
          </p:nvSpPr>
          <p:spPr bwMode="auto">
            <a:xfrm>
              <a:off x="217235" y="4572622"/>
              <a:ext cx="1535549" cy="287330"/>
            </a:xfrm>
            <a:prstGeom prst="roundRect">
              <a:avLst>
                <a:gd name="adj" fmla="val 16667"/>
              </a:avLst>
            </a:prstGeom>
            <a:solidFill>
              <a:sysClr val="window" lastClr="FFFFFF"/>
            </a:solidFill>
            <a:ln w="25400" cap="flat" cmpd="sng" algn="ctr">
              <a:solidFill>
                <a:srgbClr val="4F81BD"/>
              </a:solidFill>
              <a:prstDash val="solid"/>
              <a:headEnd/>
              <a:tailEnd/>
            </a:ln>
            <a:effectLst/>
          </p:spPr>
          <p:txBody>
            <a:bodyPr wrap="none" anchor="ctr"/>
            <a:lstStyle/>
            <a:p>
              <a:pPr algn="ctr" eaLnBrk="1" fontAlgn="auto" hangingPunct="1">
                <a:spcBef>
                  <a:spcPts val="0"/>
                </a:spcBef>
                <a:spcAft>
                  <a:spcPts val="0"/>
                </a:spcAft>
                <a:defRPr/>
              </a:pPr>
              <a:r>
                <a:rPr lang="en-US" altLang="zh-TW" kern="0" dirty="0" err="1">
                  <a:solidFill>
                    <a:srgbClr val="005A58"/>
                  </a:solidFill>
                  <a:latin typeface="新細明體" pitchFamily="18" charset="-120"/>
                  <a:ea typeface="華康儷中黑"/>
                  <a:cs typeface="華康儷中黑"/>
                </a:rPr>
                <a:t>Hemodialysis</a:t>
              </a:r>
              <a:r>
                <a:rPr lang="en-US" altLang="zh-TW" kern="0" dirty="0">
                  <a:solidFill>
                    <a:srgbClr val="005A58"/>
                  </a:solidFill>
                  <a:latin typeface="新細明體" pitchFamily="18" charset="-120"/>
                  <a:ea typeface="華康儷中黑"/>
                  <a:cs typeface="華康儷中黑"/>
                </a:rPr>
                <a:t> channel</a:t>
              </a:r>
              <a:endParaRPr lang="zh-TW" altLang="en-US" kern="0" dirty="0">
                <a:solidFill>
                  <a:srgbClr val="005A58"/>
                </a:solidFill>
                <a:latin typeface="新細明體" pitchFamily="18" charset="-120"/>
                <a:ea typeface="華康儷中黑"/>
                <a:cs typeface="華康儷中黑"/>
              </a:endParaRPr>
            </a:p>
          </p:txBody>
        </p:sp>
        <p:sp>
          <p:nvSpPr>
            <p:cNvPr id="17" name="AutoShape 22">
              <a:extLst/>
            </p:cNvPr>
            <p:cNvSpPr>
              <a:spLocks noChangeArrowheads="1"/>
            </p:cNvSpPr>
            <p:nvPr/>
          </p:nvSpPr>
          <p:spPr bwMode="auto">
            <a:xfrm>
              <a:off x="217235" y="5787027"/>
              <a:ext cx="1535550" cy="214306"/>
            </a:xfrm>
            <a:prstGeom prst="roundRect">
              <a:avLst>
                <a:gd name="adj" fmla="val 16667"/>
              </a:avLst>
            </a:prstGeom>
            <a:solidFill>
              <a:sysClr val="window" lastClr="FFFFFF"/>
            </a:solidFill>
            <a:ln w="25400" cap="flat" cmpd="sng" algn="ctr">
              <a:solidFill>
                <a:srgbClr val="4F81BD"/>
              </a:solidFill>
              <a:prstDash val="solid"/>
              <a:headEnd/>
              <a:tailEnd/>
            </a:ln>
            <a:effectLst/>
          </p:spPr>
          <p:txBody>
            <a:bodyPr wrap="none" anchor="ctr"/>
            <a:lstStyle/>
            <a:p>
              <a:pPr algn="ctr" eaLnBrk="1" fontAlgn="auto" hangingPunct="1">
                <a:spcBef>
                  <a:spcPts val="0"/>
                </a:spcBef>
                <a:spcAft>
                  <a:spcPts val="0"/>
                </a:spcAft>
                <a:defRPr/>
              </a:pPr>
              <a:r>
                <a:rPr lang="en-US" altLang="zh-TW" kern="0" dirty="0">
                  <a:solidFill>
                    <a:srgbClr val="005A58"/>
                  </a:solidFill>
                  <a:latin typeface="新細明體" pitchFamily="18" charset="-120"/>
                  <a:ea typeface="華康儷中黑"/>
                  <a:cs typeface="華康儷中黑"/>
                </a:rPr>
                <a:t>Orthopedic/Cardiovascular</a:t>
              </a:r>
              <a:endParaRPr lang="zh-TW" altLang="en-US" kern="0" dirty="0">
                <a:solidFill>
                  <a:srgbClr val="005A58"/>
                </a:solidFill>
                <a:latin typeface="新細明體" pitchFamily="18" charset="-120"/>
                <a:ea typeface="華康儷中黑"/>
                <a:cs typeface="華康儷中黑"/>
              </a:endParaRPr>
            </a:p>
          </p:txBody>
        </p:sp>
        <p:sp>
          <p:nvSpPr>
            <p:cNvPr id="18" name="AutoShape 23">
              <a:extLst/>
            </p:cNvPr>
            <p:cNvSpPr>
              <a:spLocks noChangeArrowheads="1"/>
            </p:cNvSpPr>
            <p:nvPr/>
          </p:nvSpPr>
          <p:spPr bwMode="auto">
            <a:xfrm>
              <a:off x="217235" y="4917100"/>
              <a:ext cx="1535549" cy="227006"/>
            </a:xfrm>
            <a:prstGeom prst="roundRect">
              <a:avLst>
                <a:gd name="adj" fmla="val 16667"/>
              </a:avLst>
            </a:prstGeom>
            <a:solidFill>
              <a:sysClr val="window" lastClr="FFFFFF"/>
            </a:solidFill>
            <a:ln w="25400" cap="flat" cmpd="sng" algn="ctr">
              <a:solidFill>
                <a:srgbClr val="4F81BD"/>
              </a:solidFill>
              <a:prstDash val="solid"/>
              <a:headEnd/>
              <a:tailEnd/>
            </a:ln>
            <a:effectLst/>
          </p:spPr>
          <p:txBody>
            <a:bodyPr wrap="none" anchor="ctr"/>
            <a:lstStyle/>
            <a:p>
              <a:pPr algn="ctr" eaLnBrk="1" fontAlgn="auto" hangingPunct="1">
                <a:spcBef>
                  <a:spcPts val="0"/>
                </a:spcBef>
                <a:spcAft>
                  <a:spcPts val="0"/>
                </a:spcAft>
                <a:defRPr/>
              </a:pPr>
              <a:r>
                <a:rPr lang="en-US" altLang="zh-TW" kern="0" dirty="0">
                  <a:solidFill>
                    <a:srgbClr val="005A58"/>
                  </a:solidFill>
                  <a:latin typeface="新細明體" pitchFamily="18" charset="-120"/>
                  <a:ea typeface="華康儷中黑"/>
                  <a:cs typeface="華康儷中黑"/>
                </a:rPr>
                <a:t>Aesthetic Medical channel</a:t>
              </a:r>
              <a:endParaRPr lang="zh-TW" altLang="en-US" kern="0" dirty="0">
                <a:solidFill>
                  <a:srgbClr val="005A58"/>
                </a:solidFill>
                <a:latin typeface="新細明體" pitchFamily="18" charset="-120"/>
                <a:ea typeface="華康儷中黑"/>
                <a:cs typeface="華康儷中黑"/>
              </a:endParaRPr>
            </a:p>
          </p:txBody>
        </p:sp>
        <p:sp>
          <p:nvSpPr>
            <p:cNvPr id="19" name="AutoShape 24">
              <a:extLst/>
            </p:cNvPr>
            <p:cNvSpPr>
              <a:spLocks noChangeArrowheads="1"/>
            </p:cNvSpPr>
            <p:nvPr/>
          </p:nvSpPr>
          <p:spPr bwMode="auto">
            <a:xfrm>
              <a:off x="217235" y="5215542"/>
              <a:ext cx="1535549" cy="214306"/>
            </a:xfrm>
            <a:prstGeom prst="roundRect">
              <a:avLst>
                <a:gd name="adj" fmla="val 16667"/>
              </a:avLst>
            </a:prstGeom>
            <a:solidFill>
              <a:sysClr val="window" lastClr="FFFFFF"/>
            </a:solidFill>
            <a:ln w="25400" cap="flat" cmpd="sng" algn="ctr">
              <a:solidFill>
                <a:srgbClr val="4F81BD"/>
              </a:solidFill>
              <a:prstDash val="solid"/>
              <a:headEnd/>
              <a:tailEnd/>
            </a:ln>
            <a:effectLst/>
          </p:spPr>
          <p:txBody>
            <a:bodyPr wrap="none" anchor="ctr"/>
            <a:lstStyle/>
            <a:p>
              <a:pPr algn="ctr" eaLnBrk="1" fontAlgn="auto" hangingPunct="1">
                <a:spcBef>
                  <a:spcPts val="0"/>
                </a:spcBef>
                <a:spcAft>
                  <a:spcPts val="0"/>
                </a:spcAft>
                <a:defRPr/>
              </a:pPr>
              <a:r>
                <a:rPr lang="en-US" altLang="zh-TW" kern="0" dirty="0">
                  <a:solidFill>
                    <a:srgbClr val="005A58"/>
                  </a:solidFill>
                  <a:latin typeface="新細明體" pitchFamily="18" charset="-120"/>
                  <a:ea typeface="華康儷中黑"/>
                  <a:cs typeface="華康儷中黑"/>
                </a:rPr>
                <a:t>Long-term Care channel</a:t>
              </a:r>
              <a:endParaRPr lang="zh-TW" altLang="en-US" sz="1000" kern="0" dirty="0">
                <a:solidFill>
                  <a:srgbClr val="005A58"/>
                </a:solidFill>
                <a:latin typeface="新細明體" pitchFamily="18" charset="-120"/>
                <a:ea typeface="華康儷中黑"/>
                <a:cs typeface="華康儷中黑"/>
              </a:endParaRPr>
            </a:p>
          </p:txBody>
        </p:sp>
        <p:sp>
          <p:nvSpPr>
            <p:cNvPr id="20" name="AutoShape 24">
              <a:extLst/>
            </p:cNvPr>
            <p:cNvSpPr>
              <a:spLocks noChangeArrowheads="1"/>
            </p:cNvSpPr>
            <p:nvPr/>
          </p:nvSpPr>
          <p:spPr bwMode="auto">
            <a:xfrm>
              <a:off x="217235" y="5501284"/>
              <a:ext cx="1535549" cy="214306"/>
            </a:xfrm>
            <a:prstGeom prst="roundRect">
              <a:avLst>
                <a:gd name="adj" fmla="val 16667"/>
              </a:avLst>
            </a:prstGeom>
            <a:solidFill>
              <a:sysClr val="window" lastClr="FFFFFF"/>
            </a:solidFill>
            <a:ln w="25400" cap="flat" cmpd="sng" algn="ctr">
              <a:solidFill>
                <a:srgbClr val="4F81BD"/>
              </a:solidFill>
              <a:prstDash val="solid"/>
              <a:headEnd/>
              <a:tailEnd/>
            </a:ln>
            <a:effectLst/>
          </p:spPr>
          <p:txBody>
            <a:bodyPr wrap="none" anchor="ctr"/>
            <a:lstStyle/>
            <a:p>
              <a:pPr algn="ctr" eaLnBrk="1" fontAlgn="auto" hangingPunct="1">
                <a:spcBef>
                  <a:spcPts val="0"/>
                </a:spcBef>
                <a:spcAft>
                  <a:spcPts val="0"/>
                </a:spcAft>
                <a:defRPr/>
              </a:pPr>
              <a:r>
                <a:rPr lang="en-US" altLang="zh-TW" kern="0" dirty="0">
                  <a:solidFill>
                    <a:srgbClr val="005A58"/>
                  </a:solidFill>
                  <a:latin typeface="新細明體" pitchFamily="18" charset="-120"/>
                  <a:ea typeface="華康儷中黑"/>
                  <a:cs typeface="華康儷中黑"/>
                </a:rPr>
                <a:t>District Hospital channel</a:t>
              </a:r>
              <a:endParaRPr lang="zh-TW" altLang="en-US" kern="0" dirty="0">
                <a:solidFill>
                  <a:srgbClr val="005A58"/>
                </a:solidFill>
                <a:latin typeface="新細明體" pitchFamily="18" charset="-120"/>
                <a:ea typeface="華康儷中黑"/>
                <a:cs typeface="華康儷中黑"/>
              </a:endParaRPr>
            </a:p>
          </p:txBody>
        </p:sp>
        <p:sp>
          <p:nvSpPr>
            <p:cNvPr id="21" name="Oval 14">
              <a:extLst/>
            </p:cNvPr>
            <p:cNvSpPr>
              <a:spLocks noChangeArrowheads="1"/>
            </p:cNvSpPr>
            <p:nvPr/>
          </p:nvSpPr>
          <p:spPr bwMode="auto">
            <a:xfrm>
              <a:off x="5436096" y="4599469"/>
              <a:ext cx="1512948" cy="1512947"/>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1" fontAlgn="auto" hangingPunct="1">
                <a:spcBef>
                  <a:spcPts val="0"/>
                </a:spcBef>
                <a:spcAft>
                  <a:spcPts val="0"/>
                </a:spcAft>
                <a:defRPr/>
              </a:pPr>
              <a:endParaRPr lang="zh-TW" altLang="zh-TW" sz="1800" kern="0">
                <a:solidFill>
                  <a:srgbClr val="CCFF33"/>
                </a:solidFill>
                <a:latin typeface="新細明體" pitchFamily="18" charset="-120"/>
                <a:ea typeface="新細明體"/>
              </a:endParaRPr>
            </a:p>
          </p:txBody>
        </p:sp>
        <p:sp>
          <p:nvSpPr>
            <p:cNvPr id="22" name="Rectangle 19">
              <a:extLst/>
            </p:cNvPr>
            <p:cNvSpPr>
              <a:spLocks noChangeArrowheads="1"/>
            </p:cNvSpPr>
            <p:nvPr/>
          </p:nvSpPr>
          <p:spPr bwMode="auto">
            <a:xfrm>
              <a:off x="5481530" y="5269515"/>
              <a:ext cx="1422321" cy="173032"/>
            </a:xfrm>
            <a:prstGeom prst="rect">
              <a:avLst/>
            </a:prstGeom>
            <a:noFill/>
            <a:ln w="9525">
              <a:noFill/>
              <a:miter lim="800000"/>
              <a:headEnd/>
              <a:tailEnd/>
            </a:ln>
          </p:spPr>
          <p:txBody>
            <a:bodyPr wrap="none" anchor="ctr"/>
            <a:lstStyle/>
            <a:p>
              <a:pPr algn="ctr" eaLnBrk="1" fontAlgn="auto" hangingPunct="1">
                <a:spcBef>
                  <a:spcPts val="0"/>
                </a:spcBef>
                <a:spcAft>
                  <a:spcPts val="0"/>
                </a:spcAft>
                <a:defRPr/>
              </a:pPr>
              <a:r>
                <a:rPr lang="en-US" altLang="zh-TW" sz="2000" b="1" kern="0" dirty="0">
                  <a:solidFill>
                    <a:sysClr val="window" lastClr="FFFFFF"/>
                  </a:solidFill>
                  <a:latin typeface="新細明體" pitchFamily="18" charset="-120"/>
                  <a:ea typeface="華康儷中黑"/>
                  <a:cs typeface="華康儷中黑"/>
                </a:rPr>
                <a:t>Pharmaceutical</a:t>
              </a:r>
            </a:p>
            <a:p>
              <a:pPr algn="ctr" eaLnBrk="1" fontAlgn="auto" hangingPunct="1">
                <a:spcBef>
                  <a:spcPts val="0"/>
                </a:spcBef>
                <a:spcAft>
                  <a:spcPts val="0"/>
                </a:spcAft>
                <a:defRPr/>
              </a:pPr>
              <a:r>
                <a:rPr lang="en-US" altLang="zh-TW" sz="2000" b="1" kern="0" dirty="0">
                  <a:solidFill>
                    <a:sysClr val="window" lastClr="FFFFFF"/>
                  </a:solidFill>
                  <a:latin typeface="新細明體" pitchFamily="18" charset="-120"/>
                  <a:ea typeface="華康儷中黑"/>
                  <a:cs typeface="華康儷中黑"/>
                </a:rPr>
                <a:t>logistics</a:t>
              </a:r>
              <a:endParaRPr lang="zh-TW" altLang="en-US" sz="2000" b="1" kern="0" dirty="0">
                <a:solidFill>
                  <a:sysClr val="window" lastClr="FFFFFF"/>
                </a:solidFill>
                <a:latin typeface="新細明體" pitchFamily="18" charset="-120"/>
                <a:ea typeface="華康儷中黑"/>
                <a:cs typeface="華康儷中黑"/>
              </a:endParaRPr>
            </a:p>
          </p:txBody>
        </p:sp>
        <p:sp>
          <p:nvSpPr>
            <p:cNvPr id="23" name="AutoShape 15">
              <a:extLst/>
            </p:cNvPr>
            <p:cNvSpPr>
              <a:spLocks noChangeArrowheads="1"/>
            </p:cNvSpPr>
            <p:nvPr/>
          </p:nvSpPr>
          <p:spPr bwMode="auto">
            <a:xfrm>
              <a:off x="7418388" y="4607546"/>
              <a:ext cx="1465056" cy="252406"/>
            </a:xfrm>
            <a:prstGeom prst="roundRect">
              <a:avLst>
                <a:gd name="adj" fmla="val 16667"/>
              </a:avLst>
            </a:prstGeom>
            <a:solidFill>
              <a:sysClr val="window" lastClr="FFFFFF"/>
            </a:solidFill>
            <a:ln w="25400" cap="flat" cmpd="sng" algn="ctr">
              <a:solidFill>
                <a:srgbClr val="F79646"/>
              </a:solidFill>
              <a:prstDash val="solid"/>
              <a:headEnd/>
              <a:tailEnd/>
            </a:ln>
            <a:effectLst/>
          </p:spPr>
          <p:txBody>
            <a:bodyPr wrap="none" anchor="ctr"/>
            <a:lstStyle/>
            <a:p>
              <a:pPr algn="ctr" eaLnBrk="1" fontAlgn="auto" hangingPunct="1">
                <a:spcBef>
                  <a:spcPts val="0"/>
                </a:spcBef>
                <a:spcAft>
                  <a:spcPts val="0"/>
                </a:spcAft>
                <a:defRPr/>
              </a:pPr>
              <a:r>
                <a:rPr lang="en-US" altLang="zh-TW" sz="900" kern="0" dirty="0">
                  <a:solidFill>
                    <a:srgbClr val="FF3300"/>
                  </a:solidFill>
                  <a:latin typeface="新細明體" pitchFamily="18" charset="-120"/>
                  <a:ea typeface="華康儷中黑"/>
                  <a:cs typeface="華康儷中黑"/>
                </a:rPr>
                <a:t>Pharma. Sales and Promotion </a:t>
              </a:r>
              <a:endParaRPr lang="zh-TW" altLang="en-US" sz="900" kern="0" dirty="0">
                <a:solidFill>
                  <a:srgbClr val="FF3300"/>
                </a:solidFill>
                <a:latin typeface="新細明體" pitchFamily="18" charset="-120"/>
                <a:ea typeface="華康儷中黑"/>
                <a:cs typeface="華康儷中黑"/>
              </a:endParaRPr>
            </a:p>
          </p:txBody>
        </p:sp>
        <p:sp>
          <p:nvSpPr>
            <p:cNvPr id="24" name="AutoShape 16">
              <a:extLst/>
            </p:cNvPr>
            <p:cNvSpPr>
              <a:spLocks noChangeArrowheads="1"/>
            </p:cNvSpPr>
            <p:nvPr/>
          </p:nvSpPr>
          <p:spPr bwMode="auto">
            <a:xfrm>
              <a:off x="7418388" y="5787026"/>
              <a:ext cx="1465057" cy="189994"/>
            </a:xfrm>
            <a:prstGeom prst="roundRect">
              <a:avLst>
                <a:gd name="adj" fmla="val 16667"/>
              </a:avLst>
            </a:prstGeom>
            <a:solidFill>
              <a:sysClr val="window" lastClr="FFFFFF"/>
            </a:solidFill>
            <a:ln w="25400" cap="flat" cmpd="sng" algn="ctr">
              <a:solidFill>
                <a:srgbClr val="F79646"/>
              </a:solidFill>
              <a:prstDash val="solid"/>
              <a:headEnd/>
              <a:tailEnd/>
            </a:ln>
            <a:effectLst/>
          </p:spPr>
          <p:txBody>
            <a:bodyPr wrap="none" anchor="ctr"/>
            <a:lstStyle/>
            <a:p>
              <a:pPr algn="ctr" eaLnBrk="1" fontAlgn="auto" hangingPunct="1">
                <a:spcBef>
                  <a:spcPts val="0"/>
                </a:spcBef>
                <a:spcAft>
                  <a:spcPts val="0"/>
                </a:spcAft>
                <a:defRPr/>
              </a:pPr>
              <a:r>
                <a:rPr lang="en-US" altLang="zh-TW" sz="900" kern="0" dirty="0">
                  <a:solidFill>
                    <a:srgbClr val="FF3300"/>
                  </a:solidFill>
                  <a:latin typeface="新細明體" pitchFamily="18" charset="-120"/>
                  <a:ea typeface="華康儷中黑"/>
                  <a:cs typeface="華康儷中黑"/>
                </a:rPr>
                <a:t>Professional Maintenance</a:t>
              </a:r>
              <a:endParaRPr lang="zh-TW" altLang="en-US" sz="900" kern="0" dirty="0">
                <a:solidFill>
                  <a:srgbClr val="FF3300"/>
                </a:solidFill>
                <a:latin typeface="新細明體" pitchFamily="18" charset="-120"/>
                <a:ea typeface="華康儷中黑"/>
                <a:cs typeface="華康儷中黑"/>
              </a:endParaRPr>
            </a:p>
          </p:txBody>
        </p:sp>
        <p:sp>
          <p:nvSpPr>
            <p:cNvPr id="25" name="AutoShape 17">
              <a:extLst/>
            </p:cNvPr>
            <p:cNvSpPr>
              <a:spLocks noChangeArrowheads="1"/>
            </p:cNvSpPr>
            <p:nvPr/>
          </p:nvSpPr>
          <p:spPr bwMode="auto">
            <a:xfrm>
              <a:off x="7418389" y="4917099"/>
              <a:ext cx="1465056" cy="227007"/>
            </a:xfrm>
            <a:prstGeom prst="roundRect">
              <a:avLst>
                <a:gd name="adj" fmla="val 16667"/>
              </a:avLst>
            </a:prstGeom>
            <a:solidFill>
              <a:sysClr val="window" lastClr="FFFFFF"/>
            </a:solidFill>
            <a:ln w="25400" cap="flat" cmpd="sng" algn="ctr">
              <a:solidFill>
                <a:srgbClr val="F79646"/>
              </a:solidFill>
              <a:prstDash val="solid"/>
              <a:headEnd/>
              <a:tailEnd/>
            </a:ln>
            <a:effectLst/>
          </p:spPr>
          <p:txBody>
            <a:bodyPr wrap="none" anchor="ctr"/>
            <a:lstStyle/>
            <a:p>
              <a:pPr algn="ctr" eaLnBrk="1" fontAlgn="auto" hangingPunct="1">
                <a:spcBef>
                  <a:spcPts val="0"/>
                </a:spcBef>
                <a:spcAft>
                  <a:spcPts val="0"/>
                </a:spcAft>
                <a:defRPr/>
              </a:pPr>
              <a:r>
                <a:rPr lang="en-US" altLang="zh-TW" sz="900" kern="0" dirty="0">
                  <a:solidFill>
                    <a:srgbClr val="FF3300"/>
                  </a:solidFill>
                  <a:latin typeface="新細明體" pitchFamily="18" charset="-120"/>
                  <a:ea typeface="華康儷中黑"/>
                  <a:cs typeface="華康儷中黑"/>
                </a:rPr>
                <a:t>Pharma. Distribution and Logistics</a:t>
              </a:r>
              <a:endParaRPr lang="zh-TW" altLang="en-US" sz="900" kern="0" dirty="0">
                <a:solidFill>
                  <a:srgbClr val="FF3300"/>
                </a:solidFill>
                <a:latin typeface="新細明體" pitchFamily="18" charset="-120"/>
                <a:ea typeface="華康儷中黑"/>
                <a:cs typeface="華康儷中黑"/>
              </a:endParaRPr>
            </a:p>
          </p:txBody>
        </p:sp>
        <p:sp>
          <p:nvSpPr>
            <p:cNvPr id="26" name="AutoShape 18">
              <a:extLst/>
            </p:cNvPr>
            <p:cNvSpPr>
              <a:spLocks noChangeArrowheads="1"/>
            </p:cNvSpPr>
            <p:nvPr/>
          </p:nvSpPr>
          <p:spPr bwMode="auto">
            <a:xfrm>
              <a:off x="7418389" y="5235095"/>
              <a:ext cx="1465056" cy="201603"/>
            </a:xfrm>
            <a:prstGeom prst="roundRect">
              <a:avLst>
                <a:gd name="adj" fmla="val 16667"/>
              </a:avLst>
            </a:prstGeom>
            <a:solidFill>
              <a:sysClr val="window" lastClr="FFFFFF"/>
            </a:solidFill>
            <a:ln w="25400" cap="flat" cmpd="sng" algn="ctr">
              <a:solidFill>
                <a:srgbClr val="F79646"/>
              </a:solidFill>
              <a:prstDash val="solid"/>
              <a:headEnd/>
              <a:tailEnd/>
            </a:ln>
            <a:effectLst/>
          </p:spPr>
          <p:txBody>
            <a:bodyPr wrap="none" anchor="ctr"/>
            <a:lstStyle/>
            <a:p>
              <a:pPr algn="ctr" eaLnBrk="1" fontAlgn="auto" hangingPunct="1">
                <a:spcBef>
                  <a:spcPts val="0"/>
                </a:spcBef>
                <a:spcAft>
                  <a:spcPts val="0"/>
                </a:spcAft>
                <a:defRPr/>
              </a:pPr>
              <a:r>
                <a:rPr lang="en-US" altLang="zh-TW" sz="900" kern="0" dirty="0">
                  <a:solidFill>
                    <a:srgbClr val="FF3300"/>
                  </a:solidFill>
                  <a:latin typeface="新細明體" pitchFamily="18" charset="-120"/>
                  <a:ea typeface="華康儷中黑"/>
                </a:rPr>
                <a:t>Medical Supplies Distribution</a:t>
              </a:r>
              <a:endParaRPr lang="zh-TW" altLang="en-US" sz="900" kern="0" dirty="0">
                <a:solidFill>
                  <a:srgbClr val="FF3300"/>
                </a:solidFill>
                <a:latin typeface="新細明體" pitchFamily="18" charset="-120"/>
                <a:ea typeface="華康儷中黑"/>
              </a:endParaRPr>
            </a:p>
          </p:txBody>
        </p:sp>
        <p:sp>
          <p:nvSpPr>
            <p:cNvPr id="27" name="AutoShape 18">
              <a:extLst/>
            </p:cNvPr>
            <p:cNvSpPr>
              <a:spLocks noChangeArrowheads="1"/>
            </p:cNvSpPr>
            <p:nvPr/>
          </p:nvSpPr>
          <p:spPr bwMode="auto">
            <a:xfrm>
              <a:off x="7418389" y="5537795"/>
              <a:ext cx="1465056" cy="201603"/>
            </a:xfrm>
            <a:prstGeom prst="roundRect">
              <a:avLst>
                <a:gd name="adj" fmla="val 16667"/>
              </a:avLst>
            </a:prstGeom>
            <a:solidFill>
              <a:sysClr val="window" lastClr="FFFFFF"/>
            </a:solidFill>
            <a:ln w="25400" cap="flat" cmpd="sng" algn="ctr">
              <a:solidFill>
                <a:srgbClr val="F79646"/>
              </a:solidFill>
              <a:prstDash val="solid"/>
              <a:headEnd/>
              <a:tailEnd/>
            </a:ln>
            <a:effectLst/>
          </p:spPr>
          <p:txBody>
            <a:bodyPr wrap="none" anchor="ctr"/>
            <a:lstStyle/>
            <a:p>
              <a:pPr algn="ctr" eaLnBrk="1" fontAlgn="auto" hangingPunct="1">
                <a:spcBef>
                  <a:spcPts val="0"/>
                </a:spcBef>
                <a:spcAft>
                  <a:spcPts val="0"/>
                </a:spcAft>
                <a:defRPr/>
              </a:pPr>
              <a:r>
                <a:rPr lang="en-US" altLang="zh-TW" sz="900" kern="0" dirty="0">
                  <a:solidFill>
                    <a:srgbClr val="FF3300"/>
                  </a:solidFill>
                  <a:latin typeface="新細明體" pitchFamily="18" charset="-120"/>
                  <a:ea typeface="華康儷中黑"/>
                  <a:cs typeface="華康儷中黑"/>
                </a:rPr>
                <a:t>GMP/GDP/ISO C</a:t>
              </a:r>
              <a:r>
                <a:rPr lang="en-US" altLang="zh-TW" sz="900" kern="0" dirty="0">
                  <a:solidFill>
                    <a:srgbClr val="FF3300"/>
                  </a:solidFill>
                  <a:latin typeface="新細明體" pitchFamily="18" charset="-120"/>
                  <a:ea typeface="華康儷中黑"/>
                </a:rPr>
                <a:t>ertification</a:t>
              </a:r>
              <a:endParaRPr lang="zh-TW" altLang="en-US" sz="900" kern="0" dirty="0">
                <a:solidFill>
                  <a:srgbClr val="FF3300"/>
                </a:solidFill>
                <a:latin typeface="新細明體" pitchFamily="18" charset="-120"/>
                <a:ea typeface="華康儷中黑"/>
              </a:endParaRPr>
            </a:p>
          </p:txBody>
        </p:sp>
        <p:sp>
          <p:nvSpPr>
            <p:cNvPr id="28" name="Oval 3">
              <a:extLst/>
            </p:cNvPr>
            <p:cNvSpPr>
              <a:spLocks noChangeArrowheads="1"/>
            </p:cNvSpPr>
            <p:nvPr/>
          </p:nvSpPr>
          <p:spPr bwMode="auto">
            <a:xfrm>
              <a:off x="3777703" y="1411997"/>
              <a:ext cx="1515173" cy="1512947"/>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algn="ctr" eaLnBrk="1" fontAlgn="auto" hangingPunct="1">
                <a:spcBef>
                  <a:spcPts val="0"/>
                </a:spcBef>
                <a:spcAft>
                  <a:spcPts val="0"/>
                </a:spcAft>
                <a:defRPr/>
              </a:pPr>
              <a:endParaRPr lang="zh-TW" altLang="zh-TW" sz="1800" kern="0">
                <a:solidFill>
                  <a:srgbClr val="CCFF33"/>
                </a:solidFill>
                <a:latin typeface="新細明體" pitchFamily="18" charset="-120"/>
                <a:ea typeface="新細明體"/>
              </a:endParaRPr>
            </a:p>
          </p:txBody>
        </p:sp>
        <p:sp>
          <p:nvSpPr>
            <p:cNvPr id="29" name="Rectangle 8">
              <a:extLst/>
            </p:cNvPr>
            <p:cNvSpPr>
              <a:spLocks noChangeArrowheads="1"/>
            </p:cNvSpPr>
            <p:nvPr/>
          </p:nvSpPr>
          <p:spPr bwMode="auto">
            <a:xfrm>
              <a:off x="3786222" y="2072379"/>
              <a:ext cx="1425424" cy="173032"/>
            </a:xfrm>
            <a:prstGeom prst="rect">
              <a:avLst/>
            </a:prstGeom>
            <a:noFill/>
            <a:ln w="9525">
              <a:noFill/>
              <a:miter lim="800000"/>
              <a:headEnd/>
              <a:tailEnd/>
            </a:ln>
          </p:spPr>
          <p:txBody>
            <a:bodyPr wrap="none" anchor="ctr"/>
            <a:lstStyle/>
            <a:p>
              <a:pPr algn="ctr" eaLnBrk="1" fontAlgn="auto" hangingPunct="1">
                <a:spcBef>
                  <a:spcPts val="0"/>
                </a:spcBef>
                <a:spcAft>
                  <a:spcPts val="0"/>
                </a:spcAft>
                <a:defRPr/>
              </a:pPr>
              <a:r>
                <a:rPr lang="en-US" altLang="zh-TW" sz="1600" b="1" kern="0" dirty="0">
                  <a:solidFill>
                    <a:sysClr val="window" lastClr="FFFFFF"/>
                  </a:solidFill>
                  <a:latin typeface="新細明體" pitchFamily="18" charset="-120"/>
                  <a:ea typeface="華康儷中黑"/>
                  <a:cs typeface="華康儷中黑"/>
                </a:rPr>
                <a:t>Trading Business</a:t>
              </a:r>
              <a:endParaRPr lang="zh-TW" altLang="en-US" sz="1600" b="1" kern="0" dirty="0">
                <a:solidFill>
                  <a:sysClr val="window" lastClr="FFFFFF"/>
                </a:solidFill>
                <a:latin typeface="新細明體" pitchFamily="18" charset="-120"/>
                <a:ea typeface="華康儷中黑"/>
                <a:cs typeface="華康儷中黑"/>
              </a:endParaRPr>
            </a:p>
          </p:txBody>
        </p:sp>
        <p:sp>
          <p:nvSpPr>
            <p:cNvPr id="30" name="AutoShape 4">
              <a:extLst/>
            </p:cNvPr>
            <p:cNvSpPr>
              <a:spLocks noChangeArrowheads="1"/>
            </p:cNvSpPr>
            <p:nvPr/>
          </p:nvSpPr>
          <p:spPr bwMode="auto">
            <a:xfrm>
              <a:off x="5953053" y="1424697"/>
              <a:ext cx="1262562" cy="250818"/>
            </a:xfrm>
            <a:prstGeom prst="roundRect">
              <a:avLst>
                <a:gd name="adj" fmla="val 16667"/>
              </a:avLst>
            </a:prstGeom>
            <a:solidFill>
              <a:sysClr val="window" lastClr="FFFFFF"/>
            </a:solidFill>
            <a:ln w="25400" cap="flat" cmpd="sng" algn="ctr">
              <a:solidFill>
                <a:srgbClr val="9BBB59"/>
              </a:solidFill>
              <a:prstDash val="solid"/>
              <a:headEnd/>
              <a:tailEnd/>
            </a:ln>
            <a:effectLst/>
          </p:spPr>
          <p:txBody>
            <a:bodyPr wrap="none" anchor="ctr"/>
            <a:lstStyle/>
            <a:p>
              <a:pPr algn="ctr" eaLnBrk="1" fontAlgn="auto" hangingPunct="1">
                <a:spcBef>
                  <a:spcPts val="0"/>
                </a:spcBef>
                <a:spcAft>
                  <a:spcPts val="0"/>
                </a:spcAft>
                <a:defRPr/>
              </a:pPr>
              <a:r>
                <a:rPr lang="en-US" altLang="zh-TW" kern="0" dirty="0" err="1">
                  <a:solidFill>
                    <a:srgbClr val="009900"/>
                  </a:solidFill>
                  <a:latin typeface="新細明體" pitchFamily="18" charset="-120"/>
                  <a:ea typeface="華康儷中黑"/>
                  <a:cs typeface="華康儷中黑"/>
                </a:rPr>
                <a:t>Hemodialysis</a:t>
              </a:r>
              <a:endParaRPr lang="zh-TW" altLang="en-US" kern="0" dirty="0">
                <a:solidFill>
                  <a:srgbClr val="009900"/>
                </a:solidFill>
                <a:latin typeface="新細明體" pitchFamily="18" charset="-120"/>
                <a:ea typeface="華康儷中黑"/>
                <a:cs typeface="華康儷中黑"/>
              </a:endParaRPr>
            </a:p>
          </p:txBody>
        </p:sp>
        <p:sp>
          <p:nvSpPr>
            <p:cNvPr id="31" name="AutoShape 6">
              <a:extLst/>
            </p:cNvPr>
            <p:cNvSpPr>
              <a:spLocks noChangeArrowheads="1"/>
            </p:cNvSpPr>
            <p:nvPr/>
          </p:nvSpPr>
          <p:spPr bwMode="auto">
            <a:xfrm>
              <a:off x="5953053" y="1734250"/>
              <a:ext cx="1262562" cy="250818"/>
            </a:xfrm>
            <a:prstGeom prst="roundRect">
              <a:avLst>
                <a:gd name="adj" fmla="val 16667"/>
              </a:avLst>
            </a:prstGeom>
            <a:solidFill>
              <a:sysClr val="window" lastClr="FFFFFF"/>
            </a:solidFill>
            <a:ln w="25400" cap="flat" cmpd="sng" algn="ctr">
              <a:solidFill>
                <a:srgbClr val="9BBB59"/>
              </a:solidFill>
              <a:prstDash val="solid"/>
              <a:headEnd/>
              <a:tailEnd/>
            </a:ln>
            <a:effectLst/>
          </p:spPr>
          <p:txBody>
            <a:bodyPr wrap="none" anchor="ctr"/>
            <a:lstStyle/>
            <a:p>
              <a:pPr algn="ctr" eaLnBrk="1" fontAlgn="auto" hangingPunct="1">
                <a:spcBef>
                  <a:spcPts val="0"/>
                </a:spcBef>
                <a:spcAft>
                  <a:spcPts val="0"/>
                </a:spcAft>
                <a:defRPr/>
              </a:pPr>
              <a:r>
                <a:rPr lang="en-US" altLang="zh-TW" kern="0" dirty="0">
                  <a:solidFill>
                    <a:srgbClr val="009900"/>
                  </a:solidFill>
                  <a:latin typeface="新細明體" pitchFamily="18" charset="-120"/>
                  <a:ea typeface="華康儷中黑"/>
                  <a:cs typeface="華康儷中黑"/>
                </a:rPr>
                <a:t>Aesthetic Medical</a:t>
              </a:r>
              <a:endParaRPr lang="zh-TW" altLang="en-US" kern="0" dirty="0">
                <a:solidFill>
                  <a:srgbClr val="009900"/>
                </a:solidFill>
                <a:latin typeface="新細明體" pitchFamily="18" charset="-120"/>
                <a:ea typeface="華康儷中黑"/>
                <a:cs typeface="華康儷中黑"/>
              </a:endParaRPr>
            </a:p>
          </p:txBody>
        </p:sp>
        <p:sp>
          <p:nvSpPr>
            <p:cNvPr id="32" name="AutoShape 7">
              <a:extLst/>
            </p:cNvPr>
            <p:cNvSpPr>
              <a:spLocks noChangeArrowheads="1"/>
            </p:cNvSpPr>
            <p:nvPr/>
          </p:nvSpPr>
          <p:spPr bwMode="auto">
            <a:xfrm>
              <a:off x="5953053" y="2354946"/>
              <a:ext cx="1262562" cy="250818"/>
            </a:xfrm>
            <a:prstGeom prst="roundRect">
              <a:avLst>
                <a:gd name="adj" fmla="val 16667"/>
              </a:avLst>
            </a:prstGeom>
            <a:solidFill>
              <a:sysClr val="window" lastClr="FFFFFF"/>
            </a:solidFill>
            <a:ln w="25400" cap="flat" cmpd="sng" algn="ctr">
              <a:solidFill>
                <a:srgbClr val="9BBB59"/>
              </a:solidFill>
              <a:prstDash val="solid"/>
              <a:headEnd/>
              <a:tailEnd/>
            </a:ln>
            <a:effectLst/>
          </p:spPr>
          <p:txBody>
            <a:bodyPr wrap="none" anchor="ctr"/>
            <a:lstStyle/>
            <a:p>
              <a:pPr algn="ctr" eaLnBrk="1" fontAlgn="auto" hangingPunct="1">
                <a:spcBef>
                  <a:spcPts val="0"/>
                </a:spcBef>
                <a:spcAft>
                  <a:spcPts val="0"/>
                </a:spcAft>
                <a:defRPr/>
              </a:pPr>
              <a:r>
                <a:rPr lang="en-US" altLang="zh-TW" kern="0" dirty="0">
                  <a:solidFill>
                    <a:srgbClr val="009900"/>
                  </a:solidFill>
                  <a:latin typeface="新細明體" pitchFamily="18" charset="-120"/>
                  <a:ea typeface="華康儷中黑"/>
                  <a:cs typeface="華康儷中黑"/>
                </a:rPr>
                <a:t>Medical Consumables</a:t>
              </a:r>
              <a:endParaRPr lang="zh-TW" altLang="en-US" kern="0" dirty="0">
                <a:solidFill>
                  <a:srgbClr val="009900"/>
                </a:solidFill>
                <a:latin typeface="新細明體" pitchFamily="18" charset="-120"/>
                <a:ea typeface="華康儷中黑"/>
                <a:cs typeface="華康儷中黑"/>
              </a:endParaRPr>
            </a:p>
          </p:txBody>
        </p:sp>
        <p:sp>
          <p:nvSpPr>
            <p:cNvPr id="33" name="AutoShape 7">
              <a:extLst/>
            </p:cNvPr>
            <p:cNvSpPr>
              <a:spLocks noChangeArrowheads="1"/>
            </p:cNvSpPr>
            <p:nvPr/>
          </p:nvSpPr>
          <p:spPr bwMode="auto">
            <a:xfrm>
              <a:off x="5953053" y="2042217"/>
              <a:ext cx="1262562" cy="253993"/>
            </a:xfrm>
            <a:prstGeom prst="roundRect">
              <a:avLst>
                <a:gd name="adj" fmla="val 16667"/>
              </a:avLst>
            </a:prstGeom>
            <a:solidFill>
              <a:sysClr val="window" lastClr="FFFFFF"/>
            </a:solidFill>
            <a:ln w="25400" cap="flat" cmpd="sng" algn="ctr">
              <a:solidFill>
                <a:srgbClr val="9BBB59"/>
              </a:solidFill>
              <a:prstDash val="solid"/>
              <a:headEnd/>
              <a:tailEnd/>
            </a:ln>
            <a:effectLst/>
          </p:spPr>
          <p:txBody>
            <a:bodyPr wrap="none" anchor="ctr"/>
            <a:lstStyle/>
            <a:p>
              <a:pPr algn="ctr" eaLnBrk="1" fontAlgn="auto" hangingPunct="1">
                <a:spcBef>
                  <a:spcPts val="0"/>
                </a:spcBef>
                <a:spcAft>
                  <a:spcPts val="0"/>
                </a:spcAft>
                <a:defRPr/>
              </a:pPr>
              <a:r>
                <a:rPr lang="en-US" altLang="zh-TW" kern="0" dirty="0">
                  <a:solidFill>
                    <a:srgbClr val="009900"/>
                  </a:solidFill>
                  <a:latin typeface="新細明體" pitchFamily="18" charset="-120"/>
                  <a:ea typeface="華康儷中黑"/>
                  <a:cs typeface="華康儷中黑"/>
                </a:rPr>
                <a:t>Medical Devices</a:t>
              </a:r>
              <a:endParaRPr lang="zh-TW" altLang="en-US" kern="0" dirty="0">
                <a:solidFill>
                  <a:srgbClr val="009900"/>
                </a:solidFill>
                <a:latin typeface="新細明體" pitchFamily="18" charset="-120"/>
                <a:ea typeface="華康儷中黑"/>
                <a:cs typeface="華康儷中黑"/>
              </a:endParaRPr>
            </a:p>
          </p:txBody>
        </p:sp>
        <p:sp>
          <p:nvSpPr>
            <p:cNvPr id="34" name="AutoShape 7">
              <a:extLst/>
            </p:cNvPr>
            <p:cNvSpPr>
              <a:spLocks noChangeArrowheads="1"/>
            </p:cNvSpPr>
            <p:nvPr/>
          </p:nvSpPr>
          <p:spPr bwMode="auto">
            <a:xfrm>
              <a:off x="5953053" y="2662912"/>
              <a:ext cx="1262562" cy="252405"/>
            </a:xfrm>
            <a:prstGeom prst="roundRect">
              <a:avLst>
                <a:gd name="adj" fmla="val 16667"/>
              </a:avLst>
            </a:prstGeom>
            <a:solidFill>
              <a:sysClr val="window" lastClr="FFFFFF"/>
            </a:solidFill>
            <a:ln w="25400" cap="flat" cmpd="sng" algn="ctr">
              <a:solidFill>
                <a:srgbClr val="9BBB59"/>
              </a:solidFill>
              <a:prstDash val="solid"/>
              <a:headEnd/>
              <a:tailEnd/>
            </a:ln>
            <a:effectLst/>
          </p:spPr>
          <p:txBody>
            <a:bodyPr wrap="none" anchor="ctr"/>
            <a:lstStyle/>
            <a:p>
              <a:pPr algn="ctr" eaLnBrk="1" fontAlgn="auto" hangingPunct="1">
                <a:spcBef>
                  <a:spcPts val="0"/>
                </a:spcBef>
                <a:spcAft>
                  <a:spcPts val="0"/>
                </a:spcAft>
                <a:defRPr/>
              </a:pPr>
              <a:r>
                <a:rPr lang="en-US" altLang="zh-TW" kern="0" dirty="0">
                  <a:solidFill>
                    <a:srgbClr val="009900"/>
                  </a:solidFill>
                  <a:latin typeface="新細明體" pitchFamily="18" charset="-120"/>
                  <a:ea typeface="華康儷中黑"/>
                  <a:cs typeface="華康儷中黑"/>
                </a:rPr>
                <a:t>Home Appliances</a:t>
              </a:r>
              <a:endParaRPr lang="zh-TW" altLang="en-US" kern="0" dirty="0">
                <a:solidFill>
                  <a:srgbClr val="009900"/>
                </a:solidFill>
                <a:latin typeface="新細明體" pitchFamily="18" charset="-120"/>
                <a:ea typeface="華康儷中黑"/>
                <a:cs typeface="華康儷中黑"/>
              </a:endParaRPr>
            </a:p>
          </p:txBody>
        </p:sp>
        <p:cxnSp>
          <p:nvCxnSpPr>
            <p:cNvPr id="9250" name="肘形接點 121"/>
            <p:cNvCxnSpPr>
              <a:cxnSpLocks noChangeShapeType="1"/>
              <a:stCxn id="30" idx="1"/>
              <a:endCxn id="39" idx="0"/>
            </p:cNvCxnSpPr>
            <p:nvPr/>
          </p:nvCxnSpPr>
          <p:spPr bwMode="auto">
            <a:xfrm rot="10800000" flipV="1">
              <a:off x="5730875" y="1547813"/>
              <a:ext cx="222250" cy="520700"/>
            </a:xfrm>
            <a:prstGeom prst="bentConnector2">
              <a:avLst/>
            </a:prstGeom>
            <a:noFill/>
            <a:ln w="9525" algn="ctr">
              <a:solidFill>
                <a:srgbClr val="98B954"/>
              </a:solidFill>
              <a:miter lim="800000"/>
              <a:headEnd/>
              <a:tailEnd/>
            </a:ln>
          </p:spPr>
        </p:cxnSp>
        <p:cxnSp>
          <p:nvCxnSpPr>
            <p:cNvPr id="9251" name="肘形接點 124"/>
            <p:cNvCxnSpPr>
              <a:cxnSpLocks noChangeShapeType="1"/>
              <a:stCxn id="31" idx="1"/>
              <a:endCxn id="39" idx="0"/>
            </p:cNvCxnSpPr>
            <p:nvPr/>
          </p:nvCxnSpPr>
          <p:spPr bwMode="auto">
            <a:xfrm rot="10800000" flipV="1">
              <a:off x="5730875" y="1858963"/>
              <a:ext cx="222250" cy="209550"/>
            </a:xfrm>
            <a:prstGeom prst="bentConnector2">
              <a:avLst/>
            </a:prstGeom>
            <a:noFill/>
            <a:ln w="9525" algn="ctr">
              <a:solidFill>
                <a:srgbClr val="98B954"/>
              </a:solidFill>
              <a:miter lim="800000"/>
              <a:headEnd/>
              <a:tailEnd/>
            </a:ln>
          </p:spPr>
        </p:cxnSp>
        <p:cxnSp>
          <p:nvCxnSpPr>
            <p:cNvPr id="9252" name="肘形接點 125"/>
            <p:cNvCxnSpPr>
              <a:cxnSpLocks noChangeShapeType="1"/>
              <a:stCxn id="32" idx="1"/>
              <a:endCxn id="39" idx="4"/>
            </p:cNvCxnSpPr>
            <p:nvPr/>
          </p:nvCxnSpPr>
          <p:spPr bwMode="auto">
            <a:xfrm rot="10800000">
              <a:off x="5730875" y="2268538"/>
              <a:ext cx="222250" cy="209550"/>
            </a:xfrm>
            <a:prstGeom prst="bentConnector2">
              <a:avLst/>
            </a:prstGeom>
            <a:noFill/>
            <a:ln w="9525" algn="ctr">
              <a:solidFill>
                <a:srgbClr val="98B954"/>
              </a:solidFill>
              <a:miter lim="800000"/>
              <a:headEnd/>
              <a:tailEnd/>
            </a:ln>
          </p:spPr>
        </p:cxnSp>
        <p:cxnSp>
          <p:nvCxnSpPr>
            <p:cNvPr id="9253" name="肘形接點 126"/>
            <p:cNvCxnSpPr>
              <a:cxnSpLocks noChangeShapeType="1"/>
              <a:stCxn id="34" idx="1"/>
              <a:endCxn id="39" idx="4"/>
            </p:cNvCxnSpPr>
            <p:nvPr/>
          </p:nvCxnSpPr>
          <p:spPr bwMode="auto">
            <a:xfrm rot="10800000">
              <a:off x="5730875" y="2268538"/>
              <a:ext cx="222250" cy="520700"/>
            </a:xfrm>
            <a:prstGeom prst="bentConnector2">
              <a:avLst/>
            </a:prstGeom>
            <a:noFill/>
            <a:ln w="9525" algn="ctr">
              <a:solidFill>
                <a:srgbClr val="98B954"/>
              </a:solidFill>
              <a:miter lim="800000"/>
              <a:headEnd/>
              <a:tailEnd/>
            </a:ln>
          </p:spPr>
        </p:cxnSp>
        <p:sp>
          <p:nvSpPr>
            <p:cNvPr id="39" name="橢圓 38">
              <a:extLst/>
            </p:cNvPr>
            <p:cNvSpPr/>
            <p:nvPr/>
          </p:nvSpPr>
          <p:spPr>
            <a:xfrm>
              <a:off x="5630432" y="2069204"/>
              <a:ext cx="203188" cy="200019"/>
            </a:xfrm>
            <a:prstGeom prst="ellipse">
              <a:avLst/>
            </a:prstGeom>
            <a:noFill/>
            <a:ln w="25400" cap="flat" cmpd="sng" algn="ctr">
              <a:noFill/>
              <a:prstDash val="solid"/>
            </a:ln>
            <a:effectLst/>
          </p:spPr>
          <p:txBody>
            <a:bodyPr anchor="ctr"/>
            <a:lstStyle/>
            <a:p>
              <a:pPr algn="ctr" eaLnBrk="1" fontAlgn="auto" hangingPunct="1">
                <a:spcBef>
                  <a:spcPts val="0"/>
                </a:spcBef>
                <a:spcAft>
                  <a:spcPts val="0"/>
                </a:spcAft>
                <a:defRPr/>
              </a:pPr>
              <a:endParaRPr lang="zh-TW" altLang="en-US" sz="1800" kern="0">
                <a:solidFill>
                  <a:sysClr val="window" lastClr="FFFFFF"/>
                </a:solidFill>
                <a:latin typeface="新細明體" pitchFamily="18" charset="-120"/>
                <a:ea typeface="新細明體"/>
              </a:endParaRPr>
            </a:p>
          </p:txBody>
        </p:sp>
        <p:cxnSp>
          <p:nvCxnSpPr>
            <p:cNvPr id="9255" name="直線接點 132"/>
            <p:cNvCxnSpPr>
              <a:cxnSpLocks noChangeShapeType="1"/>
              <a:endCxn id="39" idx="2"/>
            </p:cNvCxnSpPr>
            <p:nvPr/>
          </p:nvCxnSpPr>
          <p:spPr bwMode="auto">
            <a:xfrm>
              <a:off x="5292725" y="2168525"/>
              <a:ext cx="338138" cy="0"/>
            </a:xfrm>
            <a:prstGeom prst="line">
              <a:avLst/>
            </a:prstGeom>
            <a:noFill/>
            <a:ln w="9525" algn="ctr">
              <a:solidFill>
                <a:srgbClr val="98B954"/>
              </a:solidFill>
              <a:round/>
              <a:headEnd/>
              <a:tailEnd/>
            </a:ln>
          </p:spPr>
        </p:cxnSp>
        <p:cxnSp>
          <p:nvCxnSpPr>
            <p:cNvPr id="9256" name="直線接點 133"/>
            <p:cNvCxnSpPr>
              <a:cxnSpLocks noChangeShapeType="1"/>
              <a:stCxn id="39" idx="6"/>
              <a:endCxn id="33" idx="1"/>
            </p:cNvCxnSpPr>
            <p:nvPr/>
          </p:nvCxnSpPr>
          <p:spPr bwMode="auto">
            <a:xfrm>
              <a:off x="5834063" y="2168525"/>
              <a:ext cx="119062" cy="0"/>
            </a:xfrm>
            <a:prstGeom prst="line">
              <a:avLst/>
            </a:prstGeom>
            <a:noFill/>
            <a:ln w="9525" algn="ctr">
              <a:solidFill>
                <a:srgbClr val="98B954"/>
              </a:solidFill>
              <a:round/>
              <a:headEnd/>
              <a:tailEnd/>
            </a:ln>
          </p:spPr>
        </p:cxnSp>
        <p:cxnSp>
          <p:nvCxnSpPr>
            <p:cNvPr id="9257" name="直線接點 134"/>
            <p:cNvCxnSpPr>
              <a:cxnSpLocks noChangeShapeType="1"/>
              <a:stCxn id="39" idx="2"/>
              <a:endCxn id="39" idx="6"/>
            </p:cNvCxnSpPr>
            <p:nvPr/>
          </p:nvCxnSpPr>
          <p:spPr bwMode="auto">
            <a:xfrm>
              <a:off x="5630863" y="2168525"/>
              <a:ext cx="203200" cy="0"/>
            </a:xfrm>
            <a:prstGeom prst="line">
              <a:avLst/>
            </a:prstGeom>
            <a:noFill/>
            <a:ln w="9525" algn="ctr">
              <a:solidFill>
                <a:srgbClr val="98B954"/>
              </a:solidFill>
              <a:round/>
              <a:headEnd/>
              <a:tailEnd/>
            </a:ln>
          </p:spPr>
        </p:cxnSp>
        <p:cxnSp>
          <p:nvCxnSpPr>
            <p:cNvPr id="9258" name="直線接點 135"/>
            <p:cNvCxnSpPr>
              <a:cxnSpLocks noChangeShapeType="1"/>
              <a:stCxn id="39" idx="4"/>
              <a:endCxn id="39" idx="0"/>
            </p:cNvCxnSpPr>
            <p:nvPr/>
          </p:nvCxnSpPr>
          <p:spPr bwMode="auto">
            <a:xfrm flipV="1">
              <a:off x="5730875" y="2068513"/>
              <a:ext cx="0" cy="200025"/>
            </a:xfrm>
            <a:prstGeom prst="line">
              <a:avLst/>
            </a:prstGeom>
            <a:noFill/>
            <a:ln w="9525" algn="ctr">
              <a:solidFill>
                <a:srgbClr val="98B954"/>
              </a:solidFill>
              <a:round/>
              <a:headEnd/>
              <a:tailEnd/>
            </a:ln>
          </p:spPr>
        </p:cxnSp>
        <p:cxnSp>
          <p:nvCxnSpPr>
            <p:cNvPr id="9259" name="肘形接點 121"/>
            <p:cNvCxnSpPr>
              <a:cxnSpLocks noChangeShapeType="1"/>
              <a:stCxn id="23" idx="1"/>
              <a:endCxn id="48" idx="0"/>
            </p:cNvCxnSpPr>
            <p:nvPr/>
          </p:nvCxnSpPr>
          <p:spPr bwMode="auto">
            <a:xfrm rot="10800000" flipV="1">
              <a:off x="7230522" y="4733749"/>
              <a:ext cx="187867" cy="515956"/>
            </a:xfrm>
            <a:prstGeom prst="bentConnector2">
              <a:avLst/>
            </a:prstGeom>
            <a:noFill/>
            <a:ln w="9525" algn="ctr">
              <a:solidFill>
                <a:srgbClr val="F69240"/>
              </a:solidFill>
              <a:miter lim="800000"/>
              <a:headEnd/>
              <a:tailEnd/>
            </a:ln>
          </p:spPr>
        </p:cxnSp>
        <p:cxnSp>
          <p:nvCxnSpPr>
            <p:cNvPr id="9260" name="肘形接點 124"/>
            <p:cNvCxnSpPr>
              <a:cxnSpLocks noChangeShapeType="1"/>
              <a:stCxn id="25" idx="1"/>
              <a:endCxn id="48" idx="0"/>
            </p:cNvCxnSpPr>
            <p:nvPr/>
          </p:nvCxnSpPr>
          <p:spPr bwMode="auto">
            <a:xfrm rot="10800000" flipV="1">
              <a:off x="7230521" y="5030603"/>
              <a:ext cx="187868" cy="219102"/>
            </a:xfrm>
            <a:prstGeom prst="bentConnector2">
              <a:avLst/>
            </a:prstGeom>
            <a:noFill/>
            <a:ln w="9525" algn="ctr">
              <a:solidFill>
                <a:srgbClr val="F69240"/>
              </a:solidFill>
              <a:miter lim="800000"/>
              <a:headEnd/>
              <a:tailEnd/>
            </a:ln>
          </p:spPr>
        </p:cxnSp>
        <p:cxnSp>
          <p:nvCxnSpPr>
            <p:cNvPr id="9261" name="肘形接點 125"/>
            <p:cNvCxnSpPr>
              <a:cxnSpLocks noChangeShapeType="1"/>
              <a:stCxn id="27" idx="1"/>
              <a:endCxn id="48" idx="4"/>
            </p:cNvCxnSpPr>
            <p:nvPr/>
          </p:nvCxnSpPr>
          <p:spPr bwMode="auto">
            <a:xfrm rot="10800000">
              <a:off x="7230521" y="5451312"/>
              <a:ext cx="187868" cy="187286"/>
            </a:xfrm>
            <a:prstGeom prst="bentConnector2">
              <a:avLst/>
            </a:prstGeom>
            <a:noFill/>
            <a:ln w="9525" algn="ctr">
              <a:solidFill>
                <a:srgbClr val="F69240"/>
              </a:solidFill>
              <a:miter lim="800000"/>
              <a:headEnd/>
              <a:tailEnd/>
            </a:ln>
          </p:spPr>
        </p:cxnSp>
        <p:cxnSp>
          <p:nvCxnSpPr>
            <p:cNvPr id="9262" name="肘形接點 126"/>
            <p:cNvCxnSpPr>
              <a:cxnSpLocks noChangeShapeType="1"/>
              <a:stCxn id="24" idx="1"/>
              <a:endCxn id="48" idx="4"/>
            </p:cNvCxnSpPr>
            <p:nvPr/>
          </p:nvCxnSpPr>
          <p:spPr bwMode="auto">
            <a:xfrm rot="10800000">
              <a:off x="7230522" y="5451311"/>
              <a:ext cx="187867" cy="430712"/>
            </a:xfrm>
            <a:prstGeom prst="bentConnector2">
              <a:avLst/>
            </a:prstGeom>
            <a:noFill/>
            <a:ln w="9525" algn="ctr">
              <a:solidFill>
                <a:srgbClr val="F69240"/>
              </a:solidFill>
              <a:miter lim="800000"/>
              <a:headEnd/>
              <a:tailEnd/>
            </a:ln>
          </p:spPr>
        </p:cxnSp>
        <p:sp>
          <p:nvSpPr>
            <p:cNvPr id="48" name="橢圓 47">
              <a:extLst/>
            </p:cNvPr>
            <p:cNvSpPr/>
            <p:nvPr/>
          </p:nvSpPr>
          <p:spPr>
            <a:xfrm>
              <a:off x="7129702" y="5249705"/>
              <a:ext cx="201638" cy="201606"/>
            </a:xfrm>
            <a:prstGeom prst="ellipse">
              <a:avLst/>
            </a:prstGeom>
            <a:noFill/>
            <a:ln w="25400" cap="flat" cmpd="sng" algn="ctr">
              <a:noFill/>
              <a:prstDash val="solid"/>
            </a:ln>
            <a:effectLst/>
          </p:spPr>
          <p:txBody>
            <a:bodyPr anchor="ctr"/>
            <a:lstStyle/>
            <a:p>
              <a:pPr algn="ctr" eaLnBrk="1" fontAlgn="auto" hangingPunct="1">
                <a:spcBef>
                  <a:spcPts val="0"/>
                </a:spcBef>
                <a:spcAft>
                  <a:spcPts val="0"/>
                </a:spcAft>
                <a:defRPr/>
              </a:pPr>
              <a:endParaRPr lang="zh-TW" altLang="en-US" sz="1800" kern="0">
                <a:solidFill>
                  <a:sysClr val="window" lastClr="FFFFFF"/>
                </a:solidFill>
                <a:latin typeface="新細明體" pitchFamily="18" charset="-120"/>
                <a:ea typeface="新細明體"/>
              </a:endParaRPr>
            </a:p>
          </p:txBody>
        </p:sp>
        <p:cxnSp>
          <p:nvCxnSpPr>
            <p:cNvPr id="9264" name="直線接點 141"/>
            <p:cNvCxnSpPr>
              <a:cxnSpLocks noChangeShapeType="1"/>
              <a:endCxn id="48" idx="2"/>
            </p:cNvCxnSpPr>
            <p:nvPr/>
          </p:nvCxnSpPr>
          <p:spPr bwMode="auto">
            <a:xfrm>
              <a:off x="6862612" y="5350702"/>
              <a:ext cx="266700" cy="0"/>
            </a:xfrm>
            <a:prstGeom prst="line">
              <a:avLst/>
            </a:prstGeom>
            <a:noFill/>
            <a:ln w="9525" algn="ctr">
              <a:solidFill>
                <a:srgbClr val="F69240"/>
              </a:solidFill>
              <a:round/>
              <a:headEnd/>
              <a:tailEnd/>
            </a:ln>
          </p:spPr>
        </p:cxnSp>
        <p:cxnSp>
          <p:nvCxnSpPr>
            <p:cNvPr id="9265" name="直線接點 142"/>
            <p:cNvCxnSpPr>
              <a:cxnSpLocks noChangeShapeType="1"/>
              <a:stCxn id="48" idx="6"/>
              <a:endCxn id="26" idx="1"/>
            </p:cNvCxnSpPr>
            <p:nvPr/>
          </p:nvCxnSpPr>
          <p:spPr bwMode="auto">
            <a:xfrm flipV="1">
              <a:off x="7331339" y="5335897"/>
              <a:ext cx="87050" cy="14611"/>
            </a:xfrm>
            <a:prstGeom prst="line">
              <a:avLst/>
            </a:prstGeom>
            <a:noFill/>
            <a:ln w="9525" algn="ctr">
              <a:solidFill>
                <a:srgbClr val="F69240"/>
              </a:solidFill>
              <a:round/>
              <a:headEnd/>
              <a:tailEnd/>
            </a:ln>
          </p:spPr>
        </p:cxnSp>
        <p:cxnSp>
          <p:nvCxnSpPr>
            <p:cNvPr id="9266" name="直線接點 143"/>
            <p:cNvCxnSpPr>
              <a:cxnSpLocks noChangeShapeType="1"/>
              <a:stCxn id="48" idx="2"/>
              <a:endCxn id="48" idx="6"/>
            </p:cNvCxnSpPr>
            <p:nvPr/>
          </p:nvCxnSpPr>
          <p:spPr bwMode="auto">
            <a:xfrm>
              <a:off x="7129702" y="5350508"/>
              <a:ext cx="201638" cy="0"/>
            </a:xfrm>
            <a:prstGeom prst="line">
              <a:avLst/>
            </a:prstGeom>
            <a:noFill/>
            <a:ln w="9525" algn="ctr">
              <a:solidFill>
                <a:srgbClr val="F69240"/>
              </a:solidFill>
              <a:round/>
              <a:headEnd/>
              <a:tailEnd/>
            </a:ln>
          </p:spPr>
        </p:cxnSp>
        <p:cxnSp>
          <p:nvCxnSpPr>
            <p:cNvPr id="9267" name="直線接點 144"/>
            <p:cNvCxnSpPr>
              <a:cxnSpLocks noChangeShapeType="1"/>
              <a:stCxn id="48" idx="4"/>
              <a:endCxn id="48" idx="0"/>
            </p:cNvCxnSpPr>
            <p:nvPr/>
          </p:nvCxnSpPr>
          <p:spPr bwMode="auto">
            <a:xfrm flipV="1">
              <a:off x="7230521" y="5249705"/>
              <a:ext cx="0" cy="201606"/>
            </a:xfrm>
            <a:prstGeom prst="line">
              <a:avLst/>
            </a:prstGeom>
            <a:noFill/>
            <a:ln w="9525" algn="ctr">
              <a:solidFill>
                <a:srgbClr val="F69240"/>
              </a:solidFill>
              <a:round/>
              <a:headEnd/>
              <a:tailEnd/>
            </a:ln>
          </p:spPr>
        </p:cxnSp>
        <p:cxnSp>
          <p:nvCxnSpPr>
            <p:cNvPr id="9268" name="肘形接點 121"/>
            <p:cNvCxnSpPr>
              <a:cxnSpLocks noChangeShapeType="1"/>
              <a:stCxn id="16" idx="3"/>
              <a:endCxn id="57" idx="0"/>
            </p:cNvCxnSpPr>
            <p:nvPr/>
          </p:nvCxnSpPr>
          <p:spPr bwMode="auto">
            <a:xfrm>
              <a:off x="1752784" y="4716287"/>
              <a:ext cx="207090" cy="499255"/>
            </a:xfrm>
            <a:prstGeom prst="bentConnector2">
              <a:avLst/>
            </a:prstGeom>
            <a:noFill/>
            <a:ln w="9525" algn="ctr">
              <a:solidFill>
                <a:srgbClr val="4A7EBB"/>
              </a:solidFill>
              <a:miter lim="800000"/>
              <a:headEnd/>
              <a:tailEnd/>
            </a:ln>
          </p:spPr>
        </p:cxnSp>
        <p:cxnSp>
          <p:nvCxnSpPr>
            <p:cNvPr id="9269" name="肘形接點 124"/>
            <p:cNvCxnSpPr>
              <a:cxnSpLocks noChangeShapeType="1"/>
              <a:stCxn id="18" idx="3"/>
              <a:endCxn id="57" idx="0"/>
            </p:cNvCxnSpPr>
            <p:nvPr/>
          </p:nvCxnSpPr>
          <p:spPr bwMode="auto">
            <a:xfrm>
              <a:off x="1752784" y="5030603"/>
              <a:ext cx="207090" cy="184939"/>
            </a:xfrm>
            <a:prstGeom prst="bentConnector2">
              <a:avLst/>
            </a:prstGeom>
            <a:noFill/>
            <a:ln w="9525" algn="ctr">
              <a:solidFill>
                <a:srgbClr val="4A7EBB"/>
              </a:solidFill>
              <a:miter lim="800000"/>
              <a:headEnd/>
              <a:tailEnd/>
            </a:ln>
          </p:spPr>
        </p:cxnSp>
        <p:cxnSp>
          <p:nvCxnSpPr>
            <p:cNvPr id="9270" name="肘形接點 125"/>
            <p:cNvCxnSpPr>
              <a:cxnSpLocks noChangeShapeType="1"/>
              <a:stCxn id="20" idx="3"/>
              <a:endCxn id="57" idx="4"/>
            </p:cNvCxnSpPr>
            <p:nvPr/>
          </p:nvCxnSpPr>
          <p:spPr bwMode="auto">
            <a:xfrm flipV="1">
              <a:off x="1752784" y="5417149"/>
              <a:ext cx="207090" cy="191289"/>
            </a:xfrm>
            <a:prstGeom prst="bentConnector2">
              <a:avLst/>
            </a:prstGeom>
            <a:noFill/>
            <a:ln w="9525" algn="ctr">
              <a:solidFill>
                <a:srgbClr val="4A7EBB"/>
              </a:solidFill>
              <a:miter lim="800000"/>
              <a:headEnd/>
              <a:tailEnd/>
            </a:ln>
          </p:spPr>
        </p:cxnSp>
        <p:cxnSp>
          <p:nvCxnSpPr>
            <p:cNvPr id="9271" name="肘形接點 126"/>
            <p:cNvCxnSpPr>
              <a:cxnSpLocks noChangeShapeType="1"/>
              <a:stCxn id="17" idx="3"/>
              <a:endCxn id="57" idx="4"/>
            </p:cNvCxnSpPr>
            <p:nvPr/>
          </p:nvCxnSpPr>
          <p:spPr bwMode="auto">
            <a:xfrm flipV="1">
              <a:off x="1752785" y="5417148"/>
              <a:ext cx="207089" cy="477032"/>
            </a:xfrm>
            <a:prstGeom prst="bentConnector2">
              <a:avLst/>
            </a:prstGeom>
            <a:noFill/>
            <a:ln w="9525" algn="ctr">
              <a:solidFill>
                <a:srgbClr val="4A7EBB"/>
              </a:solidFill>
              <a:miter lim="800000"/>
              <a:headEnd/>
              <a:tailEnd/>
            </a:ln>
          </p:spPr>
        </p:cxnSp>
        <p:sp>
          <p:nvSpPr>
            <p:cNvPr id="57" name="橢圓 56">
              <a:extLst/>
            </p:cNvPr>
            <p:cNvSpPr/>
            <p:nvPr/>
          </p:nvSpPr>
          <p:spPr>
            <a:xfrm>
              <a:off x="1858279" y="5215542"/>
              <a:ext cx="203188" cy="201606"/>
            </a:xfrm>
            <a:prstGeom prst="ellipse">
              <a:avLst/>
            </a:prstGeom>
            <a:noFill/>
            <a:ln w="25400" cap="flat" cmpd="sng" algn="ctr">
              <a:noFill/>
              <a:prstDash val="solid"/>
            </a:ln>
            <a:effectLst/>
          </p:spPr>
          <p:txBody>
            <a:bodyPr anchor="ctr"/>
            <a:lstStyle/>
            <a:p>
              <a:pPr algn="ctr" eaLnBrk="1" fontAlgn="auto" hangingPunct="1">
                <a:spcBef>
                  <a:spcPts val="0"/>
                </a:spcBef>
                <a:spcAft>
                  <a:spcPts val="0"/>
                </a:spcAft>
                <a:defRPr/>
              </a:pPr>
              <a:endParaRPr lang="zh-TW" altLang="en-US" sz="1800" kern="0">
                <a:solidFill>
                  <a:sysClr val="window" lastClr="FFFFFF"/>
                </a:solidFill>
                <a:latin typeface="新細明體" pitchFamily="18" charset="-120"/>
                <a:ea typeface="新細明體"/>
              </a:endParaRPr>
            </a:p>
          </p:txBody>
        </p:sp>
        <p:cxnSp>
          <p:nvCxnSpPr>
            <p:cNvPr id="9273" name="直線接點 150"/>
            <p:cNvCxnSpPr>
              <a:cxnSpLocks noChangeShapeType="1"/>
              <a:endCxn id="57" idx="6"/>
            </p:cNvCxnSpPr>
            <p:nvPr/>
          </p:nvCxnSpPr>
          <p:spPr bwMode="auto">
            <a:xfrm flipH="1">
              <a:off x="2062082" y="5316539"/>
              <a:ext cx="200025" cy="0"/>
            </a:xfrm>
            <a:prstGeom prst="line">
              <a:avLst/>
            </a:prstGeom>
            <a:noFill/>
            <a:ln w="9525" algn="ctr">
              <a:solidFill>
                <a:srgbClr val="4A7EBB"/>
              </a:solidFill>
              <a:round/>
              <a:headEnd/>
              <a:tailEnd/>
            </a:ln>
          </p:spPr>
        </p:cxnSp>
        <p:cxnSp>
          <p:nvCxnSpPr>
            <p:cNvPr id="9274" name="直線接點 151"/>
            <p:cNvCxnSpPr>
              <a:cxnSpLocks noChangeShapeType="1"/>
              <a:stCxn id="57" idx="2"/>
              <a:endCxn id="19" idx="3"/>
            </p:cNvCxnSpPr>
            <p:nvPr/>
          </p:nvCxnSpPr>
          <p:spPr bwMode="auto">
            <a:xfrm flipH="1">
              <a:off x="1752784" y="5316345"/>
              <a:ext cx="105495" cy="6350"/>
            </a:xfrm>
            <a:prstGeom prst="line">
              <a:avLst/>
            </a:prstGeom>
            <a:noFill/>
            <a:ln w="9525" algn="ctr">
              <a:solidFill>
                <a:srgbClr val="4A7EBB"/>
              </a:solidFill>
              <a:round/>
              <a:headEnd/>
              <a:tailEnd/>
            </a:ln>
          </p:spPr>
        </p:cxnSp>
        <p:cxnSp>
          <p:nvCxnSpPr>
            <p:cNvPr id="9275" name="直線接點 152"/>
            <p:cNvCxnSpPr>
              <a:cxnSpLocks noChangeShapeType="1"/>
              <a:stCxn id="57" idx="2"/>
              <a:endCxn id="57" idx="6"/>
            </p:cNvCxnSpPr>
            <p:nvPr/>
          </p:nvCxnSpPr>
          <p:spPr bwMode="auto">
            <a:xfrm>
              <a:off x="1858279" y="5316345"/>
              <a:ext cx="203188" cy="0"/>
            </a:xfrm>
            <a:prstGeom prst="line">
              <a:avLst/>
            </a:prstGeom>
            <a:noFill/>
            <a:ln w="9525" algn="ctr">
              <a:solidFill>
                <a:srgbClr val="4A7EBB"/>
              </a:solidFill>
              <a:round/>
              <a:headEnd/>
              <a:tailEnd/>
            </a:ln>
          </p:spPr>
        </p:cxnSp>
        <p:cxnSp>
          <p:nvCxnSpPr>
            <p:cNvPr id="9276" name="直線接點 153"/>
            <p:cNvCxnSpPr>
              <a:cxnSpLocks noChangeShapeType="1"/>
              <a:stCxn id="57" idx="4"/>
              <a:endCxn id="57" idx="0"/>
            </p:cNvCxnSpPr>
            <p:nvPr/>
          </p:nvCxnSpPr>
          <p:spPr bwMode="auto">
            <a:xfrm flipV="1">
              <a:off x="1959873" y="5215542"/>
              <a:ext cx="0" cy="201612"/>
            </a:xfrm>
            <a:prstGeom prst="line">
              <a:avLst/>
            </a:prstGeom>
            <a:noFill/>
            <a:ln w="9525" algn="ctr">
              <a:solidFill>
                <a:srgbClr val="4A7EBB"/>
              </a:solidFill>
              <a:round/>
              <a:headEnd/>
              <a:tailEnd/>
            </a:ln>
          </p:spPr>
        </p:cxn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投影片編號版面配置區 11"/>
          <p:cNvSpPr>
            <a:spLocks noGrp="1"/>
          </p:cNvSpPr>
          <p:nvPr>
            <p:ph type="sldNum" sz="quarter" idx="10"/>
          </p:nvPr>
        </p:nvSpPr>
        <p:spPr>
          <a:noFill/>
        </p:spPr>
        <p:txBody>
          <a:bodyPr/>
          <a:lstStyle/>
          <a:p>
            <a:fld id="{AEE0AE90-3BD1-4BF9-830C-21C148D90B80}" type="slidenum">
              <a:rPr lang="en-US" altLang="zh-TW"/>
              <a:pPr/>
              <a:t>8</a:t>
            </a:fld>
            <a:endParaRPr lang="en-US" altLang="zh-TW"/>
          </a:p>
        </p:txBody>
      </p:sp>
      <p:sp>
        <p:nvSpPr>
          <p:cNvPr id="10244" name="文字方塊 7"/>
          <p:cNvSpPr txBox="1">
            <a:spLocks noChangeArrowheads="1"/>
          </p:cNvSpPr>
          <p:nvPr/>
        </p:nvSpPr>
        <p:spPr bwMode="auto">
          <a:xfrm>
            <a:off x="2643188" y="-74613"/>
            <a:ext cx="4000500" cy="646113"/>
          </a:xfrm>
          <a:prstGeom prst="rect">
            <a:avLst/>
          </a:prstGeom>
          <a:noFill/>
          <a:ln w="9525">
            <a:noFill/>
            <a:miter lim="800000"/>
            <a:headEnd/>
            <a:tailEnd/>
          </a:ln>
        </p:spPr>
        <p:txBody>
          <a:bodyPr>
            <a:spAutoFit/>
          </a:bodyPr>
          <a:lstStyle/>
          <a:p>
            <a:pPr eaLnBrk="1" hangingPunct="1"/>
            <a:r>
              <a:rPr lang="en-US" altLang="zh-TW" sz="3600" dirty="0">
                <a:ea typeface="標楷體" pitchFamily="65" charset="-120"/>
                <a:cs typeface="Arial" panose="020B0604020202020204" pitchFamily="34" charset="0"/>
              </a:rPr>
              <a:t>Market Overview</a:t>
            </a:r>
            <a:endParaRPr lang="zh-TW" altLang="en-US" sz="3600" dirty="0">
              <a:ea typeface="標楷體" pitchFamily="65" charset="-120"/>
              <a:cs typeface="Arial" panose="020B0604020202020204" pitchFamily="34" charset="0"/>
            </a:endParaRPr>
          </a:p>
        </p:txBody>
      </p:sp>
      <p:sp>
        <p:nvSpPr>
          <p:cNvPr id="9" name="Text Box 2">
            <a:extLst/>
          </p:cNvPr>
          <p:cNvSpPr txBox="1">
            <a:spLocks noChangeArrowheads="1"/>
          </p:cNvSpPr>
          <p:nvPr/>
        </p:nvSpPr>
        <p:spPr bwMode="auto">
          <a:xfrm>
            <a:off x="179388" y="620713"/>
            <a:ext cx="4044950" cy="592137"/>
          </a:xfrm>
          <a:prstGeom prst="rect">
            <a:avLst/>
          </a:prstGeom>
          <a:noFill/>
          <a:ln w="9525">
            <a:noFill/>
            <a:miter lim="800000"/>
            <a:headEnd/>
            <a:tailEnd/>
          </a:ln>
          <a:effectLst/>
        </p:spPr>
        <p:txBody>
          <a:bodyPr wrap="none">
            <a:spAutoFit/>
          </a:bodyPr>
          <a:lstStyle/>
          <a:p>
            <a:pPr eaLnBrk="1" hangingPunct="1">
              <a:lnSpc>
                <a:spcPct val="125000"/>
              </a:lnSpc>
              <a:defRPr/>
            </a:pPr>
            <a:r>
              <a:rPr kumimoji="1" lang="en-US"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Excelsior(</a:t>
            </a:r>
            <a:r>
              <a:rPr kumimoji="1" lang="en-US" altLang="en-US" sz="2600" b="1" dirty="0" err="1">
                <a:solidFill>
                  <a:srgbClr val="003366"/>
                </a:solidFill>
                <a:effectLst>
                  <a:outerShdw blurRad="38100" dist="38100" dir="2700000" algn="tl">
                    <a:srgbClr val="C0C0C0"/>
                  </a:outerShdw>
                </a:effectLst>
                <a:latin typeface="Arial" charset="0"/>
                <a:ea typeface="華康儷中黑" pitchFamily="49" charset="-120"/>
                <a:sym typeface="Arial" charset="0"/>
              </a:rPr>
              <a:t>Hemodialysis</a:t>
            </a:r>
            <a:r>
              <a:rPr kumimoji="1" lang="en-US" altLang="en-US"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a:t>
            </a:r>
            <a:endParaRPr kumimoji="1" lang="zh-TW" altLang="en-US" sz="2600" b="1" dirty="0" err="1">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10246" name="Rectangle 7"/>
          <p:cNvSpPr>
            <a:spLocks noChangeArrowheads="1"/>
          </p:cNvSpPr>
          <p:nvPr/>
        </p:nvSpPr>
        <p:spPr bwMode="auto">
          <a:xfrm>
            <a:off x="250825" y="1196975"/>
            <a:ext cx="8064500" cy="36513"/>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10247" name="文字方塊 10"/>
          <p:cNvSpPr txBox="1">
            <a:spLocks noChangeArrowheads="1"/>
          </p:cNvSpPr>
          <p:nvPr/>
        </p:nvSpPr>
        <p:spPr bwMode="auto">
          <a:xfrm>
            <a:off x="285750" y="1214438"/>
            <a:ext cx="8424863" cy="1323975"/>
          </a:xfrm>
          <a:prstGeom prst="rect">
            <a:avLst/>
          </a:prstGeom>
          <a:noFill/>
          <a:ln w="9525">
            <a:noFill/>
            <a:miter lim="800000"/>
            <a:headEnd/>
            <a:tailEnd/>
          </a:ln>
        </p:spPr>
        <p:txBody>
          <a:bodyPr>
            <a:spAutoFit/>
          </a:bodyPr>
          <a:lstStyle/>
          <a:p>
            <a:pPr eaLnBrk="1" hangingPunct="1"/>
            <a:r>
              <a:rPr lang="en-US" altLang="zh-TW" sz="1600" dirty="0"/>
              <a:t>Taiwan benefited from the implementation of the national health insurance system in 1995 and the </a:t>
            </a:r>
            <a:r>
              <a:rPr lang="en-US" altLang="zh-TW" sz="1600" dirty="0" err="1"/>
              <a:t>hemodialysis</a:t>
            </a:r>
            <a:r>
              <a:rPr lang="en-US" altLang="zh-TW" sz="1600" dirty="0"/>
              <a:t> technology and quality gradually mature, the patient's survival rate has gradually increased. According National Health Insurance Administration</a:t>
            </a:r>
            <a:endParaRPr lang="zh-TW" altLang="en-US" sz="1600" dirty="0"/>
          </a:p>
          <a:p>
            <a:pPr eaLnBrk="1" hangingPunct="1"/>
            <a:r>
              <a:rPr lang="en-US" altLang="zh-TW" sz="1600" dirty="0"/>
              <a:t>, as of the 2nd quarter of 2022, the total number of Taiwan hemodialysis and peritoneal dialysis populations has reached 90,693 people.</a:t>
            </a:r>
            <a:endParaRPr lang="zh-TW" altLang="en-US" sz="1600" dirty="0">
              <a:latin typeface="標楷體" pitchFamily="65" charset="-120"/>
              <a:ea typeface="標楷體" pitchFamily="65" charset="-120"/>
            </a:endParaRPr>
          </a:p>
        </p:txBody>
      </p:sp>
      <p:grpSp>
        <p:nvGrpSpPr>
          <p:cNvPr id="10248" name="群組 2"/>
          <p:cNvGrpSpPr>
            <a:grpSpLocks/>
          </p:cNvGrpSpPr>
          <p:nvPr/>
        </p:nvGrpSpPr>
        <p:grpSpPr bwMode="auto">
          <a:xfrm>
            <a:off x="6084888" y="3068637"/>
            <a:ext cx="2400300" cy="1764209"/>
            <a:chOff x="5651500" y="3140967"/>
            <a:chExt cx="2400887" cy="1763463"/>
          </a:xfrm>
        </p:grpSpPr>
        <p:sp>
          <p:nvSpPr>
            <p:cNvPr id="14" name="AutoShape 16">
              <a:extLst/>
            </p:cNvPr>
            <p:cNvSpPr>
              <a:spLocks noChangeArrowheads="1"/>
            </p:cNvSpPr>
            <p:nvPr/>
          </p:nvSpPr>
          <p:spPr bwMode="auto">
            <a:xfrm>
              <a:off x="5652120" y="3140967"/>
              <a:ext cx="2400267" cy="377031"/>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kumimoji="1" lang="en-US" altLang="en-US" sz="1600" b="1" dirty="0" err="1">
                  <a:solidFill>
                    <a:schemeClr val="bg1"/>
                  </a:solidFill>
                  <a:ea typeface="華康儷中黑" pitchFamily="49" charset="-120"/>
                  <a:sym typeface="Arial" charset="0"/>
                </a:rPr>
                <a:t>Hemodialysis</a:t>
              </a:r>
              <a:r>
                <a:rPr kumimoji="1" lang="en-US" altLang="en-US" sz="1600" b="1" dirty="0">
                  <a:solidFill>
                    <a:schemeClr val="bg1"/>
                  </a:solidFill>
                  <a:ea typeface="華康儷中黑" pitchFamily="49" charset="-120"/>
                  <a:sym typeface="Arial" charset="0"/>
                </a:rPr>
                <a:t> brand</a:t>
              </a:r>
              <a:endParaRPr lang="zh-TW" altLang="en-US" sz="1600" b="1" dirty="0">
                <a:solidFill>
                  <a:schemeClr val="bg1"/>
                </a:solidFill>
                <a:latin typeface="新細明體" pitchFamily="18" charset="-120"/>
                <a:ea typeface="華康儷中黑"/>
                <a:cs typeface="華康儷中黑"/>
              </a:endParaRPr>
            </a:p>
          </p:txBody>
        </p:sp>
        <p:pic>
          <p:nvPicPr>
            <p:cNvPr id="10254" name="Picture 10"/>
            <p:cNvPicPr>
              <a:picLocks noChangeAspect="1" noChangeArrowheads="1"/>
            </p:cNvPicPr>
            <p:nvPr/>
          </p:nvPicPr>
          <p:blipFill>
            <a:blip r:embed="rId4" cstate="print"/>
            <a:srcRect/>
            <a:stretch>
              <a:fillRect/>
            </a:stretch>
          </p:blipFill>
          <p:spPr bwMode="auto">
            <a:xfrm>
              <a:off x="7454900" y="4205288"/>
              <a:ext cx="596900" cy="222250"/>
            </a:xfrm>
            <a:prstGeom prst="rect">
              <a:avLst/>
            </a:prstGeom>
            <a:noFill/>
            <a:ln w="9525">
              <a:noFill/>
              <a:miter lim="800000"/>
              <a:headEnd/>
              <a:tailEnd/>
            </a:ln>
          </p:spPr>
        </p:pic>
        <p:pic>
          <p:nvPicPr>
            <p:cNvPr id="10255" name="Picture 14"/>
            <p:cNvPicPr>
              <a:picLocks noChangeAspect="1" noChangeArrowheads="1"/>
            </p:cNvPicPr>
            <p:nvPr/>
          </p:nvPicPr>
          <p:blipFill>
            <a:blip r:embed="rId5" cstate="print"/>
            <a:srcRect/>
            <a:stretch>
              <a:fillRect/>
            </a:stretch>
          </p:blipFill>
          <p:spPr bwMode="auto">
            <a:xfrm>
              <a:off x="7013575" y="3717925"/>
              <a:ext cx="942975" cy="320675"/>
            </a:xfrm>
            <a:prstGeom prst="rect">
              <a:avLst/>
            </a:prstGeom>
            <a:noFill/>
            <a:ln w="9525">
              <a:noFill/>
              <a:miter lim="800000"/>
              <a:headEnd/>
              <a:tailEnd/>
            </a:ln>
          </p:spPr>
        </p:pic>
        <p:pic>
          <p:nvPicPr>
            <p:cNvPr id="10256" name="Picture 15"/>
            <p:cNvPicPr>
              <a:picLocks noChangeAspect="1" noChangeArrowheads="1"/>
            </p:cNvPicPr>
            <p:nvPr/>
          </p:nvPicPr>
          <p:blipFill>
            <a:blip r:embed="rId6" cstate="print"/>
            <a:srcRect/>
            <a:stretch>
              <a:fillRect/>
            </a:stretch>
          </p:blipFill>
          <p:spPr bwMode="auto">
            <a:xfrm>
              <a:off x="5651500" y="3789363"/>
              <a:ext cx="1225550" cy="179387"/>
            </a:xfrm>
            <a:prstGeom prst="rect">
              <a:avLst/>
            </a:prstGeom>
            <a:noFill/>
            <a:ln w="9525">
              <a:noFill/>
              <a:miter lim="800000"/>
              <a:headEnd/>
              <a:tailEnd/>
            </a:ln>
          </p:spPr>
        </p:pic>
        <p:pic>
          <p:nvPicPr>
            <p:cNvPr id="10257" name="Picture 7"/>
            <p:cNvPicPr>
              <a:picLocks noChangeAspect="1" noChangeArrowheads="1"/>
            </p:cNvPicPr>
            <p:nvPr/>
          </p:nvPicPr>
          <p:blipFill>
            <a:blip r:embed="rId7" cstate="print"/>
            <a:srcRect/>
            <a:stretch>
              <a:fillRect/>
            </a:stretch>
          </p:blipFill>
          <p:spPr bwMode="auto">
            <a:xfrm>
              <a:off x="5694195" y="4630360"/>
              <a:ext cx="917575" cy="200025"/>
            </a:xfrm>
            <a:prstGeom prst="rect">
              <a:avLst/>
            </a:prstGeom>
            <a:noFill/>
            <a:ln w="9525">
              <a:noFill/>
              <a:miter lim="800000"/>
              <a:headEnd/>
              <a:tailEnd/>
            </a:ln>
          </p:spPr>
        </p:pic>
        <p:pic>
          <p:nvPicPr>
            <p:cNvPr id="10258" name="Picture 11"/>
            <p:cNvPicPr>
              <a:picLocks noChangeAspect="1" noChangeArrowheads="1"/>
            </p:cNvPicPr>
            <p:nvPr/>
          </p:nvPicPr>
          <p:blipFill>
            <a:blip r:embed="rId8" cstate="print"/>
            <a:srcRect/>
            <a:stretch>
              <a:fillRect/>
            </a:stretch>
          </p:blipFill>
          <p:spPr bwMode="auto">
            <a:xfrm>
              <a:off x="5654675" y="4219575"/>
              <a:ext cx="1679575" cy="179388"/>
            </a:xfrm>
            <a:prstGeom prst="rect">
              <a:avLst/>
            </a:prstGeom>
            <a:noFill/>
            <a:ln w="9525">
              <a:noFill/>
              <a:miter lim="800000"/>
              <a:headEnd/>
              <a:tailEnd/>
            </a:ln>
          </p:spPr>
        </p:pic>
        <p:pic>
          <p:nvPicPr>
            <p:cNvPr id="10259" name="Picture 13"/>
            <p:cNvPicPr>
              <a:picLocks noChangeAspect="1" noChangeArrowheads="1"/>
            </p:cNvPicPr>
            <p:nvPr/>
          </p:nvPicPr>
          <p:blipFill>
            <a:blip r:embed="rId9" cstate="print"/>
            <a:srcRect/>
            <a:stretch>
              <a:fillRect/>
            </a:stretch>
          </p:blipFill>
          <p:spPr bwMode="auto">
            <a:xfrm>
              <a:off x="6736712" y="4645668"/>
              <a:ext cx="1104900" cy="258762"/>
            </a:xfrm>
            <a:prstGeom prst="rect">
              <a:avLst/>
            </a:prstGeom>
            <a:noFill/>
            <a:ln w="9525">
              <a:noFill/>
              <a:miter lim="800000"/>
              <a:headEnd/>
              <a:tailEnd/>
            </a:ln>
          </p:spPr>
        </p:pic>
      </p:grpSp>
      <p:sp>
        <p:nvSpPr>
          <p:cNvPr id="10250" name="文字方塊 17"/>
          <p:cNvSpPr txBox="1">
            <a:spLocks noChangeArrowheads="1"/>
          </p:cNvSpPr>
          <p:nvPr/>
        </p:nvSpPr>
        <p:spPr bwMode="auto">
          <a:xfrm>
            <a:off x="250825" y="6538913"/>
            <a:ext cx="3973513" cy="276225"/>
          </a:xfrm>
          <a:prstGeom prst="rect">
            <a:avLst/>
          </a:prstGeom>
          <a:noFill/>
          <a:ln w="9525">
            <a:noFill/>
            <a:miter lim="800000"/>
            <a:headEnd/>
            <a:tailEnd/>
          </a:ln>
        </p:spPr>
        <p:txBody>
          <a:bodyPr>
            <a:spAutoFit/>
          </a:bodyPr>
          <a:lstStyle/>
          <a:p>
            <a:r>
              <a:rPr lang="en-US" altLang="zh-TW" dirty="0"/>
              <a:t>Data Source: National Health Insurance Administration</a:t>
            </a:r>
            <a:endParaRPr lang="zh-TW" altLang="en-US" dirty="0"/>
          </a:p>
        </p:txBody>
      </p:sp>
      <p:graphicFrame>
        <p:nvGraphicFramePr>
          <p:cNvPr id="19" name="物件 18">
            <a:extLst>
              <a:ext uri="{FF2B5EF4-FFF2-40B4-BE49-F238E27FC236}">
                <a16:creationId xmlns:a16="http://schemas.microsoft.com/office/drawing/2014/main" id="{DC0F1A9C-8D95-4D0E-B1F7-D70C127B0B9D}"/>
              </a:ext>
            </a:extLst>
          </p:cNvPr>
          <p:cNvGraphicFramePr>
            <a:graphicFrameLocks noChangeAspect="1"/>
          </p:cNvGraphicFramePr>
          <p:nvPr>
            <p:extLst>
              <p:ext uri="{D42A27DB-BD31-4B8C-83A1-F6EECF244321}">
                <p14:modId xmlns:p14="http://schemas.microsoft.com/office/powerpoint/2010/main" val="1452653036"/>
              </p:ext>
            </p:extLst>
          </p:nvPr>
        </p:nvGraphicFramePr>
        <p:xfrm>
          <a:off x="6127573" y="4886906"/>
          <a:ext cx="685800" cy="396875"/>
        </p:xfrm>
        <a:graphic>
          <a:graphicData uri="http://schemas.openxmlformats.org/presentationml/2006/ole">
            <mc:AlternateContent xmlns:mc="http://schemas.openxmlformats.org/markup-compatibility/2006">
              <mc:Choice xmlns:v="urn:schemas-microsoft-com:vml" Requires="v">
                <p:oleObj spid="_x0000_s1175" name="Picture" r:id="rId10" imgW="800480" imgH="463276" progId="Word.Picture.8">
                  <p:embed/>
                </p:oleObj>
              </mc:Choice>
              <mc:Fallback>
                <p:oleObj name="Picture" r:id="rId10" imgW="800480" imgH="463276" progId="Word.Picture.8">
                  <p:embed/>
                  <p:pic>
                    <p:nvPicPr>
                      <p:cNvPr id="5" name="物件 4">
                        <a:extLst>
                          <a:ext uri="{FF2B5EF4-FFF2-40B4-BE49-F238E27FC236}">
                            <a16:creationId xmlns:a16="http://schemas.microsoft.com/office/drawing/2014/main" id="{A537D242-6308-472E-8289-FD7429F55F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7573" y="4886906"/>
                        <a:ext cx="6858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7" descr="安星">
            <a:extLst>
              <a:ext uri="{FF2B5EF4-FFF2-40B4-BE49-F238E27FC236}">
                <a16:creationId xmlns:a16="http://schemas.microsoft.com/office/drawing/2014/main" id="{A314C287-C549-4AC0-B6F6-AB82028585B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55988" y="4871591"/>
            <a:ext cx="839962" cy="47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bbraun">
            <a:extLst>
              <a:ext uri="{FF2B5EF4-FFF2-40B4-BE49-F238E27FC236}">
                <a16:creationId xmlns:a16="http://schemas.microsoft.com/office/drawing/2014/main" id="{0C722696-937B-42C9-BCDA-66EC16F632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9262" y="5029039"/>
            <a:ext cx="1133475" cy="29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9"/>
          <p:cNvPicPr>
            <a:picLocks noChangeAspect="1"/>
          </p:cNvPicPr>
          <p:nvPr/>
        </p:nvPicPr>
        <p:blipFill>
          <a:blip r:embed="rId14" cstate="print"/>
          <a:srcRect/>
          <a:stretch>
            <a:fillRect/>
          </a:stretch>
        </p:blipFill>
        <p:spPr bwMode="auto">
          <a:xfrm>
            <a:off x="1829257" y="5865612"/>
            <a:ext cx="3000375" cy="328613"/>
          </a:xfrm>
          <a:prstGeom prst="rect">
            <a:avLst/>
          </a:prstGeom>
          <a:solidFill>
            <a:schemeClr val="bg1"/>
          </a:solidFill>
          <a:ln w="9525">
            <a:noFill/>
            <a:miter lim="800000"/>
            <a:headEnd/>
            <a:tailEnd/>
          </a:ln>
        </p:spPr>
      </p:pic>
      <p:pic>
        <p:nvPicPr>
          <p:cNvPr id="2" name="圖片 1">
            <a:extLst>
              <a:ext uri="{FF2B5EF4-FFF2-40B4-BE49-F238E27FC236}">
                <a16:creationId xmlns:a16="http://schemas.microsoft.com/office/drawing/2014/main" id="{8BEA1D85-A38D-4A4F-A9AE-C1522FEB19D2}"/>
              </a:ext>
            </a:extLst>
          </p:cNvPr>
          <p:cNvPicPr>
            <a:picLocks noChangeAspect="1"/>
          </p:cNvPicPr>
          <p:nvPr/>
        </p:nvPicPr>
        <p:blipFill>
          <a:blip r:embed="rId15"/>
          <a:stretch>
            <a:fillRect/>
          </a:stretch>
        </p:blipFill>
        <p:spPr>
          <a:xfrm>
            <a:off x="381176" y="2718153"/>
            <a:ext cx="5349335" cy="305285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11"/>
          <p:cNvSpPr>
            <a:spLocks noGrp="1"/>
          </p:cNvSpPr>
          <p:nvPr>
            <p:ph type="sldNum" sz="quarter" idx="4294967295"/>
          </p:nvPr>
        </p:nvSpPr>
        <p:spPr>
          <a:xfrm>
            <a:off x="8773616" y="6492876"/>
            <a:ext cx="370384" cy="365125"/>
          </a:xfrm>
          <a:prstGeom prst="rect">
            <a:avLst/>
          </a:prstGeom>
          <a:noFill/>
        </p:spPr>
        <p:txBody>
          <a:bodyPr/>
          <a:lstStyle/>
          <a:p>
            <a:fld id="{28D51AF7-0B5B-48B0-A01F-DB60F03B47D8}" type="slidenum">
              <a:rPr lang="en-US" altLang="zh-TW" sz="1400">
                <a:solidFill>
                  <a:schemeClr val="tx1"/>
                </a:solidFill>
              </a:rPr>
              <a:pPr/>
              <a:t>9</a:t>
            </a:fld>
            <a:endParaRPr lang="en-US" altLang="zh-TW" sz="1400" dirty="0">
              <a:solidFill>
                <a:schemeClr val="tx1"/>
              </a:solidFill>
            </a:endParaRPr>
          </a:p>
        </p:txBody>
      </p:sp>
      <p:sp>
        <p:nvSpPr>
          <p:cNvPr id="9" name="Text Box 2">
            <a:extLst>
              <a:ext uri="{FF2B5EF4-FFF2-40B4-BE49-F238E27FC236}">
                <a16:creationId xmlns:a16="http://schemas.microsoft.com/office/drawing/2014/main" id="{1A518B3A-906F-4E80-BB19-447045508C29}"/>
              </a:ext>
            </a:extLst>
          </p:cNvPr>
          <p:cNvSpPr txBox="1">
            <a:spLocks noChangeArrowheads="1"/>
          </p:cNvSpPr>
          <p:nvPr/>
        </p:nvSpPr>
        <p:spPr bwMode="auto">
          <a:xfrm>
            <a:off x="151799" y="260649"/>
            <a:ext cx="4616970" cy="543354"/>
          </a:xfrm>
          <a:prstGeom prst="rect">
            <a:avLst/>
          </a:prstGeom>
          <a:noFill/>
          <a:ln w="9525">
            <a:noFill/>
            <a:miter lim="800000"/>
            <a:headEnd/>
            <a:tailEnd/>
          </a:ln>
          <a:effectLst/>
        </p:spPr>
        <p:txBody>
          <a:bodyPr wrap="none">
            <a:spAutoFit/>
          </a:bodyPr>
          <a:lstStyle/>
          <a:p>
            <a:pPr eaLnBrk="1" hangingPunct="1">
              <a:lnSpc>
                <a:spcPct val="125000"/>
              </a:lnSpc>
              <a:defRPr/>
            </a:pPr>
            <a:r>
              <a:rPr kumimoji="1" lang="en-US" altLang="zh-TW" sz="2600" b="1" dirty="0">
                <a:solidFill>
                  <a:srgbClr val="003366"/>
                </a:solidFill>
                <a:effectLst>
                  <a:outerShdw blurRad="38100" dist="38100" dir="2700000" algn="tl">
                    <a:srgbClr val="C0C0C0"/>
                  </a:outerShdw>
                </a:effectLst>
                <a:latin typeface="Arial" charset="0"/>
                <a:ea typeface="華康儷中黑" pitchFamily="49" charset="-120"/>
                <a:sym typeface="Arial" charset="0"/>
              </a:rPr>
              <a:t>Dynamic(Aesthetic Medical)</a:t>
            </a:r>
            <a:endParaRPr kumimoji="1" lang="zh-TW" altLang="en-US" sz="2600" b="1" dirty="0" err="1">
              <a:solidFill>
                <a:srgbClr val="003366"/>
              </a:solidFill>
              <a:effectLst>
                <a:outerShdw blurRad="38100" dist="38100" dir="2700000" algn="tl">
                  <a:srgbClr val="C0C0C0"/>
                </a:outerShdw>
              </a:effectLst>
              <a:latin typeface="Arial" charset="0"/>
              <a:ea typeface="華康儷中黑" pitchFamily="49" charset="-120"/>
              <a:sym typeface="Arial" charset="0"/>
            </a:endParaRPr>
          </a:p>
        </p:txBody>
      </p:sp>
      <p:sp>
        <p:nvSpPr>
          <p:cNvPr id="18436" name="Rectangle 7"/>
          <p:cNvSpPr>
            <a:spLocks noChangeArrowheads="1"/>
          </p:cNvSpPr>
          <p:nvPr/>
        </p:nvSpPr>
        <p:spPr bwMode="auto">
          <a:xfrm>
            <a:off x="223235" y="944446"/>
            <a:ext cx="8064500" cy="36513"/>
          </a:xfrm>
          <a:prstGeom prst="rect">
            <a:avLst/>
          </a:prstGeom>
          <a:gradFill rotWithShape="1">
            <a:gsLst>
              <a:gs pos="0">
                <a:schemeClr val="hlink"/>
              </a:gs>
              <a:gs pos="100000">
                <a:schemeClr val="bg1"/>
              </a:gs>
            </a:gsLst>
            <a:lin ang="0" scaled="1"/>
          </a:gradFill>
          <a:ln w="9525">
            <a:noFill/>
            <a:miter lim="800000"/>
            <a:headEnd/>
            <a:tailEnd/>
          </a:ln>
        </p:spPr>
        <p:txBody>
          <a:bodyPr wrap="none" anchor="ctr"/>
          <a:lstStyle/>
          <a:p>
            <a:pPr eaLnBrk="1" hangingPunct="1"/>
            <a:endParaRPr lang="zh-TW" altLang="en-US"/>
          </a:p>
        </p:txBody>
      </p:sp>
      <p:sp>
        <p:nvSpPr>
          <p:cNvPr id="18437" name="文字方塊 10"/>
          <p:cNvSpPr txBox="1">
            <a:spLocks noChangeArrowheads="1"/>
          </p:cNvSpPr>
          <p:nvPr/>
        </p:nvSpPr>
        <p:spPr bwMode="auto">
          <a:xfrm>
            <a:off x="179512" y="1052738"/>
            <a:ext cx="8964488" cy="1323439"/>
          </a:xfrm>
          <a:prstGeom prst="rect">
            <a:avLst/>
          </a:prstGeom>
          <a:noFill/>
          <a:ln w="9525">
            <a:noFill/>
            <a:miter lim="800000"/>
            <a:headEnd/>
            <a:tailEnd/>
          </a:ln>
        </p:spPr>
        <p:txBody>
          <a:bodyPr wrap="square">
            <a:spAutoFit/>
          </a:bodyPr>
          <a:lstStyle/>
          <a:p>
            <a:r>
              <a:rPr lang="en-US" altLang="zh-TW" sz="1600" dirty="0"/>
              <a:t>According to the Asian-Pacific Market Study issued by Medical Insight, Inc. in Mar. 2022, total Asian sales of all aesthetic products and equipment reached US$2.7 billion in 2020 and are expected to increase by 16.4% per year through 2025. Furthermore, aesthetic medical market can be divided into 4 sections: </a:t>
            </a:r>
            <a:r>
              <a:rPr lang="en-US" altLang="zh-TW" sz="1600" dirty="0">
                <a:solidFill>
                  <a:schemeClr val="accent5">
                    <a:lumMod val="75000"/>
                  </a:schemeClr>
                </a:solidFill>
              </a:rPr>
              <a:t>Energy-Based Device</a:t>
            </a:r>
            <a:r>
              <a:rPr lang="en-US" altLang="zh-TW" sz="1600" dirty="0"/>
              <a:t>, </a:t>
            </a:r>
            <a:r>
              <a:rPr lang="en-US" altLang="zh-TW" sz="1600" dirty="0">
                <a:solidFill>
                  <a:schemeClr val="accent5">
                    <a:lumMod val="75000"/>
                  </a:schemeClr>
                </a:solidFill>
              </a:rPr>
              <a:t>Body Shaping and Skin Tightening </a:t>
            </a:r>
            <a:r>
              <a:rPr lang="en-US" altLang="zh-TW" sz="1600" dirty="0"/>
              <a:t>,</a:t>
            </a:r>
            <a:r>
              <a:rPr lang="en-US" altLang="zh-TW" sz="1600" dirty="0">
                <a:solidFill>
                  <a:schemeClr val="accent5">
                    <a:lumMod val="75000"/>
                  </a:schemeClr>
                </a:solidFill>
              </a:rPr>
              <a:t>Dermal Filler </a:t>
            </a:r>
            <a:r>
              <a:rPr lang="en-US" altLang="zh-TW" sz="1600" dirty="0"/>
              <a:t>and </a:t>
            </a:r>
            <a:r>
              <a:rPr lang="en-US" altLang="zh-TW" sz="1600" dirty="0">
                <a:solidFill>
                  <a:schemeClr val="accent5">
                    <a:lumMod val="75000"/>
                  </a:schemeClr>
                </a:solidFill>
              </a:rPr>
              <a:t>Neurotoxin</a:t>
            </a:r>
            <a:r>
              <a:rPr lang="en-US" altLang="zh-TW" sz="1600" dirty="0"/>
              <a:t>, and DMT’s distributed products cover all of the sections.</a:t>
            </a:r>
            <a:endParaRPr lang="zh-TW" altLang="zh-TW" sz="1600" dirty="0"/>
          </a:p>
        </p:txBody>
      </p:sp>
      <p:sp>
        <p:nvSpPr>
          <p:cNvPr id="10" name="AutoShape 16">
            <a:extLst>
              <a:ext uri="{FF2B5EF4-FFF2-40B4-BE49-F238E27FC236}">
                <a16:creationId xmlns:a16="http://schemas.microsoft.com/office/drawing/2014/main" id="{5EF93ACC-BB02-4F03-9570-873492503590}"/>
              </a:ext>
            </a:extLst>
          </p:cNvPr>
          <p:cNvSpPr>
            <a:spLocks noChangeArrowheads="1"/>
          </p:cNvSpPr>
          <p:nvPr/>
        </p:nvSpPr>
        <p:spPr bwMode="auto">
          <a:xfrm>
            <a:off x="5707091" y="2568722"/>
            <a:ext cx="2753341" cy="315505"/>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defRPr/>
            </a:pPr>
            <a:r>
              <a:rPr lang="en-US" altLang="zh-TW" sz="1600" b="1" dirty="0">
                <a:solidFill>
                  <a:schemeClr val="bg1"/>
                </a:solidFill>
                <a:latin typeface="新細明體" pitchFamily="18" charset="-120"/>
                <a:ea typeface="華康儷中黑"/>
                <a:cs typeface="華康儷中黑"/>
              </a:rPr>
              <a:t>Product Portfolio</a:t>
            </a:r>
            <a:endParaRPr lang="zh-TW" altLang="en-US" sz="1600" b="1" dirty="0">
              <a:solidFill>
                <a:schemeClr val="bg1"/>
              </a:solidFill>
              <a:latin typeface="新細明體" pitchFamily="18" charset="-120"/>
              <a:ea typeface="華康儷中黑"/>
              <a:cs typeface="華康儷中黑"/>
            </a:endParaRPr>
          </a:p>
        </p:txBody>
      </p:sp>
      <p:pic>
        <p:nvPicPr>
          <p:cNvPr id="18443" name="Picture 16"/>
          <p:cNvPicPr>
            <a:picLocks noChangeAspect="1" noChangeArrowheads="1"/>
          </p:cNvPicPr>
          <p:nvPr/>
        </p:nvPicPr>
        <p:blipFill>
          <a:blip r:embed="rId3" cstate="print"/>
          <a:srcRect/>
          <a:stretch>
            <a:fillRect/>
          </a:stretch>
        </p:blipFill>
        <p:spPr bwMode="auto">
          <a:xfrm>
            <a:off x="6754089" y="3044239"/>
            <a:ext cx="604838" cy="342900"/>
          </a:xfrm>
          <a:prstGeom prst="rect">
            <a:avLst/>
          </a:prstGeom>
          <a:noFill/>
          <a:ln w="9525">
            <a:noFill/>
            <a:miter lim="800000"/>
            <a:headEnd/>
            <a:tailEnd/>
          </a:ln>
        </p:spPr>
      </p:pic>
      <p:pic>
        <p:nvPicPr>
          <p:cNvPr id="18444" name="Picture 20"/>
          <p:cNvPicPr>
            <a:picLocks noChangeAspect="1" noChangeArrowheads="1"/>
          </p:cNvPicPr>
          <p:nvPr/>
        </p:nvPicPr>
        <p:blipFill>
          <a:blip r:embed="rId4" cstate="print"/>
          <a:srcRect/>
          <a:stretch>
            <a:fillRect/>
          </a:stretch>
        </p:blipFill>
        <p:spPr bwMode="auto">
          <a:xfrm>
            <a:off x="7688022" y="2991542"/>
            <a:ext cx="404813" cy="406400"/>
          </a:xfrm>
          <a:prstGeom prst="rect">
            <a:avLst/>
          </a:prstGeom>
          <a:noFill/>
          <a:ln w="9525">
            <a:noFill/>
            <a:miter lim="800000"/>
            <a:headEnd/>
            <a:tailEnd/>
          </a:ln>
        </p:spPr>
      </p:pic>
      <p:pic>
        <p:nvPicPr>
          <p:cNvPr id="18446" name="Picture 19"/>
          <p:cNvPicPr>
            <a:picLocks noChangeAspect="1" noChangeArrowheads="1"/>
          </p:cNvPicPr>
          <p:nvPr/>
        </p:nvPicPr>
        <p:blipFill>
          <a:blip r:embed="rId5" cstate="print"/>
          <a:srcRect/>
          <a:stretch>
            <a:fillRect/>
          </a:stretch>
        </p:blipFill>
        <p:spPr bwMode="auto">
          <a:xfrm>
            <a:off x="5784307" y="4923316"/>
            <a:ext cx="1080120" cy="414467"/>
          </a:xfrm>
          <a:prstGeom prst="rect">
            <a:avLst/>
          </a:prstGeom>
          <a:noFill/>
          <a:ln w="9525">
            <a:noFill/>
            <a:miter lim="800000"/>
            <a:headEnd/>
            <a:tailEnd/>
          </a:ln>
        </p:spPr>
      </p:pic>
      <p:pic>
        <p:nvPicPr>
          <p:cNvPr id="18449" name="Picture 6"/>
          <p:cNvPicPr>
            <a:picLocks noChangeAspect="1" noChangeArrowheads="1"/>
          </p:cNvPicPr>
          <p:nvPr/>
        </p:nvPicPr>
        <p:blipFill>
          <a:blip r:embed="rId6" cstate="print"/>
          <a:srcRect/>
          <a:stretch>
            <a:fillRect/>
          </a:stretch>
        </p:blipFill>
        <p:spPr bwMode="auto">
          <a:xfrm>
            <a:off x="7445650" y="3562616"/>
            <a:ext cx="919163" cy="195263"/>
          </a:xfrm>
          <a:prstGeom prst="rect">
            <a:avLst/>
          </a:prstGeom>
          <a:noFill/>
          <a:ln w="9525">
            <a:noFill/>
            <a:miter lim="800000"/>
            <a:headEnd/>
            <a:tailEnd/>
          </a:ln>
        </p:spPr>
      </p:pic>
      <p:pic>
        <p:nvPicPr>
          <p:cNvPr id="18450" name="Picture 2" descr="\\192.168.24.31\行銷部\Sandra\●FAITH各式製作物\元素\FAITH LOGO\FAITH LOGO-04.jpg"/>
          <p:cNvPicPr>
            <a:picLocks noChangeAspect="1" noChangeArrowheads="1"/>
          </p:cNvPicPr>
          <p:nvPr/>
        </p:nvPicPr>
        <p:blipFill>
          <a:blip r:embed="rId7" cstate="print"/>
          <a:srcRect l="15395" t="30048" r="10071" b="30048"/>
          <a:stretch>
            <a:fillRect/>
          </a:stretch>
        </p:blipFill>
        <p:spPr bwMode="auto">
          <a:xfrm>
            <a:off x="7671612" y="3918781"/>
            <a:ext cx="671512" cy="247651"/>
          </a:xfrm>
          <a:prstGeom prst="rect">
            <a:avLst/>
          </a:prstGeom>
          <a:noFill/>
          <a:ln w="9525">
            <a:noFill/>
            <a:miter lim="800000"/>
            <a:headEnd/>
            <a:tailEnd/>
          </a:ln>
        </p:spPr>
      </p:pic>
      <p:pic>
        <p:nvPicPr>
          <p:cNvPr id="18451" name="Picture 3"/>
          <p:cNvPicPr>
            <a:picLocks noChangeAspect="1" noChangeArrowheads="1"/>
          </p:cNvPicPr>
          <p:nvPr/>
        </p:nvPicPr>
        <p:blipFill>
          <a:blip r:embed="rId8" cstate="print"/>
          <a:srcRect/>
          <a:stretch>
            <a:fillRect/>
          </a:stretch>
        </p:blipFill>
        <p:spPr bwMode="auto">
          <a:xfrm>
            <a:off x="5677371" y="3539696"/>
            <a:ext cx="1558925" cy="161925"/>
          </a:xfrm>
          <a:prstGeom prst="rect">
            <a:avLst/>
          </a:prstGeom>
          <a:noFill/>
          <a:ln w="9525">
            <a:noFill/>
            <a:miter lim="800000"/>
            <a:headEnd/>
            <a:tailEnd/>
          </a:ln>
        </p:spPr>
      </p:pic>
      <p:pic>
        <p:nvPicPr>
          <p:cNvPr id="18452" name="Picture 5"/>
          <p:cNvPicPr>
            <a:picLocks noChangeAspect="1" noChangeArrowheads="1"/>
          </p:cNvPicPr>
          <p:nvPr/>
        </p:nvPicPr>
        <p:blipFill>
          <a:blip r:embed="rId9" cstate="print"/>
          <a:srcRect/>
          <a:stretch>
            <a:fillRect/>
          </a:stretch>
        </p:blipFill>
        <p:spPr bwMode="auto">
          <a:xfrm>
            <a:off x="7347503" y="4433349"/>
            <a:ext cx="1085850" cy="195263"/>
          </a:xfrm>
          <a:prstGeom prst="rect">
            <a:avLst/>
          </a:prstGeom>
          <a:noFill/>
          <a:ln w="9525">
            <a:noFill/>
            <a:miter lim="800000"/>
            <a:headEnd/>
            <a:tailEnd/>
          </a:ln>
        </p:spPr>
      </p:pic>
      <p:pic>
        <p:nvPicPr>
          <p:cNvPr id="19" name="圖片 18" descr="螢幕快照 2020-08-18 下午2.25.32.png"/>
          <p:cNvPicPr>
            <a:picLocks noChangeAspect="1"/>
          </p:cNvPicPr>
          <p:nvPr/>
        </p:nvPicPr>
        <p:blipFill>
          <a:blip r:embed="rId10" cstate="print"/>
          <a:stretch>
            <a:fillRect/>
          </a:stretch>
        </p:blipFill>
        <p:spPr>
          <a:xfrm>
            <a:off x="5707091" y="3816021"/>
            <a:ext cx="1818080" cy="453173"/>
          </a:xfrm>
          <a:prstGeom prst="rect">
            <a:avLst/>
          </a:prstGeom>
          <a:ln>
            <a:noFill/>
          </a:ln>
          <a:effectLst>
            <a:outerShdw blurRad="292100" dist="139700" dir="2700000" algn="tl" rotWithShape="0">
              <a:srgbClr val="333333">
                <a:alpha val="65000"/>
              </a:srgbClr>
            </a:outerShdw>
          </a:effectLst>
        </p:spPr>
      </p:pic>
      <p:pic>
        <p:nvPicPr>
          <p:cNvPr id="22" name="圖片 21" descr="螢幕快照 2020-08-18 下午2.26.45.png"/>
          <p:cNvPicPr>
            <a:picLocks noChangeAspect="1"/>
          </p:cNvPicPr>
          <p:nvPr/>
        </p:nvPicPr>
        <p:blipFill>
          <a:blip r:embed="rId11" cstate="print"/>
          <a:stretch>
            <a:fillRect/>
          </a:stretch>
        </p:blipFill>
        <p:spPr>
          <a:xfrm>
            <a:off x="5784307" y="5366579"/>
            <a:ext cx="2101765" cy="478699"/>
          </a:xfrm>
          <a:prstGeom prst="rect">
            <a:avLst/>
          </a:prstGeom>
          <a:ln>
            <a:noFill/>
          </a:ln>
          <a:effectLst>
            <a:outerShdw blurRad="292100" dist="139700" dir="2700000" algn="tl" rotWithShape="0">
              <a:srgbClr val="333333">
                <a:alpha val="65000"/>
              </a:srgbClr>
            </a:outerShdw>
          </a:effectLst>
        </p:spPr>
      </p:pic>
      <p:pic>
        <p:nvPicPr>
          <p:cNvPr id="21" name="圖片 20">
            <a:extLst>
              <a:ext uri="{FF2B5EF4-FFF2-40B4-BE49-F238E27FC236}">
                <a16:creationId xmlns:a16="http://schemas.microsoft.com/office/drawing/2014/main" id="{445CBE5B-4861-0E4F-882D-B288AA98ED68}"/>
              </a:ext>
            </a:extLst>
          </p:cNvPr>
          <p:cNvPicPr>
            <a:picLocks noChangeAspect="1"/>
          </p:cNvPicPr>
          <p:nvPr/>
        </p:nvPicPr>
        <p:blipFill>
          <a:blip r:embed="rId12" cstate="print"/>
          <a:stretch>
            <a:fillRect/>
          </a:stretch>
        </p:blipFill>
        <p:spPr>
          <a:xfrm>
            <a:off x="5669416" y="4269971"/>
            <a:ext cx="1566880" cy="638612"/>
          </a:xfrm>
          <a:prstGeom prst="rect">
            <a:avLst/>
          </a:prstGeom>
        </p:spPr>
      </p:pic>
      <p:sp>
        <p:nvSpPr>
          <p:cNvPr id="20" name="文字方塊 19"/>
          <p:cNvSpPr txBox="1"/>
          <p:nvPr/>
        </p:nvSpPr>
        <p:spPr>
          <a:xfrm>
            <a:off x="179512" y="2756926"/>
            <a:ext cx="5616624" cy="338554"/>
          </a:xfrm>
          <a:prstGeom prst="rect">
            <a:avLst/>
          </a:prstGeom>
          <a:noFill/>
        </p:spPr>
        <p:txBody>
          <a:bodyPr wrap="square" rtlCol="0">
            <a:spAutoFit/>
          </a:bodyPr>
          <a:lstStyle/>
          <a:p>
            <a:endParaRPr lang="zh-TW" altLang="zh-TW" sz="1600" dirty="0">
              <a:latin typeface="標楷體" pitchFamily="65" charset="-120"/>
              <a:ea typeface="標楷體" pitchFamily="65" charset="-120"/>
            </a:endParaRPr>
          </a:p>
        </p:txBody>
      </p:sp>
      <p:graphicFrame>
        <p:nvGraphicFramePr>
          <p:cNvPr id="23" name="圖表 22"/>
          <p:cNvGraphicFramePr/>
          <p:nvPr>
            <p:extLst>
              <p:ext uri="{D42A27DB-BD31-4B8C-83A1-F6EECF244321}">
                <p14:modId xmlns:p14="http://schemas.microsoft.com/office/powerpoint/2010/main" val="808772858"/>
              </p:ext>
            </p:extLst>
          </p:nvPr>
        </p:nvGraphicFramePr>
        <p:xfrm>
          <a:off x="107504" y="2624912"/>
          <a:ext cx="5581426" cy="349063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 name="表格 24"/>
          <p:cNvGraphicFramePr>
            <a:graphicFrameLocks noGrp="1"/>
          </p:cNvGraphicFramePr>
          <p:nvPr/>
        </p:nvGraphicFramePr>
        <p:xfrm>
          <a:off x="467544" y="3044957"/>
          <a:ext cx="4330650" cy="457200"/>
        </p:xfrm>
        <a:graphic>
          <a:graphicData uri="http://schemas.openxmlformats.org/drawingml/2006/table">
            <a:tbl>
              <a:tblPr/>
              <a:tblGrid>
                <a:gridCol w="4330650">
                  <a:extLst>
                    <a:ext uri="{9D8B030D-6E8A-4147-A177-3AD203B41FA5}">
                      <a16:colId xmlns:a16="http://schemas.microsoft.com/office/drawing/2014/main" val="20000"/>
                    </a:ext>
                  </a:extLst>
                </a:gridCol>
              </a:tblGrid>
              <a:tr h="457200">
                <a:tc>
                  <a:txBody>
                    <a:bodyPr/>
                    <a:lstStyle/>
                    <a:p>
                      <a:pPr algn="ctr" fontAlgn="ctr"/>
                      <a:r>
                        <a:rPr lang="en-US" sz="2100" b="1" i="0" u="none" strike="noStrike" dirty="0">
                          <a:solidFill>
                            <a:srgbClr val="202124"/>
                          </a:solidFill>
                          <a:latin typeface="Inherit"/>
                        </a:rPr>
                        <a:t>Percentage of sales in Asian</a:t>
                      </a: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24" name="圖片 23">
            <a:extLst>
              <a:ext uri="{FF2B5EF4-FFF2-40B4-BE49-F238E27FC236}">
                <a16:creationId xmlns:a16="http://schemas.microsoft.com/office/drawing/2014/main" id="{9D199E78-6318-4CBC-A49F-BAF1C2DCF30D}"/>
              </a:ext>
            </a:extLst>
          </p:cNvPr>
          <p:cNvPicPr>
            <a:picLocks noChangeAspect="1"/>
          </p:cNvPicPr>
          <p:nvPr/>
        </p:nvPicPr>
        <p:blipFill>
          <a:blip r:embed="rId14" cstate="print"/>
          <a:stretch>
            <a:fillRect/>
          </a:stretch>
        </p:blipFill>
        <p:spPr>
          <a:xfrm>
            <a:off x="7022705" y="4825869"/>
            <a:ext cx="1247212" cy="424874"/>
          </a:xfrm>
          <a:prstGeom prst="rect">
            <a:avLst/>
          </a:prstGeom>
        </p:spPr>
      </p:pic>
      <p:pic>
        <p:nvPicPr>
          <p:cNvPr id="26" name="Picture 2">
            <a:extLst>
              <a:ext uri="{FF2B5EF4-FFF2-40B4-BE49-F238E27FC236}">
                <a16:creationId xmlns:a16="http://schemas.microsoft.com/office/drawing/2014/main" id="{17D0A073-3DB9-4301-9895-99E22EB4D39E}"/>
              </a:ext>
            </a:extLst>
          </p:cNvPr>
          <p:cNvPicPr>
            <a:picLocks noChangeAspect="1" noChangeArrowheads="1"/>
          </p:cNvPicPr>
          <p:nvPr/>
        </p:nvPicPr>
        <p:blipFill>
          <a:blip r:embed="rId15" cstate="print"/>
          <a:srcRect/>
          <a:stretch>
            <a:fillRect/>
          </a:stretch>
        </p:blipFill>
        <p:spPr bwMode="auto">
          <a:xfrm>
            <a:off x="5776900" y="3004258"/>
            <a:ext cx="833319" cy="345865"/>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excelsi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celsi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defRPr sz="1400" dirty="0" smtClean="0"/>
        </a:defPPr>
      </a:lstStyle>
      <a:style>
        <a:lnRef idx="2">
          <a:schemeClr val="accent1"/>
        </a:lnRef>
        <a:fillRef idx="1">
          <a:schemeClr val="lt1"/>
        </a:fillRef>
        <a:effectRef idx="0">
          <a:schemeClr val="accent1"/>
        </a:effectRef>
        <a:fontRef idx="minor">
          <a:schemeClr val="dk1"/>
        </a:fontRef>
      </a: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200" b="0" i="0" u="none" strike="noStrike" cap="none" normalizeH="0" baseline="0" smtClean="0">
            <a:ln>
              <a:noFill/>
            </a:ln>
            <a:solidFill>
              <a:srgbClr val="000000"/>
            </a:solidFill>
            <a:effectLst/>
            <a:latin typeface="Arial" charset="0"/>
            <a:ea typeface="新細明體" pitchFamily="18" charset="-120"/>
            <a:sym typeface="Arial" charset="0"/>
          </a:defRPr>
        </a:defPPr>
      </a:lstStyle>
    </a:lnDef>
  </a:objectDefaults>
  <a:extraClrSchemeLst>
    <a:extraClrScheme>
      <a:clrScheme name="excelsi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RMAL-BAR">
  <a:themeElements>
    <a:clrScheme name="NORMAL-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MAL-BAR">
      <a:majorFont>
        <a:latin typeface="Times New Roman"/>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200" b="0" i="0" u="none" strike="noStrike" cap="none" normalizeH="0" baseline="0" smtClean="0">
            <a:ln>
              <a:noFill/>
            </a:ln>
            <a:solidFill>
              <a:srgbClr val="000000"/>
            </a:solidFill>
            <a:effectLst/>
            <a:latin typeface="Arial" charset="0"/>
            <a:ea typeface="新細明體" pitchFamily="18" charset="-12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200" b="0" i="0" u="none" strike="noStrike" cap="none" normalizeH="0" baseline="0" smtClean="0">
            <a:ln>
              <a:noFill/>
            </a:ln>
            <a:solidFill>
              <a:srgbClr val="000000"/>
            </a:solidFill>
            <a:effectLst/>
            <a:latin typeface="Arial" charset="0"/>
            <a:ea typeface="新細明體" pitchFamily="18" charset="-120"/>
            <a:sym typeface="Arial" charset="0"/>
          </a:defRPr>
        </a:defPPr>
      </a:lstStyle>
    </a:lnDef>
  </a:objectDefaults>
  <a:extraClrSchemeLst>
    <a:extraClrScheme>
      <a:clrScheme name="NORMAL-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MAL-B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MAL-B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MAL-B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MAL-B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MAL-B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MAL-B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MAL-B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MAL-B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MAL-B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MAL-B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MAL-B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excelsior</Template>
  <TotalTime>16101</TotalTime>
  <Words>2575</Words>
  <Application>Microsoft Office PowerPoint</Application>
  <PresentationFormat>如螢幕大小 (4:3)</PresentationFormat>
  <Paragraphs>357</Paragraphs>
  <Slides>33</Slides>
  <Notes>21</Notes>
  <HiddenSlides>0</HiddenSlides>
  <MMClips>0</MMClips>
  <ScaleCrop>false</ScaleCrop>
  <HeadingPairs>
    <vt:vector size="8" baseType="variant">
      <vt:variant>
        <vt:lpstr>使用字型</vt:lpstr>
      </vt:variant>
      <vt:variant>
        <vt:i4>10</vt:i4>
      </vt:variant>
      <vt:variant>
        <vt:lpstr>佈景主題</vt:lpstr>
      </vt:variant>
      <vt:variant>
        <vt:i4>2</vt:i4>
      </vt:variant>
      <vt:variant>
        <vt:lpstr>內嵌 OLE 伺服程式</vt:lpstr>
      </vt:variant>
      <vt:variant>
        <vt:i4>1</vt:i4>
      </vt:variant>
      <vt:variant>
        <vt:lpstr>投影片標題</vt:lpstr>
      </vt:variant>
      <vt:variant>
        <vt:i4>33</vt:i4>
      </vt:variant>
    </vt:vector>
  </HeadingPairs>
  <TitlesOfParts>
    <vt:vector size="46" baseType="lpstr">
      <vt:lpstr>Inherit</vt:lpstr>
      <vt:lpstr>SimSun</vt:lpstr>
      <vt:lpstr>華康儷中黑</vt:lpstr>
      <vt:lpstr>微軟正黑體</vt:lpstr>
      <vt:lpstr>新細明體</vt:lpstr>
      <vt:lpstr>標楷體</vt:lpstr>
      <vt:lpstr>Arial</vt:lpstr>
      <vt:lpstr>Calibri</vt:lpstr>
      <vt:lpstr>Times New Roman</vt:lpstr>
      <vt:lpstr>Wingdings</vt:lpstr>
      <vt:lpstr>excelsior</vt:lpstr>
      <vt:lpstr>NORMAL-BAR</vt:lpstr>
      <vt:lpstr>Picture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USER1</dc:creator>
  <cp:lastModifiedBy>李盈萱</cp:lastModifiedBy>
  <cp:revision>1123</cp:revision>
  <cp:lastPrinted>2022-09-21T05:22:19Z</cp:lastPrinted>
  <dcterms:created xsi:type="dcterms:W3CDTF">2010-04-15T14:04:57Z</dcterms:created>
  <dcterms:modified xsi:type="dcterms:W3CDTF">2022-09-23T05:19:07Z</dcterms:modified>
</cp:coreProperties>
</file>