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6189" r:id="rId2"/>
  </p:sldMasterIdLst>
  <p:notesMasterIdLst>
    <p:notesMasterId r:id="rId24"/>
  </p:notesMasterIdLst>
  <p:handoutMasterIdLst>
    <p:handoutMasterId r:id="rId25"/>
  </p:handoutMasterIdLst>
  <p:sldIdLst>
    <p:sldId id="333" r:id="rId3"/>
    <p:sldId id="260" r:id="rId4"/>
    <p:sldId id="329" r:id="rId5"/>
    <p:sldId id="326" r:id="rId6"/>
    <p:sldId id="330" r:id="rId7"/>
    <p:sldId id="344" r:id="rId8"/>
    <p:sldId id="359" r:id="rId9"/>
    <p:sldId id="389" r:id="rId10"/>
    <p:sldId id="334" r:id="rId11"/>
    <p:sldId id="341" r:id="rId12"/>
    <p:sldId id="387" r:id="rId13"/>
    <p:sldId id="358" r:id="rId14"/>
    <p:sldId id="395" r:id="rId15"/>
    <p:sldId id="396" r:id="rId16"/>
    <p:sldId id="397" r:id="rId17"/>
    <p:sldId id="391" r:id="rId18"/>
    <p:sldId id="394" r:id="rId19"/>
    <p:sldId id="363" r:id="rId20"/>
    <p:sldId id="398" r:id="rId21"/>
    <p:sldId id="386" r:id="rId22"/>
    <p:sldId id="300" r:id="rId23"/>
  </p:sldIdLst>
  <p:sldSz cx="9144000" cy="6858000" type="screen4x3"/>
  <p:notesSz cx="6805613" cy="99393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CCFFCC"/>
    <a:srgbClr val="FFFFCC"/>
    <a:srgbClr val="FF3300"/>
    <a:srgbClr val="996633"/>
    <a:srgbClr val="33CC33"/>
    <a:srgbClr val="FFFFF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3275" autoAdjust="0"/>
  </p:normalViewPr>
  <p:slideViewPr>
    <p:cSldViewPr>
      <p:cViewPr varScale="1">
        <p:scale>
          <a:sx n="78" d="100"/>
          <a:sy n="78" d="100"/>
        </p:scale>
        <p:origin x="1694" y="58"/>
      </p:cViewPr>
      <p:guideLst>
        <p:guide orient="horz" pos="1872"/>
        <p:guide pos="2448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</p:sldLst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xmlns="" id="{547D1AF8-FD12-439D-A42A-9B3BAAF4B8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xmlns="" id="{DF86628F-C446-427E-BF64-97779322A39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6" y="0"/>
            <a:ext cx="294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0" name="Rectangle 4">
            <a:extLst>
              <a:ext uri="{FF2B5EF4-FFF2-40B4-BE49-F238E27FC236}">
                <a16:creationId xmlns:a16="http://schemas.microsoft.com/office/drawing/2014/main" xmlns="" id="{1CCECCD4-A5C5-4833-A023-7B88DEF4169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4"/>
            <a:ext cx="294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xmlns="" id="{636EE0FC-8BF5-411A-9F92-D2081CA5EE0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6" y="9442454"/>
            <a:ext cx="294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8D978C-BBA4-4681-B66C-9774B109FD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52179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>
            <a:extLst>
              <a:ext uri="{FF2B5EF4-FFF2-40B4-BE49-F238E27FC236}">
                <a16:creationId xmlns:a16="http://schemas.microsoft.com/office/drawing/2014/main" xmlns="" id="{8DD2E37D-4D91-4B08-8AC5-E8C539226CA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9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xmlns="" id="{03D2B118-3A2A-46F8-A67C-ABF8E892C87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9" y="0"/>
            <a:ext cx="294798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xmlns="" id="{8F0DC7DC-6B24-4279-9E97-7D04A13EFF6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7" name="Rectangle 5">
            <a:extLst>
              <a:ext uri="{FF2B5EF4-FFF2-40B4-BE49-F238E27FC236}">
                <a16:creationId xmlns:a16="http://schemas.microsoft.com/office/drawing/2014/main" xmlns="" id="{DEAFEFE1-065B-4855-A6EB-4BA75A14B84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42" y="4721226"/>
            <a:ext cx="5443537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72038" name="Rectangle 6">
            <a:extLst>
              <a:ext uri="{FF2B5EF4-FFF2-40B4-BE49-F238E27FC236}">
                <a16:creationId xmlns:a16="http://schemas.microsoft.com/office/drawing/2014/main" xmlns="" id="{C6A44399-58B4-4E50-ACBE-3D9F7CC098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7989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2039" name="Rectangle 7">
            <a:extLst>
              <a:ext uri="{FF2B5EF4-FFF2-40B4-BE49-F238E27FC236}">
                <a16:creationId xmlns:a16="http://schemas.microsoft.com/office/drawing/2014/main" xmlns="" id="{1BAEAD21-474D-4DF8-9B34-6CB69A9230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9" y="9440863"/>
            <a:ext cx="294798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22" tIns="46110" rIns="92222" bIns="461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01967A-545D-4A12-AD9F-55B32F8A56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410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圖像版面配置區 1">
            <a:extLst>
              <a:ext uri="{FF2B5EF4-FFF2-40B4-BE49-F238E27FC236}">
                <a16:creationId xmlns:a16="http://schemas.microsoft.com/office/drawing/2014/main" xmlns="" id="{99160AEE-1B20-4B68-8D1B-8E0E75BC9B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備忘稿版面配置區 2">
            <a:extLst>
              <a:ext uri="{FF2B5EF4-FFF2-40B4-BE49-F238E27FC236}">
                <a16:creationId xmlns:a16="http://schemas.microsoft.com/office/drawing/2014/main" xmlns="" id="{48C953EF-2794-4D4E-B473-A6E491F1F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6148" name="投影片編號版面配置區 3">
            <a:extLst>
              <a:ext uri="{FF2B5EF4-FFF2-40B4-BE49-F238E27FC236}">
                <a16:creationId xmlns:a16="http://schemas.microsoft.com/office/drawing/2014/main" xmlns="" id="{E836B3F7-88E5-45FA-8A8A-B6C9674AF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05DDBECF-810B-4B02-B257-CA93139A6E8D}" type="slidenum">
              <a:rPr lang="en-US" altLang="zh-TW" sz="1200"/>
              <a:pPr/>
              <a:t>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20284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>
            <a:extLst>
              <a:ext uri="{FF2B5EF4-FFF2-40B4-BE49-F238E27FC236}">
                <a16:creationId xmlns:a16="http://schemas.microsoft.com/office/drawing/2014/main" xmlns="" id="{9CDAC988-1EA6-4C87-BD71-649F23147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備忘稿版面配置區 2">
            <a:extLst>
              <a:ext uri="{FF2B5EF4-FFF2-40B4-BE49-F238E27FC236}">
                <a16:creationId xmlns:a16="http://schemas.microsoft.com/office/drawing/2014/main" xmlns="" id="{98C8ED6C-A485-49B6-A2CD-6168185B5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4 billion</a:t>
            </a:r>
            <a:endParaRPr lang="zh-TW" altLang="en-US"/>
          </a:p>
        </p:txBody>
      </p:sp>
      <p:sp>
        <p:nvSpPr>
          <p:cNvPr id="28676" name="投影片編號版面配置區 3">
            <a:extLst>
              <a:ext uri="{FF2B5EF4-FFF2-40B4-BE49-F238E27FC236}">
                <a16:creationId xmlns:a16="http://schemas.microsoft.com/office/drawing/2014/main" xmlns="" id="{BF542B51-48E7-4F15-8AC9-7D8CF8EB5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7198BA35-2605-4936-8866-0443DB189DE6}" type="slidenum">
              <a:rPr lang="en-US" altLang="zh-TW" sz="1200"/>
              <a:pPr/>
              <a:t>10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356372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249 million</a:t>
            </a:r>
            <a:endParaRPr lang="zh-TW" altLang="en-US"/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832" indent="-28570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819" indent="-2285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947" indent="-2285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075" indent="-2285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202" indent="-2285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329" indent="-2285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8457" indent="-2285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5584" indent="-2285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A4BEEE94-400D-4793-984A-F6B500331654}" type="slidenum">
              <a:rPr lang="en-US" altLang="zh-TW" sz="1200"/>
              <a:pPr/>
              <a:t>11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190745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>
            <a:extLst>
              <a:ext uri="{FF2B5EF4-FFF2-40B4-BE49-F238E27FC236}">
                <a16:creationId xmlns:a16="http://schemas.microsoft.com/office/drawing/2014/main" xmlns="" id="{0F397C33-FDB4-4DA8-AD83-7A5C5EE1A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備忘稿版面配置區 2">
            <a:extLst>
              <a:ext uri="{FF2B5EF4-FFF2-40B4-BE49-F238E27FC236}">
                <a16:creationId xmlns:a16="http://schemas.microsoft.com/office/drawing/2014/main" xmlns="" id="{9274CD37-FB03-4821-A7D7-8B1200B42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20484" name="投影片編號版面配置區 3">
            <a:extLst>
              <a:ext uri="{FF2B5EF4-FFF2-40B4-BE49-F238E27FC236}">
                <a16:creationId xmlns:a16="http://schemas.microsoft.com/office/drawing/2014/main" xmlns="" id="{46F98E39-2D60-471F-9AE0-77E30D409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562023AA-0360-4E60-ACE8-FB20272A2667}" type="slidenum">
              <a:rPr lang="en-US" altLang="zh-TW" sz="1200"/>
              <a:pPr/>
              <a:t>12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693055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01967A-545D-4A12-AD9F-55B32F8A56FA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4857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>
            <a:extLst>
              <a:ext uri="{FF2B5EF4-FFF2-40B4-BE49-F238E27FC236}">
                <a16:creationId xmlns:a16="http://schemas.microsoft.com/office/drawing/2014/main" xmlns="" id="{C6D0A5AF-A1AA-4110-AA20-268725E1A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備忘稿版面配置區 2">
            <a:extLst>
              <a:ext uri="{FF2B5EF4-FFF2-40B4-BE49-F238E27FC236}">
                <a16:creationId xmlns:a16="http://schemas.microsoft.com/office/drawing/2014/main" xmlns="" id="{3564BC63-7846-4772-B0C1-1DF487DFA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6868" name="投影片編號版面配置區 3">
            <a:extLst>
              <a:ext uri="{FF2B5EF4-FFF2-40B4-BE49-F238E27FC236}">
                <a16:creationId xmlns:a16="http://schemas.microsoft.com/office/drawing/2014/main" xmlns="" id="{A81EDBB5-8AD3-4B08-835C-9B783046F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C8AF6BF1-A403-4AF0-81B6-2897FFA83894}" type="slidenum">
              <a:rPr lang="en-US" altLang="zh-TW" sz="1200"/>
              <a:pPr/>
              <a:t>21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42897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圖像版面配置區 1">
            <a:extLst>
              <a:ext uri="{FF2B5EF4-FFF2-40B4-BE49-F238E27FC236}">
                <a16:creationId xmlns:a16="http://schemas.microsoft.com/office/drawing/2014/main" xmlns="" id="{CE8E35CE-91D1-42C2-99DC-8EB84A142C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備忘稿版面配置區 2">
            <a:extLst>
              <a:ext uri="{FF2B5EF4-FFF2-40B4-BE49-F238E27FC236}">
                <a16:creationId xmlns:a16="http://schemas.microsoft.com/office/drawing/2014/main" xmlns="" id="{EC33F2F4-09C0-4669-A7B5-B11737529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a production line dedicated</a:t>
            </a:r>
            <a:endParaRPr lang="zh-TW" altLang="en-US" sz="4000"/>
          </a:p>
        </p:txBody>
      </p:sp>
      <p:sp>
        <p:nvSpPr>
          <p:cNvPr id="8196" name="投影片編號版面配置區 3">
            <a:extLst>
              <a:ext uri="{FF2B5EF4-FFF2-40B4-BE49-F238E27FC236}">
                <a16:creationId xmlns:a16="http://schemas.microsoft.com/office/drawing/2014/main" xmlns="" id="{4CB4E8FB-5983-4241-9ABF-5BB975605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D2DCC1A1-67B8-4D5D-89ED-53247D85E470}" type="slidenum">
              <a:rPr lang="en-US" altLang="zh-TW" sz="1200"/>
              <a:pPr/>
              <a:t>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01266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圖像版面配置區 1">
            <a:extLst>
              <a:ext uri="{FF2B5EF4-FFF2-40B4-BE49-F238E27FC236}">
                <a16:creationId xmlns:a16="http://schemas.microsoft.com/office/drawing/2014/main" xmlns="" id="{2CA173FB-A04B-47CF-BB80-8AE236656F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備忘稿版面配置區 2">
            <a:extLst>
              <a:ext uri="{FF2B5EF4-FFF2-40B4-BE49-F238E27FC236}">
                <a16:creationId xmlns:a16="http://schemas.microsoft.com/office/drawing/2014/main" xmlns="" id="{F00768C0-C370-4C6B-9FD9-46A1B3750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emulsifier, excipient</a:t>
            </a:r>
            <a:endParaRPr lang="zh-TW" altLang="en-US"/>
          </a:p>
        </p:txBody>
      </p:sp>
      <p:sp>
        <p:nvSpPr>
          <p:cNvPr id="12292" name="投影片編號版面配置區 3">
            <a:extLst>
              <a:ext uri="{FF2B5EF4-FFF2-40B4-BE49-F238E27FC236}">
                <a16:creationId xmlns:a16="http://schemas.microsoft.com/office/drawing/2014/main" xmlns="" id="{4FF0759F-7CA4-45DE-A326-FD6C830DD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C0AA1A7E-C25C-4BC7-A3CC-2BA81E8EDF7E}" type="slidenum">
              <a:rPr lang="en-US" altLang="zh-TW" sz="1200"/>
              <a:pPr/>
              <a:t>3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69448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>
            <a:extLst>
              <a:ext uri="{FF2B5EF4-FFF2-40B4-BE49-F238E27FC236}">
                <a16:creationId xmlns:a16="http://schemas.microsoft.com/office/drawing/2014/main" xmlns="" id="{5D1CB2D8-34B3-4480-826B-33477C3667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備忘稿版面配置區 2">
            <a:extLst>
              <a:ext uri="{FF2B5EF4-FFF2-40B4-BE49-F238E27FC236}">
                <a16:creationId xmlns:a16="http://schemas.microsoft.com/office/drawing/2014/main" xmlns="" id="{DDCB461D-A529-466D-969A-E8445003A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44" name="投影片編號版面配置區 3">
            <a:extLst>
              <a:ext uri="{FF2B5EF4-FFF2-40B4-BE49-F238E27FC236}">
                <a16:creationId xmlns:a16="http://schemas.microsoft.com/office/drawing/2014/main" xmlns="" id="{21D79B08-4A5F-4469-9D48-112A23D4E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6C077C26-A4BD-45EB-A2B5-512741EF250D}" type="slidenum">
              <a:rPr lang="en-US" altLang="zh-TW" sz="1200"/>
              <a:pPr/>
              <a:t>4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103607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>
            <a:extLst>
              <a:ext uri="{FF2B5EF4-FFF2-40B4-BE49-F238E27FC236}">
                <a16:creationId xmlns:a16="http://schemas.microsoft.com/office/drawing/2014/main" xmlns="" id="{FBD9952A-BB49-43F9-80C7-9992EC8BC9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備忘稿版面配置區 2">
            <a:extLst>
              <a:ext uri="{FF2B5EF4-FFF2-40B4-BE49-F238E27FC236}">
                <a16:creationId xmlns:a16="http://schemas.microsoft.com/office/drawing/2014/main" xmlns="" id="{9EC26C75-5CEC-4457-9C78-29B5C2AE4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lackluster October sales</a:t>
            </a:r>
            <a:endParaRPr lang="zh-TW" altLang="en-US"/>
          </a:p>
        </p:txBody>
      </p:sp>
      <p:sp>
        <p:nvSpPr>
          <p:cNvPr id="14340" name="投影片編號版面配置區 3">
            <a:extLst>
              <a:ext uri="{FF2B5EF4-FFF2-40B4-BE49-F238E27FC236}">
                <a16:creationId xmlns:a16="http://schemas.microsoft.com/office/drawing/2014/main" xmlns="" id="{8B1AF6F8-6946-4B12-8533-46777143E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7BE83492-2BD0-40FD-956B-6E6D5F881358}" type="slidenum">
              <a:rPr lang="en-US" altLang="zh-TW" sz="1200"/>
              <a:pPr/>
              <a:t>5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567585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圖像版面配置區 1">
            <a:extLst>
              <a:ext uri="{FF2B5EF4-FFF2-40B4-BE49-F238E27FC236}">
                <a16:creationId xmlns:a16="http://schemas.microsoft.com/office/drawing/2014/main" xmlns="" id="{69086CEB-F5E4-4818-9A41-1DD9A7130E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備忘稿版面配置區 2">
            <a:extLst>
              <a:ext uri="{FF2B5EF4-FFF2-40B4-BE49-F238E27FC236}">
                <a16:creationId xmlns:a16="http://schemas.microsoft.com/office/drawing/2014/main" xmlns="" id="{C3D3BFA2-775F-4425-BC84-ACA6F1C7B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6388" name="投影片編號版面配置區 3">
            <a:extLst>
              <a:ext uri="{FF2B5EF4-FFF2-40B4-BE49-F238E27FC236}">
                <a16:creationId xmlns:a16="http://schemas.microsoft.com/office/drawing/2014/main" xmlns="" id="{03875CAB-B026-42AF-A744-4B8FE66E4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639FDB33-6951-41D9-93AA-022C6D91DF4F}" type="slidenum">
              <a:rPr lang="en-US" altLang="zh-TW" sz="1200"/>
              <a:pPr/>
              <a:t>6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415413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>
            <a:extLst>
              <a:ext uri="{FF2B5EF4-FFF2-40B4-BE49-F238E27FC236}">
                <a16:creationId xmlns:a16="http://schemas.microsoft.com/office/drawing/2014/main" xmlns="" id="{76144CBD-65BA-4C33-9C2D-A1C9562D60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備忘稿版面配置區 2">
            <a:extLst>
              <a:ext uri="{FF2B5EF4-FFF2-40B4-BE49-F238E27FC236}">
                <a16:creationId xmlns:a16="http://schemas.microsoft.com/office/drawing/2014/main" xmlns="" id="{B8598731-D4C4-4951-8D65-71EFBB840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436" name="投影片編號版面配置區 3">
            <a:extLst>
              <a:ext uri="{FF2B5EF4-FFF2-40B4-BE49-F238E27FC236}">
                <a16:creationId xmlns:a16="http://schemas.microsoft.com/office/drawing/2014/main" xmlns="" id="{4AEC1CBA-8924-455C-A6CE-F7911DB36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037D8E45-8793-4DA1-BE45-6FC0F0384910}" type="slidenum">
              <a:rPr lang="en-US" altLang="zh-TW" sz="1200"/>
              <a:pPr/>
              <a:t>7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14553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>
            <a:extLst>
              <a:ext uri="{FF2B5EF4-FFF2-40B4-BE49-F238E27FC236}">
                <a16:creationId xmlns:a16="http://schemas.microsoft.com/office/drawing/2014/main" xmlns="" id="{76144CBD-65BA-4C33-9C2D-A1C9562D60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備忘稿版面配置區 2">
            <a:extLst>
              <a:ext uri="{FF2B5EF4-FFF2-40B4-BE49-F238E27FC236}">
                <a16:creationId xmlns:a16="http://schemas.microsoft.com/office/drawing/2014/main" xmlns="" id="{B8598731-D4C4-4951-8D65-71EFBB840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8436" name="投影片編號版面配置區 3">
            <a:extLst>
              <a:ext uri="{FF2B5EF4-FFF2-40B4-BE49-F238E27FC236}">
                <a16:creationId xmlns:a16="http://schemas.microsoft.com/office/drawing/2014/main" xmlns="" id="{4AEC1CBA-8924-455C-A6CE-F7911DB369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037D8E45-8793-4DA1-BE45-6FC0F0384910}" type="slidenum">
              <a:rPr lang="en-US" altLang="zh-TW" sz="1200"/>
              <a:pPr/>
              <a:t>8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44261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>
            <a:extLst>
              <a:ext uri="{FF2B5EF4-FFF2-40B4-BE49-F238E27FC236}">
                <a16:creationId xmlns:a16="http://schemas.microsoft.com/office/drawing/2014/main" xmlns="" id="{034AF069-59B8-4AFB-A0ED-90115D1C4E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備忘稿版面配置區 2">
            <a:extLst>
              <a:ext uri="{FF2B5EF4-FFF2-40B4-BE49-F238E27FC236}">
                <a16:creationId xmlns:a16="http://schemas.microsoft.com/office/drawing/2014/main" xmlns="" id="{6882AD80-5EEB-44ED-950F-705939B08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/>
              <a:t>Half of sales from DIVA</a:t>
            </a:r>
            <a:endParaRPr lang="zh-TW" altLang="en-US"/>
          </a:p>
        </p:txBody>
      </p:sp>
      <p:sp>
        <p:nvSpPr>
          <p:cNvPr id="22532" name="投影片編號版面配置區 3">
            <a:extLst>
              <a:ext uri="{FF2B5EF4-FFF2-40B4-BE49-F238E27FC236}">
                <a16:creationId xmlns:a16="http://schemas.microsoft.com/office/drawing/2014/main" xmlns="" id="{5BA3153D-FEAC-421F-8AFE-BEC1B8489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680" indent="-285646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2587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599623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6656" indent="-22851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3691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0727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7760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4795" indent="-22851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246209AD-9D2A-4A8C-B0D5-377244242DD5}" type="slidenum">
              <a:rPr lang="en-US" altLang="zh-TW" sz="1200"/>
              <a:pPr/>
              <a:t>9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51048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C57249DF-54D7-4CAF-B083-669D7E5168A6}"/>
              </a:ext>
            </a:extLst>
          </p:cNvPr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xmlns="" id="{646150CD-A0F1-4302-B23C-8DE9F4DC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6" name="Arc 4">
              <a:extLst>
                <a:ext uri="{FF2B5EF4-FFF2-40B4-BE49-F238E27FC236}">
                  <a16:creationId xmlns:a16="http://schemas.microsoft.com/office/drawing/2014/main" xmlns="" id="{17ACE080-AF47-4ABB-993A-3306E95D3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0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765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120449DE-87F4-4991-9AD3-2592FD06CB4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F6104734-1CF5-4780-805D-98E754EB35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xmlns="" id="{6979B426-3D19-4C74-85E4-22384F9838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5C4EE-C4FD-4768-929F-E78B12F3DE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871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BFA1C46-4DF8-4575-AF59-55CFEB0F41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3352AC67-CA02-4A8F-9488-D1173C5C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B06614C9-D176-4A87-A125-50663D6005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71860-60A9-4AF0-BC6F-9D4FB2E3C2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413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70107D9-5AE0-42FA-A116-1EFC1C46F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C6CE803F-86AF-4BB2-BBDD-2CF4C7FD54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A2D926F8-4168-4033-BB22-832A58C70A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23907-46C8-4500-93E3-FAE9333A8F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1721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4DEAA04D-D148-42B9-9F74-5D5D17EA9A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1F4AEBC8-1E7D-4D56-8154-F9BBDD3B59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47AF9200-0816-4ACB-AFBD-0251C63CE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45346-20E8-448D-B757-EBE062D475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5505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60BFEF0-2118-4ECA-AB92-510F24917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F4AA3CBE-6D48-483C-9C8B-004374E64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3139DB8A-707C-4376-83DF-1A3ACF04C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50AAE-8FF0-4AD3-A749-F9AF5A6C00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6578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7982119-5A86-4F45-8A9A-9F82C7B12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5D9DB20-3D7B-4788-900A-EE9BB3611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445DBC3-D238-4EC5-8D6A-DA24FE1F0D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43830-39E9-4496-90DD-53E94D7A72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4056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D0E8DBF-18DC-419E-92A4-DBFB9DE74A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A73ABC2-09D3-432B-8E20-A8479F340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96A5785-D9C0-42B7-B264-6DE892E848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85CB2-5DE4-462F-A8FF-85B7ADB66BC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6956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1163763-A868-4D09-86BA-F9526BB9E9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BF2624A-B99F-472A-8EA2-601BD007A1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932824D-0AB5-4FE8-99AA-CFD03A8D2C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675F79-B514-4244-BC72-95ADEAA549D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3020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4A35C3B-B068-4D58-B806-BFA7F44001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10D62AC-FDC7-4984-9218-B85F8A4A05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7238D34-0FBF-49E4-8AE0-A6CDA40884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2CCFB-42BB-4640-B254-8F4AB2B49CA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5187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E9D4EB15-172C-49A4-B8AF-AC65B808E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F1221707-D90C-43FE-B832-C67027DA9E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E4B638CF-FDB4-4E8A-AFC8-620E73E70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2A6260-DFC6-4F4B-88C4-39FA7D5AEEF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993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B130933-8F9A-468D-859A-5AAF9890DF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71BB73EA-7EEB-4FCA-A630-A860B2F900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E4DBB5E0-A9A1-4509-8F26-65DFDBF77A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CF449-8FE0-4CA1-90E9-9C25508944E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762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D10F9C7-FA47-4B81-ABCA-6FE36DB39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E01C88F3-B965-4744-93B7-3EF18D0499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BAA8030E-D032-448B-BAB8-C54E578763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968CE-C7B9-4CEC-83F7-0C2AE4C338B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2355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18CFE651-F046-44BA-A6D2-EB4E4F3337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329A3FE6-796E-45AF-807E-1CE3551DCC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B1DBF5F-23ED-4684-9801-1AA4E14416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F37085-9BFB-4E3D-8621-BA06D36D7C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502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31FF2AA-0348-41D9-B799-B90928F03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2A9F800-2C11-4C1D-B6AF-6C945DDCAE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D4FECEC-1956-48AD-B075-F9DA21FBF7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C56E1C-CA59-4091-822D-8671D13163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1125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9A5C0D-02D8-4FE5-B027-F8866C6078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D503881-556A-4657-AFAF-231392B4AB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2B88165-ADEE-433B-82B5-2279B8DF88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86A48F-4AC5-4342-8561-8CEE11396E2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394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A2DFBBB-04D3-4465-AFE3-53FF076DCF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52209E4-B06B-4848-BA30-E37674EAD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10F1252-AD65-4D43-A8E1-6B7273E199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B7B3C-44C4-406C-9843-E000ED3ECBE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4639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6A40D52-6F21-40B8-AB73-DAE8E22C56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641C789-B283-4448-9904-D2080EE5B7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D1074AC-CA1A-49BE-8D3D-CFC0B578FD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888F7-8023-4649-8A78-34A09B18D97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536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27E1C5F-0552-4D71-9437-4811EFEEC9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53B0174-3180-49E1-8356-7615ED5164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A51B7F7-94CA-4A09-BA3D-0A7408017C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600DA1-DBC9-4966-BD77-B1820D96BCB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45125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483FB6B-69BF-4FB0-A474-43D89615AC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D6AFF9C-DCBB-448D-B06A-4C8B11F15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28F4AAE-5EDD-43FA-87CF-0E732C4E0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362554-C6B8-4E81-A433-26E8BEAFC49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8875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1F7190B-C436-4ED5-B986-23F47BCD4A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AF929AC-6BE3-4F7E-9AD0-18260E3712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B7C2CAA-4F24-41B8-A047-FCA5711A85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98768-1265-4D2D-BA5E-3D404F425FE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730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E29547B-7D65-4CD9-98CB-E51CA108E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C58036DD-8345-4C85-BD1A-C795BD3D25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102F60AE-12AB-4DEA-A761-5D44C4492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C1DF5-1CD1-44F2-BB57-AB558DC3AD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562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773E0E1-B153-4106-B1FB-A62C2D321D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E4BD6156-4E3F-474F-9A1E-1C43FA8C96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93EA9988-60A5-4E8C-9F56-0820663F1A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01C4E-E801-43B5-A658-2B6D847401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607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60FED2F-A38B-4F46-9EF9-CAA193D17F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74060B0-C8FD-4059-A9DD-3DF8CD4D1F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0A530B2-349D-4942-98A9-874779195A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8B568-CC40-4407-81FD-70FEDF40A7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659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xmlns="" id="{B8B58A86-E849-4228-9B4D-15A8E7D686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xmlns="" id="{2A7F0980-8160-4C55-8334-DB1D693B2C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33E71D08-C351-47FF-B1F2-F26AA5944E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6967E-B099-485A-9AE4-3152F34D0D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057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xmlns="" id="{D446C817-DB87-433C-B0F3-25757DF873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xmlns="" id="{FDAD4232-1353-41FC-AB0E-9AEEF9087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C7295328-A04F-42B0-9E27-227DDD1808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621EE-41E0-49A7-BCD1-AAF98D9538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607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0EEA403E-587B-4E11-BA79-C4EBD7A87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5A05C554-A201-45C1-A58E-F3C6009372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2303D97D-5215-418C-8194-7DA156D8D0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15C73-E601-454C-98B5-D678298CDE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685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2210AFA-478E-436C-9F8C-ADA6065B3F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C553E469-0160-4ED9-9BA7-E21416D83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554B36D0-CB5E-4C7E-8ED5-C1AB7D2919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3F63A-B790-4DF0-B536-95E1576919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085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">
            <a:extLst>
              <a:ext uri="{FF2B5EF4-FFF2-40B4-BE49-F238E27FC236}">
                <a16:creationId xmlns:a16="http://schemas.microsoft.com/office/drawing/2014/main" xmlns="" id="{F741C53F-C54E-427B-8D7E-2A58AB445EC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36513" y="0"/>
            <a:ext cx="9180513" cy="476250"/>
            <a:chOff x="22" y="0"/>
            <a:chExt cx="5760" cy="300"/>
          </a:xfrm>
        </p:grpSpPr>
        <p:sp>
          <p:nvSpPr>
            <p:cNvPr id="1036" name="Rectangle 16">
              <a:extLst>
                <a:ext uri="{FF2B5EF4-FFF2-40B4-BE49-F238E27FC236}">
                  <a16:creationId xmlns:a16="http://schemas.microsoft.com/office/drawing/2014/main" xmlns="" id="{2AAA0091-1976-47BF-9870-2C81BEB866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" y="0"/>
              <a:ext cx="5760" cy="300"/>
            </a:xfrm>
            <a:prstGeom prst="rect">
              <a:avLst/>
            </a:prstGeom>
            <a:solidFill>
              <a:schemeClr val="tx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pic>
          <p:nvPicPr>
            <p:cNvPr id="1037" name="Picture 15" descr="logo english">
              <a:extLst>
                <a:ext uri="{FF2B5EF4-FFF2-40B4-BE49-F238E27FC236}">
                  <a16:creationId xmlns:a16="http://schemas.microsoft.com/office/drawing/2014/main" xmlns="" id="{178EF52C-EDCE-4FB5-996F-5606C462846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0" y="18"/>
              <a:ext cx="394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10" descr="SCI Pharm-logo">
            <a:extLst>
              <a:ext uri="{FF2B5EF4-FFF2-40B4-BE49-F238E27FC236}">
                <a16:creationId xmlns:a16="http://schemas.microsoft.com/office/drawing/2014/main" xmlns="" id="{C904C390-5ADA-4393-8A17-55333C6F6FAA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66688"/>
            <a:ext cx="107632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2">
            <a:extLst>
              <a:ext uri="{FF2B5EF4-FFF2-40B4-BE49-F238E27FC236}">
                <a16:creationId xmlns:a16="http://schemas.microsoft.com/office/drawing/2014/main" xmlns="" id="{00874978-B2BE-4091-82EF-11563121885C}"/>
              </a:ext>
            </a:extLst>
          </p:cNvPr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6627" name="Freeform 3">
              <a:extLst>
                <a:ext uri="{FF2B5EF4-FFF2-40B4-BE49-F238E27FC236}">
                  <a16:creationId xmlns:a16="http://schemas.microsoft.com/office/drawing/2014/main" xmlns="" id="{5195CA19-B41B-46BC-87EA-4DFEF0770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1035" name="Arc 4">
              <a:extLst>
                <a:ext uri="{FF2B5EF4-FFF2-40B4-BE49-F238E27FC236}">
                  <a16:creationId xmlns:a16="http://schemas.microsoft.com/office/drawing/2014/main" xmlns="" id="{1969C647-C8B2-43A8-A4F9-B5EBDD82D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6629" name="Rectangle 5">
            <a:extLst>
              <a:ext uri="{FF2B5EF4-FFF2-40B4-BE49-F238E27FC236}">
                <a16:creationId xmlns:a16="http://schemas.microsoft.com/office/drawing/2014/main" xmlns="" id="{AED22EA8-1AF2-4EFF-9EC2-32A0EF101E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xmlns="" id="{5988603E-1336-4552-A2FB-E54F553A26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xmlns="" id="{AABD0CA1-8D10-4279-85E9-641C0778A1F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xmlns="" id="{806267FE-8131-4B94-BB18-3A07B37BDA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241A758C-5003-4C38-8482-4F1DAEE2FB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xmlns="" id="{B655CD11-ADD9-4F7F-AEAA-ACB641C43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188" r:id="rId1"/>
    <p:sldLayoutId id="2147486176" r:id="rId2"/>
    <p:sldLayoutId id="2147486177" r:id="rId3"/>
    <p:sldLayoutId id="2147486178" r:id="rId4"/>
    <p:sldLayoutId id="2147486179" r:id="rId5"/>
    <p:sldLayoutId id="2147486180" r:id="rId6"/>
    <p:sldLayoutId id="2147486181" r:id="rId7"/>
    <p:sldLayoutId id="2147486182" r:id="rId8"/>
    <p:sldLayoutId id="2147486183" r:id="rId9"/>
    <p:sldLayoutId id="2147486184" r:id="rId10"/>
    <p:sldLayoutId id="2147486185" r:id="rId11"/>
    <p:sldLayoutId id="2147486186" r:id="rId12"/>
    <p:sldLayoutId id="21474861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CCFFCC"/>
            </a:gs>
            <a:gs pos="50000">
              <a:srgbClr val="FFFFFF"/>
            </a:gs>
            <a:gs pos="100000">
              <a:srgbClr val="CC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066084A2-271E-4059-80A2-FEBBCC2977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9C18633E-7C30-47AF-A440-21009A8BA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0CBFB508-83D6-4E18-9481-571D0B8594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83D73980-34C0-4277-8831-13CFFB4B52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6B12ECE2-E52E-4901-81CD-65095809FC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EAF5BDF4-0E6A-42B2-94F4-3FEF8993E8D9}" type="slidenum">
              <a:rPr lang="en-US" altLang="zh-TW"/>
              <a:pPr/>
              <a:t>‹#›</a:t>
            </a:fld>
            <a:endParaRPr lang="en-US" altLang="zh-TW"/>
          </a:p>
        </p:txBody>
      </p:sp>
      <p:pic>
        <p:nvPicPr>
          <p:cNvPr id="3079" name="Picture 7" descr="sci logo">
            <a:extLst>
              <a:ext uri="{FF2B5EF4-FFF2-40B4-BE49-F238E27FC236}">
                <a16:creationId xmlns:a16="http://schemas.microsoft.com/office/drawing/2014/main" xmlns="" id="{755113EF-5DC0-48FC-B9BF-F503D7A94A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8" y="6459538"/>
            <a:ext cx="2962275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28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90" r:id="rId1"/>
    <p:sldLayoutId id="2147486191" r:id="rId2"/>
    <p:sldLayoutId id="2147486192" r:id="rId3"/>
    <p:sldLayoutId id="2147486193" r:id="rId4"/>
    <p:sldLayoutId id="2147486194" r:id="rId5"/>
    <p:sldLayoutId id="2147486195" r:id="rId6"/>
    <p:sldLayoutId id="2147486196" r:id="rId7"/>
    <p:sldLayoutId id="2147486197" r:id="rId8"/>
    <p:sldLayoutId id="2147486198" r:id="rId9"/>
    <p:sldLayoutId id="2147486199" r:id="rId10"/>
    <p:sldLayoutId id="2147486200" r:id="rId11"/>
    <p:sldLayoutId id="2147486201" r:id="rId12"/>
    <p:sldLayoutId id="2147486202" r:id="rId13"/>
    <p:sldLayoutId id="2147486203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8" descr="C:\Users\130GC\Desktop\brifing.jpg">
            <a:extLst>
              <a:ext uri="{FF2B5EF4-FFF2-40B4-BE49-F238E27FC236}">
                <a16:creationId xmlns:a16="http://schemas.microsoft.com/office/drawing/2014/main" xmlns="" id="{7DCE3307-9C23-49D8-B100-3407FA6BF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8" y="0"/>
            <a:ext cx="93599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xmlns="" id="{06FA85E4-26CB-4535-8B9B-43FDC8A3C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512" y="548681"/>
            <a:ext cx="8784654" cy="2664296"/>
          </a:xfrm>
        </p:spPr>
        <p:txBody>
          <a:bodyPr/>
          <a:lstStyle/>
          <a:p>
            <a:pPr marL="0" lvl="1" indent="0" eaLnBrk="1" hangingPunct="1">
              <a:buClr>
                <a:schemeClr val="hlink"/>
              </a:buClr>
              <a:buFontTx/>
              <a:buNone/>
              <a:defRPr/>
            </a:pPr>
            <a:r>
              <a:rPr lang="en-US" altLang="zh-TW" b="1" u="sng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S-MMAA / Duloxetine</a:t>
            </a:r>
            <a:r>
              <a:rPr lang="zh-TW" altLang="en-US" b="1" u="sng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TW" b="1" u="sng" dirty="0" err="1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HCl</a:t>
            </a:r>
            <a:endParaRPr lang="en-US" altLang="zh-TW" b="1" u="sng" dirty="0">
              <a:solidFill>
                <a:srgbClr val="FFFF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lvl="1" indent="-342900" eaLnBrk="1" hangingPunct="1">
              <a:lnSpc>
                <a:spcPts val="3000"/>
              </a:lnSpc>
              <a:buSzPct val="80000"/>
              <a:buFont typeface="Wingdings" panose="05000000000000000000" pitchFamily="2" charset="2"/>
              <a:buChar char="l"/>
              <a:defRPr/>
            </a:pP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適應症 </a:t>
            </a:r>
            <a:r>
              <a:rPr lang="en-US" altLang="zh-TW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Application:</a:t>
            </a:r>
          </a:p>
          <a:p>
            <a:pPr marL="360363" lvl="1" indent="0" eaLnBrk="1" hangingPunct="1">
              <a:lnSpc>
                <a:spcPts val="3600"/>
              </a:lnSpc>
              <a:spcBef>
                <a:spcPts val="0"/>
              </a:spcBef>
              <a:buSzPct val="80000"/>
              <a:buNone/>
              <a:defRPr/>
            </a:pP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重鬱症</a:t>
            </a: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(major depressive disorder)</a:t>
            </a: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、廣泛性焦慮症</a:t>
            </a: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(generalized anxiety disorder)</a:t>
            </a: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、糖尿病週邊神經痛</a:t>
            </a:r>
            <a:endParaRPr lang="en-US" altLang="zh-TW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60363" lvl="1" indent="0" eaLnBrk="1" hangingPunct="1">
              <a:lnSpc>
                <a:spcPts val="3600"/>
              </a:lnSpc>
              <a:spcBef>
                <a:spcPts val="0"/>
              </a:spcBef>
              <a:buSzPct val="80000"/>
              <a:buNone/>
              <a:defRPr/>
            </a:pP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(diabetic neuropathy)</a:t>
            </a: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、纖維肌痛（</a:t>
            </a: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Fibromyalgia)</a:t>
            </a: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、</a:t>
            </a:r>
            <a:endParaRPr lang="en-US" altLang="zh-TW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60363" lvl="1" indent="0" eaLnBrk="1" hangingPunct="1">
              <a:lnSpc>
                <a:spcPts val="3600"/>
              </a:lnSpc>
              <a:spcBef>
                <a:spcPts val="0"/>
              </a:spcBef>
              <a:buSzPct val="80000"/>
              <a:buNone/>
              <a:defRPr/>
            </a:pP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慢性腰痛</a:t>
            </a: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</a:t>
            </a:r>
            <a:r>
              <a:rPr lang="zh-TW" alt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日本地區</a:t>
            </a:r>
            <a:r>
              <a:rPr lang="en-US" altLang="zh-TW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 lower back pain (only in Japan)</a:t>
            </a:r>
            <a:endParaRPr lang="zh-TW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356992"/>
            <a:ext cx="6714692" cy="3415904"/>
          </a:xfrm>
          <a:prstGeom prst="rect">
            <a:avLst/>
          </a:prstGeom>
        </p:spPr>
      </p:pic>
      <p:sp>
        <p:nvSpPr>
          <p:cNvPr id="6" name="上彎箭號 5"/>
          <p:cNvSpPr/>
          <p:nvPr/>
        </p:nvSpPr>
        <p:spPr bwMode="auto">
          <a:xfrm>
            <a:off x="6583935" y="4455120"/>
            <a:ext cx="504056" cy="792088"/>
          </a:xfrm>
          <a:prstGeom prst="bentUpArrow">
            <a:avLst/>
          </a:prstGeom>
          <a:solidFill>
            <a:srgbClr val="FF0000"/>
          </a:solidFill>
          <a:ln w="12700" cap="sq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439919" y="5391223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Sales up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692696"/>
            <a:ext cx="8353425" cy="2160239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Pyrogallolaldehyde</a:t>
            </a:r>
            <a:r>
              <a:rPr lang="en-US" altLang="zh-TW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 PGA) </a:t>
            </a:r>
          </a:p>
          <a:p>
            <a:pPr marL="0" indent="0" eaLnBrk="1" hangingPunct="1">
              <a:lnSpc>
                <a:spcPts val="3500"/>
              </a:lnSpc>
              <a:spcBef>
                <a:spcPts val="0"/>
              </a:spcBef>
              <a:buNone/>
            </a:pPr>
            <a:r>
              <a:rPr lang="en-US" altLang="zh-TW" sz="2400" dirty="0" err="1">
                <a:latin typeface="+mj-lt"/>
              </a:rPr>
              <a:t>Benserazide</a:t>
            </a:r>
            <a:endParaRPr lang="en-US" altLang="zh-TW" sz="2400" dirty="0">
              <a:latin typeface="+mj-lt"/>
            </a:endParaRPr>
          </a:p>
          <a:p>
            <a:pPr marL="0" indent="0" eaLnBrk="1" hangingPunct="1">
              <a:lnSpc>
                <a:spcPts val="3500"/>
              </a:lnSpc>
              <a:spcBef>
                <a:spcPts val="0"/>
              </a:spcBef>
              <a:buNone/>
            </a:pPr>
            <a:r>
              <a:rPr lang="zh-TW" altLang="en-US" sz="2400" dirty="0">
                <a:latin typeface="+mj-lt"/>
              </a:rPr>
              <a:t>治療帕金森氏症之中間體</a:t>
            </a:r>
            <a:endParaRPr lang="en-US" altLang="zh-TW" sz="2400" dirty="0">
              <a:latin typeface="+mj-lt"/>
            </a:endParaRPr>
          </a:p>
          <a:p>
            <a:pPr marL="0" indent="0" eaLnBrk="1" hangingPunct="1">
              <a:lnSpc>
                <a:spcPts val="3500"/>
              </a:lnSpc>
              <a:spcBef>
                <a:spcPts val="0"/>
              </a:spcBef>
              <a:buNone/>
            </a:pPr>
            <a:r>
              <a:rPr lang="en-US" altLang="zh-TW" sz="2400" dirty="0">
                <a:latin typeface="+mj-lt"/>
              </a:rPr>
              <a:t>Intermediate for Parkinson’s Disease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14" y="2722822"/>
            <a:ext cx="6608286" cy="3438876"/>
          </a:xfrm>
          <a:prstGeom prst="rect">
            <a:avLst/>
          </a:prstGeom>
        </p:spPr>
      </p:pic>
      <p:sp>
        <p:nvSpPr>
          <p:cNvPr id="9" name="上彎箭號 8"/>
          <p:cNvSpPr/>
          <p:nvPr/>
        </p:nvSpPr>
        <p:spPr bwMode="auto">
          <a:xfrm>
            <a:off x="6012160" y="3751199"/>
            <a:ext cx="504056" cy="792088"/>
          </a:xfrm>
          <a:prstGeom prst="bentUpArrow">
            <a:avLst/>
          </a:prstGeom>
          <a:solidFill>
            <a:srgbClr val="FF0000"/>
          </a:solidFill>
          <a:ln w="12700" cap="sq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12160" y="464565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Sales up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95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xmlns="" id="{6C214776-2BEE-400D-9D28-7DB96A3E9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712968" cy="1728192"/>
          </a:xfrm>
        </p:spPr>
        <p:txBody>
          <a:bodyPr/>
          <a:lstStyle/>
          <a:p>
            <a:pPr marL="0" indent="0">
              <a:buClr>
                <a:srgbClr val="FF0000"/>
              </a:buClr>
              <a:buNone/>
              <a:defRPr/>
            </a:pPr>
            <a:r>
              <a:rPr lang="en-US" altLang="zh-TW" sz="2800" b="1" u="sng" dirty="0">
                <a:solidFill>
                  <a:srgbClr val="FFFF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Hydroxychloroquine sulfate </a:t>
            </a:r>
          </a:p>
          <a:p>
            <a:pPr>
              <a:lnSpc>
                <a:spcPts val="3000"/>
              </a:lnSpc>
              <a:buClr>
                <a:schemeClr val="tx1"/>
              </a:buClr>
              <a:defRPr/>
            </a:pP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適應症 </a:t>
            </a:r>
            <a:r>
              <a:rPr lang="en-US" altLang="zh-TW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Application: </a:t>
            </a:r>
          </a:p>
          <a:p>
            <a:pPr marL="360363" indent="0">
              <a:lnSpc>
                <a:spcPts val="3000"/>
              </a:lnSpc>
              <a:buClr>
                <a:schemeClr val="tx1"/>
              </a:buClr>
              <a:buNone/>
              <a:defRPr/>
            </a:pP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類風濕性關節炎</a:t>
            </a:r>
            <a:r>
              <a:rPr lang="en-US" altLang="zh-TW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(rheumatoid arthritis)</a:t>
            </a: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、瘧疾 </a:t>
            </a:r>
            <a:r>
              <a:rPr lang="en-US" altLang="zh-TW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(malaria)</a:t>
            </a: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、</a:t>
            </a:r>
          </a:p>
          <a:p>
            <a:pPr marL="360363" indent="0">
              <a:lnSpc>
                <a:spcPts val="3000"/>
              </a:lnSpc>
              <a:buClr>
                <a:schemeClr val="tx1"/>
              </a:buClr>
              <a:buNone/>
              <a:defRPr/>
            </a:pPr>
            <a:r>
              <a:rPr lang="zh-TW" altLang="en-US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慢性多形性日光疹、慢性圓板狀紅斑症 </a:t>
            </a:r>
            <a:r>
              <a:rPr lang="en-US" altLang="zh-TW" sz="240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(discoid and systemic lupus erythematosus)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996952"/>
            <a:ext cx="7776864" cy="361337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5157192"/>
            <a:ext cx="310923" cy="8596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2DDA3C88-142D-4FF9-B44C-D8950E3712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35000" y="548680"/>
            <a:ext cx="9009000" cy="6120680"/>
          </a:xfrm>
        </p:spPr>
        <p:txBody>
          <a:bodyPr/>
          <a:lstStyle/>
          <a:p>
            <a:pPr marL="0" indent="0">
              <a:spcAft>
                <a:spcPts val="18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800" b="1" u="sng" dirty="0">
                <a:solidFill>
                  <a:srgbClr val="FFFF00"/>
                </a:solidFill>
                <a:latin typeface="+mj-lt"/>
              </a:rPr>
              <a:t>Menthadienol, Olivetol, Ethyl Olivetolate</a:t>
            </a:r>
          </a:p>
          <a:p>
            <a:pPr marL="269875" indent="-269875">
              <a:spcBef>
                <a:spcPts val="0"/>
              </a:spcBef>
              <a:buClr>
                <a:schemeClr val="tx1">
                  <a:lumMod val="95000"/>
                </a:schemeClr>
              </a:buClr>
            </a:pPr>
            <a:r>
              <a:rPr lang="zh-TW" altLang="en-US" sz="2400" dirty="0">
                <a:latin typeface="+mj-lt"/>
              </a:rPr>
              <a:t>為</a:t>
            </a:r>
            <a:r>
              <a:rPr lang="en-US" altLang="zh-TW" sz="2400" dirty="0">
                <a:latin typeface="+mj-lt"/>
              </a:rPr>
              <a:t>Dronabinol (THC </a:t>
            </a:r>
            <a:r>
              <a:rPr lang="zh-TW" altLang="en-US" sz="2400" dirty="0">
                <a:latin typeface="+mj-lt"/>
              </a:rPr>
              <a:t>四氫大麻酚</a:t>
            </a:r>
            <a:r>
              <a:rPr lang="en-US" altLang="zh-TW" sz="2400" dirty="0">
                <a:latin typeface="+mj-lt"/>
              </a:rPr>
              <a:t>)</a:t>
            </a:r>
            <a:r>
              <a:rPr lang="zh-TW" altLang="en-US" sz="2400" dirty="0">
                <a:latin typeface="+mj-lt"/>
              </a:rPr>
              <a:t>及</a:t>
            </a:r>
            <a:r>
              <a:rPr lang="en-US" altLang="zh-TW" sz="2400" dirty="0">
                <a:latin typeface="+mj-lt"/>
              </a:rPr>
              <a:t>Cannabidiol </a:t>
            </a:r>
          </a:p>
          <a:p>
            <a:pPr marL="269875" indent="0">
              <a:spcBef>
                <a:spcPts val="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</a:rPr>
              <a:t>(CBD</a:t>
            </a:r>
            <a:r>
              <a:rPr lang="zh-TW" altLang="en-US" sz="2400" dirty="0">
                <a:latin typeface="+mj-lt"/>
              </a:rPr>
              <a:t>大麻二酚</a:t>
            </a:r>
            <a:r>
              <a:rPr lang="en-US" altLang="zh-TW" sz="2400" dirty="0">
                <a:latin typeface="+mj-lt"/>
              </a:rPr>
              <a:t>) </a:t>
            </a:r>
            <a:r>
              <a:rPr lang="zh-TW" altLang="en-US" sz="2400" dirty="0">
                <a:latin typeface="+mj-lt"/>
              </a:rPr>
              <a:t>之關鍵中間體</a:t>
            </a:r>
            <a:endParaRPr lang="en-US" altLang="zh-TW" sz="2400" dirty="0">
              <a:latin typeface="+mj-lt"/>
            </a:endParaRPr>
          </a:p>
          <a:p>
            <a:pPr marL="269875" indent="0">
              <a:spcBef>
                <a:spcPts val="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</a:rPr>
              <a:t>The key intermediates for Dronabinol (THC) and </a:t>
            </a:r>
          </a:p>
          <a:p>
            <a:pPr marL="269875" indent="0">
              <a:spcBef>
                <a:spcPts val="0"/>
              </a:spcBef>
              <a:spcAft>
                <a:spcPts val="0"/>
              </a:spcAft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</a:rPr>
              <a:t>Cannabidiol (CBD)</a:t>
            </a:r>
          </a:p>
          <a:p>
            <a:pPr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+mj-lt"/>
              </a:rPr>
              <a:t>THC </a:t>
            </a:r>
            <a:r>
              <a:rPr lang="zh-TW" altLang="en-US" sz="2400" dirty="0">
                <a:latin typeface="+mj-lt"/>
              </a:rPr>
              <a:t>適應症 </a:t>
            </a:r>
            <a:r>
              <a:rPr lang="en-US" altLang="zh-TW" sz="2400" dirty="0">
                <a:latin typeface="+mj-lt"/>
              </a:rPr>
              <a:t>Applications</a:t>
            </a:r>
            <a:r>
              <a:rPr lang="zh-TW" altLang="en-US" sz="2400" dirty="0">
                <a:latin typeface="+mj-lt"/>
              </a:rPr>
              <a:t>：</a:t>
            </a:r>
            <a:endParaRPr lang="en-US" altLang="zh-TW" sz="2400" dirty="0">
              <a:latin typeface="+mj-lt"/>
            </a:endParaRPr>
          </a:p>
          <a:p>
            <a:pPr marL="719138">
              <a:spcBef>
                <a:spcPts val="0"/>
              </a:spcBef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zh-TW" altLang="en-US" sz="2400" dirty="0">
                <a:latin typeface="+mj-lt"/>
              </a:rPr>
              <a:t>化療引起的噁心、嘔吐 </a:t>
            </a:r>
            <a:endParaRPr lang="en-US" altLang="zh-TW" sz="2400" dirty="0">
              <a:latin typeface="+mj-lt"/>
            </a:endParaRPr>
          </a:p>
          <a:p>
            <a:pPr marL="719138" indent="0">
              <a:spcBef>
                <a:spcPts val="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</a:rPr>
              <a:t>Nausea and vomiting due to chemotherapy</a:t>
            </a:r>
          </a:p>
          <a:p>
            <a:pPr marL="719138"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zh-TW" altLang="en-US" sz="2400" dirty="0">
                <a:latin typeface="+mj-lt"/>
              </a:rPr>
              <a:t>愛滋病引起之厭食症 </a:t>
            </a:r>
            <a:r>
              <a:rPr lang="en-US" altLang="zh-TW" sz="2400" dirty="0">
                <a:latin typeface="+mj-lt"/>
              </a:rPr>
              <a:t>anorexia due to AIDS</a:t>
            </a:r>
          </a:p>
          <a:p>
            <a:pPr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CBD </a:t>
            </a:r>
            <a:r>
              <a:rPr lang="zh-TW" altLang="en-US" sz="2400" dirty="0">
                <a:latin typeface="+mj-lt"/>
                <a:cs typeface="Arial" panose="020B0604020202020204" pitchFamily="34" charset="0"/>
              </a:rPr>
              <a:t>適應症 </a:t>
            </a:r>
            <a:r>
              <a:rPr lang="en-US" altLang="zh-TW" sz="2400" dirty="0">
                <a:latin typeface="+mj-lt"/>
                <a:cs typeface="Arial" panose="020B0604020202020204" pitchFamily="34" charset="0"/>
              </a:rPr>
              <a:t>Applications</a:t>
            </a:r>
            <a:r>
              <a:rPr lang="zh-TW" altLang="en-US" sz="2400" dirty="0">
                <a:latin typeface="+mj-lt"/>
                <a:cs typeface="Arial" panose="020B0604020202020204" pitchFamily="34" charset="0"/>
              </a:rPr>
              <a:t>：</a:t>
            </a:r>
            <a:endParaRPr lang="en-US" altLang="zh-TW" sz="2400" dirty="0">
              <a:latin typeface="+mj-lt"/>
              <a:cs typeface="Arial" panose="020B0604020202020204" pitchFamily="34" charset="0"/>
            </a:endParaRPr>
          </a:p>
          <a:p>
            <a:pPr marL="719138">
              <a:spcBef>
                <a:spcPts val="0"/>
              </a:spcBef>
              <a:buClr>
                <a:schemeClr val="tx1">
                  <a:lumMod val="95000"/>
                </a:schemeClr>
              </a:buClr>
              <a:buSzPct val="100000"/>
              <a:buFontTx/>
              <a:buChar char="-"/>
            </a:pPr>
            <a:r>
              <a:rPr lang="en-US" altLang="zh-TW" sz="2400" dirty="0" err="1">
                <a:latin typeface="+mj-lt"/>
                <a:cs typeface="Arial" panose="020B0604020202020204" pitchFamily="34" charset="0"/>
              </a:rPr>
              <a:t>Epidiolex</a:t>
            </a:r>
            <a:r>
              <a:rPr lang="zh-TW" altLang="en-US" sz="2400" dirty="0">
                <a:latin typeface="+mj-lt"/>
                <a:cs typeface="Arial" panose="020B0604020202020204" pitchFamily="34" charset="0"/>
              </a:rPr>
              <a:t>：兒童罕見癲癇以及多發性硬化症</a:t>
            </a:r>
            <a:endParaRPr lang="en-US" altLang="zh-TW" sz="2400" dirty="0">
              <a:latin typeface="+mj-lt"/>
              <a:cs typeface="Arial" panose="020B0604020202020204" pitchFamily="34" charset="0"/>
            </a:endParaRPr>
          </a:p>
          <a:p>
            <a:pPr marL="719138" indent="0">
              <a:spcBef>
                <a:spcPts val="0"/>
              </a:spcBef>
              <a:buClr>
                <a:schemeClr val="tx1">
                  <a:lumMod val="95000"/>
                </a:schemeClr>
              </a:buClr>
              <a:buSzPct val="100000"/>
              <a:buNone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For seizures in patients aged 2 years and older, and Multiple Sclerosis.</a:t>
            </a:r>
          </a:p>
          <a:p>
            <a:pPr marL="719138">
              <a:spcBef>
                <a:spcPts val="600"/>
              </a:spcBef>
              <a:buClr>
                <a:schemeClr val="tx1">
                  <a:lumMod val="95000"/>
                </a:schemeClr>
              </a:buClr>
              <a:buSzPct val="100000"/>
              <a:buFontTx/>
              <a:buChar char="-"/>
            </a:pPr>
            <a:r>
              <a:rPr lang="zh-TW" altLang="en-US" sz="2400" dirty="0">
                <a:latin typeface="+mj-lt"/>
                <a:cs typeface="Arial" panose="020B0604020202020204" pitchFamily="34" charset="0"/>
              </a:rPr>
              <a:t>多項臨床試驗進行中 </a:t>
            </a:r>
            <a:r>
              <a:rPr lang="en-US" altLang="zh-TW" sz="2400" dirty="0">
                <a:latin typeface="+mj-lt"/>
                <a:cs typeface="Arial" panose="020B0604020202020204" pitchFamily="34" charset="0"/>
              </a:rPr>
              <a:t>More clinical trials are in progress</a:t>
            </a:r>
          </a:p>
          <a:p>
            <a:pPr marL="539750" indent="0">
              <a:buClr>
                <a:schemeClr val="tx1">
                  <a:lumMod val="95000"/>
                </a:schemeClr>
              </a:buClr>
              <a:buNone/>
            </a:pPr>
            <a:endParaRPr lang="en-US" altLang="zh-TW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610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2DDA3C88-142D-4FF9-B44C-D8950E3712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0" y="620688"/>
            <a:ext cx="9144000" cy="604867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800" b="1" u="sng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CBD (Cannabidiol) </a:t>
            </a:r>
          </a:p>
          <a:p>
            <a:pPr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CBD</a:t>
            </a:r>
            <a:r>
              <a:rPr lang="zh-TW" altLang="en-US" sz="2400" dirty="0">
                <a:latin typeface="+mj-lt"/>
                <a:cs typeface="Arial" panose="020B0604020202020204" pitchFamily="34" charset="0"/>
              </a:rPr>
              <a:t>之應用廣泛：從癲癇、巴金森氏症、阿茲海默症，到關節炎、躁鬱 、焦慮、失眠、止痛、抗發炎等。</a:t>
            </a:r>
            <a:endParaRPr lang="en-US" altLang="zh-TW" sz="240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+mj-lt"/>
                <a:cs typeface="Arial" panose="020B0604020202020204" pitchFamily="34" charset="0"/>
              </a:rPr>
              <a:t>市場規模：</a:t>
            </a:r>
            <a:endParaRPr lang="en-US" altLang="zh-TW" sz="2400" dirty="0">
              <a:latin typeface="+mj-lt"/>
              <a:cs typeface="Arial" panose="020B0604020202020204" pitchFamily="34" charset="0"/>
            </a:endParaRPr>
          </a:p>
          <a:p>
            <a:pPr marL="360363" indent="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CBD</a:t>
            </a:r>
            <a:r>
              <a:rPr lang="zh-TW" altLang="en-US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sz="2400" dirty="0">
                <a:latin typeface="+mj-lt"/>
                <a:cs typeface="Arial" panose="020B0604020202020204" pitchFamily="34" charset="0"/>
              </a:rPr>
              <a:t>in US market: USD 20 billions in 2020 ? </a:t>
            </a:r>
          </a:p>
          <a:p>
            <a:pPr marL="360363" indent="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Total </a:t>
            </a:r>
            <a:r>
              <a:rPr lang="en-US" altLang="zh-TW" sz="2400" dirty="0" err="1">
                <a:latin typeface="+mj-lt"/>
                <a:cs typeface="Arial" panose="020B0604020202020204" pitchFamily="34" charset="0"/>
              </a:rPr>
              <a:t>Cannabi</a:t>
            </a:r>
            <a:r>
              <a:rPr lang="en-US" altLang="zh-TW" sz="2400" dirty="0">
                <a:latin typeface="+mj-lt"/>
                <a:cs typeface="Arial" panose="020B0604020202020204" pitchFamily="34" charset="0"/>
              </a:rPr>
              <a:t> Opportunity: ~ 200 billions ???</a:t>
            </a:r>
          </a:p>
          <a:p>
            <a:pPr marL="0" indent="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None/>
            </a:pPr>
            <a:endParaRPr lang="en-US" altLang="zh-TW" sz="2800" dirty="0">
              <a:solidFill>
                <a:srgbClr val="FFFF00"/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None/>
            </a:pPr>
            <a:r>
              <a:rPr lang="zh-TW" altLang="en-US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旭富 </a:t>
            </a:r>
            <a:r>
              <a:rPr lang="en-US" altLang="zh-TW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CBD (Cannabidiol) </a:t>
            </a:r>
          </a:p>
          <a:p>
            <a:pPr marL="817563" indent="-45720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zh-TW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製程開發完成，準備專利申請，</a:t>
            </a:r>
            <a:endParaRPr lang="en-US" altLang="zh-TW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7563" indent="-45720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zh-TW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年底申請製藥許可證</a:t>
            </a:r>
            <a:endParaRPr lang="en-US" altLang="zh-TW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7563" indent="-457200">
              <a:lnSpc>
                <a:spcPts val="30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zh-TW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年初申請美國藥證 </a:t>
            </a:r>
            <a:r>
              <a:rPr lang="en-US" altLang="zh-TW" sz="2400" dirty="0">
                <a:latin typeface="Arial" panose="020B0604020202020204" pitchFamily="34" charset="0"/>
                <a:cs typeface="Arial" panose="020B0604020202020204" pitchFamily="34" charset="0"/>
              </a:rPr>
              <a:t>(US DMF)</a:t>
            </a:r>
          </a:p>
        </p:txBody>
      </p:sp>
    </p:spTree>
    <p:extLst>
      <p:ext uri="{BB962C8B-B14F-4D97-AF65-F5344CB8AC3E}">
        <p14:creationId xmlns:p14="http://schemas.microsoft.com/office/powerpoint/2010/main" val="1502712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2DDA3C88-142D-4FF9-B44C-D8950E3712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512" y="620688"/>
            <a:ext cx="8712968" cy="612068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CBD (Cannabidiol) 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Wide range of medical benefits, from epilepsy, Parkinson’s and Alzheimer’s disease, bipolar disorder, anxiety, pain, inflammation, to arthritis, insomnia, etc.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Market estimations:</a:t>
            </a:r>
          </a:p>
          <a:p>
            <a:pPr marL="360363" inden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USD 20 billions in 2020?</a:t>
            </a:r>
          </a:p>
          <a:p>
            <a:pPr marL="360363" indent="0"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en-US" altLang="zh-TW" sz="2200" dirty="0" err="1">
                <a:latin typeface="Arial" panose="020B0604020202020204" pitchFamily="34" charset="0"/>
                <a:cs typeface="Arial" panose="020B0604020202020204" pitchFamily="34" charset="0"/>
              </a:rPr>
              <a:t>Cannabi</a:t>
            </a: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 Opportunity: ~ 200 billions ???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chemeClr val="tx1">
                  <a:lumMod val="95000"/>
                </a:schemeClr>
              </a:buClr>
              <a:buSzPct val="70000"/>
              <a:buNone/>
            </a:pPr>
            <a:r>
              <a:rPr lang="en-US" altLang="zh-TW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CBD (Cannabidiol) by SCI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Process development completed, patent to be filed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To apply domestic license with TFDA by end of 2019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>
                  <a:lumMod val="95000"/>
                </a:schemeClr>
              </a:buClr>
              <a:buSzPct val="70000"/>
            </a:pPr>
            <a:r>
              <a:rPr lang="en-US" altLang="zh-TW" sz="2200" dirty="0">
                <a:latin typeface="Arial" panose="020B0604020202020204" pitchFamily="34" charset="0"/>
                <a:cs typeface="Arial" panose="020B0604020202020204" pitchFamily="34" charset="0"/>
              </a:rPr>
              <a:t>To file US DMF by beginning of 2020</a:t>
            </a:r>
          </a:p>
        </p:txBody>
      </p:sp>
    </p:spTree>
    <p:extLst>
      <p:ext uri="{BB962C8B-B14F-4D97-AF65-F5344CB8AC3E}">
        <p14:creationId xmlns:p14="http://schemas.microsoft.com/office/powerpoint/2010/main" val="2405974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C50A4FF-2A2F-4E30-942F-832390D6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59160"/>
          </a:xfrm>
        </p:spPr>
        <p:txBody>
          <a:bodyPr/>
          <a:lstStyle/>
          <a:p>
            <a:pPr algn="l"/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LMTM </a:t>
            </a:r>
            <a:r>
              <a:rPr lang="zh-TW" altLang="en-US" sz="2800" b="1" u="sng" dirty="0">
                <a:solidFill>
                  <a:srgbClr val="FFFF00"/>
                </a:solidFill>
                <a:effectLst/>
              </a:rPr>
              <a:t>新藥代工 </a:t>
            </a:r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(1)</a:t>
            </a:r>
            <a:endParaRPr lang="zh-TW" altLang="en-US" sz="2800" b="1" u="sng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5AADAA56-6413-4DA9-8ED9-FEE71657E2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340768"/>
            <a:ext cx="8352928" cy="5400600"/>
          </a:xfrm>
        </p:spPr>
        <p:txBody>
          <a:bodyPr/>
          <a:lstStyle/>
          <a:p>
            <a:pPr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zh-TW" altLang="en-US" sz="2400" dirty="0">
                <a:latin typeface="+mj-lt"/>
              </a:rPr>
              <a:t>適應症 </a:t>
            </a:r>
            <a:r>
              <a:rPr lang="en-US" altLang="zh-TW" sz="2400" dirty="0">
                <a:latin typeface="+mj-lt"/>
              </a:rPr>
              <a:t>Application</a:t>
            </a:r>
            <a:r>
              <a:rPr lang="zh-TW" altLang="en-US" sz="2400" dirty="0">
                <a:latin typeface="+mj-lt"/>
              </a:rPr>
              <a:t>：</a:t>
            </a:r>
            <a:endParaRPr lang="en-US" altLang="zh-TW" sz="2400" dirty="0">
              <a:latin typeface="+mj-lt"/>
            </a:endParaRPr>
          </a:p>
          <a:p>
            <a:pPr marL="809625" indent="-457200"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Font typeface="+mj-lt"/>
              <a:buAutoNum type="arabicPeriod"/>
            </a:pPr>
            <a:r>
              <a:rPr lang="zh-TW" altLang="en-US" sz="2400" dirty="0">
                <a:latin typeface="+mj-lt"/>
              </a:rPr>
              <a:t>阿茲海默症</a:t>
            </a:r>
            <a:r>
              <a:rPr lang="en-US" altLang="zh-TW" sz="2400" dirty="0">
                <a:latin typeface="+mj-lt"/>
              </a:rPr>
              <a:t>(Alzheimer`s Disease):</a:t>
            </a:r>
            <a:r>
              <a:rPr lang="zh-TW" altLang="en-US" sz="2400" dirty="0">
                <a:latin typeface="+mj-lt"/>
              </a:rPr>
              <a:t>臨床</a:t>
            </a:r>
            <a:r>
              <a:rPr lang="en-US" altLang="zh-TW" sz="2400" dirty="0">
                <a:latin typeface="+mj-lt"/>
              </a:rPr>
              <a:t>3</a:t>
            </a:r>
            <a:r>
              <a:rPr lang="zh-TW" altLang="en-US" sz="2400" dirty="0">
                <a:latin typeface="+mj-lt"/>
              </a:rPr>
              <a:t>期進行中。</a:t>
            </a:r>
            <a:endParaRPr lang="en-US" altLang="zh-TW" sz="2400" dirty="0">
              <a:latin typeface="+mj-lt"/>
            </a:endParaRPr>
          </a:p>
          <a:p>
            <a:pPr marL="809625" indent="-457200"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Font typeface="+mj-lt"/>
              <a:buAutoNum type="arabicPeriod"/>
            </a:pPr>
            <a:r>
              <a:rPr lang="zh-TW" altLang="en-US" sz="2400" dirty="0">
                <a:latin typeface="+mj-lt"/>
              </a:rPr>
              <a:t>額顳葉型失智症</a:t>
            </a:r>
            <a:r>
              <a:rPr lang="en-US" altLang="zh-TW" sz="2400" dirty="0">
                <a:latin typeface="+mj-lt"/>
              </a:rPr>
              <a:t>(Frontotemporal lobe degeneration, FTD): 2018</a:t>
            </a:r>
            <a:r>
              <a:rPr lang="zh-TW" altLang="en-US" sz="2400" dirty="0">
                <a:latin typeface="+mj-lt"/>
              </a:rPr>
              <a:t>年底，已被美國</a:t>
            </a:r>
            <a:r>
              <a:rPr lang="en-US" altLang="zh-TW" sz="2400" dirty="0">
                <a:latin typeface="+mj-lt"/>
              </a:rPr>
              <a:t>FDA</a:t>
            </a:r>
            <a:r>
              <a:rPr lang="zh-TW" altLang="en-US" sz="2400" dirty="0">
                <a:latin typeface="+mj-lt"/>
              </a:rPr>
              <a:t>與</a:t>
            </a:r>
            <a:r>
              <a:rPr lang="en-US" altLang="zh-TW" sz="2400" dirty="0">
                <a:latin typeface="+mj-lt"/>
              </a:rPr>
              <a:t>EU</a:t>
            </a:r>
            <a:r>
              <a:rPr lang="zh-TW" altLang="en-US" sz="2400" dirty="0">
                <a:latin typeface="+mj-lt"/>
              </a:rPr>
              <a:t>核准為孤兒藥。</a:t>
            </a:r>
            <a:endParaRPr lang="en-US" altLang="zh-TW" sz="2400" dirty="0">
              <a:latin typeface="+mj-lt"/>
            </a:endParaRPr>
          </a:p>
          <a:p>
            <a:pPr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</a:pPr>
            <a:r>
              <a:rPr lang="zh-TW" altLang="en-US" sz="2400" dirty="0">
                <a:latin typeface="+mj-lt"/>
              </a:rPr>
              <a:t>疾病現況 </a:t>
            </a:r>
            <a:endParaRPr lang="en-US" altLang="zh-TW" sz="2400" dirty="0">
              <a:latin typeface="+mj-lt"/>
            </a:endParaRPr>
          </a:p>
          <a:p>
            <a:pPr marL="695325"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zh-TW" altLang="en-US" sz="2400" dirty="0">
                <a:latin typeface="+mj-lt"/>
              </a:rPr>
              <a:t>全球約有</a:t>
            </a:r>
            <a:r>
              <a:rPr lang="en-US" altLang="zh-TW" sz="2400" dirty="0">
                <a:latin typeface="+mj-lt"/>
              </a:rPr>
              <a:t>4~5</a:t>
            </a:r>
            <a:r>
              <a:rPr lang="zh-TW" altLang="en-US" sz="2400" dirty="0">
                <a:latin typeface="+mj-lt"/>
              </a:rPr>
              <a:t>千萬病人，隨著醫療的進步及人口老化，病人數持續增加。</a:t>
            </a:r>
            <a:endParaRPr lang="en-US" altLang="zh-TW" sz="2400" dirty="0">
              <a:latin typeface="+mj-lt"/>
            </a:endParaRPr>
          </a:p>
          <a:p>
            <a:pPr marL="695325">
              <a:lnSpc>
                <a:spcPts val="3500"/>
              </a:lnSpc>
              <a:spcBef>
                <a:spcPts val="600"/>
              </a:spcBef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zh-TW" altLang="en-US" sz="2400" dirty="0">
                <a:latin typeface="+mj-lt"/>
              </a:rPr>
              <a:t>目前並無可以停止或逆轉病程的藥，市面上的藥均只能短期緩解症狀。</a:t>
            </a:r>
            <a:endParaRPr lang="en-US" altLang="zh-TW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6521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C50A4FF-2A2F-4E30-942F-832390D6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59160"/>
          </a:xfrm>
        </p:spPr>
        <p:txBody>
          <a:bodyPr/>
          <a:lstStyle/>
          <a:p>
            <a:pPr algn="l"/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LMTM </a:t>
            </a:r>
            <a:r>
              <a:rPr lang="zh-TW" altLang="en-US" sz="2800" b="1" u="sng" dirty="0">
                <a:solidFill>
                  <a:srgbClr val="FFFF00"/>
                </a:solidFill>
                <a:effectLst/>
              </a:rPr>
              <a:t>新藥代工 </a:t>
            </a:r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(2)</a:t>
            </a:r>
            <a:endParaRPr lang="zh-TW" altLang="en-US" sz="2800" b="1" u="sng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5AADAA56-6413-4DA9-8ED9-FEE71657E2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340768"/>
            <a:ext cx="8352928" cy="5400600"/>
          </a:xfrm>
        </p:spPr>
        <p:txBody>
          <a:bodyPr/>
          <a:lstStyle/>
          <a:p>
            <a:pPr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+mj-lt"/>
              </a:rPr>
              <a:t>Application</a:t>
            </a:r>
            <a:r>
              <a:rPr lang="zh-TW" altLang="en-US" sz="2400" dirty="0">
                <a:latin typeface="+mj-lt"/>
              </a:rPr>
              <a:t>：</a:t>
            </a:r>
            <a:endParaRPr lang="en-US" altLang="zh-TW" sz="2400" dirty="0">
              <a:latin typeface="+mj-lt"/>
            </a:endParaRPr>
          </a:p>
          <a:p>
            <a:pPr marL="809625" indent="-457200">
              <a:buClr>
                <a:schemeClr val="tx1">
                  <a:lumMod val="95000"/>
                </a:schemeClr>
              </a:buClr>
              <a:buFont typeface="+mj-lt"/>
              <a:buAutoNum type="arabicPeriod"/>
            </a:pPr>
            <a:r>
              <a:rPr lang="en-US" altLang="zh-TW" sz="2400" dirty="0">
                <a:latin typeface="+mj-lt"/>
              </a:rPr>
              <a:t>Alzheimer`s Disease: under phase 3 clinical trial</a:t>
            </a:r>
          </a:p>
          <a:p>
            <a:pPr marL="809625" indent="-457200">
              <a:buClr>
                <a:schemeClr val="tx1">
                  <a:lumMod val="95000"/>
                </a:schemeClr>
              </a:buClr>
              <a:buFont typeface="+mj-lt"/>
              <a:buAutoNum type="arabicPeriod"/>
            </a:pPr>
            <a:r>
              <a:rPr lang="en-US" altLang="zh-TW" sz="2400" dirty="0">
                <a:latin typeface="+mj-lt"/>
              </a:rPr>
              <a:t>Frontotemporal lobe degeneration (FTD): granted by EU and FDA as Orphan Drug Designation in end of 2018.</a:t>
            </a:r>
          </a:p>
          <a:p>
            <a:pPr marL="352425" indent="0">
              <a:buClr>
                <a:schemeClr val="tx1">
                  <a:lumMod val="95000"/>
                </a:schemeClr>
              </a:buClr>
              <a:buNone/>
            </a:pPr>
            <a:endParaRPr lang="en-US" altLang="zh-TW" sz="2400" dirty="0">
              <a:latin typeface="+mj-lt"/>
            </a:endParaRPr>
          </a:p>
          <a:p>
            <a:pPr>
              <a:buClr>
                <a:schemeClr val="tx1">
                  <a:lumMod val="95000"/>
                </a:schemeClr>
              </a:buClr>
            </a:pPr>
            <a:r>
              <a:rPr lang="en-US" altLang="zh-TW" sz="2400" dirty="0">
                <a:latin typeface="+mj-lt"/>
              </a:rPr>
              <a:t>Status:</a:t>
            </a:r>
          </a:p>
          <a:p>
            <a:pPr marL="695325"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There are approximately 40-50 millions patients worldwide, and is increasing.</a:t>
            </a:r>
          </a:p>
          <a:p>
            <a:pPr marL="695325">
              <a:buClr>
                <a:schemeClr val="tx1">
                  <a:lumMod val="95000"/>
                </a:schemeClr>
              </a:buClr>
              <a:buFontTx/>
              <a:buChar char="-"/>
            </a:pPr>
            <a:r>
              <a:rPr lang="en-US" altLang="zh-TW" sz="2400" dirty="0">
                <a:latin typeface="+mj-lt"/>
                <a:cs typeface="Arial" panose="020B0604020202020204" pitchFamily="34" charset="0"/>
              </a:rPr>
              <a:t>While there is no cure for Alzheimer's disease, stopping or slowing down its progression, but just a temporarily improvement on certain symptoms.</a:t>
            </a:r>
            <a:endParaRPr lang="en-US" altLang="zh-TW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6864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9641002-2300-4C3E-A310-E9AE444A3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64704"/>
            <a:ext cx="8640960" cy="1224136"/>
          </a:xfrm>
        </p:spPr>
        <p:txBody>
          <a:bodyPr/>
          <a:lstStyle/>
          <a:p>
            <a:pPr algn="l">
              <a:lnSpc>
                <a:spcPts val="4000"/>
              </a:lnSpc>
              <a:spcAft>
                <a:spcPts val="600"/>
              </a:spcAft>
            </a:pPr>
            <a:r>
              <a:rPr lang="en-US" altLang="zh-TW" sz="2800" b="1" u="sng" dirty="0" err="1">
                <a:solidFill>
                  <a:srgbClr val="FFFF00"/>
                </a:solidFill>
                <a:effectLst/>
              </a:rPr>
              <a:t>Ritalinic</a:t>
            </a:r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 acid /</a:t>
            </a:r>
            <a:r>
              <a:rPr lang="zh-TW" altLang="en-US" sz="2800" b="1" u="sng" dirty="0">
                <a:solidFill>
                  <a:srgbClr val="FFFF00"/>
                </a:solidFill>
                <a:effectLst/>
              </a:rPr>
              <a:t> </a:t>
            </a:r>
            <a:r>
              <a:rPr lang="en-US" altLang="zh-TW" sz="2800" b="1" u="sng" dirty="0">
                <a:solidFill>
                  <a:srgbClr val="FFFF00"/>
                </a:solidFill>
                <a:effectLst/>
              </a:rPr>
              <a:t>Methylphenidate (MEPH)</a:t>
            </a:r>
            <a:br>
              <a:rPr lang="en-US" altLang="zh-TW" sz="2800" b="1" u="sng" dirty="0">
                <a:solidFill>
                  <a:srgbClr val="FFFF00"/>
                </a:solidFill>
                <a:effectLst/>
              </a:rPr>
            </a:br>
            <a:r>
              <a:rPr lang="en-US" altLang="zh-TW" sz="2800" b="1" u="sng" dirty="0">
                <a:solidFill>
                  <a:srgbClr val="FFFF00"/>
                </a:solidFill>
                <a:effectLst/>
                <a:cs typeface="Arial" panose="020B0604020202020204" pitchFamily="34" charset="0"/>
              </a:rPr>
              <a:t>d-</a:t>
            </a:r>
            <a:r>
              <a:rPr lang="en-US" altLang="zh-TW" sz="2800" b="1" u="sng" dirty="0" err="1">
                <a:solidFill>
                  <a:srgbClr val="FFFF00"/>
                </a:solidFill>
                <a:effectLst/>
                <a:cs typeface="Arial" panose="020B0604020202020204" pitchFamily="34" charset="0"/>
              </a:rPr>
              <a:t>Ritalinic</a:t>
            </a:r>
            <a:r>
              <a:rPr lang="en-US" altLang="zh-TW" sz="2800" b="1" u="sng" dirty="0">
                <a:solidFill>
                  <a:srgbClr val="FFFF00"/>
                </a:solidFill>
                <a:effectLst/>
                <a:cs typeface="Arial" panose="020B0604020202020204" pitchFamily="34" charset="0"/>
              </a:rPr>
              <a:t> acid / Dexmethylphenidate (</a:t>
            </a:r>
            <a:r>
              <a:rPr lang="en-US" altLang="zh-TW" sz="2800" b="1" u="sng" dirty="0" err="1">
                <a:solidFill>
                  <a:srgbClr val="FFFF00"/>
                </a:solidFill>
                <a:effectLst/>
                <a:cs typeface="Arial" panose="020B0604020202020204" pitchFamily="34" charset="0"/>
              </a:rPr>
              <a:t>dex</a:t>
            </a:r>
            <a:r>
              <a:rPr lang="en-US" altLang="zh-TW" sz="2800" b="1" u="sng" dirty="0">
                <a:solidFill>
                  <a:srgbClr val="FFFF00"/>
                </a:solidFill>
                <a:effectLst/>
                <a:cs typeface="Arial" panose="020B0604020202020204" pitchFamily="34" charset="0"/>
              </a:rPr>
              <a:t>-MEPH)</a:t>
            </a:r>
            <a:endParaRPr lang="zh-TW" altLang="en-US" sz="2800" b="1" u="sng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1764661-1864-4A1E-BD48-4F6989C252E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512" y="2204864"/>
            <a:ext cx="8712968" cy="3816424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zh-TW" altLang="en-US" sz="2400" dirty="0">
                <a:latin typeface="+mj-lt"/>
              </a:rPr>
              <a:t>適應症 </a:t>
            </a:r>
            <a:r>
              <a:rPr lang="en-US" altLang="zh-TW" sz="2400" dirty="0">
                <a:latin typeface="+mj-lt"/>
              </a:rPr>
              <a:t>Application</a:t>
            </a:r>
            <a:r>
              <a:rPr lang="zh-TW" altLang="en-US" sz="2400" dirty="0">
                <a:latin typeface="+mj-lt"/>
              </a:rPr>
              <a:t>：</a:t>
            </a:r>
            <a:endParaRPr lang="en-US" altLang="zh-TW" sz="2400" dirty="0">
              <a:latin typeface="+mj-lt"/>
            </a:endParaRPr>
          </a:p>
          <a:p>
            <a:pPr marL="360363" indent="0">
              <a:buClr>
                <a:schemeClr val="tx1"/>
              </a:buClr>
              <a:buNone/>
            </a:pPr>
            <a:r>
              <a:rPr lang="zh-TW" altLang="en-US" sz="2400" dirty="0">
                <a:latin typeface="+mj-lt"/>
              </a:rPr>
              <a:t>注意力不足</a:t>
            </a:r>
            <a:r>
              <a:rPr lang="en-US" altLang="zh-TW" sz="2400" dirty="0">
                <a:latin typeface="+mj-lt"/>
              </a:rPr>
              <a:t> (attention deficit hyperactivity disorder (ADHD) </a:t>
            </a:r>
            <a:r>
              <a:rPr lang="zh-TW" altLang="en-US" sz="2400" dirty="0">
                <a:latin typeface="+mj-lt"/>
              </a:rPr>
              <a:t>、過動症 </a:t>
            </a:r>
            <a:r>
              <a:rPr lang="en-US" altLang="zh-TW" sz="2400" dirty="0">
                <a:latin typeface="+mj-lt"/>
              </a:rPr>
              <a:t>(narcolepsy)</a:t>
            </a:r>
          </a:p>
          <a:p>
            <a:pPr>
              <a:buClr>
                <a:schemeClr val="tx1"/>
              </a:buClr>
            </a:pPr>
            <a:r>
              <a:rPr lang="en-US" altLang="zh-TW" sz="2400" dirty="0">
                <a:latin typeface="+mj-lt"/>
              </a:rPr>
              <a:t>MEPH </a:t>
            </a:r>
            <a:r>
              <a:rPr lang="zh-TW" altLang="en-US" sz="2400" dirty="0">
                <a:latin typeface="+mj-lt"/>
              </a:rPr>
              <a:t>製劑需求量 </a:t>
            </a:r>
            <a:r>
              <a:rPr lang="en-US" altLang="zh-TW" sz="2400" dirty="0">
                <a:latin typeface="+mj-lt"/>
              </a:rPr>
              <a:t>(FDF consumption):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altLang="zh-TW" sz="2400" dirty="0">
                <a:latin typeface="+mj-lt"/>
              </a:rPr>
              <a:t>    38.8MT, US$ 29.3</a:t>
            </a:r>
            <a:r>
              <a:rPr lang="zh-TW" altLang="en-US" sz="2400" dirty="0"/>
              <a:t>億</a:t>
            </a:r>
            <a:r>
              <a:rPr lang="en-US" altLang="zh-TW" sz="2400" dirty="0">
                <a:latin typeface="+mj-lt"/>
              </a:rPr>
              <a:t> (3/31/2018~3/31/2019)</a:t>
            </a:r>
            <a:r>
              <a:rPr lang="zh-TW" altLang="en-US" sz="2400" dirty="0">
                <a:latin typeface="+mj-lt"/>
              </a:rPr>
              <a:t>。</a:t>
            </a:r>
            <a:endParaRPr lang="en-US" altLang="zh-TW" sz="2400" dirty="0">
              <a:latin typeface="+mj-lt"/>
            </a:endParaRPr>
          </a:p>
          <a:p>
            <a:pPr>
              <a:buClr>
                <a:schemeClr val="tx1"/>
              </a:buClr>
            </a:pPr>
            <a:r>
              <a:rPr lang="en-US" altLang="zh-TW" sz="2400" kern="0" dirty="0" err="1">
                <a:latin typeface="+mj-lt"/>
              </a:rPr>
              <a:t>Dex</a:t>
            </a:r>
            <a:r>
              <a:rPr lang="en-US" altLang="zh-TW" sz="2400" kern="0" dirty="0">
                <a:latin typeface="+mj-lt"/>
              </a:rPr>
              <a:t>-MEPH</a:t>
            </a:r>
            <a:r>
              <a:rPr lang="zh-TW" altLang="en-US" sz="2400" kern="0" dirty="0">
                <a:latin typeface="+mj-lt"/>
              </a:rPr>
              <a:t>製劑需求量</a:t>
            </a:r>
            <a:r>
              <a:rPr lang="zh-TW" altLang="en-US" sz="2400" dirty="0">
                <a:latin typeface="+mj-lt"/>
              </a:rPr>
              <a:t> </a:t>
            </a:r>
            <a:r>
              <a:rPr lang="en-US" altLang="zh-TW" sz="2400" dirty="0">
                <a:latin typeface="+mj-lt"/>
              </a:rPr>
              <a:t>(FDF consumption): 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altLang="zh-TW" sz="2400" dirty="0">
                <a:latin typeface="+mj-lt"/>
              </a:rPr>
              <a:t>    2.4MT, US$ 6.3</a:t>
            </a:r>
            <a:r>
              <a:rPr lang="zh-TW" altLang="en-US" sz="2400" dirty="0"/>
              <a:t>億</a:t>
            </a:r>
            <a:r>
              <a:rPr lang="zh-TW" altLang="en-US" sz="2400" dirty="0">
                <a:latin typeface="+mj-lt"/>
              </a:rPr>
              <a:t> </a:t>
            </a:r>
            <a:r>
              <a:rPr lang="en-US" altLang="zh-TW" sz="2400" dirty="0">
                <a:latin typeface="+mj-lt"/>
              </a:rPr>
              <a:t>(3/31/2018~3/31/2019)</a:t>
            </a:r>
            <a:r>
              <a:rPr lang="zh-TW" altLang="en-US" sz="2400" dirty="0">
                <a:latin typeface="+mj-lt"/>
              </a:rPr>
              <a:t> 。</a:t>
            </a:r>
            <a:endParaRPr lang="en-US" altLang="zh-TW" sz="2400" kern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2337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ABFE560-9467-4E90-BD15-5908AD32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20688"/>
            <a:ext cx="8712968" cy="864096"/>
          </a:xfrm>
        </p:spPr>
        <p:txBody>
          <a:bodyPr/>
          <a:lstStyle/>
          <a:p>
            <a:pPr algn="l">
              <a:spcAft>
                <a:spcPts val="1200"/>
              </a:spcAft>
            </a:pP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新市場 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(New Market)</a:t>
            </a:r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endParaRPr lang="zh-TW" altLang="en-US" sz="36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23927898-FF14-4A3A-8582-2CBC5F251C9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3717032"/>
            <a:ext cx="8748464" cy="2808312"/>
          </a:xfrm>
        </p:spPr>
        <p:txBody>
          <a:bodyPr/>
          <a:lstStyle/>
          <a:p>
            <a:pPr marL="514350" indent="-514350">
              <a:buClr>
                <a:schemeClr val="tx1">
                  <a:lumMod val="95000"/>
                </a:schemeClr>
              </a:buClr>
              <a:buFont typeface="+mj-lt"/>
              <a:buAutoNum type="arabicParenR"/>
            </a:pPr>
            <a:r>
              <a:rPr lang="zh-TW" altLang="en-US" sz="2800" dirty="0">
                <a:latin typeface="+mj-lt"/>
              </a:rPr>
              <a:t>大麻二酚</a:t>
            </a:r>
            <a:r>
              <a:rPr lang="en-US" altLang="zh-TW" sz="2800" dirty="0">
                <a:latin typeface="+mj-lt"/>
              </a:rPr>
              <a:t> (CBD)</a:t>
            </a:r>
          </a:p>
          <a:p>
            <a:pPr marL="514350" indent="-514350">
              <a:buClr>
                <a:schemeClr val="tx1">
                  <a:lumMod val="95000"/>
                </a:schemeClr>
              </a:buClr>
              <a:buFont typeface="+mj-lt"/>
              <a:buAutoNum type="arabicParenR"/>
            </a:pPr>
            <a:r>
              <a:rPr lang="zh-TW" altLang="en-US" sz="2800" dirty="0">
                <a:latin typeface="+mj-lt"/>
              </a:rPr>
              <a:t>中樞神經用藥 </a:t>
            </a:r>
            <a:r>
              <a:rPr lang="en-US" altLang="zh-TW" sz="2800" dirty="0">
                <a:latin typeface="+mj-lt"/>
              </a:rPr>
              <a:t>(CNS)</a:t>
            </a:r>
          </a:p>
          <a:p>
            <a:pPr marL="514350" indent="-514350">
              <a:buClr>
                <a:schemeClr val="tx1">
                  <a:lumMod val="95000"/>
                </a:schemeClr>
              </a:buClr>
              <a:buFont typeface="+mj-lt"/>
              <a:buAutoNum type="arabicParenR"/>
            </a:pPr>
            <a:r>
              <a:rPr lang="zh-TW" altLang="en-US" sz="2800" dirty="0">
                <a:latin typeface="+mj-lt"/>
              </a:rPr>
              <a:t>失智症 </a:t>
            </a:r>
            <a:r>
              <a:rPr lang="en-US" altLang="zh-TW" sz="2800" dirty="0">
                <a:latin typeface="+mj-lt"/>
              </a:rPr>
              <a:t>(dementia)</a:t>
            </a:r>
          </a:p>
          <a:p>
            <a:pPr marL="514350" indent="-514350">
              <a:buClr>
                <a:schemeClr val="tx1">
                  <a:lumMod val="95000"/>
                </a:schemeClr>
              </a:buClr>
              <a:buFont typeface="+mj-lt"/>
              <a:buAutoNum type="arabicParenR"/>
            </a:pPr>
            <a:r>
              <a:rPr lang="zh-TW" altLang="en-US" sz="2800" dirty="0">
                <a:latin typeface="+mj-lt"/>
              </a:rPr>
              <a:t>傷口癒合 </a:t>
            </a:r>
            <a:r>
              <a:rPr lang="en-US" altLang="zh-TW" sz="2800" dirty="0">
                <a:latin typeface="+mj-lt"/>
              </a:rPr>
              <a:t>(wound healing) / </a:t>
            </a:r>
            <a:r>
              <a:rPr lang="zh-TW" altLang="en-US" sz="2800" dirty="0">
                <a:latin typeface="+mj-lt"/>
              </a:rPr>
              <a:t>抗衰老藥物 </a:t>
            </a:r>
            <a:r>
              <a:rPr lang="en-US" altLang="zh-TW" sz="2800" dirty="0">
                <a:latin typeface="+mj-lt"/>
              </a:rPr>
              <a:t>(anti-aging) </a:t>
            </a:r>
          </a:p>
          <a:p>
            <a:pPr marL="514350" indent="-514350">
              <a:buClr>
                <a:schemeClr val="tx1">
                  <a:lumMod val="95000"/>
                </a:schemeClr>
              </a:buClr>
              <a:buFont typeface="+mj-lt"/>
              <a:buAutoNum type="arabicParenR"/>
            </a:pPr>
            <a:r>
              <a:rPr lang="zh-TW" altLang="en-US" sz="2800" dirty="0">
                <a:latin typeface="+mj-lt"/>
              </a:rPr>
              <a:t>管制藥 </a:t>
            </a:r>
            <a:r>
              <a:rPr lang="en-US" altLang="zh-TW" sz="2800" dirty="0">
                <a:latin typeface="+mj-lt"/>
              </a:rPr>
              <a:t>(controlled substance)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81B5C693-A9E8-482B-872C-5704A8176A63}"/>
              </a:ext>
            </a:extLst>
          </p:cNvPr>
          <p:cNvSpPr/>
          <p:nvPr/>
        </p:nvSpPr>
        <p:spPr>
          <a:xfrm>
            <a:off x="323528" y="299695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新藥方向 </a:t>
            </a:r>
            <a:r>
              <a:rPr lang="en-US" altLang="zh-TW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(New drugs):</a:t>
            </a:r>
            <a:endParaRPr lang="zh-TW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513967F-270A-4B53-A1C7-D00530F2B19E}"/>
              </a:ext>
            </a:extLst>
          </p:cNvPr>
          <p:cNvSpPr/>
          <p:nvPr/>
        </p:nvSpPr>
        <p:spPr>
          <a:xfrm>
            <a:off x="323529" y="1412776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j-lt"/>
              </a:rPr>
              <a:t>與印度、中國 、俄羅斯及新興國家之合作</a:t>
            </a:r>
            <a:endParaRPr lang="en-US" altLang="zh-TW" sz="2800" dirty="0">
              <a:latin typeface="+mj-lt"/>
            </a:endParaRPr>
          </a:p>
          <a:p>
            <a:r>
              <a:rPr lang="en-US" altLang="zh-TW" sz="2800" dirty="0">
                <a:latin typeface="+mj-lt"/>
              </a:rPr>
              <a:t>Partner with India, China, Russia and Emerging countries</a:t>
            </a:r>
            <a:endParaRPr lang="zh-TW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1442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xmlns="" id="{7E939F52-9CB5-41D4-976F-E25EFBC1B1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700213"/>
            <a:ext cx="7993063" cy="4691062"/>
          </a:xfrm>
        </p:spPr>
        <p:txBody>
          <a:bodyPr/>
          <a:lstStyle/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4"/>
              <a:defRPr/>
            </a:pPr>
            <a:endParaRPr lang="en-US" altLang="zh-TW" sz="2800" dirty="0">
              <a:solidFill>
                <a:srgbClr val="66FF33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4"/>
              <a:defRPr/>
            </a:pPr>
            <a:r>
              <a:rPr lang="zh-TW" altLang="en-US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員工數</a:t>
            </a:r>
            <a:r>
              <a:rPr lang="en-US" altLang="zh-TW" sz="2800" dirty="0">
                <a:solidFill>
                  <a:srgbClr val="66FF33"/>
                </a:solidFill>
                <a:ea typeface="標楷體" pitchFamily="65" charset="-120"/>
              </a:rPr>
              <a:t>Employee</a:t>
            </a:r>
            <a:r>
              <a:rPr lang="zh-TW" altLang="en-US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800" smtClean="0">
                <a:solidFill>
                  <a:srgbClr val="FFCC00"/>
                </a:solidFill>
                <a:ea typeface="標楷體" pitchFamily="65" charset="-120"/>
              </a:rPr>
              <a:t>263</a:t>
            </a:r>
            <a:endParaRPr lang="zh-TW" altLang="en-US" sz="2800" dirty="0">
              <a:solidFill>
                <a:srgbClr val="FFCC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4"/>
              <a:defRPr/>
            </a:pPr>
            <a:r>
              <a:rPr lang="zh-TW" altLang="en-US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設立日期：</a:t>
            </a: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中華民國七十六年九月十八日</a:t>
            </a:r>
            <a:endParaRPr lang="en-US" altLang="zh-TW" sz="2800" dirty="0">
              <a:solidFill>
                <a:srgbClr val="FFCC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r>
              <a:rPr lang="en-US" altLang="zh-TW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>
                <a:solidFill>
                  <a:srgbClr val="66FF33"/>
                </a:solidFill>
                <a:ea typeface="標楷體" pitchFamily="65" charset="-120"/>
              </a:rPr>
              <a:t>Date of establishment:</a:t>
            </a:r>
            <a:r>
              <a:rPr lang="zh-TW" altLang="en-US" sz="2800" dirty="0">
                <a:solidFill>
                  <a:srgbClr val="66FF33"/>
                </a:solidFill>
                <a:ea typeface="標楷體" pitchFamily="65" charset="-120"/>
              </a:rPr>
              <a:t> </a:t>
            </a:r>
            <a:r>
              <a:rPr lang="en-US" altLang="zh-TW" sz="2800" dirty="0">
                <a:solidFill>
                  <a:schemeClr val="tx2"/>
                </a:solidFill>
                <a:ea typeface="標楷體" pitchFamily="65" charset="-120"/>
                <a:cs typeface="Times New Roman" panose="02020603050405020304" pitchFamily="18" charset="0"/>
              </a:rPr>
              <a:t>Sep. 18, 1987</a:t>
            </a:r>
            <a:endParaRPr lang="zh-TW" altLang="en-US" sz="2800" dirty="0">
              <a:solidFill>
                <a:schemeClr val="tx2"/>
              </a:solidFill>
              <a:ea typeface="標楷體" pitchFamily="65" charset="-12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4"/>
              <a:defRPr/>
            </a:pPr>
            <a:r>
              <a:rPr lang="zh-TW" altLang="en-US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資本額</a:t>
            </a:r>
            <a:r>
              <a:rPr lang="en-US" altLang="zh-TW" sz="2800" dirty="0">
                <a:solidFill>
                  <a:srgbClr val="66FF33"/>
                </a:solidFill>
                <a:ea typeface="標楷體" pitchFamily="65" charset="-120"/>
              </a:rPr>
              <a:t>Capital</a:t>
            </a:r>
            <a:r>
              <a:rPr lang="zh-TW" altLang="en-US" sz="2800" dirty="0">
                <a:solidFill>
                  <a:srgbClr val="66FF33"/>
                </a:solidFill>
                <a:ea typeface="標楷體" pitchFamily="65" charset="-120"/>
              </a:rPr>
              <a:t>：</a:t>
            </a: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新台幣</a:t>
            </a:r>
            <a:r>
              <a:rPr lang="en-US" altLang="zh-TW" sz="2800" dirty="0">
                <a:solidFill>
                  <a:srgbClr val="FFCC00"/>
                </a:solidFill>
                <a:ea typeface="標楷體" pitchFamily="65" charset="-120"/>
              </a:rPr>
              <a:t>795</a:t>
            </a: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佰萬元</a:t>
            </a:r>
            <a:r>
              <a:rPr lang="en-US" altLang="zh-TW" sz="2800" dirty="0">
                <a:solidFill>
                  <a:srgbClr val="FFCC00"/>
                </a:solidFill>
                <a:ea typeface="標楷體" pitchFamily="65" charset="-120"/>
                <a:cs typeface="Times New Roman" panose="02020603050405020304" pitchFamily="18" charset="0"/>
              </a:rPr>
              <a:t>(NTD 795mn)</a:t>
            </a:r>
            <a:endParaRPr lang="zh-TW" altLang="en-US" sz="2800" dirty="0">
              <a:solidFill>
                <a:srgbClr val="FFCC00"/>
              </a:solidFill>
              <a:ea typeface="標楷體" pitchFamily="65" charset="-12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SzTx/>
              <a:buFont typeface="Wingdings" panose="05000000000000000000" pitchFamily="2" charset="2"/>
              <a:buChar char="4"/>
              <a:defRPr/>
            </a:pPr>
            <a:r>
              <a:rPr lang="zh-TW" altLang="en-US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營業項目</a:t>
            </a:r>
            <a:r>
              <a:rPr lang="en-US" altLang="zh-TW" sz="2800" dirty="0">
                <a:solidFill>
                  <a:srgbClr val="66FF33"/>
                </a:solidFill>
                <a:ea typeface="標楷體" pitchFamily="65" charset="-120"/>
              </a:rPr>
              <a:t>Business</a:t>
            </a:r>
            <a:r>
              <a:rPr lang="zh-TW" altLang="en-US" sz="2800" dirty="0">
                <a:solidFill>
                  <a:srgbClr val="66FF33"/>
                </a:solidFill>
              </a:rPr>
              <a:t>：</a:t>
            </a:r>
            <a:endParaRPr lang="en-US" altLang="zh-TW" sz="2800" dirty="0">
              <a:solidFill>
                <a:srgbClr val="66FF33"/>
              </a:solidFill>
            </a:endParaRPr>
          </a:p>
          <a:p>
            <a:pPr marL="0" indent="0"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  <a:defRPr/>
            </a:pPr>
            <a:r>
              <a:rPr lang="en-US" altLang="zh-TW" sz="2800" dirty="0">
                <a:solidFill>
                  <a:srgbClr val="66FF33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原料藥</a:t>
            </a:r>
            <a:r>
              <a:rPr lang="en-US" altLang="zh-TW" sz="2800" dirty="0">
                <a:solidFill>
                  <a:srgbClr val="FFCC00"/>
                </a:solidFill>
                <a:ea typeface="標楷體" pitchFamily="65" charset="-120"/>
                <a:cs typeface="Times New Roman" panose="02020603050405020304" pitchFamily="18" charset="0"/>
              </a:rPr>
              <a:t>API</a:t>
            </a:r>
            <a:r>
              <a:rPr lang="zh-TW" altLang="en-US" sz="2800" dirty="0">
                <a:cs typeface="Times New Roman" panose="02020603050405020304" pitchFamily="18" charset="0"/>
              </a:rPr>
              <a:t>（</a:t>
            </a:r>
            <a:r>
              <a:rPr lang="en-US" altLang="zh-TW" sz="2800" dirty="0">
                <a:cs typeface="Times New Roman" panose="02020603050405020304" pitchFamily="18" charset="0"/>
              </a:rPr>
              <a:t>66.06%</a:t>
            </a:r>
            <a:r>
              <a:rPr lang="zh-TW" altLang="en-US" sz="2800" dirty="0">
                <a:cs typeface="Times New Roman" panose="02020603050405020304" pitchFamily="18" charset="0"/>
              </a:rPr>
              <a:t>）</a:t>
            </a:r>
            <a:r>
              <a:rPr lang="zh-TW" altLang="en-US" sz="2800" dirty="0"/>
              <a:t>  </a:t>
            </a:r>
          </a:p>
          <a:p>
            <a:pPr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  <a:defRPr/>
            </a:pP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   中間體</a:t>
            </a:r>
            <a:r>
              <a:rPr lang="en-US" altLang="zh-TW" sz="2800" dirty="0">
                <a:solidFill>
                  <a:srgbClr val="FFCC00"/>
                </a:solidFill>
                <a:ea typeface="標楷體" pitchFamily="65" charset="-120"/>
                <a:cs typeface="Times New Roman" panose="02020603050405020304" pitchFamily="18" charset="0"/>
              </a:rPr>
              <a:t>Intermediate</a:t>
            </a:r>
            <a:r>
              <a:rPr lang="zh-TW" altLang="en-US" sz="2800" dirty="0">
                <a:cs typeface="Times New Roman" panose="02020603050405020304" pitchFamily="18" charset="0"/>
              </a:rPr>
              <a:t>（</a:t>
            </a:r>
            <a:r>
              <a:rPr lang="en-US" altLang="zh-TW" sz="2800" dirty="0">
                <a:cs typeface="Times New Roman" panose="02020603050405020304" pitchFamily="18" charset="0"/>
              </a:rPr>
              <a:t>25.29%</a:t>
            </a:r>
            <a:r>
              <a:rPr lang="zh-TW" altLang="en-US" sz="2800" dirty="0">
                <a:cs typeface="Times New Roman" panose="02020603050405020304" pitchFamily="18" charset="0"/>
              </a:rPr>
              <a:t>） </a:t>
            </a:r>
          </a:p>
          <a:p>
            <a:pPr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  <a:defRPr/>
            </a:pPr>
            <a:r>
              <a:rPr lang="zh-TW" altLang="en-US" sz="2800" dirty="0"/>
              <a:t>       </a:t>
            </a:r>
            <a:r>
              <a:rPr lang="zh-TW" altLang="en-US" sz="2800" dirty="0">
                <a:solidFill>
                  <a:srgbClr val="FFCC00"/>
                </a:solidFill>
                <a:latin typeface="標楷體" pitchFamily="65" charset="-120"/>
                <a:ea typeface="標楷體" pitchFamily="65" charset="-120"/>
              </a:rPr>
              <a:t>特用化學品 </a:t>
            </a:r>
            <a:r>
              <a:rPr lang="en-US" altLang="zh-TW" sz="2800" dirty="0">
                <a:solidFill>
                  <a:srgbClr val="FFCC00"/>
                </a:solidFill>
                <a:ea typeface="標楷體" pitchFamily="65" charset="-120"/>
              </a:rPr>
              <a:t>Custom-made chemicals</a:t>
            </a:r>
            <a:r>
              <a:rPr lang="zh-TW" altLang="en-US" sz="2800" dirty="0"/>
              <a:t>（</a:t>
            </a:r>
            <a:r>
              <a:rPr lang="en-US" altLang="zh-TW" sz="2800" dirty="0"/>
              <a:t>8.65%</a:t>
            </a:r>
            <a:r>
              <a:rPr lang="zh-TW" altLang="en-US" sz="2800" dirty="0"/>
              <a:t>） </a:t>
            </a:r>
          </a:p>
        </p:txBody>
      </p:sp>
      <p:pic>
        <p:nvPicPr>
          <p:cNvPr id="7171" name="Picture 101" descr="0084_68">
            <a:extLst>
              <a:ext uri="{FF2B5EF4-FFF2-40B4-BE49-F238E27FC236}">
                <a16:creationId xmlns:a16="http://schemas.microsoft.com/office/drawing/2014/main" xmlns="" id="{2C3C023F-68D0-42B5-8D60-DDD5752887B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981075"/>
            <a:ext cx="3089275" cy="1531938"/>
          </a:xfrm>
          <a:noFill/>
        </p:spPr>
      </p:pic>
      <p:sp>
        <p:nvSpPr>
          <p:cNvPr id="104454" name="AutoShape 1030">
            <a:extLst>
              <a:ext uri="{FF2B5EF4-FFF2-40B4-BE49-F238E27FC236}">
                <a16:creationId xmlns:a16="http://schemas.microsoft.com/office/drawing/2014/main" xmlns="" id="{7CACB8B8-3105-4EB9-9633-C0BC52013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765175"/>
            <a:ext cx="3455988" cy="9350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公司概況</a:t>
            </a:r>
            <a:r>
              <a:rPr lang="en-US" altLang="zh-TW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Profile</a:t>
            </a:r>
            <a:endParaRPr lang="zh-TW" alt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455">
            <a:extLst>
              <a:ext uri="{FF2B5EF4-FFF2-40B4-BE49-F238E27FC236}">
                <a16:creationId xmlns:a16="http://schemas.microsoft.com/office/drawing/2014/main" xmlns="" id="{01BA065B-89C9-466B-BAD7-294DB0351EE5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528804021"/>
              </p:ext>
            </p:extLst>
          </p:nvPr>
        </p:nvGraphicFramePr>
        <p:xfrm>
          <a:off x="323528" y="692696"/>
          <a:ext cx="8424863" cy="5955504"/>
        </p:xfrm>
        <a:graphic>
          <a:graphicData uri="http://schemas.openxmlformats.org/drawingml/2006/table">
            <a:tbl>
              <a:tblPr/>
              <a:tblGrid>
                <a:gridCol w="523875">
                  <a:extLst>
                    <a:ext uri="{9D8B030D-6E8A-4147-A177-3AD203B41FA5}">
                      <a16:colId xmlns:a16="http://schemas.microsoft.com/office/drawing/2014/main" xmlns="" val="1949505141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xmlns="" val="3567370259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1178644727"/>
                    </a:ext>
                  </a:extLst>
                </a:gridCol>
                <a:gridCol w="877888">
                  <a:extLst>
                    <a:ext uri="{9D8B030D-6E8A-4147-A177-3AD203B41FA5}">
                      <a16:colId xmlns:a16="http://schemas.microsoft.com/office/drawing/2014/main" xmlns="" val="3966260736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xmlns="" val="1749044207"/>
                    </a:ext>
                  </a:extLst>
                </a:gridCol>
                <a:gridCol w="884237">
                  <a:extLst>
                    <a:ext uri="{9D8B030D-6E8A-4147-A177-3AD203B41FA5}">
                      <a16:colId xmlns:a16="http://schemas.microsoft.com/office/drawing/2014/main" xmlns="" val="3671262095"/>
                    </a:ext>
                  </a:extLst>
                </a:gridCol>
                <a:gridCol w="1433513">
                  <a:extLst>
                    <a:ext uri="{9D8B030D-6E8A-4147-A177-3AD203B41FA5}">
                      <a16:colId xmlns:a16="http://schemas.microsoft.com/office/drawing/2014/main" xmlns="" val="3451569799"/>
                    </a:ext>
                  </a:extLst>
                </a:gridCol>
              </a:tblGrid>
              <a:tr h="544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No.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API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DMF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(USA)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CEP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(EDQM)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MF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(Japan)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DMF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(Canada)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CGMP certified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(TFDA)</a:t>
                      </a:r>
                    </a:p>
                  </a:txBody>
                  <a:tcPr marL="91442" marR="91442"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2928533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Valproic Acid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2008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2008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3308619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Probucol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2017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2015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194031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Divalproex Sodium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2010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9630714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Propafenone Hydrochloride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2010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2010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6635138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Duloxetine Hydrochloride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2017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2016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5856892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Allopurinol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39964630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7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Clindamycin Palmitate HCl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7220216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8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Articaine</a:t>
                      </a: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 Hydrochloride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20844461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9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Hydroxychloroquine Sulfate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39444692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10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Brinzolamide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2017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9031886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11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Sodium Valproate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2006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2017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2004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8096840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12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Pentobarbital Sodium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2009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34319578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13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Methylphenidate HCl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2014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5176214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14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Bisoprolol Fumarate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2006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6380385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15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Thiopental acid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1350403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16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Loxoprofen Sodium Hydrate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2011 </a:t>
                      </a: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2012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996254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17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Atomoxetine HCl</a:t>
                      </a: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2016</a:t>
                      </a:r>
                      <a:endParaRPr kumimoji="1" lang="zh-TW" altLang="zh-TW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新細明體" panose="02020500000000000000" pitchFamily="18" charset="-120"/>
                      </a:endParaRPr>
                    </a:p>
                  </a:txBody>
                  <a:tcPr marL="91442" marR="91442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904617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xmlns="" id="{9A739684-1164-4F4D-AE19-2DA5478BF1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10525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>
                <a:ea typeface="標楷體" pitchFamily="65" charset="-120"/>
              </a:rPr>
              <a:t>簡 報 完 畢</a:t>
            </a:r>
          </a:p>
        </p:txBody>
      </p:sp>
      <p:sp>
        <p:nvSpPr>
          <p:cNvPr id="35843" name="Rectangle 5">
            <a:extLst>
              <a:ext uri="{FF2B5EF4-FFF2-40B4-BE49-F238E27FC236}">
                <a16:creationId xmlns:a16="http://schemas.microsoft.com/office/drawing/2014/main" xmlns="" id="{59A8429B-7109-46BC-BF0A-7717E310E8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4005263"/>
            <a:ext cx="6400800" cy="1752600"/>
          </a:xfrm>
        </p:spPr>
        <p:txBody>
          <a:bodyPr/>
          <a:lstStyle/>
          <a:p>
            <a:pPr eaLnBrk="1" hangingPunct="1"/>
            <a:r>
              <a:rPr lang="zh-TW" altLang="en-US" sz="4400">
                <a:solidFill>
                  <a:schemeClr val="tx2"/>
                </a:solidFill>
                <a:ea typeface="標楷體" panose="03000509000000000000" pitchFamily="65" charset="-120"/>
              </a:rPr>
              <a:t>敬 請 指 教</a:t>
            </a:r>
          </a:p>
        </p:txBody>
      </p:sp>
      <p:pic>
        <p:nvPicPr>
          <p:cNvPr id="35844" name="Picture 6" descr="Click To Download">
            <a:extLst>
              <a:ext uri="{FF2B5EF4-FFF2-40B4-BE49-F238E27FC236}">
                <a16:creationId xmlns:a16="http://schemas.microsoft.com/office/drawing/2014/main" xmlns="" id="{064EECA7-4C97-4D26-A1ED-FC46832F7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276475"/>
            <a:ext cx="42481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AutoShape 2">
            <a:extLst>
              <a:ext uri="{FF2B5EF4-FFF2-40B4-BE49-F238E27FC236}">
                <a16:creationId xmlns:a16="http://schemas.microsoft.com/office/drawing/2014/main" xmlns="" id="{FE862722-F533-4685-AD24-2681AD936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76250"/>
            <a:ext cx="6337300" cy="93503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製藥產業的上</a:t>
            </a: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、</a:t>
            </a: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中</a:t>
            </a:r>
            <a:r>
              <a:rPr lang="zh-TW" altLang="en-US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、</a:t>
            </a: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下游 </a:t>
            </a:r>
            <a:r>
              <a:rPr lang="en-US" altLang="zh-TW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SCI’s position</a:t>
            </a:r>
            <a:endParaRPr lang="zh-TW" alt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  <a:ea typeface="標楷體" pitchFamily="65" charset="-12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xmlns="" id="{CF2806F7-1FAF-43C3-841A-48D3088A4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2565400"/>
            <a:ext cx="3959225" cy="1008063"/>
          </a:xfrm>
          <a:prstGeom prst="rect">
            <a:avLst/>
          </a:prstGeom>
          <a:solidFill>
            <a:srgbClr val="CCFFCC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>
                <a:solidFill>
                  <a:srgbClr val="FF0000"/>
                </a:solidFill>
                <a:ea typeface="標楷體" panose="03000509000000000000" pitchFamily="65" charset="-120"/>
              </a:rPr>
              <a:t>中間體</a:t>
            </a:r>
            <a:r>
              <a:rPr lang="en-US" altLang="zh-TW" sz="1600">
                <a:solidFill>
                  <a:srgbClr val="FF0000"/>
                </a:solidFill>
                <a:ea typeface="標楷體" panose="03000509000000000000" pitchFamily="65" charset="-120"/>
              </a:rPr>
              <a:t>Intermediate</a:t>
            </a:r>
            <a:r>
              <a:rPr lang="en-US" altLang="zh-TW" sz="1600">
                <a:solidFill>
                  <a:schemeClr val="bg1"/>
                </a:solidFill>
                <a:ea typeface="標楷體" panose="03000509000000000000" pitchFamily="65" charset="-120"/>
              </a:rPr>
              <a:t>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>
                <a:solidFill>
                  <a:schemeClr val="bg1"/>
                </a:solidFill>
                <a:ea typeface="標楷體" panose="03000509000000000000" pitchFamily="65" charset="-120"/>
              </a:rPr>
              <a:t>生產原料藥之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>
                <a:solidFill>
                  <a:schemeClr val="bg1"/>
                </a:solidFill>
                <a:ea typeface="標楷體" panose="03000509000000000000" pitchFamily="65" charset="-120"/>
              </a:rPr>
              <a:t>中間步驟所產出之產品</a:t>
            </a:r>
            <a:r>
              <a:rPr lang="en-US" altLang="zh-TW" sz="1600">
                <a:solidFill>
                  <a:schemeClr val="bg1"/>
                </a:solidFill>
                <a:ea typeface="標楷體" panose="03000509000000000000" pitchFamily="65" charset="-120"/>
              </a:rPr>
              <a:t>Products  before API</a:t>
            </a:r>
            <a:endParaRPr lang="zh-TW" altLang="en-US" sz="160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11268" name="AutoShape 4">
            <a:extLst>
              <a:ext uri="{FF2B5EF4-FFF2-40B4-BE49-F238E27FC236}">
                <a16:creationId xmlns:a16="http://schemas.microsoft.com/office/drawing/2014/main" xmlns="" id="{073E24FA-1D16-442F-A51C-697D3EDB774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11638" y="5373688"/>
            <a:ext cx="720725" cy="503237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sp>
        <p:nvSpPr>
          <p:cNvPr id="11269" name="AutoShape 5">
            <a:extLst>
              <a:ext uri="{FF2B5EF4-FFF2-40B4-BE49-F238E27FC236}">
                <a16:creationId xmlns:a16="http://schemas.microsoft.com/office/drawing/2014/main" xmlns="" id="{F0F346C6-8233-44C9-B99E-953CFB1094D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11638" y="3644900"/>
            <a:ext cx="720725" cy="503238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xmlns="" id="{AB6DD484-9C51-4D07-8BC4-15AC86B26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4292600"/>
            <a:ext cx="3959225" cy="1008063"/>
          </a:xfrm>
          <a:prstGeom prst="rect">
            <a:avLst/>
          </a:prstGeom>
          <a:solidFill>
            <a:srgbClr val="CCFFCC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>
                <a:solidFill>
                  <a:srgbClr val="FF0000"/>
                </a:solidFill>
                <a:ea typeface="標楷體" panose="03000509000000000000" pitchFamily="65" charset="-120"/>
              </a:rPr>
              <a:t>原料藥</a:t>
            </a:r>
            <a:r>
              <a:rPr lang="en-US" altLang="zh-TW" sz="1600">
                <a:solidFill>
                  <a:srgbClr val="FF0000"/>
                </a:solidFill>
                <a:ea typeface="標楷體" panose="03000509000000000000" pitchFamily="65" charset="-120"/>
              </a:rPr>
              <a:t>API</a:t>
            </a:r>
            <a:r>
              <a:rPr lang="en-US" altLang="zh-TW" sz="1600">
                <a:solidFill>
                  <a:schemeClr val="bg1"/>
                </a:solidFill>
                <a:ea typeface="標楷體" panose="03000509000000000000" pitchFamily="65" charset="-120"/>
              </a:rPr>
              <a:t>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>
                <a:solidFill>
                  <a:schemeClr val="bg1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1600">
                <a:solidFill>
                  <a:schemeClr val="bg1"/>
                </a:solidFill>
                <a:ea typeface="標楷體" panose="03000509000000000000" pitchFamily="65" charset="-120"/>
              </a:rPr>
              <a:t>製劑中之有效成分</a:t>
            </a:r>
            <a:r>
              <a:rPr lang="en-US" altLang="zh-TW" sz="1600">
                <a:solidFill>
                  <a:schemeClr val="bg1"/>
                </a:solidFill>
                <a:ea typeface="標楷體" panose="03000509000000000000" pitchFamily="65" charset="-120"/>
              </a:rPr>
              <a:t>Curative ingredient</a:t>
            </a:r>
            <a:endParaRPr lang="zh-TW" altLang="en-US" sz="1600">
              <a:solidFill>
                <a:schemeClr val="bg1"/>
              </a:solidFill>
              <a:ea typeface="標楷體" panose="03000509000000000000" pitchFamily="65" charset="-120"/>
            </a:endParaRPr>
          </a:p>
        </p:txBody>
      </p:sp>
      <p:sp>
        <p:nvSpPr>
          <p:cNvPr id="11271" name="AutoShape 7">
            <a:extLst>
              <a:ext uri="{FF2B5EF4-FFF2-40B4-BE49-F238E27FC236}">
                <a16:creationId xmlns:a16="http://schemas.microsoft.com/office/drawing/2014/main" xmlns="" id="{79B6AA64-CF8F-4D8A-8131-3EE99721EE5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140200" y="1989138"/>
            <a:ext cx="720725" cy="503237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sp>
        <p:nvSpPr>
          <p:cNvPr id="11272" name="AutoShape 8">
            <a:extLst>
              <a:ext uri="{FF2B5EF4-FFF2-40B4-BE49-F238E27FC236}">
                <a16:creationId xmlns:a16="http://schemas.microsoft.com/office/drawing/2014/main" xmlns="" id="{54F34F16-771F-4570-8F9B-35D180E681F7}"/>
              </a:ext>
            </a:extLst>
          </p:cNvPr>
          <p:cNvSpPr>
            <a:spLocks/>
          </p:cNvSpPr>
          <p:nvPr/>
        </p:nvSpPr>
        <p:spPr bwMode="auto">
          <a:xfrm>
            <a:off x="6588125" y="2924175"/>
            <a:ext cx="360363" cy="1944688"/>
          </a:xfrm>
          <a:prstGeom prst="rightBracket">
            <a:avLst>
              <a:gd name="adj" fmla="val 44971"/>
            </a:avLst>
          </a:prstGeom>
          <a:noFill/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xmlns="" id="{4EB0E68C-468B-4F9F-A3CA-8F9E5F426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3716338"/>
            <a:ext cx="23764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chemeClr val="folHlink"/>
                </a:solidFill>
                <a:ea typeface="標楷體" panose="03000509000000000000" pitchFamily="65" charset="-120"/>
              </a:rPr>
              <a:t>旭富營業範圍</a:t>
            </a:r>
            <a:endParaRPr lang="en-US" altLang="zh-TW" sz="2400">
              <a:solidFill>
                <a:schemeClr val="folHlink"/>
              </a:solidFill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>
                <a:solidFill>
                  <a:schemeClr val="folHlink"/>
                </a:solidFill>
                <a:ea typeface="標楷體" panose="03000509000000000000" pitchFamily="65" charset="-120"/>
              </a:rPr>
              <a:t>SCI’s businesses</a:t>
            </a:r>
            <a:endParaRPr lang="zh-TW" altLang="en-US" sz="2400">
              <a:solidFill>
                <a:schemeClr val="folHlink"/>
              </a:solidFill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TW" altLang="en-US" sz="1800"/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xmlns="" id="{8008F666-809E-4842-84EA-F4BA09056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729288"/>
            <a:ext cx="22320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chemeClr val="folHlink"/>
                </a:solidFill>
                <a:ea typeface="標楷體" panose="03000509000000000000" pitchFamily="65" charset="-120"/>
              </a:rPr>
              <a:t>下游</a:t>
            </a:r>
            <a:endParaRPr lang="en-US" altLang="zh-TW" sz="2400">
              <a:solidFill>
                <a:schemeClr val="folHlink"/>
              </a:solidFill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>
                <a:solidFill>
                  <a:schemeClr val="folHlink"/>
                </a:solidFill>
                <a:ea typeface="標楷體" panose="03000509000000000000" pitchFamily="65" charset="-120"/>
              </a:rPr>
              <a:t>Downstream</a:t>
            </a:r>
            <a:endParaRPr lang="zh-TW" altLang="en-US" sz="2400">
              <a:solidFill>
                <a:schemeClr val="folHlink"/>
              </a:solidFill>
              <a:ea typeface="標楷體" panose="03000509000000000000" pitchFamily="65" charset="-120"/>
            </a:endParaRP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xmlns="" id="{DFC0353B-0D36-4D58-A0AA-CA56B91A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789363"/>
            <a:ext cx="1584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chemeClr val="folHlink"/>
                </a:solidFill>
                <a:ea typeface="標楷體" panose="03000509000000000000" pitchFamily="65" charset="-120"/>
              </a:rPr>
              <a:t>中游</a:t>
            </a:r>
            <a:endParaRPr lang="en-US" altLang="zh-TW" sz="2400">
              <a:solidFill>
                <a:schemeClr val="folHlink"/>
              </a:solidFill>
              <a:ea typeface="標楷體" panose="03000509000000000000" pitchFamily="65" charset="-12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>
                <a:solidFill>
                  <a:schemeClr val="folHlink"/>
                </a:solidFill>
                <a:ea typeface="標楷體" panose="03000509000000000000" pitchFamily="65" charset="-120"/>
              </a:rPr>
              <a:t>Midstream</a:t>
            </a:r>
            <a:endParaRPr lang="zh-TW" altLang="en-US" sz="2400">
              <a:solidFill>
                <a:schemeClr val="folHlink"/>
              </a:solidFill>
              <a:ea typeface="標楷體" panose="03000509000000000000" pitchFamily="65" charset="-120"/>
            </a:endParaRP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xmlns="" id="{0EFD3262-8E3E-4E2D-8592-2C8008A97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628775"/>
            <a:ext cx="1584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chemeClr val="folHlink"/>
                </a:solidFill>
                <a:ea typeface="標楷體" panose="03000509000000000000" pitchFamily="65" charset="-120"/>
              </a:rPr>
              <a:t>上游</a:t>
            </a:r>
            <a:r>
              <a:rPr lang="en-US" altLang="zh-TW" sz="2400">
                <a:solidFill>
                  <a:schemeClr val="folHlink"/>
                </a:solidFill>
                <a:ea typeface="標楷體" panose="03000509000000000000" pitchFamily="65" charset="-120"/>
              </a:rPr>
              <a:t>Upstream</a:t>
            </a:r>
            <a:endParaRPr lang="zh-TW" altLang="en-US" sz="2400">
              <a:solidFill>
                <a:schemeClr val="folHlink"/>
              </a:solidFill>
              <a:ea typeface="標楷體" panose="03000509000000000000" pitchFamily="65" charset="-120"/>
            </a:endParaRPr>
          </a:p>
        </p:txBody>
      </p:sp>
      <p:sp>
        <p:nvSpPr>
          <p:cNvPr id="11277" name="AutoShape 13">
            <a:extLst>
              <a:ext uri="{FF2B5EF4-FFF2-40B4-BE49-F238E27FC236}">
                <a16:creationId xmlns:a16="http://schemas.microsoft.com/office/drawing/2014/main" xmlns="" id="{84867B66-13AC-4D84-A0DA-6A382E42D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1484313"/>
            <a:ext cx="2376488" cy="431800"/>
          </a:xfrm>
          <a:prstGeom prst="flowChartTerminator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rgbClr val="000099"/>
                </a:solidFill>
                <a:ea typeface="標楷體" panose="03000509000000000000" pitchFamily="65" charset="-120"/>
              </a:rPr>
              <a:t>基本原料 </a:t>
            </a:r>
            <a:r>
              <a:rPr lang="en-US" altLang="zh-TW" sz="2400">
                <a:solidFill>
                  <a:srgbClr val="000099"/>
                </a:solidFill>
                <a:ea typeface="標楷體" panose="03000509000000000000" pitchFamily="65" charset="-120"/>
              </a:rPr>
              <a:t>RM</a:t>
            </a:r>
            <a:endParaRPr lang="zh-TW" altLang="en-US" sz="2400">
              <a:solidFill>
                <a:srgbClr val="000099"/>
              </a:solidFill>
              <a:ea typeface="標楷體" panose="03000509000000000000" pitchFamily="65" charset="-120"/>
            </a:endParaRPr>
          </a:p>
        </p:txBody>
      </p:sp>
      <p:sp>
        <p:nvSpPr>
          <p:cNvPr id="11278" name="AutoShape 14">
            <a:extLst>
              <a:ext uri="{FF2B5EF4-FFF2-40B4-BE49-F238E27FC236}">
                <a16:creationId xmlns:a16="http://schemas.microsoft.com/office/drawing/2014/main" xmlns="" id="{659D8CDD-2AB8-4951-991F-65E18183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6021388"/>
            <a:ext cx="3959225" cy="431800"/>
          </a:xfrm>
          <a:prstGeom prst="flowChartTerminator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400">
                <a:solidFill>
                  <a:srgbClr val="000099"/>
                </a:solidFill>
                <a:ea typeface="標楷體" panose="03000509000000000000" pitchFamily="65" charset="-120"/>
              </a:rPr>
              <a:t>製劑</a:t>
            </a:r>
            <a:r>
              <a:rPr lang="en-US" altLang="zh-TW" sz="2400">
                <a:solidFill>
                  <a:srgbClr val="000099"/>
                </a:solidFill>
                <a:ea typeface="標楷體" panose="03000509000000000000" pitchFamily="65" charset="-120"/>
              </a:rPr>
              <a:t>: </a:t>
            </a:r>
            <a:r>
              <a:rPr lang="zh-TW" altLang="en-US" sz="2400">
                <a:solidFill>
                  <a:srgbClr val="000099"/>
                </a:solidFill>
                <a:ea typeface="標楷體" panose="03000509000000000000" pitchFamily="65" charset="-120"/>
              </a:rPr>
              <a:t>成品藥 </a:t>
            </a:r>
            <a:r>
              <a:rPr lang="en-US" altLang="zh-TW" sz="2400">
                <a:solidFill>
                  <a:srgbClr val="000099"/>
                </a:solidFill>
                <a:ea typeface="標楷體" panose="03000509000000000000" pitchFamily="65" charset="-120"/>
              </a:rPr>
              <a:t>Formulation</a:t>
            </a:r>
            <a:endParaRPr lang="zh-TW" altLang="en-US" sz="2400">
              <a:solidFill>
                <a:srgbClr val="000099"/>
              </a:solidFill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4" name="AutoShape 1028">
            <a:extLst>
              <a:ext uri="{FF2B5EF4-FFF2-40B4-BE49-F238E27FC236}">
                <a16:creationId xmlns:a16="http://schemas.microsoft.com/office/drawing/2014/main" xmlns="" id="{D8C4910B-5816-4481-AAD1-FC3ED82B4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08050"/>
            <a:ext cx="3816350" cy="8636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公司概況 </a:t>
            </a:r>
            <a:r>
              <a:rPr lang="en-US" altLang="zh-TW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Outline</a:t>
            </a:r>
            <a:endParaRPr lang="zh-TW" alt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292" y="2316800"/>
            <a:ext cx="7638564" cy="36324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AutoShape 2">
            <a:extLst>
              <a:ext uri="{FF2B5EF4-FFF2-40B4-BE49-F238E27FC236}">
                <a16:creationId xmlns:a16="http://schemas.microsoft.com/office/drawing/2014/main" xmlns="" id="{837AF663-CAD1-44E1-B5D2-30BA77ADC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765175"/>
            <a:ext cx="3455988" cy="1077913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營運概況</a:t>
            </a:r>
            <a:r>
              <a:rPr lang="en-US" altLang="zh-TW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  <a:ea typeface="標楷體" pitchFamily="65" charset="-120"/>
              </a:rPr>
              <a:t>-IS</a:t>
            </a:r>
            <a:endParaRPr lang="zh-TW" alt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act" pitchFamily="34" charset="0"/>
              <a:ea typeface="標楷體" pitchFamily="65" charset="-120"/>
            </a:endParaRPr>
          </a:p>
        </p:txBody>
      </p:sp>
      <p:sp>
        <p:nvSpPr>
          <p:cNvPr id="13315" name="Text Box 6">
            <a:extLst>
              <a:ext uri="{FF2B5EF4-FFF2-40B4-BE49-F238E27FC236}">
                <a16:creationId xmlns:a16="http://schemas.microsoft.com/office/drawing/2014/main" xmlns="" id="{AE0250C3-0C12-4C40-9C63-BC5017725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1322388"/>
            <a:ext cx="205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400"/>
              <a:t>Unit: K NTD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132856"/>
            <a:ext cx="7895545" cy="41146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3" name="AutoShape 7">
            <a:extLst>
              <a:ext uri="{FF2B5EF4-FFF2-40B4-BE49-F238E27FC236}">
                <a16:creationId xmlns:a16="http://schemas.microsoft.com/office/drawing/2014/main" xmlns="" id="{FF4AEB05-AF52-4374-B0CB-8A83D9A8F7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981075"/>
            <a:ext cx="4392612" cy="8636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headEnd type="none" w="sm" len="sm"/>
            <a:tailEnd type="none" w="sm" len="sm"/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z="36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產品組合</a:t>
            </a:r>
            <a:r>
              <a:rPr lang="en-US" altLang="zh-TW" sz="3600" dirty="0">
                <a:solidFill>
                  <a:schemeClr val="bg1"/>
                </a:solidFill>
                <a:latin typeface="+mn-lt"/>
                <a:ea typeface="標楷體" pitchFamily="65" charset="-120"/>
              </a:rPr>
              <a:t>-Products</a:t>
            </a: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39552" y="2708920"/>
            <a:ext cx="8295191" cy="25935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>
            <a:extLst>
              <a:ext uri="{FF2B5EF4-FFF2-40B4-BE49-F238E27FC236}">
                <a16:creationId xmlns:a16="http://schemas.microsoft.com/office/drawing/2014/main" xmlns="" id="{62E12FF4-A2EB-4F36-92D3-BD7C612F7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4102100" cy="1019175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12700" cap="sq">
            <a:solidFill>
              <a:schemeClr val="tx1"/>
            </a:solidFill>
            <a:headEnd type="none" w="sm" len="sm"/>
            <a:tailEnd type="none" w="sm" len="sm"/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z="36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產品組合</a:t>
            </a:r>
            <a:r>
              <a:rPr lang="en-US" altLang="zh-TW" sz="3600" dirty="0">
                <a:solidFill>
                  <a:schemeClr val="bg1"/>
                </a:solidFill>
                <a:latin typeface="+mn-lt"/>
                <a:ea typeface="標楷體" pitchFamily="65" charset="-120"/>
              </a:rPr>
              <a:t>-Products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420888"/>
            <a:ext cx="6907721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52C00B80-9ABE-41E9-8975-BB8EB4ECA4A2}"/>
              </a:ext>
            </a:extLst>
          </p:cNvPr>
          <p:cNvSpPr/>
          <p:nvPr/>
        </p:nvSpPr>
        <p:spPr>
          <a:xfrm>
            <a:off x="611560" y="1556792"/>
            <a:ext cx="7992888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VA / </a:t>
            </a:r>
            <a:r>
              <a:rPr lang="en-US" altLang="zh-TW" sz="2800" dirty="0" err="1">
                <a:latin typeface="+mj-lt"/>
              </a:rPr>
              <a:t>DiVANa</a:t>
            </a:r>
            <a:r>
              <a:rPr lang="en-US" altLang="zh-TW" sz="2800" dirty="0">
                <a:latin typeface="+mj-lt"/>
              </a:rPr>
              <a:t> / </a:t>
            </a:r>
            <a:r>
              <a:rPr lang="en-US" altLang="zh-TW" sz="2800" dirty="0" err="1">
                <a:latin typeface="+mj-lt"/>
              </a:rPr>
              <a:t>NaVA</a:t>
            </a:r>
            <a:endParaRPr lang="en-US" altLang="zh-TW" sz="2800" dirty="0">
              <a:latin typeface="+mj-lt"/>
            </a:endParaRP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(S)-MMAA / Duloxetine </a:t>
            </a:r>
            <a:r>
              <a:rPr lang="en-US" altLang="zh-TW" sz="2800" dirty="0" err="1">
                <a:latin typeface="+mj-lt"/>
              </a:rPr>
              <a:t>HCl</a:t>
            </a:r>
            <a:endParaRPr lang="en-US" altLang="zh-TW" sz="2800" dirty="0">
              <a:latin typeface="+mj-lt"/>
            </a:endParaRP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PGA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Hydroxychloroquine Sulfate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Menthadienol / </a:t>
            </a:r>
            <a:r>
              <a:rPr lang="en-US" altLang="zh-TW" sz="2800" dirty="0" err="1">
                <a:latin typeface="+mj-lt"/>
              </a:rPr>
              <a:t>Olivetol</a:t>
            </a:r>
            <a:r>
              <a:rPr lang="en-US" altLang="zh-TW" sz="2800" dirty="0">
                <a:latin typeface="+mj-lt"/>
              </a:rPr>
              <a:t> / Ethyl Olivetolate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HDFN / Prop-3 / </a:t>
            </a:r>
            <a:r>
              <a:rPr lang="en-US" altLang="zh-TW" sz="2800" dirty="0" err="1">
                <a:latin typeface="+mj-lt"/>
              </a:rPr>
              <a:t>Propafenone</a:t>
            </a:r>
            <a:r>
              <a:rPr lang="en-US" altLang="zh-TW" sz="2800" dirty="0">
                <a:latin typeface="+mj-lt"/>
              </a:rPr>
              <a:t> </a:t>
            </a:r>
            <a:r>
              <a:rPr lang="en-US" altLang="zh-TW" sz="2800" dirty="0" err="1">
                <a:latin typeface="+mj-lt"/>
              </a:rPr>
              <a:t>HCl</a:t>
            </a:r>
            <a:endParaRPr lang="en-US" altLang="zh-TW" sz="2800" dirty="0">
              <a:latin typeface="+mj-lt"/>
            </a:endParaRP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CBD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LMTM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 err="1">
                <a:latin typeface="+mj-lt"/>
              </a:rPr>
              <a:t>Ritalinic</a:t>
            </a:r>
            <a:r>
              <a:rPr lang="en-US" altLang="zh-TW" sz="2800" dirty="0">
                <a:latin typeface="+mj-lt"/>
              </a:rPr>
              <a:t> acid / Methylphenidate</a:t>
            </a:r>
          </a:p>
          <a:p>
            <a:pPr marL="457200" indent="-457200">
              <a:lnSpc>
                <a:spcPts val="35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+mj-lt"/>
              </a:rPr>
              <a:t>d-</a:t>
            </a:r>
            <a:r>
              <a:rPr lang="en-US" altLang="zh-TW" sz="2800" dirty="0" err="1">
                <a:latin typeface="+mj-lt"/>
              </a:rPr>
              <a:t>Ritalinic</a:t>
            </a:r>
            <a:r>
              <a:rPr lang="en-US" altLang="zh-TW" sz="2800" dirty="0">
                <a:latin typeface="+mj-lt"/>
              </a:rPr>
              <a:t> acid / </a:t>
            </a:r>
            <a:r>
              <a:rPr lang="en-US" altLang="zh-TW" sz="2800" dirty="0" err="1">
                <a:latin typeface="+mj-lt"/>
              </a:rPr>
              <a:t>Dexmethylphenidate</a:t>
            </a:r>
            <a:endParaRPr lang="zh-TW" altLang="en-US" dirty="0">
              <a:latin typeface="+mj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xmlns="" id="{81B6755B-9ADA-403B-9DD6-701E49019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09600"/>
            <a:ext cx="8784976" cy="803176"/>
          </a:xfrm>
        </p:spPr>
        <p:txBody>
          <a:bodyPr/>
          <a:lstStyle/>
          <a:p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重點產品說明</a:t>
            </a:r>
            <a:r>
              <a:rPr lang="en-US" altLang="zh-TW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Product Profile</a:t>
            </a:r>
            <a:endParaRPr lang="zh-TW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669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C10DC55C-2979-4337-89E3-016A9AA2EA9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620688"/>
            <a:ext cx="8784976" cy="1152128"/>
          </a:xfrm>
        </p:spPr>
        <p:txBody>
          <a:bodyPr/>
          <a:lstStyle/>
          <a:p>
            <a:pPr eaLnBrk="1" fontAlgn="ctr" hangingPunct="1">
              <a:lnSpc>
                <a:spcPts val="35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Series: </a:t>
            </a:r>
          </a:p>
          <a:p>
            <a:pPr eaLnBrk="1" fontAlgn="ctr" hangingPunct="1">
              <a:lnSpc>
                <a:spcPts val="35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TW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Valproic Acid, Divalproex Sodium, Sodium Valproate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kumimoji="0" lang="en-US" altLang="zh-TW" sz="28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文字方塊 6">
            <a:extLst>
              <a:ext uri="{FF2B5EF4-FFF2-40B4-BE49-F238E27FC236}">
                <a16:creationId xmlns:a16="http://schemas.microsoft.com/office/drawing/2014/main" xmlns="" id="{D0A98CBB-49A9-47E2-B5E5-46798D714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56792"/>
            <a:ext cx="8712968" cy="1220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chemeClr val="tx1"/>
              </a:buClr>
            </a:pPr>
            <a:r>
              <a:rPr lang="zh-TW" altLang="en-US" sz="2400" dirty="0">
                <a:latin typeface="+mj-lt"/>
              </a:rPr>
              <a:t>適應症 </a:t>
            </a:r>
            <a:r>
              <a:rPr lang="en-US" altLang="zh-TW" sz="2400" dirty="0">
                <a:latin typeface="+mj-lt"/>
              </a:rPr>
              <a:t>Application</a:t>
            </a:r>
            <a:r>
              <a:rPr lang="zh-TW" altLang="en-US" sz="2400" dirty="0">
                <a:latin typeface="+mj-lt"/>
              </a:rPr>
              <a:t>：</a:t>
            </a:r>
            <a:endParaRPr lang="en-US" altLang="zh-TW" sz="2400" dirty="0">
              <a:latin typeface="+mj-lt"/>
            </a:endParaRPr>
          </a:p>
          <a:p>
            <a:pPr marL="360363" indent="0" eaLnBrk="1" hangingPunct="1">
              <a:lnSpc>
                <a:spcPts val="3000"/>
              </a:lnSpc>
              <a:spcBef>
                <a:spcPct val="0"/>
              </a:spcBef>
              <a:buClr>
                <a:schemeClr val="tx1"/>
              </a:buClr>
              <a:buNone/>
            </a:pPr>
            <a:r>
              <a:rPr lang="zh-TW" altLang="en-US" sz="2400" dirty="0">
                <a:latin typeface="+mj-lt"/>
              </a:rPr>
              <a:t>癲癇</a:t>
            </a:r>
            <a:r>
              <a:rPr lang="en-US" altLang="zh-TW" sz="2400" dirty="0">
                <a:latin typeface="+mj-lt"/>
              </a:rPr>
              <a:t>(seizure)</a:t>
            </a:r>
            <a:r>
              <a:rPr lang="zh-TW" altLang="en-US" sz="2400" dirty="0">
                <a:latin typeface="+mj-lt"/>
              </a:rPr>
              <a:t>、躁鬱症</a:t>
            </a:r>
            <a:r>
              <a:rPr lang="en-US" altLang="zh-TW" sz="2400" dirty="0">
                <a:latin typeface="+mj-lt"/>
              </a:rPr>
              <a:t>(bipolar disorder)</a:t>
            </a:r>
            <a:r>
              <a:rPr lang="zh-TW" altLang="en-US" sz="2400" dirty="0">
                <a:latin typeface="+mj-lt"/>
              </a:rPr>
              <a:t>、</a:t>
            </a:r>
            <a:endParaRPr lang="en-US" altLang="zh-TW" sz="2400" dirty="0">
              <a:latin typeface="+mj-lt"/>
            </a:endParaRPr>
          </a:p>
          <a:p>
            <a:pPr marL="360363" indent="0" eaLnBrk="1" hangingPunct="1">
              <a:lnSpc>
                <a:spcPts val="3000"/>
              </a:lnSpc>
              <a:spcBef>
                <a:spcPct val="0"/>
              </a:spcBef>
              <a:buClr>
                <a:schemeClr val="tx1"/>
              </a:buClr>
              <a:buNone/>
            </a:pPr>
            <a:r>
              <a:rPr lang="zh-TW" altLang="en-US" sz="2400" dirty="0">
                <a:latin typeface="+mj-lt"/>
              </a:rPr>
              <a:t>偏頭痛</a:t>
            </a:r>
            <a:r>
              <a:rPr lang="en-US" altLang="zh-TW" sz="2400" dirty="0">
                <a:latin typeface="+mj-lt"/>
              </a:rPr>
              <a:t>(migraine headaches)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147133"/>
            <a:ext cx="7123504" cy="3444051"/>
          </a:xfrm>
          <a:prstGeom prst="rect">
            <a:avLst/>
          </a:prstGeom>
        </p:spPr>
      </p:pic>
      <p:sp>
        <p:nvSpPr>
          <p:cNvPr id="7" name="上彎箭號 6"/>
          <p:cNvSpPr/>
          <p:nvPr/>
        </p:nvSpPr>
        <p:spPr bwMode="auto">
          <a:xfrm>
            <a:off x="6842007" y="4473114"/>
            <a:ext cx="504056" cy="792088"/>
          </a:xfrm>
          <a:prstGeom prst="bentUpArrow">
            <a:avLst/>
          </a:prstGeom>
          <a:solidFill>
            <a:srgbClr val="FF0000"/>
          </a:solidFill>
          <a:ln w="12700" cap="sq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97991" y="5496710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Sales up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I簡報母片">
  <a:themeElements>
    <a:clrScheme name="SCI簡報母片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CI簡報母片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CI簡報母片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I簡報母片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I簡報母片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I簡報母片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I簡報母片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I簡報母片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I簡報母片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18530</TotalTime>
  <Words>1079</Words>
  <Application>Microsoft Office PowerPoint</Application>
  <PresentationFormat>如螢幕大小 (4:3)</PresentationFormat>
  <Paragraphs>240</Paragraphs>
  <Slides>21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新細明體</vt:lpstr>
      <vt:lpstr>標楷體</vt:lpstr>
      <vt:lpstr>Arial</vt:lpstr>
      <vt:lpstr>Impact</vt:lpstr>
      <vt:lpstr>Times New Roman</vt:lpstr>
      <vt:lpstr>Wingdings</vt:lpstr>
      <vt:lpstr>Soaring</vt:lpstr>
      <vt:lpstr>SCI簡報母片</vt:lpstr>
      <vt:lpstr>PowerPoint 簡報</vt:lpstr>
      <vt:lpstr>PowerPoint 簡報</vt:lpstr>
      <vt:lpstr>PowerPoint 簡報</vt:lpstr>
      <vt:lpstr>PowerPoint 簡報</vt:lpstr>
      <vt:lpstr>PowerPoint 簡報</vt:lpstr>
      <vt:lpstr>產品組合-Products</vt:lpstr>
      <vt:lpstr>產品組合-Products</vt:lpstr>
      <vt:lpstr>2019 重點產品說明 Product Profile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LMTM 新藥代工 (1)</vt:lpstr>
      <vt:lpstr>LMTM 新藥代工 (2)</vt:lpstr>
      <vt:lpstr>Ritalinic acid / Methylphenidate (MEPH) d-Ritalinic acid / Dexmethylphenidate (dex-MEPH)</vt:lpstr>
      <vt:lpstr>新市場 (New Market)：</vt:lpstr>
      <vt:lpstr>PowerPoint 簡報</vt:lpstr>
      <vt:lpstr>簡 報 完 畢</vt:lpstr>
    </vt:vector>
  </TitlesOfParts>
  <Company>SIEGFRIED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Deiter</dc:creator>
  <cp:lastModifiedBy>郭蓮琪</cp:lastModifiedBy>
  <cp:revision>1113</cp:revision>
  <cp:lastPrinted>2019-08-19T01:41:23Z</cp:lastPrinted>
  <dcterms:created xsi:type="dcterms:W3CDTF">2003-06-10T07:45:50Z</dcterms:created>
  <dcterms:modified xsi:type="dcterms:W3CDTF">2019-09-10T04:20:35Z</dcterms:modified>
</cp:coreProperties>
</file>