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8"/>
  </p:handoutMasterIdLst>
  <p:sldIdLst>
    <p:sldId id="264" r:id="rId2"/>
    <p:sldId id="260" r:id="rId3"/>
    <p:sldId id="261" r:id="rId4"/>
    <p:sldId id="262" r:id="rId5"/>
    <p:sldId id="263" r:id="rId6"/>
    <p:sldId id="265" r:id="rId7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D9A"/>
    <a:srgbClr val="0000CC"/>
    <a:srgbClr val="0E0589"/>
    <a:srgbClr val="89AAD3"/>
    <a:srgbClr val="A24238"/>
    <a:srgbClr val="9B291D"/>
    <a:srgbClr val="4F81BD"/>
    <a:srgbClr val="CC0099"/>
    <a:srgbClr val="03177B"/>
    <a:srgbClr val="041F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24" autoAdjust="0"/>
    <p:restoredTop sz="92607" autoAdjust="0"/>
  </p:normalViewPr>
  <p:slideViewPr>
    <p:cSldViewPr showGuides="1">
      <p:cViewPr>
        <p:scale>
          <a:sx n="76" d="100"/>
          <a:sy n="76" d="100"/>
        </p:scale>
        <p:origin x="-84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___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448053368328956E-2"/>
          <c:y val="1.6210433833155624E-2"/>
          <c:w val="0.334551010984738"/>
          <c:h val="0.379833599694171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營收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工作表1!$A$2:$A$6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 1H</c:v>
                </c:pt>
              </c:strCache>
            </c:strRef>
          </c:cat>
          <c:val>
            <c:numRef>
              <c:f>工作表1!$B$2:$B$6</c:f>
              <c:numCache>
                <c:formatCode>General</c:formatCode>
                <c:ptCount val="5"/>
                <c:pt idx="0">
                  <c:v>308</c:v>
                </c:pt>
                <c:pt idx="1">
                  <c:v>607</c:v>
                </c:pt>
                <c:pt idx="2">
                  <c:v>563</c:v>
                </c:pt>
                <c:pt idx="3">
                  <c:v>822</c:v>
                </c:pt>
                <c:pt idx="4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816448"/>
        <c:axId val="34118976"/>
      </c:barChart>
      <c:catAx>
        <c:axId val="99816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zh-TW"/>
          </a:p>
        </c:txPr>
        <c:crossAx val="34118976"/>
        <c:crosses val="autoZero"/>
        <c:auto val="1"/>
        <c:lblAlgn val="ctr"/>
        <c:lblOffset val="100"/>
        <c:noMultiLvlLbl val="0"/>
      </c:catAx>
      <c:valAx>
        <c:axId val="34118976"/>
        <c:scaling>
          <c:orientation val="minMax"/>
          <c:max val="100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zh-TW"/>
          </a:p>
        </c:txPr>
        <c:crossAx val="99816448"/>
        <c:crosses val="autoZero"/>
        <c:crossBetween val="between"/>
        <c:majorUnit val="5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zh-TW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23686937279079"/>
          <c:y val="3.182718592088022E-2"/>
          <c:w val="0.8978226159230096"/>
          <c:h val="0.8673804889699715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工作表1!$C$1</c:f>
              <c:strCache>
                <c:ptCount val="1"/>
                <c:pt idx="0">
                  <c:v>獲利</c:v>
                </c:pt>
              </c:strCache>
            </c:strRef>
          </c:tx>
          <c:spPr>
            <a:ln w="76200"/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工作表1!$A$2:$A$6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 1H</c:v>
                </c:pt>
              </c:strCache>
            </c:strRef>
          </c:cat>
          <c:val>
            <c:numRef>
              <c:f>工作表1!$C$2:$C$6</c:f>
              <c:numCache>
                <c:formatCode>General</c:formatCode>
                <c:ptCount val="5"/>
                <c:pt idx="0">
                  <c:v>-727</c:v>
                </c:pt>
                <c:pt idx="1">
                  <c:v>-615</c:v>
                </c:pt>
                <c:pt idx="2">
                  <c:v>-806</c:v>
                </c:pt>
                <c:pt idx="3">
                  <c:v>-594</c:v>
                </c:pt>
                <c:pt idx="4">
                  <c:v>-385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625472"/>
        <c:axId val="40608896"/>
      </c:barChart>
      <c:catAx>
        <c:axId val="9962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zh-TW"/>
          </a:p>
        </c:txPr>
        <c:crossAx val="40608896"/>
        <c:crosses val="autoZero"/>
        <c:auto val="1"/>
        <c:lblAlgn val="ctr"/>
        <c:lblOffset val="100"/>
        <c:noMultiLvlLbl val="0"/>
      </c:catAx>
      <c:valAx>
        <c:axId val="40608896"/>
        <c:scaling>
          <c:orientation val="minMax"/>
          <c:max val="50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zh-TW"/>
          </a:p>
        </c:txPr>
        <c:crossAx val="99625472"/>
        <c:crosses val="autoZero"/>
        <c:crossBetween val="between"/>
        <c:majorUnit val="5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448053368328956E-2"/>
          <c:y val="1.6210433833155624E-2"/>
          <c:w val="0.89705096237970239"/>
          <c:h val="0.919408886486857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營收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工作表1!$A$2:$A$5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70</c:v>
                </c:pt>
                <c:pt idx="1">
                  <c:v>31</c:v>
                </c:pt>
                <c:pt idx="2">
                  <c:v>315</c:v>
                </c:pt>
                <c:pt idx="3">
                  <c:v>407</c:v>
                </c:pt>
              </c:numCache>
            </c:numRef>
          </c:val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季度2</c:v>
                </c:pt>
              </c:strCache>
            </c:strRef>
          </c:tx>
          <c:invertIfNegative val="0"/>
          <c:cat>
            <c:strRef>
              <c:f>工作表1!$A$2:$A$5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工作表1!$C$2:$C$5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營收2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工作表1!$A$2:$A$5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工作表1!$D$2:$D$5</c:f>
              <c:numCache>
                <c:formatCode>General</c:formatCode>
                <c:ptCount val="4"/>
                <c:pt idx="0">
                  <c:v>60</c:v>
                </c:pt>
                <c:pt idx="1">
                  <c:v>105</c:v>
                </c:pt>
                <c:pt idx="2">
                  <c:v>507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45"/>
        <c:axId val="99819008"/>
        <c:axId val="40611200"/>
      </c:barChart>
      <c:catAx>
        <c:axId val="99819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40611200"/>
        <c:crosses val="autoZero"/>
        <c:auto val="1"/>
        <c:lblAlgn val="ctr"/>
        <c:lblOffset val="100"/>
        <c:noMultiLvlLbl val="0"/>
      </c:catAx>
      <c:valAx>
        <c:axId val="40611200"/>
        <c:scaling>
          <c:orientation val="minMax"/>
          <c:max val="80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crossAx val="99819008"/>
        <c:crosses val="autoZero"/>
        <c:crossBetween val="between"/>
        <c:majorUnit val="200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zh-TW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0.43468</cdr:x>
      <cdr:y>0.01331</cdr:y>
    </cdr:from>
    <cdr:to>
      <cdr:x>0.97805</cdr:x>
      <cdr:y>0.9813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3974728" y="83042"/>
          <a:ext cx="4968561" cy="60376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800" dirty="0" smtClean="0">
              <a:ea typeface="微軟正黑體" pitchFamily="34" charset="-120"/>
            </a:rPr>
            <a:t>•</a:t>
          </a:r>
          <a:r>
            <a:rPr lang="zh-TW" altLang="en-US" sz="1800" dirty="0" smtClean="0">
              <a:ea typeface="微軟正黑體" pitchFamily="34" charset="-120"/>
            </a:rPr>
            <a:t> </a:t>
          </a:r>
          <a:r>
            <a:rPr lang="en-US" altLang="zh-TW" sz="1800" dirty="0" smtClean="0">
              <a:ea typeface="微軟正黑體" pitchFamily="34" charset="-120"/>
            </a:rPr>
            <a:t>FY2015 – FY2018 </a:t>
          </a:r>
          <a:r>
            <a:rPr lang="zh-TW" altLang="en-US" sz="1800" dirty="0" smtClean="0">
              <a:ea typeface="微軟正黑體" pitchFamily="34" charset="-120"/>
            </a:rPr>
            <a:t>合併營收</a:t>
          </a:r>
          <a:r>
            <a:rPr lang="zh-TW" altLang="en-US" sz="1800" dirty="0">
              <a:ea typeface="微軟正黑體" pitchFamily="34" charset="-120"/>
            </a:rPr>
            <a:t>由</a:t>
          </a:r>
          <a:r>
            <a:rPr lang="zh-TW" altLang="en-US" sz="1800" dirty="0" smtClean="0">
              <a:ea typeface="微軟正黑體" pitchFamily="34" charset="-120"/>
            </a:rPr>
            <a:t> </a:t>
          </a:r>
          <a:r>
            <a:rPr lang="en-US" altLang="zh-TW" sz="1800" dirty="0">
              <a:ea typeface="微軟正黑體" pitchFamily="34" charset="-120"/>
            </a:rPr>
            <a:t>NT$ </a:t>
          </a:r>
          <a:r>
            <a:rPr lang="en-US" altLang="zh-TW" sz="1800" dirty="0" smtClean="0">
              <a:ea typeface="微軟正黑體" pitchFamily="34" charset="-120"/>
            </a:rPr>
            <a:t>307mn</a:t>
          </a:r>
          <a:r>
            <a:rPr lang="en-US" altLang="zh-TW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增加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至</a:t>
          </a:r>
          <a:r>
            <a:rPr lang="en-US" altLang="zh-TW" sz="1800" dirty="0" smtClean="0">
              <a:ea typeface="微軟正黑體" pitchFamily="34" charset="-120"/>
            </a:rPr>
            <a:t>NT$ 822mn</a:t>
          </a:r>
          <a:r>
            <a:rPr lang="zh-TW" altLang="en-US" sz="1800" dirty="0" smtClean="0">
              <a:ea typeface="微軟正黑體" pitchFamily="34" charset="-120"/>
            </a:rPr>
            <a:t>，成長</a:t>
          </a:r>
          <a:r>
            <a:rPr lang="en-US" altLang="zh-TW" sz="1800" dirty="0" smtClean="0">
              <a:ea typeface="微軟正黑體" pitchFamily="34" charset="-120"/>
            </a:rPr>
            <a:t>168% </a:t>
          </a:r>
          <a:endParaRPr lang="en-US" altLang="zh-TW" sz="1800" dirty="0">
            <a:ea typeface="微軟正黑體" pitchFamily="34" charset="-120"/>
          </a:endParaRPr>
        </a:p>
        <a:p xmlns:a="http://schemas.openxmlformats.org/drawingml/2006/main">
          <a:r>
            <a:rPr lang="en-US" altLang="zh-TW" sz="1800" dirty="0" smtClean="0">
              <a:ea typeface="微軟正黑體" pitchFamily="34" charset="-120"/>
            </a:rPr>
            <a:t>•</a:t>
          </a:r>
          <a:r>
            <a:rPr lang="zh-TW" altLang="en-US" sz="1800" dirty="0" smtClean="0">
              <a:ea typeface="微軟正黑體" pitchFamily="34" charset="-120"/>
            </a:rPr>
            <a:t> 合併營收增加主要成長係來自於：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 smtClean="0">
              <a:ea typeface="微軟正黑體" pitchFamily="34" charset="-120"/>
            </a:rPr>
            <a:t>    </a:t>
          </a:r>
          <a:r>
            <a:rPr lang="en-US" altLang="zh-TW" sz="1800" dirty="0" smtClean="0">
              <a:ea typeface="微軟正黑體" pitchFamily="34" charset="-120"/>
            </a:rPr>
            <a:t>1. </a:t>
          </a:r>
          <a:r>
            <a:rPr lang="zh-TW" altLang="en-US" sz="1800" dirty="0" smtClean="0">
              <a:ea typeface="微軟正黑體" pitchFamily="34" charset="-120"/>
            </a:rPr>
            <a:t>賽諾菲</a:t>
          </a:r>
          <a:r>
            <a:rPr lang="en-US" altLang="zh-TW" sz="1800" dirty="0" smtClean="0">
              <a:ea typeface="微軟正黑體" pitchFamily="34" charset="-120"/>
            </a:rPr>
            <a:t>(</a:t>
          </a:r>
          <a:r>
            <a:rPr lang="en-US" altLang="zh-TW" sz="1800" dirty="0" err="1" smtClean="0">
              <a:ea typeface="微軟正黑體" pitchFamily="34" charset="-120"/>
            </a:rPr>
            <a:t>Sanofi</a:t>
          </a:r>
          <a:r>
            <a:rPr lang="en-US" altLang="zh-TW" sz="1800" dirty="0" smtClean="0">
              <a:ea typeface="微軟正黑體" pitchFamily="34" charset="-120"/>
            </a:rPr>
            <a:t>)</a:t>
          </a:r>
          <a:r>
            <a:rPr lang="zh-TW" altLang="en-US" sz="1800" dirty="0" smtClean="0">
              <a:ea typeface="微軟正黑體" pitchFamily="34" charset="-120"/>
            </a:rPr>
            <a:t>併購美國</a:t>
          </a:r>
          <a:r>
            <a:rPr lang="en-US" altLang="zh-TW" sz="1800" dirty="0" smtClean="0">
              <a:ea typeface="微軟正黑體" pitchFamily="34" charset="-120"/>
            </a:rPr>
            <a:t>Protein Sciences </a:t>
          </a:r>
        </a:p>
        <a:p xmlns:a="http://schemas.openxmlformats.org/drawingml/2006/main"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      </a:t>
          </a:r>
          <a:r>
            <a:rPr lang="en-US" altLang="zh-TW" sz="1800" dirty="0" smtClean="0">
              <a:ea typeface="微軟正黑體" pitchFamily="34" charset="-120"/>
            </a:rPr>
            <a:t>Corporation(PSC)</a:t>
          </a:r>
          <a:r>
            <a:rPr lang="zh-TW" altLang="en-US" sz="1800" dirty="0" smtClean="0">
              <a:ea typeface="微軟正黑體" pitchFamily="34" charset="-120"/>
            </a:rPr>
            <a:t>後，北美市場需求及銷售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       逐年增加。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 </a:t>
          </a:r>
          <a:r>
            <a:rPr lang="en-US" altLang="zh-TW" sz="1800" dirty="0" smtClean="0">
              <a:ea typeface="微軟正黑體" pitchFamily="34" charset="-120"/>
            </a:rPr>
            <a:t>2.</a:t>
          </a:r>
          <a:r>
            <a:rPr lang="zh-TW" altLang="en-US" sz="1800" dirty="0" smtClean="0">
              <a:ea typeface="微軟正黑體" pitchFamily="34" charset="-120"/>
            </a:rPr>
            <a:t> 合作</a:t>
          </a:r>
          <a:r>
            <a:rPr lang="zh-TW" altLang="en-US" sz="1800" dirty="0">
              <a:ea typeface="微軟正黑體" pitchFamily="34" charset="-120"/>
            </a:rPr>
            <a:t>夥伴深圳天道公司取得歐盟藥證，</a:t>
          </a:r>
          <a:r>
            <a:rPr lang="zh-TW" altLang="en-US" sz="1800" dirty="0" smtClean="0">
              <a:ea typeface="微軟正黑體" pitchFamily="34" charset="-120"/>
            </a:rPr>
            <a:t>伊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     諾</a:t>
          </a:r>
          <a:r>
            <a:rPr lang="zh-TW" altLang="en-US" sz="1800" dirty="0">
              <a:ea typeface="微軟正黑體" pitchFamily="34" charset="-120"/>
            </a:rPr>
            <a:t>肝素鈉針劑穩定出貨</a:t>
          </a:r>
          <a:r>
            <a:rPr lang="zh-TW" altLang="en-US" sz="1800" dirty="0" smtClean="0">
              <a:ea typeface="微軟正黑體" pitchFamily="34" charset="-120"/>
            </a:rPr>
            <a:t>歐洲。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 smtClean="0">
              <a:ea typeface="微軟正黑體" pitchFamily="34" charset="-120"/>
            </a:rPr>
            <a:t>    </a:t>
          </a:r>
          <a:r>
            <a:rPr lang="en-US" altLang="zh-TW" sz="1800" dirty="0" smtClean="0">
              <a:ea typeface="微軟正黑體" pitchFamily="34" charset="-120"/>
            </a:rPr>
            <a:t>3.</a:t>
          </a:r>
          <a:r>
            <a:rPr lang="zh-TW" altLang="en-US" sz="1800" dirty="0" smtClean="0">
              <a:ea typeface="微軟正黑體" pitchFamily="34" charset="-120"/>
            </a:rPr>
            <a:t> 公費流感疫苗招標數量增加。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endParaRPr lang="en-US" altLang="zh-TW" sz="800" dirty="0" smtClean="0">
            <a:ea typeface="微軟正黑體" pitchFamily="34" charset="-120"/>
          </a:endParaRPr>
        </a:p>
        <a:p xmlns:a="http://schemas.openxmlformats.org/drawingml/2006/main">
          <a:r>
            <a:rPr lang="en-US" altLang="zh-TW" sz="1800" dirty="0" smtClean="0">
              <a:ea typeface="微軟正黑體" pitchFamily="34" charset="-120"/>
            </a:rPr>
            <a:t>•</a:t>
          </a:r>
          <a:r>
            <a:rPr lang="zh-TW" altLang="en-US" sz="1800" dirty="0" smtClean="0">
              <a:ea typeface="微軟正黑體" pitchFamily="34" charset="-120"/>
            </a:rPr>
            <a:t> </a:t>
          </a:r>
          <a:r>
            <a:rPr lang="en-US" altLang="zh-TW" sz="1800" dirty="0" smtClean="0">
              <a:ea typeface="微軟正黑體" pitchFamily="34" charset="-120"/>
            </a:rPr>
            <a:t>FY2015 – FY2018 </a:t>
          </a:r>
          <a:r>
            <a:rPr lang="zh-TW" altLang="en-US" sz="1800" dirty="0" smtClean="0">
              <a:ea typeface="微軟正黑體" pitchFamily="34" charset="-120"/>
            </a:rPr>
            <a:t>合併淨損由 </a:t>
          </a:r>
          <a:r>
            <a:rPr lang="en-US" altLang="zh-TW" sz="1800" dirty="0" smtClean="0">
              <a:ea typeface="微軟正黑體" pitchFamily="34" charset="-120"/>
            </a:rPr>
            <a:t>NT$ -727.4mn</a:t>
          </a:r>
          <a:r>
            <a:rPr lang="zh-TW" altLang="en-US" sz="1800" dirty="0" smtClean="0">
              <a:ea typeface="微軟正黑體" pitchFamily="34" charset="-120"/>
            </a:rPr>
            <a:t>減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 smtClean="0">
              <a:ea typeface="微軟正黑體" pitchFamily="34" charset="-120"/>
            </a:rPr>
            <a:t>   少至</a:t>
          </a:r>
          <a:r>
            <a:rPr lang="en-US" altLang="zh-TW" sz="1800" dirty="0" smtClean="0">
              <a:ea typeface="微軟正黑體" pitchFamily="34" charset="-120"/>
            </a:rPr>
            <a:t>NT$ -594.3mn</a:t>
          </a:r>
          <a:r>
            <a:rPr lang="zh-TW" altLang="en-US" sz="1800" dirty="0" smtClean="0">
              <a:ea typeface="微軟正黑體" pitchFamily="34" charset="-120"/>
            </a:rPr>
            <a:t>，下降</a:t>
          </a:r>
          <a:r>
            <a:rPr lang="en-US" altLang="zh-TW" sz="1800" dirty="0" smtClean="0">
              <a:ea typeface="微軟正黑體" pitchFamily="34" charset="-120"/>
            </a:rPr>
            <a:t>18.30% </a:t>
          </a:r>
        </a:p>
        <a:p xmlns:a="http://schemas.openxmlformats.org/drawingml/2006/main">
          <a:r>
            <a:rPr lang="en-US" altLang="zh-TW" sz="1800" dirty="0" smtClean="0">
              <a:ea typeface="微軟正黑體" pitchFamily="34" charset="-120"/>
            </a:rPr>
            <a:t>•</a:t>
          </a:r>
          <a:r>
            <a:rPr lang="zh-TW" altLang="en-US" sz="1800" dirty="0" smtClean="0">
              <a:ea typeface="微軟正黑體" pitchFamily="34" charset="-120"/>
            </a:rPr>
            <a:t> 研發費用支出佔營業費用約</a:t>
          </a:r>
          <a:r>
            <a:rPr lang="en-US" altLang="zh-TW" sz="1800" dirty="0" smtClean="0">
              <a:ea typeface="微軟正黑體" pitchFamily="34" charset="-120"/>
            </a:rPr>
            <a:t>50%</a:t>
          </a:r>
          <a:r>
            <a:rPr lang="zh-TW" altLang="en-US" sz="1800" dirty="0" smtClean="0">
              <a:ea typeface="微軟正黑體" pitchFamily="34" charset="-120"/>
            </a:rPr>
            <a:t>，研發費用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支付項目為：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pPr algn="l" rtl="0"/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 </a:t>
          </a:r>
          <a:r>
            <a:rPr lang="en-US" altLang="zh-TW" sz="1800" dirty="0" smtClean="0">
              <a:ea typeface="微軟正黑體" pitchFamily="34" charset="-120"/>
            </a:rPr>
            <a:t>1. </a:t>
          </a:r>
          <a:r>
            <a:rPr lang="en-US" altLang="zh-TW" sz="1800" b="0" dirty="0" smtClean="0">
              <a:ea typeface="微軟正黑體" pitchFamily="34" charset="-120"/>
            </a:rPr>
            <a:t>PSC</a:t>
          </a:r>
          <a:r>
            <a:rPr lang="zh-TW" altLang="en-US" sz="1800" b="0" dirty="0" smtClean="0">
              <a:ea typeface="微軟正黑體" pitchFamily="34" charset="-120"/>
            </a:rPr>
            <a:t>無菌充填美國</a:t>
          </a:r>
          <a:r>
            <a:rPr lang="en-US" altLang="zh-TW" sz="1800" b="0" dirty="0" smtClean="0">
              <a:ea typeface="微軟正黑體" pitchFamily="34" charset="-120"/>
            </a:rPr>
            <a:t>FDA</a:t>
          </a:r>
          <a:r>
            <a:rPr lang="zh-TW" altLang="en-US" sz="1800" b="0" dirty="0" smtClean="0">
              <a:ea typeface="微軟正黑體" pitchFamily="34" charset="-120"/>
            </a:rPr>
            <a:t>查廠認證</a:t>
          </a:r>
          <a:r>
            <a:rPr lang="zh-TW" altLang="en-US" sz="1800" dirty="0" smtClean="0">
              <a:ea typeface="微軟正黑體" pitchFamily="34" charset="-120"/>
            </a:rPr>
            <a:t>。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pPr algn="l" rtl="0">
            <a:defRPr/>
          </a:pPr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 </a:t>
          </a:r>
          <a:r>
            <a:rPr lang="en-US" altLang="zh-TW" sz="1800" dirty="0" smtClean="0">
              <a:ea typeface="微軟正黑體" pitchFamily="34" charset="-120"/>
            </a:rPr>
            <a:t>2.</a:t>
          </a:r>
          <a:r>
            <a:rPr lang="zh-TW" altLang="en-US" sz="1800" dirty="0">
              <a:ea typeface="微軟正黑體" pitchFamily="34" charset="-120"/>
            </a:rPr>
            <a:t>天道無菌充填歐洲</a:t>
          </a:r>
          <a:r>
            <a:rPr lang="en-US" altLang="zh-TW" sz="1800" dirty="0">
              <a:ea typeface="微軟正黑體" pitchFamily="34" charset="-120"/>
            </a:rPr>
            <a:t>EMA</a:t>
          </a:r>
          <a:r>
            <a:rPr lang="zh-TW" altLang="en-US" sz="1800" dirty="0">
              <a:ea typeface="微軟正黑體" pitchFamily="34" charset="-120"/>
            </a:rPr>
            <a:t>查廠</a:t>
          </a:r>
          <a:r>
            <a:rPr lang="zh-TW" altLang="en-US" sz="1800" dirty="0" smtClean="0">
              <a:ea typeface="微軟正黑體" pitchFamily="34" charset="-120"/>
            </a:rPr>
            <a:t>認證</a:t>
          </a:r>
          <a:r>
            <a:rPr lang="zh-TW" altLang="en-US" sz="1800" dirty="0">
              <a:ea typeface="微軟正黑體" pitchFamily="34" charset="-120"/>
            </a:rPr>
            <a:t>。</a:t>
          </a:r>
        </a:p>
        <a:p xmlns:a="http://schemas.openxmlformats.org/drawingml/2006/main">
          <a:pPr algn="l" rtl="0"/>
          <a:r>
            <a:rPr lang="zh-TW" altLang="en-US" sz="1800" dirty="0" smtClean="0">
              <a:ea typeface="微軟正黑體" pitchFamily="34" charset="-120"/>
            </a:rPr>
            <a:t>    </a:t>
          </a:r>
          <a:r>
            <a:rPr lang="en-US" altLang="zh-TW" sz="1800" dirty="0" smtClean="0">
              <a:ea typeface="微軟正黑體" pitchFamily="34" charset="-120"/>
            </a:rPr>
            <a:t>3.</a:t>
          </a:r>
          <a:r>
            <a:rPr lang="zh-TW" altLang="en-US" sz="1800" b="0" dirty="0" smtClean="0">
              <a:ea typeface="微軟正黑體" pitchFamily="34" charset="-120"/>
            </a:rPr>
            <a:t>台灣四價流感疫苗藥證取得。</a:t>
          </a:r>
        </a:p>
        <a:p xmlns:a="http://schemas.openxmlformats.org/drawingml/2006/main">
          <a:pPr algn="l" rtl="0"/>
          <a:r>
            <a:rPr lang="zh-TW" altLang="en-US" sz="1800" dirty="0" smtClean="0">
              <a:ea typeface="微軟正黑體" pitchFamily="34" charset="-120"/>
            </a:rPr>
            <a:t>    </a:t>
          </a:r>
          <a:r>
            <a:rPr lang="en-US" altLang="zh-TW" sz="1800" dirty="0" smtClean="0">
              <a:ea typeface="微軟正黑體" pitchFamily="34" charset="-120"/>
            </a:rPr>
            <a:t>4.</a:t>
          </a:r>
          <a:r>
            <a:rPr lang="zh-TW" altLang="en-US" sz="1800" b="0" dirty="0" smtClean="0">
              <a:ea typeface="微軟正黑體" pitchFamily="34" charset="-120"/>
            </a:rPr>
            <a:t>歐洲四價流感疫苗藥證取得</a:t>
          </a:r>
          <a:r>
            <a:rPr lang="zh-TW" altLang="en-US" sz="1800" dirty="0" smtClean="0">
              <a:ea typeface="微軟正黑體" pitchFamily="34" charset="-120"/>
            </a:rPr>
            <a:t>。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pPr algn="l" rtl="0"/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 </a:t>
          </a:r>
          <a:r>
            <a:rPr lang="en-US" altLang="zh-TW" sz="1800" dirty="0" smtClean="0">
              <a:ea typeface="微軟正黑體" pitchFamily="34" charset="-120"/>
            </a:rPr>
            <a:t>5.</a:t>
          </a:r>
          <a:r>
            <a:rPr lang="zh-TW" altLang="en-US" sz="1800" b="0" dirty="0" smtClean="0">
              <a:latin typeface="微軟正黑體" pitchFamily="34" charset="-120"/>
              <a:ea typeface="微軟正黑體" pitchFamily="34" charset="-120"/>
            </a:rPr>
            <a:t>腸病毒生物反應器製程二期臨床實驗。</a:t>
          </a:r>
          <a:endParaRPr lang="en-US" altLang="zh-TW" sz="1800" b="0" dirty="0" smtClean="0">
            <a:latin typeface="微軟正黑體" pitchFamily="34" charset="-120"/>
            <a:ea typeface="微軟正黑體" pitchFamily="34" charset="-120"/>
          </a:endParaRPr>
        </a:p>
        <a:p xmlns:a="http://schemas.openxmlformats.org/drawingml/2006/main">
          <a:pPr algn="l" rtl="0"/>
          <a:endParaRPr lang="en-US" altLang="zh-TW" sz="800" dirty="0">
            <a:latin typeface="微軟正黑體" pitchFamily="34" charset="-120"/>
            <a:ea typeface="微軟正黑體" pitchFamily="34" charset="-120"/>
          </a:endParaRPr>
        </a:p>
        <a:p xmlns:a="http://schemas.openxmlformats.org/drawingml/2006/main">
          <a:r>
            <a:rPr lang="en-US" altLang="zh-TW" sz="1800" dirty="0" smtClean="0">
              <a:ea typeface="微軟正黑體" pitchFamily="34" charset="-120"/>
            </a:rPr>
            <a:t>•</a:t>
          </a:r>
          <a:r>
            <a:rPr lang="zh-TW" altLang="en-US" sz="1800" dirty="0" smtClean="0">
              <a:ea typeface="微軟正黑體" pitchFamily="34" charset="-120"/>
            </a:rPr>
            <a:t> </a:t>
          </a:r>
          <a:r>
            <a:rPr lang="en-US" altLang="zh-TW" sz="1800" dirty="0" smtClean="0">
              <a:ea typeface="微軟正黑體" pitchFamily="34" charset="-120"/>
            </a:rPr>
            <a:t>FY2019 1H</a:t>
          </a:r>
          <a:r>
            <a:rPr lang="zh-TW" altLang="en-US" sz="1800" dirty="0" smtClean="0">
              <a:ea typeface="微軟正黑體" pitchFamily="34" charset="-120"/>
            </a:rPr>
            <a:t>營收較去年同期增加，主要來自於 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r>
            <a:rPr lang="zh-TW" altLang="en-US" sz="1800" dirty="0">
              <a:ea typeface="微軟正黑體" pitchFamily="34" charset="-120"/>
            </a:rPr>
            <a:t> </a:t>
          </a:r>
          <a:r>
            <a:rPr lang="zh-TW" altLang="en-US" sz="1800" dirty="0" smtClean="0">
              <a:ea typeface="微軟正黑體" pitchFamily="34" charset="-120"/>
            </a:rPr>
            <a:t>  深圳天道公司及賽諾菲無菌充填專業</a:t>
          </a:r>
          <a:r>
            <a:rPr lang="zh-TW" altLang="en-US" sz="1800" dirty="0">
              <a:ea typeface="微軟正黑體" pitchFamily="34" charset="-120"/>
            </a:rPr>
            <a:t>服務</a:t>
          </a:r>
          <a:r>
            <a:rPr lang="zh-TW" altLang="en-US" sz="1800" dirty="0" smtClean="0">
              <a:ea typeface="微軟正黑體" pitchFamily="34" charset="-120"/>
            </a:rPr>
            <a:t>。</a:t>
          </a:r>
          <a:endParaRPr lang="en-US" altLang="zh-TW" sz="1800" dirty="0" smtClean="0">
            <a:ea typeface="微軟正黑體" pitchFamily="34" charset="-120"/>
          </a:endParaRPr>
        </a:p>
        <a:p xmlns:a="http://schemas.openxmlformats.org/drawingml/2006/main">
          <a:pPr algn="l" rtl="0"/>
          <a:endParaRPr lang="en-US" altLang="zh-TW" sz="1800" dirty="0" smtClean="0">
            <a:latin typeface="微軟正黑體" pitchFamily="34" charset="-120"/>
            <a:ea typeface="微軟正黑體" pitchFamily="34" charset="-120"/>
          </a:endParaRPr>
        </a:p>
        <a:p xmlns:a="http://schemas.openxmlformats.org/drawingml/2006/main">
          <a:endParaRPr lang="zh-TW" altLang="en-US" sz="1800" dirty="0">
            <a:ea typeface="微軟正黑體" pitchFamily="34" charset="-120"/>
          </a:endParaRPr>
        </a:p>
      </cdr:txBody>
    </cdr:sp>
  </cdr:relSizeAnchor>
  <cdr:relSizeAnchor xmlns:cdr="http://schemas.openxmlformats.org/drawingml/2006/chartDrawing">
    <cdr:from>
      <cdr:x>0.07945</cdr:x>
      <cdr:y>0.49642</cdr:y>
    </cdr:from>
    <cdr:to>
      <cdr:x>0.19757</cdr:x>
      <cdr:y>0.5507</cdr:y>
    </cdr:to>
    <cdr:sp macro="" textlink="">
      <cdr:nvSpPr>
        <cdr:cNvPr id="3" name="文字方塊 4"/>
        <cdr:cNvSpPr txBox="1"/>
      </cdr:nvSpPr>
      <cdr:spPr>
        <a:xfrm xmlns:a="http://schemas.openxmlformats.org/drawingml/2006/main">
          <a:off x="726480" y="3096345"/>
          <a:ext cx="108012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zh-TW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600" dirty="0" smtClean="0">
              <a:latin typeface="+mj-lt"/>
              <a:ea typeface="標楷體" panose="03000509000000000000" pitchFamily="65" charset="-120"/>
            </a:rPr>
            <a:t>NT$</a:t>
          </a:r>
          <a:r>
            <a:rPr lang="zh-TW" altLang="en-US" sz="1600" dirty="0" smtClean="0">
              <a:latin typeface="+mj-lt"/>
              <a:ea typeface="標楷體" panose="03000509000000000000" pitchFamily="65" charset="-120"/>
            </a:rPr>
            <a:t> </a:t>
          </a:r>
          <a:r>
            <a:rPr lang="en-US" altLang="zh-TW" sz="1600" dirty="0" err="1" smtClean="0">
              <a:latin typeface="+mj-lt"/>
              <a:ea typeface="標楷體" panose="03000509000000000000" pitchFamily="65" charset="-120"/>
            </a:rPr>
            <a:t>mn</a:t>
          </a:r>
          <a:endParaRPr lang="zh-TW" altLang="en-US" sz="1600" dirty="0">
            <a:latin typeface="+mj-lt"/>
            <a:ea typeface="標楷體" panose="03000509000000000000" pitchFamily="65" charset="-12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0.32357</cdr:x>
      <cdr:y>0.93512</cdr:y>
    </cdr:from>
    <cdr:to>
      <cdr:x>0.38657</cdr:x>
      <cdr:y>0.96976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2958728" y="5832649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100" dirty="0" smtClean="0"/>
            <a:t>2018</a:t>
          </a:r>
          <a:endParaRPr lang="zh-TW" altLang="en-US" sz="1100" dirty="0"/>
        </a:p>
      </cdr:txBody>
    </cdr:sp>
  </cdr:relSizeAnchor>
  <cdr:relSizeAnchor xmlns:cdr="http://schemas.openxmlformats.org/drawingml/2006/chartDrawing">
    <cdr:from>
      <cdr:x>0.09814</cdr:x>
      <cdr:y>0.93619</cdr:y>
    </cdr:from>
    <cdr:to>
      <cdr:x>0.15326</cdr:x>
      <cdr:y>0.97082</cdr:y>
    </cdr:to>
    <cdr:sp macro="" textlink="">
      <cdr:nvSpPr>
        <cdr:cNvPr id="5" name="文字方塊 1"/>
        <cdr:cNvSpPr txBox="1"/>
      </cdr:nvSpPr>
      <cdr:spPr>
        <a:xfrm xmlns:a="http://schemas.openxmlformats.org/drawingml/2006/main">
          <a:off x="897384" y="5839297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100" dirty="0" smtClean="0"/>
            <a:t>2018</a:t>
          </a:r>
          <a:endParaRPr lang="zh-TW" altLang="en-US" sz="1100" dirty="0"/>
        </a:p>
      </cdr:txBody>
    </cdr:sp>
  </cdr:relSizeAnchor>
  <cdr:relSizeAnchor xmlns:cdr="http://schemas.openxmlformats.org/drawingml/2006/chartDrawing">
    <cdr:from>
      <cdr:x>0.54407</cdr:x>
      <cdr:y>0.93512</cdr:y>
    </cdr:from>
    <cdr:to>
      <cdr:x>0.60707</cdr:x>
      <cdr:y>0.96976</cdr:y>
    </cdr:to>
    <cdr:sp macro="" textlink="">
      <cdr:nvSpPr>
        <cdr:cNvPr id="6" name="文字方塊 1"/>
        <cdr:cNvSpPr txBox="1"/>
      </cdr:nvSpPr>
      <cdr:spPr>
        <a:xfrm xmlns:a="http://schemas.openxmlformats.org/drawingml/2006/main">
          <a:off x="4974952" y="5832649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100" dirty="0" smtClean="0"/>
            <a:t>2018</a:t>
          </a:r>
          <a:endParaRPr lang="zh-TW" altLang="en-US" sz="1100" dirty="0"/>
        </a:p>
      </cdr:txBody>
    </cdr:sp>
  </cdr:relSizeAnchor>
  <cdr:relSizeAnchor xmlns:cdr="http://schemas.openxmlformats.org/drawingml/2006/chartDrawing">
    <cdr:from>
      <cdr:x>0.77222</cdr:x>
      <cdr:y>0.93512</cdr:y>
    </cdr:from>
    <cdr:to>
      <cdr:x>0.82735</cdr:x>
      <cdr:y>0.96976</cdr:y>
    </cdr:to>
    <cdr:sp macro="" textlink="">
      <cdr:nvSpPr>
        <cdr:cNvPr id="7" name="文字方塊 1"/>
        <cdr:cNvSpPr txBox="1"/>
      </cdr:nvSpPr>
      <cdr:spPr>
        <a:xfrm xmlns:a="http://schemas.openxmlformats.org/drawingml/2006/main">
          <a:off x="7061200" y="5832649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100" dirty="0" smtClean="0"/>
            <a:t>2018</a:t>
          </a:r>
          <a:endParaRPr lang="zh-TW" altLang="en-US" sz="1100" dirty="0"/>
        </a:p>
      </cdr:txBody>
    </cdr:sp>
  </cdr:relSizeAnchor>
  <cdr:relSizeAnchor xmlns:cdr="http://schemas.openxmlformats.org/drawingml/2006/chartDrawing">
    <cdr:from>
      <cdr:x>0.19473</cdr:x>
      <cdr:y>0.93619</cdr:y>
    </cdr:from>
    <cdr:to>
      <cdr:x>0.24986</cdr:x>
      <cdr:y>0.97082</cdr:y>
    </cdr:to>
    <cdr:sp macro="" textlink="">
      <cdr:nvSpPr>
        <cdr:cNvPr id="8" name="文字方塊 1"/>
        <cdr:cNvSpPr txBox="1"/>
      </cdr:nvSpPr>
      <cdr:spPr>
        <a:xfrm xmlns:a="http://schemas.openxmlformats.org/drawingml/2006/main">
          <a:off x="1780621" y="5839297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100" dirty="0" smtClean="0"/>
            <a:t>2019</a:t>
          </a:r>
          <a:endParaRPr lang="zh-TW" altLang="en-US" sz="1100" dirty="0"/>
        </a:p>
      </cdr:txBody>
    </cdr:sp>
  </cdr:relSizeAnchor>
  <cdr:relSizeAnchor xmlns:cdr="http://schemas.openxmlformats.org/drawingml/2006/chartDrawing">
    <cdr:from>
      <cdr:x>0.42101</cdr:x>
      <cdr:y>0.93619</cdr:y>
    </cdr:from>
    <cdr:to>
      <cdr:x>0.47613</cdr:x>
      <cdr:y>0.97082</cdr:y>
    </cdr:to>
    <cdr:sp macro="" textlink="">
      <cdr:nvSpPr>
        <cdr:cNvPr id="10" name="文字方塊 1"/>
        <cdr:cNvSpPr txBox="1"/>
      </cdr:nvSpPr>
      <cdr:spPr>
        <a:xfrm xmlns:a="http://schemas.openxmlformats.org/drawingml/2006/main">
          <a:off x="3849712" y="5839297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100" dirty="0" smtClean="0"/>
            <a:t>2019</a:t>
          </a:r>
          <a:endParaRPr lang="zh-TW" altLang="en-US" sz="1100" dirty="0"/>
        </a:p>
      </cdr:txBody>
    </cdr:sp>
  </cdr:relSizeAnchor>
  <cdr:relSizeAnchor xmlns:cdr="http://schemas.openxmlformats.org/drawingml/2006/chartDrawing">
    <cdr:from>
      <cdr:x>0.64938</cdr:x>
      <cdr:y>0.93619</cdr:y>
    </cdr:from>
    <cdr:to>
      <cdr:x>0.70451</cdr:x>
      <cdr:y>0.97082</cdr:y>
    </cdr:to>
    <cdr:sp macro="" textlink="">
      <cdr:nvSpPr>
        <cdr:cNvPr id="11" name="文字方塊 1"/>
        <cdr:cNvSpPr txBox="1"/>
      </cdr:nvSpPr>
      <cdr:spPr>
        <a:xfrm xmlns:a="http://schemas.openxmlformats.org/drawingml/2006/main">
          <a:off x="5937944" y="5839297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100" dirty="0" smtClean="0"/>
            <a:t>2019</a:t>
          </a:r>
          <a:endParaRPr lang="zh-TW" alt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FA44FFA4-9EE0-403F-9C80-8FBAF39C3821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C0EA7961-9366-46BC-8EAA-E0B02C65F9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87462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>
            <a:lvl1pPr>
              <a:defRPr sz="2800">
                <a:latin typeface="+mn-lt"/>
                <a:ea typeface="微軟正黑體" pitchFamily="34" charset="-120"/>
              </a:defRPr>
            </a:lvl1pPr>
            <a:lvl2pPr>
              <a:defRPr sz="2800">
                <a:latin typeface="+mn-lt"/>
                <a:ea typeface="微軟正黑體" pitchFamily="34" charset="-120"/>
              </a:defRPr>
            </a:lvl2pPr>
            <a:lvl3pPr>
              <a:defRPr sz="2800">
                <a:latin typeface="+mn-lt"/>
                <a:ea typeface="微軟正黑體" pitchFamily="34" charset="-120"/>
              </a:defRPr>
            </a:lvl3pPr>
            <a:lvl4pPr>
              <a:defRPr sz="2800">
                <a:latin typeface="+mn-lt"/>
                <a:ea typeface="微軟正黑體" pitchFamily="34" charset="-120"/>
              </a:defRPr>
            </a:lvl4pPr>
            <a:lvl5pPr>
              <a:defRPr sz="2800">
                <a:latin typeface="+mn-lt"/>
                <a:ea typeface="微軟正黑體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fld id="{FC5EF531-5D61-40FE-900E-B66F2FC0E006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2019/10/18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 vert="horz" lIns="91440" tIns="45720" rIns="91440" bIns="45720" rtlCol="0" anchor="ctr"/>
          <a:lstStyle>
            <a:lvl1pPr>
              <a:defRPr lang="zh-TW" altLang="en-US" smtClean="0"/>
            </a:lvl1pPr>
          </a:lstStyle>
          <a:p>
            <a:fld id="{AB4EE3FC-5C3C-4C51-A049-6B5CB4E133A1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7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C2BB1E-177B-4B0C-92E7-E90934D52602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9239F75-7867-4713-9066-31465222D3D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95936" y="3140968"/>
            <a:ext cx="2947268" cy="57606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altLang="zh-TW" sz="2800" dirty="0" smtClean="0">
                <a:solidFill>
                  <a:srgbClr val="FFFF00"/>
                </a:solidFill>
                <a:effectLst>
                  <a:glow rad="228600">
                    <a:srgbClr val="00206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itchFamily="34" charset="-122"/>
                <a:ea typeface="Microsoft YaHei" pitchFamily="34" charset="-122"/>
                <a:cs typeface="+mj-cs"/>
              </a:rPr>
              <a:t>2019.10.15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93719" y="2132856"/>
            <a:ext cx="6126753" cy="1728192"/>
          </a:xfrm>
        </p:spPr>
        <p:txBody>
          <a:bodyPr>
            <a:noAutofit/>
          </a:bodyPr>
          <a:lstStyle/>
          <a:p>
            <a:pPr marL="182880" indent="0">
              <a:buNone/>
              <a:defRPr/>
            </a:pPr>
            <a:r>
              <a:rPr lang="zh-TW" altLang="en-US" sz="4800" dirty="0" smtClean="0">
                <a:solidFill>
                  <a:schemeClr val="bg1"/>
                </a:solidFill>
                <a:effectLst>
                  <a:glow rad="228600">
                    <a:srgbClr val="00206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itchFamily="34" charset="-122"/>
                <a:ea typeface="Microsoft YaHei" pitchFamily="34" charset="-122"/>
              </a:rPr>
              <a:t>國光生物科技法</a:t>
            </a:r>
            <a:r>
              <a:rPr lang="zh-TW" altLang="en-US" sz="4800" dirty="0">
                <a:solidFill>
                  <a:schemeClr val="bg1"/>
                </a:solidFill>
                <a:effectLst>
                  <a:glow rad="228600">
                    <a:srgbClr val="00206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itchFamily="34" charset="-122"/>
                <a:ea typeface="Microsoft YaHei" pitchFamily="34" charset="-122"/>
              </a:rPr>
              <a:t>說會</a:t>
            </a:r>
            <a:r>
              <a:rPr lang="zh-TW" altLang="en-US" sz="4800" dirty="0" smtClean="0">
                <a:solidFill>
                  <a:schemeClr val="bg1"/>
                </a:solidFill>
                <a:effectLst>
                  <a:glow rad="228600">
                    <a:srgbClr val="00206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itchFamily="34" charset="-122"/>
                <a:ea typeface="Microsoft YaHei" pitchFamily="34" charset="-122"/>
              </a:rPr>
              <a:t>   </a:t>
            </a:r>
            <a:r>
              <a:rPr lang="en-US" altLang="zh-TW" sz="3200" dirty="0" smtClean="0">
                <a:solidFill>
                  <a:schemeClr val="bg1"/>
                </a:solidFill>
                <a:effectLst>
                  <a:glow rad="228600">
                    <a:srgbClr val="00206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itchFamily="34" charset="-122"/>
                <a:ea typeface="Microsoft YaHei" pitchFamily="34" charset="-122"/>
              </a:rPr>
              <a:t/>
            </a:r>
            <a:br>
              <a:rPr lang="en-US" altLang="zh-TW" sz="3200" dirty="0" smtClean="0">
                <a:solidFill>
                  <a:schemeClr val="bg1"/>
                </a:solidFill>
                <a:effectLst>
                  <a:glow rad="228600">
                    <a:srgbClr val="00206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itchFamily="34" charset="-122"/>
                <a:ea typeface="Microsoft YaHei" pitchFamily="34" charset="-122"/>
              </a:rPr>
            </a:br>
            <a:r>
              <a:rPr lang="en-US" altLang="zh-TW" sz="3200" dirty="0" smtClean="0">
                <a:solidFill>
                  <a:schemeClr val="bg1"/>
                </a:solidFill>
                <a:effectLst>
                  <a:glow rad="228600">
                    <a:srgbClr val="00206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itchFamily="34" charset="-122"/>
                <a:ea typeface="Microsoft YaHei" pitchFamily="34" charset="-122"/>
              </a:rPr>
              <a:t>         </a:t>
            </a:r>
            <a:r>
              <a:rPr lang="zh-TW" altLang="en-US" sz="3200" dirty="0" smtClean="0">
                <a:solidFill>
                  <a:schemeClr val="bg1"/>
                </a:solidFill>
                <a:effectLst>
                  <a:glow rad="228600">
                    <a:srgbClr val="00206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itchFamily="34" charset="-122"/>
                <a:ea typeface="Microsoft YaHei" pitchFamily="34" charset="-122"/>
              </a:rPr>
              <a:t>     </a:t>
            </a:r>
            <a:endParaRPr lang="zh-TW" altLang="en-US" sz="4800" dirty="0">
              <a:solidFill>
                <a:schemeClr val="bg1"/>
              </a:solidFill>
              <a:effectLst>
                <a:glow rad="228600">
                  <a:srgbClr val="002060"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" pitchFamily="34" charset="-122"/>
              <a:ea typeface="Microsoft YaHei" pitchFamily="34" charset="-122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07" y="1680460"/>
            <a:ext cx="2544301" cy="218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5177987"/>
            <a:ext cx="9361040" cy="185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文字方塊 3"/>
          <p:cNvSpPr txBox="1"/>
          <p:nvPr/>
        </p:nvSpPr>
        <p:spPr>
          <a:xfrm>
            <a:off x="7092280" y="26064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srgbClr val="4F81B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股票代號  </a:t>
            </a:r>
            <a:r>
              <a:rPr lang="en-US" altLang="zh-TW" dirty="0" smtClean="0">
                <a:solidFill>
                  <a:srgbClr val="4F81BD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4142</a:t>
            </a:r>
            <a:endParaRPr lang="zh-TW" altLang="en-US" dirty="0">
              <a:solidFill>
                <a:srgbClr val="4F81BD">
                  <a:lumMod val="75000"/>
                </a:srgb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092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32383992"/>
              </p:ext>
            </p:extLst>
          </p:nvPr>
        </p:nvGraphicFramePr>
        <p:xfrm>
          <a:off x="29096" y="620687"/>
          <a:ext cx="9144000" cy="6237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683568" y="703729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latin typeface="+mj-lt"/>
                <a:ea typeface="標楷體" panose="03000509000000000000" pitchFamily="65" charset="-120"/>
              </a:rPr>
              <a:t>NT$</a:t>
            </a:r>
            <a:r>
              <a:rPr lang="zh-TW" altLang="en-US" sz="1600" dirty="0" smtClean="0">
                <a:latin typeface="+mj-lt"/>
                <a:ea typeface="標楷體" panose="03000509000000000000" pitchFamily="65" charset="-120"/>
              </a:rPr>
              <a:t> </a:t>
            </a:r>
            <a:r>
              <a:rPr lang="en-US" altLang="zh-TW" sz="1600" dirty="0" err="1" smtClean="0">
                <a:latin typeface="+mj-lt"/>
                <a:ea typeface="標楷體" panose="03000509000000000000" pitchFamily="65" charset="-120"/>
              </a:rPr>
              <a:t>mn</a:t>
            </a:r>
            <a:endParaRPr lang="zh-TW" altLang="en-US" sz="1600" dirty="0">
              <a:latin typeface="+mj-lt"/>
              <a:ea typeface="標楷體" panose="03000509000000000000" pitchFamily="65" charset="-120"/>
            </a:endParaRPr>
          </a:p>
        </p:txBody>
      </p:sp>
      <p:graphicFrame>
        <p:nvGraphicFramePr>
          <p:cNvPr id="27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147164"/>
              </p:ext>
            </p:extLst>
          </p:nvPr>
        </p:nvGraphicFramePr>
        <p:xfrm>
          <a:off x="107504" y="3573016"/>
          <a:ext cx="3528392" cy="292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標題 1"/>
          <p:cNvSpPr txBox="1">
            <a:spLocks/>
          </p:cNvSpPr>
          <p:nvPr/>
        </p:nvSpPr>
        <p:spPr>
          <a:xfrm>
            <a:off x="2987824" y="0"/>
            <a:ext cx="303468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zh-TW" altLang="en-US" sz="3300" b="1" smtClean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微軟正黑體" pitchFamily="34" charset="-120"/>
                <a:cs typeface="+mn-cs"/>
              </a:rPr>
              <a:t>財務重點說明</a:t>
            </a:r>
            <a:endParaRPr lang="zh-TW" altLang="en-US" sz="3300" b="1" dirty="0">
              <a:solidFill>
                <a:srgbClr val="0056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微軟正黑體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17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87824" y="0"/>
            <a:ext cx="3034680" cy="792088"/>
          </a:xfrm>
        </p:spPr>
        <p:txBody>
          <a:bodyPr>
            <a:normAutofit/>
          </a:bodyPr>
          <a:lstStyle/>
          <a:p>
            <a:pPr marL="0" indent="0" fontAlgn="base">
              <a:spcAft>
                <a:spcPct val="0"/>
              </a:spcAft>
              <a:buNone/>
            </a:pPr>
            <a:r>
              <a:rPr lang="zh-TW" altLang="en-US" sz="3300" b="1" dirty="0" smtClean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微軟正黑體" pitchFamily="34" charset="-120"/>
                <a:cs typeface="+mn-cs"/>
              </a:rPr>
              <a:t>財務重點</a:t>
            </a:r>
            <a:r>
              <a:rPr lang="zh-TW" altLang="en-US" sz="3300" b="1" dirty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微軟正黑體" pitchFamily="34" charset="-120"/>
                <a:cs typeface="+mn-cs"/>
              </a:rPr>
              <a:t>說明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08916281"/>
              </p:ext>
            </p:extLst>
          </p:nvPr>
        </p:nvGraphicFramePr>
        <p:xfrm>
          <a:off x="2208" y="614039"/>
          <a:ext cx="9144000" cy="6237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683568" y="703729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latin typeface="+mj-lt"/>
                <a:ea typeface="標楷體" panose="03000509000000000000" pitchFamily="65" charset="-120"/>
              </a:rPr>
              <a:t>NT$</a:t>
            </a:r>
            <a:r>
              <a:rPr lang="zh-TW" altLang="en-US" sz="1600" dirty="0" smtClean="0">
                <a:latin typeface="+mj-lt"/>
                <a:ea typeface="標楷體" panose="03000509000000000000" pitchFamily="65" charset="-120"/>
              </a:rPr>
              <a:t> </a:t>
            </a:r>
            <a:r>
              <a:rPr lang="en-US" altLang="zh-TW" sz="1600" dirty="0" err="1" smtClean="0">
                <a:latin typeface="+mj-lt"/>
                <a:ea typeface="標楷體" panose="03000509000000000000" pitchFamily="65" charset="-120"/>
              </a:rPr>
              <a:t>mn</a:t>
            </a:r>
            <a:endParaRPr lang="zh-TW" altLang="en-US" sz="1600" dirty="0">
              <a:latin typeface="+mj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886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</a:rPr>
              <a:t>基於目前對營運展望的假設，國光公司預期：</a:t>
            </a:r>
            <a:endParaRPr lang="en-US" altLang="zh-TW" dirty="0" smtClean="0">
              <a:latin typeface="微軟正黑體" pitchFamily="34" charset="-12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l"/>
            </a:pPr>
            <a:r>
              <a:rPr lang="zh-TW" altLang="en-US" dirty="0">
                <a:latin typeface="微軟正黑體" pitchFamily="34" charset="-120"/>
              </a:rPr>
              <a:t>合併營收約</a:t>
            </a:r>
            <a:r>
              <a:rPr lang="zh-TW" altLang="en-US" dirty="0" smtClean="0">
                <a:latin typeface="微軟正黑體" pitchFamily="34" charset="-120"/>
              </a:rPr>
              <a:t>介於</a:t>
            </a:r>
            <a:r>
              <a:rPr lang="zh-TW" altLang="en-US" dirty="0">
                <a:latin typeface="微軟正黑體" pitchFamily="34" charset="-120"/>
              </a:rPr>
              <a:t>新台幣</a:t>
            </a:r>
            <a:r>
              <a:rPr lang="en-US" altLang="zh-TW" dirty="0" smtClean="0">
                <a:latin typeface="微軟正黑體" pitchFamily="34" charset="-120"/>
              </a:rPr>
              <a:t>5.9</a:t>
            </a:r>
            <a:r>
              <a:rPr lang="zh-TW" altLang="en-US" dirty="0">
                <a:latin typeface="微軟正黑體" pitchFamily="34" charset="-120"/>
              </a:rPr>
              <a:t>億元至</a:t>
            </a:r>
            <a:r>
              <a:rPr lang="en-US" altLang="zh-TW" dirty="0">
                <a:latin typeface="微軟正黑體" pitchFamily="34" charset="-120"/>
              </a:rPr>
              <a:t>9.6</a:t>
            </a:r>
            <a:r>
              <a:rPr lang="zh-TW" altLang="en-US" dirty="0">
                <a:latin typeface="微軟正黑體" pitchFamily="34" charset="-120"/>
              </a:rPr>
              <a:t>億元之間</a:t>
            </a:r>
            <a:r>
              <a:rPr lang="zh-TW" altLang="en-US" dirty="0" smtClean="0">
                <a:latin typeface="微軟正黑體" pitchFamily="34" charset="-120"/>
              </a:rPr>
              <a:t>。</a:t>
            </a:r>
            <a:endParaRPr lang="en-US" altLang="zh-TW" dirty="0" smtClean="0">
              <a:latin typeface="微軟正黑體" pitchFamily="34" charset="-120"/>
            </a:endParaRPr>
          </a:p>
          <a:p>
            <a:pPr marL="0" indent="0">
              <a:buNone/>
            </a:pPr>
            <a:endParaRPr lang="en-US" altLang="zh-TW" dirty="0" smtClean="0">
              <a:latin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微軟正黑體" pitchFamily="34" charset="-120"/>
              </a:rPr>
              <a:t>此外，國光公司</a:t>
            </a:r>
            <a:r>
              <a:rPr lang="zh-TW" altLang="en-US" dirty="0" smtClean="0">
                <a:latin typeface="微軟正黑體" pitchFamily="34" charset="-120"/>
              </a:rPr>
              <a:t>預期：</a:t>
            </a:r>
            <a:endParaRPr lang="en-US" altLang="zh-TW" dirty="0" smtClean="0">
              <a:latin typeface="微軟正黑體" pitchFamily="34" charset="-12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l"/>
            </a:pPr>
            <a:r>
              <a:rPr lang="zh-TW" altLang="en-US" dirty="0">
                <a:latin typeface="微軟正黑體" pitchFamily="34" charset="-120"/>
              </a:rPr>
              <a:t>營業毛利率約</a:t>
            </a:r>
            <a:r>
              <a:rPr lang="zh-TW" altLang="en-US" dirty="0" smtClean="0">
                <a:latin typeface="微軟正黑體" pitchFamily="34" charset="-120"/>
              </a:rPr>
              <a:t>介於</a:t>
            </a:r>
            <a:r>
              <a:rPr lang="en-US" altLang="zh-TW" dirty="0" smtClean="0">
                <a:latin typeface="微軟正黑體" pitchFamily="34" charset="-120"/>
              </a:rPr>
              <a:t>30%</a:t>
            </a:r>
            <a:r>
              <a:rPr lang="zh-TW" altLang="en-US" dirty="0" smtClean="0">
                <a:latin typeface="微軟正黑體" pitchFamily="34" charset="-120"/>
              </a:rPr>
              <a:t>至</a:t>
            </a:r>
            <a:r>
              <a:rPr lang="en-US" altLang="zh-TW" dirty="0">
                <a:latin typeface="微軟正黑體" pitchFamily="34" charset="-120"/>
              </a:rPr>
              <a:t>3</a:t>
            </a:r>
            <a:r>
              <a:rPr lang="en-US" altLang="zh-TW" dirty="0" smtClean="0">
                <a:latin typeface="微軟正黑體" pitchFamily="34" charset="-120"/>
              </a:rPr>
              <a:t>5%</a:t>
            </a:r>
            <a:r>
              <a:rPr lang="zh-TW" altLang="en-US" dirty="0" smtClean="0">
                <a:latin typeface="微軟正黑體" pitchFamily="34" charset="-120"/>
              </a:rPr>
              <a:t>之間。</a:t>
            </a:r>
            <a:endParaRPr lang="en-US" altLang="zh-TW" dirty="0" smtClean="0">
              <a:latin typeface="微軟正黑體" pitchFamily="34" charset="-12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l"/>
            </a:pPr>
            <a:r>
              <a:rPr lang="zh-TW" altLang="en-US" dirty="0">
                <a:latin typeface="微軟正黑體" pitchFamily="34" charset="-120"/>
              </a:rPr>
              <a:t>營業淨利率約</a:t>
            </a:r>
            <a:r>
              <a:rPr lang="zh-TW" altLang="en-US" dirty="0" smtClean="0">
                <a:latin typeface="微軟正黑體" pitchFamily="34" charset="-120"/>
              </a:rPr>
              <a:t>介於</a:t>
            </a:r>
            <a:r>
              <a:rPr lang="en-US" altLang="zh-TW" dirty="0" smtClean="0">
                <a:latin typeface="微軟正黑體" pitchFamily="34" charset="-120"/>
              </a:rPr>
              <a:t>5%</a:t>
            </a:r>
            <a:r>
              <a:rPr lang="zh-TW" altLang="en-US" dirty="0" smtClean="0">
                <a:latin typeface="微軟正黑體" pitchFamily="34" charset="-120"/>
              </a:rPr>
              <a:t>至</a:t>
            </a:r>
            <a:r>
              <a:rPr lang="en-US" altLang="zh-TW" dirty="0" smtClean="0">
                <a:latin typeface="微軟正黑體" pitchFamily="34" charset="-120"/>
              </a:rPr>
              <a:t>20%</a:t>
            </a:r>
            <a:r>
              <a:rPr lang="zh-TW" altLang="en-US" smtClean="0">
                <a:latin typeface="微軟正黑體" pitchFamily="34" charset="-120"/>
              </a:rPr>
              <a:t>之間。</a:t>
            </a:r>
            <a:endParaRPr lang="en-US" altLang="zh-TW" dirty="0">
              <a:latin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67544" y="260648"/>
            <a:ext cx="813690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3300" b="1" dirty="0" smtClean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itchFamily="34" charset="-120"/>
              </a:rPr>
              <a:t>2019</a:t>
            </a:r>
            <a:r>
              <a:rPr lang="zh-TW" altLang="en-US" sz="3300" b="1" dirty="0" smtClean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itchFamily="34" charset="-120"/>
              </a:rPr>
              <a:t>年第</a:t>
            </a:r>
            <a:r>
              <a:rPr lang="zh-TW" altLang="en-US" sz="3300" b="1" dirty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itchFamily="34" charset="-120"/>
              </a:rPr>
              <a:t>四</a:t>
            </a:r>
            <a:r>
              <a:rPr lang="zh-TW" altLang="en-US" sz="3300" b="1" dirty="0" smtClean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itchFamily="34" charset="-120"/>
              </a:rPr>
              <a:t>季業績展望</a:t>
            </a:r>
          </a:p>
        </p:txBody>
      </p:sp>
    </p:spTree>
    <p:extLst>
      <p:ext uri="{BB962C8B-B14F-4D97-AF65-F5344CB8AC3E}">
        <p14:creationId xmlns:p14="http://schemas.microsoft.com/office/powerpoint/2010/main" val="117377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1499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l"/>
            </a:pPr>
            <a:r>
              <a:rPr lang="zh-TW" altLang="en-US" dirty="0">
                <a:latin typeface="Arial Narrow" panose="020B0606020202030204" pitchFamily="34" charset="0"/>
              </a:rPr>
              <a:t>國光公司與</a:t>
            </a:r>
            <a:r>
              <a:rPr lang="zh-TW" altLang="en-US" dirty="0" smtClean="0">
                <a:latin typeface="Arial Narrow" panose="020B0606020202030204" pitchFamily="34" charset="0"/>
              </a:rPr>
              <a:t>深圳天道醫藥簽屬新合約，延長合作生產依諾肝素納針劑期限。</a:t>
            </a:r>
            <a:endParaRPr lang="en-US" altLang="zh-TW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altLang="zh-TW" dirty="0" smtClean="0">
              <a:latin typeface="Arial Narrow" panose="020B0606020202030204" pitchFamily="34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l"/>
            </a:pPr>
            <a:r>
              <a:rPr lang="zh-TW" altLang="en-US" dirty="0">
                <a:latin typeface="Arial Narrow" panose="020B0606020202030204" pitchFamily="34" charset="0"/>
              </a:rPr>
              <a:t>國光公司流感疫苗</a:t>
            </a:r>
            <a:r>
              <a:rPr lang="en-US" altLang="zh-TW" dirty="0">
                <a:latin typeface="Arial Narrow" panose="020B0606020202030204" pitchFamily="34" charset="0"/>
              </a:rPr>
              <a:t>(</a:t>
            </a:r>
            <a:r>
              <a:rPr lang="zh-TW" altLang="en-US" dirty="0">
                <a:latin typeface="Arial Narrow" panose="020B0606020202030204" pitchFamily="34" charset="0"/>
              </a:rPr>
              <a:t>三價</a:t>
            </a:r>
            <a:r>
              <a:rPr lang="en-US" altLang="zh-TW" dirty="0">
                <a:latin typeface="Arial Narrow" panose="020B0606020202030204" pitchFamily="34" charset="0"/>
              </a:rPr>
              <a:t>)</a:t>
            </a:r>
            <a:r>
              <a:rPr lang="zh-TW" altLang="en-US" dirty="0">
                <a:latin typeface="Arial Narrow" panose="020B0606020202030204" pitchFamily="34" charset="0"/>
              </a:rPr>
              <a:t>獲得泰國藥證。</a:t>
            </a:r>
            <a:endParaRPr lang="en-US" altLang="zh-TW" dirty="0">
              <a:latin typeface="Arial Narrow" panose="020B060602020203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67544" y="260648"/>
            <a:ext cx="813690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3300" b="1" dirty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itchFamily="34" charset="-120"/>
              </a:rPr>
              <a:t>近期重要事件摘要</a:t>
            </a:r>
          </a:p>
        </p:txBody>
      </p:sp>
      <p:sp>
        <p:nvSpPr>
          <p:cNvPr id="4" name="投影片編號版面配置區 2"/>
          <p:cNvSpPr txBox="1">
            <a:spLocks/>
          </p:cNvSpPr>
          <p:nvPr/>
        </p:nvSpPr>
        <p:spPr bwMode="auto">
          <a:xfrm>
            <a:off x="6876256" y="6376243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33FFD60-C7FE-4F05-A4BA-A62F8EF0F603}" type="slidenum">
              <a:rPr lang="en-US" altLang="zh-TW" sz="120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5</a:t>
            </a:fld>
            <a:endParaRPr lang="en-US" altLang="zh-TW" sz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43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2339752" y="2804735"/>
            <a:ext cx="46778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7200" b="1" dirty="0" smtClean="0">
                <a:solidFill>
                  <a:srgbClr val="0056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itchFamily="34" charset="-120"/>
              </a:rPr>
              <a:t>Thank you</a:t>
            </a:r>
            <a:endParaRPr lang="zh-TW" altLang="en-US" sz="7200" dirty="0">
              <a:solidFill>
                <a:srgbClr val="041D9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944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氣流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氣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氣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11678</TotalTime>
  <Words>368</Words>
  <Application>Microsoft Office PowerPoint</Application>
  <PresentationFormat>如螢幕大小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氣流</vt:lpstr>
      <vt:lpstr>國光生物科技法說會                  </vt:lpstr>
      <vt:lpstr>PowerPoint 簡報</vt:lpstr>
      <vt:lpstr>財務重點說明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9470M</dc:creator>
  <cp:lastModifiedBy>石斐孟(Jill Shih)</cp:lastModifiedBy>
  <cp:revision>288</cp:revision>
  <cp:lastPrinted>2019-07-04T01:49:27Z</cp:lastPrinted>
  <dcterms:created xsi:type="dcterms:W3CDTF">2017-04-30T06:33:34Z</dcterms:created>
  <dcterms:modified xsi:type="dcterms:W3CDTF">2019-10-18T08:32:46Z</dcterms:modified>
</cp:coreProperties>
</file>