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760" r:id="rId1"/>
  </p:sldMasterIdLst>
  <p:notesMasterIdLst>
    <p:notesMasterId r:id="rId18"/>
  </p:notesMasterIdLst>
  <p:handoutMasterIdLst>
    <p:handoutMasterId r:id="rId19"/>
  </p:handoutMasterIdLst>
  <p:sldIdLst>
    <p:sldId id="256" r:id="rId2"/>
    <p:sldId id="368" r:id="rId3"/>
    <p:sldId id="356" r:id="rId4"/>
    <p:sldId id="344" r:id="rId5"/>
    <p:sldId id="346" r:id="rId6"/>
    <p:sldId id="347" r:id="rId7"/>
    <p:sldId id="357" r:id="rId8"/>
    <p:sldId id="358" r:id="rId9"/>
    <p:sldId id="351" r:id="rId10"/>
    <p:sldId id="362" r:id="rId11"/>
    <p:sldId id="363" r:id="rId12"/>
    <p:sldId id="367" r:id="rId13"/>
    <p:sldId id="364" r:id="rId14"/>
    <p:sldId id="365" r:id="rId15"/>
    <p:sldId id="354" r:id="rId16"/>
    <p:sldId id="355" r:id="rId17"/>
  </p:sldIdLst>
  <p:sldSz cx="9144000" cy="6858000" type="screen4x3"/>
  <p:notesSz cx="6797675" cy="992505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BEB"/>
    <a:srgbClr val="E6E6E6"/>
    <a:srgbClr val="EEF682"/>
    <a:srgbClr val="3A9DB8"/>
    <a:srgbClr val="46A89C"/>
    <a:srgbClr val="FFCC00"/>
    <a:srgbClr val="FFCC66"/>
    <a:srgbClr val="096299"/>
    <a:srgbClr val="0099FF"/>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2363" autoAdjust="0"/>
    <p:restoredTop sz="95687" autoAdjust="0"/>
  </p:normalViewPr>
  <p:slideViewPr>
    <p:cSldViewPr>
      <p:cViewPr>
        <p:scale>
          <a:sx n="124" d="100"/>
          <a:sy n="124" d="100"/>
        </p:scale>
        <p:origin x="-1986" y="-24"/>
      </p:cViewPr>
      <p:guideLst>
        <p:guide orient="horz" pos="2160"/>
        <p:guide pos="2880"/>
      </p:guideLst>
    </p:cSldViewPr>
  </p:slideViewPr>
  <p:outlineViewPr>
    <p:cViewPr>
      <p:scale>
        <a:sx n="33" d="100"/>
        <a:sy n="33" d="100"/>
      </p:scale>
      <p:origin x="0" y="294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2" d="100"/>
          <a:sy n="72" d="100"/>
        </p:scale>
        <p:origin x="-2208"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60" cy="496253"/>
          </a:xfrm>
          <a:prstGeom prst="rect">
            <a:avLst/>
          </a:prstGeom>
        </p:spPr>
        <p:txBody>
          <a:bodyPr vert="horz" lIns="95563" tIns="47781" rIns="95563" bIns="47781" rtlCol="0"/>
          <a:lstStyle>
            <a:lvl1pPr algn="l">
              <a:defRPr sz="1300"/>
            </a:lvl1pPr>
          </a:lstStyle>
          <a:p>
            <a:endParaRPr lang="zh-TW" altLang="en-US"/>
          </a:p>
        </p:txBody>
      </p:sp>
      <p:sp>
        <p:nvSpPr>
          <p:cNvPr id="3" name="日期版面配置區 2"/>
          <p:cNvSpPr>
            <a:spLocks noGrp="1"/>
          </p:cNvSpPr>
          <p:nvPr>
            <p:ph type="dt" sz="quarter" idx="1"/>
          </p:nvPr>
        </p:nvSpPr>
        <p:spPr>
          <a:xfrm>
            <a:off x="3850443" y="0"/>
            <a:ext cx="2945660" cy="496253"/>
          </a:xfrm>
          <a:prstGeom prst="rect">
            <a:avLst/>
          </a:prstGeom>
        </p:spPr>
        <p:txBody>
          <a:bodyPr vert="horz" lIns="95563" tIns="47781" rIns="95563" bIns="47781" rtlCol="0"/>
          <a:lstStyle>
            <a:lvl1pPr algn="r">
              <a:defRPr sz="1300"/>
            </a:lvl1pPr>
          </a:lstStyle>
          <a:p>
            <a:fld id="{7F4B0B34-12E6-4C68-80BD-2102A909D4BF}" type="datetimeFigureOut">
              <a:rPr lang="zh-TW" altLang="en-US" smtClean="0"/>
              <a:t>2025/12/10</a:t>
            </a:fld>
            <a:endParaRPr lang="zh-TW" altLang="en-US"/>
          </a:p>
        </p:txBody>
      </p:sp>
      <p:sp>
        <p:nvSpPr>
          <p:cNvPr id="4" name="頁尾版面配置區 3"/>
          <p:cNvSpPr>
            <a:spLocks noGrp="1"/>
          </p:cNvSpPr>
          <p:nvPr>
            <p:ph type="ftr" sz="quarter" idx="2"/>
          </p:nvPr>
        </p:nvSpPr>
        <p:spPr>
          <a:xfrm>
            <a:off x="0" y="9427075"/>
            <a:ext cx="2945660" cy="496253"/>
          </a:xfrm>
          <a:prstGeom prst="rect">
            <a:avLst/>
          </a:prstGeom>
        </p:spPr>
        <p:txBody>
          <a:bodyPr vert="horz" lIns="95563" tIns="47781" rIns="95563" bIns="47781" rtlCol="0" anchor="b"/>
          <a:lstStyle>
            <a:lvl1pPr algn="l">
              <a:defRPr sz="1300"/>
            </a:lvl1pPr>
          </a:lstStyle>
          <a:p>
            <a:endParaRPr lang="zh-TW" altLang="en-US"/>
          </a:p>
        </p:txBody>
      </p:sp>
      <p:sp>
        <p:nvSpPr>
          <p:cNvPr id="5" name="投影片編號版面配置區 4"/>
          <p:cNvSpPr>
            <a:spLocks noGrp="1"/>
          </p:cNvSpPr>
          <p:nvPr>
            <p:ph type="sldNum" sz="quarter" idx="3"/>
          </p:nvPr>
        </p:nvSpPr>
        <p:spPr>
          <a:xfrm>
            <a:off x="3850443" y="9427075"/>
            <a:ext cx="2945660" cy="496253"/>
          </a:xfrm>
          <a:prstGeom prst="rect">
            <a:avLst/>
          </a:prstGeom>
        </p:spPr>
        <p:txBody>
          <a:bodyPr vert="horz" lIns="95563" tIns="47781" rIns="95563" bIns="47781" rtlCol="0" anchor="b"/>
          <a:lstStyle>
            <a:lvl1pPr algn="r">
              <a:defRPr sz="1300"/>
            </a:lvl1pPr>
          </a:lstStyle>
          <a:p>
            <a:fld id="{578ED847-9B9A-45DF-8CCE-B7B10C9762BE}" type="slidenum">
              <a:rPr lang="zh-TW" altLang="en-US" smtClean="0"/>
              <a:t>‹#›</a:t>
            </a:fld>
            <a:endParaRPr lang="zh-TW" altLang="en-US"/>
          </a:p>
        </p:txBody>
      </p:sp>
    </p:spTree>
    <p:extLst>
      <p:ext uri="{BB962C8B-B14F-4D97-AF65-F5344CB8AC3E}">
        <p14:creationId xmlns:p14="http://schemas.microsoft.com/office/powerpoint/2010/main" val="3677998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60" cy="496253"/>
          </a:xfrm>
          <a:prstGeom prst="rect">
            <a:avLst/>
          </a:prstGeom>
        </p:spPr>
        <p:txBody>
          <a:bodyPr vert="horz" lIns="95563" tIns="47781" rIns="95563" bIns="47781" rtlCol="0"/>
          <a:lstStyle>
            <a:lvl1pPr algn="l">
              <a:defRPr sz="1300"/>
            </a:lvl1pPr>
          </a:lstStyle>
          <a:p>
            <a:endParaRPr lang="zh-TW" altLang="en-US"/>
          </a:p>
        </p:txBody>
      </p:sp>
      <p:sp>
        <p:nvSpPr>
          <p:cNvPr id="3" name="日期版面配置區 2"/>
          <p:cNvSpPr>
            <a:spLocks noGrp="1"/>
          </p:cNvSpPr>
          <p:nvPr>
            <p:ph type="dt" idx="1"/>
          </p:nvPr>
        </p:nvSpPr>
        <p:spPr>
          <a:xfrm>
            <a:off x="3850443" y="0"/>
            <a:ext cx="2945660" cy="496253"/>
          </a:xfrm>
          <a:prstGeom prst="rect">
            <a:avLst/>
          </a:prstGeom>
        </p:spPr>
        <p:txBody>
          <a:bodyPr vert="horz" lIns="95563" tIns="47781" rIns="95563" bIns="47781" rtlCol="0"/>
          <a:lstStyle>
            <a:lvl1pPr algn="r">
              <a:defRPr sz="1300"/>
            </a:lvl1pPr>
          </a:lstStyle>
          <a:p>
            <a:fld id="{DB786976-68CE-4DE1-8C25-68102EF578AD}" type="datetimeFigureOut">
              <a:rPr lang="zh-TW" altLang="en-US" smtClean="0"/>
              <a:t>2025/12/10</a:t>
            </a:fld>
            <a:endParaRPr lang="zh-TW" altLang="en-US"/>
          </a:p>
        </p:txBody>
      </p:sp>
      <p:sp>
        <p:nvSpPr>
          <p:cNvPr id="4" name="投影片圖像版面配置區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5563" tIns="47781" rIns="95563" bIns="47781" rtlCol="0" anchor="ctr"/>
          <a:lstStyle/>
          <a:p>
            <a:endParaRPr lang="zh-TW" altLang="en-US"/>
          </a:p>
        </p:txBody>
      </p:sp>
      <p:sp>
        <p:nvSpPr>
          <p:cNvPr id="5" name="備忘稿版面配置區 4"/>
          <p:cNvSpPr>
            <a:spLocks noGrp="1"/>
          </p:cNvSpPr>
          <p:nvPr>
            <p:ph type="body" sz="quarter" idx="3"/>
          </p:nvPr>
        </p:nvSpPr>
        <p:spPr>
          <a:xfrm>
            <a:off x="679768" y="4714400"/>
            <a:ext cx="5438140" cy="4466272"/>
          </a:xfrm>
          <a:prstGeom prst="rect">
            <a:avLst/>
          </a:prstGeom>
        </p:spPr>
        <p:txBody>
          <a:bodyPr vert="horz" lIns="95563" tIns="47781" rIns="95563" bIns="47781"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27075"/>
            <a:ext cx="2945660" cy="496253"/>
          </a:xfrm>
          <a:prstGeom prst="rect">
            <a:avLst/>
          </a:prstGeom>
        </p:spPr>
        <p:txBody>
          <a:bodyPr vert="horz" lIns="95563" tIns="47781" rIns="95563" bIns="47781"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3850443" y="9427075"/>
            <a:ext cx="2945660" cy="496253"/>
          </a:xfrm>
          <a:prstGeom prst="rect">
            <a:avLst/>
          </a:prstGeom>
        </p:spPr>
        <p:txBody>
          <a:bodyPr vert="horz" lIns="95563" tIns="47781" rIns="95563" bIns="47781" rtlCol="0" anchor="b"/>
          <a:lstStyle>
            <a:lvl1pPr algn="r">
              <a:defRPr sz="1300"/>
            </a:lvl1pPr>
          </a:lstStyle>
          <a:p>
            <a:fld id="{FF05BCA8-1ADE-4278-9999-DF6EC1884877}" type="slidenum">
              <a:rPr lang="zh-TW" altLang="en-US" smtClean="0"/>
              <a:t>‹#›</a:t>
            </a:fld>
            <a:endParaRPr lang="zh-TW" altLang="en-US"/>
          </a:p>
        </p:txBody>
      </p:sp>
    </p:spTree>
    <p:extLst>
      <p:ext uri="{BB962C8B-B14F-4D97-AF65-F5344CB8AC3E}">
        <p14:creationId xmlns:p14="http://schemas.microsoft.com/office/powerpoint/2010/main" val="685516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F05BCA8-1ADE-4278-9999-DF6EC1884877}" type="slidenum">
              <a:rPr lang="zh-TW" altLang="en-US" smtClean="0"/>
              <a:t>2</a:t>
            </a:fld>
            <a:endParaRPr lang="zh-TW" altLang="en-US"/>
          </a:p>
        </p:txBody>
      </p:sp>
    </p:spTree>
    <p:extLst>
      <p:ext uri="{BB962C8B-B14F-4D97-AF65-F5344CB8AC3E}">
        <p14:creationId xmlns:p14="http://schemas.microsoft.com/office/powerpoint/2010/main" val="2127469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F05BCA8-1ADE-4278-9999-DF6EC1884877}" type="slidenum">
              <a:rPr lang="zh-TW" altLang="en-US" smtClean="0"/>
              <a:t>3</a:t>
            </a:fld>
            <a:endParaRPr lang="zh-TW" altLang="en-US"/>
          </a:p>
        </p:txBody>
      </p:sp>
    </p:spTree>
    <p:extLst>
      <p:ext uri="{BB962C8B-B14F-4D97-AF65-F5344CB8AC3E}">
        <p14:creationId xmlns:p14="http://schemas.microsoft.com/office/powerpoint/2010/main" val="3792732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FF05BCA8-1ADE-4278-9999-DF6EC1884877}" type="slidenum">
              <a:rPr lang="zh-TW" altLang="en-US" smtClean="0"/>
              <a:t>7</a:t>
            </a:fld>
            <a:endParaRPr lang="zh-TW" altLang="en-US"/>
          </a:p>
        </p:txBody>
      </p:sp>
    </p:spTree>
    <p:extLst>
      <p:ext uri="{BB962C8B-B14F-4D97-AF65-F5344CB8AC3E}">
        <p14:creationId xmlns:p14="http://schemas.microsoft.com/office/powerpoint/2010/main" val="535116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FF05BCA8-1ADE-4278-9999-DF6EC1884877}" type="slidenum">
              <a:rPr lang="zh-TW" altLang="en-US" smtClean="0"/>
              <a:t>10</a:t>
            </a:fld>
            <a:endParaRPr lang="zh-TW" altLang="en-US"/>
          </a:p>
        </p:txBody>
      </p:sp>
    </p:spTree>
    <p:extLst>
      <p:ext uri="{BB962C8B-B14F-4D97-AF65-F5344CB8AC3E}">
        <p14:creationId xmlns:p14="http://schemas.microsoft.com/office/powerpoint/2010/main" val="1729798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0" y="2252464"/>
            <a:ext cx="9144000" cy="1077863"/>
          </a:xfrm>
        </p:spPr>
        <p:txBody>
          <a:bodyPr>
            <a:noAutofit/>
          </a:bodyPr>
          <a:lstStyle>
            <a:lvl1pPr>
              <a:defRPr sz="6700">
                <a:latin typeface="Adobe 繁黑體 Std B" pitchFamily="34" charset="-120"/>
                <a:ea typeface="Adobe 繁黑體 Std B"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0" y="3332584"/>
            <a:ext cx="6400800" cy="1752600"/>
          </a:xfrm>
        </p:spPr>
        <p:txBody>
          <a:bodyPr>
            <a:normAutofit/>
          </a:bodyPr>
          <a:lstStyle>
            <a:lvl1pPr marL="0" indent="0" algn="l">
              <a:buNone/>
              <a:defRPr sz="2800">
                <a:solidFill>
                  <a:schemeClr val="bg1">
                    <a:lumMod val="50000"/>
                  </a:schemeClr>
                </a:solidFill>
                <a:latin typeface="Adobe 黑体 Std R" pitchFamily="34" charset="-128"/>
                <a:ea typeface="Adobe 黑体 Std R" pitchFamily="34"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4" name="日期版面配置區 3"/>
          <p:cNvSpPr>
            <a:spLocks noGrp="1"/>
          </p:cNvSpPr>
          <p:nvPr>
            <p:ph type="dt" sz="half" idx="10"/>
          </p:nvPr>
        </p:nvSpPr>
        <p:spPr/>
        <p:txBody>
          <a:bodyPr/>
          <a:lstStyle>
            <a:lvl1pPr>
              <a:defRPr sz="1200">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5" name="頁尾版面配置區 4"/>
          <p:cNvSpPr>
            <a:spLocks noGrp="1"/>
          </p:cNvSpPr>
          <p:nvPr>
            <p:ph type="ftr" sz="quarter" idx="11"/>
          </p:nvPr>
        </p:nvSpPr>
        <p:spPr>
          <a:xfrm>
            <a:off x="395536" y="6237312"/>
            <a:ext cx="3312368" cy="360040"/>
          </a:xfrm>
        </p:spPr>
        <p:txBody>
          <a:bodyPr/>
          <a:lstStyle>
            <a:lvl1pPr algn="l">
              <a:lnSpc>
                <a:spcPts val="1600"/>
              </a:lnSpc>
              <a:defRPr sz="1200">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9"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1773195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67544" y="197768"/>
            <a:ext cx="8229600" cy="1143000"/>
          </a:xfrm>
        </p:spPr>
        <p:txBody>
          <a:bodyPr/>
          <a:lstStyle>
            <a:lvl1pPr algn="ctr">
              <a:defRPr/>
            </a:lvl1p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日期版面配置區 3"/>
          <p:cNvSpPr>
            <a:spLocks noGrp="1"/>
          </p:cNvSpPr>
          <p:nvPr>
            <p:ph type="dt" sz="half" idx="10"/>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5" name="頁尾版面配置區 4"/>
          <p:cNvSpPr>
            <a:spLocks noGrp="1"/>
          </p:cNvSpPr>
          <p:nvPr>
            <p:ph type="ftr" sz="quarter" idx="11"/>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9"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180992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5" name="頁尾版面配置區 4"/>
          <p:cNvSpPr>
            <a:spLocks noGrp="1"/>
          </p:cNvSpPr>
          <p:nvPr>
            <p:ph type="ftr" sz="quarter" idx="11"/>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9"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1281972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lvl1pPr>
              <a:defRPr>
                <a:solidFill>
                  <a:schemeClr val="tx1">
                    <a:lumMod val="50000"/>
                    <a:lumOff val="50000"/>
                  </a:schemeClr>
                </a:solidFill>
                <a:latin typeface="Adobe 黑体 Std R" pitchFamily="34" charset="-128"/>
                <a:ea typeface="Adobe 黑体 Std R" pitchFamily="34" charset="-128"/>
              </a:defRPr>
            </a:lvl1pPr>
            <a:lvl2pPr>
              <a:defRPr>
                <a:solidFill>
                  <a:schemeClr val="tx1">
                    <a:lumMod val="50000"/>
                    <a:lumOff val="50000"/>
                  </a:schemeClr>
                </a:solidFill>
                <a:latin typeface="Adobe 黑体 Std R" pitchFamily="34" charset="-128"/>
                <a:ea typeface="Adobe 黑体 Std R" pitchFamily="34" charset="-128"/>
              </a:defRPr>
            </a:lvl2pPr>
            <a:lvl3pPr>
              <a:defRPr>
                <a:solidFill>
                  <a:schemeClr val="tx1">
                    <a:lumMod val="50000"/>
                    <a:lumOff val="50000"/>
                  </a:schemeClr>
                </a:solidFill>
                <a:latin typeface="Adobe 黑体 Std R" pitchFamily="34" charset="-128"/>
                <a:ea typeface="Adobe 黑体 Std R" pitchFamily="34" charset="-128"/>
              </a:defRPr>
            </a:lvl3pPr>
            <a:lvl4pPr>
              <a:defRPr>
                <a:solidFill>
                  <a:schemeClr val="tx1">
                    <a:lumMod val="50000"/>
                    <a:lumOff val="50000"/>
                  </a:schemeClr>
                </a:solidFill>
                <a:latin typeface="Adobe 黑体 Std R" pitchFamily="34" charset="-128"/>
                <a:ea typeface="Adobe 黑体 Std R" pitchFamily="34" charset="-128"/>
              </a:defRPr>
            </a:lvl4pPr>
            <a:lvl5pPr>
              <a:defRPr>
                <a:solidFill>
                  <a:schemeClr val="tx1">
                    <a:lumMod val="50000"/>
                    <a:lumOff val="50000"/>
                  </a:schemeClr>
                </a:solidFill>
                <a:latin typeface="Adobe 黑体 Std R" pitchFamily="34" charset="-128"/>
                <a:ea typeface="Adobe 黑体 Std R" pitchFamily="34" charset="-128"/>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日期版面配置區 3"/>
          <p:cNvSpPr>
            <a:spLocks noGrp="1"/>
          </p:cNvSpPr>
          <p:nvPr>
            <p:ph type="dt" sz="half" idx="10"/>
          </p:nvPr>
        </p:nvSpPr>
        <p:spPr/>
        <p:txBody>
          <a:bodyPr/>
          <a:lstStyle>
            <a:lvl1pPr>
              <a:defRPr sz="1200">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5" name="頁尾版面配置區 4"/>
          <p:cNvSpPr>
            <a:spLocks noGrp="1"/>
          </p:cNvSpPr>
          <p:nvPr>
            <p:ph type="ftr" sz="quarter" idx="11"/>
          </p:nvPr>
        </p:nvSpPr>
        <p:spPr>
          <a:xfrm>
            <a:off x="467544" y="6226225"/>
            <a:ext cx="3240360" cy="371127"/>
          </a:xfrm>
        </p:spPr>
        <p:txBody>
          <a:bodyPr/>
          <a:lstStyle>
            <a:lvl1pPr marL="0" marR="0" indent="0" algn="l" defTabSz="914400" rtl="0" eaLnBrk="1" fontAlgn="auto" latinLnBrk="0" hangingPunct="1">
              <a:lnSpc>
                <a:spcPts val="1600"/>
              </a:lnSpc>
              <a:spcBef>
                <a:spcPts val="0"/>
              </a:spcBef>
              <a:spcAft>
                <a:spcPts val="0"/>
              </a:spcAft>
              <a:buClrTx/>
              <a:buSzTx/>
              <a:buFontTx/>
              <a:buNone/>
              <a:tabLst/>
              <a:defRPr sz="1200">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7" name="標題版面配置區 1"/>
          <p:cNvSpPr>
            <a:spLocks noGrp="1"/>
          </p:cNvSpPr>
          <p:nvPr>
            <p:ph type="title"/>
          </p:nvPr>
        </p:nvSpPr>
        <p:spPr>
          <a:xfrm>
            <a:off x="0" y="188640"/>
            <a:ext cx="9144000" cy="1143000"/>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10"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944686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576064" y="197768"/>
            <a:ext cx="8028384" cy="1143000"/>
          </a:xfrm>
        </p:spPr>
        <p:txBody>
          <a:bodyPr>
            <a:normAutofit/>
          </a:bodyPr>
          <a:lstStyle>
            <a:lvl1pPr algn="ctr">
              <a:defRPr sz="5000">
                <a:solidFill>
                  <a:schemeClr val="tx1">
                    <a:lumMod val="75000"/>
                    <a:lumOff val="25000"/>
                  </a:schemeClr>
                </a:solidFill>
                <a:latin typeface="Adobe 繁黑體 Std B" pitchFamily="34" charset="-120"/>
                <a:ea typeface="Adobe 繁黑體 Std B" pitchFamily="34" charset="-120"/>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lnSpc>
                <a:spcPct val="150000"/>
              </a:lnSpc>
              <a:defRPr>
                <a:solidFill>
                  <a:schemeClr val="tx1">
                    <a:lumMod val="65000"/>
                    <a:lumOff val="35000"/>
                  </a:schemeClr>
                </a:solidFill>
                <a:latin typeface="Adobe 繁黑體 Std B" pitchFamily="34" charset="-120"/>
                <a:ea typeface="Adobe 繁黑體 Std B" pitchFamily="34" charset="-120"/>
              </a:defRPr>
            </a:lvl1pPr>
            <a:lvl2pPr>
              <a:lnSpc>
                <a:spcPct val="150000"/>
              </a:lnSpc>
              <a:defRPr>
                <a:solidFill>
                  <a:schemeClr val="tx1">
                    <a:lumMod val="65000"/>
                    <a:lumOff val="35000"/>
                  </a:schemeClr>
                </a:solidFill>
                <a:latin typeface="Adobe 繁黑體 Std B" pitchFamily="34" charset="-120"/>
                <a:ea typeface="Adobe 繁黑體 Std B" pitchFamily="34" charset="-120"/>
              </a:defRPr>
            </a:lvl2pPr>
            <a:lvl3pPr>
              <a:lnSpc>
                <a:spcPct val="150000"/>
              </a:lnSpc>
              <a:defRPr>
                <a:solidFill>
                  <a:schemeClr val="tx1">
                    <a:lumMod val="65000"/>
                    <a:lumOff val="35000"/>
                  </a:schemeClr>
                </a:solidFill>
                <a:latin typeface="Adobe 繁黑體 Std B" pitchFamily="34" charset="-120"/>
                <a:ea typeface="Adobe 繁黑體 Std B" pitchFamily="34" charset="-120"/>
              </a:defRPr>
            </a:lvl3pPr>
            <a:lvl4pPr>
              <a:lnSpc>
                <a:spcPct val="150000"/>
              </a:lnSpc>
              <a:defRPr>
                <a:solidFill>
                  <a:schemeClr val="tx1">
                    <a:lumMod val="65000"/>
                    <a:lumOff val="35000"/>
                  </a:schemeClr>
                </a:solidFill>
                <a:latin typeface="Adobe 繁黑體 Std B" pitchFamily="34" charset="-120"/>
                <a:ea typeface="Adobe 繁黑體 Std B" pitchFamily="34" charset="-120"/>
              </a:defRPr>
            </a:lvl4pPr>
            <a:lvl5pPr>
              <a:lnSpc>
                <a:spcPct val="150000"/>
              </a:lnSpc>
              <a:defRPr>
                <a:solidFill>
                  <a:schemeClr val="tx1">
                    <a:lumMod val="65000"/>
                    <a:lumOff val="35000"/>
                  </a:schemeClr>
                </a:solidFill>
                <a:latin typeface="Adobe 繁黑體 Std B" pitchFamily="34" charset="-120"/>
                <a:ea typeface="Adobe 繁黑體 Std B"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lvl1pPr>
              <a:defRPr sz="1200">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5" name="頁尾版面配置區 4"/>
          <p:cNvSpPr>
            <a:spLocks noGrp="1"/>
          </p:cNvSpPr>
          <p:nvPr>
            <p:ph type="ftr" sz="quarter" idx="11"/>
          </p:nvPr>
        </p:nvSpPr>
        <p:spPr>
          <a:xfrm>
            <a:off x="467544" y="6226225"/>
            <a:ext cx="3240360" cy="371127"/>
          </a:xfrm>
        </p:spPr>
        <p:txBody>
          <a:bodyPr/>
          <a:lstStyle>
            <a:lvl1pPr marL="0" marR="0" indent="0" algn="l" defTabSz="914400" rtl="0" eaLnBrk="1" fontAlgn="auto" latinLnBrk="0" hangingPunct="1">
              <a:lnSpc>
                <a:spcPts val="1600"/>
              </a:lnSpc>
              <a:spcBef>
                <a:spcPts val="0"/>
              </a:spcBef>
              <a:spcAft>
                <a:spcPts val="0"/>
              </a:spcAft>
              <a:buClrTx/>
              <a:buSzTx/>
              <a:buFontTx/>
              <a:buNone/>
              <a:tabLst/>
              <a:defRPr sz="1200">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7"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94468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5" name="頁尾版面配置區 4"/>
          <p:cNvSpPr>
            <a:spLocks noGrp="1"/>
          </p:cNvSpPr>
          <p:nvPr>
            <p:ph type="ftr" sz="quarter" idx="11"/>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9"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419957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67544" y="197768"/>
            <a:ext cx="8229600" cy="1143000"/>
          </a:xfrm>
        </p:spPr>
        <p:txBody>
          <a:bodyPr>
            <a:normAutofit/>
          </a:bodyPr>
          <a:lstStyle>
            <a:lvl1pPr algn="ctr">
              <a:defRPr sz="5000"/>
            </a:lvl1pPr>
          </a:lstStyle>
          <a:p>
            <a:r>
              <a:rPr lang="zh-TW" altLang="en-US"/>
              <a:t>按一下以編輯母片標題樣式</a:t>
            </a:r>
            <a:endParaRPr lang="zh-TW" altLang="en-US" dirty="0"/>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5" name="日期版面配置區 4"/>
          <p:cNvSpPr>
            <a:spLocks noGrp="1"/>
          </p:cNvSpPr>
          <p:nvPr>
            <p:ph type="dt" sz="half" idx="10"/>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6" name="頁尾版面配置區 5"/>
          <p:cNvSpPr>
            <a:spLocks noGrp="1"/>
          </p:cNvSpPr>
          <p:nvPr>
            <p:ph type="ftr" sz="quarter" idx="11"/>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10"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1355117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67544" y="197768"/>
            <a:ext cx="8229600" cy="1143000"/>
          </a:xfrm>
        </p:spPr>
        <p:txBody>
          <a:bodyPr>
            <a:normAutofit/>
          </a:bodyPr>
          <a:lstStyle>
            <a:lvl1pPr algn="ctr">
              <a:defRPr sz="5000"/>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8" name="頁尾版面配置區 7"/>
          <p:cNvSpPr>
            <a:spLocks noGrp="1"/>
          </p:cNvSpPr>
          <p:nvPr>
            <p:ph type="ftr" sz="quarter" idx="11"/>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12" name="投影片編號版面配置區 5"/>
          <p:cNvSpPr>
            <a:spLocks noGrp="1"/>
          </p:cNvSpPr>
          <p:nvPr>
            <p:ph type="sldNum" sz="quarter" idx="12"/>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3449048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67544" y="197768"/>
            <a:ext cx="8229600" cy="1143000"/>
          </a:xfrm>
        </p:spPr>
        <p:txBody>
          <a:bodyPr>
            <a:normAutofit/>
          </a:bodyPr>
          <a:lstStyle>
            <a:lvl1pPr algn="ctr">
              <a:defRPr sz="5000"/>
            </a:lvl1pPr>
          </a:lstStyle>
          <a:p>
            <a:r>
              <a:rPr lang="zh-TW" altLang="en-US"/>
              <a:t>按一下以編輯母片標題樣式</a:t>
            </a:r>
            <a:endParaRPr lang="zh-TW" altLang="en-US" dirty="0"/>
          </a:p>
        </p:txBody>
      </p:sp>
      <p:sp>
        <p:nvSpPr>
          <p:cNvPr id="3" name="日期版面配置區 2"/>
          <p:cNvSpPr>
            <a:spLocks noGrp="1"/>
          </p:cNvSpPr>
          <p:nvPr>
            <p:ph type="dt" sz="half" idx="10"/>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4" name="頁尾版面配置區 3"/>
          <p:cNvSpPr>
            <a:spLocks noGrp="1"/>
          </p:cNvSpPr>
          <p:nvPr>
            <p:ph type="ftr" sz="quarter" idx="11"/>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8"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3275285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3" name="頁尾版面配置區 2"/>
          <p:cNvSpPr>
            <a:spLocks noGrp="1"/>
          </p:cNvSpPr>
          <p:nvPr>
            <p:ph type="ftr" sz="quarter" idx="11"/>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dirty="0"/>
          </a:p>
        </p:txBody>
      </p:sp>
      <p:sp>
        <p:nvSpPr>
          <p:cNvPr id="7"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2157897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6" name="頁尾版面配置區 5"/>
          <p:cNvSpPr>
            <a:spLocks noGrp="1"/>
          </p:cNvSpPr>
          <p:nvPr>
            <p:ph type="ftr" sz="quarter" idx="11"/>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10"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78815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endParaRPr lang="zh-TW" altLang="en-US" dirty="0"/>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6" name="頁尾版面配置區 5"/>
          <p:cNvSpPr>
            <a:spLocks noGrp="1"/>
          </p:cNvSpPr>
          <p:nvPr>
            <p:ph type="ftr" sz="quarter" idx="11"/>
          </p:nvPr>
        </p:nvSpPr>
        <p:spPr/>
        <p:txBody>
          <a:bodyPr/>
          <a:lstStyle>
            <a:lvl1pPr>
              <a:defRPr>
                <a:solidFill>
                  <a:schemeClr val="bg1">
                    <a:lumMod val="65000"/>
                  </a:schemeClr>
                </a:solidFill>
                <a:latin typeface="Adobe 繁黑體 Std B" pitchFamily="34" charset="-120"/>
                <a:ea typeface="Adobe 繁黑體 Std B" pitchFamily="34" charset="-120"/>
              </a:defRPr>
            </a:lvl1pPr>
          </a:lstStyle>
          <a:p>
            <a:endParaRPr lang="zh-TW" altLang="en-US"/>
          </a:p>
        </p:txBody>
      </p:sp>
      <p:sp>
        <p:nvSpPr>
          <p:cNvPr id="10"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4181677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lumMod val="85000"/>
              </a:schemeClr>
            </a:gs>
            <a:gs pos="56000">
              <a:srgbClr val="FFFFFF"/>
            </a:gs>
            <a:gs pos="0">
              <a:schemeClr val="bg1"/>
            </a:gs>
          </a:gsLst>
          <a:lin ang="5400000" scaled="0"/>
          <a:tileRect/>
        </a:gra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374848" y="197768"/>
            <a:ext cx="8229600" cy="1143000"/>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p:cNvSpPr>
            <a:spLocks noGrp="1"/>
          </p:cNvSpPr>
          <p:nvPr>
            <p:ph type="body" idx="1"/>
          </p:nvPr>
        </p:nvSpPr>
        <p:spPr>
          <a:xfrm>
            <a:off x="457200" y="1600201"/>
            <a:ext cx="8229600" cy="4277072"/>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3275857" y="6238486"/>
            <a:ext cx="1368152"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dirty="0"/>
          </a:p>
        </p:txBody>
      </p:sp>
      <p:sp>
        <p:nvSpPr>
          <p:cNvPr id="5" name="頁尾版面配置區 4"/>
          <p:cNvSpPr>
            <a:spLocks noGrp="1"/>
          </p:cNvSpPr>
          <p:nvPr>
            <p:ph type="ftr" sz="quarter" idx="3"/>
          </p:nvPr>
        </p:nvSpPr>
        <p:spPr>
          <a:xfrm>
            <a:off x="395536" y="6234186"/>
            <a:ext cx="2808312" cy="391303"/>
          </a:xfrm>
          <a:prstGeom prst="rect">
            <a:avLst/>
          </a:prstGeom>
        </p:spPr>
        <p:txBody>
          <a:bodyPr vert="horz" lIns="91440" tIns="45720" rIns="91440" bIns="45720" rtlCol="0" anchor="ctr"/>
          <a:lstStyle>
            <a:lvl1pPr algn="l">
              <a:lnSpc>
                <a:spcPts val="1600"/>
              </a:lnSpc>
              <a:defRPr sz="1200">
                <a:solidFill>
                  <a:schemeClr val="tx1">
                    <a:tint val="75000"/>
                  </a:schemeClr>
                </a:solidFill>
              </a:defRPr>
            </a:lvl1pPr>
          </a:lstStyle>
          <a:p>
            <a:endParaRPr lang="zh-TW" altLang="en-US" dirty="0"/>
          </a:p>
        </p:txBody>
      </p:sp>
      <p:cxnSp>
        <p:nvCxnSpPr>
          <p:cNvPr id="18" name="直線接點 17"/>
          <p:cNvCxnSpPr/>
          <p:nvPr/>
        </p:nvCxnSpPr>
        <p:spPr>
          <a:xfrm>
            <a:off x="6539170" y="6165304"/>
            <a:ext cx="0" cy="693936"/>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19" name="對角線條紋 18"/>
          <p:cNvSpPr/>
          <p:nvPr/>
        </p:nvSpPr>
        <p:spPr>
          <a:xfrm rot="13500000" flipH="1">
            <a:off x="6367585" y="6232697"/>
            <a:ext cx="325399" cy="325399"/>
          </a:xfrm>
          <a:prstGeom prst="diagStripe">
            <a:avLst>
              <a:gd name="adj" fmla="val 7500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cxnSp>
        <p:nvCxnSpPr>
          <p:cNvPr id="20" name="直線接點 19"/>
          <p:cNvCxnSpPr/>
          <p:nvPr/>
        </p:nvCxnSpPr>
        <p:spPr>
          <a:xfrm>
            <a:off x="6576184" y="6165304"/>
            <a:ext cx="0" cy="693936"/>
          </a:xfrm>
          <a:prstGeom prst="line">
            <a:avLst/>
          </a:prstGeom>
          <a:ln w="19050">
            <a:solidFill>
              <a:schemeClr val="accent5">
                <a:lumMod val="75000"/>
              </a:schemeClr>
            </a:solidFill>
          </a:ln>
        </p:spPr>
        <p:style>
          <a:lnRef idx="1">
            <a:schemeClr val="dk1"/>
          </a:lnRef>
          <a:fillRef idx="0">
            <a:schemeClr val="dk1"/>
          </a:fillRef>
          <a:effectRef idx="0">
            <a:schemeClr val="dk1"/>
          </a:effectRef>
          <a:fontRef idx="minor">
            <a:schemeClr val="tx1"/>
          </a:fontRef>
        </p:style>
      </p:cxnSp>
      <p:sp>
        <p:nvSpPr>
          <p:cNvPr id="21" name="文字方塊 20"/>
          <p:cNvSpPr txBox="1"/>
          <p:nvPr/>
        </p:nvSpPr>
        <p:spPr>
          <a:xfrm>
            <a:off x="4355976" y="6120298"/>
            <a:ext cx="2076052" cy="515782"/>
          </a:xfrm>
          <a:prstGeom prst="rect">
            <a:avLst/>
          </a:prstGeom>
          <a:noFill/>
        </p:spPr>
        <p:txBody>
          <a:bodyPr wrap="square" rtlCol="0">
            <a:spAutoFit/>
          </a:bodyPr>
          <a:lstStyle/>
          <a:p>
            <a:pPr algn="r">
              <a:lnSpc>
                <a:spcPts val="1100"/>
              </a:lnSpc>
            </a:pPr>
            <a:r>
              <a:rPr lang="en-US" altLang="zh-TW" sz="1050" dirty="0">
                <a:solidFill>
                  <a:schemeClr val="bg1">
                    <a:lumMod val="50000"/>
                  </a:schemeClr>
                </a:solidFill>
              </a:rPr>
              <a:t>OK Biotech</a:t>
            </a:r>
            <a:r>
              <a:rPr lang="zh-TW" altLang="en-US" sz="1050" dirty="0">
                <a:solidFill>
                  <a:schemeClr val="bg1">
                    <a:lumMod val="50000"/>
                  </a:schemeClr>
                </a:solidFill>
              </a:rPr>
              <a:t>－</a:t>
            </a:r>
          </a:p>
          <a:p>
            <a:pPr algn="r">
              <a:lnSpc>
                <a:spcPts val="1100"/>
              </a:lnSpc>
            </a:pPr>
            <a:r>
              <a:rPr lang="en-US" altLang="zh-TW" sz="1050" dirty="0">
                <a:solidFill>
                  <a:schemeClr val="bg1">
                    <a:lumMod val="50000"/>
                  </a:schemeClr>
                </a:solidFill>
              </a:rPr>
              <a:t>Your Best Manufacturing Partner</a:t>
            </a:r>
          </a:p>
          <a:p>
            <a:pPr algn="r">
              <a:lnSpc>
                <a:spcPts val="1100"/>
              </a:lnSpc>
            </a:pPr>
            <a:r>
              <a:rPr lang="en-US" altLang="zh-TW" sz="1050" dirty="0">
                <a:solidFill>
                  <a:schemeClr val="bg1">
                    <a:lumMod val="50000"/>
                  </a:schemeClr>
                </a:solidFill>
              </a:rPr>
              <a:t>for Blood Glucose Meters</a:t>
            </a:r>
            <a:endParaRPr lang="zh-TW" altLang="en-US" sz="1050" dirty="0">
              <a:solidFill>
                <a:schemeClr val="bg1">
                  <a:lumMod val="50000"/>
                </a:schemeClr>
              </a:solidFill>
            </a:endParaRPr>
          </a:p>
        </p:txBody>
      </p:sp>
      <p:pic>
        <p:nvPicPr>
          <p:cNvPr id="23" name="Picture 6" descr="\\okbiotech\行銷設計\公司內部設計需求\20151013 訊映版圖簡報\OK Biotech &amp; Prodigy (Gray).pn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b="50000"/>
          <a:stretch/>
        </p:blipFill>
        <p:spPr bwMode="auto">
          <a:xfrm>
            <a:off x="6660232" y="6165304"/>
            <a:ext cx="1800200" cy="232658"/>
          </a:xfrm>
          <a:prstGeom prst="rect">
            <a:avLst/>
          </a:prstGeom>
          <a:noFill/>
          <a:extLst>
            <a:ext uri="{909E8E84-426E-40DD-AFC4-6F175D3DCCD1}">
              <a14:hiddenFill xmlns:a14="http://schemas.microsoft.com/office/drawing/2010/main">
                <a:solidFill>
                  <a:srgbClr val="FFFFFF"/>
                </a:solidFill>
              </a14:hiddenFill>
            </a:ext>
          </a:extLst>
        </p:spPr>
      </p:pic>
      <p:sp>
        <p:nvSpPr>
          <p:cNvPr id="24" name="文字方塊 23"/>
          <p:cNvSpPr txBox="1"/>
          <p:nvPr/>
        </p:nvSpPr>
        <p:spPr>
          <a:xfrm>
            <a:off x="6588224" y="6402426"/>
            <a:ext cx="1728192" cy="233397"/>
          </a:xfrm>
          <a:prstGeom prst="rect">
            <a:avLst/>
          </a:prstGeom>
          <a:noFill/>
        </p:spPr>
        <p:txBody>
          <a:bodyPr wrap="square" rtlCol="0">
            <a:spAutoFit/>
          </a:bodyPr>
          <a:lstStyle/>
          <a:p>
            <a:pPr algn="l">
              <a:lnSpc>
                <a:spcPts val="1100"/>
              </a:lnSpc>
            </a:pPr>
            <a:r>
              <a:rPr lang="en-US" altLang="zh-TW" sz="1200" dirty="0">
                <a:solidFill>
                  <a:schemeClr val="bg1">
                    <a:lumMod val="50000"/>
                  </a:schemeClr>
                </a:solidFill>
              </a:rPr>
              <a:t>www.okbiotech.com</a:t>
            </a:r>
            <a:endParaRPr lang="zh-TW" altLang="en-US" sz="1200" dirty="0">
              <a:solidFill>
                <a:schemeClr val="bg1">
                  <a:lumMod val="50000"/>
                </a:schemeClr>
              </a:solidFill>
            </a:endParaRPr>
          </a:p>
        </p:txBody>
      </p:sp>
      <p:sp>
        <p:nvSpPr>
          <p:cNvPr id="16" name="投影片編號版面配置區 5"/>
          <p:cNvSpPr>
            <a:spLocks noGrp="1"/>
          </p:cNvSpPr>
          <p:nvPr>
            <p:ph type="sldNum" sz="quarter" idx="4"/>
          </p:nvPr>
        </p:nvSpPr>
        <p:spPr>
          <a:xfrm>
            <a:off x="8532440" y="6165303"/>
            <a:ext cx="611559" cy="237124"/>
          </a:xfrm>
          <a:prstGeom prst="rect">
            <a:avLst/>
          </a:prstGeom>
          <a:solidFill>
            <a:schemeClr val="tx1">
              <a:lumMod val="50000"/>
              <a:lumOff val="50000"/>
              <a:alpha val="25000"/>
            </a:schemeClr>
          </a:solidFill>
        </p:spPr>
        <p:txBody>
          <a:bodyPr vert="horz" lIns="0" tIns="0" rIns="0" bIns="0" rtlCol="0" anchor="ctr"/>
          <a:lstStyle>
            <a:lvl1pPr algn="l">
              <a:defRPr sz="1800">
                <a:solidFill>
                  <a:schemeClr val="tx1">
                    <a:tint val="75000"/>
                  </a:schemeClr>
                </a:solidFill>
              </a:defRPr>
            </a:lvl1pPr>
          </a:lstStyle>
          <a:p>
            <a:r>
              <a:rPr lang="zh-TW" altLang="en-US" dirty="0"/>
              <a:t> </a:t>
            </a:r>
            <a:fld id="{D3EE768E-844E-484A-8190-E019483211C0}" type="slidenum">
              <a:rPr lang="zh-TW" altLang="en-US" smtClean="0"/>
              <a:pPr/>
              <a:t>‹#›</a:t>
            </a:fld>
            <a:endParaRPr lang="zh-TW" altLang="en-US" dirty="0"/>
          </a:p>
        </p:txBody>
      </p:sp>
    </p:spTree>
    <p:extLst>
      <p:ext uri="{BB962C8B-B14F-4D97-AF65-F5344CB8AC3E}">
        <p14:creationId xmlns:p14="http://schemas.microsoft.com/office/powerpoint/2010/main" val="75983761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687" r:id="rId12"/>
  </p:sldLayoutIdLst>
  <p:hf hdr="0" ftr="0" dt="0"/>
  <p:txStyles>
    <p:titleStyle>
      <a:lvl1pPr algn="ctr" defTabSz="914400" rtl="0" eaLnBrk="1" latinLnBrk="0" hangingPunct="1">
        <a:spcBef>
          <a:spcPct val="0"/>
        </a:spcBef>
        <a:buNone/>
        <a:defRPr sz="4400" kern="1200">
          <a:solidFill>
            <a:schemeClr val="tx1">
              <a:lumMod val="75000"/>
              <a:lumOff val="25000"/>
            </a:schemeClr>
          </a:solidFill>
          <a:latin typeface="Adobe 繁黑體 Std B" pitchFamily="34" charset="-120"/>
          <a:ea typeface="Adobe 繁黑體 Std B" pitchFamily="34" charset="-12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lumMod val="50000"/>
            </a:schemeClr>
          </a:solidFill>
          <a:latin typeface="Adobe 繁黑體 Std B" pitchFamily="34" charset="-120"/>
          <a:ea typeface="Adobe 繁黑體 Std B"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lumMod val="50000"/>
            </a:schemeClr>
          </a:solidFill>
          <a:latin typeface="Adobe 繁黑體 Std B" pitchFamily="34" charset="-120"/>
          <a:ea typeface="Adobe 繁黑體 Std B"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lumMod val="50000"/>
            </a:schemeClr>
          </a:solidFill>
          <a:latin typeface="Adobe 繁黑體 Std B" pitchFamily="34" charset="-120"/>
          <a:ea typeface="Adobe 繁黑體 Std B"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lumMod val="50000"/>
            </a:schemeClr>
          </a:solidFill>
          <a:latin typeface="Adobe 繁黑體 Std B" pitchFamily="34" charset="-120"/>
          <a:ea typeface="Adobe 繁黑體 Std B"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lumMod val="50000"/>
            </a:schemeClr>
          </a:solidFill>
          <a:latin typeface="Adobe 繁黑體 Std B" pitchFamily="34" charset="-120"/>
          <a:ea typeface="Adobe 繁黑體 Std B"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90012" y="1609139"/>
            <a:ext cx="7570420" cy="1077863"/>
          </a:xfrm>
        </p:spPr>
        <p:txBody>
          <a:bodyPr vert="horz" lIns="91440" tIns="45720" rIns="91440" bIns="45720" rtlCol="0">
            <a:normAutofit/>
          </a:bodyPr>
          <a:lstStyle/>
          <a:p>
            <a:pPr algn="l">
              <a:buFont typeface="Arial" panose="020B0604020202020204" pitchFamily="34" charset="0"/>
            </a:pPr>
            <a:r>
              <a:rPr lang="en-US" altLang="zh-TW" sz="5400" b="1" dirty="0">
                <a:solidFill>
                  <a:schemeClr val="tx2">
                    <a:lumMod val="75000"/>
                  </a:schemeClr>
                </a:solidFill>
                <a:latin typeface="Cambria Math" pitchFamily="18" charset="0"/>
                <a:ea typeface="Cambria Math" pitchFamily="18" charset="0"/>
              </a:rPr>
              <a:t>OK Biotech Co., Ltd</a:t>
            </a:r>
            <a:endParaRPr lang="zh-TW" altLang="en-US" sz="5000" dirty="0">
              <a:latin typeface="標楷體" pitchFamily="65" charset="-120"/>
              <a:ea typeface="標楷體" pitchFamily="65" charset="-120"/>
            </a:endParaRPr>
          </a:p>
        </p:txBody>
      </p:sp>
      <p:sp>
        <p:nvSpPr>
          <p:cNvPr id="3" name="副標題 2"/>
          <p:cNvSpPr>
            <a:spLocks noGrp="1"/>
          </p:cNvSpPr>
          <p:nvPr>
            <p:ph type="subTitle" idx="1"/>
          </p:nvPr>
        </p:nvSpPr>
        <p:spPr>
          <a:xfrm>
            <a:off x="971600" y="3212976"/>
            <a:ext cx="5130316" cy="720080"/>
          </a:xfrm>
        </p:spPr>
        <p:txBody>
          <a:bodyPr>
            <a:noAutofit/>
          </a:bodyPr>
          <a:lstStyle/>
          <a:p>
            <a:pPr>
              <a:spcBef>
                <a:spcPct val="0"/>
              </a:spcBef>
            </a:pPr>
            <a:r>
              <a:rPr lang="en-US" altLang="zh-TW" sz="3600" b="1" dirty="0">
                <a:solidFill>
                  <a:schemeClr val="tx2">
                    <a:lumMod val="75000"/>
                  </a:schemeClr>
                </a:solidFill>
                <a:latin typeface="Cambria Math" pitchFamily="18" charset="0"/>
                <a:ea typeface="Cambria Math" pitchFamily="18" charset="0"/>
              </a:rPr>
              <a:t>Operational Overview</a:t>
            </a:r>
            <a:endParaRPr lang="zh-TW" altLang="en-US" sz="3600" b="1" dirty="0">
              <a:solidFill>
                <a:schemeClr val="tx2">
                  <a:lumMod val="75000"/>
                </a:schemeClr>
              </a:solidFill>
              <a:latin typeface="Cambria Math" pitchFamily="18" charset="0"/>
              <a:ea typeface="Cambria Math" pitchFamily="18" charset="0"/>
            </a:endParaRPr>
          </a:p>
        </p:txBody>
      </p:sp>
      <p:pic>
        <p:nvPicPr>
          <p:cNvPr id="5" name="Picture 5" descr="\\okbiotech\部門資料BS\業-包材設計\廣告\公司新版網站-AsianNet\訊映初始網站資料\圖片\大標題banner-1compan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0" y="656690"/>
            <a:ext cx="5724128" cy="9716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okbiotech\部門資料BS\業-包材設計\廣告\公司新版網站-AsianNet\訊映初始網站資料\圖片\公司簡介插圖-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4692044"/>
            <a:ext cx="6084168" cy="10339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副標題 2"/>
          <p:cNvSpPr txBox="1">
            <a:spLocks/>
          </p:cNvSpPr>
          <p:nvPr/>
        </p:nvSpPr>
        <p:spPr>
          <a:xfrm>
            <a:off x="6101916" y="656690"/>
            <a:ext cx="2646548" cy="504057"/>
          </a:xfrm>
          <a:prstGeom prst="rect">
            <a:avLst/>
          </a:prstGeom>
        </p:spPr>
        <p:txBody>
          <a:bodyPr vert="horz" lIns="91440" tIns="45720" rIns="91440" bIns="45720" rtlCol="0">
            <a:normAutofit fontScale="85000" lnSpcReduction="10000"/>
          </a:bodyPr>
          <a:lstStyle>
            <a:lvl1pPr marL="0" indent="0" algn="l" defTabSz="914400" rtl="0" eaLnBrk="1" latinLnBrk="0" hangingPunct="1">
              <a:spcBef>
                <a:spcPct val="20000"/>
              </a:spcBef>
              <a:buFont typeface="Arial" panose="020B0604020202020204" pitchFamily="34" charset="0"/>
              <a:buNone/>
              <a:defRPr sz="2800" kern="1200">
                <a:solidFill>
                  <a:schemeClr val="bg1">
                    <a:lumMod val="50000"/>
                  </a:schemeClr>
                </a:solidFill>
                <a:latin typeface="Adobe 黑体 Std R" pitchFamily="34" charset="-128"/>
                <a:ea typeface="Adobe 黑体 Std R" pitchFamily="34" charset="-128"/>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Adobe 繁黑體 Std B" pitchFamily="34" charset="-120"/>
                <a:ea typeface="Adobe 繁黑體 Std B" pitchFamily="34" charset="-120"/>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dobe 繁黑體 Std B" pitchFamily="34" charset="-120"/>
                <a:ea typeface="Adobe 繁黑體 Std B" pitchFamily="34" charset="-120"/>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dobe 繁黑體 Std B" pitchFamily="34" charset="-120"/>
                <a:ea typeface="Adobe 繁黑體 Std B" pitchFamily="34" charset="-120"/>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dobe 繁黑體 Std B" pitchFamily="34" charset="-120"/>
                <a:ea typeface="Adobe 繁黑體 Std B" pitchFamily="34" charset="-120"/>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ct val="0"/>
              </a:spcBef>
            </a:pPr>
            <a:r>
              <a:rPr lang="en-US" altLang="zh-TW" sz="2400" b="1" dirty="0">
                <a:ln w="12700">
                  <a:noFill/>
                </a:ln>
                <a:solidFill>
                  <a:srgbClr val="C00000"/>
                </a:solidFill>
                <a:latin typeface="+mn-ea"/>
                <a:ea typeface="+mn-ea"/>
              </a:rPr>
              <a:t>Stock Code</a:t>
            </a:r>
            <a:r>
              <a:rPr lang="zh-TW" altLang="en-US" sz="2400" b="1" dirty="0">
                <a:ln w="12700">
                  <a:noFill/>
                </a:ln>
                <a:solidFill>
                  <a:srgbClr val="C00000"/>
                </a:solidFill>
                <a:latin typeface="+mn-ea"/>
                <a:ea typeface="+mn-ea"/>
              </a:rPr>
              <a:t>： </a:t>
            </a:r>
            <a:r>
              <a:rPr lang="en-US" altLang="zh-TW" sz="2400" b="1" dirty="0">
                <a:ln w="12700">
                  <a:noFill/>
                </a:ln>
                <a:solidFill>
                  <a:srgbClr val="C00000"/>
                </a:solidFill>
                <a:latin typeface="+mn-ea"/>
                <a:ea typeface="+mn-ea"/>
              </a:rPr>
              <a:t>4</a:t>
            </a:r>
            <a:r>
              <a:rPr lang="en-US" altLang="zh-TW" sz="2400" b="1" dirty="0">
                <a:ln w="12700">
                  <a:noFill/>
                </a:ln>
                <a:solidFill>
                  <a:srgbClr val="C00000"/>
                </a:solidFill>
                <a:latin typeface="+mn-ea"/>
                <a:ea typeface="+mn-ea"/>
                <a:cs typeface="+mj-cs"/>
              </a:rPr>
              <a:t>155</a:t>
            </a:r>
            <a:endParaRPr lang="zh-TW" altLang="en-US" sz="2400" b="1" dirty="0">
              <a:ln w="12700">
                <a:noFill/>
              </a:ln>
              <a:solidFill>
                <a:srgbClr val="C00000"/>
              </a:solidFill>
              <a:latin typeface="+mn-ea"/>
              <a:ea typeface="+mn-ea"/>
              <a:cs typeface="+mj-cs"/>
            </a:endParaRPr>
          </a:p>
        </p:txBody>
      </p:sp>
      <p:sp>
        <p:nvSpPr>
          <p:cNvPr id="9" name="文字方塊 8"/>
          <p:cNvSpPr txBox="1"/>
          <p:nvPr/>
        </p:nvSpPr>
        <p:spPr>
          <a:xfrm>
            <a:off x="551548" y="5330427"/>
            <a:ext cx="2868324" cy="415498"/>
          </a:xfrm>
          <a:prstGeom prst="rect">
            <a:avLst/>
          </a:prstGeom>
          <a:noFill/>
          <a:ln w="0">
            <a:noFill/>
          </a:ln>
        </p:spPr>
        <p:txBody>
          <a:bodyPr wrap="square" rtlCol="0">
            <a:spAutoFit/>
          </a:bodyPr>
          <a:lstStyle/>
          <a:p>
            <a:r>
              <a:rPr lang="en-US" altLang="zh-TW" sz="2100" dirty="0" smtClean="0">
                <a:solidFill>
                  <a:schemeClr val="tx1">
                    <a:lumMod val="75000"/>
                    <a:lumOff val="25000"/>
                  </a:schemeClr>
                </a:solidFill>
                <a:latin typeface="標楷體" pitchFamily="65" charset="-120"/>
                <a:ea typeface="標楷體" pitchFamily="65" charset="-120"/>
              </a:rPr>
              <a:t>December 12, 2025</a:t>
            </a:r>
            <a:endParaRPr lang="en-US" altLang="zh-TW" sz="2100" dirty="0">
              <a:solidFill>
                <a:schemeClr val="tx1">
                  <a:lumMod val="75000"/>
                  <a:lumOff val="25000"/>
                </a:schemeClr>
              </a:solidFill>
              <a:latin typeface="標楷體" pitchFamily="65" charset="-120"/>
              <a:ea typeface="標楷體" pitchFamily="65" charset="-120"/>
            </a:endParaRPr>
          </a:p>
        </p:txBody>
      </p:sp>
    </p:spTree>
    <p:extLst>
      <p:ext uri="{BB962C8B-B14F-4D97-AF65-F5344CB8AC3E}">
        <p14:creationId xmlns:p14="http://schemas.microsoft.com/office/powerpoint/2010/main" val="202023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1+#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build="p"/>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1052736"/>
            <a:ext cx="8229600" cy="4536504"/>
          </a:xfrm>
        </p:spPr>
        <p:txBody>
          <a:bodyPr>
            <a:normAutofit fontScale="92500" lnSpcReduction="10000"/>
          </a:bodyPr>
          <a:lstStyle/>
          <a:p>
            <a:r>
              <a:rPr lang="en-US" altLang="zh-TW" dirty="0">
                <a:latin typeface="+mj-lt"/>
                <a:ea typeface="標楷體" panose="03000509000000000000" pitchFamily="65" charset="-120"/>
              </a:rPr>
              <a:t>Bluetooth Personal sound amplifier</a:t>
            </a:r>
          </a:p>
          <a:p>
            <a:pPr marL="0" indent="0">
              <a:buNone/>
            </a:pPr>
            <a:r>
              <a:rPr lang="en-US" altLang="zh-TW" sz="1800" dirty="0">
                <a:latin typeface="+mj-lt"/>
                <a:ea typeface="標楷體" panose="03000509000000000000" pitchFamily="65" charset="-120"/>
              </a:rPr>
              <a:t>Characteristic</a:t>
            </a:r>
            <a:r>
              <a:rPr lang="zh-TW" altLang="en-US" sz="1800" dirty="0">
                <a:latin typeface="+mj-lt"/>
                <a:ea typeface="標楷體" panose="03000509000000000000" pitchFamily="65" charset="-120"/>
              </a:rPr>
              <a:t>：</a:t>
            </a:r>
            <a:endParaRPr lang="en-US" altLang="zh-TW" sz="1800" dirty="0">
              <a:latin typeface="+mj-lt"/>
              <a:ea typeface="標楷體" panose="03000509000000000000" pitchFamily="65" charset="-120"/>
            </a:endParaRPr>
          </a:p>
          <a:p>
            <a:pPr>
              <a:buFont typeface="Wingdings" panose="05000000000000000000" pitchFamily="2" charset="2"/>
              <a:buAutoNum type="circleNumWdWhitePlain"/>
            </a:pPr>
            <a:r>
              <a:rPr lang="en-US" altLang="zh-TW" sz="1800" dirty="0">
                <a:latin typeface="+mj-lt"/>
                <a:ea typeface="標楷體" panose="03000509000000000000" pitchFamily="65" charset="-120"/>
              </a:rPr>
              <a:t>Independent sound receiver</a:t>
            </a:r>
          </a:p>
          <a:p>
            <a:pPr>
              <a:buFont typeface="Wingdings" panose="05000000000000000000" pitchFamily="2" charset="2"/>
              <a:buAutoNum type="circleNumWdWhitePlain"/>
            </a:pPr>
            <a:r>
              <a:rPr lang="en-US" altLang="zh-TW" sz="1800" dirty="0">
                <a:latin typeface="+mj-lt"/>
                <a:ea typeface="標楷體" panose="03000509000000000000" pitchFamily="65" charset="-120"/>
              </a:rPr>
              <a:t>No</a:t>
            </a:r>
            <a:r>
              <a:rPr lang="zh-TW" altLang="en-US" sz="1800" dirty="0">
                <a:latin typeface="+mj-lt"/>
                <a:ea typeface="標楷體" panose="03000509000000000000" pitchFamily="65" charset="-120"/>
              </a:rPr>
              <a:t> </a:t>
            </a:r>
            <a:r>
              <a:rPr lang="en-US" altLang="zh-TW" sz="1800" dirty="0">
                <a:latin typeface="+mj-lt"/>
                <a:ea typeface="標楷體" panose="03000509000000000000" pitchFamily="65" charset="-120"/>
              </a:rPr>
              <a:t>calibration required periodically</a:t>
            </a:r>
          </a:p>
          <a:p>
            <a:pPr>
              <a:buFont typeface="Wingdings" panose="05000000000000000000" pitchFamily="2" charset="2"/>
              <a:buAutoNum type="circleNumWdWhitePlain"/>
            </a:pPr>
            <a:r>
              <a:rPr lang="en-US" altLang="zh-TW" sz="1800" dirty="0">
                <a:latin typeface="+mj-lt"/>
                <a:ea typeface="標楷體" panose="03000509000000000000" pitchFamily="65" charset="-120"/>
              </a:rPr>
              <a:t>L/R ear volume adjustment independently</a:t>
            </a:r>
          </a:p>
          <a:p>
            <a:pPr>
              <a:buFont typeface="Wingdings" panose="05000000000000000000" pitchFamily="2" charset="2"/>
              <a:buAutoNum type="circleNumWdWhitePlain"/>
            </a:pPr>
            <a:r>
              <a:rPr lang="en-US" altLang="zh-TW" sz="1800" dirty="0">
                <a:latin typeface="+mj-lt"/>
                <a:ea typeface="標楷體" panose="03000509000000000000" pitchFamily="65" charset="-120"/>
              </a:rPr>
              <a:t>Affordable price</a:t>
            </a:r>
          </a:p>
          <a:p>
            <a:pPr>
              <a:buFont typeface="Wingdings" panose="05000000000000000000" pitchFamily="2" charset="2"/>
              <a:buAutoNum type="circleNumWdWhitePlain"/>
            </a:pPr>
            <a:r>
              <a:rPr lang="en-US" altLang="zh-TW" sz="1800" dirty="0">
                <a:latin typeface="+mj-lt"/>
                <a:ea typeface="標楷體" panose="03000509000000000000" pitchFamily="65" charset="-120"/>
              </a:rPr>
              <a:t>Noise reduction function</a:t>
            </a:r>
          </a:p>
          <a:p>
            <a:pPr>
              <a:buFont typeface="Wingdings" panose="05000000000000000000" pitchFamily="2" charset="2"/>
              <a:buAutoNum type="circleNumWdWhitePlain"/>
            </a:pPr>
            <a:r>
              <a:rPr lang="en-US" altLang="zh-TW" sz="1800" dirty="0">
                <a:latin typeface="+mj-lt"/>
                <a:ea typeface="標楷體" panose="03000509000000000000" pitchFamily="65" charset="-120"/>
              </a:rPr>
              <a:t>Pair</a:t>
            </a:r>
            <a:r>
              <a:rPr lang="zh-TW" altLang="en-US" sz="1800" dirty="0">
                <a:latin typeface="+mj-lt"/>
                <a:ea typeface="標楷體" panose="03000509000000000000" pitchFamily="65" charset="-120"/>
              </a:rPr>
              <a:t> </a:t>
            </a:r>
            <a:r>
              <a:rPr lang="en-US" altLang="zh-TW" sz="1800" dirty="0">
                <a:latin typeface="+mj-lt"/>
                <a:ea typeface="標楷體" panose="03000509000000000000" pitchFamily="65" charset="-120"/>
              </a:rPr>
              <a:t>Bluetooth with</a:t>
            </a:r>
            <a:r>
              <a:rPr lang="zh-TW" altLang="en-US" sz="1800" dirty="0">
                <a:latin typeface="+mj-lt"/>
                <a:ea typeface="標楷體" panose="03000509000000000000" pitchFamily="65" charset="-120"/>
              </a:rPr>
              <a:t> </a:t>
            </a:r>
            <a:r>
              <a:rPr lang="en-US" altLang="zh-TW" sz="1800" dirty="0">
                <a:latin typeface="+mj-lt"/>
                <a:ea typeface="標楷體" panose="03000509000000000000" pitchFamily="65" charset="-120"/>
              </a:rPr>
              <a:t>your mobile phone</a:t>
            </a:r>
            <a:r>
              <a:rPr lang="zh-TW" altLang="en-US" sz="1800" dirty="0">
                <a:latin typeface="+mj-lt"/>
                <a:ea typeface="標楷體" panose="03000509000000000000" pitchFamily="65" charset="-120"/>
              </a:rPr>
              <a:t> </a:t>
            </a:r>
            <a:r>
              <a:rPr lang="en-US" altLang="zh-TW" sz="1800" dirty="0">
                <a:latin typeface="+mj-lt"/>
                <a:ea typeface="標楷體" panose="03000509000000000000" pitchFamily="65" charset="-120"/>
              </a:rPr>
              <a:t>that you</a:t>
            </a:r>
            <a:r>
              <a:rPr lang="zh-TW" altLang="en-US" sz="1800" dirty="0">
                <a:latin typeface="+mj-lt"/>
                <a:ea typeface="標楷體" panose="03000509000000000000" pitchFamily="65" charset="-120"/>
              </a:rPr>
              <a:t> </a:t>
            </a:r>
            <a:r>
              <a:rPr lang="en-US" altLang="zh-TW" sz="1800" dirty="0">
                <a:latin typeface="+mj-lt"/>
                <a:ea typeface="標楷體" panose="03000509000000000000" pitchFamily="65" charset="-120"/>
              </a:rPr>
              <a:t>can</a:t>
            </a:r>
            <a:r>
              <a:rPr lang="zh-TW" altLang="en-US" sz="1800" dirty="0">
                <a:latin typeface="+mj-lt"/>
                <a:ea typeface="標楷體" panose="03000509000000000000" pitchFamily="65" charset="-120"/>
              </a:rPr>
              <a:t> </a:t>
            </a:r>
            <a:endParaRPr lang="en-US" altLang="zh-TW" sz="1800" dirty="0">
              <a:latin typeface="+mj-lt"/>
              <a:ea typeface="標楷體" panose="03000509000000000000" pitchFamily="65" charset="-120"/>
            </a:endParaRPr>
          </a:p>
          <a:p>
            <a:pPr marL="0" indent="0">
              <a:buNone/>
            </a:pPr>
            <a:r>
              <a:rPr lang="zh-TW" altLang="en-US" sz="1800" dirty="0">
                <a:latin typeface="+mj-lt"/>
                <a:ea typeface="標楷體" panose="03000509000000000000" pitchFamily="65" charset="-120"/>
              </a:rPr>
              <a:t>       </a:t>
            </a:r>
            <a:r>
              <a:rPr lang="en-US" altLang="zh-TW" sz="1800" dirty="0">
                <a:latin typeface="+mj-lt"/>
                <a:ea typeface="標楷體" panose="03000509000000000000" pitchFamily="65" charset="-120"/>
              </a:rPr>
              <a:t>answer phone calls, or enjoy the music by</a:t>
            </a:r>
            <a:r>
              <a:rPr lang="zh-TW" altLang="en-US" sz="1800" dirty="0">
                <a:latin typeface="+mj-lt"/>
                <a:ea typeface="標楷體" panose="03000509000000000000" pitchFamily="65" charset="-120"/>
              </a:rPr>
              <a:t> </a:t>
            </a:r>
            <a:r>
              <a:rPr lang="en-US" altLang="zh-TW" sz="1800" dirty="0">
                <a:latin typeface="+mj-lt"/>
                <a:ea typeface="標楷體" panose="03000509000000000000" pitchFamily="65" charset="-120"/>
              </a:rPr>
              <a:t>pressing just one button</a:t>
            </a:r>
            <a:r>
              <a:rPr lang="en-US" altLang="zh-TW" sz="1800" dirty="0">
                <a:latin typeface="標楷體" panose="03000509000000000000" pitchFamily="65" charset="-120"/>
                <a:ea typeface="標楷體" panose="03000509000000000000" pitchFamily="65" charset="-120"/>
              </a:rPr>
              <a:t>. </a:t>
            </a:r>
          </a:p>
          <a:p>
            <a:pPr marL="0" indent="0">
              <a:buNone/>
            </a:pPr>
            <a:r>
              <a:rPr lang="zh-TW" altLang="en-US" sz="1800" dirty="0">
                <a:latin typeface="標楷體" panose="03000509000000000000" pitchFamily="65" charset="-120"/>
                <a:ea typeface="標楷體" panose="03000509000000000000" pitchFamily="65" charset="-120"/>
              </a:rPr>
              <a:t>            </a:t>
            </a:r>
            <a:endParaRPr lang="en-US" altLang="zh-TW" sz="18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9</a:t>
            </a:fld>
            <a:endParaRPr lang="zh-TW" altLang="en-US" dirty="0"/>
          </a:p>
        </p:txBody>
      </p:sp>
      <p:pic>
        <p:nvPicPr>
          <p:cNvPr id="1026" name="Picture 2" descr="E:\Users\steven\OKBio\CB3\法說會\圖片與影片\GV-SA03產品照-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1340768"/>
            <a:ext cx="4343524" cy="3600400"/>
          </a:xfrm>
          <a:prstGeom prst="rect">
            <a:avLst/>
          </a:prstGeom>
          <a:noFill/>
          <a:extLst>
            <a:ext uri="{909E8E84-426E-40DD-AFC4-6F175D3DCCD1}">
              <a14:hiddenFill xmlns:a14="http://schemas.microsoft.com/office/drawing/2010/main">
                <a:solidFill>
                  <a:srgbClr val="FFFFFF"/>
                </a:solidFill>
              </a14:hiddenFill>
            </a:ext>
          </a:extLst>
        </p:spPr>
      </p:pic>
      <p:sp>
        <p:nvSpPr>
          <p:cNvPr id="5" name="標題 1"/>
          <p:cNvSpPr>
            <a:spLocks noGrp="1"/>
          </p:cNvSpPr>
          <p:nvPr>
            <p:ph type="title"/>
          </p:nvPr>
        </p:nvSpPr>
        <p:spPr>
          <a:xfrm>
            <a:off x="1088007" y="489733"/>
            <a:ext cx="8028384" cy="998984"/>
          </a:xfrm>
        </p:spPr>
        <p:txBody>
          <a:bodyPr>
            <a:normAutofit fontScale="90000"/>
          </a:bodyPr>
          <a:lstStyle/>
          <a:p>
            <a:pPr algn="l"/>
            <a:r>
              <a:rPr lang="en-US" altLang="zh-TW" sz="4000" b="1" dirty="0" smtClean="0">
                <a:solidFill>
                  <a:schemeClr val="tx1">
                    <a:lumMod val="65000"/>
                    <a:lumOff val="35000"/>
                  </a:schemeClr>
                </a:solidFill>
                <a:latin typeface="+mj-lt"/>
                <a:ea typeface="標楷體" pitchFamily="65" charset="-120"/>
              </a:rPr>
              <a:t>4.</a:t>
            </a:r>
            <a:r>
              <a:rPr lang="zh-TW" altLang="en-US" sz="4000" b="1" dirty="0" smtClean="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Product</a:t>
            </a:r>
            <a:r>
              <a:rPr lang="zh-TW" altLang="en-US" sz="4000" b="1" dirty="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line</a:t>
            </a:r>
            <a:r>
              <a:rPr lang="zh-TW" altLang="en-US" sz="4000" b="1" dirty="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of</a:t>
            </a:r>
            <a:r>
              <a:rPr lang="zh-TW" altLang="en-US" sz="4000" b="1" dirty="0">
                <a:solidFill>
                  <a:schemeClr val="tx1">
                    <a:lumMod val="65000"/>
                    <a:lumOff val="35000"/>
                  </a:schemeClr>
                </a:solidFill>
                <a:latin typeface="+mj-lt"/>
                <a:ea typeface="標楷體" pitchFamily="65" charset="-120"/>
              </a:rPr>
              <a:t> </a:t>
            </a:r>
            <a:r>
              <a:rPr lang="en-US" altLang="zh-TW" sz="4000" b="1" dirty="0" err="1">
                <a:solidFill>
                  <a:schemeClr val="tx1">
                    <a:lumMod val="65000"/>
                    <a:lumOff val="35000"/>
                  </a:schemeClr>
                </a:solidFill>
                <a:latin typeface="+mj-lt"/>
                <a:ea typeface="標楷體" pitchFamily="65" charset="-120"/>
              </a:rPr>
              <a:t>OKbiotech</a:t>
            </a:r>
            <a:r>
              <a:rPr lang="zh-TW" altLang="en-US" sz="4000" b="1" dirty="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Group</a:t>
            </a:r>
            <a:r>
              <a:rPr lang="zh-TW" altLang="en-US" b="1" u="sng" dirty="0">
                <a:latin typeface="標楷體" pitchFamily="65" charset="-120"/>
                <a:ea typeface="標楷體" pitchFamily="65" charset="-120"/>
              </a:rPr>
              <a:t/>
            </a:r>
            <a:br>
              <a:rPr lang="zh-TW" altLang="en-US" b="1" u="sng" dirty="0">
                <a:latin typeface="標楷體" pitchFamily="65" charset="-120"/>
                <a:ea typeface="標楷體" pitchFamily="65" charset="-120"/>
              </a:rPr>
            </a:br>
            <a:endParaRPr lang="zh-TW" altLang="en-US" u="sng" dirty="0">
              <a:latin typeface="標楷體" pitchFamily="65" charset="-120"/>
              <a:ea typeface="標楷體" pitchFamily="65" charset="-120"/>
            </a:endParaRPr>
          </a:p>
        </p:txBody>
      </p:sp>
    </p:spTree>
    <p:extLst>
      <p:ext uri="{BB962C8B-B14F-4D97-AF65-F5344CB8AC3E}">
        <p14:creationId xmlns:p14="http://schemas.microsoft.com/office/powerpoint/2010/main" val="2420642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10</a:t>
            </a:fld>
            <a:endParaRPr lang="zh-TW" altLang="en-US" dirty="0"/>
          </a:p>
        </p:txBody>
      </p:sp>
      <p:sp>
        <p:nvSpPr>
          <p:cNvPr id="5" name="標題 1"/>
          <p:cNvSpPr>
            <a:spLocks noGrp="1"/>
          </p:cNvSpPr>
          <p:nvPr>
            <p:ph type="title"/>
          </p:nvPr>
        </p:nvSpPr>
        <p:spPr>
          <a:xfrm>
            <a:off x="576064" y="197768"/>
            <a:ext cx="8028384" cy="998984"/>
          </a:xfrm>
        </p:spPr>
        <p:txBody>
          <a:bodyPr>
            <a:normAutofit/>
          </a:bodyPr>
          <a:lstStyle/>
          <a:p>
            <a:r>
              <a:rPr lang="en-US" altLang="zh-TW" sz="3600" b="1" dirty="0">
                <a:solidFill>
                  <a:schemeClr val="tx1">
                    <a:lumMod val="65000"/>
                    <a:lumOff val="35000"/>
                  </a:schemeClr>
                </a:solidFill>
                <a:latin typeface="+mj-lt"/>
                <a:ea typeface="標楷體" pitchFamily="65" charset="-120"/>
              </a:rPr>
              <a:t>4</a:t>
            </a:r>
            <a:r>
              <a:rPr lang="en-US" altLang="zh-TW" sz="3600" b="1" dirty="0" smtClean="0">
                <a:solidFill>
                  <a:schemeClr val="tx1">
                    <a:lumMod val="65000"/>
                    <a:lumOff val="35000"/>
                  </a:schemeClr>
                </a:solidFill>
                <a:latin typeface="+mj-lt"/>
                <a:ea typeface="標楷體" pitchFamily="65" charset="-120"/>
              </a:rPr>
              <a:t>.</a:t>
            </a:r>
            <a:r>
              <a:rPr lang="zh-TW" altLang="en-US" sz="3600" b="1" dirty="0" smtClean="0">
                <a:solidFill>
                  <a:schemeClr val="tx1">
                    <a:lumMod val="65000"/>
                    <a:lumOff val="35000"/>
                  </a:schemeClr>
                </a:solidFill>
                <a:latin typeface="+mj-lt"/>
                <a:ea typeface="標楷體" pitchFamily="65" charset="-120"/>
              </a:rPr>
              <a:t> </a:t>
            </a:r>
            <a:r>
              <a:rPr lang="en-US" altLang="zh-TW" sz="3600" b="1" dirty="0">
                <a:solidFill>
                  <a:schemeClr val="tx1">
                    <a:lumMod val="65000"/>
                    <a:lumOff val="35000"/>
                  </a:schemeClr>
                </a:solidFill>
                <a:latin typeface="+mj-lt"/>
                <a:ea typeface="標楷體" pitchFamily="65" charset="-120"/>
              </a:rPr>
              <a:t>Product</a:t>
            </a:r>
            <a:r>
              <a:rPr lang="zh-TW" altLang="en-US" sz="3600" b="1" dirty="0">
                <a:solidFill>
                  <a:schemeClr val="tx1">
                    <a:lumMod val="65000"/>
                    <a:lumOff val="35000"/>
                  </a:schemeClr>
                </a:solidFill>
                <a:latin typeface="+mj-lt"/>
                <a:ea typeface="標楷體" pitchFamily="65" charset="-120"/>
              </a:rPr>
              <a:t> </a:t>
            </a:r>
            <a:r>
              <a:rPr lang="en-US" altLang="zh-TW" sz="3600" b="1" dirty="0">
                <a:solidFill>
                  <a:schemeClr val="tx1">
                    <a:lumMod val="65000"/>
                    <a:lumOff val="35000"/>
                  </a:schemeClr>
                </a:solidFill>
                <a:latin typeface="+mj-lt"/>
                <a:ea typeface="標楷體" pitchFamily="65" charset="-120"/>
              </a:rPr>
              <a:t>line</a:t>
            </a:r>
            <a:r>
              <a:rPr lang="zh-TW" altLang="en-US" sz="3600" b="1" dirty="0">
                <a:solidFill>
                  <a:schemeClr val="tx1">
                    <a:lumMod val="65000"/>
                    <a:lumOff val="35000"/>
                  </a:schemeClr>
                </a:solidFill>
                <a:latin typeface="+mj-lt"/>
                <a:ea typeface="標楷體" pitchFamily="65" charset="-120"/>
              </a:rPr>
              <a:t> </a:t>
            </a:r>
            <a:r>
              <a:rPr lang="en-US" altLang="zh-TW" sz="3600" b="1" dirty="0">
                <a:solidFill>
                  <a:schemeClr val="tx1">
                    <a:lumMod val="65000"/>
                    <a:lumOff val="35000"/>
                  </a:schemeClr>
                </a:solidFill>
                <a:latin typeface="+mj-lt"/>
                <a:ea typeface="標楷體" pitchFamily="65" charset="-120"/>
              </a:rPr>
              <a:t>of</a:t>
            </a:r>
            <a:r>
              <a:rPr lang="zh-TW" altLang="en-US" sz="3600" b="1" dirty="0">
                <a:solidFill>
                  <a:schemeClr val="tx1">
                    <a:lumMod val="65000"/>
                    <a:lumOff val="35000"/>
                  </a:schemeClr>
                </a:solidFill>
                <a:latin typeface="+mj-lt"/>
                <a:ea typeface="標楷體" pitchFamily="65" charset="-120"/>
              </a:rPr>
              <a:t> </a:t>
            </a:r>
            <a:r>
              <a:rPr lang="en-US" altLang="zh-TW" sz="3600" b="1" dirty="0" err="1">
                <a:solidFill>
                  <a:schemeClr val="tx1">
                    <a:lumMod val="65000"/>
                    <a:lumOff val="35000"/>
                  </a:schemeClr>
                </a:solidFill>
                <a:latin typeface="+mj-lt"/>
                <a:ea typeface="標楷體" pitchFamily="65" charset="-120"/>
              </a:rPr>
              <a:t>OKbiotech</a:t>
            </a:r>
            <a:r>
              <a:rPr lang="zh-TW" altLang="en-US" sz="3600" b="1" dirty="0">
                <a:solidFill>
                  <a:schemeClr val="tx1">
                    <a:lumMod val="65000"/>
                    <a:lumOff val="35000"/>
                  </a:schemeClr>
                </a:solidFill>
                <a:latin typeface="+mj-lt"/>
                <a:ea typeface="標楷體" pitchFamily="65" charset="-120"/>
              </a:rPr>
              <a:t> </a:t>
            </a:r>
            <a:r>
              <a:rPr lang="en-US" altLang="zh-TW" sz="3600" b="1" dirty="0">
                <a:solidFill>
                  <a:schemeClr val="tx1">
                    <a:lumMod val="65000"/>
                    <a:lumOff val="35000"/>
                  </a:schemeClr>
                </a:solidFill>
                <a:latin typeface="+mj-lt"/>
                <a:ea typeface="標楷體" pitchFamily="65" charset="-120"/>
              </a:rPr>
              <a:t>Group</a:t>
            </a:r>
            <a:endParaRPr lang="zh-TW" altLang="en-US" sz="3600" u="sng" dirty="0">
              <a:latin typeface="+mj-lt"/>
              <a:ea typeface="標楷體" pitchFamily="65" charset="-120"/>
            </a:endParaRPr>
          </a:p>
        </p:txBody>
      </p:sp>
      <p:sp>
        <p:nvSpPr>
          <p:cNvPr id="8" name="內容版面配置區 2"/>
          <p:cNvSpPr>
            <a:spLocks noGrp="1"/>
          </p:cNvSpPr>
          <p:nvPr>
            <p:ph idx="1"/>
          </p:nvPr>
        </p:nvSpPr>
        <p:spPr>
          <a:xfrm>
            <a:off x="611560" y="1210776"/>
            <a:ext cx="8229600" cy="4277072"/>
          </a:xfrm>
        </p:spPr>
        <p:txBody>
          <a:bodyPr>
            <a:noAutofit/>
          </a:bodyPr>
          <a:lstStyle/>
          <a:p>
            <a:r>
              <a:rPr lang="en-US" altLang="zh-TW" sz="1800" b="1" dirty="0">
                <a:latin typeface="+mj-lt"/>
                <a:ea typeface="標楷體" pitchFamily="65" charset="-120"/>
              </a:rPr>
              <a:t>Mesh Nebulizer</a:t>
            </a:r>
            <a:endParaRPr lang="zh-TW" altLang="en-US" sz="1800" b="1" dirty="0">
              <a:latin typeface="+mj-lt"/>
              <a:ea typeface="標楷體" pitchFamily="65" charset="-120"/>
            </a:endParaRPr>
          </a:p>
          <a:p>
            <a:pPr marL="0" indent="0">
              <a:buNone/>
            </a:pPr>
            <a:r>
              <a:rPr lang="en-US" altLang="zh-TW" sz="1400" dirty="0">
                <a:latin typeface="+mj-lt"/>
              </a:rPr>
              <a:t>Applying micron atomized technology to have medicine atomized to the fine particle for easiest absorption to entering respiratory and lung alone with the best effect of medicine treatment.</a:t>
            </a:r>
            <a:br>
              <a:rPr lang="en-US" altLang="zh-TW" sz="1400" dirty="0">
                <a:latin typeface="+mj-lt"/>
              </a:rPr>
            </a:br>
            <a:r>
              <a:rPr lang="en-US" altLang="zh-TW" sz="1400" dirty="0">
                <a:latin typeface="+mj-lt"/>
              </a:rPr>
              <a:t>-For asthma, allergic rhinitis and COPD patients, follow doctor‘s instructions on atomized spray medication; </a:t>
            </a:r>
            <a:endParaRPr lang="zh-TW" altLang="en-US" sz="1400" dirty="0">
              <a:latin typeface="+mj-lt"/>
            </a:endParaRPr>
          </a:p>
          <a:p>
            <a:pPr marL="0" indent="0">
              <a:buNone/>
            </a:pPr>
            <a:r>
              <a:rPr lang="en-US" altLang="zh-TW" sz="1400" dirty="0">
                <a:latin typeface="+mj-lt"/>
              </a:rPr>
              <a:t>-For daily care, have saline to keep respiratory healthy and prevent throat itchy and cough symptoms. </a:t>
            </a:r>
            <a:endParaRPr lang="zh-TW" altLang="en-US" sz="1400" dirty="0">
              <a:latin typeface="+mj-lt"/>
            </a:endParaRPr>
          </a:p>
          <a:p>
            <a:pPr marL="0" indent="0">
              <a:buNone/>
            </a:pPr>
            <a:r>
              <a:rPr lang="en-US" altLang="zh-TW" sz="1600" b="1" dirty="0">
                <a:latin typeface="+mj-lt"/>
                <a:ea typeface="標楷體" panose="03000509000000000000" pitchFamily="65" charset="-120"/>
              </a:rPr>
              <a:t>Characteristic</a:t>
            </a:r>
            <a:r>
              <a:rPr lang="zh-TW" altLang="en-US" sz="1600" b="1" dirty="0">
                <a:latin typeface="+mj-lt"/>
                <a:ea typeface="標楷體" panose="03000509000000000000" pitchFamily="65" charset="-120"/>
              </a:rPr>
              <a:t>：</a:t>
            </a:r>
            <a:endParaRPr lang="en-US" altLang="zh-TW" sz="1600" dirty="0">
              <a:latin typeface="+mj-lt"/>
              <a:ea typeface="標楷體" pitchFamily="65" charset="-120"/>
            </a:endParaRPr>
          </a:p>
          <a:p>
            <a:pPr marL="457200" indent="-457200">
              <a:buFont typeface="Wingdings" charset="2"/>
              <a:buAutoNum type="circleNumWdWhitePlain"/>
            </a:pPr>
            <a:r>
              <a:rPr lang="en-US" altLang="zh-TW" sz="1600" dirty="0">
                <a:latin typeface="+mj-lt"/>
                <a:ea typeface="標楷體" pitchFamily="65" charset="-120"/>
              </a:rPr>
              <a:t>Portable (home-use) Nebulizer</a:t>
            </a:r>
            <a:endParaRPr lang="zh-TW" altLang="en-US" sz="1600" dirty="0">
              <a:latin typeface="+mj-lt"/>
              <a:ea typeface="標楷體" pitchFamily="65" charset="-120"/>
            </a:endParaRPr>
          </a:p>
          <a:p>
            <a:pPr marL="457200" indent="-457200">
              <a:buFont typeface="Wingdings" charset="2"/>
              <a:buAutoNum type="circleNumWdWhitePlain"/>
            </a:pPr>
            <a:r>
              <a:rPr lang="en-US" altLang="zh-TW" sz="1600" dirty="0">
                <a:latin typeface="+mj-lt"/>
              </a:rPr>
              <a:t>Mist particle size &lt;</a:t>
            </a:r>
            <a:r>
              <a:rPr lang="zh-TW" altLang="en-US" sz="1600" dirty="0">
                <a:latin typeface="+mj-lt"/>
              </a:rPr>
              <a:t> </a:t>
            </a:r>
            <a:r>
              <a:rPr lang="en-US" altLang="zh-TW" sz="1600" dirty="0">
                <a:latin typeface="+mj-lt"/>
              </a:rPr>
              <a:t>MMAD 5μm</a:t>
            </a:r>
            <a:endParaRPr lang="zh-TW" altLang="en-US" sz="1600" dirty="0">
              <a:latin typeface="+mj-lt"/>
            </a:endParaRPr>
          </a:p>
          <a:p>
            <a:pPr marL="457200" indent="-457200">
              <a:buFont typeface="Wingdings" charset="2"/>
              <a:buAutoNum type="circleNumWdWhitePlain"/>
            </a:pPr>
            <a:r>
              <a:rPr lang="en-US" altLang="zh-TW" sz="1600" dirty="0">
                <a:latin typeface="+mj-lt"/>
              </a:rPr>
              <a:t>Silent operation</a:t>
            </a:r>
            <a:endParaRPr lang="zh-TW" altLang="en-US" sz="1600" dirty="0">
              <a:latin typeface="+mj-lt"/>
            </a:endParaRPr>
          </a:p>
          <a:p>
            <a:pPr marL="457200" indent="-457200">
              <a:buFont typeface="Wingdings" charset="2"/>
              <a:buAutoNum type="circleNumWdWhitePlain"/>
            </a:pPr>
            <a:r>
              <a:rPr lang="en-US" altLang="zh-TW" sz="1600" dirty="0">
                <a:latin typeface="+mj-lt"/>
              </a:rPr>
              <a:t>Two power sources – batteries &amp; adaptor</a:t>
            </a:r>
            <a:endParaRPr lang="zh-TW" altLang="en-US" sz="1600" dirty="0">
              <a:latin typeface="+mj-lt"/>
            </a:endParaRPr>
          </a:p>
          <a:p>
            <a:pPr marL="457200" indent="-457200">
              <a:buFont typeface="Wingdings" charset="2"/>
              <a:buAutoNum type="circleNumWdWhitePlain"/>
            </a:pPr>
            <a:r>
              <a:rPr lang="en-US" altLang="zh-TW" sz="1600" dirty="0">
                <a:latin typeface="+mj-lt"/>
              </a:rPr>
              <a:t>Low medication residue</a:t>
            </a:r>
          </a:p>
          <a:p>
            <a:pPr marL="0" indent="0">
              <a:buNone/>
            </a:pPr>
            <a:r>
              <a:rPr lang="en-US" altLang="zh-TW" sz="2400" dirty="0">
                <a:latin typeface="標楷體" pitchFamily="65" charset="-120"/>
                <a:ea typeface="標楷體" pitchFamily="65" charset="-120"/>
              </a:rPr>
              <a:t>  </a:t>
            </a:r>
            <a:endParaRPr lang="zh-TW" altLang="en-US" sz="2400" dirty="0">
              <a:latin typeface="標楷體" pitchFamily="65" charset="-120"/>
              <a:ea typeface="標楷體" pitchFamily="65" charset="-120"/>
            </a:endParaRPr>
          </a:p>
        </p:txBody>
      </p:sp>
      <p:sp>
        <p:nvSpPr>
          <p:cNvPr id="2" name="AutoShape 2" descr="https://www.puyuan-bio.com/userfiles/images/products/235%20x%20470/Nebulizer%20for%20asthma_235x470.jpg"/>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3129" y="3298765"/>
            <a:ext cx="1174230" cy="2348459"/>
          </a:xfrm>
          <a:prstGeom prst="rect">
            <a:avLst/>
          </a:prstGeom>
          <a:noFill/>
          <a:effectLst/>
        </p:spPr>
      </p:pic>
      <p:pic>
        <p:nvPicPr>
          <p:cNvPr id="7" name="圖片 6">
            <a:extLst>
              <a:ext uri="{FF2B5EF4-FFF2-40B4-BE49-F238E27FC236}">
                <a16:creationId xmlns:a16="http://schemas.microsoft.com/office/drawing/2014/main" xmlns="" id="{60BFB5CE-01F0-DF37-E621-77A1D59D60C8}"/>
              </a:ext>
            </a:extLst>
          </p:cNvPr>
          <p:cNvPicPr>
            <a:picLocks noChangeAspect="1"/>
          </p:cNvPicPr>
          <p:nvPr/>
        </p:nvPicPr>
        <p:blipFill>
          <a:blip r:embed="rId4"/>
          <a:stretch>
            <a:fillRect/>
          </a:stretch>
        </p:blipFill>
        <p:spPr>
          <a:xfrm>
            <a:off x="6279674" y="3298765"/>
            <a:ext cx="2181702" cy="2034786"/>
          </a:xfrm>
          <a:prstGeom prst="rect">
            <a:avLst/>
          </a:prstGeom>
        </p:spPr>
      </p:pic>
    </p:spTree>
    <p:extLst>
      <p:ext uri="{BB962C8B-B14F-4D97-AF65-F5344CB8AC3E}">
        <p14:creationId xmlns:p14="http://schemas.microsoft.com/office/powerpoint/2010/main" val="446206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456184"/>
            <a:ext cx="8229600" cy="4277072"/>
          </a:xfrm>
        </p:spPr>
        <p:txBody>
          <a:bodyPr>
            <a:normAutofit fontScale="92500"/>
          </a:bodyPr>
          <a:lstStyle/>
          <a:p>
            <a:r>
              <a:rPr lang="en-US" altLang="zh-TW" sz="1800" b="1" dirty="0" err="1">
                <a:latin typeface="+mj-lt"/>
              </a:rPr>
              <a:t>Respitronics</a:t>
            </a:r>
            <a:r>
              <a:rPr lang="en-US" altLang="zh-TW" sz="1800" b="1" dirty="0">
                <a:latin typeface="+mj-lt"/>
              </a:rPr>
              <a:t> Elite nebulization therapy system</a:t>
            </a:r>
            <a:r>
              <a:rPr lang="zh-TW" altLang="en-US" sz="1800" b="1" dirty="0">
                <a:latin typeface="+mj-lt"/>
              </a:rPr>
              <a:t> </a:t>
            </a:r>
          </a:p>
          <a:p>
            <a:pPr marL="0" indent="0">
              <a:buNone/>
            </a:pPr>
            <a:r>
              <a:rPr lang="en-US" altLang="zh-TW" sz="1600" b="1" dirty="0">
                <a:latin typeface="+mj-lt"/>
              </a:rPr>
              <a:t>Elite</a:t>
            </a:r>
            <a:r>
              <a:rPr lang="zh-TW" altLang="en-US" sz="1600" b="1" dirty="0">
                <a:latin typeface="+mj-lt"/>
              </a:rPr>
              <a:t> </a:t>
            </a:r>
            <a:r>
              <a:rPr lang="en-US" altLang="zh-TW" sz="1600" b="1" dirty="0">
                <a:latin typeface="+mj-lt"/>
              </a:rPr>
              <a:t>pro </a:t>
            </a:r>
            <a:r>
              <a:rPr lang="en-US" altLang="zh-TW" sz="1600" dirty="0">
                <a:latin typeface="+mj-lt"/>
              </a:rPr>
              <a:t>is created new home and hospital health-based products to treat respiratory patients with respiratory issues. Medication shortages and waste with a new auto shut off valve that runs while the patient inhales and turns off while exhaling, saving 50% of the medication and cost.</a:t>
            </a:r>
            <a:endParaRPr lang="zh-TW" altLang="en-US" sz="1600" dirty="0">
              <a:latin typeface="+mj-lt"/>
            </a:endParaRPr>
          </a:p>
          <a:p>
            <a:pPr marL="0" indent="0">
              <a:buNone/>
            </a:pPr>
            <a:r>
              <a:rPr lang="en-US" altLang="zh-TW" sz="1600" b="1" dirty="0">
                <a:latin typeface="+mj-lt"/>
                <a:ea typeface="標楷體" panose="03000509000000000000" pitchFamily="65" charset="-120"/>
              </a:rPr>
              <a:t>Characteristic</a:t>
            </a:r>
            <a:r>
              <a:rPr lang="zh-TW" altLang="en-US" sz="1600" b="1" dirty="0">
                <a:latin typeface="+mj-lt"/>
                <a:ea typeface="標楷體" panose="03000509000000000000" pitchFamily="65" charset="-120"/>
              </a:rPr>
              <a:t>：</a:t>
            </a:r>
            <a:endParaRPr lang="en-US" altLang="zh-TW" sz="1600" dirty="0">
              <a:latin typeface="+mj-lt"/>
              <a:ea typeface="標楷體" pitchFamily="65" charset="-120"/>
            </a:endParaRPr>
          </a:p>
          <a:p>
            <a:pPr>
              <a:buFont typeface="Wingdings" charset="2"/>
              <a:buAutoNum type="circleNumWdWhitePlain"/>
            </a:pPr>
            <a:r>
              <a:rPr lang="en-US" altLang="zh-TW" sz="1600" dirty="0">
                <a:latin typeface="+mj-lt"/>
              </a:rPr>
              <a:t>Synchronous operation with ventilation</a:t>
            </a:r>
            <a:endParaRPr lang="zh-TW" altLang="en-US" sz="1600" dirty="0">
              <a:latin typeface="+mj-lt"/>
            </a:endParaRPr>
          </a:p>
          <a:p>
            <a:pPr>
              <a:buFont typeface="Wingdings" charset="2"/>
              <a:buAutoNum type="circleNumWdWhitePlain"/>
            </a:pPr>
            <a:r>
              <a:rPr lang="en-US" altLang="zh-TW" sz="1600" dirty="0">
                <a:latin typeface="+mj-lt"/>
              </a:rPr>
              <a:t>Silent operation</a:t>
            </a:r>
            <a:endParaRPr lang="zh-TW" altLang="en-US" sz="1600" dirty="0">
              <a:latin typeface="+mj-lt"/>
            </a:endParaRPr>
          </a:p>
          <a:p>
            <a:pPr>
              <a:buFont typeface="Wingdings" charset="2"/>
              <a:buAutoNum type="circleNumWdWhitePlain"/>
            </a:pPr>
            <a:r>
              <a:rPr lang="en-US" altLang="zh-TW" sz="1600" dirty="0">
                <a:latin typeface="+mj-lt"/>
              </a:rPr>
              <a:t>Low medication residue </a:t>
            </a:r>
            <a:endParaRPr lang="zh-TW" altLang="en-US" sz="1600" dirty="0">
              <a:latin typeface="+mj-lt"/>
            </a:endParaRPr>
          </a:p>
          <a:p>
            <a:pPr>
              <a:buFont typeface="Wingdings" charset="2"/>
              <a:buAutoNum type="circleNumWdWhitePlain"/>
            </a:pPr>
            <a:r>
              <a:rPr lang="en-US" altLang="zh-TW" sz="1600" dirty="0">
                <a:latin typeface="+mj-lt"/>
              </a:rPr>
              <a:t>Medication level detection</a:t>
            </a:r>
            <a:endParaRPr lang="zh-TW" altLang="en-US" sz="1600" dirty="0">
              <a:latin typeface="+mj-lt"/>
            </a:endParaRPr>
          </a:p>
          <a:p>
            <a:pPr>
              <a:buFont typeface="Wingdings" charset="2"/>
              <a:buAutoNum type="circleNumWdWhitePlain"/>
            </a:pPr>
            <a:r>
              <a:rPr lang="en-US" altLang="zh-TW" sz="1600" dirty="0">
                <a:latin typeface="+mj-lt"/>
              </a:rPr>
              <a:t>Particle size &lt;</a:t>
            </a:r>
            <a:r>
              <a:rPr lang="zh-TW" altLang="en-US" sz="1600" dirty="0">
                <a:latin typeface="+mj-lt"/>
              </a:rPr>
              <a:t> </a:t>
            </a:r>
            <a:r>
              <a:rPr lang="en-US" altLang="zh-TW" sz="1600" dirty="0">
                <a:latin typeface="+mj-lt"/>
              </a:rPr>
              <a:t>MMAD 5μm</a:t>
            </a:r>
            <a:endParaRPr lang="zh-TW" altLang="en-US" sz="1600" dirty="0">
              <a:latin typeface="+mj-lt"/>
            </a:endParaRPr>
          </a:p>
          <a:p>
            <a:pPr>
              <a:buFont typeface="Wingdings" charset="2"/>
              <a:buAutoNum type="circleNumWdWhitePlain"/>
            </a:pPr>
            <a:r>
              <a:rPr lang="en-US" altLang="zh-TW" sz="1600" dirty="0">
                <a:latin typeface="+mj-lt"/>
              </a:rPr>
              <a:t>High Lung Deposition Rate.</a:t>
            </a:r>
            <a:endParaRPr lang="en-US" altLang="zh-TW" sz="1600" dirty="0">
              <a:latin typeface="+mj-lt"/>
              <a:ea typeface="標楷體" panose="03000509000000000000" pitchFamily="65" charset="-120"/>
            </a:endParaRP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11</a:t>
            </a:fld>
            <a:endParaRPr lang="zh-TW" altLang="en-US" dirty="0"/>
          </a:p>
        </p:txBody>
      </p:sp>
      <p:sp>
        <p:nvSpPr>
          <p:cNvPr id="8" name="標題 1"/>
          <p:cNvSpPr>
            <a:spLocks noGrp="1"/>
          </p:cNvSpPr>
          <p:nvPr>
            <p:ph type="title"/>
          </p:nvPr>
        </p:nvSpPr>
        <p:spPr>
          <a:xfrm>
            <a:off x="576064" y="341784"/>
            <a:ext cx="8028384" cy="998984"/>
          </a:xfrm>
        </p:spPr>
        <p:txBody>
          <a:bodyPr>
            <a:normAutofit fontScale="90000"/>
          </a:bodyPr>
          <a:lstStyle/>
          <a:p>
            <a:r>
              <a:rPr lang="en-US" altLang="zh-TW" sz="4000" b="1" dirty="0">
                <a:solidFill>
                  <a:schemeClr val="tx1">
                    <a:lumMod val="65000"/>
                    <a:lumOff val="35000"/>
                  </a:schemeClr>
                </a:solidFill>
                <a:latin typeface="+mj-lt"/>
                <a:ea typeface="標楷體" pitchFamily="65" charset="-120"/>
              </a:rPr>
              <a:t>4</a:t>
            </a:r>
            <a:r>
              <a:rPr lang="en-US" altLang="zh-TW" sz="4000" b="1" dirty="0" smtClean="0">
                <a:solidFill>
                  <a:schemeClr val="tx1">
                    <a:lumMod val="65000"/>
                    <a:lumOff val="35000"/>
                  </a:schemeClr>
                </a:solidFill>
                <a:latin typeface="+mj-lt"/>
                <a:ea typeface="標楷體" pitchFamily="65" charset="-120"/>
              </a:rPr>
              <a:t>.</a:t>
            </a:r>
            <a:r>
              <a:rPr lang="zh-TW" altLang="en-US" sz="4000" b="1" dirty="0" smtClean="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Product</a:t>
            </a:r>
            <a:r>
              <a:rPr lang="zh-TW" altLang="en-US" sz="4000" b="1" dirty="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line</a:t>
            </a:r>
            <a:r>
              <a:rPr lang="zh-TW" altLang="en-US" sz="4000" b="1" dirty="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of</a:t>
            </a:r>
            <a:r>
              <a:rPr lang="zh-TW" altLang="en-US" sz="4000" b="1" dirty="0">
                <a:solidFill>
                  <a:schemeClr val="tx1">
                    <a:lumMod val="65000"/>
                    <a:lumOff val="35000"/>
                  </a:schemeClr>
                </a:solidFill>
                <a:latin typeface="+mj-lt"/>
                <a:ea typeface="標楷體" pitchFamily="65" charset="-120"/>
              </a:rPr>
              <a:t> </a:t>
            </a:r>
            <a:r>
              <a:rPr lang="en-US" altLang="zh-TW" sz="4000" b="1" dirty="0" err="1">
                <a:solidFill>
                  <a:schemeClr val="tx1">
                    <a:lumMod val="65000"/>
                    <a:lumOff val="35000"/>
                  </a:schemeClr>
                </a:solidFill>
                <a:latin typeface="+mj-lt"/>
                <a:ea typeface="標楷體" pitchFamily="65" charset="-120"/>
              </a:rPr>
              <a:t>OKbiotech</a:t>
            </a:r>
            <a:r>
              <a:rPr lang="zh-TW" altLang="en-US" sz="4000" b="1" dirty="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Group</a:t>
            </a:r>
            <a:r>
              <a:rPr lang="zh-TW" altLang="en-US" b="1" u="sng" dirty="0">
                <a:latin typeface="標楷體" pitchFamily="65" charset="-120"/>
                <a:ea typeface="標楷體" pitchFamily="65" charset="-120"/>
              </a:rPr>
              <a:t/>
            </a:r>
            <a:br>
              <a:rPr lang="zh-TW" altLang="en-US" b="1" u="sng" dirty="0">
                <a:latin typeface="標楷體" pitchFamily="65" charset="-120"/>
                <a:ea typeface="標楷體" pitchFamily="65" charset="-120"/>
              </a:rPr>
            </a:br>
            <a:endParaRPr lang="zh-TW" altLang="en-US" u="sng" dirty="0">
              <a:latin typeface="標楷體" pitchFamily="65" charset="-120"/>
              <a:ea typeface="標楷體" pitchFamily="65" charset="-120"/>
            </a:endParaRPr>
          </a:p>
        </p:txBody>
      </p:sp>
      <p:pic>
        <p:nvPicPr>
          <p:cNvPr id="6" name="圖片 5">
            <a:extLst>
              <a:ext uri="{FF2B5EF4-FFF2-40B4-BE49-F238E27FC236}">
                <a16:creationId xmlns:a16="http://schemas.microsoft.com/office/drawing/2014/main" xmlns="" id="{1E8AC70E-2CB2-5888-EEC6-F15FEB53DC35}"/>
              </a:ext>
            </a:extLst>
          </p:cNvPr>
          <p:cNvPicPr>
            <a:picLocks noChangeAspect="1"/>
          </p:cNvPicPr>
          <p:nvPr/>
        </p:nvPicPr>
        <p:blipFill>
          <a:blip r:embed="rId2"/>
          <a:stretch>
            <a:fillRect/>
          </a:stretch>
        </p:blipFill>
        <p:spPr>
          <a:xfrm>
            <a:off x="3203848" y="3953378"/>
            <a:ext cx="2647625" cy="1995902"/>
          </a:xfrm>
          <a:prstGeom prst="rect">
            <a:avLst/>
          </a:prstGeom>
        </p:spPr>
      </p:pic>
      <p:pic>
        <p:nvPicPr>
          <p:cNvPr id="9" name="圖片 8">
            <a:extLst>
              <a:ext uri="{FF2B5EF4-FFF2-40B4-BE49-F238E27FC236}">
                <a16:creationId xmlns:a16="http://schemas.microsoft.com/office/drawing/2014/main" xmlns="" id="{C04C92C6-35C7-B000-2439-7A9A8D13C4A3}"/>
              </a:ext>
            </a:extLst>
          </p:cNvPr>
          <p:cNvPicPr>
            <a:picLocks noChangeAspect="1"/>
          </p:cNvPicPr>
          <p:nvPr/>
        </p:nvPicPr>
        <p:blipFill>
          <a:blip r:embed="rId3"/>
          <a:stretch>
            <a:fillRect/>
          </a:stretch>
        </p:blipFill>
        <p:spPr>
          <a:xfrm>
            <a:off x="5868144" y="3212976"/>
            <a:ext cx="3173260" cy="1995902"/>
          </a:xfrm>
          <a:prstGeom prst="rect">
            <a:avLst/>
          </a:prstGeom>
        </p:spPr>
      </p:pic>
    </p:spTree>
    <p:extLst>
      <p:ext uri="{BB962C8B-B14F-4D97-AF65-F5344CB8AC3E}">
        <p14:creationId xmlns:p14="http://schemas.microsoft.com/office/powerpoint/2010/main" val="2490066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83568" y="1124744"/>
            <a:ext cx="8229600" cy="4277072"/>
          </a:xfrm>
        </p:spPr>
        <p:txBody>
          <a:bodyPr/>
          <a:lstStyle/>
          <a:p>
            <a:r>
              <a:rPr lang="en-US" altLang="zh-TW" sz="2800" b="1" dirty="0">
                <a:latin typeface="+mj-lt"/>
                <a:ea typeface="標楷體" panose="03000509000000000000" pitchFamily="65" charset="-120"/>
              </a:rPr>
              <a:t>Metered-dose</a:t>
            </a:r>
            <a:r>
              <a:rPr lang="zh-TW" altLang="en-US" sz="2800" b="1" dirty="0">
                <a:latin typeface="+mj-lt"/>
                <a:ea typeface="標楷體" panose="03000509000000000000" pitchFamily="65" charset="-120"/>
              </a:rPr>
              <a:t> </a:t>
            </a:r>
            <a:r>
              <a:rPr lang="en-US" altLang="zh-TW" sz="2800" b="1" dirty="0">
                <a:latin typeface="+mj-lt"/>
                <a:ea typeface="標楷體" panose="03000509000000000000" pitchFamily="65" charset="-120"/>
              </a:rPr>
              <a:t>Inhaler</a:t>
            </a:r>
          </a:p>
          <a:p>
            <a:pPr marL="0" indent="0">
              <a:lnSpc>
                <a:spcPct val="100000"/>
              </a:lnSpc>
              <a:spcBef>
                <a:spcPts val="0"/>
              </a:spcBef>
              <a:buNone/>
            </a:pPr>
            <a:r>
              <a:rPr lang="zh-TW" altLang="en-US" dirty="0">
                <a:latin typeface="+mj-lt"/>
                <a:ea typeface="標楷體" panose="03000509000000000000" pitchFamily="65" charset="-120"/>
              </a:rPr>
              <a:t>    </a:t>
            </a:r>
            <a:r>
              <a:rPr lang="en-US" altLang="zh-TW" sz="2800" dirty="0">
                <a:latin typeface="+mj-lt"/>
                <a:ea typeface="標楷體" panose="03000509000000000000" pitchFamily="65" charset="-120"/>
              </a:rPr>
              <a:t>Collaborate with</a:t>
            </a:r>
            <a:r>
              <a:rPr lang="zh-TW" altLang="en-US" sz="2800" dirty="0">
                <a:latin typeface="+mj-lt"/>
                <a:ea typeface="標楷體" panose="03000509000000000000" pitchFamily="65" charset="-120"/>
              </a:rPr>
              <a:t> </a:t>
            </a:r>
            <a:r>
              <a:rPr lang="en-US" altLang="zh-TW" sz="2800" dirty="0">
                <a:latin typeface="+mj-lt"/>
                <a:ea typeface="標楷體" panose="03000509000000000000" pitchFamily="65" charset="-120"/>
              </a:rPr>
              <a:t>pharmaceutical factory</a:t>
            </a:r>
          </a:p>
          <a:p>
            <a:pPr marL="0" indent="0">
              <a:buNone/>
            </a:pPr>
            <a:r>
              <a:rPr lang="zh-TW" altLang="en-US" dirty="0">
                <a:latin typeface="標楷體" panose="03000509000000000000" pitchFamily="65" charset="-120"/>
                <a:ea typeface="標楷體" panose="03000509000000000000" pitchFamily="65" charset="-120"/>
              </a:rPr>
              <a:t>  </a:t>
            </a: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12</a:t>
            </a:fld>
            <a:endParaRPr lang="zh-TW" altLang="en-US" dirty="0"/>
          </a:p>
        </p:txBody>
      </p:sp>
      <p:sp>
        <p:nvSpPr>
          <p:cNvPr id="5" name="標題 1"/>
          <p:cNvSpPr>
            <a:spLocks noGrp="1"/>
          </p:cNvSpPr>
          <p:nvPr>
            <p:ph type="title"/>
          </p:nvPr>
        </p:nvSpPr>
        <p:spPr>
          <a:xfrm>
            <a:off x="576000" y="324000"/>
            <a:ext cx="8028384" cy="998984"/>
          </a:xfrm>
        </p:spPr>
        <p:txBody>
          <a:bodyPr>
            <a:normAutofit fontScale="90000"/>
          </a:bodyPr>
          <a:lstStyle/>
          <a:p>
            <a:r>
              <a:rPr lang="en-US" altLang="zh-TW" sz="4000" b="1" dirty="0">
                <a:solidFill>
                  <a:schemeClr val="tx1">
                    <a:lumMod val="65000"/>
                    <a:lumOff val="35000"/>
                  </a:schemeClr>
                </a:solidFill>
                <a:latin typeface="+mj-lt"/>
                <a:ea typeface="標楷體" pitchFamily="65" charset="-120"/>
              </a:rPr>
              <a:t>4</a:t>
            </a:r>
            <a:r>
              <a:rPr lang="en-US" altLang="zh-TW" sz="4000" b="1" dirty="0" smtClean="0">
                <a:solidFill>
                  <a:schemeClr val="tx1">
                    <a:lumMod val="65000"/>
                    <a:lumOff val="35000"/>
                  </a:schemeClr>
                </a:solidFill>
                <a:latin typeface="+mj-lt"/>
                <a:ea typeface="標楷體" pitchFamily="65" charset="-120"/>
              </a:rPr>
              <a:t>.</a:t>
            </a:r>
            <a:r>
              <a:rPr lang="zh-TW" altLang="en-US" sz="4000" b="1" dirty="0" smtClean="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Product</a:t>
            </a:r>
            <a:r>
              <a:rPr lang="zh-TW" altLang="en-US" sz="4000" b="1" dirty="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line</a:t>
            </a:r>
            <a:r>
              <a:rPr lang="zh-TW" altLang="en-US" sz="4000" b="1" dirty="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of</a:t>
            </a:r>
            <a:r>
              <a:rPr lang="zh-TW" altLang="en-US" sz="4000" b="1" dirty="0">
                <a:solidFill>
                  <a:schemeClr val="tx1">
                    <a:lumMod val="65000"/>
                    <a:lumOff val="35000"/>
                  </a:schemeClr>
                </a:solidFill>
                <a:latin typeface="+mj-lt"/>
                <a:ea typeface="標楷體" pitchFamily="65" charset="-120"/>
              </a:rPr>
              <a:t> </a:t>
            </a:r>
            <a:r>
              <a:rPr lang="en-US" altLang="zh-TW" sz="4000" b="1" dirty="0" err="1">
                <a:solidFill>
                  <a:schemeClr val="tx1">
                    <a:lumMod val="65000"/>
                    <a:lumOff val="35000"/>
                  </a:schemeClr>
                </a:solidFill>
                <a:latin typeface="+mj-lt"/>
                <a:ea typeface="標楷體" pitchFamily="65" charset="-120"/>
              </a:rPr>
              <a:t>OKbiotech</a:t>
            </a:r>
            <a:r>
              <a:rPr lang="zh-TW" altLang="en-US" sz="4000" b="1" dirty="0">
                <a:solidFill>
                  <a:schemeClr val="tx1">
                    <a:lumMod val="65000"/>
                    <a:lumOff val="35000"/>
                  </a:schemeClr>
                </a:solidFill>
                <a:latin typeface="+mj-lt"/>
                <a:ea typeface="標楷體" pitchFamily="65" charset="-120"/>
              </a:rPr>
              <a:t> </a:t>
            </a:r>
            <a:r>
              <a:rPr lang="en-US" altLang="zh-TW" sz="4000" b="1" dirty="0">
                <a:solidFill>
                  <a:schemeClr val="tx1">
                    <a:lumMod val="65000"/>
                    <a:lumOff val="35000"/>
                  </a:schemeClr>
                </a:solidFill>
                <a:latin typeface="+mj-lt"/>
                <a:ea typeface="標楷體" pitchFamily="65" charset="-120"/>
              </a:rPr>
              <a:t>Group</a:t>
            </a:r>
            <a:r>
              <a:rPr lang="zh-TW" altLang="en-US" sz="4000" b="1" u="sng" dirty="0">
                <a:latin typeface="+mj-lt"/>
                <a:ea typeface="標楷體" pitchFamily="65" charset="-120"/>
              </a:rPr>
              <a:t/>
            </a:r>
            <a:br>
              <a:rPr lang="zh-TW" altLang="en-US" sz="4000" b="1" u="sng" dirty="0">
                <a:latin typeface="+mj-lt"/>
                <a:ea typeface="標楷體" pitchFamily="65" charset="-120"/>
              </a:rPr>
            </a:br>
            <a:r>
              <a:rPr lang="zh-TW" altLang="en-US" b="1" u="sng" dirty="0">
                <a:latin typeface="標楷體" pitchFamily="65" charset="-120"/>
                <a:ea typeface="標楷體" pitchFamily="65" charset="-120"/>
              </a:rPr>
              <a:t> </a:t>
            </a:r>
            <a:endParaRPr lang="zh-TW" altLang="en-US" u="sng" dirty="0">
              <a:latin typeface="標楷體" pitchFamily="65" charset="-120"/>
              <a:ea typeface="標楷體" pitchFamily="65" charset="-12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2420888"/>
            <a:ext cx="5184576" cy="3681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0953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marL="0" indent="0">
              <a:buNone/>
            </a:pPr>
            <a:r>
              <a:rPr lang="en-US" altLang="zh-TW" dirty="0">
                <a:latin typeface="+mj-lt"/>
                <a:ea typeface="標楷體" panose="03000509000000000000" pitchFamily="65" charset="-120"/>
              </a:rPr>
              <a:t>New product in development</a:t>
            </a:r>
          </a:p>
          <a:p>
            <a:r>
              <a:rPr lang="en-US" altLang="zh-TW" sz="2800" dirty="0">
                <a:latin typeface="+mj-lt"/>
                <a:ea typeface="標楷體" panose="03000509000000000000" pitchFamily="65" charset="-120"/>
              </a:rPr>
              <a:t>Continuous Glucose Monitoring (CGM)</a:t>
            </a:r>
          </a:p>
          <a:p>
            <a:r>
              <a:rPr lang="en-US" altLang="zh-TW" sz="2800" dirty="0">
                <a:latin typeface="+mj-lt"/>
                <a:ea typeface="標楷體" panose="03000509000000000000" pitchFamily="65" charset="-120"/>
              </a:rPr>
              <a:t>Non-invasive Glucose Monitor  (industry-academia cooperation)</a:t>
            </a:r>
            <a:endParaRPr lang="zh-TW" altLang="en-US" sz="2800" dirty="0">
              <a:latin typeface="+mj-lt"/>
              <a:ea typeface="標楷體" panose="03000509000000000000" pitchFamily="65" charset="-120"/>
            </a:endParaRP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13</a:t>
            </a:fld>
            <a:endParaRPr lang="zh-TW" altLang="en-US" dirty="0"/>
          </a:p>
        </p:txBody>
      </p:sp>
      <p:sp>
        <p:nvSpPr>
          <p:cNvPr id="5" name="標題 1"/>
          <p:cNvSpPr>
            <a:spLocks noGrp="1"/>
          </p:cNvSpPr>
          <p:nvPr>
            <p:ph type="title"/>
          </p:nvPr>
        </p:nvSpPr>
        <p:spPr>
          <a:xfrm>
            <a:off x="537502" y="635311"/>
            <a:ext cx="8028384" cy="998984"/>
          </a:xfrm>
        </p:spPr>
        <p:txBody>
          <a:bodyPr>
            <a:normAutofit/>
          </a:bodyPr>
          <a:lstStyle/>
          <a:p>
            <a:r>
              <a:rPr lang="en-US" altLang="zh-TW" sz="4000" b="1" dirty="0">
                <a:latin typeface="+mj-lt"/>
                <a:ea typeface="標楷體" pitchFamily="65" charset="-120"/>
              </a:rPr>
              <a:t>4</a:t>
            </a:r>
            <a:r>
              <a:rPr lang="en-US" altLang="zh-TW" sz="4000" b="1" dirty="0" smtClean="0">
                <a:latin typeface="+mj-lt"/>
                <a:ea typeface="標楷體" pitchFamily="65" charset="-120"/>
              </a:rPr>
              <a:t>.</a:t>
            </a:r>
            <a:r>
              <a:rPr lang="zh-TW" altLang="en-US" sz="4000" b="1" dirty="0" smtClean="0">
                <a:latin typeface="+mj-lt"/>
                <a:ea typeface="標楷體" pitchFamily="65" charset="-120"/>
              </a:rPr>
              <a:t> </a:t>
            </a:r>
            <a:r>
              <a:rPr lang="en-US" altLang="zh-TW" sz="4000" b="1" dirty="0">
                <a:latin typeface="+mj-lt"/>
                <a:ea typeface="標楷體" pitchFamily="65" charset="-120"/>
              </a:rPr>
              <a:t>Product line of </a:t>
            </a:r>
            <a:r>
              <a:rPr lang="en-US" altLang="zh-TW" sz="4000" b="1" dirty="0" err="1">
                <a:latin typeface="+mj-lt"/>
                <a:ea typeface="標楷體" pitchFamily="65" charset="-120"/>
              </a:rPr>
              <a:t>OKbiotech</a:t>
            </a:r>
            <a:r>
              <a:rPr lang="en-US" altLang="zh-TW" sz="4000" b="1" dirty="0">
                <a:latin typeface="+mj-lt"/>
                <a:ea typeface="標楷體" pitchFamily="65" charset="-120"/>
              </a:rPr>
              <a:t> </a:t>
            </a:r>
            <a:r>
              <a:rPr lang="en-US" altLang="zh-TW" sz="4000" b="1" dirty="0" smtClean="0">
                <a:latin typeface="+mj-lt"/>
                <a:ea typeface="標楷體" pitchFamily="65" charset="-120"/>
              </a:rPr>
              <a:t>Group</a:t>
            </a:r>
            <a:r>
              <a:rPr lang="zh-TW" altLang="en-US" b="1" u="sng" dirty="0" smtClean="0">
                <a:latin typeface="標楷體" pitchFamily="65" charset="-120"/>
                <a:ea typeface="標楷體" pitchFamily="65" charset="-120"/>
              </a:rPr>
              <a:t> </a:t>
            </a:r>
            <a:endParaRPr lang="zh-TW" altLang="en-US" u="sng" dirty="0">
              <a:latin typeface="標楷體" pitchFamily="65" charset="-120"/>
              <a:ea typeface="標楷體" pitchFamily="65" charset="-120"/>
            </a:endParaRPr>
          </a:p>
        </p:txBody>
      </p:sp>
    </p:spTree>
    <p:extLst>
      <p:ext uri="{BB962C8B-B14F-4D97-AF65-F5344CB8AC3E}">
        <p14:creationId xmlns:p14="http://schemas.microsoft.com/office/powerpoint/2010/main" val="224108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en-US" altLang="zh-TW" sz="3600" b="1" dirty="0">
                <a:solidFill>
                  <a:schemeClr val="tx1">
                    <a:lumMod val="65000"/>
                    <a:lumOff val="35000"/>
                  </a:schemeClr>
                </a:solidFill>
                <a:latin typeface="+mj-lt"/>
                <a:ea typeface="標楷體" pitchFamily="65" charset="-120"/>
                <a:cs typeface="Times New Roman" panose="02020603050405020304" pitchFamily="18" charset="0"/>
              </a:rPr>
              <a:t>5</a:t>
            </a:r>
            <a:r>
              <a:rPr lang="en-US" altLang="zh-TW" sz="3600" b="1" dirty="0" smtClean="0">
                <a:solidFill>
                  <a:schemeClr val="tx1">
                    <a:lumMod val="65000"/>
                    <a:lumOff val="35000"/>
                  </a:schemeClr>
                </a:solidFill>
                <a:latin typeface="+mj-lt"/>
                <a:ea typeface="標楷體" pitchFamily="65" charset="-120"/>
                <a:cs typeface="Times New Roman" panose="02020603050405020304" pitchFamily="18" charset="0"/>
              </a:rPr>
              <a:t>.</a:t>
            </a:r>
            <a:r>
              <a:rPr lang="en-US" altLang="zh-TW" sz="3600" b="1" dirty="0" smtClean="0">
                <a:solidFill>
                  <a:schemeClr val="tx1">
                    <a:lumMod val="65000"/>
                    <a:lumOff val="35000"/>
                  </a:schemeClr>
                </a:solidFill>
                <a:latin typeface="+mj-lt"/>
                <a:cs typeface="Times New Roman" panose="02020603050405020304" pitchFamily="18" charset="0"/>
              </a:rPr>
              <a:t> </a:t>
            </a:r>
            <a:r>
              <a:rPr lang="en-US" altLang="zh-TW" sz="3600" b="1" dirty="0">
                <a:solidFill>
                  <a:schemeClr val="tx1">
                    <a:lumMod val="65000"/>
                    <a:lumOff val="35000"/>
                  </a:schemeClr>
                </a:solidFill>
                <a:latin typeface="+mj-lt"/>
                <a:cs typeface="Times New Roman" panose="02020603050405020304" pitchFamily="18" charset="0"/>
              </a:rPr>
              <a:t>Outlook for </a:t>
            </a:r>
            <a:r>
              <a:rPr lang="en-US" altLang="zh-TW" sz="3600" b="1" dirty="0" smtClean="0">
                <a:solidFill>
                  <a:schemeClr val="tx1">
                    <a:lumMod val="65000"/>
                    <a:lumOff val="35000"/>
                  </a:schemeClr>
                </a:solidFill>
                <a:latin typeface="+mj-lt"/>
                <a:cs typeface="Times New Roman" panose="02020603050405020304" pitchFamily="18" charset="0"/>
              </a:rPr>
              <a:t>2025  </a:t>
            </a:r>
            <a:r>
              <a:rPr lang="en-US" altLang="zh-TW" sz="3600" b="1" dirty="0">
                <a:solidFill>
                  <a:schemeClr val="tx1">
                    <a:lumMod val="65000"/>
                    <a:lumOff val="35000"/>
                  </a:schemeClr>
                </a:solidFill>
                <a:latin typeface="+mj-lt"/>
                <a:cs typeface="Times New Roman" panose="02020603050405020304" pitchFamily="18" charset="0"/>
              </a:rPr>
              <a:t>&amp; </a:t>
            </a:r>
            <a:r>
              <a:rPr lang="en-US" altLang="zh-TW" sz="3600" b="1" dirty="0" smtClean="0">
                <a:solidFill>
                  <a:schemeClr val="tx1">
                    <a:lumMod val="65000"/>
                    <a:lumOff val="35000"/>
                  </a:schemeClr>
                </a:solidFill>
                <a:latin typeface="+mj-lt"/>
                <a:cs typeface="Times New Roman" panose="02020603050405020304" pitchFamily="18" charset="0"/>
              </a:rPr>
              <a:t>2026</a:t>
            </a:r>
            <a:endParaRPr lang="zh-TW" altLang="en-US" sz="3600" b="1" dirty="0">
              <a:solidFill>
                <a:srgbClr val="FF0000"/>
              </a:solidFill>
              <a:latin typeface="+mj-lt"/>
              <a:ea typeface="標楷體" pitchFamily="65" charset="-120"/>
            </a:endParaRPr>
          </a:p>
        </p:txBody>
      </p:sp>
      <p:sp>
        <p:nvSpPr>
          <p:cNvPr id="3" name="內容版面配置區 2"/>
          <p:cNvSpPr>
            <a:spLocks noGrp="1"/>
          </p:cNvSpPr>
          <p:nvPr>
            <p:ph idx="1"/>
          </p:nvPr>
        </p:nvSpPr>
        <p:spPr>
          <a:xfrm>
            <a:off x="493209" y="1448780"/>
            <a:ext cx="8028384" cy="3960440"/>
          </a:xfrm>
        </p:spPr>
        <p:txBody>
          <a:bodyPr>
            <a:noAutofit/>
          </a:bodyPr>
          <a:lstStyle/>
          <a:p>
            <a:r>
              <a:rPr lang="en-US" altLang="zh-TW" sz="1200" dirty="0" smtClean="0"/>
              <a:t>Since </a:t>
            </a:r>
            <a:r>
              <a:rPr lang="en-US" altLang="zh-TW" sz="1200" dirty="0"/>
              <a:t>2024, global customer demand has gradually recovered from the impact of the pandemic, with markets returning to normal and order volumes steadily resuming. </a:t>
            </a:r>
            <a:endParaRPr lang="en-US" altLang="zh-TW" sz="1200" dirty="0" smtClean="0"/>
          </a:p>
          <a:p>
            <a:r>
              <a:rPr lang="en-US" altLang="zh-TW" sz="1200" dirty="0" smtClean="0"/>
              <a:t>Entering </a:t>
            </a:r>
            <a:r>
              <a:rPr lang="en-US" altLang="zh-TW" sz="1200" dirty="0"/>
              <a:t>2025, the Company’s North American clients have continued to grow on a stable foundation, reflecting the increasing maturity of their presence in healthcare and e-commerce channels. Meanwhile, European and North African clients, leveraging local manufacturing and supply chain advantages, have maintained steady expansion, demonstrating resilience and sustainability in their regional markets. In contrast, South American clients, due to the country’s participation in China’s Belt and Road Initiative and the active entry of Chinese manufacturers into public hospital tenders, coupled with ongoing commercial interference from major competitors, experienced a decline in shipments from the Company in 2025 compared with the same period in 2024. Nevertheless, while prudently addressing these challenges, the Company continues to provide marketing and quality support to help clients enhance competitiveness, and remains confident in the long-term growth potential of the South American market.</a:t>
            </a:r>
          </a:p>
          <a:p>
            <a:r>
              <a:rPr lang="en-US" altLang="zh-TW" sz="1200" dirty="0"/>
              <a:t>Taking into account the growth trends across all regions, the Company anticipates that 2026 will continue to see steady global market development, with overall business prospects remaining optimistic and promising.</a:t>
            </a: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14</a:t>
            </a:fld>
            <a:endParaRPr lang="zh-TW" altLang="en-US" dirty="0"/>
          </a:p>
        </p:txBody>
      </p:sp>
    </p:spTree>
    <p:extLst>
      <p:ext uri="{BB962C8B-B14F-4D97-AF65-F5344CB8AC3E}">
        <p14:creationId xmlns:p14="http://schemas.microsoft.com/office/powerpoint/2010/main" val="1802786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marL="0" indent="0" algn="ctr">
              <a:buNone/>
            </a:pPr>
            <a:endParaRPr lang="en-US" altLang="zh-TW" b="1" dirty="0"/>
          </a:p>
          <a:p>
            <a:pPr marL="0" indent="0" algn="ctr">
              <a:buNone/>
            </a:pPr>
            <a:r>
              <a:rPr lang="en-US" altLang="zh-TW" sz="3600" b="1" dirty="0"/>
              <a:t>Thank</a:t>
            </a:r>
            <a:r>
              <a:rPr lang="zh-TW" altLang="en-US" sz="3600" b="1" dirty="0"/>
              <a:t> </a:t>
            </a:r>
            <a:r>
              <a:rPr lang="en-US" altLang="zh-TW" sz="3600" b="1" dirty="0"/>
              <a:t>you</a:t>
            </a:r>
            <a:r>
              <a:rPr lang="zh-TW" altLang="en-US" sz="3600" b="1" dirty="0"/>
              <a:t> </a:t>
            </a:r>
            <a:r>
              <a:rPr lang="en-US" altLang="zh-TW" sz="3600" b="1" dirty="0"/>
              <a:t>!</a:t>
            </a:r>
          </a:p>
          <a:p>
            <a:pPr marL="0" indent="0" algn="ctr">
              <a:buNone/>
            </a:pPr>
            <a:r>
              <a:rPr lang="en-US" altLang="zh-TW" sz="2000" b="1" dirty="0" smtClean="0"/>
              <a:t>2025/12/12</a:t>
            </a:r>
            <a:endParaRPr lang="zh-TW" altLang="zh-TW" sz="2000" dirty="0"/>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15</a:t>
            </a:fld>
            <a:endParaRPr lang="zh-TW" altLang="en-US" dirty="0"/>
          </a:p>
        </p:txBody>
      </p:sp>
    </p:spTree>
    <p:extLst>
      <p:ext uri="{BB962C8B-B14F-4D97-AF65-F5344CB8AC3E}">
        <p14:creationId xmlns:p14="http://schemas.microsoft.com/office/powerpoint/2010/main" val="1503632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solidFill>
                  <a:srgbClr val="FF0000"/>
                </a:solidFill>
              </a:rPr>
              <a:t>Disclaimers</a:t>
            </a:r>
            <a:endParaRPr kumimoji="1" lang="zh-TW" altLang="en-US" dirty="0">
              <a:solidFill>
                <a:srgbClr val="FF0000"/>
              </a:solidFill>
            </a:endParaRPr>
          </a:p>
        </p:txBody>
      </p:sp>
      <p:sp>
        <p:nvSpPr>
          <p:cNvPr id="3" name="內容版面配置區 2"/>
          <p:cNvSpPr>
            <a:spLocks noGrp="1"/>
          </p:cNvSpPr>
          <p:nvPr>
            <p:ph idx="1"/>
          </p:nvPr>
        </p:nvSpPr>
        <p:spPr/>
        <p:txBody>
          <a:bodyPr>
            <a:normAutofit fontScale="62500" lnSpcReduction="20000"/>
          </a:bodyPr>
          <a:lstStyle/>
          <a:p>
            <a:pPr lvl="0">
              <a:spcBef>
                <a:spcPts val="0"/>
              </a:spcBef>
              <a:tabLst>
                <a:tab pos="457200" algn="l"/>
              </a:tabLst>
            </a:pPr>
            <a:r>
              <a:rPr lang="en-US" altLang="zh-TW" kern="100" dirty="0">
                <a:latin typeface="Calibri" panose="020F0502020204030204" pitchFamily="34" charset="0"/>
                <a:ea typeface="新細明體" panose="02020500000000000000" pitchFamily="18" charset="-120"/>
                <a:cs typeface="Times New Roman" panose="02020603050405020304" pitchFamily="18" charset="0"/>
              </a:rPr>
              <a:t>The presentation contains “ forward-looking statements” may include the expectations, or predictions on future results of our company’s  and its affiliates’ operations based on the information available at the time the statements were made. Such statements may differ from the actual results for a variety of reasons, including known and unknown risk and uncertainties. The contents are only published for the purpose of information circulation, not for investment advice. No representation or warranty, either expressed or implied, is provided in relation to the accuracy, completeness or reliability of the information contained herein.</a:t>
            </a:r>
            <a:endParaRPr lang="zh-TW" altLang="zh-TW" kern="100" dirty="0">
              <a:latin typeface="Calibri" panose="020F0502020204030204" pitchFamily="34" charset="0"/>
              <a:ea typeface="新細明體" panose="02020500000000000000" pitchFamily="18" charset="-120"/>
              <a:cs typeface="Times New Roman" panose="02020603050405020304" pitchFamily="18" charset="0"/>
            </a:endParaRPr>
          </a:p>
          <a:p>
            <a:pPr marL="0" indent="0">
              <a:buNone/>
            </a:pPr>
            <a:endParaRPr lang="zh-TW" altLang="en-US" dirty="0"/>
          </a:p>
          <a:p>
            <a:endParaRPr kumimoji="1" lang="zh-TW" altLang="en-US" dirty="0"/>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1</a:t>
            </a:fld>
            <a:endParaRPr lang="zh-TW" altLang="en-US" dirty="0"/>
          </a:p>
        </p:txBody>
      </p:sp>
    </p:spTree>
    <p:extLst>
      <p:ext uri="{BB962C8B-B14F-4D97-AF65-F5344CB8AC3E}">
        <p14:creationId xmlns:p14="http://schemas.microsoft.com/office/powerpoint/2010/main" val="1724642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p:cNvSpPr txBox="1"/>
          <p:nvPr/>
        </p:nvSpPr>
        <p:spPr>
          <a:xfrm>
            <a:off x="576064" y="1890804"/>
            <a:ext cx="3637692" cy="830997"/>
          </a:xfrm>
          <a:prstGeom prst="rect">
            <a:avLst/>
          </a:prstGeom>
          <a:noFill/>
        </p:spPr>
        <p:txBody>
          <a:bodyPr wrap="square" rtlCol="0">
            <a:spAutoFit/>
          </a:bodyPr>
          <a:lstStyle/>
          <a:p>
            <a:pPr marL="457200" indent="-457200">
              <a:buAutoNum type="arabicPeriod"/>
            </a:pPr>
            <a:r>
              <a:rPr lang="en-US" altLang="zh-TW" sz="2400" b="1" dirty="0">
                <a:solidFill>
                  <a:schemeClr val="tx1">
                    <a:lumMod val="65000"/>
                    <a:lumOff val="35000"/>
                  </a:schemeClr>
                </a:solidFill>
                <a:latin typeface="+mj-lt"/>
                <a:ea typeface="Adobe 繁黑體 Std B" pitchFamily="34" charset="-120"/>
              </a:rPr>
              <a:t>Our </a:t>
            </a:r>
            <a:r>
              <a:rPr lang="en-US" altLang="zh-TW" sz="2400" b="1" dirty="0" smtClean="0">
                <a:solidFill>
                  <a:schemeClr val="tx1">
                    <a:lumMod val="65000"/>
                    <a:lumOff val="35000"/>
                  </a:schemeClr>
                </a:solidFill>
                <a:latin typeface="+mj-lt"/>
                <a:ea typeface="Adobe 繁黑體 Std B" pitchFamily="34" charset="-120"/>
              </a:rPr>
              <a:t>products </a:t>
            </a:r>
            <a:r>
              <a:rPr lang="en-US" altLang="zh-TW" sz="2400" b="1" dirty="0">
                <a:solidFill>
                  <a:schemeClr val="tx1">
                    <a:lumMod val="65000"/>
                    <a:lumOff val="35000"/>
                  </a:schemeClr>
                </a:solidFill>
                <a:latin typeface="+mj-lt"/>
                <a:ea typeface="Adobe 繁黑體 Std B" pitchFamily="34" charset="-120"/>
              </a:rPr>
              <a:t>sales </a:t>
            </a:r>
            <a:r>
              <a:rPr lang="en-US" altLang="zh-TW" sz="2400" b="1" dirty="0" smtClean="0">
                <a:solidFill>
                  <a:schemeClr val="tx1">
                    <a:lumMod val="65000"/>
                    <a:lumOff val="35000"/>
                  </a:schemeClr>
                </a:solidFill>
                <a:latin typeface="+mj-lt"/>
                <a:ea typeface="Adobe 繁黑體 Std B" pitchFamily="34" charset="-120"/>
              </a:rPr>
              <a:t>value</a:t>
            </a:r>
            <a:endParaRPr lang="zh-TW" altLang="en-US" sz="2400" b="1" dirty="0">
              <a:solidFill>
                <a:schemeClr val="tx1">
                  <a:lumMod val="65000"/>
                  <a:lumOff val="35000"/>
                </a:schemeClr>
              </a:solidFill>
              <a:latin typeface="+mj-lt"/>
              <a:ea typeface="Adobe 繁黑體 Std B" pitchFamily="34" charset="-120"/>
            </a:endParaRPr>
          </a:p>
        </p:txBody>
      </p:sp>
      <p:sp>
        <p:nvSpPr>
          <p:cNvPr id="13" name="文字方塊 12"/>
          <p:cNvSpPr txBox="1"/>
          <p:nvPr/>
        </p:nvSpPr>
        <p:spPr>
          <a:xfrm>
            <a:off x="4818640" y="2804735"/>
            <a:ext cx="3785808" cy="1200329"/>
          </a:xfrm>
          <a:prstGeom prst="rect">
            <a:avLst/>
          </a:prstGeom>
          <a:noFill/>
        </p:spPr>
        <p:txBody>
          <a:bodyPr wrap="square" rtlCol="0">
            <a:spAutoFit/>
          </a:bodyPr>
          <a:lstStyle/>
          <a:p>
            <a:pPr marL="457200" indent="-457200">
              <a:buAutoNum type="arabicPeriod" startAt="4"/>
            </a:pPr>
            <a:r>
              <a:rPr lang="en-US" altLang="zh-TW" sz="2400" b="1" dirty="0" smtClean="0">
                <a:solidFill>
                  <a:schemeClr val="tx1">
                    <a:lumMod val="65000"/>
                    <a:lumOff val="35000"/>
                  </a:schemeClr>
                </a:solidFill>
                <a:latin typeface="+mj-lt"/>
                <a:ea typeface="標楷體" pitchFamily="65" charset="-120"/>
              </a:rPr>
              <a:t>Product</a:t>
            </a:r>
            <a:r>
              <a:rPr lang="zh-TW" altLang="en-US" sz="2400" b="1" dirty="0" smtClean="0">
                <a:solidFill>
                  <a:schemeClr val="tx1">
                    <a:lumMod val="65000"/>
                    <a:lumOff val="35000"/>
                  </a:schemeClr>
                </a:solidFill>
                <a:latin typeface="+mj-lt"/>
                <a:ea typeface="標楷體" pitchFamily="65" charset="-120"/>
              </a:rPr>
              <a:t> </a:t>
            </a:r>
            <a:r>
              <a:rPr lang="en-US" altLang="zh-TW" sz="2400" b="1" dirty="0">
                <a:solidFill>
                  <a:schemeClr val="tx1">
                    <a:lumMod val="65000"/>
                    <a:lumOff val="35000"/>
                  </a:schemeClr>
                </a:solidFill>
                <a:latin typeface="+mj-lt"/>
                <a:ea typeface="標楷體" pitchFamily="65" charset="-120"/>
              </a:rPr>
              <a:t>line</a:t>
            </a:r>
            <a:r>
              <a:rPr lang="zh-TW" altLang="en-US" sz="2400" b="1" dirty="0">
                <a:solidFill>
                  <a:schemeClr val="tx1">
                    <a:lumMod val="65000"/>
                    <a:lumOff val="35000"/>
                  </a:schemeClr>
                </a:solidFill>
                <a:latin typeface="+mj-lt"/>
                <a:ea typeface="標楷體" pitchFamily="65" charset="-120"/>
              </a:rPr>
              <a:t> </a:t>
            </a:r>
            <a:r>
              <a:rPr lang="en-US" altLang="zh-TW" sz="2400" b="1" dirty="0" smtClean="0">
                <a:solidFill>
                  <a:schemeClr val="tx1">
                    <a:lumMod val="65000"/>
                    <a:lumOff val="35000"/>
                  </a:schemeClr>
                </a:solidFill>
                <a:latin typeface="+mj-lt"/>
                <a:ea typeface="標楷體" pitchFamily="65" charset="-120"/>
              </a:rPr>
              <a:t>of</a:t>
            </a:r>
          </a:p>
          <a:p>
            <a:r>
              <a:rPr lang="en-US" altLang="zh-TW" sz="2400" b="1" dirty="0">
                <a:solidFill>
                  <a:schemeClr val="tx1">
                    <a:lumMod val="65000"/>
                    <a:lumOff val="35000"/>
                  </a:schemeClr>
                </a:solidFill>
                <a:latin typeface="+mj-lt"/>
                <a:ea typeface="標楷體" pitchFamily="65" charset="-120"/>
              </a:rPr>
              <a:t> </a:t>
            </a:r>
            <a:r>
              <a:rPr lang="en-US" altLang="zh-TW" sz="2400" b="1" dirty="0" smtClean="0">
                <a:solidFill>
                  <a:schemeClr val="tx1">
                    <a:lumMod val="65000"/>
                    <a:lumOff val="35000"/>
                  </a:schemeClr>
                </a:solidFill>
                <a:latin typeface="+mj-lt"/>
                <a:ea typeface="標楷體" pitchFamily="65" charset="-120"/>
              </a:rPr>
              <a:t>     </a:t>
            </a:r>
            <a:r>
              <a:rPr lang="zh-TW" altLang="en-US" sz="2400" b="1" dirty="0" smtClean="0">
                <a:solidFill>
                  <a:schemeClr val="tx1">
                    <a:lumMod val="65000"/>
                    <a:lumOff val="35000"/>
                  </a:schemeClr>
                </a:solidFill>
                <a:latin typeface="+mj-lt"/>
                <a:ea typeface="標楷體" pitchFamily="65" charset="-120"/>
              </a:rPr>
              <a:t> </a:t>
            </a:r>
            <a:r>
              <a:rPr lang="en-US" altLang="zh-TW" sz="2400" b="1" dirty="0" err="1">
                <a:solidFill>
                  <a:schemeClr val="tx1">
                    <a:lumMod val="65000"/>
                    <a:lumOff val="35000"/>
                  </a:schemeClr>
                </a:solidFill>
                <a:latin typeface="+mj-lt"/>
                <a:ea typeface="標楷體" pitchFamily="65" charset="-120"/>
              </a:rPr>
              <a:t>OKbiotech</a:t>
            </a:r>
            <a:r>
              <a:rPr lang="zh-TW" altLang="en-US" sz="2400" b="1" dirty="0">
                <a:solidFill>
                  <a:schemeClr val="tx1">
                    <a:lumMod val="65000"/>
                    <a:lumOff val="35000"/>
                  </a:schemeClr>
                </a:solidFill>
                <a:latin typeface="+mj-lt"/>
                <a:ea typeface="標楷體" pitchFamily="65" charset="-120"/>
              </a:rPr>
              <a:t> </a:t>
            </a:r>
            <a:r>
              <a:rPr lang="en-US" altLang="zh-TW" sz="2400" b="1" dirty="0">
                <a:solidFill>
                  <a:schemeClr val="tx1">
                    <a:lumMod val="65000"/>
                    <a:lumOff val="35000"/>
                  </a:schemeClr>
                </a:solidFill>
                <a:latin typeface="+mj-lt"/>
                <a:ea typeface="標楷體" pitchFamily="65" charset="-120"/>
              </a:rPr>
              <a:t>Group</a:t>
            </a:r>
            <a:r>
              <a:rPr lang="zh-TW" altLang="en-US" sz="2400" b="1" dirty="0">
                <a:solidFill>
                  <a:schemeClr val="tx1">
                    <a:lumMod val="65000"/>
                    <a:lumOff val="35000"/>
                  </a:schemeClr>
                </a:solidFill>
                <a:latin typeface="+mj-lt"/>
                <a:ea typeface="標楷體" pitchFamily="65" charset="-120"/>
              </a:rPr>
              <a:t>          </a:t>
            </a:r>
            <a:endParaRPr lang="en-US" altLang="zh-TW" sz="2400" b="1" dirty="0">
              <a:solidFill>
                <a:schemeClr val="tx1">
                  <a:lumMod val="65000"/>
                  <a:lumOff val="35000"/>
                </a:schemeClr>
              </a:solidFill>
              <a:latin typeface="+mj-lt"/>
              <a:ea typeface="標楷體" pitchFamily="65" charset="-120"/>
            </a:endParaRPr>
          </a:p>
          <a:p>
            <a:r>
              <a:rPr lang="zh-TW" altLang="en-US" sz="2400" b="1" dirty="0">
                <a:solidFill>
                  <a:schemeClr val="tx1">
                    <a:lumMod val="65000"/>
                    <a:lumOff val="35000"/>
                  </a:schemeClr>
                </a:solidFill>
                <a:latin typeface="標楷體" pitchFamily="65" charset="-120"/>
                <a:ea typeface="標楷體" pitchFamily="65" charset="-120"/>
              </a:rPr>
              <a:t>    </a:t>
            </a:r>
          </a:p>
        </p:txBody>
      </p:sp>
      <p:sp>
        <p:nvSpPr>
          <p:cNvPr id="15" name="文字方塊 14"/>
          <p:cNvSpPr txBox="1"/>
          <p:nvPr/>
        </p:nvSpPr>
        <p:spPr>
          <a:xfrm>
            <a:off x="4797660" y="1933587"/>
            <a:ext cx="3168352" cy="830997"/>
          </a:xfrm>
          <a:prstGeom prst="rect">
            <a:avLst/>
          </a:prstGeom>
          <a:noFill/>
        </p:spPr>
        <p:txBody>
          <a:bodyPr wrap="square" rtlCol="0">
            <a:spAutoFit/>
          </a:bodyPr>
          <a:lstStyle/>
          <a:p>
            <a:pPr marL="457200" indent="-457200">
              <a:buFont typeface="+mj-lt"/>
              <a:buAutoNum type="arabicPeriod" startAt="2"/>
            </a:pPr>
            <a:r>
              <a:rPr lang="en-US" altLang="zh-TW" sz="2400" b="1" dirty="0">
                <a:solidFill>
                  <a:schemeClr val="tx1">
                    <a:lumMod val="65000"/>
                    <a:lumOff val="35000"/>
                  </a:schemeClr>
                </a:solidFill>
                <a:latin typeface="+mj-lt"/>
                <a:ea typeface="Adobe 繁黑體 Std B" pitchFamily="34" charset="-120"/>
              </a:rPr>
              <a:t>Global Customer Overview</a:t>
            </a:r>
            <a:endParaRPr lang="zh-TW" altLang="en-US" sz="2400" b="1" dirty="0">
              <a:solidFill>
                <a:schemeClr val="tx1">
                  <a:lumMod val="65000"/>
                  <a:lumOff val="35000"/>
                </a:schemeClr>
              </a:solidFill>
              <a:latin typeface="+mj-lt"/>
              <a:ea typeface="Adobe 繁黑體 Std B" pitchFamily="34" charset="-120"/>
            </a:endParaRPr>
          </a:p>
        </p:txBody>
      </p:sp>
      <p:sp>
        <p:nvSpPr>
          <p:cNvPr id="17" name="文字方塊 16"/>
          <p:cNvSpPr txBox="1"/>
          <p:nvPr/>
        </p:nvSpPr>
        <p:spPr>
          <a:xfrm>
            <a:off x="585053" y="2810305"/>
            <a:ext cx="3746211" cy="461665"/>
          </a:xfrm>
          <a:prstGeom prst="rect">
            <a:avLst/>
          </a:prstGeom>
          <a:noFill/>
        </p:spPr>
        <p:txBody>
          <a:bodyPr wrap="square" rtlCol="0">
            <a:spAutoFit/>
          </a:bodyPr>
          <a:lstStyle/>
          <a:p>
            <a:pPr marL="457200" indent="-457200">
              <a:buFont typeface="+mj-lt"/>
              <a:buAutoNum type="arabicPeriod" startAt="3"/>
            </a:pPr>
            <a:r>
              <a:rPr lang="en-US" altLang="zh-TW" sz="2400" b="1" dirty="0" smtClean="0">
                <a:solidFill>
                  <a:schemeClr val="tx1">
                    <a:lumMod val="65000"/>
                    <a:lumOff val="35000"/>
                  </a:schemeClr>
                </a:solidFill>
                <a:latin typeface="+mj-lt"/>
                <a:ea typeface="Adobe 繁黑體 Std B" pitchFamily="34" charset="-120"/>
              </a:rPr>
              <a:t>Customer </a:t>
            </a:r>
            <a:r>
              <a:rPr lang="en-US" altLang="zh-TW" sz="2400" b="1" dirty="0">
                <a:solidFill>
                  <a:schemeClr val="tx1">
                    <a:lumMod val="65000"/>
                    <a:lumOff val="35000"/>
                  </a:schemeClr>
                </a:solidFill>
                <a:latin typeface="+mj-lt"/>
                <a:ea typeface="Adobe 繁黑體 Std B" pitchFamily="34" charset="-120"/>
              </a:rPr>
              <a:t>Overview</a:t>
            </a:r>
            <a:endParaRPr lang="zh-TW" altLang="en-US" sz="2400" b="1" dirty="0">
              <a:solidFill>
                <a:schemeClr val="tx1">
                  <a:lumMod val="65000"/>
                  <a:lumOff val="35000"/>
                </a:schemeClr>
              </a:solidFill>
              <a:latin typeface="+mj-lt"/>
              <a:ea typeface="Adobe 繁黑體 Std B" pitchFamily="34" charset="-120"/>
            </a:endParaRPr>
          </a:p>
        </p:txBody>
      </p:sp>
      <p:sp>
        <p:nvSpPr>
          <p:cNvPr id="2" name="標題 1"/>
          <p:cNvSpPr>
            <a:spLocks noGrp="1"/>
          </p:cNvSpPr>
          <p:nvPr>
            <p:ph type="title"/>
          </p:nvPr>
        </p:nvSpPr>
        <p:spPr/>
        <p:txBody>
          <a:bodyPr/>
          <a:lstStyle/>
          <a:p>
            <a:r>
              <a:rPr lang="en-US" altLang="zh-TW" dirty="0"/>
              <a:t>Agenda</a:t>
            </a:r>
            <a:endParaRPr lang="zh-TW" altLang="en-US" dirty="0">
              <a:latin typeface="標楷體" pitchFamily="65" charset="-120"/>
              <a:ea typeface="標楷體" pitchFamily="65" charset="-120"/>
            </a:endParaRP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2</a:t>
            </a:fld>
            <a:endParaRPr lang="zh-TW" altLang="en-US" dirty="0"/>
          </a:p>
        </p:txBody>
      </p:sp>
      <p:cxnSp>
        <p:nvCxnSpPr>
          <p:cNvPr id="5" name="直線單箭頭接點 4"/>
          <p:cNvCxnSpPr/>
          <p:nvPr/>
        </p:nvCxnSpPr>
        <p:spPr>
          <a:xfrm flipH="1">
            <a:off x="971600" y="1890804"/>
            <a:ext cx="2952328" cy="0"/>
          </a:xfrm>
          <a:prstGeom prst="straightConnector1">
            <a:avLst/>
          </a:prstGeom>
          <a:noFill/>
          <a:ln w="12700">
            <a:solidFill>
              <a:schemeClr val="tx1">
                <a:lumMod val="50000"/>
                <a:lumOff val="50000"/>
              </a:schemeClr>
            </a:solidFill>
            <a:tailEnd type="oval"/>
          </a:ln>
        </p:spPr>
        <p:style>
          <a:lnRef idx="2">
            <a:schemeClr val="accent1">
              <a:shade val="50000"/>
            </a:schemeClr>
          </a:lnRef>
          <a:fillRef idx="1">
            <a:schemeClr val="accent1"/>
          </a:fillRef>
          <a:effectRef idx="0">
            <a:schemeClr val="accent1"/>
          </a:effectRef>
          <a:fontRef idx="minor">
            <a:schemeClr val="lt1"/>
          </a:fontRef>
        </p:style>
      </p:cxnSp>
      <p:cxnSp>
        <p:nvCxnSpPr>
          <p:cNvPr id="23" name="直線單箭頭接點 22"/>
          <p:cNvCxnSpPr/>
          <p:nvPr/>
        </p:nvCxnSpPr>
        <p:spPr>
          <a:xfrm flipH="1">
            <a:off x="4930245" y="1890804"/>
            <a:ext cx="2952328" cy="0"/>
          </a:xfrm>
          <a:prstGeom prst="straightConnector1">
            <a:avLst/>
          </a:prstGeom>
          <a:noFill/>
          <a:ln w="12700">
            <a:solidFill>
              <a:schemeClr val="tx1">
                <a:lumMod val="50000"/>
                <a:lumOff val="50000"/>
              </a:schemeClr>
            </a:solidFill>
            <a:tailEnd type="oval"/>
          </a:ln>
        </p:spPr>
        <p:style>
          <a:lnRef idx="2">
            <a:schemeClr val="accent1">
              <a:shade val="50000"/>
            </a:schemeClr>
          </a:lnRef>
          <a:fillRef idx="1">
            <a:schemeClr val="accent1"/>
          </a:fillRef>
          <a:effectRef idx="0">
            <a:schemeClr val="accent1"/>
          </a:effectRef>
          <a:fontRef idx="minor">
            <a:schemeClr val="lt1"/>
          </a:fontRef>
        </p:style>
      </p:cxnSp>
      <p:cxnSp>
        <p:nvCxnSpPr>
          <p:cNvPr id="24" name="直線單箭頭接點 23"/>
          <p:cNvCxnSpPr/>
          <p:nvPr/>
        </p:nvCxnSpPr>
        <p:spPr>
          <a:xfrm flipH="1">
            <a:off x="981506" y="2734574"/>
            <a:ext cx="2952328" cy="0"/>
          </a:xfrm>
          <a:prstGeom prst="straightConnector1">
            <a:avLst/>
          </a:prstGeom>
          <a:noFill/>
          <a:ln w="12700">
            <a:solidFill>
              <a:schemeClr val="tx1">
                <a:lumMod val="50000"/>
                <a:lumOff val="50000"/>
              </a:schemeClr>
            </a:solidFill>
            <a:tailEnd type="oval"/>
          </a:ln>
        </p:spPr>
        <p:style>
          <a:lnRef idx="2">
            <a:schemeClr val="accent1">
              <a:shade val="50000"/>
            </a:schemeClr>
          </a:lnRef>
          <a:fillRef idx="1">
            <a:schemeClr val="accent1"/>
          </a:fillRef>
          <a:effectRef idx="0">
            <a:schemeClr val="accent1"/>
          </a:effectRef>
          <a:fontRef idx="minor">
            <a:schemeClr val="lt1"/>
          </a:fontRef>
        </p:style>
      </p:cxnSp>
      <p:cxnSp>
        <p:nvCxnSpPr>
          <p:cNvPr id="25" name="直線單箭頭接點 24"/>
          <p:cNvCxnSpPr/>
          <p:nvPr/>
        </p:nvCxnSpPr>
        <p:spPr>
          <a:xfrm flipH="1">
            <a:off x="971600" y="3717032"/>
            <a:ext cx="2952328" cy="0"/>
          </a:xfrm>
          <a:prstGeom prst="straightConnector1">
            <a:avLst/>
          </a:prstGeom>
          <a:noFill/>
          <a:ln w="12700">
            <a:solidFill>
              <a:schemeClr val="tx1">
                <a:lumMod val="50000"/>
                <a:lumOff val="50000"/>
              </a:schemeClr>
            </a:solidFill>
            <a:tailEnd type="oval"/>
          </a:ln>
        </p:spPr>
        <p:style>
          <a:lnRef idx="2">
            <a:schemeClr val="accent1">
              <a:shade val="50000"/>
            </a:schemeClr>
          </a:lnRef>
          <a:fillRef idx="1">
            <a:schemeClr val="accent1"/>
          </a:fillRef>
          <a:effectRef idx="0">
            <a:schemeClr val="accent1"/>
          </a:effectRef>
          <a:fontRef idx="minor">
            <a:schemeClr val="lt1"/>
          </a:fontRef>
        </p:style>
      </p:cxnSp>
      <p:cxnSp>
        <p:nvCxnSpPr>
          <p:cNvPr id="26" name="直線單箭頭接點 25"/>
          <p:cNvCxnSpPr/>
          <p:nvPr/>
        </p:nvCxnSpPr>
        <p:spPr>
          <a:xfrm flipH="1">
            <a:off x="4930245" y="2708920"/>
            <a:ext cx="2952328" cy="0"/>
          </a:xfrm>
          <a:prstGeom prst="straightConnector1">
            <a:avLst/>
          </a:prstGeom>
          <a:noFill/>
          <a:ln w="12700">
            <a:solidFill>
              <a:schemeClr val="tx1">
                <a:lumMod val="50000"/>
                <a:lumOff val="50000"/>
              </a:schemeClr>
            </a:solidFill>
            <a:tailEnd type="oval"/>
          </a:ln>
        </p:spPr>
        <p:style>
          <a:lnRef idx="2">
            <a:schemeClr val="accent1">
              <a:shade val="50000"/>
            </a:schemeClr>
          </a:lnRef>
          <a:fillRef idx="1">
            <a:schemeClr val="accent1"/>
          </a:fillRef>
          <a:effectRef idx="0">
            <a:schemeClr val="accent1"/>
          </a:effectRef>
          <a:fontRef idx="minor">
            <a:schemeClr val="lt1"/>
          </a:fontRef>
        </p:style>
      </p:cxnSp>
      <p:cxnSp>
        <p:nvCxnSpPr>
          <p:cNvPr id="27" name="直線單箭頭接點 26"/>
          <p:cNvCxnSpPr/>
          <p:nvPr/>
        </p:nvCxnSpPr>
        <p:spPr>
          <a:xfrm flipH="1">
            <a:off x="4930245" y="3717032"/>
            <a:ext cx="3382931" cy="0"/>
          </a:xfrm>
          <a:prstGeom prst="straightConnector1">
            <a:avLst/>
          </a:prstGeom>
          <a:noFill/>
          <a:ln w="12700">
            <a:solidFill>
              <a:schemeClr val="tx1">
                <a:lumMod val="50000"/>
                <a:lumOff val="50000"/>
              </a:schemeClr>
            </a:solidFill>
            <a:tailEnd type="oval"/>
          </a:ln>
        </p:spPr>
        <p:style>
          <a:lnRef idx="2">
            <a:schemeClr val="accent1">
              <a:shade val="50000"/>
            </a:schemeClr>
          </a:lnRef>
          <a:fillRef idx="1">
            <a:schemeClr val="accent1"/>
          </a:fillRef>
          <a:effectRef idx="0">
            <a:schemeClr val="accent1"/>
          </a:effectRef>
          <a:fontRef idx="minor">
            <a:schemeClr val="lt1"/>
          </a:fontRef>
        </p:style>
      </p:cxnSp>
      <p:sp>
        <p:nvSpPr>
          <p:cNvPr id="18" name="文字方塊 17"/>
          <p:cNvSpPr txBox="1"/>
          <p:nvPr/>
        </p:nvSpPr>
        <p:spPr>
          <a:xfrm>
            <a:off x="683462" y="3802393"/>
            <a:ext cx="3960546" cy="461665"/>
          </a:xfrm>
          <a:prstGeom prst="rect">
            <a:avLst/>
          </a:prstGeom>
          <a:noFill/>
        </p:spPr>
        <p:txBody>
          <a:bodyPr wrap="square" rtlCol="0">
            <a:spAutoFit/>
          </a:bodyPr>
          <a:lstStyle/>
          <a:p>
            <a:r>
              <a:rPr lang="en-US" altLang="zh-TW" sz="2400" b="1" dirty="0" smtClean="0">
                <a:solidFill>
                  <a:schemeClr val="tx1">
                    <a:lumMod val="65000"/>
                    <a:lumOff val="35000"/>
                  </a:schemeClr>
                </a:solidFill>
                <a:latin typeface="+mj-lt"/>
                <a:ea typeface="Adobe 繁黑體 Std B" pitchFamily="34" charset="-120"/>
                <a:cs typeface="Times New Roman" panose="02020603050405020304" pitchFamily="18" charset="0"/>
              </a:rPr>
              <a:t>5.  Outlook </a:t>
            </a:r>
            <a:r>
              <a:rPr lang="en-US" altLang="zh-TW" sz="2400" b="1" dirty="0">
                <a:solidFill>
                  <a:schemeClr val="tx1">
                    <a:lumMod val="65000"/>
                    <a:lumOff val="35000"/>
                  </a:schemeClr>
                </a:solidFill>
                <a:latin typeface="+mj-lt"/>
                <a:ea typeface="Adobe 繁黑體 Std B" pitchFamily="34" charset="-120"/>
                <a:cs typeface="Times New Roman" panose="02020603050405020304" pitchFamily="18" charset="0"/>
              </a:rPr>
              <a:t>for </a:t>
            </a:r>
            <a:r>
              <a:rPr lang="en-US" altLang="zh-TW" sz="2400" b="1" dirty="0" smtClean="0">
                <a:solidFill>
                  <a:schemeClr val="tx1">
                    <a:lumMod val="65000"/>
                    <a:lumOff val="35000"/>
                  </a:schemeClr>
                </a:solidFill>
                <a:latin typeface="+mj-lt"/>
                <a:ea typeface="Adobe 繁黑體 Std B" pitchFamily="34" charset="-120"/>
                <a:cs typeface="Times New Roman" panose="02020603050405020304" pitchFamily="18" charset="0"/>
              </a:rPr>
              <a:t>2025 &amp; 2026</a:t>
            </a:r>
            <a:endParaRPr lang="zh-TW" altLang="en-US" sz="2400" b="1" dirty="0">
              <a:solidFill>
                <a:srgbClr val="FF0000"/>
              </a:solidFill>
              <a:latin typeface="+mj-lt"/>
              <a:ea typeface="標楷體" pitchFamily="65" charset="-120"/>
            </a:endParaRPr>
          </a:p>
        </p:txBody>
      </p:sp>
    </p:spTree>
    <p:extLst>
      <p:ext uri="{BB962C8B-B14F-4D97-AF65-F5344CB8AC3E}">
        <p14:creationId xmlns:p14="http://schemas.microsoft.com/office/powerpoint/2010/main" val="2535032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76064" y="269776"/>
            <a:ext cx="8028384" cy="1143000"/>
          </a:xfrm>
        </p:spPr>
        <p:txBody>
          <a:bodyPr>
            <a:normAutofit/>
          </a:bodyPr>
          <a:lstStyle/>
          <a:p>
            <a:r>
              <a:rPr lang="en-US" altLang="zh-TW" sz="3600" b="1" dirty="0">
                <a:latin typeface="+mj-lt"/>
              </a:rPr>
              <a:t>1. Our product </a:t>
            </a:r>
            <a:r>
              <a:rPr lang="en-US" altLang="zh-TW" sz="3600" b="1" dirty="0">
                <a:solidFill>
                  <a:schemeClr val="tx1">
                    <a:lumMod val="65000"/>
                    <a:lumOff val="35000"/>
                  </a:schemeClr>
                </a:solidFill>
                <a:latin typeface="+mj-lt"/>
                <a:ea typeface="Adobe 繁黑體 Std B" pitchFamily="34" charset="-120"/>
              </a:rPr>
              <a:t>sales </a:t>
            </a:r>
            <a:r>
              <a:rPr lang="en-US" altLang="zh-TW" sz="3600" b="1" dirty="0" smtClean="0">
                <a:solidFill>
                  <a:schemeClr val="tx1">
                    <a:lumMod val="65000"/>
                    <a:lumOff val="35000"/>
                  </a:schemeClr>
                </a:solidFill>
                <a:latin typeface="+mj-lt"/>
                <a:ea typeface="Adobe 繁黑體 Std B" pitchFamily="34" charset="-120"/>
              </a:rPr>
              <a:t>value</a:t>
            </a:r>
            <a:endParaRPr lang="zh-TW" altLang="en-US" sz="3600" dirty="0">
              <a:latin typeface="+mj-lt"/>
              <a:ea typeface="標楷體" pitchFamily="65" charset="-120"/>
            </a:endParaRP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699941818"/>
              </p:ext>
            </p:extLst>
          </p:nvPr>
        </p:nvGraphicFramePr>
        <p:xfrm>
          <a:off x="457200" y="2060848"/>
          <a:ext cx="8219254" cy="2225040"/>
        </p:xfrm>
        <a:graphic>
          <a:graphicData uri="http://schemas.openxmlformats.org/drawingml/2006/table">
            <a:tbl>
              <a:tblPr firstRow="1" bandRow="1">
                <a:tableStyleId>{7DF18680-E054-41AD-8BC1-D1AEF772440D}</a:tableStyleId>
              </a:tblPr>
              <a:tblGrid>
                <a:gridCol w="1142454">
                  <a:extLst>
                    <a:ext uri="{9D8B030D-6E8A-4147-A177-3AD203B41FA5}">
                      <a16:colId xmlns:a16="http://schemas.microsoft.com/office/drawing/2014/main" xmlns="" val="20000"/>
                    </a:ext>
                  </a:extLst>
                </a:gridCol>
                <a:gridCol w="1676202">
                  <a:extLst>
                    <a:ext uri="{9D8B030D-6E8A-4147-A177-3AD203B41FA5}">
                      <a16:colId xmlns:a16="http://schemas.microsoft.com/office/drawing/2014/main" xmlns="" val="20001"/>
                    </a:ext>
                  </a:extLst>
                </a:gridCol>
                <a:gridCol w="1862198">
                  <a:extLst>
                    <a:ext uri="{9D8B030D-6E8A-4147-A177-3AD203B41FA5}">
                      <a16:colId xmlns:a16="http://schemas.microsoft.com/office/drawing/2014/main" xmlns="" val="20003"/>
                    </a:ext>
                  </a:extLst>
                </a:gridCol>
                <a:gridCol w="1698432">
                  <a:extLst>
                    <a:ext uri="{9D8B030D-6E8A-4147-A177-3AD203B41FA5}">
                      <a16:colId xmlns:a16="http://schemas.microsoft.com/office/drawing/2014/main" xmlns="" val="20005"/>
                    </a:ext>
                  </a:extLst>
                </a:gridCol>
                <a:gridCol w="1839968">
                  <a:extLst>
                    <a:ext uri="{9D8B030D-6E8A-4147-A177-3AD203B41FA5}">
                      <a16:colId xmlns:a16="http://schemas.microsoft.com/office/drawing/2014/main" xmlns="" val="20007"/>
                    </a:ext>
                  </a:extLst>
                </a:gridCol>
              </a:tblGrid>
              <a:tr h="370840">
                <a:tc>
                  <a:txBody>
                    <a:bodyPr/>
                    <a:lstStyle/>
                    <a:p>
                      <a:pPr algn="ctr" fontAlgn="ctr"/>
                      <a:r>
                        <a:rPr lang="en-US" altLang="zh-TW" sz="16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rPr>
                        <a:t>Year</a:t>
                      </a:r>
                      <a:endParaRPr lang="zh-TW" altLang="en-US" sz="16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marL="45720" marR="45720" anchor="ctr"/>
                </a:tc>
                <a:tc>
                  <a:txBody>
                    <a:bodyPr/>
                    <a:lstStyle/>
                    <a:p>
                      <a:pPr algn="ctr" fontAlgn="ctr"/>
                      <a:r>
                        <a:rPr lang="en-US" altLang="zh-TW" sz="1600" u="none" strike="noStrike" dirty="0" smtClean="0">
                          <a:effectLst/>
                          <a:latin typeface="Adobe 繁黑體 Std B" pitchFamily="34" charset="-120"/>
                          <a:ea typeface="Adobe 繁黑體 Std B" pitchFamily="34" charset="-120"/>
                          <a:cs typeface="Arial" panose="020B0604020202020204" pitchFamily="34" charset="0"/>
                        </a:rPr>
                        <a:t>Q3 2025</a:t>
                      </a:r>
                      <a:endParaRPr lang="zh-TW" altLang="en-US" sz="16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marL="45720" marR="45720" anchor="ctr"/>
                </a:tc>
                <a:tc>
                  <a:txBody>
                    <a:bodyPr/>
                    <a:lstStyle/>
                    <a:p>
                      <a:pPr algn="ctr" fontAlgn="ctr"/>
                      <a:r>
                        <a:rPr lang="en-US" altLang="zh-TW" sz="1600" u="none" strike="noStrike" dirty="0" smtClean="0">
                          <a:effectLst/>
                          <a:latin typeface="Adobe 繁黑體 Std B" pitchFamily="34" charset="-120"/>
                          <a:ea typeface="Adobe 繁黑體 Std B" pitchFamily="34" charset="-120"/>
                          <a:cs typeface="Arial" panose="020B0604020202020204" pitchFamily="34" charset="0"/>
                        </a:rPr>
                        <a:t>Q3 2024</a:t>
                      </a:r>
                      <a:endParaRPr lang="zh-TW" altLang="en-US" sz="16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marL="45720" marR="45720" anchor="ctr"/>
                </a:tc>
                <a:tc>
                  <a:txBody>
                    <a:bodyPr/>
                    <a:lstStyle/>
                    <a:p>
                      <a:pPr algn="ctr" fontAlgn="ctr"/>
                      <a:r>
                        <a:rPr lang="en-US" altLang="zh-TW" sz="1600" b="0" i="0" kern="1200" dirty="0">
                          <a:solidFill>
                            <a:schemeClr val="lt1"/>
                          </a:solidFill>
                          <a:effectLst/>
                          <a:latin typeface="+mn-lt"/>
                          <a:ea typeface="+mn-ea"/>
                          <a:cs typeface="+mn-cs"/>
                        </a:rPr>
                        <a:t>Growth rate</a:t>
                      </a:r>
                      <a:endParaRPr lang="zh-TW" altLang="en-US" sz="16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marL="45720" marR="45720" anchor="ctr"/>
                </a:tc>
                <a:tc>
                  <a:txBody>
                    <a:bodyPr/>
                    <a:lstStyle/>
                    <a:p>
                      <a:pPr algn="ctr" fontAlgn="ctr"/>
                      <a:r>
                        <a:rPr lang="en-US" altLang="zh-TW" sz="1600" u="none" strike="noStrike" dirty="0" smtClean="0">
                          <a:effectLst/>
                          <a:latin typeface="Adobe 繁黑體 Std B" pitchFamily="34" charset="-120"/>
                          <a:ea typeface="Adobe 繁黑體 Std B" pitchFamily="34" charset="-120"/>
                          <a:cs typeface="Arial" panose="020B0604020202020204" pitchFamily="34" charset="0"/>
                        </a:rPr>
                        <a:t>2024</a:t>
                      </a:r>
                      <a:endParaRPr lang="zh-TW" altLang="en-US" sz="16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marL="45720" marR="45720" anchor="ctr"/>
                </a:tc>
                <a:extLst>
                  <a:ext uri="{0D108BD9-81ED-4DB2-BD59-A6C34878D82A}">
                    <a16:rowId xmlns:a16="http://schemas.microsoft.com/office/drawing/2014/main" xmlns="" val="10000"/>
                  </a:ext>
                </a:extLst>
              </a:tr>
              <a:tr h="370840">
                <a:tc>
                  <a:txBody>
                    <a:bodyPr/>
                    <a:lstStyle/>
                    <a:p>
                      <a:pPr algn="l" fontAlgn="ctr"/>
                      <a:r>
                        <a:rPr lang="en-US" altLang="zh-TW" sz="1600" b="0" i="0" kern="1200" dirty="0">
                          <a:solidFill>
                            <a:schemeClr val="dk1"/>
                          </a:solidFill>
                          <a:effectLst/>
                          <a:latin typeface="+mn-lt"/>
                          <a:ea typeface="+mn-ea"/>
                          <a:cs typeface="+mn-cs"/>
                        </a:rPr>
                        <a:t>Products</a:t>
                      </a:r>
                      <a:endParaRPr lang="zh-TW" altLang="en-US" sz="1600" b="0" i="0" u="none" strike="noStrike" dirty="0">
                        <a:solidFill>
                          <a:srgbClr val="000000"/>
                        </a:solidFill>
                        <a:effectLst/>
                        <a:latin typeface="Adobe 繁黑體 Std B" pitchFamily="34" charset="-120"/>
                        <a:ea typeface="Adobe 繁黑體 Std B" pitchFamily="34" charset="-120"/>
                        <a:cs typeface="Arial" panose="020B0604020202020204" pitchFamily="34" charset="0"/>
                      </a:endParaRPr>
                    </a:p>
                  </a:txBody>
                  <a:tcPr marL="45720" marR="45720" anchor="ctr"/>
                </a:tc>
                <a:tc>
                  <a:txBody>
                    <a:bodyPr/>
                    <a:lstStyle/>
                    <a:p>
                      <a:pPr algn="ctr" fontAlgn="ctr"/>
                      <a:r>
                        <a:rPr lang="en-US" altLang="zh-TW" sz="1600" u="none" strike="noStrike" dirty="0">
                          <a:effectLst/>
                          <a:latin typeface="Adobe 繁黑體 Std B" pitchFamily="34" charset="-120"/>
                          <a:ea typeface="Adobe 繁黑體 Std B" pitchFamily="34" charset="-120"/>
                          <a:cs typeface="Arial" panose="020B0604020202020204" pitchFamily="34" charset="0"/>
                        </a:rPr>
                        <a:t>Revenue</a:t>
                      </a:r>
                      <a:endParaRPr lang="zh-TW" altLang="en-US" sz="1600" b="0" i="0" u="none" strike="noStrike" dirty="0">
                        <a:solidFill>
                          <a:srgbClr val="000000"/>
                        </a:solidFill>
                        <a:effectLst/>
                        <a:latin typeface="Adobe 繁黑體 Std B" pitchFamily="34" charset="-120"/>
                        <a:ea typeface="Adobe 繁黑體 Std B" pitchFamily="34" charset="-120"/>
                        <a:cs typeface="Arial" panose="020B0604020202020204" pitchFamily="34" charset="0"/>
                      </a:endParaRPr>
                    </a:p>
                  </a:txBody>
                  <a:tcPr marL="45720" marR="45720" anchor="ctr"/>
                </a:tc>
                <a:tc>
                  <a:txBody>
                    <a:bodyPr/>
                    <a:lstStyle/>
                    <a:p>
                      <a:pPr algn="ctr" fontAlgn="ctr"/>
                      <a:r>
                        <a:rPr lang="en-US" altLang="zh-TW" sz="1600" u="none" strike="noStrike" dirty="0">
                          <a:effectLst/>
                          <a:latin typeface="Adobe 繁黑體 Std B" pitchFamily="34" charset="-120"/>
                          <a:ea typeface="Adobe 繁黑體 Std B" pitchFamily="34" charset="-120"/>
                          <a:cs typeface="Arial" panose="020B0604020202020204" pitchFamily="34" charset="0"/>
                        </a:rPr>
                        <a:t>Revenue</a:t>
                      </a:r>
                      <a:endParaRPr lang="zh-TW" altLang="en-US" sz="1600" b="0" i="0" u="none" strike="noStrike" dirty="0">
                        <a:solidFill>
                          <a:srgbClr val="000000"/>
                        </a:solidFill>
                        <a:effectLst/>
                        <a:latin typeface="Adobe 繁黑體 Std B" pitchFamily="34" charset="-120"/>
                        <a:ea typeface="Adobe 繁黑體 Std B" pitchFamily="34" charset="-120"/>
                        <a:cs typeface="Arial" panose="020B0604020202020204" pitchFamily="34" charset="0"/>
                      </a:endParaRPr>
                    </a:p>
                  </a:txBody>
                  <a:tcPr marL="45720" marR="45720" anchor="ctr"/>
                </a:tc>
                <a:tc>
                  <a:txBody>
                    <a:bodyPr/>
                    <a:lstStyle/>
                    <a:p>
                      <a:pPr algn="ctr" fontAlgn="ctr"/>
                      <a:r>
                        <a:rPr lang="en-US" altLang="zh-TW" sz="1600" u="none" strike="noStrike" dirty="0">
                          <a:effectLst/>
                          <a:latin typeface="Adobe 繁黑體 Std B" pitchFamily="34" charset="-120"/>
                          <a:ea typeface="Adobe 繁黑體 Std B" pitchFamily="34" charset="-120"/>
                          <a:cs typeface="Arial" panose="020B0604020202020204" pitchFamily="34" charset="0"/>
                        </a:rPr>
                        <a:t>Revenue</a:t>
                      </a:r>
                      <a:endParaRPr lang="zh-TW" altLang="en-US" sz="1600" b="0" i="0" u="none" strike="noStrike" dirty="0">
                        <a:solidFill>
                          <a:srgbClr val="000000"/>
                        </a:solidFill>
                        <a:effectLst/>
                        <a:latin typeface="Adobe 繁黑體 Std B" pitchFamily="34" charset="-120"/>
                        <a:ea typeface="Adobe 繁黑體 Std B" pitchFamily="34" charset="-120"/>
                        <a:cs typeface="Arial" panose="020B0604020202020204" pitchFamily="34" charset="0"/>
                      </a:endParaRPr>
                    </a:p>
                  </a:txBody>
                  <a:tcPr marL="45720" marR="45720" anchor="ctr"/>
                </a:tc>
                <a:tc>
                  <a:txBody>
                    <a:bodyPr/>
                    <a:lstStyle/>
                    <a:p>
                      <a:pPr algn="ctr" fontAlgn="ctr"/>
                      <a:r>
                        <a:rPr lang="en-US" altLang="zh-TW" sz="1600" u="none" strike="noStrike" dirty="0">
                          <a:effectLst/>
                          <a:latin typeface="Adobe 繁黑體 Std B" pitchFamily="34" charset="-120"/>
                          <a:ea typeface="Adobe 繁黑體 Std B" pitchFamily="34" charset="-120"/>
                          <a:cs typeface="Arial" panose="020B0604020202020204" pitchFamily="34" charset="0"/>
                        </a:rPr>
                        <a:t>Revenue</a:t>
                      </a:r>
                      <a:endParaRPr lang="zh-TW" altLang="en-US" sz="1600" b="0" i="0" u="none" strike="noStrike" dirty="0">
                        <a:solidFill>
                          <a:srgbClr val="000000"/>
                        </a:solidFill>
                        <a:effectLst/>
                        <a:latin typeface="Adobe 繁黑體 Std B" pitchFamily="34" charset="-120"/>
                        <a:ea typeface="Adobe 繁黑體 Std B" pitchFamily="34" charset="-120"/>
                        <a:cs typeface="Arial" panose="020B0604020202020204" pitchFamily="34" charset="0"/>
                      </a:endParaRPr>
                    </a:p>
                  </a:txBody>
                  <a:tcPr marL="45720" marR="45720" anchor="ctr"/>
                </a:tc>
                <a:extLst>
                  <a:ext uri="{0D108BD9-81ED-4DB2-BD59-A6C34878D82A}">
                    <a16:rowId xmlns:a16="http://schemas.microsoft.com/office/drawing/2014/main" xmlns="" val="10001"/>
                  </a:ext>
                </a:extLst>
              </a:tr>
              <a:tr h="370840">
                <a:tc>
                  <a:txBody>
                    <a:bodyPr/>
                    <a:lstStyle/>
                    <a:p>
                      <a:pPr marL="0" algn="l" defTabSz="914400" rtl="0" eaLnBrk="1" fontAlgn="ctr" latinLnBrk="0" hangingPunct="1"/>
                      <a:r>
                        <a:rPr lang="en-US" altLang="zh-TW" sz="1600" b="0" i="0" kern="1200" dirty="0">
                          <a:solidFill>
                            <a:schemeClr val="dk1"/>
                          </a:solidFill>
                          <a:effectLst/>
                          <a:latin typeface="+mn-lt"/>
                          <a:ea typeface="+mn-ea"/>
                          <a:cs typeface="+mn-cs"/>
                        </a:rPr>
                        <a:t>Strips</a:t>
                      </a:r>
                      <a:endParaRPr lang="zh-TW" altLang="en-US" sz="1600" b="0" i="0" kern="1200" dirty="0">
                        <a:solidFill>
                          <a:schemeClr val="dk1"/>
                        </a:solidFill>
                        <a:effectLst/>
                        <a:latin typeface="+mn-lt"/>
                        <a:ea typeface="+mn-ea"/>
                        <a:cs typeface="+mn-cs"/>
                      </a:endParaRP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932,205</a:t>
                      </a:r>
                    </a:p>
                  </a:txBody>
                  <a:tcPr marL="9525" marR="9525" marT="9525" marB="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987,062</a:t>
                      </a: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-5.56%</a:t>
                      </a:r>
                    </a:p>
                  </a:txBody>
                  <a:tcPr marL="9525" marR="9525" marT="9525" marB="0" anchor="ctr"/>
                </a:tc>
                <a:tc>
                  <a:txBody>
                    <a:bodyPr/>
                    <a:lstStyle/>
                    <a:p>
                      <a:pPr algn="r" fontAlgn="ctr"/>
                      <a:r>
                        <a:rPr lang="en-US" altLang="zh-TW" sz="1600" b="0" i="0" u="none" strike="noStrike" dirty="0" smtClean="0">
                          <a:solidFill>
                            <a:srgbClr val="000000"/>
                          </a:solidFill>
                          <a:effectLst/>
                          <a:latin typeface="Times New Roman" pitchFamily="18" charset="0"/>
                          <a:cs typeface="Times New Roman" pitchFamily="18" charset="0"/>
                        </a:rPr>
                        <a:t>1,319,466 </a:t>
                      </a:r>
                      <a:endParaRPr lang="en-US" altLang="zh-TW" sz="1600" b="0" i="0" u="none" strike="noStrike" dirty="0">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xmlns="" val="10002"/>
                  </a:ext>
                </a:extLst>
              </a:tr>
              <a:tr h="370840">
                <a:tc>
                  <a:txBody>
                    <a:bodyPr/>
                    <a:lstStyle/>
                    <a:p>
                      <a:pPr marL="0" algn="l" defTabSz="914400" rtl="0" eaLnBrk="1" fontAlgn="ctr" latinLnBrk="0" hangingPunct="1"/>
                      <a:r>
                        <a:rPr lang="en-US" altLang="zh-TW" sz="1600" b="0" i="0" kern="1200" dirty="0">
                          <a:solidFill>
                            <a:schemeClr val="dk1"/>
                          </a:solidFill>
                          <a:effectLst/>
                          <a:latin typeface="+mn-lt"/>
                          <a:ea typeface="+mn-ea"/>
                          <a:cs typeface="+mn-cs"/>
                        </a:rPr>
                        <a:t>Meters</a:t>
                      </a:r>
                      <a:endParaRPr lang="zh-TW" altLang="en-US" sz="1600" b="0" i="0" kern="1200" dirty="0">
                        <a:solidFill>
                          <a:schemeClr val="dk1"/>
                        </a:solidFill>
                        <a:effectLst/>
                        <a:latin typeface="+mn-lt"/>
                        <a:ea typeface="+mn-ea"/>
                        <a:cs typeface="+mn-cs"/>
                      </a:endParaRP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212,813</a:t>
                      </a: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245,088</a:t>
                      </a:r>
                    </a:p>
                  </a:txBody>
                  <a:tcPr marL="45720" marR="45720" anchor="ctr"/>
                </a:tc>
                <a:tc>
                  <a:txBody>
                    <a:bodyPr/>
                    <a:lstStyle/>
                    <a:p>
                      <a:pPr algn="r" fontAlgn="ctr"/>
                      <a:r>
                        <a:rPr lang="en-US" altLang="zh-TW" sz="1600" b="0" i="0" u="none" strike="noStrike">
                          <a:solidFill>
                            <a:srgbClr val="000000"/>
                          </a:solidFill>
                          <a:effectLst/>
                          <a:latin typeface="Times New Roman" pitchFamily="18" charset="0"/>
                          <a:cs typeface="Times New Roman" pitchFamily="18" charset="0"/>
                        </a:rPr>
                        <a:t>-13.17%</a:t>
                      </a:r>
                    </a:p>
                  </a:txBody>
                  <a:tcPr marL="9525" marR="9525" marT="9525" marB="0" anchor="ctr"/>
                </a:tc>
                <a:tc>
                  <a:txBody>
                    <a:bodyPr/>
                    <a:lstStyle/>
                    <a:p>
                      <a:pPr algn="r" fontAlgn="ctr"/>
                      <a:r>
                        <a:rPr lang="en-US" altLang="zh-TW" sz="1600" b="0" i="0" u="none" strike="noStrike" dirty="0" smtClean="0">
                          <a:solidFill>
                            <a:srgbClr val="000000"/>
                          </a:solidFill>
                          <a:effectLst/>
                          <a:latin typeface="Times New Roman" pitchFamily="18" charset="0"/>
                          <a:cs typeface="Times New Roman" pitchFamily="18" charset="0"/>
                        </a:rPr>
                        <a:t>327,624 </a:t>
                      </a:r>
                      <a:endParaRPr lang="en-US" altLang="zh-TW" sz="1600" b="0" i="0" u="none" strike="noStrike" dirty="0">
                        <a:solidFill>
                          <a:srgbClr val="000000"/>
                        </a:solidFill>
                        <a:effectLst/>
                        <a:latin typeface="Times New Roman" pitchFamily="18" charset="0"/>
                        <a:cs typeface="Times New Roman" pitchFamily="18" charset="0"/>
                      </a:endParaRPr>
                    </a:p>
                  </a:txBody>
                  <a:tcPr marL="45720" marR="45720" anchor="ctr"/>
                </a:tc>
                <a:extLst>
                  <a:ext uri="{0D108BD9-81ED-4DB2-BD59-A6C34878D82A}">
                    <a16:rowId xmlns:a16="http://schemas.microsoft.com/office/drawing/2014/main" xmlns="" val="10003"/>
                  </a:ext>
                </a:extLst>
              </a:tr>
              <a:tr h="370840">
                <a:tc>
                  <a:txBody>
                    <a:bodyPr/>
                    <a:lstStyle/>
                    <a:p>
                      <a:pPr marL="0" algn="l" defTabSz="914400" rtl="0" eaLnBrk="1" fontAlgn="ctr" latinLnBrk="0" hangingPunct="1"/>
                      <a:r>
                        <a:rPr lang="en-US" altLang="zh-TW" sz="1600" b="0" i="0" kern="1200" dirty="0">
                          <a:solidFill>
                            <a:schemeClr val="dk1"/>
                          </a:solidFill>
                          <a:effectLst/>
                          <a:latin typeface="+mn-lt"/>
                          <a:ea typeface="+mn-ea"/>
                          <a:cs typeface="+mn-cs"/>
                        </a:rPr>
                        <a:t>Others</a:t>
                      </a:r>
                      <a:endParaRPr lang="zh-TW" altLang="en-US" sz="1600" b="0" i="0" kern="1200" dirty="0">
                        <a:solidFill>
                          <a:schemeClr val="dk1"/>
                        </a:solidFill>
                        <a:effectLst/>
                        <a:latin typeface="+mn-lt"/>
                        <a:ea typeface="+mn-ea"/>
                        <a:cs typeface="+mn-cs"/>
                      </a:endParaRP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73,695</a:t>
                      </a: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17,163</a:t>
                      </a: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329.38%</a:t>
                      </a:r>
                    </a:p>
                  </a:txBody>
                  <a:tcPr marL="9525" marR="9525" marT="9525" marB="0" anchor="ctr"/>
                </a:tc>
                <a:tc>
                  <a:txBody>
                    <a:bodyPr/>
                    <a:lstStyle/>
                    <a:p>
                      <a:pPr algn="r" fontAlgn="ctr"/>
                      <a:r>
                        <a:rPr lang="en-US" altLang="zh-TW" sz="1600" b="0" i="0" u="none" strike="noStrike" dirty="0" smtClean="0">
                          <a:solidFill>
                            <a:srgbClr val="000000"/>
                          </a:solidFill>
                          <a:effectLst/>
                          <a:latin typeface="Times New Roman" pitchFamily="18" charset="0"/>
                          <a:cs typeface="Times New Roman" pitchFamily="18" charset="0"/>
                        </a:rPr>
                        <a:t>22,943</a:t>
                      </a:r>
                      <a:endParaRPr lang="en-US" altLang="zh-TW" sz="1600" b="0" i="0" u="none" strike="noStrike" dirty="0">
                        <a:solidFill>
                          <a:srgbClr val="000000"/>
                        </a:solidFill>
                        <a:effectLst/>
                        <a:latin typeface="Times New Roman" pitchFamily="18" charset="0"/>
                        <a:cs typeface="Times New Roman" pitchFamily="18" charset="0"/>
                      </a:endParaRPr>
                    </a:p>
                  </a:txBody>
                  <a:tcPr marL="45720" marR="45720" anchor="ctr"/>
                </a:tc>
                <a:extLst>
                  <a:ext uri="{0D108BD9-81ED-4DB2-BD59-A6C34878D82A}">
                    <a16:rowId xmlns:a16="http://schemas.microsoft.com/office/drawing/2014/main" xmlns="" val="10004"/>
                  </a:ext>
                </a:extLst>
              </a:tr>
              <a:tr h="370840">
                <a:tc>
                  <a:txBody>
                    <a:bodyPr/>
                    <a:lstStyle/>
                    <a:p>
                      <a:pPr marL="0" algn="l" defTabSz="914400" rtl="0" eaLnBrk="1" fontAlgn="ctr" latinLnBrk="0" hangingPunct="1"/>
                      <a:r>
                        <a:rPr lang="en-US" altLang="zh-TW" sz="1600" b="0" i="0" kern="1200" dirty="0">
                          <a:solidFill>
                            <a:schemeClr val="dk1"/>
                          </a:solidFill>
                          <a:effectLst/>
                          <a:latin typeface="+mn-lt"/>
                          <a:ea typeface="+mn-ea"/>
                          <a:cs typeface="+mn-cs"/>
                        </a:rPr>
                        <a:t>Total</a:t>
                      </a:r>
                      <a:endParaRPr lang="zh-TW" altLang="en-US" sz="1600" b="0" i="0" kern="1200" dirty="0">
                        <a:solidFill>
                          <a:schemeClr val="dk1"/>
                        </a:solidFill>
                        <a:effectLst/>
                        <a:latin typeface="+mn-lt"/>
                        <a:ea typeface="+mn-ea"/>
                        <a:cs typeface="+mn-cs"/>
                      </a:endParaRP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1,218,713</a:t>
                      </a: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1,249,313</a:t>
                      </a:r>
                    </a:p>
                  </a:txBody>
                  <a:tcPr marL="45720" marR="45720" anchor="ctr"/>
                </a:tc>
                <a:tc>
                  <a:txBody>
                    <a:bodyPr/>
                    <a:lstStyle/>
                    <a:p>
                      <a:pPr algn="r" fontAlgn="ctr"/>
                      <a:r>
                        <a:rPr lang="en-US" altLang="zh-TW" sz="1600" b="0" i="0" u="none" strike="noStrike" dirty="0">
                          <a:solidFill>
                            <a:srgbClr val="000000"/>
                          </a:solidFill>
                          <a:effectLst/>
                          <a:latin typeface="Times New Roman" pitchFamily="18" charset="0"/>
                          <a:cs typeface="Times New Roman" pitchFamily="18" charset="0"/>
                        </a:rPr>
                        <a:t>-2.45%</a:t>
                      </a:r>
                    </a:p>
                  </a:txBody>
                  <a:tcPr marL="9525" marR="9525" marT="9525" marB="0" anchor="ctr"/>
                </a:tc>
                <a:tc>
                  <a:txBody>
                    <a:bodyPr/>
                    <a:lstStyle/>
                    <a:p>
                      <a:pPr algn="r" fontAlgn="ctr"/>
                      <a:r>
                        <a:rPr lang="en-US" altLang="zh-TW" sz="1600" b="0" i="0" u="none" strike="noStrike" dirty="0" smtClean="0">
                          <a:solidFill>
                            <a:srgbClr val="000000"/>
                          </a:solidFill>
                          <a:effectLst/>
                          <a:latin typeface="Times New Roman" pitchFamily="18" charset="0"/>
                          <a:cs typeface="Times New Roman" pitchFamily="18" charset="0"/>
                        </a:rPr>
                        <a:t>1,670,033</a:t>
                      </a:r>
                      <a:endParaRPr lang="en-US" altLang="zh-TW" sz="1600" b="0" i="0" u="none" strike="noStrike" dirty="0">
                        <a:solidFill>
                          <a:srgbClr val="000000"/>
                        </a:solidFill>
                        <a:effectLst/>
                        <a:latin typeface="Times New Roman" pitchFamily="18" charset="0"/>
                        <a:cs typeface="Times New Roman" pitchFamily="18" charset="0"/>
                      </a:endParaRPr>
                    </a:p>
                  </a:txBody>
                  <a:tcPr marL="45720" marR="45720" anchor="ctr"/>
                </a:tc>
                <a:extLst>
                  <a:ext uri="{0D108BD9-81ED-4DB2-BD59-A6C34878D82A}">
                    <a16:rowId xmlns:a16="http://schemas.microsoft.com/office/drawing/2014/main" xmlns="" val="10005"/>
                  </a:ext>
                </a:extLst>
              </a:tr>
            </a:tbl>
          </a:graphicData>
        </a:graphic>
      </p:graphicFrame>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3</a:t>
            </a:fld>
            <a:endParaRPr lang="zh-TW" altLang="en-US" dirty="0"/>
          </a:p>
        </p:txBody>
      </p:sp>
      <p:sp>
        <p:nvSpPr>
          <p:cNvPr id="7" name="文字方塊 6"/>
          <p:cNvSpPr txBox="1"/>
          <p:nvPr/>
        </p:nvSpPr>
        <p:spPr>
          <a:xfrm>
            <a:off x="6002580" y="1757912"/>
            <a:ext cx="2529860" cy="261610"/>
          </a:xfrm>
          <a:prstGeom prst="rect">
            <a:avLst/>
          </a:prstGeom>
          <a:noFill/>
        </p:spPr>
        <p:txBody>
          <a:bodyPr wrap="none" rtlCol="0">
            <a:spAutoFit/>
          </a:bodyPr>
          <a:lstStyle/>
          <a:p>
            <a:r>
              <a:rPr lang="en-US" altLang="zh-TW" sz="1100" b="1" dirty="0">
                <a:latin typeface="Adobe 繁黑體 Std B" pitchFamily="34" charset="-120"/>
                <a:ea typeface="Adobe 繁黑體 Std B" pitchFamily="34" charset="-120"/>
              </a:rPr>
              <a:t>Unit</a:t>
            </a:r>
            <a:r>
              <a:rPr lang="zh-TW" altLang="en-US" sz="1100" b="1" dirty="0">
                <a:latin typeface="Adobe 繁黑體 Std B" pitchFamily="34" charset="-120"/>
                <a:ea typeface="Adobe 繁黑體 Std B" pitchFamily="34" charset="-120"/>
              </a:rPr>
              <a:t>：</a:t>
            </a:r>
            <a:r>
              <a:rPr lang="en-US" altLang="zh-TW" sz="1100" b="1" dirty="0">
                <a:latin typeface="Adobe 繁黑體 Std B" pitchFamily="34" charset="-120"/>
                <a:ea typeface="Adobe 繁黑體 Std B" pitchFamily="34" charset="-120"/>
              </a:rPr>
              <a:t>Expressed in Thousands of </a:t>
            </a:r>
            <a:r>
              <a:rPr lang="en-US" altLang="zh-TW" sz="1100" b="1" dirty="0" smtClean="0">
                <a:latin typeface="Adobe 繁黑體 Std B" pitchFamily="34" charset="-120"/>
                <a:ea typeface="Adobe 繁黑體 Std B" pitchFamily="34" charset="-120"/>
              </a:rPr>
              <a:t>NTD</a:t>
            </a:r>
            <a:endParaRPr lang="zh-TW" altLang="en-US" sz="1100" b="1"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2729167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600" b="1" dirty="0">
                <a:latin typeface="+mj-lt"/>
                <a:ea typeface="標楷體" pitchFamily="65" charset="-120"/>
              </a:rPr>
              <a:t>2</a:t>
            </a:r>
            <a:r>
              <a:rPr lang="en-US" altLang="zh-TW" sz="3600" b="1" dirty="0" smtClean="0">
                <a:latin typeface="+mj-lt"/>
                <a:ea typeface="標楷體" pitchFamily="65" charset="-120"/>
              </a:rPr>
              <a:t>.</a:t>
            </a:r>
            <a:r>
              <a:rPr lang="en-US" altLang="zh-TW" sz="3600" b="1" dirty="0"/>
              <a:t> Global Customer Overview</a:t>
            </a:r>
            <a:endParaRPr lang="zh-TW" altLang="en-US" sz="3600" dirty="0">
              <a:latin typeface="標楷體" pitchFamily="65" charset="-120"/>
              <a:ea typeface="標楷體" pitchFamily="65" charset="-120"/>
            </a:endParaRP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3635284187"/>
              </p:ext>
            </p:extLst>
          </p:nvPr>
        </p:nvGraphicFramePr>
        <p:xfrm>
          <a:off x="457200" y="1600200"/>
          <a:ext cx="8229600" cy="2860040"/>
        </p:xfrm>
        <a:graphic>
          <a:graphicData uri="http://schemas.openxmlformats.org/drawingml/2006/table">
            <a:tbl>
              <a:tblPr firstRow="1" bandRow="1">
                <a:tableStyleId>{7DF18680-E054-41AD-8BC1-D1AEF772440D}</a:tableStyleId>
              </a:tblPr>
              <a:tblGrid>
                <a:gridCol w="1417704">
                  <a:extLst>
                    <a:ext uri="{9D8B030D-6E8A-4147-A177-3AD203B41FA5}">
                      <a16:colId xmlns:a16="http://schemas.microsoft.com/office/drawing/2014/main" xmlns="" val="20000"/>
                    </a:ext>
                  </a:extLst>
                </a:gridCol>
                <a:gridCol w="1121869">
                  <a:extLst>
                    <a:ext uri="{9D8B030D-6E8A-4147-A177-3AD203B41FA5}">
                      <a16:colId xmlns:a16="http://schemas.microsoft.com/office/drawing/2014/main" xmlns="" val="20001"/>
                    </a:ext>
                  </a:extLst>
                </a:gridCol>
                <a:gridCol w="1483019">
                  <a:extLst>
                    <a:ext uri="{9D8B030D-6E8A-4147-A177-3AD203B41FA5}">
                      <a16:colId xmlns:a16="http://schemas.microsoft.com/office/drawing/2014/main" xmlns="" val="20002"/>
                    </a:ext>
                  </a:extLst>
                </a:gridCol>
                <a:gridCol w="1460360">
                  <a:extLst>
                    <a:ext uri="{9D8B030D-6E8A-4147-A177-3AD203B41FA5}">
                      <a16:colId xmlns:a16="http://schemas.microsoft.com/office/drawing/2014/main" xmlns="" val="20003"/>
                    </a:ext>
                  </a:extLst>
                </a:gridCol>
                <a:gridCol w="1428836">
                  <a:extLst>
                    <a:ext uri="{9D8B030D-6E8A-4147-A177-3AD203B41FA5}">
                      <a16:colId xmlns:a16="http://schemas.microsoft.com/office/drawing/2014/main" xmlns="" val="20004"/>
                    </a:ext>
                  </a:extLst>
                </a:gridCol>
                <a:gridCol w="1317812">
                  <a:extLst>
                    <a:ext uri="{9D8B030D-6E8A-4147-A177-3AD203B41FA5}">
                      <a16:colId xmlns:a16="http://schemas.microsoft.com/office/drawing/2014/main" xmlns="" val="20005"/>
                    </a:ext>
                  </a:extLst>
                </a:gridCol>
              </a:tblGrid>
              <a:tr h="370840">
                <a:tc gridSpan="2">
                  <a:txBody>
                    <a:bodyPr/>
                    <a:lstStyle/>
                    <a:p>
                      <a:pPr algn="ctr" fontAlgn="ctr"/>
                      <a:r>
                        <a:rPr lang="en-US" altLang="zh-TW" sz="1800" u="none" strike="noStrike" dirty="0" smtClean="0">
                          <a:effectLst/>
                          <a:latin typeface="Adobe 繁黑體 Std B" pitchFamily="34" charset="-120"/>
                          <a:ea typeface="Adobe 繁黑體 Std B" pitchFamily="34" charset="-120"/>
                          <a:cs typeface="Arial" panose="020B0604020202020204" pitchFamily="34" charset="0"/>
                        </a:rPr>
                        <a:t>Q3 2025</a:t>
                      </a:r>
                      <a:endParaRPr lang="zh-TW" altLang="en-US" sz="18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marL="9525" marR="9525" marT="9525" marB="0" anchor="b">
                    <a:lnR w="76200" cap="flat" cmpd="sng" algn="ctr">
                      <a:solidFill>
                        <a:schemeClr val="bg1"/>
                      </a:solidFill>
                      <a:prstDash val="solid"/>
                      <a:round/>
                      <a:headEnd type="none" w="med" len="med"/>
                      <a:tailEnd type="none" w="med" len="med"/>
                    </a:lnR>
                  </a:tcPr>
                </a:tc>
                <a:tc hMerge="1">
                  <a:txBody>
                    <a:bodyPr/>
                    <a:lstStyle/>
                    <a:p>
                      <a:endParaRPr lang="zh-TW" altLang="en-US"/>
                    </a:p>
                  </a:txBody>
                  <a:tcPr/>
                </a:tc>
                <a:tc gridSpan="2">
                  <a:txBody>
                    <a:bodyPr/>
                    <a:lstStyle/>
                    <a:p>
                      <a:pPr algn="ctr" fontAlgn="ctr"/>
                      <a:r>
                        <a:rPr lang="en-US" altLang="zh-TW" sz="1800" u="none" strike="noStrike" dirty="0" smtClean="0">
                          <a:effectLst/>
                          <a:latin typeface="Adobe 繁黑體 Std B" pitchFamily="34" charset="-120"/>
                          <a:ea typeface="Adobe 繁黑體 Std B" pitchFamily="34" charset="-120"/>
                          <a:cs typeface="Arial" panose="020B0604020202020204" pitchFamily="34" charset="0"/>
                        </a:rPr>
                        <a:t>Q3 2024</a:t>
                      </a:r>
                      <a:endParaRPr lang="zh-TW" altLang="en-US" sz="18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marL="9525" marR="9525" marT="9525" marB="0"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tcPr>
                </a:tc>
                <a:tc hMerge="1">
                  <a:txBody>
                    <a:bodyPr/>
                    <a:lstStyle/>
                    <a:p>
                      <a:endParaRPr lang="zh-TW" altLang="en-US"/>
                    </a:p>
                  </a:txBody>
                  <a:tcPr/>
                </a:tc>
                <a:tc gridSpan="2">
                  <a:txBody>
                    <a:bodyPr/>
                    <a:lstStyle/>
                    <a:p>
                      <a:pPr algn="ctr" fontAlgn="b"/>
                      <a:r>
                        <a:rPr lang="en-US" altLang="zh-TW" sz="1800" u="none" strike="noStrike" dirty="0" smtClean="0">
                          <a:effectLst/>
                          <a:latin typeface="標楷體" pitchFamily="65" charset="-120"/>
                          <a:ea typeface="標楷體" pitchFamily="65" charset="-120"/>
                          <a:cs typeface="Arial" panose="020B0604020202020204" pitchFamily="34" charset="0"/>
                        </a:rPr>
                        <a:t>2024</a:t>
                      </a:r>
                      <a:endParaRPr lang="zh-TW" altLang="en-US" sz="1800" b="1" i="0" u="none" strike="noStrike" dirty="0">
                        <a:solidFill>
                          <a:srgbClr val="000000"/>
                        </a:solidFill>
                        <a:effectLst/>
                        <a:latin typeface="標楷體" pitchFamily="65" charset="-120"/>
                        <a:ea typeface="標楷體" pitchFamily="65" charset="-120"/>
                        <a:cs typeface="Arial" panose="020B0604020202020204" pitchFamily="34" charset="0"/>
                      </a:endParaRPr>
                    </a:p>
                  </a:txBody>
                  <a:tcPr marL="9525" marR="9525" marT="9525" marB="0" anchor="b">
                    <a:lnL w="76200" cap="flat" cmpd="sng" algn="ctr">
                      <a:solidFill>
                        <a:schemeClr val="bg1"/>
                      </a:solidFill>
                      <a:prstDash val="solid"/>
                      <a:round/>
                      <a:headEnd type="none" w="med" len="med"/>
                      <a:tailEnd type="none" w="med" len="med"/>
                    </a:lnL>
                  </a:tcPr>
                </a:tc>
                <a:tc hMerge="1">
                  <a:txBody>
                    <a:bodyPr/>
                    <a:lstStyle/>
                    <a:p>
                      <a:endParaRPr lang="zh-TW" altLang="en-US"/>
                    </a:p>
                  </a:txBody>
                  <a:tcPr/>
                </a:tc>
                <a:extLst>
                  <a:ext uri="{0D108BD9-81ED-4DB2-BD59-A6C34878D82A}">
                    <a16:rowId xmlns:a16="http://schemas.microsoft.com/office/drawing/2014/main" xmlns="" val="10000"/>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America</a:t>
                      </a:r>
                    </a:p>
                  </a:txBody>
                  <a:tcPr anchor="b"/>
                </a:tc>
                <a:tc>
                  <a:txBody>
                    <a:bodyPr/>
                    <a:lstStyle/>
                    <a:p>
                      <a:pPr marL="0" algn="r" defTabSz="914400" rtl="0" eaLnBrk="1" fontAlgn="ctr" latinLnBrk="0" hangingPunct="1"/>
                      <a:r>
                        <a:rPr lang="zh-TW" altLang="en-US" sz="1600" kern="1200" dirty="0">
                          <a:solidFill>
                            <a:schemeClr val="dk1"/>
                          </a:solidFill>
                          <a:latin typeface="Times New Roman" pitchFamily="18" charset="0"/>
                          <a:ea typeface="+mn-ea"/>
                          <a:cs typeface="Times New Roman" pitchFamily="18" charset="0"/>
                        </a:rPr>
                        <a:t>       </a:t>
                      </a:r>
                      <a:r>
                        <a:rPr lang="en-US" altLang="zh-TW" sz="1600" kern="1200" dirty="0" smtClean="0">
                          <a:solidFill>
                            <a:schemeClr val="dk1"/>
                          </a:solidFill>
                          <a:latin typeface="Times New Roman" pitchFamily="18" charset="0"/>
                          <a:ea typeface="+mn-ea"/>
                          <a:cs typeface="Times New Roman" pitchFamily="18" charset="0"/>
                        </a:rPr>
                        <a:t>450,202 </a:t>
                      </a:r>
                      <a:endParaRPr lang="en-US" altLang="zh-TW" sz="1600" kern="1200" dirty="0">
                        <a:solidFill>
                          <a:schemeClr val="dk1"/>
                        </a:solidFill>
                        <a:latin typeface="Times New Roman" pitchFamily="18" charset="0"/>
                        <a:ea typeface="+mn-ea"/>
                        <a:cs typeface="Times New Roman" pitchFamily="18" charset="0"/>
                      </a:endParaRPr>
                    </a:p>
                  </a:txBody>
                  <a:tcPr marL="9525" marR="9525" marT="9525" marB="0" anchor="ctr">
                    <a:lnR w="76200" cap="flat" cmpd="sng" algn="ctr">
                      <a:solidFill>
                        <a:schemeClr val="bg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America</a:t>
                      </a:r>
                    </a:p>
                  </a:txBody>
                  <a:tcPr anchor="b">
                    <a:lnL w="76200" cap="flat" cmpd="sng" algn="ctr">
                      <a:solidFill>
                        <a:schemeClr val="bg1"/>
                      </a:solidFill>
                      <a:prstDash val="solid"/>
                      <a:round/>
                      <a:headEnd type="none" w="med" len="med"/>
                      <a:tailEnd type="none" w="med" len="med"/>
                    </a:lnL>
                  </a:tcPr>
                </a:tc>
                <a:tc>
                  <a:txBody>
                    <a:bodyPr/>
                    <a:lstStyle/>
                    <a:p>
                      <a:pPr marL="0" algn="r" defTabSz="914400" rtl="0" eaLnBrk="1" fontAlgn="ctr" latinLnBrk="0" hangingPunct="1"/>
                      <a:r>
                        <a:rPr lang="en-US" altLang="zh-TW" sz="1600" kern="1200" dirty="0" smtClean="0">
                          <a:solidFill>
                            <a:schemeClr val="dk1"/>
                          </a:solidFill>
                          <a:latin typeface="Times New Roman" pitchFamily="18" charset="0"/>
                          <a:ea typeface="+mn-ea"/>
                          <a:cs typeface="Times New Roman" pitchFamily="18" charset="0"/>
                        </a:rPr>
                        <a:t>517,369</a:t>
                      </a:r>
                      <a:endParaRPr lang="en-US" altLang="zh-TW" sz="1600" kern="1200" dirty="0">
                        <a:solidFill>
                          <a:schemeClr val="dk1"/>
                        </a:solidFill>
                        <a:latin typeface="Times New Roman" pitchFamily="18" charset="0"/>
                        <a:ea typeface="+mn-ea"/>
                        <a:cs typeface="Times New Roman" pitchFamily="18" charset="0"/>
                      </a:endParaRPr>
                    </a:p>
                  </a:txBody>
                  <a:tcPr marL="9525" marR="9525" marT="9525" marB="0" anchor="ctr">
                    <a:lnR w="76200" cap="flat" cmpd="sng" algn="ctr">
                      <a:solidFill>
                        <a:schemeClr val="bg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America</a:t>
                      </a:r>
                    </a:p>
                  </a:txBody>
                  <a:tcPr anchor="b">
                    <a:lnL w="76200" cap="flat" cmpd="sng" algn="ctr">
                      <a:solidFill>
                        <a:schemeClr val="bg1"/>
                      </a:solidFill>
                      <a:prstDash val="solid"/>
                      <a:round/>
                      <a:headEnd type="none" w="med" len="med"/>
                      <a:tailEnd type="none" w="med" len="med"/>
                    </a:lnL>
                  </a:tcPr>
                </a:tc>
                <a:tc>
                  <a:txBody>
                    <a:bodyPr/>
                    <a:lstStyle/>
                    <a:p>
                      <a:pPr algn="r" rtl="0" fontAlgn="ctr"/>
                      <a:r>
                        <a:rPr lang="en-US" altLang="zh-TW" sz="1600" b="0" i="0" u="none" strike="noStrike" dirty="0">
                          <a:solidFill>
                            <a:srgbClr val="000000"/>
                          </a:solidFill>
                          <a:effectLst/>
                          <a:latin typeface="Times New Roman"/>
                        </a:rPr>
                        <a:t>651,496 </a:t>
                      </a:r>
                    </a:p>
                  </a:txBody>
                  <a:tcPr marL="9525" marR="9525" marT="9525" marB="0" anchor="ctr"/>
                </a:tc>
                <a:extLst>
                  <a:ext uri="{0D108BD9-81ED-4DB2-BD59-A6C34878D82A}">
                    <a16:rowId xmlns:a16="http://schemas.microsoft.com/office/drawing/2014/main" xmlns="" val="10001"/>
                  </a:ext>
                </a:extLst>
              </a:tr>
              <a:tr h="370840">
                <a:tc>
                  <a:txBody>
                    <a:bodyPr/>
                    <a:lstStyle/>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Europe</a:t>
                      </a:r>
                    </a:p>
                  </a:txBody>
                  <a:tcPr anchor="b"/>
                </a:tc>
                <a:tc>
                  <a:txBody>
                    <a:bodyPr/>
                    <a:lstStyle/>
                    <a:p>
                      <a:pPr marL="0" algn="r" defTabSz="914400" rtl="0" eaLnBrk="1" fontAlgn="ctr" latinLnBrk="0" hangingPunct="1"/>
                      <a:r>
                        <a:rPr lang="zh-TW" altLang="en-US" sz="1600" kern="1200" dirty="0">
                          <a:solidFill>
                            <a:schemeClr val="dk1"/>
                          </a:solidFill>
                          <a:latin typeface="Times New Roman" pitchFamily="18" charset="0"/>
                          <a:ea typeface="+mn-ea"/>
                          <a:cs typeface="Times New Roman" pitchFamily="18" charset="0"/>
                        </a:rPr>
                        <a:t>        </a:t>
                      </a:r>
                      <a:r>
                        <a:rPr lang="en-US" altLang="zh-TW" sz="1600" kern="1200" dirty="0" smtClean="0">
                          <a:solidFill>
                            <a:schemeClr val="dk1"/>
                          </a:solidFill>
                          <a:latin typeface="Times New Roman" pitchFamily="18" charset="0"/>
                          <a:ea typeface="+mn-ea"/>
                          <a:cs typeface="Times New Roman" pitchFamily="18" charset="0"/>
                        </a:rPr>
                        <a:t>391,341 </a:t>
                      </a:r>
                      <a:endParaRPr lang="en-US" altLang="zh-TW" sz="1600" kern="1200" dirty="0">
                        <a:solidFill>
                          <a:schemeClr val="dk1"/>
                        </a:solidFill>
                        <a:latin typeface="Times New Roman" pitchFamily="18" charset="0"/>
                        <a:ea typeface="+mn-ea"/>
                        <a:cs typeface="Times New Roman" pitchFamily="18" charset="0"/>
                      </a:endParaRPr>
                    </a:p>
                  </a:txBody>
                  <a:tcPr marL="9525" marR="9525" marT="9525" marB="0" anchor="ctr">
                    <a:lnR w="76200" cap="flat" cmpd="sng" algn="ctr">
                      <a:solidFill>
                        <a:schemeClr val="bg1"/>
                      </a:solidFill>
                      <a:prstDash val="solid"/>
                      <a:round/>
                      <a:headEnd type="none" w="med" len="med"/>
                      <a:tailEnd type="none" w="med" len="med"/>
                    </a:lnR>
                  </a:tcPr>
                </a:tc>
                <a:tc>
                  <a:txBody>
                    <a:bodyPr/>
                    <a:lstStyle/>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Europe</a:t>
                      </a:r>
                    </a:p>
                  </a:txBody>
                  <a:tcPr anchor="b">
                    <a:lnL w="76200" cap="flat" cmpd="sng" algn="ctr">
                      <a:solidFill>
                        <a:schemeClr val="bg1"/>
                      </a:solidFill>
                      <a:prstDash val="solid"/>
                      <a:round/>
                      <a:headEnd type="none" w="med" len="med"/>
                      <a:tailEnd type="none" w="med" len="med"/>
                    </a:lnL>
                  </a:tcPr>
                </a:tc>
                <a:tc>
                  <a:txBody>
                    <a:bodyPr/>
                    <a:lstStyle/>
                    <a:p>
                      <a:pPr marL="0" algn="r" defTabSz="914400" rtl="0" eaLnBrk="1" fontAlgn="ctr" latinLnBrk="0" hangingPunct="1"/>
                      <a:r>
                        <a:rPr lang="en-US" altLang="zh-TW" sz="1600" kern="1200" dirty="0" smtClean="0">
                          <a:solidFill>
                            <a:schemeClr val="dk1"/>
                          </a:solidFill>
                          <a:latin typeface="Times New Roman" pitchFamily="18" charset="0"/>
                          <a:ea typeface="+mn-ea"/>
                          <a:cs typeface="Times New Roman" pitchFamily="18" charset="0"/>
                        </a:rPr>
                        <a:t>353,627</a:t>
                      </a:r>
                      <a:endParaRPr lang="en-US" altLang="zh-TW" sz="1600" kern="1200" dirty="0">
                        <a:solidFill>
                          <a:schemeClr val="dk1"/>
                        </a:solidFill>
                        <a:latin typeface="Times New Roman" pitchFamily="18" charset="0"/>
                        <a:ea typeface="+mn-ea"/>
                        <a:cs typeface="Times New Roman" pitchFamily="18" charset="0"/>
                      </a:endParaRPr>
                    </a:p>
                  </a:txBody>
                  <a:tcPr marL="9525" marR="9525" marT="9525" marB="0" anchor="b">
                    <a:lnR w="76200" cap="flat" cmpd="sng" algn="ctr">
                      <a:solidFill>
                        <a:schemeClr val="bg1"/>
                      </a:solidFill>
                      <a:prstDash val="solid"/>
                      <a:round/>
                      <a:headEnd type="none" w="med" len="med"/>
                      <a:tailEnd type="none" w="med" len="med"/>
                    </a:lnR>
                  </a:tcPr>
                </a:tc>
                <a:tc>
                  <a:txBody>
                    <a:bodyPr/>
                    <a:lstStyle/>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Europe</a:t>
                      </a:r>
                    </a:p>
                  </a:txBody>
                  <a:tcPr anchor="b">
                    <a:lnL w="76200" cap="flat" cmpd="sng" algn="ctr">
                      <a:solidFill>
                        <a:schemeClr val="bg1"/>
                      </a:solidFill>
                      <a:prstDash val="solid"/>
                      <a:round/>
                      <a:headEnd type="none" w="med" len="med"/>
                      <a:tailEnd type="none" w="med" len="med"/>
                    </a:lnL>
                  </a:tcPr>
                </a:tc>
                <a:tc>
                  <a:txBody>
                    <a:bodyPr/>
                    <a:lstStyle/>
                    <a:p>
                      <a:pPr algn="r" rtl="0" fontAlgn="ctr"/>
                      <a:r>
                        <a:rPr lang="en-US" altLang="zh-TW" sz="1600" b="0" i="0" u="none" strike="noStrike" dirty="0">
                          <a:solidFill>
                            <a:srgbClr val="000000"/>
                          </a:solidFill>
                          <a:effectLst/>
                          <a:latin typeface="Times New Roman"/>
                        </a:rPr>
                        <a:t>512,818 </a:t>
                      </a:r>
                    </a:p>
                  </a:txBody>
                  <a:tcPr marL="9525" marR="9525" marT="9525" marB="0" anchor="ctr"/>
                </a:tc>
                <a:extLst>
                  <a:ext uri="{0D108BD9-81ED-4DB2-BD59-A6C34878D82A}">
                    <a16:rowId xmlns:a16="http://schemas.microsoft.com/office/drawing/2014/main" xmlns=""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Africa</a:t>
                      </a:r>
                    </a:p>
                  </a:txBody>
                  <a:tcPr anchor="b"/>
                </a:tc>
                <a:tc>
                  <a:txBody>
                    <a:bodyPr/>
                    <a:lstStyle/>
                    <a:p>
                      <a:pPr marL="0" algn="r" defTabSz="914400" rtl="0" eaLnBrk="1" fontAlgn="ctr" latinLnBrk="0" hangingPunct="1"/>
                      <a:r>
                        <a:rPr lang="zh-TW" altLang="en-US" sz="1600" kern="1200" dirty="0">
                          <a:solidFill>
                            <a:schemeClr val="dk1"/>
                          </a:solidFill>
                          <a:latin typeface="Times New Roman" pitchFamily="18" charset="0"/>
                          <a:ea typeface="+mn-ea"/>
                          <a:cs typeface="Times New Roman" pitchFamily="18" charset="0"/>
                        </a:rPr>
                        <a:t>        </a:t>
                      </a:r>
                      <a:r>
                        <a:rPr lang="en-US" altLang="zh-TW" sz="1600" kern="1200" dirty="0" smtClean="0">
                          <a:solidFill>
                            <a:schemeClr val="dk1"/>
                          </a:solidFill>
                          <a:latin typeface="Times New Roman" pitchFamily="18" charset="0"/>
                          <a:ea typeface="+mn-ea"/>
                          <a:cs typeface="Times New Roman" pitchFamily="18" charset="0"/>
                        </a:rPr>
                        <a:t>214,660 </a:t>
                      </a:r>
                      <a:endParaRPr lang="en-US" altLang="zh-TW" sz="1600" kern="1200" dirty="0">
                        <a:solidFill>
                          <a:schemeClr val="dk1"/>
                        </a:solidFill>
                        <a:latin typeface="Times New Roman" pitchFamily="18" charset="0"/>
                        <a:ea typeface="+mn-ea"/>
                        <a:cs typeface="Times New Roman" pitchFamily="18" charset="0"/>
                      </a:endParaRPr>
                    </a:p>
                  </a:txBody>
                  <a:tcPr marL="9525" marR="9525" marT="9525" marB="0" anchor="ctr">
                    <a:lnR w="76200" cap="flat" cmpd="sng" algn="ctr">
                      <a:solidFill>
                        <a:schemeClr val="bg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Africa</a:t>
                      </a:r>
                    </a:p>
                  </a:txBody>
                  <a:tcPr anchor="b">
                    <a:lnL w="76200" cap="flat" cmpd="sng" algn="ctr">
                      <a:solidFill>
                        <a:schemeClr val="bg1"/>
                      </a:solidFill>
                      <a:prstDash val="solid"/>
                      <a:round/>
                      <a:headEnd type="none" w="med" len="med"/>
                      <a:tailEnd type="none" w="med" len="med"/>
                    </a:lnL>
                  </a:tcPr>
                </a:tc>
                <a:tc>
                  <a:txBody>
                    <a:bodyPr/>
                    <a:lstStyle/>
                    <a:p>
                      <a:pPr marL="0" algn="r" defTabSz="914400" rtl="0" eaLnBrk="1" fontAlgn="ctr" latinLnBrk="0" hangingPunct="1"/>
                      <a:r>
                        <a:rPr lang="en-US" altLang="zh-TW" sz="1600" kern="1200" dirty="0">
                          <a:solidFill>
                            <a:schemeClr val="dk1"/>
                          </a:solidFill>
                          <a:latin typeface="Times New Roman" pitchFamily="18" charset="0"/>
                          <a:ea typeface="+mn-ea"/>
                          <a:cs typeface="Times New Roman" pitchFamily="18" charset="0"/>
                        </a:rPr>
                        <a:t>212,643</a:t>
                      </a:r>
                    </a:p>
                  </a:txBody>
                  <a:tcPr marL="9525" marR="9525" marT="9525" marB="0" anchor="b">
                    <a:lnR w="76200" cap="flat" cmpd="sng" algn="ctr">
                      <a:solidFill>
                        <a:schemeClr val="bg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Africa</a:t>
                      </a:r>
                    </a:p>
                  </a:txBody>
                  <a:tcPr anchor="b">
                    <a:lnL w="76200" cap="flat" cmpd="sng" algn="ctr">
                      <a:solidFill>
                        <a:schemeClr val="bg1"/>
                      </a:solidFill>
                      <a:prstDash val="solid"/>
                      <a:round/>
                      <a:headEnd type="none" w="med" len="med"/>
                      <a:tailEnd type="none" w="med" len="med"/>
                    </a:lnL>
                  </a:tcPr>
                </a:tc>
                <a:tc>
                  <a:txBody>
                    <a:bodyPr/>
                    <a:lstStyle/>
                    <a:p>
                      <a:pPr algn="r" rtl="0" fontAlgn="ctr"/>
                      <a:r>
                        <a:rPr lang="en-US" altLang="zh-TW" sz="1600" b="0" i="0" u="none" strike="noStrike" dirty="0">
                          <a:solidFill>
                            <a:srgbClr val="000000"/>
                          </a:solidFill>
                          <a:effectLst/>
                          <a:latin typeface="Times New Roman"/>
                        </a:rPr>
                        <a:t>284,253 </a:t>
                      </a:r>
                    </a:p>
                  </a:txBody>
                  <a:tcPr marL="9525" marR="9525" marT="9525" marB="0" anchor="ctr"/>
                </a:tc>
                <a:extLst>
                  <a:ext uri="{0D108BD9-81ED-4DB2-BD59-A6C34878D82A}">
                    <a16:rowId xmlns:a16="http://schemas.microsoft.com/office/drawing/2014/main" xmlns="" val="10003"/>
                  </a:ext>
                </a:extLst>
              </a:tr>
              <a:tr h="370840">
                <a:tc>
                  <a:txBody>
                    <a:bodyPr/>
                    <a:lstStyle/>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Asia</a:t>
                      </a:r>
                    </a:p>
                  </a:txBody>
                  <a:tcPr anchor="b"/>
                </a:tc>
                <a:tc>
                  <a:txBody>
                    <a:bodyPr/>
                    <a:lstStyle/>
                    <a:p>
                      <a:pPr marL="0" algn="r" defTabSz="914400" rtl="0" eaLnBrk="1" fontAlgn="ctr" latinLnBrk="0" hangingPunct="1"/>
                      <a:r>
                        <a:rPr lang="zh-TW" altLang="en-US" sz="1600" kern="1200" dirty="0">
                          <a:solidFill>
                            <a:schemeClr val="dk1"/>
                          </a:solidFill>
                          <a:latin typeface="Times New Roman" pitchFamily="18" charset="0"/>
                          <a:ea typeface="+mn-ea"/>
                          <a:cs typeface="Times New Roman" pitchFamily="18" charset="0"/>
                        </a:rPr>
                        <a:t>        </a:t>
                      </a:r>
                      <a:r>
                        <a:rPr lang="en-US" altLang="zh-TW" sz="1600" kern="1200" dirty="0" smtClean="0">
                          <a:solidFill>
                            <a:schemeClr val="dk1"/>
                          </a:solidFill>
                          <a:latin typeface="Times New Roman" pitchFamily="18" charset="0"/>
                          <a:ea typeface="+mn-ea"/>
                          <a:cs typeface="Times New Roman" pitchFamily="18" charset="0"/>
                        </a:rPr>
                        <a:t>117,025 </a:t>
                      </a:r>
                      <a:endParaRPr lang="en-US" altLang="zh-TW" sz="1600" kern="1200" dirty="0">
                        <a:solidFill>
                          <a:schemeClr val="dk1"/>
                        </a:solidFill>
                        <a:latin typeface="Times New Roman" pitchFamily="18" charset="0"/>
                        <a:ea typeface="+mn-ea"/>
                        <a:cs typeface="Times New Roman" pitchFamily="18" charset="0"/>
                      </a:endParaRPr>
                    </a:p>
                  </a:txBody>
                  <a:tcPr marL="9525" marR="9525" marT="9525" marB="0" anchor="ctr">
                    <a:lnR w="76200" cap="flat" cmpd="sng" algn="ctr">
                      <a:solidFill>
                        <a:schemeClr val="bg1"/>
                      </a:solidFill>
                      <a:prstDash val="solid"/>
                      <a:round/>
                      <a:headEnd type="none" w="med" len="med"/>
                      <a:tailEnd type="none" w="med" len="med"/>
                    </a:lnR>
                  </a:tcPr>
                </a:tc>
                <a:tc>
                  <a:txBody>
                    <a:bodyPr/>
                    <a:lstStyle/>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Asia</a:t>
                      </a:r>
                    </a:p>
                  </a:txBody>
                  <a:tcPr anchor="b">
                    <a:lnL w="76200" cap="flat" cmpd="sng" algn="ctr">
                      <a:solidFill>
                        <a:schemeClr val="bg1"/>
                      </a:solidFill>
                      <a:prstDash val="solid"/>
                      <a:round/>
                      <a:headEnd type="none" w="med" len="med"/>
                      <a:tailEnd type="none" w="med" len="med"/>
                    </a:lnL>
                  </a:tcPr>
                </a:tc>
                <a:tc>
                  <a:txBody>
                    <a:bodyPr/>
                    <a:lstStyle/>
                    <a:p>
                      <a:pPr marL="0" algn="r" defTabSz="914400" rtl="0" eaLnBrk="1" fontAlgn="ctr" latinLnBrk="0" hangingPunct="1"/>
                      <a:r>
                        <a:rPr lang="en-US" altLang="zh-TW" sz="1600" kern="1200" dirty="0">
                          <a:solidFill>
                            <a:schemeClr val="dk1"/>
                          </a:solidFill>
                          <a:latin typeface="Times New Roman" pitchFamily="18" charset="0"/>
                          <a:ea typeface="+mn-ea"/>
                          <a:cs typeface="Times New Roman" pitchFamily="18" charset="0"/>
                        </a:rPr>
                        <a:t>130,309</a:t>
                      </a:r>
                    </a:p>
                  </a:txBody>
                  <a:tcPr marL="9525" marR="9525" marT="9525" marB="0" anchor="b">
                    <a:lnR w="76200" cap="flat" cmpd="sng" algn="ctr">
                      <a:solidFill>
                        <a:schemeClr val="bg1"/>
                      </a:solidFill>
                      <a:prstDash val="solid"/>
                      <a:round/>
                      <a:headEnd type="none" w="med" len="med"/>
                      <a:tailEnd type="none" w="med" len="med"/>
                    </a:lnR>
                  </a:tcPr>
                </a:tc>
                <a:tc>
                  <a:txBody>
                    <a:bodyPr/>
                    <a:lstStyle/>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Asia</a:t>
                      </a:r>
                    </a:p>
                  </a:txBody>
                  <a:tcPr anchor="b">
                    <a:lnL w="76200" cap="flat" cmpd="sng" algn="ctr">
                      <a:solidFill>
                        <a:schemeClr val="bg1"/>
                      </a:solidFill>
                      <a:prstDash val="solid"/>
                      <a:round/>
                      <a:headEnd type="none" w="med" len="med"/>
                      <a:tailEnd type="none" w="med" len="med"/>
                    </a:lnL>
                  </a:tcPr>
                </a:tc>
                <a:tc>
                  <a:txBody>
                    <a:bodyPr/>
                    <a:lstStyle/>
                    <a:p>
                      <a:pPr algn="r" rtl="0" fontAlgn="ctr"/>
                      <a:r>
                        <a:rPr lang="en-US" altLang="zh-TW" sz="1600" b="0" i="0" u="none" strike="noStrike" dirty="0">
                          <a:solidFill>
                            <a:srgbClr val="000000"/>
                          </a:solidFill>
                          <a:effectLst/>
                          <a:latin typeface="Times New Roman"/>
                        </a:rPr>
                        <a:t>174,192 </a:t>
                      </a:r>
                    </a:p>
                  </a:txBody>
                  <a:tcPr marL="9525" marR="9525" marT="9525" marB="0" anchor="ctr"/>
                </a:tc>
                <a:extLst>
                  <a:ext uri="{0D108BD9-81ED-4DB2-BD59-A6C34878D82A}">
                    <a16:rowId xmlns:a16="http://schemas.microsoft.com/office/drawing/2014/main" xmlns="" val="10004"/>
                  </a:ext>
                </a:extLst>
              </a:tr>
              <a:tr h="370840">
                <a:tc>
                  <a:txBody>
                    <a:bodyPr/>
                    <a:lstStyle/>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Taiwan</a:t>
                      </a:r>
                    </a:p>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t>
                      </a:r>
                      <a:r>
                        <a:rPr lang="en-US" altLang="zh-TW" sz="1200" u="none" strike="noStrike" kern="1200" dirty="0" smtClean="0">
                          <a:solidFill>
                            <a:schemeClr val="dk1"/>
                          </a:solidFill>
                          <a:effectLst/>
                          <a:latin typeface="標楷體" pitchFamily="65" charset="-120"/>
                          <a:ea typeface="標楷體" pitchFamily="65" charset="-120"/>
                          <a:cs typeface="Arial" panose="020B0604020202020204" pitchFamily="34" charset="0"/>
                        </a:rPr>
                        <a:t>Domestic sales)</a:t>
                      </a:r>
                    </a:p>
                  </a:txBody>
                  <a:tcPr anchor="b"/>
                </a:tc>
                <a:tc>
                  <a:txBody>
                    <a:bodyPr/>
                    <a:lstStyle/>
                    <a:p>
                      <a:pPr marL="0" algn="r" defTabSz="914400" rtl="0" eaLnBrk="1" fontAlgn="ctr" latinLnBrk="0" hangingPunct="1"/>
                      <a:r>
                        <a:rPr lang="en-US" altLang="zh-TW" sz="1600" kern="1200" dirty="0" smtClean="0">
                          <a:solidFill>
                            <a:schemeClr val="dk1"/>
                          </a:solidFill>
                          <a:latin typeface="Times New Roman" pitchFamily="18" charset="0"/>
                          <a:ea typeface="+mn-ea"/>
                          <a:cs typeface="Times New Roman" pitchFamily="18" charset="0"/>
                        </a:rPr>
                        <a:t>45,485 </a:t>
                      </a:r>
                      <a:endParaRPr lang="en-US" altLang="zh-TW" sz="1600" kern="1200" dirty="0">
                        <a:solidFill>
                          <a:schemeClr val="dk1"/>
                        </a:solidFill>
                        <a:latin typeface="Times New Roman" pitchFamily="18" charset="0"/>
                        <a:ea typeface="+mn-ea"/>
                        <a:cs typeface="Times New Roman" pitchFamily="18" charset="0"/>
                      </a:endParaRPr>
                    </a:p>
                  </a:txBody>
                  <a:tcPr marL="9525" marR="9525" marT="9525" marB="0" anchor="ctr">
                    <a:lnR w="76200" cap="flat" cmpd="sng" algn="ctr">
                      <a:solidFill>
                        <a:schemeClr val="bg1"/>
                      </a:solidFill>
                      <a:prstDash val="solid"/>
                      <a:round/>
                      <a:headEnd type="none" w="med" len="med"/>
                      <a:tailEnd type="none" w="med" len="med"/>
                    </a:lnR>
                  </a:tcPr>
                </a:tc>
                <a:tc>
                  <a:txBody>
                    <a:bodyPr/>
                    <a:lstStyle/>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Taiwan</a:t>
                      </a:r>
                    </a:p>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t>
                      </a:r>
                      <a:r>
                        <a:rPr lang="en-US" altLang="zh-TW" sz="1200" u="none" strike="noStrike" kern="1200" dirty="0" smtClean="0">
                          <a:solidFill>
                            <a:schemeClr val="dk1"/>
                          </a:solidFill>
                          <a:effectLst/>
                          <a:latin typeface="標楷體" pitchFamily="65" charset="-120"/>
                          <a:ea typeface="標楷體" pitchFamily="65" charset="-120"/>
                          <a:cs typeface="Arial" panose="020B0604020202020204" pitchFamily="34" charset="0"/>
                        </a:rPr>
                        <a:t>Domestic sales)</a:t>
                      </a:r>
                    </a:p>
                  </a:txBody>
                  <a:tcPr anchor="b">
                    <a:lnL w="76200" cap="flat" cmpd="sng" algn="ctr">
                      <a:solidFill>
                        <a:schemeClr val="bg1"/>
                      </a:solidFill>
                      <a:prstDash val="solid"/>
                      <a:round/>
                      <a:headEnd type="none" w="med" len="med"/>
                      <a:tailEnd type="none" w="med" len="med"/>
                    </a:lnL>
                  </a:tcPr>
                </a:tc>
                <a:tc>
                  <a:txBody>
                    <a:bodyPr/>
                    <a:lstStyle/>
                    <a:p>
                      <a:pPr marL="0" algn="r" defTabSz="914400" rtl="0" eaLnBrk="1" fontAlgn="ctr" latinLnBrk="0" hangingPunct="1"/>
                      <a:r>
                        <a:rPr lang="en-US" altLang="zh-TW" sz="1600" b="0" i="0" u="none" strike="noStrike" kern="1200" dirty="0" smtClean="0">
                          <a:solidFill>
                            <a:srgbClr val="000000"/>
                          </a:solidFill>
                          <a:effectLst/>
                          <a:latin typeface="Times New Roman"/>
                          <a:ea typeface="+mn-ea"/>
                          <a:cs typeface="+mn-cs"/>
                        </a:rPr>
                        <a:t>35,3</a:t>
                      </a:r>
                      <a:r>
                        <a:rPr lang="en-US" altLang="zh-TW" sz="1600" kern="1200" dirty="0" smtClean="0">
                          <a:solidFill>
                            <a:schemeClr val="dk1"/>
                          </a:solidFill>
                          <a:latin typeface="Times New Roman" pitchFamily="18" charset="0"/>
                          <a:ea typeface="+mn-ea"/>
                          <a:cs typeface="Times New Roman" pitchFamily="18" charset="0"/>
                        </a:rPr>
                        <a:t>65</a:t>
                      </a:r>
                      <a:endParaRPr lang="en-US" altLang="zh-TW" sz="1600" kern="1200" dirty="0">
                        <a:solidFill>
                          <a:schemeClr val="dk1"/>
                        </a:solidFill>
                        <a:latin typeface="Times New Roman" pitchFamily="18" charset="0"/>
                        <a:ea typeface="+mn-ea"/>
                        <a:cs typeface="Times New Roman" pitchFamily="18" charset="0"/>
                      </a:endParaRPr>
                    </a:p>
                  </a:txBody>
                  <a:tcPr marL="9525" marR="9525" marT="9525" marB="0" anchor="ctr">
                    <a:lnR w="76200" cap="flat" cmpd="sng" algn="ctr">
                      <a:solidFill>
                        <a:schemeClr val="bg1"/>
                      </a:solidFill>
                      <a:prstDash val="solid"/>
                      <a:round/>
                      <a:headEnd type="none" w="med" len="med"/>
                      <a:tailEnd type="none" w="med" len="med"/>
                    </a:lnR>
                  </a:tcPr>
                </a:tc>
                <a:tc>
                  <a:txBody>
                    <a:bodyPr/>
                    <a:lstStyle/>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Taiwan</a:t>
                      </a:r>
                    </a:p>
                    <a:p>
                      <a:pPr marL="0" algn="l" defTabSz="914400" rtl="0" eaLnBrk="1" latinLnBrk="0" hangingPunct="1"/>
                      <a:r>
                        <a:rPr lang="en-US" altLang="zh-TW" sz="1800" u="none" strike="noStrike" kern="1200" dirty="0" smtClean="0">
                          <a:solidFill>
                            <a:schemeClr val="dk1"/>
                          </a:solidFill>
                          <a:effectLst/>
                          <a:latin typeface="標楷體" pitchFamily="65" charset="-120"/>
                          <a:ea typeface="標楷體" pitchFamily="65" charset="-120"/>
                          <a:cs typeface="Arial" panose="020B0604020202020204" pitchFamily="34" charset="0"/>
                        </a:rPr>
                        <a:t>(</a:t>
                      </a:r>
                      <a:r>
                        <a:rPr lang="en-US" altLang="zh-TW" sz="1200" u="none" strike="noStrike" kern="1200" dirty="0" smtClean="0">
                          <a:solidFill>
                            <a:schemeClr val="dk1"/>
                          </a:solidFill>
                          <a:effectLst/>
                          <a:latin typeface="標楷體" pitchFamily="65" charset="-120"/>
                          <a:ea typeface="標楷體" pitchFamily="65" charset="-120"/>
                          <a:cs typeface="Arial" panose="020B0604020202020204" pitchFamily="34" charset="0"/>
                        </a:rPr>
                        <a:t>Domestic sales)</a:t>
                      </a:r>
                    </a:p>
                  </a:txBody>
                  <a:tcPr anchor="b">
                    <a:lnL w="76200" cap="flat" cmpd="sng" algn="ctr">
                      <a:solidFill>
                        <a:schemeClr val="bg1"/>
                      </a:solidFill>
                      <a:prstDash val="solid"/>
                      <a:round/>
                      <a:headEnd type="none" w="med" len="med"/>
                      <a:tailEnd type="none" w="med" len="med"/>
                    </a:lnL>
                  </a:tcPr>
                </a:tc>
                <a:tc>
                  <a:txBody>
                    <a:bodyPr/>
                    <a:lstStyle/>
                    <a:p>
                      <a:pPr algn="r" rtl="0" fontAlgn="ctr"/>
                      <a:r>
                        <a:rPr lang="en-US" altLang="zh-TW" sz="1600" b="0" i="0" u="none" strike="noStrike" dirty="0">
                          <a:solidFill>
                            <a:srgbClr val="000000"/>
                          </a:solidFill>
                          <a:effectLst/>
                          <a:latin typeface="Times New Roman"/>
                        </a:rPr>
                        <a:t>47,275 </a:t>
                      </a:r>
                    </a:p>
                  </a:txBody>
                  <a:tcPr marL="9525" marR="9525" marT="9525" marB="0" anchor="ctr"/>
                </a:tc>
                <a:extLst>
                  <a:ext uri="{0D108BD9-81ED-4DB2-BD59-A6C34878D82A}">
                    <a16:rowId xmlns:a16="http://schemas.microsoft.com/office/drawing/2014/main" xmlns="" val="10005"/>
                  </a:ext>
                </a:extLst>
              </a:tr>
              <a:tr h="370840">
                <a:tc>
                  <a:txBody>
                    <a:bodyPr/>
                    <a:lstStyle/>
                    <a:p>
                      <a:pPr marL="0" algn="l" defTabSz="914400" rtl="0" eaLnBrk="1" fontAlgn="b" latinLnBrk="0" hangingPunct="1">
                        <a:spcAft>
                          <a:spcPts val="0"/>
                        </a:spcAft>
                      </a:pPr>
                      <a:r>
                        <a:rPr lang="en-US" altLang="zh-TW" sz="1800" u="none" strike="noStrike" kern="1200" dirty="0">
                          <a:solidFill>
                            <a:schemeClr val="dk1"/>
                          </a:solidFill>
                          <a:effectLst/>
                          <a:latin typeface="Adobe 黑体 Std R"/>
                          <a:ea typeface="Adobe 繁黑體 Std B" pitchFamily="34" charset="-120"/>
                          <a:cs typeface="Arial" panose="020B0604020202020204" pitchFamily="34" charset="0"/>
                        </a:rPr>
                        <a:t>Total</a:t>
                      </a:r>
                    </a:p>
                  </a:txBody>
                  <a:tcPr anchor="ctr"/>
                </a:tc>
                <a:tc>
                  <a:txBody>
                    <a:bodyPr/>
                    <a:lstStyle/>
                    <a:p>
                      <a:pPr algn="r" fontAlgn="ctr"/>
                      <a:r>
                        <a:rPr lang="zh-TW" altLang="en-US" sz="1600" kern="1200" dirty="0" smtClean="0">
                          <a:solidFill>
                            <a:schemeClr val="dk1"/>
                          </a:solidFill>
                          <a:latin typeface="Times New Roman" pitchFamily="18" charset="0"/>
                          <a:ea typeface="+mn-ea"/>
                          <a:cs typeface="Times New Roman" pitchFamily="18" charset="0"/>
                        </a:rPr>
                        <a:t>    </a:t>
                      </a:r>
                      <a:r>
                        <a:rPr lang="en-US" altLang="zh-TW" sz="1600" kern="1200" dirty="0" smtClean="0">
                          <a:solidFill>
                            <a:schemeClr val="dk1"/>
                          </a:solidFill>
                          <a:latin typeface="Times New Roman" pitchFamily="18" charset="0"/>
                          <a:ea typeface="+mn-ea"/>
                          <a:cs typeface="Times New Roman" pitchFamily="18" charset="0"/>
                        </a:rPr>
                        <a:t>1,218,713 </a:t>
                      </a:r>
                      <a:endParaRPr lang="en-US" altLang="zh-TW" sz="1600" kern="1200" dirty="0">
                        <a:solidFill>
                          <a:schemeClr val="dk1"/>
                        </a:solidFill>
                        <a:latin typeface="Times New Roman" pitchFamily="18" charset="0"/>
                        <a:ea typeface="+mn-ea"/>
                        <a:cs typeface="Times New Roman" pitchFamily="18" charset="0"/>
                      </a:endParaRPr>
                    </a:p>
                  </a:txBody>
                  <a:tcPr marL="9525" marR="9525" marT="9525" marB="0" anchor="ctr">
                    <a:lnR w="76200" cap="flat" cmpd="sng" algn="ctr">
                      <a:solidFill>
                        <a:schemeClr val="bg1"/>
                      </a:solidFill>
                      <a:prstDash val="solid"/>
                      <a:round/>
                      <a:headEnd type="none" w="med" len="med"/>
                      <a:tailEnd type="none" w="med" len="med"/>
                    </a:lnR>
                  </a:tcPr>
                </a:tc>
                <a:tc>
                  <a:txBody>
                    <a:bodyPr/>
                    <a:lstStyle/>
                    <a:p>
                      <a:pPr marL="0" algn="l" defTabSz="914400" rtl="0" eaLnBrk="1" fontAlgn="b" latinLnBrk="0" hangingPunct="1">
                        <a:spcAft>
                          <a:spcPts val="0"/>
                        </a:spcAft>
                      </a:pPr>
                      <a:r>
                        <a:rPr lang="en-US" altLang="zh-TW" sz="1800" u="none" strike="noStrike" kern="1200" dirty="0">
                          <a:solidFill>
                            <a:schemeClr val="dk1"/>
                          </a:solidFill>
                          <a:effectLst/>
                          <a:latin typeface="Adobe 黑体 Std R"/>
                          <a:ea typeface="Adobe 繁黑體 Std B" pitchFamily="34" charset="-120"/>
                          <a:cs typeface="Arial" panose="020B0604020202020204" pitchFamily="34" charset="0"/>
                        </a:rPr>
                        <a:t>Total</a:t>
                      </a:r>
                    </a:p>
                  </a:txBody>
                  <a:tcPr anchor="ctr">
                    <a:lnL w="76200" cap="flat" cmpd="sng" algn="ctr">
                      <a:solidFill>
                        <a:schemeClr val="bg1"/>
                      </a:solidFill>
                      <a:prstDash val="solid"/>
                      <a:round/>
                      <a:headEnd type="none" w="med" len="med"/>
                      <a:tailEnd type="none" w="med" len="med"/>
                    </a:lnL>
                  </a:tcPr>
                </a:tc>
                <a:tc>
                  <a:txBody>
                    <a:bodyPr/>
                    <a:lstStyle/>
                    <a:p>
                      <a:pPr marL="0" algn="r" defTabSz="914400" rtl="0" eaLnBrk="1" fontAlgn="ctr" latinLnBrk="0" hangingPunct="1"/>
                      <a:r>
                        <a:rPr lang="en-US" altLang="zh-TW" sz="1600" kern="1200" dirty="0" smtClean="0">
                          <a:solidFill>
                            <a:schemeClr val="dk1"/>
                          </a:solidFill>
                          <a:latin typeface="Times New Roman" pitchFamily="18" charset="0"/>
                          <a:ea typeface="+mn-ea"/>
                          <a:cs typeface="Times New Roman" pitchFamily="18" charset="0"/>
                        </a:rPr>
                        <a:t>1,249,313</a:t>
                      </a:r>
                      <a:endParaRPr lang="zh-TW" altLang="en-US" sz="1600" kern="1200" dirty="0">
                        <a:solidFill>
                          <a:schemeClr val="dk1"/>
                        </a:solidFill>
                        <a:latin typeface="Times New Roman" pitchFamily="18" charset="0"/>
                        <a:ea typeface="+mn-ea"/>
                        <a:cs typeface="Times New Roman" pitchFamily="18" charset="0"/>
                      </a:endParaRPr>
                    </a:p>
                  </a:txBody>
                  <a:tcPr anchor="ctr">
                    <a:lnR w="76200" cap="flat" cmpd="sng" algn="ctr">
                      <a:solidFill>
                        <a:schemeClr val="bg1"/>
                      </a:solidFill>
                      <a:prstDash val="solid"/>
                      <a:round/>
                      <a:headEnd type="none" w="med" len="med"/>
                      <a:tailEnd type="none" w="med" len="med"/>
                    </a:lnR>
                  </a:tcPr>
                </a:tc>
                <a:tc>
                  <a:txBody>
                    <a:bodyPr/>
                    <a:lstStyle/>
                    <a:p>
                      <a:pPr marL="0" algn="l" defTabSz="914400" rtl="0" eaLnBrk="1" fontAlgn="b" latinLnBrk="0" hangingPunct="1">
                        <a:spcAft>
                          <a:spcPts val="0"/>
                        </a:spcAft>
                      </a:pPr>
                      <a:r>
                        <a:rPr lang="en-US" altLang="zh-TW" sz="1800" u="none" strike="noStrike" kern="1200" dirty="0">
                          <a:solidFill>
                            <a:schemeClr val="dk1"/>
                          </a:solidFill>
                          <a:effectLst/>
                          <a:latin typeface="Adobe 黑体 Std R"/>
                          <a:ea typeface="Adobe 繁黑體 Std B" pitchFamily="34" charset="-120"/>
                          <a:cs typeface="Arial" panose="020B0604020202020204" pitchFamily="34" charset="0"/>
                        </a:rPr>
                        <a:t>Total</a:t>
                      </a:r>
                    </a:p>
                  </a:txBody>
                  <a:tcPr anchor="ctr">
                    <a:lnL w="76200" cap="flat" cmpd="sng" algn="ctr">
                      <a:solidFill>
                        <a:schemeClr val="bg1"/>
                      </a:solidFill>
                      <a:prstDash val="solid"/>
                      <a:round/>
                      <a:headEnd type="none" w="med" len="med"/>
                      <a:tailEnd type="none" w="med" len="med"/>
                    </a:lnL>
                  </a:tcPr>
                </a:tc>
                <a:tc>
                  <a:txBody>
                    <a:bodyPr/>
                    <a:lstStyle/>
                    <a:p>
                      <a:pPr algn="r" rtl="0" fontAlgn="ctr"/>
                      <a:r>
                        <a:rPr lang="en-US" altLang="zh-TW" sz="1600" b="0" i="0" u="none" strike="noStrike" dirty="0">
                          <a:solidFill>
                            <a:srgbClr val="000000"/>
                          </a:solidFill>
                          <a:effectLst/>
                          <a:latin typeface="Times New Roman"/>
                        </a:rPr>
                        <a:t>1,670,033 </a:t>
                      </a:r>
                    </a:p>
                  </a:txBody>
                  <a:tcPr marL="9525" marR="9525" marT="9525" marB="0" anchor="ctr"/>
                </a:tc>
                <a:extLst>
                  <a:ext uri="{0D108BD9-81ED-4DB2-BD59-A6C34878D82A}">
                    <a16:rowId xmlns:a16="http://schemas.microsoft.com/office/drawing/2014/main" xmlns="" val="10007"/>
                  </a:ext>
                </a:extLst>
              </a:tr>
            </a:tbl>
          </a:graphicData>
        </a:graphic>
      </p:graphicFrame>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4</a:t>
            </a:fld>
            <a:endParaRPr lang="zh-TW" altLang="en-US" dirty="0"/>
          </a:p>
        </p:txBody>
      </p:sp>
      <p:sp>
        <p:nvSpPr>
          <p:cNvPr id="9" name="文字方塊 8"/>
          <p:cNvSpPr txBox="1"/>
          <p:nvPr/>
        </p:nvSpPr>
        <p:spPr>
          <a:xfrm>
            <a:off x="6074321" y="1254890"/>
            <a:ext cx="2763898" cy="261610"/>
          </a:xfrm>
          <a:prstGeom prst="rect">
            <a:avLst/>
          </a:prstGeom>
          <a:noFill/>
        </p:spPr>
        <p:txBody>
          <a:bodyPr wrap="none" rtlCol="0">
            <a:spAutoFit/>
          </a:bodyPr>
          <a:lstStyle/>
          <a:p>
            <a:r>
              <a:rPr lang="en-US" altLang="zh-TW" sz="1100" b="1" dirty="0">
                <a:latin typeface="Adobe 繁黑體 Std B" pitchFamily="34" charset="-120"/>
                <a:ea typeface="Adobe 繁黑體 Std B" pitchFamily="34" charset="-120"/>
              </a:rPr>
              <a:t>Unit</a:t>
            </a:r>
            <a:r>
              <a:rPr lang="zh-TW" altLang="en-US" sz="1100" b="1" dirty="0">
                <a:latin typeface="Adobe 繁黑體 Std B" pitchFamily="34" charset="-120"/>
                <a:ea typeface="Adobe 繁黑體 Std B" pitchFamily="34" charset="-120"/>
              </a:rPr>
              <a:t>：</a:t>
            </a:r>
            <a:r>
              <a:rPr lang="en-US" altLang="zh-TW" sz="1100" b="1" dirty="0">
                <a:latin typeface="Adobe 繁黑體 Std B" pitchFamily="34" charset="-120"/>
                <a:ea typeface="Adobe 繁黑體 Std B" pitchFamily="34" charset="-120"/>
              </a:rPr>
              <a:t>Expressed in Thousands of NTD</a:t>
            </a:r>
            <a:endParaRPr lang="zh-TW" altLang="en-US" sz="1100" b="1"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809326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600" b="1" dirty="0">
                <a:latin typeface="+mj-lt"/>
                <a:ea typeface="標楷體" pitchFamily="65" charset="-120"/>
              </a:rPr>
              <a:t>3.</a:t>
            </a:r>
            <a:r>
              <a:rPr lang="en-US" altLang="zh-TW" sz="3600" b="1" dirty="0">
                <a:latin typeface="+mj-lt"/>
              </a:rPr>
              <a:t> </a:t>
            </a:r>
            <a:r>
              <a:rPr lang="en-US" altLang="zh-TW" sz="3600" b="1" dirty="0">
                <a:solidFill>
                  <a:schemeClr val="tx1">
                    <a:lumMod val="65000"/>
                    <a:lumOff val="35000"/>
                  </a:schemeClr>
                </a:solidFill>
                <a:latin typeface="Cambria" pitchFamily="18" charset="0"/>
                <a:ea typeface="Cambria" pitchFamily="18" charset="0"/>
              </a:rPr>
              <a:t>Customer Overview </a:t>
            </a:r>
            <a:r>
              <a:rPr lang="en-US" altLang="zh-TW" sz="3600" b="1" dirty="0" smtClean="0">
                <a:latin typeface="+mj-lt"/>
              </a:rPr>
              <a:t>--</a:t>
            </a:r>
            <a:r>
              <a:rPr lang="zh-TW" altLang="en-US" sz="3600" b="1" dirty="0" smtClean="0">
                <a:latin typeface="+mj-lt"/>
              </a:rPr>
              <a:t> </a:t>
            </a:r>
            <a:r>
              <a:rPr lang="en-US" altLang="zh-TW" sz="3600" b="1" u="sng" dirty="0" smtClean="0">
                <a:latin typeface="+mj-lt"/>
              </a:rPr>
              <a:t>America</a:t>
            </a:r>
            <a:endParaRPr lang="zh-TW" altLang="en-US" sz="3600" u="sng" dirty="0">
              <a:latin typeface="+mj-lt"/>
              <a:ea typeface="標楷體" pitchFamily="65" charset="-120"/>
            </a:endParaRP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5</a:t>
            </a:fld>
            <a:endParaRPr lang="zh-TW" altLang="en-US" dirty="0"/>
          </a:p>
        </p:txBody>
      </p:sp>
      <p:graphicFrame>
        <p:nvGraphicFramePr>
          <p:cNvPr id="6" name="表格 5"/>
          <p:cNvGraphicFramePr>
            <a:graphicFrameLocks noGrp="1"/>
          </p:cNvGraphicFramePr>
          <p:nvPr>
            <p:extLst>
              <p:ext uri="{D42A27DB-BD31-4B8C-83A1-F6EECF244321}">
                <p14:modId xmlns:p14="http://schemas.microsoft.com/office/powerpoint/2010/main" val="641972181"/>
              </p:ext>
            </p:extLst>
          </p:nvPr>
        </p:nvGraphicFramePr>
        <p:xfrm>
          <a:off x="755576" y="1798172"/>
          <a:ext cx="7632849" cy="1161411"/>
        </p:xfrm>
        <a:graphic>
          <a:graphicData uri="http://schemas.openxmlformats.org/drawingml/2006/table">
            <a:tbl>
              <a:tblPr firstRow="1" bandRow="1">
                <a:tableStyleId>{7DF18680-E054-41AD-8BC1-D1AEF772440D}</a:tableStyleId>
              </a:tblPr>
              <a:tblGrid>
                <a:gridCol w="1008111">
                  <a:extLst>
                    <a:ext uri="{9D8B030D-6E8A-4147-A177-3AD203B41FA5}">
                      <a16:colId xmlns:a16="http://schemas.microsoft.com/office/drawing/2014/main" xmlns="" val="20000"/>
                    </a:ext>
                  </a:extLst>
                </a:gridCol>
                <a:gridCol w="2130631">
                  <a:extLst>
                    <a:ext uri="{9D8B030D-6E8A-4147-A177-3AD203B41FA5}">
                      <a16:colId xmlns:a16="http://schemas.microsoft.com/office/drawing/2014/main" xmlns="" val="20001"/>
                    </a:ext>
                  </a:extLst>
                </a:gridCol>
                <a:gridCol w="2211386">
                  <a:extLst>
                    <a:ext uri="{9D8B030D-6E8A-4147-A177-3AD203B41FA5}">
                      <a16:colId xmlns:a16="http://schemas.microsoft.com/office/drawing/2014/main" xmlns="" val="20002"/>
                    </a:ext>
                  </a:extLst>
                </a:gridCol>
                <a:gridCol w="2282721">
                  <a:extLst>
                    <a:ext uri="{9D8B030D-6E8A-4147-A177-3AD203B41FA5}">
                      <a16:colId xmlns:a16="http://schemas.microsoft.com/office/drawing/2014/main" xmlns="" val="20003"/>
                    </a:ext>
                  </a:extLst>
                </a:gridCol>
              </a:tblGrid>
              <a:tr h="657355">
                <a:tc>
                  <a:txBody>
                    <a:bodyPr/>
                    <a:lstStyle/>
                    <a:p>
                      <a:pPr algn="ctr" fontAlgn="b"/>
                      <a:r>
                        <a:rPr lang="zh-TW" altLang="en-US" sz="2000" u="none" strike="noStrike" dirty="0">
                          <a:effectLst/>
                          <a:latin typeface="標楷體" pitchFamily="65" charset="-120"/>
                          <a:ea typeface="標楷體" pitchFamily="65" charset="-120"/>
                          <a:cs typeface="Arial" panose="020B0604020202020204" pitchFamily="34" charset="0"/>
                        </a:rPr>
                        <a:t>　</a:t>
                      </a:r>
                      <a:endParaRPr lang="zh-TW" altLang="en-US" sz="2000" b="0" i="0" u="none" strike="noStrike" dirty="0">
                        <a:solidFill>
                          <a:srgbClr val="000000"/>
                        </a:solidFill>
                        <a:effectLst/>
                        <a:latin typeface="標楷體" pitchFamily="65" charset="-120"/>
                        <a:ea typeface="標楷體" pitchFamily="65" charset="-120"/>
                        <a:cs typeface="Arial" panose="020B0604020202020204" pitchFamily="34" charset="0"/>
                      </a:endParaRPr>
                    </a:p>
                  </a:txBody>
                  <a:tcPr anchor="ctr"/>
                </a:tc>
                <a:tc>
                  <a:txBody>
                    <a:bodyPr/>
                    <a:lstStyle/>
                    <a:p>
                      <a:pPr algn="ctr" fontAlgn="ctr"/>
                      <a:r>
                        <a:rPr lang="en-US" altLang="zh-TW" sz="2000" u="none" strike="noStrike" dirty="0" smtClean="0">
                          <a:effectLst/>
                          <a:latin typeface="Adobe 繁黑體 Std B" pitchFamily="34" charset="-120"/>
                          <a:ea typeface="Adobe 繁黑體 Std B" pitchFamily="34" charset="-120"/>
                          <a:cs typeface="Arial" panose="020B0604020202020204" pitchFamily="34" charset="0"/>
                        </a:rPr>
                        <a:t>Q3 2025</a:t>
                      </a:r>
                      <a:endParaRPr lang="zh-TW" altLang="en-US" sz="20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algn="ctr" fontAlgn="ctr"/>
                      <a:r>
                        <a:rPr lang="en-US" altLang="zh-TW" sz="2000" u="none" strike="noStrike" dirty="0" smtClean="0">
                          <a:effectLst/>
                          <a:latin typeface="Adobe 繁黑體 Std B" pitchFamily="34" charset="-120"/>
                          <a:ea typeface="Adobe 繁黑體 Std B" pitchFamily="34" charset="-120"/>
                          <a:cs typeface="Arial" panose="020B0604020202020204" pitchFamily="34" charset="0"/>
                        </a:rPr>
                        <a:t>Q3 2024</a:t>
                      </a:r>
                      <a:endParaRPr lang="zh-TW" altLang="en-US" sz="20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marL="0" algn="ctr" defTabSz="914400" rtl="0" eaLnBrk="1" fontAlgn="ctr" latinLnBrk="0" hangingPunct="1"/>
                      <a:r>
                        <a:rPr lang="en-US" altLang="zh-TW" sz="2000" b="1" u="none" strike="noStrike" kern="1200" dirty="0" smtClean="0">
                          <a:solidFill>
                            <a:schemeClr val="lt1"/>
                          </a:solidFill>
                          <a:effectLst/>
                          <a:latin typeface="Adobe 繁黑體 Std B" pitchFamily="34" charset="-120"/>
                          <a:ea typeface="Adobe 繁黑體 Std B" pitchFamily="34" charset="-120"/>
                          <a:cs typeface="Arial" panose="020B0604020202020204" pitchFamily="34" charset="0"/>
                        </a:rPr>
                        <a:t>2024</a:t>
                      </a:r>
                      <a:endParaRPr lang="zh-TW" altLang="en-US" sz="2000" b="1" u="none" strike="noStrike" kern="1200" dirty="0">
                        <a:solidFill>
                          <a:schemeClr val="lt1"/>
                        </a:solidFill>
                        <a:effectLst/>
                        <a:latin typeface="Adobe 繁黑體 Std B" pitchFamily="34" charset="-120"/>
                        <a:ea typeface="Adobe 繁黑體 Std B" pitchFamily="34" charset="-120"/>
                        <a:cs typeface="Arial" panose="020B0604020202020204" pitchFamily="34" charset="0"/>
                      </a:endParaRPr>
                    </a:p>
                  </a:txBody>
                  <a:tcPr anchor="ctr"/>
                </a:tc>
                <a:extLst>
                  <a:ext uri="{0D108BD9-81ED-4DB2-BD59-A6C34878D82A}">
                    <a16:rowId xmlns:a16="http://schemas.microsoft.com/office/drawing/2014/main" xmlns="" val="10000"/>
                  </a:ext>
                </a:extLst>
              </a:tr>
              <a:tr h="504056">
                <a:tc>
                  <a:txBody>
                    <a:bodyPr/>
                    <a:lstStyle/>
                    <a:p>
                      <a:pPr marL="0" algn="ctr" defTabSz="914400" rtl="0" eaLnBrk="1" fontAlgn="b" latinLnBrk="0" hangingPunct="1"/>
                      <a:r>
                        <a:rPr lang="en-US" altLang="zh-TW" sz="1800" u="none" strike="noStrike" kern="1200" dirty="0">
                          <a:solidFill>
                            <a:schemeClr val="dk1"/>
                          </a:solidFill>
                          <a:effectLst/>
                          <a:latin typeface="+mj-lt"/>
                          <a:ea typeface="標楷體" pitchFamily="65" charset="-120"/>
                          <a:cs typeface="Arial" panose="020B0604020202020204" pitchFamily="34" charset="0"/>
                        </a:rPr>
                        <a:t>Revenue</a:t>
                      </a:r>
                    </a:p>
                  </a:txBody>
                  <a:tcPr anchor="ctr"/>
                </a:tc>
                <a:tc>
                  <a:txBody>
                    <a:bodyPr/>
                    <a:lstStyle/>
                    <a:p>
                      <a:pPr algn="r"/>
                      <a:r>
                        <a:rPr lang="zh-TW" altLang="en-US" sz="1800" kern="1200" dirty="0" smtClean="0">
                          <a:solidFill>
                            <a:schemeClr val="dk1"/>
                          </a:solidFill>
                          <a:latin typeface="Times New Roman" pitchFamily="18" charset="0"/>
                          <a:ea typeface="+mn-ea"/>
                          <a:cs typeface="Times New Roman" pitchFamily="18" charset="0"/>
                        </a:rPr>
                        <a:t> </a:t>
                      </a:r>
                      <a:r>
                        <a:rPr lang="en-US" altLang="zh-TW" sz="1800" kern="1200" dirty="0" smtClean="0">
                          <a:solidFill>
                            <a:schemeClr val="dk1"/>
                          </a:solidFill>
                          <a:latin typeface="Times New Roman" pitchFamily="18" charset="0"/>
                          <a:ea typeface="+mn-ea"/>
                          <a:cs typeface="Times New Roman" pitchFamily="18" charset="0"/>
                        </a:rPr>
                        <a:t>450,202 </a:t>
                      </a:r>
                      <a:endParaRPr lang="zh-TW" altLang="en-US" dirty="0">
                        <a:latin typeface="Times New Roman" pitchFamily="18" charset="0"/>
                        <a:cs typeface="Times New Roman" pitchFamily="18" charset="0"/>
                      </a:endParaRPr>
                    </a:p>
                  </a:txBody>
                  <a:tcPr marL="9525" marR="9525"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chemeClr val="dk1"/>
                          </a:solidFill>
                          <a:latin typeface="Times New Roman" pitchFamily="18" charset="0"/>
                          <a:ea typeface="+mn-ea"/>
                          <a:cs typeface="Times New Roman" pitchFamily="18" charset="0"/>
                        </a:rPr>
                        <a:t>517,369</a:t>
                      </a:r>
                    </a:p>
                  </a:txBody>
                  <a:tcPr marL="9525" marR="9525" marT="9525" marB="0" anchor="ctr"/>
                </a:tc>
                <a:tc>
                  <a:txBody>
                    <a:bodyPr/>
                    <a:lstStyle/>
                    <a:p>
                      <a:pPr algn="r">
                        <a:spcAft>
                          <a:spcPts val="0"/>
                        </a:spcAft>
                      </a:pPr>
                      <a:r>
                        <a:rPr lang="en-US" altLang="zh-TW" sz="1800" b="0" i="0" u="none" strike="noStrike" dirty="0" smtClean="0">
                          <a:solidFill>
                            <a:srgbClr val="000000"/>
                          </a:solidFill>
                          <a:effectLst/>
                          <a:latin typeface="Times New Roman"/>
                        </a:rPr>
                        <a:t>651,496</a:t>
                      </a:r>
                      <a:endParaRPr lang="zh-TW" sz="1800" kern="1200" dirty="0">
                        <a:solidFill>
                          <a:schemeClr val="dk1"/>
                        </a:solidFill>
                        <a:effectLst/>
                        <a:latin typeface="Times New Roman"/>
                        <a:ea typeface="新細明體"/>
                        <a:cs typeface="+mn-cs"/>
                      </a:endParaRPr>
                    </a:p>
                  </a:txBody>
                  <a:tcPr marL="9525" marR="9525" marT="9525" marB="0" anchor="ctr"/>
                </a:tc>
                <a:extLst>
                  <a:ext uri="{0D108BD9-81ED-4DB2-BD59-A6C34878D82A}">
                    <a16:rowId xmlns:a16="http://schemas.microsoft.com/office/drawing/2014/main" xmlns="" val="10001"/>
                  </a:ext>
                </a:extLst>
              </a:tr>
            </a:tbl>
          </a:graphicData>
        </a:graphic>
      </p:graphicFrame>
      <p:sp>
        <p:nvSpPr>
          <p:cNvPr id="8" name="文字方塊 8"/>
          <p:cNvSpPr txBox="1"/>
          <p:nvPr/>
        </p:nvSpPr>
        <p:spPr>
          <a:xfrm>
            <a:off x="4751512" y="1438665"/>
            <a:ext cx="4392488" cy="261610"/>
          </a:xfrm>
          <a:prstGeom prst="rect">
            <a:avLst/>
          </a:prstGeom>
          <a:noFill/>
        </p:spPr>
        <p:txBody>
          <a:bodyPr wrap="square" rtlCol="0">
            <a:spAutoFit/>
          </a:bodyPr>
          <a:lstStyle/>
          <a:p>
            <a:r>
              <a:rPr lang="en-US" altLang="zh-TW" sz="1100" b="1" dirty="0">
                <a:latin typeface="Adobe 繁黑體 Std B" pitchFamily="34" charset="-120"/>
                <a:ea typeface="Adobe 繁黑體 Std B" pitchFamily="34" charset="-120"/>
              </a:rPr>
              <a:t>Unit</a:t>
            </a:r>
            <a:r>
              <a:rPr lang="zh-TW" altLang="en-US" sz="1100" b="1" dirty="0">
                <a:latin typeface="Adobe 繁黑體 Std B" pitchFamily="34" charset="-120"/>
                <a:ea typeface="Adobe 繁黑體 Std B" pitchFamily="34" charset="-120"/>
              </a:rPr>
              <a:t>：</a:t>
            </a:r>
            <a:r>
              <a:rPr lang="en-US" altLang="zh-TW" sz="1100" b="1" dirty="0">
                <a:latin typeface="Adobe 繁黑體 Std B" pitchFamily="34" charset="-120"/>
                <a:ea typeface="Adobe 繁黑體 Std B" pitchFamily="34" charset="-120"/>
              </a:rPr>
              <a:t>Expressed in Thousands of NTD, Thousand boxes</a:t>
            </a:r>
            <a:endParaRPr lang="zh-TW" altLang="en-US" sz="1100" b="1" dirty="0">
              <a:latin typeface="Adobe 繁黑體 Std B" pitchFamily="34" charset="-120"/>
              <a:ea typeface="Adobe 繁黑體 Std B" pitchFamily="34" charset="-120"/>
            </a:endParaRPr>
          </a:p>
        </p:txBody>
      </p:sp>
      <p:sp>
        <p:nvSpPr>
          <p:cNvPr id="9" name="內容版面配置區 2"/>
          <p:cNvSpPr txBox="1">
            <a:spLocks/>
          </p:cNvSpPr>
          <p:nvPr/>
        </p:nvSpPr>
        <p:spPr>
          <a:xfrm>
            <a:off x="722107" y="3212976"/>
            <a:ext cx="7690340" cy="2736304"/>
          </a:xfrm>
          <a:prstGeom prst="rect">
            <a:avLst/>
          </a:prstGeom>
        </p:spPr>
        <p:txBody>
          <a:bodyPr vert="horz" lIns="91440" tIns="45720" rIns="91440" bIns="45720" rtlCol="0">
            <a:noAutofit/>
          </a:bodyPr>
          <a:lstStyle>
            <a:lvl1pPr marL="342900" indent="-342900" algn="l" defTabSz="914400" rtl="0" eaLnBrk="1" latinLnBrk="0" hangingPunct="1">
              <a:lnSpc>
                <a:spcPct val="150000"/>
              </a:lnSpc>
              <a:spcBef>
                <a:spcPct val="20000"/>
              </a:spcBef>
              <a:buFont typeface="Arial" panose="020B0604020202020204" pitchFamily="34" charset="0"/>
              <a:buChar char="•"/>
              <a:defRPr sz="3200" kern="1200">
                <a:solidFill>
                  <a:schemeClr val="tx1">
                    <a:lumMod val="65000"/>
                    <a:lumOff val="35000"/>
                  </a:schemeClr>
                </a:solidFill>
                <a:latin typeface="Adobe 繁黑體 Std B" pitchFamily="34" charset="-120"/>
                <a:ea typeface="Adobe 繁黑體 Std B" pitchFamily="34" charset="-120"/>
                <a:cs typeface="+mn-cs"/>
              </a:defRPr>
            </a:lvl1pPr>
            <a:lvl2pPr marL="742950" indent="-285750" algn="l" defTabSz="914400" rtl="0" eaLnBrk="1" latinLnBrk="0" hangingPunct="1">
              <a:lnSpc>
                <a:spcPct val="150000"/>
              </a:lnSpc>
              <a:spcBef>
                <a:spcPct val="20000"/>
              </a:spcBef>
              <a:buFont typeface="Arial" panose="020B0604020202020204" pitchFamily="34" charset="0"/>
              <a:buChar char="–"/>
              <a:defRPr sz="2800" kern="1200">
                <a:solidFill>
                  <a:schemeClr val="tx1">
                    <a:lumMod val="65000"/>
                    <a:lumOff val="35000"/>
                  </a:schemeClr>
                </a:solidFill>
                <a:latin typeface="Adobe 繁黑體 Std B" pitchFamily="34" charset="-120"/>
                <a:ea typeface="Adobe 繁黑體 Std B" pitchFamily="34" charset="-120"/>
                <a:cs typeface="+mn-cs"/>
              </a:defRPr>
            </a:lvl2pPr>
            <a:lvl3pPr marL="1143000" indent="-228600" algn="l" defTabSz="914400" rtl="0" eaLnBrk="1" latinLnBrk="0" hangingPunct="1">
              <a:lnSpc>
                <a:spcPct val="150000"/>
              </a:lnSpc>
              <a:spcBef>
                <a:spcPct val="20000"/>
              </a:spcBef>
              <a:buFont typeface="Arial" panose="020B0604020202020204" pitchFamily="34" charset="0"/>
              <a:buChar char="•"/>
              <a:defRPr sz="2400" kern="1200">
                <a:solidFill>
                  <a:schemeClr val="tx1">
                    <a:lumMod val="65000"/>
                    <a:lumOff val="35000"/>
                  </a:schemeClr>
                </a:solidFill>
                <a:latin typeface="Adobe 繁黑體 Std B" pitchFamily="34" charset="-120"/>
                <a:ea typeface="Adobe 繁黑體 Std B" pitchFamily="34" charset="-120"/>
                <a:cs typeface="+mn-cs"/>
              </a:defRPr>
            </a:lvl3pPr>
            <a:lvl4pPr marL="1600200" indent="-228600" algn="l" defTabSz="914400" rtl="0" eaLnBrk="1" latinLnBrk="0" hangingPunct="1">
              <a:lnSpc>
                <a:spcPct val="150000"/>
              </a:lnSpc>
              <a:spcBef>
                <a:spcPct val="20000"/>
              </a:spcBef>
              <a:buFont typeface="Arial" panose="020B0604020202020204" pitchFamily="34" charset="0"/>
              <a:buChar char="–"/>
              <a:defRPr sz="2000" kern="1200">
                <a:solidFill>
                  <a:schemeClr val="tx1">
                    <a:lumMod val="65000"/>
                    <a:lumOff val="35000"/>
                  </a:schemeClr>
                </a:solidFill>
                <a:latin typeface="Adobe 繁黑體 Std B" pitchFamily="34" charset="-120"/>
                <a:ea typeface="Adobe 繁黑體 Std B" pitchFamily="34" charset="-120"/>
                <a:cs typeface="+mn-cs"/>
              </a:defRPr>
            </a:lvl4pPr>
            <a:lvl5pPr marL="2057400" indent="-228600" algn="l" defTabSz="914400" rtl="0" eaLnBrk="1" latinLnBrk="0" hangingPunct="1">
              <a:lnSpc>
                <a:spcPct val="150000"/>
              </a:lnSpc>
              <a:spcBef>
                <a:spcPct val="20000"/>
              </a:spcBef>
              <a:buFont typeface="Arial" panose="020B0604020202020204" pitchFamily="34" charset="0"/>
              <a:buChar char="»"/>
              <a:defRPr sz="2000" kern="1200">
                <a:solidFill>
                  <a:schemeClr val="tx1">
                    <a:lumMod val="65000"/>
                    <a:lumOff val="35000"/>
                  </a:schemeClr>
                </a:solidFill>
                <a:latin typeface="Adobe 繁黑體 Std B" pitchFamily="34" charset="-120"/>
                <a:ea typeface="Adobe 繁黑體 Std B"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pPr>
            <a:r>
              <a:rPr lang="en-US" altLang="zh-TW" sz="1400" dirty="0"/>
              <a:t>In the United States market, the Company has established a solid foundation, with its North American client being a subsidiary. Inventory management is reasonable and efficient. In addition to continuously strengthening its presence in the U.S. healthcare channel, the Company is actively expanding into major e-commerce platforms such as Amazon and </a:t>
            </a:r>
            <a:r>
              <a:rPr lang="en-US" altLang="zh-TW" sz="1400" dirty="0" err="1"/>
              <a:t>Walmart</a:t>
            </a:r>
            <a:r>
              <a:rPr lang="en-US" altLang="zh-TW" sz="1400" dirty="0"/>
              <a:t> to increase the share of direct sales. At the same time, it is developing markets in Central and South America, targeting public health and homecare medical needs to create diversified growth momentum and reinforce its international footprint.</a:t>
            </a:r>
          </a:p>
          <a:p>
            <a:pPr>
              <a:lnSpc>
                <a:spcPct val="100000"/>
              </a:lnSpc>
            </a:pPr>
            <a:r>
              <a:rPr lang="en-US" altLang="zh-TW" sz="1400" dirty="0"/>
              <a:t>In South America, due to the country’s participation in China’s Belt and Road Initiative and the ongoing commercial interference from large competitors, shipments to the client in this region in 2025 decreased compared with the same period in 2024. The Company has strengthened its marketing efforts to support the client in enhancing competitiveness in public hospital tenders. This initiative is expected to help consolidate existing contracts and secure new tenders, laying a solid foundation for future growth in the South American market.</a:t>
            </a:r>
          </a:p>
        </p:txBody>
      </p:sp>
    </p:spTree>
    <p:extLst>
      <p:ext uri="{BB962C8B-B14F-4D97-AF65-F5344CB8AC3E}">
        <p14:creationId xmlns:p14="http://schemas.microsoft.com/office/powerpoint/2010/main" val="1519101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600" b="1" dirty="0" smtClean="0">
                <a:latin typeface="+mj-lt"/>
                <a:ea typeface="標楷體" pitchFamily="65" charset="-120"/>
              </a:rPr>
              <a:t>3.</a:t>
            </a:r>
            <a:r>
              <a:rPr lang="en-US" altLang="zh-TW" sz="3600" b="1" dirty="0" smtClean="0">
                <a:latin typeface="+mj-lt"/>
              </a:rPr>
              <a:t>Customer </a:t>
            </a:r>
            <a:r>
              <a:rPr lang="en-US" altLang="zh-TW" sz="3600" b="1" dirty="0">
                <a:latin typeface="+mj-lt"/>
              </a:rPr>
              <a:t>Overview -- </a:t>
            </a:r>
            <a:r>
              <a:rPr lang="en-US" altLang="zh-TW" sz="3600" b="1" u="sng" dirty="0" smtClean="0">
                <a:latin typeface="+mj-lt"/>
              </a:rPr>
              <a:t>Europe</a:t>
            </a:r>
            <a:endParaRPr lang="zh-TW" altLang="en-US" sz="3600" u="sng" dirty="0">
              <a:latin typeface="+mj-lt"/>
              <a:ea typeface="標楷體" pitchFamily="65" charset="-120"/>
            </a:endParaRP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6</a:t>
            </a:fld>
            <a:endParaRPr lang="zh-TW" altLang="en-US" dirty="0"/>
          </a:p>
        </p:txBody>
      </p:sp>
      <p:sp>
        <p:nvSpPr>
          <p:cNvPr id="10" name="內容版面配置區 2"/>
          <p:cNvSpPr>
            <a:spLocks noGrp="1"/>
          </p:cNvSpPr>
          <p:nvPr>
            <p:ph idx="1"/>
          </p:nvPr>
        </p:nvSpPr>
        <p:spPr>
          <a:xfrm>
            <a:off x="683568" y="3573016"/>
            <a:ext cx="7690340" cy="2232248"/>
          </a:xfrm>
        </p:spPr>
        <p:txBody>
          <a:bodyPr>
            <a:normAutofit fontScale="85000" lnSpcReduction="10000"/>
          </a:bodyPr>
          <a:lstStyle/>
          <a:p>
            <a:pPr marL="0" indent="0">
              <a:lnSpc>
                <a:spcPct val="120000"/>
              </a:lnSpc>
              <a:spcBef>
                <a:spcPts val="1200"/>
              </a:spcBef>
              <a:buNone/>
            </a:pPr>
            <a:r>
              <a:rPr lang="en-US" altLang="zh-TW" sz="2000" dirty="0"/>
              <a:t>The Company has been deeply engaged in the European market over the long term, and this client has gradually demonstrated a stable growth trend, with order volumes and the scope of cooperation continuing to expand. This reflects the client’s strong trust in the Company’s products and services. As local manufacturing collaboration further deepens, the client’s contribution to the Company’s future revenue and profitability is expected to continue increasing, becoming an important growth driver in the European market.</a:t>
            </a:r>
            <a:endParaRPr lang="zh-TW" altLang="zh-TW" sz="2000" dirty="0">
              <a:latin typeface="+mj-lt"/>
              <a:ea typeface="標楷體" pitchFamily="65" charset="-120"/>
            </a:endParaRPr>
          </a:p>
        </p:txBody>
      </p:sp>
      <p:graphicFrame>
        <p:nvGraphicFramePr>
          <p:cNvPr id="7" name="表格 6"/>
          <p:cNvGraphicFramePr>
            <a:graphicFrameLocks noGrp="1"/>
          </p:cNvGraphicFramePr>
          <p:nvPr>
            <p:extLst>
              <p:ext uri="{D42A27DB-BD31-4B8C-83A1-F6EECF244321}">
                <p14:modId xmlns:p14="http://schemas.microsoft.com/office/powerpoint/2010/main" val="20194890"/>
              </p:ext>
            </p:extLst>
          </p:nvPr>
        </p:nvGraphicFramePr>
        <p:xfrm>
          <a:off x="755577" y="1979557"/>
          <a:ext cx="7632849" cy="1305427"/>
        </p:xfrm>
        <a:graphic>
          <a:graphicData uri="http://schemas.openxmlformats.org/drawingml/2006/table">
            <a:tbl>
              <a:tblPr firstRow="1" bandRow="1">
                <a:tableStyleId>{7DF18680-E054-41AD-8BC1-D1AEF772440D}</a:tableStyleId>
              </a:tblPr>
              <a:tblGrid>
                <a:gridCol w="1008111">
                  <a:extLst>
                    <a:ext uri="{9D8B030D-6E8A-4147-A177-3AD203B41FA5}">
                      <a16:colId xmlns:a16="http://schemas.microsoft.com/office/drawing/2014/main" xmlns="" val="20000"/>
                    </a:ext>
                  </a:extLst>
                </a:gridCol>
                <a:gridCol w="2130631">
                  <a:extLst>
                    <a:ext uri="{9D8B030D-6E8A-4147-A177-3AD203B41FA5}">
                      <a16:colId xmlns:a16="http://schemas.microsoft.com/office/drawing/2014/main" xmlns="" val="20001"/>
                    </a:ext>
                  </a:extLst>
                </a:gridCol>
                <a:gridCol w="2211386">
                  <a:extLst>
                    <a:ext uri="{9D8B030D-6E8A-4147-A177-3AD203B41FA5}">
                      <a16:colId xmlns:a16="http://schemas.microsoft.com/office/drawing/2014/main" xmlns="" val="20002"/>
                    </a:ext>
                  </a:extLst>
                </a:gridCol>
                <a:gridCol w="2282721">
                  <a:extLst>
                    <a:ext uri="{9D8B030D-6E8A-4147-A177-3AD203B41FA5}">
                      <a16:colId xmlns:a16="http://schemas.microsoft.com/office/drawing/2014/main" xmlns="" val="20003"/>
                    </a:ext>
                  </a:extLst>
                </a:gridCol>
              </a:tblGrid>
              <a:tr h="657355">
                <a:tc>
                  <a:txBody>
                    <a:bodyPr/>
                    <a:lstStyle/>
                    <a:p>
                      <a:pPr algn="ctr" fontAlgn="b"/>
                      <a:r>
                        <a:rPr lang="zh-TW" altLang="en-US" sz="2000" u="none" strike="noStrike" dirty="0">
                          <a:effectLst/>
                          <a:latin typeface="Adobe 繁黑體 Std B" pitchFamily="34" charset="-120"/>
                          <a:ea typeface="Adobe 繁黑體 Std B" pitchFamily="34" charset="-120"/>
                          <a:cs typeface="Arial" panose="020B0604020202020204" pitchFamily="34" charset="0"/>
                        </a:rPr>
                        <a:t>　</a:t>
                      </a:r>
                      <a:endParaRPr lang="zh-TW" altLang="en-US" sz="2000" b="0" i="0" u="none" strike="noStrike" dirty="0">
                        <a:solidFill>
                          <a:srgbClr val="000000"/>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algn="ctr" fontAlgn="ctr"/>
                      <a:r>
                        <a:rPr lang="en-US" altLang="zh-TW" sz="2000" u="none" strike="noStrike" dirty="0" smtClean="0">
                          <a:effectLst/>
                          <a:latin typeface="Adobe 繁黑體 Std B" pitchFamily="34" charset="-120"/>
                          <a:ea typeface="Adobe 繁黑體 Std B" pitchFamily="34" charset="-120"/>
                          <a:cs typeface="Arial" panose="020B0604020202020204" pitchFamily="34" charset="0"/>
                        </a:rPr>
                        <a:t>Q3 2025</a:t>
                      </a:r>
                      <a:endParaRPr lang="zh-TW" altLang="en-US" sz="20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algn="ctr" fontAlgn="ctr"/>
                      <a:r>
                        <a:rPr lang="en-US" altLang="zh-TW" sz="2000" u="none" strike="noStrike" dirty="0" smtClean="0">
                          <a:effectLst/>
                          <a:latin typeface="Adobe 繁黑體 Std B" pitchFamily="34" charset="-120"/>
                          <a:ea typeface="Adobe 繁黑體 Std B" pitchFamily="34" charset="-120"/>
                          <a:cs typeface="Arial" panose="020B0604020202020204" pitchFamily="34" charset="0"/>
                        </a:rPr>
                        <a:t>Q3 2024</a:t>
                      </a:r>
                      <a:endParaRPr lang="zh-TW" altLang="en-US" sz="20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marL="0" algn="ctr" defTabSz="914400" rtl="0" eaLnBrk="1" fontAlgn="ctr" latinLnBrk="0" hangingPunct="1"/>
                      <a:r>
                        <a:rPr lang="en-US" altLang="zh-TW" sz="2000" b="1" u="none" strike="noStrike" kern="1200" dirty="0" smtClean="0">
                          <a:solidFill>
                            <a:schemeClr val="lt1"/>
                          </a:solidFill>
                          <a:effectLst/>
                          <a:latin typeface="Adobe 繁黑體 Std B" pitchFamily="34" charset="-120"/>
                          <a:ea typeface="Adobe 繁黑體 Std B" pitchFamily="34" charset="-120"/>
                          <a:cs typeface="Arial" panose="020B0604020202020204" pitchFamily="34" charset="0"/>
                        </a:rPr>
                        <a:t>2024</a:t>
                      </a:r>
                      <a:endParaRPr lang="zh-TW" altLang="en-US" sz="2000" b="1" u="none" strike="noStrike" kern="1200" dirty="0">
                        <a:solidFill>
                          <a:schemeClr val="lt1"/>
                        </a:solidFill>
                        <a:effectLst/>
                        <a:latin typeface="Adobe 繁黑體 Std B" pitchFamily="34" charset="-120"/>
                        <a:ea typeface="Adobe 繁黑體 Std B" pitchFamily="34" charset="-120"/>
                        <a:cs typeface="Arial" panose="020B0604020202020204" pitchFamily="34" charset="0"/>
                      </a:endParaRPr>
                    </a:p>
                  </a:txBody>
                  <a:tcPr anchor="ctr"/>
                </a:tc>
                <a:extLst>
                  <a:ext uri="{0D108BD9-81ED-4DB2-BD59-A6C34878D82A}">
                    <a16:rowId xmlns:a16="http://schemas.microsoft.com/office/drawing/2014/main" xmlns="" val="10000"/>
                  </a:ext>
                </a:extLst>
              </a:tr>
              <a:tr h="648072">
                <a:tc>
                  <a:txBody>
                    <a:bodyPr/>
                    <a:lstStyle/>
                    <a:p>
                      <a:pPr marL="0" algn="ctr" defTabSz="914400" rtl="0" eaLnBrk="1" fontAlgn="b" latinLnBrk="0" hangingPunct="1"/>
                      <a:r>
                        <a:rPr lang="en-US" altLang="zh-TW" sz="1800" u="none" strike="noStrike" kern="1200" dirty="0">
                          <a:solidFill>
                            <a:schemeClr val="dk1"/>
                          </a:solidFill>
                          <a:effectLst/>
                          <a:latin typeface="+mj-lt"/>
                          <a:ea typeface="標楷體" pitchFamily="65" charset="-120"/>
                          <a:cs typeface="Arial" panose="020B0604020202020204" pitchFamily="34" charset="0"/>
                        </a:rPr>
                        <a:t>Revenue</a:t>
                      </a:r>
                    </a:p>
                  </a:txBody>
                  <a:tcPr anchor="ctr"/>
                </a:tc>
                <a:tc>
                  <a:txBody>
                    <a:bodyPr/>
                    <a:lstStyle/>
                    <a:p>
                      <a:pPr algn="r"/>
                      <a:r>
                        <a:rPr lang="zh-TW" altLang="en-US" sz="1800" kern="1200" dirty="0" smtClean="0">
                          <a:solidFill>
                            <a:schemeClr val="dk1"/>
                          </a:solidFill>
                          <a:latin typeface="Times New Roman" pitchFamily="18" charset="0"/>
                          <a:ea typeface="+mn-ea"/>
                          <a:cs typeface="Times New Roman" pitchFamily="18" charset="0"/>
                        </a:rPr>
                        <a:t> </a:t>
                      </a:r>
                      <a:r>
                        <a:rPr lang="en-US" altLang="zh-TW" sz="1800" kern="1200" dirty="0" smtClean="0">
                          <a:solidFill>
                            <a:schemeClr val="dk1"/>
                          </a:solidFill>
                          <a:latin typeface="Times New Roman" pitchFamily="18" charset="0"/>
                          <a:ea typeface="+mn-ea"/>
                          <a:cs typeface="Times New Roman" pitchFamily="18" charset="0"/>
                        </a:rPr>
                        <a:t>391,341 </a:t>
                      </a:r>
                      <a:endParaRPr lang="zh-TW" altLang="en-US" dirty="0"/>
                    </a:p>
                  </a:txBody>
                  <a:tcPr marL="9525" marR="9525"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chemeClr val="dk1"/>
                          </a:solidFill>
                          <a:latin typeface="Times New Roman" pitchFamily="18" charset="0"/>
                          <a:ea typeface="+mn-ea"/>
                          <a:cs typeface="Times New Roman" pitchFamily="18" charset="0"/>
                        </a:rPr>
                        <a:t>353,627</a:t>
                      </a:r>
                    </a:p>
                  </a:txBody>
                  <a:tcPr marL="9525" marR="9525" marT="9525" marB="0" anchor="ctr"/>
                </a:tc>
                <a:tc>
                  <a:txBody>
                    <a:bodyPr/>
                    <a:lstStyle/>
                    <a:p>
                      <a:pPr algn="r">
                        <a:spcAft>
                          <a:spcPts val="0"/>
                        </a:spcAft>
                      </a:pPr>
                      <a:r>
                        <a:rPr lang="en-US" altLang="zh-TW" sz="1800" b="0" i="0" u="none" strike="noStrike" dirty="0" smtClean="0">
                          <a:solidFill>
                            <a:srgbClr val="000000"/>
                          </a:solidFill>
                          <a:effectLst/>
                          <a:latin typeface="Times New Roman"/>
                        </a:rPr>
                        <a:t>512,818</a:t>
                      </a:r>
                      <a:endParaRPr lang="zh-TW" sz="1800" kern="1200" dirty="0">
                        <a:solidFill>
                          <a:schemeClr val="dk1"/>
                        </a:solidFill>
                        <a:effectLst/>
                        <a:latin typeface="Times New Roman"/>
                        <a:ea typeface="新細明體"/>
                        <a:cs typeface="+mn-cs"/>
                      </a:endParaRPr>
                    </a:p>
                  </a:txBody>
                  <a:tcPr marL="9525" marR="9525" marT="9525" marB="0" anchor="ctr"/>
                </a:tc>
                <a:extLst>
                  <a:ext uri="{0D108BD9-81ED-4DB2-BD59-A6C34878D82A}">
                    <a16:rowId xmlns:a16="http://schemas.microsoft.com/office/drawing/2014/main" xmlns="" val="10001"/>
                  </a:ext>
                </a:extLst>
              </a:tr>
            </a:tbl>
          </a:graphicData>
        </a:graphic>
      </p:graphicFrame>
      <p:sp>
        <p:nvSpPr>
          <p:cNvPr id="8" name="文字方塊 8"/>
          <p:cNvSpPr txBox="1"/>
          <p:nvPr/>
        </p:nvSpPr>
        <p:spPr>
          <a:xfrm>
            <a:off x="5508104" y="1611815"/>
            <a:ext cx="2952328" cy="276999"/>
          </a:xfrm>
          <a:prstGeom prst="rect">
            <a:avLst/>
          </a:prstGeom>
          <a:noFill/>
        </p:spPr>
        <p:txBody>
          <a:bodyPr wrap="square" rtlCol="0">
            <a:spAutoFit/>
          </a:bodyPr>
          <a:lstStyle/>
          <a:p>
            <a:pPr>
              <a:spcAft>
                <a:spcPts val="0"/>
              </a:spcAft>
            </a:pPr>
            <a:r>
              <a:rPr lang="en-US" altLang="zh-TW" sz="1200" kern="1200" dirty="0">
                <a:solidFill>
                  <a:srgbClr val="000000"/>
                </a:solidFill>
                <a:effectLst/>
                <a:latin typeface="標楷體" pitchFamily="65" charset="-120"/>
                <a:ea typeface="標楷體" pitchFamily="65" charset="-120"/>
                <a:cs typeface="Times New Roman"/>
              </a:rPr>
              <a:t>Unit</a:t>
            </a:r>
            <a:r>
              <a:rPr lang="zh-TW" altLang="en-US" sz="1200" kern="1200" dirty="0">
                <a:solidFill>
                  <a:srgbClr val="000000"/>
                </a:solidFill>
                <a:effectLst/>
                <a:latin typeface="標楷體" pitchFamily="65" charset="-120"/>
                <a:ea typeface="標楷體" pitchFamily="65" charset="-120"/>
                <a:cs typeface="Times New Roman"/>
              </a:rPr>
              <a:t>：</a:t>
            </a:r>
            <a:r>
              <a:rPr lang="en-US" altLang="zh-TW" sz="1200" kern="1200" dirty="0">
                <a:solidFill>
                  <a:srgbClr val="000000"/>
                </a:solidFill>
                <a:effectLst/>
                <a:latin typeface="標楷體" pitchFamily="65" charset="-120"/>
                <a:ea typeface="標楷體" pitchFamily="65" charset="-120"/>
                <a:cs typeface="Times New Roman"/>
              </a:rPr>
              <a:t>Expressed in Thousands of </a:t>
            </a:r>
            <a:r>
              <a:rPr lang="en-US" altLang="zh-TW" sz="1200" kern="1200" dirty="0" smtClean="0">
                <a:solidFill>
                  <a:srgbClr val="000000"/>
                </a:solidFill>
                <a:effectLst/>
                <a:latin typeface="標楷體" pitchFamily="65" charset="-120"/>
                <a:ea typeface="標楷體" pitchFamily="65" charset="-120"/>
                <a:cs typeface="Times New Roman"/>
              </a:rPr>
              <a:t>NTD</a:t>
            </a:r>
            <a:endParaRPr lang="en-US" altLang="zh-TW" sz="1200" kern="1200" dirty="0">
              <a:solidFill>
                <a:srgbClr val="000000"/>
              </a:solidFill>
              <a:effectLst/>
              <a:latin typeface="標楷體" pitchFamily="65" charset="-120"/>
              <a:ea typeface="標楷體" pitchFamily="65" charset="-120"/>
              <a:cs typeface="Times New Roman"/>
            </a:endParaRPr>
          </a:p>
        </p:txBody>
      </p:sp>
    </p:spTree>
    <p:extLst>
      <p:ext uri="{BB962C8B-B14F-4D97-AF65-F5344CB8AC3E}">
        <p14:creationId xmlns:p14="http://schemas.microsoft.com/office/powerpoint/2010/main" val="182440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600" b="1" dirty="0">
                <a:latin typeface="+mj-lt"/>
                <a:ea typeface="標楷體" pitchFamily="65" charset="-120"/>
              </a:rPr>
              <a:t>3.Customer Overview --  </a:t>
            </a:r>
            <a:r>
              <a:rPr lang="en-US" altLang="zh-TW" sz="3600" b="1" u="sng" dirty="0">
                <a:latin typeface="+mj-lt"/>
                <a:ea typeface="標楷體" pitchFamily="65" charset="-120"/>
              </a:rPr>
              <a:t>Africa</a:t>
            </a:r>
            <a:endParaRPr lang="zh-TW" altLang="en-US" sz="3600" u="sng" dirty="0">
              <a:latin typeface="+mj-lt"/>
              <a:ea typeface="標楷體" pitchFamily="65" charset="-120"/>
            </a:endParaRP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7</a:t>
            </a:fld>
            <a:endParaRPr lang="zh-TW" altLang="en-US" dirty="0"/>
          </a:p>
        </p:txBody>
      </p:sp>
      <p:sp>
        <p:nvSpPr>
          <p:cNvPr id="8" name="內容版面配置區 2"/>
          <p:cNvSpPr>
            <a:spLocks noGrp="1"/>
          </p:cNvSpPr>
          <p:nvPr>
            <p:ph idx="1"/>
          </p:nvPr>
        </p:nvSpPr>
        <p:spPr>
          <a:xfrm>
            <a:off x="755576" y="3501008"/>
            <a:ext cx="7588389" cy="2664296"/>
          </a:xfrm>
        </p:spPr>
        <p:txBody>
          <a:bodyPr>
            <a:noAutofit/>
          </a:bodyPr>
          <a:lstStyle/>
          <a:p>
            <a:pPr>
              <a:lnSpc>
                <a:spcPct val="100000"/>
              </a:lnSpc>
              <a:spcBef>
                <a:spcPts val="1200"/>
              </a:spcBef>
            </a:pPr>
            <a:r>
              <a:rPr lang="en-US" altLang="zh-TW" sz="1800" dirty="0"/>
              <a:t>African clients have fully leveraged the advantages of local manufacturing and cost efficiency, with product quality already recognized by the market. Even in the face of competition from mainland Chinese manufacturers, their products continue to be distributed smoothly in the local market without disruption.</a:t>
            </a:r>
            <a:endParaRPr lang="en-US" altLang="zh-TW" sz="1800" dirty="0">
              <a:latin typeface="+mj-lt"/>
            </a:endParaRPr>
          </a:p>
        </p:txBody>
      </p:sp>
      <p:graphicFrame>
        <p:nvGraphicFramePr>
          <p:cNvPr id="7" name="表格 6"/>
          <p:cNvGraphicFramePr>
            <a:graphicFrameLocks noGrp="1"/>
          </p:cNvGraphicFramePr>
          <p:nvPr>
            <p:extLst>
              <p:ext uri="{D42A27DB-BD31-4B8C-83A1-F6EECF244321}">
                <p14:modId xmlns:p14="http://schemas.microsoft.com/office/powerpoint/2010/main" val="866865184"/>
              </p:ext>
            </p:extLst>
          </p:nvPr>
        </p:nvGraphicFramePr>
        <p:xfrm>
          <a:off x="755577" y="1979556"/>
          <a:ext cx="7632849" cy="1322871"/>
        </p:xfrm>
        <a:graphic>
          <a:graphicData uri="http://schemas.openxmlformats.org/drawingml/2006/table">
            <a:tbl>
              <a:tblPr firstRow="1" bandRow="1">
                <a:tableStyleId>{7DF18680-E054-41AD-8BC1-D1AEF772440D}</a:tableStyleId>
              </a:tblPr>
              <a:tblGrid>
                <a:gridCol w="1008111">
                  <a:extLst>
                    <a:ext uri="{9D8B030D-6E8A-4147-A177-3AD203B41FA5}">
                      <a16:colId xmlns:a16="http://schemas.microsoft.com/office/drawing/2014/main" xmlns="" val="20000"/>
                    </a:ext>
                  </a:extLst>
                </a:gridCol>
                <a:gridCol w="2130631">
                  <a:extLst>
                    <a:ext uri="{9D8B030D-6E8A-4147-A177-3AD203B41FA5}">
                      <a16:colId xmlns:a16="http://schemas.microsoft.com/office/drawing/2014/main" xmlns="" val="20001"/>
                    </a:ext>
                  </a:extLst>
                </a:gridCol>
                <a:gridCol w="2211386">
                  <a:extLst>
                    <a:ext uri="{9D8B030D-6E8A-4147-A177-3AD203B41FA5}">
                      <a16:colId xmlns:a16="http://schemas.microsoft.com/office/drawing/2014/main" xmlns="" val="20002"/>
                    </a:ext>
                  </a:extLst>
                </a:gridCol>
                <a:gridCol w="2282721">
                  <a:extLst>
                    <a:ext uri="{9D8B030D-6E8A-4147-A177-3AD203B41FA5}">
                      <a16:colId xmlns:a16="http://schemas.microsoft.com/office/drawing/2014/main" xmlns="" val="20003"/>
                    </a:ext>
                  </a:extLst>
                </a:gridCol>
              </a:tblGrid>
              <a:tr h="769553">
                <a:tc>
                  <a:txBody>
                    <a:bodyPr/>
                    <a:lstStyle/>
                    <a:p>
                      <a:pPr algn="ctr" fontAlgn="b"/>
                      <a:r>
                        <a:rPr lang="zh-TW" altLang="en-US" sz="2000" u="none" strike="noStrike" dirty="0">
                          <a:effectLst/>
                          <a:latin typeface="標楷體" pitchFamily="65" charset="-120"/>
                          <a:ea typeface="標楷體" pitchFamily="65" charset="-120"/>
                          <a:cs typeface="Arial" panose="020B0604020202020204" pitchFamily="34" charset="0"/>
                        </a:rPr>
                        <a:t>　</a:t>
                      </a:r>
                      <a:endParaRPr lang="zh-TW" altLang="en-US" sz="2000" b="0" i="0" u="none" strike="noStrike" dirty="0">
                        <a:solidFill>
                          <a:srgbClr val="000000"/>
                        </a:solidFill>
                        <a:effectLst/>
                        <a:latin typeface="標楷體" pitchFamily="65" charset="-120"/>
                        <a:ea typeface="標楷體" pitchFamily="65" charset="-120"/>
                        <a:cs typeface="Arial" panose="020B0604020202020204" pitchFamily="34" charset="0"/>
                      </a:endParaRPr>
                    </a:p>
                  </a:txBody>
                  <a:tcPr anchor="ctr"/>
                </a:tc>
                <a:tc>
                  <a:txBody>
                    <a:bodyPr/>
                    <a:lstStyle/>
                    <a:p>
                      <a:pPr algn="ctr" fontAlgn="ctr"/>
                      <a:r>
                        <a:rPr lang="en-US" altLang="zh-TW" sz="2000" u="none" strike="noStrike" dirty="0" smtClean="0">
                          <a:effectLst/>
                          <a:latin typeface="Adobe 繁黑體 Std B" pitchFamily="34" charset="-120"/>
                          <a:ea typeface="Adobe 繁黑體 Std B" pitchFamily="34" charset="-120"/>
                          <a:cs typeface="Arial" panose="020B0604020202020204" pitchFamily="34" charset="0"/>
                        </a:rPr>
                        <a:t>Q3 2025</a:t>
                      </a:r>
                      <a:endParaRPr lang="zh-TW" altLang="en-US" sz="20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algn="ctr" fontAlgn="ctr"/>
                      <a:r>
                        <a:rPr lang="en-US" altLang="zh-TW" sz="2000" u="none" strike="noStrike" dirty="0" smtClean="0">
                          <a:effectLst/>
                          <a:latin typeface="Adobe 繁黑體 Std B" pitchFamily="34" charset="-120"/>
                          <a:ea typeface="Adobe 繁黑體 Std B" pitchFamily="34" charset="-120"/>
                          <a:cs typeface="Arial" panose="020B0604020202020204" pitchFamily="34" charset="0"/>
                        </a:rPr>
                        <a:t>Q3 2024</a:t>
                      </a:r>
                      <a:endParaRPr lang="zh-TW" altLang="en-US" sz="20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marL="0" algn="ctr" defTabSz="914400" rtl="0" eaLnBrk="1" fontAlgn="ctr" latinLnBrk="0" hangingPunct="1"/>
                      <a:r>
                        <a:rPr lang="en-US" altLang="zh-TW" sz="2000" b="1" u="none" strike="noStrike" kern="1200" dirty="0" smtClean="0">
                          <a:solidFill>
                            <a:schemeClr val="lt1"/>
                          </a:solidFill>
                          <a:effectLst/>
                          <a:latin typeface="Adobe 繁黑體 Std B" pitchFamily="34" charset="-120"/>
                          <a:ea typeface="Adobe 繁黑體 Std B" pitchFamily="34" charset="-120"/>
                          <a:cs typeface="Arial" panose="020B0604020202020204" pitchFamily="34" charset="0"/>
                        </a:rPr>
                        <a:t>2024</a:t>
                      </a:r>
                      <a:endParaRPr lang="zh-TW" altLang="en-US" sz="2000" b="1" u="none" strike="noStrike" kern="1200" dirty="0">
                        <a:solidFill>
                          <a:schemeClr val="lt1"/>
                        </a:solidFill>
                        <a:effectLst/>
                        <a:latin typeface="Adobe 繁黑體 Std B" pitchFamily="34" charset="-120"/>
                        <a:ea typeface="Adobe 繁黑體 Std B" pitchFamily="34" charset="-120"/>
                        <a:cs typeface="Arial" panose="020B0604020202020204" pitchFamily="34" charset="0"/>
                      </a:endParaRPr>
                    </a:p>
                  </a:txBody>
                  <a:tcPr anchor="ctr"/>
                </a:tc>
                <a:extLst>
                  <a:ext uri="{0D108BD9-81ED-4DB2-BD59-A6C34878D82A}">
                    <a16:rowId xmlns:a16="http://schemas.microsoft.com/office/drawing/2014/main" xmlns="" val="10000"/>
                  </a:ext>
                </a:extLst>
              </a:tr>
              <a:tr h="553318">
                <a:tc>
                  <a:txBody>
                    <a:bodyPr/>
                    <a:lstStyle/>
                    <a:p>
                      <a:pPr marL="0" algn="ctr" defTabSz="914400" rtl="0" eaLnBrk="1" fontAlgn="b" latinLnBrk="0" hangingPunct="1"/>
                      <a:r>
                        <a:rPr lang="en-US" altLang="zh-TW" sz="1800" u="none" strike="noStrike" kern="1200" dirty="0">
                          <a:solidFill>
                            <a:schemeClr val="dk1"/>
                          </a:solidFill>
                          <a:effectLst/>
                          <a:latin typeface="+mj-lt"/>
                          <a:ea typeface="標楷體" pitchFamily="65" charset="-120"/>
                          <a:cs typeface="Arial" panose="020B0604020202020204" pitchFamily="34" charset="0"/>
                        </a:rPr>
                        <a:t>Revenue</a:t>
                      </a:r>
                    </a:p>
                  </a:txBody>
                  <a:tcPr anchor="ctr"/>
                </a:tc>
                <a:tc>
                  <a:txBody>
                    <a:bodyPr/>
                    <a:lstStyle/>
                    <a:p>
                      <a:pPr algn="r"/>
                      <a:r>
                        <a:rPr lang="en-US" altLang="zh-TW" sz="1800" kern="1200" dirty="0" smtClean="0">
                          <a:solidFill>
                            <a:schemeClr val="dk1"/>
                          </a:solidFill>
                          <a:latin typeface="Times New Roman" pitchFamily="18" charset="0"/>
                          <a:ea typeface="+mn-ea"/>
                          <a:cs typeface="Times New Roman" pitchFamily="18" charset="0"/>
                        </a:rPr>
                        <a:t>214,660</a:t>
                      </a:r>
                      <a:endParaRPr lang="zh-TW" altLang="en-US" dirty="0"/>
                    </a:p>
                  </a:txBody>
                  <a:tcPr marL="9525" marR="9525"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chemeClr val="dk1"/>
                          </a:solidFill>
                          <a:latin typeface="Times New Roman" pitchFamily="18" charset="0"/>
                          <a:ea typeface="+mn-ea"/>
                          <a:cs typeface="Times New Roman" pitchFamily="18" charset="0"/>
                        </a:rPr>
                        <a:t>212,643</a:t>
                      </a:r>
                    </a:p>
                  </a:txBody>
                  <a:tcPr marL="9525" marR="9525" marT="9525" marB="0" anchor="ctr"/>
                </a:tc>
                <a:tc>
                  <a:txBody>
                    <a:bodyPr/>
                    <a:lstStyle/>
                    <a:p>
                      <a:pPr marL="0" algn="r" defTabSz="914400" rtl="0" eaLnBrk="1" latinLnBrk="0" hangingPunct="1">
                        <a:spcAft>
                          <a:spcPts val="0"/>
                        </a:spcAft>
                      </a:pPr>
                      <a:r>
                        <a:rPr lang="en-US" altLang="zh-TW" sz="1800" b="0" i="0" u="none" strike="noStrike" dirty="0" smtClean="0">
                          <a:solidFill>
                            <a:srgbClr val="000000"/>
                          </a:solidFill>
                          <a:effectLst/>
                          <a:latin typeface="Times New Roman"/>
                        </a:rPr>
                        <a:t>284,253</a:t>
                      </a:r>
                      <a:endParaRPr lang="zh-TW" sz="1800" kern="1200" dirty="0">
                        <a:solidFill>
                          <a:schemeClr val="dk1"/>
                        </a:solidFill>
                        <a:effectLst/>
                        <a:latin typeface="Times New Roman"/>
                        <a:ea typeface="新細明體"/>
                        <a:cs typeface="+mn-cs"/>
                      </a:endParaRPr>
                    </a:p>
                  </a:txBody>
                  <a:tcPr marL="9525" marR="9525" marT="9525" marB="0" anchor="ctr"/>
                </a:tc>
                <a:extLst>
                  <a:ext uri="{0D108BD9-81ED-4DB2-BD59-A6C34878D82A}">
                    <a16:rowId xmlns:a16="http://schemas.microsoft.com/office/drawing/2014/main" xmlns="" val="10001"/>
                  </a:ext>
                </a:extLst>
              </a:tr>
            </a:tbl>
          </a:graphicData>
        </a:graphic>
      </p:graphicFrame>
      <p:sp>
        <p:nvSpPr>
          <p:cNvPr id="3" name="文字方塊 8">
            <a:extLst>
              <a:ext uri="{FF2B5EF4-FFF2-40B4-BE49-F238E27FC236}">
                <a16:creationId xmlns:a16="http://schemas.microsoft.com/office/drawing/2014/main" xmlns="" id="{AE3C6D02-8586-A93B-7300-64BD8CFD5307}"/>
              </a:ext>
            </a:extLst>
          </p:cNvPr>
          <p:cNvSpPr txBox="1"/>
          <p:nvPr/>
        </p:nvSpPr>
        <p:spPr>
          <a:xfrm>
            <a:off x="5580112" y="1657186"/>
            <a:ext cx="3024336" cy="276999"/>
          </a:xfrm>
          <a:prstGeom prst="rect">
            <a:avLst/>
          </a:prstGeom>
          <a:noFill/>
        </p:spPr>
        <p:txBody>
          <a:bodyPr wrap="square" rtlCol="0">
            <a:spAutoFit/>
          </a:bodyPr>
          <a:lstStyle/>
          <a:p>
            <a:pPr>
              <a:spcAft>
                <a:spcPts val="0"/>
              </a:spcAft>
            </a:pPr>
            <a:r>
              <a:rPr lang="en-US" altLang="zh-TW" sz="1200" kern="1200" dirty="0">
                <a:solidFill>
                  <a:srgbClr val="000000"/>
                </a:solidFill>
                <a:effectLst/>
                <a:latin typeface="標楷體" pitchFamily="65" charset="-120"/>
                <a:ea typeface="標楷體" pitchFamily="65" charset="-120"/>
                <a:cs typeface="Times New Roman"/>
              </a:rPr>
              <a:t>Unit</a:t>
            </a:r>
            <a:r>
              <a:rPr lang="zh-TW" altLang="en-US" sz="1200" kern="1200" dirty="0">
                <a:solidFill>
                  <a:srgbClr val="000000"/>
                </a:solidFill>
                <a:effectLst/>
                <a:latin typeface="標楷體" pitchFamily="65" charset="-120"/>
                <a:ea typeface="標楷體" pitchFamily="65" charset="-120"/>
                <a:cs typeface="Times New Roman"/>
              </a:rPr>
              <a:t>：</a:t>
            </a:r>
            <a:r>
              <a:rPr lang="en-US" altLang="zh-TW" sz="1200" kern="1200" dirty="0">
                <a:solidFill>
                  <a:srgbClr val="000000"/>
                </a:solidFill>
                <a:effectLst/>
                <a:latin typeface="標楷體" pitchFamily="65" charset="-120"/>
                <a:ea typeface="標楷體" pitchFamily="65" charset="-120"/>
                <a:cs typeface="Times New Roman"/>
              </a:rPr>
              <a:t>Expressed in Thousands of </a:t>
            </a:r>
            <a:r>
              <a:rPr lang="en-US" altLang="zh-TW" sz="1200" kern="1200" dirty="0" smtClean="0">
                <a:solidFill>
                  <a:srgbClr val="000000"/>
                </a:solidFill>
                <a:effectLst/>
                <a:latin typeface="標楷體" pitchFamily="65" charset="-120"/>
                <a:ea typeface="標楷體" pitchFamily="65" charset="-120"/>
                <a:cs typeface="Times New Roman"/>
              </a:rPr>
              <a:t>NTD</a:t>
            </a:r>
            <a:endParaRPr lang="en-US" altLang="zh-TW" sz="1200" kern="1200" dirty="0">
              <a:solidFill>
                <a:srgbClr val="000000"/>
              </a:solidFill>
              <a:effectLst/>
              <a:latin typeface="標楷體" pitchFamily="65" charset="-120"/>
              <a:ea typeface="標楷體" pitchFamily="65" charset="-120"/>
              <a:cs typeface="Times New Roman"/>
            </a:endParaRPr>
          </a:p>
        </p:txBody>
      </p:sp>
    </p:spTree>
    <p:extLst>
      <p:ext uri="{BB962C8B-B14F-4D97-AF65-F5344CB8AC3E}">
        <p14:creationId xmlns:p14="http://schemas.microsoft.com/office/powerpoint/2010/main" val="3092789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7808" y="661256"/>
            <a:ext cx="8028384" cy="638944"/>
          </a:xfrm>
        </p:spPr>
        <p:txBody>
          <a:bodyPr>
            <a:noAutofit/>
          </a:bodyPr>
          <a:lstStyle/>
          <a:p>
            <a:r>
              <a:rPr lang="en-US" altLang="zh-TW" sz="3600" b="1" dirty="0">
                <a:latin typeface="+mj-lt"/>
                <a:ea typeface="標楷體" pitchFamily="65" charset="-120"/>
              </a:rPr>
              <a:t>3.Customer Overview </a:t>
            </a:r>
            <a:r>
              <a:rPr lang="en-US" altLang="zh-TW" sz="3600" b="1" dirty="0" smtClean="0">
                <a:latin typeface="+mj-lt"/>
                <a:ea typeface="標楷體" pitchFamily="65" charset="-120"/>
              </a:rPr>
              <a:t>-- Asia</a:t>
            </a:r>
            <a:endParaRPr lang="zh-TW" altLang="en-US" sz="3600" b="1" dirty="0">
              <a:latin typeface="+mj-lt"/>
              <a:ea typeface="標楷體" pitchFamily="65" charset="-120"/>
            </a:endParaRPr>
          </a:p>
        </p:txBody>
      </p:sp>
      <p:sp>
        <p:nvSpPr>
          <p:cNvPr id="4" name="投影片編號版面配置區 3"/>
          <p:cNvSpPr>
            <a:spLocks noGrp="1"/>
          </p:cNvSpPr>
          <p:nvPr>
            <p:ph type="sldNum" sz="quarter" idx="4"/>
          </p:nvPr>
        </p:nvSpPr>
        <p:spPr/>
        <p:txBody>
          <a:bodyPr/>
          <a:lstStyle/>
          <a:p>
            <a:r>
              <a:rPr lang="zh-TW" altLang="en-US"/>
              <a:t> </a:t>
            </a:r>
            <a:fld id="{D3EE768E-844E-484A-8190-E019483211C0}" type="slidenum">
              <a:rPr lang="zh-TW" altLang="en-US" smtClean="0"/>
              <a:pPr/>
              <a:t>8</a:t>
            </a:fld>
            <a:endParaRPr lang="zh-TW" altLang="en-US" dirty="0"/>
          </a:p>
        </p:txBody>
      </p:sp>
      <p:sp>
        <p:nvSpPr>
          <p:cNvPr id="8" name="內容版面配置區 2"/>
          <p:cNvSpPr>
            <a:spLocks noGrp="1"/>
          </p:cNvSpPr>
          <p:nvPr>
            <p:ph idx="1"/>
          </p:nvPr>
        </p:nvSpPr>
        <p:spPr>
          <a:xfrm>
            <a:off x="755576" y="3356992"/>
            <a:ext cx="7632848" cy="2088232"/>
          </a:xfrm>
        </p:spPr>
        <p:txBody>
          <a:bodyPr>
            <a:noAutofit/>
          </a:bodyPr>
          <a:lstStyle/>
          <a:p>
            <a:pPr marL="0" indent="0">
              <a:buNone/>
            </a:pPr>
            <a:r>
              <a:rPr lang="en-US" altLang="zh-TW" sz="1600" dirty="0"/>
              <a:t>Asian clients are primarily distributed across Southeast Asia and the Middle East, with a larger number of customers but generally smaller in scale. Due to geopolitical factors, they face more intense price competition from Chinese peers. Nevertheless, the Company continues to adhere to its long-term strategy of cultivating client relationships and deepening regional presence. With this consistent approach, the growth of Asian clients remains promising and can be expected in the future.</a:t>
            </a:r>
            <a:endParaRPr lang="zh-TW" altLang="en-US" sz="1600" b="1" dirty="0">
              <a:latin typeface="標楷體" pitchFamily="65" charset="-120"/>
              <a:ea typeface="標楷體" pitchFamily="65"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776939458"/>
              </p:ext>
            </p:extLst>
          </p:nvPr>
        </p:nvGraphicFramePr>
        <p:xfrm>
          <a:off x="755577" y="1979557"/>
          <a:ext cx="7632849" cy="1161411"/>
        </p:xfrm>
        <a:graphic>
          <a:graphicData uri="http://schemas.openxmlformats.org/drawingml/2006/table">
            <a:tbl>
              <a:tblPr firstRow="1" bandRow="1">
                <a:tableStyleId>{7DF18680-E054-41AD-8BC1-D1AEF772440D}</a:tableStyleId>
              </a:tblPr>
              <a:tblGrid>
                <a:gridCol w="1008111">
                  <a:extLst>
                    <a:ext uri="{9D8B030D-6E8A-4147-A177-3AD203B41FA5}">
                      <a16:colId xmlns:a16="http://schemas.microsoft.com/office/drawing/2014/main" xmlns="" val="20000"/>
                    </a:ext>
                  </a:extLst>
                </a:gridCol>
                <a:gridCol w="2130631">
                  <a:extLst>
                    <a:ext uri="{9D8B030D-6E8A-4147-A177-3AD203B41FA5}">
                      <a16:colId xmlns:a16="http://schemas.microsoft.com/office/drawing/2014/main" xmlns="" val="20001"/>
                    </a:ext>
                  </a:extLst>
                </a:gridCol>
                <a:gridCol w="2211386">
                  <a:extLst>
                    <a:ext uri="{9D8B030D-6E8A-4147-A177-3AD203B41FA5}">
                      <a16:colId xmlns:a16="http://schemas.microsoft.com/office/drawing/2014/main" xmlns="" val="20002"/>
                    </a:ext>
                  </a:extLst>
                </a:gridCol>
                <a:gridCol w="2282721">
                  <a:extLst>
                    <a:ext uri="{9D8B030D-6E8A-4147-A177-3AD203B41FA5}">
                      <a16:colId xmlns:a16="http://schemas.microsoft.com/office/drawing/2014/main" xmlns="" val="20003"/>
                    </a:ext>
                  </a:extLst>
                </a:gridCol>
              </a:tblGrid>
              <a:tr h="657355">
                <a:tc>
                  <a:txBody>
                    <a:bodyPr/>
                    <a:lstStyle/>
                    <a:p>
                      <a:pPr algn="ctr" fontAlgn="b"/>
                      <a:r>
                        <a:rPr lang="zh-TW" altLang="en-US" sz="2000" u="none" strike="noStrike" dirty="0">
                          <a:effectLst/>
                          <a:latin typeface="Adobe 繁黑體 Std B" pitchFamily="34" charset="-120"/>
                          <a:ea typeface="Adobe 繁黑體 Std B" pitchFamily="34" charset="-120"/>
                          <a:cs typeface="Arial" panose="020B0604020202020204" pitchFamily="34" charset="0"/>
                        </a:rPr>
                        <a:t>　</a:t>
                      </a:r>
                      <a:endParaRPr lang="zh-TW" altLang="en-US" sz="2000" b="0" i="0" u="none" strike="noStrike" dirty="0">
                        <a:solidFill>
                          <a:srgbClr val="000000"/>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algn="ctr" fontAlgn="ctr"/>
                      <a:r>
                        <a:rPr lang="en-US" altLang="zh-TW" sz="2000" u="none" strike="noStrike" dirty="0" smtClean="0">
                          <a:effectLst/>
                          <a:latin typeface="Adobe 繁黑體 Std B" pitchFamily="34" charset="-120"/>
                          <a:ea typeface="Adobe 繁黑體 Std B" pitchFamily="34" charset="-120"/>
                          <a:cs typeface="Arial" panose="020B0604020202020204" pitchFamily="34" charset="0"/>
                        </a:rPr>
                        <a:t>Q3 2025</a:t>
                      </a:r>
                      <a:endParaRPr lang="zh-TW" altLang="en-US" sz="20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algn="ctr" fontAlgn="ctr"/>
                      <a:r>
                        <a:rPr lang="en-US" altLang="zh-TW" sz="2000" u="none" strike="noStrike" dirty="0" smtClean="0">
                          <a:effectLst/>
                          <a:latin typeface="Adobe 繁黑體 Std B" pitchFamily="34" charset="-120"/>
                          <a:ea typeface="Adobe 繁黑體 Std B" pitchFamily="34" charset="-120"/>
                          <a:cs typeface="Arial" panose="020B0604020202020204" pitchFamily="34" charset="0"/>
                        </a:rPr>
                        <a:t>Q3 2024</a:t>
                      </a:r>
                      <a:endParaRPr lang="zh-TW" altLang="en-US" sz="2000" b="1" i="0" u="none" strike="noStrike" dirty="0">
                        <a:solidFill>
                          <a:schemeClr val="bg1">
                            <a:lumMod val="95000"/>
                          </a:schemeClr>
                        </a:solidFill>
                        <a:effectLst/>
                        <a:latin typeface="Adobe 繁黑體 Std B" pitchFamily="34" charset="-120"/>
                        <a:ea typeface="Adobe 繁黑體 Std B" pitchFamily="34" charset="-120"/>
                        <a:cs typeface="Arial" panose="020B0604020202020204" pitchFamily="34" charset="0"/>
                      </a:endParaRPr>
                    </a:p>
                  </a:txBody>
                  <a:tcPr anchor="ctr"/>
                </a:tc>
                <a:tc>
                  <a:txBody>
                    <a:bodyPr/>
                    <a:lstStyle/>
                    <a:p>
                      <a:pPr marL="0" algn="ctr" defTabSz="914400" rtl="0" eaLnBrk="1" fontAlgn="ctr" latinLnBrk="0" hangingPunct="1"/>
                      <a:r>
                        <a:rPr lang="en-US" altLang="zh-TW" sz="2000" b="1" u="none" strike="noStrike" kern="1200" dirty="0" smtClean="0">
                          <a:solidFill>
                            <a:schemeClr val="lt1"/>
                          </a:solidFill>
                          <a:effectLst/>
                          <a:latin typeface="Adobe 繁黑體 Std B" pitchFamily="34" charset="-120"/>
                          <a:ea typeface="Adobe 繁黑體 Std B" pitchFamily="34" charset="-120"/>
                          <a:cs typeface="Arial" panose="020B0604020202020204" pitchFamily="34" charset="0"/>
                        </a:rPr>
                        <a:t>2024</a:t>
                      </a:r>
                    </a:p>
                  </a:txBody>
                  <a:tcPr anchor="ctr"/>
                </a:tc>
                <a:extLst>
                  <a:ext uri="{0D108BD9-81ED-4DB2-BD59-A6C34878D82A}">
                    <a16:rowId xmlns:a16="http://schemas.microsoft.com/office/drawing/2014/main" xmlns="" val="10000"/>
                  </a:ext>
                </a:extLst>
              </a:tr>
              <a:tr h="504056">
                <a:tc>
                  <a:txBody>
                    <a:bodyPr/>
                    <a:lstStyle/>
                    <a:p>
                      <a:pPr marL="0" algn="ctr" defTabSz="914400" rtl="0" eaLnBrk="1" fontAlgn="b" latinLnBrk="0" hangingPunct="1"/>
                      <a:r>
                        <a:rPr lang="en-US" altLang="zh-TW" sz="1800" u="none" strike="noStrike" kern="1200" dirty="0">
                          <a:solidFill>
                            <a:schemeClr val="dk1"/>
                          </a:solidFill>
                          <a:effectLst/>
                          <a:latin typeface="+mj-lt"/>
                          <a:ea typeface="標楷體" pitchFamily="65" charset="-120"/>
                          <a:cs typeface="Arial" panose="020B0604020202020204" pitchFamily="34" charset="0"/>
                        </a:rPr>
                        <a:t>Revenue</a:t>
                      </a:r>
                    </a:p>
                  </a:txBody>
                  <a:tcPr anchor="ctr"/>
                </a:tc>
                <a:tc>
                  <a:txBody>
                    <a:bodyPr/>
                    <a:lstStyle/>
                    <a:p>
                      <a:pPr algn="r"/>
                      <a:r>
                        <a:rPr lang="en-US" altLang="zh-TW" sz="1800" kern="1200" dirty="0" smtClean="0">
                          <a:solidFill>
                            <a:schemeClr val="dk1"/>
                          </a:solidFill>
                          <a:latin typeface="Times New Roman" pitchFamily="18" charset="0"/>
                          <a:ea typeface="+mn-ea"/>
                          <a:cs typeface="Times New Roman" pitchFamily="18" charset="0"/>
                        </a:rPr>
                        <a:t>117,025</a:t>
                      </a:r>
                      <a:endParaRPr lang="zh-TW" altLang="en-US" dirty="0"/>
                    </a:p>
                  </a:txBody>
                  <a:tcPr marL="9525" marR="9525"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chemeClr val="dk1"/>
                          </a:solidFill>
                          <a:latin typeface="Times New Roman" pitchFamily="18" charset="0"/>
                          <a:ea typeface="+mn-ea"/>
                          <a:cs typeface="Times New Roman" pitchFamily="18" charset="0"/>
                        </a:rPr>
                        <a:t>130,309</a:t>
                      </a:r>
                    </a:p>
                  </a:txBody>
                  <a:tcPr marL="9525" marR="9525" marT="9525" marB="0" anchor="ctr"/>
                </a:tc>
                <a:tc>
                  <a:txBody>
                    <a:bodyPr/>
                    <a:lstStyle/>
                    <a:p>
                      <a:pPr marL="0" algn="r" defTabSz="914400" rtl="0" eaLnBrk="1" latinLnBrk="0" hangingPunct="1">
                        <a:spcAft>
                          <a:spcPts val="0"/>
                        </a:spcAft>
                      </a:pPr>
                      <a:r>
                        <a:rPr lang="en-US" altLang="zh-TW" sz="1800" b="0" i="0" u="none" strike="noStrike" dirty="0" smtClean="0">
                          <a:solidFill>
                            <a:srgbClr val="000000"/>
                          </a:solidFill>
                          <a:effectLst/>
                          <a:latin typeface="Times New Roman"/>
                        </a:rPr>
                        <a:t>174,192</a:t>
                      </a:r>
                      <a:endParaRPr lang="zh-TW" sz="1800" kern="1200" dirty="0">
                        <a:solidFill>
                          <a:schemeClr val="dk1"/>
                        </a:solidFill>
                        <a:effectLst/>
                        <a:latin typeface="Times New Roman"/>
                        <a:ea typeface="新細明體"/>
                        <a:cs typeface="+mn-cs"/>
                      </a:endParaRPr>
                    </a:p>
                  </a:txBody>
                  <a:tcPr marL="9525" marR="9525" marT="9525" marB="0" anchor="ctr"/>
                </a:tc>
                <a:extLst>
                  <a:ext uri="{0D108BD9-81ED-4DB2-BD59-A6C34878D82A}">
                    <a16:rowId xmlns:a16="http://schemas.microsoft.com/office/drawing/2014/main" xmlns="" val="10001"/>
                  </a:ext>
                </a:extLst>
              </a:tr>
            </a:tbl>
          </a:graphicData>
        </a:graphic>
      </p:graphicFrame>
      <p:sp>
        <p:nvSpPr>
          <p:cNvPr id="3" name="文字方塊 8">
            <a:extLst>
              <a:ext uri="{FF2B5EF4-FFF2-40B4-BE49-F238E27FC236}">
                <a16:creationId xmlns:a16="http://schemas.microsoft.com/office/drawing/2014/main" xmlns="" id="{FEA0376A-EDA1-EF2B-4FE2-93060C38BC29}"/>
              </a:ext>
            </a:extLst>
          </p:cNvPr>
          <p:cNvSpPr txBox="1"/>
          <p:nvPr/>
        </p:nvSpPr>
        <p:spPr>
          <a:xfrm>
            <a:off x="5508104" y="1585094"/>
            <a:ext cx="2880320" cy="276999"/>
          </a:xfrm>
          <a:prstGeom prst="rect">
            <a:avLst/>
          </a:prstGeom>
          <a:noFill/>
        </p:spPr>
        <p:txBody>
          <a:bodyPr wrap="square" rtlCol="0">
            <a:spAutoFit/>
          </a:bodyPr>
          <a:lstStyle/>
          <a:p>
            <a:pPr>
              <a:spcAft>
                <a:spcPts val="0"/>
              </a:spcAft>
            </a:pPr>
            <a:r>
              <a:rPr lang="en-US" altLang="zh-TW" sz="1200" kern="1200" dirty="0">
                <a:solidFill>
                  <a:srgbClr val="000000"/>
                </a:solidFill>
                <a:effectLst/>
                <a:latin typeface="標楷體" pitchFamily="65" charset="-120"/>
                <a:ea typeface="標楷體" pitchFamily="65" charset="-120"/>
                <a:cs typeface="Times New Roman"/>
              </a:rPr>
              <a:t>Unit</a:t>
            </a:r>
            <a:r>
              <a:rPr lang="zh-TW" altLang="en-US" sz="1200" kern="1200" dirty="0">
                <a:solidFill>
                  <a:srgbClr val="000000"/>
                </a:solidFill>
                <a:effectLst/>
                <a:latin typeface="標楷體" pitchFamily="65" charset="-120"/>
                <a:ea typeface="標楷體" pitchFamily="65" charset="-120"/>
                <a:cs typeface="Times New Roman"/>
              </a:rPr>
              <a:t>：</a:t>
            </a:r>
            <a:r>
              <a:rPr lang="en-US" altLang="zh-TW" sz="1200" kern="1200" dirty="0">
                <a:solidFill>
                  <a:srgbClr val="000000"/>
                </a:solidFill>
                <a:effectLst/>
                <a:latin typeface="標楷體" pitchFamily="65" charset="-120"/>
                <a:ea typeface="標楷體" pitchFamily="65" charset="-120"/>
                <a:cs typeface="Times New Roman"/>
              </a:rPr>
              <a:t>Expressed in Thousands of </a:t>
            </a:r>
            <a:r>
              <a:rPr lang="en-US" altLang="zh-TW" sz="1200" kern="1200" dirty="0" smtClean="0">
                <a:solidFill>
                  <a:srgbClr val="000000"/>
                </a:solidFill>
                <a:effectLst/>
                <a:latin typeface="標楷體" pitchFamily="65" charset="-120"/>
                <a:ea typeface="標楷體" pitchFamily="65" charset="-120"/>
                <a:cs typeface="Times New Roman"/>
              </a:rPr>
              <a:t>NTD</a:t>
            </a:r>
            <a:endParaRPr lang="en-US" altLang="zh-TW" sz="1200" kern="1200" dirty="0">
              <a:solidFill>
                <a:srgbClr val="000000"/>
              </a:solidFill>
              <a:effectLst/>
              <a:latin typeface="標楷體" pitchFamily="65" charset="-120"/>
              <a:ea typeface="標楷體" pitchFamily="65" charset="-120"/>
              <a:cs typeface="Times New Roman"/>
            </a:endParaRPr>
          </a:p>
        </p:txBody>
      </p:sp>
    </p:spTree>
    <p:extLst>
      <p:ext uri="{BB962C8B-B14F-4D97-AF65-F5344CB8AC3E}">
        <p14:creationId xmlns:p14="http://schemas.microsoft.com/office/powerpoint/2010/main" val="3473906558"/>
      </p:ext>
    </p:extLst>
  </p:cSld>
  <p:clrMapOvr>
    <a:masterClrMapping/>
  </p:clrMapOvr>
</p:sld>
</file>

<file path=ppt/theme/theme1.xml><?xml version="1.0" encoding="utf-8"?>
<a:theme xmlns:a="http://schemas.openxmlformats.org/drawingml/2006/main" name="OK簡單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訂 2">
      <a:majorFont>
        <a:latin typeface="Calibri"/>
        <a:ea typeface="文鼎黑體M"/>
        <a:cs typeface=""/>
      </a:majorFont>
      <a:minorFont>
        <a:latin typeface="Calibri"/>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50000"/>
            <a:lumOff val="50000"/>
            <a:alpha val="30000"/>
          </a:schemeClr>
        </a:solidFill>
        <a:ln w="19050">
          <a:solidFill>
            <a:srgbClr val="FFCC00"/>
          </a:solidFill>
          <a:prstDash val="sysDash"/>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5"/>
        </a:lnRef>
        <a:fillRef idx="0">
          <a:schemeClr val="accent5"/>
        </a:fillRef>
        <a:effectRef idx="0">
          <a:schemeClr val="accent5"/>
        </a:effectRef>
        <a:fontRef idx="minor">
          <a:schemeClr val="tx1"/>
        </a:fontRef>
      </a:style>
    </a:spDef>
    <a:lnDef>
      <a:spPr>
        <a:noFill/>
        <a:ln w="12700">
          <a:solidFill>
            <a:srgbClr val="46A89C"/>
          </a:solidFill>
          <a:tailEnd type="oval"/>
        </a:ln>
      </a:spPr>
      <a:bodyPr/>
      <a:lstStyle/>
      <a:style>
        <a:lnRef idx="2">
          <a:schemeClr val="accent1">
            <a:shade val="50000"/>
          </a:schemeClr>
        </a:lnRef>
        <a:fillRef idx="1">
          <a:schemeClr val="accent1"/>
        </a:fillRef>
        <a:effectRef idx="0">
          <a:schemeClr val="accent1"/>
        </a:effectRef>
        <a:fontRef idx="minor">
          <a:schemeClr val="lt1"/>
        </a:fontRef>
      </a:style>
    </a:ln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161049</TotalTime>
  <Words>1230</Words>
  <Application>Microsoft Office PowerPoint</Application>
  <PresentationFormat>如螢幕大小 (4:3)</PresentationFormat>
  <Paragraphs>201</Paragraphs>
  <Slides>16</Slides>
  <Notes>4</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OK簡單版</vt:lpstr>
      <vt:lpstr>OK Biotech Co., Ltd</vt:lpstr>
      <vt:lpstr>Disclaimers</vt:lpstr>
      <vt:lpstr>Agenda</vt:lpstr>
      <vt:lpstr>1. Our product sales value</vt:lpstr>
      <vt:lpstr>2. Global Customer Overview</vt:lpstr>
      <vt:lpstr>3. Customer Overview -- America</vt:lpstr>
      <vt:lpstr>3.Customer Overview -- Europe</vt:lpstr>
      <vt:lpstr>3.Customer Overview --  Africa</vt:lpstr>
      <vt:lpstr>3.Customer Overview -- Asia</vt:lpstr>
      <vt:lpstr>4. Product line of OKbiotech Group </vt:lpstr>
      <vt:lpstr>4. Product line of OKbiotech Group</vt:lpstr>
      <vt:lpstr>4. Product line of OKbiotech Group </vt:lpstr>
      <vt:lpstr>4. Product line of OKbiotech Group  </vt:lpstr>
      <vt:lpstr>4. Product line of OKbiotech Group </vt:lpstr>
      <vt:lpstr>5. Outlook for 2025  &amp; 2026</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訊映光電股份有限公司</dc:title>
  <dc:creator>evelyn</dc:creator>
  <cp:lastModifiedBy>ruby</cp:lastModifiedBy>
  <cp:revision>1166</cp:revision>
  <cp:lastPrinted>2022-09-27T09:42:52Z</cp:lastPrinted>
  <dcterms:created xsi:type="dcterms:W3CDTF">2017-03-07T11:26:12Z</dcterms:created>
  <dcterms:modified xsi:type="dcterms:W3CDTF">2025-12-10T09:59:29Z</dcterms:modified>
</cp:coreProperties>
</file>