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1"/>
    <p:sldMasterId id="2147483660" r:id="rId2"/>
    <p:sldMasterId id="2147483672" r:id="rId3"/>
  </p:sldMasterIdLst>
  <p:notesMasterIdLst>
    <p:notesMasterId r:id="rId29"/>
  </p:notesMasterIdLst>
  <p:handoutMasterIdLst>
    <p:handoutMasterId r:id="rId30"/>
  </p:handoutMasterIdLst>
  <p:sldIdLst>
    <p:sldId id="1079" r:id="rId4"/>
    <p:sldId id="1037" r:id="rId5"/>
    <p:sldId id="1101" r:id="rId6"/>
    <p:sldId id="709" r:id="rId7"/>
    <p:sldId id="1016" r:id="rId8"/>
    <p:sldId id="714" r:id="rId9"/>
    <p:sldId id="1148" r:id="rId10"/>
    <p:sldId id="1151" r:id="rId11"/>
    <p:sldId id="1149" r:id="rId12"/>
    <p:sldId id="1150" r:id="rId13"/>
    <p:sldId id="1043" r:id="rId14"/>
    <p:sldId id="1100" r:id="rId15"/>
    <p:sldId id="1046" r:id="rId16"/>
    <p:sldId id="1128" r:id="rId17"/>
    <p:sldId id="1134" r:id="rId18"/>
    <p:sldId id="745" r:id="rId19"/>
    <p:sldId id="1117" r:id="rId20"/>
    <p:sldId id="1008" r:id="rId21"/>
    <p:sldId id="1000" r:id="rId22"/>
    <p:sldId id="1106" r:id="rId23"/>
    <p:sldId id="1121" r:id="rId24"/>
    <p:sldId id="1136" r:id="rId25"/>
    <p:sldId id="1135" r:id="rId26"/>
    <p:sldId id="1137" r:id="rId27"/>
    <p:sldId id="1084" r:id="rId28"/>
  </p:sldIdLst>
  <p:sldSz cx="9144000" cy="6858000" type="screen4x3"/>
  <p:notesSz cx="6797675" cy="9926638"/>
  <p:defaultTextStyle>
    <a:defPPr>
      <a:defRPr lang="es-E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FFFFCC"/>
    <a:srgbClr val="0000FF"/>
    <a:srgbClr val="0000CC"/>
    <a:srgbClr val="33CC33"/>
    <a:srgbClr val="00FF00"/>
    <a:srgbClr val="FFCCCC"/>
    <a:srgbClr val="C1ACCF"/>
    <a:srgbClr val="912350"/>
    <a:srgbClr val="A46F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中等深淺樣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EC20E35-A176-4012-BC5E-935CFFF8708E}" styleName="中等深淺樣式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淺色樣式 3 - 輔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B9631B5-78F2-41C9-869B-9F39066F8104}" styleName="中等深淺樣式 3 - 輔色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D27102A9-8310-4765-A935-A1911B00CA55}" styleName="淺色樣式 1 - 輔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B344D84-9AFB-497E-A393-DC336BA19D2E}" styleName="中等深淺樣式 3 - 輔色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中等深淺樣式 3 - 輔色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中等深淺樣式 1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D083AE6-46FA-4A59-8FB0-9F97EB10719F}" styleName="淺色樣式 3 - 輔色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5262" autoAdjust="0"/>
  </p:normalViewPr>
  <p:slideViewPr>
    <p:cSldViewPr>
      <p:cViewPr varScale="1">
        <p:scale>
          <a:sx n="68" d="100"/>
          <a:sy n="68" d="100"/>
        </p:scale>
        <p:origin x="1219" y="58"/>
      </p:cViewPr>
      <p:guideLst>
        <p:guide orient="horz" pos="2160"/>
        <p:guide pos="2880"/>
      </p:guideLst>
    </p:cSldViewPr>
  </p:slideViewPr>
  <p:outlineViewPr>
    <p:cViewPr>
      <p:scale>
        <a:sx n="33" d="100"/>
        <a:sy n="33" d="100"/>
      </p:scale>
      <p:origin x="0" y="-1332"/>
    </p:cViewPr>
  </p:outlineViewPr>
  <p:notesTextViewPr>
    <p:cViewPr>
      <p:scale>
        <a:sx n="100" d="100"/>
        <a:sy n="100" d="100"/>
      </p:scale>
      <p:origin x="0" y="0"/>
    </p:cViewPr>
  </p:notesTextViewPr>
  <p:sorterViewPr>
    <p:cViewPr varScale="1">
      <p:scale>
        <a:sx n="1" d="1"/>
        <a:sy n="1" d="1"/>
      </p:scale>
      <p:origin x="0" y="-5957"/>
    </p:cViewPr>
  </p:sorterViewPr>
  <p:notesViewPr>
    <p:cSldViewPr>
      <p:cViewPr varScale="1">
        <p:scale>
          <a:sx n="45" d="100"/>
          <a:sy n="45" d="100"/>
        </p:scale>
        <p:origin x="-2741" y="-7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handoutMaster" Target="handoutMasters/handoutMaster1.xml"/><Relationship Id="rId8"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6581C1-EFC6-4E99-A271-E14DFF0DFA34}" type="doc">
      <dgm:prSet loTypeId="urn:microsoft.com/office/officeart/2005/8/layout/vList3#1" loCatId="list" qsTypeId="urn:microsoft.com/office/officeart/2005/8/quickstyle/simple1" qsCatId="simple" csTypeId="urn:microsoft.com/office/officeart/2005/8/colors/accent2_2" csCatId="accent2" phldr="1"/>
      <dgm:spPr/>
      <dgm:t>
        <a:bodyPr/>
        <a:lstStyle/>
        <a:p>
          <a:endParaRPr lang="zh-TW" altLang="en-US"/>
        </a:p>
      </dgm:t>
    </dgm:pt>
    <dgm:pt modelId="{7253916D-256E-430B-BD41-75345FB4FC23}">
      <dgm:prSet phldrT="[文字]" custT="1"/>
      <dgm:spPr/>
      <dgm:t>
        <a:bodyPr/>
        <a:lstStyle/>
        <a:p>
          <a:pPr algn="l"/>
          <a:r>
            <a:rPr lang="en-US" altLang="zh-TW" sz="2500" b="1" dirty="0" smtClean="0">
              <a:latin typeface="微軟正黑體" panose="020B0604030504040204" pitchFamily="34" charset="-120"/>
              <a:ea typeface="微軟正黑體" panose="020B0604030504040204" pitchFamily="34" charset="-120"/>
            </a:rPr>
            <a:t>1. </a:t>
          </a:r>
          <a:r>
            <a:rPr lang="zh-TW" altLang="en-US" sz="2500" b="1" dirty="0" smtClean="0">
              <a:solidFill>
                <a:schemeClr val="bg1"/>
              </a:solidFill>
              <a:latin typeface="微軟正黑體" panose="020B0604030504040204" pitchFamily="34" charset="-120"/>
              <a:ea typeface="微軟正黑體" panose="020B0604030504040204" pitchFamily="34" charset="-120"/>
              <a:cs typeface="華康中黑體"/>
            </a:rPr>
            <a:t>冰蠶絲</a:t>
          </a:r>
          <a:r>
            <a:rPr lang="en-US" altLang="zh-TW" sz="2500" b="1" dirty="0" smtClean="0">
              <a:solidFill>
                <a:schemeClr val="bg1"/>
              </a:solidFill>
              <a:latin typeface="微軟正黑體" panose="020B0604030504040204" pitchFamily="34" charset="-120"/>
              <a:ea typeface="微軟正黑體" panose="020B0604030504040204" pitchFamily="34" charset="-120"/>
              <a:cs typeface="華康中黑體"/>
            </a:rPr>
            <a:t>(CAC)</a:t>
          </a:r>
          <a:endParaRPr lang="zh-TW" altLang="en-US" sz="2500" b="1" dirty="0">
            <a:solidFill>
              <a:schemeClr val="bg1"/>
            </a:solidFill>
            <a:latin typeface="微軟正黑體" panose="020B0604030504040204" pitchFamily="34" charset="-120"/>
            <a:ea typeface="微軟正黑體" panose="020B0604030504040204" pitchFamily="34" charset="-120"/>
          </a:endParaRPr>
        </a:p>
      </dgm:t>
    </dgm:pt>
    <dgm:pt modelId="{147B5FFE-A055-43D4-82BF-EC6A5AC7C8D8}" type="parTrans" cxnId="{AFB8CD04-E07B-40BE-BCC6-076F22C5F1AC}">
      <dgm:prSet/>
      <dgm:spPr/>
      <dgm:t>
        <a:bodyPr/>
        <a:lstStyle/>
        <a:p>
          <a:pPr algn="l"/>
          <a:endParaRPr lang="zh-TW" altLang="en-US">
            <a:latin typeface="微軟正黑體" panose="020B0604030504040204" pitchFamily="34" charset="-120"/>
            <a:ea typeface="微軟正黑體" panose="020B0604030504040204" pitchFamily="34" charset="-120"/>
          </a:endParaRPr>
        </a:p>
      </dgm:t>
    </dgm:pt>
    <dgm:pt modelId="{0ABDE2AC-B2A4-4DEB-A0CF-E92B8AD18AAF}" type="sibTrans" cxnId="{AFB8CD04-E07B-40BE-BCC6-076F22C5F1AC}">
      <dgm:prSet/>
      <dgm:spPr/>
      <dgm:t>
        <a:bodyPr/>
        <a:lstStyle/>
        <a:p>
          <a:pPr algn="l"/>
          <a:endParaRPr lang="zh-TW" altLang="en-US">
            <a:latin typeface="微軟正黑體" panose="020B0604030504040204" pitchFamily="34" charset="-120"/>
            <a:ea typeface="微軟正黑體" panose="020B0604030504040204" pitchFamily="34" charset="-120"/>
          </a:endParaRPr>
        </a:p>
      </dgm:t>
    </dgm:pt>
    <dgm:pt modelId="{4BEFE051-38B8-4C4A-AB6F-433B803CAC70}">
      <dgm:prSet custT="1"/>
      <dgm:spPr/>
      <dgm:t>
        <a:bodyPr/>
        <a:lstStyle/>
        <a:p>
          <a:pPr algn="l"/>
          <a:r>
            <a:rPr lang="en-US" altLang="zh-TW" sz="2500" b="1" dirty="0" smtClean="0">
              <a:latin typeface="微軟正黑體" panose="020B0604030504040204" pitchFamily="34" charset="-120"/>
              <a:ea typeface="微軟正黑體" panose="020B0604030504040204" pitchFamily="34" charset="-120"/>
            </a:rPr>
            <a:t>2. </a:t>
          </a:r>
          <a:r>
            <a:rPr lang="zh-TW" altLang="en-US" sz="2500" b="1" dirty="0" smtClean="0">
              <a:solidFill>
                <a:schemeClr val="bg1"/>
              </a:solidFill>
              <a:latin typeface="微軟正黑體" panose="020B0604030504040204" pitchFamily="34" charset="-120"/>
              <a:ea typeface="微軟正黑體" panose="020B0604030504040204" pitchFamily="34" charset="-120"/>
            </a:rPr>
            <a:t>加速生物可分解方案</a:t>
          </a:r>
          <a:r>
            <a:rPr lang="en-US" altLang="zh-TW" sz="2500" b="1" dirty="0" smtClean="0">
              <a:solidFill>
                <a:schemeClr val="bg1"/>
              </a:solidFill>
              <a:latin typeface="微軟正黑體" panose="020B0604030504040204" pitchFamily="34" charset="-120"/>
              <a:ea typeface="微軟正黑體" panose="020B0604030504040204" pitchFamily="34" charset="-120"/>
            </a:rPr>
            <a:t>(BES)</a:t>
          </a:r>
          <a:endParaRPr lang="zh-TW" altLang="en-US" sz="2500" b="1" dirty="0">
            <a:solidFill>
              <a:schemeClr val="bg1"/>
            </a:solidFill>
            <a:latin typeface="微軟正黑體" panose="020B0604030504040204" pitchFamily="34" charset="-120"/>
            <a:ea typeface="微軟正黑體" panose="020B0604030504040204" pitchFamily="34" charset="-120"/>
          </a:endParaRPr>
        </a:p>
      </dgm:t>
    </dgm:pt>
    <dgm:pt modelId="{8547DF05-E624-4AD7-9FAC-962F74B9F983}" type="parTrans" cxnId="{5C74B258-10E6-48CA-82FB-1A8361EB0D8B}">
      <dgm:prSet/>
      <dgm:spPr/>
      <dgm:t>
        <a:bodyPr/>
        <a:lstStyle/>
        <a:p>
          <a:pPr algn="l"/>
          <a:endParaRPr lang="zh-TW" altLang="en-US">
            <a:latin typeface="微軟正黑體" panose="020B0604030504040204" pitchFamily="34" charset="-120"/>
            <a:ea typeface="微軟正黑體" panose="020B0604030504040204" pitchFamily="34" charset="-120"/>
          </a:endParaRPr>
        </a:p>
      </dgm:t>
    </dgm:pt>
    <dgm:pt modelId="{10CD3557-43C7-48E7-83CE-F8048C4BFEF1}" type="sibTrans" cxnId="{5C74B258-10E6-48CA-82FB-1A8361EB0D8B}">
      <dgm:prSet/>
      <dgm:spPr/>
      <dgm:t>
        <a:bodyPr/>
        <a:lstStyle/>
        <a:p>
          <a:pPr algn="l"/>
          <a:endParaRPr lang="zh-TW" altLang="en-US">
            <a:latin typeface="微軟正黑體" panose="020B0604030504040204" pitchFamily="34" charset="-120"/>
            <a:ea typeface="微軟正黑體" panose="020B0604030504040204" pitchFamily="34" charset="-120"/>
          </a:endParaRPr>
        </a:p>
      </dgm:t>
    </dgm:pt>
    <dgm:pt modelId="{B44E0B6B-BFC3-472B-959E-70A69DD4F0D3}">
      <dgm:prSet custT="1"/>
      <dgm:spPr/>
      <dgm:t>
        <a:bodyPr/>
        <a:lstStyle/>
        <a:p>
          <a:pPr algn="l"/>
          <a:r>
            <a:rPr lang="en-US" altLang="zh-TW" sz="2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5. WTG</a:t>
          </a:r>
          <a:r>
            <a:rPr lang="zh-TW" altLang="zh-TW" sz="2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循環紗</a:t>
          </a:r>
        </a:p>
      </dgm:t>
    </dgm:pt>
    <dgm:pt modelId="{5427D63C-F231-4524-933E-89F8757BF09B}" type="parTrans" cxnId="{FAE0C30D-788D-4944-B5E3-8E712F3F2C41}">
      <dgm:prSet/>
      <dgm:spPr/>
      <dgm:t>
        <a:bodyPr/>
        <a:lstStyle/>
        <a:p>
          <a:pPr algn="l"/>
          <a:endParaRPr lang="zh-TW" altLang="en-US"/>
        </a:p>
      </dgm:t>
    </dgm:pt>
    <dgm:pt modelId="{5E75A287-5BD8-4E9A-8FD1-71CD11B7ADA7}" type="sibTrans" cxnId="{FAE0C30D-788D-4944-B5E3-8E712F3F2C41}">
      <dgm:prSet/>
      <dgm:spPr/>
      <dgm:t>
        <a:bodyPr/>
        <a:lstStyle/>
        <a:p>
          <a:pPr algn="l"/>
          <a:endParaRPr lang="zh-TW" altLang="en-US"/>
        </a:p>
      </dgm:t>
    </dgm:pt>
    <dgm:pt modelId="{4371EE14-D5AD-41A6-84C3-D4C8FBD8852F}">
      <dgm:prSet custT="1"/>
      <dgm:spPr/>
      <dgm:t>
        <a:bodyPr/>
        <a:lstStyle/>
        <a:p>
          <a:pPr algn="l"/>
          <a:r>
            <a:rPr lang="en-US" altLang="zh-TW" sz="2500" b="1" dirty="0" smtClean="0">
              <a:solidFill>
                <a:schemeClr val="bg1"/>
              </a:solidFill>
              <a:latin typeface="微軟正黑體" panose="020B0604030504040204" pitchFamily="34" charset="-120"/>
              <a:ea typeface="微軟正黑體" panose="020B0604030504040204" pitchFamily="34" charset="-120"/>
            </a:rPr>
            <a:t>6. </a:t>
          </a:r>
          <a:r>
            <a:rPr lang="zh-TW" altLang="en-US" sz="2500" b="1" dirty="0" smtClean="0">
              <a:solidFill>
                <a:schemeClr val="bg1"/>
              </a:solidFill>
              <a:latin typeface="微軟正黑體" panose="020B0604030504040204" pitchFamily="34" charset="-120"/>
            </a:rPr>
            <a:t>彈力紗</a:t>
          </a:r>
          <a:endParaRPr lang="zh-TW" altLang="zh-TW" sz="2500" b="1" dirty="0" smtClean="0">
            <a:solidFill>
              <a:schemeClr val="bg1"/>
            </a:solidFill>
            <a:latin typeface="微軟正黑體" panose="020B0604030504040204" pitchFamily="34" charset="-120"/>
            <a:ea typeface="微軟正黑體" panose="020B0604030504040204" pitchFamily="34" charset="-120"/>
          </a:endParaRPr>
        </a:p>
      </dgm:t>
    </dgm:pt>
    <dgm:pt modelId="{ADEEB443-81F0-4174-AF1E-D5034FF951A0}" type="parTrans" cxnId="{F2602A09-121D-4426-B6AB-74A01CCB3267}">
      <dgm:prSet/>
      <dgm:spPr/>
      <dgm:t>
        <a:bodyPr/>
        <a:lstStyle/>
        <a:p>
          <a:pPr algn="l"/>
          <a:endParaRPr lang="zh-TW" altLang="en-US"/>
        </a:p>
      </dgm:t>
    </dgm:pt>
    <dgm:pt modelId="{D567D185-0F1B-4AD9-A1FC-4C73242A4AA9}" type="sibTrans" cxnId="{F2602A09-121D-4426-B6AB-74A01CCB3267}">
      <dgm:prSet/>
      <dgm:spPr/>
      <dgm:t>
        <a:bodyPr/>
        <a:lstStyle/>
        <a:p>
          <a:pPr algn="l"/>
          <a:endParaRPr lang="zh-TW" altLang="en-US"/>
        </a:p>
      </dgm:t>
    </dgm:pt>
    <dgm:pt modelId="{36F42E74-6806-4D80-AB57-0A8EF3F1FA80}">
      <dgm:prSet custT="1"/>
      <dgm:spPr/>
      <dgm:t>
        <a:bodyPr/>
        <a:lstStyle/>
        <a:p>
          <a:pPr algn="l"/>
          <a:r>
            <a:rPr lang="en-US" altLang="zh-TW" sz="2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3. 37.5® Technology</a:t>
          </a:r>
          <a:endParaRPr lang="zh-TW" altLang="en-US" sz="2500" dirty="0"/>
        </a:p>
      </dgm:t>
    </dgm:pt>
    <dgm:pt modelId="{281C89F9-7472-43BF-BD24-479F70AD3519}" type="parTrans" cxnId="{0E32BA52-C757-4A1D-B37E-24876ECE101B}">
      <dgm:prSet/>
      <dgm:spPr/>
      <dgm:t>
        <a:bodyPr/>
        <a:lstStyle/>
        <a:p>
          <a:pPr algn="l"/>
          <a:endParaRPr lang="zh-TW" altLang="en-US"/>
        </a:p>
      </dgm:t>
    </dgm:pt>
    <dgm:pt modelId="{2798C4CC-0390-4812-9A51-2E8A396ED6CD}" type="sibTrans" cxnId="{0E32BA52-C757-4A1D-B37E-24876ECE101B}">
      <dgm:prSet/>
      <dgm:spPr/>
      <dgm:t>
        <a:bodyPr/>
        <a:lstStyle/>
        <a:p>
          <a:pPr algn="l"/>
          <a:endParaRPr lang="zh-TW" altLang="en-US"/>
        </a:p>
      </dgm:t>
    </dgm:pt>
    <dgm:pt modelId="{3B504655-D3B5-4193-8B2A-94CEEAF63618}">
      <dgm:prSet custT="1"/>
      <dgm:spPr/>
      <dgm:t>
        <a:bodyPr/>
        <a:lstStyle/>
        <a:p>
          <a:pPr algn="l"/>
          <a:r>
            <a:rPr lang="en-US" altLang="zh-TW" sz="2500" b="1" dirty="0" smtClean="0">
              <a:solidFill>
                <a:schemeClr val="bg1"/>
              </a:solidFill>
              <a:latin typeface="微軟正黑體" panose="020B0604030504040204" pitchFamily="34" charset="-120"/>
              <a:ea typeface="微軟正黑體" panose="020B0604030504040204" pitchFamily="34" charset="-120"/>
            </a:rPr>
            <a:t>4. BIO</a:t>
          </a:r>
          <a:r>
            <a:rPr lang="zh-TW" altLang="zh-TW" sz="2500" b="1" dirty="0" smtClean="0">
              <a:solidFill>
                <a:schemeClr val="bg1"/>
              </a:solidFill>
              <a:latin typeface="微軟正黑體" panose="020B0604030504040204" pitchFamily="34" charset="-120"/>
              <a:ea typeface="微軟正黑體" panose="020B0604030504040204" pitchFamily="34" charset="-120"/>
            </a:rPr>
            <a:t>生質紗</a:t>
          </a:r>
          <a:endParaRPr lang="zh-TW" altLang="en-US" sz="2500" dirty="0"/>
        </a:p>
      </dgm:t>
    </dgm:pt>
    <dgm:pt modelId="{2EB7016E-26C5-4382-AE38-4FEE5131DF04}" type="parTrans" cxnId="{D09B12B9-1B98-4828-A675-AB269AE52477}">
      <dgm:prSet/>
      <dgm:spPr/>
      <dgm:t>
        <a:bodyPr/>
        <a:lstStyle/>
        <a:p>
          <a:pPr algn="l"/>
          <a:endParaRPr lang="zh-TW" altLang="en-US"/>
        </a:p>
      </dgm:t>
    </dgm:pt>
    <dgm:pt modelId="{3C3294CE-26BA-4AA5-B45B-6BCAA9CF1112}" type="sibTrans" cxnId="{D09B12B9-1B98-4828-A675-AB269AE52477}">
      <dgm:prSet/>
      <dgm:spPr/>
      <dgm:t>
        <a:bodyPr/>
        <a:lstStyle/>
        <a:p>
          <a:pPr algn="l"/>
          <a:endParaRPr lang="zh-TW" altLang="en-US"/>
        </a:p>
      </dgm:t>
    </dgm:pt>
    <dgm:pt modelId="{6BAC1352-F326-483C-92CA-7EC4CDAEF444}">
      <dgm:prSet custT="1"/>
      <dgm:spPr/>
      <dgm:t>
        <a:bodyPr/>
        <a:lstStyle/>
        <a:p>
          <a:pPr algn="l"/>
          <a:r>
            <a:rPr lang="en-US" altLang="zh-TW" sz="2500" b="1" dirty="0" smtClean="0"/>
            <a:t>7.</a:t>
          </a:r>
          <a:r>
            <a:rPr lang="zh-TW" altLang="en-US" sz="2500" b="1" dirty="0" smtClean="0"/>
            <a:t>石墨烯</a:t>
          </a:r>
          <a:endParaRPr lang="zh-TW" altLang="en-US" sz="2500" b="1" dirty="0"/>
        </a:p>
      </dgm:t>
    </dgm:pt>
    <dgm:pt modelId="{BFABF541-71CA-4E03-ABE5-B0CA8BF0D761}" type="parTrans" cxnId="{D7FA6785-3D41-4A03-8108-DBCE8CB5D7CA}">
      <dgm:prSet/>
      <dgm:spPr/>
      <dgm:t>
        <a:bodyPr/>
        <a:lstStyle/>
        <a:p>
          <a:pPr algn="l"/>
          <a:endParaRPr lang="zh-TW" altLang="en-US"/>
        </a:p>
      </dgm:t>
    </dgm:pt>
    <dgm:pt modelId="{EDBA7221-39AC-4328-A404-DF54A9B2D1DE}" type="sibTrans" cxnId="{D7FA6785-3D41-4A03-8108-DBCE8CB5D7CA}">
      <dgm:prSet/>
      <dgm:spPr/>
      <dgm:t>
        <a:bodyPr/>
        <a:lstStyle/>
        <a:p>
          <a:pPr algn="l"/>
          <a:endParaRPr lang="zh-TW" altLang="en-US"/>
        </a:p>
      </dgm:t>
    </dgm:pt>
    <dgm:pt modelId="{3E170847-C082-453B-ABA9-C1B9688DB56D}" type="pres">
      <dgm:prSet presAssocID="{F36581C1-EFC6-4E99-A271-E14DFF0DFA34}" presName="linearFlow" presStyleCnt="0">
        <dgm:presLayoutVars>
          <dgm:dir/>
          <dgm:resizeHandles val="exact"/>
        </dgm:presLayoutVars>
      </dgm:prSet>
      <dgm:spPr/>
      <dgm:t>
        <a:bodyPr/>
        <a:lstStyle/>
        <a:p>
          <a:endParaRPr lang="zh-TW" altLang="en-US"/>
        </a:p>
      </dgm:t>
    </dgm:pt>
    <dgm:pt modelId="{1C668EB9-2766-441D-A254-C126314416DB}" type="pres">
      <dgm:prSet presAssocID="{7253916D-256E-430B-BD41-75345FB4FC23}" presName="composite" presStyleCnt="0"/>
      <dgm:spPr/>
    </dgm:pt>
    <dgm:pt modelId="{755361B8-3D53-4B6E-89A8-04D367F12A9D}" type="pres">
      <dgm:prSet presAssocID="{7253916D-256E-430B-BD41-75345FB4FC23}" presName="imgShp" presStyleLbl="fgImgPlace1" presStyleIdx="0" presStyleCnt="7"/>
      <dgm:spPr/>
    </dgm:pt>
    <dgm:pt modelId="{3E32F528-6775-4509-AD63-3CEE32F73B28}" type="pres">
      <dgm:prSet presAssocID="{7253916D-256E-430B-BD41-75345FB4FC23}" presName="txShp" presStyleLbl="node1" presStyleIdx="0" presStyleCnt="7">
        <dgm:presLayoutVars>
          <dgm:bulletEnabled val="1"/>
        </dgm:presLayoutVars>
      </dgm:prSet>
      <dgm:spPr/>
      <dgm:t>
        <a:bodyPr/>
        <a:lstStyle/>
        <a:p>
          <a:endParaRPr lang="zh-TW" altLang="en-US"/>
        </a:p>
      </dgm:t>
    </dgm:pt>
    <dgm:pt modelId="{1B4E4177-BD16-4137-A846-9C96C15AB269}" type="pres">
      <dgm:prSet presAssocID="{0ABDE2AC-B2A4-4DEB-A0CF-E92B8AD18AAF}" presName="spacing" presStyleCnt="0"/>
      <dgm:spPr/>
    </dgm:pt>
    <dgm:pt modelId="{BD40DD82-FFDF-4F20-BA61-0B012A31214B}" type="pres">
      <dgm:prSet presAssocID="{4BEFE051-38B8-4C4A-AB6F-433B803CAC70}" presName="composite" presStyleCnt="0"/>
      <dgm:spPr/>
    </dgm:pt>
    <dgm:pt modelId="{6C3E44FD-8B9D-4DE9-9099-3E0BC58AD505}" type="pres">
      <dgm:prSet presAssocID="{4BEFE051-38B8-4C4A-AB6F-433B803CAC70}" presName="imgShp" presStyleLbl="fgImgPlace1" presStyleIdx="1" presStyleCnt="7"/>
      <dgm:spPr/>
    </dgm:pt>
    <dgm:pt modelId="{AE781D12-47A4-4D5D-91B2-9BAE005BCDE7}" type="pres">
      <dgm:prSet presAssocID="{4BEFE051-38B8-4C4A-AB6F-433B803CAC70}" presName="txShp" presStyleLbl="node1" presStyleIdx="1" presStyleCnt="7">
        <dgm:presLayoutVars>
          <dgm:bulletEnabled val="1"/>
        </dgm:presLayoutVars>
      </dgm:prSet>
      <dgm:spPr/>
      <dgm:t>
        <a:bodyPr/>
        <a:lstStyle/>
        <a:p>
          <a:endParaRPr lang="zh-TW" altLang="en-US"/>
        </a:p>
      </dgm:t>
    </dgm:pt>
    <dgm:pt modelId="{E48B4BC6-1A46-4314-91F2-5D95693E9CD4}" type="pres">
      <dgm:prSet presAssocID="{10CD3557-43C7-48E7-83CE-F8048C4BFEF1}" presName="spacing" presStyleCnt="0"/>
      <dgm:spPr/>
    </dgm:pt>
    <dgm:pt modelId="{D2606B76-307F-407A-8DD5-B8C107F80B4F}" type="pres">
      <dgm:prSet presAssocID="{36F42E74-6806-4D80-AB57-0A8EF3F1FA80}" presName="composite" presStyleCnt="0"/>
      <dgm:spPr/>
    </dgm:pt>
    <dgm:pt modelId="{8E3689EE-9C64-4714-A582-891E06D0A176}" type="pres">
      <dgm:prSet presAssocID="{36F42E74-6806-4D80-AB57-0A8EF3F1FA80}" presName="imgShp" presStyleLbl="fgImgPlace1" presStyleIdx="2" presStyleCnt="7"/>
      <dgm:spPr/>
    </dgm:pt>
    <dgm:pt modelId="{7FB676E0-CB1D-466A-A135-2FF73F467F5C}" type="pres">
      <dgm:prSet presAssocID="{36F42E74-6806-4D80-AB57-0A8EF3F1FA80}" presName="txShp" presStyleLbl="node1" presStyleIdx="2" presStyleCnt="7">
        <dgm:presLayoutVars>
          <dgm:bulletEnabled val="1"/>
        </dgm:presLayoutVars>
      </dgm:prSet>
      <dgm:spPr/>
      <dgm:t>
        <a:bodyPr/>
        <a:lstStyle/>
        <a:p>
          <a:endParaRPr lang="zh-TW" altLang="en-US"/>
        </a:p>
      </dgm:t>
    </dgm:pt>
    <dgm:pt modelId="{CEE31A3D-7091-4F46-B1F7-35EDF2EA2699}" type="pres">
      <dgm:prSet presAssocID="{2798C4CC-0390-4812-9A51-2E8A396ED6CD}" presName="spacing" presStyleCnt="0"/>
      <dgm:spPr/>
    </dgm:pt>
    <dgm:pt modelId="{B2461ABB-EADD-48FB-9849-2503D7FC0DF1}" type="pres">
      <dgm:prSet presAssocID="{3B504655-D3B5-4193-8B2A-94CEEAF63618}" presName="composite" presStyleCnt="0"/>
      <dgm:spPr/>
    </dgm:pt>
    <dgm:pt modelId="{DBDB5825-9221-44C3-8EF6-E7C5E270FF8C}" type="pres">
      <dgm:prSet presAssocID="{3B504655-D3B5-4193-8B2A-94CEEAF63618}" presName="imgShp" presStyleLbl="fgImgPlace1" presStyleIdx="3" presStyleCnt="7"/>
      <dgm:spPr/>
    </dgm:pt>
    <dgm:pt modelId="{A81C10B3-7BAF-444A-86FD-F137E4597F4A}" type="pres">
      <dgm:prSet presAssocID="{3B504655-D3B5-4193-8B2A-94CEEAF63618}" presName="txShp" presStyleLbl="node1" presStyleIdx="3" presStyleCnt="7">
        <dgm:presLayoutVars>
          <dgm:bulletEnabled val="1"/>
        </dgm:presLayoutVars>
      </dgm:prSet>
      <dgm:spPr/>
      <dgm:t>
        <a:bodyPr/>
        <a:lstStyle/>
        <a:p>
          <a:endParaRPr lang="zh-TW" altLang="en-US"/>
        </a:p>
      </dgm:t>
    </dgm:pt>
    <dgm:pt modelId="{AFBF8892-0D4A-4EDC-902F-B795E1E6BAFC}" type="pres">
      <dgm:prSet presAssocID="{3C3294CE-26BA-4AA5-B45B-6BCAA9CF1112}" presName="spacing" presStyleCnt="0"/>
      <dgm:spPr/>
    </dgm:pt>
    <dgm:pt modelId="{56D15BBD-7CBD-47C6-9DDD-04809EA13071}" type="pres">
      <dgm:prSet presAssocID="{B44E0B6B-BFC3-472B-959E-70A69DD4F0D3}" presName="composite" presStyleCnt="0"/>
      <dgm:spPr/>
    </dgm:pt>
    <dgm:pt modelId="{3FA6417D-AEAC-47B3-8219-127DCC192568}" type="pres">
      <dgm:prSet presAssocID="{B44E0B6B-BFC3-472B-959E-70A69DD4F0D3}" presName="imgShp" presStyleLbl="fgImgPlace1" presStyleIdx="4" presStyleCnt="7"/>
      <dgm:spPr/>
    </dgm:pt>
    <dgm:pt modelId="{80E2AF39-9291-4806-8D11-E247AA7A98CE}" type="pres">
      <dgm:prSet presAssocID="{B44E0B6B-BFC3-472B-959E-70A69DD4F0D3}" presName="txShp" presStyleLbl="node1" presStyleIdx="4" presStyleCnt="7">
        <dgm:presLayoutVars>
          <dgm:bulletEnabled val="1"/>
        </dgm:presLayoutVars>
      </dgm:prSet>
      <dgm:spPr/>
      <dgm:t>
        <a:bodyPr/>
        <a:lstStyle/>
        <a:p>
          <a:endParaRPr lang="zh-TW" altLang="en-US"/>
        </a:p>
      </dgm:t>
    </dgm:pt>
    <dgm:pt modelId="{66A4FFCE-C689-4315-AEAC-83415759347D}" type="pres">
      <dgm:prSet presAssocID="{5E75A287-5BD8-4E9A-8FD1-71CD11B7ADA7}" presName="spacing" presStyleCnt="0"/>
      <dgm:spPr/>
    </dgm:pt>
    <dgm:pt modelId="{31F280D7-57AE-4423-B5EB-25161C71A143}" type="pres">
      <dgm:prSet presAssocID="{4371EE14-D5AD-41A6-84C3-D4C8FBD8852F}" presName="composite" presStyleCnt="0"/>
      <dgm:spPr/>
    </dgm:pt>
    <dgm:pt modelId="{7075DF94-EBEF-45D6-9C50-1AFE4C3E03F5}" type="pres">
      <dgm:prSet presAssocID="{4371EE14-D5AD-41A6-84C3-D4C8FBD8852F}" presName="imgShp" presStyleLbl="fgImgPlace1" presStyleIdx="5" presStyleCnt="7"/>
      <dgm:spPr/>
    </dgm:pt>
    <dgm:pt modelId="{96F0B983-4BE9-4C73-B0B5-5717C53D68FC}" type="pres">
      <dgm:prSet presAssocID="{4371EE14-D5AD-41A6-84C3-D4C8FBD8852F}" presName="txShp" presStyleLbl="node1" presStyleIdx="5" presStyleCnt="7">
        <dgm:presLayoutVars>
          <dgm:bulletEnabled val="1"/>
        </dgm:presLayoutVars>
      </dgm:prSet>
      <dgm:spPr/>
      <dgm:t>
        <a:bodyPr/>
        <a:lstStyle/>
        <a:p>
          <a:endParaRPr lang="zh-TW" altLang="en-US"/>
        </a:p>
      </dgm:t>
    </dgm:pt>
    <dgm:pt modelId="{8FC82FAC-915B-40E1-9353-448D2754D884}" type="pres">
      <dgm:prSet presAssocID="{D567D185-0F1B-4AD9-A1FC-4C73242A4AA9}" presName="spacing" presStyleCnt="0"/>
      <dgm:spPr/>
    </dgm:pt>
    <dgm:pt modelId="{A1257935-0EB8-467D-B2B3-354D67BFF33E}" type="pres">
      <dgm:prSet presAssocID="{6BAC1352-F326-483C-92CA-7EC4CDAEF444}" presName="composite" presStyleCnt="0"/>
      <dgm:spPr/>
    </dgm:pt>
    <dgm:pt modelId="{C402F86E-A5E5-4334-B07A-9B93944B9E34}" type="pres">
      <dgm:prSet presAssocID="{6BAC1352-F326-483C-92CA-7EC4CDAEF444}" presName="imgShp" presStyleLbl="fgImgPlace1" presStyleIdx="6" presStyleCnt="7"/>
      <dgm:spPr/>
    </dgm:pt>
    <dgm:pt modelId="{A8FED554-E532-458A-8F13-461C94B7AE5C}" type="pres">
      <dgm:prSet presAssocID="{6BAC1352-F326-483C-92CA-7EC4CDAEF444}" presName="txShp" presStyleLbl="node1" presStyleIdx="6" presStyleCnt="7">
        <dgm:presLayoutVars>
          <dgm:bulletEnabled val="1"/>
        </dgm:presLayoutVars>
      </dgm:prSet>
      <dgm:spPr/>
      <dgm:t>
        <a:bodyPr/>
        <a:lstStyle/>
        <a:p>
          <a:endParaRPr lang="zh-TW" altLang="en-US"/>
        </a:p>
      </dgm:t>
    </dgm:pt>
  </dgm:ptLst>
  <dgm:cxnLst>
    <dgm:cxn modelId="{0BF50079-307D-4FD3-B75F-89445CDA12EC}" type="presOf" srcId="{F36581C1-EFC6-4E99-A271-E14DFF0DFA34}" destId="{3E170847-C082-453B-ABA9-C1B9688DB56D}" srcOrd="0" destOrd="0" presId="urn:microsoft.com/office/officeart/2005/8/layout/vList3#1"/>
    <dgm:cxn modelId="{09CB0BF7-58C3-4012-923F-131E87777E5D}" type="presOf" srcId="{4371EE14-D5AD-41A6-84C3-D4C8FBD8852F}" destId="{96F0B983-4BE9-4C73-B0B5-5717C53D68FC}" srcOrd="0" destOrd="0" presId="urn:microsoft.com/office/officeart/2005/8/layout/vList3#1"/>
    <dgm:cxn modelId="{5C74B258-10E6-48CA-82FB-1A8361EB0D8B}" srcId="{F36581C1-EFC6-4E99-A271-E14DFF0DFA34}" destId="{4BEFE051-38B8-4C4A-AB6F-433B803CAC70}" srcOrd="1" destOrd="0" parTransId="{8547DF05-E624-4AD7-9FAC-962F74B9F983}" sibTransId="{10CD3557-43C7-48E7-83CE-F8048C4BFEF1}"/>
    <dgm:cxn modelId="{F2602A09-121D-4426-B6AB-74A01CCB3267}" srcId="{F36581C1-EFC6-4E99-A271-E14DFF0DFA34}" destId="{4371EE14-D5AD-41A6-84C3-D4C8FBD8852F}" srcOrd="5" destOrd="0" parTransId="{ADEEB443-81F0-4174-AF1E-D5034FF951A0}" sibTransId="{D567D185-0F1B-4AD9-A1FC-4C73242A4AA9}"/>
    <dgm:cxn modelId="{0E32BA52-C757-4A1D-B37E-24876ECE101B}" srcId="{F36581C1-EFC6-4E99-A271-E14DFF0DFA34}" destId="{36F42E74-6806-4D80-AB57-0A8EF3F1FA80}" srcOrd="2" destOrd="0" parTransId="{281C89F9-7472-43BF-BD24-479F70AD3519}" sibTransId="{2798C4CC-0390-4812-9A51-2E8A396ED6CD}"/>
    <dgm:cxn modelId="{95F3DBC4-ED0D-4A84-8D86-BE77622BE686}" type="presOf" srcId="{B44E0B6B-BFC3-472B-959E-70A69DD4F0D3}" destId="{80E2AF39-9291-4806-8D11-E247AA7A98CE}" srcOrd="0" destOrd="0" presId="urn:microsoft.com/office/officeart/2005/8/layout/vList3#1"/>
    <dgm:cxn modelId="{D7FA6785-3D41-4A03-8108-DBCE8CB5D7CA}" srcId="{F36581C1-EFC6-4E99-A271-E14DFF0DFA34}" destId="{6BAC1352-F326-483C-92CA-7EC4CDAEF444}" srcOrd="6" destOrd="0" parTransId="{BFABF541-71CA-4E03-ABE5-B0CA8BF0D761}" sibTransId="{EDBA7221-39AC-4328-A404-DF54A9B2D1DE}"/>
    <dgm:cxn modelId="{277E63ED-91D1-489B-9C86-83543D64DDA0}" type="presOf" srcId="{36F42E74-6806-4D80-AB57-0A8EF3F1FA80}" destId="{7FB676E0-CB1D-466A-A135-2FF73F467F5C}" srcOrd="0" destOrd="0" presId="urn:microsoft.com/office/officeart/2005/8/layout/vList3#1"/>
    <dgm:cxn modelId="{0D04D731-71B7-4A86-949D-AEB72FBD5148}" type="presOf" srcId="{7253916D-256E-430B-BD41-75345FB4FC23}" destId="{3E32F528-6775-4509-AD63-3CEE32F73B28}" srcOrd="0" destOrd="0" presId="urn:microsoft.com/office/officeart/2005/8/layout/vList3#1"/>
    <dgm:cxn modelId="{3401A8AC-7FC5-450E-9259-26797CA9E448}" type="presOf" srcId="{6BAC1352-F326-483C-92CA-7EC4CDAEF444}" destId="{A8FED554-E532-458A-8F13-461C94B7AE5C}" srcOrd="0" destOrd="0" presId="urn:microsoft.com/office/officeart/2005/8/layout/vList3#1"/>
    <dgm:cxn modelId="{3234AD04-C4C2-47EE-88DC-8E412A51C520}" type="presOf" srcId="{4BEFE051-38B8-4C4A-AB6F-433B803CAC70}" destId="{AE781D12-47A4-4D5D-91B2-9BAE005BCDE7}" srcOrd="0" destOrd="0" presId="urn:microsoft.com/office/officeart/2005/8/layout/vList3#1"/>
    <dgm:cxn modelId="{AFB8CD04-E07B-40BE-BCC6-076F22C5F1AC}" srcId="{F36581C1-EFC6-4E99-A271-E14DFF0DFA34}" destId="{7253916D-256E-430B-BD41-75345FB4FC23}" srcOrd="0" destOrd="0" parTransId="{147B5FFE-A055-43D4-82BF-EC6A5AC7C8D8}" sibTransId="{0ABDE2AC-B2A4-4DEB-A0CF-E92B8AD18AAF}"/>
    <dgm:cxn modelId="{D09B12B9-1B98-4828-A675-AB269AE52477}" srcId="{F36581C1-EFC6-4E99-A271-E14DFF0DFA34}" destId="{3B504655-D3B5-4193-8B2A-94CEEAF63618}" srcOrd="3" destOrd="0" parTransId="{2EB7016E-26C5-4382-AE38-4FEE5131DF04}" sibTransId="{3C3294CE-26BA-4AA5-B45B-6BCAA9CF1112}"/>
    <dgm:cxn modelId="{FAE0C30D-788D-4944-B5E3-8E712F3F2C41}" srcId="{F36581C1-EFC6-4E99-A271-E14DFF0DFA34}" destId="{B44E0B6B-BFC3-472B-959E-70A69DD4F0D3}" srcOrd="4" destOrd="0" parTransId="{5427D63C-F231-4524-933E-89F8757BF09B}" sibTransId="{5E75A287-5BD8-4E9A-8FD1-71CD11B7ADA7}"/>
    <dgm:cxn modelId="{9A3C16EB-980E-4D6C-AD50-F7650452B94B}" type="presOf" srcId="{3B504655-D3B5-4193-8B2A-94CEEAF63618}" destId="{A81C10B3-7BAF-444A-86FD-F137E4597F4A}" srcOrd="0" destOrd="0" presId="urn:microsoft.com/office/officeart/2005/8/layout/vList3#1"/>
    <dgm:cxn modelId="{2E5717F8-CD7D-4F36-B1EE-F0BFE73DB951}" type="presParOf" srcId="{3E170847-C082-453B-ABA9-C1B9688DB56D}" destId="{1C668EB9-2766-441D-A254-C126314416DB}" srcOrd="0" destOrd="0" presId="urn:microsoft.com/office/officeart/2005/8/layout/vList3#1"/>
    <dgm:cxn modelId="{4F8B1644-2A7B-4BB1-ABAF-F27F4D99462C}" type="presParOf" srcId="{1C668EB9-2766-441D-A254-C126314416DB}" destId="{755361B8-3D53-4B6E-89A8-04D367F12A9D}" srcOrd="0" destOrd="0" presId="urn:microsoft.com/office/officeart/2005/8/layout/vList3#1"/>
    <dgm:cxn modelId="{FBABA47B-A8A4-4511-971A-27A9F6D2ADD0}" type="presParOf" srcId="{1C668EB9-2766-441D-A254-C126314416DB}" destId="{3E32F528-6775-4509-AD63-3CEE32F73B28}" srcOrd="1" destOrd="0" presId="urn:microsoft.com/office/officeart/2005/8/layout/vList3#1"/>
    <dgm:cxn modelId="{937C8034-53BE-49DE-A25C-E870010C8F66}" type="presParOf" srcId="{3E170847-C082-453B-ABA9-C1B9688DB56D}" destId="{1B4E4177-BD16-4137-A846-9C96C15AB269}" srcOrd="1" destOrd="0" presId="urn:microsoft.com/office/officeart/2005/8/layout/vList3#1"/>
    <dgm:cxn modelId="{996CE40D-0111-4AD5-BFD7-CEB580E253F5}" type="presParOf" srcId="{3E170847-C082-453B-ABA9-C1B9688DB56D}" destId="{BD40DD82-FFDF-4F20-BA61-0B012A31214B}" srcOrd="2" destOrd="0" presId="urn:microsoft.com/office/officeart/2005/8/layout/vList3#1"/>
    <dgm:cxn modelId="{E043E594-271F-4BDA-8ABC-724F544E7FF2}" type="presParOf" srcId="{BD40DD82-FFDF-4F20-BA61-0B012A31214B}" destId="{6C3E44FD-8B9D-4DE9-9099-3E0BC58AD505}" srcOrd="0" destOrd="0" presId="urn:microsoft.com/office/officeart/2005/8/layout/vList3#1"/>
    <dgm:cxn modelId="{15761BEE-AC51-4C47-BDD1-7AF061112E28}" type="presParOf" srcId="{BD40DD82-FFDF-4F20-BA61-0B012A31214B}" destId="{AE781D12-47A4-4D5D-91B2-9BAE005BCDE7}" srcOrd="1" destOrd="0" presId="urn:microsoft.com/office/officeart/2005/8/layout/vList3#1"/>
    <dgm:cxn modelId="{B202547E-8932-4C4C-B495-D716ABAA1A70}" type="presParOf" srcId="{3E170847-C082-453B-ABA9-C1B9688DB56D}" destId="{E48B4BC6-1A46-4314-91F2-5D95693E9CD4}" srcOrd="3" destOrd="0" presId="urn:microsoft.com/office/officeart/2005/8/layout/vList3#1"/>
    <dgm:cxn modelId="{B3172431-A453-43E4-8704-6788300A843C}" type="presParOf" srcId="{3E170847-C082-453B-ABA9-C1B9688DB56D}" destId="{D2606B76-307F-407A-8DD5-B8C107F80B4F}" srcOrd="4" destOrd="0" presId="urn:microsoft.com/office/officeart/2005/8/layout/vList3#1"/>
    <dgm:cxn modelId="{B9E24337-990F-4B83-B16B-EEACE5E29C02}" type="presParOf" srcId="{D2606B76-307F-407A-8DD5-B8C107F80B4F}" destId="{8E3689EE-9C64-4714-A582-891E06D0A176}" srcOrd="0" destOrd="0" presId="urn:microsoft.com/office/officeart/2005/8/layout/vList3#1"/>
    <dgm:cxn modelId="{00AE7B77-0A13-4AD3-AF08-E694FF73F084}" type="presParOf" srcId="{D2606B76-307F-407A-8DD5-B8C107F80B4F}" destId="{7FB676E0-CB1D-466A-A135-2FF73F467F5C}" srcOrd="1" destOrd="0" presId="urn:microsoft.com/office/officeart/2005/8/layout/vList3#1"/>
    <dgm:cxn modelId="{63CCF1AD-456B-43A1-A040-AA5ED91E95E2}" type="presParOf" srcId="{3E170847-C082-453B-ABA9-C1B9688DB56D}" destId="{CEE31A3D-7091-4F46-B1F7-35EDF2EA2699}" srcOrd="5" destOrd="0" presId="urn:microsoft.com/office/officeart/2005/8/layout/vList3#1"/>
    <dgm:cxn modelId="{057F28EA-8820-4D89-BBEF-3F41E43450CF}" type="presParOf" srcId="{3E170847-C082-453B-ABA9-C1B9688DB56D}" destId="{B2461ABB-EADD-48FB-9849-2503D7FC0DF1}" srcOrd="6" destOrd="0" presId="urn:microsoft.com/office/officeart/2005/8/layout/vList3#1"/>
    <dgm:cxn modelId="{CF638F4E-29DB-4CCD-BFFF-C4925D98B9C4}" type="presParOf" srcId="{B2461ABB-EADD-48FB-9849-2503D7FC0DF1}" destId="{DBDB5825-9221-44C3-8EF6-E7C5E270FF8C}" srcOrd="0" destOrd="0" presId="urn:microsoft.com/office/officeart/2005/8/layout/vList3#1"/>
    <dgm:cxn modelId="{D77A767A-BFEC-42BC-93AF-617FFAEA0E5F}" type="presParOf" srcId="{B2461ABB-EADD-48FB-9849-2503D7FC0DF1}" destId="{A81C10B3-7BAF-444A-86FD-F137E4597F4A}" srcOrd="1" destOrd="0" presId="urn:microsoft.com/office/officeart/2005/8/layout/vList3#1"/>
    <dgm:cxn modelId="{35160AC9-E7D6-4C30-A448-1A6446373E2F}" type="presParOf" srcId="{3E170847-C082-453B-ABA9-C1B9688DB56D}" destId="{AFBF8892-0D4A-4EDC-902F-B795E1E6BAFC}" srcOrd="7" destOrd="0" presId="urn:microsoft.com/office/officeart/2005/8/layout/vList3#1"/>
    <dgm:cxn modelId="{A515D633-A59C-49FE-AD5C-8496EC845D87}" type="presParOf" srcId="{3E170847-C082-453B-ABA9-C1B9688DB56D}" destId="{56D15BBD-7CBD-47C6-9DDD-04809EA13071}" srcOrd="8" destOrd="0" presId="urn:microsoft.com/office/officeart/2005/8/layout/vList3#1"/>
    <dgm:cxn modelId="{C04879C9-028D-4005-8E78-709C8AF485B5}" type="presParOf" srcId="{56D15BBD-7CBD-47C6-9DDD-04809EA13071}" destId="{3FA6417D-AEAC-47B3-8219-127DCC192568}" srcOrd="0" destOrd="0" presId="urn:microsoft.com/office/officeart/2005/8/layout/vList3#1"/>
    <dgm:cxn modelId="{C811744E-59CC-4F0B-A3E1-1D2AB1CBC35B}" type="presParOf" srcId="{56D15BBD-7CBD-47C6-9DDD-04809EA13071}" destId="{80E2AF39-9291-4806-8D11-E247AA7A98CE}" srcOrd="1" destOrd="0" presId="urn:microsoft.com/office/officeart/2005/8/layout/vList3#1"/>
    <dgm:cxn modelId="{6991A12B-9ABD-43F7-A15B-07A00B08D764}" type="presParOf" srcId="{3E170847-C082-453B-ABA9-C1B9688DB56D}" destId="{66A4FFCE-C689-4315-AEAC-83415759347D}" srcOrd="9" destOrd="0" presId="urn:microsoft.com/office/officeart/2005/8/layout/vList3#1"/>
    <dgm:cxn modelId="{0464F611-5EA9-4AF4-8AC2-A740283428E0}" type="presParOf" srcId="{3E170847-C082-453B-ABA9-C1B9688DB56D}" destId="{31F280D7-57AE-4423-B5EB-25161C71A143}" srcOrd="10" destOrd="0" presId="urn:microsoft.com/office/officeart/2005/8/layout/vList3#1"/>
    <dgm:cxn modelId="{4EBF7169-98A2-4B0E-888B-8A1E5B694E06}" type="presParOf" srcId="{31F280D7-57AE-4423-B5EB-25161C71A143}" destId="{7075DF94-EBEF-45D6-9C50-1AFE4C3E03F5}" srcOrd="0" destOrd="0" presId="urn:microsoft.com/office/officeart/2005/8/layout/vList3#1"/>
    <dgm:cxn modelId="{7352EF67-DD69-4262-99FF-7A54F9BB94EB}" type="presParOf" srcId="{31F280D7-57AE-4423-B5EB-25161C71A143}" destId="{96F0B983-4BE9-4C73-B0B5-5717C53D68FC}" srcOrd="1" destOrd="0" presId="urn:microsoft.com/office/officeart/2005/8/layout/vList3#1"/>
    <dgm:cxn modelId="{470A245D-C7B0-48DD-A795-8E519739EB8A}" type="presParOf" srcId="{3E170847-C082-453B-ABA9-C1B9688DB56D}" destId="{8FC82FAC-915B-40E1-9353-448D2754D884}" srcOrd="11" destOrd="0" presId="urn:microsoft.com/office/officeart/2005/8/layout/vList3#1"/>
    <dgm:cxn modelId="{73C3B9E2-BA59-4F6C-A49D-21CE501D5751}" type="presParOf" srcId="{3E170847-C082-453B-ABA9-C1B9688DB56D}" destId="{A1257935-0EB8-467D-B2B3-354D67BFF33E}" srcOrd="12" destOrd="0" presId="urn:microsoft.com/office/officeart/2005/8/layout/vList3#1"/>
    <dgm:cxn modelId="{004509AD-75F9-4231-AB61-E80C0BF1898C}" type="presParOf" srcId="{A1257935-0EB8-467D-B2B3-354D67BFF33E}" destId="{C402F86E-A5E5-4334-B07A-9B93944B9E34}" srcOrd="0" destOrd="0" presId="urn:microsoft.com/office/officeart/2005/8/layout/vList3#1"/>
    <dgm:cxn modelId="{E388D070-9B04-45DF-B52F-396B2E0BF6AD}" type="presParOf" srcId="{A1257935-0EB8-467D-B2B3-354D67BFF33E}" destId="{A8FED554-E532-458A-8F13-461C94B7AE5C}" srcOrd="1" destOrd="0" presId="urn:microsoft.com/office/officeart/2005/8/layout/vList3#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32F528-6775-4509-AD63-3CEE32F73B28}">
      <dsp:nvSpPr>
        <dsp:cNvPr id="0" name=""/>
        <dsp:cNvSpPr/>
      </dsp:nvSpPr>
      <dsp:spPr>
        <a:xfrm rot="10800000">
          <a:off x="1559367" y="1591"/>
          <a:ext cx="5597795" cy="597585"/>
        </a:xfrm>
        <a:prstGeom prst="homePlat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519" tIns="95250" rIns="177800" bIns="95250" numCol="1" spcCol="1270" anchor="ctr" anchorCtr="0">
          <a:noAutofit/>
        </a:bodyPr>
        <a:lstStyle/>
        <a:p>
          <a:pPr lvl="0" algn="l" defTabSz="1111250">
            <a:lnSpc>
              <a:spcPct val="90000"/>
            </a:lnSpc>
            <a:spcBef>
              <a:spcPct val="0"/>
            </a:spcBef>
            <a:spcAft>
              <a:spcPct val="35000"/>
            </a:spcAft>
          </a:pPr>
          <a:r>
            <a:rPr lang="en-US" altLang="zh-TW" sz="2500" b="1" kern="1200" dirty="0" smtClean="0">
              <a:latin typeface="微軟正黑體" panose="020B0604030504040204" pitchFamily="34" charset="-120"/>
              <a:ea typeface="微軟正黑體" panose="020B0604030504040204" pitchFamily="34" charset="-120"/>
            </a:rPr>
            <a:t>1. </a:t>
          </a:r>
          <a:r>
            <a:rPr lang="zh-TW" altLang="en-US" sz="2500" b="1" kern="1200" dirty="0" smtClean="0">
              <a:solidFill>
                <a:schemeClr val="bg1"/>
              </a:solidFill>
              <a:latin typeface="微軟正黑體" panose="020B0604030504040204" pitchFamily="34" charset="-120"/>
              <a:ea typeface="微軟正黑體" panose="020B0604030504040204" pitchFamily="34" charset="-120"/>
              <a:cs typeface="華康中黑體"/>
            </a:rPr>
            <a:t>冰蠶絲</a:t>
          </a:r>
          <a:r>
            <a:rPr lang="en-US" altLang="zh-TW" sz="2500" b="1" kern="1200" dirty="0" smtClean="0">
              <a:solidFill>
                <a:schemeClr val="bg1"/>
              </a:solidFill>
              <a:latin typeface="微軟正黑體" panose="020B0604030504040204" pitchFamily="34" charset="-120"/>
              <a:ea typeface="微軟正黑體" panose="020B0604030504040204" pitchFamily="34" charset="-120"/>
              <a:cs typeface="華康中黑體"/>
            </a:rPr>
            <a:t>(CAC)</a:t>
          </a:r>
          <a:endParaRPr lang="zh-TW" altLang="en-US" sz="2500" b="1" kern="1200" dirty="0">
            <a:solidFill>
              <a:schemeClr val="bg1"/>
            </a:solidFill>
            <a:latin typeface="微軟正黑體" panose="020B0604030504040204" pitchFamily="34" charset="-120"/>
            <a:ea typeface="微軟正黑體" panose="020B0604030504040204" pitchFamily="34" charset="-120"/>
          </a:endParaRPr>
        </a:p>
      </dsp:txBody>
      <dsp:txXfrm rot="10800000">
        <a:off x="1708763" y="1591"/>
        <a:ext cx="5448399" cy="597585"/>
      </dsp:txXfrm>
    </dsp:sp>
    <dsp:sp modelId="{755361B8-3D53-4B6E-89A8-04D367F12A9D}">
      <dsp:nvSpPr>
        <dsp:cNvPr id="0" name=""/>
        <dsp:cNvSpPr/>
      </dsp:nvSpPr>
      <dsp:spPr>
        <a:xfrm>
          <a:off x="1260574" y="1591"/>
          <a:ext cx="597585" cy="597585"/>
        </a:xfrm>
        <a:prstGeom prst="ellipse">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781D12-47A4-4D5D-91B2-9BAE005BCDE7}">
      <dsp:nvSpPr>
        <dsp:cNvPr id="0" name=""/>
        <dsp:cNvSpPr/>
      </dsp:nvSpPr>
      <dsp:spPr>
        <a:xfrm rot="10800000">
          <a:off x="1559367" y="777561"/>
          <a:ext cx="5597795" cy="597585"/>
        </a:xfrm>
        <a:prstGeom prst="homePlat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519" tIns="95250" rIns="177800" bIns="95250" numCol="1" spcCol="1270" anchor="ctr" anchorCtr="0">
          <a:noAutofit/>
        </a:bodyPr>
        <a:lstStyle/>
        <a:p>
          <a:pPr lvl="0" algn="l" defTabSz="1111250">
            <a:lnSpc>
              <a:spcPct val="90000"/>
            </a:lnSpc>
            <a:spcBef>
              <a:spcPct val="0"/>
            </a:spcBef>
            <a:spcAft>
              <a:spcPct val="35000"/>
            </a:spcAft>
          </a:pPr>
          <a:r>
            <a:rPr lang="en-US" altLang="zh-TW" sz="2500" b="1" kern="1200" dirty="0" smtClean="0">
              <a:latin typeface="微軟正黑體" panose="020B0604030504040204" pitchFamily="34" charset="-120"/>
              <a:ea typeface="微軟正黑體" panose="020B0604030504040204" pitchFamily="34" charset="-120"/>
            </a:rPr>
            <a:t>2. </a:t>
          </a:r>
          <a:r>
            <a:rPr lang="zh-TW" altLang="en-US" sz="2500" b="1" kern="1200" dirty="0" smtClean="0">
              <a:solidFill>
                <a:schemeClr val="bg1"/>
              </a:solidFill>
              <a:latin typeface="微軟正黑體" panose="020B0604030504040204" pitchFamily="34" charset="-120"/>
              <a:ea typeface="微軟正黑體" panose="020B0604030504040204" pitchFamily="34" charset="-120"/>
            </a:rPr>
            <a:t>加速生物可分解方案</a:t>
          </a:r>
          <a:r>
            <a:rPr lang="en-US" altLang="zh-TW" sz="2500" b="1" kern="1200" dirty="0" smtClean="0">
              <a:solidFill>
                <a:schemeClr val="bg1"/>
              </a:solidFill>
              <a:latin typeface="微軟正黑體" panose="020B0604030504040204" pitchFamily="34" charset="-120"/>
              <a:ea typeface="微軟正黑體" panose="020B0604030504040204" pitchFamily="34" charset="-120"/>
            </a:rPr>
            <a:t>(BES)</a:t>
          </a:r>
          <a:endParaRPr lang="zh-TW" altLang="en-US" sz="2500" b="1" kern="1200" dirty="0">
            <a:solidFill>
              <a:schemeClr val="bg1"/>
            </a:solidFill>
            <a:latin typeface="微軟正黑體" panose="020B0604030504040204" pitchFamily="34" charset="-120"/>
            <a:ea typeface="微軟正黑體" panose="020B0604030504040204" pitchFamily="34" charset="-120"/>
          </a:endParaRPr>
        </a:p>
      </dsp:txBody>
      <dsp:txXfrm rot="10800000">
        <a:off x="1708763" y="777561"/>
        <a:ext cx="5448399" cy="597585"/>
      </dsp:txXfrm>
    </dsp:sp>
    <dsp:sp modelId="{6C3E44FD-8B9D-4DE9-9099-3E0BC58AD505}">
      <dsp:nvSpPr>
        <dsp:cNvPr id="0" name=""/>
        <dsp:cNvSpPr/>
      </dsp:nvSpPr>
      <dsp:spPr>
        <a:xfrm>
          <a:off x="1260574" y="777561"/>
          <a:ext cx="597585" cy="597585"/>
        </a:xfrm>
        <a:prstGeom prst="ellipse">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FB676E0-CB1D-466A-A135-2FF73F467F5C}">
      <dsp:nvSpPr>
        <dsp:cNvPr id="0" name=""/>
        <dsp:cNvSpPr/>
      </dsp:nvSpPr>
      <dsp:spPr>
        <a:xfrm rot="10800000">
          <a:off x="1559367" y="1553530"/>
          <a:ext cx="5597795" cy="597585"/>
        </a:xfrm>
        <a:prstGeom prst="homePlat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519" tIns="95250" rIns="177800" bIns="95250" numCol="1" spcCol="1270" anchor="ctr" anchorCtr="0">
          <a:noAutofit/>
        </a:bodyPr>
        <a:lstStyle/>
        <a:p>
          <a:pPr lvl="0" algn="l" defTabSz="1111250">
            <a:lnSpc>
              <a:spcPct val="90000"/>
            </a:lnSpc>
            <a:spcBef>
              <a:spcPct val="0"/>
            </a:spcBef>
            <a:spcAft>
              <a:spcPct val="35000"/>
            </a:spcAft>
          </a:pPr>
          <a:r>
            <a:rPr lang="en-US" altLang="zh-TW" sz="2500" b="1" kern="1200"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3. 37.5® Technology</a:t>
          </a:r>
          <a:endParaRPr lang="zh-TW" altLang="en-US" sz="2500" kern="1200" dirty="0"/>
        </a:p>
      </dsp:txBody>
      <dsp:txXfrm rot="10800000">
        <a:off x="1708763" y="1553530"/>
        <a:ext cx="5448399" cy="597585"/>
      </dsp:txXfrm>
    </dsp:sp>
    <dsp:sp modelId="{8E3689EE-9C64-4714-A582-891E06D0A176}">
      <dsp:nvSpPr>
        <dsp:cNvPr id="0" name=""/>
        <dsp:cNvSpPr/>
      </dsp:nvSpPr>
      <dsp:spPr>
        <a:xfrm>
          <a:off x="1260574" y="1553530"/>
          <a:ext cx="597585" cy="597585"/>
        </a:xfrm>
        <a:prstGeom prst="ellipse">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81C10B3-7BAF-444A-86FD-F137E4597F4A}">
      <dsp:nvSpPr>
        <dsp:cNvPr id="0" name=""/>
        <dsp:cNvSpPr/>
      </dsp:nvSpPr>
      <dsp:spPr>
        <a:xfrm rot="10800000">
          <a:off x="1559367" y="2329499"/>
          <a:ext cx="5597795" cy="597585"/>
        </a:xfrm>
        <a:prstGeom prst="homePlat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519" tIns="95250" rIns="177800" bIns="95250" numCol="1" spcCol="1270" anchor="ctr" anchorCtr="0">
          <a:noAutofit/>
        </a:bodyPr>
        <a:lstStyle/>
        <a:p>
          <a:pPr lvl="0" algn="l" defTabSz="1111250">
            <a:lnSpc>
              <a:spcPct val="90000"/>
            </a:lnSpc>
            <a:spcBef>
              <a:spcPct val="0"/>
            </a:spcBef>
            <a:spcAft>
              <a:spcPct val="35000"/>
            </a:spcAft>
          </a:pPr>
          <a:r>
            <a:rPr lang="en-US" altLang="zh-TW" sz="2500" b="1" kern="1200" dirty="0" smtClean="0">
              <a:solidFill>
                <a:schemeClr val="bg1"/>
              </a:solidFill>
              <a:latin typeface="微軟正黑體" panose="020B0604030504040204" pitchFamily="34" charset="-120"/>
              <a:ea typeface="微軟正黑體" panose="020B0604030504040204" pitchFamily="34" charset="-120"/>
            </a:rPr>
            <a:t>4. BIO</a:t>
          </a:r>
          <a:r>
            <a:rPr lang="zh-TW" altLang="zh-TW" sz="2500" b="1" kern="1200" dirty="0" smtClean="0">
              <a:solidFill>
                <a:schemeClr val="bg1"/>
              </a:solidFill>
              <a:latin typeface="微軟正黑體" panose="020B0604030504040204" pitchFamily="34" charset="-120"/>
              <a:ea typeface="微軟正黑體" panose="020B0604030504040204" pitchFamily="34" charset="-120"/>
            </a:rPr>
            <a:t>生質紗</a:t>
          </a:r>
          <a:endParaRPr lang="zh-TW" altLang="en-US" sz="2500" kern="1200" dirty="0"/>
        </a:p>
      </dsp:txBody>
      <dsp:txXfrm rot="10800000">
        <a:off x="1708763" y="2329499"/>
        <a:ext cx="5448399" cy="597585"/>
      </dsp:txXfrm>
    </dsp:sp>
    <dsp:sp modelId="{DBDB5825-9221-44C3-8EF6-E7C5E270FF8C}">
      <dsp:nvSpPr>
        <dsp:cNvPr id="0" name=""/>
        <dsp:cNvSpPr/>
      </dsp:nvSpPr>
      <dsp:spPr>
        <a:xfrm>
          <a:off x="1260574" y="2329499"/>
          <a:ext cx="597585" cy="597585"/>
        </a:xfrm>
        <a:prstGeom prst="ellipse">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0E2AF39-9291-4806-8D11-E247AA7A98CE}">
      <dsp:nvSpPr>
        <dsp:cNvPr id="0" name=""/>
        <dsp:cNvSpPr/>
      </dsp:nvSpPr>
      <dsp:spPr>
        <a:xfrm rot="10800000">
          <a:off x="1559367" y="3105468"/>
          <a:ext cx="5597795" cy="597585"/>
        </a:xfrm>
        <a:prstGeom prst="homePlat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519" tIns="95250" rIns="177800" bIns="95250" numCol="1" spcCol="1270" anchor="ctr" anchorCtr="0">
          <a:noAutofit/>
        </a:bodyPr>
        <a:lstStyle/>
        <a:p>
          <a:pPr lvl="0" algn="l" defTabSz="1111250">
            <a:lnSpc>
              <a:spcPct val="90000"/>
            </a:lnSpc>
            <a:spcBef>
              <a:spcPct val="0"/>
            </a:spcBef>
            <a:spcAft>
              <a:spcPct val="35000"/>
            </a:spcAft>
          </a:pPr>
          <a:r>
            <a:rPr lang="en-US" altLang="zh-TW" sz="2500" b="1" kern="1200"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5. WTG</a:t>
          </a:r>
          <a:r>
            <a:rPr lang="zh-TW" altLang="zh-TW" sz="2500" b="1" kern="1200"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循環紗</a:t>
          </a:r>
        </a:p>
      </dsp:txBody>
      <dsp:txXfrm rot="10800000">
        <a:off x="1708763" y="3105468"/>
        <a:ext cx="5448399" cy="597585"/>
      </dsp:txXfrm>
    </dsp:sp>
    <dsp:sp modelId="{3FA6417D-AEAC-47B3-8219-127DCC192568}">
      <dsp:nvSpPr>
        <dsp:cNvPr id="0" name=""/>
        <dsp:cNvSpPr/>
      </dsp:nvSpPr>
      <dsp:spPr>
        <a:xfrm>
          <a:off x="1260574" y="3105468"/>
          <a:ext cx="597585" cy="597585"/>
        </a:xfrm>
        <a:prstGeom prst="ellipse">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F0B983-4BE9-4C73-B0B5-5717C53D68FC}">
      <dsp:nvSpPr>
        <dsp:cNvPr id="0" name=""/>
        <dsp:cNvSpPr/>
      </dsp:nvSpPr>
      <dsp:spPr>
        <a:xfrm rot="10800000">
          <a:off x="1559367" y="3881437"/>
          <a:ext cx="5597795" cy="597585"/>
        </a:xfrm>
        <a:prstGeom prst="homePlat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519" tIns="95250" rIns="177800" bIns="95250" numCol="1" spcCol="1270" anchor="ctr" anchorCtr="0">
          <a:noAutofit/>
        </a:bodyPr>
        <a:lstStyle/>
        <a:p>
          <a:pPr lvl="0" algn="l" defTabSz="1111250">
            <a:lnSpc>
              <a:spcPct val="90000"/>
            </a:lnSpc>
            <a:spcBef>
              <a:spcPct val="0"/>
            </a:spcBef>
            <a:spcAft>
              <a:spcPct val="35000"/>
            </a:spcAft>
          </a:pPr>
          <a:r>
            <a:rPr lang="en-US" altLang="zh-TW" sz="2500" b="1" kern="1200" dirty="0" smtClean="0">
              <a:solidFill>
                <a:schemeClr val="bg1"/>
              </a:solidFill>
              <a:latin typeface="微軟正黑體" panose="020B0604030504040204" pitchFamily="34" charset="-120"/>
              <a:ea typeface="微軟正黑體" panose="020B0604030504040204" pitchFamily="34" charset="-120"/>
            </a:rPr>
            <a:t>6. </a:t>
          </a:r>
          <a:r>
            <a:rPr lang="zh-TW" altLang="en-US" sz="2500" b="1" kern="1200" dirty="0" smtClean="0">
              <a:solidFill>
                <a:schemeClr val="bg1"/>
              </a:solidFill>
              <a:latin typeface="微軟正黑體" panose="020B0604030504040204" pitchFamily="34" charset="-120"/>
            </a:rPr>
            <a:t>彈力紗</a:t>
          </a:r>
          <a:endParaRPr lang="zh-TW" altLang="zh-TW" sz="2500" b="1" kern="1200" dirty="0" smtClean="0">
            <a:solidFill>
              <a:schemeClr val="bg1"/>
            </a:solidFill>
            <a:latin typeface="微軟正黑體" panose="020B0604030504040204" pitchFamily="34" charset="-120"/>
            <a:ea typeface="微軟正黑體" panose="020B0604030504040204" pitchFamily="34" charset="-120"/>
          </a:endParaRPr>
        </a:p>
      </dsp:txBody>
      <dsp:txXfrm rot="10800000">
        <a:off x="1708763" y="3881437"/>
        <a:ext cx="5448399" cy="597585"/>
      </dsp:txXfrm>
    </dsp:sp>
    <dsp:sp modelId="{7075DF94-EBEF-45D6-9C50-1AFE4C3E03F5}">
      <dsp:nvSpPr>
        <dsp:cNvPr id="0" name=""/>
        <dsp:cNvSpPr/>
      </dsp:nvSpPr>
      <dsp:spPr>
        <a:xfrm>
          <a:off x="1260574" y="3881437"/>
          <a:ext cx="597585" cy="597585"/>
        </a:xfrm>
        <a:prstGeom prst="ellipse">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8FED554-E532-458A-8F13-461C94B7AE5C}">
      <dsp:nvSpPr>
        <dsp:cNvPr id="0" name=""/>
        <dsp:cNvSpPr/>
      </dsp:nvSpPr>
      <dsp:spPr>
        <a:xfrm rot="10800000">
          <a:off x="1559367" y="4657406"/>
          <a:ext cx="5597795" cy="597585"/>
        </a:xfrm>
        <a:prstGeom prst="homePlat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519" tIns="95250" rIns="177800" bIns="95250" numCol="1" spcCol="1270" anchor="ctr" anchorCtr="0">
          <a:noAutofit/>
        </a:bodyPr>
        <a:lstStyle/>
        <a:p>
          <a:pPr lvl="0" algn="l" defTabSz="1111250">
            <a:lnSpc>
              <a:spcPct val="90000"/>
            </a:lnSpc>
            <a:spcBef>
              <a:spcPct val="0"/>
            </a:spcBef>
            <a:spcAft>
              <a:spcPct val="35000"/>
            </a:spcAft>
          </a:pPr>
          <a:r>
            <a:rPr lang="en-US" altLang="zh-TW" sz="2500" b="1" kern="1200" dirty="0" smtClean="0"/>
            <a:t>7.</a:t>
          </a:r>
          <a:r>
            <a:rPr lang="zh-TW" altLang="en-US" sz="2500" b="1" kern="1200" dirty="0" smtClean="0"/>
            <a:t>石墨烯</a:t>
          </a:r>
          <a:endParaRPr lang="zh-TW" altLang="en-US" sz="2500" b="1" kern="1200" dirty="0"/>
        </a:p>
      </dsp:txBody>
      <dsp:txXfrm rot="10800000">
        <a:off x="1708763" y="4657406"/>
        <a:ext cx="5448399" cy="597585"/>
      </dsp:txXfrm>
    </dsp:sp>
    <dsp:sp modelId="{C402F86E-A5E5-4334-B07A-9B93944B9E34}">
      <dsp:nvSpPr>
        <dsp:cNvPr id="0" name=""/>
        <dsp:cNvSpPr/>
      </dsp:nvSpPr>
      <dsp:spPr>
        <a:xfrm>
          <a:off x="1260574" y="4657406"/>
          <a:ext cx="597585" cy="597585"/>
        </a:xfrm>
        <a:prstGeom prst="ellipse">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0.png"/></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5E2CA00D-4901-478E-952E-CD47817D1920}"/>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5FF224D8-C51D-43E2-8025-A195A08AA256}"/>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B16A79A-5751-457D-930E-1277F0537CC2}" type="datetimeFigureOut">
              <a:rPr lang="zh-TW" altLang="en-US" smtClean="0"/>
              <a:pPr/>
              <a:t>2024/10/21</a:t>
            </a:fld>
            <a:endParaRPr lang="zh-TW" altLang="en-US"/>
          </a:p>
        </p:txBody>
      </p:sp>
      <p:sp>
        <p:nvSpPr>
          <p:cNvPr id="4" name="頁尾版面配置區 3">
            <a:extLst>
              <a:ext uri="{FF2B5EF4-FFF2-40B4-BE49-F238E27FC236}">
                <a16:creationId xmlns:a16="http://schemas.microsoft.com/office/drawing/2014/main" id="{97097BC1-B24E-4969-A79F-AB023097CB85}"/>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885AE68C-9040-40C3-B5FC-94AD5B4F1F98}"/>
              </a:ext>
            </a:extLst>
          </p:cNvPr>
          <p:cNvSpPr>
            <a:spLocks noGrp="1"/>
          </p:cNvSpPr>
          <p:nvPr>
            <p:ph type="sldNum" sz="quarter" idx="3"/>
          </p:nvPr>
        </p:nvSpPr>
        <p:spPr>
          <a:xfrm>
            <a:off x="3851275" y="9425698"/>
            <a:ext cx="2946400" cy="496888"/>
          </a:xfrm>
          <a:prstGeom prst="rect">
            <a:avLst/>
          </a:prstGeom>
        </p:spPr>
        <p:txBody>
          <a:bodyPr vert="horz" lIns="91440" tIns="45720" rIns="91440" bIns="45720" rtlCol="0" anchor="b"/>
          <a:lstStyle>
            <a:lvl1pPr algn="r">
              <a:defRPr sz="1200"/>
            </a:lvl1pPr>
          </a:lstStyle>
          <a:p>
            <a:fld id="{E85B58C8-F4AC-47C2-A9E2-5CB287277822}" type="slidenum">
              <a:rPr lang="zh-TW" altLang="en-US" smtClean="0"/>
              <a:pPr/>
              <a:t>‹#›</a:t>
            </a:fld>
            <a:endParaRPr lang="zh-TW" altLang="en-US"/>
          </a:p>
        </p:txBody>
      </p:sp>
      <p:pic>
        <p:nvPicPr>
          <p:cNvPr id="6" name="圖片 9" descr="未命名1.png">
            <a:extLst>
              <a:ext uri="{FF2B5EF4-FFF2-40B4-BE49-F238E27FC236}">
                <a16:creationId xmlns:a16="http://schemas.microsoft.com/office/drawing/2014/main" id="{FF65FD7B-F9B6-40E1-B8A5-ED34D470680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31005" y="9573493"/>
            <a:ext cx="1600200" cy="358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477212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8DA6E66-EBBA-4787-9FE2-FE7D3B7E6A8B}" type="datetimeFigureOut">
              <a:rPr lang="zh-TW" altLang="en-US" smtClean="0"/>
              <a:pPr/>
              <a:t>2024/10/21</a:t>
            </a:fld>
            <a:endParaRPr lang="zh-TW" altLang="en-US"/>
          </a:p>
        </p:txBody>
      </p:sp>
      <p:sp>
        <p:nvSpPr>
          <p:cNvPr id="4" name="投影片影像版面配置區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0D5AA30-7EE8-4BF7-AF23-F3A0F0C2EA31}" type="slidenum">
              <a:rPr lang="zh-TW" altLang="en-US" smtClean="0"/>
              <a:pPr/>
              <a:t>‹#›</a:t>
            </a:fld>
            <a:endParaRPr lang="zh-TW" altLang="en-US"/>
          </a:p>
        </p:txBody>
      </p:sp>
    </p:spTree>
    <p:extLst>
      <p:ext uri="{BB962C8B-B14F-4D97-AF65-F5344CB8AC3E}">
        <p14:creationId xmlns:p14="http://schemas.microsoft.com/office/powerpoint/2010/main" val="2439078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sz="1200" dirty="0"/>
          </a:p>
        </p:txBody>
      </p:sp>
      <p:sp>
        <p:nvSpPr>
          <p:cNvPr id="5" name="投影片編號版面配置區 4"/>
          <p:cNvSpPr>
            <a:spLocks noGrp="1"/>
          </p:cNvSpPr>
          <p:nvPr>
            <p:ph type="sldNum" sz="quarter" idx="10"/>
          </p:nvPr>
        </p:nvSpPr>
        <p:spPr/>
        <p:txBody>
          <a:bodyPr/>
          <a:lstStyle/>
          <a:p>
            <a:fld id="{30D5AA30-7EE8-4BF7-AF23-F3A0F0C2EA31}" type="slidenum">
              <a:rPr lang="zh-TW" altLang="en-US" smtClean="0"/>
              <a:pPr/>
              <a:t>0</a:t>
            </a:fld>
            <a:endParaRPr lang="zh-TW" altLang="en-US"/>
          </a:p>
        </p:txBody>
      </p:sp>
    </p:spTree>
    <p:extLst>
      <p:ext uri="{BB962C8B-B14F-4D97-AF65-F5344CB8AC3E}">
        <p14:creationId xmlns:p14="http://schemas.microsoft.com/office/powerpoint/2010/main" val="1561416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200" b="1" dirty="0" smtClean="0">
                <a:latin typeface="微軟正黑體" panose="020B0604030504040204" pitchFamily="34" charset="-120"/>
                <a:ea typeface="微軟正黑體" panose="020B0604030504040204" pitchFamily="34" charset="-120"/>
              </a:rPr>
              <a:t>一</a:t>
            </a:r>
            <a:r>
              <a:rPr lang="en-US" altLang="zh-TW" sz="1200" b="1" dirty="0" smtClean="0">
                <a:latin typeface="微軟正黑體" panose="020B0604030504040204" pitchFamily="34" charset="-120"/>
                <a:ea typeface="微軟正黑體" panose="020B0604030504040204" pitchFamily="34" charset="-120"/>
              </a:rPr>
              <a:t>.</a:t>
            </a:r>
            <a:r>
              <a:rPr lang="zh-TW" altLang="en-US" sz="1200" b="1" dirty="0" smtClean="0"/>
              <a:t>確保原料無虞</a:t>
            </a: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200" b="1" dirty="0" smtClean="0">
                <a:latin typeface="微軟正黑體" panose="020B0604030504040204" pitchFamily="34" charset="-120"/>
                <a:ea typeface="微軟正黑體" panose="020B0604030504040204" pitchFamily="34" charset="-120"/>
              </a:rPr>
              <a:t>   </a:t>
            </a:r>
            <a:r>
              <a:rPr lang="en-US" altLang="zh-TW" sz="1200" b="1" dirty="0" smtClean="0">
                <a:latin typeface="微軟正黑體" panose="020B0604030504040204" pitchFamily="34" charset="-120"/>
                <a:ea typeface="微軟正黑體" panose="020B0604030504040204" pitchFamily="34" charset="-120"/>
              </a:rPr>
              <a:t>1. </a:t>
            </a:r>
            <a:r>
              <a:rPr lang="zh-TW" altLang="en-US" sz="1200" b="1" dirty="0" smtClean="0">
                <a:latin typeface="微軟正黑體" panose="020B0604030504040204" pitchFamily="34" charset="-120"/>
                <a:ea typeface="微軟正黑體" panose="020B0604030504040204" pitchFamily="34" charset="-120"/>
              </a:rPr>
              <a:t>分散原料供應來源</a:t>
            </a:r>
            <a:r>
              <a:rPr lang="en-US" altLang="zh-TW" sz="1200" b="1" dirty="0" smtClean="0">
                <a:latin typeface="微軟正黑體" panose="020B0604030504040204" pitchFamily="34" charset="-120"/>
                <a:ea typeface="微軟正黑體" panose="020B0604030504040204" pitchFamily="34" charset="-120"/>
              </a:rPr>
              <a:t>,</a:t>
            </a:r>
            <a:r>
              <a:rPr lang="zh-TW" altLang="zh-TW" sz="1200" b="1" dirty="0" smtClean="0"/>
              <a:t>透過與上游</a:t>
            </a:r>
            <a:r>
              <a:rPr lang="zh-TW" altLang="en-US" sz="1200" b="1" dirty="0" smtClean="0"/>
              <a:t>供應商</a:t>
            </a:r>
            <a:r>
              <a:rPr lang="zh-TW" altLang="zh-TW" sz="1200" b="1" dirty="0" smtClean="0"/>
              <a:t>合作開發新機能紗種，</a:t>
            </a:r>
            <a:r>
              <a:rPr lang="zh-TW" altLang="en-US" sz="1200" b="1" dirty="0" smtClean="0"/>
              <a:t>可</a:t>
            </a:r>
            <a:r>
              <a:rPr lang="zh-TW" altLang="zh-TW" sz="1200" b="1" dirty="0" smtClean="0"/>
              <a:t>確保穩定取得原料，具有較強之競爭能</a:t>
            </a:r>
            <a:endParaRPr lang="en-US" altLang="zh-TW" sz="1200"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200" b="1" baseline="0" dirty="0" smtClean="0">
                <a:latin typeface="微軟正黑體" panose="020B0604030504040204" pitchFamily="34" charset="-120"/>
                <a:ea typeface="微軟正黑體" panose="020B0604030504040204" pitchFamily="34" charset="-120"/>
              </a:rPr>
              <a:t>   2. </a:t>
            </a:r>
            <a:r>
              <a:rPr lang="zh-TW" altLang="en-US" sz="1200" b="1" dirty="0" smtClean="0">
                <a:latin typeface="微軟正黑體" panose="020B0604030504040204" pitchFamily="34" charset="-120"/>
                <a:ea typeface="微軟正黑體" panose="020B0604030504040204" pitchFamily="34" charset="-120"/>
              </a:rPr>
              <a:t>確保原料與成本競爭力</a:t>
            </a:r>
            <a:endParaRPr lang="en-US" altLang="zh-TW" sz="1200" b="1" dirty="0" smtClean="0">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200" b="1" baseline="0" dirty="0" smtClean="0">
                <a:latin typeface="微軟正黑體" panose="020B0604030504040204" pitchFamily="34" charset="-120"/>
                <a:ea typeface="微軟正黑體" panose="020B0604030504040204" pitchFamily="34" charset="-120"/>
              </a:rPr>
              <a:t>   3. </a:t>
            </a:r>
            <a:r>
              <a:rPr lang="zh-TW" altLang="en-US" sz="1200" b="1" dirty="0" smtClean="0">
                <a:latin typeface="微軟正黑體" panose="020B0604030504040204" pitchFamily="34" charset="-120"/>
                <a:ea typeface="微軟正黑體" panose="020B0604030504040204" pitchFamily="34" charset="-120"/>
              </a:rPr>
              <a:t>結合己完成碳盤查之原料供應鏈</a:t>
            </a:r>
            <a:r>
              <a:rPr lang="en-US" altLang="zh-TW" sz="1200" b="1" dirty="0" smtClean="0">
                <a:latin typeface="微軟正黑體" panose="020B0604030504040204" pitchFamily="34" charset="-120"/>
                <a:ea typeface="微軟正黑體" panose="020B0604030504040204" pitchFamily="34" charset="-120"/>
              </a:rPr>
              <a:t>,</a:t>
            </a:r>
            <a:r>
              <a:rPr lang="zh-TW" altLang="en-US" sz="1200" b="1" dirty="0" smtClean="0">
                <a:latin typeface="微軟正黑體" panose="020B0604030504040204" pitchFamily="34" charset="-120"/>
                <a:ea typeface="微軟正黑體" panose="020B0604030504040204" pitchFamily="34" charset="-120"/>
              </a:rPr>
              <a:t>完成產品碳足跡</a:t>
            </a:r>
            <a:r>
              <a:rPr lang="en-US" altLang="zh-TW" sz="1200" b="1" dirty="0" smtClean="0">
                <a:latin typeface="微軟正黑體" panose="020B0604030504040204" pitchFamily="34" charset="-120"/>
                <a:ea typeface="微軟正黑體" panose="020B0604030504040204" pitchFamily="34" charset="-120"/>
                <a:sym typeface="Wingdings" panose="05000000000000000000" pitchFamily="2" charset="2"/>
              </a:rPr>
              <a:t>-&gt;</a:t>
            </a:r>
            <a:r>
              <a:rPr lang="zh-TW" altLang="en-US" sz="1200" b="1" dirty="0" smtClean="0">
                <a:latin typeface="微軟正黑體" panose="020B0604030504040204" pitchFamily="34" charset="-120"/>
                <a:ea typeface="微軟正黑體" panose="020B0604030504040204" pitchFamily="34" charset="-120"/>
                <a:sym typeface="Wingdings" panose="05000000000000000000" pitchFamily="2" charset="2"/>
              </a:rPr>
              <a:t>為未來取得碳權先行準備</a:t>
            </a:r>
            <a:endParaRPr lang="en-US" altLang="zh-TW" sz="1200" b="1" dirty="0" smtClean="0">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1" dirty="0" smtClean="0">
                <a:latin typeface="微軟正黑體" panose="020B0604030504040204" pitchFamily="34" charset="-120"/>
                <a:ea typeface="微軟正黑體" panose="020B0604030504040204" pitchFamily="34" charset="-120"/>
              </a:rPr>
              <a:t>二</a:t>
            </a:r>
            <a:r>
              <a:rPr lang="en-US" altLang="zh-TW" sz="1200" b="1" dirty="0" smtClean="0">
                <a:latin typeface="微軟正黑體" panose="020B0604030504040204" pitchFamily="34" charset="-120"/>
                <a:ea typeface="微軟正黑體" panose="020B0604030504040204" pitchFamily="34" charset="-120"/>
              </a:rPr>
              <a:t>. </a:t>
            </a:r>
            <a:r>
              <a:rPr lang="zh-TW" altLang="en-US" sz="1200" b="1" dirty="0" smtClean="0">
                <a:latin typeface="微軟正黑體" panose="020B0604030504040204" pitchFamily="34" charset="-120"/>
                <a:ea typeface="微軟正黑體" panose="020B0604030504040204" pitchFamily="34" charset="-120"/>
              </a:rPr>
              <a:t>發展差異產品</a:t>
            </a:r>
            <a:r>
              <a:rPr lang="en-US" altLang="zh-TW" sz="1200" b="1" dirty="0" smtClean="0">
                <a:latin typeface="微軟正黑體" panose="020B0604030504040204" pitchFamily="34" charset="-120"/>
                <a:ea typeface="微軟正黑體" panose="020B0604030504040204" pitchFamily="34" charset="-12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b="1" dirty="0" smtClean="0">
                <a:latin typeface="微軟正黑體" panose="020B0604030504040204" pitchFamily="34" charset="-120"/>
                <a:ea typeface="微軟正黑體" panose="020B0604030504040204" pitchFamily="34" charset="-120"/>
              </a:rPr>
              <a:t>      </a:t>
            </a:r>
            <a:r>
              <a:rPr lang="zh-TW" altLang="en-US" sz="1200" b="1" dirty="0" smtClean="0">
                <a:latin typeface="微軟正黑體" panose="020B0604030504040204" pitchFamily="34" charset="-120"/>
                <a:ea typeface="微軟正黑體" panose="020B0604030504040204" pitchFamily="34" charset="-120"/>
              </a:rPr>
              <a:t>主要是運用新素材</a:t>
            </a:r>
            <a:r>
              <a:rPr lang="en-US" altLang="zh-TW" sz="1200" b="1" dirty="0" smtClean="0">
                <a:latin typeface="微軟正黑體" panose="020B0604030504040204" pitchFamily="34" charset="-120"/>
                <a:ea typeface="微軟正黑體" panose="020B0604030504040204" pitchFamily="34" charset="-120"/>
              </a:rPr>
              <a:t>, </a:t>
            </a:r>
            <a:r>
              <a:rPr lang="zh-TW" altLang="en-US" sz="1200" b="1" dirty="0" smtClean="0">
                <a:latin typeface="微軟正黑體" panose="020B0604030504040204" pitchFamily="34" charset="-120"/>
                <a:ea typeface="微軟正黑體" panose="020B0604030504040204" pitchFamily="34" charset="-120"/>
              </a:rPr>
              <a:t>例如冰蠶絲</a:t>
            </a:r>
            <a:r>
              <a:rPr lang="en-US" altLang="zh-TW" sz="1200" b="1" dirty="0" smtClean="0">
                <a:latin typeface="微軟正黑體" panose="020B0604030504040204" pitchFamily="34" charset="-120"/>
                <a:ea typeface="微軟正黑體" panose="020B0604030504040204" pitchFamily="34" charset="-120"/>
              </a:rPr>
              <a:t>,</a:t>
            </a:r>
            <a:r>
              <a:rPr lang="en-US" altLang="zh-TW" sz="1200" b="1" baseline="0" dirty="0" smtClean="0">
                <a:latin typeface="微軟正黑體" panose="020B0604030504040204" pitchFamily="34" charset="-120"/>
                <a:ea typeface="微軟正黑體" panose="020B0604030504040204" pitchFamily="34" charset="-120"/>
              </a:rPr>
              <a:t> </a:t>
            </a:r>
            <a:r>
              <a:rPr lang="zh-TW" altLang="en-US" sz="1200" b="1" dirty="0" smtClean="0">
                <a:latin typeface="微軟正黑體" panose="020B0604030504040204" pitchFamily="34" charset="-120"/>
                <a:ea typeface="微軟正黑體" panose="020B0604030504040204" pitchFamily="34" charset="-120"/>
              </a:rPr>
              <a:t>加速生物可分解方案</a:t>
            </a:r>
            <a:r>
              <a:rPr lang="en-US" altLang="zh-TW" sz="1200" b="1" dirty="0" smtClean="0">
                <a:latin typeface="微軟正黑體" panose="020B0604030504040204" pitchFamily="34" charset="-120"/>
                <a:ea typeface="微軟正黑體" panose="020B0604030504040204" pitchFamily="34" charset="-120"/>
              </a:rPr>
              <a:t>,BIO</a:t>
            </a:r>
            <a:r>
              <a:rPr lang="zh-TW" altLang="en-US" sz="1200" b="1" dirty="0" smtClean="0">
                <a:latin typeface="微軟正黑體" panose="020B0604030504040204" pitchFamily="34" charset="-120"/>
                <a:ea typeface="微軟正黑體" panose="020B0604030504040204" pitchFamily="34" charset="-120"/>
              </a:rPr>
              <a:t>生質紗</a:t>
            </a:r>
            <a:r>
              <a:rPr lang="en-US" altLang="zh-TW" sz="1200" b="1" dirty="0" smtClean="0">
                <a:latin typeface="微軟正黑體" panose="020B0604030504040204" pitchFamily="34" charset="-120"/>
                <a:ea typeface="微軟正黑體" panose="020B0604030504040204" pitchFamily="34" charset="-120"/>
              </a:rPr>
              <a:t>,</a:t>
            </a:r>
            <a:r>
              <a:rPr lang="zh-TW" altLang="en-US" sz="1200" b="1" dirty="0" smtClean="0">
                <a:latin typeface="微軟正黑體" panose="020B0604030504040204" pitchFamily="34" charset="-120"/>
                <a:ea typeface="微軟正黑體" panose="020B0604030504040204" pitchFamily="34" charset="-120"/>
              </a:rPr>
              <a:t>石墨稀</a:t>
            </a:r>
            <a:r>
              <a:rPr lang="en-US" altLang="zh-TW" sz="1200" b="1" dirty="0" smtClean="0">
                <a:latin typeface="微軟正黑體" panose="020B0604030504040204" pitchFamily="34" charset="-120"/>
                <a:ea typeface="微軟正黑體" panose="020B0604030504040204" pitchFamily="34" charset="-120"/>
              </a:rPr>
              <a:t>..</a:t>
            </a:r>
            <a:r>
              <a:rPr lang="zh-TW" altLang="en-US" sz="1200" b="1" dirty="0" smtClean="0">
                <a:latin typeface="微軟正黑體" panose="020B0604030504040204" pitchFamily="34" charset="-120"/>
                <a:ea typeface="微軟正黑體" panose="020B0604030504040204" pitchFamily="34" charset="-120"/>
              </a:rPr>
              <a:t>等等</a:t>
            </a:r>
            <a:r>
              <a:rPr lang="en-US" altLang="zh-TW" sz="1200" b="1" dirty="0" smtClean="0">
                <a:latin typeface="微軟正黑體" panose="020B0604030504040204" pitchFamily="34" charset="-120"/>
                <a:ea typeface="微軟正黑體" panose="020B0604030504040204" pitchFamily="34" charset="-120"/>
              </a:rPr>
              <a:t>. </a:t>
            </a:r>
            <a:r>
              <a:rPr lang="zh-TW" altLang="en-US" sz="1200" b="1" dirty="0" smtClean="0">
                <a:latin typeface="微軟正黑體" panose="020B0604030504040204" pitchFamily="34" charset="-120"/>
                <a:ea typeface="微軟正黑體" panose="020B0604030504040204" pitchFamily="34" charset="-120"/>
              </a:rPr>
              <a:t>這些素材會在第六部分做介紹</a:t>
            </a:r>
            <a:r>
              <a:rPr lang="en-US" altLang="zh-TW" sz="1200" b="1" dirty="0" smtClean="0">
                <a:latin typeface="微軟正黑體" panose="020B0604030504040204" pitchFamily="34" charset="-120"/>
                <a:ea typeface="微軟正黑體" panose="020B0604030504040204" pitchFamily="34" charset="-12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1" dirty="0" smtClean="0">
                <a:latin typeface="微軟正黑體" panose="020B0604030504040204" pitchFamily="34" charset="-120"/>
                <a:ea typeface="微軟正黑體" panose="020B0604030504040204" pitchFamily="34" charset="-120"/>
              </a:rPr>
              <a:t>三</a:t>
            </a:r>
            <a:r>
              <a:rPr lang="en-US" altLang="zh-TW" sz="1200" b="1" dirty="0" smtClean="0">
                <a:latin typeface="微軟正黑體" panose="020B0604030504040204" pitchFamily="34" charset="-120"/>
                <a:ea typeface="微軟正黑體" panose="020B0604030504040204" pitchFamily="34" charset="-120"/>
              </a:rPr>
              <a:t>.</a:t>
            </a:r>
            <a:r>
              <a:rPr lang="zh-TW" altLang="en-US" sz="1200" b="1" dirty="0" smtClean="0">
                <a:latin typeface="微軟正黑體" panose="020B0604030504040204" pitchFamily="34" charset="-120"/>
                <a:ea typeface="微軟正黑體" panose="020B0604030504040204" pitchFamily="34" charset="-120"/>
              </a:rPr>
              <a:t>擴充產能</a:t>
            </a:r>
            <a:r>
              <a:rPr lang="en-US" altLang="zh-TW" sz="1200" b="1" dirty="0" smtClean="0">
                <a:latin typeface="微軟正黑體" panose="020B0604030504040204" pitchFamily="34" charset="-120"/>
                <a:ea typeface="微軟正黑體" panose="020B0604030504040204" pitchFamily="34" charset="-120"/>
              </a:rPr>
              <a:t>:</a:t>
            </a:r>
            <a:r>
              <a:rPr lang="en-US" altLang="zh-TW" sz="1200" b="1" baseline="0" dirty="0" smtClean="0">
                <a:latin typeface="微軟正黑體" panose="020B0604030504040204" pitchFamily="34" charset="-120"/>
                <a:ea typeface="微軟正黑體" panose="020B0604030504040204" pitchFamily="34" charset="-120"/>
              </a:rPr>
              <a:t> </a:t>
            </a:r>
            <a:r>
              <a:rPr lang="zh-TW" altLang="en-US" sz="1200" b="1" baseline="0" dirty="0" smtClean="0">
                <a:latin typeface="微軟正黑體" panose="020B0604030504040204" pitchFamily="34" charset="-120"/>
                <a:ea typeface="微軟正黑體" panose="020B0604030504040204" pitchFamily="34" charset="-120"/>
              </a:rPr>
              <a:t>公司預計購買</a:t>
            </a:r>
            <a:r>
              <a:rPr lang="en-US" altLang="zh-TW" sz="1200" b="1" baseline="0" dirty="0" smtClean="0">
                <a:latin typeface="微軟正黑體" panose="020B0604030504040204" pitchFamily="34" charset="-120"/>
                <a:ea typeface="微軟正黑體" panose="020B0604030504040204" pitchFamily="34" charset="-120"/>
              </a:rPr>
              <a:t>3</a:t>
            </a:r>
            <a:r>
              <a:rPr lang="zh-TW" altLang="en-US" sz="1200" b="1" baseline="0" dirty="0" smtClean="0">
                <a:latin typeface="微軟正黑體" panose="020B0604030504040204" pitchFamily="34" charset="-120"/>
                <a:ea typeface="微軟正黑體" panose="020B0604030504040204" pitchFamily="34" charset="-120"/>
              </a:rPr>
              <a:t>台高效能</a:t>
            </a:r>
            <a:r>
              <a:rPr lang="en-US" altLang="zh-TW" sz="1200" b="1" baseline="0" dirty="0" smtClean="0">
                <a:latin typeface="微軟正黑體" panose="020B0604030504040204" pitchFamily="34" charset="-120"/>
                <a:ea typeface="微軟正黑體" panose="020B0604030504040204" pitchFamily="34" charset="-120"/>
              </a:rPr>
              <a:t>TMT</a:t>
            </a:r>
            <a:r>
              <a:rPr lang="zh-TW" altLang="en-US" sz="1200" b="1" baseline="0" dirty="0" smtClean="0">
                <a:latin typeface="微軟正黑體" panose="020B0604030504040204" pitchFamily="34" charset="-120"/>
                <a:ea typeface="微軟正黑體" panose="020B0604030504040204" pitchFamily="34" charset="-120"/>
              </a:rPr>
              <a:t>機台</a:t>
            </a:r>
            <a:r>
              <a:rPr lang="en-US" altLang="zh-TW" sz="1200" b="1" baseline="0" dirty="0" smtClean="0">
                <a:latin typeface="微軟正黑體" panose="020B0604030504040204" pitchFamily="34" charset="-120"/>
                <a:ea typeface="微軟正黑體" panose="020B0604030504040204" pitchFamily="34" charset="-120"/>
              </a:rPr>
              <a:t>, </a:t>
            </a:r>
            <a:r>
              <a:rPr lang="zh-TW" altLang="en-US" sz="1200" b="1" baseline="0" dirty="0" smtClean="0">
                <a:latin typeface="微軟正黑體" panose="020B0604030504040204" pitchFamily="34" charset="-120"/>
                <a:ea typeface="微軟正黑體" panose="020B0604030504040204" pitchFamily="34" charset="-120"/>
              </a:rPr>
              <a:t>並於今年</a:t>
            </a:r>
            <a:r>
              <a:rPr lang="en-US" altLang="zh-TW" sz="1200" b="1" baseline="0" dirty="0" smtClean="0">
                <a:latin typeface="微軟正黑體" panose="020B0604030504040204" pitchFamily="34" charset="-120"/>
                <a:ea typeface="微軟正黑體" panose="020B0604030504040204" pitchFamily="34" charset="-120"/>
              </a:rPr>
              <a:t>12</a:t>
            </a:r>
            <a:r>
              <a:rPr lang="zh-TW" altLang="en-US" sz="1200" b="1" baseline="0" dirty="0" smtClean="0">
                <a:latin typeface="微軟正黑體" panose="020B0604030504040204" pitchFamily="34" charset="-120"/>
                <a:ea typeface="微軟正黑體" panose="020B0604030504040204" pitchFamily="34" charset="-120"/>
              </a:rPr>
              <a:t>月及明年</a:t>
            </a:r>
            <a:r>
              <a:rPr lang="en-US" altLang="zh-TW" sz="1200" b="1" baseline="0" dirty="0" smtClean="0">
                <a:latin typeface="微軟正黑體" panose="020B0604030504040204" pitchFamily="34" charset="-120"/>
                <a:ea typeface="微軟正黑體" panose="020B0604030504040204" pitchFamily="34" charset="-120"/>
              </a:rPr>
              <a:t>2,3</a:t>
            </a:r>
            <a:r>
              <a:rPr lang="zh-TW" altLang="en-US" sz="1200" b="1" baseline="0" dirty="0" smtClean="0">
                <a:latin typeface="微軟正黑體" panose="020B0604030504040204" pitchFamily="34" charset="-120"/>
                <a:ea typeface="微軟正黑體" panose="020B0604030504040204" pitchFamily="34" charset="-120"/>
              </a:rPr>
              <a:t>月分批到廠安裝</a:t>
            </a:r>
            <a:r>
              <a:rPr lang="en-US" altLang="zh-TW" sz="1200" b="1" baseline="0" dirty="0" smtClean="0">
                <a:latin typeface="微軟正黑體" panose="020B0604030504040204" pitchFamily="34" charset="-120"/>
                <a:ea typeface="微軟正黑體" panose="020B0604030504040204" pitchFamily="34" charset="-120"/>
              </a:rPr>
              <a:t>, </a:t>
            </a:r>
            <a:r>
              <a:rPr lang="zh-TW" altLang="en-US" sz="1200" b="1" baseline="0" dirty="0" smtClean="0">
                <a:latin typeface="微軟正黑體" panose="020B0604030504040204" pitchFamily="34" charset="-120"/>
                <a:ea typeface="微軟正黑體" panose="020B0604030504040204" pitchFamily="34" charset="-120"/>
              </a:rPr>
              <a:t>預計於明年第二季加入量產</a:t>
            </a:r>
            <a:r>
              <a:rPr lang="en-US" altLang="zh-TW" sz="1200" b="1" baseline="0" dirty="0" smtClean="0">
                <a:latin typeface="微軟正黑體" panose="020B0604030504040204" pitchFamily="34" charset="-120"/>
                <a:ea typeface="微軟正黑體" panose="020B0604030504040204" pitchFamily="34" charset="-120"/>
              </a:rPr>
              <a:t>. </a:t>
            </a:r>
            <a:endParaRPr lang="en-US" altLang="zh-TW" sz="1200" b="1" dirty="0" smtClean="0">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1" dirty="0" smtClean="0">
                <a:latin typeface="微軟正黑體" panose="020B0604030504040204" pitchFamily="34" charset="-120"/>
                <a:ea typeface="微軟正黑體" panose="020B0604030504040204" pitchFamily="34" charset="-120"/>
              </a:rPr>
              <a:t>四</a:t>
            </a:r>
            <a:r>
              <a:rPr lang="en-US" altLang="zh-TW" sz="1200" b="1" dirty="0" smtClean="0">
                <a:latin typeface="微軟正黑體" panose="020B0604030504040204" pitchFamily="34" charset="-120"/>
                <a:ea typeface="微軟正黑體" panose="020B0604030504040204" pitchFamily="34" charset="-120"/>
              </a:rPr>
              <a:t>. </a:t>
            </a:r>
            <a:r>
              <a:rPr lang="zh-TW" altLang="en-US" sz="1200" b="1" dirty="0" smtClean="0">
                <a:latin typeface="微軟正黑體" panose="020B0604030504040204" pitchFamily="34" charset="-120"/>
                <a:ea typeface="微軟正黑體" panose="020B0604030504040204" pitchFamily="34" charset="-120"/>
              </a:rPr>
              <a:t>強化短單管理</a:t>
            </a:r>
            <a:r>
              <a:rPr lang="en-US" altLang="zh-TW" sz="1200" b="1" dirty="0" smtClean="0">
                <a:latin typeface="微軟正黑體" panose="020B0604030504040204" pitchFamily="34" charset="-120"/>
                <a:ea typeface="微軟正黑體" panose="020B0604030504040204" pitchFamily="34" charset="-120"/>
              </a:rPr>
              <a:t>:</a:t>
            </a:r>
            <a:r>
              <a:rPr lang="en-US" altLang="zh-TW" sz="1200" b="1" baseline="0" dirty="0" smtClean="0">
                <a:latin typeface="微軟正黑體" panose="020B0604030504040204" pitchFamily="34" charset="-120"/>
                <a:ea typeface="微軟正黑體" panose="020B0604030504040204" pitchFamily="34" charset="-12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b="1" dirty="0" smtClean="0"/>
              <a:t>   (1)</a:t>
            </a:r>
            <a:r>
              <a:rPr lang="zh-TW" altLang="en-US" sz="1200" b="1" dirty="0" smtClean="0">
                <a:latin typeface="微軟正黑體" panose="020B0604030504040204" pitchFamily="34" charset="-120"/>
                <a:ea typeface="微軟正黑體" panose="020B0604030504040204" pitchFamily="34" charset="-120"/>
              </a:rPr>
              <a:t>滾動接單</a:t>
            </a:r>
            <a:r>
              <a:rPr lang="en-US" altLang="zh-TW" sz="1200" b="1" dirty="0" smtClean="0">
                <a:latin typeface="微軟正黑體" panose="020B0604030504040204" pitchFamily="34" charset="-120"/>
                <a:ea typeface="微軟正黑體" panose="020B0604030504040204" pitchFamily="34" charset="-120"/>
              </a:rPr>
              <a:t>,</a:t>
            </a:r>
            <a:r>
              <a:rPr lang="zh-TW" altLang="en-US" sz="1200" b="1" dirty="0" smtClean="0">
                <a:latin typeface="微軟正黑體" panose="020B0604030504040204" pitchFamily="34" charset="-120"/>
                <a:ea typeface="微軟正黑體" panose="020B0604030504040204" pitchFamily="34" charset="-120"/>
              </a:rPr>
              <a:t>縮短交期</a:t>
            </a:r>
            <a:r>
              <a:rPr lang="en-US" altLang="zh-TW" sz="1200" b="1" dirty="0" smtClean="0">
                <a:latin typeface="微軟正黑體" panose="020B0604030504040204" pitchFamily="34" charset="-120"/>
                <a:ea typeface="微軟正黑體" panose="020B0604030504040204" pitchFamily="34" charset="-120"/>
              </a:rPr>
              <a:t>.</a:t>
            </a:r>
            <a:endParaRPr lang="en-US" altLang="zh-TW" sz="1200" b="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1" dirty="0" smtClean="0"/>
              <a:t>   </a:t>
            </a:r>
            <a:r>
              <a:rPr lang="en-US" altLang="zh-TW" sz="1200" b="1" dirty="0" smtClean="0"/>
              <a:t>(2)</a:t>
            </a:r>
            <a:r>
              <a:rPr lang="zh-TW" altLang="en-US" sz="1200" b="1" dirty="0" smtClean="0">
                <a:latin typeface="微軟正黑體" panose="020B0604030504040204" pitchFamily="34" charset="-120"/>
                <a:ea typeface="微軟正黑體" panose="020B0604030504040204" pitchFamily="34" charset="-120"/>
              </a:rPr>
              <a:t>強化原料供應鏈管理</a:t>
            </a:r>
            <a:r>
              <a:rPr lang="en-US" altLang="zh-TW" sz="1200" b="1" dirty="0" smtClean="0">
                <a:latin typeface="微軟正黑體" panose="020B0604030504040204" pitchFamily="34" charset="-120"/>
                <a:ea typeface="微軟正黑體" panose="020B0604030504040204" pitchFamily="34" charset="-120"/>
              </a:rPr>
              <a:t>, </a:t>
            </a:r>
            <a:r>
              <a:rPr lang="zh-TW" altLang="en-US" sz="1200" b="1" dirty="0" smtClean="0">
                <a:latin typeface="微軟正黑體" panose="020B0604030504040204" pitchFamily="34" charset="-120"/>
                <a:ea typeface="微軟正黑體" panose="020B0604030504040204" pitchFamily="34" charset="-120"/>
              </a:rPr>
              <a:t>並協助品牌貿易商洽詢適當的代工廠</a:t>
            </a:r>
            <a:r>
              <a:rPr lang="zh-TW" altLang="en-US" sz="1200" b="1" dirty="0" smtClean="0">
                <a:latin typeface="新細明體" panose="02020500000000000000" pitchFamily="18" charset="-120"/>
                <a:ea typeface="+mn-ea"/>
              </a:rPr>
              <a:t>，</a:t>
            </a:r>
            <a:r>
              <a:rPr lang="zh-TW" altLang="en-US" sz="1200" b="1" dirty="0" smtClean="0">
                <a:latin typeface="微軟正黑體" panose="020B0604030504040204" pitchFamily="34" charset="-120"/>
                <a:ea typeface="微軟正黑體" panose="020B0604030504040204" pitchFamily="34" charset="-120"/>
              </a:rPr>
              <a:t>導入供應鏈不但協助下游廠商增加收益</a:t>
            </a:r>
            <a:r>
              <a:rPr lang="zh-TW" altLang="en-US" sz="1200" b="1" dirty="0" smtClean="0">
                <a:latin typeface="新細明體" panose="02020500000000000000" pitchFamily="18" charset="-120"/>
                <a:ea typeface="+mn-ea"/>
              </a:rPr>
              <a:t>，</a:t>
            </a:r>
            <a:r>
              <a:rPr lang="zh-TW" altLang="en-US" sz="1200" b="1" dirty="0" smtClean="0">
                <a:latin typeface="微軟正黑體" panose="020B0604030504040204" pitchFamily="34" charset="-120"/>
                <a:ea typeface="微軟正黑體" panose="020B0604030504040204" pitchFamily="34" charset="-120"/>
              </a:rPr>
              <a:t>同時創造新的需求市場</a:t>
            </a:r>
            <a:r>
              <a:rPr lang="zh-TW" altLang="en-US" sz="1200" b="1" dirty="0" smtClean="0">
                <a:latin typeface="新細明體" panose="02020500000000000000" pitchFamily="18" charset="-120"/>
                <a:ea typeface="+mn-ea"/>
              </a:rPr>
              <a:t>，</a:t>
            </a:r>
            <a:r>
              <a:rPr lang="zh-TW" altLang="en-US" sz="1200" b="1" dirty="0" smtClean="0">
                <a:latin typeface="+mn-ea"/>
                <a:ea typeface="+mn-ea"/>
              </a:rPr>
              <a:t>提高總量</a:t>
            </a:r>
            <a:r>
              <a:rPr lang="zh-TW" altLang="en-US" sz="1200" b="1" dirty="0" smtClean="0">
                <a:latin typeface="微軟正黑體" panose="020B0604030504040204" pitchFamily="34" charset="-120"/>
                <a:ea typeface="微軟正黑體" panose="020B0604030504040204" pitchFamily="34" charset="-120"/>
              </a:rPr>
              <a:t>需求</a:t>
            </a:r>
            <a:r>
              <a:rPr lang="zh-TW" altLang="en-US" sz="1200" b="1" dirty="0" smtClean="0">
                <a:latin typeface="新細明體" panose="02020500000000000000" pitchFamily="18" charset="-120"/>
                <a:ea typeface="+mn-ea"/>
              </a:rPr>
              <a:t>，</a:t>
            </a:r>
            <a:r>
              <a:rPr lang="zh-TW" altLang="en-US" sz="1200" b="1" dirty="0" smtClean="0">
                <a:latin typeface="微軟正黑體" panose="020B0604030504040204" pitchFamily="34" charset="-120"/>
                <a:ea typeface="微軟正黑體" panose="020B0604030504040204" pitchFamily="34" charset="-120"/>
              </a:rPr>
              <a:t>增加銷售通路提高市占率</a:t>
            </a:r>
            <a:r>
              <a:rPr lang="zh-TW" altLang="en-US" sz="1200" b="1" dirty="0" smtClean="0">
                <a:latin typeface="新細明體" panose="02020500000000000000" pitchFamily="18" charset="-120"/>
                <a:ea typeface="+mn-ea"/>
              </a:rPr>
              <a:t>。</a:t>
            </a:r>
            <a:endParaRPr lang="zh-TW" altLang="en-US" sz="1200" b="1" dirty="0" smtClean="0">
              <a:latin typeface="微軟正黑體" panose="020B0604030504040204" pitchFamily="34" charset="-120"/>
              <a:ea typeface="微軟正黑體" panose="020B0604030504040204" pitchFamily="34" charset="-120"/>
            </a:endParaRP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endParaRPr lang="en-US" altLang="zh-TW" sz="1200" b="1" dirty="0" smtClean="0">
              <a:latin typeface="微軟正黑體" panose="020B0604030504040204" pitchFamily="34" charset="-120"/>
              <a:ea typeface="微軟正黑體" panose="020B0604030504040204" pitchFamily="34" charset="-120"/>
            </a:endParaRPr>
          </a:p>
          <a:p>
            <a:endParaRPr lang="zh-TW" altLang="en-US" b="0" u="none" dirty="0">
              <a:solidFill>
                <a:schemeClr val="tx1"/>
              </a:solidFill>
            </a:endParaRPr>
          </a:p>
        </p:txBody>
      </p:sp>
      <p:sp>
        <p:nvSpPr>
          <p:cNvPr id="5" name="投影片編號版面配置區 4"/>
          <p:cNvSpPr>
            <a:spLocks noGrp="1"/>
          </p:cNvSpPr>
          <p:nvPr>
            <p:ph type="sldNum" sz="quarter" idx="10"/>
          </p:nvPr>
        </p:nvSpPr>
        <p:spPr/>
        <p:txBody>
          <a:bodyPr/>
          <a:lstStyle/>
          <a:p>
            <a:fld id="{30D5AA30-7EE8-4BF7-AF23-F3A0F0C2EA31}" type="slidenum">
              <a:rPr lang="zh-TW" altLang="en-US" smtClean="0"/>
              <a:pPr/>
              <a:t>14</a:t>
            </a:fld>
            <a:endParaRPr lang="zh-TW" altLang="en-US"/>
          </a:p>
        </p:txBody>
      </p:sp>
    </p:spTree>
    <p:extLst>
      <p:ext uri="{BB962C8B-B14F-4D97-AF65-F5344CB8AC3E}">
        <p14:creationId xmlns:p14="http://schemas.microsoft.com/office/powerpoint/2010/main" val="2316415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sz="1200" b="1" dirty="0" smtClean="0">
              <a:latin typeface="微軟正黑體" panose="020B0604030504040204" pitchFamily="34" charset="-120"/>
              <a:ea typeface="微軟正黑體" panose="020B0604030504040204" pitchFamily="34" charset="-120"/>
              <a:cs typeface="華康中黑體"/>
            </a:endParaRPr>
          </a:p>
        </p:txBody>
      </p:sp>
      <p:sp>
        <p:nvSpPr>
          <p:cNvPr id="5" name="投影片編號版面配置區 4"/>
          <p:cNvSpPr>
            <a:spLocks noGrp="1"/>
          </p:cNvSpPr>
          <p:nvPr>
            <p:ph type="sldNum" sz="quarter" idx="10"/>
          </p:nvPr>
        </p:nvSpPr>
        <p:spPr/>
        <p:txBody>
          <a:bodyPr/>
          <a:lstStyle/>
          <a:p>
            <a:fld id="{30D5AA30-7EE8-4BF7-AF23-F3A0F0C2EA31}" type="slidenum">
              <a:rPr lang="zh-TW" altLang="en-US" smtClean="0"/>
              <a:pPr/>
              <a:t>16</a:t>
            </a:fld>
            <a:endParaRPr lang="zh-TW" altLang="en-US"/>
          </a:p>
        </p:txBody>
      </p:sp>
    </p:spTree>
    <p:extLst>
      <p:ext uri="{BB962C8B-B14F-4D97-AF65-F5344CB8AC3E}">
        <p14:creationId xmlns:p14="http://schemas.microsoft.com/office/powerpoint/2010/main" val="8840882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576000" indent="0" algn="just">
              <a:spcBef>
                <a:spcPts val="600"/>
              </a:spcBef>
              <a:buNone/>
            </a:pPr>
            <a:r>
              <a:rPr lang="zh-TW" altLang="en-US" sz="1400" dirty="0" smtClean="0">
                <a:solidFill>
                  <a:schemeClr val="tx1"/>
                </a:solidFill>
                <a:latin typeface="微軟正黑體" panose="020B0604030504040204" pitchFamily="34" charset="-120"/>
                <a:ea typeface="微軟正黑體" panose="020B0604030504040204" pitchFamily="34" charset="-120"/>
              </a:rPr>
              <a:t>運用</a:t>
            </a:r>
            <a:r>
              <a:rPr lang="zh-TW" altLang="en-US" sz="1400" b="1" dirty="0" smtClean="0">
                <a:solidFill>
                  <a:srgbClr val="0000FF"/>
                </a:solidFill>
                <a:latin typeface="微軟正黑體" panose="020B0604030504040204" pitchFamily="34" charset="-120"/>
                <a:ea typeface="微軟正黑體" panose="020B0604030504040204" pitchFamily="34" charset="-120"/>
              </a:rPr>
              <a:t>醋酸素材</a:t>
            </a:r>
            <a:r>
              <a:rPr lang="zh-TW" altLang="en-US" sz="1400" dirty="0" smtClean="0">
                <a:solidFill>
                  <a:schemeClr val="tx1"/>
                </a:solidFill>
                <a:latin typeface="微軟正黑體" panose="020B0604030504040204" pitchFamily="34" charset="-120"/>
                <a:ea typeface="微軟正黑體" panose="020B0604030504040204" pitchFamily="34" charset="-120"/>
              </a:rPr>
              <a:t>自主開發具涼感、抗</a:t>
            </a:r>
            <a:r>
              <a:rPr lang="en-US" altLang="zh-TW" sz="1400" dirty="0" smtClean="0">
                <a:solidFill>
                  <a:schemeClr val="tx1"/>
                </a:solidFill>
                <a:latin typeface="微軟正黑體" panose="020B0604030504040204" pitchFamily="34" charset="-120"/>
                <a:ea typeface="微軟正黑體" panose="020B0604030504040204" pitchFamily="34" charset="-120"/>
              </a:rPr>
              <a:t>UV</a:t>
            </a:r>
            <a:r>
              <a:rPr lang="zh-TW" altLang="en-US" sz="1400" dirty="0" smtClean="0">
                <a:solidFill>
                  <a:schemeClr val="tx1"/>
                </a:solidFill>
                <a:latin typeface="微軟正黑體" panose="020B0604030504040204" pitchFamily="34" charset="-120"/>
                <a:ea typeface="微軟正黑體" panose="020B0604030504040204" pitchFamily="34" charset="-120"/>
              </a:rPr>
              <a:t>效果的環保紗</a:t>
            </a:r>
            <a:r>
              <a:rPr lang="en-US" altLang="zh-TW" sz="1400" dirty="0" smtClean="0">
                <a:solidFill>
                  <a:schemeClr val="tx1"/>
                </a:solidFill>
                <a:latin typeface="微軟正黑體" panose="020B0604030504040204" pitchFamily="34" charset="-120"/>
                <a:ea typeface="微軟正黑體" panose="020B0604030504040204" pitchFamily="34" charset="-120"/>
              </a:rPr>
              <a:t>(</a:t>
            </a:r>
            <a:r>
              <a:rPr lang="zh-TW" altLang="en-US" sz="1400" dirty="0" smtClean="0">
                <a:solidFill>
                  <a:schemeClr val="tx1"/>
                </a:solidFill>
                <a:latin typeface="微軟正黑體" panose="020B0604030504040204" pitchFamily="34" charset="-120"/>
                <a:ea typeface="微軟正黑體" panose="020B0604030504040204" pitchFamily="34" charset="-120"/>
              </a:rPr>
              <a:t>如冰蠶絲</a:t>
            </a:r>
            <a:r>
              <a:rPr lang="en-US" altLang="zh-TW" sz="1400" dirty="0" smtClean="0">
                <a:solidFill>
                  <a:schemeClr val="tx1"/>
                </a:solidFill>
                <a:latin typeface="微軟正黑體" panose="020B0604030504040204" pitchFamily="34" charset="-120"/>
                <a:ea typeface="微軟正黑體" panose="020B0604030504040204" pitchFamily="34" charset="-120"/>
              </a:rPr>
              <a:t>CAC</a:t>
            </a:r>
            <a:r>
              <a:rPr lang="zh-TW" altLang="en-US" sz="1400" dirty="0" smtClean="0">
                <a:solidFill>
                  <a:schemeClr val="tx1"/>
                </a:solidFill>
                <a:latin typeface="微軟正黑體" panose="020B0604030504040204" pitchFamily="34" charset="-120"/>
                <a:ea typeface="微軟正黑體" panose="020B0604030504040204" pitchFamily="34" charset="-120"/>
              </a:rPr>
              <a:t>），將配合國際品牌廠應用在成衣上。</a:t>
            </a:r>
            <a:endParaRPr lang="en-US" altLang="zh-TW" sz="1400" dirty="0" smtClean="0">
              <a:solidFill>
                <a:schemeClr val="tx1"/>
              </a:solidFill>
              <a:latin typeface="微軟正黑體" panose="020B0604030504040204" pitchFamily="34" charset="-120"/>
              <a:ea typeface="微軟正黑體" panose="020B0604030504040204" pitchFamily="34" charset="-120"/>
            </a:endParaRPr>
          </a:p>
          <a:p>
            <a:pPr marL="1700213" indent="-1125538" algn="just">
              <a:spcBef>
                <a:spcPts val="600"/>
              </a:spcBef>
              <a:buNone/>
            </a:pPr>
            <a:r>
              <a:rPr lang="zh-TW" altLang="en-US" sz="1400" b="1" dirty="0" smtClean="0">
                <a:solidFill>
                  <a:schemeClr val="tx1"/>
                </a:solidFill>
                <a:latin typeface="微軟正黑體" panose="020B0604030504040204" pitchFamily="34" charset="-120"/>
                <a:ea typeface="微軟正黑體" panose="020B0604030504040204" pitchFamily="34" charset="-120"/>
              </a:rPr>
              <a:t>產品特性</a:t>
            </a:r>
            <a:r>
              <a:rPr lang="en-US" altLang="zh-TW" sz="1400" b="1" dirty="0" smtClean="0">
                <a:solidFill>
                  <a:schemeClr val="tx1"/>
                </a:solidFill>
                <a:latin typeface="微軟正黑體" panose="020B0604030504040204" pitchFamily="34" charset="-120"/>
                <a:ea typeface="微軟正黑體" panose="020B0604030504040204" pitchFamily="34" charset="-120"/>
              </a:rPr>
              <a:t>:</a:t>
            </a:r>
            <a:r>
              <a:rPr lang="zh-TW" altLang="en-US" sz="1400" dirty="0" smtClean="0">
                <a:solidFill>
                  <a:schemeClr val="tx1"/>
                </a:solidFill>
                <a:latin typeface="微軟正黑體" panose="020B0604030504040204" pitchFamily="34" charset="-120"/>
                <a:ea typeface="微軟正黑體" panose="020B0604030504040204" pitchFamily="34" charset="-120"/>
              </a:rPr>
              <a:t>親水性、涼爽、排汗，</a:t>
            </a:r>
            <a:r>
              <a:rPr lang="en-US" altLang="zh-TW" sz="1400" dirty="0" smtClean="0">
                <a:solidFill>
                  <a:schemeClr val="tx1"/>
                </a:solidFill>
                <a:latin typeface="微軟正黑體" panose="020B0604030504040204" pitchFamily="34" charset="-120"/>
                <a:ea typeface="微軟正黑體" panose="020B0604030504040204" pitchFamily="34" charset="-120"/>
              </a:rPr>
              <a:t>7~10</a:t>
            </a:r>
            <a:r>
              <a:rPr lang="zh-TW" altLang="en-US" sz="1400" dirty="0" smtClean="0">
                <a:solidFill>
                  <a:schemeClr val="tx1"/>
                </a:solidFill>
                <a:latin typeface="微軟正黑體" panose="020B0604030504040204" pitchFamily="34" charset="-120"/>
                <a:ea typeface="微軟正黑體" panose="020B0604030504040204" pitchFamily="34" charset="-120"/>
              </a:rPr>
              <a:t>年可分解回歸自然產</a:t>
            </a:r>
            <a:endParaRPr lang="en-US" altLang="zh-TW" sz="1400" dirty="0" smtClean="0">
              <a:solidFill>
                <a:schemeClr val="tx1"/>
              </a:solidFill>
              <a:latin typeface="微軟正黑體" panose="020B0604030504040204" pitchFamily="34" charset="-120"/>
              <a:ea typeface="微軟正黑體" panose="020B0604030504040204" pitchFamily="34" charset="-120"/>
            </a:endParaRPr>
          </a:p>
          <a:p>
            <a:r>
              <a:rPr lang="zh-TW" altLang="en-US" sz="1400" dirty="0" smtClean="0">
                <a:latin typeface="標楷體" panose="03000509000000000000" pitchFamily="65" charset="-120"/>
                <a:ea typeface="標楷體" panose="03000509000000000000" pitchFamily="65" charset="-120"/>
              </a:rPr>
              <a:t>取自木漿製成的纖維素纖維</a:t>
            </a:r>
            <a:r>
              <a:rPr lang="zh-TW" altLang="zh-TW" sz="1400" dirty="0" smtClean="0">
                <a:latin typeface="標楷體" panose="03000509000000000000" pitchFamily="65" charset="-120"/>
                <a:ea typeface="標楷體" panose="03000509000000000000" pitchFamily="65" charset="-120"/>
              </a:rPr>
              <a:t>。</a:t>
            </a:r>
            <a:endParaRPr lang="en-US" altLang="zh-TW" sz="1400" dirty="0" smtClean="0">
              <a:latin typeface="標楷體" panose="03000509000000000000" pitchFamily="65" charset="-120"/>
              <a:ea typeface="標楷體" panose="03000509000000000000" pitchFamily="65" charset="-120"/>
            </a:endParaRPr>
          </a:p>
          <a:p>
            <a:r>
              <a:rPr lang="zh-TW" altLang="en-US" sz="1400" dirty="0" smtClean="0">
                <a:latin typeface="標楷體" panose="03000509000000000000" pitchFamily="65" charset="-120"/>
                <a:ea typeface="標楷體" panose="03000509000000000000" pitchFamily="65" charset="-120"/>
              </a:rPr>
              <a:t>永續性：環保、生物可降解。</a:t>
            </a:r>
            <a:endParaRPr lang="en-US" altLang="zh-TW" sz="1400" dirty="0" smtClean="0">
              <a:latin typeface="標楷體" panose="03000509000000000000" pitchFamily="65" charset="-120"/>
              <a:ea typeface="標楷體" panose="03000509000000000000" pitchFamily="65" charset="-120"/>
            </a:endParaRPr>
          </a:p>
          <a:p>
            <a:r>
              <a:rPr lang="zh-TW" altLang="en-US" sz="1400" dirty="0" smtClean="0">
                <a:latin typeface="標楷體" panose="03000509000000000000" pitchFamily="65" charset="-120"/>
                <a:ea typeface="標楷體" panose="03000509000000000000" pitchFamily="65" charset="-120"/>
              </a:rPr>
              <a:t>舒適：涼感、絲般觸感。</a:t>
            </a:r>
            <a:endParaRPr lang="en-US" altLang="zh-TW" sz="1400" dirty="0" smtClean="0">
              <a:latin typeface="標楷體" panose="03000509000000000000" pitchFamily="65" charset="-120"/>
              <a:ea typeface="標楷體" panose="03000509000000000000" pitchFamily="65" charset="-120"/>
            </a:endParaRPr>
          </a:p>
          <a:p>
            <a:r>
              <a:rPr lang="zh-TW" altLang="en-US" sz="1400" dirty="0" smtClean="0">
                <a:latin typeface="標楷體" panose="03000509000000000000" pitchFamily="65" charset="-120"/>
                <a:ea typeface="標楷體" panose="03000509000000000000" pitchFamily="65" charset="-120"/>
              </a:rPr>
              <a:t>含水率為</a:t>
            </a:r>
            <a:r>
              <a:rPr lang="en-US" altLang="zh-TW" sz="1400" dirty="0" smtClean="0">
                <a:latin typeface="標楷體" panose="03000509000000000000" pitchFamily="65" charset="-120"/>
                <a:ea typeface="標楷體" panose="03000509000000000000" pitchFamily="65" charset="-120"/>
              </a:rPr>
              <a:t>6%</a:t>
            </a:r>
            <a:r>
              <a:rPr lang="zh-TW" altLang="en-US" sz="1400" dirty="0" smtClean="0">
                <a:latin typeface="標楷體" panose="03000509000000000000" pitchFamily="65" charset="-120"/>
                <a:ea typeface="標楷體" panose="03000509000000000000" pitchFamily="65" charset="-120"/>
              </a:rPr>
              <a:t>，較為親膚。</a:t>
            </a:r>
            <a:endParaRPr lang="zh-TW" altLang="zh-TW" sz="1400" dirty="0" smtClean="0">
              <a:latin typeface="標楷體" panose="03000509000000000000" pitchFamily="65" charset="-120"/>
              <a:ea typeface="標楷體" panose="03000509000000000000" pitchFamily="65" charset="-120"/>
            </a:endParaRPr>
          </a:p>
          <a:p>
            <a:pPr marL="1700213" indent="-1125538" algn="just">
              <a:spcBef>
                <a:spcPts val="600"/>
              </a:spcBef>
              <a:buNone/>
            </a:pPr>
            <a:endParaRPr lang="zh-TW" altLang="en-US" sz="1300" kern="1200" dirty="0">
              <a:solidFill>
                <a:schemeClr val="tx1"/>
              </a:solidFill>
              <a:latin typeface="標楷體" panose="03000509000000000000" pitchFamily="65" charset="-120"/>
              <a:ea typeface="標楷體" panose="03000509000000000000" pitchFamily="65" charset="-120"/>
              <a:cs typeface="Arial" charset="0"/>
            </a:endParaRPr>
          </a:p>
        </p:txBody>
      </p:sp>
      <p:sp>
        <p:nvSpPr>
          <p:cNvPr id="5" name="投影片編號版面配置區 4"/>
          <p:cNvSpPr>
            <a:spLocks noGrp="1"/>
          </p:cNvSpPr>
          <p:nvPr>
            <p:ph type="sldNum" sz="quarter" idx="10"/>
          </p:nvPr>
        </p:nvSpPr>
        <p:spPr/>
        <p:txBody>
          <a:bodyPr/>
          <a:lstStyle/>
          <a:p>
            <a:fld id="{30D5AA30-7EE8-4BF7-AF23-F3A0F0C2EA31}" type="slidenum">
              <a:rPr lang="zh-TW" altLang="en-US" smtClean="0"/>
              <a:pPr/>
              <a:t>17</a:t>
            </a:fld>
            <a:endParaRPr lang="zh-TW" altLang="en-US"/>
          </a:p>
        </p:txBody>
      </p:sp>
    </p:spTree>
    <p:extLst>
      <p:ext uri="{BB962C8B-B14F-4D97-AF65-F5344CB8AC3E}">
        <p14:creationId xmlns:p14="http://schemas.microsoft.com/office/powerpoint/2010/main" val="13283671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200" dirty="0">
                <a:solidFill>
                  <a:srgbClr val="000000"/>
                </a:solidFill>
                <a:latin typeface="微軟正黑體" panose="020B0604030504040204" pitchFamily="34" charset="-120"/>
                <a:ea typeface="微軟正黑體" panose="020B0604030504040204" pitchFamily="34" charset="-120"/>
              </a:rPr>
              <a:t>Magic BES</a:t>
            </a:r>
            <a:r>
              <a:rPr lang="zh-TW" altLang="en-US" sz="1200" dirty="0">
                <a:solidFill>
                  <a:srgbClr val="000000"/>
                </a:solidFill>
                <a:latin typeface="微軟正黑體" panose="020B0604030504040204" pitchFamily="34" charset="-120"/>
                <a:ea typeface="微軟正黑體" panose="020B0604030504040204" pitchFamily="34" charset="-120"/>
              </a:rPr>
              <a:t>所製成的紡織品如衣服、褲子、鞋、襪、袋材等，若最終被丟棄到如掩埋場般的厭氧環境下處理，此新形態材料會進入厭氧消化的第一步，水解。讓聚合物從纖維表層，逐步分解剝離成更簡單的單體結構。</a:t>
            </a:r>
            <a:endParaRPr kumimoji="0" lang="zh-TW" altLang="zh-TW" dirty="0">
              <a:solidFill>
                <a:srgbClr val="000000"/>
              </a:solidFill>
              <a:latin typeface="標楷體" pitchFamily="65" charset="-120"/>
              <a:ea typeface="標楷體" pitchFamily="65" charset="-120"/>
              <a:cs typeface="Arial"/>
            </a:endParaRPr>
          </a:p>
        </p:txBody>
      </p:sp>
      <p:sp>
        <p:nvSpPr>
          <p:cNvPr id="2" name="投影片編號版面配置區 1"/>
          <p:cNvSpPr>
            <a:spLocks noGrp="1"/>
          </p:cNvSpPr>
          <p:nvPr>
            <p:ph type="sldNum" sz="quarter" idx="10"/>
          </p:nvPr>
        </p:nvSpPr>
        <p:spPr/>
        <p:txBody>
          <a:bodyPr/>
          <a:lstStyle/>
          <a:p>
            <a:fld id="{30D5AA30-7EE8-4BF7-AF23-F3A0F0C2EA31}" type="slidenum">
              <a:rPr lang="zh-TW" altLang="en-US" smtClean="0"/>
              <a:pPr/>
              <a:t>18</a:t>
            </a:fld>
            <a:endParaRPr lang="zh-TW" altLang="en-US"/>
          </a:p>
        </p:txBody>
      </p:sp>
    </p:spTree>
    <p:extLst>
      <p:ext uri="{BB962C8B-B14F-4D97-AF65-F5344CB8AC3E}">
        <p14:creationId xmlns:p14="http://schemas.microsoft.com/office/powerpoint/2010/main" val="1889069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200" dirty="0">
                <a:solidFill>
                  <a:srgbClr val="000000"/>
                </a:solidFill>
                <a:latin typeface="微軟正黑體" panose="020B0604030504040204" pitchFamily="34" charset="-120"/>
                <a:ea typeface="微軟正黑體" panose="020B0604030504040204" pitchFamily="34" charset="-120"/>
              </a:rPr>
              <a:t>Magic BES</a:t>
            </a:r>
            <a:r>
              <a:rPr lang="zh-TW" altLang="en-US" sz="1200" dirty="0">
                <a:solidFill>
                  <a:srgbClr val="000000"/>
                </a:solidFill>
                <a:latin typeface="微軟正黑體" panose="020B0604030504040204" pitchFamily="34" charset="-120"/>
                <a:ea typeface="微軟正黑體" panose="020B0604030504040204" pitchFamily="34" charset="-120"/>
              </a:rPr>
              <a:t>所製成的紡織品如衣服、褲子、鞋、襪、袋材等，若最終被丟棄到如掩埋場般的厭氧環境下處理，此新形態材料會進入厭氧消化的第一步，水解。讓聚合物從纖維表層，逐步分解剝離成更簡單的單體結構。</a:t>
            </a:r>
            <a:endParaRPr kumimoji="0" lang="zh-TW" altLang="zh-TW" dirty="0">
              <a:solidFill>
                <a:srgbClr val="000000"/>
              </a:solidFill>
              <a:latin typeface="標楷體" pitchFamily="65" charset="-120"/>
              <a:ea typeface="標楷體" pitchFamily="65" charset="-120"/>
              <a:cs typeface="Arial"/>
            </a:endParaRPr>
          </a:p>
        </p:txBody>
      </p:sp>
      <p:sp>
        <p:nvSpPr>
          <p:cNvPr id="2" name="投影片編號版面配置區 1"/>
          <p:cNvSpPr>
            <a:spLocks noGrp="1"/>
          </p:cNvSpPr>
          <p:nvPr>
            <p:ph type="sldNum" sz="quarter" idx="10"/>
          </p:nvPr>
        </p:nvSpPr>
        <p:spPr/>
        <p:txBody>
          <a:bodyPr/>
          <a:lstStyle/>
          <a:p>
            <a:fld id="{30D5AA30-7EE8-4BF7-AF23-F3A0F0C2EA31}" type="slidenum">
              <a:rPr lang="zh-TW" altLang="en-US" smtClean="0"/>
              <a:pPr/>
              <a:t>19</a:t>
            </a:fld>
            <a:endParaRPr lang="zh-TW" altLang="en-US"/>
          </a:p>
        </p:txBody>
      </p:sp>
    </p:spTree>
    <p:extLst>
      <p:ext uri="{BB962C8B-B14F-4D97-AF65-F5344CB8AC3E}">
        <p14:creationId xmlns:p14="http://schemas.microsoft.com/office/powerpoint/2010/main" val="32049107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lgn="l" rtl="0" eaLnBrk="0" fontAlgn="base" hangingPunct="0">
              <a:spcBef>
                <a:spcPct val="30000"/>
              </a:spcBef>
              <a:spcAft>
                <a:spcPct val="0"/>
              </a:spcAft>
              <a:buNone/>
            </a:pPr>
            <a:endParaRPr lang="zh-TW" altLang="en-US" sz="1300" kern="1200" dirty="0">
              <a:solidFill>
                <a:schemeClr val="tx1"/>
              </a:solidFill>
              <a:latin typeface="標楷體" panose="03000509000000000000" pitchFamily="65" charset="-120"/>
              <a:ea typeface="標楷體" panose="03000509000000000000" pitchFamily="65" charset="-120"/>
              <a:cs typeface="Arial" charset="0"/>
            </a:endParaRPr>
          </a:p>
        </p:txBody>
      </p:sp>
      <p:sp>
        <p:nvSpPr>
          <p:cNvPr id="5" name="投影片編號版面配置區 4"/>
          <p:cNvSpPr>
            <a:spLocks noGrp="1"/>
          </p:cNvSpPr>
          <p:nvPr>
            <p:ph type="sldNum" sz="quarter" idx="10"/>
          </p:nvPr>
        </p:nvSpPr>
        <p:spPr/>
        <p:txBody>
          <a:bodyPr/>
          <a:lstStyle/>
          <a:p>
            <a:fld id="{30D5AA30-7EE8-4BF7-AF23-F3A0F0C2EA31}" type="slidenum">
              <a:rPr lang="zh-TW" altLang="en-US" smtClean="0"/>
              <a:pPr/>
              <a:t>20</a:t>
            </a:fld>
            <a:endParaRPr lang="zh-TW" altLang="en-US"/>
          </a:p>
        </p:txBody>
      </p:sp>
    </p:spTree>
    <p:extLst>
      <p:ext uri="{BB962C8B-B14F-4D97-AF65-F5344CB8AC3E}">
        <p14:creationId xmlns:p14="http://schemas.microsoft.com/office/powerpoint/2010/main" val="940966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200" dirty="0">
                <a:solidFill>
                  <a:srgbClr val="000000"/>
                </a:solidFill>
                <a:latin typeface="微軟正黑體" panose="020B0604030504040204" pitchFamily="34" charset="-120"/>
                <a:ea typeface="微軟正黑體" panose="020B0604030504040204" pitchFamily="34" charset="-120"/>
              </a:rPr>
              <a:t>Magic BES</a:t>
            </a:r>
            <a:r>
              <a:rPr lang="zh-TW" altLang="en-US" sz="1200" dirty="0">
                <a:solidFill>
                  <a:srgbClr val="000000"/>
                </a:solidFill>
                <a:latin typeface="微軟正黑體" panose="020B0604030504040204" pitchFamily="34" charset="-120"/>
                <a:ea typeface="微軟正黑體" panose="020B0604030504040204" pitchFamily="34" charset="-120"/>
              </a:rPr>
              <a:t>所製成的紡織品如衣服、褲子、鞋、襪、袋材等，若最終被丟棄到如掩埋場般的厭氧環境下處理，此新形態材料會進入厭氧消化的第一步，水解。讓聚合物從纖維表層，逐步分解剝離成更簡單的單體結構。</a:t>
            </a:r>
            <a:endParaRPr kumimoji="0" lang="zh-TW" altLang="zh-TW" dirty="0">
              <a:solidFill>
                <a:srgbClr val="000000"/>
              </a:solidFill>
              <a:latin typeface="標楷體" pitchFamily="65" charset="-120"/>
              <a:ea typeface="標楷體" pitchFamily="65" charset="-120"/>
              <a:cs typeface="Arial"/>
            </a:endParaRPr>
          </a:p>
        </p:txBody>
      </p:sp>
      <p:sp>
        <p:nvSpPr>
          <p:cNvPr id="2" name="投影片編號版面配置區 1"/>
          <p:cNvSpPr>
            <a:spLocks noGrp="1"/>
          </p:cNvSpPr>
          <p:nvPr>
            <p:ph type="sldNum" sz="quarter" idx="10"/>
          </p:nvPr>
        </p:nvSpPr>
        <p:spPr/>
        <p:txBody>
          <a:bodyPr/>
          <a:lstStyle/>
          <a:p>
            <a:fld id="{30D5AA30-7EE8-4BF7-AF23-F3A0F0C2EA31}" type="slidenum">
              <a:rPr lang="zh-TW" altLang="en-US" smtClean="0"/>
              <a:pPr/>
              <a:t>21</a:t>
            </a:fld>
            <a:endParaRPr lang="zh-TW" altLang="en-US"/>
          </a:p>
        </p:txBody>
      </p:sp>
    </p:spTree>
    <p:extLst>
      <p:ext uri="{BB962C8B-B14F-4D97-AF65-F5344CB8AC3E}">
        <p14:creationId xmlns:p14="http://schemas.microsoft.com/office/powerpoint/2010/main" val="2381763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200" dirty="0">
                <a:solidFill>
                  <a:srgbClr val="000000"/>
                </a:solidFill>
                <a:latin typeface="微軟正黑體" panose="020B0604030504040204" pitchFamily="34" charset="-120"/>
                <a:ea typeface="微軟正黑體" panose="020B0604030504040204" pitchFamily="34" charset="-120"/>
              </a:rPr>
              <a:t>Magic BES</a:t>
            </a:r>
            <a:r>
              <a:rPr lang="zh-TW" altLang="en-US" sz="1200" dirty="0">
                <a:solidFill>
                  <a:srgbClr val="000000"/>
                </a:solidFill>
                <a:latin typeface="微軟正黑體" panose="020B0604030504040204" pitchFamily="34" charset="-120"/>
                <a:ea typeface="微軟正黑體" panose="020B0604030504040204" pitchFamily="34" charset="-120"/>
              </a:rPr>
              <a:t>所製成的紡織品如衣服、褲子、鞋、襪、袋材等，若最終被丟棄到如掩埋場般的厭氧環境下處理，此新形態材料會進入厭氧消化的第一步，水解。讓聚合物從纖維表層，逐步分解剝離成更簡單的單體結構。</a:t>
            </a:r>
            <a:endParaRPr kumimoji="0" lang="zh-TW" altLang="zh-TW" dirty="0">
              <a:solidFill>
                <a:srgbClr val="000000"/>
              </a:solidFill>
              <a:latin typeface="標楷體" pitchFamily="65" charset="-120"/>
              <a:ea typeface="標楷體" pitchFamily="65" charset="-120"/>
              <a:cs typeface="Arial"/>
            </a:endParaRPr>
          </a:p>
        </p:txBody>
      </p:sp>
      <p:sp>
        <p:nvSpPr>
          <p:cNvPr id="2" name="投影片編號版面配置區 1"/>
          <p:cNvSpPr>
            <a:spLocks noGrp="1"/>
          </p:cNvSpPr>
          <p:nvPr>
            <p:ph type="sldNum" sz="quarter" idx="10"/>
          </p:nvPr>
        </p:nvSpPr>
        <p:spPr/>
        <p:txBody>
          <a:bodyPr/>
          <a:lstStyle/>
          <a:p>
            <a:fld id="{30D5AA30-7EE8-4BF7-AF23-F3A0F0C2EA31}" type="slidenum">
              <a:rPr lang="zh-TW" altLang="en-US" smtClean="0"/>
              <a:pPr/>
              <a:t>22</a:t>
            </a:fld>
            <a:endParaRPr lang="zh-TW" altLang="en-US"/>
          </a:p>
        </p:txBody>
      </p:sp>
    </p:spTree>
    <p:extLst>
      <p:ext uri="{BB962C8B-B14F-4D97-AF65-F5344CB8AC3E}">
        <p14:creationId xmlns:p14="http://schemas.microsoft.com/office/powerpoint/2010/main" val="3803395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400" dirty="0" smtClean="0">
                <a:latin typeface="標楷體" panose="03000509000000000000" pitchFamily="65" charset="-120"/>
                <a:ea typeface="標楷體" panose="03000509000000000000" pitchFamily="65" charset="-120"/>
              </a:rPr>
              <a:t>石墨烯：世界上最輕薄卻也是最堅硬的材質。</a:t>
            </a:r>
            <a:endParaRPr lang="en-US" altLang="zh-TW" sz="1400" dirty="0" smtClean="0">
              <a:latin typeface="標楷體" panose="03000509000000000000" pitchFamily="65" charset="-120"/>
              <a:ea typeface="標楷體" panose="03000509000000000000" pitchFamily="65" charset="-120"/>
            </a:endParaRPr>
          </a:p>
          <a:p>
            <a:r>
              <a:rPr lang="zh-TW" altLang="en-US" sz="1400" dirty="0" smtClean="0">
                <a:latin typeface="標楷體" panose="03000509000000000000" pitchFamily="65" charset="-120"/>
                <a:ea typeface="標楷體" panose="03000509000000000000" pitchFamily="65" charset="-120"/>
              </a:rPr>
              <a:t>良好的熱傳導性：外部氣溫下降時，將體溫傳導散佈布料表面。戶外氣溫上升時，可將身體的熱導出。</a:t>
            </a:r>
            <a:endParaRPr lang="en-US" altLang="zh-TW" sz="1400" dirty="0" smtClean="0">
              <a:latin typeface="標楷體" panose="03000509000000000000" pitchFamily="65" charset="-120"/>
              <a:ea typeface="標楷體" panose="03000509000000000000" pitchFamily="65" charset="-120"/>
            </a:endParaRPr>
          </a:p>
          <a:p>
            <a:pPr marL="0" indent="0" algn="l" rtl="0" eaLnBrk="0" fontAlgn="base" hangingPunct="0">
              <a:spcBef>
                <a:spcPct val="30000"/>
              </a:spcBef>
              <a:spcAft>
                <a:spcPct val="0"/>
              </a:spcAft>
              <a:buNone/>
            </a:pPr>
            <a:endParaRPr lang="zh-TW" altLang="en-US" sz="1300" kern="1200" dirty="0">
              <a:solidFill>
                <a:schemeClr val="tx1"/>
              </a:solidFill>
              <a:latin typeface="標楷體" panose="03000509000000000000" pitchFamily="65" charset="-120"/>
              <a:ea typeface="標楷體" panose="03000509000000000000" pitchFamily="65" charset="-120"/>
              <a:cs typeface="Arial" charset="0"/>
            </a:endParaRPr>
          </a:p>
        </p:txBody>
      </p:sp>
      <p:sp>
        <p:nvSpPr>
          <p:cNvPr id="5" name="投影片編號版面配置區 4"/>
          <p:cNvSpPr>
            <a:spLocks noGrp="1"/>
          </p:cNvSpPr>
          <p:nvPr>
            <p:ph type="sldNum" sz="quarter" idx="10"/>
          </p:nvPr>
        </p:nvSpPr>
        <p:spPr/>
        <p:txBody>
          <a:bodyPr/>
          <a:lstStyle/>
          <a:p>
            <a:fld id="{30D5AA30-7EE8-4BF7-AF23-F3A0F0C2EA31}" type="slidenum">
              <a:rPr lang="zh-TW" altLang="en-US" smtClean="0"/>
              <a:pPr/>
              <a:t>23</a:t>
            </a:fld>
            <a:endParaRPr lang="zh-TW" altLang="en-US"/>
          </a:p>
        </p:txBody>
      </p:sp>
    </p:spTree>
    <p:extLst>
      <p:ext uri="{BB962C8B-B14F-4D97-AF65-F5344CB8AC3E}">
        <p14:creationId xmlns:p14="http://schemas.microsoft.com/office/powerpoint/2010/main" val="39960404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txBox="1">
            <a:spLocks noGrp="1" noChangeArrowheads="1"/>
          </p:cNvSpPr>
          <p:nvPr/>
        </p:nvSpPr>
        <p:spPr bwMode="auto">
          <a:xfrm>
            <a:off x="3848873" y="10257527"/>
            <a:ext cx="2925204" cy="492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15" tIns="47606" rIns="95215" bIns="47606"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a:spcBef>
                <a:spcPct val="0"/>
              </a:spcBef>
            </a:pPr>
            <a:fld id="{5722B336-EF31-4B51-BF70-3C9521D4D971}" type="slidenum">
              <a:rPr kumimoji="0" lang="en-US" altLang="zh-TW" sz="1300" b="0">
                <a:solidFill>
                  <a:srgbClr val="000000"/>
                </a:solidFill>
              </a:rPr>
              <a:pPr algn="r">
                <a:spcBef>
                  <a:spcPct val="0"/>
                </a:spcBef>
              </a:pPr>
              <a:t>24</a:t>
            </a:fld>
            <a:endParaRPr kumimoji="0" lang="en-US" altLang="zh-TW" sz="1300" b="0">
              <a:solidFill>
                <a:srgbClr val="000000"/>
              </a:solidFill>
            </a:endParaRPr>
          </a:p>
        </p:txBody>
      </p:sp>
      <p:sp>
        <p:nvSpPr>
          <p:cNvPr id="66563" name="Rectangle 2"/>
          <p:cNvSpPr>
            <a:spLocks noGrp="1" noRot="1" noChangeAspect="1" noChangeArrowheads="1" noTextEdit="1"/>
          </p:cNvSpPr>
          <p:nvPr>
            <p:ph type="sldImg"/>
          </p:nvPr>
        </p:nvSpPr>
        <p:spPr>
          <a:xfrm>
            <a:off x="676275" y="809625"/>
            <a:ext cx="5387975" cy="4041775"/>
          </a:xfrm>
          <a:ln/>
        </p:spPr>
      </p:sp>
      <p:sp>
        <p:nvSpPr>
          <p:cNvPr id="66564" name="Rectangle 3"/>
          <p:cNvSpPr>
            <a:spLocks noGrp="1" noChangeArrowheads="1"/>
          </p:cNvSpPr>
          <p:nvPr>
            <p:ph type="body" idx="1"/>
          </p:nvPr>
        </p:nvSpPr>
        <p:spPr>
          <a:xfrm>
            <a:off x="898491" y="5120154"/>
            <a:ext cx="4940903" cy="485129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677" tIns="47839" rIns="95677" bIns="47839"/>
          <a:lstStyle/>
          <a:p>
            <a:endParaRPr lang="zh-TW" altLang="zh-TW" sz="900" dirty="0">
              <a:latin typeface="Arial" panose="020B0604020202020204" pitchFamily="34" charset="0"/>
              <a:cs typeface="Arial" panose="020B0604020202020204" pitchFamily="34" charset="0"/>
            </a:endParaRPr>
          </a:p>
        </p:txBody>
      </p:sp>
      <p:sp>
        <p:nvSpPr>
          <p:cNvPr id="2" name="投影片編號版面配置區 1"/>
          <p:cNvSpPr>
            <a:spLocks noGrp="1"/>
          </p:cNvSpPr>
          <p:nvPr>
            <p:ph type="sldNum" sz="quarter" idx="10"/>
          </p:nvPr>
        </p:nvSpPr>
        <p:spPr/>
        <p:txBody>
          <a:bodyPr/>
          <a:lstStyle/>
          <a:p>
            <a:fld id="{30D5AA30-7EE8-4BF7-AF23-F3A0F0C2EA31}" type="slidenum">
              <a:rPr lang="zh-TW" altLang="en-US" smtClean="0"/>
              <a:pPr/>
              <a:t>24</a:t>
            </a:fld>
            <a:endParaRPr lang="zh-TW" altLang="en-US"/>
          </a:p>
        </p:txBody>
      </p:sp>
    </p:spTree>
    <p:extLst>
      <p:ext uri="{BB962C8B-B14F-4D97-AF65-F5344CB8AC3E}">
        <p14:creationId xmlns:p14="http://schemas.microsoft.com/office/powerpoint/2010/main" val="1115336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5" name="投影片編號版面配置區 4"/>
          <p:cNvSpPr>
            <a:spLocks noGrp="1"/>
          </p:cNvSpPr>
          <p:nvPr>
            <p:ph type="sldNum" sz="quarter" idx="10"/>
          </p:nvPr>
        </p:nvSpPr>
        <p:spPr/>
        <p:txBody>
          <a:bodyPr/>
          <a:lstStyle/>
          <a:p>
            <a:fld id="{30D5AA30-7EE8-4BF7-AF23-F3A0F0C2EA31}" type="slidenum">
              <a:rPr lang="zh-TW" altLang="en-US" smtClean="0"/>
              <a:pPr/>
              <a:t>1</a:t>
            </a:fld>
            <a:endParaRPr lang="zh-TW" altLang="en-US"/>
          </a:p>
        </p:txBody>
      </p:sp>
    </p:spTree>
    <p:extLst>
      <p:ext uri="{BB962C8B-B14F-4D97-AF65-F5344CB8AC3E}">
        <p14:creationId xmlns:p14="http://schemas.microsoft.com/office/powerpoint/2010/main" val="1674724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5" name="投影片編號版面配置區 4"/>
          <p:cNvSpPr>
            <a:spLocks noGrp="1"/>
          </p:cNvSpPr>
          <p:nvPr>
            <p:ph type="sldNum" sz="quarter" idx="10"/>
          </p:nvPr>
        </p:nvSpPr>
        <p:spPr/>
        <p:txBody>
          <a:bodyPr/>
          <a:lstStyle/>
          <a:p>
            <a:fld id="{30D5AA30-7EE8-4BF7-AF23-F3A0F0C2EA31}" type="slidenum">
              <a:rPr lang="zh-TW" altLang="en-US" smtClean="0"/>
              <a:pPr/>
              <a:t>2</a:t>
            </a:fld>
            <a:endParaRPr lang="zh-TW" altLang="en-US"/>
          </a:p>
        </p:txBody>
      </p:sp>
    </p:spTree>
    <p:extLst>
      <p:ext uri="{BB962C8B-B14F-4D97-AF65-F5344CB8AC3E}">
        <p14:creationId xmlns:p14="http://schemas.microsoft.com/office/powerpoint/2010/main" val="30377981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TW" altLang="en-US" sz="1400" dirty="0" smtClean="0">
                <a:latin typeface="標楷體" panose="03000509000000000000" pitchFamily="65" charset="-120"/>
                <a:ea typeface="標楷體" panose="03000509000000000000" pitchFamily="65" charset="-120"/>
                <a:cs typeface="Arial" panose="020B0604020202020204" pitchFamily="34" charset="0"/>
              </a:rPr>
              <a:t>宜新實業的股票代號為</a:t>
            </a:r>
            <a:r>
              <a:rPr lang="en-US" altLang="zh-TW" sz="1400" dirty="0" smtClean="0">
                <a:latin typeface="標楷體" panose="03000509000000000000" pitchFamily="65" charset="-120"/>
                <a:ea typeface="標楷體" panose="03000509000000000000" pitchFamily="65" charset="-120"/>
                <a:cs typeface="Arial" panose="020B0604020202020204" pitchFamily="34" charset="0"/>
              </a:rPr>
              <a:t>4440</a:t>
            </a:r>
          </a:p>
          <a:p>
            <a:pPr eaLnBrk="1" hangingPunct="1"/>
            <a:r>
              <a:rPr lang="zh-TW" altLang="en-US" sz="1400" dirty="0" smtClean="0">
                <a:latin typeface="標楷體" panose="03000509000000000000" pitchFamily="65" charset="-120"/>
                <a:ea typeface="標楷體" panose="03000509000000000000" pitchFamily="65" charset="-120"/>
                <a:cs typeface="Arial" panose="020B0604020202020204" pitchFamily="34" charset="0"/>
              </a:rPr>
              <a:t>成立於</a:t>
            </a:r>
            <a:r>
              <a:rPr lang="en-US" altLang="zh-TW" sz="1400" dirty="0" smtClean="0">
                <a:latin typeface="標楷體" panose="03000509000000000000" pitchFamily="65" charset="-120"/>
                <a:ea typeface="標楷體" panose="03000509000000000000" pitchFamily="65" charset="-120"/>
                <a:cs typeface="Arial" panose="020B0604020202020204" pitchFamily="34" charset="0"/>
              </a:rPr>
              <a:t>102</a:t>
            </a:r>
            <a:r>
              <a:rPr lang="zh-TW" altLang="en-US" sz="1400" dirty="0" smtClean="0">
                <a:latin typeface="標楷體" panose="03000509000000000000" pitchFamily="65" charset="-120"/>
                <a:ea typeface="標楷體" panose="03000509000000000000" pitchFamily="65" charset="-120"/>
                <a:cs typeface="Arial" panose="020B0604020202020204" pitchFamily="34" charset="0"/>
              </a:rPr>
              <a:t>年</a:t>
            </a:r>
            <a:r>
              <a:rPr lang="en-US" altLang="zh-TW" sz="1400" dirty="0" smtClean="0">
                <a:latin typeface="標楷體" panose="03000509000000000000" pitchFamily="65" charset="-120"/>
                <a:ea typeface="標楷體" panose="03000509000000000000" pitchFamily="65" charset="-120"/>
                <a:cs typeface="Arial" panose="020B0604020202020204" pitchFamily="34" charset="0"/>
              </a:rPr>
              <a:t>6</a:t>
            </a:r>
            <a:r>
              <a:rPr lang="zh-TW" altLang="en-US" sz="1400" dirty="0" smtClean="0">
                <a:latin typeface="標楷體" panose="03000509000000000000" pitchFamily="65" charset="-120"/>
                <a:ea typeface="標楷體" panose="03000509000000000000" pitchFamily="65" charset="-120"/>
                <a:cs typeface="Arial" panose="020B0604020202020204" pitchFamily="34" charset="0"/>
              </a:rPr>
              <a:t>月</a:t>
            </a:r>
            <a:r>
              <a:rPr lang="en-US" altLang="zh-TW" sz="1400" dirty="0" smtClean="0">
                <a:latin typeface="標楷體" panose="03000509000000000000" pitchFamily="65" charset="-120"/>
                <a:ea typeface="標楷體" panose="03000509000000000000" pitchFamily="65" charset="-120"/>
                <a:cs typeface="Arial" panose="020B0604020202020204" pitchFamily="34" charset="0"/>
              </a:rPr>
              <a:t>, </a:t>
            </a:r>
            <a:r>
              <a:rPr lang="zh-TW" altLang="en-US" sz="1400" dirty="0" smtClean="0">
                <a:latin typeface="標楷體" panose="03000509000000000000" pitchFamily="65" charset="-120"/>
                <a:ea typeface="標楷體" panose="03000509000000000000" pitchFamily="65" charset="-120"/>
                <a:cs typeface="Arial" panose="020B0604020202020204" pitchFamily="34" charset="0"/>
              </a:rPr>
              <a:t>實收資本額為</a:t>
            </a:r>
            <a:r>
              <a:rPr lang="en-US" altLang="zh-TW" sz="1400" dirty="0" smtClean="0">
                <a:latin typeface="標楷體" panose="03000509000000000000" pitchFamily="65" charset="-120"/>
                <a:ea typeface="標楷體" panose="03000509000000000000" pitchFamily="65" charset="-120"/>
                <a:cs typeface="Arial" panose="020B0604020202020204" pitchFamily="34" charset="0"/>
              </a:rPr>
              <a:t>6</a:t>
            </a:r>
            <a:r>
              <a:rPr lang="zh-TW" altLang="en-US" sz="1400" dirty="0" smtClean="0">
                <a:latin typeface="標楷體" panose="03000509000000000000" pitchFamily="65" charset="-120"/>
                <a:ea typeface="標楷體" panose="03000509000000000000" pitchFamily="65" charset="-120"/>
                <a:cs typeface="Arial" panose="020B0604020202020204" pitchFamily="34" charset="0"/>
              </a:rPr>
              <a:t>億</a:t>
            </a:r>
            <a:r>
              <a:rPr lang="en-US" altLang="zh-TW" sz="1400" dirty="0" smtClean="0">
                <a:latin typeface="標楷體" panose="03000509000000000000" pitchFamily="65" charset="-120"/>
                <a:ea typeface="標楷體" panose="03000509000000000000" pitchFamily="65" charset="-120"/>
                <a:cs typeface="Arial" panose="020B0604020202020204" pitchFamily="34" charset="0"/>
              </a:rPr>
              <a:t>7000</a:t>
            </a:r>
            <a:r>
              <a:rPr lang="zh-TW" altLang="en-US" sz="1400" dirty="0" smtClean="0">
                <a:latin typeface="標楷體" panose="03000509000000000000" pitchFamily="65" charset="-120"/>
                <a:ea typeface="標楷體" panose="03000509000000000000" pitchFamily="65" charset="-120"/>
                <a:cs typeface="Arial" panose="020B0604020202020204" pitchFamily="34" charset="0"/>
              </a:rPr>
              <a:t>萬</a:t>
            </a:r>
            <a:r>
              <a:rPr lang="en-US" altLang="zh-TW" sz="1400" dirty="0" smtClean="0">
                <a:latin typeface="標楷體" panose="03000509000000000000" pitchFamily="65" charset="-120"/>
                <a:ea typeface="標楷體" panose="03000509000000000000" pitchFamily="65" charset="-120"/>
                <a:cs typeface="Arial" panose="020B0604020202020204" pitchFamily="34" charset="0"/>
              </a:rPr>
              <a:t>, </a:t>
            </a:r>
            <a:r>
              <a:rPr lang="zh-TW" altLang="en-US" sz="1400" dirty="0" smtClean="0">
                <a:latin typeface="標楷體" panose="03000509000000000000" pitchFamily="65" charset="-120"/>
                <a:ea typeface="標楷體" panose="03000509000000000000" pitchFamily="65" charset="-120"/>
                <a:cs typeface="Arial" panose="020B0604020202020204" pitchFamily="34" charset="0"/>
              </a:rPr>
              <a:t>公司登記地址在台北巿內湖區</a:t>
            </a:r>
            <a:r>
              <a:rPr lang="en-US" altLang="zh-TW" sz="1400" dirty="0" smtClean="0">
                <a:latin typeface="標楷體" panose="03000509000000000000" pitchFamily="65" charset="-120"/>
                <a:ea typeface="標楷體" panose="03000509000000000000" pitchFamily="65" charset="-120"/>
                <a:cs typeface="Arial" panose="020B0604020202020204" pitchFamily="34" charset="0"/>
              </a:rPr>
              <a:t>, </a:t>
            </a:r>
            <a:r>
              <a:rPr lang="zh-TW" altLang="en-US" sz="1400" dirty="0" smtClean="0">
                <a:latin typeface="標楷體" panose="03000509000000000000" pitchFamily="65" charset="-120"/>
                <a:ea typeface="標楷體" panose="03000509000000000000" pitchFamily="65" charset="-120"/>
                <a:cs typeface="Arial" panose="020B0604020202020204" pitchFamily="34" charset="0"/>
              </a:rPr>
              <a:t>工廠地址在彰化縣花壇鄉</a:t>
            </a:r>
            <a:r>
              <a:rPr lang="en-US" altLang="zh-TW" sz="1400" dirty="0" smtClean="0">
                <a:latin typeface="標楷體" panose="03000509000000000000" pitchFamily="65" charset="-120"/>
                <a:ea typeface="標楷體" panose="03000509000000000000" pitchFamily="65" charset="-120"/>
                <a:cs typeface="Arial" panose="020B0604020202020204" pitchFamily="34" charset="0"/>
              </a:rPr>
              <a:t>. </a:t>
            </a:r>
          </a:p>
          <a:p>
            <a:pPr eaLnBrk="1" hangingPunct="1"/>
            <a:r>
              <a:rPr lang="zh-TW" altLang="en-US" sz="1400" dirty="0" smtClean="0">
                <a:latin typeface="標楷體" panose="03000509000000000000" pitchFamily="65" charset="-120"/>
                <a:ea typeface="標楷體" panose="03000509000000000000" pitchFamily="65" charset="-120"/>
                <a:cs typeface="Arial" panose="020B0604020202020204" pitchFamily="34" charset="0"/>
              </a:rPr>
              <a:t>主要的產品為彈性包覆紗及加工絲</a:t>
            </a:r>
            <a:r>
              <a:rPr lang="en-US" altLang="zh-TW" sz="1400" dirty="0" smtClean="0">
                <a:latin typeface="標楷體" panose="03000509000000000000" pitchFamily="65" charset="-120"/>
                <a:ea typeface="標楷體" panose="03000509000000000000" pitchFamily="65" charset="-120"/>
                <a:cs typeface="Arial" panose="020B0604020202020204" pitchFamily="34" charset="0"/>
              </a:rPr>
              <a:t>. </a:t>
            </a:r>
            <a:endParaRPr lang="en-US" altLang="zh-TW" sz="1400" dirty="0">
              <a:latin typeface="標楷體" panose="03000509000000000000" pitchFamily="65" charset="-120"/>
              <a:ea typeface="標楷體" panose="03000509000000000000" pitchFamily="65" charset="-120"/>
              <a:cs typeface="Arial" panose="020B0604020202020204" pitchFamily="34" charset="0"/>
            </a:endParaRPr>
          </a:p>
        </p:txBody>
      </p:sp>
      <p:sp>
        <p:nvSpPr>
          <p:cNvPr id="2" name="投影片編號版面配置區 1"/>
          <p:cNvSpPr>
            <a:spLocks noGrp="1"/>
          </p:cNvSpPr>
          <p:nvPr>
            <p:ph type="sldNum" sz="quarter" idx="10"/>
          </p:nvPr>
        </p:nvSpPr>
        <p:spPr/>
        <p:txBody>
          <a:bodyPr/>
          <a:lstStyle/>
          <a:p>
            <a:fld id="{30D5AA30-7EE8-4BF7-AF23-F3A0F0C2EA31}" type="slidenum">
              <a:rPr lang="zh-TW" altLang="en-US" smtClean="0"/>
              <a:pPr/>
              <a:t>4</a:t>
            </a:fld>
            <a:endParaRPr lang="zh-TW" altLang="en-US"/>
          </a:p>
        </p:txBody>
      </p:sp>
    </p:spTree>
    <p:extLst>
      <p:ext uri="{BB962C8B-B14F-4D97-AF65-F5344CB8AC3E}">
        <p14:creationId xmlns:p14="http://schemas.microsoft.com/office/powerpoint/2010/main" val="1617935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400" dirty="0" smtClean="0">
                <a:latin typeface="微軟正黑體" panose="020B0604030504040204" pitchFamily="34" charset="-120"/>
                <a:ea typeface="微軟正黑體" panose="020B0604030504040204" pitchFamily="34" charset="-120"/>
                <a:cs typeface="Times New Roman" panose="02020603050405020304" pitchFamily="18" charset="0"/>
              </a:rPr>
              <a:t>加工絲就是將合成纖維原絲經延伸、假撚、熱定型等加工程序，改變物理與化學性質，提升或增加</a:t>
            </a:r>
            <a:r>
              <a:rPr lang="en-US" altLang="zh-TW" sz="14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400" dirty="0" smtClean="0">
                <a:latin typeface="微軟正黑體" panose="020B0604030504040204" pitchFamily="34" charset="-120"/>
                <a:ea typeface="微軟正黑體" panose="020B0604030504040204" pitchFamily="34" charset="-120"/>
                <a:cs typeface="Times New Roman" panose="02020603050405020304" pitchFamily="18" charset="0"/>
              </a:rPr>
              <a:t>蓬鬆感</a:t>
            </a:r>
            <a:r>
              <a:rPr lang="en-US" altLang="zh-TW" sz="14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4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4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400" dirty="0" smtClean="0">
                <a:latin typeface="微軟正黑體" panose="020B0604030504040204" pitchFamily="34" charset="-120"/>
                <a:ea typeface="微軟正黑體" panose="020B0604030504040204" pitchFamily="34" charset="-120"/>
                <a:cs typeface="Times New Roman" panose="02020603050405020304" pitchFamily="18" charset="0"/>
              </a:rPr>
              <a:t>強度</a:t>
            </a:r>
            <a:r>
              <a:rPr lang="en-US" altLang="zh-TW" sz="14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4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4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400" dirty="0" smtClean="0">
                <a:latin typeface="微軟正黑體" panose="020B0604030504040204" pitchFamily="34" charset="-120"/>
                <a:ea typeface="微軟正黑體" panose="020B0604030504040204" pitchFamily="34" charset="-120"/>
                <a:cs typeface="Times New Roman" panose="02020603050405020304" pitchFamily="18" charset="0"/>
              </a:rPr>
              <a:t>柔軟度</a:t>
            </a:r>
            <a:r>
              <a:rPr lang="en-US" altLang="zh-TW" sz="14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400" dirty="0" smtClean="0">
                <a:latin typeface="微軟正黑體" panose="020B0604030504040204" pitchFamily="34" charset="-120"/>
                <a:ea typeface="微軟正黑體" panose="020B0604030504040204" pitchFamily="34" charset="-120"/>
                <a:cs typeface="Times New Roman" panose="02020603050405020304" pitchFamily="18" charset="0"/>
              </a:rPr>
              <a:t>等性質，成為不同特性紗種</a:t>
            </a:r>
            <a:endParaRPr lang="zh-TW" altLang="en-US" sz="1400" dirty="0"/>
          </a:p>
        </p:txBody>
      </p:sp>
      <p:sp>
        <p:nvSpPr>
          <p:cNvPr id="5" name="投影片編號版面配置區 4"/>
          <p:cNvSpPr>
            <a:spLocks noGrp="1"/>
          </p:cNvSpPr>
          <p:nvPr>
            <p:ph type="sldNum" sz="quarter" idx="10"/>
          </p:nvPr>
        </p:nvSpPr>
        <p:spPr/>
        <p:txBody>
          <a:bodyPr/>
          <a:lstStyle/>
          <a:p>
            <a:fld id="{30D5AA30-7EE8-4BF7-AF23-F3A0F0C2EA31}" type="slidenum">
              <a:rPr lang="zh-TW" altLang="en-US" smtClean="0"/>
              <a:pPr/>
              <a:t>6</a:t>
            </a:fld>
            <a:endParaRPr lang="zh-TW" altLang="en-US"/>
          </a:p>
        </p:txBody>
      </p:sp>
    </p:spTree>
    <p:extLst>
      <p:ext uri="{BB962C8B-B14F-4D97-AF65-F5344CB8AC3E}">
        <p14:creationId xmlns:p14="http://schemas.microsoft.com/office/powerpoint/2010/main" val="2747886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400" dirty="0" smtClean="0">
                <a:latin typeface="微軟正黑體" panose="020B0604030504040204" pitchFamily="34" charset="-120"/>
                <a:ea typeface="微軟正黑體" panose="020B0604030504040204" pitchFamily="34" charset="-120"/>
                <a:cs typeface="Times New Roman" panose="02020603050405020304" pitchFamily="18" charset="0"/>
              </a:rPr>
              <a:t>彈性包覆紗就是以假撚後的加工絲直接包覆彈性纖維而成的紗種</a:t>
            </a:r>
            <a:r>
              <a:rPr lang="en-US" altLang="zh-TW" sz="1400" dirty="0" smtClean="0">
                <a:latin typeface="微軟正黑體" panose="020B0604030504040204" pitchFamily="34" charset="-120"/>
                <a:ea typeface="微軟正黑體" panose="020B0604030504040204" pitchFamily="34" charset="-120"/>
                <a:cs typeface="Times New Roman" panose="02020603050405020304" pitchFamily="18" charset="0"/>
              </a:rPr>
              <a:t>.  </a:t>
            </a:r>
          </a:p>
          <a:p>
            <a:r>
              <a:rPr lang="zh-TW" altLang="en-US" sz="1400" dirty="0" smtClean="0">
                <a:latin typeface="微軟正黑體" panose="020B0604030504040204" pitchFamily="34" charset="-120"/>
                <a:ea typeface="微軟正黑體" panose="020B0604030504040204" pitchFamily="34" charset="-120"/>
                <a:cs typeface="Times New Roman" panose="02020603050405020304" pitchFamily="18" charset="0"/>
              </a:rPr>
              <a:t>大量被運用在各式機能報飾</a:t>
            </a:r>
            <a:r>
              <a:rPr lang="en-US" altLang="zh-TW" sz="14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400" dirty="0" smtClean="0">
                <a:latin typeface="微軟正黑體" panose="020B0604030504040204" pitchFamily="34" charset="-120"/>
                <a:ea typeface="微軟正黑體" panose="020B0604030504040204" pitchFamily="34" charset="-120"/>
                <a:cs typeface="Times New Roman" panose="02020603050405020304" pitchFamily="18" charset="0"/>
              </a:rPr>
              <a:t>例如休閒運動服</a:t>
            </a:r>
            <a:r>
              <a:rPr lang="en-US" altLang="zh-TW" sz="14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400" dirty="0" smtClean="0">
                <a:latin typeface="微軟正黑體" panose="020B0604030504040204" pitchFamily="34" charset="-120"/>
                <a:ea typeface="微軟正黑體" panose="020B0604030504040204" pitchFamily="34" charset="-120"/>
                <a:cs typeface="Times New Roman" panose="02020603050405020304" pitchFamily="18" charset="0"/>
              </a:rPr>
              <a:t>韻律服</a:t>
            </a:r>
            <a:r>
              <a:rPr lang="en-US" altLang="zh-TW" sz="1400" dirty="0" smtClean="0">
                <a:latin typeface="微軟正黑體" panose="020B0604030504040204" pitchFamily="34" charset="-120"/>
                <a:ea typeface="微軟正黑體" panose="020B0604030504040204" pitchFamily="34" charset="-120"/>
                <a:cs typeface="Times New Roman" panose="02020603050405020304" pitchFamily="18" charset="0"/>
              </a:rPr>
              <a:t>.</a:t>
            </a:r>
          </a:p>
        </p:txBody>
      </p:sp>
      <p:sp>
        <p:nvSpPr>
          <p:cNvPr id="5" name="投影片編號版面配置區 4"/>
          <p:cNvSpPr>
            <a:spLocks noGrp="1"/>
          </p:cNvSpPr>
          <p:nvPr>
            <p:ph type="sldNum" sz="quarter" idx="10"/>
          </p:nvPr>
        </p:nvSpPr>
        <p:spPr/>
        <p:txBody>
          <a:bodyPr/>
          <a:lstStyle/>
          <a:p>
            <a:fld id="{30D5AA30-7EE8-4BF7-AF23-F3A0F0C2EA31}" type="slidenum">
              <a:rPr lang="zh-TW" altLang="en-US" smtClean="0"/>
              <a:pPr/>
              <a:t>7</a:t>
            </a:fld>
            <a:endParaRPr lang="zh-TW" altLang="en-US"/>
          </a:p>
        </p:txBody>
      </p:sp>
    </p:spTree>
    <p:extLst>
      <p:ext uri="{BB962C8B-B14F-4D97-AF65-F5344CB8AC3E}">
        <p14:creationId xmlns:p14="http://schemas.microsoft.com/office/powerpoint/2010/main" val="2338581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400" dirty="0" smtClean="0"/>
              <a:t>公司產品的終端運用有三大類</a:t>
            </a:r>
            <a:r>
              <a:rPr lang="en-US" altLang="zh-TW" sz="1400" dirty="0" smtClean="0"/>
              <a:t>:</a:t>
            </a:r>
            <a:r>
              <a:rPr lang="zh-TW" altLang="en-US" sz="1400" dirty="0" smtClean="0"/>
              <a:t>紡織衣材</a:t>
            </a:r>
            <a:r>
              <a:rPr lang="en-US" altLang="zh-TW" sz="1400" dirty="0" smtClean="0"/>
              <a:t>, </a:t>
            </a:r>
            <a:r>
              <a:rPr lang="zh-TW" altLang="en-US" sz="1400" dirty="0" smtClean="0"/>
              <a:t>鞋材及車材</a:t>
            </a:r>
            <a:r>
              <a:rPr lang="en-US" altLang="zh-TW" sz="140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400" dirty="0" smtClean="0"/>
              <a:t>(1)</a:t>
            </a:r>
            <a:r>
              <a:rPr lang="zh-TW" altLang="en-US" sz="1400" dirty="0" smtClean="0"/>
              <a:t>紡織衣材有</a:t>
            </a:r>
            <a:r>
              <a:rPr lang="zh-TW" altLang="zh-TW" sz="1400" dirty="0" smtClean="0">
                <a:latin typeface="微軟正黑體" panose="020B0604030504040204" pitchFamily="34" charset="-120"/>
                <a:ea typeface="微軟正黑體" panose="020B0604030504040204" pitchFamily="34" charset="-120"/>
              </a:rPr>
              <a:t>平織防風透氣外套、運動</a:t>
            </a:r>
            <a:r>
              <a:rPr lang="en-US" altLang="zh-TW" sz="1400" dirty="0" smtClean="0">
                <a:latin typeface="微軟正黑體" panose="020B0604030504040204" pitchFamily="34" charset="-120"/>
                <a:ea typeface="微軟正黑體" panose="020B0604030504040204" pitchFamily="34" charset="-120"/>
              </a:rPr>
              <a:t>T</a:t>
            </a:r>
            <a:r>
              <a:rPr lang="zh-TW" altLang="zh-TW" sz="1400" dirty="0" smtClean="0">
                <a:latin typeface="微軟正黑體" panose="020B0604030504040204" pitchFamily="34" charset="-120"/>
                <a:ea typeface="微軟正黑體" panose="020B0604030504040204" pitchFamily="34" charset="-120"/>
              </a:rPr>
              <a:t>恤、韻律服裝</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運動</a:t>
            </a:r>
            <a:r>
              <a:rPr lang="en-US" altLang="zh-TW" sz="1400" dirty="0" smtClean="0">
                <a:latin typeface="微軟正黑體" panose="020B0604030504040204" pitchFamily="34" charset="-120"/>
                <a:ea typeface="微軟正黑體" panose="020B0604030504040204" pitchFamily="34" charset="-120"/>
              </a:rPr>
              <a:t>T</a:t>
            </a:r>
            <a:r>
              <a:rPr lang="zh-TW" altLang="en-US" sz="1400" dirty="0" smtClean="0">
                <a:latin typeface="微軟正黑體" panose="020B0604030504040204" pitchFamily="34" charset="-120"/>
                <a:ea typeface="微軟正黑體" panose="020B0604030504040204" pitchFamily="34" charset="-120"/>
              </a:rPr>
              <a:t>恤</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韻律服裝</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彈性褲等</a:t>
            </a:r>
            <a:r>
              <a:rPr lang="en-US" altLang="zh-TW" sz="1400" dirty="0" smtClean="0">
                <a:latin typeface="微軟正黑體" panose="020B0604030504040204" pitchFamily="34" charset="-120"/>
                <a:ea typeface="微軟正黑體" panose="020B0604030504040204" pitchFamily="34" charset="-120"/>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400" dirty="0" smtClean="0">
                <a:solidFill>
                  <a:schemeClr val="tx1"/>
                </a:solidFill>
                <a:latin typeface="微軟正黑體" panose="020B0604030504040204" pitchFamily="34" charset="-120"/>
                <a:ea typeface="微軟正黑體" panose="020B0604030504040204" pitchFamily="34" charset="-120"/>
                <a:cs typeface="Arial" charset="0"/>
              </a:rPr>
              <a:t>(2)</a:t>
            </a:r>
            <a:r>
              <a:rPr lang="zh-TW" altLang="en-US" sz="1400" dirty="0" smtClean="0">
                <a:solidFill>
                  <a:schemeClr val="tx1"/>
                </a:solidFill>
                <a:latin typeface="微軟正黑體" panose="020B0604030504040204" pitchFamily="34" charset="-120"/>
                <a:ea typeface="微軟正黑體" panose="020B0604030504040204" pitchFamily="34" charset="-120"/>
                <a:cs typeface="Arial" charset="0"/>
              </a:rPr>
              <a:t>鞋材有</a:t>
            </a:r>
            <a:r>
              <a:rPr lang="zh-TW" altLang="zh-TW" sz="1400" dirty="0" smtClean="0">
                <a:latin typeface="微軟正黑體" panose="020B0604030504040204" pitchFamily="34" charset="-120"/>
                <a:ea typeface="微軟正黑體" panose="020B0604030504040204" pitchFamily="34" charset="-120"/>
              </a:rPr>
              <a:t>包覆鞋、彈性網布、彈性三明治鞋材</a:t>
            </a:r>
            <a:endParaRPr lang="en-US" altLang="zh-TW" sz="1400" dirty="0" smtClean="0">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400" dirty="0" smtClean="0">
                <a:solidFill>
                  <a:schemeClr val="tx1"/>
                </a:solidFill>
                <a:latin typeface="微軟正黑體" panose="020B0604030504040204" pitchFamily="34" charset="-120"/>
                <a:ea typeface="微軟正黑體" panose="020B0604030504040204" pitchFamily="34" charset="-120"/>
                <a:cs typeface="Arial" charset="0"/>
              </a:rPr>
              <a:t>(3)</a:t>
            </a:r>
            <a:r>
              <a:rPr lang="zh-TW" altLang="en-US" sz="1400" dirty="0" smtClean="0">
                <a:solidFill>
                  <a:schemeClr val="tx1"/>
                </a:solidFill>
                <a:latin typeface="微軟正黑體" panose="020B0604030504040204" pitchFamily="34" charset="-120"/>
                <a:ea typeface="微軟正黑體" panose="020B0604030504040204" pitchFamily="34" charset="-120"/>
                <a:cs typeface="Arial" charset="0"/>
              </a:rPr>
              <a:t>車材有汽車座椅</a:t>
            </a:r>
            <a:r>
              <a:rPr lang="en-US" altLang="zh-TW" sz="1400" dirty="0" smtClean="0">
                <a:solidFill>
                  <a:schemeClr val="tx1"/>
                </a:solidFill>
                <a:latin typeface="微軟正黑體" panose="020B0604030504040204" pitchFamily="34" charset="-120"/>
                <a:ea typeface="微軟正黑體" panose="020B0604030504040204" pitchFamily="34" charset="-120"/>
                <a:cs typeface="Arial" charset="0"/>
              </a:rPr>
              <a:t>,</a:t>
            </a:r>
            <a:r>
              <a:rPr lang="zh-TW" altLang="en-US" sz="1400" dirty="0" smtClean="0">
                <a:solidFill>
                  <a:schemeClr val="tx1"/>
                </a:solidFill>
                <a:latin typeface="微軟正黑體" panose="020B0604030504040204" pitchFamily="34" charset="-120"/>
                <a:ea typeface="微軟正黑體" panose="020B0604030504040204" pitchFamily="34" charset="-120"/>
                <a:cs typeface="Arial" charset="0"/>
              </a:rPr>
              <a:t>車頂棚等汽車內裝飾板</a:t>
            </a:r>
          </a:p>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dirty="0" smtClean="0">
              <a:solidFill>
                <a:schemeClr val="tx1"/>
              </a:solidFill>
              <a:latin typeface="微軟正黑體" panose="020B0604030504040204" pitchFamily="34" charset="-120"/>
              <a:ea typeface="微軟正黑體" panose="020B0604030504040204" pitchFamily="34" charset="-120"/>
              <a:cs typeface="Arial" charset="0"/>
            </a:endParaRPr>
          </a:p>
          <a:p>
            <a:endParaRPr lang="zh-TW" altLang="en-US" dirty="0"/>
          </a:p>
        </p:txBody>
      </p:sp>
      <p:sp>
        <p:nvSpPr>
          <p:cNvPr id="5" name="投影片編號版面配置區 4"/>
          <p:cNvSpPr>
            <a:spLocks noGrp="1"/>
          </p:cNvSpPr>
          <p:nvPr>
            <p:ph type="sldNum" sz="quarter" idx="10"/>
          </p:nvPr>
        </p:nvSpPr>
        <p:spPr/>
        <p:txBody>
          <a:bodyPr/>
          <a:lstStyle/>
          <a:p>
            <a:fld id="{30D5AA30-7EE8-4BF7-AF23-F3A0F0C2EA31}" type="slidenum">
              <a:rPr lang="zh-TW" altLang="en-US" smtClean="0"/>
              <a:pPr/>
              <a:t>8</a:t>
            </a:fld>
            <a:endParaRPr lang="zh-TW" altLang="en-US"/>
          </a:p>
        </p:txBody>
      </p:sp>
    </p:spTree>
    <p:extLst>
      <p:ext uri="{BB962C8B-B14F-4D97-AF65-F5344CB8AC3E}">
        <p14:creationId xmlns:p14="http://schemas.microsoft.com/office/powerpoint/2010/main" val="285394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400" b="0" u="none" dirty="0" smtClean="0">
                <a:solidFill>
                  <a:schemeClr val="tx1"/>
                </a:solidFill>
              </a:rPr>
              <a:t>今年前三季的營收為</a:t>
            </a:r>
            <a:r>
              <a:rPr lang="en-US" altLang="zh-TW" sz="1400" b="0" u="none" dirty="0" smtClean="0">
                <a:solidFill>
                  <a:schemeClr val="tx1"/>
                </a:solidFill>
              </a:rPr>
              <a:t>11.9E</a:t>
            </a:r>
            <a:r>
              <a:rPr lang="zh-TW" altLang="en-US" sz="1400" b="0" u="none" dirty="0" smtClean="0">
                <a:solidFill>
                  <a:schemeClr val="tx1"/>
                </a:solidFill>
              </a:rPr>
              <a:t>及毛利率</a:t>
            </a:r>
            <a:r>
              <a:rPr lang="en-US" altLang="zh-TW" sz="1400" b="0" u="none" dirty="0" smtClean="0">
                <a:solidFill>
                  <a:schemeClr val="tx1"/>
                </a:solidFill>
              </a:rPr>
              <a:t>21.8%,</a:t>
            </a:r>
            <a:r>
              <a:rPr lang="en-US" altLang="zh-TW" sz="1400" b="0" u="none" baseline="0" dirty="0" smtClean="0">
                <a:solidFill>
                  <a:schemeClr val="tx1"/>
                </a:solidFill>
              </a:rPr>
              <a:t> </a:t>
            </a:r>
            <a:r>
              <a:rPr lang="zh-TW" altLang="en-US" sz="1400" b="0" u="none" dirty="0" smtClean="0">
                <a:solidFill>
                  <a:schemeClr val="tx1"/>
                </a:solidFill>
              </a:rPr>
              <a:t>皆較去年下滑</a:t>
            </a:r>
            <a:r>
              <a:rPr lang="en-US" altLang="zh-TW" sz="1400" b="0" u="none" dirty="0" smtClean="0">
                <a:solidFill>
                  <a:schemeClr val="tx1"/>
                </a:solidFill>
              </a:rPr>
              <a:t>,</a:t>
            </a:r>
          </a:p>
          <a:p>
            <a:r>
              <a:rPr lang="en-US" altLang="zh-TW" sz="1400" b="0" u="sng" dirty="0" smtClean="0">
                <a:solidFill>
                  <a:schemeClr val="tx1"/>
                </a:solidFill>
              </a:rPr>
              <a:t>(</a:t>
            </a:r>
            <a:r>
              <a:rPr lang="zh-TW" altLang="en-US" sz="1400" b="0" u="sng" dirty="0" smtClean="0">
                <a:solidFill>
                  <a:schemeClr val="tx1"/>
                </a:solidFill>
              </a:rPr>
              <a:t>一</a:t>
            </a:r>
            <a:r>
              <a:rPr lang="en-US" altLang="zh-TW" sz="1400" b="0" u="sng" dirty="0" smtClean="0">
                <a:solidFill>
                  <a:schemeClr val="tx1"/>
                </a:solidFill>
              </a:rPr>
              <a:t>)</a:t>
            </a:r>
            <a:r>
              <a:rPr lang="zh-TW" altLang="en-US" sz="1400" b="0" u="sng" dirty="0" smtClean="0">
                <a:solidFill>
                  <a:schemeClr val="tx1"/>
                </a:solidFill>
              </a:rPr>
              <a:t>營收下滑的主要原因</a:t>
            </a:r>
            <a:r>
              <a:rPr lang="en-US" altLang="zh-TW" sz="1400" b="0" u="sng" dirty="0" smtClean="0">
                <a:solidFill>
                  <a:schemeClr val="tx1"/>
                </a:solidFill>
              </a:rPr>
              <a:t>:</a:t>
            </a:r>
          </a:p>
          <a:p>
            <a:r>
              <a:rPr lang="en-US" altLang="zh-TW" sz="1400" b="0" u="none" baseline="0" dirty="0" smtClean="0">
                <a:solidFill>
                  <a:schemeClr val="tx1"/>
                </a:solidFill>
              </a:rPr>
              <a:t>  (1)</a:t>
            </a:r>
            <a:r>
              <a:rPr lang="zh-TW" altLang="en-US" sz="1400" b="0" u="none" baseline="0" dirty="0" smtClean="0">
                <a:solidFill>
                  <a:schemeClr val="tx1"/>
                </a:solidFill>
              </a:rPr>
              <a:t>通膨影響</a:t>
            </a:r>
            <a:r>
              <a:rPr lang="en-US" altLang="zh-TW" sz="1400" b="0" u="none" baseline="0" dirty="0" smtClean="0">
                <a:solidFill>
                  <a:schemeClr val="tx1"/>
                </a:solidFill>
              </a:rPr>
              <a:t>:</a:t>
            </a:r>
            <a:r>
              <a:rPr lang="zh-TW" altLang="en-US" sz="1400" b="0" u="none" baseline="0" dirty="0" smtClean="0">
                <a:solidFill>
                  <a:schemeClr val="tx1"/>
                </a:solidFill>
              </a:rPr>
              <a:t>今年受全球通膨影響</a:t>
            </a:r>
            <a:r>
              <a:rPr lang="en-US" altLang="zh-TW" sz="1400" b="0" u="none" baseline="0" dirty="0" smtClean="0">
                <a:solidFill>
                  <a:schemeClr val="tx1"/>
                </a:solidFill>
              </a:rPr>
              <a:t>,</a:t>
            </a:r>
            <a:r>
              <a:rPr lang="zh-TW" altLang="en-US" sz="1400" b="0" u="none" baseline="0" dirty="0" smtClean="0">
                <a:solidFill>
                  <a:schemeClr val="tx1"/>
                </a:solidFill>
              </a:rPr>
              <a:t>民生用品之消費支出大幅減少</a:t>
            </a:r>
            <a:r>
              <a:rPr lang="en-US" altLang="zh-TW" sz="1400" b="0" u="none" baseline="0" dirty="0" smtClean="0">
                <a:solidFill>
                  <a:schemeClr val="tx1"/>
                </a:solidFill>
              </a:rPr>
              <a:t>,</a:t>
            </a:r>
          </a:p>
          <a:p>
            <a:r>
              <a:rPr lang="en-US" altLang="zh-TW" sz="1400" b="0" u="none" baseline="0" dirty="0" smtClean="0">
                <a:solidFill>
                  <a:schemeClr val="tx1"/>
                </a:solidFill>
              </a:rPr>
              <a:t>  (2)</a:t>
            </a:r>
            <a:r>
              <a:rPr lang="zh-TW" altLang="en-US" sz="1400" b="0" u="none" baseline="0" dirty="0" smtClean="0">
                <a:solidFill>
                  <a:schemeClr val="tx1"/>
                </a:solidFill>
              </a:rPr>
              <a:t>庫存積壓</a:t>
            </a:r>
            <a:r>
              <a:rPr lang="en-US" altLang="zh-TW" sz="1400" b="0" u="none" baseline="0" dirty="0" smtClean="0">
                <a:solidFill>
                  <a:schemeClr val="tx1"/>
                </a:solidFill>
              </a:rPr>
              <a:t>:</a:t>
            </a:r>
            <a:r>
              <a:rPr lang="zh-TW" altLang="en-US" sz="1400" b="0" u="none" baseline="0" dirty="0" smtClean="0">
                <a:solidFill>
                  <a:schemeClr val="tx1"/>
                </a:solidFill>
              </a:rPr>
              <a:t>去年運輸通路因素</a:t>
            </a:r>
            <a:r>
              <a:rPr lang="en-US" altLang="zh-TW" sz="1400" b="0" u="none" baseline="0" dirty="0" smtClean="0">
                <a:solidFill>
                  <a:schemeClr val="tx1"/>
                </a:solidFill>
              </a:rPr>
              <a:t>, </a:t>
            </a:r>
            <a:r>
              <a:rPr lang="zh-TW" altLang="en-US" sz="1400" b="0" u="none" baseline="0" dirty="0" smtClean="0">
                <a:solidFill>
                  <a:schemeClr val="tx1"/>
                </a:solidFill>
              </a:rPr>
              <a:t>品牌商及成衣廠重複下單導致今年度庫存大增</a:t>
            </a:r>
            <a:r>
              <a:rPr lang="en-US" altLang="zh-TW" sz="1400" b="0" u="none" baseline="0" dirty="0" smtClean="0">
                <a:solidFill>
                  <a:schemeClr val="tx1"/>
                </a:solidFill>
              </a:rPr>
              <a:t>, </a:t>
            </a:r>
            <a:r>
              <a:rPr lang="zh-TW" altLang="en-US" sz="1400" b="0" u="none" baseline="0" dirty="0" smtClean="0">
                <a:solidFill>
                  <a:schemeClr val="tx1"/>
                </a:solidFill>
              </a:rPr>
              <a:t>直接影響今年度的下單量</a:t>
            </a:r>
            <a:r>
              <a:rPr lang="en-US" altLang="zh-TW" sz="1400" b="0" u="none" baseline="0" dirty="0" smtClean="0">
                <a:solidFill>
                  <a:schemeClr val="tx1"/>
                </a:solidFill>
              </a:rPr>
              <a:t>.</a:t>
            </a:r>
          </a:p>
          <a:p>
            <a:r>
              <a:rPr lang="en-US" altLang="zh-TW" sz="1400" b="0" u="none" baseline="0" dirty="0" smtClean="0">
                <a:solidFill>
                  <a:schemeClr val="tx1"/>
                </a:solidFill>
              </a:rPr>
              <a:t>  (3)</a:t>
            </a:r>
            <a:r>
              <a:rPr lang="zh-TW" altLang="en-US" sz="1400" b="0" u="none" baseline="0" dirty="0" smtClean="0">
                <a:solidFill>
                  <a:schemeClr val="tx1"/>
                </a:solidFill>
              </a:rPr>
              <a:t>去化庫存壓力</a:t>
            </a:r>
            <a:r>
              <a:rPr lang="en-US" altLang="zh-TW" sz="1400" b="0" u="none" baseline="0" dirty="0" smtClean="0">
                <a:solidFill>
                  <a:schemeClr val="tx1"/>
                </a:solidFill>
              </a:rPr>
              <a:t>:</a:t>
            </a:r>
            <a:r>
              <a:rPr lang="zh-TW" altLang="en-US" sz="1400" b="0" u="none" baseline="0" dirty="0" smtClean="0">
                <a:solidFill>
                  <a:schemeClr val="tx1"/>
                </a:solidFill>
              </a:rPr>
              <a:t>通膨陰影讓品牌商客戶更加保守壓低庫存</a:t>
            </a:r>
            <a:r>
              <a:rPr lang="en-US" altLang="zh-TW" sz="1400" b="0" u="none" baseline="0" dirty="0" smtClean="0">
                <a:solidFill>
                  <a:schemeClr val="tx1"/>
                </a:solidFill>
              </a:rPr>
              <a:t>.</a:t>
            </a:r>
          </a:p>
          <a:p>
            <a:r>
              <a:rPr lang="en-US" altLang="zh-TW" sz="1400" b="0" u="sng" baseline="0" dirty="0" smtClean="0">
                <a:solidFill>
                  <a:schemeClr val="tx1"/>
                </a:solidFill>
              </a:rPr>
              <a:t>(</a:t>
            </a:r>
            <a:r>
              <a:rPr lang="zh-TW" altLang="en-US" sz="1400" b="0" u="sng" baseline="0" dirty="0" smtClean="0">
                <a:solidFill>
                  <a:schemeClr val="tx1"/>
                </a:solidFill>
              </a:rPr>
              <a:t>二</a:t>
            </a:r>
            <a:r>
              <a:rPr lang="en-US" altLang="zh-TW" sz="1400" b="0" u="sng" baseline="0" dirty="0" smtClean="0">
                <a:solidFill>
                  <a:schemeClr val="tx1"/>
                </a:solidFill>
              </a:rPr>
              <a:t>)</a:t>
            </a:r>
            <a:r>
              <a:rPr lang="zh-TW" altLang="en-US" sz="1400" b="0" u="sng" baseline="0" dirty="0" smtClean="0">
                <a:solidFill>
                  <a:schemeClr val="tx1"/>
                </a:solidFill>
              </a:rPr>
              <a:t>毛利率下降原因</a:t>
            </a:r>
            <a:r>
              <a:rPr lang="en-US" altLang="zh-TW" sz="1400" b="0" u="sng" baseline="0" dirty="0" smtClean="0">
                <a:solidFill>
                  <a:schemeClr val="tx1"/>
                </a:solidFill>
              </a:rPr>
              <a:t>:</a:t>
            </a:r>
          </a:p>
          <a:p>
            <a:r>
              <a:rPr lang="en-US" altLang="zh-TW" sz="1400" b="0" u="none" baseline="0" dirty="0">
                <a:solidFill>
                  <a:schemeClr val="tx1"/>
                </a:solidFill>
              </a:rPr>
              <a:t> </a:t>
            </a:r>
            <a:r>
              <a:rPr lang="en-US" altLang="zh-TW" sz="1400" b="0" u="none" baseline="0" dirty="0" smtClean="0">
                <a:solidFill>
                  <a:schemeClr val="tx1"/>
                </a:solidFill>
              </a:rPr>
              <a:t> </a:t>
            </a:r>
            <a:r>
              <a:rPr lang="zh-TW" altLang="en-US" sz="1400" b="0" u="none" baseline="0" dirty="0" smtClean="0">
                <a:solidFill>
                  <a:schemeClr val="tx1"/>
                </a:solidFill>
              </a:rPr>
              <a:t>今年度原料上漲而推高成本</a:t>
            </a:r>
            <a:r>
              <a:rPr lang="en-US" altLang="zh-TW" sz="1400" b="0" u="none" baseline="0" dirty="0" smtClean="0">
                <a:solidFill>
                  <a:schemeClr val="tx1"/>
                </a:solidFill>
              </a:rPr>
              <a:t>, </a:t>
            </a:r>
            <a:r>
              <a:rPr lang="zh-TW" altLang="en-US" sz="1400" b="0" u="none" baseline="0" dirty="0" smtClean="0">
                <a:solidFill>
                  <a:schemeClr val="tx1"/>
                </a:solidFill>
              </a:rPr>
              <a:t>因無法全數轉嫁到成品售價</a:t>
            </a:r>
            <a:r>
              <a:rPr lang="en-US" altLang="zh-TW" sz="1400" b="0" u="none" baseline="0" dirty="0" smtClean="0">
                <a:solidFill>
                  <a:schemeClr val="tx1"/>
                </a:solidFill>
              </a:rPr>
              <a:t>, </a:t>
            </a:r>
            <a:r>
              <a:rPr lang="zh-TW" altLang="en-US" sz="1400" b="0" u="none" baseline="0" dirty="0" smtClean="0">
                <a:solidFill>
                  <a:schemeClr val="tx1"/>
                </a:solidFill>
              </a:rPr>
              <a:t>勢必影響到毛利率</a:t>
            </a:r>
            <a:r>
              <a:rPr lang="en-US" altLang="zh-TW" sz="1400" b="0" u="none" baseline="0" dirty="0" smtClean="0">
                <a:solidFill>
                  <a:schemeClr val="tx1"/>
                </a:solidFill>
              </a:rPr>
              <a:t>. </a:t>
            </a:r>
          </a:p>
          <a:p>
            <a:r>
              <a:rPr lang="zh-TW" altLang="en-US" sz="1400" b="0" u="none" baseline="0" dirty="0" smtClean="0">
                <a:solidFill>
                  <a:schemeClr val="tx1"/>
                </a:solidFill>
              </a:rPr>
              <a:t>宜新實業的因應策略是</a:t>
            </a:r>
            <a:r>
              <a:rPr lang="en-US" altLang="zh-TW" sz="1400" b="0" u="none" baseline="0" dirty="0" smtClean="0">
                <a:solidFill>
                  <a:schemeClr val="tx1"/>
                </a:solidFill>
              </a:rPr>
              <a:t>(1)</a:t>
            </a:r>
            <a:r>
              <a:rPr lang="zh-TW" altLang="en-US" sz="1400" b="0" u="none" baseline="0" dirty="0" smtClean="0">
                <a:solidFill>
                  <a:schemeClr val="tx1"/>
                </a:solidFill>
              </a:rPr>
              <a:t>滾動式檢視訂單以調整產品組合</a:t>
            </a:r>
            <a:r>
              <a:rPr lang="en-US" altLang="zh-TW" sz="1400" b="0" u="none" baseline="0" dirty="0" smtClean="0">
                <a:solidFill>
                  <a:schemeClr val="tx1"/>
                </a:solidFill>
              </a:rPr>
              <a:t>,(2)</a:t>
            </a:r>
            <a:r>
              <a:rPr lang="zh-TW" altLang="en-US" sz="1400" b="0" u="none" baseline="0" dirty="0" smtClean="0">
                <a:solidFill>
                  <a:schemeClr val="tx1"/>
                </a:solidFill>
              </a:rPr>
              <a:t>強化短單管理</a:t>
            </a:r>
            <a:r>
              <a:rPr lang="en-US" altLang="zh-TW" sz="1400" b="0" u="none" baseline="0" dirty="0" smtClean="0">
                <a:solidFill>
                  <a:schemeClr val="tx1"/>
                </a:solidFill>
              </a:rPr>
              <a:t>,</a:t>
            </a:r>
            <a:r>
              <a:rPr lang="zh-TW" altLang="en-US" sz="1400" b="0" u="none" baseline="0" dirty="0" smtClean="0">
                <a:solidFill>
                  <a:schemeClr val="tx1"/>
                </a:solidFill>
              </a:rPr>
              <a:t>增加機台稼動率</a:t>
            </a:r>
            <a:r>
              <a:rPr lang="en-US" altLang="zh-TW" sz="1400" b="0" u="none" baseline="0" dirty="0" smtClean="0">
                <a:solidFill>
                  <a:schemeClr val="tx1"/>
                </a:solidFill>
              </a:rPr>
              <a:t>, </a:t>
            </a:r>
            <a:r>
              <a:rPr lang="zh-TW" altLang="en-US" sz="1400" b="0" u="none" baseline="0" dirty="0" smtClean="0">
                <a:solidFill>
                  <a:schemeClr val="tx1"/>
                </a:solidFill>
              </a:rPr>
              <a:t>以維持整體毛利率</a:t>
            </a:r>
            <a:r>
              <a:rPr lang="en-US" altLang="zh-TW" sz="1400" b="0" u="none" baseline="0" dirty="0" smtClean="0">
                <a:solidFill>
                  <a:schemeClr val="tx1"/>
                </a:solidFill>
              </a:rPr>
              <a:t>.  </a:t>
            </a:r>
          </a:p>
        </p:txBody>
      </p:sp>
      <p:sp>
        <p:nvSpPr>
          <p:cNvPr id="5" name="投影片編號版面配置區 4"/>
          <p:cNvSpPr>
            <a:spLocks noGrp="1"/>
          </p:cNvSpPr>
          <p:nvPr>
            <p:ph type="sldNum" sz="quarter" idx="10"/>
          </p:nvPr>
        </p:nvSpPr>
        <p:spPr/>
        <p:txBody>
          <a:bodyPr/>
          <a:lstStyle/>
          <a:p>
            <a:fld id="{30D5AA30-7EE8-4BF7-AF23-F3A0F0C2EA31}" type="slidenum">
              <a:rPr lang="zh-TW" altLang="en-US" smtClean="0"/>
              <a:pPr/>
              <a:t>11</a:t>
            </a:fld>
            <a:endParaRPr lang="zh-TW" altLang="en-US"/>
          </a:p>
        </p:txBody>
      </p:sp>
    </p:spTree>
    <p:extLst>
      <p:ext uri="{BB962C8B-B14F-4D97-AF65-F5344CB8AC3E}">
        <p14:creationId xmlns:p14="http://schemas.microsoft.com/office/powerpoint/2010/main" val="3515096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400" dirty="0" smtClean="0"/>
              <a:t>近五年度的現金股利發放率</a:t>
            </a:r>
            <a:r>
              <a:rPr lang="en-US" altLang="zh-TW" sz="1400" dirty="0" smtClean="0"/>
              <a:t>, </a:t>
            </a:r>
            <a:r>
              <a:rPr lang="zh-TW" altLang="en-US" sz="1400" dirty="0" smtClean="0"/>
              <a:t>除了</a:t>
            </a:r>
            <a:r>
              <a:rPr lang="en-US" altLang="zh-TW" sz="1400" dirty="0" smtClean="0"/>
              <a:t>109</a:t>
            </a:r>
            <a:r>
              <a:rPr lang="zh-TW" altLang="en-US" sz="1400" dirty="0" smtClean="0"/>
              <a:t>年度因發放股票股利外</a:t>
            </a:r>
            <a:r>
              <a:rPr lang="en-US" altLang="zh-TW" sz="1400" dirty="0" smtClean="0"/>
              <a:t>, </a:t>
            </a:r>
            <a:r>
              <a:rPr lang="zh-TW" altLang="en-US" sz="1400" dirty="0" smtClean="0"/>
              <a:t>其餘</a:t>
            </a:r>
            <a:r>
              <a:rPr lang="en-US" altLang="zh-TW" sz="1400" dirty="0" smtClean="0"/>
              <a:t>4</a:t>
            </a:r>
            <a:r>
              <a:rPr lang="zh-TW" altLang="en-US" sz="1400" dirty="0" smtClean="0"/>
              <a:t>年度皆超過</a:t>
            </a:r>
            <a:r>
              <a:rPr lang="en-US" altLang="zh-TW" sz="1400" dirty="0" smtClean="0"/>
              <a:t>50%</a:t>
            </a:r>
            <a:r>
              <a:rPr lang="zh-TW" altLang="en-US" sz="1400" dirty="0" smtClean="0"/>
              <a:t>以上</a:t>
            </a:r>
            <a:r>
              <a:rPr lang="en-US" altLang="zh-TW" sz="1400" dirty="0" smtClean="0"/>
              <a:t>. </a:t>
            </a:r>
            <a:endParaRPr lang="zh-TW" altLang="en-US" sz="1400" dirty="0"/>
          </a:p>
        </p:txBody>
      </p:sp>
      <p:sp>
        <p:nvSpPr>
          <p:cNvPr id="5" name="投影片編號版面配置區 4"/>
          <p:cNvSpPr>
            <a:spLocks noGrp="1"/>
          </p:cNvSpPr>
          <p:nvPr>
            <p:ph type="sldNum" sz="quarter" idx="10"/>
          </p:nvPr>
        </p:nvSpPr>
        <p:spPr/>
        <p:txBody>
          <a:bodyPr/>
          <a:lstStyle/>
          <a:p>
            <a:fld id="{30D5AA30-7EE8-4BF7-AF23-F3A0F0C2EA31}" type="slidenum">
              <a:rPr lang="zh-TW" altLang="en-US" smtClean="0"/>
              <a:pPr/>
              <a:t>12</a:t>
            </a:fld>
            <a:endParaRPr lang="zh-TW" altLang="en-US"/>
          </a:p>
        </p:txBody>
      </p:sp>
    </p:spTree>
    <p:extLst>
      <p:ext uri="{BB962C8B-B14F-4D97-AF65-F5344CB8AC3E}">
        <p14:creationId xmlns:p14="http://schemas.microsoft.com/office/powerpoint/2010/main" val="2575630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6E9B8E2A-33D2-4BFB-B45E-0215F43E7626}"/>
              </a:ext>
            </a:extLst>
          </p:cNvPr>
          <p:cNvSpPr/>
          <p:nvPr userDrawn="1"/>
        </p:nvSpPr>
        <p:spPr bwMode="auto">
          <a:xfrm>
            <a:off x="0" y="6669361"/>
            <a:ext cx="827584" cy="1886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2" name="標題 1">
            <a:extLst>
              <a:ext uri="{FF2B5EF4-FFF2-40B4-BE49-F238E27FC236}">
                <a16:creationId xmlns:a16="http://schemas.microsoft.com/office/drawing/2014/main" id="{BD2E6FFE-5BCF-4F7C-AAE2-6B7CE833A1D1}"/>
              </a:ext>
            </a:extLst>
          </p:cNvPr>
          <p:cNvSpPr>
            <a:spLocks noGrp="1"/>
          </p:cNvSpPr>
          <p:nvPr>
            <p:ph type="ctrTitle"/>
          </p:nvPr>
        </p:nvSpPr>
        <p:spPr>
          <a:xfrm>
            <a:off x="1143000" y="1122363"/>
            <a:ext cx="6858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5703214D-6841-457F-8A48-75F1D8F47448}"/>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8" name="日期版面配置區 7"/>
          <p:cNvSpPr>
            <a:spLocks noGrp="1"/>
          </p:cNvSpPr>
          <p:nvPr>
            <p:ph type="dt" sz="half" idx="10"/>
          </p:nvPr>
        </p:nvSpPr>
        <p:spPr/>
        <p:txBody>
          <a:bodyPr/>
          <a:lstStyle/>
          <a:p>
            <a:endParaRPr lang="es-ES" altLang="zh-TW" dirty="0"/>
          </a:p>
        </p:txBody>
      </p:sp>
      <p:sp>
        <p:nvSpPr>
          <p:cNvPr id="9" name="頁尾版面配置區 8"/>
          <p:cNvSpPr>
            <a:spLocks noGrp="1"/>
          </p:cNvSpPr>
          <p:nvPr>
            <p:ph type="ftr" sz="quarter" idx="11"/>
          </p:nvPr>
        </p:nvSpPr>
        <p:spPr/>
        <p:txBody>
          <a:bodyPr/>
          <a:lstStyle/>
          <a:p>
            <a:endParaRPr lang="es-ES" altLang="zh-TW"/>
          </a:p>
        </p:txBody>
      </p:sp>
      <p:sp>
        <p:nvSpPr>
          <p:cNvPr id="10" name="投影片編號版面配置區 9"/>
          <p:cNvSpPr>
            <a:spLocks noGrp="1"/>
          </p:cNvSpPr>
          <p:nvPr>
            <p:ph type="sldNum" sz="quarter" idx="12"/>
          </p:nvPr>
        </p:nvSpPr>
        <p:spPr/>
        <p:txBody>
          <a:bodyPr/>
          <a:lstStyle/>
          <a:p>
            <a:fld id="{7748CD83-EEFA-452C-BD5D-3EF48D594622}" type="slidenum">
              <a:rPr lang="es-ES" altLang="zh-TW" smtClean="0"/>
              <a:pPr/>
              <a:t>‹#›</a:t>
            </a:fld>
            <a:endParaRPr lang="es-ES" altLang="zh-TW"/>
          </a:p>
        </p:txBody>
      </p:sp>
    </p:spTree>
    <p:extLst>
      <p:ext uri="{BB962C8B-B14F-4D97-AF65-F5344CB8AC3E}">
        <p14:creationId xmlns:p14="http://schemas.microsoft.com/office/powerpoint/2010/main" val="408842026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6C9E993-1B34-4253-ACE5-C2DDF5ED9EAB}"/>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A5E703DA-8A95-4064-B7CF-15AA1F10CCF5}"/>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48726069-3D64-477D-9C1E-88FBEE5E3787}"/>
              </a:ext>
            </a:extLst>
          </p:cNvPr>
          <p:cNvSpPr>
            <a:spLocks noGrp="1"/>
          </p:cNvSpPr>
          <p:nvPr>
            <p:ph type="dt" sz="half" idx="10"/>
          </p:nvPr>
        </p:nvSpPr>
        <p:spPr/>
        <p:txBody>
          <a:bodyPr/>
          <a:lstStyle>
            <a:lvl1pPr>
              <a:defRPr/>
            </a:lvl1pPr>
          </a:lstStyle>
          <a:p>
            <a:endParaRPr lang="es-ES" altLang="zh-TW"/>
          </a:p>
        </p:txBody>
      </p:sp>
      <p:sp>
        <p:nvSpPr>
          <p:cNvPr id="5" name="頁尾版面配置區 4">
            <a:extLst>
              <a:ext uri="{FF2B5EF4-FFF2-40B4-BE49-F238E27FC236}">
                <a16:creationId xmlns:a16="http://schemas.microsoft.com/office/drawing/2014/main" id="{5F147589-5F19-462A-8880-E77F4E447F93}"/>
              </a:ext>
            </a:extLst>
          </p:cNvPr>
          <p:cNvSpPr>
            <a:spLocks noGrp="1"/>
          </p:cNvSpPr>
          <p:nvPr>
            <p:ph type="ftr" sz="quarter" idx="11"/>
          </p:nvPr>
        </p:nvSpPr>
        <p:spPr/>
        <p:txBody>
          <a:bodyPr/>
          <a:lstStyle>
            <a:lvl1pPr>
              <a:defRPr/>
            </a:lvl1pPr>
          </a:lstStyle>
          <a:p>
            <a:endParaRPr lang="es-ES" altLang="zh-TW"/>
          </a:p>
        </p:txBody>
      </p:sp>
      <p:sp>
        <p:nvSpPr>
          <p:cNvPr id="6" name="投影片編號版面配置區 5">
            <a:extLst>
              <a:ext uri="{FF2B5EF4-FFF2-40B4-BE49-F238E27FC236}">
                <a16:creationId xmlns:a16="http://schemas.microsoft.com/office/drawing/2014/main" id="{ED9D8E2D-AD9E-4755-BDDC-4982559748D7}"/>
              </a:ext>
            </a:extLst>
          </p:cNvPr>
          <p:cNvSpPr>
            <a:spLocks noGrp="1"/>
          </p:cNvSpPr>
          <p:nvPr>
            <p:ph type="sldNum" sz="quarter" idx="12"/>
          </p:nvPr>
        </p:nvSpPr>
        <p:spPr/>
        <p:txBody>
          <a:bodyPr/>
          <a:lstStyle>
            <a:lvl1pPr>
              <a:defRPr/>
            </a:lvl1pPr>
          </a:lstStyle>
          <a:p>
            <a:fld id="{D859753A-1654-4591-A667-76B5E2067567}" type="slidenum">
              <a:rPr lang="es-ES" altLang="zh-TW"/>
              <a:pPr/>
              <a:t>‹#›</a:t>
            </a:fld>
            <a:endParaRPr lang="es-ES" altLang="zh-TW"/>
          </a:p>
        </p:txBody>
      </p:sp>
      <p:sp>
        <p:nvSpPr>
          <p:cNvPr id="8" name="矩形 7">
            <a:extLst>
              <a:ext uri="{FF2B5EF4-FFF2-40B4-BE49-F238E27FC236}">
                <a16:creationId xmlns:a16="http://schemas.microsoft.com/office/drawing/2014/main" id="{B8FB51EA-D1F2-46AB-8AA4-38854120AB9A}"/>
              </a:ext>
            </a:extLst>
          </p:cNvPr>
          <p:cNvSpPr/>
          <p:nvPr userDrawn="1"/>
        </p:nvSpPr>
        <p:spPr bwMode="auto">
          <a:xfrm>
            <a:off x="0" y="6669361"/>
            <a:ext cx="827584" cy="1886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4143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8BFE4727-34F5-4D8B-A814-D43F3389A6C4}"/>
              </a:ext>
            </a:extLst>
          </p:cNvPr>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07944005-45BC-4FF3-9F2E-F3921685D27E}"/>
              </a:ext>
            </a:extLst>
          </p:cNvPr>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31D6703-12D1-4414-B74C-8E8104E12580}"/>
              </a:ext>
            </a:extLst>
          </p:cNvPr>
          <p:cNvSpPr>
            <a:spLocks noGrp="1"/>
          </p:cNvSpPr>
          <p:nvPr>
            <p:ph type="dt" sz="half" idx="10"/>
          </p:nvPr>
        </p:nvSpPr>
        <p:spPr/>
        <p:txBody>
          <a:bodyPr/>
          <a:lstStyle>
            <a:lvl1pPr>
              <a:defRPr/>
            </a:lvl1pPr>
          </a:lstStyle>
          <a:p>
            <a:endParaRPr lang="es-ES" altLang="zh-TW"/>
          </a:p>
        </p:txBody>
      </p:sp>
      <p:sp>
        <p:nvSpPr>
          <p:cNvPr id="5" name="頁尾版面配置區 4">
            <a:extLst>
              <a:ext uri="{FF2B5EF4-FFF2-40B4-BE49-F238E27FC236}">
                <a16:creationId xmlns:a16="http://schemas.microsoft.com/office/drawing/2014/main" id="{6022BEE8-7E36-495F-9EC7-3CFA9A66102A}"/>
              </a:ext>
            </a:extLst>
          </p:cNvPr>
          <p:cNvSpPr>
            <a:spLocks noGrp="1"/>
          </p:cNvSpPr>
          <p:nvPr>
            <p:ph type="ftr" sz="quarter" idx="11"/>
          </p:nvPr>
        </p:nvSpPr>
        <p:spPr/>
        <p:txBody>
          <a:bodyPr/>
          <a:lstStyle>
            <a:lvl1pPr>
              <a:defRPr/>
            </a:lvl1pPr>
          </a:lstStyle>
          <a:p>
            <a:endParaRPr lang="es-ES" altLang="zh-TW"/>
          </a:p>
        </p:txBody>
      </p:sp>
      <p:sp>
        <p:nvSpPr>
          <p:cNvPr id="6" name="投影片編號版面配置區 5">
            <a:extLst>
              <a:ext uri="{FF2B5EF4-FFF2-40B4-BE49-F238E27FC236}">
                <a16:creationId xmlns:a16="http://schemas.microsoft.com/office/drawing/2014/main" id="{4AF29974-BF0D-42FC-A8EB-AA803AF89BDE}"/>
              </a:ext>
            </a:extLst>
          </p:cNvPr>
          <p:cNvSpPr>
            <a:spLocks noGrp="1"/>
          </p:cNvSpPr>
          <p:nvPr>
            <p:ph type="sldNum" sz="quarter" idx="12"/>
          </p:nvPr>
        </p:nvSpPr>
        <p:spPr/>
        <p:txBody>
          <a:bodyPr/>
          <a:lstStyle>
            <a:lvl1pPr>
              <a:defRPr/>
            </a:lvl1pPr>
          </a:lstStyle>
          <a:p>
            <a:fld id="{AE30367D-4139-4343-8960-1EB16194CF44}" type="slidenum">
              <a:rPr lang="es-ES" altLang="zh-TW"/>
              <a:pPr/>
              <a:t>‹#›</a:t>
            </a:fld>
            <a:endParaRPr lang="es-ES" altLang="zh-TW"/>
          </a:p>
        </p:txBody>
      </p:sp>
      <p:sp>
        <p:nvSpPr>
          <p:cNvPr id="8" name="矩形 7">
            <a:extLst>
              <a:ext uri="{FF2B5EF4-FFF2-40B4-BE49-F238E27FC236}">
                <a16:creationId xmlns:a16="http://schemas.microsoft.com/office/drawing/2014/main" id="{C2427FDC-0F83-423C-AB78-7EC88F76826F}"/>
              </a:ext>
            </a:extLst>
          </p:cNvPr>
          <p:cNvSpPr/>
          <p:nvPr userDrawn="1"/>
        </p:nvSpPr>
        <p:spPr bwMode="auto">
          <a:xfrm>
            <a:off x="0" y="6669361"/>
            <a:ext cx="827584" cy="1886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8951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a:xfrm>
            <a:off x="628650" y="6356350"/>
            <a:ext cx="20574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3028950" y="6356350"/>
            <a:ext cx="30861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a:xfrm>
            <a:off x="6457950" y="6356350"/>
            <a:ext cx="2057400" cy="365125"/>
          </a:xfrm>
          <a:prstGeom prst="rect">
            <a:avLst/>
          </a:prstGeom>
        </p:spPr>
        <p:txBody>
          <a:bodyPr/>
          <a:lstStyle/>
          <a:p>
            <a:fld id="{8FEA79ED-F2D9-45F3-BA42-3E12ECC31C3C}" type="slidenum">
              <a:rPr lang="zh-TW" altLang="en-US" smtClean="0"/>
              <a:pPr/>
              <a:t>‹#›</a:t>
            </a:fld>
            <a:endParaRPr lang="zh-TW" altLang="en-US"/>
          </a:p>
        </p:txBody>
      </p:sp>
    </p:spTree>
    <p:extLst>
      <p:ext uri="{BB962C8B-B14F-4D97-AF65-F5344CB8AC3E}">
        <p14:creationId xmlns:p14="http://schemas.microsoft.com/office/powerpoint/2010/main" val="6704396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5"/>
            <a:ext cx="7886700" cy="1325563"/>
          </a:xfrm>
          <a:prstGeom prst="rect">
            <a:avLst/>
          </a:prstGeom>
        </p:spPr>
        <p:txBody>
          <a:bodyPr/>
          <a:lstStyle/>
          <a:p>
            <a:r>
              <a:rPr lang="zh-TW" altLang="en-US"/>
              <a:t>按一下以編輯母片標題樣式</a:t>
            </a:r>
          </a:p>
        </p:txBody>
      </p:sp>
      <p:sp>
        <p:nvSpPr>
          <p:cNvPr id="3" name="內容版面配置區 2"/>
          <p:cNvSpPr>
            <a:spLocks noGrp="1"/>
          </p:cNvSpPr>
          <p:nvPr>
            <p:ph idx="1"/>
          </p:nvPr>
        </p:nvSpPr>
        <p:spPr>
          <a:xfrm>
            <a:off x="628650" y="1825625"/>
            <a:ext cx="7886700" cy="4351338"/>
          </a:xfrm>
          <a:prstGeom prst="rect">
            <a:avLst/>
          </a:prstGeo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628650" y="6356350"/>
            <a:ext cx="20574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3028950" y="6356350"/>
            <a:ext cx="30861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a:xfrm>
            <a:off x="6457950" y="6356350"/>
            <a:ext cx="2057400" cy="365125"/>
          </a:xfrm>
          <a:prstGeom prst="rect">
            <a:avLst/>
          </a:prstGeom>
        </p:spPr>
        <p:txBody>
          <a:bodyPr/>
          <a:lstStyle/>
          <a:p>
            <a:fld id="{8FEA79ED-F2D9-45F3-BA42-3E12ECC31C3C}" type="slidenum">
              <a:rPr lang="zh-TW" altLang="en-US" smtClean="0"/>
              <a:pPr/>
              <a:t>‹#›</a:t>
            </a:fld>
            <a:endParaRPr lang="zh-TW" altLang="en-US"/>
          </a:p>
        </p:txBody>
      </p:sp>
    </p:spTree>
    <p:extLst>
      <p:ext uri="{BB962C8B-B14F-4D97-AF65-F5344CB8AC3E}">
        <p14:creationId xmlns:p14="http://schemas.microsoft.com/office/powerpoint/2010/main" val="42051865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23888" y="1709738"/>
            <a:ext cx="7886700" cy="2852737"/>
          </a:xfrm>
          <a:prstGeom prst="rect">
            <a:avLst/>
          </a:prstGeo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628650" y="6356350"/>
            <a:ext cx="20574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3028950" y="6356350"/>
            <a:ext cx="30861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a:xfrm>
            <a:off x="6457950" y="6356350"/>
            <a:ext cx="2057400" cy="365125"/>
          </a:xfrm>
          <a:prstGeom prst="rect">
            <a:avLst/>
          </a:prstGeom>
        </p:spPr>
        <p:txBody>
          <a:bodyPr/>
          <a:lstStyle/>
          <a:p>
            <a:fld id="{8FEA79ED-F2D9-45F3-BA42-3E12ECC31C3C}" type="slidenum">
              <a:rPr lang="zh-TW" altLang="en-US" smtClean="0"/>
              <a:pPr/>
              <a:t>‹#›</a:t>
            </a:fld>
            <a:endParaRPr lang="zh-TW" altLang="en-US"/>
          </a:p>
        </p:txBody>
      </p:sp>
    </p:spTree>
    <p:extLst>
      <p:ext uri="{BB962C8B-B14F-4D97-AF65-F5344CB8AC3E}">
        <p14:creationId xmlns:p14="http://schemas.microsoft.com/office/powerpoint/2010/main" val="16845014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5"/>
            <a:ext cx="7886700" cy="1325563"/>
          </a:xfrm>
          <a:prstGeom prst="rect">
            <a:avLst/>
          </a:prstGeom>
        </p:spPr>
        <p:txBody>
          <a:bodyPr/>
          <a:lstStyle/>
          <a:p>
            <a:r>
              <a:rPr lang="zh-TW" altLang="en-US"/>
              <a:t>按一下以編輯母片標題樣式</a:t>
            </a:r>
          </a:p>
        </p:txBody>
      </p:sp>
      <p:sp>
        <p:nvSpPr>
          <p:cNvPr id="3" name="內容版面配置區 2"/>
          <p:cNvSpPr>
            <a:spLocks noGrp="1"/>
          </p:cNvSpPr>
          <p:nvPr>
            <p:ph sz="half" idx="1"/>
          </p:nvPr>
        </p:nvSpPr>
        <p:spPr>
          <a:xfrm>
            <a:off x="628650" y="1825625"/>
            <a:ext cx="3867150" cy="4351338"/>
          </a:xfrm>
          <a:prstGeom prst="rect">
            <a:avLst/>
          </a:prstGeo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825625"/>
            <a:ext cx="3867150" cy="4351338"/>
          </a:xfrm>
          <a:prstGeom prst="rect">
            <a:avLst/>
          </a:prstGeo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628650" y="6356350"/>
            <a:ext cx="20574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3028950" y="6356350"/>
            <a:ext cx="30861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a:xfrm>
            <a:off x="6457950" y="6356350"/>
            <a:ext cx="2057400" cy="365125"/>
          </a:xfrm>
          <a:prstGeom prst="rect">
            <a:avLst/>
          </a:prstGeom>
        </p:spPr>
        <p:txBody>
          <a:bodyPr/>
          <a:lstStyle/>
          <a:p>
            <a:fld id="{8FEA79ED-F2D9-45F3-BA42-3E12ECC31C3C}" type="slidenum">
              <a:rPr lang="zh-TW" altLang="en-US" smtClean="0"/>
              <a:pPr/>
              <a:t>‹#›</a:t>
            </a:fld>
            <a:endParaRPr lang="zh-TW" altLang="en-US"/>
          </a:p>
        </p:txBody>
      </p:sp>
    </p:spTree>
    <p:extLst>
      <p:ext uri="{BB962C8B-B14F-4D97-AF65-F5344CB8AC3E}">
        <p14:creationId xmlns:p14="http://schemas.microsoft.com/office/powerpoint/2010/main" val="18340301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30238" y="365125"/>
            <a:ext cx="7886700" cy="1325563"/>
          </a:xfrm>
          <a:prstGeom prst="rect">
            <a:avLst/>
          </a:prstGeom>
        </p:spPr>
        <p:txBody>
          <a:bodyPr/>
          <a:lstStyle/>
          <a:p>
            <a:r>
              <a:rPr lang="zh-TW" altLang="en-US"/>
              <a:t>按一下以編輯母片標題樣式</a:t>
            </a:r>
          </a:p>
        </p:txBody>
      </p:sp>
      <p:sp>
        <p:nvSpPr>
          <p:cNvPr id="3" name="文字版面配置區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630238" y="2505075"/>
            <a:ext cx="3868737" cy="3684588"/>
          </a:xfrm>
          <a:prstGeom prst="rect">
            <a:avLst/>
          </a:prstGeo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4629150" y="2505075"/>
            <a:ext cx="3887788" cy="3684588"/>
          </a:xfrm>
          <a:prstGeom prst="rect">
            <a:avLst/>
          </a:prstGeo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628650" y="6356350"/>
            <a:ext cx="20574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3028950" y="6356350"/>
            <a:ext cx="3086100" cy="365125"/>
          </a:xfrm>
          <a:prstGeom prst="rect">
            <a:avLst/>
          </a:prstGeom>
        </p:spPr>
        <p:txBody>
          <a:bodyPr/>
          <a:lstStyle/>
          <a:p>
            <a:endParaRPr lang="zh-TW" altLang="en-US"/>
          </a:p>
        </p:txBody>
      </p:sp>
      <p:sp>
        <p:nvSpPr>
          <p:cNvPr id="9" name="投影片編號版面配置區 8"/>
          <p:cNvSpPr>
            <a:spLocks noGrp="1"/>
          </p:cNvSpPr>
          <p:nvPr>
            <p:ph type="sldNum" sz="quarter" idx="12"/>
          </p:nvPr>
        </p:nvSpPr>
        <p:spPr>
          <a:xfrm>
            <a:off x="6457950" y="6356350"/>
            <a:ext cx="2057400" cy="365125"/>
          </a:xfrm>
          <a:prstGeom prst="rect">
            <a:avLst/>
          </a:prstGeom>
        </p:spPr>
        <p:txBody>
          <a:bodyPr/>
          <a:lstStyle/>
          <a:p>
            <a:fld id="{8FEA79ED-F2D9-45F3-BA42-3E12ECC31C3C}" type="slidenum">
              <a:rPr lang="zh-TW" altLang="en-US" smtClean="0"/>
              <a:pPr/>
              <a:t>‹#›</a:t>
            </a:fld>
            <a:endParaRPr lang="zh-TW" altLang="en-US"/>
          </a:p>
        </p:txBody>
      </p:sp>
    </p:spTree>
    <p:extLst>
      <p:ext uri="{BB962C8B-B14F-4D97-AF65-F5344CB8AC3E}">
        <p14:creationId xmlns:p14="http://schemas.microsoft.com/office/powerpoint/2010/main" val="7234430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5"/>
            <a:ext cx="7886700" cy="1325563"/>
          </a:xfrm>
          <a:prstGeom prst="rect">
            <a:avLst/>
          </a:prstGeom>
        </p:spPr>
        <p:txBody>
          <a:bodyPr/>
          <a:lstStyle/>
          <a:p>
            <a:r>
              <a:rPr lang="zh-TW" altLang="en-US"/>
              <a:t>按一下以編輯母片標題樣式</a:t>
            </a:r>
          </a:p>
        </p:txBody>
      </p:sp>
      <p:sp>
        <p:nvSpPr>
          <p:cNvPr id="3" name="日期版面配置區 2"/>
          <p:cNvSpPr>
            <a:spLocks noGrp="1"/>
          </p:cNvSpPr>
          <p:nvPr>
            <p:ph type="dt" sz="half" idx="10"/>
          </p:nvPr>
        </p:nvSpPr>
        <p:spPr>
          <a:xfrm>
            <a:off x="628650" y="6356350"/>
            <a:ext cx="20574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3028950" y="6356350"/>
            <a:ext cx="3086100" cy="365125"/>
          </a:xfrm>
          <a:prstGeom prst="rect">
            <a:avLst/>
          </a:prstGeom>
        </p:spPr>
        <p:txBody>
          <a:bodyPr/>
          <a:lstStyle/>
          <a:p>
            <a:endParaRPr lang="zh-TW" altLang="en-US"/>
          </a:p>
        </p:txBody>
      </p:sp>
      <p:sp>
        <p:nvSpPr>
          <p:cNvPr id="5" name="投影片編號版面配置區 4"/>
          <p:cNvSpPr>
            <a:spLocks noGrp="1"/>
          </p:cNvSpPr>
          <p:nvPr>
            <p:ph type="sldNum" sz="quarter" idx="12"/>
          </p:nvPr>
        </p:nvSpPr>
        <p:spPr>
          <a:xfrm>
            <a:off x="6457950" y="6356350"/>
            <a:ext cx="2057400" cy="365125"/>
          </a:xfrm>
          <a:prstGeom prst="rect">
            <a:avLst/>
          </a:prstGeom>
        </p:spPr>
        <p:txBody>
          <a:bodyPr/>
          <a:lstStyle/>
          <a:p>
            <a:fld id="{8FEA79ED-F2D9-45F3-BA42-3E12ECC31C3C}" type="slidenum">
              <a:rPr lang="zh-TW" altLang="en-US" smtClean="0"/>
              <a:pPr/>
              <a:t>‹#›</a:t>
            </a:fld>
            <a:endParaRPr lang="zh-TW" altLang="en-US"/>
          </a:p>
        </p:txBody>
      </p:sp>
    </p:spTree>
    <p:extLst>
      <p:ext uri="{BB962C8B-B14F-4D97-AF65-F5344CB8AC3E}">
        <p14:creationId xmlns:p14="http://schemas.microsoft.com/office/powerpoint/2010/main" val="10617373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628650" y="6356350"/>
            <a:ext cx="20574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3028950" y="6356350"/>
            <a:ext cx="3086100" cy="365125"/>
          </a:xfrm>
          <a:prstGeom prst="rect">
            <a:avLst/>
          </a:prstGeom>
        </p:spPr>
        <p:txBody>
          <a:bodyPr/>
          <a:lstStyle/>
          <a:p>
            <a:endParaRPr lang="zh-TW" altLang="en-US"/>
          </a:p>
        </p:txBody>
      </p:sp>
      <p:sp>
        <p:nvSpPr>
          <p:cNvPr id="4" name="投影片編號版面配置區 3"/>
          <p:cNvSpPr>
            <a:spLocks noGrp="1"/>
          </p:cNvSpPr>
          <p:nvPr>
            <p:ph type="sldNum" sz="quarter" idx="12"/>
          </p:nvPr>
        </p:nvSpPr>
        <p:spPr>
          <a:xfrm>
            <a:off x="6457950" y="6356350"/>
            <a:ext cx="2057400" cy="365125"/>
          </a:xfrm>
          <a:prstGeom prst="rect">
            <a:avLst/>
          </a:prstGeom>
        </p:spPr>
        <p:txBody>
          <a:bodyPr/>
          <a:lstStyle/>
          <a:p>
            <a:fld id="{8FEA79ED-F2D9-45F3-BA42-3E12ECC31C3C}" type="slidenum">
              <a:rPr lang="zh-TW" altLang="en-US" smtClean="0"/>
              <a:pPr/>
              <a:t>‹#›</a:t>
            </a:fld>
            <a:endParaRPr lang="zh-TW" altLang="en-US"/>
          </a:p>
        </p:txBody>
      </p:sp>
    </p:spTree>
    <p:extLst>
      <p:ext uri="{BB962C8B-B14F-4D97-AF65-F5344CB8AC3E}">
        <p14:creationId xmlns:p14="http://schemas.microsoft.com/office/powerpoint/2010/main" val="19894730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a:prstGeom prst="rect">
            <a:avLst/>
          </a:prstGeo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628650" y="6356350"/>
            <a:ext cx="20574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3028950" y="6356350"/>
            <a:ext cx="30861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a:xfrm>
            <a:off x="6457950" y="6356350"/>
            <a:ext cx="2057400" cy="365125"/>
          </a:xfrm>
          <a:prstGeom prst="rect">
            <a:avLst/>
          </a:prstGeom>
        </p:spPr>
        <p:txBody>
          <a:bodyPr/>
          <a:lstStyle/>
          <a:p>
            <a:fld id="{8FEA79ED-F2D9-45F3-BA42-3E12ECC31C3C}" type="slidenum">
              <a:rPr lang="zh-TW" altLang="en-US" smtClean="0"/>
              <a:pPr/>
              <a:t>‹#›</a:t>
            </a:fld>
            <a:endParaRPr lang="zh-TW" altLang="en-US"/>
          </a:p>
        </p:txBody>
      </p:sp>
    </p:spTree>
    <p:extLst>
      <p:ext uri="{BB962C8B-B14F-4D97-AF65-F5344CB8AC3E}">
        <p14:creationId xmlns:p14="http://schemas.microsoft.com/office/powerpoint/2010/main" val="1539514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id="{DEAC583F-D150-4CA3-AF26-85418E31D44B}"/>
              </a:ext>
            </a:extLst>
          </p:cNvPr>
          <p:cNvPicPr>
            <a:picLocks noChangeAspect="1"/>
          </p:cNvPicPr>
          <p:nvPr userDrawn="1"/>
        </p:nvPicPr>
        <p:blipFill>
          <a:blip r:embed="rId2" cstate="print"/>
          <a:stretch>
            <a:fillRect/>
          </a:stretch>
        </p:blipFill>
        <p:spPr>
          <a:xfrm>
            <a:off x="0" y="6658546"/>
            <a:ext cx="829128" cy="188992"/>
          </a:xfrm>
          <a:prstGeom prst="rect">
            <a:avLst/>
          </a:prstGeom>
        </p:spPr>
      </p:pic>
      <p:sp>
        <p:nvSpPr>
          <p:cNvPr id="2" name="標題 1">
            <a:extLst>
              <a:ext uri="{FF2B5EF4-FFF2-40B4-BE49-F238E27FC236}">
                <a16:creationId xmlns:a16="http://schemas.microsoft.com/office/drawing/2014/main" id="{63DAA26A-BB4D-442E-B4EC-2D4848201EB5}"/>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AC2E8D12-8C58-4F6E-A353-6840F30970E0}"/>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6808F801-1FE7-4742-AE6C-B83B01097847}"/>
              </a:ext>
            </a:extLst>
          </p:cNvPr>
          <p:cNvSpPr>
            <a:spLocks noGrp="1"/>
          </p:cNvSpPr>
          <p:nvPr>
            <p:ph type="dt" sz="half" idx="10"/>
          </p:nvPr>
        </p:nvSpPr>
        <p:spPr/>
        <p:txBody>
          <a:bodyPr/>
          <a:lstStyle>
            <a:lvl1pPr>
              <a:defRPr/>
            </a:lvl1pPr>
          </a:lstStyle>
          <a:p>
            <a:endParaRPr lang="es-ES" altLang="zh-TW"/>
          </a:p>
        </p:txBody>
      </p:sp>
      <p:sp>
        <p:nvSpPr>
          <p:cNvPr id="5" name="頁尾版面配置區 4">
            <a:extLst>
              <a:ext uri="{FF2B5EF4-FFF2-40B4-BE49-F238E27FC236}">
                <a16:creationId xmlns:a16="http://schemas.microsoft.com/office/drawing/2014/main" id="{51762774-494F-4BEB-94D3-4BEB1F080928}"/>
              </a:ext>
            </a:extLst>
          </p:cNvPr>
          <p:cNvSpPr>
            <a:spLocks noGrp="1"/>
          </p:cNvSpPr>
          <p:nvPr>
            <p:ph type="ftr" sz="quarter" idx="11"/>
          </p:nvPr>
        </p:nvSpPr>
        <p:spPr/>
        <p:txBody>
          <a:bodyPr/>
          <a:lstStyle>
            <a:lvl1pPr>
              <a:defRPr/>
            </a:lvl1pPr>
          </a:lstStyle>
          <a:p>
            <a:endParaRPr lang="es-ES" altLang="zh-TW"/>
          </a:p>
        </p:txBody>
      </p:sp>
      <p:sp>
        <p:nvSpPr>
          <p:cNvPr id="6" name="投影片編號版面配置區 5">
            <a:extLst>
              <a:ext uri="{FF2B5EF4-FFF2-40B4-BE49-F238E27FC236}">
                <a16:creationId xmlns:a16="http://schemas.microsoft.com/office/drawing/2014/main" id="{FFD02C82-EBCE-43C0-9C39-89B539C3BF0D}"/>
              </a:ext>
            </a:extLst>
          </p:cNvPr>
          <p:cNvSpPr>
            <a:spLocks noGrp="1"/>
          </p:cNvSpPr>
          <p:nvPr>
            <p:ph type="sldNum" sz="quarter" idx="12"/>
          </p:nvPr>
        </p:nvSpPr>
        <p:spPr>
          <a:xfrm>
            <a:off x="6974904" y="6245225"/>
            <a:ext cx="2133600" cy="476250"/>
          </a:xfrm>
        </p:spPr>
        <p:txBody>
          <a:bodyPr/>
          <a:lstStyle>
            <a:lvl1pPr>
              <a:defRPr sz="1600">
                <a:solidFill>
                  <a:schemeClr val="bg1"/>
                </a:solidFill>
              </a:defRPr>
            </a:lvl1pPr>
          </a:lstStyle>
          <a:p>
            <a:fld id="{940FC5D1-59B7-4096-AC85-C6862CFE3A0F}" type="slidenum">
              <a:rPr lang="es-ES" altLang="zh-TW" smtClean="0"/>
              <a:pPr/>
              <a:t>‹#›</a:t>
            </a:fld>
            <a:endParaRPr lang="es-ES" altLang="zh-TW"/>
          </a:p>
        </p:txBody>
      </p:sp>
      <p:cxnSp>
        <p:nvCxnSpPr>
          <p:cNvPr id="8" name="直線接點 7"/>
          <p:cNvCxnSpPr/>
          <p:nvPr userDrawn="1"/>
        </p:nvCxnSpPr>
        <p:spPr bwMode="auto">
          <a:xfrm>
            <a:off x="457200" y="980728"/>
            <a:ext cx="8147248" cy="0"/>
          </a:xfrm>
          <a:prstGeom prst="line">
            <a:avLst/>
          </a:prstGeom>
          <a:solidFill>
            <a:schemeClr val="accent1"/>
          </a:solidFill>
          <a:ln w="38100" cap="flat" cmpd="sng" algn="ctr">
            <a:solidFill>
              <a:srgbClr val="7030A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9" name="圖片 9" descr="未命名1.png">
            <a:extLst>
              <a:ext uri="{FF2B5EF4-FFF2-40B4-BE49-F238E27FC236}">
                <a16:creationId xmlns:a16="http://schemas.microsoft.com/office/drawing/2014/main" id="{6EE7ED61-31F1-41F2-A4D6-93FF8D72515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452320" y="44029"/>
            <a:ext cx="1600200" cy="504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896824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a:prstGeom prst="rect">
            <a:avLst/>
          </a:prstGeo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628650" y="6356350"/>
            <a:ext cx="20574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3028950" y="6356350"/>
            <a:ext cx="30861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a:xfrm>
            <a:off x="6457950" y="6356350"/>
            <a:ext cx="2057400" cy="365125"/>
          </a:xfrm>
          <a:prstGeom prst="rect">
            <a:avLst/>
          </a:prstGeom>
        </p:spPr>
        <p:txBody>
          <a:bodyPr/>
          <a:lstStyle/>
          <a:p>
            <a:fld id="{8FEA79ED-F2D9-45F3-BA42-3E12ECC31C3C}" type="slidenum">
              <a:rPr lang="zh-TW" altLang="en-US" smtClean="0"/>
              <a:pPr/>
              <a:t>‹#›</a:t>
            </a:fld>
            <a:endParaRPr lang="zh-TW" altLang="en-US"/>
          </a:p>
        </p:txBody>
      </p:sp>
    </p:spTree>
    <p:extLst>
      <p:ext uri="{BB962C8B-B14F-4D97-AF65-F5344CB8AC3E}">
        <p14:creationId xmlns:p14="http://schemas.microsoft.com/office/powerpoint/2010/main" val="20980338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5"/>
            <a:ext cx="7886700" cy="1325563"/>
          </a:xfrm>
          <a:prstGeom prst="rect">
            <a:avLst/>
          </a:prstGeom>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628650" y="1825625"/>
            <a:ext cx="7886700" cy="4351338"/>
          </a:xfrm>
          <a:prstGeom prst="rect">
            <a:avLst/>
          </a:prstGeo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628650" y="6356350"/>
            <a:ext cx="20574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3028950" y="6356350"/>
            <a:ext cx="30861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a:xfrm>
            <a:off x="6457950" y="6356350"/>
            <a:ext cx="2057400" cy="365125"/>
          </a:xfrm>
          <a:prstGeom prst="rect">
            <a:avLst/>
          </a:prstGeom>
        </p:spPr>
        <p:txBody>
          <a:bodyPr/>
          <a:lstStyle/>
          <a:p>
            <a:fld id="{8FEA79ED-F2D9-45F3-BA42-3E12ECC31C3C}" type="slidenum">
              <a:rPr lang="zh-TW" altLang="en-US" smtClean="0"/>
              <a:pPr/>
              <a:t>‹#›</a:t>
            </a:fld>
            <a:endParaRPr lang="zh-TW" altLang="en-US"/>
          </a:p>
        </p:txBody>
      </p:sp>
    </p:spTree>
    <p:extLst>
      <p:ext uri="{BB962C8B-B14F-4D97-AF65-F5344CB8AC3E}">
        <p14:creationId xmlns:p14="http://schemas.microsoft.com/office/powerpoint/2010/main" val="31944198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43675" y="365125"/>
            <a:ext cx="1971675" cy="5811838"/>
          </a:xfrm>
          <a:prstGeom prst="rect">
            <a:avLst/>
          </a:prstGeo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628650" y="365125"/>
            <a:ext cx="5762625" cy="5811838"/>
          </a:xfrm>
          <a:prstGeom prst="rect">
            <a:avLst/>
          </a:prstGeo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628650" y="6356350"/>
            <a:ext cx="20574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3028950" y="6356350"/>
            <a:ext cx="30861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a:xfrm>
            <a:off x="6457950" y="6356350"/>
            <a:ext cx="2057400" cy="365125"/>
          </a:xfrm>
          <a:prstGeom prst="rect">
            <a:avLst/>
          </a:prstGeom>
        </p:spPr>
        <p:txBody>
          <a:bodyPr/>
          <a:lstStyle/>
          <a:p>
            <a:fld id="{8FEA79ED-F2D9-45F3-BA42-3E12ECC31C3C}" type="slidenum">
              <a:rPr lang="zh-TW" altLang="en-US" smtClean="0"/>
              <a:pPr/>
              <a:t>‹#›</a:t>
            </a:fld>
            <a:endParaRPr lang="zh-TW" altLang="en-US"/>
          </a:p>
        </p:txBody>
      </p:sp>
    </p:spTree>
    <p:extLst>
      <p:ext uri="{BB962C8B-B14F-4D97-AF65-F5344CB8AC3E}">
        <p14:creationId xmlns:p14="http://schemas.microsoft.com/office/powerpoint/2010/main" val="20443072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a:xfrm>
            <a:off x="628650" y="6356350"/>
            <a:ext cx="20574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3028950" y="6356350"/>
            <a:ext cx="30861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a:xfrm>
            <a:off x="6457950" y="6356350"/>
            <a:ext cx="2057400" cy="365125"/>
          </a:xfrm>
          <a:prstGeom prst="rect">
            <a:avLst/>
          </a:prstGeom>
        </p:spPr>
        <p:txBody>
          <a:bodyPr/>
          <a:lstStyle/>
          <a:p>
            <a:fld id="{B87E2FCF-E01B-44DA-94A2-F1A89ED2D741}" type="slidenum">
              <a:rPr lang="zh-TW" altLang="en-US" smtClean="0"/>
              <a:pPr/>
              <a:t>‹#›</a:t>
            </a:fld>
            <a:endParaRPr lang="zh-TW" altLang="en-US"/>
          </a:p>
        </p:txBody>
      </p:sp>
    </p:spTree>
    <p:extLst>
      <p:ext uri="{BB962C8B-B14F-4D97-AF65-F5344CB8AC3E}">
        <p14:creationId xmlns:p14="http://schemas.microsoft.com/office/powerpoint/2010/main" val="3417404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5"/>
            <a:ext cx="7886700" cy="1325563"/>
          </a:xfrm>
          <a:prstGeom prst="rect">
            <a:avLst/>
          </a:prstGeom>
        </p:spPr>
        <p:txBody>
          <a:bodyPr/>
          <a:lstStyle/>
          <a:p>
            <a:r>
              <a:rPr lang="zh-TW" altLang="en-US"/>
              <a:t>按一下以編輯母片標題樣式</a:t>
            </a:r>
          </a:p>
        </p:txBody>
      </p:sp>
      <p:sp>
        <p:nvSpPr>
          <p:cNvPr id="3" name="內容版面配置區 2"/>
          <p:cNvSpPr>
            <a:spLocks noGrp="1"/>
          </p:cNvSpPr>
          <p:nvPr>
            <p:ph idx="1"/>
          </p:nvPr>
        </p:nvSpPr>
        <p:spPr>
          <a:xfrm>
            <a:off x="628650" y="1825625"/>
            <a:ext cx="7886700" cy="4351338"/>
          </a:xfrm>
          <a:prstGeom prst="rect">
            <a:avLst/>
          </a:prstGeo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628650" y="6356350"/>
            <a:ext cx="20574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3028950" y="6356350"/>
            <a:ext cx="30861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a:xfrm>
            <a:off x="6457950" y="6356350"/>
            <a:ext cx="2057400" cy="365125"/>
          </a:xfrm>
          <a:prstGeom prst="rect">
            <a:avLst/>
          </a:prstGeom>
        </p:spPr>
        <p:txBody>
          <a:bodyPr/>
          <a:lstStyle/>
          <a:p>
            <a:fld id="{B87E2FCF-E01B-44DA-94A2-F1A89ED2D741}" type="slidenum">
              <a:rPr lang="zh-TW" altLang="en-US" smtClean="0"/>
              <a:pPr/>
              <a:t>‹#›</a:t>
            </a:fld>
            <a:endParaRPr lang="zh-TW" altLang="en-US"/>
          </a:p>
        </p:txBody>
      </p:sp>
    </p:spTree>
    <p:extLst>
      <p:ext uri="{BB962C8B-B14F-4D97-AF65-F5344CB8AC3E}">
        <p14:creationId xmlns:p14="http://schemas.microsoft.com/office/powerpoint/2010/main" val="31800709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23888" y="1709738"/>
            <a:ext cx="7886700" cy="2852737"/>
          </a:xfrm>
          <a:prstGeom prst="rect">
            <a:avLst/>
          </a:prstGeo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628650" y="6356350"/>
            <a:ext cx="20574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3028950" y="6356350"/>
            <a:ext cx="30861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a:xfrm>
            <a:off x="6457950" y="6356350"/>
            <a:ext cx="2057400" cy="365125"/>
          </a:xfrm>
          <a:prstGeom prst="rect">
            <a:avLst/>
          </a:prstGeom>
        </p:spPr>
        <p:txBody>
          <a:bodyPr/>
          <a:lstStyle/>
          <a:p>
            <a:fld id="{B87E2FCF-E01B-44DA-94A2-F1A89ED2D741}" type="slidenum">
              <a:rPr lang="zh-TW" altLang="en-US" smtClean="0"/>
              <a:pPr/>
              <a:t>‹#›</a:t>
            </a:fld>
            <a:endParaRPr lang="zh-TW" altLang="en-US"/>
          </a:p>
        </p:txBody>
      </p:sp>
    </p:spTree>
    <p:extLst>
      <p:ext uri="{BB962C8B-B14F-4D97-AF65-F5344CB8AC3E}">
        <p14:creationId xmlns:p14="http://schemas.microsoft.com/office/powerpoint/2010/main" val="15862264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5"/>
            <a:ext cx="7886700" cy="1325563"/>
          </a:xfrm>
          <a:prstGeom prst="rect">
            <a:avLst/>
          </a:prstGeom>
        </p:spPr>
        <p:txBody>
          <a:bodyPr/>
          <a:lstStyle/>
          <a:p>
            <a:r>
              <a:rPr lang="zh-TW" altLang="en-US"/>
              <a:t>按一下以編輯母片標題樣式</a:t>
            </a:r>
          </a:p>
        </p:txBody>
      </p:sp>
      <p:sp>
        <p:nvSpPr>
          <p:cNvPr id="3" name="內容版面配置區 2"/>
          <p:cNvSpPr>
            <a:spLocks noGrp="1"/>
          </p:cNvSpPr>
          <p:nvPr>
            <p:ph sz="half" idx="1"/>
          </p:nvPr>
        </p:nvSpPr>
        <p:spPr>
          <a:xfrm>
            <a:off x="628650" y="1825625"/>
            <a:ext cx="3867150" cy="4351338"/>
          </a:xfrm>
          <a:prstGeom prst="rect">
            <a:avLst/>
          </a:prstGeo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825625"/>
            <a:ext cx="3867150" cy="4351338"/>
          </a:xfrm>
          <a:prstGeom prst="rect">
            <a:avLst/>
          </a:prstGeo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628650" y="6356350"/>
            <a:ext cx="20574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3028950" y="6356350"/>
            <a:ext cx="30861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a:xfrm>
            <a:off x="6457950" y="6356350"/>
            <a:ext cx="2057400" cy="365125"/>
          </a:xfrm>
          <a:prstGeom prst="rect">
            <a:avLst/>
          </a:prstGeom>
        </p:spPr>
        <p:txBody>
          <a:bodyPr/>
          <a:lstStyle/>
          <a:p>
            <a:fld id="{B87E2FCF-E01B-44DA-94A2-F1A89ED2D741}" type="slidenum">
              <a:rPr lang="zh-TW" altLang="en-US" smtClean="0"/>
              <a:pPr/>
              <a:t>‹#›</a:t>
            </a:fld>
            <a:endParaRPr lang="zh-TW" altLang="en-US"/>
          </a:p>
        </p:txBody>
      </p:sp>
    </p:spTree>
    <p:extLst>
      <p:ext uri="{BB962C8B-B14F-4D97-AF65-F5344CB8AC3E}">
        <p14:creationId xmlns:p14="http://schemas.microsoft.com/office/powerpoint/2010/main" val="20861295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30238" y="365125"/>
            <a:ext cx="7886700" cy="1325563"/>
          </a:xfrm>
          <a:prstGeom prst="rect">
            <a:avLst/>
          </a:prstGeom>
        </p:spPr>
        <p:txBody>
          <a:bodyPr/>
          <a:lstStyle/>
          <a:p>
            <a:r>
              <a:rPr lang="zh-TW" altLang="en-US"/>
              <a:t>按一下以編輯母片標題樣式</a:t>
            </a:r>
          </a:p>
        </p:txBody>
      </p:sp>
      <p:sp>
        <p:nvSpPr>
          <p:cNvPr id="3" name="文字版面配置區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630238" y="2505075"/>
            <a:ext cx="3868737" cy="3684588"/>
          </a:xfrm>
          <a:prstGeom prst="rect">
            <a:avLst/>
          </a:prstGeo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4629150" y="2505075"/>
            <a:ext cx="3887788" cy="3684588"/>
          </a:xfrm>
          <a:prstGeom prst="rect">
            <a:avLst/>
          </a:prstGeo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628650" y="6356350"/>
            <a:ext cx="20574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3028950" y="6356350"/>
            <a:ext cx="3086100" cy="365125"/>
          </a:xfrm>
          <a:prstGeom prst="rect">
            <a:avLst/>
          </a:prstGeom>
        </p:spPr>
        <p:txBody>
          <a:bodyPr/>
          <a:lstStyle/>
          <a:p>
            <a:endParaRPr lang="zh-TW" altLang="en-US"/>
          </a:p>
        </p:txBody>
      </p:sp>
      <p:sp>
        <p:nvSpPr>
          <p:cNvPr id="9" name="投影片編號版面配置區 8"/>
          <p:cNvSpPr>
            <a:spLocks noGrp="1"/>
          </p:cNvSpPr>
          <p:nvPr>
            <p:ph type="sldNum" sz="quarter" idx="12"/>
          </p:nvPr>
        </p:nvSpPr>
        <p:spPr>
          <a:xfrm>
            <a:off x="6457950" y="6356350"/>
            <a:ext cx="2057400" cy="365125"/>
          </a:xfrm>
          <a:prstGeom prst="rect">
            <a:avLst/>
          </a:prstGeom>
        </p:spPr>
        <p:txBody>
          <a:bodyPr/>
          <a:lstStyle/>
          <a:p>
            <a:fld id="{B87E2FCF-E01B-44DA-94A2-F1A89ED2D741}" type="slidenum">
              <a:rPr lang="zh-TW" altLang="en-US" smtClean="0"/>
              <a:pPr/>
              <a:t>‹#›</a:t>
            </a:fld>
            <a:endParaRPr lang="zh-TW" altLang="en-US"/>
          </a:p>
        </p:txBody>
      </p:sp>
    </p:spTree>
    <p:extLst>
      <p:ext uri="{BB962C8B-B14F-4D97-AF65-F5344CB8AC3E}">
        <p14:creationId xmlns:p14="http://schemas.microsoft.com/office/powerpoint/2010/main" val="17116481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5"/>
            <a:ext cx="7886700" cy="1325563"/>
          </a:xfrm>
          <a:prstGeom prst="rect">
            <a:avLst/>
          </a:prstGeom>
        </p:spPr>
        <p:txBody>
          <a:bodyPr/>
          <a:lstStyle/>
          <a:p>
            <a:r>
              <a:rPr lang="zh-TW" altLang="en-US"/>
              <a:t>按一下以編輯母片標題樣式</a:t>
            </a:r>
          </a:p>
        </p:txBody>
      </p:sp>
      <p:sp>
        <p:nvSpPr>
          <p:cNvPr id="3" name="日期版面配置區 2"/>
          <p:cNvSpPr>
            <a:spLocks noGrp="1"/>
          </p:cNvSpPr>
          <p:nvPr>
            <p:ph type="dt" sz="half" idx="10"/>
          </p:nvPr>
        </p:nvSpPr>
        <p:spPr>
          <a:xfrm>
            <a:off x="628650" y="6356350"/>
            <a:ext cx="20574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3028950" y="6356350"/>
            <a:ext cx="3086100" cy="365125"/>
          </a:xfrm>
          <a:prstGeom prst="rect">
            <a:avLst/>
          </a:prstGeom>
        </p:spPr>
        <p:txBody>
          <a:bodyPr/>
          <a:lstStyle/>
          <a:p>
            <a:endParaRPr lang="zh-TW" altLang="en-US"/>
          </a:p>
        </p:txBody>
      </p:sp>
      <p:sp>
        <p:nvSpPr>
          <p:cNvPr id="5" name="投影片編號版面配置區 4"/>
          <p:cNvSpPr>
            <a:spLocks noGrp="1"/>
          </p:cNvSpPr>
          <p:nvPr>
            <p:ph type="sldNum" sz="quarter" idx="12"/>
          </p:nvPr>
        </p:nvSpPr>
        <p:spPr>
          <a:xfrm>
            <a:off x="6457950" y="6356350"/>
            <a:ext cx="2057400" cy="365125"/>
          </a:xfrm>
          <a:prstGeom prst="rect">
            <a:avLst/>
          </a:prstGeom>
        </p:spPr>
        <p:txBody>
          <a:bodyPr/>
          <a:lstStyle/>
          <a:p>
            <a:fld id="{B87E2FCF-E01B-44DA-94A2-F1A89ED2D741}" type="slidenum">
              <a:rPr lang="zh-TW" altLang="en-US" smtClean="0"/>
              <a:pPr/>
              <a:t>‹#›</a:t>
            </a:fld>
            <a:endParaRPr lang="zh-TW" altLang="en-US"/>
          </a:p>
        </p:txBody>
      </p:sp>
    </p:spTree>
    <p:extLst>
      <p:ext uri="{BB962C8B-B14F-4D97-AF65-F5344CB8AC3E}">
        <p14:creationId xmlns:p14="http://schemas.microsoft.com/office/powerpoint/2010/main" val="16516433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628650" y="6356350"/>
            <a:ext cx="20574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3028950" y="6356350"/>
            <a:ext cx="3086100" cy="365125"/>
          </a:xfrm>
          <a:prstGeom prst="rect">
            <a:avLst/>
          </a:prstGeom>
        </p:spPr>
        <p:txBody>
          <a:bodyPr/>
          <a:lstStyle/>
          <a:p>
            <a:endParaRPr lang="zh-TW" altLang="en-US"/>
          </a:p>
        </p:txBody>
      </p:sp>
      <p:sp>
        <p:nvSpPr>
          <p:cNvPr id="4" name="投影片編號版面配置區 3"/>
          <p:cNvSpPr>
            <a:spLocks noGrp="1"/>
          </p:cNvSpPr>
          <p:nvPr>
            <p:ph type="sldNum" sz="quarter" idx="12"/>
          </p:nvPr>
        </p:nvSpPr>
        <p:spPr>
          <a:xfrm>
            <a:off x="6457950" y="6356350"/>
            <a:ext cx="2057400" cy="365125"/>
          </a:xfrm>
          <a:prstGeom prst="rect">
            <a:avLst/>
          </a:prstGeom>
        </p:spPr>
        <p:txBody>
          <a:bodyPr/>
          <a:lstStyle/>
          <a:p>
            <a:fld id="{B87E2FCF-E01B-44DA-94A2-F1A89ED2D741}" type="slidenum">
              <a:rPr lang="zh-TW" altLang="en-US" smtClean="0"/>
              <a:pPr/>
              <a:t>‹#›</a:t>
            </a:fld>
            <a:endParaRPr lang="zh-TW" altLang="en-US"/>
          </a:p>
        </p:txBody>
      </p:sp>
    </p:spTree>
    <p:extLst>
      <p:ext uri="{BB962C8B-B14F-4D97-AF65-F5344CB8AC3E}">
        <p14:creationId xmlns:p14="http://schemas.microsoft.com/office/powerpoint/2010/main" val="4193437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75310DC-DEAF-4835-B40A-32C1407431D2}"/>
              </a:ext>
            </a:extLst>
          </p:cNvPr>
          <p:cNvSpPr>
            <a:spLocks noGrp="1"/>
          </p:cNvSpPr>
          <p:nvPr>
            <p:ph type="title"/>
          </p:nvPr>
        </p:nvSpPr>
        <p:spPr>
          <a:xfrm>
            <a:off x="623888" y="1709738"/>
            <a:ext cx="78867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BA22497A-C1E0-4BB2-843A-74DAAA79E682}"/>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D46C5E0A-AFEE-4271-A25E-AF5B5014D370}"/>
              </a:ext>
            </a:extLst>
          </p:cNvPr>
          <p:cNvSpPr>
            <a:spLocks noGrp="1"/>
          </p:cNvSpPr>
          <p:nvPr>
            <p:ph type="dt" sz="half" idx="10"/>
          </p:nvPr>
        </p:nvSpPr>
        <p:spPr/>
        <p:txBody>
          <a:bodyPr/>
          <a:lstStyle>
            <a:lvl1pPr>
              <a:defRPr/>
            </a:lvl1pPr>
          </a:lstStyle>
          <a:p>
            <a:endParaRPr lang="es-ES" altLang="zh-TW"/>
          </a:p>
        </p:txBody>
      </p:sp>
      <p:sp>
        <p:nvSpPr>
          <p:cNvPr id="5" name="頁尾版面配置區 4">
            <a:extLst>
              <a:ext uri="{FF2B5EF4-FFF2-40B4-BE49-F238E27FC236}">
                <a16:creationId xmlns:a16="http://schemas.microsoft.com/office/drawing/2014/main" id="{7B59B435-6BA9-423C-964C-8D67751C8D86}"/>
              </a:ext>
            </a:extLst>
          </p:cNvPr>
          <p:cNvSpPr>
            <a:spLocks noGrp="1"/>
          </p:cNvSpPr>
          <p:nvPr>
            <p:ph type="ftr" sz="quarter" idx="11"/>
          </p:nvPr>
        </p:nvSpPr>
        <p:spPr/>
        <p:txBody>
          <a:bodyPr/>
          <a:lstStyle>
            <a:lvl1pPr>
              <a:defRPr/>
            </a:lvl1pPr>
          </a:lstStyle>
          <a:p>
            <a:endParaRPr lang="es-ES" altLang="zh-TW"/>
          </a:p>
        </p:txBody>
      </p:sp>
      <p:sp>
        <p:nvSpPr>
          <p:cNvPr id="6" name="投影片編號版面配置區 5">
            <a:extLst>
              <a:ext uri="{FF2B5EF4-FFF2-40B4-BE49-F238E27FC236}">
                <a16:creationId xmlns:a16="http://schemas.microsoft.com/office/drawing/2014/main" id="{3E64C8C5-513F-4645-B543-46B5114D35E5}"/>
              </a:ext>
            </a:extLst>
          </p:cNvPr>
          <p:cNvSpPr>
            <a:spLocks noGrp="1"/>
          </p:cNvSpPr>
          <p:nvPr>
            <p:ph type="sldNum" sz="quarter" idx="12"/>
          </p:nvPr>
        </p:nvSpPr>
        <p:spPr/>
        <p:txBody>
          <a:bodyPr/>
          <a:lstStyle>
            <a:lvl1pPr>
              <a:defRPr/>
            </a:lvl1pPr>
          </a:lstStyle>
          <a:p>
            <a:fld id="{ACF64BA9-97EA-40AD-B6F4-8EBDCD95A0AC}" type="slidenum">
              <a:rPr lang="es-ES" altLang="zh-TW"/>
              <a:pPr/>
              <a:t>‹#›</a:t>
            </a:fld>
            <a:endParaRPr lang="es-ES" altLang="zh-TW"/>
          </a:p>
        </p:txBody>
      </p:sp>
      <p:sp>
        <p:nvSpPr>
          <p:cNvPr id="8" name="矩形 7">
            <a:extLst>
              <a:ext uri="{FF2B5EF4-FFF2-40B4-BE49-F238E27FC236}">
                <a16:creationId xmlns:a16="http://schemas.microsoft.com/office/drawing/2014/main" id="{18D7735A-F20B-46D4-9CA1-49229527448F}"/>
              </a:ext>
            </a:extLst>
          </p:cNvPr>
          <p:cNvSpPr/>
          <p:nvPr userDrawn="1"/>
        </p:nvSpPr>
        <p:spPr bwMode="auto">
          <a:xfrm>
            <a:off x="0" y="6669361"/>
            <a:ext cx="827584" cy="1886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3648737"/>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a:prstGeom prst="rect">
            <a:avLst/>
          </a:prstGeo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628650" y="6356350"/>
            <a:ext cx="20574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3028950" y="6356350"/>
            <a:ext cx="30861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a:xfrm>
            <a:off x="6457950" y="6356350"/>
            <a:ext cx="2057400" cy="365125"/>
          </a:xfrm>
          <a:prstGeom prst="rect">
            <a:avLst/>
          </a:prstGeom>
        </p:spPr>
        <p:txBody>
          <a:bodyPr/>
          <a:lstStyle/>
          <a:p>
            <a:fld id="{B87E2FCF-E01B-44DA-94A2-F1A89ED2D741}" type="slidenum">
              <a:rPr lang="zh-TW" altLang="en-US" smtClean="0"/>
              <a:pPr/>
              <a:t>‹#›</a:t>
            </a:fld>
            <a:endParaRPr lang="zh-TW" altLang="en-US"/>
          </a:p>
        </p:txBody>
      </p:sp>
    </p:spTree>
    <p:extLst>
      <p:ext uri="{BB962C8B-B14F-4D97-AF65-F5344CB8AC3E}">
        <p14:creationId xmlns:p14="http://schemas.microsoft.com/office/powerpoint/2010/main" val="17157891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a:prstGeom prst="rect">
            <a:avLst/>
          </a:prstGeo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628650" y="6356350"/>
            <a:ext cx="20574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3028950" y="6356350"/>
            <a:ext cx="30861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a:xfrm>
            <a:off x="6457950" y="6356350"/>
            <a:ext cx="2057400" cy="365125"/>
          </a:xfrm>
          <a:prstGeom prst="rect">
            <a:avLst/>
          </a:prstGeom>
        </p:spPr>
        <p:txBody>
          <a:bodyPr/>
          <a:lstStyle/>
          <a:p>
            <a:fld id="{B87E2FCF-E01B-44DA-94A2-F1A89ED2D741}" type="slidenum">
              <a:rPr lang="zh-TW" altLang="en-US" smtClean="0"/>
              <a:pPr/>
              <a:t>‹#›</a:t>
            </a:fld>
            <a:endParaRPr lang="zh-TW" altLang="en-US"/>
          </a:p>
        </p:txBody>
      </p:sp>
    </p:spTree>
    <p:extLst>
      <p:ext uri="{BB962C8B-B14F-4D97-AF65-F5344CB8AC3E}">
        <p14:creationId xmlns:p14="http://schemas.microsoft.com/office/powerpoint/2010/main" val="7514148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5"/>
            <a:ext cx="7886700" cy="1325563"/>
          </a:xfrm>
          <a:prstGeom prst="rect">
            <a:avLst/>
          </a:prstGeom>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628650" y="1825625"/>
            <a:ext cx="7886700" cy="4351338"/>
          </a:xfrm>
          <a:prstGeom prst="rect">
            <a:avLst/>
          </a:prstGeo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628650" y="6356350"/>
            <a:ext cx="20574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3028950" y="6356350"/>
            <a:ext cx="30861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a:xfrm>
            <a:off x="6457950" y="6356350"/>
            <a:ext cx="2057400" cy="365125"/>
          </a:xfrm>
          <a:prstGeom prst="rect">
            <a:avLst/>
          </a:prstGeom>
        </p:spPr>
        <p:txBody>
          <a:bodyPr/>
          <a:lstStyle/>
          <a:p>
            <a:fld id="{B87E2FCF-E01B-44DA-94A2-F1A89ED2D741}" type="slidenum">
              <a:rPr lang="zh-TW" altLang="en-US" smtClean="0"/>
              <a:pPr/>
              <a:t>‹#›</a:t>
            </a:fld>
            <a:endParaRPr lang="zh-TW" altLang="en-US"/>
          </a:p>
        </p:txBody>
      </p:sp>
    </p:spTree>
    <p:extLst>
      <p:ext uri="{BB962C8B-B14F-4D97-AF65-F5344CB8AC3E}">
        <p14:creationId xmlns:p14="http://schemas.microsoft.com/office/powerpoint/2010/main" val="20843220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43675" y="365125"/>
            <a:ext cx="1971675" cy="5811838"/>
          </a:xfrm>
          <a:prstGeom prst="rect">
            <a:avLst/>
          </a:prstGeo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628650" y="365125"/>
            <a:ext cx="5762625" cy="5811838"/>
          </a:xfrm>
          <a:prstGeom prst="rect">
            <a:avLst/>
          </a:prstGeo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628650" y="6356350"/>
            <a:ext cx="20574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3028950" y="6356350"/>
            <a:ext cx="30861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a:xfrm>
            <a:off x="6457950" y="6356350"/>
            <a:ext cx="2057400" cy="365125"/>
          </a:xfrm>
          <a:prstGeom prst="rect">
            <a:avLst/>
          </a:prstGeom>
        </p:spPr>
        <p:txBody>
          <a:bodyPr/>
          <a:lstStyle/>
          <a:p>
            <a:fld id="{B87E2FCF-E01B-44DA-94A2-F1A89ED2D741}" type="slidenum">
              <a:rPr lang="zh-TW" altLang="en-US" smtClean="0"/>
              <a:pPr/>
              <a:t>‹#›</a:t>
            </a:fld>
            <a:endParaRPr lang="zh-TW" altLang="en-US"/>
          </a:p>
        </p:txBody>
      </p:sp>
    </p:spTree>
    <p:extLst>
      <p:ext uri="{BB962C8B-B14F-4D97-AF65-F5344CB8AC3E}">
        <p14:creationId xmlns:p14="http://schemas.microsoft.com/office/powerpoint/2010/main" val="544025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05F834D-1266-41BE-AE96-16DF82CE88B7}"/>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6EE28A73-D1FB-4089-9E00-8B92EDE2F815}"/>
              </a:ext>
            </a:extLst>
          </p:cNvPr>
          <p:cNvSpPr>
            <a:spLocks noGrp="1"/>
          </p:cNvSpPr>
          <p:nvPr>
            <p:ph sz="half" idx="1"/>
          </p:nvPr>
        </p:nvSpPr>
        <p:spPr>
          <a:xfrm>
            <a:off x="457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87D6C059-FFE1-4331-ADAD-DB7071D9B54B}"/>
              </a:ext>
            </a:extLst>
          </p:cNvPr>
          <p:cNvSpPr>
            <a:spLocks noGrp="1"/>
          </p:cNvSpPr>
          <p:nvPr>
            <p:ph sz="half" idx="2"/>
          </p:nvPr>
        </p:nvSpPr>
        <p:spPr>
          <a:xfrm>
            <a:off x="4648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BE02FF03-6870-4169-A777-811DD00FEE8F}"/>
              </a:ext>
            </a:extLst>
          </p:cNvPr>
          <p:cNvSpPr>
            <a:spLocks noGrp="1"/>
          </p:cNvSpPr>
          <p:nvPr>
            <p:ph type="dt" sz="half" idx="10"/>
          </p:nvPr>
        </p:nvSpPr>
        <p:spPr/>
        <p:txBody>
          <a:bodyPr/>
          <a:lstStyle>
            <a:lvl1pPr>
              <a:defRPr/>
            </a:lvl1pPr>
          </a:lstStyle>
          <a:p>
            <a:endParaRPr lang="es-ES" altLang="zh-TW"/>
          </a:p>
        </p:txBody>
      </p:sp>
      <p:sp>
        <p:nvSpPr>
          <p:cNvPr id="6" name="頁尾版面配置區 5">
            <a:extLst>
              <a:ext uri="{FF2B5EF4-FFF2-40B4-BE49-F238E27FC236}">
                <a16:creationId xmlns:a16="http://schemas.microsoft.com/office/drawing/2014/main" id="{2D08CC38-B6C1-4D4C-951F-B1940B183883}"/>
              </a:ext>
            </a:extLst>
          </p:cNvPr>
          <p:cNvSpPr>
            <a:spLocks noGrp="1"/>
          </p:cNvSpPr>
          <p:nvPr>
            <p:ph type="ftr" sz="quarter" idx="11"/>
          </p:nvPr>
        </p:nvSpPr>
        <p:spPr/>
        <p:txBody>
          <a:bodyPr/>
          <a:lstStyle>
            <a:lvl1pPr>
              <a:defRPr/>
            </a:lvl1pPr>
          </a:lstStyle>
          <a:p>
            <a:endParaRPr lang="es-ES" altLang="zh-TW"/>
          </a:p>
        </p:txBody>
      </p:sp>
      <p:sp>
        <p:nvSpPr>
          <p:cNvPr id="7" name="投影片編號版面配置區 6">
            <a:extLst>
              <a:ext uri="{FF2B5EF4-FFF2-40B4-BE49-F238E27FC236}">
                <a16:creationId xmlns:a16="http://schemas.microsoft.com/office/drawing/2014/main" id="{CC84E1A6-54DD-464B-9097-1E8E919D12C7}"/>
              </a:ext>
            </a:extLst>
          </p:cNvPr>
          <p:cNvSpPr>
            <a:spLocks noGrp="1"/>
          </p:cNvSpPr>
          <p:nvPr>
            <p:ph type="sldNum" sz="quarter" idx="12"/>
          </p:nvPr>
        </p:nvSpPr>
        <p:spPr/>
        <p:txBody>
          <a:bodyPr/>
          <a:lstStyle>
            <a:lvl1pPr>
              <a:defRPr/>
            </a:lvl1pPr>
          </a:lstStyle>
          <a:p>
            <a:fld id="{9636A728-5F0C-4729-B68F-559E42632A9C}" type="slidenum">
              <a:rPr lang="es-ES" altLang="zh-TW"/>
              <a:pPr/>
              <a:t>‹#›</a:t>
            </a:fld>
            <a:endParaRPr lang="es-ES" altLang="zh-TW"/>
          </a:p>
        </p:txBody>
      </p:sp>
      <p:sp>
        <p:nvSpPr>
          <p:cNvPr id="9" name="矩形 8">
            <a:extLst>
              <a:ext uri="{FF2B5EF4-FFF2-40B4-BE49-F238E27FC236}">
                <a16:creationId xmlns:a16="http://schemas.microsoft.com/office/drawing/2014/main" id="{99E364A2-DDB5-42EF-A2DB-616B4B87B9B1}"/>
              </a:ext>
            </a:extLst>
          </p:cNvPr>
          <p:cNvSpPr/>
          <p:nvPr userDrawn="1"/>
        </p:nvSpPr>
        <p:spPr bwMode="auto">
          <a:xfrm>
            <a:off x="0" y="6669361"/>
            <a:ext cx="827584" cy="1886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170672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3E3D982-A981-4DE5-BA88-AA4526D0142D}"/>
              </a:ext>
            </a:extLst>
          </p:cNvPr>
          <p:cNvSpPr>
            <a:spLocks noGrp="1"/>
          </p:cNvSpPr>
          <p:nvPr>
            <p:ph type="title"/>
          </p:nvPr>
        </p:nvSpPr>
        <p:spPr>
          <a:xfrm>
            <a:off x="630238" y="365125"/>
            <a:ext cx="78867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BA1470EF-31F1-4924-B68F-BEEDD9685507}"/>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CB57E5D0-3547-4C02-BB1C-AEE386FE928D}"/>
              </a:ext>
            </a:extLst>
          </p:cNvPr>
          <p:cNvSpPr>
            <a:spLocks noGrp="1"/>
          </p:cNvSpPr>
          <p:nvPr>
            <p:ph sz="half" idx="2"/>
          </p:nvPr>
        </p:nvSpPr>
        <p:spPr>
          <a:xfrm>
            <a:off x="630238" y="2505075"/>
            <a:ext cx="386873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14923FAC-D6C4-435E-BEE2-5056AF0557C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CCF73D47-2F83-4E85-9AA1-D0C46E629616}"/>
              </a:ext>
            </a:extLst>
          </p:cNvPr>
          <p:cNvSpPr>
            <a:spLocks noGrp="1"/>
          </p:cNvSpPr>
          <p:nvPr>
            <p:ph sz="quarter" idx="4"/>
          </p:nvPr>
        </p:nvSpPr>
        <p:spPr>
          <a:xfrm>
            <a:off x="4629150" y="2505075"/>
            <a:ext cx="38877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C3759F18-373B-478B-8B5D-6C149BC26902}"/>
              </a:ext>
            </a:extLst>
          </p:cNvPr>
          <p:cNvSpPr>
            <a:spLocks noGrp="1"/>
          </p:cNvSpPr>
          <p:nvPr>
            <p:ph type="dt" sz="half" idx="10"/>
          </p:nvPr>
        </p:nvSpPr>
        <p:spPr/>
        <p:txBody>
          <a:bodyPr/>
          <a:lstStyle>
            <a:lvl1pPr>
              <a:defRPr/>
            </a:lvl1pPr>
          </a:lstStyle>
          <a:p>
            <a:endParaRPr lang="es-ES" altLang="zh-TW"/>
          </a:p>
        </p:txBody>
      </p:sp>
      <p:sp>
        <p:nvSpPr>
          <p:cNvPr id="8" name="頁尾版面配置區 7">
            <a:extLst>
              <a:ext uri="{FF2B5EF4-FFF2-40B4-BE49-F238E27FC236}">
                <a16:creationId xmlns:a16="http://schemas.microsoft.com/office/drawing/2014/main" id="{5DD9EE07-3AFF-475E-A91F-92CC4143913C}"/>
              </a:ext>
            </a:extLst>
          </p:cNvPr>
          <p:cNvSpPr>
            <a:spLocks noGrp="1"/>
          </p:cNvSpPr>
          <p:nvPr>
            <p:ph type="ftr" sz="quarter" idx="11"/>
          </p:nvPr>
        </p:nvSpPr>
        <p:spPr/>
        <p:txBody>
          <a:bodyPr/>
          <a:lstStyle>
            <a:lvl1pPr>
              <a:defRPr/>
            </a:lvl1pPr>
          </a:lstStyle>
          <a:p>
            <a:endParaRPr lang="es-ES" altLang="zh-TW"/>
          </a:p>
        </p:txBody>
      </p:sp>
      <p:sp>
        <p:nvSpPr>
          <p:cNvPr id="9" name="投影片編號版面配置區 8">
            <a:extLst>
              <a:ext uri="{FF2B5EF4-FFF2-40B4-BE49-F238E27FC236}">
                <a16:creationId xmlns:a16="http://schemas.microsoft.com/office/drawing/2014/main" id="{4F575F2A-0E23-41FB-80DF-EF36A3A5010F}"/>
              </a:ext>
            </a:extLst>
          </p:cNvPr>
          <p:cNvSpPr>
            <a:spLocks noGrp="1"/>
          </p:cNvSpPr>
          <p:nvPr>
            <p:ph type="sldNum" sz="quarter" idx="12"/>
          </p:nvPr>
        </p:nvSpPr>
        <p:spPr/>
        <p:txBody>
          <a:bodyPr/>
          <a:lstStyle>
            <a:lvl1pPr>
              <a:defRPr/>
            </a:lvl1pPr>
          </a:lstStyle>
          <a:p>
            <a:fld id="{E457353A-0B66-4ECD-BEE8-A41AC5300375}" type="slidenum">
              <a:rPr lang="es-ES" altLang="zh-TW"/>
              <a:pPr/>
              <a:t>‹#›</a:t>
            </a:fld>
            <a:endParaRPr lang="es-ES" altLang="zh-TW"/>
          </a:p>
        </p:txBody>
      </p:sp>
      <p:sp>
        <p:nvSpPr>
          <p:cNvPr id="11" name="矩形 10">
            <a:extLst>
              <a:ext uri="{FF2B5EF4-FFF2-40B4-BE49-F238E27FC236}">
                <a16:creationId xmlns:a16="http://schemas.microsoft.com/office/drawing/2014/main" id="{12852A08-58C7-4440-A7E8-3EB844DB3D7B}"/>
              </a:ext>
            </a:extLst>
          </p:cNvPr>
          <p:cNvSpPr/>
          <p:nvPr userDrawn="1"/>
        </p:nvSpPr>
        <p:spPr bwMode="auto">
          <a:xfrm>
            <a:off x="0" y="6669361"/>
            <a:ext cx="827584" cy="1886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54412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D2EB42B-91ED-4110-9C66-8EBE0BDD9929}"/>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A0E2ED0D-F5FD-4F22-827B-2BA1CE622CC7}"/>
              </a:ext>
            </a:extLst>
          </p:cNvPr>
          <p:cNvSpPr>
            <a:spLocks noGrp="1"/>
          </p:cNvSpPr>
          <p:nvPr>
            <p:ph type="dt" sz="half" idx="10"/>
          </p:nvPr>
        </p:nvSpPr>
        <p:spPr/>
        <p:txBody>
          <a:bodyPr/>
          <a:lstStyle>
            <a:lvl1pPr>
              <a:defRPr/>
            </a:lvl1pPr>
          </a:lstStyle>
          <a:p>
            <a:endParaRPr lang="es-ES" altLang="zh-TW"/>
          </a:p>
        </p:txBody>
      </p:sp>
      <p:sp>
        <p:nvSpPr>
          <p:cNvPr id="4" name="頁尾版面配置區 3">
            <a:extLst>
              <a:ext uri="{FF2B5EF4-FFF2-40B4-BE49-F238E27FC236}">
                <a16:creationId xmlns:a16="http://schemas.microsoft.com/office/drawing/2014/main" id="{64298FF9-B538-46FB-B26E-CE23A3B9F767}"/>
              </a:ext>
            </a:extLst>
          </p:cNvPr>
          <p:cNvSpPr>
            <a:spLocks noGrp="1"/>
          </p:cNvSpPr>
          <p:nvPr>
            <p:ph type="ftr" sz="quarter" idx="11"/>
          </p:nvPr>
        </p:nvSpPr>
        <p:spPr/>
        <p:txBody>
          <a:bodyPr/>
          <a:lstStyle>
            <a:lvl1pPr>
              <a:defRPr/>
            </a:lvl1pPr>
          </a:lstStyle>
          <a:p>
            <a:endParaRPr lang="es-ES" altLang="zh-TW" dirty="0"/>
          </a:p>
        </p:txBody>
      </p:sp>
      <p:sp>
        <p:nvSpPr>
          <p:cNvPr id="5" name="投影片編號版面配置區 4">
            <a:extLst>
              <a:ext uri="{FF2B5EF4-FFF2-40B4-BE49-F238E27FC236}">
                <a16:creationId xmlns:a16="http://schemas.microsoft.com/office/drawing/2014/main" id="{704AE153-FE99-4D13-A78F-D08CE36996A9}"/>
              </a:ext>
            </a:extLst>
          </p:cNvPr>
          <p:cNvSpPr>
            <a:spLocks noGrp="1"/>
          </p:cNvSpPr>
          <p:nvPr>
            <p:ph type="sldNum" sz="quarter" idx="12"/>
          </p:nvPr>
        </p:nvSpPr>
        <p:spPr/>
        <p:txBody>
          <a:bodyPr/>
          <a:lstStyle>
            <a:lvl1pPr>
              <a:defRPr/>
            </a:lvl1pPr>
          </a:lstStyle>
          <a:p>
            <a:fld id="{D5B85BDD-3827-4B28-A2C9-3A455B8D2743}" type="slidenum">
              <a:rPr lang="es-ES" altLang="zh-TW"/>
              <a:pPr/>
              <a:t>‹#›</a:t>
            </a:fld>
            <a:endParaRPr lang="es-ES" altLang="zh-TW"/>
          </a:p>
        </p:txBody>
      </p:sp>
      <p:sp>
        <p:nvSpPr>
          <p:cNvPr id="7" name="矩形 6">
            <a:extLst>
              <a:ext uri="{FF2B5EF4-FFF2-40B4-BE49-F238E27FC236}">
                <a16:creationId xmlns:a16="http://schemas.microsoft.com/office/drawing/2014/main" id="{DCBBA2C5-28D8-4F64-83AC-2798D97AB1BB}"/>
              </a:ext>
            </a:extLst>
          </p:cNvPr>
          <p:cNvSpPr/>
          <p:nvPr userDrawn="1"/>
        </p:nvSpPr>
        <p:spPr bwMode="auto">
          <a:xfrm>
            <a:off x="0" y="6669361"/>
            <a:ext cx="827584" cy="1886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525505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B19F9D8F-F161-44B2-AC27-60C170375D41}"/>
              </a:ext>
            </a:extLst>
          </p:cNvPr>
          <p:cNvSpPr>
            <a:spLocks noGrp="1"/>
          </p:cNvSpPr>
          <p:nvPr>
            <p:ph type="dt" sz="half" idx="10"/>
          </p:nvPr>
        </p:nvSpPr>
        <p:spPr/>
        <p:txBody>
          <a:bodyPr/>
          <a:lstStyle>
            <a:lvl1pPr>
              <a:defRPr/>
            </a:lvl1pPr>
          </a:lstStyle>
          <a:p>
            <a:endParaRPr lang="es-ES" altLang="zh-TW" dirty="0"/>
          </a:p>
        </p:txBody>
      </p:sp>
      <p:sp>
        <p:nvSpPr>
          <p:cNvPr id="3" name="頁尾版面配置區 2">
            <a:extLst>
              <a:ext uri="{FF2B5EF4-FFF2-40B4-BE49-F238E27FC236}">
                <a16:creationId xmlns:a16="http://schemas.microsoft.com/office/drawing/2014/main" id="{65914087-B3D0-4DAE-A1AA-0F5C39656208}"/>
              </a:ext>
            </a:extLst>
          </p:cNvPr>
          <p:cNvSpPr>
            <a:spLocks noGrp="1"/>
          </p:cNvSpPr>
          <p:nvPr>
            <p:ph type="ftr" sz="quarter" idx="11"/>
          </p:nvPr>
        </p:nvSpPr>
        <p:spPr/>
        <p:txBody>
          <a:bodyPr/>
          <a:lstStyle>
            <a:lvl1pPr>
              <a:defRPr/>
            </a:lvl1pPr>
          </a:lstStyle>
          <a:p>
            <a:endParaRPr lang="es-ES" altLang="zh-TW"/>
          </a:p>
        </p:txBody>
      </p:sp>
      <p:sp>
        <p:nvSpPr>
          <p:cNvPr id="4" name="投影片編號版面配置區 3">
            <a:extLst>
              <a:ext uri="{FF2B5EF4-FFF2-40B4-BE49-F238E27FC236}">
                <a16:creationId xmlns:a16="http://schemas.microsoft.com/office/drawing/2014/main" id="{2882F7A3-0D23-473F-B682-BA6BC1230575}"/>
              </a:ext>
            </a:extLst>
          </p:cNvPr>
          <p:cNvSpPr>
            <a:spLocks noGrp="1"/>
          </p:cNvSpPr>
          <p:nvPr>
            <p:ph type="sldNum" sz="quarter" idx="12"/>
          </p:nvPr>
        </p:nvSpPr>
        <p:spPr/>
        <p:txBody>
          <a:bodyPr/>
          <a:lstStyle>
            <a:lvl1pPr>
              <a:defRPr/>
            </a:lvl1pPr>
          </a:lstStyle>
          <a:p>
            <a:fld id="{CDC4CE24-EF1F-4EE7-91BF-C92AC7DF26DA}" type="slidenum">
              <a:rPr lang="es-ES" altLang="zh-TW"/>
              <a:pPr/>
              <a:t>‹#›</a:t>
            </a:fld>
            <a:endParaRPr lang="es-ES" altLang="zh-TW"/>
          </a:p>
        </p:txBody>
      </p:sp>
    </p:spTree>
    <p:extLst>
      <p:ext uri="{BB962C8B-B14F-4D97-AF65-F5344CB8AC3E}">
        <p14:creationId xmlns:p14="http://schemas.microsoft.com/office/powerpoint/2010/main" val="198621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36EF66A-26C3-49B8-9157-8C9ABEB5F9A4}"/>
              </a:ext>
            </a:extLst>
          </p:cNvPr>
          <p:cNvSpPr>
            <a:spLocks noGrp="1"/>
          </p:cNvSpPr>
          <p:nvPr>
            <p:ph type="title"/>
          </p:nvPr>
        </p:nvSpPr>
        <p:spPr>
          <a:xfrm>
            <a:off x="630238" y="457200"/>
            <a:ext cx="2949575"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5102FA65-9920-42E9-89C9-88301A6D1FE1}"/>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C6999F4B-C85D-4916-A163-019AD5B233B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089CEBC9-1375-4CF1-8CDE-7BC955925544}"/>
              </a:ext>
            </a:extLst>
          </p:cNvPr>
          <p:cNvSpPr>
            <a:spLocks noGrp="1"/>
          </p:cNvSpPr>
          <p:nvPr>
            <p:ph type="dt" sz="half" idx="10"/>
          </p:nvPr>
        </p:nvSpPr>
        <p:spPr/>
        <p:txBody>
          <a:bodyPr/>
          <a:lstStyle>
            <a:lvl1pPr>
              <a:defRPr/>
            </a:lvl1pPr>
          </a:lstStyle>
          <a:p>
            <a:endParaRPr lang="es-ES" altLang="zh-TW"/>
          </a:p>
        </p:txBody>
      </p:sp>
      <p:sp>
        <p:nvSpPr>
          <p:cNvPr id="6" name="頁尾版面配置區 5">
            <a:extLst>
              <a:ext uri="{FF2B5EF4-FFF2-40B4-BE49-F238E27FC236}">
                <a16:creationId xmlns:a16="http://schemas.microsoft.com/office/drawing/2014/main" id="{BD41FF86-7EAA-4648-A032-4B9B8EE3EB98}"/>
              </a:ext>
            </a:extLst>
          </p:cNvPr>
          <p:cNvSpPr>
            <a:spLocks noGrp="1"/>
          </p:cNvSpPr>
          <p:nvPr>
            <p:ph type="ftr" sz="quarter" idx="11"/>
          </p:nvPr>
        </p:nvSpPr>
        <p:spPr/>
        <p:txBody>
          <a:bodyPr/>
          <a:lstStyle>
            <a:lvl1pPr>
              <a:defRPr/>
            </a:lvl1pPr>
          </a:lstStyle>
          <a:p>
            <a:endParaRPr lang="es-ES" altLang="zh-TW"/>
          </a:p>
        </p:txBody>
      </p:sp>
      <p:sp>
        <p:nvSpPr>
          <p:cNvPr id="7" name="投影片編號版面配置區 6">
            <a:extLst>
              <a:ext uri="{FF2B5EF4-FFF2-40B4-BE49-F238E27FC236}">
                <a16:creationId xmlns:a16="http://schemas.microsoft.com/office/drawing/2014/main" id="{8BA06153-3A11-4094-A0DB-5BE9064400BB}"/>
              </a:ext>
            </a:extLst>
          </p:cNvPr>
          <p:cNvSpPr>
            <a:spLocks noGrp="1"/>
          </p:cNvSpPr>
          <p:nvPr>
            <p:ph type="sldNum" sz="quarter" idx="12"/>
          </p:nvPr>
        </p:nvSpPr>
        <p:spPr/>
        <p:txBody>
          <a:bodyPr/>
          <a:lstStyle>
            <a:lvl1pPr>
              <a:defRPr/>
            </a:lvl1pPr>
          </a:lstStyle>
          <a:p>
            <a:fld id="{1F9A6424-0E7A-4344-940E-D2979C029CD0}" type="slidenum">
              <a:rPr lang="es-ES" altLang="zh-TW"/>
              <a:pPr/>
              <a:t>‹#›</a:t>
            </a:fld>
            <a:endParaRPr lang="es-ES" altLang="zh-TW"/>
          </a:p>
        </p:txBody>
      </p:sp>
    </p:spTree>
    <p:extLst>
      <p:ext uri="{BB962C8B-B14F-4D97-AF65-F5344CB8AC3E}">
        <p14:creationId xmlns:p14="http://schemas.microsoft.com/office/powerpoint/2010/main" val="4105546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C80DC7E-7E60-4C2C-906F-70161B9BEDE9}"/>
              </a:ext>
            </a:extLst>
          </p:cNvPr>
          <p:cNvSpPr>
            <a:spLocks noGrp="1"/>
          </p:cNvSpPr>
          <p:nvPr>
            <p:ph type="title"/>
          </p:nvPr>
        </p:nvSpPr>
        <p:spPr>
          <a:xfrm>
            <a:off x="630238" y="457200"/>
            <a:ext cx="2949575"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721569F0-B9BA-41F9-8A6D-F3AEAC09BC8B}"/>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5558198D-5E7D-47C8-8713-A97BCAB862DF}"/>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4329C217-0FD9-4040-84F8-59E17E9C7666}"/>
              </a:ext>
            </a:extLst>
          </p:cNvPr>
          <p:cNvSpPr>
            <a:spLocks noGrp="1"/>
          </p:cNvSpPr>
          <p:nvPr>
            <p:ph type="dt" sz="half" idx="10"/>
          </p:nvPr>
        </p:nvSpPr>
        <p:spPr/>
        <p:txBody>
          <a:bodyPr/>
          <a:lstStyle>
            <a:lvl1pPr>
              <a:defRPr/>
            </a:lvl1pPr>
          </a:lstStyle>
          <a:p>
            <a:endParaRPr lang="es-ES" altLang="zh-TW"/>
          </a:p>
        </p:txBody>
      </p:sp>
      <p:sp>
        <p:nvSpPr>
          <p:cNvPr id="6" name="頁尾版面配置區 5">
            <a:extLst>
              <a:ext uri="{FF2B5EF4-FFF2-40B4-BE49-F238E27FC236}">
                <a16:creationId xmlns:a16="http://schemas.microsoft.com/office/drawing/2014/main" id="{8A1F4471-A0D7-4BAC-BD23-24276627DBAB}"/>
              </a:ext>
            </a:extLst>
          </p:cNvPr>
          <p:cNvSpPr>
            <a:spLocks noGrp="1"/>
          </p:cNvSpPr>
          <p:nvPr>
            <p:ph type="ftr" sz="quarter" idx="11"/>
          </p:nvPr>
        </p:nvSpPr>
        <p:spPr/>
        <p:txBody>
          <a:bodyPr/>
          <a:lstStyle>
            <a:lvl1pPr>
              <a:defRPr/>
            </a:lvl1pPr>
          </a:lstStyle>
          <a:p>
            <a:endParaRPr lang="es-ES" altLang="zh-TW"/>
          </a:p>
        </p:txBody>
      </p:sp>
      <p:sp>
        <p:nvSpPr>
          <p:cNvPr id="7" name="投影片編號版面配置區 6">
            <a:extLst>
              <a:ext uri="{FF2B5EF4-FFF2-40B4-BE49-F238E27FC236}">
                <a16:creationId xmlns:a16="http://schemas.microsoft.com/office/drawing/2014/main" id="{0F99B12E-183B-4C51-9172-A21A99D10416}"/>
              </a:ext>
            </a:extLst>
          </p:cNvPr>
          <p:cNvSpPr>
            <a:spLocks noGrp="1"/>
          </p:cNvSpPr>
          <p:nvPr>
            <p:ph type="sldNum" sz="quarter" idx="12"/>
          </p:nvPr>
        </p:nvSpPr>
        <p:spPr/>
        <p:txBody>
          <a:bodyPr/>
          <a:lstStyle>
            <a:lvl1pPr>
              <a:defRPr/>
            </a:lvl1pPr>
          </a:lstStyle>
          <a:p>
            <a:fld id="{5486C69D-0EF6-4429-BE6D-37403596FB90}" type="slidenum">
              <a:rPr lang="es-ES" altLang="zh-TW"/>
              <a:pPr/>
              <a:t>‹#›</a:t>
            </a:fld>
            <a:endParaRPr lang="es-ES" altLang="zh-TW"/>
          </a:p>
        </p:txBody>
      </p:sp>
      <p:sp>
        <p:nvSpPr>
          <p:cNvPr id="9" name="矩形 8">
            <a:extLst>
              <a:ext uri="{FF2B5EF4-FFF2-40B4-BE49-F238E27FC236}">
                <a16:creationId xmlns:a16="http://schemas.microsoft.com/office/drawing/2014/main" id="{5B7D0054-5476-4CEE-9FB2-56A8C03BF6E4}"/>
              </a:ext>
            </a:extLst>
          </p:cNvPr>
          <p:cNvSpPr/>
          <p:nvPr userDrawn="1"/>
        </p:nvSpPr>
        <p:spPr bwMode="auto">
          <a:xfrm>
            <a:off x="0" y="6669361"/>
            <a:ext cx="827584" cy="1886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7768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alphaModFix amt="97000"/>
            <a:lum/>
          </a:blip>
          <a:srcRect/>
          <a:stretch>
            <a:fillRect t="-43000" r="-3000" b="-16000"/>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DCBAF62-415D-4332-9244-94BF8A2228E5}"/>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zh-TW"/>
              <a:t>Haga clic para cambiar el estilo de título	</a:t>
            </a:r>
          </a:p>
        </p:txBody>
      </p:sp>
      <p:sp>
        <p:nvSpPr>
          <p:cNvPr id="1027" name="Rectangle 3">
            <a:extLst>
              <a:ext uri="{FF2B5EF4-FFF2-40B4-BE49-F238E27FC236}">
                <a16:creationId xmlns:a16="http://schemas.microsoft.com/office/drawing/2014/main" id="{821DB638-772E-4BD3-8040-B239DED37FAC}"/>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zh-TW"/>
              <a:t>Haga clic para modificar el estilo de texto del patrón</a:t>
            </a:r>
          </a:p>
          <a:p>
            <a:pPr lvl="1"/>
            <a:r>
              <a:rPr lang="es-ES" altLang="zh-TW"/>
              <a:t>Segundo nivel</a:t>
            </a:r>
          </a:p>
          <a:p>
            <a:pPr lvl="2"/>
            <a:r>
              <a:rPr lang="es-ES" altLang="zh-TW"/>
              <a:t>Tercer nivel</a:t>
            </a:r>
          </a:p>
          <a:p>
            <a:pPr lvl="3"/>
            <a:r>
              <a:rPr lang="es-ES" altLang="zh-TW"/>
              <a:t>Cuarto nivel</a:t>
            </a:r>
          </a:p>
          <a:p>
            <a:pPr lvl="4"/>
            <a:r>
              <a:rPr lang="es-ES" altLang="zh-TW"/>
              <a:t>Quinto nivel</a:t>
            </a:r>
          </a:p>
        </p:txBody>
      </p:sp>
      <p:sp>
        <p:nvSpPr>
          <p:cNvPr id="1028" name="Rectangle 4">
            <a:extLst>
              <a:ext uri="{FF2B5EF4-FFF2-40B4-BE49-F238E27FC236}">
                <a16:creationId xmlns:a16="http://schemas.microsoft.com/office/drawing/2014/main" id="{2522AA0E-0F51-4855-99DE-FDCCAEEF9D40}"/>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ea typeface="新細明體" panose="02020500000000000000" pitchFamily="18" charset="-120"/>
              </a:defRPr>
            </a:lvl1pPr>
          </a:lstStyle>
          <a:p>
            <a:endParaRPr lang="es-ES" altLang="zh-TW" dirty="0"/>
          </a:p>
        </p:txBody>
      </p:sp>
      <p:sp>
        <p:nvSpPr>
          <p:cNvPr id="1029" name="Rectangle 5">
            <a:extLst>
              <a:ext uri="{FF2B5EF4-FFF2-40B4-BE49-F238E27FC236}">
                <a16:creationId xmlns:a16="http://schemas.microsoft.com/office/drawing/2014/main" id="{471CCB7F-4462-4440-8069-814DC96A59D4}"/>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ea typeface="新細明體" panose="02020500000000000000" pitchFamily="18" charset="-120"/>
              </a:defRPr>
            </a:lvl1pPr>
          </a:lstStyle>
          <a:p>
            <a:endParaRPr lang="es-ES" altLang="zh-TW"/>
          </a:p>
        </p:txBody>
      </p:sp>
      <p:sp>
        <p:nvSpPr>
          <p:cNvPr id="1030" name="Rectangle 6">
            <a:extLst>
              <a:ext uri="{FF2B5EF4-FFF2-40B4-BE49-F238E27FC236}">
                <a16:creationId xmlns:a16="http://schemas.microsoft.com/office/drawing/2014/main" id="{EA1319A0-CBA8-47D9-B90F-94AA662BF387}"/>
              </a:ext>
            </a:extLst>
          </p:cNvPr>
          <p:cNvSpPr>
            <a:spLocks noGrp="1" noChangeArrowheads="1"/>
          </p:cNvSpPr>
          <p:nvPr>
            <p:ph type="sldNum" sz="quarter" idx="4"/>
          </p:nvPr>
        </p:nvSpPr>
        <p:spPr bwMode="auto">
          <a:xfrm>
            <a:off x="6974904"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600">
                <a:solidFill>
                  <a:schemeClr val="bg1"/>
                </a:solidFill>
                <a:ea typeface="新細明體" panose="02020500000000000000" pitchFamily="18" charset="-120"/>
              </a:defRPr>
            </a:lvl1pPr>
          </a:lstStyle>
          <a:p>
            <a:fld id="{7748CD83-EEFA-452C-BD5D-3EF48D594622}" type="slidenum">
              <a:rPr lang="es-ES" altLang="zh-TW" smtClean="0"/>
              <a:pPr/>
              <a:t>‹#›</a:t>
            </a:fld>
            <a:endParaRPr lang="es-ES" altLang="zh-TW"/>
          </a:p>
        </p:txBody>
      </p:sp>
      <p:sp>
        <p:nvSpPr>
          <p:cNvPr id="2" name="矩形 1">
            <a:extLst>
              <a:ext uri="{FF2B5EF4-FFF2-40B4-BE49-F238E27FC236}">
                <a16:creationId xmlns:a16="http://schemas.microsoft.com/office/drawing/2014/main" id="{B9BFA474-E9EB-408B-A5A9-24D0A3224E3A}"/>
              </a:ext>
            </a:extLst>
          </p:cNvPr>
          <p:cNvSpPr/>
          <p:nvPr userDrawn="1"/>
        </p:nvSpPr>
        <p:spPr bwMode="auto">
          <a:xfrm>
            <a:off x="0" y="6669361"/>
            <a:ext cx="827584" cy="1886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dt="0"/>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矩形 6"/>
          <p:cNvSpPr/>
          <p:nvPr userDrawn="1"/>
        </p:nvSpPr>
        <p:spPr>
          <a:xfrm>
            <a:off x="0" y="3933056"/>
            <a:ext cx="9144000" cy="1296144"/>
          </a:xfrm>
          <a:prstGeom prst="rect">
            <a:avLst/>
          </a:prstGeom>
          <a:solidFill>
            <a:srgbClr val="9123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9489828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214669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notesSlide" Target="../notesSlides/notesSlide13.xml"/><Relationship Id="rId7"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9.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1">
            <a:extLst>
              <a:ext uri="{FF2B5EF4-FFF2-40B4-BE49-F238E27FC236}">
                <a16:creationId xmlns:a16="http://schemas.microsoft.com/office/drawing/2014/main" id="{09D46623-8722-42C5-BD51-045B4C5A7E83}"/>
              </a:ext>
            </a:extLst>
          </p:cNvPr>
          <p:cNvSpPr>
            <a:spLocks noGrp="1"/>
          </p:cNvSpPr>
          <p:nvPr>
            <p:ph type="ctrTitle" idx="4294967295"/>
          </p:nvPr>
        </p:nvSpPr>
        <p:spPr>
          <a:xfrm>
            <a:off x="3635896" y="2292848"/>
            <a:ext cx="5064700" cy="3888432"/>
          </a:xfrm>
          <a:prstGeom prst="rect">
            <a:avLst/>
          </a:prstGeom>
        </p:spPr>
        <p:txBody>
          <a:bodyPr>
            <a:noAutofit/>
          </a:bodyPr>
          <a:lstStyle/>
          <a:p>
            <a:pPr algn="ctr">
              <a:lnSpc>
                <a:spcPts val="6000"/>
              </a:lnSpc>
              <a:spcBef>
                <a:spcPts val="3000"/>
              </a:spcBef>
              <a:spcAft>
                <a:spcPts val="3000"/>
              </a:spcAft>
            </a:pPr>
            <a:r>
              <a:rPr lang="en-US" altLang="zh-TW" sz="3600" b="1" dirty="0" smtClean="0">
                <a:latin typeface="微軟正黑體" panose="020B0604030504040204" pitchFamily="34" charset="-120"/>
                <a:ea typeface="微軟正黑體" panose="020B0604030504040204" pitchFamily="34" charset="-120"/>
              </a:rPr>
              <a:t>Yi Shin Textile Industrial </a:t>
            </a:r>
            <a:r>
              <a:rPr lang="en-US" altLang="zh-TW" sz="3600" b="1" dirty="0" err="1" smtClean="0">
                <a:latin typeface="微軟正黑體" panose="020B0604030504040204" pitchFamily="34" charset="-120"/>
                <a:ea typeface="微軟正黑體" panose="020B0604030504040204" pitchFamily="34" charset="-120"/>
              </a:rPr>
              <a:t>Co.,Ltd</a:t>
            </a:r>
            <a:r>
              <a:rPr lang="en-US" altLang="zh-TW" sz="3600" b="1" dirty="0" smtClean="0">
                <a:latin typeface="微軟正黑體" panose="020B0604030504040204" pitchFamily="34" charset="-120"/>
                <a:ea typeface="微軟正黑體" panose="020B0604030504040204" pitchFamily="34" charset="-120"/>
              </a:rPr>
              <a:t>.</a:t>
            </a:r>
            <a:r>
              <a:rPr lang="en-US" altLang="zh-TW" sz="3600" b="1" dirty="0">
                <a:latin typeface="微軟正黑體" panose="020B0604030504040204" pitchFamily="34" charset="-120"/>
                <a:ea typeface="微軟正黑體" panose="020B0604030504040204" pitchFamily="34" charset="-120"/>
              </a:rPr>
              <a:t/>
            </a:r>
            <a:br>
              <a:rPr lang="en-US" altLang="zh-TW" sz="3600" b="1" dirty="0">
                <a:latin typeface="微軟正黑體" panose="020B0604030504040204" pitchFamily="34" charset="-120"/>
                <a:ea typeface="微軟正黑體" panose="020B0604030504040204" pitchFamily="34" charset="-120"/>
              </a:rPr>
            </a:br>
            <a:r>
              <a:rPr lang="en-US" altLang="zh-TW" sz="2800" b="1" dirty="0">
                <a:solidFill>
                  <a:schemeClr val="bg1"/>
                </a:solidFill>
                <a:latin typeface="微軟正黑體" panose="020B0604030504040204" pitchFamily="34" charset="-120"/>
                <a:ea typeface="微軟正黑體" panose="020B0604030504040204" pitchFamily="34" charset="-120"/>
              </a:rPr>
              <a:t>Corporate briefing session</a:t>
            </a:r>
            <a:r>
              <a:rPr lang="en-US" altLang="zh-TW" sz="3500" b="1" dirty="0">
                <a:solidFill>
                  <a:schemeClr val="bg1"/>
                </a:solidFill>
                <a:latin typeface="微軟正黑體" panose="020B0604030504040204" pitchFamily="34" charset="-120"/>
                <a:ea typeface="微軟正黑體" panose="020B0604030504040204" pitchFamily="34" charset="-120"/>
              </a:rPr>
              <a:t/>
            </a:r>
            <a:br>
              <a:rPr lang="en-US" altLang="zh-TW" sz="3500" b="1" dirty="0">
                <a:solidFill>
                  <a:schemeClr val="bg1"/>
                </a:solidFill>
                <a:latin typeface="微軟正黑體" panose="020B0604030504040204" pitchFamily="34" charset="-120"/>
                <a:ea typeface="微軟正黑體" panose="020B0604030504040204" pitchFamily="34" charset="-120"/>
              </a:rPr>
            </a:br>
            <a:r>
              <a:rPr lang="en-US" altLang="zh-TW" sz="3500" b="1" dirty="0">
                <a:solidFill>
                  <a:schemeClr val="bg1"/>
                </a:solidFill>
                <a:latin typeface="微軟正黑體" panose="020B0604030504040204" pitchFamily="34" charset="-120"/>
                <a:ea typeface="微軟正黑體" panose="020B0604030504040204" pitchFamily="34" charset="-120"/>
              </a:rPr>
              <a:t/>
            </a:r>
            <a:br>
              <a:rPr lang="en-US" altLang="zh-TW" sz="3500" b="1" dirty="0">
                <a:solidFill>
                  <a:schemeClr val="bg1"/>
                </a:solidFill>
                <a:latin typeface="微軟正黑體" panose="020B0604030504040204" pitchFamily="34" charset="-120"/>
                <a:ea typeface="微軟正黑體" panose="020B0604030504040204" pitchFamily="34" charset="-120"/>
              </a:rPr>
            </a:br>
            <a:r>
              <a:rPr lang="en-US" altLang="zh-TW" sz="3400" dirty="0" smtClean="0">
                <a:latin typeface="微軟正黑體" panose="020B0604030504040204" pitchFamily="34" charset="-120"/>
                <a:ea typeface="微軟正黑體" panose="020B0604030504040204" pitchFamily="34" charset="-120"/>
              </a:rPr>
              <a:t>113.10.23</a:t>
            </a:r>
            <a:endParaRPr lang="zh-TW" altLang="en-US" sz="3400" dirty="0">
              <a:solidFill>
                <a:schemeClr val="bg1"/>
              </a:solidFill>
              <a:latin typeface="微軟正黑體" panose="020B0604030504040204" pitchFamily="34" charset="-120"/>
              <a:ea typeface="微軟正黑體" panose="020B0604030504040204" pitchFamily="34" charset="-120"/>
            </a:endParaRPr>
          </a:p>
        </p:txBody>
      </p:sp>
      <p:pic>
        <p:nvPicPr>
          <p:cNvPr id="9" name="圖片 8">
            <a:extLst>
              <a:ext uri="{FF2B5EF4-FFF2-40B4-BE49-F238E27FC236}">
                <a16:creationId xmlns:a16="http://schemas.microsoft.com/office/drawing/2014/main" id="{260DADB2-6152-4043-BFEE-C4D0E249D7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975" y="752537"/>
            <a:ext cx="2867873" cy="542874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1" name="Rectangle 5">
            <a:extLst>
              <a:ext uri="{FF2B5EF4-FFF2-40B4-BE49-F238E27FC236}">
                <a16:creationId xmlns:a16="http://schemas.microsoft.com/office/drawing/2014/main" id="{8BBC7D36-F83E-446C-A762-30F8B48F0D7B}"/>
              </a:ext>
            </a:extLst>
          </p:cNvPr>
          <p:cNvSpPr txBox="1">
            <a:spLocks noChangeArrowheads="1"/>
          </p:cNvSpPr>
          <p:nvPr/>
        </p:nvSpPr>
        <p:spPr bwMode="auto">
          <a:xfrm>
            <a:off x="6435113" y="540248"/>
            <a:ext cx="2529375" cy="631425"/>
          </a:xfrm>
          <a:prstGeom prst="rect">
            <a:avLst/>
          </a:prstGeom>
          <a:noFill/>
          <a:ln>
            <a:noFill/>
          </a:ln>
          <a:effectLst/>
        </p:spPr>
        <p:txBody>
          <a:bodyPr>
            <a:normAutofit/>
          </a:bodyPr>
          <a:lstStyle/>
          <a:p>
            <a:pPr algn="ctr" eaLnBrk="1" hangingPunct="1">
              <a:lnSpc>
                <a:spcPct val="80000"/>
              </a:lnSpc>
              <a:spcBef>
                <a:spcPct val="20000"/>
              </a:spcBef>
              <a:buFont typeface="Wingdings" pitchFamily="2" charset="2"/>
              <a:buNone/>
              <a:defRPr/>
            </a:pPr>
            <a:r>
              <a:rPr lang="zh-TW" altLang="en-US" sz="2400" b="1" dirty="0">
                <a:solidFill>
                  <a:srgbClr val="000099"/>
                </a:solidFill>
                <a:latin typeface="微軟正黑體" panose="020B0604030504040204" pitchFamily="34" charset="-120"/>
                <a:ea typeface="微軟正黑體" panose="020B0604030504040204" pitchFamily="34" charset="-120"/>
                <a:cs typeface="Arial"/>
              </a:rPr>
              <a:t>股票</a:t>
            </a:r>
            <a:r>
              <a:rPr lang="zh-TW" altLang="en-US" sz="2400" b="1" dirty="0">
                <a:solidFill>
                  <a:srgbClr val="000099"/>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cs typeface="Arial"/>
              </a:rPr>
              <a:t>代號：</a:t>
            </a:r>
            <a:r>
              <a:rPr lang="en-US" altLang="zh-TW" sz="2400" b="1" dirty="0">
                <a:solidFill>
                  <a:srgbClr val="000099"/>
                </a:solidFill>
                <a:latin typeface="微軟正黑體" panose="020B0604030504040204" pitchFamily="34" charset="-120"/>
                <a:ea typeface="微軟正黑體" panose="020B0604030504040204" pitchFamily="34" charset="-120"/>
                <a:cs typeface="Arial"/>
              </a:rPr>
              <a:t>4440</a:t>
            </a:r>
            <a:endParaRPr lang="zh-TW" altLang="en-US" sz="2400" b="1" dirty="0">
              <a:solidFill>
                <a:srgbClr val="000099"/>
              </a:solidFill>
              <a:latin typeface="微軟正黑體" panose="020B0604030504040204" pitchFamily="34" charset="-120"/>
              <a:ea typeface="微軟正黑體" panose="020B0604030504040204" pitchFamily="34" charset="-120"/>
              <a:cs typeface="Arial"/>
            </a:endParaRPr>
          </a:p>
        </p:txBody>
      </p:sp>
      <p:pic>
        <p:nvPicPr>
          <p:cNvPr id="12" name="圖片 6" descr="123456.png">
            <a:extLst>
              <a:ext uri="{FF2B5EF4-FFF2-40B4-BE49-F238E27FC236}">
                <a16:creationId xmlns:a16="http://schemas.microsoft.com/office/drawing/2014/main" id="{47A387AD-2362-47D5-B9EE-6DD0D4CA506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1197496"/>
            <a:ext cx="109336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投影片編號版面配置區 1"/>
          <p:cNvSpPr>
            <a:spLocks noGrp="1"/>
          </p:cNvSpPr>
          <p:nvPr>
            <p:ph type="sldNum" sz="quarter" idx="12"/>
          </p:nvPr>
        </p:nvSpPr>
        <p:spPr/>
        <p:txBody>
          <a:bodyPr/>
          <a:lstStyle/>
          <a:p>
            <a:fld id="{8FEA79ED-F2D9-45F3-BA42-3E12ECC31C3C}" type="slidenum">
              <a:rPr lang="zh-TW" altLang="en-US" smtClean="0">
                <a:solidFill>
                  <a:schemeClr val="bg1"/>
                </a:solidFill>
              </a:rPr>
              <a:pPr/>
              <a:t>0</a:t>
            </a:fld>
            <a:endParaRPr lang="zh-TW" altLang="en-US">
              <a:solidFill>
                <a:schemeClr val="bg1"/>
              </a:solidFill>
            </a:endParaRPr>
          </a:p>
        </p:txBody>
      </p:sp>
    </p:spTree>
    <p:extLst>
      <p:ext uri="{BB962C8B-B14F-4D97-AF65-F5344CB8AC3E}">
        <p14:creationId xmlns:p14="http://schemas.microsoft.com/office/powerpoint/2010/main" val="10396957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E3C24686-17F0-4373-94E7-0386244DB58D}"/>
              </a:ext>
            </a:extLst>
          </p:cNvPr>
          <p:cNvSpPr/>
          <p:nvPr/>
        </p:nvSpPr>
        <p:spPr bwMode="auto">
          <a:xfrm>
            <a:off x="4932040" y="3244629"/>
            <a:ext cx="2952328" cy="448306"/>
          </a:xfrm>
          <a:prstGeom prst="rect">
            <a:avLst/>
          </a:prstGeom>
          <a:noFill/>
          <a:ln>
            <a:no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68580" tIns="34290" rIns="68580" bIns="34290" numCol="1" rtlCol="0" anchor="ctr" anchorCtr="0" compatLnSpc="1">
            <a:prstTxWarp prst="textNoShape">
              <a:avLst/>
            </a:prstTxWarp>
          </a:bodyPr>
          <a:lstStyle/>
          <a:p>
            <a:r>
              <a:rPr lang="en-US" altLang="zh-TW" dirty="0">
                <a:solidFill>
                  <a:schemeClr val="tx1"/>
                </a:solidFill>
                <a:latin typeface="微軟正黑體" panose="020B0604030504040204" pitchFamily="34" charset="-120"/>
                <a:ea typeface="微軟正黑體" panose="020B0604030504040204" pitchFamily="34" charset="-120"/>
                <a:cs typeface="Arial" charset="0"/>
              </a:rPr>
              <a:t>Cellulose Acetate Comfort</a:t>
            </a:r>
            <a:endParaRPr lang="zh-TW" altLang="en-US" dirty="0">
              <a:solidFill>
                <a:schemeClr val="tx1"/>
              </a:solidFill>
              <a:latin typeface="微軟正黑體" panose="020B0604030504040204" pitchFamily="34" charset="-120"/>
              <a:ea typeface="微軟正黑體" panose="020B0604030504040204" pitchFamily="34" charset="-120"/>
              <a:cs typeface="Arial" charset="0"/>
            </a:endParaRPr>
          </a:p>
        </p:txBody>
      </p:sp>
      <p:sp>
        <p:nvSpPr>
          <p:cNvPr id="10" name="矩形 9">
            <a:extLst>
              <a:ext uri="{FF2B5EF4-FFF2-40B4-BE49-F238E27FC236}">
                <a16:creationId xmlns:a16="http://schemas.microsoft.com/office/drawing/2014/main" id="{E3C24686-17F0-4373-94E7-0386244DB58D}"/>
              </a:ext>
            </a:extLst>
          </p:cNvPr>
          <p:cNvSpPr/>
          <p:nvPr/>
        </p:nvSpPr>
        <p:spPr bwMode="auto">
          <a:xfrm>
            <a:off x="1907704" y="5623142"/>
            <a:ext cx="1570840" cy="448306"/>
          </a:xfrm>
          <a:prstGeom prst="rect">
            <a:avLst/>
          </a:prstGeom>
          <a:noFill/>
          <a:ln>
            <a:no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68580" tIns="34290" rIns="68580" bIns="34290" numCol="1" rtlCol="0" anchor="ctr" anchorCtr="0" compatLnSpc="1">
            <a:prstTxWarp prst="textNoShape">
              <a:avLst/>
            </a:prstTxWarp>
          </a:bodyPr>
          <a:lstStyle/>
          <a:p>
            <a:pPr fontAlgn="base">
              <a:spcBef>
                <a:spcPct val="0"/>
              </a:spcBef>
              <a:spcAft>
                <a:spcPct val="0"/>
              </a:spcAft>
            </a:pPr>
            <a:r>
              <a:rPr lang="en-US" altLang="zh-TW" dirty="0" smtClean="0">
                <a:solidFill>
                  <a:schemeClr val="tx1"/>
                </a:solidFill>
                <a:latin typeface="微軟正黑體" panose="020B0604030504040204" pitchFamily="34" charset="-120"/>
                <a:ea typeface="微軟正黑體" panose="020B0604030504040204" pitchFamily="34" charset="-120"/>
                <a:cs typeface="Arial" charset="0"/>
              </a:rPr>
              <a:t>Outdoor</a:t>
            </a:r>
            <a:endParaRPr lang="zh-TW" altLang="en-US" dirty="0">
              <a:solidFill>
                <a:schemeClr val="tx1"/>
              </a:solidFill>
              <a:latin typeface="微軟正黑體" panose="020B0604030504040204" pitchFamily="34" charset="-120"/>
              <a:ea typeface="微軟正黑體" panose="020B0604030504040204" pitchFamily="34" charset="-120"/>
              <a:cs typeface="Arial" charset="0"/>
            </a:endParaRPr>
          </a:p>
        </p:txBody>
      </p:sp>
      <p:sp>
        <p:nvSpPr>
          <p:cNvPr id="12" name="矩形 11">
            <a:extLst>
              <a:ext uri="{FF2B5EF4-FFF2-40B4-BE49-F238E27FC236}">
                <a16:creationId xmlns:a16="http://schemas.microsoft.com/office/drawing/2014/main" id="{E3C24686-17F0-4373-94E7-0386244DB58D}"/>
              </a:ext>
            </a:extLst>
          </p:cNvPr>
          <p:cNvSpPr/>
          <p:nvPr/>
        </p:nvSpPr>
        <p:spPr bwMode="auto">
          <a:xfrm>
            <a:off x="5364088" y="6380019"/>
            <a:ext cx="2448271" cy="448306"/>
          </a:xfrm>
          <a:prstGeom prst="rect">
            <a:avLst/>
          </a:prstGeom>
          <a:noFill/>
          <a:ln>
            <a:no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68580" tIns="34290" rIns="68580" bIns="34290" numCol="1" rtlCol="0" anchor="ctr" anchorCtr="0" compatLnSpc="1">
            <a:prstTxWarp prst="textNoShape">
              <a:avLst/>
            </a:prstTxWarp>
          </a:bodyPr>
          <a:lstStyle/>
          <a:p>
            <a:r>
              <a:rPr lang="en-US" altLang="zh-TW" dirty="0">
                <a:solidFill>
                  <a:schemeClr val="tx1"/>
                </a:solidFill>
                <a:latin typeface="微軟正黑體" panose="020B0604030504040204" pitchFamily="34" charset="-120"/>
                <a:ea typeface="微軟正黑體" panose="020B0604030504040204" pitchFamily="34" charset="-120"/>
                <a:cs typeface="Arial" charset="0"/>
              </a:rPr>
              <a:t>37.5 technology </a:t>
            </a:r>
            <a:endParaRPr lang="zh-TW" altLang="en-US" dirty="0">
              <a:solidFill>
                <a:schemeClr val="tx1"/>
              </a:solidFill>
              <a:latin typeface="微軟正黑體" panose="020B0604030504040204" pitchFamily="34" charset="-120"/>
              <a:ea typeface="微軟正黑體" panose="020B0604030504040204" pitchFamily="34" charset="-120"/>
              <a:cs typeface="Arial" charset="0"/>
            </a:endParaRPr>
          </a:p>
        </p:txBody>
      </p:sp>
      <p:pic>
        <p:nvPicPr>
          <p:cNvPr id="2" name="圖片 1"/>
          <p:cNvPicPr>
            <a:picLocks noChangeAspect="1"/>
          </p:cNvPicPr>
          <p:nvPr/>
        </p:nvPicPr>
        <p:blipFill>
          <a:blip r:embed="rId2" cstate="print"/>
          <a:stretch>
            <a:fillRect/>
          </a:stretch>
        </p:blipFill>
        <p:spPr>
          <a:xfrm>
            <a:off x="683568" y="548680"/>
            <a:ext cx="3312368" cy="4985450"/>
          </a:xfrm>
          <a:prstGeom prst="rect">
            <a:avLst/>
          </a:prstGeom>
          <a:ln>
            <a:noFill/>
          </a:ln>
          <a:effectLst>
            <a:outerShdw blurRad="292100" dist="139700" dir="2700000" algn="tl" rotWithShape="0">
              <a:srgbClr val="333333">
                <a:alpha val="65000"/>
              </a:srgbClr>
            </a:outerShdw>
          </a:effectLst>
        </p:spPr>
      </p:pic>
      <p:pic>
        <p:nvPicPr>
          <p:cNvPr id="3" name="圖片 2"/>
          <p:cNvPicPr>
            <a:picLocks noChangeAspect="1"/>
          </p:cNvPicPr>
          <p:nvPr/>
        </p:nvPicPr>
        <p:blipFill>
          <a:blip r:embed="rId3" cstate="print"/>
          <a:stretch>
            <a:fillRect/>
          </a:stretch>
        </p:blipFill>
        <p:spPr>
          <a:xfrm>
            <a:off x="4572000" y="260648"/>
            <a:ext cx="3600400" cy="2880320"/>
          </a:xfrm>
          <a:prstGeom prst="rect">
            <a:avLst/>
          </a:prstGeom>
          <a:ln>
            <a:noFill/>
          </a:ln>
          <a:effectLst>
            <a:outerShdw blurRad="292100" dist="139700" dir="2700000" algn="tl" rotWithShape="0">
              <a:srgbClr val="333333">
                <a:alpha val="65000"/>
              </a:srgbClr>
            </a:outerShdw>
          </a:effectLst>
        </p:spPr>
      </p:pic>
      <p:pic>
        <p:nvPicPr>
          <p:cNvPr id="4" name="圖片 3"/>
          <p:cNvPicPr>
            <a:picLocks noChangeAspect="1"/>
          </p:cNvPicPr>
          <p:nvPr/>
        </p:nvPicPr>
        <p:blipFill>
          <a:blip r:embed="rId4" cstate="print"/>
          <a:stretch>
            <a:fillRect/>
          </a:stretch>
        </p:blipFill>
        <p:spPr>
          <a:xfrm>
            <a:off x="4572001" y="3635906"/>
            <a:ext cx="3600400" cy="2744113"/>
          </a:xfrm>
          <a:prstGeom prst="rect">
            <a:avLst/>
          </a:prstGeom>
          <a:ln>
            <a:noFill/>
          </a:ln>
          <a:effectLst>
            <a:outerShdw blurRad="292100" dist="139700" dir="2700000" algn="tl" rotWithShape="0">
              <a:srgbClr val="333333">
                <a:alpha val="65000"/>
              </a:srgbClr>
            </a:outerShdw>
          </a:effectLst>
        </p:spPr>
      </p:pic>
      <p:sp>
        <p:nvSpPr>
          <p:cNvPr id="13" name="投影片編號版面配置區 4"/>
          <p:cNvSpPr>
            <a:spLocks noGrp="1"/>
          </p:cNvSpPr>
          <p:nvPr>
            <p:ph type="sldNum" sz="quarter" idx="12"/>
          </p:nvPr>
        </p:nvSpPr>
        <p:spPr>
          <a:xfrm>
            <a:off x="6974904" y="6245225"/>
            <a:ext cx="2133600" cy="476250"/>
          </a:xfrm>
        </p:spPr>
        <p:txBody>
          <a:bodyPr/>
          <a:lstStyle/>
          <a:p>
            <a:r>
              <a:rPr lang="es-ES" altLang="zh-TW" dirty="0" smtClean="0"/>
              <a:t>13</a:t>
            </a:r>
            <a:endParaRPr lang="es-ES" altLang="zh-TW" dirty="0"/>
          </a:p>
        </p:txBody>
      </p:sp>
    </p:spTree>
    <p:extLst>
      <p:ext uri="{BB962C8B-B14F-4D97-AF65-F5344CB8AC3E}">
        <p14:creationId xmlns:p14="http://schemas.microsoft.com/office/powerpoint/2010/main" val="7291227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331640" y="3604429"/>
            <a:ext cx="7812360" cy="36000"/>
          </a:xfrm>
          <a:prstGeom prst="rect">
            <a:avLst/>
          </a:prstGeom>
          <a:solidFill>
            <a:srgbClr val="A46F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A2053DCF-DB69-4869-BBBF-6B7EA5140B86}"/>
              </a:ext>
            </a:extLst>
          </p:cNvPr>
          <p:cNvSpPr/>
          <p:nvPr/>
        </p:nvSpPr>
        <p:spPr>
          <a:xfrm>
            <a:off x="2051720" y="2906895"/>
            <a:ext cx="5400600" cy="1528624"/>
          </a:xfrm>
          <a:prstGeom prst="rect">
            <a:avLst/>
          </a:prstGeom>
        </p:spPr>
        <p:txBody>
          <a:bodyPr wrap="square">
            <a:spAutoFit/>
          </a:bodyPr>
          <a:lstStyle/>
          <a:p>
            <a:pPr marL="0" indent="0">
              <a:lnSpc>
                <a:spcPts val="5000"/>
              </a:lnSpc>
              <a:spcBef>
                <a:spcPts val="600"/>
              </a:spcBef>
              <a:spcAft>
                <a:spcPts val="600"/>
              </a:spcAft>
              <a:buNone/>
            </a:pPr>
            <a:r>
              <a:rPr lang="zh-TW" altLang="en-US" sz="3300" b="1" dirty="0">
                <a:latin typeface="微軟正黑體" panose="020B0604030504040204" pitchFamily="34" charset="-120"/>
                <a:ea typeface="微軟正黑體" panose="020B0604030504040204" pitchFamily="34" charset="-120"/>
              </a:rPr>
              <a:t>經營</a:t>
            </a:r>
            <a:r>
              <a:rPr lang="zh-TW" altLang="en-US" sz="3300" b="1" dirty="0" smtClean="0">
                <a:latin typeface="微軟正黑體" panose="020B0604030504040204" pitchFamily="34" charset="-120"/>
                <a:ea typeface="微軟正黑體" panose="020B0604030504040204" pitchFamily="34" charset="-120"/>
              </a:rPr>
              <a:t>實績</a:t>
            </a:r>
            <a:endParaRPr lang="en-US" altLang="zh-TW" sz="3300" b="1" dirty="0" smtClean="0">
              <a:latin typeface="微軟正黑體" panose="020B0604030504040204" pitchFamily="34" charset="-120"/>
              <a:ea typeface="微軟正黑體" panose="020B0604030504040204" pitchFamily="34" charset="-120"/>
            </a:endParaRPr>
          </a:p>
          <a:p>
            <a:pPr marL="0" indent="0">
              <a:lnSpc>
                <a:spcPts val="5000"/>
              </a:lnSpc>
              <a:spcBef>
                <a:spcPts val="600"/>
              </a:spcBef>
              <a:spcAft>
                <a:spcPts val="600"/>
              </a:spcAft>
              <a:buNone/>
            </a:pPr>
            <a:r>
              <a:rPr lang="en-US" altLang="zh-TW" sz="3600" b="1" dirty="0">
                <a:solidFill>
                  <a:schemeClr val="accent2">
                    <a:lumMod val="50000"/>
                  </a:schemeClr>
                </a:solidFill>
                <a:latin typeface="微軟正黑體" panose="020B0604030504040204" pitchFamily="34" charset="-120"/>
                <a:ea typeface="微軟正黑體" panose="020B0604030504040204" pitchFamily="34" charset="-120"/>
              </a:rPr>
              <a:t>Business performance</a:t>
            </a:r>
            <a:endParaRPr lang="zh-TW" altLang="en-US" sz="3300" b="1" dirty="0">
              <a:latin typeface="微軟正黑體" panose="020B0604030504040204" pitchFamily="34" charset="-120"/>
              <a:ea typeface="微軟正黑體" panose="020B0604030504040204" pitchFamily="34" charset="-120"/>
            </a:endParaRPr>
          </a:p>
        </p:txBody>
      </p:sp>
      <p:grpSp>
        <p:nvGrpSpPr>
          <p:cNvPr id="8" name="群組 7"/>
          <p:cNvGrpSpPr/>
          <p:nvPr/>
        </p:nvGrpSpPr>
        <p:grpSpPr>
          <a:xfrm>
            <a:off x="467544" y="2356825"/>
            <a:ext cx="1440000" cy="1440000"/>
            <a:chOff x="395536" y="1988840"/>
            <a:chExt cx="1440000" cy="1440000"/>
          </a:xfrm>
        </p:grpSpPr>
        <p:sp>
          <p:nvSpPr>
            <p:cNvPr id="9" name="橢圓 8"/>
            <p:cNvSpPr/>
            <p:nvPr/>
          </p:nvSpPr>
          <p:spPr bwMode="auto">
            <a:xfrm>
              <a:off x="395536" y="1988840"/>
              <a:ext cx="1440000" cy="1440000"/>
            </a:xfrm>
            <a:prstGeom prst="ellipse">
              <a:avLst/>
            </a:prstGeom>
            <a:solidFill>
              <a:srgbClr val="912350"/>
            </a:solidFill>
            <a:ln w="9525" cap="flat" cmpd="sng" algn="ctr">
              <a:solidFill>
                <a:srgbClr val="91235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TW" altLang="en-US" sz="5000" b="0" i="0" u="none" strike="noStrike" cap="none" normalizeH="0" baseline="0" dirty="0">
                <a:ln>
                  <a:noFill/>
                </a:ln>
                <a:solidFill>
                  <a:schemeClr val="bg1"/>
                </a:solidFill>
                <a:effectLst/>
              </a:endParaRPr>
            </a:p>
          </p:txBody>
        </p:sp>
        <p:sp>
          <p:nvSpPr>
            <p:cNvPr id="10" name="橢圓 9"/>
            <p:cNvSpPr/>
            <p:nvPr/>
          </p:nvSpPr>
          <p:spPr bwMode="auto">
            <a:xfrm>
              <a:off x="575536" y="2168840"/>
              <a:ext cx="1080000" cy="1080000"/>
            </a:xfrm>
            <a:prstGeom prst="ellipse">
              <a:avLst/>
            </a:prstGeom>
            <a:solidFill>
              <a:srgbClr val="A46F9C"/>
            </a:solidFill>
            <a:ln w="9525" cap="flat" cmpd="sng" algn="ctr">
              <a:solidFill>
                <a:srgbClr val="A46F9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zh-TW" altLang="en-US" sz="3500" b="1" dirty="0">
                  <a:solidFill>
                    <a:schemeClr val="bg1"/>
                  </a:solidFill>
                  <a:latin typeface="微軟正黑體" panose="020B0604030504040204" pitchFamily="34" charset="-120"/>
                  <a:ea typeface="微軟正黑體" panose="020B0604030504040204" pitchFamily="34" charset="-120"/>
                </a:rPr>
                <a:t>三</a:t>
              </a:r>
              <a:endParaRPr kumimoji="0" lang="zh-TW" altLang="en-US" sz="35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grpSp>
      <p:sp>
        <p:nvSpPr>
          <p:cNvPr id="2" name="投影片編號版面配置區 1"/>
          <p:cNvSpPr>
            <a:spLocks noGrp="1"/>
          </p:cNvSpPr>
          <p:nvPr>
            <p:ph type="sldNum" sz="quarter" idx="12"/>
          </p:nvPr>
        </p:nvSpPr>
        <p:spPr/>
        <p:txBody>
          <a:bodyPr/>
          <a:lstStyle/>
          <a:p>
            <a:fld id="{CDC4CE24-EF1F-4EE7-91BF-C92AC7DF26DA}" type="slidenum">
              <a:rPr lang="es-ES" altLang="zh-TW" smtClean="0"/>
              <a:pPr/>
              <a:t>10</a:t>
            </a:fld>
            <a:endParaRPr lang="es-ES" altLang="zh-TW"/>
          </a:p>
        </p:txBody>
      </p:sp>
    </p:spTree>
    <p:extLst>
      <p:ext uri="{BB962C8B-B14F-4D97-AF65-F5344CB8AC3E}">
        <p14:creationId xmlns:p14="http://schemas.microsoft.com/office/powerpoint/2010/main" val="4757554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id="{B5DE5240-398B-4ED8-82CC-BF7DE5BA9FD6}"/>
              </a:ext>
            </a:extLst>
          </p:cNvPr>
          <p:cNvSpPr/>
          <p:nvPr/>
        </p:nvSpPr>
        <p:spPr>
          <a:xfrm>
            <a:off x="395536" y="404664"/>
            <a:ext cx="7930504" cy="1006429"/>
          </a:xfrm>
          <a:prstGeom prst="rect">
            <a:avLst/>
          </a:prstGeom>
        </p:spPr>
        <p:txBody>
          <a:bodyPr wrap="none">
            <a:spAutoFit/>
          </a:bodyPr>
          <a:lstStyle/>
          <a:p>
            <a:pPr>
              <a:lnSpc>
                <a:spcPct val="90000"/>
              </a:lnSpc>
              <a:defRPr/>
            </a:pPr>
            <a:r>
              <a:rPr lang="en-US" altLang="zh-TW" sz="3300" b="1" dirty="0" smtClean="0">
                <a:latin typeface="微軟正黑體" panose="020B0604030504040204" pitchFamily="34" charset="-120"/>
                <a:ea typeface="微軟正黑體" panose="020B0604030504040204" pitchFamily="34" charset="-120"/>
                <a:cs typeface="華康中黑體"/>
              </a:rPr>
              <a:t>3-1</a:t>
            </a:r>
            <a:r>
              <a:rPr lang="en-US" altLang="zh-TW" sz="3200" b="1" dirty="0" smtClean="0">
                <a:latin typeface="微軟正黑體" panose="020B0604030504040204" pitchFamily="34" charset="-120"/>
                <a:ea typeface="微軟正黑體" panose="020B0604030504040204" pitchFamily="34" charset="-120"/>
                <a:cs typeface="華康中黑體"/>
              </a:rPr>
              <a:t>.</a:t>
            </a:r>
            <a:r>
              <a:rPr lang="en-US" altLang="zh-TW" sz="3200" dirty="0">
                <a:latin typeface="微軟正黑體" panose="020B0604030504040204" pitchFamily="34" charset="-120"/>
                <a:ea typeface="微軟正黑體" panose="020B0604030504040204" pitchFamily="34" charset="-120"/>
              </a:rPr>
              <a:t> </a:t>
            </a:r>
            <a:r>
              <a:rPr lang="en-US" altLang="zh-TW" sz="3200" b="1" dirty="0">
                <a:solidFill>
                  <a:schemeClr val="accent2">
                    <a:lumMod val="50000"/>
                  </a:schemeClr>
                </a:solidFill>
                <a:latin typeface="微軟正黑體" panose="020B0604030504040204" pitchFamily="34" charset="-120"/>
                <a:ea typeface="微軟正黑體" panose="020B0604030504040204" pitchFamily="34" charset="-120"/>
              </a:rPr>
              <a:t>Business </a:t>
            </a:r>
            <a:r>
              <a:rPr lang="en-US" altLang="zh-TW" sz="3200" b="1" dirty="0" smtClean="0">
                <a:solidFill>
                  <a:schemeClr val="accent2">
                    <a:lumMod val="50000"/>
                  </a:schemeClr>
                </a:solidFill>
                <a:latin typeface="微軟正黑體" panose="020B0604030504040204" pitchFamily="34" charset="-120"/>
                <a:ea typeface="微軟正黑體" panose="020B0604030504040204" pitchFamily="34" charset="-120"/>
              </a:rPr>
              <a:t>performance</a:t>
            </a:r>
            <a:r>
              <a:rPr lang="en-US" altLang="zh-TW" sz="3200" dirty="0" smtClean="0">
                <a:latin typeface="微軟正黑體" panose="020B0604030504040204" pitchFamily="34" charset="-120"/>
                <a:ea typeface="微軟正黑體" panose="020B0604030504040204" pitchFamily="34" charset="-120"/>
              </a:rPr>
              <a:t>-profit status</a:t>
            </a:r>
          </a:p>
          <a:p>
            <a:pPr eaLnBrk="1" hangingPunct="1">
              <a:lnSpc>
                <a:spcPct val="90000"/>
              </a:lnSpc>
              <a:buFontTx/>
              <a:buNone/>
              <a:defRPr/>
            </a:pPr>
            <a:r>
              <a:rPr lang="en-US" altLang="zh-TW" sz="3300" b="1" dirty="0">
                <a:latin typeface="微軟正黑體" panose="020B0604030504040204" pitchFamily="34" charset="-120"/>
                <a:ea typeface="微軟正黑體" panose="020B0604030504040204" pitchFamily="34" charset="-120"/>
                <a:cs typeface="華康中黑體"/>
              </a:rPr>
              <a:t> </a:t>
            </a:r>
            <a:r>
              <a:rPr lang="en-US" altLang="zh-TW" sz="3300" b="1" dirty="0" smtClean="0">
                <a:latin typeface="微軟正黑體" panose="020B0604030504040204" pitchFamily="34" charset="-120"/>
                <a:ea typeface="微軟正黑體" panose="020B0604030504040204" pitchFamily="34" charset="-120"/>
                <a:cs typeface="華康中黑體"/>
              </a:rPr>
              <a:t>      </a:t>
            </a:r>
            <a:r>
              <a:rPr lang="zh-TW" altLang="en-US" sz="3200" b="1" dirty="0" smtClean="0">
                <a:latin typeface="微軟正黑體" panose="020B0604030504040204" pitchFamily="34" charset="-120"/>
                <a:ea typeface="微軟正黑體" panose="020B0604030504040204" pitchFamily="34" charset="-120"/>
                <a:cs typeface="華康中黑體"/>
              </a:rPr>
              <a:t>經營</a:t>
            </a:r>
            <a:r>
              <a:rPr lang="zh-TW" altLang="en-US" sz="3200" b="1" dirty="0">
                <a:latin typeface="微軟正黑體" panose="020B0604030504040204" pitchFamily="34" charset="-120"/>
                <a:ea typeface="微軟正黑體" panose="020B0604030504040204" pitchFamily="34" charset="-120"/>
                <a:cs typeface="華康中黑體"/>
              </a:rPr>
              <a:t>實績</a:t>
            </a:r>
            <a:r>
              <a:rPr lang="en-US" altLang="zh-TW" sz="3200" b="1" dirty="0" smtClean="0">
                <a:latin typeface="微軟正黑體" panose="020B0604030504040204" pitchFamily="34" charset="-120"/>
                <a:ea typeface="微軟正黑體" panose="020B0604030504040204" pitchFamily="34" charset="-120"/>
                <a:cs typeface="華康中黑體"/>
              </a:rPr>
              <a:t>-</a:t>
            </a:r>
            <a:r>
              <a:rPr lang="zh-TW" altLang="en-US" sz="3200" b="1" dirty="0" smtClean="0">
                <a:latin typeface="微軟正黑體" panose="020B0604030504040204" pitchFamily="34" charset="-120"/>
                <a:ea typeface="微軟正黑體" panose="020B0604030504040204" pitchFamily="34" charset="-120"/>
                <a:cs typeface="華康中黑體"/>
              </a:rPr>
              <a:t>獲利</a:t>
            </a:r>
            <a:r>
              <a:rPr lang="zh-TW" altLang="en-US" sz="3200" b="1" dirty="0">
                <a:latin typeface="微軟正黑體" panose="020B0604030504040204" pitchFamily="34" charset="-120"/>
                <a:ea typeface="微軟正黑體" panose="020B0604030504040204" pitchFamily="34" charset="-120"/>
                <a:cs typeface="華康中黑體"/>
              </a:rPr>
              <a:t>狀況</a:t>
            </a:r>
          </a:p>
        </p:txBody>
      </p:sp>
      <p:sp>
        <p:nvSpPr>
          <p:cNvPr id="2" name="投影片編號版面配置區 1"/>
          <p:cNvSpPr>
            <a:spLocks noGrp="1"/>
          </p:cNvSpPr>
          <p:nvPr>
            <p:ph type="sldNum" sz="quarter" idx="12"/>
          </p:nvPr>
        </p:nvSpPr>
        <p:spPr/>
        <p:txBody>
          <a:bodyPr/>
          <a:lstStyle/>
          <a:p>
            <a:fld id="{940FC5D1-59B7-4096-AC85-C6862CFE3A0F}" type="slidenum">
              <a:rPr lang="es-ES" altLang="zh-TW" smtClean="0"/>
              <a:pPr/>
              <a:t>11</a:t>
            </a:fld>
            <a:endParaRPr lang="es-ES" altLang="zh-TW"/>
          </a:p>
        </p:txBody>
      </p:sp>
      <p:pic>
        <p:nvPicPr>
          <p:cNvPr id="9" name="圖片 8"/>
          <p:cNvPicPr>
            <a:picLocks noChangeAspect="1"/>
          </p:cNvPicPr>
          <p:nvPr/>
        </p:nvPicPr>
        <p:blipFill>
          <a:blip r:embed="rId3"/>
          <a:stretch>
            <a:fillRect/>
          </a:stretch>
        </p:blipFill>
        <p:spPr>
          <a:xfrm>
            <a:off x="521351" y="1623854"/>
            <a:ext cx="5202777" cy="468546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圖片 9"/>
          <p:cNvPicPr>
            <a:picLocks noChangeAspect="1"/>
          </p:cNvPicPr>
          <p:nvPr/>
        </p:nvPicPr>
        <p:blipFill>
          <a:blip r:embed="rId4"/>
          <a:stretch>
            <a:fillRect/>
          </a:stretch>
        </p:blipFill>
        <p:spPr>
          <a:xfrm>
            <a:off x="5795777" y="1124744"/>
            <a:ext cx="3191390" cy="209342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3" name="弧形箭號 (上彎) 12"/>
          <p:cNvSpPr/>
          <p:nvPr/>
        </p:nvSpPr>
        <p:spPr bwMode="auto">
          <a:xfrm rot="18933985">
            <a:off x="5340786" y="3899986"/>
            <a:ext cx="2953061" cy="1139564"/>
          </a:xfrm>
          <a:prstGeom prst="curvedUpArrow">
            <a:avLst>
              <a:gd name="adj1" fmla="val 25000"/>
              <a:gd name="adj2" fmla="val 48479"/>
              <a:gd name="adj3" fmla="val 25000"/>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91763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id="{B5DE5240-398B-4ED8-82CC-BF7DE5BA9FD6}"/>
              </a:ext>
            </a:extLst>
          </p:cNvPr>
          <p:cNvSpPr/>
          <p:nvPr/>
        </p:nvSpPr>
        <p:spPr>
          <a:xfrm>
            <a:off x="395536" y="428141"/>
            <a:ext cx="5832648" cy="1006429"/>
          </a:xfrm>
          <a:prstGeom prst="rect">
            <a:avLst/>
          </a:prstGeom>
        </p:spPr>
        <p:txBody>
          <a:bodyPr wrap="square">
            <a:spAutoFit/>
          </a:bodyPr>
          <a:lstStyle/>
          <a:p>
            <a:pPr eaLnBrk="1" hangingPunct="1">
              <a:lnSpc>
                <a:spcPct val="90000"/>
              </a:lnSpc>
              <a:buFontTx/>
              <a:buNone/>
              <a:defRPr/>
            </a:pPr>
            <a:r>
              <a:rPr lang="en-US" altLang="zh-TW" sz="3300" b="1" dirty="0" smtClean="0">
                <a:latin typeface="微軟正黑體" panose="020B0604030504040204" pitchFamily="34" charset="-120"/>
                <a:ea typeface="微軟正黑體" panose="020B0604030504040204" pitchFamily="34" charset="-120"/>
                <a:cs typeface="華康中黑體"/>
              </a:rPr>
              <a:t>3-2.</a:t>
            </a:r>
            <a:r>
              <a:rPr lang="zh-TW" altLang="en-US" sz="3300" b="1" dirty="0" smtClean="0">
                <a:latin typeface="微軟正黑體" panose="020B0604030504040204" pitchFamily="34" charset="-120"/>
                <a:ea typeface="微軟正黑體" panose="020B0604030504040204" pitchFamily="34" charset="-120"/>
                <a:cs typeface="華康中黑體"/>
              </a:rPr>
              <a:t> </a:t>
            </a:r>
            <a:r>
              <a:rPr lang="en-US" altLang="zh-TW" sz="3200" dirty="0"/>
              <a:t>Dividend payment </a:t>
            </a:r>
            <a:r>
              <a:rPr lang="en-US" altLang="zh-TW" sz="3200" dirty="0" smtClean="0"/>
              <a:t>status</a:t>
            </a:r>
          </a:p>
          <a:p>
            <a:pPr eaLnBrk="1" hangingPunct="1">
              <a:lnSpc>
                <a:spcPct val="90000"/>
              </a:lnSpc>
              <a:buFontTx/>
              <a:buNone/>
              <a:defRPr/>
            </a:pPr>
            <a:r>
              <a:rPr lang="en-US" altLang="zh-TW" sz="3200" b="1" dirty="0">
                <a:latin typeface="微軟正黑體" panose="020B0604030504040204" pitchFamily="34" charset="-120"/>
                <a:ea typeface="微軟正黑體" panose="020B0604030504040204" pitchFamily="34" charset="-120"/>
                <a:cs typeface="華康中黑體"/>
              </a:rPr>
              <a:t> </a:t>
            </a:r>
            <a:r>
              <a:rPr lang="en-US" altLang="zh-TW" sz="3200" b="1" dirty="0" smtClean="0">
                <a:latin typeface="微軟正黑體" panose="020B0604030504040204" pitchFamily="34" charset="-120"/>
                <a:ea typeface="微軟正黑體" panose="020B0604030504040204" pitchFamily="34" charset="-120"/>
                <a:cs typeface="華康中黑體"/>
              </a:rPr>
              <a:t>       </a:t>
            </a:r>
            <a:r>
              <a:rPr lang="zh-TW" altLang="en-US" sz="3300" b="1" dirty="0" smtClean="0">
                <a:latin typeface="微軟正黑體" panose="020B0604030504040204" pitchFamily="34" charset="-120"/>
                <a:ea typeface="微軟正黑體" panose="020B0604030504040204" pitchFamily="34" charset="-120"/>
                <a:cs typeface="華康中黑體"/>
              </a:rPr>
              <a:t>股利</a:t>
            </a:r>
            <a:r>
              <a:rPr lang="zh-TW" altLang="en-US" sz="3300" b="1" dirty="0">
                <a:latin typeface="微軟正黑體" panose="020B0604030504040204" pitchFamily="34" charset="-120"/>
                <a:ea typeface="微軟正黑體" panose="020B0604030504040204" pitchFamily="34" charset="-120"/>
                <a:cs typeface="華康中黑體"/>
              </a:rPr>
              <a:t>發放狀況</a:t>
            </a:r>
          </a:p>
        </p:txBody>
      </p:sp>
      <p:sp>
        <p:nvSpPr>
          <p:cNvPr id="3" name="投影片編號版面配置區 2"/>
          <p:cNvSpPr>
            <a:spLocks noGrp="1"/>
          </p:cNvSpPr>
          <p:nvPr>
            <p:ph type="sldNum" sz="quarter" idx="12"/>
          </p:nvPr>
        </p:nvSpPr>
        <p:spPr/>
        <p:txBody>
          <a:bodyPr/>
          <a:lstStyle/>
          <a:p>
            <a:fld id="{940FC5D1-59B7-4096-AC85-C6862CFE3A0F}" type="slidenum">
              <a:rPr lang="es-ES" altLang="zh-TW" smtClean="0"/>
              <a:pPr/>
              <a:t>12</a:t>
            </a:fld>
            <a:endParaRPr lang="es-ES" altLang="zh-TW"/>
          </a:p>
        </p:txBody>
      </p:sp>
      <p:pic>
        <p:nvPicPr>
          <p:cNvPr id="2" name="圖片 1"/>
          <p:cNvPicPr>
            <a:picLocks noChangeAspect="1"/>
          </p:cNvPicPr>
          <p:nvPr/>
        </p:nvPicPr>
        <p:blipFill>
          <a:blip r:embed="rId3"/>
          <a:stretch>
            <a:fillRect/>
          </a:stretch>
        </p:blipFill>
        <p:spPr>
          <a:xfrm>
            <a:off x="1475656" y="1700808"/>
            <a:ext cx="6048672" cy="3600400"/>
          </a:xfrm>
          <a:prstGeom prst="rect">
            <a:avLst/>
          </a:prstGeom>
        </p:spPr>
      </p:pic>
    </p:spTree>
    <p:extLst>
      <p:ext uri="{BB962C8B-B14F-4D97-AF65-F5344CB8AC3E}">
        <p14:creationId xmlns:p14="http://schemas.microsoft.com/office/powerpoint/2010/main" val="12185364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31640" y="3604429"/>
            <a:ext cx="7812360" cy="36000"/>
          </a:xfrm>
          <a:prstGeom prst="rect">
            <a:avLst/>
          </a:prstGeom>
          <a:solidFill>
            <a:srgbClr val="A46F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a:extLst>
              <a:ext uri="{FF2B5EF4-FFF2-40B4-BE49-F238E27FC236}">
                <a16:creationId xmlns:a16="http://schemas.microsoft.com/office/drawing/2014/main" id="{A2053DCF-DB69-4869-BBBF-6B7EA5140B86}"/>
              </a:ext>
            </a:extLst>
          </p:cNvPr>
          <p:cNvSpPr/>
          <p:nvPr/>
        </p:nvSpPr>
        <p:spPr>
          <a:xfrm>
            <a:off x="2051720" y="2906895"/>
            <a:ext cx="5400600" cy="1528624"/>
          </a:xfrm>
          <a:prstGeom prst="rect">
            <a:avLst/>
          </a:prstGeom>
        </p:spPr>
        <p:txBody>
          <a:bodyPr wrap="square">
            <a:spAutoFit/>
          </a:bodyPr>
          <a:lstStyle/>
          <a:p>
            <a:pPr marL="0" indent="0">
              <a:lnSpc>
                <a:spcPts val="5000"/>
              </a:lnSpc>
              <a:spcBef>
                <a:spcPts val="600"/>
              </a:spcBef>
              <a:spcAft>
                <a:spcPts val="600"/>
              </a:spcAft>
              <a:buNone/>
            </a:pPr>
            <a:r>
              <a:rPr lang="zh-TW" altLang="en-US" sz="3300" b="1" dirty="0" smtClean="0">
                <a:latin typeface="微軟正黑體" panose="020B0604030504040204" pitchFamily="34" charset="-120"/>
                <a:ea typeface="微軟正黑體" panose="020B0604030504040204" pitchFamily="34" charset="-120"/>
              </a:rPr>
              <a:t>營運策略</a:t>
            </a:r>
            <a:endParaRPr lang="en-US" altLang="zh-TW" sz="3300" b="1" dirty="0" smtClean="0">
              <a:latin typeface="微軟正黑體" panose="020B0604030504040204" pitchFamily="34" charset="-120"/>
              <a:ea typeface="微軟正黑體" panose="020B0604030504040204" pitchFamily="34" charset="-120"/>
            </a:endParaRPr>
          </a:p>
          <a:p>
            <a:pPr marL="0" indent="0">
              <a:lnSpc>
                <a:spcPts val="5000"/>
              </a:lnSpc>
              <a:spcBef>
                <a:spcPts val="600"/>
              </a:spcBef>
              <a:spcAft>
                <a:spcPts val="600"/>
              </a:spcAft>
              <a:buNone/>
            </a:pPr>
            <a:r>
              <a:rPr lang="en-US" altLang="zh-TW" sz="3600" b="1" dirty="0">
                <a:solidFill>
                  <a:schemeClr val="accent2">
                    <a:lumMod val="50000"/>
                  </a:schemeClr>
                </a:solidFill>
                <a:latin typeface="微軟正黑體" panose="020B0604030504040204" pitchFamily="34" charset="-120"/>
                <a:ea typeface="微軟正黑體" panose="020B0604030504040204" pitchFamily="34" charset="-120"/>
              </a:rPr>
              <a:t>Operation strategy</a:t>
            </a:r>
            <a:endParaRPr lang="zh-TW" altLang="en-US" sz="3300" b="1" dirty="0">
              <a:latin typeface="微軟正黑體" panose="020B0604030504040204" pitchFamily="34" charset="-120"/>
              <a:ea typeface="微軟正黑體" panose="020B0604030504040204" pitchFamily="34" charset="-120"/>
            </a:endParaRPr>
          </a:p>
        </p:txBody>
      </p:sp>
      <p:grpSp>
        <p:nvGrpSpPr>
          <p:cNvPr id="7" name="群組 6"/>
          <p:cNvGrpSpPr/>
          <p:nvPr/>
        </p:nvGrpSpPr>
        <p:grpSpPr>
          <a:xfrm>
            <a:off x="467544" y="2356825"/>
            <a:ext cx="1440000" cy="1440000"/>
            <a:chOff x="395536" y="1988840"/>
            <a:chExt cx="1440000" cy="1440000"/>
          </a:xfrm>
        </p:grpSpPr>
        <p:sp>
          <p:nvSpPr>
            <p:cNvPr id="8" name="橢圓 7"/>
            <p:cNvSpPr/>
            <p:nvPr/>
          </p:nvSpPr>
          <p:spPr bwMode="auto">
            <a:xfrm>
              <a:off x="395536" y="1988840"/>
              <a:ext cx="1440000" cy="1440000"/>
            </a:xfrm>
            <a:prstGeom prst="ellipse">
              <a:avLst/>
            </a:prstGeom>
            <a:solidFill>
              <a:srgbClr val="912350"/>
            </a:solidFill>
            <a:ln w="9525" cap="flat" cmpd="sng" algn="ctr">
              <a:solidFill>
                <a:srgbClr val="91235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TW" altLang="en-US" sz="5000" b="0" i="0" u="none" strike="noStrike" cap="none" normalizeH="0" baseline="0" dirty="0">
                <a:ln>
                  <a:noFill/>
                </a:ln>
                <a:solidFill>
                  <a:schemeClr val="bg1"/>
                </a:solidFill>
                <a:effectLst/>
              </a:endParaRPr>
            </a:p>
          </p:txBody>
        </p:sp>
        <p:sp>
          <p:nvSpPr>
            <p:cNvPr id="9" name="橢圓 8"/>
            <p:cNvSpPr/>
            <p:nvPr/>
          </p:nvSpPr>
          <p:spPr bwMode="auto">
            <a:xfrm>
              <a:off x="575536" y="2168840"/>
              <a:ext cx="1080000" cy="1080000"/>
            </a:xfrm>
            <a:prstGeom prst="ellipse">
              <a:avLst/>
            </a:prstGeom>
            <a:solidFill>
              <a:srgbClr val="A46F9C"/>
            </a:solidFill>
            <a:ln w="9525" cap="flat" cmpd="sng" algn="ctr">
              <a:solidFill>
                <a:srgbClr val="A46F9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zh-TW" altLang="en-US" sz="3500" b="1"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rPr>
                <a:t>四</a:t>
              </a:r>
              <a:endParaRPr kumimoji="0" lang="en-US" altLang="zh-TW" sz="3500" b="1"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endParaRPr>
            </a:p>
          </p:txBody>
        </p:sp>
      </p:grpSp>
      <p:sp>
        <p:nvSpPr>
          <p:cNvPr id="2" name="投影片編號版面配置區 1"/>
          <p:cNvSpPr>
            <a:spLocks noGrp="1"/>
          </p:cNvSpPr>
          <p:nvPr>
            <p:ph type="sldNum" sz="quarter" idx="12"/>
          </p:nvPr>
        </p:nvSpPr>
        <p:spPr/>
        <p:txBody>
          <a:bodyPr/>
          <a:lstStyle/>
          <a:p>
            <a:fld id="{CDC4CE24-EF1F-4EE7-91BF-C92AC7DF26DA}" type="slidenum">
              <a:rPr lang="es-ES" altLang="zh-TW" smtClean="0"/>
              <a:pPr/>
              <a:t>13</a:t>
            </a:fld>
            <a:endParaRPr lang="es-ES" altLang="zh-TW"/>
          </a:p>
        </p:txBody>
      </p:sp>
    </p:spTree>
    <p:extLst>
      <p:ext uri="{BB962C8B-B14F-4D97-AF65-F5344CB8AC3E}">
        <p14:creationId xmlns:p14="http://schemas.microsoft.com/office/powerpoint/2010/main" val="20407590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B5DE5240-398B-4ED8-82CC-BF7DE5BA9FD6}"/>
              </a:ext>
            </a:extLst>
          </p:cNvPr>
          <p:cNvSpPr/>
          <p:nvPr/>
        </p:nvSpPr>
        <p:spPr>
          <a:xfrm>
            <a:off x="395536" y="489578"/>
            <a:ext cx="7200800" cy="590931"/>
          </a:xfrm>
          <a:prstGeom prst="rect">
            <a:avLst/>
          </a:prstGeom>
        </p:spPr>
        <p:txBody>
          <a:bodyPr wrap="square">
            <a:spAutoFit/>
          </a:bodyPr>
          <a:lstStyle/>
          <a:p>
            <a:pPr>
              <a:lnSpc>
                <a:spcPct val="90000"/>
              </a:lnSpc>
              <a:defRPr/>
            </a:pPr>
            <a:r>
              <a:rPr lang="en-US" altLang="zh-TW" sz="3300" b="1" dirty="0">
                <a:latin typeface="微軟正黑體" panose="020B0604030504040204" pitchFamily="34" charset="-120"/>
                <a:ea typeface="微軟正黑體" panose="020B0604030504040204" pitchFamily="34" charset="-120"/>
                <a:cs typeface="華康中黑體"/>
              </a:rPr>
              <a:t>4</a:t>
            </a:r>
            <a:r>
              <a:rPr lang="en-US" altLang="zh-TW" sz="3300" b="1" dirty="0" smtClean="0">
                <a:latin typeface="微軟正黑體" panose="020B0604030504040204" pitchFamily="34" charset="-120"/>
                <a:ea typeface="微軟正黑體" panose="020B0604030504040204" pitchFamily="34" charset="-120"/>
                <a:cs typeface="華康中黑體"/>
              </a:rPr>
              <a:t>.</a:t>
            </a:r>
            <a:r>
              <a:rPr lang="en-US" altLang="zh-TW" sz="3600" b="1" dirty="0">
                <a:solidFill>
                  <a:schemeClr val="accent2">
                    <a:lumMod val="50000"/>
                  </a:schemeClr>
                </a:solidFill>
                <a:latin typeface="微軟正黑體" panose="020B0604030504040204" pitchFamily="34" charset="-120"/>
                <a:ea typeface="微軟正黑體" panose="020B0604030504040204" pitchFamily="34" charset="-120"/>
              </a:rPr>
              <a:t> Operation </a:t>
            </a:r>
            <a:r>
              <a:rPr lang="en-US" altLang="zh-TW" sz="3600" b="1" dirty="0" smtClean="0">
                <a:solidFill>
                  <a:schemeClr val="accent2">
                    <a:lumMod val="50000"/>
                  </a:schemeClr>
                </a:solidFill>
                <a:latin typeface="微軟正黑體" panose="020B0604030504040204" pitchFamily="34" charset="-120"/>
                <a:ea typeface="微軟正黑體" panose="020B0604030504040204" pitchFamily="34" charset="-120"/>
              </a:rPr>
              <a:t>strategy</a:t>
            </a:r>
            <a:r>
              <a:rPr lang="zh-TW" altLang="en-US" sz="3600" b="1" dirty="0" smtClean="0">
                <a:latin typeface="微軟正黑體" panose="020B0604030504040204" pitchFamily="34" charset="-120"/>
                <a:ea typeface="微軟正黑體" panose="020B0604030504040204" pitchFamily="34" charset="-120"/>
              </a:rPr>
              <a:t>營運策略</a:t>
            </a:r>
            <a:endParaRPr lang="zh-TW" altLang="en-US" sz="3600" b="1" dirty="0">
              <a:latin typeface="微軟正黑體" panose="020B0604030504040204" pitchFamily="34" charset="-120"/>
              <a:ea typeface="微軟正黑體" panose="020B0604030504040204" pitchFamily="34" charset="-120"/>
            </a:endParaRPr>
          </a:p>
        </p:txBody>
      </p:sp>
      <p:cxnSp>
        <p:nvCxnSpPr>
          <p:cNvPr id="6" name="直線接點 5"/>
          <p:cNvCxnSpPr/>
          <p:nvPr/>
        </p:nvCxnSpPr>
        <p:spPr>
          <a:xfrm>
            <a:off x="649385" y="2019461"/>
            <a:ext cx="1603622" cy="0"/>
          </a:xfrm>
          <a:prstGeom prst="line">
            <a:avLst/>
          </a:prstGeom>
          <a:ln w="76200">
            <a:solidFill>
              <a:srgbClr val="33CC33"/>
            </a:solidFill>
          </a:ln>
        </p:spPr>
        <p:style>
          <a:lnRef idx="1">
            <a:schemeClr val="accent1"/>
          </a:lnRef>
          <a:fillRef idx="0">
            <a:schemeClr val="accent1"/>
          </a:fillRef>
          <a:effectRef idx="0">
            <a:schemeClr val="accent1"/>
          </a:effectRef>
          <a:fontRef idx="minor">
            <a:schemeClr val="tx1"/>
          </a:fontRef>
        </p:style>
      </p:cxnSp>
      <p:cxnSp>
        <p:nvCxnSpPr>
          <p:cNvPr id="7" name="直線接點 6"/>
          <p:cNvCxnSpPr/>
          <p:nvPr/>
        </p:nvCxnSpPr>
        <p:spPr>
          <a:xfrm>
            <a:off x="3123909" y="2019461"/>
            <a:ext cx="1603622" cy="0"/>
          </a:xfrm>
          <a:prstGeom prst="line">
            <a:avLst/>
          </a:prstGeom>
          <a:ln w="76200">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9" name="直線接點 8"/>
          <p:cNvCxnSpPr/>
          <p:nvPr/>
        </p:nvCxnSpPr>
        <p:spPr>
          <a:xfrm>
            <a:off x="5202431" y="2019461"/>
            <a:ext cx="1603622" cy="0"/>
          </a:xfrm>
          <a:prstGeom prst="line">
            <a:avLst/>
          </a:prstGeom>
          <a:ln w="76200">
            <a:solidFill>
              <a:srgbClr val="00B0F0"/>
            </a:solidFill>
          </a:ln>
        </p:spPr>
        <p:style>
          <a:lnRef idx="1">
            <a:schemeClr val="accent1"/>
          </a:lnRef>
          <a:fillRef idx="0">
            <a:schemeClr val="accent1"/>
          </a:fillRef>
          <a:effectRef idx="0">
            <a:schemeClr val="accent1"/>
          </a:effectRef>
          <a:fontRef idx="minor">
            <a:schemeClr val="tx1"/>
          </a:fontRef>
        </p:style>
      </p:cxnSp>
      <p:sp>
        <p:nvSpPr>
          <p:cNvPr id="10" name="向下箭號 9"/>
          <p:cNvSpPr/>
          <p:nvPr/>
        </p:nvSpPr>
        <p:spPr>
          <a:xfrm>
            <a:off x="662794" y="2124252"/>
            <a:ext cx="1551870" cy="443552"/>
          </a:xfrm>
          <a:prstGeom prst="downArrow">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a:p>
        </p:txBody>
      </p:sp>
      <p:sp>
        <p:nvSpPr>
          <p:cNvPr id="11" name="向下箭號 10"/>
          <p:cNvSpPr/>
          <p:nvPr/>
        </p:nvSpPr>
        <p:spPr>
          <a:xfrm>
            <a:off x="3125338" y="2115242"/>
            <a:ext cx="1551870" cy="443552"/>
          </a:xfrm>
          <a:prstGeom prst="downArrow">
            <a:avLst/>
          </a:prstGeom>
          <a:solidFill>
            <a:srgbClr val="FF9900"/>
          </a:solidFill>
          <a:ln>
            <a:solidFill>
              <a:srgbClr val="FF99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sz="2000"/>
          </a:p>
        </p:txBody>
      </p:sp>
      <p:sp>
        <p:nvSpPr>
          <p:cNvPr id="12" name="向下箭號 11"/>
          <p:cNvSpPr/>
          <p:nvPr/>
        </p:nvSpPr>
        <p:spPr>
          <a:xfrm>
            <a:off x="5246332" y="2125858"/>
            <a:ext cx="1551870" cy="443552"/>
          </a:xfrm>
          <a:prstGeom prst="downArrow">
            <a:avLst/>
          </a:prstGeom>
          <a:solidFill>
            <a:srgbClr val="00B0F0"/>
          </a:solidFill>
          <a:ln>
            <a:solidFill>
              <a:srgbClr val="00B0F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TW" altLang="en-US" sz="2000"/>
          </a:p>
        </p:txBody>
      </p:sp>
      <p:sp>
        <p:nvSpPr>
          <p:cNvPr id="13" name="橢圓 12"/>
          <p:cNvSpPr/>
          <p:nvPr/>
        </p:nvSpPr>
        <p:spPr>
          <a:xfrm>
            <a:off x="323528" y="1114335"/>
            <a:ext cx="2388353" cy="758261"/>
          </a:xfrm>
          <a:prstGeom prst="ellipse">
            <a:avLst/>
          </a:prstGeom>
          <a:solidFill>
            <a:srgbClr val="33CC33"/>
          </a:solidFill>
          <a:ln w="38100">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b="1" dirty="0">
              <a:solidFill>
                <a:schemeClr val="tx1"/>
              </a:solidFill>
              <a:latin typeface="微軟正黑體" panose="020B0604030504040204" pitchFamily="34" charset="-120"/>
              <a:ea typeface="微軟正黑體" panose="020B0604030504040204" pitchFamily="34" charset="-120"/>
            </a:endParaRPr>
          </a:p>
        </p:txBody>
      </p:sp>
      <p:sp>
        <p:nvSpPr>
          <p:cNvPr id="14" name="橢圓 13"/>
          <p:cNvSpPr/>
          <p:nvPr/>
        </p:nvSpPr>
        <p:spPr>
          <a:xfrm>
            <a:off x="2817322" y="1080510"/>
            <a:ext cx="2179398" cy="747928"/>
          </a:xfrm>
          <a:prstGeom prst="ellipse">
            <a:avLst/>
          </a:prstGeom>
          <a:solidFill>
            <a:srgbClr val="FF9900"/>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a:solidFill>
                <a:schemeClr val="tx1"/>
              </a:solidFill>
            </a:endParaRPr>
          </a:p>
        </p:txBody>
      </p:sp>
      <p:sp>
        <p:nvSpPr>
          <p:cNvPr id="15" name="橢圓 14"/>
          <p:cNvSpPr/>
          <p:nvPr/>
        </p:nvSpPr>
        <p:spPr>
          <a:xfrm>
            <a:off x="5088145" y="1080510"/>
            <a:ext cx="1756740" cy="669269"/>
          </a:xfrm>
          <a:prstGeom prst="ellipse">
            <a:avLst/>
          </a:prstGeom>
          <a:solidFill>
            <a:srgbClr val="00B0F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a:solidFill>
                <a:schemeClr val="tx1"/>
              </a:solidFill>
            </a:endParaRPr>
          </a:p>
        </p:txBody>
      </p:sp>
      <p:sp>
        <p:nvSpPr>
          <p:cNvPr id="16" name="矩形 15"/>
          <p:cNvSpPr/>
          <p:nvPr/>
        </p:nvSpPr>
        <p:spPr>
          <a:xfrm>
            <a:off x="2842779" y="1269798"/>
            <a:ext cx="2244216" cy="400110"/>
          </a:xfrm>
          <a:prstGeom prst="rect">
            <a:avLst/>
          </a:prstGeom>
        </p:spPr>
        <p:txBody>
          <a:bodyPr wrap="square">
            <a:spAutoFit/>
          </a:bodyPr>
          <a:lstStyle/>
          <a:p>
            <a:r>
              <a:rPr lang="en-US" altLang="zh-TW" sz="2000" b="1" dirty="0" smtClean="0">
                <a:latin typeface="微軟正黑體" panose="020B0604030504040204" pitchFamily="34" charset="-120"/>
                <a:ea typeface="微軟正黑體" panose="020B0604030504040204" pitchFamily="34" charset="-120"/>
              </a:rPr>
              <a:t>2.</a:t>
            </a:r>
            <a:r>
              <a:rPr lang="zh-TW" altLang="en-US" sz="2000" b="1" dirty="0" smtClean="0">
                <a:latin typeface="微軟正黑體" panose="020B0604030504040204" pitchFamily="34" charset="-120"/>
                <a:ea typeface="微軟正黑體" panose="020B0604030504040204" pitchFamily="34" charset="-120"/>
              </a:rPr>
              <a:t>發展差異化產品</a:t>
            </a:r>
            <a:endParaRPr lang="zh-TW" altLang="en-US" sz="2000" b="1" dirty="0">
              <a:latin typeface="微軟正黑體" panose="020B0604030504040204" pitchFamily="34" charset="-120"/>
              <a:ea typeface="微軟正黑體" panose="020B0604030504040204" pitchFamily="34" charset="-120"/>
            </a:endParaRPr>
          </a:p>
        </p:txBody>
      </p:sp>
      <p:sp>
        <p:nvSpPr>
          <p:cNvPr id="17" name="矩形 16"/>
          <p:cNvSpPr/>
          <p:nvPr/>
        </p:nvSpPr>
        <p:spPr>
          <a:xfrm>
            <a:off x="5260586" y="1254419"/>
            <a:ext cx="1537616" cy="400110"/>
          </a:xfrm>
          <a:prstGeom prst="rect">
            <a:avLst/>
          </a:prstGeom>
        </p:spPr>
        <p:txBody>
          <a:bodyPr wrap="square">
            <a:spAutoFit/>
          </a:bodyPr>
          <a:lstStyle/>
          <a:p>
            <a:r>
              <a:rPr lang="en-US" altLang="zh-TW" sz="2000" b="1" dirty="0" smtClean="0">
                <a:latin typeface="微軟正黑體" panose="020B0604030504040204" pitchFamily="34" charset="-120"/>
                <a:ea typeface="微軟正黑體" panose="020B0604030504040204" pitchFamily="34" charset="-120"/>
              </a:rPr>
              <a:t>3.</a:t>
            </a:r>
            <a:r>
              <a:rPr lang="zh-TW" altLang="en-US" sz="2000" b="1" dirty="0" smtClean="0">
                <a:latin typeface="微軟正黑體" panose="020B0604030504040204" pitchFamily="34" charset="-120"/>
                <a:ea typeface="微軟正黑體" panose="020B0604030504040204" pitchFamily="34" charset="-120"/>
              </a:rPr>
              <a:t>擴充</a:t>
            </a:r>
            <a:r>
              <a:rPr lang="zh-TW" altLang="en-US" sz="2000" b="1" dirty="0">
                <a:latin typeface="微軟正黑體" panose="020B0604030504040204" pitchFamily="34" charset="-120"/>
                <a:ea typeface="微軟正黑體" panose="020B0604030504040204" pitchFamily="34" charset="-120"/>
              </a:rPr>
              <a:t>產能</a:t>
            </a:r>
          </a:p>
        </p:txBody>
      </p:sp>
      <p:sp>
        <p:nvSpPr>
          <p:cNvPr id="18" name="圓角矩形 17"/>
          <p:cNvSpPr/>
          <p:nvPr/>
        </p:nvSpPr>
        <p:spPr>
          <a:xfrm>
            <a:off x="539552" y="2664140"/>
            <a:ext cx="1906235" cy="1818187"/>
          </a:xfrm>
          <a:prstGeom prst="roundRect">
            <a:avLst/>
          </a:prstGeom>
          <a:noFill/>
          <a:ln w="76200">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19" name="文字方塊 18"/>
          <p:cNvSpPr txBox="1"/>
          <p:nvPr/>
        </p:nvSpPr>
        <p:spPr>
          <a:xfrm>
            <a:off x="555299" y="2820326"/>
            <a:ext cx="1890488" cy="1528111"/>
          </a:xfrm>
          <a:prstGeom prst="rect">
            <a:avLst/>
          </a:prstGeom>
          <a:noFill/>
          <a:ln>
            <a:noFill/>
          </a:ln>
        </p:spPr>
        <p:txBody>
          <a:bodyPr wrap="square" rtlCol="0">
            <a:spAutoFit/>
          </a:bodyPr>
          <a:lstStyle/>
          <a:p>
            <a:pPr marL="176209" indent="-176209">
              <a:lnSpc>
                <a:spcPct val="110000"/>
              </a:lnSpc>
              <a:spcBef>
                <a:spcPts val="900"/>
              </a:spcBef>
              <a:buFont typeface="Arial" panose="020B0604020202020204" pitchFamily="34" charset="0"/>
              <a:buChar char="•"/>
            </a:pPr>
            <a:r>
              <a:rPr lang="zh-TW" altLang="en-US" sz="1950" b="1" dirty="0" smtClean="0">
                <a:latin typeface="微軟正黑體" panose="020B0604030504040204" pitchFamily="34" charset="-120"/>
                <a:ea typeface="微軟正黑體" panose="020B0604030504040204" pitchFamily="34" charset="-120"/>
              </a:rPr>
              <a:t>確保</a:t>
            </a:r>
            <a:r>
              <a:rPr lang="zh-TW" altLang="en-US" sz="1950" b="1" dirty="0">
                <a:latin typeface="微軟正黑體" panose="020B0604030504040204" pitchFamily="34" charset="-120"/>
                <a:ea typeface="微軟正黑體" panose="020B0604030504040204" pitchFamily="34" charset="-120"/>
              </a:rPr>
              <a:t>原料與成本</a:t>
            </a:r>
            <a:r>
              <a:rPr lang="zh-TW" altLang="en-US" sz="1950" b="1" dirty="0" smtClean="0">
                <a:latin typeface="微軟正黑體" panose="020B0604030504040204" pitchFamily="34" charset="-120"/>
                <a:ea typeface="微軟正黑體" panose="020B0604030504040204" pitchFamily="34" charset="-120"/>
              </a:rPr>
              <a:t>競爭力</a:t>
            </a:r>
            <a:endParaRPr lang="en-US" altLang="zh-TW" sz="1950" b="1" dirty="0" smtClean="0">
              <a:latin typeface="微軟正黑體" panose="020B0604030504040204" pitchFamily="34" charset="-120"/>
              <a:ea typeface="微軟正黑體" panose="020B0604030504040204" pitchFamily="34" charset="-120"/>
            </a:endParaRPr>
          </a:p>
          <a:p>
            <a:pPr marL="176209" indent="-176209">
              <a:lnSpc>
                <a:spcPct val="110000"/>
              </a:lnSpc>
              <a:spcBef>
                <a:spcPts val="900"/>
              </a:spcBef>
              <a:buFont typeface="Arial" panose="020B0604020202020204" pitchFamily="34" charset="0"/>
              <a:buChar char="•"/>
            </a:pPr>
            <a:r>
              <a:rPr lang="zh-TW" altLang="en-US" sz="1950" b="1" dirty="0">
                <a:latin typeface="微軟正黑體" panose="020B0604030504040204" pitchFamily="34" charset="-120"/>
                <a:ea typeface="微軟正黑體" panose="020B0604030504040204" pitchFamily="34" charset="-120"/>
              </a:rPr>
              <a:t>分散原料供應</a:t>
            </a:r>
            <a:r>
              <a:rPr lang="zh-TW" altLang="en-US" sz="1950" b="1" dirty="0" smtClean="0">
                <a:latin typeface="微軟正黑體" panose="020B0604030504040204" pitchFamily="34" charset="-120"/>
                <a:ea typeface="微軟正黑體" panose="020B0604030504040204" pitchFamily="34" charset="-120"/>
              </a:rPr>
              <a:t>來源</a:t>
            </a:r>
            <a:endParaRPr lang="en-US" altLang="zh-TW" sz="1950" b="1" dirty="0">
              <a:latin typeface="微軟正黑體" panose="020B0604030504040204" pitchFamily="34" charset="-120"/>
              <a:ea typeface="微軟正黑體" panose="020B0604030504040204" pitchFamily="34" charset="-120"/>
            </a:endParaRPr>
          </a:p>
        </p:txBody>
      </p:sp>
      <p:sp>
        <p:nvSpPr>
          <p:cNvPr id="20" name="圓角矩形 19"/>
          <p:cNvSpPr/>
          <p:nvPr/>
        </p:nvSpPr>
        <p:spPr>
          <a:xfrm>
            <a:off x="3022146" y="2667074"/>
            <a:ext cx="1912577" cy="3642246"/>
          </a:xfrm>
          <a:prstGeom prst="roundRect">
            <a:avLst/>
          </a:prstGeom>
          <a:noFill/>
          <a:ln w="762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21" name="文字方塊 20"/>
          <p:cNvSpPr txBox="1"/>
          <p:nvPr/>
        </p:nvSpPr>
        <p:spPr>
          <a:xfrm>
            <a:off x="3078724" y="2806066"/>
            <a:ext cx="1982249" cy="3527119"/>
          </a:xfrm>
          <a:prstGeom prst="rect">
            <a:avLst/>
          </a:prstGeom>
          <a:noFill/>
        </p:spPr>
        <p:txBody>
          <a:bodyPr wrap="square" rtlCol="0">
            <a:spAutoFit/>
          </a:bodyPr>
          <a:lstStyle/>
          <a:p>
            <a:pPr marL="176209" indent="-176209">
              <a:lnSpc>
                <a:spcPct val="110000"/>
              </a:lnSpc>
              <a:spcBef>
                <a:spcPts val="900"/>
              </a:spcBef>
              <a:buFont typeface="Arial" panose="020B0604020202020204" pitchFamily="34" charset="0"/>
              <a:buChar char="•"/>
            </a:pPr>
            <a:r>
              <a:rPr lang="zh-TW" altLang="en-US" b="1" dirty="0" smtClean="0">
                <a:latin typeface="微軟正黑體" panose="020B0604030504040204" pitchFamily="34" charset="-120"/>
                <a:ea typeface="微軟正黑體" panose="020B0604030504040204" pitchFamily="34" charset="-120"/>
              </a:rPr>
              <a:t>運用新素材</a:t>
            </a:r>
            <a:endParaRPr lang="en-US" altLang="zh-TW" b="1" dirty="0" smtClean="0">
              <a:latin typeface="微軟正黑體" panose="020B0604030504040204" pitchFamily="34" charset="-120"/>
              <a:ea typeface="微軟正黑體" panose="020B0604030504040204" pitchFamily="34" charset="-120"/>
            </a:endParaRPr>
          </a:p>
          <a:p>
            <a:pPr marL="265113" indent="-179388">
              <a:lnSpc>
                <a:spcPct val="110000"/>
              </a:lnSpc>
              <a:spcBef>
                <a:spcPts val="900"/>
              </a:spcBef>
              <a:buFont typeface="Wingdings" panose="05000000000000000000" pitchFamily="2" charset="2"/>
              <a:buChar char="p"/>
            </a:pPr>
            <a:r>
              <a:rPr lang="zh-TW" altLang="en-US" b="1" dirty="0" smtClean="0">
                <a:latin typeface="微軟正黑體" panose="020B0604030504040204" pitchFamily="34" charset="-120"/>
                <a:ea typeface="微軟正黑體" panose="020B0604030504040204" pitchFamily="34" charset="-120"/>
              </a:rPr>
              <a:t>冰</a:t>
            </a:r>
            <a:r>
              <a:rPr lang="zh-TW" altLang="en-US" b="1" dirty="0">
                <a:latin typeface="微軟正黑體" panose="020B0604030504040204" pitchFamily="34" charset="-120"/>
                <a:ea typeface="微軟正黑體" panose="020B0604030504040204" pitchFamily="34" charset="-120"/>
              </a:rPr>
              <a:t>蠶絲</a:t>
            </a:r>
            <a:r>
              <a:rPr lang="en-US" altLang="zh-TW" b="1" dirty="0">
                <a:latin typeface="微軟正黑體" panose="020B0604030504040204" pitchFamily="34" charset="-120"/>
                <a:ea typeface="微軟正黑體" panose="020B0604030504040204" pitchFamily="34" charset="-120"/>
              </a:rPr>
              <a:t>(CAC)</a:t>
            </a:r>
          </a:p>
          <a:p>
            <a:pPr marL="265113" indent="-179388">
              <a:lnSpc>
                <a:spcPct val="110000"/>
              </a:lnSpc>
              <a:spcBef>
                <a:spcPts val="900"/>
              </a:spcBef>
              <a:buFont typeface="Wingdings" panose="05000000000000000000" pitchFamily="2" charset="2"/>
              <a:buChar char="p"/>
            </a:pPr>
            <a:r>
              <a:rPr lang="zh-TW" altLang="en-US" b="1" dirty="0">
                <a:latin typeface="微軟正黑體" panose="020B0604030504040204" pitchFamily="34" charset="-120"/>
                <a:ea typeface="微軟正黑體" panose="020B0604030504040204" pitchFamily="34" charset="-120"/>
              </a:rPr>
              <a:t>加速生物可分解方案</a:t>
            </a:r>
            <a:r>
              <a:rPr lang="en-US" altLang="zh-TW" b="1" dirty="0">
                <a:latin typeface="微軟正黑體" panose="020B0604030504040204" pitchFamily="34" charset="-120"/>
                <a:ea typeface="微軟正黑體" panose="020B0604030504040204" pitchFamily="34" charset="-120"/>
              </a:rPr>
              <a:t>(BES</a:t>
            </a:r>
            <a:r>
              <a:rPr lang="en-US" altLang="zh-TW" b="1" dirty="0" smtClean="0">
                <a:latin typeface="微軟正黑體" panose="020B0604030504040204" pitchFamily="34" charset="-120"/>
                <a:ea typeface="微軟正黑體" panose="020B0604030504040204" pitchFamily="34" charset="-120"/>
              </a:rPr>
              <a:t>)</a:t>
            </a:r>
          </a:p>
          <a:p>
            <a:pPr marL="265113" indent="-179388">
              <a:lnSpc>
                <a:spcPct val="110000"/>
              </a:lnSpc>
              <a:spcBef>
                <a:spcPts val="900"/>
              </a:spcBef>
              <a:buFont typeface="Wingdings" panose="05000000000000000000" pitchFamily="2" charset="2"/>
              <a:buChar char="p"/>
            </a:pPr>
            <a:r>
              <a:rPr lang="en-US" altLang="zh-TW" b="1" dirty="0" smtClean="0">
                <a:latin typeface="微軟正黑體" panose="020B0604030504040204" pitchFamily="34" charset="-120"/>
                <a:ea typeface="微軟正黑體" panose="020B0604030504040204" pitchFamily="34" charset="-120"/>
              </a:rPr>
              <a:t>BIO</a:t>
            </a:r>
            <a:r>
              <a:rPr lang="zh-TW" altLang="en-US" b="1" dirty="0" smtClean="0">
                <a:latin typeface="微軟正黑體" panose="020B0604030504040204" pitchFamily="34" charset="-120"/>
                <a:ea typeface="微軟正黑體" panose="020B0604030504040204" pitchFamily="34" charset="-120"/>
              </a:rPr>
              <a:t>生</a:t>
            </a:r>
            <a:r>
              <a:rPr lang="zh-TW" altLang="en-US" b="1" dirty="0">
                <a:latin typeface="微軟正黑體" panose="020B0604030504040204" pitchFamily="34" charset="-120"/>
                <a:ea typeface="微軟正黑體" panose="020B0604030504040204" pitchFamily="34" charset="-120"/>
              </a:rPr>
              <a:t>質</a:t>
            </a:r>
            <a:r>
              <a:rPr lang="zh-TW" altLang="en-US" b="1" dirty="0" smtClean="0">
                <a:latin typeface="微軟正黑體" panose="020B0604030504040204" pitchFamily="34" charset="-120"/>
                <a:ea typeface="微軟正黑體" panose="020B0604030504040204" pitchFamily="34" charset="-120"/>
              </a:rPr>
              <a:t>紗</a:t>
            </a:r>
            <a:endParaRPr lang="en-US" altLang="zh-TW" b="1" dirty="0">
              <a:latin typeface="微軟正黑體" panose="020B0604030504040204" pitchFamily="34" charset="-120"/>
              <a:ea typeface="微軟正黑體" panose="020B0604030504040204" pitchFamily="34" charset="-120"/>
            </a:endParaRPr>
          </a:p>
          <a:p>
            <a:pPr marL="265113" indent="-179388">
              <a:lnSpc>
                <a:spcPct val="110000"/>
              </a:lnSpc>
              <a:spcBef>
                <a:spcPts val="900"/>
              </a:spcBef>
              <a:buFont typeface="Wingdings" panose="05000000000000000000" pitchFamily="2" charset="2"/>
              <a:buChar char="p"/>
            </a:pPr>
            <a:r>
              <a:rPr lang="zh-TW" altLang="en-US" b="1" dirty="0">
                <a:latin typeface="微軟正黑體" panose="020B0604030504040204" pitchFamily="34" charset="-120"/>
                <a:ea typeface="微軟正黑體" panose="020B0604030504040204" pitchFamily="34" charset="-120"/>
              </a:rPr>
              <a:t>石墨稀</a:t>
            </a:r>
            <a:r>
              <a:rPr lang="en-US" altLang="zh-TW" b="1" dirty="0">
                <a:latin typeface="微軟正黑體" panose="020B0604030504040204" pitchFamily="34" charset="-120"/>
                <a:ea typeface="微軟正黑體" panose="020B0604030504040204" pitchFamily="34" charset="-120"/>
              </a:rPr>
              <a:t>(Graphene</a:t>
            </a:r>
            <a:r>
              <a:rPr lang="en-US" altLang="zh-TW" b="1" dirty="0" smtClean="0">
                <a:latin typeface="微軟正黑體" panose="020B0604030504040204" pitchFamily="34" charset="-120"/>
                <a:ea typeface="微軟正黑體" panose="020B0604030504040204" pitchFamily="34" charset="-120"/>
              </a:rPr>
              <a:t>)</a:t>
            </a:r>
          </a:p>
          <a:p>
            <a:pPr marL="265113" indent="-179388">
              <a:lnSpc>
                <a:spcPct val="110000"/>
              </a:lnSpc>
              <a:spcBef>
                <a:spcPts val="900"/>
              </a:spcBef>
              <a:buFont typeface="Wingdings" panose="05000000000000000000" pitchFamily="2" charset="2"/>
              <a:buChar char="p"/>
            </a:pPr>
            <a:r>
              <a:rPr lang="zh-TW" altLang="en-US" b="1" dirty="0">
                <a:latin typeface="微軟正黑體" panose="020B0604030504040204" pitchFamily="34" charset="-120"/>
                <a:ea typeface="微軟正黑體" panose="020B0604030504040204" pitchFamily="34" charset="-120"/>
              </a:rPr>
              <a:t>彈力</a:t>
            </a:r>
            <a:r>
              <a:rPr lang="zh-TW" altLang="en-US" b="1" dirty="0" smtClean="0">
                <a:latin typeface="微軟正黑體" panose="020B0604030504040204" pitchFamily="34" charset="-120"/>
                <a:ea typeface="微軟正黑體" panose="020B0604030504040204" pitchFamily="34" charset="-120"/>
              </a:rPr>
              <a:t>紗</a:t>
            </a:r>
            <a:endParaRPr lang="en-US" altLang="zh-TW" b="1" dirty="0" smtClean="0">
              <a:latin typeface="微軟正黑體" panose="020B0604030504040204" pitchFamily="34" charset="-120"/>
              <a:ea typeface="微軟正黑體" panose="020B0604030504040204" pitchFamily="34" charset="-120"/>
            </a:endParaRPr>
          </a:p>
          <a:p>
            <a:pPr marL="265113" indent="-179388">
              <a:lnSpc>
                <a:spcPct val="110000"/>
              </a:lnSpc>
              <a:spcBef>
                <a:spcPts val="900"/>
              </a:spcBef>
              <a:buFont typeface="Wingdings" panose="05000000000000000000" pitchFamily="2" charset="2"/>
              <a:buChar char="p"/>
            </a:pPr>
            <a:r>
              <a:rPr lang="en-US" altLang="zh-TW" b="1" dirty="0">
                <a:latin typeface="微軟正黑體" panose="020B0604030504040204" pitchFamily="34" charset="-120"/>
                <a:ea typeface="微軟正黑體" panose="020B0604030504040204" pitchFamily="34" charset="-120"/>
              </a:rPr>
              <a:t>WTG</a:t>
            </a:r>
            <a:r>
              <a:rPr lang="zh-TW" altLang="en-US" b="1" dirty="0">
                <a:latin typeface="微軟正黑體" panose="020B0604030504040204" pitchFamily="34" charset="-120"/>
                <a:ea typeface="微軟正黑體" panose="020B0604030504040204" pitchFamily="34" charset="-120"/>
              </a:rPr>
              <a:t>循環紗</a:t>
            </a:r>
            <a:endParaRPr lang="en-US" altLang="zh-TW" b="1" dirty="0">
              <a:latin typeface="微軟正黑體" panose="020B0604030504040204" pitchFamily="34" charset="-120"/>
              <a:ea typeface="微軟正黑體" panose="020B0604030504040204" pitchFamily="34" charset="-120"/>
            </a:endParaRPr>
          </a:p>
        </p:txBody>
      </p:sp>
      <p:sp>
        <p:nvSpPr>
          <p:cNvPr id="22" name="圓角矩形 21"/>
          <p:cNvSpPr/>
          <p:nvPr/>
        </p:nvSpPr>
        <p:spPr>
          <a:xfrm>
            <a:off x="5272634" y="2664139"/>
            <a:ext cx="1603622" cy="1818188"/>
          </a:xfrm>
          <a:prstGeom prst="roundRect">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23" name="文字方塊 22"/>
          <p:cNvSpPr txBox="1"/>
          <p:nvPr/>
        </p:nvSpPr>
        <p:spPr>
          <a:xfrm>
            <a:off x="5308223" y="2739542"/>
            <a:ext cx="1543172" cy="1412694"/>
          </a:xfrm>
          <a:prstGeom prst="rect">
            <a:avLst/>
          </a:prstGeom>
          <a:noFill/>
        </p:spPr>
        <p:txBody>
          <a:bodyPr wrap="square" rtlCol="0">
            <a:spAutoFit/>
          </a:bodyPr>
          <a:lstStyle/>
          <a:p>
            <a:pPr marL="176209" indent="-176209">
              <a:lnSpc>
                <a:spcPct val="110000"/>
              </a:lnSpc>
              <a:spcBef>
                <a:spcPts val="900"/>
              </a:spcBef>
              <a:buFont typeface="Arial" panose="020B0604020202020204" pitchFamily="34" charset="0"/>
              <a:buChar char="•"/>
            </a:pPr>
            <a:r>
              <a:rPr lang="zh-TW" altLang="en-US" sz="1950" b="1" dirty="0" smtClean="0">
                <a:latin typeface="微軟正黑體" panose="020B0604030504040204" pitchFamily="34" charset="-120"/>
                <a:ea typeface="微軟正黑體" panose="020B0604030504040204" pitchFamily="34" charset="-120"/>
              </a:rPr>
              <a:t>機台設備汰舊換新</a:t>
            </a:r>
            <a:r>
              <a:rPr lang="en-US" altLang="zh-TW" sz="1950" b="1" dirty="0" smtClean="0">
                <a:latin typeface="微軟正黑體" panose="020B0604030504040204" pitchFamily="34" charset="-120"/>
                <a:ea typeface="微軟正黑體" panose="020B0604030504040204" pitchFamily="34" charset="-120"/>
              </a:rPr>
              <a:t>(</a:t>
            </a:r>
            <a:r>
              <a:rPr lang="zh-TW" altLang="en-US" sz="1950" b="1" dirty="0" smtClean="0">
                <a:latin typeface="微軟正黑體" panose="020B0604030504040204" pitchFamily="34" charset="-120"/>
                <a:ea typeface="微軟正黑體" panose="020B0604030504040204" pitchFamily="34" charset="-120"/>
              </a:rPr>
              <a:t>增購高效能機台</a:t>
            </a:r>
            <a:r>
              <a:rPr lang="en-US" altLang="zh-TW" sz="1950" b="1" dirty="0" smtClean="0">
                <a:latin typeface="微軟正黑體" panose="020B0604030504040204" pitchFamily="34" charset="-120"/>
                <a:ea typeface="微軟正黑體" panose="020B0604030504040204" pitchFamily="34" charset="-120"/>
              </a:rPr>
              <a:t>)</a:t>
            </a:r>
            <a:endParaRPr lang="en-US" altLang="zh-TW" sz="1950" b="1" dirty="0">
              <a:latin typeface="微軟正黑體" panose="020B0604030504040204" pitchFamily="34" charset="-120"/>
              <a:ea typeface="微軟正黑體" panose="020B0604030504040204" pitchFamily="34" charset="-120"/>
            </a:endParaRPr>
          </a:p>
        </p:txBody>
      </p:sp>
      <p:sp>
        <p:nvSpPr>
          <p:cNvPr id="24" name="矩形 23"/>
          <p:cNvSpPr/>
          <p:nvPr/>
        </p:nvSpPr>
        <p:spPr>
          <a:xfrm>
            <a:off x="556013" y="1293410"/>
            <a:ext cx="1923382" cy="400110"/>
          </a:xfrm>
          <a:prstGeom prst="rect">
            <a:avLst/>
          </a:prstGeom>
          <a:solidFill>
            <a:srgbClr val="33CC33"/>
          </a:solidFill>
          <a:ln>
            <a:solidFill>
              <a:srgbClr val="33CC33"/>
            </a:solidFill>
          </a:ln>
        </p:spPr>
        <p:txBody>
          <a:bodyPr wrap="square">
            <a:spAutoFit/>
          </a:bodyPr>
          <a:lstStyle/>
          <a:p>
            <a:r>
              <a:rPr lang="en-US" altLang="zh-TW" sz="2000" b="1" dirty="0" smtClean="0"/>
              <a:t>1.</a:t>
            </a:r>
            <a:r>
              <a:rPr lang="zh-TW" altLang="en-US" sz="2000" b="1" dirty="0" smtClean="0"/>
              <a:t>確保</a:t>
            </a:r>
            <a:r>
              <a:rPr lang="zh-TW" altLang="en-US" sz="2000" b="1" dirty="0"/>
              <a:t>原料無虞</a:t>
            </a:r>
          </a:p>
        </p:txBody>
      </p:sp>
      <p:cxnSp>
        <p:nvCxnSpPr>
          <p:cNvPr id="25" name="直線接點 24"/>
          <p:cNvCxnSpPr/>
          <p:nvPr/>
        </p:nvCxnSpPr>
        <p:spPr>
          <a:xfrm>
            <a:off x="7201686" y="1997724"/>
            <a:ext cx="1738061" cy="0"/>
          </a:xfrm>
          <a:prstGeom prst="line">
            <a:avLst/>
          </a:prstGeom>
          <a:ln w="76200">
            <a:solidFill>
              <a:srgbClr val="FF99CC"/>
            </a:solidFill>
          </a:ln>
        </p:spPr>
        <p:style>
          <a:lnRef idx="1">
            <a:schemeClr val="accent1"/>
          </a:lnRef>
          <a:fillRef idx="0">
            <a:schemeClr val="accent1"/>
          </a:fillRef>
          <a:effectRef idx="0">
            <a:schemeClr val="accent1"/>
          </a:effectRef>
          <a:fontRef idx="minor">
            <a:schemeClr val="tx1"/>
          </a:fontRef>
        </p:style>
      </p:cxnSp>
      <p:sp>
        <p:nvSpPr>
          <p:cNvPr id="26" name="向下箭號 25"/>
          <p:cNvSpPr/>
          <p:nvPr/>
        </p:nvSpPr>
        <p:spPr>
          <a:xfrm>
            <a:off x="7207452" y="2093505"/>
            <a:ext cx="1681971" cy="443552"/>
          </a:xfrm>
          <a:prstGeom prst="downArrow">
            <a:avLst/>
          </a:prstGeom>
          <a:solidFill>
            <a:srgbClr val="FF99CC"/>
          </a:solidFill>
          <a:ln>
            <a:solidFill>
              <a:srgbClr val="FF99CC"/>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sz="1800"/>
          </a:p>
        </p:txBody>
      </p:sp>
      <p:sp>
        <p:nvSpPr>
          <p:cNvPr id="27" name="橢圓 26"/>
          <p:cNvSpPr/>
          <p:nvPr/>
        </p:nvSpPr>
        <p:spPr>
          <a:xfrm>
            <a:off x="6975782" y="1097474"/>
            <a:ext cx="2107358" cy="730964"/>
          </a:xfrm>
          <a:prstGeom prst="ellipse">
            <a:avLst/>
          </a:prstGeom>
          <a:solidFill>
            <a:srgbClr val="FF99CC"/>
          </a:solidFill>
          <a:ln w="38100">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solidFill>
                <a:schemeClr val="tx1"/>
              </a:solidFill>
            </a:endParaRPr>
          </a:p>
        </p:txBody>
      </p:sp>
      <p:sp>
        <p:nvSpPr>
          <p:cNvPr id="28" name="矩形 27"/>
          <p:cNvSpPr/>
          <p:nvPr/>
        </p:nvSpPr>
        <p:spPr>
          <a:xfrm>
            <a:off x="7069225" y="1254419"/>
            <a:ext cx="2013915" cy="400110"/>
          </a:xfrm>
          <a:prstGeom prst="rect">
            <a:avLst/>
          </a:prstGeom>
          <a:ln>
            <a:solidFill>
              <a:srgbClr val="FF99CC"/>
            </a:solidFill>
          </a:ln>
        </p:spPr>
        <p:txBody>
          <a:bodyPr wrap="square">
            <a:spAutoFit/>
          </a:bodyPr>
          <a:lstStyle/>
          <a:p>
            <a:r>
              <a:rPr lang="en-US" altLang="zh-TW" sz="2000" b="1" dirty="0" smtClean="0">
                <a:latin typeface="微軟正黑體" panose="020B0604030504040204" pitchFamily="34" charset="-120"/>
                <a:ea typeface="微軟正黑體" panose="020B0604030504040204" pitchFamily="34" charset="-120"/>
              </a:rPr>
              <a:t>4.</a:t>
            </a:r>
            <a:r>
              <a:rPr lang="zh-TW" altLang="en-US" sz="2000" b="1" dirty="0" smtClean="0">
                <a:latin typeface="微軟正黑體" panose="020B0604030504040204" pitchFamily="34" charset="-120"/>
                <a:ea typeface="微軟正黑體" panose="020B0604030504040204" pitchFamily="34" charset="-120"/>
              </a:rPr>
              <a:t>強化短單管理</a:t>
            </a:r>
            <a:endParaRPr lang="zh-TW" altLang="en-US" sz="2000" b="1" dirty="0">
              <a:latin typeface="微軟正黑體" panose="020B0604030504040204" pitchFamily="34" charset="-120"/>
              <a:ea typeface="微軟正黑體" panose="020B0604030504040204" pitchFamily="34" charset="-120"/>
            </a:endParaRPr>
          </a:p>
        </p:txBody>
      </p:sp>
      <p:sp>
        <p:nvSpPr>
          <p:cNvPr id="29" name="圓角矩形 28"/>
          <p:cNvSpPr/>
          <p:nvPr/>
        </p:nvSpPr>
        <p:spPr>
          <a:xfrm>
            <a:off x="7191896" y="2632837"/>
            <a:ext cx="1772592" cy="1732267"/>
          </a:xfrm>
          <a:prstGeom prst="roundRect">
            <a:avLst/>
          </a:prstGeom>
          <a:noFill/>
          <a:ln w="76200">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30" name="文字方塊 29"/>
          <p:cNvSpPr txBox="1"/>
          <p:nvPr/>
        </p:nvSpPr>
        <p:spPr>
          <a:xfrm>
            <a:off x="7230625" y="2762308"/>
            <a:ext cx="1733863" cy="1528111"/>
          </a:xfrm>
          <a:prstGeom prst="rect">
            <a:avLst/>
          </a:prstGeom>
          <a:noFill/>
          <a:ln>
            <a:noFill/>
          </a:ln>
        </p:spPr>
        <p:txBody>
          <a:bodyPr wrap="square" rtlCol="0">
            <a:spAutoFit/>
          </a:bodyPr>
          <a:lstStyle/>
          <a:p>
            <a:pPr marL="176209" indent="-176209">
              <a:lnSpc>
                <a:spcPct val="110000"/>
              </a:lnSpc>
              <a:spcBef>
                <a:spcPts val="900"/>
              </a:spcBef>
              <a:buFont typeface="Arial" panose="020B0604020202020204" pitchFamily="34" charset="0"/>
              <a:buChar char="•"/>
            </a:pPr>
            <a:r>
              <a:rPr lang="zh-TW" altLang="en-US" sz="1950" b="1" dirty="0" smtClean="0">
                <a:latin typeface="微軟正黑體" panose="020B0604030504040204" pitchFamily="34" charset="-120"/>
                <a:ea typeface="微軟正黑體" panose="020B0604030504040204" pitchFamily="34" charset="-120"/>
              </a:rPr>
              <a:t>滾動式接單</a:t>
            </a:r>
            <a:r>
              <a:rPr lang="en-US" altLang="zh-TW" sz="1950" b="1" dirty="0" smtClean="0">
                <a:latin typeface="微軟正黑體" panose="020B0604030504040204" pitchFamily="34" charset="-120"/>
                <a:ea typeface="微軟正黑體" panose="020B0604030504040204" pitchFamily="34" charset="-120"/>
              </a:rPr>
              <a:t>,</a:t>
            </a:r>
            <a:r>
              <a:rPr lang="zh-TW" altLang="en-US" sz="1950" b="1" dirty="0" smtClean="0">
                <a:latin typeface="微軟正黑體" panose="020B0604030504040204" pitchFamily="34" charset="-120"/>
                <a:ea typeface="微軟正黑體" panose="020B0604030504040204" pitchFamily="34" charset="-120"/>
              </a:rPr>
              <a:t>縮短交期</a:t>
            </a:r>
            <a:endParaRPr lang="en-US" altLang="zh-TW" sz="1950" b="1" dirty="0" smtClean="0">
              <a:latin typeface="微軟正黑體" panose="020B0604030504040204" pitchFamily="34" charset="-120"/>
              <a:ea typeface="微軟正黑體" panose="020B0604030504040204" pitchFamily="34" charset="-120"/>
            </a:endParaRPr>
          </a:p>
          <a:p>
            <a:pPr marL="176209" indent="-176209">
              <a:lnSpc>
                <a:spcPct val="110000"/>
              </a:lnSpc>
              <a:spcBef>
                <a:spcPts val="900"/>
              </a:spcBef>
              <a:buFont typeface="Arial" panose="020B0604020202020204" pitchFamily="34" charset="0"/>
              <a:buChar char="•"/>
            </a:pPr>
            <a:r>
              <a:rPr lang="zh-TW" altLang="en-US" sz="1950" b="1" dirty="0" smtClean="0">
                <a:latin typeface="微軟正黑體" panose="020B0604030504040204" pitchFamily="34" charset="-120"/>
                <a:ea typeface="微軟正黑體" panose="020B0604030504040204" pitchFamily="34" charset="-120"/>
              </a:rPr>
              <a:t>強化原料供應鏈管理</a:t>
            </a:r>
            <a:endParaRPr lang="en-US" altLang="zh-TW" sz="1950" b="1" dirty="0" smtClean="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940FC5D1-59B7-4096-AC85-C6862CFE3A0F}" type="slidenum">
              <a:rPr lang="es-ES" altLang="zh-TW" smtClean="0"/>
              <a:pPr/>
              <a:t>14</a:t>
            </a:fld>
            <a:endParaRPr lang="es-ES" altLang="zh-TW"/>
          </a:p>
        </p:txBody>
      </p:sp>
    </p:spTree>
    <p:extLst>
      <p:ext uri="{BB962C8B-B14F-4D97-AF65-F5344CB8AC3E}">
        <p14:creationId xmlns:p14="http://schemas.microsoft.com/office/powerpoint/2010/main" val="7619722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31640" y="3604429"/>
            <a:ext cx="7812360" cy="36000"/>
          </a:xfrm>
          <a:prstGeom prst="rect">
            <a:avLst/>
          </a:prstGeom>
          <a:solidFill>
            <a:srgbClr val="A46F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a:extLst>
              <a:ext uri="{FF2B5EF4-FFF2-40B4-BE49-F238E27FC236}">
                <a16:creationId xmlns:a16="http://schemas.microsoft.com/office/drawing/2014/main" id="{A2053DCF-DB69-4869-BBBF-6B7EA5140B86}"/>
              </a:ext>
            </a:extLst>
          </p:cNvPr>
          <p:cNvSpPr/>
          <p:nvPr/>
        </p:nvSpPr>
        <p:spPr>
          <a:xfrm>
            <a:off x="2051720" y="2906895"/>
            <a:ext cx="5400600" cy="1528624"/>
          </a:xfrm>
          <a:prstGeom prst="rect">
            <a:avLst/>
          </a:prstGeom>
        </p:spPr>
        <p:txBody>
          <a:bodyPr wrap="square">
            <a:spAutoFit/>
          </a:bodyPr>
          <a:lstStyle/>
          <a:p>
            <a:pPr marL="0" indent="0">
              <a:lnSpc>
                <a:spcPts val="5000"/>
              </a:lnSpc>
              <a:spcBef>
                <a:spcPts val="600"/>
              </a:spcBef>
              <a:spcAft>
                <a:spcPts val="600"/>
              </a:spcAft>
              <a:buNone/>
            </a:pPr>
            <a:r>
              <a:rPr lang="zh-TW" altLang="en-US" sz="3300" b="1" dirty="0" smtClean="0">
                <a:latin typeface="微軟正黑體" panose="020B0604030504040204" pitchFamily="34" charset="-120"/>
                <a:ea typeface="微軟正黑體" panose="020B0604030504040204" pitchFamily="34" charset="-120"/>
              </a:rPr>
              <a:t>發展產品</a:t>
            </a:r>
            <a:endParaRPr lang="en-US" altLang="zh-TW" sz="3300" b="1" dirty="0" smtClean="0">
              <a:latin typeface="微軟正黑體" panose="020B0604030504040204" pitchFamily="34" charset="-120"/>
              <a:ea typeface="微軟正黑體" panose="020B0604030504040204" pitchFamily="34" charset="-120"/>
            </a:endParaRPr>
          </a:p>
          <a:p>
            <a:pPr marL="0" indent="0">
              <a:lnSpc>
                <a:spcPts val="5000"/>
              </a:lnSpc>
              <a:spcBef>
                <a:spcPts val="600"/>
              </a:spcBef>
              <a:spcAft>
                <a:spcPts val="600"/>
              </a:spcAft>
              <a:buNone/>
            </a:pPr>
            <a:r>
              <a:rPr lang="en-US" altLang="zh-TW" sz="3600" b="1" dirty="0">
                <a:solidFill>
                  <a:schemeClr val="accent2">
                    <a:lumMod val="50000"/>
                  </a:schemeClr>
                </a:solidFill>
                <a:latin typeface="微軟正黑體" panose="020B0604030504040204" pitchFamily="34" charset="-120"/>
                <a:ea typeface="微軟正黑體" panose="020B0604030504040204" pitchFamily="34" charset="-120"/>
              </a:rPr>
              <a:t>Develop products</a:t>
            </a:r>
            <a:endParaRPr lang="zh-TW" altLang="en-US" sz="3300" b="1" dirty="0">
              <a:latin typeface="微軟正黑體" panose="020B0604030504040204" pitchFamily="34" charset="-120"/>
              <a:ea typeface="微軟正黑體" panose="020B0604030504040204" pitchFamily="34" charset="-120"/>
            </a:endParaRPr>
          </a:p>
        </p:txBody>
      </p:sp>
      <p:grpSp>
        <p:nvGrpSpPr>
          <p:cNvPr id="7" name="群組 6"/>
          <p:cNvGrpSpPr/>
          <p:nvPr/>
        </p:nvGrpSpPr>
        <p:grpSpPr>
          <a:xfrm>
            <a:off x="467544" y="2356825"/>
            <a:ext cx="1440000" cy="1440000"/>
            <a:chOff x="395536" y="1988840"/>
            <a:chExt cx="1440000" cy="1440000"/>
          </a:xfrm>
        </p:grpSpPr>
        <p:sp>
          <p:nvSpPr>
            <p:cNvPr id="8" name="橢圓 7"/>
            <p:cNvSpPr/>
            <p:nvPr/>
          </p:nvSpPr>
          <p:spPr bwMode="auto">
            <a:xfrm>
              <a:off x="395536" y="1988840"/>
              <a:ext cx="1440000" cy="1440000"/>
            </a:xfrm>
            <a:prstGeom prst="ellipse">
              <a:avLst/>
            </a:prstGeom>
            <a:solidFill>
              <a:srgbClr val="912350"/>
            </a:solidFill>
            <a:ln w="9525" cap="flat" cmpd="sng" algn="ctr">
              <a:solidFill>
                <a:srgbClr val="91235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TW" altLang="en-US" sz="5000" b="0" i="0" u="none" strike="noStrike" cap="none" normalizeH="0" baseline="0" dirty="0">
                <a:ln>
                  <a:noFill/>
                </a:ln>
                <a:solidFill>
                  <a:schemeClr val="bg1"/>
                </a:solidFill>
                <a:effectLst/>
              </a:endParaRPr>
            </a:p>
          </p:txBody>
        </p:sp>
        <p:sp>
          <p:nvSpPr>
            <p:cNvPr id="9" name="橢圓 8"/>
            <p:cNvSpPr/>
            <p:nvPr/>
          </p:nvSpPr>
          <p:spPr bwMode="auto">
            <a:xfrm>
              <a:off x="575536" y="2168840"/>
              <a:ext cx="1080000" cy="1080000"/>
            </a:xfrm>
            <a:prstGeom prst="ellipse">
              <a:avLst/>
            </a:prstGeom>
            <a:solidFill>
              <a:srgbClr val="A46F9C"/>
            </a:solidFill>
            <a:ln w="9525" cap="flat" cmpd="sng" algn="ctr">
              <a:solidFill>
                <a:srgbClr val="A46F9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zh-TW" altLang="en-US" sz="3500" b="1"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rPr>
                <a:t>五</a:t>
              </a:r>
              <a:endParaRPr kumimoji="0" lang="zh-TW" altLang="en-US" sz="35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grpSp>
      <p:sp>
        <p:nvSpPr>
          <p:cNvPr id="2" name="投影片編號版面配置區 1"/>
          <p:cNvSpPr>
            <a:spLocks noGrp="1"/>
          </p:cNvSpPr>
          <p:nvPr>
            <p:ph type="sldNum" sz="quarter" idx="12"/>
          </p:nvPr>
        </p:nvSpPr>
        <p:spPr/>
        <p:txBody>
          <a:bodyPr/>
          <a:lstStyle/>
          <a:p>
            <a:fld id="{CDC4CE24-EF1F-4EE7-91BF-C92AC7DF26DA}" type="slidenum">
              <a:rPr lang="es-ES" altLang="zh-TW" smtClean="0"/>
              <a:pPr/>
              <a:t>15</a:t>
            </a:fld>
            <a:endParaRPr lang="es-ES" altLang="zh-TW"/>
          </a:p>
        </p:txBody>
      </p:sp>
    </p:spTree>
    <p:extLst>
      <p:ext uri="{BB962C8B-B14F-4D97-AF65-F5344CB8AC3E}">
        <p14:creationId xmlns:p14="http://schemas.microsoft.com/office/powerpoint/2010/main" val="42067981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B5DE5240-398B-4ED8-82CC-BF7DE5BA9FD6}"/>
              </a:ext>
            </a:extLst>
          </p:cNvPr>
          <p:cNvSpPr/>
          <p:nvPr/>
        </p:nvSpPr>
        <p:spPr>
          <a:xfrm>
            <a:off x="395536" y="428141"/>
            <a:ext cx="5860450" cy="549381"/>
          </a:xfrm>
          <a:prstGeom prst="rect">
            <a:avLst/>
          </a:prstGeom>
        </p:spPr>
        <p:txBody>
          <a:bodyPr wrap="none">
            <a:spAutoFit/>
          </a:bodyPr>
          <a:lstStyle/>
          <a:p>
            <a:pPr>
              <a:lnSpc>
                <a:spcPct val="90000"/>
              </a:lnSpc>
              <a:defRPr/>
            </a:pPr>
            <a:r>
              <a:rPr lang="en-US" altLang="zh-TW" sz="3300" b="1" dirty="0" smtClean="0">
                <a:latin typeface="微軟正黑體" panose="020B0604030504040204" pitchFamily="34" charset="-120"/>
                <a:ea typeface="微軟正黑體" panose="020B0604030504040204" pitchFamily="34" charset="-120"/>
                <a:cs typeface="華康中黑體"/>
              </a:rPr>
              <a:t>5.</a:t>
            </a:r>
            <a:r>
              <a:rPr lang="en-US" altLang="zh-TW" sz="3200" b="1" dirty="0">
                <a:solidFill>
                  <a:schemeClr val="accent2">
                    <a:lumMod val="50000"/>
                  </a:schemeClr>
                </a:solidFill>
                <a:latin typeface="微軟正黑體" panose="020B0604030504040204" pitchFamily="34" charset="-120"/>
                <a:ea typeface="微軟正黑體" panose="020B0604030504040204" pitchFamily="34" charset="-120"/>
              </a:rPr>
              <a:t> Develop </a:t>
            </a:r>
            <a:r>
              <a:rPr lang="en-US" altLang="zh-TW" sz="3200" b="1" dirty="0" smtClean="0">
                <a:solidFill>
                  <a:schemeClr val="accent2">
                    <a:lumMod val="50000"/>
                  </a:schemeClr>
                </a:solidFill>
                <a:latin typeface="微軟正黑體" panose="020B0604030504040204" pitchFamily="34" charset="-120"/>
                <a:ea typeface="微軟正黑體" panose="020B0604030504040204" pitchFamily="34" charset="-120"/>
              </a:rPr>
              <a:t>products</a:t>
            </a:r>
            <a:r>
              <a:rPr lang="zh-TW" altLang="en-US" sz="3300" b="1" dirty="0" smtClean="0">
                <a:latin typeface="微軟正黑體" panose="020B0604030504040204" pitchFamily="34" charset="-120"/>
                <a:ea typeface="微軟正黑體" panose="020B0604030504040204" pitchFamily="34" charset="-120"/>
                <a:cs typeface="華康中黑體"/>
              </a:rPr>
              <a:t>發展產品</a:t>
            </a:r>
            <a:endParaRPr lang="zh-TW" altLang="en-US" sz="3300" b="1" dirty="0">
              <a:latin typeface="微軟正黑體" panose="020B0604030504040204" pitchFamily="34" charset="-120"/>
              <a:ea typeface="微軟正黑體" panose="020B0604030504040204" pitchFamily="34" charset="-120"/>
              <a:cs typeface="華康中黑體"/>
            </a:endParaRPr>
          </a:p>
        </p:txBody>
      </p:sp>
      <p:sp>
        <p:nvSpPr>
          <p:cNvPr id="2" name="投影片編號版面配置區 1"/>
          <p:cNvSpPr>
            <a:spLocks noGrp="1"/>
          </p:cNvSpPr>
          <p:nvPr>
            <p:ph type="sldNum" sz="quarter" idx="12"/>
          </p:nvPr>
        </p:nvSpPr>
        <p:spPr/>
        <p:txBody>
          <a:bodyPr/>
          <a:lstStyle/>
          <a:p>
            <a:fld id="{940FC5D1-59B7-4096-AC85-C6862CFE3A0F}" type="slidenum">
              <a:rPr lang="es-ES" altLang="zh-TW" smtClean="0"/>
              <a:pPr/>
              <a:t>16</a:t>
            </a:fld>
            <a:endParaRPr lang="es-ES" altLang="zh-TW"/>
          </a:p>
        </p:txBody>
      </p:sp>
      <p:graphicFrame>
        <p:nvGraphicFramePr>
          <p:cNvPr id="5" name="資料庫圖表 4"/>
          <p:cNvGraphicFramePr/>
          <p:nvPr>
            <p:extLst>
              <p:ext uri="{D42A27DB-BD31-4B8C-83A1-F6EECF244321}">
                <p14:modId xmlns:p14="http://schemas.microsoft.com/office/powerpoint/2010/main" val="1962041569"/>
              </p:ext>
            </p:extLst>
          </p:nvPr>
        </p:nvGraphicFramePr>
        <p:xfrm>
          <a:off x="-29314" y="1221365"/>
          <a:ext cx="8417738"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73851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內容版面配置區 1"/>
          <p:cNvSpPr>
            <a:spLocks noGrp="1" noChangeArrowheads="1"/>
          </p:cNvSpPr>
          <p:nvPr/>
        </p:nvSpPr>
        <p:spPr bwMode="auto">
          <a:xfrm>
            <a:off x="1627781" y="1950124"/>
            <a:ext cx="6163865" cy="35311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2900">
              <a:spcBef>
                <a:spcPct val="20000"/>
              </a:spcBef>
              <a:buChar char="•"/>
              <a:defRPr sz="3200">
                <a:solidFill>
                  <a:schemeClr val="bg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bg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bg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9pPr>
          </a:lstStyle>
          <a:p>
            <a:pPr>
              <a:lnSpc>
                <a:spcPts val="1500"/>
              </a:lnSpc>
              <a:spcBef>
                <a:spcPts val="900"/>
              </a:spcBef>
              <a:buFont typeface="Wingdings" panose="05000000000000000000" pitchFamily="2" charset="2"/>
              <a:buChar char="p"/>
            </a:pPr>
            <a:endParaRPr lang="en-US" altLang="zh-TW" sz="1500" dirty="0">
              <a:solidFill>
                <a:srgbClr val="000099"/>
              </a:solidFill>
              <a:latin typeface="微軟正黑體" panose="020B0604030504040204" pitchFamily="34" charset="-120"/>
              <a:ea typeface="微軟正黑體" panose="020B0604030504040204" pitchFamily="34" charset="-120"/>
              <a:sym typeface="Times New Roman" panose="02020603050405020304" pitchFamily="18" charset="0"/>
            </a:endParaRPr>
          </a:p>
        </p:txBody>
      </p:sp>
      <p:sp>
        <p:nvSpPr>
          <p:cNvPr id="8" name="Rectangle 2">
            <a:extLst>
              <a:ext uri="{FF2B5EF4-FFF2-40B4-BE49-F238E27FC236}">
                <a16:creationId xmlns:a16="http://schemas.microsoft.com/office/drawing/2014/main" id="{D8D8468F-2315-4EFA-8FE3-E39626EFA07E}"/>
              </a:ext>
            </a:extLst>
          </p:cNvPr>
          <p:cNvSpPr txBox="1">
            <a:spLocks noChangeArrowheads="1"/>
          </p:cNvSpPr>
          <p:nvPr/>
        </p:nvSpPr>
        <p:spPr bwMode="auto">
          <a:xfrm>
            <a:off x="395536" y="278436"/>
            <a:ext cx="8176246" cy="702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lnSpc>
                <a:spcPct val="90000"/>
              </a:lnSpc>
              <a:defRPr/>
            </a:pPr>
            <a:r>
              <a:rPr lang="en-US" altLang="zh-TW" sz="3300" b="1" dirty="0" smtClean="0">
                <a:solidFill>
                  <a:schemeClr val="tx1"/>
                </a:solidFill>
                <a:latin typeface="微軟正黑體" panose="020B0604030504040204" pitchFamily="34" charset="-120"/>
                <a:ea typeface="微軟正黑體" panose="020B0604030504040204" pitchFamily="34" charset="-120"/>
                <a:cs typeface="華康中黑體"/>
              </a:rPr>
              <a:t>5-1.</a:t>
            </a:r>
            <a:r>
              <a:rPr lang="en-US" altLang="zh-TW" sz="3200" b="1" dirty="0">
                <a:solidFill>
                  <a:schemeClr val="accent2">
                    <a:lumMod val="50000"/>
                  </a:schemeClr>
                </a:solidFill>
                <a:latin typeface="微軟正黑體" panose="020B0604030504040204" pitchFamily="34" charset="-120"/>
                <a:ea typeface="微軟正黑體" panose="020B0604030504040204" pitchFamily="34" charset="-120"/>
              </a:rPr>
              <a:t> Develop </a:t>
            </a:r>
            <a:r>
              <a:rPr lang="en-US" altLang="zh-TW" sz="3200" b="1" dirty="0" smtClean="0">
                <a:solidFill>
                  <a:schemeClr val="accent2">
                    <a:lumMod val="50000"/>
                  </a:schemeClr>
                </a:solidFill>
                <a:latin typeface="微軟正黑體" panose="020B0604030504040204" pitchFamily="34" charset="-120"/>
                <a:ea typeface="微軟正黑體" panose="020B0604030504040204" pitchFamily="34" charset="-120"/>
              </a:rPr>
              <a:t>products</a:t>
            </a:r>
            <a:r>
              <a:rPr lang="en-US" altLang="zh-TW" sz="3300" b="1" dirty="0" smtClean="0">
                <a:solidFill>
                  <a:schemeClr val="tx1"/>
                </a:solidFill>
                <a:latin typeface="微軟正黑體" panose="020B0604030504040204" pitchFamily="34" charset="-120"/>
                <a:ea typeface="微軟正黑體" panose="020B0604030504040204" pitchFamily="34" charset="-120"/>
                <a:cs typeface="華康中黑體"/>
              </a:rPr>
              <a:t>-</a:t>
            </a:r>
            <a:r>
              <a:rPr lang="en-US" altLang="zh-TW" sz="3300" b="1" dirty="0" smtClean="0">
                <a:solidFill>
                  <a:srgbClr val="0000CC"/>
                </a:solidFill>
                <a:latin typeface="微軟正黑體" panose="020B0604030504040204" pitchFamily="34" charset="-120"/>
                <a:ea typeface="微軟正黑體" panose="020B0604030504040204" pitchFamily="34" charset="-120"/>
                <a:cs typeface="華康中黑體"/>
              </a:rPr>
              <a:t>CAC</a:t>
            </a:r>
            <a:r>
              <a:rPr lang="zh-TW" altLang="en-US" sz="3300" b="1" dirty="0" smtClean="0">
                <a:solidFill>
                  <a:srgbClr val="0000CC"/>
                </a:solidFill>
                <a:latin typeface="微軟正黑體" panose="020B0604030504040204" pitchFamily="34" charset="-120"/>
                <a:ea typeface="微軟正黑體" panose="020B0604030504040204" pitchFamily="34" charset="-120"/>
                <a:cs typeface="華康中黑體"/>
              </a:rPr>
              <a:t>冰蠶絲</a:t>
            </a:r>
            <a:endParaRPr lang="zh-TW" altLang="en-US" sz="3300" b="1" dirty="0">
              <a:solidFill>
                <a:srgbClr val="0000CC"/>
              </a:solidFill>
              <a:latin typeface="微軟正黑體" panose="020B0604030504040204" pitchFamily="34" charset="-120"/>
              <a:ea typeface="微軟正黑體" panose="020B0604030504040204" pitchFamily="34" charset="-120"/>
              <a:cs typeface="華康中黑體"/>
            </a:endParaRPr>
          </a:p>
        </p:txBody>
      </p:sp>
      <p:pic>
        <p:nvPicPr>
          <p:cNvPr id="2" name="圖片 1"/>
          <p:cNvPicPr>
            <a:picLocks noChangeAspect="1"/>
          </p:cNvPicPr>
          <p:nvPr/>
        </p:nvPicPr>
        <p:blipFill>
          <a:blip r:embed="rId3" cstate="print"/>
          <a:stretch>
            <a:fillRect/>
          </a:stretch>
        </p:blipFill>
        <p:spPr>
          <a:xfrm>
            <a:off x="467544" y="1196753"/>
            <a:ext cx="4752528" cy="2880320"/>
          </a:xfrm>
          <a:prstGeom prst="rect">
            <a:avLst/>
          </a:prstGeom>
        </p:spPr>
      </p:pic>
      <p:pic>
        <p:nvPicPr>
          <p:cNvPr id="5" name="圖片 4"/>
          <p:cNvPicPr>
            <a:picLocks noChangeAspect="1"/>
          </p:cNvPicPr>
          <p:nvPr/>
        </p:nvPicPr>
        <p:blipFill>
          <a:blip r:embed="rId4" cstate="print"/>
          <a:stretch>
            <a:fillRect/>
          </a:stretch>
        </p:blipFill>
        <p:spPr>
          <a:xfrm>
            <a:off x="467544" y="4293099"/>
            <a:ext cx="4752528" cy="2232246"/>
          </a:xfrm>
          <a:prstGeom prst="rect">
            <a:avLst/>
          </a:prstGeom>
        </p:spPr>
      </p:pic>
      <p:pic>
        <p:nvPicPr>
          <p:cNvPr id="7" name="圖片 6"/>
          <p:cNvPicPr>
            <a:picLocks noChangeAspect="1"/>
          </p:cNvPicPr>
          <p:nvPr/>
        </p:nvPicPr>
        <p:blipFill>
          <a:blip r:embed="rId5" cstate="print"/>
          <a:stretch>
            <a:fillRect/>
          </a:stretch>
        </p:blipFill>
        <p:spPr>
          <a:xfrm>
            <a:off x="5580112" y="1621873"/>
            <a:ext cx="3063678" cy="4032448"/>
          </a:xfrm>
          <a:prstGeom prst="rect">
            <a:avLst/>
          </a:prstGeom>
        </p:spPr>
      </p:pic>
      <p:sp>
        <p:nvSpPr>
          <p:cNvPr id="3" name="投影片編號版面配置區 2"/>
          <p:cNvSpPr>
            <a:spLocks noGrp="1"/>
          </p:cNvSpPr>
          <p:nvPr>
            <p:ph type="sldNum" sz="quarter" idx="12"/>
          </p:nvPr>
        </p:nvSpPr>
        <p:spPr/>
        <p:txBody>
          <a:bodyPr/>
          <a:lstStyle/>
          <a:p>
            <a:fld id="{940FC5D1-59B7-4096-AC85-C6862CFE3A0F}" type="slidenum">
              <a:rPr lang="es-ES" altLang="zh-TW" smtClean="0"/>
              <a:pPr/>
              <a:t>17</a:t>
            </a:fld>
            <a:endParaRPr lang="es-ES" altLang="zh-TW"/>
          </a:p>
        </p:txBody>
      </p:sp>
    </p:spTree>
    <p:extLst>
      <p:ext uri="{BB962C8B-B14F-4D97-AF65-F5344CB8AC3E}">
        <p14:creationId xmlns:p14="http://schemas.microsoft.com/office/powerpoint/2010/main" val="2172792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95" name="WordArt 205"/>
          <p:cNvSpPr>
            <a:spLocks noChangeArrowheads="1" noChangeShapeType="1" noTextEdit="1"/>
          </p:cNvSpPr>
          <p:nvPr/>
        </p:nvSpPr>
        <p:spPr bwMode="auto">
          <a:xfrm>
            <a:off x="3645222" y="3773829"/>
            <a:ext cx="3995738" cy="124182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endParaRPr lang="zh-TW" altLang="en-US" kern="10">
              <a:solidFill>
                <a:srgbClr val="000000"/>
              </a:solidFill>
              <a:latin typeface="標楷體" panose="03000509000000000000" pitchFamily="65" charset="-120"/>
              <a:ea typeface="標楷體" panose="03000509000000000000" pitchFamily="65" charset="-120"/>
            </a:endParaRPr>
          </a:p>
        </p:txBody>
      </p:sp>
      <p:sp>
        <p:nvSpPr>
          <p:cNvPr id="3" name="WordArt 205">
            <a:extLst>
              <a:ext uri="{FF2B5EF4-FFF2-40B4-BE49-F238E27FC236}">
                <a16:creationId xmlns:a16="http://schemas.microsoft.com/office/drawing/2014/main" id="{48B7A6C9-BA9B-4A51-88C4-8E5D12290054}"/>
              </a:ext>
            </a:extLst>
          </p:cNvPr>
          <p:cNvSpPr>
            <a:spLocks noChangeArrowheads="1" noChangeShapeType="1" noTextEdit="1"/>
          </p:cNvSpPr>
          <p:nvPr/>
        </p:nvSpPr>
        <p:spPr bwMode="auto">
          <a:xfrm>
            <a:off x="3645222" y="3773829"/>
            <a:ext cx="3995738" cy="124182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endParaRPr lang="zh-TW" altLang="en-US" kern="10">
              <a:solidFill>
                <a:srgbClr val="000000"/>
              </a:solidFill>
              <a:latin typeface="標楷體" panose="03000509000000000000" pitchFamily="65" charset="-120"/>
              <a:ea typeface="標楷體" panose="03000509000000000000" pitchFamily="65" charset="-120"/>
            </a:endParaRPr>
          </a:p>
        </p:txBody>
      </p:sp>
      <p:sp>
        <p:nvSpPr>
          <p:cNvPr id="8" name="文字方塊 7">
            <a:extLst>
              <a:ext uri="{FF2B5EF4-FFF2-40B4-BE49-F238E27FC236}">
                <a16:creationId xmlns:a16="http://schemas.microsoft.com/office/drawing/2014/main" id="{616BB19C-C2E3-42F0-ABB7-307BDF2E941E}"/>
              </a:ext>
            </a:extLst>
          </p:cNvPr>
          <p:cNvSpPr txBox="1"/>
          <p:nvPr/>
        </p:nvSpPr>
        <p:spPr>
          <a:xfrm>
            <a:off x="323528" y="1124744"/>
            <a:ext cx="8424936" cy="1938992"/>
          </a:xfrm>
          <a:prstGeom prst="rect">
            <a:avLst/>
          </a:prstGeom>
          <a:noFill/>
        </p:spPr>
        <p:txBody>
          <a:bodyPr wrap="square" rtlCol="0">
            <a:spAutoFit/>
          </a:bodyPr>
          <a:lstStyle/>
          <a:p>
            <a:pPr marL="1524000" indent="-1524000" algn="just"/>
            <a:r>
              <a:rPr lang="en-US" altLang="zh-TW" sz="2000" dirty="0">
                <a:solidFill>
                  <a:srgbClr val="000000"/>
                </a:solidFill>
                <a:latin typeface="微軟正黑體" panose="020B0604030504040204" pitchFamily="34" charset="-120"/>
                <a:ea typeface="微軟正黑體" panose="020B0604030504040204" pitchFamily="34" charset="-120"/>
              </a:rPr>
              <a:t>Magic BES</a:t>
            </a:r>
            <a:r>
              <a:rPr lang="zh-TW" altLang="en-US" sz="2000" dirty="0">
                <a:solidFill>
                  <a:srgbClr val="000000"/>
                </a:solidFill>
                <a:latin typeface="微軟正黑體" panose="020B0604030504040204" pitchFamily="34" charset="-120"/>
                <a:ea typeface="微軟正黑體" panose="020B0604030504040204" pitchFamily="34" charset="-120"/>
              </a:rPr>
              <a:t>：</a:t>
            </a:r>
            <a:r>
              <a:rPr lang="zh-TW" altLang="en-US" sz="2000" b="1" dirty="0">
                <a:solidFill>
                  <a:srgbClr val="000000"/>
                </a:solidFill>
                <a:latin typeface="微軟正黑體" panose="020B0604030504040204" pitchFamily="34" charset="-120"/>
                <a:ea typeface="微軟正黑體" panose="020B0604030504040204" pitchFamily="34" charset="-120"/>
              </a:rPr>
              <a:t>改質</a:t>
            </a:r>
            <a:r>
              <a:rPr lang="en-US" altLang="zh-TW" sz="2000" b="1" dirty="0">
                <a:solidFill>
                  <a:srgbClr val="000000"/>
                </a:solidFill>
                <a:latin typeface="微軟正黑體" panose="020B0604030504040204" pitchFamily="34" charset="-120"/>
                <a:ea typeface="微軟正黑體" panose="020B0604030504040204" pitchFamily="34" charset="-120"/>
              </a:rPr>
              <a:t>POLYESTER</a:t>
            </a:r>
            <a:r>
              <a:rPr lang="zh-TW" altLang="en-US" sz="2000" b="1" dirty="0">
                <a:solidFill>
                  <a:srgbClr val="000000"/>
                </a:solidFill>
                <a:latin typeface="微軟正黑體" panose="020B0604030504040204" pitchFamily="34" charset="-120"/>
                <a:ea typeface="微軟正黑體" panose="020B0604030504040204" pitchFamily="34" charset="-120"/>
              </a:rPr>
              <a:t>，</a:t>
            </a:r>
            <a:r>
              <a:rPr lang="zh-TW" altLang="en-US" sz="2000" dirty="0">
                <a:solidFill>
                  <a:srgbClr val="000000"/>
                </a:solidFill>
                <a:latin typeface="微軟正黑體" panose="020B0604030504040204" pitchFamily="34" charset="-120"/>
                <a:ea typeface="微軟正黑體" panose="020B0604030504040204" pitchFamily="34" charset="-120"/>
              </a:rPr>
              <a:t>改善化纖不易分解的困擾，加速生物降解。</a:t>
            </a:r>
            <a:endParaRPr lang="en-US" altLang="zh-TW" sz="2000" dirty="0">
              <a:solidFill>
                <a:srgbClr val="000000"/>
              </a:solidFill>
              <a:latin typeface="微軟正黑體" panose="020B0604030504040204" pitchFamily="34" charset="-120"/>
              <a:ea typeface="微軟正黑體" panose="020B0604030504040204" pitchFamily="34" charset="-120"/>
            </a:endParaRPr>
          </a:p>
          <a:p>
            <a:pPr marL="360363" indent="-179388" algn="just">
              <a:lnSpc>
                <a:spcPts val="3000"/>
              </a:lnSpc>
              <a:buFont typeface="Wingdings" panose="05000000000000000000" pitchFamily="2" charset="2"/>
              <a:buChar char="ü"/>
              <a:tabLst>
                <a:tab pos="628650" algn="l"/>
              </a:tabLst>
            </a:pPr>
            <a:r>
              <a:rPr lang="zh-TW" altLang="en-US" dirty="0">
                <a:solidFill>
                  <a:srgbClr val="000000"/>
                </a:solidFill>
                <a:latin typeface="微軟正黑體" panose="020B0604030504040204" pitchFamily="34" charset="-120"/>
                <a:ea typeface="微軟正黑體" panose="020B0604030504040204" pitchFamily="34" charset="-120"/>
              </a:rPr>
              <a:t>將一般疏水性聚酯纖維轉變為</a:t>
            </a:r>
            <a:r>
              <a:rPr lang="zh-TW" altLang="en-US" b="1" dirty="0">
                <a:solidFill>
                  <a:srgbClr val="000000"/>
                </a:solidFill>
                <a:latin typeface="微軟正黑體" panose="020B0604030504040204" pitchFamily="34" charset="-120"/>
                <a:ea typeface="微軟正黑體" panose="020B0604030504040204" pitchFamily="34" charset="-120"/>
              </a:rPr>
              <a:t>親水性的聚酯纖維</a:t>
            </a:r>
            <a:r>
              <a:rPr lang="zh-TW" altLang="en-US" dirty="0">
                <a:solidFill>
                  <a:srgbClr val="000000"/>
                </a:solidFill>
                <a:latin typeface="微軟正黑體" panose="020B0604030504040204" pitchFamily="34" charset="-120"/>
                <a:ea typeface="微軟正黑體" panose="020B0604030504040204" pitchFamily="34" charset="-120"/>
              </a:rPr>
              <a:t>，讓</a:t>
            </a:r>
            <a:r>
              <a:rPr lang="en-US" altLang="zh-TW" dirty="0">
                <a:solidFill>
                  <a:srgbClr val="000000"/>
                </a:solidFill>
                <a:latin typeface="微軟正黑體" panose="020B0604030504040204" pitchFamily="34" charset="-120"/>
                <a:ea typeface="微軟正黑體" panose="020B0604030504040204" pitchFamily="34" charset="-120"/>
              </a:rPr>
              <a:t>Polyester</a:t>
            </a:r>
            <a:r>
              <a:rPr lang="zh-TW" altLang="en-US" dirty="0">
                <a:solidFill>
                  <a:srgbClr val="000000"/>
                </a:solidFill>
                <a:latin typeface="微軟正黑體" panose="020B0604030504040204" pitchFamily="34" charset="-120"/>
                <a:ea typeface="微軟正黑體" panose="020B0604030504040204" pitchFamily="34" charset="-120"/>
              </a:rPr>
              <a:t>分子長鏈，更加容易與</a:t>
            </a:r>
            <a:r>
              <a:rPr lang="en-US" altLang="zh-TW" dirty="0">
                <a:solidFill>
                  <a:srgbClr val="000000"/>
                </a:solidFill>
                <a:latin typeface="微軟正黑體" panose="020B0604030504040204" pitchFamily="34" charset="-120"/>
                <a:ea typeface="微軟正黑體" panose="020B0604030504040204" pitchFamily="34" charset="-120"/>
              </a:rPr>
              <a:t>H2O</a:t>
            </a:r>
            <a:r>
              <a:rPr lang="zh-TW" altLang="en-US" dirty="0">
                <a:solidFill>
                  <a:srgbClr val="000000"/>
                </a:solidFill>
                <a:latin typeface="微軟正黑體" panose="020B0604030504040204" pitchFamily="34" charset="-120"/>
                <a:ea typeface="微軟正黑體" panose="020B0604030504040204" pitchFamily="34" charset="-120"/>
              </a:rPr>
              <a:t>進行結合，加速分子鏈的斷裂。</a:t>
            </a:r>
            <a:endParaRPr lang="en-US" altLang="zh-TW" dirty="0">
              <a:solidFill>
                <a:srgbClr val="000000"/>
              </a:solidFill>
              <a:latin typeface="微軟正黑體" panose="020B0604030504040204" pitchFamily="34" charset="-120"/>
              <a:ea typeface="微軟正黑體" panose="020B0604030504040204" pitchFamily="34" charset="-120"/>
            </a:endParaRPr>
          </a:p>
          <a:p>
            <a:pPr marL="360363" indent="-179388" algn="just">
              <a:lnSpc>
                <a:spcPts val="3000"/>
              </a:lnSpc>
              <a:buFont typeface="Wingdings" panose="05000000000000000000" pitchFamily="2" charset="2"/>
              <a:buChar char="ü"/>
              <a:tabLst>
                <a:tab pos="628650" algn="l"/>
              </a:tabLst>
            </a:pPr>
            <a:r>
              <a:rPr lang="zh-TW" altLang="en-US" dirty="0">
                <a:solidFill>
                  <a:srgbClr val="000000"/>
                </a:solidFill>
                <a:latin typeface="微軟正黑體" panose="020B0604030504040204" pitchFamily="34" charset="-120"/>
                <a:ea typeface="微軟正黑體" panose="020B0604030504040204" pitchFamily="34" charset="-120"/>
              </a:rPr>
              <a:t>簡單的單體結構會吸引多種微生物對其進行更進一步的分解，進而產生酵素以加速分解，完成厭氧消化的過程。</a:t>
            </a:r>
            <a:endParaRPr lang="en-US" altLang="zh-TW" dirty="0">
              <a:solidFill>
                <a:srgbClr val="000000"/>
              </a:solidFill>
              <a:latin typeface="微軟正黑體" panose="020B0604030504040204" pitchFamily="34" charset="-120"/>
              <a:ea typeface="微軟正黑體" panose="020B0604030504040204" pitchFamily="34" charset="-120"/>
            </a:endParaRPr>
          </a:p>
        </p:txBody>
      </p:sp>
      <p:pic>
        <p:nvPicPr>
          <p:cNvPr id="9" name="圖片 8">
            <a:extLst>
              <a:ext uri="{FF2B5EF4-FFF2-40B4-BE49-F238E27FC236}">
                <a16:creationId xmlns:a16="http://schemas.microsoft.com/office/drawing/2014/main" id="{840D10CB-2060-4BD8-AFC7-91E166C6AF9C}"/>
              </a:ext>
            </a:extLst>
          </p:cNvPr>
          <p:cNvPicPr>
            <a:picLocks noChangeAspect="1"/>
          </p:cNvPicPr>
          <p:nvPr/>
        </p:nvPicPr>
        <p:blipFill>
          <a:blip r:embed="rId4" cstate="print"/>
          <a:stretch>
            <a:fillRect/>
          </a:stretch>
        </p:blipFill>
        <p:spPr>
          <a:xfrm>
            <a:off x="4507322" y="3063736"/>
            <a:ext cx="3593069" cy="1645415"/>
          </a:xfrm>
          <a:prstGeom prst="rect">
            <a:avLst/>
          </a:prstGeom>
        </p:spPr>
      </p:pic>
      <p:sp>
        <p:nvSpPr>
          <p:cNvPr id="10" name="矩形 9">
            <a:extLst>
              <a:ext uri="{FF2B5EF4-FFF2-40B4-BE49-F238E27FC236}">
                <a16:creationId xmlns:a16="http://schemas.microsoft.com/office/drawing/2014/main" id="{52143BC3-DF8D-4B35-A93A-B2197CC188D5}"/>
              </a:ext>
            </a:extLst>
          </p:cNvPr>
          <p:cNvSpPr/>
          <p:nvPr/>
        </p:nvSpPr>
        <p:spPr>
          <a:xfrm>
            <a:off x="5160083" y="4639681"/>
            <a:ext cx="2262158" cy="369332"/>
          </a:xfrm>
          <a:prstGeom prst="rect">
            <a:avLst/>
          </a:prstGeom>
        </p:spPr>
        <p:txBody>
          <a:bodyPr wrap="none">
            <a:spAutoFit/>
          </a:bodyPr>
          <a:lstStyle/>
          <a:p>
            <a:r>
              <a:rPr lang="zh-TW" altLang="en-US" dirty="0">
                <a:solidFill>
                  <a:srgbClr val="000000"/>
                </a:solidFill>
                <a:latin typeface="微軟正黑體" panose="020B0604030504040204" pitchFamily="34" charset="-120"/>
                <a:ea typeface="微軟正黑體" panose="020B0604030504040204" pitchFamily="34" charset="-120"/>
              </a:rPr>
              <a:t>親水聚酯纖維示意圖</a:t>
            </a:r>
          </a:p>
        </p:txBody>
      </p:sp>
      <p:pic>
        <p:nvPicPr>
          <p:cNvPr id="11" name="圖片 10">
            <a:extLst>
              <a:ext uri="{FF2B5EF4-FFF2-40B4-BE49-F238E27FC236}">
                <a16:creationId xmlns:a16="http://schemas.microsoft.com/office/drawing/2014/main" id="{88644FF8-4FF7-4CC5-8D94-72CA3A20001C}"/>
              </a:ext>
            </a:extLst>
          </p:cNvPr>
          <p:cNvPicPr>
            <a:picLocks noChangeAspect="1"/>
          </p:cNvPicPr>
          <p:nvPr/>
        </p:nvPicPr>
        <p:blipFill>
          <a:blip r:embed="rId5" cstate="print"/>
          <a:stretch>
            <a:fillRect/>
          </a:stretch>
        </p:blipFill>
        <p:spPr>
          <a:xfrm>
            <a:off x="899592" y="3063736"/>
            <a:ext cx="3218967" cy="1645415"/>
          </a:xfrm>
          <a:prstGeom prst="rect">
            <a:avLst/>
          </a:prstGeom>
        </p:spPr>
      </p:pic>
      <p:sp>
        <p:nvSpPr>
          <p:cNvPr id="12" name="Rectangle 2">
            <a:extLst>
              <a:ext uri="{FF2B5EF4-FFF2-40B4-BE49-F238E27FC236}">
                <a16:creationId xmlns:a16="http://schemas.microsoft.com/office/drawing/2014/main" id="{FD4FA99B-B572-46A6-BF20-BE17C7E28E32}"/>
              </a:ext>
            </a:extLst>
          </p:cNvPr>
          <p:cNvSpPr txBox="1">
            <a:spLocks noChangeArrowheads="1"/>
          </p:cNvSpPr>
          <p:nvPr/>
        </p:nvSpPr>
        <p:spPr bwMode="auto">
          <a:xfrm>
            <a:off x="403050" y="116632"/>
            <a:ext cx="8633446"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lnSpc>
                <a:spcPct val="90000"/>
              </a:lnSpc>
              <a:defRPr/>
            </a:pPr>
            <a:r>
              <a:rPr lang="en-US" altLang="zh-TW" sz="3300" b="1" dirty="0" smtClean="0">
                <a:solidFill>
                  <a:schemeClr val="tx1"/>
                </a:solidFill>
                <a:latin typeface="微軟正黑體" panose="020B0604030504040204" pitchFamily="34" charset="-120"/>
                <a:ea typeface="微軟正黑體" panose="020B0604030504040204" pitchFamily="34" charset="-120"/>
                <a:cs typeface="華康中黑體"/>
              </a:rPr>
              <a:t>5-2.</a:t>
            </a:r>
            <a:r>
              <a:rPr lang="en-US" altLang="zh-TW" sz="3200" b="1" dirty="0">
                <a:solidFill>
                  <a:schemeClr val="accent2">
                    <a:lumMod val="50000"/>
                  </a:schemeClr>
                </a:solidFill>
                <a:latin typeface="微軟正黑體" panose="020B0604030504040204" pitchFamily="34" charset="-120"/>
                <a:ea typeface="微軟正黑體" panose="020B0604030504040204" pitchFamily="34" charset="-120"/>
              </a:rPr>
              <a:t> Develop products</a:t>
            </a:r>
            <a:endParaRPr lang="zh-TW" altLang="en-US" sz="3200" b="1" dirty="0">
              <a:latin typeface="微軟正黑體" panose="020B0604030504040204" pitchFamily="34" charset="-120"/>
              <a:ea typeface="微軟正黑體" panose="020B0604030504040204" pitchFamily="34" charset="-120"/>
            </a:endParaRPr>
          </a:p>
          <a:p>
            <a:pPr algn="l" eaLnBrk="1" hangingPunct="1">
              <a:lnSpc>
                <a:spcPct val="90000"/>
              </a:lnSpc>
              <a:buFontTx/>
              <a:buNone/>
              <a:defRPr/>
            </a:pPr>
            <a:r>
              <a:rPr lang="en-US" altLang="zh-TW" sz="3300" b="1" dirty="0" smtClean="0">
                <a:solidFill>
                  <a:schemeClr val="tx1"/>
                </a:solidFill>
                <a:latin typeface="微軟正黑體" panose="020B0604030504040204" pitchFamily="34" charset="-120"/>
                <a:ea typeface="微軟正黑體" panose="020B0604030504040204" pitchFamily="34" charset="-120"/>
                <a:cs typeface="華康中黑體"/>
              </a:rPr>
              <a:t>-</a:t>
            </a:r>
            <a:r>
              <a:rPr lang="en-US" altLang="zh-TW" sz="3200" b="1" dirty="0" smtClean="0">
                <a:solidFill>
                  <a:srgbClr val="0000CC"/>
                </a:solidFill>
                <a:latin typeface="微軟正黑體" panose="020B0604030504040204" pitchFamily="34" charset="-120"/>
                <a:ea typeface="微軟正黑體" panose="020B0604030504040204" pitchFamily="34" charset="-120"/>
                <a:cs typeface="華康中黑體"/>
              </a:rPr>
              <a:t>BES</a:t>
            </a:r>
            <a:r>
              <a:rPr lang="zh-TW" altLang="en-US" sz="3200" b="1" dirty="0" smtClean="0">
                <a:solidFill>
                  <a:srgbClr val="0000CC"/>
                </a:solidFill>
                <a:latin typeface="微軟正黑體" panose="020B0604030504040204" pitchFamily="34" charset="-120"/>
                <a:ea typeface="微軟正黑體" panose="020B0604030504040204" pitchFamily="34" charset="-120"/>
              </a:rPr>
              <a:t>加速</a:t>
            </a:r>
            <a:r>
              <a:rPr lang="zh-TW" altLang="en-US" sz="3200" b="1" dirty="0">
                <a:solidFill>
                  <a:srgbClr val="0000CC"/>
                </a:solidFill>
                <a:latin typeface="微軟正黑體" panose="020B0604030504040204" pitchFamily="34" charset="-120"/>
                <a:ea typeface="微軟正黑體" panose="020B0604030504040204" pitchFamily="34" charset="-120"/>
              </a:rPr>
              <a:t>生物可分解方案</a:t>
            </a:r>
            <a:endParaRPr lang="zh-TW" altLang="en-US" sz="3200" b="1" dirty="0">
              <a:solidFill>
                <a:srgbClr val="0000CC"/>
              </a:solidFill>
              <a:latin typeface="微軟正黑體" panose="020B0604030504040204" pitchFamily="34" charset="-120"/>
              <a:ea typeface="微軟正黑體" panose="020B0604030504040204" pitchFamily="34" charset="-120"/>
              <a:cs typeface="華康中黑體"/>
            </a:endParaRPr>
          </a:p>
        </p:txBody>
      </p:sp>
      <p:sp>
        <p:nvSpPr>
          <p:cNvPr id="14" name="箭號: 向右 4">
            <a:extLst>
              <a:ext uri="{FF2B5EF4-FFF2-40B4-BE49-F238E27FC236}">
                <a16:creationId xmlns:a16="http://schemas.microsoft.com/office/drawing/2014/main" id="{4220C948-5A01-499C-BEF4-B7CD26991A56}"/>
              </a:ext>
            </a:extLst>
          </p:cNvPr>
          <p:cNvSpPr/>
          <p:nvPr/>
        </p:nvSpPr>
        <p:spPr>
          <a:xfrm>
            <a:off x="2058488" y="5637536"/>
            <a:ext cx="259848" cy="192959"/>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0000"/>
              </a:solidFill>
              <a:latin typeface="標楷體" panose="03000509000000000000" pitchFamily="65" charset="-120"/>
              <a:ea typeface="標楷體" panose="03000509000000000000" pitchFamily="65" charset="-120"/>
            </a:endParaRPr>
          </a:p>
        </p:txBody>
      </p:sp>
      <p:graphicFrame>
        <p:nvGraphicFramePr>
          <p:cNvPr id="15" name="Object 47">
            <a:extLst>
              <a:ext uri="{FF2B5EF4-FFF2-40B4-BE49-F238E27FC236}">
                <a16:creationId xmlns:a16="http://schemas.microsoft.com/office/drawing/2014/main" id="{1E9BB71F-014C-49AF-89F5-159C783A8A80}"/>
              </a:ext>
            </a:extLst>
          </p:cNvPr>
          <p:cNvGraphicFramePr>
            <a:graphicFrameLocks/>
          </p:cNvGraphicFramePr>
          <p:nvPr>
            <p:extLst>
              <p:ext uri="{D42A27DB-BD31-4B8C-83A1-F6EECF244321}">
                <p14:modId xmlns:p14="http://schemas.microsoft.com/office/powerpoint/2010/main" val="977401297"/>
              </p:ext>
            </p:extLst>
          </p:nvPr>
        </p:nvGraphicFramePr>
        <p:xfrm>
          <a:off x="995332" y="4902357"/>
          <a:ext cx="809089" cy="1298870"/>
        </p:xfrm>
        <a:graphic>
          <a:graphicData uri="http://schemas.openxmlformats.org/presentationml/2006/ole">
            <mc:AlternateContent xmlns:mc="http://schemas.openxmlformats.org/markup-compatibility/2006">
              <mc:Choice xmlns:v="urn:schemas-microsoft-com:vml" Requires="v">
                <p:oleObj spid="_x0000_s1466" r:id="rId6" imgW="438482" imgH="622881" progId="PBrush">
                  <p:embed/>
                </p:oleObj>
              </mc:Choice>
              <mc:Fallback>
                <p:oleObj r:id="rId6" imgW="438482" imgH="622881" progId="PBrush">
                  <p:embed/>
                  <p:pic>
                    <p:nvPicPr>
                      <p:cNvPr id="0" name="Picture 407"/>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5332" y="4902357"/>
                        <a:ext cx="809089" cy="129887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文字方塊 15">
            <a:extLst>
              <a:ext uri="{FF2B5EF4-FFF2-40B4-BE49-F238E27FC236}">
                <a16:creationId xmlns:a16="http://schemas.microsoft.com/office/drawing/2014/main" id="{CE0E84D2-2378-4A2F-BACF-FBAB3036DAEB}"/>
              </a:ext>
            </a:extLst>
          </p:cNvPr>
          <p:cNvSpPr txBox="1"/>
          <p:nvPr/>
        </p:nvSpPr>
        <p:spPr>
          <a:xfrm>
            <a:off x="829137" y="6201226"/>
            <a:ext cx="1489199" cy="400110"/>
          </a:xfrm>
          <a:prstGeom prst="rect">
            <a:avLst/>
          </a:prstGeom>
          <a:noFill/>
        </p:spPr>
        <p:txBody>
          <a:bodyPr wrap="square" rtlCol="0">
            <a:spAutoFit/>
          </a:bodyPr>
          <a:lstStyle/>
          <a:p>
            <a:r>
              <a:rPr lang="en-US" altLang="zh-TW" sz="2000" dirty="0">
                <a:solidFill>
                  <a:srgbClr val="000000"/>
                </a:solidFill>
                <a:latin typeface="Book Antiqua" panose="02040602050305030304" pitchFamily="18" charset="0"/>
                <a:ea typeface="標楷體" panose="03000509000000000000" pitchFamily="65" charset="-120"/>
              </a:rPr>
              <a:t>Magic BES</a:t>
            </a:r>
            <a:endParaRPr lang="en-US" altLang="zh-TW" dirty="0">
              <a:solidFill>
                <a:srgbClr val="000000"/>
              </a:solidFill>
              <a:latin typeface="Book Antiqua" panose="02040602050305030304" pitchFamily="18" charset="0"/>
              <a:ea typeface="標楷體" panose="03000509000000000000" pitchFamily="65" charset="-120"/>
            </a:endParaRPr>
          </a:p>
        </p:txBody>
      </p:sp>
      <p:pic>
        <p:nvPicPr>
          <p:cNvPr id="17" name="圖片 16">
            <a:extLst>
              <a:ext uri="{FF2B5EF4-FFF2-40B4-BE49-F238E27FC236}">
                <a16:creationId xmlns:a16="http://schemas.microsoft.com/office/drawing/2014/main" id="{3D36CBE5-E56A-4E65-9649-25FECA4F892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3744283" y="3813890"/>
            <a:ext cx="1486357" cy="4121949"/>
          </a:xfrm>
          <a:prstGeom prst="rect">
            <a:avLst/>
          </a:prstGeom>
        </p:spPr>
      </p:pic>
      <p:pic>
        <p:nvPicPr>
          <p:cNvPr id="18" name="圖片 17">
            <a:extLst>
              <a:ext uri="{FF2B5EF4-FFF2-40B4-BE49-F238E27FC236}">
                <a16:creationId xmlns:a16="http://schemas.microsoft.com/office/drawing/2014/main" id="{D46BD014-8EA7-46DD-89F8-C22FAD333BC8}"/>
              </a:ext>
            </a:extLst>
          </p:cNvPr>
          <p:cNvPicPr>
            <a:picLocks noChangeAspect="1"/>
          </p:cNvPicPr>
          <p:nvPr/>
        </p:nvPicPr>
        <p:blipFill>
          <a:blip r:embed="rId9" cstate="print"/>
          <a:stretch>
            <a:fillRect/>
          </a:stretch>
        </p:blipFill>
        <p:spPr>
          <a:xfrm>
            <a:off x="6666608" y="5200513"/>
            <a:ext cx="1511266" cy="1281590"/>
          </a:xfrm>
          <a:prstGeom prst="rect">
            <a:avLst/>
          </a:prstGeom>
        </p:spPr>
      </p:pic>
      <p:sp>
        <p:nvSpPr>
          <p:cNvPr id="2" name="投影片編號版面配置區 1"/>
          <p:cNvSpPr>
            <a:spLocks noGrp="1"/>
          </p:cNvSpPr>
          <p:nvPr>
            <p:ph type="sldNum" sz="quarter" idx="12"/>
          </p:nvPr>
        </p:nvSpPr>
        <p:spPr/>
        <p:txBody>
          <a:bodyPr/>
          <a:lstStyle/>
          <a:p>
            <a:fld id="{940FC5D1-59B7-4096-AC85-C6862CFE3A0F}" type="slidenum">
              <a:rPr lang="es-ES" altLang="zh-TW" smtClean="0"/>
              <a:pPr/>
              <a:t>18</a:t>
            </a:fld>
            <a:endParaRPr lang="es-ES" altLang="zh-TW"/>
          </a:p>
        </p:txBody>
      </p:sp>
    </p:spTree>
    <p:extLst>
      <p:ext uri="{BB962C8B-B14F-4D97-AF65-F5344CB8AC3E}">
        <p14:creationId xmlns:p14="http://schemas.microsoft.com/office/powerpoint/2010/main" val="19258579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Oval 729"/>
          <p:cNvSpPr>
            <a:spLocks noChangeArrowheads="1"/>
          </p:cNvSpPr>
          <p:nvPr/>
        </p:nvSpPr>
        <p:spPr bwMode="auto">
          <a:xfrm>
            <a:off x="1941911" y="3200401"/>
            <a:ext cx="86915" cy="84535"/>
          </a:xfrm>
          <a:prstGeom prst="ellipse">
            <a:avLst/>
          </a:prstGeom>
          <a:gradFill rotWithShape="1">
            <a:gsLst>
              <a:gs pos="0">
                <a:srgbClr val="FFFFFF">
                  <a:alpha val="50000"/>
                </a:srgbClr>
              </a:gs>
              <a:gs pos="100000">
                <a:schemeClr val="tx1">
                  <a:alpha val="0"/>
                </a:schemeClr>
              </a:gs>
            </a:gsLst>
            <a:path path="shape">
              <a:fillToRect l="50000" t="50000" r="50000" b="5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Char char="•"/>
              <a:defRPr sz="3200">
                <a:solidFill>
                  <a:schemeClr val="bg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bg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bg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9pPr>
          </a:lstStyle>
          <a:p>
            <a:pPr algn="ctr" latinLnBrk="1">
              <a:spcBef>
                <a:spcPct val="0"/>
              </a:spcBef>
              <a:buFontTx/>
              <a:buNone/>
            </a:pPr>
            <a:endParaRPr lang="ko-KR" altLang="ko-KR" sz="1350">
              <a:solidFill>
                <a:srgbClr val="6698CC"/>
              </a:solidFill>
              <a:latin typeface="微軟正黑體" panose="020B0604030504040204" pitchFamily="34" charset="-120"/>
              <a:ea typeface="Gulim" pitchFamily="34" charset="-127"/>
            </a:endParaRPr>
          </a:p>
        </p:txBody>
      </p:sp>
      <p:sp>
        <p:nvSpPr>
          <p:cNvPr id="17413" name="Rectangle 2"/>
          <p:cNvSpPr>
            <a:spLocks noGrp="1" noChangeArrowheads="1"/>
          </p:cNvSpPr>
          <p:nvPr>
            <p:ph type="title"/>
          </p:nvPr>
        </p:nvSpPr>
        <p:spPr>
          <a:xfrm>
            <a:off x="323528" y="332656"/>
            <a:ext cx="5688632" cy="540544"/>
          </a:xfrm>
        </p:spPr>
        <p:txBody>
          <a:bodyPr>
            <a:scene3d>
              <a:camera prst="orthographicFront"/>
              <a:lightRig rig="soft" dir="t">
                <a:rot lat="0" lon="0" rev="15600000"/>
              </a:lightRig>
            </a:scene3d>
            <a:sp3d extrusionH="57150" prstMaterial="softEdge">
              <a:bevelT w="25400" h="38100"/>
            </a:sp3d>
          </a:bodyPr>
          <a:lstStyle/>
          <a:p>
            <a:pPr algn="l" eaLnBrk="1" hangingPunct="1"/>
            <a:r>
              <a:rPr lang="zh-TW" altLang="en-US" sz="4000" b="1" dirty="0">
                <a:latin typeface="微軟正黑體" panose="020B0604030504040204" pitchFamily="34" charset="-120"/>
                <a:ea typeface="微軟正黑體" panose="020B0604030504040204" pitchFamily="34" charset="-120"/>
                <a:cs typeface="華康中黑體"/>
              </a:rPr>
              <a:t>免責</a:t>
            </a:r>
            <a:r>
              <a:rPr lang="zh-TW" altLang="en-US" sz="4000" b="1" dirty="0" smtClean="0">
                <a:latin typeface="微軟正黑體" panose="020B0604030504040204" pitchFamily="34" charset="-120"/>
                <a:ea typeface="微軟正黑體" panose="020B0604030504040204" pitchFamily="34" charset="-120"/>
                <a:cs typeface="華康中黑體"/>
              </a:rPr>
              <a:t>聲明</a:t>
            </a:r>
            <a:r>
              <a:rPr lang="en-US" altLang="zh-TW" sz="4000" b="1" dirty="0" smtClean="0">
                <a:latin typeface="微軟正黑體" panose="020B0604030504040204" pitchFamily="34" charset="-120"/>
                <a:ea typeface="微軟正黑體" panose="020B0604030504040204" pitchFamily="34" charset="-120"/>
                <a:cs typeface="華康中黑體"/>
              </a:rPr>
              <a:t>-Disclaimer</a:t>
            </a:r>
            <a:endParaRPr lang="zh-TW" altLang="en-US" sz="4000" b="1" kern="0" dirty="0">
              <a:ln/>
              <a:solidFill>
                <a:schemeClr val="accent4"/>
              </a:solidFill>
              <a:latin typeface="微軟正黑體" panose="020B0604030504040204" pitchFamily="34" charset="-120"/>
              <a:ea typeface="微軟正黑體" panose="020B0604030504040204" pitchFamily="34" charset="-120"/>
            </a:endParaRPr>
          </a:p>
        </p:txBody>
      </p:sp>
      <p:sp>
        <p:nvSpPr>
          <p:cNvPr id="7" name="Rectangle 3"/>
          <p:cNvSpPr>
            <a:spLocks noGrp="1" noChangeArrowheads="1"/>
          </p:cNvSpPr>
          <p:nvPr>
            <p:ph idx="1"/>
          </p:nvPr>
        </p:nvSpPr>
        <p:spPr>
          <a:xfrm>
            <a:off x="683568" y="1412775"/>
            <a:ext cx="7992888" cy="4832449"/>
          </a:xfrm>
        </p:spPr>
        <p:txBody>
          <a:bodyPr>
            <a:noAutofit/>
          </a:bodyPr>
          <a:lstStyle/>
          <a:p>
            <a:pPr>
              <a:lnSpc>
                <a:spcPts val="4400"/>
              </a:lnSpc>
            </a:pPr>
            <a:r>
              <a:rPr lang="en-US" altLang="zh-TW" sz="1600" dirty="0">
                <a:solidFill>
                  <a:srgbClr val="000000"/>
                </a:solidFill>
                <a:latin typeface="微軟正黑體" panose="020B0604030504040204" pitchFamily="34" charset="-120"/>
                <a:ea typeface="微軟正黑體" panose="020B0604030504040204" pitchFamily="34" charset="-120"/>
              </a:rPr>
              <a:t>The content of this report is based on existing information. The relevant financial or information may contain some descriptions of the company's future prospects. These descriptions are susceptible to significant risks and uncertainties, causing the final results to be very different from the original descriptions. The company hereby declares that the contents in this report are published only for the purpose of information circulation and are not investment advice. The company is not responsible for the accuracy, completeness or any damage caused by the use of the contents of this report.</a:t>
            </a:r>
          </a:p>
        </p:txBody>
      </p:sp>
      <p:sp>
        <p:nvSpPr>
          <p:cNvPr id="2" name="投影片編號版面配置區 1"/>
          <p:cNvSpPr>
            <a:spLocks noGrp="1"/>
          </p:cNvSpPr>
          <p:nvPr>
            <p:ph type="sldNum" sz="quarter" idx="12"/>
          </p:nvPr>
        </p:nvSpPr>
        <p:spPr/>
        <p:txBody>
          <a:bodyPr/>
          <a:lstStyle/>
          <a:p>
            <a:fld id="{940FC5D1-59B7-4096-AC85-C6862CFE3A0F}" type="slidenum">
              <a:rPr lang="es-ES" altLang="zh-TW" smtClean="0"/>
              <a:pPr/>
              <a:t>1</a:t>
            </a:fld>
            <a:endParaRPr lang="es-ES" altLang="zh-TW"/>
          </a:p>
        </p:txBody>
      </p:sp>
    </p:spTree>
    <p:extLst>
      <p:ext uri="{BB962C8B-B14F-4D97-AF65-F5344CB8AC3E}">
        <p14:creationId xmlns:p14="http://schemas.microsoft.com/office/powerpoint/2010/main" val="29967135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95" name="WordArt 205"/>
          <p:cNvSpPr>
            <a:spLocks noChangeArrowheads="1" noChangeShapeType="1" noTextEdit="1"/>
          </p:cNvSpPr>
          <p:nvPr/>
        </p:nvSpPr>
        <p:spPr bwMode="auto">
          <a:xfrm>
            <a:off x="3645222" y="3773829"/>
            <a:ext cx="3995738" cy="124182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endParaRPr lang="zh-TW" altLang="en-US" kern="10">
              <a:solidFill>
                <a:srgbClr val="000000"/>
              </a:solidFill>
              <a:latin typeface="標楷體" panose="03000509000000000000" pitchFamily="65" charset="-120"/>
              <a:ea typeface="標楷體" panose="03000509000000000000" pitchFamily="65" charset="-120"/>
            </a:endParaRPr>
          </a:p>
        </p:txBody>
      </p:sp>
      <p:sp>
        <p:nvSpPr>
          <p:cNvPr id="3" name="WordArt 205">
            <a:extLst>
              <a:ext uri="{FF2B5EF4-FFF2-40B4-BE49-F238E27FC236}">
                <a16:creationId xmlns:a16="http://schemas.microsoft.com/office/drawing/2014/main" id="{48B7A6C9-BA9B-4A51-88C4-8E5D12290054}"/>
              </a:ext>
            </a:extLst>
          </p:cNvPr>
          <p:cNvSpPr>
            <a:spLocks noChangeArrowheads="1" noChangeShapeType="1" noTextEdit="1"/>
          </p:cNvSpPr>
          <p:nvPr/>
        </p:nvSpPr>
        <p:spPr bwMode="auto">
          <a:xfrm>
            <a:off x="3645222" y="3773829"/>
            <a:ext cx="3995738" cy="124182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endParaRPr lang="zh-TW" altLang="en-US" kern="10">
              <a:solidFill>
                <a:srgbClr val="000000"/>
              </a:solidFill>
              <a:latin typeface="標楷體" panose="03000509000000000000" pitchFamily="65" charset="-120"/>
              <a:ea typeface="標楷體" panose="03000509000000000000" pitchFamily="65" charset="-120"/>
            </a:endParaRPr>
          </a:p>
        </p:txBody>
      </p:sp>
      <p:sp>
        <p:nvSpPr>
          <p:cNvPr id="12" name="Rectangle 2">
            <a:extLst>
              <a:ext uri="{FF2B5EF4-FFF2-40B4-BE49-F238E27FC236}">
                <a16:creationId xmlns:a16="http://schemas.microsoft.com/office/drawing/2014/main" id="{FD4FA99B-B572-46A6-BF20-BE17C7E28E32}"/>
              </a:ext>
            </a:extLst>
          </p:cNvPr>
          <p:cNvSpPr txBox="1">
            <a:spLocks noChangeArrowheads="1"/>
          </p:cNvSpPr>
          <p:nvPr/>
        </p:nvSpPr>
        <p:spPr bwMode="auto">
          <a:xfrm>
            <a:off x="403050" y="278436"/>
            <a:ext cx="8633446" cy="702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lnSpc>
                <a:spcPct val="90000"/>
              </a:lnSpc>
              <a:defRPr/>
            </a:pPr>
            <a:r>
              <a:rPr lang="en-US" altLang="zh-TW" sz="3300" b="1" dirty="0" smtClean="0">
                <a:solidFill>
                  <a:schemeClr val="tx1"/>
                </a:solidFill>
                <a:latin typeface="微軟正黑體" panose="020B0604030504040204" pitchFamily="34" charset="-120"/>
                <a:ea typeface="微軟正黑體" panose="020B0604030504040204" pitchFamily="34" charset="-120"/>
                <a:cs typeface="華康中黑體"/>
              </a:rPr>
              <a:t>5-3.</a:t>
            </a:r>
            <a:r>
              <a:rPr lang="en-US" altLang="zh-TW" sz="3200" b="1" dirty="0">
                <a:solidFill>
                  <a:schemeClr val="accent2">
                    <a:lumMod val="50000"/>
                  </a:schemeClr>
                </a:solidFill>
                <a:latin typeface="微軟正黑體" panose="020B0604030504040204" pitchFamily="34" charset="-120"/>
                <a:ea typeface="微軟正黑體" panose="020B0604030504040204" pitchFamily="34" charset="-120"/>
              </a:rPr>
              <a:t> Develop </a:t>
            </a:r>
            <a:r>
              <a:rPr lang="en-US" altLang="zh-TW" sz="3200" b="1" dirty="0" smtClean="0">
                <a:solidFill>
                  <a:schemeClr val="accent2">
                    <a:lumMod val="50000"/>
                  </a:schemeClr>
                </a:solidFill>
                <a:latin typeface="微軟正黑體" panose="020B0604030504040204" pitchFamily="34" charset="-120"/>
                <a:ea typeface="微軟正黑體" panose="020B0604030504040204" pitchFamily="34" charset="-120"/>
              </a:rPr>
              <a:t>products</a:t>
            </a:r>
            <a:r>
              <a:rPr lang="en-US" altLang="zh-TW" sz="3200" b="1" dirty="0" smtClean="0">
                <a:solidFill>
                  <a:schemeClr val="tx1"/>
                </a:solidFill>
                <a:latin typeface="微軟正黑體" panose="020B0604030504040204" pitchFamily="34" charset="-120"/>
                <a:ea typeface="微軟正黑體" panose="020B0604030504040204" pitchFamily="34" charset="-120"/>
                <a:cs typeface="華康中黑體"/>
              </a:rPr>
              <a:t>-</a:t>
            </a:r>
            <a:r>
              <a:rPr lang="en-US" altLang="zh-TW" sz="3200" b="1" dirty="0" smtClean="0">
                <a:solidFill>
                  <a:srgbClr val="0000CC"/>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37.5</a:t>
            </a:r>
            <a:r>
              <a:rPr lang="en-US" altLang="zh-TW" sz="3200" b="1" dirty="0">
                <a:solidFill>
                  <a:srgbClr val="0000CC"/>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 Technology</a:t>
            </a:r>
            <a:endParaRPr lang="zh-TW" altLang="en-US" sz="3200" b="1" dirty="0">
              <a:solidFill>
                <a:srgbClr val="0000CC"/>
              </a:solidFill>
              <a:latin typeface="微軟正黑體" panose="020B0604030504040204" pitchFamily="34" charset="-120"/>
              <a:ea typeface="微軟正黑體" panose="020B0604030504040204" pitchFamily="34" charset="-120"/>
              <a:cs typeface="華康中黑體"/>
            </a:endParaRPr>
          </a:p>
        </p:txBody>
      </p:sp>
      <p:sp>
        <p:nvSpPr>
          <p:cNvPr id="19" name="內容版面配置區 2">
            <a:extLst>
              <a:ext uri="{FF2B5EF4-FFF2-40B4-BE49-F238E27FC236}">
                <a16:creationId xmlns:a16="http://schemas.microsoft.com/office/drawing/2014/main" id="{84E28D47-AFAD-419F-8E97-8A5AE9C0BB55}"/>
              </a:ext>
            </a:extLst>
          </p:cNvPr>
          <p:cNvSpPr>
            <a:spLocks noGrp="1"/>
          </p:cNvSpPr>
          <p:nvPr>
            <p:ph idx="1"/>
          </p:nvPr>
        </p:nvSpPr>
        <p:spPr>
          <a:xfrm>
            <a:off x="457200" y="1124744"/>
            <a:ext cx="5194920" cy="2188840"/>
          </a:xfrm>
        </p:spPr>
        <p:txBody>
          <a:bodyPr/>
          <a:lstStyle/>
          <a:p>
            <a:pPr marL="0" lvl="0" indent="0" fontAlgn="auto">
              <a:spcBef>
                <a:spcPts val="0"/>
              </a:spcBef>
              <a:spcAft>
                <a:spcPts val="0"/>
              </a:spcAft>
              <a:buNone/>
            </a:pPr>
            <a:r>
              <a:rPr lang="en-US" altLang="zh-TW" sz="1800" dirty="0">
                <a:solidFill>
                  <a:prstClr val="black"/>
                </a:solidFill>
                <a:latin typeface="微軟正黑體" panose="020B0604030504040204" pitchFamily="34" charset="-120"/>
                <a:ea typeface="微軟正黑體" panose="020B0604030504040204" pitchFamily="34" charset="-120"/>
              </a:rPr>
              <a:t>37.5</a:t>
            </a:r>
            <a:r>
              <a:rPr lang="zh-TW" altLang="en-US" sz="1800" dirty="0">
                <a:solidFill>
                  <a:prstClr val="black"/>
                </a:solidFill>
                <a:latin typeface="微軟正黑體" panose="020B0604030504040204" pitchFamily="34" charset="-120"/>
                <a:ea typeface="微軟正黑體" panose="020B0604030504040204" pitchFamily="34" charset="-120"/>
              </a:rPr>
              <a:t>是一種溼度調節的技術，其原料來自於火山沙。</a:t>
            </a:r>
            <a:r>
              <a:rPr lang="en-US" altLang="zh-TW" sz="1800" dirty="0" smtClean="0">
                <a:solidFill>
                  <a:prstClr val="black"/>
                </a:solidFill>
                <a:latin typeface="微軟正黑體" panose="020B0604030504040204" pitchFamily="34" charset="-120"/>
                <a:ea typeface="微軟正黑體" panose="020B0604030504040204" pitchFamily="34" charset="-120"/>
              </a:rPr>
              <a:t>37.5</a:t>
            </a:r>
            <a:r>
              <a:rPr lang="zh-TW" altLang="en-US" sz="1800" dirty="0" smtClean="0">
                <a:solidFill>
                  <a:prstClr val="black"/>
                </a:solidFill>
                <a:latin typeface="微軟正黑體" panose="020B0604030504040204" pitchFamily="34" charset="-120"/>
                <a:ea typeface="微軟正黑體" panose="020B0604030504040204" pitchFamily="34" charset="-120"/>
              </a:rPr>
              <a:t>可</a:t>
            </a:r>
            <a:r>
              <a:rPr lang="zh-TW" altLang="en-US" sz="1800" dirty="0">
                <a:solidFill>
                  <a:prstClr val="black"/>
                </a:solidFill>
                <a:latin typeface="微軟正黑體" panose="020B0604030504040204" pitchFamily="34" charset="-120"/>
                <a:ea typeface="微軟正黑體" panose="020B0604030504040204" pitchFamily="34" charset="-120"/>
              </a:rPr>
              <a:t>補獲人體發出的紅外線（</a:t>
            </a:r>
            <a:r>
              <a:rPr lang="en-US" altLang="zh-TW" sz="1800" dirty="0">
                <a:solidFill>
                  <a:prstClr val="black"/>
                </a:solidFill>
                <a:latin typeface="微軟正黑體" panose="020B0604030504040204" pitchFamily="34" charset="-120"/>
                <a:ea typeface="微軟正黑體" panose="020B0604030504040204" pitchFamily="34" charset="-120"/>
              </a:rPr>
              <a:t>IR</a:t>
            </a:r>
            <a:r>
              <a:rPr lang="zh-TW" altLang="en-US" sz="1800" dirty="0">
                <a:solidFill>
                  <a:prstClr val="black"/>
                </a:solidFill>
                <a:latin typeface="微軟正黑體" panose="020B0604030504040204" pitchFamily="34" charset="-120"/>
                <a:ea typeface="微軟正黑體" panose="020B0604030504040204" pitchFamily="34" charset="-120"/>
              </a:rPr>
              <a:t>）以此做為其作動的能量。</a:t>
            </a:r>
            <a:endParaRPr lang="en-US" altLang="zh-TW" sz="1800" dirty="0">
              <a:solidFill>
                <a:prstClr val="black"/>
              </a:solidFill>
              <a:latin typeface="微軟正黑體" panose="020B0604030504040204" pitchFamily="34" charset="-120"/>
              <a:ea typeface="微軟正黑體" panose="020B0604030504040204" pitchFamily="34" charset="-120"/>
            </a:endParaRPr>
          </a:p>
          <a:p>
            <a:pPr marL="0" lvl="0" indent="0" fontAlgn="auto">
              <a:spcBef>
                <a:spcPts val="0"/>
              </a:spcBef>
              <a:spcAft>
                <a:spcPts val="0"/>
              </a:spcAft>
              <a:buNone/>
            </a:pPr>
            <a:endParaRPr lang="en-US" altLang="zh-TW" sz="1800" dirty="0">
              <a:solidFill>
                <a:prstClr val="black"/>
              </a:solidFill>
              <a:latin typeface="微軟正黑體" panose="020B0604030504040204" pitchFamily="34" charset="-120"/>
              <a:ea typeface="微軟正黑體" panose="020B0604030504040204" pitchFamily="34" charset="-120"/>
            </a:endParaRPr>
          </a:p>
          <a:p>
            <a:pPr marL="0" lvl="0" indent="0" fontAlgn="auto">
              <a:spcBef>
                <a:spcPts val="0"/>
              </a:spcBef>
              <a:spcAft>
                <a:spcPts val="0"/>
              </a:spcAft>
              <a:buNone/>
            </a:pPr>
            <a:r>
              <a:rPr lang="zh-TW" altLang="en-US" sz="1800" dirty="0">
                <a:solidFill>
                  <a:prstClr val="black"/>
                </a:solidFill>
                <a:latin typeface="微軟正黑體" panose="020B0604030504040204" pitchFamily="34" charset="-120"/>
                <a:ea typeface="微軟正黑體" panose="020B0604030504040204" pitchFamily="34" charset="-120"/>
              </a:rPr>
              <a:t>該技術之所以稱為</a:t>
            </a:r>
            <a:r>
              <a:rPr lang="en-US" altLang="zh-TW" sz="1800" dirty="0">
                <a:solidFill>
                  <a:prstClr val="black"/>
                </a:solidFill>
                <a:latin typeface="微軟正黑體" panose="020B0604030504040204" pitchFamily="34" charset="-120"/>
                <a:ea typeface="微軟正黑體" panose="020B0604030504040204" pitchFamily="34" charset="-120"/>
              </a:rPr>
              <a:t>37.5</a:t>
            </a:r>
            <a:r>
              <a:rPr lang="zh-TW" altLang="en-US" sz="1800" dirty="0">
                <a:solidFill>
                  <a:prstClr val="black"/>
                </a:solidFill>
                <a:latin typeface="微軟正黑體" panose="020B0604030504040204" pitchFamily="34" charset="-120"/>
                <a:ea typeface="微軟正黑體" panose="020B0604030504040204" pitchFamily="34" charset="-120"/>
              </a:rPr>
              <a:t>意即其有助於使人體核心溫度保持在最理想的</a:t>
            </a:r>
            <a:r>
              <a:rPr lang="en-US" altLang="zh-TW" sz="1800" dirty="0">
                <a:solidFill>
                  <a:prstClr val="black"/>
                </a:solidFill>
                <a:latin typeface="微軟正黑體" panose="020B0604030504040204" pitchFamily="34" charset="-120"/>
                <a:ea typeface="微軟正黑體" panose="020B0604030504040204" pitchFamily="34" charset="-120"/>
              </a:rPr>
              <a:t>37.5</a:t>
            </a:r>
            <a:r>
              <a:rPr lang="zh-TW" altLang="en-US" sz="1800" dirty="0">
                <a:solidFill>
                  <a:prstClr val="black"/>
                </a:solidFill>
                <a:latin typeface="微軟正黑體" panose="020B0604030504040204" pitchFamily="34" charset="-120"/>
                <a:ea typeface="微軟正黑體" panose="020B0604030504040204" pitchFamily="34" charset="-120"/>
              </a:rPr>
              <a:t>度</a:t>
            </a:r>
            <a:r>
              <a:rPr lang="en-US" altLang="zh-TW" sz="1800" dirty="0">
                <a:solidFill>
                  <a:prstClr val="black"/>
                </a:solidFill>
                <a:latin typeface="微軟正黑體" panose="020B0604030504040204" pitchFamily="34" charset="-120"/>
                <a:ea typeface="微軟正黑體" panose="020B0604030504040204" pitchFamily="34" charset="-120"/>
              </a:rPr>
              <a:t>C</a:t>
            </a:r>
            <a:r>
              <a:rPr lang="zh-TW" altLang="en-US" sz="1800" dirty="0">
                <a:solidFill>
                  <a:prstClr val="black"/>
                </a:solidFill>
                <a:latin typeface="微軟正黑體" panose="020B0604030504040204" pitchFamily="34" charset="-120"/>
                <a:ea typeface="微軟正黑體" panose="020B0604030504040204" pitchFamily="34" charset="-120"/>
              </a:rPr>
              <a:t>，並使體表微氣候維持在最舒適的</a:t>
            </a:r>
            <a:r>
              <a:rPr lang="en-US" altLang="zh-TW" sz="1800" dirty="0">
                <a:solidFill>
                  <a:prstClr val="black"/>
                </a:solidFill>
                <a:latin typeface="微軟正黑體" panose="020B0604030504040204" pitchFamily="34" charset="-120"/>
                <a:ea typeface="微軟正黑體" panose="020B0604030504040204" pitchFamily="34" charset="-120"/>
              </a:rPr>
              <a:t>37.5%</a:t>
            </a:r>
            <a:r>
              <a:rPr lang="zh-TW" altLang="en-US" sz="1800" dirty="0">
                <a:solidFill>
                  <a:prstClr val="black"/>
                </a:solidFill>
                <a:latin typeface="微軟正黑體" panose="020B0604030504040204" pitchFamily="34" charset="-120"/>
                <a:ea typeface="微軟正黑體" panose="020B0604030504040204" pitchFamily="34" charset="-120"/>
              </a:rPr>
              <a:t>相對溼度。</a:t>
            </a:r>
            <a:endParaRPr lang="en-US" altLang="zh-TW" sz="1800" dirty="0">
              <a:solidFill>
                <a:prstClr val="black"/>
              </a:solidFill>
              <a:latin typeface="微軟正黑體" panose="020B0604030504040204" pitchFamily="34" charset="-120"/>
              <a:ea typeface="微軟正黑體" panose="020B0604030504040204" pitchFamily="34" charset="-120"/>
            </a:endParaRPr>
          </a:p>
          <a:p>
            <a:pPr marL="0" lvl="0" indent="0" fontAlgn="auto">
              <a:spcBef>
                <a:spcPts val="0"/>
              </a:spcBef>
              <a:spcAft>
                <a:spcPts val="0"/>
              </a:spcAft>
              <a:buNone/>
            </a:pPr>
            <a:endParaRPr lang="en-US" altLang="zh-TW" sz="1800" dirty="0">
              <a:solidFill>
                <a:prstClr val="black"/>
              </a:solidFill>
              <a:latin typeface="微軟正黑體" panose="020B0604030504040204" pitchFamily="34" charset="-120"/>
              <a:ea typeface="微軟正黑體" panose="020B0604030504040204" pitchFamily="34" charset="-120"/>
            </a:endParaRPr>
          </a:p>
          <a:p>
            <a:pPr marL="0" lvl="0" indent="0" fontAlgn="auto">
              <a:spcBef>
                <a:spcPts val="0"/>
              </a:spcBef>
              <a:spcAft>
                <a:spcPts val="0"/>
              </a:spcAft>
              <a:buNone/>
            </a:pPr>
            <a:endParaRPr lang="en-US" altLang="zh-TW" sz="1800" dirty="0">
              <a:solidFill>
                <a:prstClr val="black"/>
              </a:solidFill>
              <a:latin typeface="微軟正黑體" panose="020B0604030504040204" pitchFamily="34" charset="-120"/>
              <a:ea typeface="微軟正黑體" panose="020B0604030504040204" pitchFamily="34" charset="-120"/>
            </a:endParaRPr>
          </a:p>
          <a:p>
            <a:endParaRPr lang="zh-TW" altLang="en-US" dirty="0"/>
          </a:p>
        </p:txBody>
      </p:sp>
      <p:pic>
        <p:nvPicPr>
          <p:cNvPr id="21" name="圖片 20">
            <a:extLst>
              <a:ext uri="{FF2B5EF4-FFF2-40B4-BE49-F238E27FC236}">
                <a16:creationId xmlns:a16="http://schemas.microsoft.com/office/drawing/2014/main" id="{1A99FC88-6BD7-4B36-A2EF-0CB15666F125}"/>
              </a:ext>
            </a:extLst>
          </p:cNvPr>
          <p:cNvPicPr>
            <a:picLocks noChangeAspect="1"/>
          </p:cNvPicPr>
          <p:nvPr/>
        </p:nvPicPr>
        <p:blipFill>
          <a:blip r:embed="rId3" cstate="print"/>
          <a:stretch>
            <a:fillRect/>
          </a:stretch>
        </p:blipFill>
        <p:spPr>
          <a:xfrm>
            <a:off x="5736447" y="1124744"/>
            <a:ext cx="3260345" cy="3327240"/>
          </a:xfrm>
          <a:prstGeom prst="rect">
            <a:avLst/>
          </a:prstGeom>
        </p:spPr>
      </p:pic>
      <p:sp>
        <p:nvSpPr>
          <p:cNvPr id="23" name="內容版面配置區 2">
            <a:extLst>
              <a:ext uri="{FF2B5EF4-FFF2-40B4-BE49-F238E27FC236}">
                <a16:creationId xmlns:a16="http://schemas.microsoft.com/office/drawing/2014/main" id="{34234CCF-140E-40B5-9650-89BFC3FAB123}"/>
              </a:ext>
            </a:extLst>
          </p:cNvPr>
          <p:cNvSpPr txBox="1">
            <a:spLocks/>
          </p:cNvSpPr>
          <p:nvPr/>
        </p:nvSpPr>
        <p:spPr bwMode="auto">
          <a:xfrm>
            <a:off x="3099947" y="4738777"/>
            <a:ext cx="3930588" cy="1754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Bef>
                <a:spcPts val="0"/>
              </a:spcBef>
              <a:spcAft>
                <a:spcPts val="0"/>
              </a:spcAft>
              <a:buFontTx/>
              <a:buNone/>
            </a:pPr>
            <a:r>
              <a:rPr lang="zh-TW" altLang="en-US" sz="1800" dirty="0">
                <a:solidFill>
                  <a:prstClr val="black"/>
                </a:solidFill>
                <a:latin typeface="微軟正黑體" panose="020B0604030504040204" pitchFamily="34" charset="-120"/>
                <a:ea typeface="微軟正黑體" panose="020B0604030504040204" pitchFamily="34" charset="-120"/>
              </a:rPr>
              <a:t>此外，最新的</a:t>
            </a:r>
            <a:r>
              <a:rPr lang="en-US" altLang="zh-TW" sz="1800" dirty="0">
                <a:solidFill>
                  <a:prstClr val="black"/>
                </a:solidFill>
                <a:latin typeface="微軟正黑體" panose="020B0604030504040204" pitchFamily="34" charset="-120"/>
                <a:ea typeface="微軟正黑體" panose="020B0604030504040204" pitchFamily="34" charset="-120"/>
              </a:rPr>
              <a:t>37.5</a:t>
            </a:r>
            <a:r>
              <a:rPr lang="zh-TW" altLang="en-US" sz="1800" dirty="0">
                <a:solidFill>
                  <a:prstClr val="black"/>
                </a:solidFill>
                <a:latin typeface="微軟正黑體" panose="020B0604030504040204" pitchFamily="34" charset="-120"/>
                <a:ea typeface="微軟正黑體" panose="020B0604030504040204" pitchFamily="34" charset="-120"/>
              </a:rPr>
              <a:t>技術結合了加速生物可分解的功能，因此使用者不需在其極緻溼度調整機能及環保永續理念做選擇。機能</a:t>
            </a:r>
            <a:r>
              <a:rPr lang="en-US" altLang="zh-TW" sz="1800" dirty="0">
                <a:solidFill>
                  <a:prstClr val="black"/>
                </a:solidFill>
                <a:latin typeface="微軟正黑體" panose="020B0604030504040204" pitchFamily="34" charset="-120"/>
                <a:ea typeface="微軟正黑體" panose="020B0604030504040204" pitchFamily="34" charset="-120"/>
              </a:rPr>
              <a:t>+</a:t>
            </a:r>
            <a:r>
              <a:rPr lang="zh-TW" altLang="en-US" sz="1800" dirty="0">
                <a:solidFill>
                  <a:prstClr val="black"/>
                </a:solidFill>
                <a:latin typeface="微軟正黑體" panose="020B0604030504040204" pitchFamily="34" charset="-120"/>
                <a:ea typeface="微軟正黑體" panose="020B0604030504040204" pitchFamily="34" charset="-120"/>
              </a:rPr>
              <a:t>環保二合一的概念，提供給使用者更完美的實際體驗。</a:t>
            </a:r>
            <a:endParaRPr lang="en-US" altLang="zh-TW" sz="1800" dirty="0">
              <a:solidFill>
                <a:prstClr val="black"/>
              </a:solidFill>
              <a:latin typeface="微軟正黑體" panose="020B0604030504040204" pitchFamily="34" charset="-120"/>
              <a:ea typeface="微軟正黑體" panose="020B0604030504040204" pitchFamily="34" charset="-120"/>
            </a:endParaRPr>
          </a:p>
          <a:p>
            <a:endParaRPr lang="zh-TW" altLang="en-US" dirty="0"/>
          </a:p>
        </p:txBody>
      </p:sp>
      <p:pic>
        <p:nvPicPr>
          <p:cNvPr id="10" name="圖片 9"/>
          <p:cNvPicPr>
            <a:picLocks noChangeAspect="1"/>
          </p:cNvPicPr>
          <p:nvPr/>
        </p:nvPicPr>
        <p:blipFill>
          <a:blip r:embed="rId4" cstate="print"/>
          <a:stretch>
            <a:fillRect/>
          </a:stretch>
        </p:blipFill>
        <p:spPr>
          <a:xfrm>
            <a:off x="649732" y="3313584"/>
            <a:ext cx="2257683" cy="3179425"/>
          </a:xfrm>
          <a:prstGeom prst="rect">
            <a:avLst/>
          </a:prstGeom>
        </p:spPr>
      </p:pic>
      <p:sp>
        <p:nvSpPr>
          <p:cNvPr id="2" name="投影片編號版面配置區 1"/>
          <p:cNvSpPr>
            <a:spLocks noGrp="1"/>
          </p:cNvSpPr>
          <p:nvPr>
            <p:ph type="sldNum" sz="quarter" idx="12"/>
          </p:nvPr>
        </p:nvSpPr>
        <p:spPr/>
        <p:txBody>
          <a:bodyPr/>
          <a:lstStyle/>
          <a:p>
            <a:fld id="{940FC5D1-59B7-4096-AC85-C6862CFE3A0F}" type="slidenum">
              <a:rPr lang="es-ES" altLang="zh-TW" smtClean="0"/>
              <a:pPr/>
              <a:t>19</a:t>
            </a:fld>
            <a:endParaRPr lang="es-ES" altLang="zh-TW"/>
          </a:p>
        </p:txBody>
      </p:sp>
    </p:spTree>
    <p:extLst>
      <p:ext uri="{BB962C8B-B14F-4D97-AF65-F5344CB8AC3E}">
        <p14:creationId xmlns:p14="http://schemas.microsoft.com/office/powerpoint/2010/main" val="32589001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內容版面配置區 1"/>
          <p:cNvSpPr>
            <a:spLocks noGrp="1" noChangeArrowheads="1"/>
          </p:cNvSpPr>
          <p:nvPr/>
        </p:nvSpPr>
        <p:spPr bwMode="auto">
          <a:xfrm>
            <a:off x="1627781" y="1950124"/>
            <a:ext cx="6163865" cy="35311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2900">
              <a:spcBef>
                <a:spcPct val="20000"/>
              </a:spcBef>
              <a:buChar char="•"/>
              <a:defRPr sz="3200">
                <a:solidFill>
                  <a:schemeClr val="bg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bg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bg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9pPr>
          </a:lstStyle>
          <a:p>
            <a:pPr>
              <a:lnSpc>
                <a:spcPts val="1500"/>
              </a:lnSpc>
              <a:spcBef>
                <a:spcPts val="900"/>
              </a:spcBef>
              <a:buFont typeface="Wingdings" panose="05000000000000000000" pitchFamily="2" charset="2"/>
              <a:buChar char="p"/>
            </a:pPr>
            <a:endParaRPr lang="en-US" altLang="zh-TW" sz="1500" dirty="0">
              <a:solidFill>
                <a:srgbClr val="000099"/>
              </a:solidFill>
              <a:latin typeface="微軟正黑體" panose="020B0604030504040204" pitchFamily="34" charset="-120"/>
              <a:ea typeface="微軟正黑體" panose="020B0604030504040204" pitchFamily="34" charset="-120"/>
              <a:sym typeface="Times New Roman" panose="02020603050405020304" pitchFamily="18" charset="0"/>
            </a:endParaRPr>
          </a:p>
        </p:txBody>
      </p:sp>
      <p:sp>
        <p:nvSpPr>
          <p:cNvPr id="8" name="Rectangle 2">
            <a:extLst>
              <a:ext uri="{FF2B5EF4-FFF2-40B4-BE49-F238E27FC236}">
                <a16:creationId xmlns:a16="http://schemas.microsoft.com/office/drawing/2014/main" id="{D8D8468F-2315-4EFA-8FE3-E39626EFA07E}"/>
              </a:ext>
            </a:extLst>
          </p:cNvPr>
          <p:cNvSpPr txBox="1">
            <a:spLocks noChangeArrowheads="1"/>
          </p:cNvSpPr>
          <p:nvPr/>
        </p:nvSpPr>
        <p:spPr bwMode="auto">
          <a:xfrm>
            <a:off x="395536" y="278436"/>
            <a:ext cx="8176246" cy="702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lnSpc>
                <a:spcPct val="90000"/>
              </a:lnSpc>
              <a:defRPr/>
            </a:pPr>
            <a:r>
              <a:rPr lang="en-US" altLang="zh-TW" sz="3300" b="1" dirty="0" smtClean="0">
                <a:solidFill>
                  <a:schemeClr val="tx1"/>
                </a:solidFill>
                <a:latin typeface="微軟正黑體" panose="020B0604030504040204" pitchFamily="34" charset="-120"/>
                <a:ea typeface="微軟正黑體" panose="020B0604030504040204" pitchFamily="34" charset="-120"/>
                <a:cs typeface="華康中黑體"/>
              </a:rPr>
              <a:t>5-4.</a:t>
            </a:r>
            <a:r>
              <a:rPr lang="en-US" altLang="zh-TW" sz="3200" b="1" dirty="0">
                <a:solidFill>
                  <a:schemeClr val="accent2">
                    <a:lumMod val="50000"/>
                  </a:schemeClr>
                </a:solidFill>
                <a:latin typeface="微軟正黑體" panose="020B0604030504040204" pitchFamily="34" charset="-120"/>
                <a:ea typeface="微軟正黑體" panose="020B0604030504040204" pitchFamily="34" charset="-120"/>
              </a:rPr>
              <a:t> Develop </a:t>
            </a:r>
            <a:r>
              <a:rPr lang="en-US" altLang="zh-TW" sz="3200" b="1" dirty="0" smtClean="0">
                <a:solidFill>
                  <a:schemeClr val="accent2">
                    <a:lumMod val="50000"/>
                  </a:schemeClr>
                </a:solidFill>
                <a:latin typeface="微軟正黑體" panose="020B0604030504040204" pitchFamily="34" charset="-120"/>
                <a:ea typeface="微軟正黑體" panose="020B0604030504040204" pitchFamily="34" charset="-120"/>
              </a:rPr>
              <a:t>products</a:t>
            </a:r>
            <a:r>
              <a:rPr lang="en-US" altLang="zh-TW" sz="3300" b="1" dirty="0" smtClean="0">
                <a:solidFill>
                  <a:schemeClr val="tx1"/>
                </a:solidFill>
                <a:latin typeface="微軟正黑體" panose="020B0604030504040204" pitchFamily="34" charset="-120"/>
                <a:ea typeface="微軟正黑體" panose="020B0604030504040204" pitchFamily="34" charset="-120"/>
                <a:cs typeface="華康中黑體"/>
              </a:rPr>
              <a:t>-</a:t>
            </a:r>
            <a:r>
              <a:rPr lang="en-US" altLang="zh-TW" sz="3300" b="1" dirty="0" smtClean="0">
                <a:solidFill>
                  <a:srgbClr val="0000CC"/>
                </a:solidFill>
                <a:latin typeface="微軟正黑體" panose="020B0604030504040204" pitchFamily="34" charset="-120"/>
                <a:ea typeface="微軟正黑體" panose="020B0604030504040204" pitchFamily="34" charset="-120"/>
                <a:cs typeface="華康中黑體"/>
              </a:rPr>
              <a:t>BIO</a:t>
            </a:r>
            <a:r>
              <a:rPr lang="zh-TW" altLang="en-US" sz="3300" b="1" dirty="0" smtClean="0">
                <a:solidFill>
                  <a:srgbClr val="0000CC"/>
                </a:solidFill>
                <a:latin typeface="微軟正黑體" panose="020B0604030504040204" pitchFamily="34" charset="-120"/>
                <a:ea typeface="微軟正黑體" panose="020B0604030504040204" pitchFamily="34" charset="-120"/>
                <a:cs typeface="華康中黑體"/>
              </a:rPr>
              <a:t>生質紗</a:t>
            </a:r>
            <a:endParaRPr lang="zh-TW" altLang="en-US" sz="3300" b="1" dirty="0">
              <a:solidFill>
                <a:srgbClr val="0000CC"/>
              </a:solidFill>
              <a:latin typeface="微軟正黑體" panose="020B0604030504040204" pitchFamily="34" charset="-120"/>
              <a:ea typeface="微軟正黑體" panose="020B0604030504040204" pitchFamily="34" charset="-120"/>
              <a:cs typeface="華康中黑體"/>
            </a:endParaRPr>
          </a:p>
        </p:txBody>
      </p:sp>
      <p:pic>
        <p:nvPicPr>
          <p:cNvPr id="2" name="圖片 1"/>
          <p:cNvPicPr>
            <a:picLocks noChangeAspect="1"/>
          </p:cNvPicPr>
          <p:nvPr/>
        </p:nvPicPr>
        <p:blipFill>
          <a:blip r:embed="rId3" cstate="print"/>
          <a:stretch>
            <a:fillRect/>
          </a:stretch>
        </p:blipFill>
        <p:spPr>
          <a:xfrm>
            <a:off x="395536" y="1124744"/>
            <a:ext cx="8176246" cy="5328592"/>
          </a:xfrm>
          <a:prstGeom prst="rect">
            <a:avLst/>
          </a:prstGeom>
        </p:spPr>
      </p:pic>
      <p:sp>
        <p:nvSpPr>
          <p:cNvPr id="3" name="投影片編號版面配置區 2"/>
          <p:cNvSpPr>
            <a:spLocks noGrp="1"/>
          </p:cNvSpPr>
          <p:nvPr>
            <p:ph type="sldNum" sz="quarter" idx="12"/>
          </p:nvPr>
        </p:nvSpPr>
        <p:spPr/>
        <p:txBody>
          <a:bodyPr/>
          <a:lstStyle/>
          <a:p>
            <a:fld id="{940FC5D1-59B7-4096-AC85-C6862CFE3A0F}" type="slidenum">
              <a:rPr lang="es-ES" altLang="zh-TW" smtClean="0"/>
              <a:pPr/>
              <a:t>20</a:t>
            </a:fld>
            <a:endParaRPr lang="es-ES" altLang="zh-TW"/>
          </a:p>
        </p:txBody>
      </p:sp>
    </p:spTree>
    <p:extLst>
      <p:ext uri="{BB962C8B-B14F-4D97-AF65-F5344CB8AC3E}">
        <p14:creationId xmlns:p14="http://schemas.microsoft.com/office/powerpoint/2010/main" val="39382874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95" name="WordArt 205"/>
          <p:cNvSpPr>
            <a:spLocks noChangeArrowheads="1" noChangeShapeType="1" noTextEdit="1"/>
          </p:cNvSpPr>
          <p:nvPr/>
        </p:nvSpPr>
        <p:spPr bwMode="auto">
          <a:xfrm>
            <a:off x="3645222" y="3773829"/>
            <a:ext cx="3995738" cy="124182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endParaRPr lang="zh-TW" altLang="en-US" kern="10">
              <a:solidFill>
                <a:srgbClr val="000000"/>
              </a:solidFill>
              <a:latin typeface="標楷體" panose="03000509000000000000" pitchFamily="65" charset="-120"/>
              <a:ea typeface="標楷體" panose="03000509000000000000" pitchFamily="65" charset="-120"/>
            </a:endParaRPr>
          </a:p>
        </p:txBody>
      </p:sp>
      <p:sp>
        <p:nvSpPr>
          <p:cNvPr id="3" name="WordArt 205">
            <a:extLst>
              <a:ext uri="{FF2B5EF4-FFF2-40B4-BE49-F238E27FC236}">
                <a16:creationId xmlns:a16="http://schemas.microsoft.com/office/drawing/2014/main" id="{48B7A6C9-BA9B-4A51-88C4-8E5D12290054}"/>
              </a:ext>
            </a:extLst>
          </p:cNvPr>
          <p:cNvSpPr>
            <a:spLocks noChangeArrowheads="1" noChangeShapeType="1" noTextEdit="1"/>
          </p:cNvSpPr>
          <p:nvPr/>
        </p:nvSpPr>
        <p:spPr bwMode="auto">
          <a:xfrm>
            <a:off x="3645222" y="3773829"/>
            <a:ext cx="3995738" cy="124182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endParaRPr lang="zh-TW" altLang="en-US" kern="10">
              <a:solidFill>
                <a:srgbClr val="000000"/>
              </a:solidFill>
              <a:latin typeface="標楷體" panose="03000509000000000000" pitchFamily="65" charset="-120"/>
              <a:ea typeface="標楷體" panose="03000509000000000000" pitchFamily="65" charset="-120"/>
            </a:endParaRPr>
          </a:p>
        </p:txBody>
      </p:sp>
      <p:sp>
        <p:nvSpPr>
          <p:cNvPr id="12" name="Rectangle 2">
            <a:extLst>
              <a:ext uri="{FF2B5EF4-FFF2-40B4-BE49-F238E27FC236}">
                <a16:creationId xmlns:a16="http://schemas.microsoft.com/office/drawing/2014/main" id="{FD4FA99B-B572-46A6-BF20-BE17C7E28E32}"/>
              </a:ext>
            </a:extLst>
          </p:cNvPr>
          <p:cNvSpPr txBox="1">
            <a:spLocks noChangeArrowheads="1"/>
          </p:cNvSpPr>
          <p:nvPr/>
        </p:nvSpPr>
        <p:spPr bwMode="auto">
          <a:xfrm>
            <a:off x="403050" y="278436"/>
            <a:ext cx="8633446" cy="702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lnSpc>
                <a:spcPct val="90000"/>
              </a:lnSpc>
              <a:defRPr/>
            </a:pPr>
            <a:r>
              <a:rPr lang="en-US" altLang="zh-TW" sz="3300" b="1" dirty="0" smtClean="0">
                <a:solidFill>
                  <a:schemeClr val="tx1"/>
                </a:solidFill>
                <a:latin typeface="微軟正黑體" panose="020B0604030504040204" pitchFamily="34" charset="-120"/>
                <a:ea typeface="微軟正黑體" panose="020B0604030504040204" pitchFamily="34" charset="-120"/>
                <a:cs typeface="華康中黑體"/>
              </a:rPr>
              <a:t>5-5.</a:t>
            </a:r>
            <a:r>
              <a:rPr lang="en-US" altLang="zh-TW" sz="3200" b="1" dirty="0">
                <a:solidFill>
                  <a:schemeClr val="accent2">
                    <a:lumMod val="50000"/>
                  </a:schemeClr>
                </a:solidFill>
                <a:latin typeface="微軟正黑體" panose="020B0604030504040204" pitchFamily="34" charset="-120"/>
                <a:ea typeface="微軟正黑體" panose="020B0604030504040204" pitchFamily="34" charset="-120"/>
              </a:rPr>
              <a:t> Develop </a:t>
            </a:r>
            <a:r>
              <a:rPr lang="en-US" altLang="zh-TW" sz="3200" b="1" dirty="0" smtClean="0">
                <a:solidFill>
                  <a:schemeClr val="accent2">
                    <a:lumMod val="50000"/>
                  </a:schemeClr>
                </a:solidFill>
                <a:latin typeface="微軟正黑體" panose="020B0604030504040204" pitchFamily="34" charset="-120"/>
                <a:ea typeface="微軟正黑體" panose="020B0604030504040204" pitchFamily="34" charset="-120"/>
              </a:rPr>
              <a:t>products</a:t>
            </a:r>
            <a:r>
              <a:rPr lang="en-US" altLang="zh-TW" sz="3300" b="1" dirty="0" smtClean="0">
                <a:solidFill>
                  <a:schemeClr val="tx1"/>
                </a:solidFill>
                <a:latin typeface="微軟正黑體" panose="020B0604030504040204" pitchFamily="34" charset="-120"/>
                <a:ea typeface="微軟正黑體" panose="020B0604030504040204" pitchFamily="34" charset="-120"/>
                <a:cs typeface="華康中黑體"/>
              </a:rPr>
              <a:t>-</a:t>
            </a:r>
            <a:r>
              <a:rPr lang="en-US" altLang="zh-TW" sz="3300" b="1" dirty="0" smtClean="0">
                <a:solidFill>
                  <a:srgbClr val="0000CC"/>
                </a:solidFill>
                <a:latin typeface="微軟正黑體" panose="020B0604030504040204" pitchFamily="34" charset="-120"/>
              </a:rPr>
              <a:t>WTG</a:t>
            </a:r>
            <a:r>
              <a:rPr lang="zh-TW" altLang="en-US" sz="3300" b="1" dirty="0">
                <a:solidFill>
                  <a:srgbClr val="0000CC"/>
                </a:solidFill>
                <a:latin typeface="微軟正黑體" panose="020B0604030504040204" pitchFamily="34" charset="-120"/>
              </a:rPr>
              <a:t>循環紗</a:t>
            </a:r>
            <a:endParaRPr lang="zh-TW" altLang="en-US" sz="3300" b="1" dirty="0">
              <a:solidFill>
                <a:srgbClr val="0000CC"/>
              </a:solidFill>
              <a:latin typeface="微軟正黑體" panose="020B0604030504040204" pitchFamily="34" charset="-120"/>
              <a:ea typeface="微軟正黑體" panose="020B0604030504040204" pitchFamily="34" charset="-120"/>
              <a:cs typeface="華康中黑體"/>
            </a:endParaRPr>
          </a:p>
        </p:txBody>
      </p:sp>
      <p:sp>
        <p:nvSpPr>
          <p:cNvPr id="19" name="內容版面配置區 2">
            <a:extLst>
              <a:ext uri="{FF2B5EF4-FFF2-40B4-BE49-F238E27FC236}">
                <a16:creationId xmlns:a16="http://schemas.microsoft.com/office/drawing/2014/main" id="{84E28D47-AFAD-419F-8E97-8A5AE9C0BB55}"/>
              </a:ext>
            </a:extLst>
          </p:cNvPr>
          <p:cNvSpPr>
            <a:spLocks noGrp="1"/>
          </p:cNvSpPr>
          <p:nvPr>
            <p:ph idx="1"/>
          </p:nvPr>
        </p:nvSpPr>
        <p:spPr>
          <a:xfrm>
            <a:off x="467544" y="1036453"/>
            <a:ext cx="7643192" cy="1312428"/>
          </a:xfrm>
        </p:spPr>
        <p:txBody>
          <a:bodyPr/>
          <a:lstStyle/>
          <a:p>
            <a:pPr marL="457200" lvl="1" indent="0">
              <a:buNone/>
            </a:pP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WTG</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循環紗部分源自於物理法回收之紡織產業廢棄物，經由宜新優異的假撚工藝製成環保再生紗，以降低碳排為目標，落實環境友善，為紡織廢棄物提供新的解決辦法，達成</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WTG (Waste To Goods)</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循環經濟效益。</a:t>
            </a:r>
          </a:p>
          <a:p>
            <a:pPr marL="0" lvl="0" indent="0" fontAlgn="auto">
              <a:spcBef>
                <a:spcPts val="0"/>
              </a:spcBef>
              <a:spcAft>
                <a:spcPts val="0"/>
              </a:spcAft>
              <a:buNone/>
            </a:pPr>
            <a:endParaRPr lang="en-US" altLang="zh-TW" sz="1800" dirty="0">
              <a:solidFill>
                <a:prstClr val="black"/>
              </a:solidFill>
              <a:latin typeface="微軟正黑體" panose="020B0604030504040204" pitchFamily="34" charset="-120"/>
              <a:ea typeface="微軟正黑體" panose="020B0604030504040204" pitchFamily="34" charset="-120"/>
            </a:endParaRPr>
          </a:p>
          <a:p>
            <a:pPr marL="0" lvl="0" indent="0" fontAlgn="auto">
              <a:spcBef>
                <a:spcPts val="0"/>
              </a:spcBef>
              <a:spcAft>
                <a:spcPts val="0"/>
              </a:spcAft>
              <a:buNone/>
            </a:pPr>
            <a:endParaRPr lang="en-US" altLang="zh-TW" sz="1800" dirty="0">
              <a:solidFill>
                <a:prstClr val="black"/>
              </a:solidFill>
              <a:latin typeface="微軟正黑體" panose="020B0604030504040204" pitchFamily="34" charset="-120"/>
              <a:ea typeface="微軟正黑體" panose="020B0604030504040204" pitchFamily="34" charset="-120"/>
            </a:endParaRPr>
          </a:p>
          <a:p>
            <a:endParaRPr lang="zh-TW" altLang="en-US" dirty="0"/>
          </a:p>
        </p:txBody>
      </p:sp>
      <p:pic>
        <p:nvPicPr>
          <p:cNvPr id="2" name="圖片 1"/>
          <p:cNvPicPr>
            <a:picLocks noChangeAspect="1"/>
          </p:cNvPicPr>
          <p:nvPr/>
        </p:nvPicPr>
        <p:blipFill>
          <a:blip r:embed="rId3" cstate="print"/>
          <a:stretch>
            <a:fillRect/>
          </a:stretch>
        </p:blipFill>
        <p:spPr>
          <a:xfrm>
            <a:off x="522002" y="2477231"/>
            <a:ext cx="7534275" cy="1701034"/>
          </a:xfrm>
          <a:prstGeom prst="rect">
            <a:avLst/>
          </a:prstGeom>
        </p:spPr>
      </p:pic>
      <p:sp>
        <p:nvSpPr>
          <p:cNvPr id="11" name="內容版面配置區 2">
            <a:extLst>
              <a:ext uri="{FF2B5EF4-FFF2-40B4-BE49-F238E27FC236}">
                <a16:creationId xmlns:a16="http://schemas.microsoft.com/office/drawing/2014/main" id="{84E28D47-AFAD-419F-8E97-8A5AE9C0BB55}"/>
              </a:ext>
            </a:extLst>
          </p:cNvPr>
          <p:cNvSpPr txBox="1">
            <a:spLocks/>
          </p:cNvSpPr>
          <p:nvPr/>
        </p:nvSpPr>
        <p:spPr bwMode="auto">
          <a:xfrm>
            <a:off x="475254" y="4350597"/>
            <a:ext cx="7643192" cy="224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FontTx/>
              <a:buNone/>
            </a:pPr>
            <a:r>
              <a:rPr lang="zh-TW" altLang="en-US" sz="2000" b="1" dirty="0" smtClean="0">
                <a:solidFill>
                  <a:srgbClr val="0000CC"/>
                </a:solidFill>
                <a:latin typeface="微軟正黑體" panose="020B0604030504040204" pitchFamily="34" charset="-120"/>
                <a:ea typeface="微軟正黑體" panose="020B0604030504040204" pitchFamily="34" charset="-120"/>
                <a:cs typeface="Times New Roman" panose="02020603050405020304" pitchFamily="18" charset="0"/>
              </a:rPr>
              <a:t>特性</a:t>
            </a:r>
            <a:r>
              <a:rPr lang="en-US" altLang="zh-TW" sz="2000" b="1" dirty="0" smtClean="0">
                <a:solidFill>
                  <a:srgbClr val="0000CC"/>
                </a:solidFill>
                <a:latin typeface="微軟正黑體" panose="020B0604030504040204" pitchFamily="34" charset="-120"/>
                <a:ea typeface="微軟正黑體" panose="020B0604030504040204" pitchFamily="34" charset="-120"/>
                <a:cs typeface="Times New Roman" panose="02020603050405020304" pitchFamily="18" charset="0"/>
              </a:rPr>
              <a:t>:</a:t>
            </a:r>
          </a:p>
          <a:p>
            <a:pPr marL="914400" lvl="1" indent="-457200">
              <a:buFont typeface="+mj-lt"/>
              <a:buAutoNum type="arabicPeriod"/>
            </a:pPr>
            <a:r>
              <a:rPr lang="zh-TW" altLang="en-US" sz="2000" dirty="0" smtClean="0">
                <a:latin typeface="微軟正黑體" panose="020B0604030504040204" pitchFamily="34" charset="-120"/>
                <a:ea typeface="微軟正黑體" panose="020B0604030504040204" pitchFamily="34" charset="-120"/>
                <a:cs typeface="Times New Roman" panose="02020603050405020304" pitchFamily="18" charset="0"/>
              </a:rPr>
              <a:t>紡織品到紡織品的環境友善方案</a:t>
            </a:r>
          </a:p>
          <a:p>
            <a:pPr marL="914400" lvl="1" indent="-457200">
              <a:buFont typeface="+mj-lt"/>
              <a:buAutoNum type="arabicPeriod"/>
            </a:pPr>
            <a:r>
              <a:rPr lang="zh-TW" altLang="en-US" sz="2000" dirty="0" smtClean="0">
                <a:latin typeface="微軟正黑體" panose="020B0604030504040204" pitchFamily="34" charset="-120"/>
                <a:ea typeface="微軟正黑體" panose="020B0604030504040204" pitchFamily="34" charset="-120"/>
                <a:cs typeface="Times New Roman" panose="02020603050405020304" pitchFamily="18" charset="0"/>
              </a:rPr>
              <a:t>單一聚酯成分回收紡織廢棄物</a:t>
            </a:r>
          </a:p>
          <a:p>
            <a:pPr marL="914400" lvl="1" indent="-457200">
              <a:buFont typeface="+mj-lt"/>
              <a:buAutoNum type="arabicPeriod"/>
            </a:pPr>
            <a:r>
              <a:rPr lang="zh-TW" altLang="en-US" sz="2000" dirty="0" smtClean="0">
                <a:latin typeface="微軟正黑體" panose="020B0604030504040204" pitchFamily="34" charset="-120"/>
                <a:ea typeface="微軟正黑體" panose="020B0604030504040204" pitchFamily="34" charset="-120"/>
                <a:cs typeface="Times New Roman" panose="02020603050405020304" pitchFamily="18" charset="0"/>
              </a:rPr>
              <a:t>物性與一般聚酯纖維相同</a:t>
            </a:r>
          </a:p>
          <a:p>
            <a:pPr marL="914400" lvl="1" indent="-457200">
              <a:buFont typeface="+mj-lt"/>
              <a:buAutoNum type="arabicPeriod"/>
            </a:pPr>
            <a:r>
              <a:rPr lang="zh-TW" altLang="en-US" sz="2000" dirty="0" smtClean="0">
                <a:latin typeface="微軟正黑體" panose="020B0604030504040204" pitchFamily="34" charset="-120"/>
                <a:ea typeface="微軟正黑體" panose="020B0604030504040204" pitchFamily="34" charset="-120"/>
                <a:cs typeface="Times New Roman" panose="02020603050405020304" pitchFamily="18" charset="0"/>
              </a:rPr>
              <a:t>可進入一般回收系統</a:t>
            </a:r>
          </a:p>
          <a:p>
            <a:pPr marL="914400" lvl="1" indent="-457200">
              <a:buFont typeface="+mj-lt"/>
              <a:buAutoNum type="arabicPeriod"/>
            </a:pPr>
            <a:r>
              <a:rPr lang="zh-TW" altLang="en-US" sz="2000" dirty="0" smtClean="0">
                <a:latin typeface="微軟正黑體" panose="020B0604030504040204" pitchFamily="34" charset="-120"/>
                <a:ea typeface="微軟正黑體" panose="020B0604030504040204" pitchFamily="34" charset="-120"/>
                <a:cs typeface="Times New Roman" panose="02020603050405020304" pitchFamily="18" charset="0"/>
              </a:rPr>
              <a:t>紡織產業廢棄物再利用，為廢布處理提供解決方案</a:t>
            </a:r>
          </a:p>
          <a:p>
            <a:pPr marL="0" indent="0" fontAlgn="auto">
              <a:spcBef>
                <a:spcPts val="0"/>
              </a:spcBef>
              <a:spcAft>
                <a:spcPts val="0"/>
              </a:spcAft>
              <a:buFontTx/>
              <a:buNone/>
            </a:pPr>
            <a:endParaRPr lang="en-US" altLang="zh-TW" sz="1800" dirty="0" smtClean="0">
              <a:solidFill>
                <a:prstClr val="black"/>
              </a:solidFill>
              <a:latin typeface="微軟正黑體" panose="020B0604030504040204" pitchFamily="34" charset="-120"/>
              <a:ea typeface="微軟正黑體" panose="020B0604030504040204" pitchFamily="34" charset="-120"/>
            </a:endParaRPr>
          </a:p>
          <a:p>
            <a:pPr marL="0" indent="0" fontAlgn="auto">
              <a:spcBef>
                <a:spcPts val="0"/>
              </a:spcBef>
              <a:spcAft>
                <a:spcPts val="0"/>
              </a:spcAft>
              <a:buFontTx/>
              <a:buNone/>
            </a:pPr>
            <a:endParaRPr lang="en-US" altLang="zh-TW" sz="1800" dirty="0" smtClean="0">
              <a:solidFill>
                <a:prstClr val="black"/>
              </a:solidFill>
              <a:latin typeface="微軟正黑體" panose="020B0604030504040204" pitchFamily="34" charset="-120"/>
              <a:ea typeface="微軟正黑體" panose="020B0604030504040204" pitchFamily="34" charset="-120"/>
            </a:endParaRPr>
          </a:p>
          <a:p>
            <a:endParaRPr lang="zh-TW" altLang="en-US" dirty="0"/>
          </a:p>
        </p:txBody>
      </p:sp>
      <p:sp>
        <p:nvSpPr>
          <p:cNvPr id="4" name="投影片編號版面配置區 3"/>
          <p:cNvSpPr>
            <a:spLocks noGrp="1"/>
          </p:cNvSpPr>
          <p:nvPr>
            <p:ph type="sldNum" sz="quarter" idx="12"/>
          </p:nvPr>
        </p:nvSpPr>
        <p:spPr/>
        <p:txBody>
          <a:bodyPr/>
          <a:lstStyle/>
          <a:p>
            <a:fld id="{940FC5D1-59B7-4096-AC85-C6862CFE3A0F}" type="slidenum">
              <a:rPr lang="es-ES" altLang="zh-TW" smtClean="0"/>
              <a:pPr/>
              <a:t>21</a:t>
            </a:fld>
            <a:endParaRPr lang="es-ES" altLang="zh-TW"/>
          </a:p>
        </p:txBody>
      </p:sp>
    </p:spTree>
    <p:extLst>
      <p:ext uri="{BB962C8B-B14F-4D97-AF65-F5344CB8AC3E}">
        <p14:creationId xmlns:p14="http://schemas.microsoft.com/office/powerpoint/2010/main" val="2846088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95" name="WordArt 205"/>
          <p:cNvSpPr>
            <a:spLocks noChangeArrowheads="1" noChangeShapeType="1" noTextEdit="1"/>
          </p:cNvSpPr>
          <p:nvPr/>
        </p:nvSpPr>
        <p:spPr bwMode="auto">
          <a:xfrm>
            <a:off x="3645222" y="3773829"/>
            <a:ext cx="3995738" cy="124182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endParaRPr lang="zh-TW" altLang="en-US" kern="10">
              <a:solidFill>
                <a:srgbClr val="000000"/>
              </a:solidFill>
              <a:latin typeface="標楷體" panose="03000509000000000000" pitchFamily="65" charset="-120"/>
              <a:ea typeface="標楷體" panose="03000509000000000000" pitchFamily="65" charset="-120"/>
            </a:endParaRPr>
          </a:p>
        </p:txBody>
      </p:sp>
      <p:sp>
        <p:nvSpPr>
          <p:cNvPr id="3" name="WordArt 205">
            <a:extLst>
              <a:ext uri="{FF2B5EF4-FFF2-40B4-BE49-F238E27FC236}">
                <a16:creationId xmlns:a16="http://schemas.microsoft.com/office/drawing/2014/main" id="{48B7A6C9-BA9B-4A51-88C4-8E5D12290054}"/>
              </a:ext>
            </a:extLst>
          </p:cNvPr>
          <p:cNvSpPr>
            <a:spLocks noChangeArrowheads="1" noChangeShapeType="1" noTextEdit="1"/>
          </p:cNvSpPr>
          <p:nvPr/>
        </p:nvSpPr>
        <p:spPr bwMode="auto">
          <a:xfrm>
            <a:off x="3645222" y="3773829"/>
            <a:ext cx="3995738" cy="124182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endParaRPr lang="zh-TW" altLang="en-US" kern="10">
              <a:solidFill>
                <a:srgbClr val="000000"/>
              </a:solidFill>
              <a:latin typeface="標楷體" panose="03000509000000000000" pitchFamily="65" charset="-120"/>
              <a:ea typeface="標楷體" panose="03000509000000000000" pitchFamily="65" charset="-120"/>
            </a:endParaRPr>
          </a:p>
        </p:txBody>
      </p:sp>
      <p:sp>
        <p:nvSpPr>
          <p:cNvPr id="12" name="Rectangle 2">
            <a:extLst>
              <a:ext uri="{FF2B5EF4-FFF2-40B4-BE49-F238E27FC236}">
                <a16:creationId xmlns:a16="http://schemas.microsoft.com/office/drawing/2014/main" id="{FD4FA99B-B572-46A6-BF20-BE17C7E28E32}"/>
              </a:ext>
            </a:extLst>
          </p:cNvPr>
          <p:cNvSpPr txBox="1">
            <a:spLocks noChangeArrowheads="1"/>
          </p:cNvSpPr>
          <p:nvPr/>
        </p:nvSpPr>
        <p:spPr bwMode="auto">
          <a:xfrm>
            <a:off x="403050" y="278436"/>
            <a:ext cx="8633446" cy="702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eaLnBrk="1" hangingPunct="1">
              <a:lnSpc>
                <a:spcPct val="90000"/>
              </a:lnSpc>
              <a:buFontTx/>
              <a:buNone/>
              <a:defRPr/>
            </a:pPr>
            <a:r>
              <a:rPr lang="en-US" altLang="zh-TW" sz="3300" b="1" dirty="0" smtClean="0">
                <a:solidFill>
                  <a:schemeClr val="tx1"/>
                </a:solidFill>
                <a:latin typeface="微軟正黑體" panose="020B0604030504040204" pitchFamily="34" charset="-120"/>
                <a:ea typeface="微軟正黑體" panose="020B0604030504040204" pitchFamily="34" charset="-120"/>
                <a:cs typeface="華康中黑體"/>
              </a:rPr>
              <a:t>5-6.</a:t>
            </a:r>
            <a:r>
              <a:rPr lang="en-US" altLang="zh-TW" sz="3600" b="1" dirty="0">
                <a:solidFill>
                  <a:schemeClr val="accent2">
                    <a:lumMod val="50000"/>
                  </a:schemeClr>
                </a:solidFill>
                <a:latin typeface="微軟正黑體" panose="020B0604030504040204" pitchFamily="34" charset="-120"/>
                <a:ea typeface="微軟正黑體" panose="020B0604030504040204" pitchFamily="34" charset="-120"/>
              </a:rPr>
              <a:t> Develop products</a:t>
            </a:r>
            <a:r>
              <a:rPr lang="en-US" altLang="zh-TW" sz="3300" b="1" dirty="0" smtClean="0">
                <a:solidFill>
                  <a:schemeClr val="tx1"/>
                </a:solidFill>
                <a:latin typeface="微軟正黑體" panose="020B0604030504040204" pitchFamily="34" charset="-120"/>
                <a:ea typeface="微軟正黑體" panose="020B0604030504040204" pitchFamily="34" charset="-120"/>
                <a:cs typeface="華康中黑體"/>
              </a:rPr>
              <a:t>-</a:t>
            </a:r>
            <a:r>
              <a:rPr lang="zh-TW" altLang="en-US" sz="3300" b="1" dirty="0">
                <a:solidFill>
                  <a:srgbClr val="0000FF"/>
                </a:solidFill>
                <a:latin typeface="微軟正黑體" panose="020B0604030504040204" pitchFamily="34" charset="-120"/>
              </a:rPr>
              <a:t>彈力紗</a:t>
            </a:r>
            <a:endParaRPr lang="zh-TW" altLang="en-US" sz="3300" b="1" dirty="0">
              <a:solidFill>
                <a:srgbClr val="0000FF"/>
              </a:solidFill>
              <a:latin typeface="微軟正黑體" panose="020B0604030504040204" pitchFamily="34" charset="-120"/>
              <a:ea typeface="微軟正黑體" panose="020B0604030504040204" pitchFamily="34" charset="-120"/>
              <a:cs typeface="華康中黑體"/>
            </a:endParaRPr>
          </a:p>
        </p:txBody>
      </p:sp>
      <p:sp>
        <p:nvSpPr>
          <p:cNvPr id="19" name="內容版面配置區 2">
            <a:extLst>
              <a:ext uri="{FF2B5EF4-FFF2-40B4-BE49-F238E27FC236}">
                <a16:creationId xmlns:a16="http://schemas.microsoft.com/office/drawing/2014/main" id="{84E28D47-AFAD-419F-8E97-8A5AE9C0BB55}"/>
              </a:ext>
            </a:extLst>
          </p:cNvPr>
          <p:cNvSpPr>
            <a:spLocks noGrp="1"/>
          </p:cNvSpPr>
          <p:nvPr>
            <p:ph idx="1"/>
          </p:nvPr>
        </p:nvSpPr>
        <p:spPr>
          <a:xfrm>
            <a:off x="683568" y="1073529"/>
            <a:ext cx="4608512" cy="5400600"/>
          </a:xfrm>
        </p:spPr>
        <p:txBody>
          <a:bodyPr/>
          <a:lstStyle/>
          <a:p>
            <a:pPr marL="268288" lvl="1" indent="-268288">
              <a:buFont typeface="Wingdings" panose="05000000000000000000" pitchFamily="2" charset="2"/>
              <a:buChar char="Ø"/>
            </a:pPr>
            <a:r>
              <a:rPr lang="zh-TW" altLang="zh-TW" sz="2000" b="1" dirty="0">
                <a:solidFill>
                  <a:srgbClr val="0000CC"/>
                </a:solidFill>
                <a:latin typeface="微軟正黑體" panose="020B0604030504040204" pitchFamily="34" charset="-120"/>
                <a:ea typeface="微軟正黑體" panose="020B0604030504040204" pitchFamily="34" charset="-120"/>
                <a:cs typeface="Times New Roman" panose="02020603050405020304" pitchFamily="18" charset="0"/>
              </a:rPr>
              <a:t>塑身紗</a:t>
            </a:r>
            <a:endParaRPr lang="en-US" altLang="zh-TW" sz="2000" b="1" dirty="0">
              <a:solidFill>
                <a:srgbClr val="0000CC"/>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268288" lvl="1" indent="0">
              <a:buNone/>
              <a:tabLst>
                <a:tab pos="268288" algn="l"/>
              </a:tabLst>
            </a:pPr>
            <a:r>
              <a:rPr lang="zh-TW" altLang="zh-TW" sz="2000" dirty="0">
                <a:latin typeface="微軟正黑體" panose="020B0604030504040204" pitchFamily="34" charset="-120"/>
                <a:ea typeface="微軟正黑體" panose="020B0604030504040204" pitchFamily="34" charset="-120"/>
                <a:cs typeface="Times New Roman" panose="02020603050405020304" pitchFamily="18" charset="0"/>
              </a:rPr>
              <a:t>經特殊假撚加工，讓纖維產生較高彈性，並保留柔軟舒適感，染整後布面豐厚柔軟舒適。</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 </a:t>
            </a:r>
            <a:endParaRPr lang="zh-TW" altLang="zh-TW" sz="2000" dirty="0">
              <a:latin typeface="微軟正黑體" panose="020B0604030504040204" pitchFamily="34" charset="-120"/>
              <a:ea typeface="微軟正黑體" panose="020B0604030504040204" pitchFamily="34" charset="-120"/>
              <a:cs typeface="Times New Roman" panose="02020603050405020304" pitchFamily="18" charset="0"/>
            </a:endParaRPr>
          </a:p>
          <a:p>
            <a:pPr marL="268288" lvl="1" indent="-268288">
              <a:buFont typeface="Wingdings" panose="05000000000000000000" pitchFamily="2" charset="2"/>
              <a:buChar char="Ø"/>
            </a:pPr>
            <a:r>
              <a:rPr lang="zh-TW" altLang="zh-TW" sz="2000" b="1" dirty="0">
                <a:solidFill>
                  <a:srgbClr val="0000CC"/>
                </a:solidFill>
                <a:latin typeface="微軟正黑體" panose="020B0604030504040204" pitchFamily="34" charset="-120"/>
                <a:ea typeface="微軟正黑體" panose="020B0604030504040204" pitchFamily="34" charset="-120"/>
                <a:cs typeface="Times New Roman" panose="02020603050405020304" pitchFamily="18" charset="0"/>
              </a:rPr>
              <a:t>彈力紗</a:t>
            </a:r>
          </a:p>
          <a:p>
            <a:pPr marL="268288" lvl="1" indent="0">
              <a:buNone/>
            </a:pPr>
            <a:r>
              <a:rPr lang="zh-TW" altLang="zh-TW" sz="2000" dirty="0">
                <a:latin typeface="微軟正黑體" panose="020B0604030504040204" pitchFamily="34" charset="-120"/>
                <a:ea typeface="微軟正黑體" panose="020B0604030504040204" pitchFamily="34" charset="-120"/>
                <a:cs typeface="Times New Roman" panose="02020603050405020304" pitchFamily="18" charset="0"/>
              </a:rPr>
              <a:t>使用雙組分</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poly</a:t>
            </a:r>
            <a:r>
              <a:rPr lang="zh-TW" altLang="zh-TW" sz="2000" dirty="0">
                <a:latin typeface="微軟正黑體" panose="020B0604030504040204" pitchFamily="34" charset="-120"/>
                <a:ea typeface="微軟正黑體" panose="020B0604030504040204" pitchFamily="34" charset="-120"/>
                <a:cs typeface="Times New Roman" panose="02020603050405020304" pitchFamily="18" charset="0"/>
              </a:rPr>
              <a:t>材質紗線，經過特殊複合工藝讓纖維產生捲曲性與拉伸彈性效果，可單染分散性染料，染後布面柔軟彈性良好，且尺寸穩定性佳。</a:t>
            </a:r>
          </a:p>
          <a:p>
            <a:pPr marL="268288" lvl="1" indent="-268288">
              <a:buFont typeface="Wingdings" panose="05000000000000000000" pitchFamily="2" charset="2"/>
              <a:buChar char="Ø"/>
            </a:pPr>
            <a:r>
              <a:rPr lang="zh-TW" altLang="zh-TW" sz="2000" b="1" dirty="0" smtClean="0">
                <a:solidFill>
                  <a:srgbClr val="0000CC"/>
                </a:solidFill>
                <a:latin typeface="微軟正黑體" panose="020B0604030504040204" pitchFamily="34" charset="-120"/>
                <a:ea typeface="微軟正黑體" panose="020B0604030504040204" pitchFamily="34" charset="-120"/>
                <a:cs typeface="Times New Roman" panose="02020603050405020304" pitchFamily="18" charset="0"/>
              </a:rPr>
              <a:t>製程</a:t>
            </a:r>
            <a:r>
              <a:rPr lang="zh-TW" altLang="zh-TW" sz="2000" b="1" dirty="0">
                <a:solidFill>
                  <a:srgbClr val="0000CC"/>
                </a:solidFill>
                <a:latin typeface="微軟正黑體" panose="020B0604030504040204" pitchFamily="34" charset="-120"/>
                <a:ea typeface="微軟正黑體" panose="020B0604030504040204" pitchFamily="34" charset="-120"/>
                <a:cs typeface="Times New Roman" panose="02020603050405020304" pitchFamily="18" charset="0"/>
              </a:rPr>
              <a:t>一道</a:t>
            </a:r>
            <a:r>
              <a:rPr lang="zh-TW" altLang="zh-TW" sz="2000" b="1" dirty="0" smtClean="0">
                <a:solidFill>
                  <a:srgbClr val="0000CC"/>
                </a:solidFill>
                <a:latin typeface="微軟正黑體" panose="020B0604030504040204" pitchFamily="34" charset="-120"/>
                <a:ea typeface="微軟正黑體" panose="020B0604030504040204" pitchFamily="34" charset="-120"/>
                <a:cs typeface="Times New Roman" panose="02020603050405020304" pitchFamily="18" charset="0"/>
              </a:rPr>
              <a:t>式包</a:t>
            </a:r>
            <a:r>
              <a:rPr lang="zh-TW" altLang="zh-TW" sz="2000" b="1" dirty="0">
                <a:solidFill>
                  <a:srgbClr val="0000CC"/>
                </a:solidFill>
                <a:latin typeface="微軟正黑體" panose="020B0604030504040204" pitchFamily="34" charset="-120"/>
                <a:ea typeface="微軟正黑體" panose="020B0604030504040204" pitchFamily="34" charset="-120"/>
                <a:cs typeface="Times New Roman" panose="02020603050405020304" pitchFamily="18" charset="0"/>
              </a:rPr>
              <a:t>紗</a:t>
            </a:r>
          </a:p>
          <a:p>
            <a:pPr marL="268288" lvl="1" indent="0">
              <a:buNone/>
            </a:pPr>
            <a:r>
              <a:rPr lang="zh-TW" altLang="zh-TW" sz="2000" dirty="0">
                <a:latin typeface="微軟正黑體" panose="020B0604030504040204" pitchFamily="34" charset="-120"/>
                <a:ea typeface="微軟正黑體" panose="020B0604030504040204" pitchFamily="34" charset="-120"/>
                <a:cs typeface="Times New Roman" panose="02020603050405020304" pitchFamily="18" charset="0"/>
              </a:rPr>
              <a:t>宜新彈力紗源至</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Spandex</a:t>
            </a:r>
            <a:r>
              <a:rPr lang="zh-TW" altLang="zh-TW" sz="2000" dirty="0">
                <a:latin typeface="微軟正黑體" panose="020B0604030504040204" pitchFamily="34" charset="-120"/>
                <a:ea typeface="微軟正黑體" panose="020B0604030504040204" pitchFamily="34" charset="-120"/>
                <a:cs typeface="Times New Roman" panose="02020603050405020304" pitchFamily="18" charset="0"/>
              </a:rPr>
              <a:t>複合加工，利用自身機械設計開發，生產出一次性假撚包紗</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(Air-Jet Covered)</a:t>
            </a:r>
            <a:r>
              <a:rPr lang="zh-TW" altLang="zh-TW" sz="2000" dirty="0">
                <a:latin typeface="微軟正黑體" panose="020B0604030504040204" pitchFamily="34" charset="-120"/>
                <a:ea typeface="微軟正黑體" panose="020B0604030504040204" pitchFamily="34" charset="-120"/>
                <a:cs typeface="Times New Roman" panose="02020603050405020304" pitchFamily="18" charset="0"/>
              </a:rPr>
              <a:t>工藝，減少電力與包材使用，降低能源損耗。</a:t>
            </a:r>
            <a:endPar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endParaRPr>
          </a:p>
          <a:p>
            <a:pPr marL="268288" lvl="1" indent="-268288">
              <a:buFont typeface="Wingdings" panose="05000000000000000000" pitchFamily="2" charset="2"/>
              <a:buChar char="Ø"/>
            </a:pPr>
            <a:r>
              <a:rPr lang="zh-TW" altLang="en-US" sz="2000" b="1" dirty="0" smtClean="0">
                <a:solidFill>
                  <a:srgbClr val="0000CC"/>
                </a:solidFill>
                <a:latin typeface="微軟正黑體" panose="020B0604030504040204" pitchFamily="34" charset="-120"/>
                <a:ea typeface="微軟正黑體" panose="020B0604030504040204" pitchFamily="34" charset="-120"/>
                <a:cs typeface="Times New Roman" panose="02020603050405020304" pitchFamily="18" charset="0"/>
              </a:rPr>
              <a:t>複合多重環保材質</a:t>
            </a:r>
            <a:endParaRPr lang="en-US" altLang="zh-TW" sz="2000" b="1" dirty="0" smtClean="0">
              <a:solidFill>
                <a:srgbClr val="0000CC"/>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268288" lvl="1" indent="0">
              <a:buNone/>
            </a:pPr>
            <a:r>
              <a:rPr lang="zh-TW" altLang="zh-TW" sz="2000" dirty="0" smtClean="0">
                <a:latin typeface="微軟正黑體" panose="020B0604030504040204" pitchFamily="34" charset="-120"/>
                <a:ea typeface="微軟正黑體" panose="020B0604030504040204" pitchFamily="34" charset="-120"/>
                <a:cs typeface="Times New Roman" panose="02020603050405020304" pitchFamily="18" charset="0"/>
              </a:rPr>
              <a:t>使用</a:t>
            </a:r>
            <a:r>
              <a:rPr lang="zh-TW" altLang="zh-TW" sz="2000" dirty="0">
                <a:latin typeface="微軟正黑體" panose="020B0604030504040204" pitchFamily="34" charset="-120"/>
                <a:ea typeface="微軟正黑體" panose="020B0604030504040204" pitchFamily="34" charset="-120"/>
                <a:cs typeface="Times New Roman" panose="02020603050405020304" pitchFamily="18" charset="0"/>
              </a:rPr>
              <a:t>環保回收紗結合</a:t>
            </a:r>
            <a:r>
              <a:rPr lang="zh-TW" altLang="zh-TW" sz="2000" dirty="0" smtClean="0">
                <a:latin typeface="微軟正黑體" panose="020B0604030504040204" pitchFamily="34" charset="-120"/>
                <a:ea typeface="微軟正黑體" panose="020B0604030504040204" pitchFamily="34" charset="-120"/>
                <a:cs typeface="Times New Roman" panose="02020603050405020304" pitchFamily="18" charset="0"/>
              </a:rPr>
              <a:t>生</a:t>
            </a:r>
            <a:r>
              <a:rPr lang="zh-TW" altLang="en-US" sz="2000" dirty="0" smtClean="0">
                <a:latin typeface="微軟正黑體" panose="020B0604030504040204" pitchFamily="34" charset="-120"/>
                <a:ea typeface="微軟正黑體" panose="020B0604030504040204" pitchFamily="34" charset="-120"/>
                <a:cs typeface="Times New Roman" panose="02020603050405020304" pitchFamily="18" charset="0"/>
              </a:rPr>
              <a:t>質</a:t>
            </a:r>
            <a:r>
              <a:rPr lang="zh-TW" altLang="zh-TW" sz="2000" dirty="0" smtClean="0">
                <a:latin typeface="微軟正黑體" panose="020B0604030504040204" pitchFamily="34" charset="-120"/>
                <a:ea typeface="微軟正黑體" panose="020B0604030504040204" pitchFamily="34" charset="-120"/>
                <a:cs typeface="Times New Roman" panose="02020603050405020304" pitchFamily="18" charset="0"/>
              </a:rPr>
              <a:t>型</a:t>
            </a:r>
            <a:r>
              <a:rPr lang="zh-TW" altLang="zh-TW" sz="2000" dirty="0">
                <a:latin typeface="微軟正黑體" panose="020B0604030504040204" pitchFamily="34" charset="-120"/>
                <a:ea typeface="微軟正黑體" panose="020B0604030504040204" pitchFamily="34" charset="-120"/>
                <a:cs typeface="Times New Roman" panose="02020603050405020304" pitchFamily="18" charset="0"/>
              </a:rPr>
              <a:t>與環保型</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Spandex</a:t>
            </a:r>
            <a:r>
              <a:rPr lang="zh-TW" altLang="zh-TW" sz="2000" dirty="0">
                <a:latin typeface="微軟正黑體" panose="020B0604030504040204" pitchFamily="34" charset="-120"/>
                <a:ea typeface="微軟正黑體" panose="020B0604030504040204" pitchFamily="34" charset="-120"/>
                <a:cs typeface="Times New Roman" panose="02020603050405020304" pitchFamily="18" charset="0"/>
              </a:rPr>
              <a:t>，創造新環保訴</a:t>
            </a:r>
            <a:r>
              <a:rPr lang="zh-TW" altLang="zh-TW" sz="2000" dirty="0" smtClean="0">
                <a:latin typeface="微軟正黑體" panose="020B0604030504040204" pitchFamily="34" charset="-120"/>
                <a:ea typeface="微軟正黑體" panose="020B0604030504040204" pitchFamily="34" charset="-120"/>
                <a:cs typeface="Times New Roman" panose="02020603050405020304" pitchFamily="18" charset="0"/>
              </a:rPr>
              <a:t>求紗線</a:t>
            </a:r>
            <a:r>
              <a:rPr lang="zh-TW" altLang="zh-TW" sz="2000" dirty="0">
                <a:latin typeface="微軟正黑體" panose="020B0604030504040204" pitchFamily="34" charset="-120"/>
                <a:ea typeface="微軟正黑體" panose="020B0604030504040204" pitchFamily="34" charset="-120"/>
                <a:cs typeface="Times New Roman" panose="02020603050405020304" pitchFamily="18" charset="0"/>
              </a:rPr>
              <a:t>。</a:t>
            </a:r>
          </a:p>
          <a:p>
            <a:pPr marL="0" lvl="0" indent="0" fontAlgn="auto">
              <a:spcBef>
                <a:spcPts val="0"/>
              </a:spcBef>
              <a:spcAft>
                <a:spcPts val="0"/>
              </a:spcAft>
              <a:buNone/>
            </a:pPr>
            <a:endParaRPr lang="en-US" altLang="zh-TW" sz="1800" dirty="0">
              <a:solidFill>
                <a:prstClr val="black"/>
              </a:solidFill>
              <a:latin typeface="微軟正黑體" panose="020B0604030504040204" pitchFamily="34" charset="-120"/>
              <a:ea typeface="微軟正黑體" panose="020B0604030504040204" pitchFamily="34" charset="-120"/>
            </a:endParaRPr>
          </a:p>
          <a:p>
            <a:pPr marL="0" lvl="0" indent="0" fontAlgn="auto">
              <a:spcBef>
                <a:spcPts val="0"/>
              </a:spcBef>
              <a:spcAft>
                <a:spcPts val="0"/>
              </a:spcAft>
              <a:buNone/>
            </a:pPr>
            <a:endParaRPr lang="en-US" altLang="zh-TW" sz="1800" dirty="0">
              <a:solidFill>
                <a:prstClr val="black"/>
              </a:solidFill>
              <a:latin typeface="微軟正黑體" panose="020B0604030504040204" pitchFamily="34" charset="-120"/>
              <a:ea typeface="微軟正黑體" panose="020B0604030504040204" pitchFamily="34" charset="-120"/>
            </a:endParaRPr>
          </a:p>
          <a:p>
            <a:endParaRPr lang="zh-TW" altLang="en-US" dirty="0"/>
          </a:p>
        </p:txBody>
      </p:sp>
      <p:pic>
        <p:nvPicPr>
          <p:cNvPr id="5" name="圖片 4"/>
          <p:cNvPicPr>
            <a:picLocks noChangeAspect="1"/>
          </p:cNvPicPr>
          <p:nvPr/>
        </p:nvPicPr>
        <p:blipFill>
          <a:blip r:embed="rId3" cstate="print"/>
          <a:stretch>
            <a:fillRect/>
          </a:stretch>
        </p:blipFill>
        <p:spPr>
          <a:xfrm>
            <a:off x="5448761" y="1073529"/>
            <a:ext cx="2804973" cy="5019767"/>
          </a:xfrm>
          <a:prstGeom prst="rect">
            <a:avLst/>
          </a:prstGeom>
          <a:ln>
            <a:noFill/>
          </a:ln>
          <a:effectLst>
            <a:outerShdw blurRad="292100" dist="139700" dir="2700000" algn="tl" rotWithShape="0">
              <a:srgbClr val="333333">
                <a:alpha val="65000"/>
              </a:srgbClr>
            </a:outerShdw>
          </a:effectLst>
        </p:spPr>
      </p:pic>
      <p:sp>
        <p:nvSpPr>
          <p:cNvPr id="2" name="投影片編號版面配置區 1"/>
          <p:cNvSpPr>
            <a:spLocks noGrp="1"/>
          </p:cNvSpPr>
          <p:nvPr>
            <p:ph type="sldNum" sz="quarter" idx="12"/>
          </p:nvPr>
        </p:nvSpPr>
        <p:spPr/>
        <p:txBody>
          <a:bodyPr/>
          <a:lstStyle/>
          <a:p>
            <a:fld id="{940FC5D1-59B7-4096-AC85-C6862CFE3A0F}" type="slidenum">
              <a:rPr lang="es-ES" altLang="zh-TW" smtClean="0"/>
              <a:pPr/>
              <a:t>22</a:t>
            </a:fld>
            <a:endParaRPr lang="es-ES" altLang="zh-TW"/>
          </a:p>
        </p:txBody>
      </p:sp>
    </p:spTree>
    <p:extLst>
      <p:ext uri="{BB962C8B-B14F-4D97-AF65-F5344CB8AC3E}">
        <p14:creationId xmlns:p14="http://schemas.microsoft.com/office/powerpoint/2010/main" val="22412489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內容版面配置區 1"/>
          <p:cNvSpPr>
            <a:spLocks noGrp="1" noChangeArrowheads="1"/>
          </p:cNvSpPr>
          <p:nvPr/>
        </p:nvSpPr>
        <p:spPr bwMode="auto">
          <a:xfrm>
            <a:off x="1627781" y="1950124"/>
            <a:ext cx="6163865" cy="35311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2900">
              <a:spcBef>
                <a:spcPct val="20000"/>
              </a:spcBef>
              <a:buChar char="•"/>
              <a:defRPr sz="3200">
                <a:solidFill>
                  <a:schemeClr val="bg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bg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bg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9pPr>
          </a:lstStyle>
          <a:p>
            <a:pPr>
              <a:lnSpc>
                <a:spcPts val="1500"/>
              </a:lnSpc>
              <a:spcBef>
                <a:spcPts val="900"/>
              </a:spcBef>
              <a:buFont typeface="Wingdings" panose="05000000000000000000" pitchFamily="2" charset="2"/>
              <a:buChar char="p"/>
            </a:pPr>
            <a:endParaRPr lang="en-US" altLang="zh-TW" sz="1500" dirty="0">
              <a:solidFill>
                <a:srgbClr val="000099"/>
              </a:solidFill>
              <a:latin typeface="微軟正黑體" panose="020B0604030504040204" pitchFamily="34" charset="-120"/>
              <a:ea typeface="微軟正黑體" panose="020B0604030504040204" pitchFamily="34" charset="-120"/>
              <a:sym typeface="Times New Roman" panose="02020603050405020304" pitchFamily="18" charset="0"/>
            </a:endParaRPr>
          </a:p>
        </p:txBody>
      </p:sp>
      <p:sp>
        <p:nvSpPr>
          <p:cNvPr id="8" name="Rectangle 2">
            <a:extLst>
              <a:ext uri="{FF2B5EF4-FFF2-40B4-BE49-F238E27FC236}">
                <a16:creationId xmlns:a16="http://schemas.microsoft.com/office/drawing/2014/main" id="{D8D8468F-2315-4EFA-8FE3-E39626EFA07E}"/>
              </a:ext>
            </a:extLst>
          </p:cNvPr>
          <p:cNvSpPr txBox="1">
            <a:spLocks noChangeArrowheads="1"/>
          </p:cNvSpPr>
          <p:nvPr/>
        </p:nvSpPr>
        <p:spPr bwMode="auto">
          <a:xfrm>
            <a:off x="395536" y="278436"/>
            <a:ext cx="8176246" cy="702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lnSpc>
                <a:spcPct val="90000"/>
              </a:lnSpc>
              <a:defRPr/>
            </a:pPr>
            <a:r>
              <a:rPr lang="en-US" altLang="zh-TW" sz="3300" b="1" dirty="0" smtClean="0">
                <a:solidFill>
                  <a:schemeClr val="tx1"/>
                </a:solidFill>
                <a:latin typeface="微軟正黑體" panose="020B0604030504040204" pitchFamily="34" charset="-120"/>
                <a:ea typeface="微軟正黑體" panose="020B0604030504040204" pitchFamily="34" charset="-120"/>
                <a:cs typeface="華康中黑體"/>
              </a:rPr>
              <a:t>5-7.</a:t>
            </a:r>
            <a:r>
              <a:rPr lang="en-US" altLang="zh-TW" sz="3200" b="1" dirty="0">
                <a:solidFill>
                  <a:schemeClr val="accent2">
                    <a:lumMod val="50000"/>
                  </a:schemeClr>
                </a:solidFill>
                <a:latin typeface="微軟正黑體" panose="020B0604030504040204" pitchFamily="34" charset="-120"/>
                <a:ea typeface="微軟正黑體" panose="020B0604030504040204" pitchFamily="34" charset="-120"/>
              </a:rPr>
              <a:t> Develop </a:t>
            </a:r>
            <a:r>
              <a:rPr lang="en-US" altLang="zh-TW" sz="3200" b="1" dirty="0" smtClean="0">
                <a:solidFill>
                  <a:schemeClr val="accent2">
                    <a:lumMod val="50000"/>
                  </a:schemeClr>
                </a:solidFill>
                <a:latin typeface="微軟正黑體" panose="020B0604030504040204" pitchFamily="34" charset="-120"/>
                <a:ea typeface="微軟正黑體" panose="020B0604030504040204" pitchFamily="34" charset="-120"/>
              </a:rPr>
              <a:t>products</a:t>
            </a:r>
            <a:r>
              <a:rPr lang="en-US" altLang="zh-TW" sz="3200" b="1" dirty="0" smtClean="0">
                <a:solidFill>
                  <a:schemeClr val="tx1"/>
                </a:solidFill>
                <a:latin typeface="微軟正黑體" panose="020B0604030504040204" pitchFamily="34" charset="-120"/>
                <a:ea typeface="微軟正黑體" panose="020B0604030504040204" pitchFamily="34" charset="-120"/>
                <a:cs typeface="華康中黑體"/>
              </a:rPr>
              <a:t>-</a:t>
            </a:r>
            <a:r>
              <a:rPr lang="zh-TW" altLang="en-US" sz="3200" b="1" dirty="0">
                <a:solidFill>
                  <a:srgbClr val="0000CC"/>
                </a:solidFill>
                <a:latin typeface="微軟正黑體" panose="020B0604030504040204" pitchFamily="34" charset="-120"/>
                <a:ea typeface="微軟正黑體" panose="020B0604030504040204" pitchFamily="34" charset="-120"/>
                <a:cs typeface="華康中黑體"/>
              </a:rPr>
              <a:t>石墨烯</a:t>
            </a:r>
            <a:r>
              <a:rPr lang="en-US" altLang="zh-TW" sz="3200" b="1" dirty="0" smtClean="0">
                <a:solidFill>
                  <a:srgbClr val="0000CC"/>
                </a:solidFill>
                <a:latin typeface="微軟正黑體" panose="020B0604030504040204" pitchFamily="34" charset="-120"/>
                <a:ea typeface="微軟正黑體" panose="020B0604030504040204" pitchFamily="34" charset="-120"/>
              </a:rPr>
              <a:t>(Graphene</a:t>
            </a:r>
            <a:r>
              <a:rPr lang="en-US" altLang="zh-TW" sz="3600" b="1" dirty="0" smtClean="0">
                <a:solidFill>
                  <a:srgbClr val="0000CC"/>
                </a:solidFill>
                <a:latin typeface="微軟正黑體" panose="020B0604030504040204" pitchFamily="34" charset="-120"/>
                <a:ea typeface="微軟正黑體" panose="020B0604030504040204" pitchFamily="34" charset="-120"/>
              </a:rPr>
              <a:t>)</a:t>
            </a:r>
            <a:endParaRPr lang="zh-TW" altLang="en-US" sz="3600" b="1" dirty="0">
              <a:solidFill>
                <a:schemeClr val="bg1"/>
              </a:solidFill>
              <a:latin typeface="微軟正黑體" panose="020B0604030504040204" pitchFamily="34" charset="-120"/>
              <a:ea typeface="微軟正黑體" panose="020B0604030504040204" pitchFamily="34" charset="-120"/>
            </a:endParaRPr>
          </a:p>
        </p:txBody>
      </p:sp>
      <p:pic>
        <p:nvPicPr>
          <p:cNvPr id="4" name="圖片 3"/>
          <p:cNvPicPr>
            <a:picLocks noChangeAspect="1"/>
          </p:cNvPicPr>
          <p:nvPr/>
        </p:nvPicPr>
        <p:blipFill>
          <a:blip r:embed="rId3" cstate="print"/>
          <a:stretch>
            <a:fillRect/>
          </a:stretch>
        </p:blipFill>
        <p:spPr>
          <a:xfrm>
            <a:off x="251519" y="1052736"/>
            <a:ext cx="8320263" cy="5400600"/>
          </a:xfrm>
          <a:prstGeom prst="rect">
            <a:avLst/>
          </a:prstGeom>
        </p:spPr>
      </p:pic>
      <p:sp>
        <p:nvSpPr>
          <p:cNvPr id="2" name="投影片編號版面配置區 1"/>
          <p:cNvSpPr>
            <a:spLocks noGrp="1"/>
          </p:cNvSpPr>
          <p:nvPr>
            <p:ph type="sldNum" sz="quarter" idx="12"/>
          </p:nvPr>
        </p:nvSpPr>
        <p:spPr/>
        <p:txBody>
          <a:bodyPr/>
          <a:lstStyle/>
          <a:p>
            <a:fld id="{940FC5D1-59B7-4096-AC85-C6862CFE3A0F}" type="slidenum">
              <a:rPr lang="es-ES" altLang="zh-TW" smtClean="0"/>
              <a:pPr/>
              <a:t>23</a:t>
            </a:fld>
            <a:endParaRPr lang="es-ES" altLang="zh-TW"/>
          </a:p>
        </p:txBody>
      </p:sp>
    </p:spTree>
    <p:extLst>
      <p:ext uri="{BB962C8B-B14F-4D97-AF65-F5344CB8AC3E}">
        <p14:creationId xmlns:p14="http://schemas.microsoft.com/office/powerpoint/2010/main" val="21579596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6" descr="123456.png">
            <a:extLst>
              <a:ext uri="{FF2B5EF4-FFF2-40B4-BE49-F238E27FC236}">
                <a16:creationId xmlns:a16="http://schemas.microsoft.com/office/drawing/2014/main" id="{47A387AD-2362-47D5-B9EE-6DD0D4CA506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1640" y="1412776"/>
            <a:ext cx="1275697" cy="151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字方塊 1"/>
          <p:cNvSpPr txBox="1"/>
          <p:nvPr/>
        </p:nvSpPr>
        <p:spPr>
          <a:xfrm>
            <a:off x="2123727" y="3501008"/>
            <a:ext cx="5544617" cy="369332"/>
          </a:xfrm>
          <a:prstGeom prst="rect">
            <a:avLst/>
          </a:prstGeom>
          <a:noFill/>
        </p:spPr>
        <p:txBody>
          <a:bodyPr wrap="square" rtlCol="0">
            <a:spAutoFit/>
          </a:bodyPr>
          <a:lstStyle/>
          <a:p>
            <a:r>
              <a:rPr lang="en-US" altLang="zh-TW" dirty="0">
                <a:latin typeface="微軟正黑體" panose="020B0604030504040204" pitchFamily="34" charset="-120"/>
                <a:ea typeface="微軟正黑體" panose="020B0604030504040204" pitchFamily="34" charset="-120"/>
              </a:rPr>
              <a:t>Achievements are the best, challenges are better</a:t>
            </a:r>
            <a:endParaRPr lang="zh-TW" altLang="en-US" dirty="0">
              <a:latin typeface="微軟正黑體" panose="020B0604030504040204" pitchFamily="34" charset="-120"/>
              <a:ea typeface="微軟正黑體" panose="020B0604030504040204" pitchFamily="34" charset="-120"/>
            </a:endParaRPr>
          </a:p>
        </p:txBody>
      </p:sp>
      <p:pic>
        <p:nvPicPr>
          <p:cNvPr id="3" name="圖片 2"/>
          <p:cNvPicPr>
            <a:picLocks noChangeAspect="1"/>
          </p:cNvPicPr>
          <p:nvPr/>
        </p:nvPicPr>
        <p:blipFill>
          <a:blip r:embed="rId4" cstate="print"/>
          <a:stretch>
            <a:fillRect/>
          </a:stretch>
        </p:blipFill>
        <p:spPr>
          <a:xfrm>
            <a:off x="3023828" y="2206759"/>
            <a:ext cx="3528392" cy="742820"/>
          </a:xfrm>
          <a:prstGeom prst="rect">
            <a:avLst/>
          </a:prstGeom>
        </p:spPr>
      </p:pic>
      <p:cxnSp>
        <p:nvCxnSpPr>
          <p:cNvPr id="7" name="直線單箭頭接點 6"/>
          <p:cNvCxnSpPr/>
          <p:nvPr/>
        </p:nvCxnSpPr>
        <p:spPr bwMode="auto">
          <a:xfrm>
            <a:off x="1259632" y="3068960"/>
            <a:ext cx="7056784" cy="0"/>
          </a:xfrm>
          <a:prstGeom prst="straightConnector1">
            <a:avLst/>
          </a:prstGeom>
          <a:solidFill>
            <a:schemeClr val="accent1"/>
          </a:solidFill>
          <a:ln w="28575" cap="flat" cmpd="sng" algn="ctr">
            <a:solidFill>
              <a:srgbClr val="80479E"/>
            </a:solidFill>
            <a:prstDash val="solid"/>
            <a:round/>
            <a:headEnd type="none" w="med" len="med"/>
            <a:tailEnd type="oval"/>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投影片編號版面配置區 3"/>
          <p:cNvSpPr>
            <a:spLocks noGrp="1"/>
          </p:cNvSpPr>
          <p:nvPr>
            <p:ph type="sldNum" sz="quarter" idx="12"/>
          </p:nvPr>
        </p:nvSpPr>
        <p:spPr/>
        <p:txBody>
          <a:bodyPr/>
          <a:lstStyle/>
          <a:p>
            <a:fld id="{B87E2FCF-E01B-44DA-94A2-F1A89ED2D741}" type="slidenum">
              <a:rPr lang="zh-TW" altLang="en-US" smtClean="0">
                <a:solidFill>
                  <a:schemeClr val="bg1"/>
                </a:solidFill>
              </a:rPr>
              <a:pPr/>
              <a:t>24</a:t>
            </a:fld>
            <a:endParaRPr lang="zh-TW" altLang="en-US">
              <a:solidFill>
                <a:schemeClr val="bg1"/>
              </a:solidFill>
            </a:endParaRPr>
          </a:p>
        </p:txBody>
      </p:sp>
    </p:spTree>
    <p:extLst>
      <p:ext uri="{BB962C8B-B14F-4D97-AF65-F5344CB8AC3E}">
        <p14:creationId xmlns:p14="http://schemas.microsoft.com/office/powerpoint/2010/main" val="26867397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Oval 729"/>
          <p:cNvSpPr>
            <a:spLocks noChangeArrowheads="1"/>
          </p:cNvSpPr>
          <p:nvPr/>
        </p:nvSpPr>
        <p:spPr bwMode="auto">
          <a:xfrm>
            <a:off x="1941911" y="3200401"/>
            <a:ext cx="86915" cy="84535"/>
          </a:xfrm>
          <a:prstGeom prst="ellipse">
            <a:avLst/>
          </a:prstGeom>
          <a:gradFill rotWithShape="1">
            <a:gsLst>
              <a:gs pos="0">
                <a:srgbClr val="FFFFFF">
                  <a:alpha val="50000"/>
                </a:srgbClr>
              </a:gs>
              <a:gs pos="100000">
                <a:schemeClr val="tx1">
                  <a:alpha val="0"/>
                </a:schemeClr>
              </a:gs>
            </a:gsLst>
            <a:path path="shape">
              <a:fillToRect l="50000" t="50000" r="50000" b="5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Char char="•"/>
              <a:defRPr sz="3200">
                <a:solidFill>
                  <a:schemeClr val="bg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bg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bg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9pPr>
          </a:lstStyle>
          <a:p>
            <a:pPr algn="ctr" latinLnBrk="1">
              <a:spcBef>
                <a:spcPct val="0"/>
              </a:spcBef>
              <a:buFontTx/>
              <a:buNone/>
            </a:pPr>
            <a:endParaRPr lang="ko-KR" altLang="ko-KR" sz="1350">
              <a:solidFill>
                <a:srgbClr val="6698CC"/>
              </a:solidFill>
              <a:latin typeface="微軟正黑體" panose="020B0604030504040204" pitchFamily="34" charset="-120"/>
              <a:ea typeface="Gulim" pitchFamily="34" charset="-127"/>
            </a:endParaRPr>
          </a:p>
        </p:txBody>
      </p:sp>
      <p:sp>
        <p:nvSpPr>
          <p:cNvPr id="17413" name="Rectangle 2"/>
          <p:cNvSpPr>
            <a:spLocks noGrp="1" noChangeArrowheads="1"/>
          </p:cNvSpPr>
          <p:nvPr>
            <p:ph type="title"/>
          </p:nvPr>
        </p:nvSpPr>
        <p:spPr>
          <a:xfrm>
            <a:off x="323528" y="356804"/>
            <a:ext cx="6651376" cy="540544"/>
          </a:xfrm>
        </p:spPr>
        <p:txBody>
          <a:bodyPr>
            <a:scene3d>
              <a:camera prst="orthographicFront"/>
              <a:lightRig rig="soft" dir="t">
                <a:rot lat="0" lon="0" rev="15600000"/>
              </a:lightRig>
            </a:scene3d>
            <a:sp3d extrusionH="57150" prstMaterial="softEdge">
              <a:bevelT w="25400" h="38100"/>
            </a:sp3d>
          </a:bodyPr>
          <a:lstStyle/>
          <a:p>
            <a:pPr algn="l" eaLnBrk="1" hangingPunct="1"/>
            <a:r>
              <a:rPr lang="zh-TW" altLang="en-US" sz="4000" b="1" kern="0" dirty="0">
                <a:ln/>
                <a:solidFill>
                  <a:schemeClr val="accent4"/>
                </a:solidFill>
                <a:latin typeface="微軟正黑體" panose="020B0604030504040204" pitchFamily="34" charset="-120"/>
                <a:ea typeface="微軟正黑體" panose="020B0604030504040204" pitchFamily="34" charset="-120"/>
              </a:rPr>
              <a:t>簡報</a:t>
            </a:r>
            <a:r>
              <a:rPr lang="zh-TW" altLang="en-US" sz="4000" b="1" kern="0" dirty="0" smtClean="0">
                <a:ln/>
                <a:solidFill>
                  <a:schemeClr val="accent4"/>
                </a:solidFill>
                <a:latin typeface="微軟正黑體" panose="020B0604030504040204" pitchFamily="34" charset="-120"/>
                <a:ea typeface="微軟正黑體" panose="020B0604030504040204" pitchFamily="34" charset="-120"/>
              </a:rPr>
              <a:t>大綱</a:t>
            </a:r>
            <a:r>
              <a:rPr lang="en-US" altLang="zh-TW" sz="4000" b="1" kern="0" dirty="0" smtClean="0">
                <a:ln/>
                <a:solidFill>
                  <a:schemeClr val="accent4"/>
                </a:solidFill>
                <a:latin typeface="微軟正黑體" panose="020B0604030504040204" pitchFamily="34" charset="-120"/>
                <a:ea typeface="微軟正黑體" panose="020B0604030504040204" pitchFamily="34" charset="-120"/>
              </a:rPr>
              <a:t>-Briefing outline</a:t>
            </a:r>
            <a:endParaRPr lang="zh-TW" altLang="en-US" sz="4000" b="1" kern="0" dirty="0">
              <a:ln/>
              <a:solidFill>
                <a:schemeClr val="accent4"/>
              </a:solidFill>
              <a:latin typeface="微軟正黑體" panose="020B0604030504040204" pitchFamily="34" charset="-120"/>
              <a:ea typeface="微軟正黑體" panose="020B0604030504040204" pitchFamily="34" charset="-120"/>
            </a:endParaRPr>
          </a:p>
        </p:txBody>
      </p:sp>
      <p:sp>
        <p:nvSpPr>
          <p:cNvPr id="7" name="Rectangle 3"/>
          <p:cNvSpPr>
            <a:spLocks noGrp="1" noChangeArrowheads="1"/>
          </p:cNvSpPr>
          <p:nvPr>
            <p:ph idx="1"/>
          </p:nvPr>
        </p:nvSpPr>
        <p:spPr>
          <a:xfrm>
            <a:off x="683568" y="1412776"/>
            <a:ext cx="6768752" cy="4392488"/>
          </a:xfrm>
        </p:spPr>
        <p:txBody>
          <a:bodyPr>
            <a:noAutofit/>
          </a:bodyPr>
          <a:lstStyle/>
          <a:p>
            <a:pPr marL="0" indent="0">
              <a:lnSpc>
                <a:spcPts val="5000"/>
              </a:lnSpc>
              <a:spcBef>
                <a:spcPts val="0"/>
              </a:spcBef>
              <a:spcAft>
                <a:spcPts val="600"/>
              </a:spcAft>
              <a:buNone/>
            </a:pPr>
            <a:r>
              <a:rPr lang="zh-TW" altLang="en-US" sz="3000" b="1" dirty="0">
                <a:solidFill>
                  <a:schemeClr val="accent2">
                    <a:lumMod val="50000"/>
                  </a:schemeClr>
                </a:solidFill>
                <a:latin typeface="微軟正黑體" panose="020B0604030504040204" pitchFamily="34" charset="-120"/>
                <a:ea typeface="微軟正黑體" panose="020B0604030504040204" pitchFamily="34" charset="-120"/>
                <a:cs typeface="Arial" panose="020B0604020202020204" pitchFamily="34" charset="0"/>
              </a:rPr>
              <a:t>一</a:t>
            </a:r>
            <a:r>
              <a:rPr lang="zh-TW" altLang="en-US" sz="3000" b="1" dirty="0" smtClean="0">
                <a:solidFill>
                  <a:schemeClr val="accent2">
                    <a:lumMod val="50000"/>
                  </a:schemeClr>
                </a:solidFill>
                <a:latin typeface="微軟正黑體" panose="020B0604030504040204" pitchFamily="34" charset="-120"/>
                <a:ea typeface="微軟正黑體" panose="020B0604030504040204" pitchFamily="34" charset="-120"/>
                <a:cs typeface="Arial" panose="020B0604020202020204" pitchFamily="34" charset="0"/>
              </a:rPr>
              <a:t>、</a:t>
            </a:r>
            <a:r>
              <a:rPr lang="en-US" altLang="zh-TW" sz="3000" b="1" dirty="0">
                <a:solidFill>
                  <a:schemeClr val="accent2">
                    <a:lumMod val="50000"/>
                  </a:schemeClr>
                </a:solidFill>
                <a:latin typeface="微軟正黑體" panose="020B0604030504040204" pitchFamily="34" charset="-120"/>
                <a:ea typeface="微軟正黑體" panose="020B0604030504040204" pitchFamily="34" charset="-120"/>
                <a:cs typeface="Arial" panose="020B0604020202020204" pitchFamily="34" charset="0"/>
              </a:rPr>
              <a:t>Basic company information</a:t>
            </a:r>
            <a:endParaRPr lang="zh-TW" altLang="en-US" sz="3000" b="1" dirty="0">
              <a:solidFill>
                <a:schemeClr val="accent2">
                  <a:lumMod val="50000"/>
                </a:schemeClr>
              </a:solidFill>
              <a:latin typeface="微軟正黑體" panose="020B0604030504040204" pitchFamily="34" charset="-120"/>
              <a:ea typeface="微軟正黑體" panose="020B0604030504040204" pitchFamily="34" charset="-120"/>
              <a:cs typeface="Arial" panose="020B0604020202020204" pitchFamily="34" charset="0"/>
            </a:endParaRPr>
          </a:p>
          <a:p>
            <a:pPr marL="0" indent="0">
              <a:lnSpc>
                <a:spcPts val="5000"/>
              </a:lnSpc>
              <a:spcBef>
                <a:spcPts val="0"/>
              </a:spcBef>
              <a:spcAft>
                <a:spcPts val="600"/>
              </a:spcAft>
              <a:buNone/>
            </a:pPr>
            <a:r>
              <a:rPr lang="zh-TW" altLang="en-US" sz="3000" b="1" dirty="0">
                <a:solidFill>
                  <a:schemeClr val="accent2">
                    <a:lumMod val="50000"/>
                  </a:schemeClr>
                </a:solidFill>
                <a:latin typeface="微軟正黑體" panose="020B0604030504040204" pitchFamily="34" charset="-120"/>
                <a:ea typeface="微軟正黑體" panose="020B0604030504040204" pitchFamily="34" charset="-120"/>
                <a:cs typeface="Arial" panose="020B0604020202020204" pitchFamily="34" charset="0"/>
              </a:rPr>
              <a:t>二</a:t>
            </a:r>
            <a:r>
              <a:rPr lang="zh-TW" altLang="en-US" sz="3000" b="1" dirty="0" smtClean="0">
                <a:solidFill>
                  <a:schemeClr val="accent2">
                    <a:lumMod val="50000"/>
                  </a:schemeClr>
                </a:solidFill>
                <a:latin typeface="微軟正黑體" panose="020B0604030504040204" pitchFamily="34" charset="-120"/>
                <a:ea typeface="微軟正黑體" panose="020B0604030504040204" pitchFamily="34" charset="-120"/>
                <a:cs typeface="Arial" panose="020B0604020202020204" pitchFamily="34" charset="0"/>
              </a:rPr>
              <a:t>、</a:t>
            </a:r>
            <a:r>
              <a:rPr lang="en-US" altLang="zh-TW" sz="3000" b="1" dirty="0">
                <a:solidFill>
                  <a:schemeClr val="accent2">
                    <a:lumMod val="50000"/>
                  </a:schemeClr>
                </a:solidFill>
                <a:latin typeface="微軟正黑體" panose="020B0604030504040204" pitchFamily="34" charset="-120"/>
                <a:ea typeface="微軟正黑體" panose="020B0604030504040204" pitchFamily="34" charset="-120"/>
                <a:cs typeface="Arial" panose="020B0604020202020204" pitchFamily="34" charset="0"/>
              </a:rPr>
              <a:t>Product </a:t>
            </a:r>
            <a:r>
              <a:rPr lang="en-US" altLang="zh-TW" sz="3000" b="1" dirty="0" smtClean="0">
                <a:solidFill>
                  <a:schemeClr val="accent2">
                    <a:lumMod val="50000"/>
                  </a:schemeClr>
                </a:solidFill>
                <a:latin typeface="微軟正黑體" panose="020B0604030504040204" pitchFamily="34" charset="-120"/>
                <a:ea typeface="微軟正黑體" panose="020B0604030504040204" pitchFamily="34" charset="-120"/>
                <a:cs typeface="Arial" panose="020B0604020202020204" pitchFamily="34" charset="0"/>
              </a:rPr>
              <a:t>application</a:t>
            </a:r>
          </a:p>
          <a:p>
            <a:pPr marL="0" indent="0">
              <a:lnSpc>
                <a:spcPts val="5000"/>
              </a:lnSpc>
              <a:spcBef>
                <a:spcPts val="0"/>
              </a:spcBef>
              <a:spcAft>
                <a:spcPts val="600"/>
              </a:spcAft>
              <a:buNone/>
            </a:pPr>
            <a:r>
              <a:rPr lang="zh-TW" altLang="en-US" sz="3000" b="1" dirty="0" smtClean="0">
                <a:solidFill>
                  <a:schemeClr val="accent2">
                    <a:lumMod val="50000"/>
                  </a:schemeClr>
                </a:solidFill>
                <a:latin typeface="微軟正黑體" panose="020B0604030504040204" pitchFamily="34" charset="-120"/>
                <a:ea typeface="微軟正黑體" panose="020B0604030504040204" pitchFamily="34" charset="-120"/>
                <a:cs typeface="Arial" panose="020B0604020202020204" pitchFamily="34" charset="0"/>
              </a:rPr>
              <a:t>三、</a:t>
            </a:r>
            <a:r>
              <a:rPr lang="en-US" altLang="zh-TW" sz="3000" b="1" dirty="0">
                <a:solidFill>
                  <a:schemeClr val="accent2">
                    <a:lumMod val="50000"/>
                  </a:schemeClr>
                </a:solidFill>
                <a:latin typeface="微軟正黑體" panose="020B0604030504040204" pitchFamily="34" charset="-120"/>
                <a:ea typeface="微軟正黑體" panose="020B0604030504040204" pitchFamily="34" charset="-120"/>
                <a:cs typeface="Arial" panose="020B0604020202020204" pitchFamily="34" charset="0"/>
              </a:rPr>
              <a:t>Business </a:t>
            </a:r>
            <a:r>
              <a:rPr lang="en-US" altLang="zh-TW" sz="3000" b="1" dirty="0" smtClean="0">
                <a:solidFill>
                  <a:schemeClr val="accent2">
                    <a:lumMod val="50000"/>
                  </a:schemeClr>
                </a:solidFill>
                <a:latin typeface="微軟正黑體" panose="020B0604030504040204" pitchFamily="34" charset="-120"/>
                <a:ea typeface="微軟正黑體" panose="020B0604030504040204" pitchFamily="34" charset="-120"/>
                <a:cs typeface="Arial" panose="020B0604020202020204" pitchFamily="34" charset="0"/>
              </a:rPr>
              <a:t>performance</a:t>
            </a:r>
          </a:p>
          <a:p>
            <a:pPr marL="0" indent="0">
              <a:lnSpc>
                <a:spcPts val="5000"/>
              </a:lnSpc>
              <a:spcBef>
                <a:spcPts val="0"/>
              </a:spcBef>
              <a:spcAft>
                <a:spcPts val="600"/>
              </a:spcAft>
              <a:buNone/>
            </a:pPr>
            <a:r>
              <a:rPr lang="zh-TW" altLang="en-US" sz="3000" b="1" dirty="0" smtClean="0">
                <a:solidFill>
                  <a:schemeClr val="accent2">
                    <a:lumMod val="50000"/>
                  </a:schemeClr>
                </a:solidFill>
                <a:latin typeface="微軟正黑體" panose="020B0604030504040204" pitchFamily="34" charset="-120"/>
                <a:ea typeface="微軟正黑體" panose="020B0604030504040204" pitchFamily="34" charset="-120"/>
                <a:cs typeface="Arial" panose="020B0604020202020204" pitchFamily="34" charset="0"/>
              </a:rPr>
              <a:t>四、</a:t>
            </a:r>
            <a:r>
              <a:rPr lang="en-US" altLang="zh-TW" sz="3000" b="1" dirty="0">
                <a:solidFill>
                  <a:schemeClr val="accent2">
                    <a:lumMod val="50000"/>
                  </a:schemeClr>
                </a:solidFill>
                <a:latin typeface="微軟正黑體" panose="020B0604030504040204" pitchFamily="34" charset="-120"/>
                <a:ea typeface="微軟正黑體" panose="020B0604030504040204" pitchFamily="34" charset="-120"/>
                <a:cs typeface="Arial" panose="020B0604020202020204" pitchFamily="34" charset="0"/>
              </a:rPr>
              <a:t>Operation </a:t>
            </a:r>
            <a:r>
              <a:rPr lang="en-US" altLang="zh-TW" sz="3000" b="1" dirty="0" smtClean="0">
                <a:solidFill>
                  <a:schemeClr val="accent2">
                    <a:lumMod val="50000"/>
                  </a:schemeClr>
                </a:solidFill>
                <a:latin typeface="微軟正黑體" panose="020B0604030504040204" pitchFamily="34" charset="-120"/>
                <a:ea typeface="微軟正黑體" panose="020B0604030504040204" pitchFamily="34" charset="-120"/>
                <a:cs typeface="Arial" panose="020B0604020202020204" pitchFamily="34" charset="0"/>
              </a:rPr>
              <a:t>strategy</a:t>
            </a:r>
          </a:p>
          <a:p>
            <a:pPr marL="0" indent="0">
              <a:lnSpc>
                <a:spcPts val="5000"/>
              </a:lnSpc>
              <a:spcBef>
                <a:spcPts val="0"/>
              </a:spcBef>
              <a:spcAft>
                <a:spcPts val="600"/>
              </a:spcAft>
              <a:buNone/>
            </a:pPr>
            <a:r>
              <a:rPr lang="zh-TW" altLang="en-US" sz="3000" b="1" dirty="0" smtClean="0">
                <a:solidFill>
                  <a:schemeClr val="accent2">
                    <a:lumMod val="50000"/>
                  </a:schemeClr>
                </a:solidFill>
                <a:latin typeface="微軟正黑體" panose="020B0604030504040204" pitchFamily="34" charset="-120"/>
                <a:ea typeface="微軟正黑體" panose="020B0604030504040204" pitchFamily="34" charset="-120"/>
                <a:cs typeface="Arial" panose="020B0604020202020204" pitchFamily="34" charset="0"/>
              </a:rPr>
              <a:t>五、</a:t>
            </a:r>
            <a:r>
              <a:rPr lang="en-US" altLang="zh-TW" sz="3000" b="1" dirty="0">
                <a:solidFill>
                  <a:schemeClr val="accent2">
                    <a:lumMod val="50000"/>
                  </a:schemeClr>
                </a:solidFill>
                <a:latin typeface="微軟正黑體" panose="020B0604030504040204" pitchFamily="34" charset="-120"/>
                <a:ea typeface="微軟正黑體" panose="020B0604030504040204" pitchFamily="34" charset="-120"/>
                <a:cs typeface="Arial" panose="020B0604020202020204" pitchFamily="34" charset="0"/>
              </a:rPr>
              <a:t>Develop products</a:t>
            </a:r>
            <a:endParaRPr lang="zh-TW" altLang="en-US" sz="3000" b="1" dirty="0">
              <a:solidFill>
                <a:schemeClr val="accent2">
                  <a:lumMod val="5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 name="投影片編號版面配置區 1"/>
          <p:cNvSpPr>
            <a:spLocks noGrp="1"/>
          </p:cNvSpPr>
          <p:nvPr>
            <p:ph type="sldNum" sz="quarter" idx="12"/>
          </p:nvPr>
        </p:nvSpPr>
        <p:spPr/>
        <p:txBody>
          <a:bodyPr/>
          <a:lstStyle/>
          <a:p>
            <a:fld id="{940FC5D1-59B7-4096-AC85-C6862CFE3A0F}" type="slidenum">
              <a:rPr lang="es-ES" altLang="zh-TW" smtClean="0"/>
              <a:pPr/>
              <a:t>2</a:t>
            </a:fld>
            <a:endParaRPr lang="es-ES" altLang="zh-TW"/>
          </a:p>
        </p:txBody>
      </p:sp>
    </p:spTree>
    <p:extLst>
      <p:ext uri="{BB962C8B-B14F-4D97-AF65-F5344CB8AC3E}">
        <p14:creationId xmlns:p14="http://schemas.microsoft.com/office/powerpoint/2010/main" val="12989638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331640" y="3604429"/>
            <a:ext cx="7812360" cy="36000"/>
          </a:xfrm>
          <a:prstGeom prst="rect">
            <a:avLst/>
          </a:prstGeom>
          <a:solidFill>
            <a:srgbClr val="A46F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a:extLst>
              <a:ext uri="{FF2B5EF4-FFF2-40B4-BE49-F238E27FC236}">
                <a16:creationId xmlns:a16="http://schemas.microsoft.com/office/drawing/2014/main" id="{A2053DCF-DB69-4869-BBBF-6B7EA5140B86}"/>
              </a:ext>
            </a:extLst>
          </p:cNvPr>
          <p:cNvSpPr/>
          <p:nvPr/>
        </p:nvSpPr>
        <p:spPr>
          <a:xfrm>
            <a:off x="2051720" y="2906895"/>
            <a:ext cx="6840760" cy="1474314"/>
          </a:xfrm>
          <a:prstGeom prst="rect">
            <a:avLst/>
          </a:prstGeom>
        </p:spPr>
        <p:txBody>
          <a:bodyPr wrap="square">
            <a:spAutoFit/>
          </a:bodyPr>
          <a:lstStyle/>
          <a:p>
            <a:pPr marL="0" indent="0">
              <a:lnSpc>
                <a:spcPts val="5000"/>
              </a:lnSpc>
              <a:spcBef>
                <a:spcPts val="600"/>
              </a:spcBef>
              <a:spcAft>
                <a:spcPts val="600"/>
              </a:spcAft>
              <a:buNone/>
            </a:pPr>
            <a:r>
              <a:rPr lang="zh-TW" altLang="en-US" sz="3300" b="1" dirty="0" smtClean="0">
                <a:latin typeface="微軟正黑體" panose="020B0604030504040204" pitchFamily="34" charset="-120"/>
                <a:ea typeface="微軟正黑體" panose="020B0604030504040204" pitchFamily="34" charset="-120"/>
              </a:rPr>
              <a:t>公司基本資料</a:t>
            </a:r>
            <a:endParaRPr lang="en-US" altLang="zh-TW" sz="3300" b="1" dirty="0" smtClean="0">
              <a:latin typeface="微軟正黑體" panose="020B0604030504040204" pitchFamily="34" charset="-120"/>
              <a:ea typeface="微軟正黑體" panose="020B0604030504040204" pitchFamily="34" charset="-120"/>
            </a:endParaRPr>
          </a:p>
          <a:p>
            <a:pPr marL="0" indent="0">
              <a:lnSpc>
                <a:spcPts val="5000"/>
              </a:lnSpc>
              <a:spcBef>
                <a:spcPts val="600"/>
              </a:spcBef>
              <a:spcAft>
                <a:spcPts val="600"/>
              </a:spcAft>
              <a:buNone/>
            </a:pPr>
            <a:r>
              <a:rPr lang="en-US" altLang="zh-TW" sz="3600" b="1" dirty="0" smtClean="0">
                <a:solidFill>
                  <a:schemeClr val="accent2">
                    <a:lumMod val="50000"/>
                  </a:schemeClr>
                </a:solidFill>
                <a:latin typeface="微軟正黑體" panose="020B0604030504040204" pitchFamily="34" charset="-120"/>
                <a:ea typeface="微軟正黑體" panose="020B0604030504040204" pitchFamily="34" charset="-120"/>
              </a:rPr>
              <a:t>Basic </a:t>
            </a:r>
            <a:r>
              <a:rPr lang="en-US" altLang="zh-TW" sz="3600" b="1" dirty="0">
                <a:solidFill>
                  <a:schemeClr val="accent2">
                    <a:lumMod val="50000"/>
                  </a:schemeClr>
                </a:solidFill>
                <a:latin typeface="微軟正黑體" panose="020B0604030504040204" pitchFamily="34" charset="-120"/>
                <a:ea typeface="微軟正黑體" panose="020B0604030504040204" pitchFamily="34" charset="-120"/>
              </a:rPr>
              <a:t>company information</a:t>
            </a:r>
            <a:endParaRPr lang="zh-TW" altLang="en-US" sz="3300" b="1" dirty="0">
              <a:latin typeface="微軟正黑體" panose="020B0604030504040204" pitchFamily="34" charset="-120"/>
              <a:ea typeface="微軟正黑體" panose="020B0604030504040204" pitchFamily="34" charset="-120"/>
            </a:endParaRPr>
          </a:p>
        </p:txBody>
      </p:sp>
      <p:grpSp>
        <p:nvGrpSpPr>
          <p:cNvPr id="11" name="群組 10"/>
          <p:cNvGrpSpPr/>
          <p:nvPr/>
        </p:nvGrpSpPr>
        <p:grpSpPr>
          <a:xfrm>
            <a:off x="467544" y="2356825"/>
            <a:ext cx="1440000" cy="1440000"/>
            <a:chOff x="395536" y="1988840"/>
            <a:chExt cx="1440000" cy="1440000"/>
          </a:xfrm>
        </p:grpSpPr>
        <p:sp>
          <p:nvSpPr>
            <p:cNvPr id="9" name="橢圓 8"/>
            <p:cNvSpPr/>
            <p:nvPr/>
          </p:nvSpPr>
          <p:spPr bwMode="auto">
            <a:xfrm>
              <a:off x="395536" y="1988840"/>
              <a:ext cx="1440000" cy="1440000"/>
            </a:xfrm>
            <a:prstGeom prst="ellipse">
              <a:avLst/>
            </a:prstGeom>
            <a:solidFill>
              <a:srgbClr val="912350"/>
            </a:solidFill>
            <a:ln w="9525" cap="flat" cmpd="sng" algn="ctr">
              <a:solidFill>
                <a:srgbClr val="91235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TW" altLang="en-US" sz="5000" b="0" i="0" u="none" strike="noStrike" cap="none" normalizeH="0" baseline="0" dirty="0">
                <a:ln>
                  <a:noFill/>
                </a:ln>
                <a:solidFill>
                  <a:schemeClr val="bg1"/>
                </a:solidFill>
                <a:effectLst/>
              </a:endParaRPr>
            </a:p>
          </p:txBody>
        </p:sp>
        <p:sp>
          <p:nvSpPr>
            <p:cNvPr id="10" name="橢圓 9"/>
            <p:cNvSpPr/>
            <p:nvPr/>
          </p:nvSpPr>
          <p:spPr bwMode="auto">
            <a:xfrm>
              <a:off x="575536" y="2168840"/>
              <a:ext cx="1080000" cy="1080000"/>
            </a:xfrm>
            <a:prstGeom prst="ellipse">
              <a:avLst/>
            </a:prstGeom>
            <a:solidFill>
              <a:srgbClr val="A46F9C"/>
            </a:solidFill>
            <a:ln w="9525" cap="flat" cmpd="sng" algn="ctr">
              <a:solidFill>
                <a:srgbClr val="A46F9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zh-TW" altLang="en-US" sz="35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一</a:t>
              </a:r>
            </a:p>
          </p:txBody>
        </p:sp>
      </p:grpSp>
      <p:sp>
        <p:nvSpPr>
          <p:cNvPr id="2" name="投影片編號版面配置區 1"/>
          <p:cNvSpPr>
            <a:spLocks noGrp="1"/>
          </p:cNvSpPr>
          <p:nvPr>
            <p:ph type="sldNum" sz="quarter" idx="12"/>
          </p:nvPr>
        </p:nvSpPr>
        <p:spPr/>
        <p:txBody>
          <a:bodyPr/>
          <a:lstStyle/>
          <a:p>
            <a:fld id="{CDC4CE24-EF1F-4EE7-91BF-C92AC7DF26DA}" type="slidenum">
              <a:rPr lang="es-ES" altLang="zh-TW" smtClean="0"/>
              <a:pPr/>
              <a:t>3</a:t>
            </a:fld>
            <a:endParaRPr lang="es-ES" altLang="zh-TW"/>
          </a:p>
        </p:txBody>
      </p:sp>
    </p:spTree>
    <p:extLst>
      <p:ext uri="{BB962C8B-B14F-4D97-AF65-F5344CB8AC3E}">
        <p14:creationId xmlns:p14="http://schemas.microsoft.com/office/powerpoint/2010/main" val="3308437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3BC67082-FAA6-4B2A-8AC9-71D6DE76377E}"/>
              </a:ext>
            </a:extLst>
          </p:cNvPr>
          <p:cNvSpPr txBox="1">
            <a:spLocks noChangeArrowheads="1"/>
          </p:cNvSpPr>
          <p:nvPr/>
        </p:nvSpPr>
        <p:spPr bwMode="auto">
          <a:xfrm>
            <a:off x="467544" y="260648"/>
            <a:ext cx="8176246" cy="702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altLang="zh-TW" sz="3300" b="1" kern="1200" dirty="0" smtClean="0">
                <a:solidFill>
                  <a:srgbClr val="000000"/>
                </a:solidFill>
                <a:effectLst/>
                <a:latin typeface="微軟正黑體" panose="020B0604030504040204" pitchFamily="34" charset="-120"/>
                <a:ea typeface="微軟正黑體" panose="020B0604030504040204" pitchFamily="34" charset="-120"/>
                <a:cs typeface="Calibri" panose="020F0502020204030204" pitchFamily="34" charset="0"/>
              </a:rPr>
              <a:t>1-1.</a:t>
            </a:r>
            <a:r>
              <a:rPr lang="zh-TW" altLang="en-US" sz="3300" b="1" dirty="0" smtClean="0">
                <a:solidFill>
                  <a:schemeClr val="tx1"/>
                </a:solidFill>
                <a:latin typeface="微軟正黑體" panose="020B0604030504040204" pitchFamily="34" charset="-120"/>
                <a:ea typeface="微軟正黑體" panose="020B0604030504040204" pitchFamily="34" charset="-120"/>
                <a:sym typeface="標楷體" panose="03000509000000000000" pitchFamily="65" charset="-120"/>
              </a:rPr>
              <a:t>公司簡介</a:t>
            </a:r>
            <a:r>
              <a:rPr lang="en-US" altLang="zh-TW" sz="3300" b="1" dirty="0" smtClean="0">
                <a:solidFill>
                  <a:schemeClr val="tx1"/>
                </a:solidFill>
                <a:latin typeface="微軟正黑體" panose="020B0604030504040204" pitchFamily="34" charset="-120"/>
                <a:ea typeface="微軟正黑體" panose="020B0604030504040204" pitchFamily="34" charset="-120"/>
                <a:sym typeface="標楷體" panose="03000509000000000000" pitchFamily="65" charset="-120"/>
              </a:rPr>
              <a:t>Company </a:t>
            </a:r>
            <a:r>
              <a:rPr lang="en-US" altLang="zh-TW" sz="3300" b="1" dirty="0">
                <a:solidFill>
                  <a:schemeClr val="tx1"/>
                </a:solidFill>
                <a:latin typeface="微軟正黑體" panose="020B0604030504040204" pitchFamily="34" charset="-120"/>
                <a:ea typeface="微軟正黑體" panose="020B0604030504040204" pitchFamily="34" charset="-120"/>
                <a:sym typeface="標楷體" panose="03000509000000000000" pitchFamily="65" charset="-120"/>
              </a:rPr>
              <a:t>Profile</a:t>
            </a:r>
            <a:endParaRPr lang="en-US" altLang="en-US" sz="3300" b="1" dirty="0">
              <a:latin typeface="微軟正黑體" panose="020B0604030504040204" pitchFamily="34" charset="-120"/>
              <a:ea typeface="微軟正黑體" panose="020B0604030504040204" pitchFamily="34" charset="-120"/>
            </a:endParaRPr>
          </a:p>
        </p:txBody>
      </p:sp>
      <p:sp>
        <p:nvSpPr>
          <p:cNvPr id="8" name="文字方塊 7"/>
          <p:cNvSpPr txBox="1"/>
          <p:nvPr/>
        </p:nvSpPr>
        <p:spPr>
          <a:xfrm>
            <a:off x="434704" y="1340768"/>
            <a:ext cx="7017616" cy="5093702"/>
          </a:xfrm>
          <a:prstGeom prst="rect">
            <a:avLst/>
          </a:prstGeom>
          <a:noFill/>
        </p:spPr>
        <p:txBody>
          <a:bodyPr wrap="square" rtlCol="0">
            <a:spAutoFit/>
          </a:bodyPr>
          <a:lstStyle/>
          <a:p>
            <a:pPr marL="285750" indent="-285750">
              <a:spcBef>
                <a:spcPts val="600"/>
              </a:spcBef>
              <a:spcAft>
                <a:spcPts val="1200"/>
              </a:spcAft>
              <a:buFont typeface="Arial" panose="020B0604020202020204" pitchFamily="34" charset="0"/>
              <a:buChar char="•"/>
            </a:pPr>
            <a:r>
              <a:rPr lang="en-US" altLang="zh-TW" sz="2000" b="1" dirty="0" smtClean="0">
                <a:latin typeface="微軟正黑體" panose="020B0604030504040204" pitchFamily="34" charset="-120"/>
                <a:ea typeface="微軟正黑體" panose="020B0604030504040204" pitchFamily="34" charset="-120"/>
              </a:rPr>
              <a:t>Company </a:t>
            </a:r>
            <a:r>
              <a:rPr lang="en-US" altLang="zh-TW" sz="2000" b="1" dirty="0">
                <a:latin typeface="微軟正黑體" panose="020B0604030504040204" pitchFamily="34" charset="-120"/>
                <a:ea typeface="微軟正黑體" panose="020B0604030504040204" pitchFamily="34" charset="-120"/>
              </a:rPr>
              <a:t>Name</a:t>
            </a:r>
            <a:r>
              <a:rPr lang="zh-TW" altLang="en-US" sz="2000" b="1" dirty="0" smtClean="0">
                <a:latin typeface="微軟正黑體" panose="020B0604030504040204" pitchFamily="34" charset="-120"/>
                <a:ea typeface="微軟正黑體" panose="020B0604030504040204" pitchFamily="34" charset="-120"/>
              </a:rPr>
              <a:t>：</a:t>
            </a:r>
            <a:r>
              <a:rPr lang="en-US" altLang="zh-TW" sz="2000" b="1" dirty="0">
                <a:latin typeface="微軟正黑體" panose="020B0604030504040204" pitchFamily="34" charset="-120"/>
                <a:ea typeface="微軟正黑體" panose="020B0604030504040204" pitchFamily="34" charset="-120"/>
              </a:rPr>
              <a:t>Yi Shin Textile Industrial </a:t>
            </a:r>
            <a:r>
              <a:rPr lang="en-US" altLang="zh-TW" sz="2000" b="1" dirty="0" err="1">
                <a:latin typeface="微軟正黑體" panose="020B0604030504040204" pitchFamily="34" charset="-120"/>
                <a:ea typeface="微軟正黑體" panose="020B0604030504040204" pitchFamily="34" charset="-120"/>
              </a:rPr>
              <a:t>Co.,Ltd</a:t>
            </a:r>
            <a:r>
              <a:rPr lang="en-US" altLang="zh-TW" sz="2000" b="1" dirty="0" smtClean="0">
                <a:latin typeface="微軟正黑體" panose="020B0604030504040204" pitchFamily="34" charset="-120"/>
                <a:ea typeface="微軟正黑體" panose="020B0604030504040204" pitchFamily="34" charset="-120"/>
              </a:rPr>
              <a:t>. </a:t>
            </a:r>
            <a:r>
              <a:rPr lang="en-US" altLang="zh-TW" sz="2000" b="1" dirty="0">
                <a:latin typeface="微軟正黑體" panose="020B0604030504040204" pitchFamily="34" charset="-120"/>
                <a:ea typeface="微軟正黑體" panose="020B0604030504040204" pitchFamily="34" charset="-120"/>
              </a:rPr>
              <a:t>(4440)</a:t>
            </a:r>
          </a:p>
          <a:p>
            <a:pPr marL="285750" indent="-285750">
              <a:spcBef>
                <a:spcPts val="600"/>
              </a:spcBef>
              <a:spcAft>
                <a:spcPts val="1200"/>
              </a:spcAft>
              <a:buFont typeface="Arial" panose="020B0604020202020204" pitchFamily="34" charset="0"/>
              <a:buChar char="•"/>
            </a:pPr>
            <a:r>
              <a:rPr lang="en-US" altLang="zh-TW" sz="2000" dirty="0" smtClean="0">
                <a:latin typeface="微軟正黑體" panose="020B0604030504040204" pitchFamily="34" charset="-120"/>
                <a:ea typeface="微軟正黑體" panose="020B0604030504040204" pitchFamily="34" charset="-120"/>
              </a:rPr>
              <a:t>establishment</a:t>
            </a:r>
            <a:r>
              <a:rPr lang="zh-TW" altLang="en-US" sz="2000" dirty="0" smtClean="0">
                <a:latin typeface="微軟正黑體" panose="020B0604030504040204" pitchFamily="34" charset="-120"/>
                <a:ea typeface="微軟正黑體" panose="020B0604030504040204" pitchFamily="34" charset="-120"/>
              </a:rPr>
              <a:t>：</a:t>
            </a:r>
            <a:r>
              <a:rPr lang="en-US" altLang="zh-TW" sz="2000" dirty="0">
                <a:latin typeface="微軟正黑體" panose="020B0604030504040204" pitchFamily="34" charset="-120"/>
                <a:ea typeface="微軟正黑體" panose="020B0604030504040204" pitchFamily="34" charset="-120"/>
              </a:rPr>
              <a:t>June 21, 102 AD </a:t>
            </a:r>
            <a:endParaRPr lang="en-US" altLang="zh-TW" sz="2000" dirty="0" smtClean="0">
              <a:latin typeface="微軟正黑體" panose="020B0604030504040204" pitchFamily="34" charset="-120"/>
              <a:ea typeface="微軟正黑體" panose="020B0604030504040204" pitchFamily="34" charset="-120"/>
            </a:endParaRPr>
          </a:p>
          <a:p>
            <a:pPr marL="285750" indent="-285750">
              <a:spcBef>
                <a:spcPts val="600"/>
              </a:spcBef>
              <a:spcAft>
                <a:spcPts val="1200"/>
              </a:spcAft>
              <a:buFont typeface="Arial" panose="020B0604020202020204" pitchFamily="34" charset="0"/>
              <a:buChar char="•"/>
            </a:pPr>
            <a:r>
              <a:rPr lang="en-US" altLang="zh-TW" sz="2000" dirty="0" smtClean="0">
                <a:latin typeface="微軟正黑體" panose="020B0604030504040204" pitchFamily="34" charset="-120"/>
                <a:ea typeface="微軟正黑體" panose="020B0604030504040204" pitchFamily="34" charset="-120"/>
              </a:rPr>
              <a:t>Capital amount</a:t>
            </a:r>
            <a:r>
              <a:rPr lang="zh-TW" altLang="en-US" sz="2000" dirty="0" smtClean="0">
                <a:latin typeface="微軟正黑體" panose="020B0604030504040204" pitchFamily="34" charset="-120"/>
                <a:ea typeface="微軟正黑體" panose="020B0604030504040204" pitchFamily="34" charset="-120"/>
              </a:rPr>
              <a:t>：</a:t>
            </a:r>
            <a:r>
              <a:rPr lang="en-US" altLang="zh-TW" sz="2000" dirty="0" smtClean="0"/>
              <a:t>NT$675,980,000</a:t>
            </a:r>
          </a:p>
          <a:p>
            <a:pPr marL="285750" indent="-285750">
              <a:spcBef>
                <a:spcPts val="600"/>
              </a:spcBef>
              <a:spcAft>
                <a:spcPts val="1200"/>
              </a:spcAft>
              <a:buFont typeface="Arial" panose="020B0604020202020204" pitchFamily="34" charset="0"/>
              <a:buChar char="•"/>
            </a:pPr>
            <a:r>
              <a:rPr lang="en-US" altLang="zh-TW" sz="2000" dirty="0" smtClean="0">
                <a:latin typeface="微軟正黑體" panose="020B0604030504040204" pitchFamily="34" charset="-120"/>
                <a:ea typeface="微軟正黑體" panose="020B0604030504040204" pitchFamily="34" charset="-120"/>
              </a:rPr>
              <a:t>employees</a:t>
            </a:r>
            <a:r>
              <a:rPr lang="zh-TW" altLang="en-US" sz="2000" dirty="0" smtClean="0">
                <a:latin typeface="微軟正黑體" panose="020B0604030504040204" pitchFamily="34" charset="-120"/>
                <a:ea typeface="微軟正黑體" panose="020B0604030504040204" pitchFamily="34" charset="-120"/>
              </a:rPr>
              <a:t>：</a:t>
            </a:r>
            <a:r>
              <a:rPr lang="en-US" altLang="zh-TW" sz="2000" dirty="0">
                <a:latin typeface="微軟正黑體" panose="020B0604030504040204" pitchFamily="34" charset="-120"/>
                <a:ea typeface="微軟正黑體" panose="020B0604030504040204" pitchFamily="34" charset="-120"/>
              </a:rPr>
              <a:t> 138 (as of September 30, 2013 )</a:t>
            </a:r>
          </a:p>
          <a:p>
            <a:pPr marL="285750" indent="-285750">
              <a:spcBef>
                <a:spcPts val="600"/>
              </a:spcBef>
              <a:spcAft>
                <a:spcPts val="1200"/>
              </a:spcAft>
              <a:buFont typeface="Arial" panose="020B0604020202020204" pitchFamily="34" charset="0"/>
              <a:buChar char="•"/>
            </a:pPr>
            <a:r>
              <a:rPr lang="en-US" altLang="zh-TW" sz="2000" dirty="0" smtClean="0">
                <a:latin typeface="微軟正黑體" panose="020B0604030504040204" pitchFamily="34" charset="-120"/>
                <a:ea typeface="微軟正黑體" panose="020B0604030504040204" pitchFamily="34" charset="-120"/>
              </a:rPr>
              <a:t>address</a:t>
            </a:r>
            <a:r>
              <a:rPr lang="zh-TW" altLang="en-US" sz="2000" dirty="0" smtClean="0">
                <a:latin typeface="微軟正黑體" panose="020B0604030504040204" pitchFamily="34" charset="-120"/>
                <a:ea typeface="微軟正黑體" panose="020B0604030504040204" pitchFamily="34" charset="-120"/>
              </a:rPr>
              <a:t>：</a:t>
            </a:r>
            <a:r>
              <a:rPr lang="en-US" altLang="zh-TW" sz="2000" kern="100" dirty="0" smtClean="0">
                <a:latin typeface="微軟正黑體" panose="020B0604030504040204" pitchFamily="34" charset="-120"/>
                <a:ea typeface="微軟正黑體" panose="020B0604030504040204" pitchFamily="34" charset="-120"/>
              </a:rPr>
              <a:t>11th Floor, No. 266, </a:t>
            </a:r>
            <a:r>
              <a:rPr lang="en-US" altLang="zh-TW" sz="2000" kern="100" dirty="0" err="1" smtClean="0">
                <a:latin typeface="微軟正黑體" panose="020B0604030504040204" pitchFamily="34" charset="-120"/>
                <a:ea typeface="微軟正黑體" panose="020B0604030504040204" pitchFamily="34" charset="-120"/>
              </a:rPr>
              <a:t>Ruiguang</a:t>
            </a:r>
            <a:r>
              <a:rPr lang="en-US" altLang="zh-TW" sz="2000" kern="100" dirty="0" smtClean="0">
                <a:latin typeface="微軟正黑體" panose="020B0604030504040204" pitchFamily="34" charset="-120"/>
                <a:ea typeface="微軟正黑體" panose="020B0604030504040204" pitchFamily="34" charset="-120"/>
              </a:rPr>
              <a:t> Road, </a:t>
            </a:r>
            <a:r>
              <a:rPr lang="en-US" altLang="zh-TW" sz="2000" kern="100" dirty="0" err="1" smtClean="0">
                <a:latin typeface="微軟正黑體" panose="020B0604030504040204" pitchFamily="34" charset="-120"/>
                <a:ea typeface="微軟正黑體" panose="020B0604030504040204" pitchFamily="34" charset="-120"/>
              </a:rPr>
              <a:t>Neihu</a:t>
            </a:r>
            <a:r>
              <a:rPr lang="en-US" altLang="zh-TW" sz="2000" kern="100" dirty="0" smtClean="0">
                <a:latin typeface="微軟正黑體" panose="020B0604030504040204" pitchFamily="34" charset="-120"/>
                <a:ea typeface="微軟正黑體" panose="020B0604030504040204" pitchFamily="34" charset="-120"/>
              </a:rPr>
              <a:t> District, Taipei City</a:t>
            </a:r>
          </a:p>
          <a:p>
            <a:pPr marL="285750" indent="-285750">
              <a:spcBef>
                <a:spcPts val="600"/>
              </a:spcBef>
              <a:spcAft>
                <a:spcPts val="1200"/>
              </a:spcAft>
              <a:buFont typeface="Arial" panose="020B0604020202020204" pitchFamily="34" charset="0"/>
              <a:buChar char="•"/>
            </a:pPr>
            <a:r>
              <a:rPr lang="en-US" altLang="zh-TW" sz="2000" dirty="0" smtClean="0">
                <a:latin typeface="微軟正黑體" panose="020B0604030504040204" pitchFamily="34" charset="-120"/>
                <a:ea typeface="微軟正黑體" panose="020B0604030504040204" pitchFamily="34" charset="-120"/>
              </a:rPr>
              <a:t>Factory </a:t>
            </a:r>
            <a:r>
              <a:rPr lang="zh-TW" altLang="en-US" sz="2000" dirty="0" smtClean="0">
                <a:latin typeface="微軟正黑體" panose="020B0604030504040204" pitchFamily="34" charset="-120"/>
                <a:ea typeface="微軟正黑體" panose="020B0604030504040204" pitchFamily="34" charset="-120"/>
              </a:rPr>
              <a:t>：</a:t>
            </a:r>
            <a:r>
              <a:rPr lang="en-US" altLang="zh-TW" sz="2000" kern="100" dirty="0" smtClean="0">
                <a:latin typeface="微軟正黑體" panose="020B0604030504040204" pitchFamily="34" charset="-120"/>
                <a:ea typeface="微軟正黑體" panose="020B0604030504040204" pitchFamily="34" charset="-120"/>
              </a:rPr>
              <a:t>No. 91-1, Section 1, </a:t>
            </a:r>
            <a:r>
              <a:rPr lang="en-US" altLang="zh-TW" sz="2000" kern="100" dirty="0" err="1" smtClean="0">
                <a:latin typeface="微軟正黑體" panose="020B0604030504040204" pitchFamily="34" charset="-120"/>
                <a:ea typeface="微軟正黑體" panose="020B0604030504040204" pitchFamily="34" charset="-120"/>
              </a:rPr>
              <a:t>Zhongshan</a:t>
            </a:r>
            <a:r>
              <a:rPr lang="en-US" altLang="zh-TW" sz="2000" kern="100" dirty="0" smtClean="0">
                <a:latin typeface="微軟正黑體" panose="020B0604030504040204" pitchFamily="34" charset="-120"/>
                <a:ea typeface="微軟正黑體" panose="020B0604030504040204" pitchFamily="34" charset="-120"/>
              </a:rPr>
              <a:t> Road, </a:t>
            </a:r>
            <a:r>
              <a:rPr lang="en-US" altLang="zh-TW" sz="2000" kern="100" dirty="0" err="1" smtClean="0">
                <a:latin typeface="微軟正黑體" panose="020B0604030504040204" pitchFamily="34" charset="-120"/>
                <a:ea typeface="微軟正黑體" panose="020B0604030504040204" pitchFamily="34" charset="-120"/>
              </a:rPr>
              <a:t>Huatan</a:t>
            </a:r>
            <a:r>
              <a:rPr lang="en-US" altLang="zh-TW" sz="2000" kern="100" dirty="0" smtClean="0">
                <a:latin typeface="微軟正黑體" panose="020B0604030504040204" pitchFamily="34" charset="-120"/>
                <a:ea typeface="微軟正黑體" panose="020B0604030504040204" pitchFamily="34" charset="-120"/>
              </a:rPr>
              <a:t> Township, Changhua County</a:t>
            </a:r>
          </a:p>
          <a:p>
            <a:pPr marL="285750" indent="-285750">
              <a:spcBef>
                <a:spcPts val="600"/>
              </a:spcBef>
              <a:spcAft>
                <a:spcPts val="1200"/>
              </a:spcAft>
              <a:buFont typeface="Arial" panose="020B0604020202020204" pitchFamily="34" charset="0"/>
              <a:buChar char="•"/>
            </a:pPr>
            <a:r>
              <a:rPr lang="en-US" altLang="zh-TW" sz="2000" dirty="0" smtClean="0">
                <a:latin typeface="微軟正黑體" panose="020B0604030504040204" pitchFamily="34" charset="-120"/>
                <a:ea typeface="微軟正黑體" panose="020B0604030504040204" pitchFamily="34" charset="-120"/>
              </a:rPr>
              <a:t>products</a:t>
            </a:r>
            <a:r>
              <a:rPr lang="zh-TW" altLang="en-US" sz="2000" dirty="0" smtClean="0">
                <a:latin typeface="微軟正黑體" panose="020B0604030504040204" pitchFamily="34" charset="-120"/>
                <a:ea typeface="微軟正黑體" panose="020B0604030504040204" pitchFamily="34" charset="-120"/>
              </a:rPr>
              <a:t>：</a:t>
            </a:r>
            <a:r>
              <a:rPr lang="en-US" altLang="zh-TW" sz="2000" dirty="0" smtClean="0">
                <a:latin typeface="微軟正黑體" panose="020B0604030504040204" pitchFamily="34" charset="-120"/>
                <a:ea typeface="微軟正黑體" panose="020B0604030504040204" pitchFamily="34" charset="-120"/>
              </a:rPr>
              <a:t>Air covering </a:t>
            </a:r>
            <a:r>
              <a:rPr lang="en-US" altLang="zh-TW" sz="2000" dirty="0">
                <a:latin typeface="微軟正黑體" panose="020B0604030504040204" pitchFamily="34" charset="-120"/>
                <a:ea typeface="微軟正黑體" panose="020B0604030504040204" pitchFamily="34" charset="-120"/>
              </a:rPr>
              <a:t>yarn</a:t>
            </a:r>
            <a:r>
              <a:rPr lang="zh-TW" altLang="zh-TW" sz="2000" dirty="0" smtClean="0">
                <a:latin typeface="微軟正黑體" panose="020B0604030504040204" pitchFamily="34" charset="-120"/>
                <a:ea typeface="微軟正黑體" panose="020B0604030504040204" pitchFamily="34" charset="-120"/>
              </a:rPr>
              <a:t>、</a:t>
            </a:r>
            <a:r>
              <a:rPr lang="en-US" altLang="zh-TW" sz="2000" dirty="0" smtClean="0">
                <a:latin typeface="微軟正黑體" panose="020B0604030504040204" pitchFamily="34" charset="-120"/>
                <a:ea typeface="微軟正黑體" panose="020B0604030504040204" pitchFamily="34" charset="-120"/>
              </a:rPr>
              <a:t>Draw textile yarn</a:t>
            </a:r>
            <a:endParaRPr lang="zh-TW" altLang="zh-TW" sz="2000" kern="100" dirty="0">
              <a:latin typeface="微軟正黑體" panose="020B0604030504040204" pitchFamily="34" charset="-120"/>
              <a:ea typeface="微軟正黑體" panose="020B0604030504040204" pitchFamily="34" charset="-120"/>
              <a:cs typeface="Times New Roman" panose="02020603050405020304" pitchFamily="18" charset="0"/>
            </a:endParaRPr>
          </a:p>
          <a:p>
            <a:pPr marL="285750" indent="-285750">
              <a:spcBef>
                <a:spcPts val="600"/>
              </a:spcBef>
              <a:spcAft>
                <a:spcPts val="1200"/>
              </a:spcAft>
              <a:buFont typeface="Arial" panose="020B0604020202020204" pitchFamily="34" charset="0"/>
              <a:buChar char="•"/>
            </a:pPr>
            <a:r>
              <a:rPr lang="en-US" altLang="zh-TW" sz="2000" dirty="0">
                <a:latin typeface="微軟正黑體" panose="020B0604030504040204" pitchFamily="34" charset="-120"/>
                <a:ea typeface="微軟正黑體" panose="020B0604030504040204" pitchFamily="34" charset="-120"/>
              </a:rPr>
              <a:t>Certificate</a:t>
            </a:r>
            <a:r>
              <a:rPr lang="zh-TW" altLang="en-US" sz="2000" dirty="0" smtClean="0">
                <a:latin typeface="微軟正黑體" panose="020B0604030504040204" pitchFamily="34" charset="-120"/>
                <a:ea typeface="微軟正黑體" panose="020B0604030504040204" pitchFamily="34" charset="-120"/>
              </a:rPr>
              <a:t>：</a:t>
            </a:r>
            <a:r>
              <a:rPr lang="en-US" altLang="zh-TW" sz="2000" dirty="0">
                <a:latin typeface="微軟正黑體" panose="020B0604030504040204" pitchFamily="34" charset="-120"/>
                <a:ea typeface="微軟正黑體" panose="020B0604030504040204" pitchFamily="34" charset="-120"/>
              </a:rPr>
              <a:t>ISO9001 2015</a:t>
            </a:r>
            <a:r>
              <a:rPr lang="zh-TW" altLang="zh-TW" sz="2000" dirty="0">
                <a:latin typeface="微軟正黑體" panose="020B0604030504040204" pitchFamily="34" charset="-120"/>
                <a:ea typeface="微軟正黑體" panose="020B0604030504040204" pitchFamily="34" charset="-120"/>
              </a:rPr>
              <a:t>、</a:t>
            </a:r>
            <a:r>
              <a:rPr lang="en-US" altLang="zh-TW" sz="2000" dirty="0">
                <a:latin typeface="微軟正黑體" panose="020B0604030504040204" pitchFamily="34" charset="-120"/>
                <a:ea typeface="微軟正黑體" panose="020B0604030504040204" pitchFamily="34" charset="-120"/>
              </a:rPr>
              <a:t>GRS 4.0</a:t>
            </a:r>
            <a:endParaRPr lang="zh-TW" altLang="en-US" sz="2000" dirty="0">
              <a:latin typeface="微軟正黑體" panose="020B0604030504040204" pitchFamily="34" charset="-120"/>
              <a:ea typeface="微軟正黑體" panose="020B0604030504040204" pitchFamily="34" charset="-120"/>
            </a:endParaRPr>
          </a:p>
        </p:txBody>
      </p:sp>
      <p:pic>
        <p:nvPicPr>
          <p:cNvPr id="9" name="圖片 6" descr="123456.png">
            <a:extLst>
              <a:ext uri="{FF2B5EF4-FFF2-40B4-BE49-F238E27FC236}">
                <a16:creationId xmlns:a16="http://schemas.microsoft.com/office/drawing/2014/main" id="{47A387AD-2362-47D5-B9EE-6DD0D4CA506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29059" y="1700808"/>
            <a:ext cx="2128277" cy="2521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投影片編號版面配置區 1"/>
          <p:cNvSpPr>
            <a:spLocks noGrp="1"/>
          </p:cNvSpPr>
          <p:nvPr>
            <p:ph type="sldNum" sz="quarter" idx="12"/>
          </p:nvPr>
        </p:nvSpPr>
        <p:spPr/>
        <p:txBody>
          <a:bodyPr/>
          <a:lstStyle/>
          <a:p>
            <a:fld id="{940FC5D1-59B7-4096-AC85-C6862CFE3A0F}" type="slidenum">
              <a:rPr lang="es-ES" altLang="zh-TW" smtClean="0"/>
              <a:pPr/>
              <a:t>4</a:t>
            </a:fld>
            <a:endParaRPr lang="es-ES" altLang="zh-TW"/>
          </a:p>
        </p:txBody>
      </p:sp>
    </p:spTree>
    <p:extLst>
      <p:ext uri="{BB962C8B-B14F-4D97-AF65-F5344CB8AC3E}">
        <p14:creationId xmlns:p14="http://schemas.microsoft.com/office/powerpoint/2010/main" val="40345119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331640" y="3604429"/>
            <a:ext cx="7812360" cy="36000"/>
          </a:xfrm>
          <a:prstGeom prst="rect">
            <a:avLst/>
          </a:prstGeom>
          <a:solidFill>
            <a:srgbClr val="A46F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A2053DCF-DB69-4869-BBBF-6B7EA5140B86}"/>
              </a:ext>
            </a:extLst>
          </p:cNvPr>
          <p:cNvSpPr/>
          <p:nvPr/>
        </p:nvSpPr>
        <p:spPr>
          <a:xfrm>
            <a:off x="2051720" y="2906895"/>
            <a:ext cx="5400600" cy="1474314"/>
          </a:xfrm>
          <a:prstGeom prst="rect">
            <a:avLst/>
          </a:prstGeom>
        </p:spPr>
        <p:txBody>
          <a:bodyPr wrap="square">
            <a:spAutoFit/>
          </a:bodyPr>
          <a:lstStyle/>
          <a:p>
            <a:pPr marL="0" indent="0">
              <a:lnSpc>
                <a:spcPts val="5000"/>
              </a:lnSpc>
              <a:spcBef>
                <a:spcPts val="600"/>
              </a:spcBef>
              <a:spcAft>
                <a:spcPts val="600"/>
              </a:spcAft>
              <a:buNone/>
            </a:pPr>
            <a:r>
              <a:rPr lang="zh-TW" altLang="en-US" sz="3300" b="1" dirty="0" smtClean="0">
                <a:latin typeface="微軟正黑體" panose="020B0604030504040204" pitchFamily="34" charset="-120"/>
                <a:ea typeface="微軟正黑體" panose="020B0604030504040204" pitchFamily="34" charset="-120"/>
              </a:rPr>
              <a:t>產品應用</a:t>
            </a:r>
            <a:endParaRPr lang="en-US" altLang="zh-TW" sz="3300" b="1" dirty="0" smtClean="0">
              <a:latin typeface="微軟正黑體" panose="020B0604030504040204" pitchFamily="34" charset="-120"/>
              <a:ea typeface="微軟正黑體" panose="020B0604030504040204" pitchFamily="34" charset="-120"/>
            </a:endParaRPr>
          </a:p>
          <a:p>
            <a:pPr marL="0" indent="0">
              <a:lnSpc>
                <a:spcPts val="5000"/>
              </a:lnSpc>
              <a:spcBef>
                <a:spcPts val="600"/>
              </a:spcBef>
              <a:spcAft>
                <a:spcPts val="600"/>
              </a:spcAft>
              <a:buNone/>
            </a:pPr>
            <a:r>
              <a:rPr lang="en-US" altLang="zh-TW" sz="3600" b="1" dirty="0" smtClean="0">
                <a:solidFill>
                  <a:schemeClr val="accent2">
                    <a:lumMod val="50000"/>
                  </a:schemeClr>
                </a:solidFill>
                <a:latin typeface="微軟正黑體" panose="020B0604030504040204" pitchFamily="34" charset="-120"/>
                <a:ea typeface="微軟正黑體" panose="020B0604030504040204" pitchFamily="34" charset="-120"/>
              </a:rPr>
              <a:t>Product </a:t>
            </a:r>
            <a:r>
              <a:rPr lang="en-US" altLang="zh-TW" sz="3600" b="1" dirty="0">
                <a:solidFill>
                  <a:schemeClr val="accent2">
                    <a:lumMod val="50000"/>
                  </a:schemeClr>
                </a:solidFill>
                <a:latin typeface="微軟正黑體" panose="020B0604030504040204" pitchFamily="34" charset="-120"/>
                <a:ea typeface="微軟正黑體" panose="020B0604030504040204" pitchFamily="34" charset="-120"/>
              </a:rPr>
              <a:t>application</a:t>
            </a:r>
            <a:endParaRPr lang="zh-TW" altLang="en-US" sz="3300" b="1" dirty="0">
              <a:latin typeface="微軟正黑體" panose="020B0604030504040204" pitchFamily="34" charset="-120"/>
              <a:ea typeface="微軟正黑體" panose="020B0604030504040204" pitchFamily="34" charset="-120"/>
            </a:endParaRPr>
          </a:p>
        </p:txBody>
      </p:sp>
      <p:grpSp>
        <p:nvGrpSpPr>
          <p:cNvPr id="8" name="群組 7"/>
          <p:cNvGrpSpPr/>
          <p:nvPr/>
        </p:nvGrpSpPr>
        <p:grpSpPr>
          <a:xfrm>
            <a:off x="467544" y="2356825"/>
            <a:ext cx="1440000" cy="1440000"/>
            <a:chOff x="395536" y="1988840"/>
            <a:chExt cx="1440000" cy="1440000"/>
          </a:xfrm>
        </p:grpSpPr>
        <p:sp>
          <p:nvSpPr>
            <p:cNvPr id="9" name="橢圓 8"/>
            <p:cNvSpPr/>
            <p:nvPr/>
          </p:nvSpPr>
          <p:spPr bwMode="auto">
            <a:xfrm>
              <a:off x="395536" y="1988840"/>
              <a:ext cx="1440000" cy="1440000"/>
            </a:xfrm>
            <a:prstGeom prst="ellipse">
              <a:avLst/>
            </a:prstGeom>
            <a:solidFill>
              <a:srgbClr val="912350"/>
            </a:solidFill>
            <a:ln w="9525" cap="flat" cmpd="sng" algn="ctr">
              <a:solidFill>
                <a:srgbClr val="91235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TW" altLang="en-US" sz="5000" b="0" i="0" u="none" strike="noStrike" cap="none" normalizeH="0" baseline="0" dirty="0">
                <a:ln>
                  <a:noFill/>
                </a:ln>
                <a:solidFill>
                  <a:schemeClr val="bg1"/>
                </a:solidFill>
                <a:effectLst/>
              </a:endParaRPr>
            </a:p>
          </p:txBody>
        </p:sp>
        <p:sp>
          <p:nvSpPr>
            <p:cNvPr id="10" name="橢圓 9"/>
            <p:cNvSpPr/>
            <p:nvPr/>
          </p:nvSpPr>
          <p:spPr bwMode="auto">
            <a:xfrm>
              <a:off x="575536" y="2168840"/>
              <a:ext cx="1080000" cy="1080000"/>
            </a:xfrm>
            <a:prstGeom prst="ellipse">
              <a:avLst/>
            </a:prstGeom>
            <a:solidFill>
              <a:srgbClr val="A46F9C"/>
            </a:solidFill>
            <a:ln w="9525" cap="flat" cmpd="sng" algn="ctr">
              <a:solidFill>
                <a:srgbClr val="A46F9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zh-TW" altLang="en-US" sz="3500" b="1" dirty="0">
                  <a:solidFill>
                    <a:schemeClr val="bg1"/>
                  </a:solidFill>
                  <a:latin typeface="微軟正黑體" panose="020B0604030504040204" pitchFamily="34" charset="-120"/>
                  <a:ea typeface="微軟正黑體" panose="020B0604030504040204" pitchFamily="34" charset="-120"/>
                </a:rPr>
                <a:t>二</a:t>
              </a:r>
              <a:endParaRPr kumimoji="0" lang="zh-TW" altLang="en-US" sz="35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grpSp>
      <p:sp>
        <p:nvSpPr>
          <p:cNvPr id="2" name="投影片編號版面配置區 1"/>
          <p:cNvSpPr>
            <a:spLocks noGrp="1"/>
          </p:cNvSpPr>
          <p:nvPr>
            <p:ph type="sldNum" sz="quarter" idx="12"/>
          </p:nvPr>
        </p:nvSpPr>
        <p:spPr/>
        <p:txBody>
          <a:bodyPr/>
          <a:lstStyle/>
          <a:p>
            <a:fld id="{CDC4CE24-EF1F-4EE7-91BF-C92AC7DF26DA}" type="slidenum">
              <a:rPr lang="es-ES" altLang="zh-TW" smtClean="0"/>
              <a:pPr/>
              <a:t>5</a:t>
            </a:fld>
            <a:endParaRPr lang="es-ES" altLang="zh-TW"/>
          </a:p>
        </p:txBody>
      </p:sp>
    </p:spTree>
    <p:extLst>
      <p:ext uri="{BB962C8B-B14F-4D97-AF65-F5344CB8AC3E}">
        <p14:creationId xmlns:p14="http://schemas.microsoft.com/office/powerpoint/2010/main" val="22547738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404664"/>
            <a:ext cx="8229600" cy="1152128"/>
          </a:xfrm>
        </p:spPr>
        <p:txBody>
          <a:bodyPr/>
          <a:lstStyle/>
          <a:p>
            <a:pPr algn="l">
              <a:lnSpc>
                <a:spcPct val="90000"/>
              </a:lnSpc>
              <a:defRPr/>
            </a:pPr>
            <a:r>
              <a:rPr lang="en-US" altLang="zh-TW" sz="3300" b="1" dirty="0" smtClean="0">
                <a:solidFill>
                  <a:schemeClr val="tx1"/>
                </a:solidFill>
                <a:latin typeface="微軟正黑體" panose="020B0604030504040204" pitchFamily="34" charset="-120"/>
                <a:ea typeface="微軟正黑體" panose="020B0604030504040204" pitchFamily="34" charset="-120"/>
                <a:cs typeface="華康中黑體"/>
              </a:rPr>
              <a:t>2-1.</a:t>
            </a:r>
            <a:r>
              <a:rPr lang="en-US" altLang="zh-TW" sz="3300" dirty="0">
                <a:latin typeface="微軟正黑體" panose="020B0604030504040204" pitchFamily="34" charset="-120"/>
                <a:ea typeface="微軟正黑體" panose="020B0604030504040204" pitchFamily="34" charset="-120"/>
              </a:rPr>
              <a:t> </a:t>
            </a:r>
            <a:r>
              <a:rPr lang="en-US" altLang="zh-TW" sz="3200" dirty="0">
                <a:latin typeface="微軟正黑體" panose="020B0604030504040204" pitchFamily="34" charset="-120"/>
                <a:ea typeface="微軟正黑體" panose="020B0604030504040204" pitchFamily="34" charset="-120"/>
              </a:rPr>
              <a:t>Main </a:t>
            </a:r>
            <a:r>
              <a:rPr lang="en-US" altLang="zh-TW" sz="3200" dirty="0" smtClean="0">
                <a:latin typeface="微軟正黑體" panose="020B0604030504040204" pitchFamily="34" charset="-120"/>
                <a:ea typeface="微軟正黑體" panose="020B0604030504040204" pitchFamily="34" charset="-120"/>
              </a:rPr>
              <a:t>products</a:t>
            </a:r>
            <a:r>
              <a:rPr lang="en-US" altLang="zh-TW" sz="3200" b="1" dirty="0" smtClean="0">
                <a:solidFill>
                  <a:schemeClr val="tx1"/>
                </a:solidFill>
                <a:latin typeface="微軟正黑體" panose="020B0604030504040204" pitchFamily="34" charset="-120"/>
                <a:ea typeface="微軟正黑體" panose="020B0604030504040204" pitchFamily="34" charset="-120"/>
                <a:cs typeface="華康中黑體"/>
              </a:rPr>
              <a:t>-</a:t>
            </a:r>
            <a:br>
              <a:rPr lang="en-US" altLang="zh-TW" sz="3200" b="1" dirty="0" smtClean="0">
                <a:solidFill>
                  <a:schemeClr val="tx1"/>
                </a:solidFill>
                <a:latin typeface="微軟正黑體" panose="020B0604030504040204" pitchFamily="34" charset="-120"/>
                <a:ea typeface="微軟正黑體" panose="020B0604030504040204" pitchFamily="34" charset="-120"/>
                <a:cs typeface="華康中黑體"/>
              </a:rPr>
            </a:br>
            <a:endParaRPr lang="zh-TW" altLang="en-US" sz="3200" b="1" dirty="0">
              <a:solidFill>
                <a:schemeClr val="tx1"/>
              </a:solidFill>
              <a:latin typeface="微軟正黑體" panose="020B0604030504040204" pitchFamily="34" charset="-120"/>
              <a:ea typeface="微軟正黑體" panose="020B0604030504040204" pitchFamily="34" charset="-120"/>
              <a:cs typeface="華康中黑體"/>
            </a:endParaRPr>
          </a:p>
        </p:txBody>
      </p:sp>
      <p:sp>
        <p:nvSpPr>
          <p:cNvPr id="3" name="內容版面配置區 2"/>
          <p:cNvSpPr>
            <a:spLocks noGrp="1"/>
          </p:cNvSpPr>
          <p:nvPr>
            <p:ph idx="1"/>
          </p:nvPr>
        </p:nvSpPr>
        <p:spPr>
          <a:xfrm>
            <a:off x="457200" y="1417639"/>
            <a:ext cx="8363272" cy="2083370"/>
          </a:xfrm>
        </p:spPr>
        <p:txBody>
          <a:bodyPr/>
          <a:lstStyle/>
          <a:p>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加工絲</a:t>
            </a:r>
            <a:r>
              <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rPr>
              <a:t>(DTY,</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rPr>
              <a:t>Draw Textured Yarn)</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endParaRPr>
          </a:p>
          <a:p>
            <a:pPr marL="0" indent="0">
              <a:buNone/>
            </a:pPr>
            <a:r>
              <a:rPr lang="en-US" altLang="zh-TW" sz="1400" dirty="0">
                <a:latin typeface="微軟正黑體" panose="020B0604030504040204" pitchFamily="34" charset="-120"/>
                <a:ea typeface="微軟正黑體" panose="020B0604030504040204" pitchFamily="34" charset="-120"/>
              </a:rPr>
              <a:t>-</a:t>
            </a:r>
            <a:r>
              <a:rPr lang="en-US" altLang="zh-TW" sz="1400" dirty="0" smtClean="0">
                <a:latin typeface="微軟正黑體" panose="020B0604030504040204" pitchFamily="34" charset="-120"/>
                <a:ea typeface="微軟正黑體" panose="020B0604030504040204" pitchFamily="34" charset="-120"/>
              </a:rPr>
              <a:t>Polyester </a:t>
            </a:r>
            <a:r>
              <a:rPr lang="en-US" altLang="zh-TW" sz="1400" dirty="0">
                <a:latin typeface="微軟正黑體" panose="020B0604030504040204" pitchFamily="34" charset="-120"/>
                <a:ea typeface="微軟正黑體" panose="020B0604030504040204" pitchFamily="34" charset="-120"/>
              </a:rPr>
              <a:t>and other synthetic fiber raw yarns or semi-extended yarns (POY) are processed   through stretching, false twisting, heat setting and other processing procedures to change the physical and chemical properties, improve or increase the bulkiness, strength, softness and other properties, and become yarns with different characteristics kind.</a:t>
            </a:r>
          </a:p>
          <a:p>
            <a:pPr marL="0" indent="0">
              <a:buNone/>
            </a:pPr>
            <a:r>
              <a:rPr lang="en-US" altLang="zh-TW" sz="1400" dirty="0">
                <a:latin typeface="微軟正黑體" panose="020B0604030504040204" pitchFamily="34" charset="-120"/>
                <a:ea typeface="微軟正黑體" panose="020B0604030504040204" pitchFamily="34" charset="-120"/>
              </a:rPr>
              <a:t> </a:t>
            </a:r>
            <a:r>
              <a:rPr lang="en-US" altLang="zh-TW" sz="1400" dirty="0" smtClean="0">
                <a:latin typeface="微軟正黑體" panose="020B0604030504040204" pitchFamily="34" charset="-120"/>
                <a:ea typeface="微軟正黑體" panose="020B0604030504040204" pitchFamily="34" charset="-120"/>
              </a:rPr>
              <a:t>-To </a:t>
            </a:r>
            <a:r>
              <a:rPr lang="en-US" altLang="zh-TW" sz="1400" dirty="0">
                <a:latin typeface="微軟正黑體" panose="020B0604030504040204" pitchFamily="34" charset="-120"/>
                <a:ea typeface="微軟正黑體" panose="020B0604030504040204" pitchFamily="34" charset="-120"/>
              </a:rPr>
              <a:t>meet the needs of cloth factories or garment customers, special fibers such as microfibers </a:t>
            </a:r>
          </a:p>
          <a:p>
            <a:pPr marL="0" indent="0">
              <a:buNone/>
            </a:pPr>
            <a:r>
              <a:rPr lang="en-US" altLang="zh-TW" sz="1400" dirty="0">
                <a:latin typeface="微軟正黑體" panose="020B0604030504040204" pitchFamily="34" charset="-120"/>
                <a:ea typeface="微軟正黑體" panose="020B0604030504040204" pitchFamily="34" charset="-120"/>
              </a:rPr>
              <a:t>      and hollow fibers can be used</a:t>
            </a:r>
            <a:endParaRPr lang="zh-TW" altLang="en-US" sz="1400" dirty="0">
              <a:latin typeface="微軟正黑體" panose="020B0604030504040204" pitchFamily="34" charset="-120"/>
              <a:ea typeface="微軟正黑體" panose="020B0604030504040204" pitchFamily="34" charset="-120"/>
            </a:endParaRPr>
          </a:p>
        </p:txBody>
      </p:sp>
      <p:pic>
        <p:nvPicPr>
          <p:cNvPr id="4" name="圖片 3"/>
          <p:cNvPicPr>
            <a:picLocks noChangeAspect="1"/>
          </p:cNvPicPr>
          <p:nvPr/>
        </p:nvPicPr>
        <p:blipFill>
          <a:blip r:embed="rId3" cstate="print"/>
          <a:stretch>
            <a:fillRect/>
          </a:stretch>
        </p:blipFill>
        <p:spPr>
          <a:xfrm>
            <a:off x="1259781" y="3356992"/>
            <a:ext cx="6180277" cy="3290242"/>
          </a:xfrm>
          <a:prstGeom prst="rect">
            <a:avLst/>
          </a:prstGeom>
        </p:spPr>
      </p:pic>
      <p:sp>
        <p:nvSpPr>
          <p:cNvPr id="5" name="投影片編號版面配置區 4"/>
          <p:cNvSpPr>
            <a:spLocks noGrp="1"/>
          </p:cNvSpPr>
          <p:nvPr>
            <p:ph type="sldNum" sz="quarter" idx="12"/>
          </p:nvPr>
        </p:nvSpPr>
        <p:spPr/>
        <p:txBody>
          <a:bodyPr/>
          <a:lstStyle/>
          <a:p>
            <a:fld id="{940FC5D1-59B7-4096-AC85-C6862CFE3A0F}" type="slidenum">
              <a:rPr lang="es-ES" altLang="zh-TW" smtClean="0"/>
              <a:pPr/>
              <a:t>6</a:t>
            </a:fld>
            <a:endParaRPr lang="es-ES" altLang="zh-TW"/>
          </a:p>
        </p:txBody>
      </p:sp>
    </p:spTree>
    <p:extLst>
      <p:ext uri="{BB962C8B-B14F-4D97-AF65-F5344CB8AC3E}">
        <p14:creationId xmlns:p14="http://schemas.microsoft.com/office/powerpoint/2010/main" val="23935547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76032" y="332656"/>
            <a:ext cx="8229600" cy="634082"/>
          </a:xfrm>
        </p:spPr>
        <p:txBody>
          <a:bodyPr/>
          <a:lstStyle/>
          <a:p>
            <a:pPr algn="l">
              <a:lnSpc>
                <a:spcPct val="90000"/>
              </a:lnSpc>
              <a:defRPr/>
            </a:pPr>
            <a:r>
              <a:rPr lang="en-US" altLang="zh-TW" sz="3300" b="1" dirty="0" smtClean="0">
                <a:solidFill>
                  <a:schemeClr val="tx1"/>
                </a:solidFill>
                <a:latin typeface="微軟正黑體" panose="020B0604030504040204" pitchFamily="34" charset="-120"/>
                <a:ea typeface="微軟正黑體" panose="020B0604030504040204" pitchFamily="34" charset="-120"/>
                <a:cs typeface="華康中黑體"/>
              </a:rPr>
              <a:t>2-2.</a:t>
            </a:r>
            <a:r>
              <a:rPr lang="en-US" altLang="zh-TW" sz="3300" dirty="0"/>
              <a:t> </a:t>
            </a:r>
            <a:r>
              <a:rPr lang="en-US" altLang="zh-TW" sz="2800" dirty="0">
                <a:latin typeface="微軟正黑體" panose="020B0604030504040204" pitchFamily="34" charset="-120"/>
                <a:ea typeface="微軟正黑體" panose="020B0604030504040204" pitchFamily="34" charset="-120"/>
              </a:rPr>
              <a:t>Main </a:t>
            </a:r>
            <a:r>
              <a:rPr lang="en-US" altLang="zh-TW" sz="2800" dirty="0" smtClean="0">
                <a:latin typeface="微軟正黑體" panose="020B0604030504040204" pitchFamily="34" charset="-120"/>
                <a:ea typeface="微軟正黑體" panose="020B0604030504040204" pitchFamily="34" charset="-120"/>
              </a:rPr>
              <a:t>products</a:t>
            </a:r>
            <a:r>
              <a:rPr lang="en-US" altLang="zh-TW" sz="2800" b="1" dirty="0" smtClean="0">
                <a:solidFill>
                  <a:schemeClr val="tx1"/>
                </a:solidFill>
                <a:latin typeface="微軟正黑體" panose="020B0604030504040204" pitchFamily="34" charset="-120"/>
                <a:ea typeface="微軟正黑體" panose="020B0604030504040204" pitchFamily="34" charset="-120"/>
                <a:cs typeface="華康中黑體"/>
              </a:rPr>
              <a:t>-</a:t>
            </a:r>
            <a:br>
              <a:rPr lang="en-US" altLang="zh-TW" sz="2800" b="1" dirty="0" smtClean="0">
                <a:solidFill>
                  <a:schemeClr val="tx1"/>
                </a:solidFill>
                <a:latin typeface="微軟正黑體" panose="020B0604030504040204" pitchFamily="34" charset="-120"/>
                <a:ea typeface="微軟正黑體" panose="020B0604030504040204" pitchFamily="34" charset="-120"/>
                <a:cs typeface="華康中黑體"/>
              </a:rPr>
            </a:br>
            <a:r>
              <a:rPr lang="en-US" altLang="zh-TW" sz="2800" b="1" dirty="0">
                <a:solidFill>
                  <a:schemeClr val="tx1"/>
                </a:solidFill>
                <a:latin typeface="微軟正黑體" panose="020B0604030504040204" pitchFamily="34" charset="-120"/>
                <a:ea typeface="微軟正黑體" panose="020B0604030504040204" pitchFamily="34" charset="-120"/>
                <a:cs typeface="華康中黑體"/>
              </a:rPr>
              <a:t> </a:t>
            </a:r>
            <a:r>
              <a:rPr lang="en-US" altLang="zh-TW" sz="2800" b="1" dirty="0" smtClean="0">
                <a:solidFill>
                  <a:schemeClr val="tx1"/>
                </a:solidFill>
                <a:latin typeface="微軟正黑體" panose="020B0604030504040204" pitchFamily="34" charset="-120"/>
                <a:ea typeface="微軟正黑體" panose="020B0604030504040204" pitchFamily="34" charset="-120"/>
                <a:cs typeface="華康中黑體"/>
              </a:rPr>
              <a:t>        </a:t>
            </a:r>
            <a:r>
              <a:rPr lang="zh-TW" altLang="en-US" sz="2800" b="1" dirty="0" smtClean="0">
                <a:solidFill>
                  <a:schemeClr val="tx1"/>
                </a:solidFill>
                <a:latin typeface="微軟正黑體" panose="020B0604030504040204" pitchFamily="34" charset="-120"/>
                <a:ea typeface="微軟正黑體" panose="020B0604030504040204" pitchFamily="34" charset="-120"/>
                <a:cs typeface="華康中黑體"/>
              </a:rPr>
              <a:t>彈性</a:t>
            </a:r>
            <a:r>
              <a:rPr lang="zh-TW" altLang="en-US" sz="2800" b="1" dirty="0">
                <a:solidFill>
                  <a:schemeClr val="tx1"/>
                </a:solidFill>
                <a:latin typeface="微軟正黑體" panose="020B0604030504040204" pitchFamily="34" charset="-120"/>
                <a:ea typeface="微軟正黑體" panose="020B0604030504040204" pitchFamily="34" charset="-120"/>
                <a:cs typeface="華康中黑體"/>
              </a:rPr>
              <a:t>包覆</a:t>
            </a:r>
            <a:r>
              <a:rPr lang="zh-TW" altLang="en-US" sz="2800" b="1" dirty="0" smtClean="0">
                <a:solidFill>
                  <a:schemeClr val="tx1"/>
                </a:solidFill>
                <a:latin typeface="微軟正黑體" panose="020B0604030504040204" pitchFamily="34" charset="-120"/>
                <a:ea typeface="微軟正黑體" panose="020B0604030504040204" pitchFamily="34" charset="-120"/>
                <a:cs typeface="華康中黑體"/>
              </a:rPr>
              <a:t>紗</a:t>
            </a:r>
            <a:r>
              <a:rPr lang="en-US" altLang="zh-TW" sz="2800" dirty="0">
                <a:latin typeface="微軟正黑體" panose="020B0604030504040204" pitchFamily="34" charset="-120"/>
                <a:ea typeface="微軟正黑體" panose="020B0604030504040204" pitchFamily="34" charset="-120"/>
              </a:rPr>
              <a:t>Air covering yarn</a:t>
            </a:r>
            <a:endParaRPr lang="zh-TW" altLang="en-US" sz="2800" b="1" dirty="0">
              <a:solidFill>
                <a:schemeClr val="tx1"/>
              </a:solidFill>
              <a:latin typeface="微軟正黑體" panose="020B0604030504040204" pitchFamily="34" charset="-120"/>
              <a:ea typeface="微軟正黑體" panose="020B0604030504040204" pitchFamily="34" charset="-120"/>
              <a:cs typeface="華康中黑體"/>
            </a:endParaRPr>
          </a:p>
        </p:txBody>
      </p:sp>
      <p:sp>
        <p:nvSpPr>
          <p:cNvPr id="3" name="內容版面配置區 2"/>
          <p:cNvSpPr>
            <a:spLocks noGrp="1"/>
          </p:cNvSpPr>
          <p:nvPr>
            <p:ph idx="1"/>
          </p:nvPr>
        </p:nvSpPr>
        <p:spPr>
          <a:xfrm>
            <a:off x="457200" y="1254460"/>
            <a:ext cx="8229600" cy="1742491"/>
          </a:xfrm>
        </p:spPr>
        <p:txBody>
          <a:bodyPr/>
          <a:lstStyle/>
          <a:p>
            <a:r>
              <a:rPr lang="en-US" altLang="zh-TW" sz="2400" dirty="0">
                <a:latin typeface="微軟正黑體" panose="020B0604030504040204" pitchFamily="34" charset="-120"/>
                <a:ea typeface="微軟正黑體" panose="020B0604030504040204" pitchFamily="34" charset="-120"/>
              </a:rPr>
              <a:t>Air</a:t>
            </a:r>
            <a:r>
              <a:rPr lang="en-US" altLang="zh-TW" sz="2400" dirty="0" smtClean="0">
                <a:latin typeface="微軟正黑體" panose="020B0604030504040204" pitchFamily="34" charset="-120"/>
                <a:ea typeface="微軟正黑體" panose="020B0604030504040204" pitchFamily="34" charset="-120"/>
              </a:rPr>
              <a:t> </a:t>
            </a:r>
            <a:r>
              <a:rPr lang="en-US" altLang="zh-TW" sz="2400" dirty="0">
                <a:latin typeface="微軟正黑體" panose="020B0604030504040204" pitchFamily="34" charset="-120"/>
                <a:ea typeface="微軟正黑體" panose="020B0604030504040204" pitchFamily="34" charset="-120"/>
              </a:rPr>
              <a:t>covered yarn</a:t>
            </a:r>
            <a:r>
              <a:rPr lang="zh-TW" altLang="en-US" sz="2400" dirty="0" smtClean="0">
                <a:latin typeface="微軟正黑體" panose="020B0604030504040204" pitchFamily="34" charset="-120"/>
                <a:ea typeface="微軟正黑體" panose="020B0604030504040204" pitchFamily="34" charset="-120"/>
                <a:cs typeface="Times New Roman" panose="02020603050405020304" pitchFamily="18" charset="0"/>
              </a:rPr>
              <a:t>彈性</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包覆紗：</a:t>
            </a:r>
            <a:endPar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endParaRPr>
          </a:p>
          <a:p>
            <a:pPr lvl="1"/>
            <a:r>
              <a:rPr lang="en-US" altLang="zh-TW" sz="1800" dirty="0">
                <a:solidFill>
                  <a:srgbClr val="3C4043"/>
                </a:solidFill>
                <a:latin typeface="微軟正黑體" panose="020B0604030504040204" pitchFamily="34" charset="-120"/>
                <a:ea typeface="微軟正黑體" panose="020B0604030504040204" pitchFamily="34" charset="-120"/>
              </a:rPr>
              <a:t>Spandex elastic fiber is directly covered with false twisted processed </a:t>
            </a:r>
            <a:endParaRPr lang="en-US" altLang="zh-TW" sz="1800" dirty="0" smtClean="0">
              <a:solidFill>
                <a:srgbClr val="3C4043"/>
              </a:solidFill>
              <a:latin typeface="微軟正黑體" panose="020B0604030504040204" pitchFamily="34" charset="-120"/>
              <a:ea typeface="微軟正黑體" panose="020B0604030504040204" pitchFamily="34" charset="-120"/>
            </a:endParaRPr>
          </a:p>
          <a:p>
            <a:pPr marL="457200" lvl="1" indent="0">
              <a:buNone/>
            </a:pPr>
            <a:r>
              <a:rPr lang="en-US" altLang="zh-TW" sz="1800" dirty="0" smtClean="0">
                <a:solidFill>
                  <a:srgbClr val="3C4043"/>
                </a:solidFill>
                <a:latin typeface="微軟正黑體" panose="020B0604030504040204" pitchFamily="34" charset="-120"/>
                <a:ea typeface="微軟正黑體" panose="020B0604030504040204" pitchFamily="34" charset="-120"/>
              </a:rPr>
              <a:t>    Yarn</a:t>
            </a:r>
          </a:p>
          <a:p>
            <a:pPr marL="457200" lvl="1" indent="0">
              <a:buNone/>
            </a:pPr>
            <a:r>
              <a:rPr lang="en-US" altLang="zh-TW" sz="1800" dirty="0" smtClean="0">
                <a:solidFill>
                  <a:srgbClr val="3C4043"/>
                </a:solidFill>
                <a:latin typeface="微軟正黑體" panose="020B0604030504040204" pitchFamily="34" charset="-120"/>
                <a:ea typeface="微軟正黑體" panose="020B0604030504040204" pitchFamily="34" charset="-120"/>
              </a:rPr>
              <a:t>–   Adjust </a:t>
            </a:r>
            <a:r>
              <a:rPr lang="en-US" altLang="zh-TW" sz="1800" dirty="0">
                <a:solidFill>
                  <a:srgbClr val="3C4043"/>
                </a:solidFill>
                <a:latin typeface="微軟正黑體" panose="020B0604030504040204" pitchFamily="34" charset="-120"/>
                <a:ea typeface="微軟正黑體" panose="020B0604030504040204" pitchFamily="34" charset="-120"/>
              </a:rPr>
              <a:t>-the Spandex content and proportion to meet the flexible </a:t>
            </a:r>
            <a:r>
              <a:rPr lang="en-US" altLang="zh-TW" sz="1800" dirty="0" smtClean="0">
                <a:solidFill>
                  <a:srgbClr val="3C4043"/>
                </a:solidFill>
                <a:latin typeface="微軟正黑體" panose="020B0604030504040204" pitchFamily="34" charset="-120"/>
                <a:ea typeface="微軟正黑體" panose="020B0604030504040204" pitchFamily="34" charset="-120"/>
              </a:rPr>
              <a:t>   specifications </a:t>
            </a:r>
            <a:r>
              <a:rPr lang="en-US" altLang="zh-TW" sz="1800" dirty="0">
                <a:solidFill>
                  <a:srgbClr val="3C4043"/>
                </a:solidFill>
                <a:latin typeface="微軟正黑體" panose="020B0604030504040204" pitchFamily="34" charset="-120"/>
                <a:ea typeface="微軟正黑體" panose="020B0604030504040204" pitchFamily="34" charset="-120"/>
              </a:rPr>
              <a:t>of customer needs</a:t>
            </a:r>
            <a:endParaRPr lang="zh-TW" altLang="en-US" sz="1800" dirty="0">
              <a:latin typeface="微軟正黑體" panose="020B0604030504040204" pitchFamily="34" charset="-120"/>
              <a:ea typeface="微軟正黑體" panose="020B0604030504040204" pitchFamily="34" charset="-120"/>
            </a:endParaRPr>
          </a:p>
          <a:p>
            <a:pPr marL="457200" lvl="1" indent="0">
              <a:buNone/>
            </a:pPr>
            <a:endParaRPr lang="en-US" altLang="zh-TW" sz="1800" dirty="0" smtClean="0">
              <a:solidFill>
                <a:srgbClr val="3C4043"/>
              </a:solidFill>
              <a:latin typeface="微軟正黑體" panose="020B0604030504040204" pitchFamily="34" charset="-120"/>
              <a:ea typeface="微軟正黑體" panose="020B0604030504040204" pitchFamily="34" charset="-120"/>
            </a:endParaRPr>
          </a:p>
        </p:txBody>
      </p:sp>
      <p:sp>
        <p:nvSpPr>
          <p:cNvPr id="5" name="投影片編號版面配置區 4"/>
          <p:cNvSpPr>
            <a:spLocks noGrp="1"/>
          </p:cNvSpPr>
          <p:nvPr>
            <p:ph type="sldNum" sz="quarter" idx="12"/>
          </p:nvPr>
        </p:nvSpPr>
        <p:spPr/>
        <p:txBody>
          <a:bodyPr/>
          <a:lstStyle/>
          <a:p>
            <a:fld id="{940FC5D1-59B7-4096-AC85-C6862CFE3A0F}" type="slidenum">
              <a:rPr lang="es-ES" altLang="zh-TW" smtClean="0"/>
              <a:pPr/>
              <a:t>7</a:t>
            </a:fld>
            <a:endParaRPr lang="es-ES" altLang="zh-TW"/>
          </a:p>
        </p:txBody>
      </p:sp>
      <p:pic>
        <p:nvPicPr>
          <p:cNvPr id="8" name="圖片 7"/>
          <p:cNvPicPr>
            <a:picLocks noChangeAspect="1"/>
          </p:cNvPicPr>
          <p:nvPr/>
        </p:nvPicPr>
        <p:blipFill>
          <a:blip r:embed="rId3"/>
          <a:stretch>
            <a:fillRect/>
          </a:stretch>
        </p:blipFill>
        <p:spPr>
          <a:xfrm>
            <a:off x="476032" y="2852935"/>
            <a:ext cx="7921539" cy="3744417"/>
          </a:xfrm>
          <a:prstGeom prst="rect">
            <a:avLst/>
          </a:prstGeom>
        </p:spPr>
      </p:pic>
    </p:spTree>
    <p:extLst>
      <p:ext uri="{BB962C8B-B14F-4D97-AF65-F5344CB8AC3E}">
        <p14:creationId xmlns:p14="http://schemas.microsoft.com/office/powerpoint/2010/main" val="29118990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
            <a:extLst>
              <a:ext uri="{FF2B5EF4-FFF2-40B4-BE49-F238E27FC236}">
                <a16:creationId xmlns:a16="http://schemas.microsoft.com/office/drawing/2014/main" id="{62229B97-2E4D-4427-B33E-2384966B3A1B}"/>
              </a:ext>
            </a:extLst>
          </p:cNvPr>
          <p:cNvSpPr txBox="1">
            <a:spLocks noChangeArrowheads="1"/>
          </p:cNvSpPr>
          <p:nvPr/>
        </p:nvSpPr>
        <p:spPr bwMode="auto">
          <a:xfrm>
            <a:off x="396288" y="329308"/>
            <a:ext cx="8176246" cy="579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lnSpc>
                <a:spcPct val="90000"/>
              </a:lnSpc>
              <a:defRPr/>
            </a:pPr>
            <a:r>
              <a:rPr lang="en-US" altLang="zh-TW" sz="3300" b="1" dirty="0" smtClean="0">
                <a:solidFill>
                  <a:schemeClr val="tx1"/>
                </a:solidFill>
                <a:latin typeface="微軟正黑體" panose="020B0604030504040204" pitchFamily="34" charset="-120"/>
                <a:ea typeface="微軟正黑體" panose="020B0604030504040204" pitchFamily="34" charset="-120"/>
                <a:cs typeface="華康中黑體"/>
              </a:rPr>
              <a:t>2-3.</a:t>
            </a:r>
            <a:r>
              <a:rPr lang="zh-TW" altLang="en-US" sz="3300" b="1" dirty="0" smtClean="0">
                <a:solidFill>
                  <a:schemeClr val="tx1"/>
                </a:solidFill>
                <a:latin typeface="微軟正黑體" panose="020B0604030504040204" pitchFamily="34" charset="-120"/>
                <a:ea typeface="微軟正黑體" panose="020B0604030504040204" pitchFamily="34" charset="-120"/>
                <a:cs typeface="華康中黑體"/>
              </a:rPr>
              <a:t> </a:t>
            </a:r>
            <a:r>
              <a:rPr lang="en-US" altLang="zh-TW" sz="3300" dirty="0">
                <a:latin typeface="微軟正黑體" panose="020B0604030504040204" pitchFamily="34" charset="-120"/>
                <a:ea typeface="微軟正黑體" panose="020B0604030504040204" pitchFamily="34" charset="-120"/>
              </a:rPr>
              <a:t>Product application</a:t>
            </a:r>
            <a:endParaRPr lang="en-US" altLang="en-US" sz="3300" b="1" dirty="0">
              <a:solidFill>
                <a:schemeClr val="tx1"/>
              </a:solidFill>
              <a:latin typeface="微軟正黑體" panose="020B0604030504040204" pitchFamily="34" charset="-120"/>
              <a:ea typeface="微軟正黑體" panose="020B0604030504040204" pitchFamily="34" charset="-120"/>
              <a:cs typeface="華康中黑體"/>
            </a:endParaRPr>
          </a:p>
          <a:p>
            <a:pPr algn="l">
              <a:lnSpc>
                <a:spcPct val="90000"/>
              </a:lnSpc>
              <a:defRPr/>
            </a:pPr>
            <a:r>
              <a:rPr lang="zh-TW" altLang="en-US" sz="3300" b="1" dirty="0" smtClean="0">
                <a:solidFill>
                  <a:schemeClr val="tx1"/>
                </a:solidFill>
                <a:latin typeface="微軟正黑體" panose="020B0604030504040204" pitchFamily="34" charset="-120"/>
                <a:ea typeface="微軟正黑體" panose="020B0604030504040204" pitchFamily="34" charset="-120"/>
                <a:cs typeface="華康中黑體"/>
              </a:rPr>
              <a:t>         產品</a:t>
            </a:r>
            <a:r>
              <a:rPr lang="zh-TW" altLang="en-US" sz="3300" b="1" dirty="0" smtClean="0">
                <a:solidFill>
                  <a:schemeClr val="tx1"/>
                </a:solidFill>
                <a:latin typeface="微軟正黑體" panose="020B0604030504040204" pitchFamily="34" charset="-120"/>
                <a:ea typeface="微軟正黑體" panose="020B0604030504040204" pitchFamily="34" charset="-120"/>
                <a:cs typeface="華康中黑體"/>
                <a:sym typeface="標楷體" panose="03000509000000000000" pitchFamily="65" charset="-120"/>
              </a:rPr>
              <a:t>運用</a:t>
            </a:r>
            <a:endParaRPr lang="en-US" altLang="en-US" sz="3300" b="1" dirty="0">
              <a:solidFill>
                <a:schemeClr val="tx1"/>
              </a:solidFill>
              <a:latin typeface="微軟正黑體" panose="020B0604030504040204" pitchFamily="34" charset="-120"/>
              <a:ea typeface="微軟正黑體" panose="020B0604030504040204" pitchFamily="34" charset="-120"/>
              <a:cs typeface="華康中黑體"/>
            </a:endParaRPr>
          </a:p>
        </p:txBody>
      </p:sp>
      <p:sp>
        <p:nvSpPr>
          <p:cNvPr id="36" name="WordArt 205">
            <a:extLst>
              <a:ext uri="{FF2B5EF4-FFF2-40B4-BE49-F238E27FC236}">
                <a16:creationId xmlns:a16="http://schemas.microsoft.com/office/drawing/2014/main" id="{126CB2A5-5A95-442B-BEE1-F34EF95774A0}"/>
              </a:ext>
            </a:extLst>
          </p:cNvPr>
          <p:cNvSpPr>
            <a:spLocks noChangeArrowheads="1" noChangeShapeType="1" noTextEdit="1"/>
          </p:cNvSpPr>
          <p:nvPr/>
        </p:nvSpPr>
        <p:spPr bwMode="auto">
          <a:xfrm>
            <a:off x="4223548" y="3885696"/>
            <a:ext cx="3995738" cy="153324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endParaRPr lang="zh-TW" altLang="en-US" kern="10">
              <a:solidFill>
                <a:srgbClr val="000000"/>
              </a:solidFill>
              <a:latin typeface="標楷體" panose="03000509000000000000" pitchFamily="65" charset="-120"/>
              <a:ea typeface="標楷體" panose="03000509000000000000" pitchFamily="65" charset="-120"/>
            </a:endParaRPr>
          </a:p>
        </p:txBody>
      </p:sp>
      <p:sp>
        <p:nvSpPr>
          <p:cNvPr id="37" name="WordArt 205">
            <a:extLst>
              <a:ext uri="{FF2B5EF4-FFF2-40B4-BE49-F238E27FC236}">
                <a16:creationId xmlns:a16="http://schemas.microsoft.com/office/drawing/2014/main" id="{BBB5CEC6-B750-45DF-AA64-534A17649F09}"/>
              </a:ext>
            </a:extLst>
          </p:cNvPr>
          <p:cNvSpPr>
            <a:spLocks noChangeArrowheads="1" noChangeShapeType="1" noTextEdit="1"/>
          </p:cNvSpPr>
          <p:nvPr/>
        </p:nvSpPr>
        <p:spPr bwMode="auto">
          <a:xfrm>
            <a:off x="4223548" y="3885696"/>
            <a:ext cx="3995738" cy="153324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endParaRPr lang="zh-TW" altLang="en-US" kern="10">
              <a:solidFill>
                <a:srgbClr val="000000"/>
              </a:solidFill>
              <a:latin typeface="標楷體" panose="03000509000000000000" pitchFamily="65" charset="-120"/>
              <a:ea typeface="標楷體" panose="03000509000000000000" pitchFamily="65" charset="-120"/>
            </a:endParaRPr>
          </a:p>
        </p:txBody>
      </p:sp>
      <p:sp>
        <p:nvSpPr>
          <p:cNvPr id="38" name="矩形 37">
            <a:extLst>
              <a:ext uri="{FF2B5EF4-FFF2-40B4-BE49-F238E27FC236}">
                <a16:creationId xmlns:a16="http://schemas.microsoft.com/office/drawing/2014/main" id="{C185D7BD-620A-4A50-B73B-BAFECDA6F4EB}"/>
              </a:ext>
            </a:extLst>
          </p:cNvPr>
          <p:cNvSpPr/>
          <p:nvPr/>
        </p:nvSpPr>
        <p:spPr bwMode="auto">
          <a:xfrm>
            <a:off x="474311" y="4544022"/>
            <a:ext cx="1829767" cy="379454"/>
          </a:xfrm>
          <a:prstGeom prst="rect">
            <a:avLst/>
          </a:prstGeom>
          <a:noFill/>
          <a:ln>
            <a:no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68580" tIns="34290" rIns="68580" bIns="34290" numCol="1" rtlCol="0" anchor="ctr" anchorCtr="0" compatLnSpc="1">
            <a:prstTxWarp prst="textNoShape">
              <a:avLst/>
            </a:prstTxWarp>
          </a:bodyPr>
          <a:lstStyle/>
          <a:p>
            <a:pPr eaLnBrk="1" hangingPunct="1"/>
            <a:r>
              <a:rPr lang="en-US" altLang="zh-TW" dirty="0" smtClean="0">
                <a:latin typeface="微軟正黑體" panose="020B0604030504040204" pitchFamily="34" charset="-120"/>
                <a:ea typeface="微軟正黑體" panose="020B0604030504040204" pitchFamily="34" charset="-120"/>
              </a:rPr>
              <a:t>Waste to goods</a:t>
            </a:r>
            <a:endParaRPr lang="zh-TW" altLang="en-US" dirty="0">
              <a:solidFill>
                <a:schemeClr val="tx1"/>
              </a:solidFill>
              <a:latin typeface="微軟正黑體" panose="020B0604030504040204" pitchFamily="34" charset="-120"/>
              <a:ea typeface="微軟正黑體" panose="020B0604030504040204" pitchFamily="34" charset="-120"/>
              <a:cs typeface="Arial" charset="0"/>
            </a:endParaRPr>
          </a:p>
        </p:txBody>
      </p:sp>
      <p:sp>
        <p:nvSpPr>
          <p:cNvPr id="40" name="矩形 39">
            <a:extLst>
              <a:ext uri="{FF2B5EF4-FFF2-40B4-BE49-F238E27FC236}">
                <a16:creationId xmlns:a16="http://schemas.microsoft.com/office/drawing/2014/main" id="{1980B185-39F7-4CBF-A300-26DA0FD17A70}"/>
              </a:ext>
            </a:extLst>
          </p:cNvPr>
          <p:cNvSpPr/>
          <p:nvPr/>
        </p:nvSpPr>
        <p:spPr bwMode="auto">
          <a:xfrm>
            <a:off x="3764070" y="6090677"/>
            <a:ext cx="1700789" cy="503760"/>
          </a:xfrm>
          <a:prstGeom prst="rect">
            <a:avLst/>
          </a:prstGeom>
          <a:noFill/>
          <a:ln>
            <a:no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68580" tIns="34290" rIns="68580" bIns="34290" numCol="1" rtlCol="0" anchor="ctr" anchorCtr="0" compatLnSpc="1">
            <a:prstTxWarp prst="textNoShape">
              <a:avLst/>
            </a:prstTxWarp>
          </a:bodyPr>
          <a:lstStyle/>
          <a:p>
            <a:pPr eaLnBrk="1" hangingPunct="1"/>
            <a:r>
              <a:rPr lang="en-US" altLang="zh-TW" dirty="0" smtClean="0">
                <a:latin typeface="微軟正黑體" panose="020B0604030504040204" pitchFamily="34" charset="-120"/>
                <a:ea typeface="微軟正黑體" panose="020B0604030504040204" pitchFamily="34" charset="-120"/>
              </a:rPr>
              <a:t>Bio</a:t>
            </a:r>
            <a:endParaRPr lang="zh-TW" altLang="en-US" dirty="0">
              <a:solidFill>
                <a:schemeClr val="tx1"/>
              </a:solidFill>
              <a:latin typeface="微軟正黑體" panose="020B0604030504040204" pitchFamily="34" charset="-120"/>
              <a:ea typeface="微軟正黑體" panose="020B0604030504040204" pitchFamily="34" charset="-120"/>
              <a:cs typeface="Arial" charset="0"/>
            </a:endParaRPr>
          </a:p>
        </p:txBody>
      </p:sp>
      <p:sp>
        <p:nvSpPr>
          <p:cNvPr id="21" name="矩形 20">
            <a:extLst>
              <a:ext uri="{FF2B5EF4-FFF2-40B4-BE49-F238E27FC236}">
                <a16:creationId xmlns:a16="http://schemas.microsoft.com/office/drawing/2014/main" id="{D27799AC-E4C0-4BE6-AEAA-C8F79BCA495D}"/>
              </a:ext>
            </a:extLst>
          </p:cNvPr>
          <p:cNvSpPr/>
          <p:nvPr/>
        </p:nvSpPr>
        <p:spPr bwMode="auto">
          <a:xfrm>
            <a:off x="6924853" y="4364563"/>
            <a:ext cx="1883787" cy="575508"/>
          </a:xfrm>
          <a:prstGeom prst="rect">
            <a:avLst/>
          </a:prstGeom>
          <a:noFill/>
          <a:ln>
            <a:no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68580" tIns="34290" rIns="68580" bIns="34290" numCol="1" rtlCol="0" anchor="ctr" anchorCtr="0" compatLnSpc="1">
            <a:prstTxWarp prst="textNoShape">
              <a:avLst/>
            </a:prstTxWarp>
          </a:bodyPr>
          <a:lstStyle/>
          <a:p>
            <a:pPr eaLnBrk="1" hangingPunct="1"/>
            <a:r>
              <a:rPr lang="en-US" altLang="zh-TW" dirty="0" smtClean="0">
                <a:solidFill>
                  <a:schemeClr val="tx1"/>
                </a:solidFill>
                <a:latin typeface="微軟正黑體" panose="020B0604030504040204" pitchFamily="34" charset="-120"/>
                <a:ea typeface="微軟正黑體" panose="020B0604030504040204" pitchFamily="34" charset="-120"/>
                <a:cs typeface="Arial" charset="0"/>
              </a:rPr>
              <a:t>Graphene</a:t>
            </a:r>
            <a:endParaRPr lang="zh-TW" altLang="en-US" dirty="0">
              <a:solidFill>
                <a:schemeClr val="tx1"/>
              </a:solidFill>
              <a:latin typeface="微軟正黑體" panose="020B0604030504040204" pitchFamily="34" charset="-120"/>
              <a:ea typeface="微軟正黑體" panose="020B0604030504040204" pitchFamily="34" charset="-120"/>
              <a:cs typeface="Arial" charset="0"/>
            </a:endParaRPr>
          </a:p>
        </p:txBody>
      </p:sp>
      <p:pic>
        <p:nvPicPr>
          <p:cNvPr id="2" name="圖片 1"/>
          <p:cNvPicPr>
            <a:picLocks noChangeAspect="1"/>
          </p:cNvPicPr>
          <p:nvPr/>
        </p:nvPicPr>
        <p:blipFill>
          <a:blip r:embed="rId3" cstate="print"/>
          <a:stretch>
            <a:fillRect/>
          </a:stretch>
        </p:blipFill>
        <p:spPr>
          <a:xfrm>
            <a:off x="474311" y="1118458"/>
            <a:ext cx="2585521" cy="34626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圖片 2"/>
          <p:cNvPicPr>
            <a:picLocks noChangeAspect="1"/>
          </p:cNvPicPr>
          <p:nvPr/>
        </p:nvPicPr>
        <p:blipFill>
          <a:blip r:embed="rId4" cstate="print"/>
          <a:stretch>
            <a:fillRect/>
          </a:stretch>
        </p:blipFill>
        <p:spPr>
          <a:xfrm>
            <a:off x="6156175" y="1019847"/>
            <a:ext cx="2794235" cy="341726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圖片 3"/>
          <p:cNvPicPr>
            <a:picLocks noChangeAspect="1"/>
          </p:cNvPicPr>
          <p:nvPr/>
        </p:nvPicPr>
        <p:blipFill>
          <a:blip r:embed="rId5" cstate="print"/>
          <a:stretch>
            <a:fillRect/>
          </a:stretch>
        </p:blipFill>
        <p:spPr>
          <a:xfrm>
            <a:off x="3002105" y="1300162"/>
            <a:ext cx="3191624" cy="47905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投影片編號版面配置區 4"/>
          <p:cNvSpPr>
            <a:spLocks noGrp="1"/>
          </p:cNvSpPr>
          <p:nvPr>
            <p:ph type="sldNum" sz="quarter" idx="12"/>
          </p:nvPr>
        </p:nvSpPr>
        <p:spPr/>
        <p:txBody>
          <a:bodyPr/>
          <a:lstStyle/>
          <a:p>
            <a:fld id="{940FC5D1-59B7-4096-AC85-C6862CFE3A0F}" type="slidenum">
              <a:rPr lang="es-ES" altLang="zh-TW" smtClean="0"/>
              <a:pPr/>
              <a:t>8</a:t>
            </a:fld>
            <a:endParaRPr lang="es-ES" altLang="zh-TW" dirty="0"/>
          </a:p>
        </p:txBody>
      </p:sp>
    </p:spTree>
    <p:extLst>
      <p:ext uri="{BB962C8B-B14F-4D97-AF65-F5344CB8AC3E}">
        <p14:creationId xmlns:p14="http://schemas.microsoft.com/office/powerpoint/2010/main" val="244391449"/>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zh-TW"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自訂設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13732</TotalTime>
  <Words>2165</Words>
  <Application>Microsoft Office PowerPoint</Application>
  <PresentationFormat>如螢幕大小 (4:3)</PresentationFormat>
  <Paragraphs>204</Paragraphs>
  <Slides>25</Slides>
  <Notes>19</Notes>
  <HiddenSlides>0</HiddenSlides>
  <MMClips>0</MMClips>
  <ScaleCrop>false</ScaleCrop>
  <HeadingPairs>
    <vt:vector size="8" baseType="variant">
      <vt:variant>
        <vt:lpstr>使用字型</vt:lpstr>
      </vt:variant>
      <vt:variant>
        <vt:i4>11</vt:i4>
      </vt:variant>
      <vt:variant>
        <vt:lpstr>佈景主題</vt:lpstr>
      </vt:variant>
      <vt:variant>
        <vt:i4>3</vt:i4>
      </vt:variant>
      <vt:variant>
        <vt:lpstr>內嵌 OLE 伺服程式</vt:lpstr>
      </vt:variant>
      <vt:variant>
        <vt:i4>0</vt:i4>
      </vt:variant>
      <vt:variant>
        <vt:lpstr>投影片標題</vt:lpstr>
      </vt:variant>
      <vt:variant>
        <vt:i4>25</vt:i4>
      </vt:variant>
    </vt:vector>
  </HeadingPairs>
  <TitlesOfParts>
    <vt:vector size="39" baseType="lpstr">
      <vt:lpstr>Gulim</vt:lpstr>
      <vt:lpstr>華康中黑體</vt:lpstr>
      <vt:lpstr>微軟正黑體</vt:lpstr>
      <vt:lpstr>新細明體</vt:lpstr>
      <vt:lpstr>標楷體</vt:lpstr>
      <vt:lpstr>Arial</vt:lpstr>
      <vt:lpstr>Book Antiqua</vt:lpstr>
      <vt:lpstr>Calibri</vt:lpstr>
      <vt:lpstr>Calibri Light</vt:lpstr>
      <vt:lpstr>Times New Roman</vt:lpstr>
      <vt:lpstr>Wingdings</vt:lpstr>
      <vt:lpstr>Diseño predeterminado</vt:lpstr>
      <vt:lpstr>自訂設計</vt:lpstr>
      <vt:lpstr>1_自訂設計</vt:lpstr>
      <vt:lpstr>Yi Shin Textile Industrial Co.,Ltd. Corporate briefing session  113.10.23</vt:lpstr>
      <vt:lpstr>免責聲明-Disclaimer</vt:lpstr>
      <vt:lpstr>簡報大綱-Briefing outline</vt:lpstr>
      <vt:lpstr>PowerPoint 簡報</vt:lpstr>
      <vt:lpstr>PowerPoint 簡報</vt:lpstr>
      <vt:lpstr>PowerPoint 簡報</vt:lpstr>
      <vt:lpstr>2-1. Main products- </vt:lpstr>
      <vt:lpstr>2-2. Main products-          彈性包覆紗Air covering yarn</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Peter</cp:lastModifiedBy>
  <cp:revision>1482</cp:revision>
  <cp:lastPrinted>2022-11-21T03:00:27Z</cp:lastPrinted>
  <dcterms:created xsi:type="dcterms:W3CDTF">2010-05-23T14:28:12Z</dcterms:created>
  <dcterms:modified xsi:type="dcterms:W3CDTF">2024-10-21T10:05:06Z</dcterms:modified>
</cp:coreProperties>
</file>