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8" r:id="rId2"/>
    <p:sldMasterId id="2147483692" r:id="rId3"/>
    <p:sldMasterId id="2147483701" r:id="rId4"/>
  </p:sldMasterIdLst>
  <p:notesMasterIdLst>
    <p:notesMasterId r:id="rId40"/>
  </p:notesMasterIdLst>
  <p:handoutMasterIdLst>
    <p:handoutMasterId r:id="rId41"/>
  </p:handoutMasterIdLst>
  <p:sldIdLst>
    <p:sldId id="288" r:id="rId5"/>
    <p:sldId id="289" r:id="rId6"/>
    <p:sldId id="360" r:id="rId7"/>
    <p:sldId id="300" r:id="rId8"/>
    <p:sldId id="361" r:id="rId9"/>
    <p:sldId id="303" r:id="rId10"/>
    <p:sldId id="317" r:id="rId11"/>
    <p:sldId id="299" r:id="rId12"/>
    <p:sldId id="313" r:id="rId13"/>
    <p:sldId id="323" r:id="rId14"/>
    <p:sldId id="311" r:id="rId15"/>
    <p:sldId id="336" r:id="rId16"/>
    <p:sldId id="279" r:id="rId17"/>
    <p:sldId id="328" r:id="rId18"/>
    <p:sldId id="329" r:id="rId19"/>
    <p:sldId id="330" r:id="rId20"/>
    <p:sldId id="335" r:id="rId21"/>
    <p:sldId id="337" r:id="rId22"/>
    <p:sldId id="341" r:id="rId23"/>
    <p:sldId id="342" r:id="rId24"/>
    <p:sldId id="343" r:id="rId25"/>
    <p:sldId id="345" r:id="rId26"/>
    <p:sldId id="347" r:id="rId27"/>
    <p:sldId id="348" r:id="rId28"/>
    <p:sldId id="349" r:id="rId29"/>
    <p:sldId id="338" r:id="rId30"/>
    <p:sldId id="350" r:id="rId31"/>
    <p:sldId id="351" r:id="rId32"/>
    <p:sldId id="352" r:id="rId33"/>
    <p:sldId id="353" r:id="rId34"/>
    <p:sldId id="339" r:id="rId35"/>
    <p:sldId id="354" r:id="rId36"/>
    <p:sldId id="359" r:id="rId37"/>
    <p:sldId id="358" r:id="rId38"/>
    <p:sldId id="356" r:id="rId3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沈新鎧" initials="沈新鎧" lastIdx="4" clrIdx="0">
    <p:extLst>
      <p:ext uri="{19B8F6BF-5375-455C-9EA6-DF929625EA0E}">
        <p15:presenceInfo xmlns:p15="http://schemas.microsoft.com/office/powerpoint/2012/main" userId="S-1-5-21-526067736-1450883295-425080297-4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A50021"/>
    <a:srgbClr val="663300"/>
    <a:srgbClr val="F1D06C"/>
    <a:srgbClr val="000099"/>
    <a:srgbClr val="FF66FF"/>
    <a:srgbClr val="FFCC00"/>
    <a:srgbClr val="CC9900"/>
    <a:srgbClr val="00CC99"/>
    <a:srgbClr val="A1C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9" autoAdjust="0"/>
    <p:restoredTop sz="94280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3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金額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211517781503367E-17"/>
                  <c:y val="5.12699920168180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30-4D75-88CB-FA34ED69648D}"/>
                </c:ext>
              </c:extLst>
            </c:dLbl>
            <c:dLbl>
              <c:idx val="1"/>
              <c:layout>
                <c:manualLayout>
                  <c:x val="-1.4947683109118087E-3"/>
                  <c:y val="-6.51597329682254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30-4D75-88CB-FA34ED69648D}"/>
                </c:ext>
              </c:extLst>
            </c:dLbl>
            <c:dLbl>
              <c:idx val="3"/>
              <c:layout>
                <c:manualLayout>
                  <c:x val="0"/>
                  <c:y val="5.12699920168181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30-4D75-88CB-FA34ED69648D}"/>
                </c:ext>
              </c:extLst>
            </c:dLbl>
            <c:dLbl>
              <c:idx val="4"/>
              <c:layout>
                <c:manualLayout>
                  <c:x val="-1.1284607112601347E-16"/>
                  <c:y val="-2.3071496407568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30-4D75-88CB-FA34ED696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863</c:v>
                </c:pt>
                <c:pt idx="1">
                  <c:v>737</c:v>
                </c:pt>
                <c:pt idx="2">
                  <c:v>736</c:v>
                </c:pt>
                <c:pt idx="3">
                  <c:v>744</c:v>
                </c:pt>
                <c:pt idx="4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30-4D75-88CB-FA34ED6964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7435039"/>
        <c:axId val="11643279"/>
      </c:barChart>
      <c:catAx>
        <c:axId val="38743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643279"/>
        <c:crosses val="autoZero"/>
        <c:auto val="1"/>
        <c:lblAlgn val="ctr"/>
        <c:lblOffset val="100"/>
        <c:noMultiLvlLbl val="0"/>
      </c:catAx>
      <c:valAx>
        <c:axId val="1164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38743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accent3"/>
          </a:solidFill>
          <a:latin typeface="Times New Roman" panose="02020603050405020304" pitchFamily="18" charset="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工作表1!$B$2:$B$6</c:f>
              <c:numCache>
                <c:formatCode>0%</c:formatCode>
                <c:ptCount val="5"/>
                <c:pt idx="0">
                  <c:v>0.67</c:v>
                </c:pt>
                <c:pt idx="1">
                  <c:v>0.68</c:v>
                </c:pt>
                <c:pt idx="2">
                  <c:v>0.69</c:v>
                </c:pt>
                <c:pt idx="3">
                  <c:v>0.75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B-4ED1-AA0F-0D1BA61B63D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Taiwan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工作表1!$C$2:$C$6</c:f>
              <c:numCache>
                <c:formatCode>0%</c:formatCode>
                <c:ptCount val="5"/>
                <c:pt idx="0">
                  <c:v>0.15</c:v>
                </c:pt>
                <c:pt idx="1">
                  <c:v>0.11</c:v>
                </c:pt>
                <c:pt idx="2">
                  <c:v>0.14000000000000001</c:v>
                </c:pt>
                <c:pt idx="3">
                  <c:v>0.06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B-4ED1-AA0F-0D1BA61B63D6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工作表1!$D$2:$D$6</c:f>
              <c:numCache>
                <c:formatCode>0%</c:formatCode>
                <c:ptCount val="5"/>
                <c:pt idx="0">
                  <c:v>0.11</c:v>
                </c:pt>
                <c:pt idx="1">
                  <c:v>0.14000000000000001</c:v>
                </c:pt>
                <c:pt idx="2">
                  <c:v>0.09</c:v>
                </c:pt>
                <c:pt idx="3">
                  <c:v>0.12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CB-4ED1-AA0F-0D1BA61B63D6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9DE7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工作表1!$E$2:$E$6</c:f>
              <c:numCache>
                <c:formatCode>0%</c:formatCode>
                <c:ptCount val="5"/>
                <c:pt idx="0">
                  <c:v>0.05</c:v>
                </c:pt>
                <c:pt idx="1">
                  <c:v>0.06</c:v>
                </c:pt>
                <c:pt idx="2">
                  <c:v>0.05</c:v>
                </c:pt>
                <c:pt idx="3">
                  <c:v>0.04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CB-4ED1-AA0F-0D1BA61B63D6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America&amp;Others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53000291120584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CB-4ED1-AA0F-0D1BA61B63D6}"/>
                </c:ext>
              </c:extLst>
            </c:dLbl>
            <c:dLbl>
              <c:idx val="1"/>
              <c:layout>
                <c:manualLayout>
                  <c:x val="-5.4807538258740775E-17"/>
                  <c:y val="-5.02000194080389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CB-4ED1-AA0F-0D1BA61B63D6}"/>
                </c:ext>
              </c:extLst>
            </c:dLbl>
            <c:dLbl>
              <c:idx val="2"/>
              <c:layout>
                <c:manualLayout>
                  <c:x val="0"/>
                  <c:y val="-1.25500048520097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CB-4ED1-AA0F-0D1BA61B63D6}"/>
                </c:ext>
              </c:extLst>
            </c:dLbl>
            <c:dLbl>
              <c:idx val="3"/>
              <c:layout>
                <c:manualLayout>
                  <c:x val="-1.0961507651748155E-16"/>
                  <c:y val="-1.25500048520097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CB-4ED1-AA0F-0D1BA61B63D6}"/>
                </c:ext>
              </c:extLst>
            </c:dLbl>
            <c:dLbl>
              <c:idx val="4"/>
              <c:layout>
                <c:manualLayout>
                  <c:x val="0"/>
                  <c:y val="-7.53000291120584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CB-4ED1-AA0F-0D1BA61B6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工作表1!$F$2:$F$6</c:f>
              <c:numCache>
                <c:formatCode>0%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0.03</c:v>
                </c:pt>
                <c:pt idx="3">
                  <c:v>0.03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CB-4ED1-AA0F-0D1BA61B63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01522639"/>
        <c:axId val="1005747151"/>
      </c:barChart>
      <c:catAx>
        <c:axId val="10015226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3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005747151"/>
        <c:crosses val="autoZero"/>
        <c:auto val="1"/>
        <c:lblAlgn val="ctr"/>
        <c:lblOffset val="100"/>
        <c:noMultiLvlLbl val="0"/>
      </c:catAx>
      <c:valAx>
        <c:axId val="10057471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01522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3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3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accent3"/>
          </a:solidFill>
          <a:effectLst>
            <a:glow>
              <a:schemeClr val="accent1">
                <a:alpha val="40000"/>
              </a:schemeClr>
            </a:glow>
          </a:effectLst>
          <a:latin typeface="Times New Roman" panose="02020603050405020304" pitchFamily="18" charset="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Ball Screw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B6-4893-8025-444E38E1B9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Q3/22</c:v>
                </c:pt>
                <c:pt idx="1">
                  <c:v>Q4/22</c:v>
                </c:pt>
                <c:pt idx="2">
                  <c:v>Q1/23</c:v>
                </c:pt>
                <c:pt idx="3">
                  <c:v>Q2/23</c:v>
                </c:pt>
                <c:pt idx="4">
                  <c:v>Q3/23</c:v>
                </c:pt>
              </c:strCache>
            </c:strRef>
          </c:cat>
          <c:val>
            <c:numRef>
              <c:f>工作表1!$B$2:$B$6</c:f>
              <c:numCache>
                <c:formatCode>0%</c:formatCode>
                <c:ptCount val="5"/>
                <c:pt idx="0">
                  <c:v>0.6</c:v>
                </c:pt>
                <c:pt idx="1">
                  <c:v>0.65</c:v>
                </c:pt>
                <c:pt idx="2">
                  <c:v>0.66</c:v>
                </c:pt>
                <c:pt idx="3">
                  <c:v>0.64</c:v>
                </c:pt>
                <c:pt idx="4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6-4893-8025-444E38E1B9E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Linear Guide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5.966069272875912E-3"/>
                  <c:y val="5.0648924388334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B6-4893-8025-444E38E1B9ED}"/>
                </c:ext>
              </c:extLst>
            </c:dLbl>
            <c:dLbl>
              <c:idx val="1"/>
              <c:layout>
                <c:manualLayout>
                  <c:x val="8.94910390931386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B6-4893-8025-444E38E1B9ED}"/>
                </c:ext>
              </c:extLst>
            </c:dLbl>
            <c:dLbl>
              <c:idx val="2"/>
              <c:layout>
                <c:manualLayout>
                  <c:x val="8.94910390931381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B6-4893-8025-444E38E1B9ED}"/>
                </c:ext>
              </c:extLst>
            </c:dLbl>
            <c:dLbl>
              <c:idx val="3"/>
              <c:layout>
                <c:manualLayout>
                  <c:x val="8.9491039093138672E-3"/>
                  <c:y val="1.0129784877666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B6-4893-8025-444E38E1B9ED}"/>
                </c:ext>
              </c:extLst>
            </c:dLbl>
            <c:dLbl>
              <c:idx val="4"/>
              <c:layout>
                <c:manualLayout>
                  <c:x val="8.94910390931386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B6-4893-8025-444E38E1B9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Q3/22</c:v>
                </c:pt>
                <c:pt idx="1">
                  <c:v>Q4/22</c:v>
                </c:pt>
                <c:pt idx="2">
                  <c:v>Q1/23</c:v>
                </c:pt>
                <c:pt idx="3">
                  <c:v>Q2/23</c:v>
                </c:pt>
                <c:pt idx="4">
                  <c:v>Q3/23</c:v>
                </c:pt>
              </c:strCache>
            </c:strRef>
          </c:cat>
          <c:val>
            <c:numRef>
              <c:f>工作表1!$C$2:$C$6</c:f>
              <c:numCache>
                <c:formatCode>0%</c:formatCode>
                <c:ptCount val="5"/>
                <c:pt idx="0">
                  <c:v>0.3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0.32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B6-4893-8025-444E38E1B9E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Ball Spline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Q3/22</c:v>
                </c:pt>
                <c:pt idx="1">
                  <c:v>Q4/22</c:v>
                </c:pt>
                <c:pt idx="2">
                  <c:v>Q1/23</c:v>
                </c:pt>
                <c:pt idx="3">
                  <c:v>Q2/23</c:v>
                </c:pt>
                <c:pt idx="4">
                  <c:v>Q3/23</c:v>
                </c:pt>
              </c:strCache>
            </c:strRef>
          </c:cat>
          <c:val>
            <c:numRef>
              <c:f>工作表1!$D$2:$D$6</c:f>
              <c:numCache>
                <c:formatCode>0%</c:formatCode>
                <c:ptCount val="5"/>
                <c:pt idx="0">
                  <c:v>0.08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B6-4893-8025-444E38E1B9ED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Others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Q3/22</c:v>
                </c:pt>
                <c:pt idx="1">
                  <c:v>Q4/22</c:v>
                </c:pt>
                <c:pt idx="2">
                  <c:v>Q1/23</c:v>
                </c:pt>
                <c:pt idx="3">
                  <c:v>Q2/23</c:v>
                </c:pt>
                <c:pt idx="4">
                  <c:v>Q3/23</c:v>
                </c:pt>
              </c:strCache>
            </c:strRef>
          </c:cat>
          <c:val>
            <c:numRef>
              <c:f>工作表1!$E$2:$E$6</c:f>
              <c:numCache>
                <c:formatCode>0%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B6-4893-8025-444E38E1B9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2"/>
        <c:axId val="799164816"/>
        <c:axId val="649927760"/>
      </c:barChart>
      <c:catAx>
        <c:axId val="79916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649927760"/>
        <c:crosses val="autoZero"/>
        <c:auto val="1"/>
        <c:lblAlgn val="ctr"/>
        <c:lblOffset val="100"/>
        <c:noMultiLvlLbl val="0"/>
      </c:catAx>
      <c:valAx>
        <c:axId val="64992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79916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3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>
          <a:solidFill>
            <a:schemeClr val="accent3"/>
          </a:solidFill>
          <a:latin typeface="Times New Roman" panose="02020603050405020304" pitchFamily="18" charset="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76627850587378E-2"/>
          <c:y val="3.8407195482413739E-2"/>
          <c:w val="0.81198239006466233"/>
          <c:h val="0.763617881310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Gross Profit</c:v>
                </c:pt>
              </c:strCache>
            </c:strRef>
          </c:tx>
          <c:spPr>
            <a:solidFill>
              <a:srgbClr val="CC9900"/>
            </a:solidFill>
            <a:ln w="12700" cmpd="sng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243</c:v>
                </c:pt>
                <c:pt idx="1">
                  <c:v>194</c:v>
                </c:pt>
                <c:pt idx="2">
                  <c:v>173</c:v>
                </c:pt>
                <c:pt idx="3">
                  <c:v>150</c:v>
                </c:pt>
                <c:pt idx="4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C-4313-B468-A211624E54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86120448"/>
        <c:axId val="1101226304"/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Gross Margin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946728880184145E-2"/>
                  <c:y val="-3.3064716722896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7C-4313-B468-A211624E5445}"/>
                </c:ext>
              </c:extLst>
            </c:dLbl>
            <c:dLbl>
              <c:idx val="1"/>
              <c:layout>
                <c:manualLayout>
                  <c:x val="-5.455455998919409E-2"/>
                  <c:y val="5.341223470621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7C-4313-B468-A211624E5445}"/>
                </c:ext>
              </c:extLst>
            </c:dLbl>
            <c:dLbl>
              <c:idx val="2"/>
              <c:layout>
                <c:manualLayout>
                  <c:x val="-4.849294221261697E-2"/>
                  <c:y val="-5.595567445413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7C-4313-B468-A211624E5445}"/>
                </c:ext>
              </c:extLst>
            </c:dLbl>
            <c:dLbl>
              <c:idx val="3"/>
              <c:layout>
                <c:manualLayout>
                  <c:x val="-5.3039155545049926E-2"/>
                  <c:y val="4.323847571455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7C-4313-B468-A211624E54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工作表1!$C$2:$C$6</c:f>
              <c:numCache>
                <c:formatCode>0.00%</c:formatCode>
                <c:ptCount val="5"/>
                <c:pt idx="0">
                  <c:v>0.28160000000000002</c:v>
                </c:pt>
                <c:pt idx="1">
                  <c:v>0.2636</c:v>
                </c:pt>
                <c:pt idx="2">
                  <c:v>0.23530000000000001</c:v>
                </c:pt>
                <c:pt idx="3">
                  <c:v>0.20130000000000001</c:v>
                </c:pt>
                <c:pt idx="4">
                  <c:v>0.1971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D7C-4313-B468-A211624E54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86119248"/>
        <c:axId val="1101229216"/>
      </c:lineChart>
      <c:valAx>
        <c:axId val="110122921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286119248"/>
        <c:crosses val="max"/>
        <c:crossBetween val="between"/>
      </c:valAx>
      <c:catAx>
        <c:axId val="128611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01229216"/>
        <c:crosses val="autoZero"/>
        <c:auto val="1"/>
        <c:lblAlgn val="ctr"/>
        <c:lblOffset val="100"/>
        <c:noMultiLvlLbl val="0"/>
      </c:catAx>
      <c:valAx>
        <c:axId val="1101226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286120448"/>
        <c:crosses val="autoZero"/>
        <c:crossBetween val="between"/>
      </c:valAx>
      <c:catAx>
        <c:axId val="1286120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1226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3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>
          <a:solidFill>
            <a:schemeClr val="accent3"/>
          </a:solidFill>
          <a:latin typeface="Times New Roman" panose="02020603050405020304" pitchFamily="18" charset="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2072637949723"/>
          <c:y val="0.10722872788104865"/>
          <c:w val="0.88374198180384389"/>
          <c:h val="0.62756068175951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Non-Operating Income(Expense)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26</c:v>
                </c:pt>
                <c:pt idx="1">
                  <c:v>-43</c:v>
                </c:pt>
                <c:pt idx="2">
                  <c:v>2</c:v>
                </c:pt>
                <c:pt idx="3">
                  <c:v>-96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F-4AFF-94F3-35E31DC4375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Exchange Gain(Loss)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37</c:v>
                </c:pt>
                <c:pt idx="1">
                  <c:v>-31</c:v>
                </c:pt>
                <c:pt idx="2">
                  <c:v>15</c:v>
                </c:pt>
                <c:pt idx="3">
                  <c:v>-86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F-4AFF-94F3-35E31DC437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9174032"/>
        <c:axId val="1714369648"/>
      </c:barChart>
      <c:catAx>
        <c:axId val="199917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4369648"/>
        <c:crosses val="autoZero"/>
        <c:auto val="1"/>
        <c:lblAlgn val="ctr"/>
        <c:lblOffset val="100"/>
        <c:noMultiLvlLbl val="0"/>
      </c:catAx>
      <c:valAx>
        <c:axId val="171436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9991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14465514297631"/>
          <c:y val="0.8499721548484237"/>
          <c:w val="0.7065464528426777"/>
          <c:h val="9.6090479667315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3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>
          <a:solidFill>
            <a:schemeClr val="accent3"/>
          </a:solidFill>
          <a:latin typeface="Times New Roman" panose="02020603050405020304" pitchFamily="18" charset="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80687740119435E-2"/>
          <c:y val="4.7662513051957581E-2"/>
          <c:w val="0.77213904421367618"/>
          <c:h val="0.72565855006274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Profit Before Tax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9895366218236174E-3"/>
                  <c:y val="0.139769434124688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E0-4CAD-83DB-040FDA6C3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Q3/22</c:v>
                </c:pt>
                <c:pt idx="1">
                  <c:v>Q4/22</c:v>
                </c:pt>
                <c:pt idx="2">
                  <c:v>Q1/23</c:v>
                </c:pt>
                <c:pt idx="3">
                  <c:v>Q2/23</c:v>
                </c:pt>
                <c:pt idx="4">
                  <c:v>Q3/23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143</c:v>
                </c:pt>
                <c:pt idx="1">
                  <c:v>26</c:v>
                </c:pt>
                <c:pt idx="2">
                  <c:v>55</c:v>
                </c:pt>
                <c:pt idx="3">
                  <c:v>-52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4-4164-AA0A-EBE78ED8E47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Profit After Tax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0961507651748155E-16"/>
                  <c:y val="9.01920928525510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E0-4CAD-83DB-040FDA6C3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Q3/22</c:v>
                </c:pt>
                <c:pt idx="1">
                  <c:v>Q4/22</c:v>
                </c:pt>
                <c:pt idx="2">
                  <c:v>Q1/23</c:v>
                </c:pt>
                <c:pt idx="3">
                  <c:v>Q2/23</c:v>
                </c:pt>
                <c:pt idx="4">
                  <c:v>Q3/23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108</c:v>
                </c:pt>
                <c:pt idx="1">
                  <c:v>24</c:v>
                </c:pt>
                <c:pt idx="2">
                  <c:v>40</c:v>
                </c:pt>
                <c:pt idx="3">
                  <c:v>-31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4-4164-AA0A-EBE78ED8E47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5"/>
        <c:axId val="1999174832"/>
        <c:axId val="1645124528"/>
      </c:barChart>
      <c:lineChart>
        <c:grouping val="standard"/>
        <c:varyColors val="0"/>
        <c:ser>
          <c:idx val="2"/>
          <c:order val="2"/>
          <c:tx>
            <c:strRef>
              <c:f>工作表1!$D$1</c:f>
              <c:strCache>
                <c:ptCount val="1"/>
                <c:pt idx="0">
                  <c:v>Net Profit Margin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361157209608901E-2"/>
                  <c:y val="-2.7515582030972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C4-4164-AA0A-EBE78ED8E471}"/>
                </c:ext>
              </c:extLst>
            </c:dLbl>
            <c:dLbl>
              <c:idx val="1"/>
              <c:layout>
                <c:manualLayout>
                  <c:x val="-3.1094711815731608E-2"/>
                  <c:y val="-7.167170021599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C4-4164-AA0A-EBE78ED8E471}"/>
                </c:ext>
              </c:extLst>
            </c:dLbl>
            <c:dLbl>
              <c:idx val="2"/>
              <c:layout>
                <c:manualLayout>
                  <c:x val="-4.4894248084460298E-2"/>
                  <c:y val="-3.025771856175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C4-4164-AA0A-EBE78ED8E471}"/>
                </c:ext>
              </c:extLst>
            </c:dLbl>
            <c:dLbl>
              <c:idx val="3"/>
              <c:layout>
                <c:manualLayout>
                  <c:x val="-4.9952096795075507E-2"/>
                  <c:y val="5.3597851858711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C4-4164-AA0A-EBE78ED8E471}"/>
                </c:ext>
              </c:extLst>
            </c:dLbl>
            <c:dLbl>
              <c:idx val="4"/>
              <c:layout>
                <c:manualLayout>
                  <c:x val="-4.6620058142956458E-2"/>
                  <c:y val="-2.878589572071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C4-4164-AA0A-EBE78ED8E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Q3/22</c:v>
                </c:pt>
                <c:pt idx="1">
                  <c:v>Q4/22</c:v>
                </c:pt>
                <c:pt idx="2">
                  <c:v>Q1/23</c:v>
                </c:pt>
                <c:pt idx="3">
                  <c:v>Q2/23</c:v>
                </c:pt>
                <c:pt idx="4">
                  <c:v>Q3/23</c:v>
                </c:pt>
              </c:strCache>
            </c:strRef>
          </c:cat>
          <c:val>
            <c:numRef>
              <c:f>工作表1!$D$2:$D$6</c:f>
              <c:numCache>
                <c:formatCode>0.00%</c:formatCode>
                <c:ptCount val="5"/>
                <c:pt idx="0">
                  <c:v>0.1462</c:v>
                </c:pt>
                <c:pt idx="1">
                  <c:v>3.32E-2</c:v>
                </c:pt>
                <c:pt idx="2">
                  <c:v>5.5E-2</c:v>
                </c:pt>
                <c:pt idx="3">
                  <c:v>-4.1500000000000002E-2</c:v>
                </c:pt>
                <c:pt idx="4">
                  <c:v>4.4600000000000001E-2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0C4-4164-AA0A-EBE78ED8E4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620080"/>
        <c:axId val="1876395840"/>
      </c:lineChart>
      <c:valAx>
        <c:axId val="164512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999174832"/>
        <c:crosses val="autoZero"/>
        <c:crossBetween val="between"/>
      </c:valAx>
      <c:catAx>
        <c:axId val="1999174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5124528"/>
        <c:crosses val="autoZero"/>
        <c:auto val="1"/>
        <c:lblAlgn val="ctr"/>
        <c:lblOffset val="100"/>
        <c:noMultiLvlLbl val="0"/>
      </c:catAx>
      <c:valAx>
        <c:axId val="187639584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45620080"/>
        <c:crosses val="max"/>
        <c:crossBetween val="between"/>
      </c:valAx>
      <c:catAx>
        <c:axId val="45620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6395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275049520644038E-2"/>
          <c:y val="0.86563142412743688"/>
          <c:w val="0.84523929262247222"/>
          <c:h val="7.0511205267381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3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>
          <a:solidFill>
            <a:schemeClr val="accent3"/>
          </a:solidFill>
          <a:latin typeface="Times New Roman" panose="02020603050405020304" pitchFamily="18" charset="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41262425584944E-2"/>
          <c:y val="4.8783557981781106E-2"/>
          <c:w val="0.91734392481328941"/>
          <c:h val="0.9273144577861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0948447553122765E-16"/>
                  <c:y val="8.35707755727603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35-4041-AF57-0EB14775F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3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3Q/22</c:v>
                </c:pt>
                <c:pt idx="1">
                  <c:v>4Q/22</c:v>
                </c:pt>
                <c:pt idx="2">
                  <c:v>1Q/23</c:v>
                </c:pt>
                <c:pt idx="3">
                  <c:v>2Q/23</c:v>
                </c:pt>
                <c:pt idx="4">
                  <c:v>3Q/23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1.1399999999999999</c:v>
                </c:pt>
                <c:pt idx="1">
                  <c:v>0.26</c:v>
                </c:pt>
                <c:pt idx="2">
                  <c:v>0.43</c:v>
                </c:pt>
                <c:pt idx="3">
                  <c:v>-0.32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35-4041-AF57-0EB14775F1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50383456"/>
        <c:axId val="405418512"/>
      </c:barChart>
      <c:catAx>
        <c:axId val="165038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405418512"/>
        <c:crosses val="autoZero"/>
        <c:auto val="1"/>
        <c:lblAlgn val="ctr"/>
        <c:lblOffset val="100"/>
        <c:noMultiLvlLbl val="0"/>
      </c:catAx>
      <c:valAx>
        <c:axId val="40541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65038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>
          <a:solidFill>
            <a:schemeClr val="accent3"/>
          </a:solidFill>
          <a:latin typeface="Times New Roman" panose="02020603050405020304" pitchFamily="18" charset="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2"/>
          </a:xfrm>
          <a:prstGeom prst="rect">
            <a:avLst/>
          </a:prstGeom>
        </p:spPr>
        <p:txBody>
          <a:bodyPr vert="horz" lIns="93259" tIns="46630" rIns="93259" bIns="46630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3259" tIns="46630" rIns="93259" bIns="46630" rtlCol="0"/>
          <a:lstStyle>
            <a:lvl1pPr algn="r">
              <a:defRPr sz="1300"/>
            </a:lvl1pPr>
          </a:lstStyle>
          <a:p>
            <a:fld id="{577B545D-11B7-4F7F-A0B7-C081C927F15D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259" tIns="46630" rIns="93259" bIns="46630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3259" tIns="46630" rIns="93259" bIns="46630" rtlCol="0" anchor="b"/>
          <a:lstStyle>
            <a:lvl1pPr algn="r">
              <a:defRPr sz="1300"/>
            </a:lvl1pPr>
          </a:lstStyle>
          <a:p>
            <a:fld id="{9C3A660A-7009-40CB-89D3-AB156BA9D5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3259" tIns="46630" rIns="93259" bIns="46630" rtlCol="0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3259" tIns="46630" rIns="93259" bIns="46630" rtlCol="0"/>
          <a:lstStyle>
            <a:lvl1pPr algn="r">
              <a:defRPr sz="1300"/>
            </a:lvl1pPr>
          </a:lstStyle>
          <a:p>
            <a:fld id="{BCB5FE44-F668-AA40-8FDE-3FAEF5A2FBC3}" type="datetimeFigureOut">
              <a:rPr kumimoji="1" lang="zh-TW" altLang="en-US" smtClean="0"/>
              <a:pPr/>
              <a:t>2023/11/27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9" tIns="46630" rIns="93259" bIns="4663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3259" tIns="46630" rIns="93259" bIns="4663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3259" tIns="46630" rIns="93259" bIns="46630" rtlCol="0" anchor="b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3259" tIns="46630" rIns="93259" bIns="46630" rtlCol="0" anchor="b"/>
          <a:lstStyle>
            <a:lvl1pPr algn="r">
              <a:defRPr sz="1300"/>
            </a:lvl1pPr>
          </a:lstStyle>
          <a:p>
            <a:fld id="{A5C2ECB6-3FDA-6248-BB78-C8A9423D46F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70191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5441" y="394623"/>
            <a:ext cx="2504777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lvl="0"/>
            <a:endParaRPr kumimoji="1" lang="en-US" altLang="zh-TW" dirty="0"/>
          </a:p>
          <a:p>
            <a:pPr lvl="0"/>
            <a:endParaRPr kumimoji="1" lang="en-US" altLang="zh-TW" dirty="0"/>
          </a:p>
        </p:txBody>
      </p:sp>
      <p:sp>
        <p:nvSpPr>
          <p:cNvPr id="10" name="文字版面配置區 8"/>
          <p:cNvSpPr>
            <a:spLocks noGrp="1"/>
          </p:cNvSpPr>
          <p:nvPr>
            <p:ph type="body" sz="quarter" idx="15" hasCustomPrompt="1"/>
          </p:nvPr>
        </p:nvSpPr>
        <p:spPr>
          <a:xfrm>
            <a:off x="5400540" y="394623"/>
            <a:ext cx="698090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目次</a:t>
            </a:r>
            <a:endParaRPr kumimoji="1"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81000" y="394623"/>
            <a:ext cx="4488712" cy="5984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目錄</a:t>
            </a: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220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滿版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3" name="圖片版面配置區 3"/>
          <p:cNvSpPr>
            <a:spLocks noGrp="1"/>
          </p:cNvSpPr>
          <p:nvPr>
            <p:ph type="pic" sz="quarter" idx="14"/>
          </p:nvPr>
        </p:nvSpPr>
        <p:spPr>
          <a:xfrm>
            <a:off x="323851" y="394623"/>
            <a:ext cx="8496300" cy="53695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kumimoji="1" lang="zh-TW" alt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rgbClr val="006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rgbClr val="006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6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1412671"/>
            <a:ext cx="84963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7" name="垂直標題 1"/>
          <p:cNvSpPr>
            <a:spLocks noGrp="1"/>
          </p:cNvSpPr>
          <p:nvPr>
            <p:ph type="title" orient="vert"/>
          </p:nvPr>
        </p:nvSpPr>
        <p:spPr>
          <a:xfrm>
            <a:off x="7074120" y="394623"/>
            <a:ext cx="1746030" cy="5369385"/>
          </a:xfrm>
          <a:prstGeom prst="rect">
            <a:avLst/>
          </a:prstGeom>
        </p:spPr>
        <p:txBody>
          <a:bodyPr vert="eaVert" anchor="t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8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1" y="394624"/>
            <a:ext cx="6530350" cy="53693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3E3A39"/>
                </a:solidFill>
              </a:defRPr>
            </a:lvl1pPr>
            <a:lvl2pPr>
              <a:defRPr sz="2000">
                <a:solidFill>
                  <a:srgbClr val="3E3A39"/>
                </a:solidFill>
              </a:defRPr>
            </a:lvl2pPr>
            <a:lvl3pPr>
              <a:defRPr sz="1800">
                <a:solidFill>
                  <a:srgbClr val="3E3A39"/>
                </a:solidFill>
              </a:defRPr>
            </a:lvl3pPr>
            <a:lvl4pPr>
              <a:defRPr sz="1600">
                <a:solidFill>
                  <a:srgbClr val="3E3A39"/>
                </a:solidFill>
              </a:defRPr>
            </a:lvl4pPr>
            <a:lvl5pPr>
              <a:defRPr sz="1600">
                <a:solidFill>
                  <a:srgbClr val="3E3A39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_藍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323850" y="1412670"/>
            <a:ext cx="8496300" cy="435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內容版面配置區 2"/>
          <p:cNvSpPr>
            <a:spLocks noGrp="1" noChangeAspect="1"/>
          </p:cNvSpPr>
          <p:nvPr>
            <p:ph idx="1"/>
          </p:nvPr>
        </p:nvSpPr>
        <p:spPr>
          <a:xfrm>
            <a:off x="323850" y="1412670"/>
            <a:ext cx="849629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兩項物件_藍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323850" y="1412670"/>
            <a:ext cx="8496300" cy="435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內容版面配置區 2"/>
          <p:cNvSpPr>
            <a:spLocks noGrp="1" noChangeAspect="1"/>
          </p:cNvSpPr>
          <p:nvPr>
            <p:ph idx="1"/>
          </p:nvPr>
        </p:nvSpPr>
        <p:spPr>
          <a:xfrm>
            <a:off x="323851" y="1412670"/>
            <a:ext cx="413139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5" name="內容版面配置區 2"/>
          <p:cNvSpPr>
            <a:spLocks noGrp="1" noChangeAspect="1"/>
          </p:cNvSpPr>
          <p:nvPr>
            <p:ph idx="13"/>
          </p:nvPr>
        </p:nvSpPr>
        <p:spPr>
          <a:xfrm>
            <a:off x="4688757" y="1412670"/>
            <a:ext cx="413139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</a:t>
            </a:r>
            <a:r>
              <a:rPr kumimoji="1" lang="zh-TW" altLang="en-US"/>
              <a:t>文字樣式</a:t>
            </a:r>
            <a:endParaRPr kumimoji="1" lang="zh-TW" alt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兩項物件-2_藍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4688756" y="1412670"/>
            <a:ext cx="4131393" cy="435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內容版面配置區 2"/>
          <p:cNvSpPr>
            <a:spLocks noGrp="1" noChangeAspect="1"/>
          </p:cNvSpPr>
          <p:nvPr>
            <p:ph idx="1"/>
          </p:nvPr>
        </p:nvSpPr>
        <p:spPr>
          <a:xfrm>
            <a:off x="323851" y="1412670"/>
            <a:ext cx="413139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5" name="內容版面配置區 2"/>
          <p:cNvSpPr>
            <a:spLocks noGrp="1" noChangeAspect="1"/>
          </p:cNvSpPr>
          <p:nvPr>
            <p:ph idx="13"/>
          </p:nvPr>
        </p:nvSpPr>
        <p:spPr>
          <a:xfrm>
            <a:off x="4688757" y="1412670"/>
            <a:ext cx="413139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</a:t>
            </a:r>
            <a:r>
              <a:rPr kumimoji="1" lang="zh-TW" altLang="en-US"/>
              <a:t>文字樣式</a:t>
            </a:r>
            <a:endParaRPr kumimoji="1" lang="zh-TW" alt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面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990" y="641696"/>
            <a:ext cx="2070100" cy="5080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325135" y="4957423"/>
            <a:ext cx="5381625" cy="5668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006DB8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325135" y="5524264"/>
            <a:ext cx="5233321" cy="4045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006D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999980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06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頁-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499704" y="5419539"/>
            <a:ext cx="5381625" cy="5668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499704" y="5986380"/>
            <a:ext cx="5233321" cy="4045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5756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5441" y="394623"/>
            <a:ext cx="2504777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lvl="0"/>
            <a:endParaRPr kumimoji="1" lang="en-US" altLang="zh-TW" dirty="0"/>
          </a:p>
          <a:p>
            <a:pPr lvl="0"/>
            <a:endParaRPr kumimoji="1" lang="en-US" altLang="zh-TW" dirty="0"/>
          </a:p>
        </p:txBody>
      </p:sp>
      <p:sp>
        <p:nvSpPr>
          <p:cNvPr id="10" name="文字版面配置區 8"/>
          <p:cNvSpPr>
            <a:spLocks noGrp="1"/>
          </p:cNvSpPr>
          <p:nvPr>
            <p:ph type="body" sz="quarter" idx="15" hasCustomPrompt="1"/>
          </p:nvPr>
        </p:nvSpPr>
        <p:spPr>
          <a:xfrm>
            <a:off x="5400540" y="394623"/>
            <a:ext cx="698090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目次</a:t>
            </a:r>
            <a:endParaRPr kumimoji="1"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81000" y="394623"/>
            <a:ext cx="4488712" cy="5984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目錄</a:t>
            </a: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621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頁-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3698501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頁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2767432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2321927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65908"/>
            <a:ext cx="7886700" cy="9247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548688" y="6541477"/>
            <a:ext cx="595312" cy="316523"/>
          </a:xfrm>
          <a:prstGeom prst="rect">
            <a:avLst/>
          </a:prstGeom>
        </p:spPr>
        <p:txBody>
          <a:bodyPr/>
          <a:lstStyle/>
          <a:p>
            <a:fld id="{A144EC69-BF39-4CD8-92B6-72165663C47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625475" y="1735138"/>
            <a:ext cx="7893050" cy="4470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91262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封面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990" y="641696"/>
            <a:ext cx="2070100" cy="5080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325135" y="4957423"/>
            <a:ext cx="5381625" cy="5668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006DB8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325135" y="5524264"/>
            <a:ext cx="5233321" cy="4045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006D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480224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5441" y="394623"/>
            <a:ext cx="2504777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lvl="0"/>
            <a:endParaRPr kumimoji="1" lang="en-US" altLang="zh-TW" dirty="0"/>
          </a:p>
          <a:p>
            <a:pPr lvl="0"/>
            <a:endParaRPr kumimoji="1" lang="en-US" altLang="zh-TW" dirty="0"/>
          </a:p>
        </p:txBody>
      </p:sp>
      <p:sp>
        <p:nvSpPr>
          <p:cNvPr id="10" name="文字版面配置區 8"/>
          <p:cNvSpPr>
            <a:spLocks noGrp="1"/>
          </p:cNvSpPr>
          <p:nvPr>
            <p:ph type="body" sz="quarter" idx="15" hasCustomPrompt="1"/>
          </p:nvPr>
        </p:nvSpPr>
        <p:spPr>
          <a:xfrm>
            <a:off x="5400540" y="394623"/>
            <a:ext cx="698090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目次</a:t>
            </a:r>
            <a:endParaRPr kumimoji="1"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81000" y="394623"/>
            <a:ext cx="4488712" cy="5984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目錄</a:t>
            </a: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4482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標題頁-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2599122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頁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2767432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3247158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65908"/>
            <a:ext cx="7886700" cy="9247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548688" y="6541477"/>
            <a:ext cx="595312" cy="316523"/>
          </a:xfrm>
          <a:prstGeom prst="rect">
            <a:avLst/>
          </a:prstGeom>
        </p:spPr>
        <p:txBody>
          <a:bodyPr/>
          <a:lstStyle/>
          <a:p>
            <a:fld id="{A144EC69-BF39-4CD8-92B6-72165663C47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625475" y="1735138"/>
            <a:ext cx="7893050" cy="4470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6229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頁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2767432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封底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878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頁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785499" y="474756"/>
            <a:ext cx="3928010" cy="55504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200" b="1">
                <a:solidFill>
                  <a:srgbClr val="006DB8"/>
                </a:solidFill>
              </a:defRPr>
            </a:lvl1pPr>
          </a:lstStyle>
          <a:p>
            <a:r>
              <a:rPr kumimoji="1" lang="zh-TW" altLang="en-US" dirty="0"/>
              <a:t>按一下編輯母片目次</a:t>
            </a:r>
          </a:p>
        </p:txBody>
      </p:sp>
      <p:sp>
        <p:nvSpPr>
          <p:cNvPr id="8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85499" y="1410881"/>
            <a:ext cx="3928009" cy="2589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6DB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9" name="直角三角形 8"/>
          <p:cNvSpPr/>
          <p:nvPr userDrawn="1"/>
        </p:nvSpPr>
        <p:spPr>
          <a:xfrm rot="5400000">
            <a:off x="326144" y="607660"/>
            <a:ext cx="182907" cy="182907"/>
          </a:xfrm>
          <a:prstGeom prst="rtTriangle">
            <a:avLst/>
          </a:prstGeom>
          <a:solidFill>
            <a:srgbClr val="E8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C1C3C3"/>
              </a:solidFill>
            </a:endParaRP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897200" y="1203767"/>
            <a:ext cx="177151" cy="0"/>
          </a:xfrm>
          <a:prstGeom prst="line">
            <a:avLst/>
          </a:prstGeom>
          <a:ln w="38100">
            <a:solidFill>
              <a:srgbClr val="C1C3C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670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分頁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785499" y="474756"/>
            <a:ext cx="3928010" cy="55504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200" b="1">
                <a:solidFill>
                  <a:srgbClr val="006DB8"/>
                </a:solidFill>
              </a:defRPr>
            </a:lvl1pPr>
          </a:lstStyle>
          <a:p>
            <a:r>
              <a:rPr kumimoji="1" lang="zh-TW" altLang="en-US" dirty="0"/>
              <a:t>按一下編輯母片目次</a:t>
            </a:r>
          </a:p>
        </p:txBody>
      </p:sp>
      <p:sp>
        <p:nvSpPr>
          <p:cNvPr id="8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85499" y="1410881"/>
            <a:ext cx="3928009" cy="2589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6DB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9" name="直角三角形 8"/>
          <p:cNvSpPr/>
          <p:nvPr userDrawn="1"/>
        </p:nvSpPr>
        <p:spPr>
          <a:xfrm rot="5400000">
            <a:off x="326144" y="607660"/>
            <a:ext cx="182907" cy="182907"/>
          </a:xfrm>
          <a:prstGeom prst="rtTriangle">
            <a:avLst/>
          </a:prstGeom>
          <a:solidFill>
            <a:srgbClr val="E8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C1C3C3"/>
              </a:solidFill>
            </a:endParaRP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897200" y="1203767"/>
            <a:ext cx="177151" cy="0"/>
          </a:xfrm>
          <a:prstGeom prst="line">
            <a:avLst/>
          </a:prstGeom>
          <a:ln w="38100">
            <a:solidFill>
              <a:srgbClr val="C1C3C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2317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分頁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785499" y="474756"/>
            <a:ext cx="3928010" cy="55504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按一下編輯母片目次</a:t>
            </a:r>
          </a:p>
        </p:txBody>
      </p:sp>
      <p:sp>
        <p:nvSpPr>
          <p:cNvPr id="8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85499" y="1410881"/>
            <a:ext cx="3928009" cy="2589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9" name="直角三角形 8"/>
          <p:cNvSpPr/>
          <p:nvPr userDrawn="1"/>
        </p:nvSpPr>
        <p:spPr>
          <a:xfrm rot="5400000">
            <a:off x="326144" y="607660"/>
            <a:ext cx="182907" cy="182907"/>
          </a:xfrm>
          <a:prstGeom prst="rtTriangle">
            <a:avLst/>
          </a:prstGeom>
          <a:solidFill>
            <a:srgbClr val="E8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C1C3C3"/>
              </a:solidFill>
            </a:endParaRP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897200" y="1203767"/>
            <a:ext cx="177151" cy="0"/>
          </a:xfrm>
          <a:prstGeom prst="line">
            <a:avLst/>
          </a:prstGeom>
          <a:ln w="38100">
            <a:solidFill>
              <a:srgbClr val="C1C3C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5441" y="394623"/>
            <a:ext cx="2504777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lvl="0"/>
            <a:endParaRPr kumimoji="1" lang="en-US" altLang="zh-TW" dirty="0"/>
          </a:p>
          <a:p>
            <a:pPr lvl="0"/>
            <a:endParaRPr kumimoji="1" lang="en-US" altLang="zh-TW" dirty="0"/>
          </a:p>
        </p:txBody>
      </p:sp>
      <p:sp>
        <p:nvSpPr>
          <p:cNvPr id="10" name="文字版面配置區 8"/>
          <p:cNvSpPr>
            <a:spLocks noGrp="1"/>
          </p:cNvSpPr>
          <p:nvPr>
            <p:ph type="body" sz="quarter" idx="15" hasCustomPrompt="1"/>
          </p:nvPr>
        </p:nvSpPr>
        <p:spPr>
          <a:xfrm>
            <a:off x="5400540" y="394623"/>
            <a:ext cx="698090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目次</a:t>
            </a:r>
            <a:endParaRPr kumimoji="1"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81000" y="394623"/>
            <a:ext cx="4488712" cy="5984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目錄</a:t>
            </a: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5909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標題頁-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1118763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頁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2767432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2338441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65908"/>
            <a:ext cx="7886700" cy="9247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548688" y="6541477"/>
            <a:ext cx="595312" cy="316523"/>
          </a:xfrm>
          <a:prstGeom prst="rect">
            <a:avLst/>
          </a:prstGeom>
        </p:spPr>
        <p:txBody>
          <a:bodyPr/>
          <a:lstStyle/>
          <a:p>
            <a:fld id="{A144EC69-BF39-4CD8-92B6-72165663C47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625475" y="1735138"/>
            <a:ext cx="7893050" cy="4470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2595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面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990" y="641696"/>
            <a:ext cx="2070100" cy="5080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325135" y="4957423"/>
            <a:ext cx="5381625" cy="5668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006DB8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325135" y="5524264"/>
            <a:ext cx="5233321" cy="4045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006D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674975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53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 noChangeAspect="1"/>
          </p:cNvSpPr>
          <p:nvPr>
            <p:ph idx="1"/>
          </p:nvPr>
        </p:nvSpPr>
        <p:spPr>
          <a:xfrm>
            <a:off x="323851" y="1412670"/>
            <a:ext cx="84963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rgbClr val="006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4991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封底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094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462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5441" y="394623"/>
            <a:ext cx="2504777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lvl="0"/>
            <a:endParaRPr kumimoji="1" lang="en-US" altLang="zh-TW" dirty="0"/>
          </a:p>
          <a:p>
            <a:pPr lvl="0"/>
            <a:endParaRPr kumimoji="1" lang="en-US" altLang="zh-TW" dirty="0"/>
          </a:p>
        </p:txBody>
      </p:sp>
      <p:sp>
        <p:nvSpPr>
          <p:cNvPr id="10" name="文字版面配置區 8"/>
          <p:cNvSpPr>
            <a:spLocks noGrp="1"/>
          </p:cNvSpPr>
          <p:nvPr>
            <p:ph type="body" sz="quarter" idx="15" hasCustomPrompt="1"/>
          </p:nvPr>
        </p:nvSpPr>
        <p:spPr>
          <a:xfrm>
            <a:off x="5400540" y="394623"/>
            <a:ext cx="698090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目次</a:t>
            </a:r>
            <a:endParaRPr kumimoji="1"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81000" y="394623"/>
            <a:ext cx="4488712" cy="5984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目錄</a:t>
            </a: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5037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標題頁-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2711026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頁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2767432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1761594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65908"/>
            <a:ext cx="7886700" cy="9247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548688" y="6541477"/>
            <a:ext cx="595312" cy="316523"/>
          </a:xfrm>
          <a:prstGeom prst="rect">
            <a:avLst/>
          </a:prstGeom>
        </p:spPr>
        <p:txBody>
          <a:bodyPr/>
          <a:lstStyle/>
          <a:p>
            <a:fld id="{A144EC69-BF39-4CD8-92B6-72165663C47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625475" y="1735138"/>
            <a:ext cx="7893050" cy="4470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44182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面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990" y="641696"/>
            <a:ext cx="2070100" cy="5080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325135" y="4957423"/>
            <a:ext cx="5381625" cy="5668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006DB8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325135" y="5524264"/>
            <a:ext cx="5233321" cy="4045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006D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35410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條列項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26" name="橢圓 25"/>
          <p:cNvSpPr/>
          <p:nvPr userDrawn="1"/>
        </p:nvSpPr>
        <p:spPr>
          <a:xfrm>
            <a:off x="415050" y="1280097"/>
            <a:ext cx="1266399" cy="1266399"/>
          </a:xfrm>
          <a:prstGeom prst="ellipse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7" name="直線接點 26"/>
          <p:cNvCxnSpPr/>
          <p:nvPr userDrawn="1"/>
        </p:nvCxnSpPr>
        <p:spPr>
          <a:xfrm>
            <a:off x="1681451" y="1913297"/>
            <a:ext cx="2145413" cy="0"/>
          </a:xfrm>
          <a:prstGeom prst="line">
            <a:avLst/>
          </a:prstGeom>
          <a:ln w="28575">
            <a:solidFill>
              <a:srgbClr val="DEDFD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 userDrawn="1"/>
        </p:nvCxnSpPr>
        <p:spPr>
          <a:xfrm>
            <a:off x="1681451" y="1913297"/>
            <a:ext cx="933302" cy="0"/>
          </a:xfrm>
          <a:prstGeom prst="line">
            <a:avLst/>
          </a:prstGeom>
          <a:ln w="28575">
            <a:solidFill>
              <a:srgbClr val="006DB8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文字版面配置區 21"/>
          <p:cNvSpPr>
            <a:spLocks noGrp="1"/>
          </p:cNvSpPr>
          <p:nvPr>
            <p:ph type="body" sz="quarter" idx="13" hasCustomPrompt="1"/>
          </p:nvPr>
        </p:nvSpPr>
        <p:spPr>
          <a:xfrm>
            <a:off x="506359" y="1562474"/>
            <a:ext cx="1083779" cy="595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編輯文字</a:t>
            </a:r>
            <a:endParaRPr kumimoji="1" lang="en-US" altLang="zh-TW" dirty="0"/>
          </a:p>
          <a:p>
            <a:pPr lvl="0"/>
            <a:r>
              <a:rPr kumimoji="1" lang="en-US" altLang="zh-TW" dirty="0"/>
              <a:t>text</a:t>
            </a:r>
            <a:endParaRPr kumimoji="1" lang="zh-TW" altLang="en-US" dirty="0"/>
          </a:p>
        </p:txBody>
      </p:sp>
      <p:sp>
        <p:nvSpPr>
          <p:cNvPr id="30" name="橢圓 29"/>
          <p:cNvSpPr/>
          <p:nvPr userDrawn="1"/>
        </p:nvSpPr>
        <p:spPr>
          <a:xfrm>
            <a:off x="4873135" y="1280097"/>
            <a:ext cx="1266399" cy="1266399"/>
          </a:xfrm>
          <a:prstGeom prst="ellipse">
            <a:avLst/>
          </a:prstGeom>
          <a:solidFill>
            <a:srgbClr val="006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文字版面配置區 21"/>
          <p:cNvSpPr>
            <a:spLocks noGrp="1"/>
          </p:cNvSpPr>
          <p:nvPr>
            <p:ph type="body" sz="quarter" idx="11" hasCustomPrompt="1"/>
          </p:nvPr>
        </p:nvSpPr>
        <p:spPr>
          <a:xfrm>
            <a:off x="4962763" y="1562474"/>
            <a:ext cx="1083779" cy="595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編輯文字</a:t>
            </a:r>
            <a:endParaRPr kumimoji="1" lang="en-US" altLang="zh-TW" dirty="0"/>
          </a:p>
          <a:p>
            <a:pPr lvl="0"/>
            <a:r>
              <a:rPr kumimoji="1" lang="en-US" altLang="zh-TW" dirty="0"/>
              <a:t>text</a:t>
            </a:r>
            <a:endParaRPr kumimoji="1" lang="zh-TW" altLang="en-US" dirty="0"/>
          </a:p>
        </p:txBody>
      </p:sp>
      <p:sp>
        <p:nvSpPr>
          <p:cNvPr id="32" name="文字版面配置區 38"/>
          <p:cNvSpPr>
            <a:spLocks noGrp="1"/>
          </p:cNvSpPr>
          <p:nvPr>
            <p:ph type="body" sz="quarter" idx="14" hasCustomPrompt="1"/>
          </p:nvPr>
        </p:nvSpPr>
        <p:spPr>
          <a:xfrm>
            <a:off x="1681449" y="2546496"/>
            <a:ext cx="933304" cy="2774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E3A39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6131256" y="1913297"/>
            <a:ext cx="2145413" cy="0"/>
          </a:xfrm>
          <a:prstGeom prst="line">
            <a:avLst/>
          </a:prstGeom>
          <a:ln w="28575">
            <a:solidFill>
              <a:srgbClr val="DEDFD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 userDrawn="1"/>
        </p:nvCxnSpPr>
        <p:spPr>
          <a:xfrm>
            <a:off x="6131256" y="1913297"/>
            <a:ext cx="933302" cy="0"/>
          </a:xfrm>
          <a:prstGeom prst="line">
            <a:avLst/>
          </a:prstGeom>
          <a:ln w="28575">
            <a:solidFill>
              <a:srgbClr val="006DB8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文字版面配置區 38"/>
          <p:cNvSpPr>
            <a:spLocks noGrp="1"/>
          </p:cNvSpPr>
          <p:nvPr>
            <p:ph type="body" sz="quarter" idx="15" hasCustomPrompt="1"/>
          </p:nvPr>
        </p:nvSpPr>
        <p:spPr>
          <a:xfrm>
            <a:off x="2776602" y="2546496"/>
            <a:ext cx="933304" cy="2774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6DB8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sp>
        <p:nvSpPr>
          <p:cNvPr id="36" name="文字版面配置區 38"/>
          <p:cNvSpPr>
            <a:spLocks noGrp="1"/>
          </p:cNvSpPr>
          <p:nvPr>
            <p:ph type="body" sz="quarter" idx="16" hasCustomPrompt="1"/>
          </p:nvPr>
        </p:nvSpPr>
        <p:spPr>
          <a:xfrm>
            <a:off x="6139534" y="2546496"/>
            <a:ext cx="933304" cy="2774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E3A39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sp>
        <p:nvSpPr>
          <p:cNvPr id="37" name="文字版面配置區 38"/>
          <p:cNvSpPr>
            <a:spLocks noGrp="1"/>
          </p:cNvSpPr>
          <p:nvPr>
            <p:ph type="body" sz="quarter" idx="17" hasCustomPrompt="1"/>
          </p:nvPr>
        </p:nvSpPr>
        <p:spPr>
          <a:xfrm>
            <a:off x="7234687" y="2546496"/>
            <a:ext cx="933304" cy="2774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6DB8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kumimoji="1" lang="zh-TW" altLang="en-US" dirty="0"/>
              <a:t>編輯文字</a:t>
            </a:r>
          </a:p>
        </p:txBody>
      </p:sp>
    </p:spTree>
    <p:extLst>
      <p:ext uri="{BB962C8B-B14F-4D97-AF65-F5344CB8AC3E}">
        <p14:creationId xmlns:p14="http://schemas.microsoft.com/office/powerpoint/2010/main" val="1976154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47" name="五邊形 46"/>
          <p:cNvSpPr/>
          <p:nvPr userDrawn="1"/>
        </p:nvSpPr>
        <p:spPr>
          <a:xfrm>
            <a:off x="0" y="3293280"/>
            <a:ext cx="2189410" cy="256307"/>
          </a:xfrm>
          <a:prstGeom prst="homePlate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48" name="＞形箭號 47"/>
          <p:cNvSpPr/>
          <p:nvPr userDrawn="1"/>
        </p:nvSpPr>
        <p:spPr>
          <a:xfrm>
            <a:off x="2307090" y="3305591"/>
            <a:ext cx="2196714" cy="25630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49" name="＞形箭號 48"/>
          <p:cNvSpPr/>
          <p:nvPr userDrawn="1"/>
        </p:nvSpPr>
        <p:spPr>
          <a:xfrm>
            <a:off x="4621484" y="3305591"/>
            <a:ext cx="2196714" cy="256307"/>
          </a:xfrm>
          <a:prstGeom prst="chevron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50" name="＞形箭號 49"/>
          <p:cNvSpPr/>
          <p:nvPr userDrawn="1"/>
        </p:nvSpPr>
        <p:spPr>
          <a:xfrm>
            <a:off x="6935878" y="3293280"/>
            <a:ext cx="2196714" cy="25630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51" name="文字版面配置區 32"/>
          <p:cNvSpPr>
            <a:spLocks noGrp="1"/>
          </p:cNvSpPr>
          <p:nvPr>
            <p:ph type="body" sz="quarter" idx="13" hasCustomPrompt="1"/>
          </p:nvPr>
        </p:nvSpPr>
        <p:spPr>
          <a:xfrm>
            <a:off x="254123" y="2721308"/>
            <a:ext cx="1681163" cy="3730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sp>
        <p:nvSpPr>
          <p:cNvPr id="52" name="文字版面配置區 32"/>
          <p:cNvSpPr>
            <a:spLocks noGrp="1"/>
          </p:cNvSpPr>
          <p:nvPr>
            <p:ph type="body" sz="quarter" idx="11" hasCustomPrompt="1"/>
          </p:nvPr>
        </p:nvSpPr>
        <p:spPr>
          <a:xfrm>
            <a:off x="2564865" y="3773931"/>
            <a:ext cx="1681163" cy="3730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sp>
        <p:nvSpPr>
          <p:cNvPr id="53" name="文字版面配置區 32"/>
          <p:cNvSpPr>
            <a:spLocks noGrp="1"/>
          </p:cNvSpPr>
          <p:nvPr>
            <p:ph type="body" sz="quarter" idx="14" hasCustomPrompt="1"/>
          </p:nvPr>
        </p:nvSpPr>
        <p:spPr>
          <a:xfrm>
            <a:off x="4879259" y="2721308"/>
            <a:ext cx="1681163" cy="3730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sp>
        <p:nvSpPr>
          <p:cNvPr id="54" name="文字版面配置區 32"/>
          <p:cNvSpPr>
            <a:spLocks noGrp="1"/>
          </p:cNvSpPr>
          <p:nvPr>
            <p:ph type="body" sz="quarter" idx="15" hasCustomPrompt="1"/>
          </p:nvPr>
        </p:nvSpPr>
        <p:spPr>
          <a:xfrm>
            <a:off x="7193653" y="3773931"/>
            <a:ext cx="1681163" cy="3730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zh-TW" altLang="en-US" dirty="0"/>
              <a:t>編輯文字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軸及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手繪多邊形 37"/>
          <p:cNvSpPr/>
          <p:nvPr userDrawn="1"/>
        </p:nvSpPr>
        <p:spPr>
          <a:xfrm>
            <a:off x="0" y="2951288"/>
            <a:ext cx="2753609" cy="1084522"/>
          </a:xfrm>
          <a:custGeom>
            <a:avLst/>
            <a:gdLst>
              <a:gd name="connsiteX0" fmla="*/ 1231 w 2753609"/>
              <a:gd name="connsiteY0" fmla="*/ 0 h 1084522"/>
              <a:gd name="connsiteX1" fmla="*/ 2211348 w 2753609"/>
              <a:gd name="connsiteY1" fmla="*/ 0 h 1084522"/>
              <a:gd name="connsiteX2" fmla="*/ 2753609 w 2753609"/>
              <a:gd name="connsiteY2" fmla="*/ 542261 h 1084522"/>
              <a:gd name="connsiteX3" fmla="*/ 2211348 w 2753609"/>
              <a:gd name="connsiteY3" fmla="*/ 1084522 h 1084522"/>
              <a:gd name="connsiteX4" fmla="*/ 0 w 2753609"/>
              <a:gd name="connsiteY4" fmla="*/ 1084522 h 1084522"/>
              <a:gd name="connsiteX5" fmla="*/ 0 w 2753609"/>
              <a:gd name="connsiteY5" fmla="*/ 1065351 h 1084522"/>
              <a:gd name="connsiteX6" fmla="*/ 533291 w 2753609"/>
              <a:gd name="connsiteY6" fmla="*/ 532060 h 1084522"/>
              <a:gd name="connsiteX7" fmla="*/ 1231 w 2753609"/>
              <a:gd name="connsiteY7" fmla="*/ 0 h 108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3609" h="1084522">
                <a:moveTo>
                  <a:pt x="1231" y="0"/>
                </a:moveTo>
                <a:lnTo>
                  <a:pt x="2211348" y="0"/>
                </a:lnTo>
                <a:lnTo>
                  <a:pt x="2753609" y="542261"/>
                </a:lnTo>
                <a:lnTo>
                  <a:pt x="2211348" y="1084522"/>
                </a:lnTo>
                <a:lnTo>
                  <a:pt x="0" y="1084522"/>
                </a:lnTo>
                <a:lnTo>
                  <a:pt x="0" y="1065351"/>
                </a:lnTo>
                <a:lnTo>
                  <a:pt x="533291" y="532060"/>
                </a:lnTo>
                <a:lnTo>
                  <a:pt x="1231" y="0"/>
                </a:lnTo>
                <a:close/>
              </a:path>
            </a:pathLst>
          </a:cu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7" name="＞形箭號 6"/>
          <p:cNvSpPr/>
          <p:nvPr userDrawn="1"/>
        </p:nvSpPr>
        <p:spPr>
          <a:xfrm>
            <a:off x="4260260" y="2951288"/>
            <a:ext cx="2753609" cy="1084522"/>
          </a:xfrm>
          <a:prstGeom prst="chevron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1" name="＞形箭號 10"/>
          <p:cNvSpPr/>
          <p:nvPr userDrawn="1"/>
        </p:nvSpPr>
        <p:spPr>
          <a:xfrm>
            <a:off x="6390391" y="2951288"/>
            <a:ext cx="2753609" cy="108452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2" name="＞形箭號 11"/>
          <p:cNvSpPr/>
          <p:nvPr userDrawn="1"/>
        </p:nvSpPr>
        <p:spPr>
          <a:xfrm>
            <a:off x="2130130" y="2951288"/>
            <a:ext cx="2753609" cy="108452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3" name="文字版面配置區 14"/>
          <p:cNvSpPr>
            <a:spLocks noGrp="1"/>
          </p:cNvSpPr>
          <p:nvPr>
            <p:ph type="body" sz="quarter" idx="13" hasCustomPrompt="1"/>
          </p:nvPr>
        </p:nvSpPr>
        <p:spPr>
          <a:xfrm>
            <a:off x="827218" y="3190454"/>
            <a:ext cx="1437167" cy="5857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6DB8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zh-TW" dirty="0"/>
              <a:t>1986</a:t>
            </a:r>
            <a:endParaRPr kumimoji="1" lang="zh-TW" altLang="en-US" dirty="0"/>
          </a:p>
        </p:txBody>
      </p:sp>
      <p:sp>
        <p:nvSpPr>
          <p:cNvPr id="14" name="文字版面配置區 14"/>
          <p:cNvSpPr>
            <a:spLocks noGrp="1"/>
          </p:cNvSpPr>
          <p:nvPr>
            <p:ph type="body" sz="quarter" idx="11" hasCustomPrompt="1"/>
          </p:nvPr>
        </p:nvSpPr>
        <p:spPr>
          <a:xfrm>
            <a:off x="3038377" y="3190454"/>
            <a:ext cx="1437167" cy="5857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DEDFD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zh-TW" dirty="0"/>
              <a:t>2002</a:t>
            </a:r>
            <a:endParaRPr kumimoji="1"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4916" y="3190454"/>
            <a:ext cx="1437167" cy="5857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zh-TW" dirty="0"/>
              <a:t>2010</a:t>
            </a:r>
            <a:endParaRPr kumimoji="1" lang="zh-TW" altLang="en-US" dirty="0"/>
          </a:p>
        </p:txBody>
      </p:sp>
      <p:sp>
        <p:nvSpPr>
          <p:cNvPr id="16" name="文字版面配置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268787" y="3190454"/>
            <a:ext cx="1437167" cy="5857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DEDFD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zh-TW" dirty="0"/>
              <a:t>2014</a:t>
            </a:r>
            <a:endParaRPr kumimoji="1" lang="zh-TW" altLang="en-US" dirty="0"/>
          </a:p>
        </p:txBody>
      </p:sp>
      <p:cxnSp>
        <p:nvCxnSpPr>
          <p:cNvPr id="22" name="直線接點 21"/>
          <p:cNvCxnSpPr/>
          <p:nvPr userDrawn="1"/>
        </p:nvCxnSpPr>
        <p:spPr>
          <a:xfrm flipV="1">
            <a:off x="3405795" y="4174435"/>
            <a:ext cx="0" cy="242529"/>
          </a:xfrm>
          <a:prstGeom prst="line">
            <a:avLst/>
          </a:prstGeom>
          <a:ln>
            <a:solidFill>
              <a:srgbClr val="DEDFD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文字版面配置區 2"/>
          <p:cNvSpPr>
            <a:spLocks noGrp="1"/>
          </p:cNvSpPr>
          <p:nvPr>
            <p:ph type="body" sz="quarter" idx="18" hasCustomPrompt="1"/>
          </p:nvPr>
        </p:nvSpPr>
        <p:spPr>
          <a:xfrm>
            <a:off x="2511238" y="4555589"/>
            <a:ext cx="1789113" cy="7661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按一下編輯文字內容</a:t>
            </a:r>
          </a:p>
        </p:txBody>
      </p:sp>
      <p:cxnSp>
        <p:nvCxnSpPr>
          <p:cNvPr id="30" name="直線接點 29"/>
          <p:cNvCxnSpPr/>
          <p:nvPr userDrawn="1"/>
        </p:nvCxnSpPr>
        <p:spPr>
          <a:xfrm flipV="1">
            <a:off x="1235573" y="2565034"/>
            <a:ext cx="0" cy="242529"/>
          </a:xfrm>
          <a:prstGeom prst="line">
            <a:avLst/>
          </a:prstGeom>
          <a:ln>
            <a:solidFill>
              <a:srgbClr val="DEDFD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341016" y="1660229"/>
            <a:ext cx="1789113" cy="7661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按一下編輯文字內容</a:t>
            </a:r>
          </a:p>
        </p:txBody>
      </p:sp>
      <p:cxnSp>
        <p:nvCxnSpPr>
          <p:cNvPr id="34" name="直線接點 33"/>
          <p:cNvCxnSpPr/>
          <p:nvPr userDrawn="1"/>
        </p:nvCxnSpPr>
        <p:spPr>
          <a:xfrm flipV="1">
            <a:off x="5495835" y="2565034"/>
            <a:ext cx="0" cy="242529"/>
          </a:xfrm>
          <a:prstGeom prst="line">
            <a:avLst/>
          </a:prstGeom>
          <a:ln>
            <a:solidFill>
              <a:srgbClr val="DEDFD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文字版面配置區 2"/>
          <p:cNvSpPr>
            <a:spLocks noGrp="1"/>
          </p:cNvSpPr>
          <p:nvPr>
            <p:ph type="body" sz="quarter" idx="21" hasCustomPrompt="1"/>
          </p:nvPr>
        </p:nvSpPr>
        <p:spPr>
          <a:xfrm>
            <a:off x="4601278" y="1660229"/>
            <a:ext cx="1789113" cy="7661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按一下編輯文字內容</a:t>
            </a:r>
          </a:p>
        </p:txBody>
      </p:sp>
      <p:cxnSp>
        <p:nvCxnSpPr>
          <p:cNvPr id="36" name="直線接點 35"/>
          <p:cNvCxnSpPr/>
          <p:nvPr userDrawn="1"/>
        </p:nvCxnSpPr>
        <p:spPr>
          <a:xfrm flipV="1">
            <a:off x="7699500" y="4174435"/>
            <a:ext cx="0" cy="242529"/>
          </a:xfrm>
          <a:prstGeom prst="line">
            <a:avLst/>
          </a:prstGeom>
          <a:ln>
            <a:solidFill>
              <a:srgbClr val="DEDFD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文字版面配置區 2"/>
          <p:cNvSpPr>
            <a:spLocks noGrp="1"/>
          </p:cNvSpPr>
          <p:nvPr>
            <p:ph type="body" sz="quarter" idx="22" hasCustomPrompt="1"/>
          </p:nvPr>
        </p:nvSpPr>
        <p:spPr>
          <a:xfrm>
            <a:off x="6804943" y="4555589"/>
            <a:ext cx="1789113" cy="7661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按一下編輯文字內容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_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 noChangeAspect="1"/>
          </p:cNvSpPr>
          <p:nvPr>
            <p:ph idx="1"/>
          </p:nvPr>
        </p:nvSpPr>
        <p:spPr>
          <a:xfrm>
            <a:off x="323851" y="1412670"/>
            <a:ext cx="413139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rgbClr val="006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6" name="內容版面配置區 2"/>
          <p:cNvSpPr>
            <a:spLocks noGrp="1" noChangeAspect="1"/>
          </p:cNvSpPr>
          <p:nvPr>
            <p:ph idx="13"/>
          </p:nvPr>
        </p:nvSpPr>
        <p:spPr>
          <a:xfrm>
            <a:off x="4688757" y="1412670"/>
            <a:ext cx="413139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</a:t>
            </a:r>
            <a:r>
              <a:rPr kumimoji="1" lang="zh-TW" altLang="en-US"/>
              <a:t>文字樣式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7197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軸及詳細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29" name="手繪多邊形 28"/>
          <p:cNvSpPr/>
          <p:nvPr userDrawn="1"/>
        </p:nvSpPr>
        <p:spPr>
          <a:xfrm>
            <a:off x="0" y="1689019"/>
            <a:ext cx="2753609" cy="1084522"/>
          </a:xfrm>
          <a:custGeom>
            <a:avLst/>
            <a:gdLst>
              <a:gd name="connsiteX0" fmla="*/ 1231 w 2753609"/>
              <a:gd name="connsiteY0" fmla="*/ 0 h 1084522"/>
              <a:gd name="connsiteX1" fmla="*/ 2211348 w 2753609"/>
              <a:gd name="connsiteY1" fmla="*/ 0 h 1084522"/>
              <a:gd name="connsiteX2" fmla="*/ 2753609 w 2753609"/>
              <a:gd name="connsiteY2" fmla="*/ 542261 h 1084522"/>
              <a:gd name="connsiteX3" fmla="*/ 2211348 w 2753609"/>
              <a:gd name="connsiteY3" fmla="*/ 1084522 h 1084522"/>
              <a:gd name="connsiteX4" fmla="*/ 0 w 2753609"/>
              <a:gd name="connsiteY4" fmla="*/ 1084522 h 1084522"/>
              <a:gd name="connsiteX5" fmla="*/ 0 w 2753609"/>
              <a:gd name="connsiteY5" fmla="*/ 1065351 h 1084522"/>
              <a:gd name="connsiteX6" fmla="*/ 533291 w 2753609"/>
              <a:gd name="connsiteY6" fmla="*/ 532060 h 1084522"/>
              <a:gd name="connsiteX7" fmla="*/ 1231 w 2753609"/>
              <a:gd name="connsiteY7" fmla="*/ 0 h 108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3609" h="1084522">
                <a:moveTo>
                  <a:pt x="1231" y="0"/>
                </a:moveTo>
                <a:lnTo>
                  <a:pt x="2211348" y="0"/>
                </a:lnTo>
                <a:lnTo>
                  <a:pt x="2753609" y="542261"/>
                </a:lnTo>
                <a:lnTo>
                  <a:pt x="2211348" y="1084522"/>
                </a:lnTo>
                <a:lnTo>
                  <a:pt x="0" y="1084522"/>
                </a:lnTo>
                <a:lnTo>
                  <a:pt x="0" y="1065351"/>
                </a:lnTo>
                <a:lnTo>
                  <a:pt x="533291" y="532060"/>
                </a:lnTo>
                <a:lnTo>
                  <a:pt x="1231" y="0"/>
                </a:lnTo>
                <a:close/>
              </a:path>
            </a:pathLst>
          </a:cu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dirty="0"/>
          </a:p>
        </p:txBody>
      </p:sp>
      <p:sp>
        <p:nvSpPr>
          <p:cNvPr id="7" name="＞形箭號 6"/>
          <p:cNvSpPr/>
          <p:nvPr userDrawn="1"/>
        </p:nvSpPr>
        <p:spPr>
          <a:xfrm>
            <a:off x="4260260" y="1689019"/>
            <a:ext cx="2753609" cy="1084522"/>
          </a:xfrm>
          <a:prstGeom prst="chevron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1" name="＞形箭號 10"/>
          <p:cNvSpPr/>
          <p:nvPr userDrawn="1"/>
        </p:nvSpPr>
        <p:spPr>
          <a:xfrm>
            <a:off x="6390391" y="1689019"/>
            <a:ext cx="2753609" cy="108452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2" name="＞形箭號 11"/>
          <p:cNvSpPr/>
          <p:nvPr userDrawn="1"/>
        </p:nvSpPr>
        <p:spPr>
          <a:xfrm>
            <a:off x="2130130" y="1689019"/>
            <a:ext cx="2753609" cy="108452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3" name="文字版面配置區 14"/>
          <p:cNvSpPr>
            <a:spLocks noGrp="1"/>
          </p:cNvSpPr>
          <p:nvPr>
            <p:ph type="body" sz="quarter" idx="13" hasCustomPrompt="1"/>
          </p:nvPr>
        </p:nvSpPr>
        <p:spPr>
          <a:xfrm>
            <a:off x="827218" y="1928185"/>
            <a:ext cx="1437167" cy="5857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6DB8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zh-TW" dirty="0"/>
              <a:t>1986</a:t>
            </a:r>
            <a:endParaRPr kumimoji="1" lang="zh-TW" altLang="en-US" dirty="0"/>
          </a:p>
        </p:txBody>
      </p:sp>
      <p:sp>
        <p:nvSpPr>
          <p:cNvPr id="14" name="文字版面配置區 14"/>
          <p:cNvSpPr>
            <a:spLocks noGrp="1"/>
          </p:cNvSpPr>
          <p:nvPr>
            <p:ph type="body" sz="quarter" idx="11" hasCustomPrompt="1"/>
          </p:nvPr>
        </p:nvSpPr>
        <p:spPr>
          <a:xfrm>
            <a:off x="3038377" y="1928185"/>
            <a:ext cx="1437167" cy="5857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DEDFD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zh-TW" dirty="0"/>
              <a:t>2002</a:t>
            </a:r>
            <a:endParaRPr kumimoji="1"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4916" y="1928185"/>
            <a:ext cx="1437167" cy="5857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zh-TW" dirty="0"/>
              <a:t>2010</a:t>
            </a:r>
            <a:endParaRPr kumimoji="1" lang="zh-TW" altLang="en-US" dirty="0"/>
          </a:p>
        </p:txBody>
      </p:sp>
      <p:sp>
        <p:nvSpPr>
          <p:cNvPr id="16" name="文字版面配置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268787" y="1928185"/>
            <a:ext cx="1437167" cy="5857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DEDFD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zh-TW" dirty="0"/>
              <a:t>2014</a:t>
            </a:r>
            <a:endParaRPr kumimoji="1" lang="zh-TW" altLang="en-US" dirty="0"/>
          </a:p>
        </p:txBody>
      </p:sp>
      <p:sp>
        <p:nvSpPr>
          <p:cNvPr id="17" name="文字版面配置區 2"/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3147089"/>
            <a:ext cx="1789113" cy="239247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按一下編輯文字內容</a:t>
            </a:r>
          </a:p>
        </p:txBody>
      </p:sp>
      <p:sp>
        <p:nvSpPr>
          <p:cNvPr id="18" name="文字版面配置區 2"/>
          <p:cNvSpPr>
            <a:spLocks noGrp="1"/>
          </p:cNvSpPr>
          <p:nvPr>
            <p:ph type="body" sz="quarter" idx="17" hasCustomPrompt="1"/>
          </p:nvPr>
        </p:nvSpPr>
        <p:spPr>
          <a:xfrm>
            <a:off x="2483553" y="3147090"/>
            <a:ext cx="1789113" cy="239247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按一下編輯文字內容</a:t>
            </a:r>
          </a:p>
        </p:txBody>
      </p:sp>
      <p:sp>
        <p:nvSpPr>
          <p:cNvPr id="19" name="文字版面配置區 2"/>
          <p:cNvSpPr>
            <a:spLocks noGrp="1"/>
          </p:cNvSpPr>
          <p:nvPr>
            <p:ph type="body" sz="quarter" idx="18" hasCustomPrompt="1"/>
          </p:nvPr>
        </p:nvSpPr>
        <p:spPr>
          <a:xfrm>
            <a:off x="4643256" y="3147090"/>
            <a:ext cx="1789113" cy="239247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按一下編輯文字內容</a:t>
            </a:r>
          </a:p>
        </p:txBody>
      </p:sp>
      <p:sp>
        <p:nvSpPr>
          <p:cNvPr id="20" name="文字版面配置區 2"/>
          <p:cNvSpPr>
            <a:spLocks noGrp="1"/>
          </p:cNvSpPr>
          <p:nvPr>
            <p:ph type="body" sz="quarter" idx="19" hasCustomPrompt="1"/>
          </p:nvPr>
        </p:nvSpPr>
        <p:spPr>
          <a:xfrm>
            <a:off x="6802959" y="3147090"/>
            <a:ext cx="1789113" cy="239247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按一下編輯文字內容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文組合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23849" y="1456660"/>
            <a:ext cx="4131394" cy="712381"/>
          </a:xfrm>
          <a:prstGeom prst="rect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4" name="直線接點 13"/>
          <p:cNvCxnSpPr/>
          <p:nvPr userDrawn="1"/>
        </p:nvCxnSpPr>
        <p:spPr>
          <a:xfrm>
            <a:off x="323850" y="2169041"/>
            <a:ext cx="413139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531557" y="1570373"/>
            <a:ext cx="3715978" cy="48495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D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編輯文字</a:t>
            </a:r>
            <a:endParaRPr kumimoji="1" lang="zh-TW" altLang="en-US" dirty="0"/>
          </a:p>
        </p:txBody>
      </p:sp>
      <p:sp>
        <p:nvSpPr>
          <p:cNvPr id="26" name="內容版面配置區 2"/>
          <p:cNvSpPr>
            <a:spLocks noGrp="1" noChangeAspect="1"/>
          </p:cNvSpPr>
          <p:nvPr>
            <p:ph idx="15"/>
          </p:nvPr>
        </p:nvSpPr>
        <p:spPr>
          <a:xfrm>
            <a:off x="323851" y="2371060"/>
            <a:ext cx="4131392" cy="3489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7" name="內容版面配置區 2"/>
          <p:cNvSpPr>
            <a:spLocks noGrp="1" noChangeAspect="1"/>
          </p:cNvSpPr>
          <p:nvPr>
            <p:ph idx="16"/>
          </p:nvPr>
        </p:nvSpPr>
        <p:spPr>
          <a:xfrm>
            <a:off x="4688757" y="2371060"/>
            <a:ext cx="4131394" cy="3489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</a:t>
            </a:r>
            <a:r>
              <a:rPr kumimoji="1" lang="zh-TW" altLang="en-US"/>
              <a:t>文字樣式</a:t>
            </a:r>
            <a:endParaRPr kumimoji="1" lang="zh-TW" altLang="en-US" dirty="0"/>
          </a:p>
        </p:txBody>
      </p:sp>
      <p:sp>
        <p:nvSpPr>
          <p:cNvPr id="31" name="矩形 30"/>
          <p:cNvSpPr/>
          <p:nvPr userDrawn="1"/>
        </p:nvSpPr>
        <p:spPr>
          <a:xfrm>
            <a:off x="4688757" y="1456660"/>
            <a:ext cx="4131394" cy="712381"/>
          </a:xfrm>
          <a:prstGeom prst="rect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2" name="直線接點 31"/>
          <p:cNvCxnSpPr/>
          <p:nvPr userDrawn="1"/>
        </p:nvCxnSpPr>
        <p:spPr>
          <a:xfrm>
            <a:off x="4688758" y="2169041"/>
            <a:ext cx="413139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文字版面配置區 2"/>
          <p:cNvSpPr>
            <a:spLocks noGrp="1"/>
          </p:cNvSpPr>
          <p:nvPr>
            <p:ph type="body" idx="17" hasCustomPrompt="1"/>
          </p:nvPr>
        </p:nvSpPr>
        <p:spPr>
          <a:xfrm>
            <a:off x="4896465" y="1570373"/>
            <a:ext cx="3715978" cy="48495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D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編輯文字</a:t>
            </a:r>
            <a:endParaRPr kumimoji="1" lang="zh-TW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文組合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20"/>
          </p:nvPr>
        </p:nvSpPr>
        <p:spPr>
          <a:xfrm>
            <a:off x="323850" y="2371060"/>
            <a:ext cx="2674989" cy="34899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6" name="內容版面配置區 2"/>
          <p:cNvSpPr>
            <a:spLocks noGrp="1"/>
          </p:cNvSpPr>
          <p:nvPr>
            <p:ph sz="half" idx="22"/>
          </p:nvPr>
        </p:nvSpPr>
        <p:spPr>
          <a:xfrm>
            <a:off x="3234505" y="2371060"/>
            <a:ext cx="2674989" cy="34899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9" name="內容版面配置區 2"/>
          <p:cNvSpPr>
            <a:spLocks noGrp="1"/>
          </p:cNvSpPr>
          <p:nvPr>
            <p:ph sz="half" idx="24"/>
          </p:nvPr>
        </p:nvSpPr>
        <p:spPr>
          <a:xfrm>
            <a:off x="6145161" y="2371060"/>
            <a:ext cx="2674989" cy="34899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30" name="矩形 29"/>
          <p:cNvSpPr/>
          <p:nvPr userDrawn="1"/>
        </p:nvSpPr>
        <p:spPr>
          <a:xfrm>
            <a:off x="323849" y="1456660"/>
            <a:ext cx="2674990" cy="712381"/>
          </a:xfrm>
          <a:prstGeom prst="rect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1" name="直線接點 30"/>
          <p:cNvCxnSpPr/>
          <p:nvPr userDrawn="1"/>
        </p:nvCxnSpPr>
        <p:spPr>
          <a:xfrm>
            <a:off x="323850" y="2169041"/>
            <a:ext cx="267499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58335" y="1570373"/>
            <a:ext cx="2406017" cy="48495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D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編輯文字</a:t>
            </a:r>
            <a:endParaRPr kumimoji="1" lang="zh-TW" altLang="en-US" dirty="0"/>
          </a:p>
        </p:txBody>
      </p:sp>
      <p:sp>
        <p:nvSpPr>
          <p:cNvPr id="34" name="矩形 33"/>
          <p:cNvSpPr/>
          <p:nvPr userDrawn="1"/>
        </p:nvSpPr>
        <p:spPr>
          <a:xfrm>
            <a:off x="3234505" y="1456660"/>
            <a:ext cx="2674990" cy="712381"/>
          </a:xfrm>
          <a:prstGeom prst="rect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5" name="直線接點 34"/>
          <p:cNvCxnSpPr/>
          <p:nvPr userDrawn="1"/>
        </p:nvCxnSpPr>
        <p:spPr>
          <a:xfrm>
            <a:off x="3234506" y="2169041"/>
            <a:ext cx="267499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文字版面配置區 2"/>
          <p:cNvSpPr>
            <a:spLocks noGrp="1"/>
          </p:cNvSpPr>
          <p:nvPr>
            <p:ph type="body" idx="25" hasCustomPrompt="1"/>
          </p:nvPr>
        </p:nvSpPr>
        <p:spPr>
          <a:xfrm>
            <a:off x="3368991" y="1570373"/>
            <a:ext cx="2406017" cy="48495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D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sp>
        <p:nvSpPr>
          <p:cNvPr id="37" name="矩形 36"/>
          <p:cNvSpPr/>
          <p:nvPr userDrawn="1"/>
        </p:nvSpPr>
        <p:spPr>
          <a:xfrm>
            <a:off x="6145160" y="1456660"/>
            <a:ext cx="2674990" cy="712381"/>
          </a:xfrm>
          <a:prstGeom prst="rect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8" name="直線接點 37"/>
          <p:cNvCxnSpPr/>
          <p:nvPr userDrawn="1"/>
        </p:nvCxnSpPr>
        <p:spPr>
          <a:xfrm>
            <a:off x="6145161" y="2169041"/>
            <a:ext cx="267499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文字版面配置區 2"/>
          <p:cNvSpPr>
            <a:spLocks noGrp="1"/>
          </p:cNvSpPr>
          <p:nvPr>
            <p:ph type="body" idx="26" hasCustomPrompt="1"/>
          </p:nvPr>
        </p:nvSpPr>
        <p:spPr>
          <a:xfrm>
            <a:off x="6279646" y="1570373"/>
            <a:ext cx="2406017" cy="48495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D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編輯文字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文組合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20"/>
          </p:nvPr>
        </p:nvSpPr>
        <p:spPr>
          <a:xfrm>
            <a:off x="323850" y="2371061"/>
            <a:ext cx="2674989" cy="16163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30" name="矩形 29"/>
          <p:cNvSpPr/>
          <p:nvPr userDrawn="1"/>
        </p:nvSpPr>
        <p:spPr>
          <a:xfrm>
            <a:off x="323849" y="1456660"/>
            <a:ext cx="2674990" cy="712381"/>
          </a:xfrm>
          <a:prstGeom prst="rect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1" name="直線接點 30"/>
          <p:cNvCxnSpPr/>
          <p:nvPr userDrawn="1"/>
        </p:nvCxnSpPr>
        <p:spPr>
          <a:xfrm>
            <a:off x="323850" y="2169041"/>
            <a:ext cx="267499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58335" y="1570373"/>
            <a:ext cx="2406017" cy="48495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D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編輯文字</a:t>
            </a:r>
            <a:endParaRPr kumimoji="1" lang="zh-TW" altLang="en-US" dirty="0"/>
          </a:p>
        </p:txBody>
      </p:sp>
      <p:sp>
        <p:nvSpPr>
          <p:cNvPr id="34" name="矩形 33"/>
          <p:cNvSpPr/>
          <p:nvPr userDrawn="1"/>
        </p:nvSpPr>
        <p:spPr>
          <a:xfrm>
            <a:off x="3234505" y="1456660"/>
            <a:ext cx="2674990" cy="712381"/>
          </a:xfrm>
          <a:prstGeom prst="rect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5" name="直線接點 34"/>
          <p:cNvCxnSpPr/>
          <p:nvPr userDrawn="1"/>
        </p:nvCxnSpPr>
        <p:spPr>
          <a:xfrm>
            <a:off x="3234506" y="2169041"/>
            <a:ext cx="267499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文字版面配置區 2"/>
          <p:cNvSpPr>
            <a:spLocks noGrp="1"/>
          </p:cNvSpPr>
          <p:nvPr>
            <p:ph type="body" idx="25" hasCustomPrompt="1"/>
          </p:nvPr>
        </p:nvSpPr>
        <p:spPr>
          <a:xfrm>
            <a:off x="3368991" y="1570373"/>
            <a:ext cx="2406017" cy="48495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D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sp>
        <p:nvSpPr>
          <p:cNvPr id="37" name="矩形 36"/>
          <p:cNvSpPr/>
          <p:nvPr userDrawn="1"/>
        </p:nvSpPr>
        <p:spPr>
          <a:xfrm>
            <a:off x="6145160" y="1456660"/>
            <a:ext cx="2674990" cy="712381"/>
          </a:xfrm>
          <a:prstGeom prst="rect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8" name="直線接點 37"/>
          <p:cNvCxnSpPr/>
          <p:nvPr userDrawn="1"/>
        </p:nvCxnSpPr>
        <p:spPr>
          <a:xfrm>
            <a:off x="6145161" y="2169041"/>
            <a:ext cx="267499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文字版面配置區 2"/>
          <p:cNvSpPr>
            <a:spLocks noGrp="1"/>
          </p:cNvSpPr>
          <p:nvPr>
            <p:ph type="body" idx="26" hasCustomPrompt="1"/>
          </p:nvPr>
        </p:nvSpPr>
        <p:spPr>
          <a:xfrm>
            <a:off x="6279646" y="1570373"/>
            <a:ext cx="2406017" cy="48495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D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sp>
        <p:nvSpPr>
          <p:cNvPr id="19" name="內容版面配置區 2"/>
          <p:cNvSpPr>
            <a:spLocks noGrp="1"/>
          </p:cNvSpPr>
          <p:nvPr>
            <p:ph sz="half" idx="27"/>
          </p:nvPr>
        </p:nvSpPr>
        <p:spPr>
          <a:xfrm>
            <a:off x="323850" y="4244673"/>
            <a:ext cx="2674989" cy="16163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0" name="內容版面配置區 2"/>
          <p:cNvSpPr>
            <a:spLocks noGrp="1"/>
          </p:cNvSpPr>
          <p:nvPr>
            <p:ph sz="half" idx="28"/>
          </p:nvPr>
        </p:nvSpPr>
        <p:spPr>
          <a:xfrm>
            <a:off x="3234506" y="2371061"/>
            <a:ext cx="2674989" cy="16163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sz="half" idx="29"/>
          </p:nvPr>
        </p:nvSpPr>
        <p:spPr>
          <a:xfrm>
            <a:off x="3234506" y="4244673"/>
            <a:ext cx="2674989" cy="16163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2" name="內容版面配置區 2"/>
          <p:cNvSpPr>
            <a:spLocks noGrp="1"/>
          </p:cNvSpPr>
          <p:nvPr>
            <p:ph sz="half" idx="30"/>
          </p:nvPr>
        </p:nvSpPr>
        <p:spPr>
          <a:xfrm>
            <a:off x="6145161" y="2371061"/>
            <a:ext cx="2674989" cy="16163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3" name="內容版面配置區 2"/>
          <p:cNvSpPr>
            <a:spLocks noGrp="1"/>
          </p:cNvSpPr>
          <p:nvPr>
            <p:ph sz="half" idx="31"/>
          </p:nvPr>
        </p:nvSpPr>
        <p:spPr>
          <a:xfrm>
            <a:off x="6145161" y="4244673"/>
            <a:ext cx="2674989" cy="16163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文組合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1" name="圖片版面配置區 2"/>
          <p:cNvSpPr>
            <a:spLocks noGrp="1" noChangeAspect="1"/>
          </p:cNvSpPr>
          <p:nvPr>
            <p:ph type="pic" sz="quarter" idx="18"/>
          </p:nvPr>
        </p:nvSpPr>
        <p:spPr>
          <a:xfrm>
            <a:off x="324071" y="1456660"/>
            <a:ext cx="2673946" cy="1589309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323850" y="3046485"/>
            <a:ext cx="267498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內容版面配置區 2"/>
          <p:cNvSpPr>
            <a:spLocks noGrp="1"/>
          </p:cNvSpPr>
          <p:nvPr>
            <p:ph sz="half" idx="20"/>
          </p:nvPr>
        </p:nvSpPr>
        <p:spPr>
          <a:xfrm>
            <a:off x="323850" y="3253562"/>
            <a:ext cx="2674989" cy="2607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4" name="圖片版面配置區 2"/>
          <p:cNvSpPr>
            <a:spLocks noGrp="1" noChangeAspect="1"/>
          </p:cNvSpPr>
          <p:nvPr>
            <p:ph type="pic" sz="quarter" idx="21"/>
          </p:nvPr>
        </p:nvSpPr>
        <p:spPr>
          <a:xfrm>
            <a:off x="3235548" y="1456660"/>
            <a:ext cx="2673946" cy="1589309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cxnSp>
        <p:nvCxnSpPr>
          <p:cNvPr id="25" name="直線接點 24"/>
          <p:cNvCxnSpPr/>
          <p:nvPr userDrawn="1"/>
        </p:nvCxnSpPr>
        <p:spPr>
          <a:xfrm>
            <a:off x="3235027" y="3046485"/>
            <a:ext cx="267498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內容版面配置區 2"/>
          <p:cNvSpPr>
            <a:spLocks noGrp="1"/>
          </p:cNvSpPr>
          <p:nvPr>
            <p:ph sz="half" idx="22"/>
          </p:nvPr>
        </p:nvSpPr>
        <p:spPr>
          <a:xfrm>
            <a:off x="3234505" y="3253562"/>
            <a:ext cx="2674989" cy="2607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7" name="圖片版面配置區 2"/>
          <p:cNvSpPr>
            <a:spLocks noGrp="1" noChangeAspect="1"/>
          </p:cNvSpPr>
          <p:nvPr>
            <p:ph type="pic" sz="quarter" idx="23"/>
          </p:nvPr>
        </p:nvSpPr>
        <p:spPr>
          <a:xfrm>
            <a:off x="6145382" y="1456660"/>
            <a:ext cx="2673946" cy="1589309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cxnSp>
        <p:nvCxnSpPr>
          <p:cNvPr id="28" name="直線接點 27"/>
          <p:cNvCxnSpPr/>
          <p:nvPr userDrawn="1"/>
        </p:nvCxnSpPr>
        <p:spPr>
          <a:xfrm>
            <a:off x="6145161" y="3046485"/>
            <a:ext cx="267498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內容版面配置區 2"/>
          <p:cNvSpPr>
            <a:spLocks noGrp="1"/>
          </p:cNvSpPr>
          <p:nvPr>
            <p:ph sz="half" idx="24"/>
          </p:nvPr>
        </p:nvSpPr>
        <p:spPr>
          <a:xfrm>
            <a:off x="6145161" y="3253562"/>
            <a:ext cx="2674989" cy="2607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E3A3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5441" y="394623"/>
            <a:ext cx="2504777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TW" altLang="en-US" dirty="0"/>
              <a:t>按一下以編輯文字樣式</a:t>
            </a:r>
            <a:endParaRPr kumimoji="1" lang="en-US" altLang="zh-TW" dirty="0"/>
          </a:p>
          <a:p>
            <a:pPr lvl="0"/>
            <a:endParaRPr kumimoji="1" lang="en-US" altLang="zh-TW" dirty="0"/>
          </a:p>
          <a:p>
            <a:pPr lvl="0"/>
            <a:endParaRPr kumimoji="1" lang="en-US" altLang="zh-TW" dirty="0"/>
          </a:p>
        </p:txBody>
      </p:sp>
      <p:sp>
        <p:nvSpPr>
          <p:cNvPr id="10" name="文字版面配置區 8"/>
          <p:cNvSpPr>
            <a:spLocks noGrp="1"/>
          </p:cNvSpPr>
          <p:nvPr>
            <p:ph type="body" sz="quarter" idx="15" hasCustomPrompt="1"/>
          </p:nvPr>
        </p:nvSpPr>
        <p:spPr>
          <a:xfrm>
            <a:off x="5400540" y="394623"/>
            <a:ext cx="698090" cy="52884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目次</a:t>
            </a:r>
            <a:endParaRPr kumimoji="1"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81000" y="394623"/>
            <a:ext cx="4488712" cy="5984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目錄</a:t>
            </a: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188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標題頁-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5024881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頁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2767432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</p:spTree>
    <p:extLst>
      <p:ext uri="{BB962C8B-B14F-4D97-AF65-F5344CB8AC3E}">
        <p14:creationId xmlns:p14="http://schemas.microsoft.com/office/powerpoint/2010/main" val="3776040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65908"/>
            <a:ext cx="7886700" cy="9247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548688" y="6541477"/>
            <a:ext cx="595312" cy="316523"/>
          </a:xfrm>
          <a:prstGeom prst="rect">
            <a:avLst/>
          </a:prstGeom>
        </p:spPr>
        <p:txBody>
          <a:bodyPr/>
          <a:lstStyle/>
          <a:p>
            <a:fld id="{A144EC69-BF39-4CD8-92B6-72165663C47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625475" y="1735138"/>
            <a:ext cx="7893050" cy="4470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96854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2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-2_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rgbClr val="006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3"/>
          </p:nvPr>
        </p:nvSpPr>
        <p:spPr>
          <a:xfrm>
            <a:off x="323850" y="1412670"/>
            <a:ext cx="8496300" cy="4849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4" name="內容版面配置區 2"/>
          <p:cNvSpPr>
            <a:spLocks noGrp="1" noChangeAspect="1"/>
          </p:cNvSpPr>
          <p:nvPr>
            <p:ph idx="1"/>
          </p:nvPr>
        </p:nvSpPr>
        <p:spPr>
          <a:xfrm>
            <a:off x="323851" y="2050141"/>
            <a:ext cx="4131392" cy="3713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</a:t>
            </a:r>
            <a:r>
              <a:rPr kumimoji="1" lang="zh-TW" altLang="en-US"/>
              <a:t>文字樣式</a:t>
            </a:r>
            <a:endParaRPr kumimoji="1" lang="zh-TW" altLang="en-US" dirty="0"/>
          </a:p>
        </p:txBody>
      </p:sp>
      <p:sp>
        <p:nvSpPr>
          <p:cNvPr id="15" name="內容版面配置區 2"/>
          <p:cNvSpPr>
            <a:spLocks noGrp="1" noChangeAspect="1"/>
          </p:cNvSpPr>
          <p:nvPr>
            <p:ph idx="14"/>
          </p:nvPr>
        </p:nvSpPr>
        <p:spPr>
          <a:xfrm>
            <a:off x="4688757" y="2050141"/>
            <a:ext cx="4131394" cy="3713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</a:t>
            </a:r>
            <a:r>
              <a:rPr kumimoji="1" lang="zh-TW" altLang="en-US"/>
              <a:t>文字樣式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757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rgbClr val="006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3"/>
          </p:nvPr>
        </p:nvSpPr>
        <p:spPr>
          <a:xfrm>
            <a:off x="323850" y="1412670"/>
            <a:ext cx="4131393" cy="4849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4" name="內容版面配置區 2"/>
          <p:cNvSpPr>
            <a:spLocks noGrp="1" noChangeAspect="1"/>
          </p:cNvSpPr>
          <p:nvPr>
            <p:ph idx="1"/>
          </p:nvPr>
        </p:nvSpPr>
        <p:spPr>
          <a:xfrm>
            <a:off x="323851" y="2050141"/>
            <a:ext cx="4131392" cy="3713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5" name="內容版面配置區 2"/>
          <p:cNvSpPr>
            <a:spLocks noGrp="1" noChangeAspect="1"/>
          </p:cNvSpPr>
          <p:nvPr>
            <p:ph idx="14"/>
          </p:nvPr>
        </p:nvSpPr>
        <p:spPr>
          <a:xfrm>
            <a:off x="4688757" y="2050141"/>
            <a:ext cx="4131394" cy="3713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</a:t>
            </a:r>
            <a:r>
              <a:rPr kumimoji="1" lang="zh-TW" altLang="en-US"/>
              <a:t>文字樣式</a:t>
            </a:r>
            <a:endParaRPr kumimoji="1" lang="zh-TW" altLang="en-US" dirty="0"/>
          </a:p>
        </p:txBody>
      </p:sp>
      <p:sp>
        <p:nvSpPr>
          <p:cNvPr id="16" name="文字版面配置區 2"/>
          <p:cNvSpPr>
            <a:spLocks noGrp="1"/>
          </p:cNvSpPr>
          <p:nvPr>
            <p:ph type="body" idx="15"/>
          </p:nvPr>
        </p:nvSpPr>
        <p:spPr>
          <a:xfrm>
            <a:off x="4688757" y="1412670"/>
            <a:ext cx="4131393" cy="4849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rgbClr val="006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2" name="圖片版面配置區 3"/>
          <p:cNvSpPr>
            <a:spLocks noGrp="1" noChangeAspect="1"/>
          </p:cNvSpPr>
          <p:nvPr>
            <p:ph type="pic" sz="quarter" idx="14"/>
          </p:nvPr>
        </p:nvSpPr>
        <p:spPr>
          <a:xfrm>
            <a:off x="3186113" y="1412671"/>
            <a:ext cx="5634037" cy="43515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7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323850" y="1412875"/>
            <a:ext cx="26289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323850" y="394623"/>
            <a:ext cx="8496300" cy="5984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3E3A39"/>
                </a:solidFill>
              </a:defRPr>
            </a:lvl1pPr>
          </a:lstStyle>
          <a:p>
            <a:r>
              <a:rPr kumimoji="1" lang="zh-TW" altLang="en-US" dirty="0"/>
              <a:t>按一下以母片編輯標題</a:t>
            </a: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462873" y="1203767"/>
            <a:ext cx="177151" cy="0"/>
          </a:xfrm>
          <a:prstGeom prst="line">
            <a:avLst/>
          </a:prstGeom>
          <a:ln w="38100">
            <a:solidFill>
              <a:srgbClr val="006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780088" y="6362424"/>
            <a:ext cx="1120039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fld id="{609B6F06-C962-8F41-938A-6515850F20FD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36888" y="6362424"/>
            <a:ext cx="2743200" cy="2115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C1C3C3"/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3" name="內容版面配置區 2"/>
          <p:cNvSpPr>
            <a:spLocks noGrp="1" noChangeAspect="1"/>
          </p:cNvSpPr>
          <p:nvPr>
            <p:ph idx="15"/>
          </p:nvPr>
        </p:nvSpPr>
        <p:spPr>
          <a:xfrm>
            <a:off x="3186113" y="1412670"/>
            <a:ext cx="563403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E3A39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6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323850" y="1412875"/>
            <a:ext cx="26289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1" r:id="rId2"/>
    <p:sldLayoutId id="2147483712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710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841" r:id="rId18"/>
    <p:sldLayoutId id="2147483842" r:id="rId19"/>
    <p:sldLayoutId id="2147483672" r:id="rId20"/>
    <p:sldLayoutId id="2147483836" r:id="rId21"/>
    <p:sldLayoutId id="2147483837" r:id="rId22"/>
    <p:sldLayoutId id="2147483838" r:id="rId23"/>
    <p:sldLayoutId id="2147483839" r:id="rId24"/>
    <p:sldLayoutId id="2147483863" r:id="rId25"/>
    <p:sldLayoutId id="2147483864" r:id="rId26"/>
    <p:sldLayoutId id="2147483865" r:id="rId27"/>
    <p:sldLayoutId id="2147483866" r:id="rId28"/>
    <p:sldLayoutId id="2147483867" r:id="rId29"/>
    <p:sldLayoutId id="2147483868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5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714" r:id="rId4"/>
    <p:sldLayoutId id="2147483715" r:id="rId5"/>
    <p:sldLayoutId id="2147483716" r:id="rId6"/>
    <p:sldLayoutId id="2147483717" r:id="rId7"/>
    <p:sldLayoutId id="2147483843" r:id="rId8"/>
    <p:sldLayoutId id="214748384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66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8" r:id="rId3"/>
    <p:sldLayoutId id="2147483719" r:id="rId4"/>
    <p:sldLayoutId id="2147483720" r:id="rId5"/>
    <p:sldLayoutId id="2147483721" r:id="rId6"/>
    <p:sldLayoutId id="214748384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76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7" r:id="rId3"/>
    <p:sldLayoutId id="2147483706" r:id="rId4"/>
    <p:sldLayoutId id="2147483704" r:id="rId5"/>
    <p:sldLayoutId id="2147483705" r:id="rId6"/>
    <p:sldLayoutId id="2147483709" r:id="rId7"/>
    <p:sldLayoutId id="2147483708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38242C-B058-472F-8FF3-14BDE2395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99" y="4957423"/>
            <a:ext cx="8022674" cy="566841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>
                <a:solidFill>
                  <a:srgbClr val="E83E2D"/>
                </a:solidFill>
              </a:rPr>
              <a:t>｜ </a:t>
            </a:r>
            <a:r>
              <a:rPr lang="en-US" altLang="zh-TW" dirty="0"/>
              <a:t>2023 Q3 Investors’ Conference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895E70-3651-4BC8-9249-EA70B6EAB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785" y="5524264"/>
            <a:ext cx="4736335" cy="71714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dirty="0">
                <a:solidFill>
                  <a:schemeClr val="accent3"/>
                </a:solidFill>
              </a:rPr>
              <a:t>Reporter</a:t>
            </a:r>
            <a:r>
              <a:rPr lang="zh-TW" altLang="en-US" b="1" dirty="0">
                <a:solidFill>
                  <a:schemeClr val="accent3"/>
                </a:solidFill>
              </a:rPr>
              <a:t>：</a:t>
            </a:r>
            <a:r>
              <a:rPr lang="en-US" altLang="zh-TW" b="1" dirty="0">
                <a:solidFill>
                  <a:schemeClr val="accent3"/>
                </a:solidFill>
              </a:rPr>
              <a:t>Mr. </a:t>
            </a:r>
            <a:r>
              <a:rPr lang="en-US" altLang="zh-TW" b="1" dirty="0" err="1">
                <a:solidFill>
                  <a:schemeClr val="accent3"/>
                </a:solidFill>
              </a:rPr>
              <a:t>Hsin</a:t>
            </a:r>
            <a:r>
              <a:rPr lang="en-US" altLang="zh-TW" b="1" dirty="0">
                <a:solidFill>
                  <a:schemeClr val="accent3"/>
                </a:solidFill>
              </a:rPr>
              <a:t>-Kai Shen </a:t>
            </a:r>
          </a:p>
          <a:p>
            <a:r>
              <a:rPr lang="en-US" altLang="zh-TW" b="1" dirty="0">
                <a:solidFill>
                  <a:schemeClr val="accent3"/>
                </a:solidFill>
              </a:rPr>
              <a:t>Date</a:t>
            </a:r>
            <a:r>
              <a:rPr lang="zh-TW" altLang="en-US" b="1" dirty="0">
                <a:solidFill>
                  <a:schemeClr val="accent3"/>
                </a:solidFill>
              </a:rPr>
              <a:t>：</a:t>
            </a:r>
            <a:r>
              <a:rPr lang="en-US" altLang="zh-TW" b="1" dirty="0">
                <a:solidFill>
                  <a:schemeClr val="accent3"/>
                </a:solidFill>
              </a:rPr>
              <a:t>November 29, 2023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5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5D38BD6-B516-4163-B002-0561B342A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0911" y="2326271"/>
            <a:ext cx="4489450" cy="739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Products Introduction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D73471A-CA56-45BE-BDA6-5CCF93C719F6}"/>
              </a:ext>
            </a:extLst>
          </p:cNvPr>
          <p:cNvCxnSpPr>
            <a:cxnSpLocks/>
          </p:cNvCxnSpPr>
          <p:nvPr/>
        </p:nvCxnSpPr>
        <p:spPr>
          <a:xfrm flipV="1">
            <a:off x="4312667" y="4076220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660E8B19-3A2A-4F4C-9B42-94AC3849D783}"/>
              </a:ext>
            </a:extLst>
          </p:cNvPr>
          <p:cNvCxnSpPr>
            <a:cxnSpLocks/>
          </p:cNvCxnSpPr>
          <p:nvPr/>
        </p:nvCxnSpPr>
        <p:spPr>
          <a:xfrm flipV="1">
            <a:off x="4261280" y="2133039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404E83B7-8F73-46EB-B5DB-783E18C636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86073" cy="6285379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848BF0D-0FDF-4621-91D1-3B35EB80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10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59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3A1DBB-CD28-4663-B965-844FA249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3"/>
                </a:solidFill>
              </a:rPr>
              <a:t>Linear motion solution provider</a:t>
            </a:r>
            <a:endParaRPr lang="zh-TW" altLang="en-US" dirty="0">
              <a:solidFill>
                <a:schemeClr val="accent3"/>
              </a:solidFill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91CB11E6-A5FB-41D0-999D-EFD15BD103DE}"/>
              </a:ext>
            </a:extLst>
          </p:cNvPr>
          <p:cNvCxnSpPr>
            <a:cxnSpLocks/>
          </p:cNvCxnSpPr>
          <p:nvPr/>
        </p:nvCxnSpPr>
        <p:spPr>
          <a:xfrm>
            <a:off x="232821" y="332479"/>
            <a:ext cx="0" cy="922971"/>
          </a:xfrm>
          <a:prstGeom prst="line">
            <a:avLst/>
          </a:prstGeom>
          <a:ln w="19050"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8911D523-4302-4241-AB78-D16C620F1A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049" y="1548152"/>
            <a:ext cx="2170775" cy="487433"/>
          </a:xfrm>
          <a:prstGeom prst="rect">
            <a:avLst/>
          </a:prstGeom>
        </p:spPr>
      </p:pic>
      <p:sp>
        <p:nvSpPr>
          <p:cNvPr id="12" name="矩形 7">
            <a:extLst>
              <a:ext uri="{FF2B5EF4-FFF2-40B4-BE49-F238E27FC236}">
                <a16:creationId xmlns:a16="http://schemas.microsoft.com/office/drawing/2014/main" id="{9C264FD7-69CF-4E19-AD33-47B481DD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84" y="4137916"/>
            <a:ext cx="1667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Miniature Series</a:t>
            </a:r>
          </a:p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 err="1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Standar</a:t>
            </a: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 Series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1D78FA75-9E42-440B-B258-355C1717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737" y="4125853"/>
            <a:ext cx="17759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Miniature Series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Internal</a:t>
            </a:r>
            <a:r>
              <a:rPr lang="zh-TW" altLang="en-US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Circulation</a:t>
            </a:r>
            <a:r>
              <a:rPr lang="zh-TW" altLang="en-US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 </a:t>
            </a: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Series</a:t>
            </a:r>
            <a:endParaRPr lang="zh-TW" altLang="en-US" sz="1200" b="1" dirty="0">
              <a:solidFill>
                <a:schemeClr val="accent3">
                  <a:lumMod val="75000"/>
                </a:schemeClr>
              </a:solidFill>
              <a:latin typeface="+mj-ea"/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External Circulation Series</a:t>
            </a:r>
            <a:endParaRPr lang="zh-TW" altLang="en-US" sz="1200" b="1" dirty="0">
              <a:solidFill>
                <a:schemeClr val="accent3">
                  <a:lumMod val="75000"/>
                </a:schemeClr>
              </a:solidFill>
              <a:latin typeface="+mj-ea"/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Finished Shaft End Series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End-Caps Circulation Series</a:t>
            </a:r>
            <a:endParaRPr lang="zh-TW" altLang="en-US" sz="1200" b="1" dirty="0">
              <a:solidFill>
                <a:schemeClr val="accent3">
                  <a:lumMod val="75000"/>
                </a:schemeClr>
              </a:solidFill>
              <a:latin typeface="+mj-ea"/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Ball Screw - Other</a:t>
            </a:r>
            <a:endParaRPr lang="zh-TW" altLang="en-US" sz="1200" b="1" dirty="0">
              <a:solidFill>
                <a:schemeClr val="accent3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16" name="矩形 9">
            <a:extLst>
              <a:ext uri="{FF2B5EF4-FFF2-40B4-BE49-F238E27FC236}">
                <a16:creationId xmlns:a16="http://schemas.microsoft.com/office/drawing/2014/main" id="{2BEFA2B1-3984-4D28-B779-D1B78C45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851" y="4139182"/>
            <a:ext cx="1063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SO</a:t>
            </a:r>
            <a:r>
              <a:rPr lang="zh-TW" altLang="en-US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Series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SL</a:t>
            </a:r>
            <a:r>
              <a:rPr lang="zh-TW" altLang="en-US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Series</a:t>
            </a: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008A4BB5-370A-4D70-975B-9A713CC0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27" y="4136538"/>
            <a:ext cx="16802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Rotary Series Ball Screw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Rotary Series Ball Spline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Rotary Series Ball Screw Spline</a:t>
            </a:r>
            <a:endParaRPr lang="zh-TW" altLang="en-US" sz="12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矩形 10">
            <a:extLst>
              <a:ext uri="{FF2B5EF4-FFF2-40B4-BE49-F238E27FC236}">
                <a16:creationId xmlns:a16="http://schemas.microsoft.com/office/drawing/2014/main" id="{5AFBC95F-4DAB-4C49-82A9-314D38F2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181" y="4136650"/>
            <a:ext cx="16640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 err="1">
                <a:solidFill>
                  <a:schemeClr val="accent3">
                    <a:lumMod val="75000"/>
                  </a:schemeClr>
                </a:solidFill>
                <a:latin typeface="+mj-ea"/>
              </a:rPr>
              <a:t>Standar</a:t>
            </a: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 Series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  <a:latin typeface="+mj-ea"/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Light-duty </a:t>
            </a:r>
            <a:r>
              <a:rPr lang="en-US" altLang="zh-TW" sz="14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series</a:t>
            </a:r>
            <a:endParaRPr lang="zh-TW" altLang="en-US" sz="14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403E9FE-11A4-4595-83E9-6BAA8157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11</a:t>
            </a:fld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1F4E93C-0CDA-4734-B35B-267A40DC8A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8" t="6594" r="1278" b="3771"/>
          <a:stretch/>
        </p:blipFill>
        <p:spPr>
          <a:xfrm>
            <a:off x="69944" y="2097247"/>
            <a:ext cx="8910426" cy="20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6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>
            <a:extLst>
              <a:ext uri="{FF2B5EF4-FFF2-40B4-BE49-F238E27FC236}">
                <a16:creationId xmlns:a16="http://schemas.microsoft.com/office/drawing/2014/main" id="{6C4FA380-7C45-44F4-8293-4A9C9CA32308}"/>
              </a:ext>
            </a:extLst>
          </p:cNvPr>
          <p:cNvGrpSpPr/>
          <p:nvPr/>
        </p:nvGrpSpPr>
        <p:grpSpPr>
          <a:xfrm>
            <a:off x="1935329" y="239695"/>
            <a:ext cx="7004482" cy="5850385"/>
            <a:chOff x="2139518" y="266329"/>
            <a:chExt cx="7004482" cy="585038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428EDAC-5E35-4940-8DA8-465F7F8E7E57}"/>
                </a:ext>
              </a:extLst>
            </p:cNvPr>
            <p:cNvSpPr/>
            <p:nvPr/>
          </p:nvSpPr>
          <p:spPr>
            <a:xfrm>
              <a:off x="2139518" y="266329"/>
              <a:ext cx="7004482" cy="58503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13826FDF-D0A3-4954-9EBE-B3832B6C4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3" t="15468" r="49224" b="16939"/>
            <a:stretch/>
          </p:blipFill>
          <p:spPr>
            <a:xfrm>
              <a:off x="2315388" y="550417"/>
              <a:ext cx="6591499" cy="1988598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BBD1D572-AEE1-442A-8F74-2994C17EA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77" t="13635" r="2180" b="14848"/>
            <a:stretch/>
          </p:blipFill>
          <p:spPr>
            <a:xfrm>
              <a:off x="2409445" y="3533313"/>
              <a:ext cx="6299549" cy="2104007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72F5D730-74B0-4745-92ED-4E187D72798D}"/>
              </a:ext>
            </a:extLst>
          </p:cNvPr>
          <p:cNvSpPr/>
          <p:nvPr/>
        </p:nvSpPr>
        <p:spPr>
          <a:xfrm>
            <a:off x="183144" y="239694"/>
            <a:ext cx="1636776" cy="58503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5000" b="1" dirty="0">
                <a:solidFill>
                  <a:schemeClr val="bg2">
                    <a:lumMod val="25000"/>
                  </a:schemeClr>
                </a:solidFill>
              </a:rPr>
              <a:t>Applied Industry</a:t>
            </a:r>
            <a:endParaRPr lang="zh-TW" altLang="en-US" sz="5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9C0C976-56F2-42A4-ABF7-B8B17875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12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163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9CC2B35-086A-46CC-A753-26CA358D1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662" y="199671"/>
            <a:ext cx="6821756" cy="3049867"/>
          </a:xfrm>
          <a:prstGeom prst="rect">
            <a:avLst/>
          </a:prstGeom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394623"/>
            <a:ext cx="2224038" cy="5984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dirty="0">
                <a:latin typeface="+mj-ea"/>
              </a:rPr>
              <a:t>Ball Screw</a:t>
            </a:r>
            <a:endParaRPr lang="zh-TW" altLang="en-US" sz="2800" b="1" dirty="0">
              <a:latin typeface="+mj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01129"/>
              </p:ext>
            </p:extLst>
          </p:nvPr>
        </p:nvGraphicFramePr>
        <p:xfrm>
          <a:off x="2388093" y="3255192"/>
          <a:ext cx="6439497" cy="2828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33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7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latin typeface="+mn-ea"/>
                          <a:ea typeface="+mn-ea"/>
                        </a:rPr>
                        <a:t>Ball Screw</a:t>
                      </a:r>
                    </a:p>
                  </a:txBody>
                  <a:tcPr marL="73481" marR="73481" marT="36745" marB="36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latin typeface="+mn-ea"/>
                          <a:ea typeface="+mn-ea"/>
                        </a:rPr>
                        <a:t>Rolled</a:t>
                      </a:r>
                    </a:p>
                  </a:txBody>
                  <a:tcPr marL="73481" marR="73481" marT="36745" marB="36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latin typeface="+mn-ea"/>
                          <a:ea typeface="+mn-ea"/>
                        </a:rPr>
                        <a:t>Ground</a:t>
                      </a:r>
                    </a:p>
                  </a:txBody>
                  <a:tcPr marL="73481" marR="73481" marT="36745" marB="367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b="1" dirty="0">
                          <a:latin typeface="+mn-ea"/>
                          <a:ea typeface="+mn-ea"/>
                        </a:rPr>
                        <a:t>Diameter</a:t>
                      </a:r>
                      <a:endParaRPr lang="zh-TW" altLang="en-US" sz="1400" b="1" dirty="0">
                        <a:latin typeface="+mn-ea"/>
                        <a:ea typeface="+mn-ea"/>
                      </a:endParaRPr>
                    </a:p>
                  </a:txBody>
                  <a:tcPr marL="73481" marR="73481" marT="36745" marB="36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06~80mm</a:t>
                      </a:r>
                      <a:endParaRPr lang="zh-TW" alt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  <a:cs typeface="微軟雅黑"/>
                      </a:endParaRPr>
                    </a:p>
                  </a:txBody>
                  <a:tcPr marL="73481" marR="73481" marT="36745" marB="36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04~160mm </a:t>
                      </a:r>
                      <a:endParaRPr lang="zh-TW" alt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  <a:cs typeface="微軟雅黑"/>
                      </a:endParaRPr>
                    </a:p>
                  </a:txBody>
                  <a:tcPr marL="73481" marR="73481" marT="36745" marB="3674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b="1" dirty="0">
                          <a:latin typeface="+mn-ea"/>
                          <a:ea typeface="+mn-ea"/>
                        </a:rPr>
                        <a:t>Lead</a:t>
                      </a:r>
                      <a:endParaRPr lang="zh-TW" altLang="en-US" sz="1400" b="1" dirty="0">
                        <a:latin typeface="+mn-ea"/>
                        <a:ea typeface="+mn-ea"/>
                      </a:endParaRPr>
                    </a:p>
                  </a:txBody>
                  <a:tcPr marL="73481" marR="73481" marT="36745" marB="36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01~100mm</a:t>
                      </a:r>
                      <a:endParaRPr lang="zh-TW" alt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  <a:cs typeface="微軟雅黑"/>
                      </a:endParaRPr>
                    </a:p>
                  </a:txBody>
                  <a:tcPr marL="73481" marR="73481" marT="36745" marB="36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01~100mm</a:t>
                      </a:r>
                      <a:endParaRPr lang="zh-TW" alt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  <a:cs typeface="微軟雅黑"/>
                      </a:endParaRPr>
                    </a:p>
                  </a:txBody>
                  <a:tcPr marL="73481" marR="73481" marT="36745" marB="3674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latin typeface="+mn-ea"/>
                          <a:ea typeface="+mn-ea"/>
                        </a:rPr>
                        <a:t>Accuracy</a:t>
                      </a:r>
                    </a:p>
                  </a:txBody>
                  <a:tcPr marL="73481" marR="73481" marT="36745" marB="36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FC5~FC10</a:t>
                      </a:r>
                      <a:endParaRPr lang="zh-TW" alt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  <a:cs typeface="微軟雅黑"/>
                      </a:endParaRPr>
                    </a:p>
                  </a:txBody>
                  <a:tcPr marL="73481" marR="73481" marT="36745" marB="36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GC1~GC7</a:t>
                      </a:r>
                      <a:endParaRPr lang="zh-TW" alt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  <a:cs typeface="微軟雅黑"/>
                      </a:endParaRPr>
                    </a:p>
                  </a:txBody>
                  <a:tcPr marL="73481" marR="73481" marT="36745" marB="3674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4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latin typeface="+mn-ea"/>
                          <a:ea typeface="+mn-ea"/>
                        </a:rPr>
                        <a:t>Feature</a:t>
                      </a:r>
                    </a:p>
                  </a:txBody>
                  <a:tcPr marL="73481" marR="73481" marT="36745" marB="3674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Annual sales volume is  first in the industry</a:t>
                      </a:r>
                      <a:endParaRPr lang="en-US" altLang="zh-TW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  <a:cs typeface="微軟雅黑"/>
                      </a:endParaRPr>
                    </a:p>
                  </a:txBody>
                  <a:tcPr marL="73481" marR="73481" marT="36745" marB="36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微軟雅黑"/>
                        </a:rPr>
                        <a:t>Excellent quality and customized</a:t>
                      </a:r>
                      <a:endParaRPr lang="zh-TW" alt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  <a:cs typeface="微軟雅黑"/>
                      </a:endParaRPr>
                    </a:p>
                  </a:txBody>
                  <a:tcPr marL="73481" marR="73481" marT="36745" marB="3674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4048464" y="6288997"/>
            <a:ext cx="3263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E83E2D"/>
                </a:solidFill>
              </a:rPr>
              <a:t>●</a:t>
            </a: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 Complete Product Range</a:t>
            </a:r>
            <a:endParaRPr lang="zh-TW" altLang="en-US" b="1" dirty="0">
              <a:solidFill>
                <a:srgbClr val="0070C0"/>
              </a:solidFill>
              <a:latin typeface="+mn-ea"/>
              <a:ea typeface="+mn-ea"/>
              <a:cs typeface="微軟雅黑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84707EF2-B847-4AF1-B8D9-EA069CE3CC59}"/>
              </a:ext>
            </a:extLst>
          </p:cNvPr>
          <p:cNvCxnSpPr>
            <a:cxnSpLocks/>
          </p:cNvCxnSpPr>
          <p:nvPr/>
        </p:nvCxnSpPr>
        <p:spPr>
          <a:xfrm>
            <a:off x="232821" y="332479"/>
            <a:ext cx="0" cy="922971"/>
          </a:xfrm>
          <a:prstGeom prst="line">
            <a:avLst/>
          </a:prstGeom>
          <a:ln w="19050"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CACEB2D-03D0-45ED-B4A6-8946E8B4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13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2800" dirty="0">
                <a:latin typeface="+mj-ea"/>
              </a:rPr>
              <a:t>Linear </a:t>
            </a:r>
            <a:r>
              <a:rPr lang="en-US" altLang="zh-TW" sz="2800" dirty="0" err="1">
                <a:latin typeface="+mj-ea"/>
              </a:rPr>
              <a:t>Guid</a:t>
            </a:r>
            <a:endParaRPr lang="zh-TW" altLang="en-US" sz="2800" b="1" dirty="0">
              <a:latin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75426"/>
              </p:ext>
            </p:extLst>
          </p:nvPr>
        </p:nvGraphicFramePr>
        <p:xfrm>
          <a:off x="2521258" y="3266983"/>
          <a:ext cx="6427433" cy="1062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+mn-ea"/>
                          <a:ea typeface="+mn-ea"/>
                        </a:rPr>
                        <a:t>Model</a:t>
                      </a:r>
                    </a:p>
                  </a:txBody>
                  <a:tcPr marL="91443" marR="91443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+mn-ea"/>
                          <a:ea typeface="+mn-ea"/>
                        </a:rPr>
                        <a:t>Dimension (mm)</a:t>
                      </a:r>
                    </a:p>
                  </a:txBody>
                  <a:tcPr marL="91443" marR="91443"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Standard</a:t>
                      </a:r>
                      <a:endParaRPr lang="zh-TW" alt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45707" marB="45707"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  <a:defRPr/>
                      </a:pP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25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35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45</a:t>
                      </a:r>
                    </a:p>
                  </a:txBody>
                  <a:tcPr marL="91443" marR="91443" marT="45707" marB="457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Large</a:t>
                      </a:r>
                      <a:endParaRPr lang="zh-TW" alt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55</a:t>
                      </a:r>
                      <a:r>
                        <a:rPr lang="en-US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zh-TW" alt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45707" marB="457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03093"/>
              </p:ext>
            </p:extLst>
          </p:nvPr>
        </p:nvGraphicFramePr>
        <p:xfrm>
          <a:off x="2521257" y="4420805"/>
          <a:ext cx="6427434" cy="17102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7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200" dirty="0">
                          <a:latin typeface="+mn-ea"/>
                          <a:ea typeface="+mn-ea"/>
                        </a:rPr>
                        <a:t>Feature</a:t>
                      </a:r>
                      <a:endParaRPr lang="zh-TW" altLang="en-US" sz="16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61" marR="91461"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3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Smooth Movement/High Stability</a:t>
                      </a:r>
                    </a:p>
                  </a:txBody>
                  <a:tcPr marL="91461" marR="91461" marT="45707" marB="457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High Durability</a:t>
                      </a:r>
                    </a:p>
                  </a:txBody>
                  <a:tcPr marL="91461" marR="91461" marT="45707" marB="457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accent3"/>
                          </a:solidFill>
                          <a:latin typeface="+mn-ea"/>
                          <a:ea typeface="+mn-ea"/>
                        </a:rPr>
                        <a:t>Self-Lubricating and E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nhanced Dust-proof</a:t>
                      </a:r>
                    </a:p>
                  </a:txBody>
                  <a:tcPr marL="91461" marR="91461" marT="45707" marB="457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0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J-flow System Self-Lubricating Linear Guide Series</a:t>
                      </a:r>
                    </a:p>
                  </a:txBody>
                  <a:tcPr marL="91461" marR="91461" marT="45707" marB="457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B3A1254-9153-42E9-A2BF-5012505EA078}"/>
              </a:ext>
            </a:extLst>
          </p:cNvPr>
          <p:cNvCxnSpPr>
            <a:cxnSpLocks/>
          </p:cNvCxnSpPr>
          <p:nvPr/>
        </p:nvCxnSpPr>
        <p:spPr>
          <a:xfrm>
            <a:off x="232821" y="332479"/>
            <a:ext cx="0" cy="922971"/>
          </a:xfrm>
          <a:prstGeom prst="line">
            <a:avLst/>
          </a:prstGeom>
          <a:ln w="19050"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A211D91B-A7E4-4A66-B52B-119969132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638" y="239698"/>
            <a:ext cx="6761484" cy="302728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047D8E8-3D84-4D2A-906C-58CE18D0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14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9" name="Rectangle 9"/>
          <p:cNvSpPr>
            <a:spLocks noChangeArrowheads="1"/>
          </p:cNvSpPr>
          <p:nvPr/>
        </p:nvSpPr>
        <p:spPr bwMode="auto">
          <a:xfrm>
            <a:off x="6327624" y="5776414"/>
            <a:ext cx="2780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E83E2D"/>
                </a:solidFill>
              </a:rPr>
              <a:t>●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全台第一成功研發量產</a:t>
            </a:r>
            <a:endParaRPr lang="en-US" altLang="zh-TW" b="1" dirty="0">
              <a:solidFill>
                <a:srgbClr val="0070C0"/>
              </a:solidFill>
              <a:latin typeface="+mn-ea"/>
              <a:ea typeface="+mn-ea"/>
              <a:cs typeface="華康儷中黑(P)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406313"/>
              </p:ext>
            </p:extLst>
          </p:nvPr>
        </p:nvGraphicFramePr>
        <p:xfrm>
          <a:off x="2299855" y="3606451"/>
          <a:ext cx="6651303" cy="25399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3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5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latin typeface="+mn-ea"/>
                          <a:ea typeface="+mn-ea"/>
                        </a:rPr>
                        <a:t>Dimension</a:t>
                      </a:r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zh-TW" sz="1800" b="1" kern="1200" dirty="0">
                          <a:latin typeface="+mn-ea"/>
                          <a:ea typeface="+mn-ea"/>
                        </a:rPr>
                        <a:t>0</a:t>
                      </a:r>
                      <a:r>
                        <a:rPr lang="en-US" altLang="zh-TW" sz="1800" b="1" dirty="0">
                          <a:latin typeface="+mn-ea"/>
                          <a:ea typeface="+mn-ea"/>
                        </a:rPr>
                        <a:t>6~50mm</a:t>
                      </a:r>
                      <a:endParaRPr lang="en-US" altLang="zh-TW" sz="1800" b="1" dirty="0">
                        <a:latin typeface="+mn-ea"/>
                        <a:ea typeface="+mn-ea"/>
                        <a:cs typeface="華康儷中黑(P)"/>
                      </a:endParaRPr>
                    </a:p>
                  </a:txBody>
                  <a:tcPr marL="91431" marR="91431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5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latin typeface="+mn-ea"/>
                          <a:ea typeface="+mn-ea"/>
                        </a:rPr>
                        <a:t>Feature</a:t>
                      </a:r>
                      <a:endParaRPr lang="zh-TW" altLang="en-US" sz="1800" b="1" dirty="0">
                        <a:latin typeface="+mn-ea"/>
                        <a:ea typeface="+mn-ea"/>
                      </a:endParaRPr>
                    </a:p>
                    <a:p>
                      <a:pPr lvl="0" algn="ctr"/>
                      <a:endParaRPr lang="zh-TW" altLang="en-US" sz="1800" b="1" dirty="0">
                        <a:latin typeface="+mn-ea"/>
                        <a:ea typeface="+mn-ea"/>
                      </a:endParaRPr>
                    </a:p>
                  </a:txBody>
                  <a:tcPr marL="91431" marR="91431" marT="45724" marB="457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Tx/>
                        <a:buChar char="•"/>
                      </a:pPr>
                      <a:r>
                        <a:rPr lang="en-US" altLang="zh-TW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Hollow Spline Shaft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•"/>
                      </a:pPr>
                      <a:r>
                        <a:rPr lang="en-US" altLang="zh-TW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Easy Mount on Design</a:t>
                      </a:r>
                    </a:p>
                    <a:p>
                      <a:pPr marL="179388" indent="-179388">
                        <a:lnSpc>
                          <a:spcPct val="150000"/>
                        </a:lnSpc>
                        <a:buFontTx/>
                        <a:buChar char="•"/>
                      </a:pPr>
                      <a:r>
                        <a:rPr lang="en-US" altLang="zh-TW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High Rigidity/ High Load-Carrying Capacity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•"/>
                      </a:pPr>
                      <a:r>
                        <a:rPr lang="en-US" altLang="zh-TW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Zero Angular Clearance/ Backlash</a:t>
                      </a:r>
                    </a:p>
                  </a:txBody>
                  <a:tcPr marL="91431" marR="91431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26D0F6D-8F3B-4498-841E-8700BFB7DEBE}"/>
              </a:ext>
            </a:extLst>
          </p:cNvPr>
          <p:cNvCxnSpPr>
            <a:cxnSpLocks/>
          </p:cNvCxnSpPr>
          <p:nvPr/>
        </p:nvCxnSpPr>
        <p:spPr>
          <a:xfrm>
            <a:off x="232821" y="332479"/>
            <a:ext cx="0" cy="922971"/>
          </a:xfrm>
          <a:prstGeom prst="line">
            <a:avLst/>
          </a:prstGeom>
          <a:ln w="19050"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352C5DE8-EB6D-43FD-866C-BA205B306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612" y="506032"/>
            <a:ext cx="6928632" cy="3081941"/>
          </a:xfrm>
          <a:prstGeom prst="rect">
            <a:avLst/>
          </a:prstGeom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394623"/>
            <a:ext cx="2073118" cy="5984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dirty="0">
                <a:latin typeface="+mj-ea"/>
              </a:rPr>
              <a:t>Ball Spline </a:t>
            </a:r>
            <a:endParaRPr lang="zh-TW" altLang="en-US" sz="2800" b="1" dirty="0">
              <a:latin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BC2A73-3E40-4B08-9436-BAFE1630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15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111759F-2230-47DF-A4BD-3D0DF2ACE5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3194" y="890807"/>
            <a:ext cx="5959862" cy="2630634"/>
          </a:xfrm>
          <a:prstGeom prst="rect">
            <a:avLst/>
          </a:prstGeom>
        </p:spPr>
      </p:pic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2800" dirty="0">
                <a:latin typeface="+mj-ea"/>
              </a:rPr>
              <a:t>Rotary Series Ball Screw / Spline</a:t>
            </a:r>
            <a:endParaRPr lang="zh-TW" altLang="en-US" sz="2800" b="1" dirty="0">
              <a:latin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29587"/>
              </p:ext>
            </p:extLst>
          </p:nvPr>
        </p:nvGraphicFramePr>
        <p:xfrm>
          <a:off x="921763" y="3521441"/>
          <a:ext cx="7562724" cy="257589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2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2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Dimension</a:t>
                      </a:r>
                      <a:endParaRPr lang="zh-TW" altLang="en-US" sz="16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5218" marR="85218" marT="42622" marB="426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zh-TW" sz="1600" b="1" dirty="0">
                          <a:latin typeface="+mn-ea"/>
                          <a:ea typeface="+mn-ea"/>
                        </a:rPr>
                        <a:t>16~50mm</a:t>
                      </a:r>
                      <a:endParaRPr lang="en-US" altLang="zh-TW" sz="1600" b="1" dirty="0">
                        <a:latin typeface="+mn-ea"/>
                        <a:ea typeface="+mn-ea"/>
                        <a:cs typeface="華康儷中黑(P)"/>
                      </a:endParaRPr>
                    </a:p>
                  </a:txBody>
                  <a:tcPr marL="85218" marR="85218" marT="42622" marB="426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8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latin typeface="+mn-ea"/>
                          <a:ea typeface="+mn-ea"/>
                        </a:rPr>
                        <a:t>Feature</a:t>
                      </a:r>
                      <a:endParaRPr lang="zh-TW" altLang="en-US" sz="1600" b="1" dirty="0">
                        <a:latin typeface="+mn-ea"/>
                        <a:ea typeface="+mn-ea"/>
                      </a:endParaRPr>
                    </a:p>
                    <a:p>
                      <a:pPr lvl="0" algn="ctr"/>
                      <a:endParaRPr lang="zh-TW" altLang="en-US" sz="1600" b="1" dirty="0">
                        <a:latin typeface="+mn-ea"/>
                        <a:ea typeface="+mn-ea"/>
                      </a:endParaRPr>
                    </a:p>
                  </a:txBody>
                  <a:tcPr marL="85218" marR="85218" marT="42622" marB="42622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Tx/>
                        <a:buChar char="•"/>
                      </a:pP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Hollow Shaft Design in Line with Diversified Space Design.</a:t>
                      </a:r>
                      <a:endParaRPr lang="zh-TW" alt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9388" lvl="0" indent="-179388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One-Piece Forming Design, Small Volume, High Precision</a:t>
                      </a:r>
                      <a:r>
                        <a:rPr lang="zh-TW" alt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en-US" altLang="zh-TW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9388" lvl="0" indent="-179388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Single Axis With Three Operating Modes (Rotation, Spiral, Linear)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Tx/>
                        <a:buChar char="•"/>
                      </a:pP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 High Rigidity/ High Speed/ High Quality</a:t>
                      </a:r>
                    </a:p>
                    <a:p>
                      <a:pPr marL="179388" lvl="0" indent="-179388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Both</a:t>
                      </a:r>
                      <a:r>
                        <a:rPr lang="en-US" altLang="zh-TW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rotary and spiral movement  achieve simultaneously</a:t>
                      </a:r>
                    </a:p>
                  </a:txBody>
                  <a:tcPr marL="85218" marR="85218" marT="42622" marB="426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C0A76089-AF1F-4307-8F2B-63DE2402E84F}"/>
              </a:ext>
            </a:extLst>
          </p:cNvPr>
          <p:cNvCxnSpPr>
            <a:cxnSpLocks/>
          </p:cNvCxnSpPr>
          <p:nvPr/>
        </p:nvCxnSpPr>
        <p:spPr>
          <a:xfrm>
            <a:off x="232821" y="332479"/>
            <a:ext cx="0" cy="922971"/>
          </a:xfrm>
          <a:prstGeom prst="line">
            <a:avLst/>
          </a:prstGeom>
          <a:ln w="19050"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FCD199D-C710-465F-8EFF-AAB2EBD7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16</a:t>
            </a:fld>
            <a:endParaRPr kumimoji="1"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E292701-881D-49F2-8446-0FE3D73EAC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434" y="1010814"/>
            <a:ext cx="6707132" cy="2729913"/>
          </a:xfrm>
          <a:prstGeom prst="rect">
            <a:avLst/>
          </a:prstGeom>
        </p:spPr>
      </p:pic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2800" dirty="0">
                <a:latin typeface="+mj-ea"/>
              </a:rPr>
              <a:t>Single</a:t>
            </a:r>
            <a:r>
              <a:rPr lang="zh-TW" altLang="en-US" sz="2800" dirty="0">
                <a:latin typeface="+mj-ea"/>
              </a:rPr>
              <a:t> </a:t>
            </a:r>
            <a:r>
              <a:rPr lang="en-US" altLang="zh-TW" sz="2800" dirty="0">
                <a:latin typeface="+mj-ea"/>
              </a:rPr>
              <a:t>Axis</a:t>
            </a:r>
            <a:r>
              <a:rPr lang="zh-TW" altLang="en-US" sz="2800" dirty="0">
                <a:latin typeface="+mj-ea"/>
              </a:rPr>
              <a:t> </a:t>
            </a:r>
            <a:r>
              <a:rPr lang="en-US" altLang="zh-TW" sz="2800" dirty="0">
                <a:latin typeface="+mj-ea"/>
              </a:rPr>
              <a:t>Actuator</a:t>
            </a:r>
            <a:endParaRPr lang="zh-TW" altLang="en-US" sz="2800" b="1" dirty="0">
              <a:latin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61920"/>
              </p:ext>
            </p:extLst>
          </p:nvPr>
        </p:nvGraphicFramePr>
        <p:xfrm>
          <a:off x="1220627" y="3770221"/>
          <a:ext cx="6707132" cy="23479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11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3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7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Dimension</a:t>
                      </a:r>
                      <a:endParaRPr lang="zh-TW" altLang="en-US" sz="17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3065" marR="93065" marT="46546" marB="4654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kern="120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zh-TW" sz="1700" b="1" dirty="0">
                          <a:latin typeface="+mn-ea"/>
                          <a:ea typeface="+mn-ea"/>
                        </a:rPr>
                        <a:t>26, 33, 46(mm)</a:t>
                      </a:r>
                      <a:endParaRPr lang="en-US" altLang="zh-TW" sz="1700" b="1" dirty="0">
                        <a:latin typeface="+mn-ea"/>
                        <a:ea typeface="+mn-ea"/>
                        <a:cs typeface="華康儷中黑(P)"/>
                      </a:endParaRPr>
                    </a:p>
                  </a:txBody>
                  <a:tcPr marL="93065" marR="93065" marT="46546" marB="465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700" b="1" dirty="0">
                          <a:latin typeface="+mn-ea"/>
                          <a:ea typeface="+mn-ea"/>
                        </a:rPr>
                        <a:t>Feature</a:t>
                      </a:r>
                      <a:endParaRPr lang="zh-TW" altLang="en-US" sz="1700" b="1" dirty="0">
                        <a:latin typeface="+mn-ea"/>
                        <a:ea typeface="+mn-ea"/>
                      </a:endParaRPr>
                    </a:p>
                    <a:p>
                      <a:pPr lvl="0" algn="ctr"/>
                      <a:endParaRPr lang="zh-TW" altLang="en-US" sz="1700" b="1" dirty="0">
                        <a:latin typeface="+mn-ea"/>
                        <a:ea typeface="+mn-ea"/>
                      </a:endParaRPr>
                    </a:p>
                  </a:txBody>
                  <a:tcPr marL="93065" marR="93065" marT="46546" marB="46546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Tx/>
                        <a:buChar char="•"/>
                      </a:pPr>
                      <a:r>
                        <a:rPr lang="en-US" altLang="zh-TW" sz="1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Modularization</a:t>
                      </a:r>
                    </a:p>
                    <a:p>
                      <a:pPr marL="82550" lvl="0" indent="-82550">
                        <a:lnSpc>
                          <a:spcPct val="150000"/>
                        </a:lnSpc>
                        <a:buFontTx/>
                        <a:buChar char="•"/>
                      </a:pPr>
                      <a:r>
                        <a:rPr lang="en-US" altLang="zh-TW" sz="1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Allows the X-axis and Y-axis to bear loads from all directions.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Tx/>
                        <a:buChar char="•"/>
                      </a:pPr>
                      <a:r>
                        <a:rPr lang="en-US" altLang="zh-TW" sz="1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High Rigidity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Tx/>
                        <a:buChar char="•"/>
                      </a:pPr>
                      <a:r>
                        <a:rPr lang="en-US" altLang="zh-TW" sz="1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High Accuracy / Space Saving</a:t>
                      </a:r>
                    </a:p>
                  </a:txBody>
                  <a:tcPr marL="93065" marR="93065" marT="46546" marB="465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C0A76089-AF1F-4307-8F2B-63DE2402E84F}"/>
              </a:ext>
            </a:extLst>
          </p:cNvPr>
          <p:cNvCxnSpPr>
            <a:cxnSpLocks/>
          </p:cNvCxnSpPr>
          <p:nvPr/>
        </p:nvCxnSpPr>
        <p:spPr>
          <a:xfrm>
            <a:off x="232821" y="332479"/>
            <a:ext cx="0" cy="922971"/>
          </a:xfrm>
          <a:prstGeom prst="line">
            <a:avLst/>
          </a:prstGeom>
          <a:ln w="19050"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347C929-AC1C-4C70-BD4B-36FA2D9B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17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629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5D38BD6-B516-4163-B002-0561B342A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0911" y="2317881"/>
            <a:ext cx="4489450" cy="739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State of Operation</a:t>
            </a:r>
            <a:endParaRPr lang="zh-TW" altLang="en-US" sz="5400" b="1" dirty="0">
              <a:solidFill>
                <a:schemeClr val="accent3">
                  <a:lumMod val="75000"/>
                </a:schemeClr>
              </a:solidFill>
              <a:latin typeface="+mj-ea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D73471A-CA56-45BE-BDA6-5CCF93C719F6}"/>
              </a:ext>
            </a:extLst>
          </p:cNvPr>
          <p:cNvCxnSpPr>
            <a:cxnSpLocks/>
          </p:cNvCxnSpPr>
          <p:nvPr/>
        </p:nvCxnSpPr>
        <p:spPr>
          <a:xfrm flipV="1">
            <a:off x="4312667" y="4178667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660E8B19-3A2A-4F4C-9B42-94AC3849D783}"/>
              </a:ext>
            </a:extLst>
          </p:cNvPr>
          <p:cNvCxnSpPr>
            <a:cxnSpLocks/>
          </p:cNvCxnSpPr>
          <p:nvPr/>
        </p:nvCxnSpPr>
        <p:spPr>
          <a:xfrm flipV="1">
            <a:off x="4261280" y="2124649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CD94E315-E318-431D-8552-7AA37844ED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86073" cy="6285379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D4BB304-097E-4D8A-8CEA-7C2FC1B8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18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902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CF042-3F40-4512-BD55-80880BED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+mj-ea"/>
              </a:rPr>
              <a:t>Revenue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89B9931-9B8B-4B67-9A61-8036D9A2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19</a:t>
            </a:fld>
            <a:endParaRPr kumimoji="1" lang="zh-TW" altLang="en-US" dirty="0"/>
          </a:p>
        </p:txBody>
      </p:sp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D09A351A-5945-4C41-AE49-7A91F92C6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318382"/>
              </p:ext>
            </p:extLst>
          </p:nvPr>
        </p:nvGraphicFramePr>
        <p:xfrm>
          <a:off x="323850" y="1396758"/>
          <a:ext cx="8496300" cy="482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>
            <a:extLst>
              <a:ext uri="{FF2B5EF4-FFF2-40B4-BE49-F238E27FC236}">
                <a16:creationId xmlns:a16="http://schemas.microsoft.com/office/drawing/2014/main" id="{8311F22C-E1C5-4EBD-89AB-E0753325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308" y="6317183"/>
            <a:ext cx="443067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TW" sz="1300" dirty="0">
                <a:solidFill>
                  <a:srgbClr val="A50021"/>
                </a:solidFill>
                <a:latin typeface="+mj-ea"/>
                <a:ea typeface="+mj-ea"/>
                <a:cs typeface="Times New Roman" pitchFamily="18" charset="0"/>
              </a:rPr>
              <a:t>Data Source: Financial report by CPA audit or review.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E31554-17D9-461B-AC1B-6974ECA1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115" y="1242869"/>
            <a:ext cx="1809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zh-TW" sz="1400" b="1" dirty="0">
                <a:solidFill>
                  <a:schemeClr val="accent3"/>
                </a:solidFill>
                <a:latin typeface="+mn-ea"/>
              </a:rPr>
              <a:t>Unit</a:t>
            </a:r>
            <a:r>
              <a:rPr kumimoji="0" lang="zh-TW" altLang="en-US" sz="1400" b="1" dirty="0">
                <a:solidFill>
                  <a:schemeClr val="accent3"/>
                </a:solidFill>
                <a:latin typeface="+mn-ea"/>
              </a:rPr>
              <a:t>：</a:t>
            </a:r>
            <a:r>
              <a:rPr lang="en-US" altLang="zh-TW" sz="1400" b="1" dirty="0">
                <a:solidFill>
                  <a:schemeClr val="accent3"/>
                </a:solidFill>
                <a:latin typeface="微軟正黑體" pitchFamily="34" charset="-120"/>
              </a:rPr>
              <a:t> NT$ million</a:t>
            </a:r>
            <a:endParaRPr kumimoji="0" lang="zh-TW" altLang="en-US" sz="1400" b="1" dirty="0">
              <a:solidFill>
                <a:schemeClr val="accent3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751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群組 55">
            <a:extLst>
              <a:ext uri="{FF2B5EF4-FFF2-40B4-BE49-F238E27FC236}">
                <a16:creationId xmlns:a16="http://schemas.microsoft.com/office/drawing/2014/main" id="{C3CAA693-62E3-442F-9B11-3FE1D207243E}"/>
              </a:ext>
            </a:extLst>
          </p:cNvPr>
          <p:cNvGrpSpPr/>
          <p:nvPr/>
        </p:nvGrpSpPr>
        <p:grpSpPr>
          <a:xfrm>
            <a:off x="4278008" y="970065"/>
            <a:ext cx="4706601" cy="4616004"/>
            <a:chOff x="5085380" y="971462"/>
            <a:chExt cx="4706601" cy="4616004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7A34BAEC-4CB8-47F9-B094-B2339573F6BD}"/>
                </a:ext>
              </a:extLst>
            </p:cNvPr>
            <p:cNvGrpSpPr/>
            <p:nvPr/>
          </p:nvGrpSpPr>
          <p:grpSpPr>
            <a:xfrm>
              <a:off x="5085380" y="971462"/>
              <a:ext cx="3434407" cy="660857"/>
              <a:chOff x="5085380" y="971462"/>
              <a:chExt cx="3434407" cy="660857"/>
            </a:xfrm>
          </p:grpSpPr>
          <p:sp>
            <p:nvSpPr>
              <p:cNvPr id="37" name="橢圓 36">
                <a:extLst>
                  <a:ext uri="{FF2B5EF4-FFF2-40B4-BE49-F238E27FC236}">
                    <a16:creationId xmlns:a16="http://schemas.microsoft.com/office/drawing/2014/main" id="{9622533B-73D2-4D7E-975C-FBC80D71F509}"/>
                  </a:ext>
                </a:extLst>
              </p:cNvPr>
              <p:cNvSpPr/>
              <p:nvPr/>
            </p:nvSpPr>
            <p:spPr>
              <a:xfrm>
                <a:off x="5085380" y="971462"/>
                <a:ext cx="660857" cy="66085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b="1" dirty="0"/>
                  <a:t>1</a:t>
                </a:r>
                <a:endParaRPr lang="zh-TW" altLang="en-US" sz="3200" b="1" dirty="0"/>
              </a:p>
            </p:txBody>
          </p:sp>
          <p:sp>
            <p:nvSpPr>
              <p:cNvPr id="40" name="文字版面配置區 1">
                <a:extLst>
                  <a:ext uri="{FF2B5EF4-FFF2-40B4-BE49-F238E27FC236}">
                    <a16:creationId xmlns:a16="http://schemas.microsoft.com/office/drawing/2014/main" id="{637F393B-1067-4CB7-82CB-E4C63BA463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95903" y="1108616"/>
                <a:ext cx="2823884" cy="46968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 sz="1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2400" b="1" dirty="0"/>
                  <a:t>Company Profile</a:t>
                </a:r>
                <a:endParaRPr lang="zh-TW" altLang="en-US" sz="2400" b="1" dirty="0"/>
              </a:p>
            </p:txBody>
          </p:sp>
        </p:grpSp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F4EB4255-908A-4106-B388-F1F2F3109E8E}"/>
                </a:ext>
              </a:extLst>
            </p:cNvPr>
            <p:cNvGrpSpPr/>
            <p:nvPr/>
          </p:nvGrpSpPr>
          <p:grpSpPr>
            <a:xfrm>
              <a:off x="5085380" y="1954306"/>
              <a:ext cx="4135905" cy="660857"/>
              <a:chOff x="5085380" y="971462"/>
              <a:chExt cx="4135905" cy="660857"/>
            </a:xfrm>
          </p:grpSpPr>
          <p:sp>
            <p:nvSpPr>
              <p:cNvPr id="43" name="橢圓 42">
                <a:extLst>
                  <a:ext uri="{FF2B5EF4-FFF2-40B4-BE49-F238E27FC236}">
                    <a16:creationId xmlns:a16="http://schemas.microsoft.com/office/drawing/2014/main" id="{DD61247C-E9F5-4A02-B202-BCD693CEABF3}"/>
                  </a:ext>
                </a:extLst>
              </p:cNvPr>
              <p:cNvSpPr/>
              <p:nvPr/>
            </p:nvSpPr>
            <p:spPr>
              <a:xfrm>
                <a:off x="5085380" y="971462"/>
                <a:ext cx="660857" cy="66085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b="1" dirty="0"/>
                  <a:t>2</a:t>
                </a:r>
                <a:endParaRPr lang="zh-TW" altLang="en-US" sz="3200" b="1" dirty="0"/>
              </a:p>
            </p:txBody>
          </p:sp>
          <p:sp>
            <p:nvSpPr>
              <p:cNvPr id="44" name="文字版面配置區 1">
                <a:extLst>
                  <a:ext uri="{FF2B5EF4-FFF2-40B4-BE49-F238E27FC236}">
                    <a16:creationId xmlns:a16="http://schemas.microsoft.com/office/drawing/2014/main" id="{7DD700AC-F8E5-42F8-94FD-C74DA7D770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6237" y="1092218"/>
                <a:ext cx="3475048" cy="46968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 sz="1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2400" b="1" dirty="0"/>
                  <a:t>Products Introduction</a:t>
                </a:r>
                <a:endParaRPr lang="zh-TW" altLang="en-US" sz="2400" b="1" dirty="0"/>
              </a:p>
            </p:txBody>
          </p: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7AA6AFEA-9C09-41EB-BE2B-97CD3B7D0791}"/>
                </a:ext>
              </a:extLst>
            </p:cNvPr>
            <p:cNvGrpSpPr/>
            <p:nvPr/>
          </p:nvGrpSpPr>
          <p:grpSpPr>
            <a:xfrm>
              <a:off x="5085380" y="2937150"/>
              <a:ext cx="3919751" cy="660857"/>
              <a:chOff x="5085380" y="971462"/>
              <a:chExt cx="3919751" cy="660857"/>
            </a:xfrm>
          </p:grpSpPr>
          <p:sp>
            <p:nvSpPr>
              <p:cNvPr id="46" name="橢圓 45">
                <a:extLst>
                  <a:ext uri="{FF2B5EF4-FFF2-40B4-BE49-F238E27FC236}">
                    <a16:creationId xmlns:a16="http://schemas.microsoft.com/office/drawing/2014/main" id="{D6CFA3BE-D164-42CE-83A0-CC29EF335EDC}"/>
                  </a:ext>
                </a:extLst>
              </p:cNvPr>
              <p:cNvSpPr/>
              <p:nvPr/>
            </p:nvSpPr>
            <p:spPr>
              <a:xfrm>
                <a:off x="5085380" y="971462"/>
                <a:ext cx="660857" cy="66085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b="1" dirty="0"/>
                  <a:t>3</a:t>
                </a:r>
                <a:endParaRPr lang="zh-TW" altLang="en-US" sz="3200" b="1" dirty="0"/>
              </a:p>
            </p:txBody>
          </p:sp>
          <p:sp>
            <p:nvSpPr>
              <p:cNvPr id="47" name="文字版面配置區 1">
                <a:extLst>
                  <a:ext uri="{FF2B5EF4-FFF2-40B4-BE49-F238E27FC236}">
                    <a16:creationId xmlns:a16="http://schemas.microsoft.com/office/drawing/2014/main" id="{0EDEC775-3FA6-40E4-B098-C69D8FE9CE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3946" y="1100607"/>
                <a:ext cx="3231185" cy="46968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 sz="1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400" b="1" dirty="0"/>
                  <a:t>State of Operation</a:t>
                </a:r>
                <a:endParaRPr lang="zh-TW" altLang="en-US" sz="2400" b="1" dirty="0"/>
              </a:p>
            </p:txBody>
          </p:sp>
        </p:grp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4F64E63A-0FFB-4D9A-B3ED-078C3D714B56}"/>
                </a:ext>
              </a:extLst>
            </p:cNvPr>
            <p:cNvGrpSpPr/>
            <p:nvPr/>
          </p:nvGrpSpPr>
          <p:grpSpPr>
            <a:xfrm>
              <a:off x="5085380" y="3919994"/>
              <a:ext cx="3892041" cy="660857"/>
              <a:chOff x="5085380" y="971462"/>
              <a:chExt cx="3892041" cy="660857"/>
            </a:xfrm>
          </p:grpSpPr>
          <p:sp>
            <p:nvSpPr>
              <p:cNvPr id="49" name="橢圓 48">
                <a:extLst>
                  <a:ext uri="{FF2B5EF4-FFF2-40B4-BE49-F238E27FC236}">
                    <a16:creationId xmlns:a16="http://schemas.microsoft.com/office/drawing/2014/main" id="{A82267C5-C006-4120-8574-A8951A3B0042}"/>
                  </a:ext>
                </a:extLst>
              </p:cNvPr>
              <p:cNvSpPr/>
              <p:nvPr/>
            </p:nvSpPr>
            <p:spPr>
              <a:xfrm>
                <a:off x="5085380" y="971462"/>
                <a:ext cx="660857" cy="66085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b="1" dirty="0"/>
                  <a:t>4</a:t>
                </a:r>
                <a:endParaRPr lang="zh-TW" altLang="en-US" sz="3200" b="1" dirty="0"/>
              </a:p>
            </p:txBody>
          </p:sp>
          <p:sp>
            <p:nvSpPr>
              <p:cNvPr id="50" name="文字版面配置區 1">
                <a:extLst>
                  <a:ext uri="{FF2B5EF4-FFF2-40B4-BE49-F238E27FC236}">
                    <a16:creationId xmlns:a16="http://schemas.microsoft.com/office/drawing/2014/main" id="{18E11D47-0218-4FF0-88DE-B5F2E6F141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6236" y="1067051"/>
                <a:ext cx="3231185" cy="46968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 sz="1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sz="2400" b="1" dirty="0"/>
                  <a:t>Industrial Upgrading</a:t>
                </a:r>
                <a:endParaRPr lang="zh-TW" altLang="en-US" sz="2400" b="1" dirty="0"/>
              </a:p>
            </p:txBody>
          </p:sp>
        </p:grp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1B1FEA80-690B-4279-B0B7-80859537A69E}"/>
                </a:ext>
              </a:extLst>
            </p:cNvPr>
            <p:cNvGrpSpPr/>
            <p:nvPr/>
          </p:nvGrpSpPr>
          <p:grpSpPr>
            <a:xfrm>
              <a:off x="5085380" y="4902839"/>
              <a:ext cx="4706601" cy="684627"/>
              <a:chOff x="5085380" y="971462"/>
              <a:chExt cx="4706601" cy="684627"/>
            </a:xfrm>
          </p:grpSpPr>
          <p:sp>
            <p:nvSpPr>
              <p:cNvPr id="52" name="橢圓 51">
                <a:extLst>
                  <a:ext uri="{FF2B5EF4-FFF2-40B4-BE49-F238E27FC236}">
                    <a16:creationId xmlns:a16="http://schemas.microsoft.com/office/drawing/2014/main" id="{472A14EE-1D45-4282-9E9D-F163B64F1030}"/>
                  </a:ext>
                </a:extLst>
              </p:cNvPr>
              <p:cNvSpPr/>
              <p:nvPr/>
            </p:nvSpPr>
            <p:spPr>
              <a:xfrm>
                <a:off x="5085380" y="971462"/>
                <a:ext cx="660857" cy="66085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200" b="1" dirty="0"/>
                  <a:t>5</a:t>
                </a:r>
                <a:endParaRPr lang="zh-TW" altLang="en-US" sz="3200" b="1" dirty="0"/>
              </a:p>
            </p:txBody>
          </p:sp>
          <p:sp>
            <p:nvSpPr>
              <p:cNvPr id="53" name="文字版面配置區 1">
                <a:extLst>
                  <a:ext uri="{FF2B5EF4-FFF2-40B4-BE49-F238E27FC236}">
                    <a16:creationId xmlns:a16="http://schemas.microsoft.com/office/drawing/2014/main" id="{302C4F23-1BB9-437F-94F9-4B2F98B09A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6236" y="995232"/>
                <a:ext cx="4045745" cy="660857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 sz="1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400" b="1" dirty="0"/>
                  <a:t>Sustainable</a:t>
                </a:r>
                <a:r>
                  <a:rPr lang="zh-TW" altLang="en-US" sz="2400" b="1" dirty="0"/>
                  <a:t> </a:t>
                </a:r>
                <a:r>
                  <a:rPr lang="en-US" altLang="zh-TW" sz="2400" b="1" dirty="0"/>
                  <a:t>Development</a:t>
                </a:r>
                <a:endParaRPr lang="zh-TW" altLang="en-US" sz="2400" b="1" dirty="0"/>
              </a:p>
            </p:txBody>
          </p:sp>
        </p:grpSp>
      </p:grpSp>
      <p:pic>
        <p:nvPicPr>
          <p:cNvPr id="59" name="圖形 58">
            <a:extLst>
              <a:ext uri="{FF2B5EF4-FFF2-40B4-BE49-F238E27FC236}">
                <a16:creationId xmlns:a16="http://schemas.microsoft.com/office/drawing/2014/main" id="{CD7BDFAA-20DE-407C-BDC3-DE592C46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639" y="4808551"/>
            <a:ext cx="1181187" cy="1181187"/>
          </a:xfrm>
          <a:prstGeom prst="rect">
            <a:avLst/>
          </a:prstGeom>
        </p:spPr>
      </p:pic>
      <p:pic>
        <p:nvPicPr>
          <p:cNvPr id="60" name="圖形 59">
            <a:extLst>
              <a:ext uri="{FF2B5EF4-FFF2-40B4-BE49-F238E27FC236}">
                <a16:creationId xmlns:a16="http://schemas.microsoft.com/office/drawing/2014/main" id="{A610EAE9-198F-4552-BDA4-88630E22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6126" y="3183713"/>
            <a:ext cx="1561295" cy="1561295"/>
          </a:xfrm>
          <a:prstGeom prst="rect">
            <a:avLst/>
          </a:prstGeom>
        </p:spPr>
      </p:pic>
      <p:grpSp>
        <p:nvGrpSpPr>
          <p:cNvPr id="30" name="群組 29">
            <a:extLst>
              <a:ext uri="{FF2B5EF4-FFF2-40B4-BE49-F238E27FC236}">
                <a16:creationId xmlns:a16="http://schemas.microsoft.com/office/drawing/2014/main" id="{37A89D00-063B-4811-962E-B63095A00EE0}"/>
              </a:ext>
            </a:extLst>
          </p:cNvPr>
          <p:cNvGrpSpPr/>
          <p:nvPr/>
        </p:nvGrpSpPr>
        <p:grpSpPr>
          <a:xfrm>
            <a:off x="531129" y="1853219"/>
            <a:ext cx="2828717" cy="2828717"/>
            <a:chOff x="1315443" y="2264560"/>
            <a:chExt cx="3296873" cy="3296873"/>
          </a:xfrm>
        </p:grpSpPr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0B785557-6F10-4EAD-BA03-EA82A2CB51CD}"/>
                </a:ext>
              </a:extLst>
            </p:cNvPr>
            <p:cNvSpPr/>
            <p:nvPr/>
          </p:nvSpPr>
          <p:spPr>
            <a:xfrm>
              <a:off x="1315443" y="2264560"/>
              <a:ext cx="3296873" cy="329687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4A3A4624-6910-4796-A1A6-8A4B27B22D5E}"/>
                </a:ext>
              </a:extLst>
            </p:cNvPr>
            <p:cNvSpPr/>
            <p:nvPr/>
          </p:nvSpPr>
          <p:spPr>
            <a:xfrm>
              <a:off x="1376723" y="2348442"/>
              <a:ext cx="3149852" cy="314985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b="1" dirty="0">
                  <a:solidFill>
                    <a:schemeClr val="accent1"/>
                  </a:solidFill>
                </a:rPr>
                <a:t>Agenda</a:t>
              </a:r>
              <a:endParaRPr lang="zh-TW" altLang="en-US" sz="36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61" name="圖形 60">
            <a:extLst>
              <a:ext uri="{FF2B5EF4-FFF2-40B4-BE49-F238E27FC236}">
                <a16:creationId xmlns:a16="http://schemas.microsoft.com/office/drawing/2014/main" id="{FEE80207-A5DB-4E71-84E8-A62AB7304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3598" y="5653335"/>
            <a:ext cx="667440" cy="46968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BDD7A0E-5B33-40F5-BE6A-19A410D1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45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3947DD-A8D2-49D9-B742-50EF101A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+mj-ea"/>
              </a:rPr>
              <a:t>Revenue Distribution by Regions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7061586-2282-474B-B56C-6CBE7531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20</a:t>
            </a:fld>
            <a:endParaRPr kumimoji="1" lang="zh-TW" altLang="en-US" dirty="0"/>
          </a:p>
        </p:txBody>
      </p:sp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BA2E6F90-E846-49E7-A049-B0CDCB535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234092"/>
              </p:ext>
            </p:extLst>
          </p:nvPr>
        </p:nvGraphicFramePr>
        <p:xfrm>
          <a:off x="323850" y="1224792"/>
          <a:ext cx="8496300" cy="50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91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39B171-7913-49C4-919E-0B3E7ED7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+mj-ea"/>
              </a:rPr>
              <a:t>Revenue Distribution by Products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8C3D72-D0BB-4BD0-8502-10EA52CA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21</a:t>
            </a:fld>
            <a:endParaRPr kumimoji="1" lang="zh-TW" altLang="en-US" dirty="0"/>
          </a:p>
        </p:txBody>
      </p:sp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0DC24779-5F19-4D4C-BE54-66E72B175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041195"/>
              </p:ext>
            </p:extLst>
          </p:nvPr>
        </p:nvGraphicFramePr>
        <p:xfrm>
          <a:off x="453006" y="1249960"/>
          <a:ext cx="8321872" cy="5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945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A8004-E7A3-4965-99D2-21C0273E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Gross Profit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51A2DF3-AD64-430A-9A2B-C8D4FFC3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22</a:t>
            </a:fld>
            <a:endParaRPr kumimoji="1" lang="zh-TW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1C15C5-BDDC-4C67-8D74-FD90702E1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479" y="761963"/>
            <a:ext cx="2185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zh-TW" sz="1400" b="1" dirty="0">
                <a:solidFill>
                  <a:schemeClr val="accent3"/>
                </a:solidFill>
                <a:latin typeface="+mn-ea"/>
              </a:rPr>
              <a:t>Unit</a:t>
            </a:r>
            <a:r>
              <a:rPr lang="zh-TW" altLang="en-US" sz="1400" b="1" dirty="0">
                <a:solidFill>
                  <a:schemeClr val="accent3"/>
                </a:solidFill>
                <a:latin typeface="+mn-ea"/>
              </a:rPr>
              <a:t>：</a:t>
            </a:r>
            <a:r>
              <a:rPr lang="en-US" altLang="zh-TW" sz="1400" b="1" dirty="0">
                <a:solidFill>
                  <a:schemeClr val="accent3"/>
                </a:solidFill>
                <a:latin typeface="微軟正黑體" pitchFamily="34" charset="-120"/>
              </a:rPr>
              <a:t> NT$ million</a:t>
            </a:r>
            <a:r>
              <a:rPr lang="zh-TW" altLang="en-US" sz="1400" b="1" dirty="0">
                <a:solidFill>
                  <a:schemeClr val="accent3"/>
                </a:solidFill>
                <a:latin typeface="微軟正黑體" pitchFamily="34" charset="-120"/>
              </a:rPr>
              <a:t>；</a:t>
            </a:r>
            <a:r>
              <a:rPr lang="en-US" altLang="zh-TW" sz="1400" b="1" dirty="0">
                <a:solidFill>
                  <a:schemeClr val="accent3"/>
                </a:solidFill>
                <a:latin typeface="微軟正黑體" pitchFamily="34" charset="-120"/>
              </a:rPr>
              <a:t>%</a:t>
            </a:r>
            <a:endParaRPr lang="zh-TW" altLang="en-US" sz="1400" b="1" dirty="0">
              <a:solidFill>
                <a:schemeClr val="accent3"/>
              </a:solidFill>
              <a:latin typeface="+mn-ea"/>
            </a:endParaRP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C1C8B609-3BC1-4C2E-8BD2-6DFDDFC7D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879568"/>
              </p:ext>
            </p:extLst>
          </p:nvPr>
        </p:nvGraphicFramePr>
        <p:xfrm>
          <a:off x="323851" y="1305907"/>
          <a:ext cx="8496300" cy="499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10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F0B38463-54E5-4E43-AE90-3E7DDF863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77871"/>
              </p:ext>
            </p:extLst>
          </p:nvPr>
        </p:nvGraphicFramePr>
        <p:xfrm>
          <a:off x="587087" y="1221890"/>
          <a:ext cx="7988876" cy="524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E0EB1FEF-8C7A-4F9D-B0A1-9E147EF8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Non-Operating Income and Expense 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313317A-72A4-4649-8CD2-1164A534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23</a:t>
            </a:fld>
            <a:endParaRPr kumimoji="1" lang="zh-TW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392DA2-969F-49E0-9700-FC6E6D600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704" y="1283716"/>
            <a:ext cx="2196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zh-TW" sz="1400" b="1" dirty="0">
                <a:solidFill>
                  <a:schemeClr val="accent3"/>
                </a:solidFill>
                <a:latin typeface="微軟正黑體" panose="020B0604030504040204" pitchFamily="34" charset="-120"/>
              </a:rPr>
              <a:t>Unit</a:t>
            </a:r>
            <a:r>
              <a:rPr lang="zh-TW" altLang="en-US" sz="1400" b="1" dirty="0">
                <a:solidFill>
                  <a:schemeClr val="accent3"/>
                </a:solidFill>
                <a:latin typeface="微軟正黑體" panose="020B0604030504040204" pitchFamily="34" charset="-120"/>
              </a:rPr>
              <a:t>： </a:t>
            </a:r>
            <a:r>
              <a:rPr lang="en-US" altLang="zh-TW" sz="1400" b="1" dirty="0">
                <a:solidFill>
                  <a:schemeClr val="accent3"/>
                </a:solidFill>
                <a:latin typeface="微軟正黑體" panose="020B0604030504040204" pitchFamily="34" charset="-120"/>
              </a:rPr>
              <a:t>NT$ million</a:t>
            </a:r>
            <a:endParaRPr kumimoji="0" lang="zh-TW" altLang="en-US" sz="1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E2FE0E9-90F4-4CC6-91C5-9F3A7904CDF5}"/>
              </a:ext>
            </a:extLst>
          </p:cNvPr>
          <p:cNvSpPr txBox="1"/>
          <p:nvPr/>
        </p:nvSpPr>
        <p:spPr>
          <a:xfrm>
            <a:off x="1537424" y="5204952"/>
            <a:ext cx="699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Book Antiqua" panose="02040602050305030304" pitchFamily="18" charset="0"/>
              </a:rPr>
              <a:t>3Q/22               4Q/22              1Q/23               2Q/23               3Q/23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88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BAA5E347-6E10-447B-B547-F02F20AF2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238811"/>
              </p:ext>
            </p:extLst>
          </p:nvPr>
        </p:nvGraphicFramePr>
        <p:xfrm>
          <a:off x="323850" y="1521294"/>
          <a:ext cx="8252114" cy="505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DF96B2B6-4DF3-4529-ACAF-1ACF1FC9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Profit Before Tax  &amp; Profit After Tax 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739AEDE-56D6-4207-8892-AC48C965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24</a:t>
            </a:fld>
            <a:endParaRPr kumimoji="1" lang="zh-TW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0F7391-1211-4284-8CED-DB8F2A381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033" y="1150512"/>
            <a:ext cx="2193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zh-TW" sz="1400" b="1" dirty="0">
                <a:solidFill>
                  <a:schemeClr val="accent3"/>
                </a:solidFill>
                <a:latin typeface="微軟正黑體" panose="020B0604030504040204" pitchFamily="34" charset="-120"/>
              </a:rPr>
              <a:t>Unit</a:t>
            </a:r>
            <a:r>
              <a:rPr lang="zh-TW" altLang="en-US" sz="1400" b="1" dirty="0">
                <a:solidFill>
                  <a:schemeClr val="accent3"/>
                </a:solidFill>
                <a:latin typeface="微軟正黑體" panose="020B0604030504040204" pitchFamily="34" charset="-120"/>
              </a:rPr>
              <a:t>： </a:t>
            </a:r>
            <a:r>
              <a:rPr lang="en-US" altLang="zh-TW" sz="1400" b="1" dirty="0">
                <a:solidFill>
                  <a:schemeClr val="accent3"/>
                </a:solidFill>
                <a:latin typeface="微軟正黑體" panose="020B0604030504040204" pitchFamily="34" charset="-120"/>
              </a:rPr>
              <a:t>NT$ million</a:t>
            </a:r>
            <a:r>
              <a:rPr kumimoji="0" lang="zh-TW" altLang="en-US" sz="1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kumimoji="0" lang="en-US" altLang="zh-TW" sz="1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kumimoji="0" lang="zh-TW" altLang="en-US" sz="1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4FA5137-77D4-47EB-9806-BDCAF7858C67}"/>
              </a:ext>
            </a:extLst>
          </p:cNvPr>
          <p:cNvSpPr txBox="1"/>
          <p:nvPr/>
        </p:nvSpPr>
        <p:spPr>
          <a:xfrm>
            <a:off x="1343131" y="5489092"/>
            <a:ext cx="699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Book Antiqua" panose="02040602050305030304" pitchFamily="18" charset="0"/>
              </a:rPr>
              <a:t>3Q/22           4Q/22            1Q/23           2Q/23           3Q/23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48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CD0839-A225-4EA0-9328-AB866BD3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EPS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A96A86-7646-4153-AC7C-C5D077BE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25</a:t>
            </a:fld>
            <a:endParaRPr kumimoji="1" lang="zh-TW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B90E0-904C-4B22-81D6-645D38A8F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579" y="1171483"/>
            <a:ext cx="2196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n-US" altLang="zh-TW" sz="1400" b="1" dirty="0">
                <a:solidFill>
                  <a:schemeClr val="accent3"/>
                </a:solidFill>
                <a:latin typeface="微軟正黑體" pitchFamily="34" charset="-120"/>
              </a:rPr>
              <a:t>Unit</a:t>
            </a:r>
            <a:r>
              <a:rPr lang="zh-TW" altLang="en-US" sz="1400" b="1" dirty="0">
                <a:solidFill>
                  <a:schemeClr val="accent3"/>
                </a:solidFill>
                <a:latin typeface="微軟正黑體" pitchFamily="34" charset="-120"/>
              </a:rPr>
              <a:t>：</a:t>
            </a:r>
            <a:r>
              <a:rPr lang="en-US" altLang="zh-TW" sz="1400" b="1" dirty="0">
                <a:solidFill>
                  <a:schemeClr val="accent3"/>
                </a:solidFill>
                <a:latin typeface="微軟正黑體" pitchFamily="34" charset="-120"/>
              </a:rPr>
              <a:t>NT$</a:t>
            </a: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E48E3F82-E3EB-4C19-828B-1850EB895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275009"/>
              </p:ext>
            </p:extLst>
          </p:nvPr>
        </p:nvGraphicFramePr>
        <p:xfrm>
          <a:off x="318782" y="1380286"/>
          <a:ext cx="8506435" cy="476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10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5D38BD6-B516-4163-B002-0561B342A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0911" y="2267550"/>
            <a:ext cx="4489450" cy="739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Industrial Upgrading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D73471A-CA56-45BE-BDA6-5CCF93C719F6}"/>
              </a:ext>
            </a:extLst>
          </p:cNvPr>
          <p:cNvCxnSpPr>
            <a:cxnSpLocks/>
          </p:cNvCxnSpPr>
          <p:nvPr/>
        </p:nvCxnSpPr>
        <p:spPr>
          <a:xfrm flipV="1">
            <a:off x="4312667" y="4100632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660E8B19-3A2A-4F4C-9B42-94AC3849D783}"/>
              </a:ext>
            </a:extLst>
          </p:cNvPr>
          <p:cNvCxnSpPr>
            <a:cxnSpLocks/>
          </p:cNvCxnSpPr>
          <p:nvPr/>
        </p:nvCxnSpPr>
        <p:spPr>
          <a:xfrm flipV="1">
            <a:off x="4261280" y="2074318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072C47B9-FEB5-4A54-850C-F211A53E84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86074" cy="6285379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E1942DA-6D86-4280-8AC1-124AEEEF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26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063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35D8A3-36E9-4B16-8763-10828E2C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Industrial Upgrading(1/4)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739E85-C1F5-4059-AB55-222A8F5F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27</a:t>
            </a:fld>
            <a:endParaRPr kumimoji="1" lang="zh-TW" altLang="en-US" dirty="0"/>
          </a:p>
        </p:txBody>
      </p:sp>
      <p:sp>
        <p:nvSpPr>
          <p:cNvPr id="5" name="箭號: 向上 4">
            <a:extLst>
              <a:ext uri="{FF2B5EF4-FFF2-40B4-BE49-F238E27FC236}">
                <a16:creationId xmlns:a16="http://schemas.microsoft.com/office/drawing/2014/main" id="{B67B68B8-9BD2-45B5-B377-4A0EC5E58937}"/>
              </a:ext>
            </a:extLst>
          </p:cNvPr>
          <p:cNvSpPr/>
          <p:nvPr/>
        </p:nvSpPr>
        <p:spPr>
          <a:xfrm>
            <a:off x="6035969" y="369638"/>
            <a:ext cx="463137" cy="59843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8863CB7-0838-4B53-B852-53C86B7A33DB}"/>
              </a:ext>
            </a:extLst>
          </p:cNvPr>
          <p:cNvSpPr txBox="1"/>
          <p:nvPr/>
        </p:nvSpPr>
        <p:spPr>
          <a:xfrm>
            <a:off x="1013428" y="1372839"/>
            <a:ext cx="803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Become an </a:t>
            </a:r>
            <a:r>
              <a:rPr lang="en-US" altLang="zh-TW" sz="2400" dirty="0">
                <a:solidFill>
                  <a:srgbClr val="0066CC"/>
                </a:solidFill>
                <a:latin typeface="微軟正黑體" panose="020B0604030504040204" pitchFamily="34" charset="-120"/>
              </a:rPr>
              <a:t>Innovative</a:t>
            </a:r>
            <a:r>
              <a:rPr lang="en-US" altLang="zh-TW" sz="24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</a:rPr>
              <a:t>'Smart Automation' </a:t>
            </a:r>
            <a:r>
              <a:rPr lang="en-US" altLang="zh-TW" sz="24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Motion Component Brand Manufacturer</a:t>
            </a:r>
            <a:endParaRPr lang="zh-TW" altLang="en-US" sz="24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20ACBBDD-97CD-4AAA-B547-8132CBDFE2AB}"/>
              </a:ext>
            </a:extLst>
          </p:cNvPr>
          <p:cNvGrpSpPr/>
          <p:nvPr/>
        </p:nvGrpSpPr>
        <p:grpSpPr>
          <a:xfrm>
            <a:off x="92278" y="2380455"/>
            <a:ext cx="9010157" cy="3798672"/>
            <a:chOff x="92278" y="2482669"/>
            <a:chExt cx="9010157" cy="300808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AFE9135-054C-4280-9FEC-0E4DD13202AE}"/>
                </a:ext>
              </a:extLst>
            </p:cNvPr>
            <p:cNvSpPr/>
            <p:nvPr/>
          </p:nvSpPr>
          <p:spPr>
            <a:xfrm>
              <a:off x="92278" y="2482670"/>
              <a:ext cx="3598869" cy="3008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6600" b="1" dirty="0">
                  <a:solidFill>
                    <a:schemeClr val="accent1"/>
                  </a:solidFill>
                </a:rPr>
                <a:t>FUTURE </a:t>
              </a:r>
            </a:p>
            <a:p>
              <a:r>
                <a:rPr lang="en-US" altLang="zh-TW" sz="6600" b="1" dirty="0">
                  <a:solidFill>
                    <a:schemeClr val="accent1"/>
                  </a:solidFill>
                </a:rPr>
                <a:t>IN MOTION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7D40943-A3F7-4517-80C3-3F6256F98936}"/>
                </a:ext>
              </a:extLst>
            </p:cNvPr>
            <p:cNvSpPr/>
            <p:nvPr/>
          </p:nvSpPr>
          <p:spPr>
            <a:xfrm>
              <a:off x="3750257" y="2482669"/>
              <a:ext cx="5352177" cy="8922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000" b="1" dirty="0">
                  <a:solidFill>
                    <a:schemeClr val="accent3"/>
                  </a:solidFill>
                </a:rPr>
                <a:t>Project 1</a:t>
              </a:r>
              <a:r>
                <a:rPr lang="zh-TW" altLang="en-US" sz="2000" b="1" dirty="0">
                  <a:solidFill>
                    <a:schemeClr val="accent3"/>
                  </a:solidFill>
                </a:rPr>
                <a:t>：</a:t>
              </a:r>
              <a:endParaRPr lang="en-US" altLang="zh-TW" sz="2000" b="1" dirty="0">
                <a:solidFill>
                  <a:schemeClr val="accent3"/>
                </a:solidFill>
              </a:endParaRPr>
            </a:p>
            <a:p>
              <a:r>
                <a:rPr lang="en-US" altLang="zh-TW" sz="20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Intelligent Supply Chain Operation Center</a:t>
              </a:r>
              <a:endParaRPr lang="zh-TW" altLang="en-US" sz="20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10BB94A-AE6B-4629-B459-20B8607835A6}"/>
                </a:ext>
              </a:extLst>
            </p:cNvPr>
            <p:cNvSpPr/>
            <p:nvPr/>
          </p:nvSpPr>
          <p:spPr>
            <a:xfrm>
              <a:off x="3750257" y="3461278"/>
              <a:ext cx="5352178" cy="8922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000" b="1" dirty="0">
                  <a:solidFill>
                    <a:schemeClr val="accent3"/>
                  </a:solidFill>
                </a:rPr>
                <a:t>Project 2</a:t>
              </a:r>
              <a:r>
                <a:rPr lang="zh-TW" altLang="en-US" sz="20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：</a:t>
              </a:r>
              <a:endParaRPr lang="en-US" altLang="zh-TW" sz="2000" b="1" dirty="0">
                <a:solidFill>
                  <a:schemeClr val="accent3"/>
                </a:solidFill>
                <a:latin typeface="微軟正黑體" panose="020B0604030504040204" pitchFamily="34" charset="-120"/>
              </a:endParaRPr>
            </a:p>
            <a:p>
              <a:r>
                <a:rPr lang="en-US" altLang="zh-TW" sz="20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Warehouse Management System Implementation Project</a:t>
              </a:r>
              <a:endParaRPr lang="zh-TW" altLang="en-US" sz="2000" b="1" dirty="0">
                <a:solidFill>
                  <a:schemeClr val="accent3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412926A-AEF7-464A-92E9-7A3912812FDA}"/>
                </a:ext>
              </a:extLst>
            </p:cNvPr>
            <p:cNvSpPr/>
            <p:nvPr/>
          </p:nvSpPr>
          <p:spPr>
            <a:xfrm>
              <a:off x="3750256" y="4443972"/>
              <a:ext cx="5352179" cy="10467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000" b="1" dirty="0">
                  <a:solidFill>
                    <a:schemeClr val="accent3"/>
                  </a:solidFill>
                </a:rPr>
                <a:t>Project 3</a:t>
              </a:r>
              <a:r>
                <a:rPr lang="zh-TW" altLang="en-US" sz="20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：</a:t>
              </a:r>
              <a:endParaRPr lang="en-US" altLang="zh-TW" sz="2000" b="1" dirty="0">
                <a:solidFill>
                  <a:schemeClr val="accent3"/>
                </a:solidFill>
                <a:latin typeface="微軟正黑體" panose="020B0604030504040204" pitchFamily="34" charset="-120"/>
              </a:endParaRPr>
            </a:p>
            <a:p>
              <a:r>
                <a:rPr lang="en-US" altLang="zh-TW" sz="20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Advanced Manufacturing and Applied Research &amp; Development Center for Transmission Components"</a:t>
              </a:r>
              <a:endParaRPr lang="zh-TW" altLang="en-US" sz="2000" b="1" dirty="0">
                <a:solidFill>
                  <a:schemeClr val="accent3"/>
                </a:solidFill>
                <a:latin typeface="微軟正黑體" panose="020B0604030504040204" pitchFamily="34" charset="-120"/>
              </a:endParaRPr>
            </a:p>
          </p:txBody>
        </p:sp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id="{9AC5AA46-DDE6-4212-A3A8-77C5967DA1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0922">
            <a:off x="318624" y="1352926"/>
            <a:ext cx="870821" cy="8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04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CA77DC-5434-4202-8B4E-5BFC4E06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Industrial Upgrading(2/4)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E39889C-6847-4F3F-90CB-F5A52FA2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28</a:t>
            </a:fld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B65234C-160D-4E46-8D32-FC2ECFD98D89}"/>
              </a:ext>
            </a:extLst>
          </p:cNvPr>
          <p:cNvSpPr/>
          <p:nvPr/>
        </p:nvSpPr>
        <p:spPr>
          <a:xfrm>
            <a:off x="755009" y="2357306"/>
            <a:ext cx="1602297" cy="1602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Project</a:t>
            </a:r>
          </a:p>
          <a:p>
            <a:pPr algn="ctr"/>
            <a:r>
              <a:rPr lang="en-US" altLang="zh-TW" sz="2000" dirty="0"/>
              <a:t>Content</a:t>
            </a:r>
            <a:endParaRPr lang="zh-TW" altLang="en-US" sz="20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566BA56-B3DE-4DA7-963F-9E568AC2817D}"/>
              </a:ext>
            </a:extLst>
          </p:cNvPr>
          <p:cNvCxnSpPr>
            <a:cxnSpLocks/>
          </p:cNvCxnSpPr>
          <p:nvPr/>
        </p:nvCxnSpPr>
        <p:spPr>
          <a:xfrm>
            <a:off x="541268" y="4115260"/>
            <a:ext cx="80614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D26B9889-0681-4A55-B62F-069D8661FDFA}"/>
              </a:ext>
            </a:extLst>
          </p:cNvPr>
          <p:cNvSpPr/>
          <p:nvPr/>
        </p:nvSpPr>
        <p:spPr>
          <a:xfrm>
            <a:off x="755009" y="4282455"/>
            <a:ext cx="1602297" cy="1602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Goal</a:t>
            </a:r>
            <a:endParaRPr lang="zh-TW" altLang="en-US" sz="2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7A95AFF-EEB4-472F-B806-BEDD38C499F2}"/>
              </a:ext>
            </a:extLst>
          </p:cNvPr>
          <p:cNvSpPr txBox="1"/>
          <p:nvPr/>
        </p:nvSpPr>
        <p:spPr>
          <a:xfrm>
            <a:off x="2575420" y="2405023"/>
            <a:ext cx="5914239" cy="149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Facilitate the digitalization management and mutual information exchange among at least four TBI suppliers to optimize operational management, production quality, and efficiency.</a:t>
            </a:r>
            <a:endParaRPr lang="en-US" altLang="zh-TW" sz="20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08ABA1-02C5-4052-BE3E-2997124678EC}"/>
              </a:ext>
            </a:extLst>
          </p:cNvPr>
          <p:cNvSpPr txBox="1"/>
          <p:nvPr/>
        </p:nvSpPr>
        <p:spPr>
          <a:xfrm>
            <a:off x="2575420" y="4505825"/>
            <a:ext cx="6027311" cy="120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Optimize Intelligent automation production.</a:t>
            </a:r>
            <a:endParaRPr lang="en-US" altLang="zh-TW" sz="20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Accelerate supply chain response.</a:t>
            </a:r>
            <a:endParaRPr lang="en-US" altLang="zh-TW" sz="20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Integrate the Supply Chain Team.</a:t>
            </a:r>
            <a:endParaRPr lang="en-US" altLang="zh-TW" sz="20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5FE25906-206E-4A0D-93B3-AEBE7F80B8F8}"/>
              </a:ext>
            </a:extLst>
          </p:cNvPr>
          <p:cNvGrpSpPr/>
          <p:nvPr/>
        </p:nvGrpSpPr>
        <p:grpSpPr>
          <a:xfrm>
            <a:off x="781447" y="1416852"/>
            <a:ext cx="7694357" cy="558976"/>
            <a:chOff x="1991249" y="1460960"/>
            <a:chExt cx="5225421" cy="55897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86A13AD-EB50-4B7B-8CFA-CD6E2B1D16DD}"/>
                </a:ext>
              </a:extLst>
            </p:cNvPr>
            <p:cNvSpPr/>
            <p:nvPr/>
          </p:nvSpPr>
          <p:spPr>
            <a:xfrm>
              <a:off x="1991249" y="1460960"/>
              <a:ext cx="1017128" cy="5589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200" b="1" dirty="0">
                  <a:solidFill>
                    <a:schemeClr val="accent3"/>
                  </a:solidFill>
                </a:rPr>
                <a:t>Project 1</a:t>
              </a:r>
              <a:endParaRPr lang="zh-TW" altLang="en-US" sz="22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BD0EF16-B003-4F99-B206-05F2B2FF9725}"/>
                </a:ext>
              </a:extLst>
            </p:cNvPr>
            <p:cNvSpPr/>
            <p:nvPr/>
          </p:nvSpPr>
          <p:spPr>
            <a:xfrm>
              <a:off x="2924708" y="1529707"/>
              <a:ext cx="42919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2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Intelligent Supply Chain Operation Center</a:t>
              </a:r>
              <a:endParaRPr lang="zh-TW" altLang="en-US" sz="2200" b="1" dirty="0">
                <a:solidFill>
                  <a:schemeClr val="accent3"/>
                </a:solidFill>
                <a:latin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952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CA77DC-5434-4202-8B4E-5BFC4E06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Industrial Upgrading(3/4)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E39889C-6847-4F3F-90CB-F5A52FA2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29</a:t>
            </a:fld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B65234C-160D-4E46-8D32-FC2ECFD98D89}"/>
              </a:ext>
            </a:extLst>
          </p:cNvPr>
          <p:cNvSpPr/>
          <p:nvPr/>
        </p:nvSpPr>
        <p:spPr>
          <a:xfrm>
            <a:off x="755009" y="2357306"/>
            <a:ext cx="1602297" cy="1602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Project</a:t>
            </a:r>
          </a:p>
          <a:p>
            <a:pPr algn="ctr"/>
            <a:r>
              <a:rPr lang="en-US" altLang="zh-TW" sz="2000" dirty="0"/>
              <a:t>Content</a:t>
            </a:r>
            <a:endParaRPr lang="zh-TW" altLang="en-US" sz="20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566BA56-B3DE-4DA7-963F-9E568AC2817D}"/>
              </a:ext>
            </a:extLst>
          </p:cNvPr>
          <p:cNvCxnSpPr>
            <a:cxnSpLocks/>
          </p:cNvCxnSpPr>
          <p:nvPr/>
        </p:nvCxnSpPr>
        <p:spPr>
          <a:xfrm>
            <a:off x="541268" y="4115260"/>
            <a:ext cx="80614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D26B9889-0681-4A55-B62F-069D8661FDFA}"/>
              </a:ext>
            </a:extLst>
          </p:cNvPr>
          <p:cNvSpPr/>
          <p:nvPr/>
        </p:nvSpPr>
        <p:spPr>
          <a:xfrm>
            <a:off x="755009" y="4282455"/>
            <a:ext cx="1602297" cy="1602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Goal</a:t>
            </a:r>
            <a:endParaRPr lang="zh-TW" altLang="en-US" sz="2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7A95AFF-EEB4-472F-B806-BEDD38C499F2}"/>
              </a:ext>
            </a:extLst>
          </p:cNvPr>
          <p:cNvSpPr txBox="1"/>
          <p:nvPr/>
        </p:nvSpPr>
        <p:spPr>
          <a:xfrm>
            <a:off x="2575420" y="2697879"/>
            <a:ext cx="5914239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Establish smart warehousing and AGV unmanned handling system</a:t>
            </a:r>
            <a:endParaRPr lang="zh-TW" altLang="en-US" sz="2000" dirty="0">
              <a:solidFill>
                <a:schemeClr val="accent3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08ABA1-02C5-4052-BE3E-2997124678EC}"/>
              </a:ext>
            </a:extLst>
          </p:cNvPr>
          <p:cNvSpPr txBox="1"/>
          <p:nvPr/>
        </p:nvSpPr>
        <p:spPr>
          <a:xfrm>
            <a:off x="2575420" y="4462530"/>
            <a:ext cx="6027311" cy="120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Optimize warehouse management efficiency.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Accelerate production processes.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Reduce the use of resources.</a:t>
            </a:r>
            <a:endParaRPr lang="zh-TW" altLang="en-US" sz="200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5FE25906-206E-4A0D-93B3-AEBE7F80B8F8}"/>
              </a:ext>
            </a:extLst>
          </p:cNvPr>
          <p:cNvGrpSpPr/>
          <p:nvPr/>
        </p:nvGrpSpPr>
        <p:grpSpPr>
          <a:xfrm>
            <a:off x="1556157" y="1340327"/>
            <a:ext cx="6279539" cy="769441"/>
            <a:chOff x="1991249" y="1371198"/>
            <a:chExt cx="6279539" cy="76944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86A13AD-EB50-4B7B-8CFA-CD6E2B1D16DD}"/>
                </a:ext>
              </a:extLst>
            </p:cNvPr>
            <p:cNvSpPr/>
            <p:nvPr/>
          </p:nvSpPr>
          <p:spPr>
            <a:xfrm>
              <a:off x="1991249" y="1421501"/>
              <a:ext cx="1602297" cy="71913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200" b="1" dirty="0">
                  <a:solidFill>
                    <a:schemeClr val="accent3"/>
                  </a:solidFill>
                </a:rPr>
                <a:t>Project 2</a:t>
              </a:r>
              <a:endParaRPr lang="zh-TW" altLang="en-US" sz="22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BD0EF16-B003-4F99-B206-05F2B2FF9725}"/>
                </a:ext>
              </a:extLst>
            </p:cNvPr>
            <p:cNvSpPr/>
            <p:nvPr/>
          </p:nvSpPr>
          <p:spPr>
            <a:xfrm>
              <a:off x="3593546" y="1371198"/>
              <a:ext cx="467724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TW" sz="22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Warehouse Management System</a:t>
              </a:r>
            </a:p>
            <a:p>
              <a:pPr lvl="0"/>
              <a:r>
                <a:rPr lang="en-US" altLang="zh-TW" sz="22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Implementation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41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5D38BD6-B516-4163-B002-0561B342A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0542" y="2468884"/>
            <a:ext cx="4489450" cy="149071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Company Profile</a:t>
            </a:r>
            <a:endParaRPr lang="zh-TW" altLang="en-US" sz="5400" b="1" dirty="0">
              <a:solidFill>
                <a:schemeClr val="accent3">
                  <a:lumMod val="75000"/>
                </a:schemeClr>
              </a:solidFill>
              <a:latin typeface="+mj-ea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D73471A-CA56-45BE-BDA6-5CCF93C719F6}"/>
              </a:ext>
            </a:extLst>
          </p:cNvPr>
          <p:cNvCxnSpPr>
            <a:cxnSpLocks/>
          </p:cNvCxnSpPr>
          <p:nvPr/>
        </p:nvCxnSpPr>
        <p:spPr>
          <a:xfrm flipV="1">
            <a:off x="4312298" y="4094152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660E8B19-3A2A-4F4C-9B42-94AC3849D783}"/>
              </a:ext>
            </a:extLst>
          </p:cNvPr>
          <p:cNvCxnSpPr>
            <a:cxnSpLocks/>
          </p:cNvCxnSpPr>
          <p:nvPr/>
        </p:nvCxnSpPr>
        <p:spPr>
          <a:xfrm flipV="1">
            <a:off x="4260911" y="2275652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D4BB304-097E-4D8A-8CEA-7C2FC1B8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3</a:t>
            </a:fld>
            <a:endParaRPr kumimoji="1"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5C0CBD5-65A4-48D2-82EC-03B938CD03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39340" cy="6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18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CA77DC-5434-4202-8B4E-5BFC4E06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Industrial Upgrading(4/4)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E39889C-6847-4F3F-90CB-F5A52FA2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30</a:t>
            </a:fld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B65234C-160D-4E46-8D32-FC2ECFD98D89}"/>
              </a:ext>
            </a:extLst>
          </p:cNvPr>
          <p:cNvSpPr/>
          <p:nvPr/>
        </p:nvSpPr>
        <p:spPr>
          <a:xfrm>
            <a:off x="755009" y="2551276"/>
            <a:ext cx="1602297" cy="1602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Project</a:t>
            </a:r>
          </a:p>
          <a:p>
            <a:pPr algn="ctr"/>
            <a:r>
              <a:rPr lang="en-US" altLang="zh-TW" sz="2000" dirty="0"/>
              <a:t>Content</a:t>
            </a:r>
            <a:endParaRPr lang="zh-TW" altLang="en-US" sz="20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566BA56-B3DE-4DA7-963F-9E568AC2817D}"/>
              </a:ext>
            </a:extLst>
          </p:cNvPr>
          <p:cNvCxnSpPr>
            <a:cxnSpLocks/>
          </p:cNvCxnSpPr>
          <p:nvPr/>
        </p:nvCxnSpPr>
        <p:spPr>
          <a:xfrm>
            <a:off x="541268" y="4309230"/>
            <a:ext cx="80614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D26B9889-0681-4A55-B62F-069D8661FDFA}"/>
              </a:ext>
            </a:extLst>
          </p:cNvPr>
          <p:cNvSpPr/>
          <p:nvPr/>
        </p:nvSpPr>
        <p:spPr>
          <a:xfrm>
            <a:off x="755009" y="4476425"/>
            <a:ext cx="1602297" cy="1602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Goal</a:t>
            </a:r>
            <a:endParaRPr lang="zh-TW" altLang="en-US" sz="2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7A95AFF-EEB4-472F-B806-BEDD38C499F2}"/>
              </a:ext>
            </a:extLst>
          </p:cNvPr>
          <p:cNvSpPr txBox="1"/>
          <p:nvPr/>
        </p:nvSpPr>
        <p:spPr>
          <a:xfrm>
            <a:off x="2466294" y="2676792"/>
            <a:ext cx="6450841" cy="140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Invest in more valuable forward-looking industry technology development, and evaluate vertical and cross-domain integration to maximize the benefits of industrial innovation achievements</a:t>
            </a:r>
            <a:endParaRPr lang="zh-TW" altLang="en-US" sz="2000" dirty="0">
              <a:solidFill>
                <a:schemeClr val="accent3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508ABA1-02C5-4052-BE3E-2997124678EC}"/>
              </a:ext>
            </a:extLst>
          </p:cNvPr>
          <p:cNvSpPr txBox="1"/>
          <p:nvPr/>
        </p:nvSpPr>
        <p:spPr>
          <a:xfrm>
            <a:off x="2575420" y="4575970"/>
            <a:ext cx="5914239" cy="120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Expand the R&amp;D team. 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Invest in the startup industry market.</a:t>
            </a:r>
          </a:p>
          <a:p>
            <a:pPr marL="514350" indent="-514350">
              <a:lnSpc>
                <a:spcPts val="3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accent3"/>
                </a:solidFill>
                <a:latin typeface="微軟正黑體" panose="020B0604030504040204" pitchFamily="34" charset="-120"/>
              </a:rPr>
              <a:t>Enhance the company's competitiveness</a:t>
            </a:r>
            <a:endParaRPr lang="zh-TW" altLang="en-US" sz="2000" dirty="0">
              <a:solidFill>
                <a:schemeClr val="accent3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5FE25906-206E-4A0D-93B3-AEBE7F80B8F8}"/>
              </a:ext>
            </a:extLst>
          </p:cNvPr>
          <p:cNvGrpSpPr/>
          <p:nvPr/>
        </p:nvGrpSpPr>
        <p:grpSpPr>
          <a:xfrm>
            <a:off x="1302411" y="1280158"/>
            <a:ext cx="7037696" cy="1107996"/>
            <a:chOff x="1991249" y="1199745"/>
            <a:chExt cx="7037696" cy="110799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86A13AD-EB50-4B7B-8CFA-CD6E2B1D16DD}"/>
                </a:ext>
              </a:extLst>
            </p:cNvPr>
            <p:cNvSpPr/>
            <p:nvPr/>
          </p:nvSpPr>
          <p:spPr>
            <a:xfrm>
              <a:off x="1991249" y="1232519"/>
              <a:ext cx="1602297" cy="9533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200" b="1" dirty="0">
                  <a:solidFill>
                    <a:schemeClr val="accent3"/>
                  </a:solidFill>
                </a:rPr>
                <a:t>Project 3</a:t>
              </a:r>
              <a:endParaRPr lang="zh-TW" altLang="en-US" sz="22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BD0EF16-B003-4F99-B206-05F2B2FF9725}"/>
                </a:ext>
              </a:extLst>
            </p:cNvPr>
            <p:cNvSpPr/>
            <p:nvPr/>
          </p:nvSpPr>
          <p:spPr>
            <a:xfrm>
              <a:off x="3593546" y="1199745"/>
              <a:ext cx="543539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TW" sz="22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Advanced Manufacturing and Applied </a:t>
              </a:r>
            </a:p>
            <a:p>
              <a:pPr lvl="0"/>
              <a:r>
                <a:rPr lang="en-US" altLang="zh-TW" sz="22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Research &amp; Development Center for </a:t>
              </a:r>
            </a:p>
            <a:p>
              <a:pPr lvl="0"/>
              <a:r>
                <a:rPr lang="en-US" altLang="zh-TW" sz="2200" b="1" dirty="0">
                  <a:solidFill>
                    <a:schemeClr val="accent3"/>
                  </a:solidFill>
                  <a:latin typeface="微軟正黑體" panose="020B0604030504040204" pitchFamily="34" charset="-120"/>
                </a:rPr>
                <a:t>Transmission Components"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113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5D38BD6-B516-4163-B002-0561B342A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0541" y="2250770"/>
            <a:ext cx="4744913" cy="739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Sustainable Development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D73471A-CA56-45BE-BDA6-5CCF93C719F6}"/>
              </a:ext>
            </a:extLst>
          </p:cNvPr>
          <p:cNvCxnSpPr>
            <a:cxnSpLocks/>
          </p:cNvCxnSpPr>
          <p:nvPr/>
        </p:nvCxnSpPr>
        <p:spPr>
          <a:xfrm flipV="1">
            <a:off x="4312298" y="4097699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660E8B19-3A2A-4F4C-9B42-94AC3849D783}"/>
              </a:ext>
            </a:extLst>
          </p:cNvPr>
          <p:cNvCxnSpPr>
            <a:cxnSpLocks/>
          </p:cNvCxnSpPr>
          <p:nvPr/>
        </p:nvCxnSpPr>
        <p:spPr>
          <a:xfrm flipV="1">
            <a:off x="4260911" y="2057538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B3DE584C-5D88-43D0-87C2-5D6F066524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86074" cy="6285378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98B7D72C-BE52-469D-9DF0-2842300B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31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8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B99923-F50F-43F3-9B00-83C11DFD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Sustainable Development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8EE1B56-6576-4172-B6B4-BB507F89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32</a:t>
            </a:fld>
            <a:endParaRPr kumimoji="1" lang="zh-TW" altLang="en-US" dirty="0"/>
          </a:p>
        </p:txBody>
      </p: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E93CB91D-15CA-4B27-B483-F5D6C93312A7}"/>
              </a:ext>
            </a:extLst>
          </p:cNvPr>
          <p:cNvGrpSpPr/>
          <p:nvPr/>
        </p:nvGrpSpPr>
        <p:grpSpPr>
          <a:xfrm>
            <a:off x="80569" y="1627050"/>
            <a:ext cx="9004707" cy="4308019"/>
            <a:chOff x="80569" y="1517994"/>
            <a:chExt cx="9004707" cy="430801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76C322-A5A6-40CD-A478-731B4A42215E}"/>
                </a:ext>
              </a:extLst>
            </p:cNvPr>
            <p:cNvSpPr/>
            <p:nvPr/>
          </p:nvSpPr>
          <p:spPr>
            <a:xfrm>
              <a:off x="80569" y="3372786"/>
              <a:ext cx="1119057" cy="598435"/>
            </a:xfrm>
            <a:prstGeom prst="rect">
              <a:avLst/>
            </a:prstGeom>
            <a:solidFill>
              <a:srgbClr val="C4D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000" b="1" dirty="0"/>
                <a:t>Year</a:t>
              </a:r>
              <a:endParaRPr lang="zh-TW" altLang="en-US" sz="3000" b="1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B6E9830-E61C-47CB-95D3-1457CEB09E1D}"/>
                </a:ext>
              </a:extLst>
            </p:cNvPr>
            <p:cNvSpPr/>
            <p:nvPr/>
          </p:nvSpPr>
          <p:spPr>
            <a:xfrm>
              <a:off x="1278556" y="3372786"/>
              <a:ext cx="1498200" cy="598435"/>
            </a:xfrm>
            <a:prstGeom prst="rect">
              <a:avLst/>
            </a:prstGeom>
            <a:solidFill>
              <a:srgbClr val="6B7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b="1" dirty="0"/>
                <a:t>2023</a:t>
              </a:r>
              <a:endParaRPr lang="zh-TW" altLang="en-US" sz="4400" b="1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E24CAD0-748C-4A36-A156-D8306AA5C5E6}"/>
                </a:ext>
              </a:extLst>
            </p:cNvPr>
            <p:cNvSpPr/>
            <p:nvPr/>
          </p:nvSpPr>
          <p:spPr>
            <a:xfrm>
              <a:off x="80569" y="1517994"/>
              <a:ext cx="1119057" cy="149229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4D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>
                  <a:solidFill>
                    <a:schemeClr val="accent3"/>
                  </a:solidFill>
                </a:rPr>
                <a:t>TBI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4734C88-8849-430A-A8ED-D4DD02A1B325}"/>
                </a:ext>
              </a:extLst>
            </p:cNvPr>
            <p:cNvSpPr/>
            <p:nvPr/>
          </p:nvSpPr>
          <p:spPr>
            <a:xfrm>
              <a:off x="80569" y="4345659"/>
              <a:ext cx="1119057" cy="148035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4D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solidFill>
                    <a:schemeClr val="accent3"/>
                  </a:solidFill>
                </a:rPr>
                <a:t>FSC</a:t>
              </a:r>
              <a:endParaRPr lang="zh-TW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AE9E6A8-39E7-408E-B3C6-CD9963359791}"/>
                </a:ext>
              </a:extLst>
            </p:cNvPr>
            <p:cNvSpPr/>
            <p:nvPr/>
          </p:nvSpPr>
          <p:spPr>
            <a:xfrm>
              <a:off x="2855686" y="3372786"/>
              <a:ext cx="1498200" cy="598435"/>
            </a:xfrm>
            <a:prstGeom prst="rect">
              <a:avLst/>
            </a:prstGeom>
            <a:solidFill>
              <a:srgbClr val="ACD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b="1" dirty="0"/>
                <a:t>2024</a:t>
              </a:r>
              <a:endParaRPr lang="zh-TW" altLang="en-US" sz="4400" b="1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DCD11BF-4804-40A3-94D4-2C369859C9CE}"/>
                </a:ext>
              </a:extLst>
            </p:cNvPr>
            <p:cNvSpPr/>
            <p:nvPr/>
          </p:nvSpPr>
          <p:spPr>
            <a:xfrm>
              <a:off x="4432816" y="3372786"/>
              <a:ext cx="1498200" cy="598435"/>
            </a:xfrm>
            <a:prstGeom prst="rect">
              <a:avLst/>
            </a:prstGeom>
            <a:solidFill>
              <a:srgbClr val="F1D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b="1" dirty="0"/>
                <a:t>2025</a:t>
              </a:r>
              <a:endParaRPr lang="zh-TW" altLang="en-US" sz="4400" b="1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0BC79BD-C7F0-4906-A41D-0F4BE02DCFEE}"/>
                </a:ext>
              </a:extLst>
            </p:cNvPr>
            <p:cNvSpPr/>
            <p:nvPr/>
          </p:nvSpPr>
          <p:spPr>
            <a:xfrm>
              <a:off x="6009946" y="3372786"/>
              <a:ext cx="1498200" cy="598435"/>
            </a:xfrm>
            <a:prstGeom prst="rect">
              <a:avLst/>
            </a:prstGeom>
            <a:solidFill>
              <a:srgbClr val="E56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b="1" dirty="0"/>
                <a:t>2026</a:t>
              </a:r>
              <a:endParaRPr lang="zh-TW" altLang="en-US" sz="4400" b="1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1405863-0A64-45FA-950E-176AF2BAD05F}"/>
                </a:ext>
              </a:extLst>
            </p:cNvPr>
            <p:cNvSpPr/>
            <p:nvPr/>
          </p:nvSpPr>
          <p:spPr>
            <a:xfrm>
              <a:off x="7587076" y="3372786"/>
              <a:ext cx="1498200" cy="598435"/>
            </a:xfrm>
            <a:prstGeom prst="rect">
              <a:avLst/>
            </a:prstGeom>
            <a:solidFill>
              <a:srgbClr val="A1C7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400" b="1" dirty="0"/>
                <a:t>2027</a:t>
              </a:r>
              <a:endParaRPr lang="zh-TW" altLang="en-US" sz="4400" b="1" dirty="0"/>
            </a:p>
          </p:txBody>
        </p: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66433791-23E7-432F-9F3C-152D1CB9CD74}"/>
                </a:ext>
              </a:extLst>
            </p:cNvPr>
            <p:cNvGrpSpPr/>
            <p:nvPr/>
          </p:nvGrpSpPr>
          <p:grpSpPr>
            <a:xfrm>
              <a:off x="1278556" y="1517994"/>
              <a:ext cx="1492291" cy="1854792"/>
              <a:chOff x="1284464" y="1301214"/>
              <a:chExt cx="1492291" cy="1854792"/>
            </a:xfrm>
          </p:grpSpPr>
          <p:cxnSp>
            <p:nvCxnSpPr>
              <p:cNvPr id="38" name="直線接點 37">
                <a:extLst>
                  <a:ext uri="{FF2B5EF4-FFF2-40B4-BE49-F238E27FC236}">
                    <a16:creationId xmlns:a16="http://schemas.microsoft.com/office/drawing/2014/main" id="{91BB1C45-F9DB-400A-8F9C-7D87D86F30F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670609" y="2669758"/>
                <a:ext cx="720000" cy="2"/>
              </a:xfrm>
              <a:prstGeom prst="line">
                <a:avLst/>
              </a:prstGeom>
              <a:ln w="28575">
                <a:solidFill>
                  <a:srgbClr val="6B7A8D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矩形: 圓角 22">
                <a:extLst>
                  <a:ext uri="{FF2B5EF4-FFF2-40B4-BE49-F238E27FC236}">
                    <a16:creationId xmlns:a16="http://schemas.microsoft.com/office/drawing/2014/main" id="{06CD0174-4566-42D2-8984-C3033E61A409}"/>
                  </a:ext>
                </a:extLst>
              </p:cNvPr>
              <p:cNvSpPr/>
              <p:nvPr/>
            </p:nvSpPr>
            <p:spPr>
              <a:xfrm>
                <a:off x="1284464" y="1301214"/>
                <a:ext cx="1492291" cy="1492291"/>
              </a:xfrm>
              <a:prstGeom prst="roundRect">
                <a:avLst/>
              </a:prstGeom>
              <a:solidFill>
                <a:srgbClr val="6B7A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>
                    <a:solidFill>
                      <a:schemeClr val="bg1"/>
                    </a:solidFill>
                    <a:latin typeface="+mj-ea"/>
                    <a:ea typeface="+mj-ea"/>
                  </a:rPr>
                  <a:t>Compile ESG report according to GRI standards</a:t>
                </a:r>
                <a:endParaRPr lang="zh-TW" altLang="en-US" sz="14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橢圓 38">
                <a:extLst>
                  <a:ext uri="{FF2B5EF4-FFF2-40B4-BE49-F238E27FC236}">
                    <a16:creationId xmlns:a16="http://schemas.microsoft.com/office/drawing/2014/main" id="{B8A8AC57-D608-498F-8E99-DD714A8D7487}"/>
                  </a:ext>
                </a:extLst>
              </p:cNvPr>
              <p:cNvSpPr/>
              <p:nvPr/>
            </p:nvSpPr>
            <p:spPr>
              <a:xfrm>
                <a:off x="1950914" y="2996616"/>
                <a:ext cx="159390" cy="159390"/>
              </a:xfrm>
              <a:prstGeom prst="ellipse">
                <a:avLst/>
              </a:prstGeom>
              <a:solidFill>
                <a:srgbClr val="6B7A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6A8B69FC-323F-4AAE-8157-2019373FA501}"/>
                </a:ext>
              </a:extLst>
            </p:cNvPr>
            <p:cNvGrpSpPr/>
            <p:nvPr/>
          </p:nvGrpSpPr>
          <p:grpSpPr>
            <a:xfrm>
              <a:off x="2864365" y="1517994"/>
              <a:ext cx="1492291" cy="1854792"/>
              <a:chOff x="1284464" y="1301214"/>
              <a:chExt cx="1492291" cy="1854792"/>
            </a:xfrm>
          </p:grpSpPr>
          <p:cxnSp>
            <p:nvCxnSpPr>
              <p:cNvPr id="50" name="直線接點 49">
                <a:extLst>
                  <a:ext uri="{FF2B5EF4-FFF2-40B4-BE49-F238E27FC236}">
                    <a16:creationId xmlns:a16="http://schemas.microsoft.com/office/drawing/2014/main" id="{FA59A54A-F616-4A6C-891A-3ECCE03D76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670609" y="2669758"/>
                <a:ext cx="720000" cy="2"/>
              </a:xfrm>
              <a:prstGeom prst="line">
                <a:avLst/>
              </a:prstGeom>
              <a:solidFill>
                <a:srgbClr val="ACD1D6"/>
              </a:solidFill>
              <a:ln w="28575">
                <a:solidFill>
                  <a:srgbClr val="ACD1D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" name="矩形: 圓角 50">
                <a:extLst>
                  <a:ext uri="{FF2B5EF4-FFF2-40B4-BE49-F238E27FC236}">
                    <a16:creationId xmlns:a16="http://schemas.microsoft.com/office/drawing/2014/main" id="{6F1EB897-CB3A-437D-9E44-6E75A7D5866F}"/>
                  </a:ext>
                </a:extLst>
              </p:cNvPr>
              <p:cNvSpPr/>
              <p:nvPr/>
            </p:nvSpPr>
            <p:spPr>
              <a:xfrm>
                <a:off x="1284464" y="1301214"/>
                <a:ext cx="1492291" cy="1492291"/>
              </a:xfrm>
              <a:prstGeom prst="roundRect">
                <a:avLst/>
              </a:prstGeom>
              <a:solidFill>
                <a:srgbClr val="ACD1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9388" indent="-179388"/>
                <a:r>
                  <a:rPr lang="en-US" altLang="zh-TW" sz="1400" dirty="0">
                    <a:solidFill>
                      <a:sysClr val="windowText" lastClr="000000"/>
                    </a:solidFill>
                    <a:latin typeface="+mj-ea"/>
                    <a:ea typeface="+mj-ea"/>
                  </a:rPr>
                  <a:t>1.Complete TBI carbon footprint assessment</a:t>
                </a:r>
              </a:p>
              <a:p>
                <a:pPr marL="179388" indent="-179388"/>
                <a:r>
                  <a:rPr lang="en-US" altLang="zh-TW" sz="1400" dirty="0">
                    <a:solidFill>
                      <a:sysClr val="windowText" lastClr="000000"/>
                    </a:solidFill>
                    <a:latin typeface="+mj-ea"/>
                    <a:ea typeface="+mj-ea"/>
                  </a:rPr>
                  <a:t>2.Implement ISO 14064</a:t>
                </a:r>
                <a:endParaRPr lang="zh-TW" altLang="en-US" sz="1400" dirty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2" name="橢圓 51">
                <a:extLst>
                  <a:ext uri="{FF2B5EF4-FFF2-40B4-BE49-F238E27FC236}">
                    <a16:creationId xmlns:a16="http://schemas.microsoft.com/office/drawing/2014/main" id="{8DA16945-341D-420A-96A2-E984BC21B0E8}"/>
                  </a:ext>
                </a:extLst>
              </p:cNvPr>
              <p:cNvSpPr/>
              <p:nvPr/>
            </p:nvSpPr>
            <p:spPr>
              <a:xfrm>
                <a:off x="1950914" y="2996616"/>
                <a:ext cx="159390" cy="159390"/>
              </a:xfrm>
              <a:prstGeom prst="ellipse">
                <a:avLst/>
              </a:prstGeom>
              <a:solidFill>
                <a:srgbClr val="ACD1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8BB2C76A-B5E5-49B3-9C09-EBE74A86501D}"/>
                </a:ext>
              </a:extLst>
            </p:cNvPr>
            <p:cNvGrpSpPr/>
            <p:nvPr/>
          </p:nvGrpSpPr>
          <p:grpSpPr>
            <a:xfrm>
              <a:off x="6012900" y="1517994"/>
              <a:ext cx="1492291" cy="1854792"/>
              <a:chOff x="1284464" y="1301214"/>
              <a:chExt cx="1492291" cy="1854792"/>
            </a:xfrm>
          </p:grpSpPr>
          <p:cxnSp>
            <p:nvCxnSpPr>
              <p:cNvPr id="54" name="直線接點 53">
                <a:extLst>
                  <a:ext uri="{FF2B5EF4-FFF2-40B4-BE49-F238E27FC236}">
                    <a16:creationId xmlns:a16="http://schemas.microsoft.com/office/drawing/2014/main" id="{97EC5DAF-4BFD-4556-BD27-0552B8A7CAD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670609" y="2669758"/>
                <a:ext cx="720000" cy="2"/>
              </a:xfrm>
              <a:prstGeom prst="line">
                <a:avLst/>
              </a:prstGeom>
              <a:solidFill>
                <a:srgbClr val="E56E4E"/>
              </a:solidFill>
              <a:ln w="28575">
                <a:solidFill>
                  <a:srgbClr val="E56E4E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5" name="矩形: 圓角 54">
                <a:extLst>
                  <a:ext uri="{FF2B5EF4-FFF2-40B4-BE49-F238E27FC236}">
                    <a16:creationId xmlns:a16="http://schemas.microsoft.com/office/drawing/2014/main" id="{D53E86B3-121E-4157-BC7E-8A1198A9C20D}"/>
                  </a:ext>
                </a:extLst>
              </p:cNvPr>
              <p:cNvSpPr/>
              <p:nvPr/>
            </p:nvSpPr>
            <p:spPr>
              <a:xfrm>
                <a:off x="1284464" y="1301214"/>
                <a:ext cx="1492291" cy="1492291"/>
              </a:xfrm>
              <a:prstGeom prst="roundRect">
                <a:avLst/>
              </a:prstGeom>
              <a:solidFill>
                <a:srgbClr val="E56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>
                    <a:solidFill>
                      <a:schemeClr val="bg1"/>
                    </a:solidFill>
                    <a:latin typeface="+mj-ea"/>
                    <a:ea typeface="+mj-ea"/>
                  </a:rPr>
                  <a:t>Expected completion of carbon emission verification</a:t>
                </a:r>
                <a:endParaRPr lang="zh-TW" altLang="en-US" sz="14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6" name="橢圓 55">
                <a:extLst>
                  <a:ext uri="{FF2B5EF4-FFF2-40B4-BE49-F238E27FC236}">
                    <a16:creationId xmlns:a16="http://schemas.microsoft.com/office/drawing/2014/main" id="{B61F03FF-2169-45D6-872D-89BFB7BC66B9}"/>
                  </a:ext>
                </a:extLst>
              </p:cNvPr>
              <p:cNvSpPr/>
              <p:nvPr/>
            </p:nvSpPr>
            <p:spPr>
              <a:xfrm>
                <a:off x="1950914" y="2996616"/>
                <a:ext cx="159390" cy="159390"/>
              </a:xfrm>
              <a:prstGeom prst="ellipse">
                <a:avLst/>
              </a:prstGeom>
              <a:solidFill>
                <a:srgbClr val="E56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4C3DB483-5E4B-4B0D-8367-6BCFCB95FBB4}"/>
                </a:ext>
              </a:extLst>
            </p:cNvPr>
            <p:cNvGrpSpPr/>
            <p:nvPr/>
          </p:nvGrpSpPr>
          <p:grpSpPr>
            <a:xfrm flipV="1">
              <a:off x="4435770" y="3971221"/>
              <a:ext cx="1492291" cy="1854792"/>
              <a:chOff x="1284464" y="1301214"/>
              <a:chExt cx="1492291" cy="1854792"/>
            </a:xfrm>
          </p:grpSpPr>
          <p:cxnSp>
            <p:nvCxnSpPr>
              <p:cNvPr id="58" name="直線接點 57">
                <a:extLst>
                  <a:ext uri="{FF2B5EF4-FFF2-40B4-BE49-F238E27FC236}">
                    <a16:creationId xmlns:a16="http://schemas.microsoft.com/office/drawing/2014/main" id="{BD0FBF35-5643-4912-B0C3-0AABC8493B7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670609" y="2669758"/>
                <a:ext cx="720000" cy="2"/>
              </a:xfrm>
              <a:prstGeom prst="line">
                <a:avLst/>
              </a:prstGeom>
              <a:solidFill>
                <a:srgbClr val="ACD1D6"/>
              </a:solidFill>
              <a:ln w="28575">
                <a:solidFill>
                  <a:srgbClr val="F1D06C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9" name="矩形: 圓角 58">
                <a:extLst>
                  <a:ext uri="{FF2B5EF4-FFF2-40B4-BE49-F238E27FC236}">
                    <a16:creationId xmlns:a16="http://schemas.microsoft.com/office/drawing/2014/main" id="{4674CD0E-627E-4EAC-BB74-B9BDCEAFA1EF}"/>
                  </a:ext>
                </a:extLst>
              </p:cNvPr>
              <p:cNvSpPr/>
              <p:nvPr/>
            </p:nvSpPr>
            <p:spPr>
              <a:xfrm flipV="1">
                <a:off x="1284464" y="1301214"/>
                <a:ext cx="1492291" cy="1492291"/>
              </a:xfrm>
              <a:prstGeom prst="roundRect">
                <a:avLst/>
              </a:prstGeom>
              <a:solidFill>
                <a:srgbClr val="F1D0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ysClr val="windowText" lastClr="000000"/>
                    </a:solidFill>
                    <a:latin typeface="+mj-ea"/>
                    <a:ea typeface="+mj-ea"/>
                  </a:rPr>
                  <a:t>Capital&lt;2Billion</a:t>
                </a:r>
                <a:r>
                  <a:rPr lang="en-US" altLang="zh-TW" sz="1400" dirty="0">
                    <a:solidFill>
                      <a:sysClr val="windowText" lastClr="000000"/>
                    </a:solidFill>
                    <a:latin typeface="+mj-ea"/>
                    <a:ea typeface="+mj-ea"/>
                  </a:rPr>
                  <a:t>Prepare ESG report</a:t>
                </a:r>
                <a:endParaRPr lang="zh-TW" altLang="en-US" sz="1400" dirty="0">
                  <a:solidFill>
                    <a:sysClr val="windowText" lastClr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0" name="橢圓 59">
                <a:extLst>
                  <a:ext uri="{FF2B5EF4-FFF2-40B4-BE49-F238E27FC236}">
                    <a16:creationId xmlns:a16="http://schemas.microsoft.com/office/drawing/2014/main" id="{5B2BF2CC-CE7C-4204-8AAD-731609860505}"/>
                  </a:ext>
                </a:extLst>
              </p:cNvPr>
              <p:cNvSpPr/>
              <p:nvPr/>
            </p:nvSpPr>
            <p:spPr>
              <a:xfrm>
                <a:off x="1950914" y="2996616"/>
                <a:ext cx="159390" cy="159390"/>
              </a:xfrm>
              <a:prstGeom prst="ellipse">
                <a:avLst/>
              </a:prstGeom>
              <a:solidFill>
                <a:srgbClr val="F1D0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id="{B8DA7D2D-483A-4B38-8B72-EFF827C95565}"/>
                </a:ext>
              </a:extLst>
            </p:cNvPr>
            <p:cNvGrpSpPr/>
            <p:nvPr/>
          </p:nvGrpSpPr>
          <p:grpSpPr>
            <a:xfrm flipV="1">
              <a:off x="5996238" y="3971220"/>
              <a:ext cx="1492291" cy="1854792"/>
              <a:chOff x="1284464" y="1301214"/>
              <a:chExt cx="1492291" cy="1854792"/>
            </a:xfrm>
          </p:grpSpPr>
          <p:cxnSp>
            <p:nvCxnSpPr>
              <p:cNvPr id="62" name="直線接點 61">
                <a:extLst>
                  <a:ext uri="{FF2B5EF4-FFF2-40B4-BE49-F238E27FC236}">
                    <a16:creationId xmlns:a16="http://schemas.microsoft.com/office/drawing/2014/main" id="{8CD45168-F684-44E1-AD9B-95151B1EA7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670609" y="2669758"/>
                <a:ext cx="720000" cy="2"/>
              </a:xfrm>
              <a:prstGeom prst="line">
                <a:avLst/>
              </a:prstGeom>
              <a:solidFill>
                <a:srgbClr val="ACD1D6"/>
              </a:solidFill>
              <a:ln w="28575">
                <a:solidFill>
                  <a:srgbClr val="E56E4E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3" name="矩形: 圓角 62">
                <a:extLst>
                  <a:ext uri="{FF2B5EF4-FFF2-40B4-BE49-F238E27FC236}">
                    <a16:creationId xmlns:a16="http://schemas.microsoft.com/office/drawing/2014/main" id="{0856A57C-A288-4654-A8F0-FD1844E9AD05}"/>
                  </a:ext>
                </a:extLst>
              </p:cNvPr>
              <p:cNvSpPr/>
              <p:nvPr/>
            </p:nvSpPr>
            <p:spPr>
              <a:xfrm flipV="1">
                <a:off x="1284464" y="1301214"/>
                <a:ext cx="1492291" cy="1492291"/>
              </a:xfrm>
              <a:prstGeom prst="roundRect">
                <a:avLst/>
              </a:prstGeom>
              <a:solidFill>
                <a:srgbClr val="E56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bg1"/>
                    </a:solidFill>
                    <a:latin typeface="+mj-ea"/>
                    <a:ea typeface="+mj-ea"/>
                  </a:rPr>
                  <a:t>Capital&lt;5Billion</a:t>
                </a:r>
                <a:r>
                  <a:rPr lang="en-US" altLang="zh-TW" sz="1400" dirty="0">
                    <a:solidFill>
                      <a:schemeClr val="bg1"/>
                    </a:solidFill>
                    <a:latin typeface="+mj-ea"/>
                    <a:ea typeface="+mj-ea"/>
                  </a:rPr>
                  <a:t>Complete</a:t>
                </a:r>
                <a:r>
                  <a:rPr lang="en-US" altLang="zh-TW" dirty="0">
                    <a:solidFill>
                      <a:schemeClr val="bg1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zh-TW" sz="1400" dirty="0">
                    <a:solidFill>
                      <a:schemeClr val="bg1"/>
                    </a:solidFill>
                    <a:latin typeface="+mj-ea"/>
                    <a:ea typeface="+mj-ea"/>
                  </a:rPr>
                  <a:t>carbon footprint assessment</a:t>
                </a:r>
                <a:endParaRPr lang="zh-TW" altLang="en-US" sz="14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4" name="橢圓 63">
                <a:extLst>
                  <a:ext uri="{FF2B5EF4-FFF2-40B4-BE49-F238E27FC236}">
                    <a16:creationId xmlns:a16="http://schemas.microsoft.com/office/drawing/2014/main" id="{D8880F3E-6DA4-4EED-A6E5-CB3015F24DB0}"/>
                  </a:ext>
                </a:extLst>
              </p:cNvPr>
              <p:cNvSpPr/>
              <p:nvPr/>
            </p:nvSpPr>
            <p:spPr>
              <a:xfrm>
                <a:off x="1950914" y="2996616"/>
                <a:ext cx="159390" cy="159390"/>
              </a:xfrm>
              <a:prstGeom prst="ellipse">
                <a:avLst/>
              </a:prstGeom>
              <a:solidFill>
                <a:srgbClr val="E56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65" name="群組 64">
              <a:extLst>
                <a:ext uri="{FF2B5EF4-FFF2-40B4-BE49-F238E27FC236}">
                  <a16:creationId xmlns:a16="http://schemas.microsoft.com/office/drawing/2014/main" id="{104B5FB8-9962-465B-8ABF-7209A3BA2D6A}"/>
                </a:ext>
              </a:extLst>
            </p:cNvPr>
            <p:cNvGrpSpPr/>
            <p:nvPr/>
          </p:nvGrpSpPr>
          <p:grpSpPr>
            <a:xfrm flipV="1">
              <a:off x="7574342" y="3971220"/>
              <a:ext cx="1492291" cy="1854792"/>
              <a:chOff x="1284464" y="1301214"/>
              <a:chExt cx="1492291" cy="1854792"/>
            </a:xfrm>
          </p:grpSpPr>
          <p:cxnSp>
            <p:nvCxnSpPr>
              <p:cNvPr id="66" name="直線接點 65">
                <a:extLst>
                  <a:ext uri="{FF2B5EF4-FFF2-40B4-BE49-F238E27FC236}">
                    <a16:creationId xmlns:a16="http://schemas.microsoft.com/office/drawing/2014/main" id="{8B808969-C057-44E2-A710-EBC4DEAFA9C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670609" y="2669758"/>
                <a:ext cx="720000" cy="2"/>
              </a:xfrm>
              <a:prstGeom prst="line">
                <a:avLst/>
              </a:prstGeom>
              <a:solidFill>
                <a:srgbClr val="ACD1D6"/>
              </a:solidFill>
              <a:ln w="28575">
                <a:solidFill>
                  <a:srgbClr val="A1C7A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7" name="矩形: 圓角 66">
                <a:extLst>
                  <a:ext uri="{FF2B5EF4-FFF2-40B4-BE49-F238E27FC236}">
                    <a16:creationId xmlns:a16="http://schemas.microsoft.com/office/drawing/2014/main" id="{79A10A72-A95C-4E9F-9FF9-F11E884BFE4C}"/>
                  </a:ext>
                </a:extLst>
              </p:cNvPr>
              <p:cNvSpPr/>
              <p:nvPr/>
            </p:nvSpPr>
            <p:spPr>
              <a:xfrm flipV="1">
                <a:off x="1284464" y="1301214"/>
                <a:ext cx="1492291" cy="1492291"/>
              </a:xfrm>
              <a:prstGeom prst="roundRect">
                <a:avLst/>
              </a:prstGeom>
              <a:solidFill>
                <a:srgbClr val="A1C7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>
                    <a:solidFill>
                      <a:schemeClr val="bg1"/>
                    </a:solidFill>
                    <a:latin typeface="+mj-ea"/>
                  </a:rPr>
                  <a:t>Capital&lt;5Billion</a:t>
                </a:r>
              </a:p>
              <a:p>
                <a:pPr algn="ctr"/>
                <a:r>
                  <a:rPr lang="en-US" altLang="zh-TW" sz="1400" dirty="0">
                    <a:solidFill>
                      <a:schemeClr val="bg1"/>
                    </a:solidFill>
                    <a:latin typeface="+mj-ea"/>
                  </a:rPr>
                  <a:t>completion of carbon emission verification</a:t>
                </a:r>
                <a:endParaRPr lang="zh-TW" altLang="en-US" sz="14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8" name="橢圓 67">
                <a:extLst>
                  <a:ext uri="{FF2B5EF4-FFF2-40B4-BE49-F238E27FC236}">
                    <a16:creationId xmlns:a16="http://schemas.microsoft.com/office/drawing/2014/main" id="{D8E193CC-8964-4D11-BA01-ABC029FB0DB0}"/>
                  </a:ext>
                </a:extLst>
              </p:cNvPr>
              <p:cNvSpPr/>
              <p:nvPr/>
            </p:nvSpPr>
            <p:spPr>
              <a:xfrm>
                <a:off x="1950914" y="2996616"/>
                <a:ext cx="159390" cy="159390"/>
              </a:xfrm>
              <a:prstGeom prst="ellipse">
                <a:avLst/>
              </a:prstGeom>
              <a:solidFill>
                <a:srgbClr val="A1C7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  <p:pic>
        <p:nvPicPr>
          <p:cNvPr id="70" name="圖形 69">
            <a:extLst>
              <a:ext uri="{FF2B5EF4-FFF2-40B4-BE49-F238E27FC236}">
                <a16:creationId xmlns:a16="http://schemas.microsoft.com/office/drawing/2014/main" id="{DEC92418-E833-4DC2-A0BE-D619967E7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617" b="4546"/>
          <a:stretch/>
        </p:blipFill>
        <p:spPr>
          <a:xfrm>
            <a:off x="5935975" y="392372"/>
            <a:ext cx="2085975" cy="665887"/>
          </a:xfrm>
          <a:prstGeom prst="rect">
            <a:avLst/>
          </a:prstGeom>
        </p:spPr>
      </p:pic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FD8A5D1A-4561-4F0E-BB44-CAADE5D96BDD}"/>
              </a:ext>
            </a:extLst>
          </p:cNvPr>
          <p:cNvSpPr/>
          <p:nvPr/>
        </p:nvSpPr>
        <p:spPr>
          <a:xfrm>
            <a:off x="4443684" y="1627050"/>
            <a:ext cx="1492291" cy="1492291"/>
          </a:xfrm>
          <a:prstGeom prst="roundRect">
            <a:avLst/>
          </a:prstGeom>
          <a:solidFill>
            <a:srgbClr val="F1D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ysClr val="windowText" lastClr="000000"/>
                </a:solidFill>
                <a:latin typeface="+mj-ea"/>
                <a:ea typeface="+mj-ea"/>
              </a:rPr>
              <a:t>Obtain ISO14064 certification</a:t>
            </a:r>
            <a:endParaRPr lang="zh-TW" altLang="en-US" sz="1400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9759EC81-004D-44A7-B21D-100CE0BEDED0}"/>
              </a:ext>
            </a:extLst>
          </p:cNvPr>
          <p:cNvSpPr/>
          <p:nvPr/>
        </p:nvSpPr>
        <p:spPr>
          <a:xfrm>
            <a:off x="5110134" y="3322452"/>
            <a:ext cx="159390" cy="159390"/>
          </a:xfrm>
          <a:prstGeom prst="ellipse">
            <a:avLst/>
          </a:prstGeom>
          <a:solidFill>
            <a:srgbClr val="F1D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9E830471-C543-4292-8493-03934C46201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11917" y="3071192"/>
            <a:ext cx="540000" cy="2"/>
          </a:xfrm>
          <a:prstGeom prst="line">
            <a:avLst/>
          </a:prstGeom>
          <a:solidFill>
            <a:srgbClr val="ACD1D6"/>
          </a:solidFill>
          <a:ln w="28575">
            <a:solidFill>
              <a:srgbClr val="F1D0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82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B99923-F50F-43F3-9B00-83C11DFD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ESG development for 2022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8EE1B56-6576-4172-B6B4-BB507F89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33</a:t>
            </a:fld>
            <a:endParaRPr kumimoji="1" lang="zh-TW" altLang="en-US" dirty="0"/>
          </a:p>
        </p:txBody>
      </p:sp>
      <p:pic>
        <p:nvPicPr>
          <p:cNvPr id="70" name="圖形 69">
            <a:extLst>
              <a:ext uri="{FF2B5EF4-FFF2-40B4-BE49-F238E27FC236}">
                <a16:creationId xmlns:a16="http://schemas.microsoft.com/office/drawing/2014/main" id="{DEC92418-E833-4DC2-A0BE-D619967E7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617" b="4546"/>
          <a:stretch/>
        </p:blipFill>
        <p:spPr>
          <a:xfrm>
            <a:off x="6249612" y="347835"/>
            <a:ext cx="2085975" cy="665887"/>
          </a:xfrm>
          <a:prstGeom prst="rect">
            <a:avLst/>
          </a:prstGeom>
        </p:spPr>
      </p:pic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13AA45EB-DD88-46C6-8E8E-D616BEE7F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47428"/>
              </p:ext>
            </p:extLst>
          </p:nvPr>
        </p:nvGraphicFramePr>
        <p:xfrm>
          <a:off x="458301" y="1496265"/>
          <a:ext cx="8244403" cy="230420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03671">
                  <a:extLst>
                    <a:ext uri="{9D8B030D-6E8A-4147-A177-3AD203B41FA5}">
                      <a16:colId xmlns:a16="http://schemas.microsoft.com/office/drawing/2014/main" val="115799926"/>
                    </a:ext>
                  </a:extLst>
                </a:gridCol>
                <a:gridCol w="7240732">
                  <a:extLst>
                    <a:ext uri="{9D8B030D-6E8A-4147-A177-3AD203B41FA5}">
                      <a16:colId xmlns:a16="http://schemas.microsoft.com/office/drawing/2014/main" val="3032219936"/>
                    </a:ext>
                  </a:extLst>
                </a:gridCol>
              </a:tblGrid>
              <a:tr h="23042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800" b="1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Arial" panose="020B0604020202020204" pitchFamily="34" charset="0"/>
                        </a:rPr>
                        <a:t>Governance</a:t>
                      </a:r>
                      <a:endParaRPr lang="zh-TW" altLang="en-US" sz="1800" b="1" kern="100" dirty="0">
                        <a:solidFill>
                          <a:schemeClr val="accent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0070C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ts val="2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No incidents of violations of integrity policies, anti-competitive behavior, antitrust and monopoly activities, or other unlawful matters have occurred, and no related whistleblower cases have been received.</a:t>
                      </a:r>
                    </a:p>
                    <a:p>
                      <a:pPr marL="285750" lvl="0" indent="-285750">
                        <a:lnSpc>
                          <a:spcPts val="2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No incidents of information disclosure, theft, or loss of customer data, and no information security events have occurred</a:t>
                      </a: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sz="1800" b="0" kern="100" dirty="0">
                        <a:solidFill>
                          <a:schemeClr val="accent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lvl="0" indent="-285750">
                        <a:lnSpc>
                          <a:spcPts val="2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All new suppliers have completed the integrity pledge.</a:t>
                      </a:r>
                      <a:endParaRPr lang="zh-TW" sz="1800" b="0" kern="100" dirty="0">
                        <a:solidFill>
                          <a:schemeClr val="accent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85406"/>
                  </a:ext>
                </a:extLst>
              </a:tr>
            </a:tbl>
          </a:graphicData>
        </a:graphic>
      </p:graphicFrame>
      <p:graphicFrame>
        <p:nvGraphicFramePr>
          <p:cNvPr id="42" name="表格 41">
            <a:extLst>
              <a:ext uri="{FF2B5EF4-FFF2-40B4-BE49-F238E27FC236}">
                <a16:creationId xmlns:a16="http://schemas.microsoft.com/office/drawing/2014/main" id="{F22F596F-66D2-46EB-A1EC-7068E9F71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32858"/>
              </p:ext>
            </p:extLst>
          </p:nvPr>
        </p:nvGraphicFramePr>
        <p:xfrm>
          <a:off x="458301" y="3998969"/>
          <a:ext cx="8244403" cy="18556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03671">
                  <a:extLst>
                    <a:ext uri="{9D8B030D-6E8A-4147-A177-3AD203B41FA5}">
                      <a16:colId xmlns:a16="http://schemas.microsoft.com/office/drawing/2014/main" val="115799926"/>
                    </a:ext>
                  </a:extLst>
                </a:gridCol>
                <a:gridCol w="7240732">
                  <a:extLst>
                    <a:ext uri="{9D8B030D-6E8A-4147-A177-3AD203B41FA5}">
                      <a16:colId xmlns:a16="http://schemas.microsoft.com/office/drawing/2014/main" val="3032219936"/>
                    </a:ext>
                  </a:extLst>
                </a:gridCol>
              </a:tblGrid>
              <a:tr h="18556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800" b="1" kern="12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Product</a:t>
                      </a:r>
                      <a:endParaRPr lang="zh-TW" altLang="en-US" sz="1800" b="1" kern="100" dirty="0">
                        <a:solidFill>
                          <a:schemeClr val="accent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9966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ts val="2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SFYA1632 ball screw receives the Taiwan Excellence Award 2022.</a:t>
                      </a:r>
                    </a:p>
                    <a:p>
                      <a:pPr marL="285750" lvl="0" indent="-285750">
                        <a:lnSpc>
                          <a:spcPts val="2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Using </a:t>
                      </a: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RoHS:2011/65/EU</a:t>
                      </a:r>
                      <a:r>
                        <a:rPr lang="zh-TW" altLang="en-US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and</a:t>
                      </a:r>
                      <a:r>
                        <a:rPr lang="zh-TW" altLang="en-US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REACH-ECHA</a:t>
                      </a:r>
                      <a:r>
                        <a:rPr lang="zh-TW" altLang="en-US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244 inspections, confirm that 100% of the product materials do not contain toxic substances.</a:t>
                      </a:r>
                    </a:p>
                    <a:p>
                      <a:pPr marL="285750" lvl="0" indent="-285750">
                        <a:lnSpc>
                          <a:spcPts val="2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 err="1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Esteblished</a:t>
                      </a: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R&amp;D center.</a:t>
                      </a:r>
                      <a:endParaRPr lang="zh-TW" altLang="en-US" sz="1800" b="0" kern="100" dirty="0">
                        <a:solidFill>
                          <a:schemeClr val="accent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9966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8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14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B99923-F50F-43F3-9B00-83C11DFD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ESG development for 2022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8EE1B56-6576-4172-B6B4-BB507F89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34</a:t>
            </a:fld>
            <a:endParaRPr kumimoji="1" lang="zh-TW" altLang="en-US" dirty="0"/>
          </a:p>
        </p:txBody>
      </p:sp>
      <p:pic>
        <p:nvPicPr>
          <p:cNvPr id="70" name="圖形 69">
            <a:extLst>
              <a:ext uri="{FF2B5EF4-FFF2-40B4-BE49-F238E27FC236}">
                <a16:creationId xmlns:a16="http://schemas.microsoft.com/office/drawing/2014/main" id="{DEC92418-E833-4DC2-A0BE-D619967E7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617" b="4546"/>
          <a:stretch/>
        </p:blipFill>
        <p:spPr>
          <a:xfrm>
            <a:off x="6249622" y="347835"/>
            <a:ext cx="2085975" cy="665887"/>
          </a:xfrm>
          <a:prstGeom prst="rect">
            <a:avLst/>
          </a:prstGeom>
        </p:spPr>
      </p:pic>
      <p:graphicFrame>
        <p:nvGraphicFramePr>
          <p:cNvPr id="43" name="表格 42">
            <a:extLst>
              <a:ext uri="{FF2B5EF4-FFF2-40B4-BE49-F238E27FC236}">
                <a16:creationId xmlns:a16="http://schemas.microsoft.com/office/drawing/2014/main" id="{BDD114BA-EC55-45D9-8E93-18458FEC4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62196"/>
              </p:ext>
            </p:extLst>
          </p:nvPr>
        </p:nvGraphicFramePr>
        <p:xfrm>
          <a:off x="433134" y="3648990"/>
          <a:ext cx="8244402" cy="241465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03670">
                  <a:extLst>
                    <a:ext uri="{9D8B030D-6E8A-4147-A177-3AD203B41FA5}">
                      <a16:colId xmlns:a16="http://schemas.microsoft.com/office/drawing/2014/main" val="115799926"/>
                    </a:ext>
                  </a:extLst>
                </a:gridCol>
                <a:gridCol w="7240732">
                  <a:extLst>
                    <a:ext uri="{9D8B030D-6E8A-4147-A177-3AD203B41FA5}">
                      <a16:colId xmlns:a16="http://schemas.microsoft.com/office/drawing/2014/main" val="3032219936"/>
                    </a:ext>
                  </a:extLst>
                </a:gridCol>
              </a:tblGrid>
              <a:tr h="18585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800" b="1" kern="12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Society</a:t>
                      </a:r>
                      <a:endParaRPr lang="zh-TW" altLang="en-US" sz="1800" b="1" kern="100" dirty="0">
                        <a:solidFill>
                          <a:schemeClr val="accent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6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ts val="24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Organize social welfare activities such as caring for the elderly, supporting education, and environmental protection.</a:t>
                      </a:r>
                      <a:r>
                        <a:rPr lang="zh-TW" altLang="en-US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pPr marL="285750" lvl="0" indent="-285750">
                        <a:lnSpc>
                          <a:spcPts val="24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Donate a disaster relief vehicle to the Fire Department, Fifth Disaster Relief Brigade, </a:t>
                      </a:r>
                      <a:r>
                        <a:rPr lang="en-US" altLang="zh-TW" sz="1800" b="0" kern="100" dirty="0" err="1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Shuhtan</a:t>
                      </a: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 Substation.</a:t>
                      </a:r>
                    </a:p>
                    <a:p>
                      <a:pPr marL="285750" lvl="0" indent="-285750">
                        <a:lnSpc>
                          <a:spcPts val="24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Hold the seventh edition of the ‘TBI Smart Automation Creative Implementation Competition' attracting 30 teams from across the country to participate.</a:t>
                      </a:r>
                      <a:endParaRPr lang="zh-TW" altLang="en-US" sz="1800" b="0" kern="100" dirty="0">
                        <a:solidFill>
                          <a:schemeClr val="accent3"/>
                        </a:solidFill>
                        <a:effectLst/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CC66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85406"/>
                  </a:ext>
                </a:extLst>
              </a:tr>
            </a:tbl>
          </a:graphicData>
        </a:graphic>
      </p:graphicFrame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D70E4E27-1E33-4DE8-8AF3-C42A5C759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07243"/>
              </p:ext>
            </p:extLst>
          </p:nvPr>
        </p:nvGraphicFramePr>
        <p:xfrm>
          <a:off x="433134" y="1381824"/>
          <a:ext cx="8244403" cy="216133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03671">
                  <a:extLst>
                    <a:ext uri="{9D8B030D-6E8A-4147-A177-3AD203B41FA5}">
                      <a16:colId xmlns:a16="http://schemas.microsoft.com/office/drawing/2014/main" val="115799926"/>
                    </a:ext>
                  </a:extLst>
                </a:gridCol>
                <a:gridCol w="7240732">
                  <a:extLst>
                    <a:ext uri="{9D8B030D-6E8A-4147-A177-3AD203B41FA5}">
                      <a16:colId xmlns:a16="http://schemas.microsoft.com/office/drawing/2014/main" val="3032219936"/>
                    </a:ext>
                  </a:extLst>
                </a:gridCol>
              </a:tblGrid>
              <a:tr h="21613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800" b="1" kern="12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Environment</a:t>
                      </a:r>
                      <a:endParaRPr lang="zh-TW" altLang="en-US" sz="1800" b="1" kern="100" dirty="0">
                        <a:solidFill>
                          <a:schemeClr val="accent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5F9127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ts val="2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The energy consumption decreased by 7.0% compared to the previous year, and the energy intensity decreased by 10%.</a:t>
                      </a:r>
                    </a:p>
                    <a:p>
                      <a:pPr marL="285750" lvl="0" indent="-285750">
                        <a:lnSpc>
                          <a:spcPts val="2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Energy saving plan: Diverting the processes of the chiller and air conditioning system, saving 2,303.532 gigajoules (GJ), and reducing 316.7357 tons emission of CO2.</a:t>
                      </a:r>
                    </a:p>
                    <a:p>
                      <a:pPr marL="285750" lvl="0" indent="-285750">
                        <a:lnSpc>
                          <a:spcPts val="2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en-US" altLang="zh-TW" sz="1800" b="0" kern="100" dirty="0">
                          <a:solidFill>
                            <a:schemeClr val="accent3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The annual reclaimed water volume from air conditioning condensate is 6,210 tons.</a:t>
                      </a:r>
                      <a:endParaRPr lang="zh-TW" altLang="en-US" sz="1800" b="0" kern="100" dirty="0">
                        <a:solidFill>
                          <a:schemeClr val="accent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5F9127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8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237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03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5D38BD6-B516-4163-B002-0561B342A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63927" y="1432738"/>
            <a:ext cx="4489450" cy="3380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zh-TW" sz="1800" b="1" dirty="0">
                <a:solidFill>
                  <a:schemeClr val="accent3"/>
                </a:solidFill>
                <a:latin typeface="+mj-ea"/>
              </a:rPr>
              <a:t>TBI MOTION TECHNOLOGY CO., LTD.,</a:t>
            </a:r>
            <a:endParaRPr lang="zh-TW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BDF18AD2-3024-4B4A-A230-85BAC8B2E2CF}"/>
              </a:ext>
            </a:extLst>
          </p:cNvPr>
          <p:cNvSpPr txBox="1">
            <a:spLocks/>
          </p:cNvSpPr>
          <p:nvPr/>
        </p:nvSpPr>
        <p:spPr>
          <a:xfrm>
            <a:off x="4239230" y="2448039"/>
            <a:ext cx="4904770" cy="308159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Date of Establishment</a:t>
            </a:r>
            <a:r>
              <a:rPr lang="zh-TW" altLang="en-US" sz="1800" dirty="0">
                <a:solidFill>
                  <a:schemeClr val="accent3"/>
                </a:solidFill>
                <a:latin typeface="+mn-ea"/>
                <a:ea typeface="+mn-ea"/>
              </a:rPr>
              <a:t>：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July 9, 2010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Chairman</a:t>
            </a:r>
            <a:r>
              <a:rPr lang="zh-TW" altLang="en-US" sz="1800" dirty="0">
                <a:solidFill>
                  <a:schemeClr val="accent3"/>
                </a:solidFill>
                <a:latin typeface="+mn-ea"/>
                <a:ea typeface="+mn-ea"/>
              </a:rPr>
              <a:t>：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Mr. Ching-</a:t>
            </a:r>
            <a:r>
              <a:rPr lang="en-US" altLang="zh-TW" sz="1800" dirty="0" err="1">
                <a:solidFill>
                  <a:schemeClr val="accent3"/>
                </a:solidFill>
                <a:latin typeface="+mn-ea"/>
                <a:ea typeface="+mn-ea"/>
              </a:rPr>
              <a:t>Kun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 Lee</a:t>
            </a:r>
            <a:endParaRPr lang="zh-TW" altLang="en-US" sz="1800" dirty="0">
              <a:solidFill>
                <a:schemeClr val="accent3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CEO</a:t>
            </a:r>
            <a:r>
              <a:rPr lang="zh-TW" altLang="en-US" sz="1800" dirty="0">
                <a:solidFill>
                  <a:schemeClr val="accent3"/>
                </a:solidFill>
                <a:latin typeface="+mn-ea"/>
                <a:ea typeface="+mn-ea"/>
              </a:rPr>
              <a:t>：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Mr. Ching-Sheng Lee</a:t>
            </a:r>
            <a:endParaRPr lang="zh-TW" altLang="en-US" sz="1800" dirty="0">
              <a:solidFill>
                <a:schemeClr val="accent3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Capital</a:t>
            </a:r>
            <a:r>
              <a:rPr lang="zh-TW" altLang="en-US" sz="1800" dirty="0">
                <a:solidFill>
                  <a:schemeClr val="accent3"/>
                </a:solidFill>
                <a:latin typeface="+mn-ea"/>
                <a:ea typeface="+mn-ea"/>
              </a:rPr>
              <a:t>：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NT$ 952 million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Numbers of Employee</a:t>
            </a:r>
            <a:r>
              <a:rPr lang="zh-TW" altLang="en-US" sz="1800" dirty="0">
                <a:solidFill>
                  <a:schemeClr val="accent3"/>
                </a:solidFill>
                <a:latin typeface="+mn-ea"/>
                <a:ea typeface="+mn-ea"/>
              </a:rPr>
              <a:t>：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1,030</a:t>
            </a:r>
            <a:r>
              <a:rPr lang="zh-TW" altLang="en-US" sz="1800" dirty="0">
                <a:solidFill>
                  <a:schemeClr val="accent3"/>
                </a:solidFill>
                <a:latin typeface="+mn-ea"/>
                <a:ea typeface="+mn-ea"/>
              </a:rPr>
              <a:t> 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(As of Oct. 31,2023)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Location</a:t>
            </a:r>
            <a:r>
              <a:rPr lang="zh-TW" altLang="en-US" sz="1800" dirty="0">
                <a:solidFill>
                  <a:schemeClr val="accent3"/>
                </a:solidFill>
                <a:latin typeface="+mn-ea"/>
                <a:ea typeface="+mn-ea"/>
              </a:rPr>
              <a:t>：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No.123, </a:t>
            </a:r>
            <a:r>
              <a:rPr lang="en-US" altLang="zh-TW" sz="1800" dirty="0" err="1">
                <a:solidFill>
                  <a:schemeClr val="accent3"/>
                </a:solidFill>
                <a:latin typeface="+mn-ea"/>
                <a:ea typeface="+mn-ea"/>
              </a:rPr>
              <a:t>Sanduo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 Rd., </a:t>
            </a:r>
            <a:r>
              <a:rPr lang="en-US" altLang="zh-TW" sz="1800" dirty="0" err="1">
                <a:solidFill>
                  <a:schemeClr val="accent3"/>
                </a:solidFill>
                <a:latin typeface="+mn-ea"/>
                <a:ea typeface="+mn-ea"/>
              </a:rPr>
              <a:t>Shulin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 Dist., New Taipei City 238, Taiwan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Headquarters Factory Area</a:t>
            </a:r>
            <a:r>
              <a:rPr lang="zh-TW" altLang="en-US" sz="1800" dirty="0">
                <a:solidFill>
                  <a:schemeClr val="accent3"/>
                </a:solidFill>
                <a:latin typeface="+mn-ea"/>
                <a:ea typeface="+mn-ea"/>
              </a:rPr>
              <a:t>： 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66,120</a:t>
            </a:r>
            <a:r>
              <a:rPr lang="zh-TW" altLang="en-US" sz="1800" dirty="0">
                <a:solidFill>
                  <a:schemeClr val="accent3"/>
                </a:solidFill>
                <a:latin typeface="+mn-ea"/>
                <a:ea typeface="+mn-ea"/>
              </a:rPr>
              <a:t>㎡</a:t>
            </a:r>
            <a:endParaRPr lang="en-US" altLang="zh-TW" sz="1800" dirty="0">
              <a:solidFill>
                <a:schemeClr val="accent3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Stock Number</a:t>
            </a:r>
            <a:r>
              <a:rPr lang="zh-TW" altLang="en-US" sz="1800" dirty="0">
                <a:solidFill>
                  <a:schemeClr val="accent3"/>
                </a:solidFill>
                <a:latin typeface="+mn-ea"/>
                <a:ea typeface="+mn-ea"/>
              </a:rPr>
              <a:t>：</a:t>
            </a:r>
            <a:r>
              <a:rPr lang="en-US" altLang="zh-TW" sz="1800" dirty="0">
                <a:solidFill>
                  <a:schemeClr val="accent3"/>
                </a:solidFill>
                <a:latin typeface="+mn-ea"/>
                <a:ea typeface="+mn-ea"/>
              </a:rPr>
              <a:t>4540</a:t>
            </a:r>
            <a:endParaRPr lang="zh-TW" altLang="en-US" sz="1800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D73471A-CA56-45BE-BDA6-5CCF93C719F6}"/>
              </a:ext>
            </a:extLst>
          </p:cNvPr>
          <p:cNvCxnSpPr>
            <a:cxnSpLocks/>
          </p:cNvCxnSpPr>
          <p:nvPr/>
        </p:nvCxnSpPr>
        <p:spPr>
          <a:xfrm flipV="1">
            <a:off x="4312298" y="1916287"/>
            <a:ext cx="4385939" cy="2"/>
          </a:xfrm>
          <a:prstGeom prst="line">
            <a:avLst/>
          </a:prstGeom>
          <a:ln>
            <a:solidFill>
              <a:srgbClr val="E83E2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8539E4A4-1233-4CF5-9EAB-ACEB26AF9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39340" cy="628538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118914E-4D2D-4961-AA65-F8D65712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4</a:t>
            </a:fld>
            <a:endParaRPr kumimoji="1" lang="zh-TW" altLang="en-US" dirty="0"/>
          </a:p>
        </p:txBody>
      </p:sp>
      <p:pic>
        <p:nvPicPr>
          <p:cNvPr id="7" name="圖片 6" descr="footer_logo-en.png">
            <a:extLst>
              <a:ext uri="{FF2B5EF4-FFF2-40B4-BE49-F238E27FC236}">
                <a16:creationId xmlns:a16="http://schemas.microsoft.com/office/drawing/2014/main" id="{39F02420-E078-441D-9AE1-76DF8776A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298" y="921449"/>
            <a:ext cx="2419120" cy="3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1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353D1B9-DA01-4FD7-B14B-3C6CFD8B4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294270"/>
          </a:xfrm>
          <a:prstGeom prst="rect">
            <a:avLst/>
          </a:prstGeom>
        </p:spPr>
      </p:pic>
      <p:grpSp>
        <p:nvGrpSpPr>
          <p:cNvPr id="26" name="群組 25">
            <a:extLst>
              <a:ext uri="{FF2B5EF4-FFF2-40B4-BE49-F238E27FC236}">
                <a16:creationId xmlns:a16="http://schemas.microsoft.com/office/drawing/2014/main" id="{B5D8A9D9-F2C6-41DD-AAB5-2B55C078A3F9}"/>
              </a:ext>
            </a:extLst>
          </p:cNvPr>
          <p:cNvGrpSpPr/>
          <p:nvPr/>
        </p:nvGrpSpPr>
        <p:grpSpPr>
          <a:xfrm>
            <a:off x="501588" y="4891592"/>
            <a:ext cx="1833240" cy="1090107"/>
            <a:chOff x="501588" y="4891592"/>
            <a:chExt cx="1833240" cy="109010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44E4A7D-D490-44E4-90E9-AF0589A5EE15}"/>
                </a:ext>
              </a:extLst>
            </p:cNvPr>
            <p:cNvSpPr/>
            <p:nvPr/>
          </p:nvSpPr>
          <p:spPr>
            <a:xfrm>
              <a:off x="501588" y="5379866"/>
              <a:ext cx="1833240" cy="6018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Green Conservation</a:t>
              </a:r>
              <a:endParaRPr lang="zh-TW" altLang="en-US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EB111564-139D-4AA9-A46D-8528503D7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0000" y="4971498"/>
              <a:ext cx="487779" cy="4083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75BB6F95-9844-4D98-A9D7-62ADA7EA24BD}"/>
                </a:ext>
              </a:extLst>
            </p:cNvPr>
            <p:cNvSpPr/>
            <p:nvPr/>
          </p:nvSpPr>
          <p:spPr>
            <a:xfrm>
              <a:off x="1686757" y="4891592"/>
              <a:ext cx="142043" cy="142043"/>
            </a:xfrm>
            <a:prstGeom prst="ellipse">
              <a:avLst/>
            </a:prstGeom>
            <a:solidFill>
              <a:srgbClr val="006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2643D94-7A18-4F7B-B32B-8B800D05A722}"/>
              </a:ext>
            </a:extLst>
          </p:cNvPr>
          <p:cNvGrpSpPr/>
          <p:nvPr/>
        </p:nvGrpSpPr>
        <p:grpSpPr>
          <a:xfrm>
            <a:off x="2916313" y="4271634"/>
            <a:ext cx="2811387" cy="1098985"/>
            <a:chOff x="2916313" y="4271634"/>
            <a:chExt cx="2811387" cy="1098985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90812B03-18BA-4EE3-839E-D12F508856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3467" y="4342655"/>
              <a:ext cx="393577" cy="398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E9EB3AA-5E5A-4B6A-A2BA-9DAB31E70E3D}"/>
                </a:ext>
              </a:extLst>
            </p:cNvPr>
            <p:cNvSpPr/>
            <p:nvPr/>
          </p:nvSpPr>
          <p:spPr>
            <a:xfrm>
              <a:off x="2916313" y="4696651"/>
              <a:ext cx="2811387" cy="673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Rainwater Recycling System</a:t>
              </a:r>
              <a:endParaRPr lang="zh-TW" altLang="en-US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04191ABC-02D4-4B5F-9A6A-8763BD624504}"/>
                </a:ext>
              </a:extLst>
            </p:cNvPr>
            <p:cNvSpPr/>
            <p:nvPr/>
          </p:nvSpPr>
          <p:spPr>
            <a:xfrm>
              <a:off x="3632446" y="4271634"/>
              <a:ext cx="142043" cy="142043"/>
            </a:xfrm>
            <a:prstGeom prst="ellipse">
              <a:avLst/>
            </a:prstGeom>
            <a:solidFill>
              <a:srgbClr val="E83E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9748E8ED-B8C5-45F9-BF1A-E5588BD2C3D0}"/>
              </a:ext>
            </a:extLst>
          </p:cNvPr>
          <p:cNvGrpSpPr/>
          <p:nvPr/>
        </p:nvGrpSpPr>
        <p:grpSpPr>
          <a:xfrm>
            <a:off x="6482180" y="2281562"/>
            <a:ext cx="1976020" cy="1376038"/>
            <a:chOff x="6482180" y="2281562"/>
            <a:chExt cx="1976020" cy="137603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D6CE7EC-1E4D-491F-9B31-DA6FB6E034F2}"/>
                </a:ext>
              </a:extLst>
            </p:cNvPr>
            <p:cNvSpPr/>
            <p:nvPr/>
          </p:nvSpPr>
          <p:spPr>
            <a:xfrm>
              <a:off x="6482180" y="2281562"/>
              <a:ext cx="197602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Environmental Greening</a:t>
              </a:r>
              <a:endParaRPr lang="zh-TW" altLang="en-US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FB222FD5-D1AB-4DBE-8F67-EF48860E1AD0}"/>
                </a:ext>
              </a:extLst>
            </p:cNvPr>
            <p:cNvCxnSpPr/>
            <p:nvPr/>
          </p:nvCxnSpPr>
          <p:spPr>
            <a:xfrm flipV="1">
              <a:off x="6890551" y="3080551"/>
              <a:ext cx="506028" cy="5060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9E544681-4A88-461E-853C-CC3B9ECB145D}"/>
                </a:ext>
              </a:extLst>
            </p:cNvPr>
            <p:cNvSpPr/>
            <p:nvPr/>
          </p:nvSpPr>
          <p:spPr>
            <a:xfrm>
              <a:off x="6828407" y="3515557"/>
              <a:ext cx="142043" cy="142043"/>
            </a:xfrm>
            <a:prstGeom prst="ellipse">
              <a:avLst/>
            </a:prstGeom>
            <a:solidFill>
              <a:srgbClr val="006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3EA27060-BD5C-4983-B211-B03F5651C6C5}"/>
              </a:ext>
            </a:extLst>
          </p:cNvPr>
          <p:cNvGrpSpPr/>
          <p:nvPr/>
        </p:nvGrpSpPr>
        <p:grpSpPr>
          <a:xfrm>
            <a:off x="1572830" y="1651000"/>
            <a:ext cx="2524214" cy="1305264"/>
            <a:chOff x="1572830" y="1651000"/>
            <a:chExt cx="2524214" cy="1305264"/>
          </a:xfrm>
        </p:grpSpPr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517EE4A0-9A0F-48FB-A987-401C9A0AB6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34828" y="2028549"/>
              <a:ext cx="671743" cy="856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F3F4B400-F66F-4AF1-A3E1-4C550C3147B7}"/>
                </a:ext>
              </a:extLst>
            </p:cNvPr>
            <p:cNvSpPr/>
            <p:nvPr/>
          </p:nvSpPr>
          <p:spPr>
            <a:xfrm>
              <a:off x="2935549" y="2814221"/>
              <a:ext cx="142043" cy="142043"/>
            </a:xfrm>
            <a:prstGeom prst="ellipse">
              <a:avLst/>
            </a:prstGeom>
            <a:solidFill>
              <a:srgbClr val="E83E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E83E2D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A2B6223-F493-4D25-B6EC-BE7C505A4AFD}"/>
                </a:ext>
              </a:extLst>
            </p:cNvPr>
            <p:cNvSpPr/>
            <p:nvPr/>
          </p:nvSpPr>
          <p:spPr>
            <a:xfrm>
              <a:off x="1572830" y="1651000"/>
              <a:ext cx="2524214" cy="63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Solar Power System</a:t>
              </a:r>
              <a:endParaRPr lang="zh-TW" altLang="en-US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EC148B4-7B95-4FE2-904E-D3E5A402BBBE}"/>
              </a:ext>
            </a:extLst>
          </p:cNvPr>
          <p:cNvSpPr txBox="1"/>
          <p:nvPr/>
        </p:nvSpPr>
        <p:spPr>
          <a:xfrm>
            <a:off x="6482181" y="6347534"/>
            <a:ext cx="234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" dirty="0">
                <a:solidFill>
                  <a:srgbClr val="E83E2D"/>
                </a:solidFill>
              </a:rPr>
              <a:t>● </a:t>
            </a:r>
            <a:r>
              <a:rPr lang="en-US" altLang="zh-TW" sz="1600" b="1" dirty="0">
                <a:solidFill>
                  <a:schemeClr val="accent3">
                    <a:lumMod val="75000"/>
                  </a:schemeClr>
                </a:solidFill>
              </a:rPr>
              <a:t>Headquarters Area</a:t>
            </a:r>
            <a:endParaRPr lang="zh-TW" alt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2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32E39A-49BC-4C07-8342-6F64C48B68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0718" y="395288"/>
            <a:ext cx="6796664" cy="598487"/>
          </a:xfrm>
          <a:prstGeom prst="rect">
            <a:avLst/>
          </a:prstGeom>
        </p:spPr>
        <p:txBody>
          <a:bodyPr/>
          <a:lstStyle/>
          <a:p>
            <a:r>
              <a:rPr lang="en-US" altLang="zh-TW" b="1" dirty="0">
                <a:solidFill>
                  <a:schemeClr val="accent3"/>
                </a:solidFill>
              </a:rPr>
              <a:t>TBI Group 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</a:rPr>
              <a:t>Milestone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62A3714-6DF0-4634-A31E-01A1380B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6</a:t>
            </a:fld>
            <a:endParaRPr kumimoji="1"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4242"/>
            <a:ext cx="9144000" cy="386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552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30DBBC4-ADD9-46CA-95D1-1950371A8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83"/>
          <a:stretch/>
        </p:blipFill>
        <p:spPr>
          <a:xfrm>
            <a:off x="1171550" y="4165878"/>
            <a:ext cx="6800899" cy="202519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E7E33AA-9D04-4AA7-B769-0D2744C0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Sales Location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9BCDA39-1BB9-4E48-8F7C-6C74D2586131}"/>
              </a:ext>
            </a:extLst>
          </p:cNvPr>
          <p:cNvGrpSpPr/>
          <p:nvPr/>
        </p:nvGrpSpPr>
        <p:grpSpPr>
          <a:xfrm>
            <a:off x="320733" y="939790"/>
            <a:ext cx="8736805" cy="3373047"/>
            <a:chOff x="320733" y="939790"/>
            <a:chExt cx="8736805" cy="3373047"/>
          </a:xfrm>
        </p:grpSpPr>
        <p:pic>
          <p:nvPicPr>
            <p:cNvPr id="5" name="圖形 4">
              <a:extLst>
                <a:ext uri="{FF2B5EF4-FFF2-40B4-BE49-F238E27FC236}">
                  <a16:creationId xmlns:a16="http://schemas.microsoft.com/office/drawing/2014/main" id="{49C7A2D0-60F8-4D77-852E-DC8F6A41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8629" y="939790"/>
              <a:ext cx="6639255" cy="3373047"/>
            </a:xfrm>
            <a:prstGeom prst="rect">
              <a:avLst/>
            </a:prstGeom>
          </p:spPr>
        </p:pic>
        <p:sp>
          <p:nvSpPr>
            <p:cNvPr id="12" name="語音泡泡: 矩形 11">
              <a:extLst>
                <a:ext uri="{FF2B5EF4-FFF2-40B4-BE49-F238E27FC236}">
                  <a16:creationId xmlns:a16="http://schemas.microsoft.com/office/drawing/2014/main" id="{E6AB8F95-3A8C-45A8-A25B-4EDC382EC761}"/>
                </a:ext>
              </a:extLst>
            </p:cNvPr>
            <p:cNvSpPr/>
            <p:nvPr/>
          </p:nvSpPr>
          <p:spPr>
            <a:xfrm>
              <a:off x="6976806" y="2195603"/>
              <a:ext cx="2080732" cy="680067"/>
            </a:xfrm>
            <a:prstGeom prst="wedgeRectCallout">
              <a:avLst>
                <a:gd name="adj1" fmla="val -64952"/>
                <a:gd name="adj2" fmla="val -27591"/>
              </a:avLst>
            </a:prstGeom>
            <a:solidFill>
              <a:srgbClr val="006D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400" dirty="0"/>
                <a:t>TBI MOTION INTELLIGENCE CO., LTD.</a:t>
              </a:r>
              <a:endParaRPr lang="zh-TW" altLang="en-US" sz="1400" b="1" dirty="0"/>
            </a:p>
          </p:txBody>
        </p:sp>
        <p:sp>
          <p:nvSpPr>
            <p:cNvPr id="14" name="語音泡泡: 矩形 13">
              <a:extLst>
                <a:ext uri="{FF2B5EF4-FFF2-40B4-BE49-F238E27FC236}">
                  <a16:creationId xmlns:a16="http://schemas.microsoft.com/office/drawing/2014/main" id="{91FC72FA-0BFF-4D71-A887-E2F9286E2438}"/>
                </a:ext>
              </a:extLst>
            </p:cNvPr>
            <p:cNvSpPr/>
            <p:nvPr/>
          </p:nvSpPr>
          <p:spPr>
            <a:xfrm>
              <a:off x="3936288" y="2750998"/>
              <a:ext cx="2080732" cy="786599"/>
            </a:xfrm>
            <a:prstGeom prst="wedgeRectCallout">
              <a:avLst>
                <a:gd name="adj1" fmla="val 57132"/>
                <a:gd name="adj2" fmla="val -115043"/>
              </a:avLst>
            </a:prstGeom>
            <a:solidFill>
              <a:srgbClr val="006D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400" dirty="0"/>
                <a:t>TBI MOTION TECHNOLOGY (SUZHOU) CO.,LTD.</a:t>
              </a:r>
              <a:endParaRPr lang="zh-TW" altLang="en-US" sz="1400" b="1" dirty="0"/>
            </a:p>
          </p:txBody>
        </p:sp>
        <p:sp>
          <p:nvSpPr>
            <p:cNvPr id="16" name="語音泡泡: 矩形 15">
              <a:extLst>
                <a:ext uri="{FF2B5EF4-FFF2-40B4-BE49-F238E27FC236}">
                  <a16:creationId xmlns:a16="http://schemas.microsoft.com/office/drawing/2014/main" id="{F37FD830-44EE-4259-BF71-C09B39004865}"/>
                </a:ext>
              </a:extLst>
            </p:cNvPr>
            <p:cNvSpPr/>
            <p:nvPr/>
          </p:nvSpPr>
          <p:spPr>
            <a:xfrm>
              <a:off x="320733" y="2588514"/>
              <a:ext cx="2403576" cy="598435"/>
            </a:xfrm>
            <a:prstGeom prst="wedgeRectCallout">
              <a:avLst>
                <a:gd name="adj1" fmla="val -1537"/>
                <a:gd name="adj2" fmla="val -130860"/>
              </a:avLst>
            </a:prstGeom>
            <a:solidFill>
              <a:srgbClr val="006D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400" b="1" dirty="0">
                  <a:latin typeface="+mn-ea"/>
                </a:rPr>
                <a:t>TBI MOTION TECHNOLOGY(USA) LLC</a:t>
              </a:r>
              <a:endParaRPr lang="zh-TW" altLang="en-US" sz="1400" b="1" dirty="0">
                <a:latin typeface="+mn-ea"/>
              </a:endParaRP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E5D00CCF-C54D-47F7-BF27-BB719E54B358}"/>
                </a:ext>
              </a:extLst>
            </p:cNvPr>
            <p:cNvSpPr/>
            <p:nvPr/>
          </p:nvSpPr>
          <p:spPr>
            <a:xfrm>
              <a:off x="6570955" y="2263810"/>
              <a:ext cx="106532" cy="106532"/>
            </a:xfrm>
            <a:prstGeom prst="ellipse">
              <a:avLst/>
            </a:prstGeom>
            <a:solidFill>
              <a:srgbClr val="E83E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E3C15EF3-4448-4B89-8D52-CC805FA761C1}"/>
                </a:ext>
              </a:extLst>
            </p:cNvPr>
            <p:cNvSpPr/>
            <p:nvPr/>
          </p:nvSpPr>
          <p:spPr>
            <a:xfrm>
              <a:off x="6226206" y="2130644"/>
              <a:ext cx="106532" cy="106532"/>
            </a:xfrm>
            <a:prstGeom prst="ellipse">
              <a:avLst/>
            </a:prstGeom>
            <a:solidFill>
              <a:srgbClr val="E83E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5348A1E0-ED5D-44AD-8401-A467FBF2C107}"/>
                </a:ext>
              </a:extLst>
            </p:cNvPr>
            <p:cNvSpPr/>
            <p:nvPr/>
          </p:nvSpPr>
          <p:spPr>
            <a:xfrm>
              <a:off x="1522521" y="1936815"/>
              <a:ext cx="106532" cy="106532"/>
            </a:xfrm>
            <a:prstGeom prst="ellipse">
              <a:avLst/>
            </a:prstGeom>
            <a:solidFill>
              <a:srgbClr val="E83E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586ABE8-071D-46DB-81F3-F16F911E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7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517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>
            <a:extLst>
              <a:ext uri="{FF2B5EF4-FFF2-40B4-BE49-F238E27FC236}">
                <a16:creationId xmlns:a16="http://schemas.microsoft.com/office/drawing/2014/main" id="{A6D4E6AF-665E-42B8-9A19-5808CF92F244}"/>
              </a:ext>
            </a:extLst>
          </p:cNvPr>
          <p:cNvGrpSpPr/>
          <p:nvPr/>
        </p:nvGrpSpPr>
        <p:grpSpPr>
          <a:xfrm>
            <a:off x="1385455" y="264774"/>
            <a:ext cx="7483336" cy="2027573"/>
            <a:chOff x="339213" y="257450"/>
            <a:chExt cx="6558736" cy="202757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3E64377-6B0A-4C6F-9D0F-E787146B66CF}"/>
                </a:ext>
              </a:extLst>
            </p:cNvPr>
            <p:cNvSpPr/>
            <p:nvPr/>
          </p:nvSpPr>
          <p:spPr>
            <a:xfrm>
              <a:off x="339213" y="257450"/>
              <a:ext cx="6558736" cy="2027573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F435A7C-A021-4C7F-956D-1DF699AFA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46" t="8390" r="10064" b="9876"/>
            <a:stretch/>
          </p:blipFill>
          <p:spPr>
            <a:xfrm>
              <a:off x="598020" y="453114"/>
              <a:ext cx="1751088" cy="1636245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039367D8-1F25-4728-B49D-1F0A8D2AA77F}"/>
                </a:ext>
              </a:extLst>
            </p:cNvPr>
            <p:cNvSpPr txBox="1"/>
            <p:nvPr/>
          </p:nvSpPr>
          <p:spPr>
            <a:xfrm>
              <a:off x="2573968" y="455790"/>
              <a:ext cx="4282342" cy="1721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chemeClr val="accent3"/>
                  </a:solidFill>
                  <a:latin typeface="+mn-ea"/>
                </a:rPr>
                <a:t>TBI MOTION INTELLIGENCE CO., LTD.</a:t>
              </a:r>
            </a:p>
            <a:p>
              <a:endParaRPr lang="zh-TW" altLang="en-US" sz="800" dirty="0">
                <a:solidFill>
                  <a:schemeClr val="accent3"/>
                </a:solidFill>
                <a:latin typeface="+mn-ea"/>
              </a:endParaRPr>
            </a:p>
            <a:p>
              <a:pPr marL="803275" indent="-803275">
                <a:lnSpc>
                  <a:spcPts val="2000"/>
                </a:lnSpc>
              </a:pPr>
              <a:r>
                <a:rPr lang="en-US" altLang="zh-TW" sz="1400" dirty="0">
                  <a:solidFill>
                    <a:schemeClr val="accent3"/>
                  </a:solidFill>
                  <a:latin typeface="+mn-ea"/>
                </a:rPr>
                <a:t>Address</a:t>
              </a:r>
              <a:r>
                <a:rPr lang="zh-TW" altLang="en-US" sz="1400" dirty="0">
                  <a:solidFill>
                    <a:schemeClr val="accent3"/>
                  </a:solidFill>
                  <a:latin typeface="+mn-ea"/>
                </a:rPr>
                <a:t>：</a:t>
              </a:r>
              <a:r>
                <a:rPr lang="en-US" altLang="zh-TW" sz="1400" dirty="0">
                  <a:solidFill>
                    <a:schemeClr val="accent3"/>
                  </a:solidFill>
                  <a:latin typeface="+mn-ea"/>
                </a:rPr>
                <a:t>4F, No. 123, </a:t>
              </a:r>
              <a:r>
                <a:rPr lang="en-US" altLang="zh-TW" sz="1400" dirty="0" err="1">
                  <a:solidFill>
                    <a:schemeClr val="accent3"/>
                  </a:solidFill>
                  <a:latin typeface="+mn-ea"/>
                </a:rPr>
                <a:t>Sanduo</a:t>
              </a:r>
              <a:r>
                <a:rPr lang="en-US" altLang="zh-TW" sz="1400" dirty="0">
                  <a:solidFill>
                    <a:schemeClr val="accent3"/>
                  </a:solidFill>
                  <a:latin typeface="+mn-ea"/>
                </a:rPr>
                <a:t> Rd., </a:t>
              </a:r>
              <a:r>
                <a:rPr lang="en-US" altLang="zh-TW" sz="1400" dirty="0" err="1">
                  <a:solidFill>
                    <a:schemeClr val="accent3"/>
                  </a:solidFill>
                  <a:latin typeface="+mn-ea"/>
                </a:rPr>
                <a:t>Shulin</a:t>
              </a:r>
              <a:r>
                <a:rPr lang="en-US" altLang="zh-TW" sz="1400" dirty="0">
                  <a:solidFill>
                    <a:schemeClr val="accent3"/>
                  </a:solidFill>
                  <a:latin typeface="+mn-ea"/>
                </a:rPr>
                <a:t> Dist., New Taipei City 23876, Taiwan</a:t>
              </a:r>
            </a:p>
            <a:p>
              <a:pPr>
                <a:lnSpc>
                  <a:spcPts val="2000"/>
                </a:lnSpc>
              </a:pPr>
              <a:r>
                <a:rPr lang="en-US" altLang="zh-TW" sz="1400" dirty="0">
                  <a:solidFill>
                    <a:schemeClr val="accent3"/>
                  </a:solidFill>
                  <a:latin typeface="+mn-ea"/>
                </a:rPr>
                <a:t>TEL</a:t>
              </a:r>
              <a:r>
                <a:rPr lang="zh-TW" altLang="en-US" sz="1400" dirty="0">
                  <a:solidFill>
                    <a:schemeClr val="accent3"/>
                  </a:solidFill>
                  <a:latin typeface="+mn-ea"/>
                </a:rPr>
                <a:t>：</a:t>
              </a:r>
              <a:r>
                <a:rPr lang="en-US" altLang="zh-TW" sz="1400" dirty="0">
                  <a:solidFill>
                    <a:schemeClr val="accent3"/>
                  </a:solidFill>
                  <a:latin typeface="+mn-ea"/>
                </a:rPr>
                <a:t>886-2-2689-2696</a:t>
              </a:r>
            </a:p>
            <a:p>
              <a:pPr>
                <a:lnSpc>
                  <a:spcPts val="2000"/>
                </a:lnSpc>
              </a:pPr>
              <a:r>
                <a:rPr lang="en-US" altLang="zh-TW" sz="1400" dirty="0">
                  <a:solidFill>
                    <a:schemeClr val="accent3"/>
                  </a:solidFill>
                  <a:latin typeface="+mn-ea"/>
                </a:rPr>
                <a:t>FAX</a:t>
              </a:r>
              <a:r>
                <a:rPr lang="zh-TW" altLang="en-US" sz="1400" dirty="0">
                  <a:solidFill>
                    <a:schemeClr val="accent3"/>
                  </a:solidFill>
                  <a:latin typeface="+mn-ea"/>
                </a:rPr>
                <a:t>： </a:t>
              </a:r>
              <a:r>
                <a:rPr lang="en-US" altLang="zh-TW" sz="1400" dirty="0">
                  <a:solidFill>
                    <a:schemeClr val="accent3"/>
                  </a:solidFill>
                  <a:latin typeface="+mn-ea"/>
                </a:rPr>
                <a:t>886-2-2688-5933</a:t>
              </a:r>
            </a:p>
            <a:p>
              <a:pPr>
                <a:lnSpc>
                  <a:spcPts val="2000"/>
                </a:lnSpc>
              </a:pPr>
              <a:r>
                <a:rPr lang="en-US" altLang="zh-TW" sz="1400" dirty="0">
                  <a:solidFill>
                    <a:schemeClr val="accent3"/>
                  </a:solidFill>
                  <a:latin typeface="+mn-ea"/>
                </a:rPr>
                <a:t>E-mail</a:t>
              </a:r>
              <a:r>
                <a:rPr lang="zh-TW" altLang="en-US" sz="1400" dirty="0">
                  <a:solidFill>
                    <a:schemeClr val="accent3"/>
                  </a:solidFill>
                  <a:latin typeface="+mn-ea"/>
                </a:rPr>
                <a:t>：</a:t>
              </a:r>
              <a:r>
                <a:rPr lang="en-US" altLang="zh-TW" sz="1400" dirty="0">
                  <a:solidFill>
                    <a:schemeClr val="accent3"/>
                  </a:solidFill>
                  <a:latin typeface="+mn-ea"/>
                </a:rPr>
                <a:t>tbimotion.intell@tbimotion.com</a:t>
              </a:r>
              <a:endParaRPr lang="zh-TW" altLang="en-US" sz="1400" dirty="0">
                <a:solidFill>
                  <a:schemeClr val="accent3"/>
                </a:solidFill>
                <a:latin typeface="+mn-ea"/>
              </a:endParaRPr>
            </a:p>
          </p:txBody>
        </p: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D59141D6-205A-4989-9A6B-D40671D53381}"/>
                </a:ext>
              </a:extLst>
            </p:cNvPr>
            <p:cNvCxnSpPr>
              <a:cxnSpLocks/>
            </p:cNvCxnSpPr>
            <p:nvPr/>
          </p:nvCxnSpPr>
          <p:spPr>
            <a:xfrm>
              <a:off x="2457044" y="453114"/>
              <a:ext cx="0" cy="16362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9E5445B4-59CD-484E-BEEE-F3BF8992CED2}"/>
              </a:ext>
            </a:extLst>
          </p:cNvPr>
          <p:cNvGrpSpPr/>
          <p:nvPr/>
        </p:nvGrpSpPr>
        <p:grpSpPr>
          <a:xfrm>
            <a:off x="1385455" y="2423315"/>
            <a:ext cx="7514672" cy="2027573"/>
            <a:chOff x="292961" y="2382410"/>
            <a:chExt cx="8611342" cy="202757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761D6-FE11-4046-BC96-19B3D0FF0FC0}"/>
                </a:ext>
              </a:extLst>
            </p:cNvPr>
            <p:cNvSpPr/>
            <p:nvPr/>
          </p:nvSpPr>
          <p:spPr>
            <a:xfrm>
              <a:off x="292961" y="2382410"/>
              <a:ext cx="8611342" cy="20275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0013F4A-064F-405F-ADA3-FADC30C5B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44" t="3702" r="9077" b="3702"/>
            <a:stretch/>
          </p:blipFill>
          <p:spPr>
            <a:xfrm>
              <a:off x="606539" y="2609520"/>
              <a:ext cx="2286751" cy="1573353"/>
            </a:xfrm>
            <a:prstGeom prst="rect">
              <a:avLst/>
            </a:prstGeom>
          </p:spPr>
        </p:pic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CC90A22B-98A2-4D6F-A68A-CEBDD205A654}"/>
                </a:ext>
              </a:extLst>
            </p:cNvPr>
            <p:cNvCxnSpPr>
              <a:cxnSpLocks/>
            </p:cNvCxnSpPr>
            <p:nvPr/>
          </p:nvCxnSpPr>
          <p:spPr>
            <a:xfrm>
              <a:off x="3035509" y="2578074"/>
              <a:ext cx="0" cy="16362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B60F0CA3-4D41-42AA-94A3-C92ACF51589A}"/>
                </a:ext>
              </a:extLst>
            </p:cNvPr>
            <p:cNvSpPr txBox="1"/>
            <p:nvPr/>
          </p:nvSpPr>
          <p:spPr>
            <a:xfrm>
              <a:off x="3152435" y="2594605"/>
              <a:ext cx="5661518" cy="1721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TBI MOTION TECHNOLOGY (SUZHOU) CO.,LTD.</a:t>
              </a:r>
            </a:p>
            <a:p>
              <a:endParaRPr lang="zh-TW" altLang="en-US" sz="800" dirty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  <a:p>
              <a:pPr marL="803275" indent="-803275">
                <a:lnSpc>
                  <a:spcPts val="2000"/>
                </a:lnSpc>
              </a:pP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Address</a:t>
              </a:r>
              <a:r>
                <a:rPr lang="zh-TW" altLang="en-US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：</a:t>
              </a: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No.3 </a:t>
              </a:r>
              <a:r>
                <a:rPr lang="en-US" altLang="zh-TW" sz="1400" dirty="0" err="1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Fuyang</a:t>
              </a: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 Industrial Workshop, </a:t>
              </a:r>
              <a:r>
                <a:rPr lang="en-US" altLang="zh-TW" sz="1400" dirty="0" err="1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Fuyuan</a:t>
              </a: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 Road, </a:t>
              </a:r>
              <a:r>
                <a:rPr lang="en-US" altLang="zh-TW" sz="1400" dirty="0" err="1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Chengyang</a:t>
              </a: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 Street, </a:t>
              </a:r>
              <a:r>
                <a:rPr lang="en-US" altLang="zh-TW" sz="1400" dirty="0" err="1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Xiangcheng</a:t>
              </a: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 Economic and Technological Development Zone, Suzhou</a:t>
              </a:r>
            </a:p>
            <a:p>
              <a:pPr marL="803275" indent="-803275">
                <a:lnSpc>
                  <a:spcPts val="2000"/>
                </a:lnSpc>
              </a:pP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TEL</a:t>
              </a:r>
              <a:r>
                <a:rPr lang="zh-TW" altLang="en-US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：</a:t>
              </a: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+86-512-6293-0178</a:t>
              </a:r>
            </a:p>
            <a:p>
              <a:pPr>
                <a:lnSpc>
                  <a:spcPts val="2000"/>
                </a:lnSpc>
              </a:pP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E-mail</a:t>
              </a:r>
              <a:r>
                <a:rPr lang="zh-TW" altLang="en-US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：</a:t>
              </a: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tbichina@tbimotion-china.com</a:t>
              </a:r>
              <a:endParaRPr lang="zh-TW" altLang="en-US" sz="1400" dirty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F5B515CC-F3A6-4CCB-B4E7-2D0C86C9DABE}"/>
              </a:ext>
            </a:extLst>
          </p:cNvPr>
          <p:cNvGrpSpPr/>
          <p:nvPr/>
        </p:nvGrpSpPr>
        <p:grpSpPr>
          <a:xfrm>
            <a:off x="1385455" y="4581855"/>
            <a:ext cx="7501090" cy="2027573"/>
            <a:chOff x="292961" y="4572977"/>
            <a:chExt cx="8611342" cy="20275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B938E8-D2B6-4EFF-8BC7-30C50E903585}"/>
                </a:ext>
              </a:extLst>
            </p:cNvPr>
            <p:cNvSpPr/>
            <p:nvPr/>
          </p:nvSpPr>
          <p:spPr>
            <a:xfrm>
              <a:off x="292961" y="4572977"/>
              <a:ext cx="8611342" cy="20275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99FD284F-2405-4174-A82C-520AF32EE4CC}"/>
                </a:ext>
              </a:extLst>
            </p:cNvPr>
            <p:cNvCxnSpPr>
              <a:cxnSpLocks/>
            </p:cNvCxnSpPr>
            <p:nvPr/>
          </p:nvCxnSpPr>
          <p:spPr>
            <a:xfrm>
              <a:off x="3114539" y="4768641"/>
              <a:ext cx="0" cy="16362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76B52098-20AC-4F3A-9B03-D9A7509ED5DA}"/>
                </a:ext>
              </a:extLst>
            </p:cNvPr>
            <p:cNvSpPr txBox="1"/>
            <p:nvPr/>
          </p:nvSpPr>
          <p:spPr>
            <a:xfrm>
              <a:off x="3231464" y="4771483"/>
              <a:ext cx="5652453" cy="14646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TBI MOTION TECHNOLOGY(USA) LLC</a:t>
              </a:r>
            </a:p>
            <a:p>
              <a:endParaRPr lang="zh-TW" altLang="en-US" sz="800" dirty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  <a:p>
              <a:pPr marL="803275" indent="-803275">
                <a:lnSpc>
                  <a:spcPts val="2000"/>
                </a:lnSpc>
              </a:pP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Address</a:t>
              </a:r>
              <a:r>
                <a:rPr lang="zh-TW" altLang="en-US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：</a:t>
              </a:r>
              <a:r>
                <a:rPr lang="fr-FR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2003 Raymer Avenue, Suite E&amp;F, Fullerton, CA 92833</a:t>
              </a:r>
            </a:p>
            <a:p>
              <a:pPr>
                <a:lnSpc>
                  <a:spcPts val="2000"/>
                </a:lnSpc>
              </a:pPr>
              <a:r>
                <a:rPr lang="en-US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TEL</a:t>
              </a:r>
              <a:r>
                <a:rPr lang="zh-TW" altLang="fr-FR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：</a:t>
              </a:r>
              <a:r>
                <a:rPr lang="fr-FR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+1-714-519-3424</a:t>
              </a:r>
            </a:p>
            <a:p>
              <a:pPr>
                <a:lnSpc>
                  <a:spcPts val="2000"/>
                </a:lnSpc>
              </a:pPr>
              <a:r>
                <a:rPr lang="fr-FR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E-mail</a:t>
              </a:r>
              <a:r>
                <a:rPr lang="zh-TW" altLang="fr-FR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：</a:t>
              </a:r>
              <a:r>
                <a:rPr lang="fr-FR" altLang="zh-TW" sz="14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tbiusa@tbimotion.com</a:t>
              </a:r>
              <a:endParaRPr lang="en-US" altLang="zh-TW" sz="1400" dirty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1026" name="Picture 2" descr="Image with no description">
            <a:extLst>
              <a:ext uri="{FF2B5EF4-FFF2-40B4-BE49-F238E27FC236}">
                <a16:creationId xmlns:a16="http://schemas.microsoft.com/office/drawing/2014/main" id="{44B13292-94DD-4A73-BA81-2FBC9F8D1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36" r="10236"/>
          <a:stretch/>
        </p:blipFill>
        <p:spPr bwMode="auto">
          <a:xfrm>
            <a:off x="1675852" y="4782851"/>
            <a:ext cx="2016691" cy="16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222C389-34F6-4425-A95D-C6DD8825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8</a:t>
            </a:fld>
            <a:endParaRPr kumimoji="1"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10E37D9-F5C1-47E3-80D3-8EEA65FE24DB}"/>
              </a:ext>
            </a:extLst>
          </p:cNvPr>
          <p:cNvSpPr/>
          <p:nvPr/>
        </p:nvSpPr>
        <p:spPr>
          <a:xfrm>
            <a:off x="259410" y="264775"/>
            <a:ext cx="1092489" cy="6344654"/>
          </a:xfrm>
          <a:prstGeom prst="rect">
            <a:avLst/>
          </a:prstGeom>
          <a:solidFill>
            <a:srgbClr val="E83E2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4000" b="1" dirty="0"/>
              <a:t>Subsidiaries</a:t>
            </a:r>
            <a:endParaRPr lang="zh-TW" altLang="en-US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群組 38">
            <a:extLst>
              <a:ext uri="{FF2B5EF4-FFF2-40B4-BE49-F238E27FC236}">
                <a16:creationId xmlns:a16="http://schemas.microsoft.com/office/drawing/2014/main" id="{62175A1C-9A31-41AD-82F4-175A9747F3C0}"/>
              </a:ext>
            </a:extLst>
          </p:cNvPr>
          <p:cNvGrpSpPr/>
          <p:nvPr/>
        </p:nvGrpSpPr>
        <p:grpSpPr>
          <a:xfrm>
            <a:off x="507240" y="2886391"/>
            <a:ext cx="8129520" cy="3226370"/>
            <a:chOff x="507240" y="2813382"/>
            <a:chExt cx="8129520" cy="330333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7102C8E-C17B-42C8-AB24-5B0D0C0A3BE5}"/>
                </a:ext>
              </a:extLst>
            </p:cNvPr>
            <p:cNvSpPr/>
            <p:nvPr/>
          </p:nvSpPr>
          <p:spPr>
            <a:xfrm>
              <a:off x="507240" y="2813382"/>
              <a:ext cx="8129520" cy="33033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TW" sz="3200" b="1" dirty="0">
                  <a:solidFill>
                    <a:schemeClr val="accent3">
                      <a:lumMod val="75000"/>
                    </a:schemeClr>
                  </a:solidFill>
                </a:rPr>
                <a:t>Award</a:t>
              </a:r>
            </a:p>
          </p:txBody>
        </p: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8501036E-903B-456C-B4C1-3BAF9CC11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151" y="3470849"/>
              <a:ext cx="7289698" cy="0"/>
            </a:xfrm>
            <a:prstGeom prst="line">
              <a:avLst/>
            </a:prstGeom>
            <a:ln w="19050">
              <a:solidFill>
                <a:srgbClr val="E83E2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C028225E-7CEA-4C62-A1D3-267360653A5C}"/>
              </a:ext>
            </a:extLst>
          </p:cNvPr>
          <p:cNvGrpSpPr/>
          <p:nvPr/>
        </p:nvGrpSpPr>
        <p:grpSpPr>
          <a:xfrm>
            <a:off x="507240" y="224779"/>
            <a:ext cx="8129520" cy="2386939"/>
            <a:chOff x="507240" y="252489"/>
            <a:chExt cx="8129520" cy="225408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6D06469-789C-41A8-821A-599BFA5AFEDF}"/>
                </a:ext>
              </a:extLst>
            </p:cNvPr>
            <p:cNvSpPr/>
            <p:nvPr/>
          </p:nvSpPr>
          <p:spPr>
            <a:xfrm>
              <a:off x="507240" y="252489"/>
              <a:ext cx="8129520" cy="2254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TW" sz="3200" b="1" dirty="0">
                  <a:solidFill>
                    <a:schemeClr val="accent3">
                      <a:lumMod val="75000"/>
                    </a:schemeClr>
                  </a:solidFill>
                </a:rPr>
                <a:t>Certification</a:t>
              </a:r>
              <a:endParaRPr lang="en-US" altLang="zh-TW" sz="3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83829854-7EBA-4F66-87EE-F945B326B8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151" y="818242"/>
              <a:ext cx="7289698" cy="0"/>
            </a:xfrm>
            <a:prstGeom prst="line">
              <a:avLst/>
            </a:prstGeom>
            <a:ln w="19050">
              <a:solidFill>
                <a:srgbClr val="E83E2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5221F8CF-672C-45EE-8E7C-D3676444ACEF}"/>
              </a:ext>
            </a:extLst>
          </p:cNvPr>
          <p:cNvGrpSpPr/>
          <p:nvPr/>
        </p:nvGrpSpPr>
        <p:grpSpPr>
          <a:xfrm>
            <a:off x="963352" y="3567548"/>
            <a:ext cx="5076674" cy="2583804"/>
            <a:chOff x="847942" y="3606010"/>
            <a:chExt cx="5076674" cy="2583804"/>
          </a:xfrm>
        </p:grpSpPr>
        <p:pic>
          <p:nvPicPr>
            <p:cNvPr id="12" name="Picture 12" descr="C:\Users\Administrator\Desktop\11.jpg">
              <a:extLst>
                <a:ext uri="{FF2B5EF4-FFF2-40B4-BE49-F238E27FC236}">
                  <a16:creationId xmlns:a16="http://schemas.microsoft.com/office/drawing/2014/main" id="{4836B345-F4B6-4D57-AAD4-3770CF5B2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6909" y="3824849"/>
              <a:ext cx="1107707" cy="166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BDF7B443-7E40-4456-965B-2C327CBE523D}"/>
                </a:ext>
              </a:extLst>
            </p:cNvPr>
            <p:cNvGrpSpPr/>
            <p:nvPr/>
          </p:nvGrpSpPr>
          <p:grpSpPr>
            <a:xfrm>
              <a:off x="847942" y="3606010"/>
              <a:ext cx="1671653" cy="2552997"/>
              <a:chOff x="915653" y="3659278"/>
              <a:chExt cx="1671653" cy="2552997"/>
            </a:xfrm>
          </p:grpSpPr>
          <p:pic>
            <p:nvPicPr>
              <p:cNvPr id="14" name="Picture 10" descr="C:\Users\Administrator\Desktop\10.jpg">
                <a:extLst>
                  <a:ext uri="{FF2B5EF4-FFF2-40B4-BE49-F238E27FC236}">
                    <a16:creationId xmlns:a16="http://schemas.microsoft.com/office/drawing/2014/main" id="{623980A2-641E-400E-8803-EB906EB739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0141" y="3659278"/>
                <a:ext cx="1291507" cy="1945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40">
                <a:extLst>
                  <a:ext uri="{FF2B5EF4-FFF2-40B4-BE49-F238E27FC236}">
                    <a16:creationId xmlns:a16="http://schemas.microsoft.com/office/drawing/2014/main" id="{5F749E90-4B35-402E-8946-B904AA10E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5653" y="5473611"/>
                <a:ext cx="1671653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"/>
                  </a:spcBef>
                  <a:defRPr/>
                </a:pPr>
                <a:r>
                  <a:rPr lang="en-US" altLang="zh-TW" sz="1400" b="1" dirty="0">
                    <a:solidFill>
                      <a:schemeClr val="accent3">
                        <a:lumMod val="75000"/>
                      </a:schemeClr>
                    </a:solidFill>
                    <a:latin typeface="+mj-ea"/>
                  </a:rPr>
                  <a:t>Best Technology Product Premium Award</a:t>
                </a:r>
                <a:endParaRPr lang="zh-TW" altLang="en-US" sz="1400" b="1" dirty="0">
                  <a:solidFill>
                    <a:schemeClr val="accent3">
                      <a:lumMod val="75000"/>
                    </a:schemeClr>
                  </a:solidFill>
                  <a:latin typeface="+mj-ea"/>
                </a:endParaRPr>
              </a:p>
            </p:txBody>
          </p: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F7DEB858-FE2B-4B15-ABF9-6D09BA41DA26}"/>
                </a:ext>
              </a:extLst>
            </p:cNvPr>
            <p:cNvGrpSpPr/>
            <p:nvPr/>
          </p:nvGrpSpPr>
          <p:grpSpPr>
            <a:xfrm>
              <a:off x="2837093" y="3824849"/>
              <a:ext cx="1471612" cy="2364965"/>
              <a:chOff x="2748684" y="3878117"/>
              <a:chExt cx="1471612" cy="2364965"/>
            </a:xfrm>
          </p:grpSpPr>
          <p:pic>
            <p:nvPicPr>
              <p:cNvPr id="13" name="Picture 11" descr="C:\Users\Administrator\Desktop\13.jpg">
                <a:extLst>
                  <a:ext uri="{FF2B5EF4-FFF2-40B4-BE49-F238E27FC236}">
                    <a16:creationId xmlns:a16="http://schemas.microsoft.com/office/drawing/2014/main" id="{B3978C91-BA0C-4393-9A1E-706C527BAC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49023" y="3878117"/>
                <a:ext cx="1107707" cy="1666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40">
                <a:extLst>
                  <a:ext uri="{FF2B5EF4-FFF2-40B4-BE49-F238E27FC236}">
                    <a16:creationId xmlns:a16="http://schemas.microsoft.com/office/drawing/2014/main" id="{1C03D191-2E1C-4D82-B983-FA0FCD59A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8684" y="5504418"/>
                <a:ext cx="1471612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"/>
                  </a:spcBef>
                  <a:defRPr/>
                </a:pPr>
                <a:r>
                  <a:rPr lang="en-US" altLang="zh-TW" sz="1400" b="1" dirty="0">
                    <a:solidFill>
                      <a:schemeClr val="accent3">
                        <a:lumMod val="75000"/>
                      </a:schemeClr>
                    </a:solidFill>
                    <a:latin typeface="+mj-ea"/>
                  </a:rPr>
                  <a:t>Taiwan Excellence Gold Award</a:t>
                </a:r>
                <a:endParaRPr lang="zh-TW" altLang="en-US" sz="1400" b="1" dirty="0">
                  <a:solidFill>
                    <a:schemeClr val="accent3">
                      <a:lumMod val="75000"/>
                    </a:schemeClr>
                  </a:solidFill>
                  <a:latin typeface="+mj-ea"/>
                </a:endParaRPr>
              </a:p>
            </p:txBody>
          </p:sp>
        </p:grp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113805DE-8CAB-45DC-A003-253A63783309}"/>
              </a:ext>
            </a:extLst>
          </p:cNvPr>
          <p:cNvGrpSpPr/>
          <p:nvPr/>
        </p:nvGrpSpPr>
        <p:grpSpPr>
          <a:xfrm>
            <a:off x="1082307" y="969716"/>
            <a:ext cx="6990063" cy="1642002"/>
            <a:chOff x="1082307" y="1270286"/>
            <a:chExt cx="6990063" cy="1642002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61F5168B-FE7C-4BDA-BA99-F0071F638494}"/>
                </a:ext>
              </a:extLst>
            </p:cNvPr>
            <p:cNvGrpSpPr/>
            <p:nvPr/>
          </p:nvGrpSpPr>
          <p:grpSpPr>
            <a:xfrm>
              <a:off x="2875249" y="1273492"/>
              <a:ext cx="1519105" cy="1635590"/>
              <a:chOff x="2545519" y="1264615"/>
              <a:chExt cx="1519105" cy="1635590"/>
            </a:xfrm>
          </p:grpSpPr>
          <p:pic>
            <p:nvPicPr>
              <p:cNvPr id="10" name="圖形 9">
                <a:extLst>
                  <a:ext uri="{FF2B5EF4-FFF2-40B4-BE49-F238E27FC236}">
                    <a16:creationId xmlns:a16="http://schemas.microsoft.com/office/drawing/2014/main" id="{DF3E2CAE-0884-4530-BAF6-BBE7EBC42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12890" y="1264615"/>
                <a:ext cx="1107707" cy="1107707"/>
              </a:xfrm>
              <a:prstGeom prst="rect">
                <a:avLst/>
              </a:prstGeom>
            </p:spPr>
          </p:pic>
          <p:sp>
            <p:nvSpPr>
              <p:cNvPr id="19" name="Text Box 40">
                <a:extLst>
                  <a:ext uri="{FF2B5EF4-FFF2-40B4-BE49-F238E27FC236}">
                    <a16:creationId xmlns:a16="http://schemas.microsoft.com/office/drawing/2014/main" id="{07DAAF4D-10BC-40AC-8832-363506CC2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5519" y="2376985"/>
                <a:ext cx="151910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"/>
                  </a:spcBef>
                  <a:defRPr/>
                </a:pPr>
                <a:r>
                  <a:rPr lang="en-US" altLang="zh-TW" sz="1400" b="1" dirty="0">
                    <a:solidFill>
                      <a:schemeClr val="accent3">
                        <a:lumMod val="75000"/>
                      </a:schemeClr>
                    </a:solidFill>
                    <a:latin typeface="+mj-ea"/>
                  </a:rPr>
                  <a:t>SGS ISO 9001 QMS</a:t>
                </a:r>
              </a:p>
            </p:txBody>
          </p:sp>
        </p:grpSp>
        <p:pic>
          <p:nvPicPr>
            <p:cNvPr id="26" name="Picture 2" descr="C:\Users\Administrator\Desktop\1_7.jpg">
              <a:extLst>
                <a:ext uri="{FF2B5EF4-FFF2-40B4-BE49-F238E27FC236}">
                  <a16:creationId xmlns:a16="http://schemas.microsoft.com/office/drawing/2014/main" id="{B5E55173-12A9-4862-BC2C-8F46572B7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059" y="1523930"/>
              <a:ext cx="1150311" cy="113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15A7435F-2AC0-4D37-9638-85CFF7331AD5}"/>
                </a:ext>
              </a:extLst>
            </p:cNvPr>
            <p:cNvGrpSpPr/>
            <p:nvPr/>
          </p:nvGrpSpPr>
          <p:grpSpPr>
            <a:xfrm>
              <a:off x="1082307" y="1270286"/>
              <a:ext cx="1519105" cy="1642002"/>
              <a:chOff x="751733" y="1264615"/>
              <a:chExt cx="1519105" cy="1642002"/>
            </a:xfrm>
          </p:grpSpPr>
          <p:pic>
            <p:nvPicPr>
              <p:cNvPr id="11" name="圖形 10">
                <a:extLst>
                  <a:ext uri="{FF2B5EF4-FFF2-40B4-BE49-F238E27FC236}">
                    <a16:creationId xmlns:a16="http://schemas.microsoft.com/office/drawing/2014/main" id="{C403CC43-81E1-4976-8DF5-780F79DF7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28954" y="1264615"/>
                <a:ext cx="1107707" cy="1107707"/>
              </a:xfrm>
              <a:prstGeom prst="rect">
                <a:avLst/>
              </a:prstGeom>
            </p:spPr>
          </p:pic>
          <p:sp>
            <p:nvSpPr>
              <p:cNvPr id="27" name="Text Box 40">
                <a:extLst>
                  <a:ext uri="{FF2B5EF4-FFF2-40B4-BE49-F238E27FC236}">
                    <a16:creationId xmlns:a16="http://schemas.microsoft.com/office/drawing/2014/main" id="{C75B48C3-E0D8-40DC-A367-F3E5330F0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733" y="2370573"/>
                <a:ext cx="1519105" cy="536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"/>
                  </a:spcBef>
                  <a:defRPr/>
                </a:pPr>
                <a:r>
                  <a:rPr lang="en-US" altLang="zh-TW" sz="1400" b="1" dirty="0">
                    <a:solidFill>
                      <a:schemeClr val="accent3">
                        <a:lumMod val="75000"/>
                      </a:schemeClr>
                    </a:solidFill>
                    <a:latin typeface="+mj-ea"/>
                    <a:cs typeface="新細明體" pitchFamily="18" charset="-120"/>
                  </a:rPr>
                  <a:t>SGS </a:t>
                </a:r>
                <a:r>
                  <a:rPr lang="en-US" altLang="zh-TW" sz="1400" b="1" dirty="0">
                    <a:solidFill>
                      <a:schemeClr val="accent3">
                        <a:lumMod val="75000"/>
                      </a:schemeClr>
                    </a:solidFill>
                    <a:latin typeface="+mj-ea"/>
                    <a:ea typeface="+mj-ea"/>
                    <a:cs typeface="新細明體" pitchFamily="18" charset="-120"/>
                  </a:rPr>
                  <a:t>ISO 14001 </a:t>
                </a:r>
              </a:p>
              <a:p>
                <a:pPr algn="ctr">
                  <a:spcBef>
                    <a:spcPts val="120"/>
                  </a:spcBef>
                  <a:defRPr/>
                </a:pPr>
                <a:r>
                  <a:rPr lang="en-US" altLang="zh-TW" sz="1400" b="1" dirty="0">
                    <a:solidFill>
                      <a:schemeClr val="accent3">
                        <a:lumMod val="75000"/>
                      </a:schemeClr>
                    </a:solidFill>
                    <a:latin typeface="+mj-ea"/>
                    <a:ea typeface="+mj-ea"/>
                    <a:cs typeface="新細明體" pitchFamily="18" charset="-120"/>
                  </a:rPr>
                  <a:t>EMS</a:t>
                </a:r>
                <a:endParaRPr kumimoji="0" lang="en-US" altLang="zh-TW" sz="1400" b="1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  <a:cs typeface="新細明體" pitchFamily="18" charset="-120"/>
                </a:endParaRPr>
              </a:p>
            </p:txBody>
          </p:sp>
        </p:grp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F945E7DA-31C0-42F7-80E0-3F3804A9E5F1}"/>
                </a:ext>
              </a:extLst>
            </p:cNvPr>
            <p:cNvGrpSpPr/>
            <p:nvPr/>
          </p:nvGrpSpPr>
          <p:grpSpPr>
            <a:xfrm>
              <a:off x="4631001" y="1270286"/>
              <a:ext cx="2009603" cy="1642002"/>
              <a:chOff x="4209003" y="1264615"/>
              <a:chExt cx="2009603" cy="1642002"/>
            </a:xfrm>
          </p:grpSpPr>
          <p:pic>
            <p:nvPicPr>
              <p:cNvPr id="9" name="圖形 8">
                <a:extLst>
                  <a:ext uri="{FF2B5EF4-FFF2-40B4-BE49-F238E27FC236}">
                    <a16:creationId xmlns:a16="http://schemas.microsoft.com/office/drawing/2014/main" id="{D2D6A6BF-4091-458B-9EE2-4FED7BB67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556237" y="1264615"/>
                <a:ext cx="1150311" cy="1107707"/>
              </a:xfrm>
              <a:prstGeom prst="rect">
                <a:avLst/>
              </a:prstGeom>
            </p:spPr>
          </p:pic>
          <p:sp>
            <p:nvSpPr>
              <p:cNvPr id="28" name="Text Box 40">
                <a:extLst>
                  <a:ext uri="{FF2B5EF4-FFF2-40B4-BE49-F238E27FC236}">
                    <a16:creationId xmlns:a16="http://schemas.microsoft.com/office/drawing/2014/main" id="{D4606DDC-809D-48C9-B24C-05F6C0F32B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9003" y="2370573"/>
                <a:ext cx="2009603" cy="536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"/>
                  </a:spcBef>
                  <a:defRPr/>
                </a:pPr>
                <a:r>
                  <a:rPr lang="en-US" altLang="zh-TW" sz="1400" b="1" dirty="0">
                    <a:solidFill>
                      <a:schemeClr val="accent3">
                        <a:lumMod val="75000"/>
                      </a:schemeClr>
                    </a:solidFill>
                    <a:latin typeface="+mj-ea"/>
                  </a:rPr>
                  <a:t>SGS ISO 45001 </a:t>
                </a:r>
              </a:p>
              <a:p>
                <a:pPr algn="ctr">
                  <a:spcBef>
                    <a:spcPts val="120"/>
                  </a:spcBef>
                  <a:defRPr/>
                </a:pPr>
                <a:r>
                  <a:rPr lang="en-US" altLang="zh-TW" sz="1400" b="1" dirty="0">
                    <a:solidFill>
                      <a:schemeClr val="accent3">
                        <a:lumMod val="75000"/>
                      </a:schemeClr>
                    </a:solidFill>
                    <a:latin typeface="+mj-ea"/>
                  </a:rPr>
                  <a:t>OHSMS</a:t>
                </a:r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CDBDDB7-FA73-4ED2-A916-07B7FDC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6F06-C962-8F41-938A-6515850F20FD}" type="slidenum">
              <a:rPr kumimoji="1" lang="zh-TW" altLang="en-US" smtClean="0"/>
              <a:pPr/>
              <a:t>9</a:t>
            </a:fld>
            <a:endParaRPr kumimoji="1" lang="zh-TW" altLang="en-US" dirty="0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06DCFC88-D981-4834-AC54-029C019C5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886" y="5365348"/>
            <a:ext cx="15582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"/>
              </a:spcBef>
              <a:defRPr/>
            </a:pPr>
            <a:r>
              <a:rPr lang="en-US" altLang="zh-TW" sz="1400" b="1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Taiwan Gold Medal Quality Product Award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4121CFB-A570-4668-A0A5-A48A260F54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6396" y="3907408"/>
            <a:ext cx="1355462" cy="18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0119"/>
      </p:ext>
    </p:extLst>
  </p:cSld>
  <p:clrMapOvr>
    <a:masterClrMapping/>
  </p:clrMapOvr>
</p:sld>
</file>

<file path=ppt/theme/theme1.xml><?xml version="1.0" encoding="utf-8"?>
<a:theme xmlns:a="http://schemas.openxmlformats.org/drawingml/2006/main" name="內容">
  <a:themeElements>
    <a:clrScheme name="自訂 1 1">
      <a:dk1>
        <a:srgbClr val="006DB8"/>
      </a:dk1>
      <a:lt1>
        <a:srgbClr val="FFFFFF"/>
      </a:lt1>
      <a:dk2>
        <a:srgbClr val="006DB8"/>
      </a:dk2>
      <a:lt2>
        <a:srgbClr val="FFFFFF"/>
      </a:lt2>
      <a:accent1>
        <a:srgbClr val="006DB8"/>
      </a:accent1>
      <a:accent2>
        <a:srgbClr val="C1C3C3"/>
      </a:accent2>
      <a:accent3>
        <a:srgbClr val="3D3A39"/>
      </a:accent3>
      <a:accent4>
        <a:srgbClr val="FFFFFF"/>
      </a:accent4>
      <a:accent5>
        <a:srgbClr val="FABD00"/>
      </a:accent5>
      <a:accent6>
        <a:srgbClr val="12AE66"/>
      </a:accent6>
      <a:hlink>
        <a:srgbClr val="FFFFFF"/>
      </a:hlink>
      <a:folHlink>
        <a:srgbClr val="C1C3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分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封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其他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14488</TotalTime>
  <Words>1189</Words>
  <Application>Microsoft Office PowerPoint</Application>
  <PresentationFormat>如螢幕大小 (4:3)</PresentationFormat>
  <Paragraphs>263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35</vt:i4>
      </vt:variant>
    </vt:vector>
  </HeadingPairs>
  <TitlesOfParts>
    <vt:vector size="49" baseType="lpstr">
      <vt:lpstr>華康儷中黑(P)</vt:lpstr>
      <vt:lpstr>微軟正黑體</vt:lpstr>
      <vt:lpstr>微軟雅黑</vt:lpstr>
      <vt:lpstr>新細明體</vt:lpstr>
      <vt:lpstr>Arial</vt:lpstr>
      <vt:lpstr>Book Antiqua</vt:lpstr>
      <vt:lpstr>Calibri</vt:lpstr>
      <vt:lpstr>Calibri Light</vt:lpstr>
      <vt:lpstr>Times New Roman</vt:lpstr>
      <vt:lpstr>Wingdings</vt:lpstr>
      <vt:lpstr>內容</vt:lpstr>
      <vt:lpstr>分頁</vt:lpstr>
      <vt:lpstr>封底</vt:lpstr>
      <vt:lpstr>其他</vt:lpstr>
      <vt:lpstr>｜ 2023 Q3 Investors’ Conference</vt:lpstr>
      <vt:lpstr>PowerPoint 簡報</vt:lpstr>
      <vt:lpstr>Company Profile</vt:lpstr>
      <vt:lpstr>TBI MOTION TECHNOLOGY CO., LTD.,</vt:lpstr>
      <vt:lpstr>PowerPoint 簡報</vt:lpstr>
      <vt:lpstr>TBI Group Milestone</vt:lpstr>
      <vt:lpstr>Sales Location</vt:lpstr>
      <vt:lpstr>PowerPoint 簡報</vt:lpstr>
      <vt:lpstr>PowerPoint 簡報</vt:lpstr>
      <vt:lpstr>Products Introduction</vt:lpstr>
      <vt:lpstr>Linear motion solution provider</vt:lpstr>
      <vt:lpstr>PowerPoint 簡報</vt:lpstr>
      <vt:lpstr>Ball Screw</vt:lpstr>
      <vt:lpstr>Linear Guid</vt:lpstr>
      <vt:lpstr>Ball Spline </vt:lpstr>
      <vt:lpstr>Rotary Series Ball Screw / Spline</vt:lpstr>
      <vt:lpstr>Single Axis Actuator</vt:lpstr>
      <vt:lpstr>State of Operation</vt:lpstr>
      <vt:lpstr>Revenue</vt:lpstr>
      <vt:lpstr>Revenue Distribution by Regions</vt:lpstr>
      <vt:lpstr>Revenue Distribution by Products</vt:lpstr>
      <vt:lpstr>Gross Profit</vt:lpstr>
      <vt:lpstr>Non-Operating Income and Expense </vt:lpstr>
      <vt:lpstr>Profit Before Tax  &amp; Profit After Tax </vt:lpstr>
      <vt:lpstr>EPS</vt:lpstr>
      <vt:lpstr>Industrial Upgrading</vt:lpstr>
      <vt:lpstr>Industrial Upgrading(1/4)</vt:lpstr>
      <vt:lpstr>Industrial Upgrading(2/4)</vt:lpstr>
      <vt:lpstr>Industrial Upgrading(3/4)</vt:lpstr>
      <vt:lpstr>Industrial Upgrading(4/4)</vt:lpstr>
      <vt:lpstr>Sustainable Development</vt:lpstr>
      <vt:lpstr>Sustainable Development</vt:lpstr>
      <vt:lpstr>ESG development for 2022</vt:lpstr>
      <vt:lpstr>ESG development for 2022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吳美華</cp:lastModifiedBy>
  <cp:revision>559</cp:revision>
  <cp:lastPrinted>2023-11-22T01:28:01Z</cp:lastPrinted>
  <dcterms:created xsi:type="dcterms:W3CDTF">2019-04-15T06:37:49Z</dcterms:created>
  <dcterms:modified xsi:type="dcterms:W3CDTF">2023-11-27T09:09:52Z</dcterms:modified>
</cp:coreProperties>
</file>