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256" r:id="rId2"/>
    <p:sldId id="350" r:id="rId3"/>
    <p:sldId id="521" r:id="rId4"/>
    <p:sldId id="518" r:id="rId5"/>
    <p:sldId id="522" r:id="rId6"/>
    <p:sldId id="523" r:id="rId7"/>
    <p:sldId id="524" r:id="rId8"/>
    <p:sldId id="525" r:id="rId9"/>
    <p:sldId id="519" r:id="rId10"/>
    <p:sldId id="439" r:id="rId11"/>
    <p:sldId id="516" r:id="rId12"/>
    <p:sldId id="527" r:id="rId13"/>
    <p:sldId id="528" r:id="rId14"/>
    <p:sldId id="529" r:id="rId15"/>
    <p:sldId id="533" r:id="rId16"/>
    <p:sldId id="534" r:id="rId17"/>
    <p:sldId id="530" r:id="rId18"/>
    <p:sldId id="531" r:id="rId19"/>
    <p:sldId id="532" r:id="rId20"/>
    <p:sldId id="526" r:id="rId21"/>
    <p:sldId id="375" r:id="rId22"/>
    <p:sldId id="393" r:id="rId23"/>
    <p:sldId id="517" r:id="rId24"/>
    <p:sldId id="467" r:id="rId25"/>
    <p:sldId id="410" r:id="rId26"/>
    <p:sldId id="465" r:id="rId27"/>
  </p:sldIdLst>
  <p:sldSz cx="9144000" cy="6858000" type="screen4x3"/>
  <p:notesSz cx="7010400" cy="92964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335C"/>
    <a:srgbClr val="FFE4C9"/>
    <a:srgbClr val="BB0D26"/>
    <a:srgbClr val="DB0F2C"/>
    <a:srgbClr val="DA2651"/>
    <a:srgbClr val="CA366E"/>
    <a:srgbClr val="FFCC99"/>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22" autoAdjust="0"/>
    <p:restoredTop sz="95644" autoAdjust="0"/>
  </p:normalViewPr>
  <p:slideViewPr>
    <p:cSldViewPr>
      <p:cViewPr varScale="1">
        <p:scale>
          <a:sx n="110" d="100"/>
          <a:sy n="110" d="100"/>
        </p:scale>
        <p:origin x="1398" y="96"/>
      </p:cViewPr>
      <p:guideLst>
        <p:guide orient="horz" pos="2160"/>
        <p:guide pos="2881"/>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720" y="-80"/>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703251231929239"/>
          <c:y val="0.11221986130813581"/>
          <c:w val="0.68861094302155068"/>
          <c:h val="0.67830671724028757"/>
        </c:manualLayout>
      </c:layout>
      <c:lineChart>
        <c:grouping val="standard"/>
        <c:varyColors val="0"/>
        <c:ser>
          <c:idx val="0"/>
          <c:order val="0"/>
          <c:tx>
            <c:strRef>
              <c:f>品牌比1!$A$3</c:f>
              <c:strCache>
                <c:ptCount val="1"/>
                <c:pt idx="0">
                  <c:v>OEM/ODM</c:v>
                </c:pt>
              </c:strCache>
            </c:strRef>
          </c:tx>
          <c:spPr>
            <a:ln w="12700">
              <a:solidFill>
                <a:srgbClr val="000080"/>
              </a:solidFill>
              <a:prstDash val="solid"/>
            </a:ln>
          </c:spPr>
          <c:marker>
            <c:symbol val="diamond"/>
            <c:size val="5"/>
            <c:spPr>
              <a:solidFill>
                <a:srgbClr val="000080"/>
              </a:solidFill>
              <a:ln>
                <a:solidFill>
                  <a:srgbClr val="000080"/>
                </a:solidFill>
                <a:prstDash val="solid"/>
              </a:ln>
            </c:spPr>
          </c:marker>
          <c:dLbls>
            <c:dLbl>
              <c:idx val="5"/>
              <c:layout>
                <c:manualLayout>
                  <c:x val="-2.7168234064785787E-2"/>
                  <c:y val="-4.9875704439688182E-2"/>
                </c:manualLayout>
              </c:layout>
              <c:spPr>
                <a:noFill/>
                <a:ln w="25400">
                  <a:noFill/>
                </a:ln>
              </c:spPr>
              <c:txPr>
                <a:bodyPr/>
                <a:lstStyle/>
                <a:p>
                  <a:pPr>
                    <a:defRPr sz="1175" b="0" i="0" u="none" strike="noStrike" baseline="0">
                      <a:solidFill>
                        <a:srgbClr val="000000"/>
                      </a:solidFill>
                      <a:latin typeface="新細明體"/>
                      <a:ea typeface="新細明體"/>
                      <a:cs typeface="新細明體"/>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92C-4B7D-817C-081F07FBD50B}"/>
                </c:ext>
              </c:extLst>
            </c:dLbl>
            <c:spPr>
              <a:noFill/>
              <a:ln w="25400">
                <a:noFill/>
              </a:ln>
            </c:spPr>
            <c:txPr>
              <a:bodyPr wrap="square" lIns="38100" tIns="19050" rIns="38100" bIns="19050" anchor="ctr">
                <a:spAutoFit/>
              </a:bodyPr>
              <a:lstStyle/>
              <a:p>
                <a:pPr>
                  <a:defRPr sz="11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品牌比1!$B$2:$G$2</c:f>
              <c:strCache>
                <c:ptCount val="6"/>
                <c:pt idx="0">
                  <c:v>2015</c:v>
                </c:pt>
                <c:pt idx="1">
                  <c:v>2016</c:v>
                </c:pt>
                <c:pt idx="2">
                  <c:v>2017</c:v>
                </c:pt>
                <c:pt idx="3">
                  <c:v>2018</c:v>
                </c:pt>
                <c:pt idx="4">
                  <c:v>2019</c:v>
                </c:pt>
                <c:pt idx="5">
                  <c:v>2020Q1</c:v>
                </c:pt>
              </c:strCache>
            </c:strRef>
          </c:cat>
          <c:val>
            <c:numRef>
              <c:f>品牌比1!$B$3:$G$3</c:f>
              <c:numCache>
                <c:formatCode>0.0%</c:formatCode>
                <c:ptCount val="6"/>
                <c:pt idx="0">
                  <c:v>0.6486028936876409</c:v>
                </c:pt>
                <c:pt idx="1">
                  <c:v>0.65346753842806615</c:v>
                </c:pt>
                <c:pt idx="2">
                  <c:v>0.6416038047221797</c:v>
                </c:pt>
                <c:pt idx="3">
                  <c:v>0.65165189687792924</c:v>
                </c:pt>
                <c:pt idx="4">
                  <c:v>0.66812315286290991</c:v>
                </c:pt>
                <c:pt idx="5">
                  <c:v>0.57452411132368975</c:v>
                </c:pt>
              </c:numCache>
            </c:numRef>
          </c:val>
          <c:smooth val="0"/>
          <c:extLst>
            <c:ext xmlns:c16="http://schemas.microsoft.com/office/drawing/2014/chart" uri="{C3380CC4-5D6E-409C-BE32-E72D297353CC}">
              <c16:uniqueId val="{00000001-A92C-4B7D-817C-081F07FBD50B}"/>
            </c:ext>
          </c:extLst>
        </c:ser>
        <c:ser>
          <c:idx val="1"/>
          <c:order val="1"/>
          <c:tx>
            <c:strRef>
              <c:f>品牌比1!$A$4</c:f>
              <c:strCache>
                <c:ptCount val="1"/>
                <c:pt idx="0">
                  <c:v>Self-Brand</c:v>
                </c:pt>
              </c:strCache>
            </c:strRef>
          </c:tx>
          <c:spPr>
            <a:ln w="12700">
              <a:solidFill>
                <a:srgbClr val="FF00FF"/>
              </a:solidFill>
              <a:prstDash val="solid"/>
            </a:ln>
          </c:spPr>
          <c:marker>
            <c:symbol val="square"/>
            <c:size val="5"/>
            <c:spPr>
              <a:solidFill>
                <a:srgbClr val="FF00FF"/>
              </a:solidFill>
              <a:ln>
                <a:solidFill>
                  <a:srgbClr val="FF00FF"/>
                </a:solidFill>
                <a:prstDash val="solid"/>
              </a:ln>
            </c:spPr>
          </c:marker>
          <c:dLbls>
            <c:dLbl>
              <c:idx val="5"/>
              <c:layout>
                <c:manualLayout>
                  <c:x val="-2.5078369905956112E-2"/>
                  <c:y val="-3.9900249376558602E-2"/>
                </c:manualLayout>
              </c:layout>
              <c:spPr>
                <a:noFill/>
                <a:ln w="25400">
                  <a:noFill/>
                </a:ln>
              </c:spPr>
              <c:txPr>
                <a:bodyPr/>
                <a:lstStyle/>
                <a:p>
                  <a:pPr>
                    <a:defRPr sz="1175" b="0" i="0" u="none" strike="noStrike" baseline="0">
                      <a:solidFill>
                        <a:srgbClr val="000000"/>
                      </a:solidFill>
                      <a:latin typeface="新細明體"/>
                      <a:ea typeface="新細明體"/>
                      <a:cs typeface="新細明體"/>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A92C-4B7D-817C-081F07FBD50B}"/>
                </c:ext>
              </c:extLst>
            </c:dLbl>
            <c:spPr>
              <a:noFill/>
              <a:ln w="25400">
                <a:noFill/>
              </a:ln>
            </c:spPr>
            <c:txPr>
              <a:bodyPr wrap="square" lIns="38100" tIns="19050" rIns="38100" bIns="19050" anchor="ctr">
                <a:spAutoFit/>
              </a:bodyPr>
              <a:lstStyle/>
              <a:p>
                <a:pPr>
                  <a:defRPr sz="11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品牌比1!$B$2:$G$2</c:f>
              <c:strCache>
                <c:ptCount val="6"/>
                <c:pt idx="0">
                  <c:v>2015</c:v>
                </c:pt>
                <c:pt idx="1">
                  <c:v>2016</c:v>
                </c:pt>
                <c:pt idx="2">
                  <c:v>2017</c:v>
                </c:pt>
                <c:pt idx="3">
                  <c:v>2018</c:v>
                </c:pt>
                <c:pt idx="4">
                  <c:v>2019</c:v>
                </c:pt>
                <c:pt idx="5">
                  <c:v>2020Q1</c:v>
                </c:pt>
              </c:strCache>
            </c:strRef>
          </c:cat>
          <c:val>
            <c:numRef>
              <c:f>品牌比1!$B$4:$G$4</c:f>
              <c:numCache>
                <c:formatCode>0.0%</c:formatCode>
                <c:ptCount val="6"/>
                <c:pt idx="0">
                  <c:v>0.32260889252792069</c:v>
                </c:pt>
                <c:pt idx="1">
                  <c:v>0.30444525261123456</c:v>
                </c:pt>
                <c:pt idx="2">
                  <c:v>0.30501396754936477</c:v>
                </c:pt>
                <c:pt idx="3">
                  <c:v>0.32124169738514358</c:v>
                </c:pt>
                <c:pt idx="4">
                  <c:v>0.29792444072114066</c:v>
                </c:pt>
                <c:pt idx="5">
                  <c:v>0.37419828048670489</c:v>
                </c:pt>
              </c:numCache>
            </c:numRef>
          </c:val>
          <c:smooth val="0"/>
          <c:extLst>
            <c:ext xmlns:c16="http://schemas.microsoft.com/office/drawing/2014/chart" uri="{C3380CC4-5D6E-409C-BE32-E72D297353CC}">
              <c16:uniqueId val="{00000003-A92C-4B7D-817C-081F07FBD50B}"/>
            </c:ext>
          </c:extLst>
        </c:ser>
        <c:ser>
          <c:idx val="2"/>
          <c:order val="2"/>
          <c:tx>
            <c:strRef>
              <c:f>品牌比1!$A$5</c:f>
              <c:strCache>
                <c:ptCount val="1"/>
                <c:pt idx="0">
                  <c:v>Other</c:v>
                </c:pt>
              </c:strCache>
            </c:strRef>
          </c:tx>
          <c:spPr>
            <a:ln w="12700">
              <a:solidFill>
                <a:srgbClr val="FFFF00"/>
              </a:solidFill>
              <a:prstDash val="solid"/>
            </a:ln>
          </c:spPr>
          <c:marker>
            <c:symbol val="triangle"/>
            <c:size val="5"/>
            <c:spPr>
              <a:solidFill>
                <a:srgbClr val="FFFF00"/>
              </a:solidFill>
              <a:ln>
                <a:solidFill>
                  <a:srgbClr val="FFFF00"/>
                </a:solidFill>
                <a:prstDash val="solid"/>
              </a:ln>
            </c:spPr>
          </c:marker>
          <c:dLbls>
            <c:dLbl>
              <c:idx val="5"/>
              <c:layout>
                <c:manualLayout>
                  <c:x val="-1.4629049111807733E-2"/>
                  <c:y val="-3.4912718204488775E-2"/>
                </c:manualLayout>
              </c:layout>
              <c:spPr>
                <a:noFill/>
                <a:ln w="25400">
                  <a:noFill/>
                </a:ln>
              </c:spPr>
              <c:txPr>
                <a:bodyPr/>
                <a:lstStyle/>
                <a:p>
                  <a:pPr>
                    <a:defRPr sz="1175" b="0" i="0" u="none" strike="noStrike" baseline="0">
                      <a:solidFill>
                        <a:srgbClr val="000000"/>
                      </a:solidFill>
                      <a:latin typeface="新細明體"/>
                      <a:ea typeface="新細明體"/>
                      <a:cs typeface="新細明體"/>
                    </a:defRPr>
                  </a:pPr>
                  <a:endParaRPr lang="zh-TW"/>
                </a:p>
              </c:txPr>
              <c:dLblPos val="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A92C-4B7D-817C-081F07FBD50B}"/>
                </c:ext>
              </c:extLst>
            </c:dLbl>
            <c:spPr>
              <a:noFill/>
              <a:ln w="25400">
                <a:noFill/>
              </a:ln>
            </c:spPr>
            <c:txPr>
              <a:bodyPr wrap="square" lIns="38100" tIns="19050" rIns="38100" bIns="19050" anchor="ctr">
                <a:spAutoFit/>
              </a:bodyPr>
              <a:lstStyle/>
              <a:p>
                <a:pPr>
                  <a:defRPr sz="11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品牌比1!$B$2:$G$2</c:f>
              <c:strCache>
                <c:ptCount val="6"/>
                <c:pt idx="0">
                  <c:v>2015</c:v>
                </c:pt>
                <c:pt idx="1">
                  <c:v>2016</c:v>
                </c:pt>
                <c:pt idx="2">
                  <c:v>2017</c:v>
                </c:pt>
                <c:pt idx="3">
                  <c:v>2018</c:v>
                </c:pt>
                <c:pt idx="4">
                  <c:v>2019</c:v>
                </c:pt>
                <c:pt idx="5">
                  <c:v>2020Q1</c:v>
                </c:pt>
              </c:strCache>
            </c:strRef>
          </c:cat>
          <c:val>
            <c:numRef>
              <c:f>品牌比1!$B$5:$G$5</c:f>
              <c:numCache>
                <c:formatCode>0.0%</c:formatCode>
                <c:ptCount val="6"/>
                <c:pt idx="0">
                  <c:v>2.8788213784438438E-2</c:v>
                </c:pt>
                <c:pt idx="1">
                  <c:v>4.2087208960699271E-2</c:v>
                </c:pt>
                <c:pt idx="2">
                  <c:v>5.3382227728455536E-2</c:v>
                </c:pt>
                <c:pt idx="3">
                  <c:v>2.7106405736927155E-2</c:v>
                </c:pt>
                <c:pt idx="4">
                  <c:v>3.3952406415949356E-2</c:v>
                </c:pt>
                <c:pt idx="5">
                  <c:v>5.1277608189605382E-2</c:v>
                </c:pt>
              </c:numCache>
            </c:numRef>
          </c:val>
          <c:smooth val="0"/>
          <c:extLst>
            <c:ext xmlns:c16="http://schemas.microsoft.com/office/drawing/2014/chart" uri="{C3380CC4-5D6E-409C-BE32-E72D297353CC}">
              <c16:uniqueId val="{00000005-A92C-4B7D-817C-081F07FBD50B}"/>
            </c:ext>
          </c:extLst>
        </c:ser>
        <c:dLbls>
          <c:showLegendKey val="0"/>
          <c:showVal val="0"/>
          <c:showCatName val="0"/>
          <c:showSerName val="0"/>
          <c:showPercent val="0"/>
          <c:showBubbleSize val="0"/>
        </c:dLbls>
        <c:marker val="1"/>
        <c:smooth val="0"/>
        <c:axId val="1568904336"/>
        <c:axId val="1"/>
      </c:lineChart>
      <c:catAx>
        <c:axId val="1568904336"/>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1175" b="0" i="0" u="none" strike="noStrike" baseline="0">
                <a:solidFill>
                  <a:srgbClr val="000000"/>
                </a:solidFill>
                <a:latin typeface="新細明體"/>
                <a:ea typeface="新細明體"/>
                <a:cs typeface="新細明體"/>
              </a:defRPr>
            </a:pPr>
            <a:endParaRPr lang="zh-TW"/>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000000"/>
              </a:solidFill>
              <a:prstDash val="sysDash"/>
            </a:ln>
          </c:spPr>
        </c:majorGridlines>
        <c:numFmt formatCode="0.0%" sourceLinked="1"/>
        <c:majorTickMark val="in"/>
        <c:minorTickMark val="none"/>
        <c:tickLblPos val="nextTo"/>
        <c:spPr>
          <a:ln w="3175">
            <a:solidFill>
              <a:srgbClr val="000000"/>
            </a:solidFill>
            <a:prstDash val="solid"/>
          </a:ln>
        </c:spPr>
        <c:txPr>
          <a:bodyPr rot="0" vert="horz"/>
          <a:lstStyle/>
          <a:p>
            <a:pPr>
              <a:defRPr sz="1175" b="0" i="0" u="none" strike="noStrike" baseline="0">
                <a:solidFill>
                  <a:srgbClr val="000000"/>
                </a:solidFill>
                <a:latin typeface="新細明體"/>
                <a:ea typeface="新細明體"/>
                <a:cs typeface="新細明體"/>
              </a:defRPr>
            </a:pPr>
            <a:endParaRPr lang="zh-TW"/>
          </a:p>
        </c:txPr>
        <c:crossAx val="1568904336"/>
        <c:crosses val="autoZero"/>
        <c:crossBetween val="between"/>
      </c:valAx>
      <c:spPr>
        <a:noFill/>
        <a:ln w="12700">
          <a:solidFill>
            <a:srgbClr val="808080"/>
          </a:solidFill>
          <a:prstDash val="solid"/>
        </a:ln>
      </c:spPr>
    </c:plotArea>
    <c:legend>
      <c:legendPos val="r"/>
      <c:layout>
        <c:manualLayout>
          <c:xMode val="edge"/>
          <c:yMode val="edge"/>
          <c:x val="0.83150322783468222"/>
          <c:y val="0.3088331789408677"/>
          <c:w val="0.15181555648162359"/>
          <c:h val="0.29412691060676244"/>
        </c:manualLayout>
      </c:layout>
      <c:overlay val="0"/>
      <c:spPr>
        <a:solidFill>
          <a:srgbClr val="FFFFFF"/>
        </a:solidFill>
        <a:ln w="3175">
          <a:solidFill>
            <a:srgbClr val="000000"/>
          </a:solidFill>
          <a:prstDash val="solid"/>
        </a:ln>
      </c:spPr>
      <c:txPr>
        <a:bodyPr/>
        <a:lstStyle/>
        <a:p>
          <a:pPr>
            <a:defRPr sz="1080" b="0" i="0" u="none" strike="noStrike" baseline="0">
              <a:solidFill>
                <a:srgbClr val="000000"/>
              </a:solidFill>
              <a:latin typeface="新細明體"/>
              <a:ea typeface="新細明體"/>
              <a:cs typeface="新細明體"/>
            </a:defRPr>
          </a:pPr>
          <a:endParaRPr lang="zh-TW"/>
        </a:p>
      </c:txPr>
    </c:legend>
    <c:plotVisOnly val="1"/>
    <c:dispBlanksAs val="gap"/>
    <c:showDLblsOverMax val="0"/>
  </c:chart>
  <c:spPr>
    <a:solidFill>
      <a:srgbClr val="FFFFFF"/>
    </a:solidFill>
    <a:ln w="3175">
      <a:solidFill>
        <a:srgbClr val="000000"/>
      </a:solidFill>
      <a:prstDash val="solid"/>
    </a:ln>
  </c:spPr>
  <c:txPr>
    <a:bodyPr/>
    <a:lstStyle/>
    <a:p>
      <a:pPr>
        <a:defRPr sz="1175"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328782981858707"/>
          <c:y val="0.10688885692945058"/>
          <c:w val="0.66596502944741054"/>
          <c:h val="0.69358991607554588"/>
        </c:manualLayout>
      </c:layout>
      <c:barChart>
        <c:barDir val="col"/>
        <c:grouping val="percentStacked"/>
        <c:varyColors val="0"/>
        <c:ser>
          <c:idx val="0"/>
          <c:order val="0"/>
          <c:tx>
            <c:strRef>
              <c:f>產品比!$A$10</c:f>
              <c:strCache>
                <c:ptCount val="1"/>
                <c:pt idx="0">
                  <c:v>Blood Glucose</c:v>
                </c:pt>
              </c:strCache>
            </c:strRef>
          </c:tx>
          <c:spPr>
            <a:solidFill>
              <a:srgbClr val="9999FF"/>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200"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產品比!$B$9:$G$9</c:f>
              <c:strCache>
                <c:ptCount val="6"/>
                <c:pt idx="0">
                  <c:v>2015</c:v>
                </c:pt>
                <c:pt idx="1">
                  <c:v>2016</c:v>
                </c:pt>
                <c:pt idx="2">
                  <c:v>2017</c:v>
                </c:pt>
                <c:pt idx="3">
                  <c:v>2018</c:v>
                </c:pt>
                <c:pt idx="4">
                  <c:v>2019</c:v>
                </c:pt>
                <c:pt idx="5">
                  <c:v>2020Q1</c:v>
                </c:pt>
              </c:strCache>
            </c:strRef>
          </c:cat>
          <c:val>
            <c:numRef>
              <c:f>產品比!$B$10:$G$10</c:f>
              <c:numCache>
                <c:formatCode>0%</c:formatCode>
                <c:ptCount val="6"/>
                <c:pt idx="0">
                  <c:v>0.15384554123218722</c:v>
                </c:pt>
                <c:pt idx="1">
                  <c:v>0.14390447256794292</c:v>
                </c:pt>
                <c:pt idx="2">
                  <c:v>0.16348879008495332</c:v>
                </c:pt>
                <c:pt idx="3">
                  <c:v>0.2018908396639274</c:v>
                </c:pt>
                <c:pt idx="4">
                  <c:v>0.13290494935482647</c:v>
                </c:pt>
                <c:pt idx="5">
                  <c:v>0.16389999999999999</c:v>
                </c:pt>
              </c:numCache>
            </c:numRef>
          </c:val>
          <c:extLst>
            <c:ext xmlns:c16="http://schemas.microsoft.com/office/drawing/2014/chart" uri="{C3380CC4-5D6E-409C-BE32-E72D297353CC}">
              <c16:uniqueId val="{00000000-C81D-4F65-9A34-0A5F345B33E6}"/>
            </c:ext>
          </c:extLst>
        </c:ser>
        <c:ser>
          <c:idx val="1"/>
          <c:order val="1"/>
          <c:tx>
            <c:strRef>
              <c:f>產品比!$A$11</c:f>
              <c:strCache>
                <c:ptCount val="1"/>
                <c:pt idx="0">
                  <c:v>Strips</c:v>
                </c:pt>
              </c:strCache>
            </c:strRef>
          </c:tx>
          <c:spPr>
            <a:solidFill>
              <a:schemeClr val="accent3">
                <a:lumMod val="60000"/>
                <a:lumOff val="40000"/>
              </a:schemeClr>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200"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產品比!$B$9:$G$9</c:f>
              <c:strCache>
                <c:ptCount val="6"/>
                <c:pt idx="0">
                  <c:v>2015</c:v>
                </c:pt>
                <c:pt idx="1">
                  <c:v>2016</c:v>
                </c:pt>
                <c:pt idx="2">
                  <c:v>2017</c:v>
                </c:pt>
                <c:pt idx="3">
                  <c:v>2018</c:v>
                </c:pt>
                <c:pt idx="4">
                  <c:v>2019</c:v>
                </c:pt>
                <c:pt idx="5">
                  <c:v>2020Q1</c:v>
                </c:pt>
              </c:strCache>
            </c:strRef>
          </c:cat>
          <c:val>
            <c:numRef>
              <c:f>產品比!$B$11:$G$11</c:f>
              <c:numCache>
                <c:formatCode>0%</c:formatCode>
                <c:ptCount val="6"/>
                <c:pt idx="0">
                  <c:v>0.67421550989202361</c:v>
                </c:pt>
                <c:pt idx="1">
                  <c:v>0.64686802724545522</c:v>
                </c:pt>
                <c:pt idx="2">
                  <c:v>0.61245401949716827</c:v>
                </c:pt>
                <c:pt idx="3">
                  <c:v>0.61600197825074332</c:v>
                </c:pt>
                <c:pt idx="4">
                  <c:v>0.54718147811561635</c:v>
                </c:pt>
                <c:pt idx="5">
                  <c:v>0.58120000000000005</c:v>
                </c:pt>
              </c:numCache>
            </c:numRef>
          </c:val>
          <c:extLst>
            <c:ext xmlns:c16="http://schemas.microsoft.com/office/drawing/2014/chart" uri="{C3380CC4-5D6E-409C-BE32-E72D297353CC}">
              <c16:uniqueId val="{00000001-C81D-4F65-9A34-0A5F345B33E6}"/>
            </c:ext>
          </c:extLst>
        </c:ser>
        <c:ser>
          <c:idx val="2"/>
          <c:order val="2"/>
          <c:tx>
            <c:strRef>
              <c:f>產品比!$A$12</c:f>
              <c:strCache>
                <c:ptCount val="1"/>
                <c:pt idx="0">
                  <c:v>Other</c:v>
                </c:pt>
              </c:strCache>
            </c:strRef>
          </c:tx>
          <c:spPr>
            <a:solidFill>
              <a:srgbClr val="FFFFCC"/>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200"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產品比!$B$9:$G$9</c:f>
              <c:strCache>
                <c:ptCount val="6"/>
                <c:pt idx="0">
                  <c:v>2015</c:v>
                </c:pt>
                <c:pt idx="1">
                  <c:v>2016</c:v>
                </c:pt>
                <c:pt idx="2">
                  <c:v>2017</c:v>
                </c:pt>
                <c:pt idx="3">
                  <c:v>2018</c:v>
                </c:pt>
                <c:pt idx="4">
                  <c:v>2019</c:v>
                </c:pt>
                <c:pt idx="5">
                  <c:v>2020Q1</c:v>
                </c:pt>
              </c:strCache>
            </c:strRef>
          </c:cat>
          <c:val>
            <c:numRef>
              <c:f>產品比!$B$12:$G$12</c:f>
              <c:numCache>
                <c:formatCode>0%</c:formatCode>
                <c:ptCount val="6"/>
                <c:pt idx="0">
                  <c:v>0.1719389488757892</c:v>
                </c:pt>
                <c:pt idx="1">
                  <c:v>0.20922750018660183</c:v>
                </c:pt>
                <c:pt idx="2">
                  <c:v>0.22405719041787847</c:v>
                </c:pt>
                <c:pt idx="3">
                  <c:v>0.18210718208532931</c:v>
                </c:pt>
                <c:pt idx="4">
                  <c:v>0.31991357252955721</c:v>
                </c:pt>
                <c:pt idx="5">
                  <c:v>0.25490000000000002</c:v>
                </c:pt>
              </c:numCache>
            </c:numRef>
          </c:val>
          <c:extLst>
            <c:ext xmlns:c16="http://schemas.microsoft.com/office/drawing/2014/chart" uri="{C3380CC4-5D6E-409C-BE32-E72D297353CC}">
              <c16:uniqueId val="{00000002-C81D-4F65-9A34-0A5F345B33E6}"/>
            </c:ext>
          </c:extLst>
        </c:ser>
        <c:dLbls>
          <c:showLegendKey val="0"/>
          <c:showVal val="0"/>
          <c:showCatName val="0"/>
          <c:showSerName val="0"/>
          <c:showPercent val="0"/>
          <c:showBubbleSize val="0"/>
        </c:dLbls>
        <c:gapWidth val="150"/>
        <c:overlap val="100"/>
        <c:axId val="1568901424"/>
        <c:axId val="1"/>
      </c:barChart>
      <c:catAx>
        <c:axId val="1568901424"/>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新細明體"/>
                <a:ea typeface="新細明體"/>
                <a:cs typeface="新細明體"/>
              </a:defRPr>
            </a:pPr>
            <a:endParaRPr lang="zh-TW"/>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000000"/>
              </a:solidFill>
              <a:prstDash val="sysDash"/>
            </a:ln>
          </c:spPr>
        </c:majorGridlines>
        <c:numFmt formatCode="0%" sourceLinked="1"/>
        <c:majorTickMark val="in"/>
        <c:minorTickMark val="none"/>
        <c:tickLblPos val="nextTo"/>
        <c:spPr>
          <a:ln w="3175">
            <a:solidFill>
              <a:srgbClr val="000000"/>
            </a:solidFill>
            <a:prstDash val="solid"/>
          </a:ln>
        </c:spPr>
        <c:txPr>
          <a:bodyPr rot="0" vert="horz"/>
          <a:lstStyle/>
          <a:p>
            <a:pPr>
              <a:defRPr sz="1200" b="0" i="0" u="none" strike="noStrike" baseline="0">
                <a:solidFill>
                  <a:srgbClr val="000000"/>
                </a:solidFill>
                <a:latin typeface="新細明體"/>
                <a:ea typeface="新細明體"/>
                <a:cs typeface="新細明體"/>
              </a:defRPr>
            </a:pPr>
            <a:endParaRPr lang="zh-TW"/>
          </a:p>
        </c:txPr>
        <c:crossAx val="1568901424"/>
        <c:crosses val="autoZero"/>
        <c:crossBetween val="between"/>
      </c:valAx>
      <c:spPr>
        <a:noFill/>
        <a:ln w="12700">
          <a:solidFill>
            <a:srgbClr val="808080"/>
          </a:solidFill>
          <a:prstDash val="solid"/>
        </a:ln>
      </c:spPr>
    </c:plotArea>
    <c:legend>
      <c:legendPos val="r"/>
      <c:layout>
        <c:manualLayout>
          <c:xMode val="edge"/>
          <c:yMode val="edge"/>
          <c:x val="0.81744227196319563"/>
          <c:y val="0.3088331789408677"/>
          <c:w val="0.16292665663983008"/>
          <c:h val="0.29412691060676244"/>
        </c:manualLayout>
      </c:layout>
      <c:overlay val="0"/>
      <c:spPr>
        <a:solidFill>
          <a:srgbClr val="FFFFFF"/>
        </a:solidFill>
        <a:ln w="3175">
          <a:solidFill>
            <a:srgbClr val="000000"/>
          </a:solidFill>
          <a:prstDash val="solid"/>
        </a:ln>
      </c:spPr>
      <c:txPr>
        <a:bodyPr/>
        <a:lstStyle/>
        <a:p>
          <a:pPr>
            <a:defRPr sz="1100" b="0" i="0" u="none" strike="noStrike" baseline="0">
              <a:solidFill>
                <a:srgbClr val="000000"/>
              </a:solidFill>
              <a:latin typeface="新細明體"/>
              <a:ea typeface="新細明體"/>
              <a:cs typeface="新細明體"/>
            </a:defRPr>
          </a:pPr>
          <a:endParaRPr lang="zh-TW"/>
        </a:p>
      </c:txPr>
    </c:legend>
    <c:plotVisOnly val="1"/>
    <c:dispBlanksAs val="gap"/>
    <c:showDLblsOverMax val="0"/>
  </c:chart>
  <c:spPr>
    <a:solidFill>
      <a:srgbClr val="FFFFFF"/>
    </a:solidFill>
    <a:ln w="3175">
      <a:solidFill>
        <a:srgbClr val="000000"/>
      </a:solidFill>
      <a:prstDash val="solid"/>
    </a:ln>
  </c:spPr>
  <c:txPr>
    <a:bodyPr/>
    <a:lstStyle/>
    <a:p>
      <a:pPr>
        <a:defRPr sz="1200"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12059675080898"/>
          <c:y val="9.5238482764473678E-2"/>
          <c:w val="0.67228974987917967"/>
          <c:h val="0.73095535521733546"/>
        </c:manualLayout>
      </c:layout>
      <c:barChart>
        <c:barDir val="col"/>
        <c:grouping val="percentStacked"/>
        <c:varyColors val="0"/>
        <c:ser>
          <c:idx val="0"/>
          <c:order val="0"/>
          <c:tx>
            <c:strRef>
              <c:f>區域比!$A$11</c:f>
              <c:strCache>
                <c:ptCount val="1"/>
                <c:pt idx="0">
                  <c:v>Europe</c:v>
                </c:pt>
              </c:strCache>
            </c:strRef>
          </c:tx>
          <c:spPr>
            <a:solidFill>
              <a:srgbClr val="9999FF"/>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0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區域比!$B$10:$F$10</c:f>
              <c:numCache>
                <c:formatCode>General</c:formatCode>
                <c:ptCount val="5"/>
                <c:pt idx="0">
                  <c:v>2015</c:v>
                </c:pt>
                <c:pt idx="1">
                  <c:v>2016</c:v>
                </c:pt>
                <c:pt idx="2">
                  <c:v>2017</c:v>
                </c:pt>
                <c:pt idx="3">
                  <c:v>2018</c:v>
                </c:pt>
                <c:pt idx="4">
                  <c:v>2019</c:v>
                </c:pt>
              </c:numCache>
            </c:numRef>
          </c:cat>
          <c:val>
            <c:numRef>
              <c:f>區域比!$B$11:$F$11</c:f>
              <c:numCache>
                <c:formatCode>0%</c:formatCode>
                <c:ptCount val="5"/>
                <c:pt idx="0">
                  <c:v>0.50578077867388338</c:v>
                </c:pt>
                <c:pt idx="1">
                  <c:v>0.46300344776657459</c:v>
                </c:pt>
                <c:pt idx="2">
                  <c:v>0.45933834714143579</c:v>
                </c:pt>
                <c:pt idx="3">
                  <c:v>0.4253098780270399</c:v>
                </c:pt>
                <c:pt idx="4">
                  <c:v>0.41156781722068797</c:v>
                </c:pt>
              </c:numCache>
            </c:numRef>
          </c:val>
          <c:extLst>
            <c:ext xmlns:c16="http://schemas.microsoft.com/office/drawing/2014/chart" uri="{C3380CC4-5D6E-409C-BE32-E72D297353CC}">
              <c16:uniqueId val="{00000000-8A3D-41B3-ACB9-2B7E5AA32AE6}"/>
            </c:ext>
          </c:extLst>
        </c:ser>
        <c:ser>
          <c:idx val="1"/>
          <c:order val="1"/>
          <c:tx>
            <c:strRef>
              <c:f>區域比!$A$12</c:f>
              <c:strCache>
                <c:ptCount val="1"/>
                <c:pt idx="0">
                  <c:v>America</c:v>
                </c:pt>
              </c:strCache>
            </c:strRef>
          </c:tx>
          <c:spPr>
            <a:solidFill>
              <a:srgbClr val="92D050"/>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0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區域比!$B$10:$F$10</c:f>
              <c:numCache>
                <c:formatCode>General</c:formatCode>
                <c:ptCount val="5"/>
                <c:pt idx="0">
                  <c:v>2015</c:v>
                </c:pt>
                <c:pt idx="1">
                  <c:v>2016</c:v>
                </c:pt>
                <c:pt idx="2">
                  <c:v>2017</c:v>
                </c:pt>
                <c:pt idx="3">
                  <c:v>2018</c:v>
                </c:pt>
                <c:pt idx="4">
                  <c:v>2019</c:v>
                </c:pt>
              </c:numCache>
            </c:numRef>
          </c:cat>
          <c:val>
            <c:numRef>
              <c:f>區域比!$B$12:$F$12</c:f>
              <c:numCache>
                <c:formatCode>0%</c:formatCode>
                <c:ptCount val="5"/>
                <c:pt idx="0">
                  <c:v>0.18160435854708018</c:v>
                </c:pt>
                <c:pt idx="1">
                  <c:v>0.17487561201429927</c:v>
                </c:pt>
                <c:pt idx="2">
                  <c:v>0.18852813361013318</c:v>
                </c:pt>
                <c:pt idx="3">
                  <c:v>0.26455561242387471</c:v>
                </c:pt>
                <c:pt idx="4">
                  <c:v>0.23740394766315034</c:v>
                </c:pt>
              </c:numCache>
            </c:numRef>
          </c:val>
          <c:extLst>
            <c:ext xmlns:c16="http://schemas.microsoft.com/office/drawing/2014/chart" uri="{C3380CC4-5D6E-409C-BE32-E72D297353CC}">
              <c16:uniqueId val="{00000001-8A3D-41B3-ACB9-2B7E5AA32AE6}"/>
            </c:ext>
          </c:extLst>
        </c:ser>
        <c:ser>
          <c:idx val="2"/>
          <c:order val="2"/>
          <c:tx>
            <c:strRef>
              <c:f>區域比!$A$13</c:f>
              <c:strCache>
                <c:ptCount val="1"/>
                <c:pt idx="0">
                  <c:v>Middle East</c:v>
                </c:pt>
              </c:strCache>
            </c:strRef>
          </c:tx>
          <c:spPr>
            <a:solidFill>
              <a:srgbClr val="FFFFCC"/>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0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區域比!$B$10:$F$10</c:f>
              <c:numCache>
                <c:formatCode>General</c:formatCode>
                <c:ptCount val="5"/>
                <c:pt idx="0">
                  <c:v>2015</c:v>
                </c:pt>
                <c:pt idx="1">
                  <c:v>2016</c:v>
                </c:pt>
                <c:pt idx="2">
                  <c:v>2017</c:v>
                </c:pt>
                <c:pt idx="3">
                  <c:v>2018</c:v>
                </c:pt>
                <c:pt idx="4">
                  <c:v>2019</c:v>
                </c:pt>
              </c:numCache>
            </c:numRef>
          </c:cat>
          <c:val>
            <c:numRef>
              <c:f>區域比!$B$13:$F$13</c:f>
              <c:numCache>
                <c:formatCode>0%</c:formatCode>
                <c:ptCount val="5"/>
                <c:pt idx="0">
                  <c:v>0.13375583368286761</c:v>
                </c:pt>
                <c:pt idx="1">
                  <c:v>0.11856346764959512</c:v>
                </c:pt>
                <c:pt idx="2">
                  <c:v>9.9085890861778658E-2</c:v>
                </c:pt>
                <c:pt idx="3">
                  <c:v>9.8434996635823585E-2</c:v>
                </c:pt>
                <c:pt idx="4">
                  <c:v>0.10936211413848354</c:v>
                </c:pt>
              </c:numCache>
            </c:numRef>
          </c:val>
          <c:extLst>
            <c:ext xmlns:c16="http://schemas.microsoft.com/office/drawing/2014/chart" uri="{C3380CC4-5D6E-409C-BE32-E72D297353CC}">
              <c16:uniqueId val="{00000002-8A3D-41B3-ACB9-2B7E5AA32AE6}"/>
            </c:ext>
          </c:extLst>
        </c:ser>
        <c:ser>
          <c:idx val="3"/>
          <c:order val="3"/>
          <c:tx>
            <c:strRef>
              <c:f>區域比!$A$14</c:f>
              <c:strCache>
                <c:ptCount val="1"/>
                <c:pt idx="0">
                  <c:v>Other</c:v>
                </c:pt>
              </c:strCache>
            </c:strRef>
          </c:tx>
          <c:spPr>
            <a:solidFill>
              <a:srgbClr val="CCFFFF"/>
            </a:solidFill>
            <a:ln w="12700">
              <a:solidFill>
                <a:srgbClr val="000000"/>
              </a:solidFill>
              <a:prstDash val="solid"/>
            </a:ln>
          </c:spPr>
          <c:invertIfNegative val="0"/>
          <c:dLbls>
            <c:spPr>
              <a:noFill/>
              <a:ln w="25400">
                <a:noFill/>
              </a:ln>
            </c:spPr>
            <c:txPr>
              <a:bodyPr wrap="square" lIns="38100" tIns="19050" rIns="38100" bIns="19050" anchor="ctr">
                <a:spAutoFit/>
              </a:bodyPr>
              <a:lstStyle/>
              <a:p>
                <a:pPr>
                  <a:defRPr sz="1075" b="0" i="0" u="none" strike="noStrike" baseline="0">
                    <a:solidFill>
                      <a:srgbClr val="000000"/>
                    </a:solidFill>
                    <a:latin typeface="新細明體"/>
                    <a:ea typeface="新細明體"/>
                    <a:cs typeface="新細明體"/>
                  </a:defRPr>
                </a:pPr>
                <a:endParaRPr lang="zh-TW"/>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區域比!$B$10:$F$10</c:f>
              <c:numCache>
                <c:formatCode>General</c:formatCode>
                <c:ptCount val="5"/>
                <c:pt idx="0">
                  <c:v>2015</c:v>
                </c:pt>
                <c:pt idx="1">
                  <c:v>2016</c:v>
                </c:pt>
                <c:pt idx="2">
                  <c:v>2017</c:v>
                </c:pt>
                <c:pt idx="3">
                  <c:v>2018</c:v>
                </c:pt>
                <c:pt idx="4">
                  <c:v>2019</c:v>
                </c:pt>
              </c:numCache>
            </c:numRef>
          </c:cat>
          <c:val>
            <c:numRef>
              <c:f>區域比!$B$14:$F$14</c:f>
              <c:numCache>
                <c:formatCode>0%</c:formatCode>
                <c:ptCount val="5"/>
                <c:pt idx="0">
                  <c:v>0.17885902909616883</c:v>
                </c:pt>
                <c:pt idx="1">
                  <c:v>0.24355747256953103</c:v>
                </c:pt>
                <c:pt idx="2">
                  <c:v>0.2530476283866524</c:v>
                </c:pt>
                <c:pt idx="3">
                  <c:v>0.21169951291326175</c:v>
                </c:pt>
                <c:pt idx="4">
                  <c:v>0.24166612097767814</c:v>
                </c:pt>
              </c:numCache>
            </c:numRef>
          </c:val>
          <c:extLst>
            <c:ext xmlns:c16="http://schemas.microsoft.com/office/drawing/2014/chart" uri="{C3380CC4-5D6E-409C-BE32-E72D297353CC}">
              <c16:uniqueId val="{00000003-8A3D-41B3-ACB9-2B7E5AA32AE6}"/>
            </c:ext>
          </c:extLst>
        </c:ser>
        <c:dLbls>
          <c:showLegendKey val="0"/>
          <c:showVal val="0"/>
          <c:showCatName val="0"/>
          <c:showSerName val="0"/>
          <c:showPercent val="0"/>
          <c:showBubbleSize val="0"/>
        </c:dLbls>
        <c:gapWidth val="150"/>
        <c:overlap val="100"/>
        <c:axId val="1568906416"/>
        <c:axId val="1"/>
      </c:barChart>
      <c:catAx>
        <c:axId val="1568906416"/>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sz="1075" b="0" i="0" u="none" strike="noStrike" baseline="0">
                <a:solidFill>
                  <a:srgbClr val="000000"/>
                </a:solidFill>
                <a:latin typeface="新細明體"/>
                <a:ea typeface="新細明體"/>
                <a:cs typeface="新細明體"/>
              </a:defRPr>
            </a:pPr>
            <a:endParaRPr lang="zh-TW"/>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000000"/>
              </a:solidFill>
              <a:prstDash val="sysDash"/>
            </a:ln>
          </c:spPr>
        </c:majorGridlines>
        <c:numFmt formatCode="0%" sourceLinked="1"/>
        <c:majorTickMark val="in"/>
        <c:minorTickMark val="none"/>
        <c:tickLblPos val="nextTo"/>
        <c:spPr>
          <a:ln w="3175">
            <a:solidFill>
              <a:srgbClr val="000000"/>
            </a:solidFill>
            <a:prstDash val="solid"/>
          </a:ln>
        </c:spPr>
        <c:txPr>
          <a:bodyPr rot="0" vert="horz"/>
          <a:lstStyle/>
          <a:p>
            <a:pPr>
              <a:defRPr sz="1075" b="0" i="0" u="none" strike="noStrike" baseline="0">
                <a:solidFill>
                  <a:srgbClr val="000000"/>
                </a:solidFill>
                <a:latin typeface="新細明體"/>
                <a:ea typeface="新細明體"/>
                <a:cs typeface="新細明體"/>
              </a:defRPr>
            </a:pPr>
            <a:endParaRPr lang="zh-TW"/>
          </a:p>
        </c:txPr>
        <c:crossAx val="1568906416"/>
        <c:crosses val="autoZero"/>
        <c:crossBetween val="between"/>
      </c:valAx>
      <c:spPr>
        <a:noFill/>
        <a:ln w="12700">
          <a:solidFill>
            <a:srgbClr val="808080"/>
          </a:solidFill>
          <a:prstDash val="solid"/>
        </a:ln>
      </c:spPr>
    </c:plotArea>
    <c:legend>
      <c:legendPos val="r"/>
      <c:layout>
        <c:manualLayout>
          <c:xMode val="edge"/>
          <c:yMode val="edge"/>
          <c:x val="0.83309226796088687"/>
          <c:y val="0.29412691060676238"/>
          <c:w val="0.14767727067824388"/>
          <c:h val="0.32721630384437245"/>
        </c:manualLayout>
      </c:layout>
      <c:overlay val="0"/>
      <c:spPr>
        <a:solidFill>
          <a:srgbClr val="FFFFFF"/>
        </a:solidFill>
        <a:ln w="3175">
          <a:solidFill>
            <a:srgbClr val="000000"/>
          </a:solidFill>
          <a:prstDash val="solid"/>
        </a:ln>
      </c:spPr>
      <c:txPr>
        <a:bodyPr/>
        <a:lstStyle/>
        <a:p>
          <a:pPr>
            <a:defRPr sz="985" b="0" i="0" u="none" strike="noStrike" baseline="0">
              <a:solidFill>
                <a:srgbClr val="000000"/>
              </a:solidFill>
              <a:latin typeface="新細明體"/>
              <a:ea typeface="新細明體"/>
              <a:cs typeface="新細明體"/>
            </a:defRPr>
          </a:pPr>
          <a:endParaRPr lang="zh-TW"/>
        </a:p>
      </c:txPr>
    </c:legend>
    <c:plotVisOnly val="1"/>
    <c:dispBlanksAs val="gap"/>
    <c:showDLblsOverMax val="0"/>
  </c:chart>
  <c:spPr>
    <a:solidFill>
      <a:srgbClr val="FFFFFF"/>
    </a:solidFill>
    <a:ln w="3175">
      <a:solidFill>
        <a:srgbClr val="000000"/>
      </a:solidFill>
      <a:prstDash val="solid"/>
    </a:ln>
  </c:spPr>
  <c:txPr>
    <a:bodyPr/>
    <a:lstStyle/>
    <a:p>
      <a:pPr>
        <a:defRPr sz="1075" b="0"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421258355819752"/>
          <c:y val="9.2885509943437458E-2"/>
          <c:w val="0.69910546151133746"/>
          <c:h val="0.62055425791998642"/>
        </c:manualLayout>
      </c:layout>
      <c:barChart>
        <c:barDir val="col"/>
        <c:grouping val="clustered"/>
        <c:varyColors val="0"/>
        <c:ser>
          <c:idx val="1"/>
          <c:order val="0"/>
          <c:tx>
            <c:strRef>
              <c:f>營收!$A$3</c:f>
              <c:strCache>
                <c:ptCount val="1"/>
                <c:pt idx="0">
                  <c:v>Revenue</c:v>
                </c:pt>
              </c:strCache>
            </c:strRef>
          </c:tx>
          <c:spPr>
            <a:solidFill>
              <a:srgbClr val="993366"/>
            </a:solidFill>
            <a:ln w="12700">
              <a:solidFill>
                <a:srgbClr val="000000"/>
              </a:solidFill>
              <a:prstDash val="solid"/>
            </a:ln>
          </c:spPr>
          <c:invertIfNegative val="0"/>
          <c:cat>
            <c:strRef>
              <c:f>營收!$B$2:$G$2</c:f>
              <c:strCache>
                <c:ptCount val="6"/>
                <c:pt idx="0">
                  <c:v>2015</c:v>
                </c:pt>
                <c:pt idx="1">
                  <c:v>2016</c:v>
                </c:pt>
                <c:pt idx="2">
                  <c:v>2017</c:v>
                </c:pt>
                <c:pt idx="3">
                  <c:v>2018</c:v>
                </c:pt>
                <c:pt idx="4">
                  <c:v>2019</c:v>
                </c:pt>
                <c:pt idx="5">
                  <c:v>2020Q1</c:v>
                </c:pt>
              </c:strCache>
            </c:strRef>
          </c:cat>
          <c:val>
            <c:numRef>
              <c:f>營收!$B$3:$G$3</c:f>
              <c:numCache>
                <c:formatCode>_-* #,##0_-;\-* #,##0_-;_-* "-"??_-;_-@_-</c:formatCode>
                <c:ptCount val="6"/>
                <c:pt idx="0">
                  <c:v>2637</c:v>
                </c:pt>
                <c:pt idx="1">
                  <c:v>3148</c:v>
                </c:pt>
                <c:pt idx="2">
                  <c:v>3345</c:v>
                </c:pt>
                <c:pt idx="3">
                  <c:v>4347</c:v>
                </c:pt>
                <c:pt idx="4">
                  <c:v>4138</c:v>
                </c:pt>
                <c:pt idx="5">
                  <c:v>1264</c:v>
                </c:pt>
              </c:numCache>
            </c:numRef>
          </c:val>
          <c:extLst>
            <c:ext xmlns:c16="http://schemas.microsoft.com/office/drawing/2014/chart" uri="{C3380CC4-5D6E-409C-BE32-E72D297353CC}">
              <c16:uniqueId val="{00000000-8B46-4705-ACEC-53D0F04E6F4A}"/>
            </c:ext>
          </c:extLst>
        </c:ser>
        <c:dLbls>
          <c:showLegendKey val="0"/>
          <c:showVal val="0"/>
          <c:showCatName val="0"/>
          <c:showSerName val="0"/>
          <c:showPercent val="0"/>
          <c:showBubbleSize val="0"/>
        </c:dLbls>
        <c:gapWidth val="150"/>
        <c:axId val="1568905168"/>
        <c:axId val="1"/>
      </c:barChart>
      <c:lineChart>
        <c:grouping val="standard"/>
        <c:varyColors val="0"/>
        <c:ser>
          <c:idx val="0"/>
          <c:order val="1"/>
          <c:tx>
            <c:strRef>
              <c:f>營收!$A$4</c:f>
              <c:strCache>
                <c:ptCount val="1"/>
                <c:pt idx="0">
                  <c:v>Growth YoY</c:v>
                </c:pt>
              </c:strCache>
            </c:strRef>
          </c:tx>
          <c:spPr>
            <a:ln w="12700">
              <a:solidFill>
                <a:srgbClr val="000080"/>
              </a:solidFill>
              <a:prstDash val="solid"/>
            </a:ln>
          </c:spPr>
          <c:marker>
            <c:symbol val="diamond"/>
            <c:size val="5"/>
            <c:spPr>
              <a:solidFill>
                <a:srgbClr val="000080"/>
              </a:solidFill>
              <a:ln>
                <a:solidFill>
                  <a:srgbClr val="000080"/>
                </a:solidFill>
                <a:prstDash val="solid"/>
              </a:ln>
            </c:spPr>
          </c:marker>
          <c:cat>
            <c:strRef>
              <c:f>營收!$B$2:$G$2</c:f>
              <c:strCache>
                <c:ptCount val="6"/>
                <c:pt idx="0">
                  <c:v>2015</c:v>
                </c:pt>
                <c:pt idx="1">
                  <c:v>2016</c:v>
                </c:pt>
                <c:pt idx="2">
                  <c:v>2017</c:v>
                </c:pt>
                <c:pt idx="3">
                  <c:v>2018</c:v>
                </c:pt>
                <c:pt idx="4">
                  <c:v>2019</c:v>
                </c:pt>
                <c:pt idx="5">
                  <c:v>2020Q1</c:v>
                </c:pt>
              </c:strCache>
            </c:strRef>
          </c:cat>
          <c:val>
            <c:numRef>
              <c:f>營收!$B$4:$G$4</c:f>
              <c:numCache>
                <c:formatCode>0.00%</c:formatCode>
                <c:ptCount val="6"/>
                <c:pt idx="0">
                  <c:v>4.5999999999999999E-2</c:v>
                </c:pt>
                <c:pt idx="1">
                  <c:v>0.1937808115282518</c:v>
                </c:pt>
                <c:pt idx="2">
                  <c:v>6.2579415501905974E-2</c:v>
                </c:pt>
                <c:pt idx="3">
                  <c:v>0.29955156950672646</c:v>
                </c:pt>
                <c:pt idx="4">
                  <c:v>-4.8079135035656778E-2</c:v>
                </c:pt>
                <c:pt idx="5">
                  <c:v>-0.69453842435959401</c:v>
                </c:pt>
              </c:numCache>
            </c:numRef>
          </c:val>
          <c:smooth val="0"/>
          <c:extLst>
            <c:ext xmlns:c16="http://schemas.microsoft.com/office/drawing/2014/chart" uri="{C3380CC4-5D6E-409C-BE32-E72D297353CC}">
              <c16:uniqueId val="{00000001-8B46-4705-ACEC-53D0F04E6F4A}"/>
            </c:ext>
          </c:extLst>
        </c:ser>
        <c:dLbls>
          <c:showLegendKey val="0"/>
          <c:showVal val="0"/>
          <c:showCatName val="0"/>
          <c:showSerName val="0"/>
          <c:showPercent val="0"/>
          <c:showBubbleSize val="0"/>
        </c:dLbls>
        <c:marker val="1"/>
        <c:smooth val="0"/>
        <c:axId val="3"/>
        <c:axId val="4"/>
      </c:lineChart>
      <c:catAx>
        <c:axId val="1568905168"/>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a:pPr>
            <a:endParaRPr lang="zh-TW"/>
          </a:p>
        </c:txPr>
        <c:crossAx val="1"/>
        <c:crosses val="autoZero"/>
        <c:auto val="0"/>
        <c:lblAlgn val="ctr"/>
        <c:lblOffset val="100"/>
        <c:tickLblSkip val="1"/>
        <c:tickMarkSkip val="1"/>
        <c:noMultiLvlLbl val="0"/>
      </c:catAx>
      <c:valAx>
        <c:axId val="1"/>
        <c:scaling>
          <c:orientation val="minMax"/>
        </c:scaling>
        <c:delete val="0"/>
        <c:axPos val="l"/>
        <c:majorGridlines>
          <c:spPr>
            <a:ln w="3175">
              <a:solidFill>
                <a:srgbClr val="000000"/>
              </a:solidFill>
              <a:prstDash val="dashDot"/>
            </a:ln>
          </c:spPr>
        </c:majorGridlines>
        <c:numFmt formatCode="_-* #,##0_-;\-* #,##0_-;_-* &quot;-&quot;??_-;_-@_-" sourceLinked="1"/>
        <c:majorTickMark val="in"/>
        <c:minorTickMark val="none"/>
        <c:tickLblPos val="nextTo"/>
        <c:spPr>
          <a:ln w="3175">
            <a:solidFill>
              <a:srgbClr val="000000"/>
            </a:solidFill>
            <a:prstDash val="solid"/>
          </a:ln>
        </c:spPr>
        <c:txPr>
          <a:bodyPr rot="0" vert="horz"/>
          <a:lstStyle/>
          <a:p>
            <a:pPr>
              <a:defRPr/>
            </a:pPr>
            <a:endParaRPr lang="zh-TW"/>
          </a:p>
        </c:txPr>
        <c:crossAx val="1568905168"/>
        <c:crosses val="autoZero"/>
        <c:crossBetween val="between"/>
      </c:valAx>
      <c:catAx>
        <c:axId val="3"/>
        <c:scaling>
          <c:orientation val="minMax"/>
        </c:scaling>
        <c:delete val="1"/>
        <c:axPos val="b"/>
        <c:numFmt formatCode="General" sourceLinked="1"/>
        <c:majorTickMark val="out"/>
        <c:minorTickMark val="none"/>
        <c:tickLblPos val="nextTo"/>
        <c:crossAx val="4"/>
        <c:crosses val="autoZero"/>
        <c:auto val="0"/>
        <c:lblAlgn val="ctr"/>
        <c:lblOffset val="100"/>
        <c:noMultiLvlLbl val="0"/>
      </c:catAx>
      <c:valAx>
        <c:axId val="4"/>
        <c:scaling>
          <c:orientation val="minMax"/>
        </c:scaling>
        <c:delete val="0"/>
        <c:axPos val="r"/>
        <c:numFmt formatCode="0.00%" sourceLinked="1"/>
        <c:majorTickMark val="in"/>
        <c:minorTickMark val="none"/>
        <c:tickLblPos val="nextTo"/>
        <c:spPr>
          <a:ln w="3175">
            <a:solidFill>
              <a:srgbClr val="000000"/>
            </a:solidFill>
            <a:prstDash val="solid"/>
          </a:ln>
        </c:spPr>
        <c:txPr>
          <a:bodyPr rot="0" vert="horz"/>
          <a:lstStyle/>
          <a:p>
            <a:pPr>
              <a:defRPr/>
            </a:pPr>
            <a:endParaRPr lang="zh-TW"/>
          </a:p>
        </c:txPr>
        <c:crossAx val="3"/>
        <c:crosses val="max"/>
        <c:crossBetween val="between"/>
      </c:valAx>
      <c:spPr>
        <a:noFill/>
        <a:ln w="25400">
          <a:noFill/>
        </a:ln>
      </c:spPr>
    </c:plotArea>
    <c:legend>
      <c:legendPos val="r"/>
      <c:layout>
        <c:manualLayout>
          <c:xMode val="edge"/>
          <c:yMode val="edge"/>
          <c:x val="0.27993844959520908"/>
          <c:y val="0.86008738703580412"/>
          <c:w val="0.40142120439170448"/>
          <c:h val="8.4550859713964366E-2"/>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200" b="1" i="0" u="none" strike="noStrike" baseline="0">
          <a:solidFill>
            <a:srgbClr val="000000"/>
          </a:solidFill>
          <a:latin typeface="新細明體"/>
          <a:ea typeface="新細明體"/>
          <a:cs typeface="新細明體"/>
        </a:defRPr>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181820430106845"/>
          <c:y val="8.5416840447673434E-2"/>
          <c:w val="0.83376781992153237"/>
          <c:h val="0.64166797214349802"/>
        </c:manualLayout>
      </c:layout>
      <c:lineChart>
        <c:grouping val="standard"/>
        <c:varyColors val="0"/>
        <c:ser>
          <c:idx val="0"/>
          <c:order val="0"/>
          <c:tx>
            <c:strRef>
              <c:f>毛利率!$A$3</c:f>
              <c:strCache>
                <c:ptCount val="1"/>
                <c:pt idx="0">
                  <c:v>Gross Margin</c:v>
                </c:pt>
              </c:strCache>
            </c:strRef>
          </c:tx>
          <c:spPr>
            <a:ln w="12700">
              <a:solidFill>
                <a:srgbClr val="000080"/>
              </a:solidFill>
              <a:prstDash val="solid"/>
            </a:ln>
          </c:spPr>
          <c:marker>
            <c:symbol val="diamond"/>
            <c:size val="5"/>
            <c:spPr>
              <a:solidFill>
                <a:srgbClr val="000080"/>
              </a:solidFill>
              <a:ln>
                <a:solidFill>
                  <a:srgbClr val="000080"/>
                </a:solidFill>
                <a:prstDash val="solid"/>
              </a:ln>
            </c:spPr>
          </c:marker>
          <c:dLbls>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毛利率!$B$2:$G$2</c:f>
              <c:strCache>
                <c:ptCount val="6"/>
                <c:pt idx="0">
                  <c:v>2015</c:v>
                </c:pt>
                <c:pt idx="1">
                  <c:v>2016</c:v>
                </c:pt>
                <c:pt idx="2">
                  <c:v>2017</c:v>
                </c:pt>
                <c:pt idx="3">
                  <c:v>2018</c:v>
                </c:pt>
                <c:pt idx="4">
                  <c:v>2019</c:v>
                </c:pt>
                <c:pt idx="5">
                  <c:v>2020Q1</c:v>
                </c:pt>
              </c:strCache>
            </c:strRef>
          </c:cat>
          <c:val>
            <c:numRef>
              <c:f>毛利率!$B$3:$G$3</c:f>
              <c:numCache>
                <c:formatCode>0.0%</c:formatCode>
                <c:ptCount val="6"/>
                <c:pt idx="0">
                  <c:v>0.46079999999999999</c:v>
                </c:pt>
                <c:pt idx="1">
                  <c:v>0.46389999999999998</c:v>
                </c:pt>
                <c:pt idx="2">
                  <c:v>0.435</c:v>
                </c:pt>
                <c:pt idx="3">
                  <c:v>0.4551</c:v>
                </c:pt>
                <c:pt idx="4">
                  <c:v>0.44219999999999998</c:v>
                </c:pt>
                <c:pt idx="5">
                  <c:v>0.51300000000000001</c:v>
                </c:pt>
              </c:numCache>
            </c:numRef>
          </c:val>
          <c:smooth val="0"/>
          <c:extLst>
            <c:ext xmlns:c16="http://schemas.microsoft.com/office/drawing/2014/chart" uri="{C3380CC4-5D6E-409C-BE32-E72D297353CC}">
              <c16:uniqueId val="{00000000-AE94-4079-8866-A45E91C2A134}"/>
            </c:ext>
          </c:extLst>
        </c:ser>
        <c:ser>
          <c:idx val="1"/>
          <c:order val="1"/>
          <c:tx>
            <c:strRef>
              <c:f>毛利率!$A$4</c:f>
              <c:strCache>
                <c:ptCount val="1"/>
                <c:pt idx="0">
                  <c:v>Operating Margin</c:v>
                </c:pt>
              </c:strCache>
            </c:strRef>
          </c:tx>
          <c:spPr>
            <a:ln w="12700">
              <a:solidFill>
                <a:srgbClr val="FF00FF"/>
              </a:solidFill>
              <a:prstDash val="solid"/>
            </a:ln>
          </c:spPr>
          <c:marker>
            <c:symbol val="square"/>
            <c:size val="5"/>
            <c:spPr>
              <a:solidFill>
                <a:srgbClr val="FF00FF"/>
              </a:solidFill>
              <a:ln>
                <a:solidFill>
                  <a:srgbClr val="FF00FF"/>
                </a:solidFill>
                <a:prstDash val="solid"/>
              </a:ln>
            </c:spPr>
          </c:marker>
          <c:dLbls>
            <c:spPr>
              <a:noFill/>
              <a:ln w="25400">
                <a:noFill/>
              </a:ln>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毛利率!$B$2:$G$2</c:f>
              <c:strCache>
                <c:ptCount val="6"/>
                <c:pt idx="0">
                  <c:v>2015</c:v>
                </c:pt>
                <c:pt idx="1">
                  <c:v>2016</c:v>
                </c:pt>
                <c:pt idx="2">
                  <c:v>2017</c:v>
                </c:pt>
                <c:pt idx="3">
                  <c:v>2018</c:v>
                </c:pt>
                <c:pt idx="4">
                  <c:v>2019</c:v>
                </c:pt>
                <c:pt idx="5">
                  <c:v>2020Q1</c:v>
                </c:pt>
              </c:strCache>
            </c:strRef>
          </c:cat>
          <c:val>
            <c:numRef>
              <c:f>毛利率!$B$4:$G$4</c:f>
              <c:numCache>
                <c:formatCode>0.0%</c:formatCode>
                <c:ptCount val="6"/>
                <c:pt idx="0">
                  <c:v>0.1774</c:v>
                </c:pt>
                <c:pt idx="1">
                  <c:v>0.1996</c:v>
                </c:pt>
                <c:pt idx="2">
                  <c:v>0.1895</c:v>
                </c:pt>
                <c:pt idx="3">
                  <c:v>0.22700000000000001</c:v>
                </c:pt>
                <c:pt idx="4">
                  <c:v>0.19400000000000001</c:v>
                </c:pt>
                <c:pt idx="5">
                  <c:v>0.19700000000000001</c:v>
                </c:pt>
              </c:numCache>
            </c:numRef>
          </c:val>
          <c:smooth val="0"/>
          <c:extLst>
            <c:ext xmlns:c16="http://schemas.microsoft.com/office/drawing/2014/chart" uri="{C3380CC4-5D6E-409C-BE32-E72D297353CC}">
              <c16:uniqueId val="{00000001-AE94-4079-8866-A45E91C2A134}"/>
            </c:ext>
          </c:extLst>
        </c:ser>
        <c:dLbls>
          <c:showLegendKey val="0"/>
          <c:showVal val="0"/>
          <c:showCatName val="0"/>
          <c:showSerName val="0"/>
          <c:showPercent val="0"/>
          <c:showBubbleSize val="0"/>
        </c:dLbls>
        <c:marker val="1"/>
        <c:smooth val="0"/>
        <c:axId val="1500586736"/>
        <c:axId val="1"/>
      </c:lineChart>
      <c:catAx>
        <c:axId val="1500586736"/>
        <c:scaling>
          <c:orientation val="minMax"/>
        </c:scaling>
        <c:delete val="0"/>
        <c:axPos val="b"/>
        <c:numFmt formatCode="General" sourceLinked="1"/>
        <c:majorTickMark val="in"/>
        <c:minorTickMark val="none"/>
        <c:tickLblPos val="nextTo"/>
        <c:spPr>
          <a:ln w="3175">
            <a:solidFill>
              <a:srgbClr val="000000"/>
            </a:solidFill>
            <a:prstDash val="solid"/>
          </a:ln>
        </c:spPr>
        <c:txPr>
          <a:bodyPr rot="0" vert="horz"/>
          <a:lstStyle/>
          <a:p>
            <a:pPr>
              <a:defRPr/>
            </a:pPr>
            <a:endParaRPr lang="zh-TW"/>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000000"/>
              </a:solidFill>
              <a:prstDash val="dashDot"/>
            </a:ln>
          </c:spPr>
        </c:majorGridlines>
        <c:numFmt formatCode="0.0%" sourceLinked="1"/>
        <c:majorTickMark val="in"/>
        <c:minorTickMark val="none"/>
        <c:tickLblPos val="nextTo"/>
        <c:spPr>
          <a:ln w="3175">
            <a:solidFill>
              <a:srgbClr val="000000"/>
            </a:solidFill>
            <a:prstDash val="solid"/>
          </a:ln>
        </c:spPr>
        <c:txPr>
          <a:bodyPr rot="0" vert="horz"/>
          <a:lstStyle/>
          <a:p>
            <a:pPr>
              <a:defRPr/>
            </a:pPr>
            <a:endParaRPr lang="zh-TW"/>
          </a:p>
        </c:txPr>
        <c:crossAx val="1500586736"/>
        <c:crosses val="autoZero"/>
        <c:crossBetween val="between"/>
      </c:valAx>
      <c:spPr>
        <a:noFill/>
        <a:ln w="25400">
          <a:noFill/>
        </a:ln>
      </c:spPr>
    </c:plotArea>
    <c:legend>
      <c:legendPos val="r"/>
      <c:layout>
        <c:manualLayout>
          <c:xMode val="edge"/>
          <c:yMode val="edge"/>
          <c:x val="0.26965129358830148"/>
          <c:y val="0.82464413486775689"/>
          <c:w val="0.45179977502812146"/>
          <c:h val="7.3848738138501901E-2"/>
        </c:manualLayout>
      </c:layout>
      <c:overlay val="0"/>
      <c:spPr>
        <a:solidFill>
          <a:srgbClr val="FFFFFF"/>
        </a:solidFill>
        <a:ln w="25400">
          <a:noFill/>
        </a:ln>
      </c:spPr>
    </c:legend>
    <c:plotVisOnly val="1"/>
    <c:dispBlanksAs val="gap"/>
    <c:showDLblsOverMax val="0"/>
  </c:chart>
  <c:spPr>
    <a:solidFill>
      <a:srgbClr val="FFFFFF"/>
    </a:solidFill>
    <a:ln w="9525">
      <a:noFill/>
    </a:ln>
  </c:spPr>
  <c:txPr>
    <a:bodyPr/>
    <a:lstStyle/>
    <a:p>
      <a:pPr>
        <a:defRPr sz="1000" b="1" i="0" u="none" strike="noStrike" baseline="0">
          <a:solidFill>
            <a:srgbClr val="000000"/>
          </a:solidFill>
          <a:latin typeface="新細明體"/>
          <a:ea typeface="新細明體"/>
          <a:cs typeface="新細明體"/>
        </a:defRPr>
      </a:pPr>
      <a:endParaRPr lang="zh-TW"/>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5">
  <dgm:title val=""/>
  <dgm:desc val=""/>
  <dgm:catLst>
    <dgm:cat type="accent6" pri="11500"/>
  </dgm:catLst>
  <dgm:styleLbl name="node0">
    <dgm:fillClrLst meth="cycle">
      <a:schemeClr val="accent6">
        <a:alpha val="80000"/>
      </a:schemeClr>
    </dgm:fillClrLst>
    <dgm:linClrLst meth="repeat">
      <a:schemeClr val="lt1"/>
    </dgm:linClrLst>
    <dgm:effectClrLst/>
    <dgm:txLinClrLst/>
    <dgm:txFillClrLst/>
    <dgm:txEffectClrLst/>
  </dgm:styleLbl>
  <dgm:styleLbl name="alignNode1">
    <dgm:fillClrLst>
      <a:schemeClr val="accent6">
        <a:alpha val="90000"/>
      </a:schemeClr>
      <a:schemeClr val="accent6">
        <a:alpha val="50000"/>
      </a:schemeClr>
    </dgm:fillClrLst>
    <dgm:linClrLst>
      <a:schemeClr val="accent6">
        <a:alpha val="90000"/>
      </a:schemeClr>
      <a:schemeClr val="accent6">
        <a:alpha val="50000"/>
      </a:schemeClr>
    </dgm:linClrLst>
    <dgm:effectClrLst/>
    <dgm:txLinClrLst/>
    <dgm:txFillClrLst/>
    <dgm:txEffectClrLst/>
  </dgm:styleLbl>
  <dgm:styleLbl name="node1">
    <dgm:fillClrLst>
      <a:schemeClr val="accent6">
        <a:alpha val="90000"/>
      </a:schemeClr>
      <a:schemeClr val="accent6">
        <a:alpha val="50000"/>
      </a:schemeClr>
    </dgm:fillClrLst>
    <dgm:linClrLst meth="repeat">
      <a:schemeClr val="lt1"/>
    </dgm:linClrLst>
    <dgm:effectClrLst/>
    <dgm:txLinClrLst/>
    <dgm:txFillClrLst/>
    <dgm:txEffectClrLst/>
  </dgm:styleLbl>
  <dgm:styleLbl name="lnNode1">
    <dgm:fillClrLst>
      <a:schemeClr val="accent6">
        <a:shade val="90000"/>
      </a:schemeClr>
      <a:schemeClr val="accent6">
        <a:tint val="50000"/>
        <a:alpha val="5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alpha val="80000"/>
      </a:schemeClr>
    </dgm:fillClrLst>
    <dgm:linClrLst meth="repeat">
      <a:schemeClr val="lt1"/>
    </dgm:linClrLst>
    <dgm:effectClrLst/>
    <dgm:txLinClrLst/>
    <dgm:txFillClrLst/>
    <dgm:txEffectClrLst/>
  </dgm:styleLbl>
  <dgm:styleLbl name="node2">
    <dgm:fillClrLst>
      <a:schemeClr val="accent6">
        <a:alpha val="70000"/>
      </a:schemeClr>
    </dgm:fillClrLst>
    <dgm:linClrLst meth="repeat">
      <a:schemeClr val="lt1"/>
    </dgm:linClrLst>
    <dgm:effectClrLst/>
    <dgm:txLinClrLst/>
    <dgm:txFillClrLst/>
    <dgm:txEffectClrLst/>
  </dgm:styleLbl>
  <dgm:styleLbl name="node3">
    <dgm:fillClrLst>
      <a:schemeClr val="accent6">
        <a:alpha val="50000"/>
      </a:schemeClr>
    </dgm:fillClrLst>
    <dgm:linClrLst meth="repeat">
      <a:schemeClr val="lt1"/>
    </dgm:linClrLst>
    <dgm:effectClrLst/>
    <dgm:txLinClrLst/>
    <dgm:txFillClrLst/>
    <dgm:txEffectClrLst/>
  </dgm:styleLbl>
  <dgm:styleLbl name="node4">
    <dgm:fillClrLst>
      <a:schemeClr val="accent6">
        <a:alpha val="30000"/>
      </a:schemeClr>
    </dgm:fillClrLst>
    <dgm:linClrLst meth="repeat">
      <a:schemeClr val="lt1"/>
    </dgm:linClrLst>
    <dgm:effectClrLst/>
    <dgm:txLinClrLst/>
    <dgm:txFillClrLst/>
    <dgm:txEffectClrLst/>
  </dgm:styleLbl>
  <dgm:styleLbl name="fgImgPlace1">
    <dgm:fillClrLst>
      <a:schemeClr val="accent6">
        <a:tint val="50000"/>
        <a:alpha val="90000"/>
      </a:schemeClr>
      <a:schemeClr val="accent6">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f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bgSibTrans2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dgm:txEffectClrLst/>
  </dgm:styleLbl>
  <dgm:styleLbl name="sibTrans1D1">
    <dgm:fillClrLst>
      <a:schemeClr val="accent6">
        <a:shade val="90000"/>
      </a:schemeClr>
      <a:schemeClr val="accent6">
        <a:tint val="50000"/>
      </a:schemeClr>
    </dgm:fillClrLst>
    <dgm:linClrLst>
      <a:schemeClr val="accent6">
        <a:shade val="90000"/>
      </a:schemeClr>
      <a:schemeClr val="accent6">
        <a:tint val="5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alpha val="90000"/>
      </a:schemeClr>
    </dgm:fillClrLst>
    <dgm:linClrLst meth="repeat">
      <a:schemeClr val="lt1"/>
    </dgm:linClrLst>
    <dgm:effectClrLst/>
    <dgm:txLinClrLst/>
    <dgm:txFillClrLst/>
    <dgm:txEffectClrLst/>
  </dgm:styleLbl>
  <dgm:styleLbl name="asst1">
    <dgm:fillClrLst meth="repeat">
      <a:schemeClr val="accent6">
        <a:alpha val="90000"/>
      </a:schemeClr>
    </dgm:fillClrLst>
    <dgm:linClrLst meth="repeat">
      <a:schemeClr val="lt1"/>
    </dgm:linClrLst>
    <dgm:effectClrLst/>
    <dgm:txLinClrLst/>
    <dgm:txFillClrLst/>
    <dgm:txEffectClrLst/>
  </dgm:styleLbl>
  <dgm:styleLbl name="asst2">
    <dgm:fillClrLst>
      <a:schemeClr val="accent6">
        <a:alpha val="90000"/>
      </a:schemeClr>
    </dgm:fillClrLst>
    <dgm:linClrLst meth="repeat">
      <a:schemeClr val="lt1"/>
    </dgm:linClrLst>
    <dgm:effectClrLst/>
    <dgm:txLinClrLst/>
    <dgm:txFillClrLst/>
    <dgm:txEffectClrLst/>
  </dgm:styleLbl>
  <dgm:styleLbl name="asst3">
    <dgm:fillClrLst>
      <a:schemeClr val="accent6">
        <a:alpha val="70000"/>
      </a:schemeClr>
    </dgm:fillClrLst>
    <dgm:linClrLst meth="repeat">
      <a:schemeClr val="lt1"/>
    </dgm:linClrLst>
    <dgm:effectClrLst/>
    <dgm:txLinClrLst/>
    <dgm:txFillClrLst/>
    <dgm:txEffectClrLst/>
  </dgm:styleLbl>
  <dgm:styleLbl name="asst4">
    <dgm:fillClrLst>
      <a:schemeClr val="accent6">
        <a:alpha val="50000"/>
      </a:schemeClr>
    </dgm:fillClrLst>
    <dgm:linClrLst meth="repeat">
      <a:schemeClr val="lt1"/>
    </dgm:linClrLst>
    <dgm:effectClrLst/>
    <dgm:txLinClrLst/>
    <dgm:txFillClrLst/>
    <dgm:txEffectClrLst/>
  </dgm:styleLbl>
  <dgm:styleLbl name="parChTrans2D1">
    <dgm:fillClrLst meth="repeat">
      <a:schemeClr val="accent6">
        <a:shade val="80000"/>
      </a:schemeClr>
    </dgm:fillClrLst>
    <dgm:linClrLst meth="repeat">
      <a:schemeClr val="accent6">
        <a:shade val="80000"/>
      </a:schemeClr>
    </dgm:linClrLst>
    <dgm:effectClrLst/>
    <dgm:txLinClrLst/>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dk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a:tint val="90000"/>
      </a:schemeClr>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6">
        <a:alpha val="90000"/>
      </a:schemeClr>
      <a:schemeClr val="accent6">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a:schemeClr val="accent6">
        <a:alpha val="90000"/>
        <a:tint val="40000"/>
      </a:schemeClr>
      <a:schemeClr val="accent6">
        <a:alpha val="5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5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9B9AF2-BC1D-443E-9D10-4315842DFD39}" type="doc">
      <dgm:prSet loTypeId="urn:microsoft.com/office/officeart/2008/layout/VerticalCircleList" loCatId="list" qsTypeId="urn:microsoft.com/office/officeart/2005/8/quickstyle/simple1" qsCatId="simple" csTypeId="urn:microsoft.com/office/officeart/2005/8/colors/accent6_5" csCatId="accent6" phldr="1"/>
      <dgm:spPr/>
      <dgm:t>
        <a:bodyPr/>
        <a:lstStyle/>
        <a:p>
          <a:endParaRPr lang="zh-TW" altLang="en-US"/>
        </a:p>
      </dgm:t>
    </dgm:pt>
    <dgm:pt modelId="{9DD95B13-3A77-4129-AC2E-274D69338C93}" type="pres">
      <dgm:prSet presAssocID="{D19B9AF2-BC1D-443E-9D10-4315842DFD39}" presName="Name0" presStyleCnt="0">
        <dgm:presLayoutVars>
          <dgm:dir/>
        </dgm:presLayoutVars>
      </dgm:prSet>
      <dgm:spPr/>
      <dgm:t>
        <a:bodyPr/>
        <a:lstStyle/>
        <a:p>
          <a:endParaRPr lang="zh-TW" altLang="en-US"/>
        </a:p>
      </dgm:t>
    </dgm:pt>
  </dgm:ptLst>
  <dgm:cxnLst>
    <dgm:cxn modelId="{A08FACF5-C897-4401-AC28-DE59417FEBCF}" type="presOf" srcId="{D19B9AF2-BC1D-443E-9D10-4315842DFD39}" destId="{9DD95B13-3A77-4129-AC2E-274D69338C93}" srcOrd="0"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19B9AF2-BC1D-443E-9D10-4315842DFD39}" type="doc">
      <dgm:prSet loTypeId="urn:microsoft.com/office/officeart/2008/layout/VerticalCircleList" loCatId="list" qsTypeId="urn:microsoft.com/office/officeart/2005/8/quickstyle/simple1" qsCatId="simple" csTypeId="urn:microsoft.com/office/officeart/2005/8/colors/accent6_5" csCatId="accent6" phldr="1"/>
      <dgm:spPr/>
      <dgm:t>
        <a:bodyPr/>
        <a:lstStyle/>
        <a:p>
          <a:endParaRPr lang="zh-TW" altLang="en-US"/>
        </a:p>
      </dgm:t>
    </dgm:pt>
    <dgm:pt modelId="{25626201-E2E1-4801-BA7A-74AF0714436C}">
      <dgm:prSet phldrT="[文字]" custT="1"/>
      <dgm:spPr/>
      <dgm:t>
        <a:bodyPr/>
        <a:lstStyle/>
        <a:p>
          <a:r>
            <a:rPr kumimoji="1" lang="en-US" altLang="zh-TW" sz="2800" kern="1200" dirty="0">
              <a:solidFill>
                <a:schemeClr val="tx1"/>
              </a:solidFill>
              <a:latin typeface="Helvetica-Bold"/>
              <a:ea typeface="新細明體" panose="02020500000000000000" pitchFamily="18" charset="-120"/>
              <a:cs typeface="+mn-cs"/>
            </a:rPr>
            <a:t>Ear Thermometer</a:t>
          </a:r>
          <a:endParaRPr kumimoji="1" lang="zh-TW" altLang="en-US" sz="2800" kern="1200" dirty="0">
            <a:solidFill>
              <a:schemeClr val="tx1"/>
            </a:solidFill>
            <a:latin typeface="Helvetica-Bold"/>
            <a:ea typeface="新細明體" panose="02020500000000000000" pitchFamily="18" charset="-120"/>
            <a:cs typeface="+mn-cs"/>
          </a:endParaRPr>
        </a:p>
      </dgm:t>
    </dgm:pt>
    <dgm:pt modelId="{063C5F81-6899-42C6-9245-BEB353D44868}" type="parTrans" cxnId="{6C2CA333-69F5-4BD2-854F-4AC1476923D8}">
      <dgm:prSet/>
      <dgm:spPr/>
      <dgm:t>
        <a:bodyPr/>
        <a:lstStyle/>
        <a:p>
          <a:endParaRPr lang="zh-TW" altLang="en-US"/>
        </a:p>
      </dgm:t>
    </dgm:pt>
    <dgm:pt modelId="{DBB05739-A665-489F-863A-AF82C634891F}" type="sibTrans" cxnId="{6C2CA333-69F5-4BD2-854F-4AC1476923D8}">
      <dgm:prSet/>
      <dgm:spPr/>
      <dgm:t>
        <a:bodyPr/>
        <a:lstStyle/>
        <a:p>
          <a:endParaRPr lang="zh-TW" altLang="en-US"/>
        </a:p>
      </dgm:t>
    </dgm:pt>
    <dgm:pt modelId="{AAA0082C-70AA-4599-BB03-FA2070937C38}">
      <dgm:prSet phldrT="[文字]" custT="1"/>
      <dgm:spPr/>
      <dgm:t>
        <a:bodyPr/>
        <a:lstStyle/>
        <a:p>
          <a:r>
            <a:rPr lang="en-US" altLang="zh-TW" sz="3000" i="0" kern="1200" dirty="0">
              <a:latin typeface="Helvetica-Bold"/>
            </a:rPr>
            <a:t> </a:t>
          </a:r>
          <a:r>
            <a:rPr kumimoji="1" lang="en-US" altLang="zh-TW" sz="2800" kern="1200" dirty="0">
              <a:solidFill>
                <a:schemeClr val="tx1"/>
              </a:solidFill>
              <a:latin typeface="Helvetica-Bold"/>
              <a:ea typeface="新細明體" panose="02020500000000000000" pitchFamily="18" charset="-120"/>
              <a:cs typeface="+mn-cs"/>
            </a:rPr>
            <a:t>Non-contact Thermometer  </a:t>
          </a:r>
          <a:endParaRPr kumimoji="1" lang="zh-TW" altLang="en-US" sz="2800" kern="1200" dirty="0">
            <a:solidFill>
              <a:schemeClr val="tx1"/>
            </a:solidFill>
            <a:latin typeface="Helvetica-Bold"/>
            <a:ea typeface="新細明體" panose="02020500000000000000" pitchFamily="18" charset="-120"/>
            <a:cs typeface="+mn-cs"/>
          </a:endParaRPr>
        </a:p>
      </dgm:t>
    </dgm:pt>
    <dgm:pt modelId="{8408886F-FCC6-4BBF-BC7C-311FFDE75D88}" type="parTrans" cxnId="{DB468A2E-4CE2-48FA-AF40-6102173E29E3}">
      <dgm:prSet/>
      <dgm:spPr/>
      <dgm:t>
        <a:bodyPr/>
        <a:lstStyle/>
        <a:p>
          <a:endParaRPr lang="zh-TW" altLang="en-US"/>
        </a:p>
      </dgm:t>
    </dgm:pt>
    <dgm:pt modelId="{736C985A-413A-4864-B689-7FE3E4F7959D}" type="sibTrans" cxnId="{DB468A2E-4CE2-48FA-AF40-6102173E29E3}">
      <dgm:prSet/>
      <dgm:spPr/>
      <dgm:t>
        <a:bodyPr/>
        <a:lstStyle/>
        <a:p>
          <a:endParaRPr lang="zh-TW" altLang="en-US"/>
        </a:p>
      </dgm:t>
    </dgm:pt>
    <dgm:pt modelId="{CD85B856-3F0A-44C1-9622-E6D5143F2431}">
      <dgm:prSet phldrT="[文字]" custT="1"/>
      <dgm:spPr/>
      <dgm:t>
        <a:bodyPr/>
        <a:lstStyle/>
        <a:p>
          <a:r>
            <a:rPr kumimoji="1" lang="en-US" altLang="zh-TW" sz="2800" kern="1200" dirty="0">
              <a:solidFill>
                <a:schemeClr val="tx1"/>
              </a:solidFill>
              <a:latin typeface="Helvetica-Bold"/>
              <a:ea typeface="新細明體" panose="02020500000000000000" pitchFamily="18" charset="-120"/>
              <a:cs typeface="+mn-cs"/>
            </a:rPr>
            <a:t>Wearable Bluetooth Thermometer </a:t>
          </a:r>
          <a:endParaRPr kumimoji="1" lang="zh-TW" altLang="en-US" sz="2800" kern="1200" dirty="0">
            <a:solidFill>
              <a:schemeClr val="tx1"/>
            </a:solidFill>
            <a:latin typeface="Helvetica-Bold"/>
            <a:ea typeface="新細明體" panose="02020500000000000000" pitchFamily="18" charset="-120"/>
            <a:cs typeface="+mn-cs"/>
          </a:endParaRPr>
        </a:p>
      </dgm:t>
    </dgm:pt>
    <dgm:pt modelId="{C6C51782-9B97-46D9-B873-B723FD760EFF}" type="parTrans" cxnId="{43D54ECE-CD7D-4730-AE0F-6D822CCD6675}">
      <dgm:prSet/>
      <dgm:spPr/>
      <dgm:t>
        <a:bodyPr/>
        <a:lstStyle/>
        <a:p>
          <a:endParaRPr lang="zh-TW" altLang="en-US"/>
        </a:p>
      </dgm:t>
    </dgm:pt>
    <dgm:pt modelId="{69E583F3-9B1C-493F-802E-08BE4748573F}" type="sibTrans" cxnId="{43D54ECE-CD7D-4730-AE0F-6D822CCD6675}">
      <dgm:prSet/>
      <dgm:spPr/>
      <dgm:t>
        <a:bodyPr/>
        <a:lstStyle/>
        <a:p>
          <a:endParaRPr lang="zh-TW" altLang="en-US"/>
        </a:p>
      </dgm:t>
    </dgm:pt>
    <dgm:pt modelId="{D36D464A-AC68-47B1-8264-E0FA6A37F2EF}" type="pres">
      <dgm:prSet presAssocID="{D19B9AF2-BC1D-443E-9D10-4315842DFD39}" presName="Name0" presStyleCnt="0">
        <dgm:presLayoutVars>
          <dgm:dir/>
        </dgm:presLayoutVars>
      </dgm:prSet>
      <dgm:spPr/>
      <dgm:t>
        <a:bodyPr/>
        <a:lstStyle/>
        <a:p>
          <a:endParaRPr lang="zh-TW" altLang="en-US"/>
        </a:p>
      </dgm:t>
    </dgm:pt>
    <dgm:pt modelId="{28BC3C2A-9242-41A8-B4DC-3CA5C4095B69}" type="pres">
      <dgm:prSet presAssocID="{25626201-E2E1-4801-BA7A-74AF0714436C}" presName="noChildren" presStyleCnt="0"/>
      <dgm:spPr/>
    </dgm:pt>
    <dgm:pt modelId="{6F132BD1-35B2-4717-A20C-8AE92804B23D}" type="pres">
      <dgm:prSet presAssocID="{25626201-E2E1-4801-BA7A-74AF0714436C}" presName="gap" presStyleCnt="0"/>
      <dgm:spPr/>
    </dgm:pt>
    <dgm:pt modelId="{C74CD49B-72E9-442F-9D4A-F150F8BBC494}" type="pres">
      <dgm:prSet presAssocID="{25626201-E2E1-4801-BA7A-74AF0714436C}" presName="medCircle2" presStyleLbl="vennNode1" presStyleIdx="0" presStyleCnt="3" custScaleX="88152" custScaleY="88298">
        <dgm:style>
          <a:lnRef idx="0">
            <a:scrgbClr r="0" g="0" b="0"/>
          </a:lnRef>
          <a:fillRef idx="0">
            <a:scrgbClr r="0" g="0" b="0"/>
          </a:fillRef>
          <a:effectRef idx="0">
            <a:scrgbClr r="0" g="0" b="0"/>
          </a:effectRef>
          <a:fontRef idx="minor">
            <a:schemeClr val="lt1"/>
          </a:fontRef>
        </dgm:style>
      </dgm:prSet>
      <dgm:spPr>
        <a:solidFill>
          <a:srgbClr val="FEE2B0"/>
        </a:solidFill>
        <a:ln>
          <a:noFill/>
        </a:ln>
      </dgm:spPr>
    </dgm:pt>
    <dgm:pt modelId="{5FBA0060-53DC-4D17-AAF3-9E0812A74FAE}" type="pres">
      <dgm:prSet presAssocID="{25626201-E2E1-4801-BA7A-74AF0714436C}" presName="txLvlOnly1" presStyleLbl="revTx" presStyleIdx="0" presStyleCnt="3" custScaleX="139410" custLinFactNeighborX="22517" custLinFactNeighborY="-6179"/>
      <dgm:spPr/>
      <dgm:t>
        <a:bodyPr/>
        <a:lstStyle/>
        <a:p>
          <a:endParaRPr lang="zh-TW" altLang="en-US"/>
        </a:p>
      </dgm:t>
    </dgm:pt>
    <dgm:pt modelId="{23AF0288-DE70-42FC-ADFF-6DA1446D28A6}" type="pres">
      <dgm:prSet presAssocID="{AAA0082C-70AA-4599-BB03-FA2070937C38}" presName="noChildren" presStyleCnt="0"/>
      <dgm:spPr/>
    </dgm:pt>
    <dgm:pt modelId="{DBA9B4E1-E7B6-40A9-A80F-30CB209FA8CB}" type="pres">
      <dgm:prSet presAssocID="{AAA0082C-70AA-4599-BB03-FA2070937C38}" presName="gap" presStyleCnt="0"/>
      <dgm:spPr/>
    </dgm:pt>
    <dgm:pt modelId="{7B1645E6-FDAA-48F3-898B-E60993B0E315}" type="pres">
      <dgm:prSet presAssocID="{AAA0082C-70AA-4599-BB03-FA2070937C38}" presName="medCircle2" presStyleLbl="vennNode1" presStyleIdx="1" presStyleCnt="3" custScaleX="88152" custScaleY="88152">
        <dgm:style>
          <a:lnRef idx="0">
            <a:scrgbClr r="0" g="0" b="0"/>
          </a:lnRef>
          <a:fillRef idx="0">
            <a:scrgbClr r="0" g="0" b="0"/>
          </a:fillRef>
          <a:effectRef idx="0">
            <a:scrgbClr r="0" g="0" b="0"/>
          </a:effectRef>
          <a:fontRef idx="minor">
            <a:schemeClr val="lt1"/>
          </a:fontRef>
        </dgm:style>
      </dgm:prSet>
      <dgm:spPr>
        <a:solidFill>
          <a:srgbClr val="FEE2B0"/>
        </a:solidFill>
        <a:ln>
          <a:noFill/>
        </a:ln>
      </dgm:spPr>
    </dgm:pt>
    <dgm:pt modelId="{6B1951FD-F704-4B6D-A26E-896F7CEFD136}" type="pres">
      <dgm:prSet presAssocID="{AAA0082C-70AA-4599-BB03-FA2070937C38}" presName="txLvlOnly1" presStyleLbl="revTx" presStyleIdx="1" presStyleCnt="3" custScaleX="139410" custLinFactNeighborX="21319" custLinFactNeighborY="2851"/>
      <dgm:spPr/>
      <dgm:t>
        <a:bodyPr/>
        <a:lstStyle/>
        <a:p>
          <a:endParaRPr lang="zh-TW" altLang="en-US"/>
        </a:p>
      </dgm:t>
    </dgm:pt>
    <dgm:pt modelId="{D30ACFA7-E7A6-47DA-8378-DC9B4BB6EFEB}" type="pres">
      <dgm:prSet presAssocID="{CD85B856-3F0A-44C1-9622-E6D5143F2431}" presName="noChildren" presStyleCnt="0"/>
      <dgm:spPr/>
    </dgm:pt>
    <dgm:pt modelId="{3FAE28AA-5B5B-4F31-BF24-B7932D61E7A8}" type="pres">
      <dgm:prSet presAssocID="{CD85B856-3F0A-44C1-9622-E6D5143F2431}" presName="gap" presStyleCnt="0"/>
      <dgm:spPr/>
    </dgm:pt>
    <dgm:pt modelId="{5C088DEC-8372-4867-A9A6-F23D8F298D4C}" type="pres">
      <dgm:prSet presAssocID="{CD85B856-3F0A-44C1-9622-E6D5143F2431}" presName="medCircle2" presStyleLbl="vennNode1" presStyleIdx="2" presStyleCnt="3" custScaleX="88152" custScaleY="88152">
        <dgm:style>
          <a:lnRef idx="0">
            <a:scrgbClr r="0" g="0" b="0"/>
          </a:lnRef>
          <a:fillRef idx="0">
            <a:scrgbClr r="0" g="0" b="0"/>
          </a:fillRef>
          <a:effectRef idx="0">
            <a:scrgbClr r="0" g="0" b="0"/>
          </a:effectRef>
          <a:fontRef idx="minor">
            <a:schemeClr val="lt1"/>
          </a:fontRef>
        </dgm:style>
      </dgm:prSet>
      <dgm:spPr>
        <a:solidFill>
          <a:srgbClr val="FEE2B0"/>
        </a:solidFill>
        <a:ln>
          <a:noFill/>
        </a:ln>
      </dgm:spPr>
    </dgm:pt>
    <dgm:pt modelId="{CDE4EFB8-7932-4969-AAF0-D89620D97445}" type="pres">
      <dgm:prSet presAssocID="{CD85B856-3F0A-44C1-9622-E6D5143F2431}" presName="txLvlOnly1" presStyleLbl="revTx" presStyleIdx="2" presStyleCnt="3" custScaleX="139410" custLinFactNeighborX="22517" custLinFactNeighborY="3510"/>
      <dgm:spPr/>
      <dgm:t>
        <a:bodyPr/>
        <a:lstStyle/>
        <a:p>
          <a:endParaRPr lang="zh-TW" altLang="en-US"/>
        </a:p>
      </dgm:t>
    </dgm:pt>
  </dgm:ptLst>
  <dgm:cxnLst>
    <dgm:cxn modelId="{3CCCB22B-D6E9-4CE7-A469-3541FAD6E6C4}" type="presOf" srcId="{CD85B856-3F0A-44C1-9622-E6D5143F2431}" destId="{CDE4EFB8-7932-4969-AAF0-D89620D97445}" srcOrd="0" destOrd="0" presId="urn:microsoft.com/office/officeart/2008/layout/VerticalCircleList"/>
    <dgm:cxn modelId="{6C2CA333-69F5-4BD2-854F-4AC1476923D8}" srcId="{D19B9AF2-BC1D-443E-9D10-4315842DFD39}" destId="{25626201-E2E1-4801-BA7A-74AF0714436C}" srcOrd="0" destOrd="0" parTransId="{063C5F81-6899-42C6-9245-BEB353D44868}" sibTransId="{DBB05739-A665-489F-863A-AF82C634891F}"/>
    <dgm:cxn modelId="{8402E5A9-C1D5-4A19-ABE1-F0435AF05FF8}" type="presOf" srcId="{25626201-E2E1-4801-BA7A-74AF0714436C}" destId="{5FBA0060-53DC-4D17-AAF3-9E0812A74FAE}" srcOrd="0" destOrd="0" presId="urn:microsoft.com/office/officeart/2008/layout/VerticalCircleList"/>
    <dgm:cxn modelId="{DB468A2E-4CE2-48FA-AF40-6102173E29E3}" srcId="{D19B9AF2-BC1D-443E-9D10-4315842DFD39}" destId="{AAA0082C-70AA-4599-BB03-FA2070937C38}" srcOrd="1" destOrd="0" parTransId="{8408886F-FCC6-4BBF-BC7C-311FFDE75D88}" sibTransId="{736C985A-413A-4864-B689-7FE3E4F7959D}"/>
    <dgm:cxn modelId="{43D54ECE-CD7D-4730-AE0F-6D822CCD6675}" srcId="{D19B9AF2-BC1D-443E-9D10-4315842DFD39}" destId="{CD85B856-3F0A-44C1-9622-E6D5143F2431}" srcOrd="2" destOrd="0" parTransId="{C6C51782-9B97-46D9-B873-B723FD760EFF}" sibTransId="{69E583F3-9B1C-493F-802E-08BE4748573F}"/>
    <dgm:cxn modelId="{6C9FC6B3-D80E-4785-ADF5-D26B4ECBF62D}" type="presOf" srcId="{AAA0082C-70AA-4599-BB03-FA2070937C38}" destId="{6B1951FD-F704-4B6D-A26E-896F7CEFD136}" srcOrd="0" destOrd="0" presId="urn:microsoft.com/office/officeart/2008/layout/VerticalCircleList"/>
    <dgm:cxn modelId="{D3AF31C8-7CBD-4C50-AD04-5B5116EF8EAC}" type="presOf" srcId="{D19B9AF2-BC1D-443E-9D10-4315842DFD39}" destId="{D36D464A-AC68-47B1-8264-E0FA6A37F2EF}" srcOrd="0" destOrd="0" presId="urn:microsoft.com/office/officeart/2008/layout/VerticalCircleList"/>
    <dgm:cxn modelId="{0FA37677-ACB8-4A4E-937C-75567E9C9208}" type="presParOf" srcId="{D36D464A-AC68-47B1-8264-E0FA6A37F2EF}" destId="{28BC3C2A-9242-41A8-B4DC-3CA5C4095B69}" srcOrd="0" destOrd="0" presId="urn:microsoft.com/office/officeart/2008/layout/VerticalCircleList"/>
    <dgm:cxn modelId="{F57EF640-183D-46EA-AFC1-C7579039E476}" type="presParOf" srcId="{28BC3C2A-9242-41A8-B4DC-3CA5C4095B69}" destId="{6F132BD1-35B2-4717-A20C-8AE92804B23D}" srcOrd="0" destOrd="0" presId="urn:microsoft.com/office/officeart/2008/layout/VerticalCircleList"/>
    <dgm:cxn modelId="{3F918F49-D2B2-429D-9779-5D3484E97525}" type="presParOf" srcId="{28BC3C2A-9242-41A8-B4DC-3CA5C4095B69}" destId="{C74CD49B-72E9-442F-9D4A-F150F8BBC494}" srcOrd="1" destOrd="0" presId="urn:microsoft.com/office/officeart/2008/layout/VerticalCircleList"/>
    <dgm:cxn modelId="{B8B3B666-826B-429C-8D15-A3D7F8029765}" type="presParOf" srcId="{28BC3C2A-9242-41A8-B4DC-3CA5C4095B69}" destId="{5FBA0060-53DC-4D17-AAF3-9E0812A74FAE}" srcOrd="2" destOrd="0" presId="urn:microsoft.com/office/officeart/2008/layout/VerticalCircleList"/>
    <dgm:cxn modelId="{EE112E55-9B39-4A84-9440-AEAEEA15D8A1}" type="presParOf" srcId="{D36D464A-AC68-47B1-8264-E0FA6A37F2EF}" destId="{23AF0288-DE70-42FC-ADFF-6DA1446D28A6}" srcOrd="1" destOrd="0" presId="urn:microsoft.com/office/officeart/2008/layout/VerticalCircleList"/>
    <dgm:cxn modelId="{443DB6CD-DEDD-491D-AFD4-DF52B3DE5A82}" type="presParOf" srcId="{23AF0288-DE70-42FC-ADFF-6DA1446D28A6}" destId="{DBA9B4E1-E7B6-40A9-A80F-30CB209FA8CB}" srcOrd="0" destOrd="0" presId="urn:microsoft.com/office/officeart/2008/layout/VerticalCircleList"/>
    <dgm:cxn modelId="{D424B23F-42A3-4083-9616-23A2B51B1959}" type="presParOf" srcId="{23AF0288-DE70-42FC-ADFF-6DA1446D28A6}" destId="{7B1645E6-FDAA-48F3-898B-E60993B0E315}" srcOrd="1" destOrd="0" presId="urn:microsoft.com/office/officeart/2008/layout/VerticalCircleList"/>
    <dgm:cxn modelId="{E3D431E4-FDCD-4F9D-B054-3690EE3A9D56}" type="presParOf" srcId="{23AF0288-DE70-42FC-ADFF-6DA1446D28A6}" destId="{6B1951FD-F704-4B6D-A26E-896F7CEFD136}" srcOrd="2" destOrd="0" presId="urn:microsoft.com/office/officeart/2008/layout/VerticalCircleList"/>
    <dgm:cxn modelId="{C0266FA4-43A8-4C68-8C29-FE4AA76331E3}" type="presParOf" srcId="{D36D464A-AC68-47B1-8264-E0FA6A37F2EF}" destId="{D30ACFA7-E7A6-47DA-8378-DC9B4BB6EFEB}" srcOrd="2" destOrd="0" presId="urn:microsoft.com/office/officeart/2008/layout/VerticalCircleList"/>
    <dgm:cxn modelId="{EF14245D-3331-46E8-802A-388392872FE1}" type="presParOf" srcId="{D30ACFA7-E7A6-47DA-8378-DC9B4BB6EFEB}" destId="{3FAE28AA-5B5B-4F31-BF24-B7932D61E7A8}" srcOrd="0" destOrd="0" presId="urn:microsoft.com/office/officeart/2008/layout/VerticalCircleList"/>
    <dgm:cxn modelId="{D89BBC20-58DD-4072-977C-243B8E2B650F}" type="presParOf" srcId="{D30ACFA7-E7A6-47DA-8378-DC9B4BB6EFEB}" destId="{5C088DEC-8372-4867-A9A6-F23D8F298D4C}" srcOrd="1" destOrd="0" presId="urn:microsoft.com/office/officeart/2008/layout/VerticalCircleList"/>
    <dgm:cxn modelId="{A49B625B-3C96-4689-99FA-5BB407F54C58}" type="presParOf" srcId="{D30ACFA7-E7A6-47DA-8378-DC9B4BB6EFEB}" destId="{CDE4EFB8-7932-4969-AAF0-D89620D97445}" srcOrd="2" destOrd="0" presId="urn:microsoft.com/office/officeart/2008/layout/VerticalCircle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CD49B-72E9-442F-9D4A-F150F8BBC494}">
      <dsp:nvSpPr>
        <dsp:cNvPr id="0" name=""/>
        <dsp:cNvSpPr/>
      </dsp:nvSpPr>
      <dsp:spPr>
        <a:xfrm>
          <a:off x="1612024" y="45912"/>
          <a:ext cx="684002" cy="685135"/>
        </a:xfrm>
        <a:prstGeom prst="ellipse">
          <a:avLst/>
        </a:prstGeom>
        <a:solidFill>
          <a:srgbClr val="FEE2B0"/>
        </a:solidFill>
        <a:ln>
          <a:noFill/>
        </a:ln>
        <a:effectLst/>
      </dsp:spPr>
      <dsp:style>
        <a:lnRef idx="0">
          <a:scrgbClr r="0" g="0" b="0"/>
        </a:lnRef>
        <a:fillRef idx="0">
          <a:scrgbClr r="0" g="0" b="0"/>
        </a:fillRef>
        <a:effectRef idx="0">
          <a:scrgbClr r="0" g="0" b="0"/>
        </a:effectRef>
        <a:fontRef idx="minor">
          <a:schemeClr val="lt1"/>
        </a:fontRef>
      </dsp:style>
    </dsp:sp>
    <dsp:sp modelId="{5FBA0060-53DC-4D17-AAF3-9E0812A74FAE}">
      <dsp:nvSpPr>
        <dsp:cNvPr id="0" name=""/>
        <dsp:cNvSpPr/>
      </dsp:nvSpPr>
      <dsp:spPr>
        <a:xfrm>
          <a:off x="2070439" y="0"/>
          <a:ext cx="5771436" cy="77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l" defTabSz="1244600">
            <a:lnSpc>
              <a:spcPct val="90000"/>
            </a:lnSpc>
            <a:spcBef>
              <a:spcPct val="0"/>
            </a:spcBef>
            <a:spcAft>
              <a:spcPct val="35000"/>
            </a:spcAft>
          </a:pPr>
          <a:r>
            <a:rPr kumimoji="1" lang="en-US" altLang="zh-TW" sz="2800" kern="1200" dirty="0">
              <a:solidFill>
                <a:schemeClr val="tx1"/>
              </a:solidFill>
              <a:latin typeface="Helvetica-Bold"/>
              <a:ea typeface="新細明體" panose="02020500000000000000" pitchFamily="18" charset="-120"/>
              <a:cs typeface="+mn-cs"/>
            </a:rPr>
            <a:t>Ear Thermometer</a:t>
          </a:r>
          <a:endParaRPr kumimoji="1" lang="zh-TW" altLang="en-US" sz="2800" kern="1200" dirty="0">
            <a:solidFill>
              <a:schemeClr val="tx1"/>
            </a:solidFill>
            <a:latin typeface="Helvetica-Bold"/>
            <a:ea typeface="新細明體" panose="02020500000000000000" pitchFamily="18" charset="-120"/>
            <a:cs typeface="+mn-cs"/>
          </a:endParaRPr>
        </a:p>
      </dsp:txBody>
      <dsp:txXfrm>
        <a:off x="2070439" y="0"/>
        <a:ext cx="5771436" cy="775935"/>
      </dsp:txXfrm>
    </dsp:sp>
    <dsp:sp modelId="{7B1645E6-FDAA-48F3-898B-E60993B0E315}">
      <dsp:nvSpPr>
        <dsp:cNvPr id="0" name=""/>
        <dsp:cNvSpPr/>
      </dsp:nvSpPr>
      <dsp:spPr>
        <a:xfrm>
          <a:off x="1612024" y="822415"/>
          <a:ext cx="684002" cy="684002"/>
        </a:xfrm>
        <a:prstGeom prst="ellipse">
          <a:avLst/>
        </a:prstGeom>
        <a:solidFill>
          <a:srgbClr val="FEE2B0"/>
        </a:solidFill>
        <a:ln>
          <a:noFill/>
        </a:ln>
        <a:effectLst/>
      </dsp:spPr>
      <dsp:style>
        <a:lnRef idx="0">
          <a:scrgbClr r="0" g="0" b="0"/>
        </a:lnRef>
        <a:fillRef idx="0">
          <a:scrgbClr r="0" g="0" b="0"/>
        </a:fillRef>
        <a:effectRef idx="0">
          <a:scrgbClr r="0" g="0" b="0"/>
        </a:effectRef>
        <a:fontRef idx="minor">
          <a:schemeClr val="lt1"/>
        </a:fontRef>
      </dsp:style>
    </dsp:sp>
    <dsp:sp modelId="{6B1951FD-F704-4B6D-A26E-896F7CEFD136}">
      <dsp:nvSpPr>
        <dsp:cNvPr id="0" name=""/>
        <dsp:cNvSpPr/>
      </dsp:nvSpPr>
      <dsp:spPr>
        <a:xfrm>
          <a:off x="2020843" y="798570"/>
          <a:ext cx="5771436" cy="77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8100" rIns="0" bIns="38100" numCol="1" spcCol="1270" anchor="ctr" anchorCtr="0">
          <a:noAutofit/>
        </a:bodyPr>
        <a:lstStyle/>
        <a:p>
          <a:pPr lvl="0" algn="l" defTabSz="1333500">
            <a:lnSpc>
              <a:spcPct val="90000"/>
            </a:lnSpc>
            <a:spcBef>
              <a:spcPct val="0"/>
            </a:spcBef>
            <a:spcAft>
              <a:spcPct val="35000"/>
            </a:spcAft>
          </a:pPr>
          <a:r>
            <a:rPr lang="en-US" altLang="zh-TW" sz="3000" i="0" kern="1200" dirty="0">
              <a:latin typeface="Helvetica-Bold"/>
            </a:rPr>
            <a:t> </a:t>
          </a:r>
          <a:r>
            <a:rPr kumimoji="1" lang="en-US" altLang="zh-TW" sz="2800" kern="1200" dirty="0">
              <a:solidFill>
                <a:schemeClr val="tx1"/>
              </a:solidFill>
              <a:latin typeface="Helvetica-Bold"/>
              <a:ea typeface="新細明體" panose="02020500000000000000" pitchFamily="18" charset="-120"/>
              <a:cs typeface="+mn-cs"/>
            </a:rPr>
            <a:t>Non-contact Thermometer  </a:t>
          </a:r>
          <a:endParaRPr kumimoji="1" lang="zh-TW" altLang="en-US" sz="2800" kern="1200" dirty="0">
            <a:solidFill>
              <a:schemeClr val="tx1"/>
            </a:solidFill>
            <a:latin typeface="Helvetica-Bold"/>
            <a:ea typeface="新細明體" panose="02020500000000000000" pitchFamily="18" charset="-120"/>
            <a:cs typeface="+mn-cs"/>
          </a:endParaRPr>
        </a:p>
      </dsp:txBody>
      <dsp:txXfrm>
        <a:off x="2020843" y="798570"/>
        <a:ext cx="5771436" cy="775935"/>
      </dsp:txXfrm>
    </dsp:sp>
    <dsp:sp modelId="{5C088DEC-8372-4867-A9A6-F23D8F298D4C}">
      <dsp:nvSpPr>
        <dsp:cNvPr id="0" name=""/>
        <dsp:cNvSpPr/>
      </dsp:nvSpPr>
      <dsp:spPr>
        <a:xfrm>
          <a:off x="1612024" y="1598350"/>
          <a:ext cx="684002" cy="684002"/>
        </a:xfrm>
        <a:prstGeom prst="ellipse">
          <a:avLst/>
        </a:prstGeom>
        <a:solidFill>
          <a:srgbClr val="FEE2B0"/>
        </a:solidFill>
        <a:ln>
          <a:noFill/>
        </a:ln>
        <a:effectLst/>
      </dsp:spPr>
      <dsp:style>
        <a:lnRef idx="0">
          <a:scrgbClr r="0" g="0" b="0"/>
        </a:lnRef>
        <a:fillRef idx="0">
          <a:scrgbClr r="0" g="0" b="0"/>
        </a:fillRef>
        <a:effectRef idx="0">
          <a:scrgbClr r="0" g="0" b="0"/>
        </a:effectRef>
        <a:fontRef idx="minor">
          <a:schemeClr val="lt1"/>
        </a:fontRef>
      </dsp:style>
    </dsp:sp>
    <dsp:sp modelId="{CDE4EFB8-7932-4969-AAF0-D89620D97445}">
      <dsp:nvSpPr>
        <dsp:cNvPr id="0" name=""/>
        <dsp:cNvSpPr/>
      </dsp:nvSpPr>
      <dsp:spPr>
        <a:xfrm>
          <a:off x="2070439" y="1552897"/>
          <a:ext cx="5771436" cy="77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5560" rIns="0" bIns="35560" numCol="1" spcCol="1270" anchor="ctr" anchorCtr="0">
          <a:noAutofit/>
        </a:bodyPr>
        <a:lstStyle/>
        <a:p>
          <a:pPr lvl="0" algn="l" defTabSz="1244600">
            <a:lnSpc>
              <a:spcPct val="90000"/>
            </a:lnSpc>
            <a:spcBef>
              <a:spcPct val="0"/>
            </a:spcBef>
            <a:spcAft>
              <a:spcPct val="35000"/>
            </a:spcAft>
          </a:pPr>
          <a:r>
            <a:rPr kumimoji="1" lang="en-US" altLang="zh-TW" sz="2800" kern="1200" dirty="0">
              <a:solidFill>
                <a:schemeClr val="tx1"/>
              </a:solidFill>
              <a:latin typeface="Helvetica-Bold"/>
              <a:ea typeface="新細明體" panose="02020500000000000000" pitchFamily="18" charset="-120"/>
              <a:cs typeface="+mn-cs"/>
            </a:rPr>
            <a:t>Wearable Bluetooth Thermometer </a:t>
          </a:r>
          <a:endParaRPr kumimoji="1" lang="zh-TW" altLang="en-US" sz="2800" kern="1200" dirty="0">
            <a:solidFill>
              <a:schemeClr val="tx1"/>
            </a:solidFill>
            <a:latin typeface="Helvetica-Bold"/>
            <a:ea typeface="新細明體" panose="02020500000000000000" pitchFamily="18" charset="-120"/>
            <a:cs typeface="+mn-cs"/>
          </a:endParaRPr>
        </a:p>
      </dsp:txBody>
      <dsp:txXfrm>
        <a:off x="2070439" y="1552897"/>
        <a:ext cx="5771436" cy="77593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投影片編號版面配置區 10"/>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7DC4CAB6-5B06-4502-89DA-8CE18C2E3451}" type="slidenum">
              <a:rPr lang="zh-TW" altLang="en-US" smtClean="0"/>
              <a:t>‹#›</a:t>
            </a:fld>
            <a:endParaRPr lang="zh-TW" altLang="en-US"/>
          </a:p>
        </p:txBody>
      </p:sp>
    </p:spTree>
    <p:extLst>
      <p:ext uri="{BB962C8B-B14F-4D97-AF65-F5344CB8AC3E}">
        <p14:creationId xmlns:p14="http://schemas.microsoft.com/office/powerpoint/2010/main" val="745667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a:defRPr kumimoji="0" sz="1200">
                <a:latin typeface="Calibri" pitchFamily="34" charset="0"/>
                <a:ea typeface="新細明體" pitchFamily="18" charset="-120"/>
              </a:defRPr>
            </a:lvl1pPr>
          </a:lstStyle>
          <a:p>
            <a:pPr>
              <a:defRPr/>
            </a:pPr>
            <a:endParaRPr lang="zh-TW" altLang="en-US"/>
          </a:p>
        </p:txBody>
      </p:sp>
      <p:sp>
        <p:nvSpPr>
          <p:cNvPr id="3" name="日期版面配置區 2"/>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a:defRPr kumimoji="0" sz="1200">
                <a:latin typeface="Calibri" pitchFamily="34" charset="0"/>
                <a:ea typeface="新細明體" pitchFamily="18" charset="-120"/>
              </a:defRPr>
            </a:lvl1pPr>
          </a:lstStyle>
          <a:p>
            <a:pPr>
              <a:defRPr/>
            </a:pPr>
            <a:fld id="{61F38114-CE80-4F16-820F-737AE70F288F}" type="datetimeFigureOut">
              <a:rPr lang="zh-TW" altLang="en-US"/>
              <a:pPr>
                <a:defRPr/>
              </a:pPr>
              <a:t>2020/5/25</a:t>
            </a:fld>
            <a:endParaRPr lang="en-US" altLang="zh-TW"/>
          </a:p>
        </p:txBody>
      </p:sp>
      <p:sp>
        <p:nvSpPr>
          <p:cNvPr id="4" name="投影片圖像版面配置區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zh-TW" altLang="en-US" noProof="0"/>
          </a:p>
        </p:txBody>
      </p:sp>
      <p:sp>
        <p:nvSpPr>
          <p:cNvPr id="5" name="備忘稿版面配置區 4"/>
          <p:cNvSpPr>
            <a:spLocks noGrp="1"/>
          </p:cNvSpPr>
          <p:nvPr>
            <p:ph type="body" sz="quarter" idx="3"/>
          </p:nvPr>
        </p:nvSpPr>
        <p:spPr>
          <a:xfrm>
            <a:off x="701675" y="4416425"/>
            <a:ext cx="5607050" cy="4183063"/>
          </a:xfrm>
          <a:prstGeom prst="rect">
            <a:avLst/>
          </a:prstGeom>
        </p:spPr>
        <p:txBody>
          <a:bodyPr vert="horz" wrap="square" lIns="93177" tIns="46589" rIns="93177" bIns="46589" numCol="1" anchor="t" anchorCtr="0" compatLnSpc="1">
            <a:prstTxWarp prst="textNoShape">
              <a:avLst/>
            </a:prstTxWarp>
            <a:normAutofit/>
          </a:bodyPr>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a:defRPr kumimoji="0" sz="1200">
                <a:latin typeface="Calibri" pitchFamily="34" charset="0"/>
                <a:ea typeface="新細明體" pitchFamily="18" charset="-120"/>
              </a:defRPr>
            </a:lvl1pPr>
          </a:lstStyle>
          <a:p>
            <a:pPr>
              <a:defRPr/>
            </a:pPr>
            <a:endParaRPr lang="zh-TW" altLang="en-US"/>
          </a:p>
        </p:txBody>
      </p:sp>
      <p:sp>
        <p:nvSpPr>
          <p:cNvPr id="7" name="投影片編號版面配置區 6"/>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kumimoji="0" sz="1200">
                <a:latin typeface="Calibri" pitchFamily="34" charset="0"/>
                <a:ea typeface="新細明體" pitchFamily="18" charset="-120"/>
              </a:defRPr>
            </a:lvl1pPr>
          </a:lstStyle>
          <a:p>
            <a:pPr>
              <a:defRPr/>
            </a:pPr>
            <a:fld id="{B0912D20-67D2-489B-843F-9BDBB78EB2A1}" type="slidenum">
              <a:rPr lang="zh-TW" altLang="en-US"/>
              <a:pPr>
                <a:defRPr/>
              </a:pPr>
              <a:t>‹#›</a:t>
            </a:fld>
            <a:endParaRPr lang="en-US" altLang="zh-TW"/>
          </a:p>
        </p:txBody>
      </p:sp>
    </p:spTree>
    <p:extLst>
      <p:ext uri="{BB962C8B-B14F-4D97-AF65-F5344CB8AC3E}">
        <p14:creationId xmlns:p14="http://schemas.microsoft.com/office/powerpoint/2010/main" val="2407105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投影片圖像版面配置區 1"/>
          <p:cNvSpPr>
            <a:spLocks noGrp="1" noRot="1" noChangeAspect="1" noTextEdit="1"/>
          </p:cNvSpPr>
          <p:nvPr>
            <p:ph type="sldImg"/>
          </p:nvPr>
        </p:nvSpPr>
        <p:spPr bwMode="auto">
          <a:xfrm>
            <a:off x="1181100" y="696913"/>
            <a:ext cx="4648200" cy="3486150"/>
          </a:xfrm>
          <a:noFill/>
          <a:ln>
            <a:solidFill>
              <a:srgbClr val="000000"/>
            </a:solidFill>
            <a:miter lim="800000"/>
            <a:headEnd/>
            <a:tailEnd/>
          </a:ln>
        </p:spPr>
      </p:sp>
      <p:sp>
        <p:nvSpPr>
          <p:cNvPr id="15362" name="備忘稿版面配置區 2"/>
          <p:cNvSpPr>
            <a:spLocks noGrp="1"/>
          </p:cNvSpPr>
          <p:nvPr>
            <p:ph type="body" idx="1"/>
          </p:nvPr>
        </p:nvSpPr>
        <p:spPr bwMode="auto">
          <a:noFill/>
        </p:spPr>
        <p:txBody>
          <a:bodyPr/>
          <a:lstStyle/>
          <a:p>
            <a:pPr eaLnBrk="1" hangingPunct="1"/>
            <a:endParaRPr lang="zh-TW" altLang="en-US" smtClean="0"/>
          </a:p>
        </p:txBody>
      </p:sp>
      <p:sp>
        <p:nvSpPr>
          <p:cNvPr id="15363" name="投影片編號版面配置區 3"/>
          <p:cNvSpPr>
            <a:spLocks noGrp="1"/>
          </p:cNvSpPr>
          <p:nvPr>
            <p:ph type="sldNum" sz="quarter" idx="5"/>
          </p:nvPr>
        </p:nvSpPr>
        <p:spPr bwMode="auto">
          <a:noFill/>
          <a:ln>
            <a:miter lim="800000"/>
            <a:headEnd/>
            <a:tailEnd/>
          </a:ln>
        </p:spPr>
        <p:txBody>
          <a:bodyPr/>
          <a:lstStyle/>
          <a:p>
            <a:fld id="{A3D91664-BFA2-4EF8-91EC-148A5E0B6C42}" type="slidenum">
              <a:rPr lang="zh-TW" altLang="en-US" smtClean="0">
                <a:ea typeface="新細明體" charset="-120"/>
              </a:rPr>
              <a:pPr/>
              <a:t>1</a:t>
            </a:fld>
            <a:endParaRPr lang="en-US" altLang="zh-TW" smtClean="0">
              <a:ea typeface="新細明體" charset="-120"/>
            </a:endParaRPr>
          </a:p>
        </p:txBody>
      </p:sp>
    </p:spTree>
    <p:extLst>
      <p:ext uri="{BB962C8B-B14F-4D97-AF65-F5344CB8AC3E}">
        <p14:creationId xmlns:p14="http://schemas.microsoft.com/office/powerpoint/2010/main" val="2083394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B0912D20-67D2-489B-843F-9BDBB78EB2A1}" type="slidenum">
              <a:rPr lang="zh-TW" altLang="en-US" smtClean="0"/>
              <a:pPr>
                <a:defRPr/>
              </a:pPr>
              <a:t>2</a:t>
            </a:fld>
            <a:endParaRPr lang="en-US" altLang="zh-TW"/>
          </a:p>
        </p:txBody>
      </p:sp>
    </p:spTree>
    <p:extLst>
      <p:ext uri="{BB962C8B-B14F-4D97-AF65-F5344CB8AC3E}">
        <p14:creationId xmlns:p14="http://schemas.microsoft.com/office/powerpoint/2010/main" val="3676806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投影片圖像版面配置區 1"/>
          <p:cNvSpPr>
            <a:spLocks noGrp="1" noRot="1" noChangeAspect="1" noTextEdit="1"/>
          </p:cNvSpPr>
          <p:nvPr>
            <p:ph type="sldImg"/>
          </p:nvPr>
        </p:nvSpPr>
        <p:spPr bwMode="auto">
          <a:xfrm>
            <a:off x="1181100" y="696913"/>
            <a:ext cx="4648200" cy="3486150"/>
          </a:xfrm>
          <a:noFill/>
          <a:ln>
            <a:solidFill>
              <a:srgbClr val="000000"/>
            </a:solidFill>
            <a:miter lim="800000"/>
            <a:headEnd/>
            <a:tailEnd/>
          </a:ln>
        </p:spPr>
      </p:sp>
      <p:sp>
        <p:nvSpPr>
          <p:cNvPr id="18434" name="備忘稿版面配置區 2"/>
          <p:cNvSpPr>
            <a:spLocks noGrp="1"/>
          </p:cNvSpPr>
          <p:nvPr>
            <p:ph type="body" idx="1"/>
          </p:nvPr>
        </p:nvSpPr>
        <p:spPr bwMode="auto">
          <a:noFill/>
        </p:spPr>
        <p:txBody>
          <a:bodyPr/>
          <a:lstStyle/>
          <a:p>
            <a:pPr eaLnBrk="1" hangingPunct="1">
              <a:spcBef>
                <a:spcPct val="0"/>
              </a:spcBef>
            </a:pPr>
            <a:endParaRPr lang="zh-TW" altLang="en-US" smtClean="0"/>
          </a:p>
        </p:txBody>
      </p:sp>
      <p:sp>
        <p:nvSpPr>
          <p:cNvPr id="18435" name="投影片編號版面配置區 3"/>
          <p:cNvSpPr>
            <a:spLocks noGrp="1"/>
          </p:cNvSpPr>
          <p:nvPr>
            <p:ph type="sldNum" sz="quarter" idx="5"/>
          </p:nvPr>
        </p:nvSpPr>
        <p:spPr bwMode="auto">
          <a:noFill/>
          <a:ln>
            <a:miter lim="800000"/>
            <a:headEnd/>
            <a:tailEnd/>
          </a:ln>
        </p:spPr>
        <p:txBody>
          <a:bodyPr/>
          <a:lstStyle/>
          <a:p>
            <a:fld id="{4CD07816-C1E3-49B0-896E-E78216F69F3F}" type="slidenum">
              <a:rPr lang="zh-TW" altLang="en-US" smtClean="0">
                <a:solidFill>
                  <a:prstClr val="black"/>
                </a:solidFill>
              </a:rPr>
              <a:pPr/>
              <a:t>11</a:t>
            </a:fld>
            <a:endParaRPr lang="en-US" altLang="zh-TW"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投影片圖像版面配置區 1"/>
          <p:cNvSpPr>
            <a:spLocks noGrp="1" noRot="1" noChangeAspect="1" noTextEdit="1"/>
          </p:cNvSpPr>
          <p:nvPr>
            <p:ph type="sldImg"/>
          </p:nvPr>
        </p:nvSpPr>
        <p:spPr bwMode="auto">
          <a:xfrm>
            <a:off x="1181100" y="696913"/>
            <a:ext cx="4648200" cy="3486150"/>
          </a:xfrm>
          <a:noFill/>
          <a:ln>
            <a:solidFill>
              <a:srgbClr val="000000"/>
            </a:solidFill>
            <a:miter lim="800000"/>
            <a:headEnd/>
            <a:tailEnd/>
          </a:ln>
        </p:spPr>
      </p:sp>
      <p:sp>
        <p:nvSpPr>
          <p:cNvPr id="20482" name="備忘稿版面配置區 2"/>
          <p:cNvSpPr>
            <a:spLocks noGrp="1"/>
          </p:cNvSpPr>
          <p:nvPr>
            <p:ph type="body" idx="1"/>
          </p:nvPr>
        </p:nvSpPr>
        <p:spPr bwMode="auto">
          <a:noFill/>
        </p:spPr>
        <p:txBody>
          <a:bodyPr/>
          <a:lstStyle/>
          <a:p>
            <a:pPr eaLnBrk="1" hangingPunct="1">
              <a:spcBef>
                <a:spcPct val="0"/>
              </a:spcBef>
            </a:pPr>
            <a:endParaRPr lang="zh-TW" altLang="en-US" sz="1100" smtClean="0"/>
          </a:p>
        </p:txBody>
      </p:sp>
      <p:sp>
        <p:nvSpPr>
          <p:cNvPr id="20483" name="投影片編號版面配置區 3"/>
          <p:cNvSpPr>
            <a:spLocks noGrp="1"/>
          </p:cNvSpPr>
          <p:nvPr>
            <p:ph type="sldNum" sz="quarter" idx="5"/>
          </p:nvPr>
        </p:nvSpPr>
        <p:spPr bwMode="auto">
          <a:noFill/>
          <a:ln>
            <a:miter lim="800000"/>
            <a:headEnd/>
            <a:tailEnd/>
          </a:ln>
        </p:spPr>
        <p:txBody>
          <a:bodyPr/>
          <a:lstStyle/>
          <a:p>
            <a:fld id="{2AADD9BA-B06C-4245-9B6B-436EC78A4A38}" type="slidenum">
              <a:rPr lang="zh-TW" altLang="en-US" smtClean="0">
                <a:ea typeface="新細明體" charset="-120"/>
              </a:rPr>
              <a:pPr/>
              <a:t>12</a:t>
            </a:fld>
            <a:endParaRPr lang="en-US" altLang="zh-TW" smtClean="0">
              <a:ea typeface="新細明體" charset="-120"/>
            </a:endParaRPr>
          </a:p>
        </p:txBody>
      </p:sp>
    </p:spTree>
    <p:extLst>
      <p:ext uri="{BB962C8B-B14F-4D97-AF65-F5344CB8AC3E}">
        <p14:creationId xmlns:p14="http://schemas.microsoft.com/office/powerpoint/2010/main" val="2956203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投影片圖像版面配置區 1"/>
          <p:cNvSpPr>
            <a:spLocks noGrp="1" noRot="1" noChangeAspect="1" noTextEdit="1"/>
          </p:cNvSpPr>
          <p:nvPr>
            <p:ph type="sldImg"/>
          </p:nvPr>
        </p:nvSpPr>
        <p:spPr bwMode="auto">
          <a:xfrm>
            <a:off x="1181100" y="696913"/>
            <a:ext cx="4648200" cy="3486150"/>
          </a:xfrm>
          <a:noFill/>
          <a:ln>
            <a:solidFill>
              <a:srgbClr val="000000"/>
            </a:solidFill>
            <a:miter lim="800000"/>
            <a:headEnd/>
            <a:tailEnd/>
          </a:ln>
        </p:spPr>
      </p:sp>
      <p:sp>
        <p:nvSpPr>
          <p:cNvPr id="22530" name="備忘稿版面配置區 2"/>
          <p:cNvSpPr>
            <a:spLocks noGrp="1"/>
          </p:cNvSpPr>
          <p:nvPr>
            <p:ph type="body" idx="1"/>
          </p:nvPr>
        </p:nvSpPr>
        <p:spPr bwMode="auto">
          <a:noFill/>
        </p:spPr>
        <p:txBody>
          <a:bodyPr/>
          <a:lstStyle/>
          <a:p>
            <a:pPr eaLnBrk="1" hangingPunct="1">
              <a:spcBef>
                <a:spcPct val="0"/>
              </a:spcBef>
            </a:pPr>
            <a:endParaRPr lang="zh-TW" altLang="en-US" smtClean="0"/>
          </a:p>
        </p:txBody>
      </p:sp>
      <p:sp>
        <p:nvSpPr>
          <p:cNvPr id="22531" name="投影片編號版面配置區 3"/>
          <p:cNvSpPr>
            <a:spLocks noGrp="1"/>
          </p:cNvSpPr>
          <p:nvPr>
            <p:ph type="sldNum" sz="quarter" idx="5"/>
          </p:nvPr>
        </p:nvSpPr>
        <p:spPr bwMode="auto">
          <a:noFill/>
          <a:ln>
            <a:miter lim="800000"/>
            <a:headEnd/>
            <a:tailEnd/>
          </a:ln>
        </p:spPr>
        <p:txBody>
          <a:bodyPr/>
          <a:lstStyle/>
          <a:p>
            <a:fld id="{99B3A36C-177D-4052-A8F2-DBFAD20D4173}" type="slidenum">
              <a:rPr lang="zh-TW" altLang="en-US" smtClean="0">
                <a:ea typeface="新細明體" charset="-120"/>
              </a:rPr>
              <a:pPr/>
              <a:t>14</a:t>
            </a:fld>
            <a:endParaRPr lang="en-US" altLang="zh-TW" smtClean="0">
              <a:ea typeface="新細明體" charset="-120"/>
            </a:endParaRPr>
          </a:p>
        </p:txBody>
      </p:sp>
    </p:spTree>
    <p:extLst>
      <p:ext uri="{BB962C8B-B14F-4D97-AF65-F5344CB8AC3E}">
        <p14:creationId xmlns:p14="http://schemas.microsoft.com/office/powerpoint/2010/main" val="2171444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5"/>
          </p:nvPr>
        </p:nvSpPr>
        <p:spPr/>
        <p:txBody>
          <a:bodyPr/>
          <a:lstStyle/>
          <a:p>
            <a:pPr>
              <a:defRPr/>
            </a:pPr>
            <a:fld id="{B0912D20-67D2-489B-843F-9BDBB78EB2A1}" type="slidenum">
              <a:rPr lang="zh-TW" altLang="en-US" smtClean="0"/>
              <a:pPr>
                <a:defRPr/>
              </a:pPr>
              <a:t>16</a:t>
            </a:fld>
            <a:endParaRPr lang="en-US" altLang="zh-TW"/>
          </a:p>
        </p:txBody>
      </p:sp>
    </p:spTree>
    <p:extLst>
      <p:ext uri="{BB962C8B-B14F-4D97-AF65-F5344CB8AC3E}">
        <p14:creationId xmlns:p14="http://schemas.microsoft.com/office/powerpoint/2010/main" val="36492622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3" name="備忘稿版面配置區 2"/>
          <p:cNvSpPr>
            <a:spLocks noGrp="1"/>
          </p:cNvSpPr>
          <p:nvPr>
            <p:ph type="body" idx="1"/>
          </p:nvPr>
        </p:nvSpPr>
        <p:spPr bwMode="auto">
          <a:noFill/>
        </p:spPr>
        <p:txBody>
          <a:bodyPr wrap="square" lIns="91431" tIns="45716" rIns="91431" bIns="45716" numCol="1" anchor="t" anchorCtr="0" compatLnSpc="1">
            <a:prstTxWarp prst="textNoShape">
              <a:avLst/>
            </a:prstTxWarp>
          </a:bodyPr>
          <a:lstStyle/>
          <a:p>
            <a:pPr eaLnBrk="1" hangingPunct="1">
              <a:defRPr/>
            </a:pPr>
            <a:endParaRPr lang="zh-TW" altLang="en-US" dirty="0"/>
          </a:p>
        </p:txBody>
      </p:sp>
      <p:sp>
        <p:nvSpPr>
          <p:cNvPr id="81924" name="投影片編號版面配置區 3"/>
          <p:cNvSpPr txBox="1">
            <a:spLocks noGrp="1"/>
          </p:cNvSpPr>
          <p:nvPr/>
        </p:nvSpPr>
        <p:spPr bwMode="auto">
          <a:xfrm>
            <a:off x="3884613" y="8685213"/>
            <a:ext cx="2971800" cy="457200"/>
          </a:xfrm>
          <a:prstGeom prst="rect">
            <a:avLst/>
          </a:prstGeom>
          <a:noFill/>
          <a:ln w="9525">
            <a:noFill/>
            <a:miter lim="800000"/>
            <a:headEnd/>
            <a:tailEnd/>
          </a:ln>
        </p:spPr>
        <p:txBody>
          <a:bodyPr lIns="91431" tIns="45716" rIns="91431" bIns="45716" anchor="b"/>
          <a:lstStyle/>
          <a:p>
            <a:pPr algn="r"/>
            <a:fld id="{BB4929F0-471C-4D40-BF9F-B97DF78CA64A}" type="slidenum">
              <a:rPr kumimoji="0" lang="zh-TW" altLang="en-US" sz="1200">
                <a:latin typeface="Calibri" pitchFamily="34" charset="0"/>
              </a:rPr>
              <a:pPr algn="r"/>
              <a:t>26</a:t>
            </a:fld>
            <a:endParaRPr kumimoji="0" lang="en-US" altLang="zh-TW" sz="1200">
              <a:latin typeface="Calibri" pitchFamily="34" charset="0"/>
            </a:endParaRPr>
          </a:p>
        </p:txBody>
      </p:sp>
    </p:spTree>
    <p:extLst>
      <p:ext uri="{BB962C8B-B14F-4D97-AF65-F5344CB8AC3E}">
        <p14:creationId xmlns:p14="http://schemas.microsoft.com/office/powerpoint/2010/main" val="8551882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32"/>
            <a:ext cx="7772401"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1"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lvl1pPr>
              <a:defRPr/>
            </a:lvl1pPr>
          </a:lstStyle>
          <a:p>
            <a:pPr>
              <a:defRPr/>
            </a:pPr>
            <a:fld id="{F550B555-A418-40C4-B6C2-596C9574ED08}" type="datetime1">
              <a:rPr lang="zh-TW" altLang="en-US" smtClean="0"/>
              <a:pPr>
                <a:defRPr/>
              </a:pPr>
              <a:t>2020/5/25</a:t>
            </a:fld>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B78AE0E-17AF-4CD6-9527-BE8EC4833C10}" type="slidenum">
              <a:rPr lang="zh-TW" altLang="en-US"/>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62980A8B-FEA7-40F0-9DFB-D5963C13C579}" type="datetime1">
              <a:rPr lang="zh-TW" altLang="en-US" smtClean="0"/>
              <a:pPr>
                <a:defRPr/>
              </a:pPr>
              <a:t>2020/5/25</a:t>
            </a:fld>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A27D33B5-EB66-4EB2-926C-20E78CA6F843}" type="slidenum">
              <a:rPr lang="zh-TW" altLang="en-US"/>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1" y="274639"/>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1" y="274639"/>
            <a:ext cx="6019799"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4EF5FFBE-7E30-4C65-B50E-DBAA72C07646}" type="datetime1">
              <a:rPr lang="zh-TW" altLang="en-US" smtClean="0"/>
              <a:pPr>
                <a:defRPr/>
              </a:pPr>
              <a:t>2020/5/25</a:t>
            </a:fld>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FE302043-8FA4-4CC2-A1FB-D869A2BD02B2}" type="slidenum">
              <a:rPr lang="zh-TW" altLang="en-US"/>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611BDC83-40B2-427B-A536-485F51174FCE}" type="datetime1">
              <a:rPr lang="zh-TW" altLang="en-US" smtClean="0"/>
              <a:pPr>
                <a:defRPr/>
              </a:pPr>
              <a:t>2020/5/25</a:t>
            </a:fld>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3D4FF7F2-57AA-438E-8E88-AD7600F4BF97}" type="slidenum">
              <a:rPr lang="zh-TW" altLang="en-US"/>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7"/>
            <a:ext cx="7772401"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CC7FF3D9-032B-45B9-87D6-FC21FD191001}" type="datetime1">
              <a:rPr lang="zh-TW" altLang="en-US" smtClean="0"/>
              <a:pPr>
                <a:defRPr/>
              </a:pPr>
              <a:t>2020/5/25</a:t>
            </a:fld>
            <a:endParaRPr lang="en-US" altLang="zh-TW"/>
          </a:p>
        </p:txBody>
      </p:sp>
      <p:sp>
        <p:nvSpPr>
          <p:cNvPr id="5" name="頁尾版面配置區 4"/>
          <p:cNvSpPr>
            <a:spLocks noGrp="1"/>
          </p:cNvSpPr>
          <p:nvPr>
            <p:ph type="ftr" sz="quarter" idx="11"/>
          </p:nvPr>
        </p:nvSpPr>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72A73C8C-F3D7-4B01-AFFF-5BAE911B68E8}" type="slidenum">
              <a:rPr lang="zh-TW" altLang="en-US"/>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pPr>
              <a:defRPr/>
            </a:pPr>
            <a:fld id="{2D7A97AC-9A3D-41D0-ACF7-01D1C90F43CB}" type="datetime1">
              <a:rPr lang="zh-TW" altLang="en-US" smtClean="0"/>
              <a:pPr>
                <a:defRPr/>
              </a:pPr>
              <a:t>2020/5/25</a:t>
            </a:fld>
            <a:endParaRPr lang="en-US" altLang="zh-TW"/>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B27BAD9A-BC25-4699-B7F4-3DCCE1F44233}" type="slidenum">
              <a:rPr lang="zh-TW" altLang="en-US"/>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2" y="1535113"/>
            <a:ext cx="404018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2" y="2174875"/>
            <a:ext cx="404018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pPr>
              <a:defRPr/>
            </a:pPr>
            <a:fld id="{C0223FD2-EA45-4C56-B031-EAA2C5CF247B}" type="datetime1">
              <a:rPr lang="zh-TW" altLang="en-US" smtClean="0"/>
              <a:pPr>
                <a:defRPr/>
              </a:pPr>
              <a:t>2020/5/25</a:t>
            </a:fld>
            <a:endParaRPr lang="en-US" altLang="zh-TW"/>
          </a:p>
        </p:txBody>
      </p:sp>
      <p:sp>
        <p:nvSpPr>
          <p:cNvPr id="8" name="頁尾版面配置區 4"/>
          <p:cNvSpPr>
            <a:spLocks noGrp="1"/>
          </p:cNvSpPr>
          <p:nvPr>
            <p:ph type="ftr" sz="quarter" idx="11"/>
          </p:nvPr>
        </p:nvSpPr>
        <p:spPr/>
        <p:txBody>
          <a:bodyPr/>
          <a:lstStyle>
            <a:lvl1pPr>
              <a:defRPr/>
            </a:lvl1pPr>
          </a:lstStyle>
          <a:p>
            <a:pPr>
              <a:defRPr/>
            </a:pPr>
            <a:endParaRPr lang="en-US" altLang="zh-TW"/>
          </a:p>
        </p:txBody>
      </p:sp>
      <p:sp>
        <p:nvSpPr>
          <p:cNvPr id="9" name="投影片編號版面配置區 5"/>
          <p:cNvSpPr>
            <a:spLocks noGrp="1"/>
          </p:cNvSpPr>
          <p:nvPr>
            <p:ph type="sldNum" sz="quarter" idx="12"/>
          </p:nvPr>
        </p:nvSpPr>
        <p:spPr/>
        <p:txBody>
          <a:bodyPr/>
          <a:lstStyle>
            <a:lvl1pPr>
              <a:defRPr/>
            </a:lvl1pPr>
          </a:lstStyle>
          <a:p>
            <a:pPr>
              <a:defRPr/>
            </a:pPr>
            <a:fld id="{7DCCC974-0DB7-4425-9BDC-0A3B4DE8A528}" type="slidenum">
              <a:rPr lang="zh-TW" altLang="en-US"/>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pPr>
              <a:defRPr/>
            </a:pPr>
            <a:fld id="{31097D96-1624-43C0-8A93-C0E22353CA28}" type="datetime1">
              <a:rPr lang="zh-TW" altLang="en-US" smtClean="0"/>
              <a:pPr>
                <a:defRPr/>
              </a:pPr>
              <a:t>2020/5/25</a:t>
            </a:fld>
            <a:endParaRPr lang="en-US" altLang="zh-TW"/>
          </a:p>
        </p:txBody>
      </p:sp>
      <p:sp>
        <p:nvSpPr>
          <p:cNvPr id="4" name="頁尾版面配置區 4"/>
          <p:cNvSpPr>
            <a:spLocks noGrp="1"/>
          </p:cNvSpPr>
          <p:nvPr>
            <p:ph type="ftr" sz="quarter" idx="11"/>
          </p:nvPr>
        </p:nvSpPr>
        <p:spPr/>
        <p:txBody>
          <a:bodyPr/>
          <a:lstStyle>
            <a:lvl1pPr>
              <a:defRPr/>
            </a:lvl1pPr>
          </a:lstStyle>
          <a:p>
            <a:pPr>
              <a:defRPr/>
            </a:pPr>
            <a:endParaRPr lang="en-US" altLang="zh-TW"/>
          </a:p>
        </p:txBody>
      </p:sp>
      <p:sp>
        <p:nvSpPr>
          <p:cNvPr id="5" name="投影片編號版面配置區 5"/>
          <p:cNvSpPr>
            <a:spLocks noGrp="1"/>
          </p:cNvSpPr>
          <p:nvPr>
            <p:ph type="sldNum" sz="quarter" idx="12"/>
          </p:nvPr>
        </p:nvSpPr>
        <p:spPr/>
        <p:txBody>
          <a:bodyPr/>
          <a:lstStyle>
            <a:lvl1pPr>
              <a:defRPr/>
            </a:lvl1pPr>
          </a:lstStyle>
          <a:p>
            <a:pPr>
              <a:defRPr/>
            </a:pPr>
            <a:fld id="{C2CC8CC2-8C7A-4BFD-8891-8383500A9187}" type="slidenum">
              <a:rPr lang="zh-TW" altLang="en-US"/>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E1501D8B-0239-459F-B6EE-CB38367B45E5}" type="datetime1">
              <a:rPr lang="zh-TW" altLang="en-US" smtClean="0"/>
              <a:pPr>
                <a:defRPr/>
              </a:pPr>
              <a:t>2020/5/25</a:t>
            </a:fld>
            <a:endParaRPr lang="en-US" altLang="zh-TW"/>
          </a:p>
        </p:txBody>
      </p:sp>
      <p:sp>
        <p:nvSpPr>
          <p:cNvPr id="3" name="頁尾版面配置區 4"/>
          <p:cNvSpPr>
            <a:spLocks noGrp="1"/>
          </p:cNvSpPr>
          <p:nvPr>
            <p:ph type="ftr" sz="quarter" idx="11"/>
          </p:nvPr>
        </p:nvSpPr>
        <p:spPr/>
        <p:txBody>
          <a:bodyPr/>
          <a:lstStyle>
            <a:lvl1pPr>
              <a:defRPr/>
            </a:lvl1pPr>
          </a:lstStyle>
          <a:p>
            <a:pPr>
              <a:defRPr/>
            </a:pPr>
            <a:endParaRPr lang="en-US" altLang="zh-TW"/>
          </a:p>
        </p:txBody>
      </p:sp>
      <p:sp>
        <p:nvSpPr>
          <p:cNvPr id="4" name="投影片編號版面配置區 5"/>
          <p:cNvSpPr>
            <a:spLocks noGrp="1"/>
          </p:cNvSpPr>
          <p:nvPr>
            <p:ph type="sldNum" sz="quarter" idx="12"/>
          </p:nvPr>
        </p:nvSpPr>
        <p:spPr/>
        <p:txBody>
          <a:bodyPr/>
          <a:lstStyle>
            <a:lvl1pPr>
              <a:defRPr/>
            </a:lvl1pPr>
          </a:lstStyle>
          <a:p>
            <a:pPr>
              <a:defRPr/>
            </a:pPr>
            <a:fld id="{E66F00D7-B6DA-4D99-96A3-09D0AF40B3E9}" type="slidenum">
              <a:rPr lang="zh-TW" altLang="en-US"/>
              <a:pPr>
                <a:defRPr/>
              </a:pPr>
              <a:t>‹#›</a:t>
            </a:fld>
            <a:endParaRPr lang="en-US" altLang="zh-TW"/>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3" y="273052"/>
            <a:ext cx="51117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9A2EF2BC-F432-4AB2-89F8-31916822155E}" type="datetime1">
              <a:rPr lang="zh-TW" altLang="en-US" smtClean="0"/>
              <a:pPr>
                <a:defRPr/>
              </a:pPr>
              <a:t>2020/5/25</a:t>
            </a:fld>
            <a:endParaRPr lang="en-US" altLang="zh-TW"/>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8B1C0D23-BECF-41F7-9AF9-50AC4B5269EC}" type="slidenum">
              <a:rPr lang="zh-TW" altLang="en-US"/>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27B2D6A8-0B45-4E87-9467-D67492D5AD59}" type="datetime1">
              <a:rPr lang="zh-TW" altLang="en-US" smtClean="0"/>
              <a:pPr>
                <a:defRPr/>
              </a:pPr>
              <a:t>2020/5/25</a:t>
            </a:fld>
            <a:endParaRPr lang="en-US" altLang="zh-TW"/>
          </a:p>
        </p:txBody>
      </p:sp>
      <p:sp>
        <p:nvSpPr>
          <p:cNvPr id="6" name="頁尾版面配置區 4"/>
          <p:cNvSpPr>
            <a:spLocks noGrp="1"/>
          </p:cNvSpPr>
          <p:nvPr>
            <p:ph type="ftr" sz="quarter" idx="11"/>
          </p:nvPr>
        </p:nvSpPr>
        <p:spPr/>
        <p:txBody>
          <a:bodyPr/>
          <a:lstStyle>
            <a:lvl1pPr>
              <a:defRPr/>
            </a:lvl1pPr>
          </a:lstStyle>
          <a:p>
            <a:pPr>
              <a:defRPr/>
            </a:pPr>
            <a:endParaRPr lang="en-US" altLang="zh-TW"/>
          </a:p>
        </p:txBody>
      </p:sp>
      <p:sp>
        <p:nvSpPr>
          <p:cNvPr id="7" name="投影片編號版面配置區 5"/>
          <p:cNvSpPr>
            <a:spLocks noGrp="1"/>
          </p:cNvSpPr>
          <p:nvPr>
            <p:ph type="sldNum" sz="quarter" idx="12"/>
          </p:nvPr>
        </p:nvSpPr>
        <p:spPr/>
        <p:txBody>
          <a:bodyPr/>
          <a:lstStyle>
            <a:lvl1pPr>
              <a:defRPr/>
            </a:lvl1pPr>
          </a:lstStyle>
          <a:p>
            <a:pPr>
              <a:defRPr/>
            </a:pPr>
            <a:fld id="{08C94E51-4A96-4DDE-B8CB-49379818969A}" type="slidenum">
              <a:rPr lang="zh-TW" altLang="en-US"/>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2"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457202" y="1600204"/>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457201" y="6356357"/>
            <a:ext cx="2133600" cy="365125"/>
          </a:xfrm>
          <a:prstGeom prst="rect">
            <a:avLst/>
          </a:prstGeom>
        </p:spPr>
        <p:txBody>
          <a:bodyPr vert="horz" wrap="square" lIns="91440" tIns="45720" rIns="91440" bIns="45720" numCol="1" anchor="ctr" anchorCtr="0" compatLnSpc="1">
            <a:prstTxWarp prst="textNoShape">
              <a:avLst/>
            </a:prstTxWarp>
          </a:bodyPr>
          <a:lstStyle>
            <a:lvl1pPr>
              <a:defRPr kumimoji="0" sz="1200">
                <a:solidFill>
                  <a:srgbClr val="898989"/>
                </a:solidFill>
                <a:latin typeface="Calibri" pitchFamily="34" charset="0"/>
                <a:ea typeface="新細明體" pitchFamily="18" charset="-120"/>
              </a:defRPr>
            </a:lvl1pPr>
          </a:lstStyle>
          <a:p>
            <a:pPr>
              <a:defRPr/>
            </a:pPr>
            <a:fld id="{D387DBAB-2879-4ED0-8A1D-6C0268699094}" type="datetime1">
              <a:rPr lang="zh-TW" altLang="en-US" smtClean="0"/>
              <a:pPr>
                <a:defRPr/>
              </a:pPr>
              <a:t>2020/5/25</a:t>
            </a:fld>
            <a:endParaRPr lang="en-US" altLang="zh-TW"/>
          </a:p>
        </p:txBody>
      </p:sp>
      <p:sp>
        <p:nvSpPr>
          <p:cNvPr id="5" name="頁尾版面配置區 4"/>
          <p:cNvSpPr>
            <a:spLocks noGrp="1"/>
          </p:cNvSpPr>
          <p:nvPr>
            <p:ph type="ftr" sz="quarter" idx="3"/>
          </p:nvPr>
        </p:nvSpPr>
        <p:spPr>
          <a:xfrm>
            <a:off x="3124201" y="6356357"/>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kumimoji="0" sz="1200">
                <a:solidFill>
                  <a:srgbClr val="898989"/>
                </a:solidFill>
                <a:latin typeface="Calibri" pitchFamily="34" charset="0"/>
              </a:defRPr>
            </a:lvl1pPr>
          </a:lstStyle>
          <a:p>
            <a:pPr>
              <a:defRPr/>
            </a:pPr>
            <a:endParaRPr lang="en-US" altLang="zh-TW"/>
          </a:p>
        </p:txBody>
      </p:sp>
      <p:sp>
        <p:nvSpPr>
          <p:cNvPr id="6" name="投影片編號版面配置區 5"/>
          <p:cNvSpPr>
            <a:spLocks noGrp="1"/>
          </p:cNvSpPr>
          <p:nvPr>
            <p:ph type="sldNum" sz="quarter" idx="4"/>
          </p:nvPr>
        </p:nvSpPr>
        <p:spPr>
          <a:xfrm>
            <a:off x="6553201" y="6356357"/>
            <a:ext cx="2133600" cy="365125"/>
          </a:xfrm>
          <a:prstGeom prst="rect">
            <a:avLst/>
          </a:prstGeom>
        </p:spPr>
        <p:txBody>
          <a:bodyPr vert="horz" wrap="square" lIns="91440" tIns="45720" rIns="91440" bIns="45720" numCol="1" anchor="ctr" anchorCtr="0" compatLnSpc="1">
            <a:prstTxWarp prst="textNoShape">
              <a:avLst/>
            </a:prstTxWarp>
          </a:bodyPr>
          <a:lstStyle>
            <a:lvl1pPr algn="r">
              <a:defRPr kumimoji="0" sz="1200">
                <a:solidFill>
                  <a:srgbClr val="898989"/>
                </a:solidFill>
                <a:latin typeface="Calibri" pitchFamily="34" charset="0"/>
                <a:ea typeface="新細明體" pitchFamily="18" charset="-120"/>
              </a:defRPr>
            </a:lvl1pPr>
          </a:lstStyle>
          <a:p>
            <a:pPr>
              <a:defRPr/>
            </a:pPr>
            <a:fld id="{AF6A074A-03DB-4DF0-8594-952C5C3A94BF}" type="slidenum">
              <a:rPr lang="zh-TW" altLang="en-US"/>
              <a:pPr>
                <a:defRPr/>
              </a:pPr>
              <a:t>‹#›</a:t>
            </a:fld>
            <a:endParaRPr lang="en-US" altLang="zh-TW"/>
          </a:p>
        </p:txBody>
      </p:sp>
      <p:pic>
        <p:nvPicPr>
          <p:cNvPr id="1031" name="Picture 6" descr="TaiDoc Bar_s"/>
          <p:cNvPicPr>
            <a:picLocks noChangeAspect="1" noChangeArrowheads="1"/>
          </p:cNvPicPr>
          <p:nvPr userDrawn="1"/>
        </p:nvPicPr>
        <p:blipFill>
          <a:blip r:embed="rId13"/>
          <a:srcRect/>
          <a:stretch>
            <a:fillRect/>
          </a:stretch>
        </p:blipFill>
        <p:spPr bwMode="auto">
          <a:xfrm>
            <a:off x="0" y="6165857"/>
            <a:ext cx="9144000" cy="2508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charset="-120"/>
        </a:defRPr>
      </a:lvl2pPr>
      <a:lvl3pPr algn="ctr" rtl="0" eaLnBrk="0" fontAlgn="base" hangingPunct="0">
        <a:spcBef>
          <a:spcPct val="0"/>
        </a:spcBef>
        <a:spcAft>
          <a:spcPct val="0"/>
        </a:spcAft>
        <a:defRPr sz="4400">
          <a:solidFill>
            <a:schemeClr val="tx1"/>
          </a:solidFill>
          <a:latin typeface="Calibri" pitchFamily="34" charset="0"/>
          <a:ea typeface="新細明體" charset="-120"/>
        </a:defRPr>
      </a:lvl3pPr>
      <a:lvl4pPr algn="ctr" rtl="0" eaLnBrk="0" fontAlgn="base" hangingPunct="0">
        <a:spcBef>
          <a:spcPct val="0"/>
        </a:spcBef>
        <a:spcAft>
          <a:spcPct val="0"/>
        </a:spcAft>
        <a:defRPr sz="4400">
          <a:solidFill>
            <a:schemeClr val="tx1"/>
          </a:solidFill>
          <a:latin typeface="Calibri" pitchFamily="34" charset="0"/>
          <a:ea typeface="新細明體" charset="-120"/>
        </a:defRPr>
      </a:lvl4pPr>
      <a:lvl5pPr algn="ctr" rtl="0" eaLnBrk="0" fontAlgn="base" hangingPunct="0">
        <a:spcBef>
          <a:spcPct val="0"/>
        </a:spcBef>
        <a:spcAft>
          <a:spcPct val="0"/>
        </a:spcAft>
        <a:defRPr sz="4400">
          <a:solidFill>
            <a:schemeClr val="tx1"/>
          </a:solidFill>
          <a:latin typeface="Calibri" pitchFamily="34" charset="0"/>
          <a:ea typeface="新細明體" charset="-120"/>
        </a:defRPr>
      </a:lvl5pPr>
      <a:lvl6pPr marL="457200" algn="ctr" rtl="0" fontAlgn="base">
        <a:spcBef>
          <a:spcPct val="0"/>
        </a:spcBef>
        <a:spcAft>
          <a:spcPct val="0"/>
        </a:spcAft>
        <a:defRPr sz="4400">
          <a:solidFill>
            <a:schemeClr val="tx1"/>
          </a:solidFill>
          <a:latin typeface="Calibri" pitchFamily="34" charset="0"/>
          <a:ea typeface="新細明體" charset="-120"/>
        </a:defRPr>
      </a:lvl6pPr>
      <a:lvl7pPr marL="914400" algn="ctr" rtl="0" fontAlgn="base">
        <a:spcBef>
          <a:spcPct val="0"/>
        </a:spcBef>
        <a:spcAft>
          <a:spcPct val="0"/>
        </a:spcAft>
        <a:defRPr sz="4400">
          <a:solidFill>
            <a:schemeClr val="tx1"/>
          </a:solidFill>
          <a:latin typeface="Calibri" pitchFamily="34" charset="0"/>
          <a:ea typeface="新細明體" charset="-120"/>
        </a:defRPr>
      </a:lvl7pPr>
      <a:lvl8pPr marL="1371600" algn="ctr" rtl="0" fontAlgn="base">
        <a:spcBef>
          <a:spcPct val="0"/>
        </a:spcBef>
        <a:spcAft>
          <a:spcPct val="0"/>
        </a:spcAft>
        <a:defRPr sz="4400">
          <a:solidFill>
            <a:schemeClr val="tx1"/>
          </a:solidFill>
          <a:latin typeface="Calibri" pitchFamily="34" charset="0"/>
          <a:ea typeface="新細明體" charset="-120"/>
        </a:defRPr>
      </a:lvl8pPr>
      <a:lvl9pPr marL="1828800" algn="ctr" rtl="0" fontAlgn="base">
        <a:spcBef>
          <a:spcPct val="0"/>
        </a:spcBef>
        <a:spcAft>
          <a:spcPct val="0"/>
        </a:spcAft>
        <a:defRPr sz="4400">
          <a:solidFill>
            <a:schemeClr val="tx1"/>
          </a:solidFill>
          <a:latin typeface="Calibri" pitchFamily="34" charset="0"/>
          <a:ea typeface="新細明體" charset="-12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image" Target="../media/image35.png"/><Relationship Id="rId12" Type="http://schemas.openxmlformats.org/officeDocument/2006/relationships/diagramLayout" Target="../diagrams/layout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openxmlformats.org/officeDocument/2006/relationships/diagramData" Target="../diagrams/data2.xml"/><Relationship Id="rId5" Type="http://schemas.openxmlformats.org/officeDocument/2006/relationships/diagramColors" Target="../diagrams/colors1.xml"/><Relationship Id="rId15" Type="http://schemas.microsoft.com/office/2007/relationships/diagramDrawing" Target="../diagrams/drawing2.xml"/><Relationship Id="rId10" Type="http://schemas.openxmlformats.org/officeDocument/2006/relationships/image" Target="../media/image38.png"/><Relationship Id="rId4" Type="http://schemas.openxmlformats.org/officeDocument/2006/relationships/diagramQuickStyle" Target="../diagrams/quickStyle1.xml"/><Relationship Id="rId9" Type="http://schemas.openxmlformats.org/officeDocument/2006/relationships/image" Target="../media/image37.png"/><Relationship Id="rId14" Type="http://schemas.openxmlformats.org/officeDocument/2006/relationships/diagramColors" Target="../diagrams/colors2.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4.jpe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jpeg"/><Relationship Id="rId5" Type="http://schemas.openxmlformats.org/officeDocument/2006/relationships/image" Target="../media/image7.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4.jpeg"/><Relationship Id="rId4" Type="http://schemas.openxmlformats.org/officeDocument/2006/relationships/image" Target="../media/image11.pn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投影片編號版面配置區 5"/>
          <p:cNvSpPr>
            <a:spLocks noGrp="1"/>
          </p:cNvSpPr>
          <p:nvPr>
            <p:ph type="sldNum" sz="quarter" idx="12"/>
          </p:nvPr>
        </p:nvSpPr>
        <p:spPr bwMode="auto">
          <a:noFill/>
          <a:ln>
            <a:miter lim="800000"/>
            <a:headEnd/>
            <a:tailEnd/>
          </a:ln>
        </p:spPr>
        <p:txBody>
          <a:bodyPr/>
          <a:lstStyle/>
          <a:p>
            <a:fld id="{B657718B-644E-416B-AD26-6C59A725E81F}" type="slidenum">
              <a:rPr lang="zh-TW" altLang="en-US" smtClean="0">
                <a:ea typeface="新細明體" charset="-120"/>
              </a:rPr>
              <a:pPr/>
              <a:t>1</a:t>
            </a:fld>
            <a:endParaRPr lang="en-US" altLang="zh-TW" smtClean="0">
              <a:ea typeface="新細明體" charset="-120"/>
            </a:endParaRPr>
          </a:p>
        </p:txBody>
      </p:sp>
      <p:pic>
        <p:nvPicPr>
          <p:cNvPr id="14338" name="圖片 4" descr="logo.png"/>
          <p:cNvPicPr>
            <a:picLocks noChangeAspect="1"/>
          </p:cNvPicPr>
          <p:nvPr/>
        </p:nvPicPr>
        <p:blipFill>
          <a:blip r:embed="rId3"/>
          <a:srcRect/>
          <a:stretch>
            <a:fillRect/>
          </a:stretch>
        </p:blipFill>
        <p:spPr bwMode="auto">
          <a:xfrm>
            <a:off x="611190" y="2741620"/>
            <a:ext cx="865187" cy="471487"/>
          </a:xfrm>
          <a:prstGeom prst="rect">
            <a:avLst/>
          </a:prstGeom>
          <a:noFill/>
          <a:ln w="9525">
            <a:noFill/>
            <a:miter lim="800000"/>
            <a:headEnd/>
            <a:tailEnd/>
          </a:ln>
        </p:spPr>
      </p:pic>
      <p:sp>
        <p:nvSpPr>
          <p:cNvPr id="3" name="副標題 2"/>
          <p:cNvSpPr>
            <a:spLocks noGrp="1"/>
          </p:cNvSpPr>
          <p:nvPr>
            <p:ph type="subTitle" idx="1"/>
          </p:nvPr>
        </p:nvSpPr>
        <p:spPr>
          <a:xfrm>
            <a:off x="1908177" y="2914650"/>
            <a:ext cx="5400674" cy="838200"/>
          </a:xfrm>
        </p:spPr>
        <p:txBody>
          <a:bodyPr>
            <a:normAutofit/>
          </a:bodyPr>
          <a:lstStyle/>
          <a:p>
            <a:pPr eaLnBrk="1" hangingPunct="1">
              <a:buFont typeface="Arial" pitchFamily="34" charset="0"/>
              <a:buNone/>
              <a:defRPr/>
            </a:pPr>
            <a:r>
              <a:rPr lang="en-US" altLang="zh-TW" sz="3600" b="1" dirty="0" err="1" smtClean="0">
                <a:solidFill>
                  <a:srgbClr val="C7000B"/>
                </a:solidFill>
                <a:latin typeface="+mj-lt"/>
                <a:ea typeface="Arial Unicode MS" pitchFamily="34" charset="-120"/>
                <a:cs typeface="Arial Unicode MS" pitchFamily="34" charset="-120"/>
              </a:rPr>
              <a:t>TaiDoc</a:t>
            </a:r>
            <a:r>
              <a:rPr lang="en-US" altLang="zh-TW" sz="3600" b="1" dirty="0" smtClean="0">
                <a:solidFill>
                  <a:srgbClr val="C7000B"/>
                </a:solidFill>
                <a:latin typeface="+mj-lt"/>
                <a:ea typeface="Arial Unicode MS" pitchFamily="34" charset="-120"/>
                <a:cs typeface="Arial Unicode MS" pitchFamily="34" charset="-120"/>
              </a:rPr>
              <a:t> Technology Corp</a:t>
            </a:r>
            <a:endParaRPr lang="zh-TW" altLang="en-US" sz="3600" b="1" dirty="0" smtClean="0">
              <a:solidFill>
                <a:srgbClr val="C7000B"/>
              </a:solidFill>
              <a:latin typeface="+mj-lt"/>
              <a:ea typeface="Arial Unicode MS" pitchFamily="34" charset="-120"/>
              <a:cs typeface="Arial Unicode MS" pitchFamily="34" charset="-120"/>
            </a:endParaRPr>
          </a:p>
        </p:txBody>
      </p:sp>
      <p:sp>
        <p:nvSpPr>
          <p:cNvPr id="26628" name="文字方塊 1"/>
          <p:cNvSpPr txBox="1">
            <a:spLocks noChangeArrowheads="1"/>
          </p:cNvSpPr>
          <p:nvPr/>
        </p:nvSpPr>
        <p:spPr bwMode="auto">
          <a:xfrm>
            <a:off x="2071689" y="2528888"/>
            <a:ext cx="5072062" cy="366712"/>
          </a:xfrm>
          <a:prstGeom prst="rect">
            <a:avLst/>
          </a:prstGeom>
          <a:noFill/>
          <a:ln w="9525">
            <a:noFill/>
            <a:miter lim="800000"/>
            <a:headEnd/>
            <a:tailEnd/>
          </a:ln>
        </p:spPr>
        <p:txBody>
          <a:bodyPr>
            <a:spAutoFit/>
          </a:bodyPr>
          <a:lstStyle/>
          <a:p>
            <a:pPr algn="ctr">
              <a:defRPr/>
            </a:pPr>
            <a:r>
              <a:rPr lang="en-US" altLang="zh-TW" dirty="0">
                <a:solidFill>
                  <a:srgbClr val="727171"/>
                </a:solidFill>
                <a:latin typeface="+mj-lt"/>
                <a:ea typeface="新細明體" pitchFamily="18" charset="-120"/>
              </a:rPr>
              <a:t>Integrity   Innovation   Commitment   Partnership</a:t>
            </a:r>
            <a:endParaRPr lang="zh-TW" altLang="en-US" dirty="0">
              <a:solidFill>
                <a:srgbClr val="727171"/>
              </a:solidFill>
              <a:latin typeface="+mj-lt"/>
              <a:ea typeface="新細明體" pitchFamily="18" charset="-120"/>
            </a:endParaRPr>
          </a:p>
        </p:txBody>
      </p:sp>
      <p:sp>
        <p:nvSpPr>
          <p:cNvPr id="2" name="副標題 2"/>
          <p:cNvSpPr>
            <a:spLocks/>
          </p:cNvSpPr>
          <p:nvPr/>
        </p:nvSpPr>
        <p:spPr bwMode="auto">
          <a:xfrm>
            <a:off x="1692278" y="3743325"/>
            <a:ext cx="5400674" cy="838200"/>
          </a:xfrm>
          <a:prstGeom prst="rect">
            <a:avLst/>
          </a:prstGeom>
          <a:noFill/>
          <a:ln w="9525">
            <a:noFill/>
            <a:miter lim="800000"/>
            <a:headEnd/>
            <a:tailEnd/>
          </a:ln>
        </p:spPr>
        <p:txBody>
          <a:bodyPr/>
          <a:lstStyle/>
          <a:p>
            <a:pPr marL="355600" algn="ctr">
              <a:spcBef>
                <a:spcPct val="20000"/>
              </a:spcBef>
              <a:buFont typeface="Arial" pitchFamily="34" charset="0"/>
              <a:buNone/>
              <a:defRPr/>
            </a:pPr>
            <a:r>
              <a:rPr kumimoji="0" lang="en-US" altLang="zh-TW" sz="2400" b="1" dirty="0" smtClean="0">
                <a:solidFill>
                  <a:schemeClr val="tx1">
                    <a:lumMod val="65000"/>
                    <a:lumOff val="35000"/>
                  </a:schemeClr>
                </a:solidFill>
                <a:latin typeface="+mj-lt"/>
                <a:ea typeface="標楷體" pitchFamily="65" charset="-120"/>
                <a:cs typeface="Arial Unicode MS" pitchFamily="34" charset="-120"/>
              </a:rPr>
              <a:t>May</a:t>
            </a:r>
            <a:r>
              <a:rPr kumimoji="0" lang="en-US" altLang="zh-TW" sz="2400" b="1" dirty="0" smtClean="0">
                <a:solidFill>
                  <a:schemeClr val="tx1">
                    <a:lumMod val="65000"/>
                    <a:lumOff val="35000"/>
                  </a:schemeClr>
                </a:solidFill>
                <a:latin typeface="+mj-lt"/>
                <a:ea typeface="標楷體" pitchFamily="65" charset="-120"/>
                <a:cs typeface="Arial Unicode MS" pitchFamily="34" charset="-120"/>
              </a:rPr>
              <a:t> 2020</a:t>
            </a:r>
            <a:endParaRPr kumimoji="0" lang="zh-TW" altLang="en-US" sz="2400" b="1" dirty="0">
              <a:solidFill>
                <a:schemeClr val="tx1">
                  <a:lumMod val="65000"/>
                  <a:lumOff val="35000"/>
                </a:schemeClr>
              </a:solidFill>
              <a:latin typeface="+mj-lt"/>
              <a:ea typeface="標楷體" pitchFamily="65" charset="-120"/>
              <a:cs typeface="Arial Unicode MS" pitchFamily="34" charset="-120"/>
            </a:endParaRPr>
          </a:p>
        </p:txBody>
      </p:sp>
      <p:pic>
        <p:nvPicPr>
          <p:cNvPr id="14342" name="Picture 4" descr="TaiDoc Bar_main"/>
          <p:cNvPicPr>
            <a:picLocks noChangeAspect="1" noChangeArrowheads="1"/>
          </p:cNvPicPr>
          <p:nvPr/>
        </p:nvPicPr>
        <p:blipFill>
          <a:blip r:embed="rId4"/>
          <a:srcRect/>
          <a:stretch>
            <a:fillRect/>
          </a:stretch>
        </p:blipFill>
        <p:spPr bwMode="auto">
          <a:xfrm>
            <a:off x="0" y="5229232"/>
            <a:ext cx="9144000" cy="11858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投影片編號版面配置區 5"/>
          <p:cNvSpPr>
            <a:spLocks noGrp="1"/>
          </p:cNvSpPr>
          <p:nvPr>
            <p:ph type="sldNum" sz="quarter" idx="12"/>
          </p:nvPr>
        </p:nvSpPr>
        <p:spPr bwMode="auto">
          <a:noFill/>
          <a:ln>
            <a:miter lim="800000"/>
            <a:headEnd/>
            <a:tailEnd/>
          </a:ln>
        </p:spPr>
        <p:txBody>
          <a:bodyPr/>
          <a:lstStyle/>
          <a:p>
            <a:fld id="{8E80516F-C444-44C0-A33D-3657E1E1E15B}" type="slidenum">
              <a:rPr lang="zh-TW" altLang="en-US" smtClean="0">
                <a:ea typeface="新細明體" charset="-120"/>
              </a:rPr>
              <a:pPr/>
              <a:t>10</a:t>
            </a:fld>
            <a:endParaRPr lang="en-US" altLang="zh-TW" smtClean="0">
              <a:ea typeface="新細明體" charset="-120"/>
            </a:endParaRPr>
          </a:p>
        </p:txBody>
      </p:sp>
      <p:sp>
        <p:nvSpPr>
          <p:cNvPr id="131074" name="標題 1"/>
          <p:cNvSpPr txBox="1">
            <a:spLocks/>
          </p:cNvSpPr>
          <p:nvPr/>
        </p:nvSpPr>
        <p:spPr bwMode="auto">
          <a:xfrm>
            <a:off x="485776" y="327025"/>
            <a:ext cx="7615238" cy="368300"/>
          </a:xfrm>
          <a:prstGeom prst="rect">
            <a:avLst/>
          </a:prstGeom>
          <a:noFill/>
          <a:ln w="9525">
            <a:noFill/>
            <a:miter lim="800000"/>
            <a:headEnd/>
            <a:tailEnd/>
          </a:ln>
        </p:spPr>
        <p:txBody>
          <a:bodyPr/>
          <a:lstStyle/>
          <a:p>
            <a:r>
              <a:rPr lang="en-US" altLang="zh-TW" sz="2400" b="1">
                <a:solidFill>
                  <a:srgbClr val="BB0D26"/>
                </a:solidFill>
                <a:latin typeface="Calibri" pitchFamily="34" charset="0"/>
                <a:ea typeface="標楷體" pitchFamily="65" charset="-120"/>
                <a:cs typeface="微軟正黑體"/>
              </a:rPr>
              <a:t>Headquarter and Worldwide Locations</a:t>
            </a:r>
          </a:p>
        </p:txBody>
      </p:sp>
      <p:pic>
        <p:nvPicPr>
          <p:cNvPr id="131075" name="Picture 2" descr="map"/>
          <p:cNvPicPr>
            <a:picLocks noChangeAspect="1" noChangeArrowheads="1"/>
          </p:cNvPicPr>
          <p:nvPr/>
        </p:nvPicPr>
        <p:blipFill>
          <a:blip r:embed="rId2"/>
          <a:srcRect/>
          <a:stretch>
            <a:fillRect/>
          </a:stretch>
        </p:blipFill>
        <p:spPr bwMode="auto">
          <a:xfrm>
            <a:off x="0" y="744540"/>
            <a:ext cx="9144000" cy="4929187"/>
          </a:xfrm>
          <a:prstGeom prst="rect">
            <a:avLst/>
          </a:prstGeom>
          <a:noFill/>
          <a:ln w="9525">
            <a:noFill/>
            <a:miter lim="800000"/>
            <a:headEnd/>
            <a:tailEnd/>
          </a:ln>
        </p:spPr>
      </p:pic>
      <p:grpSp>
        <p:nvGrpSpPr>
          <p:cNvPr id="131076" name="群組 15"/>
          <p:cNvGrpSpPr>
            <a:grpSpLocks/>
          </p:cNvGrpSpPr>
          <p:nvPr/>
        </p:nvGrpSpPr>
        <p:grpSpPr bwMode="auto">
          <a:xfrm>
            <a:off x="3708401" y="3141665"/>
            <a:ext cx="1778000" cy="738664"/>
            <a:chOff x="3556007" y="3571876"/>
            <a:chExt cx="1777987" cy="736593"/>
          </a:xfrm>
        </p:grpSpPr>
        <p:sp>
          <p:nvSpPr>
            <p:cNvPr id="131103" name="Oval 3"/>
            <p:cNvSpPr>
              <a:spLocks noChangeArrowheads="1"/>
            </p:cNvSpPr>
            <p:nvPr/>
          </p:nvSpPr>
          <p:spPr bwMode="auto">
            <a:xfrm>
              <a:off x="3556007" y="3609974"/>
              <a:ext cx="215900" cy="215900"/>
            </a:xfrm>
            <a:prstGeom prst="ellipse">
              <a:avLst/>
            </a:prstGeom>
            <a:solidFill>
              <a:srgbClr val="FF0000">
                <a:alpha val="74901"/>
              </a:srgbClr>
            </a:solidFill>
            <a:ln w="38100">
              <a:solidFill>
                <a:srgbClr val="FF99CC"/>
              </a:solidFill>
              <a:round/>
              <a:headEnd/>
              <a:tailEnd/>
            </a:ln>
          </p:spPr>
          <p:txBody>
            <a:bodyPr wrap="none" anchor="ctr"/>
            <a:lstStyle/>
            <a:p>
              <a:endParaRPr kumimoji="0" lang="zh-TW" altLang="en-US" sz="1400">
                <a:latin typeface="Calibri" pitchFamily="34" charset="0"/>
              </a:endParaRPr>
            </a:p>
          </p:txBody>
        </p:sp>
        <p:sp>
          <p:nvSpPr>
            <p:cNvPr id="131104" name="Text Box 8"/>
            <p:cNvSpPr txBox="1">
              <a:spLocks noChangeArrowheads="1"/>
            </p:cNvSpPr>
            <p:nvPr/>
          </p:nvSpPr>
          <p:spPr bwMode="auto">
            <a:xfrm>
              <a:off x="3714756" y="3571876"/>
              <a:ext cx="1619238" cy="736593"/>
            </a:xfrm>
            <a:prstGeom prst="rect">
              <a:avLst/>
            </a:prstGeom>
            <a:noFill/>
            <a:ln w="9525">
              <a:noFill/>
              <a:miter lim="800000"/>
              <a:headEnd/>
              <a:tailEnd/>
            </a:ln>
          </p:spPr>
          <p:txBody>
            <a:bodyPr>
              <a:spAutoFit/>
            </a:bodyPr>
            <a:lstStyle/>
            <a:p>
              <a:r>
                <a:rPr kumimoji="0" lang="en-US" altLang="zh-TW" sz="1400" b="1">
                  <a:solidFill>
                    <a:srgbClr val="FF0000"/>
                  </a:solidFill>
                  <a:latin typeface="Calibri" pitchFamily="34" charset="0"/>
                </a:rPr>
                <a:t>TaiDoc  Headquarters (Taiwan)</a:t>
              </a:r>
              <a:endParaRPr kumimoji="0" lang="en-US" altLang="zh-TW" sz="1400" b="1">
                <a:solidFill>
                  <a:srgbClr val="FF0000"/>
                </a:solidFill>
                <a:latin typeface="Calibri" pitchFamily="34" charset="0"/>
                <a:ea typeface="標楷體" pitchFamily="65" charset="-120"/>
              </a:endParaRPr>
            </a:p>
          </p:txBody>
        </p:sp>
      </p:grpSp>
      <p:grpSp>
        <p:nvGrpSpPr>
          <p:cNvPr id="131077" name="群組 17"/>
          <p:cNvGrpSpPr>
            <a:grpSpLocks/>
          </p:cNvGrpSpPr>
          <p:nvPr/>
        </p:nvGrpSpPr>
        <p:grpSpPr bwMode="auto">
          <a:xfrm>
            <a:off x="4067177" y="2735269"/>
            <a:ext cx="1762126" cy="341115"/>
            <a:chOff x="4024319" y="3321049"/>
            <a:chExt cx="1762127" cy="373515"/>
          </a:xfrm>
        </p:grpSpPr>
        <p:sp>
          <p:nvSpPr>
            <p:cNvPr id="131101" name="Oval 6"/>
            <p:cNvSpPr>
              <a:spLocks noChangeArrowheads="1"/>
            </p:cNvSpPr>
            <p:nvPr/>
          </p:nvSpPr>
          <p:spPr bwMode="auto">
            <a:xfrm>
              <a:off x="4024319" y="3321049"/>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102" name="Text Box 9"/>
            <p:cNvSpPr txBox="1">
              <a:spLocks noChangeArrowheads="1"/>
            </p:cNvSpPr>
            <p:nvPr/>
          </p:nvSpPr>
          <p:spPr bwMode="auto">
            <a:xfrm>
              <a:off x="4097344" y="3357554"/>
              <a:ext cx="1689102" cy="337010"/>
            </a:xfrm>
            <a:prstGeom prst="rect">
              <a:avLst/>
            </a:prstGeom>
            <a:noFill/>
            <a:ln w="9525">
              <a:noFill/>
              <a:miter lim="800000"/>
              <a:headEnd/>
              <a:tailEnd/>
            </a:ln>
          </p:spPr>
          <p:txBody>
            <a:bodyPr>
              <a:spAutoFit/>
            </a:bodyPr>
            <a:lstStyle/>
            <a:p>
              <a:r>
                <a:rPr kumimoji="0" lang="en-US" altLang="zh-TW" sz="1400" b="1">
                  <a:solidFill>
                    <a:srgbClr val="0000CC"/>
                  </a:solidFill>
                  <a:latin typeface="Calibri" pitchFamily="34" charset="0"/>
                  <a:ea typeface="標楷體" pitchFamily="65" charset="-120"/>
                </a:rPr>
                <a:t> ForaCare Japan</a:t>
              </a:r>
            </a:p>
          </p:txBody>
        </p:sp>
      </p:grpSp>
      <p:grpSp>
        <p:nvGrpSpPr>
          <p:cNvPr id="131078" name="群組 20"/>
          <p:cNvGrpSpPr>
            <a:grpSpLocks/>
          </p:cNvGrpSpPr>
          <p:nvPr/>
        </p:nvGrpSpPr>
        <p:grpSpPr bwMode="auto">
          <a:xfrm>
            <a:off x="611189" y="2708278"/>
            <a:ext cx="1822450" cy="550208"/>
            <a:chOff x="534960" y="2932107"/>
            <a:chExt cx="1822462" cy="548691"/>
          </a:xfrm>
        </p:grpSpPr>
        <p:sp>
          <p:nvSpPr>
            <p:cNvPr id="131099" name="Oval 5"/>
            <p:cNvSpPr>
              <a:spLocks noChangeArrowheads="1"/>
            </p:cNvSpPr>
            <p:nvPr/>
          </p:nvSpPr>
          <p:spPr bwMode="auto">
            <a:xfrm>
              <a:off x="534960" y="2932107"/>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100" name="Text Box 11"/>
            <p:cNvSpPr txBox="1">
              <a:spLocks noChangeArrowheads="1"/>
            </p:cNvSpPr>
            <p:nvPr/>
          </p:nvSpPr>
          <p:spPr bwMode="auto">
            <a:xfrm>
              <a:off x="642911" y="2959020"/>
              <a:ext cx="1714511" cy="521778"/>
            </a:xfrm>
            <a:prstGeom prst="rect">
              <a:avLst/>
            </a:prstGeom>
            <a:noFill/>
            <a:ln w="9525">
              <a:noFill/>
              <a:miter lim="800000"/>
              <a:headEnd/>
              <a:tailEnd/>
            </a:ln>
          </p:spPr>
          <p:txBody>
            <a:bodyPr>
              <a:spAutoFit/>
            </a:bodyPr>
            <a:lstStyle/>
            <a:p>
              <a:r>
                <a:rPr kumimoji="0" lang="en-US" altLang="zh-TW" sz="1400" b="1">
                  <a:solidFill>
                    <a:srgbClr val="0000CC"/>
                  </a:solidFill>
                  <a:latin typeface="Calibri" pitchFamily="34" charset="0"/>
                  <a:ea typeface="標楷體" pitchFamily="65" charset="-120"/>
                </a:rPr>
                <a:t>ForaCare Suisse AG. (Switzerland)</a:t>
              </a:r>
            </a:p>
          </p:txBody>
        </p:sp>
      </p:grpSp>
      <p:grpSp>
        <p:nvGrpSpPr>
          <p:cNvPr id="131079" name="群組 18"/>
          <p:cNvGrpSpPr>
            <a:grpSpLocks/>
          </p:cNvGrpSpPr>
          <p:nvPr/>
        </p:nvGrpSpPr>
        <p:grpSpPr bwMode="auto">
          <a:xfrm>
            <a:off x="6804026" y="2924183"/>
            <a:ext cx="1944438" cy="523220"/>
            <a:chOff x="6858016" y="3143241"/>
            <a:chExt cx="1584440" cy="523840"/>
          </a:xfrm>
        </p:grpSpPr>
        <p:sp>
          <p:nvSpPr>
            <p:cNvPr id="131097" name="Oval 7"/>
            <p:cNvSpPr>
              <a:spLocks noChangeArrowheads="1"/>
            </p:cNvSpPr>
            <p:nvPr/>
          </p:nvSpPr>
          <p:spPr bwMode="auto">
            <a:xfrm>
              <a:off x="6858016" y="3143248"/>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098" name="Text Box 12"/>
            <p:cNvSpPr txBox="1">
              <a:spLocks noChangeArrowheads="1"/>
            </p:cNvSpPr>
            <p:nvPr/>
          </p:nvSpPr>
          <p:spPr bwMode="auto">
            <a:xfrm>
              <a:off x="6929459" y="3143241"/>
              <a:ext cx="1512997" cy="523840"/>
            </a:xfrm>
            <a:prstGeom prst="rect">
              <a:avLst/>
            </a:prstGeom>
            <a:noFill/>
            <a:ln w="9525">
              <a:noFill/>
              <a:miter lim="800000"/>
              <a:headEnd/>
              <a:tailEnd/>
            </a:ln>
          </p:spPr>
          <p:txBody>
            <a:bodyPr>
              <a:spAutoFit/>
            </a:bodyPr>
            <a:lstStyle/>
            <a:p>
              <a:r>
                <a:rPr kumimoji="0" lang="en-US" altLang="zh-TW" sz="1400" b="1" dirty="0" err="1">
                  <a:solidFill>
                    <a:srgbClr val="0000CC"/>
                  </a:solidFill>
                  <a:latin typeface="Calibri" pitchFamily="34" charset="0"/>
                  <a:ea typeface="標楷體" pitchFamily="65" charset="-120"/>
                </a:rPr>
                <a:t>ForaCare</a:t>
              </a:r>
              <a:r>
                <a:rPr kumimoji="0" lang="en-US" altLang="zh-TW" sz="1400" b="1" dirty="0">
                  <a:solidFill>
                    <a:srgbClr val="0000CC"/>
                  </a:solidFill>
                  <a:latin typeface="Calibri" pitchFamily="34" charset="0"/>
                  <a:ea typeface="標楷體" pitchFamily="65" charset="-120"/>
                </a:rPr>
                <a:t> Inc. (U.S.A</a:t>
              </a:r>
              <a:r>
                <a:rPr kumimoji="0" lang="en-US" altLang="zh-TW" sz="1400" b="1" dirty="0" smtClean="0">
                  <a:solidFill>
                    <a:srgbClr val="0000CC"/>
                  </a:solidFill>
                  <a:latin typeface="Calibri" pitchFamily="34" charset="0"/>
                  <a:ea typeface="標楷體" pitchFamily="65" charset="-120"/>
                </a:rPr>
                <a:t>.)</a:t>
              </a:r>
              <a:endParaRPr kumimoji="0" lang="en-US" altLang="zh-TW" sz="1400" b="1" dirty="0">
                <a:solidFill>
                  <a:srgbClr val="0000CC"/>
                </a:solidFill>
                <a:latin typeface="Calibri" pitchFamily="34" charset="0"/>
                <a:ea typeface="標楷體" pitchFamily="65" charset="-120"/>
              </a:endParaRPr>
            </a:p>
          </p:txBody>
        </p:sp>
      </p:grpSp>
      <p:grpSp>
        <p:nvGrpSpPr>
          <p:cNvPr id="131080" name="群組 24"/>
          <p:cNvGrpSpPr>
            <a:grpSpLocks/>
          </p:cNvGrpSpPr>
          <p:nvPr/>
        </p:nvGrpSpPr>
        <p:grpSpPr bwMode="auto">
          <a:xfrm>
            <a:off x="5248275" y="3389313"/>
            <a:ext cx="2738438" cy="3243262"/>
            <a:chOff x="4977196" y="3422711"/>
            <a:chExt cx="2738076" cy="3243984"/>
          </a:xfrm>
        </p:grpSpPr>
        <p:pic>
          <p:nvPicPr>
            <p:cNvPr id="27" name="圖片 26" descr="bu.jpg"/>
            <p:cNvPicPr>
              <a:picLocks noChangeAspect="1"/>
            </p:cNvPicPr>
            <p:nvPr/>
          </p:nvPicPr>
          <p:blipFill>
            <a:blip r:embed="rId3" cstate="print"/>
            <a:stretch>
              <a:fillRect/>
            </a:stretch>
          </p:blipFill>
          <p:spPr>
            <a:xfrm>
              <a:off x="5000628" y="3429000"/>
              <a:ext cx="2214578" cy="160556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1096" name="文字方塊 23"/>
            <p:cNvSpPr txBox="1">
              <a:spLocks noChangeArrowheads="1"/>
            </p:cNvSpPr>
            <p:nvPr/>
          </p:nvSpPr>
          <p:spPr bwMode="auto">
            <a:xfrm>
              <a:off x="5001006" y="5069314"/>
              <a:ext cx="2714266" cy="304868"/>
            </a:xfrm>
            <a:prstGeom prst="rect">
              <a:avLst/>
            </a:prstGeom>
            <a:noFill/>
            <a:ln w="9525">
              <a:noFill/>
              <a:miter lim="800000"/>
              <a:headEnd/>
              <a:tailEnd/>
            </a:ln>
          </p:spPr>
          <p:txBody>
            <a:bodyPr>
              <a:spAutoFit/>
            </a:bodyPr>
            <a:lstStyle/>
            <a:p>
              <a:r>
                <a:rPr kumimoji="0" lang="en-US" altLang="zh-TW" sz="1400" b="1">
                  <a:solidFill>
                    <a:srgbClr val="0070C0"/>
                  </a:solidFill>
                  <a:latin typeface="Calibri" pitchFamily="34" charset="0"/>
                  <a:ea typeface="微軟正黑體"/>
                  <a:cs typeface="微軟正黑體"/>
                </a:rPr>
                <a:t>TaiDoc Headquarters (Taipei)</a:t>
              </a:r>
              <a:endParaRPr kumimoji="0" lang="zh-TW" altLang="en-US" sz="1400">
                <a:solidFill>
                  <a:srgbClr val="0070C0"/>
                </a:solidFill>
                <a:latin typeface="Calibri" pitchFamily="34" charset="0"/>
                <a:ea typeface="微軟正黑體"/>
                <a:cs typeface="微軟正黑體"/>
              </a:endParaRPr>
            </a:p>
          </p:txBody>
        </p:sp>
      </p:grpSp>
      <p:pic>
        <p:nvPicPr>
          <p:cNvPr id="25" name="圖片 24" descr="002.jpg"/>
          <p:cNvPicPr>
            <a:picLocks noChangeAspect="1"/>
          </p:cNvPicPr>
          <p:nvPr/>
        </p:nvPicPr>
        <p:blipFill>
          <a:blip r:embed="rId4" cstate="print"/>
          <a:stretch>
            <a:fillRect/>
          </a:stretch>
        </p:blipFill>
        <p:spPr>
          <a:xfrm>
            <a:off x="2867786" y="3793365"/>
            <a:ext cx="1928564" cy="139663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1082" name="矩形 25"/>
          <p:cNvSpPr>
            <a:spLocks noChangeArrowheads="1"/>
          </p:cNvSpPr>
          <p:nvPr/>
        </p:nvSpPr>
        <p:spPr bwMode="auto">
          <a:xfrm>
            <a:off x="2771777" y="5157789"/>
            <a:ext cx="2500313" cy="523220"/>
          </a:xfrm>
          <a:prstGeom prst="rect">
            <a:avLst/>
          </a:prstGeom>
          <a:noFill/>
          <a:ln w="9525">
            <a:noFill/>
            <a:miter lim="800000"/>
            <a:headEnd/>
            <a:tailEnd/>
          </a:ln>
        </p:spPr>
        <p:txBody>
          <a:bodyPr>
            <a:spAutoFit/>
          </a:bodyPr>
          <a:lstStyle/>
          <a:p>
            <a:r>
              <a:rPr kumimoji="0" lang="en-US" altLang="zh-TW" sz="1400" b="1">
                <a:solidFill>
                  <a:srgbClr val="0070C0"/>
                </a:solidFill>
                <a:latin typeface="Calibri" pitchFamily="34" charset="0"/>
                <a:ea typeface="微軟正黑體"/>
                <a:cs typeface="微軟正黑體"/>
              </a:rPr>
              <a:t>TaiDoc Factory-Taoyuan-One </a:t>
            </a:r>
            <a:endParaRPr kumimoji="0" lang="zh-TW" altLang="en-US" sz="1400">
              <a:solidFill>
                <a:srgbClr val="0070C0"/>
              </a:solidFill>
              <a:latin typeface="Calibri" pitchFamily="34" charset="0"/>
              <a:ea typeface="微軟正黑體"/>
              <a:cs typeface="微軟正黑體"/>
            </a:endParaRPr>
          </a:p>
          <a:p>
            <a:r>
              <a:rPr kumimoji="0" lang="en-US" altLang="zh-TW" sz="1400" b="1">
                <a:solidFill>
                  <a:srgbClr val="0070C0"/>
                </a:solidFill>
                <a:latin typeface="Calibri" pitchFamily="34" charset="0"/>
                <a:ea typeface="微軟正黑體"/>
                <a:cs typeface="微軟正黑體"/>
              </a:rPr>
              <a:t>TaiDoc Factory-Taoyuan-Two </a:t>
            </a:r>
          </a:p>
        </p:txBody>
      </p:sp>
      <p:grpSp>
        <p:nvGrpSpPr>
          <p:cNvPr id="131083" name="群組 18"/>
          <p:cNvGrpSpPr>
            <a:grpSpLocks/>
          </p:cNvGrpSpPr>
          <p:nvPr/>
        </p:nvGrpSpPr>
        <p:grpSpPr bwMode="auto">
          <a:xfrm>
            <a:off x="2000250" y="3214687"/>
            <a:ext cx="928688" cy="952976"/>
            <a:chOff x="6480392" y="3143248"/>
            <a:chExt cx="862364" cy="953612"/>
          </a:xfrm>
        </p:grpSpPr>
        <p:sp>
          <p:nvSpPr>
            <p:cNvPr id="131093" name="Oval 7"/>
            <p:cNvSpPr>
              <a:spLocks noChangeArrowheads="1"/>
            </p:cNvSpPr>
            <p:nvPr/>
          </p:nvSpPr>
          <p:spPr bwMode="auto">
            <a:xfrm>
              <a:off x="6858016" y="3143248"/>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094" name="Text Box 12"/>
            <p:cNvSpPr txBox="1">
              <a:spLocks noChangeArrowheads="1"/>
            </p:cNvSpPr>
            <p:nvPr/>
          </p:nvSpPr>
          <p:spPr bwMode="auto">
            <a:xfrm>
              <a:off x="6480392" y="3357703"/>
              <a:ext cx="862364" cy="739157"/>
            </a:xfrm>
            <a:prstGeom prst="rect">
              <a:avLst/>
            </a:prstGeom>
            <a:noFill/>
            <a:ln w="9525">
              <a:noFill/>
              <a:miter lim="800000"/>
              <a:headEnd/>
              <a:tailEnd/>
            </a:ln>
          </p:spPr>
          <p:txBody>
            <a:bodyPr>
              <a:spAutoFit/>
            </a:bodyPr>
            <a:lstStyle/>
            <a:p>
              <a:r>
                <a:rPr kumimoji="0" lang="en-US" altLang="zh-TW" sz="1400" b="1">
                  <a:solidFill>
                    <a:srgbClr val="0000CC"/>
                  </a:solidFill>
                  <a:latin typeface="Calibri" pitchFamily="34" charset="0"/>
                  <a:ea typeface="標楷體" pitchFamily="65" charset="-120"/>
                </a:rPr>
                <a:t>TaiDoc India Office</a:t>
              </a:r>
            </a:p>
          </p:txBody>
        </p:sp>
      </p:grpSp>
      <p:grpSp>
        <p:nvGrpSpPr>
          <p:cNvPr id="131084" name="群組 18"/>
          <p:cNvGrpSpPr>
            <a:grpSpLocks/>
          </p:cNvGrpSpPr>
          <p:nvPr/>
        </p:nvGrpSpPr>
        <p:grpSpPr bwMode="auto">
          <a:xfrm>
            <a:off x="1042991" y="3428999"/>
            <a:ext cx="939800" cy="1096982"/>
            <a:chOff x="6745699" y="3214750"/>
            <a:chExt cx="872620" cy="1100199"/>
          </a:xfrm>
        </p:grpSpPr>
        <p:sp>
          <p:nvSpPr>
            <p:cNvPr id="131091" name="Oval 7"/>
            <p:cNvSpPr>
              <a:spLocks noChangeArrowheads="1"/>
            </p:cNvSpPr>
            <p:nvPr/>
          </p:nvSpPr>
          <p:spPr bwMode="auto">
            <a:xfrm>
              <a:off x="7475444" y="3214750"/>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092" name="Text Box 12"/>
            <p:cNvSpPr txBox="1">
              <a:spLocks noChangeArrowheads="1"/>
            </p:cNvSpPr>
            <p:nvPr/>
          </p:nvSpPr>
          <p:spPr bwMode="auto">
            <a:xfrm>
              <a:off x="6745699" y="3358044"/>
              <a:ext cx="795971" cy="956905"/>
            </a:xfrm>
            <a:prstGeom prst="rect">
              <a:avLst/>
            </a:prstGeom>
            <a:noFill/>
            <a:ln w="9525">
              <a:noFill/>
              <a:miter lim="800000"/>
              <a:headEnd/>
              <a:tailEnd/>
            </a:ln>
          </p:spPr>
          <p:txBody>
            <a:bodyPr>
              <a:spAutoFit/>
            </a:bodyPr>
            <a:lstStyle/>
            <a:p>
              <a:r>
                <a:rPr kumimoji="0" lang="en-US" altLang="zh-TW" sz="1400" b="1">
                  <a:solidFill>
                    <a:srgbClr val="0000CC"/>
                  </a:solidFill>
                  <a:latin typeface="Calibri" pitchFamily="34" charset="0"/>
                  <a:ea typeface="標楷體" pitchFamily="65" charset="-120"/>
                </a:rPr>
                <a:t>TaiDoc Middle-East Branch</a:t>
              </a:r>
            </a:p>
          </p:txBody>
        </p:sp>
      </p:grpSp>
      <p:grpSp>
        <p:nvGrpSpPr>
          <p:cNvPr id="131085" name="群組 33"/>
          <p:cNvGrpSpPr>
            <a:grpSpLocks/>
          </p:cNvGrpSpPr>
          <p:nvPr/>
        </p:nvGrpSpPr>
        <p:grpSpPr bwMode="auto">
          <a:xfrm>
            <a:off x="2343152" y="2335219"/>
            <a:ext cx="1880066" cy="1092571"/>
            <a:chOff x="2343193" y="2427204"/>
            <a:chExt cx="1880004" cy="1094191"/>
          </a:xfrm>
        </p:grpSpPr>
        <p:grpSp>
          <p:nvGrpSpPr>
            <p:cNvPr id="131086" name="群組 19"/>
            <p:cNvGrpSpPr>
              <a:grpSpLocks/>
            </p:cNvGrpSpPr>
            <p:nvPr/>
          </p:nvGrpSpPr>
          <p:grpSpPr bwMode="auto">
            <a:xfrm>
              <a:off x="2915816" y="2917821"/>
              <a:ext cx="1071549" cy="603574"/>
              <a:chOff x="2950724" y="3428999"/>
              <a:chExt cx="1071582" cy="604011"/>
            </a:xfrm>
          </p:grpSpPr>
          <p:sp>
            <p:nvSpPr>
              <p:cNvPr id="131088" name="Oval 4"/>
              <p:cNvSpPr>
                <a:spLocks noChangeArrowheads="1"/>
              </p:cNvSpPr>
              <p:nvPr/>
            </p:nvSpPr>
            <p:spPr bwMode="auto">
              <a:xfrm>
                <a:off x="3413132" y="3502024"/>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sp>
            <p:nvSpPr>
              <p:cNvPr id="131089" name="Text Box 10"/>
              <p:cNvSpPr txBox="1">
                <a:spLocks noChangeArrowheads="1"/>
              </p:cNvSpPr>
              <p:nvPr/>
            </p:nvSpPr>
            <p:spPr bwMode="auto">
              <a:xfrm>
                <a:off x="2950724" y="3508635"/>
                <a:ext cx="1071582" cy="524375"/>
              </a:xfrm>
              <a:prstGeom prst="rect">
                <a:avLst/>
              </a:prstGeom>
              <a:noFill/>
              <a:ln w="9525">
                <a:noFill/>
                <a:miter lim="800000"/>
                <a:headEnd/>
                <a:tailEnd/>
              </a:ln>
            </p:spPr>
            <p:txBody>
              <a:bodyPr>
                <a:spAutoFit/>
              </a:bodyPr>
              <a:lstStyle/>
              <a:p>
                <a:r>
                  <a:rPr kumimoji="0" lang="en-US" altLang="zh-TW" sz="1400" b="1">
                    <a:solidFill>
                      <a:srgbClr val="0000CC"/>
                    </a:solidFill>
                    <a:latin typeface="Calibri" pitchFamily="34" charset="0"/>
                    <a:ea typeface="標楷體" pitchFamily="65" charset="-120"/>
                  </a:rPr>
                  <a:t>ForaCare  China Inc.</a:t>
                </a:r>
              </a:p>
            </p:txBody>
          </p:sp>
          <p:sp>
            <p:nvSpPr>
              <p:cNvPr id="131090" name="Oval 14"/>
              <p:cNvSpPr>
                <a:spLocks noChangeArrowheads="1"/>
              </p:cNvSpPr>
              <p:nvPr/>
            </p:nvSpPr>
            <p:spPr bwMode="auto">
              <a:xfrm>
                <a:off x="3556007" y="3428999"/>
                <a:ext cx="142875" cy="142875"/>
              </a:xfrm>
              <a:prstGeom prst="ellipse">
                <a:avLst/>
              </a:prstGeom>
              <a:solidFill>
                <a:srgbClr val="FF0000">
                  <a:alpha val="58038"/>
                </a:srgbClr>
              </a:solidFill>
              <a:ln w="9525">
                <a:noFill/>
                <a:round/>
                <a:headEnd/>
                <a:tailEnd/>
              </a:ln>
            </p:spPr>
            <p:txBody>
              <a:bodyPr wrap="none" anchor="ctr"/>
              <a:lstStyle/>
              <a:p>
                <a:endParaRPr kumimoji="0" lang="zh-TW" altLang="en-US" sz="1400">
                  <a:latin typeface="Calibri" pitchFamily="34" charset="0"/>
                </a:endParaRPr>
              </a:p>
            </p:txBody>
          </p:sp>
        </p:grpSp>
        <p:sp>
          <p:nvSpPr>
            <p:cNvPr id="131087" name="文字方塊 32"/>
            <p:cNvSpPr txBox="1">
              <a:spLocks noChangeArrowheads="1"/>
            </p:cNvSpPr>
            <p:nvPr/>
          </p:nvSpPr>
          <p:spPr bwMode="auto">
            <a:xfrm>
              <a:off x="2343193" y="2427204"/>
              <a:ext cx="1880004" cy="308233"/>
            </a:xfrm>
            <a:prstGeom prst="rect">
              <a:avLst/>
            </a:prstGeom>
            <a:noFill/>
            <a:ln w="9525">
              <a:noFill/>
              <a:miter lim="800000"/>
              <a:headEnd/>
              <a:tailEnd/>
            </a:ln>
          </p:spPr>
          <p:txBody>
            <a:bodyPr wrap="none">
              <a:spAutoFit/>
            </a:bodyPr>
            <a:lstStyle/>
            <a:p>
              <a:r>
                <a:rPr kumimoji="0" lang="en-US" altLang="zh-TW" sz="1400" b="1">
                  <a:solidFill>
                    <a:srgbClr val="0000CC"/>
                  </a:solidFill>
                  <a:latin typeface="Calibri" pitchFamily="34" charset="0"/>
                  <a:ea typeface="標楷體" pitchFamily="65" charset="-120"/>
                </a:rPr>
                <a:t>Biocare</a:t>
              </a:r>
              <a:r>
                <a:rPr kumimoji="0" lang="zh-TW" altLang="en-US" sz="1400" b="1">
                  <a:solidFill>
                    <a:srgbClr val="0000CC"/>
                  </a:solidFill>
                  <a:latin typeface="Calibri" pitchFamily="34" charset="0"/>
                  <a:ea typeface="標楷體" pitchFamily="65" charset="-120"/>
                </a:rPr>
                <a:t> </a:t>
              </a:r>
              <a:r>
                <a:rPr kumimoji="0" lang="en-US" altLang="zh-TW" sz="1400" b="1">
                  <a:solidFill>
                    <a:srgbClr val="0000CC"/>
                  </a:solidFill>
                  <a:latin typeface="Calibri" pitchFamily="34" charset="0"/>
                  <a:ea typeface="標楷體" pitchFamily="65" charset="-120"/>
                </a:rPr>
                <a:t>Suzhou Branch</a:t>
              </a:r>
              <a:endParaRPr kumimoji="0" lang="zh-TW" altLang="en-US" sz="1400" b="1">
                <a:solidFill>
                  <a:srgbClr val="0000CC"/>
                </a:solidFill>
                <a:latin typeface="Calibri" pitchFamily="34" charset="0"/>
                <a:ea typeface="標楷體" pitchFamily="65" charset="-120"/>
              </a:endParaRPr>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投影片編號版面配置區 5"/>
          <p:cNvSpPr>
            <a:spLocks noGrp="1"/>
          </p:cNvSpPr>
          <p:nvPr>
            <p:ph type="sldNum" sz="quarter" idx="12"/>
          </p:nvPr>
        </p:nvSpPr>
        <p:spPr bwMode="auto">
          <a:noFill/>
          <a:ln>
            <a:miter lim="800000"/>
            <a:headEnd/>
            <a:tailEnd/>
          </a:ln>
        </p:spPr>
        <p:txBody>
          <a:bodyPr/>
          <a:lstStyle/>
          <a:p>
            <a:fld id="{35D5AFDF-CACD-4B48-88CA-9631156BA802}" type="slidenum">
              <a:rPr lang="zh-TW" altLang="en-US" smtClean="0">
                <a:ea typeface="新細明體" charset="-120"/>
              </a:rPr>
              <a:pPr/>
              <a:t>11</a:t>
            </a:fld>
            <a:endParaRPr lang="en-US" altLang="zh-TW" smtClean="0">
              <a:ea typeface="新細明體" charset="-120"/>
            </a:endParaRPr>
          </a:p>
        </p:txBody>
      </p:sp>
      <p:pic>
        <p:nvPicPr>
          <p:cNvPr id="17410" name="Picture 2"/>
          <p:cNvPicPr>
            <a:picLocks noChangeAspect="1" noChangeArrowheads="1"/>
          </p:cNvPicPr>
          <p:nvPr/>
        </p:nvPicPr>
        <p:blipFill>
          <a:blip r:embed="rId3"/>
          <a:srcRect/>
          <a:stretch>
            <a:fillRect/>
          </a:stretch>
        </p:blipFill>
        <p:spPr bwMode="auto">
          <a:xfrm>
            <a:off x="642941" y="2214563"/>
            <a:ext cx="7793037" cy="2493962"/>
          </a:xfrm>
          <a:prstGeom prst="rect">
            <a:avLst/>
          </a:prstGeom>
          <a:noFill/>
          <a:ln w="9525">
            <a:noFill/>
            <a:miter lim="800000"/>
            <a:headEnd/>
            <a:tailEnd/>
          </a:ln>
        </p:spPr>
      </p:pic>
      <p:sp>
        <p:nvSpPr>
          <p:cNvPr id="17411" name="標題 1"/>
          <p:cNvSpPr txBox="1">
            <a:spLocks/>
          </p:cNvSpPr>
          <p:nvPr/>
        </p:nvSpPr>
        <p:spPr bwMode="auto">
          <a:xfrm>
            <a:off x="971553" y="428625"/>
            <a:ext cx="7153275" cy="571500"/>
          </a:xfrm>
          <a:prstGeom prst="rect">
            <a:avLst/>
          </a:prstGeom>
          <a:noFill/>
          <a:ln w="9525">
            <a:noFill/>
            <a:miter lim="800000"/>
            <a:headEnd/>
            <a:tailEnd/>
          </a:ln>
        </p:spPr>
        <p:txBody>
          <a:bodyPr anchor="ctr"/>
          <a:lstStyle/>
          <a:p>
            <a:pPr>
              <a:lnSpc>
                <a:spcPct val="130000"/>
              </a:lnSpc>
            </a:pPr>
            <a:r>
              <a:rPr kumimoji="0" lang="en-US" altLang="zh-TW" sz="2400" b="1">
                <a:solidFill>
                  <a:srgbClr val="C7000B"/>
                </a:solidFill>
                <a:latin typeface="Calibri" pitchFamily="34" charset="0"/>
                <a:ea typeface="標楷體" pitchFamily="65" charset="-120"/>
                <a:cs typeface="Arial Unicode MS" pitchFamily="34" charset="-120"/>
              </a:rPr>
              <a:t>A Diabetes Device OEM/ODM Leader with Own-Brand </a:t>
            </a:r>
            <a:endParaRPr kumimoji="0" lang="zh-TW" altLang="en-US" sz="2400" b="1">
              <a:solidFill>
                <a:srgbClr val="C7000B"/>
              </a:solidFill>
              <a:latin typeface="Calibri" pitchFamily="34" charset="0"/>
              <a:ea typeface="標楷體" pitchFamily="65" charset="-120"/>
              <a:cs typeface="Arial Unicode MS" pitchFamily="34" charset="-120"/>
            </a:endParaRPr>
          </a:p>
        </p:txBody>
      </p:sp>
      <p:grpSp>
        <p:nvGrpSpPr>
          <p:cNvPr id="40" name="群組 39"/>
          <p:cNvGrpSpPr>
            <a:grpSpLocks/>
          </p:cNvGrpSpPr>
          <p:nvPr/>
        </p:nvGrpSpPr>
        <p:grpSpPr bwMode="auto">
          <a:xfrm>
            <a:off x="571501" y="4286250"/>
            <a:ext cx="2000250" cy="1500188"/>
            <a:chOff x="323528" y="2185962"/>
            <a:chExt cx="2088232" cy="1531070"/>
          </a:xfrm>
        </p:grpSpPr>
        <p:pic>
          <p:nvPicPr>
            <p:cNvPr id="17425" name="圖片 20" descr="驗孕.png"/>
            <p:cNvPicPr>
              <a:picLocks noChangeAspect="1"/>
            </p:cNvPicPr>
            <p:nvPr/>
          </p:nvPicPr>
          <p:blipFill>
            <a:blip r:embed="rId4"/>
            <a:srcRect/>
            <a:stretch>
              <a:fillRect/>
            </a:stretch>
          </p:blipFill>
          <p:spPr bwMode="auto">
            <a:xfrm>
              <a:off x="323528" y="2777480"/>
              <a:ext cx="1072381" cy="867544"/>
            </a:xfrm>
            <a:prstGeom prst="rect">
              <a:avLst/>
            </a:prstGeom>
            <a:noFill/>
            <a:ln w="9525">
              <a:noFill/>
              <a:miter lim="800000"/>
              <a:headEnd/>
              <a:tailEnd/>
            </a:ln>
          </p:spPr>
        </p:pic>
        <p:pic>
          <p:nvPicPr>
            <p:cNvPr id="17426" name="圖片 22" descr="ir.png"/>
            <p:cNvPicPr>
              <a:picLocks noChangeAspect="1"/>
            </p:cNvPicPr>
            <p:nvPr/>
          </p:nvPicPr>
          <p:blipFill>
            <a:blip r:embed="rId5"/>
            <a:srcRect/>
            <a:stretch>
              <a:fillRect/>
            </a:stretch>
          </p:blipFill>
          <p:spPr bwMode="auto">
            <a:xfrm>
              <a:off x="1115616" y="2185962"/>
              <a:ext cx="1296144" cy="1531070"/>
            </a:xfrm>
            <a:prstGeom prst="rect">
              <a:avLst/>
            </a:prstGeom>
            <a:noFill/>
            <a:ln w="9525">
              <a:noFill/>
              <a:miter lim="800000"/>
              <a:headEnd/>
              <a:tailEnd/>
            </a:ln>
          </p:spPr>
        </p:pic>
      </p:grpSp>
      <p:grpSp>
        <p:nvGrpSpPr>
          <p:cNvPr id="41" name="群組 40"/>
          <p:cNvGrpSpPr>
            <a:grpSpLocks/>
          </p:cNvGrpSpPr>
          <p:nvPr/>
        </p:nvGrpSpPr>
        <p:grpSpPr bwMode="auto">
          <a:xfrm>
            <a:off x="714378" y="1285875"/>
            <a:ext cx="1571625" cy="1214438"/>
            <a:chOff x="2267744" y="4221088"/>
            <a:chExt cx="1528833" cy="1322834"/>
          </a:xfrm>
        </p:grpSpPr>
        <p:pic>
          <p:nvPicPr>
            <p:cNvPr id="17423" name="圖片 24" descr="strip.png"/>
            <p:cNvPicPr>
              <a:picLocks noChangeAspect="1"/>
            </p:cNvPicPr>
            <p:nvPr/>
          </p:nvPicPr>
          <p:blipFill>
            <a:blip r:embed="rId6"/>
            <a:srcRect/>
            <a:stretch>
              <a:fillRect/>
            </a:stretch>
          </p:blipFill>
          <p:spPr bwMode="auto">
            <a:xfrm>
              <a:off x="2771800" y="4923631"/>
              <a:ext cx="1024777" cy="521593"/>
            </a:xfrm>
            <a:prstGeom prst="rect">
              <a:avLst/>
            </a:prstGeom>
            <a:noFill/>
            <a:ln w="9525">
              <a:noFill/>
              <a:miter lim="800000"/>
              <a:headEnd/>
              <a:tailEnd/>
            </a:ln>
          </p:spPr>
        </p:pic>
        <p:pic>
          <p:nvPicPr>
            <p:cNvPr id="17424" name="圖片 23" descr="bg.png"/>
            <p:cNvPicPr>
              <a:picLocks noChangeAspect="1"/>
            </p:cNvPicPr>
            <p:nvPr/>
          </p:nvPicPr>
          <p:blipFill>
            <a:blip r:embed="rId7"/>
            <a:srcRect/>
            <a:stretch>
              <a:fillRect/>
            </a:stretch>
          </p:blipFill>
          <p:spPr bwMode="auto">
            <a:xfrm>
              <a:off x="2267744" y="4221088"/>
              <a:ext cx="755905" cy="1322834"/>
            </a:xfrm>
            <a:prstGeom prst="rect">
              <a:avLst/>
            </a:prstGeom>
            <a:noFill/>
            <a:ln w="9525">
              <a:noFill/>
              <a:miter lim="800000"/>
              <a:headEnd/>
              <a:tailEnd/>
            </a:ln>
          </p:spPr>
        </p:pic>
      </p:grpSp>
      <p:grpSp>
        <p:nvGrpSpPr>
          <p:cNvPr id="42" name="群組 41"/>
          <p:cNvGrpSpPr>
            <a:grpSpLocks/>
          </p:cNvGrpSpPr>
          <p:nvPr/>
        </p:nvGrpSpPr>
        <p:grpSpPr bwMode="auto">
          <a:xfrm>
            <a:off x="6143629" y="1285881"/>
            <a:ext cx="2428874" cy="1285875"/>
            <a:chOff x="2699792" y="2204864"/>
            <a:chExt cx="2897952" cy="1521718"/>
          </a:xfrm>
        </p:grpSpPr>
        <p:pic>
          <p:nvPicPr>
            <p:cNvPr id="17421" name="圖片 32" descr="2in1.png"/>
            <p:cNvPicPr>
              <a:picLocks noChangeAspect="1"/>
            </p:cNvPicPr>
            <p:nvPr/>
          </p:nvPicPr>
          <p:blipFill>
            <a:blip r:embed="rId8"/>
            <a:srcRect/>
            <a:stretch>
              <a:fillRect/>
            </a:stretch>
          </p:blipFill>
          <p:spPr bwMode="auto">
            <a:xfrm>
              <a:off x="2699792" y="2890639"/>
              <a:ext cx="1617470" cy="826393"/>
            </a:xfrm>
            <a:prstGeom prst="rect">
              <a:avLst/>
            </a:prstGeom>
            <a:noFill/>
            <a:ln w="9525">
              <a:noFill/>
              <a:miter lim="800000"/>
              <a:headEnd/>
              <a:tailEnd/>
            </a:ln>
          </p:spPr>
        </p:pic>
        <p:pic>
          <p:nvPicPr>
            <p:cNvPr id="17422" name="圖片 31" descr="MP.png"/>
            <p:cNvPicPr>
              <a:picLocks noChangeAspect="1"/>
            </p:cNvPicPr>
            <p:nvPr/>
          </p:nvPicPr>
          <p:blipFill>
            <a:blip r:embed="rId9"/>
            <a:srcRect/>
            <a:stretch>
              <a:fillRect/>
            </a:stretch>
          </p:blipFill>
          <p:spPr bwMode="auto">
            <a:xfrm>
              <a:off x="3995936" y="2204864"/>
              <a:ext cx="1601808" cy="1521718"/>
            </a:xfrm>
            <a:prstGeom prst="rect">
              <a:avLst/>
            </a:prstGeom>
            <a:noFill/>
            <a:ln w="9525">
              <a:noFill/>
              <a:miter lim="800000"/>
              <a:headEnd/>
              <a:tailEnd/>
            </a:ln>
          </p:spPr>
        </p:pic>
      </p:grpSp>
      <p:grpSp>
        <p:nvGrpSpPr>
          <p:cNvPr id="43" name="群組 42"/>
          <p:cNvGrpSpPr>
            <a:grpSpLocks/>
          </p:cNvGrpSpPr>
          <p:nvPr/>
        </p:nvGrpSpPr>
        <p:grpSpPr bwMode="auto">
          <a:xfrm>
            <a:off x="6929441" y="4286257"/>
            <a:ext cx="1571625" cy="1617663"/>
            <a:chOff x="5364088" y="4005064"/>
            <a:chExt cx="1512168" cy="1614686"/>
          </a:xfrm>
        </p:grpSpPr>
        <p:pic>
          <p:nvPicPr>
            <p:cNvPr id="17419" name="圖片 34" descr="nu.png"/>
            <p:cNvPicPr>
              <a:picLocks noChangeAspect="1"/>
            </p:cNvPicPr>
            <p:nvPr/>
          </p:nvPicPr>
          <p:blipFill>
            <a:blip r:embed="rId10"/>
            <a:srcRect/>
            <a:stretch>
              <a:fillRect/>
            </a:stretch>
          </p:blipFill>
          <p:spPr bwMode="auto">
            <a:xfrm>
              <a:off x="6228184" y="4005064"/>
              <a:ext cx="648072" cy="1504968"/>
            </a:xfrm>
            <a:prstGeom prst="rect">
              <a:avLst/>
            </a:prstGeom>
            <a:noFill/>
            <a:ln w="9525">
              <a:noFill/>
              <a:miter lim="800000"/>
              <a:headEnd/>
              <a:tailEnd/>
            </a:ln>
          </p:spPr>
        </p:pic>
        <p:pic>
          <p:nvPicPr>
            <p:cNvPr id="17420" name="圖片 36" descr="Oxi.png"/>
            <p:cNvPicPr>
              <a:picLocks noChangeAspect="1"/>
            </p:cNvPicPr>
            <p:nvPr/>
          </p:nvPicPr>
          <p:blipFill>
            <a:blip r:embed="rId11"/>
            <a:srcRect/>
            <a:stretch>
              <a:fillRect/>
            </a:stretch>
          </p:blipFill>
          <p:spPr bwMode="auto">
            <a:xfrm>
              <a:off x="5364088" y="4149080"/>
              <a:ext cx="946344" cy="1470670"/>
            </a:xfrm>
            <a:prstGeom prst="rect">
              <a:avLst/>
            </a:prstGeom>
            <a:noFill/>
            <a:ln w="9525">
              <a:noFill/>
              <a:miter lim="800000"/>
              <a:headEnd/>
              <a:tailEnd/>
            </a:ln>
          </p:spPr>
        </p:pic>
      </p:grpSp>
      <p:grpSp>
        <p:nvGrpSpPr>
          <p:cNvPr id="44" name="群組 43"/>
          <p:cNvGrpSpPr>
            <a:grpSpLocks/>
          </p:cNvGrpSpPr>
          <p:nvPr/>
        </p:nvGrpSpPr>
        <p:grpSpPr bwMode="auto">
          <a:xfrm>
            <a:off x="3214690" y="4214813"/>
            <a:ext cx="2714625" cy="1682750"/>
            <a:chOff x="6516216" y="2060848"/>
            <a:chExt cx="2242741" cy="1615560"/>
          </a:xfrm>
        </p:grpSpPr>
        <p:pic>
          <p:nvPicPr>
            <p:cNvPr id="17417" name="圖片 38" descr="PC.png"/>
            <p:cNvPicPr>
              <a:picLocks noChangeAspect="1"/>
            </p:cNvPicPr>
            <p:nvPr/>
          </p:nvPicPr>
          <p:blipFill>
            <a:blip r:embed="rId12"/>
            <a:srcRect/>
            <a:stretch>
              <a:fillRect/>
            </a:stretch>
          </p:blipFill>
          <p:spPr bwMode="auto">
            <a:xfrm>
              <a:off x="7164288" y="2060848"/>
              <a:ext cx="1594669" cy="1615560"/>
            </a:xfrm>
            <a:prstGeom prst="rect">
              <a:avLst/>
            </a:prstGeom>
            <a:noFill/>
            <a:ln w="9525">
              <a:noFill/>
              <a:miter lim="800000"/>
              <a:headEnd/>
              <a:tailEnd/>
            </a:ln>
          </p:spPr>
        </p:pic>
        <p:pic>
          <p:nvPicPr>
            <p:cNvPr id="17418" name="圖片 37" descr="gateway.png"/>
            <p:cNvPicPr>
              <a:picLocks noChangeAspect="1"/>
            </p:cNvPicPr>
            <p:nvPr/>
          </p:nvPicPr>
          <p:blipFill>
            <a:blip r:embed="rId13"/>
            <a:srcRect/>
            <a:stretch>
              <a:fillRect/>
            </a:stretch>
          </p:blipFill>
          <p:spPr bwMode="auto">
            <a:xfrm>
              <a:off x="6516216" y="2852936"/>
              <a:ext cx="1008112" cy="635321"/>
            </a:xfrm>
            <a:prstGeom prst="rect">
              <a:avLst/>
            </a:prstGeom>
            <a:noFill/>
            <a:ln w="9525">
              <a:noFill/>
              <a:miter lim="800000"/>
              <a:headEnd/>
              <a:tailEnd/>
            </a:ln>
          </p:spPr>
        </p:pic>
      </p:grpSp>
    </p:spTree>
    <p:extLst>
      <p:ext uri="{BB962C8B-B14F-4D97-AF65-F5344CB8AC3E}">
        <p14:creationId xmlns:p14="http://schemas.microsoft.com/office/powerpoint/2010/main" val="1085327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42"/>
                                        </p:tgtEl>
                                        <p:attrNameLst>
                                          <p:attrName>style.visibility</p:attrName>
                                        </p:attrNameLst>
                                      </p:cBhvr>
                                      <p:to>
                                        <p:strVal val="visible"/>
                                      </p:to>
                                    </p:set>
                                    <p:animEffect transition="in" filter="fade">
                                      <p:cBhvr>
                                        <p:cTn id="11" dur="500"/>
                                        <p:tgtEl>
                                          <p:spTgt spid="42"/>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40"/>
                                        </p:tgtEl>
                                        <p:attrNameLst>
                                          <p:attrName>style.visibility</p:attrName>
                                        </p:attrNameLst>
                                      </p:cBhvr>
                                      <p:to>
                                        <p:strVal val="visible"/>
                                      </p:to>
                                    </p:set>
                                    <p:animEffect transition="in" filter="fade">
                                      <p:cBhvr>
                                        <p:cTn id="15" dur="500"/>
                                        <p:tgtEl>
                                          <p:spTgt spid="40"/>
                                        </p:tgtEl>
                                      </p:cBhvr>
                                    </p:animEffect>
                                  </p:childTnLst>
                                </p:cTn>
                              </p:par>
                            </p:childTnLst>
                          </p:cTn>
                        </p:par>
                        <p:par>
                          <p:cTn id="16" fill="hold" nodeType="afterGroup">
                            <p:stCondLst>
                              <p:cond delay="1500"/>
                            </p:stCondLst>
                            <p:childTnLst>
                              <p:par>
                                <p:cTn id="17" presetID="10" presetClass="entr" presetSubtype="0" fill="hold" nodeType="afterEffect">
                                  <p:stCondLst>
                                    <p:cond delay="0"/>
                                  </p:stCondLst>
                                  <p:childTnLst>
                                    <p:set>
                                      <p:cBhvr>
                                        <p:cTn id="18" dur="1" fill="hold">
                                          <p:stCondLst>
                                            <p:cond delay="0"/>
                                          </p:stCondLst>
                                        </p:cTn>
                                        <p:tgtEl>
                                          <p:spTgt spid="43"/>
                                        </p:tgtEl>
                                        <p:attrNameLst>
                                          <p:attrName>style.visibility</p:attrName>
                                        </p:attrNameLst>
                                      </p:cBhvr>
                                      <p:to>
                                        <p:strVal val="visible"/>
                                      </p:to>
                                    </p:set>
                                    <p:animEffect transition="in" filter="fade">
                                      <p:cBhvr>
                                        <p:cTn id="19" dur="500"/>
                                        <p:tgtEl>
                                          <p:spTgt spid="43"/>
                                        </p:tgtEl>
                                      </p:cBhvr>
                                    </p:animEffect>
                                  </p:childTnLst>
                                </p:cTn>
                              </p:par>
                            </p:childTnLst>
                          </p:cTn>
                        </p:par>
                        <p:par>
                          <p:cTn id="20" fill="hold" nodeType="afterGroup">
                            <p:stCondLst>
                              <p:cond delay="2000"/>
                            </p:stCondLst>
                            <p:childTnLst>
                              <p:par>
                                <p:cTn id="21" presetID="10" presetClass="entr" presetSubtype="0" fill="hold" nodeType="afterEffect">
                                  <p:stCondLst>
                                    <p:cond delay="0"/>
                                  </p:stCondLst>
                                  <p:childTnLst>
                                    <p:set>
                                      <p:cBhvr>
                                        <p:cTn id="22" dur="1" fill="hold">
                                          <p:stCondLst>
                                            <p:cond delay="0"/>
                                          </p:stCondLst>
                                        </p:cTn>
                                        <p:tgtEl>
                                          <p:spTgt spid="44"/>
                                        </p:tgtEl>
                                        <p:attrNameLst>
                                          <p:attrName>style.visibility</p:attrName>
                                        </p:attrNameLst>
                                      </p:cBhvr>
                                      <p:to>
                                        <p:strVal val="visible"/>
                                      </p:to>
                                    </p:set>
                                    <p:animEffect transition="in" filter="fade">
                                      <p:cBhvr>
                                        <p:cTn id="23"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投影片編號版面配置區 5"/>
          <p:cNvSpPr>
            <a:spLocks noGrp="1"/>
          </p:cNvSpPr>
          <p:nvPr>
            <p:ph type="sldNum" sz="quarter" idx="12"/>
          </p:nvPr>
        </p:nvSpPr>
        <p:spPr bwMode="auto">
          <a:noFill/>
          <a:ln>
            <a:miter lim="800000"/>
            <a:headEnd/>
            <a:tailEnd/>
          </a:ln>
        </p:spPr>
        <p:txBody>
          <a:bodyPr/>
          <a:lstStyle/>
          <a:p>
            <a:fld id="{9E964DC7-2527-4A09-88F6-311C4C3AC1B4}" type="slidenum">
              <a:rPr lang="zh-TW" altLang="en-US" smtClean="0">
                <a:ea typeface="新細明體" charset="-120"/>
              </a:rPr>
              <a:pPr/>
              <a:t>12</a:t>
            </a:fld>
            <a:endParaRPr lang="en-US" altLang="zh-TW" smtClean="0">
              <a:ea typeface="新細明體" charset="-120"/>
            </a:endParaRPr>
          </a:p>
        </p:txBody>
      </p:sp>
      <p:sp>
        <p:nvSpPr>
          <p:cNvPr id="70658" name="標題 1"/>
          <p:cNvSpPr txBox="1">
            <a:spLocks/>
          </p:cNvSpPr>
          <p:nvPr/>
        </p:nvSpPr>
        <p:spPr bwMode="auto">
          <a:xfrm>
            <a:off x="468316" y="539750"/>
            <a:ext cx="5616575" cy="368300"/>
          </a:xfrm>
          <a:prstGeom prst="rect">
            <a:avLst/>
          </a:prstGeom>
          <a:noFill/>
          <a:ln w="9525">
            <a:noFill/>
            <a:miter lim="800000"/>
            <a:headEnd/>
            <a:tailEnd/>
          </a:ln>
        </p:spPr>
        <p:txBody>
          <a:bodyPr anchor="ctr"/>
          <a:lstStyle/>
          <a:p>
            <a:pPr>
              <a:lnSpc>
                <a:spcPct val="130000"/>
              </a:lnSpc>
              <a:defRPr/>
            </a:pPr>
            <a:r>
              <a:rPr kumimoji="0" lang="en-US" altLang="zh-TW" sz="2400" b="1" dirty="0">
                <a:solidFill>
                  <a:srgbClr val="C7000B"/>
                </a:solidFill>
                <a:latin typeface="+mj-lt"/>
                <a:ea typeface="Arial Unicode MS" pitchFamily="34" charset="-120"/>
                <a:cs typeface="Arial Unicode MS" pitchFamily="34" charset="-120"/>
              </a:rPr>
              <a:t>Innovative Products</a:t>
            </a:r>
            <a:endParaRPr kumimoji="0" lang="zh-TW" altLang="en-US" sz="2400" b="1" dirty="0">
              <a:solidFill>
                <a:srgbClr val="C7000B"/>
              </a:solidFill>
              <a:latin typeface="+mj-lt"/>
              <a:ea typeface="Arial Unicode MS" pitchFamily="34" charset="-120"/>
              <a:cs typeface="Arial Unicode MS" pitchFamily="34" charset="-120"/>
            </a:endParaRPr>
          </a:p>
        </p:txBody>
      </p:sp>
      <p:sp>
        <p:nvSpPr>
          <p:cNvPr id="15" name="矩形 14"/>
          <p:cNvSpPr/>
          <p:nvPr/>
        </p:nvSpPr>
        <p:spPr>
          <a:xfrm>
            <a:off x="500063" y="4429125"/>
            <a:ext cx="3071811" cy="1570038"/>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Blood Glucose Monitoring System </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Plug &amp; Test</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Ejection</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Voice</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Screen Backlight</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Graphic User Interface</a:t>
            </a:r>
          </a:p>
        </p:txBody>
      </p:sp>
      <p:sp>
        <p:nvSpPr>
          <p:cNvPr id="16" name="矩形 15"/>
          <p:cNvSpPr/>
          <p:nvPr/>
        </p:nvSpPr>
        <p:spPr>
          <a:xfrm>
            <a:off x="3500441" y="4429130"/>
            <a:ext cx="3506787" cy="1569660"/>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Strips</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GOD (glucose </a:t>
            </a:r>
            <a:r>
              <a:rPr kumimoji="0" lang="en-US" altLang="zh-TW" sz="1600" dirty="0" err="1">
                <a:solidFill>
                  <a:schemeClr val="tx1">
                    <a:lumMod val="65000"/>
                    <a:lumOff val="35000"/>
                  </a:schemeClr>
                </a:solidFill>
                <a:latin typeface="+mj-lt"/>
                <a:ea typeface="Arial Unicode MS" pitchFamily="34" charset="-120"/>
                <a:cs typeface="Arial Unicode MS" pitchFamily="34" charset="-120"/>
              </a:rPr>
              <a:t>oxidase</a:t>
            </a:r>
            <a:r>
              <a:rPr kumimoji="0" lang="en-US" altLang="zh-TW" sz="1600" dirty="0">
                <a:solidFill>
                  <a:schemeClr val="tx1">
                    <a:lumMod val="65000"/>
                    <a:lumOff val="35000"/>
                  </a:schemeClr>
                </a:solidFill>
                <a:latin typeface="+mj-lt"/>
                <a:ea typeface="Arial Unicode MS" pitchFamily="34" charset="-120"/>
                <a:cs typeface="Arial Unicode MS" pitchFamily="34" charset="-120"/>
              </a:rPr>
              <a:t>) </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GDH-FAD (glucose </a:t>
            </a:r>
            <a:r>
              <a:rPr kumimoji="0" lang="en-US" altLang="zh-TW" sz="1600" dirty="0" err="1">
                <a:solidFill>
                  <a:schemeClr val="tx1">
                    <a:lumMod val="65000"/>
                    <a:lumOff val="35000"/>
                  </a:schemeClr>
                </a:solidFill>
                <a:latin typeface="+mj-lt"/>
                <a:ea typeface="Arial Unicode MS" pitchFamily="34" charset="-120"/>
                <a:cs typeface="Arial Unicode MS" pitchFamily="34" charset="-120"/>
              </a:rPr>
              <a:t>dehydrogenase</a:t>
            </a:r>
            <a:r>
              <a:rPr kumimoji="0" lang="en-US" altLang="zh-TW" sz="1600" dirty="0">
                <a:solidFill>
                  <a:schemeClr val="tx1">
                    <a:lumMod val="65000"/>
                    <a:lumOff val="35000"/>
                  </a:schemeClr>
                </a:solidFill>
                <a:latin typeface="+mj-lt"/>
                <a:ea typeface="Arial Unicode MS" pitchFamily="34" charset="-120"/>
                <a:cs typeface="Arial Unicode MS" pitchFamily="34" charset="-120"/>
              </a:rPr>
              <a:t> enzyme)</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No Coding System</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HCT (</a:t>
            </a:r>
            <a:r>
              <a:rPr kumimoji="0" lang="en-US" altLang="zh-TW" sz="1600" dirty="0" err="1">
                <a:solidFill>
                  <a:schemeClr val="tx1">
                    <a:lumMod val="65000"/>
                    <a:lumOff val="35000"/>
                  </a:schemeClr>
                </a:solidFill>
                <a:latin typeface="+mj-lt"/>
                <a:ea typeface="Arial Unicode MS" pitchFamily="34" charset="-120"/>
                <a:cs typeface="Arial Unicode MS" pitchFamily="34" charset="-120"/>
              </a:rPr>
              <a:t>hematocrit</a:t>
            </a:r>
            <a:r>
              <a:rPr kumimoji="0" lang="en-US" altLang="zh-TW" sz="1600" dirty="0">
                <a:solidFill>
                  <a:schemeClr val="tx1">
                    <a:lumMod val="65000"/>
                    <a:lumOff val="35000"/>
                  </a:schemeClr>
                </a:solidFill>
                <a:latin typeface="+mj-lt"/>
                <a:ea typeface="Arial Unicode MS" pitchFamily="34" charset="-120"/>
                <a:cs typeface="Arial Unicode MS" pitchFamily="34" charset="-120"/>
              </a:rPr>
              <a:t>) Correction</a:t>
            </a:r>
            <a:endParaRPr kumimoji="0" lang="zh-TW" altLang="en-US" sz="1600" dirty="0">
              <a:solidFill>
                <a:schemeClr val="tx1">
                  <a:lumMod val="65000"/>
                  <a:lumOff val="35000"/>
                </a:schemeClr>
              </a:solidFill>
              <a:latin typeface="+mj-lt"/>
              <a:ea typeface="Arial Unicode MS" pitchFamily="34" charset="-120"/>
              <a:cs typeface="Arial Unicode MS" pitchFamily="34" charset="-120"/>
            </a:endParaRPr>
          </a:p>
        </p:txBody>
      </p:sp>
      <p:sp>
        <p:nvSpPr>
          <p:cNvPr id="18" name="矩形 17"/>
          <p:cNvSpPr/>
          <p:nvPr/>
        </p:nvSpPr>
        <p:spPr>
          <a:xfrm>
            <a:off x="6572253" y="4357695"/>
            <a:ext cx="2428874" cy="1938337"/>
          </a:xfrm>
          <a:prstGeom prst="rect">
            <a:avLst/>
          </a:prstGeom>
        </p:spPr>
        <p:txBody>
          <a:bodyPr>
            <a:spAutoFit/>
          </a:bodyPr>
          <a:lstStyle/>
          <a:p>
            <a:pPr>
              <a:lnSpc>
                <a:spcPct val="150000"/>
              </a:lnSpc>
              <a:defRPr/>
            </a:pPr>
            <a:r>
              <a:rPr kumimoji="0" lang="en-US" altLang="zh-TW" sz="1600" b="1" dirty="0">
                <a:solidFill>
                  <a:schemeClr val="tx1">
                    <a:lumMod val="65000"/>
                    <a:lumOff val="35000"/>
                  </a:schemeClr>
                </a:solidFill>
                <a:latin typeface="Calibri" pitchFamily="34" charset="0"/>
                <a:ea typeface="Arial Unicode MS" pitchFamily="34" charset="-120"/>
                <a:cs typeface="Arial Unicode MS" pitchFamily="34" charset="-120"/>
              </a:rPr>
              <a:t>Lancing Device &amp; Lancet</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5 Depths </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Painless Design</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Loading Indicator</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Lancet Ejector </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30G Lancet</a:t>
            </a:r>
          </a:p>
          <a:p>
            <a:pPr>
              <a:buFont typeface="Arial" pitchFamily="34" charset="0"/>
              <a:buChar char="•"/>
              <a:defRPr/>
            </a:pPr>
            <a:endParaRPr kumimoji="0" lang="en-US" altLang="zh-TW" sz="1600" dirty="0">
              <a:solidFill>
                <a:schemeClr val="tx1">
                  <a:lumMod val="65000"/>
                  <a:lumOff val="35000"/>
                </a:schemeClr>
              </a:solidFill>
              <a:latin typeface="Calibri" pitchFamily="34" charset="0"/>
              <a:ea typeface="新細明體" pitchFamily="18" charset="-120"/>
            </a:endParaRPr>
          </a:p>
        </p:txBody>
      </p:sp>
      <p:pic>
        <p:nvPicPr>
          <p:cNvPr id="19462" name="圖片 16" descr="bg.png"/>
          <p:cNvPicPr>
            <a:picLocks noChangeAspect="1"/>
          </p:cNvPicPr>
          <p:nvPr/>
        </p:nvPicPr>
        <p:blipFill>
          <a:blip r:embed="rId3"/>
          <a:srcRect/>
          <a:stretch>
            <a:fillRect/>
          </a:stretch>
        </p:blipFill>
        <p:spPr bwMode="auto">
          <a:xfrm>
            <a:off x="714376" y="1571625"/>
            <a:ext cx="1581151" cy="2768600"/>
          </a:xfrm>
          <a:prstGeom prst="rect">
            <a:avLst/>
          </a:prstGeom>
          <a:noFill/>
          <a:ln w="9525">
            <a:noFill/>
            <a:miter lim="800000"/>
            <a:headEnd/>
            <a:tailEnd/>
          </a:ln>
        </p:spPr>
      </p:pic>
      <p:pic>
        <p:nvPicPr>
          <p:cNvPr id="19463" name="圖片 19" descr="strip.png"/>
          <p:cNvPicPr>
            <a:picLocks noChangeAspect="1"/>
          </p:cNvPicPr>
          <p:nvPr/>
        </p:nvPicPr>
        <p:blipFill>
          <a:blip r:embed="rId4"/>
          <a:srcRect/>
          <a:stretch>
            <a:fillRect/>
          </a:stretch>
        </p:blipFill>
        <p:spPr bwMode="auto">
          <a:xfrm rot="-2656998">
            <a:off x="3321051" y="2254250"/>
            <a:ext cx="2984499" cy="1519238"/>
          </a:xfrm>
          <a:prstGeom prst="rect">
            <a:avLst/>
          </a:prstGeom>
          <a:noFill/>
          <a:ln w="9525">
            <a:noFill/>
            <a:miter lim="800000"/>
            <a:headEnd/>
            <a:tailEnd/>
          </a:ln>
        </p:spPr>
      </p:pic>
      <p:pic>
        <p:nvPicPr>
          <p:cNvPr id="19464" name="圖片 20" descr="lance.png"/>
          <p:cNvPicPr>
            <a:picLocks noChangeAspect="1"/>
          </p:cNvPicPr>
          <p:nvPr/>
        </p:nvPicPr>
        <p:blipFill>
          <a:blip r:embed="rId5"/>
          <a:srcRect/>
          <a:stretch>
            <a:fillRect/>
          </a:stretch>
        </p:blipFill>
        <p:spPr bwMode="auto">
          <a:xfrm>
            <a:off x="6858002" y="1681163"/>
            <a:ext cx="1714500" cy="2635250"/>
          </a:xfrm>
          <a:prstGeom prst="rect">
            <a:avLst/>
          </a:prstGeom>
          <a:noFill/>
          <a:ln w="9525">
            <a:noFill/>
            <a:miter lim="800000"/>
            <a:headEnd/>
            <a:tailEnd/>
          </a:ln>
        </p:spPr>
      </p:pic>
      <p:sp>
        <p:nvSpPr>
          <p:cNvPr id="2" name="文字方塊 1"/>
          <p:cNvSpPr txBox="1"/>
          <p:nvPr/>
        </p:nvSpPr>
        <p:spPr>
          <a:xfrm>
            <a:off x="6000761" y="500046"/>
            <a:ext cx="2786083" cy="461665"/>
          </a:xfrm>
          <a:prstGeom prst="rect">
            <a:avLst/>
          </a:prstGeom>
          <a:noFill/>
        </p:spPr>
        <p:txBody>
          <a:bodyPr>
            <a:spAutoFit/>
            <a:scene3d>
              <a:camera prst="orthographicFront">
                <a:rot lat="0" lon="0" rev="0"/>
              </a:camera>
              <a:lightRig rig="contrasting" dir="t">
                <a:rot lat="0" lon="0" rev="4500000"/>
              </a:lightRig>
            </a:scene3d>
            <a:sp3d prstMaterial="metal">
              <a:bevelT w="127000" h="31750" prst="relaxedInset"/>
              <a:contourClr>
                <a:schemeClr val="accent1">
                  <a:shade val="75000"/>
                </a:schemeClr>
              </a:contourClr>
            </a:sp3d>
          </a:bodyPr>
          <a:lstStyle/>
          <a:p>
            <a:pPr>
              <a:defRPr/>
            </a:pPr>
            <a:r>
              <a:rPr lang="en-US" altLang="zh-TW" sz="2400" b="1" cap="all" dirty="0">
                <a:ln w="0"/>
                <a:gradFill flip="none">
                  <a:gsLst>
                    <a:gs pos="0">
                      <a:srgbClr val="1788C1"/>
                    </a:gs>
                    <a:gs pos="49000">
                      <a:srgbClr val="1788C1"/>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Diabetes Care</a:t>
            </a:r>
            <a:endParaRPr lang="zh-TW" altLang="en-US" sz="2400" b="1" cap="all" dirty="0">
              <a:ln w="0"/>
              <a:gradFill flip="none">
                <a:gsLst>
                  <a:gs pos="0">
                    <a:srgbClr val="1788C1"/>
                  </a:gs>
                  <a:gs pos="49000">
                    <a:srgbClr val="1788C1"/>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6399671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矩形 2"/>
          <p:cNvSpPr>
            <a:spLocks noChangeArrowheads="1"/>
          </p:cNvSpPr>
          <p:nvPr/>
        </p:nvSpPr>
        <p:spPr bwMode="auto">
          <a:xfrm>
            <a:off x="852488" y="260350"/>
            <a:ext cx="82089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ea typeface="新細明體" panose="02020500000000000000" pitchFamily="18" charset="-120"/>
              </a:defRPr>
            </a:lvl9pPr>
          </a:lstStyle>
          <a:p>
            <a:pPr algn="ctr">
              <a:spcBef>
                <a:spcPct val="0"/>
              </a:spcBef>
              <a:buFontTx/>
              <a:buNone/>
              <a:defRPr/>
            </a:pPr>
            <a:r>
              <a:rPr lang="en-US" altLang="zh-TW" dirty="0" smtClean="0">
                <a:solidFill>
                  <a:srgbClr val="0070C0"/>
                </a:solidFill>
                <a:latin typeface="Helvetica-Bold"/>
              </a:rPr>
              <a:t>Multiple Parameter Monitoring Systems </a:t>
            </a:r>
          </a:p>
          <a:p>
            <a:pPr algn="ctr">
              <a:spcBef>
                <a:spcPct val="0"/>
              </a:spcBef>
              <a:buFontTx/>
              <a:buNone/>
              <a:defRPr/>
            </a:pPr>
            <a:r>
              <a:rPr lang="en-US" altLang="zh-TW" sz="1800" dirty="0" smtClean="0">
                <a:solidFill>
                  <a:schemeClr val="bg1">
                    <a:lumMod val="50000"/>
                  </a:schemeClr>
                </a:solidFill>
                <a:latin typeface="Helvetica-Bold"/>
              </a:rPr>
              <a:t>Provide 6 parameters for a comprehensive care</a:t>
            </a:r>
            <a:endParaRPr lang="zh-TW" altLang="en-US" sz="1800" dirty="0" smtClean="0">
              <a:solidFill>
                <a:schemeClr val="bg1">
                  <a:lumMod val="50000"/>
                </a:schemeClr>
              </a:solidFill>
              <a:latin typeface="Helvetica-Bold"/>
            </a:endParaRPr>
          </a:p>
        </p:txBody>
      </p:sp>
      <p:pic>
        <p:nvPicPr>
          <p:cNvPr id="44035" name="圖片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34950"/>
            <a:ext cx="8667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6" name="圖片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209675"/>
            <a:ext cx="6305550" cy="481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文字方塊 5"/>
          <p:cNvSpPr txBox="1">
            <a:spLocks noChangeArrowheads="1"/>
          </p:cNvSpPr>
          <p:nvPr/>
        </p:nvSpPr>
        <p:spPr bwMode="auto">
          <a:xfrm>
            <a:off x="8748713" y="6581775"/>
            <a:ext cx="3952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kumimoji="0" lang="en-US" altLang="zh-TW" sz="1200">
                <a:solidFill>
                  <a:schemeClr val="bg1"/>
                </a:solidFill>
                <a:latin typeface="Helvetica-Bold"/>
                <a:ea typeface="Dotum" pitchFamily="34" charset="-127"/>
                <a:cs typeface="Times New Roman" panose="02020603050405020304" pitchFamily="18" charset="0"/>
              </a:rPr>
              <a:t>21</a:t>
            </a:r>
            <a:endParaRPr kumimoji="0" lang="zh-TW" altLang="en-US" sz="1200">
              <a:solidFill>
                <a:schemeClr val="bg1"/>
              </a:solidFill>
              <a:latin typeface="Helvetica-Bold"/>
              <a:ea typeface="Dotum" pitchFamily="34" charset="-127"/>
              <a:cs typeface="Times New Roman" panose="02020603050405020304" pitchFamily="18" charset="0"/>
            </a:endParaRPr>
          </a:p>
        </p:txBody>
      </p:sp>
      <p:sp>
        <p:nvSpPr>
          <p:cNvPr id="8" name="投影片編號版面配置區 5"/>
          <p:cNvSpPr>
            <a:spLocks noGrp="1"/>
          </p:cNvSpPr>
          <p:nvPr>
            <p:ph type="sldNum" sz="quarter" idx="12"/>
          </p:nvPr>
        </p:nvSpPr>
        <p:spPr bwMode="auto">
          <a:xfrm>
            <a:off x="6553201" y="6356357"/>
            <a:ext cx="2133600" cy="365125"/>
          </a:xfrm>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FC28E3-8D51-482E-924E-9050FECE2255}"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zh-TW" sz="1200" b="0" i="0" u="none" strike="noStrike" kern="1200" cap="none" spc="0" normalizeH="0" baseline="0" noProof="0" dirty="0" smtClean="0">
              <a:ln>
                <a:noFill/>
              </a:ln>
              <a:solidFill>
                <a:srgbClr val="898989"/>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3193730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投影片編號版面配置區 5"/>
          <p:cNvSpPr>
            <a:spLocks noGrp="1"/>
          </p:cNvSpPr>
          <p:nvPr>
            <p:ph type="sldNum" sz="quarter" idx="12"/>
          </p:nvPr>
        </p:nvSpPr>
        <p:spPr bwMode="auto">
          <a:noFill/>
          <a:ln>
            <a:miter lim="800000"/>
            <a:headEnd/>
            <a:tailEnd/>
          </a:ln>
        </p:spPr>
        <p:txBody>
          <a:bodyPr/>
          <a:lstStyle/>
          <a:p>
            <a:fld id="{A93441BA-152F-40C5-8112-31773C960288}" type="slidenum">
              <a:rPr lang="zh-TW" altLang="en-US" smtClean="0">
                <a:ea typeface="新細明體" charset="-120"/>
              </a:rPr>
              <a:pPr/>
              <a:t>14</a:t>
            </a:fld>
            <a:endParaRPr lang="en-US" altLang="zh-TW" smtClean="0">
              <a:ea typeface="新細明體" charset="-120"/>
            </a:endParaRPr>
          </a:p>
        </p:txBody>
      </p:sp>
      <p:pic>
        <p:nvPicPr>
          <p:cNvPr id="21506" name="Picture 2"/>
          <p:cNvPicPr>
            <a:picLocks noChangeAspect="1" noChangeArrowheads="1"/>
          </p:cNvPicPr>
          <p:nvPr/>
        </p:nvPicPr>
        <p:blipFill>
          <a:blip r:embed="rId3"/>
          <a:srcRect/>
          <a:stretch>
            <a:fillRect/>
          </a:stretch>
        </p:blipFill>
        <p:spPr bwMode="auto">
          <a:xfrm rot="198089">
            <a:off x="5303841" y="692150"/>
            <a:ext cx="3186112" cy="3205163"/>
          </a:xfrm>
          <a:prstGeom prst="rect">
            <a:avLst/>
          </a:prstGeom>
          <a:noFill/>
          <a:ln w="9525">
            <a:noFill/>
            <a:miter lim="800000"/>
            <a:headEnd/>
            <a:tailEnd/>
          </a:ln>
        </p:spPr>
      </p:pic>
      <p:sp>
        <p:nvSpPr>
          <p:cNvPr id="10" name="矩形 9"/>
          <p:cNvSpPr/>
          <p:nvPr/>
        </p:nvSpPr>
        <p:spPr>
          <a:xfrm>
            <a:off x="571501" y="4643438"/>
            <a:ext cx="2643188" cy="830262"/>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EPT (Early Pregnancy Test)</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Traditional HCG Test</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Digital HCG Test systems</a:t>
            </a:r>
            <a:endParaRPr kumimoji="0" lang="zh-TW" altLang="en-US" sz="1600" dirty="0">
              <a:solidFill>
                <a:schemeClr val="tx1">
                  <a:lumMod val="65000"/>
                  <a:lumOff val="35000"/>
                </a:schemeClr>
              </a:solidFill>
              <a:latin typeface="+mj-lt"/>
              <a:ea typeface="Arial Unicode MS" pitchFamily="34" charset="-120"/>
              <a:cs typeface="Arial Unicode MS" pitchFamily="34" charset="-120"/>
            </a:endParaRPr>
          </a:p>
        </p:txBody>
      </p:sp>
      <p:sp>
        <p:nvSpPr>
          <p:cNvPr id="12" name="矩形 11"/>
          <p:cNvSpPr/>
          <p:nvPr/>
        </p:nvSpPr>
        <p:spPr>
          <a:xfrm>
            <a:off x="3286125" y="4643445"/>
            <a:ext cx="2365376" cy="1570037"/>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Infrared Thermometer</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Ear Only</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Forehead Only</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Both Ear &amp; Forehead</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Probe Protection </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None-contact </a:t>
            </a:r>
            <a:endParaRPr kumimoji="0" lang="zh-TW" altLang="en-US" sz="1600" dirty="0">
              <a:solidFill>
                <a:schemeClr val="tx1">
                  <a:lumMod val="65000"/>
                  <a:lumOff val="35000"/>
                </a:schemeClr>
              </a:solidFill>
              <a:latin typeface="+mj-lt"/>
              <a:ea typeface="Arial Unicode MS" pitchFamily="34" charset="-120"/>
              <a:cs typeface="Arial Unicode MS" pitchFamily="34" charset="-120"/>
            </a:endParaRPr>
          </a:p>
        </p:txBody>
      </p:sp>
      <p:pic>
        <p:nvPicPr>
          <p:cNvPr id="21509" name="圖片 14" descr="驗孕.png"/>
          <p:cNvPicPr>
            <a:picLocks noChangeAspect="1"/>
          </p:cNvPicPr>
          <p:nvPr/>
        </p:nvPicPr>
        <p:blipFill>
          <a:blip r:embed="rId4"/>
          <a:srcRect/>
          <a:stretch>
            <a:fillRect/>
          </a:stretch>
        </p:blipFill>
        <p:spPr bwMode="auto">
          <a:xfrm rot="3529561">
            <a:off x="25403" y="1908179"/>
            <a:ext cx="2976563" cy="2405063"/>
          </a:xfrm>
          <a:prstGeom prst="rect">
            <a:avLst/>
          </a:prstGeom>
          <a:noFill/>
          <a:ln w="9525">
            <a:noFill/>
            <a:miter lim="800000"/>
            <a:headEnd/>
            <a:tailEnd/>
          </a:ln>
        </p:spPr>
      </p:pic>
      <p:pic>
        <p:nvPicPr>
          <p:cNvPr id="21510" name="圖片 15" descr="ir.png"/>
          <p:cNvPicPr>
            <a:picLocks noChangeAspect="1"/>
          </p:cNvPicPr>
          <p:nvPr/>
        </p:nvPicPr>
        <p:blipFill>
          <a:blip r:embed="rId5"/>
          <a:srcRect/>
          <a:stretch>
            <a:fillRect/>
          </a:stretch>
        </p:blipFill>
        <p:spPr bwMode="auto">
          <a:xfrm>
            <a:off x="3071816" y="1714503"/>
            <a:ext cx="2428874" cy="2868613"/>
          </a:xfrm>
          <a:prstGeom prst="rect">
            <a:avLst/>
          </a:prstGeom>
          <a:noFill/>
          <a:ln w="9525">
            <a:noFill/>
            <a:miter lim="800000"/>
            <a:headEnd/>
            <a:tailEnd/>
          </a:ln>
        </p:spPr>
      </p:pic>
      <p:sp>
        <p:nvSpPr>
          <p:cNvPr id="14" name="文字方塊 13"/>
          <p:cNvSpPr txBox="1"/>
          <p:nvPr/>
        </p:nvSpPr>
        <p:spPr>
          <a:xfrm>
            <a:off x="6643704" y="500046"/>
            <a:ext cx="2104192" cy="461665"/>
          </a:xfrm>
          <a:prstGeom prst="rect">
            <a:avLst/>
          </a:prstGeom>
          <a:noFill/>
        </p:spPr>
        <p:txBody>
          <a:bodyPr>
            <a:spAutoFit/>
            <a:scene3d>
              <a:camera prst="orthographicFront">
                <a:rot lat="0" lon="0" rev="0"/>
              </a:camera>
              <a:lightRig rig="contrasting" dir="t">
                <a:rot lat="0" lon="0" rev="4500000"/>
              </a:lightRig>
            </a:scene3d>
            <a:sp3d prstMaterial="metal">
              <a:bevelT w="127000" h="31750" prst="relaxedInset"/>
              <a:contourClr>
                <a:schemeClr val="accent1">
                  <a:shade val="75000"/>
                </a:schemeClr>
              </a:contourClr>
            </a:sp3d>
          </a:bodyPr>
          <a:lstStyle/>
          <a:p>
            <a:pPr>
              <a:defRPr/>
            </a:pPr>
            <a:r>
              <a:rPr lang="en-US" altLang="zh-TW" sz="2400" b="1" cap="all" dirty="0">
                <a:ln w="0"/>
                <a:gradFill flip="none">
                  <a:gsLst>
                    <a:gs pos="0">
                      <a:srgbClr val="D45758"/>
                    </a:gs>
                    <a:gs pos="100000">
                      <a:srgbClr val="D45758"/>
                    </a:gs>
                  </a:gsLst>
                  <a:lin ang="5400000"/>
                </a:gradFill>
                <a:effectLst>
                  <a:reflection blurRad="12700" stA="50000" endPos="50000" dist="5000" dir="5400000" sy="-100000" rotWithShape="0"/>
                </a:effectLst>
              </a:rPr>
              <a:t>Home Care</a:t>
            </a:r>
            <a:endParaRPr lang="zh-TW" altLang="en-US" sz="2400" b="1" cap="all" dirty="0">
              <a:ln w="0"/>
              <a:gradFill flip="none">
                <a:gsLst>
                  <a:gs pos="0">
                    <a:srgbClr val="D45758"/>
                  </a:gs>
                  <a:gs pos="100000">
                    <a:srgbClr val="D45758"/>
                  </a:gs>
                </a:gsLst>
                <a:lin ang="5400000"/>
              </a:gradFill>
              <a:effectLst>
                <a:reflection blurRad="12700" stA="50000" endPos="50000" dist="5000" dir="5400000" sy="-100000" rotWithShape="0"/>
              </a:effectLst>
            </a:endParaRPr>
          </a:p>
        </p:txBody>
      </p:sp>
      <p:sp>
        <p:nvSpPr>
          <p:cNvPr id="17" name="矩形 16"/>
          <p:cNvSpPr/>
          <p:nvPr/>
        </p:nvSpPr>
        <p:spPr>
          <a:xfrm>
            <a:off x="5857877" y="4643438"/>
            <a:ext cx="2722563" cy="830262"/>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Weight Scales</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Body Mass Index function</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Available data transmission</a:t>
            </a:r>
            <a:endParaRPr kumimoji="0" lang="zh-TW" altLang="en-US" sz="1600" dirty="0">
              <a:solidFill>
                <a:schemeClr val="tx1">
                  <a:lumMod val="65000"/>
                  <a:lumOff val="35000"/>
                </a:schemeClr>
              </a:solidFill>
              <a:latin typeface="+mj-lt"/>
              <a:ea typeface="Arial Unicode MS" pitchFamily="34" charset="-120"/>
              <a:cs typeface="Arial Unicode MS" pitchFamily="34" charset="-120"/>
            </a:endParaRPr>
          </a:p>
        </p:txBody>
      </p:sp>
      <p:sp>
        <p:nvSpPr>
          <p:cNvPr id="73737" name="標題 1"/>
          <p:cNvSpPr txBox="1">
            <a:spLocks/>
          </p:cNvSpPr>
          <p:nvPr/>
        </p:nvSpPr>
        <p:spPr bwMode="auto">
          <a:xfrm>
            <a:off x="468316" y="539750"/>
            <a:ext cx="5616575" cy="368300"/>
          </a:xfrm>
          <a:prstGeom prst="rect">
            <a:avLst/>
          </a:prstGeom>
          <a:noFill/>
          <a:ln w="9525">
            <a:noFill/>
            <a:miter lim="800000"/>
            <a:headEnd/>
            <a:tailEnd/>
          </a:ln>
        </p:spPr>
        <p:txBody>
          <a:bodyPr anchor="ctr"/>
          <a:lstStyle/>
          <a:p>
            <a:pPr>
              <a:lnSpc>
                <a:spcPct val="130000"/>
              </a:lnSpc>
              <a:defRPr/>
            </a:pPr>
            <a:r>
              <a:rPr kumimoji="0" lang="en-US" altLang="zh-TW" sz="2400" b="1" dirty="0">
                <a:solidFill>
                  <a:srgbClr val="C7000B"/>
                </a:solidFill>
                <a:latin typeface="+mj-lt"/>
                <a:ea typeface="Arial Unicode MS" pitchFamily="34" charset="-120"/>
                <a:cs typeface="Arial Unicode MS" pitchFamily="34" charset="-120"/>
              </a:rPr>
              <a:t>Innovative Products</a:t>
            </a:r>
            <a:endParaRPr kumimoji="0" lang="zh-TW" altLang="en-US" sz="2400" b="1" dirty="0">
              <a:solidFill>
                <a:srgbClr val="C7000B"/>
              </a:solidFill>
              <a:latin typeface="+mj-lt"/>
              <a:ea typeface="Arial Unicode MS" pitchFamily="34" charset="-120"/>
              <a:cs typeface="Arial Unicode MS" pitchFamily="34" charset="-120"/>
            </a:endParaRPr>
          </a:p>
        </p:txBody>
      </p:sp>
    </p:spTree>
    <p:extLst>
      <p:ext uri="{BB962C8B-B14F-4D97-AF65-F5344CB8AC3E}">
        <p14:creationId xmlns:p14="http://schemas.microsoft.com/office/powerpoint/2010/main" val="39128499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p:cNvPr>
          <p:cNvSpPr>
            <a:spLocks noGrp="1"/>
          </p:cNvSpPr>
          <p:nvPr>
            <p:ph type="title"/>
          </p:nvPr>
        </p:nvSpPr>
        <p:spPr>
          <a:xfrm>
            <a:off x="0" y="219075"/>
            <a:ext cx="9144000" cy="1143000"/>
          </a:xfrm>
        </p:spPr>
        <p:txBody>
          <a:bodyPr/>
          <a:lstStyle/>
          <a:p>
            <a:pPr>
              <a:defRPr/>
            </a:pPr>
            <a:r>
              <a:rPr lang="en-US" altLang="zh-TW" sz="3600" dirty="0">
                <a:solidFill>
                  <a:schemeClr val="accent6">
                    <a:lumMod val="75000"/>
                  </a:schemeClr>
                </a:solidFill>
                <a:latin typeface="Helvetica-Bold"/>
              </a:rPr>
              <a:t>Thermometer</a:t>
            </a:r>
            <a:endParaRPr lang="zh-TW" altLang="en-US" sz="3600" dirty="0">
              <a:solidFill>
                <a:schemeClr val="accent6">
                  <a:lumMod val="75000"/>
                </a:schemeClr>
              </a:solidFill>
              <a:latin typeface="Helvetica-Bold"/>
            </a:endParaRPr>
          </a:p>
        </p:txBody>
      </p:sp>
      <p:graphicFrame>
        <p:nvGraphicFramePr>
          <p:cNvPr id="4" name="資料庫圖表 3">
            <a:extLst/>
          </p:cNvPr>
          <p:cNvGraphicFramePr/>
          <p:nvPr/>
        </p:nvGraphicFramePr>
        <p:xfrm>
          <a:off x="-376669" y="1674088"/>
          <a:ext cx="9087816" cy="2376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1444" name="圖片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8325" y="4291013"/>
            <a:ext cx="2514600" cy="1802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圖片 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154748">
            <a:off x="3539916" y="4382465"/>
            <a:ext cx="939800" cy="1669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6" name="圖片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57763" y="4511675"/>
            <a:ext cx="738187" cy="1648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7" name="圖片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7763" y="4511675"/>
            <a:ext cx="1798637" cy="15816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1" name="資料庫圖表 10">
            <a:extLst/>
          </p:cNvPr>
          <p:cNvGraphicFramePr/>
          <p:nvPr/>
        </p:nvGraphicFramePr>
        <p:xfrm>
          <a:off x="638847" y="1563243"/>
          <a:ext cx="8047953" cy="2328833"/>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
        <p:nvSpPr>
          <p:cNvPr id="61449" name="文字方塊 11"/>
          <p:cNvSpPr txBox="1">
            <a:spLocks noChangeArrowheads="1"/>
          </p:cNvSpPr>
          <p:nvPr/>
        </p:nvSpPr>
        <p:spPr bwMode="auto">
          <a:xfrm>
            <a:off x="8748713" y="6581775"/>
            <a:ext cx="3952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r>
              <a:rPr kumimoji="0" lang="en-US" altLang="zh-TW" sz="1200">
                <a:solidFill>
                  <a:schemeClr val="bg1"/>
                </a:solidFill>
                <a:latin typeface="Helvetica-Bold"/>
                <a:ea typeface="Dotum" pitchFamily="34" charset="-127"/>
                <a:cs typeface="Times New Roman" panose="02020603050405020304" pitchFamily="18" charset="0"/>
              </a:rPr>
              <a:t>32</a:t>
            </a:r>
            <a:endParaRPr kumimoji="0" lang="zh-TW" altLang="en-US" sz="1200">
              <a:solidFill>
                <a:schemeClr val="bg1"/>
              </a:solidFill>
              <a:latin typeface="Helvetica-Bold"/>
              <a:ea typeface="Dotum" pitchFamily="34" charset="-127"/>
              <a:cs typeface="Times New Roman" panose="02020603050405020304" pitchFamily="18" charset="0"/>
            </a:endParaRPr>
          </a:p>
        </p:txBody>
      </p:sp>
      <p:sp>
        <p:nvSpPr>
          <p:cNvPr id="10" name="投影片編號版面配置區 5"/>
          <p:cNvSpPr>
            <a:spLocks noGrp="1"/>
          </p:cNvSpPr>
          <p:nvPr>
            <p:ph type="sldNum" sz="quarter" idx="12"/>
          </p:nvPr>
        </p:nvSpPr>
        <p:spPr bwMode="auto">
          <a:xfrm>
            <a:off x="6553201" y="6356357"/>
            <a:ext cx="2133600" cy="365125"/>
          </a:xfrm>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FC28E3-8D51-482E-924E-9050FECE2255}"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zh-TW" sz="1200" b="0" i="0" u="none" strike="noStrike" kern="1200" cap="none" spc="0" normalizeH="0" baseline="0" noProof="0" dirty="0" smtClean="0">
              <a:ln>
                <a:noFill/>
              </a:ln>
              <a:solidFill>
                <a:srgbClr val="898989"/>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12628910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投影片編號版面配置區 5"/>
          <p:cNvSpPr>
            <a:spLocks noGrp="1"/>
          </p:cNvSpPr>
          <p:nvPr>
            <p:ph type="sldNum" sz="quarter" idx="12"/>
          </p:nvPr>
        </p:nvSpPr>
        <p:spPr bwMode="auto">
          <a:noFill/>
          <a:ln>
            <a:miter lim="800000"/>
            <a:headEnd/>
            <a:tailEnd/>
          </a:ln>
        </p:spPr>
        <p:txBody>
          <a:bodyPr/>
          <a:lstStyle/>
          <a:p>
            <a:fld id="{7EE4712B-C369-4D9E-9A40-2D24F8B47ED8}" type="slidenum">
              <a:rPr lang="zh-TW" altLang="en-US" smtClean="0">
                <a:ea typeface="新細明體" charset="-120"/>
              </a:rPr>
              <a:pPr/>
              <a:t>16</a:t>
            </a:fld>
            <a:endParaRPr lang="en-US" altLang="zh-TW">
              <a:ea typeface="新細明體" charset="-120"/>
            </a:endParaRPr>
          </a:p>
        </p:txBody>
      </p:sp>
      <p:pic>
        <p:nvPicPr>
          <p:cNvPr id="4" name="圖片 3">
            <a:extLst>
              <a:ext uri="{FF2B5EF4-FFF2-40B4-BE49-F238E27FC236}">
                <a16:creationId xmlns:a16="http://schemas.microsoft.com/office/drawing/2014/main" id="{7AAA885B-0877-6641-9DE5-9ED8AB236311}"/>
              </a:ext>
            </a:extLst>
          </p:cNvPr>
          <p:cNvPicPr>
            <a:picLocks noChangeAspect="1"/>
          </p:cNvPicPr>
          <p:nvPr/>
        </p:nvPicPr>
        <p:blipFill>
          <a:blip r:embed="rId3"/>
          <a:stretch>
            <a:fillRect/>
          </a:stretch>
        </p:blipFill>
        <p:spPr>
          <a:xfrm>
            <a:off x="683568" y="912967"/>
            <a:ext cx="2736304" cy="4801009"/>
          </a:xfrm>
          <a:prstGeom prst="rect">
            <a:avLst/>
          </a:prstGeom>
        </p:spPr>
      </p:pic>
      <p:sp>
        <p:nvSpPr>
          <p:cNvPr id="5" name="矩形 4">
            <a:extLst>
              <a:ext uri="{FF2B5EF4-FFF2-40B4-BE49-F238E27FC236}">
                <a16:creationId xmlns:a16="http://schemas.microsoft.com/office/drawing/2014/main" id="{334AF819-9030-BF46-971B-BA7B7F788192}"/>
              </a:ext>
            </a:extLst>
          </p:cNvPr>
          <p:cNvSpPr/>
          <p:nvPr/>
        </p:nvSpPr>
        <p:spPr>
          <a:xfrm>
            <a:off x="251520" y="214923"/>
            <a:ext cx="2736304" cy="584775"/>
          </a:xfrm>
          <a:prstGeom prst="rect">
            <a:avLst/>
          </a:prstGeom>
        </p:spPr>
        <p:txBody>
          <a:bodyPr wrap="square">
            <a:spAutoFit/>
          </a:bodyPr>
          <a:lstStyle/>
          <a:p>
            <a:pPr algn="ctr"/>
            <a:r>
              <a:rPr lang="en-US" altLang="zh-TW" sz="3200" b="1" dirty="0" smtClean="0">
                <a:solidFill>
                  <a:srgbClr val="FF0000"/>
                </a:solidFill>
                <a:latin typeface="Noto Sans TC"/>
              </a:rPr>
              <a:t>FORA ATMS</a:t>
            </a:r>
            <a:endParaRPr lang="en-US" altLang="zh-TW" sz="3200" b="0" i="0" dirty="0">
              <a:solidFill>
                <a:srgbClr val="FF0000"/>
              </a:solidFill>
              <a:effectLst/>
              <a:latin typeface="Noto Sans TC"/>
            </a:endParaRPr>
          </a:p>
        </p:txBody>
      </p:sp>
      <p:pic>
        <p:nvPicPr>
          <p:cNvPr id="6" name="圖片 5">
            <a:extLst>
              <a:ext uri="{FF2B5EF4-FFF2-40B4-BE49-F238E27FC236}">
                <a16:creationId xmlns:a16="http://schemas.microsoft.com/office/drawing/2014/main" id="{A20B1D12-73E7-854D-AB37-615173B60DC9}"/>
              </a:ext>
            </a:extLst>
          </p:cNvPr>
          <p:cNvPicPr>
            <a:picLocks noChangeAspect="1"/>
          </p:cNvPicPr>
          <p:nvPr/>
        </p:nvPicPr>
        <p:blipFill>
          <a:blip r:embed="rId4"/>
          <a:stretch>
            <a:fillRect/>
          </a:stretch>
        </p:blipFill>
        <p:spPr>
          <a:xfrm>
            <a:off x="5210432" y="912967"/>
            <a:ext cx="3476369" cy="1939970"/>
          </a:xfrm>
          <a:prstGeom prst="rect">
            <a:avLst/>
          </a:prstGeom>
        </p:spPr>
      </p:pic>
      <p:pic>
        <p:nvPicPr>
          <p:cNvPr id="11" name="圖片 10">
            <a:extLst>
              <a:ext uri="{FF2B5EF4-FFF2-40B4-BE49-F238E27FC236}">
                <a16:creationId xmlns:a16="http://schemas.microsoft.com/office/drawing/2014/main" id="{B60A15B3-7365-D948-82CD-FE492EBFD92B}"/>
              </a:ext>
            </a:extLst>
          </p:cNvPr>
          <p:cNvPicPr>
            <a:picLocks noChangeAspect="1"/>
          </p:cNvPicPr>
          <p:nvPr/>
        </p:nvPicPr>
        <p:blipFill>
          <a:blip r:embed="rId5"/>
          <a:stretch>
            <a:fillRect/>
          </a:stretch>
        </p:blipFill>
        <p:spPr>
          <a:xfrm>
            <a:off x="5210431" y="3274027"/>
            <a:ext cx="3476369" cy="2661239"/>
          </a:xfrm>
          <a:prstGeom prst="rect">
            <a:avLst/>
          </a:prstGeom>
        </p:spPr>
      </p:pic>
    </p:spTree>
    <p:extLst>
      <p:ext uri="{BB962C8B-B14F-4D97-AF65-F5344CB8AC3E}">
        <p14:creationId xmlns:p14="http://schemas.microsoft.com/office/powerpoint/2010/main" val="6495214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投影片編號版面配置區 5"/>
          <p:cNvSpPr>
            <a:spLocks noGrp="1"/>
          </p:cNvSpPr>
          <p:nvPr>
            <p:ph type="sldNum" sz="quarter" idx="12"/>
          </p:nvPr>
        </p:nvSpPr>
        <p:spPr bwMode="auto">
          <a:noFill/>
          <a:ln>
            <a:miter lim="800000"/>
            <a:headEnd/>
            <a:tailEnd/>
          </a:ln>
        </p:spPr>
        <p:txBody>
          <a:bodyPr/>
          <a:lstStyle/>
          <a:p>
            <a:fld id="{1DF17B5D-B323-4B4E-BF67-390059E9B310}" type="slidenum">
              <a:rPr lang="zh-TW" altLang="en-US" smtClean="0">
                <a:ea typeface="新細明體" charset="-120"/>
              </a:rPr>
              <a:pPr/>
              <a:t>17</a:t>
            </a:fld>
            <a:endParaRPr lang="en-US" altLang="zh-TW" smtClean="0">
              <a:ea typeface="新細明體" charset="-120"/>
            </a:endParaRPr>
          </a:p>
        </p:txBody>
      </p:sp>
      <p:sp>
        <p:nvSpPr>
          <p:cNvPr id="15" name="矩形 14"/>
          <p:cNvSpPr/>
          <p:nvPr/>
        </p:nvSpPr>
        <p:spPr>
          <a:xfrm>
            <a:off x="1214440" y="5072063"/>
            <a:ext cx="2714625" cy="830262"/>
          </a:xfrm>
          <a:prstGeom prst="rect">
            <a:avLst/>
          </a:prstGeom>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Nebulizer</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Compress Nebulizer</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MESH Ultrasonic Nebulizer</a:t>
            </a:r>
          </a:p>
        </p:txBody>
      </p:sp>
      <p:pic>
        <p:nvPicPr>
          <p:cNvPr id="23555" name="圖片 21" descr="nu.png"/>
          <p:cNvPicPr>
            <a:picLocks noChangeAspect="1"/>
          </p:cNvPicPr>
          <p:nvPr/>
        </p:nvPicPr>
        <p:blipFill>
          <a:blip r:embed="rId2"/>
          <a:srcRect/>
          <a:stretch>
            <a:fillRect/>
          </a:stretch>
        </p:blipFill>
        <p:spPr bwMode="auto">
          <a:xfrm>
            <a:off x="2143128" y="1643066"/>
            <a:ext cx="1406525" cy="3267075"/>
          </a:xfrm>
          <a:prstGeom prst="rect">
            <a:avLst/>
          </a:prstGeom>
          <a:noFill/>
          <a:ln w="9525">
            <a:noFill/>
            <a:miter lim="800000"/>
            <a:headEnd/>
            <a:tailEnd/>
          </a:ln>
        </p:spPr>
      </p:pic>
      <p:pic>
        <p:nvPicPr>
          <p:cNvPr id="23556" name="圖片 22" descr="Oxi.png"/>
          <p:cNvPicPr>
            <a:picLocks noChangeAspect="1"/>
          </p:cNvPicPr>
          <p:nvPr/>
        </p:nvPicPr>
        <p:blipFill>
          <a:blip r:embed="rId3"/>
          <a:srcRect/>
          <a:stretch>
            <a:fillRect/>
          </a:stretch>
        </p:blipFill>
        <p:spPr bwMode="auto">
          <a:xfrm>
            <a:off x="5143501" y="1571627"/>
            <a:ext cx="2235201" cy="3471863"/>
          </a:xfrm>
          <a:prstGeom prst="rect">
            <a:avLst/>
          </a:prstGeom>
          <a:noFill/>
          <a:ln w="9525">
            <a:noFill/>
            <a:miter lim="800000"/>
            <a:headEnd/>
            <a:tailEnd/>
          </a:ln>
        </p:spPr>
      </p:pic>
      <p:sp>
        <p:nvSpPr>
          <p:cNvPr id="24" name="矩形 23"/>
          <p:cNvSpPr/>
          <p:nvPr/>
        </p:nvSpPr>
        <p:spPr>
          <a:xfrm>
            <a:off x="5143501" y="5072063"/>
            <a:ext cx="3143250" cy="830262"/>
          </a:xfrm>
          <a:prstGeom prst="rect">
            <a:avLst/>
          </a:prstGeom>
        </p:spPr>
        <p:txBody>
          <a:bodyPr>
            <a:spAutoFit/>
          </a:bodyPr>
          <a:lstStyle/>
          <a:p>
            <a:pPr>
              <a:defRPr/>
            </a:pPr>
            <a:r>
              <a:rPr kumimoji="0" lang="en-US" altLang="zh-TW" sz="1600" b="1" dirty="0" err="1">
                <a:solidFill>
                  <a:schemeClr val="tx1">
                    <a:lumMod val="65000"/>
                    <a:lumOff val="35000"/>
                  </a:schemeClr>
                </a:solidFill>
                <a:latin typeface="+mj-lt"/>
                <a:ea typeface="Arial Unicode MS" pitchFamily="34" charset="-120"/>
                <a:cs typeface="Arial Unicode MS" pitchFamily="34" charset="-120"/>
              </a:rPr>
              <a:t>Oximeter</a:t>
            </a:r>
            <a:endParaRPr kumimoji="0" lang="en-US" altLang="zh-TW" sz="1600" b="1" dirty="0">
              <a:solidFill>
                <a:schemeClr val="tx1">
                  <a:lumMod val="65000"/>
                  <a:lumOff val="35000"/>
                </a:schemeClr>
              </a:solidFill>
              <a:latin typeface="+mj-lt"/>
              <a:ea typeface="Arial Unicode MS" pitchFamily="34" charset="-120"/>
              <a:cs typeface="Arial Unicode MS" pitchFamily="34" charset="-120"/>
            </a:endParaRP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Handheld type</a:t>
            </a:r>
          </a:p>
          <a:p>
            <a:pPr>
              <a:buFont typeface="Arial" pitchFamily="34" charset="0"/>
              <a:buChar cha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Finger Tip type</a:t>
            </a:r>
          </a:p>
        </p:txBody>
      </p:sp>
      <p:sp>
        <p:nvSpPr>
          <p:cNvPr id="11" name="文字方塊 10"/>
          <p:cNvSpPr txBox="1"/>
          <p:nvPr/>
        </p:nvSpPr>
        <p:spPr>
          <a:xfrm>
            <a:off x="5429256" y="500046"/>
            <a:ext cx="3461515" cy="461665"/>
          </a:xfrm>
          <a:prstGeom prst="rect">
            <a:avLst/>
          </a:prstGeom>
          <a:noFill/>
        </p:spPr>
        <p:txBody>
          <a:bodyPr>
            <a:spAutoFit/>
            <a:scene3d>
              <a:camera prst="orthographicFront">
                <a:rot lat="0" lon="0" rev="0"/>
              </a:camera>
              <a:lightRig rig="contrasting" dir="t">
                <a:rot lat="0" lon="0" rev="4500000"/>
              </a:lightRig>
            </a:scene3d>
            <a:sp3d prstMaterial="metal">
              <a:bevelT w="127000" h="31750" prst="relaxedInset"/>
              <a:contourClr>
                <a:schemeClr val="accent1">
                  <a:shade val="75000"/>
                </a:schemeClr>
              </a:contourClr>
            </a:sp3d>
          </a:bodyPr>
          <a:lstStyle/>
          <a:p>
            <a:pPr>
              <a:defRPr/>
            </a:pPr>
            <a:r>
              <a:rPr lang="en-US" altLang="zh-TW" sz="2400" b="1" cap="all" dirty="0">
                <a:ln w="0"/>
                <a:gradFill flip="none">
                  <a:gsLst>
                    <a:gs pos="0">
                      <a:srgbClr val="F08300"/>
                    </a:gs>
                    <a:gs pos="100000">
                      <a:srgbClr val="F08300"/>
                    </a:gs>
                  </a:gsLst>
                  <a:lin ang="5400000"/>
                </a:gradFill>
                <a:effectLst>
                  <a:reflection blurRad="12700" stA="50000" endPos="50000" dist="5000" dir="5400000" sy="-100000" rotWithShape="0"/>
                </a:effectLst>
              </a:rPr>
              <a:t>Respiratory care</a:t>
            </a:r>
            <a:endParaRPr lang="zh-TW" altLang="en-US" sz="2400" b="1" cap="all" dirty="0">
              <a:ln w="0"/>
              <a:gradFill flip="none">
                <a:gsLst>
                  <a:gs pos="0">
                    <a:srgbClr val="F08300"/>
                  </a:gs>
                  <a:gs pos="100000">
                    <a:srgbClr val="F08300"/>
                  </a:gs>
                </a:gsLst>
                <a:lin ang="5400000"/>
              </a:gradFill>
              <a:effectLst>
                <a:reflection blurRad="12700" stA="50000" endPos="50000" dist="5000" dir="5400000" sy="-100000" rotWithShape="0"/>
              </a:effectLst>
            </a:endParaRPr>
          </a:p>
        </p:txBody>
      </p:sp>
      <p:sp>
        <p:nvSpPr>
          <p:cNvPr id="75783" name="標題 1"/>
          <p:cNvSpPr txBox="1">
            <a:spLocks/>
          </p:cNvSpPr>
          <p:nvPr/>
        </p:nvSpPr>
        <p:spPr bwMode="auto">
          <a:xfrm>
            <a:off x="468316" y="539750"/>
            <a:ext cx="5616575" cy="368300"/>
          </a:xfrm>
          <a:prstGeom prst="rect">
            <a:avLst/>
          </a:prstGeom>
          <a:noFill/>
          <a:ln w="9525">
            <a:noFill/>
            <a:miter lim="800000"/>
            <a:headEnd/>
            <a:tailEnd/>
          </a:ln>
        </p:spPr>
        <p:txBody>
          <a:bodyPr anchor="ctr"/>
          <a:lstStyle/>
          <a:p>
            <a:pPr>
              <a:lnSpc>
                <a:spcPct val="130000"/>
              </a:lnSpc>
              <a:defRPr/>
            </a:pPr>
            <a:r>
              <a:rPr kumimoji="0" lang="en-US" altLang="zh-TW" sz="2400" b="1" dirty="0">
                <a:solidFill>
                  <a:srgbClr val="C7000B"/>
                </a:solidFill>
                <a:latin typeface="+mj-lt"/>
                <a:ea typeface="Arial Unicode MS" pitchFamily="34" charset="-120"/>
                <a:cs typeface="Arial Unicode MS" pitchFamily="34" charset="-120"/>
              </a:rPr>
              <a:t>Innovative Products</a:t>
            </a:r>
            <a:endParaRPr kumimoji="0" lang="zh-TW" altLang="en-US" sz="2400" b="1" dirty="0">
              <a:solidFill>
                <a:srgbClr val="C7000B"/>
              </a:solidFill>
              <a:latin typeface="+mj-lt"/>
              <a:ea typeface="Arial Unicode MS" pitchFamily="34" charset="-120"/>
              <a:cs typeface="Arial Unicode MS" pitchFamily="34" charset="-120"/>
            </a:endParaRPr>
          </a:p>
        </p:txBody>
      </p:sp>
    </p:spTree>
    <p:extLst>
      <p:ext uri="{BB962C8B-B14F-4D97-AF65-F5344CB8AC3E}">
        <p14:creationId xmlns:p14="http://schemas.microsoft.com/office/powerpoint/2010/main" val="3751066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投影片編號版面配置區 5"/>
          <p:cNvSpPr>
            <a:spLocks noGrp="1"/>
          </p:cNvSpPr>
          <p:nvPr>
            <p:ph type="sldNum" sz="quarter" idx="12"/>
          </p:nvPr>
        </p:nvSpPr>
        <p:spPr bwMode="auto">
          <a:noFill/>
          <a:ln>
            <a:miter lim="800000"/>
            <a:headEnd/>
            <a:tailEnd/>
          </a:ln>
        </p:spPr>
        <p:txBody>
          <a:bodyPr/>
          <a:lstStyle/>
          <a:p>
            <a:fld id="{8F661515-47D0-46DF-BA02-C21387C16B58}" type="slidenum">
              <a:rPr lang="zh-TW" altLang="en-US" smtClean="0">
                <a:ea typeface="新細明體" charset="-120"/>
              </a:rPr>
              <a:pPr/>
              <a:t>18</a:t>
            </a:fld>
            <a:endParaRPr lang="en-US" altLang="zh-TW" smtClean="0">
              <a:ea typeface="新細明體" charset="-120"/>
            </a:endParaRPr>
          </a:p>
        </p:txBody>
      </p:sp>
      <p:sp>
        <p:nvSpPr>
          <p:cNvPr id="15" name="矩形 14"/>
          <p:cNvSpPr/>
          <p:nvPr/>
        </p:nvSpPr>
        <p:spPr>
          <a:xfrm>
            <a:off x="214315" y="4500570"/>
            <a:ext cx="2928937" cy="1323975"/>
          </a:xfrm>
          <a:prstGeom prst="rect">
            <a:avLst/>
          </a:prstGeom>
        </p:spPr>
        <p:txBody>
          <a:bodyPr>
            <a:spAutoFit/>
          </a:bodyPr>
          <a:lstStyle/>
          <a:p>
            <a:pPr>
              <a:defRPr/>
            </a:pPr>
            <a:r>
              <a:rPr kumimoji="0" lang="en-US" altLang="zh-TW" sz="1600" b="1" dirty="0">
                <a:solidFill>
                  <a:schemeClr val="tx1">
                    <a:lumMod val="65000"/>
                    <a:lumOff val="35000"/>
                  </a:schemeClr>
                </a:solidFill>
                <a:latin typeface="Calibri" pitchFamily="34" charset="0"/>
                <a:ea typeface="Arial Unicode MS" pitchFamily="34" charset="-120"/>
                <a:cs typeface="Arial Unicode MS" pitchFamily="34" charset="-120"/>
              </a:rPr>
              <a:t>Blood Pressure Monitor</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Clever Inflation technology</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Irregular Heartbeat Detection</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Automated Averaging Function </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2 in 1 – BP+ BGM</a:t>
            </a:r>
          </a:p>
        </p:txBody>
      </p:sp>
      <p:sp>
        <p:nvSpPr>
          <p:cNvPr id="16" name="矩形 15"/>
          <p:cNvSpPr/>
          <p:nvPr/>
        </p:nvSpPr>
        <p:spPr>
          <a:xfrm>
            <a:off x="3000376" y="4500570"/>
            <a:ext cx="3500437" cy="1570037"/>
          </a:xfrm>
          <a:prstGeom prst="rect">
            <a:avLst/>
          </a:prstGeom>
        </p:spPr>
        <p:txBody>
          <a:bodyPr>
            <a:spAutoFit/>
          </a:bodyPr>
          <a:lstStyle/>
          <a:p>
            <a:pPr>
              <a:defRPr/>
            </a:pPr>
            <a:r>
              <a:rPr kumimoji="0" lang="en-US" altLang="zh-TW" sz="1600" b="1" dirty="0">
                <a:solidFill>
                  <a:schemeClr val="tx1">
                    <a:lumMod val="65000"/>
                    <a:lumOff val="35000"/>
                  </a:schemeClr>
                </a:solidFill>
                <a:latin typeface="Calibri" pitchFamily="34" charset="0"/>
                <a:ea typeface="Arial Unicode MS" pitchFamily="34" charset="-120"/>
                <a:cs typeface="Arial Unicode MS" pitchFamily="34" charset="-120"/>
              </a:rPr>
              <a:t>Portable ECG Recorder</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3.5” color touch screen</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user-friendly interface</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External Memory Card </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2 modes-Four-lead EKG cable</a:t>
            </a:r>
            <a:b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b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and Personal Health Care mode</a:t>
            </a:r>
            <a:endParaRPr kumimoji="0" lang="zh-TW" altLang="en-US" sz="1600" dirty="0">
              <a:solidFill>
                <a:schemeClr val="tx1">
                  <a:lumMod val="65000"/>
                  <a:lumOff val="35000"/>
                </a:schemeClr>
              </a:solidFill>
              <a:latin typeface="Calibri" pitchFamily="34" charset="0"/>
              <a:ea typeface="Arial Unicode MS" pitchFamily="34" charset="-120"/>
              <a:cs typeface="Arial Unicode MS" pitchFamily="34" charset="-120"/>
            </a:endParaRPr>
          </a:p>
        </p:txBody>
      </p:sp>
      <p:sp>
        <p:nvSpPr>
          <p:cNvPr id="18" name="矩形 17"/>
          <p:cNvSpPr/>
          <p:nvPr/>
        </p:nvSpPr>
        <p:spPr>
          <a:xfrm>
            <a:off x="5715000" y="4357695"/>
            <a:ext cx="3429001" cy="1938337"/>
          </a:xfrm>
          <a:prstGeom prst="rect">
            <a:avLst/>
          </a:prstGeom>
        </p:spPr>
        <p:txBody>
          <a:bodyPr>
            <a:spAutoFit/>
          </a:bodyPr>
          <a:lstStyle/>
          <a:p>
            <a:pPr>
              <a:lnSpc>
                <a:spcPct val="150000"/>
              </a:lnSpc>
              <a:defRPr/>
            </a:pPr>
            <a:r>
              <a:rPr kumimoji="0" lang="en-US" altLang="zh-TW" sz="1600" b="1" dirty="0">
                <a:solidFill>
                  <a:schemeClr val="tx1">
                    <a:lumMod val="65000"/>
                    <a:lumOff val="35000"/>
                  </a:schemeClr>
                </a:solidFill>
                <a:latin typeface="Calibri" pitchFamily="34" charset="0"/>
                <a:ea typeface="Arial Unicode MS" pitchFamily="34" charset="-120"/>
                <a:cs typeface="Arial Unicode MS" pitchFamily="34" charset="-120"/>
              </a:rPr>
              <a:t>Multi-Parameter Spot Check Monitor</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5 vital sign parameters</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blood pressure</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blood oxygen saturation</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heart pulse rate</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body temperature</a:t>
            </a:r>
          </a:p>
          <a:p>
            <a:pPr>
              <a:buFont typeface="Arial" pitchFamily="34" charset="0"/>
              <a:buChar char="•"/>
              <a:defRPr/>
            </a:pPr>
            <a:r>
              <a:rPr kumimoji="0" lang="en-US" altLang="zh-TW" sz="1600" dirty="0">
                <a:solidFill>
                  <a:schemeClr val="tx1">
                    <a:lumMod val="65000"/>
                    <a:lumOff val="35000"/>
                  </a:schemeClr>
                </a:solidFill>
                <a:latin typeface="Calibri" pitchFamily="34" charset="0"/>
                <a:ea typeface="Arial Unicode MS" pitchFamily="34" charset="-120"/>
                <a:cs typeface="Arial Unicode MS" pitchFamily="34" charset="-120"/>
              </a:rPr>
              <a:t> blood glucose</a:t>
            </a:r>
          </a:p>
        </p:txBody>
      </p:sp>
      <p:pic>
        <p:nvPicPr>
          <p:cNvPr id="24581" name="圖片 16" descr="2in1.png"/>
          <p:cNvPicPr>
            <a:picLocks noChangeAspect="1"/>
          </p:cNvPicPr>
          <p:nvPr/>
        </p:nvPicPr>
        <p:blipFill>
          <a:blip r:embed="rId2"/>
          <a:srcRect/>
          <a:stretch>
            <a:fillRect/>
          </a:stretch>
        </p:blipFill>
        <p:spPr bwMode="auto">
          <a:xfrm>
            <a:off x="3" y="2786063"/>
            <a:ext cx="3216275" cy="1643062"/>
          </a:xfrm>
          <a:prstGeom prst="rect">
            <a:avLst/>
          </a:prstGeom>
          <a:noFill/>
          <a:ln w="9525">
            <a:noFill/>
            <a:miter lim="800000"/>
            <a:headEnd/>
            <a:tailEnd/>
          </a:ln>
        </p:spPr>
      </p:pic>
      <p:pic>
        <p:nvPicPr>
          <p:cNvPr id="24582" name="圖片 18" descr="ECG.png"/>
          <p:cNvPicPr>
            <a:picLocks noChangeAspect="1"/>
          </p:cNvPicPr>
          <p:nvPr/>
        </p:nvPicPr>
        <p:blipFill>
          <a:blip r:embed="rId3"/>
          <a:srcRect/>
          <a:stretch>
            <a:fillRect/>
          </a:stretch>
        </p:blipFill>
        <p:spPr bwMode="auto">
          <a:xfrm>
            <a:off x="2500314" y="1285878"/>
            <a:ext cx="3929062" cy="2524125"/>
          </a:xfrm>
          <a:prstGeom prst="rect">
            <a:avLst/>
          </a:prstGeom>
          <a:noFill/>
          <a:ln w="9525">
            <a:noFill/>
            <a:miter lim="800000"/>
            <a:headEnd/>
            <a:tailEnd/>
          </a:ln>
        </p:spPr>
      </p:pic>
      <p:pic>
        <p:nvPicPr>
          <p:cNvPr id="24583" name="圖片 19" descr="MP.png"/>
          <p:cNvPicPr>
            <a:picLocks noChangeAspect="1"/>
          </p:cNvPicPr>
          <p:nvPr/>
        </p:nvPicPr>
        <p:blipFill>
          <a:blip r:embed="rId4"/>
          <a:srcRect/>
          <a:stretch>
            <a:fillRect/>
          </a:stretch>
        </p:blipFill>
        <p:spPr bwMode="auto">
          <a:xfrm>
            <a:off x="5857876" y="1928815"/>
            <a:ext cx="2605089" cy="2473325"/>
          </a:xfrm>
          <a:prstGeom prst="rect">
            <a:avLst/>
          </a:prstGeom>
          <a:noFill/>
          <a:ln w="9525">
            <a:noFill/>
            <a:miter lim="800000"/>
            <a:headEnd/>
            <a:tailEnd/>
          </a:ln>
        </p:spPr>
      </p:pic>
      <p:sp>
        <p:nvSpPr>
          <p:cNvPr id="13" name="文字方塊 12"/>
          <p:cNvSpPr txBox="1"/>
          <p:nvPr/>
        </p:nvSpPr>
        <p:spPr>
          <a:xfrm>
            <a:off x="4714878" y="500046"/>
            <a:ext cx="4033018" cy="461665"/>
          </a:xfrm>
          <a:prstGeom prst="rect">
            <a:avLst/>
          </a:prstGeom>
          <a:noFill/>
        </p:spPr>
        <p:txBody>
          <a:bodyPr>
            <a:spAutoFit/>
            <a:scene3d>
              <a:camera prst="orthographicFront">
                <a:rot lat="0" lon="0" rev="0"/>
              </a:camera>
              <a:lightRig rig="contrasting" dir="t">
                <a:rot lat="0" lon="0" rev="4500000"/>
              </a:lightRig>
            </a:scene3d>
            <a:sp3d prstMaterial="metal">
              <a:bevelT w="127000" h="31750" prst="relaxedInset"/>
              <a:contourClr>
                <a:schemeClr val="accent1">
                  <a:shade val="75000"/>
                </a:schemeClr>
              </a:contourClr>
            </a:sp3d>
          </a:bodyPr>
          <a:lstStyle/>
          <a:p>
            <a:pPr>
              <a:defRPr/>
            </a:pPr>
            <a:r>
              <a:rPr lang="en-US" altLang="zh-TW" sz="2400" b="1" cap="all" dirty="0">
                <a:ln w="0"/>
                <a:gradFill flip="none">
                  <a:gsLst>
                    <a:gs pos="0">
                      <a:srgbClr val="81B11A"/>
                    </a:gs>
                    <a:gs pos="100000">
                      <a:srgbClr val="81B11A"/>
                    </a:gs>
                  </a:gsLst>
                  <a:lin ang="5400000"/>
                </a:gradFill>
                <a:effectLst>
                  <a:reflection blurRad="12700" stA="50000" endPos="50000" dist="5000" dir="5400000" sy="-100000" rotWithShape="0"/>
                </a:effectLst>
              </a:rPr>
              <a:t>Cardiovascular care</a:t>
            </a:r>
            <a:endParaRPr lang="zh-TW" altLang="en-US" sz="2400" b="1" cap="all" dirty="0">
              <a:ln w="0"/>
              <a:gradFill flip="none">
                <a:gsLst>
                  <a:gs pos="0">
                    <a:srgbClr val="81B11A"/>
                  </a:gs>
                  <a:gs pos="100000">
                    <a:srgbClr val="81B11A"/>
                  </a:gs>
                </a:gsLst>
                <a:lin ang="5400000"/>
              </a:gradFill>
              <a:effectLst>
                <a:reflection blurRad="12700" stA="50000" endPos="50000" dist="5000" dir="5400000" sy="-100000" rotWithShape="0"/>
              </a:effectLst>
            </a:endParaRPr>
          </a:p>
        </p:txBody>
      </p:sp>
      <p:sp>
        <p:nvSpPr>
          <p:cNvPr id="72713" name="標題 1"/>
          <p:cNvSpPr txBox="1">
            <a:spLocks/>
          </p:cNvSpPr>
          <p:nvPr/>
        </p:nvSpPr>
        <p:spPr bwMode="auto">
          <a:xfrm>
            <a:off x="468316" y="539750"/>
            <a:ext cx="5616575" cy="368300"/>
          </a:xfrm>
          <a:prstGeom prst="rect">
            <a:avLst/>
          </a:prstGeom>
          <a:noFill/>
          <a:ln w="9525">
            <a:noFill/>
            <a:miter lim="800000"/>
            <a:headEnd/>
            <a:tailEnd/>
          </a:ln>
        </p:spPr>
        <p:txBody>
          <a:bodyPr anchor="ctr"/>
          <a:lstStyle/>
          <a:p>
            <a:pPr>
              <a:lnSpc>
                <a:spcPct val="130000"/>
              </a:lnSpc>
              <a:defRPr/>
            </a:pPr>
            <a:r>
              <a:rPr kumimoji="0" lang="en-US" altLang="zh-TW" sz="2400" b="1" dirty="0">
                <a:solidFill>
                  <a:srgbClr val="C7000B"/>
                </a:solidFill>
                <a:latin typeface="+mj-lt"/>
                <a:ea typeface="Arial Unicode MS" pitchFamily="34" charset="-120"/>
                <a:cs typeface="Arial Unicode MS" pitchFamily="34" charset="-120"/>
              </a:rPr>
              <a:t>Innovative Products</a:t>
            </a:r>
            <a:endParaRPr kumimoji="0" lang="zh-TW" altLang="en-US" sz="2400" b="1" dirty="0">
              <a:solidFill>
                <a:srgbClr val="C7000B"/>
              </a:solidFill>
              <a:latin typeface="+mj-lt"/>
              <a:ea typeface="Arial Unicode MS" pitchFamily="34" charset="-120"/>
              <a:cs typeface="Arial Unicode MS" pitchFamily="34" charset="-120"/>
            </a:endParaRPr>
          </a:p>
        </p:txBody>
      </p:sp>
    </p:spTree>
    <p:extLst>
      <p:ext uri="{BB962C8B-B14F-4D97-AF65-F5344CB8AC3E}">
        <p14:creationId xmlns:p14="http://schemas.microsoft.com/office/powerpoint/2010/main" val="3618054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投影片編號版面配置區 5"/>
          <p:cNvSpPr>
            <a:spLocks noGrp="1"/>
          </p:cNvSpPr>
          <p:nvPr>
            <p:ph type="sldNum" sz="quarter" idx="12"/>
          </p:nvPr>
        </p:nvSpPr>
        <p:spPr bwMode="auto">
          <a:noFill/>
          <a:ln>
            <a:miter lim="800000"/>
            <a:headEnd/>
            <a:tailEnd/>
          </a:ln>
        </p:spPr>
        <p:txBody>
          <a:bodyPr/>
          <a:lstStyle/>
          <a:p>
            <a:fld id="{0B9F263E-50F5-42C8-A758-A261B59E3ED6}" type="slidenum">
              <a:rPr lang="zh-TW" altLang="en-US" smtClean="0">
                <a:ea typeface="新細明體" charset="-120"/>
              </a:rPr>
              <a:pPr/>
              <a:t>19</a:t>
            </a:fld>
            <a:endParaRPr lang="en-US" altLang="zh-TW" smtClean="0">
              <a:ea typeface="新細明體" charset="-120"/>
            </a:endParaRPr>
          </a:p>
        </p:txBody>
      </p:sp>
      <p:pic>
        <p:nvPicPr>
          <p:cNvPr id="17" name="圖片 16" descr="傳輸.jpg"/>
          <p:cNvPicPr>
            <a:picLocks noChangeAspect="1"/>
          </p:cNvPicPr>
          <p:nvPr/>
        </p:nvPicPr>
        <p:blipFill>
          <a:blip r:embed="rId2"/>
          <a:srcRect/>
          <a:stretch>
            <a:fillRect/>
          </a:stretch>
        </p:blipFill>
        <p:spPr bwMode="auto">
          <a:xfrm>
            <a:off x="500064" y="1214438"/>
            <a:ext cx="8062913" cy="3643312"/>
          </a:xfrm>
          <a:prstGeom prst="rect">
            <a:avLst/>
          </a:prstGeom>
          <a:noFill/>
          <a:ln w="9525">
            <a:noFill/>
            <a:miter lim="800000"/>
            <a:headEnd/>
            <a:tailEnd/>
          </a:ln>
        </p:spPr>
      </p:pic>
      <p:sp>
        <p:nvSpPr>
          <p:cNvPr id="76802" name="矩形 14"/>
          <p:cNvSpPr>
            <a:spLocks noChangeArrowheads="1"/>
          </p:cNvSpPr>
          <p:nvPr/>
        </p:nvSpPr>
        <p:spPr bwMode="auto">
          <a:xfrm>
            <a:off x="285753" y="4857754"/>
            <a:ext cx="8501063" cy="1323439"/>
          </a:xfrm>
          <a:prstGeom prst="rect">
            <a:avLst/>
          </a:prstGeom>
          <a:noFill/>
          <a:ln w="9525">
            <a:noFill/>
            <a:miter lim="800000"/>
            <a:headEnd/>
            <a:tailEnd/>
          </a:ln>
        </p:spPr>
        <p:txBody>
          <a:bodyPr>
            <a:spAutoFit/>
          </a:bodyPr>
          <a:lstStyle/>
          <a:p>
            <a:pPr>
              <a:defRPr/>
            </a:pPr>
            <a:r>
              <a:rPr kumimoji="0" lang="en-US" altLang="zh-TW" sz="1600" b="1" dirty="0">
                <a:solidFill>
                  <a:schemeClr val="tx1">
                    <a:lumMod val="65000"/>
                    <a:lumOff val="35000"/>
                  </a:schemeClr>
                </a:solidFill>
                <a:latin typeface="+mj-lt"/>
                <a:ea typeface="Arial Unicode MS" pitchFamily="34" charset="-120"/>
                <a:cs typeface="Arial Unicode MS" pitchFamily="34" charset="-120"/>
              </a:rPr>
              <a:t>Gateway </a:t>
            </a:r>
          </a:p>
          <a:p>
            <a:pPr>
              <a:defRPr/>
            </a:pPr>
            <a:r>
              <a:rPr kumimoji="0" lang="en-US" altLang="zh-TW" sz="1600" dirty="0">
                <a:solidFill>
                  <a:schemeClr val="tx1">
                    <a:lumMod val="65000"/>
                    <a:lumOff val="35000"/>
                  </a:schemeClr>
                </a:solidFill>
                <a:latin typeface="+mj-lt"/>
                <a:ea typeface="Arial Unicode MS" pitchFamily="34" charset="-120"/>
                <a:cs typeface="Arial Unicode MS" pitchFamily="34" charset="-120"/>
              </a:rPr>
              <a:t>Gateway’s connectivity covers all of our product lines. Our products are designed to connect with the Gateway through Bluetooth, RS232, USB, or GPRS to upload the routine check results onto the online database. This allows the physicians to easily monitor the patients’ status and provide more efficient care to their patients.</a:t>
            </a:r>
            <a:endParaRPr kumimoji="0" lang="zh-TW" altLang="en-US" sz="1600" dirty="0">
              <a:solidFill>
                <a:schemeClr val="tx1">
                  <a:lumMod val="65000"/>
                  <a:lumOff val="35000"/>
                </a:schemeClr>
              </a:solidFill>
              <a:latin typeface="+mj-lt"/>
              <a:ea typeface="Arial Unicode MS" pitchFamily="34" charset="-120"/>
              <a:cs typeface="Arial Unicode MS" pitchFamily="34" charset="-120"/>
            </a:endParaRPr>
          </a:p>
        </p:txBody>
      </p:sp>
      <p:sp>
        <p:nvSpPr>
          <p:cNvPr id="10" name="文字方塊 9"/>
          <p:cNvSpPr txBox="1"/>
          <p:nvPr/>
        </p:nvSpPr>
        <p:spPr>
          <a:xfrm>
            <a:off x="5500696" y="500046"/>
            <a:ext cx="3214711" cy="461665"/>
          </a:xfrm>
          <a:prstGeom prst="rect">
            <a:avLst/>
          </a:prstGeom>
          <a:noFill/>
        </p:spPr>
        <p:txBody>
          <a:bodyPr>
            <a:spAutoFit/>
            <a:scene3d>
              <a:camera prst="orthographicFront">
                <a:rot lat="0" lon="0" rev="0"/>
              </a:camera>
              <a:lightRig rig="contrasting" dir="t">
                <a:rot lat="0" lon="0" rev="4500000"/>
              </a:lightRig>
            </a:scene3d>
            <a:sp3d prstMaterial="metal">
              <a:bevelT w="127000" h="31750" prst="relaxedInset"/>
              <a:contourClr>
                <a:schemeClr val="accent1">
                  <a:shade val="75000"/>
                </a:schemeClr>
              </a:contourClr>
            </a:sp3d>
          </a:bodyPr>
          <a:lstStyle/>
          <a:p>
            <a:pPr>
              <a:defRPr/>
            </a:pPr>
            <a:r>
              <a:rPr lang="en-US" altLang="zh-TW" sz="2400" b="1" cap="all" dirty="0" err="1">
                <a:ln w="0"/>
                <a:gradFill flip="none">
                  <a:gsLst>
                    <a:gs pos="0">
                      <a:srgbClr val="715181"/>
                    </a:gs>
                    <a:gs pos="100000">
                      <a:srgbClr val="715181"/>
                    </a:gs>
                  </a:gsLst>
                  <a:lin ang="5400000"/>
                </a:gradFill>
                <a:effectLst>
                  <a:reflection blurRad="12700" stA="50000" endPos="50000" dist="5000" dir="5400000" sy="-100000" rotWithShape="0"/>
                </a:effectLst>
              </a:rPr>
              <a:t>telehealth</a:t>
            </a:r>
            <a:r>
              <a:rPr lang="en-US" altLang="zh-TW" sz="2400" b="1" cap="all" dirty="0">
                <a:ln w="0"/>
                <a:gradFill flip="none">
                  <a:gsLst>
                    <a:gs pos="0">
                      <a:srgbClr val="F08300"/>
                    </a:gs>
                    <a:gs pos="100000">
                      <a:srgbClr val="F08300"/>
                    </a:gs>
                  </a:gsLst>
                  <a:lin ang="5400000"/>
                </a:gradFill>
                <a:effectLst>
                  <a:reflection blurRad="12700" stA="50000" endPos="50000" dist="5000" dir="5400000" sy="-100000" rotWithShape="0"/>
                </a:effectLst>
              </a:rPr>
              <a:t> </a:t>
            </a:r>
            <a:r>
              <a:rPr lang="en-US" altLang="zh-TW" sz="2400" b="1" cap="all" dirty="0">
                <a:ln w="0"/>
                <a:gradFill flip="none">
                  <a:gsLst>
                    <a:gs pos="0">
                      <a:srgbClr val="715181"/>
                    </a:gs>
                    <a:gs pos="100000">
                      <a:srgbClr val="715181"/>
                    </a:gs>
                  </a:gsLst>
                  <a:lin ang="5400000"/>
                </a:gradFill>
                <a:effectLst>
                  <a:reflection blurRad="12700" stA="50000" endPos="50000" dist="5000" dir="5400000" sy="-100000" rotWithShape="0"/>
                </a:effectLst>
              </a:rPr>
              <a:t>care</a:t>
            </a:r>
            <a:endParaRPr lang="zh-TW" altLang="en-US" sz="2400" b="1" cap="all" dirty="0">
              <a:ln w="0"/>
              <a:gradFill flip="none">
                <a:gsLst>
                  <a:gs pos="0">
                    <a:srgbClr val="715181"/>
                  </a:gs>
                  <a:gs pos="100000">
                    <a:srgbClr val="715181"/>
                  </a:gs>
                </a:gsLst>
                <a:lin ang="5400000"/>
              </a:gradFill>
              <a:effectLst>
                <a:reflection blurRad="12700" stA="50000" endPos="50000" dist="5000" dir="5400000" sy="-100000" rotWithShape="0"/>
              </a:effectLst>
            </a:endParaRPr>
          </a:p>
        </p:txBody>
      </p:sp>
      <p:sp>
        <p:nvSpPr>
          <p:cNvPr id="76806" name="標題 1"/>
          <p:cNvSpPr txBox="1">
            <a:spLocks/>
          </p:cNvSpPr>
          <p:nvPr/>
        </p:nvSpPr>
        <p:spPr bwMode="auto">
          <a:xfrm>
            <a:off x="468316" y="539750"/>
            <a:ext cx="5616575" cy="368300"/>
          </a:xfrm>
          <a:prstGeom prst="rect">
            <a:avLst/>
          </a:prstGeom>
          <a:noFill/>
          <a:ln w="9525">
            <a:noFill/>
            <a:miter lim="800000"/>
            <a:headEnd/>
            <a:tailEnd/>
          </a:ln>
        </p:spPr>
        <p:txBody>
          <a:bodyPr anchor="ctr"/>
          <a:lstStyle/>
          <a:p>
            <a:pPr>
              <a:lnSpc>
                <a:spcPct val="130000"/>
              </a:lnSpc>
              <a:defRPr/>
            </a:pPr>
            <a:r>
              <a:rPr kumimoji="0" lang="en-US" altLang="zh-TW" sz="2400" b="1" dirty="0">
                <a:solidFill>
                  <a:srgbClr val="C7000B"/>
                </a:solidFill>
                <a:latin typeface="+mj-lt"/>
                <a:ea typeface="Arial Unicode MS" pitchFamily="34" charset="-120"/>
                <a:cs typeface="Arial Unicode MS" pitchFamily="34" charset="-120"/>
              </a:rPr>
              <a:t>Innovative Products</a:t>
            </a:r>
            <a:endParaRPr kumimoji="0" lang="zh-TW" altLang="en-US" sz="2400" b="1" dirty="0">
              <a:solidFill>
                <a:srgbClr val="C7000B"/>
              </a:solidFill>
              <a:latin typeface="+mj-lt"/>
              <a:ea typeface="Arial Unicode MS" pitchFamily="34" charset="-120"/>
              <a:cs typeface="Arial Unicode MS" pitchFamily="34" charset="-120"/>
            </a:endParaRPr>
          </a:p>
        </p:txBody>
      </p:sp>
    </p:spTree>
    <p:extLst>
      <p:ext uri="{BB962C8B-B14F-4D97-AF65-F5344CB8AC3E}">
        <p14:creationId xmlns:p14="http://schemas.microsoft.com/office/powerpoint/2010/main" val="19751199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out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投影片編號版面配置區 5"/>
          <p:cNvSpPr>
            <a:spLocks noGrp="1"/>
          </p:cNvSpPr>
          <p:nvPr>
            <p:ph type="sldNum" sz="quarter" idx="12"/>
          </p:nvPr>
        </p:nvSpPr>
        <p:spPr bwMode="auto">
          <a:noFill/>
          <a:ln>
            <a:miter lim="800000"/>
            <a:headEnd/>
            <a:tailEnd/>
          </a:ln>
        </p:spPr>
        <p:txBody>
          <a:bodyPr/>
          <a:lstStyle/>
          <a:p>
            <a:fld id="{7EE4712B-C369-4D9E-9A40-2D24F8B47ED8}" type="slidenum">
              <a:rPr lang="zh-TW" altLang="en-US" smtClean="0">
                <a:ea typeface="新細明體" charset="-120"/>
              </a:rPr>
              <a:pPr/>
              <a:t>2</a:t>
            </a:fld>
            <a:endParaRPr lang="en-US" altLang="zh-TW" smtClean="0">
              <a:ea typeface="新細明體" charset="-120"/>
            </a:endParaRPr>
          </a:p>
        </p:txBody>
      </p:sp>
      <p:sp>
        <p:nvSpPr>
          <p:cNvPr id="129026" name="矩形 6"/>
          <p:cNvSpPr>
            <a:spLocks noChangeArrowheads="1"/>
          </p:cNvSpPr>
          <p:nvPr/>
        </p:nvSpPr>
        <p:spPr bwMode="auto">
          <a:xfrm>
            <a:off x="1143003" y="1285878"/>
            <a:ext cx="6429375" cy="4524315"/>
          </a:xfrm>
          <a:prstGeom prst="rect">
            <a:avLst/>
          </a:prstGeom>
          <a:noFill/>
          <a:ln w="9525">
            <a:noFill/>
            <a:miter lim="800000"/>
            <a:headEnd/>
            <a:tailEnd/>
          </a:ln>
        </p:spPr>
        <p:txBody>
          <a:bodyPr>
            <a:spAutoFit/>
          </a:bodyPr>
          <a:lstStyle/>
          <a:p>
            <a:r>
              <a:rPr kumimoji="0" lang="en-US" altLang="zh-TW" sz="2400" b="1" dirty="0">
                <a:solidFill>
                  <a:srgbClr val="595959"/>
                </a:solidFill>
                <a:latin typeface="Calibri" pitchFamily="34" charset="0"/>
                <a:ea typeface="標楷體" pitchFamily="65" charset="-120"/>
              </a:rPr>
              <a:t>Founded Date:</a:t>
            </a:r>
          </a:p>
          <a:p>
            <a:r>
              <a:rPr kumimoji="0" lang="en-US" altLang="zh-TW" sz="2400" dirty="0">
                <a:solidFill>
                  <a:srgbClr val="595959"/>
                </a:solidFill>
                <a:latin typeface="Calibri" pitchFamily="34" charset="0"/>
                <a:ea typeface="標楷體" pitchFamily="65" charset="-120"/>
              </a:rPr>
              <a:t>May 11</a:t>
            </a:r>
            <a:r>
              <a:rPr kumimoji="0" lang="en-US" altLang="zh-TW" sz="2400" baseline="30000" dirty="0">
                <a:solidFill>
                  <a:srgbClr val="595959"/>
                </a:solidFill>
                <a:latin typeface="Calibri" pitchFamily="34" charset="0"/>
                <a:ea typeface="標楷體" pitchFamily="65" charset="-120"/>
              </a:rPr>
              <a:t>th</a:t>
            </a:r>
            <a:r>
              <a:rPr kumimoji="0" lang="en-US" altLang="zh-TW" sz="2400" dirty="0">
                <a:solidFill>
                  <a:srgbClr val="595959"/>
                </a:solidFill>
                <a:latin typeface="Calibri" pitchFamily="34" charset="0"/>
                <a:ea typeface="標楷體" pitchFamily="65" charset="-120"/>
              </a:rPr>
              <a:t>, 1998</a:t>
            </a:r>
          </a:p>
          <a:p>
            <a:endParaRPr kumimoji="0" lang="zh-TW" altLang="en-US" sz="2400" dirty="0">
              <a:solidFill>
                <a:srgbClr val="595959"/>
              </a:solidFill>
              <a:latin typeface="Calibri" pitchFamily="34" charset="0"/>
              <a:ea typeface="標楷體" pitchFamily="65" charset="-120"/>
            </a:endParaRPr>
          </a:p>
          <a:p>
            <a:r>
              <a:rPr kumimoji="0" lang="en-US" altLang="zh-TW" sz="2400" b="1" dirty="0">
                <a:solidFill>
                  <a:srgbClr val="595959"/>
                </a:solidFill>
                <a:latin typeface="Calibri" pitchFamily="34" charset="0"/>
                <a:ea typeface="標楷體" pitchFamily="65" charset="-120"/>
              </a:rPr>
              <a:t>Contributed Capital</a:t>
            </a:r>
            <a:r>
              <a:rPr kumimoji="0" lang="zh-TW" altLang="en-US" sz="2400" b="1" dirty="0">
                <a:solidFill>
                  <a:srgbClr val="595959"/>
                </a:solidFill>
                <a:latin typeface="Calibri" pitchFamily="34" charset="0"/>
                <a:ea typeface="標楷體" pitchFamily="65" charset="-120"/>
              </a:rPr>
              <a:t>：</a:t>
            </a:r>
            <a:endParaRPr kumimoji="0" lang="en-US" altLang="zh-TW" sz="2400" b="1" dirty="0">
              <a:solidFill>
                <a:srgbClr val="595959"/>
              </a:solidFill>
              <a:latin typeface="Calibri" pitchFamily="34" charset="0"/>
              <a:ea typeface="標楷體" pitchFamily="65" charset="-120"/>
            </a:endParaRPr>
          </a:p>
          <a:p>
            <a:r>
              <a:rPr kumimoji="0" lang="en-US" altLang="zh-TW" sz="2400" dirty="0">
                <a:solidFill>
                  <a:srgbClr val="595959"/>
                </a:solidFill>
                <a:latin typeface="Calibri" pitchFamily="34" charset="0"/>
                <a:ea typeface="標楷體" pitchFamily="65" charset="-120"/>
              </a:rPr>
              <a:t>NTD </a:t>
            </a:r>
            <a:r>
              <a:rPr kumimoji="0" lang="en-US" altLang="zh-TW" sz="2400" dirty="0" smtClean="0">
                <a:solidFill>
                  <a:srgbClr val="595959"/>
                </a:solidFill>
                <a:latin typeface="Calibri" pitchFamily="34" charset="0"/>
                <a:ea typeface="標楷體" pitchFamily="65" charset="-120"/>
              </a:rPr>
              <a:t>843 </a:t>
            </a:r>
            <a:r>
              <a:rPr kumimoji="0" lang="en-US" altLang="zh-TW" sz="2400" dirty="0">
                <a:solidFill>
                  <a:srgbClr val="595959"/>
                </a:solidFill>
                <a:latin typeface="Calibri" pitchFamily="34" charset="0"/>
                <a:ea typeface="標楷體" pitchFamily="65" charset="-120"/>
              </a:rPr>
              <a:t>Millions</a:t>
            </a:r>
            <a:r>
              <a:rPr kumimoji="0" lang="zh-TW" altLang="en-US" sz="2400" dirty="0">
                <a:solidFill>
                  <a:srgbClr val="595959"/>
                </a:solidFill>
                <a:latin typeface="Calibri" pitchFamily="34" charset="0"/>
                <a:ea typeface="標楷體" pitchFamily="65" charset="-120"/>
              </a:rPr>
              <a:t/>
            </a:r>
            <a:br>
              <a:rPr kumimoji="0" lang="zh-TW" altLang="en-US" sz="2400" dirty="0">
                <a:solidFill>
                  <a:srgbClr val="595959"/>
                </a:solidFill>
                <a:latin typeface="Calibri" pitchFamily="34" charset="0"/>
                <a:ea typeface="標楷體" pitchFamily="65" charset="-120"/>
              </a:rPr>
            </a:br>
            <a:endParaRPr kumimoji="0" lang="en-US" altLang="zh-TW" sz="2400" dirty="0">
              <a:solidFill>
                <a:srgbClr val="595959"/>
              </a:solidFill>
              <a:latin typeface="Calibri" pitchFamily="34" charset="0"/>
              <a:ea typeface="標楷體" pitchFamily="65" charset="-120"/>
            </a:endParaRPr>
          </a:p>
          <a:p>
            <a:r>
              <a:rPr kumimoji="0" lang="en-US" altLang="zh-TW" sz="2400" b="1" dirty="0">
                <a:solidFill>
                  <a:srgbClr val="595959"/>
                </a:solidFill>
                <a:latin typeface="Calibri" pitchFamily="34" charset="0"/>
                <a:ea typeface="標楷體" pitchFamily="65" charset="-120"/>
              </a:rPr>
              <a:t>Number of Employees (Worldwide): </a:t>
            </a:r>
          </a:p>
          <a:p>
            <a:r>
              <a:rPr kumimoji="0" lang="en-US" altLang="zh-TW" sz="2400" dirty="0" smtClean="0">
                <a:solidFill>
                  <a:srgbClr val="595959"/>
                </a:solidFill>
                <a:latin typeface="Calibri" pitchFamily="34" charset="0"/>
                <a:ea typeface="標楷體" pitchFamily="65" charset="-120"/>
              </a:rPr>
              <a:t>1,200 (1,000/Taiwan</a:t>
            </a:r>
            <a:r>
              <a:rPr kumimoji="0" lang="en-US" altLang="zh-TW" sz="2400" dirty="0">
                <a:solidFill>
                  <a:srgbClr val="595959"/>
                </a:solidFill>
                <a:latin typeface="Calibri" pitchFamily="34" charset="0"/>
                <a:ea typeface="標楷體" pitchFamily="65" charset="-120"/>
              </a:rPr>
              <a:t>; </a:t>
            </a:r>
            <a:r>
              <a:rPr kumimoji="0" lang="en-US" altLang="zh-TW" sz="2400" dirty="0" smtClean="0">
                <a:solidFill>
                  <a:srgbClr val="595959"/>
                </a:solidFill>
                <a:latin typeface="Calibri" pitchFamily="34" charset="0"/>
                <a:ea typeface="標楷體" pitchFamily="65" charset="-120"/>
              </a:rPr>
              <a:t>200/Other </a:t>
            </a:r>
            <a:r>
              <a:rPr kumimoji="0" lang="en-US" altLang="zh-TW" sz="2400" dirty="0">
                <a:solidFill>
                  <a:srgbClr val="595959"/>
                </a:solidFill>
                <a:latin typeface="Calibri" pitchFamily="34" charset="0"/>
                <a:ea typeface="標楷體" pitchFamily="65" charset="-120"/>
              </a:rPr>
              <a:t>countries)</a:t>
            </a:r>
          </a:p>
          <a:p>
            <a:r>
              <a:rPr kumimoji="0" lang="zh-TW" altLang="en-US" sz="2400" dirty="0">
                <a:solidFill>
                  <a:srgbClr val="595959"/>
                </a:solidFill>
                <a:latin typeface="Calibri" pitchFamily="34" charset="0"/>
                <a:ea typeface="標楷體" pitchFamily="65" charset="-120"/>
              </a:rPr>
              <a:t>                                </a:t>
            </a:r>
            <a:endParaRPr kumimoji="0" lang="en-US" altLang="zh-TW" sz="2400" dirty="0">
              <a:solidFill>
                <a:srgbClr val="595959"/>
              </a:solidFill>
              <a:latin typeface="Calibri" pitchFamily="34" charset="0"/>
              <a:ea typeface="標楷體" pitchFamily="65" charset="-120"/>
            </a:endParaRPr>
          </a:p>
          <a:p>
            <a:r>
              <a:rPr kumimoji="0" lang="en-US" altLang="zh-TW" sz="2400" b="1" dirty="0">
                <a:solidFill>
                  <a:srgbClr val="595959"/>
                </a:solidFill>
                <a:latin typeface="Calibri" pitchFamily="34" charset="0"/>
                <a:ea typeface="標楷體" pitchFamily="65" charset="-120"/>
              </a:rPr>
              <a:t>Business Area</a:t>
            </a:r>
            <a:r>
              <a:rPr kumimoji="0" lang="zh-TW" altLang="en-US" sz="2400" b="1" dirty="0">
                <a:solidFill>
                  <a:srgbClr val="595959"/>
                </a:solidFill>
                <a:latin typeface="Calibri" pitchFamily="34" charset="0"/>
                <a:ea typeface="標楷體" pitchFamily="65" charset="-120"/>
              </a:rPr>
              <a:t>：</a:t>
            </a:r>
          </a:p>
          <a:p>
            <a:pPr>
              <a:buFont typeface="Wingdings" pitchFamily="2" charset="2"/>
              <a:buNone/>
            </a:pPr>
            <a:r>
              <a:rPr kumimoji="0" lang="en-US" altLang="zh-TW" sz="2400" dirty="0">
                <a:solidFill>
                  <a:srgbClr val="595959"/>
                </a:solidFill>
                <a:latin typeface="Calibri" pitchFamily="34" charset="0"/>
                <a:ea typeface="標楷體" pitchFamily="65" charset="-120"/>
              </a:rPr>
              <a:t>Research, Design, and Manufacturing  of Medical Device</a:t>
            </a:r>
            <a:endParaRPr kumimoji="0" lang="zh-TW" altLang="en-US" sz="2400" dirty="0">
              <a:solidFill>
                <a:srgbClr val="595959"/>
              </a:solidFill>
              <a:latin typeface="Calibri" pitchFamily="34" charset="0"/>
              <a:ea typeface="標楷體" pitchFamily="65" charset="-120"/>
            </a:endParaRPr>
          </a:p>
        </p:txBody>
      </p:sp>
      <p:pic>
        <p:nvPicPr>
          <p:cNvPr id="129027" name="Picture 7" descr="line"/>
          <p:cNvPicPr>
            <a:picLocks noChangeAspect="1" noChangeArrowheads="1"/>
          </p:cNvPicPr>
          <p:nvPr/>
        </p:nvPicPr>
        <p:blipFill>
          <a:blip r:embed="rId3"/>
          <a:srcRect/>
          <a:stretch>
            <a:fillRect/>
          </a:stretch>
        </p:blipFill>
        <p:spPr bwMode="auto">
          <a:xfrm>
            <a:off x="628650" y="947740"/>
            <a:ext cx="8134350" cy="22225"/>
          </a:xfrm>
          <a:prstGeom prst="rect">
            <a:avLst/>
          </a:prstGeom>
          <a:noFill/>
          <a:ln w="9525">
            <a:noFill/>
            <a:miter lim="800000"/>
            <a:headEnd/>
            <a:tailEnd/>
          </a:ln>
        </p:spPr>
      </p:pic>
      <p:sp>
        <p:nvSpPr>
          <p:cNvPr id="129028" name="標題 1"/>
          <p:cNvSpPr txBox="1">
            <a:spLocks/>
          </p:cNvSpPr>
          <p:nvPr/>
        </p:nvSpPr>
        <p:spPr bwMode="auto">
          <a:xfrm>
            <a:off x="250827" y="539750"/>
            <a:ext cx="2881313" cy="368300"/>
          </a:xfrm>
          <a:prstGeom prst="rect">
            <a:avLst/>
          </a:prstGeom>
          <a:noFill/>
          <a:ln w="9525">
            <a:noFill/>
            <a:miter lim="800000"/>
            <a:headEnd/>
            <a:tailEnd/>
          </a:ln>
        </p:spPr>
        <p:txBody>
          <a:bodyPr/>
          <a:lstStyle/>
          <a:p>
            <a:pPr algn="ctr"/>
            <a:r>
              <a:rPr lang="en-US" altLang="zh-TW" sz="2400" b="1">
                <a:solidFill>
                  <a:srgbClr val="BB0D26"/>
                </a:solidFill>
                <a:latin typeface="Calibri" pitchFamily="34" charset="0"/>
                <a:ea typeface="標楷體" pitchFamily="65" charset="-120"/>
                <a:cs typeface="微軟正黑體"/>
              </a:rPr>
              <a:t>Company Basics</a:t>
            </a:r>
            <a:endParaRPr lang="en-US" altLang="zh-TW" sz="2400">
              <a:solidFill>
                <a:srgbClr val="BB0D26"/>
              </a:solidFill>
              <a:latin typeface="Calibri" pitchFamily="34" charset="0"/>
              <a:ea typeface="標楷體" pitchFamily="65" charset="-120"/>
              <a:cs typeface="微軟正黑體"/>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64"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C0ACA62-1395-44E0-B878-C4BA039BCEE4}"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47465"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47467" name="矩形 36"/>
          <p:cNvSpPr>
            <a:spLocks noChangeArrowheads="1"/>
          </p:cNvSpPr>
          <p:nvPr/>
        </p:nvSpPr>
        <p:spPr bwMode="auto">
          <a:xfrm>
            <a:off x="539752" y="357188"/>
            <a:ext cx="5929312" cy="60939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40000"/>
              </a:lnSpc>
              <a:spcBef>
                <a:spcPct val="0"/>
              </a:spcBef>
              <a:spcAft>
                <a:spcPct val="0"/>
              </a:spcAft>
              <a:buClrTx/>
              <a:buSzTx/>
              <a:buFontTx/>
              <a:buNone/>
              <a:tabLst/>
              <a:defRPr/>
            </a:pPr>
            <a:r>
              <a:rPr kumimoji="0" lang="en-US" altLang="zh-TW" sz="2400" b="1" i="0" u="none" strike="noStrike" kern="1200" cap="none" spc="0" normalizeH="0" baseline="0" noProof="0" dirty="0">
                <a:ln>
                  <a:noFill/>
                </a:ln>
                <a:solidFill>
                  <a:srgbClr val="C00000"/>
                </a:solidFill>
                <a:effectLst/>
                <a:uLnTx/>
                <a:uFillTx/>
                <a:latin typeface="Calibri" pitchFamily="34" charset="0"/>
                <a:ea typeface="標楷體" pitchFamily="65" charset="-120"/>
                <a:cs typeface="微軟正黑體"/>
              </a:rPr>
              <a:t>Development of Own-Brand vs. OEM/ODM</a:t>
            </a:r>
            <a:endParaRPr kumimoji="0" lang="zh-TW" altLang="en-US" sz="2400" b="1" i="0" u="none" strike="noStrike" kern="1200" cap="none" spc="0" normalizeH="0" baseline="0" noProof="0" dirty="0">
              <a:ln>
                <a:noFill/>
              </a:ln>
              <a:solidFill>
                <a:srgbClr val="C00000"/>
              </a:solidFill>
              <a:effectLst/>
              <a:uLnTx/>
              <a:uFillTx/>
              <a:latin typeface="Calibri" pitchFamily="34" charset="0"/>
              <a:ea typeface="標楷體" pitchFamily="65" charset="-120"/>
              <a:cs typeface="微軟正黑體"/>
            </a:endParaRPr>
          </a:p>
        </p:txBody>
      </p:sp>
      <p:graphicFrame>
        <p:nvGraphicFramePr>
          <p:cNvPr id="7" name="圖表 6"/>
          <p:cNvGraphicFramePr>
            <a:graphicFrameLocks/>
          </p:cNvGraphicFramePr>
          <p:nvPr>
            <p:extLst>
              <p:ext uri="{D42A27DB-BD31-4B8C-83A1-F6EECF244321}">
                <p14:modId xmlns:p14="http://schemas.microsoft.com/office/powerpoint/2010/main" val="3248300650"/>
              </p:ext>
            </p:extLst>
          </p:nvPr>
        </p:nvGraphicFramePr>
        <p:xfrm>
          <a:off x="619762" y="1196752"/>
          <a:ext cx="7560640" cy="367240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6146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7" name="投影片編號版面配置區 5"/>
          <p:cNvSpPr>
            <a:spLocks noGrp="1"/>
          </p:cNvSpPr>
          <p:nvPr>
            <p:ph type="sldNum" sz="quarter" idx="12"/>
          </p:nvPr>
        </p:nvSpPr>
        <p:spPr bwMode="auto">
          <a:noFill/>
          <a:ln>
            <a:miter lim="800000"/>
            <a:headEnd/>
            <a:tailEnd/>
          </a:ln>
        </p:spPr>
        <p:txBody>
          <a:bodyPr/>
          <a:lstStyle/>
          <a:p>
            <a:fld id="{B5F28270-7F84-4AD0-BD07-3C2D23A9F969}" type="slidenum">
              <a:rPr lang="zh-TW" altLang="en-US" smtClean="0">
                <a:ea typeface="新細明體" charset="-120"/>
              </a:rPr>
              <a:pPr/>
              <a:t>21</a:t>
            </a:fld>
            <a:endParaRPr lang="en-US" altLang="zh-TW" smtClean="0">
              <a:ea typeface="新細明體" charset="-120"/>
            </a:endParaRPr>
          </a:p>
        </p:txBody>
      </p:sp>
      <p:pic>
        <p:nvPicPr>
          <p:cNvPr id="102438"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02439" name="副標題 2"/>
          <p:cNvSpPr>
            <a:spLocks/>
          </p:cNvSpPr>
          <p:nvPr/>
        </p:nvSpPr>
        <p:spPr bwMode="auto">
          <a:xfrm>
            <a:off x="1835151" y="1557339"/>
            <a:ext cx="6400800" cy="3673475"/>
          </a:xfrm>
          <a:prstGeom prst="rect">
            <a:avLst/>
          </a:prstGeom>
          <a:noFill/>
          <a:ln w="9525">
            <a:noFill/>
            <a:miter lim="800000"/>
            <a:headEnd/>
            <a:tailEnd/>
          </a:ln>
        </p:spPr>
        <p:txBody>
          <a:bodyPr/>
          <a:lstStyle/>
          <a:p>
            <a:pPr marL="609600" indent="-609600" eaLnBrk="0" hangingPunct="0">
              <a:spcBef>
                <a:spcPct val="20000"/>
              </a:spcBef>
              <a:buFont typeface="Arial" charset="0"/>
              <a:buAutoNum type="arabicPeriod"/>
            </a:pPr>
            <a:endParaRPr kumimoji="0" lang="en-US" altLang="zh-TW" sz="2400">
              <a:solidFill>
                <a:srgbClr val="C7000B"/>
              </a:solidFill>
              <a:latin typeface="Arial Unicode MS" pitchFamily="34" charset="-120"/>
              <a:ea typeface="Arial Unicode MS" pitchFamily="34" charset="-120"/>
              <a:cs typeface="Arial Unicode MS" pitchFamily="34" charset="-120"/>
            </a:endParaRPr>
          </a:p>
        </p:txBody>
      </p:sp>
      <p:sp>
        <p:nvSpPr>
          <p:cNvPr id="102440" name="矩形 36"/>
          <p:cNvSpPr>
            <a:spLocks noChangeArrowheads="1"/>
          </p:cNvSpPr>
          <p:nvPr/>
        </p:nvSpPr>
        <p:spPr bwMode="auto">
          <a:xfrm>
            <a:off x="611190" y="1557341"/>
            <a:ext cx="7945438" cy="1030287"/>
          </a:xfrm>
          <a:prstGeom prst="rect">
            <a:avLst/>
          </a:prstGeom>
          <a:noFill/>
          <a:ln w="9525">
            <a:noFill/>
            <a:miter lim="800000"/>
            <a:headEnd/>
            <a:tailEnd/>
          </a:ln>
        </p:spPr>
        <p:txBody>
          <a:bodyPr>
            <a:spAutoFit/>
          </a:bodyPr>
          <a:lstStyle/>
          <a:p>
            <a:pPr>
              <a:lnSpc>
                <a:spcPct val="140000"/>
              </a:lnSpc>
            </a:pPr>
            <a:endParaRPr kumimoji="0" lang="zh-TW" altLang="en-US" sz="4400">
              <a:latin typeface="標楷體" pitchFamily="65" charset="-120"/>
              <a:ea typeface="標楷體" pitchFamily="65" charset="-120"/>
              <a:cs typeface="微軟正黑體"/>
            </a:endParaRPr>
          </a:p>
        </p:txBody>
      </p:sp>
      <p:sp>
        <p:nvSpPr>
          <p:cNvPr id="5" name="標題 1"/>
          <p:cNvSpPr txBox="1">
            <a:spLocks/>
          </p:cNvSpPr>
          <p:nvPr/>
        </p:nvSpPr>
        <p:spPr>
          <a:xfrm>
            <a:off x="571503" y="500063"/>
            <a:ext cx="4214812" cy="368300"/>
          </a:xfrm>
          <a:prstGeom prst="rect">
            <a:avLst/>
          </a:prstGeom>
        </p:spPr>
        <p:txBody>
          <a:bodyPr/>
          <a:lstStyle/>
          <a:p>
            <a:pPr>
              <a:defRPr/>
            </a:pPr>
            <a:r>
              <a:rPr lang="en-US" altLang="zh-TW" sz="2400" b="1" dirty="0">
                <a:solidFill>
                  <a:srgbClr val="BB0D26"/>
                </a:solidFill>
                <a:latin typeface="+mj-lt"/>
                <a:ea typeface="標楷體" pitchFamily="65" charset="-120"/>
              </a:rPr>
              <a:t>Sales Breakdown by Product</a:t>
            </a:r>
          </a:p>
        </p:txBody>
      </p:sp>
      <p:sp>
        <p:nvSpPr>
          <p:cNvPr id="102442" name="Rectangle 7"/>
          <p:cNvSpPr>
            <a:spLocks noChangeArrowheads="1"/>
          </p:cNvSpPr>
          <p:nvPr/>
        </p:nvSpPr>
        <p:spPr bwMode="auto">
          <a:xfrm>
            <a:off x="684214" y="1268413"/>
            <a:ext cx="8064500" cy="366712"/>
          </a:xfrm>
          <a:prstGeom prst="rect">
            <a:avLst/>
          </a:prstGeom>
          <a:noFill/>
          <a:ln w="9525">
            <a:noFill/>
            <a:miter lim="800000"/>
            <a:headEnd/>
            <a:tailEnd/>
          </a:ln>
        </p:spPr>
        <p:txBody>
          <a:bodyPr>
            <a:spAutoFit/>
          </a:bodyPr>
          <a:lstStyle/>
          <a:p>
            <a:endParaRPr kumimoji="0" lang="zh-TW" altLang="en-US"/>
          </a:p>
        </p:txBody>
      </p:sp>
      <p:graphicFrame>
        <p:nvGraphicFramePr>
          <p:cNvPr id="10" name="圖表 9"/>
          <p:cNvGraphicFramePr>
            <a:graphicFrameLocks/>
          </p:cNvGraphicFramePr>
          <p:nvPr>
            <p:extLst>
              <p:ext uri="{D42A27DB-BD31-4B8C-83A1-F6EECF244321}">
                <p14:modId xmlns:p14="http://schemas.microsoft.com/office/powerpoint/2010/main" val="1046858406"/>
              </p:ext>
            </p:extLst>
          </p:nvPr>
        </p:nvGraphicFramePr>
        <p:xfrm>
          <a:off x="628650" y="1139128"/>
          <a:ext cx="7607301" cy="401806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019" name="投影片編號版面配置區 5"/>
          <p:cNvSpPr>
            <a:spLocks noGrp="1"/>
          </p:cNvSpPr>
          <p:nvPr>
            <p:ph type="sldNum" sz="quarter" idx="12"/>
          </p:nvPr>
        </p:nvSpPr>
        <p:spPr bwMode="auto">
          <a:noFill/>
          <a:ln>
            <a:miter lim="800000"/>
            <a:headEnd/>
            <a:tailEnd/>
          </a:ln>
        </p:spPr>
        <p:txBody>
          <a:bodyPr/>
          <a:lstStyle/>
          <a:p>
            <a:fld id="{A4703FF0-026A-4494-B049-F3BA4F467436}" type="slidenum">
              <a:rPr lang="zh-TW" altLang="en-US" smtClean="0">
                <a:ea typeface="新細明體" charset="-120"/>
              </a:rPr>
              <a:pPr/>
              <a:t>22</a:t>
            </a:fld>
            <a:endParaRPr lang="en-US" altLang="zh-TW" smtClean="0">
              <a:ea typeface="新細明體" charset="-120"/>
            </a:endParaRPr>
          </a:p>
        </p:txBody>
      </p:sp>
      <p:pic>
        <p:nvPicPr>
          <p:cNvPr id="127020"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27021" name="副標題 2"/>
          <p:cNvSpPr>
            <a:spLocks/>
          </p:cNvSpPr>
          <p:nvPr/>
        </p:nvSpPr>
        <p:spPr bwMode="auto">
          <a:xfrm>
            <a:off x="1835151" y="1557339"/>
            <a:ext cx="6400800" cy="3673475"/>
          </a:xfrm>
          <a:prstGeom prst="rect">
            <a:avLst/>
          </a:prstGeom>
          <a:noFill/>
          <a:ln w="9525">
            <a:noFill/>
            <a:miter lim="800000"/>
            <a:headEnd/>
            <a:tailEnd/>
          </a:ln>
        </p:spPr>
        <p:txBody>
          <a:bodyPr/>
          <a:lstStyle/>
          <a:p>
            <a:pPr marL="609600" indent="-609600" eaLnBrk="0" hangingPunct="0">
              <a:spcBef>
                <a:spcPct val="20000"/>
              </a:spcBef>
              <a:buFont typeface="Arial" charset="0"/>
              <a:buAutoNum type="arabicPeriod"/>
            </a:pPr>
            <a:endParaRPr kumimoji="0" lang="en-US" altLang="zh-TW" sz="2400">
              <a:solidFill>
                <a:srgbClr val="C7000B"/>
              </a:solidFill>
              <a:latin typeface="Arial Unicode MS" pitchFamily="34" charset="-120"/>
              <a:ea typeface="Arial Unicode MS" pitchFamily="34" charset="-120"/>
              <a:cs typeface="Arial Unicode MS" pitchFamily="34" charset="-120"/>
            </a:endParaRPr>
          </a:p>
        </p:txBody>
      </p:sp>
      <p:sp>
        <p:nvSpPr>
          <p:cNvPr id="127022" name="矩形 36"/>
          <p:cNvSpPr>
            <a:spLocks noChangeArrowheads="1"/>
          </p:cNvSpPr>
          <p:nvPr/>
        </p:nvSpPr>
        <p:spPr bwMode="auto">
          <a:xfrm>
            <a:off x="611190" y="1557341"/>
            <a:ext cx="7945438" cy="1030287"/>
          </a:xfrm>
          <a:prstGeom prst="rect">
            <a:avLst/>
          </a:prstGeom>
          <a:noFill/>
          <a:ln w="9525">
            <a:noFill/>
            <a:miter lim="800000"/>
            <a:headEnd/>
            <a:tailEnd/>
          </a:ln>
        </p:spPr>
        <p:txBody>
          <a:bodyPr>
            <a:spAutoFit/>
          </a:bodyPr>
          <a:lstStyle/>
          <a:p>
            <a:pPr>
              <a:lnSpc>
                <a:spcPct val="140000"/>
              </a:lnSpc>
            </a:pPr>
            <a:endParaRPr kumimoji="0" lang="zh-TW" altLang="en-US" sz="4400">
              <a:latin typeface="標楷體" pitchFamily="65" charset="-120"/>
              <a:ea typeface="標楷體" pitchFamily="65" charset="-120"/>
              <a:cs typeface="微軟正黑體"/>
            </a:endParaRPr>
          </a:p>
        </p:txBody>
      </p:sp>
      <p:sp>
        <p:nvSpPr>
          <p:cNvPr id="8" name="標題 1"/>
          <p:cNvSpPr txBox="1">
            <a:spLocks/>
          </p:cNvSpPr>
          <p:nvPr/>
        </p:nvSpPr>
        <p:spPr>
          <a:xfrm>
            <a:off x="571503" y="500063"/>
            <a:ext cx="4214812" cy="368300"/>
          </a:xfrm>
          <a:prstGeom prst="rect">
            <a:avLst/>
          </a:prstGeom>
        </p:spPr>
        <p:txBody>
          <a:bodyPr/>
          <a:lstStyle/>
          <a:p>
            <a:pPr>
              <a:defRPr/>
            </a:pPr>
            <a:r>
              <a:rPr lang="en-US" altLang="zh-TW" sz="2400" b="1" dirty="0">
                <a:solidFill>
                  <a:srgbClr val="BB0D26"/>
                </a:solidFill>
                <a:latin typeface="+mj-lt"/>
                <a:ea typeface="標楷體" pitchFamily="65" charset="-120"/>
              </a:rPr>
              <a:t>Sales Breakdown by Region</a:t>
            </a:r>
          </a:p>
        </p:txBody>
      </p:sp>
      <p:graphicFrame>
        <p:nvGraphicFramePr>
          <p:cNvPr id="10" name="圖表 9"/>
          <p:cNvGraphicFramePr>
            <a:graphicFrameLocks/>
          </p:cNvGraphicFramePr>
          <p:nvPr>
            <p:extLst>
              <p:ext uri="{D42A27DB-BD31-4B8C-83A1-F6EECF244321}">
                <p14:modId xmlns:p14="http://schemas.microsoft.com/office/powerpoint/2010/main" val="23060693"/>
              </p:ext>
            </p:extLst>
          </p:nvPr>
        </p:nvGraphicFramePr>
        <p:xfrm>
          <a:off x="611190" y="1196752"/>
          <a:ext cx="7849242" cy="403406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投影片編號版面配置區 5"/>
          <p:cNvSpPr>
            <a:spLocks noGrp="1"/>
          </p:cNvSpPr>
          <p:nvPr>
            <p:ph type="sldNum" sz="quarter" idx="12"/>
          </p:nvPr>
        </p:nvSpPr>
        <p:spPr bwMode="auto">
          <a:noFill/>
          <a:ln>
            <a:miter lim="800000"/>
            <a:headEnd/>
            <a:tailEnd/>
          </a:ln>
        </p:spPr>
        <p:txBody>
          <a:bodyPr/>
          <a:lstStyle/>
          <a:p>
            <a:fld id="{F8CC9EEE-1CB5-4C7F-95E3-8026FF4E0FC0}" type="slidenum">
              <a:rPr lang="zh-TW" altLang="en-US" smtClean="0">
                <a:ea typeface="新細明體" charset="-120"/>
              </a:rPr>
              <a:pPr/>
              <a:t>23</a:t>
            </a:fld>
            <a:endParaRPr lang="en-US" altLang="zh-TW" smtClean="0">
              <a:ea typeface="新細明體" charset="-120"/>
            </a:endParaRPr>
          </a:p>
        </p:txBody>
      </p:sp>
      <p:sp>
        <p:nvSpPr>
          <p:cNvPr id="154626" name="文字方塊 2"/>
          <p:cNvSpPr txBox="1">
            <a:spLocks noChangeArrowheads="1"/>
          </p:cNvSpPr>
          <p:nvPr/>
        </p:nvSpPr>
        <p:spPr bwMode="auto">
          <a:xfrm>
            <a:off x="7375525" y="6308725"/>
            <a:ext cx="44451" cy="369888"/>
          </a:xfrm>
          <a:prstGeom prst="rect">
            <a:avLst/>
          </a:prstGeom>
          <a:noFill/>
          <a:ln w="9525">
            <a:noFill/>
            <a:miter lim="800000"/>
            <a:headEnd/>
            <a:tailEnd/>
          </a:ln>
        </p:spPr>
        <p:txBody>
          <a:bodyPr>
            <a:spAutoFit/>
          </a:bodyPr>
          <a:lstStyle/>
          <a:p>
            <a:endParaRPr lang="zh-TW" altLang="en-US">
              <a:latin typeface="Calibri" pitchFamily="34" charset="0"/>
            </a:endParaRPr>
          </a:p>
        </p:txBody>
      </p:sp>
      <p:sp>
        <p:nvSpPr>
          <p:cNvPr id="154627" name="矩形 6"/>
          <p:cNvSpPr>
            <a:spLocks noChangeArrowheads="1"/>
          </p:cNvSpPr>
          <p:nvPr/>
        </p:nvSpPr>
        <p:spPr bwMode="auto">
          <a:xfrm>
            <a:off x="395536" y="620688"/>
            <a:ext cx="3673475" cy="457200"/>
          </a:xfrm>
          <a:prstGeom prst="rect">
            <a:avLst/>
          </a:prstGeom>
          <a:noFill/>
          <a:ln w="9525">
            <a:noFill/>
            <a:miter lim="800000"/>
            <a:headEnd/>
            <a:tailEnd/>
          </a:ln>
        </p:spPr>
        <p:txBody>
          <a:bodyPr>
            <a:spAutoFit/>
          </a:bodyPr>
          <a:lstStyle/>
          <a:p>
            <a:r>
              <a:rPr lang="en-US" altLang="zh-TW" sz="2400" b="1" dirty="0">
                <a:solidFill>
                  <a:srgbClr val="595959"/>
                </a:solidFill>
                <a:latin typeface="Calibri" pitchFamily="34" charset="0"/>
                <a:ea typeface="微軟正黑體"/>
                <a:cs typeface="微軟正黑體"/>
              </a:rPr>
              <a:t>Revenue growth</a:t>
            </a:r>
          </a:p>
        </p:txBody>
      </p:sp>
      <p:graphicFrame>
        <p:nvGraphicFramePr>
          <p:cNvPr id="7" name="圖表 6"/>
          <p:cNvGraphicFramePr>
            <a:graphicFrameLocks/>
          </p:cNvGraphicFramePr>
          <p:nvPr>
            <p:extLst>
              <p:ext uri="{D42A27DB-BD31-4B8C-83A1-F6EECF244321}">
                <p14:modId xmlns:p14="http://schemas.microsoft.com/office/powerpoint/2010/main" val="3123091268"/>
              </p:ext>
            </p:extLst>
          </p:nvPr>
        </p:nvGraphicFramePr>
        <p:xfrm>
          <a:off x="418807" y="1268760"/>
          <a:ext cx="7609577" cy="374441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406631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投影片編號版面配置區 5"/>
          <p:cNvSpPr>
            <a:spLocks noGrp="1"/>
          </p:cNvSpPr>
          <p:nvPr>
            <p:ph type="sldNum" sz="quarter" idx="12"/>
          </p:nvPr>
        </p:nvSpPr>
        <p:spPr bwMode="auto">
          <a:noFill/>
          <a:ln>
            <a:miter lim="800000"/>
            <a:headEnd/>
            <a:tailEnd/>
          </a:ln>
        </p:spPr>
        <p:txBody>
          <a:bodyPr/>
          <a:lstStyle/>
          <a:p>
            <a:fld id="{F8CC9EEE-1CB5-4C7F-95E3-8026FF4E0FC0}" type="slidenum">
              <a:rPr lang="zh-TW" altLang="en-US" smtClean="0">
                <a:ea typeface="新細明體" charset="-120"/>
              </a:rPr>
              <a:pPr/>
              <a:t>24</a:t>
            </a:fld>
            <a:endParaRPr lang="en-US" altLang="zh-TW" smtClean="0">
              <a:ea typeface="新細明體" charset="-120"/>
            </a:endParaRPr>
          </a:p>
        </p:txBody>
      </p:sp>
      <p:sp>
        <p:nvSpPr>
          <p:cNvPr id="154626" name="文字方塊 2"/>
          <p:cNvSpPr txBox="1">
            <a:spLocks noChangeArrowheads="1"/>
          </p:cNvSpPr>
          <p:nvPr/>
        </p:nvSpPr>
        <p:spPr bwMode="auto">
          <a:xfrm>
            <a:off x="7375525" y="6308725"/>
            <a:ext cx="44451" cy="369888"/>
          </a:xfrm>
          <a:prstGeom prst="rect">
            <a:avLst/>
          </a:prstGeom>
          <a:noFill/>
          <a:ln w="9525">
            <a:noFill/>
            <a:miter lim="800000"/>
            <a:headEnd/>
            <a:tailEnd/>
          </a:ln>
        </p:spPr>
        <p:txBody>
          <a:bodyPr>
            <a:spAutoFit/>
          </a:bodyPr>
          <a:lstStyle/>
          <a:p>
            <a:endParaRPr lang="zh-TW" altLang="en-US">
              <a:latin typeface="Calibri" pitchFamily="34" charset="0"/>
            </a:endParaRPr>
          </a:p>
        </p:txBody>
      </p:sp>
      <p:sp>
        <p:nvSpPr>
          <p:cNvPr id="154628" name="矩形 6"/>
          <p:cNvSpPr>
            <a:spLocks noChangeArrowheads="1"/>
          </p:cNvSpPr>
          <p:nvPr/>
        </p:nvSpPr>
        <p:spPr bwMode="auto">
          <a:xfrm>
            <a:off x="683568" y="571500"/>
            <a:ext cx="3673475" cy="457200"/>
          </a:xfrm>
          <a:prstGeom prst="rect">
            <a:avLst/>
          </a:prstGeom>
          <a:noFill/>
          <a:ln w="9525">
            <a:noFill/>
            <a:miter lim="800000"/>
            <a:headEnd/>
            <a:tailEnd/>
          </a:ln>
        </p:spPr>
        <p:txBody>
          <a:bodyPr>
            <a:spAutoFit/>
          </a:bodyPr>
          <a:lstStyle/>
          <a:p>
            <a:r>
              <a:rPr lang="en-US" altLang="zh-TW" sz="2400" b="1" dirty="0">
                <a:solidFill>
                  <a:srgbClr val="595959"/>
                </a:solidFill>
                <a:latin typeface="Calibri" pitchFamily="34" charset="0"/>
                <a:ea typeface="微軟正黑體"/>
                <a:cs typeface="微軟正黑體"/>
              </a:rPr>
              <a:t>Margins</a:t>
            </a:r>
          </a:p>
        </p:txBody>
      </p:sp>
      <p:graphicFrame>
        <p:nvGraphicFramePr>
          <p:cNvPr id="7" name="圖表 6"/>
          <p:cNvGraphicFramePr>
            <a:graphicFrameLocks/>
          </p:cNvGraphicFramePr>
          <p:nvPr>
            <p:extLst>
              <p:ext uri="{D42A27DB-BD31-4B8C-83A1-F6EECF244321}">
                <p14:modId xmlns:p14="http://schemas.microsoft.com/office/powerpoint/2010/main" val="3260730907"/>
              </p:ext>
            </p:extLst>
          </p:nvPr>
        </p:nvGraphicFramePr>
        <p:xfrm>
          <a:off x="611560" y="1038355"/>
          <a:ext cx="7488832" cy="419084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7492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投影片編號版面配置區 5"/>
          <p:cNvSpPr>
            <a:spLocks noGrp="1"/>
          </p:cNvSpPr>
          <p:nvPr>
            <p:ph type="sldNum" sz="quarter" idx="12"/>
          </p:nvPr>
        </p:nvSpPr>
        <p:spPr bwMode="auto">
          <a:noFill/>
          <a:ln>
            <a:miter lim="800000"/>
            <a:headEnd/>
            <a:tailEnd/>
          </a:ln>
        </p:spPr>
        <p:txBody>
          <a:bodyPr/>
          <a:lstStyle/>
          <a:p>
            <a:fld id="{1C6777EB-5F77-4965-89EB-A2CD65A9A3B4}" type="slidenum">
              <a:rPr lang="zh-TW" altLang="en-US" smtClean="0">
                <a:ea typeface="新細明體" charset="-120"/>
              </a:rPr>
              <a:pPr/>
              <a:t>25</a:t>
            </a:fld>
            <a:endParaRPr lang="en-US" altLang="zh-TW" smtClean="0">
              <a:ea typeface="新細明體" charset="-120"/>
            </a:endParaRPr>
          </a:p>
        </p:txBody>
      </p:sp>
      <p:sp>
        <p:nvSpPr>
          <p:cNvPr id="156674" name="文字方塊 2"/>
          <p:cNvSpPr txBox="1">
            <a:spLocks noChangeArrowheads="1"/>
          </p:cNvSpPr>
          <p:nvPr/>
        </p:nvSpPr>
        <p:spPr bwMode="auto">
          <a:xfrm>
            <a:off x="7305675" y="6308732"/>
            <a:ext cx="184150" cy="366713"/>
          </a:xfrm>
          <a:prstGeom prst="rect">
            <a:avLst/>
          </a:prstGeom>
          <a:noFill/>
          <a:ln w="9525">
            <a:noFill/>
            <a:miter lim="800000"/>
            <a:headEnd/>
            <a:tailEnd/>
          </a:ln>
        </p:spPr>
        <p:txBody>
          <a:bodyPr>
            <a:spAutoFit/>
          </a:bodyPr>
          <a:lstStyle/>
          <a:p>
            <a:endParaRPr lang="zh-TW" altLang="en-US"/>
          </a:p>
        </p:txBody>
      </p:sp>
      <p:sp>
        <p:nvSpPr>
          <p:cNvPr id="156675" name="矩形 3"/>
          <p:cNvSpPr>
            <a:spLocks noChangeArrowheads="1"/>
          </p:cNvSpPr>
          <p:nvPr/>
        </p:nvSpPr>
        <p:spPr bwMode="auto">
          <a:xfrm>
            <a:off x="357190" y="857250"/>
            <a:ext cx="6121400" cy="457200"/>
          </a:xfrm>
          <a:prstGeom prst="rect">
            <a:avLst/>
          </a:prstGeom>
          <a:noFill/>
          <a:ln w="9525">
            <a:noFill/>
            <a:miter lim="800000"/>
            <a:headEnd/>
            <a:tailEnd/>
          </a:ln>
        </p:spPr>
        <p:txBody>
          <a:bodyPr>
            <a:spAutoFit/>
          </a:bodyPr>
          <a:lstStyle/>
          <a:p>
            <a:r>
              <a:rPr lang="en-US" altLang="zh-TW" sz="2400" b="1" dirty="0">
                <a:solidFill>
                  <a:srgbClr val="595959"/>
                </a:solidFill>
                <a:latin typeface="Calibri" pitchFamily="34" charset="0"/>
                <a:ea typeface="微軟正黑體"/>
                <a:cs typeface="微軟正黑體"/>
              </a:rPr>
              <a:t>Dividend Policy</a:t>
            </a:r>
          </a:p>
        </p:txBody>
      </p:sp>
      <p:graphicFrame>
        <p:nvGraphicFramePr>
          <p:cNvPr id="156735" name="Group 63"/>
          <p:cNvGraphicFramePr>
            <a:graphicFrameLocks noGrp="1"/>
          </p:cNvGraphicFramePr>
          <p:nvPr>
            <p:extLst>
              <p:ext uri="{D42A27DB-BD31-4B8C-83A1-F6EECF244321}">
                <p14:modId xmlns:p14="http://schemas.microsoft.com/office/powerpoint/2010/main" val="1969841854"/>
              </p:ext>
            </p:extLst>
          </p:nvPr>
        </p:nvGraphicFramePr>
        <p:xfrm>
          <a:off x="357189" y="1700808"/>
          <a:ext cx="8421685" cy="1944215"/>
        </p:xfrm>
        <a:graphic>
          <a:graphicData uri="http://schemas.openxmlformats.org/drawingml/2006/table">
            <a:tbl>
              <a:tblPr/>
              <a:tblGrid>
                <a:gridCol w="1669106">
                  <a:extLst>
                    <a:ext uri="{9D8B030D-6E8A-4147-A177-3AD203B41FA5}">
                      <a16:colId xmlns:a16="http://schemas.microsoft.com/office/drawing/2014/main" val="20000"/>
                    </a:ext>
                  </a:extLst>
                </a:gridCol>
                <a:gridCol w="844073">
                  <a:extLst>
                    <a:ext uri="{9D8B030D-6E8A-4147-A177-3AD203B41FA5}">
                      <a16:colId xmlns:a16="http://schemas.microsoft.com/office/drawing/2014/main" val="20001"/>
                    </a:ext>
                  </a:extLst>
                </a:gridCol>
                <a:gridCol w="844072">
                  <a:extLst>
                    <a:ext uri="{9D8B030D-6E8A-4147-A177-3AD203B41FA5}">
                      <a16:colId xmlns:a16="http://schemas.microsoft.com/office/drawing/2014/main" val="20002"/>
                    </a:ext>
                  </a:extLst>
                </a:gridCol>
                <a:gridCol w="844073">
                  <a:extLst>
                    <a:ext uri="{9D8B030D-6E8A-4147-A177-3AD203B41FA5}">
                      <a16:colId xmlns:a16="http://schemas.microsoft.com/office/drawing/2014/main" val="20003"/>
                    </a:ext>
                  </a:extLst>
                </a:gridCol>
                <a:gridCol w="844072">
                  <a:extLst>
                    <a:ext uri="{9D8B030D-6E8A-4147-A177-3AD203B41FA5}">
                      <a16:colId xmlns:a16="http://schemas.microsoft.com/office/drawing/2014/main" val="20004"/>
                    </a:ext>
                  </a:extLst>
                </a:gridCol>
                <a:gridCol w="844073">
                  <a:extLst>
                    <a:ext uri="{9D8B030D-6E8A-4147-A177-3AD203B41FA5}">
                      <a16:colId xmlns:a16="http://schemas.microsoft.com/office/drawing/2014/main" val="20005"/>
                    </a:ext>
                  </a:extLst>
                </a:gridCol>
                <a:gridCol w="844072">
                  <a:extLst>
                    <a:ext uri="{9D8B030D-6E8A-4147-A177-3AD203B41FA5}">
                      <a16:colId xmlns:a16="http://schemas.microsoft.com/office/drawing/2014/main" val="20006"/>
                    </a:ext>
                  </a:extLst>
                </a:gridCol>
                <a:gridCol w="844072">
                  <a:extLst>
                    <a:ext uri="{9D8B030D-6E8A-4147-A177-3AD203B41FA5}">
                      <a16:colId xmlns:a16="http://schemas.microsoft.com/office/drawing/2014/main" val="20007"/>
                    </a:ext>
                  </a:extLst>
                </a:gridCol>
                <a:gridCol w="844072">
                  <a:extLst>
                    <a:ext uri="{9D8B030D-6E8A-4147-A177-3AD203B41FA5}">
                      <a16:colId xmlns:a16="http://schemas.microsoft.com/office/drawing/2014/main" val="20008"/>
                    </a:ext>
                  </a:extLst>
                </a:gridCol>
              </a:tblGrid>
              <a:tr h="81743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zh-TW" altLang="en-US" sz="1800" b="1" i="0" u="none" strike="noStrike" cap="none" normalizeH="0" baseline="0" dirty="0" smtClean="0">
                        <a:ln>
                          <a:noFill/>
                        </a:ln>
                        <a:solidFill>
                          <a:schemeClr val="bg1"/>
                        </a:solidFill>
                        <a:effectLst/>
                        <a:latin typeface="Calibri" pitchFamily="34" charset="0"/>
                        <a:ea typeface="新細明體" charset="-120"/>
                      </a:endParaRPr>
                    </a:p>
                  </a:txBody>
                  <a:tcPr marL="90001" marR="90001" marT="46800" marB="46800" anchor="ctr" anchorCtr="1" horzOverflow="overflow">
                    <a:lnL>
                      <a:noFill/>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2012</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2013</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2014</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2015</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2016</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2017</a:t>
                      </a: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2018</a:t>
                      </a:r>
                      <a:endParaRPr kumimoji="0" lang="en-US" altLang="zh-TW" sz="1800" b="1" i="0" u="none" strike="noStrike" cap="none" normalizeH="0" baseline="0" dirty="0" smtClean="0">
                        <a:ln>
                          <a:noFill/>
                        </a:ln>
                        <a:solidFill>
                          <a:schemeClr val="bg1"/>
                        </a:solidFill>
                        <a:effectLst/>
                        <a:latin typeface="Calibri" pitchFamily="34" charset="0"/>
                        <a:ea typeface="新細明體" charset="-120"/>
                      </a:endParaRPr>
                    </a:p>
                  </a:txBody>
                  <a:tcPr marL="90001" marR="90001" marT="46800" marB="4680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chemeClr val="bg1"/>
                          </a:solidFill>
                          <a:effectLst/>
                          <a:latin typeface="Calibri" pitchFamily="34" charset="0"/>
                          <a:ea typeface="新細明體" charset="-120"/>
                        </a:rPr>
                        <a:t>2019</a:t>
                      </a:r>
                      <a:endParaRPr kumimoji="0" lang="en-US" altLang="zh-TW" sz="1800" b="1" i="0" u="none" strike="noStrike" cap="none" normalizeH="0" baseline="0" dirty="0" smtClean="0">
                        <a:ln>
                          <a:noFill/>
                        </a:ln>
                        <a:solidFill>
                          <a:schemeClr val="bg1"/>
                        </a:solidFill>
                        <a:effectLst/>
                        <a:latin typeface="Calibri" pitchFamily="34" charset="0"/>
                        <a:ea typeface="新細明體" charset="-120"/>
                      </a:endParaRPr>
                    </a:p>
                  </a:txBody>
                  <a:tcPr marL="90001" marR="90001" marT="46800" marB="46800" anchor="ctr" anchorCtr="1" horzOverflow="overflow">
                    <a:lnL w="28575" cap="flat" cmpd="sng" algn="ctr">
                      <a:solidFill>
                        <a:schemeClr val="bg1"/>
                      </a:solidFill>
                      <a:prstDash val="solid"/>
                      <a:round/>
                      <a:headEnd type="none" w="med" len="med"/>
                      <a:tailEnd type="none" w="med" len="med"/>
                    </a:lnL>
                    <a:lnR>
                      <a:noFill/>
                    </a:lnR>
                    <a:lnT>
                      <a:noFill/>
                    </a:lnT>
                    <a:lnB w="28575" cap="flat" cmpd="sng" algn="ctr">
                      <a:solidFill>
                        <a:schemeClr val="bg1"/>
                      </a:solidFill>
                      <a:prstDash val="solid"/>
                      <a:round/>
                      <a:headEnd type="none" w="med" len="med"/>
                      <a:tailEnd type="none" w="med" len="med"/>
                    </a:lnB>
                    <a:lnTlToBr>
                      <a:noFill/>
                    </a:lnTlToBr>
                    <a:lnBlToTr>
                      <a:noFill/>
                    </a:lnBlToTr>
                    <a:solidFill>
                      <a:srgbClr val="C00000"/>
                    </a:solidFill>
                  </a:tcPr>
                </a:tc>
                <a:extLst>
                  <a:ext uri="{0D108BD9-81ED-4DB2-BD59-A6C34878D82A}">
                    <a16:rowId xmlns:a16="http://schemas.microsoft.com/office/drawing/2014/main" val="10000"/>
                  </a:ext>
                </a:extLst>
              </a:tr>
              <a:tr h="561651">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smtClean="0">
                          <a:ln>
                            <a:noFill/>
                          </a:ln>
                          <a:solidFill>
                            <a:srgbClr val="404040"/>
                          </a:solidFill>
                          <a:effectLst/>
                          <a:latin typeface="Calibri" pitchFamily="34" charset="0"/>
                          <a:ea typeface="新細明體" charset="-120"/>
                        </a:rPr>
                        <a:t>  EPS (NT$)</a:t>
                      </a:r>
                    </a:p>
                  </a:txBody>
                  <a:tcPr marL="0" marR="0" marT="0" marB="0" anchor="ctr" horzOverflow="overflow">
                    <a:lnL>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2.56</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5.42</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6.61</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6.45</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6.56</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5.43</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11.05</a:t>
                      </a:r>
                      <a:endParaRPr kumimoji="0" lang="en-US" altLang="zh-TW" sz="1800" b="1" i="0" u="none" strike="noStrike" cap="none" normalizeH="0" baseline="0" dirty="0" smtClean="0">
                        <a:ln>
                          <a:noFill/>
                        </a:ln>
                        <a:solidFill>
                          <a:srgbClr val="404040"/>
                        </a:solidFill>
                        <a:effectLst/>
                        <a:latin typeface="Calibri" pitchFamily="34" charset="0"/>
                        <a:ea typeface="新細明體" charset="-120"/>
                      </a:endParaRP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8.03</a:t>
                      </a:r>
                      <a:endParaRPr kumimoji="0" lang="en-US" altLang="zh-TW" sz="1800" b="1" i="0" u="none" strike="noStrike" cap="none" normalizeH="0" baseline="0" dirty="0" smtClean="0">
                        <a:ln>
                          <a:noFill/>
                        </a:ln>
                        <a:solidFill>
                          <a:srgbClr val="404040"/>
                        </a:solidFill>
                        <a:effectLst/>
                        <a:latin typeface="Calibri" pitchFamily="34" charset="0"/>
                        <a:ea typeface="新細明體" charset="-120"/>
                      </a:endParaRPr>
                    </a:p>
                  </a:txBody>
                  <a:tcPr marL="0" marR="0" marT="0" marB="0" anchor="ctr" anchorCtr="1" horzOverflow="overflow">
                    <a:lnL w="28575" cap="flat" cmpd="sng" algn="ctr">
                      <a:solidFill>
                        <a:schemeClr val="bg1"/>
                      </a:solidFill>
                      <a:prstDash val="solid"/>
                      <a:round/>
                      <a:headEnd type="none" w="med" len="med"/>
                      <a:tailEnd type="none" w="med" len="med"/>
                    </a:lnL>
                    <a:lnR>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65129">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  Cash DPS (NT$)</a:t>
                      </a:r>
                    </a:p>
                  </a:txBody>
                  <a:tcPr marL="0" marR="0" marT="0" marB="0" anchor="ctr" horzOverflow="overflow">
                    <a:lnL>
                      <a:noFill/>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3</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4.88</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5.2</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5.5</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5.5</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5</a:t>
                      </a: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8</a:t>
                      </a:r>
                      <a:endParaRPr kumimoji="0" lang="en-US" altLang="zh-TW" sz="1800" b="1" i="0" u="none" strike="noStrike" cap="none" normalizeH="0" baseline="0" dirty="0" smtClean="0">
                        <a:ln>
                          <a:noFill/>
                        </a:ln>
                        <a:solidFill>
                          <a:srgbClr val="404040"/>
                        </a:solidFill>
                        <a:effectLst/>
                        <a:latin typeface="Calibri" pitchFamily="34" charset="0"/>
                        <a:ea typeface="新細明體" charset="-120"/>
                      </a:endParaRPr>
                    </a:p>
                  </a:txBody>
                  <a:tcPr marL="0" marR="0" marT="0" marB="0" anchor="ctr" anchorCtr="1"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en-US" altLang="zh-TW" sz="1800" b="1" i="0" u="none" strike="noStrike" cap="none" normalizeH="0" baseline="0" dirty="0" smtClean="0">
                          <a:ln>
                            <a:noFill/>
                          </a:ln>
                          <a:solidFill>
                            <a:srgbClr val="404040"/>
                          </a:solidFill>
                          <a:effectLst/>
                          <a:latin typeface="Calibri" pitchFamily="34" charset="0"/>
                          <a:ea typeface="新細明體" charset="-120"/>
                        </a:rPr>
                        <a:t>7</a:t>
                      </a:r>
                      <a:endParaRPr kumimoji="0" lang="en-US" altLang="zh-TW" sz="1800" b="1" i="0" u="none" strike="noStrike" cap="none" normalizeH="0" baseline="0" dirty="0" smtClean="0">
                        <a:ln>
                          <a:noFill/>
                        </a:ln>
                        <a:solidFill>
                          <a:srgbClr val="404040"/>
                        </a:solidFill>
                        <a:effectLst/>
                        <a:latin typeface="Calibri" pitchFamily="34" charset="0"/>
                        <a:ea typeface="新細明體" charset="-120"/>
                      </a:endParaRPr>
                    </a:p>
                  </a:txBody>
                  <a:tcPr marL="0" marR="0" marT="0" marB="0" anchor="ctr" anchorCtr="1" horzOverflow="overflow">
                    <a:lnL w="28575" cap="flat" cmpd="sng" algn="ctr">
                      <a:solidFill>
                        <a:schemeClr val="bg1"/>
                      </a:solidFill>
                      <a:prstDash val="solid"/>
                      <a:round/>
                      <a:headEnd type="none" w="med" len="med"/>
                      <a:tailEnd type="none" w="med" len="med"/>
                    </a:lnL>
                    <a:lnR>
                      <a:noFill/>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rgbClr val="D9D9D9"/>
                    </a:solidFill>
                  </a:tcPr>
                </a:tc>
                <a:extLst>
                  <a:ext uri="{0D108BD9-81ED-4DB2-BD59-A6C34878D82A}">
                    <a16:rowId xmlns:a16="http://schemas.microsoft.com/office/drawing/2014/main" val="10002"/>
                  </a:ext>
                </a:extLst>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7" name="Text Box 3"/>
          <p:cNvSpPr txBox="1">
            <a:spLocks noChangeArrowheads="1"/>
          </p:cNvSpPr>
          <p:nvPr/>
        </p:nvSpPr>
        <p:spPr bwMode="auto">
          <a:xfrm>
            <a:off x="1908175" y="2708275"/>
            <a:ext cx="5545138" cy="822325"/>
          </a:xfrm>
          <a:prstGeom prst="rect">
            <a:avLst/>
          </a:prstGeom>
          <a:noFill/>
          <a:ln w="9525">
            <a:noFill/>
            <a:miter lim="800000"/>
            <a:headEnd/>
            <a:tailEnd/>
          </a:ln>
          <a:effectLst/>
        </p:spPr>
        <p:txBody>
          <a:bodyPr>
            <a:spAutoFit/>
          </a:bodyPr>
          <a:lstStyle/>
          <a:p>
            <a:pPr>
              <a:defRPr/>
            </a:pPr>
            <a:r>
              <a:rPr lang="en-US" altLang="zh-TW" sz="2400" b="1" i="1">
                <a:solidFill>
                  <a:srgbClr val="CC3300"/>
                </a:solidFill>
                <a:effectLst>
                  <a:outerShdw blurRad="38100" dist="38100" dir="2700000" algn="tl">
                    <a:srgbClr val="C0C0C0"/>
                  </a:outerShdw>
                </a:effectLst>
                <a:cs typeface="Arial" charset="0"/>
              </a:rPr>
              <a:t>Thank you very much </a:t>
            </a:r>
          </a:p>
          <a:p>
            <a:pPr>
              <a:defRPr/>
            </a:pPr>
            <a:r>
              <a:rPr lang="en-US" altLang="zh-TW" sz="2400" b="1" i="1">
                <a:solidFill>
                  <a:srgbClr val="CC3300"/>
                </a:solidFill>
                <a:effectLst>
                  <a:outerShdw blurRad="38100" dist="38100" dir="2700000" algn="tl">
                    <a:srgbClr val="C0C0C0"/>
                  </a:outerShdw>
                </a:effectLst>
                <a:cs typeface="Arial" charset="0"/>
              </a:rPr>
              <a:t>                             for your attention!</a:t>
            </a:r>
          </a:p>
        </p:txBody>
      </p:sp>
      <p:sp>
        <p:nvSpPr>
          <p:cNvPr id="80899" name="Picture 2" descr="j0240315"/>
          <p:cNvSpPr>
            <a:spLocks noChangeAspect="1" noChangeArrowheads="1"/>
          </p:cNvSpPr>
          <p:nvPr/>
        </p:nvSpPr>
        <p:spPr bwMode="auto">
          <a:xfrm>
            <a:off x="7920038" y="0"/>
            <a:ext cx="1223962" cy="1136650"/>
          </a:xfrm>
          <a:prstGeom prst="rect">
            <a:avLst/>
          </a:prstGeom>
          <a:noFill/>
          <a:ln w="9525">
            <a:noFill/>
            <a:miter lim="800000"/>
            <a:headEnd/>
            <a:tailEnd/>
          </a:ln>
        </p:spPr>
        <p:txBody>
          <a:bodyPr/>
          <a:lstStyle/>
          <a:p>
            <a:endParaRPr lang="zh-TW" altLang="en-US"/>
          </a:p>
        </p:txBody>
      </p:sp>
    </p:spTree>
    <p:extLst>
      <p:ext uri="{BB962C8B-B14F-4D97-AF65-F5344CB8AC3E}">
        <p14:creationId xmlns:p14="http://schemas.microsoft.com/office/powerpoint/2010/main" val="2367512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1F7E379-37A7-43E0-B1EB-99B6FCF53FA4}"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48482"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48483" name="副標題 2"/>
          <p:cNvSpPr>
            <a:spLocks/>
          </p:cNvSpPr>
          <p:nvPr/>
        </p:nvSpPr>
        <p:spPr bwMode="auto">
          <a:xfrm>
            <a:off x="1835151" y="1557339"/>
            <a:ext cx="6400800" cy="3673475"/>
          </a:xfrm>
          <a:prstGeom prst="rect">
            <a:avLst/>
          </a:prstGeom>
          <a:noFill/>
          <a:ln w="9525">
            <a:noFill/>
            <a:miter lim="800000"/>
            <a:headEnd/>
            <a:tailEnd/>
          </a:ln>
        </p:spPr>
        <p:txBody>
          <a:bodyPr/>
          <a:lstStyle/>
          <a:p>
            <a:pPr marL="609600" marR="0" lvl="0" indent="-609600" algn="l" defTabSz="914400" rtl="0" eaLnBrk="0" fontAlgn="base" latinLnBrk="0" hangingPunct="0">
              <a:lnSpc>
                <a:spcPct val="100000"/>
              </a:lnSpc>
              <a:spcBef>
                <a:spcPct val="20000"/>
              </a:spcBef>
              <a:spcAft>
                <a:spcPct val="0"/>
              </a:spcAft>
              <a:buClrTx/>
              <a:buSzTx/>
              <a:buFont typeface="Arial" charset="0"/>
              <a:buAutoNum type="arabicPeriod"/>
              <a:tabLst/>
              <a:defRPr/>
            </a:pPr>
            <a:endParaRPr kumimoji="0" lang="en-US" altLang="zh-TW" sz="2400" b="0" i="0" u="none" strike="noStrike" kern="1200" cap="none" spc="0" normalizeH="0" baseline="0" noProof="0">
              <a:ln>
                <a:noFill/>
              </a:ln>
              <a:solidFill>
                <a:srgbClr val="C7000B"/>
              </a:solidFill>
              <a:effectLst/>
              <a:uLnTx/>
              <a:uFillTx/>
              <a:latin typeface="Arial Unicode MS" pitchFamily="34" charset="-120"/>
              <a:ea typeface="Arial Unicode MS" pitchFamily="34" charset="-120"/>
              <a:cs typeface="Arial Unicode MS" pitchFamily="34" charset="-120"/>
            </a:endParaRPr>
          </a:p>
        </p:txBody>
      </p:sp>
      <p:sp>
        <p:nvSpPr>
          <p:cNvPr id="148484" name="矩形 36"/>
          <p:cNvSpPr>
            <a:spLocks noChangeArrowheads="1"/>
          </p:cNvSpPr>
          <p:nvPr/>
        </p:nvSpPr>
        <p:spPr bwMode="auto">
          <a:xfrm>
            <a:off x="611190" y="1557341"/>
            <a:ext cx="7945438" cy="103028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40000"/>
              </a:lnSpc>
              <a:spcBef>
                <a:spcPct val="0"/>
              </a:spcBef>
              <a:spcAft>
                <a:spcPct val="0"/>
              </a:spcAft>
              <a:buClrTx/>
              <a:buSzTx/>
              <a:buFontTx/>
              <a:buNone/>
              <a:tabLst/>
              <a:defRPr/>
            </a:pPr>
            <a:endParaRPr kumimoji="0" lang="zh-TW" altLang="en-US" sz="4400" b="0" i="0" u="none" strike="noStrike" kern="1200" cap="none" spc="0" normalizeH="0" baseline="0" noProof="0">
              <a:ln>
                <a:noFill/>
              </a:ln>
              <a:solidFill>
                <a:prstClr val="black"/>
              </a:solidFill>
              <a:effectLst/>
              <a:uLnTx/>
              <a:uFillTx/>
              <a:latin typeface="標楷體" pitchFamily="65" charset="-120"/>
              <a:ea typeface="標楷體" pitchFamily="65" charset="-120"/>
              <a:cs typeface="微軟正黑體"/>
            </a:endParaRPr>
          </a:p>
        </p:txBody>
      </p:sp>
      <p:sp>
        <p:nvSpPr>
          <p:cNvPr id="148485" name="標題 1"/>
          <p:cNvSpPr txBox="1">
            <a:spLocks/>
          </p:cNvSpPr>
          <p:nvPr/>
        </p:nvSpPr>
        <p:spPr bwMode="auto">
          <a:xfrm>
            <a:off x="539753" y="539750"/>
            <a:ext cx="4214812" cy="368300"/>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dirty="0">
                <a:ln>
                  <a:noFill/>
                </a:ln>
                <a:solidFill>
                  <a:srgbClr val="BB0D26"/>
                </a:solidFill>
                <a:effectLst/>
                <a:uLnTx/>
                <a:uFillTx/>
                <a:latin typeface="Calibri" pitchFamily="34" charset="0"/>
                <a:ea typeface="標楷體" pitchFamily="65" charset="-120"/>
                <a:cs typeface="+mn-cs"/>
              </a:rPr>
              <a:t>Product list</a:t>
            </a:r>
          </a:p>
        </p:txBody>
      </p:sp>
      <p:sp>
        <p:nvSpPr>
          <p:cNvPr id="148486" name="Rectangle 7"/>
          <p:cNvSpPr>
            <a:spLocks noChangeArrowheads="1"/>
          </p:cNvSpPr>
          <p:nvPr/>
        </p:nvSpPr>
        <p:spPr bwMode="auto">
          <a:xfrm>
            <a:off x="684214" y="1268413"/>
            <a:ext cx="806450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charset="0"/>
              <a:ea typeface="新細明體" charset="-120"/>
              <a:cs typeface="+mn-cs"/>
            </a:endParaRPr>
          </a:p>
        </p:txBody>
      </p:sp>
      <p:sp>
        <p:nvSpPr>
          <p:cNvPr id="148487" name="矩形 36"/>
          <p:cNvSpPr>
            <a:spLocks noChangeArrowheads="1"/>
          </p:cNvSpPr>
          <p:nvPr/>
        </p:nvSpPr>
        <p:spPr bwMode="auto">
          <a:xfrm>
            <a:off x="611190" y="1270001"/>
            <a:ext cx="7945438" cy="3785652"/>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Blood Glucose Test Strip, Hemoglobin A1c Analyzer</a:t>
            </a:r>
            <a:endParaRPr kumimoji="1" lang="zh-TW"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Professional IR Thermometer, Forehead IR Thermometer with long distance detection (</a:t>
            </a:r>
            <a:r>
              <a:rPr kumimoji="1" lang="en-US" altLang="zh-TW" sz="2400" b="0" i="0" u="none" strike="noStrike" kern="1200" cap="none" spc="0" normalizeH="0" baseline="0" noProof="0" dirty="0" smtClean="0">
                <a:ln>
                  <a:noFill/>
                </a:ln>
                <a:solidFill>
                  <a:prstClr val="black"/>
                </a:solidFill>
                <a:effectLst/>
                <a:uLnTx/>
                <a:uFillTx/>
                <a:latin typeface="Calibri" pitchFamily="34" charset="0"/>
                <a:ea typeface="新細明體" charset="-120"/>
                <a:cs typeface="+mn-cs"/>
              </a:rPr>
              <a:t>5~15 </a:t>
            </a: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cm)</a:t>
            </a:r>
            <a:endParaRPr kumimoji="1" lang="zh-TW"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endParaRP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Digital Pregnancy Test Device and Test Strips</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Digital Ovulation Test Device and Test Strips</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Pulse Oximeter</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Handheld Ultrasonic Nebulizer</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POCT Blood Glucose Test System</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ECG Monitor</a:t>
            </a:r>
          </a:p>
          <a:p>
            <a:pPr marL="342900" marR="0" lvl="0" indent="-342900" algn="l" defTabSz="914400" rtl="0" eaLnBrk="1" fontAlgn="base" latinLnBrk="0" hangingPunct="1">
              <a:lnSpc>
                <a:spcPct val="100000"/>
              </a:lnSpc>
              <a:spcBef>
                <a:spcPct val="0"/>
              </a:spcBef>
              <a:spcAft>
                <a:spcPct val="0"/>
              </a:spcAft>
              <a:buClrTx/>
              <a:buSzTx/>
              <a:buFont typeface="Symbol" pitchFamily="18" charset="2"/>
              <a:buBlip>
                <a:blip r:embed="rId3"/>
              </a:buBlip>
              <a:tabLst>
                <a:tab pos="457200" algn="l"/>
              </a:tabLst>
              <a:defRPr/>
            </a:pPr>
            <a:r>
              <a:rPr kumimoji="1" lang="en-US"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rPr>
              <a:t>Vital Sign Monitor</a:t>
            </a:r>
            <a:endParaRPr kumimoji="1" lang="zh-TW" altLang="zh-TW" sz="2400" b="0" i="0" u="none" strike="noStrike" kern="1200" cap="none" spc="0" normalizeH="0" baseline="0" noProof="0" dirty="0">
              <a:ln>
                <a:noFill/>
              </a:ln>
              <a:solidFill>
                <a:prstClr val="black"/>
              </a:solidFill>
              <a:effectLst/>
              <a:uLnTx/>
              <a:uFillTx/>
              <a:latin typeface="Calibri" pitchFamily="34" charset="0"/>
              <a:ea typeface="新細明體" charset="-120"/>
              <a:cs typeface="+mn-cs"/>
            </a:endParaRPr>
          </a:p>
        </p:txBody>
      </p:sp>
    </p:spTree>
    <p:extLst>
      <p:ext uri="{BB962C8B-B14F-4D97-AF65-F5344CB8AC3E}">
        <p14:creationId xmlns:p14="http://schemas.microsoft.com/office/powerpoint/2010/main" val="36279059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30CA9A8-D4A6-4885-9B4D-38A1445B13C0}"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43362"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43363" name="副標題 2"/>
          <p:cNvSpPr>
            <a:spLocks/>
          </p:cNvSpPr>
          <p:nvPr/>
        </p:nvSpPr>
        <p:spPr bwMode="auto">
          <a:xfrm>
            <a:off x="1835151" y="1557339"/>
            <a:ext cx="6400800" cy="3673475"/>
          </a:xfrm>
          <a:prstGeom prst="rect">
            <a:avLst/>
          </a:prstGeom>
          <a:noFill/>
          <a:ln w="9525">
            <a:noFill/>
            <a:miter lim="800000"/>
            <a:headEnd/>
            <a:tailEnd/>
          </a:ln>
        </p:spPr>
        <p:txBody>
          <a:bodyPr/>
          <a:lstStyle/>
          <a:p>
            <a:pPr marL="609600" marR="0" lvl="0" indent="-609600" algn="l" defTabSz="914400" rtl="0" eaLnBrk="0" fontAlgn="base" latinLnBrk="0" hangingPunct="0">
              <a:lnSpc>
                <a:spcPct val="100000"/>
              </a:lnSpc>
              <a:spcBef>
                <a:spcPct val="20000"/>
              </a:spcBef>
              <a:spcAft>
                <a:spcPct val="0"/>
              </a:spcAft>
              <a:buClrTx/>
              <a:buSzTx/>
              <a:buFont typeface="Arial" charset="0"/>
              <a:buAutoNum type="arabicPeriod"/>
              <a:tabLst/>
              <a:defRPr/>
            </a:pPr>
            <a:endParaRPr kumimoji="0" lang="en-US" altLang="zh-TW" sz="2400" b="0" i="0" u="none" strike="noStrike" kern="1200" cap="none" spc="0" normalizeH="0" baseline="0" noProof="0">
              <a:ln>
                <a:noFill/>
              </a:ln>
              <a:solidFill>
                <a:srgbClr val="C7000B"/>
              </a:solidFill>
              <a:effectLst/>
              <a:uLnTx/>
              <a:uFillTx/>
              <a:latin typeface="Arial Unicode MS" pitchFamily="34" charset="-120"/>
              <a:ea typeface="Arial Unicode MS" pitchFamily="34" charset="-120"/>
              <a:cs typeface="Arial Unicode MS" pitchFamily="34" charset="-120"/>
            </a:endParaRPr>
          </a:p>
        </p:txBody>
      </p:sp>
      <p:sp>
        <p:nvSpPr>
          <p:cNvPr id="143364" name="Rectangle 7"/>
          <p:cNvSpPr>
            <a:spLocks noChangeArrowheads="1"/>
          </p:cNvSpPr>
          <p:nvPr/>
        </p:nvSpPr>
        <p:spPr bwMode="auto">
          <a:xfrm>
            <a:off x="684214" y="1268413"/>
            <a:ext cx="8064500" cy="366712"/>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Arial" charset="0"/>
              <a:ea typeface="新細明體" charset="-120"/>
              <a:cs typeface="+mn-cs"/>
            </a:endParaRPr>
          </a:p>
        </p:txBody>
      </p:sp>
      <p:sp>
        <p:nvSpPr>
          <p:cNvPr id="143365" name="矩形 36"/>
          <p:cNvSpPr>
            <a:spLocks noChangeArrowheads="1"/>
          </p:cNvSpPr>
          <p:nvPr/>
        </p:nvSpPr>
        <p:spPr bwMode="auto">
          <a:xfrm>
            <a:off x="755652" y="1117602"/>
            <a:ext cx="7945438" cy="3139321"/>
          </a:xfrm>
          <a:prstGeom prst="rect">
            <a:avLst/>
          </a:prstGeom>
          <a:noFill/>
          <a:ln w="9525">
            <a:noFill/>
            <a:miter lim="800000"/>
            <a:headEnd/>
            <a:tailEnd/>
          </a:ln>
        </p:spPr>
        <p:txBody>
          <a:bodyPr>
            <a:spAutoFit/>
          </a:bodyPr>
          <a:lstStyle/>
          <a:p>
            <a:pPr marL="449263" marR="0" lvl="0" indent="-360363" algn="just" defTabSz="914400" rtl="0" eaLnBrk="1" fontAlgn="base" latinLnBrk="0" hangingPunct="1">
              <a:lnSpc>
                <a:spcPct val="100000"/>
              </a:lnSpc>
              <a:spcBef>
                <a:spcPts val="1800"/>
              </a:spcBef>
              <a:spcAft>
                <a:spcPct val="0"/>
              </a:spcAft>
              <a:buClrTx/>
              <a:buSzTx/>
              <a:buFontTx/>
              <a:buBlip>
                <a:blip r:embed="rId3"/>
              </a:buBlip>
              <a:tabLst/>
              <a:defRPr/>
            </a:pPr>
            <a:r>
              <a:rPr kumimoji="0" lang="zh-TW" altLang="en-US"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a:t>
            </a:r>
            <a:r>
              <a:rPr kumimoji="0" lang="en-US" altLang="zh-TW"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To be a leading company in the global medical device industry with a world-class brand</a:t>
            </a:r>
          </a:p>
          <a:p>
            <a:pPr marL="355600" marR="0" lvl="0" indent="-266700" algn="just" defTabSz="914400" rtl="0" eaLnBrk="1" fontAlgn="base" latinLnBrk="0" hangingPunct="1">
              <a:lnSpc>
                <a:spcPct val="100000"/>
              </a:lnSpc>
              <a:spcBef>
                <a:spcPts val="1800"/>
              </a:spcBef>
              <a:spcAft>
                <a:spcPct val="0"/>
              </a:spcAft>
              <a:buClrTx/>
              <a:buSzTx/>
              <a:buFontTx/>
              <a:buBlip>
                <a:blip r:embed="rId3"/>
              </a:buBlip>
              <a:tabLst/>
              <a:defRPr/>
            </a:pPr>
            <a:r>
              <a:rPr kumimoji="0" lang="en-US" altLang="zh-TW"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To be the top one blood glucose monitoring system (BGMS) manufacturer and supplier in Asia</a:t>
            </a:r>
            <a:endParaRPr kumimoji="0" lang="zh-TW" altLang="en-US"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endParaRPr>
          </a:p>
          <a:p>
            <a:pPr marL="355600" marR="0" lvl="0" indent="-266700" algn="just" defTabSz="914400" rtl="0" eaLnBrk="1" fontAlgn="base" latinLnBrk="0" hangingPunct="1">
              <a:lnSpc>
                <a:spcPct val="100000"/>
              </a:lnSpc>
              <a:spcBef>
                <a:spcPts val="1800"/>
              </a:spcBef>
              <a:spcAft>
                <a:spcPct val="0"/>
              </a:spcAft>
              <a:buClrTx/>
              <a:buSzTx/>
              <a:buFontTx/>
              <a:buBlip>
                <a:blip r:embed="rId3"/>
              </a:buBlip>
              <a:tabLst/>
              <a:defRPr/>
            </a:pPr>
            <a:r>
              <a:rPr kumimoji="0" lang="zh-TW" altLang="en-US"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a:t>
            </a:r>
            <a:r>
              <a:rPr kumimoji="0" lang="en-US" altLang="zh-TW"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To be one of the top five BGMS manufacturer and supplier in the global diabetic care industry</a:t>
            </a:r>
            <a:endParaRPr kumimoji="0" lang="zh-TW" altLang="en-US" sz="28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endParaRPr>
          </a:p>
        </p:txBody>
      </p:sp>
      <p:sp>
        <p:nvSpPr>
          <p:cNvPr id="143366" name="矩形 36"/>
          <p:cNvSpPr>
            <a:spLocks noChangeArrowheads="1"/>
          </p:cNvSpPr>
          <p:nvPr/>
        </p:nvSpPr>
        <p:spPr bwMode="auto">
          <a:xfrm>
            <a:off x="539752" y="357188"/>
            <a:ext cx="5929312" cy="60939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40000"/>
              </a:lnSpc>
              <a:spcBef>
                <a:spcPct val="0"/>
              </a:spcBef>
              <a:spcAft>
                <a:spcPct val="0"/>
              </a:spcAft>
              <a:buClrTx/>
              <a:buSzTx/>
              <a:buFontTx/>
              <a:buNone/>
              <a:tabLst/>
              <a:defRPr/>
            </a:pPr>
            <a:r>
              <a:rPr kumimoji="0" lang="en-US" altLang="zh-TW" sz="2400" b="1" i="0" u="none" strike="noStrike" kern="1200" cap="none" spc="0" normalizeH="0" baseline="0" noProof="0">
                <a:ln>
                  <a:noFill/>
                </a:ln>
                <a:solidFill>
                  <a:srgbClr val="C00000"/>
                </a:solidFill>
                <a:effectLst/>
                <a:uLnTx/>
                <a:uFillTx/>
                <a:latin typeface="Calibri" pitchFamily="34" charset="0"/>
                <a:ea typeface="標楷體" pitchFamily="65" charset="-120"/>
                <a:cs typeface="微軟正黑體"/>
              </a:rPr>
              <a:t>Vision</a:t>
            </a:r>
            <a:endParaRPr kumimoji="0" lang="zh-TW" altLang="en-US" sz="2400" b="1" i="0" u="none" strike="noStrike" kern="1200" cap="none" spc="0" normalizeH="0" baseline="0" noProof="0">
              <a:ln>
                <a:noFill/>
              </a:ln>
              <a:solidFill>
                <a:srgbClr val="C00000"/>
              </a:solidFill>
              <a:effectLst/>
              <a:uLnTx/>
              <a:uFillTx/>
              <a:latin typeface="Calibri" pitchFamily="34" charset="0"/>
              <a:ea typeface="標楷體" pitchFamily="65" charset="-120"/>
              <a:cs typeface="微軟正黑體"/>
            </a:endParaRPr>
          </a:p>
        </p:txBody>
      </p:sp>
    </p:spTree>
    <p:extLst>
      <p:ext uri="{BB962C8B-B14F-4D97-AF65-F5344CB8AC3E}">
        <p14:creationId xmlns:p14="http://schemas.microsoft.com/office/powerpoint/2010/main" val="1118837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26"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3FC28E3-8D51-482E-924E-9050FECE2255}"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zh-TW" sz="1200" b="0" i="0" u="none" strike="noStrike" kern="1200" cap="none" spc="0" normalizeH="0" baseline="0" noProof="0" dirty="0" smtClean="0">
              <a:ln>
                <a:noFill/>
              </a:ln>
              <a:solidFill>
                <a:srgbClr val="898989"/>
              </a:solidFill>
              <a:effectLst/>
              <a:uLnTx/>
              <a:uFillTx/>
              <a:latin typeface="Calibri" pitchFamily="34" charset="0"/>
              <a:ea typeface="新細明體" charset="-120"/>
              <a:cs typeface="+mn-cs"/>
            </a:endParaRPr>
          </a:p>
        </p:txBody>
      </p:sp>
      <p:sp>
        <p:nvSpPr>
          <p:cNvPr id="64527" name="標題 1"/>
          <p:cNvSpPr txBox="1">
            <a:spLocks/>
          </p:cNvSpPr>
          <p:nvPr/>
        </p:nvSpPr>
        <p:spPr bwMode="auto">
          <a:xfrm>
            <a:off x="611190" y="539750"/>
            <a:ext cx="5616575" cy="368300"/>
          </a:xfrm>
          <a:prstGeom prst="rect">
            <a:avLst/>
          </a:prstGeom>
          <a:noFill/>
          <a:ln w="9525">
            <a:noFill/>
            <a:miter lim="800000"/>
            <a:headEnd/>
            <a:tailEnd/>
          </a:ln>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kern="1200" cap="none" spc="0" normalizeH="0" baseline="0" noProof="0">
                <a:ln>
                  <a:noFill/>
                </a:ln>
                <a:solidFill>
                  <a:srgbClr val="C7000B"/>
                </a:solidFill>
                <a:effectLst/>
                <a:uLnTx/>
                <a:uFillTx/>
                <a:latin typeface="Calibri" pitchFamily="34" charset="0"/>
                <a:ea typeface="Arial Unicode MS" pitchFamily="34" charset="-120"/>
                <a:cs typeface="Arial Unicode MS" pitchFamily="34" charset="-120"/>
              </a:rPr>
              <a:t>R&amp;D</a:t>
            </a:r>
          </a:p>
        </p:txBody>
      </p:sp>
      <p:sp>
        <p:nvSpPr>
          <p:cNvPr id="64528" name="矩形 120"/>
          <p:cNvSpPr>
            <a:spLocks noChangeArrowheads="1"/>
          </p:cNvSpPr>
          <p:nvPr/>
        </p:nvSpPr>
        <p:spPr bwMode="auto">
          <a:xfrm>
            <a:off x="611190" y="1052520"/>
            <a:ext cx="7467600" cy="70167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000" b="0" i="0" u="none" strike="noStrike" kern="1200" cap="none" spc="0" normalizeH="0" baseline="0" noProof="0" dirty="0" err="1">
                <a:ln>
                  <a:noFill/>
                </a:ln>
                <a:solidFill>
                  <a:srgbClr val="595959"/>
                </a:solidFill>
                <a:effectLst/>
                <a:uLnTx/>
                <a:uFillTx/>
                <a:latin typeface="Calibri" pitchFamily="34" charset="0"/>
                <a:ea typeface="Arial Unicode MS" pitchFamily="34" charset="-120"/>
                <a:cs typeface="Arial Unicode MS" pitchFamily="34" charset="-120"/>
              </a:rPr>
              <a:t>TaiDoc</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rPr>
              <a:t> invests over 20% of its total manpower and </a:t>
            </a:r>
            <a:r>
              <a:rPr kumimoji="0" lang="en-US" altLang="zh-TW" sz="2000" b="0" i="0" u="none" strike="noStrike" kern="1200" cap="none" spc="0" normalizeH="0" baseline="0" noProof="0" dirty="0" smtClean="0">
                <a:ln>
                  <a:noFill/>
                </a:ln>
                <a:solidFill>
                  <a:srgbClr val="595959"/>
                </a:solidFill>
                <a:effectLst/>
                <a:uLnTx/>
                <a:uFillTx/>
                <a:latin typeface="Calibri" pitchFamily="34" charset="0"/>
                <a:ea typeface="Arial Unicode MS" pitchFamily="34" charset="-120"/>
                <a:cs typeface="Arial Unicode MS" pitchFamily="34" charset="-120"/>
              </a:rPr>
              <a:t>above 6% </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rPr>
              <a:t>of its annual sales revenue in continuous research and development. </a:t>
            </a:r>
            <a:endParaRPr kumimoji="0" lang="zh-TW" altLang="en-US" sz="20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endParaRPr>
          </a:p>
        </p:txBody>
      </p:sp>
      <p:graphicFrame>
        <p:nvGraphicFramePr>
          <p:cNvPr id="64525" name="Object 13"/>
          <p:cNvGraphicFramePr>
            <a:graphicFrameLocks/>
          </p:cNvGraphicFramePr>
          <p:nvPr/>
        </p:nvGraphicFramePr>
        <p:xfrm>
          <a:off x="827088" y="2349500"/>
          <a:ext cx="7666037" cy="4030663"/>
        </p:xfrm>
        <a:graphic>
          <a:graphicData uri="http://schemas.openxmlformats.org/presentationml/2006/ole">
            <mc:AlternateContent xmlns:mc="http://schemas.openxmlformats.org/markup-compatibility/2006">
              <mc:Choice xmlns:v="urn:schemas-microsoft-com:vml" Requires="v">
                <p:oleObj spid="_x0000_s115745" name="工作表" r:id="rId3" imgW="8138865" imgH="4066384" progId="Excel.Sheet.8">
                  <p:embed/>
                </p:oleObj>
              </mc:Choice>
              <mc:Fallback>
                <p:oleObj name="工作表" r:id="rId3" imgW="8138865" imgH="4066384" progId="Excel.Sheet.8">
                  <p:embed/>
                  <p:pic>
                    <p:nvPicPr>
                      <p:cNvPr id="64525" name="Object 1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088" y="2349500"/>
                        <a:ext cx="7666037" cy="4030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4529" name="Picture 7" descr="line"/>
          <p:cNvPicPr>
            <a:picLocks noChangeAspect="1" noChangeArrowheads="1"/>
          </p:cNvPicPr>
          <p:nvPr/>
        </p:nvPicPr>
        <p:blipFill>
          <a:blip r:embed="rId5"/>
          <a:srcRect/>
          <a:stretch>
            <a:fillRect/>
          </a:stretch>
        </p:blipFill>
        <p:spPr bwMode="auto">
          <a:xfrm>
            <a:off x="628650" y="947740"/>
            <a:ext cx="8134350" cy="22225"/>
          </a:xfrm>
          <a:prstGeom prst="rect">
            <a:avLst/>
          </a:prstGeom>
          <a:noFill/>
          <a:ln w="9525">
            <a:noFill/>
            <a:miter lim="800000"/>
            <a:headEnd/>
            <a:tailEnd/>
          </a:ln>
        </p:spPr>
      </p:pic>
    </p:spTree>
    <p:extLst>
      <p:ext uri="{BB962C8B-B14F-4D97-AF65-F5344CB8AC3E}">
        <p14:creationId xmlns:p14="http://schemas.microsoft.com/office/powerpoint/2010/main" val="1056640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20"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002C6DE-90A6-462E-AE70-0830C53F02FE}"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14721" name="圖片 7" descr="世界地圖.jp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14722" name="標題 1"/>
          <p:cNvSpPr txBox="1">
            <a:spLocks/>
          </p:cNvSpPr>
          <p:nvPr/>
        </p:nvSpPr>
        <p:spPr bwMode="auto">
          <a:xfrm>
            <a:off x="539754" y="571500"/>
            <a:ext cx="5616575" cy="336550"/>
          </a:xfrm>
          <a:prstGeom prst="rect">
            <a:avLst/>
          </a:prstGeom>
          <a:noFill/>
          <a:ln w="9525">
            <a:noFill/>
            <a:miter lim="800000"/>
            <a:headEnd/>
            <a:tailEnd/>
          </a:ln>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kern="1200" cap="none" spc="0" normalizeH="0" baseline="0" noProof="0">
                <a:ln>
                  <a:noFill/>
                </a:ln>
                <a:solidFill>
                  <a:srgbClr val="C7000B"/>
                </a:solidFill>
                <a:effectLst/>
                <a:uLnTx/>
                <a:uFillTx/>
                <a:latin typeface="Calibri" pitchFamily="34" charset="0"/>
                <a:ea typeface="標楷體" pitchFamily="65" charset="-120"/>
                <a:cs typeface="Arial Unicode MS" pitchFamily="34" charset="-120"/>
              </a:rPr>
              <a:t>Patent Portfolio</a:t>
            </a:r>
          </a:p>
        </p:txBody>
      </p:sp>
      <p:sp>
        <p:nvSpPr>
          <p:cNvPr id="114723" name="Text Box 13"/>
          <p:cNvSpPr txBox="1">
            <a:spLocks noChangeArrowheads="1"/>
          </p:cNvSpPr>
          <p:nvPr/>
        </p:nvSpPr>
        <p:spPr bwMode="auto">
          <a:xfrm>
            <a:off x="546101" y="4510092"/>
            <a:ext cx="7926387" cy="1015663"/>
          </a:xfrm>
          <a:prstGeom prst="rect">
            <a:avLst/>
          </a:prstGeom>
          <a:noFill/>
          <a:ln w="9525">
            <a:noFill/>
            <a:miter lim="800000"/>
            <a:headEnd/>
            <a:tailEnd/>
          </a:ln>
        </p:spPr>
        <p:txBody>
          <a:bodyPr>
            <a:spAutoFit/>
          </a:bodyPr>
          <a:lstStyle/>
          <a:p>
            <a:pPr marL="342900" marR="0" lvl="0" indent="-34290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20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TaiDoc</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owns more than </a:t>
            </a:r>
            <a:r>
              <a:rPr kumimoji="0" lang="en-US" altLang="zh-TW" sz="20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160 </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patents in BGMS, IR </a:t>
            </a:r>
            <a:r>
              <a:rPr kumimoji="0" lang="en-US" altLang="zh-TW" sz="20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Themometer</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Nebulizer</a:t>
            </a:r>
            <a:r>
              <a:rPr kumimoji="0" lang="zh-TW" altLang="en-US"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Body-fat scale </a:t>
            </a:r>
            <a:r>
              <a:rPr kumimoji="0" lang="zh-TW" altLang="en-US"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a:t>
            </a:r>
            <a:r>
              <a:rPr kumimoji="0" lang="en-US" altLang="zh-TW" sz="20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Heart-beat ring and etc. in the US, Germany, China, and Taiwan</a:t>
            </a:r>
          </a:p>
        </p:txBody>
      </p:sp>
      <p:graphicFrame>
        <p:nvGraphicFramePr>
          <p:cNvPr id="114719" name="Object 31"/>
          <p:cNvGraphicFramePr>
            <a:graphicFrameLocks noChangeAspect="1"/>
          </p:cNvGraphicFramePr>
          <p:nvPr/>
        </p:nvGraphicFramePr>
        <p:xfrm>
          <a:off x="395289" y="1363664"/>
          <a:ext cx="8077201" cy="2974975"/>
        </p:xfrm>
        <a:graphic>
          <a:graphicData uri="http://schemas.openxmlformats.org/presentationml/2006/ole">
            <mc:AlternateContent xmlns:mc="http://schemas.openxmlformats.org/markup-compatibility/2006">
              <mc:Choice xmlns:v="urn:schemas-microsoft-com:vml" Requires="v">
                <p:oleObj spid="_x0000_s116769" name="圖表" r:id="rId4" imgW="7086600" imgH="2352675" progId="Excel.Sheet.8">
                  <p:embed/>
                </p:oleObj>
              </mc:Choice>
              <mc:Fallback>
                <p:oleObj name="圖表" r:id="rId4" imgW="7086600" imgH="2352675" progId="Excel.Sheet.8">
                  <p:embed/>
                  <p:pic>
                    <p:nvPicPr>
                      <p:cNvPr id="114719" name="Object 31"/>
                      <p:cNvPicPr>
                        <a:picLocks noChangeAspect="1" noChangeArrowheads="1"/>
                      </p:cNvPicPr>
                      <p:nvPr/>
                    </p:nvPicPr>
                    <p:blipFill>
                      <a:blip r:embed="rId5">
                        <a:extLst>
                          <a:ext uri="{28A0092B-C50C-407E-A947-70E740481C1C}">
                            <a14:useLocalDpi xmlns:a14="http://schemas.microsoft.com/office/drawing/2010/main" val="0"/>
                          </a:ext>
                        </a:extLst>
                      </a:blip>
                      <a:srcRect l="6190" t="8734" r="1247" b="6673"/>
                      <a:stretch>
                        <a:fillRect/>
                      </a:stretch>
                    </p:blipFill>
                    <p:spPr bwMode="auto">
                      <a:xfrm>
                        <a:off x="395289" y="1363664"/>
                        <a:ext cx="8077201"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14724" name="Picture 7" descr="line"/>
          <p:cNvPicPr>
            <a:picLocks noChangeAspect="1" noChangeArrowheads="1"/>
          </p:cNvPicPr>
          <p:nvPr/>
        </p:nvPicPr>
        <p:blipFill>
          <a:blip r:embed="rId6"/>
          <a:srcRect/>
          <a:stretch>
            <a:fillRect/>
          </a:stretch>
        </p:blipFill>
        <p:spPr bwMode="auto">
          <a:xfrm>
            <a:off x="628650" y="947740"/>
            <a:ext cx="8134350" cy="22225"/>
          </a:xfrm>
          <a:prstGeom prst="rect">
            <a:avLst/>
          </a:prstGeom>
          <a:noFill/>
          <a:ln w="9525">
            <a:noFill/>
            <a:miter lim="800000"/>
            <a:headEnd/>
            <a:tailEnd/>
          </a:ln>
        </p:spPr>
      </p:pic>
      <p:sp>
        <p:nvSpPr>
          <p:cNvPr id="10" name="投影片編號版面配置區 5"/>
          <p:cNvSpPr txBox="1">
            <a:spLocks/>
          </p:cNvSpPr>
          <p:nvPr/>
        </p:nvSpPr>
        <p:spPr bwMode="auto">
          <a:xfrm>
            <a:off x="6629400" y="6424616"/>
            <a:ext cx="2133600" cy="365125"/>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defPPr>
              <a:defRPr lang="zh-TW"/>
            </a:defPPr>
            <a:lvl1pPr algn="r" rtl="0" fontAlgn="base">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defRPr/>
            </a:pPr>
            <a:fld id="{83FC28E3-8D51-482E-924E-9050FECE2255}" type="slidenum">
              <a:rPr lang="zh-TW" altLang="en-US" smtClean="0">
                <a:ea typeface="新細明體" charset="-120"/>
              </a:rPr>
              <a:pPr>
                <a:defRPr/>
              </a:pPr>
              <a:t>6</a:t>
            </a:fld>
            <a:endParaRPr lang="en-US" altLang="zh-TW" dirty="0" smtClean="0">
              <a:ea typeface="新細明體" charset="-120"/>
            </a:endParaRPr>
          </a:p>
        </p:txBody>
      </p:sp>
    </p:spTree>
    <p:extLst>
      <p:ext uri="{BB962C8B-B14F-4D97-AF65-F5344CB8AC3E}">
        <p14:creationId xmlns:p14="http://schemas.microsoft.com/office/powerpoint/2010/main" val="1683197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8C70436-D271-4F26-8C90-4CC4646A9D4C}"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sp>
        <p:nvSpPr>
          <p:cNvPr id="151554" name="矩形 7"/>
          <p:cNvSpPr>
            <a:spLocks noChangeArrowheads="1"/>
          </p:cNvSpPr>
          <p:nvPr/>
        </p:nvSpPr>
        <p:spPr bwMode="auto">
          <a:xfrm>
            <a:off x="684214" y="1268413"/>
            <a:ext cx="7632699" cy="1569660"/>
          </a:xfrm>
          <a:prstGeom prst="rect">
            <a:avLst/>
          </a:prstGeom>
          <a:noFill/>
          <a:ln w="9525">
            <a:noFill/>
            <a:miter lim="800000"/>
            <a:headEnd/>
            <a:tailEnd/>
          </a:ln>
        </p:spPr>
        <p:txBody>
          <a:bodyPr>
            <a:spAutoFit/>
          </a:bodyPr>
          <a:lstStyle/>
          <a:p>
            <a:pPr marL="114300" marR="0" lvl="0" indent="-114300" algn="l" defTabSz="914400" rtl="0" eaLnBrk="1" fontAlgn="base" latinLnBrk="0" hangingPunct="1">
              <a:lnSpc>
                <a:spcPct val="100000"/>
              </a:lnSpc>
              <a:spcBef>
                <a:spcPct val="0"/>
              </a:spcBef>
              <a:spcAft>
                <a:spcPct val="0"/>
              </a:spcAft>
              <a:buClrTx/>
              <a:buSzTx/>
              <a:buFontTx/>
              <a:buChar char="•"/>
              <a:tabLst/>
              <a:defRPr/>
            </a:pPr>
            <a:r>
              <a:rPr kumimoji="0" lang="en-US" altLang="zh-TW" sz="16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rPr>
              <a:t>Being a quality oriented company, </a:t>
            </a:r>
            <a:r>
              <a:rPr kumimoji="0" lang="en-US" altLang="zh-TW" sz="1600" b="0" i="0" u="none" strike="noStrike" kern="1200" cap="none" spc="0" normalizeH="0" baseline="0" noProof="0" dirty="0" err="1">
                <a:ln>
                  <a:noFill/>
                </a:ln>
                <a:solidFill>
                  <a:srgbClr val="595959"/>
                </a:solidFill>
                <a:effectLst/>
                <a:uLnTx/>
                <a:uFillTx/>
                <a:latin typeface="Calibri" pitchFamily="34" charset="0"/>
                <a:ea typeface="Arial Unicode MS" pitchFamily="34" charset="-120"/>
                <a:cs typeface="Arial Unicode MS" pitchFamily="34" charset="-120"/>
              </a:rPr>
              <a:t>TaiDoc</a:t>
            </a:r>
            <a:r>
              <a:rPr kumimoji="0" lang="en-US" altLang="zh-TW" sz="16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rPr>
              <a:t> offers a best-in-class, worldwide medical device quality management system that enables the Company to meet stringent quality and process controls.</a:t>
            </a:r>
          </a:p>
          <a:p>
            <a:pPr marL="114300" marR="0" lvl="0" indent="-114300" algn="l" defTabSz="914400" rtl="0" eaLnBrk="1" fontAlgn="base" latinLnBrk="0" hangingPunct="1">
              <a:lnSpc>
                <a:spcPct val="100000"/>
              </a:lnSpc>
              <a:spcBef>
                <a:spcPct val="0"/>
              </a:spcBef>
              <a:spcAft>
                <a:spcPct val="0"/>
              </a:spcAft>
              <a:buClrTx/>
              <a:buSzTx/>
              <a:buFontTx/>
              <a:buChar char="•"/>
              <a:tabLst/>
              <a:defRPr/>
            </a:pPr>
            <a:r>
              <a:rPr kumimoji="0" lang="en-US" altLang="zh-TW" sz="1600" b="0" i="0" u="none" strike="noStrike" kern="1200" cap="none" spc="0" normalizeH="0" baseline="0" noProof="0" dirty="0" err="1">
                <a:ln>
                  <a:noFill/>
                </a:ln>
                <a:solidFill>
                  <a:srgbClr val="595959"/>
                </a:solidFill>
                <a:effectLst/>
                <a:uLnTx/>
                <a:uFillTx/>
                <a:latin typeface="Calibri" pitchFamily="34" charset="0"/>
                <a:ea typeface="Arial Unicode MS" pitchFamily="34" charset="-120"/>
                <a:cs typeface="Arial Unicode MS" pitchFamily="34" charset="-120"/>
              </a:rPr>
              <a:t>TaiDoc's</a:t>
            </a:r>
            <a:r>
              <a:rPr kumimoji="0" lang="en-US" altLang="zh-TW" sz="16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rPr>
              <a:t> Quality System Control Center was established in 2003, which is combined by 5 different sections: Document Control Center, Auditing Section, Medical System Section, Complaint Handling Unit, and Return Merchandise Authorization.</a:t>
            </a:r>
            <a:endParaRPr kumimoji="0" lang="zh-TW" altLang="en-US" sz="1600" b="0" i="0" u="none" strike="noStrike" kern="1200" cap="none" spc="0" normalizeH="0" baseline="0" noProof="0" dirty="0">
              <a:ln>
                <a:noFill/>
              </a:ln>
              <a:solidFill>
                <a:srgbClr val="595959"/>
              </a:solidFill>
              <a:effectLst/>
              <a:uLnTx/>
              <a:uFillTx/>
              <a:latin typeface="Calibri" pitchFamily="34" charset="0"/>
              <a:ea typeface="Arial Unicode MS" pitchFamily="34" charset="-120"/>
              <a:cs typeface="Arial Unicode MS" pitchFamily="34" charset="-120"/>
            </a:endParaRPr>
          </a:p>
        </p:txBody>
      </p:sp>
      <p:sp>
        <p:nvSpPr>
          <p:cNvPr id="9" name="矩形 8"/>
          <p:cNvSpPr/>
          <p:nvPr/>
        </p:nvSpPr>
        <p:spPr>
          <a:xfrm>
            <a:off x="755650" y="3509964"/>
            <a:ext cx="7856538" cy="2031325"/>
          </a:xfrm>
          <a:prstGeom prst="rect">
            <a:avLst/>
          </a:prstGeom>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400" b="1" i="0" u="none" strike="noStrike" kern="1200" cap="none" spc="0" normalizeH="0" baseline="0" noProof="0" dirty="0" err="1">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TaiDoc’s</a:t>
            </a:r>
            <a:r>
              <a:rPr kumimoji="0" lang="en-US" altLang="zh-TW" sz="1400" b="1"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 Quality System Control Certificates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400" b="1"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ISO 9001: 2008</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ISO 13485: 2003</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GMP: 2003</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QSR Compliance: 2003</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CMDCAS: 2007</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IVD</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altLang="zh-TW"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rPr>
              <a:t>MDD</a:t>
            </a:r>
            <a:endParaRPr kumimoji="0" lang="zh-TW" altLang="en-US" sz="1400" b="0" i="0" u="none" strike="noStrike" kern="1200" cap="none" spc="0" normalizeH="0" baseline="0" noProof="0" dirty="0">
              <a:ln>
                <a:noFill/>
              </a:ln>
              <a:solidFill>
                <a:prstClr val="black">
                  <a:lumMod val="65000"/>
                  <a:lumOff val="35000"/>
                </a:prstClr>
              </a:solidFill>
              <a:effectLst/>
              <a:uLnTx/>
              <a:uFillTx/>
              <a:latin typeface="Calibri" pitchFamily="34" charset="0"/>
              <a:ea typeface="Arial Unicode MS" pitchFamily="34" charset="-120"/>
              <a:cs typeface="Arial Unicode MS" pitchFamily="34" charset="-120"/>
            </a:endParaRPr>
          </a:p>
        </p:txBody>
      </p:sp>
      <p:pic>
        <p:nvPicPr>
          <p:cNvPr id="151556" name="Picture 2"/>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79839" y="3443288"/>
            <a:ext cx="4537076" cy="2578100"/>
          </a:xfrm>
          <a:prstGeom prst="rect">
            <a:avLst/>
          </a:prstGeom>
          <a:noFill/>
          <a:ln w="9525">
            <a:noFill/>
            <a:miter lim="800000"/>
            <a:headEnd/>
            <a:tailEnd/>
          </a:ln>
        </p:spPr>
      </p:pic>
      <p:sp>
        <p:nvSpPr>
          <p:cNvPr id="151557" name="標題 1"/>
          <p:cNvSpPr txBox="1">
            <a:spLocks/>
          </p:cNvSpPr>
          <p:nvPr/>
        </p:nvSpPr>
        <p:spPr bwMode="auto">
          <a:xfrm>
            <a:off x="539754" y="571500"/>
            <a:ext cx="5616575" cy="336550"/>
          </a:xfrm>
          <a:prstGeom prst="rect">
            <a:avLst/>
          </a:prstGeom>
          <a:noFill/>
          <a:ln w="9525">
            <a:noFill/>
            <a:miter lim="800000"/>
            <a:headEnd/>
            <a:tailEnd/>
          </a:ln>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kern="1200" cap="none" spc="0" normalizeH="0" baseline="0" noProof="0">
                <a:ln>
                  <a:noFill/>
                </a:ln>
                <a:solidFill>
                  <a:srgbClr val="C7000B"/>
                </a:solidFill>
                <a:effectLst/>
                <a:uLnTx/>
                <a:uFillTx/>
                <a:latin typeface="Calibri" pitchFamily="34" charset="0"/>
                <a:ea typeface="標楷體" pitchFamily="65" charset="-120"/>
                <a:cs typeface="Arial Unicode MS" pitchFamily="34" charset="-120"/>
              </a:rPr>
              <a:t>Quality Certificates</a:t>
            </a:r>
          </a:p>
        </p:txBody>
      </p:sp>
      <p:pic>
        <p:nvPicPr>
          <p:cNvPr id="151558" name="Picture 7" descr="line"/>
          <p:cNvPicPr>
            <a:picLocks noChangeAspect="1" noChangeArrowheads="1"/>
          </p:cNvPicPr>
          <p:nvPr/>
        </p:nvPicPr>
        <p:blipFill>
          <a:blip r:embed="rId3"/>
          <a:srcRect/>
          <a:stretch>
            <a:fillRect/>
          </a:stretch>
        </p:blipFill>
        <p:spPr bwMode="auto">
          <a:xfrm>
            <a:off x="628650" y="947740"/>
            <a:ext cx="8134350" cy="22225"/>
          </a:xfrm>
          <a:prstGeom prst="rect">
            <a:avLst/>
          </a:prstGeom>
          <a:noFill/>
          <a:ln w="9525">
            <a:noFill/>
            <a:miter lim="800000"/>
            <a:headEnd/>
            <a:tailEnd/>
          </a:ln>
        </p:spPr>
      </p:pic>
    </p:spTree>
    <p:extLst>
      <p:ext uri="{BB962C8B-B14F-4D97-AF65-F5344CB8AC3E}">
        <p14:creationId xmlns:p14="http://schemas.microsoft.com/office/powerpoint/2010/main" val="22261661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9712CB2C-B0D3-4F15-BAA3-D875303A27C1}"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52578" name="圖片 7" descr="世界地圖.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52579" name="矩形 8"/>
          <p:cNvSpPr>
            <a:spLocks noChangeArrowheads="1"/>
          </p:cNvSpPr>
          <p:nvPr/>
        </p:nvSpPr>
        <p:spPr bwMode="auto">
          <a:xfrm>
            <a:off x="6156329" y="1628775"/>
            <a:ext cx="2843212" cy="1481138"/>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FDA 510(K) Clearance</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Blood Glucose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2-in-1 Blood Glucose plus Blood Pressure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Blood Pressure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Infrared Thermometers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Multi-Parameter Spot-Check Monitor</a:t>
            </a:r>
            <a:endParaRPr kumimoji="0" lang="zh-TW" altLang="en-US"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p:txBody>
      </p:sp>
      <p:sp>
        <p:nvSpPr>
          <p:cNvPr id="152580" name="矩形 9"/>
          <p:cNvSpPr>
            <a:spLocks noChangeArrowheads="1"/>
          </p:cNvSpPr>
          <p:nvPr/>
        </p:nvSpPr>
        <p:spPr bwMode="auto">
          <a:xfrm>
            <a:off x="539751" y="1628777"/>
            <a:ext cx="2808289" cy="3293209"/>
          </a:xfrm>
          <a:prstGeom prst="rect">
            <a:avLst/>
          </a:prstGeom>
          <a:noFill/>
          <a:ln w="9525">
            <a:noFill/>
            <a:miter lim="800000"/>
            <a:headEnd/>
            <a:tailEnd/>
          </a:ln>
        </p:spPr>
        <p:txBody>
          <a:bodyPr>
            <a:spAutoFit/>
          </a:bodyPr>
          <a:lstStyle/>
          <a:p>
            <a:pPr marL="85725" marR="0" lvl="0" indent="-85725"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CE Mark</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Glucose Monitoring Systems</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2-in-1 Blood Glucose plus Blood Pressure</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Monitoring Systems</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Pressure Monitoring Systems</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Test Strips</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Control Solution</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Lancing Device with Sterile Blood Lancet</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Ultrasonic nebulizer</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Heart Rate Monitor</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ECG recorder</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Vital Sign monitor</a:t>
            </a:r>
          </a:p>
          <a:p>
            <a:pPr marL="85725" marR="0" lvl="0" indent="-85725"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Early Pregnancy Test</a:t>
            </a:r>
            <a:endParaRPr kumimoji="0" lang="zh-TW" altLang="en-US"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p:txBody>
      </p:sp>
      <p:sp>
        <p:nvSpPr>
          <p:cNvPr id="152581" name="矩形 10"/>
          <p:cNvSpPr>
            <a:spLocks noChangeArrowheads="1"/>
          </p:cNvSpPr>
          <p:nvPr/>
        </p:nvSpPr>
        <p:spPr bwMode="auto">
          <a:xfrm>
            <a:off x="3276602" y="1628775"/>
            <a:ext cx="2879725" cy="885825"/>
          </a:xfrm>
          <a:prstGeom prst="rect">
            <a:avLst/>
          </a:prstGeom>
          <a:noFill/>
          <a:ln w="9525">
            <a:noFill/>
            <a:miter lim="800000"/>
            <a:headEnd/>
            <a:tailEnd/>
          </a:ln>
        </p:spPr>
        <p:txBody>
          <a:bodyPr>
            <a:spAutoFit/>
          </a:bodyPr>
          <a:lstStyle/>
          <a:p>
            <a:pPr marL="85725"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SFDA Approval</a:t>
            </a:r>
          </a:p>
          <a:p>
            <a:pPr marL="85725"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Glucose Monitoring Systems</a:t>
            </a:r>
          </a:p>
          <a:p>
            <a:pPr marL="85725"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Pressure Monitoring Systems</a:t>
            </a:r>
          </a:p>
          <a:p>
            <a:pPr marL="85725"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endParaRPr kumimoji="0" lang="zh-TW" altLang="en-US"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p:txBody>
      </p:sp>
      <p:sp>
        <p:nvSpPr>
          <p:cNvPr id="152582" name="矩形 11"/>
          <p:cNvSpPr>
            <a:spLocks noChangeArrowheads="1"/>
          </p:cNvSpPr>
          <p:nvPr/>
        </p:nvSpPr>
        <p:spPr bwMode="auto">
          <a:xfrm>
            <a:off x="3348038" y="2563813"/>
            <a:ext cx="3365500" cy="3862387"/>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300" b="1" i="0" u="none" strike="noStrike" kern="1200" cap="none" spc="0" normalizeH="0" baseline="0" noProof="0">
              <a:ln>
                <a:noFill/>
              </a:ln>
              <a:solidFill>
                <a:srgbClr val="595959"/>
              </a:solidFill>
              <a:effectLst/>
              <a:uLnTx/>
              <a:uFillTx/>
              <a:latin typeface="Calibri" pitchFamily="34" charset="0"/>
              <a:ea typeface="新細明體" charset="-120"/>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JCQA Approval</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Test Strips</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COSMOS Approval</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endPar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KFDA Approval</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Glucose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Test Strips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endPar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DOH / TFDA Approval</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Glucose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2-in-1 Blood Glucose plus Blood Pressure</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Pressure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p>
        </p:txBody>
      </p:sp>
      <p:sp>
        <p:nvSpPr>
          <p:cNvPr id="152583" name="矩形 12"/>
          <p:cNvSpPr>
            <a:spLocks noChangeArrowheads="1"/>
          </p:cNvSpPr>
          <p:nvPr/>
        </p:nvSpPr>
        <p:spPr bwMode="auto">
          <a:xfrm>
            <a:off x="6227765" y="3284540"/>
            <a:ext cx="2663824" cy="885825"/>
          </a:xfrm>
          <a:prstGeom prst="rect">
            <a:avLst/>
          </a:prstGeom>
          <a:no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1300" b="1"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ANVISA Approval</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Blood Glucose Monitoring Systems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Test Strips</a:t>
            </a:r>
          </a:p>
          <a:p>
            <a:pPr marL="0" marR="0" lvl="0" indent="0" algn="l" defTabSz="914400" rtl="0" eaLnBrk="1" fontAlgn="base" latinLnBrk="0" hangingPunct="1">
              <a:lnSpc>
                <a:spcPct val="100000"/>
              </a:lnSpc>
              <a:spcBef>
                <a:spcPct val="0"/>
              </a:spcBef>
              <a:spcAft>
                <a:spcPct val="0"/>
              </a:spcAft>
              <a:buClrTx/>
              <a:buSzTx/>
              <a:buFont typeface="Arial" charset="0"/>
              <a:buChar char="•"/>
              <a:tabLst/>
              <a:defRPr/>
            </a:pPr>
            <a:r>
              <a:rPr kumimoji="0" lang="en-US" altLang="zh-TW"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rPr>
              <a:t> Infrared Thermometers</a:t>
            </a:r>
            <a:endParaRPr kumimoji="0" lang="zh-TW" altLang="en-US" sz="1300" b="0" i="0" u="none" strike="noStrike" kern="1200" cap="none" spc="0" normalizeH="0" baseline="0" noProof="0">
              <a:ln>
                <a:noFill/>
              </a:ln>
              <a:solidFill>
                <a:srgbClr val="595959"/>
              </a:solidFill>
              <a:effectLst/>
              <a:uLnTx/>
              <a:uFillTx/>
              <a:latin typeface="Calibri" pitchFamily="34" charset="0"/>
              <a:ea typeface="Arial Unicode MS" pitchFamily="34" charset="-120"/>
              <a:cs typeface="Arial Unicode MS" pitchFamily="34" charset="-120"/>
            </a:endParaRPr>
          </a:p>
        </p:txBody>
      </p:sp>
      <p:pic>
        <p:nvPicPr>
          <p:cNvPr id="152584" name="Picture 2"/>
          <p:cNvPicPr>
            <a:picLocks noChangeAspect="1" noChangeArrowheads="1"/>
          </p:cNvPicPr>
          <p:nvPr/>
        </p:nvPicPr>
        <p:blipFill>
          <a:blip r:embed="rId3"/>
          <a:srcRect/>
          <a:stretch>
            <a:fillRect/>
          </a:stretch>
        </p:blipFill>
        <p:spPr bwMode="auto">
          <a:xfrm>
            <a:off x="6245225" y="1412875"/>
            <a:ext cx="361950" cy="190500"/>
          </a:xfrm>
          <a:prstGeom prst="rect">
            <a:avLst/>
          </a:prstGeom>
          <a:noFill/>
          <a:ln w="9525">
            <a:noFill/>
            <a:miter lim="800000"/>
            <a:headEnd/>
            <a:tailEnd/>
          </a:ln>
        </p:spPr>
      </p:pic>
      <p:pic>
        <p:nvPicPr>
          <p:cNvPr id="152585" name="Picture 3"/>
          <p:cNvPicPr>
            <a:picLocks noChangeAspect="1" noChangeArrowheads="1"/>
          </p:cNvPicPr>
          <p:nvPr/>
        </p:nvPicPr>
        <p:blipFill>
          <a:blip r:embed="rId4"/>
          <a:srcRect/>
          <a:stretch>
            <a:fillRect/>
          </a:stretch>
        </p:blipFill>
        <p:spPr bwMode="auto">
          <a:xfrm>
            <a:off x="654051" y="1412882"/>
            <a:ext cx="355599" cy="244475"/>
          </a:xfrm>
          <a:prstGeom prst="rect">
            <a:avLst/>
          </a:prstGeom>
          <a:noFill/>
          <a:ln w="9525">
            <a:noFill/>
            <a:miter lim="800000"/>
            <a:headEnd/>
            <a:tailEnd/>
          </a:ln>
        </p:spPr>
      </p:pic>
      <p:pic>
        <p:nvPicPr>
          <p:cNvPr id="16" name="Picture 4"/>
          <p:cNvPicPr>
            <a:picLocks noChangeAspect="1" noChangeArrowheads="1"/>
          </p:cNvPicPr>
          <p:nvPr/>
        </p:nvPicPr>
        <p:blipFill>
          <a:blip r:embed="rId5"/>
          <a:srcRect/>
          <a:stretch>
            <a:fillRect/>
          </a:stretch>
        </p:blipFill>
        <p:spPr bwMode="auto">
          <a:xfrm>
            <a:off x="3438527" y="1412882"/>
            <a:ext cx="341313" cy="233363"/>
          </a:xfrm>
          <a:prstGeom prst="rect">
            <a:avLst/>
          </a:prstGeom>
          <a:noFill/>
          <a:ln w="3175">
            <a:solidFill>
              <a:schemeClr val="bg1">
                <a:lumMod val="50000"/>
              </a:schemeClr>
            </a:solidFill>
            <a:miter lim="800000"/>
            <a:headEnd/>
            <a:tailEnd/>
          </a:ln>
        </p:spPr>
      </p:pic>
      <p:pic>
        <p:nvPicPr>
          <p:cNvPr id="17" name="Picture 5"/>
          <p:cNvPicPr>
            <a:picLocks noChangeAspect="1" noChangeArrowheads="1"/>
          </p:cNvPicPr>
          <p:nvPr/>
        </p:nvPicPr>
        <p:blipFill>
          <a:blip r:embed="rId6"/>
          <a:srcRect/>
          <a:stretch>
            <a:fillRect/>
          </a:stretch>
        </p:blipFill>
        <p:spPr bwMode="auto">
          <a:xfrm>
            <a:off x="3438527" y="2492375"/>
            <a:ext cx="352425" cy="241300"/>
          </a:xfrm>
          <a:prstGeom prst="rect">
            <a:avLst/>
          </a:prstGeom>
          <a:noFill/>
          <a:ln w="3175">
            <a:solidFill>
              <a:schemeClr val="bg1">
                <a:lumMod val="50000"/>
              </a:schemeClr>
            </a:solidFill>
            <a:miter lim="800000"/>
            <a:headEnd/>
            <a:tailEnd/>
          </a:ln>
        </p:spPr>
      </p:pic>
      <p:pic>
        <p:nvPicPr>
          <p:cNvPr id="152588" name="Picture 6"/>
          <p:cNvPicPr>
            <a:picLocks noChangeAspect="1" noChangeArrowheads="1"/>
          </p:cNvPicPr>
          <p:nvPr/>
        </p:nvPicPr>
        <p:blipFill>
          <a:blip r:embed="rId7"/>
          <a:srcRect/>
          <a:stretch>
            <a:fillRect/>
          </a:stretch>
        </p:blipFill>
        <p:spPr bwMode="auto">
          <a:xfrm>
            <a:off x="6245228" y="3068638"/>
            <a:ext cx="328613" cy="233362"/>
          </a:xfrm>
          <a:prstGeom prst="rect">
            <a:avLst/>
          </a:prstGeom>
          <a:noFill/>
          <a:ln w="9525">
            <a:noFill/>
            <a:miter lim="800000"/>
            <a:headEnd/>
            <a:tailEnd/>
          </a:ln>
        </p:spPr>
      </p:pic>
      <p:pic>
        <p:nvPicPr>
          <p:cNvPr id="19" name="Picture 7"/>
          <p:cNvPicPr>
            <a:picLocks noChangeAspect="1" noChangeArrowheads="1"/>
          </p:cNvPicPr>
          <p:nvPr/>
        </p:nvPicPr>
        <p:blipFill>
          <a:blip r:embed="rId8"/>
          <a:srcRect/>
          <a:stretch>
            <a:fillRect/>
          </a:stretch>
        </p:blipFill>
        <p:spPr bwMode="auto">
          <a:xfrm>
            <a:off x="3438527" y="3635382"/>
            <a:ext cx="328613" cy="225425"/>
          </a:xfrm>
          <a:prstGeom prst="rect">
            <a:avLst/>
          </a:prstGeom>
          <a:noFill/>
          <a:ln w="3175">
            <a:solidFill>
              <a:schemeClr val="bg1">
                <a:lumMod val="50000"/>
              </a:schemeClr>
            </a:solidFill>
            <a:miter lim="800000"/>
            <a:headEnd/>
            <a:tailEnd/>
          </a:ln>
        </p:spPr>
      </p:pic>
      <p:pic>
        <p:nvPicPr>
          <p:cNvPr id="152590" name="Picture 8"/>
          <p:cNvPicPr>
            <a:picLocks noChangeAspect="1" noChangeArrowheads="1"/>
          </p:cNvPicPr>
          <p:nvPr/>
        </p:nvPicPr>
        <p:blipFill>
          <a:blip r:embed="rId9"/>
          <a:srcRect/>
          <a:stretch>
            <a:fillRect/>
          </a:stretch>
        </p:blipFill>
        <p:spPr bwMode="auto">
          <a:xfrm>
            <a:off x="3438526" y="4760920"/>
            <a:ext cx="317500" cy="217487"/>
          </a:xfrm>
          <a:prstGeom prst="rect">
            <a:avLst/>
          </a:prstGeom>
          <a:noFill/>
          <a:ln w="9525">
            <a:noFill/>
            <a:miter lim="800000"/>
            <a:headEnd/>
            <a:tailEnd/>
          </a:ln>
        </p:spPr>
      </p:pic>
      <p:sp>
        <p:nvSpPr>
          <p:cNvPr id="152591" name="標題 1"/>
          <p:cNvSpPr txBox="1">
            <a:spLocks/>
          </p:cNvSpPr>
          <p:nvPr/>
        </p:nvSpPr>
        <p:spPr bwMode="auto">
          <a:xfrm>
            <a:off x="566740" y="571500"/>
            <a:ext cx="7461249" cy="336550"/>
          </a:xfrm>
          <a:prstGeom prst="rect">
            <a:avLst/>
          </a:prstGeom>
          <a:noFill/>
          <a:ln w="9525">
            <a:noFill/>
            <a:miter lim="800000"/>
            <a:headEnd/>
            <a:tailEnd/>
          </a:ln>
        </p:spPr>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TW" sz="2400" b="1" i="0" u="none" strike="noStrike" kern="1200" cap="none" spc="0" normalizeH="0" baseline="0" noProof="0">
                <a:ln>
                  <a:noFill/>
                </a:ln>
                <a:solidFill>
                  <a:srgbClr val="C7000B"/>
                </a:solidFill>
                <a:effectLst/>
                <a:uLnTx/>
                <a:uFillTx/>
                <a:latin typeface="Calibri" pitchFamily="34" charset="0"/>
                <a:ea typeface="標楷體" pitchFamily="65" charset="-120"/>
                <a:cs typeface="Arial Unicode MS" pitchFamily="34" charset="-120"/>
              </a:rPr>
              <a:t>Approvals with international health authorities</a:t>
            </a:r>
          </a:p>
        </p:txBody>
      </p:sp>
      <p:pic>
        <p:nvPicPr>
          <p:cNvPr id="152592" name="Picture 7" descr="line"/>
          <p:cNvPicPr>
            <a:picLocks noChangeAspect="1" noChangeArrowheads="1"/>
          </p:cNvPicPr>
          <p:nvPr/>
        </p:nvPicPr>
        <p:blipFill>
          <a:blip r:embed="rId10"/>
          <a:srcRect/>
          <a:stretch>
            <a:fillRect/>
          </a:stretch>
        </p:blipFill>
        <p:spPr bwMode="auto">
          <a:xfrm>
            <a:off x="628650" y="947740"/>
            <a:ext cx="8134350" cy="22225"/>
          </a:xfrm>
          <a:prstGeom prst="rect">
            <a:avLst/>
          </a:prstGeom>
          <a:noFill/>
          <a:ln w="9525">
            <a:noFill/>
            <a:miter lim="800000"/>
            <a:headEnd/>
            <a:tailEnd/>
          </a:ln>
        </p:spPr>
      </p:pic>
      <p:sp>
        <p:nvSpPr>
          <p:cNvPr id="20" name="投影片編號版面配置區 5"/>
          <p:cNvSpPr txBox="1">
            <a:spLocks/>
          </p:cNvSpPr>
          <p:nvPr/>
        </p:nvSpPr>
        <p:spPr bwMode="auto">
          <a:xfrm>
            <a:off x="6540427" y="6353357"/>
            <a:ext cx="2133600" cy="365125"/>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defPPr>
              <a:defRPr lang="zh-TW"/>
            </a:defPPr>
            <a:lvl1pPr algn="r" rtl="0" fontAlgn="base">
              <a:spcBef>
                <a:spcPct val="0"/>
              </a:spcBef>
              <a:spcAft>
                <a:spcPct val="0"/>
              </a:spcAft>
              <a:defRPr kumimoji="0" sz="1200" kern="1200">
                <a:solidFill>
                  <a:srgbClr val="898989"/>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a:lstStyle>
          <a:p>
            <a:pPr>
              <a:defRPr/>
            </a:pPr>
            <a:fld id="{83FC28E3-8D51-482E-924E-9050FECE2255}" type="slidenum">
              <a:rPr lang="zh-TW" altLang="en-US" smtClean="0">
                <a:ea typeface="新細明體" charset="-120"/>
              </a:rPr>
              <a:pPr>
                <a:defRPr/>
              </a:pPr>
              <a:t>8</a:t>
            </a:fld>
            <a:endParaRPr lang="en-US" altLang="zh-TW" dirty="0" smtClean="0">
              <a:ea typeface="新細明體" charset="-120"/>
            </a:endParaRPr>
          </a:p>
        </p:txBody>
      </p:sp>
    </p:spTree>
    <p:extLst>
      <p:ext uri="{BB962C8B-B14F-4D97-AF65-F5344CB8AC3E}">
        <p14:creationId xmlns:p14="http://schemas.microsoft.com/office/powerpoint/2010/main" val="14897379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投影片編號版面配置區 5"/>
          <p:cNvSpPr>
            <a:spLocks noGrp="1"/>
          </p:cNvSpPr>
          <p:nvPr>
            <p:ph type="sldNum" sz="quarter" idx="12"/>
          </p:nvPr>
        </p:nvSpPr>
        <p:spPr bwMode="auto">
          <a:noFill/>
          <a:ln>
            <a:miter lim="800000"/>
            <a:headEnd/>
            <a:tailEnd/>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5E0D22E-6BCD-46C3-8A7F-C7B2FBE19E3B}" type="slidenum">
              <a:rPr kumimoji="0" lang="zh-TW" altLang="en-US"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zh-TW" sz="1200" b="0" i="0" u="none" strike="noStrike" kern="1200" cap="none" spc="0" normalizeH="0" baseline="0" noProof="0" smtClean="0">
              <a:ln>
                <a:noFill/>
              </a:ln>
              <a:solidFill>
                <a:srgbClr val="898989"/>
              </a:solidFill>
              <a:effectLst/>
              <a:uLnTx/>
              <a:uFillTx/>
              <a:latin typeface="Calibri" pitchFamily="34" charset="0"/>
              <a:ea typeface="新細明體" charset="-120"/>
              <a:cs typeface="+mn-cs"/>
            </a:endParaRPr>
          </a:p>
        </p:txBody>
      </p:sp>
      <p:pic>
        <p:nvPicPr>
          <p:cNvPr id="130050" name="Picture 7" descr="line"/>
          <p:cNvPicPr>
            <a:picLocks noChangeAspect="1" noChangeArrowheads="1"/>
          </p:cNvPicPr>
          <p:nvPr/>
        </p:nvPicPr>
        <p:blipFill>
          <a:blip r:embed="rId2"/>
          <a:srcRect/>
          <a:stretch>
            <a:fillRect/>
          </a:stretch>
        </p:blipFill>
        <p:spPr bwMode="auto">
          <a:xfrm>
            <a:off x="628650" y="947740"/>
            <a:ext cx="8134350" cy="22225"/>
          </a:xfrm>
          <a:prstGeom prst="rect">
            <a:avLst/>
          </a:prstGeom>
          <a:noFill/>
          <a:ln w="9525">
            <a:noFill/>
            <a:miter lim="800000"/>
            <a:headEnd/>
            <a:tailEnd/>
          </a:ln>
        </p:spPr>
      </p:pic>
      <p:sp>
        <p:nvSpPr>
          <p:cNvPr id="130051" name="標題 1"/>
          <p:cNvSpPr txBox="1">
            <a:spLocks/>
          </p:cNvSpPr>
          <p:nvPr/>
        </p:nvSpPr>
        <p:spPr bwMode="auto">
          <a:xfrm>
            <a:off x="574678" y="487363"/>
            <a:ext cx="6013450" cy="493712"/>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TW" sz="2400" b="1" i="0" u="none" strike="noStrike" kern="1200" cap="none" spc="0" normalizeH="0" baseline="0" noProof="0">
                <a:ln>
                  <a:noFill/>
                </a:ln>
                <a:solidFill>
                  <a:srgbClr val="BB0D26"/>
                </a:solidFill>
                <a:effectLst/>
                <a:uLnTx/>
                <a:uFillTx/>
                <a:latin typeface="Calibri" pitchFamily="34" charset="0"/>
                <a:ea typeface="標楷體" pitchFamily="65" charset="-120"/>
                <a:cs typeface="+mn-cs"/>
              </a:rPr>
              <a:t>Own-Brand History</a:t>
            </a:r>
            <a:endParaRPr kumimoji="1" lang="zh-TW" altLang="en-US" sz="2400" b="1" i="0" u="none" strike="noStrike" kern="1200" cap="none" spc="0" normalizeH="0" baseline="0" noProof="0">
              <a:ln>
                <a:noFill/>
              </a:ln>
              <a:solidFill>
                <a:srgbClr val="BB0D26"/>
              </a:solidFill>
              <a:effectLst/>
              <a:uLnTx/>
              <a:uFillTx/>
              <a:latin typeface="Calibri" pitchFamily="34" charset="0"/>
              <a:ea typeface="標楷體" pitchFamily="65" charset="-120"/>
              <a:cs typeface="+mn-cs"/>
            </a:endParaRPr>
          </a:p>
        </p:txBody>
      </p:sp>
      <p:sp>
        <p:nvSpPr>
          <p:cNvPr id="130052" name="矩形 36"/>
          <p:cNvSpPr>
            <a:spLocks noChangeArrowheads="1"/>
          </p:cNvSpPr>
          <p:nvPr/>
        </p:nvSpPr>
        <p:spPr bwMode="auto">
          <a:xfrm>
            <a:off x="500920" y="1052736"/>
            <a:ext cx="8389810" cy="4524315"/>
          </a:xfrm>
          <a:prstGeom prst="rect">
            <a:avLst/>
          </a:prstGeom>
          <a:noFill/>
          <a:ln w="9525">
            <a:noFill/>
            <a:miter lim="800000"/>
            <a:headEnd/>
            <a:tailEnd/>
          </a:ln>
        </p:spPr>
        <p:txBody>
          <a:bodyPr wrap="square">
            <a:spAutoFit/>
          </a:bodyPr>
          <a:lstStyle/>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2006: Established </a:t>
            </a:r>
            <a:r>
              <a:rPr kumimoji="0" lang="en-US" altLang="zh-TW" sz="24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TaiDoc’s</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first brand company (Pu-Yang Technology Corp.) in Taiwan </a:t>
            </a:r>
            <a:endParaRPr kumimoji="0" lang="zh-TW" altLang="en-US"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endParaRPr>
          </a:p>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2007: Established Fora Care Inc.(USA)</a:t>
            </a:r>
          </a:p>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2009: Established Suzhou </a:t>
            </a:r>
            <a:r>
              <a:rPr kumimoji="0" lang="en-US" altLang="zh-TW" sz="24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ForaCare</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Inc. (China</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a:t>
            </a:r>
          </a:p>
          <a:p>
            <a:pPr marL="533400" marR="0" lvl="0" indent="-444500" algn="l" defTabSz="914400" rtl="0" eaLnBrk="1" fontAlgn="base" latinLnBrk="0" hangingPunct="1">
              <a:lnSpc>
                <a:spcPct val="100000"/>
              </a:lnSpc>
              <a:spcBef>
                <a:spcPct val="25000"/>
              </a:spcBef>
              <a:spcAft>
                <a:spcPct val="0"/>
              </a:spcAft>
              <a:buClrTx/>
              <a:buSzTx/>
              <a:buFontTx/>
              <a:buNone/>
              <a:tabLst>
                <a:tab pos="1346200" algn="l"/>
              </a:tabLst>
              <a:defRPr/>
            </a:pP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                 Established </a:t>
            </a:r>
            <a:r>
              <a:rPr kumimoji="0" lang="en-US" altLang="zh-TW" sz="24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ForaCare</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Japan</a:t>
            </a:r>
          </a:p>
          <a:p>
            <a:pPr marL="533400" marR="0" lvl="0" indent="-444500" algn="l" defTabSz="914400" rtl="0" eaLnBrk="1" fontAlgn="base" latinLnBrk="0" hangingPunct="1">
              <a:lnSpc>
                <a:spcPct val="100000"/>
              </a:lnSpc>
              <a:spcBef>
                <a:spcPct val="25000"/>
              </a:spcBef>
              <a:spcAft>
                <a:spcPct val="0"/>
              </a:spcAft>
              <a:buClrTx/>
              <a:buSzTx/>
              <a:buFontTx/>
              <a:buNone/>
              <a:tabLst>
                <a:tab pos="1346200" algn="l"/>
              </a:tabLst>
              <a:defRPr/>
            </a:pP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           </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Established </a:t>
            </a:r>
            <a:r>
              <a:rPr kumimoji="0" lang="en-US" altLang="zh-TW" sz="2400" b="0" i="0" u="none" strike="noStrike" kern="1200" cap="none" spc="0" normalizeH="0" baseline="0" noProof="0" dirty="0" err="1">
                <a:ln>
                  <a:noFill/>
                </a:ln>
                <a:solidFill>
                  <a:srgbClr val="595959"/>
                </a:solidFill>
                <a:effectLst/>
                <a:uLnTx/>
                <a:uFillTx/>
                <a:latin typeface="Calibri" pitchFamily="34" charset="0"/>
                <a:ea typeface="標楷體" pitchFamily="65" charset="-120"/>
                <a:cs typeface="+mn-cs"/>
              </a:rPr>
              <a:t>ForaCare</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Suisse A.G</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a:t>
            </a:r>
          </a:p>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2013: </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Established </a:t>
            </a:r>
            <a:r>
              <a:rPr kumimoji="0" lang="en-US" altLang="zh-TW" sz="2400" b="0" i="0" u="none" strike="noStrike" kern="1200" cap="none" spc="0" normalizeH="0" baseline="0" noProof="0" dirty="0" err="1" smtClean="0">
                <a:ln>
                  <a:noFill/>
                </a:ln>
                <a:solidFill>
                  <a:srgbClr val="595959"/>
                </a:solidFill>
                <a:effectLst/>
                <a:uLnTx/>
                <a:uFillTx/>
                <a:latin typeface="Calibri" pitchFamily="34" charset="0"/>
                <a:ea typeface="標楷體" pitchFamily="65" charset="-120"/>
                <a:cs typeface="+mn-cs"/>
              </a:rPr>
              <a:t>ForaCare</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 Global Corp.</a:t>
            </a:r>
          </a:p>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2014: Established </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ASIA PACIFIC VISION CORP</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a:t>
            </a:r>
          </a:p>
          <a:p>
            <a:pPr marL="533400" marR="0" lvl="0" indent="-444500" algn="l" defTabSz="914400" rtl="0" eaLnBrk="1" fontAlgn="base" latinLnBrk="0" hangingPunct="1">
              <a:lnSpc>
                <a:spcPct val="100000"/>
              </a:lnSpc>
              <a:spcBef>
                <a:spcPct val="25000"/>
              </a:spcBef>
              <a:spcAft>
                <a:spcPct val="0"/>
              </a:spcAft>
              <a:buClrTx/>
              <a:buSzTx/>
              <a:buFontTx/>
              <a:buBlip>
                <a:blip r:embed="rId3"/>
              </a:buBlip>
              <a:tabLst>
                <a:tab pos="1346200" algn="l"/>
              </a:tabLst>
              <a:defRPr/>
            </a:pP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2016 </a:t>
            </a:r>
            <a:r>
              <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rPr>
              <a:t>: Established </a:t>
            </a:r>
            <a:r>
              <a:rPr kumimoji="0" lang="en-US" altLang="zh-TW" sz="2400" b="0" i="0" u="none" strike="noStrike" kern="1200" cap="none" spc="0" normalizeH="0" baseline="0" noProof="0" dirty="0" err="1" smtClean="0">
                <a:ln>
                  <a:noFill/>
                </a:ln>
                <a:solidFill>
                  <a:srgbClr val="595959"/>
                </a:solidFill>
                <a:effectLst/>
                <a:uLnTx/>
                <a:uFillTx/>
                <a:latin typeface="Calibri" pitchFamily="34" charset="0"/>
                <a:ea typeface="標楷體" pitchFamily="65" charset="-120"/>
                <a:cs typeface="+mn-cs"/>
              </a:rPr>
              <a:t>ForaCare</a:t>
            </a:r>
            <a:r>
              <a:rPr kumimoji="0" lang="en-US" altLang="zh-TW" sz="2400" b="0" i="0" u="none" strike="noStrike" kern="1200" cap="none" spc="0" normalizeH="0" baseline="0" noProof="0" dirty="0" smtClean="0">
                <a:ln>
                  <a:noFill/>
                </a:ln>
                <a:solidFill>
                  <a:srgbClr val="595959"/>
                </a:solidFill>
                <a:effectLst/>
                <a:uLnTx/>
                <a:uFillTx/>
                <a:latin typeface="Calibri" pitchFamily="34" charset="0"/>
                <a:ea typeface="標楷體" pitchFamily="65" charset="-120"/>
                <a:cs typeface="+mn-cs"/>
              </a:rPr>
              <a:t> Texas, Inc.</a:t>
            </a:r>
            <a:endPar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endParaRPr>
          </a:p>
          <a:p>
            <a:pPr marL="88900" marR="0" lvl="0" indent="0" algn="l" defTabSz="914400" rtl="0" eaLnBrk="1" fontAlgn="base" latinLnBrk="0" hangingPunct="1">
              <a:lnSpc>
                <a:spcPct val="100000"/>
              </a:lnSpc>
              <a:spcBef>
                <a:spcPct val="25000"/>
              </a:spcBef>
              <a:spcAft>
                <a:spcPct val="0"/>
              </a:spcAft>
              <a:buClrTx/>
              <a:buSzTx/>
              <a:buFontTx/>
              <a:buNone/>
              <a:tabLst>
                <a:tab pos="1346200" algn="l"/>
              </a:tabLst>
              <a:defRPr/>
            </a:pPr>
            <a:endParaRPr kumimoji="0" lang="en-US" altLang="zh-TW" sz="2400" b="0" i="0" u="none" strike="noStrike" kern="1200" cap="none" spc="0" normalizeH="0" baseline="0" noProof="0" dirty="0">
              <a:ln>
                <a:noFill/>
              </a:ln>
              <a:solidFill>
                <a:srgbClr val="595959"/>
              </a:solidFill>
              <a:effectLst/>
              <a:uLnTx/>
              <a:uFillTx/>
              <a:latin typeface="Calibri" pitchFamily="34" charset="0"/>
              <a:ea typeface="標楷體" pitchFamily="65" charset="-120"/>
              <a:cs typeface="+mn-cs"/>
            </a:endParaRPr>
          </a:p>
        </p:txBody>
      </p:sp>
    </p:spTree>
    <p:extLst>
      <p:ext uri="{BB962C8B-B14F-4D97-AF65-F5344CB8AC3E}">
        <p14:creationId xmlns:p14="http://schemas.microsoft.com/office/powerpoint/2010/main" val="3913479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15543</TotalTime>
  <Words>969</Words>
  <Application>Microsoft Office PowerPoint</Application>
  <PresentationFormat>如螢幕大小 (4:3)</PresentationFormat>
  <Paragraphs>258</Paragraphs>
  <Slides>26</Slides>
  <Notes>7</Notes>
  <HiddenSlides>0</HiddenSlides>
  <MMClips>0</MMClips>
  <ScaleCrop>false</ScaleCrop>
  <HeadingPairs>
    <vt:vector size="8" baseType="variant">
      <vt:variant>
        <vt:lpstr>使用字型</vt:lpstr>
      </vt:variant>
      <vt:variant>
        <vt:i4>12</vt:i4>
      </vt:variant>
      <vt:variant>
        <vt:lpstr>佈景主題</vt:lpstr>
      </vt:variant>
      <vt:variant>
        <vt:i4>1</vt:i4>
      </vt:variant>
      <vt:variant>
        <vt:lpstr>內嵌 OLE 伺服程式</vt:lpstr>
      </vt:variant>
      <vt:variant>
        <vt:i4>2</vt:i4>
      </vt:variant>
      <vt:variant>
        <vt:lpstr>投影片標題</vt:lpstr>
      </vt:variant>
      <vt:variant>
        <vt:i4>26</vt:i4>
      </vt:variant>
    </vt:vector>
  </HeadingPairs>
  <TitlesOfParts>
    <vt:vector size="41" baseType="lpstr">
      <vt:lpstr>Arial Unicode MS</vt:lpstr>
      <vt:lpstr>Dotum</vt:lpstr>
      <vt:lpstr>Helvetica-Bold</vt:lpstr>
      <vt:lpstr>Noto Sans TC</vt:lpstr>
      <vt:lpstr>微軟正黑體</vt:lpstr>
      <vt:lpstr>新細明體</vt:lpstr>
      <vt:lpstr>標楷體</vt:lpstr>
      <vt:lpstr>Arial</vt:lpstr>
      <vt:lpstr>Calibri</vt:lpstr>
      <vt:lpstr>Symbol</vt:lpstr>
      <vt:lpstr>Times New Roman</vt:lpstr>
      <vt:lpstr>Wingdings</vt:lpstr>
      <vt:lpstr>Office 佈景主題</vt:lpstr>
      <vt:lpstr>工作表</vt:lpstr>
      <vt:lpstr>圖表</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Thermometer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Roger</dc:creator>
  <cp:lastModifiedBy>劉吉郎</cp:lastModifiedBy>
  <cp:revision>1254</cp:revision>
  <cp:lastPrinted>2015-11-09T06:43:15Z</cp:lastPrinted>
  <dcterms:created xsi:type="dcterms:W3CDTF">2010-08-09T08:14:49Z</dcterms:created>
  <dcterms:modified xsi:type="dcterms:W3CDTF">2020-05-26T08:23:07Z</dcterms:modified>
</cp:coreProperties>
</file>