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 id="2147483744" r:id="rId2"/>
  </p:sldMasterIdLst>
  <p:notesMasterIdLst>
    <p:notesMasterId r:id="rId17"/>
  </p:notesMasterIdLst>
  <p:handoutMasterIdLst>
    <p:handoutMasterId r:id="rId18"/>
  </p:handoutMasterIdLst>
  <p:sldIdLst>
    <p:sldId id="423" r:id="rId3"/>
    <p:sldId id="439" r:id="rId4"/>
    <p:sldId id="445" r:id="rId5"/>
    <p:sldId id="441" r:id="rId6"/>
    <p:sldId id="442" r:id="rId7"/>
    <p:sldId id="443" r:id="rId8"/>
    <p:sldId id="432" r:id="rId9"/>
    <p:sldId id="435" r:id="rId10"/>
    <p:sldId id="438" r:id="rId11"/>
    <p:sldId id="437" r:id="rId12"/>
    <p:sldId id="429" r:id="rId13"/>
    <p:sldId id="428" r:id="rId14"/>
    <p:sldId id="436" r:id="rId15"/>
    <p:sldId id="27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F9E"/>
    <a:srgbClr val="313231"/>
    <a:srgbClr val="3C3C3B"/>
    <a:srgbClr val="505150"/>
    <a:srgbClr val="013C80"/>
    <a:srgbClr val="636463"/>
    <a:srgbClr val="565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8432" autoAdjust="0"/>
  </p:normalViewPr>
  <p:slideViewPr>
    <p:cSldViewPr snapToObjects="1">
      <p:cViewPr varScale="1">
        <p:scale>
          <a:sx n="66" d="100"/>
          <a:sy n="66" d="100"/>
        </p:scale>
        <p:origin x="1116" y="60"/>
      </p:cViewPr>
      <p:guideLst>
        <p:guide orient="horz" pos="2160"/>
        <p:guide pos="24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frank.liao\Desktop\&#27861;&#35498;&#26371;\2019%20&#27861;&#35498;for&#36001;&#22577;&#25237;&#24433;&#29255;&#25976;&#25818;.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frank.liao\Desktop\&#27861;&#35498;&#26371;\2019%20&#27861;&#35498;for&#36001;&#22577;&#25237;&#24433;&#29255;&#25976;&#25818;.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94548613078039E-2"/>
          <c:y val="0.21710958005249345"/>
          <c:w val="0.894326554504428"/>
          <c:h val="0.61228428477690289"/>
        </c:manualLayout>
      </c:layout>
      <c:lineChart>
        <c:grouping val="standard"/>
        <c:varyColors val="0"/>
        <c:ser>
          <c:idx val="0"/>
          <c:order val="0"/>
          <c:tx>
            <c:strRef>
              <c:f>'法說會 大表'!$A$5</c:f>
              <c:strCache>
                <c:ptCount val="1"/>
                <c:pt idx="0">
                  <c:v>Gross Margin(%)</c:v>
                </c:pt>
              </c:strCache>
            </c:strRef>
          </c:tx>
          <c:spPr>
            <a:ln w="34925"/>
          </c:spPr>
          <c:dLbls>
            <c:spPr>
              <a:noFill/>
              <a:ln>
                <a:noFill/>
              </a:ln>
              <a:effectLst/>
            </c:spPr>
            <c:txPr>
              <a:bodyPr/>
              <a:lstStyle/>
              <a:p>
                <a:pPr>
                  <a:defRPr sz="1200">
                    <a:latin typeface="+mn-lt"/>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 大表'!$B$2:$N$2</c:f>
              <c:strCache>
                <c:ptCount val="6"/>
                <c:pt idx="0">
                  <c:v>2014</c:v>
                </c:pt>
                <c:pt idx="1">
                  <c:v>2015</c:v>
                </c:pt>
                <c:pt idx="2">
                  <c:v>2016</c:v>
                </c:pt>
                <c:pt idx="3">
                  <c:v>2017</c:v>
                </c:pt>
                <c:pt idx="4">
                  <c:v>2018</c:v>
                </c:pt>
                <c:pt idx="5">
                  <c:v>2019H1</c:v>
                </c:pt>
              </c:strCache>
            </c:strRef>
          </c:cat>
          <c:val>
            <c:numRef>
              <c:f>'法說會 大表'!$B$5:$N$5</c:f>
              <c:numCache>
                <c:formatCode>0%</c:formatCode>
                <c:ptCount val="6"/>
                <c:pt idx="0">
                  <c:v>0.39000005902920565</c:v>
                </c:pt>
                <c:pt idx="1">
                  <c:v>0.43566140156226124</c:v>
                </c:pt>
                <c:pt idx="2">
                  <c:v>0.44252873563218392</c:v>
                </c:pt>
                <c:pt idx="3">
                  <c:v>0.43736263736263736</c:v>
                </c:pt>
                <c:pt idx="4">
                  <c:v>0.4569008470353762</c:v>
                </c:pt>
                <c:pt idx="5">
                  <c:v>0.41283422459893049</c:v>
                </c:pt>
              </c:numCache>
            </c:numRef>
          </c:val>
          <c:smooth val="0"/>
        </c:ser>
        <c:ser>
          <c:idx val="1"/>
          <c:order val="1"/>
          <c:tx>
            <c:strRef>
              <c:f>'法說會 大表'!$A$7</c:f>
              <c:strCache>
                <c:ptCount val="1"/>
                <c:pt idx="0">
                  <c:v>Operation Margin (%)</c:v>
                </c:pt>
              </c:strCache>
            </c:strRef>
          </c:tx>
          <c:cat>
            <c:strRef>
              <c:f>'法說會 大表'!$B$2:$N$2</c:f>
              <c:strCache>
                <c:ptCount val="6"/>
                <c:pt idx="0">
                  <c:v>2014</c:v>
                </c:pt>
                <c:pt idx="1">
                  <c:v>2015</c:v>
                </c:pt>
                <c:pt idx="2">
                  <c:v>2016</c:v>
                </c:pt>
                <c:pt idx="3">
                  <c:v>2017</c:v>
                </c:pt>
                <c:pt idx="4">
                  <c:v>2018</c:v>
                </c:pt>
                <c:pt idx="5">
                  <c:v>2019H1</c:v>
                </c:pt>
              </c:strCache>
            </c:strRef>
          </c:cat>
          <c:val>
            <c:numRef>
              <c:f>'法說會 大表'!$B$7:$N$7</c:f>
              <c:numCache>
                <c:formatCode>0%</c:formatCode>
                <c:ptCount val="6"/>
                <c:pt idx="0">
                  <c:v>9.7926828708395072E-2</c:v>
                </c:pt>
                <c:pt idx="1">
                  <c:v>0.11789891148635971</c:v>
                </c:pt>
                <c:pt idx="2">
                  <c:v>0.14827586206896551</c:v>
                </c:pt>
                <c:pt idx="3">
                  <c:v>0.13681318681318683</c:v>
                </c:pt>
                <c:pt idx="4">
                  <c:v>0.12007972097658197</c:v>
                </c:pt>
                <c:pt idx="5">
                  <c:v>6.0962566844919783E-2</c:v>
                </c:pt>
              </c:numCache>
            </c:numRef>
          </c:val>
          <c:smooth val="0"/>
        </c:ser>
        <c:ser>
          <c:idx val="2"/>
          <c:order val="2"/>
          <c:tx>
            <c:strRef>
              <c:f>'法說會 大表'!$A$9</c:f>
              <c:strCache>
                <c:ptCount val="1"/>
                <c:pt idx="0">
                  <c:v>Net Margin(%)</c:v>
                </c:pt>
              </c:strCache>
            </c:strRef>
          </c:tx>
          <c:cat>
            <c:strRef>
              <c:f>'法說會 大表'!$B$2:$N$2</c:f>
              <c:strCache>
                <c:ptCount val="6"/>
                <c:pt idx="0">
                  <c:v>2014</c:v>
                </c:pt>
                <c:pt idx="1">
                  <c:v>2015</c:v>
                </c:pt>
                <c:pt idx="2">
                  <c:v>2016</c:v>
                </c:pt>
                <c:pt idx="3">
                  <c:v>2017</c:v>
                </c:pt>
                <c:pt idx="4">
                  <c:v>2018</c:v>
                </c:pt>
                <c:pt idx="5">
                  <c:v>2019H1</c:v>
                </c:pt>
              </c:strCache>
            </c:strRef>
          </c:cat>
          <c:val>
            <c:numRef>
              <c:f>'法說會 大表'!$B$9:$N$9</c:f>
              <c:numCache>
                <c:formatCode>0%</c:formatCode>
                <c:ptCount val="6"/>
                <c:pt idx="0">
                  <c:v>3.5620190349511922E-2</c:v>
                </c:pt>
                <c:pt idx="1">
                  <c:v>6.1372861581966531E-2</c:v>
                </c:pt>
                <c:pt idx="2">
                  <c:v>0.10287356321839081</c:v>
                </c:pt>
                <c:pt idx="3">
                  <c:v>8.2417582417582416E-2</c:v>
                </c:pt>
                <c:pt idx="4">
                  <c:v>6.3776781265570501E-2</c:v>
                </c:pt>
                <c:pt idx="5">
                  <c:v>4.8128342245989303E-2</c:v>
                </c:pt>
              </c:numCache>
            </c:numRef>
          </c:val>
          <c:smooth val="0"/>
        </c:ser>
        <c:dLbls>
          <c:showLegendKey val="0"/>
          <c:showVal val="0"/>
          <c:showCatName val="0"/>
          <c:showSerName val="0"/>
          <c:showPercent val="0"/>
          <c:showBubbleSize val="0"/>
        </c:dLbls>
        <c:marker val="1"/>
        <c:smooth val="0"/>
        <c:axId val="567501648"/>
        <c:axId val="567502208"/>
      </c:lineChart>
      <c:catAx>
        <c:axId val="567501648"/>
        <c:scaling>
          <c:orientation val="minMax"/>
        </c:scaling>
        <c:delete val="0"/>
        <c:axPos val="b"/>
        <c:numFmt formatCode="General" sourceLinked="1"/>
        <c:majorTickMark val="none"/>
        <c:minorTickMark val="none"/>
        <c:tickLblPos val="nextTo"/>
        <c:txPr>
          <a:bodyPr/>
          <a:lstStyle/>
          <a:p>
            <a:pPr>
              <a:defRPr sz="1200"/>
            </a:pPr>
            <a:endParaRPr lang="zh-TW"/>
          </a:p>
        </c:txPr>
        <c:crossAx val="567502208"/>
        <c:crosses val="autoZero"/>
        <c:auto val="1"/>
        <c:lblAlgn val="ctr"/>
        <c:lblOffset val="100"/>
        <c:noMultiLvlLbl val="0"/>
      </c:catAx>
      <c:valAx>
        <c:axId val="567502208"/>
        <c:scaling>
          <c:orientation val="minMax"/>
        </c:scaling>
        <c:delete val="0"/>
        <c:axPos val="l"/>
        <c:majorGridlines>
          <c:spPr>
            <a:ln w="15875">
              <a:prstDash val="sysDash"/>
            </a:ln>
          </c:spPr>
        </c:majorGridlines>
        <c:numFmt formatCode="0%" sourceLinked="1"/>
        <c:majorTickMark val="none"/>
        <c:minorTickMark val="none"/>
        <c:tickLblPos val="nextTo"/>
        <c:spPr>
          <a:ln w="9525">
            <a:noFill/>
          </a:ln>
        </c:spPr>
        <c:txPr>
          <a:bodyPr/>
          <a:lstStyle/>
          <a:p>
            <a:pPr>
              <a:defRPr sz="1200">
                <a:effectLst>
                  <a:outerShdw blurRad="38100" dist="38100" dir="2700000" algn="tl">
                    <a:srgbClr val="000000">
                      <a:alpha val="43137"/>
                    </a:srgbClr>
                  </a:outerShdw>
                </a:effectLst>
                <a:latin typeface="+mn-lt"/>
              </a:defRPr>
            </a:pPr>
            <a:endParaRPr lang="zh-TW"/>
          </a:p>
        </c:txPr>
        <c:crossAx val="567501648"/>
        <c:crosses val="autoZero"/>
        <c:crossBetween val="between"/>
      </c:valAx>
    </c:plotArea>
    <c:legend>
      <c:legendPos val="b"/>
      <c:overlay val="0"/>
      <c:txPr>
        <a:bodyPr/>
        <a:lstStyle/>
        <a:p>
          <a:pPr>
            <a:defRPr sz="1200"/>
          </a:pPr>
          <a:endParaRPr lang="zh-TW"/>
        </a:p>
      </c:txPr>
    </c:legend>
    <c:plotVisOnly val="1"/>
    <c:dispBlanksAs val="gap"/>
    <c:showDLblsOverMax val="0"/>
  </c:chart>
  <c:spPr>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a:scene3d>
      <a:camera prst="orthographicFront"/>
      <a:lightRig rig="threePt" dir="t"/>
    </a:scene3d>
    <a:sp3d prstMaterial="matte">
      <a:bevelT w="63500" h="63500" prst="artDeco"/>
      <a:contourClr>
        <a:srgbClr val="000000"/>
      </a:contourClr>
    </a:sp3d>
  </c:spPr>
  <c:txPr>
    <a:bodyPr/>
    <a:lstStyle/>
    <a:p>
      <a:pPr>
        <a:defRPr>
          <a:solidFill>
            <a:schemeClr val="dk1"/>
          </a:solidFill>
          <a:latin typeface="+mn-lt"/>
          <a:ea typeface="+mn-ea"/>
          <a:cs typeface="+mn-cs"/>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法說會區域營收!$A$33</c:f>
              <c:strCache>
                <c:ptCount val="1"/>
                <c:pt idx="0">
                  <c:v>Europe</c:v>
                </c:pt>
              </c:strCache>
            </c:strRef>
          </c:tx>
          <c:invertIfNegative val="0"/>
          <c:dLbls>
            <c:spPr>
              <a:noFill/>
              <a:ln>
                <a:noFill/>
              </a:ln>
              <a:effectLst/>
            </c:spPr>
            <c:txPr>
              <a:bodyPr/>
              <a:lstStyle/>
              <a:p>
                <a:pPr>
                  <a:defRPr sz="1200">
                    <a:latin typeface="+mn-lt"/>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法說會區域營收!$B$32:$K$32</c:f>
              <c:strCache>
                <c:ptCount val="6"/>
                <c:pt idx="0">
                  <c:v>2014</c:v>
                </c:pt>
                <c:pt idx="1">
                  <c:v>2015</c:v>
                </c:pt>
                <c:pt idx="2">
                  <c:v>2016 </c:v>
                </c:pt>
                <c:pt idx="3">
                  <c:v>2017</c:v>
                </c:pt>
                <c:pt idx="4">
                  <c:v>2018</c:v>
                </c:pt>
                <c:pt idx="5">
                  <c:v>2019 Q3</c:v>
                </c:pt>
              </c:strCache>
            </c:strRef>
          </c:cat>
          <c:val>
            <c:numRef>
              <c:f>法說會區域營收!$B$33:$K$33</c:f>
              <c:numCache>
                <c:formatCode>0%</c:formatCode>
                <c:ptCount val="6"/>
                <c:pt idx="0">
                  <c:v>0.46866091554028871</c:v>
                </c:pt>
                <c:pt idx="1">
                  <c:v>0.39983588993874331</c:v>
                </c:pt>
                <c:pt idx="2">
                  <c:v>0.40078648544107109</c:v>
                </c:pt>
                <c:pt idx="3">
                  <c:v>0.34293677275709983</c:v>
                </c:pt>
                <c:pt idx="4">
                  <c:v>0.29264386948816223</c:v>
                </c:pt>
                <c:pt idx="5">
                  <c:v>0.3960514390839211</c:v>
                </c:pt>
              </c:numCache>
            </c:numRef>
          </c:val>
        </c:ser>
        <c:ser>
          <c:idx val="1"/>
          <c:order val="1"/>
          <c:tx>
            <c:strRef>
              <c:f>法說會區域營收!$A$34</c:f>
              <c:strCache>
                <c:ptCount val="1"/>
                <c:pt idx="0">
                  <c:v>Africa</c:v>
                </c:pt>
              </c:strCache>
            </c:strRef>
          </c:tx>
          <c:invertIfNegative val="0"/>
          <c:dLbls>
            <c:spPr>
              <a:noFill/>
              <a:ln>
                <a:noFill/>
              </a:ln>
              <a:effectLst/>
            </c:spPr>
            <c:txPr>
              <a:bodyPr/>
              <a:lstStyle/>
              <a:p>
                <a:pPr>
                  <a:defRPr sz="1200">
                    <a:latin typeface="+mn-lt"/>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法說會區域營收!$B$32:$K$32</c:f>
              <c:strCache>
                <c:ptCount val="6"/>
                <c:pt idx="0">
                  <c:v>2014</c:v>
                </c:pt>
                <c:pt idx="1">
                  <c:v>2015</c:v>
                </c:pt>
                <c:pt idx="2">
                  <c:v>2016 </c:v>
                </c:pt>
                <c:pt idx="3">
                  <c:v>2017</c:v>
                </c:pt>
                <c:pt idx="4">
                  <c:v>2018</c:v>
                </c:pt>
                <c:pt idx="5">
                  <c:v>2019 Q3</c:v>
                </c:pt>
              </c:strCache>
            </c:strRef>
          </c:cat>
          <c:val>
            <c:numRef>
              <c:f>法說會區域營收!$B$34:$K$34</c:f>
              <c:numCache>
                <c:formatCode>0%</c:formatCode>
                <c:ptCount val="6"/>
                <c:pt idx="0">
                  <c:v>0.11456502694169717</c:v>
                </c:pt>
                <c:pt idx="1">
                  <c:v>0.1397529079758536</c:v>
                </c:pt>
                <c:pt idx="2">
                  <c:v>0.16426205365359633</c:v>
                </c:pt>
                <c:pt idx="3">
                  <c:v>0.25147055851034139</c:v>
                </c:pt>
                <c:pt idx="4">
                  <c:v>0.30355803278714377</c:v>
                </c:pt>
                <c:pt idx="5">
                  <c:v>0.28165952093507002</c:v>
                </c:pt>
              </c:numCache>
            </c:numRef>
          </c:val>
        </c:ser>
        <c:ser>
          <c:idx val="2"/>
          <c:order val="2"/>
          <c:tx>
            <c:strRef>
              <c:f>法說會區域營收!$A$35</c:f>
              <c:strCache>
                <c:ptCount val="1"/>
                <c:pt idx="0">
                  <c:v>America</c:v>
                </c:pt>
              </c:strCache>
            </c:strRef>
          </c:tx>
          <c:invertIfNegative val="0"/>
          <c:dLbls>
            <c:spPr>
              <a:noFill/>
              <a:ln>
                <a:noFill/>
              </a:ln>
              <a:effectLst/>
            </c:spPr>
            <c:txPr>
              <a:bodyPr/>
              <a:lstStyle/>
              <a:p>
                <a:pPr>
                  <a:defRPr sz="1200">
                    <a:latin typeface="+mn-lt"/>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法說會區域營收!$B$32:$K$32</c:f>
              <c:strCache>
                <c:ptCount val="6"/>
                <c:pt idx="0">
                  <c:v>2014</c:v>
                </c:pt>
                <c:pt idx="1">
                  <c:v>2015</c:v>
                </c:pt>
                <c:pt idx="2">
                  <c:v>2016 </c:v>
                </c:pt>
                <c:pt idx="3">
                  <c:v>2017</c:v>
                </c:pt>
                <c:pt idx="4">
                  <c:v>2018</c:v>
                </c:pt>
                <c:pt idx="5">
                  <c:v>2019 Q3</c:v>
                </c:pt>
              </c:strCache>
            </c:strRef>
          </c:cat>
          <c:val>
            <c:numRef>
              <c:f>法說會區域營收!$B$35:$K$35</c:f>
              <c:numCache>
                <c:formatCode>0%</c:formatCode>
                <c:ptCount val="6"/>
                <c:pt idx="0">
                  <c:v>0.10123613375903255</c:v>
                </c:pt>
                <c:pt idx="1">
                  <c:v>9.8080997379858634E-2</c:v>
                </c:pt>
                <c:pt idx="2">
                  <c:v>0.1060526965985511</c:v>
                </c:pt>
                <c:pt idx="3">
                  <c:v>8.2400546821293039E-2</c:v>
                </c:pt>
                <c:pt idx="4">
                  <c:v>9.1217516270275495E-2</c:v>
                </c:pt>
                <c:pt idx="5">
                  <c:v>8.1504056663417035E-2</c:v>
                </c:pt>
              </c:numCache>
            </c:numRef>
          </c:val>
        </c:ser>
        <c:ser>
          <c:idx val="3"/>
          <c:order val="3"/>
          <c:tx>
            <c:strRef>
              <c:f>法說會區域營收!$A$36</c:f>
              <c:strCache>
                <c:ptCount val="1"/>
                <c:pt idx="0">
                  <c:v>China</c:v>
                </c:pt>
              </c:strCache>
            </c:strRef>
          </c:tx>
          <c:invertIfNegative val="0"/>
          <c:dLbls>
            <c:spPr>
              <a:noFill/>
              <a:ln>
                <a:noFill/>
              </a:ln>
              <a:effectLst/>
            </c:spPr>
            <c:txPr>
              <a:bodyPr/>
              <a:lstStyle/>
              <a:p>
                <a:pPr>
                  <a:defRPr sz="1200">
                    <a:latin typeface="+mn-lt"/>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法說會區域營收!$B$32:$K$32</c:f>
              <c:strCache>
                <c:ptCount val="6"/>
                <c:pt idx="0">
                  <c:v>2014</c:v>
                </c:pt>
                <c:pt idx="1">
                  <c:v>2015</c:v>
                </c:pt>
                <c:pt idx="2">
                  <c:v>2016 </c:v>
                </c:pt>
                <c:pt idx="3">
                  <c:v>2017</c:v>
                </c:pt>
                <c:pt idx="4">
                  <c:v>2018</c:v>
                </c:pt>
                <c:pt idx="5">
                  <c:v>2019 Q3</c:v>
                </c:pt>
              </c:strCache>
            </c:strRef>
          </c:cat>
          <c:val>
            <c:numRef>
              <c:f>法說會區域營收!$B$36:$K$36</c:f>
              <c:numCache>
                <c:formatCode>0%</c:formatCode>
                <c:ptCount val="6"/>
                <c:pt idx="0">
                  <c:v>0.25946126645868889</c:v>
                </c:pt>
                <c:pt idx="1">
                  <c:v>0.28037404353850715</c:v>
                </c:pt>
                <c:pt idx="2">
                  <c:v>0.2412627112229758</c:v>
                </c:pt>
                <c:pt idx="3">
                  <c:v>0.21991500463781113</c:v>
                </c:pt>
                <c:pt idx="4">
                  <c:v>0.20608227274580329</c:v>
                </c:pt>
                <c:pt idx="5">
                  <c:v>0.1188636935446535</c:v>
                </c:pt>
              </c:numCache>
            </c:numRef>
          </c:val>
        </c:ser>
        <c:ser>
          <c:idx val="4"/>
          <c:order val="4"/>
          <c:tx>
            <c:strRef>
              <c:f>法說會區域營收!$A$37</c:f>
              <c:strCache>
                <c:ptCount val="1"/>
                <c:pt idx="0">
                  <c:v>Asia,including Taiwan</c:v>
                </c:pt>
              </c:strCache>
            </c:strRef>
          </c:tx>
          <c:invertIfNegative val="0"/>
          <c:dLbls>
            <c:spPr>
              <a:noFill/>
              <a:ln>
                <a:noFill/>
              </a:ln>
              <a:effectLst/>
            </c:spPr>
            <c:txPr>
              <a:bodyPr/>
              <a:lstStyle/>
              <a:p>
                <a:pPr>
                  <a:defRPr sz="1200">
                    <a:latin typeface="+mn-lt"/>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法說會區域營收!$B$32:$K$32</c:f>
              <c:strCache>
                <c:ptCount val="6"/>
                <c:pt idx="0">
                  <c:v>2014</c:v>
                </c:pt>
                <c:pt idx="1">
                  <c:v>2015</c:v>
                </c:pt>
                <c:pt idx="2">
                  <c:v>2016 </c:v>
                </c:pt>
                <c:pt idx="3">
                  <c:v>2017</c:v>
                </c:pt>
                <c:pt idx="4">
                  <c:v>2018</c:v>
                </c:pt>
                <c:pt idx="5">
                  <c:v>2019 Q3</c:v>
                </c:pt>
              </c:strCache>
            </c:strRef>
          </c:cat>
          <c:val>
            <c:numRef>
              <c:f>法說會區域營收!$B$37:$K$37</c:f>
              <c:numCache>
                <c:formatCode>0%</c:formatCode>
                <c:ptCount val="6"/>
                <c:pt idx="0">
                  <c:v>5.6076657300292605E-2</c:v>
                </c:pt>
                <c:pt idx="1">
                  <c:v>8.1956161167037342E-2</c:v>
                </c:pt>
                <c:pt idx="2">
                  <c:v>8.7636053083805621E-2</c:v>
                </c:pt>
                <c:pt idx="3">
                  <c:v>0.10327711727345452</c:v>
                </c:pt>
                <c:pt idx="4">
                  <c:v>0.10649830870861514</c:v>
                </c:pt>
                <c:pt idx="5">
                  <c:v>0.12192128977293837</c:v>
                </c:pt>
              </c:numCache>
            </c:numRef>
          </c:val>
        </c:ser>
        <c:dLbls>
          <c:showLegendKey val="0"/>
          <c:showVal val="1"/>
          <c:showCatName val="0"/>
          <c:showSerName val="0"/>
          <c:showPercent val="0"/>
          <c:showBubbleSize val="0"/>
        </c:dLbls>
        <c:gapWidth val="75"/>
        <c:overlap val="100"/>
        <c:axId val="332973328"/>
        <c:axId val="332968848"/>
      </c:barChart>
      <c:catAx>
        <c:axId val="332973328"/>
        <c:scaling>
          <c:orientation val="minMax"/>
        </c:scaling>
        <c:delete val="0"/>
        <c:axPos val="b"/>
        <c:numFmt formatCode="General" sourceLinked="0"/>
        <c:majorTickMark val="none"/>
        <c:minorTickMark val="none"/>
        <c:tickLblPos val="nextTo"/>
        <c:txPr>
          <a:bodyPr/>
          <a:lstStyle/>
          <a:p>
            <a:pPr>
              <a:defRPr sz="1200">
                <a:latin typeface="+mj-lt"/>
              </a:defRPr>
            </a:pPr>
            <a:endParaRPr lang="zh-TW"/>
          </a:p>
        </c:txPr>
        <c:crossAx val="332968848"/>
        <c:crosses val="autoZero"/>
        <c:auto val="1"/>
        <c:lblAlgn val="ctr"/>
        <c:lblOffset val="100"/>
        <c:noMultiLvlLbl val="0"/>
      </c:catAx>
      <c:valAx>
        <c:axId val="332968848"/>
        <c:scaling>
          <c:orientation val="minMax"/>
          <c:max val="1"/>
        </c:scaling>
        <c:delete val="0"/>
        <c:axPos val="l"/>
        <c:numFmt formatCode="0%" sourceLinked="1"/>
        <c:majorTickMark val="none"/>
        <c:minorTickMark val="none"/>
        <c:tickLblPos val="nextTo"/>
        <c:txPr>
          <a:bodyPr/>
          <a:lstStyle/>
          <a:p>
            <a:pPr>
              <a:defRPr sz="1050">
                <a:effectLst>
                  <a:outerShdw blurRad="38100" dist="38100" dir="2700000" algn="tl">
                    <a:srgbClr val="000000">
                      <a:alpha val="43137"/>
                    </a:srgbClr>
                  </a:outerShdw>
                </a:effectLst>
                <a:latin typeface="+mn-lt"/>
              </a:defRPr>
            </a:pPr>
            <a:endParaRPr lang="zh-TW"/>
          </a:p>
        </c:txPr>
        <c:crossAx val="332973328"/>
        <c:crosses val="autoZero"/>
        <c:crossBetween val="between"/>
      </c:valAx>
      <c:spPr>
        <a:solidFill>
          <a:schemeClr val="bg1">
            <a:lumMod val="85000"/>
          </a:schemeClr>
        </a:solidFill>
      </c:spPr>
    </c:plotArea>
    <c:legend>
      <c:legendPos val="b"/>
      <c:overlay val="0"/>
      <c:txPr>
        <a:bodyPr/>
        <a:lstStyle/>
        <a:p>
          <a:pPr>
            <a:defRPr sz="1200">
              <a:latin typeface="+mn-lt"/>
            </a:defRPr>
          </a:pPr>
          <a:endParaRPr lang="zh-TW"/>
        </a:p>
      </c:txPr>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noFill/>
        <a:ln w="9525" cap="flat" cmpd="sng" algn="ctr">
          <a:solidFill>
            <a:schemeClr val="tx1">
              <a:tint val="75000"/>
              <a:shade val="95000"/>
              <a:satMod val="105000"/>
            </a:schemeClr>
          </a:solidFill>
          <a:prstDash val="solid"/>
          <a:round/>
        </a:ln>
        <a:effectLst/>
        <a:sp3d contourW="9525">
          <a:contourClr>
            <a:schemeClr val="tx1">
              <a:tint val="75000"/>
              <a:shade val="95000"/>
              <a:satMod val="105000"/>
            </a:schemeClr>
          </a:contourClr>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bar3DChart>
        <c:barDir val="col"/>
        <c:grouping val="stacked"/>
        <c:varyColors val="0"/>
        <c:ser>
          <c:idx val="0"/>
          <c:order val="0"/>
          <c:tx>
            <c:strRef>
              <c:f>法說會產品銷售!$B$12</c:f>
              <c:strCache>
                <c:ptCount val="1"/>
                <c:pt idx="0">
                  <c:v>BGM</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法說會產品銷售!$C$11:$K$11</c:f>
              <c:strCache>
                <c:ptCount val="6"/>
                <c:pt idx="0">
                  <c:v>2014</c:v>
                </c:pt>
                <c:pt idx="1">
                  <c:v>2015</c:v>
                </c:pt>
                <c:pt idx="2">
                  <c:v>2016</c:v>
                </c:pt>
                <c:pt idx="3">
                  <c:v>2017</c:v>
                </c:pt>
                <c:pt idx="4">
                  <c:v>2018</c:v>
                </c:pt>
                <c:pt idx="5">
                  <c:v>2019Q3</c:v>
                </c:pt>
              </c:strCache>
            </c:strRef>
          </c:cat>
          <c:val>
            <c:numRef>
              <c:f>法說會產品銷售!$C$12:$K$12</c:f>
              <c:numCache>
                <c:formatCode>0%</c:formatCode>
                <c:ptCount val="6"/>
                <c:pt idx="0">
                  <c:v>0.14549607801065378</c:v>
                </c:pt>
                <c:pt idx="1">
                  <c:v>0.12837600007936792</c:v>
                </c:pt>
                <c:pt idx="2">
                  <c:v>0.13282518200510648</c:v>
                </c:pt>
                <c:pt idx="3">
                  <c:v>9.6527760481399646E-2</c:v>
                </c:pt>
                <c:pt idx="4">
                  <c:v>0.10175260685222726</c:v>
                </c:pt>
                <c:pt idx="5">
                  <c:v>0.14664119336304218</c:v>
                </c:pt>
              </c:numCache>
            </c:numRef>
          </c:val>
        </c:ser>
        <c:ser>
          <c:idx val="1"/>
          <c:order val="1"/>
          <c:tx>
            <c:strRef>
              <c:f>法說會產品銷售!$B$13</c:f>
              <c:strCache>
                <c:ptCount val="1"/>
                <c:pt idx="0">
                  <c:v>Strips</c:v>
                </c:pt>
              </c:strCache>
            </c:strRef>
          </c:tx>
          <c:spPr>
            <a:solidFill>
              <a:schemeClr val="accent4"/>
            </a:solidFill>
            <a:ln>
              <a:noFill/>
            </a:ln>
            <a:effectLst/>
            <a:sp3d/>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法說會產品銷售!$C$11:$K$11</c:f>
              <c:strCache>
                <c:ptCount val="6"/>
                <c:pt idx="0">
                  <c:v>2014</c:v>
                </c:pt>
                <c:pt idx="1">
                  <c:v>2015</c:v>
                </c:pt>
                <c:pt idx="2">
                  <c:v>2016</c:v>
                </c:pt>
                <c:pt idx="3">
                  <c:v>2017</c:v>
                </c:pt>
                <c:pt idx="4">
                  <c:v>2018</c:v>
                </c:pt>
                <c:pt idx="5">
                  <c:v>2019Q3</c:v>
                </c:pt>
              </c:strCache>
            </c:strRef>
          </c:cat>
          <c:val>
            <c:numRef>
              <c:f>法說會產品銷售!$C$13:$K$13</c:f>
              <c:numCache>
                <c:formatCode>0%</c:formatCode>
                <c:ptCount val="6"/>
                <c:pt idx="0">
                  <c:v>0.82750829440531526</c:v>
                </c:pt>
                <c:pt idx="1">
                  <c:v>0.83803941023253081</c:v>
                </c:pt>
                <c:pt idx="2">
                  <c:v>0.84666555316334835</c:v>
                </c:pt>
                <c:pt idx="3">
                  <c:v>0.89002374164231368</c:v>
                </c:pt>
                <c:pt idx="4">
                  <c:v>0.87159724256356386</c:v>
                </c:pt>
                <c:pt idx="5">
                  <c:v>0.82437285214482214</c:v>
                </c:pt>
              </c:numCache>
            </c:numRef>
          </c:val>
        </c:ser>
        <c:ser>
          <c:idx val="2"/>
          <c:order val="2"/>
          <c:tx>
            <c:strRef>
              <c:f>法說會產品銷售!$B$14</c:f>
              <c:strCache>
                <c:ptCount val="1"/>
                <c:pt idx="0">
                  <c:v>Other</c:v>
                </c:pt>
              </c:strCache>
            </c:strRef>
          </c:tx>
          <c:spPr>
            <a:solidFill>
              <a:schemeClr val="accent6"/>
            </a:solidFill>
            <a:ln>
              <a:noFill/>
            </a:ln>
            <a:effectLst/>
            <a:sp3d/>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法說會產品銷售!$C$11:$K$11</c:f>
              <c:strCache>
                <c:ptCount val="6"/>
                <c:pt idx="0">
                  <c:v>2014</c:v>
                </c:pt>
                <c:pt idx="1">
                  <c:v>2015</c:v>
                </c:pt>
                <c:pt idx="2">
                  <c:v>2016</c:v>
                </c:pt>
                <c:pt idx="3">
                  <c:v>2017</c:v>
                </c:pt>
                <c:pt idx="4">
                  <c:v>2018</c:v>
                </c:pt>
                <c:pt idx="5">
                  <c:v>2019Q3</c:v>
                </c:pt>
              </c:strCache>
            </c:strRef>
          </c:cat>
          <c:val>
            <c:numRef>
              <c:f>法說會產品銷售!$C$14:$K$14</c:f>
              <c:numCache>
                <c:formatCode>0%</c:formatCode>
                <c:ptCount val="6"/>
                <c:pt idx="0">
                  <c:v>2.6995627584030978E-2</c:v>
                </c:pt>
                <c:pt idx="1">
                  <c:v>3.3584589688101303E-2</c:v>
                </c:pt>
                <c:pt idx="2">
                  <c:v>2.0509264831545117E-2</c:v>
                </c:pt>
                <c:pt idx="3">
                  <c:v>1.3448497876286653E-2</c:v>
                </c:pt>
                <c:pt idx="4">
                  <c:v>2.6650150584208943E-2</c:v>
                </c:pt>
                <c:pt idx="5">
                  <c:v>2.8985954492135636E-2</c:v>
                </c:pt>
              </c:numCache>
            </c:numRef>
          </c:val>
        </c:ser>
        <c:dLbls>
          <c:showLegendKey val="0"/>
          <c:showVal val="0"/>
          <c:showCatName val="0"/>
          <c:showSerName val="0"/>
          <c:showPercent val="0"/>
          <c:showBubbleSize val="0"/>
        </c:dLbls>
        <c:gapWidth val="55"/>
        <c:gapDepth val="55"/>
        <c:shape val="box"/>
        <c:axId val="623845920"/>
        <c:axId val="623846480"/>
        <c:axId val="0"/>
      </c:bar3DChart>
      <c:catAx>
        <c:axId val="623845920"/>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zh-TW"/>
          </a:p>
        </c:txPr>
        <c:crossAx val="623846480"/>
        <c:crosses val="autoZero"/>
        <c:auto val="1"/>
        <c:lblAlgn val="ctr"/>
        <c:lblOffset val="100"/>
        <c:noMultiLvlLbl val="0"/>
      </c:catAx>
      <c:valAx>
        <c:axId val="623846480"/>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numFmt formatCode="0%"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dk1"/>
                </a:solidFill>
                <a:effectLst>
                  <a:outerShdw blurRad="38100" dist="38100" dir="2700000" algn="tl">
                    <a:srgbClr val="000000">
                      <a:alpha val="43137"/>
                    </a:srgbClr>
                  </a:outerShdw>
                </a:effectLst>
                <a:latin typeface="+mn-lt"/>
                <a:ea typeface="+mn-ea"/>
                <a:cs typeface="+mn-cs"/>
              </a:defRPr>
            </a:pPr>
            <a:endParaRPr lang="zh-TW"/>
          </a:p>
        </c:txPr>
        <c:crossAx val="6238459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zh-TW"/>
        </a:p>
      </c:txPr>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01407578722295"/>
          <c:y val="3.7680594902643499E-2"/>
          <c:w val="0.88242576277019802"/>
          <c:h val="0.86896267371883551"/>
        </c:manualLayout>
      </c:layout>
      <c:barChart>
        <c:barDir val="col"/>
        <c:grouping val="clustered"/>
        <c:varyColors val="0"/>
        <c:ser>
          <c:idx val="1"/>
          <c:order val="1"/>
          <c:tx>
            <c:strRef>
              <c:f>工作表1!$A$3</c:f>
              <c:strCache>
                <c:ptCount val="1"/>
              </c:strCache>
            </c:strRef>
          </c:tx>
          <c:spPr>
            <a:solidFill>
              <a:schemeClr val="accent5">
                <a:lumMod val="60000"/>
                <a:lumOff val="40000"/>
              </a:schemeClr>
            </a:soli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c:spPr>
          <c:invertIfNegative val="0"/>
          <c:dPt>
            <c:idx val="8"/>
            <c:invertIfNegative val="0"/>
            <c:bubble3D val="0"/>
          </c:dPt>
          <c:dPt>
            <c:idx val="9"/>
            <c:invertIfNegative val="0"/>
            <c:bubble3D val="0"/>
            <c:spPr>
              <a:solidFill>
                <a:schemeClr val="accent5">
                  <a:lumMod val="75000"/>
                </a:schemeClr>
              </a:soli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c:spPr>
          </c:dPt>
          <c:cat>
            <c:strRef>
              <c:f>工作表1!$B$1:$K$1</c:f>
              <c:strCache>
                <c:ptCount val="10"/>
                <c:pt idx="0">
                  <c:v>2010</c:v>
                </c:pt>
                <c:pt idx="1">
                  <c:v>2011</c:v>
                </c:pt>
                <c:pt idx="2">
                  <c:v>2012</c:v>
                </c:pt>
                <c:pt idx="3">
                  <c:v>2013</c:v>
                </c:pt>
                <c:pt idx="4">
                  <c:v>2014</c:v>
                </c:pt>
                <c:pt idx="5">
                  <c:v>2015</c:v>
                </c:pt>
                <c:pt idx="6">
                  <c:v>2016</c:v>
                </c:pt>
                <c:pt idx="7">
                  <c:v>2017</c:v>
                </c:pt>
                <c:pt idx="8">
                  <c:v>2018</c:v>
                </c:pt>
                <c:pt idx="9">
                  <c:v>2019H1</c:v>
                </c:pt>
              </c:strCache>
            </c:strRef>
          </c:cat>
          <c:val>
            <c:numRef>
              <c:f>工作表1!$B$3:$K$3</c:f>
              <c:numCache>
                <c:formatCode>#,##0_ </c:formatCode>
                <c:ptCount val="10"/>
                <c:pt idx="0">
                  <c:v>760471</c:v>
                </c:pt>
                <c:pt idx="1">
                  <c:v>862327</c:v>
                </c:pt>
                <c:pt idx="2">
                  <c:v>848878</c:v>
                </c:pt>
                <c:pt idx="3">
                  <c:v>822869</c:v>
                </c:pt>
                <c:pt idx="4">
                  <c:v>878762</c:v>
                </c:pt>
                <c:pt idx="5">
                  <c:v>899552</c:v>
                </c:pt>
                <c:pt idx="6">
                  <c:v>918701</c:v>
                </c:pt>
                <c:pt idx="7">
                  <c:v>1095581</c:v>
                </c:pt>
                <c:pt idx="8">
                  <c:v>1283054</c:v>
                </c:pt>
                <c:pt idx="9">
                  <c:v>643013</c:v>
                </c:pt>
              </c:numCache>
            </c:numRef>
          </c:val>
        </c:ser>
        <c:dLbls>
          <c:showLegendKey val="0"/>
          <c:showVal val="0"/>
          <c:showCatName val="0"/>
          <c:showSerName val="0"/>
          <c:showPercent val="0"/>
          <c:showBubbleSize val="0"/>
        </c:dLbls>
        <c:gapWidth val="179"/>
        <c:axId val="623847040"/>
        <c:axId val="277744256"/>
        <c:extLst>
          <c:ext xmlns:c15="http://schemas.microsoft.com/office/drawing/2012/chart" uri="{02D57815-91ED-43cb-92C2-25804820EDAC}">
            <c15:filteredBarSeries>
              <c15:ser>
                <c:idx val="0"/>
                <c:order val="0"/>
                <c:tx>
                  <c:strRef>
                    <c:extLst>
                      <c:ext uri="{02D57815-91ED-43cb-92C2-25804820EDAC}">
                        <c15:formulaRef>
                          <c15:sqref>工作表1!$A$2</c15:sqref>
                        </c15:formulaRef>
                      </c:ext>
                    </c:extLst>
                    <c:strCache>
                      <c:ptCount val="1"/>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c:ext uri="{02D57815-91ED-43cb-92C2-25804820EDAC}">
                        <c15:formulaRef>
                          <c15:sqref>工作表1!$B$1:$K$1</c15:sqref>
                        </c15:formulaRef>
                      </c:ext>
                    </c:extLst>
                    <c:strCache>
                      <c:ptCount val="10"/>
                      <c:pt idx="0">
                        <c:v>2010</c:v>
                      </c:pt>
                      <c:pt idx="1">
                        <c:v>2011</c:v>
                      </c:pt>
                      <c:pt idx="2">
                        <c:v>2012</c:v>
                      </c:pt>
                      <c:pt idx="3">
                        <c:v>2013</c:v>
                      </c:pt>
                      <c:pt idx="4">
                        <c:v>2014</c:v>
                      </c:pt>
                      <c:pt idx="5">
                        <c:v>2015</c:v>
                      </c:pt>
                      <c:pt idx="6">
                        <c:v>2016</c:v>
                      </c:pt>
                      <c:pt idx="7">
                        <c:v>2017</c:v>
                      </c:pt>
                      <c:pt idx="8">
                        <c:v>2018</c:v>
                      </c:pt>
                      <c:pt idx="9">
                        <c:v>2019H1</c:v>
                      </c:pt>
                    </c:strCache>
                  </c:strRef>
                </c:cat>
                <c:val>
                  <c:numRef>
                    <c:extLst>
                      <c:ext uri="{02D57815-91ED-43cb-92C2-25804820EDAC}">
                        <c15:formulaRef>
                          <c15:sqref>工作表1!$B$2:$K$2</c15:sqref>
                        </c15:formulaRef>
                      </c:ext>
                    </c:extLst>
                    <c:numCache>
                      <c:formatCode>#,##0_ </c:formatCode>
                      <c:ptCount val="10"/>
                      <c:pt idx="0">
                        <c:v>251325.12599999999</c:v>
                      </c:pt>
                      <c:pt idx="1">
                        <c:v>260345.94099999999</c:v>
                      </c:pt>
                      <c:pt idx="2">
                        <c:v>218768.55100000001</c:v>
                      </c:pt>
                      <c:pt idx="3">
                        <c:v>196284.30460880001</c:v>
                      </c:pt>
                      <c:pt idx="4">
                        <c:v>221841.326</c:v>
                      </c:pt>
                      <c:pt idx="5">
                        <c:v>203797.32904420001</c:v>
                      </c:pt>
                      <c:pt idx="6">
                        <c:v>231526.57112419998</c:v>
                      </c:pt>
                      <c:pt idx="7">
                        <c:v>175841</c:v>
                      </c:pt>
                      <c:pt idx="8">
                        <c:v>204222</c:v>
                      </c:pt>
                      <c:pt idx="9">
                        <c:v>145445</c:v>
                      </c:pt>
                    </c:numCache>
                  </c:numRef>
                </c:val>
              </c15:ser>
            </c15:filteredBarSeries>
          </c:ext>
        </c:extLst>
      </c:barChart>
      <c:catAx>
        <c:axId val="6238470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vert="horz"/>
          <a:lstStyle/>
          <a:p>
            <a:pPr>
              <a:defRPr/>
            </a:pPr>
            <a:endParaRPr lang="zh-TW"/>
          </a:p>
        </c:txPr>
        <c:crossAx val="277744256"/>
        <c:crosses val="autoZero"/>
        <c:auto val="1"/>
        <c:lblAlgn val="ctr"/>
        <c:lblOffset val="100"/>
        <c:noMultiLvlLbl val="0"/>
      </c:catAx>
      <c:valAx>
        <c:axId val="277744256"/>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vert="horz"/>
          <a:lstStyle/>
          <a:p>
            <a:pPr>
              <a:defRPr>
                <a:effectLst>
                  <a:outerShdw blurRad="38100" dist="38100" dir="2700000" algn="tl">
                    <a:srgbClr val="000000">
                      <a:alpha val="43137"/>
                    </a:srgbClr>
                  </a:outerShdw>
                </a:effectLst>
              </a:defRPr>
            </a:pPr>
            <a:endParaRPr lang="zh-TW"/>
          </a:p>
        </c:txPr>
        <c:crossAx val="623847040"/>
        <c:crosses val="autoZero"/>
        <c:crossBetween val="between"/>
      </c:valAx>
      <c:spPr>
        <a:solidFill>
          <a:schemeClr val="lt1"/>
        </a:solidFill>
        <a:ln w="25400" cap="flat" cmpd="sng" algn="ctr">
          <a:noFill/>
          <a:prstDash val="solid"/>
        </a:ln>
        <a:effectLst/>
      </c:spPr>
    </c:plotArea>
    <c:plotVisOnly val="1"/>
    <c:dispBlanksAs val="gap"/>
    <c:showDLblsOverMax val="0"/>
  </c:chart>
  <c:spPr>
    <a:solidFill>
      <a:schemeClr val="lt1"/>
    </a:solidFill>
    <a:ln w="25400" cap="flat" cmpd="sng" algn="ctr">
      <a:solidFill>
        <a:schemeClr val="accent4"/>
      </a:solidFill>
      <a:prstDash val="solid"/>
    </a:ln>
    <a:effectLst/>
  </c:spPr>
  <c:txPr>
    <a:bodyPr/>
    <a:lstStyle/>
    <a:p>
      <a:pPr>
        <a:defRPr>
          <a:solidFill>
            <a:schemeClr val="dk1"/>
          </a:solidFill>
          <a:latin typeface="+mn-lt"/>
          <a:ea typeface="+mn-ea"/>
          <a:cs typeface="+mn-cs"/>
        </a:defRPr>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00931642307461"/>
          <c:y val="3.3377179470955087E-2"/>
          <c:w val="0.83161621802231156"/>
          <c:h val="0.79196264864904886"/>
        </c:manualLayout>
      </c:layout>
      <c:barChart>
        <c:barDir val="col"/>
        <c:grouping val="clustered"/>
        <c:varyColors val="0"/>
        <c:ser>
          <c:idx val="1"/>
          <c:order val="1"/>
          <c:tx>
            <c:strRef>
              <c:f>工作表1!$A$3</c:f>
              <c:strCache>
                <c:ptCount val="1"/>
              </c:strCache>
            </c:strRef>
          </c:tx>
          <c:spPr>
            <a:solidFill>
              <a:schemeClr val="tx2">
                <a:lumMod val="40000"/>
                <a:lumOff val="60000"/>
              </a:schemeClr>
            </a:solidFill>
            <a:ln>
              <a:noFill/>
            </a:ln>
            <a:effectLst>
              <a:outerShdw blurRad="40000" dist="23000" dir="5400000" rotWithShape="0">
                <a:srgbClr val="000000">
                  <a:alpha val="35000"/>
                </a:srgbClr>
              </a:outerShdw>
            </a:effectLst>
            <a:scene3d>
              <a:camera prst="orthographicFront"/>
              <a:lightRig rig="threePt" dir="t"/>
            </a:scene3d>
          </c:spPr>
          <c:invertIfNegative val="0"/>
          <c:dPt>
            <c:idx val="8"/>
            <c:invertIfNegative val="0"/>
            <c:bubble3D val="0"/>
          </c:dPt>
          <c:dPt>
            <c:idx val="9"/>
            <c:invertIfNegative val="0"/>
            <c:bubble3D val="0"/>
            <c:spPr>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c:spPr>
          </c:dPt>
          <c:cat>
            <c:strRef>
              <c:f>工作表1!$B$1:$K$1</c:f>
              <c:strCache>
                <c:ptCount val="10"/>
                <c:pt idx="0">
                  <c:v>2010</c:v>
                </c:pt>
                <c:pt idx="1">
                  <c:v>2011</c:v>
                </c:pt>
                <c:pt idx="2">
                  <c:v>2012</c:v>
                </c:pt>
                <c:pt idx="3">
                  <c:v>2013</c:v>
                </c:pt>
                <c:pt idx="4">
                  <c:v>2014</c:v>
                </c:pt>
                <c:pt idx="5">
                  <c:v>2015</c:v>
                </c:pt>
                <c:pt idx="6">
                  <c:v>2016</c:v>
                </c:pt>
                <c:pt idx="7">
                  <c:v>2017</c:v>
                </c:pt>
                <c:pt idx="8">
                  <c:v>2018</c:v>
                </c:pt>
                <c:pt idx="9">
                  <c:v>2019H1</c:v>
                </c:pt>
              </c:strCache>
            </c:strRef>
          </c:cat>
          <c:val>
            <c:numRef>
              <c:f>工作表1!$B$3:$K$3</c:f>
              <c:numCache>
                <c:formatCode>#,##0_ </c:formatCode>
                <c:ptCount val="10"/>
                <c:pt idx="0">
                  <c:v>196706.97500000001</c:v>
                </c:pt>
                <c:pt idx="1">
                  <c:v>272903.97499999998</c:v>
                </c:pt>
                <c:pt idx="2">
                  <c:v>298539.3</c:v>
                </c:pt>
                <c:pt idx="3">
                  <c:v>323423.48480000003</c:v>
                </c:pt>
                <c:pt idx="4">
                  <c:v>332281.74800000002</c:v>
                </c:pt>
                <c:pt idx="5">
                  <c:v>356926.95500000002</c:v>
                </c:pt>
                <c:pt idx="6">
                  <c:v>428485.54499999998</c:v>
                </c:pt>
                <c:pt idx="7">
                  <c:v>483966</c:v>
                </c:pt>
                <c:pt idx="8">
                  <c:v>518727</c:v>
                </c:pt>
                <c:pt idx="9">
                  <c:v>231998</c:v>
                </c:pt>
              </c:numCache>
            </c:numRef>
          </c:val>
        </c:ser>
        <c:dLbls>
          <c:showLegendKey val="0"/>
          <c:showVal val="0"/>
          <c:showCatName val="0"/>
          <c:showSerName val="0"/>
          <c:showPercent val="0"/>
          <c:showBubbleSize val="0"/>
        </c:dLbls>
        <c:gapWidth val="165"/>
        <c:axId val="333696720"/>
        <c:axId val="333697280"/>
        <c:extLst>
          <c:ext xmlns:c15="http://schemas.microsoft.com/office/drawing/2012/chart" uri="{02D57815-91ED-43cb-92C2-25804820EDAC}">
            <c15:filteredBarSeries>
              <c15:ser>
                <c:idx val="0"/>
                <c:order val="0"/>
                <c:tx>
                  <c:strRef>
                    <c:extLst>
                      <c:ext uri="{02D57815-91ED-43cb-92C2-25804820EDAC}">
                        <c15:formulaRef>
                          <c15:sqref>工作表1!$A$2</c15:sqref>
                        </c15:formulaRef>
                      </c:ext>
                    </c:extLst>
                    <c:strCache>
                      <c:ptCount val="1"/>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extLst>
                      <c:ext uri="{02D57815-91ED-43cb-92C2-25804820EDAC}">
                        <c15:formulaRef>
                          <c15:sqref>工作表1!$B$1:$K$1</c15:sqref>
                        </c15:formulaRef>
                      </c:ext>
                    </c:extLst>
                    <c:strCache>
                      <c:ptCount val="10"/>
                      <c:pt idx="0">
                        <c:v>2010</c:v>
                      </c:pt>
                      <c:pt idx="1">
                        <c:v>2011</c:v>
                      </c:pt>
                      <c:pt idx="2">
                        <c:v>2012</c:v>
                      </c:pt>
                      <c:pt idx="3">
                        <c:v>2013</c:v>
                      </c:pt>
                      <c:pt idx="4">
                        <c:v>2014</c:v>
                      </c:pt>
                      <c:pt idx="5">
                        <c:v>2015</c:v>
                      </c:pt>
                      <c:pt idx="6">
                        <c:v>2016</c:v>
                      </c:pt>
                      <c:pt idx="7">
                        <c:v>2017</c:v>
                      </c:pt>
                      <c:pt idx="8">
                        <c:v>2018</c:v>
                      </c:pt>
                      <c:pt idx="9">
                        <c:v>2019H1</c:v>
                      </c:pt>
                    </c:strCache>
                  </c:strRef>
                </c:cat>
                <c:val>
                  <c:numRef>
                    <c:extLst>
                      <c:ext uri="{02D57815-91ED-43cb-92C2-25804820EDAC}">
                        <c15:formulaRef>
                          <c15:sqref>工作表1!$B$2:$K$2</c15:sqref>
                        </c15:formulaRef>
                      </c:ext>
                    </c:extLst>
                    <c:numCache>
                      <c:formatCode>#,##0_ </c:formatCode>
                      <c:ptCount val="10"/>
                      <c:pt idx="0">
                        <c:v>824038.51699999999</c:v>
                      </c:pt>
                      <c:pt idx="1">
                        <c:v>1071614.1980000001</c:v>
                      </c:pt>
                      <c:pt idx="2">
                        <c:v>1088491.5719999999</c:v>
                      </c:pt>
                      <c:pt idx="3">
                        <c:v>1318404.4467200001</c:v>
                      </c:pt>
                      <c:pt idx="4">
                        <c:v>1261944.841</c:v>
                      </c:pt>
                      <c:pt idx="5">
                        <c:v>1349122.5182290999</c:v>
                      </c:pt>
                      <c:pt idx="6">
                        <c:v>1476243.5251547</c:v>
                      </c:pt>
                      <c:pt idx="7">
                        <c:v>1620715</c:v>
                      </c:pt>
                      <c:pt idx="8">
                        <c:v>1820267</c:v>
                      </c:pt>
                      <c:pt idx="9">
                        <c:v>766356</c:v>
                      </c:pt>
                    </c:numCache>
                  </c:numRef>
                </c:val>
              </c15:ser>
            </c15:filteredBarSeries>
          </c:ext>
        </c:extLst>
      </c:barChart>
      <c:catAx>
        <c:axId val="3336967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vert="horz"/>
          <a:lstStyle/>
          <a:p>
            <a:pPr>
              <a:defRPr/>
            </a:pPr>
            <a:endParaRPr lang="zh-TW"/>
          </a:p>
        </c:txPr>
        <c:crossAx val="333697280"/>
        <c:crosses val="autoZero"/>
        <c:auto val="1"/>
        <c:lblAlgn val="ctr"/>
        <c:lblOffset val="100"/>
        <c:noMultiLvlLbl val="0"/>
      </c:catAx>
      <c:valAx>
        <c:axId val="333697280"/>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vert="horz"/>
          <a:lstStyle/>
          <a:p>
            <a:pPr>
              <a:defRPr>
                <a:effectLst>
                  <a:outerShdw blurRad="38100" dist="38100" dir="2700000" algn="tl">
                    <a:srgbClr val="000000">
                      <a:alpha val="43137"/>
                    </a:srgbClr>
                  </a:outerShdw>
                </a:effectLst>
              </a:defRPr>
            </a:pPr>
            <a:endParaRPr lang="zh-TW"/>
          </a:p>
        </c:txPr>
        <c:crossAx val="333696720"/>
        <c:crosses val="autoZero"/>
        <c:crossBetween val="between"/>
      </c:valAx>
      <c:spPr>
        <a:solidFill>
          <a:schemeClr val="lt1"/>
        </a:solidFill>
        <a:ln w="25400" cap="flat" cmpd="sng" algn="ctr">
          <a:noFill/>
          <a:prstDash val="solid"/>
        </a:ln>
        <a:effectLst/>
      </c:spPr>
    </c:plotArea>
    <c:plotVisOnly val="1"/>
    <c:dispBlanksAs val="gap"/>
    <c:showDLblsOverMax val="0"/>
  </c:chart>
  <c:spPr>
    <a:solidFill>
      <a:schemeClr val="lt1"/>
    </a:solidFill>
    <a:ln w="25400" cap="flat" cmpd="sng" algn="ctr">
      <a:solidFill>
        <a:schemeClr val="accent4"/>
      </a:solidFill>
      <a:prstDash val="solid"/>
    </a:ln>
    <a:effectLst/>
  </c:spPr>
  <c:txPr>
    <a:bodyPr/>
    <a:lstStyle/>
    <a:p>
      <a:pPr>
        <a:defRPr>
          <a:solidFill>
            <a:schemeClr val="dk1"/>
          </a:solidFill>
          <a:latin typeface="+mn-lt"/>
          <a:ea typeface="+mn-ea"/>
          <a:cs typeface="+mn-cs"/>
        </a:defRPr>
      </a:pPr>
      <a:endParaRPr lang="zh-TW"/>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09E23D8-F826-FA48-9D1A-978FB9B89346}" type="datetime1">
              <a:rPr lang="zh-TW" altLang="en-US" smtClean="0"/>
              <a:t>2019/10/9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1A104-389C-D24D-B120-79E3310AB4C0}" type="slidenum">
              <a:rPr lang="en-US" smtClean="0"/>
              <a:t>‹#›</a:t>
            </a:fld>
            <a:endParaRPr lang="en-US"/>
          </a:p>
        </p:txBody>
      </p:sp>
    </p:spTree>
    <p:extLst>
      <p:ext uri="{BB962C8B-B14F-4D97-AF65-F5344CB8AC3E}">
        <p14:creationId xmlns:p14="http://schemas.microsoft.com/office/powerpoint/2010/main" val="32537382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18DD6C-A7E7-F64D-98AC-B97C0642B4D2}" type="datetime1">
              <a:rPr lang="zh-TW" altLang="en-US" smtClean="0"/>
              <a:t>2019/10/9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56FB40-050F-844A-9A86-4EBD2A369ADA}" type="slidenum">
              <a:rPr lang="en-US" smtClean="0"/>
              <a:t>‹#›</a:t>
            </a:fld>
            <a:endParaRPr lang="en-US"/>
          </a:p>
        </p:txBody>
      </p:sp>
    </p:spTree>
    <p:extLst>
      <p:ext uri="{BB962C8B-B14F-4D97-AF65-F5344CB8AC3E}">
        <p14:creationId xmlns:p14="http://schemas.microsoft.com/office/powerpoint/2010/main" val="179400559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圖像版面配置區 1"/>
          <p:cNvSpPr>
            <a:spLocks noGrp="1" noRot="1" noChangeAspect="1" noTextEdit="1"/>
          </p:cNvSpPr>
          <p:nvPr>
            <p:ph type="sldImg"/>
          </p:nvPr>
        </p:nvSpPr>
        <p:spPr>
          <a:ln/>
        </p:spPr>
      </p:sp>
      <p:sp>
        <p:nvSpPr>
          <p:cNvPr id="38915" name="備忘稿版面配置區 2"/>
          <p:cNvSpPr>
            <a:spLocks noGrp="1"/>
          </p:cNvSpPr>
          <p:nvPr>
            <p:ph type="body" idx="1"/>
          </p:nvPr>
        </p:nvSpPr>
        <p:spPr>
          <a:noFill/>
          <a:ln/>
        </p:spPr>
        <p:txBody>
          <a:bodyPr/>
          <a:lstStyle/>
          <a:p>
            <a:endParaRPr lang="en-US" altLang="zh-TW" dirty="0" smtClean="0">
              <a:latin typeface="Arial" pitchFamily="34" charset="0"/>
            </a:endParaRPr>
          </a:p>
          <a:p>
            <a:r>
              <a:rPr lang="en-US" altLang="zh-TW" dirty="0" err="1" smtClean="0">
                <a:latin typeface="Arial" pitchFamily="34" charset="0"/>
              </a:rPr>
              <a:t>Boionime</a:t>
            </a:r>
            <a:r>
              <a:rPr lang="en-US" altLang="zh-TW" dirty="0" smtClean="0">
                <a:latin typeface="Arial" pitchFamily="34" charset="0"/>
              </a:rPr>
              <a:t> </a:t>
            </a:r>
            <a:r>
              <a:rPr lang="en-US" altLang="zh-TW" dirty="0" err="1" smtClean="0">
                <a:latin typeface="Arial" pitchFamily="34" charset="0"/>
              </a:rPr>
              <a:t>Headquaters</a:t>
            </a:r>
            <a:r>
              <a:rPr lang="en-US" altLang="zh-TW" dirty="0" smtClean="0">
                <a:latin typeface="Arial" pitchFamily="34" charset="0"/>
              </a:rPr>
              <a:t>, capitalization value ~ US 50</a:t>
            </a:r>
            <a:r>
              <a:rPr lang="en-US" altLang="zh-TW" baseline="0" dirty="0" smtClean="0">
                <a:latin typeface="Arial" pitchFamily="34" charset="0"/>
              </a:rPr>
              <a:t> million dollars.</a:t>
            </a:r>
            <a:endParaRPr lang="zh-TW" altLang="en-US" dirty="0" smtClean="0">
              <a:latin typeface="Arial" pitchFamily="34" charset="0"/>
            </a:endParaRPr>
          </a:p>
        </p:txBody>
      </p:sp>
      <p:sp>
        <p:nvSpPr>
          <p:cNvPr id="38916" name="投影片編號版面配置區 3"/>
          <p:cNvSpPr>
            <a:spLocks noGrp="1"/>
          </p:cNvSpPr>
          <p:nvPr>
            <p:ph type="sldNum" sz="quarter" idx="5"/>
          </p:nvPr>
        </p:nvSpPr>
        <p:spPr>
          <a:noFill/>
        </p:spPr>
        <p:txBody>
          <a:bodyPr/>
          <a:lstStyle/>
          <a:p>
            <a:fld id="{7DB140D0-9D54-468C-BC19-98D9EBA8EFC6}" type="slidenum">
              <a:rPr lang="zh-TW" altLang="en-US" smtClean="0">
                <a:solidFill>
                  <a:prstClr val="black"/>
                </a:solidFill>
              </a:rPr>
              <a:pPr/>
              <a:t>2</a:t>
            </a:fld>
            <a:endParaRPr lang="zh-TW" altLang="en-US" dirty="0" smtClean="0">
              <a:solidFill>
                <a:prstClr val="black"/>
              </a:solidFill>
            </a:endParaRPr>
          </a:p>
        </p:txBody>
      </p:sp>
    </p:spTree>
    <p:extLst>
      <p:ext uri="{BB962C8B-B14F-4D97-AF65-F5344CB8AC3E}">
        <p14:creationId xmlns:p14="http://schemas.microsoft.com/office/powerpoint/2010/main" val="2347598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近五年股利分配情形</a:t>
            </a:r>
            <a:endParaRPr lang="zh-TW" altLang="en-US" dirty="0"/>
          </a:p>
        </p:txBody>
      </p:sp>
      <p:sp>
        <p:nvSpPr>
          <p:cNvPr id="4" name="投影片編號版面配置區 3"/>
          <p:cNvSpPr>
            <a:spLocks noGrp="1"/>
          </p:cNvSpPr>
          <p:nvPr>
            <p:ph type="sldNum" sz="quarter" idx="10"/>
          </p:nvPr>
        </p:nvSpPr>
        <p:spPr/>
        <p:txBody>
          <a:bodyPr/>
          <a:lstStyle/>
          <a:p>
            <a:fld id="{0256FB40-050F-844A-9A86-4EBD2A369ADA}" type="slidenum">
              <a:rPr lang="en-US" smtClean="0"/>
              <a:t>13</a:t>
            </a:fld>
            <a:endParaRPr lang="en-US"/>
          </a:p>
        </p:txBody>
      </p:sp>
    </p:spTree>
    <p:extLst>
      <p:ext uri="{BB962C8B-B14F-4D97-AF65-F5344CB8AC3E}">
        <p14:creationId xmlns:p14="http://schemas.microsoft.com/office/powerpoint/2010/main" val="168495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圖像版面配置區 1"/>
          <p:cNvSpPr>
            <a:spLocks noGrp="1" noRot="1" noChangeAspect="1" noTextEdit="1"/>
          </p:cNvSpPr>
          <p:nvPr>
            <p:ph type="sldImg"/>
          </p:nvPr>
        </p:nvSpPr>
        <p:spPr>
          <a:ln/>
        </p:spPr>
      </p:sp>
      <p:sp>
        <p:nvSpPr>
          <p:cNvPr id="38915" name="備忘稿版面配置區 2"/>
          <p:cNvSpPr>
            <a:spLocks noGrp="1"/>
          </p:cNvSpPr>
          <p:nvPr>
            <p:ph type="body" idx="1"/>
          </p:nvPr>
        </p:nvSpPr>
        <p:spPr>
          <a:noFill/>
          <a:ln/>
        </p:spPr>
        <p:txBody>
          <a:bodyPr/>
          <a:lstStyle/>
          <a:p>
            <a:endParaRPr lang="en-US" altLang="zh-TW" dirty="0">
              <a:latin typeface="Arial" pitchFamily="34" charset="0"/>
            </a:endParaRPr>
          </a:p>
          <a:p>
            <a:endParaRPr lang="zh-TW" altLang="en-US" dirty="0">
              <a:latin typeface="Arial" pitchFamily="34" charset="0"/>
            </a:endParaRPr>
          </a:p>
        </p:txBody>
      </p:sp>
      <p:sp>
        <p:nvSpPr>
          <p:cNvPr id="38916" name="投影片編號版面配置區 3"/>
          <p:cNvSpPr>
            <a:spLocks noGrp="1"/>
          </p:cNvSpPr>
          <p:nvPr>
            <p:ph type="sldNum" sz="quarter" idx="5"/>
          </p:nvPr>
        </p:nvSpPr>
        <p:spPr>
          <a:noFill/>
        </p:spPr>
        <p:txBody>
          <a:bodyPr/>
          <a:lstStyle/>
          <a:p>
            <a:fld id="{7DB140D0-9D54-468C-BC19-98D9EBA8EFC6}" type="slidenum">
              <a:rPr lang="zh-TW" altLang="en-US" smtClean="0">
                <a:solidFill>
                  <a:prstClr val="black"/>
                </a:solidFill>
              </a:rPr>
              <a:pPr/>
              <a:t>3</a:t>
            </a:fld>
            <a:endParaRPr lang="zh-TW" altLang="en-US">
              <a:solidFill>
                <a:prstClr val="black"/>
              </a:solidFill>
            </a:endParaRPr>
          </a:p>
        </p:txBody>
      </p:sp>
    </p:spTree>
    <p:extLst>
      <p:ext uri="{BB962C8B-B14F-4D97-AF65-F5344CB8AC3E}">
        <p14:creationId xmlns:p14="http://schemas.microsoft.com/office/powerpoint/2010/main" val="847824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9163" y="746125"/>
            <a:ext cx="4968875" cy="3725863"/>
          </a:xfrm>
        </p:spPr>
      </p:sp>
      <p:sp>
        <p:nvSpPr>
          <p:cNvPr id="3" name="備忘稿版面配置區 2"/>
          <p:cNvSpPr>
            <a:spLocks noGrp="1"/>
          </p:cNvSpPr>
          <p:nvPr>
            <p:ph type="body" idx="1"/>
          </p:nvPr>
        </p:nvSpPr>
        <p:spPr/>
        <p:txBody>
          <a:bodyPr/>
          <a:lstStyle/>
          <a:p>
            <a:r>
              <a:rPr lang="en-US" altLang="zh-TW" dirty="0" smtClean="0"/>
              <a:t>Rightest +</a:t>
            </a:r>
            <a:endParaRPr lang="zh-TW" altLang="en-US" dirty="0"/>
          </a:p>
        </p:txBody>
      </p:sp>
      <p:sp>
        <p:nvSpPr>
          <p:cNvPr id="5" name="投影片編號版面配置區 4"/>
          <p:cNvSpPr>
            <a:spLocks noGrp="1"/>
          </p:cNvSpPr>
          <p:nvPr>
            <p:ph type="sldNum" sz="quarter" idx="10"/>
          </p:nvPr>
        </p:nvSpPr>
        <p:spPr/>
        <p:txBody>
          <a:bodyPr/>
          <a:lstStyle/>
          <a:p>
            <a:fld id="{0256FB40-050F-844A-9A86-4EBD2A369ADA}"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65189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9163" y="746125"/>
            <a:ext cx="4968875" cy="3725863"/>
          </a:xfrm>
        </p:spPr>
      </p:sp>
      <p:sp>
        <p:nvSpPr>
          <p:cNvPr id="3" name="備忘稿版面配置區 2"/>
          <p:cNvSpPr>
            <a:spLocks noGrp="1"/>
          </p:cNvSpPr>
          <p:nvPr>
            <p:ph type="body" idx="1"/>
          </p:nvPr>
        </p:nvSpPr>
        <p:spPr/>
        <p:txBody>
          <a:bodyPr/>
          <a:lstStyle/>
          <a:p>
            <a:r>
              <a:rPr lang="en-US" altLang="zh-TW" dirty="0" smtClean="0"/>
              <a:t> </a:t>
            </a:r>
            <a:r>
              <a:rPr lang="zh-TW" altLang="en-US" dirty="0" smtClean="0"/>
              <a:t>預計帶出  糖尿病的照顧費用  </a:t>
            </a:r>
            <a:r>
              <a:rPr lang="en-US" altLang="zh-TW" dirty="0" smtClean="0"/>
              <a:t>1/9 </a:t>
            </a:r>
            <a:endParaRPr lang="zh-TW" altLang="en-US" dirty="0"/>
          </a:p>
        </p:txBody>
      </p:sp>
      <p:sp>
        <p:nvSpPr>
          <p:cNvPr id="5" name="投影片編號版面配置區 4"/>
          <p:cNvSpPr>
            <a:spLocks noGrp="1"/>
          </p:cNvSpPr>
          <p:nvPr>
            <p:ph type="sldNum" sz="quarter" idx="10"/>
          </p:nvPr>
        </p:nvSpPr>
        <p:spPr/>
        <p:txBody>
          <a:bodyPr/>
          <a:lstStyle/>
          <a:p>
            <a:fld id="{0256FB40-050F-844A-9A86-4EBD2A369ADA}"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59542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256FB40-050F-844A-9A86-4EBD2A369ADA}" type="slidenum">
              <a:rPr lang="en-US" smtClean="0"/>
              <a:t>6</a:t>
            </a:fld>
            <a:endParaRPr lang="en-US" dirty="0"/>
          </a:p>
        </p:txBody>
      </p:sp>
    </p:spTree>
    <p:extLst>
      <p:ext uri="{BB962C8B-B14F-4D97-AF65-F5344CB8AC3E}">
        <p14:creationId xmlns:p14="http://schemas.microsoft.com/office/powerpoint/2010/main" val="2052724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400" b="1" dirty="0" smtClean="0"/>
              <a:t>Revenue </a:t>
            </a:r>
            <a:r>
              <a:rPr lang="en-US" altLang="zh-TW" dirty="0" smtClean="0"/>
              <a:t>2018 vs 2017 </a:t>
            </a:r>
            <a:r>
              <a:rPr lang="en-US" altLang="zh-TW" dirty="0" smtClean="0">
                <a:solidFill>
                  <a:srgbClr val="FF0000"/>
                </a:solidFill>
              </a:rPr>
              <a:t>YOY 10%</a:t>
            </a:r>
          </a:p>
          <a:p>
            <a:r>
              <a:rPr lang="en-US" altLang="zh-TW" dirty="0" smtClean="0"/>
              <a:t>                  2019H1 vs 2018H1 </a:t>
            </a:r>
            <a:r>
              <a:rPr lang="en-US" altLang="zh-TW" dirty="0" smtClean="0">
                <a:solidFill>
                  <a:srgbClr val="FF0000"/>
                </a:solidFill>
              </a:rPr>
              <a:t>YOY 13%</a:t>
            </a:r>
            <a:endParaRPr lang="zh-TW" altLang="en-US" dirty="0" smtClean="0">
              <a:solidFill>
                <a:srgbClr val="FF0000"/>
              </a:solidFill>
            </a:endParaRPr>
          </a:p>
          <a:p>
            <a:endParaRPr lang="zh-TW" altLang="en-US" dirty="0"/>
          </a:p>
        </p:txBody>
      </p:sp>
      <p:sp>
        <p:nvSpPr>
          <p:cNvPr id="4" name="投影片編號版面配置區 3"/>
          <p:cNvSpPr>
            <a:spLocks noGrp="1"/>
          </p:cNvSpPr>
          <p:nvPr>
            <p:ph type="sldNum" sz="quarter" idx="10"/>
          </p:nvPr>
        </p:nvSpPr>
        <p:spPr/>
        <p:txBody>
          <a:bodyPr/>
          <a:lstStyle/>
          <a:p>
            <a:fld id="{0256FB40-050F-844A-9A86-4EBD2A369ADA}" type="slidenum">
              <a:rPr lang="en-US" smtClean="0"/>
              <a:t>7</a:t>
            </a:fld>
            <a:endParaRPr lang="en-US"/>
          </a:p>
        </p:txBody>
      </p:sp>
    </p:spTree>
    <p:extLst>
      <p:ext uri="{BB962C8B-B14F-4D97-AF65-F5344CB8AC3E}">
        <p14:creationId xmlns:p14="http://schemas.microsoft.com/office/powerpoint/2010/main" val="218335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毛利率下降主要係</a:t>
            </a:r>
            <a:endParaRPr lang="en-US" altLang="zh-TW" dirty="0" smtClean="0"/>
          </a:p>
          <a:p>
            <a:r>
              <a:rPr lang="en-US" altLang="zh-TW" dirty="0" smtClean="0"/>
              <a:t>1.</a:t>
            </a:r>
            <a:r>
              <a:rPr lang="zh-TW" altLang="en-US" dirty="0" smtClean="0"/>
              <a:t> </a:t>
            </a:r>
            <a:r>
              <a:rPr lang="en-US" altLang="zh-TW" dirty="0" smtClean="0"/>
              <a:t>Meter</a:t>
            </a:r>
            <a:r>
              <a:rPr lang="zh-TW" altLang="en-US" dirty="0" smtClean="0"/>
              <a:t>銷售比重上升</a:t>
            </a:r>
            <a:r>
              <a:rPr lang="en-US" altLang="zh-TW" dirty="0" smtClean="0"/>
              <a:t>,</a:t>
            </a:r>
            <a:r>
              <a:rPr lang="zh-TW" altLang="en-US" dirty="0" smtClean="0"/>
              <a:t>試片比重下降</a:t>
            </a:r>
            <a:endParaRPr lang="en-US" altLang="zh-TW" dirty="0" smtClean="0"/>
          </a:p>
          <a:p>
            <a:r>
              <a:rPr lang="en-US" altLang="zh-TW" dirty="0" smtClean="0"/>
              <a:t>2.</a:t>
            </a:r>
            <a:r>
              <a:rPr lang="zh-TW" altLang="en-US" dirty="0" smtClean="0"/>
              <a:t> 東寶庫存水位調整，以致於第</a:t>
            </a:r>
            <a:r>
              <a:rPr lang="en-US" altLang="zh-TW" dirty="0" smtClean="0"/>
              <a:t>4</a:t>
            </a:r>
            <a:r>
              <a:rPr lang="zh-TW" altLang="en-US" dirty="0" smtClean="0"/>
              <a:t>季才拉貨</a:t>
            </a:r>
            <a:endParaRPr lang="zh-TW" altLang="en-US" dirty="0"/>
          </a:p>
        </p:txBody>
      </p:sp>
      <p:sp>
        <p:nvSpPr>
          <p:cNvPr id="4" name="投影片編號版面配置區 3"/>
          <p:cNvSpPr>
            <a:spLocks noGrp="1"/>
          </p:cNvSpPr>
          <p:nvPr>
            <p:ph type="sldNum" sz="quarter" idx="10"/>
          </p:nvPr>
        </p:nvSpPr>
        <p:spPr/>
        <p:txBody>
          <a:bodyPr/>
          <a:lstStyle/>
          <a:p>
            <a:fld id="{0256FB40-050F-844A-9A86-4EBD2A369ADA}" type="slidenum">
              <a:rPr lang="en-US" smtClean="0"/>
              <a:t>8</a:t>
            </a:fld>
            <a:endParaRPr lang="en-US"/>
          </a:p>
        </p:txBody>
      </p:sp>
    </p:spTree>
    <p:extLst>
      <p:ext uri="{BB962C8B-B14F-4D97-AF65-F5344CB8AC3E}">
        <p14:creationId xmlns:p14="http://schemas.microsoft.com/office/powerpoint/2010/main" val="307656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中國區域在第</a:t>
            </a:r>
            <a:r>
              <a:rPr lang="en-US" altLang="zh-TW" dirty="0" smtClean="0"/>
              <a:t>4</a:t>
            </a:r>
            <a:r>
              <a:rPr lang="zh-TW" altLang="en-US" dirty="0" smtClean="0"/>
              <a:t>季東寶拉貨後預計會提升</a:t>
            </a:r>
            <a:endParaRPr lang="zh-TW" altLang="en-US" dirty="0"/>
          </a:p>
        </p:txBody>
      </p:sp>
      <p:sp>
        <p:nvSpPr>
          <p:cNvPr id="4" name="投影片編號版面配置區 3"/>
          <p:cNvSpPr>
            <a:spLocks noGrp="1"/>
          </p:cNvSpPr>
          <p:nvPr>
            <p:ph type="sldNum" sz="quarter" idx="10"/>
          </p:nvPr>
        </p:nvSpPr>
        <p:spPr/>
        <p:txBody>
          <a:bodyPr/>
          <a:lstStyle/>
          <a:p>
            <a:fld id="{0256FB40-050F-844A-9A86-4EBD2A369ADA}" type="slidenum">
              <a:rPr lang="en-US" smtClean="0"/>
              <a:t>9</a:t>
            </a:fld>
            <a:endParaRPr lang="en-US"/>
          </a:p>
        </p:txBody>
      </p:sp>
    </p:spTree>
    <p:extLst>
      <p:ext uri="{BB962C8B-B14F-4D97-AF65-F5344CB8AC3E}">
        <p14:creationId xmlns:p14="http://schemas.microsoft.com/office/powerpoint/2010/main" val="1803945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METER</a:t>
            </a:r>
            <a:r>
              <a:rPr lang="zh-TW" altLang="en-US" dirty="0" smtClean="0"/>
              <a:t>比重上升</a:t>
            </a:r>
            <a:endParaRPr lang="zh-TW" altLang="en-US" dirty="0"/>
          </a:p>
        </p:txBody>
      </p:sp>
      <p:sp>
        <p:nvSpPr>
          <p:cNvPr id="4" name="投影片編號版面配置區 3"/>
          <p:cNvSpPr>
            <a:spLocks noGrp="1"/>
          </p:cNvSpPr>
          <p:nvPr>
            <p:ph type="sldNum" sz="quarter" idx="10"/>
          </p:nvPr>
        </p:nvSpPr>
        <p:spPr/>
        <p:txBody>
          <a:bodyPr/>
          <a:lstStyle/>
          <a:p>
            <a:fld id="{0256FB40-050F-844A-9A86-4EBD2A369ADA}" type="slidenum">
              <a:rPr lang="en-US" smtClean="0"/>
              <a:t>10</a:t>
            </a:fld>
            <a:endParaRPr lang="en-US"/>
          </a:p>
        </p:txBody>
      </p:sp>
    </p:spTree>
    <p:extLst>
      <p:ext uri="{BB962C8B-B14F-4D97-AF65-F5344CB8AC3E}">
        <p14:creationId xmlns:p14="http://schemas.microsoft.com/office/powerpoint/2010/main" val="3012114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jp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a:ext>
            </a:extLst>
          </a:blip>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標題版面配置區 1"/>
          <p:cNvSpPr>
            <a:spLocks noGrp="1"/>
          </p:cNvSpPr>
          <p:nvPr>
            <p:ph type="title" hasCustomPrompt="1"/>
          </p:nvPr>
        </p:nvSpPr>
        <p:spPr>
          <a:xfrm>
            <a:off x="3347864" y="1772816"/>
            <a:ext cx="5544616" cy="1296144"/>
          </a:xfrm>
          <a:prstGeom prst="rect">
            <a:avLst/>
          </a:prstGeom>
        </p:spPr>
        <p:txBody>
          <a:bodyPr vert="horz" lIns="91440" tIns="45720" rIns="91440" bIns="45720" rtlCol="0" anchor="ctr">
            <a:noAutofit/>
          </a:bodyPr>
          <a:lstStyle>
            <a:lvl1pPr algn="l">
              <a:defRPr sz="4000">
                <a:solidFill>
                  <a:schemeClr val="bg1"/>
                </a:solidFill>
                <a:latin typeface="+mj-lt"/>
                <a:ea typeface="微軟正黑體" pitchFamily="34" charset="-120"/>
              </a:defRPr>
            </a:lvl1pPr>
          </a:lstStyle>
          <a:p>
            <a:pPr lvl="0">
              <a:defRPr/>
            </a:pPr>
            <a:r>
              <a:rPr kumimoji="0" lang="en-US" altLang="zh-TW" b="0" i="0" u="none" strike="noStrike" kern="1200" cap="none" spc="0" normalizeH="0" noProof="0" dirty="0" smtClean="0">
                <a:ln>
                  <a:noFill/>
                </a:ln>
                <a:solidFill>
                  <a:schemeClr val="bg1"/>
                </a:solidFill>
                <a:effectLst/>
                <a:uLnTx/>
                <a:uFillTx/>
                <a:latin typeface="+mj-lt"/>
                <a:ea typeface="華康中特圓體"/>
                <a:cs typeface="華康中特圓體"/>
              </a:rPr>
              <a:t>Presentation Topic</a:t>
            </a:r>
            <a:br>
              <a:rPr kumimoji="0" lang="en-US" altLang="zh-TW" b="0" i="0" u="none" strike="noStrike" kern="1200" cap="none" spc="0" normalizeH="0" noProof="0" dirty="0" smtClean="0">
                <a:ln>
                  <a:noFill/>
                </a:ln>
                <a:solidFill>
                  <a:schemeClr val="bg1"/>
                </a:solidFill>
                <a:effectLst/>
                <a:uLnTx/>
                <a:uFillTx/>
                <a:latin typeface="+mj-lt"/>
                <a:ea typeface="華康中特圓體"/>
                <a:cs typeface="華康中特圓體"/>
              </a:rPr>
            </a:br>
            <a:r>
              <a:rPr kumimoji="0" lang="zh-TW" altLang="en-US" b="0" i="0" u="none" strike="noStrike" kern="1200" cap="none" spc="0" normalizeH="0" baseline="0" noProof="0" dirty="0" smtClean="0">
                <a:ln>
                  <a:noFill/>
                </a:ln>
                <a:solidFill>
                  <a:schemeClr val="bg1"/>
                </a:solidFill>
                <a:effectLst/>
                <a:uLnTx/>
                <a:uFillTx/>
                <a:latin typeface="微軟正黑體" pitchFamily="34" charset="-120"/>
                <a:ea typeface="微軟正黑體" pitchFamily="34" charset="-120"/>
                <a:cs typeface="華康中特圓體"/>
              </a:rPr>
              <a:t>標題頁 </a:t>
            </a:r>
            <a:r>
              <a:rPr lang="en-US" altLang="zh-TW" dirty="0" smtClean="0">
                <a:solidFill>
                  <a:schemeClr val="bg1"/>
                </a:solidFill>
                <a:latin typeface="+mj-lt"/>
                <a:ea typeface="華康中特圓體"/>
                <a:cs typeface="華康中特圓體"/>
              </a:rPr>
              <a:t>40pt</a:t>
            </a:r>
            <a:endParaRPr lang="zh-TW" altLang="en-US" dirty="0">
              <a:solidFill>
                <a:schemeClr val="bg1"/>
              </a:solidFill>
              <a:latin typeface="+mj-lt"/>
              <a:ea typeface="華康中特圓體"/>
              <a:cs typeface="華康中特圓體"/>
            </a:endParaRPr>
          </a:p>
        </p:txBody>
      </p:sp>
      <p:sp>
        <p:nvSpPr>
          <p:cNvPr id="7" name="文字版面配置區 2"/>
          <p:cNvSpPr>
            <a:spLocks noGrp="1"/>
          </p:cNvSpPr>
          <p:nvPr>
            <p:ph idx="1" hasCustomPrompt="1"/>
          </p:nvPr>
        </p:nvSpPr>
        <p:spPr>
          <a:xfrm>
            <a:off x="3331947" y="3356992"/>
            <a:ext cx="5419553" cy="1095469"/>
          </a:xfrm>
          <a:prstGeom prst="rect">
            <a:avLst/>
          </a:prstGeom>
        </p:spPr>
        <p:txBody>
          <a:bodyPr vert="horz" lIns="91440" tIns="45720" rIns="91440" bIns="45720" rtlCol="0">
            <a:noAutofit/>
          </a:bodyPr>
          <a:lstStyle>
            <a:lvl1pPr marL="0" marR="0" indent="0" algn="l" defTabSz="914400" rtl="0" eaLnBrk="1" fontAlgn="ctr" latinLnBrk="0" hangingPunct="1">
              <a:lnSpc>
                <a:spcPct val="100000"/>
              </a:lnSpc>
              <a:spcBef>
                <a:spcPts val="200"/>
              </a:spcBef>
              <a:spcAft>
                <a:spcPts val="200"/>
              </a:spcAft>
              <a:buClrTx/>
              <a:buSzTx/>
              <a:buFontTx/>
              <a:buNone/>
              <a:tabLst/>
              <a:defRPr lang="en-US" altLang="zh-TW" sz="1800">
                <a:solidFill>
                  <a:schemeClr val="bg1"/>
                </a:solidFill>
                <a:latin typeface="+mj-lt"/>
                <a:ea typeface="微軟正黑體" panose="020B0604030504040204" pitchFamily="34" charset="-120"/>
                <a:cs typeface="微軟正黑體" panose="020B0604030504040204" pitchFamily="34" charset="-120"/>
              </a:defRPr>
            </a:lvl1pPr>
          </a:lstStyle>
          <a:p>
            <a:pPr marL="0" marR="0" lvl="0" indent="0" algn="l" defTabSz="914400" rtl="0" eaLnBrk="1" fontAlgn="ctr" latinLnBrk="0" hangingPunct="1">
              <a:lnSpc>
                <a:spcPct val="100000"/>
              </a:lnSpc>
              <a:spcBef>
                <a:spcPts val="200"/>
              </a:spcBef>
              <a:spcAft>
                <a:spcPts val="200"/>
              </a:spcAft>
              <a:buClrTx/>
              <a:buSzTx/>
              <a:buFontTx/>
              <a:buNone/>
              <a:tabLst/>
              <a:defRPr/>
            </a:pP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Presenter full name </a:t>
            </a:r>
            <a:r>
              <a:rPr kumimoji="0" lang="zh-TW" altLang="en-US" sz="1800" b="0" i="0" u="none" strike="noStrike" kern="1200" cap="none" spc="0" normalizeH="0" baseline="0" noProof="0" dirty="0" smtClean="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rPr>
              <a:t>簡報者姓名</a:t>
            </a:r>
            <a:endParaRPr kumimoji="0" lang="en-US" altLang="zh-TW" sz="1800" b="0" i="0" u="none" strike="noStrike" kern="1200" cap="none" spc="0" normalizeH="0" baseline="0" noProof="0" dirty="0" smtClean="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endParaRPr>
          </a:p>
          <a:p>
            <a:pPr defTabSz="914400">
              <a:defRPr/>
            </a:pP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Title, Dept.</a:t>
            </a:r>
            <a:r>
              <a:rPr kumimoji="0" lang="zh-TW" altLang="en-US" sz="1800" b="0" i="0" u="none" strike="noStrike" kern="1200" cap="none" spc="0" normalizeH="0" baseline="0" noProof="0" dirty="0" smtClean="0">
                <a:ln>
                  <a:noFill/>
                </a:ln>
                <a:solidFill>
                  <a:schemeClr val="bg1"/>
                </a:solidFill>
                <a:effectLst/>
                <a:uLnTx/>
                <a:uFillTx/>
                <a:latin typeface="+mj-lt"/>
                <a:ea typeface="華康中特圓體"/>
                <a:cs typeface="華康中特圓體"/>
              </a:rPr>
              <a:t> </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職稱及部門</a:t>
            </a:r>
            <a:endParaRPr lang="en-US" altLang="zh-TW" sz="1800" dirty="0" smtClean="0">
              <a:solidFill>
                <a:schemeClr val="bg1"/>
              </a:solidFill>
              <a:latin typeface="微軟正黑體" panose="020B0604030504040204" pitchFamily="34" charset="-120"/>
              <a:ea typeface="微軟正黑體" panose="020B0604030504040204" pitchFamily="34" charset="-120"/>
              <a:cs typeface="華康中特圓體"/>
            </a:endParaRPr>
          </a:p>
          <a:p>
            <a:pPr marL="0" marR="0" lvl="0" indent="0" algn="l" defTabSz="914400" rtl="0" eaLnBrk="1" fontAlgn="ctr" latinLnBrk="0" hangingPunct="1">
              <a:lnSpc>
                <a:spcPct val="100000"/>
              </a:lnSpc>
              <a:spcBef>
                <a:spcPts val="200"/>
              </a:spcBef>
              <a:spcAft>
                <a:spcPts val="200"/>
              </a:spcAft>
              <a:buClrTx/>
              <a:buSzTx/>
              <a:buFontTx/>
              <a:buNone/>
              <a:tabLst/>
              <a:defRPr/>
            </a:pPr>
            <a:r>
              <a:rPr lang="en-US" altLang="zh-TW" sz="1800" dirty="0" smtClean="0">
                <a:solidFill>
                  <a:schemeClr val="bg1"/>
                </a:solidFill>
                <a:latin typeface="+mj-lt"/>
                <a:ea typeface="華康中特圓體"/>
                <a:cs typeface="華康中特圓體"/>
              </a:rPr>
              <a:t>MM</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月</a:t>
            </a: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/DD</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日</a:t>
            </a: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/YYYY</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年</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p:txBody>
      </p:sp>
      <p:pic>
        <p:nvPicPr>
          <p:cNvPr id="8" name="Picture 2" descr="C:\Users\kenny.liao\Desktop\Bionime_Logo_white.png"/>
          <p:cNvPicPr>
            <a:picLocks noChangeAspect="1" noChangeArrowheads="1"/>
          </p:cNvPicPr>
          <p:nvPr userDrawn="1"/>
        </p:nvPicPr>
        <p:blipFill>
          <a:blip r:embed="rId3" cstate="print">
            <a:extLst>
              <a:ext uri="{28A0092B-C50C-407E-A947-70E740481C1C}">
                <a14:useLocalDpi xmlns:a14="http://schemas.microsoft.com/office/drawing/2010/main"/>
              </a:ext>
            </a:extLst>
          </a:blip>
          <a:stretch>
            <a:fillRect/>
          </a:stretch>
        </p:blipFill>
        <p:spPr bwMode="auto">
          <a:xfrm>
            <a:off x="7311499" y="401783"/>
            <a:ext cx="1440000" cy="146897"/>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8425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0_標題投影片">
    <p:spTree>
      <p:nvGrpSpPr>
        <p:cNvPr id="1" name=""/>
        <p:cNvGrpSpPr/>
        <p:nvPr/>
      </p:nvGrpSpPr>
      <p:grpSpPr>
        <a:xfrm>
          <a:off x="0" y="0"/>
          <a:ext cx="0" cy="0"/>
          <a:chOff x="0" y="0"/>
          <a:chExt cx="0" cy="0"/>
        </a:xfrm>
      </p:grpSpPr>
      <p:sp>
        <p:nvSpPr>
          <p:cNvPr id="2" name="標題版面配置區 1"/>
          <p:cNvSpPr>
            <a:spLocks noGrp="1"/>
          </p:cNvSpPr>
          <p:nvPr>
            <p:ph type="title" hasCustomPrompt="1"/>
          </p:nvPr>
        </p:nvSpPr>
        <p:spPr>
          <a:xfrm>
            <a:off x="328103" y="767151"/>
            <a:ext cx="8499025" cy="919697"/>
          </a:xfrm>
          <a:prstGeom prst="rect">
            <a:avLst/>
          </a:prstGeom>
        </p:spPr>
        <p:txBody>
          <a:bodyPr vert="horz" lIns="91440" tIns="45720" rIns="91440" bIns="45720" rtlCol="0" anchor="ctr">
            <a:normAutofit/>
          </a:bodyPr>
          <a:lstStyle>
            <a:lvl1pPr algn="l">
              <a:defRPr sz="4000" baseline="0">
                <a:effectLst/>
                <a:latin typeface="Calibri" pitchFamily="34" charset="0"/>
                <a:ea typeface="微軟正黑體" pitchFamily="34" charset="-120"/>
              </a:defRPr>
            </a:lvl1pPr>
          </a:lstStyle>
          <a:p>
            <a:pPr>
              <a:defRPr/>
            </a:pPr>
            <a:r>
              <a:rPr lang="en-US" altLang="zh-TW" dirty="0"/>
              <a:t>Content Page</a:t>
            </a:r>
            <a:r>
              <a:rPr lang="zh-TW" altLang="en-US" dirty="0"/>
              <a:t>內文</a:t>
            </a:r>
            <a:r>
              <a:rPr lang="zh-TW" altLang="en-US" dirty="0">
                <a:latin typeface="微軟正黑體" pitchFamily="34" charset="-120"/>
              </a:rPr>
              <a:t>頁 字級 </a:t>
            </a:r>
            <a:r>
              <a:rPr lang="en-US" altLang="zh-TW" dirty="0">
                <a:latin typeface="微軟正黑體" pitchFamily="34" charset="-120"/>
              </a:rPr>
              <a:t>40</a:t>
            </a:r>
            <a:r>
              <a:rPr lang="en-US" altLang="zh-TW" dirty="0"/>
              <a:t>pt</a:t>
            </a:r>
            <a:endParaRPr lang="zh-TW" altLang="en-US" dirty="0">
              <a:latin typeface="微軟正黑體" pitchFamily="34" charset="-120"/>
            </a:endParaRPr>
          </a:p>
        </p:txBody>
      </p:sp>
      <p:sp>
        <p:nvSpPr>
          <p:cNvPr id="3" name="文字版面配置區 2"/>
          <p:cNvSpPr>
            <a:spLocks noGrp="1"/>
          </p:cNvSpPr>
          <p:nvPr>
            <p:ph idx="1" hasCustomPrompt="1"/>
          </p:nvPr>
        </p:nvSpPr>
        <p:spPr>
          <a:xfrm>
            <a:off x="328103" y="1845533"/>
            <a:ext cx="8499025" cy="4535795"/>
          </a:xfrm>
          <a:prstGeom prst="rect">
            <a:avLst/>
          </a:prstGeom>
        </p:spPr>
        <p:txBody>
          <a:bodyPr vert="horz" lIns="91440" tIns="45720" rIns="91440" bIns="45720" rtlCol="0">
            <a:normAutofit/>
          </a:bodyPr>
          <a:lstStyle>
            <a:lvl1pPr>
              <a:defRPr sz="1800" baseline="0">
                <a:effectLst/>
                <a:latin typeface="Calibri" pitchFamily="34" charset="0"/>
                <a:ea typeface="微軟正黑體" pitchFamily="34" charset="-120"/>
              </a:defRPr>
            </a:lvl1pPr>
          </a:lstStyle>
          <a:p>
            <a:r>
              <a:rPr lang="en-US" altLang="zh-TW" sz="1800" dirty="0"/>
              <a:t>Outline 1</a:t>
            </a:r>
          </a:p>
          <a:p>
            <a:pPr>
              <a:defRPr/>
            </a:pPr>
            <a:r>
              <a:rPr lang="zh-TW" altLang="en-US" sz="1800" dirty="0">
                <a:latin typeface="微軟正黑體" pitchFamily="34" charset="-120"/>
              </a:rPr>
              <a:t>內文字級 </a:t>
            </a:r>
            <a:r>
              <a:rPr lang="en-US" altLang="zh-TW" sz="1800" dirty="0"/>
              <a:t>18pt</a:t>
            </a:r>
            <a:endParaRPr lang="zh-TW" altLang="en-US" sz="1800" dirty="0"/>
          </a:p>
        </p:txBody>
      </p:sp>
    </p:spTree>
    <p:extLst>
      <p:ext uri="{BB962C8B-B14F-4D97-AF65-F5344CB8AC3E}">
        <p14:creationId xmlns:p14="http://schemas.microsoft.com/office/powerpoint/2010/main" val="2810227947"/>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自訂版面配置">
    <p:bg>
      <p:bgPr>
        <a:solidFill>
          <a:srgbClr val="174F9E"/>
        </a:solidFill>
        <a:effectLst/>
      </p:bgPr>
    </p:bg>
    <p:spTree>
      <p:nvGrpSpPr>
        <p:cNvPr id="1" name=""/>
        <p:cNvGrpSpPr/>
        <p:nvPr/>
      </p:nvGrpSpPr>
      <p:grpSpPr>
        <a:xfrm>
          <a:off x="0" y="0"/>
          <a:ext cx="0" cy="0"/>
          <a:chOff x="0" y="0"/>
          <a:chExt cx="0" cy="0"/>
        </a:xfrm>
      </p:grpSpPr>
      <p:pic>
        <p:nvPicPr>
          <p:cNvPr id="3" name="Picture 8"/>
          <p:cNvPicPr>
            <a:picLocks noChangeAspect="1"/>
          </p:cNvPicPr>
          <p:nvPr/>
        </p:nvPicPr>
        <p:blipFill rotWithShape="1">
          <a:blip r:embed="rId2"/>
          <a:srcRect l="42593" b="16769"/>
          <a:stretch/>
        </p:blipFill>
        <p:spPr>
          <a:xfrm>
            <a:off x="0" y="3428999"/>
            <a:ext cx="5035217" cy="3429001"/>
          </a:xfrm>
          <a:prstGeom prst="rect">
            <a:avLst/>
          </a:prstGeom>
        </p:spPr>
      </p:pic>
      <p:sp>
        <p:nvSpPr>
          <p:cNvPr id="4" name="Title 1"/>
          <p:cNvSpPr txBox="1">
            <a:spLocks/>
          </p:cNvSpPr>
          <p:nvPr/>
        </p:nvSpPr>
        <p:spPr>
          <a:xfrm>
            <a:off x="1762572" y="2060848"/>
            <a:ext cx="5750531" cy="156489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chemeClr val="bg1">
                    <a:lumMod val="95000"/>
                  </a:schemeClr>
                </a:solidFill>
                <a:latin typeface="+mn-lt"/>
                <a:cs typeface="Myriad Pro Light"/>
              </a:rPr>
              <a:t>Thank you</a:t>
            </a:r>
          </a:p>
        </p:txBody>
      </p:sp>
      <p:pic>
        <p:nvPicPr>
          <p:cNvPr id="5" name="Picture 12"/>
          <p:cNvPicPr>
            <a:picLocks noChangeAspect="1"/>
          </p:cNvPicPr>
          <p:nvPr/>
        </p:nvPicPr>
        <p:blipFill>
          <a:blip r:embed="rId3"/>
          <a:stretch>
            <a:fillRect/>
          </a:stretch>
        </p:blipFill>
        <p:spPr>
          <a:xfrm>
            <a:off x="6992417" y="4353248"/>
            <a:ext cx="1743619" cy="1302587"/>
          </a:xfrm>
          <a:prstGeom prst="rect">
            <a:avLst/>
          </a:prstGeom>
        </p:spPr>
      </p:pic>
      <p:sp>
        <p:nvSpPr>
          <p:cNvPr id="6" name="Title 1"/>
          <p:cNvSpPr txBox="1">
            <a:spLocks/>
          </p:cNvSpPr>
          <p:nvPr/>
        </p:nvSpPr>
        <p:spPr>
          <a:xfrm>
            <a:off x="6156176" y="116632"/>
            <a:ext cx="2875265" cy="556590"/>
          </a:xfrm>
          <a:prstGeom prst="rect">
            <a:avLst/>
          </a:prstGeom>
          <a:solidFill>
            <a:srgbClr val="174F9E"/>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600" dirty="0">
              <a:solidFill>
                <a:schemeClr val="bg1">
                  <a:lumMod val="95000"/>
                </a:schemeClr>
              </a:solidFill>
              <a:latin typeface="+mn-lt"/>
              <a:cs typeface="Myriad Pro Light"/>
            </a:endParaRPr>
          </a:p>
        </p:txBody>
      </p:sp>
      <p:pic>
        <p:nvPicPr>
          <p:cNvPr id="7" name="Picture 2"/>
          <p:cNvPicPr>
            <a:picLocks noChangeAspect="1" noChangeArrowheads="1"/>
          </p:cNvPicPr>
          <p:nvPr userDrawn="1"/>
        </p:nvPicPr>
        <p:blipFill rotWithShape="1">
          <a:blip r:embed="rId4">
            <a:extLst>
              <a:ext uri="{28A0092B-C50C-407E-A947-70E740481C1C}">
                <a14:useLocalDpi xmlns:a14="http://schemas.microsoft.com/office/drawing/2010/main"/>
              </a:ext>
            </a:extLst>
          </a:blip>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Title 1"/>
          <p:cNvSpPr txBox="1">
            <a:spLocks/>
          </p:cNvSpPr>
          <p:nvPr userDrawn="1"/>
        </p:nvSpPr>
        <p:spPr>
          <a:xfrm>
            <a:off x="1762574" y="2060849"/>
            <a:ext cx="5750531" cy="156489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chemeClr val="bg1">
                    <a:lumMod val="95000"/>
                  </a:schemeClr>
                </a:solidFill>
                <a:latin typeface="+mn-lt"/>
                <a:cs typeface="Myriad Pro Light"/>
              </a:rPr>
              <a:t>Thank you</a:t>
            </a:r>
          </a:p>
        </p:txBody>
      </p:sp>
      <p:sp>
        <p:nvSpPr>
          <p:cNvPr id="9" name="內容版面配置區 13"/>
          <p:cNvSpPr txBox="1">
            <a:spLocks/>
          </p:cNvSpPr>
          <p:nvPr userDrawn="1"/>
        </p:nvSpPr>
        <p:spPr>
          <a:xfrm>
            <a:off x="6300192" y="4869160"/>
            <a:ext cx="2376264" cy="2016224"/>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TW" sz="1500" b="1" dirty="0">
                <a:solidFill>
                  <a:schemeClr val="bg1"/>
                </a:solidFill>
              </a:rPr>
              <a:t>BIONIME CORPORATION</a:t>
            </a:r>
            <a:endParaRPr lang="en-US" altLang="zh-TW" sz="1500" b="1" dirty="0" smtClean="0">
              <a:solidFill>
                <a:schemeClr val="bg1"/>
              </a:solidFill>
            </a:endParaRPr>
          </a:p>
          <a:p>
            <a:pPr marL="0" indent="0">
              <a:buNone/>
            </a:pPr>
            <a:r>
              <a:rPr lang="zh-TW" altLang="en-US" sz="1300" b="1" dirty="0" smtClean="0">
                <a:solidFill>
                  <a:schemeClr val="bg1"/>
                </a:solidFill>
                <a:latin typeface="微軟正黑體" panose="020B0604030504040204" pitchFamily="34" charset="-120"/>
                <a:ea typeface="微軟正黑體" panose="020B0604030504040204" pitchFamily="34" charset="-120"/>
              </a:rPr>
              <a:t>華</a:t>
            </a:r>
            <a:r>
              <a:rPr lang="zh-TW" altLang="en-US" sz="1300" b="1" dirty="0">
                <a:solidFill>
                  <a:schemeClr val="bg1"/>
                </a:solidFill>
                <a:latin typeface="微軟正黑體" panose="020B0604030504040204" pitchFamily="34" charset="-120"/>
                <a:ea typeface="微軟正黑體" panose="020B0604030504040204" pitchFamily="34" charset="-120"/>
              </a:rPr>
              <a:t>廣生技</a:t>
            </a:r>
            <a:r>
              <a:rPr lang="zh-TW" altLang="en-US" sz="1300" b="1" dirty="0" smtClean="0">
                <a:solidFill>
                  <a:schemeClr val="bg1"/>
                </a:solidFill>
                <a:latin typeface="微軟正黑體" panose="020B0604030504040204" pitchFamily="34" charset="-120"/>
                <a:ea typeface="微軟正黑體" panose="020B0604030504040204" pitchFamily="34" charset="-120"/>
              </a:rPr>
              <a:t>股份有限公司</a:t>
            </a:r>
            <a:endParaRPr lang="en-US" altLang="zh-TW" sz="1300" b="1" dirty="0" smtClean="0">
              <a:solidFill>
                <a:schemeClr val="bg1"/>
              </a:solidFill>
              <a:latin typeface="微軟正黑體" panose="020B0604030504040204" pitchFamily="34" charset="-120"/>
              <a:ea typeface="微軟正黑體" panose="020B0604030504040204" pitchFamily="34" charset="-120"/>
            </a:endParaRPr>
          </a:p>
          <a:p>
            <a:pPr marL="0" indent="0">
              <a:buNone/>
            </a:pPr>
            <a:r>
              <a:rPr lang="en-US" altLang="zh-TW" sz="1000" dirty="0" smtClean="0">
                <a:solidFill>
                  <a:schemeClr val="bg1"/>
                </a:solidFill>
              </a:rPr>
              <a:t>No.100</a:t>
            </a:r>
            <a:r>
              <a:rPr lang="en-US" altLang="zh-TW" sz="1000" dirty="0">
                <a:solidFill>
                  <a:schemeClr val="bg1"/>
                </a:solidFill>
              </a:rPr>
              <a:t>, Sec. 2, Daqing St., South Dist., Taichung City 40242, Taiwan (R.O.C</a:t>
            </a:r>
            <a:r>
              <a:rPr lang="en-US" altLang="zh-TW" sz="1000" dirty="0" smtClean="0">
                <a:solidFill>
                  <a:schemeClr val="bg1"/>
                </a:solidFill>
              </a:rPr>
              <a:t>.)</a:t>
            </a:r>
          </a:p>
          <a:p>
            <a:pPr marL="0" indent="0">
              <a:buNone/>
            </a:pPr>
            <a:r>
              <a:rPr lang="en-US" altLang="zh-TW" sz="1000" dirty="0">
                <a:solidFill>
                  <a:schemeClr val="bg1"/>
                </a:solidFill>
              </a:rPr>
              <a:t>40242 </a:t>
            </a:r>
            <a:r>
              <a:rPr lang="zh-TW" altLang="en-US" sz="1000" dirty="0" smtClean="0">
                <a:solidFill>
                  <a:schemeClr val="bg1"/>
                </a:solidFill>
                <a:latin typeface="微軟正黑體" panose="020B0604030504040204" pitchFamily="34" charset="-120"/>
                <a:ea typeface="微軟正黑體" panose="020B0604030504040204" pitchFamily="34" charset="-120"/>
              </a:rPr>
              <a:t>台中市</a:t>
            </a:r>
            <a:r>
              <a:rPr lang="zh-TW" altLang="en-US" sz="1000" dirty="0">
                <a:solidFill>
                  <a:schemeClr val="bg1"/>
                </a:solidFill>
                <a:latin typeface="微軟正黑體" panose="020B0604030504040204" pitchFamily="34" charset="-120"/>
                <a:ea typeface="微軟正黑體" panose="020B0604030504040204" pitchFamily="34" charset="-120"/>
              </a:rPr>
              <a:t>南區大慶街二段</a:t>
            </a:r>
            <a:r>
              <a:rPr lang="en-US" altLang="zh-TW" sz="1000" dirty="0">
                <a:solidFill>
                  <a:schemeClr val="bg1"/>
                </a:solidFill>
                <a:ea typeface="微軟正黑體" panose="020B0604030504040204" pitchFamily="34" charset="-120"/>
              </a:rPr>
              <a:t>100</a:t>
            </a:r>
            <a:r>
              <a:rPr lang="zh-TW" altLang="en-US" sz="1000" dirty="0" smtClean="0">
                <a:solidFill>
                  <a:schemeClr val="bg1"/>
                </a:solidFill>
                <a:latin typeface="微軟正黑體" panose="020B0604030504040204" pitchFamily="34" charset="-120"/>
                <a:ea typeface="微軟正黑體" panose="020B0604030504040204" pitchFamily="34" charset="-120"/>
              </a:rPr>
              <a:t>號</a:t>
            </a:r>
            <a:endParaRPr lang="en-US" altLang="zh-TW" sz="1000" dirty="0" smtClean="0">
              <a:solidFill>
                <a:schemeClr val="bg1"/>
              </a:solidFill>
              <a:latin typeface="微軟正黑體" panose="020B0604030504040204" pitchFamily="34" charset="-120"/>
              <a:ea typeface="微軟正黑體" panose="020B0604030504040204" pitchFamily="34" charset="-120"/>
            </a:endParaRPr>
          </a:p>
          <a:p>
            <a:pPr marL="0" indent="0">
              <a:buNone/>
            </a:pPr>
            <a:r>
              <a:rPr lang="en-US" altLang="zh-TW" sz="1000" dirty="0" smtClean="0">
                <a:solidFill>
                  <a:schemeClr val="bg1"/>
                </a:solidFill>
              </a:rPr>
              <a:t>P. +886 </a:t>
            </a:r>
            <a:r>
              <a:rPr lang="en-US" altLang="zh-TW" sz="1000" dirty="0">
                <a:solidFill>
                  <a:schemeClr val="bg1"/>
                </a:solidFill>
              </a:rPr>
              <a:t>(4) 2369 2388     </a:t>
            </a:r>
            <a:endParaRPr lang="en-US" altLang="zh-TW" sz="1000" dirty="0" smtClean="0">
              <a:solidFill>
                <a:schemeClr val="bg1"/>
              </a:solidFill>
            </a:endParaRPr>
          </a:p>
          <a:p>
            <a:pPr marL="0" indent="0">
              <a:buNone/>
            </a:pPr>
            <a:r>
              <a:rPr lang="en-US" altLang="zh-TW" sz="1000" dirty="0" smtClean="0">
                <a:solidFill>
                  <a:schemeClr val="bg1"/>
                </a:solidFill>
              </a:rPr>
              <a:t>F. +886 </a:t>
            </a:r>
            <a:r>
              <a:rPr lang="en-US" altLang="zh-TW" sz="1000" dirty="0">
                <a:solidFill>
                  <a:schemeClr val="bg1"/>
                </a:solidFill>
              </a:rPr>
              <a:t>(4) 2261 </a:t>
            </a:r>
            <a:r>
              <a:rPr lang="en-US" altLang="zh-TW" sz="1000" dirty="0" smtClean="0">
                <a:solidFill>
                  <a:schemeClr val="bg1"/>
                </a:solidFill>
              </a:rPr>
              <a:t>7586</a:t>
            </a:r>
          </a:p>
          <a:p>
            <a:pPr marL="0" indent="0">
              <a:buNone/>
            </a:pPr>
            <a:r>
              <a:rPr lang="en-US" altLang="zh-TW" sz="1000" dirty="0" smtClean="0">
                <a:solidFill>
                  <a:schemeClr val="bg1"/>
                </a:solidFill>
              </a:rPr>
              <a:t>www.bionime.com</a:t>
            </a:r>
            <a:endParaRPr lang="zh-TW" altLang="en-US" sz="1000" dirty="0">
              <a:solidFill>
                <a:schemeClr val="bg1"/>
              </a:solidFill>
            </a:endParaRPr>
          </a:p>
        </p:txBody>
      </p:sp>
      <p:pic>
        <p:nvPicPr>
          <p:cNvPr id="10" name="Picture 2" descr="C:\Users\kenny.liao\Desktop\Bionime_Logo_white.png"/>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6408473" y="4509120"/>
            <a:ext cx="2037275" cy="20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696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ver/ Back cover">
    <p:spTree>
      <p:nvGrpSpPr>
        <p:cNvPr id="1" name=""/>
        <p:cNvGrpSpPr/>
        <p:nvPr/>
      </p:nvGrpSpPr>
      <p:grpSpPr>
        <a:xfrm>
          <a:off x="0" y="0"/>
          <a:ext cx="0" cy="0"/>
          <a:chOff x="0" y="0"/>
          <a:chExt cx="0" cy="0"/>
        </a:xfrm>
      </p:grpSpPr>
      <p:sp>
        <p:nvSpPr>
          <p:cNvPr id="10" name="標題版面配置區 1"/>
          <p:cNvSpPr>
            <a:spLocks noGrp="1"/>
          </p:cNvSpPr>
          <p:nvPr>
            <p:ph type="title"/>
          </p:nvPr>
        </p:nvSpPr>
        <p:spPr>
          <a:xfrm>
            <a:off x="328107" y="1783534"/>
            <a:ext cx="8453757" cy="1553438"/>
          </a:xfrm>
          <a:prstGeom prst="rect">
            <a:avLst/>
          </a:prstGeom>
        </p:spPr>
        <p:txBody>
          <a:bodyPr/>
          <a:lstStyle>
            <a:lvl1pPr>
              <a:defRPr sz="3600">
                <a:latin typeface="Calibri" pitchFamily="34" charset="0"/>
                <a:ea typeface="微軟正黑體" pitchFamily="34" charset="-120"/>
              </a:defRPr>
            </a:lvl1pPr>
          </a:lstStyle>
          <a:p>
            <a:pPr lvl="0"/>
            <a:r>
              <a:rPr lang="zh-TW" altLang="en-US" noProof="0"/>
              <a:t>按一下以編輯母片標題樣式</a:t>
            </a:r>
            <a:endParaRPr lang="zh-TW" altLang="en-US" noProof="0" dirty="0"/>
          </a:p>
        </p:txBody>
      </p:sp>
      <p:sp>
        <p:nvSpPr>
          <p:cNvPr id="11" name="文字版面配置區 2"/>
          <p:cNvSpPr>
            <a:spLocks noGrp="1"/>
          </p:cNvSpPr>
          <p:nvPr>
            <p:ph idx="1"/>
          </p:nvPr>
        </p:nvSpPr>
        <p:spPr>
          <a:xfrm>
            <a:off x="328108" y="3621388"/>
            <a:ext cx="5419553" cy="1095469"/>
          </a:xfrm>
          <a:prstGeom prst="rect">
            <a:avLst/>
          </a:prstGeom>
        </p:spPr>
        <p:txBody>
          <a:bodyPr/>
          <a:lstStyle>
            <a:lvl1pPr marL="0" marR="0" indent="0" algn="l" defTabSz="816299" rtl="0" eaLnBrk="1" fontAlgn="ctr" latinLnBrk="0" hangingPunct="1">
              <a:lnSpc>
                <a:spcPct val="100000"/>
              </a:lnSpc>
              <a:spcBef>
                <a:spcPts val="178"/>
              </a:spcBef>
              <a:spcAft>
                <a:spcPts val="178"/>
              </a:spcAft>
              <a:buClrTx/>
              <a:buSzTx/>
              <a:buFontTx/>
              <a:buNone/>
              <a:tabLst/>
              <a:defRPr kumimoji="0" lang="en-US" altLang="zh-TW" sz="1800" b="0" i="0" u="none" strike="noStrike" kern="1200" cap="none" spc="0" normalizeH="0" baseline="0" noProof="0">
                <a:ln>
                  <a:noFill/>
                </a:ln>
                <a:solidFill>
                  <a:schemeClr val="tx1"/>
                </a:solidFill>
                <a:effectLst/>
                <a:uLnTx/>
                <a:uFillTx/>
                <a:latin typeface="+mj-ea"/>
                <a:cs typeface="華康中特圓體"/>
              </a:defRPr>
            </a:lvl1pPr>
          </a:lstStyle>
          <a:p>
            <a:pPr lvl="0"/>
            <a:r>
              <a:rPr lang="zh-TW" altLang="en-US" noProof="0"/>
              <a:t>按一下以編輯母片文字樣式</a:t>
            </a:r>
          </a:p>
          <a:p>
            <a:pPr lvl="1"/>
            <a:r>
              <a:rPr lang="zh-TW" altLang="en-US" noProof="0"/>
              <a:t>第二層</a:t>
            </a:r>
          </a:p>
          <a:p>
            <a:pPr lvl="2"/>
            <a:r>
              <a:rPr lang="zh-TW" altLang="en-US" noProof="0"/>
              <a:t>第三層</a:t>
            </a:r>
          </a:p>
        </p:txBody>
      </p:sp>
    </p:spTree>
    <p:extLst>
      <p:ext uri="{BB962C8B-B14F-4D97-AF65-F5344CB8AC3E}">
        <p14:creationId xmlns:p14="http://schemas.microsoft.com/office/powerpoint/2010/main" val="2473342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CB50A97B-A7D9-4DAC-A915-9491D4F8ADEF}" type="datetimeFigureOut">
              <a:rPr lang="zh-TW" altLang="en-US" smtClean="0">
                <a:solidFill>
                  <a:prstClr val="black">
                    <a:tint val="75000"/>
                  </a:prstClr>
                </a:solidFill>
              </a:rPr>
              <a:pPr/>
              <a:t>2019/10/9</a:t>
            </a:fld>
            <a:endParaRPr lang="zh-TW" altLang="en-US">
              <a:solidFill>
                <a:prstClr val="black">
                  <a:tint val="75000"/>
                </a:prstClr>
              </a:solidFill>
            </a:endParaRPr>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en-US" altLang="zh-TW"/>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p>
            <a:fld id="{29FE1520-EEFF-45D9-80F5-AAD44C3FDF38}"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522873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CB50A97B-A7D9-4DAC-A915-9491D4F8ADEF}" type="datetimeFigureOut">
              <a:rPr lang="zh-TW" altLang="en-US" smtClean="0">
                <a:solidFill>
                  <a:prstClr val="black">
                    <a:tint val="75000"/>
                  </a:prstClr>
                </a:solidFill>
              </a:rPr>
              <a:pPr/>
              <a:t>2019/10/9</a:t>
            </a:fld>
            <a:endParaRPr lang="zh-TW" altLang="en-US">
              <a:solidFill>
                <a:prstClr val="black">
                  <a:tint val="75000"/>
                </a:prstClr>
              </a:solidFill>
            </a:endParaRPr>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pPr>
              <a:defRPr/>
            </a:pPr>
            <a:r>
              <a:rPr lang="en-US" altLang="zh-TW">
                <a:solidFill>
                  <a:prstClr val="black">
                    <a:tint val="75000"/>
                  </a:prstClr>
                </a:solidFill>
              </a:rPr>
              <a:t>Bionime confidential</a:t>
            </a:r>
            <a:endParaRPr lang="en-US" altLang="zh-TW" dirty="0">
              <a:solidFill>
                <a:prstClr val="black">
                  <a:tint val="75000"/>
                </a:prstClr>
              </a:solidFill>
            </a:endParaRPr>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29FE1520-EEFF-45D9-80F5-AAD44C3FDF38}"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578765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只有標題">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xfrm>
            <a:off x="3124200" y="6356350"/>
            <a:ext cx="2895600" cy="365125"/>
          </a:xfrm>
          <a:prstGeom prst="rect">
            <a:avLst/>
          </a:prstGeom>
          <a:ln/>
        </p:spPr>
        <p:txBody>
          <a:bodyPr/>
          <a:lstStyle>
            <a:lvl1pPr>
              <a:defRPr/>
            </a:lvl1pPr>
          </a:lstStyle>
          <a:p>
            <a:pPr>
              <a:defRPr/>
            </a:pPr>
            <a:r>
              <a:rPr lang="en-US" altLang="zh-TW">
                <a:solidFill>
                  <a:prstClr val="black">
                    <a:tint val="75000"/>
                  </a:prstClr>
                </a:solidFill>
              </a:rPr>
              <a:t>2</a:t>
            </a:r>
          </a:p>
        </p:txBody>
      </p:sp>
    </p:spTree>
    <p:extLst>
      <p:ext uri="{BB962C8B-B14F-4D97-AF65-F5344CB8AC3E}">
        <p14:creationId xmlns:p14="http://schemas.microsoft.com/office/powerpoint/2010/main" val="3815069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3_只有標題">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xfrm>
            <a:off x="3124200" y="6356350"/>
            <a:ext cx="2895600" cy="365125"/>
          </a:xfrm>
          <a:prstGeom prst="rect">
            <a:avLst/>
          </a:prstGeom>
          <a:ln/>
        </p:spPr>
        <p:txBody>
          <a:bodyPr/>
          <a:lstStyle>
            <a:lvl1pPr>
              <a:defRPr/>
            </a:lvl1pPr>
          </a:lstStyle>
          <a:p>
            <a:pPr>
              <a:defRPr/>
            </a:pPr>
            <a:r>
              <a:rPr lang="en-US" altLang="zh-TW">
                <a:solidFill>
                  <a:prstClr val="black">
                    <a:tint val="75000"/>
                  </a:prstClr>
                </a:solidFill>
              </a:rPr>
              <a:t>2</a:t>
            </a:r>
          </a:p>
        </p:txBody>
      </p:sp>
    </p:spTree>
    <p:extLst>
      <p:ext uri="{BB962C8B-B14F-4D97-AF65-F5344CB8AC3E}">
        <p14:creationId xmlns:p14="http://schemas.microsoft.com/office/powerpoint/2010/main" val="1256176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eaLnBrk="1" hangingPunct="1">
              <a:defRPr/>
            </a:lvl1pPr>
          </a:lstStyle>
          <a:p>
            <a:pPr>
              <a:defRPr/>
            </a:pPr>
            <a:fld id="{466E1F43-997F-47DA-B2F7-D60728573AC3}" type="datetimeFigureOut">
              <a:rPr lang="zh-TW" altLang="en-US"/>
              <a:pPr>
                <a:defRPr/>
              </a:pPr>
              <a:t>2019/10/9</a:t>
            </a:fld>
            <a:endParaRPr lang="zh-TW" altLang="en-US"/>
          </a:p>
        </p:txBody>
      </p:sp>
      <p:sp>
        <p:nvSpPr>
          <p:cNvPr id="3" name="頁尾版面配置區 4"/>
          <p:cNvSpPr>
            <a:spLocks noGrp="1"/>
          </p:cNvSpPr>
          <p:nvPr>
            <p:ph type="ftr" sz="quarter" idx="11"/>
          </p:nvPr>
        </p:nvSpPr>
        <p:spPr>
          <a:xfrm>
            <a:off x="317500" y="6356350"/>
            <a:ext cx="8528050" cy="365125"/>
          </a:xfrm>
          <a:prstGeom prst="rect">
            <a:avLst/>
          </a:prstGeom>
        </p:spPr>
        <p:txBody>
          <a:bodyPr rtlCol="0"/>
          <a:lstStyle>
            <a:lvl1pPr>
              <a:defRPr>
                <a:solidFill>
                  <a:schemeClr val="tx1">
                    <a:tint val="75000"/>
                  </a:schemeClr>
                </a:solidFill>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2AC0A567-B0F5-4956-B3BE-0BA5256006E1}" type="slidenum">
              <a:rPr lang="zh-TW" altLang="en-US"/>
              <a:pPr>
                <a:defRPr/>
              </a:pPr>
              <a:t>‹#›</a:t>
            </a:fld>
            <a:endParaRPr lang="zh-TW" altLang="en-US"/>
          </a:p>
        </p:txBody>
      </p:sp>
    </p:spTree>
    <p:extLst>
      <p:ext uri="{BB962C8B-B14F-4D97-AF65-F5344CB8AC3E}">
        <p14:creationId xmlns:p14="http://schemas.microsoft.com/office/powerpoint/2010/main" val="683614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6_標題投影片">
    <p:spTree>
      <p:nvGrpSpPr>
        <p:cNvPr id="1" name=""/>
        <p:cNvGrpSpPr/>
        <p:nvPr/>
      </p:nvGrpSpPr>
      <p:grpSpPr>
        <a:xfrm>
          <a:off x="0" y="0"/>
          <a:ext cx="0" cy="0"/>
          <a:chOff x="0" y="0"/>
          <a:chExt cx="0" cy="0"/>
        </a:xfrm>
      </p:grpSpPr>
      <p:sp>
        <p:nvSpPr>
          <p:cNvPr id="3" name="標題版面配置區 1"/>
          <p:cNvSpPr>
            <a:spLocks noGrp="1"/>
          </p:cNvSpPr>
          <p:nvPr>
            <p:ph type="title" hasCustomPrompt="1"/>
          </p:nvPr>
        </p:nvSpPr>
        <p:spPr>
          <a:xfrm>
            <a:off x="3347864" y="1772816"/>
            <a:ext cx="5544616" cy="1296144"/>
          </a:xfrm>
          <a:prstGeom prst="rect">
            <a:avLst/>
          </a:prstGeom>
        </p:spPr>
        <p:txBody>
          <a:bodyPr vert="horz" lIns="91440" tIns="45720" rIns="91440" bIns="45720" rtlCol="0" anchor="ctr">
            <a:noAutofit/>
          </a:bodyPr>
          <a:lstStyle>
            <a:lvl1pPr algn="l">
              <a:defRPr sz="4000">
                <a:solidFill>
                  <a:schemeClr val="bg1">
                    <a:alpha val="0"/>
                  </a:schemeClr>
                </a:solidFill>
                <a:latin typeface="+mj-lt"/>
                <a:ea typeface="微軟正黑體" pitchFamily="34" charset="-120"/>
              </a:defRPr>
            </a:lvl1pPr>
          </a:lstStyle>
          <a:p>
            <a:pPr lvl="0">
              <a:defRPr/>
            </a:pPr>
            <a: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t>Presentation Topic</a:t>
            </a:r>
            <a:b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br>
            <a:r>
              <a:rPr kumimoji="0" lang="zh-TW" altLang="en-US" b="0"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華康中特圓體"/>
              </a:rPr>
              <a:t>標題頁 </a:t>
            </a:r>
            <a:r>
              <a:rPr lang="en-US" altLang="zh-TW" dirty="0">
                <a:solidFill>
                  <a:schemeClr val="bg1"/>
                </a:solidFill>
                <a:latin typeface="+mj-lt"/>
                <a:ea typeface="華康中特圓體"/>
                <a:cs typeface="華康中特圓體"/>
              </a:rPr>
              <a:t>40pt</a:t>
            </a:r>
            <a:endParaRPr lang="zh-TW" altLang="en-US" dirty="0">
              <a:solidFill>
                <a:schemeClr val="bg1"/>
              </a:solidFill>
              <a:latin typeface="+mj-lt"/>
              <a:ea typeface="華康中特圓體"/>
              <a:cs typeface="華康中特圓體"/>
            </a:endParaRPr>
          </a:p>
        </p:txBody>
      </p:sp>
      <p:sp>
        <p:nvSpPr>
          <p:cNvPr id="4" name="文字版面配置區 2"/>
          <p:cNvSpPr>
            <a:spLocks noGrp="1"/>
          </p:cNvSpPr>
          <p:nvPr>
            <p:ph idx="1" hasCustomPrompt="1"/>
          </p:nvPr>
        </p:nvSpPr>
        <p:spPr>
          <a:xfrm>
            <a:off x="3331945" y="3356992"/>
            <a:ext cx="5419553" cy="1095469"/>
          </a:xfrm>
          <a:prstGeom prst="rect">
            <a:avLst/>
          </a:prstGeom>
        </p:spPr>
        <p:txBody>
          <a:bodyPr vert="horz" lIns="91440" tIns="45720" rIns="91440" bIns="45720" rtlCol="0">
            <a:noAutofit/>
          </a:bodyPr>
          <a:lstStyle>
            <a:lvl1pPr marL="0" marR="0" indent="0" algn="l" defTabSz="914400" rtl="0" eaLnBrk="1" fontAlgn="ctr" latinLnBrk="0" hangingPunct="1">
              <a:lnSpc>
                <a:spcPct val="100000"/>
              </a:lnSpc>
              <a:spcBef>
                <a:spcPts val="200"/>
              </a:spcBef>
              <a:spcAft>
                <a:spcPts val="200"/>
              </a:spcAft>
              <a:buClrTx/>
              <a:buSzTx/>
              <a:buFontTx/>
              <a:buNone/>
              <a:tabLst/>
              <a:defRPr lang="en-US" altLang="zh-TW" sz="1800">
                <a:solidFill>
                  <a:schemeClr val="tx1">
                    <a:lumMod val="75000"/>
                    <a:lumOff val="25000"/>
                  </a:schemeClr>
                </a:solidFill>
                <a:latin typeface="+mj-lt"/>
                <a:ea typeface="微軟正黑體" panose="020B0604030504040204" pitchFamily="34" charset="-120"/>
                <a:cs typeface="微軟正黑體" panose="020B0604030504040204" pitchFamily="34" charset="-120"/>
              </a:defRPr>
            </a:lvl1pPr>
          </a:lstStyle>
          <a:p>
            <a:pPr marL="0" marR="0" lvl="0" indent="0" algn="l" defTabSz="914400" rtl="0" eaLnBrk="1" fontAlgn="ctr" latinLnBrk="0" hangingPunct="1">
              <a:lnSpc>
                <a:spcPct val="100000"/>
              </a:lnSpc>
              <a:spcBef>
                <a:spcPts val="200"/>
              </a:spcBef>
              <a:spcAft>
                <a:spcPts val="200"/>
              </a:spcAft>
              <a:buClrTx/>
              <a:buSzTx/>
              <a:buFontTx/>
              <a:buNone/>
              <a:tabLst/>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Presenter full name </a:t>
            </a:r>
            <a:r>
              <a:rPr kumimoji="0" lang="zh-TW" altLang="en-US"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rPr>
              <a:t>簡報者姓名</a:t>
            </a:r>
            <a:endParaRPr kumimoji="0" lang="en-US" altLang="zh-TW"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endParaRPr>
          </a:p>
          <a:p>
            <a:pPr defTabSz="914400">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Title, Dept.</a:t>
            </a:r>
            <a:r>
              <a:rPr kumimoji="0" lang="zh-TW" altLang="en-US" sz="1800" b="0" i="0" u="none" strike="noStrike" kern="1200" cap="none" spc="0" normalizeH="0" baseline="0" noProof="0" dirty="0">
                <a:ln>
                  <a:noFill/>
                </a:ln>
                <a:solidFill>
                  <a:schemeClr val="bg1"/>
                </a:solidFill>
                <a:effectLst/>
                <a:uLnTx/>
                <a:uFillTx/>
                <a:latin typeface="+mj-lt"/>
                <a:ea typeface="華康中特圓體"/>
                <a:cs typeface="華康中特圓體"/>
              </a:rPr>
              <a:t> </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職稱及部門</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a:p>
            <a:pPr marL="0" marR="0" lvl="0" indent="0" algn="l" defTabSz="914400" rtl="0" eaLnBrk="1" fontAlgn="ctr" latinLnBrk="0" hangingPunct="1">
              <a:lnSpc>
                <a:spcPct val="100000"/>
              </a:lnSpc>
              <a:spcBef>
                <a:spcPts val="200"/>
              </a:spcBef>
              <a:spcAft>
                <a:spcPts val="200"/>
              </a:spcAft>
              <a:buClrTx/>
              <a:buSzTx/>
              <a:buFontTx/>
              <a:buNone/>
              <a:tabLst/>
              <a:defRPr/>
            </a:pPr>
            <a:r>
              <a:rPr lang="en-US" altLang="zh-TW" sz="1800" dirty="0">
                <a:solidFill>
                  <a:schemeClr val="bg1"/>
                </a:solidFill>
                <a:latin typeface="+mj-lt"/>
                <a:ea typeface="華康中特圓體"/>
                <a:cs typeface="華康中特圓體"/>
              </a:rPr>
              <a:t>MM</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月</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/DD</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日</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/YYYY</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年</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p:txBody>
      </p:sp>
      <p:pic>
        <p:nvPicPr>
          <p:cNvPr id="6" name="圖片 5"/>
          <p:cNvPicPr>
            <a:picLocks noChangeAspect="1"/>
          </p:cNvPicPr>
          <p:nvPr/>
        </p:nvPicPr>
        <p:blipFill rotWithShape="1">
          <a:blip r:embed="rId2" cstate="print">
            <a:extLst>
              <a:ext uri="{28A0092B-C50C-407E-A947-70E740481C1C}">
                <a14:useLocalDpi xmlns:a14="http://schemas.microsoft.com/office/drawing/2010/main" val="0"/>
              </a:ext>
            </a:extLst>
          </a:blip>
          <a:srcRect l="46113" t="-1" b="30143"/>
          <a:stretch/>
        </p:blipFill>
        <p:spPr>
          <a:xfrm>
            <a:off x="0" y="2427811"/>
            <a:ext cx="4820962" cy="4420029"/>
          </a:xfrm>
          <a:prstGeom prst="rect">
            <a:avLst/>
          </a:prstGeom>
          <a:noFill/>
          <a:ln>
            <a:noFill/>
          </a:ln>
        </p:spPr>
      </p:pic>
    </p:spTree>
    <p:extLst>
      <p:ext uri="{BB962C8B-B14F-4D97-AF65-F5344CB8AC3E}">
        <p14:creationId xmlns:p14="http://schemas.microsoft.com/office/powerpoint/2010/main" val="1968988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物件">
    <p:spTree>
      <p:nvGrpSpPr>
        <p:cNvPr id="1" name=""/>
        <p:cNvGrpSpPr/>
        <p:nvPr/>
      </p:nvGrpSpPr>
      <p:grpSpPr>
        <a:xfrm>
          <a:off x="0" y="0"/>
          <a:ext cx="0" cy="0"/>
          <a:chOff x="0" y="0"/>
          <a:chExt cx="0" cy="0"/>
        </a:xfrm>
      </p:grpSpPr>
      <p:sp>
        <p:nvSpPr>
          <p:cNvPr id="4" name="標題版面配置區 1"/>
          <p:cNvSpPr>
            <a:spLocks noGrp="1"/>
          </p:cNvSpPr>
          <p:nvPr>
            <p:ph type="title"/>
          </p:nvPr>
        </p:nvSpPr>
        <p:spPr>
          <a:xfrm>
            <a:off x="328104" y="767154"/>
            <a:ext cx="8499025" cy="919697"/>
          </a:xfrm>
          <a:prstGeom prst="rect">
            <a:avLst/>
          </a:prstGeom>
        </p:spPr>
        <p:txBody>
          <a:bodyPr/>
          <a:lstStyle>
            <a:lvl1pPr>
              <a:defRPr sz="3600" baseline="0">
                <a:latin typeface="Calibri" pitchFamily="34" charset="0"/>
                <a:ea typeface="微軟正黑體" pitchFamily="34" charset="-120"/>
              </a:defRPr>
            </a:lvl1pPr>
          </a:lstStyle>
          <a:p>
            <a:r>
              <a:rPr lang="zh-TW" altLang="en-US"/>
              <a:t>按一下以編輯母片標題樣式</a:t>
            </a:r>
            <a:endParaRPr lang="zh-TW" altLang="en-US" dirty="0"/>
          </a:p>
        </p:txBody>
      </p:sp>
      <p:sp>
        <p:nvSpPr>
          <p:cNvPr id="5" name="文字版面配置區 2"/>
          <p:cNvSpPr>
            <a:spLocks noGrp="1"/>
          </p:cNvSpPr>
          <p:nvPr>
            <p:ph idx="1"/>
          </p:nvPr>
        </p:nvSpPr>
        <p:spPr>
          <a:xfrm>
            <a:off x="328104" y="1772099"/>
            <a:ext cx="8499025" cy="4535795"/>
          </a:xfrm>
          <a:prstGeom prst="rect">
            <a:avLst/>
          </a:prstGeom>
        </p:spPr>
        <p:txBody>
          <a:bodyPr/>
          <a:lstStyle>
            <a:lvl1pPr>
              <a:defRPr baseline="0">
                <a:latin typeface="Calibri" pitchFamily="34" charset="0"/>
                <a:ea typeface="微軟正黑體" pitchFamily="34" charset="-120"/>
              </a:defRPr>
            </a:lvl1pPr>
          </a:lstStyle>
          <a:p>
            <a:pPr lvl="0"/>
            <a:r>
              <a:rPr lang="zh-TW" altLang="en-US"/>
              <a:t>按一下以編輯母片文字樣式</a:t>
            </a:r>
          </a:p>
          <a:p>
            <a:pPr lvl="1"/>
            <a:r>
              <a:rPr lang="zh-TW" altLang="en-US"/>
              <a:t>第二層</a:t>
            </a:r>
          </a:p>
        </p:txBody>
      </p:sp>
    </p:spTree>
    <p:extLst>
      <p:ext uri="{BB962C8B-B14F-4D97-AF65-F5344CB8AC3E}">
        <p14:creationId xmlns:p14="http://schemas.microsoft.com/office/powerpoint/2010/main" val="2493277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a:ext>
            </a:extLst>
          </a:blip>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Title 1"/>
          <p:cNvSpPr txBox="1">
            <a:spLocks/>
          </p:cNvSpPr>
          <p:nvPr userDrawn="1"/>
        </p:nvSpPr>
        <p:spPr>
          <a:xfrm>
            <a:off x="1762574" y="2060849"/>
            <a:ext cx="5750531" cy="156489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chemeClr val="bg1">
                    <a:lumMod val="95000"/>
                  </a:schemeClr>
                </a:solidFill>
                <a:latin typeface="+mn-lt"/>
                <a:cs typeface="Myriad Pro Light"/>
              </a:rPr>
              <a:t>Thank you</a:t>
            </a:r>
          </a:p>
        </p:txBody>
      </p:sp>
      <p:sp>
        <p:nvSpPr>
          <p:cNvPr id="5" name="內容版面配置區 13"/>
          <p:cNvSpPr txBox="1">
            <a:spLocks/>
          </p:cNvSpPr>
          <p:nvPr userDrawn="1"/>
        </p:nvSpPr>
        <p:spPr>
          <a:xfrm>
            <a:off x="6300192" y="4869160"/>
            <a:ext cx="2376264" cy="2016224"/>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TW" sz="1500" b="1" dirty="0">
                <a:solidFill>
                  <a:schemeClr val="bg1"/>
                </a:solidFill>
              </a:rPr>
              <a:t>BIONIME CORPORATION</a:t>
            </a:r>
            <a:endParaRPr lang="en-US" altLang="zh-TW" sz="1500" b="1" dirty="0" smtClean="0">
              <a:solidFill>
                <a:schemeClr val="bg1"/>
              </a:solidFill>
            </a:endParaRPr>
          </a:p>
          <a:p>
            <a:pPr marL="0" indent="0">
              <a:buNone/>
            </a:pPr>
            <a:r>
              <a:rPr lang="zh-TW" altLang="en-US" sz="1300" b="1" dirty="0" smtClean="0">
                <a:solidFill>
                  <a:schemeClr val="bg1"/>
                </a:solidFill>
                <a:latin typeface="微軟正黑體" panose="020B0604030504040204" pitchFamily="34" charset="-120"/>
                <a:ea typeface="微軟正黑體" panose="020B0604030504040204" pitchFamily="34" charset="-120"/>
              </a:rPr>
              <a:t>華</a:t>
            </a:r>
            <a:r>
              <a:rPr lang="zh-TW" altLang="en-US" sz="1300" b="1" dirty="0">
                <a:solidFill>
                  <a:schemeClr val="bg1"/>
                </a:solidFill>
                <a:latin typeface="微軟正黑體" panose="020B0604030504040204" pitchFamily="34" charset="-120"/>
                <a:ea typeface="微軟正黑體" panose="020B0604030504040204" pitchFamily="34" charset="-120"/>
              </a:rPr>
              <a:t>廣生技</a:t>
            </a:r>
            <a:r>
              <a:rPr lang="zh-TW" altLang="en-US" sz="1300" b="1" dirty="0" smtClean="0">
                <a:solidFill>
                  <a:schemeClr val="bg1"/>
                </a:solidFill>
                <a:latin typeface="微軟正黑體" panose="020B0604030504040204" pitchFamily="34" charset="-120"/>
                <a:ea typeface="微軟正黑體" panose="020B0604030504040204" pitchFamily="34" charset="-120"/>
              </a:rPr>
              <a:t>股份有限公司</a:t>
            </a:r>
            <a:endParaRPr lang="en-US" altLang="zh-TW" sz="1300" b="1" dirty="0" smtClean="0">
              <a:solidFill>
                <a:schemeClr val="bg1"/>
              </a:solidFill>
              <a:latin typeface="微軟正黑體" panose="020B0604030504040204" pitchFamily="34" charset="-120"/>
              <a:ea typeface="微軟正黑體" panose="020B0604030504040204" pitchFamily="34" charset="-120"/>
            </a:endParaRPr>
          </a:p>
          <a:p>
            <a:pPr marL="0" indent="0">
              <a:buNone/>
            </a:pPr>
            <a:r>
              <a:rPr lang="en-US" altLang="zh-TW" sz="1000" dirty="0" smtClean="0">
                <a:solidFill>
                  <a:schemeClr val="bg1"/>
                </a:solidFill>
              </a:rPr>
              <a:t>No.100</a:t>
            </a:r>
            <a:r>
              <a:rPr lang="en-US" altLang="zh-TW" sz="1000" dirty="0">
                <a:solidFill>
                  <a:schemeClr val="bg1"/>
                </a:solidFill>
              </a:rPr>
              <a:t>, Sec. 2, Daqing St., South Dist., Taichung City 40242, Taiwan (R.O.C</a:t>
            </a:r>
            <a:r>
              <a:rPr lang="en-US" altLang="zh-TW" sz="1000" dirty="0" smtClean="0">
                <a:solidFill>
                  <a:schemeClr val="bg1"/>
                </a:solidFill>
              </a:rPr>
              <a:t>.)</a:t>
            </a:r>
          </a:p>
          <a:p>
            <a:pPr marL="0" indent="0">
              <a:buNone/>
            </a:pPr>
            <a:r>
              <a:rPr lang="en-US" altLang="zh-TW" sz="1000" dirty="0">
                <a:solidFill>
                  <a:schemeClr val="bg1"/>
                </a:solidFill>
              </a:rPr>
              <a:t>40242 </a:t>
            </a:r>
            <a:r>
              <a:rPr lang="zh-TW" altLang="en-US" sz="1000" dirty="0" smtClean="0">
                <a:solidFill>
                  <a:schemeClr val="bg1"/>
                </a:solidFill>
                <a:latin typeface="微軟正黑體" panose="020B0604030504040204" pitchFamily="34" charset="-120"/>
                <a:ea typeface="微軟正黑體" panose="020B0604030504040204" pitchFamily="34" charset="-120"/>
              </a:rPr>
              <a:t>台中市</a:t>
            </a:r>
            <a:r>
              <a:rPr lang="zh-TW" altLang="en-US" sz="1000" dirty="0">
                <a:solidFill>
                  <a:schemeClr val="bg1"/>
                </a:solidFill>
                <a:latin typeface="微軟正黑體" panose="020B0604030504040204" pitchFamily="34" charset="-120"/>
                <a:ea typeface="微軟正黑體" panose="020B0604030504040204" pitchFamily="34" charset="-120"/>
              </a:rPr>
              <a:t>南區大慶街二段</a:t>
            </a:r>
            <a:r>
              <a:rPr lang="en-US" altLang="zh-TW" sz="1000" dirty="0">
                <a:solidFill>
                  <a:schemeClr val="bg1"/>
                </a:solidFill>
                <a:ea typeface="微軟正黑體" panose="020B0604030504040204" pitchFamily="34" charset="-120"/>
              </a:rPr>
              <a:t>100</a:t>
            </a:r>
            <a:r>
              <a:rPr lang="zh-TW" altLang="en-US" sz="1000" dirty="0" smtClean="0">
                <a:solidFill>
                  <a:schemeClr val="bg1"/>
                </a:solidFill>
                <a:latin typeface="微軟正黑體" panose="020B0604030504040204" pitchFamily="34" charset="-120"/>
                <a:ea typeface="微軟正黑體" panose="020B0604030504040204" pitchFamily="34" charset="-120"/>
              </a:rPr>
              <a:t>號</a:t>
            </a:r>
            <a:endParaRPr lang="en-US" altLang="zh-TW" sz="1000" dirty="0" smtClean="0">
              <a:solidFill>
                <a:schemeClr val="bg1"/>
              </a:solidFill>
              <a:latin typeface="微軟正黑體" panose="020B0604030504040204" pitchFamily="34" charset="-120"/>
              <a:ea typeface="微軟正黑體" panose="020B0604030504040204" pitchFamily="34" charset="-120"/>
            </a:endParaRPr>
          </a:p>
          <a:p>
            <a:pPr marL="0" indent="0">
              <a:buNone/>
            </a:pPr>
            <a:r>
              <a:rPr lang="en-US" altLang="zh-TW" sz="1000" dirty="0" smtClean="0">
                <a:solidFill>
                  <a:schemeClr val="bg1"/>
                </a:solidFill>
              </a:rPr>
              <a:t>P. +886 </a:t>
            </a:r>
            <a:r>
              <a:rPr lang="en-US" altLang="zh-TW" sz="1000" dirty="0">
                <a:solidFill>
                  <a:schemeClr val="bg1"/>
                </a:solidFill>
              </a:rPr>
              <a:t>(4) 2369 2388     </a:t>
            </a:r>
            <a:endParaRPr lang="en-US" altLang="zh-TW" sz="1000" dirty="0" smtClean="0">
              <a:solidFill>
                <a:schemeClr val="bg1"/>
              </a:solidFill>
            </a:endParaRPr>
          </a:p>
          <a:p>
            <a:pPr marL="0" indent="0">
              <a:buNone/>
            </a:pPr>
            <a:r>
              <a:rPr lang="en-US" altLang="zh-TW" sz="1000" dirty="0" smtClean="0">
                <a:solidFill>
                  <a:schemeClr val="bg1"/>
                </a:solidFill>
              </a:rPr>
              <a:t>F. +886 </a:t>
            </a:r>
            <a:r>
              <a:rPr lang="en-US" altLang="zh-TW" sz="1000" dirty="0">
                <a:solidFill>
                  <a:schemeClr val="bg1"/>
                </a:solidFill>
              </a:rPr>
              <a:t>(4) 2261 </a:t>
            </a:r>
            <a:r>
              <a:rPr lang="en-US" altLang="zh-TW" sz="1000" dirty="0" smtClean="0">
                <a:solidFill>
                  <a:schemeClr val="bg1"/>
                </a:solidFill>
              </a:rPr>
              <a:t>7586</a:t>
            </a:r>
          </a:p>
          <a:p>
            <a:pPr marL="0" indent="0">
              <a:buNone/>
            </a:pPr>
            <a:r>
              <a:rPr lang="en-US" altLang="zh-TW" sz="1000" dirty="0" smtClean="0">
                <a:solidFill>
                  <a:schemeClr val="bg1"/>
                </a:solidFill>
              </a:rPr>
              <a:t>www.bionime.com</a:t>
            </a:r>
            <a:endParaRPr lang="zh-TW" altLang="en-US" sz="1000" dirty="0">
              <a:solidFill>
                <a:schemeClr val="bg1"/>
              </a:solidFill>
            </a:endParaRPr>
          </a:p>
        </p:txBody>
      </p:sp>
      <p:pic>
        <p:nvPicPr>
          <p:cNvPr id="2" name="Picture 2" descr="C:\Users\kenny.liao\Desktop\Bionime_Logo_white.png"/>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08473" y="4509120"/>
            <a:ext cx="2037275" cy="20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34309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4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42284880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3163765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5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1729109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7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11546075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8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2507226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9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27611570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1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33570034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12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13665337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3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25343115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4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4821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標題投影片">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a:extLst>
              <a:ext uri="{28A0092B-C50C-407E-A947-70E740481C1C}">
                <a14:useLocalDpi xmlns:a14="http://schemas.microsoft.com/office/drawing/2010/main"/>
              </a:ext>
            </a:extLst>
          </a:blip>
          <a:stretch/>
        </p:blipFill>
        <p:spPr>
          <a:xfrm>
            <a:off x="0" y="0"/>
            <a:ext cx="9144000" cy="6858000"/>
          </a:xfrm>
          <a:prstGeom prst="rect">
            <a:avLst/>
          </a:prstGeom>
          <a:noFill/>
          <a:ln>
            <a:noFill/>
          </a:ln>
        </p:spPr>
      </p:pic>
      <p:sp>
        <p:nvSpPr>
          <p:cNvPr id="3" name="標題版面配置區 1"/>
          <p:cNvSpPr>
            <a:spLocks noGrp="1"/>
          </p:cNvSpPr>
          <p:nvPr>
            <p:ph type="title" hasCustomPrompt="1"/>
          </p:nvPr>
        </p:nvSpPr>
        <p:spPr>
          <a:xfrm>
            <a:off x="3347864" y="1772816"/>
            <a:ext cx="5544616" cy="1296144"/>
          </a:xfrm>
          <a:prstGeom prst="rect">
            <a:avLst/>
          </a:prstGeom>
        </p:spPr>
        <p:txBody>
          <a:bodyPr vert="horz" lIns="91440" tIns="45720" rIns="91440" bIns="45720" rtlCol="0" anchor="ctr">
            <a:noAutofit/>
          </a:bodyPr>
          <a:lstStyle>
            <a:lvl1pPr algn="l">
              <a:defRPr sz="4000">
                <a:solidFill>
                  <a:schemeClr val="bg1"/>
                </a:solidFill>
                <a:latin typeface="+mj-lt"/>
                <a:ea typeface="微軟正黑體" pitchFamily="34" charset="-120"/>
              </a:defRPr>
            </a:lvl1pPr>
          </a:lstStyle>
          <a:p>
            <a:pPr lvl="0">
              <a:defRPr/>
            </a:pPr>
            <a:r>
              <a:rPr kumimoji="0" lang="en-US" altLang="zh-TW" b="0" i="0" u="none" strike="noStrike" kern="1200" cap="none" spc="0" normalizeH="0" noProof="0" dirty="0" smtClean="0">
                <a:ln>
                  <a:noFill/>
                </a:ln>
                <a:solidFill>
                  <a:schemeClr val="bg1"/>
                </a:solidFill>
                <a:effectLst/>
                <a:uLnTx/>
                <a:uFillTx/>
                <a:latin typeface="+mj-lt"/>
                <a:ea typeface="華康中特圓體"/>
                <a:cs typeface="華康中特圓體"/>
              </a:rPr>
              <a:t>Presentation Topic</a:t>
            </a:r>
            <a:br>
              <a:rPr kumimoji="0" lang="en-US" altLang="zh-TW" b="0" i="0" u="none" strike="noStrike" kern="1200" cap="none" spc="0" normalizeH="0" noProof="0" dirty="0" smtClean="0">
                <a:ln>
                  <a:noFill/>
                </a:ln>
                <a:solidFill>
                  <a:schemeClr val="bg1"/>
                </a:solidFill>
                <a:effectLst/>
                <a:uLnTx/>
                <a:uFillTx/>
                <a:latin typeface="+mj-lt"/>
                <a:ea typeface="華康中特圓體"/>
                <a:cs typeface="華康中特圓體"/>
              </a:rPr>
            </a:br>
            <a:r>
              <a:rPr kumimoji="0" lang="zh-TW" altLang="en-US" b="0" i="0" u="none" strike="noStrike" kern="1200" cap="none" spc="0" normalizeH="0" baseline="0" noProof="0" dirty="0" smtClean="0">
                <a:ln>
                  <a:noFill/>
                </a:ln>
                <a:solidFill>
                  <a:schemeClr val="bg1"/>
                </a:solidFill>
                <a:effectLst/>
                <a:uLnTx/>
                <a:uFillTx/>
                <a:latin typeface="微軟正黑體" pitchFamily="34" charset="-120"/>
                <a:ea typeface="微軟正黑體" pitchFamily="34" charset="-120"/>
                <a:cs typeface="華康中特圓體"/>
              </a:rPr>
              <a:t>標題頁 </a:t>
            </a:r>
            <a:r>
              <a:rPr lang="en-US" altLang="zh-TW" dirty="0" smtClean="0">
                <a:solidFill>
                  <a:schemeClr val="bg1"/>
                </a:solidFill>
                <a:latin typeface="+mj-lt"/>
                <a:ea typeface="華康中特圓體"/>
                <a:cs typeface="華康中特圓體"/>
              </a:rPr>
              <a:t>40pt</a:t>
            </a:r>
            <a:endParaRPr lang="zh-TW" altLang="en-US" dirty="0">
              <a:solidFill>
                <a:schemeClr val="bg1"/>
              </a:solidFill>
              <a:latin typeface="+mj-lt"/>
              <a:ea typeface="華康中特圓體"/>
              <a:cs typeface="華康中特圓體"/>
            </a:endParaRPr>
          </a:p>
        </p:txBody>
      </p:sp>
      <p:sp>
        <p:nvSpPr>
          <p:cNvPr id="4" name="文字版面配置區 2"/>
          <p:cNvSpPr>
            <a:spLocks noGrp="1"/>
          </p:cNvSpPr>
          <p:nvPr>
            <p:ph idx="1" hasCustomPrompt="1"/>
          </p:nvPr>
        </p:nvSpPr>
        <p:spPr>
          <a:xfrm>
            <a:off x="3331947" y="3356992"/>
            <a:ext cx="5419553" cy="1095469"/>
          </a:xfrm>
          <a:prstGeom prst="rect">
            <a:avLst/>
          </a:prstGeom>
        </p:spPr>
        <p:txBody>
          <a:bodyPr vert="horz" lIns="91440" tIns="45720" rIns="91440" bIns="45720" rtlCol="0">
            <a:noAutofit/>
          </a:bodyPr>
          <a:lstStyle>
            <a:lvl1pPr marL="0" marR="0" indent="0" algn="l" defTabSz="914400" rtl="0" eaLnBrk="1" fontAlgn="ctr" latinLnBrk="0" hangingPunct="1">
              <a:lnSpc>
                <a:spcPct val="100000"/>
              </a:lnSpc>
              <a:spcBef>
                <a:spcPts val="200"/>
              </a:spcBef>
              <a:spcAft>
                <a:spcPts val="200"/>
              </a:spcAft>
              <a:buClrTx/>
              <a:buSzTx/>
              <a:buFontTx/>
              <a:buNone/>
              <a:tabLst/>
              <a:defRPr lang="en-US" altLang="zh-TW" sz="1800">
                <a:solidFill>
                  <a:schemeClr val="bg1"/>
                </a:solidFill>
                <a:latin typeface="+mj-lt"/>
                <a:ea typeface="微軟正黑體" panose="020B0604030504040204" pitchFamily="34" charset="-120"/>
                <a:cs typeface="微軟正黑體" panose="020B0604030504040204" pitchFamily="34" charset="-120"/>
              </a:defRPr>
            </a:lvl1pPr>
          </a:lstStyle>
          <a:p>
            <a:pPr marL="0" marR="0" lvl="0" indent="0" algn="l" defTabSz="914400" rtl="0" eaLnBrk="1" fontAlgn="ctr" latinLnBrk="0" hangingPunct="1">
              <a:lnSpc>
                <a:spcPct val="100000"/>
              </a:lnSpc>
              <a:spcBef>
                <a:spcPts val="200"/>
              </a:spcBef>
              <a:spcAft>
                <a:spcPts val="200"/>
              </a:spcAft>
              <a:buClrTx/>
              <a:buSzTx/>
              <a:buFontTx/>
              <a:buNone/>
              <a:tabLst/>
              <a:defRPr/>
            </a:pP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Presenter full name </a:t>
            </a:r>
            <a:r>
              <a:rPr kumimoji="0" lang="zh-TW" altLang="en-US" sz="1800" b="0" i="0" u="none" strike="noStrike" kern="1200" cap="none" spc="0" normalizeH="0" baseline="0" noProof="0" dirty="0" smtClean="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rPr>
              <a:t>簡報者姓名</a:t>
            </a:r>
            <a:endParaRPr kumimoji="0" lang="en-US" altLang="zh-TW" sz="1800" b="0" i="0" u="none" strike="noStrike" kern="1200" cap="none" spc="0" normalizeH="0" baseline="0" noProof="0" dirty="0" smtClean="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endParaRPr>
          </a:p>
          <a:p>
            <a:pPr defTabSz="914400">
              <a:defRPr/>
            </a:pP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Title, Dept.</a:t>
            </a:r>
            <a:r>
              <a:rPr kumimoji="0" lang="zh-TW" altLang="en-US" sz="1800" b="0" i="0" u="none" strike="noStrike" kern="1200" cap="none" spc="0" normalizeH="0" baseline="0" noProof="0" dirty="0" smtClean="0">
                <a:ln>
                  <a:noFill/>
                </a:ln>
                <a:solidFill>
                  <a:schemeClr val="bg1"/>
                </a:solidFill>
                <a:effectLst/>
                <a:uLnTx/>
                <a:uFillTx/>
                <a:latin typeface="+mj-lt"/>
                <a:ea typeface="華康中特圓體"/>
                <a:cs typeface="華康中特圓體"/>
              </a:rPr>
              <a:t> </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職稱及部門</a:t>
            </a:r>
            <a:endParaRPr lang="en-US" altLang="zh-TW" sz="1800" dirty="0" smtClean="0">
              <a:solidFill>
                <a:schemeClr val="bg1"/>
              </a:solidFill>
              <a:latin typeface="微軟正黑體" panose="020B0604030504040204" pitchFamily="34" charset="-120"/>
              <a:ea typeface="微軟正黑體" panose="020B0604030504040204" pitchFamily="34" charset="-120"/>
              <a:cs typeface="華康中特圓體"/>
            </a:endParaRPr>
          </a:p>
          <a:p>
            <a:pPr marL="0" marR="0" lvl="0" indent="0" algn="l" defTabSz="914400" rtl="0" eaLnBrk="1" fontAlgn="ctr" latinLnBrk="0" hangingPunct="1">
              <a:lnSpc>
                <a:spcPct val="100000"/>
              </a:lnSpc>
              <a:spcBef>
                <a:spcPts val="200"/>
              </a:spcBef>
              <a:spcAft>
                <a:spcPts val="200"/>
              </a:spcAft>
              <a:buClrTx/>
              <a:buSzTx/>
              <a:buFontTx/>
              <a:buNone/>
              <a:tabLst/>
              <a:defRPr/>
            </a:pPr>
            <a:r>
              <a:rPr lang="en-US" altLang="zh-TW" sz="1800" dirty="0" smtClean="0">
                <a:solidFill>
                  <a:schemeClr val="bg1"/>
                </a:solidFill>
                <a:latin typeface="+mj-lt"/>
                <a:ea typeface="華康中特圓體"/>
                <a:cs typeface="華康中特圓體"/>
              </a:rPr>
              <a:t>MM</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月</a:t>
            </a: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/DD</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日</a:t>
            </a:r>
            <a:r>
              <a:rPr kumimoji="0" lang="en-US" altLang="zh-TW" sz="1800" b="0" i="0" u="none" strike="noStrike" kern="1200" cap="none" spc="0" normalizeH="0" baseline="0" noProof="0" dirty="0" smtClean="0">
                <a:ln>
                  <a:noFill/>
                </a:ln>
                <a:solidFill>
                  <a:schemeClr val="bg1"/>
                </a:solidFill>
                <a:effectLst/>
                <a:uLnTx/>
                <a:uFillTx/>
                <a:latin typeface="+mj-lt"/>
                <a:ea typeface="華康中特圓體"/>
                <a:cs typeface="華康中特圓體"/>
              </a:rPr>
              <a:t>/YYYY</a:t>
            </a:r>
            <a:r>
              <a:rPr lang="zh-TW" altLang="en-US" sz="1800" dirty="0" smtClean="0">
                <a:solidFill>
                  <a:schemeClr val="bg1"/>
                </a:solidFill>
                <a:latin typeface="微軟正黑體" panose="020B0604030504040204" pitchFamily="34" charset="-120"/>
                <a:ea typeface="微軟正黑體" panose="020B0604030504040204" pitchFamily="34" charset="-120"/>
                <a:cs typeface="華康中特圓體"/>
              </a:rPr>
              <a:t>年</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p:txBody>
      </p:sp>
      <p:pic>
        <p:nvPicPr>
          <p:cNvPr id="1026" name="Picture 2" descr="C:\Users\kenny.liao\Desktop\Bionime_Logo_white.png"/>
          <p:cNvPicPr>
            <a:picLocks noChangeAspect="1" noChangeArrowheads="1"/>
          </p:cNvPicPr>
          <p:nvPr/>
        </p:nvPicPr>
        <p:blipFill>
          <a:blip r:embed="rId3" cstate="print">
            <a:extLst>
              <a:ext uri="{28A0092B-C50C-407E-A947-70E740481C1C}">
                <a14:useLocalDpi xmlns:a14="http://schemas.microsoft.com/office/drawing/2010/main"/>
              </a:ext>
            </a:extLst>
          </a:blip>
          <a:stretch>
            <a:fillRect/>
          </a:stretch>
        </p:blipFill>
        <p:spPr bwMode="auto">
          <a:xfrm>
            <a:off x="7311499" y="401783"/>
            <a:ext cx="1440000" cy="146897"/>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36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5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176223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6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3944678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7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4204922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18_標題投影片">
    <p:spTree>
      <p:nvGrpSpPr>
        <p:cNvPr id="1" name=""/>
        <p:cNvGrpSpPr/>
        <p:nvPr/>
      </p:nvGrpSpPr>
      <p:grpSpPr>
        <a:xfrm>
          <a:off x="0" y="0"/>
          <a:ext cx="0" cy="0"/>
          <a:chOff x="0" y="0"/>
          <a:chExt cx="0" cy="0"/>
        </a:xfrm>
      </p:grpSpPr>
      <p:sp>
        <p:nvSpPr>
          <p:cNvPr id="4" name="標題版面配置區 1"/>
          <p:cNvSpPr>
            <a:spLocks noGrp="1"/>
          </p:cNvSpPr>
          <p:nvPr>
            <p:ph type="title" hasCustomPrompt="1"/>
          </p:nvPr>
        </p:nvSpPr>
        <p:spPr>
          <a:xfrm>
            <a:off x="899592" y="2739658"/>
            <a:ext cx="6508128" cy="1553439"/>
          </a:xfrm>
          <a:prstGeom prst="rect">
            <a:avLst/>
          </a:prstGeom>
        </p:spPr>
        <p:txBody>
          <a:bodyPr vert="horz" lIns="91440" tIns="45720" rIns="91440" bIns="45720" rtlCol="0" anchor="ctr">
            <a:normAutofit/>
          </a:bodyPr>
          <a:lstStyle>
            <a:lvl1pPr algn="l">
              <a:defRPr kumimoji="0" lang="zh-TW" altLang="en-US" sz="4000" i="0" u="none" strike="noStrike" kern="1200" cap="none" spc="0" normalizeH="0" baseline="0" noProof="0" dirty="0">
                <a:ln>
                  <a:noFill/>
                </a:ln>
                <a:solidFill>
                  <a:schemeClr val="tx1"/>
                </a:solidFill>
                <a:effectLst/>
                <a:uLnTx/>
                <a:uFillTx/>
                <a:latin typeface="Calibri" pitchFamily="34" charset="0"/>
                <a:ea typeface="微軟正黑體" pitchFamily="34" charset="-120"/>
              </a:defRPr>
            </a:lvl1pPr>
          </a:lstStyle>
          <a:p>
            <a:pPr lvl="0">
              <a:defRPr/>
            </a:pPr>
            <a:r>
              <a:rPr lang="en-US" altLang="zh-TW" sz="4000" dirty="0"/>
              <a:t>Subtitle Page</a:t>
            </a:r>
            <a:r>
              <a:rPr lang="zh-TW" altLang="en-US" sz="4000" dirty="0"/>
              <a:t> </a:t>
            </a:r>
            <a:r>
              <a:rPr lang="en-US" altLang="zh-TW" sz="4000" dirty="0"/>
              <a:t/>
            </a:r>
            <a:br>
              <a:rPr lang="en-US" altLang="zh-TW" sz="4000" dirty="0"/>
            </a:br>
            <a:r>
              <a:rPr lang="zh-TW" altLang="en-US" sz="4000" dirty="0">
                <a:latin typeface="微軟正黑體" pitchFamily="34" charset="-120"/>
              </a:rPr>
              <a:t>插頁</a:t>
            </a:r>
            <a:endParaRPr kumimoji="0" lang="zh-TW" altLang="en-US" sz="48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2639565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328104" y="848138"/>
            <a:ext cx="8229600" cy="569499"/>
          </a:xfrm>
          <a:prstGeom prst="rect">
            <a:avLst/>
          </a:prstGeom>
        </p:spPr>
        <p:txBody>
          <a:bodyPr/>
          <a:lstStyle/>
          <a:p>
            <a:r>
              <a:rPr lang="zh-TW" altLang="en-US" smtClean="0"/>
              <a:t>按一下以編輯母片標題樣式</a:t>
            </a:r>
            <a:endParaRPr lang="zh-TW" altLang="en-US"/>
          </a:p>
        </p:txBody>
      </p:sp>
      <p:sp>
        <p:nvSpPr>
          <p:cNvPr id="3" name="頁尾版面配置區 2"/>
          <p:cNvSpPr>
            <a:spLocks noGrp="1"/>
          </p:cNvSpPr>
          <p:nvPr>
            <p:ph type="ftr" sz="quarter" idx="10"/>
          </p:nvPr>
        </p:nvSpPr>
        <p:spPr>
          <a:xfrm>
            <a:off x="316871" y="6356350"/>
            <a:ext cx="8528365" cy="365125"/>
          </a:xfrm>
          <a:prstGeom prst="rect">
            <a:avLst/>
          </a:prstGeom>
        </p:spPr>
        <p:txBody>
          <a:bodyPr/>
          <a:lstStyle>
            <a:lvl1pPr>
              <a:defRPr/>
            </a:lvl1pPr>
          </a:lstStyle>
          <a:p>
            <a:endParaRPr lang="en-US" altLang="zh-TW"/>
          </a:p>
        </p:txBody>
      </p:sp>
    </p:spTree>
    <p:extLst>
      <p:ext uri="{BB962C8B-B14F-4D97-AF65-F5344CB8AC3E}">
        <p14:creationId xmlns:p14="http://schemas.microsoft.com/office/powerpoint/2010/main" val="92237588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標題投影片">
    <p:spTree>
      <p:nvGrpSpPr>
        <p:cNvPr id="1" name=""/>
        <p:cNvGrpSpPr/>
        <p:nvPr/>
      </p:nvGrpSpPr>
      <p:grpSpPr>
        <a:xfrm>
          <a:off x="0" y="0"/>
          <a:ext cx="0" cy="0"/>
          <a:chOff x="0" y="0"/>
          <a:chExt cx="0" cy="0"/>
        </a:xfrm>
      </p:grpSpPr>
      <p:sp>
        <p:nvSpPr>
          <p:cNvPr id="2" name="標題版面配置區 1"/>
          <p:cNvSpPr>
            <a:spLocks noGrp="1"/>
          </p:cNvSpPr>
          <p:nvPr>
            <p:ph type="title" hasCustomPrompt="1"/>
          </p:nvPr>
        </p:nvSpPr>
        <p:spPr>
          <a:xfrm>
            <a:off x="328105" y="767153"/>
            <a:ext cx="8499025" cy="919697"/>
          </a:xfrm>
          <a:prstGeom prst="rect">
            <a:avLst/>
          </a:prstGeom>
        </p:spPr>
        <p:txBody>
          <a:bodyPr vert="horz" lIns="91440" tIns="45720" rIns="91440" bIns="45720" rtlCol="0" anchor="ctr">
            <a:normAutofit/>
          </a:bodyPr>
          <a:lstStyle>
            <a:lvl1pPr algn="l">
              <a:defRPr sz="4000" baseline="0">
                <a:effectLst/>
                <a:latin typeface="Calibri" pitchFamily="34" charset="0"/>
                <a:ea typeface="微軟正黑體" pitchFamily="34" charset="-120"/>
              </a:defRPr>
            </a:lvl1pPr>
          </a:lstStyle>
          <a:p>
            <a:pPr>
              <a:defRPr/>
            </a:pPr>
            <a:r>
              <a:rPr lang="en-US" altLang="zh-TW" dirty="0" smtClean="0"/>
              <a:t>Content Page</a:t>
            </a:r>
            <a:r>
              <a:rPr lang="zh-TW" altLang="en-US" dirty="0" smtClean="0"/>
              <a:t>內文</a:t>
            </a:r>
            <a:r>
              <a:rPr lang="zh-TW" altLang="en-US" dirty="0" smtClean="0">
                <a:latin typeface="微軟正黑體" pitchFamily="34" charset="-120"/>
              </a:rPr>
              <a:t>頁 字級 </a:t>
            </a:r>
            <a:r>
              <a:rPr lang="en-US" altLang="zh-TW" dirty="0" smtClean="0">
                <a:latin typeface="微軟正黑體" pitchFamily="34" charset="-120"/>
              </a:rPr>
              <a:t>40</a:t>
            </a:r>
            <a:r>
              <a:rPr lang="en-US" altLang="zh-TW" dirty="0" smtClean="0"/>
              <a:t>pt</a:t>
            </a:r>
            <a:endParaRPr lang="zh-TW" altLang="en-US" dirty="0">
              <a:latin typeface="微軟正黑體" pitchFamily="34" charset="-120"/>
            </a:endParaRPr>
          </a:p>
        </p:txBody>
      </p:sp>
      <p:sp>
        <p:nvSpPr>
          <p:cNvPr id="3" name="文字版面配置區 2"/>
          <p:cNvSpPr>
            <a:spLocks noGrp="1"/>
          </p:cNvSpPr>
          <p:nvPr>
            <p:ph idx="1" hasCustomPrompt="1"/>
          </p:nvPr>
        </p:nvSpPr>
        <p:spPr>
          <a:xfrm>
            <a:off x="328105" y="1845533"/>
            <a:ext cx="8499025" cy="4535795"/>
          </a:xfrm>
          <a:prstGeom prst="rect">
            <a:avLst/>
          </a:prstGeom>
        </p:spPr>
        <p:txBody>
          <a:bodyPr vert="horz" lIns="91440" tIns="45720" rIns="91440" bIns="45720" rtlCol="0">
            <a:normAutofit/>
          </a:bodyPr>
          <a:lstStyle>
            <a:lvl1pPr>
              <a:defRPr sz="1800" baseline="0">
                <a:effectLst/>
                <a:latin typeface="Calibri" pitchFamily="34" charset="0"/>
                <a:ea typeface="微軟正黑體" pitchFamily="34" charset="-120"/>
              </a:defRPr>
            </a:lvl1pPr>
          </a:lstStyle>
          <a:p>
            <a:r>
              <a:rPr lang="en-US" altLang="zh-TW" sz="1800" dirty="0" smtClean="0"/>
              <a:t>Outline 1</a:t>
            </a:r>
          </a:p>
          <a:p>
            <a:pPr>
              <a:defRPr/>
            </a:pPr>
            <a:r>
              <a:rPr lang="zh-TW" altLang="en-US" sz="1800" dirty="0" smtClean="0">
                <a:latin typeface="微軟正黑體" pitchFamily="34" charset="-120"/>
              </a:rPr>
              <a:t>內文字級 </a:t>
            </a:r>
            <a:r>
              <a:rPr lang="en-US" altLang="zh-TW" sz="1800" dirty="0" smtClean="0"/>
              <a:t>18pt</a:t>
            </a:r>
            <a:endParaRPr lang="zh-TW" altLang="en-US" sz="1800" dirty="0"/>
          </a:p>
        </p:txBody>
      </p:sp>
    </p:spTree>
    <p:extLst>
      <p:ext uri="{BB962C8B-B14F-4D97-AF65-F5344CB8AC3E}">
        <p14:creationId xmlns:p14="http://schemas.microsoft.com/office/powerpoint/2010/main" val="1326647636"/>
      </p:ext>
    </p:extLst>
  </p:cSld>
  <p:clrMapOvr>
    <a:masterClrMapping/>
  </p:clrMapOvr>
  <p:timing>
    <p:tnLst>
      <p:par>
        <p:cTn id="1" dur="indefinite" restart="never" nodeType="tmRoot"/>
      </p:par>
    </p:tnLst>
  </p:timing>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49264" y="646114"/>
            <a:ext cx="8296275" cy="846137"/>
          </a:xfrm>
          <a:prstGeom prst="rect">
            <a:avLst/>
          </a:prstGeom>
        </p:spPr>
        <p:txBody>
          <a:bodyPr/>
          <a:lstStyle>
            <a:lvl1pPr>
              <a:defRPr sz="2800">
                <a:latin typeface="黑体" pitchFamily="2" charset="-122"/>
                <a:ea typeface="黑体" pitchFamily="2" charset="-122"/>
              </a:defRPr>
            </a:lvl1pPr>
          </a:lstStyle>
          <a:p>
            <a:r>
              <a:rPr lang="zh-CN" altLang="en-US"/>
              <a:t>单击此处编辑母版标题样式</a:t>
            </a:r>
            <a:endParaRPr lang="zh-CN" altLang="en-US" dirty="0"/>
          </a:p>
        </p:txBody>
      </p:sp>
      <p:sp>
        <p:nvSpPr>
          <p:cNvPr id="3" name="内容占位符 2"/>
          <p:cNvSpPr>
            <a:spLocks noGrp="1"/>
          </p:cNvSpPr>
          <p:nvPr>
            <p:ph idx="1"/>
          </p:nvPr>
        </p:nvSpPr>
        <p:spPr>
          <a:xfrm>
            <a:off x="733426" y="1772818"/>
            <a:ext cx="8012113" cy="4315247"/>
          </a:xfrm>
          <a:prstGeom prst="rect">
            <a:avLst/>
          </a:prstGeom>
        </p:spPr>
        <p:txBody>
          <a:bodyPr/>
          <a:lstStyle>
            <a:lvl1pPr>
              <a:defRPr sz="2400" b="1">
                <a:latin typeface="华文细黑" pitchFamily="2" charset="-122"/>
                <a:ea typeface="华文细黑" pitchFamily="2" charset="-122"/>
              </a:defRPr>
            </a:lvl1pPr>
            <a:lvl2pPr>
              <a:defRPr sz="2000">
                <a:latin typeface="华文细黑" pitchFamily="2" charset="-122"/>
                <a:ea typeface="华文细黑" pitchFamily="2" charset="-122"/>
              </a:defRPr>
            </a:lvl2pPr>
            <a:lvl3pPr>
              <a:defRPr sz="1600">
                <a:latin typeface="华文细黑" pitchFamily="2" charset="-122"/>
                <a:ea typeface="华文细黑" pitchFamily="2" charset="-122"/>
              </a:defRPr>
            </a:lvl3pPr>
            <a:lvl4pPr>
              <a:buClr>
                <a:srgbClr val="C00000"/>
              </a:buClr>
              <a:buSzPct val="80000"/>
              <a:buFont typeface="Wingdings" pitchFamily="2" charset="2"/>
              <a:buChar char="p"/>
              <a:defRPr sz="1600">
                <a:latin typeface="华文细黑" pitchFamily="2" charset="-122"/>
                <a:ea typeface="华文细黑" pitchFamily="2" charset="-122"/>
              </a:defRPr>
            </a:lvl4pPr>
            <a:lvl5pPr>
              <a:buClr>
                <a:srgbClr val="C00000"/>
              </a:buClr>
              <a:defRPr sz="1600">
                <a:latin typeface="华文细黑" pitchFamily="2" charset="-122"/>
                <a:ea typeface="华文细黑" pitchFamily="2"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页脚占位符 3"/>
          <p:cNvSpPr>
            <a:spLocks noGrp="1"/>
          </p:cNvSpPr>
          <p:nvPr>
            <p:ph type="ftr" sz="quarter" idx="10"/>
          </p:nvPr>
        </p:nvSpPr>
        <p:spPr>
          <a:xfrm>
            <a:off x="750888" y="6329363"/>
            <a:ext cx="2895600" cy="150812"/>
          </a:xfrm>
          <a:prstGeom prst="rect">
            <a:avLst/>
          </a:prstGeom>
        </p:spPr>
        <p:txBody>
          <a:bodyPr/>
          <a:lstStyle>
            <a:lvl1pPr>
              <a:defRPr>
                <a:latin typeface="华文细黑" pitchFamily="2" charset="-122"/>
                <a:ea typeface="华文细黑" pitchFamily="2" charset="-122"/>
              </a:defRPr>
            </a:lvl1pPr>
          </a:lstStyle>
          <a:p>
            <a:r>
              <a:rPr lang="de-CH" altLang="en-US">
                <a:solidFill>
                  <a:prstClr val="black"/>
                </a:solidFill>
              </a:rPr>
              <a:t>Ypsomed AG  |  Gansulin Pen Market Introduction</a:t>
            </a:r>
          </a:p>
        </p:txBody>
      </p:sp>
      <p:sp>
        <p:nvSpPr>
          <p:cNvPr id="5" name="灯片编号占位符 4"/>
          <p:cNvSpPr>
            <a:spLocks noGrp="1"/>
          </p:cNvSpPr>
          <p:nvPr>
            <p:ph type="sldNum" sz="quarter" idx="11"/>
          </p:nvPr>
        </p:nvSpPr>
        <p:spPr>
          <a:xfrm>
            <a:off x="206375" y="6329363"/>
            <a:ext cx="368300" cy="150812"/>
          </a:xfrm>
          <a:prstGeom prst="rect">
            <a:avLst/>
          </a:prstGeom>
        </p:spPr>
        <p:txBody>
          <a:bodyPr/>
          <a:lstStyle>
            <a:lvl1pPr>
              <a:defRPr>
                <a:latin typeface="华文细黑" pitchFamily="2" charset="-122"/>
                <a:ea typeface="华文细黑" pitchFamily="2" charset="-122"/>
              </a:defRPr>
            </a:lvl1pPr>
          </a:lstStyle>
          <a:p>
            <a:fld id="{109C4660-7356-4CA1-856E-D8A19779C507}" type="slidenum">
              <a:rPr lang="de-CH" altLang="en-US" smtClean="0">
                <a:solidFill>
                  <a:prstClr val="black"/>
                </a:solidFill>
              </a:rPr>
              <a:pPr/>
              <a:t>‹#›</a:t>
            </a:fld>
            <a:endParaRPr lang="de-CH" altLang="en-US">
              <a:solidFill>
                <a:prstClr val="black"/>
              </a:solidFill>
            </a:endParaRPr>
          </a:p>
        </p:txBody>
      </p:sp>
    </p:spTree>
    <p:extLst>
      <p:ext uri="{BB962C8B-B14F-4D97-AF65-F5344CB8AC3E}">
        <p14:creationId xmlns:p14="http://schemas.microsoft.com/office/powerpoint/2010/main" val="185162685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1_標題投影片">
    <p:bg>
      <p:bgPr>
        <a:solidFill>
          <a:srgbClr val="313231"/>
        </a:solidFill>
        <a:effectLst/>
      </p:bgPr>
    </p:bg>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cstate="print">
            <a:extLst>
              <a:ext uri="{28A0092B-C50C-407E-A947-70E740481C1C}">
                <a14:useLocalDpi xmlns:a14="http://schemas.microsoft.com/office/drawing/2010/main" val="0"/>
              </a:ext>
            </a:extLst>
          </a:blip>
          <a:srcRect l="46113" b="33373"/>
          <a:stretch/>
        </p:blipFill>
        <p:spPr>
          <a:xfrm>
            <a:off x="0" y="1942953"/>
            <a:ext cx="5652120" cy="4942431"/>
          </a:xfrm>
          <a:prstGeom prst="rect">
            <a:avLst/>
          </a:prstGeom>
          <a:noFill/>
          <a:ln>
            <a:noFill/>
          </a:ln>
        </p:spPr>
      </p:pic>
      <p:sp>
        <p:nvSpPr>
          <p:cNvPr id="3" name="標題版面配置區 1"/>
          <p:cNvSpPr>
            <a:spLocks noGrp="1"/>
          </p:cNvSpPr>
          <p:nvPr>
            <p:ph type="title" hasCustomPrompt="1"/>
          </p:nvPr>
        </p:nvSpPr>
        <p:spPr>
          <a:xfrm>
            <a:off x="3347864" y="1772816"/>
            <a:ext cx="5544616" cy="1296144"/>
          </a:xfrm>
          <a:prstGeom prst="rect">
            <a:avLst/>
          </a:prstGeom>
        </p:spPr>
        <p:txBody>
          <a:bodyPr vert="horz" lIns="91440" tIns="45720" rIns="91440" bIns="45720" rtlCol="0" anchor="ctr">
            <a:noAutofit/>
          </a:bodyPr>
          <a:lstStyle>
            <a:lvl1pPr algn="l">
              <a:defRPr sz="4000">
                <a:solidFill>
                  <a:schemeClr val="bg1"/>
                </a:solidFill>
                <a:latin typeface="+mj-lt"/>
                <a:ea typeface="微軟正黑體" pitchFamily="34" charset="-120"/>
              </a:defRPr>
            </a:lvl1pPr>
          </a:lstStyle>
          <a:p>
            <a:pPr lvl="0">
              <a:defRPr/>
            </a:pPr>
            <a: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t>Presentation Topic</a:t>
            </a:r>
            <a:b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br>
            <a:r>
              <a:rPr kumimoji="0" lang="zh-TW" altLang="en-US" b="0"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華康中特圓體"/>
              </a:rPr>
              <a:t>標題頁 </a:t>
            </a:r>
            <a:r>
              <a:rPr lang="en-US" altLang="zh-TW" dirty="0">
                <a:solidFill>
                  <a:schemeClr val="bg1"/>
                </a:solidFill>
                <a:latin typeface="+mj-lt"/>
                <a:ea typeface="華康中特圓體"/>
                <a:cs typeface="華康中特圓體"/>
              </a:rPr>
              <a:t>40pt</a:t>
            </a:r>
            <a:endParaRPr lang="zh-TW" altLang="en-US" dirty="0">
              <a:solidFill>
                <a:schemeClr val="bg1"/>
              </a:solidFill>
              <a:latin typeface="+mj-lt"/>
              <a:ea typeface="華康中特圓體"/>
              <a:cs typeface="華康中特圓體"/>
            </a:endParaRPr>
          </a:p>
        </p:txBody>
      </p:sp>
      <p:sp>
        <p:nvSpPr>
          <p:cNvPr id="4" name="文字版面配置區 2"/>
          <p:cNvSpPr>
            <a:spLocks noGrp="1"/>
          </p:cNvSpPr>
          <p:nvPr>
            <p:ph idx="1" hasCustomPrompt="1"/>
          </p:nvPr>
        </p:nvSpPr>
        <p:spPr>
          <a:xfrm>
            <a:off x="3331945" y="3356992"/>
            <a:ext cx="5419553" cy="1095469"/>
          </a:xfrm>
          <a:prstGeom prst="rect">
            <a:avLst/>
          </a:prstGeom>
        </p:spPr>
        <p:txBody>
          <a:bodyPr vert="horz" lIns="91440" tIns="45720" rIns="91440" bIns="45720" rtlCol="0">
            <a:noAutofit/>
          </a:bodyPr>
          <a:lstStyle>
            <a:lvl1pPr marL="0" marR="0" indent="0" algn="l" defTabSz="914400" rtl="0" eaLnBrk="1" fontAlgn="ctr" latinLnBrk="0" hangingPunct="1">
              <a:lnSpc>
                <a:spcPct val="100000"/>
              </a:lnSpc>
              <a:spcBef>
                <a:spcPts val="200"/>
              </a:spcBef>
              <a:spcAft>
                <a:spcPts val="200"/>
              </a:spcAft>
              <a:buClrTx/>
              <a:buSzTx/>
              <a:buFontTx/>
              <a:buNone/>
              <a:tabLst/>
              <a:defRPr lang="en-US" altLang="zh-TW" sz="1800">
                <a:solidFill>
                  <a:schemeClr val="bg1"/>
                </a:solidFill>
                <a:latin typeface="+mj-lt"/>
                <a:ea typeface="微軟正黑體" panose="020B0604030504040204" pitchFamily="34" charset="-120"/>
                <a:cs typeface="微軟正黑體" panose="020B0604030504040204" pitchFamily="34" charset="-120"/>
              </a:defRPr>
            </a:lvl1pPr>
          </a:lstStyle>
          <a:p>
            <a:pPr marL="0" marR="0" lvl="0" indent="0" algn="l" defTabSz="914400" rtl="0" eaLnBrk="1" fontAlgn="ctr" latinLnBrk="0" hangingPunct="1">
              <a:lnSpc>
                <a:spcPct val="100000"/>
              </a:lnSpc>
              <a:spcBef>
                <a:spcPts val="200"/>
              </a:spcBef>
              <a:spcAft>
                <a:spcPts val="200"/>
              </a:spcAft>
              <a:buClrTx/>
              <a:buSzTx/>
              <a:buFontTx/>
              <a:buNone/>
              <a:tabLst/>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Presenter full name </a:t>
            </a:r>
            <a:r>
              <a:rPr kumimoji="0" lang="zh-TW" altLang="en-US"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rPr>
              <a:t>簡報者姓名</a:t>
            </a:r>
            <a:endParaRPr kumimoji="0" lang="en-US" altLang="zh-TW"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endParaRPr>
          </a:p>
          <a:p>
            <a:pPr defTabSz="914400">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Title, Dept.</a:t>
            </a:r>
            <a:r>
              <a:rPr kumimoji="0" lang="zh-TW" altLang="en-US" sz="1800" b="0" i="0" u="none" strike="noStrike" kern="1200" cap="none" spc="0" normalizeH="0" baseline="0" noProof="0" dirty="0">
                <a:ln>
                  <a:noFill/>
                </a:ln>
                <a:solidFill>
                  <a:schemeClr val="bg1"/>
                </a:solidFill>
                <a:effectLst/>
                <a:uLnTx/>
                <a:uFillTx/>
                <a:latin typeface="+mj-lt"/>
                <a:ea typeface="華康中特圓體"/>
                <a:cs typeface="華康中特圓體"/>
              </a:rPr>
              <a:t> </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職稱及部門</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a:p>
            <a:pPr marL="0" marR="0" lvl="0" indent="0" algn="l" defTabSz="914400" rtl="0" eaLnBrk="1" fontAlgn="ctr" latinLnBrk="0" hangingPunct="1">
              <a:lnSpc>
                <a:spcPct val="100000"/>
              </a:lnSpc>
              <a:spcBef>
                <a:spcPts val="200"/>
              </a:spcBef>
              <a:spcAft>
                <a:spcPts val="200"/>
              </a:spcAft>
              <a:buClrTx/>
              <a:buSzTx/>
              <a:buFontTx/>
              <a:buNone/>
              <a:tabLst/>
              <a:defRPr/>
            </a:pPr>
            <a:r>
              <a:rPr lang="en-US" altLang="zh-TW" sz="1800" dirty="0">
                <a:solidFill>
                  <a:schemeClr val="bg1"/>
                </a:solidFill>
                <a:latin typeface="+mj-lt"/>
                <a:ea typeface="華康中特圓體"/>
                <a:cs typeface="華康中特圓體"/>
              </a:rPr>
              <a:t>MM</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月</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/DD</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日</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/YYYY</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年</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p:txBody>
      </p:sp>
      <p:pic>
        <p:nvPicPr>
          <p:cNvPr id="6" name="Picture 10"/>
          <p:cNvPicPr>
            <a:picLocks noChangeAspect="1"/>
          </p:cNvPicPr>
          <p:nvPr/>
        </p:nvPicPr>
        <p:blipFill>
          <a:blip r:embed="rId3"/>
          <a:stretch>
            <a:fillRect/>
          </a:stretch>
        </p:blipFill>
        <p:spPr>
          <a:xfrm>
            <a:off x="7311500" y="354624"/>
            <a:ext cx="1439998" cy="144000"/>
          </a:xfrm>
          <a:prstGeom prst="rect">
            <a:avLst/>
          </a:prstGeom>
        </p:spPr>
      </p:pic>
    </p:spTree>
    <p:extLst>
      <p:ext uri="{BB962C8B-B14F-4D97-AF65-F5344CB8AC3E}">
        <p14:creationId xmlns:p14="http://schemas.microsoft.com/office/powerpoint/2010/main" val="1906258508"/>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自訂版面配置">
    <p:bg>
      <p:bgPr>
        <a:solidFill>
          <a:srgbClr val="174F9E"/>
        </a:solidFill>
        <a:effectLst/>
      </p:bgPr>
    </p:bg>
    <p:spTree>
      <p:nvGrpSpPr>
        <p:cNvPr id="1" name=""/>
        <p:cNvGrpSpPr/>
        <p:nvPr/>
      </p:nvGrpSpPr>
      <p:grpSpPr>
        <a:xfrm>
          <a:off x="0" y="0"/>
          <a:ext cx="0" cy="0"/>
          <a:chOff x="0" y="0"/>
          <a:chExt cx="0" cy="0"/>
        </a:xfrm>
      </p:grpSpPr>
      <p:pic>
        <p:nvPicPr>
          <p:cNvPr id="3" name="Picture 8"/>
          <p:cNvPicPr>
            <a:picLocks noChangeAspect="1"/>
          </p:cNvPicPr>
          <p:nvPr/>
        </p:nvPicPr>
        <p:blipFill rotWithShape="1">
          <a:blip r:embed="rId2"/>
          <a:srcRect l="42593" b="16769"/>
          <a:stretch/>
        </p:blipFill>
        <p:spPr>
          <a:xfrm>
            <a:off x="0" y="3428999"/>
            <a:ext cx="5035217" cy="3429001"/>
          </a:xfrm>
          <a:prstGeom prst="rect">
            <a:avLst/>
          </a:prstGeom>
        </p:spPr>
      </p:pic>
      <p:sp>
        <p:nvSpPr>
          <p:cNvPr id="6" name="Title 1"/>
          <p:cNvSpPr txBox="1">
            <a:spLocks/>
          </p:cNvSpPr>
          <p:nvPr/>
        </p:nvSpPr>
        <p:spPr>
          <a:xfrm>
            <a:off x="6156176" y="116632"/>
            <a:ext cx="2875265" cy="556590"/>
          </a:xfrm>
          <a:prstGeom prst="rect">
            <a:avLst/>
          </a:prstGeom>
          <a:solidFill>
            <a:srgbClr val="174F9E"/>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600" dirty="0">
              <a:solidFill>
                <a:schemeClr val="bg1">
                  <a:lumMod val="95000"/>
                </a:schemeClr>
              </a:solidFill>
              <a:latin typeface="+mn-lt"/>
              <a:cs typeface="Myriad Pro Light"/>
            </a:endParaRPr>
          </a:p>
        </p:txBody>
      </p:sp>
      <p:sp>
        <p:nvSpPr>
          <p:cNvPr id="7" name="標題版面配置區 1"/>
          <p:cNvSpPr>
            <a:spLocks noGrp="1"/>
          </p:cNvSpPr>
          <p:nvPr>
            <p:ph type="title" hasCustomPrompt="1"/>
          </p:nvPr>
        </p:nvSpPr>
        <p:spPr>
          <a:xfrm>
            <a:off x="3347864" y="1772816"/>
            <a:ext cx="5544616" cy="1296144"/>
          </a:xfrm>
          <a:prstGeom prst="rect">
            <a:avLst/>
          </a:prstGeom>
        </p:spPr>
        <p:txBody>
          <a:bodyPr vert="horz" lIns="91440" tIns="45720" rIns="91440" bIns="45720" rtlCol="0" anchor="ctr">
            <a:noAutofit/>
          </a:bodyPr>
          <a:lstStyle>
            <a:lvl1pPr algn="l">
              <a:defRPr sz="4000">
                <a:solidFill>
                  <a:schemeClr val="bg1"/>
                </a:solidFill>
                <a:latin typeface="+mj-lt"/>
                <a:ea typeface="微軟正黑體" pitchFamily="34" charset="-120"/>
              </a:defRPr>
            </a:lvl1pPr>
          </a:lstStyle>
          <a:p>
            <a:pPr lvl="0">
              <a:defRPr/>
            </a:pPr>
            <a: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t>Presentation Topic</a:t>
            </a:r>
            <a:b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br>
            <a:r>
              <a:rPr kumimoji="0" lang="zh-TW" altLang="en-US" b="0"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華康中特圓體"/>
              </a:rPr>
              <a:t>標題頁 </a:t>
            </a:r>
            <a:r>
              <a:rPr lang="en-US" altLang="zh-TW" dirty="0">
                <a:solidFill>
                  <a:schemeClr val="bg1"/>
                </a:solidFill>
                <a:latin typeface="+mj-lt"/>
                <a:ea typeface="華康中特圓體"/>
                <a:cs typeface="華康中特圓體"/>
              </a:rPr>
              <a:t>40pt</a:t>
            </a:r>
            <a:endParaRPr lang="zh-TW" altLang="en-US" dirty="0">
              <a:solidFill>
                <a:schemeClr val="bg1"/>
              </a:solidFill>
              <a:latin typeface="+mj-lt"/>
              <a:ea typeface="華康中特圓體"/>
              <a:cs typeface="華康中特圓體"/>
            </a:endParaRPr>
          </a:p>
        </p:txBody>
      </p:sp>
      <p:sp>
        <p:nvSpPr>
          <p:cNvPr id="8" name="文字版面配置區 2"/>
          <p:cNvSpPr>
            <a:spLocks noGrp="1"/>
          </p:cNvSpPr>
          <p:nvPr>
            <p:ph idx="1" hasCustomPrompt="1"/>
          </p:nvPr>
        </p:nvSpPr>
        <p:spPr>
          <a:xfrm>
            <a:off x="3331945" y="3356992"/>
            <a:ext cx="5419553" cy="1095469"/>
          </a:xfrm>
          <a:prstGeom prst="rect">
            <a:avLst/>
          </a:prstGeom>
        </p:spPr>
        <p:txBody>
          <a:bodyPr vert="horz" lIns="91440" tIns="45720" rIns="91440" bIns="45720" rtlCol="0">
            <a:noAutofit/>
          </a:bodyPr>
          <a:lstStyle>
            <a:lvl1pPr marL="0" marR="0" indent="0" algn="l" defTabSz="914400" rtl="0" eaLnBrk="1" fontAlgn="ctr" latinLnBrk="0" hangingPunct="1">
              <a:lnSpc>
                <a:spcPct val="100000"/>
              </a:lnSpc>
              <a:spcBef>
                <a:spcPts val="200"/>
              </a:spcBef>
              <a:spcAft>
                <a:spcPts val="200"/>
              </a:spcAft>
              <a:buClrTx/>
              <a:buSzTx/>
              <a:buFontTx/>
              <a:buNone/>
              <a:tabLst/>
              <a:defRPr lang="en-US" altLang="zh-TW" sz="1800">
                <a:solidFill>
                  <a:schemeClr val="bg1"/>
                </a:solidFill>
                <a:latin typeface="+mj-lt"/>
                <a:ea typeface="微軟正黑體" panose="020B0604030504040204" pitchFamily="34" charset="-120"/>
                <a:cs typeface="微軟正黑體" panose="020B0604030504040204" pitchFamily="34" charset="-120"/>
              </a:defRPr>
            </a:lvl1pPr>
          </a:lstStyle>
          <a:p>
            <a:pPr marL="0" marR="0" lvl="0" indent="0" algn="l" defTabSz="914400" rtl="0" eaLnBrk="1" fontAlgn="ctr" latinLnBrk="0" hangingPunct="1">
              <a:lnSpc>
                <a:spcPct val="100000"/>
              </a:lnSpc>
              <a:spcBef>
                <a:spcPts val="200"/>
              </a:spcBef>
              <a:spcAft>
                <a:spcPts val="200"/>
              </a:spcAft>
              <a:buClrTx/>
              <a:buSzTx/>
              <a:buFontTx/>
              <a:buNone/>
              <a:tabLst/>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Presenter full name </a:t>
            </a:r>
            <a:r>
              <a:rPr kumimoji="0" lang="zh-TW" altLang="en-US"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rPr>
              <a:t>簡報者姓名</a:t>
            </a:r>
            <a:endParaRPr kumimoji="0" lang="en-US" altLang="zh-TW"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endParaRPr>
          </a:p>
          <a:p>
            <a:pPr defTabSz="914400">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Title, Dept.</a:t>
            </a:r>
            <a:r>
              <a:rPr kumimoji="0" lang="zh-TW" altLang="en-US" sz="1800" b="0" i="0" u="none" strike="noStrike" kern="1200" cap="none" spc="0" normalizeH="0" baseline="0" noProof="0" dirty="0">
                <a:ln>
                  <a:noFill/>
                </a:ln>
                <a:solidFill>
                  <a:schemeClr val="bg1"/>
                </a:solidFill>
                <a:effectLst/>
                <a:uLnTx/>
                <a:uFillTx/>
                <a:latin typeface="+mj-lt"/>
                <a:ea typeface="華康中特圓體"/>
                <a:cs typeface="華康中特圓體"/>
              </a:rPr>
              <a:t> </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職稱及部門</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a:p>
            <a:pPr marL="0" marR="0" lvl="0" indent="0" algn="l" defTabSz="914400" rtl="0" eaLnBrk="1" fontAlgn="ctr" latinLnBrk="0" hangingPunct="1">
              <a:lnSpc>
                <a:spcPct val="100000"/>
              </a:lnSpc>
              <a:spcBef>
                <a:spcPts val="200"/>
              </a:spcBef>
              <a:spcAft>
                <a:spcPts val="200"/>
              </a:spcAft>
              <a:buClrTx/>
              <a:buSzTx/>
              <a:buFontTx/>
              <a:buNone/>
              <a:tabLst/>
              <a:defRPr/>
            </a:pPr>
            <a:r>
              <a:rPr lang="en-US" altLang="zh-TW" sz="1800" dirty="0">
                <a:solidFill>
                  <a:schemeClr val="bg1"/>
                </a:solidFill>
                <a:latin typeface="+mj-lt"/>
                <a:ea typeface="華康中特圓體"/>
                <a:cs typeface="華康中特圓體"/>
              </a:rPr>
              <a:t>MM</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月</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/DD</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日</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/YYYY</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年</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p:txBody>
      </p:sp>
      <p:pic>
        <p:nvPicPr>
          <p:cNvPr id="9" name="Picture 10"/>
          <p:cNvPicPr>
            <a:picLocks noChangeAspect="1"/>
          </p:cNvPicPr>
          <p:nvPr/>
        </p:nvPicPr>
        <p:blipFill>
          <a:blip r:embed="rId3"/>
          <a:stretch>
            <a:fillRect/>
          </a:stretch>
        </p:blipFill>
        <p:spPr>
          <a:xfrm>
            <a:off x="7311500" y="354624"/>
            <a:ext cx="1439998" cy="144000"/>
          </a:xfrm>
          <a:prstGeom prst="rect">
            <a:avLst/>
          </a:prstGeom>
        </p:spPr>
      </p:pic>
      <p:pic>
        <p:nvPicPr>
          <p:cNvPr id="10" name="Picture 2"/>
          <p:cNvPicPr>
            <a:picLocks noChangeAspect="1" noChangeArrowheads="1"/>
          </p:cNvPicPr>
          <p:nvPr userDrawn="1"/>
        </p:nvPicPr>
        <p:blipFill rotWithShape="1">
          <a:blip r:embed="rId4">
            <a:extLst>
              <a:ext uri="{28A0092B-C50C-407E-A947-70E740481C1C}">
                <a14:useLocalDpi xmlns:a14="http://schemas.microsoft.com/office/drawing/2010/main"/>
              </a:ext>
            </a:extLst>
          </a:blip>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2" descr="C:\Users\kenny.liao\Desktop\Bionime_Logo_white.png"/>
          <p:cNvPicPr>
            <a:picLocks noChangeAspect="1" noChangeArrowheads="1"/>
          </p:cNvPicPr>
          <p:nvPr userDrawn="1"/>
        </p:nvPicPr>
        <p:blipFill>
          <a:blip r:embed="rId5" cstate="print">
            <a:extLst>
              <a:ext uri="{28A0092B-C50C-407E-A947-70E740481C1C}">
                <a14:useLocalDpi xmlns:a14="http://schemas.microsoft.com/office/drawing/2010/main"/>
              </a:ext>
            </a:extLst>
          </a:blip>
          <a:stretch>
            <a:fillRect/>
          </a:stretch>
        </p:blipFill>
        <p:spPr bwMode="auto">
          <a:xfrm>
            <a:off x="7311499" y="401783"/>
            <a:ext cx="1440000" cy="146897"/>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324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標題投影片">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cstate="print">
            <a:extLst>
              <a:ext uri="{28A0092B-C50C-407E-A947-70E740481C1C}">
                <a14:useLocalDpi xmlns:a14="http://schemas.microsoft.com/office/drawing/2010/main" val="0"/>
              </a:ext>
            </a:extLst>
          </a:blip>
          <a:srcRect l="46113" b="33373"/>
          <a:stretch/>
        </p:blipFill>
        <p:spPr>
          <a:xfrm>
            <a:off x="0" y="1942953"/>
            <a:ext cx="5652120" cy="4942431"/>
          </a:xfrm>
          <a:prstGeom prst="rect">
            <a:avLst/>
          </a:prstGeom>
          <a:noFill/>
          <a:ln>
            <a:noFill/>
          </a:ln>
        </p:spPr>
      </p:pic>
      <p:sp>
        <p:nvSpPr>
          <p:cNvPr id="3" name="標題版面配置區 1"/>
          <p:cNvSpPr>
            <a:spLocks noGrp="1"/>
          </p:cNvSpPr>
          <p:nvPr>
            <p:ph type="title" hasCustomPrompt="1"/>
          </p:nvPr>
        </p:nvSpPr>
        <p:spPr>
          <a:xfrm>
            <a:off x="3347864" y="1772816"/>
            <a:ext cx="5544616" cy="1296144"/>
          </a:xfrm>
          <a:prstGeom prst="rect">
            <a:avLst/>
          </a:prstGeom>
        </p:spPr>
        <p:txBody>
          <a:bodyPr vert="horz" lIns="91440" tIns="45720" rIns="91440" bIns="45720" rtlCol="0" anchor="ctr">
            <a:noAutofit/>
          </a:bodyPr>
          <a:lstStyle>
            <a:lvl1pPr algn="l">
              <a:defRPr sz="4000">
                <a:solidFill>
                  <a:schemeClr val="bg1">
                    <a:alpha val="0"/>
                  </a:schemeClr>
                </a:solidFill>
                <a:latin typeface="+mj-lt"/>
                <a:ea typeface="微軟正黑體" pitchFamily="34" charset="-120"/>
              </a:defRPr>
            </a:lvl1pPr>
          </a:lstStyle>
          <a:p>
            <a:pPr lvl="0">
              <a:defRPr/>
            </a:pPr>
            <a: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t>Presentation Topic</a:t>
            </a:r>
            <a:br>
              <a:rPr kumimoji="0" lang="en-US" altLang="zh-TW" b="0" i="0" u="none" strike="noStrike" kern="1200" cap="none" spc="0" normalizeH="0" noProof="0" dirty="0">
                <a:ln>
                  <a:noFill/>
                </a:ln>
                <a:solidFill>
                  <a:schemeClr val="bg1"/>
                </a:solidFill>
                <a:effectLst/>
                <a:uLnTx/>
                <a:uFillTx/>
                <a:latin typeface="+mj-lt"/>
                <a:ea typeface="華康中特圓體"/>
                <a:cs typeface="華康中特圓體"/>
              </a:rPr>
            </a:br>
            <a:r>
              <a:rPr kumimoji="0" lang="zh-TW" altLang="en-US" b="0"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華康中特圓體"/>
              </a:rPr>
              <a:t>標題頁 </a:t>
            </a:r>
            <a:r>
              <a:rPr lang="en-US" altLang="zh-TW" dirty="0">
                <a:solidFill>
                  <a:schemeClr val="bg1"/>
                </a:solidFill>
                <a:latin typeface="+mj-lt"/>
                <a:ea typeface="華康中特圓體"/>
                <a:cs typeface="華康中特圓體"/>
              </a:rPr>
              <a:t>40pt</a:t>
            </a:r>
            <a:endParaRPr lang="zh-TW" altLang="en-US" dirty="0">
              <a:solidFill>
                <a:schemeClr val="bg1"/>
              </a:solidFill>
              <a:latin typeface="+mj-lt"/>
              <a:ea typeface="華康中特圓體"/>
              <a:cs typeface="華康中特圓體"/>
            </a:endParaRPr>
          </a:p>
        </p:txBody>
      </p:sp>
      <p:sp>
        <p:nvSpPr>
          <p:cNvPr id="4" name="文字版面配置區 2"/>
          <p:cNvSpPr>
            <a:spLocks noGrp="1"/>
          </p:cNvSpPr>
          <p:nvPr>
            <p:ph idx="1" hasCustomPrompt="1"/>
          </p:nvPr>
        </p:nvSpPr>
        <p:spPr>
          <a:xfrm>
            <a:off x="3331945" y="3356992"/>
            <a:ext cx="5419553" cy="1095469"/>
          </a:xfrm>
          <a:prstGeom prst="rect">
            <a:avLst/>
          </a:prstGeom>
        </p:spPr>
        <p:txBody>
          <a:bodyPr vert="horz" lIns="91440" tIns="45720" rIns="91440" bIns="45720" rtlCol="0">
            <a:noAutofit/>
          </a:bodyPr>
          <a:lstStyle>
            <a:lvl1pPr marL="0" marR="0" indent="0" algn="l" defTabSz="914400" rtl="0" eaLnBrk="1" fontAlgn="ctr" latinLnBrk="0" hangingPunct="1">
              <a:lnSpc>
                <a:spcPct val="100000"/>
              </a:lnSpc>
              <a:spcBef>
                <a:spcPts val="200"/>
              </a:spcBef>
              <a:spcAft>
                <a:spcPts val="200"/>
              </a:spcAft>
              <a:buClrTx/>
              <a:buSzTx/>
              <a:buFontTx/>
              <a:buNone/>
              <a:tabLst/>
              <a:defRPr lang="en-US" altLang="zh-TW" sz="1800">
                <a:solidFill>
                  <a:schemeClr val="tx1">
                    <a:lumMod val="75000"/>
                    <a:lumOff val="25000"/>
                  </a:schemeClr>
                </a:solidFill>
                <a:latin typeface="+mj-lt"/>
                <a:ea typeface="微軟正黑體" panose="020B0604030504040204" pitchFamily="34" charset="-120"/>
                <a:cs typeface="微軟正黑體" panose="020B0604030504040204" pitchFamily="34" charset="-120"/>
              </a:defRPr>
            </a:lvl1pPr>
          </a:lstStyle>
          <a:p>
            <a:pPr marL="0" marR="0" lvl="0" indent="0" algn="l" defTabSz="914400" rtl="0" eaLnBrk="1" fontAlgn="ctr" latinLnBrk="0" hangingPunct="1">
              <a:lnSpc>
                <a:spcPct val="100000"/>
              </a:lnSpc>
              <a:spcBef>
                <a:spcPts val="200"/>
              </a:spcBef>
              <a:spcAft>
                <a:spcPts val="200"/>
              </a:spcAft>
              <a:buClrTx/>
              <a:buSzTx/>
              <a:buFontTx/>
              <a:buNone/>
              <a:tabLst/>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Presenter full name </a:t>
            </a:r>
            <a:r>
              <a:rPr kumimoji="0" lang="zh-TW" altLang="en-US"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rPr>
              <a:t>簡報者姓名</a:t>
            </a:r>
            <a:endParaRPr kumimoji="0" lang="en-US" altLang="zh-TW" sz="18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cs typeface="華康中特圓體"/>
            </a:endParaRPr>
          </a:p>
          <a:p>
            <a:pPr defTabSz="914400">
              <a:defRPr/>
            </a:pP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Title, Dept.</a:t>
            </a:r>
            <a:r>
              <a:rPr kumimoji="0" lang="zh-TW" altLang="en-US" sz="1800" b="0" i="0" u="none" strike="noStrike" kern="1200" cap="none" spc="0" normalizeH="0" baseline="0" noProof="0" dirty="0">
                <a:ln>
                  <a:noFill/>
                </a:ln>
                <a:solidFill>
                  <a:schemeClr val="bg1"/>
                </a:solidFill>
                <a:effectLst/>
                <a:uLnTx/>
                <a:uFillTx/>
                <a:latin typeface="+mj-lt"/>
                <a:ea typeface="華康中特圓體"/>
                <a:cs typeface="華康中特圓體"/>
              </a:rPr>
              <a:t> </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職稱及部門</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a:p>
            <a:pPr marL="0" marR="0" lvl="0" indent="0" algn="l" defTabSz="914400" rtl="0" eaLnBrk="1" fontAlgn="ctr" latinLnBrk="0" hangingPunct="1">
              <a:lnSpc>
                <a:spcPct val="100000"/>
              </a:lnSpc>
              <a:spcBef>
                <a:spcPts val="200"/>
              </a:spcBef>
              <a:spcAft>
                <a:spcPts val="200"/>
              </a:spcAft>
              <a:buClrTx/>
              <a:buSzTx/>
              <a:buFontTx/>
              <a:buNone/>
              <a:tabLst/>
              <a:defRPr/>
            </a:pPr>
            <a:r>
              <a:rPr lang="en-US" altLang="zh-TW" sz="1800" dirty="0">
                <a:solidFill>
                  <a:schemeClr val="bg1"/>
                </a:solidFill>
                <a:latin typeface="+mj-lt"/>
                <a:ea typeface="華康中特圓體"/>
                <a:cs typeface="華康中特圓體"/>
              </a:rPr>
              <a:t>MM</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月</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/DD</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日</a:t>
            </a:r>
            <a:r>
              <a:rPr kumimoji="0" lang="en-US" altLang="zh-TW" sz="1800" b="0" i="0" u="none" strike="noStrike" kern="1200" cap="none" spc="0" normalizeH="0" baseline="0" noProof="0" dirty="0">
                <a:ln>
                  <a:noFill/>
                </a:ln>
                <a:solidFill>
                  <a:schemeClr val="bg1"/>
                </a:solidFill>
                <a:effectLst/>
                <a:uLnTx/>
                <a:uFillTx/>
                <a:latin typeface="+mj-lt"/>
                <a:ea typeface="華康中特圓體"/>
                <a:cs typeface="華康中特圓體"/>
              </a:rPr>
              <a:t>/YYYY</a:t>
            </a:r>
            <a:r>
              <a:rPr lang="zh-TW" altLang="en-US" sz="1800" dirty="0">
                <a:solidFill>
                  <a:schemeClr val="bg1"/>
                </a:solidFill>
                <a:latin typeface="微軟正黑體" panose="020B0604030504040204" pitchFamily="34" charset="-120"/>
                <a:ea typeface="微軟正黑體" panose="020B0604030504040204" pitchFamily="34" charset="-120"/>
                <a:cs typeface="華康中特圓體"/>
              </a:rPr>
              <a:t>年</a:t>
            </a:r>
            <a:endParaRPr lang="en-US" altLang="zh-TW" sz="1800" dirty="0">
              <a:solidFill>
                <a:schemeClr val="bg1"/>
              </a:solidFill>
              <a:latin typeface="微軟正黑體" panose="020B0604030504040204" pitchFamily="34" charset="-120"/>
              <a:ea typeface="微軟正黑體" panose="020B0604030504040204" pitchFamily="34" charset="-120"/>
              <a:cs typeface="華康中特圓體"/>
            </a:endParaRPr>
          </a:p>
        </p:txBody>
      </p:sp>
    </p:spTree>
    <p:extLst>
      <p:ext uri="{BB962C8B-B14F-4D97-AF65-F5344CB8AC3E}">
        <p14:creationId xmlns:p14="http://schemas.microsoft.com/office/powerpoint/2010/main" val="2650928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slideLayout" Target="../slideLayouts/slideLayout32.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29" Type="http://schemas.openxmlformats.org/officeDocument/2006/relationships/image" Target="../media/image6.emf"/><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28" Type="http://schemas.openxmlformats.org/officeDocument/2006/relationships/theme" Target="../theme/theme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 Id="rId27" Type="http://schemas.openxmlformats.org/officeDocument/2006/relationships/slideLayout" Target="../slideLayouts/slideLayout33.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9" name="Picture 5"/>
          <p:cNvPicPr>
            <a:picLocks noChangeAspect="1" noChangeArrowheads="1"/>
          </p:cNvPicPr>
          <p:nvPr userDrawn="1"/>
        </p:nvPicPr>
        <p:blipFill>
          <a:blip r:embed="rId8">
            <a:extLst>
              <a:ext uri="{28A0092B-C50C-407E-A947-70E740481C1C}">
                <a14:useLocalDpi xmlns:a14="http://schemas.microsoft.com/office/drawing/2010/main"/>
              </a:ext>
            </a:extLst>
          </a:blip>
          <a:stretch>
            <a:fillRect/>
          </a:stretch>
        </p:blipFill>
        <p:spPr bwMode="auto">
          <a:xfrm>
            <a:off x="7311505" y="403318"/>
            <a:ext cx="1440000" cy="14536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002740"/>
      </p:ext>
    </p:extLst>
  </p:cSld>
  <p:clrMap bg1="lt1" tx1="dk1" bg2="lt2" tx2="dk2" accent1="accent1" accent2="accent2" accent3="accent3" accent4="accent4" accent5="accent5" accent6="accent6" hlink="hlink" folHlink="folHlink"/>
  <p:sldLayoutIdLst>
    <p:sldLayoutId id="2147483720" r:id="rId1"/>
    <p:sldLayoutId id="2147483719" r:id="rId2"/>
    <p:sldLayoutId id="2147483721" r:id="rId3"/>
    <p:sldLayoutId id="2147483741" r:id="rId4"/>
    <p:sldLayoutId id="2147483742" r:id="rId5"/>
    <p:sldLayoutId id="214748374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14"/>
          <p:cNvPicPr>
            <a:picLocks noChangeAspect="1"/>
          </p:cNvPicPr>
          <p:nvPr/>
        </p:nvPicPr>
        <p:blipFill>
          <a:blip r:embed="rId29"/>
          <a:stretch>
            <a:fillRect/>
          </a:stretch>
        </p:blipFill>
        <p:spPr>
          <a:xfrm>
            <a:off x="7311504" y="354623"/>
            <a:ext cx="1439994" cy="144000"/>
          </a:xfrm>
          <a:prstGeom prst="rect">
            <a:avLst/>
          </a:prstGeom>
        </p:spPr>
      </p:pic>
      <p:pic>
        <p:nvPicPr>
          <p:cNvPr id="3" name="Picture 5"/>
          <p:cNvPicPr>
            <a:picLocks noChangeAspect="1" noChangeArrowheads="1"/>
          </p:cNvPicPr>
          <p:nvPr userDrawn="1"/>
        </p:nvPicPr>
        <p:blipFill>
          <a:blip r:embed="rId30">
            <a:extLst>
              <a:ext uri="{28A0092B-C50C-407E-A947-70E740481C1C}">
                <a14:useLocalDpi xmlns:a14="http://schemas.microsoft.com/office/drawing/2010/main"/>
              </a:ext>
            </a:extLst>
          </a:blip>
          <a:stretch>
            <a:fillRect/>
          </a:stretch>
        </p:blipFill>
        <p:spPr bwMode="auto">
          <a:xfrm>
            <a:off x="7311505" y="403318"/>
            <a:ext cx="1440000" cy="14536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20585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5.png"/><Relationship Id="rId10" Type="http://schemas.openxmlformats.org/officeDocument/2006/relationships/image" Target="../media/image24.png"/><Relationship Id="rId4" Type="http://schemas.openxmlformats.org/officeDocument/2006/relationships/image" Target="../media/image26.png"/><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2"/>
          <p:cNvSpPr txBox="1">
            <a:spLocks/>
          </p:cNvSpPr>
          <p:nvPr/>
        </p:nvSpPr>
        <p:spPr>
          <a:xfrm>
            <a:off x="2267744" y="1844824"/>
            <a:ext cx="6552728" cy="1296144"/>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bg1"/>
                </a:solidFill>
                <a:latin typeface="+mj-lt"/>
                <a:ea typeface="微軟正黑體" pitchFamily="34" charset="-120"/>
                <a:cs typeface="+mj-cs"/>
              </a:defRPr>
            </a:lvl1pPr>
          </a:lstStyle>
          <a:p>
            <a:r>
              <a:rPr lang="en-US" altLang="zh-TW" sz="4400" dirty="0" smtClean="0"/>
              <a:t>2019 About </a:t>
            </a:r>
            <a:r>
              <a:rPr lang="en-US" altLang="zh-TW" sz="4400" dirty="0" err="1" smtClean="0"/>
              <a:t>Bionime</a:t>
            </a:r>
            <a:endParaRPr lang="zh-TW" altLang="en-US" sz="1400" dirty="0"/>
          </a:p>
        </p:txBody>
      </p:sp>
      <p:sp>
        <p:nvSpPr>
          <p:cNvPr id="4" name="內容版面配置區 3"/>
          <p:cNvSpPr>
            <a:spLocks noGrp="1"/>
          </p:cNvSpPr>
          <p:nvPr>
            <p:ph idx="1"/>
          </p:nvPr>
        </p:nvSpPr>
        <p:spPr>
          <a:xfrm>
            <a:off x="3347864" y="4149080"/>
            <a:ext cx="5419553" cy="1095469"/>
          </a:xfrm>
        </p:spPr>
        <p:txBody>
          <a:bodyPr/>
          <a:lstStyle/>
          <a:p>
            <a:endParaRPr lang="en-US" altLang="zh-TW" sz="1600" dirty="0" smtClean="0">
              <a:latin typeface="微軟正黑體" panose="020B0604030504040204" pitchFamily="34" charset="-120"/>
            </a:endParaRPr>
          </a:p>
          <a:p>
            <a:r>
              <a:rPr lang="en-US" altLang="zh-TW" sz="1600" dirty="0" smtClean="0"/>
              <a:t>Oct</a:t>
            </a:r>
            <a:r>
              <a:rPr lang="zh-TW" altLang="en-US" sz="1600" dirty="0" smtClean="0"/>
              <a:t> </a:t>
            </a:r>
            <a:r>
              <a:rPr lang="en-US" altLang="zh-TW" sz="1600" dirty="0" smtClean="0"/>
              <a:t>15, 2019</a:t>
            </a:r>
            <a:endParaRPr lang="en-US" altLang="zh-TW" sz="1600" dirty="0"/>
          </a:p>
        </p:txBody>
      </p:sp>
    </p:spTree>
    <p:extLst>
      <p:ext uri="{BB962C8B-B14F-4D97-AF65-F5344CB8AC3E}">
        <p14:creationId xmlns:p14="http://schemas.microsoft.com/office/powerpoint/2010/main" val="3158375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278639"/>
            <a:ext cx="3528392" cy="63008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lstStyle/>
          <a:p>
            <a:pPr algn="l"/>
            <a:r>
              <a:rPr lang="en-US" altLang="zh-TW" sz="3400" dirty="0" smtClean="0">
                <a:latin typeface="微軟正黑體" panose="020B0604030504040204" pitchFamily="34" charset="-120"/>
                <a:ea typeface="微軟正黑體" panose="020B0604030504040204" pitchFamily="34" charset="-120"/>
              </a:rPr>
              <a:t>Product Ratio</a:t>
            </a:r>
            <a:endParaRPr lang="zh-TW" altLang="en-US" sz="3400" dirty="0">
              <a:latin typeface="微軟正黑體" panose="020B0604030504040204" pitchFamily="34" charset="-120"/>
              <a:ea typeface="微軟正黑體" panose="020B0604030504040204" pitchFamily="34" charset="-120"/>
            </a:endParaRPr>
          </a:p>
        </p:txBody>
      </p:sp>
      <p:graphicFrame>
        <p:nvGraphicFramePr>
          <p:cNvPr id="4" name="圖表 3"/>
          <p:cNvGraphicFramePr>
            <a:graphicFrameLocks/>
          </p:cNvGraphicFramePr>
          <p:nvPr>
            <p:extLst>
              <p:ext uri="{D42A27DB-BD31-4B8C-83A1-F6EECF244321}">
                <p14:modId xmlns:p14="http://schemas.microsoft.com/office/powerpoint/2010/main" val="1594104399"/>
              </p:ext>
            </p:extLst>
          </p:nvPr>
        </p:nvGraphicFramePr>
        <p:xfrm>
          <a:off x="251520" y="1268760"/>
          <a:ext cx="8496944" cy="51125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49648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圖表 5"/>
          <p:cNvGraphicFramePr/>
          <p:nvPr>
            <p:extLst>
              <p:ext uri="{D42A27DB-BD31-4B8C-83A1-F6EECF244321}">
                <p14:modId xmlns:p14="http://schemas.microsoft.com/office/powerpoint/2010/main" val="1352987630"/>
              </p:ext>
            </p:extLst>
          </p:nvPr>
        </p:nvGraphicFramePr>
        <p:xfrm>
          <a:off x="587388" y="1671754"/>
          <a:ext cx="8089068" cy="3948478"/>
        </p:xfrm>
        <a:graphic>
          <a:graphicData uri="http://schemas.openxmlformats.org/drawingml/2006/chart">
            <c:chart xmlns:c="http://schemas.openxmlformats.org/drawingml/2006/chart" xmlns:r="http://schemas.openxmlformats.org/officeDocument/2006/relationships" r:id="rId2"/>
          </a:graphicData>
        </a:graphic>
      </p:graphicFrame>
      <p:sp>
        <p:nvSpPr>
          <p:cNvPr id="9" name="文字方塊 8"/>
          <p:cNvSpPr txBox="1"/>
          <p:nvPr/>
        </p:nvSpPr>
        <p:spPr>
          <a:xfrm>
            <a:off x="683568" y="1458775"/>
            <a:ext cx="1421900" cy="230832"/>
          </a:xfrm>
          <a:prstGeom prst="rect">
            <a:avLst/>
          </a:prstGeom>
          <a:noFill/>
        </p:spPr>
        <p:txBody>
          <a:bodyPr wrap="square" rtlCol="0">
            <a:spAutoFit/>
          </a:bodyPr>
          <a:lstStyle/>
          <a:p>
            <a:r>
              <a:rPr lang="en-US" altLang="zh-TW" sz="900" b="1" dirty="0">
                <a:latin typeface="Myriad Pro"/>
                <a:ea typeface="Cambria Math" pitchFamily="18" charset="0"/>
              </a:rPr>
              <a:t>Unit: </a:t>
            </a:r>
            <a:r>
              <a:rPr lang="en-US" altLang="zh-TW" sz="900" b="1" dirty="0" smtClean="0">
                <a:latin typeface="Myriad Pro"/>
                <a:ea typeface="Cambria Math" pitchFamily="18" charset="0"/>
              </a:rPr>
              <a:t>Piece</a:t>
            </a:r>
            <a:endParaRPr lang="zh-TW" altLang="en-US" sz="900" b="1" dirty="0">
              <a:latin typeface="微軟正黑體" panose="020B0604030504040204" pitchFamily="34" charset="-120"/>
              <a:ea typeface="微軟正黑體" panose="020B0604030504040204" pitchFamily="34"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4268982758"/>
              </p:ext>
            </p:extLst>
          </p:nvPr>
        </p:nvGraphicFramePr>
        <p:xfrm>
          <a:off x="136521" y="5880009"/>
          <a:ext cx="8568952" cy="504056"/>
        </p:xfrm>
        <a:graphic>
          <a:graphicData uri="http://schemas.openxmlformats.org/drawingml/2006/table">
            <a:tbl>
              <a:tblPr/>
              <a:tblGrid>
                <a:gridCol w="846456"/>
                <a:gridCol w="765379"/>
                <a:gridCol w="765379"/>
                <a:gridCol w="765379"/>
                <a:gridCol w="765379"/>
                <a:gridCol w="765379"/>
                <a:gridCol w="765379"/>
                <a:gridCol w="765379"/>
                <a:gridCol w="800113"/>
                <a:gridCol w="821912"/>
                <a:gridCol w="742818"/>
              </a:tblGrid>
              <a:tr h="254235">
                <a:tc>
                  <a:txBody>
                    <a:bodyPr/>
                    <a:lstStyle/>
                    <a:p>
                      <a:pPr algn="ctr" fontAlgn="ctr"/>
                      <a:r>
                        <a:rPr lang="en-US" sz="1600" b="1" i="0" u="none" strike="noStrike" dirty="0">
                          <a:solidFill>
                            <a:srgbClr val="FFFFFF"/>
                          </a:solidFill>
                          <a:effectLst/>
                          <a:latin typeface="Calibri"/>
                        </a:rPr>
                        <a:t>Year</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a:solidFill>
                            <a:srgbClr val="FFFFFF"/>
                          </a:solidFill>
                          <a:effectLst/>
                          <a:latin typeface="Calibri"/>
                        </a:rPr>
                        <a:t>2010</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a:solidFill>
                            <a:srgbClr val="FFFFFF"/>
                          </a:solidFill>
                          <a:effectLst/>
                          <a:latin typeface="Calibri"/>
                        </a:rPr>
                        <a:t>2011</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a:solidFill>
                            <a:srgbClr val="FFFFFF"/>
                          </a:solidFill>
                          <a:effectLst/>
                          <a:latin typeface="Calibri"/>
                        </a:rPr>
                        <a:t>2012</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a:solidFill>
                            <a:srgbClr val="FFFFFF"/>
                          </a:solidFill>
                          <a:effectLst/>
                          <a:latin typeface="Calibri"/>
                        </a:rPr>
                        <a:t>2013</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a:solidFill>
                            <a:srgbClr val="FFFFFF"/>
                          </a:solidFill>
                          <a:effectLst/>
                          <a:latin typeface="Calibri"/>
                        </a:rPr>
                        <a:t>2014</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a:solidFill>
                            <a:srgbClr val="FFFFFF"/>
                          </a:solidFill>
                          <a:effectLst/>
                          <a:latin typeface="Calibri"/>
                        </a:rPr>
                        <a:t>2015</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2016</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2017</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2018</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2019H1</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r>
              <a:tr h="249821">
                <a:tc>
                  <a:txBody>
                    <a:bodyPr/>
                    <a:lstStyle/>
                    <a:p>
                      <a:pPr algn="ctr" fontAlgn="ctr"/>
                      <a:r>
                        <a:rPr lang="en-US" altLang="zh-TW" sz="1500" b="1" dirty="0" smtClean="0">
                          <a:ea typeface="微軟正黑體" panose="020B0604030504040204" pitchFamily="34" charset="-120"/>
                        </a:rPr>
                        <a:t>Quantity</a:t>
                      </a:r>
                      <a:endParaRPr lang="en-US"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smtClean="0">
                          <a:solidFill>
                            <a:srgbClr val="000000"/>
                          </a:solidFill>
                          <a:effectLst/>
                          <a:latin typeface="Calibri"/>
                        </a:rPr>
                        <a:t>760,471 </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862,327</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848,878 </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822,869</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878,762</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899,552</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918,701</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400" b="1" i="0" u="none" strike="noStrike" dirty="0" smtClean="0">
                          <a:solidFill>
                            <a:srgbClr val="000000"/>
                          </a:solidFill>
                          <a:effectLst/>
                          <a:latin typeface="Calibri"/>
                        </a:rPr>
                        <a:t>1,095,581</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400" b="1" i="0" u="none" strike="noStrike" dirty="0" smtClean="0">
                          <a:solidFill>
                            <a:srgbClr val="000000"/>
                          </a:solidFill>
                          <a:effectLst/>
                          <a:latin typeface="Calibri"/>
                        </a:rPr>
                        <a:t>1,283,054</a:t>
                      </a:r>
                      <a:endParaRPr lang="en-US" altLang="zh-TW" sz="14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400" b="1" i="0" u="none" strike="noStrike" dirty="0" smtClean="0">
                          <a:solidFill>
                            <a:srgbClr val="000000"/>
                          </a:solidFill>
                          <a:effectLst/>
                          <a:latin typeface="+mn-lt"/>
                        </a:rPr>
                        <a:t>643,013</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r>
            </a:tbl>
          </a:graphicData>
        </a:graphic>
      </p:graphicFrame>
      <p:sp>
        <p:nvSpPr>
          <p:cNvPr id="11" name="文字方塊 10"/>
          <p:cNvSpPr txBox="1"/>
          <p:nvPr/>
        </p:nvSpPr>
        <p:spPr>
          <a:xfrm>
            <a:off x="8064755" y="5646440"/>
            <a:ext cx="1421900" cy="230832"/>
          </a:xfrm>
          <a:prstGeom prst="rect">
            <a:avLst/>
          </a:prstGeom>
          <a:noFill/>
        </p:spPr>
        <p:txBody>
          <a:bodyPr wrap="square" rtlCol="0">
            <a:spAutoFit/>
          </a:bodyPr>
          <a:lstStyle/>
          <a:p>
            <a:r>
              <a:rPr lang="en-US" altLang="zh-TW" sz="900" b="1" dirty="0">
                <a:latin typeface="Myriad Pro"/>
                <a:ea typeface="Cambria Math" pitchFamily="18" charset="0"/>
              </a:rPr>
              <a:t>Unit: </a:t>
            </a:r>
            <a:r>
              <a:rPr lang="en-US" altLang="zh-TW" sz="900" b="1" dirty="0" smtClean="0">
                <a:latin typeface="Myriad Pro"/>
                <a:ea typeface="Cambria Math" pitchFamily="18" charset="0"/>
              </a:rPr>
              <a:t>Piece</a:t>
            </a:r>
            <a:endParaRPr lang="zh-TW" altLang="en-US" sz="900" b="1" dirty="0">
              <a:latin typeface="微軟正黑體" panose="020B0604030504040204" pitchFamily="34" charset="-120"/>
              <a:ea typeface="微軟正黑體" panose="020B0604030504040204" pitchFamily="34" charset="-120"/>
            </a:endParaRPr>
          </a:p>
        </p:txBody>
      </p:sp>
      <p:sp>
        <p:nvSpPr>
          <p:cNvPr id="10" name="標題 1"/>
          <p:cNvSpPr>
            <a:spLocks noGrp="1"/>
          </p:cNvSpPr>
          <p:nvPr>
            <p:ph type="title"/>
          </p:nvPr>
        </p:nvSpPr>
        <p:spPr>
          <a:xfrm>
            <a:off x="539552" y="332656"/>
            <a:ext cx="3024336" cy="63008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normAutofit fontScale="90000"/>
          </a:bodyPr>
          <a:lstStyle/>
          <a:p>
            <a:pPr algn="l"/>
            <a:r>
              <a:rPr lang="en-US" altLang="zh-TW" sz="3600" dirty="0" smtClean="0">
                <a:latin typeface="+mn-lt"/>
              </a:rPr>
              <a:t>Meter</a:t>
            </a:r>
            <a:r>
              <a:rPr lang="zh-TW" altLang="en-US" sz="3600" dirty="0">
                <a:latin typeface="+mn-lt"/>
              </a:rPr>
              <a:t> </a:t>
            </a:r>
            <a:r>
              <a:rPr lang="en-US" altLang="zh-TW" sz="3600" dirty="0" smtClean="0">
                <a:latin typeface="+mn-lt"/>
              </a:rPr>
              <a:t>Quantity</a:t>
            </a:r>
            <a:endParaRPr lang="zh-TW" altLang="en-US" sz="3600" dirty="0">
              <a:latin typeface="+mn-lt"/>
            </a:endParaRPr>
          </a:p>
        </p:txBody>
      </p:sp>
      <p:sp>
        <p:nvSpPr>
          <p:cNvPr id="4" name="手繪多邊形 3"/>
          <p:cNvSpPr/>
          <p:nvPr/>
        </p:nvSpPr>
        <p:spPr>
          <a:xfrm>
            <a:off x="1805354" y="1764323"/>
            <a:ext cx="5785338" cy="1535723"/>
          </a:xfrm>
          <a:custGeom>
            <a:avLst/>
            <a:gdLst>
              <a:gd name="connsiteX0" fmla="*/ 0 w 5785338"/>
              <a:gd name="connsiteY0" fmla="*/ 1535723 h 1535723"/>
              <a:gd name="connsiteX1" fmla="*/ 715108 w 5785338"/>
              <a:gd name="connsiteY1" fmla="*/ 1084385 h 1535723"/>
              <a:gd name="connsiteX2" fmla="*/ 2145323 w 5785338"/>
              <a:gd name="connsiteY2" fmla="*/ 1195754 h 1535723"/>
              <a:gd name="connsiteX3" fmla="*/ 4308231 w 5785338"/>
              <a:gd name="connsiteY3" fmla="*/ 949569 h 1535723"/>
              <a:gd name="connsiteX4" fmla="*/ 5785338 w 5785338"/>
              <a:gd name="connsiteY4" fmla="*/ 0 h 1535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5338" h="1535723">
                <a:moveTo>
                  <a:pt x="0" y="1535723"/>
                </a:moveTo>
                <a:cubicBezTo>
                  <a:pt x="178777" y="1338384"/>
                  <a:pt x="357554" y="1141046"/>
                  <a:pt x="715108" y="1084385"/>
                </a:cubicBezTo>
                <a:cubicBezTo>
                  <a:pt x="1072662" y="1027724"/>
                  <a:pt x="1546469" y="1218223"/>
                  <a:pt x="2145323" y="1195754"/>
                </a:cubicBezTo>
                <a:cubicBezTo>
                  <a:pt x="2744177" y="1173285"/>
                  <a:pt x="3701562" y="1148861"/>
                  <a:pt x="4308231" y="949569"/>
                </a:cubicBezTo>
                <a:cubicBezTo>
                  <a:pt x="4914900" y="750277"/>
                  <a:pt x="5350119" y="375138"/>
                  <a:pt x="5785338" y="0"/>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21810854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圖表 5"/>
          <p:cNvGraphicFramePr/>
          <p:nvPr>
            <p:extLst>
              <p:ext uri="{D42A27DB-BD31-4B8C-83A1-F6EECF244321}">
                <p14:modId xmlns:p14="http://schemas.microsoft.com/office/powerpoint/2010/main" val="1892262454"/>
              </p:ext>
            </p:extLst>
          </p:nvPr>
        </p:nvGraphicFramePr>
        <p:xfrm>
          <a:off x="539553" y="1556792"/>
          <a:ext cx="8121865" cy="4167623"/>
        </p:xfrm>
        <a:graphic>
          <a:graphicData uri="http://schemas.openxmlformats.org/drawingml/2006/chart">
            <c:chart xmlns:c="http://schemas.openxmlformats.org/drawingml/2006/chart" xmlns:r="http://schemas.openxmlformats.org/officeDocument/2006/relationships" r:id="rId2"/>
          </a:graphicData>
        </a:graphic>
      </p:graphicFrame>
      <p:sp>
        <p:nvSpPr>
          <p:cNvPr id="4" name="文字方塊 3"/>
          <p:cNvSpPr txBox="1"/>
          <p:nvPr/>
        </p:nvSpPr>
        <p:spPr>
          <a:xfrm>
            <a:off x="600665" y="1318485"/>
            <a:ext cx="1268730" cy="236653"/>
          </a:xfrm>
          <a:prstGeom prst="rect">
            <a:avLst/>
          </a:prstGeom>
          <a:noFill/>
        </p:spPr>
        <p:txBody>
          <a:bodyPr wrap="square" rtlCol="0">
            <a:spAutoFit/>
          </a:bodyPr>
          <a:lstStyle/>
          <a:p>
            <a:r>
              <a:rPr lang="en-US" altLang="zh-TW" sz="900" b="1" dirty="0">
                <a:latin typeface="Myriad Pro"/>
                <a:ea typeface="Cambria Math" pitchFamily="18" charset="0"/>
              </a:rPr>
              <a:t>Unit: 1,000 piece</a:t>
            </a:r>
            <a:endParaRPr lang="zh-TW" altLang="en-US" sz="900" b="1" dirty="0">
              <a:latin typeface="微軟正黑體" panose="020B0604030504040204" pitchFamily="34" charset="-120"/>
              <a:ea typeface="微軟正黑體" panose="020B0604030504040204" pitchFamily="34"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3417581060"/>
              </p:ext>
            </p:extLst>
          </p:nvPr>
        </p:nvGraphicFramePr>
        <p:xfrm>
          <a:off x="611560" y="6007066"/>
          <a:ext cx="8049858" cy="538907"/>
        </p:xfrm>
        <a:graphic>
          <a:graphicData uri="http://schemas.openxmlformats.org/drawingml/2006/table">
            <a:tbl>
              <a:tblPr/>
              <a:tblGrid>
                <a:gridCol w="794032"/>
                <a:gridCol w="794032"/>
                <a:gridCol w="717977"/>
                <a:gridCol w="717977"/>
                <a:gridCol w="717977"/>
                <a:gridCol w="717977"/>
                <a:gridCol w="717977"/>
                <a:gridCol w="717977"/>
                <a:gridCol w="717977"/>
                <a:gridCol w="750560"/>
                <a:gridCol w="685395"/>
              </a:tblGrid>
              <a:tr h="277838">
                <a:tc>
                  <a:txBody>
                    <a:bodyPr/>
                    <a:lstStyle/>
                    <a:p>
                      <a:pPr algn="ctr" fontAlgn="ctr"/>
                      <a:r>
                        <a:rPr lang="en-US" sz="1600" b="1" i="0" u="none" strike="noStrike" dirty="0">
                          <a:solidFill>
                            <a:srgbClr val="FFFFFF"/>
                          </a:solidFill>
                          <a:effectLst/>
                          <a:latin typeface="Calibri"/>
                        </a:rPr>
                        <a:t>Year</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sz="1600" b="1" i="0" u="none" strike="noStrike" dirty="0" smtClean="0">
                          <a:solidFill>
                            <a:srgbClr val="FFFFFF"/>
                          </a:solidFill>
                          <a:effectLst/>
                          <a:latin typeface="Calibri"/>
                        </a:rPr>
                        <a:t>2010</a:t>
                      </a:r>
                      <a:endParaRPr lang="en-US"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a:solidFill>
                            <a:srgbClr val="FFFFFF"/>
                          </a:solidFill>
                          <a:effectLst/>
                          <a:latin typeface="Calibri"/>
                        </a:rPr>
                        <a:t>2011</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a:solidFill>
                            <a:srgbClr val="FFFFFF"/>
                          </a:solidFill>
                          <a:effectLst/>
                          <a:latin typeface="Calibri"/>
                        </a:rPr>
                        <a:t>2012</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a:solidFill>
                            <a:srgbClr val="FFFFFF"/>
                          </a:solidFill>
                          <a:effectLst/>
                          <a:latin typeface="Calibri"/>
                        </a:rPr>
                        <a:t>2013</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a:solidFill>
                            <a:srgbClr val="FFFFFF"/>
                          </a:solidFill>
                          <a:effectLst/>
                          <a:latin typeface="Calibri"/>
                        </a:rPr>
                        <a:t>2014</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a:solidFill>
                            <a:srgbClr val="FFFFFF"/>
                          </a:solidFill>
                          <a:effectLst/>
                          <a:latin typeface="Calibri"/>
                        </a:rPr>
                        <a:t>2015</a:t>
                      </a: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2016</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2017</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2018</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c>
                  <a:txBody>
                    <a:bodyPr/>
                    <a:lstStyle/>
                    <a:p>
                      <a:pPr algn="ctr" fontAlgn="ctr"/>
                      <a:r>
                        <a:rPr lang="en-US" altLang="zh-TW" sz="1600" b="1" i="0" u="none" strike="noStrike" dirty="0" smtClean="0">
                          <a:solidFill>
                            <a:srgbClr val="FFFFFF"/>
                          </a:solidFill>
                          <a:effectLst/>
                          <a:latin typeface="Calibri"/>
                        </a:rPr>
                        <a:t>2019H1</a:t>
                      </a:r>
                      <a:endParaRPr lang="en-US" altLang="zh-TW" sz="1600" b="1" i="0" u="none" strike="noStrike" dirty="0">
                        <a:solidFill>
                          <a:srgbClr val="FFFFFF"/>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F81BD"/>
                    </a:solidFill>
                  </a:tcPr>
                </a:tc>
              </a:tr>
              <a:tr h="261069">
                <a:tc>
                  <a:txBody>
                    <a:bodyPr/>
                    <a:lstStyle/>
                    <a:p>
                      <a:pPr algn="ctr" fontAlgn="ctr"/>
                      <a:r>
                        <a:rPr lang="en-US" altLang="zh-TW" sz="1500" b="1" dirty="0" smtClean="0">
                          <a:ea typeface="微軟正黑體" panose="020B0604030504040204" pitchFamily="34" charset="-120"/>
                        </a:rPr>
                        <a:t>Quantity</a:t>
                      </a:r>
                      <a:endParaRPr lang="en-US"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sz="1500" b="1" i="0" u="none" strike="noStrike" dirty="0" smtClean="0">
                          <a:solidFill>
                            <a:srgbClr val="000000"/>
                          </a:solidFill>
                          <a:effectLst/>
                          <a:latin typeface="Calibri"/>
                        </a:rPr>
                        <a:t>196,707</a:t>
                      </a:r>
                      <a:endParaRPr lang="en-US"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272,904</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298,539 </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323,423</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332,282</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356,927</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428,486</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483,966</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518,727</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ctr"/>
                      <a:r>
                        <a:rPr lang="en-US" altLang="zh-TW" sz="1500" b="1" i="0" u="none" strike="noStrike" dirty="0" smtClean="0">
                          <a:solidFill>
                            <a:srgbClr val="000000"/>
                          </a:solidFill>
                          <a:effectLst/>
                          <a:latin typeface="Calibri"/>
                        </a:rPr>
                        <a:t>231,998</a:t>
                      </a:r>
                      <a:endParaRPr lang="en-US" altLang="zh-TW" sz="1500" b="1" i="0" u="none" strike="noStrike" dirty="0">
                        <a:solidFill>
                          <a:srgbClr val="000000"/>
                        </a:solidFill>
                        <a:effectLst/>
                        <a:latin typeface="Calibri"/>
                      </a:endParaRPr>
                    </a:p>
                  </a:txBody>
                  <a:tcPr marL="8645" marR="8645" marT="86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r>
            </a:tbl>
          </a:graphicData>
        </a:graphic>
      </p:graphicFrame>
      <p:sp>
        <p:nvSpPr>
          <p:cNvPr id="10" name="文字方塊 9"/>
          <p:cNvSpPr txBox="1"/>
          <p:nvPr/>
        </p:nvSpPr>
        <p:spPr>
          <a:xfrm>
            <a:off x="7812360" y="5788328"/>
            <a:ext cx="1268730" cy="236653"/>
          </a:xfrm>
          <a:prstGeom prst="rect">
            <a:avLst/>
          </a:prstGeom>
          <a:noFill/>
        </p:spPr>
        <p:txBody>
          <a:bodyPr wrap="square" rtlCol="0">
            <a:spAutoFit/>
          </a:bodyPr>
          <a:lstStyle/>
          <a:p>
            <a:r>
              <a:rPr lang="en-US" altLang="zh-TW" sz="900" b="1" dirty="0">
                <a:latin typeface="Myriad Pro"/>
                <a:ea typeface="Cambria Math" pitchFamily="18" charset="0"/>
              </a:rPr>
              <a:t>Unit: 1,000 piece</a:t>
            </a:r>
            <a:endParaRPr lang="zh-TW" altLang="en-US" sz="900" b="1" dirty="0">
              <a:latin typeface="微軟正黑體" panose="020B0604030504040204" pitchFamily="34" charset="-120"/>
              <a:ea typeface="微軟正黑體" panose="020B0604030504040204" pitchFamily="34" charset="-120"/>
            </a:endParaRPr>
          </a:p>
        </p:txBody>
      </p:sp>
      <p:sp>
        <p:nvSpPr>
          <p:cNvPr id="8" name="標題 1"/>
          <p:cNvSpPr>
            <a:spLocks noGrp="1"/>
          </p:cNvSpPr>
          <p:nvPr>
            <p:ph type="title"/>
          </p:nvPr>
        </p:nvSpPr>
        <p:spPr>
          <a:xfrm>
            <a:off x="539552" y="332656"/>
            <a:ext cx="2664296" cy="63008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normAutofit fontScale="90000"/>
          </a:bodyPr>
          <a:lstStyle/>
          <a:p>
            <a:pPr algn="l"/>
            <a:r>
              <a:rPr lang="en-US" altLang="zh-TW" sz="3600" dirty="0" smtClean="0">
                <a:latin typeface="+mn-lt"/>
              </a:rPr>
              <a:t>Strip</a:t>
            </a:r>
            <a:r>
              <a:rPr lang="zh-TW" altLang="en-US" sz="3600" dirty="0">
                <a:latin typeface="+mn-lt"/>
              </a:rPr>
              <a:t> </a:t>
            </a:r>
            <a:r>
              <a:rPr lang="en-US" altLang="zh-TW" sz="3600" dirty="0" smtClean="0">
                <a:latin typeface="+mn-lt"/>
              </a:rPr>
              <a:t>Quantity</a:t>
            </a:r>
            <a:endParaRPr lang="zh-TW" altLang="en-US" sz="3600" dirty="0">
              <a:latin typeface="+mn-lt"/>
            </a:endParaRPr>
          </a:p>
        </p:txBody>
      </p:sp>
      <p:sp>
        <p:nvSpPr>
          <p:cNvPr id="5" name="手繪多邊形 4"/>
          <p:cNvSpPr/>
          <p:nvPr/>
        </p:nvSpPr>
        <p:spPr>
          <a:xfrm>
            <a:off x="1729154" y="1817077"/>
            <a:ext cx="5521569" cy="1922585"/>
          </a:xfrm>
          <a:custGeom>
            <a:avLst/>
            <a:gdLst>
              <a:gd name="connsiteX0" fmla="*/ 0 w 5521569"/>
              <a:gd name="connsiteY0" fmla="*/ 1922585 h 1922585"/>
              <a:gd name="connsiteX1" fmla="*/ 703384 w 5521569"/>
              <a:gd name="connsiteY1" fmla="*/ 1506415 h 1922585"/>
              <a:gd name="connsiteX2" fmla="*/ 1412631 w 5521569"/>
              <a:gd name="connsiteY2" fmla="*/ 1354015 h 1922585"/>
              <a:gd name="connsiteX3" fmla="*/ 2784231 w 5521569"/>
              <a:gd name="connsiteY3" fmla="*/ 1160585 h 1922585"/>
              <a:gd name="connsiteX4" fmla="*/ 5521569 w 5521569"/>
              <a:gd name="connsiteY4" fmla="*/ 0 h 1922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1569" h="1922585">
                <a:moveTo>
                  <a:pt x="0" y="1922585"/>
                </a:moveTo>
                <a:cubicBezTo>
                  <a:pt x="233973" y="1761881"/>
                  <a:pt x="467946" y="1601177"/>
                  <a:pt x="703384" y="1506415"/>
                </a:cubicBezTo>
                <a:cubicBezTo>
                  <a:pt x="938822" y="1411653"/>
                  <a:pt x="1065823" y="1411653"/>
                  <a:pt x="1412631" y="1354015"/>
                </a:cubicBezTo>
                <a:cubicBezTo>
                  <a:pt x="1759439" y="1296377"/>
                  <a:pt x="2099408" y="1386254"/>
                  <a:pt x="2784231" y="1160585"/>
                </a:cubicBezTo>
                <a:cubicBezTo>
                  <a:pt x="3469054" y="934916"/>
                  <a:pt x="4495311" y="467458"/>
                  <a:pt x="5521569" y="0"/>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1064510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extLst>
              <p:ext uri="{D42A27DB-BD31-4B8C-83A1-F6EECF244321}">
                <p14:modId xmlns:p14="http://schemas.microsoft.com/office/powerpoint/2010/main" val="1945754514"/>
              </p:ext>
            </p:extLst>
          </p:nvPr>
        </p:nvGraphicFramePr>
        <p:xfrm>
          <a:off x="467543" y="2364460"/>
          <a:ext cx="8280920" cy="2313828"/>
        </p:xfrm>
        <a:graphic>
          <a:graphicData uri="http://schemas.openxmlformats.org/drawingml/2006/table">
            <a:tbl>
              <a:tblPr firstRow="1" bandRow="1">
                <a:tableStyleId>{5C22544A-7EE6-4342-B048-85BDC9FD1C3A}</a:tableStyleId>
              </a:tblPr>
              <a:tblGrid>
                <a:gridCol w="2226801"/>
                <a:gridCol w="1322164"/>
                <a:gridCol w="1182989"/>
                <a:gridCol w="1182989"/>
                <a:gridCol w="1182989"/>
                <a:gridCol w="1182988"/>
              </a:tblGrid>
              <a:tr h="457200">
                <a:tc>
                  <a:txBody>
                    <a:bodyPr/>
                    <a:lstStyle/>
                    <a:p>
                      <a:pPr algn="ctr"/>
                      <a:r>
                        <a:rPr lang="en-US" altLang="zh-TW" sz="2400" dirty="0" smtClean="0">
                          <a:solidFill>
                            <a:schemeClr val="tx1"/>
                          </a:solidFill>
                          <a:latin typeface="+mn-lt"/>
                          <a:ea typeface="微軟正黑體" panose="020B0604030504040204" pitchFamily="34" charset="-120"/>
                        </a:rPr>
                        <a:t>Year</a:t>
                      </a:r>
                      <a:endParaRPr lang="zh-TW" altLang="en-US" sz="2400" dirty="0">
                        <a:solidFill>
                          <a:schemeClr val="tx1"/>
                        </a:solidFill>
                        <a:latin typeface="+mn-lt"/>
                        <a:ea typeface="微軟正黑體" panose="020B0604030504040204" pitchFamily="34" charset="-120"/>
                      </a:endParaRPr>
                    </a:p>
                  </a:txBody>
                  <a:tcPr>
                    <a:solidFill>
                      <a:schemeClr val="bg1">
                        <a:lumMod val="65000"/>
                      </a:schemeClr>
                    </a:solidFill>
                  </a:tcPr>
                </a:tc>
                <a:tc>
                  <a:txBody>
                    <a:bodyPr/>
                    <a:lstStyle/>
                    <a:p>
                      <a:pPr algn="ctr"/>
                      <a:r>
                        <a:rPr lang="en-US" altLang="zh-TW" sz="2400" b="1" dirty="0" smtClean="0">
                          <a:solidFill>
                            <a:schemeClr val="tx1"/>
                          </a:solidFill>
                          <a:latin typeface="Calibri" panose="020F0502020204030204" pitchFamily="34" charset="0"/>
                          <a:cs typeface="Calibri" panose="020F0502020204030204" pitchFamily="34" charset="0"/>
                        </a:rPr>
                        <a:t>2014</a:t>
                      </a:r>
                      <a:endParaRPr lang="zh-TW" altLang="en-US" sz="2400" b="1" dirty="0">
                        <a:solidFill>
                          <a:schemeClr val="tx1"/>
                        </a:solidFill>
                        <a:latin typeface="Calibri" panose="020F0502020204030204" pitchFamily="34" charset="0"/>
                        <a:cs typeface="Calibri" panose="020F0502020204030204" pitchFamily="34" charset="0"/>
                      </a:endParaRPr>
                    </a:p>
                  </a:txBody>
                  <a:tcPr>
                    <a:solidFill>
                      <a:schemeClr val="bg1">
                        <a:lumMod val="65000"/>
                      </a:schemeClr>
                    </a:solidFill>
                  </a:tcPr>
                </a:tc>
                <a:tc>
                  <a:txBody>
                    <a:bodyPr/>
                    <a:lstStyle/>
                    <a:p>
                      <a:pPr algn="ctr"/>
                      <a:r>
                        <a:rPr lang="en-US" altLang="zh-TW" sz="2400" b="1" dirty="0" smtClean="0">
                          <a:solidFill>
                            <a:schemeClr val="tx1"/>
                          </a:solidFill>
                          <a:latin typeface="Calibri" panose="020F0502020204030204" pitchFamily="34" charset="0"/>
                          <a:cs typeface="Calibri" panose="020F0502020204030204" pitchFamily="34" charset="0"/>
                        </a:rPr>
                        <a:t>2015</a:t>
                      </a:r>
                      <a:endParaRPr lang="zh-TW" altLang="en-US" sz="2400" b="1" dirty="0">
                        <a:solidFill>
                          <a:schemeClr val="tx1"/>
                        </a:solidFill>
                        <a:latin typeface="Calibri" panose="020F0502020204030204" pitchFamily="34" charset="0"/>
                        <a:cs typeface="Calibri" panose="020F0502020204030204" pitchFamily="34" charset="0"/>
                      </a:endParaRPr>
                    </a:p>
                  </a:txBody>
                  <a:tcPr>
                    <a:solidFill>
                      <a:schemeClr val="bg1">
                        <a:lumMod val="65000"/>
                      </a:schemeClr>
                    </a:solidFill>
                  </a:tcPr>
                </a:tc>
                <a:tc>
                  <a:txBody>
                    <a:bodyPr/>
                    <a:lstStyle/>
                    <a:p>
                      <a:pPr algn="ctr"/>
                      <a:r>
                        <a:rPr lang="en-US" altLang="zh-TW" sz="2400" b="1" dirty="0" smtClean="0">
                          <a:solidFill>
                            <a:schemeClr val="tx1"/>
                          </a:solidFill>
                          <a:latin typeface="Calibri" panose="020F0502020204030204" pitchFamily="34" charset="0"/>
                          <a:cs typeface="Calibri" panose="020F0502020204030204" pitchFamily="34" charset="0"/>
                        </a:rPr>
                        <a:t>2016</a:t>
                      </a:r>
                      <a:endParaRPr lang="zh-TW" altLang="en-US" sz="2400" b="1" dirty="0">
                        <a:solidFill>
                          <a:schemeClr val="tx1"/>
                        </a:solidFill>
                        <a:latin typeface="Calibri" panose="020F0502020204030204" pitchFamily="34" charset="0"/>
                        <a:cs typeface="Calibri" panose="020F0502020204030204" pitchFamily="34" charset="0"/>
                      </a:endParaRPr>
                    </a:p>
                  </a:txBody>
                  <a:tcPr>
                    <a:solidFill>
                      <a:schemeClr val="bg1">
                        <a:lumMod val="65000"/>
                      </a:schemeClr>
                    </a:solidFill>
                  </a:tcPr>
                </a:tc>
                <a:tc>
                  <a:txBody>
                    <a:bodyPr/>
                    <a:lstStyle/>
                    <a:p>
                      <a:pPr algn="ctr"/>
                      <a:r>
                        <a:rPr lang="en-US" altLang="zh-TW" sz="2400" b="1" kern="1200" dirty="0" smtClean="0">
                          <a:solidFill>
                            <a:schemeClr val="tx1"/>
                          </a:solidFill>
                          <a:latin typeface="Calibri" panose="020F0502020204030204" pitchFamily="34" charset="0"/>
                          <a:ea typeface="+mn-ea"/>
                          <a:cs typeface="Calibri" panose="020F0502020204030204" pitchFamily="34" charset="0"/>
                        </a:rPr>
                        <a:t>2017</a:t>
                      </a:r>
                      <a:endParaRPr lang="zh-TW" altLang="en-US" sz="2400" b="1" kern="1200" dirty="0">
                        <a:solidFill>
                          <a:schemeClr val="tx1"/>
                        </a:solidFill>
                        <a:latin typeface="Calibri" panose="020F0502020204030204" pitchFamily="34" charset="0"/>
                        <a:ea typeface="+mn-ea"/>
                        <a:cs typeface="Calibri" panose="020F0502020204030204" pitchFamily="34" charset="0"/>
                      </a:endParaRPr>
                    </a:p>
                  </a:txBody>
                  <a:tcPr>
                    <a:solidFill>
                      <a:schemeClr val="bg1">
                        <a:lumMod val="65000"/>
                      </a:schemeClr>
                    </a:solidFill>
                  </a:tcPr>
                </a:tc>
                <a:tc>
                  <a:txBody>
                    <a:bodyPr/>
                    <a:lstStyle/>
                    <a:p>
                      <a:pPr algn="ctr"/>
                      <a:r>
                        <a:rPr lang="en-US" altLang="zh-TW" sz="2400" b="1" kern="1200" dirty="0" smtClean="0">
                          <a:solidFill>
                            <a:schemeClr val="tx1"/>
                          </a:solidFill>
                          <a:latin typeface="Calibri" panose="020F0502020204030204" pitchFamily="34" charset="0"/>
                          <a:ea typeface="+mn-ea"/>
                          <a:cs typeface="Calibri" panose="020F0502020204030204" pitchFamily="34" charset="0"/>
                        </a:rPr>
                        <a:t>2018</a:t>
                      </a:r>
                      <a:endParaRPr lang="zh-TW" altLang="en-US" sz="2400" b="1" kern="1200" dirty="0">
                        <a:solidFill>
                          <a:schemeClr val="tx1"/>
                        </a:solidFill>
                        <a:latin typeface="Calibri" panose="020F0502020204030204" pitchFamily="34" charset="0"/>
                        <a:ea typeface="+mn-ea"/>
                        <a:cs typeface="Calibri" panose="020F0502020204030204" pitchFamily="34" charset="0"/>
                      </a:endParaRPr>
                    </a:p>
                  </a:txBody>
                  <a:tcPr>
                    <a:solidFill>
                      <a:schemeClr val="bg1">
                        <a:lumMod val="65000"/>
                      </a:schemeClr>
                    </a:solidFill>
                  </a:tcPr>
                </a:tc>
              </a:tr>
              <a:tr h="463324">
                <a:tc>
                  <a:txBody>
                    <a:bodyPr/>
                    <a:lstStyle/>
                    <a:p>
                      <a:pPr marL="0" algn="ctr" defTabSz="914400" rtl="0" eaLnBrk="1" latinLnBrk="0" hangingPunct="1"/>
                      <a:r>
                        <a:rPr lang="en-US" altLang="zh-TW" sz="2400" b="1" kern="1200" dirty="0" smtClean="0">
                          <a:solidFill>
                            <a:schemeClr val="dk1"/>
                          </a:solidFill>
                          <a:latin typeface="+mn-lt"/>
                          <a:ea typeface="微軟正黑體" panose="020B0604030504040204" pitchFamily="34" charset="-120"/>
                          <a:cs typeface="+mn-cs"/>
                        </a:rPr>
                        <a:t>EPS</a:t>
                      </a:r>
                      <a:endParaRPr lang="zh-TW" altLang="en-US" sz="2400" b="1" kern="1200" dirty="0">
                        <a:solidFill>
                          <a:schemeClr val="dk1"/>
                        </a:solidFill>
                        <a:latin typeface="+mn-lt"/>
                        <a:ea typeface="微軟正黑體" panose="020B0604030504040204" pitchFamily="34" charset="-120"/>
                        <a:cs typeface="+mn-cs"/>
                      </a:endParaRPr>
                    </a:p>
                  </a:txBody>
                  <a:tcPr>
                    <a:solidFill>
                      <a:schemeClr val="accent3">
                        <a:lumMod val="40000"/>
                        <a:lumOff val="60000"/>
                      </a:schemeClr>
                    </a:solidFill>
                  </a:tcPr>
                </a:tc>
                <a:tc>
                  <a:txBody>
                    <a:bodyPr/>
                    <a:lstStyle/>
                    <a:p>
                      <a:pPr algn="ctr"/>
                      <a:r>
                        <a:rPr lang="en-US" altLang="zh-TW" sz="2400" b="1" dirty="0" smtClean="0">
                          <a:latin typeface="+mn-lt"/>
                        </a:rPr>
                        <a:t>1.22</a:t>
                      </a:r>
                      <a:endParaRPr lang="zh-TW" altLang="en-US" sz="2400" b="1" dirty="0">
                        <a:latin typeface="+mn-lt"/>
                      </a:endParaRPr>
                    </a:p>
                  </a:txBody>
                  <a:tcPr>
                    <a:solidFill>
                      <a:schemeClr val="accent3">
                        <a:lumMod val="40000"/>
                        <a:lumOff val="60000"/>
                      </a:schemeClr>
                    </a:solidFill>
                  </a:tcPr>
                </a:tc>
                <a:tc>
                  <a:txBody>
                    <a:bodyPr/>
                    <a:lstStyle/>
                    <a:p>
                      <a:pPr algn="ctr"/>
                      <a:r>
                        <a:rPr lang="en-US" altLang="zh-TW" sz="2400" b="1" dirty="0" smtClean="0">
                          <a:latin typeface="+mn-lt"/>
                        </a:rPr>
                        <a:t>1.91</a:t>
                      </a:r>
                      <a:endParaRPr lang="zh-TW" altLang="en-US" sz="2400" b="1" dirty="0">
                        <a:latin typeface="+mn-lt"/>
                      </a:endParaRPr>
                    </a:p>
                  </a:txBody>
                  <a:tcPr>
                    <a:solidFill>
                      <a:schemeClr val="accent3">
                        <a:lumMod val="40000"/>
                        <a:lumOff val="60000"/>
                      </a:schemeClr>
                    </a:solidFill>
                  </a:tcPr>
                </a:tc>
                <a:tc>
                  <a:txBody>
                    <a:bodyPr/>
                    <a:lstStyle/>
                    <a:p>
                      <a:pPr algn="ctr"/>
                      <a:r>
                        <a:rPr lang="en-US" altLang="zh-TW" sz="2400" b="1" dirty="0" smtClean="0">
                          <a:latin typeface="+mn-lt"/>
                        </a:rPr>
                        <a:t>2.82</a:t>
                      </a:r>
                      <a:endParaRPr lang="zh-TW" altLang="en-US" sz="2400" b="1" dirty="0">
                        <a:latin typeface="+mn-lt"/>
                      </a:endParaRPr>
                    </a:p>
                  </a:txBody>
                  <a:tcPr>
                    <a:solidFill>
                      <a:schemeClr val="accent3">
                        <a:lumMod val="40000"/>
                        <a:lumOff val="60000"/>
                      </a:schemeClr>
                    </a:solidFill>
                  </a:tcPr>
                </a:tc>
                <a:tc>
                  <a:txBody>
                    <a:bodyPr/>
                    <a:lstStyle/>
                    <a:p>
                      <a:pPr algn="ctr"/>
                      <a:r>
                        <a:rPr lang="en-US" altLang="zh-TW" sz="2400" b="1" dirty="0" smtClean="0">
                          <a:latin typeface="+mn-lt"/>
                        </a:rPr>
                        <a:t>2.52</a:t>
                      </a:r>
                      <a:endParaRPr lang="zh-TW" altLang="en-US" sz="2400" b="1" dirty="0">
                        <a:latin typeface="+mn-lt"/>
                      </a:endParaRPr>
                    </a:p>
                  </a:txBody>
                  <a:tcPr>
                    <a:solidFill>
                      <a:schemeClr val="accent3">
                        <a:lumMod val="40000"/>
                        <a:lumOff val="60000"/>
                      </a:schemeClr>
                    </a:solidFill>
                  </a:tcPr>
                </a:tc>
                <a:tc>
                  <a:txBody>
                    <a:bodyPr/>
                    <a:lstStyle/>
                    <a:p>
                      <a:pPr algn="ctr"/>
                      <a:r>
                        <a:rPr lang="en-US" altLang="zh-TW" sz="2400" b="1" dirty="0" smtClean="0">
                          <a:latin typeface="+mn-lt"/>
                        </a:rPr>
                        <a:t>2.23</a:t>
                      </a:r>
                      <a:endParaRPr lang="zh-TW" altLang="en-US" sz="2400" b="1" dirty="0">
                        <a:latin typeface="+mn-lt"/>
                      </a:endParaRPr>
                    </a:p>
                  </a:txBody>
                  <a:tcPr>
                    <a:solidFill>
                      <a:schemeClr val="accent3">
                        <a:lumMod val="40000"/>
                        <a:lumOff val="60000"/>
                      </a:schemeClr>
                    </a:solidFill>
                  </a:tcPr>
                </a:tc>
              </a:tr>
              <a:tr h="432048">
                <a:tc>
                  <a:txBody>
                    <a:bodyPr/>
                    <a:lstStyle/>
                    <a:p>
                      <a:pPr algn="ctr"/>
                      <a:r>
                        <a:rPr lang="en-US" altLang="zh-TW" sz="2400" b="1" dirty="0" smtClean="0">
                          <a:latin typeface="+mn-lt"/>
                          <a:ea typeface="微軟正黑體" panose="020B0604030504040204" pitchFamily="34" charset="-120"/>
                        </a:rPr>
                        <a:t>Cash</a:t>
                      </a:r>
                      <a:r>
                        <a:rPr lang="en-US" altLang="zh-TW" sz="2400" b="1" baseline="0" dirty="0" smtClean="0">
                          <a:latin typeface="+mn-lt"/>
                          <a:ea typeface="微軟正黑體" panose="020B0604030504040204" pitchFamily="34" charset="-120"/>
                        </a:rPr>
                        <a:t> dividend</a:t>
                      </a:r>
                      <a:endParaRPr lang="zh-TW" altLang="en-US" sz="2400" b="1" dirty="0">
                        <a:latin typeface="+mn-lt"/>
                        <a:ea typeface="微軟正黑體" panose="020B0604030504040204" pitchFamily="34" charset="-120"/>
                      </a:endParaRPr>
                    </a:p>
                  </a:txBody>
                  <a:tcPr>
                    <a:solidFill>
                      <a:srgbClr val="FFC000"/>
                    </a:solidFill>
                  </a:tcPr>
                </a:tc>
                <a:tc>
                  <a:txBody>
                    <a:bodyPr/>
                    <a:lstStyle/>
                    <a:p>
                      <a:pPr algn="ctr"/>
                      <a:r>
                        <a:rPr lang="en-US" altLang="zh-TW" sz="2400" dirty="0" smtClean="0">
                          <a:latin typeface="+mn-lt"/>
                        </a:rPr>
                        <a:t>0.94</a:t>
                      </a:r>
                      <a:endParaRPr lang="zh-TW" altLang="en-US" sz="2400" dirty="0">
                        <a:latin typeface="+mn-lt"/>
                      </a:endParaRPr>
                    </a:p>
                  </a:txBody>
                  <a:tcPr>
                    <a:solidFill>
                      <a:srgbClr val="FFFF99"/>
                    </a:solidFill>
                  </a:tcPr>
                </a:tc>
                <a:tc>
                  <a:txBody>
                    <a:bodyPr/>
                    <a:lstStyle/>
                    <a:p>
                      <a:pPr algn="ctr"/>
                      <a:r>
                        <a:rPr lang="en-US" altLang="zh-TW" sz="2400" dirty="0" smtClean="0">
                          <a:latin typeface="+mn-lt"/>
                        </a:rPr>
                        <a:t>1.4</a:t>
                      </a:r>
                      <a:endParaRPr lang="zh-TW" altLang="en-US" sz="2400" dirty="0">
                        <a:latin typeface="+mn-lt"/>
                      </a:endParaRPr>
                    </a:p>
                  </a:txBody>
                  <a:tcPr>
                    <a:solidFill>
                      <a:srgbClr val="FFFF99"/>
                    </a:solidFill>
                  </a:tcPr>
                </a:tc>
                <a:tc>
                  <a:txBody>
                    <a:bodyPr/>
                    <a:lstStyle/>
                    <a:p>
                      <a:pPr algn="ctr"/>
                      <a:r>
                        <a:rPr lang="en-US" altLang="zh-TW" sz="2400" dirty="0" smtClean="0">
                          <a:latin typeface="+mn-lt"/>
                        </a:rPr>
                        <a:t>2.54</a:t>
                      </a:r>
                      <a:endParaRPr lang="zh-TW" altLang="en-US" sz="2400" dirty="0">
                        <a:latin typeface="+mn-lt"/>
                      </a:endParaRPr>
                    </a:p>
                  </a:txBody>
                  <a:tcPr>
                    <a:solidFill>
                      <a:srgbClr val="FFFF99"/>
                    </a:solidFill>
                  </a:tcPr>
                </a:tc>
                <a:tc>
                  <a:txBody>
                    <a:bodyPr/>
                    <a:lstStyle/>
                    <a:p>
                      <a:pPr algn="ctr"/>
                      <a:r>
                        <a:rPr lang="en-US" altLang="zh-TW" sz="2400" dirty="0" smtClean="0">
                          <a:latin typeface="+mn-lt"/>
                        </a:rPr>
                        <a:t>-</a:t>
                      </a:r>
                      <a:endParaRPr lang="zh-TW" altLang="en-US" sz="2400" dirty="0">
                        <a:latin typeface="+mn-lt"/>
                      </a:endParaRPr>
                    </a:p>
                  </a:txBody>
                  <a:tcPr>
                    <a:solidFill>
                      <a:srgbClr val="FFFF99"/>
                    </a:solidFill>
                  </a:tcPr>
                </a:tc>
                <a:tc>
                  <a:txBody>
                    <a:bodyPr/>
                    <a:lstStyle/>
                    <a:p>
                      <a:pPr algn="ctr"/>
                      <a:r>
                        <a:rPr lang="en-US" altLang="zh-TW" sz="2400" dirty="0" smtClean="0">
                          <a:latin typeface="+mn-lt"/>
                        </a:rPr>
                        <a:t>2</a:t>
                      </a:r>
                      <a:endParaRPr lang="zh-TW" altLang="en-US" sz="2400" dirty="0">
                        <a:latin typeface="+mn-lt"/>
                      </a:endParaRPr>
                    </a:p>
                  </a:txBody>
                  <a:tcPr>
                    <a:solidFill>
                      <a:srgbClr val="FFFF99"/>
                    </a:solidFill>
                  </a:tcPr>
                </a:tc>
              </a:tr>
              <a:tr h="478904">
                <a:tc>
                  <a:txBody>
                    <a:bodyPr/>
                    <a:lstStyle/>
                    <a:p>
                      <a:pPr algn="ctr"/>
                      <a:r>
                        <a:rPr lang="en-US" altLang="zh-TW" sz="2400" b="1" dirty="0" smtClean="0">
                          <a:latin typeface="+mn-lt"/>
                          <a:ea typeface="微軟正黑體" panose="020B0604030504040204" pitchFamily="34" charset="-120"/>
                        </a:rPr>
                        <a:t>Capital reserve</a:t>
                      </a:r>
                      <a:endParaRPr lang="zh-TW" altLang="en-US" sz="2400" b="1" dirty="0">
                        <a:latin typeface="+mn-lt"/>
                        <a:ea typeface="微軟正黑體" panose="020B0604030504040204" pitchFamily="34" charset="-120"/>
                      </a:endParaRPr>
                    </a:p>
                  </a:txBody>
                  <a:tcPr>
                    <a:solidFill>
                      <a:srgbClr val="FFC000"/>
                    </a:solidFill>
                  </a:tcPr>
                </a:tc>
                <a:tc>
                  <a:txBody>
                    <a:bodyPr/>
                    <a:lstStyle/>
                    <a:p>
                      <a:pPr algn="ctr"/>
                      <a:r>
                        <a:rPr lang="en-US" altLang="zh-TW" sz="2400" dirty="0" smtClean="0">
                          <a:latin typeface="+mn-lt"/>
                        </a:rPr>
                        <a:t>-</a:t>
                      </a:r>
                      <a:endParaRPr lang="zh-TW" altLang="en-US" sz="2400" dirty="0">
                        <a:latin typeface="+mn-lt"/>
                      </a:endParaRPr>
                    </a:p>
                  </a:txBody>
                  <a:tcPr>
                    <a:solidFill>
                      <a:srgbClr val="FFFF99"/>
                    </a:solidFill>
                  </a:tcPr>
                </a:tc>
                <a:tc>
                  <a:txBody>
                    <a:bodyPr/>
                    <a:lstStyle/>
                    <a:p>
                      <a:pPr algn="ctr"/>
                      <a:r>
                        <a:rPr lang="en-US" altLang="zh-TW" sz="2400" dirty="0" smtClean="0">
                          <a:latin typeface="+mn-lt"/>
                        </a:rPr>
                        <a:t>0.6</a:t>
                      </a:r>
                    </a:p>
                  </a:txBody>
                  <a:tcPr>
                    <a:solidFill>
                      <a:srgbClr val="FFFF99"/>
                    </a:solidFill>
                  </a:tcPr>
                </a:tc>
                <a:tc>
                  <a:txBody>
                    <a:bodyPr/>
                    <a:lstStyle/>
                    <a:p>
                      <a:pPr algn="ctr"/>
                      <a:r>
                        <a:rPr lang="en-US" altLang="zh-TW" sz="2400" dirty="0" smtClean="0">
                          <a:latin typeface="+mn-lt"/>
                        </a:rPr>
                        <a:t>1.26</a:t>
                      </a:r>
                    </a:p>
                  </a:txBody>
                  <a:tcPr>
                    <a:solidFill>
                      <a:srgbClr val="FFFF99"/>
                    </a:solidFill>
                  </a:tcPr>
                </a:tc>
                <a:tc>
                  <a:txBody>
                    <a:bodyPr/>
                    <a:lstStyle/>
                    <a:p>
                      <a:pPr algn="ctr"/>
                      <a:r>
                        <a:rPr lang="en-US" altLang="zh-TW" sz="2400" dirty="0" smtClean="0">
                          <a:latin typeface="+mn-lt"/>
                        </a:rPr>
                        <a:t>4.14</a:t>
                      </a:r>
                    </a:p>
                  </a:txBody>
                  <a:tcPr>
                    <a:solidFill>
                      <a:srgbClr val="FFFF99"/>
                    </a:solidFill>
                  </a:tcPr>
                </a:tc>
                <a:tc>
                  <a:txBody>
                    <a:bodyPr/>
                    <a:lstStyle/>
                    <a:p>
                      <a:pPr algn="ctr"/>
                      <a:r>
                        <a:rPr lang="en-US" altLang="zh-TW" sz="2400" dirty="0" smtClean="0">
                          <a:latin typeface="+mn-lt"/>
                        </a:rPr>
                        <a:t>-</a:t>
                      </a:r>
                    </a:p>
                  </a:txBody>
                  <a:tcPr>
                    <a:solidFill>
                      <a:srgbClr val="FFFF99"/>
                    </a:solidFill>
                  </a:tcPr>
                </a:tc>
              </a:tr>
              <a:tr h="437191">
                <a:tc>
                  <a:txBody>
                    <a:bodyPr/>
                    <a:lstStyle/>
                    <a:p>
                      <a:pPr algn="ctr"/>
                      <a:r>
                        <a:rPr lang="en-US" altLang="zh-TW" sz="2400" b="1" dirty="0" smtClean="0">
                          <a:latin typeface="+mn-lt"/>
                          <a:ea typeface="微軟正黑體" panose="020B0604030504040204" pitchFamily="34" charset="-120"/>
                        </a:rPr>
                        <a:t>Total</a:t>
                      </a:r>
                      <a:r>
                        <a:rPr lang="en-US" altLang="zh-TW" sz="2400" b="1" baseline="0" dirty="0" smtClean="0">
                          <a:latin typeface="+mn-lt"/>
                          <a:ea typeface="微軟正黑體" panose="020B0604030504040204" pitchFamily="34" charset="-120"/>
                        </a:rPr>
                        <a:t> </a:t>
                      </a:r>
                      <a:endParaRPr lang="zh-TW" altLang="en-US" sz="2400" b="1" dirty="0">
                        <a:latin typeface="+mn-lt"/>
                        <a:ea typeface="微軟正黑體" panose="020B0604030504040204" pitchFamily="34" charset="-120"/>
                      </a:endParaRPr>
                    </a:p>
                  </a:txBody>
                  <a:tcPr>
                    <a:solidFill>
                      <a:srgbClr val="FFC000"/>
                    </a:solidFill>
                  </a:tcPr>
                </a:tc>
                <a:tc>
                  <a:txBody>
                    <a:bodyPr/>
                    <a:lstStyle/>
                    <a:p>
                      <a:pPr algn="ctr"/>
                      <a:r>
                        <a:rPr lang="en-US" altLang="zh-TW" sz="2400" b="1" dirty="0" smtClean="0">
                          <a:latin typeface="+mn-lt"/>
                        </a:rPr>
                        <a:t>0.94</a:t>
                      </a:r>
                      <a:endParaRPr lang="zh-TW" altLang="en-US" sz="2400" b="1" dirty="0">
                        <a:latin typeface="+mn-lt"/>
                      </a:endParaRPr>
                    </a:p>
                  </a:txBody>
                  <a:tcPr>
                    <a:solidFill>
                      <a:srgbClr val="FFFF99"/>
                    </a:solidFill>
                  </a:tcPr>
                </a:tc>
                <a:tc>
                  <a:txBody>
                    <a:bodyPr/>
                    <a:lstStyle/>
                    <a:p>
                      <a:pPr algn="ctr"/>
                      <a:r>
                        <a:rPr lang="en-US" altLang="zh-TW" sz="2400" b="1" dirty="0" smtClean="0">
                          <a:latin typeface="+mn-lt"/>
                        </a:rPr>
                        <a:t>2.0</a:t>
                      </a:r>
                      <a:endParaRPr lang="zh-TW" altLang="en-US" sz="2400" b="1" dirty="0">
                        <a:latin typeface="+mn-lt"/>
                      </a:endParaRPr>
                    </a:p>
                  </a:txBody>
                  <a:tcPr>
                    <a:solidFill>
                      <a:srgbClr val="FFFF99"/>
                    </a:solidFill>
                  </a:tcPr>
                </a:tc>
                <a:tc>
                  <a:txBody>
                    <a:bodyPr/>
                    <a:lstStyle/>
                    <a:p>
                      <a:pPr algn="ctr"/>
                      <a:r>
                        <a:rPr lang="en-US" altLang="zh-TW" sz="2400" b="1" dirty="0" smtClean="0">
                          <a:latin typeface="+mn-lt"/>
                        </a:rPr>
                        <a:t>3.8</a:t>
                      </a:r>
                      <a:endParaRPr lang="zh-TW" altLang="en-US" sz="2400" b="1" dirty="0">
                        <a:latin typeface="+mn-lt"/>
                      </a:endParaRPr>
                    </a:p>
                  </a:txBody>
                  <a:tcPr>
                    <a:solidFill>
                      <a:srgbClr val="FFFF99"/>
                    </a:solidFill>
                  </a:tcPr>
                </a:tc>
                <a:tc>
                  <a:txBody>
                    <a:bodyPr/>
                    <a:lstStyle/>
                    <a:p>
                      <a:pPr marL="0" algn="ctr" defTabSz="914400" rtl="0" eaLnBrk="1" latinLnBrk="0" hangingPunct="1"/>
                      <a:r>
                        <a:rPr lang="en-US" altLang="zh-TW" sz="2400" b="1" kern="1200" dirty="0" smtClean="0">
                          <a:solidFill>
                            <a:schemeClr val="dk1"/>
                          </a:solidFill>
                          <a:latin typeface="+mn-lt"/>
                          <a:ea typeface="+mn-ea"/>
                          <a:cs typeface="+mn-cs"/>
                        </a:rPr>
                        <a:t>4.14</a:t>
                      </a:r>
                      <a:endParaRPr lang="zh-TW" altLang="en-US" sz="2400" b="1" kern="1200" dirty="0">
                        <a:solidFill>
                          <a:schemeClr val="dk1"/>
                        </a:solidFill>
                        <a:latin typeface="+mn-lt"/>
                        <a:ea typeface="+mn-ea"/>
                        <a:cs typeface="+mn-cs"/>
                      </a:endParaRPr>
                    </a:p>
                  </a:txBody>
                  <a:tcPr>
                    <a:solidFill>
                      <a:srgbClr val="FFFF99"/>
                    </a:solidFill>
                  </a:tcPr>
                </a:tc>
                <a:tc>
                  <a:txBody>
                    <a:bodyPr/>
                    <a:lstStyle/>
                    <a:p>
                      <a:pPr marL="0" algn="ctr" defTabSz="914400" rtl="0" eaLnBrk="1" latinLnBrk="0" hangingPunct="1"/>
                      <a:r>
                        <a:rPr lang="en-US" altLang="zh-TW" sz="2400" b="1" kern="1200" dirty="0" smtClean="0">
                          <a:solidFill>
                            <a:schemeClr val="dk1"/>
                          </a:solidFill>
                          <a:latin typeface="+mn-lt"/>
                          <a:ea typeface="+mn-ea"/>
                          <a:cs typeface="+mn-cs"/>
                        </a:rPr>
                        <a:t>2</a:t>
                      </a:r>
                      <a:endParaRPr lang="zh-TW" altLang="en-US" sz="2400" b="1" kern="1200" dirty="0">
                        <a:solidFill>
                          <a:schemeClr val="dk1"/>
                        </a:solidFill>
                        <a:latin typeface="+mn-lt"/>
                        <a:ea typeface="+mn-ea"/>
                        <a:cs typeface="+mn-cs"/>
                      </a:endParaRPr>
                    </a:p>
                  </a:txBody>
                  <a:tcPr>
                    <a:solidFill>
                      <a:srgbClr val="FFFF99"/>
                    </a:solidFill>
                  </a:tcPr>
                </a:tc>
              </a:tr>
            </a:tbl>
          </a:graphicData>
        </a:graphic>
      </p:graphicFrame>
      <p:sp>
        <p:nvSpPr>
          <p:cNvPr id="9" name="文字方塊 8"/>
          <p:cNvSpPr txBox="1"/>
          <p:nvPr/>
        </p:nvSpPr>
        <p:spPr>
          <a:xfrm>
            <a:off x="7775848" y="2056683"/>
            <a:ext cx="2736304" cy="307777"/>
          </a:xfrm>
          <a:prstGeom prst="rect">
            <a:avLst/>
          </a:prstGeom>
          <a:noFill/>
          <a:scene3d>
            <a:camera prst="orthographicFront"/>
            <a:lightRig rig="threePt" dir="t"/>
          </a:scene3d>
          <a:sp3d>
            <a:bevelT/>
          </a:sp3d>
        </p:spPr>
        <p:txBody>
          <a:bodyPr wrap="square" rtlCol="0">
            <a:spAutoFit/>
          </a:bodyPr>
          <a:lstStyle/>
          <a:p>
            <a:r>
              <a:rPr kumimoji="1" lang="en-US" altLang="zh-TW" sz="1400" dirty="0" smtClean="0">
                <a:ea typeface="微軟正黑體" panose="020B0604030504040204" pitchFamily="34" charset="-120"/>
              </a:rPr>
              <a:t>Unit:</a:t>
            </a:r>
            <a:r>
              <a:rPr kumimoji="1" lang="zh-TW" altLang="en-US" sz="1400" dirty="0" smtClean="0">
                <a:ea typeface="微軟正黑體" panose="020B0604030504040204" pitchFamily="34" charset="-120"/>
              </a:rPr>
              <a:t> </a:t>
            </a:r>
            <a:r>
              <a:rPr kumimoji="1" lang="en-US" altLang="zh-TW" sz="1400" dirty="0" smtClean="0">
                <a:ea typeface="微軟正黑體" panose="020B0604030504040204" pitchFamily="34" charset="-120"/>
              </a:rPr>
              <a:t>NTD</a:t>
            </a:r>
            <a:endParaRPr kumimoji="1" lang="zh-TW" altLang="en-US" sz="1400" dirty="0" smtClean="0">
              <a:ea typeface="微軟正黑體" panose="020B0604030504040204" pitchFamily="34" charset="-120"/>
            </a:endParaRPr>
          </a:p>
        </p:txBody>
      </p:sp>
      <p:sp>
        <p:nvSpPr>
          <p:cNvPr id="6" name="標題 1"/>
          <p:cNvSpPr txBox="1">
            <a:spLocks/>
          </p:cNvSpPr>
          <p:nvPr/>
        </p:nvSpPr>
        <p:spPr>
          <a:xfrm>
            <a:off x="334964" y="278639"/>
            <a:ext cx="2940892" cy="630081"/>
          </a:xfrm>
          <a:prstGeom prst="rect">
            <a:avLst/>
          </a:prstGeom>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l"/>
            <a:r>
              <a:rPr lang="en-US" altLang="zh-TW" sz="3600" dirty="0">
                <a:latin typeface="微軟正黑體" panose="020B0604030504040204" pitchFamily="34" charset="-120"/>
                <a:ea typeface="微軟正黑體" panose="020B0604030504040204" pitchFamily="34" charset="-120"/>
              </a:rPr>
              <a:t>Dividend </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43240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9449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rotWithShape="1">
          <a:blip r:embed="rId3" cstate="print">
            <a:extLst>
              <a:ext uri="{28A0092B-C50C-407E-A947-70E740481C1C}">
                <a14:useLocalDpi xmlns:a14="http://schemas.microsoft.com/office/drawing/2010/main" val="0"/>
              </a:ext>
            </a:extLst>
          </a:blip>
          <a:srcRect l="5718"/>
          <a:stretch/>
        </p:blipFill>
        <p:spPr>
          <a:xfrm>
            <a:off x="0" y="-21021"/>
            <a:ext cx="9144000" cy="6858000"/>
          </a:xfrm>
          <a:prstGeom prst="rect">
            <a:avLst/>
          </a:prstGeom>
        </p:spPr>
      </p:pic>
      <p:sp>
        <p:nvSpPr>
          <p:cNvPr id="4" name="文字方塊 3"/>
          <p:cNvSpPr txBox="1"/>
          <p:nvPr/>
        </p:nvSpPr>
        <p:spPr>
          <a:xfrm>
            <a:off x="483883" y="548680"/>
            <a:ext cx="6048672" cy="646331"/>
          </a:xfrm>
          <a:prstGeom prst="rect">
            <a:avLst/>
          </a:prstGeom>
          <a:noFill/>
        </p:spPr>
        <p:txBody>
          <a:bodyPr wrap="square" rtlCol="0">
            <a:spAutoFit/>
          </a:bodyPr>
          <a:lstStyle/>
          <a:p>
            <a:r>
              <a:rPr lang="en-US" altLang="zh-TW" sz="3600" dirty="0" err="1"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Bionime</a:t>
            </a:r>
            <a:r>
              <a:rPr lang="en-US" altLang="zh-TW"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Group</a:t>
            </a:r>
            <a:r>
              <a:rPr lang="zh-TW" altLang="en-US"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Taiwan</a:t>
            </a:r>
          </a:p>
        </p:txBody>
      </p:sp>
    </p:spTree>
    <p:extLst>
      <p:ext uri="{BB962C8B-B14F-4D97-AF65-F5344CB8AC3E}">
        <p14:creationId xmlns:p14="http://schemas.microsoft.com/office/powerpoint/2010/main" val="29728822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p:cNvSpPr>
          <p:nvPr/>
        </p:nvSpPr>
        <p:spPr bwMode="auto">
          <a:xfrm>
            <a:off x="503238" y="1434113"/>
            <a:ext cx="6136102" cy="2085452"/>
          </a:xfrm>
          <a:prstGeom prst="rect">
            <a:avLst/>
          </a:prstGeom>
          <a:ln w="12700" cap="flat">
            <a:miter lim="0"/>
            <a:headEnd/>
            <a:tailEnd/>
          </a:ln>
        </p:spPr>
        <p:txBody>
          <a:bodyPr wrap="square" lIns="0" tIns="0" rIns="0" bIns="0" numCol="1" anchor="t" anchorCtr="0" compatLnSpc="1">
            <a:prstTxWarp prst="textNoShape">
              <a:avLst/>
            </a:prstTxWarp>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en-US" altLang="zh-TW" sz="1200" dirty="0">
                <a:solidFill>
                  <a:schemeClr val="tx1">
                    <a:lumMod val="75000"/>
                    <a:lumOff val="25000"/>
                  </a:schemeClr>
                </a:solidFill>
                <a:ea typeface="新細明體" pitchFamily="18" charset="-120"/>
              </a:rPr>
              <a:t>Established in April 2003, </a:t>
            </a:r>
            <a:r>
              <a:rPr lang="en-US" altLang="zh-TW" sz="1200" dirty="0" err="1">
                <a:solidFill>
                  <a:schemeClr val="tx1">
                    <a:lumMod val="75000"/>
                    <a:lumOff val="25000"/>
                  </a:schemeClr>
                </a:solidFill>
                <a:ea typeface="新細明體" pitchFamily="18" charset="-120"/>
              </a:rPr>
              <a:t>Bionime</a:t>
            </a:r>
            <a:r>
              <a:rPr lang="en-US" altLang="zh-TW" sz="1200" dirty="0">
                <a:solidFill>
                  <a:schemeClr val="tx1">
                    <a:lumMod val="75000"/>
                    <a:lumOff val="25000"/>
                  </a:schemeClr>
                </a:solidFill>
                <a:ea typeface="新細明體" pitchFamily="18" charset="-120"/>
              </a:rPr>
              <a:t> is specialized in the business of biotechnology and medical testing. The first product line is the Self Monitoring Blood Glucose (SMBG) System. </a:t>
            </a:r>
            <a:r>
              <a:rPr lang="en-US" altLang="zh-TW" sz="1200" dirty="0" err="1">
                <a:solidFill>
                  <a:schemeClr val="tx1">
                    <a:lumMod val="75000"/>
                    <a:lumOff val="25000"/>
                  </a:schemeClr>
                </a:solidFill>
                <a:ea typeface="新細明體" pitchFamily="18" charset="-120"/>
              </a:rPr>
              <a:t>Bionime</a:t>
            </a:r>
            <a:r>
              <a:rPr lang="en-US" altLang="zh-TW" sz="1200" dirty="0">
                <a:solidFill>
                  <a:schemeClr val="tx1">
                    <a:lumMod val="75000"/>
                    <a:lumOff val="25000"/>
                  </a:schemeClr>
                </a:solidFill>
                <a:ea typeface="新細明體" pitchFamily="18" charset="-120"/>
              </a:rPr>
              <a:t> integrates the top-tier expertise in medical science, chemistry, electronics and precision mechanism to commercialize the patented technology of unique test strip structure.</a:t>
            </a:r>
          </a:p>
          <a:p>
            <a:pPr marL="0" indent="0">
              <a:lnSpc>
                <a:spcPct val="150000"/>
              </a:lnSpc>
              <a:buNone/>
            </a:pPr>
            <a:endParaRPr lang="en-US" altLang="zh-TW" sz="1200" dirty="0">
              <a:solidFill>
                <a:schemeClr val="tx1">
                  <a:lumMod val="75000"/>
                  <a:lumOff val="25000"/>
                </a:schemeClr>
              </a:solidFill>
              <a:ea typeface="新細明體" pitchFamily="18" charset="-120"/>
            </a:endParaRPr>
          </a:p>
          <a:p>
            <a:pPr marL="0" indent="0">
              <a:lnSpc>
                <a:spcPct val="150000"/>
              </a:lnSpc>
              <a:buNone/>
            </a:pPr>
            <a:r>
              <a:rPr lang="en-US" altLang="zh-TW" sz="1200" dirty="0">
                <a:solidFill>
                  <a:schemeClr val="tx1">
                    <a:lumMod val="75000"/>
                    <a:lumOff val="25000"/>
                  </a:schemeClr>
                </a:solidFill>
                <a:ea typeface="新細明體" pitchFamily="18" charset="-120"/>
              </a:rPr>
              <a:t>Today, </a:t>
            </a:r>
            <a:r>
              <a:rPr lang="en-US" altLang="zh-TW" sz="1200" dirty="0" err="1">
                <a:solidFill>
                  <a:schemeClr val="tx1">
                    <a:lumMod val="75000"/>
                    <a:lumOff val="25000"/>
                  </a:schemeClr>
                </a:solidFill>
                <a:ea typeface="新細明體" pitchFamily="18" charset="-120"/>
              </a:rPr>
              <a:t>Bionime</a:t>
            </a:r>
            <a:r>
              <a:rPr lang="en-US" altLang="zh-TW" sz="1200" dirty="0">
                <a:solidFill>
                  <a:schemeClr val="tx1">
                    <a:lumMod val="75000"/>
                    <a:lumOff val="25000"/>
                  </a:schemeClr>
                </a:solidFill>
                <a:ea typeface="新細明體" pitchFamily="18" charset="-120"/>
              </a:rPr>
              <a:t> operates 4 subsidiaries in major markets, Europe, America, and China. Our products have been highly recognized by outstanding clinical tests and well-known journals internationally and successfully distributed in the worldwide markets. With the support from our customers, we are confident to grow BIONIME the global competitive leadership in the field of SMBG (Self-Monitor Blood Glucose).</a:t>
            </a:r>
            <a:endParaRPr lang="zh-TW" altLang="en-US" sz="1200" dirty="0">
              <a:solidFill>
                <a:schemeClr val="tx1">
                  <a:lumMod val="75000"/>
                  <a:lumOff val="25000"/>
                </a:schemeClr>
              </a:solidFill>
              <a:ea typeface="新細明體" pitchFamily="18" charset="-120"/>
            </a:endParaRPr>
          </a:p>
        </p:txBody>
      </p:sp>
      <p:sp>
        <p:nvSpPr>
          <p:cNvPr id="7" name="Text Box 11"/>
          <p:cNvSpPr txBox="1">
            <a:spLocks noChangeArrowheads="1"/>
          </p:cNvSpPr>
          <p:nvPr/>
        </p:nvSpPr>
        <p:spPr>
          <a:xfrm>
            <a:off x="423523" y="787790"/>
            <a:ext cx="2884114" cy="646323"/>
          </a:xfrm>
          <a:prstGeom prst="rect">
            <a:avLst/>
          </a:prstGeom>
          <a:ln w="12700">
            <a:headEnd type="none" w="sm" len="sm"/>
            <a:tailEnd type="none" w="sm" len="sm"/>
          </a:ln>
        </p:spPr>
        <p:txBody>
          <a:bodyPr wrap="square" lIns="91430" tIns="45716" rIns="91430" bIns="45716">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kumimoji="0" lang="en-US" altLang="zh-TW" sz="3600" dirty="0">
                <a:solidFill>
                  <a:srgbClr val="004EA1"/>
                </a:solidFill>
                <a:ea typeface="微軟正黑體" pitchFamily="34" charset="-120"/>
                <a:cs typeface="+mn-cs"/>
              </a:rPr>
              <a:t>About Us</a:t>
            </a:r>
            <a:endParaRPr kumimoji="0" lang="zh-CN" altLang="en-US" sz="3600" dirty="0">
              <a:solidFill>
                <a:srgbClr val="004EA1"/>
              </a:solidFill>
              <a:ea typeface="微軟正黑體" pitchFamily="34" charset="-120"/>
              <a:cs typeface="+mn-cs"/>
            </a:endParaRPr>
          </a:p>
        </p:txBody>
      </p:sp>
      <p:pic>
        <p:nvPicPr>
          <p:cNvPr id="11" name="圖片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4353340"/>
            <a:ext cx="9144000" cy="2504660"/>
          </a:xfrm>
          <a:prstGeom prst="rect">
            <a:avLst/>
          </a:prstGeom>
        </p:spPr>
      </p:pic>
    </p:spTree>
    <p:extLst>
      <p:ext uri="{BB962C8B-B14F-4D97-AF65-F5344CB8AC3E}">
        <p14:creationId xmlns:p14="http://schemas.microsoft.com/office/powerpoint/2010/main" val="608037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3" cstate="print">
            <a:alphaModFix amt="28000"/>
            <a:extLst>
              <a:ext uri="{28A0092B-C50C-407E-A947-70E740481C1C}">
                <a14:useLocalDpi xmlns:a14="http://schemas.microsoft.com/office/drawing/2010/main" val="0"/>
              </a:ext>
            </a:extLst>
          </a:blip>
          <a:stretch>
            <a:fillRect/>
          </a:stretch>
        </p:blipFill>
        <p:spPr>
          <a:xfrm>
            <a:off x="7271889" y="2034923"/>
            <a:ext cx="2096310" cy="4816296"/>
          </a:xfrm>
          <a:prstGeom prst="rect">
            <a:avLst/>
          </a:prstGeom>
        </p:spPr>
      </p:pic>
      <p:sp>
        <p:nvSpPr>
          <p:cNvPr id="14338" name="Rectangle 1"/>
          <p:cNvSpPr>
            <a:spLocks noGrp="1"/>
          </p:cNvSpPr>
          <p:nvPr>
            <p:ph type="title"/>
          </p:nvPr>
        </p:nvSpPr>
        <p:spPr>
          <a:xfrm>
            <a:off x="0" y="332656"/>
            <a:ext cx="9144000" cy="584775"/>
          </a:xfrm>
          <a:noFill/>
          <a:ln w="9525">
            <a:noFill/>
            <a:miter lim="800000"/>
            <a:headEnd/>
            <a:tailEnd/>
          </a:ln>
        </p:spPr>
        <p:txBody>
          <a:bodyPr vert="horz" wrap="square" lIns="91440" tIns="45720" rIns="91440" bIns="45720" rtlCol="0" anchor="ctr">
            <a:spAutoFit/>
          </a:bodyPr>
          <a:lstStyle/>
          <a:p>
            <a:r>
              <a:rPr lang="zh-TW" alt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anose="020B0604020202020204" pitchFamily="34" charset="0"/>
                <a:sym typeface="PFEncoreSansPro-Light" charset="0"/>
              </a:rPr>
              <a:t>華廣生技公司   從事什麽</a:t>
            </a:r>
            <a:r>
              <a:rPr 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anose="020B0604020202020204" pitchFamily="34" charset="0"/>
                <a:sym typeface="PFEncoreSansPro-Light" charset="0"/>
              </a:rPr>
              <a:t>?    </a:t>
            </a:r>
            <a:endParaRPr 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anose="020B0604020202020204" pitchFamily="34" charset="0"/>
              <a:sym typeface="PFEncoreSansPro-Light" charset="0"/>
            </a:endParaRPr>
          </a:p>
        </p:txBody>
      </p:sp>
      <p:sp>
        <p:nvSpPr>
          <p:cNvPr id="4" name="矩形 3"/>
          <p:cNvSpPr/>
          <p:nvPr/>
        </p:nvSpPr>
        <p:spPr>
          <a:xfrm>
            <a:off x="13" y="3131675"/>
            <a:ext cx="9143999" cy="369332"/>
          </a:xfrm>
          <a:prstGeom prst="rect">
            <a:avLst/>
          </a:prstGeom>
        </p:spPr>
        <p:txBody>
          <a:bodyPr wrap="square">
            <a:spAutoFit/>
          </a:bodyPr>
          <a:lstStyle/>
          <a:p>
            <a:pPr marL="215900" indent="-358775" algn="ctr"/>
            <a:r>
              <a:rPr lang="zh-TW" altLang="en-US" b="1" dirty="0" smtClean="0">
                <a:solidFill>
                  <a:srgbClr val="0070C0"/>
                </a:solidFill>
                <a:latin typeface="微軟正黑體" panose="020B0604030504040204" pitchFamily="34" charset="-120"/>
                <a:ea typeface="微軟正黑體" panose="020B0604030504040204" pitchFamily="34" charset="-120"/>
              </a:rPr>
              <a:t>産品含蓋</a:t>
            </a:r>
            <a:r>
              <a:rPr lang="zh-TW" altLang="en-US" b="1" dirty="0" smtClean="0">
                <a:latin typeface="微軟正黑體" panose="020B0604030504040204" pitchFamily="34" charset="-120"/>
                <a:ea typeface="微軟正黑體" panose="020B0604030504040204" pitchFamily="34" charset="-120"/>
              </a:rPr>
              <a:t>血糖管理的</a:t>
            </a:r>
            <a:r>
              <a:rPr lang="en-US" altLang="zh-TW" b="1" dirty="0" smtClean="0">
                <a:solidFill>
                  <a:srgbClr val="0070C0"/>
                </a:solidFill>
                <a:latin typeface="微軟正黑體" panose="020B0604030504040204" pitchFamily="34" charset="-120"/>
                <a:ea typeface="微軟正黑體" panose="020B0604030504040204" pitchFamily="34" charset="-120"/>
              </a:rPr>
              <a:t>3</a:t>
            </a:r>
            <a:r>
              <a:rPr lang="zh-TW" altLang="en-US" b="1" dirty="0" smtClean="0">
                <a:solidFill>
                  <a:srgbClr val="0070C0"/>
                </a:solidFill>
                <a:latin typeface="微軟正黑體" panose="020B0604030504040204" pitchFamily="34" charset="-120"/>
                <a:ea typeface="微軟正黑體" panose="020B0604030504040204" pitchFamily="34" charset="-120"/>
              </a:rPr>
              <a:t>個主要</a:t>
            </a:r>
            <a:r>
              <a:rPr lang="zh-TW" altLang="en-US" b="1" dirty="0" smtClean="0">
                <a:latin typeface="微軟正黑體" panose="020B0604030504040204" pitchFamily="34" charset="-120"/>
                <a:ea typeface="微軟正黑體" panose="020B0604030504040204" pitchFamily="34" charset="-120"/>
              </a:rPr>
              <a:t>醫療器材，並以</a:t>
            </a:r>
            <a:r>
              <a:rPr lang="en-US" altLang="zh-TW" b="1" dirty="0" smtClean="0">
                <a:solidFill>
                  <a:srgbClr val="0070C0"/>
                </a:solidFill>
                <a:latin typeface="微軟正黑體" panose="020B0604030504040204" pitchFamily="34" charset="-120"/>
                <a:ea typeface="微軟正黑體" panose="020B0604030504040204" pitchFamily="34" charset="-120"/>
              </a:rPr>
              <a:t>IOT</a:t>
            </a:r>
            <a:r>
              <a:rPr lang="zh-TW" altLang="en-US" b="1" dirty="0" smtClean="0">
                <a:latin typeface="微軟正黑體" panose="020B0604030504040204" pitchFamily="34" charset="-120"/>
                <a:ea typeface="微軟正黑體" panose="020B0604030504040204" pitchFamily="34" charset="-120"/>
              </a:rPr>
              <a:t>將此</a:t>
            </a:r>
            <a:r>
              <a:rPr lang="en-US" altLang="zh-TW" b="1" dirty="0" smtClean="0">
                <a:latin typeface="微軟正黑體" panose="020B0604030504040204" pitchFamily="34" charset="-120"/>
                <a:ea typeface="微軟正黑體" panose="020B0604030504040204" pitchFamily="34" charset="-120"/>
              </a:rPr>
              <a:t>3</a:t>
            </a:r>
            <a:r>
              <a:rPr lang="zh-TW" altLang="en-US" b="1" dirty="0" smtClean="0">
                <a:latin typeface="微軟正黑體" panose="020B0604030504040204" pitchFamily="34" charset="-120"/>
                <a:ea typeface="微軟正黑體" panose="020B0604030504040204" pitchFamily="34" charset="-120"/>
              </a:rPr>
              <a:t>個</a:t>
            </a:r>
            <a:r>
              <a:rPr lang="zh-TW" altLang="en-US" b="1" dirty="0" smtClean="0">
                <a:solidFill>
                  <a:srgbClr val="0070C0"/>
                </a:solidFill>
                <a:latin typeface="微軟正黑體" panose="020B0604030504040204" pitchFamily="34" charset="-120"/>
                <a:ea typeface="微軟正黑體" panose="020B0604030504040204" pitchFamily="34" charset="-120"/>
              </a:rPr>
              <a:t>串</a:t>
            </a:r>
            <a:r>
              <a:rPr lang="zh-TW" altLang="en-US" b="1" dirty="0">
                <a:solidFill>
                  <a:srgbClr val="0070C0"/>
                </a:solidFill>
                <a:latin typeface="微軟正黑體" panose="020B0604030504040204" pitchFamily="34" charset="-120"/>
                <a:ea typeface="微軟正黑體" panose="020B0604030504040204" pitchFamily="34" charset="-120"/>
              </a:rPr>
              <a:t>接</a:t>
            </a:r>
            <a:r>
              <a:rPr lang="zh-TW" altLang="en-US" b="1" dirty="0" smtClean="0">
                <a:latin typeface="微軟正黑體" panose="020B0604030504040204" pitchFamily="34" charset="-120"/>
                <a:ea typeface="微軟正黑體" panose="020B0604030504040204" pitchFamily="34" charset="-120"/>
              </a:rPr>
              <a:t>成一</a:t>
            </a:r>
            <a:r>
              <a:rPr lang="zh-TW" altLang="en-US" b="1" dirty="0" smtClean="0">
                <a:solidFill>
                  <a:srgbClr val="FF0000"/>
                </a:solidFill>
                <a:latin typeface="微軟正黑體" panose="020B0604030504040204" pitchFamily="34" charset="-120"/>
                <a:ea typeface="微軟正黑體" panose="020B0604030504040204" pitchFamily="34" charset="-120"/>
              </a:rPr>
              <a:t> </a:t>
            </a:r>
            <a:r>
              <a:rPr lang="en-US" altLang="zh-TW" b="1" dirty="0" smtClean="0">
                <a:solidFill>
                  <a:srgbClr val="0070C0"/>
                </a:solidFill>
                <a:latin typeface="微軟正黑體" panose="020B0604030504040204" pitchFamily="34" charset="-120"/>
                <a:ea typeface="微軟正黑體" panose="020B0604030504040204" pitchFamily="34" charset="-120"/>
              </a:rPr>
              <a:t>ECO System  </a:t>
            </a:r>
            <a:endParaRPr lang="en-US" altLang="zh-TW" b="1" dirty="0">
              <a:solidFill>
                <a:srgbClr val="0070C0"/>
              </a:solidFill>
              <a:latin typeface="微軟正黑體" panose="020B0604030504040204" pitchFamily="34" charset="-120"/>
              <a:ea typeface="微軟正黑體" panose="020B0604030504040204" pitchFamily="34" charset="-120"/>
            </a:endParaRPr>
          </a:p>
        </p:txBody>
      </p:sp>
      <p:sp>
        <p:nvSpPr>
          <p:cNvPr id="9" name="弧線 67"/>
          <p:cNvSpPr/>
          <p:nvPr/>
        </p:nvSpPr>
        <p:spPr>
          <a:xfrm>
            <a:off x="1347044" y="4410229"/>
            <a:ext cx="1842570" cy="1842571"/>
          </a:xfrm>
          <a:prstGeom prst="arc">
            <a:avLst>
              <a:gd name="adj1" fmla="val 11303539"/>
              <a:gd name="adj2" fmla="val 18177115"/>
            </a:avLst>
          </a:prstGeom>
          <a:noFill/>
          <a:ln w="952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prstClr val="white"/>
              </a:solidFill>
            </a:endParaRPr>
          </a:p>
        </p:txBody>
      </p:sp>
      <p:pic>
        <p:nvPicPr>
          <p:cNvPr id="10" name="圖片 9"/>
          <p:cNvPicPr>
            <a:picLocks noChangeAspect="1"/>
          </p:cNvPicPr>
          <p:nvPr/>
        </p:nvPicPr>
        <p:blipFill>
          <a:blip r:embed="rId4" cstate="print">
            <a:alphaModFix amt="28000"/>
            <a:extLst>
              <a:ext uri="{28A0092B-C50C-407E-A947-70E740481C1C}">
                <a14:useLocalDpi xmlns:a14="http://schemas.microsoft.com/office/drawing/2010/main" val="0"/>
              </a:ext>
            </a:extLst>
          </a:blip>
          <a:stretch>
            <a:fillRect/>
          </a:stretch>
        </p:blipFill>
        <p:spPr>
          <a:xfrm>
            <a:off x="-219320" y="2101815"/>
            <a:ext cx="1371755" cy="4890495"/>
          </a:xfrm>
          <a:prstGeom prst="rect">
            <a:avLst/>
          </a:prstGeom>
        </p:spPr>
      </p:pic>
      <p:pic>
        <p:nvPicPr>
          <p:cNvPr id="12" name="圖片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5542" y="5111943"/>
            <a:ext cx="1139553" cy="1605916"/>
          </a:xfrm>
          <a:prstGeom prst="rect">
            <a:avLst/>
          </a:prstGeom>
          <a:effectLst/>
        </p:spPr>
      </p:pic>
      <p:pic>
        <p:nvPicPr>
          <p:cNvPr id="13" name="圖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95936" y="4410781"/>
            <a:ext cx="2768820" cy="2293465"/>
          </a:xfrm>
          <a:prstGeom prst="rect">
            <a:avLst/>
          </a:prstGeom>
        </p:spPr>
      </p:pic>
      <p:pic>
        <p:nvPicPr>
          <p:cNvPr id="14" name="圖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78196" y="4622697"/>
            <a:ext cx="1031774" cy="2114529"/>
          </a:xfrm>
          <a:prstGeom prst="rect">
            <a:avLst/>
          </a:prstGeom>
        </p:spPr>
      </p:pic>
      <p:pic>
        <p:nvPicPr>
          <p:cNvPr id="15" name="圖片 14"/>
          <p:cNvPicPr>
            <a:picLocks noChangeAspect="1"/>
          </p:cNvPicPr>
          <p:nvPr/>
        </p:nvPicPr>
        <p:blipFill rotWithShape="1">
          <a:blip r:embed="rId8" cstate="print">
            <a:extLst>
              <a:ext uri="{28A0092B-C50C-407E-A947-70E740481C1C}">
                <a14:useLocalDpi xmlns:a14="http://schemas.microsoft.com/office/drawing/2010/main" val="0"/>
              </a:ext>
            </a:extLst>
          </a:blip>
          <a:srcRect b="7344"/>
          <a:stretch/>
        </p:blipFill>
        <p:spPr>
          <a:xfrm>
            <a:off x="7106388" y="4320539"/>
            <a:ext cx="1353712" cy="2416687"/>
          </a:xfrm>
          <a:prstGeom prst="rect">
            <a:avLst/>
          </a:prstGeom>
          <a:effectLst/>
        </p:spPr>
      </p:pic>
      <p:pic>
        <p:nvPicPr>
          <p:cNvPr id="16" name="圖片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30926" y="4603195"/>
            <a:ext cx="1223151" cy="2282199"/>
          </a:xfrm>
          <a:prstGeom prst="rect">
            <a:avLst/>
          </a:prstGeom>
        </p:spPr>
      </p:pic>
      <p:grpSp>
        <p:nvGrpSpPr>
          <p:cNvPr id="17" name="群組 16"/>
          <p:cNvGrpSpPr/>
          <p:nvPr/>
        </p:nvGrpSpPr>
        <p:grpSpPr>
          <a:xfrm>
            <a:off x="809295" y="4635574"/>
            <a:ext cx="1238000" cy="387474"/>
            <a:chOff x="971598" y="2508055"/>
            <a:chExt cx="1238000" cy="387474"/>
          </a:xfrm>
        </p:grpSpPr>
        <p:sp>
          <p:nvSpPr>
            <p:cNvPr id="18" name="五邊形 17"/>
            <p:cNvSpPr/>
            <p:nvPr/>
          </p:nvSpPr>
          <p:spPr>
            <a:xfrm rot="10800000">
              <a:off x="971598" y="2552293"/>
              <a:ext cx="1238000" cy="325738"/>
            </a:xfrm>
            <a:prstGeom prst="homePlate">
              <a:avLst>
                <a:gd name="adj" fmla="val 16160"/>
              </a:avLst>
            </a:prstGeom>
            <a:gradFill>
              <a:gsLst>
                <a:gs pos="0">
                  <a:srgbClr val="92D04E">
                    <a:alpha val="0"/>
                  </a:srgbClr>
                </a:gs>
                <a:gs pos="90000">
                  <a:srgbClr val="92D04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zh-TW" sz="1200" b="1" dirty="0" smtClean="0">
                <a:solidFill>
                  <a:prstClr val="black">
                    <a:lumMod val="85000"/>
                    <a:lumOff val="15000"/>
                  </a:prstClr>
                </a:solidFill>
              </a:endParaRPr>
            </a:p>
          </p:txBody>
        </p:sp>
        <p:pic>
          <p:nvPicPr>
            <p:cNvPr id="19" name="圖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2946" y="2536663"/>
              <a:ext cx="816815" cy="266422"/>
            </a:xfrm>
            <a:prstGeom prst="rect">
              <a:avLst/>
            </a:prstGeom>
            <a:effectLst>
              <a:outerShdw blurRad="50800" dist="25400" dir="5400000" algn="t" rotWithShape="0">
                <a:prstClr val="black">
                  <a:alpha val="40000"/>
                </a:prstClr>
              </a:outerShdw>
            </a:effectLst>
          </p:spPr>
        </p:pic>
        <p:grpSp>
          <p:nvGrpSpPr>
            <p:cNvPr id="20" name="群組 19"/>
            <p:cNvGrpSpPr/>
            <p:nvPr/>
          </p:nvGrpSpPr>
          <p:grpSpPr>
            <a:xfrm>
              <a:off x="1588673" y="2508055"/>
              <a:ext cx="387474" cy="387474"/>
              <a:chOff x="1387347" y="1368756"/>
              <a:chExt cx="387474" cy="387474"/>
            </a:xfrm>
          </p:grpSpPr>
          <p:sp>
            <p:nvSpPr>
              <p:cNvPr id="21" name="橢圓 20"/>
              <p:cNvSpPr/>
              <p:nvPr/>
            </p:nvSpPr>
            <p:spPr>
              <a:xfrm>
                <a:off x="1387347" y="1368756"/>
                <a:ext cx="387474" cy="387474"/>
              </a:xfrm>
              <a:prstGeom prst="ellipse">
                <a:avLst/>
              </a:prstGeom>
              <a:solidFill>
                <a:srgbClr val="92D04E"/>
              </a:solidFill>
              <a:ln>
                <a:solidFill>
                  <a:srgbClr val="92D0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prstClr val="white"/>
                  </a:solidFill>
                </a:endParaRPr>
              </a:p>
            </p:txBody>
          </p:sp>
          <p:sp>
            <p:nvSpPr>
              <p:cNvPr id="22" name="文字方塊 21"/>
              <p:cNvSpPr txBox="1"/>
              <p:nvPr/>
            </p:nvSpPr>
            <p:spPr>
              <a:xfrm>
                <a:off x="1390340" y="1377827"/>
                <a:ext cx="384481" cy="369332"/>
              </a:xfrm>
              <a:prstGeom prst="rect">
                <a:avLst/>
              </a:prstGeom>
              <a:noFill/>
            </p:spPr>
            <p:txBody>
              <a:bodyPr wrap="square" rtlCol="0">
                <a:spAutoFit/>
              </a:bodyPr>
              <a:lstStyle/>
              <a:p>
                <a:pPr algn="ctr"/>
                <a:r>
                  <a:rPr lang="en-US" altLang="zh-TW" b="1" dirty="0" smtClean="0">
                    <a:solidFill>
                      <a:prstClr val="white"/>
                    </a:solidFill>
                    <a:latin typeface="Arial Rounded MT Bold" charset="0"/>
                    <a:ea typeface="Arial Rounded MT Bold" charset="0"/>
                    <a:cs typeface="Arial Rounded MT Bold" charset="0"/>
                  </a:rPr>
                  <a:t>$</a:t>
                </a:r>
                <a:endParaRPr kumimoji="1" lang="en-US" altLang="zh-TW" b="1" dirty="0">
                  <a:solidFill>
                    <a:prstClr val="white"/>
                  </a:solidFill>
                  <a:latin typeface="Arial Rounded MT Bold" charset="0"/>
                  <a:ea typeface="Arial Rounded MT Bold" charset="0"/>
                  <a:cs typeface="Arial Rounded MT Bold" charset="0"/>
                </a:endParaRPr>
              </a:p>
            </p:txBody>
          </p:sp>
        </p:grpSp>
      </p:grpSp>
      <p:cxnSp>
        <p:nvCxnSpPr>
          <p:cNvPr id="23" name="直線接點 22"/>
          <p:cNvCxnSpPr/>
          <p:nvPr/>
        </p:nvCxnSpPr>
        <p:spPr>
          <a:xfrm flipV="1">
            <a:off x="6959691" y="4138049"/>
            <a:ext cx="0" cy="753323"/>
          </a:xfrm>
          <a:prstGeom prst="line">
            <a:avLst/>
          </a:prstGeom>
          <a:ln>
            <a:prstDash val="dash"/>
            <a:headEnd w="sm" len="sm"/>
            <a:tailEnd type="oval"/>
          </a:ln>
        </p:spPr>
        <p:style>
          <a:lnRef idx="1">
            <a:schemeClr val="accent1"/>
          </a:lnRef>
          <a:fillRef idx="0">
            <a:schemeClr val="accent1"/>
          </a:fillRef>
          <a:effectRef idx="0">
            <a:schemeClr val="accent1"/>
          </a:effectRef>
          <a:fontRef idx="minor">
            <a:schemeClr val="tx1"/>
          </a:fontRef>
        </p:style>
      </p:cxnSp>
      <p:cxnSp>
        <p:nvCxnSpPr>
          <p:cNvPr id="24" name="直線接點 23"/>
          <p:cNvCxnSpPr>
            <a:endCxn id="28" idx="2"/>
          </p:cNvCxnSpPr>
          <p:nvPr/>
        </p:nvCxnSpPr>
        <p:spPr>
          <a:xfrm flipV="1">
            <a:off x="6012160" y="3964425"/>
            <a:ext cx="0" cy="1014771"/>
          </a:xfrm>
          <a:prstGeom prst="line">
            <a:avLst/>
          </a:prstGeom>
          <a:ln>
            <a:prstDash val="dash"/>
            <a:headEnd w="sm" len="sm"/>
            <a:tailEnd type="ova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flipV="1">
            <a:off x="1329057" y="3953921"/>
            <a:ext cx="17995" cy="627211"/>
          </a:xfrm>
          <a:prstGeom prst="line">
            <a:avLst/>
          </a:prstGeom>
          <a:ln>
            <a:prstDash val="dash"/>
            <a:headEnd w="sm" len="sm"/>
            <a:tailEnd type="ova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V="1">
            <a:off x="4622272" y="3953920"/>
            <a:ext cx="9174" cy="758789"/>
          </a:xfrm>
          <a:prstGeom prst="line">
            <a:avLst/>
          </a:prstGeom>
          <a:ln>
            <a:prstDash val="dash"/>
            <a:headEnd w="sm" len="sm"/>
            <a:tailEnd type="oval"/>
          </a:ln>
        </p:spPr>
        <p:style>
          <a:lnRef idx="1">
            <a:schemeClr val="accent1"/>
          </a:lnRef>
          <a:fillRef idx="0">
            <a:schemeClr val="accent1"/>
          </a:fillRef>
          <a:effectRef idx="0">
            <a:schemeClr val="accent1"/>
          </a:effectRef>
          <a:fontRef idx="minor">
            <a:schemeClr val="tx1"/>
          </a:fontRef>
        </p:style>
      </p:cxnSp>
      <p:sp>
        <p:nvSpPr>
          <p:cNvPr id="27" name="文字方塊 26"/>
          <p:cNvSpPr txBox="1"/>
          <p:nvPr/>
        </p:nvSpPr>
        <p:spPr>
          <a:xfrm>
            <a:off x="6094646" y="3800083"/>
            <a:ext cx="1789722" cy="276999"/>
          </a:xfrm>
          <a:prstGeom prst="rect">
            <a:avLst/>
          </a:prstGeom>
          <a:noFill/>
        </p:spPr>
        <p:txBody>
          <a:bodyPr wrap="square" rtlCol="0">
            <a:spAutoFit/>
          </a:bodyPr>
          <a:lstStyle/>
          <a:p>
            <a:pPr algn="ctr"/>
            <a:r>
              <a:rPr kumimoji="1" lang="en-US" altLang="zh-TW" sz="1200" b="1" i="1" dirty="0" smtClean="0">
                <a:solidFill>
                  <a:srgbClr val="0070C0"/>
                </a:solidFill>
              </a:rPr>
              <a:t>POCT </a:t>
            </a:r>
          </a:p>
        </p:txBody>
      </p:sp>
      <p:sp>
        <p:nvSpPr>
          <p:cNvPr id="28" name="文字方塊 27"/>
          <p:cNvSpPr txBox="1"/>
          <p:nvPr/>
        </p:nvSpPr>
        <p:spPr>
          <a:xfrm>
            <a:off x="5472266" y="3687426"/>
            <a:ext cx="1079788" cy="276999"/>
          </a:xfrm>
          <a:prstGeom prst="rect">
            <a:avLst/>
          </a:prstGeom>
          <a:noFill/>
        </p:spPr>
        <p:txBody>
          <a:bodyPr wrap="square" rtlCol="0">
            <a:spAutoFit/>
          </a:bodyPr>
          <a:lstStyle/>
          <a:p>
            <a:pPr algn="ctr"/>
            <a:r>
              <a:rPr kumimoji="1" lang="en-US" altLang="zh-TW" sz="1200" b="1" i="1" dirty="0" smtClean="0">
                <a:solidFill>
                  <a:srgbClr val="0070C0"/>
                </a:solidFill>
              </a:rPr>
              <a:t>Mobile  DMS</a:t>
            </a:r>
          </a:p>
        </p:txBody>
      </p:sp>
      <p:sp>
        <p:nvSpPr>
          <p:cNvPr id="29" name="文字方塊 28"/>
          <p:cNvSpPr txBox="1"/>
          <p:nvPr/>
        </p:nvSpPr>
        <p:spPr>
          <a:xfrm>
            <a:off x="3694900" y="3656067"/>
            <a:ext cx="1788052" cy="276999"/>
          </a:xfrm>
          <a:prstGeom prst="rect">
            <a:avLst/>
          </a:prstGeom>
          <a:noFill/>
        </p:spPr>
        <p:txBody>
          <a:bodyPr wrap="square" rtlCol="0">
            <a:spAutoFit/>
          </a:bodyPr>
          <a:lstStyle/>
          <a:p>
            <a:pPr algn="ctr"/>
            <a:r>
              <a:rPr kumimoji="1" lang="en-US" altLang="zh-TW" sz="1200" b="1" i="1" dirty="0" smtClean="0">
                <a:solidFill>
                  <a:srgbClr val="0070C0"/>
                </a:solidFill>
              </a:rPr>
              <a:t>  DMS </a:t>
            </a:r>
          </a:p>
        </p:txBody>
      </p:sp>
      <p:sp>
        <p:nvSpPr>
          <p:cNvPr id="30" name="文字方塊 29"/>
          <p:cNvSpPr txBox="1"/>
          <p:nvPr/>
        </p:nvSpPr>
        <p:spPr>
          <a:xfrm>
            <a:off x="2972005" y="4056325"/>
            <a:ext cx="1079788" cy="276999"/>
          </a:xfrm>
          <a:prstGeom prst="rect">
            <a:avLst/>
          </a:prstGeom>
          <a:noFill/>
        </p:spPr>
        <p:txBody>
          <a:bodyPr wrap="square" rtlCol="0">
            <a:spAutoFit/>
          </a:bodyPr>
          <a:lstStyle/>
          <a:p>
            <a:pPr algn="ctr"/>
            <a:r>
              <a:rPr kumimoji="1" lang="en-US" altLang="zh-TW" sz="1200" b="1" i="1" dirty="0" smtClean="0">
                <a:solidFill>
                  <a:srgbClr val="0070C0"/>
                </a:solidFill>
              </a:rPr>
              <a:t>CGM / App</a:t>
            </a:r>
            <a:endParaRPr kumimoji="1" lang="zh-TW" altLang="en-US" sz="1200" b="1" i="1" dirty="0">
              <a:solidFill>
                <a:prstClr val="black">
                  <a:lumMod val="85000"/>
                  <a:lumOff val="15000"/>
                </a:prstClr>
              </a:solidFill>
            </a:endParaRPr>
          </a:p>
        </p:txBody>
      </p:sp>
      <p:sp>
        <p:nvSpPr>
          <p:cNvPr id="31" name="文字方塊 30"/>
          <p:cNvSpPr txBox="1"/>
          <p:nvPr/>
        </p:nvSpPr>
        <p:spPr>
          <a:xfrm>
            <a:off x="744878" y="3471402"/>
            <a:ext cx="1189982" cy="461665"/>
          </a:xfrm>
          <a:prstGeom prst="rect">
            <a:avLst/>
          </a:prstGeom>
          <a:noFill/>
        </p:spPr>
        <p:txBody>
          <a:bodyPr wrap="square" rtlCol="0">
            <a:spAutoFit/>
          </a:bodyPr>
          <a:lstStyle/>
          <a:p>
            <a:pPr algn="ctr"/>
            <a:r>
              <a:rPr kumimoji="1" lang="en-US" altLang="zh-TW" sz="1200" b="1" i="1" dirty="0" smtClean="0">
                <a:solidFill>
                  <a:srgbClr val="0070C0"/>
                </a:solidFill>
              </a:rPr>
              <a:t>IOT </a:t>
            </a:r>
          </a:p>
          <a:p>
            <a:pPr algn="ctr"/>
            <a:r>
              <a:rPr lang="en-US" altLang="zh-TW" sz="1200" b="1" i="1" dirty="0" smtClean="0">
                <a:solidFill>
                  <a:srgbClr val="0070C0"/>
                </a:solidFill>
              </a:rPr>
              <a:t>e- </a:t>
            </a:r>
            <a:r>
              <a:rPr kumimoji="1" lang="en-US" altLang="zh-TW" sz="1200" b="1" i="1" dirty="0" smtClean="0">
                <a:solidFill>
                  <a:srgbClr val="0070C0"/>
                </a:solidFill>
              </a:rPr>
              <a:t>Business</a:t>
            </a:r>
            <a:endParaRPr kumimoji="1" lang="en-US" altLang="zh-TW" sz="1200" b="1" i="1" dirty="0" smtClean="0">
              <a:solidFill>
                <a:prstClr val="black">
                  <a:lumMod val="85000"/>
                  <a:lumOff val="15000"/>
                </a:prstClr>
              </a:solidFill>
            </a:endParaRPr>
          </a:p>
        </p:txBody>
      </p:sp>
      <p:pic>
        <p:nvPicPr>
          <p:cNvPr id="32" name="圖片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71801" y="5443025"/>
            <a:ext cx="794374" cy="658459"/>
          </a:xfrm>
          <a:prstGeom prst="rect">
            <a:avLst/>
          </a:prstGeom>
        </p:spPr>
      </p:pic>
      <p:pic>
        <p:nvPicPr>
          <p:cNvPr id="33" name="圖片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821804" y="5858625"/>
            <a:ext cx="915814" cy="813515"/>
          </a:xfrm>
          <a:prstGeom prst="rect">
            <a:avLst/>
          </a:prstGeom>
        </p:spPr>
      </p:pic>
      <p:pic>
        <p:nvPicPr>
          <p:cNvPr id="34" name="圖片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956463" y="4546709"/>
            <a:ext cx="1031774" cy="2114531"/>
          </a:xfrm>
          <a:prstGeom prst="rect">
            <a:avLst/>
          </a:prstGeom>
        </p:spPr>
      </p:pic>
      <p:cxnSp>
        <p:nvCxnSpPr>
          <p:cNvPr id="35" name="直線接點 34"/>
          <p:cNvCxnSpPr/>
          <p:nvPr/>
        </p:nvCxnSpPr>
        <p:spPr>
          <a:xfrm flipH="1" flipV="1">
            <a:off x="2771019" y="4138049"/>
            <a:ext cx="3073" cy="1010387"/>
          </a:xfrm>
          <a:prstGeom prst="line">
            <a:avLst/>
          </a:prstGeom>
          <a:ln>
            <a:prstDash val="dash"/>
            <a:headEnd w="sm" len="sm"/>
            <a:tailEnd type="oval"/>
          </a:ln>
        </p:spPr>
        <p:style>
          <a:lnRef idx="1">
            <a:schemeClr val="accent1"/>
          </a:lnRef>
          <a:fillRef idx="0">
            <a:schemeClr val="accent1"/>
          </a:fillRef>
          <a:effectRef idx="0">
            <a:schemeClr val="accent1"/>
          </a:effectRef>
          <a:fontRef idx="minor">
            <a:schemeClr val="tx1"/>
          </a:fontRef>
        </p:style>
      </p:cxnSp>
      <p:sp>
        <p:nvSpPr>
          <p:cNvPr id="36" name="文字方塊 35"/>
          <p:cNvSpPr txBox="1"/>
          <p:nvPr/>
        </p:nvSpPr>
        <p:spPr>
          <a:xfrm>
            <a:off x="1993416" y="3728075"/>
            <a:ext cx="1549085" cy="276999"/>
          </a:xfrm>
          <a:prstGeom prst="rect">
            <a:avLst/>
          </a:prstGeom>
          <a:noFill/>
        </p:spPr>
        <p:txBody>
          <a:bodyPr wrap="square" rtlCol="0">
            <a:spAutoFit/>
          </a:bodyPr>
          <a:lstStyle/>
          <a:p>
            <a:pPr algn="ctr"/>
            <a:r>
              <a:rPr kumimoji="1" lang="en-US" altLang="zh-TW" sz="1200" b="1" i="1" dirty="0" smtClean="0">
                <a:solidFill>
                  <a:srgbClr val="0070C0"/>
                </a:solidFill>
              </a:rPr>
              <a:t>SMBG APP</a:t>
            </a:r>
          </a:p>
        </p:txBody>
      </p:sp>
      <p:cxnSp>
        <p:nvCxnSpPr>
          <p:cNvPr id="37" name="直線接點 36"/>
          <p:cNvCxnSpPr/>
          <p:nvPr/>
        </p:nvCxnSpPr>
        <p:spPr>
          <a:xfrm flipV="1">
            <a:off x="3481314" y="4679837"/>
            <a:ext cx="0" cy="1425975"/>
          </a:xfrm>
          <a:prstGeom prst="line">
            <a:avLst/>
          </a:prstGeom>
          <a:ln>
            <a:prstDash val="dash"/>
            <a:headEnd w="sm" len="sm"/>
            <a:tailEnd type="ova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flipV="1">
            <a:off x="1819994" y="4228479"/>
            <a:ext cx="9555" cy="1510247"/>
          </a:xfrm>
          <a:prstGeom prst="line">
            <a:avLst/>
          </a:prstGeom>
          <a:ln>
            <a:prstDash val="dash"/>
            <a:headEnd w="sm" len="sm"/>
            <a:tailEnd type="oval"/>
          </a:ln>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1055011" y="3861059"/>
            <a:ext cx="1549085" cy="276999"/>
          </a:xfrm>
          <a:prstGeom prst="rect">
            <a:avLst/>
          </a:prstGeom>
          <a:noFill/>
        </p:spPr>
        <p:txBody>
          <a:bodyPr wrap="square" rtlCol="0">
            <a:spAutoFit/>
          </a:bodyPr>
          <a:lstStyle/>
          <a:p>
            <a:pPr algn="ctr"/>
            <a:r>
              <a:rPr kumimoji="1" lang="en-US" altLang="zh-TW" sz="1200" b="1" i="1" dirty="0" smtClean="0">
                <a:solidFill>
                  <a:srgbClr val="0070C0"/>
                </a:solidFill>
              </a:rPr>
              <a:t>SMBG</a:t>
            </a:r>
          </a:p>
        </p:txBody>
      </p:sp>
      <p:sp>
        <p:nvSpPr>
          <p:cNvPr id="47" name="文字方塊 46"/>
          <p:cNvSpPr txBox="1"/>
          <p:nvPr/>
        </p:nvSpPr>
        <p:spPr>
          <a:xfrm>
            <a:off x="2988156" y="4304139"/>
            <a:ext cx="1079788" cy="276999"/>
          </a:xfrm>
          <a:prstGeom prst="rect">
            <a:avLst/>
          </a:prstGeom>
          <a:noFill/>
        </p:spPr>
        <p:txBody>
          <a:bodyPr wrap="square" rtlCol="0">
            <a:spAutoFit/>
          </a:bodyPr>
          <a:lstStyle/>
          <a:p>
            <a:pPr algn="ctr"/>
            <a:r>
              <a:rPr kumimoji="1" lang="en-US" altLang="zh-TW" sz="1200" b="1" i="1" dirty="0" smtClean="0">
                <a:solidFill>
                  <a:srgbClr val="0070C0"/>
                </a:solidFill>
              </a:rPr>
              <a:t>Patch Pump</a:t>
            </a:r>
            <a:endParaRPr kumimoji="1" lang="zh-TW" altLang="en-US" sz="1200" b="1" i="1" dirty="0">
              <a:solidFill>
                <a:prstClr val="black">
                  <a:lumMod val="85000"/>
                  <a:lumOff val="15000"/>
                </a:prstClr>
              </a:solidFill>
            </a:endParaRPr>
          </a:p>
        </p:txBody>
      </p:sp>
      <p:sp>
        <p:nvSpPr>
          <p:cNvPr id="9218" name="Rectangle 2"/>
          <p:cNvSpPr>
            <a:spLocks noGrp="1"/>
          </p:cNvSpPr>
          <p:nvPr>
            <p:ph idx="1"/>
          </p:nvPr>
        </p:nvSpPr>
        <p:spPr bwMode="auto">
          <a:xfrm>
            <a:off x="13" y="980728"/>
            <a:ext cx="9143999" cy="2603321"/>
          </a:xfrm>
          <a:ln w="12700" cap="flat">
            <a:miter lim="0"/>
            <a:headEnd/>
            <a:tailEnd/>
          </a:ln>
        </p:spPr>
        <p:txBody>
          <a:bodyPr vert="horz" wrap="square" lIns="0" tIns="0" rIns="0" bIns="0" numCol="1" rtlCol="0" anchor="t" anchorCtr="0" compatLnSpc="1">
            <a:prstTxWarp prst="textNoShape">
              <a:avLst/>
            </a:prstTxWarp>
            <a:noAutofit/>
          </a:bodyPr>
          <a:lstStyle/>
          <a:p>
            <a:pPr marL="0" indent="0" algn="ctr" defTabSz="612224">
              <a:spcBef>
                <a:spcPts val="600"/>
              </a:spcBef>
              <a:buNone/>
              <a:defRPr/>
            </a:pPr>
            <a:r>
              <a:rPr lang="en-US" altLang="zh-TW"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12</a:t>
            </a:r>
            <a:r>
              <a:rPr lang="en-US" altLang="zh-TW"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a:t>
            </a:r>
            <a:r>
              <a:rPr lang="zh-TW" altLang="en-US"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的</a:t>
            </a:r>
            <a:r>
              <a:rPr lang="zh-TW" altLang="en-US"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全球醫療支出</a:t>
            </a:r>
            <a:r>
              <a:rPr lang="zh-TW" altLang="en-US"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用</a:t>
            </a:r>
            <a:r>
              <a:rPr lang="zh-TW" altLang="en-US" sz="20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於</a:t>
            </a:r>
            <a:r>
              <a:rPr lang="zh-TW" altLang="en-US"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糖尿病照護</a:t>
            </a:r>
            <a:endParaRPr lang="en-US" altLang="zh-TW"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endParaRPr>
          </a:p>
          <a:p>
            <a:pPr marL="0" indent="0" algn="ctr" defTabSz="612224">
              <a:spcBef>
                <a:spcPts val="600"/>
              </a:spcBef>
              <a:buNone/>
              <a:defRPr/>
            </a:pPr>
            <a:r>
              <a:rPr lang="zh-TW" altLang="en-US"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各國</a:t>
            </a:r>
            <a:r>
              <a:rPr lang="en-US" altLang="zh-TW"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70</a:t>
            </a:r>
            <a:r>
              <a:rPr lang="en-US" altLang="zh-TW"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%-80</a:t>
            </a:r>
            <a:r>
              <a:rPr lang="en-US" altLang="zh-TW"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a:t>
            </a:r>
            <a:r>
              <a:rPr lang="zh-TW" altLang="en-US"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的糖尿病照護費用用於處理</a:t>
            </a:r>
            <a:r>
              <a:rPr lang="zh-TW" altLang="en-US"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糖尿病併發症</a:t>
            </a:r>
            <a:endParaRPr lang="en-US" altLang="zh-TW"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endParaRPr>
          </a:p>
          <a:p>
            <a:pPr marL="0" indent="0" algn="ctr" defTabSz="612224">
              <a:spcBef>
                <a:spcPts val="600"/>
              </a:spcBef>
              <a:buNone/>
              <a:defRPr/>
            </a:pPr>
            <a:r>
              <a:rPr lang="zh-TW" altLang="en-US"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血糖管理</a:t>
            </a:r>
            <a:r>
              <a:rPr lang="zh-TW" altLang="en-US"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是</a:t>
            </a:r>
            <a:r>
              <a:rPr lang="zh-TW" altLang="en-US" sz="20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避免併發症</a:t>
            </a:r>
            <a:r>
              <a:rPr lang="zh-TW" altLang="en-US"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的</a:t>
            </a:r>
            <a:r>
              <a:rPr lang="zh-TW" altLang="en-US"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唯一方法</a:t>
            </a:r>
            <a:r>
              <a:rPr lang="en-US" altLang="zh-TW"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 </a:t>
            </a:r>
          </a:p>
          <a:p>
            <a:pPr marL="0" indent="0" algn="ctr" defTabSz="612224">
              <a:spcBef>
                <a:spcPts val="1800"/>
              </a:spcBef>
              <a:buNone/>
              <a:defRPr/>
            </a:pPr>
            <a:r>
              <a:rPr lang="zh-TW" altLang="en-US" sz="2400" dirty="0" smtClean="0">
                <a:latin typeface="微軟正黑體" panose="020B0604030504040204" pitchFamily="34" charset="-120"/>
                <a:ea typeface="微軟正黑體" panose="020B0604030504040204" pitchFamily="34" charset="-120"/>
                <a:cs typeface="PFEncoreSansPro-Light" charset="0"/>
                <a:sym typeface="PFEncoreSansPro-Light" charset="0"/>
              </a:rPr>
              <a:t>華廣創立于</a:t>
            </a:r>
            <a:r>
              <a:rPr lang="en-US" altLang="zh-TW" sz="2400" dirty="0" smtClean="0">
                <a:latin typeface="微軟正黑體" panose="020B0604030504040204" pitchFamily="34" charset="-120"/>
                <a:ea typeface="微軟正黑體" panose="020B0604030504040204" pitchFamily="34" charset="-120"/>
                <a:cs typeface="PFEncoreSansPro-Light" charset="0"/>
                <a:sym typeface="PFEncoreSansPro-Light" charset="0"/>
              </a:rPr>
              <a:t>2003</a:t>
            </a:r>
            <a:r>
              <a:rPr lang="zh-TW" altLang="en-US" sz="2400" dirty="0">
                <a:latin typeface="微軟正黑體" panose="020B0604030504040204" pitchFamily="34" charset="-120"/>
                <a:ea typeface="微軟正黑體" panose="020B0604030504040204" pitchFamily="34" charset="-120"/>
                <a:cs typeface="PFEncoreSansPro-Light" charset="0"/>
                <a:sym typeface="PFEncoreSansPro-Light" charset="0"/>
              </a:rPr>
              <a:t>年</a:t>
            </a:r>
            <a:endParaRPr lang="en-US" altLang="zh-TW" sz="2400" dirty="0">
              <a:latin typeface="微軟正黑體" panose="020B0604030504040204" pitchFamily="34" charset="-120"/>
              <a:ea typeface="微軟正黑體" panose="020B0604030504040204" pitchFamily="34" charset="-120"/>
              <a:cs typeface="PFEncoreSansPro-Light" charset="0"/>
              <a:sym typeface="PFEncoreSansPro-Light" charset="0"/>
            </a:endParaRPr>
          </a:p>
          <a:p>
            <a:pPr marL="0" indent="0" algn="ctr" defTabSz="612224">
              <a:spcBef>
                <a:spcPts val="0"/>
              </a:spcBef>
              <a:buNone/>
              <a:defRPr/>
            </a:pPr>
            <a:r>
              <a:rPr lang="zh-TW" altLang="en-US" sz="2400" dirty="0" smtClean="0">
                <a:latin typeface="微軟正黑體" panose="020B0604030504040204" pitchFamily="34" charset="-120"/>
                <a:ea typeface="微軟正黑體" panose="020B0604030504040204" pitchFamily="34" charset="-120"/>
                <a:cs typeface="PFEncoreSansPro-Light" charset="0"/>
                <a:sym typeface="PFEncoreSansPro-Light" charset="0"/>
              </a:rPr>
              <a:t>專注於</a:t>
            </a:r>
            <a:r>
              <a:rPr lang="zh-TW" altLang="en-US" sz="24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血糖管理系統</a:t>
            </a:r>
            <a:r>
              <a:rPr lang="zh-TW" altLang="en-US" sz="2400" dirty="0" smtClean="0">
                <a:latin typeface="微軟正黑體" panose="020B0604030504040204" pitchFamily="34" charset="-120"/>
                <a:ea typeface="微軟正黑體" panose="020B0604030504040204" pitchFamily="34" charset="-120"/>
                <a:cs typeface="PFEncoreSansPro-Light" charset="0"/>
                <a:sym typeface="PFEncoreSansPro-Light" charset="0"/>
              </a:rPr>
              <a:t>的</a:t>
            </a:r>
            <a:r>
              <a:rPr lang="zh-TW" altLang="en-US" sz="24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研發</a:t>
            </a:r>
            <a:r>
              <a:rPr lang="zh-TW" altLang="en-US" sz="2400" dirty="0" smtClean="0">
                <a:latin typeface="微軟正黑體" panose="020B0604030504040204" pitchFamily="34" charset="-120"/>
                <a:ea typeface="微軟正黑體" panose="020B0604030504040204" pitchFamily="34" charset="-120"/>
                <a:cs typeface="PFEncoreSansPro-Light" charset="0"/>
                <a:sym typeface="PFEncoreSansPro-Light" charset="0"/>
              </a:rPr>
              <a:t>、</a:t>
            </a:r>
            <a:r>
              <a:rPr lang="zh-TW" altLang="en-US" sz="24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設計</a:t>
            </a:r>
            <a:r>
              <a:rPr lang="zh-TW" altLang="en-US" sz="2400" dirty="0" smtClean="0">
                <a:latin typeface="微軟正黑體" panose="020B0604030504040204" pitchFamily="34" charset="-120"/>
                <a:ea typeface="微軟正黑體" panose="020B0604030504040204" pitchFamily="34" charset="-120"/>
                <a:cs typeface="PFEncoreSansPro-Light" charset="0"/>
                <a:sym typeface="PFEncoreSansPro-Light" charset="0"/>
              </a:rPr>
              <a:t>、</a:t>
            </a:r>
            <a:r>
              <a:rPr lang="zh-TW" altLang="en-US" sz="24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製造</a:t>
            </a:r>
            <a:r>
              <a:rPr lang="zh-TW" altLang="en-US" sz="2400" dirty="0" smtClean="0">
                <a:latin typeface="微軟正黑體" panose="020B0604030504040204" pitchFamily="34" charset="-120"/>
                <a:ea typeface="微軟正黑體" panose="020B0604030504040204" pitchFamily="34" charset="-120"/>
                <a:cs typeface="PFEncoreSansPro-Light" charset="0"/>
                <a:sym typeface="PFEncoreSansPro-Light" charset="0"/>
              </a:rPr>
              <a:t>、</a:t>
            </a:r>
            <a:r>
              <a:rPr lang="zh-TW" altLang="en-US" sz="2400" b="1" dirty="0" smtClean="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rPr>
              <a:t>行銷</a:t>
            </a:r>
            <a:endParaRPr lang="en-US" altLang="zh-TW" sz="24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PFEncoreSansPro-Light" charset="0"/>
              <a:sym typeface="PFEncoreSansPro-Light" charset="0"/>
            </a:endParaRPr>
          </a:p>
        </p:txBody>
      </p:sp>
    </p:spTree>
    <p:extLst>
      <p:ext uri="{BB962C8B-B14F-4D97-AF65-F5344CB8AC3E}">
        <p14:creationId xmlns:p14="http://schemas.microsoft.com/office/powerpoint/2010/main" val="18641544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animEffect transition="in" filter="wipe(left)">
                                      <p:cBhvr>
                                        <p:cTn id="7" dur="500"/>
                                        <p:tgtEl>
                                          <p:spTgt spid="92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218">
                                            <p:txEl>
                                              <p:pRg st="1" end="1"/>
                                            </p:txEl>
                                          </p:spTgt>
                                        </p:tgtEl>
                                        <p:attrNameLst>
                                          <p:attrName>style.visibility</p:attrName>
                                        </p:attrNameLst>
                                      </p:cBhvr>
                                      <p:to>
                                        <p:strVal val="visible"/>
                                      </p:to>
                                    </p:set>
                                    <p:animEffect transition="in" filter="wipe(left)">
                                      <p:cBhvr>
                                        <p:cTn id="12" dur="500"/>
                                        <p:tgtEl>
                                          <p:spTgt spid="92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218">
                                            <p:txEl>
                                              <p:pRg st="2" end="2"/>
                                            </p:txEl>
                                          </p:spTgt>
                                        </p:tgtEl>
                                        <p:attrNameLst>
                                          <p:attrName>style.visibility</p:attrName>
                                        </p:attrNameLst>
                                      </p:cBhvr>
                                      <p:to>
                                        <p:strVal val="visible"/>
                                      </p:to>
                                    </p:set>
                                    <p:animEffect transition="in" filter="wipe(left)">
                                      <p:cBhvr>
                                        <p:cTn id="17" dur="500"/>
                                        <p:tgtEl>
                                          <p:spTgt spid="92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218">
                                            <p:txEl>
                                              <p:pRg st="3" end="3"/>
                                            </p:txEl>
                                          </p:spTgt>
                                        </p:tgtEl>
                                        <p:attrNameLst>
                                          <p:attrName>style.visibility</p:attrName>
                                        </p:attrNameLst>
                                      </p:cBhvr>
                                      <p:to>
                                        <p:strVal val="visible"/>
                                      </p:to>
                                    </p:set>
                                    <p:animEffect transition="in" filter="wipe(left)">
                                      <p:cBhvr>
                                        <p:cTn id="22" dur="500"/>
                                        <p:tgtEl>
                                          <p:spTgt spid="9218">
                                            <p:txEl>
                                              <p:pRg st="3" end="3"/>
                                            </p:txEl>
                                          </p:spTgt>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9218">
                                            <p:txEl>
                                              <p:pRg st="4" end="4"/>
                                            </p:txEl>
                                          </p:spTgt>
                                        </p:tgtEl>
                                        <p:attrNameLst>
                                          <p:attrName>style.visibility</p:attrName>
                                        </p:attrNameLst>
                                      </p:cBhvr>
                                      <p:to>
                                        <p:strVal val="visible"/>
                                      </p:to>
                                    </p:set>
                                    <p:animEffect transition="in" filter="wipe(left)">
                                      <p:cBhvr>
                                        <p:cTn id="26" dur="500"/>
                                        <p:tgtEl>
                                          <p:spTgt spid="9218">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Effect transition="in" filter="wipe(left)">
                                      <p:cBhvr>
                                        <p:cTn id="3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18"/>
          <p:cNvSpPr/>
          <p:nvPr/>
        </p:nvSpPr>
        <p:spPr>
          <a:xfrm>
            <a:off x="1944337" y="2695224"/>
            <a:ext cx="3698597" cy="3643051"/>
          </a:xfrm>
          <a:prstGeom prst="ellipse">
            <a:avLst/>
          </a:prstGeom>
          <a:solidFill>
            <a:srgbClr val="004EA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4303" tIns="32151" rIns="64303" bIns="32151" anchor="ctr"/>
          <a:lstStyle/>
          <a:p>
            <a:pPr algn="ctr" defTabSz="457092"/>
            <a:endParaRPr lang="en-US" dirty="0">
              <a:solidFill>
                <a:prstClr val="white"/>
              </a:solidFill>
            </a:endParaRPr>
          </a:p>
        </p:txBody>
      </p:sp>
      <p:sp>
        <p:nvSpPr>
          <p:cNvPr id="25" name="圓角矩形 24"/>
          <p:cNvSpPr/>
          <p:nvPr/>
        </p:nvSpPr>
        <p:spPr>
          <a:xfrm>
            <a:off x="2692877" y="4122583"/>
            <a:ext cx="5215946" cy="2206116"/>
          </a:xfrm>
          <a:prstGeom prst="roundRect">
            <a:avLst>
              <a:gd name="adj" fmla="val 50000"/>
            </a:avLst>
          </a:prstGeom>
          <a:solidFill>
            <a:schemeClr val="bg1">
              <a:lumMod val="85000"/>
              <a:alpha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rgbClr val="FF0000"/>
              </a:solidFill>
            </a:endParaRPr>
          </a:p>
        </p:txBody>
      </p:sp>
      <p:sp>
        <p:nvSpPr>
          <p:cNvPr id="20" name="TextBox 17"/>
          <p:cNvSpPr txBox="1">
            <a:spLocks noChangeArrowheads="1"/>
          </p:cNvSpPr>
          <p:nvPr/>
        </p:nvSpPr>
        <p:spPr bwMode="auto">
          <a:xfrm>
            <a:off x="3214163" y="2204864"/>
            <a:ext cx="10636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微軟正黑體" pitchFamily="34" charset="-120"/>
              </a:defRPr>
            </a:lvl1pPr>
            <a:lvl2pPr marL="742950" indent="-285750" eaLnBrk="0" hangingPunct="0">
              <a:spcBef>
                <a:spcPct val="20000"/>
              </a:spcBef>
              <a:buFont typeface="Arial" pitchFamily="34" charset="0"/>
              <a:buChar char="–"/>
              <a:defRPr sz="2800">
                <a:solidFill>
                  <a:schemeClr val="tx1"/>
                </a:solidFill>
                <a:latin typeface="Calibri" pitchFamily="34" charset="0"/>
                <a:ea typeface="微軟正黑體" pitchFamily="34" charset="-120"/>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微軟正黑體" pitchFamily="34" charset="-120"/>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微軟正黑體" pitchFamily="34" charset="-120"/>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微軟正黑體" pitchFamily="34"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9pPr>
          </a:lstStyle>
          <a:p>
            <a:pPr algn="ctr" rtl="1" eaLnBrk="1" hangingPunct="1">
              <a:spcBef>
                <a:spcPct val="0"/>
              </a:spcBef>
              <a:buFontTx/>
              <a:buNone/>
            </a:pPr>
            <a:r>
              <a:rPr lang="en-US" altLang="zh-TW" sz="2800" dirty="0" smtClean="0">
                <a:solidFill>
                  <a:schemeClr val="tx1">
                    <a:lumMod val="75000"/>
                    <a:lumOff val="25000"/>
                  </a:schemeClr>
                </a:solidFill>
                <a:latin typeface="Calibri"/>
                <a:ea typeface="新細明體" pitchFamily="18" charset="-120"/>
              </a:rPr>
              <a:t>2015</a:t>
            </a:r>
            <a:endParaRPr lang="en-US" altLang="zh-TW" sz="2800" dirty="0">
              <a:solidFill>
                <a:schemeClr val="tx1">
                  <a:lumMod val="75000"/>
                  <a:lumOff val="25000"/>
                </a:schemeClr>
              </a:solidFill>
              <a:latin typeface="Calibri"/>
              <a:ea typeface="新細明體" pitchFamily="18" charset="-120"/>
            </a:endParaRPr>
          </a:p>
        </p:txBody>
      </p:sp>
      <p:sp>
        <p:nvSpPr>
          <p:cNvPr id="22" name="Oval 19"/>
          <p:cNvSpPr/>
          <p:nvPr/>
        </p:nvSpPr>
        <p:spPr>
          <a:xfrm>
            <a:off x="2688162" y="4132149"/>
            <a:ext cx="2210947" cy="22061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4303" tIns="32151" rIns="64303" bIns="32151" anchor="ctr"/>
          <a:lstStyle>
            <a:lvl1pPr defTabSz="455613" eaLnBrk="0" hangingPunct="0">
              <a:defRPr kumimoji="1">
                <a:solidFill>
                  <a:schemeClr val="tx1"/>
                </a:solidFill>
                <a:latin typeface="Arial" pitchFamily="34" charset="0"/>
                <a:ea typeface="新細明體" pitchFamily="18" charset="-120"/>
              </a:defRPr>
            </a:lvl1pPr>
            <a:lvl2pPr marL="742950" indent="-285750" defTabSz="455613" eaLnBrk="0" hangingPunct="0">
              <a:defRPr kumimoji="1">
                <a:solidFill>
                  <a:schemeClr val="tx1"/>
                </a:solidFill>
                <a:latin typeface="Arial" pitchFamily="34" charset="0"/>
                <a:ea typeface="新細明體" pitchFamily="18" charset="-120"/>
              </a:defRPr>
            </a:lvl2pPr>
            <a:lvl3pPr marL="1143000" indent="-228600" defTabSz="455613" eaLnBrk="0" hangingPunct="0">
              <a:defRPr kumimoji="1">
                <a:solidFill>
                  <a:schemeClr val="tx1"/>
                </a:solidFill>
                <a:latin typeface="Arial" pitchFamily="34" charset="0"/>
                <a:ea typeface="新細明體" pitchFamily="18" charset="-120"/>
              </a:defRPr>
            </a:lvl3pPr>
            <a:lvl4pPr marL="1600200" indent="-228600" defTabSz="455613" eaLnBrk="0" hangingPunct="0">
              <a:defRPr kumimoji="1">
                <a:solidFill>
                  <a:schemeClr val="tx1"/>
                </a:solidFill>
                <a:latin typeface="Arial" pitchFamily="34" charset="0"/>
                <a:ea typeface="新細明體" pitchFamily="18" charset="-120"/>
              </a:defRPr>
            </a:lvl4pPr>
            <a:lvl5pPr marL="2057400" indent="-228600" defTabSz="455613" eaLnBrk="0" hangingPunct="0">
              <a:defRPr kumimoji="1">
                <a:solidFill>
                  <a:schemeClr val="tx1"/>
                </a:solidFill>
                <a:latin typeface="Arial" pitchFamily="34" charset="0"/>
                <a:ea typeface="新細明體" pitchFamily="18" charset="-120"/>
              </a:defRPr>
            </a:lvl5pPr>
            <a:lvl6pPr marL="2514600" indent="-228600" defTabSz="455613"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455613"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455613"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455613"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defRPr/>
            </a:pPr>
            <a:r>
              <a:rPr kumimoji="0" lang="en-US" altLang="zh-TW" sz="1600" b="1" dirty="0" smtClean="0">
                <a:solidFill>
                  <a:srgbClr val="0068B7"/>
                </a:solidFill>
                <a:latin typeface="Calibri" pitchFamily="34" charset="0"/>
              </a:rPr>
              <a:t>Glucose  Management</a:t>
            </a:r>
          </a:p>
          <a:p>
            <a:pPr algn="ctr" eaLnBrk="1" hangingPunct="1">
              <a:defRPr/>
            </a:pPr>
            <a:r>
              <a:rPr kumimoji="0" lang="en-US" altLang="zh-TW" sz="1600" b="1" dirty="0" smtClean="0">
                <a:solidFill>
                  <a:srgbClr val="0068B7"/>
                </a:solidFill>
                <a:latin typeface="Calibri" pitchFamily="34" charset="0"/>
              </a:rPr>
              <a:t>Medical Device</a:t>
            </a:r>
          </a:p>
          <a:p>
            <a:pPr algn="ctr" eaLnBrk="1" hangingPunct="1">
              <a:spcBef>
                <a:spcPts val="1200"/>
              </a:spcBef>
              <a:defRPr/>
            </a:pPr>
            <a:r>
              <a:rPr kumimoji="0" lang="en-US" altLang="zh-TW" sz="2000" b="1" dirty="0" smtClean="0">
                <a:solidFill>
                  <a:srgbClr val="0068B7"/>
                </a:solidFill>
                <a:latin typeface="Calibri" pitchFamily="34" charset="0"/>
              </a:rPr>
              <a:t>US $14B</a:t>
            </a:r>
          </a:p>
          <a:p>
            <a:pPr algn="ctr" eaLnBrk="1" hangingPunct="1">
              <a:defRPr/>
            </a:pPr>
            <a:r>
              <a:rPr kumimoji="0" lang="en-US" altLang="zh-TW" sz="1600" b="1" dirty="0" smtClean="0">
                <a:solidFill>
                  <a:srgbClr val="215968"/>
                </a:solidFill>
                <a:latin typeface="Calibri" pitchFamily="34" charset="0"/>
              </a:rPr>
              <a:t>Top 3 items</a:t>
            </a:r>
          </a:p>
          <a:p>
            <a:pPr algn="ctr" eaLnBrk="1" hangingPunct="1">
              <a:defRPr/>
            </a:pPr>
            <a:r>
              <a:rPr kumimoji="0" lang="en-US" altLang="zh-TW" sz="1600" b="1" dirty="0" smtClean="0">
                <a:solidFill>
                  <a:srgbClr val="215968"/>
                </a:solidFill>
                <a:latin typeface="Calibri" pitchFamily="34" charset="0"/>
              </a:rPr>
              <a:t> </a:t>
            </a:r>
            <a:r>
              <a:rPr kumimoji="0" lang="en-US" altLang="zh-TW" sz="1400" dirty="0" smtClean="0">
                <a:latin typeface="Calibri" pitchFamily="34" charset="0"/>
              </a:rPr>
              <a:t>SMBG, CGM, </a:t>
            </a:r>
          </a:p>
          <a:p>
            <a:pPr algn="ctr" eaLnBrk="1" hangingPunct="1">
              <a:defRPr/>
            </a:pPr>
            <a:r>
              <a:rPr kumimoji="0" lang="en-US" altLang="zh-TW" sz="1400" dirty="0" smtClean="0">
                <a:latin typeface="Calibri" pitchFamily="34" charset="0"/>
              </a:rPr>
              <a:t>Insulin Delivery</a:t>
            </a:r>
            <a:endParaRPr kumimoji="0" lang="en-US" altLang="zh-TW" sz="1400" baseline="30000" dirty="0" smtClean="0">
              <a:latin typeface="Calibri" pitchFamily="34" charset="0"/>
            </a:endParaRPr>
          </a:p>
        </p:txBody>
      </p:sp>
      <p:sp>
        <p:nvSpPr>
          <p:cNvPr id="23" name="TextBox 20"/>
          <p:cNvSpPr txBox="1">
            <a:spLocks noChangeArrowheads="1"/>
          </p:cNvSpPr>
          <p:nvPr/>
        </p:nvSpPr>
        <p:spPr bwMode="auto">
          <a:xfrm>
            <a:off x="2690323" y="2989981"/>
            <a:ext cx="2206622" cy="8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303" tIns="32151" rIns="64303" bIns="32151">
            <a:spAutoFit/>
          </a:bodyPr>
          <a:lstStyle>
            <a:lvl1pPr defTabSz="455613" eaLnBrk="0" hangingPunct="0">
              <a:spcBef>
                <a:spcPct val="20000"/>
              </a:spcBef>
              <a:buFont typeface="Arial" pitchFamily="34" charset="0"/>
              <a:buChar char="•"/>
              <a:defRPr sz="3200">
                <a:solidFill>
                  <a:schemeClr val="tx1"/>
                </a:solidFill>
                <a:latin typeface="Calibri" pitchFamily="34" charset="0"/>
                <a:ea typeface="微軟正黑體" pitchFamily="34" charset="-120"/>
              </a:defRPr>
            </a:lvl1pPr>
            <a:lvl2pPr marL="742950" indent="-285750" defTabSz="455613" eaLnBrk="0" hangingPunct="0">
              <a:spcBef>
                <a:spcPct val="20000"/>
              </a:spcBef>
              <a:buFont typeface="Arial" pitchFamily="34" charset="0"/>
              <a:buChar char="–"/>
              <a:defRPr sz="2800">
                <a:solidFill>
                  <a:schemeClr val="tx1"/>
                </a:solidFill>
                <a:latin typeface="Calibri" pitchFamily="34" charset="0"/>
                <a:ea typeface="微軟正黑體" pitchFamily="34" charset="-120"/>
              </a:defRPr>
            </a:lvl2pPr>
            <a:lvl3pPr marL="1143000" indent="-228600" defTabSz="455613" eaLnBrk="0" hangingPunct="0">
              <a:spcBef>
                <a:spcPct val="20000"/>
              </a:spcBef>
              <a:buFont typeface="Arial" pitchFamily="34" charset="0"/>
              <a:buChar char="•"/>
              <a:defRPr sz="2400">
                <a:solidFill>
                  <a:schemeClr val="tx1"/>
                </a:solidFill>
                <a:latin typeface="Calibri" pitchFamily="34" charset="0"/>
                <a:ea typeface="微軟正黑體" pitchFamily="34" charset="-120"/>
              </a:defRPr>
            </a:lvl3pPr>
            <a:lvl4pPr marL="1600200" indent="-228600" defTabSz="455613" eaLnBrk="0" hangingPunct="0">
              <a:spcBef>
                <a:spcPct val="20000"/>
              </a:spcBef>
              <a:buFont typeface="Arial" pitchFamily="34" charset="0"/>
              <a:buChar char="–"/>
              <a:defRPr sz="2000">
                <a:solidFill>
                  <a:schemeClr val="tx1"/>
                </a:solidFill>
                <a:latin typeface="Calibri" pitchFamily="34" charset="0"/>
                <a:ea typeface="微軟正黑體" pitchFamily="34" charset="-120"/>
              </a:defRPr>
            </a:lvl4pPr>
            <a:lvl5pPr marL="2057400" indent="-228600" defTabSz="455613" eaLnBrk="0" hangingPunct="0">
              <a:spcBef>
                <a:spcPct val="20000"/>
              </a:spcBef>
              <a:buFont typeface="Arial" pitchFamily="34" charset="0"/>
              <a:buChar char="»"/>
              <a:defRPr sz="2000">
                <a:solidFill>
                  <a:schemeClr val="tx1"/>
                </a:solidFill>
                <a:latin typeface="Calibri" pitchFamily="34" charset="0"/>
                <a:ea typeface="微軟正黑體" pitchFamily="34" charset="-120"/>
              </a:defRPr>
            </a:lvl5pPr>
            <a:lvl6pPr marL="2514600" indent="-228600" defTabSz="455613"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6pPr>
            <a:lvl7pPr marL="2971800" indent="-228600" defTabSz="455613"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7pPr>
            <a:lvl8pPr marL="3429000" indent="-228600" defTabSz="455613"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8pPr>
            <a:lvl9pPr marL="3886200" indent="-228600" defTabSz="455613" eaLnBrk="0" fontAlgn="base" hangingPunct="0">
              <a:spcBef>
                <a:spcPct val="20000"/>
              </a:spcBef>
              <a:spcAft>
                <a:spcPct val="0"/>
              </a:spcAft>
              <a:buFont typeface="Arial" pitchFamily="34" charset="0"/>
              <a:buChar char="»"/>
              <a:defRPr sz="2000">
                <a:solidFill>
                  <a:schemeClr val="tx1"/>
                </a:solidFill>
                <a:latin typeface="Calibri" pitchFamily="34" charset="0"/>
                <a:ea typeface="微軟正黑體" pitchFamily="34" charset="-120"/>
              </a:defRPr>
            </a:lvl9pPr>
          </a:lstStyle>
          <a:p>
            <a:pPr algn="ctr" eaLnBrk="1" hangingPunct="1">
              <a:spcBef>
                <a:spcPct val="0"/>
              </a:spcBef>
              <a:buFontTx/>
              <a:buNone/>
            </a:pPr>
            <a:r>
              <a:rPr lang="en-US" altLang="zh-TW" sz="1600" b="1" dirty="0">
                <a:solidFill>
                  <a:schemeClr val="bg1"/>
                </a:solidFill>
                <a:ea typeface="新細明體" pitchFamily="18" charset="-120"/>
              </a:rPr>
              <a:t>Diabetes </a:t>
            </a:r>
            <a:r>
              <a:rPr lang="en-US" altLang="zh-TW" sz="1600" b="1" dirty="0" smtClean="0">
                <a:solidFill>
                  <a:schemeClr val="bg1"/>
                </a:solidFill>
                <a:ea typeface="新細明體" pitchFamily="18" charset="-120"/>
              </a:rPr>
              <a:t>Care Products</a:t>
            </a:r>
            <a:endParaRPr lang="en-US" altLang="zh-TW" sz="1600" b="1" dirty="0">
              <a:solidFill>
                <a:schemeClr val="bg1"/>
              </a:solidFill>
              <a:ea typeface="新細明體" pitchFamily="18" charset="-120"/>
            </a:endParaRPr>
          </a:p>
          <a:p>
            <a:pPr algn="ctr" eaLnBrk="1" hangingPunct="1">
              <a:spcBef>
                <a:spcPct val="0"/>
              </a:spcBef>
              <a:buFontTx/>
              <a:buNone/>
            </a:pPr>
            <a:r>
              <a:rPr lang="en-US" altLang="zh-TW" sz="2000" b="1" dirty="0" smtClean="0">
                <a:solidFill>
                  <a:schemeClr val="bg1"/>
                </a:solidFill>
                <a:ea typeface="新細明體" pitchFamily="18" charset="-120"/>
              </a:rPr>
              <a:t>US $64B</a:t>
            </a:r>
            <a:endParaRPr lang="en-US" altLang="zh-TW" sz="2000" b="1" dirty="0">
              <a:solidFill>
                <a:schemeClr val="bg1"/>
              </a:solidFill>
              <a:ea typeface="新細明體" pitchFamily="18" charset="-120"/>
            </a:endParaRPr>
          </a:p>
          <a:p>
            <a:pPr algn="ctr" eaLnBrk="1" hangingPunct="1">
              <a:lnSpc>
                <a:spcPts val="1000"/>
              </a:lnSpc>
              <a:spcBef>
                <a:spcPts val="600"/>
              </a:spcBef>
              <a:buFontTx/>
              <a:buNone/>
            </a:pPr>
            <a:r>
              <a:rPr lang="en-US" altLang="zh-TW" sz="1600" b="1" dirty="0">
                <a:solidFill>
                  <a:schemeClr val="bg1"/>
                </a:solidFill>
                <a:ea typeface="新細明體" pitchFamily="18" charset="-120"/>
              </a:rPr>
              <a:t>(all devices </a:t>
            </a:r>
            <a:r>
              <a:rPr lang="en-US" altLang="zh-TW" sz="1600" b="1" dirty="0" smtClean="0">
                <a:solidFill>
                  <a:schemeClr val="bg1"/>
                </a:solidFill>
                <a:ea typeface="新細明體" pitchFamily="18" charset="-120"/>
              </a:rPr>
              <a:t> + drugs)</a:t>
            </a:r>
            <a:endParaRPr lang="en-US" altLang="zh-TW" sz="2000" b="1" baseline="30000" dirty="0">
              <a:solidFill>
                <a:schemeClr val="bg1"/>
              </a:solidFill>
              <a:ea typeface="新細明體" pitchFamily="18" charset="-120"/>
            </a:endParaRPr>
          </a:p>
        </p:txBody>
      </p:sp>
      <p:sp>
        <p:nvSpPr>
          <p:cNvPr id="26" name="文字方塊 25"/>
          <p:cNvSpPr txBox="1"/>
          <p:nvPr/>
        </p:nvSpPr>
        <p:spPr>
          <a:xfrm>
            <a:off x="5067041" y="4463451"/>
            <a:ext cx="2375866" cy="703033"/>
          </a:xfrm>
          <a:prstGeom prst="rect">
            <a:avLst/>
          </a:prstGeom>
          <a:noFill/>
        </p:spPr>
        <p:txBody>
          <a:bodyPr wrap="square">
            <a:spAutoFit/>
          </a:bodyPr>
          <a:lstStyle/>
          <a:p>
            <a:pPr algn="ctr">
              <a:defRPr/>
            </a:pPr>
            <a:r>
              <a:rPr lang="en-US" altLang="zh-TW" sz="2000" b="1" dirty="0" smtClean="0">
                <a:solidFill>
                  <a:srgbClr val="0068B7"/>
                </a:solidFill>
                <a:latin typeface="+mn-lt"/>
                <a:ea typeface="微軟正黑體" panose="020B0604030504040204" pitchFamily="34" charset="-120"/>
                <a:cs typeface="Arial" panose="020B0604020202020204" pitchFamily="34" charset="0"/>
              </a:rPr>
              <a:t>BIONIME’S</a:t>
            </a:r>
            <a:endParaRPr lang="en-US" altLang="zh-TW" sz="2000" b="1" dirty="0">
              <a:solidFill>
                <a:srgbClr val="0068B7"/>
              </a:solidFill>
              <a:latin typeface="+mn-lt"/>
              <a:ea typeface="微軟正黑體" panose="020B0604030504040204" pitchFamily="34" charset="-120"/>
              <a:cs typeface="Arial" panose="020B0604020202020204" pitchFamily="34" charset="0"/>
            </a:endParaRPr>
          </a:p>
          <a:p>
            <a:pPr algn="ctr">
              <a:defRPr/>
            </a:pPr>
            <a:r>
              <a:rPr lang="en-US" altLang="zh-TW" sz="2000" b="1" dirty="0" smtClean="0">
                <a:solidFill>
                  <a:srgbClr val="0068B7"/>
                </a:solidFill>
                <a:latin typeface="+mn-lt"/>
                <a:ea typeface="微軟正黑體" panose="020B0604030504040204" pitchFamily="34" charset="-120"/>
                <a:cs typeface="Arial" panose="020B0604020202020204" pitchFamily="34" charset="0"/>
              </a:rPr>
              <a:t>Product Range</a:t>
            </a:r>
            <a:endParaRPr lang="zh-TW" altLang="en-US" sz="2000" b="1" dirty="0">
              <a:solidFill>
                <a:srgbClr val="0068B7"/>
              </a:solidFill>
              <a:latin typeface="+mn-lt"/>
              <a:ea typeface="微軟正黑體" panose="020B0604030504040204" pitchFamily="34" charset="-120"/>
              <a:cs typeface="Arial" panose="020B0604020202020204" pitchFamily="34" charset="0"/>
            </a:endParaRPr>
          </a:p>
        </p:txBody>
      </p:sp>
      <p:sp>
        <p:nvSpPr>
          <p:cNvPr id="10" name="矩形 9"/>
          <p:cNvSpPr/>
          <p:nvPr/>
        </p:nvSpPr>
        <p:spPr>
          <a:xfrm>
            <a:off x="0" y="1660738"/>
            <a:ext cx="9144000" cy="523220"/>
          </a:xfrm>
          <a:prstGeom prst="rect">
            <a:avLst/>
          </a:prstGeom>
        </p:spPr>
        <p:txBody>
          <a:bodyPr wrap="square">
            <a:spAutoFit/>
          </a:bodyPr>
          <a:lstStyle/>
          <a:p>
            <a:pPr marL="215900" indent="-358775" algn="ctr">
              <a:defRPr/>
            </a:pPr>
            <a:r>
              <a:rPr lang="zh-TW" altLang="en-US" sz="2800" dirty="0" smtClean="0">
                <a:solidFill>
                  <a:schemeClr val="tx1">
                    <a:lumMod val="75000"/>
                    <a:lumOff val="2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rPr>
              <a:t>藥</a:t>
            </a:r>
            <a:r>
              <a:rPr lang="en-US" altLang="zh-TW" sz="2800" dirty="0" smtClean="0">
                <a:solidFill>
                  <a:schemeClr val="tx1">
                    <a:lumMod val="75000"/>
                    <a:lumOff val="2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rPr>
              <a:t>(80%)</a:t>
            </a:r>
            <a:r>
              <a:rPr lang="zh-TW" altLang="en-US" sz="2800" dirty="0" smtClean="0">
                <a:solidFill>
                  <a:schemeClr val="tx1">
                    <a:lumMod val="75000"/>
                    <a:lumOff val="2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rPr>
              <a:t> </a:t>
            </a:r>
            <a:r>
              <a:rPr lang="en-US" altLang="zh-TW" sz="2800" dirty="0" smtClean="0">
                <a:solidFill>
                  <a:schemeClr val="tx1">
                    <a:lumMod val="75000"/>
                    <a:lumOff val="2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rPr>
              <a:t>+ </a:t>
            </a:r>
            <a:r>
              <a:rPr lang="zh-TW" altLang="en-US" sz="28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rPr>
              <a:t>血糖管理</a:t>
            </a:r>
            <a:r>
              <a:rPr lang="zh-TW" altLang="en-US" sz="2800" dirty="0" smtClean="0">
                <a:solidFill>
                  <a:schemeClr val="tx1">
                    <a:lumMod val="75000"/>
                    <a:lumOff val="2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rPr>
              <a:t>醫療器材</a:t>
            </a:r>
            <a:r>
              <a:rPr lang="en-US" altLang="zh-TW" sz="2800" dirty="0" smtClean="0">
                <a:solidFill>
                  <a:schemeClr val="tx1">
                    <a:lumMod val="75000"/>
                    <a:lumOff val="2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rPr>
              <a:t>(20%)</a:t>
            </a:r>
            <a:endParaRPr lang="en-US" altLang="zh-TW" sz="2800" dirty="0">
              <a:solidFill>
                <a:schemeClr val="tx1">
                  <a:lumMod val="75000"/>
                  <a:lumOff val="2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2"/>
            </a:endParaRPr>
          </a:p>
        </p:txBody>
      </p:sp>
      <p:sp>
        <p:nvSpPr>
          <p:cNvPr id="11" name="Rectangle 2"/>
          <p:cNvSpPr txBox="1">
            <a:spLocks noChangeArrowheads="1"/>
          </p:cNvSpPr>
          <p:nvPr/>
        </p:nvSpPr>
        <p:spPr>
          <a:xfrm>
            <a:off x="215577" y="692696"/>
            <a:ext cx="9144000" cy="584775"/>
          </a:xfrm>
          <a:prstGeom prst="rect">
            <a:avLst/>
          </a:prstGeom>
          <a:noFill/>
          <a:ln w="9525">
            <a:noFill/>
            <a:miter lim="800000"/>
            <a:headEnd/>
            <a:tailEnd/>
          </a:ln>
        </p:spPr>
        <p:txBody>
          <a:bodyPr wrap="square">
            <a:spAutoFit/>
          </a:bodyPr>
          <a:lstStyle>
            <a:defPPr>
              <a:defRPr lang="en-US"/>
            </a:defPPr>
            <a:lvl1pPr algn="ctr">
              <a:defRPr sz="3200" b="1">
                <a:solidFill>
                  <a:schemeClr val="tx1">
                    <a:lumMod val="75000"/>
                    <a:lumOff val="25000"/>
                  </a:schemeClr>
                </a:solidFill>
                <a:latin typeface="Calibri" panose="020F0502020204030204" pitchFamily="34" charset="0"/>
                <a:ea typeface="新細明體" charset="-120"/>
                <a:cs typeface="Arial" panose="020B0604020202020204" pitchFamily="34" charset="0"/>
              </a:defRPr>
            </a:lvl1pPr>
          </a:lstStyle>
          <a:p>
            <a:pPr algn="l"/>
            <a:r>
              <a:rPr lang="en-US" altLang="zh-CN" b="0" dirty="0">
                <a:solidFill>
                  <a:srgbClr val="FF0000"/>
                </a:solidFill>
              </a:rPr>
              <a:t> </a:t>
            </a:r>
            <a:r>
              <a:rPr lang="en-US" altLang="zh-CN" b="0" dirty="0" smtClean="0">
                <a:solidFill>
                  <a:srgbClr val="FF0000"/>
                </a:solidFill>
              </a:rPr>
              <a:t> </a:t>
            </a:r>
            <a:r>
              <a:rPr lang="zh-TW" altLang="en-US" b="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糖尿病照護的</a:t>
            </a:r>
            <a:r>
              <a:rPr lang="zh-TW" altLang="en-US" b="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產品 </a:t>
            </a:r>
            <a:r>
              <a:rPr lang="en-US" altLang="zh-TW" sz="2000" b="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000" b="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不含醫院診所專業服務費</a:t>
            </a:r>
            <a:r>
              <a:rPr lang="en-US" altLang="zh-TW" sz="2000" b="0" dirty="0" smtClean="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en-US" altLang="zh-CN" b="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endParaRPr>
          </a:p>
        </p:txBody>
      </p:sp>
      <p:grpSp>
        <p:nvGrpSpPr>
          <p:cNvPr id="3" name="群組 2"/>
          <p:cNvGrpSpPr/>
          <p:nvPr/>
        </p:nvGrpSpPr>
        <p:grpSpPr>
          <a:xfrm>
            <a:off x="4979237" y="5203354"/>
            <a:ext cx="687411" cy="940881"/>
            <a:chOff x="4979237" y="5295626"/>
            <a:chExt cx="687411" cy="940881"/>
          </a:xfrm>
        </p:grpSpPr>
        <p:sp>
          <p:nvSpPr>
            <p:cNvPr id="7" name="文字方塊 6"/>
            <p:cNvSpPr txBox="1"/>
            <p:nvPr/>
          </p:nvSpPr>
          <p:spPr>
            <a:xfrm>
              <a:off x="4979237" y="5928730"/>
              <a:ext cx="687411" cy="307777"/>
            </a:xfrm>
            <a:prstGeom prst="rect">
              <a:avLst/>
            </a:prstGeom>
            <a:noFill/>
          </p:spPr>
          <p:txBody>
            <a:bodyPr wrap="square" rtlCol="0">
              <a:spAutoFit/>
            </a:bodyPr>
            <a:lstStyle/>
            <a:p>
              <a:pPr algn="ctr"/>
              <a:r>
                <a:rPr lang="en-US" altLang="zh-TW" sz="1400" dirty="0" smtClean="0">
                  <a:latin typeface="+mn-lt"/>
                </a:rPr>
                <a:t>SMBG</a:t>
              </a:r>
              <a:endParaRPr lang="zh-TW" altLang="en-US" sz="1400" dirty="0">
                <a:latin typeface="+mn-lt"/>
              </a:endParaRPr>
            </a:p>
          </p:txBody>
        </p:sp>
        <p:pic>
          <p:nvPicPr>
            <p:cNvPr id="15" name="圖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810" y="5295626"/>
              <a:ext cx="493256" cy="605668"/>
            </a:xfrm>
            <a:prstGeom prst="rect">
              <a:avLst/>
            </a:prstGeom>
            <a:effectLst>
              <a:outerShdw blurRad="50800" dist="38100" dir="5400000" algn="t" rotWithShape="0">
                <a:prstClr val="black">
                  <a:alpha val="40000"/>
                </a:prstClr>
              </a:outerShdw>
            </a:effectLst>
          </p:spPr>
        </p:pic>
      </p:grpSp>
      <p:grpSp>
        <p:nvGrpSpPr>
          <p:cNvPr id="5" name="群組 4"/>
          <p:cNvGrpSpPr/>
          <p:nvPr/>
        </p:nvGrpSpPr>
        <p:grpSpPr>
          <a:xfrm>
            <a:off x="6376726" y="5420437"/>
            <a:ext cx="1128264" cy="708198"/>
            <a:chOff x="6266100" y="5512709"/>
            <a:chExt cx="1128264" cy="708198"/>
          </a:xfrm>
        </p:grpSpPr>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1734">
              <a:off x="6563284" y="5512709"/>
              <a:ext cx="533896" cy="361862"/>
            </a:xfrm>
            <a:prstGeom prst="rect">
              <a:avLst/>
            </a:prstGeom>
          </p:spPr>
        </p:pic>
        <p:sp>
          <p:nvSpPr>
            <p:cNvPr id="16" name="文字方塊 15"/>
            <p:cNvSpPr txBox="1"/>
            <p:nvPr/>
          </p:nvSpPr>
          <p:spPr>
            <a:xfrm>
              <a:off x="6266100" y="5913130"/>
              <a:ext cx="1128264" cy="307777"/>
            </a:xfrm>
            <a:prstGeom prst="rect">
              <a:avLst/>
            </a:prstGeom>
            <a:noFill/>
          </p:spPr>
          <p:txBody>
            <a:bodyPr wrap="square" rtlCol="0">
              <a:spAutoFit/>
            </a:bodyPr>
            <a:lstStyle/>
            <a:p>
              <a:pPr algn="ctr"/>
              <a:r>
                <a:rPr lang="en-US" altLang="zh-TW" sz="1400" dirty="0" smtClean="0">
                  <a:latin typeface="+mn-lt"/>
                </a:rPr>
                <a:t>Patch Pump</a:t>
              </a:r>
              <a:endParaRPr lang="zh-TW" altLang="en-US" sz="1400" dirty="0">
                <a:latin typeface="+mn-lt"/>
              </a:endParaRPr>
            </a:p>
          </p:txBody>
        </p:sp>
      </p:grpSp>
      <p:grpSp>
        <p:nvGrpSpPr>
          <p:cNvPr id="4" name="群組 3"/>
          <p:cNvGrpSpPr/>
          <p:nvPr/>
        </p:nvGrpSpPr>
        <p:grpSpPr>
          <a:xfrm>
            <a:off x="5798006" y="5324316"/>
            <a:ext cx="586094" cy="819919"/>
            <a:chOff x="5664651" y="5416588"/>
            <a:chExt cx="586094" cy="819919"/>
          </a:xfrm>
        </p:grpSpPr>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64651" y="5416588"/>
              <a:ext cx="586094" cy="465619"/>
            </a:xfrm>
            <a:prstGeom prst="rect">
              <a:avLst/>
            </a:prstGeom>
          </p:spPr>
        </p:pic>
        <p:sp>
          <p:nvSpPr>
            <p:cNvPr id="17" name="文字方塊 16"/>
            <p:cNvSpPr txBox="1"/>
            <p:nvPr/>
          </p:nvSpPr>
          <p:spPr>
            <a:xfrm>
              <a:off x="5681160" y="5928730"/>
              <a:ext cx="553077" cy="307777"/>
            </a:xfrm>
            <a:prstGeom prst="rect">
              <a:avLst/>
            </a:prstGeom>
            <a:noFill/>
          </p:spPr>
          <p:txBody>
            <a:bodyPr wrap="square" rtlCol="0">
              <a:spAutoFit/>
            </a:bodyPr>
            <a:lstStyle/>
            <a:p>
              <a:pPr algn="ctr"/>
              <a:r>
                <a:rPr lang="en-US" altLang="zh-TW" sz="1400" dirty="0" smtClean="0">
                  <a:latin typeface="+mn-lt"/>
                </a:rPr>
                <a:t>CGM</a:t>
              </a:r>
              <a:endParaRPr lang="zh-TW" altLang="en-US" sz="1400" dirty="0">
                <a:latin typeface="+mn-lt"/>
              </a:endParaRPr>
            </a:p>
          </p:txBody>
        </p:sp>
      </p:grpSp>
      <p:sp>
        <p:nvSpPr>
          <p:cNvPr id="6" name="向下箭號 5"/>
          <p:cNvSpPr/>
          <p:nvPr/>
        </p:nvSpPr>
        <p:spPr>
          <a:xfrm>
            <a:off x="5134082" y="6177043"/>
            <a:ext cx="288032" cy="28803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4954062" y="6455057"/>
            <a:ext cx="936104" cy="369332"/>
          </a:xfrm>
          <a:prstGeom prst="rect">
            <a:avLst/>
          </a:prstGeom>
          <a:noFill/>
        </p:spPr>
        <p:txBody>
          <a:bodyPr wrap="square" rtlCol="0">
            <a:spAutoFit/>
          </a:bodyPr>
          <a:lstStyle/>
          <a:p>
            <a:r>
              <a:rPr lang="en-US" altLang="zh-TW" dirty="0" smtClean="0">
                <a:solidFill>
                  <a:srgbClr val="FF0000"/>
                </a:solidFill>
              </a:rPr>
              <a:t>-1.0%</a:t>
            </a:r>
            <a:endParaRPr lang="zh-TW" altLang="en-US" dirty="0">
              <a:solidFill>
                <a:srgbClr val="FF0000"/>
              </a:solidFill>
            </a:endParaRPr>
          </a:p>
        </p:txBody>
      </p:sp>
      <p:sp>
        <p:nvSpPr>
          <p:cNvPr id="27" name="向下箭號 26"/>
          <p:cNvSpPr/>
          <p:nvPr/>
        </p:nvSpPr>
        <p:spPr>
          <a:xfrm>
            <a:off x="5904148" y="6196834"/>
            <a:ext cx="288032" cy="28803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5724128" y="6474848"/>
            <a:ext cx="936104" cy="369332"/>
          </a:xfrm>
          <a:prstGeom prst="rect">
            <a:avLst/>
          </a:prstGeom>
          <a:noFill/>
        </p:spPr>
        <p:txBody>
          <a:bodyPr wrap="square" rtlCol="0">
            <a:spAutoFit/>
          </a:bodyPr>
          <a:lstStyle/>
          <a:p>
            <a:r>
              <a:rPr lang="en-US" altLang="zh-TW" dirty="0" smtClean="0">
                <a:solidFill>
                  <a:srgbClr val="FF0000"/>
                </a:solidFill>
              </a:rPr>
              <a:t>+64%</a:t>
            </a:r>
            <a:endParaRPr lang="zh-TW" altLang="en-US" dirty="0">
              <a:solidFill>
                <a:srgbClr val="FF0000"/>
              </a:solidFill>
            </a:endParaRPr>
          </a:p>
        </p:txBody>
      </p:sp>
      <p:sp>
        <p:nvSpPr>
          <p:cNvPr id="29" name="向下箭號 28"/>
          <p:cNvSpPr/>
          <p:nvPr/>
        </p:nvSpPr>
        <p:spPr>
          <a:xfrm>
            <a:off x="6696236" y="6170564"/>
            <a:ext cx="288032" cy="28803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88224" y="6448578"/>
            <a:ext cx="936104" cy="369332"/>
          </a:xfrm>
          <a:prstGeom prst="rect">
            <a:avLst/>
          </a:prstGeom>
          <a:noFill/>
        </p:spPr>
        <p:txBody>
          <a:bodyPr wrap="square" rtlCol="0">
            <a:spAutoFit/>
          </a:bodyPr>
          <a:lstStyle/>
          <a:p>
            <a:r>
              <a:rPr lang="en-US" altLang="zh-TW" dirty="0" smtClean="0">
                <a:solidFill>
                  <a:srgbClr val="FF0000"/>
                </a:solidFill>
              </a:rPr>
              <a:t>+20%</a:t>
            </a:r>
            <a:endParaRPr lang="zh-TW" altLang="en-US" dirty="0">
              <a:solidFill>
                <a:srgbClr val="FF0000"/>
              </a:solidFill>
            </a:endParaRPr>
          </a:p>
        </p:txBody>
      </p:sp>
      <p:sp>
        <p:nvSpPr>
          <p:cNvPr id="9" name="文字方塊 8"/>
          <p:cNvSpPr txBox="1"/>
          <p:nvPr/>
        </p:nvSpPr>
        <p:spPr>
          <a:xfrm>
            <a:off x="7452320" y="6165304"/>
            <a:ext cx="2304256" cy="646331"/>
          </a:xfrm>
          <a:prstGeom prst="rect">
            <a:avLst/>
          </a:prstGeom>
          <a:noFill/>
        </p:spPr>
        <p:txBody>
          <a:bodyPr wrap="square" rtlCol="0">
            <a:spAutoFit/>
          </a:bodyPr>
          <a:lstStyle/>
          <a:p>
            <a:r>
              <a:rPr lang="en-US" altLang="zh-TW" dirty="0" smtClean="0">
                <a:solidFill>
                  <a:srgbClr val="FF0000"/>
                </a:solidFill>
              </a:rPr>
              <a:t>Yearly growth </a:t>
            </a:r>
          </a:p>
          <a:p>
            <a:r>
              <a:rPr lang="en-US" altLang="zh-TW" dirty="0" smtClean="0">
                <a:solidFill>
                  <a:srgbClr val="FF0000"/>
                </a:solidFill>
              </a:rPr>
              <a:t>in 2018 H1</a:t>
            </a:r>
            <a:endParaRPr lang="zh-TW" altLang="en-US" dirty="0">
              <a:solidFill>
                <a:srgbClr val="FF0000"/>
              </a:solidFill>
            </a:endParaRPr>
          </a:p>
        </p:txBody>
      </p:sp>
    </p:spTree>
    <p:extLst>
      <p:ext uri="{BB962C8B-B14F-4D97-AF65-F5344CB8AC3E}">
        <p14:creationId xmlns:p14="http://schemas.microsoft.com/office/powerpoint/2010/main" val="10724247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left)">
                                      <p:cBhvr>
                                        <p:cTn id="34" dur="500"/>
                                        <p:tgtEl>
                                          <p:spTgt spid="27"/>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left)">
                                      <p:cBhvr>
                                        <p:cTn id="40" dur="500"/>
                                        <p:tgtEl>
                                          <p:spTgt spid="2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500"/>
                                        <p:tgtEl>
                                          <p:spTgt spid="3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6" grpId="0" animBg="1"/>
      <p:bldP spid="8" grpId="0"/>
      <p:bldP spid="27" grpId="0" animBg="1"/>
      <p:bldP spid="28" grpId="0"/>
      <p:bldP spid="29" grpId="0" animBg="1"/>
      <p:bldP spid="30"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p:cNvSpPr>
          <p:nvPr>
            <p:ph type="title"/>
          </p:nvPr>
        </p:nvSpPr>
        <p:spPr>
          <a:xfrm>
            <a:off x="486656" y="332656"/>
            <a:ext cx="6831217" cy="625079"/>
          </a:xfrm>
          <a:noFill/>
        </p:spPr>
        <p:txBody>
          <a:bodyPr lIns="0" tIns="0" rIns="0" bIns="0" anchor="t">
            <a:noAutofit/>
          </a:bodyPr>
          <a:lstStyle/>
          <a:p>
            <a:pPr algn="l"/>
            <a:r>
              <a:rPr lang="zh-TW" altLang="en-US" sz="24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華廣產品</a:t>
            </a:r>
            <a:r>
              <a:rPr lang="zh-TW" altLang="en-US" sz="3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涵</a:t>
            </a:r>
            <a:r>
              <a:rPr lang="zh-TW" altLang="en-US" sz="3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蓋</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&amp;</a:t>
            </a:r>
            <a:r>
              <a:rPr lang="zh-TW" altLang="en-US" sz="3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串接</a:t>
            </a: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全部</a:t>
            </a:r>
            <a:r>
              <a:rPr lang="en-US" altLang="zh-TW" sz="3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
            </a:r>
            <a:br>
              <a:rPr lang="en-US" altLang="zh-TW" sz="3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b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血糖管理系統</a:t>
            </a:r>
            <a:r>
              <a:rPr lang="zh-TW" altLang="en-US" sz="24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的</a:t>
            </a:r>
            <a:r>
              <a:rPr lang="en-US" altLang="zh-TW" sz="3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Top-3 items </a:t>
            </a:r>
            <a:r>
              <a:rPr lang="zh-TW" altLang="en-US" sz="24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醫療</a:t>
            </a: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器材 </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
            </a:r>
            <a:b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br>
            <a:r>
              <a:rPr 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
            </a:r>
            <a:br>
              <a:rPr 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br>
            <a:endParaRPr 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endParaRPr>
          </a:p>
        </p:txBody>
      </p:sp>
      <p:sp>
        <p:nvSpPr>
          <p:cNvPr id="2" name="矩形 1"/>
          <p:cNvSpPr/>
          <p:nvPr/>
        </p:nvSpPr>
        <p:spPr>
          <a:xfrm>
            <a:off x="620394" y="2374715"/>
            <a:ext cx="2236510" cy="1046440"/>
          </a:xfrm>
          <a:prstGeom prst="rect">
            <a:avLst/>
          </a:prstGeom>
        </p:spPr>
        <p:txBody>
          <a:bodyPr wrap="none">
            <a:spAutoFit/>
          </a:bodyPr>
          <a:lstStyle/>
          <a:p>
            <a:pPr algn="ctr"/>
            <a:r>
              <a:rPr lang="en-US" altLang="zh-TW" sz="2800" b="1" dirty="0" smtClean="0">
                <a:solidFill>
                  <a:srgbClr val="0070C0"/>
                </a:solidFill>
                <a:latin typeface="Calibri" panose="020F0502020204030204" pitchFamily="34" charset="0"/>
              </a:rPr>
              <a:t>BGM</a:t>
            </a:r>
          </a:p>
          <a:p>
            <a:pPr algn="ctr"/>
            <a:r>
              <a:rPr lang="en-US" altLang="zh-TW" sz="1400" dirty="0" smtClean="0">
                <a:solidFill>
                  <a:schemeClr val="tx1">
                    <a:lumMod val="75000"/>
                    <a:lumOff val="25000"/>
                  </a:schemeClr>
                </a:solidFill>
                <a:latin typeface="Calibri" panose="020F0502020204030204" pitchFamily="34" charset="0"/>
                <a:ea typeface="微軟正黑體" pitchFamily="34" charset="-120"/>
              </a:rPr>
              <a:t>Blood  </a:t>
            </a:r>
            <a:r>
              <a:rPr lang="en-US" altLang="zh-TW" sz="1400" dirty="0">
                <a:solidFill>
                  <a:schemeClr val="tx1">
                    <a:lumMod val="75000"/>
                    <a:lumOff val="25000"/>
                  </a:schemeClr>
                </a:solidFill>
                <a:latin typeface="Calibri" panose="020F0502020204030204" pitchFamily="34" charset="0"/>
                <a:ea typeface="微軟正黑體" pitchFamily="34" charset="-120"/>
              </a:rPr>
              <a:t>Glucose </a:t>
            </a:r>
            <a:r>
              <a:rPr lang="en-US" altLang="zh-TW" sz="1400" dirty="0" smtClean="0">
                <a:solidFill>
                  <a:schemeClr val="tx1">
                    <a:lumMod val="75000"/>
                    <a:lumOff val="25000"/>
                  </a:schemeClr>
                </a:solidFill>
                <a:latin typeface="Calibri" panose="020F0502020204030204" pitchFamily="34" charset="0"/>
                <a:ea typeface="微軟正黑體" pitchFamily="34" charset="-120"/>
              </a:rPr>
              <a:t>Monitor</a:t>
            </a:r>
          </a:p>
          <a:p>
            <a:pPr algn="ctr"/>
            <a:r>
              <a:rPr lang="zh-TW" altLang="en-US" sz="2000" dirty="0">
                <a:solidFill>
                  <a:srgbClr val="FF0000"/>
                </a:solidFill>
                <a:effectLst>
                  <a:outerShdw blurRad="38100" dist="38100" dir="2700000" algn="tl">
                    <a:srgbClr val="000000">
                      <a:alpha val="43137"/>
                    </a:srgbClr>
                  </a:outerShdw>
                </a:effectLst>
                <a:latin typeface="Calibri" panose="020F0502020204030204" pitchFamily="34" charset="0"/>
                <a:ea typeface="微軟正黑體" pitchFamily="34" charset="-120"/>
              </a:rPr>
              <a:t>採</a:t>
            </a:r>
            <a:r>
              <a:rPr lang="zh-TW" altLang="en-US" sz="2000" dirty="0" smtClean="0">
                <a:solidFill>
                  <a:srgbClr val="FF0000"/>
                </a:solidFill>
                <a:effectLst>
                  <a:outerShdw blurRad="38100" dist="38100" dir="2700000" algn="tl">
                    <a:srgbClr val="000000">
                      <a:alpha val="43137"/>
                    </a:srgbClr>
                  </a:outerShdw>
                </a:effectLst>
                <a:latin typeface="Calibri" panose="020F0502020204030204" pitchFamily="34" charset="0"/>
                <a:ea typeface="微軟正黑體" pitchFamily="34" charset="-120"/>
              </a:rPr>
              <a:t>血式</a:t>
            </a:r>
            <a:r>
              <a:rPr lang="zh-TW" altLang="en-US" sz="2000" dirty="0" smtClean="0">
                <a:solidFill>
                  <a:srgbClr val="0070C0"/>
                </a:solidFill>
                <a:effectLst>
                  <a:outerShdw blurRad="38100" dist="38100" dir="2700000" algn="tl">
                    <a:srgbClr val="000000">
                      <a:alpha val="43137"/>
                    </a:srgbClr>
                  </a:outerShdw>
                </a:effectLst>
                <a:latin typeface="Calibri" panose="020F0502020204030204" pitchFamily="34" charset="0"/>
                <a:ea typeface="微軟正黑體" pitchFamily="34" charset="-120"/>
              </a:rPr>
              <a:t>血糖監測儀</a:t>
            </a:r>
            <a:endParaRPr lang="en-US" altLang="zh-TW" sz="2000" dirty="0">
              <a:solidFill>
                <a:srgbClr val="0070C0"/>
              </a:solidFill>
              <a:effectLst>
                <a:outerShdw blurRad="38100" dist="38100" dir="2700000" algn="tl">
                  <a:srgbClr val="000000">
                    <a:alpha val="43137"/>
                  </a:srgbClr>
                </a:outerShdw>
              </a:effectLst>
              <a:latin typeface="Calibri" panose="020F0502020204030204" pitchFamily="34" charset="0"/>
            </a:endParaRPr>
          </a:p>
        </p:txBody>
      </p:sp>
      <p:sp>
        <p:nvSpPr>
          <p:cNvPr id="10" name="矩形 9"/>
          <p:cNvSpPr/>
          <p:nvPr/>
        </p:nvSpPr>
        <p:spPr>
          <a:xfrm>
            <a:off x="3246011" y="2374715"/>
            <a:ext cx="2279727" cy="1046440"/>
          </a:xfrm>
          <a:prstGeom prst="rect">
            <a:avLst/>
          </a:prstGeom>
        </p:spPr>
        <p:txBody>
          <a:bodyPr wrap="none">
            <a:spAutoFit/>
          </a:bodyPr>
          <a:lstStyle/>
          <a:p>
            <a:pPr algn="ctr"/>
            <a:r>
              <a:rPr lang="en-US" altLang="zh-TW" sz="2800" b="1" dirty="0" smtClean="0">
                <a:solidFill>
                  <a:srgbClr val="0070C0"/>
                </a:solidFill>
                <a:latin typeface="Calibri" panose="020F0502020204030204" pitchFamily="34" charset="0"/>
              </a:rPr>
              <a:t>CGM</a:t>
            </a:r>
          </a:p>
          <a:p>
            <a:pPr algn="ctr"/>
            <a:r>
              <a:rPr lang="en-US" altLang="zh-TW" sz="1400" dirty="0" smtClean="0">
                <a:solidFill>
                  <a:schemeClr val="tx1">
                    <a:lumMod val="75000"/>
                    <a:lumOff val="25000"/>
                  </a:schemeClr>
                </a:solidFill>
                <a:latin typeface="Calibri" panose="020F0502020204030204" pitchFamily="34" charset="0"/>
                <a:ea typeface="微軟正黑體" pitchFamily="34" charset="-120"/>
              </a:rPr>
              <a:t>Continuous Glucose Monitor</a:t>
            </a:r>
          </a:p>
          <a:p>
            <a:pPr algn="ctr"/>
            <a:r>
              <a:rPr lang="zh-TW" altLang="en-US" sz="2000" dirty="0">
                <a:solidFill>
                  <a:srgbClr val="FF0000"/>
                </a:solidFill>
                <a:effectLst>
                  <a:outerShdw blurRad="38100" dist="38100" dir="2700000" algn="tl">
                    <a:srgbClr val="000000">
                      <a:alpha val="43137"/>
                    </a:srgbClr>
                  </a:outerShdw>
                </a:effectLst>
                <a:latin typeface="Calibri" panose="020F0502020204030204" pitchFamily="34" charset="0"/>
                <a:ea typeface="微軟正黑體" pitchFamily="34" charset="-120"/>
              </a:rPr>
              <a:t>連續式</a:t>
            </a:r>
            <a:r>
              <a:rPr lang="zh-TW" altLang="en-US" sz="2000" dirty="0" smtClean="0">
                <a:solidFill>
                  <a:srgbClr val="0070C0"/>
                </a:solidFill>
                <a:effectLst>
                  <a:outerShdw blurRad="38100" dist="38100" dir="2700000" algn="tl">
                    <a:srgbClr val="000000">
                      <a:alpha val="43137"/>
                    </a:srgbClr>
                  </a:outerShdw>
                </a:effectLst>
                <a:latin typeface="Calibri" panose="020F0502020204030204" pitchFamily="34" charset="0"/>
                <a:ea typeface="微軟正黑體" pitchFamily="34" charset="-120"/>
              </a:rPr>
              <a:t>血糖</a:t>
            </a:r>
            <a:r>
              <a:rPr lang="zh-TW" altLang="en-US" sz="2000" dirty="0">
                <a:solidFill>
                  <a:srgbClr val="0070C0"/>
                </a:solidFill>
                <a:effectLst>
                  <a:outerShdw blurRad="38100" dist="38100" dir="2700000" algn="tl">
                    <a:srgbClr val="000000">
                      <a:alpha val="43137"/>
                    </a:srgbClr>
                  </a:outerShdw>
                </a:effectLst>
                <a:latin typeface="Calibri" panose="020F0502020204030204" pitchFamily="34" charset="0"/>
                <a:ea typeface="微軟正黑體" pitchFamily="34" charset="-120"/>
              </a:rPr>
              <a:t>監測儀</a:t>
            </a:r>
            <a:endParaRPr lang="en-US" altLang="zh-TW" sz="1400" dirty="0">
              <a:solidFill>
                <a:schemeClr val="tx1">
                  <a:lumMod val="75000"/>
                  <a:lumOff val="25000"/>
                </a:schemeClr>
              </a:solidFill>
              <a:latin typeface="Calibri" panose="020F0502020204030204" pitchFamily="34" charset="0"/>
            </a:endParaRPr>
          </a:p>
        </p:txBody>
      </p:sp>
      <p:sp>
        <p:nvSpPr>
          <p:cNvPr id="3" name="矩形 2"/>
          <p:cNvSpPr/>
          <p:nvPr/>
        </p:nvSpPr>
        <p:spPr>
          <a:xfrm>
            <a:off x="6071378" y="2374715"/>
            <a:ext cx="2492991" cy="1046440"/>
          </a:xfrm>
          <a:prstGeom prst="rect">
            <a:avLst/>
          </a:prstGeom>
        </p:spPr>
        <p:txBody>
          <a:bodyPr wrap="none">
            <a:spAutoFit/>
          </a:bodyPr>
          <a:lstStyle/>
          <a:p>
            <a:pPr algn="ctr"/>
            <a:r>
              <a:rPr lang="en-US" altLang="zh-TW" sz="2800" b="1" dirty="0" smtClean="0">
                <a:solidFill>
                  <a:srgbClr val="0070C0"/>
                </a:solidFill>
                <a:latin typeface="Calibri" panose="020F0502020204030204" pitchFamily="34" charset="0"/>
              </a:rPr>
              <a:t>Patch Pump</a:t>
            </a:r>
            <a:endParaRPr lang="en-US" altLang="zh-TW" sz="2800" b="1" dirty="0">
              <a:solidFill>
                <a:srgbClr val="0070C0"/>
              </a:solidFill>
              <a:latin typeface="Calibri" panose="020F0502020204030204" pitchFamily="34" charset="0"/>
            </a:endParaRPr>
          </a:p>
          <a:p>
            <a:pPr algn="ctr"/>
            <a:r>
              <a:rPr lang="en-US" altLang="zh-TW" sz="1400" dirty="0">
                <a:solidFill>
                  <a:schemeClr val="tx1">
                    <a:lumMod val="75000"/>
                    <a:lumOff val="25000"/>
                  </a:schemeClr>
                </a:solidFill>
                <a:latin typeface="Calibri" panose="020F0502020204030204" pitchFamily="34" charset="0"/>
                <a:ea typeface="微軟正黑體" pitchFamily="34" charset="-120"/>
              </a:rPr>
              <a:t>Disposable Insulin Delivery</a:t>
            </a:r>
            <a:endParaRPr lang="en-US" altLang="zh-TW" sz="1400" dirty="0">
              <a:solidFill>
                <a:schemeClr val="tx1">
                  <a:lumMod val="75000"/>
                  <a:lumOff val="25000"/>
                </a:schemeClr>
              </a:solidFill>
              <a:latin typeface="Calibri" panose="020F0502020204030204" pitchFamily="34" charset="0"/>
            </a:endParaRPr>
          </a:p>
          <a:p>
            <a:pPr algn="ctr"/>
            <a:r>
              <a:rPr lang="zh-TW" altLang="en-US" sz="2000" dirty="0" smtClean="0">
                <a:solidFill>
                  <a:srgbClr val="FF0000"/>
                </a:solidFill>
                <a:effectLst>
                  <a:outerShdw blurRad="38100" dist="38100" dir="2700000" algn="tl">
                    <a:srgbClr val="000000">
                      <a:alpha val="43137"/>
                    </a:srgbClr>
                  </a:outerShdw>
                </a:effectLst>
                <a:latin typeface="Calibri" panose="020F0502020204030204" pitchFamily="34" charset="0"/>
                <a:ea typeface="微軟正黑體" pitchFamily="34" charset="-120"/>
              </a:rPr>
              <a:t>拋棄式</a:t>
            </a:r>
            <a:r>
              <a:rPr lang="zh-TW" altLang="en-US" sz="2000" dirty="0" smtClean="0">
                <a:solidFill>
                  <a:srgbClr val="0070C0"/>
                </a:solidFill>
                <a:effectLst>
                  <a:outerShdw blurRad="38100" dist="38100" dir="2700000" algn="tl">
                    <a:srgbClr val="000000">
                      <a:alpha val="43137"/>
                    </a:srgbClr>
                  </a:outerShdw>
                </a:effectLst>
                <a:latin typeface="Calibri" panose="020F0502020204030204" pitchFamily="34" charset="0"/>
                <a:ea typeface="微軟正黑體" pitchFamily="34" charset="-120"/>
              </a:rPr>
              <a:t>胰島素</a:t>
            </a:r>
            <a:r>
              <a:rPr lang="zh-TW" altLang="en-US" sz="2000" dirty="0">
                <a:solidFill>
                  <a:srgbClr val="FF0000"/>
                </a:solidFill>
                <a:effectLst>
                  <a:outerShdw blurRad="38100" dist="38100" dir="2700000" algn="tl">
                    <a:srgbClr val="000000">
                      <a:alpha val="43137"/>
                    </a:srgbClr>
                  </a:outerShdw>
                </a:effectLst>
                <a:latin typeface="Calibri" panose="020F0502020204030204" pitchFamily="34" charset="0"/>
                <a:ea typeface="微軟正黑體" pitchFamily="34" charset="-120"/>
              </a:rPr>
              <a:t>注射幫</a:t>
            </a:r>
            <a:endParaRPr lang="en-US" altLang="zh-TW" sz="2000" dirty="0">
              <a:solidFill>
                <a:srgbClr val="FF0000"/>
              </a:solidFill>
              <a:effectLst>
                <a:outerShdw blurRad="38100" dist="38100" dir="2700000" algn="tl">
                  <a:srgbClr val="000000">
                    <a:alpha val="43137"/>
                  </a:srgbClr>
                </a:outerShdw>
              </a:effectLst>
              <a:latin typeface="Calibri" panose="020F0502020204030204" pitchFamily="34" charset="0"/>
              <a:ea typeface="微軟正黑體" pitchFamily="34" charset="-120"/>
            </a:endParaRPr>
          </a:p>
        </p:txBody>
      </p:sp>
      <p:grpSp>
        <p:nvGrpSpPr>
          <p:cNvPr id="5" name="群組 4"/>
          <p:cNvGrpSpPr/>
          <p:nvPr/>
        </p:nvGrpSpPr>
        <p:grpSpPr>
          <a:xfrm>
            <a:off x="899593" y="3877191"/>
            <a:ext cx="4032447" cy="2888386"/>
            <a:chOff x="4571859" y="3192395"/>
            <a:chExt cx="3974073" cy="3220669"/>
          </a:xfrm>
        </p:grpSpPr>
        <p:sp>
          <p:nvSpPr>
            <p:cNvPr id="22" name="橢圓 21"/>
            <p:cNvSpPr/>
            <p:nvPr/>
          </p:nvSpPr>
          <p:spPr>
            <a:xfrm>
              <a:off x="6110537" y="3850663"/>
              <a:ext cx="1480866" cy="1480866"/>
            </a:xfrm>
            <a:prstGeom prst="ellipse">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橢圓 12"/>
            <p:cNvSpPr/>
            <p:nvPr/>
          </p:nvSpPr>
          <p:spPr>
            <a:xfrm>
              <a:off x="5019515" y="3996727"/>
              <a:ext cx="1806932" cy="1806932"/>
            </a:xfrm>
            <a:prstGeom prst="ellipse">
              <a:avLst/>
            </a:prstGeom>
            <a:solidFill>
              <a:schemeClr val="bg1"/>
            </a:solidFill>
            <a:ln w="38100">
              <a:solidFill>
                <a:srgbClr val="0068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076" y="4240136"/>
              <a:ext cx="379810" cy="1205110"/>
            </a:xfrm>
            <a:prstGeom prst="rect">
              <a:avLst/>
            </a:prstGeom>
          </p:spPr>
        </p:pic>
        <p:sp>
          <p:nvSpPr>
            <p:cNvPr id="15" name="橢圓 14"/>
            <p:cNvSpPr/>
            <p:nvPr/>
          </p:nvSpPr>
          <p:spPr>
            <a:xfrm>
              <a:off x="6048512" y="4532657"/>
              <a:ext cx="56523" cy="7706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形圖說文字 13"/>
            <p:cNvSpPr/>
            <p:nvPr/>
          </p:nvSpPr>
          <p:spPr>
            <a:xfrm>
              <a:off x="4724945" y="3669938"/>
              <a:ext cx="1011157" cy="808267"/>
            </a:xfrm>
            <a:prstGeom prst="wedgeEllipseCallout">
              <a:avLst>
                <a:gd name="adj1" fmla="val 85251"/>
                <a:gd name="adj2" fmla="val 625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7476" y="3763918"/>
              <a:ext cx="586094" cy="465619"/>
            </a:xfrm>
            <a:prstGeom prst="rect">
              <a:avLst/>
            </a:prstGeom>
          </p:spPr>
        </p:pic>
        <p:sp>
          <p:nvSpPr>
            <p:cNvPr id="18" name="矩形 17"/>
            <p:cNvSpPr/>
            <p:nvPr/>
          </p:nvSpPr>
          <p:spPr>
            <a:xfrm>
              <a:off x="5042380" y="4187883"/>
              <a:ext cx="445955" cy="246221"/>
            </a:xfrm>
            <a:prstGeom prst="rect">
              <a:avLst/>
            </a:prstGeom>
          </p:spPr>
          <p:txBody>
            <a:bodyPr wrap="none">
              <a:spAutoFit/>
            </a:bodyPr>
            <a:lstStyle/>
            <a:p>
              <a:pPr algn="ctr"/>
              <a:r>
                <a:rPr lang="en-US" altLang="zh-TW" sz="1000" b="1" dirty="0" smtClean="0">
                  <a:latin typeface="Calibri" panose="020F0502020204030204" pitchFamily="34" charset="0"/>
                </a:rPr>
                <a:t>CGM</a:t>
              </a:r>
              <a:endParaRPr lang="en-US" altLang="zh-TW" sz="1000" b="1" dirty="0">
                <a:latin typeface="Calibri" panose="020F0502020204030204" pitchFamily="34" charset="0"/>
              </a:endParaRPr>
            </a:p>
          </p:txBody>
        </p:sp>
        <p:sp>
          <p:nvSpPr>
            <p:cNvPr id="19" name="橢圓 18"/>
            <p:cNvSpPr/>
            <p:nvPr/>
          </p:nvSpPr>
          <p:spPr>
            <a:xfrm>
              <a:off x="5858576" y="4726431"/>
              <a:ext cx="46481" cy="5001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橢圓形圖說文字 19"/>
            <p:cNvSpPr/>
            <p:nvPr/>
          </p:nvSpPr>
          <p:spPr>
            <a:xfrm>
              <a:off x="4571859" y="4799084"/>
              <a:ext cx="1011157" cy="808267"/>
            </a:xfrm>
            <a:prstGeom prst="wedgeEllipseCallout">
              <a:avLst>
                <a:gd name="adj1" fmla="val 79993"/>
                <a:gd name="adj2" fmla="val -5655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41734">
              <a:off x="4816607" y="4944421"/>
              <a:ext cx="533896" cy="361862"/>
            </a:xfrm>
            <a:prstGeom prst="rect">
              <a:avLst/>
            </a:prstGeom>
          </p:spPr>
        </p:pic>
        <p:sp>
          <p:nvSpPr>
            <p:cNvPr id="21" name="矩形 20"/>
            <p:cNvSpPr/>
            <p:nvPr/>
          </p:nvSpPr>
          <p:spPr>
            <a:xfrm>
              <a:off x="4666106" y="5285791"/>
              <a:ext cx="822662" cy="246221"/>
            </a:xfrm>
            <a:prstGeom prst="rect">
              <a:avLst/>
            </a:prstGeom>
          </p:spPr>
          <p:txBody>
            <a:bodyPr wrap="none">
              <a:spAutoFit/>
            </a:bodyPr>
            <a:lstStyle/>
            <a:p>
              <a:pPr algn="ctr"/>
              <a:r>
                <a:rPr lang="en-US" altLang="zh-TW" sz="1000" b="1" dirty="0" smtClean="0">
                  <a:latin typeface="Calibri" panose="020F0502020204030204" pitchFamily="34" charset="0"/>
                </a:rPr>
                <a:t>Patch Pump</a:t>
              </a:r>
              <a:endParaRPr lang="en-US" altLang="zh-TW" sz="1000" b="1" dirty="0">
                <a:latin typeface="Calibri" panose="020F0502020204030204" pitchFamily="34" charset="0"/>
              </a:endParaRPr>
            </a:p>
          </p:txBody>
        </p:sp>
        <p:pic>
          <p:nvPicPr>
            <p:cNvPr id="23" name="Picture 2" descr="C:\Users\Mingluen.Chang\Desktop\temp\cloud02-07.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1940" y="3903032"/>
              <a:ext cx="1563992" cy="832524"/>
            </a:xfrm>
            <a:prstGeom prst="rect">
              <a:avLst/>
            </a:prstGeom>
            <a:noFill/>
            <a:extLst>
              <a:ext uri="{909E8E84-426E-40DD-AFC4-6F175D3DCCD1}">
                <a14:hiddenFill xmlns:a14="http://schemas.microsoft.com/office/drawing/2010/main">
                  <a:solidFill>
                    <a:srgbClr val="FFFFFF"/>
                  </a:solidFill>
                </a14:hiddenFill>
              </a:ext>
            </a:extLst>
          </p:spPr>
        </p:pic>
        <p:pic>
          <p:nvPicPr>
            <p:cNvPr id="16" name="圖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10537" y="3828280"/>
              <a:ext cx="457632" cy="521986"/>
            </a:xfrm>
            <a:prstGeom prst="rect">
              <a:avLst/>
            </a:prstGeom>
          </p:spPr>
        </p:pic>
        <p:grpSp>
          <p:nvGrpSpPr>
            <p:cNvPr id="25" name="群組 24"/>
            <p:cNvGrpSpPr/>
            <p:nvPr/>
          </p:nvGrpSpPr>
          <p:grpSpPr>
            <a:xfrm>
              <a:off x="6339353" y="4787924"/>
              <a:ext cx="813516" cy="846432"/>
              <a:chOff x="1190255" y="9525"/>
              <a:chExt cx="6572990" cy="6838950"/>
            </a:xfrm>
            <a:effectLst>
              <a:outerShdw blurRad="50800" dist="38100" dir="5400000" algn="t" rotWithShape="0">
                <a:prstClr val="black">
                  <a:alpha val="40000"/>
                </a:prstClr>
              </a:outerShdw>
            </a:effectLst>
          </p:grpSpPr>
          <p:pic>
            <p:nvPicPr>
              <p:cNvPr id="17" name="圖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90255" y="9525"/>
                <a:ext cx="6572990" cy="6838950"/>
              </a:xfrm>
              <a:prstGeom prst="rect">
                <a:avLst/>
              </a:prstGeom>
            </p:spPr>
          </p:pic>
          <p:pic>
            <p:nvPicPr>
              <p:cNvPr id="24" name="圖片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81031" y="906837"/>
                <a:ext cx="2775984" cy="4937089"/>
              </a:xfrm>
              <a:prstGeom prst="rect">
                <a:avLst/>
              </a:prstGeom>
            </p:spPr>
          </p:pic>
        </p:grpSp>
        <p:pic>
          <p:nvPicPr>
            <p:cNvPr id="26" name="圖片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01884" y="5524780"/>
              <a:ext cx="493256" cy="605668"/>
            </a:xfrm>
            <a:prstGeom prst="rect">
              <a:avLst/>
            </a:prstGeom>
            <a:effectLst>
              <a:outerShdw blurRad="50800" dist="38100" dir="5400000" algn="t" rotWithShape="0">
                <a:prstClr val="black">
                  <a:alpha val="40000"/>
                </a:prstClr>
              </a:outerShdw>
            </a:effectLst>
          </p:spPr>
        </p:pic>
        <p:sp>
          <p:nvSpPr>
            <p:cNvPr id="29" name="矩形 28"/>
            <p:cNvSpPr/>
            <p:nvPr/>
          </p:nvSpPr>
          <p:spPr>
            <a:xfrm>
              <a:off x="5774226" y="6166843"/>
              <a:ext cx="450764" cy="246221"/>
            </a:xfrm>
            <a:prstGeom prst="rect">
              <a:avLst/>
            </a:prstGeom>
          </p:spPr>
          <p:txBody>
            <a:bodyPr wrap="none">
              <a:spAutoFit/>
            </a:bodyPr>
            <a:lstStyle/>
            <a:p>
              <a:pPr algn="ctr"/>
              <a:r>
                <a:rPr lang="en-US" altLang="zh-TW" sz="1000" b="1" dirty="0" smtClean="0">
                  <a:latin typeface="Calibri" panose="020F0502020204030204" pitchFamily="34" charset="0"/>
                </a:rPr>
                <a:t>BGM</a:t>
              </a:r>
              <a:endParaRPr lang="en-US" altLang="zh-TW" sz="1000" b="1" dirty="0">
                <a:latin typeface="Calibri" panose="020F0502020204030204" pitchFamily="34" charset="0"/>
              </a:endParaRPr>
            </a:p>
          </p:txBody>
        </p:sp>
        <p:sp>
          <p:nvSpPr>
            <p:cNvPr id="30" name="矩形 29"/>
            <p:cNvSpPr/>
            <p:nvPr/>
          </p:nvSpPr>
          <p:spPr>
            <a:xfrm>
              <a:off x="7185289" y="4319294"/>
              <a:ext cx="769763" cy="246221"/>
            </a:xfrm>
            <a:prstGeom prst="rect">
              <a:avLst/>
            </a:prstGeom>
          </p:spPr>
          <p:txBody>
            <a:bodyPr wrap="none">
              <a:spAutoFit/>
            </a:bodyPr>
            <a:lstStyle/>
            <a:p>
              <a:pPr algn="ctr"/>
              <a:r>
                <a:rPr lang="en-US" altLang="zh-TW" sz="1000" b="1" dirty="0" smtClean="0">
                  <a:latin typeface="Calibri" panose="020F0502020204030204" pitchFamily="34" charset="0"/>
                </a:rPr>
                <a:t>Data Cloud</a:t>
              </a:r>
              <a:endParaRPr lang="en-US" altLang="zh-TW" sz="1000" b="1" dirty="0">
                <a:latin typeface="Calibri" panose="020F0502020204030204" pitchFamily="34" charset="0"/>
              </a:endParaRPr>
            </a:p>
          </p:txBody>
        </p:sp>
        <p:pic>
          <p:nvPicPr>
            <p:cNvPr id="31" name="圖片 3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87791" y="3192395"/>
              <a:ext cx="430740" cy="430740"/>
            </a:xfrm>
            <a:prstGeom prst="rect">
              <a:avLst/>
            </a:prstGeom>
          </p:spPr>
        </p:pic>
        <p:pic>
          <p:nvPicPr>
            <p:cNvPr id="32" name="圖片 3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81940" y="3246052"/>
              <a:ext cx="441064" cy="317468"/>
            </a:xfrm>
            <a:prstGeom prst="rect">
              <a:avLst/>
            </a:prstGeom>
          </p:spPr>
        </p:pic>
      </p:grpSp>
      <p:sp>
        <p:nvSpPr>
          <p:cNvPr id="7" name="圓角矩形 6"/>
          <p:cNvSpPr/>
          <p:nvPr/>
        </p:nvSpPr>
        <p:spPr>
          <a:xfrm>
            <a:off x="3131840" y="1553568"/>
            <a:ext cx="5521886" cy="2019448"/>
          </a:xfrm>
          <a:prstGeom prst="round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27" name="矩形 26"/>
          <p:cNvSpPr/>
          <p:nvPr/>
        </p:nvSpPr>
        <p:spPr>
          <a:xfrm>
            <a:off x="3419872" y="1753652"/>
            <a:ext cx="4886274" cy="523220"/>
          </a:xfrm>
          <a:prstGeom prst="rect">
            <a:avLst/>
          </a:prstGeom>
        </p:spPr>
        <p:txBody>
          <a:bodyPr wrap="none">
            <a:spAutoFit/>
          </a:bodyPr>
          <a:lstStyle/>
          <a:p>
            <a:r>
              <a:rPr lang="zh-TW" altLang="en-US" sz="20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華廣的</a:t>
            </a:r>
            <a:r>
              <a:rPr lang="zh-TW" altLang="en-US" sz="28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全新</a:t>
            </a:r>
            <a:r>
              <a:rPr lang="zh-TW" altLang="en-US" sz="28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產品 </a:t>
            </a:r>
            <a:r>
              <a:rPr lang="zh-TW" altLang="en-US"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研發開始 </a:t>
            </a:r>
            <a:r>
              <a:rPr lang="en-US" altLang="zh-TW" sz="20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2010,</a:t>
            </a:r>
            <a:r>
              <a:rPr lang="zh-TW" altLang="en-US" sz="20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 </a:t>
            </a:r>
            <a:r>
              <a:rPr lang="en-US" altLang="zh-TW" sz="20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PFEncoreSansPro-Light" charset="0"/>
              </a:rPr>
              <a:t>2016</a:t>
            </a:r>
            <a:endParaRPr lang="zh-TW" altLang="en-US" sz="20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4211960" y="5294238"/>
            <a:ext cx="5256584" cy="1431161"/>
          </a:xfrm>
          <a:prstGeom prst="rect">
            <a:avLst/>
          </a:prstGeom>
          <a:noFill/>
        </p:spPr>
        <p:txBody>
          <a:bodyPr wrap="square" rtlCol="0">
            <a:spAutoFit/>
          </a:bodyPr>
          <a:lstStyle/>
          <a:p>
            <a:pPr>
              <a:spcBef>
                <a:spcPts val="600"/>
              </a:spcBef>
            </a:pP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華廣</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以</a:t>
            </a: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自建的 </a:t>
            </a:r>
            <a:r>
              <a:rPr lang="en-US" altLang="zh-TW"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Rightest Care System</a:t>
            </a:r>
          </a:p>
          <a:p>
            <a:pPr>
              <a:spcBef>
                <a:spcPts val="600"/>
              </a:spcBef>
            </a:pPr>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串接</a:t>
            </a: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血糖管理的 </a:t>
            </a:r>
            <a:r>
              <a:rPr lang="en-US" altLang="zh-TW"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3</a:t>
            </a:r>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個主要</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醫療器材</a:t>
            </a:r>
            <a:endPar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spcBef>
                <a:spcPts val="600"/>
              </a:spcBef>
            </a:pP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成為 </a:t>
            </a:r>
            <a:r>
              <a:rPr lang="en-US" altLang="zh-TW"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IOT</a:t>
            </a:r>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智能</a:t>
            </a:r>
            <a:r>
              <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化</a:t>
            </a:r>
            <a:r>
              <a:rPr lang="zh-TW" altLang="en-US"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的</a:t>
            </a:r>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生態系統</a:t>
            </a:r>
            <a:endParaRPr lang="en-US" altLang="zh-TW"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spcBef>
                <a:spcPts val="600"/>
              </a:spcBef>
            </a:pPr>
            <a:r>
              <a:rPr lang="en-US" altLang="zh-TW" b="1" dirty="0" smtClean="0">
                <a:solidFill>
                  <a:srgbClr val="00B0F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Rightest Care Eco System</a:t>
            </a:r>
            <a:endParaRPr lang="zh-TW" altLang="en-US" b="1" dirty="0">
              <a:solidFill>
                <a:srgbClr val="00B0F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3" name="圓角矩形 32"/>
          <p:cNvSpPr/>
          <p:nvPr/>
        </p:nvSpPr>
        <p:spPr>
          <a:xfrm>
            <a:off x="536601" y="1561688"/>
            <a:ext cx="2379215" cy="2019448"/>
          </a:xfrm>
          <a:prstGeom prst="round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34" name="矩形 33"/>
          <p:cNvSpPr/>
          <p:nvPr/>
        </p:nvSpPr>
        <p:spPr>
          <a:xfrm>
            <a:off x="756759" y="1876762"/>
            <a:ext cx="1871025" cy="400110"/>
          </a:xfrm>
          <a:prstGeom prst="rect">
            <a:avLst/>
          </a:prstGeom>
        </p:spPr>
        <p:txBody>
          <a:bodyPr wrap="none">
            <a:spAutoFit/>
          </a:bodyPr>
          <a:lstStyle/>
          <a:p>
            <a:r>
              <a:rPr lang="en-US" altLang="zh-TW"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2003 </a:t>
            </a:r>
            <a:r>
              <a:rPr lang="zh-TW" altLang="en-US" sz="20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創業產品</a:t>
            </a:r>
            <a:endParaRPr lang="zh-TW" altLang="en-US" sz="20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863591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left)">
                                      <p:cBhvr>
                                        <p:cTn id="12" dur="500"/>
                                        <p:tgtEl>
                                          <p:spTgt spid="3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par>
                                <p:cTn id="16" presetID="22" presetClass="entr" presetSubtype="8" fill="hold" nodeType="with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Effect transition="in" filter="wipe(left)">
                                      <p:cBhvr>
                                        <p:cTn id="18" dur="500"/>
                                        <p:tgtEl>
                                          <p:spTgt spid="3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up)">
                                      <p:cBhvr>
                                        <p:cTn id="31" dur="1000"/>
                                        <p:tgtEl>
                                          <p:spTgt spid="4"/>
                                        </p:tgtEl>
                                      </p:cBhvr>
                                    </p:animEffect>
                                  </p:childTnLst>
                                </p:cTn>
                              </p:par>
                              <p:par>
                                <p:cTn id="32" presetID="22" presetClass="entr" presetSubtype="8"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27" grpId="0"/>
      <p:bldP spid="4" grpId="0"/>
      <p:bldP spid="33" grpId="0" animBg="1"/>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4964" y="278639"/>
            <a:ext cx="4021012" cy="63008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lstStyle/>
          <a:p>
            <a:pPr algn="l"/>
            <a:r>
              <a:rPr lang="en-US" altLang="zh-TW" sz="3600" dirty="0" smtClean="0">
                <a:latin typeface="微軟正黑體" panose="020B0604030504040204" pitchFamily="34" charset="-120"/>
                <a:ea typeface="微軟正黑體" panose="020B0604030504040204" pitchFamily="34" charset="-120"/>
              </a:rPr>
              <a:t>Financial report</a:t>
            </a:r>
            <a:endParaRPr lang="zh-TW" altLang="en-US" sz="3600"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334964" y="1196752"/>
            <a:ext cx="8343164" cy="4392488"/>
          </a:xfrm>
          <a:prstGeom prst="rect">
            <a:avLst/>
          </a:prstGeom>
        </p:spPr>
      </p:pic>
    </p:spTree>
    <p:extLst>
      <p:ext uri="{BB962C8B-B14F-4D97-AF65-F5344CB8AC3E}">
        <p14:creationId xmlns:p14="http://schemas.microsoft.com/office/powerpoint/2010/main" val="3610357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332656"/>
            <a:ext cx="3888432" cy="63008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lstStyle/>
          <a:p>
            <a:pPr algn="l"/>
            <a:r>
              <a:rPr lang="en-US" altLang="zh-TW" sz="3600" dirty="0" smtClean="0">
                <a:latin typeface="微軟正黑體" panose="020B0604030504040204" pitchFamily="34" charset="-120"/>
                <a:ea typeface="微軟正黑體" panose="020B0604030504040204" pitchFamily="34" charset="-120"/>
              </a:rPr>
              <a:t>Margin Ratio</a:t>
            </a:r>
            <a:endParaRPr lang="zh-TW" altLang="en-US" sz="3600" dirty="0">
              <a:latin typeface="微軟正黑體" panose="020B0604030504040204" pitchFamily="34" charset="-120"/>
              <a:ea typeface="微軟正黑體" panose="020B0604030504040204" pitchFamily="34" charset="-120"/>
            </a:endParaRPr>
          </a:p>
        </p:txBody>
      </p:sp>
      <p:graphicFrame>
        <p:nvGraphicFramePr>
          <p:cNvPr id="5" name="圖表 4"/>
          <p:cNvGraphicFramePr>
            <a:graphicFrameLocks/>
          </p:cNvGraphicFramePr>
          <p:nvPr>
            <p:extLst>
              <p:ext uri="{D42A27DB-BD31-4B8C-83A1-F6EECF244321}">
                <p14:modId xmlns:p14="http://schemas.microsoft.com/office/powerpoint/2010/main" val="942494625"/>
              </p:ext>
            </p:extLst>
          </p:nvPr>
        </p:nvGraphicFramePr>
        <p:xfrm>
          <a:off x="575556" y="1484784"/>
          <a:ext cx="8028892" cy="45365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86931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4964" y="278639"/>
            <a:ext cx="2940892" cy="63008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a:lstStyle/>
          <a:p>
            <a:pPr algn="l"/>
            <a:r>
              <a:rPr lang="en-US" altLang="zh-TW" sz="3600" dirty="0" smtClean="0">
                <a:latin typeface="微軟正黑體" panose="020B0604030504040204" pitchFamily="34" charset="-120"/>
                <a:ea typeface="微軟正黑體" panose="020B0604030504040204" pitchFamily="34" charset="-120"/>
              </a:rPr>
              <a:t>Sales Region</a:t>
            </a:r>
            <a:endParaRPr lang="zh-TW" altLang="en-US" sz="3600" dirty="0">
              <a:latin typeface="微軟正黑體" panose="020B0604030504040204" pitchFamily="34" charset="-120"/>
              <a:ea typeface="微軟正黑體" panose="020B0604030504040204" pitchFamily="34" charset="-120"/>
            </a:endParaRPr>
          </a:p>
        </p:txBody>
      </p:sp>
      <p:graphicFrame>
        <p:nvGraphicFramePr>
          <p:cNvPr id="5" name="圖表 4"/>
          <p:cNvGraphicFramePr>
            <a:graphicFrameLocks/>
          </p:cNvGraphicFramePr>
          <p:nvPr>
            <p:extLst>
              <p:ext uri="{D42A27DB-BD31-4B8C-83A1-F6EECF244321}">
                <p14:modId xmlns:p14="http://schemas.microsoft.com/office/powerpoint/2010/main" val="3747678106"/>
              </p:ext>
            </p:extLst>
          </p:nvPr>
        </p:nvGraphicFramePr>
        <p:xfrm>
          <a:off x="334964" y="1340768"/>
          <a:ext cx="8125468" cy="49685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9826879"/>
      </p:ext>
    </p:extLst>
  </p:cSld>
  <p:clrMapOvr>
    <a:masterClrMapping/>
  </p:clrMapOvr>
  <p:timing>
    <p:tnLst>
      <p:par>
        <p:cTn id="1" dur="indefinite" restart="never" nodeType="tmRoot"/>
      </p:par>
    </p:tnLst>
  </p:timing>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ionime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7827</TotalTime>
  <Words>606</Words>
  <Application>Microsoft Office PowerPoint</Application>
  <PresentationFormat>如螢幕大小 (4:3)</PresentationFormat>
  <Paragraphs>175</Paragraphs>
  <Slides>14</Slides>
  <Notes>10</Notes>
  <HiddenSlides>0</HiddenSlides>
  <MMClips>0</MMClips>
  <ScaleCrop>false</ScaleCrop>
  <HeadingPairs>
    <vt:vector size="6" baseType="variant">
      <vt:variant>
        <vt:lpstr>使用字型</vt:lpstr>
      </vt:variant>
      <vt:variant>
        <vt:i4>14</vt:i4>
      </vt:variant>
      <vt:variant>
        <vt:lpstr>佈景主題</vt:lpstr>
      </vt:variant>
      <vt:variant>
        <vt:i4>2</vt:i4>
      </vt:variant>
      <vt:variant>
        <vt:lpstr>投影片標題</vt:lpstr>
      </vt:variant>
      <vt:variant>
        <vt:i4>14</vt:i4>
      </vt:variant>
    </vt:vector>
  </HeadingPairs>
  <TitlesOfParts>
    <vt:vector size="30" baseType="lpstr">
      <vt:lpstr>Myriad Pro Light</vt:lpstr>
      <vt:lpstr>PFEncoreSansPro-Light</vt:lpstr>
      <vt:lpstr>黑体</vt:lpstr>
      <vt:lpstr>华文细黑</vt:lpstr>
      <vt:lpstr>華康中特圓體</vt:lpstr>
      <vt:lpstr>微軟正黑體</vt:lpstr>
      <vt:lpstr>新細明體</vt:lpstr>
      <vt:lpstr>Arial</vt:lpstr>
      <vt:lpstr>Arial Rounded MT Bold</vt:lpstr>
      <vt:lpstr>Calibri</vt:lpstr>
      <vt:lpstr>Cambria Math</vt:lpstr>
      <vt:lpstr>Myriad Pro</vt:lpstr>
      <vt:lpstr>Wingdings</vt:lpstr>
      <vt:lpstr>Wingdings 2</vt:lpstr>
      <vt:lpstr>自訂設計</vt:lpstr>
      <vt:lpstr>bionime2017</vt:lpstr>
      <vt:lpstr>PowerPoint 簡報</vt:lpstr>
      <vt:lpstr>PowerPoint 簡報</vt:lpstr>
      <vt:lpstr>PowerPoint 簡報</vt:lpstr>
      <vt:lpstr>華廣生技公司   從事什麽?    </vt:lpstr>
      <vt:lpstr>PowerPoint 簡報</vt:lpstr>
      <vt:lpstr>華廣產品涵蓋&amp;串接全部 血糖管理系統的Top-3 items 醫療器材   </vt:lpstr>
      <vt:lpstr>Financial report</vt:lpstr>
      <vt:lpstr>Margin Ratio</vt:lpstr>
      <vt:lpstr>Sales Region</vt:lpstr>
      <vt:lpstr>Product Ratio</vt:lpstr>
      <vt:lpstr>Meter Quantity</vt:lpstr>
      <vt:lpstr>Strip Quantity</vt:lpstr>
      <vt:lpstr>PowerPoint 簡報</vt:lpstr>
      <vt:lpstr>PowerPoint 簡報</vt:lpstr>
    </vt:vector>
  </TitlesOfParts>
  <Company>Process Taipei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Process</dc:creator>
  <cp:lastModifiedBy>Sandy Chen (陳慧真)</cp:lastModifiedBy>
  <cp:revision>743</cp:revision>
  <cp:lastPrinted>2016-11-10T08:28:09Z</cp:lastPrinted>
  <dcterms:created xsi:type="dcterms:W3CDTF">2016-10-26T06:31:32Z</dcterms:created>
  <dcterms:modified xsi:type="dcterms:W3CDTF">2019-10-09T08:43:09Z</dcterms:modified>
</cp:coreProperties>
</file>